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149" name="Title Text"/>
          <p:cNvSpPr txBox="1"/>
          <p:nvPr>
            <p:ph type="title"/>
          </p:nvPr>
        </p:nvSpPr>
        <p:spPr>
          <a:xfrm>
            <a:off x="1148366" y="702012"/>
            <a:ext cx="18770401" cy="1629772"/>
          </a:xfrm>
          <a:prstGeom prst="rect">
            <a:avLst/>
          </a:prstGeom>
        </p:spPr>
        <p:txBody>
          <a:bodyPr lIns="243799" tIns="243799" rIns="243799" bIns="243799"/>
          <a:lstStyle>
            <a:lvl1pPr defTabSz="2438400">
              <a:lnSpc>
                <a:spcPct val="100000"/>
              </a:lnSpc>
              <a:defRPr b="0" cap="all" spc="0" sz="6400">
                <a:latin typeface="Graphik Compact Bold"/>
                <a:ea typeface="Graphik Compact Bold"/>
                <a:cs typeface="Graphik Compact Bold"/>
                <a:sym typeface="Graphik Compact Bold"/>
              </a:defRPr>
            </a:lvl1pPr>
          </a:lstStyle>
          <a:p>
            <a:pPr/>
            <a:r>
              <a:t>Title Text</a:t>
            </a:r>
          </a:p>
        </p:txBody>
      </p:sp>
      <p:sp>
        <p:nvSpPr>
          <p:cNvPr id="150" name="Body Level One…"/>
          <p:cNvSpPr txBox="1"/>
          <p:nvPr>
            <p:ph type="body" idx="1"/>
          </p:nvPr>
        </p:nvSpPr>
        <p:spPr>
          <a:xfrm>
            <a:off x="1148366" y="2976399"/>
            <a:ext cx="18770401" cy="7763202"/>
          </a:xfrm>
          <a:prstGeom prst="rect">
            <a:avLst/>
          </a:prstGeom>
        </p:spPr>
        <p:txBody>
          <a:bodyPr lIns="243799" tIns="243799" rIns="243799" bIns="243799"/>
          <a:lstStyle>
            <a:lvl1pPr marL="340894" indent="-340894" defTabSz="2438400">
              <a:lnSpc>
                <a:spcPct val="115000"/>
              </a:lnSpc>
              <a:spcBef>
                <a:spcPts val="0"/>
              </a:spcBef>
              <a:buSzPct val="100000"/>
              <a:defRPr sz="3400">
                <a:latin typeface="Graphik"/>
                <a:ea typeface="Graphik"/>
                <a:cs typeface="Graphik"/>
                <a:sym typeface="Graphik"/>
              </a:defRPr>
            </a:lvl1pPr>
            <a:lvl2pPr marL="721894" indent="-340894" defTabSz="2438400">
              <a:lnSpc>
                <a:spcPct val="115000"/>
              </a:lnSpc>
              <a:spcBef>
                <a:spcPts val="0"/>
              </a:spcBef>
              <a:buSzPct val="100000"/>
              <a:buChar char="-"/>
              <a:defRPr sz="3400">
                <a:latin typeface="Graphik"/>
                <a:ea typeface="Graphik"/>
                <a:cs typeface="Graphik"/>
                <a:sym typeface="Graphik"/>
              </a:defRPr>
            </a:lvl2pPr>
            <a:lvl3pPr marL="1102894" indent="-340894" defTabSz="2438400">
              <a:lnSpc>
                <a:spcPct val="115000"/>
              </a:lnSpc>
              <a:spcBef>
                <a:spcPts val="0"/>
              </a:spcBef>
              <a:buSzPct val="100000"/>
              <a:defRPr sz="3400">
                <a:latin typeface="Graphik"/>
                <a:ea typeface="Graphik"/>
                <a:cs typeface="Graphik"/>
                <a:sym typeface="Graphik"/>
              </a:defRPr>
            </a:lvl3pPr>
            <a:lvl4pPr marL="1483894" indent="-340894" defTabSz="2438400">
              <a:lnSpc>
                <a:spcPct val="115000"/>
              </a:lnSpc>
              <a:spcBef>
                <a:spcPts val="0"/>
              </a:spcBef>
              <a:buSzPct val="100000"/>
              <a:buChar char="-"/>
              <a:defRPr sz="3400">
                <a:latin typeface="Graphik"/>
                <a:ea typeface="Graphik"/>
                <a:cs typeface="Graphik"/>
                <a:sym typeface="Graphik"/>
              </a:defRPr>
            </a:lvl4pPr>
            <a:lvl5pPr marL="1864894" indent="-340894" defTabSz="2438400">
              <a:lnSpc>
                <a:spcPct val="115000"/>
              </a:lnSpc>
              <a:spcBef>
                <a:spcPts val="0"/>
              </a:spcBef>
              <a:buSzPct val="100000"/>
              <a:defRPr sz="3400">
                <a:latin typeface="Graphik"/>
                <a:ea typeface="Graphik"/>
                <a:cs typeface="Graphik"/>
                <a:sym typeface="Graphik"/>
              </a:defRPr>
            </a:lvl5pPr>
          </a:lstStyle>
          <a:p>
            <a:pPr/>
            <a:r>
              <a:t>Body Level One</a:t>
            </a:r>
          </a:p>
          <a:p>
            <a:pPr lvl="1"/>
            <a:r>
              <a:t>Body Level Two</a:t>
            </a:r>
          </a:p>
          <a:p>
            <a:pPr lvl="2"/>
            <a:r>
              <a:t>Body Level Three</a:t>
            </a:r>
          </a:p>
          <a:p>
            <a:pPr lvl="3"/>
            <a:r>
              <a:t>Body Level Four</a:t>
            </a:r>
          </a:p>
          <a:p>
            <a:pPr lvl="4"/>
            <a:r>
              <a:t>Body Level Five</a:t>
            </a:r>
          </a:p>
        </p:txBody>
      </p:sp>
      <p:grpSp>
        <p:nvGrpSpPr>
          <p:cNvPr id="154" name="Group"/>
          <p:cNvGrpSpPr/>
          <p:nvPr/>
        </p:nvGrpSpPr>
        <p:grpSpPr>
          <a:xfrm>
            <a:off x="1474939" y="2125095"/>
            <a:ext cx="1177671" cy="248362"/>
            <a:chOff x="0" y="0"/>
            <a:chExt cx="1177669" cy="248361"/>
          </a:xfrm>
        </p:grpSpPr>
        <p:sp>
          <p:nvSpPr>
            <p:cNvPr id="151" name="Circle"/>
            <p:cNvSpPr/>
            <p:nvPr/>
          </p:nvSpPr>
          <p:spPr>
            <a:xfrm>
              <a:off x="0" y="0"/>
              <a:ext cx="248362" cy="248362"/>
            </a:xfrm>
            <a:prstGeom prst="ellipse">
              <a:avLst/>
            </a:prstGeom>
            <a:solidFill>
              <a:srgbClr val="CCAD69"/>
            </a:solidFill>
            <a:ln w="12700" cap="flat">
              <a:noFill/>
              <a:miter lim="400000"/>
            </a:ln>
            <a:effectLst/>
          </p:spPr>
          <p:txBody>
            <a:bodyPr wrap="square" lIns="121919" tIns="121919" rIns="121919" bIns="121919" numCol="1" anchor="ctr">
              <a:noAutofit/>
            </a:bodyPr>
            <a:lstStyle/>
            <a:p>
              <a:pPr algn="l" defTabSz="2438400">
                <a:defRPr sz="3600">
                  <a:solidFill>
                    <a:srgbClr val="1B212C"/>
                  </a:solidFill>
                  <a:latin typeface="Arial"/>
                  <a:ea typeface="Arial"/>
                  <a:cs typeface="Arial"/>
                  <a:sym typeface="Arial"/>
                </a:defRPr>
              </a:pPr>
            </a:p>
          </p:txBody>
        </p:sp>
        <p:sp>
          <p:nvSpPr>
            <p:cNvPr id="152" name="Circle"/>
            <p:cNvSpPr/>
            <p:nvPr/>
          </p:nvSpPr>
          <p:spPr>
            <a:xfrm>
              <a:off x="464654" y="0"/>
              <a:ext cx="248362" cy="248362"/>
            </a:xfrm>
            <a:prstGeom prst="ellipse">
              <a:avLst/>
            </a:prstGeom>
            <a:solidFill>
              <a:srgbClr val="CCAD69"/>
            </a:solidFill>
            <a:ln w="12700" cap="flat">
              <a:noFill/>
              <a:miter lim="400000"/>
            </a:ln>
            <a:effectLst/>
          </p:spPr>
          <p:txBody>
            <a:bodyPr wrap="square" lIns="121919" tIns="121919" rIns="121919" bIns="121919" numCol="1" anchor="ctr">
              <a:noAutofit/>
            </a:bodyPr>
            <a:lstStyle/>
            <a:p>
              <a:pPr algn="l" defTabSz="2438400">
                <a:defRPr sz="3600">
                  <a:solidFill>
                    <a:srgbClr val="1B212C"/>
                  </a:solidFill>
                  <a:latin typeface="Arial"/>
                  <a:ea typeface="Arial"/>
                  <a:cs typeface="Arial"/>
                  <a:sym typeface="Arial"/>
                </a:defRPr>
              </a:pPr>
            </a:p>
          </p:txBody>
        </p:sp>
        <p:sp>
          <p:nvSpPr>
            <p:cNvPr id="153" name="Circle"/>
            <p:cNvSpPr/>
            <p:nvPr/>
          </p:nvSpPr>
          <p:spPr>
            <a:xfrm>
              <a:off x="929308" y="0"/>
              <a:ext cx="248362" cy="248362"/>
            </a:xfrm>
            <a:prstGeom prst="ellipse">
              <a:avLst/>
            </a:prstGeom>
            <a:solidFill>
              <a:srgbClr val="CCAD69"/>
            </a:solidFill>
            <a:ln w="12700" cap="flat">
              <a:noFill/>
              <a:miter lim="400000"/>
            </a:ln>
            <a:effectLst/>
          </p:spPr>
          <p:txBody>
            <a:bodyPr wrap="square" lIns="121919" tIns="121919" rIns="121919" bIns="121919" numCol="1" anchor="ctr">
              <a:noAutofit/>
            </a:bodyPr>
            <a:lstStyle/>
            <a:p>
              <a:pPr algn="l" defTabSz="2438400">
                <a:defRPr sz="3600">
                  <a:solidFill>
                    <a:srgbClr val="1B212C"/>
                  </a:solidFill>
                  <a:latin typeface="Arial"/>
                  <a:ea typeface="Arial"/>
                  <a:cs typeface="Arial"/>
                  <a:sym typeface="Arial"/>
                </a:defRPr>
              </a:pPr>
            </a:p>
          </p:txBody>
        </p:sp>
      </p:grpSp>
      <p:sp>
        <p:nvSpPr>
          <p:cNvPr id="155" name="Slide Number"/>
          <p:cNvSpPr txBox="1"/>
          <p:nvPr>
            <p:ph type="sldNum" sz="quarter" idx="2"/>
          </p:nvPr>
        </p:nvSpPr>
        <p:spPr>
          <a:xfrm>
            <a:off x="23188838" y="12519395"/>
            <a:ext cx="867584" cy="881301"/>
          </a:xfrm>
          <a:prstGeom prst="rect">
            <a:avLst/>
          </a:prstGeom>
        </p:spPr>
        <p:txBody>
          <a:bodyPr lIns="243799" tIns="243799" rIns="243799" bIns="243799" anchor="ctr">
            <a:normAutofit fontScale="100000" lnSpcReduction="0"/>
          </a:bodyPr>
          <a:lstStyle>
            <a:lvl1pPr algn="r" defTabSz="2438400">
              <a:defRPr sz="2600">
                <a:solidFill>
                  <a:srgbClr val="FFFFFF"/>
                </a:solidFill>
                <a:latin typeface="Lato"/>
                <a:ea typeface="Lato"/>
                <a:cs typeface="Lato"/>
                <a:sym typeface="Lato"/>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p:bg>
      <p:bgPr>
        <a:solidFill>
          <a:srgbClr val="000000"/>
        </a:solidFill>
      </p:bgPr>
    </p:bg>
    <p:spTree>
      <p:nvGrpSpPr>
        <p:cNvPr id="1" name=""/>
        <p:cNvGrpSpPr/>
        <p:nvPr/>
      </p:nvGrpSpPr>
      <p:grpSpPr>
        <a:xfrm>
          <a:off x="0" y="0"/>
          <a:ext cx="0" cy="0"/>
          <a:chOff x="0" y="0"/>
          <a:chExt cx="0" cy="0"/>
        </a:xfrm>
      </p:grpSpPr>
      <p:sp>
        <p:nvSpPr>
          <p:cNvPr id="162" name="Title 1"/>
          <p:cNvSpPr txBox="1"/>
          <p:nvPr>
            <p:ph type="body" sz="quarter" idx="21"/>
          </p:nvPr>
        </p:nvSpPr>
        <p:spPr>
          <a:xfrm>
            <a:off x="9570522" y="4639995"/>
            <a:ext cx="5242956" cy="1278969"/>
          </a:xfrm>
          <a:prstGeom prst="rect">
            <a:avLst/>
          </a:prstGeom>
        </p:spPr>
        <p:txBody>
          <a:bodyPr lIns="81049" tIns="81049" rIns="81049" bIns="81049" anchor="b"/>
          <a:lstStyle>
            <a:lvl1pPr marL="0" indent="0" defTabSz="795527">
              <a:lnSpc>
                <a:spcPct val="100000"/>
              </a:lnSpc>
              <a:spcBef>
                <a:spcPts val="0"/>
              </a:spcBef>
              <a:buSzTx/>
              <a:buNone/>
              <a:defRPr sz="5568">
                <a:solidFill>
                  <a:srgbClr val="EBEBEB"/>
                </a:solidFill>
                <a:latin typeface="Avenir Next Regular"/>
                <a:ea typeface="Avenir Next Regular"/>
                <a:cs typeface="Avenir Next Regular"/>
                <a:sym typeface="Avenir Next Regular"/>
              </a:defRPr>
            </a:lvl1pPr>
          </a:lstStyle>
          <a:p>
            <a:pPr/>
            <a:r>
              <a:t>COURSE CODE</a:t>
            </a:r>
          </a:p>
        </p:txBody>
      </p:sp>
      <p:sp>
        <p:nvSpPr>
          <p:cNvPr id="163" name="Title 1"/>
          <p:cNvSpPr txBox="1"/>
          <p:nvPr>
            <p:ph type="body" sz="quarter" idx="22"/>
          </p:nvPr>
        </p:nvSpPr>
        <p:spPr>
          <a:xfrm>
            <a:off x="7568895" y="6222533"/>
            <a:ext cx="9246210" cy="2026229"/>
          </a:xfrm>
          <a:prstGeom prst="rect">
            <a:avLst/>
          </a:prstGeom>
        </p:spPr>
        <p:txBody>
          <a:bodyPr lIns="81049" tIns="81049" rIns="81049" bIns="81049" anchor="b"/>
          <a:lstStyle>
            <a:lvl1pPr marL="0" indent="0" defTabSz="905255">
              <a:lnSpc>
                <a:spcPct val="100000"/>
              </a:lnSpc>
              <a:spcBef>
                <a:spcPts val="0"/>
              </a:spcBef>
              <a:buSzTx/>
              <a:buNone/>
              <a:defRPr sz="14652">
                <a:solidFill>
                  <a:srgbClr val="C89D37"/>
                </a:solidFill>
                <a:latin typeface="DIN Condensed Bold"/>
                <a:ea typeface="DIN Condensed Bold"/>
                <a:cs typeface="DIN Condensed Bold"/>
                <a:sym typeface="DIN Condensed Bold"/>
              </a:defRPr>
            </a:lvl1pPr>
          </a:lstStyle>
          <a:p>
            <a:pPr/>
            <a:r>
              <a:t>SUBJECT NAME</a:t>
            </a:r>
          </a:p>
        </p:txBody>
      </p:sp>
      <p:sp>
        <p:nvSpPr>
          <p:cNvPr id="164" name="Subtitle 2"/>
          <p:cNvSpPr txBox="1"/>
          <p:nvPr>
            <p:ph type="body" sz="quarter" idx="23"/>
          </p:nvPr>
        </p:nvSpPr>
        <p:spPr>
          <a:xfrm>
            <a:off x="10112245" y="8552332"/>
            <a:ext cx="4159508" cy="776685"/>
          </a:xfrm>
          <a:prstGeom prst="rect">
            <a:avLst/>
          </a:prstGeom>
        </p:spPr>
        <p:txBody>
          <a:bodyPr lIns="81049" tIns="81049" rIns="81049" bIns="81049"/>
          <a:lstStyle>
            <a:lvl1pPr marL="0" indent="0" defTabSz="886968">
              <a:lnSpc>
                <a:spcPct val="100000"/>
              </a:lnSpc>
              <a:spcBef>
                <a:spcPts val="1900"/>
              </a:spcBef>
              <a:buSzTx/>
              <a:buNone/>
              <a:defRPr b="1" cap="all" sz="3492">
                <a:solidFill>
                  <a:srgbClr val="FFFFFF"/>
                </a:solidFill>
                <a:latin typeface="Century Gothic"/>
                <a:ea typeface="Century Gothic"/>
                <a:cs typeface="Century Gothic"/>
                <a:sym typeface="Century Gothic"/>
              </a:defRPr>
            </a:lvl1pPr>
          </a:lstStyle>
          <a:p>
            <a:pPr/>
            <a:r>
              <a:t>INSTRUCTOR NAME</a:t>
            </a:r>
          </a:p>
        </p:txBody>
      </p:sp>
      <p:sp>
        <p:nvSpPr>
          <p:cNvPr id="165" name="Slide Number"/>
          <p:cNvSpPr txBox="1"/>
          <p:nvPr>
            <p:ph type="sldNum" sz="quarter" idx="2"/>
          </p:nvPr>
        </p:nvSpPr>
        <p:spPr>
          <a:xfrm>
            <a:off x="11887200" y="12344400"/>
            <a:ext cx="4267200" cy="736601"/>
          </a:xfrm>
          <a:prstGeom prst="rect">
            <a:avLst/>
          </a:prstGeom>
        </p:spPr>
        <p:txBody>
          <a:bodyPr lIns="91440" tIns="91440" rIns="91440" bIns="91440" anchor="ctr"/>
          <a:lstStyle>
            <a:lvl1pPr algn="r" defTabSz="1828800">
              <a:defRPr sz="2000">
                <a:latin typeface="Tw Cen MT"/>
                <a:ea typeface="Tw Cen MT"/>
                <a:cs typeface="Tw Cen MT"/>
                <a:sym typeface="Tw Cen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opic Slide">
    <p:bg>
      <p:bgPr>
        <a:solidFill>
          <a:srgbClr val="000000"/>
        </a:solidFill>
      </p:bgPr>
    </p:bg>
    <p:spTree>
      <p:nvGrpSpPr>
        <p:cNvPr id="1" name=""/>
        <p:cNvGrpSpPr/>
        <p:nvPr/>
      </p:nvGrpSpPr>
      <p:grpSpPr>
        <a:xfrm>
          <a:off x="0" y="0"/>
          <a:ext cx="0" cy="0"/>
          <a:chOff x="0" y="0"/>
          <a:chExt cx="0" cy="0"/>
        </a:xfrm>
      </p:grpSpPr>
      <p:sp>
        <p:nvSpPr>
          <p:cNvPr id="172" name="Title 1"/>
          <p:cNvSpPr txBox="1"/>
          <p:nvPr>
            <p:ph type="body" sz="quarter" idx="21"/>
          </p:nvPr>
        </p:nvSpPr>
        <p:spPr>
          <a:xfrm>
            <a:off x="13438846" y="3500017"/>
            <a:ext cx="6348236" cy="6715966"/>
          </a:xfrm>
          <a:prstGeom prst="rect">
            <a:avLst/>
          </a:prstGeom>
        </p:spPr>
        <p:txBody>
          <a:bodyPr lIns="81049" tIns="81049" rIns="81049" bIns="81049"/>
          <a:lstStyle/>
          <a:p>
            <a:pPr marL="0" indent="0" defTabSz="914400">
              <a:lnSpc>
                <a:spcPct val="120000"/>
              </a:lnSpc>
              <a:spcBef>
                <a:spcPts val="0"/>
              </a:spcBef>
              <a:buSzTx/>
              <a:buNone/>
              <a:defRPr>
                <a:solidFill>
                  <a:srgbClr val="EBEBEB"/>
                </a:solidFill>
                <a:latin typeface="Avenir Next Regular"/>
                <a:ea typeface="Avenir Next Regular"/>
                <a:cs typeface="Avenir Next Regular"/>
                <a:sym typeface="Avenir Next Regular"/>
              </a:defRPr>
            </a:pPr>
            <a:r>
              <a:t>Subtopic 1 </a:t>
            </a:r>
          </a:p>
          <a:p>
            <a:pPr marL="0" indent="0" defTabSz="914400">
              <a:lnSpc>
                <a:spcPct val="120000"/>
              </a:lnSpc>
              <a:spcBef>
                <a:spcPts val="0"/>
              </a:spcBef>
              <a:buSzTx/>
              <a:buNone/>
              <a:defRPr>
                <a:solidFill>
                  <a:srgbClr val="EBEBEB"/>
                </a:solidFill>
                <a:latin typeface="Avenir Next Regular"/>
                <a:ea typeface="Avenir Next Regular"/>
                <a:cs typeface="Avenir Next Regular"/>
                <a:sym typeface="Avenir Next Regular"/>
              </a:defRPr>
            </a:pPr>
            <a:r>
              <a:t>Subtopic  2</a:t>
            </a:r>
          </a:p>
          <a:p>
            <a:pPr marL="0" indent="0" defTabSz="914400">
              <a:lnSpc>
                <a:spcPct val="120000"/>
              </a:lnSpc>
              <a:spcBef>
                <a:spcPts val="0"/>
              </a:spcBef>
              <a:buSzTx/>
              <a:buNone/>
              <a:defRPr>
                <a:solidFill>
                  <a:srgbClr val="EBEBEB"/>
                </a:solidFill>
                <a:latin typeface="Avenir Next Regular"/>
                <a:ea typeface="Avenir Next Regular"/>
                <a:cs typeface="Avenir Next Regular"/>
                <a:sym typeface="Avenir Next Regular"/>
              </a:defRPr>
            </a:pPr>
            <a:r>
              <a:t>Subtopic  3</a:t>
            </a:r>
          </a:p>
          <a:p>
            <a:pPr marL="0" indent="0" defTabSz="914400">
              <a:lnSpc>
                <a:spcPct val="120000"/>
              </a:lnSpc>
              <a:spcBef>
                <a:spcPts val="0"/>
              </a:spcBef>
              <a:buSzTx/>
              <a:buNone/>
              <a:defRPr>
                <a:solidFill>
                  <a:srgbClr val="EBEBEB"/>
                </a:solidFill>
                <a:latin typeface="Avenir Next Regular"/>
                <a:ea typeface="Avenir Next Regular"/>
                <a:cs typeface="Avenir Next Regular"/>
                <a:sym typeface="Avenir Next Regular"/>
              </a:defRPr>
            </a:pPr>
            <a:r>
              <a:t>Subtopic  4</a:t>
            </a:r>
          </a:p>
          <a:p>
            <a:pPr marL="0" indent="0" defTabSz="914400">
              <a:lnSpc>
                <a:spcPct val="120000"/>
              </a:lnSpc>
              <a:spcBef>
                <a:spcPts val="0"/>
              </a:spcBef>
              <a:buSzTx/>
              <a:buNone/>
              <a:defRPr>
                <a:solidFill>
                  <a:srgbClr val="EBEBEB"/>
                </a:solidFill>
                <a:latin typeface="Avenir Next Regular"/>
                <a:ea typeface="Avenir Next Regular"/>
                <a:cs typeface="Avenir Next Regular"/>
                <a:sym typeface="Avenir Next Regular"/>
              </a:defRPr>
            </a:pPr>
            <a:r>
              <a:t>Subtopic  5</a:t>
            </a:r>
          </a:p>
          <a:p>
            <a:pPr marL="0" indent="0" defTabSz="914400">
              <a:lnSpc>
                <a:spcPct val="120000"/>
              </a:lnSpc>
              <a:spcBef>
                <a:spcPts val="0"/>
              </a:spcBef>
              <a:buSzTx/>
              <a:buNone/>
              <a:defRPr>
                <a:solidFill>
                  <a:srgbClr val="EBEBEB"/>
                </a:solidFill>
                <a:latin typeface="Avenir Next Regular"/>
                <a:ea typeface="Avenir Next Regular"/>
                <a:cs typeface="Avenir Next Regular"/>
                <a:sym typeface="Avenir Next Regular"/>
              </a:defRPr>
            </a:pPr>
            <a:r>
              <a:t>Subtopic  6</a:t>
            </a:r>
          </a:p>
        </p:txBody>
      </p:sp>
      <p:sp>
        <p:nvSpPr>
          <p:cNvPr id="173" name="Title 1"/>
          <p:cNvSpPr txBox="1"/>
          <p:nvPr>
            <p:ph type="body" sz="quarter" idx="22"/>
          </p:nvPr>
        </p:nvSpPr>
        <p:spPr>
          <a:xfrm>
            <a:off x="2910617" y="7109960"/>
            <a:ext cx="8139928" cy="2443364"/>
          </a:xfrm>
          <a:prstGeom prst="rect">
            <a:avLst/>
          </a:prstGeom>
        </p:spPr>
        <p:txBody>
          <a:bodyPr lIns="81049" tIns="81049" rIns="81049" bIns="81049" anchor="b"/>
          <a:lstStyle>
            <a:lvl1pPr marL="0" indent="0" defTabSz="914400">
              <a:lnSpc>
                <a:spcPct val="100000"/>
              </a:lnSpc>
              <a:spcBef>
                <a:spcPts val="0"/>
              </a:spcBef>
              <a:buSzTx/>
              <a:buNone/>
              <a:defRPr sz="11600">
                <a:solidFill>
                  <a:srgbClr val="FFFFFF"/>
                </a:solidFill>
                <a:latin typeface="Avenir Next Condensed Regular"/>
                <a:ea typeface="Avenir Next Condensed Regular"/>
                <a:cs typeface="Avenir Next Condensed Regular"/>
                <a:sym typeface="Avenir Next Condensed Regular"/>
              </a:defRPr>
            </a:lvl1pPr>
          </a:lstStyle>
          <a:p>
            <a:pPr/>
            <a:r>
              <a:t>CHAPTER TITLE</a:t>
            </a:r>
          </a:p>
        </p:txBody>
      </p:sp>
      <p:sp>
        <p:nvSpPr>
          <p:cNvPr id="174" name="Line"/>
          <p:cNvSpPr/>
          <p:nvPr/>
        </p:nvSpPr>
        <p:spPr>
          <a:xfrm flipV="1">
            <a:off x="12192000" y="2804452"/>
            <a:ext cx="0" cy="8107096"/>
          </a:xfrm>
          <a:prstGeom prst="line">
            <a:avLst/>
          </a:prstGeom>
          <a:ln w="25400">
            <a:solidFill>
              <a:srgbClr val="EDC042"/>
            </a:solidFill>
          </a:ln>
          <a:effectLst>
            <a:outerShdw sx="100000" sy="100000" kx="0" ky="0" algn="b" rotWithShape="0" blurRad="25400" dist="0" dir="5400000">
              <a:srgbClr val="000000">
                <a:alpha val="38000"/>
              </a:srgbClr>
            </a:outerShdw>
          </a:effectLst>
        </p:spPr>
        <p:txBody>
          <a:bodyPr lIns="91440" tIns="91440" rIns="91440" bIns="91440"/>
          <a:lstStyle/>
          <a:p>
            <a:pPr algn="l" defTabSz="1828800">
              <a:defRPr sz="3200">
                <a:solidFill>
                  <a:srgbClr val="FFFFFF"/>
                </a:solidFill>
                <a:latin typeface="Tahoma"/>
                <a:ea typeface="Tahoma"/>
                <a:cs typeface="Tahoma"/>
                <a:sym typeface="Tahoma"/>
              </a:defRPr>
            </a:pPr>
          </a:p>
        </p:txBody>
      </p:sp>
      <p:sp>
        <p:nvSpPr>
          <p:cNvPr id="175" name="CHAPTER #"/>
          <p:cNvSpPr txBox="1"/>
          <p:nvPr>
            <p:ph type="body" sz="quarter" idx="23"/>
          </p:nvPr>
        </p:nvSpPr>
        <p:spPr>
          <a:xfrm>
            <a:off x="3016008" y="4701673"/>
            <a:ext cx="7729018" cy="2748281"/>
          </a:xfrm>
          <a:prstGeom prst="rect">
            <a:avLst/>
          </a:prstGeom>
        </p:spPr>
        <p:txBody>
          <a:bodyPr wrap="none" lIns="91440" tIns="91440" rIns="91440" bIns="91440">
            <a:spAutoFit/>
          </a:bodyPr>
          <a:lstStyle>
            <a:lvl1pPr marL="0" indent="0" defTabSz="914400">
              <a:lnSpc>
                <a:spcPct val="100000"/>
              </a:lnSpc>
              <a:spcBef>
                <a:spcPts val="0"/>
              </a:spcBef>
              <a:buSzTx/>
              <a:buNone/>
              <a:defRPr sz="14800">
                <a:solidFill>
                  <a:srgbClr val="C89D37"/>
                </a:solidFill>
                <a:latin typeface="Avenir Next Condensed Demi Bold"/>
                <a:ea typeface="Avenir Next Condensed Demi Bold"/>
                <a:cs typeface="Avenir Next Condensed Demi Bold"/>
                <a:sym typeface="Avenir Next Condensed Demi Bold"/>
              </a:defRPr>
            </a:lvl1pPr>
          </a:lstStyle>
          <a:p>
            <a:pPr/>
            <a:r>
              <a:t>CHAPTER #</a:t>
            </a:r>
          </a:p>
        </p:txBody>
      </p:sp>
      <p:sp>
        <p:nvSpPr>
          <p:cNvPr id="176" name="Slide Number"/>
          <p:cNvSpPr txBox="1"/>
          <p:nvPr>
            <p:ph type="sldNum" sz="quarter" idx="2"/>
          </p:nvPr>
        </p:nvSpPr>
        <p:spPr>
          <a:xfrm>
            <a:off x="11887200" y="12344400"/>
            <a:ext cx="4267200" cy="736601"/>
          </a:xfrm>
          <a:prstGeom prst="rect">
            <a:avLst/>
          </a:prstGeom>
        </p:spPr>
        <p:txBody>
          <a:bodyPr lIns="91440" tIns="91440" rIns="91440" bIns="91440" anchor="ctr"/>
          <a:lstStyle>
            <a:lvl1pPr algn="r" defTabSz="1828800">
              <a:defRPr sz="2000">
                <a:latin typeface="Tw Cen MT"/>
                <a:ea typeface="Tw Cen MT"/>
                <a:cs typeface="Tw Cen MT"/>
                <a:sym typeface="Tw Cen M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tif"/><Relationship Id="rId3"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7.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8.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9.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1.tif"/><Relationship Id="rId3" Type="http://schemas.openxmlformats.org/officeDocument/2006/relationships/image" Target="../media/image1.png"/><Relationship Id="rId4" Type="http://schemas.openxmlformats.org/officeDocument/2006/relationships/hyperlink" Target="mailto:ethan.ayari@colorado.edu"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hyperlink" Target="http://impact.colorado.edu" TargetMode="External"/><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4.tif"/><Relationship Id="rId6" Type="http://schemas.openxmlformats.org/officeDocument/2006/relationships/image" Target="../media/image5.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85" name="Image" descr="Image"/>
          <p:cNvPicPr>
            <a:picLocks noChangeAspect="1"/>
          </p:cNvPicPr>
          <p:nvPr/>
        </p:nvPicPr>
        <p:blipFill>
          <a:blip r:embed="rId2">
            <a:alphaModFix amt="7567"/>
            <a:extLst/>
          </a:blip>
          <a:srcRect l="0" t="7597" r="0" b="7597"/>
          <a:stretch>
            <a:fillRect/>
          </a:stretch>
        </p:blipFill>
        <p:spPr>
          <a:xfrm>
            <a:off x="-1" y="-34902"/>
            <a:ext cx="24384001" cy="13785805"/>
          </a:xfrm>
          <a:prstGeom prst="rect">
            <a:avLst/>
          </a:prstGeom>
          <a:ln w="12700">
            <a:miter lim="400000"/>
          </a:ln>
        </p:spPr>
      </p:pic>
      <p:sp>
        <p:nvSpPr>
          <p:cNvPr id="186" name="Title 1"/>
          <p:cNvSpPr txBox="1"/>
          <p:nvPr>
            <p:ph type="body" idx="22"/>
          </p:nvPr>
        </p:nvSpPr>
        <p:spPr>
          <a:xfrm>
            <a:off x="5728621" y="4169048"/>
            <a:ext cx="13407176" cy="3600376"/>
          </a:xfrm>
          <a:prstGeom prst="rect">
            <a:avLst/>
          </a:prstGeom>
        </p:spPr>
        <p:txBody>
          <a:bodyPr/>
          <a:lstStyle>
            <a:lvl1pPr defTabSz="658368">
              <a:defRPr sz="10368">
                <a:solidFill>
                  <a:srgbClr val="AE9149"/>
                </a:solidFill>
                <a:latin typeface="Graphik Compact Bold"/>
                <a:ea typeface="Graphik Compact Bold"/>
                <a:cs typeface="Graphik Compact Bold"/>
                <a:sym typeface="Graphik Compact Bold"/>
              </a:defRPr>
            </a:lvl1pPr>
          </a:lstStyle>
          <a:p>
            <a:pPr/>
            <a:r>
              <a:t>Dust in the Parker Spiral</a:t>
            </a:r>
          </a:p>
        </p:txBody>
      </p:sp>
      <p:sp>
        <p:nvSpPr>
          <p:cNvPr id="187" name="Subtitle 2"/>
          <p:cNvSpPr txBox="1"/>
          <p:nvPr>
            <p:ph type="body" idx="23"/>
          </p:nvPr>
        </p:nvSpPr>
        <p:spPr>
          <a:xfrm>
            <a:off x="9813321" y="8866897"/>
            <a:ext cx="6013449" cy="3977080"/>
          </a:xfrm>
          <a:prstGeom prst="rect">
            <a:avLst/>
          </a:prstGeom>
          <a:solidFill>
            <a:srgbClr val="000000"/>
          </a:solidFill>
        </p:spPr>
        <p:txBody>
          <a:bodyPr/>
          <a:lstStyle/>
          <a:p>
            <a:pPr algn="ctr" defTabSz="914400">
              <a:spcBef>
                <a:spcPts val="0"/>
              </a:spcBef>
              <a:defRPr b="0" cap="none" sz="4400">
                <a:latin typeface="Graphik Compact Bold"/>
                <a:ea typeface="Graphik Compact Bold"/>
                <a:cs typeface="Graphik Compact Bold"/>
                <a:sym typeface="Graphik Compact Bold"/>
              </a:defRPr>
            </a:pPr>
            <a:r>
              <a:rPr>
                <a:latin typeface="Graphik Compact Semibold"/>
                <a:ea typeface="Graphik Compact Semibold"/>
                <a:cs typeface="Graphik Compact Semibold"/>
                <a:sym typeface="Graphik Compact Semibold"/>
              </a:rPr>
              <a:t>Authors:</a:t>
            </a:r>
          </a:p>
          <a:p>
            <a:pPr defTabSz="12700">
              <a:spcBef>
                <a:spcPts val="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defRPr b="0" cap="none" sz="2000">
                <a:latin typeface="Helvetica"/>
                <a:ea typeface="Helvetica"/>
                <a:cs typeface="Helvetica"/>
                <a:sym typeface="Helvetica"/>
              </a:defRPr>
            </a:pPr>
            <a:endParaRPr>
              <a:latin typeface="Graphik Compact Regular"/>
              <a:ea typeface="Graphik Compact Regular"/>
              <a:cs typeface="Graphik Compact Regular"/>
              <a:sym typeface="Graphik Compact Regular"/>
            </a:endParaRPr>
          </a:p>
        </p:txBody>
      </p:sp>
      <p:pic>
        <p:nvPicPr>
          <p:cNvPr id="188" name="Google Shape;136;p13" descr="Google Shape;136;p13"/>
          <p:cNvPicPr>
            <a:picLocks noChangeAspect="1"/>
          </p:cNvPicPr>
          <p:nvPr/>
        </p:nvPicPr>
        <p:blipFill>
          <a:blip r:embed="rId3">
            <a:extLst/>
          </a:blip>
          <a:srcRect l="17781" t="5317" r="14449" b="3387"/>
          <a:stretch>
            <a:fillRect/>
          </a:stretch>
        </p:blipFill>
        <p:spPr>
          <a:xfrm>
            <a:off x="1517374" y="5333613"/>
            <a:ext cx="2867592" cy="2897304"/>
          </a:xfrm>
          <a:custGeom>
            <a:avLst/>
            <a:gdLst/>
            <a:ahLst/>
            <a:cxnLst>
              <a:cxn ang="0">
                <a:pos x="wd2" y="hd2"/>
              </a:cxn>
              <a:cxn ang="5400000">
                <a:pos x="wd2" y="hd2"/>
              </a:cxn>
              <a:cxn ang="10800000">
                <a:pos x="wd2" y="hd2"/>
              </a:cxn>
              <a:cxn ang="16200000">
                <a:pos x="wd2" y="hd2"/>
              </a:cxn>
            </a:cxnLst>
            <a:rect l="0" t="0" r="r" b="b"/>
            <a:pathLst>
              <a:path w="21181" h="21545" fill="norm" stroke="1" extrusionOk="0">
                <a:moveTo>
                  <a:pt x="10565" y="1"/>
                </a:moveTo>
                <a:cubicBezTo>
                  <a:pt x="9005" y="-6"/>
                  <a:pt x="8677" y="23"/>
                  <a:pt x="7968" y="219"/>
                </a:cubicBezTo>
                <a:cubicBezTo>
                  <a:pt x="3109" y="1566"/>
                  <a:pt x="0" y="5646"/>
                  <a:pt x="0" y="10670"/>
                </a:cubicBezTo>
                <a:cubicBezTo>
                  <a:pt x="0" y="11487"/>
                  <a:pt x="293" y="13355"/>
                  <a:pt x="478" y="13709"/>
                </a:cubicBezTo>
                <a:cubicBezTo>
                  <a:pt x="531" y="13811"/>
                  <a:pt x="632" y="14097"/>
                  <a:pt x="704" y="14344"/>
                </a:cubicBezTo>
                <a:cubicBezTo>
                  <a:pt x="857" y="14876"/>
                  <a:pt x="1515" y="16156"/>
                  <a:pt x="1876" y="16625"/>
                </a:cubicBezTo>
                <a:cubicBezTo>
                  <a:pt x="2016" y="16808"/>
                  <a:pt x="2396" y="17247"/>
                  <a:pt x="2717" y="17599"/>
                </a:cubicBezTo>
                <a:lnTo>
                  <a:pt x="3301" y="18240"/>
                </a:lnTo>
                <a:lnTo>
                  <a:pt x="5347" y="18269"/>
                </a:lnTo>
                <a:cubicBezTo>
                  <a:pt x="6472" y="18284"/>
                  <a:pt x="9779" y="18284"/>
                  <a:pt x="12696" y="18269"/>
                </a:cubicBezTo>
                <a:lnTo>
                  <a:pt x="17999" y="18243"/>
                </a:lnTo>
                <a:lnTo>
                  <a:pt x="18289" y="17968"/>
                </a:lnTo>
                <a:cubicBezTo>
                  <a:pt x="18673" y="17605"/>
                  <a:pt x="19317" y="16733"/>
                  <a:pt x="19749" y="15994"/>
                </a:cubicBezTo>
                <a:cubicBezTo>
                  <a:pt x="21239" y="13447"/>
                  <a:pt x="21600" y="10041"/>
                  <a:pt x="20673" y="7258"/>
                </a:cubicBezTo>
                <a:cubicBezTo>
                  <a:pt x="20403" y="6448"/>
                  <a:pt x="19459" y="4636"/>
                  <a:pt x="19031" y="4106"/>
                </a:cubicBezTo>
                <a:cubicBezTo>
                  <a:pt x="17442" y="2136"/>
                  <a:pt x="15572" y="879"/>
                  <a:pt x="13344" y="278"/>
                </a:cubicBezTo>
                <a:cubicBezTo>
                  <a:pt x="12450" y="37"/>
                  <a:pt x="12174" y="8"/>
                  <a:pt x="10565" y="1"/>
                </a:cubicBezTo>
                <a:close/>
                <a:moveTo>
                  <a:pt x="12292" y="3061"/>
                </a:moveTo>
                <a:cubicBezTo>
                  <a:pt x="13745" y="3085"/>
                  <a:pt x="15087" y="3736"/>
                  <a:pt x="15976" y="4897"/>
                </a:cubicBezTo>
                <a:cubicBezTo>
                  <a:pt x="16429" y="5488"/>
                  <a:pt x="16444" y="5498"/>
                  <a:pt x="17023" y="5555"/>
                </a:cubicBezTo>
                <a:cubicBezTo>
                  <a:pt x="18362" y="5687"/>
                  <a:pt x="19385" y="6343"/>
                  <a:pt x="19984" y="7453"/>
                </a:cubicBezTo>
                <a:cubicBezTo>
                  <a:pt x="20292" y="8023"/>
                  <a:pt x="20421" y="8956"/>
                  <a:pt x="20300" y="9769"/>
                </a:cubicBezTo>
                <a:cubicBezTo>
                  <a:pt x="20166" y="10674"/>
                  <a:pt x="18204" y="12819"/>
                  <a:pt x="16970" y="13414"/>
                </a:cubicBezTo>
                <a:lnTo>
                  <a:pt x="16231" y="13774"/>
                </a:lnTo>
                <a:lnTo>
                  <a:pt x="15918" y="13411"/>
                </a:lnTo>
                <a:cubicBezTo>
                  <a:pt x="15746" y="13211"/>
                  <a:pt x="15575" y="13042"/>
                  <a:pt x="15537" y="13042"/>
                </a:cubicBezTo>
                <a:cubicBezTo>
                  <a:pt x="15499" y="13042"/>
                  <a:pt x="15222" y="13309"/>
                  <a:pt x="14924" y="13633"/>
                </a:cubicBezTo>
                <a:cubicBezTo>
                  <a:pt x="14627" y="13957"/>
                  <a:pt x="14225" y="14301"/>
                  <a:pt x="14030" y="14394"/>
                </a:cubicBezTo>
                <a:cubicBezTo>
                  <a:pt x="13834" y="14488"/>
                  <a:pt x="13434" y="14782"/>
                  <a:pt x="13142" y="15049"/>
                </a:cubicBezTo>
                <a:cubicBezTo>
                  <a:pt x="12807" y="15355"/>
                  <a:pt x="12489" y="15551"/>
                  <a:pt x="12283" y="15584"/>
                </a:cubicBezTo>
                <a:cubicBezTo>
                  <a:pt x="11201" y="15753"/>
                  <a:pt x="10812" y="15757"/>
                  <a:pt x="10753" y="15601"/>
                </a:cubicBezTo>
                <a:cubicBezTo>
                  <a:pt x="10720" y="15515"/>
                  <a:pt x="10747" y="15058"/>
                  <a:pt x="10814" y="14583"/>
                </a:cubicBezTo>
                <a:cubicBezTo>
                  <a:pt x="10921" y="13821"/>
                  <a:pt x="10977" y="13673"/>
                  <a:pt x="11283" y="13332"/>
                </a:cubicBezTo>
                <a:lnTo>
                  <a:pt x="11632" y="12945"/>
                </a:lnTo>
                <a:lnTo>
                  <a:pt x="12470" y="12945"/>
                </a:lnTo>
                <a:lnTo>
                  <a:pt x="13309" y="12945"/>
                </a:lnTo>
                <a:lnTo>
                  <a:pt x="13795" y="12470"/>
                </a:lnTo>
                <a:lnTo>
                  <a:pt x="14285" y="11995"/>
                </a:lnTo>
                <a:lnTo>
                  <a:pt x="14561" y="10044"/>
                </a:lnTo>
                <a:cubicBezTo>
                  <a:pt x="14815" y="8231"/>
                  <a:pt x="14847" y="8092"/>
                  <a:pt x="15044" y="8064"/>
                </a:cubicBezTo>
                <a:cubicBezTo>
                  <a:pt x="15191" y="8043"/>
                  <a:pt x="15275" y="7940"/>
                  <a:pt x="15317" y="7727"/>
                </a:cubicBezTo>
                <a:cubicBezTo>
                  <a:pt x="15456" y="7028"/>
                  <a:pt x="15463" y="7034"/>
                  <a:pt x="14563" y="7066"/>
                </a:cubicBezTo>
                <a:lnTo>
                  <a:pt x="13749" y="7096"/>
                </a:lnTo>
                <a:lnTo>
                  <a:pt x="13628" y="7695"/>
                </a:lnTo>
                <a:cubicBezTo>
                  <a:pt x="13562" y="8025"/>
                  <a:pt x="13412" y="9013"/>
                  <a:pt x="13291" y="9893"/>
                </a:cubicBezTo>
                <a:cubicBezTo>
                  <a:pt x="13170" y="10773"/>
                  <a:pt x="13025" y="11551"/>
                  <a:pt x="12972" y="11620"/>
                </a:cubicBezTo>
                <a:cubicBezTo>
                  <a:pt x="12830" y="11801"/>
                  <a:pt x="10332" y="11795"/>
                  <a:pt x="10263" y="11614"/>
                </a:cubicBezTo>
                <a:cubicBezTo>
                  <a:pt x="10236" y="11543"/>
                  <a:pt x="10248" y="11306"/>
                  <a:pt x="10292" y="11089"/>
                </a:cubicBezTo>
                <a:lnTo>
                  <a:pt x="10374" y="10696"/>
                </a:lnTo>
                <a:lnTo>
                  <a:pt x="10987" y="10643"/>
                </a:lnTo>
                <a:cubicBezTo>
                  <a:pt x="11561" y="10596"/>
                  <a:pt x="11633" y="10565"/>
                  <a:pt x="12098" y="10103"/>
                </a:cubicBezTo>
                <a:cubicBezTo>
                  <a:pt x="12509" y="9695"/>
                  <a:pt x="12603" y="9531"/>
                  <a:pt x="12652" y="9153"/>
                </a:cubicBezTo>
                <a:cubicBezTo>
                  <a:pt x="12685" y="8901"/>
                  <a:pt x="12735" y="8569"/>
                  <a:pt x="12764" y="8418"/>
                </a:cubicBezTo>
                <a:lnTo>
                  <a:pt x="12813" y="8146"/>
                </a:lnTo>
                <a:lnTo>
                  <a:pt x="12168" y="8146"/>
                </a:lnTo>
                <a:lnTo>
                  <a:pt x="11524" y="8146"/>
                </a:lnTo>
                <a:lnTo>
                  <a:pt x="11456" y="8689"/>
                </a:lnTo>
                <a:cubicBezTo>
                  <a:pt x="11379" y="9310"/>
                  <a:pt x="11246" y="9470"/>
                  <a:pt x="10846" y="9424"/>
                </a:cubicBezTo>
                <a:cubicBezTo>
                  <a:pt x="10520" y="9386"/>
                  <a:pt x="10512" y="9314"/>
                  <a:pt x="10741" y="7919"/>
                </a:cubicBezTo>
                <a:lnTo>
                  <a:pt x="10887" y="7045"/>
                </a:lnTo>
                <a:lnTo>
                  <a:pt x="10005" y="7045"/>
                </a:lnTo>
                <a:lnTo>
                  <a:pt x="9126" y="7045"/>
                </a:lnTo>
                <a:lnTo>
                  <a:pt x="9126" y="7320"/>
                </a:lnTo>
                <a:cubicBezTo>
                  <a:pt x="9125" y="7471"/>
                  <a:pt x="9098" y="7688"/>
                  <a:pt x="9067" y="7804"/>
                </a:cubicBezTo>
                <a:cubicBezTo>
                  <a:pt x="9025" y="7961"/>
                  <a:pt x="9064" y="8028"/>
                  <a:pt x="9219" y="8070"/>
                </a:cubicBezTo>
                <a:cubicBezTo>
                  <a:pt x="9405" y="8119"/>
                  <a:pt x="9422" y="8174"/>
                  <a:pt x="9363" y="8559"/>
                </a:cubicBezTo>
                <a:cubicBezTo>
                  <a:pt x="9237" y="9384"/>
                  <a:pt x="9188" y="9445"/>
                  <a:pt x="8639" y="9445"/>
                </a:cubicBezTo>
                <a:cubicBezTo>
                  <a:pt x="8368" y="9445"/>
                  <a:pt x="8128" y="9409"/>
                  <a:pt x="8103" y="9368"/>
                </a:cubicBezTo>
                <a:cubicBezTo>
                  <a:pt x="8037" y="9261"/>
                  <a:pt x="8537" y="6015"/>
                  <a:pt x="8639" y="5886"/>
                </a:cubicBezTo>
                <a:cubicBezTo>
                  <a:pt x="8753" y="5741"/>
                  <a:pt x="11585" y="5704"/>
                  <a:pt x="11752" y="5844"/>
                </a:cubicBezTo>
                <a:cubicBezTo>
                  <a:pt x="11841" y="5918"/>
                  <a:pt x="11854" y="6066"/>
                  <a:pt x="11796" y="6370"/>
                </a:cubicBezTo>
                <a:cubicBezTo>
                  <a:pt x="11751" y="6603"/>
                  <a:pt x="11714" y="6830"/>
                  <a:pt x="11711" y="6874"/>
                </a:cubicBezTo>
                <a:cubicBezTo>
                  <a:pt x="11709" y="6918"/>
                  <a:pt x="11986" y="6941"/>
                  <a:pt x="12327" y="6924"/>
                </a:cubicBezTo>
                <a:lnTo>
                  <a:pt x="12945" y="6895"/>
                </a:lnTo>
                <a:lnTo>
                  <a:pt x="13036" y="6272"/>
                </a:lnTo>
                <a:cubicBezTo>
                  <a:pt x="13121" y="5674"/>
                  <a:pt x="13111" y="5634"/>
                  <a:pt x="12802" y="5148"/>
                </a:cubicBezTo>
                <a:lnTo>
                  <a:pt x="12482" y="4646"/>
                </a:lnTo>
                <a:lnTo>
                  <a:pt x="10562" y="4646"/>
                </a:lnTo>
                <a:cubicBezTo>
                  <a:pt x="8636" y="4646"/>
                  <a:pt x="8380" y="4599"/>
                  <a:pt x="8630" y="4295"/>
                </a:cubicBezTo>
                <a:cubicBezTo>
                  <a:pt x="8863" y="4013"/>
                  <a:pt x="9989" y="3473"/>
                  <a:pt x="10811" y="3250"/>
                </a:cubicBezTo>
                <a:cubicBezTo>
                  <a:pt x="11307" y="3116"/>
                  <a:pt x="11807" y="3053"/>
                  <a:pt x="12292" y="3061"/>
                </a:cubicBezTo>
                <a:close/>
                <a:moveTo>
                  <a:pt x="6915" y="6166"/>
                </a:moveTo>
                <a:cubicBezTo>
                  <a:pt x="6992" y="6161"/>
                  <a:pt x="7055" y="6166"/>
                  <a:pt x="7100" y="6184"/>
                </a:cubicBezTo>
                <a:cubicBezTo>
                  <a:pt x="7260" y="6245"/>
                  <a:pt x="7260" y="6211"/>
                  <a:pt x="6933" y="8326"/>
                </a:cubicBezTo>
                <a:cubicBezTo>
                  <a:pt x="6828" y="9004"/>
                  <a:pt x="6777" y="9622"/>
                  <a:pt x="6819" y="9696"/>
                </a:cubicBezTo>
                <a:cubicBezTo>
                  <a:pt x="6860" y="9769"/>
                  <a:pt x="7065" y="10013"/>
                  <a:pt x="7273" y="10239"/>
                </a:cubicBezTo>
                <a:lnTo>
                  <a:pt x="7651" y="10649"/>
                </a:lnTo>
                <a:lnTo>
                  <a:pt x="8287" y="10584"/>
                </a:lnTo>
                <a:cubicBezTo>
                  <a:pt x="9048" y="10505"/>
                  <a:pt x="9110" y="10577"/>
                  <a:pt x="8961" y="11405"/>
                </a:cubicBezTo>
                <a:cubicBezTo>
                  <a:pt x="8872" y="11904"/>
                  <a:pt x="8884" y="11971"/>
                  <a:pt x="9120" y="12305"/>
                </a:cubicBezTo>
                <a:lnTo>
                  <a:pt x="9372" y="12665"/>
                </a:lnTo>
                <a:lnTo>
                  <a:pt x="9146" y="12851"/>
                </a:lnTo>
                <a:cubicBezTo>
                  <a:pt x="8583" y="13311"/>
                  <a:pt x="6458" y="13382"/>
                  <a:pt x="5678" y="12969"/>
                </a:cubicBezTo>
                <a:cubicBezTo>
                  <a:pt x="5445" y="12845"/>
                  <a:pt x="5097" y="12744"/>
                  <a:pt x="4910" y="12744"/>
                </a:cubicBezTo>
                <a:cubicBezTo>
                  <a:pt x="4526" y="12744"/>
                  <a:pt x="4546" y="12698"/>
                  <a:pt x="4368" y="14220"/>
                </a:cubicBezTo>
                <a:cubicBezTo>
                  <a:pt x="4315" y="14674"/>
                  <a:pt x="4212" y="15147"/>
                  <a:pt x="4142" y="15271"/>
                </a:cubicBezTo>
                <a:cubicBezTo>
                  <a:pt x="4072" y="15395"/>
                  <a:pt x="3741" y="15762"/>
                  <a:pt x="3403" y="16082"/>
                </a:cubicBezTo>
                <a:lnTo>
                  <a:pt x="2791" y="16664"/>
                </a:lnTo>
                <a:lnTo>
                  <a:pt x="2345" y="16056"/>
                </a:lnTo>
                <a:cubicBezTo>
                  <a:pt x="2101" y="15721"/>
                  <a:pt x="1824" y="15242"/>
                  <a:pt x="1730" y="14993"/>
                </a:cubicBezTo>
                <a:cubicBezTo>
                  <a:pt x="1569" y="14570"/>
                  <a:pt x="1568" y="14507"/>
                  <a:pt x="1721" y="14031"/>
                </a:cubicBezTo>
                <a:cubicBezTo>
                  <a:pt x="1811" y="13751"/>
                  <a:pt x="1885" y="13480"/>
                  <a:pt x="1885" y="13432"/>
                </a:cubicBezTo>
                <a:cubicBezTo>
                  <a:pt x="1885" y="13384"/>
                  <a:pt x="2040" y="13141"/>
                  <a:pt x="2231" y="12889"/>
                </a:cubicBezTo>
                <a:cubicBezTo>
                  <a:pt x="2473" y="12569"/>
                  <a:pt x="2580" y="12324"/>
                  <a:pt x="2580" y="12083"/>
                </a:cubicBezTo>
                <a:cubicBezTo>
                  <a:pt x="2580" y="11893"/>
                  <a:pt x="2638" y="11594"/>
                  <a:pt x="2712" y="11416"/>
                </a:cubicBezTo>
                <a:cubicBezTo>
                  <a:pt x="2844" y="11096"/>
                  <a:pt x="3489" y="10445"/>
                  <a:pt x="3673" y="10445"/>
                </a:cubicBezTo>
                <a:cubicBezTo>
                  <a:pt x="3726" y="10445"/>
                  <a:pt x="3770" y="10101"/>
                  <a:pt x="3770" y="9669"/>
                </a:cubicBezTo>
                <a:cubicBezTo>
                  <a:pt x="3770" y="9243"/>
                  <a:pt x="3809" y="8753"/>
                  <a:pt x="3858" y="8580"/>
                </a:cubicBezTo>
                <a:cubicBezTo>
                  <a:pt x="3941" y="8289"/>
                  <a:pt x="3921" y="8251"/>
                  <a:pt x="3585" y="8031"/>
                </a:cubicBezTo>
                <a:cubicBezTo>
                  <a:pt x="3036" y="7673"/>
                  <a:pt x="3104" y="7501"/>
                  <a:pt x="3817" y="7465"/>
                </a:cubicBezTo>
                <a:cubicBezTo>
                  <a:pt x="4274" y="7441"/>
                  <a:pt x="4471" y="7379"/>
                  <a:pt x="4661" y="7202"/>
                </a:cubicBezTo>
                <a:cubicBezTo>
                  <a:pt x="5153" y="6743"/>
                  <a:pt x="6377" y="6201"/>
                  <a:pt x="6915" y="6166"/>
                </a:cubicBezTo>
                <a:close/>
                <a:moveTo>
                  <a:pt x="18058" y="7890"/>
                </a:moveTo>
                <a:cubicBezTo>
                  <a:pt x="18058" y="7868"/>
                  <a:pt x="17901" y="7944"/>
                  <a:pt x="17709" y="8058"/>
                </a:cubicBezTo>
                <a:cubicBezTo>
                  <a:pt x="16947" y="8511"/>
                  <a:pt x="16372" y="9535"/>
                  <a:pt x="16674" y="9902"/>
                </a:cubicBezTo>
                <a:cubicBezTo>
                  <a:pt x="16968" y="10259"/>
                  <a:pt x="17373" y="9941"/>
                  <a:pt x="17513" y="9244"/>
                </a:cubicBezTo>
                <a:cubicBezTo>
                  <a:pt x="17551" y="9052"/>
                  <a:pt x="17690" y="8678"/>
                  <a:pt x="17820" y="8412"/>
                </a:cubicBezTo>
                <a:cubicBezTo>
                  <a:pt x="17951" y="8146"/>
                  <a:pt x="18058" y="7911"/>
                  <a:pt x="18058" y="7890"/>
                </a:cubicBezTo>
                <a:close/>
                <a:moveTo>
                  <a:pt x="8830" y="18821"/>
                </a:moveTo>
                <a:lnTo>
                  <a:pt x="8830" y="20185"/>
                </a:lnTo>
                <a:cubicBezTo>
                  <a:pt x="8830" y="21306"/>
                  <a:pt x="8855" y="21545"/>
                  <a:pt x="8973" y="21545"/>
                </a:cubicBezTo>
                <a:cubicBezTo>
                  <a:pt x="9074" y="21545"/>
                  <a:pt x="9125" y="21401"/>
                  <a:pt x="9146" y="21073"/>
                </a:cubicBezTo>
                <a:lnTo>
                  <a:pt x="9178" y="20607"/>
                </a:lnTo>
                <a:lnTo>
                  <a:pt x="9671" y="20480"/>
                </a:lnTo>
                <a:cubicBezTo>
                  <a:pt x="10235" y="20335"/>
                  <a:pt x="10418" y="20142"/>
                  <a:pt x="10418" y="19686"/>
                </a:cubicBezTo>
                <a:cubicBezTo>
                  <a:pt x="10418" y="19147"/>
                  <a:pt x="10142" y="18917"/>
                  <a:pt x="9439" y="18865"/>
                </a:cubicBezTo>
                <a:lnTo>
                  <a:pt x="8830" y="18821"/>
                </a:lnTo>
                <a:close/>
                <a:moveTo>
                  <a:pt x="7733" y="18845"/>
                </a:moveTo>
                <a:cubicBezTo>
                  <a:pt x="7580" y="18845"/>
                  <a:pt x="7462" y="19006"/>
                  <a:pt x="7241" y="19521"/>
                </a:cubicBezTo>
                <a:cubicBezTo>
                  <a:pt x="6789" y="20568"/>
                  <a:pt x="6606" y="20899"/>
                  <a:pt x="6499" y="20860"/>
                </a:cubicBezTo>
                <a:cubicBezTo>
                  <a:pt x="6445" y="20841"/>
                  <a:pt x="6237" y="20415"/>
                  <a:pt x="6039" y="19913"/>
                </a:cubicBezTo>
                <a:cubicBezTo>
                  <a:pt x="5669" y="18976"/>
                  <a:pt x="5503" y="18765"/>
                  <a:pt x="5221" y="18874"/>
                </a:cubicBezTo>
                <a:cubicBezTo>
                  <a:pt x="5082" y="18928"/>
                  <a:pt x="5060" y="19126"/>
                  <a:pt x="5060" y="20241"/>
                </a:cubicBezTo>
                <a:cubicBezTo>
                  <a:pt x="5060" y="21319"/>
                  <a:pt x="5083" y="21545"/>
                  <a:pt x="5203" y="21545"/>
                </a:cubicBezTo>
                <a:cubicBezTo>
                  <a:pt x="5319" y="21545"/>
                  <a:pt x="5354" y="21344"/>
                  <a:pt x="5376" y="20545"/>
                </a:cubicBezTo>
                <a:cubicBezTo>
                  <a:pt x="5392" y="19994"/>
                  <a:pt x="5446" y="19534"/>
                  <a:pt x="5494" y="19521"/>
                </a:cubicBezTo>
                <a:cubicBezTo>
                  <a:pt x="5541" y="19507"/>
                  <a:pt x="5762" y="19958"/>
                  <a:pt x="5983" y="20524"/>
                </a:cubicBezTo>
                <a:cubicBezTo>
                  <a:pt x="6266" y="21248"/>
                  <a:pt x="6428" y="21542"/>
                  <a:pt x="6531" y="21522"/>
                </a:cubicBezTo>
                <a:cubicBezTo>
                  <a:pt x="6614" y="21505"/>
                  <a:pt x="6856" y="21054"/>
                  <a:pt x="7082" y="20497"/>
                </a:cubicBezTo>
                <a:cubicBezTo>
                  <a:pt x="7305" y="19949"/>
                  <a:pt x="7535" y="19499"/>
                  <a:pt x="7590" y="19497"/>
                </a:cubicBezTo>
                <a:cubicBezTo>
                  <a:pt x="7648" y="19495"/>
                  <a:pt x="7699" y="19922"/>
                  <a:pt x="7716" y="20527"/>
                </a:cubicBezTo>
                <a:cubicBezTo>
                  <a:pt x="7736" y="21282"/>
                  <a:pt x="7777" y="21548"/>
                  <a:pt x="7865" y="21519"/>
                </a:cubicBezTo>
                <a:cubicBezTo>
                  <a:pt x="7947" y="21491"/>
                  <a:pt x="7995" y="21131"/>
                  <a:pt x="8015" y="20385"/>
                </a:cubicBezTo>
                <a:cubicBezTo>
                  <a:pt x="8049" y="19087"/>
                  <a:pt x="8006" y="18845"/>
                  <a:pt x="7733" y="18845"/>
                </a:cubicBezTo>
                <a:close/>
                <a:moveTo>
                  <a:pt x="14728" y="18857"/>
                </a:moveTo>
                <a:cubicBezTo>
                  <a:pt x="14626" y="18848"/>
                  <a:pt x="14516" y="18851"/>
                  <a:pt x="14408" y="18865"/>
                </a:cubicBezTo>
                <a:cubicBezTo>
                  <a:pt x="14264" y="18885"/>
                  <a:pt x="14123" y="18924"/>
                  <a:pt x="13998" y="18989"/>
                </a:cubicBezTo>
                <a:cubicBezTo>
                  <a:pt x="13688" y="19151"/>
                  <a:pt x="13394" y="19763"/>
                  <a:pt x="13394" y="20250"/>
                </a:cubicBezTo>
                <a:cubicBezTo>
                  <a:pt x="13394" y="20630"/>
                  <a:pt x="13643" y="21234"/>
                  <a:pt x="13869" y="21406"/>
                </a:cubicBezTo>
                <a:cubicBezTo>
                  <a:pt x="14114" y="21594"/>
                  <a:pt x="15024" y="21584"/>
                  <a:pt x="15182" y="21392"/>
                </a:cubicBezTo>
                <a:cubicBezTo>
                  <a:pt x="15360" y="21176"/>
                  <a:pt x="15265" y="21130"/>
                  <a:pt x="14918" y="21262"/>
                </a:cubicBezTo>
                <a:cubicBezTo>
                  <a:pt x="14212" y="21530"/>
                  <a:pt x="13647" y="20983"/>
                  <a:pt x="13722" y="20102"/>
                </a:cubicBezTo>
                <a:cubicBezTo>
                  <a:pt x="13756" y="19703"/>
                  <a:pt x="13825" y="19552"/>
                  <a:pt x="14077" y="19326"/>
                </a:cubicBezTo>
                <a:cubicBezTo>
                  <a:pt x="14434" y="19004"/>
                  <a:pt x="14576" y="18983"/>
                  <a:pt x="14986" y="19196"/>
                </a:cubicBezTo>
                <a:cubicBezTo>
                  <a:pt x="15243" y="19330"/>
                  <a:pt x="15279" y="19330"/>
                  <a:pt x="15279" y="19199"/>
                </a:cubicBezTo>
                <a:cubicBezTo>
                  <a:pt x="15279" y="19005"/>
                  <a:pt x="15033" y="18882"/>
                  <a:pt x="14728" y="18857"/>
                </a:cubicBezTo>
                <a:close/>
                <a:moveTo>
                  <a:pt x="11884" y="18859"/>
                </a:moveTo>
                <a:cubicBezTo>
                  <a:pt x="11712" y="18870"/>
                  <a:pt x="11535" y="19322"/>
                  <a:pt x="11216" y="20220"/>
                </a:cubicBezTo>
                <a:cubicBezTo>
                  <a:pt x="10882" y="21157"/>
                  <a:pt x="10782" y="21545"/>
                  <a:pt x="10876" y="21545"/>
                </a:cubicBezTo>
                <a:cubicBezTo>
                  <a:pt x="10949" y="21545"/>
                  <a:pt x="11076" y="21386"/>
                  <a:pt x="11157" y="21191"/>
                </a:cubicBezTo>
                <a:cubicBezTo>
                  <a:pt x="11304" y="20836"/>
                  <a:pt x="11305" y="20833"/>
                  <a:pt x="11878" y="20863"/>
                </a:cubicBezTo>
                <a:cubicBezTo>
                  <a:pt x="12419" y="20892"/>
                  <a:pt x="12460" y="20914"/>
                  <a:pt x="12594" y="21221"/>
                </a:cubicBezTo>
                <a:cubicBezTo>
                  <a:pt x="12672" y="21399"/>
                  <a:pt x="12794" y="21545"/>
                  <a:pt x="12866" y="21545"/>
                </a:cubicBezTo>
                <a:cubicBezTo>
                  <a:pt x="12938" y="21545"/>
                  <a:pt x="12998" y="21519"/>
                  <a:pt x="12998" y="21489"/>
                </a:cubicBezTo>
                <a:cubicBezTo>
                  <a:pt x="12998" y="21459"/>
                  <a:pt x="12788" y="20850"/>
                  <a:pt x="12532" y="20134"/>
                </a:cubicBezTo>
                <a:cubicBezTo>
                  <a:pt x="12225" y="19276"/>
                  <a:pt x="12057" y="18848"/>
                  <a:pt x="11884" y="18859"/>
                </a:cubicBezTo>
                <a:close/>
                <a:moveTo>
                  <a:pt x="4142" y="18868"/>
                </a:moveTo>
                <a:cubicBezTo>
                  <a:pt x="4053" y="18898"/>
                  <a:pt x="4010" y="19282"/>
                  <a:pt x="3990" y="20226"/>
                </a:cubicBezTo>
                <a:cubicBezTo>
                  <a:pt x="3966" y="21353"/>
                  <a:pt x="3983" y="21545"/>
                  <a:pt x="4113" y="21545"/>
                </a:cubicBezTo>
                <a:cubicBezTo>
                  <a:pt x="4242" y="21545"/>
                  <a:pt x="4265" y="21337"/>
                  <a:pt x="4265" y="20185"/>
                </a:cubicBezTo>
                <a:cubicBezTo>
                  <a:pt x="4265" y="19142"/>
                  <a:pt x="4237" y="18836"/>
                  <a:pt x="4142" y="18868"/>
                </a:cubicBezTo>
                <a:close/>
                <a:moveTo>
                  <a:pt x="16519" y="18868"/>
                </a:moveTo>
                <a:cubicBezTo>
                  <a:pt x="15562" y="18897"/>
                  <a:pt x="15240" y="19049"/>
                  <a:pt x="15944" y="19143"/>
                </a:cubicBezTo>
                <a:lnTo>
                  <a:pt x="16322" y="19196"/>
                </a:lnTo>
                <a:lnTo>
                  <a:pt x="16349" y="20371"/>
                </a:lnTo>
                <a:cubicBezTo>
                  <a:pt x="16371" y="21312"/>
                  <a:pt x="16405" y="21545"/>
                  <a:pt x="16519" y="21545"/>
                </a:cubicBezTo>
                <a:cubicBezTo>
                  <a:pt x="16633" y="21545"/>
                  <a:pt x="16669" y="21312"/>
                  <a:pt x="16692" y="20371"/>
                </a:cubicBezTo>
                <a:lnTo>
                  <a:pt x="16718" y="19196"/>
                </a:lnTo>
                <a:lnTo>
                  <a:pt x="17090" y="19163"/>
                </a:lnTo>
                <a:cubicBezTo>
                  <a:pt x="17338" y="19143"/>
                  <a:pt x="17463" y="19082"/>
                  <a:pt x="17463" y="18983"/>
                </a:cubicBezTo>
                <a:cubicBezTo>
                  <a:pt x="17463" y="18862"/>
                  <a:pt x="17297" y="18845"/>
                  <a:pt x="16519" y="18868"/>
                </a:cubicBezTo>
                <a:close/>
              </a:path>
            </a:pathLst>
          </a:custGeom>
          <a:ln w="12700">
            <a:miter lim="400000"/>
          </a:ln>
        </p:spPr>
      </p:pic>
      <p:sp>
        <p:nvSpPr>
          <p:cNvPr id="189" name="Line"/>
          <p:cNvSpPr/>
          <p:nvPr/>
        </p:nvSpPr>
        <p:spPr>
          <a:xfrm flipV="1">
            <a:off x="5056793" y="5418389"/>
            <a:ext cx="1" cy="3183685"/>
          </a:xfrm>
          <a:prstGeom prst="line">
            <a:avLst/>
          </a:prstGeom>
          <a:ln w="25400">
            <a:solidFill>
              <a:srgbClr val="DEDFE0"/>
            </a:solidFill>
          </a:ln>
          <a:effectLst>
            <a:outerShdw sx="100000" sy="100000" kx="0" ky="0" algn="b" rotWithShape="0" blurRad="25400" dist="0" dir="5400000">
              <a:srgbClr val="000000">
                <a:alpha val="38000"/>
              </a:srgbClr>
            </a:outerShdw>
          </a:effectLst>
        </p:spPr>
        <p:txBody>
          <a:bodyPr lIns="91440" tIns="91440" rIns="91440" bIns="91440"/>
          <a:lstStyle/>
          <a:p>
            <a:pPr algn="l" defTabSz="1828800">
              <a:defRPr sz="3200">
                <a:solidFill>
                  <a:srgbClr val="FFFFFF"/>
                </a:solidFill>
                <a:latin typeface="Tahoma"/>
                <a:ea typeface="Tahoma"/>
                <a:cs typeface="Tahoma"/>
                <a:sym typeface="Tahoma"/>
              </a:defRPr>
            </a:pPr>
          </a:p>
        </p:txBody>
      </p:sp>
      <p:sp>
        <p:nvSpPr>
          <p:cNvPr id="190" name="4• 25• 2024"/>
          <p:cNvSpPr txBox="1"/>
          <p:nvPr/>
        </p:nvSpPr>
        <p:spPr>
          <a:xfrm>
            <a:off x="11036928" y="3450340"/>
            <a:ext cx="2602051" cy="649479"/>
          </a:xfrm>
          <a:prstGeom prst="rect">
            <a:avLst/>
          </a:prstGeom>
          <a:ln w="25400">
            <a:solidFill>
              <a:srgbClr val="FFFFFF"/>
            </a:solidFill>
            <a:miter/>
          </a:ln>
          <a:extLst>
            <a:ext uri="{C572A759-6A51-4108-AA02-DFA0A04FC94B}">
              <ma14:wrappingTextBoxFlag xmlns:ma14="http://schemas.microsoft.com/office/mac/drawingml/2011/main" val="1"/>
            </a:ext>
          </a:extLst>
        </p:spPr>
        <p:txBody>
          <a:bodyPr lIns="91440" tIns="91440" rIns="91440" bIns="91440">
            <a:spAutoFit/>
          </a:bodyPr>
          <a:lstStyle>
            <a:lvl1pPr defTabSz="914400">
              <a:spcBef>
                <a:spcPts val="2000"/>
              </a:spcBef>
              <a:defRPr sz="2600">
                <a:solidFill>
                  <a:srgbClr val="A7A7A7"/>
                </a:solidFill>
                <a:latin typeface="Graphik Compact Regular"/>
                <a:ea typeface="Graphik Compact Regular"/>
                <a:cs typeface="Graphik Compact Regular"/>
                <a:sym typeface="Graphik Compact Regular"/>
              </a:defRPr>
            </a:lvl1pPr>
          </a:lstStyle>
          <a:p>
            <a:pPr/>
            <a:r>
              <a:t>4• 25• 2024</a:t>
            </a:r>
          </a:p>
        </p:txBody>
      </p:sp>
      <p:sp>
        <p:nvSpPr>
          <p:cNvPr id="191" name="Tien Vo…"/>
          <p:cNvSpPr txBox="1"/>
          <p:nvPr/>
        </p:nvSpPr>
        <p:spPr>
          <a:xfrm>
            <a:off x="11059242" y="9702048"/>
            <a:ext cx="3521609" cy="2956053"/>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p>
            <a:pPr defTabSz="914400">
              <a:spcBef>
                <a:spcPts val="2000"/>
              </a:spcBef>
              <a:defRPr cap="all" sz="4400">
                <a:solidFill>
                  <a:srgbClr val="FFFFFF"/>
                </a:solidFill>
                <a:latin typeface="Graphik Compact Bold"/>
                <a:ea typeface="Graphik Compact Bold"/>
                <a:cs typeface="Graphik Compact Bold"/>
                <a:sym typeface="Graphik Compact Bold"/>
              </a:defRPr>
            </a:pPr>
            <a:r>
              <a:t>Tien Vo</a:t>
            </a:r>
          </a:p>
          <a:p>
            <a:pPr defTabSz="914400">
              <a:spcBef>
                <a:spcPts val="2000"/>
              </a:spcBef>
              <a:defRPr cap="all" sz="4400">
                <a:solidFill>
                  <a:srgbClr val="FFFFFF"/>
                </a:solidFill>
                <a:latin typeface="Graphik Compact Bold"/>
                <a:ea typeface="Graphik Compact Bold"/>
                <a:cs typeface="Graphik Compact Bold"/>
                <a:sym typeface="Graphik Compact Bold"/>
              </a:defRPr>
            </a:pPr>
            <a:r>
              <a:t>Peter Tatum</a:t>
            </a:r>
          </a:p>
          <a:p>
            <a:pPr defTabSz="914400">
              <a:spcBef>
                <a:spcPts val="2000"/>
              </a:spcBef>
              <a:defRPr cap="all" sz="4400">
                <a:solidFill>
                  <a:srgbClr val="FFFFFF"/>
                </a:solidFill>
                <a:latin typeface="Graphik Compact Bold"/>
                <a:ea typeface="Graphik Compact Bold"/>
                <a:cs typeface="Graphik Compact Bold"/>
                <a:sym typeface="Graphik Compact Bold"/>
              </a:defRPr>
            </a:pPr>
            <a:r>
              <a:t>Tien vo</a:t>
            </a:r>
          </a:p>
        </p:txBody>
      </p:sp>
      <p:sp>
        <p:nvSpPr>
          <p:cNvPr id="192" name="Line"/>
          <p:cNvSpPr/>
          <p:nvPr/>
        </p:nvSpPr>
        <p:spPr>
          <a:xfrm flipV="1">
            <a:off x="23213230" y="6705600"/>
            <a:ext cx="1" cy="2597685"/>
          </a:xfrm>
          <a:prstGeom prst="line">
            <a:avLst/>
          </a:prstGeom>
          <a:ln w="63500">
            <a:solidFill>
              <a:srgbClr val="FFFFFF"/>
            </a:solidFill>
            <a:miter/>
          </a:ln>
        </p:spPr>
        <p:txBody>
          <a:bodyPr lIns="243839" tIns="243839" rIns="243839" bIns="243839"/>
          <a:lstStyle/>
          <a:p>
            <a:pPr algn="l" defTabSz="4876800">
              <a:defRPr sz="9600">
                <a:solidFill>
                  <a:srgbClr val="3C3C3C"/>
                </a:solidFill>
                <a:latin typeface="Helvetica"/>
                <a:ea typeface="Helvetica"/>
                <a:cs typeface="Helvetica"/>
                <a:sym typeface="Helvetica"/>
              </a:defRPr>
            </a:pPr>
          </a:p>
        </p:txBody>
      </p:sp>
      <p:sp>
        <p:nvSpPr>
          <p:cNvPr id="19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63" name="Line"/>
          <p:cNvSpPr/>
          <p:nvPr/>
        </p:nvSpPr>
        <p:spPr>
          <a:xfrm flipV="1">
            <a:off x="1393285" y="3134316"/>
            <a:ext cx="1" cy="9158370"/>
          </a:xfrm>
          <a:prstGeom prst="line">
            <a:avLst/>
          </a:prstGeom>
          <a:ln w="25400">
            <a:solidFill>
              <a:srgbClr val="DDDDDD"/>
            </a:solidFill>
            <a:miter lim="400000"/>
          </a:ln>
        </p:spPr>
        <p:txBody>
          <a:bodyPr lIns="121919" tIns="121919" rIns="121919" bIns="121919"/>
          <a:lstStyle/>
          <a:p>
            <a:pPr algn="l" defTabSz="2438400">
              <a:defRPr sz="3600">
                <a:solidFill>
                  <a:srgbClr val="1B212C"/>
                </a:solidFill>
                <a:latin typeface="Arial"/>
                <a:ea typeface="Arial"/>
                <a:cs typeface="Arial"/>
                <a:sym typeface="Arial"/>
              </a:defRPr>
            </a:pPr>
          </a:p>
        </p:txBody>
      </p:sp>
      <p:sp>
        <p:nvSpPr>
          <p:cNvPr id="264" name="Google Shape;187;p20"/>
          <p:cNvSpPr txBox="1"/>
          <p:nvPr>
            <p:ph type="title"/>
          </p:nvPr>
        </p:nvSpPr>
        <p:spPr>
          <a:xfrm>
            <a:off x="1148366" y="702012"/>
            <a:ext cx="21791810" cy="1629772"/>
          </a:xfrm>
          <a:prstGeom prst="rect">
            <a:avLst/>
          </a:prstGeom>
        </p:spPr>
        <p:txBody>
          <a:bodyPr/>
          <a:lstStyle>
            <a:lvl1pPr>
              <a:defRPr sz="5600"/>
            </a:lvl1pPr>
          </a:lstStyle>
          <a:p>
            <a:pPr/>
            <a:r>
              <a:t>5. Dependence on Atmospheric Composition (H2O)</a:t>
            </a:r>
          </a:p>
        </p:txBody>
      </p:sp>
      <p:sp>
        <p:nvSpPr>
          <p:cNvPr id="265" name="H2O: Strong absorber, but likely not enough water vapor on prebiotic Earth.…"/>
          <p:cNvSpPr txBox="1"/>
          <p:nvPr/>
        </p:nvSpPr>
        <p:spPr>
          <a:xfrm>
            <a:off x="2313331" y="2996796"/>
            <a:ext cx="6504775" cy="721804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121919" tIns="121919" rIns="121919" bIns="121919">
            <a:spAutoFit/>
          </a:bodyPr>
          <a:lstStyle/>
          <a:p>
            <a:pPr algn="l" defTabSz="2438400">
              <a:lnSpc>
                <a:spcPct val="115000"/>
              </a:lnSpc>
              <a:defRPr sz="3400">
                <a:solidFill>
                  <a:srgbClr val="535353"/>
                </a:solidFill>
                <a:latin typeface="Graphik"/>
                <a:ea typeface="Graphik"/>
                <a:cs typeface="Graphik"/>
                <a:sym typeface="Graphik"/>
              </a:defRPr>
            </a:pPr>
          </a:p>
          <a:p>
            <a:pPr algn="l" defTabSz="2438400">
              <a:lnSpc>
                <a:spcPct val="115000"/>
              </a:lnSpc>
              <a:defRPr b="1" sz="3400">
                <a:solidFill>
                  <a:srgbClr val="535353"/>
                </a:solidFill>
                <a:latin typeface="Graphik"/>
                <a:ea typeface="Graphik"/>
                <a:cs typeface="Graphik"/>
                <a:sym typeface="Graphik"/>
              </a:defRPr>
            </a:pPr>
          </a:p>
          <a:p>
            <a:pPr marL="629708" indent="-629708" algn="l" defTabSz="2438400">
              <a:lnSpc>
                <a:spcPct val="115000"/>
              </a:lnSpc>
              <a:buSzPct val="100000"/>
              <a:buAutoNum type="arabicPeriod" startAt="1"/>
              <a:defRPr b="1" sz="3400">
                <a:solidFill>
                  <a:srgbClr val="535353"/>
                </a:solidFill>
                <a:latin typeface="Graphik"/>
                <a:ea typeface="Graphik"/>
                <a:cs typeface="Graphik"/>
                <a:sym typeface="Graphik"/>
              </a:defRPr>
            </a:pPr>
            <a:r>
              <a:t>H2O: Strong absorber, but likely not enough water vapor on prebiotic Earth.</a:t>
            </a:r>
          </a:p>
          <a:p>
            <a:pPr algn="l" defTabSz="2438400">
              <a:lnSpc>
                <a:spcPct val="115000"/>
              </a:lnSpc>
              <a:defRPr b="1" sz="3400">
                <a:solidFill>
                  <a:srgbClr val="535353"/>
                </a:solidFill>
                <a:latin typeface="Graphik"/>
                <a:ea typeface="Graphik"/>
                <a:cs typeface="Graphik"/>
                <a:sym typeface="Graphik"/>
              </a:defRPr>
            </a:pPr>
          </a:p>
          <a:p>
            <a:pPr algn="l" defTabSz="2438400">
              <a:lnSpc>
                <a:spcPct val="115000"/>
              </a:lnSpc>
              <a:defRPr b="1" sz="3400">
                <a:solidFill>
                  <a:srgbClr val="535353"/>
                </a:solidFill>
                <a:latin typeface="Graphik"/>
                <a:ea typeface="Graphik"/>
                <a:cs typeface="Graphik"/>
                <a:sym typeface="Graphik"/>
              </a:defRPr>
            </a:pPr>
            <a:r>
              <a:t>NH 2 O = 9.96 · 10 21 cm-2 (0.1 · the Rugheimer</a:t>
            </a:r>
          </a:p>
          <a:p>
            <a:pPr algn="l" defTabSz="2438400">
              <a:lnSpc>
                <a:spcPct val="115000"/>
              </a:lnSpc>
              <a:defRPr b="1" sz="3400">
                <a:solidFill>
                  <a:srgbClr val="535353"/>
                </a:solidFill>
                <a:latin typeface="Graphik"/>
                <a:ea typeface="Graphik"/>
                <a:cs typeface="Graphik"/>
                <a:sym typeface="Graphik"/>
              </a:defRPr>
            </a:pPr>
            <a:r>
              <a:t>et al., 2015, level) is enough to block fluence for wavelengths &lt; 198 nm.</a:t>
            </a:r>
          </a:p>
        </p:txBody>
      </p:sp>
      <p:sp>
        <p:nvSpPr>
          <p:cNvPr id="266" name="Line"/>
          <p:cNvSpPr/>
          <p:nvPr/>
        </p:nvSpPr>
        <p:spPr>
          <a:xfrm flipV="1">
            <a:off x="19213576" y="2762659"/>
            <a:ext cx="1" cy="9158370"/>
          </a:xfrm>
          <a:prstGeom prst="line">
            <a:avLst/>
          </a:prstGeom>
          <a:ln w="25400">
            <a:solidFill>
              <a:srgbClr val="DDDDDD"/>
            </a:solidFill>
            <a:miter lim="400000"/>
          </a:ln>
        </p:spPr>
        <p:txBody>
          <a:bodyPr lIns="121919" tIns="121919" rIns="121919" bIns="121919"/>
          <a:lstStyle/>
          <a:p>
            <a:pPr algn="l" defTabSz="2438400">
              <a:defRPr sz="3600">
                <a:solidFill>
                  <a:srgbClr val="1B212C"/>
                </a:solidFill>
                <a:latin typeface="Arial"/>
                <a:ea typeface="Arial"/>
                <a:cs typeface="Arial"/>
                <a:sym typeface="Arial"/>
              </a:defRPr>
            </a:pPr>
          </a:p>
        </p:txBody>
      </p:sp>
      <p:sp>
        <p:nvSpPr>
          <p:cNvPr id="267" name="Slide Number"/>
          <p:cNvSpPr txBox="1"/>
          <p:nvPr>
            <p:ph type="sldNum" sz="quarter" idx="2"/>
          </p:nvPr>
        </p:nvSpPr>
        <p:spPr>
          <a:xfrm>
            <a:off x="23335880" y="12519395"/>
            <a:ext cx="720542" cy="881301"/>
          </a:xfrm>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fld id="{86CB4B4D-7CA3-9044-876B-883B54F8677D}" type="slidenum"/>
          </a:p>
        </p:txBody>
      </p:sp>
      <p:pic>
        <p:nvPicPr>
          <p:cNvPr id="268" name="Screenshot 2024-02-26 at 2.09.41 PM.png" descr="Screenshot 2024-02-26 at 2.09.41 PM.png"/>
          <p:cNvPicPr>
            <a:picLocks noChangeAspect="1"/>
          </p:cNvPicPr>
          <p:nvPr/>
        </p:nvPicPr>
        <p:blipFill>
          <a:blip r:embed="rId2">
            <a:extLst/>
          </a:blip>
          <a:stretch>
            <a:fillRect/>
          </a:stretch>
        </p:blipFill>
        <p:spPr>
          <a:xfrm>
            <a:off x="9497293" y="2655076"/>
            <a:ext cx="9435873" cy="9597170"/>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70" name="Line"/>
          <p:cNvSpPr/>
          <p:nvPr/>
        </p:nvSpPr>
        <p:spPr>
          <a:xfrm flipV="1">
            <a:off x="1393285" y="3134316"/>
            <a:ext cx="1" cy="9158370"/>
          </a:xfrm>
          <a:prstGeom prst="line">
            <a:avLst/>
          </a:prstGeom>
          <a:ln w="25400">
            <a:solidFill>
              <a:srgbClr val="DDDDDD"/>
            </a:solidFill>
            <a:miter lim="400000"/>
          </a:ln>
        </p:spPr>
        <p:txBody>
          <a:bodyPr lIns="121919" tIns="121919" rIns="121919" bIns="121919"/>
          <a:lstStyle/>
          <a:p>
            <a:pPr algn="l" defTabSz="2438400">
              <a:defRPr sz="3600">
                <a:solidFill>
                  <a:srgbClr val="1B212C"/>
                </a:solidFill>
                <a:latin typeface="Arial"/>
                <a:ea typeface="Arial"/>
                <a:cs typeface="Arial"/>
                <a:sym typeface="Arial"/>
              </a:defRPr>
            </a:pPr>
          </a:p>
        </p:txBody>
      </p:sp>
      <p:sp>
        <p:nvSpPr>
          <p:cNvPr id="271" name="Google Shape;187;p20"/>
          <p:cNvSpPr txBox="1"/>
          <p:nvPr>
            <p:ph type="title"/>
          </p:nvPr>
        </p:nvSpPr>
        <p:spPr>
          <a:xfrm>
            <a:off x="1148366" y="702012"/>
            <a:ext cx="21791810" cy="1629772"/>
          </a:xfrm>
          <a:prstGeom prst="rect">
            <a:avLst/>
          </a:prstGeom>
        </p:spPr>
        <p:txBody>
          <a:bodyPr/>
          <a:lstStyle>
            <a:lvl1pPr>
              <a:defRPr sz="5600"/>
            </a:lvl1pPr>
          </a:lstStyle>
          <a:p>
            <a:pPr/>
            <a:r>
              <a:t>5. Dependence on Atmospheric Composition (SO2)</a:t>
            </a:r>
          </a:p>
        </p:txBody>
      </p:sp>
      <p:sp>
        <p:nvSpPr>
          <p:cNvPr id="272" name="SO2: Higher absorber than CO2, but prone to loss processes. Possibly higher levels due to volcanic activity…"/>
          <p:cNvSpPr txBox="1"/>
          <p:nvPr/>
        </p:nvSpPr>
        <p:spPr>
          <a:xfrm>
            <a:off x="2313331" y="2769863"/>
            <a:ext cx="7024366" cy="914396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121919" tIns="121919" rIns="121919" bIns="121919">
            <a:spAutoFit/>
          </a:bodyPr>
          <a:lstStyle/>
          <a:p>
            <a:pPr algn="l" defTabSz="2438400">
              <a:lnSpc>
                <a:spcPct val="115000"/>
              </a:lnSpc>
              <a:defRPr b="1" sz="3400">
                <a:solidFill>
                  <a:srgbClr val="535353"/>
                </a:solidFill>
                <a:latin typeface="Graphik"/>
                <a:ea typeface="Graphik"/>
                <a:cs typeface="Graphik"/>
                <a:sym typeface="Graphik"/>
              </a:defRPr>
            </a:pPr>
          </a:p>
          <a:p>
            <a:pPr marL="629708" indent="-629708" algn="l" defTabSz="2438400">
              <a:lnSpc>
                <a:spcPct val="115000"/>
              </a:lnSpc>
              <a:buSzPct val="100000"/>
              <a:buAutoNum type="arabicPeriod" startAt="1"/>
              <a:defRPr b="1" sz="3400">
                <a:solidFill>
                  <a:srgbClr val="535353"/>
                </a:solidFill>
                <a:latin typeface="Graphik"/>
                <a:ea typeface="Graphik"/>
                <a:cs typeface="Graphik"/>
                <a:sym typeface="Graphik"/>
              </a:defRPr>
            </a:pPr>
            <a:r>
              <a:t>SO2: Higher absorber than CO2, but prone to loss processes. Possibly higher levels due to volcanic activity</a:t>
            </a:r>
          </a:p>
          <a:p>
            <a:pPr algn="l" defTabSz="2438400">
              <a:lnSpc>
                <a:spcPct val="115000"/>
              </a:lnSpc>
              <a:defRPr b="1" sz="3400">
                <a:solidFill>
                  <a:srgbClr val="535353"/>
                </a:solidFill>
                <a:latin typeface="Graphik"/>
                <a:ea typeface="Graphik"/>
                <a:cs typeface="Graphik"/>
                <a:sym typeface="Graphik"/>
              </a:defRPr>
            </a:pPr>
            <a:r>
              <a:t>At NSO 2 = 7.05 ·e17 cm-2, SO2 starts to sharply reduce fluence at wavelengths</a:t>
            </a:r>
          </a:p>
          <a:p>
            <a:pPr algn="l" defTabSz="2438400">
              <a:lnSpc>
                <a:spcPct val="115000"/>
              </a:lnSpc>
              <a:defRPr b="1" sz="3400">
                <a:solidFill>
                  <a:srgbClr val="535353"/>
                </a:solidFill>
                <a:latin typeface="Graphik"/>
                <a:ea typeface="Graphik"/>
                <a:cs typeface="Graphik"/>
                <a:sym typeface="Graphik"/>
              </a:defRPr>
            </a:pPr>
            <a:r>
              <a:t>(&lt;=200 nm. For NSO2 ‡ 7.05 · 10 20 cm-2 (*36 ppm in theRugheimer et al., 2015, model), all fluence shortward of 327 nm is shielded out.</a:t>
            </a:r>
          </a:p>
        </p:txBody>
      </p:sp>
      <p:sp>
        <p:nvSpPr>
          <p:cNvPr id="273" name="Line"/>
          <p:cNvSpPr/>
          <p:nvPr/>
        </p:nvSpPr>
        <p:spPr>
          <a:xfrm flipV="1">
            <a:off x="19213576" y="2762659"/>
            <a:ext cx="1" cy="9158370"/>
          </a:xfrm>
          <a:prstGeom prst="line">
            <a:avLst/>
          </a:prstGeom>
          <a:ln w="25400">
            <a:solidFill>
              <a:srgbClr val="DDDDDD"/>
            </a:solidFill>
            <a:miter lim="400000"/>
          </a:ln>
        </p:spPr>
        <p:txBody>
          <a:bodyPr lIns="121919" tIns="121919" rIns="121919" bIns="121919"/>
          <a:lstStyle/>
          <a:p>
            <a:pPr algn="l" defTabSz="2438400">
              <a:defRPr sz="3600">
                <a:solidFill>
                  <a:srgbClr val="1B212C"/>
                </a:solidFill>
                <a:latin typeface="Arial"/>
                <a:ea typeface="Arial"/>
                <a:cs typeface="Arial"/>
                <a:sym typeface="Arial"/>
              </a:defRPr>
            </a:pPr>
          </a:p>
        </p:txBody>
      </p:sp>
      <p:sp>
        <p:nvSpPr>
          <p:cNvPr id="274" name="Slide Number"/>
          <p:cNvSpPr txBox="1"/>
          <p:nvPr>
            <p:ph type="sldNum" sz="quarter" idx="2"/>
          </p:nvPr>
        </p:nvSpPr>
        <p:spPr>
          <a:xfrm>
            <a:off x="23335880" y="12519395"/>
            <a:ext cx="720542" cy="881301"/>
          </a:xfrm>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fld id="{86CB4B4D-7CA3-9044-876B-883B54F8677D}" type="slidenum"/>
          </a:p>
        </p:txBody>
      </p:sp>
      <p:pic>
        <p:nvPicPr>
          <p:cNvPr id="275" name="Screenshot 2024-02-26 at 2.11.27 PM.png" descr="Screenshot 2024-02-26 at 2.11.27 PM.png"/>
          <p:cNvPicPr>
            <a:picLocks noChangeAspect="1"/>
          </p:cNvPicPr>
          <p:nvPr/>
        </p:nvPicPr>
        <p:blipFill>
          <a:blip r:embed="rId2">
            <a:extLst/>
          </a:blip>
          <a:stretch>
            <a:fillRect/>
          </a:stretch>
        </p:blipFill>
        <p:spPr>
          <a:xfrm>
            <a:off x="9541566" y="2542296"/>
            <a:ext cx="9613285" cy="10215412"/>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77" name="H2S: stronger and broader absorber than O2, also generated from volcanic outgassing, also vulnerable to photolysis and reactions with oxidants. Therefore not considered a major constituent of the atmosphere."/>
          <p:cNvSpPr txBox="1"/>
          <p:nvPr/>
        </p:nvSpPr>
        <p:spPr>
          <a:xfrm>
            <a:off x="2313331" y="2474849"/>
            <a:ext cx="6415633" cy="786001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121919" tIns="121919" rIns="121919" bIns="121919">
            <a:spAutoFit/>
          </a:bodyPr>
          <a:lstStyle/>
          <a:p>
            <a:pPr algn="l" defTabSz="2438400">
              <a:lnSpc>
                <a:spcPct val="115000"/>
              </a:lnSpc>
              <a:defRPr sz="3400">
                <a:solidFill>
                  <a:srgbClr val="535353"/>
                </a:solidFill>
                <a:latin typeface="Graphik"/>
                <a:ea typeface="Graphik"/>
                <a:cs typeface="Graphik"/>
                <a:sym typeface="Graphik"/>
              </a:defRPr>
            </a:pPr>
          </a:p>
          <a:p>
            <a:pPr algn="l" defTabSz="2438400">
              <a:lnSpc>
                <a:spcPct val="115000"/>
              </a:lnSpc>
              <a:defRPr b="1" sz="3400">
                <a:solidFill>
                  <a:srgbClr val="535353"/>
                </a:solidFill>
                <a:latin typeface="Graphik"/>
                <a:ea typeface="Graphik"/>
                <a:cs typeface="Graphik"/>
                <a:sym typeface="Graphik"/>
              </a:defRPr>
            </a:pPr>
          </a:p>
          <a:p>
            <a:pPr marL="629708" indent="-629708" algn="l" defTabSz="2438400">
              <a:lnSpc>
                <a:spcPct val="115000"/>
              </a:lnSpc>
              <a:buSzPct val="100000"/>
              <a:buAutoNum type="arabicPeriod" startAt="1"/>
              <a:defRPr b="1" sz="3400">
                <a:solidFill>
                  <a:srgbClr val="535353"/>
                </a:solidFill>
                <a:latin typeface="Graphik"/>
                <a:ea typeface="Graphik"/>
                <a:cs typeface="Graphik"/>
                <a:sym typeface="Graphik"/>
              </a:defRPr>
            </a:pPr>
            <a:r>
              <a:t>H2S: stronger and broader absorber than O2, also generated from volcanic outgassing, also vulnerable to photolysis and reactions with oxidants. Therefore not considered a major constituent of the atmosphere.</a:t>
            </a:r>
          </a:p>
        </p:txBody>
      </p:sp>
      <p:sp>
        <p:nvSpPr>
          <p:cNvPr id="278" name="Line"/>
          <p:cNvSpPr/>
          <p:nvPr/>
        </p:nvSpPr>
        <p:spPr>
          <a:xfrm flipV="1">
            <a:off x="1393285" y="3134316"/>
            <a:ext cx="1" cy="9158370"/>
          </a:xfrm>
          <a:prstGeom prst="line">
            <a:avLst/>
          </a:prstGeom>
          <a:ln w="25400">
            <a:solidFill>
              <a:srgbClr val="DDDDDD"/>
            </a:solidFill>
            <a:miter lim="400000"/>
          </a:ln>
        </p:spPr>
        <p:txBody>
          <a:bodyPr lIns="121919" tIns="121919" rIns="121919" bIns="121919"/>
          <a:lstStyle/>
          <a:p>
            <a:pPr algn="l" defTabSz="2438400">
              <a:defRPr sz="3600">
                <a:solidFill>
                  <a:srgbClr val="1B212C"/>
                </a:solidFill>
                <a:latin typeface="Arial"/>
                <a:ea typeface="Arial"/>
                <a:cs typeface="Arial"/>
                <a:sym typeface="Arial"/>
              </a:defRPr>
            </a:pPr>
          </a:p>
        </p:txBody>
      </p:sp>
      <p:sp>
        <p:nvSpPr>
          <p:cNvPr id="279" name="Google Shape;187;p20"/>
          <p:cNvSpPr txBox="1"/>
          <p:nvPr>
            <p:ph type="title"/>
          </p:nvPr>
        </p:nvSpPr>
        <p:spPr>
          <a:xfrm>
            <a:off x="1148366" y="702012"/>
            <a:ext cx="21791810" cy="1629772"/>
          </a:xfrm>
          <a:prstGeom prst="rect">
            <a:avLst/>
          </a:prstGeom>
        </p:spPr>
        <p:txBody>
          <a:bodyPr/>
          <a:lstStyle>
            <a:lvl1pPr>
              <a:defRPr sz="5600"/>
            </a:lvl1pPr>
          </a:lstStyle>
          <a:p>
            <a:pPr/>
            <a:r>
              <a:t>5. Dependence on Atmospheric Composition (H2S)</a:t>
            </a:r>
          </a:p>
        </p:txBody>
      </p:sp>
      <p:sp>
        <p:nvSpPr>
          <p:cNvPr id="280" name="Line"/>
          <p:cNvSpPr/>
          <p:nvPr/>
        </p:nvSpPr>
        <p:spPr>
          <a:xfrm flipV="1">
            <a:off x="19213576" y="2762659"/>
            <a:ext cx="1" cy="9158370"/>
          </a:xfrm>
          <a:prstGeom prst="line">
            <a:avLst/>
          </a:prstGeom>
          <a:ln w="25400">
            <a:solidFill>
              <a:srgbClr val="DDDDDD"/>
            </a:solidFill>
            <a:miter lim="400000"/>
          </a:ln>
        </p:spPr>
        <p:txBody>
          <a:bodyPr lIns="121919" tIns="121919" rIns="121919" bIns="121919"/>
          <a:lstStyle/>
          <a:p>
            <a:pPr algn="l" defTabSz="2438400">
              <a:defRPr sz="3600">
                <a:solidFill>
                  <a:srgbClr val="1B212C"/>
                </a:solidFill>
                <a:latin typeface="Arial"/>
                <a:ea typeface="Arial"/>
                <a:cs typeface="Arial"/>
                <a:sym typeface="Arial"/>
              </a:defRPr>
            </a:pPr>
          </a:p>
        </p:txBody>
      </p:sp>
      <p:sp>
        <p:nvSpPr>
          <p:cNvPr id="281" name="Slide Number"/>
          <p:cNvSpPr txBox="1"/>
          <p:nvPr>
            <p:ph type="sldNum" sz="quarter" idx="2"/>
          </p:nvPr>
        </p:nvSpPr>
        <p:spPr>
          <a:xfrm>
            <a:off x="23335880" y="12519395"/>
            <a:ext cx="720542" cy="881301"/>
          </a:xfrm>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fld id="{86CB4B4D-7CA3-9044-876B-883B54F8677D}" type="slidenum"/>
          </a:p>
        </p:txBody>
      </p:sp>
      <p:pic>
        <p:nvPicPr>
          <p:cNvPr id="282" name="Screenshot 2024-02-26 at 2.13.51 PM.png" descr="Screenshot 2024-02-26 at 2.13.51 PM.png"/>
          <p:cNvPicPr>
            <a:picLocks noChangeAspect="1"/>
          </p:cNvPicPr>
          <p:nvPr/>
        </p:nvPicPr>
        <p:blipFill>
          <a:blip r:embed="rId2">
            <a:extLst/>
          </a:blip>
          <a:stretch>
            <a:fillRect/>
          </a:stretch>
        </p:blipFill>
        <p:spPr>
          <a:xfrm>
            <a:off x="9257323" y="2625986"/>
            <a:ext cx="9737725" cy="987769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84" name="Line"/>
          <p:cNvSpPr/>
          <p:nvPr/>
        </p:nvSpPr>
        <p:spPr>
          <a:xfrm flipV="1">
            <a:off x="1393285" y="3134316"/>
            <a:ext cx="1" cy="9158370"/>
          </a:xfrm>
          <a:prstGeom prst="line">
            <a:avLst/>
          </a:prstGeom>
          <a:ln w="25400">
            <a:solidFill>
              <a:srgbClr val="DDDDDD"/>
            </a:solidFill>
            <a:miter lim="400000"/>
          </a:ln>
        </p:spPr>
        <p:txBody>
          <a:bodyPr lIns="121919" tIns="121919" rIns="121919" bIns="121919"/>
          <a:lstStyle/>
          <a:p>
            <a:pPr algn="l" defTabSz="2438400">
              <a:defRPr sz="3600">
                <a:solidFill>
                  <a:srgbClr val="1B212C"/>
                </a:solidFill>
                <a:latin typeface="Arial"/>
                <a:ea typeface="Arial"/>
                <a:cs typeface="Arial"/>
                <a:sym typeface="Arial"/>
              </a:defRPr>
            </a:pPr>
          </a:p>
        </p:txBody>
      </p:sp>
      <p:sp>
        <p:nvSpPr>
          <p:cNvPr id="285" name="Google Shape;187;p20"/>
          <p:cNvSpPr txBox="1"/>
          <p:nvPr>
            <p:ph type="title"/>
          </p:nvPr>
        </p:nvSpPr>
        <p:spPr>
          <a:xfrm>
            <a:off x="1148366" y="702012"/>
            <a:ext cx="21791810" cy="1629772"/>
          </a:xfrm>
          <a:prstGeom prst="rect">
            <a:avLst/>
          </a:prstGeom>
        </p:spPr>
        <p:txBody>
          <a:bodyPr/>
          <a:lstStyle>
            <a:lvl1pPr>
              <a:defRPr sz="5600"/>
            </a:lvl1pPr>
          </a:lstStyle>
          <a:p>
            <a:pPr/>
            <a:r>
              <a:t>5. Dependence on Atmospheric Composition (O)</a:t>
            </a:r>
          </a:p>
        </p:txBody>
      </p:sp>
      <p:sp>
        <p:nvSpPr>
          <p:cNvPr id="286" name="O2: Not enough of it or O3 to effectively shield the 3.9 Ga Earth…"/>
          <p:cNvSpPr txBox="1"/>
          <p:nvPr/>
        </p:nvSpPr>
        <p:spPr>
          <a:xfrm>
            <a:off x="2313331" y="2769863"/>
            <a:ext cx="7913497" cy="59341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121919" tIns="121919" rIns="121919" bIns="121919">
            <a:spAutoFit/>
          </a:bodyPr>
          <a:lstStyle/>
          <a:p>
            <a:pPr algn="l" defTabSz="2438400">
              <a:lnSpc>
                <a:spcPct val="115000"/>
              </a:lnSpc>
              <a:defRPr b="1" sz="3400">
                <a:solidFill>
                  <a:srgbClr val="535353"/>
                </a:solidFill>
                <a:latin typeface="Graphik"/>
                <a:ea typeface="Graphik"/>
                <a:cs typeface="Graphik"/>
                <a:sym typeface="Graphik"/>
              </a:defRPr>
            </a:pPr>
          </a:p>
          <a:p>
            <a:pPr marL="629708" indent="-629708" algn="l" defTabSz="2438400">
              <a:lnSpc>
                <a:spcPct val="115000"/>
              </a:lnSpc>
              <a:buSzPct val="100000"/>
              <a:buAutoNum type="arabicPeriod" startAt="1"/>
              <a:defRPr b="1" sz="3400">
                <a:solidFill>
                  <a:srgbClr val="535353"/>
                </a:solidFill>
                <a:latin typeface="Graphik"/>
                <a:ea typeface="Graphik"/>
                <a:cs typeface="Graphik"/>
                <a:sym typeface="Graphik"/>
              </a:defRPr>
            </a:pPr>
            <a:r>
              <a:t>O2: Not enough of it or O3 to effectively shield the 3.9 Ga Earth</a:t>
            </a:r>
          </a:p>
          <a:p>
            <a:pPr algn="l" defTabSz="2438400">
              <a:lnSpc>
                <a:spcPct val="115000"/>
              </a:lnSpc>
              <a:defRPr b="1" sz="3400">
                <a:solidFill>
                  <a:srgbClr val="535353"/>
                </a:solidFill>
                <a:latin typeface="Graphik"/>
                <a:ea typeface="Graphik"/>
                <a:cs typeface="Graphik"/>
                <a:sym typeface="Graphik"/>
              </a:defRPr>
            </a:pPr>
            <a:r>
              <a:t>At the Rugheimer et al. (2015) level of NO 2 = 5.66 ·1019 cm-2</a:t>
            </a:r>
          </a:p>
          <a:p>
            <a:pPr algn="l" defTabSz="2438400">
              <a:lnSpc>
                <a:spcPct val="115000"/>
              </a:lnSpc>
              <a:defRPr b="1" sz="3400">
                <a:solidFill>
                  <a:srgbClr val="535353"/>
                </a:solidFill>
                <a:latin typeface="Graphik"/>
                <a:ea typeface="Graphik"/>
                <a:cs typeface="Graphik"/>
                <a:sym typeface="Graphik"/>
              </a:defRPr>
            </a:pPr>
            <a:r>
              <a:t>, O2 blocks fluence at l &lt; 183 nm. Two orders of magnitude less than CO2.</a:t>
            </a:r>
          </a:p>
        </p:txBody>
      </p:sp>
      <p:sp>
        <p:nvSpPr>
          <p:cNvPr id="287" name="Line"/>
          <p:cNvSpPr/>
          <p:nvPr/>
        </p:nvSpPr>
        <p:spPr>
          <a:xfrm flipV="1">
            <a:off x="19213576" y="2762659"/>
            <a:ext cx="1" cy="9158370"/>
          </a:xfrm>
          <a:prstGeom prst="line">
            <a:avLst/>
          </a:prstGeom>
          <a:ln w="25400">
            <a:solidFill>
              <a:srgbClr val="DDDDDD"/>
            </a:solidFill>
            <a:miter lim="400000"/>
          </a:ln>
        </p:spPr>
        <p:txBody>
          <a:bodyPr lIns="121919" tIns="121919" rIns="121919" bIns="121919"/>
          <a:lstStyle/>
          <a:p>
            <a:pPr algn="l" defTabSz="2438400">
              <a:defRPr sz="3600">
                <a:solidFill>
                  <a:srgbClr val="1B212C"/>
                </a:solidFill>
                <a:latin typeface="Arial"/>
                <a:ea typeface="Arial"/>
                <a:cs typeface="Arial"/>
                <a:sym typeface="Arial"/>
              </a:defRPr>
            </a:pPr>
          </a:p>
        </p:txBody>
      </p:sp>
      <p:sp>
        <p:nvSpPr>
          <p:cNvPr id="288" name="Slide Number"/>
          <p:cNvSpPr txBox="1"/>
          <p:nvPr>
            <p:ph type="sldNum" sz="quarter" idx="2"/>
          </p:nvPr>
        </p:nvSpPr>
        <p:spPr>
          <a:xfrm>
            <a:off x="23335880" y="12519395"/>
            <a:ext cx="720542" cy="881301"/>
          </a:xfrm>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fld id="{86CB4B4D-7CA3-9044-876B-883B54F8677D}" type="slidenum"/>
          </a:p>
        </p:txBody>
      </p:sp>
      <p:pic>
        <p:nvPicPr>
          <p:cNvPr id="289" name="Screenshot 2024-02-26 at 2.14.24 PM.png" descr="Screenshot 2024-02-26 at 2.14.24 PM.png"/>
          <p:cNvPicPr>
            <a:picLocks noChangeAspect="1"/>
          </p:cNvPicPr>
          <p:nvPr/>
        </p:nvPicPr>
        <p:blipFill>
          <a:blip r:embed="rId2">
            <a:extLst/>
          </a:blip>
          <a:stretch>
            <a:fillRect/>
          </a:stretch>
        </p:blipFill>
        <p:spPr>
          <a:xfrm>
            <a:off x="10263749" y="3925604"/>
            <a:ext cx="8761765" cy="8250378"/>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pic>
        <p:nvPicPr>
          <p:cNvPr id="291" name="Image" descr="Image"/>
          <p:cNvPicPr>
            <a:picLocks noChangeAspect="1"/>
          </p:cNvPicPr>
          <p:nvPr/>
        </p:nvPicPr>
        <p:blipFill>
          <a:blip r:embed="rId2">
            <a:alphaModFix amt="7567"/>
            <a:extLst/>
          </a:blip>
          <a:srcRect l="0" t="7597" r="0" b="7597"/>
          <a:stretch>
            <a:fillRect/>
          </a:stretch>
        </p:blipFill>
        <p:spPr>
          <a:xfrm>
            <a:off x="-1" y="-34902"/>
            <a:ext cx="24384001" cy="13785805"/>
          </a:xfrm>
          <a:prstGeom prst="rect">
            <a:avLst/>
          </a:prstGeom>
          <a:ln w="12700">
            <a:miter lim="400000"/>
          </a:ln>
        </p:spPr>
      </p:pic>
      <p:sp>
        <p:nvSpPr>
          <p:cNvPr id="292" name="Title 1"/>
          <p:cNvSpPr txBox="1"/>
          <p:nvPr>
            <p:ph type="body" idx="22"/>
          </p:nvPr>
        </p:nvSpPr>
        <p:spPr>
          <a:xfrm>
            <a:off x="5506100" y="3705026"/>
            <a:ext cx="13115269" cy="2597686"/>
          </a:xfrm>
          <a:prstGeom prst="rect">
            <a:avLst/>
          </a:prstGeom>
        </p:spPr>
        <p:txBody>
          <a:bodyPr/>
          <a:lstStyle>
            <a:lvl1pPr algn="ctr" defTabSz="914400">
              <a:defRPr sz="14400">
                <a:solidFill>
                  <a:srgbClr val="AE9149"/>
                </a:solidFill>
                <a:latin typeface="Graphik Compact Bold"/>
                <a:ea typeface="Graphik Compact Bold"/>
                <a:cs typeface="Graphik Compact Bold"/>
                <a:sym typeface="Graphik Compact Bold"/>
              </a:defRPr>
            </a:lvl1pPr>
          </a:lstStyle>
          <a:p>
            <a:pPr/>
            <a:r>
              <a:t>THANK YOU!</a:t>
            </a:r>
          </a:p>
        </p:txBody>
      </p:sp>
      <p:pic>
        <p:nvPicPr>
          <p:cNvPr id="293" name="Google Shape;136;p13" descr="Google Shape;136;p13"/>
          <p:cNvPicPr>
            <a:picLocks noChangeAspect="1"/>
          </p:cNvPicPr>
          <p:nvPr/>
        </p:nvPicPr>
        <p:blipFill>
          <a:blip r:embed="rId3">
            <a:extLst/>
          </a:blip>
          <a:srcRect l="17781" t="5317" r="14449" b="3387"/>
          <a:stretch>
            <a:fillRect/>
          </a:stretch>
        </p:blipFill>
        <p:spPr>
          <a:xfrm>
            <a:off x="5642101" y="8221235"/>
            <a:ext cx="2867592" cy="2897304"/>
          </a:xfrm>
          <a:custGeom>
            <a:avLst/>
            <a:gdLst/>
            <a:ahLst/>
            <a:cxnLst>
              <a:cxn ang="0">
                <a:pos x="wd2" y="hd2"/>
              </a:cxn>
              <a:cxn ang="5400000">
                <a:pos x="wd2" y="hd2"/>
              </a:cxn>
              <a:cxn ang="10800000">
                <a:pos x="wd2" y="hd2"/>
              </a:cxn>
              <a:cxn ang="16200000">
                <a:pos x="wd2" y="hd2"/>
              </a:cxn>
            </a:cxnLst>
            <a:rect l="0" t="0" r="r" b="b"/>
            <a:pathLst>
              <a:path w="21181" h="21545" fill="norm" stroke="1" extrusionOk="0">
                <a:moveTo>
                  <a:pt x="10565" y="1"/>
                </a:moveTo>
                <a:cubicBezTo>
                  <a:pt x="9005" y="-6"/>
                  <a:pt x="8677" y="23"/>
                  <a:pt x="7968" y="219"/>
                </a:cubicBezTo>
                <a:cubicBezTo>
                  <a:pt x="3109" y="1566"/>
                  <a:pt x="0" y="5646"/>
                  <a:pt x="0" y="10670"/>
                </a:cubicBezTo>
                <a:cubicBezTo>
                  <a:pt x="0" y="11487"/>
                  <a:pt x="293" y="13355"/>
                  <a:pt x="478" y="13709"/>
                </a:cubicBezTo>
                <a:cubicBezTo>
                  <a:pt x="531" y="13811"/>
                  <a:pt x="632" y="14097"/>
                  <a:pt x="704" y="14344"/>
                </a:cubicBezTo>
                <a:cubicBezTo>
                  <a:pt x="857" y="14876"/>
                  <a:pt x="1515" y="16156"/>
                  <a:pt x="1876" y="16625"/>
                </a:cubicBezTo>
                <a:cubicBezTo>
                  <a:pt x="2016" y="16808"/>
                  <a:pt x="2396" y="17247"/>
                  <a:pt x="2717" y="17599"/>
                </a:cubicBezTo>
                <a:lnTo>
                  <a:pt x="3301" y="18240"/>
                </a:lnTo>
                <a:lnTo>
                  <a:pt x="5347" y="18269"/>
                </a:lnTo>
                <a:cubicBezTo>
                  <a:pt x="6472" y="18284"/>
                  <a:pt x="9779" y="18284"/>
                  <a:pt x="12696" y="18269"/>
                </a:cubicBezTo>
                <a:lnTo>
                  <a:pt x="17999" y="18243"/>
                </a:lnTo>
                <a:lnTo>
                  <a:pt x="18289" y="17968"/>
                </a:lnTo>
                <a:cubicBezTo>
                  <a:pt x="18673" y="17605"/>
                  <a:pt x="19317" y="16733"/>
                  <a:pt x="19749" y="15994"/>
                </a:cubicBezTo>
                <a:cubicBezTo>
                  <a:pt x="21239" y="13447"/>
                  <a:pt x="21600" y="10041"/>
                  <a:pt x="20673" y="7258"/>
                </a:cubicBezTo>
                <a:cubicBezTo>
                  <a:pt x="20403" y="6448"/>
                  <a:pt x="19459" y="4636"/>
                  <a:pt x="19031" y="4106"/>
                </a:cubicBezTo>
                <a:cubicBezTo>
                  <a:pt x="17442" y="2136"/>
                  <a:pt x="15572" y="879"/>
                  <a:pt x="13344" y="278"/>
                </a:cubicBezTo>
                <a:cubicBezTo>
                  <a:pt x="12450" y="37"/>
                  <a:pt x="12174" y="8"/>
                  <a:pt x="10565" y="1"/>
                </a:cubicBezTo>
                <a:close/>
                <a:moveTo>
                  <a:pt x="12292" y="3061"/>
                </a:moveTo>
                <a:cubicBezTo>
                  <a:pt x="13745" y="3085"/>
                  <a:pt x="15087" y="3736"/>
                  <a:pt x="15976" y="4897"/>
                </a:cubicBezTo>
                <a:cubicBezTo>
                  <a:pt x="16429" y="5488"/>
                  <a:pt x="16444" y="5498"/>
                  <a:pt x="17023" y="5555"/>
                </a:cubicBezTo>
                <a:cubicBezTo>
                  <a:pt x="18362" y="5687"/>
                  <a:pt x="19385" y="6343"/>
                  <a:pt x="19984" y="7453"/>
                </a:cubicBezTo>
                <a:cubicBezTo>
                  <a:pt x="20292" y="8023"/>
                  <a:pt x="20421" y="8956"/>
                  <a:pt x="20300" y="9769"/>
                </a:cubicBezTo>
                <a:cubicBezTo>
                  <a:pt x="20166" y="10674"/>
                  <a:pt x="18204" y="12819"/>
                  <a:pt x="16970" y="13414"/>
                </a:cubicBezTo>
                <a:lnTo>
                  <a:pt x="16231" y="13774"/>
                </a:lnTo>
                <a:lnTo>
                  <a:pt x="15918" y="13411"/>
                </a:lnTo>
                <a:cubicBezTo>
                  <a:pt x="15746" y="13211"/>
                  <a:pt x="15575" y="13042"/>
                  <a:pt x="15537" y="13042"/>
                </a:cubicBezTo>
                <a:cubicBezTo>
                  <a:pt x="15499" y="13042"/>
                  <a:pt x="15222" y="13309"/>
                  <a:pt x="14924" y="13633"/>
                </a:cubicBezTo>
                <a:cubicBezTo>
                  <a:pt x="14627" y="13957"/>
                  <a:pt x="14225" y="14301"/>
                  <a:pt x="14030" y="14394"/>
                </a:cubicBezTo>
                <a:cubicBezTo>
                  <a:pt x="13834" y="14488"/>
                  <a:pt x="13434" y="14782"/>
                  <a:pt x="13142" y="15049"/>
                </a:cubicBezTo>
                <a:cubicBezTo>
                  <a:pt x="12807" y="15355"/>
                  <a:pt x="12489" y="15551"/>
                  <a:pt x="12283" y="15584"/>
                </a:cubicBezTo>
                <a:cubicBezTo>
                  <a:pt x="11201" y="15753"/>
                  <a:pt x="10812" y="15757"/>
                  <a:pt x="10753" y="15601"/>
                </a:cubicBezTo>
                <a:cubicBezTo>
                  <a:pt x="10720" y="15515"/>
                  <a:pt x="10747" y="15058"/>
                  <a:pt x="10814" y="14583"/>
                </a:cubicBezTo>
                <a:cubicBezTo>
                  <a:pt x="10921" y="13821"/>
                  <a:pt x="10977" y="13673"/>
                  <a:pt x="11283" y="13332"/>
                </a:cubicBezTo>
                <a:lnTo>
                  <a:pt x="11632" y="12945"/>
                </a:lnTo>
                <a:lnTo>
                  <a:pt x="12470" y="12945"/>
                </a:lnTo>
                <a:lnTo>
                  <a:pt x="13309" y="12945"/>
                </a:lnTo>
                <a:lnTo>
                  <a:pt x="13795" y="12470"/>
                </a:lnTo>
                <a:lnTo>
                  <a:pt x="14285" y="11995"/>
                </a:lnTo>
                <a:lnTo>
                  <a:pt x="14561" y="10044"/>
                </a:lnTo>
                <a:cubicBezTo>
                  <a:pt x="14815" y="8231"/>
                  <a:pt x="14847" y="8092"/>
                  <a:pt x="15044" y="8064"/>
                </a:cubicBezTo>
                <a:cubicBezTo>
                  <a:pt x="15191" y="8043"/>
                  <a:pt x="15275" y="7940"/>
                  <a:pt x="15317" y="7727"/>
                </a:cubicBezTo>
                <a:cubicBezTo>
                  <a:pt x="15456" y="7028"/>
                  <a:pt x="15463" y="7034"/>
                  <a:pt x="14563" y="7066"/>
                </a:cubicBezTo>
                <a:lnTo>
                  <a:pt x="13749" y="7096"/>
                </a:lnTo>
                <a:lnTo>
                  <a:pt x="13628" y="7695"/>
                </a:lnTo>
                <a:cubicBezTo>
                  <a:pt x="13562" y="8025"/>
                  <a:pt x="13412" y="9013"/>
                  <a:pt x="13291" y="9893"/>
                </a:cubicBezTo>
                <a:cubicBezTo>
                  <a:pt x="13170" y="10773"/>
                  <a:pt x="13025" y="11551"/>
                  <a:pt x="12972" y="11620"/>
                </a:cubicBezTo>
                <a:cubicBezTo>
                  <a:pt x="12830" y="11801"/>
                  <a:pt x="10332" y="11795"/>
                  <a:pt x="10263" y="11614"/>
                </a:cubicBezTo>
                <a:cubicBezTo>
                  <a:pt x="10236" y="11543"/>
                  <a:pt x="10248" y="11306"/>
                  <a:pt x="10292" y="11089"/>
                </a:cubicBezTo>
                <a:lnTo>
                  <a:pt x="10374" y="10696"/>
                </a:lnTo>
                <a:lnTo>
                  <a:pt x="10987" y="10643"/>
                </a:lnTo>
                <a:cubicBezTo>
                  <a:pt x="11561" y="10596"/>
                  <a:pt x="11633" y="10565"/>
                  <a:pt x="12098" y="10103"/>
                </a:cubicBezTo>
                <a:cubicBezTo>
                  <a:pt x="12509" y="9695"/>
                  <a:pt x="12603" y="9531"/>
                  <a:pt x="12652" y="9153"/>
                </a:cubicBezTo>
                <a:cubicBezTo>
                  <a:pt x="12685" y="8901"/>
                  <a:pt x="12735" y="8569"/>
                  <a:pt x="12764" y="8418"/>
                </a:cubicBezTo>
                <a:lnTo>
                  <a:pt x="12813" y="8146"/>
                </a:lnTo>
                <a:lnTo>
                  <a:pt x="12168" y="8146"/>
                </a:lnTo>
                <a:lnTo>
                  <a:pt x="11524" y="8146"/>
                </a:lnTo>
                <a:lnTo>
                  <a:pt x="11456" y="8689"/>
                </a:lnTo>
                <a:cubicBezTo>
                  <a:pt x="11379" y="9310"/>
                  <a:pt x="11246" y="9470"/>
                  <a:pt x="10846" y="9424"/>
                </a:cubicBezTo>
                <a:cubicBezTo>
                  <a:pt x="10520" y="9386"/>
                  <a:pt x="10512" y="9314"/>
                  <a:pt x="10741" y="7919"/>
                </a:cubicBezTo>
                <a:lnTo>
                  <a:pt x="10887" y="7045"/>
                </a:lnTo>
                <a:lnTo>
                  <a:pt x="10005" y="7045"/>
                </a:lnTo>
                <a:lnTo>
                  <a:pt x="9126" y="7045"/>
                </a:lnTo>
                <a:lnTo>
                  <a:pt x="9126" y="7320"/>
                </a:lnTo>
                <a:cubicBezTo>
                  <a:pt x="9125" y="7471"/>
                  <a:pt x="9098" y="7688"/>
                  <a:pt x="9067" y="7804"/>
                </a:cubicBezTo>
                <a:cubicBezTo>
                  <a:pt x="9025" y="7961"/>
                  <a:pt x="9064" y="8028"/>
                  <a:pt x="9219" y="8070"/>
                </a:cubicBezTo>
                <a:cubicBezTo>
                  <a:pt x="9405" y="8119"/>
                  <a:pt x="9422" y="8174"/>
                  <a:pt x="9363" y="8559"/>
                </a:cubicBezTo>
                <a:cubicBezTo>
                  <a:pt x="9237" y="9384"/>
                  <a:pt x="9188" y="9445"/>
                  <a:pt x="8639" y="9445"/>
                </a:cubicBezTo>
                <a:cubicBezTo>
                  <a:pt x="8368" y="9445"/>
                  <a:pt x="8128" y="9409"/>
                  <a:pt x="8103" y="9368"/>
                </a:cubicBezTo>
                <a:cubicBezTo>
                  <a:pt x="8037" y="9261"/>
                  <a:pt x="8537" y="6015"/>
                  <a:pt x="8639" y="5886"/>
                </a:cubicBezTo>
                <a:cubicBezTo>
                  <a:pt x="8753" y="5741"/>
                  <a:pt x="11585" y="5704"/>
                  <a:pt x="11752" y="5844"/>
                </a:cubicBezTo>
                <a:cubicBezTo>
                  <a:pt x="11841" y="5918"/>
                  <a:pt x="11854" y="6066"/>
                  <a:pt x="11796" y="6370"/>
                </a:cubicBezTo>
                <a:cubicBezTo>
                  <a:pt x="11751" y="6603"/>
                  <a:pt x="11714" y="6830"/>
                  <a:pt x="11711" y="6874"/>
                </a:cubicBezTo>
                <a:cubicBezTo>
                  <a:pt x="11709" y="6918"/>
                  <a:pt x="11986" y="6941"/>
                  <a:pt x="12327" y="6924"/>
                </a:cubicBezTo>
                <a:lnTo>
                  <a:pt x="12945" y="6895"/>
                </a:lnTo>
                <a:lnTo>
                  <a:pt x="13036" y="6272"/>
                </a:lnTo>
                <a:cubicBezTo>
                  <a:pt x="13121" y="5674"/>
                  <a:pt x="13111" y="5634"/>
                  <a:pt x="12802" y="5148"/>
                </a:cubicBezTo>
                <a:lnTo>
                  <a:pt x="12482" y="4646"/>
                </a:lnTo>
                <a:lnTo>
                  <a:pt x="10562" y="4646"/>
                </a:lnTo>
                <a:cubicBezTo>
                  <a:pt x="8636" y="4646"/>
                  <a:pt x="8380" y="4599"/>
                  <a:pt x="8630" y="4295"/>
                </a:cubicBezTo>
                <a:cubicBezTo>
                  <a:pt x="8863" y="4013"/>
                  <a:pt x="9989" y="3473"/>
                  <a:pt x="10811" y="3250"/>
                </a:cubicBezTo>
                <a:cubicBezTo>
                  <a:pt x="11307" y="3116"/>
                  <a:pt x="11807" y="3053"/>
                  <a:pt x="12292" y="3061"/>
                </a:cubicBezTo>
                <a:close/>
                <a:moveTo>
                  <a:pt x="6915" y="6166"/>
                </a:moveTo>
                <a:cubicBezTo>
                  <a:pt x="6992" y="6161"/>
                  <a:pt x="7055" y="6166"/>
                  <a:pt x="7100" y="6184"/>
                </a:cubicBezTo>
                <a:cubicBezTo>
                  <a:pt x="7260" y="6245"/>
                  <a:pt x="7260" y="6211"/>
                  <a:pt x="6933" y="8326"/>
                </a:cubicBezTo>
                <a:cubicBezTo>
                  <a:pt x="6828" y="9004"/>
                  <a:pt x="6777" y="9622"/>
                  <a:pt x="6819" y="9696"/>
                </a:cubicBezTo>
                <a:cubicBezTo>
                  <a:pt x="6860" y="9769"/>
                  <a:pt x="7065" y="10013"/>
                  <a:pt x="7273" y="10239"/>
                </a:cubicBezTo>
                <a:lnTo>
                  <a:pt x="7651" y="10649"/>
                </a:lnTo>
                <a:lnTo>
                  <a:pt x="8287" y="10584"/>
                </a:lnTo>
                <a:cubicBezTo>
                  <a:pt x="9048" y="10505"/>
                  <a:pt x="9110" y="10577"/>
                  <a:pt x="8961" y="11405"/>
                </a:cubicBezTo>
                <a:cubicBezTo>
                  <a:pt x="8872" y="11904"/>
                  <a:pt x="8884" y="11971"/>
                  <a:pt x="9120" y="12305"/>
                </a:cubicBezTo>
                <a:lnTo>
                  <a:pt x="9372" y="12665"/>
                </a:lnTo>
                <a:lnTo>
                  <a:pt x="9146" y="12851"/>
                </a:lnTo>
                <a:cubicBezTo>
                  <a:pt x="8583" y="13311"/>
                  <a:pt x="6458" y="13382"/>
                  <a:pt x="5678" y="12969"/>
                </a:cubicBezTo>
                <a:cubicBezTo>
                  <a:pt x="5445" y="12845"/>
                  <a:pt x="5097" y="12744"/>
                  <a:pt x="4910" y="12744"/>
                </a:cubicBezTo>
                <a:cubicBezTo>
                  <a:pt x="4526" y="12744"/>
                  <a:pt x="4546" y="12698"/>
                  <a:pt x="4368" y="14220"/>
                </a:cubicBezTo>
                <a:cubicBezTo>
                  <a:pt x="4315" y="14674"/>
                  <a:pt x="4212" y="15147"/>
                  <a:pt x="4142" y="15271"/>
                </a:cubicBezTo>
                <a:cubicBezTo>
                  <a:pt x="4072" y="15395"/>
                  <a:pt x="3741" y="15762"/>
                  <a:pt x="3403" y="16082"/>
                </a:cubicBezTo>
                <a:lnTo>
                  <a:pt x="2791" y="16664"/>
                </a:lnTo>
                <a:lnTo>
                  <a:pt x="2345" y="16056"/>
                </a:lnTo>
                <a:cubicBezTo>
                  <a:pt x="2101" y="15721"/>
                  <a:pt x="1824" y="15242"/>
                  <a:pt x="1730" y="14993"/>
                </a:cubicBezTo>
                <a:cubicBezTo>
                  <a:pt x="1569" y="14570"/>
                  <a:pt x="1568" y="14507"/>
                  <a:pt x="1721" y="14031"/>
                </a:cubicBezTo>
                <a:cubicBezTo>
                  <a:pt x="1811" y="13751"/>
                  <a:pt x="1885" y="13480"/>
                  <a:pt x="1885" y="13432"/>
                </a:cubicBezTo>
                <a:cubicBezTo>
                  <a:pt x="1885" y="13384"/>
                  <a:pt x="2040" y="13141"/>
                  <a:pt x="2231" y="12889"/>
                </a:cubicBezTo>
                <a:cubicBezTo>
                  <a:pt x="2473" y="12569"/>
                  <a:pt x="2580" y="12324"/>
                  <a:pt x="2580" y="12083"/>
                </a:cubicBezTo>
                <a:cubicBezTo>
                  <a:pt x="2580" y="11893"/>
                  <a:pt x="2638" y="11594"/>
                  <a:pt x="2712" y="11416"/>
                </a:cubicBezTo>
                <a:cubicBezTo>
                  <a:pt x="2844" y="11096"/>
                  <a:pt x="3489" y="10445"/>
                  <a:pt x="3673" y="10445"/>
                </a:cubicBezTo>
                <a:cubicBezTo>
                  <a:pt x="3726" y="10445"/>
                  <a:pt x="3770" y="10101"/>
                  <a:pt x="3770" y="9669"/>
                </a:cubicBezTo>
                <a:cubicBezTo>
                  <a:pt x="3770" y="9243"/>
                  <a:pt x="3809" y="8753"/>
                  <a:pt x="3858" y="8580"/>
                </a:cubicBezTo>
                <a:cubicBezTo>
                  <a:pt x="3941" y="8289"/>
                  <a:pt x="3921" y="8251"/>
                  <a:pt x="3585" y="8031"/>
                </a:cubicBezTo>
                <a:cubicBezTo>
                  <a:pt x="3036" y="7673"/>
                  <a:pt x="3104" y="7501"/>
                  <a:pt x="3817" y="7465"/>
                </a:cubicBezTo>
                <a:cubicBezTo>
                  <a:pt x="4274" y="7441"/>
                  <a:pt x="4471" y="7379"/>
                  <a:pt x="4661" y="7202"/>
                </a:cubicBezTo>
                <a:cubicBezTo>
                  <a:pt x="5153" y="6743"/>
                  <a:pt x="6377" y="6201"/>
                  <a:pt x="6915" y="6166"/>
                </a:cubicBezTo>
                <a:close/>
                <a:moveTo>
                  <a:pt x="18058" y="7890"/>
                </a:moveTo>
                <a:cubicBezTo>
                  <a:pt x="18058" y="7868"/>
                  <a:pt x="17901" y="7944"/>
                  <a:pt x="17709" y="8058"/>
                </a:cubicBezTo>
                <a:cubicBezTo>
                  <a:pt x="16947" y="8511"/>
                  <a:pt x="16372" y="9535"/>
                  <a:pt x="16674" y="9902"/>
                </a:cubicBezTo>
                <a:cubicBezTo>
                  <a:pt x="16968" y="10259"/>
                  <a:pt x="17373" y="9941"/>
                  <a:pt x="17513" y="9244"/>
                </a:cubicBezTo>
                <a:cubicBezTo>
                  <a:pt x="17551" y="9052"/>
                  <a:pt x="17690" y="8678"/>
                  <a:pt x="17820" y="8412"/>
                </a:cubicBezTo>
                <a:cubicBezTo>
                  <a:pt x="17951" y="8146"/>
                  <a:pt x="18058" y="7911"/>
                  <a:pt x="18058" y="7890"/>
                </a:cubicBezTo>
                <a:close/>
                <a:moveTo>
                  <a:pt x="8830" y="18821"/>
                </a:moveTo>
                <a:lnTo>
                  <a:pt x="8830" y="20185"/>
                </a:lnTo>
                <a:cubicBezTo>
                  <a:pt x="8830" y="21306"/>
                  <a:pt x="8855" y="21545"/>
                  <a:pt x="8973" y="21545"/>
                </a:cubicBezTo>
                <a:cubicBezTo>
                  <a:pt x="9074" y="21545"/>
                  <a:pt x="9125" y="21401"/>
                  <a:pt x="9146" y="21073"/>
                </a:cubicBezTo>
                <a:lnTo>
                  <a:pt x="9178" y="20607"/>
                </a:lnTo>
                <a:lnTo>
                  <a:pt x="9671" y="20480"/>
                </a:lnTo>
                <a:cubicBezTo>
                  <a:pt x="10235" y="20335"/>
                  <a:pt x="10418" y="20142"/>
                  <a:pt x="10418" y="19686"/>
                </a:cubicBezTo>
                <a:cubicBezTo>
                  <a:pt x="10418" y="19147"/>
                  <a:pt x="10142" y="18917"/>
                  <a:pt x="9439" y="18865"/>
                </a:cubicBezTo>
                <a:lnTo>
                  <a:pt x="8830" y="18821"/>
                </a:lnTo>
                <a:close/>
                <a:moveTo>
                  <a:pt x="7733" y="18845"/>
                </a:moveTo>
                <a:cubicBezTo>
                  <a:pt x="7580" y="18845"/>
                  <a:pt x="7462" y="19006"/>
                  <a:pt x="7241" y="19521"/>
                </a:cubicBezTo>
                <a:cubicBezTo>
                  <a:pt x="6789" y="20568"/>
                  <a:pt x="6606" y="20899"/>
                  <a:pt x="6499" y="20860"/>
                </a:cubicBezTo>
                <a:cubicBezTo>
                  <a:pt x="6445" y="20841"/>
                  <a:pt x="6237" y="20415"/>
                  <a:pt x="6039" y="19913"/>
                </a:cubicBezTo>
                <a:cubicBezTo>
                  <a:pt x="5669" y="18976"/>
                  <a:pt x="5503" y="18765"/>
                  <a:pt x="5221" y="18874"/>
                </a:cubicBezTo>
                <a:cubicBezTo>
                  <a:pt x="5082" y="18928"/>
                  <a:pt x="5060" y="19126"/>
                  <a:pt x="5060" y="20241"/>
                </a:cubicBezTo>
                <a:cubicBezTo>
                  <a:pt x="5060" y="21319"/>
                  <a:pt x="5083" y="21545"/>
                  <a:pt x="5203" y="21545"/>
                </a:cubicBezTo>
                <a:cubicBezTo>
                  <a:pt x="5319" y="21545"/>
                  <a:pt x="5354" y="21344"/>
                  <a:pt x="5376" y="20545"/>
                </a:cubicBezTo>
                <a:cubicBezTo>
                  <a:pt x="5392" y="19994"/>
                  <a:pt x="5446" y="19534"/>
                  <a:pt x="5494" y="19521"/>
                </a:cubicBezTo>
                <a:cubicBezTo>
                  <a:pt x="5541" y="19507"/>
                  <a:pt x="5762" y="19958"/>
                  <a:pt x="5983" y="20524"/>
                </a:cubicBezTo>
                <a:cubicBezTo>
                  <a:pt x="6266" y="21248"/>
                  <a:pt x="6428" y="21542"/>
                  <a:pt x="6531" y="21522"/>
                </a:cubicBezTo>
                <a:cubicBezTo>
                  <a:pt x="6614" y="21505"/>
                  <a:pt x="6856" y="21054"/>
                  <a:pt x="7082" y="20497"/>
                </a:cubicBezTo>
                <a:cubicBezTo>
                  <a:pt x="7305" y="19949"/>
                  <a:pt x="7535" y="19499"/>
                  <a:pt x="7590" y="19497"/>
                </a:cubicBezTo>
                <a:cubicBezTo>
                  <a:pt x="7648" y="19495"/>
                  <a:pt x="7699" y="19922"/>
                  <a:pt x="7716" y="20527"/>
                </a:cubicBezTo>
                <a:cubicBezTo>
                  <a:pt x="7736" y="21282"/>
                  <a:pt x="7777" y="21548"/>
                  <a:pt x="7865" y="21519"/>
                </a:cubicBezTo>
                <a:cubicBezTo>
                  <a:pt x="7947" y="21491"/>
                  <a:pt x="7995" y="21131"/>
                  <a:pt x="8015" y="20385"/>
                </a:cubicBezTo>
                <a:cubicBezTo>
                  <a:pt x="8049" y="19087"/>
                  <a:pt x="8006" y="18845"/>
                  <a:pt x="7733" y="18845"/>
                </a:cubicBezTo>
                <a:close/>
                <a:moveTo>
                  <a:pt x="14728" y="18857"/>
                </a:moveTo>
                <a:cubicBezTo>
                  <a:pt x="14626" y="18848"/>
                  <a:pt x="14516" y="18851"/>
                  <a:pt x="14408" y="18865"/>
                </a:cubicBezTo>
                <a:cubicBezTo>
                  <a:pt x="14264" y="18885"/>
                  <a:pt x="14123" y="18924"/>
                  <a:pt x="13998" y="18989"/>
                </a:cubicBezTo>
                <a:cubicBezTo>
                  <a:pt x="13688" y="19151"/>
                  <a:pt x="13394" y="19763"/>
                  <a:pt x="13394" y="20250"/>
                </a:cubicBezTo>
                <a:cubicBezTo>
                  <a:pt x="13394" y="20630"/>
                  <a:pt x="13643" y="21234"/>
                  <a:pt x="13869" y="21406"/>
                </a:cubicBezTo>
                <a:cubicBezTo>
                  <a:pt x="14114" y="21594"/>
                  <a:pt x="15024" y="21584"/>
                  <a:pt x="15182" y="21392"/>
                </a:cubicBezTo>
                <a:cubicBezTo>
                  <a:pt x="15360" y="21176"/>
                  <a:pt x="15265" y="21130"/>
                  <a:pt x="14918" y="21262"/>
                </a:cubicBezTo>
                <a:cubicBezTo>
                  <a:pt x="14212" y="21530"/>
                  <a:pt x="13647" y="20983"/>
                  <a:pt x="13722" y="20102"/>
                </a:cubicBezTo>
                <a:cubicBezTo>
                  <a:pt x="13756" y="19703"/>
                  <a:pt x="13825" y="19552"/>
                  <a:pt x="14077" y="19326"/>
                </a:cubicBezTo>
                <a:cubicBezTo>
                  <a:pt x="14434" y="19004"/>
                  <a:pt x="14576" y="18983"/>
                  <a:pt x="14986" y="19196"/>
                </a:cubicBezTo>
                <a:cubicBezTo>
                  <a:pt x="15243" y="19330"/>
                  <a:pt x="15279" y="19330"/>
                  <a:pt x="15279" y="19199"/>
                </a:cubicBezTo>
                <a:cubicBezTo>
                  <a:pt x="15279" y="19005"/>
                  <a:pt x="15033" y="18882"/>
                  <a:pt x="14728" y="18857"/>
                </a:cubicBezTo>
                <a:close/>
                <a:moveTo>
                  <a:pt x="11884" y="18859"/>
                </a:moveTo>
                <a:cubicBezTo>
                  <a:pt x="11712" y="18870"/>
                  <a:pt x="11535" y="19322"/>
                  <a:pt x="11216" y="20220"/>
                </a:cubicBezTo>
                <a:cubicBezTo>
                  <a:pt x="10882" y="21157"/>
                  <a:pt x="10782" y="21545"/>
                  <a:pt x="10876" y="21545"/>
                </a:cubicBezTo>
                <a:cubicBezTo>
                  <a:pt x="10949" y="21545"/>
                  <a:pt x="11076" y="21386"/>
                  <a:pt x="11157" y="21191"/>
                </a:cubicBezTo>
                <a:cubicBezTo>
                  <a:pt x="11304" y="20836"/>
                  <a:pt x="11305" y="20833"/>
                  <a:pt x="11878" y="20863"/>
                </a:cubicBezTo>
                <a:cubicBezTo>
                  <a:pt x="12419" y="20892"/>
                  <a:pt x="12460" y="20914"/>
                  <a:pt x="12594" y="21221"/>
                </a:cubicBezTo>
                <a:cubicBezTo>
                  <a:pt x="12672" y="21399"/>
                  <a:pt x="12794" y="21545"/>
                  <a:pt x="12866" y="21545"/>
                </a:cubicBezTo>
                <a:cubicBezTo>
                  <a:pt x="12938" y="21545"/>
                  <a:pt x="12998" y="21519"/>
                  <a:pt x="12998" y="21489"/>
                </a:cubicBezTo>
                <a:cubicBezTo>
                  <a:pt x="12998" y="21459"/>
                  <a:pt x="12788" y="20850"/>
                  <a:pt x="12532" y="20134"/>
                </a:cubicBezTo>
                <a:cubicBezTo>
                  <a:pt x="12225" y="19276"/>
                  <a:pt x="12057" y="18848"/>
                  <a:pt x="11884" y="18859"/>
                </a:cubicBezTo>
                <a:close/>
                <a:moveTo>
                  <a:pt x="4142" y="18868"/>
                </a:moveTo>
                <a:cubicBezTo>
                  <a:pt x="4053" y="18898"/>
                  <a:pt x="4010" y="19282"/>
                  <a:pt x="3990" y="20226"/>
                </a:cubicBezTo>
                <a:cubicBezTo>
                  <a:pt x="3966" y="21353"/>
                  <a:pt x="3983" y="21545"/>
                  <a:pt x="4113" y="21545"/>
                </a:cubicBezTo>
                <a:cubicBezTo>
                  <a:pt x="4242" y="21545"/>
                  <a:pt x="4265" y="21337"/>
                  <a:pt x="4265" y="20185"/>
                </a:cubicBezTo>
                <a:cubicBezTo>
                  <a:pt x="4265" y="19142"/>
                  <a:pt x="4237" y="18836"/>
                  <a:pt x="4142" y="18868"/>
                </a:cubicBezTo>
                <a:close/>
                <a:moveTo>
                  <a:pt x="16519" y="18868"/>
                </a:moveTo>
                <a:cubicBezTo>
                  <a:pt x="15562" y="18897"/>
                  <a:pt x="15240" y="19049"/>
                  <a:pt x="15944" y="19143"/>
                </a:cubicBezTo>
                <a:lnTo>
                  <a:pt x="16322" y="19196"/>
                </a:lnTo>
                <a:lnTo>
                  <a:pt x="16349" y="20371"/>
                </a:lnTo>
                <a:cubicBezTo>
                  <a:pt x="16371" y="21312"/>
                  <a:pt x="16405" y="21545"/>
                  <a:pt x="16519" y="21545"/>
                </a:cubicBezTo>
                <a:cubicBezTo>
                  <a:pt x="16633" y="21545"/>
                  <a:pt x="16669" y="21312"/>
                  <a:pt x="16692" y="20371"/>
                </a:cubicBezTo>
                <a:lnTo>
                  <a:pt x="16718" y="19196"/>
                </a:lnTo>
                <a:lnTo>
                  <a:pt x="17090" y="19163"/>
                </a:lnTo>
                <a:cubicBezTo>
                  <a:pt x="17338" y="19143"/>
                  <a:pt x="17463" y="19082"/>
                  <a:pt x="17463" y="18983"/>
                </a:cubicBezTo>
                <a:cubicBezTo>
                  <a:pt x="17463" y="18862"/>
                  <a:pt x="17297" y="18845"/>
                  <a:pt x="16519" y="18868"/>
                </a:cubicBezTo>
                <a:close/>
              </a:path>
            </a:pathLst>
          </a:custGeom>
          <a:ln w="12700">
            <a:miter lim="400000"/>
          </a:ln>
        </p:spPr>
      </p:pic>
      <p:sp>
        <p:nvSpPr>
          <p:cNvPr id="294" name="Line"/>
          <p:cNvSpPr/>
          <p:nvPr/>
        </p:nvSpPr>
        <p:spPr>
          <a:xfrm flipV="1">
            <a:off x="9584618" y="8078432"/>
            <a:ext cx="1" cy="3183686"/>
          </a:xfrm>
          <a:prstGeom prst="line">
            <a:avLst/>
          </a:prstGeom>
          <a:ln w="25400">
            <a:solidFill>
              <a:srgbClr val="DEDFE0"/>
            </a:solidFill>
          </a:ln>
          <a:effectLst>
            <a:outerShdw sx="100000" sy="100000" kx="0" ky="0" algn="b" rotWithShape="0" blurRad="25400" dist="0" dir="5400000">
              <a:srgbClr val="000000">
                <a:alpha val="38000"/>
              </a:srgbClr>
            </a:outerShdw>
          </a:effectLst>
        </p:spPr>
        <p:txBody>
          <a:bodyPr lIns="91440" tIns="91440" rIns="91440" bIns="91440"/>
          <a:lstStyle/>
          <a:p>
            <a:pPr algn="l" defTabSz="1828800">
              <a:defRPr sz="3200">
                <a:solidFill>
                  <a:srgbClr val="FFFFFF"/>
                </a:solidFill>
                <a:latin typeface="Tahoma"/>
                <a:ea typeface="Tahoma"/>
                <a:cs typeface="Tahoma"/>
                <a:sym typeface="Tahoma"/>
              </a:defRPr>
            </a:pPr>
          </a:p>
        </p:txBody>
      </p:sp>
      <p:sp>
        <p:nvSpPr>
          <p:cNvPr id="295" name="ETHMAN Ethan RUSSELL ayari…"/>
          <p:cNvSpPr txBox="1"/>
          <p:nvPr/>
        </p:nvSpPr>
        <p:spPr>
          <a:xfrm>
            <a:off x="10659371" y="8309713"/>
            <a:ext cx="7832193" cy="2467764"/>
          </a:xfrm>
          <a:prstGeom prst="rect">
            <a:avLst/>
          </a:prstGeom>
          <a:ln w="12700">
            <a:miter lim="400000"/>
          </a:ln>
          <a:extLst>
            <a:ext uri="{C572A759-6A51-4108-AA02-DFA0A04FC94B}">
              <ma14:wrappingTextBoxFlag xmlns:ma14="http://schemas.microsoft.com/office/mac/drawingml/2011/main" val="1"/>
            </a:ext>
          </a:extLst>
        </p:spPr>
        <p:txBody>
          <a:bodyPr wrap="none" lIns="121919" tIns="121919" rIns="121919" bIns="121919">
            <a:spAutoFit/>
          </a:bodyPr>
          <a:lstStyle/>
          <a:p>
            <a:pPr algn="l" defTabSz="914400">
              <a:lnSpc>
                <a:spcPct val="120000"/>
              </a:lnSpc>
              <a:spcBef>
                <a:spcPts val="2000"/>
              </a:spcBef>
              <a:defRPr cap="all" sz="4400">
                <a:solidFill>
                  <a:srgbClr val="FFFFFF"/>
                </a:solidFill>
                <a:latin typeface="Graphik Compact Bold"/>
                <a:ea typeface="Graphik Compact Bold"/>
                <a:cs typeface="Graphik Compact Bold"/>
                <a:sym typeface="Graphik Compact Bold"/>
              </a:defRPr>
            </a:pPr>
            <a:r>
              <a:t>ETHMAN Ethan RUSSELL ayari</a:t>
            </a:r>
          </a:p>
          <a:p>
            <a:pPr algn="l" defTabSz="1219200">
              <a:lnSpc>
                <a:spcPct val="120000"/>
              </a:lnSpc>
              <a:spcBef>
                <a:spcPts val="1600"/>
              </a:spcBef>
              <a:defRPr sz="3200">
                <a:solidFill>
                  <a:srgbClr val="000000"/>
                </a:solidFill>
                <a:latin typeface="Helvetica"/>
                <a:ea typeface="Helvetica"/>
                <a:cs typeface="Helvetica"/>
                <a:sym typeface="Helvetica"/>
              </a:defRPr>
            </a:pPr>
            <a:r>
              <a:t>        </a:t>
            </a:r>
            <a:r>
              <a:rPr u="sng">
                <a:solidFill>
                  <a:srgbClr val="7890CD"/>
                </a:solidFill>
                <a:uFill>
                  <a:solidFill>
                    <a:srgbClr val="7890CD"/>
                  </a:solidFill>
                </a:uFill>
                <a:hlinkClick r:id="rId4" invalidUrl="" action="" tgtFrame="" tooltip="" history="1" highlightClick="0" endSnd="0"/>
              </a:rPr>
              <a:t>ethan.ayari@colorado.edu</a:t>
            </a:r>
            <a:r>
              <a:rPr>
                <a:solidFill>
                  <a:srgbClr val="4174C1"/>
                </a:solidFill>
              </a:rPr>
              <a:t> </a:t>
            </a:r>
            <a:r>
              <a:t> </a:t>
            </a:r>
          </a:p>
          <a:p>
            <a:pPr algn="l" defTabSz="1219200">
              <a:lnSpc>
                <a:spcPct val="120000"/>
              </a:lnSpc>
              <a:defRPr sz="3200">
                <a:solidFill>
                  <a:srgbClr val="000000"/>
                </a:solidFill>
                <a:latin typeface="Helvetica"/>
                <a:ea typeface="Helvetica"/>
                <a:cs typeface="Helvetica"/>
                <a:sym typeface="Helvetica"/>
              </a:defRPr>
            </a:pPr>
            <a:r>
              <a:t>        </a:t>
            </a:r>
            <a:r>
              <a:rPr>
                <a:solidFill>
                  <a:srgbClr val="FFFFFF"/>
                </a:solidFill>
                <a:latin typeface="Avenir Next Condensed Regular"/>
                <a:ea typeface="Avenir Next Condensed Regular"/>
                <a:cs typeface="Avenir Next Condensed Regular"/>
                <a:sym typeface="Avenir Next Condensed Regular"/>
              </a:rPr>
              <a:t>(303)-549-3424</a:t>
            </a:r>
          </a:p>
        </p:txBody>
      </p:sp>
      <p:sp>
        <p:nvSpPr>
          <p:cNvPr id="296" name="Line"/>
          <p:cNvSpPr/>
          <p:nvPr/>
        </p:nvSpPr>
        <p:spPr>
          <a:xfrm flipV="1">
            <a:off x="23213230" y="6705600"/>
            <a:ext cx="1" cy="2597685"/>
          </a:xfrm>
          <a:prstGeom prst="line">
            <a:avLst/>
          </a:prstGeom>
          <a:ln w="63500">
            <a:solidFill>
              <a:srgbClr val="FFFFFF"/>
            </a:solidFill>
            <a:miter/>
          </a:ln>
        </p:spPr>
        <p:txBody>
          <a:bodyPr lIns="243839" tIns="243839" rIns="243839" bIns="243839"/>
          <a:lstStyle/>
          <a:p>
            <a:pPr algn="l" defTabSz="4876800">
              <a:defRPr sz="9600">
                <a:solidFill>
                  <a:srgbClr val="3C3C3C"/>
                </a:solidFill>
                <a:latin typeface="Helvetica"/>
                <a:ea typeface="Helvetica"/>
                <a:cs typeface="Helvetica"/>
                <a:sym typeface="Helvetica"/>
              </a:defRPr>
            </a:pPr>
          </a:p>
        </p:txBody>
      </p:sp>
      <p:sp>
        <p:nvSpPr>
          <p:cNvPr id="297" name="Mail"/>
          <p:cNvSpPr/>
          <p:nvPr/>
        </p:nvSpPr>
        <p:spPr>
          <a:xfrm>
            <a:off x="10794838" y="9429020"/>
            <a:ext cx="587441" cy="37135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744" y="0"/>
                </a:moveTo>
                <a:lnTo>
                  <a:pt x="10803" y="12213"/>
                </a:lnTo>
                <a:lnTo>
                  <a:pt x="20856" y="0"/>
                </a:lnTo>
                <a:lnTo>
                  <a:pt x="744" y="0"/>
                </a:lnTo>
                <a:close/>
                <a:moveTo>
                  <a:pt x="0" y="157"/>
                </a:moveTo>
                <a:lnTo>
                  <a:pt x="0" y="21418"/>
                </a:lnTo>
                <a:cubicBezTo>
                  <a:pt x="0" y="21518"/>
                  <a:pt x="52" y="21600"/>
                  <a:pt x="115" y="21600"/>
                </a:cubicBezTo>
                <a:lnTo>
                  <a:pt x="21485" y="21600"/>
                </a:lnTo>
                <a:cubicBezTo>
                  <a:pt x="21548" y="21600"/>
                  <a:pt x="21600" y="21518"/>
                  <a:pt x="21600" y="21418"/>
                </a:cubicBezTo>
                <a:lnTo>
                  <a:pt x="21600" y="157"/>
                </a:lnTo>
                <a:lnTo>
                  <a:pt x="10976" y="13181"/>
                </a:lnTo>
                <a:cubicBezTo>
                  <a:pt x="10924" y="13245"/>
                  <a:pt x="10861" y="13272"/>
                  <a:pt x="10797" y="13272"/>
                </a:cubicBezTo>
                <a:cubicBezTo>
                  <a:pt x="10734" y="13272"/>
                  <a:pt x="10669" y="13233"/>
                  <a:pt x="10612" y="13170"/>
                </a:cubicBezTo>
                <a:lnTo>
                  <a:pt x="0" y="157"/>
                </a:lnTo>
                <a:close/>
              </a:path>
            </a:pathLst>
          </a:custGeom>
          <a:solidFill>
            <a:srgbClr val="FFFFFF"/>
          </a:solidFill>
          <a:ln w="12700">
            <a:miter lim="400000"/>
          </a:ln>
          <a:effectLst>
            <a:outerShdw sx="100000" sy="100000" kx="0" ky="0" algn="b" rotWithShape="0" blurRad="101600" dist="50800" dir="5400000">
              <a:srgbClr val="000000">
                <a:alpha val="35000"/>
              </a:srgbClr>
            </a:outerShdw>
          </a:effectLst>
        </p:spPr>
        <p:txBody>
          <a:bodyPr lIns="121919" tIns="121919" rIns="121919" bIns="121919" anchor="ctr"/>
          <a:lstStyle/>
          <a:p>
            <a:pPr algn="l" defTabSz="2438400">
              <a:defRPr sz="3600">
                <a:solidFill>
                  <a:srgbClr val="1B212C"/>
                </a:solidFill>
                <a:latin typeface="Arial"/>
                <a:ea typeface="Arial"/>
                <a:cs typeface="Arial"/>
                <a:sym typeface="Arial"/>
              </a:defRPr>
            </a:pPr>
          </a:p>
        </p:txBody>
      </p:sp>
      <p:sp>
        <p:nvSpPr>
          <p:cNvPr id="298" name="Phone"/>
          <p:cNvSpPr/>
          <p:nvPr/>
        </p:nvSpPr>
        <p:spPr>
          <a:xfrm>
            <a:off x="10808204" y="10147781"/>
            <a:ext cx="502803" cy="502829"/>
          </a:xfrm>
          <a:custGeom>
            <a:avLst/>
            <a:gdLst/>
            <a:ahLst/>
            <a:cxnLst>
              <a:cxn ang="0">
                <a:pos x="wd2" y="hd2"/>
              </a:cxn>
              <a:cxn ang="5400000">
                <a:pos x="wd2" y="hd2"/>
              </a:cxn>
              <a:cxn ang="10800000">
                <a:pos x="wd2" y="hd2"/>
              </a:cxn>
              <a:cxn ang="16200000">
                <a:pos x="wd2" y="hd2"/>
              </a:cxn>
            </a:cxnLst>
            <a:rect l="0" t="0" r="r" b="b"/>
            <a:pathLst>
              <a:path w="21279" h="21372" fill="norm" stroke="1" extrusionOk="0">
                <a:moveTo>
                  <a:pt x="4456" y="0"/>
                </a:moveTo>
                <a:cubicBezTo>
                  <a:pt x="4319" y="3"/>
                  <a:pt x="4182" y="47"/>
                  <a:pt x="4065" y="134"/>
                </a:cubicBezTo>
                <a:lnTo>
                  <a:pt x="2615" y="1212"/>
                </a:lnTo>
                <a:lnTo>
                  <a:pt x="6378" y="6378"/>
                </a:lnTo>
                <a:lnTo>
                  <a:pt x="7829" y="5299"/>
                </a:lnTo>
                <a:cubicBezTo>
                  <a:pt x="8140" y="5067"/>
                  <a:pt x="8206" y="4624"/>
                  <a:pt x="7975" y="4311"/>
                </a:cubicBezTo>
                <a:lnTo>
                  <a:pt x="5072" y="311"/>
                </a:lnTo>
                <a:cubicBezTo>
                  <a:pt x="4920" y="104"/>
                  <a:pt x="4686" y="-4"/>
                  <a:pt x="4456" y="0"/>
                </a:cubicBezTo>
                <a:close/>
                <a:moveTo>
                  <a:pt x="2209" y="1514"/>
                </a:moveTo>
                <a:cubicBezTo>
                  <a:pt x="2209" y="1514"/>
                  <a:pt x="-223" y="3454"/>
                  <a:pt x="16" y="7120"/>
                </a:cubicBezTo>
                <a:cubicBezTo>
                  <a:pt x="16" y="7120"/>
                  <a:pt x="1473" y="11065"/>
                  <a:pt x="5867" y="15478"/>
                </a:cubicBezTo>
                <a:cubicBezTo>
                  <a:pt x="10261" y="19891"/>
                  <a:pt x="14189" y="21356"/>
                  <a:pt x="14189" y="21356"/>
                </a:cubicBezTo>
                <a:cubicBezTo>
                  <a:pt x="17838" y="21596"/>
                  <a:pt x="19772" y="19154"/>
                  <a:pt x="19772" y="19154"/>
                </a:cubicBezTo>
                <a:lnTo>
                  <a:pt x="14628" y="15374"/>
                </a:lnTo>
                <a:cubicBezTo>
                  <a:pt x="13735" y="16397"/>
                  <a:pt x="12393" y="16575"/>
                  <a:pt x="11402" y="15580"/>
                </a:cubicBezTo>
                <a:lnTo>
                  <a:pt x="5767" y="9920"/>
                </a:lnTo>
                <a:cubicBezTo>
                  <a:pt x="4776" y="8925"/>
                  <a:pt x="4954" y="7577"/>
                  <a:pt x="5972" y="6680"/>
                </a:cubicBezTo>
                <a:lnTo>
                  <a:pt x="2209" y="1514"/>
                </a:lnTo>
                <a:close/>
                <a:moveTo>
                  <a:pt x="16463" y="13230"/>
                </a:moveTo>
                <a:cubicBezTo>
                  <a:pt x="16285" y="13257"/>
                  <a:pt x="16117" y="13351"/>
                  <a:pt x="16002" y="13508"/>
                </a:cubicBezTo>
                <a:lnTo>
                  <a:pt x="14929" y="14965"/>
                </a:lnTo>
                <a:lnTo>
                  <a:pt x="20071" y="18746"/>
                </a:lnTo>
                <a:lnTo>
                  <a:pt x="21146" y="17289"/>
                </a:lnTo>
                <a:cubicBezTo>
                  <a:pt x="21377" y="16976"/>
                  <a:pt x="21297" y="16523"/>
                  <a:pt x="20968" y="16278"/>
                </a:cubicBezTo>
                <a:lnTo>
                  <a:pt x="16985" y="13361"/>
                </a:lnTo>
                <a:cubicBezTo>
                  <a:pt x="16829" y="13245"/>
                  <a:pt x="16641" y="13204"/>
                  <a:pt x="16463" y="13230"/>
                </a:cubicBezTo>
                <a:close/>
              </a:path>
            </a:pathLst>
          </a:custGeom>
          <a:solidFill>
            <a:srgbClr val="FFFFFF"/>
          </a:solidFill>
          <a:ln w="12700">
            <a:miter lim="400000"/>
          </a:ln>
          <a:effectLst>
            <a:outerShdw sx="100000" sy="100000" kx="0" ky="0" algn="b" rotWithShape="0" blurRad="101600" dist="50800" dir="5400000">
              <a:srgbClr val="000000">
                <a:alpha val="35000"/>
              </a:srgbClr>
            </a:outerShdw>
          </a:effectLst>
        </p:spPr>
        <p:txBody>
          <a:bodyPr lIns="121919" tIns="121919" rIns="121919" bIns="121919" anchor="ctr"/>
          <a:lstStyle/>
          <a:p>
            <a:pPr algn="l" defTabSz="2438400">
              <a:defRPr sz="3600">
                <a:solidFill>
                  <a:srgbClr val="1B212C"/>
                </a:solidFill>
                <a:latin typeface="Arial"/>
                <a:ea typeface="Arial"/>
                <a:cs typeface="Arial"/>
                <a:sym typeface="Arial"/>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Line"/>
          <p:cNvSpPr/>
          <p:nvPr/>
        </p:nvSpPr>
        <p:spPr>
          <a:xfrm flipV="1">
            <a:off x="1393285" y="3134316"/>
            <a:ext cx="1" cy="9158370"/>
          </a:xfrm>
          <a:prstGeom prst="line">
            <a:avLst/>
          </a:prstGeom>
          <a:ln w="25400">
            <a:solidFill>
              <a:srgbClr val="DDDDDD"/>
            </a:solidFill>
            <a:miter lim="400000"/>
          </a:ln>
        </p:spPr>
        <p:txBody>
          <a:bodyPr lIns="121919" tIns="121919" rIns="121919" bIns="121919"/>
          <a:lstStyle/>
          <a:p>
            <a:pPr algn="l" defTabSz="2438400">
              <a:defRPr sz="3600">
                <a:solidFill>
                  <a:srgbClr val="1B212C"/>
                </a:solidFill>
                <a:latin typeface="Arial"/>
                <a:ea typeface="Arial"/>
                <a:cs typeface="Arial"/>
                <a:sym typeface="Arial"/>
              </a:defRPr>
            </a:pPr>
          </a:p>
        </p:txBody>
      </p:sp>
      <p:sp>
        <p:nvSpPr>
          <p:cNvPr id="196" name="Google Shape;187;p20"/>
          <p:cNvSpPr txBox="1"/>
          <p:nvPr>
            <p:ph type="title"/>
          </p:nvPr>
        </p:nvSpPr>
        <p:spPr>
          <a:xfrm>
            <a:off x="1148366" y="702012"/>
            <a:ext cx="21791810" cy="1629772"/>
          </a:xfrm>
          <a:prstGeom prst="rect">
            <a:avLst/>
          </a:prstGeom>
        </p:spPr>
        <p:txBody>
          <a:bodyPr/>
          <a:lstStyle>
            <a:lvl1pPr>
              <a:defRPr sz="5600"/>
            </a:lvl1pPr>
          </a:lstStyle>
          <a:p>
            <a:pPr/>
            <a:r>
              <a:t>1. About me</a:t>
            </a:r>
          </a:p>
        </p:txBody>
      </p:sp>
      <p:sp>
        <p:nvSpPr>
          <p:cNvPr id="197" name="I’ve done these projects…"/>
          <p:cNvSpPr txBox="1"/>
          <p:nvPr/>
        </p:nvSpPr>
        <p:spPr>
          <a:xfrm>
            <a:off x="1621020" y="2773387"/>
            <a:ext cx="15980200" cy="336621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121919" tIns="121919" rIns="121919" bIns="121919">
            <a:spAutoFit/>
          </a:bodyPr>
          <a:lstStyle/>
          <a:p>
            <a:pPr algn="l" defTabSz="2438400">
              <a:lnSpc>
                <a:spcPct val="115000"/>
              </a:lnSpc>
              <a:defRPr sz="3400">
                <a:solidFill>
                  <a:srgbClr val="535353"/>
                </a:solidFill>
                <a:latin typeface="Graphik"/>
                <a:ea typeface="Graphik"/>
                <a:cs typeface="Graphik"/>
                <a:sym typeface="Graphik"/>
              </a:defRPr>
            </a:pPr>
            <a:r>
              <a:t>I’ve done these projects</a:t>
            </a:r>
          </a:p>
          <a:p>
            <a:pPr marL="629708" indent="-629708" algn="l" defTabSz="2438400">
              <a:lnSpc>
                <a:spcPct val="115000"/>
              </a:lnSpc>
              <a:buSzPct val="100000"/>
              <a:buAutoNum type="alphaLcParenR" startAt="1"/>
              <a:defRPr b="1" sz="3400">
                <a:solidFill>
                  <a:srgbClr val="535353"/>
                </a:solidFill>
                <a:latin typeface="Graphik"/>
                <a:ea typeface="Graphik"/>
                <a:cs typeface="Graphik"/>
                <a:sym typeface="Graphik"/>
              </a:defRPr>
            </a:pPr>
            <a:r>
              <a:t>Student/staff page</a:t>
            </a:r>
          </a:p>
          <a:p>
            <a:pPr marL="629708" indent="-629708" algn="l" defTabSz="2438400">
              <a:lnSpc>
                <a:spcPct val="115000"/>
              </a:lnSpc>
              <a:buSzPct val="100000"/>
              <a:buAutoNum type="alphaLcParenR" startAt="1"/>
              <a:defRPr b="1" sz="3400">
                <a:solidFill>
                  <a:srgbClr val="535353"/>
                </a:solidFill>
                <a:latin typeface="Graphik"/>
                <a:ea typeface="Graphik"/>
                <a:cs typeface="Graphik"/>
                <a:sym typeface="Graphik"/>
              </a:defRPr>
            </a:pPr>
            <a:r>
              <a:t>Website changes</a:t>
            </a:r>
          </a:p>
          <a:p>
            <a:pPr marL="629708" indent="-629708" algn="l" defTabSz="2438400">
              <a:lnSpc>
                <a:spcPct val="115000"/>
              </a:lnSpc>
              <a:buSzPct val="100000"/>
              <a:buAutoNum type="alphaLcParenR" startAt="1"/>
              <a:defRPr b="1" sz="3400">
                <a:solidFill>
                  <a:srgbClr val="535353"/>
                </a:solidFill>
                <a:latin typeface="Graphik"/>
                <a:ea typeface="Graphik"/>
                <a:cs typeface="Graphik"/>
                <a:sym typeface="Graphik"/>
              </a:defRPr>
            </a:pPr>
            <a:r>
              <a:t>AWS</a:t>
            </a:r>
          </a:p>
          <a:p>
            <a:pPr marL="629708" indent="-629708" algn="l" defTabSz="2438400">
              <a:lnSpc>
                <a:spcPct val="115000"/>
              </a:lnSpc>
              <a:buSzPct val="100000"/>
              <a:buAutoNum type="alphaLcParenR" startAt="1"/>
              <a:defRPr b="1" sz="3400">
                <a:solidFill>
                  <a:srgbClr val="535353"/>
                </a:solidFill>
                <a:latin typeface="Graphik"/>
                <a:ea typeface="Graphik"/>
                <a:cs typeface="Graphik"/>
                <a:sym typeface="Graphik"/>
              </a:defRPr>
            </a:pPr>
            <a:r>
              <a:t>LunGradCon</a:t>
            </a:r>
          </a:p>
        </p:txBody>
      </p:sp>
      <p:sp>
        <p:nvSpPr>
          <p:cNvPr id="198" name="Line"/>
          <p:cNvSpPr/>
          <p:nvPr/>
        </p:nvSpPr>
        <p:spPr>
          <a:xfrm flipV="1">
            <a:off x="19213576" y="2762659"/>
            <a:ext cx="1" cy="9158370"/>
          </a:xfrm>
          <a:prstGeom prst="line">
            <a:avLst/>
          </a:prstGeom>
          <a:ln w="25400">
            <a:solidFill>
              <a:srgbClr val="DDDDDD"/>
            </a:solidFill>
            <a:miter lim="400000"/>
          </a:ln>
        </p:spPr>
        <p:txBody>
          <a:bodyPr lIns="121919" tIns="121919" rIns="121919" bIns="121919"/>
          <a:lstStyle/>
          <a:p>
            <a:pPr algn="l" defTabSz="2438400">
              <a:defRPr sz="3600">
                <a:solidFill>
                  <a:srgbClr val="1B212C"/>
                </a:solidFill>
                <a:latin typeface="Arial"/>
                <a:ea typeface="Arial"/>
                <a:cs typeface="Arial"/>
                <a:sym typeface="Arial"/>
              </a:defRPr>
            </a:pPr>
          </a:p>
        </p:txBody>
      </p:sp>
      <p:sp>
        <p:nvSpPr>
          <p:cNvPr id="199" name="Slide Number"/>
          <p:cNvSpPr txBox="1"/>
          <p:nvPr>
            <p:ph type="sldNum" sz="quarter" idx="2"/>
          </p:nvPr>
        </p:nvSpPr>
        <p:spPr>
          <a:xfrm>
            <a:off x="23372480" y="12519395"/>
            <a:ext cx="683942" cy="881301"/>
          </a:xfrm>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Line"/>
          <p:cNvSpPr/>
          <p:nvPr/>
        </p:nvSpPr>
        <p:spPr>
          <a:xfrm flipV="1">
            <a:off x="1393285" y="3134316"/>
            <a:ext cx="1" cy="9158370"/>
          </a:xfrm>
          <a:prstGeom prst="line">
            <a:avLst/>
          </a:prstGeom>
          <a:ln w="25400">
            <a:solidFill>
              <a:srgbClr val="DDDDDD"/>
            </a:solidFill>
            <a:miter lim="400000"/>
          </a:ln>
        </p:spPr>
        <p:txBody>
          <a:bodyPr lIns="121919" tIns="121919" rIns="121919" bIns="121919"/>
          <a:lstStyle/>
          <a:p>
            <a:pPr algn="l" defTabSz="2438400">
              <a:defRPr sz="3600">
                <a:solidFill>
                  <a:srgbClr val="1B212C"/>
                </a:solidFill>
                <a:latin typeface="Arial"/>
                <a:ea typeface="Arial"/>
                <a:cs typeface="Arial"/>
                <a:sym typeface="Arial"/>
              </a:defRPr>
            </a:pPr>
          </a:p>
        </p:txBody>
      </p:sp>
      <p:sp>
        <p:nvSpPr>
          <p:cNvPr id="202" name="Google Shape;187;p20"/>
          <p:cNvSpPr txBox="1"/>
          <p:nvPr>
            <p:ph type="title"/>
          </p:nvPr>
        </p:nvSpPr>
        <p:spPr>
          <a:xfrm>
            <a:off x="1148366" y="702012"/>
            <a:ext cx="21791810" cy="1629772"/>
          </a:xfrm>
          <a:prstGeom prst="rect">
            <a:avLst/>
          </a:prstGeom>
        </p:spPr>
        <p:txBody>
          <a:bodyPr/>
          <a:lstStyle>
            <a:lvl1pPr>
              <a:defRPr sz="5600"/>
            </a:lvl1pPr>
          </a:lstStyle>
          <a:p>
            <a:pPr/>
            <a:r>
              <a:t>2. Dust accelerator AWS web application</a:t>
            </a:r>
          </a:p>
        </p:txBody>
      </p:sp>
      <p:sp>
        <p:nvSpPr>
          <p:cNvPr id="203" name="impact.colorado.edu (host)"/>
          <p:cNvSpPr txBox="1"/>
          <p:nvPr/>
        </p:nvSpPr>
        <p:spPr>
          <a:xfrm>
            <a:off x="13036684" y="10760302"/>
            <a:ext cx="15980200" cy="79832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121919" tIns="121919" rIns="121919" bIns="121919">
            <a:spAutoFit/>
          </a:bodyPr>
          <a:lstStyle/>
          <a:p>
            <a:pPr algn="l" defTabSz="2438400">
              <a:lnSpc>
                <a:spcPct val="115000"/>
              </a:lnSpc>
              <a:defRPr b="1" sz="3400">
                <a:solidFill>
                  <a:srgbClr val="535353"/>
                </a:solidFill>
                <a:latin typeface="Graphik"/>
                <a:ea typeface="Graphik"/>
                <a:cs typeface="Graphik"/>
                <a:sym typeface="Graphik"/>
              </a:defRPr>
            </a:pPr>
            <a:r>
              <a:rPr u="sng">
                <a:hlinkClick r:id="rId2" invalidUrl="" action="" tgtFrame="" tooltip="" history="1" highlightClick="0" endSnd="0"/>
              </a:rPr>
              <a:t>impact.colorado.edu</a:t>
            </a:r>
            <a:r>
              <a:t> (host)</a:t>
            </a:r>
          </a:p>
        </p:txBody>
      </p:sp>
      <p:sp>
        <p:nvSpPr>
          <p:cNvPr id="204" name="Line"/>
          <p:cNvSpPr/>
          <p:nvPr/>
        </p:nvSpPr>
        <p:spPr>
          <a:xfrm flipV="1">
            <a:off x="19213576" y="2762659"/>
            <a:ext cx="1" cy="9158370"/>
          </a:xfrm>
          <a:prstGeom prst="line">
            <a:avLst/>
          </a:prstGeom>
          <a:ln w="25400">
            <a:solidFill>
              <a:srgbClr val="DDDDDD"/>
            </a:solidFill>
            <a:miter lim="400000"/>
          </a:ln>
        </p:spPr>
        <p:txBody>
          <a:bodyPr lIns="121919" tIns="121919" rIns="121919" bIns="121919"/>
          <a:lstStyle/>
          <a:p>
            <a:pPr algn="l" defTabSz="2438400">
              <a:defRPr sz="3600">
                <a:solidFill>
                  <a:srgbClr val="1B212C"/>
                </a:solidFill>
                <a:latin typeface="Arial"/>
                <a:ea typeface="Arial"/>
                <a:cs typeface="Arial"/>
                <a:sym typeface="Arial"/>
              </a:defRPr>
            </a:pPr>
          </a:p>
        </p:txBody>
      </p:sp>
      <p:sp>
        <p:nvSpPr>
          <p:cNvPr id="205" name="Slide Number"/>
          <p:cNvSpPr txBox="1"/>
          <p:nvPr>
            <p:ph type="sldNum" sz="quarter" idx="2"/>
          </p:nvPr>
        </p:nvSpPr>
        <p:spPr>
          <a:xfrm>
            <a:off x="23372480" y="12519395"/>
            <a:ext cx="683942" cy="881301"/>
          </a:xfrm>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fld id="{86CB4B4D-7CA3-9044-876B-883B54F8677D}" type="slidenum"/>
          </a:p>
        </p:txBody>
      </p:sp>
      <p:pic>
        <p:nvPicPr>
          <p:cNvPr id="206" name="Image" descr="Image"/>
          <p:cNvPicPr>
            <a:picLocks noChangeAspect="1"/>
          </p:cNvPicPr>
          <p:nvPr/>
        </p:nvPicPr>
        <p:blipFill>
          <a:blip r:embed="rId3">
            <a:extLst/>
          </a:blip>
          <a:stretch>
            <a:fillRect/>
          </a:stretch>
        </p:blipFill>
        <p:spPr>
          <a:xfrm>
            <a:off x="4538595" y="4283050"/>
            <a:ext cx="3873501" cy="1625601"/>
          </a:xfrm>
          <a:prstGeom prst="rect">
            <a:avLst/>
          </a:prstGeom>
          <a:ln w="12700">
            <a:miter lim="400000"/>
          </a:ln>
        </p:spPr>
      </p:pic>
      <p:pic>
        <p:nvPicPr>
          <p:cNvPr id="207" name="Image" descr="Image"/>
          <p:cNvPicPr>
            <a:picLocks noChangeAspect="1"/>
          </p:cNvPicPr>
          <p:nvPr/>
        </p:nvPicPr>
        <p:blipFill>
          <a:blip r:embed="rId4">
            <a:extLst/>
          </a:blip>
          <a:stretch>
            <a:fillRect/>
          </a:stretch>
        </p:blipFill>
        <p:spPr>
          <a:xfrm>
            <a:off x="12239578" y="8588476"/>
            <a:ext cx="6851622" cy="1868625"/>
          </a:xfrm>
          <a:prstGeom prst="rect">
            <a:avLst/>
          </a:prstGeom>
          <a:ln w="12700">
            <a:miter lim="400000"/>
          </a:ln>
        </p:spPr>
      </p:pic>
      <p:pic>
        <p:nvPicPr>
          <p:cNvPr id="208" name="Image" descr="Image"/>
          <p:cNvPicPr>
            <a:picLocks noChangeAspect="1"/>
          </p:cNvPicPr>
          <p:nvPr/>
        </p:nvPicPr>
        <p:blipFill>
          <a:blip r:embed="rId5">
            <a:extLst/>
          </a:blip>
          <a:stretch>
            <a:fillRect/>
          </a:stretch>
        </p:blipFill>
        <p:spPr>
          <a:xfrm>
            <a:off x="4569449" y="8116772"/>
            <a:ext cx="2717801" cy="2984501"/>
          </a:xfrm>
          <a:prstGeom prst="rect">
            <a:avLst/>
          </a:prstGeom>
          <a:ln w="12700">
            <a:miter lim="400000"/>
          </a:ln>
        </p:spPr>
      </p:pic>
      <p:pic>
        <p:nvPicPr>
          <p:cNvPr id="209" name="Image" descr="Image"/>
          <p:cNvPicPr>
            <a:picLocks noChangeAspect="1"/>
          </p:cNvPicPr>
          <p:nvPr/>
        </p:nvPicPr>
        <p:blipFill>
          <a:blip r:embed="rId6">
            <a:extLst/>
          </a:blip>
          <a:stretch>
            <a:fillRect/>
          </a:stretch>
        </p:blipFill>
        <p:spPr>
          <a:xfrm>
            <a:off x="14133163" y="4283050"/>
            <a:ext cx="3797301" cy="2133601"/>
          </a:xfrm>
          <a:prstGeom prst="rect">
            <a:avLst/>
          </a:prstGeom>
          <a:ln w="12700">
            <a:miter lim="400000"/>
          </a:ln>
        </p:spPr>
      </p:pic>
      <p:sp>
        <p:nvSpPr>
          <p:cNvPr id="210" name="IMPACT AWS remote Aurora Server"/>
          <p:cNvSpPr txBox="1"/>
          <p:nvPr/>
        </p:nvSpPr>
        <p:spPr>
          <a:xfrm>
            <a:off x="2572076" y="6146881"/>
            <a:ext cx="15980199" cy="79832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121919" tIns="121919" rIns="121919" bIns="121919">
            <a:spAutoFit/>
          </a:bodyPr>
          <a:lstStyle>
            <a:lvl1pPr algn="l" defTabSz="2438400">
              <a:lnSpc>
                <a:spcPct val="115000"/>
              </a:lnSpc>
              <a:defRPr b="1" sz="3400">
                <a:solidFill>
                  <a:srgbClr val="535353"/>
                </a:solidFill>
                <a:latin typeface="Graphik"/>
                <a:ea typeface="Graphik"/>
                <a:cs typeface="Graphik"/>
                <a:sym typeface="Graphik"/>
              </a:defRPr>
            </a:lvl1pPr>
          </a:lstStyle>
          <a:p>
            <a:pPr/>
            <a:r>
              <a:t>IMPACT AWS remote Aurora Server</a:t>
            </a:r>
          </a:p>
        </p:txBody>
      </p:sp>
      <p:sp>
        <p:nvSpPr>
          <p:cNvPr id="211" name="React frontend"/>
          <p:cNvSpPr txBox="1"/>
          <p:nvPr/>
        </p:nvSpPr>
        <p:spPr>
          <a:xfrm>
            <a:off x="14273536" y="6146881"/>
            <a:ext cx="15980199" cy="79832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121919" tIns="121919" rIns="121919" bIns="121919">
            <a:spAutoFit/>
          </a:bodyPr>
          <a:lstStyle>
            <a:lvl1pPr algn="l" defTabSz="2438400">
              <a:lnSpc>
                <a:spcPct val="115000"/>
              </a:lnSpc>
              <a:defRPr b="1" sz="3400">
                <a:solidFill>
                  <a:srgbClr val="535353"/>
                </a:solidFill>
                <a:latin typeface="Graphik"/>
                <a:ea typeface="Graphik"/>
                <a:cs typeface="Graphik"/>
                <a:sym typeface="Graphik"/>
              </a:defRPr>
            </a:lvl1pPr>
          </a:lstStyle>
          <a:p>
            <a:pPr/>
            <a:r>
              <a:t>React frontend</a:t>
            </a:r>
          </a:p>
        </p:txBody>
      </p:sp>
      <p:sp>
        <p:nvSpPr>
          <p:cNvPr id="212" name="Python local backend server"/>
          <p:cNvSpPr txBox="1"/>
          <p:nvPr/>
        </p:nvSpPr>
        <p:spPr>
          <a:xfrm>
            <a:off x="3048464" y="11276533"/>
            <a:ext cx="7765485" cy="798323"/>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121919" tIns="121919" rIns="121919" bIns="121919">
            <a:spAutoFit/>
          </a:bodyPr>
          <a:lstStyle>
            <a:lvl1pPr algn="l" defTabSz="2438400">
              <a:lnSpc>
                <a:spcPct val="115000"/>
              </a:lnSpc>
              <a:defRPr b="1" sz="3400">
                <a:solidFill>
                  <a:srgbClr val="535353"/>
                </a:solidFill>
                <a:latin typeface="Graphik"/>
                <a:ea typeface="Graphik"/>
                <a:cs typeface="Graphik"/>
                <a:sym typeface="Graphik"/>
              </a:defRPr>
            </a:lvl1pPr>
          </a:lstStyle>
          <a:p>
            <a:pPr/>
            <a:r>
              <a:t>Python local backend server </a:t>
            </a:r>
          </a:p>
        </p:txBody>
      </p:sp>
      <p:sp>
        <p:nvSpPr>
          <p:cNvPr id="213" name="Arrow"/>
          <p:cNvSpPr/>
          <p:nvPr/>
        </p:nvSpPr>
        <p:spPr>
          <a:xfrm rot="5400000">
            <a:off x="5293349" y="6865593"/>
            <a:ext cx="1270001"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14" name="Arrow"/>
          <p:cNvSpPr/>
          <p:nvPr/>
        </p:nvSpPr>
        <p:spPr>
          <a:xfrm rot="18679545">
            <a:off x="8711473" y="7716580"/>
            <a:ext cx="5871624"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15" name="Arrow"/>
          <p:cNvSpPr/>
          <p:nvPr/>
        </p:nvSpPr>
        <p:spPr>
          <a:xfrm rot="5400000">
            <a:off x="15396813" y="6865593"/>
            <a:ext cx="1270001"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17" name="Model validation…"/>
          <p:cNvSpPr txBox="1"/>
          <p:nvPr/>
        </p:nvSpPr>
        <p:spPr>
          <a:xfrm>
            <a:off x="14525116" y="6550144"/>
            <a:ext cx="8823037" cy="4211185"/>
          </a:xfrm>
          <a:prstGeom prst="rect">
            <a:avLst/>
          </a:prstGeom>
          <a:ln w="12700">
            <a:miter lim="400000"/>
          </a:ln>
          <a:extLst>
            <a:ext uri="{C572A759-6A51-4108-AA02-DFA0A04FC94B}">
              <ma14:wrappingTextBoxFlag xmlns:ma14="http://schemas.microsoft.com/office/mac/drawingml/2011/main" val="1"/>
            </a:ext>
          </a:extLst>
        </p:spPr>
        <p:txBody>
          <a:bodyPr lIns="121919" tIns="121919" rIns="121919" bIns="121919">
            <a:spAutoFit/>
          </a:bodyPr>
          <a:lstStyle/>
          <a:p>
            <a:pPr algn="l" defTabSz="914400">
              <a:lnSpc>
                <a:spcPct val="80000"/>
              </a:lnSpc>
              <a:spcBef>
                <a:spcPts val="7400"/>
              </a:spcBef>
              <a:defRPr sz="3600">
                <a:solidFill>
                  <a:srgbClr val="EBEBEB"/>
                </a:solidFill>
                <a:latin typeface="Graphik"/>
                <a:ea typeface="Graphik"/>
                <a:cs typeface="Graphik"/>
                <a:sym typeface="Graphik"/>
              </a:defRPr>
            </a:pPr>
            <a:r>
              <a:t>Model validation</a:t>
            </a:r>
          </a:p>
          <a:p>
            <a:pPr algn="l" defTabSz="914400">
              <a:lnSpc>
                <a:spcPct val="80000"/>
              </a:lnSpc>
              <a:spcBef>
                <a:spcPts val="7400"/>
              </a:spcBef>
              <a:defRPr sz="3600">
                <a:solidFill>
                  <a:srgbClr val="EBEBEB"/>
                </a:solidFill>
                <a:latin typeface="Graphik"/>
                <a:ea typeface="Graphik"/>
                <a:cs typeface="Graphik"/>
                <a:sym typeface="Graphik"/>
              </a:defRPr>
            </a:pPr>
            <a:r>
              <a:t>Effects of Albedo and Zenith Angle on Surface UV Fluence</a:t>
            </a:r>
          </a:p>
        </p:txBody>
      </p:sp>
      <p:sp>
        <p:nvSpPr>
          <p:cNvPr id="218" name="Title 1"/>
          <p:cNvSpPr txBox="1"/>
          <p:nvPr>
            <p:ph type="body" idx="22"/>
          </p:nvPr>
        </p:nvSpPr>
        <p:spPr>
          <a:xfrm>
            <a:off x="2222124" y="6876606"/>
            <a:ext cx="9071052" cy="3363449"/>
          </a:xfrm>
          <a:prstGeom prst="rect">
            <a:avLst/>
          </a:prstGeom>
        </p:spPr>
        <p:txBody>
          <a:bodyPr/>
          <a:lstStyle>
            <a:lvl1pPr defTabSz="402336">
              <a:defRPr sz="5104">
                <a:latin typeface="Graphik Compact Regular"/>
                <a:ea typeface="Graphik Compact Regular"/>
                <a:cs typeface="Graphik Compact Regular"/>
                <a:sym typeface="Graphik Compact Regular"/>
              </a:defRPr>
            </a:lvl1pPr>
          </a:lstStyle>
          <a:p>
            <a:pPr/>
            <a:r>
              <a:t>Constraints on the Early Terrestrial Surface UV Environment Relevant to Prebiotic Chemistry</a:t>
            </a:r>
          </a:p>
        </p:txBody>
      </p:sp>
      <p:sp>
        <p:nvSpPr>
          <p:cNvPr id="219" name="CONTENTS"/>
          <p:cNvSpPr txBox="1"/>
          <p:nvPr>
            <p:ph type="body" idx="23"/>
          </p:nvPr>
        </p:nvSpPr>
        <p:spPr>
          <a:xfrm>
            <a:off x="2222124" y="3152649"/>
            <a:ext cx="9071052" cy="2665985"/>
          </a:xfrm>
          <a:prstGeom prst="rect">
            <a:avLst/>
          </a:prstGeom>
        </p:spPr>
        <p:txBody>
          <a:bodyPr/>
          <a:lstStyle>
            <a:lvl1pPr>
              <a:defRPr>
                <a:solidFill>
                  <a:srgbClr val="AE914A"/>
                </a:solidFill>
                <a:latin typeface="Graphik Compact Bold"/>
                <a:ea typeface="Graphik Compact Bold"/>
                <a:cs typeface="Graphik Compact Bold"/>
                <a:sym typeface="Graphik Compact Bold"/>
              </a:defRPr>
            </a:lvl1pPr>
          </a:lstStyle>
          <a:p>
            <a:pPr/>
            <a:r>
              <a:t>CONTENTS</a:t>
            </a:r>
          </a:p>
        </p:txBody>
      </p:sp>
      <p:sp>
        <p:nvSpPr>
          <p:cNvPr id="220" name="01"/>
          <p:cNvSpPr/>
          <p:nvPr/>
        </p:nvSpPr>
        <p:spPr>
          <a:xfrm>
            <a:off x="12876584" y="3056309"/>
            <a:ext cx="1189202" cy="1189203"/>
          </a:xfrm>
          <a:prstGeom prst="ellipse">
            <a:avLst/>
          </a:prstGeom>
          <a:solidFill>
            <a:srgbClr val="FFFFFF"/>
          </a:solidFill>
          <a:ln w="12700">
            <a:miter lim="400000"/>
          </a:ln>
          <a:effectLst>
            <a:outerShdw sx="100000" sy="100000" kx="0" ky="0" algn="b" rotWithShape="0" blurRad="101600" dist="50800" dir="5400000">
              <a:srgbClr val="000000">
                <a:alpha val="35000"/>
              </a:srgbClr>
            </a:outerShdw>
          </a:effectLst>
          <a:extLst>
            <a:ext uri="{C572A759-6A51-4108-AA02-DFA0A04FC94B}">
              <ma14:wrappingTextBoxFlag xmlns:ma14="http://schemas.microsoft.com/office/mac/drawingml/2011/main" val="1"/>
            </a:ext>
          </a:extLst>
        </p:spPr>
        <p:txBody>
          <a:bodyPr lIns="121919" tIns="121919" rIns="121919" bIns="121919" anchor="ctr"/>
          <a:lstStyle>
            <a:lvl1pPr defTabSz="2438400">
              <a:defRPr sz="4000">
                <a:solidFill>
                  <a:srgbClr val="1B212C"/>
                </a:solidFill>
                <a:latin typeface="Graphik Compact Bold"/>
                <a:ea typeface="Graphik Compact Bold"/>
                <a:cs typeface="Graphik Compact Bold"/>
                <a:sym typeface="Graphik Compact Bold"/>
              </a:defRPr>
            </a:lvl1pPr>
          </a:lstStyle>
          <a:p>
            <a:pPr/>
            <a:r>
              <a:t>01</a:t>
            </a:r>
          </a:p>
        </p:txBody>
      </p:sp>
      <p:sp>
        <p:nvSpPr>
          <p:cNvPr id="221" name="Model Goals…"/>
          <p:cNvSpPr txBox="1"/>
          <p:nvPr/>
        </p:nvSpPr>
        <p:spPr>
          <a:xfrm>
            <a:off x="14525116" y="3146807"/>
            <a:ext cx="8823037" cy="2677669"/>
          </a:xfrm>
          <a:prstGeom prst="rect">
            <a:avLst/>
          </a:prstGeom>
          <a:ln w="12700">
            <a:miter lim="400000"/>
          </a:ln>
          <a:extLst>
            <a:ext uri="{C572A759-6A51-4108-AA02-DFA0A04FC94B}">
              <ma14:wrappingTextBoxFlag xmlns:ma14="http://schemas.microsoft.com/office/mac/drawingml/2011/main" val="1"/>
            </a:ext>
          </a:extLst>
        </p:spPr>
        <p:txBody>
          <a:bodyPr lIns="121919" tIns="121919" rIns="121919" bIns="121919">
            <a:spAutoFit/>
          </a:bodyPr>
          <a:lstStyle/>
          <a:p>
            <a:pPr algn="l" defTabSz="914400">
              <a:defRPr sz="3600">
                <a:solidFill>
                  <a:srgbClr val="EBEBEB"/>
                </a:solidFill>
                <a:latin typeface="Graphik"/>
                <a:ea typeface="Graphik"/>
                <a:cs typeface="Graphik"/>
                <a:sym typeface="Graphik"/>
              </a:defRPr>
            </a:pPr>
            <a:r>
              <a:t>Model Goals</a:t>
            </a:r>
          </a:p>
          <a:p>
            <a:pPr algn="l" defTabSz="914400">
              <a:defRPr sz="3600">
                <a:solidFill>
                  <a:srgbClr val="EBEBEB"/>
                </a:solidFill>
                <a:latin typeface="Graphik"/>
                <a:ea typeface="Graphik"/>
                <a:cs typeface="Graphik"/>
                <a:sym typeface="Graphik"/>
              </a:defRPr>
            </a:pPr>
          </a:p>
          <a:p>
            <a:pPr algn="l" defTabSz="914400">
              <a:defRPr sz="3600">
                <a:solidFill>
                  <a:srgbClr val="EBEBEB"/>
                </a:solidFill>
                <a:latin typeface="Graphik"/>
                <a:ea typeface="Graphik"/>
                <a:cs typeface="Graphik"/>
                <a:sym typeface="Graphik"/>
              </a:defRPr>
            </a:pPr>
          </a:p>
          <a:p>
            <a:pPr algn="l" defTabSz="914400">
              <a:defRPr sz="3600">
                <a:solidFill>
                  <a:srgbClr val="EBEBEB"/>
                </a:solidFill>
                <a:latin typeface="Graphik"/>
                <a:ea typeface="Graphik"/>
                <a:cs typeface="Graphik"/>
                <a:sym typeface="Graphik"/>
              </a:defRPr>
            </a:pPr>
            <a:r>
              <a:t>Implications for Biology</a:t>
            </a:r>
          </a:p>
        </p:txBody>
      </p:sp>
      <p:sp>
        <p:nvSpPr>
          <p:cNvPr id="222" name="02"/>
          <p:cNvSpPr/>
          <p:nvPr/>
        </p:nvSpPr>
        <p:spPr>
          <a:xfrm>
            <a:off x="12876584" y="4767761"/>
            <a:ext cx="1189202" cy="1189202"/>
          </a:xfrm>
          <a:prstGeom prst="ellipse">
            <a:avLst/>
          </a:prstGeom>
          <a:solidFill>
            <a:srgbClr val="FFFFFF"/>
          </a:solidFill>
          <a:ln w="12700">
            <a:miter lim="400000"/>
          </a:ln>
          <a:effectLst>
            <a:outerShdw sx="100000" sy="100000" kx="0" ky="0" algn="b" rotWithShape="0" blurRad="101600" dist="50800" dir="5400000">
              <a:srgbClr val="000000">
                <a:alpha val="35000"/>
              </a:srgbClr>
            </a:outerShdw>
          </a:effectLst>
          <a:extLst>
            <a:ext uri="{C572A759-6A51-4108-AA02-DFA0A04FC94B}">
              <ma14:wrappingTextBoxFlag xmlns:ma14="http://schemas.microsoft.com/office/mac/drawingml/2011/main" val="1"/>
            </a:ext>
          </a:extLst>
        </p:spPr>
        <p:txBody>
          <a:bodyPr lIns="121919" tIns="121919" rIns="121919" bIns="121919" anchor="ctr"/>
          <a:lstStyle>
            <a:lvl1pPr defTabSz="2438400">
              <a:defRPr sz="4000">
                <a:solidFill>
                  <a:srgbClr val="1B212C"/>
                </a:solidFill>
                <a:latin typeface="Graphik Compact Bold"/>
                <a:ea typeface="Graphik Compact Bold"/>
                <a:cs typeface="Graphik Compact Bold"/>
                <a:sym typeface="Graphik Compact Bold"/>
              </a:defRPr>
            </a:lvl1pPr>
          </a:lstStyle>
          <a:p>
            <a:pPr/>
            <a:r>
              <a:t>02</a:t>
            </a:r>
          </a:p>
        </p:txBody>
      </p:sp>
      <p:sp>
        <p:nvSpPr>
          <p:cNvPr id="223" name="03"/>
          <p:cNvSpPr/>
          <p:nvPr/>
        </p:nvSpPr>
        <p:spPr>
          <a:xfrm>
            <a:off x="12876584" y="6365745"/>
            <a:ext cx="1189202" cy="1189202"/>
          </a:xfrm>
          <a:prstGeom prst="ellipse">
            <a:avLst/>
          </a:prstGeom>
          <a:solidFill>
            <a:srgbClr val="FFFFFF"/>
          </a:solidFill>
          <a:ln w="12700">
            <a:miter lim="400000"/>
          </a:ln>
          <a:effectLst>
            <a:outerShdw sx="100000" sy="100000" kx="0" ky="0" algn="b" rotWithShape="0" blurRad="101600" dist="50800" dir="5400000">
              <a:srgbClr val="000000">
                <a:alpha val="35000"/>
              </a:srgbClr>
            </a:outerShdw>
          </a:effectLst>
          <a:extLst>
            <a:ext uri="{C572A759-6A51-4108-AA02-DFA0A04FC94B}">
              <ma14:wrappingTextBoxFlag xmlns:ma14="http://schemas.microsoft.com/office/mac/drawingml/2011/main" val="1"/>
            </a:ext>
          </a:extLst>
        </p:spPr>
        <p:txBody>
          <a:bodyPr lIns="121919" tIns="121919" rIns="121919" bIns="121919" anchor="ctr"/>
          <a:lstStyle>
            <a:lvl1pPr defTabSz="2438400">
              <a:defRPr sz="4000">
                <a:solidFill>
                  <a:srgbClr val="1B212C"/>
                </a:solidFill>
                <a:latin typeface="Graphik Compact Bold"/>
                <a:ea typeface="Graphik Compact Bold"/>
                <a:cs typeface="Graphik Compact Bold"/>
                <a:sym typeface="Graphik Compact Bold"/>
              </a:defRPr>
            </a:lvl1pPr>
          </a:lstStyle>
          <a:p>
            <a:pPr/>
            <a:r>
              <a:t>03</a:t>
            </a:r>
          </a:p>
        </p:txBody>
      </p:sp>
      <p:sp>
        <p:nvSpPr>
          <p:cNvPr id="224" name="04"/>
          <p:cNvSpPr/>
          <p:nvPr/>
        </p:nvSpPr>
        <p:spPr>
          <a:xfrm>
            <a:off x="12876584" y="7963730"/>
            <a:ext cx="1189202" cy="1189202"/>
          </a:xfrm>
          <a:prstGeom prst="ellipse">
            <a:avLst/>
          </a:prstGeom>
          <a:solidFill>
            <a:srgbClr val="FFFFFF"/>
          </a:solidFill>
          <a:ln w="12700">
            <a:miter lim="400000"/>
          </a:ln>
          <a:effectLst>
            <a:outerShdw sx="100000" sy="100000" kx="0" ky="0" algn="b" rotWithShape="0" blurRad="101600" dist="50800" dir="5400000">
              <a:srgbClr val="000000">
                <a:alpha val="35000"/>
              </a:srgbClr>
            </a:outerShdw>
          </a:effectLst>
          <a:extLst>
            <a:ext uri="{C572A759-6A51-4108-AA02-DFA0A04FC94B}">
              <ma14:wrappingTextBoxFlag xmlns:ma14="http://schemas.microsoft.com/office/mac/drawingml/2011/main" val="1"/>
            </a:ext>
          </a:extLst>
        </p:spPr>
        <p:txBody>
          <a:bodyPr lIns="121919" tIns="121919" rIns="121919" bIns="121919" anchor="ctr"/>
          <a:lstStyle>
            <a:lvl1pPr defTabSz="2438400">
              <a:defRPr sz="4000">
                <a:solidFill>
                  <a:srgbClr val="1B212C"/>
                </a:solidFill>
                <a:latin typeface="Graphik Compact Bold"/>
                <a:ea typeface="Graphik Compact Bold"/>
                <a:cs typeface="Graphik Compact Bold"/>
                <a:sym typeface="Graphik Compact Bold"/>
              </a:defRPr>
            </a:lvl1pPr>
          </a:lstStyle>
          <a:p>
            <a:pPr/>
            <a:r>
              <a:t>04</a:t>
            </a:r>
          </a:p>
        </p:txBody>
      </p:sp>
      <p:sp>
        <p:nvSpPr>
          <p:cNvPr id="225" name="05"/>
          <p:cNvSpPr/>
          <p:nvPr/>
        </p:nvSpPr>
        <p:spPr>
          <a:xfrm>
            <a:off x="12876584" y="9561714"/>
            <a:ext cx="1189202" cy="1189203"/>
          </a:xfrm>
          <a:prstGeom prst="ellipse">
            <a:avLst/>
          </a:prstGeom>
          <a:solidFill>
            <a:srgbClr val="FFFFFF"/>
          </a:solidFill>
          <a:ln w="12700">
            <a:miter lim="400000"/>
          </a:ln>
          <a:effectLst>
            <a:outerShdw sx="100000" sy="100000" kx="0" ky="0" algn="b" rotWithShape="0" blurRad="101600" dist="50800" dir="5400000">
              <a:srgbClr val="000000">
                <a:alpha val="35000"/>
              </a:srgbClr>
            </a:outerShdw>
          </a:effectLst>
          <a:extLst>
            <a:ext uri="{C572A759-6A51-4108-AA02-DFA0A04FC94B}">
              <ma14:wrappingTextBoxFlag xmlns:ma14="http://schemas.microsoft.com/office/mac/drawingml/2011/main" val="1"/>
            </a:ext>
          </a:extLst>
        </p:spPr>
        <p:txBody>
          <a:bodyPr lIns="121919" tIns="121919" rIns="121919" bIns="121919" anchor="ctr"/>
          <a:lstStyle>
            <a:lvl1pPr defTabSz="2438400">
              <a:defRPr sz="4000">
                <a:solidFill>
                  <a:srgbClr val="1B212C"/>
                </a:solidFill>
                <a:latin typeface="Graphik Compact Bold"/>
                <a:ea typeface="Graphik Compact Bold"/>
                <a:cs typeface="Graphik Compact Bold"/>
                <a:sym typeface="Graphik Compact Bold"/>
              </a:defRPr>
            </a:lvl1pPr>
          </a:lstStyle>
          <a:p>
            <a:pPr/>
            <a:r>
              <a:t>05</a:t>
            </a:r>
          </a:p>
        </p:txBody>
      </p:sp>
      <p:sp>
        <p:nvSpPr>
          <p:cNvPr id="226" name="Dependence on Atmospheric Composition"/>
          <p:cNvSpPr txBox="1"/>
          <p:nvPr/>
        </p:nvSpPr>
        <p:spPr>
          <a:xfrm>
            <a:off x="14581677" y="9542174"/>
            <a:ext cx="9172178" cy="2943658"/>
          </a:xfrm>
          <a:prstGeom prst="rect">
            <a:avLst/>
          </a:prstGeom>
          <a:ln w="12700">
            <a:miter lim="400000"/>
          </a:ln>
          <a:extLst>
            <a:ext uri="{C572A759-6A51-4108-AA02-DFA0A04FC94B}">
              <ma14:wrappingTextBoxFlag xmlns:ma14="http://schemas.microsoft.com/office/mac/drawingml/2011/main" val="1"/>
            </a:ext>
          </a:extLst>
        </p:spPr>
        <p:txBody>
          <a:bodyPr lIns="121919" tIns="121919" rIns="121919" bIns="121919">
            <a:spAutoFit/>
          </a:bodyPr>
          <a:lstStyle>
            <a:lvl1pPr algn="l" defTabSz="914400">
              <a:lnSpc>
                <a:spcPct val="80000"/>
              </a:lnSpc>
              <a:spcBef>
                <a:spcPts val="8800"/>
              </a:spcBef>
              <a:defRPr sz="3600">
                <a:solidFill>
                  <a:srgbClr val="EBEBEB"/>
                </a:solidFill>
                <a:latin typeface="Graphik"/>
                <a:ea typeface="Graphik"/>
                <a:cs typeface="Graphik"/>
                <a:sym typeface="Graphik"/>
              </a:defRPr>
            </a:lvl1pPr>
          </a:lstStyle>
          <a:p>
            <a:pPr/>
            <a:r>
              <a:t>Dependence on Atmospheric Composition</a:t>
            </a:r>
          </a:p>
        </p:txBody>
      </p:sp>
      <p:sp>
        <p:nvSpPr>
          <p:cNvPr id="22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29" name="Line"/>
          <p:cNvSpPr/>
          <p:nvPr/>
        </p:nvSpPr>
        <p:spPr>
          <a:xfrm flipV="1">
            <a:off x="1393285" y="3134316"/>
            <a:ext cx="1" cy="9158370"/>
          </a:xfrm>
          <a:prstGeom prst="line">
            <a:avLst/>
          </a:prstGeom>
          <a:ln w="25400">
            <a:solidFill>
              <a:srgbClr val="DDDDDD"/>
            </a:solidFill>
            <a:miter lim="400000"/>
          </a:ln>
        </p:spPr>
        <p:txBody>
          <a:bodyPr lIns="121919" tIns="121919" rIns="121919" bIns="121919"/>
          <a:lstStyle/>
          <a:p>
            <a:pPr algn="l" defTabSz="2438400">
              <a:defRPr sz="3600">
                <a:solidFill>
                  <a:srgbClr val="1B212C"/>
                </a:solidFill>
                <a:latin typeface="Arial"/>
                <a:ea typeface="Arial"/>
                <a:cs typeface="Arial"/>
                <a:sym typeface="Arial"/>
              </a:defRPr>
            </a:pPr>
          </a:p>
        </p:txBody>
      </p:sp>
      <p:sp>
        <p:nvSpPr>
          <p:cNvPr id="230" name="Google Shape;187;p20"/>
          <p:cNvSpPr txBox="1"/>
          <p:nvPr>
            <p:ph type="title"/>
          </p:nvPr>
        </p:nvSpPr>
        <p:spPr>
          <a:xfrm>
            <a:off x="1182406" y="702012"/>
            <a:ext cx="21791810" cy="1629772"/>
          </a:xfrm>
          <a:prstGeom prst="rect">
            <a:avLst/>
          </a:prstGeom>
        </p:spPr>
        <p:txBody>
          <a:bodyPr/>
          <a:lstStyle>
            <a:lvl1pPr>
              <a:defRPr sz="5600"/>
            </a:lvl1pPr>
          </a:lstStyle>
          <a:p>
            <a:pPr/>
            <a:r>
              <a:t>2. Implications for biology</a:t>
            </a:r>
          </a:p>
        </p:txBody>
      </p:sp>
      <p:sp>
        <p:nvSpPr>
          <p:cNvPr id="231" name="Focused on two photochemical processes. Surface radiance is used to calculate the “biologically effective dose rate (BED)”.  Relevant for the RNA world hypothesis, where life on Earth began with a simple RNA molecule that could copy itself without help f"/>
          <p:cNvSpPr txBox="1"/>
          <p:nvPr/>
        </p:nvSpPr>
        <p:spPr>
          <a:xfrm>
            <a:off x="1744046" y="2696779"/>
            <a:ext cx="17118770" cy="1042790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121919" tIns="121919" rIns="121919" bIns="121919">
            <a:spAutoFit/>
          </a:bodyPr>
          <a:lstStyle/>
          <a:p>
            <a:pPr algn="l" defTabSz="2438400">
              <a:lnSpc>
                <a:spcPct val="115000"/>
              </a:lnSpc>
              <a:defRPr sz="3400">
                <a:solidFill>
                  <a:srgbClr val="535353"/>
                </a:solidFill>
                <a:latin typeface="Graphik"/>
                <a:ea typeface="Graphik"/>
                <a:cs typeface="Graphik"/>
                <a:sym typeface="Graphik"/>
              </a:defRPr>
            </a:pPr>
            <a:r>
              <a:t>Focused on two photochemical processes. Surface radiance is used to calculate the </a:t>
            </a:r>
            <a:r>
              <a:rPr b="1"/>
              <a:t>“biologically effective dose rate (BED)”.  </a:t>
            </a:r>
            <a:r>
              <a:t>Relevant for the </a:t>
            </a:r>
            <a:r>
              <a:rPr b="1">
                <a:solidFill>
                  <a:srgbClr val="D3AC5D"/>
                </a:solidFill>
              </a:rPr>
              <a:t>RNA world hypothesis</a:t>
            </a:r>
            <a:r>
              <a:t>, where life on Earth began with a simple RNA molecule that could copy itself without help from other molecules.</a:t>
            </a:r>
          </a:p>
          <a:p>
            <a:pPr algn="l" defTabSz="2438400">
              <a:lnSpc>
                <a:spcPct val="115000"/>
              </a:lnSpc>
              <a:defRPr sz="3400">
                <a:solidFill>
                  <a:srgbClr val="535353"/>
                </a:solidFill>
                <a:latin typeface="Graphik"/>
                <a:ea typeface="Graphik"/>
                <a:cs typeface="Graphik"/>
                <a:sym typeface="Graphik"/>
              </a:defRPr>
            </a:pPr>
          </a:p>
          <a:p>
            <a:pPr algn="l" defTabSz="2438400">
              <a:lnSpc>
                <a:spcPct val="115000"/>
              </a:lnSpc>
              <a:defRPr b="1" sz="3400" u="sng">
                <a:solidFill>
                  <a:srgbClr val="535353"/>
                </a:solidFill>
                <a:latin typeface="Graphik"/>
                <a:ea typeface="Graphik"/>
                <a:cs typeface="Graphik"/>
                <a:sym typeface="Graphik"/>
              </a:defRPr>
            </a:pPr>
            <a:r>
              <a:t>Uridine Monophosphate (UMP) photolysis:</a:t>
            </a:r>
          </a:p>
          <a:p>
            <a:pPr marL="629708" indent="-629708" algn="l" defTabSz="2438400">
              <a:lnSpc>
                <a:spcPct val="115000"/>
              </a:lnSpc>
              <a:buSzPct val="100000"/>
              <a:buAutoNum type="arabicPeriod" startAt="1"/>
              <a:defRPr sz="3400">
                <a:solidFill>
                  <a:srgbClr val="000000"/>
                </a:solidFill>
                <a:latin typeface="Graphik"/>
                <a:ea typeface="Graphik"/>
                <a:cs typeface="Graphik"/>
                <a:sym typeface="Graphik"/>
              </a:defRPr>
            </a:pPr>
            <a:r>
              <a:rPr b="1"/>
              <a:t>N-Glycosidic Bond Cleavage</a:t>
            </a:r>
            <a:endParaRPr b="1"/>
          </a:p>
          <a:p>
            <a:pPr marL="629708" indent="-629708" algn="l" defTabSz="2438400">
              <a:lnSpc>
                <a:spcPct val="115000"/>
              </a:lnSpc>
              <a:buSzPct val="100000"/>
              <a:buAutoNum type="arabicPeriod" startAt="1"/>
              <a:defRPr sz="3400">
                <a:solidFill>
                  <a:srgbClr val="000000"/>
                </a:solidFill>
                <a:latin typeface="Graphik"/>
                <a:ea typeface="Graphik"/>
                <a:cs typeface="Graphik"/>
                <a:sym typeface="Graphik"/>
              </a:defRPr>
            </a:pPr>
            <a:r>
              <a:rPr b="1"/>
              <a:t>“Measures a stressor for abiogenesis”.</a:t>
            </a:r>
            <a:endParaRPr b="1"/>
          </a:p>
          <a:p>
            <a:pPr marL="629708" indent="-629708" algn="l" defTabSz="2438400">
              <a:lnSpc>
                <a:spcPct val="115000"/>
              </a:lnSpc>
              <a:buSzPct val="100000"/>
              <a:buAutoNum type="arabicPeriod" startAt="1"/>
              <a:defRPr sz="3400">
                <a:solidFill>
                  <a:srgbClr val="000000"/>
                </a:solidFill>
                <a:latin typeface="Graphik"/>
                <a:ea typeface="Graphik"/>
                <a:cs typeface="Graphik"/>
                <a:sym typeface="Graphik"/>
              </a:defRPr>
            </a:pPr>
            <a:r>
              <a:rPr b="1"/>
              <a:t>UMP is an RNA monomer. “When irradiated by UV, UMP cleaves the glycosidic bond that joins the nucleobase to the sugar” (bad for biology).</a:t>
            </a:r>
            <a:endParaRPr b="1"/>
          </a:p>
          <a:p>
            <a:pPr algn="l" defTabSz="2438400">
              <a:lnSpc>
                <a:spcPct val="115000"/>
              </a:lnSpc>
              <a:defRPr sz="3400">
                <a:solidFill>
                  <a:srgbClr val="000000"/>
                </a:solidFill>
                <a:latin typeface="Graphik"/>
                <a:ea typeface="Graphik"/>
                <a:cs typeface="Graphik"/>
                <a:sym typeface="Graphik"/>
              </a:defRPr>
            </a:pPr>
            <a:endParaRPr b="1"/>
          </a:p>
          <a:p>
            <a:pPr algn="l" defTabSz="2438400">
              <a:lnSpc>
                <a:spcPct val="115000"/>
              </a:lnSpc>
              <a:defRPr b="1" sz="3400" u="sng">
                <a:solidFill>
                  <a:srgbClr val="535353"/>
                </a:solidFill>
                <a:latin typeface="Graphik"/>
                <a:ea typeface="Graphik"/>
                <a:cs typeface="Graphik"/>
                <a:sym typeface="Graphik"/>
              </a:defRPr>
            </a:pPr>
            <a:r>
              <a:t>CuCN3 Cyanocuprate photoionization</a:t>
            </a:r>
            <a:r>
              <a:t>:</a:t>
            </a:r>
          </a:p>
          <a:p>
            <a:pPr marL="629708" indent="-629708" algn="l" defTabSz="2438400">
              <a:lnSpc>
                <a:spcPct val="115000"/>
              </a:lnSpc>
              <a:buSzPct val="100000"/>
              <a:buAutoNum type="arabicPeriod" startAt="1"/>
              <a:defRPr sz="3400">
                <a:solidFill>
                  <a:srgbClr val="000000"/>
                </a:solidFill>
                <a:latin typeface="Graphik"/>
                <a:ea typeface="Graphik"/>
                <a:cs typeface="Graphik"/>
                <a:sym typeface="Graphik"/>
              </a:defRPr>
            </a:pPr>
            <a:r>
              <a:rPr b="1"/>
              <a:t>Photoionization</a:t>
            </a:r>
            <a:endParaRPr b="1"/>
          </a:p>
          <a:p>
            <a:pPr marL="629708" indent="-629708" algn="l" defTabSz="2438400">
              <a:lnSpc>
                <a:spcPct val="115000"/>
              </a:lnSpc>
              <a:buSzPct val="100000"/>
              <a:buAutoNum type="arabicPeriod" startAt="1"/>
              <a:defRPr sz="3400">
                <a:solidFill>
                  <a:srgbClr val="000000"/>
                </a:solidFill>
                <a:latin typeface="Graphik"/>
                <a:ea typeface="Graphik"/>
                <a:cs typeface="Graphik"/>
                <a:sym typeface="Graphik"/>
              </a:defRPr>
            </a:pPr>
            <a:r>
              <a:rPr b="1"/>
              <a:t>“Measures a eustressor for abiogenesis”.</a:t>
            </a:r>
            <a:endParaRPr b="1"/>
          </a:p>
          <a:p>
            <a:pPr marL="629708" indent="-629708" algn="l" defTabSz="2438400">
              <a:lnSpc>
                <a:spcPct val="115000"/>
              </a:lnSpc>
              <a:buSzPct val="100000"/>
              <a:buAutoNum type="arabicPeriod" startAt="1"/>
              <a:defRPr sz="3400">
                <a:solidFill>
                  <a:srgbClr val="000000"/>
                </a:solidFill>
                <a:latin typeface="Graphik"/>
                <a:ea typeface="Graphik"/>
                <a:cs typeface="Graphik"/>
                <a:sym typeface="Graphik"/>
              </a:defRPr>
            </a:pPr>
            <a:r>
              <a:rPr b="1"/>
              <a:t>Produces aquated electrons relevant for glycoaldehyde and glyceraldehyde production. This can then produce nucleotides and amino acids</a:t>
            </a:r>
          </a:p>
        </p:txBody>
      </p:sp>
      <p:sp>
        <p:nvSpPr>
          <p:cNvPr id="232" name="Line"/>
          <p:cNvSpPr/>
          <p:nvPr/>
        </p:nvSpPr>
        <p:spPr>
          <a:xfrm flipV="1">
            <a:off x="19213576" y="2762659"/>
            <a:ext cx="1" cy="9158370"/>
          </a:xfrm>
          <a:prstGeom prst="line">
            <a:avLst/>
          </a:prstGeom>
          <a:ln w="25400">
            <a:solidFill>
              <a:srgbClr val="DDDDDD"/>
            </a:solidFill>
            <a:miter lim="400000"/>
          </a:ln>
        </p:spPr>
        <p:txBody>
          <a:bodyPr lIns="121919" tIns="121919" rIns="121919" bIns="121919"/>
          <a:lstStyle/>
          <a:p>
            <a:pPr algn="l" defTabSz="2438400">
              <a:defRPr sz="3600">
                <a:solidFill>
                  <a:srgbClr val="1B212C"/>
                </a:solidFill>
                <a:latin typeface="Arial"/>
                <a:ea typeface="Arial"/>
                <a:cs typeface="Arial"/>
                <a:sym typeface="Arial"/>
              </a:defRPr>
            </a:pPr>
          </a:p>
        </p:txBody>
      </p:sp>
      <p:sp>
        <p:nvSpPr>
          <p:cNvPr id="233" name="Slide Number"/>
          <p:cNvSpPr txBox="1"/>
          <p:nvPr>
            <p:ph type="sldNum" sz="quarter" idx="2"/>
          </p:nvPr>
        </p:nvSpPr>
        <p:spPr>
          <a:xfrm>
            <a:off x="23335880" y="12519395"/>
            <a:ext cx="720542" cy="881301"/>
          </a:xfrm>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35" name="Line"/>
          <p:cNvSpPr/>
          <p:nvPr/>
        </p:nvSpPr>
        <p:spPr>
          <a:xfrm flipV="1">
            <a:off x="1393285" y="3134316"/>
            <a:ext cx="1" cy="9158370"/>
          </a:xfrm>
          <a:prstGeom prst="line">
            <a:avLst/>
          </a:prstGeom>
          <a:ln w="25400">
            <a:solidFill>
              <a:srgbClr val="DDDDDD"/>
            </a:solidFill>
            <a:miter lim="400000"/>
          </a:ln>
        </p:spPr>
        <p:txBody>
          <a:bodyPr lIns="121919" tIns="121919" rIns="121919" bIns="121919"/>
          <a:lstStyle/>
          <a:p>
            <a:pPr algn="l" defTabSz="2438400">
              <a:defRPr sz="3600">
                <a:solidFill>
                  <a:srgbClr val="1B212C"/>
                </a:solidFill>
                <a:latin typeface="Arial"/>
                <a:ea typeface="Arial"/>
                <a:cs typeface="Arial"/>
                <a:sym typeface="Arial"/>
              </a:defRPr>
            </a:pPr>
          </a:p>
        </p:txBody>
      </p:sp>
      <p:sp>
        <p:nvSpPr>
          <p:cNvPr id="236" name="Google Shape;187;p20"/>
          <p:cNvSpPr txBox="1"/>
          <p:nvPr>
            <p:ph type="title"/>
          </p:nvPr>
        </p:nvSpPr>
        <p:spPr>
          <a:xfrm>
            <a:off x="1148366" y="702012"/>
            <a:ext cx="21791810" cy="1629772"/>
          </a:xfrm>
          <a:prstGeom prst="rect">
            <a:avLst/>
          </a:prstGeom>
        </p:spPr>
        <p:txBody>
          <a:bodyPr/>
          <a:lstStyle>
            <a:lvl1pPr>
              <a:defRPr sz="5600"/>
            </a:lvl1pPr>
          </a:lstStyle>
          <a:p>
            <a:pPr/>
            <a:r>
              <a:t>3. Model validation</a:t>
            </a:r>
          </a:p>
        </p:txBody>
      </p:sp>
      <p:sp>
        <p:nvSpPr>
          <p:cNvPr id="237" name="In order to validate their two-stream radiative transfer model, Ranjan and Sasselov compared their calculations to published works. The flux as a function of wavelength is compared to the Rugheimer, 2015 model of the 3.9 Ga Earth (upper right).…"/>
          <p:cNvSpPr txBox="1"/>
          <p:nvPr/>
        </p:nvSpPr>
        <p:spPr>
          <a:xfrm>
            <a:off x="1700447" y="3059872"/>
            <a:ext cx="8517234" cy="11069880"/>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121919" tIns="121919" rIns="121919" bIns="121919">
            <a:spAutoFit/>
          </a:bodyPr>
          <a:lstStyle/>
          <a:p>
            <a:pPr algn="l" defTabSz="2438400">
              <a:lnSpc>
                <a:spcPct val="115000"/>
              </a:lnSpc>
              <a:defRPr sz="3400">
                <a:solidFill>
                  <a:srgbClr val="535353"/>
                </a:solidFill>
                <a:latin typeface="Graphik"/>
                <a:ea typeface="Graphik"/>
                <a:cs typeface="Graphik"/>
                <a:sym typeface="Graphik"/>
              </a:defRPr>
            </a:pPr>
            <a:r>
              <a:t>In order to validate their two-stream radiative transfer model, Ranjan and Sasselov compared their calculations to published works. The flux as a function of wavelength is compared to the Rugheimer, 2015 model of the 3.9 Ga Earth (upper right).</a:t>
            </a:r>
          </a:p>
          <a:p>
            <a:pPr algn="l" defTabSz="2438400">
              <a:lnSpc>
                <a:spcPct val="115000"/>
              </a:lnSpc>
              <a:defRPr sz="3400">
                <a:solidFill>
                  <a:srgbClr val="535353"/>
                </a:solidFill>
                <a:latin typeface="Graphik"/>
                <a:ea typeface="Graphik"/>
                <a:cs typeface="Graphik"/>
                <a:sym typeface="Graphik"/>
              </a:defRPr>
            </a:pPr>
          </a:p>
          <a:p>
            <a:pPr algn="l" defTabSz="2438400">
              <a:lnSpc>
                <a:spcPct val="115000"/>
              </a:lnSpc>
              <a:defRPr sz="3400">
                <a:solidFill>
                  <a:srgbClr val="535353"/>
                </a:solidFill>
                <a:latin typeface="Graphik"/>
                <a:ea typeface="Graphik"/>
                <a:cs typeface="Graphik"/>
                <a:sym typeface="Graphik"/>
              </a:defRPr>
            </a:pPr>
            <a:r>
              <a:t>The difference between the Rugheimer 2015 and this model’s flux was calculated using both their cross sections and the other (lower right). In both cases, the model well reproduces the results of Rugheimer, 2015. </a:t>
            </a:r>
          </a:p>
          <a:p>
            <a:pPr algn="l" defTabSz="2438400">
              <a:lnSpc>
                <a:spcPct val="115000"/>
              </a:lnSpc>
              <a:defRPr sz="3400">
                <a:solidFill>
                  <a:srgbClr val="535353"/>
                </a:solidFill>
                <a:latin typeface="Graphik"/>
                <a:ea typeface="Graphik"/>
                <a:cs typeface="Graphik"/>
                <a:sym typeface="Graphik"/>
              </a:defRPr>
            </a:pPr>
          </a:p>
          <a:p>
            <a:pPr algn="l" defTabSz="2438400">
              <a:lnSpc>
                <a:spcPct val="115000"/>
              </a:lnSpc>
              <a:defRPr sz="3400">
                <a:solidFill>
                  <a:srgbClr val="535353"/>
                </a:solidFill>
                <a:latin typeface="Graphik"/>
                <a:ea typeface="Graphik"/>
                <a:cs typeface="Graphik"/>
                <a:sym typeface="Graphik"/>
              </a:defRPr>
            </a:pPr>
          </a:p>
        </p:txBody>
      </p:sp>
      <p:sp>
        <p:nvSpPr>
          <p:cNvPr id="238" name="Line"/>
          <p:cNvSpPr/>
          <p:nvPr/>
        </p:nvSpPr>
        <p:spPr>
          <a:xfrm flipV="1">
            <a:off x="19213576" y="2762659"/>
            <a:ext cx="1" cy="9158370"/>
          </a:xfrm>
          <a:prstGeom prst="line">
            <a:avLst/>
          </a:prstGeom>
          <a:ln w="25400">
            <a:solidFill>
              <a:srgbClr val="DDDDDD"/>
            </a:solidFill>
            <a:miter lim="400000"/>
          </a:ln>
        </p:spPr>
        <p:txBody>
          <a:bodyPr lIns="121919" tIns="121919" rIns="121919" bIns="121919"/>
          <a:lstStyle/>
          <a:p>
            <a:pPr algn="l" defTabSz="2438400">
              <a:defRPr sz="3600">
                <a:solidFill>
                  <a:srgbClr val="1B212C"/>
                </a:solidFill>
                <a:latin typeface="Arial"/>
                <a:ea typeface="Arial"/>
                <a:cs typeface="Arial"/>
                <a:sym typeface="Arial"/>
              </a:defRPr>
            </a:pPr>
          </a:p>
        </p:txBody>
      </p:sp>
      <p:sp>
        <p:nvSpPr>
          <p:cNvPr id="239" name="Slide Number"/>
          <p:cNvSpPr txBox="1"/>
          <p:nvPr>
            <p:ph type="sldNum" sz="quarter" idx="2"/>
          </p:nvPr>
        </p:nvSpPr>
        <p:spPr>
          <a:xfrm>
            <a:off x="23335880" y="12519395"/>
            <a:ext cx="720542" cy="881301"/>
          </a:xfrm>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fld id="{86CB4B4D-7CA3-9044-876B-883B54F8677D}" type="slidenum"/>
          </a:p>
        </p:txBody>
      </p:sp>
      <p:pic>
        <p:nvPicPr>
          <p:cNvPr id="240" name="Screenshot 2024-02-26 at 1.50.40 PM.png" descr="Screenshot 2024-02-26 at 1.50.40 PM.png"/>
          <p:cNvPicPr>
            <a:picLocks noChangeAspect="1"/>
          </p:cNvPicPr>
          <p:nvPr/>
        </p:nvPicPr>
        <p:blipFill>
          <a:blip r:embed="rId2">
            <a:extLst/>
          </a:blip>
          <a:stretch>
            <a:fillRect/>
          </a:stretch>
        </p:blipFill>
        <p:spPr>
          <a:xfrm>
            <a:off x="10682034" y="716633"/>
            <a:ext cx="8367846" cy="1228273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42" name="Line"/>
          <p:cNvSpPr/>
          <p:nvPr/>
        </p:nvSpPr>
        <p:spPr>
          <a:xfrm flipV="1">
            <a:off x="1393285" y="3134316"/>
            <a:ext cx="1" cy="9158370"/>
          </a:xfrm>
          <a:prstGeom prst="line">
            <a:avLst/>
          </a:prstGeom>
          <a:ln w="25400">
            <a:solidFill>
              <a:srgbClr val="DDDDDD"/>
            </a:solidFill>
            <a:miter lim="400000"/>
          </a:ln>
        </p:spPr>
        <p:txBody>
          <a:bodyPr lIns="121919" tIns="121919" rIns="121919" bIns="121919"/>
          <a:lstStyle/>
          <a:p>
            <a:pPr algn="l" defTabSz="2438400">
              <a:defRPr sz="3600">
                <a:solidFill>
                  <a:srgbClr val="1B212C"/>
                </a:solidFill>
                <a:latin typeface="Arial"/>
                <a:ea typeface="Arial"/>
                <a:cs typeface="Arial"/>
                <a:sym typeface="Arial"/>
              </a:defRPr>
            </a:pPr>
          </a:p>
        </p:txBody>
      </p:sp>
      <p:sp>
        <p:nvSpPr>
          <p:cNvPr id="243" name="Google Shape;187;p20"/>
          <p:cNvSpPr txBox="1"/>
          <p:nvPr>
            <p:ph type="title"/>
          </p:nvPr>
        </p:nvSpPr>
        <p:spPr>
          <a:xfrm>
            <a:off x="1148366" y="702012"/>
            <a:ext cx="21791810" cy="1629772"/>
          </a:xfrm>
          <a:prstGeom prst="rect">
            <a:avLst/>
          </a:prstGeom>
        </p:spPr>
        <p:txBody>
          <a:bodyPr/>
          <a:lstStyle>
            <a:lvl1pPr>
              <a:defRPr sz="5600"/>
            </a:lvl1pPr>
          </a:lstStyle>
          <a:p>
            <a:pPr/>
            <a:r>
              <a:t>4. Effects of Albedo and Zenith Angle on Surface UV Fluence</a:t>
            </a:r>
          </a:p>
        </p:txBody>
      </p:sp>
      <p:sp>
        <p:nvSpPr>
          <p:cNvPr id="244" name="Assuming an atmosphere corresponding to the model of Rugheimer et al. (2015) and a range of solar zenith angles and surface albedos, variations in spectral surface radiance can be as high as a factor of 20.6 for wavelengths greater than 204 nm at a 1 nm "/>
          <p:cNvSpPr txBox="1"/>
          <p:nvPr/>
        </p:nvSpPr>
        <p:spPr>
          <a:xfrm>
            <a:off x="1848118" y="3314503"/>
            <a:ext cx="7059498" cy="10427907"/>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121919" tIns="121919" rIns="121919" bIns="121919">
            <a:spAutoFit/>
          </a:bodyPr>
          <a:lstStyle/>
          <a:p>
            <a:pPr algn="l" defTabSz="2438400">
              <a:lnSpc>
                <a:spcPct val="115000"/>
              </a:lnSpc>
              <a:defRPr sz="3400">
                <a:solidFill>
                  <a:srgbClr val="535353"/>
                </a:solidFill>
                <a:latin typeface="Graphik"/>
                <a:ea typeface="Graphik"/>
                <a:cs typeface="Graphik"/>
                <a:sym typeface="Graphik"/>
              </a:defRPr>
            </a:pPr>
            <a:r>
              <a:t>Assuming an atmosphere corresponding to the model of Rugheimer et al. (2015) and a range of solar zenith angles and surface albedos, </a:t>
            </a:r>
            <a:r>
              <a:rPr b="1"/>
              <a:t>variations in spectral surface radiance can be as high as a factor of 20.6 for wavelengths greater than 204 nm at a 1 nm resolution.</a:t>
            </a:r>
            <a:r>
              <a:t> This applies to Earth's surface radiance at 3.9 Ga, indicating that albedo and zenith angle must be considered for these calculations.</a:t>
            </a:r>
          </a:p>
          <a:p>
            <a:pPr algn="l" defTabSz="2438400">
              <a:lnSpc>
                <a:spcPct val="115000"/>
              </a:lnSpc>
              <a:defRPr sz="3400">
                <a:solidFill>
                  <a:srgbClr val="535353"/>
                </a:solidFill>
                <a:latin typeface="Graphik"/>
                <a:ea typeface="Graphik"/>
                <a:cs typeface="Graphik"/>
                <a:sym typeface="Graphik"/>
              </a:defRPr>
            </a:pPr>
          </a:p>
        </p:txBody>
      </p:sp>
      <p:sp>
        <p:nvSpPr>
          <p:cNvPr id="245" name="Line"/>
          <p:cNvSpPr/>
          <p:nvPr/>
        </p:nvSpPr>
        <p:spPr>
          <a:xfrm flipV="1">
            <a:off x="19213576" y="2762659"/>
            <a:ext cx="1" cy="9158370"/>
          </a:xfrm>
          <a:prstGeom prst="line">
            <a:avLst/>
          </a:prstGeom>
          <a:ln w="25400">
            <a:solidFill>
              <a:srgbClr val="DDDDDD"/>
            </a:solidFill>
            <a:miter lim="400000"/>
          </a:ln>
        </p:spPr>
        <p:txBody>
          <a:bodyPr lIns="121919" tIns="121919" rIns="121919" bIns="121919"/>
          <a:lstStyle/>
          <a:p>
            <a:pPr algn="l" defTabSz="2438400">
              <a:defRPr sz="3600">
                <a:solidFill>
                  <a:srgbClr val="1B212C"/>
                </a:solidFill>
                <a:latin typeface="Arial"/>
                <a:ea typeface="Arial"/>
                <a:cs typeface="Arial"/>
                <a:sym typeface="Arial"/>
              </a:defRPr>
            </a:pPr>
          </a:p>
        </p:txBody>
      </p:sp>
      <p:sp>
        <p:nvSpPr>
          <p:cNvPr id="246" name="Slide Number"/>
          <p:cNvSpPr txBox="1"/>
          <p:nvPr>
            <p:ph type="sldNum" sz="quarter" idx="2"/>
          </p:nvPr>
        </p:nvSpPr>
        <p:spPr>
          <a:xfrm>
            <a:off x="23335880" y="12519395"/>
            <a:ext cx="720542" cy="881301"/>
          </a:xfrm>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fld id="{86CB4B4D-7CA3-9044-876B-883B54F8677D}" type="slidenum"/>
          </a:p>
        </p:txBody>
      </p:sp>
      <p:pic>
        <p:nvPicPr>
          <p:cNvPr id="247" name="Screenshot 2024-02-26 at 1.55.22 PM.png" descr="Screenshot 2024-02-26 at 1.55.22 PM.png"/>
          <p:cNvPicPr>
            <a:picLocks noChangeAspect="1"/>
          </p:cNvPicPr>
          <p:nvPr/>
        </p:nvPicPr>
        <p:blipFill>
          <a:blip r:embed="rId2">
            <a:extLst/>
          </a:blip>
          <a:stretch>
            <a:fillRect/>
          </a:stretch>
        </p:blipFill>
        <p:spPr>
          <a:xfrm>
            <a:off x="10194309" y="2138995"/>
            <a:ext cx="7719873" cy="1114901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49" name="Line"/>
          <p:cNvSpPr/>
          <p:nvPr/>
        </p:nvSpPr>
        <p:spPr>
          <a:xfrm flipV="1">
            <a:off x="1393285" y="3134316"/>
            <a:ext cx="1" cy="9158370"/>
          </a:xfrm>
          <a:prstGeom prst="line">
            <a:avLst/>
          </a:prstGeom>
          <a:ln w="25400">
            <a:solidFill>
              <a:srgbClr val="DDDDDD"/>
            </a:solidFill>
            <a:miter lim="400000"/>
          </a:ln>
        </p:spPr>
        <p:txBody>
          <a:bodyPr lIns="121919" tIns="121919" rIns="121919" bIns="121919"/>
          <a:lstStyle/>
          <a:p>
            <a:pPr algn="l" defTabSz="2438400">
              <a:defRPr sz="3600">
                <a:solidFill>
                  <a:srgbClr val="1B212C"/>
                </a:solidFill>
                <a:latin typeface="Arial"/>
                <a:ea typeface="Arial"/>
                <a:cs typeface="Arial"/>
                <a:sym typeface="Arial"/>
              </a:defRPr>
            </a:pPr>
          </a:p>
        </p:txBody>
      </p:sp>
      <p:sp>
        <p:nvSpPr>
          <p:cNvPr id="250" name="Google Shape;187;p20"/>
          <p:cNvSpPr txBox="1"/>
          <p:nvPr>
            <p:ph type="title"/>
          </p:nvPr>
        </p:nvSpPr>
        <p:spPr>
          <a:xfrm>
            <a:off x="1148366" y="702012"/>
            <a:ext cx="21791810" cy="1629772"/>
          </a:xfrm>
          <a:prstGeom prst="rect">
            <a:avLst/>
          </a:prstGeom>
        </p:spPr>
        <p:txBody>
          <a:bodyPr/>
          <a:lstStyle>
            <a:lvl1pPr>
              <a:defRPr sz="5600"/>
            </a:lvl1pPr>
          </a:lstStyle>
          <a:p>
            <a:pPr/>
            <a:r>
              <a:t>5. Dependence on Atmospheric Composition (CO2)</a:t>
            </a:r>
          </a:p>
        </p:txBody>
      </p:sp>
      <p:sp>
        <p:nvSpPr>
          <p:cNvPr id="251" name="CO2:  Strong shielder at sufficient densities. for NCO 2 ‡ 2.09 · 1023 cm-2, photons shortward of 193 nm are effectively completely blocked from the surface"/>
          <p:cNvSpPr txBox="1"/>
          <p:nvPr/>
        </p:nvSpPr>
        <p:spPr>
          <a:xfrm>
            <a:off x="2313331" y="2412319"/>
            <a:ext cx="5457143" cy="7218046"/>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121919" tIns="121919" rIns="121919" bIns="121919">
            <a:spAutoFit/>
          </a:bodyPr>
          <a:lstStyle/>
          <a:p>
            <a:pPr algn="l" defTabSz="2438400">
              <a:lnSpc>
                <a:spcPct val="115000"/>
              </a:lnSpc>
              <a:defRPr sz="3400">
                <a:solidFill>
                  <a:srgbClr val="535353"/>
                </a:solidFill>
                <a:latin typeface="Graphik"/>
                <a:ea typeface="Graphik"/>
                <a:cs typeface="Graphik"/>
                <a:sym typeface="Graphik"/>
              </a:defRPr>
            </a:pPr>
          </a:p>
          <a:p>
            <a:pPr marL="629708" indent="-629708" algn="l" defTabSz="2438400">
              <a:lnSpc>
                <a:spcPct val="115000"/>
              </a:lnSpc>
              <a:buSzPct val="100000"/>
              <a:buAutoNum type="arabicPeriod" startAt="1"/>
              <a:defRPr b="1" sz="3400" u="sng">
                <a:solidFill>
                  <a:srgbClr val="535353"/>
                </a:solidFill>
                <a:latin typeface="Graphik"/>
                <a:ea typeface="Graphik"/>
                <a:cs typeface="Graphik"/>
                <a:sym typeface="Graphik"/>
              </a:defRPr>
            </a:pPr>
            <a:r>
              <a:t>CO2:</a:t>
            </a:r>
            <a:r>
              <a:rPr u="none"/>
              <a:t>  Strong shielder at sufficient densities. for NCO 2 ‡ 2.09 · 1023 cm-2, photons shortward of 193 nm are effectively completely blocked from the surface</a:t>
            </a:r>
          </a:p>
        </p:txBody>
      </p:sp>
      <p:sp>
        <p:nvSpPr>
          <p:cNvPr id="252" name="Line"/>
          <p:cNvSpPr/>
          <p:nvPr/>
        </p:nvSpPr>
        <p:spPr>
          <a:xfrm flipV="1">
            <a:off x="19213576" y="2762659"/>
            <a:ext cx="1" cy="9158370"/>
          </a:xfrm>
          <a:prstGeom prst="line">
            <a:avLst/>
          </a:prstGeom>
          <a:ln w="25400">
            <a:solidFill>
              <a:srgbClr val="DDDDDD"/>
            </a:solidFill>
            <a:miter lim="400000"/>
          </a:ln>
        </p:spPr>
        <p:txBody>
          <a:bodyPr lIns="121919" tIns="121919" rIns="121919" bIns="121919"/>
          <a:lstStyle/>
          <a:p>
            <a:pPr algn="l" defTabSz="2438400">
              <a:defRPr sz="3600">
                <a:solidFill>
                  <a:srgbClr val="1B212C"/>
                </a:solidFill>
                <a:latin typeface="Arial"/>
                <a:ea typeface="Arial"/>
                <a:cs typeface="Arial"/>
                <a:sym typeface="Arial"/>
              </a:defRPr>
            </a:pPr>
          </a:p>
        </p:txBody>
      </p:sp>
      <p:sp>
        <p:nvSpPr>
          <p:cNvPr id="253" name="Slide Number"/>
          <p:cNvSpPr txBox="1"/>
          <p:nvPr>
            <p:ph type="sldNum" sz="quarter" idx="2"/>
          </p:nvPr>
        </p:nvSpPr>
        <p:spPr>
          <a:xfrm>
            <a:off x="23335880" y="12519395"/>
            <a:ext cx="720542" cy="881301"/>
          </a:xfrm>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fld id="{86CB4B4D-7CA3-9044-876B-883B54F8677D}" type="slidenum"/>
          </a:p>
        </p:txBody>
      </p:sp>
      <p:pic>
        <p:nvPicPr>
          <p:cNvPr id="254" name="Screenshot 2024-02-26 at 2.02.43 PM.png" descr="Screenshot 2024-02-26 at 2.02.43 PM.png"/>
          <p:cNvPicPr>
            <a:picLocks noChangeAspect="1"/>
          </p:cNvPicPr>
          <p:nvPr/>
        </p:nvPicPr>
        <p:blipFill>
          <a:blip r:embed="rId2">
            <a:extLst/>
          </a:blip>
          <a:stretch>
            <a:fillRect/>
          </a:stretch>
        </p:blipFill>
        <p:spPr>
          <a:xfrm>
            <a:off x="8133308" y="2850428"/>
            <a:ext cx="10912062" cy="1009187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256" name="Line"/>
          <p:cNvSpPr/>
          <p:nvPr/>
        </p:nvSpPr>
        <p:spPr>
          <a:xfrm flipV="1">
            <a:off x="1393285" y="3134316"/>
            <a:ext cx="1" cy="9158370"/>
          </a:xfrm>
          <a:prstGeom prst="line">
            <a:avLst/>
          </a:prstGeom>
          <a:ln w="25400">
            <a:solidFill>
              <a:srgbClr val="DDDDDD"/>
            </a:solidFill>
            <a:miter lim="400000"/>
          </a:ln>
        </p:spPr>
        <p:txBody>
          <a:bodyPr lIns="121919" tIns="121919" rIns="121919" bIns="121919"/>
          <a:lstStyle/>
          <a:p>
            <a:pPr algn="l" defTabSz="2438400">
              <a:defRPr sz="3600">
                <a:solidFill>
                  <a:srgbClr val="1B212C"/>
                </a:solidFill>
                <a:latin typeface="Arial"/>
                <a:ea typeface="Arial"/>
                <a:cs typeface="Arial"/>
                <a:sym typeface="Arial"/>
              </a:defRPr>
            </a:pPr>
          </a:p>
        </p:txBody>
      </p:sp>
      <p:sp>
        <p:nvSpPr>
          <p:cNvPr id="257" name="Google Shape;187;p20"/>
          <p:cNvSpPr txBox="1"/>
          <p:nvPr>
            <p:ph type="title"/>
          </p:nvPr>
        </p:nvSpPr>
        <p:spPr>
          <a:xfrm>
            <a:off x="1148366" y="702012"/>
            <a:ext cx="21791810" cy="1629772"/>
          </a:xfrm>
          <a:prstGeom prst="rect">
            <a:avLst/>
          </a:prstGeom>
        </p:spPr>
        <p:txBody>
          <a:bodyPr/>
          <a:lstStyle>
            <a:lvl1pPr>
              <a:defRPr sz="5600"/>
            </a:lvl1pPr>
          </a:lstStyle>
          <a:p>
            <a:pPr/>
            <a:r>
              <a:t>5. Dependence on Atmospheric Composition (CH4)</a:t>
            </a:r>
          </a:p>
        </p:txBody>
      </p:sp>
      <p:sp>
        <p:nvSpPr>
          <p:cNvPr id="258" name="CH4: Ineffective shielder.…"/>
          <p:cNvSpPr txBox="1"/>
          <p:nvPr/>
        </p:nvSpPr>
        <p:spPr>
          <a:xfrm>
            <a:off x="1711958" y="4959770"/>
            <a:ext cx="6232321" cy="4008185"/>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121919" tIns="121919" rIns="121919" bIns="121919">
            <a:spAutoFit/>
          </a:bodyPr>
          <a:lstStyle/>
          <a:p>
            <a:pPr marL="629708" indent="-629708" algn="l" defTabSz="2438400">
              <a:lnSpc>
                <a:spcPct val="115000"/>
              </a:lnSpc>
              <a:buSzPct val="100000"/>
              <a:buAutoNum type="arabicPeriod" startAt="1"/>
              <a:defRPr b="1" sz="3400">
                <a:solidFill>
                  <a:srgbClr val="535353"/>
                </a:solidFill>
                <a:latin typeface="Graphik"/>
                <a:ea typeface="Graphik"/>
                <a:cs typeface="Graphik"/>
                <a:sym typeface="Graphik"/>
              </a:defRPr>
            </a:pPr>
            <a:r>
              <a:t>CH4: Ineffective shielder.</a:t>
            </a:r>
          </a:p>
          <a:p>
            <a:pPr algn="l" defTabSz="2438400">
              <a:lnSpc>
                <a:spcPct val="115000"/>
              </a:lnSpc>
              <a:defRPr b="1" sz="3400">
                <a:solidFill>
                  <a:srgbClr val="535353"/>
                </a:solidFill>
                <a:latin typeface="Graphik"/>
                <a:ea typeface="Graphik"/>
                <a:cs typeface="Graphik"/>
                <a:sym typeface="Graphik"/>
              </a:defRPr>
            </a:pPr>
            <a:r>
              <a:t>A CH4 level of NCH4  = 3.45 e 22 cm-2 is needed to extinct the fluence short-</a:t>
            </a:r>
          </a:p>
          <a:p>
            <a:pPr algn="l" defTabSz="2438400">
              <a:lnSpc>
                <a:spcPct val="115000"/>
              </a:lnSpc>
              <a:defRPr b="1" sz="3400">
                <a:solidFill>
                  <a:srgbClr val="535353"/>
                </a:solidFill>
                <a:latin typeface="Graphik"/>
                <a:ea typeface="Graphik"/>
                <a:cs typeface="Graphik"/>
                <a:sym typeface="Graphik"/>
              </a:defRPr>
            </a:pPr>
            <a:r>
              <a:t>ward of 165 nm. </a:t>
            </a:r>
          </a:p>
        </p:txBody>
      </p:sp>
      <p:sp>
        <p:nvSpPr>
          <p:cNvPr id="259" name="Line"/>
          <p:cNvSpPr/>
          <p:nvPr/>
        </p:nvSpPr>
        <p:spPr>
          <a:xfrm flipV="1">
            <a:off x="19213576" y="2762659"/>
            <a:ext cx="1" cy="9158370"/>
          </a:xfrm>
          <a:prstGeom prst="line">
            <a:avLst/>
          </a:prstGeom>
          <a:ln w="25400">
            <a:solidFill>
              <a:srgbClr val="DDDDDD"/>
            </a:solidFill>
            <a:miter lim="400000"/>
          </a:ln>
        </p:spPr>
        <p:txBody>
          <a:bodyPr lIns="121919" tIns="121919" rIns="121919" bIns="121919"/>
          <a:lstStyle/>
          <a:p>
            <a:pPr algn="l" defTabSz="2438400">
              <a:defRPr sz="3600">
                <a:solidFill>
                  <a:srgbClr val="1B212C"/>
                </a:solidFill>
                <a:latin typeface="Arial"/>
                <a:ea typeface="Arial"/>
                <a:cs typeface="Arial"/>
                <a:sym typeface="Arial"/>
              </a:defRPr>
            </a:pPr>
          </a:p>
        </p:txBody>
      </p:sp>
      <p:sp>
        <p:nvSpPr>
          <p:cNvPr id="260" name="Slide Number"/>
          <p:cNvSpPr txBox="1"/>
          <p:nvPr>
            <p:ph type="sldNum" sz="quarter" idx="2"/>
          </p:nvPr>
        </p:nvSpPr>
        <p:spPr>
          <a:xfrm>
            <a:off x="23335880" y="12519395"/>
            <a:ext cx="720542" cy="881301"/>
          </a:xfrm>
          <a:prstGeom prst="rect">
            <a:avLst/>
          </a:prstGeom>
          <a:extLst>
            <a:ext uri="{C572A759-6A51-4108-AA02-DFA0A04FC94B}">
              <ma14:wrappingTextBoxFlag xmlns:ma14="http://schemas.microsoft.com/office/mac/drawingml/2011/main" val="1"/>
            </a:ext>
          </a:extLst>
        </p:spPr>
        <p:txBody>
          <a:bodyPr/>
          <a:lstStyle>
            <a:lvl1pPr>
              <a:defRPr>
                <a:solidFill>
                  <a:srgbClr val="000000"/>
                </a:solidFill>
              </a:defRPr>
            </a:lvl1pPr>
          </a:lstStyle>
          <a:p>
            <a:pPr/>
            <a:fld id="{86CB4B4D-7CA3-9044-876B-883B54F8677D}" type="slidenum"/>
          </a:p>
        </p:txBody>
      </p:sp>
      <p:pic>
        <p:nvPicPr>
          <p:cNvPr id="261" name="Screenshot 2024-02-26 at 2.06.29 PM.png" descr="Screenshot 2024-02-26 at 2.06.29 PM.png"/>
          <p:cNvPicPr>
            <a:picLocks noChangeAspect="1"/>
          </p:cNvPicPr>
          <p:nvPr/>
        </p:nvPicPr>
        <p:blipFill>
          <a:blip r:embed="rId2">
            <a:extLst/>
          </a:blip>
          <a:stretch>
            <a:fillRect/>
          </a:stretch>
        </p:blipFill>
        <p:spPr>
          <a:xfrm>
            <a:off x="9072577" y="2705539"/>
            <a:ext cx="9968297" cy="9926414"/>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