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0"/>
  </p:notesMasterIdLst>
  <p:handoutMasterIdLst>
    <p:handoutMasterId r:id="rId41"/>
  </p:handoutMasterIdLst>
  <p:sldIdLst>
    <p:sldId id="673" r:id="rId2"/>
    <p:sldId id="636" r:id="rId3"/>
    <p:sldId id="637" r:id="rId4"/>
    <p:sldId id="638" r:id="rId5"/>
    <p:sldId id="639" r:id="rId6"/>
    <p:sldId id="640" r:id="rId7"/>
    <p:sldId id="641" r:id="rId8"/>
    <p:sldId id="642" r:id="rId9"/>
    <p:sldId id="643" r:id="rId10"/>
    <p:sldId id="644" r:id="rId11"/>
    <p:sldId id="645" r:id="rId12"/>
    <p:sldId id="646" r:id="rId13"/>
    <p:sldId id="647" r:id="rId14"/>
    <p:sldId id="648" r:id="rId15"/>
    <p:sldId id="649" r:id="rId16"/>
    <p:sldId id="650" r:id="rId17"/>
    <p:sldId id="651" r:id="rId18"/>
    <p:sldId id="652" r:id="rId19"/>
    <p:sldId id="653" r:id="rId20"/>
    <p:sldId id="654" r:id="rId21"/>
    <p:sldId id="655" r:id="rId22"/>
    <p:sldId id="656" r:id="rId23"/>
    <p:sldId id="657" r:id="rId24"/>
    <p:sldId id="658" r:id="rId25"/>
    <p:sldId id="659" r:id="rId26"/>
    <p:sldId id="660" r:id="rId27"/>
    <p:sldId id="661" r:id="rId28"/>
    <p:sldId id="662" r:id="rId29"/>
    <p:sldId id="663" r:id="rId30"/>
    <p:sldId id="664" r:id="rId31"/>
    <p:sldId id="665" r:id="rId32"/>
    <p:sldId id="666" r:id="rId33"/>
    <p:sldId id="667" r:id="rId34"/>
    <p:sldId id="668" r:id="rId35"/>
    <p:sldId id="669" r:id="rId36"/>
    <p:sldId id="670" r:id="rId37"/>
    <p:sldId id="671" r:id="rId38"/>
    <p:sldId id="672" r:id="rId3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楷体_GB2312"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楷体_GB2312"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楷体_GB2312"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楷体_GB2312" pitchFamily="49" charset="-122"/>
        <a:cs typeface="+mn-cs"/>
      </a:defRPr>
    </a:lvl9pPr>
  </p:defaultTextStyle>
  <p:extLst>
    <p:ext uri="{EFAFB233-063F-42B5-8137-9DF3F51BA10A}">
      <p15:sldGuideLst xmlns="" xmlns:p15="http://schemas.microsoft.com/office/powerpoint/2012/main">
        <p15:guide id="1" orient="horz" pos="2137">
          <p15:clr>
            <a:srgbClr val="A4A3A4"/>
          </p15:clr>
        </p15:guide>
        <p15:guide id="2" pos="2796">
          <p15:clr>
            <a:srgbClr val="A4A3A4"/>
          </p15:clr>
        </p15:guide>
      </p15:sldGuideLst>
    </p:ext>
    <p:ext uri="{2D200454-40CA-4A62-9FC3-DE9A4176ACB9}">
      <p15:notesGuideLst xmlns="" xmlns:p15="http://schemas.microsoft.com/office/powerpoint/2012/main">
        <p15:guide id="1" orient="horz" pos="2850">
          <p15:clr>
            <a:srgbClr val="A4A3A4"/>
          </p15:clr>
        </p15:guide>
        <p15:guide id="2" pos="209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FFFF"/>
    <a:srgbClr val="FF0000"/>
    <a:srgbClr val="098133"/>
    <a:srgbClr val="00C000"/>
    <a:srgbClr val="EB5723"/>
    <a:srgbClr val="163794"/>
    <a:srgbClr val="3366FF"/>
    <a:srgbClr val="66FF3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0163" autoAdjust="0"/>
    <p:restoredTop sz="82307" autoAdjust="0"/>
  </p:normalViewPr>
  <p:slideViewPr>
    <p:cSldViewPr>
      <p:cViewPr varScale="1">
        <p:scale>
          <a:sx n="98" d="100"/>
          <a:sy n="98" d="100"/>
        </p:scale>
        <p:origin x="-3642" y="-90"/>
      </p:cViewPr>
      <p:guideLst>
        <p:guide orient="horz" pos="2137"/>
        <p:guide pos="27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90" d="100"/>
          <a:sy n="90" d="100"/>
        </p:scale>
        <p:origin x="-1860" y="1776"/>
      </p:cViewPr>
      <p:guideLst>
        <p:guide orient="horz" pos="2850"/>
        <p:guide pos="2097"/>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961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mn-ea"/>
              </a:defRPr>
            </a:lvl1pPr>
          </a:lstStyle>
          <a:p>
            <a:pPr>
              <a:defRPr/>
            </a:pPr>
            <a:endParaRPr lang="en-US" altLang="zh-CN"/>
          </a:p>
        </p:txBody>
      </p:sp>
      <p:sp>
        <p:nvSpPr>
          <p:cNvPr id="239619"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mn-ea"/>
              </a:defRPr>
            </a:lvl1pPr>
          </a:lstStyle>
          <a:p>
            <a:pPr>
              <a:defRPr/>
            </a:pPr>
            <a:endParaRPr lang="en-US" altLang="zh-CN"/>
          </a:p>
        </p:txBody>
      </p:sp>
      <p:sp>
        <p:nvSpPr>
          <p:cNvPr id="239620"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mn-ea"/>
              </a:defRPr>
            </a:lvl1pPr>
          </a:lstStyle>
          <a:p>
            <a:pPr>
              <a:defRPr/>
            </a:pPr>
            <a:endParaRPr lang="en-US" altLang="zh-CN"/>
          </a:p>
        </p:txBody>
      </p:sp>
      <p:sp>
        <p:nvSpPr>
          <p:cNvPr id="239621"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ea typeface="宋体" panose="02010600030101010101" pitchFamily="2" charset="-122"/>
              </a:defRPr>
            </a:lvl1pPr>
          </a:lstStyle>
          <a:p>
            <a:pPr>
              <a:defRPr/>
            </a:pPr>
            <a:fld id="{3FF8A634-601B-45FC-90BE-40DF6190E913}" type="slidenum">
              <a:rPr lang="zh-CN" altLang="en-US"/>
              <a:t>‹#›</a:t>
            </a:fld>
            <a:endParaRPr lang="en-US" altLang="zh-CN"/>
          </a:p>
        </p:txBody>
      </p:sp>
    </p:spTree>
    <p:extLst>
      <p:ext uri="{BB962C8B-B14F-4D97-AF65-F5344CB8AC3E}">
        <p14:creationId xmlns:p14="http://schemas.microsoft.com/office/powerpoint/2010/main" val="3920713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65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mn-ea"/>
              </a:defRPr>
            </a:lvl1pPr>
          </a:lstStyle>
          <a:p>
            <a:pPr>
              <a:defRPr/>
            </a:pPr>
            <a:endParaRPr lang="en-US" altLang="zh-CN"/>
          </a:p>
        </p:txBody>
      </p:sp>
      <p:sp>
        <p:nvSpPr>
          <p:cNvPr id="23654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mn-ea"/>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23654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3655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mn-ea"/>
              </a:defRPr>
            </a:lvl1pPr>
          </a:lstStyle>
          <a:p>
            <a:pPr>
              <a:defRPr/>
            </a:pPr>
            <a:endParaRPr lang="en-US" altLang="zh-CN"/>
          </a:p>
        </p:txBody>
      </p:sp>
      <p:sp>
        <p:nvSpPr>
          <p:cNvPr id="23655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ea typeface="宋体" panose="02010600030101010101" pitchFamily="2" charset="-122"/>
              </a:defRPr>
            </a:lvl1pPr>
          </a:lstStyle>
          <a:p>
            <a:pPr>
              <a:defRPr/>
            </a:pPr>
            <a:fld id="{D443E1AB-AFED-42B9-9969-51FF1EC221AA}" type="slidenum">
              <a:rPr lang="zh-CN" altLang="en-US"/>
              <a:t>‹#›</a:t>
            </a:fld>
            <a:endParaRPr lang="en-US" altLang="zh-CN"/>
          </a:p>
        </p:txBody>
      </p:sp>
    </p:spTree>
    <p:extLst>
      <p:ext uri="{BB962C8B-B14F-4D97-AF65-F5344CB8AC3E}">
        <p14:creationId xmlns:p14="http://schemas.microsoft.com/office/powerpoint/2010/main" val="25965882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43E1AB-AFED-42B9-9969-51FF1EC221AA}" type="slidenum">
              <a:rPr lang="zh-CN" altLang="en-US" smtClean="0"/>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ChangeArrowheads="1" noTextEdit="1"/>
          </p:cNvSpPr>
          <p:nvPr>
            <p:ph type="sldImg" idx="4294967295"/>
          </p:nvPr>
        </p:nvSpPr>
        <p:spPr>
          <a:ln>
            <a:miter lim="800000"/>
          </a:ln>
        </p:spPr>
      </p:sp>
      <p:sp>
        <p:nvSpPr>
          <p:cNvPr id="41987" name="文本占位符 2"/>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ChangeArrowheads="1" noTextEdit="1"/>
          </p:cNvSpPr>
          <p:nvPr>
            <p:ph type="sldImg" idx="4294967295"/>
          </p:nvPr>
        </p:nvSpPr>
        <p:spPr>
          <a:ln>
            <a:miter lim="800000"/>
          </a:ln>
        </p:spPr>
      </p:sp>
      <p:sp>
        <p:nvSpPr>
          <p:cNvPr id="44035" name="文本占位符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8"/>
          <p:cNvSpPr>
            <a:spLocks noChangeArrowheads="1"/>
          </p:cNvSpPr>
          <p:nvPr/>
        </p:nvSpPr>
        <p:spPr bwMode="ltGray">
          <a:xfrm>
            <a:off x="0" y="6611938"/>
            <a:ext cx="9144000" cy="260350"/>
          </a:xfrm>
          <a:prstGeom prst="rect">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defRPr/>
            </a:pPr>
            <a:endParaRPr lang="en-US" altLang="zh-CN"/>
          </a:p>
        </p:txBody>
      </p:sp>
      <p:sp>
        <p:nvSpPr>
          <p:cNvPr id="5" name="Rectangle 30"/>
          <p:cNvSpPr>
            <a:spLocks noChangeArrowheads="1"/>
          </p:cNvSpPr>
          <p:nvPr userDrawn="1"/>
        </p:nvSpPr>
        <p:spPr bwMode="black">
          <a:xfrm>
            <a:off x="2879725" y="6588125"/>
            <a:ext cx="5975350" cy="306388"/>
          </a:xfrm>
          <a:prstGeom prst="rect">
            <a:avLst/>
          </a:prstGeom>
          <a:noFill/>
          <a:ln>
            <a:noFill/>
          </a:ln>
        </p:spPr>
        <p:txBody>
          <a:bodyPr lIns="18288" tIns="18288" rIns="18288" bIns="18288" anchor="ctr"/>
          <a:lstStyle>
            <a:lvl1pPr marL="342900" indent="-342900"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r" eaLnBrk="1" hangingPunct="1">
              <a:lnSpc>
                <a:spcPct val="98000"/>
              </a:lnSpc>
              <a:spcBef>
                <a:spcPct val="20000"/>
              </a:spcBef>
              <a:defRPr/>
            </a:pPr>
            <a:endParaRPr lang="en-US" altLang="en-US" sz="1300">
              <a:solidFill>
                <a:schemeClr val="bg1"/>
              </a:solidFill>
              <a:ea typeface="宋体" panose="02010600030101010101" pitchFamily="2" charset="-122"/>
            </a:endParaRPr>
          </a:p>
        </p:txBody>
      </p:sp>
      <p:sp>
        <p:nvSpPr>
          <p:cNvPr id="3075" name="Rectangle 3"/>
          <p:cNvSpPr>
            <a:spLocks noGrp="1" noChangeArrowheads="1"/>
          </p:cNvSpPr>
          <p:nvPr>
            <p:ph type="subTitle" idx="1"/>
          </p:nvPr>
        </p:nvSpPr>
        <p:spPr bwMode="gray">
          <a:xfrm>
            <a:off x="1403350" y="3933825"/>
            <a:ext cx="6553200" cy="533400"/>
          </a:xfrm>
        </p:spPr>
        <p:txBody>
          <a:bodyPr/>
          <a:lstStyle>
            <a:lvl1pPr marL="0" indent="0" algn="ctr">
              <a:lnSpc>
                <a:spcPct val="140000"/>
              </a:lnSpc>
              <a:buFont typeface="Wingdings" panose="05000000000000000000" pitchFamily="2" charset="2"/>
              <a:buNone/>
              <a:defRPr sz="2400" b="1">
                <a:solidFill>
                  <a:schemeClr val="tx2"/>
                </a:solidFill>
                <a:latin typeface="Verdana" panose="020B0604030504040204" pitchFamily="34" charset="0"/>
              </a:defRPr>
            </a:lvl1pPr>
          </a:lstStyle>
          <a:p>
            <a:r>
              <a:rPr lang="en-US" altLang="zh-CN"/>
              <a:t>Click to edit Master subtitle style</a:t>
            </a:r>
          </a:p>
        </p:txBody>
      </p:sp>
      <p:sp>
        <p:nvSpPr>
          <p:cNvPr id="3093" name="Rectangle 21"/>
          <p:cNvSpPr>
            <a:spLocks noGrp="1" noChangeArrowheads="1"/>
          </p:cNvSpPr>
          <p:nvPr>
            <p:ph type="ctrTitle" sz="quarter" hasCustomPrompt="1"/>
          </p:nvPr>
        </p:nvSpPr>
        <p:spPr bwMode="gray">
          <a:xfrm>
            <a:off x="0" y="1700213"/>
            <a:ext cx="9144000" cy="1439862"/>
          </a:xfrm>
          <a:solidFill>
            <a:srgbClr val="193EA7"/>
          </a:solidFill>
        </p:spPr>
        <p:txBody>
          <a:bodyPr/>
          <a:lstStyle>
            <a:lvl1pPr>
              <a:defRPr sz="3600"/>
            </a:lvl1pPr>
          </a:lstStyle>
          <a:p>
            <a:r>
              <a:rPr lang="en-US" altLang="ko-KR"/>
              <a:t>Click to edit Master title</a:t>
            </a:r>
            <a:br>
              <a:rPr lang="en-US" altLang="ko-KR"/>
            </a:br>
            <a:r>
              <a:rPr lang="en-US" altLang="ko-KR"/>
              <a:t> style</a:t>
            </a:r>
          </a:p>
        </p:txBody>
      </p:sp>
      <p:pic>
        <p:nvPicPr>
          <p:cNvPr id="3" name="图片 2">
            <a:extLst>
              <a:ext uri="{FF2B5EF4-FFF2-40B4-BE49-F238E27FC236}">
                <a16:creationId xmlns="" xmlns:a16="http://schemas.microsoft.com/office/drawing/2014/main" id="{3D17834E-13C1-46E5-BE1D-BC029B203F1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2581"/>
            <a:ext cx="4389120" cy="162763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AC019E31-65C8-4D52-B977-896A5670FBED}" type="slidenum">
              <a:rPr lang="zh-CN" altLang="en-US"/>
              <a:t>‹#›</a:t>
            </a:fld>
            <a:endParaRPr lang="en-US" altLang="zh-CN"/>
          </a:p>
        </p:txBody>
      </p:sp>
      <p:sp>
        <p:nvSpPr>
          <p:cNvPr id="6" name="Rectangle 4"/>
          <p:cNvSpPr>
            <a:spLocks noGrp="1" noChangeArrowheads="1"/>
          </p:cNvSpPr>
          <p:nvPr>
            <p:ph type="dt" sz="half" idx="12"/>
          </p:nvPr>
        </p:nvSpPr>
        <p:spPr/>
        <p:txBody>
          <a:bodyPr/>
          <a:lstStyle>
            <a:lvl1pPr>
              <a:defRPr/>
            </a:lvl1pPr>
          </a:lstStyle>
          <a:p>
            <a:pPr>
              <a:defRPr/>
            </a:pPr>
            <a:fld id="{86164E44-952D-4A97-B3A8-26D337C1DCF6}" type="datetime1">
              <a:rPr lang="zh-CN" altLang="en-US" smtClean="0"/>
              <a:t>2020/3/2</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4975" y="333375"/>
            <a:ext cx="2108200" cy="60674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33375"/>
            <a:ext cx="6175375" cy="6067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D1FB9A7A-AD44-43D4-9EBE-327A50B8C30B}" type="slidenum">
              <a:rPr lang="zh-CN" altLang="en-US"/>
              <a:t>‹#›</a:t>
            </a:fld>
            <a:endParaRPr lang="en-US" altLang="zh-CN"/>
          </a:p>
        </p:txBody>
      </p:sp>
      <p:sp>
        <p:nvSpPr>
          <p:cNvPr id="6" name="Rectangle 4"/>
          <p:cNvSpPr>
            <a:spLocks noGrp="1" noChangeArrowheads="1"/>
          </p:cNvSpPr>
          <p:nvPr>
            <p:ph type="dt" sz="half" idx="12"/>
          </p:nvPr>
        </p:nvSpPr>
        <p:spPr/>
        <p:txBody>
          <a:bodyPr/>
          <a:lstStyle>
            <a:lvl1pPr>
              <a:defRPr/>
            </a:lvl1pPr>
          </a:lstStyle>
          <a:p>
            <a:pPr>
              <a:defRPr/>
            </a:pPr>
            <a:fld id="{DF7537D7-8AE9-49D4-9C30-1CE348145E85}" type="datetime1">
              <a:rPr lang="zh-CN" altLang="en-US" smtClean="0"/>
              <a:t>2020/3/2</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96975" y="333375"/>
            <a:ext cx="666115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484313"/>
            <a:ext cx="4038600" cy="4916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4313"/>
            <a:ext cx="4038600" cy="4916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CB0639C1-AB21-4E1F-87E2-352F863F84D6}" type="slidenum">
              <a:rPr lang="zh-CN" altLang="en-US"/>
              <a:t>‹#›</a:t>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fld id="{21314749-5F66-42D7-913A-CFD4E8BD8DCB}" type="datetime1">
              <a:rPr lang="zh-CN" altLang="en-US" smtClean="0"/>
              <a:t>2020/3/2</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96975" y="333375"/>
            <a:ext cx="666115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484313"/>
            <a:ext cx="4038600" cy="4916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484313"/>
            <a:ext cx="4038600" cy="2381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17963"/>
            <a:ext cx="4038600" cy="23828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7" name="Rectangle 6"/>
          <p:cNvSpPr>
            <a:spLocks noGrp="1" noChangeArrowheads="1"/>
          </p:cNvSpPr>
          <p:nvPr>
            <p:ph type="sldNum" sz="quarter" idx="11"/>
          </p:nvPr>
        </p:nvSpPr>
        <p:spPr/>
        <p:txBody>
          <a:bodyPr/>
          <a:lstStyle>
            <a:lvl1pPr>
              <a:defRPr/>
            </a:lvl1pPr>
          </a:lstStyle>
          <a:p>
            <a:pPr>
              <a:defRPr/>
            </a:pPr>
            <a:fld id="{4A51AB9A-65EE-460C-A3CD-392B06D36479}" type="slidenum">
              <a:rPr lang="zh-CN" altLang="en-US"/>
              <a:t>‹#›</a:t>
            </a:fld>
            <a:endParaRPr lang="en-US" altLang="zh-CN"/>
          </a:p>
        </p:txBody>
      </p:sp>
      <p:sp>
        <p:nvSpPr>
          <p:cNvPr id="8" name="Rectangle 4"/>
          <p:cNvSpPr>
            <a:spLocks noGrp="1" noChangeArrowheads="1"/>
          </p:cNvSpPr>
          <p:nvPr>
            <p:ph type="dt" sz="half" idx="12"/>
          </p:nvPr>
        </p:nvSpPr>
        <p:spPr/>
        <p:txBody>
          <a:bodyPr/>
          <a:lstStyle>
            <a:lvl1pPr>
              <a:defRPr/>
            </a:lvl1pPr>
          </a:lstStyle>
          <a:p>
            <a:pPr>
              <a:defRPr/>
            </a:pPr>
            <a:fld id="{0D706B01-CB45-440F-BFDA-C30A4BD65D20}" type="datetime1">
              <a:rPr lang="zh-CN" altLang="en-US" smtClean="0"/>
              <a:t>2020/3/2</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标题 6"/>
          <p:cNvSpPr>
            <a:spLocks noGrp="1"/>
          </p:cNvSpPr>
          <p:nvPr>
            <p:ph type="title"/>
          </p:nvPr>
        </p:nvSpPr>
        <p:spPr/>
        <p:txBody>
          <a:bodyPr/>
          <a:lstStyle/>
          <a:p>
            <a:r>
              <a:rPr lang="zh-CN" altLang="en-US"/>
              <a:t>单击此处编辑母版标题样式</a:t>
            </a:r>
          </a:p>
        </p:txBody>
      </p:sp>
      <p:sp>
        <p:nvSpPr>
          <p:cNvPr id="8" name="Rectangle 5"/>
          <p:cNvSpPr>
            <a:spLocks noGrp="1" noChangeArrowheads="1"/>
          </p:cNvSpPr>
          <p:nvPr>
            <p:ph type="ftr" sz="quarter" idx="10"/>
          </p:nvPr>
        </p:nvSpPr>
        <p:spPr>
          <a:xfrm>
            <a:off x="5867400" y="6461125"/>
            <a:ext cx="2895600" cy="320675"/>
          </a:xfrm>
        </p:spPr>
        <p:txBody>
          <a:bodyPr/>
          <a:lstStyle>
            <a:lvl1pPr>
              <a:defRPr/>
            </a:lvl1pPr>
          </a:lstStyle>
          <a:p>
            <a:pPr>
              <a:defRPr/>
            </a:pPr>
            <a:r>
              <a:rPr lang="zh-CN" altLang="en-US"/>
              <a:t>宁夏大学 信息工程学院</a:t>
            </a:r>
            <a:endParaRPr lang="en-US" altLang="zh-CN"/>
          </a:p>
        </p:txBody>
      </p:sp>
      <p:sp>
        <p:nvSpPr>
          <p:cNvPr id="9" name="Rectangle 6"/>
          <p:cNvSpPr>
            <a:spLocks noGrp="1" noChangeArrowheads="1"/>
          </p:cNvSpPr>
          <p:nvPr>
            <p:ph type="sldNum" sz="quarter" idx="11"/>
          </p:nvPr>
        </p:nvSpPr>
        <p:spPr>
          <a:xfrm>
            <a:off x="3505200" y="6461125"/>
            <a:ext cx="2133600" cy="320675"/>
          </a:xfrm>
        </p:spPr>
        <p:txBody>
          <a:bodyPr/>
          <a:lstStyle>
            <a:lvl1pPr>
              <a:defRPr/>
            </a:lvl1pPr>
          </a:lstStyle>
          <a:p>
            <a:pPr>
              <a:defRPr/>
            </a:pPr>
            <a:fld id="{3BDE7FEC-D923-4D57-82F7-3426DEF019BE}" type="slidenum">
              <a:rPr lang="zh-CN" altLang="en-US"/>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3BDE7FEC-D923-4D57-82F7-3426DEF019BE}" type="slidenum">
              <a:rPr lang="zh-CN" altLang="en-US"/>
              <a:t>‹#›</a:t>
            </a:fld>
            <a:endParaRPr lang="en-US" altLang="zh-CN"/>
          </a:p>
        </p:txBody>
      </p:sp>
      <p:sp>
        <p:nvSpPr>
          <p:cNvPr id="6" name="Rectangle 4"/>
          <p:cNvSpPr>
            <a:spLocks noGrp="1" noChangeArrowheads="1"/>
          </p:cNvSpPr>
          <p:nvPr>
            <p:ph type="dt" sz="half" idx="12"/>
          </p:nvPr>
        </p:nvSpPr>
        <p:spPr/>
        <p:txBody>
          <a:bodyPr/>
          <a:lstStyle>
            <a:lvl1pPr>
              <a:defRPr/>
            </a:lvl1pPr>
          </a:lstStyle>
          <a:p>
            <a:pPr>
              <a:defRPr/>
            </a:pPr>
            <a:fld id="{3DD4809F-519D-4B44-A534-80B0C4E4DE4D}" type="datetime1">
              <a:rPr lang="zh-CN" altLang="en-US" smtClean="0"/>
              <a:t>2020/3/2</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84313"/>
            <a:ext cx="4038600" cy="4916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4313"/>
            <a:ext cx="4038600" cy="4916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32056CC0-05D6-4BEC-8DD2-4FC693F9E1DB}" type="slidenum">
              <a:rPr lang="zh-CN" altLang="en-US"/>
              <a:t>‹#›</a:t>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fld id="{28326C0E-A6D2-426C-9BC2-4F749519720B}" type="datetime1">
              <a:rPr lang="zh-CN" altLang="en-US" smtClean="0"/>
              <a:t>2020/3/2</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8" name="Rectangle 6"/>
          <p:cNvSpPr>
            <a:spLocks noGrp="1" noChangeArrowheads="1"/>
          </p:cNvSpPr>
          <p:nvPr>
            <p:ph type="sldNum" sz="quarter" idx="11"/>
          </p:nvPr>
        </p:nvSpPr>
        <p:spPr/>
        <p:txBody>
          <a:bodyPr/>
          <a:lstStyle>
            <a:lvl1pPr>
              <a:defRPr/>
            </a:lvl1pPr>
          </a:lstStyle>
          <a:p>
            <a:pPr>
              <a:defRPr/>
            </a:pPr>
            <a:fld id="{12EBD1C5-CC09-4F78-A36A-BEC3EECD1CB2}" type="slidenum">
              <a:rPr lang="zh-CN" altLang="en-US"/>
              <a:t>‹#›</a:t>
            </a:fld>
            <a:endParaRPr lang="en-US" altLang="zh-CN"/>
          </a:p>
        </p:txBody>
      </p:sp>
      <p:sp>
        <p:nvSpPr>
          <p:cNvPr id="9" name="Rectangle 4"/>
          <p:cNvSpPr>
            <a:spLocks noGrp="1" noChangeArrowheads="1"/>
          </p:cNvSpPr>
          <p:nvPr>
            <p:ph type="dt" sz="half" idx="12"/>
          </p:nvPr>
        </p:nvSpPr>
        <p:spPr/>
        <p:txBody>
          <a:bodyPr/>
          <a:lstStyle>
            <a:lvl1pPr>
              <a:defRPr/>
            </a:lvl1pPr>
          </a:lstStyle>
          <a:p>
            <a:pPr>
              <a:defRPr/>
            </a:pPr>
            <a:fld id="{63589A75-4461-44AF-80F9-5BADE28ED26F}" type="datetime1">
              <a:rPr lang="zh-CN" altLang="en-US" smtClean="0"/>
              <a:t>2020/3/2</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4" name="Rectangle 6"/>
          <p:cNvSpPr>
            <a:spLocks noGrp="1" noChangeArrowheads="1"/>
          </p:cNvSpPr>
          <p:nvPr>
            <p:ph type="sldNum" sz="quarter" idx="11"/>
          </p:nvPr>
        </p:nvSpPr>
        <p:spPr/>
        <p:txBody>
          <a:bodyPr/>
          <a:lstStyle>
            <a:lvl1pPr>
              <a:defRPr/>
            </a:lvl1pPr>
          </a:lstStyle>
          <a:p>
            <a:pPr>
              <a:defRPr/>
            </a:pPr>
            <a:fld id="{D261CD5B-8AF6-4651-BC33-6C0887D3BE68}" type="slidenum">
              <a:rPr lang="zh-CN" altLang="en-US"/>
              <a:t>‹#›</a:t>
            </a:fld>
            <a:endParaRPr lang="en-US" altLang="zh-CN"/>
          </a:p>
        </p:txBody>
      </p:sp>
      <p:sp>
        <p:nvSpPr>
          <p:cNvPr id="5" name="Rectangle 4"/>
          <p:cNvSpPr>
            <a:spLocks noGrp="1" noChangeArrowheads="1"/>
          </p:cNvSpPr>
          <p:nvPr>
            <p:ph type="dt" sz="half" idx="12"/>
          </p:nvPr>
        </p:nvSpPr>
        <p:spPr/>
        <p:txBody>
          <a:bodyPr/>
          <a:lstStyle>
            <a:lvl1pPr>
              <a:defRPr/>
            </a:lvl1pPr>
          </a:lstStyle>
          <a:p>
            <a:pPr>
              <a:defRPr/>
            </a:pPr>
            <a:fld id="{D31A7536-D698-4C2F-80A5-3E0D725521F1}" type="datetime1">
              <a:rPr lang="zh-CN" altLang="en-US" smtClean="0"/>
              <a:t>2020/3/2</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3" name="Rectangle 6"/>
          <p:cNvSpPr>
            <a:spLocks noGrp="1" noChangeArrowheads="1"/>
          </p:cNvSpPr>
          <p:nvPr>
            <p:ph type="sldNum" sz="quarter" idx="11"/>
          </p:nvPr>
        </p:nvSpPr>
        <p:spPr/>
        <p:txBody>
          <a:bodyPr/>
          <a:lstStyle>
            <a:lvl1pPr>
              <a:defRPr/>
            </a:lvl1pPr>
          </a:lstStyle>
          <a:p>
            <a:pPr>
              <a:defRPr/>
            </a:pPr>
            <a:fld id="{12BEF44A-B38A-400D-882B-9D4AEFC0BFB2}" type="slidenum">
              <a:rPr lang="zh-CN" altLang="en-US"/>
              <a:t>‹#›</a:t>
            </a:fld>
            <a:endParaRPr lang="en-US" altLang="zh-CN"/>
          </a:p>
        </p:txBody>
      </p:sp>
      <p:sp>
        <p:nvSpPr>
          <p:cNvPr id="4" name="Rectangle 4"/>
          <p:cNvSpPr>
            <a:spLocks noGrp="1" noChangeArrowheads="1"/>
          </p:cNvSpPr>
          <p:nvPr>
            <p:ph type="dt" sz="half" idx="12"/>
          </p:nvPr>
        </p:nvSpPr>
        <p:spPr/>
        <p:txBody>
          <a:bodyPr/>
          <a:lstStyle>
            <a:lvl1pPr>
              <a:defRPr/>
            </a:lvl1pPr>
          </a:lstStyle>
          <a:p>
            <a:pPr>
              <a:defRPr/>
            </a:pPr>
            <a:fld id="{815D93E8-C69B-4FE6-9EEE-01D991686600}" type="datetime1">
              <a:rPr lang="zh-CN" altLang="en-US" smtClean="0"/>
              <a:t>2020/3/2</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07C0D5C3-952D-428E-9F7F-6B5AD3DFE340}" type="slidenum">
              <a:rPr lang="zh-CN" altLang="en-US"/>
              <a:t>‹#›</a:t>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fld id="{892EDF15-2236-45A9-863E-9F0917C1F6E9}" type="datetime1">
              <a:rPr lang="zh-CN" altLang="en-US" smtClean="0"/>
              <a:t>2020/3/2</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8911D93C-17E1-497E-8463-D165984F2CA8}" type="slidenum">
              <a:rPr lang="zh-CN" altLang="en-US"/>
              <a:t>‹#›</a:t>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fld id="{07D55719-E1DA-45F7-AB53-DE0E3DD8E683}" type="datetime1">
              <a:rPr lang="zh-CN" altLang="en-US" smtClean="0"/>
              <a:t>2020/3/2</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p:nvSpPr>
        <p:spPr bwMode="ltGray">
          <a:xfrm>
            <a:off x="0" y="0"/>
            <a:ext cx="9144000" cy="1179513"/>
          </a:xfrm>
          <a:prstGeom prst="rect">
            <a:avLst/>
          </a:prstGeom>
          <a:solidFill>
            <a:srgbClr val="163794"/>
          </a:solidFill>
          <a:ln>
            <a:noFill/>
          </a:ln>
        </p:spPr>
        <p:txBody>
          <a:bodyPr wrap="none" anchor="ct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defRPr/>
            </a:pPr>
            <a:endParaRPr lang="en-US" altLang="zh-CN"/>
          </a:p>
        </p:txBody>
      </p:sp>
      <p:sp>
        <p:nvSpPr>
          <p:cNvPr id="1027" name="Rectangle 3"/>
          <p:cNvSpPr>
            <a:spLocks noGrp="1" noChangeArrowheads="1"/>
          </p:cNvSpPr>
          <p:nvPr>
            <p:ph type="body" idx="1"/>
          </p:nvPr>
        </p:nvSpPr>
        <p:spPr bwMode="auto">
          <a:xfrm>
            <a:off x="457200" y="1484313"/>
            <a:ext cx="8229600" cy="4916487"/>
          </a:xfrm>
          <a:prstGeom prst="rect">
            <a:avLst/>
          </a:prstGeom>
          <a:noFill/>
          <a:ln>
            <a:noFill/>
          </a:ln>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1">
                <a:latin typeface="+mj-lt"/>
                <a:ea typeface="宋体" panose="02010600030101010101" pitchFamily="2" charset="-122"/>
              </a:defRPr>
            </a:lvl1pPr>
          </a:lstStyle>
          <a:p>
            <a:pPr>
              <a:defRPr/>
            </a:pPr>
            <a:r>
              <a:rPr lang="zh-CN" altLang="en-US"/>
              <a:t>宁夏大学 信息工程学院</a:t>
            </a:r>
            <a:endParaRPr lang="en-US" altLang="zh-CN"/>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latin typeface="Verdana" panose="020B0604030504040204" pitchFamily="34" charset="0"/>
                <a:ea typeface="宋体" panose="02010600030101010101" pitchFamily="2" charset="-122"/>
              </a:defRPr>
            </a:lvl1pPr>
          </a:lstStyle>
          <a:p>
            <a:pPr>
              <a:defRPr/>
            </a:pPr>
            <a:fld id="{7CBDD56E-635E-4FBE-8519-8943B4AC7F2F}" type="slidenum">
              <a:rPr lang="zh-CN" altLang="en-US"/>
              <a:t>‹#›</a:t>
            </a:fld>
            <a:endParaRPr lang="en-US" altLang="zh-CN"/>
          </a:p>
        </p:txBody>
      </p:sp>
      <p:sp>
        <p:nvSpPr>
          <p:cNvPr id="2" name="Rectangle 2"/>
          <p:cNvSpPr>
            <a:spLocks noGrp="1" noChangeArrowheads="1"/>
          </p:cNvSpPr>
          <p:nvPr>
            <p:ph type="title"/>
          </p:nvPr>
        </p:nvSpPr>
        <p:spPr bwMode="white">
          <a:xfrm>
            <a:off x="1241425" y="333375"/>
            <a:ext cx="6661150" cy="563563"/>
          </a:xfrm>
          <a:prstGeom prst="rect">
            <a:avLst/>
          </a:prstGeom>
          <a:noFill/>
          <a:ln>
            <a:noFill/>
          </a:ln>
        </p:spPr>
        <p:txBody>
          <a:bodyPr vert="horz" wrap="square" lIns="91440" tIns="45720" rIns="91440" bIns="45720" numCol="1" anchor="ctr" anchorCtr="0" compatLnSpc="1"/>
          <a:lstStyle/>
          <a:p>
            <a:pPr lvl="0"/>
            <a:r>
              <a:rPr lang="en-US" altLang="zh-CN"/>
              <a:t>Click to edit Master title style</a:t>
            </a:r>
          </a:p>
        </p:txBody>
      </p:sp>
      <p:sp>
        <p:nvSpPr>
          <p:cNvPr id="1028" name="Rectangle 4"/>
          <p:cNvSpPr>
            <a:spLocks noGrp="1" noChangeArrowheads="1"/>
          </p:cNvSpPr>
          <p:nvPr>
            <p:ph type="dt" sz="half" idx="2"/>
          </p:nvPr>
        </p:nvSpPr>
        <p:spPr bwMode="gray">
          <a:xfrm>
            <a:off x="0" y="1125538"/>
            <a:ext cx="8458200" cy="2286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b="1">
                <a:solidFill>
                  <a:schemeClr val="bg1"/>
                </a:solidFill>
                <a:latin typeface="+mj-lt"/>
                <a:ea typeface="宋体" panose="02010600030101010101" pitchFamily="2" charset="-122"/>
              </a:defRPr>
            </a:lvl1pPr>
          </a:lstStyle>
          <a:p>
            <a:pPr>
              <a:defRPr/>
            </a:pPr>
            <a:fld id="{8FF070B8-A1F1-45B8-9FD1-9059966F00FE}" type="datetime1">
              <a:rPr lang="zh-CN" altLang="en-US" smtClean="0"/>
              <a:t>2020/3/2</a:t>
            </a:fld>
            <a:endParaRPr lang="en-US" altLang="zh-CN"/>
          </a:p>
        </p:txBody>
      </p:sp>
      <p:sp>
        <p:nvSpPr>
          <p:cNvPr id="1032" name="Rectangle 23"/>
          <p:cNvSpPr>
            <a:spLocks noChangeArrowheads="1"/>
          </p:cNvSpPr>
          <p:nvPr userDrawn="1"/>
        </p:nvSpPr>
        <p:spPr bwMode="black">
          <a:xfrm>
            <a:off x="2879725" y="6557963"/>
            <a:ext cx="5975350" cy="306387"/>
          </a:xfrm>
          <a:prstGeom prst="rect">
            <a:avLst/>
          </a:prstGeom>
          <a:noFill/>
          <a:ln>
            <a:noFill/>
          </a:ln>
        </p:spPr>
        <p:txBody>
          <a:bodyPr lIns="18288" tIns="18288" rIns="18288" bIns="18288" anchor="ctr"/>
          <a:lstStyle>
            <a:lvl1pPr marL="342900" indent="-342900"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r" eaLnBrk="1" hangingPunct="1">
              <a:lnSpc>
                <a:spcPct val="98000"/>
              </a:lnSpc>
              <a:spcBef>
                <a:spcPct val="20000"/>
              </a:spcBef>
              <a:defRPr/>
            </a:pPr>
            <a:endParaRPr lang="en-US" altLang="en-US" sz="1300">
              <a:solidFill>
                <a:srgbClr val="FF0000"/>
              </a:solidFill>
              <a:ea typeface="宋体" panose="02010600030101010101" pitchFamily="2" charset="-122"/>
            </a:endParaRPr>
          </a:p>
        </p:txBody>
      </p:sp>
      <p:sp>
        <p:nvSpPr>
          <p:cNvPr id="1033" name="Text Box 16"/>
          <p:cNvSpPr txBox="1">
            <a:spLocks noChangeArrowheads="1"/>
          </p:cNvSpPr>
          <p:nvPr/>
        </p:nvSpPr>
        <p:spPr bwMode="gray">
          <a:xfrm>
            <a:off x="0" y="1158875"/>
            <a:ext cx="9144000" cy="244475"/>
          </a:xfrm>
          <a:prstGeom prst="rect">
            <a:avLst/>
          </a:prstGeom>
          <a:solidFill>
            <a:schemeClr val="accent2"/>
          </a:solidFill>
          <a:ln>
            <a:noFill/>
          </a:ln>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defRPr/>
            </a:pPr>
            <a:endParaRPr lang="zh-CN" altLang="en-US" sz="1000" b="1">
              <a:solidFill>
                <a:schemeClr val="bg1"/>
              </a:solidFill>
              <a:latin typeface="Verdana" panose="020B060403050404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楷体_GB2312" pitchFamily="49"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楷体_GB2312" pitchFamily="49"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楷体_GB2312" pitchFamily="49"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楷体_GB2312" pitchFamily="49" charset="-122"/>
        </a:defRPr>
      </a:lvl5pPr>
      <a:lvl6pPr marL="457200" algn="ctr" rtl="0" fontAlgn="base">
        <a:spcBef>
          <a:spcPct val="0"/>
        </a:spcBef>
        <a:spcAft>
          <a:spcPct val="0"/>
        </a:spcAft>
        <a:defRPr sz="3200" b="1">
          <a:solidFill>
            <a:schemeClr val="bg1"/>
          </a:solidFill>
          <a:latin typeface="Verdana" panose="020B0604030504040204" pitchFamily="34" charset="0"/>
          <a:ea typeface="楷体_GB2312" pitchFamily="49" charset="-122"/>
        </a:defRPr>
      </a:lvl6pPr>
      <a:lvl7pPr marL="914400" algn="ctr" rtl="0" fontAlgn="base">
        <a:spcBef>
          <a:spcPct val="0"/>
        </a:spcBef>
        <a:spcAft>
          <a:spcPct val="0"/>
        </a:spcAft>
        <a:defRPr sz="3200" b="1">
          <a:solidFill>
            <a:schemeClr val="bg1"/>
          </a:solidFill>
          <a:latin typeface="Verdana" panose="020B0604030504040204" pitchFamily="34" charset="0"/>
          <a:ea typeface="楷体_GB2312" pitchFamily="49" charset="-122"/>
        </a:defRPr>
      </a:lvl7pPr>
      <a:lvl8pPr marL="1371600" algn="ctr" rtl="0" fontAlgn="base">
        <a:spcBef>
          <a:spcPct val="0"/>
        </a:spcBef>
        <a:spcAft>
          <a:spcPct val="0"/>
        </a:spcAft>
        <a:defRPr sz="3200" b="1">
          <a:solidFill>
            <a:schemeClr val="bg1"/>
          </a:solidFill>
          <a:latin typeface="Verdana" panose="020B0604030504040204" pitchFamily="34" charset="0"/>
          <a:ea typeface="楷体_GB2312" pitchFamily="49" charset="-122"/>
        </a:defRPr>
      </a:lvl8pPr>
      <a:lvl9pPr marL="1828800" algn="ctr" rtl="0" fontAlgn="base">
        <a:spcBef>
          <a:spcPct val="0"/>
        </a:spcBef>
        <a:spcAft>
          <a:spcPct val="0"/>
        </a:spcAft>
        <a:defRPr sz="3200" b="1">
          <a:solidFill>
            <a:schemeClr val="bg1"/>
          </a:solidFill>
          <a:latin typeface="Verdana" panose="020B0604030504040204" pitchFamily="34" charset="0"/>
          <a:ea typeface="楷体_GB2312" pitchFamily="49"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noChangeArrowheads="1"/>
          </p:cNvSpPr>
          <p:nvPr>
            <p:ph type="subTitle" idx="1"/>
          </p:nvPr>
        </p:nvSpPr>
        <p:spPr>
          <a:xfrm>
            <a:off x="2276745" y="3834045"/>
            <a:ext cx="4471076" cy="1336040"/>
          </a:xfrm>
        </p:spPr>
        <p:txBody>
          <a:bodyPr/>
          <a:lstStyle/>
          <a:p>
            <a:r>
              <a:rPr lang="zh-CN" altLang="en-US" sz="3600" dirty="0">
                <a:latin typeface="微软雅黑" panose="020B0503020204020204" charset="-122"/>
                <a:ea typeface="微软雅黑" panose="020B0503020204020204" charset="-122"/>
                <a:cs typeface="微软雅黑" panose="020B0503020204020204" charset="-122"/>
              </a:rPr>
              <a:t>刘昊</a:t>
            </a:r>
            <a:r>
              <a:rPr lang="zh-CN" altLang="en-US" sz="3600" dirty="0" smtClean="0">
                <a:latin typeface="微软雅黑" panose="020B0503020204020204" charset="-122"/>
                <a:ea typeface="微软雅黑" panose="020B0503020204020204" charset="-122"/>
                <a:cs typeface="微软雅黑" panose="020B0503020204020204" charset="-122"/>
              </a:rPr>
              <a:t>     </a:t>
            </a:r>
            <a:endParaRPr lang="zh-CN" altLang="en-US" sz="3600" dirty="0">
              <a:latin typeface="微软雅黑" panose="020B0503020204020204" charset="-122"/>
              <a:ea typeface="微软雅黑" panose="020B0503020204020204" charset="-122"/>
              <a:cs typeface="微软雅黑" panose="020B0503020204020204" charset="-122"/>
            </a:endParaRPr>
          </a:p>
          <a:p>
            <a:r>
              <a:rPr lang="zh-CN" altLang="en-US" sz="3600" dirty="0" smtClean="0">
                <a:latin typeface="微软雅黑" panose="020B0503020204020204" charset="-122"/>
                <a:ea typeface="微软雅黑" panose="020B0503020204020204" charset="-122"/>
                <a:cs typeface="微软雅黑" panose="020B0503020204020204" charset="-122"/>
              </a:rPr>
              <a:t>信息工程学院 计科系</a:t>
            </a:r>
            <a:endParaRPr lang="zh-CN" altLang="en-US" sz="3600" dirty="0"/>
          </a:p>
        </p:txBody>
      </p:sp>
      <p:sp>
        <p:nvSpPr>
          <p:cNvPr id="4" name="标题 3"/>
          <p:cNvSpPr>
            <a:spLocks noGrp="1" noChangeArrowheads="1"/>
          </p:cNvSpPr>
          <p:nvPr>
            <p:ph type="ctrTitle" sz="quarter"/>
          </p:nvPr>
        </p:nvSpPr>
        <p:spPr/>
        <p:txBody>
          <a:bodyPr/>
          <a:lstStyle/>
          <a:p>
            <a:r>
              <a:rPr lang="zh-CN" altLang="en-US" sz="4800" dirty="0" smtClean="0">
                <a:latin typeface="微软雅黑" panose="020B0503020204020204" charset="-122"/>
                <a:ea typeface="微软雅黑" panose="020B0503020204020204" charset="-122"/>
              </a:rPr>
              <a:t>软件工程与实践</a:t>
            </a:r>
            <a:endParaRPr lang="zh-CN" altLang="en-US" sz="4800" dirty="0">
              <a:latin typeface="微软雅黑" panose="020B0503020204020204" charset="-122"/>
              <a:ea typeface="微软雅黑" panose="020B0503020204020204" charset="-122"/>
            </a:endParaRPr>
          </a:p>
        </p:txBody>
      </p:sp>
      <p:sp>
        <p:nvSpPr>
          <p:cNvPr id="2" name="矩形 1"/>
          <p:cNvSpPr/>
          <p:nvPr/>
        </p:nvSpPr>
        <p:spPr>
          <a:xfrm>
            <a:off x="5805424" y="278650"/>
            <a:ext cx="3013967" cy="769441"/>
          </a:xfrm>
          <a:prstGeom prst="rect">
            <a:avLst/>
          </a:prstGeom>
          <a:noFill/>
        </p:spPr>
        <p:txBody>
          <a:bodyPr wrap="none" lIns="91440" tIns="45720" rIns="91440" bIns="45720">
            <a:spAutoFit/>
          </a:bodyPr>
          <a:lstStyle/>
          <a:p>
            <a:pPr algn="ctr"/>
            <a:r>
              <a:rPr lang="zh-CN" altLang="en-US" sz="4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本科生课程</a:t>
            </a:r>
            <a:endParaRPr lang="zh-CN" altLang="en-US" sz="4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1349424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extLst>
          </p:cNvPr>
          <p:cNvSpPr/>
          <p:nvPr/>
        </p:nvSpPr>
        <p:spPr bwMode="gray">
          <a:xfrm>
            <a:off x="428625" y="1196975"/>
            <a:ext cx="8535988" cy="5256213"/>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lstStyle/>
          <a:p>
            <a:pPr eaLnBrk="1" hangingPunct="1">
              <a:spcBef>
                <a:spcPct val="20000"/>
              </a:spcBef>
              <a:buFont typeface="Arial" panose="020B0604020202020204" pitchFamily="34" charset="0"/>
              <a:buNone/>
              <a:defRPr/>
            </a:pPr>
            <a:r>
              <a:rPr lang="zh-CN" altLang="en-US" sz="2200" b="1" dirty="0">
                <a:solidFill>
                  <a:schemeClr val="tx1"/>
                </a:solidFill>
                <a:latin typeface="Arial" panose="020B0604020202020204" pitchFamily="34" charset="0"/>
              </a:rPr>
              <a:t>    软件工程发展</a:t>
            </a:r>
            <a:r>
              <a:rPr lang="zh-CN" altLang="en-US" sz="2200" b="1" dirty="0">
                <a:solidFill>
                  <a:srgbClr val="990033"/>
                </a:solidFill>
                <a:latin typeface="Arial" panose="020B0604020202020204" pitchFamily="34" charset="0"/>
              </a:rPr>
              <a:t>经历</a:t>
            </a:r>
            <a:r>
              <a:rPr lang="en-US" altLang="zh-CN" sz="2200" b="1" dirty="0">
                <a:solidFill>
                  <a:srgbClr val="990033"/>
                </a:solidFill>
                <a:latin typeface="Arial" panose="020B0604020202020204" pitchFamily="34" charset="0"/>
              </a:rPr>
              <a:t>4</a:t>
            </a:r>
            <a:r>
              <a:rPr lang="zh-CN" altLang="en-US" sz="2200" b="1" dirty="0">
                <a:solidFill>
                  <a:srgbClr val="990033"/>
                </a:solidFill>
                <a:latin typeface="Arial" panose="020B0604020202020204" pitchFamily="34" charset="0"/>
              </a:rPr>
              <a:t>个重要阶段</a:t>
            </a:r>
            <a:r>
              <a:rPr lang="zh-CN" altLang="en-US" sz="2000" b="1" dirty="0">
                <a:solidFill>
                  <a:schemeClr val="tx1"/>
                </a:solidFill>
                <a:latin typeface="Arial" panose="020B0604020202020204" pitchFamily="34" charset="0"/>
              </a:rPr>
              <a:t>：</a:t>
            </a:r>
          </a:p>
          <a:p>
            <a:pPr eaLnBrk="1" hangingPunct="1">
              <a:spcBef>
                <a:spcPct val="20000"/>
              </a:spcBef>
              <a:buFont typeface="Arial" panose="020B0604020202020204" pitchFamily="34" charset="0"/>
              <a:buNone/>
              <a:defRPr/>
            </a:pPr>
            <a:r>
              <a:rPr lang="en-US" altLang="zh-CN" sz="2000" b="1" dirty="0">
                <a:solidFill>
                  <a:schemeClr val="tx1"/>
                </a:solidFill>
                <a:latin typeface="Arial" panose="020B0604020202020204" pitchFamily="34" charset="0"/>
              </a:rPr>
              <a:t>       </a:t>
            </a:r>
            <a:r>
              <a:rPr lang="en-US" altLang="zh-CN" sz="2000" b="1" dirty="0">
                <a:solidFill>
                  <a:srgbClr val="FF0000"/>
                </a:solidFill>
                <a:latin typeface="Arial" panose="020B0604020202020204" pitchFamily="34" charset="0"/>
              </a:rPr>
              <a:t>1</a:t>
            </a:r>
            <a:r>
              <a:rPr lang="zh-CN" altLang="en-US" sz="2000" b="1" dirty="0">
                <a:solidFill>
                  <a:srgbClr val="FF0000"/>
                </a:solidFill>
                <a:latin typeface="Arial" panose="020B0604020202020204" pitchFamily="34" charset="0"/>
              </a:rPr>
              <a:t>．传统软件工程</a:t>
            </a:r>
          </a:p>
          <a:p>
            <a:pPr eaLnBrk="1" hangingPunct="1">
              <a:spcBef>
                <a:spcPct val="20000"/>
              </a:spcBef>
              <a:buFont typeface="Arial" panose="020B0604020202020204" pitchFamily="34" charset="0"/>
              <a:buNone/>
              <a:defRPr/>
            </a:pPr>
            <a:r>
              <a:rPr lang="zh-CN" altLang="en-US" sz="2000" b="1" dirty="0">
                <a:solidFill>
                  <a:schemeClr val="tx1"/>
                </a:solidFill>
                <a:latin typeface="Arial" panose="020B0604020202020204" pitchFamily="34" charset="0"/>
              </a:rPr>
              <a:t>      </a:t>
            </a:r>
            <a:r>
              <a:rPr lang="zh-CN" altLang="en-US" sz="2000" b="1" dirty="0">
                <a:solidFill>
                  <a:srgbClr val="990033"/>
                </a:solidFill>
                <a:latin typeface="Arial" panose="020B0604020202020204" pitchFamily="34" charset="0"/>
              </a:rPr>
              <a:t>传统软件工程</a:t>
            </a:r>
            <a:r>
              <a:rPr lang="zh-CN" altLang="en-US" sz="2000" b="1" dirty="0">
                <a:solidFill>
                  <a:schemeClr val="tx1"/>
                </a:solidFill>
                <a:latin typeface="Arial" panose="020B0604020202020204" pitchFamily="34" charset="0"/>
              </a:rPr>
              <a:t>是指软件工程产生的初期，也称为第一代软件工程。</a:t>
            </a:r>
          </a:p>
          <a:p>
            <a:pPr eaLnBrk="1" hangingPunct="1">
              <a:spcBef>
                <a:spcPct val="20000"/>
              </a:spcBef>
              <a:buFont typeface="Arial" panose="020B0604020202020204" pitchFamily="34" charset="0"/>
              <a:buNone/>
              <a:defRPr/>
            </a:pPr>
            <a:r>
              <a:rPr lang="en-US" altLang="zh-CN" sz="2000" b="1" dirty="0">
                <a:solidFill>
                  <a:schemeClr val="tx1"/>
                </a:solidFill>
                <a:latin typeface="Arial" panose="020B0604020202020204" pitchFamily="34" charset="0"/>
              </a:rPr>
              <a:t>       </a:t>
            </a:r>
            <a:r>
              <a:rPr lang="en-US" altLang="zh-CN" sz="2000" b="1" dirty="0">
                <a:solidFill>
                  <a:srgbClr val="FF0000"/>
                </a:solidFill>
                <a:latin typeface="Arial" panose="020B0604020202020204" pitchFamily="34" charset="0"/>
              </a:rPr>
              <a:t>2</a:t>
            </a:r>
            <a:r>
              <a:rPr lang="zh-CN" altLang="en-US" sz="2000" b="1" dirty="0">
                <a:solidFill>
                  <a:srgbClr val="FF0000"/>
                </a:solidFill>
                <a:latin typeface="Arial" panose="020B0604020202020204" pitchFamily="34" charset="0"/>
              </a:rPr>
              <a:t>．对象工程</a:t>
            </a:r>
          </a:p>
          <a:p>
            <a:pPr eaLnBrk="1" hangingPunct="1">
              <a:spcBef>
                <a:spcPct val="20000"/>
              </a:spcBef>
              <a:buFont typeface="Arial" panose="020B0604020202020204" pitchFamily="34" charset="0"/>
              <a:buNone/>
              <a:defRPr/>
            </a:pPr>
            <a:r>
              <a:rPr lang="zh-CN" altLang="en-US" sz="2000" b="1" dirty="0">
                <a:solidFill>
                  <a:schemeClr val="tx1"/>
                </a:solidFill>
                <a:latin typeface="Arial" panose="020B0604020202020204" pitchFamily="34" charset="0"/>
              </a:rPr>
              <a:t>       </a:t>
            </a:r>
            <a:r>
              <a:rPr lang="zh-CN" altLang="en-US" sz="2000" b="1" dirty="0">
                <a:solidFill>
                  <a:srgbClr val="990033"/>
                </a:solidFill>
                <a:latin typeface="Arial" panose="020B0604020202020204" pitchFamily="34" charset="0"/>
              </a:rPr>
              <a:t>对象工程</a:t>
            </a:r>
            <a:r>
              <a:rPr lang="zh-CN" altLang="en-US" sz="2000" b="1" dirty="0">
                <a:solidFill>
                  <a:schemeClr val="tx1"/>
                </a:solidFill>
                <a:latin typeface="Arial" panose="020B0604020202020204" pitchFamily="34" charset="0"/>
              </a:rPr>
              <a:t>也称为第二代软件工程。</a:t>
            </a:r>
            <a:r>
              <a:rPr lang="en-US" altLang="zh-CN" sz="2000" b="1" dirty="0">
                <a:solidFill>
                  <a:schemeClr val="tx1"/>
                </a:solidFill>
                <a:latin typeface="Arial" panose="020B0604020202020204" pitchFamily="34" charset="0"/>
              </a:rPr>
              <a:t>20</a:t>
            </a:r>
            <a:r>
              <a:rPr lang="zh-CN" altLang="en-US" sz="2000" b="1" dirty="0">
                <a:solidFill>
                  <a:schemeClr val="tx1"/>
                </a:solidFill>
                <a:latin typeface="Arial" panose="020B0604020202020204" pitchFamily="34" charset="0"/>
              </a:rPr>
              <a:t>世纪</a:t>
            </a:r>
            <a:r>
              <a:rPr lang="en-US" altLang="zh-CN" sz="2000" b="1" dirty="0">
                <a:solidFill>
                  <a:schemeClr val="tx1"/>
                </a:solidFill>
                <a:latin typeface="Arial" panose="020B0604020202020204" pitchFamily="34" charset="0"/>
              </a:rPr>
              <a:t>80</a:t>
            </a:r>
            <a:r>
              <a:rPr lang="zh-CN" altLang="en-US" sz="2000" b="1" dirty="0">
                <a:solidFill>
                  <a:schemeClr val="tx1"/>
                </a:solidFill>
                <a:latin typeface="Arial" panose="020B0604020202020204" pitchFamily="34" charset="0"/>
              </a:rPr>
              <a:t>年代中到</a:t>
            </a:r>
            <a:r>
              <a:rPr lang="en-US" altLang="zh-CN" sz="2000" b="1" dirty="0">
                <a:solidFill>
                  <a:schemeClr val="tx1"/>
                </a:solidFill>
                <a:latin typeface="Arial" panose="020B0604020202020204" pitchFamily="34" charset="0"/>
              </a:rPr>
              <a:t>90</a:t>
            </a:r>
            <a:r>
              <a:rPr lang="zh-CN" altLang="en-US" sz="2000" b="1" dirty="0">
                <a:solidFill>
                  <a:schemeClr val="tx1"/>
                </a:solidFill>
                <a:latin typeface="Arial" panose="020B0604020202020204" pitchFamily="34" charset="0"/>
              </a:rPr>
              <a:t>年代，以</a:t>
            </a:r>
            <a:r>
              <a:rPr lang="en-US" altLang="zh-CN" sz="2000" b="1" dirty="0">
                <a:solidFill>
                  <a:schemeClr val="tx1"/>
                </a:solidFill>
                <a:latin typeface="Arial" panose="020B0604020202020204" pitchFamily="34" charset="0"/>
              </a:rPr>
              <a:t>Smalltalk</a:t>
            </a:r>
            <a:r>
              <a:rPr lang="zh-CN" altLang="en-US" sz="2000" b="1" dirty="0">
                <a:solidFill>
                  <a:schemeClr val="tx1"/>
                </a:solidFill>
                <a:latin typeface="Arial" panose="020B0604020202020204" pitchFamily="34" charset="0"/>
              </a:rPr>
              <a:t>为代表的面向对象的程序设计语言相继推出，使面向对象的方法与技术得到快速发展。</a:t>
            </a:r>
          </a:p>
          <a:p>
            <a:pPr eaLnBrk="1" hangingPunct="1">
              <a:spcBef>
                <a:spcPct val="20000"/>
              </a:spcBef>
              <a:buFont typeface="Arial" panose="020B0604020202020204" pitchFamily="34" charset="0"/>
              <a:buNone/>
              <a:defRPr/>
            </a:pPr>
            <a:r>
              <a:rPr lang="en-US" altLang="zh-CN" sz="2000" b="1" dirty="0">
                <a:solidFill>
                  <a:schemeClr val="tx1"/>
                </a:solidFill>
                <a:latin typeface="Arial" panose="020B0604020202020204" pitchFamily="34" charset="0"/>
              </a:rPr>
              <a:t>       </a:t>
            </a:r>
            <a:r>
              <a:rPr lang="en-US" altLang="zh-CN" sz="2000" b="1" dirty="0">
                <a:solidFill>
                  <a:srgbClr val="FF0000"/>
                </a:solidFill>
                <a:latin typeface="Arial" panose="020B0604020202020204" pitchFamily="34" charset="0"/>
              </a:rPr>
              <a:t>3</a:t>
            </a:r>
            <a:r>
              <a:rPr lang="zh-CN" altLang="en-US" sz="2000" b="1" dirty="0">
                <a:solidFill>
                  <a:srgbClr val="FF0000"/>
                </a:solidFill>
                <a:latin typeface="Arial" panose="020B0604020202020204" pitchFamily="34" charset="0"/>
              </a:rPr>
              <a:t>．过程工程</a:t>
            </a:r>
          </a:p>
          <a:p>
            <a:pPr eaLnBrk="1" hangingPunct="1">
              <a:spcBef>
                <a:spcPct val="20000"/>
              </a:spcBef>
              <a:buFont typeface="Arial" panose="020B0604020202020204" pitchFamily="34" charset="0"/>
              <a:buNone/>
              <a:defRPr/>
            </a:pPr>
            <a:r>
              <a:rPr lang="zh-CN" altLang="en-US" sz="2000" b="1" dirty="0">
                <a:solidFill>
                  <a:schemeClr val="tx1"/>
                </a:solidFill>
                <a:latin typeface="Arial" panose="020B0604020202020204" pitchFamily="34" charset="0"/>
              </a:rPr>
              <a:t>       </a:t>
            </a:r>
            <a:r>
              <a:rPr lang="zh-CN" altLang="en-US" sz="2000" b="1" dirty="0">
                <a:solidFill>
                  <a:srgbClr val="990033"/>
                </a:solidFill>
                <a:latin typeface="Arial" panose="020B0604020202020204" pitchFamily="34" charset="0"/>
              </a:rPr>
              <a:t>过程工程</a:t>
            </a:r>
            <a:r>
              <a:rPr lang="zh-CN" altLang="en-US" sz="2000" b="1" dirty="0">
                <a:solidFill>
                  <a:schemeClr val="tx1"/>
                </a:solidFill>
                <a:latin typeface="Arial" panose="020B0604020202020204" pitchFamily="34" charset="0"/>
              </a:rPr>
              <a:t>也称为第三代软件工程。随着网络等高新技术的出现及信息技术的广泛应用，软件规模和复杂度不断增大，开发时间相应持续增长，开发人员的增加，致使软件工程开发和管理的难度不断增强。</a:t>
            </a:r>
          </a:p>
          <a:p>
            <a:pPr eaLnBrk="1" hangingPunct="1">
              <a:spcAft>
                <a:spcPts val="600"/>
              </a:spcAft>
              <a:buFont typeface="Arial" panose="020B0604020202020204" pitchFamily="34" charset="0"/>
              <a:buNone/>
              <a:defRPr/>
            </a:pPr>
            <a:r>
              <a:rPr lang="en-US" altLang="zh-CN" sz="2000" b="1" dirty="0">
                <a:solidFill>
                  <a:srgbClr val="FF0000"/>
                </a:solidFill>
                <a:latin typeface="Arial" panose="020B0604020202020204" pitchFamily="34" charset="0"/>
              </a:rPr>
              <a:t>        4</a:t>
            </a:r>
            <a:r>
              <a:rPr lang="zh-CN" altLang="en-US" sz="2000" b="1" dirty="0">
                <a:solidFill>
                  <a:srgbClr val="FF0000"/>
                </a:solidFill>
                <a:latin typeface="Arial" panose="020B0604020202020204" pitchFamily="34" charset="0"/>
              </a:rPr>
              <a:t>．构件工程</a:t>
            </a:r>
          </a:p>
          <a:p>
            <a:pPr eaLnBrk="1" hangingPunct="1">
              <a:buFont typeface="Arial" panose="020B0604020202020204" pitchFamily="34" charset="0"/>
              <a:buNone/>
              <a:defRPr/>
            </a:pPr>
            <a:r>
              <a:rPr lang="zh-CN" altLang="en-US" sz="2000" dirty="0">
                <a:solidFill>
                  <a:schemeClr val="tx1"/>
                </a:solidFill>
                <a:latin typeface="Arial" panose="020B0604020202020204" pitchFamily="34" charset="0"/>
              </a:rPr>
              <a:t>        </a:t>
            </a:r>
            <a:r>
              <a:rPr lang="zh-CN" altLang="en-US" sz="2000" b="1" dirty="0">
                <a:solidFill>
                  <a:srgbClr val="990033"/>
                </a:solidFill>
                <a:latin typeface="Arial" panose="020B0604020202020204" pitchFamily="34" charset="0"/>
              </a:rPr>
              <a:t>构件工程</a:t>
            </a:r>
            <a:r>
              <a:rPr lang="zh-CN" altLang="en-US" sz="2000" b="1" dirty="0">
                <a:solidFill>
                  <a:schemeClr val="tx1"/>
                </a:solidFill>
                <a:latin typeface="Arial" panose="020B0604020202020204" pitchFamily="34" charset="0"/>
              </a:rPr>
              <a:t>也称为</a:t>
            </a:r>
            <a:r>
              <a:rPr lang="zh-CN" altLang="en-US" sz="2000" b="1" dirty="0">
                <a:solidFill>
                  <a:srgbClr val="990033"/>
                </a:solidFill>
                <a:latin typeface="Arial" panose="020B0604020202020204" pitchFamily="34" charset="0"/>
              </a:rPr>
              <a:t>第四代软件工程</a:t>
            </a:r>
            <a:r>
              <a:rPr lang="en-US" altLang="zh-CN" sz="2000" b="1" dirty="0">
                <a:solidFill>
                  <a:schemeClr val="tx1"/>
                </a:solidFill>
                <a:latin typeface="Arial" panose="020B0604020202020204" pitchFamily="34" charset="0"/>
              </a:rPr>
              <a:t>.90</a:t>
            </a:r>
            <a:r>
              <a:rPr lang="zh-CN" altLang="en-US" sz="2000" b="1" dirty="0">
                <a:solidFill>
                  <a:schemeClr val="tx1"/>
                </a:solidFill>
                <a:latin typeface="Arial" panose="020B0604020202020204" pitchFamily="34" charset="0"/>
              </a:rPr>
              <a:t>年代起</a:t>
            </a:r>
            <a:r>
              <a:rPr lang="en-US" altLang="zh-CN" sz="2000" b="1" dirty="0">
                <a:solidFill>
                  <a:schemeClr val="tx1"/>
                </a:solidFill>
                <a:latin typeface="Arial" panose="020B0604020202020204" pitchFamily="34" charset="0"/>
              </a:rPr>
              <a:t>,</a:t>
            </a:r>
            <a:r>
              <a:rPr lang="zh-CN" altLang="en-US" sz="2000" b="1" dirty="0">
                <a:solidFill>
                  <a:schemeClr val="tx1"/>
                </a:solidFill>
                <a:latin typeface="Arial" panose="020B0604020202020204" pitchFamily="34" charset="0"/>
              </a:rPr>
              <a:t>基于构件</a:t>
            </a:r>
            <a:r>
              <a:rPr lang="en-US" altLang="zh-CN" sz="2000" dirty="0">
                <a:solidFill>
                  <a:schemeClr val="tx1"/>
                </a:solidFill>
                <a:latin typeface="Times New Roman" panose="02020603050405020304" pitchFamily="18" charset="0"/>
              </a:rPr>
              <a:t>(Component)</a:t>
            </a:r>
            <a:r>
              <a:rPr lang="zh-CN" altLang="en-US" sz="2000" b="1" dirty="0">
                <a:solidFill>
                  <a:schemeClr val="tx1"/>
                </a:solidFill>
                <a:latin typeface="Arial" panose="020B0604020202020204" pitchFamily="34" charset="0"/>
              </a:rPr>
              <a:t>的开发方法取得重要进展，软件系统的开发可利用已有的可复用构件组装完成，而无需从头开始构建，可提高效率和质量、降低成本。</a:t>
            </a:r>
          </a:p>
        </p:txBody>
      </p:sp>
      <p:sp>
        <p:nvSpPr>
          <p:cNvPr id="95237" name="AutoShape 5">
            <a:extLst>
              <a:ext uri="{FF2B5EF4-FFF2-40B4-BE49-F238E27FC236}"/>
            </a:extLst>
          </p:cNvPr>
          <p:cNvSpPr>
            <a:spLocks noChangeArrowheads="1"/>
          </p:cNvSpPr>
          <p:nvPr/>
        </p:nvSpPr>
        <p:spPr bwMode="auto">
          <a:xfrm>
            <a:off x="2916238" y="5013325"/>
            <a:ext cx="5184775" cy="431800"/>
          </a:xfrm>
          <a:prstGeom prst="wedgeRectCallout">
            <a:avLst>
              <a:gd name="adj1" fmla="val -54133"/>
              <a:gd name="adj2" fmla="val 43676"/>
            </a:avLst>
          </a:prstGeom>
          <a:solidFill>
            <a:srgbClr val="FFFF66"/>
          </a:solidFill>
          <a:ln w="9525">
            <a:solidFill>
              <a:schemeClr val="tx1"/>
            </a:solidFill>
            <a:miter lim="800000"/>
          </a:ln>
          <a:effectLst/>
        </p:spPr>
        <p:txBody>
          <a:bodyPr/>
          <a:lstStyle/>
          <a:p>
            <a:pPr eaLnBrk="1" hangingPunct="1">
              <a:defRPr/>
            </a:pPr>
            <a:r>
              <a:rPr kumimoji="1" lang="zh-CN" altLang="en-US" sz="1200" b="1" u="sng">
                <a:solidFill>
                  <a:srgbClr val="FF0000"/>
                </a:solidFill>
                <a:effectLst>
                  <a:outerShdw blurRad="38100" dist="38100" dir="2700000" algn="tl">
                    <a:srgbClr val="000000"/>
                  </a:outerShdw>
                </a:effectLst>
                <a:ea typeface="黑体" panose="02010609060101010101" pitchFamily="2" charset="-122"/>
              </a:rPr>
              <a:t>构件</a:t>
            </a:r>
            <a:r>
              <a:rPr kumimoji="1" lang="zh-CN" altLang="en-US" sz="1200" b="1">
                <a:solidFill>
                  <a:srgbClr val="0070C0"/>
                </a:solidFill>
              </a:rPr>
              <a:t>是指语义完整、语法正确和有可重用价值的</a:t>
            </a:r>
            <a:r>
              <a:rPr kumimoji="1" lang="zh-CN" altLang="en-US" sz="1200" b="1">
                <a:solidFill>
                  <a:srgbClr val="990033"/>
                </a:solidFill>
              </a:rPr>
              <a:t>单位模块</a:t>
            </a:r>
            <a:r>
              <a:rPr kumimoji="1" lang="zh-CN" altLang="en-US" sz="1200" b="1">
                <a:solidFill>
                  <a:srgbClr val="0070C0"/>
                </a:solidFill>
              </a:rPr>
              <a:t>，是软件重用过程中可以明确辨识的系统；</a:t>
            </a:r>
            <a:r>
              <a:rPr kumimoji="1" lang="zh-CN" altLang="en-US" sz="1200" b="1">
                <a:solidFill>
                  <a:srgbClr val="990033"/>
                </a:solidFill>
              </a:rPr>
              <a:t>结构上</a:t>
            </a:r>
            <a:r>
              <a:rPr kumimoji="1" lang="zh-CN" altLang="en-US" sz="1200" b="1">
                <a:solidFill>
                  <a:srgbClr val="0070C0"/>
                </a:solidFill>
              </a:rPr>
              <a:t>是语义描述、接口和实现代码的复合体。</a:t>
            </a:r>
          </a:p>
        </p:txBody>
      </p:sp>
      <p:sp>
        <p:nvSpPr>
          <p:cNvPr id="14340"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a:buFont typeface="Arial" pitchFamily="34" charset="0"/>
              <a:buNone/>
            </a:pPr>
            <a:r>
              <a:rPr lang="en-US" altLang="zh-CN" sz="3200">
                <a:solidFill>
                  <a:schemeClr val="bg1"/>
                </a:solidFill>
                <a:latin typeface="Verdana" pitchFamily="34" charset="0"/>
              </a:rPr>
              <a:t>1.1 </a:t>
            </a:r>
            <a:r>
              <a:rPr lang="zh-CN" altLang="zh-CN" sz="3200">
                <a:solidFill>
                  <a:schemeClr val="bg1"/>
                </a:solidFill>
                <a:latin typeface="Verdana" pitchFamily="34" charset="0"/>
              </a:rPr>
              <a:t>软件工程的发展</a:t>
            </a:r>
          </a:p>
        </p:txBody>
      </p:sp>
      <p:pic>
        <p:nvPicPr>
          <p:cNvPr id="14341" name="Picture 6" descr="C:\Program Files\Microsoft Office\MEDIA\CAGCAT10\j0234657.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2588" y="1052513"/>
            <a:ext cx="1004887"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9028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1.1  </a:t>
            </a:r>
            <a:r>
              <a:rPr lang="zh-CN" altLang="en-US" sz="3200">
                <a:solidFill>
                  <a:schemeClr val="bg1"/>
                </a:solidFill>
                <a:latin typeface="Arial" pitchFamily="34" charset="0"/>
              </a:rPr>
              <a:t>软件工程的发展</a:t>
            </a:r>
          </a:p>
        </p:txBody>
      </p:sp>
      <p:sp>
        <p:nvSpPr>
          <p:cNvPr id="5" name="圆角矩形 4">
            <a:extLst>
              <a:ext uri="{FF2B5EF4-FFF2-40B4-BE49-F238E27FC236}"/>
            </a:extLst>
          </p:cNvPr>
          <p:cNvSpPr/>
          <p:nvPr/>
        </p:nvSpPr>
        <p:spPr bwMode="gray">
          <a:xfrm>
            <a:off x="711200" y="1268413"/>
            <a:ext cx="7935913" cy="3455987"/>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fontScale="92500" lnSpcReduction="10000"/>
          </a:bodyPr>
          <a:lstStyle/>
          <a:p>
            <a:pPr eaLnBrk="1" hangingPunct="1">
              <a:lnSpc>
                <a:spcPct val="80000"/>
              </a:lnSpc>
              <a:defRPr/>
            </a:pPr>
            <a:endParaRPr lang="zh-CN" altLang="en-US" sz="1100" b="1" dirty="0">
              <a:solidFill>
                <a:schemeClr val="tx1"/>
              </a:solidFill>
              <a:latin typeface="Arial" panose="020B0604020202020204" pitchFamily="34" charset="0"/>
            </a:endParaRPr>
          </a:p>
          <a:p>
            <a:pPr eaLnBrk="1" hangingPunct="1">
              <a:lnSpc>
                <a:spcPct val="150000"/>
              </a:lnSpc>
              <a:defRPr/>
            </a:pPr>
            <a:r>
              <a:rPr lang="zh-CN" altLang="en-US" sz="1300" b="1" dirty="0">
                <a:solidFill>
                  <a:srgbClr val="990033"/>
                </a:solidFill>
                <a:latin typeface="Arial" panose="020B0604020202020204" pitchFamily="34" charset="0"/>
              </a:rPr>
              <a:t>             </a:t>
            </a:r>
            <a:r>
              <a:rPr lang="zh-CN" altLang="en-US" sz="2400" b="1" dirty="0">
                <a:solidFill>
                  <a:srgbClr val="990033"/>
                </a:solidFill>
                <a:latin typeface="Arial" panose="020B0604020202020204" pitchFamily="34" charset="0"/>
              </a:rPr>
              <a:t>计算机辅助软件工程</a:t>
            </a:r>
            <a:r>
              <a:rPr lang="zh-CN" altLang="en-US" sz="2400" b="1" dirty="0">
                <a:solidFill>
                  <a:schemeClr val="tx1"/>
                </a:solidFill>
                <a:latin typeface="Arial" panose="020B0604020202020204" pitchFamily="34" charset="0"/>
              </a:rPr>
              <a:t>简称</a:t>
            </a:r>
            <a:r>
              <a:rPr lang="en-US" altLang="zh-CN" sz="2400" b="1" dirty="0">
                <a:solidFill>
                  <a:srgbClr val="FF0000"/>
                </a:solidFill>
                <a:latin typeface="Arial" panose="020B0604020202020204" pitchFamily="34" charset="0"/>
              </a:rPr>
              <a:t>CASE</a:t>
            </a:r>
            <a:r>
              <a:rPr lang="zh-CN" altLang="en-US" sz="2400" b="1" dirty="0">
                <a:solidFill>
                  <a:schemeClr val="tx1"/>
                </a:solidFill>
                <a:latin typeface="Arial" panose="020B0604020202020204" pitchFamily="34" charset="0"/>
              </a:rPr>
              <a:t>（</a:t>
            </a:r>
            <a:r>
              <a:rPr lang="en-US" altLang="zh-CN" sz="2400" b="1" dirty="0">
                <a:solidFill>
                  <a:schemeClr val="tx1"/>
                </a:solidFill>
                <a:latin typeface="Arial" panose="020B0604020202020204" pitchFamily="34" charset="0"/>
              </a:rPr>
              <a:t>Computer Aided Software </a:t>
            </a:r>
            <a:r>
              <a:rPr lang="en-US" altLang="zh-CN" sz="2400" b="1" dirty="0" smtClean="0">
                <a:solidFill>
                  <a:schemeClr val="tx1"/>
                </a:solidFill>
                <a:latin typeface="Arial" panose="020B0604020202020204" pitchFamily="34" charset="0"/>
              </a:rPr>
              <a:t>Engineering</a:t>
            </a:r>
            <a:r>
              <a:rPr lang="zh-CN" altLang="en-US" sz="2400" b="1" dirty="0" smtClean="0">
                <a:solidFill>
                  <a:schemeClr val="tx1"/>
                </a:solidFill>
                <a:latin typeface="Arial" panose="020B0604020202020204" pitchFamily="34" charset="0"/>
              </a:rPr>
              <a:t>）</a:t>
            </a:r>
            <a:r>
              <a:rPr lang="zh-CN" altLang="en-US" sz="2400" b="1" dirty="0">
                <a:solidFill>
                  <a:schemeClr val="tx1"/>
                </a:solidFill>
                <a:latin typeface="Arial" panose="020B0604020202020204" pitchFamily="34" charset="0"/>
              </a:rPr>
              <a:t>将工具和代码生成器进行集成，为很多软件系统提供了可靠的解决方案；专家系统和人工智能软件的应用更加广泛；人工神经网络软件开阔了信息处理的新途径；并行计算、网络技术、虚拟技术、多媒体技术和现代通信技术等新技术新方法改变了原有的工作方式。</a:t>
            </a:r>
          </a:p>
        </p:txBody>
      </p:sp>
      <p:sp>
        <p:nvSpPr>
          <p:cNvPr id="2" name="圆角矩形 4">
            <a:extLst>
              <a:ext uri="{FF2B5EF4-FFF2-40B4-BE49-F238E27FC236}"/>
            </a:extLst>
          </p:cNvPr>
          <p:cNvSpPr>
            <a:spLocks noChangeArrowheads="1"/>
          </p:cNvSpPr>
          <p:nvPr/>
        </p:nvSpPr>
        <p:spPr bwMode="gray">
          <a:xfrm>
            <a:off x="1331913" y="4941888"/>
            <a:ext cx="6696075" cy="1366837"/>
          </a:xfrm>
          <a:prstGeom prst="roundRect">
            <a:avLst>
              <a:gd name="adj" fmla="val 16667"/>
            </a:avLst>
          </a:prstGeom>
          <a:solidFill>
            <a:srgbClr val="FFFF66"/>
          </a:solidFill>
          <a:ln w="25400" algn="ctr">
            <a:solidFill>
              <a:schemeClr val="accent1"/>
            </a:solidFill>
            <a:round/>
          </a:ln>
        </p:spPr>
        <p:txBody>
          <a:bodyPr anchor="ctr" anchorCtr="1"/>
          <a:lstStyle/>
          <a:p>
            <a:pPr eaLnBrk="1" hangingPunct="1">
              <a:defRPr/>
            </a:pPr>
            <a:r>
              <a:rPr lang="zh-CN" altLang="en-US" sz="2200" b="1" dirty="0">
                <a:solidFill>
                  <a:srgbClr val="FF0000"/>
                </a:solidFill>
                <a:effectLst>
                  <a:outerShdw blurRad="38100" dist="38100" dir="2700000" algn="tl">
                    <a:srgbClr val="000000"/>
                  </a:outerShdw>
                </a:effectLst>
                <a:latin typeface="黑体" panose="02010609060101010101" pitchFamily="2" charset="-122"/>
                <a:ea typeface="黑体" panose="02010609060101010101" pitchFamily="2" charset="-122"/>
              </a:rPr>
              <a:t> </a:t>
            </a:r>
            <a:r>
              <a:rPr lang="en-US" altLang="zh-CN" sz="2200" b="1" dirty="0">
                <a:solidFill>
                  <a:srgbClr val="FF0000"/>
                </a:solidFill>
                <a:effectLst>
                  <a:outerShdw blurRad="38100" dist="38100" dir="2700000" algn="tl">
                    <a:srgbClr val="000000"/>
                  </a:outerShdw>
                </a:effectLst>
                <a:latin typeface="黑体" panose="02010609060101010101" pitchFamily="2" charset="-122"/>
                <a:ea typeface="黑体" panose="02010609060101010101" pitchFamily="2" charset="-122"/>
                <a:sym typeface="Wingdings" panose="05000000000000000000"/>
              </a:rPr>
              <a:t></a:t>
            </a:r>
            <a:r>
              <a:rPr lang="zh-CN" altLang="en-US" sz="2200" b="1" dirty="0">
                <a:solidFill>
                  <a:srgbClr val="FF0000"/>
                </a:solidFill>
                <a:effectLst>
                  <a:outerShdw blurRad="38100" dist="38100" dir="2700000" algn="tl">
                    <a:srgbClr val="000000"/>
                  </a:outerShdw>
                </a:effectLst>
                <a:latin typeface="黑体" panose="02010609060101010101" pitchFamily="2" charset="-122"/>
                <a:ea typeface="黑体" panose="02010609060101010101" pitchFamily="2" charset="-122"/>
              </a:rPr>
              <a:t>讨论思考</a:t>
            </a:r>
            <a:r>
              <a:rPr lang="zh-CN" altLang="en-US" sz="2200" b="1" dirty="0">
                <a:solidFill>
                  <a:srgbClr val="990033"/>
                </a:solidFill>
              </a:rPr>
              <a:t>：</a:t>
            </a:r>
          </a:p>
          <a:p>
            <a:pPr>
              <a:defRPr/>
            </a:pPr>
            <a:r>
              <a:rPr lang="zh-CN" altLang="zh-CN" b="1" dirty="0"/>
              <a:t>（</a:t>
            </a:r>
            <a:r>
              <a:rPr lang="en-US" altLang="zh-CN" b="1" dirty="0"/>
              <a:t>1</a:t>
            </a:r>
            <a:r>
              <a:rPr lang="zh-CN" altLang="zh-CN" b="1" dirty="0"/>
              <a:t>）什么是软件危机？软件危机主要特点有哪几个方面？</a:t>
            </a:r>
          </a:p>
          <a:p>
            <a:pPr>
              <a:defRPr/>
            </a:pPr>
            <a:r>
              <a:rPr lang="en-US" altLang="zh-CN" b="1" dirty="0"/>
              <a:t> </a:t>
            </a:r>
            <a:r>
              <a:rPr lang="zh-CN" altLang="zh-CN" b="1" dirty="0"/>
              <a:t>（</a:t>
            </a:r>
            <a:r>
              <a:rPr lang="en-US" altLang="zh-CN" b="1" dirty="0"/>
              <a:t>2</a:t>
            </a:r>
            <a:r>
              <a:rPr lang="zh-CN" altLang="zh-CN" b="1" dirty="0"/>
              <a:t>）导致软件危机主要原因有哪些？应采取哪些主要措施？</a:t>
            </a:r>
          </a:p>
          <a:p>
            <a:pPr>
              <a:defRPr/>
            </a:pPr>
            <a:r>
              <a:rPr lang="en-US" altLang="zh-CN" b="1" dirty="0"/>
              <a:t> </a:t>
            </a:r>
            <a:r>
              <a:rPr lang="zh-CN" altLang="zh-CN" b="1" dirty="0"/>
              <a:t>（</a:t>
            </a:r>
            <a:r>
              <a:rPr lang="en-US" altLang="zh-CN" b="1" dirty="0"/>
              <a:t>3</a:t>
            </a:r>
            <a:r>
              <a:rPr lang="zh-CN" altLang="zh-CN" b="1" dirty="0"/>
              <a:t>）</a:t>
            </a:r>
            <a:r>
              <a:rPr lang="en-US" altLang="zh-CN" b="1" dirty="0"/>
              <a:t>“</a:t>
            </a:r>
            <a:r>
              <a:rPr lang="zh-CN" altLang="zh-CN" b="1" dirty="0"/>
              <a:t>软件工程</a:t>
            </a:r>
            <a:r>
              <a:rPr lang="en-US" altLang="zh-CN" b="1" dirty="0"/>
              <a:t>”</a:t>
            </a:r>
            <a:r>
              <a:rPr lang="zh-CN" altLang="zh-CN" b="1" dirty="0"/>
              <a:t>的发展经历哪几个重要阶段？</a:t>
            </a:r>
          </a:p>
        </p:txBody>
      </p:sp>
    </p:spTree>
    <p:extLst>
      <p:ext uri="{BB962C8B-B14F-4D97-AF65-F5344CB8AC3E}">
        <p14:creationId xmlns:p14="http://schemas.microsoft.com/office/powerpoint/2010/main" val="3270156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1.2 </a:t>
            </a:r>
            <a:r>
              <a:rPr lang="zh-CN" altLang="zh-CN" sz="3200">
                <a:solidFill>
                  <a:schemeClr val="bg1"/>
                </a:solidFill>
                <a:latin typeface="Arial" pitchFamily="34" charset="0"/>
              </a:rPr>
              <a:t>软件及软件工程概述</a:t>
            </a:r>
            <a:endParaRPr lang="zh-CN" altLang="en-US" sz="3200">
              <a:solidFill>
                <a:schemeClr val="bg1"/>
              </a:solidFill>
              <a:latin typeface="Arial" pitchFamily="34" charset="0"/>
            </a:endParaRPr>
          </a:p>
        </p:txBody>
      </p:sp>
      <p:sp>
        <p:nvSpPr>
          <p:cNvPr id="5" name="圆角矩形 4">
            <a:extLst>
              <a:ext uri="{FF2B5EF4-FFF2-40B4-BE49-F238E27FC236}"/>
            </a:extLst>
          </p:cNvPr>
          <p:cNvSpPr/>
          <p:nvPr/>
        </p:nvSpPr>
        <p:spPr bwMode="gray">
          <a:xfrm>
            <a:off x="611188" y="1196975"/>
            <a:ext cx="8151812" cy="5472113"/>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fontScale="92500" lnSpcReduction="10000"/>
          </a:bodyPr>
          <a:lstStyle/>
          <a:p>
            <a:pPr eaLnBrk="1" hangingPunct="1">
              <a:lnSpc>
                <a:spcPct val="80000"/>
              </a:lnSpc>
              <a:spcAft>
                <a:spcPts val="540"/>
              </a:spcAft>
              <a:buFont typeface="Arial" panose="020B0604020202020204" pitchFamily="34" charset="0"/>
              <a:buNone/>
              <a:defRPr/>
            </a:pPr>
            <a:r>
              <a:rPr lang="en-US" altLang="zh-CN" sz="2500" b="1" dirty="0">
                <a:solidFill>
                  <a:srgbClr val="FF0000"/>
                </a:solidFill>
                <a:latin typeface="Arial" panose="020B0604020202020204" pitchFamily="34" charset="0"/>
              </a:rPr>
              <a:t>1.2.1 </a:t>
            </a:r>
            <a:r>
              <a:rPr lang="zh-CN" altLang="en-US" sz="2500" b="1" dirty="0">
                <a:solidFill>
                  <a:srgbClr val="FF0000"/>
                </a:solidFill>
                <a:latin typeface="Arial" panose="020B0604020202020204" pitchFamily="34" charset="0"/>
              </a:rPr>
              <a:t>软件的概念特点和分类</a:t>
            </a:r>
          </a:p>
          <a:p>
            <a:pPr eaLnBrk="1" hangingPunct="1">
              <a:lnSpc>
                <a:spcPct val="80000"/>
              </a:lnSpc>
              <a:spcBef>
                <a:spcPts val="300"/>
              </a:spcBef>
              <a:spcAft>
                <a:spcPts val="300"/>
              </a:spcAft>
              <a:buFont typeface="Arial" panose="020B0604020202020204" pitchFamily="34" charset="0"/>
              <a:buNone/>
              <a:defRPr/>
            </a:pPr>
            <a:r>
              <a:rPr lang="zh-CN" altLang="en-US" sz="2000" b="1" dirty="0">
                <a:solidFill>
                  <a:schemeClr val="tx1"/>
                </a:solidFill>
                <a:latin typeface="Arial" panose="020B0604020202020204" pitchFamily="34" charset="0"/>
              </a:rPr>
              <a:t>        </a:t>
            </a:r>
            <a:r>
              <a:rPr lang="en-US" altLang="zh-CN" sz="2300" b="1" dirty="0">
                <a:solidFill>
                  <a:srgbClr val="990033"/>
                </a:solidFill>
                <a:latin typeface="Arial" panose="020B0604020202020204" pitchFamily="34" charset="0"/>
              </a:rPr>
              <a:t>1</a:t>
            </a:r>
            <a:r>
              <a:rPr lang="zh-CN" altLang="en-US" sz="2300" b="1" dirty="0">
                <a:solidFill>
                  <a:srgbClr val="990033"/>
                </a:solidFill>
                <a:latin typeface="Arial" panose="020B0604020202020204" pitchFamily="34" charset="0"/>
              </a:rPr>
              <a:t>．软件的概念</a:t>
            </a:r>
          </a:p>
          <a:p>
            <a:pPr eaLnBrk="1" hangingPunct="1">
              <a:spcBef>
                <a:spcPts val="0"/>
              </a:spcBef>
              <a:buFont typeface="Arial" panose="020B0604020202020204" pitchFamily="34" charset="0"/>
              <a:buNone/>
              <a:defRPr/>
            </a:pPr>
            <a:r>
              <a:rPr lang="zh-CN" altLang="en-US" sz="2000" b="1" dirty="0">
                <a:solidFill>
                  <a:srgbClr val="FF0000"/>
                </a:solidFill>
                <a:latin typeface="Arial" panose="020B0604020202020204" pitchFamily="34" charset="0"/>
              </a:rPr>
              <a:t>       </a:t>
            </a:r>
            <a:r>
              <a:rPr lang="zh-CN" altLang="en-US" sz="2000" b="1" u="sng" dirty="0">
                <a:solidFill>
                  <a:srgbClr val="FF0000"/>
                </a:solidFill>
                <a:latin typeface="Arial" panose="020B0604020202020204" pitchFamily="34" charset="0"/>
              </a:rPr>
              <a:t>软件</a:t>
            </a:r>
            <a:r>
              <a:rPr lang="zh-CN" altLang="en-US" sz="2000" b="1" dirty="0">
                <a:solidFill>
                  <a:schemeClr val="tx1"/>
                </a:solidFill>
                <a:latin typeface="Arial" panose="020B0604020202020204" pitchFamily="34" charset="0"/>
              </a:rPr>
              <a:t>（</a:t>
            </a:r>
            <a:r>
              <a:rPr lang="en-US" altLang="zh-CN" sz="2000" b="1" dirty="0">
                <a:solidFill>
                  <a:schemeClr val="tx1"/>
                </a:solidFill>
                <a:latin typeface="Arial" panose="020B0604020202020204" pitchFamily="34" charset="0"/>
              </a:rPr>
              <a:t>Software</a:t>
            </a:r>
            <a:r>
              <a:rPr lang="zh-CN" altLang="en-US" sz="2000" b="1" dirty="0">
                <a:solidFill>
                  <a:schemeClr val="tx1"/>
                </a:solidFill>
                <a:latin typeface="Arial" panose="020B0604020202020204" pitchFamily="34" charset="0"/>
              </a:rPr>
              <a:t>）是计算机及手机等终端设备运行的程序、数据、文档和服务的集合，</a:t>
            </a:r>
            <a:r>
              <a:rPr lang="zh-CN" altLang="en-US" sz="2000" b="1" dirty="0">
                <a:solidFill>
                  <a:srgbClr val="990033"/>
                </a:solidFill>
                <a:latin typeface="Arial" panose="020B0604020202020204" pitchFamily="34" charset="0"/>
              </a:rPr>
              <a:t>包括</a:t>
            </a:r>
            <a:r>
              <a:rPr lang="zh-CN" altLang="en-US" sz="2000" b="1" dirty="0">
                <a:solidFill>
                  <a:schemeClr val="tx1"/>
                </a:solidFill>
                <a:latin typeface="Arial" panose="020B0604020202020204" pitchFamily="34" charset="0"/>
              </a:rPr>
              <a:t>指令程序、数据、相关文档和完善的售后服务的完整集合。即；</a:t>
            </a:r>
          </a:p>
          <a:p>
            <a:pPr eaLnBrk="1" hangingPunct="1">
              <a:spcBef>
                <a:spcPts val="0"/>
              </a:spcBef>
              <a:buFont typeface="Arial" panose="020B0604020202020204" pitchFamily="34" charset="0"/>
              <a:buNone/>
              <a:defRPr/>
            </a:pPr>
            <a:r>
              <a:rPr lang="zh-CN" altLang="en-US" sz="2000" b="1" dirty="0">
                <a:solidFill>
                  <a:schemeClr val="tx1"/>
                </a:solidFill>
                <a:latin typeface="Arial" panose="020B0604020202020204" pitchFamily="34" charset="0"/>
              </a:rPr>
              <a:t>              </a:t>
            </a:r>
            <a:r>
              <a:rPr lang="zh-CN" altLang="en-US" sz="2000" b="1" dirty="0">
                <a:solidFill>
                  <a:srgbClr val="990033"/>
                </a:solidFill>
                <a:latin typeface="Arial" panose="020B0604020202020204" pitchFamily="34" charset="0"/>
              </a:rPr>
              <a:t>软件</a:t>
            </a:r>
            <a:r>
              <a:rPr lang="en-US" altLang="zh-CN" sz="2000" b="1" dirty="0">
                <a:solidFill>
                  <a:srgbClr val="990033"/>
                </a:solidFill>
                <a:latin typeface="Arial" panose="020B0604020202020204" pitchFamily="34" charset="0"/>
              </a:rPr>
              <a:t>=</a:t>
            </a:r>
            <a:r>
              <a:rPr lang="zh-CN" altLang="en-US" sz="2000" b="1" dirty="0">
                <a:solidFill>
                  <a:srgbClr val="990033"/>
                </a:solidFill>
                <a:latin typeface="Arial" panose="020B0604020202020204" pitchFamily="34" charset="0"/>
              </a:rPr>
              <a:t>程序 </a:t>
            </a:r>
            <a:r>
              <a:rPr lang="en-US" altLang="zh-CN" sz="2000" b="1" dirty="0">
                <a:solidFill>
                  <a:srgbClr val="990033"/>
                </a:solidFill>
                <a:latin typeface="Arial" panose="020B0604020202020204" pitchFamily="34" charset="0"/>
              </a:rPr>
              <a:t>+ </a:t>
            </a:r>
            <a:r>
              <a:rPr lang="zh-CN" altLang="en-US" sz="2000" b="1" dirty="0">
                <a:solidFill>
                  <a:srgbClr val="990033"/>
                </a:solidFill>
                <a:latin typeface="Arial" panose="020B0604020202020204" pitchFamily="34" charset="0"/>
              </a:rPr>
              <a:t>数据 </a:t>
            </a:r>
            <a:r>
              <a:rPr lang="en-US" altLang="zh-CN" sz="2000" b="1" dirty="0">
                <a:solidFill>
                  <a:srgbClr val="990033"/>
                </a:solidFill>
                <a:latin typeface="Arial" panose="020B0604020202020204" pitchFamily="34" charset="0"/>
              </a:rPr>
              <a:t>+ </a:t>
            </a:r>
            <a:r>
              <a:rPr lang="zh-CN" altLang="en-US" sz="2000" b="1" dirty="0">
                <a:solidFill>
                  <a:srgbClr val="990033"/>
                </a:solidFill>
                <a:latin typeface="Arial" panose="020B0604020202020204" pitchFamily="34" charset="0"/>
              </a:rPr>
              <a:t>文档 </a:t>
            </a:r>
            <a:r>
              <a:rPr lang="en-US" altLang="zh-CN" sz="2000" b="1" dirty="0">
                <a:solidFill>
                  <a:srgbClr val="990033"/>
                </a:solidFill>
                <a:latin typeface="Arial" panose="020B0604020202020204" pitchFamily="34" charset="0"/>
              </a:rPr>
              <a:t>+ </a:t>
            </a:r>
            <a:r>
              <a:rPr lang="zh-CN" altLang="en-US" sz="2000" b="1" dirty="0">
                <a:solidFill>
                  <a:srgbClr val="990033"/>
                </a:solidFill>
                <a:latin typeface="Arial" panose="020B0604020202020204" pitchFamily="34" charset="0"/>
              </a:rPr>
              <a:t>服务</a:t>
            </a:r>
            <a:r>
              <a:rPr lang="zh-CN" altLang="en-US" sz="2000" b="1" dirty="0">
                <a:solidFill>
                  <a:schemeClr val="tx1"/>
                </a:solidFill>
                <a:latin typeface="Arial" panose="020B0604020202020204" pitchFamily="34" charset="0"/>
              </a:rPr>
              <a:t>。</a:t>
            </a:r>
          </a:p>
          <a:p>
            <a:pPr eaLnBrk="1" hangingPunct="1">
              <a:spcBef>
                <a:spcPts val="0"/>
              </a:spcBef>
              <a:buFont typeface="Arial" panose="020B0604020202020204" pitchFamily="34" charset="0"/>
              <a:buNone/>
              <a:defRPr/>
            </a:pPr>
            <a:r>
              <a:rPr lang="zh-CN" altLang="en-US" sz="2000" b="1" dirty="0">
                <a:solidFill>
                  <a:schemeClr val="tx1"/>
                </a:solidFill>
                <a:latin typeface="Arial" panose="020B0604020202020204" pitchFamily="34" charset="0"/>
              </a:rPr>
              <a:t>       其中，</a:t>
            </a:r>
            <a:r>
              <a:rPr lang="zh-CN" altLang="en-US" sz="2000" b="1" dirty="0">
                <a:solidFill>
                  <a:srgbClr val="FF0000"/>
                </a:solidFill>
                <a:latin typeface="Arial" panose="020B0604020202020204" pitchFamily="34" charset="0"/>
              </a:rPr>
              <a:t>数据</a:t>
            </a:r>
            <a:r>
              <a:rPr lang="zh-CN" altLang="en-US" sz="2000" b="1" dirty="0">
                <a:solidFill>
                  <a:schemeClr val="tx1"/>
                </a:solidFill>
                <a:latin typeface="Arial" panose="020B0604020202020204" pitchFamily="34" charset="0"/>
              </a:rPr>
              <a:t>则是使程序正常处理信息的</a:t>
            </a:r>
            <a:r>
              <a:rPr lang="zh-CN" altLang="en-US" sz="2000" b="1" u="sng" dirty="0">
                <a:solidFill>
                  <a:schemeClr val="tx1"/>
                </a:solidFill>
                <a:latin typeface="Arial" panose="020B0604020202020204" pitchFamily="34" charset="0"/>
              </a:rPr>
              <a:t>数据结构及信息表示</a:t>
            </a:r>
            <a:r>
              <a:rPr lang="zh-CN" altLang="en-US" sz="2000" b="1" dirty="0">
                <a:solidFill>
                  <a:schemeClr val="tx1"/>
                </a:solidFill>
                <a:latin typeface="Arial" panose="020B0604020202020204" pitchFamily="34" charset="0"/>
              </a:rPr>
              <a:t>；</a:t>
            </a:r>
            <a:r>
              <a:rPr lang="zh-CN" altLang="en-US" sz="2000" b="1" dirty="0">
                <a:solidFill>
                  <a:srgbClr val="FF0000"/>
                </a:solidFill>
                <a:latin typeface="Arial" panose="020B0604020202020204" pitchFamily="34" charset="0"/>
              </a:rPr>
              <a:t>文档</a:t>
            </a:r>
            <a:r>
              <a:rPr lang="zh-CN" altLang="en-US" sz="2000" b="1" dirty="0">
                <a:solidFill>
                  <a:schemeClr val="tx1"/>
                </a:solidFill>
                <a:latin typeface="Arial" panose="020B0604020202020204" pitchFamily="34" charset="0"/>
              </a:rPr>
              <a:t>（</a:t>
            </a:r>
            <a:r>
              <a:rPr lang="en-US" altLang="zh-CN" sz="2000" b="1" dirty="0">
                <a:solidFill>
                  <a:schemeClr val="tx1"/>
                </a:solidFill>
                <a:latin typeface="Arial" panose="020B0604020202020204" pitchFamily="34" charset="0"/>
              </a:rPr>
              <a:t>Document</a:t>
            </a:r>
            <a:r>
              <a:rPr lang="zh-CN" altLang="en-US" sz="2000" b="1" dirty="0">
                <a:solidFill>
                  <a:schemeClr val="tx1"/>
                </a:solidFill>
                <a:latin typeface="Arial" panose="020B0604020202020204" pitchFamily="34" charset="0"/>
              </a:rPr>
              <a:t>）是与程序开发、维护和使用有关的技术资料。</a:t>
            </a:r>
            <a:r>
              <a:rPr lang="zh-CN" altLang="zh-CN" sz="2100" b="1" dirty="0">
                <a:solidFill>
                  <a:srgbClr val="FF0000"/>
                </a:solidFill>
                <a:latin typeface="Arial" panose="020B0604020202020204" pitchFamily="34" charset="0"/>
              </a:rPr>
              <a:t>服务</a:t>
            </a:r>
            <a:r>
              <a:rPr lang="zh-CN" altLang="zh-CN" sz="2100" b="1" dirty="0">
                <a:solidFill>
                  <a:schemeClr val="tx1"/>
                </a:solidFill>
                <a:latin typeface="Arial" panose="020B0604020202020204" pitchFamily="34" charset="0"/>
              </a:rPr>
              <a:t>主要指对各种软件用户的服务，包括提供软件产品使用说明书、推销服务及售后技术支持等</a:t>
            </a:r>
            <a:endParaRPr lang="zh-CN" altLang="en-US" sz="2100" b="1" dirty="0">
              <a:solidFill>
                <a:schemeClr val="tx1"/>
              </a:solidFill>
              <a:latin typeface="Arial" panose="020B0604020202020204" pitchFamily="34" charset="0"/>
            </a:endParaRPr>
          </a:p>
          <a:p>
            <a:pPr eaLnBrk="1" hangingPunct="1">
              <a:spcBef>
                <a:spcPts val="0"/>
              </a:spcBef>
              <a:buFont typeface="Arial" panose="020B0604020202020204" pitchFamily="34" charset="0"/>
              <a:buNone/>
              <a:defRPr/>
            </a:pPr>
            <a:r>
              <a:rPr lang="zh-CN" altLang="en-US" sz="2000" b="1" dirty="0">
                <a:solidFill>
                  <a:schemeClr val="tx1"/>
                </a:solidFill>
                <a:latin typeface="Arial" panose="020B0604020202020204" pitchFamily="34" charset="0"/>
              </a:rPr>
              <a:t>        </a:t>
            </a:r>
            <a:r>
              <a:rPr lang="zh-CN" altLang="en-US" sz="2000" b="1" dirty="0">
                <a:solidFill>
                  <a:srgbClr val="C00000"/>
                </a:solidFill>
                <a:latin typeface="Arial" panose="020B0604020202020204" pitchFamily="34" charset="0"/>
              </a:rPr>
              <a:t>软件分为</a:t>
            </a:r>
            <a:r>
              <a:rPr lang="zh-CN" altLang="en-US" sz="2000" b="1" dirty="0">
                <a:solidFill>
                  <a:schemeClr val="tx1"/>
                </a:solidFill>
                <a:latin typeface="Arial" panose="020B0604020202020204" pitchFamily="34" charset="0"/>
              </a:rPr>
              <a:t>系统软件</a:t>
            </a:r>
            <a:r>
              <a:rPr lang="zh-CN" altLang="zh-CN" sz="2000" b="1" dirty="0">
                <a:solidFill>
                  <a:schemeClr val="tx1"/>
                </a:solidFill>
                <a:latin typeface="Arial" panose="020B0604020202020204" pitchFamily="34" charset="0"/>
              </a:rPr>
              <a:t>、支撑软件（开发环境）和</a:t>
            </a:r>
            <a:r>
              <a:rPr lang="zh-CN" altLang="en-US" sz="2000" b="1" dirty="0">
                <a:solidFill>
                  <a:schemeClr val="tx1"/>
                </a:solidFill>
                <a:latin typeface="Arial" panose="020B0604020202020204" pitchFamily="34" charset="0"/>
              </a:rPr>
              <a:t>应用软件等。其中</a:t>
            </a:r>
            <a:r>
              <a:rPr lang="zh-CN" altLang="en-US" sz="2000" b="1" dirty="0">
                <a:solidFill>
                  <a:srgbClr val="990033"/>
                </a:solidFill>
                <a:latin typeface="Arial" panose="020B0604020202020204" pitchFamily="34" charset="0"/>
              </a:rPr>
              <a:t>应用软件</a:t>
            </a:r>
            <a:r>
              <a:rPr lang="zh-CN" altLang="en-US" sz="2000" b="1" dirty="0">
                <a:solidFill>
                  <a:schemeClr val="tx1"/>
                </a:solidFill>
                <a:latin typeface="Arial" panose="020B0604020202020204" pitchFamily="34" charset="0"/>
              </a:rPr>
              <a:t>常称为</a:t>
            </a:r>
            <a:r>
              <a:rPr lang="zh-CN" altLang="en-US" sz="2000" b="1" dirty="0">
                <a:solidFill>
                  <a:srgbClr val="990033"/>
                </a:solidFill>
                <a:latin typeface="Arial" panose="020B0604020202020204" pitchFamily="34" charset="0"/>
              </a:rPr>
              <a:t>信息系统</a:t>
            </a:r>
            <a:r>
              <a:rPr lang="zh-CN" altLang="en-US" sz="2000" b="1" dirty="0">
                <a:solidFill>
                  <a:schemeClr val="tx1"/>
                </a:solidFill>
                <a:latin typeface="Arial" panose="020B0604020202020204" pitchFamily="34" charset="0"/>
              </a:rPr>
              <a:t>主要是指具体的应用系统。</a:t>
            </a:r>
            <a:endParaRPr lang="en-US" altLang="zh-CN" sz="2000" b="1" dirty="0">
              <a:solidFill>
                <a:schemeClr val="tx1"/>
              </a:solidFill>
              <a:latin typeface="Arial" panose="020B0604020202020204" pitchFamily="34" charset="0"/>
            </a:endParaRPr>
          </a:p>
          <a:p>
            <a:pPr eaLnBrk="1" hangingPunct="1">
              <a:spcBef>
                <a:spcPts val="0"/>
              </a:spcBef>
              <a:buFont typeface="Arial" panose="020B0604020202020204" pitchFamily="34" charset="0"/>
              <a:buNone/>
              <a:defRPr/>
            </a:pPr>
            <a:r>
              <a:rPr lang="en-US" altLang="zh-CN" sz="2000" b="1" dirty="0">
                <a:solidFill>
                  <a:srgbClr val="29698D"/>
                </a:solidFill>
                <a:sym typeface="Wingdings" panose="05000000000000000000" pitchFamily="2" charset="2"/>
              </a:rPr>
              <a:t>    </a:t>
            </a:r>
            <a:r>
              <a:rPr lang="en-US" altLang="zh-CN" sz="2000" b="1" dirty="0">
                <a:solidFill>
                  <a:srgbClr val="FF0000"/>
                </a:solidFill>
                <a:latin typeface="Arial" panose="020B0604020202020204" pitchFamily="34" charset="0"/>
                <a:sym typeface="Wingdings" panose="05000000000000000000" pitchFamily="2" charset="2"/>
              </a:rPr>
              <a:t></a:t>
            </a:r>
            <a:r>
              <a:rPr lang="zh-CN" altLang="zh-CN" sz="2000" b="1" u="sng" dirty="0">
                <a:solidFill>
                  <a:srgbClr val="FF0000"/>
                </a:solidFill>
                <a:latin typeface="Arial" panose="020B0604020202020204" pitchFamily="34" charset="0"/>
                <a:ea typeface="黑体" panose="02010609060101010101" pitchFamily="2" charset="-122"/>
              </a:rPr>
              <a:t>注意</a:t>
            </a:r>
            <a:r>
              <a:rPr lang="zh-CN" altLang="zh-CN" sz="2000" b="1" dirty="0">
                <a:solidFill>
                  <a:srgbClr val="FF0000"/>
                </a:solidFill>
                <a:latin typeface="Arial" panose="020B0604020202020204" pitchFamily="34" charset="0"/>
              </a:rPr>
              <a:t>：</a:t>
            </a:r>
            <a:r>
              <a:rPr lang="zh-CN" altLang="zh-CN" sz="2000" b="1" dirty="0">
                <a:solidFill>
                  <a:srgbClr val="29698D"/>
                </a:solidFill>
                <a:latin typeface="楷体" panose="02010609060101010101" pitchFamily="49" charset="-122"/>
                <a:ea typeface="楷体" panose="02010609060101010101" pitchFamily="49" charset="-122"/>
              </a:rPr>
              <a:t>程序与软件不同，程序只是软件的组成部分。</a:t>
            </a:r>
            <a:r>
              <a:rPr lang="en-US" altLang="zh-CN" sz="2000" b="1" dirty="0">
                <a:solidFill>
                  <a:srgbClr val="29698D"/>
                </a:solidFill>
                <a:latin typeface="楷体" panose="02010609060101010101" pitchFamily="49" charset="-122"/>
                <a:ea typeface="楷体" panose="02010609060101010101" pitchFamily="49" charset="-122"/>
              </a:rPr>
              <a:t>“</a:t>
            </a:r>
            <a:r>
              <a:rPr lang="zh-CN" altLang="zh-CN" sz="2000" b="1" dirty="0">
                <a:solidFill>
                  <a:srgbClr val="29698D"/>
                </a:solidFill>
                <a:latin typeface="楷体" panose="02010609060101010101" pitchFamily="49" charset="-122"/>
                <a:ea typeface="楷体" panose="02010609060101010101" pitchFamily="49" charset="-122"/>
              </a:rPr>
              <a:t>软件就是程序</a:t>
            </a:r>
            <a:r>
              <a:rPr lang="en-US" altLang="zh-CN" sz="2000" b="1" dirty="0">
                <a:solidFill>
                  <a:srgbClr val="29698D"/>
                </a:solidFill>
                <a:latin typeface="楷体" panose="02010609060101010101" pitchFamily="49" charset="-122"/>
                <a:ea typeface="楷体" panose="02010609060101010101" pitchFamily="49" charset="-122"/>
              </a:rPr>
              <a:t>”</a:t>
            </a:r>
            <a:r>
              <a:rPr lang="zh-CN" altLang="zh-CN" sz="2000" b="1" dirty="0">
                <a:solidFill>
                  <a:srgbClr val="29698D"/>
                </a:solidFill>
                <a:latin typeface="楷体" panose="02010609060101010101" pitchFamily="49" charset="-122"/>
                <a:ea typeface="楷体" panose="02010609060101010101" pitchFamily="49" charset="-122"/>
              </a:rPr>
              <a:t>的观点为误解</a:t>
            </a:r>
            <a:r>
              <a:rPr lang="en-US" altLang="zh-CN" sz="2000" b="1" dirty="0">
                <a:solidFill>
                  <a:srgbClr val="29698D"/>
                </a:solidFill>
                <a:latin typeface="楷体" panose="02010609060101010101" pitchFamily="49" charset="-122"/>
                <a:ea typeface="楷体" panose="02010609060101010101" pitchFamily="49" charset="-122"/>
              </a:rPr>
              <a:t>,</a:t>
            </a:r>
            <a:r>
              <a:rPr lang="zh-CN" altLang="zh-CN" sz="2000" b="1" dirty="0">
                <a:solidFill>
                  <a:srgbClr val="29698D"/>
                </a:solidFill>
                <a:latin typeface="楷体" panose="02010609060101010101" pitchFamily="49" charset="-122"/>
                <a:ea typeface="楷体" panose="02010609060101010101" pitchFamily="49" charset="-122"/>
              </a:rPr>
              <a:t>也严重影响了软件工程的正常进行和发展。文档必不可少，只有程序不能称为软件。</a:t>
            </a:r>
            <a:endParaRPr lang="zh-CN" altLang="en-US" sz="2000" b="1" dirty="0">
              <a:solidFill>
                <a:schemeClr val="tx1"/>
              </a:solidFill>
              <a:latin typeface="楷体" panose="02010609060101010101" pitchFamily="49" charset="-122"/>
              <a:ea typeface="楷体" panose="02010609060101010101" pitchFamily="49" charset="-122"/>
            </a:endParaRPr>
          </a:p>
          <a:p>
            <a:pPr eaLnBrk="1" hangingPunct="1">
              <a:spcBef>
                <a:spcPts val="0"/>
              </a:spcBef>
              <a:buFont typeface="Arial" panose="020B0604020202020204" pitchFamily="34" charset="0"/>
              <a:buNone/>
              <a:defRPr/>
            </a:pPr>
            <a:r>
              <a:rPr lang="en-US" altLang="zh-CN" sz="2000" b="1" dirty="0">
                <a:solidFill>
                  <a:srgbClr val="29698D"/>
                </a:solidFill>
              </a:rPr>
              <a:t>    </a:t>
            </a:r>
            <a:r>
              <a:rPr lang="zh-CN" altLang="zh-CN" sz="2000" b="1" dirty="0">
                <a:solidFill>
                  <a:srgbClr val="C00000"/>
                </a:solidFill>
              </a:rPr>
              <a:t>软件工程师</a:t>
            </a:r>
            <a:r>
              <a:rPr lang="zh-CN" altLang="zh-CN" sz="2000" b="1" dirty="0">
                <a:solidFill>
                  <a:srgbClr val="29698D"/>
                </a:solidFill>
              </a:rPr>
              <a:t>是软件研发人员的统称，按照所处的领域不同可以分为</a:t>
            </a:r>
            <a:r>
              <a:rPr lang="zh-CN" altLang="en-US" sz="2000" b="1" dirty="0">
                <a:solidFill>
                  <a:srgbClr val="009900"/>
                </a:solidFill>
              </a:rPr>
              <a:t>软件策划</a:t>
            </a:r>
            <a:r>
              <a:rPr lang="en-US" altLang="zh-CN" sz="2000" b="1" dirty="0">
                <a:solidFill>
                  <a:srgbClr val="009900"/>
                </a:solidFill>
              </a:rPr>
              <a:t>/</a:t>
            </a:r>
            <a:r>
              <a:rPr lang="zh-CN" altLang="en-US" sz="2000" b="1" dirty="0">
                <a:solidFill>
                  <a:srgbClr val="009900"/>
                </a:solidFill>
              </a:rPr>
              <a:t>架构师、</a:t>
            </a:r>
            <a:r>
              <a:rPr lang="zh-CN" altLang="zh-CN" sz="2000" b="1" dirty="0">
                <a:solidFill>
                  <a:srgbClr val="009900"/>
                </a:solidFill>
              </a:rPr>
              <a:t>系统分析</a:t>
            </a:r>
            <a:r>
              <a:rPr lang="zh-CN" altLang="en-US" sz="2000" b="1" dirty="0">
                <a:solidFill>
                  <a:srgbClr val="009900"/>
                </a:solidFill>
                <a:latin typeface="Arial" panose="020B0604020202020204" pitchFamily="34" charset="0"/>
              </a:rPr>
              <a:t>师</a:t>
            </a:r>
            <a:r>
              <a:rPr lang="zh-CN" altLang="zh-CN" sz="2000" b="1" dirty="0">
                <a:solidFill>
                  <a:srgbClr val="009900"/>
                </a:solidFill>
              </a:rPr>
              <a:t>、软件设计师、系统架构师、程序员、测试员</a:t>
            </a:r>
            <a:r>
              <a:rPr lang="zh-CN" altLang="en-US" sz="2000" b="1" dirty="0">
                <a:solidFill>
                  <a:srgbClr val="009900"/>
                </a:solidFill>
              </a:rPr>
              <a:t>、维护与管理员</a:t>
            </a:r>
            <a:r>
              <a:rPr lang="zh-CN" altLang="zh-CN" sz="2000" b="1" dirty="0">
                <a:solidFill>
                  <a:srgbClr val="29698D"/>
                </a:solidFill>
              </a:rPr>
              <a:t>等。</a:t>
            </a:r>
          </a:p>
        </p:txBody>
      </p:sp>
      <p:sp>
        <p:nvSpPr>
          <p:cNvPr id="16388" name="矩形 2"/>
          <p:cNvSpPr>
            <a:spLocks noChangeArrowheads="1"/>
          </p:cNvSpPr>
          <p:nvPr/>
        </p:nvSpPr>
        <p:spPr bwMode="auto">
          <a:xfrm>
            <a:off x="5003800" y="1412875"/>
            <a:ext cx="3240088" cy="584200"/>
          </a:xfrm>
          <a:prstGeom prst="rect">
            <a:avLst/>
          </a:prstGeom>
          <a:solidFill>
            <a:srgbClr val="FFFF00"/>
          </a:solidFill>
          <a:ln w="9525">
            <a:solidFill>
              <a:schemeClr val="accent1"/>
            </a:solidFill>
            <a:miter lim="800000"/>
            <a:headEnd/>
            <a:tailEnd/>
          </a:ln>
        </p:spPr>
        <p:txBody>
          <a:bodyPr>
            <a:spAutoFit/>
          </a:bodyPr>
          <a:lstStyle/>
          <a:p>
            <a:r>
              <a:rPr lang="zh-CN" altLang="en-US" sz="1600" b="1">
                <a:solidFill>
                  <a:srgbClr val="FF0000"/>
                </a:solidFill>
              </a:rPr>
              <a:t>程序</a:t>
            </a:r>
            <a:r>
              <a:rPr lang="zh-CN" altLang="en-US" sz="1600" b="1"/>
              <a:t>是按照事先预定功能性能等要求设计和编写的</a:t>
            </a:r>
            <a:r>
              <a:rPr lang="zh-CN" altLang="en-US" sz="1600" b="1">
                <a:solidFill>
                  <a:srgbClr val="990033"/>
                </a:solidFill>
              </a:rPr>
              <a:t>指令序列</a:t>
            </a:r>
            <a:r>
              <a:rPr lang="zh-CN" altLang="en-US" sz="1600" b="1"/>
              <a:t>；</a:t>
            </a:r>
            <a:endParaRPr lang="zh-CN" altLang="en-US" sz="1600"/>
          </a:p>
        </p:txBody>
      </p:sp>
    </p:spTree>
    <p:extLst>
      <p:ext uri="{BB962C8B-B14F-4D97-AF65-F5344CB8AC3E}">
        <p14:creationId xmlns:p14="http://schemas.microsoft.com/office/powerpoint/2010/main" val="3790645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5"/>
          <p:cNvSpPr>
            <a:spLocks noChangeArrowheads="1"/>
          </p:cNvSpPr>
          <p:nvPr/>
        </p:nvSpPr>
        <p:spPr bwMode="auto">
          <a:xfrm>
            <a:off x="611188" y="1424906"/>
            <a:ext cx="7920037" cy="4897437"/>
          </a:xfrm>
          <a:prstGeom prst="flowChartAlternateProcess">
            <a:avLst/>
          </a:prstGeom>
          <a:noFill/>
          <a:ln w="25400">
            <a:solidFill>
              <a:srgbClr val="1F38ED"/>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buFont typeface="Arial" pitchFamily="34" charset="0"/>
              <a:buNone/>
            </a:pPr>
            <a:endParaRPr lang="zh-CN" altLang="en-US"/>
          </a:p>
        </p:txBody>
      </p:sp>
      <p:sp>
        <p:nvSpPr>
          <p:cNvPr id="17411" name="Rectangle 7"/>
          <p:cNvSpPr>
            <a:spLocks noChangeArrowheads="1"/>
          </p:cNvSpPr>
          <p:nvPr/>
        </p:nvSpPr>
        <p:spPr bwMode="auto">
          <a:xfrm>
            <a:off x="755650" y="1274093"/>
            <a:ext cx="7488238" cy="50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68288" eaLnBrk="1" hangingPunct="1">
              <a:buFont typeface="Arial" pitchFamily="34" charset="0"/>
              <a:buNone/>
            </a:pPr>
            <a:endParaRPr lang="zh-CN" altLang="en-US" sz="1000" b="1">
              <a:latin typeface="Times New Roman" pitchFamily="18" charset="0"/>
              <a:ea typeface="黑体" pitchFamily="49" charset="-122"/>
            </a:endParaRPr>
          </a:p>
          <a:p>
            <a:pPr indent="268288" eaLnBrk="1" hangingPunct="1">
              <a:buFont typeface="Arial" pitchFamily="34" charset="0"/>
              <a:buNone/>
            </a:pPr>
            <a:r>
              <a:rPr lang="zh-CN" altLang="en-US" sz="2000" b="1">
                <a:latin typeface="Times New Roman" pitchFamily="18" charset="0"/>
                <a:ea typeface="黑体" pitchFamily="49" charset="-122"/>
              </a:rPr>
              <a:t> </a:t>
            </a:r>
            <a:r>
              <a:rPr lang="en-US" altLang="zh-CN" sz="2000" b="1">
                <a:solidFill>
                  <a:srgbClr val="990033"/>
                </a:solidFill>
                <a:latin typeface="Times New Roman" pitchFamily="18" charset="0"/>
                <a:ea typeface="黑体" pitchFamily="49" charset="-122"/>
              </a:rPr>
              <a:t>2</a:t>
            </a:r>
            <a:r>
              <a:rPr lang="zh-CN" altLang="en-US" sz="2000" b="1">
                <a:solidFill>
                  <a:srgbClr val="990033"/>
                </a:solidFill>
                <a:latin typeface="Times New Roman" pitchFamily="18" charset="0"/>
                <a:ea typeface="黑体" pitchFamily="49" charset="-122"/>
              </a:rPr>
              <a:t>．软件的主要特点</a:t>
            </a:r>
            <a:endParaRPr lang="zh-CN" altLang="en-US" sz="2000" b="1">
              <a:solidFill>
                <a:srgbClr val="990033"/>
              </a:solidFill>
              <a:ea typeface="黑体" pitchFamily="49" charset="-122"/>
            </a:endParaRPr>
          </a:p>
          <a:p>
            <a:pPr indent="268288">
              <a:buFont typeface="Arial" pitchFamily="34" charset="0"/>
              <a:buNone/>
            </a:pPr>
            <a:r>
              <a:rPr lang="zh-CN" altLang="en-US" sz="2000" b="1">
                <a:latin typeface="宋体" pitchFamily="2" charset="-122"/>
                <a:ea typeface="黑体" pitchFamily="49" charset="-122"/>
              </a:rPr>
              <a:t>在实际</a:t>
            </a:r>
            <a:r>
              <a:rPr lang="zh-CN" altLang="en-US" sz="2000" b="1">
                <a:solidFill>
                  <a:srgbClr val="3333FF"/>
                </a:solidFill>
                <a:latin typeface="宋体" pitchFamily="2" charset="-122"/>
                <a:ea typeface="黑体" pitchFamily="49" charset="-122"/>
              </a:rPr>
              <a:t>研发、运行、维护、管理和使用</a:t>
            </a:r>
            <a:r>
              <a:rPr lang="zh-CN" altLang="en-US" sz="2000" b="1">
                <a:latin typeface="宋体" pitchFamily="2" charset="-122"/>
                <a:ea typeface="黑体" pitchFamily="49" charset="-122"/>
              </a:rPr>
              <a:t>过程中，</a:t>
            </a:r>
            <a:r>
              <a:rPr lang="zh-CN" altLang="en-US" sz="2000" b="1">
                <a:solidFill>
                  <a:srgbClr val="990033"/>
                </a:solidFill>
                <a:latin typeface="宋体" pitchFamily="2" charset="-122"/>
                <a:ea typeface="黑体" pitchFamily="49" charset="-122"/>
              </a:rPr>
              <a:t>软件的</a:t>
            </a:r>
            <a:r>
              <a:rPr lang="zh-CN" altLang="en-US" sz="2000" b="1" u="sng">
                <a:solidFill>
                  <a:srgbClr val="CC0000"/>
                </a:solidFill>
                <a:latin typeface="宋体" pitchFamily="2" charset="-122"/>
                <a:ea typeface="黑体" pitchFamily="49" charset="-122"/>
              </a:rPr>
              <a:t>主要特点</a:t>
            </a:r>
            <a:r>
              <a:rPr lang="zh-CN" altLang="en-US" sz="2000" b="1">
                <a:latin typeface="宋体" pitchFamily="2" charset="-122"/>
                <a:ea typeface="黑体" pitchFamily="49" charset="-122"/>
              </a:rPr>
              <a:t>为：</a:t>
            </a:r>
          </a:p>
          <a:p>
            <a:pPr indent="268288">
              <a:buFont typeface="Arial" pitchFamily="34" charset="0"/>
              <a:buNone/>
            </a:pPr>
            <a:r>
              <a:rPr lang="en-US" altLang="zh-CN" sz="2000" b="1">
                <a:latin typeface="宋体" pitchFamily="2" charset="-122"/>
                <a:ea typeface="黑体" pitchFamily="49" charset="-122"/>
              </a:rPr>
              <a:t>(1) </a:t>
            </a:r>
            <a:r>
              <a:rPr lang="zh-CN" altLang="en-US" sz="2000" b="1">
                <a:latin typeface="宋体" pitchFamily="2" charset="-122"/>
                <a:ea typeface="黑体" pitchFamily="49" charset="-122"/>
              </a:rPr>
              <a:t>智能性。软件是人类智能劳动的产物、代替和延伸。</a:t>
            </a:r>
          </a:p>
          <a:p>
            <a:pPr indent="268288">
              <a:buFont typeface="Arial" pitchFamily="34" charset="0"/>
              <a:buNone/>
            </a:pPr>
            <a:r>
              <a:rPr lang="en-US" altLang="zh-CN" sz="2000" b="1">
                <a:latin typeface="宋体" pitchFamily="2" charset="-122"/>
                <a:ea typeface="黑体" pitchFamily="49" charset="-122"/>
              </a:rPr>
              <a:t>(2) </a:t>
            </a:r>
            <a:r>
              <a:rPr lang="zh-CN" altLang="en-US" sz="2000" b="1">
                <a:latin typeface="宋体" pitchFamily="2" charset="-122"/>
                <a:ea typeface="黑体" pitchFamily="49" charset="-122"/>
              </a:rPr>
              <a:t>抽象性。软件属于逻辑实体，无形性和智能性致使软件难以认识和理解。</a:t>
            </a:r>
          </a:p>
          <a:p>
            <a:pPr indent="268288">
              <a:buFont typeface="Arial" pitchFamily="34" charset="0"/>
              <a:buNone/>
            </a:pPr>
            <a:r>
              <a:rPr lang="en-US" altLang="zh-CN" sz="2000" b="1">
                <a:latin typeface="宋体" pitchFamily="2" charset="-122"/>
                <a:ea typeface="黑体" pitchFamily="49" charset="-122"/>
              </a:rPr>
              <a:t>(3) </a:t>
            </a:r>
            <a:r>
              <a:rPr lang="zh-CN" altLang="en-US" sz="2000" b="1">
                <a:latin typeface="宋体" pitchFamily="2" charset="-122"/>
                <a:ea typeface="黑体" pitchFamily="49" charset="-122"/>
              </a:rPr>
              <a:t>人工方式。软件的开发、维护及设置管理等方面目前尚未完全脱离手工方式。</a:t>
            </a:r>
          </a:p>
          <a:p>
            <a:pPr indent="268288">
              <a:buFont typeface="Arial" pitchFamily="34" charset="0"/>
              <a:buNone/>
            </a:pPr>
            <a:r>
              <a:rPr lang="en-US" altLang="zh-CN" sz="2000" b="1">
                <a:latin typeface="宋体" pitchFamily="2" charset="-122"/>
                <a:ea typeface="黑体" pitchFamily="49" charset="-122"/>
              </a:rPr>
              <a:t>(4) </a:t>
            </a:r>
            <a:r>
              <a:rPr lang="zh-CN" altLang="en-US" sz="2000" b="1">
                <a:latin typeface="宋体" pitchFamily="2" charset="-122"/>
                <a:ea typeface="黑体" pitchFamily="49" charset="-122"/>
              </a:rPr>
              <a:t>复杂性和系统性。逻辑处理和数据结构及构成等相对复杂</a:t>
            </a:r>
          </a:p>
          <a:p>
            <a:pPr indent="268288">
              <a:buFont typeface="Arial" pitchFamily="34" charset="0"/>
              <a:buNone/>
            </a:pPr>
            <a:r>
              <a:rPr lang="en-US" altLang="zh-CN" sz="2000" b="1">
                <a:latin typeface="宋体" pitchFamily="2" charset="-122"/>
                <a:ea typeface="黑体" pitchFamily="49" charset="-122"/>
              </a:rPr>
              <a:t>(5) </a:t>
            </a:r>
            <a:r>
              <a:rPr lang="zh-CN" altLang="en-US" sz="2000" b="1">
                <a:latin typeface="宋体" pitchFamily="2" charset="-122"/>
                <a:ea typeface="黑体" pitchFamily="49" charset="-122"/>
              </a:rPr>
              <a:t>泛域性。软件应用很广泛，在信息化中可服务于各种领域、行业和层面。</a:t>
            </a:r>
          </a:p>
          <a:p>
            <a:pPr indent="268288">
              <a:buFont typeface="Arial" pitchFamily="34" charset="0"/>
              <a:buNone/>
            </a:pPr>
            <a:r>
              <a:rPr lang="en-US" altLang="zh-CN" sz="2000" b="1">
                <a:latin typeface="宋体" pitchFamily="2" charset="-122"/>
                <a:ea typeface="黑体" pitchFamily="49" charset="-122"/>
              </a:rPr>
              <a:t>(6) </a:t>
            </a:r>
            <a:r>
              <a:rPr lang="zh-CN" altLang="en-US" sz="2000" b="1">
                <a:latin typeface="宋体" pitchFamily="2" charset="-122"/>
                <a:ea typeface="黑体" pitchFamily="49" charset="-122"/>
              </a:rPr>
              <a:t>复制性。软件成本相对比较昂贵，软件是人类创造性的可复制的特殊产品。</a:t>
            </a:r>
          </a:p>
          <a:p>
            <a:pPr indent="268288">
              <a:buFont typeface="Arial" pitchFamily="34" charset="0"/>
              <a:buNone/>
            </a:pPr>
            <a:r>
              <a:rPr lang="en-US" altLang="zh-CN" sz="2000" b="1">
                <a:latin typeface="宋体" pitchFamily="2" charset="-122"/>
                <a:ea typeface="黑体" pitchFamily="49" charset="-122"/>
              </a:rPr>
              <a:t>(7) </a:t>
            </a:r>
            <a:r>
              <a:rPr lang="zh-CN" altLang="en-US" sz="2000" b="1">
                <a:latin typeface="宋体" pitchFamily="2" charset="-122"/>
                <a:ea typeface="黑体" pitchFamily="49" charset="-122"/>
              </a:rPr>
              <a:t>非损及更新性。软件不存在物理性磨损和老化问题，但可以退化需要更新升级。</a:t>
            </a:r>
            <a:r>
              <a:rPr lang="zh-CN" altLang="en-US" sz="2000">
                <a:latin typeface="宋体" pitchFamily="2" charset="-122"/>
                <a:ea typeface="黑体" pitchFamily="49" charset="-122"/>
              </a:rPr>
              <a:t> </a:t>
            </a:r>
          </a:p>
          <a:p>
            <a:pPr indent="268288">
              <a:buFont typeface="Arial" pitchFamily="34" charset="0"/>
              <a:buNone/>
            </a:pPr>
            <a:endParaRPr lang="zh-CN" altLang="en-US">
              <a:latin typeface="宋体" pitchFamily="2" charset="-122"/>
              <a:ea typeface="黑体" pitchFamily="49" charset="-122"/>
            </a:endParaRPr>
          </a:p>
        </p:txBody>
      </p:sp>
      <p:sp>
        <p:nvSpPr>
          <p:cNvPr id="17412"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1.2 </a:t>
            </a:r>
            <a:r>
              <a:rPr lang="zh-CN" altLang="zh-CN" sz="3200">
                <a:solidFill>
                  <a:schemeClr val="bg1"/>
                </a:solidFill>
                <a:latin typeface="Arial" pitchFamily="34" charset="0"/>
              </a:rPr>
              <a:t>软件及软件工程概述</a:t>
            </a:r>
            <a:endParaRPr lang="zh-CN" altLang="en-US" sz="3200">
              <a:solidFill>
                <a:schemeClr val="bg1"/>
              </a:solidFill>
              <a:latin typeface="Arial" pitchFamily="34" charset="0"/>
            </a:endParaRPr>
          </a:p>
        </p:txBody>
      </p:sp>
      <p:pic>
        <p:nvPicPr>
          <p:cNvPr id="17413" name="Picture 6" descr="C:\Program Files\Microsoft Office\MEDIA\CAGCAT10\j020558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063" y="5842918"/>
            <a:ext cx="1044575"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051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noChangeArrowheads="1"/>
          </p:cNvSpPr>
          <p:nvPr>
            <p:ph idx="4294967295"/>
          </p:nvPr>
        </p:nvSpPr>
        <p:spPr>
          <a:xfrm>
            <a:off x="468313" y="1125538"/>
            <a:ext cx="8507412" cy="1295400"/>
          </a:xfrm>
        </p:spPr>
        <p:txBody>
          <a:bodyPr/>
          <a:lstStyle/>
          <a:p>
            <a:pPr>
              <a:buFont typeface="Wingdings" pitchFamily="2" charset="2"/>
              <a:buNone/>
            </a:pPr>
            <a:endParaRPr lang="zh-CN" altLang="en-US" sz="2400" smtClean="0">
              <a:solidFill>
                <a:srgbClr val="3333FF"/>
              </a:solidFill>
            </a:endParaRPr>
          </a:p>
          <a:p>
            <a:pPr>
              <a:buFont typeface="Wingdings" pitchFamily="2" charset="2"/>
              <a:buNone/>
            </a:pPr>
            <a:r>
              <a:rPr lang="zh-CN" altLang="en-US" sz="2800" smtClean="0">
                <a:solidFill>
                  <a:srgbClr val="FF0000"/>
                </a:solidFill>
              </a:rPr>
              <a:t> </a:t>
            </a:r>
            <a:endParaRPr lang="zh-CN" altLang="en-US" sz="1800" smtClean="0">
              <a:solidFill>
                <a:srgbClr val="FF0000"/>
              </a:solidFill>
            </a:endParaRPr>
          </a:p>
        </p:txBody>
      </p:sp>
      <p:pic>
        <p:nvPicPr>
          <p:cNvPr id="18435" name="对象 1"/>
          <p:cNvPicPr>
            <a:picLocks noChangeArrowheads="1"/>
          </p:cNvPicPr>
          <p:nvPr/>
        </p:nvPicPr>
        <p:blipFill>
          <a:blip r:embed="rId2">
            <a:extLst>
              <a:ext uri="{28A0092B-C50C-407E-A947-70E740481C1C}">
                <a14:useLocalDpi xmlns:a14="http://schemas.microsoft.com/office/drawing/2010/main" val="0"/>
              </a:ext>
            </a:extLst>
          </a:blip>
          <a:srcRect l="-1263" t="-3876" r="-1717" b="-3189"/>
          <a:stretch>
            <a:fillRect/>
          </a:stretch>
        </p:blipFill>
        <p:spPr bwMode="auto">
          <a:xfrm>
            <a:off x="827088" y="1989138"/>
            <a:ext cx="720090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Rectangle 6"/>
          <p:cNvSpPr>
            <a:spLocks noChangeArrowheads="1"/>
          </p:cNvSpPr>
          <p:nvPr/>
        </p:nvSpPr>
        <p:spPr bwMode="auto">
          <a:xfrm>
            <a:off x="1619250" y="5445125"/>
            <a:ext cx="6337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buFont typeface="Arial" pitchFamily="34" charset="0"/>
              <a:buNone/>
            </a:pPr>
            <a:r>
              <a:rPr lang="zh-CN" altLang="en-US" b="1"/>
              <a:t> </a:t>
            </a:r>
            <a:r>
              <a:rPr lang="zh-CN" altLang="en-US"/>
              <a:t>图</a:t>
            </a:r>
            <a:r>
              <a:rPr lang="en-US" altLang="zh-CN"/>
              <a:t>1-1 </a:t>
            </a:r>
            <a:r>
              <a:rPr lang="zh-CN" altLang="en-US"/>
              <a:t>硬件失效率曲线                       图</a:t>
            </a:r>
            <a:r>
              <a:rPr lang="en-US" altLang="zh-CN"/>
              <a:t>1-2 </a:t>
            </a:r>
            <a:r>
              <a:rPr lang="zh-CN" altLang="en-US"/>
              <a:t>软件失效率曲线</a:t>
            </a:r>
            <a:r>
              <a:rPr lang="zh-CN" altLang="en-US" b="1"/>
              <a:t> </a:t>
            </a:r>
          </a:p>
        </p:txBody>
      </p:sp>
      <p:sp>
        <p:nvSpPr>
          <p:cNvPr id="18437"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1.2 </a:t>
            </a:r>
            <a:r>
              <a:rPr lang="zh-CN" altLang="zh-CN" sz="3200">
                <a:solidFill>
                  <a:schemeClr val="bg1"/>
                </a:solidFill>
                <a:latin typeface="Arial" pitchFamily="34" charset="0"/>
              </a:rPr>
              <a:t>软件及软件工程概述</a:t>
            </a:r>
            <a:endParaRPr lang="zh-CN" altLang="en-US" sz="3200">
              <a:solidFill>
                <a:schemeClr val="bg1"/>
              </a:solidFill>
              <a:latin typeface="Arial" pitchFamily="34" charset="0"/>
            </a:endParaRPr>
          </a:p>
        </p:txBody>
      </p:sp>
    </p:spTree>
    <p:extLst>
      <p:ext uri="{BB962C8B-B14F-4D97-AF65-F5344CB8AC3E}">
        <p14:creationId xmlns:p14="http://schemas.microsoft.com/office/powerpoint/2010/main" val="2807972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extLst>
          </p:cNvPr>
          <p:cNvSpPr/>
          <p:nvPr/>
        </p:nvSpPr>
        <p:spPr bwMode="gray">
          <a:xfrm>
            <a:off x="684213" y="1196975"/>
            <a:ext cx="7788275" cy="3213100"/>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lstStyle/>
          <a:p>
            <a:pPr eaLnBrk="1" hangingPunct="1">
              <a:spcBef>
                <a:spcPct val="35000"/>
              </a:spcBef>
              <a:defRPr/>
            </a:pPr>
            <a:r>
              <a:rPr lang="en-US" altLang="zh-CN" sz="2100" b="1" dirty="0">
                <a:solidFill>
                  <a:srgbClr val="FF0000"/>
                </a:solidFill>
                <a:latin typeface="Arial" panose="020B0604020202020204" pitchFamily="34" charset="0"/>
              </a:rPr>
              <a:t>3.</a:t>
            </a:r>
            <a:r>
              <a:rPr lang="zh-CN" altLang="en-US" sz="2100" b="1" dirty="0">
                <a:solidFill>
                  <a:srgbClr val="FF0000"/>
                </a:solidFill>
                <a:latin typeface="Arial" panose="020B0604020202020204" pitchFamily="34" charset="0"/>
              </a:rPr>
              <a:t>软件的分类</a:t>
            </a:r>
          </a:p>
          <a:p>
            <a:pPr eaLnBrk="1" hangingPunct="1">
              <a:spcBef>
                <a:spcPts val="0"/>
              </a:spcBef>
              <a:defRPr/>
            </a:pPr>
            <a:r>
              <a:rPr lang="en-US" altLang="zh-CN" sz="2100" b="1" dirty="0">
                <a:solidFill>
                  <a:schemeClr val="tx1"/>
                </a:solidFill>
                <a:latin typeface="Arial" panose="020B0604020202020204" pitchFamily="34" charset="0"/>
              </a:rPr>
              <a:t>(1) </a:t>
            </a:r>
            <a:r>
              <a:rPr lang="zh-CN" altLang="en-US" sz="2100" b="1" dirty="0">
                <a:solidFill>
                  <a:schemeClr val="tx1"/>
                </a:solidFill>
                <a:latin typeface="Arial" panose="020B0604020202020204" pitchFamily="34" charset="0"/>
              </a:rPr>
              <a:t>按照软件功能划分</a:t>
            </a:r>
            <a:r>
              <a:rPr lang="en-US" altLang="zh-CN" sz="2100" dirty="0">
                <a:solidFill>
                  <a:schemeClr val="tx1"/>
                </a:solidFill>
                <a:latin typeface="Arial" panose="020B0604020202020204" pitchFamily="34" charset="0"/>
              </a:rPr>
              <a:t>-</a:t>
            </a:r>
            <a:r>
              <a:rPr lang="zh-CN" altLang="en-US" sz="2100" dirty="0">
                <a:solidFill>
                  <a:schemeClr val="tx1"/>
                </a:solidFill>
                <a:latin typeface="Arial" panose="020B0604020202020204" pitchFamily="34" charset="0"/>
              </a:rPr>
              <a:t>系统软件、支撑软件、应用软件</a:t>
            </a:r>
          </a:p>
          <a:p>
            <a:pPr eaLnBrk="1" hangingPunct="1">
              <a:spcBef>
                <a:spcPts val="0"/>
              </a:spcBef>
              <a:defRPr/>
            </a:pPr>
            <a:r>
              <a:rPr lang="en-US" altLang="zh-CN" sz="2100" b="1" dirty="0">
                <a:solidFill>
                  <a:schemeClr val="tx1"/>
                </a:solidFill>
                <a:latin typeface="Arial" panose="020B0604020202020204" pitchFamily="34" charset="0"/>
              </a:rPr>
              <a:t>(2) </a:t>
            </a:r>
            <a:r>
              <a:rPr lang="zh-CN" altLang="en-US" sz="2100" b="1" dirty="0">
                <a:solidFill>
                  <a:schemeClr val="tx1"/>
                </a:solidFill>
                <a:latin typeface="Arial" panose="020B0604020202020204" pitchFamily="34" charset="0"/>
              </a:rPr>
              <a:t>按照软件规模划分</a:t>
            </a:r>
            <a:endParaRPr lang="en-US" altLang="zh-CN" sz="2100" b="1" dirty="0">
              <a:solidFill>
                <a:schemeClr val="tx1"/>
              </a:solidFill>
              <a:latin typeface="Arial" panose="020B0604020202020204" pitchFamily="34" charset="0"/>
            </a:endParaRPr>
          </a:p>
          <a:p>
            <a:pPr eaLnBrk="1" hangingPunct="1">
              <a:spcBef>
                <a:spcPts val="0"/>
              </a:spcBef>
              <a:defRPr/>
            </a:pPr>
            <a:r>
              <a:rPr lang="zh-CN" altLang="en-US" sz="2100" b="1" dirty="0">
                <a:solidFill>
                  <a:schemeClr val="tx1"/>
                </a:solidFill>
                <a:latin typeface="Arial" panose="020B0604020202020204" pitchFamily="34" charset="0"/>
              </a:rPr>
              <a:t>（</a:t>
            </a:r>
            <a:r>
              <a:rPr lang="zh-CN" altLang="zh-CN" sz="2100" dirty="0">
                <a:solidFill>
                  <a:srgbClr val="29698D"/>
                </a:solidFill>
              </a:rPr>
              <a:t>微型、小型、中型、大型、超大型</a:t>
            </a:r>
            <a:r>
              <a:rPr lang="en-US" altLang="zh-CN" sz="2100" dirty="0">
                <a:solidFill>
                  <a:srgbClr val="29698D"/>
                </a:solidFill>
              </a:rPr>
              <a:t>5</a:t>
            </a:r>
            <a:r>
              <a:rPr lang="zh-CN" altLang="zh-CN" sz="2100" dirty="0">
                <a:solidFill>
                  <a:srgbClr val="29698D"/>
                </a:solidFill>
              </a:rPr>
              <a:t>种</a:t>
            </a:r>
            <a:r>
              <a:rPr lang="zh-CN" altLang="en-US" sz="2100" b="1" dirty="0">
                <a:solidFill>
                  <a:schemeClr val="tx1"/>
                </a:solidFill>
                <a:latin typeface="Arial" panose="020B0604020202020204" pitchFamily="34" charset="0"/>
              </a:rPr>
              <a:t>见表</a:t>
            </a:r>
            <a:r>
              <a:rPr lang="en-US" altLang="zh-CN" sz="2100" b="1" dirty="0">
                <a:solidFill>
                  <a:schemeClr val="tx1"/>
                </a:solidFill>
                <a:latin typeface="Arial" panose="020B0604020202020204" pitchFamily="34" charset="0"/>
              </a:rPr>
              <a:t>1-2</a:t>
            </a:r>
            <a:r>
              <a:rPr lang="zh-CN" altLang="en-US" sz="2100" b="1" dirty="0">
                <a:solidFill>
                  <a:schemeClr val="tx1"/>
                </a:solidFill>
                <a:latin typeface="Arial" panose="020B0604020202020204" pitchFamily="34" charset="0"/>
              </a:rPr>
              <a:t>）</a:t>
            </a:r>
          </a:p>
          <a:p>
            <a:pPr eaLnBrk="1" hangingPunct="1">
              <a:spcBef>
                <a:spcPts val="0"/>
              </a:spcBef>
              <a:defRPr/>
            </a:pPr>
            <a:r>
              <a:rPr lang="en-US" altLang="zh-CN" sz="2100" b="1" dirty="0">
                <a:solidFill>
                  <a:schemeClr val="tx1"/>
                </a:solidFill>
                <a:latin typeface="Arial" panose="020B0604020202020204" pitchFamily="34" charset="0"/>
              </a:rPr>
              <a:t>(3)</a:t>
            </a:r>
            <a:r>
              <a:rPr lang="zh-CN" altLang="en-US" sz="2100" b="1" dirty="0">
                <a:solidFill>
                  <a:schemeClr val="tx1"/>
                </a:solidFill>
                <a:latin typeface="Arial" panose="020B0604020202020204" pitchFamily="34" charset="0"/>
              </a:rPr>
              <a:t>按照软件工作方式划分</a:t>
            </a:r>
            <a:r>
              <a:rPr lang="en-US" altLang="zh-CN" sz="2100" b="1" dirty="0">
                <a:solidFill>
                  <a:schemeClr val="tx1"/>
                </a:solidFill>
                <a:latin typeface="Arial" panose="020B0604020202020204" pitchFamily="34" charset="0"/>
              </a:rPr>
              <a:t>-</a:t>
            </a:r>
            <a:r>
              <a:rPr lang="zh-CN" altLang="zh-CN" sz="2100" dirty="0"/>
              <a:t>实时处理软件、分时软件、交互式软件、批处理软件</a:t>
            </a:r>
            <a:endParaRPr lang="zh-CN" altLang="en-US" sz="2100" b="1" dirty="0">
              <a:solidFill>
                <a:schemeClr val="tx1"/>
              </a:solidFill>
              <a:latin typeface="Arial" panose="020B0604020202020204" pitchFamily="34" charset="0"/>
            </a:endParaRPr>
          </a:p>
          <a:p>
            <a:pPr>
              <a:spcBef>
                <a:spcPts val="0"/>
              </a:spcBef>
              <a:defRPr/>
            </a:pPr>
            <a:r>
              <a:rPr lang="en-US" altLang="zh-CN" sz="2100" b="1" dirty="0">
                <a:solidFill>
                  <a:schemeClr val="tx1"/>
                </a:solidFill>
                <a:latin typeface="Arial" panose="020B0604020202020204" pitchFamily="34" charset="0"/>
              </a:rPr>
              <a:t>(4)</a:t>
            </a:r>
            <a:r>
              <a:rPr lang="zh-CN" altLang="en-US" sz="2100" b="1" dirty="0">
                <a:solidFill>
                  <a:schemeClr val="tx1"/>
                </a:solidFill>
                <a:latin typeface="Arial" panose="020B0604020202020204" pitchFamily="34" charset="0"/>
              </a:rPr>
              <a:t>按照软件服务对象的范围划分</a:t>
            </a:r>
            <a:r>
              <a:rPr lang="en-US" altLang="zh-CN" sz="2100" b="1" dirty="0">
                <a:solidFill>
                  <a:schemeClr val="tx1"/>
                </a:solidFill>
                <a:latin typeface="Arial" panose="020B0604020202020204" pitchFamily="34" charset="0"/>
              </a:rPr>
              <a:t>-</a:t>
            </a:r>
            <a:r>
              <a:rPr lang="zh-CN" altLang="zh-CN" sz="2100" dirty="0"/>
              <a:t>项目软件</a:t>
            </a:r>
            <a:r>
              <a:rPr lang="zh-CN" altLang="en-US" sz="2100" dirty="0"/>
              <a:t>、</a:t>
            </a:r>
            <a:r>
              <a:rPr lang="zh-CN" altLang="zh-CN" sz="2100" dirty="0"/>
              <a:t>产品软件</a:t>
            </a:r>
            <a:r>
              <a:rPr lang="zh-CN" altLang="en-US" sz="2100" dirty="0"/>
              <a:t>。</a:t>
            </a:r>
            <a:endParaRPr lang="zh-CN" altLang="zh-CN" sz="2100" dirty="0"/>
          </a:p>
          <a:p>
            <a:pPr eaLnBrk="1" hangingPunct="1">
              <a:spcBef>
                <a:spcPts val="0"/>
              </a:spcBef>
              <a:defRPr/>
            </a:pPr>
            <a:r>
              <a:rPr lang="en-US" altLang="zh-CN" sz="2100" b="1" dirty="0">
                <a:solidFill>
                  <a:schemeClr val="tx1"/>
                </a:solidFill>
                <a:latin typeface="Arial" panose="020B0604020202020204" pitchFamily="34" charset="0"/>
              </a:rPr>
              <a:t>(5)</a:t>
            </a:r>
            <a:r>
              <a:rPr lang="zh-CN" altLang="zh-CN" sz="2100" b="1" dirty="0">
                <a:solidFill>
                  <a:schemeClr val="tx1"/>
                </a:solidFill>
                <a:latin typeface="Arial" panose="020B0604020202020204" pitchFamily="34" charset="0"/>
              </a:rPr>
              <a:t>按照软件运行的终端设备划分。</a:t>
            </a:r>
            <a:r>
              <a:rPr lang="zh-CN" altLang="zh-CN" sz="2100" dirty="0"/>
              <a:t>分为服务器软件、计算机软件、手机软件、机器人软件和其他嵌入设备</a:t>
            </a:r>
            <a:r>
              <a:rPr lang="en-US" altLang="zh-CN" sz="2100" dirty="0"/>
              <a:t>(</a:t>
            </a:r>
            <a:r>
              <a:rPr lang="zh-CN" altLang="zh-CN" sz="2100" dirty="0"/>
              <a:t>电子化设备</a:t>
            </a:r>
            <a:r>
              <a:rPr lang="en-US" altLang="zh-CN" sz="2100" dirty="0"/>
              <a:t>)</a:t>
            </a:r>
            <a:r>
              <a:rPr lang="zh-CN" altLang="zh-CN" sz="2100" dirty="0"/>
              <a:t>软件</a:t>
            </a:r>
            <a:r>
              <a:rPr lang="zh-CN" altLang="en-US" sz="2100" dirty="0"/>
              <a:t>。</a:t>
            </a:r>
            <a:endParaRPr lang="zh-CN" altLang="en-US" sz="2100" b="1" dirty="0">
              <a:solidFill>
                <a:schemeClr val="tx1"/>
              </a:solidFill>
              <a:latin typeface="Arial" panose="020B0604020202020204" pitchFamily="34" charset="0"/>
            </a:endParaRPr>
          </a:p>
        </p:txBody>
      </p:sp>
      <p:pic>
        <p:nvPicPr>
          <p:cNvPr id="19459" name="Picture 6" descr="200563012272274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1863" y="4410075"/>
            <a:ext cx="2857500"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1.2 </a:t>
            </a:r>
            <a:r>
              <a:rPr lang="zh-CN" altLang="zh-CN" sz="3200">
                <a:solidFill>
                  <a:schemeClr val="bg1"/>
                </a:solidFill>
                <a:latin typeface="Arial" pitchFamily="34" charset="0"/>
              </a:rPr>
              <a:t>软件及软件工程概述</a:t>
            </a:r>
            <a:endParaRPr lang="zh-CN" altLang="en-US" sz="3200">
              <a:solidFill>
                <a:schemeClr val="bg1"/>
              </a:solidFill>
              <a:latin typeface="Arial" pitchFamily="34" charset="0"/>
            </a:endParaRPr>
          </a:p>
        </p:txBody>
      </p:sp>
      <p:sp>
        <p:nvSpPr>
          <p:cNvPr id="19461" name="Rectangle 6"/>
          <p:cNvSpPr>
            <a:spLocks noChangeArrowheads="1"/>
          </p:cNvSpPr>
          <p:nvPr/>
        </p:nvSpPr>
        <p:spPr bwMode="auto">
          <a:xfrm>
            <a:off x="2268538" y="4410075"/>
            <a:ext cx="2590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buFont typeface="Arial" pitchFamily="34" charset="0"/>
              <a:buNone/>
            </a:pPr>
            <a:r>
              <a:rPr lang="zh-CN" altLang="en-US" sz="1400" b="1">
                <a:latin typeface="宋体" pitchFamily="2" charset="-122"/>
                <a:cs typeface="Times New Roman" pitchFamily="18" charset="0"/>
              </a:rPr>
              <a:t>表</a:t>
            </a:r>
            <a:r>
              <a:rPr lang="en-US" altLang="zh-CN" sz="1400" b="1">
                <a:latin typeface="宋体" pitchFamily="2" charset="-122"/>
                <a:cs typeface="Times New Roman" pitchFamily="18" charset="0"/>
              </a:rPr>
              <a:t>1-2 </a:t>
            </a:r>
            <a:r>
              <a:rPr lang="zh-CN" altLang="en-US" sz="1400" b="1">
                <a:latin typeface="宋体" pitchFamily="2" charset="-122"/>
                <a:cs typeface="Times New Roman" pitchFamily="18" charset="0"/>
              </a:rPr>
              <a:t>软件规模分类</a:t>
            </a:r>
            <a:endParaRPr lang="zh-CN" altLang="en-US" sz="1400" b="1"/>
          </a:p>
        </p:txBody>
      </p:sp>
      <p:graphicFrame>
        <p:nvGraphicFramePr>
          <p:cNvPr id="19501" name="Group 45">
            <a:extLst>
              <a:ext uri="{FF2B5EF4-FFF2-40B4-BE49-F238E27FC236}"/>
            </a:extLst>
          </p:cNvPr>
          <p:cNvGraphicFramePr>
            <a:graphicFrameLocks noGrp="1"/>
          </p:cNvGraphicFramePr>
          <p:nvPr/>
        </p:nvGraphicFramePr>
        <p:xfrm>
          <a:off x="827088" y="4714875"/>
          <a:ext cx="5054600" cy="1828800"/>
        </p:xfrm>
        <a:graphic>
          <a:graphicData uri="http://schemas.openxmlformats.org/drawingml/2006/table">
            <a:tbl>
              <a:tblPr/>
              <a:tblGrid>
                <a:gridCol w="1093312">
                  <a:extLst>
                    <a:ext uri="{9D8B030D-6E8A-4147-A177-3AD203B41FA5}"/>
                  </a:extLst>
                </a:gridCol>
                <a:gridCol w="1296422">
                  <a:extLst>
                    <a:ext uri="{9D8B030D-6E8A-4147-A177-3AD203B41FA5}"/>
                  </a:extLst>
                </a:gridCol>
                <a:gridCol w="1224398">
                  <a:extLst>
                    <a:ext uri="{9D8B030D-6E8A-4147-A177-3AD203B41FA5}"/>
                  </a:extLst>
                </a:gridCol>
                <a:gridCol w="1440468">
                  <a:extLst>
                    <a:ext uri="{9D8B030D-6E8A-4147-A177-3AD203B41FA5}"/>
                  </a:extLst>
                </a:gridCol>
              </a:tblGrid>
              <a:tr h="176213">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dirty="0">
                          <a:ln>
                            <a:noFill/>
                          </a:ln>
                          <a:solidFill>
                            <a:srgbClr val="CC0000"/>
                          </a:solidFill>
                          <a:effectLst/>
                          <a:latin typeface="宋体" panose="02010600030101010101" pitchFamily="2" charset="-122"/>
                          <a:ea typeface="宋体" panose="02010600030101010101" pitchFamily="2" charset="-122"/>
                          <a:cs typeface="Times New Roman" panose="02020603050405020304" pitchFamily="18" charset="0"/>
                        </a:rPr>
                        <a:t>类  别</a:t>
                      </a:r>
                      <a:endParaRPr kumimoji="0" lang="zh-CN" altLang="en-US" sz="1400" b="1" i="0" u="none" strike="noStrike" cap="none" normalizeH="0" baseline="0" dirty="0">
                        <a:ln>
                          <a:noFill/>
                        </a:ln>
                        <a:solidFill>
                          <a:srgbClr val="CC0000"/>
                        </a:solidFill>
                        <a:effectLst/>
                        <a:latin typeface="Arial" panose="020B0604020202020204" pitchFamily="34" charset="0"/>
                        <a:ea typeface="宋体" panose="02010600030101010101" pitchFamily="2" charset="-122"/>
                      </a:endParaRPr>
                    </a:p>
                  </a:txBody>
                  <a:tcPr marL="91460" marR="914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a:ln>
                            <a:noFill/>
                          </a:ln>
                          <a:solidFill>
                            <a:srgbClr val="CC0000"/>
                          </a:solidFill>
                          <a:effectLst/>
                          <a:latin typeface="宋体" panose="02010600030101010101" pitchFamily="2" charset="-122"/>
                          <a:ea typeface="宋体" panose="02010600030101010101" pitchFamily="2" charset="-122"/>
                          <a:cs typeface="Times New Roman" panose="02020603050405020304" pitchFamily="18" charset="0"/>
                        </a:rPr>
                        <a:t>研发人数</a:t>
                      </a:r>
                      <a:endParaRPr kumimoji="0" lang="zh-CN" altLang="en-US" sz="1400" b="1" i="0" u="none" strike="noStrike" cap="none" normalizeH="0" baseline="0">
                        <a:ln>
                          <a:noFill/>
                        </a:ln>
                        <a:solidFill>
                          <a:srgbClr val="CC0000"/>
                        </a:solidFill>
                        <a:effectLst/>
                        <a:latin typeface="Arial" panose="020B0604020202020204" pitchFamily="34" charset="0"/>
                        <a:ea typeface="宋体" panose="02010600030101010101" pitchFamily="2" charset="-122"/>
                      </a:endParaRPr>
                    </a:p>
                  </a:txBody>
                  <a:tcPr marL="91460" marR="914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a:ln>
                            <a:noFill/>
                          </a:ln>
                          <a:solidFill>
                            <a:srgbClr val="CC0000"/>
                          </a:solidFill>
                          <a:effectLst/>
                          <a:latin typeface="宋体" panose="02010600030101010101" pitchFamily="2" charset="-122"/>
                          <a:ea typeface="宋体" panose="02010600030101010101" pitchFamily="2" charset="-122"/>
                          <a:cs typeface="Times New Roman" panose="02020603050405020304" pitchFamily="18" charset="0"/>
                        </a:rPr>
                        <a:t>研制期限</a:t>
                      </a:r>
                      <a:endParaRPr kumimoji="0" lang="zh-CN" altLang="en-US" sz="1400" b="1" i="0" u="none" strike="noStrike" cap="none" normalizeH="0" baseline="0">
                        <a:ln>
                          <a:noFill/>
                        </a:ln>
                        <a:solidFill>
                          <a:srgbClr val="CC0000"/>
                        </a:solidFill>
                        <a:effectLst/>
                        <a:latin typeface="Arial" panose="020B0604020202020204" pitchFamily="34" charset="0"/>
                        <a:ea typeface="宋体" panose="02010600030101010101" pitchFamily="2" charset="-122"/>
                      </a:endParaRPr>
                    </a:p>
                  </a:txBody>
                  <a:tcPr marL="91460" marR="914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a:ln>
                            <a:noFill/>
                          </a:ln>
                          <a:solidFill>
                            <a:srgbClr val="CC0000"/>
                          </a:solidFill>
                          <a:effectLst/>
                          <a:latin typeface="宋体" panose="02010600030101010101" pitchFamily="2" charset="-122"/>
                          <a:ea typeface="宋体" panose="02010600030101010101" pitchFamily="2" charset="-122"/>
                          <a:cs typeface="Times New Roman" panose="02020603050405020304" pitchFamily="18" charset="0"/>
                        </a:rPr>
                        <a:t>规模（代码行）</a:t>
                      </a:r>
                      <a:endParaRPr kumimoji="0" lang="zh-CN" altLang="en-US" sz="1400" b="1" i="0" u="none" strike="noStrike" cap="none" normalizeH="0" baseline="0">
                        <a:ln>
                          <a:noFill/>
                        </a:ln>
                        <a:solidFill>
                          <a:srgbClr val="CC0000"/>
                        </a:solidFill>
                        <a:effectLst/>
                        <a:latin typeface="Arial" panose="020B0604020202020204" pitchFamily="34" charset="0"/>
                        <a:ea typeface="宋体" panose="02010600030101010101" pitchFamily="2" charset="-122"/>
                      </a:endParaRPr>
                    </a:p>
                  </a:txBody>
                  <a:tcPr marL="91460" marR="9146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extLst>
              </a:tr>
              <a:tr h="176213">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微  型</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60" marR="91460"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1 - </a:t>
                      </a:r>
                      <a:r>
                        <a:rPr kumimoji="0" lang="en-US" altLang="zh-CN" sz="14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3</a:t>
                      </a:r>
                      <a:endParaRPr kumimoji="0" lang="en-US" altLang="zh-CN"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60" marR="914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 </a:t>
                      </a: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a:t>
                      </a:r>
                      <a:r>
                        <a:rPr kumimoji="0" lang="en-US" altLang="zh-CN" sz="14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4 </a:t>
                      </a:r>
                      <a:r>
                        <a:rPr kumimoji="0" lang="zh-CN" altLang="en-US" sz="14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周</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60" marR="914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小于</a:t>
                      </a: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500</a:t>
                      </a:r>
                      <a:r>
                        <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行</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60" marR="9146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r h="176213">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小  型</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60" marR="91460"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3 - 5</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60" marR="914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 </a:t>
                      </a: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a:t>
                      </a:r>
                      <a:r>
                        <a:rPr kumimoji="0" lang="en-US" altLang="zh-CN" sz="14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8</a:t>
                      </a:r>
                      <a:r>
                        <a:rPr kumimoji="0" lang="zh-CN" altLang="en-US" sz="14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月</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60" marR="914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500-1</a:t>
                      </a:r>
                      <a:r>
                        <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万行</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60" marR="9146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r h="176213">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中  型</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60" marR="91460"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6 - 10</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60" marR="914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 </a:t>
                      </a: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a:t>
                      </a:r>
                      <a:r>
                        <a:rPr kumimoji="0" lang="en-US" altLang="zh-CN" sz="14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2 </a:t>
                      </a:r>
                      <a:r>
                        <a:rPr kumimoji="0" lang="zh-CN" altLang="en-US" sz="14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年</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60" marR="914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r>
                        <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万</a:t>
                      </a: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-5</a:t>
                      </a:r>
                      <a:r>
                        <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万行</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60" marR="9146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r h="176213">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大  型</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60" marR="91460"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11 - 20</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60" marR="914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 </a:t>
                      </a: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a:t>
                      </a:r>
                      <a:r>
                        <a:rPr kumimoji="0" lang="en-US" altLang="zh-CN" sz="14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3 </a:t>
                      </a:r>
                      <a:r>
                        <a:rPr kumimoji="0" lang="zh-CN" altLang="en-US" sz="14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年</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60" marR="914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5</a:t>
                      </a:r>
                      <a:r>
                        <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万</a:t>
                      </a: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-10</a:t>
                      </a:r>
                      <a:r>
                        <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万行</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60" marR="9146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r h="176213">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超大型</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60" marR="91460"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20</a:t>
                      </a:r>
                      <a:r>
                        <a:rPr kumimoji="0" lang="zh-CN" altLang="en-US" sz="14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人以上</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60" marR="914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3</a:t>
                      </a:r>
                      <a:r>
                        <a:rPr kumimoji="0" lang="zh-CN" altLang="en-US" sz="14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年以上</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60" marR="914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10</a:t>
                      </a:r>
                      <a:r>
                        <a:rPr kumimoji="0" lang="zh-CN" altLang="en-US" sz="14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万行以上</a:t>
                      </a:r>
                      <a:endParaRPr kumimoji="0" lang="zh-CN" altLang="en-US"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60" marR="9146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bl>
          </a:graphicData>
        </a:graphic>
      </p:graphicFrame>
    </p:spTree>
    <p:extLst>
      <p:ext uri="{BB962C8B-B14F-4D97-AF65-F5344CB8AC3E}">
        <p14:creationId xmlns:p14="http://schemas.microsoft.com/office/powerpoint/2010/main" val="1074399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extLst>
          </p:cNvPr>
          <p:cNvSpPr/>
          <p:nvPr/>
        </p:nvSpPr>
        <p:spPr bwMode="gray">
          <a:xfrm>
            <a:off x="755650" y="1341438"/>
            <a:ext cx="7561263" cy="4752975"/>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eaLnBrk="1" hangingPunct="1">
              <a:defRPr/>
            </a:pPr>
            <a:r>
              <a:rPr lang="en-US" altLang="zh-CN" sz="2400" b="1" dirty="0">
                <a:solidFill>
                  <a:srgbClr val="FF0000"/>
                </a:solidFill>
                <a:latin typeface="Arial" panose="020B0604020202020204" pitchFamily="34" charset="0"/>
              </a:rPr>
              <a:t>1.2.2  </a:t>
            </a:r>
            <a:r>
              <a:rPr lang="zh-CN" altLang="en-US" sz="2400" b="1" dirty="0">
                <a:solidFill>
                  <a:srgbClr val="FF0000"/>
                </a:solidFill>
                <a:latin typeface="Arial" panose="020B0604020202020204" pitchFamily="34" charset="0"/>
              </a:rPr>
              <a:t>软件工程的概念、特点和目标</a:t>
            </a:r>
          </a:p>
          <a:p>
            <a:pPr eaLnBrk="1" hangingPunct="1">
              <a:spcBef>
                <a:spcPct val="20000"/>
              </a:spcBef>
              <a:defRPr/>
            </a:pPr>
            <a:r>
              <a:rPr lang="en-US" altLang="zh-CN" sz="2400" dirty="0">
                <a:solidFill>
                  <a:srgbClr val="FF0000"/>
                </a:solidFill>
                <a:latin typeface="Arial" panose="020B0604020202020204" pitchFamily="34" charset="0"/>
              </a:rPr>
              <a:t>    </a:t>
            </a:r>
            <a:r>
              <a:rPr lang="en-US" altLang="zh-CN" sz="2000" b="1" dirty="0">
                <a:solidFill>
                  <a:srgbClr val="FF0000"/>
                </a:solidFill>
                <a:latin typeface="Arial" panose="020B0604020202020204" pitchFamily="34" charset="0"/>
              </a:rPr>
              <a:t>1</a:t>
            </a:r>
            <a:r>
              <a:rPr lang="zh-CN" altLang="en-US" sz="2000" b="1" dirty="0">
                <a:solidFill>
                  <a:srgbClr val="FF0000"/>
                </a:solidFill>
                <a:latin typeface="Arial" panose="020B0604020202020204" pitchFamily="34" charset="0"/>
              </a:rPr>
              <a:t>．软件工程的概念</a:t>
            </a:r>
          </a:p>
          <a:p>
            <a:pPr eaLnBrk="1" hangingPunct="1">
              <a:spcBef>
                <a:spcPct val="20000"/>
              </a:spcBef>
              <a:defRPr/>
            </a:pPr>
            <a:r>
              <a:rPr lang="zh-CN" altLang="en-US" sz="2000" b="1" dirty="0">
                <a:solidFill>
                  <a:schemeClr val="tx1"/>
                </a:solidFill>
                <a:latin typeface="Arial" panose="020B0604020202020204" pitchFamily="34" charset="0"/>
              </a:rPr>
              <a:t>       按照中国国家标准</a:t>
            </a:r>
            <a:r>
              <a:rPr lang="en-US" altLang="zh-CN" sz="2000" b="1" dirty="0">
                <a:solidFill>
                  <a:schemeClr val="tx1"/>
                </a:solidFill>
                <a:latin typeface="Arial" panose="020B0604020202020204" pitchFamily="34" charset="0"/>
              </a:rPr>
              <a:t>GB/T 11457—1995《</a:t>
            </a:r>
            <a:r>
              <a:rPr lang="zh-CN" altLang="en-US" sz="2000" b="1" dirty="0">
                <a:solidFill>
                  <a:schemeClr val="tx1"/>
                </a:solidFill>
                <a:latin typeface="Arial" panose="020B0604020202020204" pitchFamily="34" charset="0"/>
              </a:rPr>
              <a:t>软件工程术语</a:t>
            </a:r>
            <a:r>
              <a:rPr lang="en-US" altLang="zh-CN" sz="2000" b="1" dirty="0">
                <a:solidFill>
                  <a:schemeClr val="tx1"/>
                </a:solidFill>
                <a:latin typeface="Arial" panose="020B0604020202020204" pitchFamily="34" charset="0"/>
              </a:rPr>
              <a:t>》</a:t>
            </a:r>
            <a:r>
              <a:rPr lang="zh-CN" altLang="en-US" sz="2000" b="1" dirty="0">
                <a:solidFill>
                  <a:schemeClr val="tx1"/>
                </a:solidFill>
                <a:latin typeface="Arial" panose="020B0604020202020204" pitchFamily="34" charset="0"/>
              </a:rPr>
              <a:t>的</a:t>
            </a:r>
            <a:r>
              <a:rPr lang="zh-CN" altLang="en-US" sz="2000" b="1" dirty="0">
                <a:solidFill>
                  <a:srgbClr val="CC0000"/>
                </a:solidFill>
                <a:latin typeface="Arial" panose="020B0604020202020204" pitchFamily="34" charset="0"/>
              </a:rPr>
              <a:t>定义</a:t>
            </a:r>
            <a:r>
              <a:rPr lang="zh-CN" altLang="en-US" sz="2000" b="1" dirty="0">
                <a:solidFill>
                  <a:schemeClr val="tx1"/>
                </a:solidFill>
                <a:latin typeface="Arial" panose="020B0604020202020204" pitchFamily="34" charset="0"/>
              </a:rPr>
              <a:t>：</a:t>
            </a:r>
            <a:r>
              <a:rPr lang="zh-CN" altLang="en-US" sz="2000" b="1" u="sng" dirty="0">
                <a:solidFill>
                  <a:srgbClr val="FF0000"/>
                </a:solidFill>
                <a:effectLst>
                  <a:outerShdw blurRad="38100" dist="38100" dir="2700000" algn="tl">
                    <a:srgbClr val="C0C0C0"/>
                  </a:outerShdw>
                </a:effectLst>
                <a:latin typeface="Arial" panose="020B0604020202020204" pitchFamily="34" charset="0"/>
              </a:rPr>
              <a:t>软件工程</a:t>
            </a:r>
            <a:r>
              <a:rPr lang="zh-CN" altLang="en-US" sz="2000" b="1" dirty="0">
                <a:solidFill>
                  <a:schemeClr val="tx1"/>
                </a:solidFill>
                <a:latin typeface="Arial" panose="020B0604020202020204" pitchFamily="34" charset="0"/>
              </a:rPr>
              <a:t>（</a:t>
            </a:r>
            <a:r>
              <a:rPr lang="en-US" altLang="zh-CN" sz="2000" b="1" dirty="0">
                <a:solidFill>
                  <a:schemeClr val="tx1"/>
                </a:solidFill>
                <a:latin typeface="Arial" panose="020B0604020202020204" pitchFamily="34" charset="0"/>
              </a:rPr>
              <a:t>Software Engineering</a:t>
            </a:r>
            <a:r>
              <a:rPr lang="zh-CN" altLang="en-US" sz="2000" b="1" dirty="0">
                <a:solidFill>
                  <a:schemeClr val="tx1"/>
                </a:solidFill>
                <a:latin typeface="Arial" panose="020B0604020202020204" pitchFamily="34" charset="0"/>
              </a:rPr>
              <a:t>）是软件开发、运行、维护和</a:t>
            </a:r>
            <a:r>
              <a:rPr lang="zh-CN" altLang="en-US" sz="2000" b="1" u="sng" dirty="0">
                <a:solidFill>
                  <a:schemeClr val="tx1"/>
                </a:solidFill>
                <a:latin typeface="Arial" panose="020B0604020202020204" pitchFamily="34" charset="0"/>
              </a:rPr>
              <a:t>引退</a:t>
            </a:r>
            <a:r>
              <a:rPr lang="zh-CN" altLang="en-US" sz="2000" b="1" dirty="0">
                <a:solidFill>
                  <a:schemeClr val="tx1"/>
                </a:solidFill>
                <a:latin typeface="Arial" panose="020B0604020202020204" pitchFamily="34" charset="0"/>
              </a:rPr>
              <a:t>的系统方法。</a:t>
            </a:r>
          </a:p>
          <a:p>
            <a:pPr eaLnBrk="1" hangingPunct="1">
              <a:spcBef>
                <a:spcPct val="20000"/>
              </a:spcBef>
              <a:defRPr/>
            </a:pPr>
            <a:r>
              <a:rPr lang="en-US" altLang="zh-CN" sz="2000" b="1" dirty="0">
                <a:solidFill>
                  <a:schemeClr val="tx1"/>
                </a:solidFill>
                <a:latin typeface="Arial" panose="020B0604020202020204" pitchFamily="34" charset="0"/>
              </a:rPr>
              <a:t>     《</a:t>
            </a:r>
            <a:r>
              <a:rPr lang="zh-CN" altLang="en-US" sz="2000" b="1" dirty="0">
                <a:solidFill>
                  <a:schemeClr val="tx1"/>
                </a:solidFill>
                <a:latin typeface="Arial" panose="020B0604020202020204" pitchFamily="34" charset="0"/>
              </a:rPr>
              <a:t>计算机科学技术百科全书</a:t>
            </a:r>
            <a:r>
              <a:rPr lang="en-US" altLang="zh-CN" sz="2000" b="1" dirty="0">
                <a:solidFill>
                  <a:schemeClr val="tx1"/>
                </a:solidFill>
                <a:latin typeface="Arial" panose="020B0604020202020204" pitchFamily="34" charset="0"/>
              </a:rPr>
              <a:t>》</a:t>
            </a:r>
            <a:r>
              <a:rPr lang="zh-CN" altLang="en-US" sz="2000" b="1" dirty="0">
                <a:solidFill>
                  <a:schemeClr val="tx1"/>
                </a:solidFill>
                <a:latin typeface="Arial" panose="020B0604020202020204" pitchFamily="34" charset="0"/>
              </a:rPr>
              <a:t>中对</a:t>
            </a:r>
            <a:r>
              <a:rPr lang="zh-CN" altLang="en-US" sz="2000" b="1" u="sng" dirty="0">
                <a:solidFill>
                  <a:srgbClr val="FF0000"/>
                </a:solidFill>
                <a:effectLst>
                  <a:outerShdw blurRad="38100" dist="38100" dir="2700000" algn="tl">
                    <a:srgbClr val="C0C0C0"/>
                  </a:outerShdw>
                </a:effectLst>
                <a:latin typeface="Arial" panose="020B0604020202020204" pitchFamily="34" charset="0"/>
              </a:rPr>
              <a:t>软件工程</a:t>
            </a:r>
            <a:r>
              <a:rPr lang="zh-CN" altLang="en-US" sz="2000" b="1" dirty="0">
                <a:solidFill>
                  <a:schemeClr val="tx1"/>
                </a:solidFill>
                <a:latin typeface="Arial" panose="020B0604020202020204" pitchFamily="34" charset="0"/>
              </a:rPr>
              <a:t>的</a:t>
            </a:r>
            <a:r>
              <a:rPr lang="zh-CN" altLang="en-US" sz="2000" b="1" dirty="0">
                <a:solidFill>
                  <a:srgbClr val="CC0000"/>
                </a:solidFill>
                <a:latin typeface="Arial" panose="020B0604020202020204" pitchFamily="34" charset="0"/>
              </a:rPr>
              <a:t>定义</a:t>
            </a:r>
            <a:r>
              <a:rPr lang="zh-CN" altLang="en-US" sz="2000" b="1" dirty="0">
                <a:solidFill>
                  <a:schemeClr val="tx1"/>
                </a:solidFill>
                <a:latin typeface="Arial" panose="020B0604020202020204" pitchFamily="34" charset="0"/>
              </a:rPr>
              <a:t>是：应用计算机科学、数学及管理科学等原理，开发软件的</a:t>
            </a:r>
            <a:r>
              <a:rPr lang="zh-CN" altLang="en-US" sz="2000" b="1" dirty="0">
                <a:solidFill>
                  <a:srgbClr val="990033"/>
                </a:solidFill>
                <a:latin typeface="Arial" panose="020B0604020202020204" pitchFamily="34" charset="0"/>
              </a:rPr>
              <a:t>过程</a:t>
            </a:r>
            <a:r>
              <a:rPr lang="zh-CN" altLang="en-US" sz="2000" b="1" dirty="0">
                <a:solidFill>
                  <a:schemeClr val="tx1"/>
                </a:solidFill>
                <a:latin typeface="Arial" panose="020B0604020202020204" pitchFamily="34" charset="0"/>
              </a:rPr>
              <a:t>。软件工程借鉴传统工程的原则、方法，以提高质量、降低成本。其中，</a:t>
            </a:r>
            <a:r>
              <a:rPr lang="zh-CN" altLang="en-US" sz="2000" b="1" u="sng" dirty="0">
                <a:solidFill>
                  <a:srgbClr val="990033"/>
                </a:solidFill>
                <a:latin typeface="Arial" panose="020B0604020202020204" pitchFamily="34" charset="0"/>
              </a:rPr>
              <a:t>计算机科学和数学</a:t>
            </a:r>
            <a:r>
              <a:rPr lang="zh-CN" altLang="en-US" sz="2000" b="1" dirty="0">
                <a:solidFill>
                  <a:schemeClr val="tx1"/>
                </a:solidFill>
                <a:latin typeface="Arial" panose="020B0604020202020204" pitchFamily="34" charset="0"/>
              </a:rPr>
              <a:t>用于构建模型与算法，</a:t>
            </a:r>
            <a:r>
              <a:rPr lang="zh-CN" altLang="en-US" sz="2000" b="1" u="sng" dirty="0">
                <a:solidFill>
                  <a:srgbClr val="990033"/>
                </a:solidFill>
                <a:latin typeface="Arial" panose="020B0604020202020204" pitchFamily="34" charset="0"/>
              </a:rPr>
              <a:t>工程科学</a:t>
            </a:r>
            <a:r>
              <a:rPr lang="zh-CN" altLang="en-US" sz="2000" b="1" dirty="0">
                <a:solidFill>
                  <a:schemeClr val="tx1"/>
                </a:solidFill>
                <a:latin typeface="Arial" panose="020B0604020202020204" pitchFamily="34" charset="0"/>
              </a:rPr>
              <a:t>用于制定规范、设计范型</a:t>
            </a:r>
            <a:r>
              <a:rPr lang="en-US" altLang="zh-CN" sz="2000" b="1" dirty="0">
                <a:solidFill>
                  <a:schemeClr val="tx1"/>
                </a:solidFill>
                <a:latin typeface="Arial" panose="020B0604020202020204" pitchFamily="34" charset="0"/>
              </a:rPr>
              <a:t>(paradigm)</a:t>
            </a:r>
            <a:r>
              <a:rPr lang="zh-CN" altLang="en-US" sz="2000" b="1" dirty="0">
                <a:solidFill>
                  <a:schemeClr val="tx1"/>
                </a:solidFill>
                <a:latin typeface="Arial" panose="020B0604020202020204" pitchFamily="34" charset="0"/>
              </a:rPr>
              <a:t>、评估成本及确定权衡，</a:t>
            </a:r>
            <a:r>
              <a:rPr lang="zh-CN" altLang="en-US" sz="2000" b="1" u="sng" dirty="0">
                <a:solidFill>
                  <a:srgbClr val="990033"/>
                </a:solidFill>
                <a:latin typeface="Arial" panose="020B0604020202020204" pitchFamily="34" charset="0"/>
              </a:rPr>
              <a:t>管理科学</a:t>
            </a:r>
            <a:r>
              <a:rPr lang="zh-CN" altLang="en-US" sz="2000" b="1" dirty="0">
                <a:solidFill>
                  <a:schemeClr val="tx1"/>
                </a:solidFill>
                <a:latin typeface="Arial" panose="020B0604020202020204" pitchFamily="34" charset="0"/>
              </a:rPr>
              <a:t>用于计划、资源、质量、成本等管理。</a:t>
            </a:r>
          </a:p>
          <a:p>
            <a:pPr algn="ctr" eaLnBrk="1" hangingPunct="1">
              <a:spcBef>
                <a:spcPct val="20000"/>
              </a:spcBef>
              <a:defRPr/>
            </a:pPr>
            <a:r>
              <a:rPr lang="zh-CN" altLang="en-US" sz="2000" b="1" dirty="0">
                <a:solidFill>
                  <a:srgbClr val="990033"/>
                </a:solidFill>
                <a:latin typeface="Arial" panose="020B0604020202020204" pitchFamily="34" charset="0"/>
              </a:rPr>
              <a:t>软件工程 </a:t>
            </a:r>
            <a:r>
              <a:rPr lang="en-US" altLang="zh-CN" sz="2000" b="1" dirty="0">
                <a:solidFill>
                  <a:srgbClr val="990033"/>
                </a:solidFill>
                <a:latin typeface="Arial" panose="020B0604020202020204" pitchFamily="34" charset="0"/>
              </a:rPr>
              <a:t>= </a:t>
            </a:r>
            <a:r>
              <a:rPr lang="zh-CN" altLang="en-US" sz="2000" b="1" dirty="0">
                <a:solidFill>
                  <a:srgbClr val="990033"/>
                </a:solidFill>
                <a:latin typeface="Arial" panose="020B0604020202020204" pitchFamily="34" charset="0"/>
              </a:rPr>
              <a:t>工程原理 </a:t>
            </a:r>
            <a:r>
              <a:rPr lang="en-US" altLang="zh-CN" sz="2000" b="1" dirty="0">
                <a:solidFill>
                  <a:srgbClr val="990033"/>
                </a:solidFill>
                <a:latin typeface="Arial" panose="020B0604020202020204" pitchFamily="34" charset="0"/>
              </a:rPr>
              <a:t>+ </a:t>
            </a:r>
            <a:r>
              <a:rPr lang="zh-CN" altLang="en-US" sz="2000" b="1" dirty="0">
                <a:solidFill>
                  <a:srgbClr val="990033"/>
                </a:solidFill>
                <a:latin typeface="Arial" panose="020B0604020202020204" pitchFamily="34" charset="0"/>
              </a:rPr>
              <a:t>技术方法 </a:t>
            </a:r>
            <a:r>
              <a:rPr lang="en-US" altLang="zh-CN" sz="2000" b="1" dirty="0">
                <a:solidFill>
                  <a:srgbClr val="990033"/>
                </a:solidFill>
                <a:latin typeface="Arial" panose="020B0604020202020204" pitchFamily="34" charset="0"/>
              </a:rPr>
              <a:t>+ </a:t>
            </a:r>
            <a:r>
              <a:rPr lang="zh-CN" altLang="en-US" sz="2000" b="1" dirty="0">
                <a:solidFill>
                  <a:srgbClr val="990033"/>
                </a:solidFill>
                <a:latin typeface="Arial" panose="020B0604020202020204" pitchFamily="34" charset="0"/>
              </a:rPr>
              <a:t>管理技术</a:t>
            </a:r>
          </a:p>
        </p:txBody>
      </p:sp>
      <p:sp>
        <p:nvSpPr>
          <p:cNvPr id="20483"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1.2 </a:t>
            </a:r>
            <a:r>
              <a:rPr lang="zh-CN" altLang="zh-CN" sz="3200">
                <a:solidFill>
                  <a:schemeClr val="bg1"/>
                </a:solidFill>
                <a:latin typeface="Arial" pitchFamily="34" charset="0"/>
              </a:rPr>
              <a:t>软件及软件工程概述</a:t>
            </a:r>
            <a:endParaRPr lang="zh-CN" altLang="en-US" sz="3200">
              <a:solidFill>
                <a:schemeClr val="bg1"/>
              </a:solidFill>
              <a:latin typeface="Arial" pitchFamily="34" charset="0"/>
            </a:endParaRPr>
          </a:p>
        </p:txBody>
      </p:sp>
      <p:sp>
        <p:nvSpPr>
          <p:cNvPr id="20484" name="AutoShape 5"/>
          <p:cNvSpPr>
            <a:spLocks noChangeArrowheads="1"/>
          </p:cNvSpPr>
          <p:nvPr/>
        </p:nvSpPr>
        <p:spPr bwMode="auto">
          <a:xfrm>
            <a:off x="2505075" y="3387725"/>
            <a:ext cx="827088" cy="150813"/>
          </a:xfrm>
          <a:prstGeom prst="wedgeRectCallout">
            <a:avLst>
              <a:gd name="adj1" fmla="val -48694"/>
              <a:gd name="adj2" fmla="val 20495"/>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lnSpc>
                <a:spcPct val="80000"/>
              </a:lnSpc>
              <a:buFont typeface="Arial" pitchFamily="34" charset="0"/>
              <a:buNone/>
            </a:pPr>
            <a:r>
              <a:rPr lang="zh-CN" altLang="en-US" sz="800" b="1">
                <a:solidFill>
                  <a:srgbClr val="990033"/>
                </a:solidFill>
              </a:rPr>
              <a:t>更新升级</a:t>
            </a:r>
            <a:r>
              <a:rPr lang="zh-CN" altLang="en-US" sz="800" b="1"/>
              <a:t> </a:t>
            </a:r>
          </a:p>
        </p:txBody>
      </p:sp>
      <p:pic>
        <p:nvPicPr>
          <p:cNvPr id="20485" name="Picture 6" descr="C:\Program Files\Microsoft Office\MEDIA\CAGCAT10\j028575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2950" y="5462588"/>
            <a:ext cx="1027113"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矩形 1"/>
          <p:cNvSpPr>
            <a:spLocks noChangeArrowheads="1"/>
          </p:cNvSpPr>
          <p:nvPr/>
        </p:nvSpPr>
        <p:spPr bwMode="auto">
          <a:xfrm>
            <a:off x="6011863" y="1484313"/>
            <a:ext cx="2751137" cy="1077912"/>
          </a:xfrm>
          <a:prstGeom prst="rect">
            <a:avLst/>
          </a:prstGeom>
          <a:solidFill>
            <a:srgbClr val="FFFF00"/>
          </a:solidFill>
          <a:ln w="9525">
            <a:solidFill>
              <a:schemeClr val="accent1"/>
            </a:solidFill>
            <a:miter lim="800000"/>
            <a:headEnd/>
            <a:tailEnd/>
          </a:ln>
        </p:spPr>
        <p:txBody>
          <a:bodyPr>
            <a:spAutoFit/>
          </a:bodyPr>
          <a:lstStyle/>
          <a:p>
            <a:r>
              <a:rPr lang="zh-CN" altLang="zh-CN" sz="1600" b="1">
                <a:solidFill>
                  <a:srgbClr val="FF0000"/>
                </a:solidFill>
                <a:latin typeface="Times New Roman" pitchFamily="18" charset="0"/>
                <a:cs typeface="Times New Roman" pitchFamily="18" charset="0"/>
              </a:rPr>
              <a:t>软件工程基本思想</a:t>
            </a:r>
            <a:r>
              <a:rPr lang="zh-CN" altLang="zh-CN" sz="1600">
                <a:latin typeface="Times New Roman" pitchFamily="18" charset="0"/>
                <a:cs typeface="Times New Roman" pitchFamily="18" charset="0"/>
              </a:rPr>
              <a:t>特别强调在软件开发过程中利用工程化标准准则、技术、方法和管理及文档与应用的重要性</a:t>
            </a:r>
            <a:endParaRPr lang="zh-CN" altLang="en-US" sz="1600"/>
          </a:p>
        </p:txBody>
      </p:sp>
    </p:spTree>
    <p:extLst>
      <p:ext uri="{BB962C8B-B14F-4D97-AF65-F5344CB8AC3E}">
        <p14:creationId xmlns:p14="http://schemas.microsoft.com/office/powerpoint/2010/main" val="2577266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extLst>
          </p:cNvPr>
          <p:cNvSpPr/>
          <p:nvPr/>
        </p:nvSpPr>
        <p:spPr bwMode="gray">
          <a:xfrm>
            <a:off x="323850" y="1341438"/>
            <a:ext cx="8439150" cy="4968875"/>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lstStyle/>
          <a:p>
            <a:pPr eaLnBrk="1" hangingPunct="1">
              <a:defRPr/>
            </a:pPr>
            <a:r>
              <a:rPr lang="en-US" altLang="zh-CN" sz="2100" b="1" dirty="0">
                <a:solidFill>
                  <a:schemeClr val="tx1"/>
                </a:solidFill>
                <a:latin typeface="Arial" panose="020B0604020202020204" pitchFamily="34" charset="0"/>
              </a:rPr>
              <a:t>        </a:t>
            </a:r>
            <a:r>
              <a:rPr lang="en-US" altLang="zh-CN" sz="2100" b="1" dirty="0">
                <a:solidFill>
                  <a:srgbClr val="FF0000"/>
                </a:solidFill>
                <a:latin typeface="Arial" panose="020B0604020202020204" pitchFamily="34" charset="0"/>
              </a:rPr>
              <a:t>2</a:t>
            </a:r>
            <a:r>
              <a:rPr lang="zh-CN" altLang="en-US" sz="2100" b="1" dirty="0">
                <a:solidFill>
                  <a:srgbClr val="FF0000"/>
                </a:solidFill>
                <a:latin typeface="Arial" panose="020B0604020202020204" pitchFamily="34" charset="0"/>
              </a:rPr>
              <a:t>．软件工程的特点和目标</a:t>
            </a:r>
          </a:p>
          <a:p>
            <a:pPr eaLnBrk="1" hangingPunct="1">
              <a:defRPr/>
            </a:pPr>
            <a:r>
              <a:rPr lang="zh-CN" altLang="en-US" sz="2100" b="1" dirty="0">
                <a:solidFill>
                  <a:schemeClr val="tx1"/>
                </a:solidFill>
                <a:latin typeface="Arial" panose="020B0604020202020204" pitchFamily="34" charset="0"/>
              </a:rPr>
              <a:t>        </a:t>
            </a:r>
            <a:r>
              <a:rPr lang="zh-CN" altLang="en-US" sz="2100" b="1" dirty="0">
                <a:solidFill>
                  <a:srgbClr val="FF0000"/>
                </a:solidFill>
                <a:latin typeface="Arial" panose="020B0604020202020204" pitchFamily="34" charset="0"/>
              </a:rPr>
              <a:t>软件工程学</a:t>
            </a:r>
            <a:r>
              <a:rPr lang="zh-CN" altLang="en-US" sz="2100" b="1" dirty="0">
                <a:solidFill>
                  <a:schemeClr val="tx1"/>
                </a:solidFill>
                <a:latin typeface="Arial" panose="020B0604020202020204" pitchFamily="34" charset="0"/>
              </a:rPr>
              <a:t>是软件工程化的思想、规范、过程、技术、环境和工具的集成，是将具体的技术和方法结合形成的一个完整体系。</a:t>
            </a:r>
          </a:p>
          <a:p>
            <a:pPr eaLnBrk="1" hangingPunct="1">
              <a:defRPr/>
            </a:pPr>
            <a:r>
              <a:rPr lang="zh-CN" altLang="en-US" sz="2100" b="1" dirty="0">
                <a:solidFill>
                  <a:srgbClr val="990033"/>
                </a:solidFill>
                <a:latin typeface="Arial" panose="020B0604020202020204" pitchFamily="34" charset="0"/>
              </a:rPr>
              <a:t>        软件工程学科</a:t>
            </a:r>
            <a:r>
              <a:rPr lang="zh-CN" altLang="en-US" sz="2100" b="1" dirty="0">
                <a:solidFill>
                  <a:schemeClr val="tx1"/>
                </a:solidFill>
                <a:latin typeface="Arial" panose="020B0604020202020204" pitchFamily="34" charset="0"/>
              </a:rPr>
              <a:t>的</a:t>
            </a:r>
            <a:r>
              <a:rPr lang="zh-CN" altLang="en-US" sz="2100" b="1" u="sng" dirty="0">
                <a:solidFill>
                  <a:srgbClr val="CC0000"/>
                </a:solidFill>
                <a:latin typeface="Arial" panose="020B0604020202020204" pitchFamily="34" charset="0"/>
              </a:rPr>
              <a:t>主要特点</a:t>
            </a:r>
            <a:r>
              <a:rPr lang="zh-CN" altLang="en-US" sz="2100" b="1" dirty="0">
                <a:solidFill>
                  <a:schemeClr val="tx1"/>
                </a:solidFill>
                <a:latin typeface="Arial" panose="020B0604020202020204" pitchFamily="34" charset="0"/>
              </a:rPr>
              <a:t>是实践性和发展性，其</a:t>
            </a:r>
            <a:r>
              <a:rPr lang="zh-CN" altLang="en-US" sz="2100" b="1" dirty="0">
                <a:solidFill>
                  <a:srgbClr val="990033"/>
                </a:solidFill>
                <a:latin typeface="Arial" panose="020B0604020202020204" pitchFamily="34" charset="0"/>
              </a:rPr>
              <a:t>问题来源并应用于</a:t>
            </a:r>
            <a:r>
              <a:rPr lang="zh-CN" altLang="en-US" sz="2100" b="1" dirty="0">
                <a:solidFill>
                  <a:schemeClr val="tx1"/>
                </a:solidFill>
                <a:latin typeface="Arial" panose="020B0604020202020204" pitchFamily="34" charset="0"/>
              </a:rPr>
              <a:t>实践，</a:t>
            </a:r>
            <a:r>
              <a:rPr lang="zh-CN" altLang="en-US" sz="2100" b="1" u="sng" dirty="0">
                <a:solidFill>
                  <a:srgbClr val="D60093"/>
                </a:solidFill>
                <a:effectLst>
                  <a:outerShdw blurRad="38100" dist="38100" dir="2700000" algn="tl">
                    <a:srgbClr val="000000">
                      <a:alpha val="43137"/>
                    </a:srgbClr>
                  </a:outerShdw>
                </a:effectLst>
                <a:latin typeface="Arial" panose="020B0604020202020204" pitchFamily="34" charset="0"/>
              </a:rPr>
              <a:t>最终目的</a:t>
            </a:r>
            <a:r>
              <a:rPr lang="zh-CN" altLang="en-US" sz="2100" b="1" dirty="0">
                <a:solidFill>
                  <a:schemeClr val="tx1"/>
                </a:solidFill>
                <a:latin typeface="Arial" panose="020B0604020202020204" pitchFamily="34" charset="0"/>
              </a:rPr>
              <a:t>是</a:t>
            </a:r>
            <a:r>
              <a:rPr lang="zh-CN" altLang="en-US" sz="2100" b="1" u="sng" dirty="0">
                <a:solidFill>
                  <a:schemeClr val="tx1"/>
                </a:solidFill>
                <a:latin typeface="Arial" panose="020B0604020202020204" pitchFamily="34" charset="0"/>
              </a:rPr>
              <a:t>高效高质量低成本</a:t>
            </a:r>
            <a:r>
              <a:rPr lang="zh-CN" altLang="en-US" sz="2100" b="1" dirty="0">
                <a:solidFill>
                  <a:schemeClr val="tx1"/>
                </a:solidFill>
                <a:latin typeface="Arial" panose="020B0604020202020204" pitchFamily="34" charset="0"/>
              </a:rPr>
              <a:t>地研发软件产品。其</a:t>
            </a:r>
            <a:r>
              <a:rPr lang="zh-CN" altLang="en-US" sz="2100" b="1" u="sng" dirty="0">
                <a:solidFill>
                  <a:srgbClr val="D60093"/>
                </a:solidFill>
                <a:latin typeface="Arial" panose="020B0604020202020204" pitchFamily="34" charset="0"/>
              </a:rPr>
              <a:t>特点</a:t>
            </a:r>
            <a:r>
              <a:rPr lang="zh-CN" altLang="en-US" sz="2100" b="1" dirty="0">
                <a:solidFill>
                  <a:srgbClr val="990033"/>
                </a:solidFill>
                <a:latin typeface="Arial" panose="020B0604020202020204" pitchFamily="34" charset="0"/>
              </a:rPr>
              <a:t>体现为“</a:t>
            </a:r>
            <a:r>
              <a:rPr lang="en-US" altLang="zh-CN" sz="2100" b="1" dirty="0">
                <a:solidFill>
                  <a:srgbClr val="990033"/>
                </a:solidFill>
                <a:latin typeface="Arial" panose="020B0604020202020204" pitchFamily="34" charset="0"/>
              </a:rPr>
              <a:t>3</a:t>
            </a:r>
            <a:r>
              <a:rPr lang="zh-CN" altLang="en-US" sz="2100" b="1" dirty="0">
                <a:solidFill>
                  <a:srgbClr val="990033"/>
                </a:solidFill>
                <a:latin typeface="Arial" panose="020B0604020202020204" pitchFamily="34" charset="0"/>
              </a:rPr>
              <a:t>多”</a:t>
            </a:r>
            <a:r>
              <a:rPr lang="zh-CN" altLang="en-US" sz="2100" b="1" dirty="0">
                <a:solidFill>
                  <a:schemeClr val="tx1"/>
                </a:solidFill>
                <a:latin typeface="Arial" panose="020B0604020202020204" pitchFamily="34" charset="0"/>
              </a:rPr>
              <a:t>：一是</a:t>
            </a:r>
            <a:r>
              <a:rPr lang="zh-CN" altLang="en-US" sz="2100" b="1" u="sng" dirty="0">
                <a:solidFill>
                  <a:schemeClr val="tx1"/>
                </a:solidFill>
                <a:latin typeface="Arial" panose="020B0604020202020204" pitchFamily="34" charset="0"/>
              </a:rPr>
              <a:t>多学科</a:t>
            </a:r>
            <a:r>
              <a:rPr lang="zh-CN" altLang="en-US" sz="2100" b="1" dirty="0">
                <a:solidFill>
                  <a:schemeClr val="tx1"/>
                </a:solidFill>
                <a:latin typeface="Arial" panose="020B0604020202020204" pitchFamily="34" charset="0"/>
              </a:rPr>
              <a:t>，不仅包含有关课题还涉及到计算机科学、工程科学、管理科学、数学等多个学科；二是</a:t>
            </a:r>
            <a:r>
              <a:rPr lang="zh-CN" altLang="en-US" sz="2100" b="1" u="sng" dirty="0">
                <a:solidFill>
                  <a:schemeClr val="tx1"/>
                </a:solidFill>
                <a:latin typeface="Arial" panose="020B0604020202020204" pitchFamily="34" charset="0"/>
              </a:rPr>
              <a:t>多目标</a:t>
            </a:r>
            <a:r>
              <a:rPr lang="zh-CN" altLang="en-US" sz="2100" b="1" dirty="0">
                <a:solidFill>
                  <a:schemeClr val="tx1"/>
                </a:solidFill>
                <a:latin typeface="Arial" panose="020B0604020202020204" pitchFamily="34" charset="0"/>
              </a:rPr>
              <a:t>，不仅关心项目产品及其功能，还有注重质量、成本、进度、性能、可靠性、安全性、通用性、可维护性、有效性和界面等；三是</a:t>
            </a:r>
            <a:r>
              <a:rPr lang="zh-CN" altLang="en-US" sz="2100" b="1" u="sng" dirty="0">
                <a:solidFill>
                  <a:schemeClr val="tx1"/>
                </a:solidFill>
                <a:latin typeface="Arial" panose="020B0604020202020204" pitchFamily="34" charset="0"/>
              </a:rPr>
              <a:t>多阶段</a:t>
            </a:r>
            <a:r>
              <a:rPr lang="zh-CN" altLang="en-US" sz="2100" b="1" dirty="0">
                <a:solidFill>
                  <a:schemeClr val="tx1"/>
                </a:solidFill>
                <a:latin typeface="Arial" panose="020B0604020202020204" pitchFamily="34" charset="0"/>
              </a:rPr>
              <a:t>，软件开发不只是编程，而是由可行性研究、计划立项、需求分析、总体设计、详细设计、编程（实现）、测试、运行、维护等阶段构成完整过程。</a:t>
            </a:r>
          </a:p>
          <a:p>
            <a:pPr eaLnBrk="1" hangingPunct="1">
              <a:defRPr/>
            </a:pPr>
            <a:r>
              <a:rPr lang="zh-CN" altLang="en-US" sz="2100" b="1" dirty="0">
                <a:solidFill>
                  <a:schemeClr val="tx1"/>
                </a:solidFill>
                <a:latin typeface="Arial" panose="020B0604020202020204" pitchFamily="34" charset="0"/>
              </a:rPr>
              <a:t>       </a:t>
            </a:r>
            <a:r>
              <a:rPr lang="zh-CN" altLang="en-US" sz="2100" b="1" dirty="0">
                <a:solidFill>
                  <a:srgbClr val="CC0000"/>
                </a:solidFill>
                <a:latin typeface="Arial" panose="020B0604020202020204" pitchFamily="34" charset="0"/>
              </a:rPr>
              <a:t>软件工程的</a:t>
            </a:r>
            <a:r>
              <a:rPr lang="zh-CN" altLang="en-US" sz="2100" b="1" u="sng" dirty="0">
                <a:solidFill>
                  <a:srgbClr val="990033"/>
                </a:solidFill>
                <a:latin typeface="Arial" panose="020B0604020202020204" pitchFamily="34" charset="0"/>
              </a:rPr>
              <a:t>目的</a:t>
            </a:r>
            <a:r>
              <a:rPr lang="zh-CN" altLang="en-US" sz="2100" b="1" dirty="0">
                <a:solidFill>
                  <a:schemeClr val="tx1"/>
                </a:solidFill>
                <a:latin typeface="Arial" panose="020B0604020202020204" pitchFamily="34" charset="0"/>
              </a:rPr>
              <a:t>是在规定的时间和开发经费内，开发出满足用户需求的、高质量的软件产品。其</a:t>
            </a:r>
            <a:r>
              <a:rPr lang="zh-CN" altLang="en-US" sz="2100" b="1" u="sng" dirty="0">
                <a:solidFill>
                  <a:srgbClr val="990033"/>
                </a:solidFill>
                <a:latin typeface="Arial" panose="020B0604020202020204" pitchFamily="34" charset="0"/>
              </a:rPr>
              <a:t>目标</a:t>
            </a:r>
            <a:r>
              <a:rPr lang="zh-CN" altLang="en-US" sz="2100" b="1" dirty="0">
                <a:solidFill>
                  <a:schemeClr val="tx1"/>
                </a:solidFill>
                <a:latin typeface="Arial" panose="020B0604020202020204" pitchFamily="34" charset="0"/>
              </a:rPr>
              <a:t>是实现软件研发与维护的优质高效和自动化。</a:t>
            </a:r>
          </a:p>
        </p:txBody>
      </p:sp>
      <p:sp>
        <p:nvSpPr>
          <p:cNvPr id="21507"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1.2 </a:t>
            </a:r>
            <a:r>
              <a:rPr lang="zh-CN" altLang="zh-CN" sz="3200">
                <a:solidFill>
                  <a:schemeClr val="bg1"/>
                </a:solidFill>
                <a:latin typeface="Arial" pitchFamily="34" charset="0"/>
              </a:rPr>
              <a:t>软件及软件工程概述</a:t>
            </a:r>
            <a:endParaRPr lang="zh-CN" altLang="en-US" sz="3200">
              <a:solidFill>
                <a:schemeClr val="bg1"/>
              </a:solidFill>
              <a:latin typeface="Arial" pitchFamily="34" charset="0"/>
            </a:endParaRPr>
          </a:p>
        </p:txBody>
      </p:sp>
    </p:spTree>
    <p:extLst>
      <p:ext uri="{BB962C8B-B14F-4D97-AF65-F5344CB8AC3E}">
        <p14:creationId xmlns:p14="http://schemas.microsoft.com/office/powerpoint/2010/main" val="3949264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extLst>
          </p:cNvPr>
          <p:cNvSpPr/>
          <p:nvPr/>
        </p:nvSpPr>
        <p:spPr bwMode="gray">
          <a:xfrm>
            <a:off x="250825" y="1125538"/>
            <a:ext cx="8713788" cy="2349500"/>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fontScale="92500" lnSpcReduction="10000"/>
          </a:bodyPr>
          <a:lstStyle/>
          <a:p>
            <a:pPr eaLnBrk="1" hangingPunct="1">
              <a:lnSpc>
                <a:spcPct val="70000"/>
              </a:lnSpc>
              <a:defRPr/>
            </a:pPr>
            <a:r>
              <a:rPr lang="en-US" altLang="zh-CN" sz="2500" b="1" dirty="0">
                <a:solidFill>
                  <a:srgbClr val="FF0000"/>
                </a:solidFill>
                <a:latin typeface="Arial" panose="020B0604020202020204" pitchFamily="34" charset="0"/>
              </a:rPr>
              <a:t>1.2.3</a:t>
            </a:r>
            <a:r>
              <a:rPr lang="en-US" altLang="zh-CN" sz="2500" dirty="0">
                <a:solidFill>
                  <a:srgbClr val="FF0000"/>
                </a:solidFill>
                <a:latin typeface="Arial" panose="020B0604020202020204" pitchFamily="34" charset="0"/>
              </a:rPr>
              <a:t>  </a:t>
            </a:r>
            <a:r>
              <a:rPr lang="zh-CN" altLang="en-US" sz="2500" b="1" dirty="0">
                <a:solidFill>
                  <a:srgbClr val="FF0000"/>
                </a:solidFill>
                <a:latin typeface="Arial" panose="020B0604020202020204" pitchFamily="34" charset="0"/>
              </a:rPr>
              <a:t>软件工程学及其内容和方法</a:t>
            </a:r>
          </a:p>
          <a:p>
            <a:pPr eaLnBrk="1" hangingPunct="1">
              <a:spcBef>
                <a:spcPct val="20000"/>
              </a:spcBef>
              <a:spcAft>
                <a:spcPct val="20000"/>
              </a:spcAft>
              <a:defRPr/>
            </a:pPr>
            <a:r>
              <a:rPr lang="en-US" altLang="zh-CN" sz="1900" b="1" dirty="0">
                <a:solidFill>
                  <a:srgbClr val="000000"/>
                </a:solidFill>
                <a:latin typeface="Arial" panose="020B0604020202020204" pitchFamily="34" charset="0"/>
              </a:rPr>
              <a:t>      </a:t>
            </a:r>
            <a:r>
              <a:rPr lang="en-US" altLang="zh-CN" sz="2200" b="1" dirty="0">
                <a:solidFill>
                  <a:srgbClr val="990033"/>
                </a:solidFill>
                <a:latin typeface="Arial" panose="020B0604020202020204" pitchFamily="34" charset="0"/>
              </a:rPr>
              <a:t>1</a:t>
            </a:r>
            <a:r>
              <a:rPr lang="zh-CN" altLang="en-US" sz="2200" b="1" dirty="0">
                <a:solidFill>
                  <a:srgbClr val="990033"/>
                </a:solidFill>
                <a:latin typeface="Arial" panose="020B0604020202020204" pitchFamily="34" charset="0"/>
              </a:rPr>
              <a:t>．软件工程学概述</a:t>
            </a:r>
          </a:p>
          <a:p>
            <a:pPr eaLnBrk="1" hangingPunct="1">
              <a:lnSpc>
                <a:spcPct val="110000"/>
              </a:lnSpc>
              <a:defRPr/>
            </a:pPr>
            <a:r>
              <a:rPr lang="zh-CN" altLang="en-US" b="1" dirty="0">
                <a:solidFill>
                  <a:schemeClr val="tx1"/>
                </a:solidFill>
                <a:latin typeface="Arial" panose="020B0604020202020204" pitchFamily="34" charset="0"/>
              </a:rPr>
              <a:t>        </a:t>
            </a:r>
            <a:r>
              <a:rPr lang="zh-CN" altLang="en-US" b="1" dirty="0">
                <a:solidFill>
                  <a:srgbClr val="FF0000"/>
                </a:solidFill>
                <a:latin typeface="Arial" panose="020B0604020202020204" pitchFamily="34" charset="0"/>
              </a:rPr>
              <a:t>软件工程学</a:t>
            </a:r>
            <a:r>
              <a:rPr lang="zh-CN" altLang="zh-CN" b="1" dirty="0">
                <a:solidFill>
                  <a:srgbClr val="29698D"/>
                </a:solidFill>
              </a:rPr>
              <a:t>是一</a:t>
            </a:r>
            <a:r>
              <a:rPr lang="zh-CN" altLang="en-US" b="1" dirty="0">
                <a:solidFill>
                  <a:srgbClr val="29698D"/>
                </a:solidFill>
              </a:rPr>
              <a:t>个专</a:t>
            </a:r>
            <a:r>
              <a:rPr lang="zh-CN" altLang="zh-CN" b="1" dirty="0">
                <a:solidFill>
                  <a:srgbClr val="29698D"/>
                </a:solidFill>
              </a:rPr>
              <a:t>门研究用工程化方法，构建和维护有效的、实用的和高质量的软件的学科，</a:t>
            </a:r>
            <a:r>
              <a:rPr lang="zh-CN" altLang="en-US" b="1" dirty="0">
                <a:solidFill>
                  <a:srgbClr val="CC0000"/>
                </a:solidFill>
                <a:latin typeface="Arial" panose="020B0604020202020204" pitchFamily="34" charset="0"/>
              </a:rPr>
              <a:t>主要</a:t>
            </a:r>
            <a:r>
              <a:rPr lang="zh-CN" altLang="zh-CN" b="1" dirty="0">
                <a:solidFill>
                  <a:srgbClr val="CC0000"/>
                </a:solidFill>
                <a:latin typeface="Arial" panose="020B0604020202020204" pitchFamily="34" charset="0"/>
              </a:rPr>
              <a:t>涉及</a:t>
            </a:r>
            <a:r>
              <a:rPr lang="zh-CN" altLang="zh-CN" b="1" dirty="0"/>
              <a:t>软件系统的分析与设计方法、编程与实现技术、数据库及网络技术、软件开发工具、系统平台、标准、设计模式等方面</a:t>
            </a:r>
            <a:r>
              <a:rPr lang="zh-CN" altLang="zh-CN" b="1" dirty="0">
                <a:solidFill>
                  <a:srgbClr val="29698D"/>
                </a:solidFill>
              </a:rPr>
              <a:t>。</a:t>
            </a:r>
            <a:r>
              <a:rPr lang="zh-CN" altLang="en-US" b="1" dirty="0">
                <a:solidFill>
                  <a:srgbClr val="29698D"/>
                </a:solidFill>
              </a:rPr>
              <a:t>其</a:t>
            </a:r>
            <a:r>
              <a:rPr lang="zh-CN" altLang="en-US" b="1" dirty="0">
                <a:solidFill>
                  <a:srgbClr val="CC0000"/>
                </a:solidFill>
                <a:latin typeface="Arial" panose="020B0604020202020204" pitchFamily="34" charset="0"/>
              </a:rPr>
              <a:t>主要内容</a:t>
            </a:r>
            <a:r>
              <a:rPr lang="zh-CN" altLang="en-US" b="1" dirty="0">
                <a:solidFill>
                  <a:schemeClr val="tx1"/>
                </a:solidFill>
                <a:latin typeface="Arial" panose="020B0604020202020204" pitchFamily="34" charset="0"/>
              </a:rPr>
              <a:t>包括软件开发技术和软件工程管理两个方面（如表</a:t>
            </a:r>
            <a:r>
              <a:rPr lang="en-US" altLang="zh-CN" b="1" dirty="0">
                <a:solidFill>
                  <a:schemeClr val="tx1"/>
                </a:solidFill>
                <a:latin typeface="Arial" panose="020B0604020202020204" pitchFamily="34" charset="0"/>
              </a:rPr>
              <a:t>1-3</a:t>
            </a:r>
            <a:r>
              <a:rPr lang="zh-CN" altLang="en-US" b="1" dirty="0">
                <a:solidFill>
                  <a:schemeClr val="tx1"/>
                </a:solidFill>
                <a:latin typeface="Arial" panose="020B0604020202020204" pitchFamily="34" charset="0"/>
              </a:rPr>
              <a:t>）。</a:t>
            </a:r>
            <a:r>
              <a:rPr lang="zh-CN" altLang="en-US" b="1" dirty="0">
                <a:solidFill>
                  <a:srgbClr val="990033"/>
                </a:solidFill>
                <a:latin typeface="Arial" panose="020B0604020202020204" pitchFamily="34" charset="0"/>
              </a:rPr>
              <a:t>软件开发技术</a:t>
            </a:r>
            <a:r>
              <a:rPr lang="zh-CN" altLang="en-US" b="1" dirty="0">
                <a:solidFill>
                  <a:schemeClr val="tx1"/>
                </a:solidFill>
                <a:latin typeface="Arial" panose="020B0604020202020204" pitchFamily="34" charset="0"/>
              </a:rPr>
              <a:t>包括软件工程方法、软件工具和软件开发环境；</a:t>
            </a:r>
            <a:r>
              <a:rPr lang="zh-CN" altLang="en-US" b="1" dirty="0">
                <a:solidFill>
                  <a:srgbClr val="990033"/>
                </a:solidFill>
                <a:latin typeface="Arial" panose="020B0604020202020204" pitchFamily="34" charset="0"/>
              </a:rPr>
              <a:t>软件工程管理学</a:t>
            </a:r>
            <a:r>
              <a:rPr lang="zh-CN" altLang="en-US" b="1" dirty="0">
                <a:solidFill>
                  <a:schemeClr val="tx1"/>
                </a:solidFill>
                <a:latin typeface="Arial" panose="020B0604020202020204" pitchFamily="34" charset="0"/>
              </a:rPr>
              <a:t>包含软件工程经济学和软件管理学</a:t>
            </a:r>
            <a:r>
              <a:rPr lang="zh-CN" altLang="en-US" dirty="0">
                <a:solidFill>
                  <a:schemeClr val="tx1"/>
                </a:solidFill>
                <a:latin typeface="Arial" panose="020B0604020202020204" pitchFamily="34" charset="0"/>
              </a:rPr>
              <a:t>。</a:t>
            </a:r>
          </a:p>
        </p:txBody>
      </p:sp>
      <p:graphicFrame>
        <p:nvGraphicFramePr>
          <p:cNvPr id="22531" name="表格 22530">
            <a:extLst>
              <a:ext uri="{FF2B5EF4-FFF2-40B4-BE49-F238E27FC236}"/>
            </a:extLst>
          </p:cNvPr>
          <p:cNvGraphicFramePr>
            <a:graphicFrameLocks noGrp="1"/>
          </p:cNvGraphicFramePr>
          <p:nvPr/>
        </p:nvGraphicFramePr>
        <p:xfrm>
          <a:off x="1619250" y="3860800"/>
          <a:ext cx="6408738" cy="2976565"/>
        </p:xfrm>
        <a:graphic>
          <a:graphicData uri="http://schemas.openxmlformats.org/drawingml/2006/table">
            <a:tbl>
              <a:tblPr/>
              <a:tblGrid>
                <a:gridCol w="1506538">
                  <a:extLst>
                    <a:ext uri="{9D8B030D-6E8A-4147-A177-3AD203B41FA5}"/>
                  </a:extLst>
                </a:gridCol>
                <a:gridCol w="4902200">
                  <a:extLst>
                    <a:ext uri="{9D8B030D-6E8A-4147-A177-3AD203B41FA5}"/>
                  </a:extLst>
                </a:gridCol>
              </a:tblGrid>
              <a:tr h="3047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宋体" pitchFamily="2" charset="-122"/>
                          <a:ea typeface="宋体" pitchFamily="2" charset="-122"/>
                          <a:cs typeface="Times New Roman" pitchFamily="18" charset="0"/>
                        </a:rPr>
                        <a:t>软件工程原理</a:t>
                      </a:r>
                      <a:endParaRPr kumimoji="0" lang="zh-CN" altLang="en-US" sz="1400" b="1" i="0" u="none" strike="noStrike" cap="none" normalizeH="0" baseline="0">
                        <a:ln>
                          <a:noFill/>
                        </a:ln>
                        <a:solidFill>
                          <a:schemeClr val="tx1"/>
                        </a:solidFill>
                        <a:effectLst/>
                        <a:latin typeface="Times New Roman" pitchFamily="18" charset="0"/>
                        <a:ea typeface="方正魏碑简体" charset="-122"/>
                      </a:endParaRPr>
                    </a:p>
                  </a:txBody>
                  <a:tcPr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宋体" pitchFamily="2" charset="-122"/>
                          <a:ea typeface="宋体" pitchFamily="2" charset="-122"/>
                          <a:cs typeface="Times New Roman" pitchFamily="18" charset="0"/>
                        </a:rPr>
                        <a:t>软件目标、原则、学科基础</a:t>
                      </a:r>
                      <a:endParaRPr kumimoji="0" lang="zh-CN" altLang="en-US" sz="1400" b="1" i="0" u="none" strike="noStrike" cap="none" normalizeH="0" baseline="0">
                        <a:ln>
                          <a:noFill/>
                        </a:ln>
                        <a:solidFill>
                          <a:schemeClr val="tx1"/>
                        </a:solidFill>
                        <a:effectLst/>
                        <a:latin typeface="Times New Roman" pitchFamily="18" charset="0"/>
                        <a:ea typeface="方正魏碑简体" charset="-122"/>
                      </a:endParaRPr>
                    </a:p>
                  </a:txBody>
                  <a:tcPr marT="45693" marB="4569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r h="42161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宋体" pitchFamily="2" charset="-122"/>
                          <a:ea typeface="宋体" pitchFamily="2" charset="-122"/>
                          <a:cs typeface="Times New Roman" pitchFamily="18" charset="0"/>
                        </a:rPr>
                        <a:t>软件工程过程</a:t>
                      </a:r>
                      <a:endParaRPr kumimoji="0" lang="zh-CN" altLang="en-US" sz="1400" b="1" i="0" u="none" strike="noStrike" cap="none" normalizeH="0" baseline="0">
                        <a:ln>
                          <a:noFill/>
                        </a:ln>
                        <a:solidFill>
                          <a:schemeClr val="tx1"/>
                        </a:solidFill>
                        <a:effectLst/>
                        <a:latin typeface="Times New Roman" pitchFamily="18" charset="0"/>
                        <a:ea typeface="方正魏碑简体" charset="-122"/>
                      </a:endParaRPr>
                    </a:p>
                  </a:txBody>
                  <a:tcPr marT="45693" marB="4569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ts val="13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开发过程、运作过程、维护过程，如获取、供应、管理、开发、运作、维护、支持、剪裁</a:t>
                      </a:r>
                      <a:endParaRPr kumimoji="0" lang="zh-CN" altLang="en-US" sz="1400" b="1" i="0" u="none" strike="noStrike" cap="none" normalizeH="0" baseline="0" dirty="0">
                        <a:ln>
                          <a:noFill/>
                        </a:ln>
                        <a:solidFill>
                          <a:schemeClr val="tx1"/>
                        </a:solidFill>
                        <a:effectLst/>
                        <a:latin typeface="Times New Roman" pitchFamily="18" charset="0"/>
                        <a:ea typeface="方正魏碑简体" charset="-122"/>
                      </a:endParaRPr>
                    </a:p>
                  </a:txBody>
                  <a:tcPr marT="45693" marB="4569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r h="3047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软件工程技术</a:t>
                      </a:r>
                      <a:endParaRPr kumimoji="0" lang="zh-CN" altLang="en-US" sz="1400" b="1" i="0" u="none" strike="noStrike" cap="none" normalizeH="0" baseline="0">
                        <a:ln>
                          <a:noFill/>
                        </a:ln>
                        <a:solidFill>
                          <a:schemeClr val="tx1"/>
                        </a:solidFill>
                        <a:effectLst/>
                        <a:latin typeface="宋体" pitchFamily="2" charset="-122"/>
                        <a:ea typeface="宋体" pitchFamily="2" charset="-122"/>
                      </a:endParaRPr>
                    </a:p>
                  </a:txBody>
                  <a:tcPr marT="45693" marB="4569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ts val="13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开发技术、管理技术、度量技术、维护技术、应用技术</a:t>
                      </a:r>
                      <a:endParaRPr kumimoji="0" lang="zh-CN" altLang="en-US" sz="1400" b="1" i="0" u="none" strike="noStrike" cap="none" normalizeH="0" baseline="0" dirty="0">
                        <a:ln>
                          <a:noFill/>
                        </a:ln>
                        <a:solidFill>
                          <a:schemeClr val="tx1"/>
                        </a:solidFill>
                        <a:effectLst/>
                        <a:latin typeface="Times New Roman" pitchFamily="18" charset="0"/>
                        <a:ea typeface="方正魏碑简体" charset="-122"/>
                      </a:endParaRPr>
                    </a:p>
                  </a:txBody>
                  <a:tcPr marT="45693" marB="4569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r h="42161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软件工程方法</a:t>
                      </a:r>
                      <a:endParaRPr kumimoji="0" lang="zh-CN" altLang="en-US" sz="1400" b="1" i="0" u="none" strike="noStrike" cap="none" normalizeH="0" baseline="0">
                        <a:ln>
                          <a:noFill/>
                        </a:ln>
                        <a:solidFill>
                          <a:schemeClr val="tx1"/>
                        </a:solidFill>
                        <a:effectLst/>
                        <a:latin typeface="宋体" pitchFamily="2" charset="-122"/>
                        <a:ea typeface="宋体" pitchFamily="2" charset="-122"/>
                      </a:endParaRPr>
                    </a:p>
                  </a:txBody>
                  <a:tcPr marT="45693" marB="4569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ts val="13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开发方法、管理方法、度量方法、维护方法、应用方法、环境方法</a:t>
                      </a:r>
                      <a:endParaRPr kumimoji="0" lang="zh-CN" altLang="en-US" sz="1400" b="1" i="0" u="none" strike="noStrike" cap="none" normalizeH="0" baseline="0" dirty="0">
                        <a:ln>
                          <a:noFill/>
                        </a:ln>
                        <a:solidFill>
                          <a:schemeClr val="tx1"/>
                        </a:solidFill>
                        <a:effectLst/>
                        <a:latin typeface="Times New Roman" pitchFamily="18" charset="0"/>
                        <a:ea typeface="方正魏碑简体" charset="-122"/>
                      </a:endParaRPr>
                    </a:p>
                  </a:txBody>
                  <a:tcPr marT="45693" marB="4569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r h="3047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软件工程模型</a:t>
                      </a:r>
                      <a:endParaRPr kumimoji="0" lang="zh-CN" altLang="en-US" sz="1400" b="1" i="0" u="none" strike="noStrike" cap="none" normalizeH="0" baseline="0">
                        <a:ln>
                          <a:noFill/>
                        </a:ln>
                        <a:solidFill>
                          <a:schemeClr val="tx1"/>
                        </a:solidFill>
                        <a:effectLst/>
                        <a:latin typeface="宋体" pitchFamily="2" charset="-122"/>
                        <a:ea typeface="宋体" pitchFamily="2" charset="-122"/>
                      </a:endParaRPr>
                    </a:p>
                  </a:txBody>
                  <a:tcPr marT="45693" marB="4569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宋体" pitchFamily="2" charset="-122"/>
                          <a:ea typeface="宋体" pitchFamily="2" charset="-122"/>
                          <a:cs typeface="Times New Roman" pitchFamily="18" charset="0"/>
                        </a:rPr>
                        <a:t>领域模型、需求模型、设计模型、实现模型、测试模型</a:t>
                      </a:r>
                      <a:endParaRPr kumimoji="0" lang="zh-CN" altLang="en-US" sz="1400" b="1" i="0" u="none" strike="noStrike" cap="none" normalizeH="0" baseline="0">
                        <a:ln>
                          <a:noFill/>
                        </a:ln>
                        <a:solidFill>
                          <a:schemeClr val="tx1"/>
                        </a:solidFill>
                        <a:effectLst/>
                        <a:latin typeface="Times New Roman" pitchFamily="18" charset="0"/>
                        <a:ea typeface="方正魏碑简体" charset="-122"/>
                      </a:endParaRPr>
                    </a:p>
                  </a:txBody>
                  <a:tcPr marT="45693" marB="4569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r h="3047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软件工程管理</a:t>
                      </a:r>
                      <a:endParaRPr kumimoji="0" lang="zh-CN" altLang="en-US" sz="1400" b="1" i="0" u="none" strike="noStrike" cap="none" normalizeH="0" baseline="0">
                        <a:ln>
                          <a:noFill/>
                        </a:ln>
                        <a:solidFill>
                          <a:schemeClr val="tx1"/>
                        </a:solidFill>
                        <a:effectLst/>
                        <a:latin typeface="宋体" pitchFamily="2" charset="-122"/>
                        <a:ea typeface="宋体" pitchFamily="2" charset="-122"/>
                      </a:endParaRPr>
                    </a:p>
                  </a:txBody>
                  <a:tcPr marT="45693" marB="4569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宋体" pitchFamily="2" charset="-122"/>
                          <a:ea typeface="宋体" pitchFamily="2" charset="-122"/>
                          <a:cs typeface="Times New Roman" pitchFamily="18" charset="0"/>
                        </a:rPr>
                        <a:t>项目管理、质量管理、文档管理</a:t>
                      </a:r>
                      <a:endParaRPr kumimoji="0" lang="zh-CN" altLang="en-US" sz="1400" b="1" i="0" u="none" strike="noStrike" cap="none" normalizeH="0" baseline="0">
                        <a:ln>
                          <a:noFill/>
                        </a:ln>
                        <a:solidFill>
                          <a:schemeClr val="tx1"/>
                        </a:solidFill>
                        <a:effectLst/>
                        <a:latin typeface="Times New Roman" pitchFamily="18" charset="0"/>
                        <a:ea typeface="方正魏碑简体" charset="-122"/>
                      </a:endParaRPr>
                    </a:p>
                  </a:txBody>
                  <a:tcPr marT="45693" marB="4569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r h="3047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软件工程度量</a:t>
                      </a:r>
                      <a:endParaRPr kumimoji="0" lang="zh-CN" altLang="en-US" sz="1400" b="1" i="0" u="none" strike="noStrike" cap="none" normalizeH="0" baseline="0">
                        <a:ln>
                          <a:noFill/>
                        </a:ln>
                        <a:solidFill>
                          <a:schemeClr val="tx1"/>
                        </a:solidFill>
                        <a:effectLst/>
                        <a:latin typeface="宋体" pitchFamily="2" charset="-122"/>
                        <a:ea typeface="宋体" pitchFamily="2" charset="-122"/>
                      </a:endParaRPr>
                    </a:p>
                  </a:txBody>
                  <a:tcPr marT="45693" marB="4569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宋体" pitchFamily="2" charset="-122"/>
                          <a:ea typeface="宋体" pitchFamily="2" charset="-122"/>
                          <a:cs typeface="Times New Roman" pitchFamily="18" charset="0"/>
                        </a:rPr>
                        <a:t>规模、复杂度、进度、费用、工作量</a:t>
                      </a:r>
                      <a:endParaRPr kumimoji="0" lang="zh-CN" altLang="en-US" sz="1400" b="1" i="0" u="none" strike="noStrike" cap="none" normalizeH="0" baseline="0">
                        <a:ln>
                          <a:noFill/>
                        </a:ln>
                        <a:solidFill>
                          <a:schemeClr val="tx1"/>
                        </a:solidFill>
                        <a:effectLst/>
                        <a:latin typeface="Times New Roman" pitchFamily="18" charset="0"/>
                        <a:ea typeface="方正魏碑简体" charset="-122"/>
                      </a:endParaRPr>
                    </a:p>
                  </a:txBody>
                  <a:tcPr marT="45693" marB="4569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r h="3047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软件工程环境</a:t>
                      </a:r>
                      <a:endParaRPr kumimoji="0" lang="zh-CN" altLang="en-US" sz="1400" b="1" i="0" u="none" strike="noStrike" cap="none" normalizeH="0" baseline="0">
                        <a:ln>
                          <a:noFill/>
                        </a:ln>
                        <a:solidFill>
                          <a:schemeClr val="tx1"/>
                        </a:solidFill>
                        <a:effectLst/>
                        <a:latin typeface="宋体" pitchFamily="2" charset="-122"/>
                        <a:ea typeface="宋体" pitchFamily="2" charset="-122"/>
                      </a:endParaRPr>
                    </a:p>
                  </a:txBody>
                  <a:tcPr marT="45693" marB="4569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宋体" pitchFamily="2" charset="-122"/>
                          <a:ea typeface="宋体" pitchFamily="2" charset="-122"/>
                          <a:cs typeface="Times New Roman" pitchFamily="18" charset="0"/>
                        </a:rPr>
                        <a:t>硬件、网络、支撑软件</a:t>
                      </a:r>
                      <a:endParaRPr kumimoji="0" lang="zh-CN" altLang="en-US" sz="1400" b="1" i="0" u="none" strike="noStrike" cap="none" normalizeH="0" baseline="0">
                        <a:ln>
                          <a:noFill/>
                        </a:ln>
                        <a:solidFill>
                          <a:schemeClr val="tx1"/>
                        </a:solidFill>
                        <a:effectLst/>
                        <a:latin typeface="Times New Roman" pitchFamily="18" charset="0"/>
                        <a:ea typeface="方正魏碑简体" charset="-122"/>
                      </a:endParaRPr>
                    </a:p>
                  </a:txBody>
                  <a:tcPr marT="45693" marB="4569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r h="3047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软件工程应用</a:t>
                      </a:r>
                      <a:endParaRPr kumimoji="0" lang="zh-CN" altLang="en-US" sz="1400" b="1" i="0" u="none" strike="noStrike" cap="none" normalizeH="0" baseline="0">
                        <a:ln>
                          <a:noFill/>
                        </a:ln>
                        <a:solidFill>
                          <a:schemeClr val="tx1"/>
                        </a:solidFill>
                        <a:effectLst/>
                        <a:latin typeface="宋体" pitchFamily="2" charset="-122"/>
                        <a:ea typeface="宋体" pitchFamily="2" charset="-122"/>
                      </a:endParaRPr>
                    </a:p>
                  </a:txBody>
                  <a:tcPr marT="45693" marB="4569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应用软件工程基本原理、方法、技术解决特定领域问题</a:t>
                      </a:r>
                      <a:endParaRPr kumimoji="0" lang="zh-CN" altLang="en-US" sz="1400" b="1" i="0" u="none" strike="noStrike" cap="none" normalizeH="0" baseline="0" dirty="0">
                        <a:ln>
                          <a:noFill/>
                        </a:ln>
                        <a:solidFill>
                          <a:schemeClr val="tx1"/>
                        </a:solidFill>
                        <a:effectLst/>
                        <a:latin typeface="Times New Roman" pitchFamily="18" charset="0"/>
                        <a:ea typeface="方正魏碑简体" charset="-122"/>
                      </a:endParaRPr>
                    </a:p>
                  </a:txBody>
                  <a:tcPr marT="45693" marB="4569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bl>
          </a:graphicData>
        </a:graphic>
      </p:graphicFrame>
      <p:sp>
        <p:nvSpPr>
          <p:cNvPr id="22564" name="Rectangle 37"/>
          <p:cNvSpPr>
            <a:spLocks noChangeArrowheads="1"/>
          </p:cNvSpPr>
          <p:nvPr/>
        </p:nvSpPr>
        <p:spPr bwMode="auto">
          <a:xfrm>
            <a:off x="969963" y="3475038"/>
            <a:ext cx="7273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76176" bIns="76176" anchor="ctr">
            <a:spAutoFit/>
          </a:bodyPr>
          <a:lstStyle/>
          <a:p>
            <a:pPr indent="9525" algn="ctr">
              <a:buFont typeface="Arial" pitchFamily="34" charset="0"/>
              <a:buNone/>
            </a:pPr>
            <a:r>
              <a:rPr lang="zh-CN" altLang="en-US" sz="1600" b="1">
                <a:solidFill>
                  <a:schemeClr val="tx2"/>
                </a:solidFill>
                <a:latin typeface="宋体" pitchFamily="2" charset="-122"/>
                <a:cs typeface="Times New Roman" pitchFamily="18" charset="0"/>
              </a:rPr>
              <a:t>表</a:t>
            </a:r>
            <a:r>
              <a:rPr lang="en-US" altLang="zh-CN" sz="1600" b="1">
                <a:solidFill>
                  <a:schemeClr val="tx2"/>
                </a:solidFill>
                <a:latin typeface="宋体" pitchFamily="2" charset="-122"/>
                <a:cs typeface="Times New Roman" pitchFamily="18" charset="0"/>
              </a:rPr>
              <a:t>1-3 </a:t>
            </a:r>
            <a:r>
              <a:rPr lang="zh-CN" altLang="en-US" sz="1600" b="1">
                <a:solidFill>
                  <a:schemeClr val="tx2"/>
                </a:solidFill>
                <a:latin typeface="宋体" pitchFamily="2" charset="-122"/>
                <a:cs typeface="Times New Roman" pitchFamily="18" charset="0"/>
              </a:rPr>
              <a:t>软件工程学科的主要内容</a:t>
            </a:r>
            <a:endParaRPr lang="zh-CN" altLang="en-US" sz="1600">
              <a:solidFill>
                <a:schemeClr val="tx2"/>
              </a:solidFill>
              <a:latin typeface="宋体" pitchFamily="2" charset="-122"/>
            </a:endParaRPr>
          </a:p>
        </p:txBody>
      </p:sp>
      <p:sp>
        <p:nvSpPr>
          <p:cNvPr id="22565"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1.2 </a:t>
            </a:r>
            <a:r>
              <a:rPr lang="zh-CN" altLang="zh-CN" sz="3200">
                <a:solidFill>
                  <a:schemeClr val="bg1"/>
                </a:solidFill>
                <a:latin typeface="Arial" pitchFamily="34" charset="0"/>
              </a:rPr>
              <a:t>软件及软件工程概述</a:t>
            </a:r>
            <a:endParaRPr lang="zh-CN" altLang="en-US" sz="3200">
              <a:solidFill>
                <a:schemeClr val="bg1"/>
              </a:solidFill>
              <a:latin typeface="Arial" pitchFamily="34" charset="0"/>
            </a:endParaRPr>
          </a:p>
        </p:txBody>
      </p:sp>
    </p:spTree>
    <p:extLst>
      <p:ext uri="{BB962C8B-B14F-4D97-AF65-F5344CB8AC3E}">
        <p14:creationId xmlns:p14="http://schemas.microsoft.com/office/powerpoint/2010/main" val="236079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ChangeArrowheads="1"/>
          </p:cNvSpPr>
          <p:nvPr/>
        </p:nvSpPr>
        <p:spPr bwMode="auto">
          <a:xfrm>
            <a:off x="539749" y="3495675"/>
            <a:ext cx="8208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68288" eaLnBrk="1" hangingPunct="1">
              <a:buFont typeface="Arial" pitchFamily="34" charset="0"/>
              <a:buNone/>
              <a:tabLst>
                <a:tab pos="266700" algn="l"/>
                <a:tab pos="495300" algn="l"/>
              </a:tabLst>
            </a:pPr>
            <a:r>
              <a:rPr lang="zh-CN" altLang="en-US"/>
              <a:t>       </a:t>
            </a:r>
          </a:p>
        </p:txBody>
      </p:sp>
      <p:sp>
        <p:nvSpPr>
          <p:cNvPr id="5" name="圆角矩形 4">
            <a:extLst>
              <a:ext uri="{FF2B5EF4-FFF2-40B4-BE49-F238E27FC236}"/>
            </a:extLst>
          </p:cNvPr>
          <p:cNvSpPr/>
          <p:nvPr/>
        </p:nvSpPr>
        <p:spPr bwMode="gray">
          <a:xfrm>
            <a:off x="457199" y="1747838"/>
            <a:ext cx="8291513" cy="3384550"/>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lstStyle/>
          <a:p>
            <a:pPr eaLnBrk="1" hangingPunct="1">
              <a:buFont typeface="Arial" panose="020B0604020202020204" pitchFamily="34" charset="0"/>
              <a:buNone/>
              <a:defRPr/>
            </a:pPr>
            <a:r>
              <a:rPr lang="zh-CN" altLang="en-US" sz="2000" b="1" dirty="0">
                <a:solidFill>
                  <a:schemeClr val="tx1"/>
                </a:solidFill>
                <a:latin typeface="Arial" panose="020B0604020202020204" pitchFamily="34" charset="0"/>
              </a:rPr>
              <a:t>      </a:t>
            </a:r>
            <a:r>
              <a:rPr lang="zh-CN" altLang="en-US" sz="2000" b="1" u="sng" dirty="0">
                <a:solidFill>
                  <a:srgbClr val="FF0000"/>
                </a:solidFill>
                <a:latin typeface="Arial" panose="020B0604020202020204" pitchFamily="34" charset="0"/>
              </a:rPr>
              <a:t>软件工程方法学</a:t>
            </a:r>
            <a:r>
              <a:rPr lang="zh-CN" altLang="en-US" sz="2000" b="1" dirty="0">
                <a:solidFill>
                  <a:schemeClr val="tx1"/>
                </a:solidFill>
                <a:latin typeface="Arial" panose="020B0604020202020204" pitchFamily="34" charset="0"/>
              </a:rPr>
              <a:t>是研发、管理与维护软件的</a:t>
            </a:r>
            <a:r>
              <a:rPr lang="zh-CN" altLang="en-US" sz="2000" b="1" dirty="0">
                <a:solidFill>
                  <a:srgbClr val="CC0000"/>
                </a:solidFill>
                <a:latin typeface="Arial" panose="020B0604020202020204" pitchFamily="34" charset="0"/>
              </a:rPr>
              <a:t>系统方法</a:t>
            </a:r>
            <a:r>
              <a:rPr lang="zh-CN" altLang="en-US" sz="2000" b="1" dirty="0">
                <a:solidFill>
                  <a:schemeClr val="tx1"/>
                </a:solidFill>
                <a:latin typeface="Arial" panose="020B0604020202020204" pitchFamily="34" charset="0"/>
              </a:rPr>
              <a:t>，确定软件开发阶段，规定各阶段的目标、任务、技术、方法、产品、验收等步骤和完成准则</a:t>
            </a:r>
            <a:r>
              <a:rPr lang="en-US" altLang="zh-CN" sz="2000" b="1" dirty="0">
                <a:solidFill>
                  <a:schemeClr val="tx1"/>
                </a:solidFill>
                <a:latin typeface="Arial" panose="020B0604020202020204" pitchFamily="34" charset="0"/>
              </a:rPr>
              <a:t>.</a:t>
            </a:r>
            <a:r>
              <a:rPr lang="zh-CN" altLang="en-US" sz="2000" b="1" dirty="0">
                <a:solidFill>
                  <a:schemeClr val="tx1"/>
                </a:solidFill>
                <a:latin typeface="Arial" panose="020B0604020202020204" pitchFamily="34" charset="0"/>
              </a:rPr>
              <a:t>具有方法、工具和过程三个要素</a:t>
            </a:r>
            <a:r>
              <a:rPr lang="en-US" altLang="zh-CN" sz="2000" b="1" dirty="0">
                <a:solidFill>
                  <a:schemeClr val="tx1"/>
                </a:solidFill>
                <a:latin typeface="Arial" panose="020B0604020202020204" pitchFamily="34" charset="0"/>
              </a:rPr>
              <a:t>,</a:t>
            </a:r>
            <a:r>
              <a:rPr lang="zh-CN" altLang="en-US" sz="2000" b="1" dirty="0">
                <a:solidFill>
                  <a:schemeClr val="tx1"/>
                </a:solidFill>
                <a:latin typeface="Arial" panose="020B0604020202020204" pitchFamily="34" charset="0"/>
              </a:rPr>
              <a:t>也称</a:t>
            </a:r>
            <a:r>
              <a:rPr lang="zh-CN" altLang="en-US" sz="2000" b="1" dirty="0">
                <a:solidFill>
                  <a:srgbClr val="CC0000"/>
                </a:solidFill>
                <a:latin typeface="Arial" panose="020B0604020202020204" pitchFamily="34" charset="0"/>
              </a:rPr>
              <a:t>软件工程</a:t>
            </a:r>
            <a:r>
              <a:rPr lang="zh-CN" altLang="en-US" sz="2000" b="1" u="sng" dirty="0">
                <a:solidFill>
                  <a:srgbClr val="D60093"/>
                </a:solidFill>
                <a:effectLst>
                  <a:outerShdw blurRad="38100" dist="38100" dir="2700000" algn="tl">
                    <a:srgbClr val="C0C0C0"/>
                  </a:outerShdw>
                </a:effectLst>
                <a:latin typeface="Arial" panose="020B0604020202020204" pitchFamily="34" charset="0"/>
              </a:rPr>
              <a:t>三要素</a:t>
            </a:r>
            <a:r>
              <a:rPr lang="zh-CN" altLang="en-US" sz="2000" b="1" dirty="0">
                <a:solidFill>
                  <a:schemeClr val="tx1"/>
                </a:solidFill>
                <a:latin typeface="Arial" panose="020B0604020202020204" pitchFamily="34" charset="0"/>
              </a:rPr>
              <a:t>：</a:t>
            </a:r>
          </a:p>
          <a:p>
            <a:pPr eaLnBrk="1" hangingPunct="1">
              <a:buFont typeface="Arial" panose="020B0604020202020204" pitchFamily="34" charset="0"/>
              <a:buNone/>
              <a:defRPr/>
            </a:pPr>
            <a:r>
              <a:rPr lang="zh-CN" altLang="en-US" sz="2000" b="1" dirty="0">
                <a:solidFill>
                  <a:schemeClr val="tx1"/>
                </a:solidFill>
                <a:latin typeface="Arial" panose="020B0604020202020204" pitchFamily="34" charset="0"/>
              </a:rPr>
              <a:t>      （</a:t>
            </a:r>
            <a:r>
              <a:rPr lang="en-US" altLang="zh-CN" sz="2000" b="1" dirty="0">
                <a:solidFill>
                  <a:schemeClr val="tx1"/>
                </a:solidFill>
                <a:latin typeface="Arial" panose="020B0604020202020204" pitchFamily="34" charset="0"/>
              </a:rPr>
              <a:t>1</a:t>
            </a:r>
            <a:r>
              <a:rPr lang="zh-CN" altLang="en-US" sz="2000" b="1" dirty="0">
                <a:solidFill>
                  <a:schemeClr val="tx1"/>
                </a:solidFill>
                <a:latin typeface="Arial" panose="020B0604020202020204" pitchFamily="34" charset="0"/>
              </a:rPr>
              <a:t>）</a:t>
            </a:r>
            <a:r>
              <a:rPr lang="zh-CN" altLang="en-US" sz="2000" b="1" dirty="0">
                <a:solidFill>
                  <a:srgbClr val="990033"/>
                </a:solidFill>
                <a:latin typeface="Arial" panose="020B0604020202020204" pitchFamily="34" charset="0"/>
              </a:rPr>
              <a:t>软件工程方法</a:t>
            </a:r>
            <a:r>
              <a:rPr lang="zh-CN" altLang="en-US" sz="2000" b="1" dirty="0">
                <a:solidFill>
                  <a:schemeClr val="tx1"/>
                </a:solidFill>
                <a:latin typeface="Arial" panose="020B0604020202020204" pitchFamily="34" charset="0"/>
              </a:rPr>
              <a:t>：包括软件开发“如何作”的技术和管理准则及文档等技术方法；</a:t>
            </a:r>
          </a:p>
          <a:p>
            <a:pPr eaLnBrk="1" hangingPunct="1">
              <a:buFont typeface="Arial" panose="020B0604020202020204" pitchFamily="34" charset="0"/>
              <a:buNone/>
              <a:defRPr/>
            </a:pPr>
            <a:r>
              <a:rPr lang="zh-CN" altLang="en-US" sz="2000" b="1" dirty="0">
                <a:solidFill>
                  <a:schemeClr val="tx1"/>
                </a:solidFill>
                <a:latin typeface="Arial" panose="020B0604020202020204" pitchFamily="34" charset="0"/>
              </a:rPr>
              <a:t>      （</a:t>
            </a:r>
            <a:r>
              <a:rPr lang="en-US" altLang="zh-CN" sz="2000" b="1" dirty="0">
                <a:solidFill>
                  <a:schemeClr val="tx1"/>
                </a:solidFill>
                <a:latin typeface="Arial" panose="020B0604020202020204" pitchFamily="34" charset="0"/>
              </a:rPr>
              <a:t>2</a:t>
            </a:r>
            <a:r>
              <a:rPr lang="zh-CN" altLang="en-US" sz="2000" b="1" dirty="0">
                <a:solidFill>
                  <a:schemeClr val="tx1"/>
                </a:solidFill>
                <a:latin typeface="Arial" panose="020B0604020202020204" pitchFamily="34" charset="0"/>
              </a:rPr>
              <a:t>）</a:t>
            </a:r>
            <a:r>
              <a:rPr lang="zh-CN" altLang="en-US" sz="2000" b="1" dirty="0">
                <a:solidFill>
                  <a:srgbClr val="990033"/>
                </a:solidFill>
                <a:latin typeface="Arial" panose="020B0604020202020204" pitchFamily="34" charset="0"/>
              </a:rPr>
              <a:t>软件工具</a:t>
            </a:r>
            <a:r>
              <a:rPr lang="zh-CN" altLang="en-US" sz="2000" b="1" dirty="0">
                <a:solidFill>
                  <a:schemeClr val="tx1"/>
                </a:solidFill>
                <a:latin typeface="Arial" panose="020B0604020202020204" pitchFamily="34" charset="0"/>
              </a:rPr>
              <a:t>：为方法的运用提供自动或半自动的软件支撑工具的集成环境；</a:t>
            </a:r>
          </a:p>
          <a:p>
            <a:pPr eaLnBrk="1" hangingPunct="1">
              <a:buFont typeface="Arial" panose="020B0604020202020204" pitchFamily="34" charset="0"/>
              <a:buNone/>
              <a:defRPr/>
            </a:pPr>
            <a:r>
              <a:rPr lang="zh-CN" altLang="en-US" sz="2000" b="1" dirty="0">
                <a:solidFill>
                  <a:schemeClr val="tx1"/>
                </a:solidFill>
                <a:latin typeface="Arial" panose="020B0604020202020204" pitchFamily="34" charset="0"/>
              </a:rPr>
              <a:t>      （</a:t>
            </a:r>
            <a:r>
              <a:rPr lang="en-US" altLang="zh-CN" sz="2000" b="1" dirty="0">
                <a:solidFill>
                  <a:schemeClr val="tx1"/>
                </a:solidFill>
                <a:latin typeface="Arial" panose="020B0604020202020204" pitchFamily="34" charset="0"/>
              </a:rPr>
              <a:t>3</a:t>
            </a:r>
            <a:r>
              <a:rPr lang="zh-CN" altLang="en-US" sz="2000" b="1" dirty="0">
                <a:solidFill>
                  <a:schemeClr val="tx1"/>
                </a:solidFill>
                <a:latin typeface="Arial" panose="020B0604020202020204" pitchFamily="34" charset="0"/>
              </a:rPr>
              <a:t>）</a:t>
            </a:r>
            <a:r>
              <a:rPr lang="zh-CN" altLang="en-US" sz="2000" b="1" dirty="0">
                <a:solidFill>
                  <a:srgbClr val="990033"/>
                </a:solidFill>
                <a:latin typeface="Arial" panose="020B0604020202020204" pitchFamily="34" charset="0"/>
              </a:rPr>
              <a:t>过程与管理</a:t>
            </a:r>
            <a:r>
              <a:rPr lang="zh-CN" altLang="en-US" sz="2000" b="1" dirty="0">
                <a:solidFill>
                  <a:schemeClr val="tx1"/>
                </a:solidFill>
                <a:latin typeface="Arial" panose="020B0604020202020204" pitchFamily="34" charset="0"/>
              </a:rPr>
              <a:t>：主要完成任务的工作阶段、工作内容、产品、验收的步骤和完成准则。也有将这一要素确定为“组织管理”，也有的称为“软件工程过程”。</a:t>
            </a:r>
          </a:p>
        </p:txBody>
      </p:sp>
      <p:pic>
        <p:nvPicPr>
          <p:cNvPr id="23556" name="Picture 7" descr="programme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399" y="5275263"/>
            <a:ext cx="1584325"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1.2 </a:t>
            </a:r>
            <a:r>
              <a:rPr lang="zh-CN" altLang="zh-CN" sz="3200">
                <a:solidFill>
                  <a:schemeClr val="bg1"/>
                </a:solidFill>
                <a:latin typeface="Arial" pitchFamily="34" charset="0"/>
              </a:rPr>
              <a:t>软件及软件工程概述</a:t>
            </a:r>
            <a:endParaRPr lang="zh-CN" altLang="en-US" sz="3200">
              <a:solidFill>
                <a:schemeClr val="bg1"/>
              </a:solidFill>
              <a:latin typeface="Arial" pitchFamily="34" charset="0"/>
            </a:endParaRPr>
          </a:p>
        </p:txBody>
      </p:sp>
      <p:sp>
        <p:nvSpPr>
          <p:cNvPr id="23558" name="矩形 1"/>
          <p:cNvSpPr>
            <a:spLocks noChangeArrowheads="1"/>
          </p:cNvSpPr>
          <p:nvPr/>
        </p:nvSpPr>
        <p:spPr bwMode="auto">
          <a:xfrm>
            <a:off x="1116012" y="1370013"/>
            <a:ext cx="31797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itchFamily="34" charset="0"/>
              <a:buNone/>
            </a:pPr>
            <a:r>
              <a:rPr lang="en-US" altLang="zh-CN" sz="2200" b="1">
                <a:solidFill>
                  <a:srgbClr val="C00000"/>
                </a:solidFill>
              </a:rPr>
              <a:t>2</a:t>
            </a:r>
            <a:r>
              <a:rPr lang="zh-CN" altLang="zh-CN" sz="2200" b="1">
                <a:solidFill>
                  <a:srgbClr val="C00000"/>
                </a:solidFill>
              </a:rPr>
              <a:t>．</a:t>
            </a:r>
            <a:r>
              <a:rPr lang="zh-CN" altLang="en-US" sz="2200" b="1">
                <a:solidFill>
                  <a:srgbClr val="C00000"/>
                </a:solidFill>
              </a:rPr>
              <a:t>常用的</a:t>
            </a:r>
            <a:r>
              <a:rPr lang="zh-CN" altLang="zh-CN" sz="2200" b="1">
                <a:solidFill>
                  <a:srgbClr val="C00000"/>
                </a:solidFill>
              </a:rPr>
              <a:t>软件工程方法</a:t>
            </a:r>
          </a:p>
        </p:txBody>
      </p:sp>
    </p:spTree>
    <p:extLst>
      <p:ext uri="{BB962C8B-B14F-4D97-AF65-F5344CB8AC3E}">
        <p14:creationId xmlns:p14="http://schemas.microsoft.com/office/powerpoint/2010/main" val="184077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zh-CN" altLang="en-US" smtClean="0"/>
              <a:t>宁夏大学 信息工程学院</a:t>
            </a:r>
            <a:endParaRPr lang="en-US" altLang="zh-CN"/>
          </a:p>
        </p:txBody>
      </p:sp>
      <p:sp>
        <p:nvSpPr>
          <p:cNvPr id="5" name="灯片编号占位符 4"/>
          <p:cNvSpPr>
            <a:spLocks noGrp="1"/>
          </p:cNvSpPr>
          <p:nvPr>
            <p:ph type="sldNum" sz="quarter" idx="11"/>
          </p:nvPr>
        </p:nvSpPr>
        <p:spPr/>
        <p:txBody>
          <a:bodyPr/>
          <a:lstStyle/>
          <a:p>
            <a:pPr>
              <a:defRPr/>
            </a:pPr>
            <a:fld id="{3BDE7FEC-D923-4D57-82F7-3426DEF019BE}" type="slidenum">
              <a:rPr lang="zh-CN" altLang="en-US" smtClean="0"/>
              <a:t>2</a:t>
            </a:fld>
            <a:endParaRPr lang="en-US" altLang="zh-C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510" y="1358770"/>
            <a:ext cx="8593950" cy="4840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1337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ChangeArrowheads="1"/>
          </p:cNvSpPr>
          <p:nvPr/>
        </p:nvSpPr>
        <p:spPr bwMode="auto">
          <a:xfrm>
            <a:off x="539750" y="3305175"/>
            <a:ext cx="8208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68288" eaLnBrk="1" hangingPunct="1">
              <a:buFont typeface="Arial" pitchFamily="34" charset="0"/>
              <a:buNone/>
              <a:tabLst>
                <a:tab pos="266700" algn="l"/>
                <a:tab pos="495300" algn="l"/>
              </a:tabLst>
            </a:pPr>
            <a:r>
              <a:rPr lang="zh-CN" altLang="en-US"/>
              <a:t>       </a:t>
            </a:r>
          </a:p>
        </p:txBody>
      </p:sp>
      <p:sp>
        <p:nvSpPr>
          <p:cNvPr id="5" name="圆角矩形 4">
            <a:extLst>
              <a:ext uri="{FF2B5EF4-FFF2-40B4-BE49-F238E27FC236}"/>
            </a:extLst>
          </p:cNvPr>
          <p:cNvSpPr/>
          <p:nvPr/>
        </p:nvSpPr>
        <p:spPr bwMode="gray">
          <a:xfrm>
            <a:off x="611188" y="1196975"/>
            <a:ext cx="8137525" cy="4249738"/>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lnSpcReduction="10000"/>
          </a:bodyPr>
          <a:lstStyle/>
          <a:p>
            <a:pPr eaLnBrk="1" hangingPunct="1">
              <a:defRPr/>
            </a:pPr>
            <a:r>
              <a:rPr lang="zh-CN" altLang="en-US" sz="2300" b="1" dirty="0">
                <a:solidFill>
                  <a:schemeClr val="tx2"/>
                </a:solidFill>
                <a:latin typeface="Arial" panose="020B0604020202020204" pitchFamily="34" charset="0"/>
              </a:rPr>
              <a:t>      常用</a:t>
            </a:r>
            <a:r>
              <a:rPr lang="zh-CN" altLang="en-US" sz="2300" b="1" dirty="0">
                <a:solidFill>
                  <a:srgbClr val="CC0000"/>
                </a:solidFill>
                <a:latin typeface="Arial" panose="020B0604020202020204" pitchFamily="34" charset="0"/>
              </a:rPr>
              <a:t>软件工程方法</a:t>
            </a:r>
            <a:r>
              <a:rPr lang="zh-CN" altLang="en-US" sz="2300" b="1" dirty="0">
                <a:solidFill>
                  <a:schemeClr val="tx2"/>
                </a:solidFill>
                <a:latin typeface="Arial" panose="020B0604020202020204" pitchFamily="34" charset="0"/>
              </a:rPr>
              <a:t>主要分为</a:t>
            </a:r>
            <a:r>
              <a:rPr lang="en-US" altLang="zh-CN" sz="2300" b="1" dirty="0">
                <a:solidFill>
                  <a:schemeClr val="tx2"/>
                </a:solidFill>
                <a:latin typeface="Arial" panose="020B0604020202020204" pitchFamily="34" charset="0"/>
              </a:rPr>
              <a:t>7</a:t>
            </a:r>
            <a:r>
              <a:rPr lang="zh-CN" altLang="en-US" sz="2300" b="1" dirty="0">
                <a:solidFill>
                  <a:schemeClr val="tx2"/>
                </a:solidFill>
                <a:latin typeface="Arial" panose="020B0604020202020204" pitchFamily="34" charset="0"/>
              </a:rPr>
              <a:t>种类型。</a:t>
            </a:r>
          </a:p>
          <a:p>
            <a:pPr eaLnBrk="1" hangingPunct="1">
              <a:defRPr/>
            </a:pPr>
            <a:r>
              <a:rPr lang="en-US" altLang="zh-CN" sz="2300" b="1" dirty="0">
                <a:solidFill>
                  <a:schemeClr val="tx2"/>
                </a:solidFill>
                <a:latin typeface="Arial" panose="020B0604020202020204" pitchFamily="34" charset="0"/>
              </a:rPr>
              <a:t>      </a:t>
            </a:r>
            <a:r>
              <a:rPr lang="zh-CN" altLang="en-US" sz="2300" b="1" dirty="0">
                <a:solidFill>
                  <a:srgbClr val="C00000"/>
                </a:solidFill>
                <a:latin typeface="Arial" panose="020B0604020202020204" pitchFamily="34" charset="0"/>
              </a:rPr>
              <a:t>（</a:t>
            </a:r>
            <a:r>
              <a:rPr lang="en-US" altLang="zh-CN" sz="2300" b="1" dirty="0">
                <a:solidFill>
                  <a:srgbClr val="C00000"/>
                </a:solidFill>
                <a:latin typeface="Arial" panose="020B0604020202020204" pitchFamily="34" charset="0"/>
              </a:rPr>
              <a:t>1</a:t>
            </a:r>
            <a:r>
              <a:rPr lang="zh-CN" altLang="en-US" sz="2300" b="1" dirty="0">
                <a:solidFill>
                  <a:srgbClr val="C00000"/>
                </a:solidFill>
                <a:latin typeface="Arial" panose="020B0604020202020204" pitchFamily="34" charset="0"/>
              </a:rPr>
              <a:t>）面向功能方法。</a:t>
            </a:r>
            <a:r>
              <a:rPr lang="zh-CN" altLang="en-US" sz="2300" b="1" dirty="0">
                <a:solidFill>
                  <a:srgbClr val="CC0000"/>
                </a:solidFill>
                <a:latin typeface="Arial" panose="020B0604020202020204" pitchFamily="34" charset="0"/>
              </a:rPr>
              <a:t>面向功能的软件开发方法</a:t>
            </a:r>
            <a:r>
              <a:rPr lang="zh-CN" altLang="en-US" sz="2300" b="1" dirty="0">
                <a:solidFill>
                  <a:schemeClr val="tx2"/>
                </a:solidFill>
                <a:latin typeface="Arial" panose="020B0604020202020204" pitchFamily="34" charset="0"/>
              </a:rPr>
              <a:t>也称为</a:t>
            </a:r>
            <a:r>
              <a:rPr lang="zh-CN" altLang="en-US" sz="2300" b="1" dirty="0">
                <a:solidFill>
                  <a:srgbClr val="990033"/>
                </a:solidFill>
                <a:latin typeface="Arial" panose="020B0604020202020204" pitchFamily="34" charset="0"/>
              </a:rPr>
              <a:t>结构化方法</a:t>
            </a:r>
            <a:r>
              <a:rPr lang="zh-CN" altLang="en-US" sz="2300" b="1" dirty="0">
                <a:solidFill>
                  <a:schemeClr val="tx2"/>
                </a:solidFill>
                <a:latin typeface="Arial" panose="020B0604020202020204" pitchFamily="34" charset="0"/>
              </a:rPr>
              <a:t>，主要采用结构化技术，包括结构化分析、结构化设计和结构化实现，按照软件的开发过程、结构和顺序完成开发任务。</a:t>
            </a:r>
          </a:p>
          <a:p>
            <a:pPr eaLnBrk="1" hangingPunct="1">
              <a:defRPr/>
            </a:pPr>
            <a:r>
              <a:rPr lang="en-US" altLang="zh-CN" sz="2300" b="1" dirty="0">
                <a:solidFill>
                  <a:schemeClr val="tx2"/>
                </a:solidFill>
                <a:latin typeface="Arial" panose="020B0604020202020204" pitchFamily="34" charset="0"/>
              </a:rPr>
              <a:t>      </a:t>
            </a:r>
            <a:r>
              <a:rPr lang="zh-CN" altLang="en-US" sz="2300" b="1" dirty="0">
                <a:solidFill>
                  <a:srgbClr val="C00000"/>
                </a:solidFill>
                <a:latin typeface="Arial" panose="020B0604020202020204" pitchFamily="34" charset="0"/>
              </a:rPr>
              <a:t>（</a:t>
            </a:r>
            <a:r>
              <a:rPr lang="en-US" altLang="zh-CN" sz="2300" b="1" dirty="0">
                <a:solidFill>
                  <a:srgbClr val="C00000"/>
                </a:solidFill>
                <a:latin typeface="Arial" panose="020B0604020202020204" pitchFamily="34" charset="0"/>
              </a:rPr>
              <a:t>2</a:t>
            </a:r>
            <a:r>
              <a:rPr lang="zh-CN" altLang="en-US" sz="2300" b="1" dirty="0">
                <a:solidFill>
                  <a:srgbClr val="C00000"/>
                </a:solidFill>
                <a:latin typeface="Arial" panose="020B0604020202020204" pitchFamily="34" charset="0"/>
              </a:rPr>
              <a:t>）面向数据方法。</a:t>
            </a:r>
            <a:r>
              <a:rPr lang="zh-CN" altLang="en-US" sz="2300" b="1" dirty="0">
                <a:solidFill>
                  <a:schemeClr val="tx2"/>
                </a:solidFill>
                <a:latin typeface="Arial" panose="020B0604020202020204" pitchFamily="34" charset="0"/>
              </a:rPr>
              <a:t>从目标系统输入、输出数据的结构，</a:t>
            </a:r>
            <a:r>
              <a:rPr lang="zh-CN" altLang="en-US" sz="2300" b="1" dirty="0">
                <a:solidFill>
                  <a:srgbClr val="1F38ED"/>
                </a:solidFill>
                <a:latin typeface="Arial" panose="020B0604020202020204" pitchFamily="34" charset="0"/>
              </a:rPr>
              <a:t>导出</a:t>
            </a:r>
            <a:r>
              <a:rPr lang="zh-CN" altLang="en-US" sz="2300" b="1" dirty="0">
                <a:solidFill>
                  <a:schemeClr val="tx2"/>
                </a:solidFill>
                <a:latin typeface="Arial" panose="020B0604020202020204" pitchFamily="34" charset="0"/>
              </a:rPr>
              <a:t>程序框架结构，</a:t>
            </a:r>
            <a:r>
              <a:rPr lang="zh-CN" altLang="en-US" sz="2300" b="1" dirty="0">
                <a:solidFill>
                  <a:srgbClr val="1F38ED"/>
                </a:solidFill>
                <a:latin typeface="Arial" panose="020B0604020202020204" pitchFamily="34" charset="0"/>
              </a:rPr>
              <a:t>再补充</a:t>
            </a:r>
            <a:r>
              <a:rPr lang="zh-CN" altLang="en-US" sz="2300" b="1" dirty="0">
                <a:solidFill>
                  <a:schemeClr val="tx2"/>
                </a:solidFill>
                <a:latin typeface="Arial" panose="020B0604020202020204" pitchFamily="34" charset="0"/>
              </a:rPr>
              <a:t>其他细节，得到完整的</a:t>
            </a:r>
            <a:r>
              <a:rPr lang="zh-CN" altLang="en-US" sz="2300" b="1" dirty="0">
                <a:solidFill>
                  <a:srgbClr val="CC0000"/>
                </a:solidFill>
                <a:latin typeface="Arial" panose="020B0604020202020204" pitchFamily="34" charset="0"/>
              </a:rPr>
              <a:t>程序结构图</a:t>
            </a:r>
            <a:r>
              <a:rPr lang="zh-CN" altLang="en-US" sz="2300" b="1" dirty="0">
                <a:solidFill>
                  <a:schemeClr val="tx2"/>
                </a:solidFill>
                <a:latin typeface="Arial" panose="020B0604020202020204" pitchFamily="34" charset="0"/>
              </a:rPr>
              <a:t>。此方法也可与其他方法结合</a:t>
            </a:r>
            <a:r>
              <a:rPr lang="en-US" altLang="zh-CN" sz="2300" b="1" dirty="0">
                <a:solidFill>
                  <a:schemeClr val="tx2"/>
                </a:solidFill>
                <a:latin typeface="Arial" panose="020B0604020202020204" pitchFamily="34" charset="0"/>
              </a:rPr>
              <a:t>,</a:t>
            </a:r>
            <a:r>
              <a:rPr lang="zh-CN" altLang="en-US" sz="2300" b="1" dirty="0">
                <a:solidFill>
                  <a:srgbClr val="CC0000"/>
                </a:solidFill>
                <a:latin typeface="Arial" panose="020B0604020202020204" pitchFamily="34" charset="0"/>
              </a:rPr>
              <a:t>用于</a:t>
            </a:r>
            <a:r>
              <a:rPr lang="zh-CN" altLang="en-US" sz="2300" b="1" dirty="0">
                <a:solidFill>
                  <a:schemeClr val="tx2"/>
                </a:solidFill>
                <a:latin typeface="Arial" panose="020B0604020202020204" pitchFamily="34" charset="0"/>
              </a:rPr>
              <a:t>模块的详细设计和数据处理等。对输入输出数据结构明确的中小型系统很有效，如商用文件表格处理等。</a:t>
            </a:r>
          </a:p>
          <a:p>
            <a:pPr eaLnBrk="1" hangingPunct="1">
              <a:defRPr/>
            </a:pPr>
            <a:r>
              <a:rPr lang="en-US" altLang="zh-CN" b="1" dirty="0">
                <a:solidFill>
                  <a:schemeClr val="tx2"/>
                </a:solidFill>
                <a:latin typeface="Arial" panose="020B0604020202020204" pitchFamily="34" charset="0"/>
              </a:rPr>
              <a:t>     </a:t>
            </a:r>
            <a:endParaRPr lang="zh-CN" altLang="en-US" b="1" dirty="0">
              <a:solidFill>
                <a:schemeClr val="tx2"/>
              </a:solidFill>
              <a:latin typeface="Arial" panose="020B0604020202020204" pitchFamily="34" charset="0"/>
            </a:endParaRPr>
          </a:p>
          <a:p>
            <a:pPr>
              <a:defRPr/>
            </a:pPr>
            <a:endParaRPr lang="zh-CN" altLang="en-US" sz="2400" b="1" dirty="0">
              <a:solidFill>
                <a:schemeClr val="tx1"/>
              </a:solidFill>
              <a:latin typeface="Arial" panose="020B0604020202020204" pitchFamily="34" charset="0"/>
            </a:endParaRPr>
          </a:p>
        </p:txBody>
      </p:sp>
      <p:pic>
        <p:nvPicPr>
          <p:cNvPr id="24580" name="Picture 7" descr="200563012272274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725" y="4652963"/>
            <a:ext cx="2519363"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1.2 </a:t>
            </a:r>
            <a:r>
              <a:rPr lang="zh-CN" altLang="zh-CN" sz="3200">
                <a:solidFill>
                  <a:schemeClr val="bg1"/>
                </a:solidFill>
                <a:latin typeface="Arial" pitchFamily="34" charset="0"/>
              </a:rPr>
              <a:t>软件及软件工程概述</a:t>
            </a:r>
            <a:endParaRPr lang="zh-CN" altLang="en-US" sz="3200">
              <a:solidFill>
                <a:schemeClr val="bg1"/>
              </a:solidFill>
              <a:latin typeface="Arial" pitchFamily="34" charset="0"/>
            </a:endParaRPr>
          </a:p>
        </p:txBody>
      </p:sp>
    </p:spTree>
    <p:extLst>
      <p:ext uri="{BB962C8B-B14F-4D97-AF65-F5344CB8AC3E}">
        <p14:creationId xmlns:p14="http://schemas.microsoft.com/office/powerpoint/2010/main" val="2354355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extLst>
          </p:cNvPr>
          <p:cNvSpPr/>
          <p:nvPr/>
        </p:nvSpPr>
        <p:spPr bwMode="gray">
          <a:xfrm>
            <a:off x="457200" y="1196975"/>
            <a:ext cx="8424863" cy="5054600"/>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lstStyle/>
          <a:p>
            <a:pPr eaLnBrk="1" hangingPunct="1">
              <a:spcBef>
                <a:spcPct val="15000"/>
              </a:spcBef>
              <a:spcAft>
                <a:spcPct val="15000"/>
              </a:spcAft>
              <a:defRPr/>
            </a:pPr>
            <a:r>
              <a:rPr lang="en-US" altLang="zh-CN" sz="2000" b="1" dirty="0">
                <a:solidFill>
                  <a:srgbClr val="FF0000"/>
                </a:solidFill>
                <a:latin typeface="Arial" panose="020B0604020202020204" pitchFamily="34" charset="0"/>
              </a:rPr>
              <a:t>    </a:t>
            </a:r>
            <a:r>
              <a:rPr lang="zh-CN" altLang="en-US" sz="2200" b="1" dirty="0">
                <a:solidFill>
                  <a:srgbClr val="C00000"/>
                </a:solidFill>
                <a:latin typeface="Arial" panose="020B0604020202020204" pitchFamily="34" charset="0"/>
              </a:rPr>
              <a:t>（</a:t>
            </a:r>
            <a:r>
              <a:rPr lang="en-US" altLang="zh-CN" sz="2200" b="1" dirty="0">
                <a:solidFill>
                  <a:srgbClr val="C00000"/>
                </a:solidFill>
                <a:latin typeface="Arial" panose="020B0604020202020204" pitchFamily="34" charset="0"/>
              </a:rPr>
              <a:t>3</a:t>
            </a:r>
            <a:r>
              <a:rPr lang="zh-CN" altLang="en-US" sz="2200" b="1" dirty="0">
                <a:solidFill>
                  <a:srgbClr val="C00000"/>
                </a:solidFill>
                <a:latin typeface="Arial" panose="020B0604020202020204" pitchFamily="34" charset="0"/>
              </a:rPr>
              <a:t>）面向对象方法</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Object-Oriented Method</a:t>
            </a:r>
            <a:r>
              <a:rPr lang="zh-CN" altLang="en-US" sz="2200" b="1" dirty="0">
                <a:solidFill>
                  <a:schemeClr val="tx1"/>
                </a:solidFill>
                <a:latin typeface="Arial" panose="020B0604020202020204" pitchFamily="34" charset="0"/>
              </a:rPr>
              <a:t>，</a:t>
            </a:r>
            <a:r>
              <a:rPr lang="en-US" altLang="zh-CN" sz="2200" b="1" dirty="0">
                <a:solidFill>
                  <a:srgbClr val="990033"/>
                </a:solidFill>
                <a:latin typeface="Arial" panose="020B0604020202020204" pitchFamily="34" charset="0"/>
              </a:rPr>
              <a:t>OOM</a:t>
            </a:r>
            <a:r>
              <a:rPr lang="zh-CN" altLang="en-US" sz="2200" b="1" dirty="0">
                <a:solidFill>
                  <a:schemeClr val="tx1"/>
                </a:solidFill>
                <a:latin typeface="Arial" panose="020B0604020202020204" pitchFamily="34" charset="0"/>
              </a:rPr>
              <a:t>）是一种将</a:t>
            </a:r>
            <a:r>
              <a:rPr lang="zh-CN" altLang="en-US" sz="2200" b="1" dirty="0">
                <a:solidFill>
                  <a:srgbClr val="990033"/>
                </a:solidFill>
                <a:latin typeface="Arial" panose="020B0604020202020204" pitchFamily="34" charset="0"/>
              </a:rPr>
              <a:t>面向对象的思想</a:t>
            </a:r>
            <a:r>
              <a:rPr lang="zh-CN" altLang="en-US" sz="2200" b="1" dirty="0">
                <a:solidFill>
                  <a:srgbClr val="1F38ED"/>
                </a:solidFill>
                <a:latin typeface="Arial" panose="020B0604020202020204" pitchFamily="34" charset="0"/>
              </a:rPr>
              <a:t>应用于</a:t>
            </a:r>
            <a:r>
              <a:rPr lang="zh-CN" altLang="en-US" sz="2200" b="1" dirty="0">
                <a:solidFill>
                  <a:schemeClr val="tx1"/>
                </a:solidFill>
                <a:latin typeface="Arial" panose="020B0604020202020204" pitchFamily="34" charset="0"/>
              </a:rPr>
              <a:t>软件开发过程中，指导开发活动的</a:t>
            </a:r>
            <a:r>
              <a:rPr lang="zh-CN" altLang="en-US" sz="2200" b="1" dirty="0">
                <a:solidFill>
                  <a:srgbClr val="990033"/>
                </a:solidFill>
                <a:latin typeface="Arial" panose="020B0604020202020204" pitchFamily="34" charset="0"/>
              </a:rPr>
              <a:t>系统方法</a:t>
            </a:r>
            <a:r>
              <a:rPr lang="zh-CN" altLang="en-US" sz="2200" b="1" dirty="0">
                <a:solidFill>
                  <a:schemeClr val="tx1"/>
                </a:solidFill>
                <a:latin typeface="Arial" panose="020B0604020202020204" pitchFamily="34" charset="0"/>
              </a:rPr>
              <a:t>。将对象作为数据和对数据的操作相结合的软件构件，用</a:t>
            </a:r>
            <a:r>
              <a:rPr lang="zh-CN" altLang="en-US" sz="2200" b="1" u="sng" dirty="0">
                <a:solidFill>
                  <a:srgbClr val="1F38ED"/>
                </a:solidFill>
                <a:latin typeface="Arial" panose="020B0604020202020204" pitchFamily="34" charset="0"/>
              </a:rPr>
              <a:t>对象分解</a:t>
            </a:r>
            <a:r>
              <a:rPr lang="zh-CN" altLang="en-US" sz="2200" b="1" dirty="0">
                <a:solidFill>
                  <a:schemeClr val="tx1"/>
                </a:solidFill>
                <a:latin typeface="Arial" panose="020B0604020202020204" pitchFamily="34" charset="0"/>
              </a:rPr>
              <a:t>取代了传统方法的功能分解。</a:t>
            </a:r>
            <a:r>
              <a:rPr lang="zh-CN" altLang="en-US" sz="2200" b="1" dirty="0">
                <a:solidFill>
                  <a:srgbClr val="990033"/>
                </a:solidFill>
                <a:latin typeface="Arial" panose="020B0604020202020204" pitchFamily="34" charset="0"/>
              </a:rPr>
              <a:t>基本思想</a:t>
            </a:r>
            <a:r>
              <a:rPr lang="zh-CN" altLang="en-US" sz="2200" b="1" dirty="0">
                <a:solidFill>
                  <a:schemeClr val="tx1"/>
                </a:solidFill>
                <a:latin typeface="Arial" panose="020B0604020202020204" pitchFamily="34" charset="0"/>
              </a:rPr>
              <a:t>是：对问题领域进行自然的分割，以更接近人类通常思维的方式建立问题领域的模型，以便对客观的信息实体（事物）进行结构和行为的模拟，从而使设计的软件更直接地表现问题的求解过程。</a:t>
            </a:r>
            <a:r>
              <a:rPr lang="en-US" altLang="zh-CN" sz="2200" b="1" dirty="0">
                <a:solidFill>
                  <a:srgbClr val="990033"/>
                </a:solidFill>
                <a:latin typeface="Arial" panose="020B0604020202020204" pitchFamily="34" charset="0"/>
                <a:sym typeface="+mn-ea"/>
              </a:rPr>
              <a:t>OOM</a:t>
            </a:r>
            <a:r>
              <a:rPr lang="zh-CN" altLang="en-US" sz="2200" b="1" dirty="0">
                <a:solidFill>
                  <a:schemeClr val="tx1"/>
                </a:solidFill>
                <a:latin typeface="Arial" panose="020B0604020202020204" pitchFamily="34" charset="0"/>
              </a:rPr>
              <a:t>以对象作为最基本的元素，是分析和解决问题的</a:t>
            </a:r>
            <a:r>
              <a:rPr lang="zh-CN" altLang="en-US" sz="2200" b="1" u="sng" dirty="0">
                <a:solidFill>
                  <a:srgbClr val="CC0000"/>
                </a:solidFill>
                <a:latin typeface="Arial" panose="020B0604020202020204" pitchFamily="34" charset="0"/>
              </a:rPr>
              <a:t>核心</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OOM</a:t>
            </a:r>
            <a:r>
              <a:rPr lang="zh-CN" altLang="en-US" sz="2200" b="1" u="sng" dirty="0">
                <a:solidFill>
                  <a:srgbClr val="CC0000"/>
                </a:solidFill>
                <a:latin typeface="Arial" panose="020B0604020202020204" pitchFamily="34" charset="0"/>
              </a:rPr>
              <a:t>要素</a:t>
            </a:r>
            <a:r>
              <a:rPr lang="zh-CN" altLang="en-US" sz="2200" b="1" dirty="0">
                <a:solidFill>
                  <a:schemeClr val="tx1"/>
                </a:solidFill>
                <a:latin typeface="Arial" panose="020B0604020202020204" pitchFamily="34" charset="0"/>
              </a:rPr>
              <a:t>是对象、类、继承以及消息通信。</a:t>
            </a:r>
            <a:r>
              <a:rPr lang="zh-CN" altLang="en-US" sz="2200" b="1" dirty="0">
                <a:solidFill>
                  <a:srgbClr val="CC0000"/>
                </a:solidFill>
                <a:latin typeface="Arial" panose="020B0604020202020204" pitchFamily="34" charset="0"/>
              </a:rPr>
              <a:t>概括为</a:t>
            </a:r>
            <a:r>
              <a:rPr lang="zh-CN" altLang="en-US" sz="2200" b="1" dirty="0">
                <a:solidFill>
                  <a:schemeClr val="tx1"/>
                </a:solidFill>
                <a:latin typeface="Arial" panose="020B0604020202020204" pitchFamily="34" charset="0"/>
              </a:rPr>
              <a:t>：</a:t>
            </a:r>
          </a:p>
          <a:p>
            <a:pPr eaLnBrk="1" hangingPunct="1">
              <a:spcBef>
                <a:spcPct val="15000"/>
              </a:spcBef>
              <a:spcAft>
                <a:spcPct val="15000"/>
              </a:spcAft>
              <a:defRPr/>
            </a:pPr>
            <a:r>
              <a:rPr lang="zh-CN" altLang="en-US" sz="2200" b="1" dirty="0">
                <a:solidFill>
                  <a:schemeClr val="tx1"/>
                </a:solidFill>
                <a:latin typeface="Arial" panose="020B0604020202020204" pitchFamily="34" charset="0"/>
              </a:rPr>
              <a:t>             </a:t>
            </a:r>
            <a:r>
              <a:rPr lang="zh-CN" altLang="en-US" sz="2200" b="1" dirty="0">
                <a:solidFill>
                  <a:srgbClr val="990033"/>
                </a:solidFill>
                <a:latin typeface="Arial" panose="020B0604020202020204" pitchFamily="34" charset="0"/>
              </a:rPr>
              <a:t>面向对象 </a:t>
            </a:r>
            <a:r>
              <a:rPr lang="en-US" altLang="zh-CN" sz="2200" b="1" dirty="0">
                <a:solidFill>
                  <a:srgbClr val="990033"/>
                </a:solidFill>
                <a:latin typeface="Arial" panose="020B0604020202020204" pitchFamily="34" charset="0"/>
              </a:rPr>
              <a:t>= </a:t>
            </a:r>
            <a:r>
              <a:rPr lang="zh-CN" altLang="en-US" sz="2200" b="1" dirty="0">
                <a:solidFill>
                  <a:srgbClr val="990033"/>
                </a:solidFill>
                <a:latin typeface="Arial" panose="020B0604020202020204" pitchFamily="34" charset="0"/>
              </a:rPr>
              <a:t>对象 </a:t>
            </a:r>
            <a:r>
              <a:rPr lang="en-US" altLang="zh-CN" sz="2200" b="1" dirty="0">
                <a:solidFill>
                  <a:srgbClr val="990033"/>
                </a:solidFill>
                <a:latin typeface="Arial" panose="020B0604020202020204" pitchFamily="34" charset="0"/>
              </a:rPr>
              <a:t>+ </a:t>
            </a:r>
            <a:r>
              <a:rPr lang="zh-CN" altLang="en-US" sz="2200" b="1" dirty="0">
                <a:solidFill>
                  <a:srgbClr val="990033"/>
                </a:solidFill>
                <a:latin typeface="Arial" panose="020B0604020202020204" pitchFamily="34" charset="0"/>
              </a:rPr>
              <a:t>类 </a:t>
            </a:r>
            <a:r>
              <a:rPr lang="en-US" altLang="zh-CN" sz="2200" b="1" dirty="0">
                <a:solidFill>
                  <a:srgbClr val="990033"/>
                </a:solidFill>
                <a:latin typeface="Arial" panose="020B0604020202020204" pitchFamily="34" charset="0"/>
              </a:rPr>
              <a:t>+ </a:t>
            </a:r>
            <a:r>
              <a:rPr lang="zh-CN" altLang="en-US" sz="2200" b="1" dirty="0">
                <a:solidFill>
                  <a:srgbClr val="990033"/>
                </a:solidFill>
                <a:latin typeface="Arial" panose="020B0604020202020204" pitchFamily="34" charset="0"/>
              </a:rPr>
              <a:t>继承 </a:t>
            </a:r>
            <a:r>
              <a:rPr lang="en-US" altLang="zh-CN" sz="2200" b="1" dirty="0">
                <a:solidFill>
                  <a:srgbClr val="990033"/>
                </a:solidFill>
                <a:latin typeface="Arial" panose="020B0604020202020204" pitchFamily="34" charset="0"/>
              </a:rPr>
              <a:t>+ </a:t>
            </a:r>
            <a:r>
              <a:rPr lang="zh-CN" altLang="en-US" sz="2200" b="1" dirty="0">
                <a:solidFill>
                  <a:srgbClr val="990033"/>
                </a:solidFill>
                <a:latin typeface="Arial" panose="020B0604020202020204" pitchFamily="34" charset="0"/>
              </a:rPr>
              <a:t>消息通信</a:t>
            </a:r>
          </a:p>
          <a:p>
            <a:pPr eaLnBrk="1" hangingPunct="1">
              <a:spcBef>
                <a:spcPct val="15000"/>
              </a:spcBef>
              <a:spcAft>
                <a:spcPct val="15000"/>
              </a:spcAft>
              <a:defRPr/>
            </a:pPr>
            <a:r>
              <a:rPr lang="zh-CN" altLang="en-US" sz="2200" b="1" dirty="0">
                <a:solidFill>
                  <a:schemeClr val="tx1"/>
                </a:solidFill>
                <a:latin typeface="Arial" panose="020B0604020202020204" pitchFamily="34" charset="0"/>
              </a:rPr>
              <a:t>      实际上，所有按照这样四个概念设计和实现的软件系统，都可以认为是面向对象的。</a:t>
            </a:r>
            <a:r>
              <a:rPr lang="en-US" altLang="zh-CN" sz="2200" b="1" dirty="0">
                <a:solidFill>
                  <a:srgbClr val="990033"/>
                </a:solidFill>
                <a:latin typeface="Arial" panose="020B0604020202020204" pitchFamily="34" charset="0"/>
              </a:rPr>
              <a:t>OOM</a:t>
            </a:r>
            <a:r>
              <a:rPr lang="zh-CN" altLang="en-US" sz="2200" b="1" dirty="0">
                <a:solidFill>
                  <a:schemeClr val="tx1"/>
                </a:solidFill>
                <a:latin typeface="Arial" panose="020B0604020202020204" pitchFamily="34" charset="0"/>
              </a:rPr>
              <a:t>由</a:t>
            </a:r>
            <a:r>
              <a:rPr lang="en-US" altLang="zh-CN" sz="2200" b="1" dirty="0">
                <a:solidFill>
                  <a:schemeClr val="tx1"/>
                </a:solidFill>
                <a:latin typeface="Arial" panose="020B0604020202020204" pitchFamily="34" charset="0"/>
              </a:rPr>
              <a:t>OOA</a:t>
            </a:r>
            <a:r>
              <a:rPr lang="zh-CN" altLang="en-US" sz="2200" b="1" dirty="0">
                <a:solidFill>
                  <a:schemeClr val="tx1"/>
                </a:solidFill>
                <a:latin typeface="Arial" panose="020B0604020202020204" pitchFamily="34" charset="0"/>
              </a:rPr>
              <a:t>（面向对象的分析）、</a:t>
            </a:r>
            <a:r>
              <a:rPr lang="en-US" altLang="zh-CN" sz="2200" b="1" dirty="0">
                <a:solidFill>
                  <a:schemeClr val="tx1"/>
                </a:solidFill>
                <a:latin typeface="Arial" panose="020B0604020202020204" pitchFamily="34" charset="0"/>
              </a:rPr>
              <a:t>OOD(</a:t>
            </a:r>
            <a:r>
              <a:rPr lang="zh-CN" altLang="en-US" sz="2200" b="1" dirty="0">
                <a:solidFill>
                  <a:schemeClr val="tx1"/>
                </a:solidFill>
                <a:latin typeface="Arial" panose="020B0604020202020204" pitchFamily="34" charset="0"/>
              </a:rPr>
              <a:t>面向对象设计</a:t>
            </a:r>
            <a:r>
              <a:rPr lang="en-US" altLang="zh-CN" sz="2200" b="1" dirty="0">
                <a:solidFill>
                  <a:schemeClr val="tx1"/>
                </a:solidFill>
                <a:latin typeface="Arial" panose="020B0604020202020204" pitchFamily="34" charset="0"/>
              </a:rPr>
              <a:t>)</a:t>
            </a:r>
            <a:r>
              <a:rPr lang="zh-CN" altLang="en-US" sz="2200" b="1" dirty="0">
                <a:solidFill>
                  <a:schemeClr val="tx1"/>
                </a:solidFill>
                <a:latin typeface="Arial" panose="020B0604020202020204" pitchFamily="34" charset="0"/>
              </a:rPr>
              <a:t>和</a:t>
            </a:r>
            <a:r>
              <a:rPr lang="en-US" altLang="zh-CN" sz="2200" b="1" dirty="0">
                <a:solidFill>
                  <a:schemeClr val="tx1"/>
                </a:solidFill>
                <a:latin typeface="Arial" panose="020B0604020202020204" pitchFamily="34" charset="0"/>
              </a:rPr>
              <a:t>OOP(</a:t>
            </a:r>
            <a:r>
              <a:rPr lang="zh-CN" altLang="en-US" sz="2200" b="1" dirty="0">
                <a:solidFill>
                  <a:schemeClr val="tx1"/>
                </a:solidFill>
                <a:latin typeface="Arial" panose="020B0604020202020204" pitchFamily="34" charset="0"/>
              </a:rPr>
              <a:t>面向对象的程序设计</a:t>
            </a:r>
            <a:r>
              <a:rPr lang="en-US" altLang="zh-CN" sz="2200" b="1" dirty="0">
                <a:solidFill>
                  <a:schemeClr val="tx1"/>
                </a:solidFill>
                <a:latin typeface="Arial" panose="020B0604020202020204" pitchFamily="34" charset="0"/>
              </a:rPr>
              <a:t>)</a:t>
            </a:r>
            <a:r>
              <a:rPr lang="zh-CN" altLang="en-US" sz="2200" b="1" dirty="0">
                <a:solidFill>
                  <a:schemeClr val="tx1"/>
                </a:solidFill>
                <a:latin typeface="Arial" panose="020B0604020202020204" pitchFamily="34" charset="0"/>
              </a:rPr>
              <a:t>三部分</a:t>
            </a:r>
            <a:r>
              <a:rPr lang="zh-CN" altLang="en-US" sz="2200" b="1" dirty="0">
                <a:solidFill>
                  <a:srgbClr val="CC0000"/>
                </a:solidFill>
                <a:latin typeface="Arial" panose="020B0604020202020204" pitchFamily="34" charset="0"/>
              </a:rPr>
              <a:t>组成</a:t>
            </a:r>
            <a:r>
              <a:rPr lang="zh-CN" altLang="en-US" sz="2000" b="1" dirty="0">
                <a:solidFill>
                  <a:schemeClr val="tx1"/>
                </a:solidFill>
                <a:latin typeface="Arial" panose="020B0604020202020204" pitchFamily="34" charset="0"/>
              </a:rPr>
              <a:t>。</a:t>
            </a:r>
          </a:p>
        </p:txBody>
      </p:sp>
      <p:sp>
        <p:nvSpPr>
          <p:cNvPr id="25603"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1.2 </a:t>
            </a:r>
            <a:r>
              <a:rPr lang="zh-CN" altLang="zh-CN" sz="3200">
                <a:solidFill>
                  <a:schemeClr val="bg1"/>
                </a:solidFill>
                <a:latin typeface="Arial" pitchFamily="34" charset="0"/>
              </a:rPr>
              <a:t>软件及软件工程概述</a:t>
            </a:r>
            <a:endParaRPr lang="zh-CN" altLang="en-US" sz="3200">
              <a:solidFill>
                <a:schemeClr val="bg1"/>
              </a:solidFill>
              <a:latin typeface="Arial" pitchFamily="34" charset="0"/>
            </a:endParaRPr>
          </a:p>
        </p:txBody>
      </p:sp>
    </p:spTree>
    <p:extLst>
      <p:ext uri="{BB962C8B-B14F-4D97-AF65-F5344CB8AC3E}">
        <p14:creationId xmlns:p14="http://schemas.microsoft.com/office/powerpoint/2010/main" val="962293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p:cNvSpPr>
            <a:spLocks noGrp="1" noChangeArrowheads="1"/>
          </p:cNvSpPr>
          <p:nvPr>
            <p:ph idx="4294967295"/>
          </p:nvPr>
        </p:nvSpPr>
        <p:spPr>
          <a:xfrm>
            <a:off x="457200" y="1268413"/>
            <a:ext cx="8153400" cy="1439862"/>
          </a:xfrm>
        </p:spPr>
        <p:txBody>
          <a:bodyPr/>
          <a:lstStyle/>
          <a:p>
            <a:pPr>
              <a:buFont typeface="Wingdings" pitchFamily="2" charset="2"/>
              <a:buNone/>
            </a:pPr>
            <a:endParaRPr lang="en-US" altLang="zh-CN" sz="2400" smtClean="0"/>
          </a:p>
          <a:p>
            <a:pPr eaLnBrk="1" hangingPunct="1">
              <a:spcBef>
                <a:spcPts val="600"/>
              </a:spcBef>
              <a:spcAft>
                <a:spcPts val="600"/>
              </a:spcAft>
              <a:buFont typeface="Wingdings" pitchFamily="2" charset="2"/>
              <a:buNone/>
            </a:pPr>
            <a:r>
              <a:rPr lang="zh-CN" altLang="en-US" sz="1800" smtClean="0">
                <a:solidFill>
                  <a:srgbClr val="FF0000"/>
                </a:solidFill>
              </a:rPr>
              <a:t>   </a:t>
            </a:r>
          </a:p>
        </p:txBody>
      </p:sp>
      <p:sp>
        <p:nvSpPr>
          <p:cNvPr id="5" name="圆角矩形 4">
            <a:extLst>
              <a:ext uri="{FF2B5EF4-FFF2-40B4-BE49-F238E27FC236}"/>
            </a:extLst>
          </p:cNvPr>
          <p:cNvSpPr/>
          <p:nvPr/>
        </p:nvSpPr>
        <p:spPr bwMode="gray">
          <a:xfrm>
            <a:off x="250825" y="1125538"/>
            <a:ext cx="8640763" cy="4895850"/>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lstStyle/>
          <a:p>
            <a:pPr eaLnBrk="1" hangingPunct="1">
              <a:spcBef>
                <a:spcPct val="20000"/>
              </a:spcBef>
              <a:defRPr/>
            </a:pPr>
            <a:r>
              <a:rPr lang="en-US" altLang="zh-CN" sz="2300" b="1" dirty="0">
                <a:solidFill>
                  <a:srgbClr val="990033"/>
                </a:solidFill>
                <a:latin typeface="Arial" panose="020B0604020202020204" pitchFamily="34" charset="0"/>
              </a:rPr>
              <a:t>  </a:t>
            </a:r>
            <a:r>
              <a:rPr lang="zh-CN" altLang="en-US" sz="2300" b="1" dirty="0">
                <a:solidFill>
                  <a:srgbClr val="990033"/>
                </a:solidFill>
                <a:latin typeface="Arial" panose="020B0604020202020204" pitchFamily="34" charset="0"/>
              </a:rPr>
              <a:t>（</a:t>
            </a:r>
            <a:r>
              <a:rPr lang="en-US" altLang="zh-CN" sz="2300" b="1" dirty="0">
                <a:solidFill>
                  <a:srgbClr val="990033"/>
                </a:solidFill>
                <a:latin typeface="Arial" panose="020B0604020202020204" pitchFamily="34" charset="0"/>
              </a:rPr>
              <a:t>4</a:t>
            </a:r>
            <a:r>
              <a:rPr lang="zh-CN" altLang="en-US" sz="2300" b="1" dirty="0">
                <a:solidFill>
                  <a:srgbClr val="990033"/>
                </a:solidFill>
                <a:latin typeface="Arial" panose="020B0604020202020204" pitchFamily="34" charset="0"/>
              </a:rPr>
              <a:t>）面向问题方法</a:t>
            </a:r>
            <a:r>
              <a:rPr lang="en-US" altLang="zh-CN" sz="2300" b="1" dirty="0">
                <a:solidFill>
                  <a:srgbClr val="990033"/>
                </a:solidFill>
                <a:latin typeface="Arial" panose="020B0604020202020204" pitchFamily="34" charset="0"/>
              </a:rPr>
              <a:t>.</a:t>
            </a:r>
            <a:r>
              <a:rPr lang="zh-CN" altLang="en-US" sz="2300" b="1" dirty="0">
                <a:solidFill>
                  <a:schemeClr val="tx1"/>
                </a:solidFill>
                <a:latin typeface="Arial" panose="020B0604020202020204" pitchFamily="34" charset="0"/>
              </a:rPr>
              <a:t>也称</a:t>
            </a:r>
            <a:r>
              <a:rPr lang="zh-CN" altLang="en-US" sz="2300" b="1" dirty="0">
                <a:solidFill>
                  <a:srgbClr val="CC0000"/>
                </a:solidFill>
                <a:latin typeface="Arial" panose="020B0604020202020204" pitchFamily="34" charset="0"/>
              </a:rPr>
              <a:t>问题分析法</a:t>
            </a:r>
            <a:r>
              <a:rPr lang="zh-CN" altLang="en-US" sz="2300" b="1" dirty="0">
                <a:solidFill>
                  <a:schemeClr val="tx1"/>
                </a:solidFill>
                <a:latin typeface="Arial" panose="020B0604020202020204" pitchFamily="34" charset="0"/>
              </a:rPr>
              <a:t>（</a:t>
            </a:r>
            <a:r>
              <a:rPr lang="en-US" altLang="zh-CN" sz="2300" b="1" dirty="0">
                <a:solidFill>
                  <a:schemeClr val="tx1"/>
                </a:solidFill>
                <a:latin typeface="Arial" panose="020B0604020202020204" pitchFamily="34" charset="0"/>
              </a:rPr>
              <a:t>Problem Analysis Method, PAM</a:t>
            </a:r>
            <a:r>
              <a:rPr lang="zh-CN" altLang="en-US" sz="2300" b="1" dirty="0">
                <a:solidFill>
                  <a:schemeClr val="tx1"/>
                </a:solidFill>
                <a:latin typeface="Arial" panose="020B0604020202020204" pitchFamily="34" charset="0"/>
              </a:rPr>
              <a:t>）是</a:t>
            </a:r>
            <a:r>
              <a:rPr lang="en-US" altLang="zh-CN" sz="2300" b="1" dirty="0">
                <a:solidFill>
                  <a:schemeClr val="tx1"/>
                </a:solidFill>
                <a:latin typeface="Arial" panose="020B0604020202020204" pitchFamily="34" charset="0"/>
              </a:rPr>
              <a:t>80</a:t>
            </a:r>
            <a:r>
              <a:rPr lang="zh-CN" altLang="en-US" sz="2300" b="1" dirty="0">
                <a:solidFill>
                  <a:schemeClr val="tx1"/>
                </a:solidFill>
                <a:latin typeface="Arial" panose="020B0604020202020204" pitchFamily="34" charset="0"/>
              </a:rPr>
              <a:t>年代末由日立公司提出的，是在</a:t>
            </a:r>
            <a:r>
              <a:rPr lang="en-US" altLang="zh-CN" sz="2300" b="1" dirty="0">
                <a:solidFill>
                  <a:schemeClr val="tx1"/>
                </a:solidFill>
                <a:latin typeface="Arial" panose="020B0604020202020204" pitchFamily="34" charset="0"/>
              </a:rPr>
              <a:t>Yourdon</a:t>
            </a:r>
            <a:r>
              <a:rPr lang="zh-CN" altLang="en-US" sz="2300" b="1" dirty="0">
                <a:solidFill>
                  <a:schemeClr val="tx1"/>
                </a:solidFill>
                <a:latin typeface="Arial" panose="020B0604020202020204" pitchFamily="34" charset="0"/>
              </a:rPr>
              <a:t>方法、</a:t>
            </a:r>
            <a:r>
              <a:rPr lang="en-US" altLang="zh-CN" sz="2300" b="1" dirty="0">
                <a:solidFill>
                  <a:schemeClr val="tx1"/>
                </a:solidFill>
                <a:latin typeface="Arial" panose="020B0604020202020204" pitchFamily="34" charset="0"/>
              </a:rPr>
              <a:t>Jackson</a:t>
            </a:r>
            <a:r>
              <a:rPr lang="zh-CN" altLang="en-US" sz="2300" b="1" dirty="0">
                <a:solidFill>
                  <a:schemeClr val="tx1"/>
                </a:solidFill>
                <a:latin typeface="Arial" panose="020B0604020202020204" pitchFamily="34" charset="0"/>
              </a:rPr>
              <a:t>方法和自底向上的软件开发方法基础上扬长避短改进的。其</a:t>
            </a:r>
            <a:r>
              <a:rPr lang="zh-CN" altLang="en-US" sz="2300" b="1" dirty="0">
                <a:solidFill>
                  <a:srgbClr val="990033"/>
                </a:solidFill>
                <a:latin typeface="Arial" panose="020B0604020202020204" pitchFamily="34" charset="0"/>
              </a:rPr>
              <a:t>基本思想</a:t>
            </a:r>
            <a:r>
              <a:rPr lang="zh-CN" altLang="en-US" sz="2300" b="1" dirty="0">
                <a:solidFill>
                  <a:schemeClr val="tx1"/>
                </a:solidFill>
                <a:latin typeface="Arial" panose="020B0604020202020204" pitchFamily="34" charset="0"/>
              </a:rPr>
              <a:t>是：以输入输出数据结构指导系统的问题分解，经过系统分析逐步综合。</a:t>
            </a:r>
          </a:p>
          <a:p>
            <a:pPr eaLnBrk="1" hangingPunct="1">
              <a:spcBef>
                <a:spcPct val="20000"/>
              </a:spcBef>
              <a:defRPr/>
            </a:pPr>
            <a:r>
              <a:rPr lang="en-US" altLang="zh-CN" sz="2300" b="1" dirty="0">
                <a:solidFill>
                  <a:srgbClr val="990033"/>
                </a:solidFill>
                <a:latin typeface="Arial" panose="020B0604020202020204" pitchFamily="34" charset="0"/>
              </a:rPr>
              <a:t>   </a:t>
            </a:r>
            <a:r>
              <a:rPr lang="zh-CN" altLang="en-US" sz="2300" b="1" dirty="0">
                <a:solidFill>
                  <a:srgbClr val="990033"/>
                </a:solidFill>
                <a:latin typeface="Arial" panose="020B0604020202020204" pitchFamily="34" charset="0"/>
              </a:rPr>
              <a:t>（</a:t>
            </a:r>
            <a:r>
              <a:rPr lang="en-US" altLang="zh-CN" sz="2300" b="1" dirty="0">
                <a:solidFill>
                  <a:srgbClr val="990033"/>
                </a:solidFill>
                <a:latin typeface="Arial" panose="020B0604020202020204" pitchFamily="34" charset="0"/>
              </a:rPr>
              <a:t>5</a:t>
            </a:r>
            <a:r>
              <a:rPr lang="zh-CN" altLang="en-US" sz="2300" b="1" dirty="0">
                <a:solidFill>
                  <a:srgbClr val="990033"/>
                </a:solidFill>
                <a:latin typeface="Arial" panose="020B0604020202020204" pitchFamily="34" charset="0"/>
              </a:rPr>
              <a:t>）面向方面的开发方法</a:t>
            </a:r>
            <a:r>
              <a:rPr lang="en-US" altLang="zh-CN" sz="2300" b="1" dirty="0">
                <a:solidFill>
                  <a:srgbClr val="990033"/>
                </a:solidFill>
                <a:latin typeface="Arial" panose="020B0604020202020204" pitchFamily="34" charset="0"/>
              </a:rPr>
              <a:t>.</a:t>
            </a:r>
            <a:r>
              <a:rPr lang="en-US" altLang="zh-CN" sz="2300" b="1" dirty="0">
                <a:solidFill>
                  <a:schemeClr val="tx1"/>
                </a:solidFill>
                <a:latin typeface="Arial" panose="020B0604020202020204" pitchFamily="34" charset="0"/>
              </a:rPr>
              <a:t>(Aspect-Oriented Programming, AOP)</a:t>
            </a:r>
            <a:r>
              <a:rPr lang="zh-CN" altLang="en-US" sz="2300" b="1" dirty="0">
                <a:solidFill>
                  <a:schemeClr val="tx1"/>
                </a:solidFill>
                <a:latin typeface="Arial" panose="020B0604020202020204" pitchFamily="34" charset="0"/>
              </a:rPr>
              <a:t>是面向对象系统的</a:t>
            </a:r>
            <a:r>
              <a:rPr lang="zh-CN" altLang="en-US" sz="2300" b="1" u="sng" dirty="0">
                <a:solidFill>
                  <a:srgbClr val="1F38ED"/>
                </a:solidFill>
                <a:latin typeface="Arial" panose="020B0604020202020204" pitchFamily="34" charset="0"/>
              </a:rPr>
              <a:t>扩展</a:t>
            </a:r>
            <a:r>
              <a:rPr lang="zh-CN" altLang="en-US" sz="2300" b="1" dirty="0">
                <a:solidFill>
                  <a:schemeClr val="tx1"/>
                </a:solidFill>
                <a:latin typeface="Arial" panose="020B0604020202020204" pitchFamily="34" charset="0"/>
              </a:rPr>
              <a:t>，在现有的</a:t>
            </a:r>
            <a:r>
              <a:rPr lang="en-US" altLang="zh-CN" sz="2300" b="1" dirty="0">
                <a:solidFill>
                  <a:schemeClr val="tx1"/>
                </a:solidFill>
                <a:latin typeface="Arial" panose="020B0604020202020204" pitchFamily="34" charset="0"/>
              </a:rPr>
              <a:t>AOP</a:t>
            </a:r>
            <a:r>
              <a:rPr lang="zh-CN" altLang="en-US" sz="2300" b="1" dirty="0">
                <a:solidFill>
                  <a:schemeClr val="tx1"/>
                </a:solidFill>
                <a:latin typeface="Arial" panose="020B0604020202020204" pitchFamily="34" charset="0"/>
              </a:rPr>
              <a:t>实现技术中，可通过创建</a:t>
            </a:r>
            <a:r>
              <a:rPr lang="en-US" altLang="zh-CN" sz="2300" b="1" dirty="0">
                <a:solidFill>
                  <a:schemeClr val="tx1"/>
                </a:solidFill>
                <a:latin typeface="Arial" panose="020B0604020202020204" pitchFamily="34" charset="0"/>
              </a:rPr>
              <a:t>Aspect</a:t>
            </a:r>
            <a:r>
              <a:rPr lang="zh-CN" altLang="en-US" sz="2300" b="1" dirty="0">
                <a:solidFill>
                  <a:schemeClr val="tx1"/>
                </a:solidFill>
                <a:latin typeface="Arial" panose="020B0604020202020204" pitchFamily="34" charset="0"/>
              </a:rPr>
              <a:t>库或者专用</a:t>
            </a:r>
            <a:r>
              <a:rPr lang="en-US" altLang="zh-CN" sz="2300" b="1" dirty="0">
                <a:solidFill>
                  <a:schemeClr val="tx1"/>
                </a:solidFill>
                <a:latin typeface="Arial" panose="020B0604020202020204" pitchFamily="34" charset="0"/>
              </a:rPr>
              <a:t>Aspect</a:t>
            </a:r>
            <a:r>
              <a:rPr lang="zh-CN" altLang="en-US" sz="2300" b="1" dirty="0">
                <a:solidFill>
                  <a:schemeClr val="tx1"/>
                </a:solidFill>
                <a:latin typeface="Arial" panose="020B0604020202020204" pitchFamily="34" charset="0"/>
              </a:rPr>
              <a:t>语言实现面向方面的编程。</a:t>
            </a:r>
          </a:p>
          <a:p>
            <a:pPr eaLnBrk="1" hangingPunct="1">
              <a:spcBef>
                <a:spcPct val="20000"/>
              </a:spcBef>
              <a:defRPr/>
            </a:pPr>
            <a:r>
              <a:rPr lang="en-US" altLang="zh-CN" sz="2300" b="1" dirty="0">
                <a:solidFill>
                  <a:srgbClr val="990033"/>
                </a:solidFill>
                <a:latin typeface="Arial" panose="020B0604020202020204" pitchFamily="34" charset="0"/>
              </a:rPr>
              <a:t>   </a:t>
            </a:r>
            <a:r>
              <a:rPr lang="zh-CN" altLang="en-US" sz="2300" b="1" dirty="0">
                <a:solidFill>
                  <a:srgbClr val="990033"/>
                </a:solidFill>
                <a:latin typeface="Arial" panose="020B0604020202020204" pitchFamily="34" charset="0"/>
              </a:rPr>
              <a:t>（</a:t>
            </a:r>
            <a:r>
              <a:rPr lang="en-US" altLang="zh-CN" sz="2300" b="1" dirty="0">
                <a:solidFill>
                  <a:srgbClr val="990033"/>
                </a:solidFill>
                <a:latin typeface="Arial" panose="020B0604020202020204" pitchFamily="34" charset="0"/>
              </a:rPr>
              <a:t>6</a:t>
            </a:r>
            <a:r>
              <a:rPr lang="zh-CN" altLang="en-US" sz="2300" b="1" dirty="0">
                <a:solidFill>
                  <a:srgbClr val="990033"/>
                </a:solidFill>
                <a:latin typeface="Arial" panose="020B0604020202020204" pitchFamily="34" charset="0"/>
              </a:rPr>
              <a:t>）基于构件的开发方法</a:t>
            </a:r>
            <a:r>
              <a:rPr lang="en-US" altLang="zh-CN" sz="2300" b="1" dirty="0">
                <a:solidFill>
                  <a:srgbClr val="990033"/>
                </a:solidFill>
                <a:latin typeface="Arial" panose="020B0604020202020204" pitchFamily="34" charset="0"/>
              </a:rPr>
              <a:t>.</a:t>
            </a:r>
            <a:r>
              <a:rPr lang="zh-CN" altLang="en-US" sz="2300" b="1" dirty="0">
                <a:solidFill>
                  <a:srgbClr val="CC0000"/>
                </a:solidFill>
                <a:latin typeface="Arial" panose="020B0604020202020204" pitchFamily="34" charset="0"/>
              </a:rPr>
              <a:t>基于构件的开发</a:t>
            </a:r>
            <a:r>
              <a:rPr lang="zh-CN" altLang="en-US" sz="2300" b="1" dirty="0">
                <a:solidFill>
                  <a:schemeClr val="tx1"/>
                </a:solidFill>
                <a:latin typeface="Arial" panose="020B0604020202020204" pitchFamily="34" charset="0"/>
              </a:rPr>
              <a:t>（</a:t>
            </a:r>
            <a:r>
              <a:rPr lang="en-US" altLang="zh-CN" sz="2300" b="1" dirty="0">
                <a:solidFill>
                  <a:schemeClr val="tx1"/>
                </a:solidFill>
                <a:latin typeface="Arial" panose="020B0604020202020204" pitchFamily="34" charset="0"/>
              </a:rPr>
              <a:t>Component-Based Development, CBD</a:t>
            </a:r>
            <a:r>
              <a:rPr lang="zh-CN" altLang="en-US" sz="2300" b="1" dirty="0">
                <a:solidFill>
                  <a:schemeClr val="tx1"/>
                </a:solidFill>
                <a:latin typeface="Arial" panose="020B0604020202020204" pitchFamily="34" charset="0"/>
              </a:rPr>
              <a:t>）或</a:t>
            </a:r>
            <a:r>
              <a:rPr lang="zh-CN" altLang="en-US" sz="2300" b="1" dirty="0">
                <a:solidFill>
                  <a:srgbClr val="990033"/>
                </a:solidFill>
                <a:latin typeface="Arial" panose="020B0604020202020204" pitchFamily="34" charset="0"/>
              </a:rPr>
              <a:t>基于构件的软件工程</a:t>
            </a:r>
            <a:r>
              <a:rPr lang="zh-CN" altLang="en-US" sz="2300" b="1" dirty="0">
                <a:solidFill>
                  <a:schemeClr val="tx1"/>
                </a:solidFill>
                <a:latin typeface="Arial" panose="020B0604020202020204" pitchFamily="34" charset="0"/>
              </a:rPr>
              <a:t>（</a:t>
            </a:r>
            <a:r>
              <a:rPr lang="en-US" altLang="zh-CN" sz="2300" b="1" dirty="0">
                <a:solidFill>
                  <a:schemeClr val="tx1"/>
                </a:solidFill>
                <a:latin typeface="Arial" panose="020B0604020202020204" pitchFamily="34" charset="0"/>
              </a:rPr>
              <a:t>Component-Based Software Engineering, CBSE</a:t>
            </a:r>
            <a:r>
              <a:rPr lang="zh-CN" altLang="en-US" sz="2300" b="1" dirty="0">
                <a:solidFill>
                  <a:schemeClr val="tx1"/>
                </a:solidFill>
                <a:latin typeface="Arial" panose="020B0604020202020204" pitchFamily="34" charset="0"/>
              </a:rPr>
              <a:t>）方法是软件</a:t>
            </a:r>
            <a:r>
              <a:rPr lang="zh-CN" altLang="en-US" sz="2300" b="1" u="sng" dirty="0">
                <a:solidFill>
                  <a:srgbClr val="1F38ED"/>
                </a:solidFill>
                <a:latin typeface="Arial" panose="020B0604020202020204" pitchFamily="34" charset="0"/>
              </a:rPr>
              <a:t>开发新范型</a:t>
            </a:r>
            <a:r>
              <a:rPr lang="zh-CN" altLang="en-US" sz="2300" dirty="0">
                <a:solidFill>
                  <a:schemeClr val="tx1"/>
                </a:solidFill>
                <a:latin typeface="Arial" panose="020B0604020202020204" pitchFamily="34" charset="0"/>
              </a:rPr>
              <a:t>。</a:t>
            </a:r>
          </a:p>
        </p:txBody>
      </p:sp>
      <p:sp>
        <p:nvSpPr>
          <p:cNvPr id="26628"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1.2 </a:t>
            </a:r>
            <a:r>
              <a:rPr lang="zh-CN" altLang="zh-CN" sz="3200">
                <a:solidFill>
                  <a:schemeClr val="bg1"/>
                </a:solidFill>
                <a:latin typeface="Arial" pitchFamily="34" charset="0"/>
              </a:rPr>
              <a:t>软件及软件工程概述</a:t>
            </a:r>
            <a:endParaRPr lang="zh-CN" altLang="en-US" sz="3200">
              <a:solidFill>
                <a:schemeClr val="bg1"/>
              </a:solidFill>
              <a:latin typeface="Arial" pitchFamily="34" charset="0"/>
            </a:endParaRPr>
          </a:p>
        </p:txBody>
      </p:sp>
      <p:pic>
        <p:nvPicPr>
          <p:cNvPr id="26629" name="Picture 6" descr="250px-Crystal_Project_compute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5575300"/>
            <a:ext cx="1300163" cy="130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2101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p:cNvSpPr>
            <a:spLocks noGrp="1" noChangeArrowheads="1"/>
          </p:cNvSpPr>
          <p:nvPr>
            <p:ph idx="4294967295"/>
          </p:nvPr>
        </p:nvSpPr>
        <p:spPr>
          <a:xfrm>
            <a:off x="457200" y="1268413"/>
            <a:ext cx="8153400" cy="1439862"/>
          </a:xfrm>
        </p:spPr>
        <p:txBody>
          <a:bodyPr/>
          <a:lstStyle/>
          <a:p>
            <a:endParaRPr lang="en-US" altLang="zh-CN" sz="2400" smtClean="0"/>
          </a:p>
          <a:p>
            <a:pPr eaLnBrk="1" hangingPunct="1">
              <a:spcBef>
                <a:spcPts val="600"/>
              </a:spcBef>
              <a:spcAft>
                <a:spcPts val="600"/>
              </a:spcAft>
              <a:buFont typeface="Wingdings" pitchFamily="2" charset="2"/>
              <a:buNone/>
            </a:pPr>
            <a:r>
              <a:rPr lang="zh-CN" altLang="en-US" sz="1800" smtClean="0">
                <a:solidFill>
                  <a:srgbClr val="FF0000"/>
                </a:solidFill>
              </a:rPr>
              <a:t>   </a:t>
            </a:r>
          </a:p>
        </p:txBody>
      </p:sp>
      <p:sp>
        <p:nvSpPr>
          <p:cNvPr id="5" name="圆角矩形 4">
            <a:extLst>
              <a:ext uri="{FF2B5EF4-FFF2-40B4-BE49-F238E27FC236}"/>
            </a:extLst>
          </p:cNvPr>
          <p:cNvSpPr/>
          <p:nvPr/>
        </p:nvSpPr>
        <p:spPr bwMode="gray">
          <a:xfrm>
            <a:off x="457200" y="1341438"/>
            <a:ext cx="8305800" cy="4535487"/>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lstStyle/>
          <a:p>
            <a:pPr eaLnBrk="1" hangingPunct="1">
              <a:defRPr/>
            </a:pPr>
            <a:r>
              <a:rPr lang="en-US" altLang="zh-CN" sz="2000" b="1" dirty="0">
                <a:solidFill>
                  <a:schemeClr val="tx1"/>
                </a:solidFill>
                <a:latin typeface="Arial" panose="020B0604020202020204" pitchFamily="34" charset="0"/>
              </a:rPr>
              <a:t>       </a:t>
            </a:r>
            <a:r>
              <a:rPr lang="zh-CN" altLang="en-US" sz="2000" b="1" u="sng" dirty="0">
                <a:solidFill>
                  <a:srgbClr val="FF0000"/>
                </a:solidFill>
                <a:latin typeface="Arial" panose="020B0604020202020204" pitchFamily="34" charset="0"/>
              </a:rPr>
              <a:t>软件复用</a:t>
            </a:r>
            <a:r>
              <a:rPr lang="zh-CN" altLang="en-US" sz="2000" b="1" dirty="0">
                <a:solidFill>
                  <a:schemeClr val="tx1"/>
                </a:solidFill>
                <a:latin typeface="Arial" panose="020B0604020202020204" pitchFamily="34" charset="0"/>
              </a:rPr>
              <a:t>（</a:t>
            </a:r>
            <a:r>
              <a:rPr lang="en-US" altLang="zh-CN" sz="2000" b="1" dirty="0">
                <a:solidFill>
                  <a:schemeClr val="tx1"/>
                </a:solidFill>
                <a:latin typeface="Arial" panose="020B0604020202020204" pitchFamily="34" charset="0"/>
              </a:rPr>
              <a:t>Software Reuse</a:t>
            </a:r>
            <a:r>
              <a:rPr lang="zh-CN" altLang="en-US" sz="2000" b="1" dirty="0">
                <a:solidFill>
                  <a:schemeClr val="tx1"/>
                </a:solidFill>
                <a:latin typeface="Arial" panose="020B0604020202020204" pitchFamily="34" charset="0"/>
              </a:rPr>
              <a:t>）或</a:t>
            </a:r>
            <a:r>
              <a:rPr lang="zh-CN" altLang="en-US" sz="2000" b="1" u="sng" dirty="0">
                <a:solidFill>
                  <a:srgbClr val="FF0000"/>
                </a:solidFill>
                <a:latin typeface="Arial" panose="020B0604020202020204" pitchFamily="34" charset="0"/>
              </a:rPr>
              <a:t>软件重用</a:t>
            </a:r>
            <a:r>
              <a:rPr lang="zh-CN" altLang="en-US" sz="2000" b="1" dirty="0">
                <a:solidFill>
                  <a:schemeClr val="tx1"/>
                </a:solidFill>
                <a:latin typeface="Arial" panose="020B0604020202020204" pitchFamily="34" charset="0"/>
              </a:rPr>
              <a:t>是指将已有的软件构件用于构造新的软件系统的过程。</a:t>
            </a:r>
            <a:r>
              <a:rPr lang="zh-CN" altLang="en-US" sz="2000" b="1" dirty="0">
                <a:solidFill>
                  <a:srgbClr val="FF0000"/>
                </a:solidFill>
                <a:latin typeface="Arial" panose="020B0604020202020204" pitchFamily="34" charset="0"/>
              </a:rPr>
              <a:t>软件复用方法</a:t>
            </a:r>
            <a:r>
              <a:rPr lang="zh-CN" altLang="en-US" sz="2000" b="1" dirty="0">
                <a:solidFill>
                  <a:schemeClr val="tx1"/>
                </a:solidFill>
                <a:latin typeface="Arial" panose="020B0604020202020204" pitchFamily="34" charset="0"/>
              </a:rPr>
              <a:t>采用</a:t>
            </a:r>
            <a:r>
              <a:rPr lang="zh-CN" altLang="en-US" sz="2000" b="1" dirty="0">
                <a:solidFill>
                  <a:srgbClr val="CC0000"/>
                </a:solidFill>
                <a:latin typeface="Arial" panose="020B0604020202020204" pitchFamily="34" charset="0"/>
              </a:rPr>
              <a:t>复用方式</a:t>
            </a:r>
            <a:r>
              <a:rPr lang="zh-CN" altLang="en-US" sz="2000" b="1" dirty="0">
                <a:solidFill>
                  <a:schemeClr val="tx1"/>
                </a:solidFill>
                <a:latin typeface="Arial" panose="020B0604020202020204" pitchFamily="34" charset="0"/>
              </a:rPr>
              <a:t>包括：</a:t>
            </a:r>
          </a:p>
          <a:p>
            <a:pPr eaLnBrk="1" hangingPunct="1">
              <a:defRPr/>
            </a:pPr>
            <a:r>
              <a:rPr lang="zh-CN" altLang="en-US" sz="2000" b="1" dirty="0">
                <a:solidFill>
                  <a:schemeClr val="tx1"/>
                </a:solidFill>
                <a:latin typeface="Arial" panose="020B0604020202020204" pitchFamily="34" charset="0"/>
              </a:rPr>
              <a:t>       </a:t>
            </a:r>
            <a:r>
              <a:rPr lang="zh-CN" altLang="en-US" sz="2000" b="1" dirty="0">
                <a:solidFill>
                  <a:srgbClr val="CC0000"/>
                </a:solidFill>
                <a:latin typeface="Arial" panose="020B0604020202020204" pitchFamily="34" charset="0"/>
              </a:rPr>
              <a:t>①复用分析</a:t>
            </a:r>
            <a:r>
              <a:rPr lang="zh-CN" altLang="en-US" sz="2000" b="1" dirty="0">
                <a:solidFill>
                  <a:schemeClr val="tx1"/>
                </a:solidFill>
                <a:latin typeface="Arial" panose="020B0604020202020204" pitchFamily="34" charset="0"/>
              </a:rPr>
              <a:t>：利用原有的需求分析结果，进一步深入分析比对查找异同及特性等。</a:t>
            </a:r>
          </a:p>
          <a:p>
            <a:pPr eaLnBrk="1" hangingPunct="1">
              <a:defRPr/>
            </a:pPr>
            <a:r>
              <a:rPr lang="zh-CN" altLang="en-US" sz="2000" b="1" dirty="0">
                <a:solidFill>
                  <a:schemeClr val="tx1"/>
                </a:solidFill>
                <a:latin typeface="Arial" panose="020B0604020202020204" pitchFamily="34" charset="0"/>
              </a:rPr>
              <a:t>       </a:t>
            </a:r>
            <a:r>
              <a:rPr lang="zh-CN" altLang="en-US" sz="2000" b="1" dirty="0">
                <a:solidFill>
                  <a:srgbClr val="CC0000"/>
                </a:solidFill>
                <a:latin typeface="Arial" panose="020B0604020202020204" pitchFamily="34" charset="0"/>
              </a:rPr>
              <a:t>②复用结构</a:t>
            </a:r>
            <a:r>
              <a:rPr lang="zh-CN" altLang="en-US" sz="2000" b="1" dirty="0">
                <a:solidFill>
                  <a:schemeClr val="tx1"/>
                </a:solidFill>
                <a:latin typeface="Arial" panose="020B0604020202020204" pitchFamily="34" charset="0"/>
              </a:rPr>
              <a:t>：主要复用系统模块的功能结构或数据结构等，并进行改进提高。 </a:t>
            </a:r>
          </a:p>
          <a:p>
            <a:pPr eaLnBrk="1" hangingPunct="1">
              <a:defRPr/>
            </a:pPr>
            <a:r>
              <a:rPr lang="zh-CN" altLang="en-US" sz="2000" b="1" dirty="0">
                <a:solidFill>
                  <a:srgbClr val="CC0000"/>
                </a:solidFill>
                <a:latin typeface="Arial" panose="020B0604020202020204" pitchFamily="34" charset="0"/>
              </a:rPr>
              <a:t>       ③复用设计</a:t>
            </a:r>
            <a:r>
              <a:rPr lang="zh-CN" altLang="en-US" sz="2000" b="1" dirty="0">
                <a:solidFill>
                  <a:srgbClr val="FF0000"/>
                </a:solidFill>
                <a:latin typeface="Arial" panose="020B0604020202020204" pitchFamily="34" charset="0"/>
              </a:rPr>
              <a:t>：</a:t>
            </a:r>
            <a:r>
              <a:rPr lang="zh-CN" altLang="en-US" sz="2000" b="1" dirty="0">
                <a:solidFill>
                  <a:schemeClr val="tx1"/>
                </a:solidFill>
                <a:latin typeface="Arial" panose="020B0604020202020204" pitchFamily="34" charset="0"/>
              </a:rPr>
              <a:t>由于复用受环境影响小，设计结果比源程序的抽象级别高，因此可通过从现有系统中提取全部或不同粒度的设计构件，或独立于具体应用开发设计构件。</a:t>
            </a:r>
          </a:p>
          <a:p>
            <a:pPr eaLnBrk="1" hangingPunct="1">
              <a:defRPr/>
            </a:pPr>
            <a:r>
              <a:rPr lang="zh-CN" altLang="en-US" sz="2000" b="1" dirty="0">
                <a:solidFill>
                  <a:schemeClr val="tx1"/>
                </a:solidFill>
                <a:latin typeface="Arial" panose="020B0604020202020204" pitchFamily="34" charset="0"/>
              </a:rPr>
              <a:t>      </a:t>
            </a:r>
            <a:r>
              <a:rPr lang="zh-CN" altLang="en-US" sz="2000" b="1" dirty="0">
                <a:solidFill>
                  <a:srgbClr val="CC0000"/>
                </a:solidFill>
                <a:latin typeface="Arial" panose="020B0604020202020204" pitchFamily="34" charset="0"/>
              </a:rPr>
              <a:t>④复用程序</a:t>
            </a:r>
            <a:r>
              <a:rPr lang="zh-CN" altLang="en-US" sz="2000" b="1" dirty="0">
                <a:solidFill>
                  <a:schemeClr val="tx1"/>
                </a:solidFill>
                <a:latin typeface="Arial" panose="020B0604020202020204" pitchFamily="34" charset="0"/>
              </a:rPr>
              <a:t>：包括目标代码和源代码的复用</a:t>
            </a:r>
            <a:r>
              <a:rPr lang="en-US" altLang="zh-CN" sz="2000" b="1" dirty="0">
                <a:solidFill>
                  <a:schemeClr val="tx1"/>
                </a:solidFill>
                <a:latin typeface="Arial" panose="020B0604020202020204" pitchFamily="34" charset="0"/>
              </a:rPr>
              <a:t>,</a:t>
            </a:r>
            <a:r>
              <a:rPr lang="zh-CN" altLang="en-US" sz="2000" b="1" dirty="0">
                <a:solidFill>
                  <a:schemeClr val="tx1"/>
                </a:solidFill>
                <a:latin typeface="Arial" panose="020B0604020202020204" pitchFamily="34" charset="0"/>
              </a:rPr>
              <a:t>可通过连接</a:t>
            </a:r>
            <a:r>
              <a:rPr lang="en-US" altLang="zh-CN" sz="2000" b="1" dirty="0">
                <a:solidFill>
                  <a:schemeClr val="tx1"/>
                </a:solidFill>
                <a:latin typeface="Arial" panose="020B0604020202020204" pitchFamily="34" charset="0"/>
              </a:rPr>
              <a:t>(Link)</a:t>
            </a:r>
            <a:r>
              <a:rPr lang="zh-CN" altLang="en-US" sz="2000" b="1" dirty="0">
                <a:solidFill>
                  <a:schemeClr val="tx1"/>
                </a:solidFill>
                <a:latin typeface="Arial" panose="020B0604020202020204" pitchFamily="34" charset="0"/>
              </a:rPr>
              <a:t>、绑定</a:t>
            </a:r>
            <a:r>
              <a:rPr lang="en-US" altLang="zh-CN" sz="2000" b="1" dirty="0">
                <a:solidFill>
                  <a:schemeClr val="tx1"/>
                </a:solidFill>
                <a:latin typeface="Arial" panose="020B0604020202020204" pitchFamily="34" charset="0"/>
              </a:rPr>
              <a:t>(Binding) </a:t>
            </a:r>
            <a:r>
              <a:rPr lang="zh-CN" altLang="en-US" sz="2000" b="1" dirty="0">
                <a:solidFill>
                  <a:schemeClr val="tx1"/>
                </a:solidFill>
                <a:latin typeface="Arial" panose="020B0604020202020204" pitchFamily="34" charset="0"/>
              </a:rPr>
              <a:t>、包含</a:t>
            </a:r>
            <a:r>
              <a:rPr lang="en-US" altLang="zh-CN" sz="2000" b="1" dirty="0">
                <a:solidFill>
                  <a:schemeClr val="tx1"/>
                </a:solidFill>
                <a:latin typeface="Arial" panose="020B0604020202020204" pitchFamily="34" charset="0"/>
              </a:rPr>
              <a:t>(include)</a:t>
            </a:r>
            <a:r>
              <a:rPr lang="zh-CN" altLang="en-US" sz="2000" b="1" dirty="0">
                <a:solidFill>
                  <a:schemeClr val="tx1"/>
                </a:solidFill>
                <a:latin typeface="Arial" panose="020B0604020202020204" pitchFamily="34" charset="0"/>
              </a:rPr>
              <a:t>等功能，支持对象链接及嵌入</a:t>
            </a:r>
            <a:r>
              <a:rPr lang="en-US" altLang="zh-CN" sz="2000" b="1" dirty="0">
                <a:solidFill>
                  <a:schemeClr val="tx1"/>
                </a:solidFill>
                <a:latin typeface="Arial" panose="020B0604020202020204" pitchFamily="34" charset="0"/>
              </a:rPr>
              <a:t>(OLE)</a:t>
            </a:r>
            <a:r>
              <a:rPr lang="zh-CN" altLang="en-US" sz="2000" b="1" dirty="0">
                <a:solidFill>
                  <a:schemeClr val="tx1"/>
                </a:solidFill>
                <a:latin typeface="Arial" panose="020B0604020202020204" pitchFamily="34" charset="0"/>
              </a:rPr>
              <a:t>技术实现。</a:t>
            </a:r>
          </a:p>
          <a:p>
            <a:pPr eaLnBrk="1" hangingPunct="1">
              <a:defRPr/>
            </a:pPr>
            <a:r>
              <a:rPr lang="en-US" altLang="zh-CN" sz="2000" b="1" dirty="0">
                <a:solidFill>
                  <a:srgbClr val="990033"/>
                </a:solidFill>
                <a:latin typeface="Arial" panose="020B0604020202020204" pitchFamily="34" charset="0"/>
              </a:rPr>
              <a:t>    </a:t>
            </a:r>
            <a:r>
              <a:rPr lang="zh-CN" altLang="en-US" sz="2000" b="1" dirty="0">
                <a:solidFill>
                  <a:srgbClr val="990033"/>
                </a:solidFill>
                <a:latin typeface="Arial" panose="020B0604020202020204" pitchFamily="34" charset="0"/>
              </a:rPr>
              <a:t>（</a:t>
            </a:r>
            <a:r>
              <a:rPr lang="en-US" altLang="zh-CN" sz="2000" b="1" dirty="0">
                <a:solidFill>
                  <a:srgbClr val="990033"/>
                </a:solidFill>
                <a:latin typeface="Arial" panose="020B0604020202020204" pitchFamily="34" charset="0"/>
              </a:rPr>
              <a:t>7</a:t>
            </a:r>
            <a:r>
              <a:rPr lang="zh-CN" altLang="en-US" sz="2000" b="1" dirty="0">
                <a:solidFill>
                  <a:srgbClr val="990033"/>
                </a:solidFill>
                <a:latin typeface="Arial" panose="020B0604020202020204" pitchFamily="34" charset="0"/>
              </a:rPr>
              <a:t>）可视化方法</a:t>
            </a:r>
          </a:p>
        </p:txBody>
      </p:sp>
      <p:sp>
        <p:nvSpPr>
          <p:cNvPr id="27652"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1.2 </a:t>
            </a:r>
            <a:r>
              <a:rPr lang="zh-CN" altLang="zh-CN" sz="3200">
                <a:solidFill>
                  <a:schemeClr val="bg1"/>
                </a:solidFill>
                <a:latin typeface="Arial" pitchFamily="34" charset="0"/>
              </a:rPr>
              <a:t>软件及软件工程概述</a:t>
            </a:r>
            <a:endParaRPr lang="zh-CN" altLang="en-US" sz="3200">
              <a:solidFill>
                <a:schemeClr val="bg1"/>
              </a:solidFill>
              <a:latin typeface="Arial" pitchFamily="34" charset="0"/>
            </a:endParaRPr>
          </a:p>
        </p:txBody>
      </p:sp>
      <p:pic>
        <p:nvPicPr>
          <p:cNvPr id="27653" name="Picture 7" descr="250px-Pdp7-oslo-200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5084763"/>
            <a:ext cx="2019300" cy="151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3226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extLst>
          </p:cNvPr>
          <p:cNvSpPr/>
          <p:nvPr/>
        </p:nvSpPr>
        <p:spPr bwMode="gray">
          <a:xfrm>
            <a:off x="611188" y="1196975"/>
            <a:ext cx="8135937" cy="4537075"/>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eaLnBrk="1" hangingPunct="1">
              <a:defRPr/>
            </a:pPr>
            <a:r>
              <a:rPr lang="en-US" altLang="zh-CN" sz="2000" b="1" dirty="0">
                <a:solidFill>
                  <a:srgbClr val="C00000"/>
                </a:solidFill>
                <a:latin typeface="Arial" panose="020B0604020202020204" pitchFamily="34" charset="0"/>
              </a:rPr>
              <a:t>       </a:t>
            </a:r>
            <a:r>
              <a:rPr lang="en-US" altLang="zh-CN" sz="2200" b="1" dirty="0">
                <a:solidFill>
                  <a:srgbClr val="C00000"/>
                </a:solidFill>
                <a:latin typeface="Arial" panose="020B0604020202020204" pitchFamily="34" charset="0"/>
              </a:rPr>
              <a:t>3</a:t>
            </a:r>
            <a:r>
              <a:rPr lang="zh-CN" altLang="en-US" sz="2200" b="1" dirty="0">
                <a:solidFill>
                  <a:srgbClr val="C00000"/>
                </a:solidFill>
                <a:latin typeface="Arial" panose="020B0604020202020204" pitchFamily="34" charset="0"/>
              </a:rPr>
              <a:t>．软件研发工具</a:t>
            </a:r>
          </a:p>
          <a:p>
            <a:pPr eaLnBrk="1" hangingPunct="1">
              <a:defRPr/>
            </a:pPr>
            <a:r>
              <a:rPr lang="zh-CN" altLang="en-US" sz="2000" b="1" dirty="0">
                <a:solidFill>
                  <a:schemeClr val="tx1"/>
                </a:solidFill>
                <a:latin typeface="Arial" panose="020B0604020202020204" pitchFamily="34" charset="0"/>
              </a:rPr>
              <a:t>        </a:t>
            </a:r>
            <a:r>
              <a:rPr lang="zh-CN" altLang="en-US" sz="2000" b="1" u="sng" dirty="0">
                <a:solidFill>
                  <a:srgbClr val="FF0000"/>
                </a:solidFill>
                <a:latin typeface="Arial" panose="020B0604020202020204" pitchFamily="34" charset="0"/>
              </a:rPr>
              <a:t>软件工具</a:t>
            </a:r>
            <a:r>
              <a:rPr lang="zh-CN" altLang="en-US" sz="2000" b="1" dirty="0">
                <a:solidFill>
                  <a:schemeClr val="tx1"/>
                </a:solidFill>
                <a:latin typeface="Arial" panose="020B0604020202020204" pitchFamily="34" charset="0"/>
              </a:rPr>
              <a:t>（</a:t>
            </a:r>
            <a:r>
              <a:rPr lang="en-US" altLang="zh-CN" sz="2000" b="1" dirty="0">
                <a:solidFill>
                  <a:schemeClr val="tx1"/>
                </a:solidFill>
                <a:latin typeface="Arial" panose="020B0604020202020204" pitchFamily="34" charset="0"/>
              </a:rPr>
              <a:t>Software tools</a:t>
            </a:r>
            <a:r>
              <a:rPr lang="zh-CN" altLang="en-US" sz="2000" b="1" dirty="0">
                <a:solidFill>
                  <a:schemeClr val="tx1"/>
                </a:solidFill>
                <a:latin typeface="Arial" panose="020B0604020202020204" pitchFamily="34" charset="0"/>
              </a:rPr>
              <a:t>）是指支持软件的开发、维护、管理而专门研发的计算机程序系统。</a:t>
            </a:r>
            <a:r>
              <a:rPr lang="zh-CN" altLang="en-US" sz="2000" b="1" dirty="0">
                <a:solidFill>
                  <a:srgbClr val="CC0000"/>
                </a:solidFill>
                <a:latin typeface="Arial" panose="020B0604020202020204" pitchFamily="34" charset="0"/>
              </a:rPr>
              <a:t>目的</a:t>
            </a:r>
            <a:r>
              <a:rPr lang="zh-CN" altLang="en-US" sz="2000" b="1" dirty="0">
                <a:solidFill>
                  <a:schemeClr val="tx1"/>
                </a:solidFill>
                <a:latin typeface="Arial" panose="020B0604020202020204" pitchFamily="34" charset="0"/>
              </a:rPr>
              <a:t>是提高软件开发的质量和效率，降低软件开发、维护和管理的成本</a:t>
            </a:r>
            <a:r>
              <a:rPr lang="en-US" altLang="zh-CN" sz="2000" b="1" dirty="0">
                <a:solidFill>
                  <a:schemeClr val="tx1"/>
                </a:solidFill>
                <a:latin typeface="Arial" panose="020B0604020202020204" pitchFamily="34" charset="0"/>
              </a:rPr>
              <a:t>, </a:t>
            </a:r>
            <a:r>
              <a:rPr lang="zh-CN" altLang="en-US" sz="2000" b="1" dirty="0">
                <a:solidFill>
                  <a:schemeClr val="tx1"/>
                </a:solidFill>
                <a:latin typeface="Arial" panose="020B0604020202020204" pitchFamily="34" charset="0"/>
              </a:rPr>
              <a:t>支持特定的软件工程方法</a:t>
            </a:r>
            <a:r>
              <a:rPr lang="en-US" altLang="zh-CN" sz="2000" b="1" dirty="0">
                <a:solidFill>
                  <a:schemeClr val="tx1"/>
                </a:solidFill>
                <a:latin typeface="Arial" panose="020B0604020202020204" pitchFamily="34" charset="0"/>
              </a:rPr>
              <a:t>,</a:t>
            </a:r>
            <a:r>
              <a:rPr lang="zh-CN" altLang="en-US" sz="2000" b="1" dirty="0">
                <a:solidFill>
                  <a:schemeClr val="tx1"/>
                </a:solidFill>
                <a:latin typeface="Arial" panose="020B0604020202020204" pitchFamily="34" charset="0"/>
              </a:rPr>
              <a:t>减少手工方式管理的负担。软件工具通常由工具</a:t>
            </a:r>
            <a:r>
              <a:rPr lang="en-US" altLang="zh-CN" sz="2000" b="1" dirty="0">
                <a:solidFill>
                  <a:schemeClr val="tx1"/>
                </a:solidFill>
                <a:latin typeface="Arial" panose="020B0604020202020204" pitchFamily="34" charset="0"/>
              </a:rPr>
              <a:t>(</a:t>
            </a:r>
            <a:r>
              <a:rPr lang="zh-CN" altLang="en-US" sz="2000" b="1" dirty="0">
                <a:solidFill>
                  <a:schemeClr val="tx1"/>
                </a:solidFill>
                <a:latin typeface="Arial" panose="020B0604020202020204" pitchFamily="34" charset="0"/>
              </a:rPr>
              <a:t>主体</a:t>
            </a:r>
            <a:r>
              <a:rPr lang="en-US" altLang="zh-CN" sz="2000" b="1" dirty="0">
                <a:solidFill>
                  <a:schemeClr val="tx1"/>
                </a:solidFill>
                <a:latin typeface="Arial" panose="020B0604020202020204" pitchFamily="34" charset="0"/>
              </a:rPr>
              <a:t>)</a:t>
            </a:r>
            <a:r>
              <a:rPr lang="zh-CN" altLang="en-US" sz="2000" b="1" dirty="0">
                <a:solidFill>
                  <a:schemeClr val="tx1"/>
                </a:solidFill>
                <a:latin typeface="Arial" panose="020B0604020202020204" pitchFamily="34" charset="0"/>
              </a:rPr>
              <a:t>、工具接口和工具用户接口三部分</a:t>
            </a:r>
            <a:r>
              <a:rPr lang="zh-CN" altLang="en-US" sz="2000" b="1" dirty="0">
                <a:solidFill>
                  <a:srgbClr val="CC0000"/>
                </a:solidFill>
                <a:latin typeface="Arial" panose="020B0604020202020204" pitchFamily="34" charset="0"/>
              </a:rPr>
              <a:t>构成</a:t>
            </a:r>
            <a:r>
              <a:rPr lang="zh-CN" altLang="en-US" sz="2000" b="1" dirty="0">
                <a:solidFill>
                  <a:schemeClr val="tx1"/>
                </a:solidFill>
                <a:latin typeface="Arial" panose="020B0604020202020204" pitchFamily="34" charset="0"/>
              </a:rPr>
              <a:t>。工具通过工具接口与其他工具、操作系统以及通信接口、环境信息库接口等进行相连交互。</a:t>
            </a:r>
          </a:p>
          <a:p>
            <a:pPr eaLnBrk="1" hangingPunct="1">
              <a:defRPr/>
            </a:pPr>
            <a:r>
              <a:rPr lang="zh-CN" altLang="en-US" sz="2000" b="1" dirty="0">
                <a:solidFill>
                  <a:schemeClr val="tx1"/>
                </a:solidFill>
                <a:latin typeface="Arial" panose="020B0604020202020204" pitchFamily="34" charset="0"/>
              </a:rPr>
              <a:t>       </a:t>
            </a:r>
            <a:r>
              <a:rPr lang="zh-CN" altLang="en-US" sz="2000" b="1" dirty="0">
                <a:solidFill>
                  <a:srgbClr val="CC0000"/>
                </a:solidFill>
                <a:latin typeface="Arial" panose="020B0604020202020204" pitchFamily="34" charset="0"/>
              </a:rPr>
              <a:t>软件工具种类</a:t>
            </a:r>
            <a:r>
              <a:rPr lang="zh-CN" altLang="en-US" sz="2000" b="1" dirty="0">
                <a:solidFill>
                  <a:schemeClr val="tx1"/>
                </a:solidFill>
                <a:latin typeface="Arial" panose="020B0604020202020204" pitchFamily="34" charset="0"/>
              </a:rPr>
              <a:t>繁多、涉及面广，</a:t>
            </a:r>
            <a:r>
              <a:rPr lang="zh-CN" altLang="en-US" sz="2000" b="1" dirty="0">
                <a:solidFill>
                  <a:srgbClr val="990033"/>
                </a:solidFill>
                <a:latin typeface="Arial" panose="020B0604020202020204" pitchFamily="34" charset="0"/>
              </a:rPr>
              <a:t>可组成</a:t>
            </a:r>
            <a:r>
              <a:rPr lang="zh-CN" altLang="en-US" sz="2000" b="1" dirty="0">
                <a:solidFill>
                  <a:schemeClr val="tx1"/>
                </a:solidFill>
                <a:latin typeface="Arial" panose="020B0604020202020204" pitchFamily="34" charset="0"/>
              </a:rPr>
              <a:t>“工具箱”或“集成工具”，如编辑、编译、正文格式处理，静态分析、动态跟踪、需求分析、设计分析、测试、模拟和图形交互等。</a:t>
            </a:r>
            <a:r>
              <a:rPr lang="zh-CN" altLang="en-US" sz="2000" b="1" dirty="0">
                <a:solidFill>
                  <a:srgbClr val="990033"/>
                </a:solidFill>
                <a:latin typeface="Arial" panose="020B0604020202020204" pitchFamily="34" charset="0"/>
              </a:rPr>
              <a:t>按照应用阶段分为</a:t>
            </a:r>
            <a:r>
              <a:rPr lang="zh-CN" altLang="en-US" sz="2000" b="1" dirty="0">
                <a:solidFill>
                  <a:schemeClr val="tx1"/>
                </a:solidFill>
                <a:latin typeface="Arial" panose="020B0604020202020204" pitchFamily="34" charset="0"/>
              </a:rPr>
              <a:t>：计划工具、分析工具、设计工具、测试工具等，</a:t>
            </a:r>
            <a:r>
              <a:rPr lang="zh-CN" altLang="en-US" sz="2000" b="1" dirty="0">
                <a:solidFill>
                  <a:srgbClr val="990033"/>
                </a:solidFill>
                <a:latin typeface="Arial" panose="020B0604020202020204" pitchFamily="34" charset="0"/>
              </a:rPr>
              <a:t>按照功能分为</a:t>
            </a:r>
            <a:r>
              <a:rPr lang="zh-CN" altLang="en-US" sz="2000" b="1" dirty="0">
                <a:solidFill>
                  <a:schemeClr val="tx1"/>
                </a:solidFill>
                <a:latin typeface="Arial" panose="020B0604020202020204" pitchFamily="34" charset="0"/>
              </a:rPr>
              <a:t>：分析设计、</a:t>
            </a:r>
            <a:r>
              <a:rPr lang="en-US" altLang="zh-CN" sz="2000" b="1" dirty="0">
                <a:solidFill>
                  <a:schemeClr val="tx1"/>
                </a:solidFill>
                <a:latin typeface="Arial" panose="020B0604020202020204" pitchFamily="34" charset="0"/>
              </a:rPr>
              <a:t>Web</a:t>
            </a:r>
            <a:r>
              <a:rPr lang="zh-CN" altLang="en-US" sz="2000" b="1" dirty="0">
                <a:solidFill>
                  <a:schemeClr val="tx1"/>
                </a:solidFill>
                <a:latin typeface="Arial" panose="020B0604020202020204" pitchFamily="34" charset="0"/>
              </a:rPr>
              <a:t>开发、界面开发、项目管理、软件配置、质量保证、软件维护等。</a:t>
            </a:r>
          </a:p>
        </p:txBody>
      </p:sp>
      <p:sp>
        <p:nvSpPr>
          <p:cNvPr id="28675"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1.2 </a:t>
            </a:r>
            <a:r>
              <a:rPr lang="zh-CN" altLang="zh-CN" sz="3200">
                <a:solidFill>
                  <a:schemeClr val="bg1"/>
                </a:solidFill>
                <a:latin typeface="Arial" pitchFamily="34" charset="0"/>
              </a:rPr>
              <a:t>软件及软件工程概述</a:t>
            </a:r>
            <a:endParaRPr lang="zh-CN" altLang="en-US" sz="3200">
              <a:solidFill>
                <a:schemeClr val="bg1"/>
              </a:solidFill>
              <a:latin typeface="Arial" pitchFamily="34" charset="0"/>
            </a:endParaRPr>
          </a:p>
        </p:txBody>
      </p:sp>
      <p:pic>
        <p:nvPicPr>
          <p:cNvPr id="28676" name="Picture 5" descr="250px-Computer_lab_showing_desktop_PCs_warwick[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5229225"/>
            <a:ext cx="2160588"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1874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extLst>
          </p:cNvPr>
          <p:cNvSpPr/>
          <p:nvPr/>
        </p:nvSpPr>
        <p:spPr bwMode="gray">
          <a:xfrm>
            <a:off x="588963" y="1341438"/>
            <a:ext cx="8058150" cy="2663825"/>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lstStyle/>
          <a:p>
            <a:pPr eaLnBrk="1" hangingPunct="1">
              <a:defRPr/>
            </a:pPr>
            <a:r>
              <a:rPr lang="en-US" altLang="zh-CN" sz="2300" b="1" dirty="0">
                <a:solidFill>
                  <a:srgbClr val="C00000"/>
                </a:solidFill>
                <a:latin typeface="Times New Roman" panose="02020603050405020304" pitchFamily="18" charset="0"/>
                <a:cs typeface="Times New Roman" panose="02020603050405020304" pitchFamily="18" charset="0"/>
              </a:rPr>
              <a:t>       4</a:t>
            </a:r>
            <a:r>
              <a:rPr lang="zh-CN" altLang="en-US" sz="2300" b="1" dirty="0">
                <a:solidFill>
                  <a:srgbClr val="C00000"/>
                </a:solidFill>
                <a:latin typeface="Times New Roman" panose="02020603050405020304" pitchFamily="18" charset="0"/>
                <a:cs typeface="Times New Roman" panose="02020603050405020304" pitchFamily="18" charset="0"/>
              </a:rPr>
              <a:t>．软件开发环境</a:t>
            </a:r>
          </a:p>
          <a:p>
            <a:pPr eaLnBrk="1" hangingPunct="1">
              <a:defRPr/>
            </a:pPr>
            <a:r>
              <a:rPr lang="zh-CN" altLang="en-US" sz="2300" b="1" dirty="0">
                <a:solidFill>
                  <a:schemeClr val="tx1"/>
                </a:solidFill>
                <a:latin typeface="Times New Roman" panose="02020603050405020304" pitchFamily="18" charset="0"/>
                <a:cs typeface="Times New Roman" panose="02020603050405020304" pitchFamily="18" charset="0"/>
              </a:rPr>
              <a:t>       </a:t>
            </a:r>
            <a:r>
              <a:rPr lang="zh-CN" altLang="en-US" sz="2300" b="1" u="sng" dirty="0">
                <a:solidFill>
                  <a:srgbClr val="FF0000"/>
                </a:solidFill>
                <a:latin typeface="Times New Roman" panose="02020603050405020304" pitchFamily="18" charset="0"/>
                <a:cs typeface="Times New Roman" panose="02020603050405020304" pitchFamily="18" charset="0"/>
              </a:rPr>
              <a:t>软件开发环境</a:t>
            </a:r>
            <a:r>
              <a:rPr lang="zh-CN" altLang="en-US" sz="2300" b="1" dirty="0">
                <a:solidFill>
                  <a:schemeClr val="tx1"/>
                </a:solidFill>
                <a:latin typeface="Times New Roman" panose="02020603050405020304" pitchFamily="18" charset="0"/>
                <a:cs typeface="Times New Roman" panose="02020603050405020304" pitchFamily="18" charset="0"/>
              </a:rPr>
              <a:t>（</a:t>
            </a:r>
            <a:r>
              <a:rPr lang="en-US" altLang="zh-CN" sz="2300" b="1" dirty="0">
                <a:solidFill>
                  <a:schemeClr val="tx1"/>
                </a:solidFill>
                <a:latin typeface="Times New Roman" panose="02020603050405020304" pitchFamily="18" charset="0"/>
                <a:cs typeface="Times New Roman" panose="02020603050405020304" pitchFamily="18" charset="0"/>
              </a:rPr>
              <a:t>Software Development Environment</a:t>
            </a:r>
            <a:r>
              <a:rPr lang="zh-CN" altLang="en-US" sz="2300" b="1" dirty="0">
                <a:solidFill>
                  <a:schemeClr val="tx1"/>
                </a:solidFill>
                <a:latin typeface="Times New Roman" panose="02020603050405020304" pitchFamily="18" charset="0"/>
                <a:cs typeface="Times New Roman" panose="02020603050405020304" pitchFamily="18" charset="0"/>
              </a:rPr>
              <a:t>）也称为</a:t>
            </a:r>
            <a:r>
              <a:rPr lang="zh-CN" altLang="en-US" sz="2300" b="1" dirty="0">
                <a:solidFill>
                  <a:srgbClr val="990033"/>
                </a:solidFill>
                <a:latin typeface="Times New Roman" panose="02020603050405020304" pitchFamily="18" charset="0"/>
                <a:cs typeface="Times New Roman" panose="02020603050405020304" pitchFamily="18" charset="0"/>
              </a:rPr>
              <a:t>软件工程环境。</a:t>
            </a:r>
            <a:r>
              <a:rPr lang="zh-CN" altLang="en-US" sz="2300" b="1" dirty="0">
                <a:solidFill>
                  <a:schemeClr val="tx1"/>
                </a:solidFill>
                <a:latin typeface="Times New Roman" panose="02020603050405020304" pitchFamily="18" charset="0"/>
                <a:cs typeface="Times New Roman" panose="02020603050405020304" pitchFamily="18" charset="0"/>
              </a:rPr>
              <a:t>“</a:t>
            </a:r>
            <a:r>
              <a:rPr lang="zh-CN" altLang="en-US" sz="2300" b="1" dirty="0">
                <a:solidFill>
                  <a:srgbClr val="990033"/>
                </a:solidFill>
                <a:latin typeface="Times New Roman" panose="02020603050405020304" pitchFamily="18" charset="0"/>
                <a:cs typeface="Times New Roman" panose="02020603050405020304" pitchFamily="18" charset="0"/>
              </a:rPr>
              <a:t>软件开发环境</a:t>
            </a:r>
            <a:r>
              <a:rPr lang="zh-CN" altLang="en-US" sz="2300" b="1" dirty="0">
                <a:solidFill>
                  <a:schemeClr val="tx1"/>
                </a:solidFill>
                <a:latin typeface="Times New Roman" panose="02020603050405020304" pitchFamily="18" charset="0"/>
                <a:cs typeface="Times New Roman" panose="02020603050405020304" pitchFamily="18" charset="0"/>
              </a:rPr>
              <a:t>是相关的一组软件工具集合，支持一定的软件开发方法或按照一定的软件开发模型组织而成”。是</a:t>
            </a:r>
            <a:r>
              <a:rPr lang="zh-CN" altLang="en-US" sz="2300" b="1" dirty="0">
                <a:solidFill>
                  <a:srgbClr val="990033"/>
                </a:solidFill>
                <a:latin typeface="Times New Roman" panose="02020603050405020304" pitchFamily="18" charset="0"/>
                <a:cs typeface="Times New Roman" panose="02020603050405020304" pitchFamily="18" charset="0"/>
              </a:rPr>
              <a:t>包括</a:t>
            </a:r>
            <a:r>
              <a:rPr lang="zh-CN" altLang="en-US" sz="2300" b="1" dirty="0">
                <a:solidFill>
                  <a:schemeClr val="tx1"/>
                </a:solidFill>
                <a:latin typeface="Times New Roman" panose="02020603050405020304" pitchFamily="18" charset="0"/>
                <a:cs typeface="Times New Roman" panose="02020603050405020304" pitchFamily="18" charset="0"/>
              </a:rPr>
              <a:t>方法、工具和管理等多种技术的综合系统。其</a:t>
            </a:r>
            <a:r>
              <a:rPr lang="zh-CN" altLang="en-US" sz="2300" b="1" dirty="0">
                <a:solidFill>
                  <a:srgbClr val="990033"/>
                </a:solidFill>
                <a:latin typeface="Times New Roman" panose="02020603050405020304" pitchFamily="18" charset="0"/>
                <a:cs typeface="Times New Roman" panose="02020603050405020304" pitchFamily="18" charset="0"/>
              </a:rPr>
              <a:t>设计目标</a:t>
            </a:r>
            <a:r>
              <a:rPr lang="zh-CN" altLang="en-US" sz="2300" b="1" dirty="0">
                <a:solidFill>
                  <a:schemeClr val="tx1"/>
                </a:solidFill>
                <a:latin typeface="Times New Roman" panose="02020603050405020304" pitchFamily="18" charset="0"/>
                <a:cs typeface="Times New Roman" panose="02020603050405020304" pitchFamily="18" charset="0"/>
              </a:rPr>
              <a:t>是简化软件开发过程，提高软件开发质量和效率。</a:t>
            </a:r>
          </a:p>
        </p:txBody>
      </p:sp>
      <p:sp>
        <p:nvSpPr>
          <p:cNvPr id="29699"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1.2 </a:t>
            </a:r>
            <a:r>
              <a:rPr lang="zh-CN" altLang="zh-CN" sz="3200">
                <a:solidFill>
                  <a:schemeClr val="bg1"/>
                </a:solidFill>
                <a:latin typeface="Arial" pitchFamily="34" charset="0"/>
              </a:rPr>
              <a:t>软件及软件工程概述</a:t>
            </a:r>
            <a:endParaRPr lang="zh-CN" altLang="en-US" sz="3200">
              <a:solidFill>
                <a:schemeClr val="bg1"/>
              </a:solidFill>
              <a:latin typeface="Arial" pitchFamily="34" charset="0"/>
            </a:endParaRPr>
          </a:p>
        </p:txBody>
      </p:sp>
      <p:sp>
        <p:nvSpPr>
          <p:cNvPr id="6" name="圆角矩形 5">
            <a:extLst>
              <a:ext uri="{FF2B5EF4-FFF2-40B4-BE49-F238E27FC236}"/>
            </a:extLst>
          </p:cNvPr>
          <p:cNvSpPr/>
          <p:nvPr/>
        </p:nvSpPr>
        <p:spPr bwMode="gray">
          <a:xfrm>
            <a:off x="585788" y="4149725"/>
            <a:ext cx="8177212" cy="2016125"/>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lstStyle/>
          <a:p>
            <a:pPr>
              <a:defRPr/>
            </a:pPr>
            <a:r>
              <a:rPr lang="en-US" altLang="zh-CN" sz="2000" dirty="0"/>
              <a:t>   </a:t>
            </a:r>
            <a:r>
              <a:rPr lang="zh-CN" altLang="zh-CN" sz="2000" dirty="0">
                <a:solidFill>
                  <a:srgbClr val="FF0000"/>
                </a:solidFill>
              </a:rPr>
              <a:t>【</a:t>
            </a:r>
            <a:r>
              <a:rPr lang="zh-CN" altLang="zh-CN" sz="2000" b="1" dirty="0">
                <a:solidFill>
                  <a:srgbClr val="FF0000"/>
                </a:solidFill>
              </a:rPr>
              <a:t>案例</a:t>
            </a:r>
            <a:r>
              <a:rPr lang="en-US" altLang="zh-CN" sz="2000" b="1" dirty="0">
                <a:solidFill>
                  <a:srgbClr val="FF0000"/>
                </a:solidFill>
              </a:rPr>
              <a:t>1-2</a:t>
            </a:r>
            <a:r>
              <a:rPr lang="zh-CN" altLang="zh-CN" sz="2000" dirty="0">
                <a:solidFill>
                  <a:srgbClr val="FF0000"/>
                </a:solidFill>
              </a:rPr>
              <a:t>】</a:t>
            </a:r>
            <a:r>
              <a:rPr lang="zh-CN" altLang="zh-CN" sz="2000" b="1" dirty="0">
                <a:solidFill>
                  <a:srgbClr val="990033"/>
                </a:solidFill>
                <a:latin typeface="Arial" panose="020B0604020202020204" pitchFamily="34" charset="0"/>
              </a:rPr>
              <a:t>基于</a:t>
            </a:r>
            <a:r>
              <a:rPr lang="en-US" altLang="zh-CN" sz="2000" b="1" dirty="0">
                <a:solidFill>
                  <a:srgbClr val="990033"/>
                </a:solidFill>
                <a:latin typeface="Arial" panose="020B0604020202020204" pitchFamily="34" charset="0"/>
              </a:rPr>
              <a:t>Android</a:t>
            </a:r>
            <a:r>
              <a:rPr lang="zh-CN" altLang="zh-CN" sz="2000" b="1" dirty="0">
                <a:solidFill>
                  <a:srgbClr val="990033"/>
                </a:solidFill>
                <a:latin typeface="Arial" panose="020B0604020202020204" pitchFamily="34" charset="0"/>
              </a:rPr>
              <a:t>的手机</a:t>
            </a:r>
            <a:r>
              <a:rPr lang="en-US" altLang="zh-CN" sz="2000" b="1" dirty="0" err="1">
                <a:solidFill>
                  <a:srgbClr val="990033"/>
                </a:solidFill>
                <a:latin typeface="Arial" panose="020B0604020202020204" pitchFamily="34" charset="0"/>
              </a:rPr>
              <a:t>WebAPP</a:t>
            </a:r>
            <a:r>
              <a:rPr lang="zh-CN" altLang="zh-CN" sz="2000" b="1" dirty="0"/>
              <a:t>是现代信息化时代极为常用的软件，其中手机通讯系统的</a:t>
            </a:r>
            <a:r>
              <a:rPr lang="en-US" altLang="zh-CN" sz="2000" b="1" dirty="0"/>
              <a:t>“</a:t>
            </a:r>
            <a:r>
              <a:rPr lang="zh-CN" altLang="zh-CN" sz="2000" b="1" dirty="0"/>
              <a:t>通讯录</a:t>
            </a:r>
            <a:r>
              <a:rPr lang="en-US" altLang="zh-CN" sz="2000" b="1" dirty="0"/>
              <a:t>”</a:t>
            </a:r>
            <a:r>
              <a:rPr lang="zh-CN" altLang="zh-CN" sz="2000" b="1" dirty="0"/>
              <a:t>，已经成为人们经常记录并使用的多种联系方式的不可缺少的手机软件，其软件开发环境为</a:t>
            </a:r>
            <a:r>
              <a:rPr lang="en-US" altLang="zh-CN" sz="2000" b="1" dirty="0"/>
              <a:t>Java </a:t>
            </a:r>
            <a:r>
              <a:rPr lang="en-US" altLang="zh-CN" sz="2000" b="1" dirty="0" err="1"/>
              <a:t>Jdk</a:t>
            </a:r>
            <a:r>
              <a:rPr lang="zh-CN" altLang="zh-CN" sz="2000" b="1" dirty="0"/>
              <a:t>、</a:t>
            </a:r>
            <a:r>
              <a:rPr lang="en-US" altLang="zh-CN" sz="2000" b="1" dirty="0"/>
              <a:t>Android </a:t>
            </a:r>
            <a:r>
              <a:rPr lang="en-US" altLang="zh-CN" sz="2000" b="1" dirty="0" err="1"/>
              <a:t>Sdk</a:t>
            </a:r>
            <a:r>
              <a:rPr lang="zh-CN" altLang="zh-CN" sz="2000" b="1" dirty="0"/>
              <a:t>和</a:t>
            </a:r>
            <a:r>
              <a:rPr lang="en-US" altLang="zh-CN" sz="2000" b="1" dirty="0"/>
              <a:t>Eclipse</a:t>
            </a:r>
            <a:r>
              <a:rPr lang="zh-CN" altLang="zh-CN" sz="2000" b="1" dirty="0"/>
              <a:t>。</a:t>
            </a:r>
            <a:r>
              <a:rPr lang="zh-CN" altLang="en-US" sz="2000" b="1" dirty="0">
                <a:solidFill>
                  <a:srgbClr val="990033"/>
                </a:solidFill>
                <a:latin typeface="Arial" panose="020B0604020202020204" pitchFamily="34" charset="0"/>
              </a:rPr>
              <a:t>     </a:t>
            </a:r>
            <a:endParaRPr lang="zh-CN" altLang="en-US" sz="2000" b="1" dirty="0">
              <a:solidFill>
                <a:schemeClr val="tx1"/>
              </a:solidFill>
              <a:latin typeface="Arial" panose="020B0604020202020204" pitchFamily="34" charset="0"/>
            </a:endParaRPr>
          </a:p>
        </p:txBody>
      </p:sp>
      <p:pic>
        <p:nvPicPr>
          <p:cNvPr id="29701" name="Picture 5" descr="C:\Program Files\Microsoft Office\MEDIA\CAGCAT10\j028575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9563" y="5516563"/>
            <a:ext cx="14986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7244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extLst>
          </p:cNvPr>
          <p:cNvSpPr/>
          <p:nvPr/>
        </p:nvSpPr>
        <p:spPr bwMode="gray">
          <a:xfrm>
            <a:off x="468313" y="1484313"/>
            <a:ext cx="8424862" cy="3960812"/>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lstStyle/>
          <a:p>
            <a:pPr eaLnBrk="1" hangingPunct="1">
              <a:defRPr/>
            </a:pPr>
            <a:r>
              <a:rPr lang="zh-CN" altLang="en-US" sz="2400" b="1" dirty="0">
                <a:solidFill>
                  <a:srgbClr val="990033"/>
                </a:solidFill>
                <a:latin typeface="Arial" panose="020B0604020202020204" pitchFamily="34" charset="0"/>
              </a:rPr>
              <a:t>    软件开发环境</a:t>
            </a:r>
            <a:r>
              <a:rPr lang="zh-CN" altLang="en-US" sz="2400" b="1" dirty="0">
                <a:solidFill>
                  <a:schemeClr val="tx1"/>
                </a:solidFill>
                <a:latin typeface="Arial" panose="020B0604020202020204" pitchFamily="34" charset="0"/>
              </a:rPr>
              <a:t>应具备</a:t>
            </a:r>
            <a:r>
              <a:rPr lang="en-US" altLang="zh-CN" sz="2400" b="1" dirty="0">
                <a:solidFill>
                  <a:schemeClr val="tx1"/>
                </a:solidFill>
                <a:latin typeface="Arial" panose="020B0604020202020204" pitchFamily="34" charset="0"/>
              </a:rPr>
              <a:t>4</a:t>
            </a:r>
            <a:r>
              <a:rPr lang="zh-CN" altLang="en-US" sz="2400" b="1" dirty="0">
                <a:solidFill>
                  <a:schemeClr val="tx1"/>
                </a:solidFill>
                <a:latin typeface="Arial" panose="020B0604020202020204" pitchFamily="34" charset="0"/>
              </a:rPr>
              <a:t>个</a:t>
            </a:r>
            <a:r>
              <a:rPr lang="zh-CN" altLang="en-US" sz="2400" b="1" dirty="0">
                <a:solidFill>
                  <a:srgbClr val="990033"/>
                </a:solidFill>
                <a:latin typeface="Arial" panose="020B0604020202020204" pitchFamily="34" charset="0"/>
              </a:rPr>
              <a:t>特点</a:t>
            </a:r>
            <a:r>
              <a:rPr lang="zh-CN" altLang="en-US" sz="2400" b="1" dirty="0">
                <a:solidFill>
                  <a:schemeClr val="tx1"/>
                </a:solidFill>
                <a:latin typeface="Arial" panose="020B0604020202020204" pitchFamily="34" charset="0"/>
              </a:rPr>
              <a:t>：</a:t>
            </a:r>
          </a:p>
          <a:p>
            <a:pPr eaLnBrk="1" hangingPunct="1">
              <a:defRPr/>
            </a:pPr>
            <a:r>
              <a:rPr lang="en-US" altLang="zh-CN" sz="2400" b="1" dirty="0">
                <a:solidFill>
                  <a:schemeClr val="tx1"/>
                </a:solidFill>
                <a:latin typeface="Arial" panose="020B0604020202020204" pitchFamily="34" charset="0"/>
              </a:rPr>
              <a:t>     (1) </a:t>
            </a:r>
            <a:r>
              <a:rPr lang="zh-CN" altLang="en-US" sz="2400" b="1" dirty="0">
                <a:solidFill>
                  <a:schemeClr val="tx1"/>
                </a:solidFill>
                <a:latin typeface="Arial" panose="020B0604020202020204" pitchFamily="34" charset="0"/>
              </a:rPr>
              <a:t>适应性。适应各种用户的不同要求，环境中的工具可修改、增加、减少和更新；</a:t>
            </a:r>
          </a:p>
          <a:p>
            <a:pPr eaLnBrk="1" hangingPunct="1">
              <a:defRPr/>
            </a:pPr>
            <a:r>
              <a:rPr lang="en-US" altLang="zh-CN" sz="2400" b="1" dirty="0">
                <a:solidFill>
                  <a:schemeClr val="tx1"/>
                </a:solidFill>
                <a:latin typeface="Arial" panose="020B0604020202020204" pitchFamily="34" charset="0"/>
              </a:rPr>
              <a:t>     (2) </a:t>
            </a:r>
            <a:r>
              <a:rPr lang="zh-CN" altLang="en-US" sz="2400" b="1" dirty="0">
                <a:solidFill>
                  <a:schemeClr val="tx1"/>
                </a:solidFill>
                <a:latin typeface="Arial" panose="020B0604020202020204" pitchFamily="34" charset="0"/>
              </a:rPr>
              <a:t>坚定性。环境可自我保护，不受用户和系统影响，可进行非预见性的环境恢复；</a:t>
            </a:r>
          </a:p>
          <a:p>
            <a:pPr eaLnBrk="1" hangingPunct="1">
              <a:defRPr/>
            </a:pPr>
            <a:r>
              <a:rPr lang="zh-CN" altLang="en-US" sz="2400" b="1" dirty="0">
                <a:solidFill>
                  <a:schemeClr val="tx1"/>
                </a:solidFill>
                <a:latin typeface="Arial" panose="020B0604020202020204" pitchFamily="34" charset="0"/>
              </a:rPr>
              <a:t>     </a:t>
            </a:r>
            <a:r>
              <a:rPr lang="en-US" altLang="zh-CN" sz="2400" b="1" dirty="0">
                <a:solidFill>
                  <a:schemeClr val="tx1"/>
                </a:solidFill>
                <a:latin typeface="Arial" panose="020B0604020202020204" pitchFamily="34" charset="0"/>
              </a:rPr>
              <a:t>(3) </a:t>
            </a:r>
            <a:r>
              <a:rPr lang="zh-CN" altLang="en-US" sz="2400" b="1" dirty="0">
                <a:solidFill>
                  <a:schemeClr val="tx1"/>
                </a:solidFill>
                <a:latin typeface="Arial" panose="020B0604020202020204" pitchFamily="34" charset="0"/>
              </a:rPr>
              <a:t>紧密性。各种软件工具可以密切配合工作，提高效率；</a:t>
            </a:r>
          </a:p>
          <a:p>
            <a:pPr eaLnBrk="1" hangingPunct="1">
              <a:defRPr/>
            </a:pPr>
            <a:r>
              <a:rPr lang="en-US" altLang="zh-CN" sz="2400" b="1" dirty="0">
                <a:solidFill>
                  <a:schemeClr val="tx1"/>
                </a:solidFill>
                <a:latin typeface="Arial" panose="020B0604020202020204" pitchFamily="34" charset="0"/>
              </a:rPr>
              <a:t>     (4) </a:t>
            </a:r>
            <a:r>
              <a:rPr lang="zh-CN" altLang="en-US" sz="2400" b="1" dirty="0">
                <a:solidFill>
                  <a:schemeClr val="tx1"/>
                </a:solidFill>
                <a:latin typeface="Arial" panose="020B0604020202020204" pitchFamily="34" charset="0"/>
              </a:rPr>
              <a:t>可移植性。指软件工具可以根据需要进行移植。</a:t>
            </a:r>
          </a:p>
        </p:txBody>
      </p:sp>
      <p:sp>
        <p:nvSpPr>
          <p:cNvPr id="30723"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1.2 </a:t>
            </a:r>
            <a:r>
              <a:rPr lang="zh-CN" altLang="zh-CN" sz="3200">
                <a:solidFill>
                  <a:schemeClr val="bg1"/>
                </a:solidFill>
                <a:latin typeface="Arial" pitchFamily="34" charset="0"/>
              </a:rPr>
              <a:t>软件及软件工程概述</a:t>
            </a:r>
            <a:endParaRPr lang="zh-CN" altLang="en-US" sz="3200">
              <a:solidFill>
                <a:schemeClr val="bg1"/>
              </a:solidFill>
              <a:latin typeface="Arial" pitchFamily="34" charset="0"/>
            </a:endParaRPr>
          </a:p>
        </p:txBody>
      </p:sp>
      <p:pic>
        <p:nvPicPr>
          <p:cNvPr id="30724" name="Picture 5" descr="C:\Program Files\Microsoft Office\MEDIA\CAGCAT10\j028575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9563" y="5516563"/>
            <a:ext cx="14986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6860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p:cNvSpPr>
            <a:spLocks noGrp="1" noChangeArrowheads="1"/>
          </p:cNvSpPr>
          <p:nvPr>
            <p:ph idx="4294967295"/>
          </p:nvPr>
        </p:nvSpPr>
        <p:spPr>
          <a:xfrm>
            <a:off x="457200" y="1268413"/>
            <a:ext cx="8153400" cy="1439862"/>
          </a:xfrm>
        </p:spPr>
        <p:txBody>
          <a:bodyPr/>
          <a:lstStyle/>
          <a:p>
            <a:endParaRPr lang="en-US" altLang="zh-CN" sz="2400" smtClean="0"/>
          </a:p>
          <a:p>
            <a:pPr eaLnBrk="1" hangingPunct="1">
              <a:spcBef>
                <a:spcPts val="600"/>
              </a:spcBef>
              <a:spcAft>
                <a:spcPts val="600"/>
              </a:spcAft>
              <a:buFont typeface="Wingdings" pitchFamily="2" charset="2"/>
              <a:buNone/>
            </a:pPr>
            <a:r>
              <a:rPr lang="zh-CN" altLang="en-US" sz="1800" smtClean="0">
                <a:solidFill>
                  <a:srgbClr val="FF0000"/>
                </a:solidFill>
              </a:rPr>
              <a:t>   </a:t>
            </a:r>
          </a:p>
        </p:txBody>
      </p:sp>
      <p:sp>
        <p:nvSpPr>
          <p:cNvPr id="5" name="圆角矩形 4">
            <a:extLst>
              <a:ext uri="{FF2B5EF4-FFF2-40B4-BE49-F238E27FC236}"/>
            </a:extLst>
          </p:cNvPr>
          <p:cNvSpPr/>
          <p:nvPr/>
        </p:nvSpPr>
        <p:spPr bwMode="gray">
          <a:xfrm>
            <a:off x="755650" y="1484313"/>
            <a:ext cx="7345363" cy="3024187"/>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eaLnBrk="1" hangingPunct="1">
              <a:defRPr/>
            </a:pPr>
            <a:r>
              <a:rPr lang="zh-CN" altLang="en-US" sz="2200" b="1" dirty="0">
                <a:solidFill>
                  <a:schemeClr val="tx1"/>
                </a:solidFill>
                <a:latin typeface="Arial" panose="020B0604020202020204" pitchFamily="34" charset="0"/>
              </a:rPr>
              <a:t>常用的</a:t>
            </a:r>
            <a:r>
              <a:rPr lang="zh-CN" altLang="en-US" sz="2200" b="1" dirty="0">
                <a:solidFill>
                  <a:srgbClr val="CC0000"/>
                </a:solidFill>
                <a:latin typeface="Arial" panose="020B0604020202020204" pitchFamily="34" charset="0"/>
              </a:rPr>
              <a:t>软件工程环境</a:t>
            </a:r>
            <a:r>
              <a:rPr lang="zh-CN" altLang="en-US" sz="2200" b="1" dirty="0">
                <a:solidFill>
                  <a:schemeClr val="tx1"/>
                </a:solidFill>
                <a:latin typeface="Arial" panose="020B0604020202020204" pitchFamily="34" charset="0"/>
              </a:rPr>
              <a:t>具有</a:t>
            </a:r>
            <a:r>
              <a:rPr lang="zh-CN" altLang="en-US" sz="2200" b="1" dirty="0">
                <a:solidFill>
                  <a:srgbClr val="990033"/>
                </a:solidFill>
                <a:latin typeface="Arial" panose="020B0604020202020204" pitchFamily="34" charset="0"/>
              </a:rPr>
              <a:t>三级结构</a:t>
            </a:r>
            <a:r>
              <a:rPr lang="zh-CN" altLang="en-US" sz="2200" b="1" dirty="0">
                <a:solidFill>
                  <a:schemeClr val="tx1"/>
                </a:solidFill>
                <a:latin typeface="Arial" panose="020B0604020202020204" pitchFamily="34" charset="0"/>
              </a:rPr>
              <a:t>，如图</a:t>
            </a:r>
            <a:r>
              <a:rPr lang="en-US" altLang="zh-CN" sz="2200" b="1" dirty="0">
                <a:solidFill>
                  <a:schemeClr val="tx1"/>
                </a:solidFill>
                <a:latin typeface="Arial" panose="020B0604020202020204" pitchFamily="34" charset="0"/>
              </a:rPr>
              <a:t>1-3</a:t>
            </a:r>
            <a:r>
              <a:rPr lang="zh-CN" altLang="en-US" sz="2200" b="1" dirty="0">
                <a:solidFill>
                  <a:schemeClr val="tx1"/>
                </a:solidFill>
                <a:latin typeface="Arial" panose="020B0604020202020204" pitchFamily="34" charset="0"/>
              </a:rPr>
              <a:t>所示：</a:t>
            </a:r>
          </a:p>
          <a:p>
            <a:pPr eaLnBrk="1" hangingPunct="1">
              <a:defRPr/>
            </a:pPr>
            <a:r>
              <a:rPr lang="zh-CN" altLang="en-US" sz="2200" b="1" dirty="0">
                <a:solidFill>
                  <a:schemeClr val="tx1"/>
                </a:solidFill>
                <a:latin typeface="Arial" panose="020B0604020202020204" pitchFamily="34" charset="0"/>
              </a:rPr>
              <a:t>       </a:t>
            </a:r>
            <a:r>
              <a:rPr lang="en-US" altLang="zh-CN" sz="2200" b="1" dirty="0">
                <a:solidFill>
                  <a:schemeClr val="tx1"/>
                </a:solidFill>
                <a:latin typeface="Arial" panose="020B0604020202020204" pitchFamily="34" charset="0"/>
              </a:rPr>
              <a:t>(1)</a:t>
            </a:r>
            <a:r>
              <a:rPr lang="zh-CN" altLang="en-US" sz="2200" b="1" dirty="0">
                <a:solidFill>
                  <a:schemeClr val="tx1"/>
                </a:solidFill>
                <a:latin typeface="Arial" panose="020B0604020202020204" pitchFamily="34" charset="0"/>
              </a:rPr>
              <a:t>核心级。主要包括核心工具组、数据库、通讯工具、运行支持、功能和与硬件无关的移植接口等。</a:t>
            </a:r>
          </a:p>
          <a:p>
            <a:pPr eaLnBrk="1" hangingPunct="1">
              <a:defRPr/>
            </a:pPr>
            <a:r>
              <a:rPr lang="en-US" altLang="zh-CN" sz="2200" b="1" dirty="0">
                <a:solidFill>
                  <a:schemeClr val="tx1"/>
                </a:solidFill>
                <a:latin typeface="Arial" panose="020B0604020202020204" pitchFamily="34" charset="0"/>
              </a:rPr>
              <a:t>       (2)</a:t>
            </a:r>
            <a:r>
              <a:rPr lang="zh-CN" altLang="en-US" sz="2200" b="1" dirty="0">
                <a:solidFill>
                  <a:schemeClr val="tx1"/>
                </a:solidFill>
                <a:latin typeface="Arial" panose="020B0604020202020204" pitchFamily="34" charset="0"/>
              </a:rPr>
              <a:t>基本级。一般包括环境的用户工具、编译、编辑程序和作业控制语言的解释程序等。</a:t>
            </a:r>
          </a:p>
          <a:p>
            <a:pPr eaLnBrk="1" hangingPunct="1">
              <a:defRPr/>
            </a:pPr>
            <a:r>
              <a:rPr lang="en-US" altLang="zh-CN" sz="2200" b="1" dirty="0">
                <a:solidFill>
                  <a:schemeClr val="tx1"/>
                </a:solidFill>
                <a:latin typeface="Arial" panose="020B0604020202020204" pitchFamily="34" charset="0"/>
              </a:rPr>
              <a:t>       (3)</a:t>
            </a:r>
            <a:r>
              <a:rPr lang="zh-CN" altLang="en-US" sz="2200" b="1" dirty="0">
                <a:solidFill>
                  <a:schemeClr val="tx1"/>
                </a:solidFill>
                <a:latin typeface="Arial" panose="020B0604020202020204" pitchFamily="34" charset="0"/>
              </a:rPr>
              <a:t>应用级。通常指应用软件的开发工具。                </a:t>
            </a:r>
          </a:p>
          <a:p>
            <a:pPr eaLnBrk="1" hangingPunct="1">
              <a:defRPr/>
            </a:pPr>
            <a:endParaRPr lang="zh-CN" altLang="en-US" sz="2200" b="1" dirty="0">
              <a:solidFill>
                <a:schemeClr val="tx1"/>
              </a:solidFill>
              <a:latin typeface="Arial" panose="020B0604020202020204" pitchFamily="34" charset="0"/>
            </a:endParaRPr>
          </a:p>
        </p:txBody>
      </p:sp>
      <p:pic>
        <p:nvPicPr>
          <p:cNvPr id="3174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4221163"/>
            <a:ext cx="1871663"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Rectangle 11"/>
          <p:cNvSpPr>
            <a:spLocks noChangeArrowheads="1"/>
          </p:cNvSpPr>
          <p:nvPr/>
        </p:nvSpPr>
        <p:spPr bwMode="auto">
          <a:xfrm>
            <a:off x="5508625" y="6021388"/>
            <a:ext cx="2316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itchFamily="34" charset="0"/>
              <a:buNone/>
            </a:pPr>
            <a:r>
              <a:rPr lang="zh-CN" altLang="en-US" sz="1400" b="1"/>
              <a:t> 图</a:t>
            </a:r>
            <a:r>
              <a:rPr lang="en-US" altLang="zh-CN" sz="1400" b="1"/>
              <a:t>1-3 </a:t>
            </a:r>
            <a:r>
              <a:rPr lang="zh-CN" altLang="en-US" sz="1400" b="1"/>
              <a:t>典型的软件工程环境</a:t>
            </a:r>
          </a:p>
        </p:txBody>
      </p:sp>
      <p:sp>
        <p:nvSpPr>
          <p:cNvPr id="31750"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1.2 </a:t>
            </a:r>
            <a:r>
              <a:rPr lang="zh-CN" altLang="zh-CN" sz="3200">
                <a:solidFill>
                  <a:schemeClr val="bg1"/>
                </a:solidFill>
                <a:latin typeface="Arial" pitchFamily="34" charset="0"/>
              </a:rPr>
              <a:t>软件及软件工程概述</a:t>
            </a:r>
            <a:endParaRPr lang="zh-CN" altLang="en-US" sz="3200">
              <a:solidFill>
                <a:schemeClr val="bg1"/>
              </a:solidFill>
              <a:latin typeface="Arial" pitchFamily="34" charset="0"/>
            </a:endParaRPr>
          </a:p>
        </p:txBody>
      </p:sp>
      <p:pic>
        <p:nvPicPr>
          <p:cNvPr id="31751" name="Picture 9" descr="64709[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4076700"/>
            <a:ext cx="3025775"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5618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2"/>
          <p:cNvSpPr>
            <a:spLocks noGrp="1" noChangeArrowheads="1"/>
          </p:cNvSpPr>
          <p:nvPr>
            <p:ph idx="4294967295"/>
          </p:nvPr>
        </p:nvSpPr>
        <p:spPr>
          <a:xfrm>
            <a:off x="457200" y="1268413"/>
            <a:ext cx="8153400" cy="1439862"/>
          </a:xfrm>
        </p:spPr>
        <p:txBody>
          <a:bodyPr/>
          <a:lstStyle/>
          <a:p>
            <a:endParaRPr lang="en-US" altLang="zh-CN" sz="2400" smtClean="0"/>
          </a:p>
          <a:p>
            <a:pPr eaLnBrk="1" hangingPunct="1">
              <a:spcBef>
                <a:spcPts val="600"/>
              </a:spcBef>
              <a:spcAft>
                <a:spcPts val="600"/>
              </a:spcAft>
              <a:buFont typeface="Wingdings" pitchFamily="2" charset="2"/>
              <a:buNone/>
            </a:pPr>
            <a:r>
              <a:rPr lang="zh-CN" altLang="en-US" sz="1800" smtClean="0">
                <a:solidFill>
                  <a:srgbClr val="FF0000"/>
                </a:solidFill>
              </a:rPr>
              <a:t>   </a:t>
            </a:r>
          </a:p>
        </p:txBody>
      </p:sp>
      <p:sp>
        <p:nvSpPr>
          <p:cNvPr id="5" name="圆角矩形 4">
            <a:extLst>
              <a:ext uri="{FF2B5EF4-FFF2-40B4-BE49-F238E27FC236}"/>
            </a:extLst>
          </p:cNvPr>
          <p:cNvSpPr/>
          <p:nvPr/>
        </p:nvSpPr>
        <p:spPr bwMode="gray">
          <a:xfrm>
            <a:off x="969963" y="1125538"/>
            <a:ext cx="7127875" cy="4248150"/>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lnSpcReduction="10000"/>
          </a:bodyPr>
          <a:lstStyle/>
          <a:p>
            <a:pPr eaLnBrk="1" hangingPunct="1">
              <a:spcAft>
                <a:spcPts val="600"/>
              </a:spcAft>
              <a:defRPr/>
            </a:pPr>
            <a:r>
              <a:rPr lang="en-US" altLang="zh-CN" sz="2200" b="1" dirty="0">
                <a:solidFill>
                  <a:srgbClr val="C00000"/>
                </a:solidFill>
                <a:latin typeface="Arial" panose="020B0604020202020204" pitchFamily="34" charset="0"/>
              </a:rPr>
              <a:t>        5</a:t>
            </a:r>
            <a:r>
              <a:rPr lang="zh-CN" altLang="en-US" sz="2200" b="1" dirty="0">
                <a:solidFill>
                  <a:srgbClr val="C00000"/>
                </a:solidFill>
                <a:latin typeface="Arial" panose="020B0604020202020204" pitchFamily="34" charset="0"/>
              </a:rPr>
              <a:t>．软件工程管理概述</a:t>
            </a:r>
          </a:p>
          <a:p>
            <a:pPr eaLnBrk="1" hangingPunct="1">
              <a:defRPr/>
            </a:pPr>
            <a:r>
              <a:rPr lang="zh-CN" altLang="en-US" sz="2200" b="1" dirty="0">
                <a:solidFill>
                  <a:schemeClr val="tx1"/>
                </a:solidFill>
                <a:latin typeface="Arial" panose="020B0604020202020204" pitchFamily="34" charset="0"/>
              </a:rPr>
              <a:t>        </a:t>
            </a:r>
            <a:r>
              <a:rPr lang="zh-CN" altLang="en-US" sz="2200" b="1" dirty="0">
                <a:solidFill>
                  <a:srgbClr val="FF0000"/>
                </a:solidFill>
                <a:latin typeface="Arial" panose="020B0604020202020204" pitchFamily="34" charset="0"/>
              </a:rPr>
              <a:t>软件工程管理学</a:t>
            </a:r>
            <a:r>
              <a:rPr lang="zh-CN" altLang="en-US" sz="2200" b="1" dirty="0">
                <a:solidFill>
                  <a:schemeClr val="tx1"/>
                </a:solidFill>
                <a:latin typeface="Arial" panose="020B0604020202020204" pitchFamily="34" charset="0"/>
              </a:rPr>
              <a:t>包括软件管理学、软件经济学和软件度量学。其</a:t>
            </a:r>
            <a:r>
              <a:rPr lang="zh-CN" altLang="en-US" sz="2200" b="1" dirty="0">
                <a:solidFill>
                  <a:srgbClr val="990033"/>
                </a:solidFill>
                <a:latin typeface="Arial" panose="020B0604020202020204" pitchFamily="34" charset="0"/>
              </a:rPr>
              <a:t>目的</a:t>
            </a:r>
            <a:r>
              <a:rPr lang="zh-CN" altLang="en-US" sz="2200" b="1" dirty="0">
                <a:solidFill>
                  <a:schemeClr val="tx1"/>
                </a:solidFill>
                <a:latin typeface="Arial" panose="020B0604020202020204" pitchFamily="34" charset="0"/>
              </a:rPr>
              <a:t>是</a:t>
            </a:r>
            <a:r>
              <a:rPr lang="zh-CN" altLang="zh-CN" sz="2200" b="1" dirty="0">
                <a:solidFill>
                  <a:schemeClr val="tx1"/>
                </a:solidFill>
                <a:latin typeface="Arial" panose="020B0604020202020204" pitchFamily="34" charset="0"/>
              </a:rPr>
              <a:t>低成本、高效、高质量地研发出用户满意的软件产品</a:t>
            </a:r>
            <a:r>
              <a:rPr lang="zh-CN" altLang="en-US" sz="2200" b="1" dirty="0">
                <a:solidFill>
                  <a:schemeClr val="tx1"/>
                </a:solidFill>
                <a:latin typeface="Arial" panose="020B0604020202020204" pitchFamily="34" charset="0"/>
              </a:rPr>
              <a:t>。软件工程管理的</a:t>
            </a:r>
            <a:r>
              <a:rPr lang="zh-CN" altLang="en-US" sz="2200" b="1" dirty="0">
                <a:solidFill>
                  <a:srgbClr val="C00000"/>
                </a:solidFill>
                <a:latin typeface="Arial" panose="020B0604020202020204" pitchFamily="34" charset="0"/>
              </a:rPr>
              <a:t>任务</a:t>
            </a:r>
            <a:r>
              <a:rPr lang="zh-CN" altLang="en-US" sz="2200" b="1" dirty="0">
                <a:solidFill>
                  <a:schemeClr val="tx1"/>
                </a:solidFill>
                <a:latin typeface="Arial" panose="020B0604020202020204" pitchFamily="34" charset="0"/>
              </a:rPr>
              <a:t>是有效地组织人员，按照适当的技术、方法，利用好的软件工具“又好又快”地完成预定的软件项目。</a:t>
            </a:r>
            <a:endParaRPr lang="en-US" altLang="zh-CN" sz="2200" b="1" dirty="0">
              <a:solidFill>
                <a:schemeClr val="tx1"/>
              </a:solidFill>
              <a:latin typeface="Arial" panose="020B0604020202020204" pitchFamily="34" charset="0"/>
            </a:endParaRPr>
          </a:p>
          <a:p>
            <a:pPr>
              <a:defRPr/>
            </a:pPr>
            <a:r>
              <a:rPr lang="en-US" altLang="zh-CN" sz="2200" b="1" dirty="0">
                <a:solidFill>
                  <a:schemeClr val="tx1"/>
                </a:solidFill>
                <a:latin typeface="Arial" panose="020B0604020202020204" pitchFamily="34" charset="0"/>
              </a:rPr>
              <a:t>       </a:t>
            </a:r>
            <a:r>
              <a:rPr lang="zh-CN" altLang="en-US" sz="2200" b="1" dirty="0">
                <a:solidFill>
                  <a:srgbClr val="990033"/>
                </a:solidFill>
                <a:latin typeface="Arial" panose="020B0604020202020204" pitchFamily="34" charset="0"/>
              </a:rPr>
              <a:t>软件工程管理</a:t>
            </a:r>
            <a:r>
              <a:rPr lang="zh-CN" altLang="en-US" sz="2200" b="1" dirty="0">
                <a:solidFill>
                  <a:schemeClr val="tx1"/>
                </a:solidFill>
                <a:latin typeface="Arial" panose="020B0604020202020204" pitchFamily="34" charset="0"/>
              </a:rPr>
              <a:t>的</a:t>
            </a:r>
            <a:r>
              <a:rPr lang="zh-CN" altLang="en-US" sz="2200" b="1" u="sng" dirty="0">
                <a:solidFill>
                  <a:srgbClr val="990033"/>
                </a:solidFill>
                <a:latin typeface="Arial" panose="020B0604020202020204" pitchFamily="34" charset="0"/>
              </a:rPr>
              <a:t>主要内容</a:t>
            </a:r>
            <a:r>
              <a:rPr lang="zh-CN" altLang="en-US" sz="2200" b="1" dirty="0">
                <a:solidFill>
                  <a:schemeClr val="tx1"/>
                </a:solidFill>
                <a:latin typeface="Arial" panose="020B0604020202020204" pitchFamily="34" charset="0"/>
              </a:rPr>
              <a:t>包括：</a:t>
            </a:r>
            <a:endParaRPr lang="en-US" altLang="zh-CN" sz="2200" b="1" dirty="0">
              <a:solidFill>
                <a:schemeClr val="tx1"/>
              </a:solidFill>
              <a:latin typeface="Arial" panose="020B0604020202020204" pitchFamily="34" charset="0"/>
            </a:endParaRPr>
          </a:p>
          <a:p>
            <a:pPr lvl="1">
              <a:defRPr/>
            </a:pPr>
            <a:r>
              <a:rPr lang="zh-CN" altLang="zh-CN" sz="2400" b="1" dirty="0"/>
              <a:t>（</a:t>
            </a:r>
            <a:r>
              <a:rPr lang="en-US" altLang="zh-CN" sz="2400" b="1" dirty="0"/>
              <a:t>1</a:t>
            </a:r>
            <a:r>
              <a:rPr lang="zh-CN" altLang="zh-CN" sz="2400" b="1" dirty="0"/>
              <a:t>）组织人员。</a:t>
            </a:r>
          </a:p>
          <a:p>
            <a:pPr lvl="1">
              <a:defRPr/>
            </a:pPr>
            <a:r>
              <a:rPr lang="zh-CN" altLang="zh-CN" sz="2400" b="1" dirty="0"/>
              <a:t>（</a:t>
            </a:r>
            <a:r>
              <a:rPr lang="en-US" altLang="zh-CN" sz="2400" b="1" dirty="0"/>
              <a:t>2</a:t>
            </a:r>
            <a:r>
              <a:rPr lang="zh-CN" altLang="zh-CN" sz="2400" b="1" dirty="0"/>
              <a:t>）计划管理。</a:t>
            </a:r>
          </a:p>
          <a:p>
            <a:pPr lvl="1">
              <a:defRPr/>
            </a:pPr>
            <a:r>
              <a:rPr lang="zh-CN" altLang="zh-CN" sz="2400" b="1" dirty="0"/>
              <a:t>（</a:t>
            </a:r>
            <a:r>
              <a:rPr lang="en-US" altLang="zh-CN" sz="2400" b="1" dirty="0"/>
              <a:t>3</a:t>
            </a:r>
            <a:r>
              <a:rPr lang="zh-CN" altLang="zh-CN" sz="2400" b="1" dirty="0"/>
              <a:t>）费用管理。</a:t>
            </a:r>
          </a:p>
          <a:p>
            <a:pPr lvl="1">
              <a:defRPr/>
            </a:pPr>
            <a:r>
              <a:rPr lang="zh-CN" altLang="zh-CN" sz="2400" b="1" dirty="0"/>
              <a:t>（</a:t>
            </a:r>
            <a:r>
              <a:rPr lang="en-US" altLang="zh-CN" sz="2400" b="1" dirty="0"/>
              <a:t>4</a:t>
            </a:r>
            <a:r>
              <a:rPr lang="zh-CN" altLang="zh-CN" sz="2400" b="1" dirty="0"/>
              <a:t>）软件配置管理。</a:t>
            </a:r>
            <a:r>
              <a:rPr lang="zh-CN" altLang="en-US" sz="2000" b="1" dirty="0">
                <a:solidFill>
                  <a:schemeClr val="tx1"/>
                </a:solidFill>
                <a:latin typeface="Arial" panose="020B0604020202020204" pitchFamily="34" charset="0"/>
              </a:rPr>
              <a:t> </a:t>
            </a:r>
          </a:p>
          <a:p>
            <a:pPr eaLnBrk="1" hangingPunct="1">
              <a:defRPr/>
            </a:pPr>
            <a:endParaRPr lang="zh-CN" altLang="en-US" sz="2000" b="1" dirty="0">
              <a:solidFill>
                <a:schemeClr val="tx1"/>
              </a:solidFill>
              <a:latin typeface="Arial" panose="020B0604020202020204" pitchFamily="34" charset="0"/>
            </a:endParaRPr>
          </a:p>
        </p:txBody>
      </p:sp>
      <p:sp>
        <p:nvSpPr>
          <p:cNvPr id="32772"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1.2 </a:t>
            </a:r>
            <a:r>
              <a:rPr lang="zh-CN" altLang="zh-CN" sz="3200">
                <a:solidFill>
                  <a:schemeClr val="bg1"/>
                </a:solidFill>
                <a:latin typeface="Arial" pitchFamily="34" charset="0"/>
              </a:rPr>
              <a:t>软件及软件工程概述</a:t>
            </a:r>
            <a:endParaRPr lang="zh-CN" altLang="en-US" sz="3200">
              <a:solidFill>
                <a:schemeClr val="bg1"/>
              </a:solidFill>
              <a:latin typeface="Arial" pitchFamily="34" charset="0"/>
            </a:endParaRPr>
          </a:p>
        </p:txBody>
      </p:sp>
      <p:pic>
        <p:nvPicPr>
          <p:cNvPr id="32773" name="Picture 6" descr="speck_pixelskin_hd_wrap_ipad_2_case_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625" y="4414838"/>
            <a:ext cx="2232025" cy="186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8714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2"/>
          <p:cNvSpPr>
            <a:spLocks noGrp="1" noChangeArrowheads="1"/>
          </p:cNvSpPr>
          <p:nvPr>
            <p:ph idx="4294967295"/>
          </p:nvPr>
        </p:nvSpPr>
        <p:spPr>
          <a:xfrm>
            <a:off x="722313" y="1545431"/>
            <a:ext cx="7775575" cy="4319587"/>
          </a:xfrm>
        </p:spPr>
        <p:txBody>
          <a:bodyPr/>
          <a:lstStyle/>
          <a:p>
            <a:pPr marL="419100" indent="-419100">
              <a:buFont typeface="Wingdings" pitchFamily="2" charset="2"/>
              <a:buNone/>
            </a:pPr>
            <a:r>
              <a:rPr lang="en-US" altLang="zh-CN" sz="1800" b="1" dirty="0" smtClean="0">
                <a:solidFill>
                  <a:srgbClr val="FF0000"/>
                </a:solidFill>
              </a:rPr>
              <a:t>1.2.4  </a:t>
            </a:r>
            <a:r>
              <a:rPr lang="zh-CN" altLang="en-US" sz="1800" b="1" dirty="0" smtClean="0">
                <a:solidFill>
                  <a:srgbClr val="FF0000"/>
                </a:solidFill>
              </a:rPr>
              <a:t>软件过程及实际开发过程</a:t>
            </a:r>
          </a:p>
          <a:p>
            <a:pPr marL="419100" indent="-419100">
              <a:buFont typeface="Wingdings" pitchFamily="2" charset="2"/>
              <a:buNone/>
            </a:pPr>
            <a:r>
              <a:rPr lang="zh-CN" altLang="en-US" sz="2000" dirty="0" smtClean="0">
                <a:solidFill>
                  <a:srgbClr val="FF0000"/>
                </a:solidFill>
              </a:rPr>
              <a:t>    </a:t>
            </a:r>
            <a:r>
              <a:rPr lang="zh-CN" altLang="en-US" sz="2000" u="sng" dirty="0" smtClean="0">
                <a:solidFill>
                  <a:srgbClr val="FF0000"/>
                </a:solidFill>
              </a:rPr>
              <a:t>软件过程</a:t>
            </a:r>
            <a:r>
              <a:rPr lang="zh-CN" altLang="en-US" sz="2000" dirty="0" smtClean="0"/>
              <a:t>（</a:t>
            </a:r>
            <a:r>
              <a:rPr lang="en-US" altLang="zh-CN" sz="2000" dirty="0" smtClean="0"/>
              <a:t>software process</a:t>
            </a:r>
            <a:r>
              <a:rPr lang="zh-CN" altLang="en-US" sz="2000" dirty="0" smtClean="0"/>
              <a:t>）</a:t>
            </a:r>
            <a:r>
              <a:rPr lang="en-US" altLang="zh-CN" sz="2000" dirty="0" smtClean="0"/>
              <a:t>ISO9000</a:t>
            </a:r>
            <a:r>
              <a:rPr lang="zh-CN" altLang="en-US" sz="2000" dirty="0" smtClean="0">
                <a:solidFill>
                  <a:srgbClr val="CC0000"/>
                </a:solidFill>
              </a:rPr>
              <a:t>定义</a:t>
            </a:r>
            <a:r>
              <a:rPr lang="zh-CN" altLang="en-US" sz="2000" dirty="0" smtClean="0"/>
              <a:t>为：“将</a:t>
            </a:r>
          </a:p>
          <a:p>
            <a:pPr marL="419100" indent="-419100">
              <a:buFont typeface="Wingdings" pitchFamily="2" charset="2"/>
              <a:buNone/>
            </a:pPr>
            <a:r>
              <a:rPr lang="zh-CN" altLang="en-US" sz="2000" dirty="0" smtClean="0"/>
              <a:t>输入</a:t>
            </a:r>
            <a:r>
              <a:rPr lang="zh-CN" altLang="en-US" sz="2000" dirty="0" smtClean="0">
                <a:solidFill>
                  <a:srgbClr val="3333FF"/>
                </a:solidFill>
              </a:rPr>
              <a:t>转化为</a:t>
            </a:r>
            <a:r>
              <a:rPr lang="zh-CN" altLang="en-US" sz="2000" dirty="0" smtClean="0"/>
              <a:t>输出的一组彼此相关的</a:t>
            </a:r>
            <a:r>
              <a:rPr lang="zh-CN" altLang="en-US" sz="2000" dirty="0" smtClean="0">
                <a:solidFill>
                  <a:srgbClr val="990033"/>
                </a:solidFill>
              </a:rPr>
              <a:t>资源和活动</a:t>
            </a:r>
            <a:r>
              <a:rPr lang="zh-CN" altLang="en-US" sz="2000" dirty="0" smtClean="0"/>
              <a:t>”。</a:t>
            </a:r>
          </a:p>
          <a:p>
            <a:pPr marL="419100" indent="-419100">
              <a:buFont typeface="Wingdings" pitchFamily="2" charset="2"/>
              <a:buNone/>
            </a:pPr>
            <a:r>
              <a:rPr lang="zh-CN" altLang="en-US" sz="2000" dirty="0" smtClean="0">
                <a:solidFill>
                  <a:srgbClr val="CC0000"/>
                </a:solidFill>
              </a:rPr>
              <a:t>   软件过程</a:t>
            </a:r>
            <a:r>
              <a:rPr lang="zh-CN" altLang="en-US" sz="2000" dirty="0" smtClean="0"/>
              <a:t>通常包括</a:t>
            </a:r>
            <a:r>
              <a:rPr lang="en-US" altLang="zh-CN" sz="2000" dirty="0" smtClean="0">
                <a:solidFill>
                  <a:srgbClr val="990033"/>
                </a:solidFill>
              </a:rPr>
              <a:t>4</a:t>
            </a:r>
            <a:r>
              <a:rPr lang="zh-CN" altLang="en-US" sz="2000" dirty="0" smtClean="0">
                <a:solidFill>
                  <a:srgbClr val="990033"/>
                </a:solidFill>
              </a:rPr>
              <a:t>类</a:t>
            </a:r>
            <a:r>
              <a:rPr lang="zh-CN" altLang="en-US" sz="2000" dirty="0" smtClean="0">
                <a:solidFill>
                  <a:srgbClr val="CC0066"/>
                </a:solidFill>
              </a:rPr>
              <a:t>基本过程</a:t>
            </a:r>
            <a:r>
              <a:rPr lang="zh-CN" altLang="en-US" sz="2000" dirty="0" smtClean="0"/>
              <a:t>：</a:t>
            </a:r>
          </a:p>
          <a:p>
            <a:pPr marL="419100" indent="-419100">
              <a:buFont typeface="Wingdings" pitchFamily="2" charset="2"/>
              <a:buNone/>
            </a:pPr>
            <a:r>
              <a:rPr lang="en-US" altLang="zh-CN" sz="2000" dirty="0" smtClean="0"/>
              <a:t>   (1)</a:t>
            </a:r>
            <a:r>
              <a:rPr lang="zh-CN" altLang="en-US" sz="2000" dirty="0" smtClean="0"/>
              <a:t>软件规格说明（需求分析）：规定软件的功能、性能、</a:t>
            </a:r>
            <a:endParaRPr lang="en-US" altLang="zh-CN" sz="2000" dirty="0" smtClean="0"/>
          </a:p>
          <a:p>
            <a:pPr marL="419100" indent="-419100">
              <a:buFont typeface="Wingdings" pitchFamily="2" charset="2"/>
              <a:buNone/>
            </a:pPr>
            <a:r>
              <a:rPr lang="zh-CN" altLang="en-US" sz="2000" dirty="0" smtClean="0"/>
              <a:t>可靠性及其运行环境等。 </a:t>
            </a:r>
          </a:p>
          <a:p>
            <a:pPr marL="419100" indent="-419100">
              <a:buFont typeface="Wingdings" pitchFamily="2" charset="2"/>
              <a:buNone/>
            </a:pPr>
            <a:r>
              <a:rPr lang="en-US" altLang="zh-CN" sz="2000" dirty="0" smtClean="0"/>
              <a:t>   (2) </a:t>
            </a:r>
            <a:r>
              <a:rPr lang="zh-CN" altLang="en-US" sz="2000" dirty="0" smtClean="0"/>
              <a:t>软件开发：研发满足规格说明的具体软件。</a:t>
            </a:r>
          </a:p>
          <a:p>
            <a:pPr marL="419100" indent="-419100">
              <a:buFont typeface="Wingdings" pitchFamily="2" charset="2"/>
              <a:buNone/>
            </a:pPr>
            <a:r>
              <a:rPr lang="en-US" altLang="zh-CN" sz="2000" dirty="0" smtClean="0"/>
              <a:t>   (3) </a:t>
            </a:r>
            <a:r>
              <a:rPr lang="zh-CN" altLang="en-US" sz="2000" dirty="0" smtClean="0"/>
              <a:t>软件确认：确认软件能够完成客户提出的需求。</a:t>
            </a:r>
            <a:endParaRPr lang="en-US" altLang="zh-CN" sz="2000" dirty="0" smtClean="0"/>
          </a:p>
          <a:p>
            <a:pPr marL="419100" indent="-419100">
              <a:buFont typeface="Wingdings" pitchFamily="2" charset="2"/>
              <a:buNone/>
            </a:pPr>
            <a:r>
              <a:rPr lang="en-US" altLang="zh-CN" sz="2000" dirty="0" smtClean="0"/>
              <a:t>   (4) </a:t>
            </a:r>
            <a:r>
              <a:rPr lang="zh-CN" altLang="en-US" sz="2000" dirty="0" smtClean="0"/>
              <a:t>软件演进：为满足用户的变更要求，软件必须在使用</a:t>
            </a:r>
          </a:p>
          <a:p>
            <a:pPr marL="419100" indent="-419100">
              <a:buFont typeface="Wingdings" pitchFamily="2" charset="2"/>
              <a:buNone/>
            </a:pPr>
            <a:r>
              <a:rPr lang="zh-CN" altLang="en-US" sz="2000" dirty="0" smtClean="0"/>
              <a:t>过程中引进新技术新方法并根据新业务及时升级更新。</a:t>
            </a:r>
            <a:endParaRPr lang="en-US" altLang="zh-CN" sz="2000" dirty="0" smtClean="0"/>
          </a:p>
          <a:p>
            <a:pPr marL="419100" indent="-419100">
              <a:buFont typeface="Wingdings" pitchFamily="2" charset="2"/>
              <a:buNone/>
            </a:pPr>
            <a:r>
              <a:rPr lang="en-US" altLang="zh-CN" sz="2000" dirty="0" smtClean="0"/>
              <a:t>   </a:t>
            </a:r>
            <a:r>
              <a:rPr lang="zh-CN" altLang="en-US" sz="2000" dirty="0" smtClean="0">
                <a:solidFill>
                  <a:srgbClr val="990033"/>
                </a:solidFill>
              </a:rPr>
              <a:t>具体开发过程</a:t>
            </a:r>
            <a:r>
              <a:rPr lang="zh-CN" altLang="en-US" sz="2000" dirty="0" smtClean="0"/>
              <a:t>如图</a:t>
            </a:r>
            <a:r>
              <a:rPr lang="en-US" altLang="zh-CN" sz="2000" dirty="0" smtClean="0"/>
              <a:t>1-4</a:t>
            </a:r>
            <a:r>
              <a:rPr lang="zh-CN" altLang="en-US" sz="2000" dirty="0" smtClean="0"/>
              <a:t>所示。</a:t>
            </a:r>
          </a:p>
        </p:txBody>
      </p:sp>
      <p:sp>
        <p:nvSpPr>
          <p:cNvPr id="33795" name="AutoShape 7"/>
          <p:cNvSpPr>
            <a:spLocks noChangeArrowheads="1"/>
          </p:cNvSpPr>
          <p:nvPr/>
        </p:nvSpPr>
        <p:spPr bwMode="auto">
          <a:xfrm>
            <a:off x="457200" y="1400968"/>
            <a:ext cx="8305800" cy="4608513"/>
          </a:xfrm>
          <a:prstGeom prst="flowChartAlternateProcess">
            <a:avLst/>
          </a:prstGeom>
          <a:noFill/>
          <a:ln w="25400">
            <a:solidFill>
              <a:srgbClr val="1F38ED"/>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buFont typeface="Arial" pitchFamily="34" charset="0"/>
              <a:buNone/>
            </a:pPr>
            <a:endParaRPr lang="zh-CN" altLang="en-US"/>
          </a:p>
        </p:txBody>
      </p:sp>
      <p:sp>
        <p:nvSpPr>
          <p:cNvPr id="33796"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1.2 </a:t>
            </a:r>
            <a:r>
              <a:rPr lang="zh-CN" altLang="zh-CN" sz="3200">
                <a:solidFill>
                  <a:schemeClr val="bg1"/>
                </a:solidFill>
                <a:latin typeface="Arial" pitchFamily="34" charset="0"/>
              </a:rPr>
              <a:t>软件及软件工程概述</a:t>
            </a:r>
            <a:endParaRPr lang="zh-CN" altLang="en-US" sz="3200">
              <a:solidFill>
                <a:schemeClr val="bg1"/>
              </a:solidFill>
              <a:latin typeface="Arial" pitchFamily="34" charset="0"/>
            </a:endParaRPr>
          </a:p>
        </p:txBody>
      </p:sp>
      <p:pic>
        <p:nvPicPr>
          <p:cNvPr id="33797" name="Picture 6" descr="C:\Program Files\Microsoft Office\MEDIA\CAGCAT10\j019538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4163" y="5611018"/>
            <a:ext cx="1181100" cy="120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7927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extLst>
          </p:cNvPr>
          <p:cNvSpPr>
            <a:spLocks noGrp="1" noChangeArrowheads="1"/>
          </p:cNvSpPr>
          <p:nvPr>
            <p:ph type="title" idx="4294967295"/>
          </p:nvPr>
        </p:nvSpPr>
        <p:spPr>
          <a:xfrm>
            <a:off x="3070226" y="1506538"/>
            <a:ext cx="2159000" cy="533400"/>
          </a:xfrm>
        </p:spPr>
        <p:txBody>
          <a:bodyPr/>
          <a:lstStyle/>
          <a:p>
            <a:pPr eaLnBrk="1" hangingPunct="1">
              <a:defRPr/>
            </a:pPr>
            <a:r>
              <a:rPr lang="zh-CN" altLang="en-US" dirty="0">
                <a:solidFill>
                  <a:srgbClr val="FF0000"/>
                </a:solidFill>
                <a:effectLst>
                  <a:outerShdw blurRad="38100" dist="38100" dir="2700000" algn="tl">
                    <a:srgbClr val="C0C0C0"/>
                  </a:outerShdw>
                </a:effectLst>
              </a:rPr>
              <a:t>目    录</a:t>
            </a:r>
          </a:p>
        </p:txBody>
      </p:sp>
      <p:sp>
        <p:nvSpPr>
          <p:cNvPr id="7171" name="Text Box 3"/>
          <p:cNvSpPr txBox="1">
            <a:spLocks noChangeArrowheads="1"/>
          </p:cNvSpPr>
          <p:nvPr/>
        </p:nvSpPr>
        <p:spPr bwMode="auto">
          <a:xfrm>
            <a:off x="1474788" y="12017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eaLnBrk="1" hangingPunct="1">
              <a:buFont typeface="Arial" pitchFamily="34" charset="0"/>
              <a:buNone/>
            </a:pPr>
            <a:endParaRPr lang="zh-CN" altLang="zh-CN" sz="1800" b="0">
              <a:solidFill>
                <a:schemeClr val="tx1"/>
              </a:solidFill>
            </a:endParaRPr>
          </a:p>
        </p:txBody>
      </p:sp>
      <p:grpSp>
        <p:nvGrpSpPr>
          <p:cNvPr id="7172" name="Group 9"/>
          <p:cNvGrpSpPr>
            <a:grpSpLocks/>
          </p:cNvGrpSpPr>
          <p:nvPr/>
        </p:nvGrpSpPr>
        <p:grpSpPr bwMode="auto">
          <a:xfrm>
            <a:off x="1289051" y="2611438"/>
            <a:ext cx="5991225" cy="619125"/>
            <a:chOff x="1296" y="1824"/>
            <a:chExt cx="2976" cy="432"/>
          </a:xfrm>
        </p:grpSpPr>
        <p:sp>
          <p:nvSpPr>
            <p:cNvPr id="3" name="AutoShape 10">
              <a:extLst>
                <a:ext uri="{FF2B5EF4-FFF2-40B4-BE49-F238E27FC236}"/>
              </a:extLst>
            </p:cNvPr>
            <p:cNvSpPr>
              <a:spLocks noChangeArrowheads="1"/>
            </p:cNvSpPr>
            <p:nvPr/>
          </p:nvSpPr>
          <p:spPr bwMode="gray">
            <a:xfrm>
              <a:off x="1536" y="1899"/>
              <a:ext cx="2736" cy="288"/>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a:solidFill>
                  <a:schemeClr val="tx2"/>
                </a:solidFill>
                <a:latin typeface="+mn-lt"/>
                <a:ea typeface="+mn-ea"/>
              </a:endParaRPr>
            </a:p>
          </p:txBody>
        </p:sp>
        <p:sp>
          <p:nvSpPr>
            <p:cNvPr id="7206" name="AutoShape 11"/>
            <p:cNvSpPr>
              <a:spLocks noChangeArrowheads="1"/>
            </p:cNvSpPr>
            <p:nvPr/>
          </p:nvSpPr>
          <p:spPr bwMode="auto">
            <a:xfrm>
              <a:off x="1296" y="1824"/>
              <a:ext cx="432" cy="432"/>
            </a:xfrm>
            <a:prstGeom prst="diamond">
              <a:avLst/>
            </a:prstGeom>
            <a:solidFill>
              <a:schemeClr val="accent1"/>
            </a:solidFill>
            <a:ln w="25400">
              <a:solidFill>
                <a:schemeClr val="bg1"/>
              </a:solidFill>
              <a:miter lim="800000"/>
              <a:headEnd/>
              <a:tailEnd/>
            </a:ln>
          </p:spPr>
          <p:txBody>
            <a:bodyPr wrap="none" anchor="ctr"/>
            <a:lstStyle/>
            <a:p>
              <a:pPr algn="dist" eaLnBrk="1" hangingPunct="1">
                <a:spcBef>
                  <a:spcPct val="20000"/>
                </a:spcBef>
                <a:buFont typeface="Arial" pitchFamily="34" charset="0"/>
                <a:buNone/>
              </a:pPr>
              <a:endParaRPr lang="zh-CN" altLang="zh-CN" sz="2400">
                <a:solidFill>
                  <a:schemeClr val="tx2"/>
                </a:solidFill>
                <a:latin typeface="宋体" pitchFamily="2" charset="-122"/>
              </a:endParaRPr>
            </a:p>
          </p:txBody>
        </p:sp>
        <p:sp>
          <p:nvSpPr>
            <p:cNvPr id="7207" name="Text Box 12"/>
            <p:cNvSpPr txBox="1">
              <a:spLocks noChangeArrowheads="1"/>
            </p:cNvSpPr>
            <p:nvPr/>
          </p:nvSpPr>
          <p:spPr bwMode="auto">
            <a:xfrm>
              <a:off x="1680" y="1934"/>
              <a:ext cx="216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eaLnBrk="1" hangingPunct="1">
                <a:buFont typeface="Arial" pitchFamily="34" charset="0"/>
                <a:buNone/>
              </a:pPr>
              <a:r>
                <a:rPr lang="en-US" altLang="zh-CN" sz="1800"/>
                <a:t>    </a:t>
              </a:r>
              <a:r>
                <a:rPr lang="en-US" altLang="zh-CN" sz="1800">
                  <a:solidFill>
                    <a:schemeClr val="tx1"/>
                  </a:solidFill>
                  <a:latin typeface="Arial" pitchFamily="34" charset="0"/>
                </a:rPr>
                <a:t>1.2 </a:t>
              </a:r>
              <a:r>
                <a:rPr lang="zh-CN" altLang="en-US" sz="1800">
                  <a:solidFill>
                    <a:schemeClr val="tx1"/>
                  </a:solidFill>
                  <a:latin typeface="Arial" pitchFamily="34" charset="0"/>
                </a:rPr>
                <a:t>软件及软件工程概述</a:t>
              </a:r>
            </a:p>
          </p:txBody>
        </p:sp>
        <p:sp>
          <p:nvSpPr>
            <p:cNvPr id="7208" name="Text Box 13"/>
            <p:cNvSpPr txBox="1">
              <a:spLocks noChangeArrowheads="1"/>
            </p:cNvSpPr>
            <p:nvPr/>
          </p:nvSpPr>
          <p:spPr bwMode="auto">
            <a:xfrm>
              <a:off x="1393" y="1886"/>
              <a:ext cx="22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a:buFont typeface="Arial" pitchFamily="34" charset="0"/>
                <a:buNone/>
              </a:pPr>
              <a:r>
                <a:rPr lang="en-US" altLang="zh-CN" sz="2400" b="0"/>
                <a:t>2</a:t>
              </a:r>
            </a:p>
          </p:txBody>
        </p:sp>
      </p:grpSp>
      <p:grpSp>
        <p:nvGrpSpPr>
          <p:cNvPr id="7173" name="Group 14"/>
          <p:cNvGrpSpPr>
            <a:grpSpLocks/>
          </p:cNvGrpSpPr>
          <p:nvPr/>
        </p:nvGrpSpPr>
        <p:grpSpPr bwMode="auto">
          <a:xfrm>
            <a:off x="1362076" y="3201988"/>
            <a:ext cx="6119812" cy="668337"/>
            <a:chOff x="1296" y="1824"/>
            <a:chExt cx="3078" cy="432"/>
          </a:xfrm>
        </p:grpSpPr>
        <p:sp>
          <p:nvSpPr>
            <p:cNvPr id="4" name="AutoShape 15">
              <a:extLst>
                <a:ext uri="{FF2B5EF4-FFF2-40B4-BE49-F238E27FC236}"/>
              </a:extLst>
            </p:cNvPr>
            <p:cNvSpPr>
              <a:spLocks noChangeArrowheads="1"/>
            </p:cNvSpPr>
            <p:nvPr/>
          </p:nvSpPr>
          <p:spPr bwMode="gray">
            <a:xfrm>
              <a:off x="1536" y="1899"/>
              <a:ext cx="2735" cy="289"/>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a:solidFill>
                  <a:schemeClr val="tx2"/>
                </a:solidFill>
                <a:latin typeface="+mn-lt"/>
                <a:ea typeface="+mn-ea"/>
              </a:endParaRPr>
            </a:p>
          </p:txBody>
        </p:sp>
        <p:sp>
          <p:nvSpPr>
            <p:cNvPr id="7202" name="AutoShape 16"/>
            <p:cNvSpPr>
              <a:spLocks noChangeArrowheads="1"/>
            </p:cNvSpPr>
            <p:nvPr/>
          </p:nvSpPr>
          <p:spPr bwMode="auto">
            <a:xfrm>
              <a:off x="1296" y="1824"/>
              <a:ext cx="432" cy="432"/>
            </a:xfrm>
            <a:prstGeom prst="diamond">
              <a:avLst/>
            </a:prstGeom>
            <a:solidFill>
              <a:schemeClr val="hlink"/>
            </a:solidFill>
            <a:ln w="25400">
              <a:solidFill>
                <a:schemeClr val="bg1"/>
              </a:solidFill>
              <a:miter lim="800000"/>
              <a:headEnd/>
              <a:tailEnd/>
            </a:ln>
          </p:spPr>
          <p:txBody>
            <a:bodyPr wrap="none" anchor="ctr"/>
            <a:lstStyle/>
            <a:p>
              <a:pPr algn="dist" eaLnBrk="1" hangingPunct="1">
                <a:spcBef>
                  <a:spcPct val="20000"/>
                </a:spcBef>
                <a:buFont typeface="Arial" pitchFamily="34" charset="0"/>
                <a:buNone/>
              </a:pPr>
              <a:endParaRPr lang="zh-CN" altLang="zh-CN" sz="2400">
                <a:solidFill>
                  <a:schemeClr val="tx2"/>
                </a:solidFill>
                <a:latin typeface="宋体" pitchFamily="2" charset="-122"/>
              </a:endParaRPr>
            </a:p>
          </p:txBody>
        </p:sp>
        <p:sp>
          <p:nvSpPr>
            <p:cNvPr id="7203" name="Text Box 17"/>
            <p:cNvSpPr txBox="1">
              <a:spLocks noChangeArrowheads="1"/>
            </p:cNvSpPr>
            <p:nvPr/>
          </p:nvSpPr>
          <p:spPr bwMode="auto">
            <a:xfrm>
              <a:off x="1743" y="1936"/>
              <a:ext cx="2631"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buFont typeface="Arial" pitchFamily="34" charset="0"/>
                <a:buNone/>
              </a:pPr>
              <a:r>
                <a:rPr lang="en-US" altLang="zh-CN" sz="1800"/>
                <a:t>  </a:t>
              </a:r>
              <a:r>
                <a:rPr lang="en-US" altLang="zh-CN" sz="1800">
                  <a:solidFill>
                    <a:schemeClr val="tx1"/>
                  </a:solidFill>
                  <a:latin typeface="Arial" pitchFamily="34" charset="0"/>
                </a:rPr>
                <a:t>1.3 </a:t>
              </a:r>
              <a:r>
                <a:rPr lang="zh-CN" altLang="en-US" sz="1800">
                  <a:solidFill>
                    <a:schemeClr val="tx1"/>
                  </a:solidFill>
                  <a:latin typeface="Arial" pitchFamily="34" charset="0"/>
                </a:rPr>
                <a:t>软件生存周期及任务 </a:t>
              </a:r>
            </a:p>
          </p:txBody>
        </p:sp>
        <p:sp>
          <p:nvSpPr>
            <p:cNvPr id="7204" name="Text Box 18"/>
            <p:cNvSpPr txBox="1">
              <a:spLocks noChangeArrowheads="1"/>
            </p:cNvSpPr>
            <p:nvPr/>
          </p:nvSpPr>
          <p:spPr bwMode="auto">
            <a:xfrm>
              <a:off x="1417" y="1885"/>
              <a:ext cx="1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a:buFont typeface="Arial" pitchFamily="34" charset="0"/>
                <a:buNone/>
              </a:pPr>
              <a:r>
                <a:rPr lang="en-US" altLang="zh-CN" sz="2400" b="0"/>
                <a:t>3</a:t>
              </a:r>
            </a:p>
          </p:txBody>
        </p:sp>
      </p:grpSp>
      <p:grpSp>
        <p:nvGrpSpPr>
          <p:cNvPr id="7174" name="Group 19"/>
          <p:cNvGrpSpPr>
            <a:grpSpLocks/>
          </p:cNvGrpSpPr>
          <p:nvPr/>
        </p:nvGrpSpPr>
        <p:grpSpPr bwMode="auto">
          <a:xfrm>
            <a:off x="1362076" y="3849688"/>
            <a:ext cx="5922962" cy="685800"/>
            <a:chOff x="1296" y="1824"/>
            <a:chExt cx="2976" cy="432"/>
          </a:xfrm>
        </p:grpSpPr>
        <p:sp>
          <p:nvSpPr>
            <p:cNvPr id="64532" name="AutoShape 20">
              <a:extLst>
                <a:ext uri="{FF2B5EF4-FFF2-40B4-BE49-F238E27FC236}"/>
              </a:extLst>
            </p:cNvPr>
            <p:cNvSpPr>
              <a:spLocks noChangeArrowheads="1"/>
            </p:cNvSpPr>
            <p:nvPr/>
          </p:nvSpPr>
          <p:spPr bwMode="gray">
            <a:xfrm>
              <a:off x="1536" y="1899"/>
              <a:ext cx="2736" cy="288"/>
            </a:xfrm>
            <a:prstGeom prst="roundRect">
              <a:avLst>
                <a:gd name="adj"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a:solidFill>
                  <a:schemeClr val="tx2"/>
                </a:solidFill>
                <a:latin typeface="+mn-lt"/>
                <a:ea typeface="+mn-ea"/>
              </a:endParaRPr>
            </a:p>
          </p:txBody>
        </p:sp>
        <p:sp>
          <p:nvSpPr>
            <p:cNvPr id="7198" name="AutoShape 21"/>
            <p:cNvSpPr>
              <a:spLocks noChangeArrowheads="1"/>
            </p:cNvSpPr>
            <p:nvPr/>
          </p:nvSpPr>
          <p:spPr bwMode="auto">
            <a:xfrm>
              <a:off x="1296" y="1824"/>
              <a:ext cx="432" cy="432"/>
            </a:xfrm>
            <a:prstGeom prst="diamond">
              <a:avLst/>
            </a:prstGeom>
            <a:solidFill>
              <a:schemeClr val="folHlink"/>
            </a:solidFill>
            <a:ln w="25400">
              <a:solidFill>
                <a:schemeClr val="bg1"/>
              </a:solidFill>
              <a:miter lim="800000"/>
              <a:headEnd/>
              <a:tailEnd/>
            </a:ln>
          </p:spPr>
          <p:txBody>
            <a:bodyPr wrap="none" anchor="ctr"/>
            <a:lstStyle/>
            <a:p>
              <a:pPr algn="dist" eaLnBrk="1" hangingPunct="1">
                <a:spcBef>
                  <a:spcPct val="20000"/>
                </a:spcBef>
                <a:buFont typeface="Arial" pitchFamily="34" charset="0"/>
                <a:buNone/>
              </a:pPr>
              <a:endParaRPr lang="zh-CN" altLang="zh-CN" sz="2400">
                <a:solidFill>
                  <a:schemeClr val="tx2"/>
                </a:solidFill>
                <a:latin typeface="宋体" pitchFamily="2" charset="-122"/>
              </a:endParaRPr>
            </a:p>
          </p:txBody>
        </p:sp>
        <p:sp>
          <p:nvSpPr>
            <p:cNvPr id="7199" name="Text Box 22"/>
            <p:cNvSpPr txBox="1">
              <a:spLocks noChangeArrowheads="1"/>
            </p:cNvSpPr>
            <p:nvPr/>
          </p:nvSpPr>
          <p:spPr bwMode="auto">
            <a:xfrm>
              <a:off x="1742" y="1934"/>
              <a:ext cx="24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buFont typeface="Arial" pitchFamily="34" charset="0"/>
                <a:buNone/>
              </a:pPr>
              <a:r>
                <a:rPr lang="en-US" altLang="zh-CN" sz="1800"/>
                <a:t>  </a:t>
              </a:r>
              <a:r>
                <a:rPr lang="en-US" altLang="zh-CN" sz="1800">
                  <a:solidFill>
                    <a:schemeClr val="tx1"/>
                  </a:solidFill>
                  <a:latin typeface="Arial" pitchFamily="34" charset="0"/>
                </a:rPr>
                <a:t>1.4 </a:t>
              </a:r>
              <a:r>
                <a:rPr lang="zh-CN" altLang="en-US" sz="1800">
                  <a:solidFill>
                    <a:schemeClr val="tx1"/>
                  </a:solidFill>
                  <a:latin typeface="Arial" pitchFamily="34" charset="0"/>
                </a:rPr>
                <a:t>常用软件开发模型 </a:t>
              </a:r>
            </a:p>
          </p:txBody>
        </p:sp>
        <p:sp>
          <p:nvSpPr>
            <p:cNvPr id="7200" name="Text Box 23"/>
            <p:cNvSpPr txBox="1">
              <a:spLocks noChangeArrowheads="1"/>
            </p:cNvSpPr>
            <p:nvPr/>
          </p:nvSpPr>
          <p:spPr bwMode="auto">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a:buFont typeface="Arial" pitchFamily="34" charset="0"/>
                <a:buNone/>
              </a:pPr>
              <a:r>
                <a:rPr lang="en-US" altLang="zh-CN" sz="2400" b="0"/>
                <a:t>4</a:t>
              </a:r>
            </a:p>
          </p:txBody>
        </p:sp>
      </p:grpSp>
      <p:sp>
        <p:nvSpPr>
          <p:cNvPr id="7175" name="Rectangle 51"/>
          <p:cNvSpPr>
            <a:spLocks noChangeArrowheads="1"/>
          </p:cNvSpPr>
          <p:nvPr/>
        </p:nvSpPr>
        <p:spPr bwMode="auto">
          <a:xfrm>
            <a:off x="2084388" y="5065713"/>
            <a:ext cx="4132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eaLnBrk="1" hangingPunct="1">
              <a:spcBef>
                <a:spcPct val="20000"/>
              </a:spcBef>
              <a:buFont typeface="Arial" pitchFamily="34" charset="0"/>
              <a:buNone/>
            </a:pPr>
            <a:r>
              <a:rPr lang="en-US" altLang="zh-CN" sz="2400">
                <a:solidFill>
                  <a:schemeClr val="tx2"/>
                </a:solidFill>
                <a:latin typeface="宋体" pitchFamily="2" charset="-122"/>
              </a:rPr>
              <a:t> </a:t>
            </a:r>
          </a:p>
        </p:txBody>
      </p:sp>
      <p:sp>
        <p:nvSpPr>
          <p:cNvPr id="7176" name="Rectangle 52"/>
          <p:cNvSpPr>
            <a:spLocks noChangeArrowheads="1"/>
          </p:cNvSpPr>
          <p:nvPr/>
        </p:nvSpPr>
        <p:spPr bwMode="auto">
          <a:xfrm>
            <a:off x="3800476" y="38782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dist" eaLnBrk="1" hangingPunct="1">
              <a:spcBef>
                <a:spcPct val="20000"/>
              </a:spcBef>
              <a:buFont typeface="Arial" pitchFamily="34" charset="0"/>
              <a:buNone/>
            </a:pPr>
            <a:r>
              <a:rPr lang="en-US" altLang="zh-CN" sz="2400">
                <a:solidFill>
                  <a:schemeClr val="tx2"/>
                </a:solidFill>
                <a:latin typeface="宋体" pitchFamily="2" charset="-122"/>
              </a:rPr>
              <a:t> </a:t>
            </a:r>
          </a:p>
        </p:txBody>
      </p:sp>
      <p:grpSp>
        <p:nvGrpSpPr>
          <p:cNvPr id="7177" name="Group 4"/>
          <p:cNvGrpSpPr>
            <a:grpSpLocks/>
          </p:cNvGrpSpPr>
          <p:nvPr/>
        </p:nvGrpSpPr>
        <p:grpSpPr bwMode="auto">
          <a:xfrm>
            <a:off x="1362076" y="1963738"/>
            <a:ext cx="5922962" cy="642937"/>
            <a:chOff x="1296" y="1824"/>
            <a:chExt cx="2970" cy="432"/>
          </a:xfrm>
        </p:grpSpPr>
        <p:sp>
          <p:nvSpPr>
            <p:cNvPr id="5" name="AutoShape 5">
              <a:extLst>
                <a:ext uri="{FF2B5EF4-FFF2-40B4-BE49-F238E27FC236}"/>
              </a:extLst>
            </p:cNvPr>
            <p:cNvSpPr>
              <a:spLocks noChangeArrowheads="1"/>
            </p:cNvSpPr>
            <p:nvPr/>
          </p:nvSpPr>
          <p:spPr bwMode="gray">
            <a:xfrm>
              <a:off x="1530"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a:solidFill>
                  <a:schemeClr val="tx2"/>
                </a:solidFill>
                <a:latin typeface="+mn-lt"/>
                <a:ea typeface="+mn-ea"/>
              </a:endParaRPr>
            </a:p>
          </p:txBody>
        </p:sp>
        <p:sp>
          <p:nvSpPr>
            <p:cNvPr id="7194" name="AutoShape 6"/>
            <p:cNvSpPr>
              <a:spLocks noChangeArrowheads="1"/>
            </p:cNvSpPr>
            <p:nvPr/>
          </p:nvSpPr>
          <p:spPr bwMode="auto">
            <a:xfrm>
              <a:off x="1296" y="1824"/>
              <a:ext cx="432" cy="432"/>
            </a:xfrm>
            <a:prstGeom prst="diamond">
              <a:avLst/>
            </a:prstGeom>
            <a:solidFill>
              <a:schemeClr val="accent2"/>
            </a:solidFill>
            <a:ln w="25400">
              <a:solidFill>
                <a:schemeClr val="bg1"/>
              </a:solidFill>
              <a:miter lim="800000"/>
              <a:headEnd/>
              <a:tailEnd/>
            </a:ln>
          </p:spPr>
          <p:txBody>
            <a:bodyPr wrap="none" anchor="ctr"/>
            <a:lstStyle/>
            <a:p>
              <a:pPr algn="dist" eaLnBrk="1" hangingPunct="1">
                <a:spcBef>
                  <a:spcPct val="20000"/>
                </a:spcBef>
                <a:buFont typeface="Arial" pitchFamily="34" charset="0"/>
                <a:buNone/>
              </a:pPr>
              <a:endParaRPr lang="zh-CN" altLang="zh-CN" sz="2400">
                <a:solidFill>
                  <a:schemeClr val="tx2"/>
                </a:solidFill>
                <a:latin typeface="宋体" pitchFamily="2" charset="-122"/>
              </a:endParaRPr>
            </a:p>
          </p:txBody>
        </p:sp>
        <p:sp>
          <p:nvSpPr>
            <p:cNvPr id="7195" name="Text Box 7"/>
            <p:cNvSpPr txBox="1">
              <a:spLocks noChangeArrowheads="1"/>
            </p:cNvSpPr>
            <p:nvPr/>
          </p:nvSpPr>
          <p:spPr bwMode="auto">
            <a:xfrm>
              <a:off x="1746" y="1934"/>
              <a:ext cx="2160"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buFont typeface="Arial" pitchFamily="34" charset="0"/>
                <a:buNone/>
              </a:pPr>
              <a:r>
                <a:rPr lang="en-US" altLang="zh-CN" sz="1800"/>
                <a:t>  </a:t>
              </a:r>
              <a:r>
                <a:rPr lang="en-US" altLang="zh-CN" sz="1800">
                  <a:solidFill>
                    <a:schemeClr val="tx1"/>
                  </a:solidFill>
                  <a:latin typeface="Arial" pitchFamily="34" charset="0"/>
                </a:rPr>
                <a:t>1.1  </a:t>
              </a:r>
              <a:r>
                <a:rPr lang="zh-CN" altLang="en-US" sz="1800">
                  <a:solidFill>
                    <a:schemeClr val="tx1"/>
                  </a:solidFill>
                  <a:latin typeface="Arial" pitchFamily="34" charset="0"/>
                </a:rPr>
                <a:t>软件工程的发展 </a:t>
              </a:r>
            </a:p>
          </p:txBody>
        </p:sp>
        <p:sp>
          <p:nvSpPr>
            <p:cNvPr id="7196" name="Text Box 8"/>
            <p:cNvSpPr txBox="1">
              <a:spLocks noChangeArrowheads="1"/>
            </p:cNvSpPr>
            <p:nvPr/>
          </p:nvSpPr>
          <p:spPr bwMode="auto">
            <a:xfrm>
              <a:off x="1420" y="1886"/>
              <a:ext cx="169"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a:buFont typeface="Arial" pitchFamily="34" charset="0"/>
                <a:buNone/>
              </a:pPr>
              <a:r>
                <a:rPr lang="en-US" altLang="zh-CN" sz="2400" b="0"/>
                <a:t>1</a:t>
              </a:r>
            </a:p>
          </p:txBody>
        </p:sp>
      </p:grpSp>
      <p:sp>
        <p:nvSpPr>
          <p:cNvPr id="7178" name="Rectangle 123"/>
          <p:cNvSpPr>
            <a:spLocks noChangeArrowheads="1"/>
          </p:cNvSpPr>
          <p:nvPr/>
        </p:nvSpPr>
        <p:spPr bwMode="auto">
          <a:xfrm>
            <a:off x="1190626" y="5326063"/>
            <a:ext cx="4738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eaLnBrk="1" hangingPunct="1">
              <a:spcBef>
                <a:spcPct val="20000"/>
              </a:spcBef>
              <a:buFont typeface="Arial" pitchFamily="34" charset="0"/>
              <a:buNone/>
            </a:pPr>
            <a:r>
              <a:rPr lang="en-US" altLang="zh-CN" sz="2400">
                <a:solidFill>
                  <a:schemeClr val="tx2"/>
                </a:solidFill>
                <a:latin typeface="宋体" pitchFamily="2" charset="-122"/>
              </a:rPr>
              <a:t>    </a:t>
            </a:r>
          </a:p>
        </p:txBody>
      </p:sp>
      <p:grpSp>
        <p:nvGrpSpPr>
          <p:cNvPr id="7179" name="Group 4"/>
          <p:cNvGrpSpPr>
            <a:grpSpLocks/>
          </p:cNvGrpSpPr>
          <p:nvPr/>
        </p:nvGrpSpPr>
        <p:grpSpPr bwMode="auto">
          <a:xfrm>
            <a:off x="1289051" y="4483100"/>
            <a:ext cx="6127750" cy="657225"/>
            <a:chOff x="1296" y="1824"/>
            <a:chExt cx="3044" cy="432"/>
          </a:xfrm>
        </p:grpSpPr>
        <p:sp>
          <p:nvSpPr>
            <p:cNvPr id="64517" name="AutoShape 5">
              <a:extLst>
                <a:ext uri="{FF2B5EF4-FFF2-40B4-BE49-F238E27FC236}"/>
              </a:extLst>
            </p:cNvPr>
            <p:cNvSpPr>
              <a:spLocks noChangeArrowheads="1"/>
            </p:cNvSpPr>
            <p:nvPr/>
          </p:nvSpPr>
          <p:spPr bwMode="gray">
            <a:xfrm>
              <a:off x="1536"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a:solidFill>
                  <a:schemeClr val="tx2"/>
                </a:solidFill>
                <a:latin typeface="+mn-lt"/>
                <a:ea typeface="+mn-ea"/>
              </a:endParaRPr>
            </a:p>
          </p:txBody>
        </p:sp>
        <p:sp>
          <p:nvSpPr>
            <p:cNvPr id="7190" name="AutoShape 6"/>
            <p:cNvSpPr>
              <a:spLocks noChangeArrowheads="1"/>
            </p:cNvSpPr>
            <p:nvPr/>
          </p:nvSpPr>
          <p:spPr bwMode="auto">
            <a:xfrm>
              <a:off x="1296" y="1824"/>
              <a:ext cx="432" cy="432"/>
            </a:xfrm>
            <a:prstGeom prst="diamond">
              <a:avLst/>
            </a:prstGeom>
            <a:solidFill>
              <a:schemeClr val="accent2"/>
            </a:solidFill>
            <a:ln w="25400">
              <a:solidFill>
                <a:schemeClr val="bg1"/>
              </a:solidFill>
              <a:miter lim="800000"/>
              <a:headEnd/>
              <a:tailEnd/>
            </a:ln>
          </p:spPr>
          <p:txBody>
            <a:bodyPr wrap="none" anchor="ctr"/>
            <a:lstStyle/>
            <a:p>
              <a:pPr algn="dist" eaLnBrk="1" hangingPunct="1">
                <a:spcBef>
                  <a:spcPct val="20000"/>
                </a:spcBef>
                <a:buFont typeface="Arial" pitchFamily="34" charset="0"/>
                <a:buNone/>
              </a:pPr>
              <a:endParaRPr lang="zh-CN" altLang="zh-CN" sz="2400">
                <a:solidFill>
                  <a:schemeClr val="tx2"/>
                </a:solidFill>
                <a:latin typeface="宋体" pitchFamily="2" charset="-122"/>
              </a:endParaRPr>
            </a:p>
          </p:txBody>
        </p:sp>
        <p:sp>
          <p:nvSpPr>
            <p:cNvPr id="7191" name="Text Box 7"/>
            <p:cNvSpPr txBox="1">
              <a:spLocks noChangeArrowheads="1"/>
            </p:cNvSpPr>
            <p:nvPr/>
          </p:nvSpPr>
          <p:spPr bwMode="auto">
            <a:xfrm>
              <a:off x="1680" y="1934"/>
              <a:ext cx="2660"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buFont typeface="Arial" pitchFamily="34" charset="0"/>
                <a:buNone/>
              </a:pPr>
              <a:r>
                <a:rPr lang="en-US" altLang="zh-CN" sz="1800"/>
                <a:t>    </a:t>
              </a:r>
              <a:r>
                <a:rPr lang="en-US" altLang="zh-CN" sz="1800">
                  <a:solidFill>
                    <a:schemeClr val="tx1"/>
                  </a:solidFill>
                  <a:latin typeface="Arial" pitchFamily="34" charset="0"/>
                </a:rPr>
                <a:t>1.5 </a:t>
              </a:r>
              <a:r>
                <a:rPr lang="zh-CN" altLang="en-US" sz="1800">
                  <a:solidFill>
                    <a:schemeClr val="tx1"/>
                  </a:solidFill>
                  <a:latin typeface="Arial" pitchFamily="34" charset="0"/>
                </a:rPr>
                <a:t>实验一 软件开发准备及</a:t>
              </a:r>
              <a:r>
                <a:rPr lang="en-US" altLang="zh-CN" sz="1800">
                  <a:solidFill>
                    <a:schemeClr val="tx1"/>
                  </a:solidFill>
                  <a:latin typeface="Arial" pitchFamily="34" charset="0"/>
                </a:rPr>
                <a:t>Visio2017</a:t>
              </a:r>
              <a:r>
                <a:rPr lang="zh-CN" altLang="en-US" sz="1800">
                  <a:solidFill>
                    <a:schemeClr val="tx1"/>
                  </a:solidFill>
                  <a:latin typeface="Arial" pitchFamily="34" charset="0"/>
                </a:rPr>
                <a:t>应用</a:t>
              </a:r>
            </a:p>
          </p:txBody>
        </p:sp>
        <p:sp>
          <p:nvSpPr>
            <p:cNvPr id="7192" name="Text Box 8"/>
            <p:cNvSpPr txBox="1">
              <a:spLocks noChangeArrowheads="1"/>
            </p:cNvSpPr>
            <p:nvPr/>
          </p:nvSpPr>
          <p:spPr bwMode="auto">
            <a:xfrm>
              <a:off x="1397" y="1886"/>
              <a:ext cx="213"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a:buFont typeface="Arial" pitchFamily="34" charset="0"/>
                <a:buNone/>
              </a:pPr>
              <a:r>
                <a:rPr lang="en-US" altLang="zh-CN" sz="2400" b="0"/>
                <a:t>5</a:t>
              </a:r>
            </a:p>
          </p:txBody>
        </p:sp>
      </p:grpSp>
      <p:grpSp>
        <p:nvGrpSpPr>
          <p:cNvPr id="7180" name="Group 9"/>
          <p:cNvGrpSpPr>
            <a:grpSpLocks/>
          </p:cNvGrpSpPr>
          <p:nvPr/>
        </p:nvGrpSpPr>
        <p:grpSpPr bwMode="auto">
          <a:xfrm>
            <a:off x="1376363" y="5075238"/>
            <a:ext cx="5856288" cy="685800"/>
            <a:chOff x="1296" y="1824"/>
            <a:chExt cx="2976" cy="432"/>
          </a:xfrm>
        </p:grpSpPr>
        <p:sp>
          <p:nvSpPr>
            <p:cNvPr id="64522" name="AutoShape 10">
              <a:extLst>
                <a:ext uri="{FF2B5EF4-FFF2-40B4-BE49-F238E27FC236}"/>
              </a:extLst>
            </p:cNvPr>
            <p:cNvSpPr>
              <a:spLocks noChangeArrowheads="1"/>
            </p:cNvSpPr>
            <p:nvPr/>
          </p:nvSpPr>
          <p:spPr bwMode="gray">
            <a:xfrm>
              <a:off x="1536" y="1899"/>
              <a:ext cx="2736" cy="288"/>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a:solidFill>
                  <a:schemeClr val="tx2"/>
                </a:solidFill>
                <a:latin typeface="+mn-lt"/>
                <a:ea typeface="+mn-ea"/>
              </a:endParaRPr>
            </a:p>
          </p:txBody>
        </p:sp>
        <p:sp>
          <p:nvSpPr>
            <p:cNvPr id="7186" name="AutoShape 11"/>
            <p:cNvSpPr>
              <a:spLocks noChangeArrowheads="1"/>
            </p:cNvSpPr>
            <p:nvPr/>
          </p:nvSpPr>
          <p:spPr bwMode="auto">
            <a:xfrm>
              <a:off x="1296" y="1824"/>
              <a:ext cx="432" cy="432"/>
            </a:xfrm>
            <a:prstGeom prst="diamond">
              <a:avLst/>
            </a:prstGeom>
            <a:solidFill>
              <a:schemeClr val="accent1"/>
            </a:solidFill>
            <a:ln w="25400">
              <a:solidFill>
                <a:schemeClr val="bg1"/>
              </a:solidFill>
              <a:miter lim="800000"/>
              <a:headEnd/>
              <a:tailEnd/>
            </a:ln>
          </p:spPr>
          <p:txBody>
            <a:bodyPr wrap="none" anchor="ctr"/>
            <a:lstStyle/>
            <a:p>
              <a:pPr algn="dist" eaLnBrk="1" hangingPunct="1">
                <a:spcBef>
                  <a:spcPct val="20000"/>
                </a:spcBef>
                <a:buFont typeface="Arial" pitchFamily="34" charset="0"/>
                <a:buNone/>
              </a:pPr>
              <a:endParaRPr lang="zh-CN" altLang="zh-CN" sz="2400">
                <a:solidFill>
                  <a:schemeClr val="tx2"/>
                </a:solidFill>
                <a:latin typeface="宋体" pitchFamily="2" charset="-122"/>
              </a:endParaRPr>
            </a:p>
          </p:txBody>
        </p:sp>
        <p:sp>
          <p:nvSpPr>
            <p:cNvPr id="7187" name="Text Box 12"/>
            <p:cNvSpPr txBox="1">
              <a:spLocks noChangeArrowheads="1"/>
            </p:cNvSpPr>
            <p:nvPr/>
          </p:nvSpPr>
          <p:spPr bwMode="auto">
            <a:xfrm>
              <a:off x="1680" y="1934"/>
              <a:ext cx="24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eaLnBrk="1" hangingPunct="1">
                <a:buFont typeface="Arial" pitchFamily="34" charset="0"/>
                <a:buNone/>
              </a:pPr>
              <a:r>
                <a:rPr lang="en-US" altLang="zh-CN" sz="1800"/>
                <a:t>   </a:t>
              </a:r>
              <a:r>
                <a:rPr lang="en-US" altLang="zh-CN" sz="1800">
                  <a:solidFill>
                    <a:schemeClr val="tx1"/>
                  </a:solidFill>
                  <a:latin typeface="Arial" pitchFamily="34" charset="0"/>
                </a:rPr>
                <a:t>1.6 </a:t>
              </a:r>
              <a:r>
                <a:rPr lang="zh-CN" altLang="en-US" sz="1800">
                  <a:solidFill>
                    <a:schemeClr val="tx1"/>
                  </a:solidFill>
                  <a:latin typeface="Arial" pitchFamily="34" charset="0"/>
                </a:rPr>
                <a:t>本章小结 </a:t>
              </a:r>
            </a:p>
          </p:txBody>
        </p:sp>
        <p:sp>
          <p:nvSpPr>
            <p:cNvPr id="7188" name="Text Box 13"/>
            <p:cNvSpPr txBox="1">
              <a:spLocks noChangeArrowheads="1"/>
            </p:cNvSpPr>
            <p:nvPr/>
          </p:nvSpPr>
          <p:spPr bwMode="auto">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a:buFont typeface="Arial" pitchFamily="34" charset="0"/>
                <a:buNone/>
              </a:pPr>
              <a:r>
                <a:rPr lang="en-US" altLang="zh-CN" sz="2400" b="0"/>
                <a:t>6</a:t>
              </a:r>
            </a:p>
          </p:txBody>
        </p:sp>
      </p:grpSp>
      <p:sp>
        <p:nvSpPr>
          <p:cNvPr id="7181" name="Rectangle 182"/>
          <p:cNvSpPr>
            <a:spLocks noChangeArrowheads="1"/>
          </p:cNvSpPr>
          <p:nvPr/>
        </p:nvSpPr>
        <p:spPr bwMode="auto">
          <a:xfrm>
            <a:off x="3841751" y="3878263"/>
            <a:ext cx="171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dist">
              <a:buFont typeface="Arial" pitchFamily="34" charset="0"/>
              <a:buNone/>
            </a:pPr>
            <a:endParaRPr lang="zh-CN" altLang="zh-CN" sz="2400">
              <a:solidFill>
                <a:schemeClr val="tx2"/>
              </a:solidFill>
              <a:latin typeface="宋体" pitchFamily="2" charset="-122"/>
            </a:endParaRPr>
          </a:p>
        </p:txBody>
      </p:sp>
      <p:pic>
        <p:nvPicPr>
          <p:cNvPr id="7182" name="Picture 25" descr="C:\Users\user\AppData\Local\Microsoft\Windows\Temporary Internet Files\Content.IE5\BRFJ06TV\MCj0411476000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122768" y="5271471"/>
            <a:ext cx="1600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2">
            <a:extLst>
              <a:ext uri="{FF2B5EF4-FFF2-40B4-BE49-F238E27FC236}"/>
            </a:extLst>
          </p:cNvPr>
          <p:cNvSpPr txBox="1">
            <a:spLocks noChangeArrowheads="1"/>
          </p:cNvSpPr>
          <p:nvPr/>
        </p:nvSpPr>
        <p:spPr bwMode="white">
          <a:xfrm>
            <a:off x="847725" y="74613"/>
            <a:ext cx="5905500" cy="762000"/>
          </a:xfrm>
          <a:prstGeom prst="rect">
            <a:avLst/>
          </a:prstGeom>
          <a:noFill/>
          <a:ln>
            <a:noFill/>
          </a:ln>
          <a:effectLst>
            <a:outerShdw dist="53882" dir="2700000" algn="ctr" rotWithShape="0">
              <a:schemeClr val="tx2">
                <a:alpha val="50000"/>
              </a:schemeClr>
            </a:outerShdw>
          </a:effec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zh-CN" altLang="en-US" sz="280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第</a:t>
            </a:r>
            <a:r>
              <a:rPr lang="en-US" altLang="zh-CN" sz="280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1</a:t>
            </a:r>
            <a:r>
              <a:rPr lang="zh-CN" altLang="en-US" sz="280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章 软件工程基础概述 </a:t>
            </a:r>
            <a:endParaRPr lang="zh-CN" altLang="en-US" sz="28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41" name="AutoShape 6">
            <a:extLst>
              <a:ext uri="{FF2B5EF4-FFF2-40B4-BE49-F238E27FC236}"/>
            </a:extLst>
          </p:cNvPr>
          <p:cNvSpPr>
            <a:spLocks noChangeArrowheads="1"/>
          </p:cNvSpPr>
          <p:nvPr/>
        </p:nvSpPr>
        <p:spPr bwMode="auto">
          <a:xfrm>
            <a:off x="6240463" y="74613"/>
            <a:ext cx="2724150" cy="831850"/>
          </a:xfrm>
          <a:prstGeom prst="flowChartAlternateProcess">
            <a:avLst/>
          </a:prstGeom>
          <a:gradFill rotWithShape="1">
            <a:gsLst>
              <a:gs pos="0">
                <a:srgbClr val="FF0000">
                  <a:gamma/>
                  <a:shade val="46275"/>
                  <a:invGamma/>
                </a:srgbClr>
              </a:gs>
              <a:gs pos="50000">
                <a:srgbClr val="FF0000"/>
              </a:gs>
              <a:gs pos="100000">
                <a:srgbClr val="FF0000">
                  <a:gamma/>
                  <a:shade val="46275"/>
                  <a:invGamma/>
                </a:srgbClr>
              </a:gs>
            </a:gsLst>
            <a:lin ang="5400000" scaled="1"/>
          </a:gradFill>
          <a:ln>
            <a:noFill/>
          </a:ln>
        </p:spPr>
        <p:txBody>
          <a:bodyPr wrap="none" anchor="ctr"/>
          <a:lstStyle/>
          <a:p>
            <a:pPr algn="ctr" eaLnBrk="1" hangingPunct="1">
              <a:spcBef>
                <a:spcPct val="20000"/>
              </a:spcBef>
              <a:buFont typeface="Arial" panose="020B0604020202020204" pitchFamily="34" charset="0"/>
              <a:buNone/>
              <a:defRPr/>
            </a:pPr>
            <a:r>
              <a:rPr lang="zh-CN" altLang="en-US" b="1" noProof="1">
                <a:solidFill>
                  <a:srgbClr val="FFFF00"/>
                </a:solidFill>
                <a:effectLst>
                  <a:outerShdw blurRad="38100" dist="38100" dir="2700000" algn="tl">
                    <a:srgbClr val="000000"/>
                  </a:outerShdw>
                </a:effectLst>
              </a:rPr>
              <a:t>十三五国家重点出版规划</a:t>
            </a:r>
          </a:p>
          <a:p>
            <a:pPr algn="ctr" eaLnBrk="1" hangingPunct="1">
              <a:spcBef>
                <a:spcPct val="20000"/>
              </a:spcBef>
              <a:defRPr/>
            </a:pPr>
            <a:r>
              <a:rPr lang="zh-CN" altLang="zh-CN" b="1" dirty="0">
                <a:solidFill>
                  <a:srgbClr val="FFFF00"/>
                </a:solidFill>
                <a:effectLst>
                  <a:outerShdw blurRad="38100" dist="38100" dir="2700000" algn="tl">
                    <a:srgbClr val="000000"/>
                  </a:outerShdw>
                </a:effectLst>
              </a:rPr>
              <a:t>上海</a:t>
            </a:r>
            <a:r>
              <a:rPr lang="zh-CN" altLang="en-US" b="1" dirty="0">
                <a:solidFill>
                  <a:srgbClr val="FFFF00"/>
                </a:solidFill>
                <a:effectLst>
                  <a:outerShdw blurRad="38100" dist="38100" dir="2700000" algn="tl">
                    <a:srgbClr val="000000"/>
                  </a:outerShdw>
                </a:effectLst>
              </a:rPr>
              <a:t>高校精品课程</a:t>
            </a:r>
            <a:r>
              <a:rPr lang="zh-CN" altLang="zh-CN" b="1" dirty="0">
                <a:solidFill>
                  <a:srgbClr val="FFFF00"/>
                </a:solidFill>
                <a:effectLst>
                  <a:outerShdw blurRad="38100" dist="38100" dir="2700000" algn="tl">
                    <a:srgbClr val="000000"/>
                  </a:outerShdw>
                </a:effectLst>
              </a:rPr>
              <a:t>主编</a:t>
            </a:r>
          </a:p>
        </p:txBody>
      </p:sp>
    </p:spTree>
    <p:extLst>
      <p:ext uri="{BB962C8B-B14F-4D97-AF65-F5344CB8AC3E}">
        <p14:creationId xmlns:p14="http://schemas.microsoft.com/office/powerpoint/2010/main" val="1404738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extLst>
          </p:cNvPr>
          <p:cNvSpPr/>
          <p:nvPr/>
        </p:nvSpPr>
        <p:spPr bwMode="gray">
          <a:xfrm>
            <a:off x="468313" y="1268413"/>
            <a:ext cx="4751387" cy="5160962"/>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eaLnBrk="1" hangingPunct="1">
              <a:defRPr/>
            </a:pPr>
            <a:r>
              <a:rPr lang="zh-CN" altLang="en-US" sz="2100" b="1" dirty="0">
                <a:solidFill>
                  <a:srgbClr val="990033"/>
                </a:solidFill>
                <a:latin typeface="Arial" panose="020B0604020202020204" pitchFamily="34" charset="0"/>
              </a:rPr>
              <a:t>       </a:t>
            </a:r>
            <a:r>
              <a:rPr lang="zh-CN" altLang="en-US" sz="2200" b="1" dirty="0">
                <a:solidFill>
                  <a:srgbClr val="990033"/>
                </a:solidFill>
                <a:latin typeface="Arial" panose="020B0604020202020204" pitchFamily="34" charset="0"/>
              </a:rPr>
              <a:t>软件过程特征</a:t>
            </a:r>
            <a:r>
              <a:rPr lang="zh-CN" altLang="en-US" sz="2200" b="1" dirty="0">
                <a:solidFill>
                  <a:schemeClr val="tx1"/>
                </a:solidFill>
                <a:latin typeface="Arial" panose="020B0604020202020204" pitchFamily="34" charset="0"/>
              </a:rPr>
              <a:t>包括可理解性、可见性（过程的进展和结果可见）、可靠性、可支持性（易使用</a:t>
            </a:r>
            <a:r>
              <a:rPr lang="en-US" altLang="zh-CN" sz="2200" b="1" dirty="0">
                <a:solidFill>
                  <a:schemeClr val="tx1"/>
                </a:solidFill>
                <a:latin typeface="Arial" panose="020B0604020202020204" pitchFamily="34" charset="0"/>
              </a:rPr>
              <a:t>CASE</a:t>
            </a:r>
            <a:r>
              <a:rPr lang="zh-CN" altLang="en-US" sz="2200" b="1" dirty="0">
                <a:solidFill>
                  <a:schemeClr val="tx1"/>
                </a:solidFill>
                <a:latin typeface="Arial" panose="020B0604020202020204" pitchFamily="34" charset="0"/>
              </a:rPr>
              <a:t>工具支持）、可维护性、可接受性（为软件工程师接受）、开发效率和健壮性（抵御外部意外错误的能力）等</a:t>
            </a:r>
            <a:r>
              <a:rPr lang="zh-CN" altLang="en-US" sz="2200" b="1" u="sng" dirty="0">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rPr>
              <a:t>特性</a:t>
            </a:r>
            <a:r>
              <a:rPr lang="zh-CN" altLang="en-US" sz="2200" b="1" dirty="0">
                <a:solidFill>
                  <a:schemeClr val="tx1"/>
                </a:solidFill>
                <a:latin typeface="Arial" panose="020B0604020202020204" pitchFamily="34" charset="0"/>
              </a:rPr>
              <a:t>。</a:t>
            </a:r>
          </a:p>
          <a:p>
            <a:pPr eaLnBrk="1" hangingPunct="1">
              <a:defRPr/>
            </a:pPr>
            <a:r>
              <a:rPr lang="zh-CN" altLang="en-US" sz="2200" b="1" dirty="0">
                <a:solidFill>
                  <a:schemeClr val="tx1"/>
                </a:solidFill>
                <a:latin typeface="Arial" panose="020B0604020202020204" pitchFamily="34" charset="0"/>
              </a:rPr>
              <a:t>       软件</a:t>
            </a:r>
            <a:r>
              <a:rPr lang="zh-CN" altLang="en-US" sz="2200" b="1" dirty="0">
                <a:solidFill>
                  <a:srgbClr val="990033"/>
                </a:solidFill>
                <a:latin typeface="Arial" panose="020B0604020202020204" pitchFamily="34" charset="0"/>
              </a:rPr>
              <a:t>实际</a:t>
            </a:r>
            <a:r>
              <a:rPr lang="zh-CN" altLang="en-US" sz="2200" b="1" u="sng" dirty="0">
                <a:solidFill>
                  <a:srgbClr val="D60093"/>
                </a:solidFill>
                <a:latin typeface="Arial" panose="020B0604020202020204" pitchFamily="34" charset="0"/>
              </a:rPr>
              <a:t>开发过程</a:t>
            </a:r>
            <a:r>
              <a:rPr lang="zh-CN" altLang="en-US" sz="2200" b="1" dirty="0">
                <a:solidFill>
                  <a:schemeClr val="tx1"/>
                </a:solidFill>
                <a:latin typeface="Arial" panose="020B0604020202020204" pitchFamily="34" charset="0"/>
              </a:rPr>
              <a:t>是最重要的软件过程，</a:t>
            </a:r>
            <a:r>
              <a:rPr lang="zh-CN" altLang="en-US" sz="2200" b="1" dirty="0">
                <a:solidFill>
                  <a:srgbClr val="990033"/>
                </a:solidFill>
                <a:latin typeface="Arial" panose="020B0604020202020204" pitchFamily="34" charset="0"/>
              </a:rPr>
              <a:t>主要包括</a:t>
            </a:r>
            <a:r>
              <a:rPr lang="zh-CN" altLang="en-US" sz="2200" b="1" dirty="0">
                <a:solidFill>
                  <a:schemeClr val="tx1"/>
                </a:solidFill>
                <a:latin typeface="Arial" panose="020B0604020202020204" pitchFamily="34" charset="0"/>
              </a:rPr>
              <a:t>项目启动、需求调研分析、设计（概要设计及详细设计）、编码（实现）、测试、部署、测试和结束等过程。如图</a:t>
            </a:r>
            <a:r>
              <a:rPr lang="en-US" altLang="zh-CN" sz="2200" b="1" dirty="0">
                <a:solidFill>
                  <a:schemeClr val="tx1"/>
                </a:solidFill>
                <a:latin typeface="Arial" panose="020B0604020202020204" pitchFamily="34" charset="0"/>
              </a:rPr>
              <a:t>1-4</a:t>
            </a:r>
            <a:r>
              <a:rPr lang="zh-CN" altLang="en-US" sz="2200" b="1" dirty="0">
                <a:solidFill>
                  <a:schemeClr val="tx1"/>
                </a:solidFill>
                <a:latin typeface="Arial" panose="020B0604020202020204" pitchFamily="34" charset="0"/>
              </a:rPr>
              <a:t>所示。</a:t>
            </a:r>
          </a:p>
        </p:txBody>
      </p:sp>
      <p:pic>
        <p:nvPicPr>
          <p:cNvPr id="3481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1484313"/>
            <a:ext cx="3600450"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Rectangle 8"/>
          <p:cNvSpPr>
            <a:spLocks noChangeArrowheads="1"/>
          </p:cNvSpPr>
          <p:nvPr/>
        </p:nvSpPr>
        <p:spPr bwMode="auto">
          <a:xfrm>
            <a:off x="5886450" y="6092825"/>
            <a:ext cx="2025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itchFamily="34" charset="0"/>
              <a:buNone/>
            </a:pPr>
            <a:r>
              <a:rPr lang="zh-CN" altLang="en-US" sz="1600" b="1"/>
              <a:t>图</a:t>
            </a:r>
            <a:r>
              <a:rPr lang="en-US" altLang="zh-CN" sz="1600" b="1"/>
              <a:t>1-4  </a:t>
            </a:r>
            <a:r>
              <a:rPr lang="zh-CN" altLang="en-US" sz="1600" b="1"/>
              <a:t>系统开发过程</a:t>
            </a:r>
          </a:p>
        </p:txBody>
      </p:sp>
      <p:sp>
        <p:nvSpPr>
          <p:cNvPr id="34821"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1.2 </a:t>
            </a:r>
            <a:r>
              <a:rPr lang="zh-CN" altLang="zh-CN" sz="3200">
                <a:solidFill>
                  <a:schemeClr val="bg1"/>
                </a:solidFill>
                <a:latin typeface="Arial" pitchFamily="34" charset="0"/>
              </a:rPr>
              <a:t>软件及软件工程概述</a:t>
            </a:r>
            <a:endParaRPr lang="zh-CN" altLang="en-US" sz="3200">
              <a:solidFill>
                <a:schemeClr val="bg1"/>
              </a:solidFill>
              <a:latin typeface="Arial" pitchFamily="34" charset="0"/>
            </a:endParaRPr>
          </a:p>
        </p:txBody>
      </p:sp>
    </p:spTree>
    <p:extLst>
      <p:ext uri="{BB962C8B-B14F-4D97-AF65-F5344CB8AC3E}">
        <p14:creationId xmlns:p14="http://schemas.microsoft.com/office/powerpoint/2010/main" val="2454276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extLst>
          </p:cNvPr>
          <p:cNvSpPr/>
          <p:nvPr/>
        </p:nvSpPr>
        <p:spPr bwMode="gray">
          <a:xfrm>
            <a:off x="541338" y="1557338"/>
            <a:ext cx="8137525" cy="4108450"/>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lstStyle/>
          <a:p>
            <a:pPr eaLnBrk="1" hangingPunct="1">
              <a:spcBef>
                <a:spcPct val="35000"/>
              </a:spcBef>
              <a:spcAft>
                <a:spcPct val="20000"/>
              </a:spcAft>
              <a:defRPr/>
            </a:pPr>
            <a:r>
              <a:rPr lang="en-US" altLang="zh-CN" sz="2200" b="1" dirty="0">
                <a:solidFill>
                  <a:schemeClr val="tx1"/>
                </a:solidFill>
                <a:latin typeface="Arial" panose="020B0604020202020204" pitchFamily="34" charset="0"/>
              </a:rPr>
              <a:t>                           </a:t>
            </a:r>
            <a:r>
              <a:rPr lang="en-US" altLang="zh-CN" sz="2200" b="1" dirty="0">
                <a:solidFill>
                  <a:schemeClr val="tx1"/>
                </a:solidFill>
                <a:latin typeface="楷体" panose="02010609060101010101" pitchFamily="49" charset="-122"/>
                <a:ea typeface="楷体" panose="02010609060101010101" pitchFamily="49" charset="-122"/>
              </a:rPr>
              <a:t>“</a:t>
            </a:r>
            <a:r>
              <a:rPr lang="zh-CN" altLang="en-US" sz="2200" b="1" dirty="0">
                <a:solidFill>
                  <a:schemeClr val="tx1"/>
                </a:solidFill>
                <a:latin typeface="楷体" panose="02010609060101010101" pitchFamily="49" charset="-122"/>
                <a:ea typeface="楷体" panose="02010609060101010101" pitchFamily="49" charset="-122"/>
              </a:rPr>
              <a:t>企业人事管理信息系统”</a:t>
            </a:r>
            <a:r>
              <a:rPr lang="zh-CN" altLang="en-US" sz="2200" b="1" dirty="0">
                <a:solidFill>
                  <a:srgbClr val="990033"/>
                </a:solidFill>
                <a:latin typeface="楷体" panose="02010609060101010101" pitchFamily="49" charset="-122"/>
                <a:ea typeface="楷体" panose="02010609060101010101" pitchFamily="49" charset="-122"/>
              </a:rPr>
              <a:t>总体功能需求和目标要求</a:t>
            </a:r>
            <a:r>
              <a:rPr lang="zh-CN" altLang="en-US" sz="2200" b="1" dirty="0">
                <a:solidFill>
                  <a:schemeClr val="tx1"/>
                </a:solidFill>
                <a:latin typeface="楷体" panose="02010609060101010101" pitchFamily="49" charset="-122"/>
                <a:ea typeface="楷体" panose="02010609060101010101" pitchFamily="49" charset="-122"/>
              </a:rPr>
              <a:t>。</a:t>
            </a:r>
            <a:r>
              <a:rPr lang="zh-CN" altLang="en-US" sz="2200" b="1" dirty="0">
                <a:solidFill>
                  <a:srgbClr val="990033"/>
                </a:solidFill>
                <a:latin typeface="楷体" panose="02010609060101010101" pitchFamily="49" charset="-122"/>
                <a:ea typeface="楷体" panose="02010609060101010101" pitchFamily="49" charset="-122"/>
              </a:rPr>
              <a:t>主要功能</a:t>
            </a:r>
            <a:r>
              <a:rPr lang="zh-CN" altLang="en-US" sz="2200" b="1" dirty="0">
                <a:solidFill>
                  <a:schemeClr val="tx1"/>
                </a:solidFill>
                <a:latin typeface="楷体" panose="02010609060101010101" pitchFamily="49" charset="-122"/>
                <a:ea typeface="楷体" panose="02010609060101010101" pitchFamily="49" charset="-122"/>
              </a:rPr>
              <a:t>是用于支持企事业单位完成劳动人事管理工作，</a:t>
            </a:r>
            <a:r>
              <a:rPr lang="zh-CN" altLang="en-US" sz="2200" b="1" dirty="0">
                <a:solidFill>
                  <a:srgbClr val="CC0000"/>
                </a:solidFill>
                <a:latin typeface="楷体" panose="02010609060101010101" pitchFamily="49" charset="-122"/>
                <a:ea typeface="楷体" panose="02010609060101010101" pitchFamily="49" charset="-122"/>
              </a:rPr>
              <a:t>实现的</a:t>
            </a:r>
            <a:r>
              <a:rPr lang="zh-CN" altLang="en-US" sz="2200" b="1" u="sng" dirty="0">
                <a:solidFill>
                  <a:srgbClr val="CC0000"/>
                </a:solidFill>
                <a:latin typeface="楷体" panose="02010609060101010101" pitchFamily="49" charset="-122"/>
                <a:ea typeface="楷体" panose="02010609060101010101" pitchFamily="49" charset="-122"/>
              </a:rPr>
              <a:t>主要目标</a:t>
            </a:r>
            <a:r>
              <a:rPr lang="zh-CN" altLang="en-US" sz="2200" b="1" dirty="0">
                <a:solidFill>
                  <a:schemeClr val="tx1"/>
                </a:solidFill>
                <a:latin typeface="楷体" panose="02010609060101010101" pitchFamily="49" charset="-122"/>
                <a:ea typeface="楷体" panose="02010609060101010101" pitchFamily="49" charset="-122"/>
              </a:rPr>
              <a:t>包括：</a:t>
            </a:r>
          </a:p>
          <a:p>
            <a:pPr eaLnBrk="1" hangingPunct="1">
              <a:lnSpc>
                <a:spcPct val="95000"/>
              </a:lnSpc>
              <a:spcBef>
                <a:spcPts val="35"/>
              </a:spcBef>
              <a:spcAft>
                <a:spcPts val="20"/>
              </a:spcAft>
              <a:defRPr/>
            </a:pPr>
            <a:r>
              <a:rPr lang="en-US" altLang="zh-CN" sz="2200" b="1" dirty="0">
                <a:solidFill>
                  <a:schemeClr val="tx1"/>
                </a:solidFill>
                <a:latin typeface="楷体" panose="02010609060101010101" pitchFamily="49" charset="-122"/>
                <a:ea typeface="楷体" panose="02010609060101010101" pitchFamily="49" charset="-122"/>
              </a:rPr>
              <a:t>    (1)</a:t>
            </a:r>
            <a:r>
              <a:rPr lang="zh-CN" altLang="en-US" sz="2200" b="1" dirty="0">
                <a:solidFill>
                  <a:schemeClr val="tx1"/>
                </a:solidFill>
                <a:latin typeface="楷体" panose="02010609060101010101" pitchFamily="49" charset="-122"/>
                <a:ea typeface="楷体" panose="02010609060101010101" pitchFamily="49" charset="-122"/>
              </a:rPr>
              <a:t>支持企事业高效率完成</a:t>
            </a:r>
            <a:r>
              <a:rPr lang="zh-CN" altLang="en-US" sz="2200" b="1" u="sng" dirty="0">
                <a:solidFill>
                  <a:schemeClr val="tx1"/>
                </a:solidFill>
                <a:latin typeface="楷体" panose="02010609060101010101" pitchFamily="49" charset="-122"/>
                <a:ea typeface="楷体" panose="02010609060101010101" pitchFamily="49" charset="-122"/>
              </a:rPr>
              <a:t>劳动人事管理的日常业务</a:t>
            </a:r>
            <a:r>
              <a:rPr lang="zh-CN" altLang="en-US" sz="2200" b="1" dirty="0">
                <a:solidFill>
                  <a:schemeClr val="tx1"/>
                </a:solidFill>
                <a:latin typeface="楷体" panose="02010609060101010101" pitchFamily="49" charset="-122"/>
                <a:ea typeface="楷体" panose="02010609060101010101" pitchFamily="49" charset="-122"/>
              </a:rPr>
              <a:t>，包括新职工调入时人事的管理，职员调出、辞职、退休等。</a:t>
            </a:r>
          </a:p>
          <a:p>
            <a:pPr eaLnBrk="1" hangingPunct="1">
              <a:lnSpc>
                <a:spcPct val="95000"/>
              </a:lnSpc>
              <a:spcBef>
                <a:spcPts val="35"/>
              </a:spcBef>
              <a:spcAft>
                <a:spcPts val="20"/>
              </a:spcAft>
              <a:defRPr/>
            </a:pPr>
            <a:r>
              <a:rPr lang="en-US" altLang="zh-CN" sz="2200" b="1" dirty="0">
                <a:solidFill>
                  <a:schemeClr val="tx1"/>
                </a:solidFill>
                <a:latin typeface="楷体" panose="02010609060101010101" pitchFamily="49" charset="-122"/>
                <a:ea typeface="楷体" panose="02010609060101010101" pitchFamily="49" charset="-122"/>
              </a:rPr>
              <a:t>    (2)</a:t>
            </a:r>
            <a:r>
              <a:rPr lang="zh-CN" altLang="en-US" sz="2200" b="1" dirty="0">
                <a:solidFill>
                  <a:schemeClr val="tx1"/>
                </a:solidFill>
                <a:latin typeface="楷体" panose="02010609060101010101" pitchFamily="49" charset="-122"/>
                <a:ea typeface="楷体" panose="02010609060101010101" pitchFamily="49" charset="-122"/>
              </a:rPr>
              <a:t>支持企事业进行</a:t>
            </a:r>
            <a:r>
              <a:rPr lang="zh-CN" altLang="en-US" sz="2200" b="1" u="sng" dirty="0">
                <a:solidFill>
                  <a:schemeClr val="tx1"/>
                </a:solidFill>
                <a:latin typeface="楷体" panose="02010609060101010101" pitchFamily="49" charset="-122"/>
                <a:ea typeface="楷体" panose="02010609060101010101" pitchFamily="49" charset="-122"/>
              </a:rPr>
              <a:t>劳动人事招聘</a:t>
            </a:r>
            <a:r>
              <a:rPr lang="zh-CN" altLang="en-US" sz="2200" b="1" dirty="0">
                <a:solidFill>
                  <a:schemeClr val="tx1"/>
                </a:solidFill>
                <a:latin typeface="楷体" panose="02010609060101010101" pitchFamily="49" charset="-122"/>
                <a:ea typeface="楷体" panose="02010609060101010101" pitchFamily="49" charset="-122"/>
              </a:rPr>
              <a:t>及其</a:t>
            </a:r>
            <a:r>
              <a:rPr lang="zh-CN" altLang="en-US" sz="2200" b="1" u="sng" dirty="0">
                <a:solidFill>
                  <a:schemeClr val="tx1"/>
                </a:solidFill>
                <a:latin typeface="楷体" panose="02010609060101010101" pitchFamily="49" charset="-122"/>
                <a:ea typeface="楷体" panose="02010609060101010101" pitchFamily="49" charset="-122"/>
              </a:rPr>
              <a:t>相关的科学决策</a:t>
            </a:r>
            <a:r>
              <a:rPr lang="en-US" altLang="zh-CN" sz="2200" b="1" dirty="0">
                <a:solidFill>
                  <a:schemeClr val="tx1"/>
                </a:solidFill>
                <a:latin typeface="楷体" panose="02010609060101010101" pitchFamily="49" charset="-122"/>
                <a:ea typeface="楷体" panose="02010609060101010101" pitchFamily="49" charset="-122"/>
              </a:rPr>
              <a:t>,</a:t>
            </a:r>
            <a:r>
              <a:rPr lang="zh-CN" altLang="en-US" sz="2200" b="1" dirty="0">
                <a:solidFill>
                  <a:schemeClr val="tx1"/>
                </a:solidFill>
                <a:latin typeface="楷体" panose="02010609060101010101" pitchFamily="49" charset="-122"/>
                <a:ea typeface="楷体" panose="02010609060101010101" pitchFamily="49" charset="-122"/>
              </a:rPr>
              <a:t>如企事业单位领导根据现有的岗位员工需求情况</a:t>
            </a:r>
            <a:r>
              <a:rPr lang="zh-CN" altLang="en-US" sz="2200" b="1" u="sng" dirty="0">
                <a:solidFill>
                  <a:schemeClr val="tx1"/>
                </a:solidFill>
                <a:latin typeface="楷体" panose="02010609060101010101" pitchFamily="49" charset="-122"/>
                <a:ea typeface="楷体" panose="02010609060101010101" pitchFamily="49" charset="-122"/>
              </a:rPr>
              <a:t>决定招聘的岗位及人数</a:t>
            </a:r>
            <a:r>
              <a:rPr lang="zh-CN" altLang="en-US" sz="2200" b="1" dirty="0">
                <a:solidFill>
                  <a:schemeClr val="tx1"/>
                </a:solidFill>
                <a:latin typeface="楷体" panose="02010609060101010101" pitchFamily="49" charset="-122"/>
                <a:ea typeface="楷体" panose="02010609060101010101" pitchFamily="49" charset="-122"/>
              </a:rPr>
              <a:t>等。</a:t>
            </a:r>
          </a:p>
          <a:p>
            <a:pPr eaLnBrk="1" hangingPunct="1">
              <a:lnSpc>
                <a:spcPct val="95000"/>
              </a:lnSpc>
              <a:spcBef>
                <a:spcPts val="35"/>
              </a:spcBef>
              <a:spcAft>
                <a:spcPts val="20"/>
              </a:spcAft>
              <a:defRPr/>
            </a:pPr>
            <a:r>
              <a:rPr lang="zh-CN" altLang="en-US" sz="2200" b="1" dirty="0">
                <a:solidFill>
                  <a:schemeClr val="tx1"/>
                </a:solidFill>
                <a:latin typeface="楷体" panose="02010609060101010101" pitchFamily="49" charset="-122"/>
                <a:ea typeface="楷体" panose="02010609060101010101" pitchFamily="49" charset="-122"/>
              </a:rPr>
              <a:t>    根据新系统总体功能需求等要求，通过调研、论证可以</a:t>
            </a:r>
            <a:r>
              <a:rPr lang="zh-CN" altLang="en-US" sz="2200" b="1" dirty="0">
                <a:solidFill>
                  <a:srgbClr val="0066FF"/>
                </a:solidFill>
                <a:latin typeface="楷体" panose="02010609060101010101" pitchFamily="49" charset="-122"/>
                <a:ea typeface="楷体" panose="02010609060101010101" pitchFamily="49" charset="-122"/>
              </a:rPr>
              <a:t>基本确定</a:t>
            </a:r>
            <a:r>
              <a:rPr lang="zh-CN" altLang="en-US" sz="2200" b="1" dirty="0">
                <a:solidFill>
                  <a:srgbClr val="990033"/>
                </a:solidFill>
                <a:latin typeface="楷体" panose="02010609060101010101" pitchFamily="49" charset="-122"/>
                <a:ea typeface="楷体" panose="02010609060101010101" pitchFamily="49" charset="-122"/>
              </a:rPr>
              <a:t>系统开发过程的总体框架</a:t>
            </a:r>
            <a:r>
              <a:rPr lang="zh-CN" altLang="en-US" sz="2200" b="1" dirty="0">
                <a:solidFill>
                  <a:schemeClr val="tx1"/>
                </a:solidFill>
                <a:latin typeface="楷体" panose="02010609060101010101" pitchFamily="49" charset="-122"/>
                <a:ea typeface="楷体" panose="02010609060101010101" pitchFamily="49" charset="-122"/>
              </a:rPr>
              <a:t>。</a:t>
            </a:r>
          </a:p>
        </p:txBody>
      </p:sp>
      <p:sp>
        <p:nvSpPr>
          <p:cNvPr id="13" name="圆角矩形 12">
            <a:extLst>
              <a:ext uri="{FF2B5EF4-FFF2-40B4-BE49-F238E27FC236}"/>
            </a:extLst>
          </p:cNvPr>
          <p:cNvSpPr/>
          <p:nvPr/>
        </p:nvSpPr>
        <p:spPr bwMode="gray">
          <a:xfrm>
            <a:off x="1493838" y="1557338"/>
            <a:ext cx="1301750" cy="539750"/>
          </a:xfrm>
          <a:prstGeom prst="roundRect">
            <a:avLst/>
          </a:prstGeom>
        </p:spPr>
        <p:style>
          <a:lnRef idx="0">
            <a:schemeClr val="accent2"/>
          </a:lnRef>
          <a:fillRef idx="3">
            <a:schemeClr val="accent2"/>
          </a:fillRef>
          <a:effectRef idx="3">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Font typeface="Wingdings" panose="05000000000000000000" pitchFamily="2" charset="2"/>
              <a:buNone/>
              <a:defRPr/>
            </a:pPr>
            <a:r>
              <a:rPr lang="zh-CN" altLang="en-US" b="1" dirty="0">
                <a:solidFill>
                  <a:srgbClr val="002060"/>
                </a:solidFill>
                <a:latin typeface="宋体" panose="02010600030101010101" pitchFamily="2" charset="-122"/>
              </a:rPr>
              <a:t>案例</a:t>
            </a:r>
            <a:r>
              <a:rPr lang="en-US" altLang="zh-CN" b="1" dirty="0" smtClean="0">
                <a:solidFill>
                  <a:srgbClr val="002060"/>
                </a:solidFill>
                <a:latin typeface="宋体" panose="02010600030101010101" pitchFamily="2" charset="-122"/>
              </a:rPr>
              <a:t>1-3</a:t>
            </a:r>
            <a:endParaRPr lang="zh-CN" altLang="en-US" b="1" dirty="0">
              <a:solidFill>
                <a:srgbClr val="002060"/>
              </a:solidFill>
              <a:latin typeface="宋体" panose="02010600030101010101" pitchFamily="2" charset="-122"/>
            </a:endParaRPr>
          </a:p>
        </p:txBody>
      </p:sp>
      <p:sp>
        <p:nvSpPr>
          <p:cNvPr id="35846"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1.2 </a:t>
            </a:r>
            <a:r>
              <a:rPr lang="zh-CN" altLang="zh-CN" sz="3200">
                <a:solidFill>
                  <a:schemeClr val="bg1"/>
                </a:solidFill>
                <a:latin typeface="Arial" pitchFamily="34" charset="0"/>
              </a:rPr>
              <a:t>软件及软件工程概述</a:t>
            </a:r>
            <a:endParaRPr lang="zh-CN" altLang="en-US" sz="3200">
              <a:solidFill>
                <a:schemeClr val="bg1"/>
              </a:solidFill>
              <a:latin typeface="Arial" pitchFamily="34" charset="0"/>
            </a:endParaRPr>
          </a:p>
        </p:txBody>
      </p:sp>
      <p:pic>
        <p:nvPicPr>
          <p:cNvPr id="35847" name="Picture 8" descr="C:\Program Files\Microsoft Office\MEDIA\CAGCAT10\j030052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7763" y="5394325"/>
            <a:ext cx="9525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3216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p:cNvSpPr>
            <a:spLocks noGrp="1" noChangeArrowheads="1"/>
          </p:cNvSpPr>
          <p:nvPr>
            <p:ph idx="4294967295"/>
          </p:nvPr>
        </p:nvSpPr>
        <p:spPr>
          <a:xfrm>
            <a:off x="250825" y="981075"/>
            <a:ext cx="8153400" cy="863600"/>
          </a:xfrm>
        </p:spPr>
        <p:txBody>
          <a:bodyPr/>
          <a:lstStyle/>
          <a:p>
            <a:pPr>
              <a:buFont typeface="Wingdings" pitchFamily="2" charset="2"/>
              <a:buNone/>
            </a:pPr>
            <a:r>
              <a:rPr lang="zh-CN" altLang="en-US" sz="1600" b="0" smtClean="0">
                <a:solidFill>
                  <a:srgbClr val="0066FF"/>
                </a:solidFill>
              </a:rPr>
              <a:t>。</a:t>
            </a:r>
          </a:p>
        </p:txBody>
      </p:sp>
      <p:graphicFrame>
        <p:nvGraphicFramePr>
          <p:cNvPr id="35902" name="Group 62">
            <a:extLst>
              <a:ext uri="{FF2B5EF4-FFF2-40B4-BE49-F238E27FC236}"/>
            </a:extLst>
          </p:cNvPr>
          <p:cNvGraphicFramePr>
            <a:graphicFrameLocks noGrp="1"/>
          </p:cNvGraphicFramePr>
          <p:nvPr/>
        </p:nvGraphicFramePr>
        <p:xfrm>
          <a:off x="900113" y="2420938"/>
          <a:ext cx="7200900" cy="4335463"/>
        </p:xfrm>
        <a:graphic>
          <a:graphicData uri="http://schemas.openxmlformats.org/drawingml/2006/table">
            <a:tbl>
              <a:tblPr/>
              <a:tblGrid>
                <a:gridCol w="879475">
                  <a:extLst>
                    <a:ext uri="{9D8B030D-6E8A-4147-A177-3AD203B41FA5}"/>
                  </a:extLst>
                </a:gridCol>
                <a:gridCol w="3609975">
                  <a:extLst>
                    <a:ext uri="{9D8B030D-6E8A-4147-A177-3AD203B41FA5}"/>
                  </a:extLst>
                </a:gridCol>
                <a:gridCol w="1343025">
                  <a:extLst>
                    <a:ext uri="{9D8B030D-6E8A-4147-A177-3AD203B41FA5}"/>
                  </a:extLst>
                </a:gridCol>
                <a:gridCol w="1368425">
                  <a:extLst>
                    <a:ext uri="{9D8B030D-6E8A-4147-A177-3AD203B41FA5}"/>
                  </a:extLst>
                </a:gridCol>
              </a:tblGrid>
              <a:tr h="244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步 骤</a:t>
                      </a:r>
                      <a:endParaRPr kumimoji="0" lang="zh-CN" altLang="en-US" sz="1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任务及说明</a:t>
                      </a:r>
                      <a:endParaRPr kumimoji="0" lang="zh-CN" altLang="en-US" sz="1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参与者</a:t>
                      </a:r>
                      <a:endParaRPr kumimoji="0" lang="zh-CN" altLang="en-US" sz="1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生成文档或程序</a:t>
                      </a:r>
                      <a:endParaRPr kumimoji="0" lang="zh-CN" altLang="en-US" sz="1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extLst>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可行性分析</a:t>
                      </a:r>
                      <a:endParaRPr kumimoji="0" lang="zh-CN" altLang="en-US" sz="1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对项目的技术、功能需求及市场，进行调研和初步分析，确定是否需要启动项目</a:t>
                      </a:r>
                      <a:endParaRPr kumimoji="0" lang="zh-CN" altLang="en-US" sz="1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部门主管</a:t>
                      </a:r>
                      <a:endPar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核心技术人员</a:t>
                      </a:r>
                      <a:endParaRPr kumimoji="0" lang="zh-CN" altLang="en-US" sz="1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可行性分析报告</a:t>
                      </a:r>
                      <a:endPar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技术调研报告</a:t>
                      </a:r>
                      <a:endParaRPr kumimoji="0" lang="zh-CN" altLang="en-US" sz="1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启动项目</a:t>
                      </a:r>
                      <a:endParaRPr kumimoji="0" lang="zh-CN" altLang="en-US" sz="1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正式启动项目，由部门主管制定合同，项目经理制定初步计划，初步计划包括设计和开发时间的初步估计</a:t>
                      </a:r>
                      <a:endParaRPr kumimoji="0" lang="zh-CN" altLang="en-US" sz="1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部门主管</a:t>
                      </a:r>
                      <a:endPar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核心技术人员</a:t>
                      </a:r>
                      <a:endParaRPr kumimoji="0" lang="zh-CN" altLang="en-US" sz="1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项目计划书</a:t>
                      </a:r>
                      <a:endPar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项目合同</a:t>
                      </a:r>
                      <a:endParaRPr kumimoji="0" lang="zh-CN" altLang="en-US" sz="1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r h="550863">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需求分析</a:t>
                      </a:r>
                      <a:endParaRPr kumimoji="0" lang="zh-CN" altLang="en-US" sz="1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对项目详细需求分析，编写需求文档，对</a:t>
                      </a:r>
                      <a:r>
                        <a:rPr kumimoji="0" lang="en-US" altLang="zh-CN"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B/S </a:t>
                      </a: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结构的系统应制作静态演示页面。需求分析文档和静态演示页面需要通过部门主管审批才能进行下一步骤</a:t>
                      </a:r>
                      <a:endParaRPr kumimoji="0" lang="zh-CN" altLang="en-US" sz="1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项目经理</a:t>
                      </a:r>
                      <a:endPar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项目小组核心成员</a:t>
                      </a:r>
                      <a:endParaRPr kumimoji="0" lang="zh-CN" altLang="en-US" sz="1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905" algn="l"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需求分析说明书</a:t>
                      </a:r>
                      <a:endPar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1905" algn="l" defTabSz="914400" rtl="0" eaLnBrk="0" fontAlgn="base" latinLnBrk="0" hangingPunct="0">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静态演示页面</a:t>
                      </a:r>
                      <a:endPar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1905" algn="l" defTabSz="914400" rtl="0" eaLnBrk="0" fontAlgn="base" latinLnBrk="0" hangingPunct="0">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项目计划修订版本</a:t>
                      </a:r>
                      <a:endParaRPr kumimoji="0" lang="zh-CN" altLang="en-US" sz="1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r h="854075">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概要设计</a:t>
                      </a:r>
                      <a:endParaRPr kumimoji="0" lang="zh-CN" altLang="en-US" sz="1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根据需求分析进行概要设计。编写目的是说明对系统的设计考虑，包括程序系统流程、组织结构、模块划分、功能分配、接口设计。运行设计、数据结构设计和出错处理设计等，为详细设计提供基础。概要设计经过评审后，项目经理通过部门主管一起指定项目小组成员。</a:t>
                      </a:r>
                      <a:endParaRPr kumimoji="0" lang="zh-CN" altLang="en-US" sz="1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项目经理</a:t>
                      </a:r>
                      <a:endPar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项目小组核心成员</a:t>
                      </a:r>
                      <a:endParaRPr kumimoji="0" lang="zh-CN" altLang="en-US" sz="1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概要设计说明书</a:t>
                      </a:r>
                      <a:endParaRPr kumimoji="0" lang="zh-CN" altLang="en-US" sz="1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r h="701675">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详细设计</a:t>
                      </a:r>
                      <a:endParaRPr kumimoji="0" lang="zh-CN" altLang="en-US" sz="1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详细设计编制目的是说明一个软件各个层次中的每一个程序（每个模块或子程序）的设计方案，如果一个软件系统比较简单，层次很少，可以不单独编写，有关内容可并入概要设计说明书。</a:t>
                      </a:r>
                      <a:endParaRPr kumimoji="0" lang="zh-CN" altLang="en-US" sz="1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项目经理</a:t>
                      </a:r>
                      <a:endPar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项目小组成员</a:t>
                      </a:r>
                      <a:endParaRPr kumimoji="0" lang="zh-CN" altLang="en-US" sz="1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详细设计文档</a:t>
                      </a:r>
                      <a:endPar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项目计划确定版本</a:t>
                      </a:r>
                      <a:endParaRPr kumimoji="0" lang="zh-CN" altLang="en-US" sz="1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编码实现</a:t>
                      </a:r>
                      <a:endParaRPr kumimoji="0" lang="zh-CN" altLang="en-US" sz="1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根据详细设计编程实现，同时有美工对操作界面进行美化</a:t>
                      </a:r>
                      <a:endParaRPr kumimoji="0" lang="zh-CN" altLang="en-US" sz="1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项目经理、程序设计员、美工</a:t>
                      </a:r>
                      <a:endParaRPr kumimoji="0" lang="zh-CN" altLang="en-US" sz="1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软件版本说明</a:t>
                      </a: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软件产品规格说明</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r h="549275">
                <a:tc>
                  <a:txBody>
                    <a:bodyPr/>
                    <a:lstStyle/>
                    <a:p>
                      <a:pPr marL="0" marR="0" lvl="0" indent="0" algn="l" defTabSz="914400" rtl="0" eaLnBrk="1" fontAlgn="base" latinLnBrk="0" hangingPunct="1">
                        <a:lnSpc>
                          <a:spcPct val="90000"/>
                        </a:lnSpc>
                        <a:spcBef>
                          <a:spcPct val="0"/>
                        </a:spcBef>
                        <a:spcAft>
                          <a:spcPct val="0"/>
                        </a:spcAft>
                        <a:buClrTx/>
                        <a:buSzTx/>
                        <a:buFontTx/>
                        <a:buNone/>
                      </a:pPr>
                      <a:endPar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9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调试</a:t>
                      </a:r>
                      <a:endParaRPr kumimoji="0" lang="zh-CN" altLang="en-US" sz="1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项目经理提交测试申请，由测试部门对项目进行测试，项目小组配合测试部门修改软件中的错误</a:t>
                      </a:r>
                      <a:endParaRPr kumimoji="0" lang="zh-CN" altLang="en-US" sz="1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项目经理</a:t>
                      </a:r>
                      <a:endPar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程序开发人员</a:t>
                      </a:r>
                      <a:endPar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测试部门</a:t>
                      </a:r>
                      <a:endParaRPr kumimoji="0" lang="zh-CN" altLang="en-US" sz="1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测试申请</a:t>
                      </a:r>
                      <a:endPar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测试计划</a:t>
                      </a:r>
                      <a:endPar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测试报告</a:t>
                      </a:r>
                      <a:endParaRPr kumimoji="0" lang="zh-CN" altLang="en-US" sz="1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项目验收</a:t>
                      </a:r>
                      <a:endParaRPr kumimoji="0" lang="zh-CN" altLang="en-US" sz="1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项目验收归档</a:t>
                      </a:r>
                      <a:endParaRPr kumimoji="0" lang="zh-CN" altLang="en-US" sz="1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部门主管</a:t>
                      </a: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rPr>
                        <a:t>、</a:t>
                      </a: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项目经理</a:t>
                      </a:r>
                      <a:endParaRPr kumimoji="0" lang="zh-CN" altLang="en-US" sz="1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项目所有文档和程序</a:t>
                      </a:r>
                      <a:endParaRPr kumimoji="0" lang="zh-CN" altLang="en-US" sz="1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bl>
          </a:graphicData>
        </a:graphic>
      </p:graphicFrame>
      <p:sp>
        <p:nvSpPr>
          <p:cNvPr id="36919" name="Rectangle 253"/>
          <p:cNvSpPr>
            <a:spLocks noChangeArrowheads="1"/>
          </p:cNvSpPr>
          <p:nvPr/>
        </p:nvSpPr>
        <p:spPr bwMode="auto">
          <a:xfrm>
            <a:off x="2411413" y="2133600"/>
            <a:ext cx="3663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buClr>
                <a:schemeClr val="hlink"/>
              </a:buClr>
              <a:buFont typeface="Wingdings" pitchFamily="2" charset="2"/>
              <a:buNone/>
            </a:pPr>
            <a:r>
              <a:rPr lang="zh-CN" altLang="en-US" sz="1600" b="1">
                <a:solidFill>
                  <a:srgbClr val="CC0000"/>
                </a:solidFill>
              </a:rPr>
              <a:t>表</a:t>
            </a:r>
            <a:r>
              <a:rPr lang="en-US" altLang="zh-CN" sz="1600" b="1">
                <a:solidFill>
                  <a:srgbClr val="CC0000"/>
                </a:solidFill>
              </a:rPr>
              <a:t>1-4  </a:t>
            </a:r>
            <a:r>
              <a:rPr lang="zh-CN" altLang="en-US" sz="1600" b="1">
                <a:solidFill>
                  <a:srgbClr val="CC0000"/>
                </a:solidFill>
              </a:rPr>
              <a:t>软件开发工作任务、人员及输出</a:t>
            </a:r>
          </a:p>
        </p:txBody>
      </p:sp>
      <p:sp>
        <p:nvSpPr>
          <p:cNvPr id="5" name="圆角矩形 4">
            <a:extLst>
              <a:ext uri="{FF2B5EF4-FFF2-40B4-BE49-F238E27FC236}"/>
            </a:extLst>
          </p:cNvPr>
          <p:cNvSpPr/>
          <p:nvPr/>
        </p:nvSpPr>
        <p:spPr bwMode="gray">
          <a:xfrm>
            <a:off x="755650" y="1125538"/>
            <a:ext cx="7273925" cy="1006475"/>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eaLnBrk="1" hangingPunct="1">
              <a:lnSpc>
                <a:spcPct val="90000"/>
              </a:lnSpc>
              <a:defRPr/>
            </a:pPr>
            <a:r>
              <a:rPr lang="zh-CN" altLang="en-US" sz="1900" b="1">
                <a:solidFill>
                  <a:srgbClr val="0066FF"/>
                </a:solidFill>
                <a:latin typeface="Arial" panose="020B0604020202020204" pitchFamily="34" charset="0"/>
              </a:rPr>
              <a:t>       </a:t>
            </a:r>
            <a:r>
              <a:rPr lang="zh-CN" altLang="en-US" sz="1900" b="1">
                <a:solidFill>
                  <a:srgbClr val="990033"/>
                </a:solidFill>
                <a:latin typeface="Arial" panose="020B0604020202020204" pitchFamily="34" charset="0"/>
              </a:rPr>
              <a:t>软件开发过程</a:t>
            </a:r>
            <a:r>
              <a:rPr lang="zh-CN" altLang="en-US" sz="1900" b="1">
                <a:solidFill>
                  <a:schemeClr val="tx2"/>
                </a:solidFill>
                <a:latin typeface="Arial" panose="020B0604020202020204" pitchFamily="34" charset="0"/>
              </a:rPr>
              <a:t>的具体工作任务、参与人员及生成文档或程序，可以通过一个表具体详细地列出来，以便于清楚</a:t>
            </a:r>
            <a:r>
              <a:rPr lang="zh-CN" altLang="en-US" sz="1900" b="1">
                <a:solidFill>
                  <a:srgbClr val="990033"/>
                </a:solidFill>
                <a:latin typeface="Arial" panose="020B0604020202020204" pitchFamily="34" charset="0"/>
              </a:rPr>
              <a:t>各阶段</a:t>
            </a:r>
            <a:r>
              <a:rPr lang="zh-CN" altLang="en-US" sz="1900" b="1">
                <a:solidFill>
                  <a:schemeClr val="tx2"/>
                </a:solidFill>
                <a:latin typeface="Arial" panose="020B0604020202020204" pitchFamily="34" charset="0"/>
              </a:rPr>
              <a:t>具体</a:t>
            </a:r>
            <a:r>
              <a:rPr lang="zh-CN" altLang="en-US" sz="1900" b="1">
                <a:solidFill>
                  <a:srgbClr val="D60093"/>
                </a:solidFill>
                <a:latin typeface="Arial" panose="020B0604020202020204" pitchFamily="34" charset="0"/>
              </a:rPr>
              <a:t>做什么工作（任务）</a:t>
            </a:r>
            <a:r>
              <a:rPr lang="zh-CN" altLang="en-US" sz="1900" b="1">
                <a:solidFill>
                  <a:srgbClr val="0066FF"/>
                </a:solidFill>
                <a:latin typeface="Arial" panose="020B0604020202020204" pitchFamily="34" charset="0"/>
              </a:rPr>
              <a:t>，如表</a:t>
            </a:r>
            <a:r>
              <a:rPr lang="en-US" altLang="zh-CN" sz="1900" b="1">
                <a:solidFill>
                  <a:srgbClr val="0066FF"/>
                </a:solidFill>
                <a:latin typeface="Arial" panose="020B0604020202020204" pitchFamily="34" charset="0"/>
              </a:rPr>
              <a:t>1-4</a:t>
            </a:r>
            <a:r>
              <a:rPr lang="zh-CN" altLang="en-US" sz="1900" b="1">
                <a:solidFill>
                  <a:srgbClr val="0066FF"/>
                </a:solidFill>
                <a:latin typeface="Arial" panose="020B0604020202020204" pitchFamily="34" charset="0"/>
              </a:rPr>
              <a:t>所示。</a:t>
            </a:r>
          </a:p>
        </p:txBody>
      </p:sp>
      <p:sp>
        <p:nvSpPr>
          <p:cNvPr id="36921"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1.2 </a:t>
            </a:r>
            <a:r>
              <a:rPr lang="zh-CN" altLang="zh-CN" sz="3200">
                <a:solidFill>
                  <a:schemeClr val="bg1"/>
                </a:solidFill>
                <a:latin typeface="Arial" pitchFamily="34" charset="0"/>
              </a:rPr>
              <a:t>软件及软件工程概述</a:t>
            </a:r>
            <a:endParaRPr lang="zh-CN" altLang="en-US" sz="3200">
              <a:solidFill>
                <a:schemeClr val="bg1"/>
              </a:solidFill>
              <a:latin typeface="Arial" pitchFamily="34" charset="0"/>
            </a:endParaRPr>
          </a:p>
        </p:txBody>
      </p:sp>
    </p:spTree>
    <p:extLst>
      <p:ext uri="{BB962C8B-B14F-4D97-AF65-F5344CB8AC3E}">
        <p14:creationId xmlns:p14="http://schemas.microsoft.com/office/powerpoint/2010/main" val="1960644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2"/>
          <p:cNvSpPr>
            <a:spLocks noGrp="1" noChangeArrowheads="1"/>
          </p:cNvSpPr>
          <p:nvPr>
            <p:ph idx="4294967295"/>
          </p:nvPr>
        </p:nvSpPr>
        <p:spPr>
          <a:xfrm>
            <a:off x="827087" y="1611815"/>
            <a:ext cx="7489825" cy="4606925"/>
          </a:xfrm>
        </p:spPr>
        <p:txBody>
          <a:bodyPr/>
          <a:lstStyle/>
          <a:p>
            <a:pPr>
              <a:buFont typeface="Wingdings" pitchFamily="2" charset="2"/>
              <a:buNone/>
            </a:pPr>
            <a:r>
              <a:rPr lang="en-US" altLang="zh-CN" sz="2000" smtClean="0">
                <a:solidFill>
                  <a:srgbClr val="FF0000"/>
                </a:solidFill>
              </a:rPr>
              <a:t>1.2.5  </a:t>
            </a:r>
            <a:r>
              <a:rPr lang="zh-CN" altLang="en-US" sz="2000" smtClean="0">
                <a:solidFill>
                  <a:srgbClr val="FF0000"/>
                </a:solidFill>
              </a:rPr>
              <a:t>软件工程基本原理及原则</a:t>
            </a:r>
          </a:p>
          <a:p>
            <a:pPr>
              <a:buFont typeface="Wingdings" pitchFamily="2" charset="2"/>
              <a:buNone/>
            </a:pPr>
            <a:r>
              <a:rPr lang="en-US" altLang="zh-CN" sz="1800" smtClean="0">
                <a:solidFill>
                  <a:schemeClr val="tx1"/>
                </a:solidFill>
              </a:rPr>
              <a:t>     </a:t>
            </a:r>
            <a:r>
              <a:rPr lang="en-US" altLang="zh-CN" sz="2400" smtClean="0">
                <a:solidFill>
                  <a:srgbClr val="990033"/>
                </a:solidFill>
              </a:rPr>
              <a:t>1. </a:t>
            </a:r>
            <a:r>
              <a:rPr lang="zh-CN" altLang="en-US" sz="2400" smtClean="0">
                <a:solidFill>
                  <a:srgbClr val="990033"/>
                </a:solidFill>
              </a:rPr>
              <a:t>软件工程的基本原理</a:t>
            </a:r>
          </a:p>
          <a:p>
            <a:pPr>
              <a:buFont typeface="Wingdings" pitchFamily="2" charset="2"/>
              <a:buNone/>
            </a:pPr>
            <a:r>
              <a:rPr lang="zh-CN" altLang="en-US" sz="2400" smtClean="0">
                <a:solidFill>
                  <a:srgbClr val="990033"/>
                </a:solidFill>
              </a:rPr>
              <a:t>     </a:t>
            </a:r>
            <a:r>
              <a:rPr lang="en-US" altLang="zh-CN" sz="2400" smtClean="0">
                <a:solidFill>
                  <a:schemeClr val="tx1"/>
                </a:solidFill>
              </a:rPr>
              <a:t>B.Boehm</a:t>
            </a:r>
            <a:r>
              <a:rPr lang="zh-CN" altLang="en-US" sz="2400" smtClean="0">
                <a:solidFill>
                  <a:srgbClr val="990033"/>
                </a:solidFill>
              </a:rPr>
              <a:t>软件工程</a:t>
            </a:r>
            <a:r>
              <a:rPr lang="en-US" altLang="zh-CN" sz="2400" smtClean="0">
                <a:solidFill>
                  <a:schemeClr val="tx1"/>
                </a:solidFill>
              </a:rPr>
              <a:t>7</a:t>
            </a:r>
            <a:r>
              <a:rPr lang="zh-CN" altLang="en-US" sz="2400" smtClean="0">
                <a:solidFill>
                  <a:schemeClr val="tx1"/>
                </a:solidFill>
              </a:rPr>
              <a:t>条</a:t>
            </a:r>
            <a:r>
              <a:rPr lang="zh-CN" altLang="en-US" sz="2400" u="sng" smtClean="0">
                <a:solidFill>
                  <a:srgbClr val="CC0000"/>
                </a:solidFill>
              </a:rPr>
              <a:t>基本原理</a:t>
            </a:r>
            <a:r>
              <a:rPr lang="zh-CN" altLang="en-US" sz="2400" smtClean="0">
                <a:solidFill>
                  <a:schemeClr val="tx1"/>
                </a:solidFill>
              </a:rPr>
              <a:t>。</a:t>
            </a:r>
          </a:p>
          <a:p>
            <a:pPr>
              <a:buFont typeface="Wingdings" pitchFamily="2" charset="2"/>
              <a:buNone/>
            </a:pPr>
            <a:r>
              <a:rPr lang="zh-CN" altLang="en-US" sz="2400" smtClean="0">
                <a:solidFill>
                  <a:schemeClr val="tx1"/>
                </a:solidFill>
              </a:rPr>
              <a:t>    （</a:t>
            </a:r>
            <a:r>
              <a:rPr lang="en-US" altLang="zh-CN" sz="2400" smtClean="0">
                <a:solidFill>
                  <a:schemeClr val="tx1"/>
                </a:solidFill>
              </a:rPr>
              <a:t>1</a:t>
            </a:r>
            <a:r>
              <a:rPr lang="zh-CN" altLang="en-US" sz="2400" smtClean="0">
                <a:solidFill>
                  <a:schemeClr val="tx1"/>
                </a:solidFill>
              </a:rPr>
              <a:t>）开发小组的</a:t>
            </a:r>
            <a:r>
              <a:rPr lang="zh-CN" altLang="en-US" sz="2400" u="sng" smtClean="0">
                <a:solidFill>
                  <a:schemeClr val="tx1"/>
                </a:solidFill>
              </a:rPr>
              <a:t>人员应该</a:t>
            </a:r>
            <a:r>
              <a:rPr lang="zh-CN" altLang="zh-CN" sz="2400" smtClean="0"/>
              <a:t>优化组合且</a:t>
            </a:r>
            <a:r>
              <a:rPr lang="zh-CN" altLang="en-US" sz="2400" u="sng" smtClean="0">
                <a:solidFill>
                  <a:schemeClr val="tx1"/>
                </a:solidFill>
              </a:rPr>
              <a:t>少而精</a:t>
            </a:r>
            <a:r>
              <a:rPr lang="zh-CN" altLang="en-US" sz="2400" smtClean="0">
                <a:solidFill>
                  <a:schemeClr val="tx1"/>
                </a:solidFill>
              </a:rPr>
              <a:t>。</a:t>
            </a:r>
          </a:p>
          <a:p>
            <a:pPr>
              <a:buFont typeface="Wingdings" pitchFamily="2" charset="2"/>
              <a:buNone/>
            </a:pPr>
            <a:r>
              <a:rPr lang="zh-CN" altLang="en-US" sz="2400" smtClean="0">
                <a:solidFill>
                  <a:schemeClr val="tx1"/>
                </a:solidFill>
              </a:rPr>
              <a:t>    （</a:t>
            </a:r>
            <a:r>
              <a:rPr lang="en-US" altLang="zh-CN" sz="2400" smtClean="0">
                <a:solidFill>
                  <a:schemeClr val="tx1"/>
                </a:solidFill>
              </a:rPr>
              <a:t>2</a:t>
            </a:r>
            <a:r>
              <a:rPr lang="zh-CN" altLang="en-US" sz="2400" smtClean="0">
                <a:solidFill>
                  <a:schemeClr val="tx1"/>
                </a:solidFill>
              </a:rPr>
              <a:t>）用分阶段的生存周期计划进行</a:t>
            </a:r>
            <a:r>
              <a:rPr lang="zh-CN" altLang="en-US" sz="2400" u="sng" smtClean="0">
                <a:solidFill>
                  <a:schemeClr val="tx1"/>
                </a:solidFill>
              </a:rPr>
              <a:t>严格管理</a:t>
            </a:r>
            <a:r>
              <a:rPr lang="zh-CN" altLang="en-US" sz="2400" smtClean="0">
                <a:solidFill>
                  <a:schemeClr val="tx1"/>
                </a:solidFill>
              </a:rPr>
              <a:t>。</a:t>
            </a:r>
          </a:p>
          <a:p>
            <a:pPr>
              <a:buFont typeface="Wingdings" pitchFamily="2" charset="2"/>
              <a:buNone/>
            </a:pPr>
            <a:r>
              <a:rPr lang="zh-CN" altLang="en-US" sz="2400" smtClean="0">
                <a:solidFill>
                  <a:schemeClr val="tx1"/>
                </a:solidFill>
              </a:rPr>
              <a:t>    （</a:t>
            </a:r>
            <a:r>
              <a:rPr lang="en-US" altLang="zh-CN" sz="2400" smtClean="0">
                <a:solidFill>
                  <a:schemeClr val="tx1"/>
                </a:solidFill>
              </a:rPr>
              <a:t>3</a:t>
            </a:r>
            <a:r>
              <a:rPr lang="zh-CN" altLang="en-US" sz="2400" smtClean="0">
                <a:solidFill>
                  <a:schemeClr val="tx1"/>
                </a:solidFill>
              </a:rPr>
              <a:t>）坚持进行</a:t>
            </a:r>
            <a:r>
              <a:rPr lang="zh-CN" altLang="en-US" sz="2400" u="sng" smtClean="0">
                <a:solidFill>
                  <a:schemeClr val="tx1"/>
                </a:solidFill>
              </a:rPr>
              <a:t>阶段评审</a:t>
            </a:r>
            <a:r>
              <a:rPr lang="zh-CN" altLang="en-US" sz="2400" smtClean="0">
                <a:solidFill>
                  <a:schemeClr val="tx1"/>
                </a:solidFill>
              </a:rPr>
              <a:t>。软件的</a:t>
            </a:r>
            <a:r>
              <a:rPr lang="zh-CN" altLang="en-US" sz="2400" u="sng" smtClean="0">
                <a:solidFill>
                  <a:schemeClr val="tx1"/>
                </a:solidFill>
              </a:rPr>
              <a:t>质量保证</a:t>
            </a:r>
            <a:r>
              <a:rPr lang="zh-CN" altLang="en-US" sz="2400" smtClean="0">
                <a:solidFill>
                  <a:schemeClr val="tx1"/>
                </a:solidFill>
              </a:rPr>
              <a:t>工作不能等到编码阶段结束之后再进行。</a:t>
            </a:r>
          </a:p>
          <a:p>
            <a:pPr>
              <a:buFont typeface="Wingdings" pitchFamily="2" charset="2"/>
              <a:buNone/>
            </a:pPr>
            <a:r>
              <a:rPr lang="zh-CN" altLang="en-US" sz="2400" smtClean="0">
                <a:solidFill>
                  <a:schemeClr val="tx1"/>
                </a:solidFill>
              </a:rPr>
              <a:t>    （</a:t>
            </a:r>
            <a:r>
              <a:rPr lang="en-US" altLang="zh-CN" sz="2400" smtClean="0">
                <a:solidFill>
                  <a:schemeClr val="tx1"/>
                </a:solidFill>
              </a:rPr>
              <a:t>4</a:t>
            </a:r>
            <a:r>
              <a:rPr lang="zh-CN" altLang="en-US" sz="2400" smtClean="0">
                <a:solidFill>
                  <a:schemeClr val="tx1"/>
                </a:solidFill>
              </a:rPr>
              <a:t>）实行严格的软件</a:t>
            </a:r>
            <a:r>
              <a:rPr lang="zh-CN" altLang="en-US" sz="2400" u="sng" smtClean="0">
                <a:solidFill>
                  <a:schemeClr val="tx1"/>
                </a:solidFill>
              </a:rPr>
              <a:t>产品控制</a:t>
            </a:r>
            <a:r>
              <a:rPr lang="zh-CN" altLang="en-US" sz="2400" smtClean="0">
                <a:solidFill>
                  <a:schemeClr val="tx1"/>
                </a:solidFill>
              </a:rPr>
              <a:t>。</a:t>
            </a:r>
          </a:p>
          <a:p>
            <a:pPr>
              <a:buFont typeface="Wingdings" pitchFamily="2" charset="2"/>
              <a:buNone/>
            </a:pPr>
            <a:r>
              <a:rPr lang="zh-CN" altLang="en-US" sz="2400" smtClean="0">
                <a:solidFill>
                  <a:schemeClr val="tx1"/>
                </a:solidFill>
              </a:rPr>
              <a:t>    （</a:t>
            </a:r>
            <a:r>
              <a:rPr lang="en-US" altLang="zh-CN" sz="2400" smtClean="0">
                <a:solidFill>
                  <a:schemeClr val="tx1"/>
                </a:solidFill>
              </a:rPr>
              <a:t>5</a:t>
            </a:r>
            <a:r>
              <a:rPr lang="zh-CN" altLang="en-US" sz="2400" smtClean="0">
                <a:solidFill>
                  <a:schemeClr val="tx1"/>
                </a:solidFill>
              </a:rPr>
              <a:t>）采用现代</a:t>
            </a:r>
            <a:r>
              <a:rPr lang="zh-CN" altLang="en-US" sz="2400" u="sng" smtClean="0">
                <a:solidFill>
                  <a:schemeClr val="tx1"/>
                </a:solidFill>
              </a:rPr>
              <a:t>程序设计技术</a:t>
            </a:r>
            <a:r>
              <a:rPr lang="zh-CN" altLang="en-US" sz="2400" smtClean="0">
                <a:solidFill>
                  <a:schemeClr val="tx1"/>
                </a:solidFill>
              </a:rPr>
              <a:t>。</a:t>
            </a:r>
          </a:p>
          <a:p>
            <a:pPr>
              <a:buFont typeface="Wingdings" pitchFamily="2" charset="2"/>
              <a:buNone/>
            </a:pPr>
            <a:r>
              <a:rPr lang="zh-CN" altLang="en-US" sz="2400" smtClean="0">
                <a:solidFill>
                  <a:schemeClr val="tx1"/>
                </a:solidFill>
              </a:rPr>
              <a:t>    （</a:t>
            </a:r>
            <a:r>
              <a:rPr lang="en-US" altLang="zh-CN" sz="2400" smtClean="0">
                <a:solidFill>
                  <a:schemeClr val="tx1"/>
                </a:solidFill>
              </a:rPr>
              <a:t>6</a:t>
            </a:r>
            <a:r>
              <a:rPr lang="zh-CN" altLang="en-US" sz="2400" smtClean="0">
                <a:solidFill>
                  <a:schemeClr val="tx1"/>
                </a:solidFill>
              </a:rPr>
              <a:t>）软件工程结果应能</a:t>
            </a:r>
            <a:r>
              <a:rPr lang="zh-CN" altLang="en-US" sz="2400" u="sng" smtClean="0">
                <a:solidFill>
                  <a:schemeClr val="tx1"/>
                </a:solidFill>
              </a:rPr>
              <a:t>清楚地审查</a:t>
            </a:r>
            <a:r>
              <a:rPr lang="zh-CN" altLang="en-US" sz="2400" smtClean="0">
                <a:solidFill>
                  <a:schemeClr val="tx1"/>
                </a:solidFill>
              </a:rPr>
              <a:t>。</a:t>
            </a:r>
          </a:p>
          <a:p>
            <a:pPr>
              <a:buFont typeface="Wingdings" pitchFamily="2" charset="2"/>
              <a:buNone/>
            </a:pPr>
            <a:r>
              <a:rPr lang="zh-CN" altLang="en-US" sz="2400" smtClean="0">
                <a:solidFill>
                  <a:schemeClr val="tx1"/>
                </a:solidFill>
              </a:rPr>
              <a:t>    （</a:t>
            </a:r>
            <a:r>
              <a:rPr lang="en-US" altLang="zh-CN" sz="2400" smtClean="0">
                <a:solidFill>
                  <a:schemeClr val="tx1"/>
                </a:solidFill>
              </a:rPr>
              <a:t>7</a:t>
            </a:r>
            <a:r>
              <a:rPr lang="zh-CN" altLang="en-US" sz="2400" smtClean="0">
                <a:solidFill>
                  <a:schemeClr val="tx1"/>
                </a:solidFill>
              </a:rPr>
              <a:t>）承认</a:t>
            </a:r>
            <a:r>
              <a:rPr lang="zh-CN" altLang="en-US" sz="2400" u="sng" smtClean="0">
                <a:solidFill>
                  <a:schemeClr val="tx1"/>
                </a:solidFill>
              </a:rPr>
              <a:t>不断改进</a:t>
            </a:r>
            <a:r>
              <a:rPr lang="zh-CN" altLang="en-US" sz="2400" smtClean="0">
                <a:solidFill>
                  <a:schemeClr val="tx1"/>
                </a:solidFill>
              </a:rPr>
              <a:t>软件工程实践的必要性</a:t>
            </a:r>
            <a:r>
              <a:rPr lang="zh-CN" altLang="en-US" sz="2400" b="0" smtClean="0">
                <a:solidFill>
                  <a:schemeClr val="tx1"/>
                </a:solidFill>
              </a:rPr>
              <a:t>。</a:t>
            </a:r>
          </a:p>
        </p:txBody>
      </p:sp>
      <p:sp>
        <p:nvSpPr>
          <p:cNvPr id="37891" name="AutoShape 12"/>
          <p:cNvSpPr>
            <a:spLocks noChangeArrowheads="1"/>
          </p:cNvSpPr>
          <p:nvPr/>
        </p:nvSpPr>
        <p:spPr bwMode="auto">
          <a:xfrm>
            <a:off x="684212" y="1538790"/>
            <a:ext cx="7775575" cy="4752975"/>
          </a:xfrm>
          <a:prstGeom prst="flowChartAlternateProcess">
            <a:avLst/>
          </a:prstGeom>
          <a:noFill/>
          <a:ln w="25400">
            <a:solidFill>
              <a:srgbClr val="1F38ED"/>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buFont typeface="Arial" pitchFamily="34" charset="0"/>
              <a:buNone/>
            </a:pPr>
            <a:endParaRPr lang="zh-CN" altLang="en-US"/>
          </a:p>
        </p:txBody>
      </p:sp>
      <p:sp>
        <p:nvSpPr>
          <p:cNvPr id="37892"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1.2 </a:t>
            </a:r>
            <a:r>
              <a:rPr lang="zh-CN" altLang="zh-CN" sz="3200">
                <a:solidFill>
                  <a:schemeClr val="bg1"/>
                </a:solidFill>
                <a:latin typeface="Arial" pitchFamily="34" charset="0"/>
              </a:rPr>
              <a:t>软件及软件工程概述</a:t>
            </a:r>
            <a:endParaRPr lang="zh-CN" altLang="en-US" sz="3200">
              <a:solidFill>
                <a:schemeClr val="bg1"/>
              </a:solidFill>
              <a:latin typeface="Arial" pitchFamily="34" charset="0"/>
            </a:endParaRPr>
          </a:p>
        </p:txBody>
      </p:sp>
      <p:pic>
        <p:nvPicPr>
          <p:cNvPr id="37893" name="Picture 6" descr="C:\Program Files\Microsoft Office\MEDIA\CAGCAT10\j029202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821487" y="4275640"/>
            <a:ext cx="1370012"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4205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AutoShape 8"/>
          <p:cNvSpPr>
            <a:spLocks noChangeArrowheads="1"/>
          </p:cNvSpPr>
          <p:nvPr/>
        </p:nvSpPr>
        <p:spPr bwMode="auto">
          <a:xfrm>
            <a:off x="685800" y="1389760"/>
            <a:ext cx="7848600" cy="2879725"/>
          </a:xfrm>
          <a:prstGeom prst="flowChartAlternateProcess">
            <a:avLst/>
          </a:prstGeom>
          <a:noFill/>
          <a:ln w="25400">
            <a:solidFill>
              <a:srgbClr val="1F38ED"/>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buFont typeface="Arial" pitchFamily="34" charset="0"/>
              <a:buNone/>
            </a:pPr>
            <a:endParaRPr lang="zh-CN" altLang="en-US"/>
          </a:p>
        </p:txBody>
      </p:sp>
      <p:sp>
        <p:nvSpPr>
          <p:cNvPr id="38915" name="Rectangle 9"/>
          <p:cNvSpPr>
            <a:spLocks noChangeArrowheads="1"/>
          </p:cNvSpPr>
          <p:nvPr/>
        </p:nvSpPr>
        <p:spPr bwMode="auto">
          <a:xfrm>
            <a:off x="755650" y="1510410"/>
            <a:ext cx="747395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320675" eaLnBrk="1" hangingPunct="1">
              <a:spcAft>
                <a:spcPct val="35000"/>
              </a:spcAft>
              <a:buFont typeface="Arial" pitchFamily="34" charset="0"/>
              <a:buNone/>
            </a:pPr>
            <a:r>
              <a:rPr lang="en-US" altLang="zh-CN" sz="2400" b="1">
                <a:solidFill>
                  <a:srgbClr val="FF0000"/>
                </a:solidFill>
              </a:rPr>
              <a:t>   2. </a:t>
            </a:r>
            <a:r>
              <a:rPr lang="zh-CN" altLang="en-US" sz="2400" b="1">
                <a:solidFill>
                  <a:srgbClr val="FF0000"/>
                </a:solidFill>
              </a:rPr>
              <a:t>软件工程的基本原则</a:t>
            </a:r>
          </a:p>
          <a:p>
            <a:pPr indent="320675" eaLnBrk="1" hangingPunct="1">
              <a:spcAft>
                <a:spcPct val="35000"/>
              </a:spcAft>
              <a:buFont typeface="Arial" pitchFamily="34" charset="0"/>
              <a:buNone/>
            </a:pPr>
            <a:r>
              <a:rPr lang="en-US" altLang="zh-CN" sz="2400" b="1"/>
              <a:t>   (1) </a:t>
            </a:r>
            <a:r>
              <a:rPr lang="zh-CN" altLang="en-US" sz="2400" b="1"/>
              <a:t>选取适宜的开发模型。 </a:t>
            </a:r>
          </a:p>
          <a:p>
            <a:pPr indent="320675" eaLnBrk="1" hangingPunct="1">
              <a:spcAft>
                <a:spcPct val="35000"/>
              </a:spcAft>
              <a:buFont typeface="Arial" pitchFamily="34" charset="0"/>
              <a:buNone/>
            </a:pPr>
            <a:r>
              <a:rPr lang="en-US" altLang="zh-CN" sz="2400" b="1"/>
              <a:t>   (2) </a:t>
            </a:r>
            <a:r>
              <a:rPr lang="zh-CN" altLang="en-US" sz="2400" b="1"/>
              <a:t>采用合适的设计方法。 </a:t>
            </a:r>
          </a:p>
          <a:p>
            <a:pPr indent="320675" eaLnBrk="1" hangingPunct="1">
              <a:spcAft>
                <a:spcPct val="35000"/>
              </a:spcAft>
              <a:buFont typeface="Arial" pitchFamily="34" charset="0"/>
              <a:buNone/>
            </a:pPr>
            <a:r>
              <a:rPr lang="en-US" altLang="zh-CN" sz="2400" b="1"/>
              <a:t>   (3) </a:t>
            </a:r>
            <a:r>
              <a:rPr lang="zh-CN" altLang="en-US" sz="2400" b="1"/>
              <a:t>提供高质量的工程支撑。 </a:t>
            </a:r>
          </a:p>
          <a:p>
            <a:pPr indent="320675" eaLnBrk="1" hangingPunct="1">
              <a:spcAft>
                <a:spcPct val="35000"/>
              </a:spcAft>
              <a:buFont typeface="Arial" pitchFamily="34" charset="0"/>
              <a:buNone/>
            </a:pPr>
            <a:r>
              <a:rPr lang="en-US" altLang="zh-CN" sz="2400" b="1"/>
              <a:t>   (4) </a:t>
            </a:r>
            <a:r>
              <a:rPr lang="zh-CN" altLang="en-US" sz="2400" b="1"/>
              <a:t>重视软件工程的管理。   </a:t>
            </a:r>
          </a:p>
        </p:txBody>
      </p:sp>
      <p:sp>
        <p:nvSpPr>
          <p:cNvPr id="38916"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1.2 </a:t>
            </a:r>
            <a:r>
              <a:rPr lang="zh-CN" altLang="zh-CN" sz="3200">
                <a:solidFill>
                  <a:schemeClr val="bg1"/>
                </a:solidFill>
                <a:latin typeface="Arial" pitchFamily="34" charset="0"/>
              </a:rPr>
              <a:t>软件及软件工程概述</a:t>
            </a:r>
            <a:endParaRPr lang="zh-CN" altLang="en-US" sz="3200">
              <a:solidFill>
                <a:schemeClr val="bg1"/>
              </a:solidFill>
              <a:latin typeface="Arial" pitchFamily="34" charset="0"/>
            </a:endParaRPr>
          </a:p>
        </p:txBody>
      </p:sp>
      <p:sp>
        <p:nvSpPr>
          <p:cNvPr id="38917" name="AutoShape 8"/>
          <p:cNvSpPr>
            <a:spLocks noChangeArrowheads="1"/>
          </p:cNvSpPr>
          <p:nvPr/>
        </p:nvSpPr>
        <p:spPr bwMode="auto">
          <a:xfrm>
            <a:off x="1258888" y="4644135"/>
            <a:ext cx="6551612" cy="1512887"/>
          </a:xfrm>
          <a:prstGeom prst="flowChartAlternateProcess">
            <a:avLst/>
          </a:prstGeom>
          <a:solidFill>
            <a:srgbClr val="FFFFCC"/>
          </a:solidFill>
          <a:ln w="25400">
            <a:solidFill>
              <a:srgbClr val="1F38ED"/>
            </a:solidFill>
            <a:miter lim="800000"/>
            <a:headEnd/>
            <a:tailEnd/>
          </a:ln>
        </p:spPr>
        <p:txBody>
          <a:bodyPr wrap="none" anchor="ctr"/>
          <a:lstStyle/>
          <a:p>
            <a:pPr eaLnBrk="1" hangingPunct="1">
              <a:buFont typeface="Arial" pitchFamily="34" charset="0"/>
              <a:buNone/>
            </a:pPr>
            <a:endParaRPr lang="zh-CN" altLang="en-US"/>
          </a:p>
        </p:txBody>
      </p:sp>
      <p:sp>
        <p:nvSpPr>
          <p:cNvPr id="38918" name="矩形 1"/>
          <p:cNvSpPr>
            <a:spLocks noChangeArrowheads="1"/>
          </p:cNvSpPr>
          <p:nvPr/>
        </p:nvSpPr>
        <p:spPr bwMode="auto">
          <a:xfrm>
            <a:off x="1187450" y="4715572"/>
            <a:ext cx="6551613" cy="127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320675" eaLnBrk="1" hangingPunct="1">
              <a:buFont typeface="Arial" pitchFamily="34" charset="0"/>
              <a:buNone/>
            </a:pPr>
            <a:r>
              <a:rPr lang="en-US" altLang="zh-CN" sz="2100" b="1" u="sng">
                <a:solidFill>
                  <a:srgbClr val="FF0000"/>
                </a:solidFill>
                <a:latin typeface="黑体" pitchFamily="49" charset="-122"/>
                <a:ea typeface="黑体" pitchFamily="49" charset="-122"/>
                <a:sym typeface="Wingdings" pitchFamily="2" charset="2"/>
              </a:rPr>
              <a:t></a:t>
            </a:r>
            <a:r>
              <a:rPr lang="zh-CN" altLang="zh-CN" sz="2100" b="1" u="sng">
                <a:solidFill>
                  <a:srgbClr val="FF0000"/>
                </a:solidFill>
                <a:latin typeface="黑体" pitchFamily="49" charset="-122"/>
                <a:ea typeface="黑体" pitchFamily="49" charset="-122"/>
              </a:rPr>
              <a:t>讨论思考</a:t>
            </a:r>
            <a:r>
              <a:rPr lang="zh-CN" altLang="zh-CN" sz="2100" b="1">
                <a:solidFill>
                  <a:srgbClr val="FF0000"/>
                </a:solidFill>
              </a:rPr>
              <a:t>：</a:t>
            </a:r>
            <a:endParaRPr lang="en-US" altLang="zh-CN" sz="2100" b="1">
              <a:solidFill>
                <a:srgbClr val="FF0000"/>
              </a:solidFill>
            </a:endParaRPr>
          </a:p>
          <a:p>
            <a:pPr indent="320675" eaLnBrk="1" hangingPunct="1">
              <a:buFont typeface="Arial" pitchFamily="34" charset="0"/>
              <a:buNone/>
            </a:pPr>
            <a:r>
              <a:rPr lang="zh-CN" altLang="en-US" sz="2000" b="1"/>
              <a:t> </a:t>
            </a:r>
            <a:r>
              <a:rPr lang="en-US" altLang="zh-CN" b="1">
                <a:solidFill>
                  <a:schemeClr val="tx2"/>
                </a:solidFill>
              </a:rPr>
              <a:t>(1) </a:t>
            </a:r>
            <a:r>
              <a:rPr lang="zh-CN" altLang="en-US" b="1">
                <a:solidFill>
                  <a:schemeClr val="tx2"/>
                </a:solidFill>
              </a:rPr>
              <a:t>软件和软件工程的概念</a:t>
            </a:r>
            <a:r>
              <a:rPr lang="en-US" altLang="zh-CN" b="1">
                <a:solidFill>
                  <a:schemeClr val="tx2"/>
                </a:solidFill>
              </a:rPr>
              <a:t>? </a:t>
            </a:r>
            <a:r>
              <a:rPr lang="zh-CN" altLang="en-US" b="1">
                <a:solidFill>
                  <a:schemeClr val="tx2"/>
                </a:solidFill>
              </a:rPr>
              <a:t>软件工程方法学？</a:t>
            </a:r>
            <a:r>
              <a:rPr lang="en-US" altLang="zh-CN" b="1">
                <a:solidFill>
                  <a:schemeClr val="tx2"/>
                </a:solidFill>
              </a:rPr>
              <a:t> </a:t>
            </a:r>
          </a:p>
          <a:p>
            <a:pPr indent="320675" eaLnBrk="1" hangingPunct="1">
              <a:buFont typeface="Arial" pitchFamily="34" charset="0"/>
              <a:buNone/>
            </a:pPr>
            <a:r>
              <a:rPr lang="en-US" altLang="zh-CN" b="1">
                <a:solidFill>
                  <a:schemeClr val="tx2"/>
                </a:solidFill>
              </a:rPr>
              <a:t> (2)</a:t>
            </a:r>
            <a:r>
              <a:rPr lang="zh-CN" altLang="en-US" b="1">
                <a:solidFill>
                  <a:schemeClr val="tx2"/>
                </a:solidFill>
              </a:rPr>
              <a:t>软件工程三要素</a:t>
            </a:r>
            <a:r>
              <a:rPr lang="en-US" altLang="zh-CN" b="1">
                <a:solidFill>
                  <a:schemeClr val="tx2"/>
                </a:solidFill>
              </a:rPr>
              <a:t>? </a:t>
            </a:r>
            <a:r>
              <a:rPr lang="zh-CN" altLang="en-US" b="1">
                <a:solidFill>
                  <a:schemeClr val="tx2"/>
                </a:solidFill>
              </a:rPr>
              <a:t>软件工程开发的方法主要有哪些</a:t>
            </a:r>
            <a:r>
              <a:rPr lang="en-US" altLang="zh-CN" b="1">
                <a:solidFill>
                  <a:schemeClr val="tx2"/>
                </a:solidFill>
              </a:rPr>
              <a:t>?</a:t>
            </a:r>
          </a:p>
          <a:p>
            <a:pPr indent="320675" eaLnBrk="1" hangingPunct="1">
              <a:buFont typeface="Arial" pitchFamily="34" charset="0"/>
              <a:buNone/>
            </a:pPr>
            <a:r>
              <a:rPr lang="en-US" altLang="zh-CN" b="1">
                <a:solidFill>
                  <a:schemeClr val="tx2"/>
                </a:solidFill>
              </a:rPr>
              <a:t>  (3) </a:t>
            </a:r>
            <a:r>
              <a:rPr lang="zh-CN" altLang="en-US" b="1">
                <a:solidFill>
                  <a:schemeClr val="tx2"/>
                </a:solidFill>
              </a:rPr>
              <a:t>结合“人事管理信息系统”案例进行讨论软件工程？</a:t>
            </a:r>
          </a:p>
        </p:txBody>
      </p:sp>
      <p:pic>
        <p:nvPicPr>
          <p:cNvPr id="38919" name="Picture 9" descr="C:\Program Files\Microsoft Office\MEDIA\CAGCAT10\j0287005.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91288" y="1715197"/>
            <a:ext cx="1119187"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3804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txBox="1">
            <a:spLocks noChangeArrowheads="1"/>
          </p:cNvSpPr>
          <p:nvPr/>
        </p:nvSpPr>
        <p:spPr bwMode="auto">
          <a:xfrm>
            <a:off x="382588" y="188913"/>
            <a:ext cx="8305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1.3</a:t>
            </a:r>
            <a:r>
              <a:rPr lang="en-US" altLang="zh-CN" sz="3200" b="0">
                <a:solidFill>
                  <a:schemeClr val="bg1"/>
                </a:solidFill>
                <a:latin typeface="Arial" pitchFamily="34" charset="0"/>
              </a:rPr>
              <a:t> </a:t>
            </a:r>
            <a:r>
              <a:rPr lang="zh-CN" altLang="en-US" sz="3200">
                <a:solidFill>
                  <a:schemeClr val="bg1"/>
                </a:solidFill>
                <a:latin typeface="Arial" pitchFamily="34" charset="0"/>
              </a:rPr>
              <a:t>软件生存周期及任务</a:t>
            </a:r>
          </a:p>
        </p:txBody>
      </p:sp>
      <p:sp>
        <p:nvSpPr>
          <p:cNvPr id="39939" name="AutoShape 3"/>
          <p:cNvSpPr>
            <a:spLocks noChangeArrowheads="1"/>
          </p:cNvSpPr>
          <p:nvPr/>
        </p:nvSpPr>
        <p:spPr bwMode="auto">
          <a:xfrm>
            <a:off x="539750" y="1364879"/>
            <a:ext cx="7993063" cy="5184775"/>
          </a:xfrm>
          <a:prstGeom prst="flowChartAlternateProcess">
            <a:avLst/>
          </a:prstGeom>
          <a:noFill/>
          <a:ln w="25400">
            <a:solidFill>
              <a:srgbClr val="1F38ED"/>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buFont typeface="Arial" pitchFamily="34" charset="0"/>
              <a:buNone/>
            </a:pPr>
            <a:endParaRPr lang="zh-CN" altLang="en-US"/>
          </a:p>
        </p:txBody>
      </p:sp>
      <p:sp>
        <p:nvSpPr>
          <p:cNvPr id="39940" name="Rectangle 4"/>
          <p:cNvSpPr>
            <a:spLocks noChangeArrowheads="1"/>
          </p:cNvSpPr>
          <p:nvPr/>
        </p:nvSpPr>
        <p:spPr bwMode="auto">
          <a:xfrm>
            <a:off x="758825" y="3646117"/>
            <a:ext cx="7473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320675" eaLnBrk="1" hangingPunct="1">
              <a:buFont typeface="Arial" pitchFamily="34" charset="0"/>
              <a:buNone/>
            </a:pPr>
            <a:endParaRPr lang="zh-CN" altLang="en-US" sz="2000"/>
          </a:p>
        </p:txBody>
      </p:sp>
      <p:sp>
        <p:nvSpPr>
          <p:cNvPr id="39941" name="Rectangle 5"/>
          <p:cNvSpPr>
            <a:spLocks noChangeArrowheads="1"/>
          </p:cNvSpPr>
          <p:nvPr/>
        </p:nvSpPr>
        <p:spPr bwMode="auto">
          <a:xfrm>
            <a:off x="827088" y="1493467"/>
            <a:ext cx="7632700" cy="485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20000"/>
              </a:spcBef>
              <a:spcAft>
                <a:spcPct val="25000"/>
              </a:spcAft>
              <a:buFont typeface="Arial" pitchFamily="34" charset="0"/>
              <a:buNone/>
            </a:pPr>
            <a:r>
              <a:rPr lang="en-US" altLang="zh-CN" sz="2500" b="1">
                <a:solidFill>
                  <a:srgbClr val="FF0000"/>
                </a:solidFill>
              </a:rPr>
              <a:t>1.3.1  </a:t>
            </a:r>
            <a:r>
              <a:rPr lang="zh-CN" altLang="en-US" sz="2500" b="1">
                <a:solidFill>
                  <a:srgbClr val="FF0000"/>
                </a:solidFill>
              </a:rPr>
              <a:t>软件生存周期的有关概念</a:t>
            </a:r>
          </a:p>
          <a:p>
            <a:pPr eaLnBrk="1" hangingPunct="1">
              <a:spcBef>
                <a:spcPct val="20000"/>
              </a:spcBef>
              <a:spcAft>
                <a:spcPct val="25000"/>
              </a:spcAft>
              <a:buFont typeface="Arial" pitchFamily="34" charset="0"/>
              <a:buNone/>
            </a:pPr>
            <a:r>
              <a:rPr lang="zh-CN" altLang="en-US" b="1"/>
              <a:t>        </a:t>
            </a:r>
            <a:r>
              <a:rPr lang="zh-CN" altLang="en-US" sz="2200" b="1" u="sng">
                <a:solidFill>
                  <a:srgbClr val="FF0000"/>
                </a:solidFill>
              </a:rPr>
              <a:t>软件生存周期</a:t>
            </a:r>
            <a:r>
              <a:rPr lang="zh-CN" altLang="en-US" sz="2200" b="1"/>
              <a:t>（</a:t>
            </a:r>
            <a:r>
              <a:rPr lang="en-US" altLang="zh-CN" sz="2200" b="1"/>
              <a:t>Software life cycle</a:t>
            </a:r>
            <a:r>
              <a:rPr lang="zh-CN" altLang="en-US" sz="2200" b="1"/>
              <a:t>）是从开始研发软件到软件停止使用的整个过程。是指软件产品从提出开发需求开始，经过开发、使用和维护，直到最后淘汰的整个周期，因此，也称为</a:t>
            </a:r>
            <a:r>
              <a:rPr lang="zh-CN" altLang="en-US" sz="2200" b="1">
                <a:solidFill>
                  <a:srgbClr val="FF0000"/>
                </a:solidFill>
              </a:rPr>
              <a:t>软件生命周期</a:t>
            </a:r>
            <a:r>
              <a:rPr lang="zh-CN" altLang="en-US" sz="2200" b="1"/>
              <a:t>或</a:t>
            </a:r>
            <a:r>
              <a:rPr lang="zh-CN" altLang="en-US" sz="2200" b="1">
                <a:solidFill>
                  <a:srgbClr val="FF0000"/>
                </a:solidFill>
              </a:rPr>
              <a:t>软件生存期</a:t>
            </a:r>
            <a:r>
              <a:rPr lang="zh-CN" altLang="en-US" sz="2200" b="1"/>
              <a:t>，是软件工程的一个重要概念。</a:t>
            </a:r>
          </a:p>
          <a:p>
            <a:pPr eaLnBrk="1" hangingPunct="1">
              <a:spcBef>
                <a:spcPct val="20000"/>
              </a:spcBef>
              <a:spcAft>
                <a:spcPct val="25000"/>
              </a:spcAft>
              <a:buFont typeface="Arial" pitchFamily="34" charset="0"/>
              <a:buNone/>
            </a:pPr>
            <a:r>
              <a:rPr lang="zh-CN" altLang="en-US" sz="2200" b="1"/>
              <a:t>       </a:t>
            </a:r>
            <a:r>
              <a:rPr lang="zh-CN" altLang="en-US" sz="2200" b="1">
                <a:solidFill>
                  <a:srgbClr val="990033"/>
                </a:solidFill>
              </a:rPr>
              <a:t>软件工程中的过程</a:t>
            </a:r>
            <a:r>
              <a:rPr lang="zh-CN" altLang="en-US" sz="2200" b="1" u="sng">
                <a:solidFill>
                  <a:srgbClr val="1F38ED"/>
                </a:solidFill>
              </a:rPr>
              <a:t>对应</a:t>
            </a:r>
            <a:r>
              <a:rPr lang="zh-CN" altLang="en-US" sz="2200" b="1" u="sng"/>
              <a:t>软件生存周期中的</a:t>
            </a:r>
            <a:r>
              <a:rPr lang="zh-CN" altLang="en-US" sz="2200" b="1">
                <a:solidFill>
                  <a:srgbClr val="FF0000"/>
                </a:solidFill>
              </a:rPr>
              <a:t>阶段</a:t>
            </a:r>
            <a:r>
              <a:rPr lang="en-US" altLang="zh-CN" sz="2200" b="1"/>
              <a:t>(Phase) ,</a:t>
            </a:r>
            <a:r>
              <a:rPr lang="zh-CN" altLang="en-US" sz="2200" b="1"/>
              <a:t>也是实现软件生产工程化的重要步骤，并赋予各阶段相对独立的任务。可以将一个</a:t>
            </a:r>
            <a:r>
              <a:rPr lang="zh-CN" altLang="en-US" sz="2200" b="1">
                <a:solidFill>
                  <a:srgbClr val="D60093"/>
                </a:solidFill>
              </a:rPr>
              <a:t>软件的生存周期</a:t>
            </a:r>
            <a:r>
              <a:rPr lang="zh-CN" altLang="en-US" sz="2200" b="1" u="sng">
                <a:solidFill>
                  <a:srgbClr val="1F38ED"/>
                </a:solidFill>
              </a:rPr>
              <a:t>划分为</a:t>
            </a:r>
            <a:r>
              <a:rPr lang="zh-CN" altLang="en-US" sz="2200" b="1">
                <a:solidFill>
                  <a:srgbClr val="006600"/>
                </a:solidFill>
              </a:rPr>
              <a:t>市场调研、立项、需求分析、规划、概要设计、详细设计、编程、单元测试、集成测试、运行、维护</a:t>
            </a:r>
            <a:r>
              <a:rPr lang="zh-CN" altLang="en-US" sz="2200" b="1"/>
              <a:t>这几个过程，前一过程的终点就是后一过程的起点。完成阶段性工作的</a:t>
            </a:r>
            <a:r>
              <a:rPr lang="zh-CN" altLang="en-US" sz="2200" b="1" u="sng"/>
              <a:t>标志</a:t>
            </a:r>
            <a:r>
              <a:rPr lang="zh-CN" altLang="en-US" sz="2200" b="1"/>
              <a:t>称为</a:t>
            </a:r>
            <a:r>
              <a:rPr lang="zh-CN" altLang="en-US" sz="2200" b="1">
                <a:solidFill>
                  <a:srgbClr val="FF0000"/>
                </a:solidFill>
              </a:rPr>
              <a:t>里程碑</a:t>
            </a:r>
            <a:r>
              <a:rPr lang="en-US" altLang="zh-CN" sz="2200" b="1"/>
              <a:t>(Milestone)</a:t>
            </a:r>
            <a:r>
              <a:rPr lang="zh-CN" altLang="en-US" sz="2200" b="1"/>
              <a:t>，某些重要的</a:t>
            </a:r>
            <a:r>
              <a:rPr lang="zh-CN" altLang="en-US" sz="2200" b="1" u="sng"/>
              <a:t>里程碑</a:t>
            </a:r>
            <a:r>
              <a:rPr lang="zh-CN" altLang="en-US" sz="2200" b="1"/>
              <a:t>又称为</a:t>
            </a:r>
            <a:r>
              <a:rPr lang="zh-CN" altLang="en-US" sz="2200" b="1">
                <a:solidFill>
                  <a:srgbClr val="FF0000"/>
                </a:solidFill>
              </a:rPr>
              <a:t>基线</a:t>
            </a:r>
            <a:r>
              <a:rPr lang="en-US" altLang="zh-CN" sz="2200" b="1"/>
              <a:t>(Baseline)</a:t>
            </a:r>
            <a:r>
              <a:rPr lang="zh-CN" altLang="en-US" sz="2200" b="1"/>
              <a:t>。</a:t>
            </a:r>
          </a:p>
        </p:txBody>
      </p:sp>
    </p:spTree>
    <p:extLst>
      <p:ext uri="{BB962C8B-B14F-4D97-AF65-F5344CB8AC3E}">
        <p14:creationId xmlns:p14="http://schemas.microsoft.com/office/powerpoint/2010/main" val="2207849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4">
            <a:extLst>
              <a:ext uri="{FF2B5EF4-FFF2-40B4-BE49-F238E27FC236}"/>
            </a:extLst>
          </p:cNvPr>
          <p:cNvSpPr/>
          <p:nvPr/>
        </p:nvSpPr>
        <p:spPr bwMode="gray">
          <a:xfrm>
            <a:off x="665163" y="1268413"/>
            <a:ext cx="8154987" cy="5256212"/>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eaLnBrk="1" hangingPunct="1">
              <a:lnSpc>
                <a:spcPct val="95000"/>
              </a:lnSpc>
              <a:spcAft>
                <a:spcPts val="300"/>
              </a:spcAft>
              <a:defRPr/>
            </a:pPr>
            <a:r>
              <a:rPr lang="en-US" altLang="zh-CN" sz="3100" b="1" dirty="0">
                <a:solidFill>
                  <a:srgbClr val="FF0000"/>
                </a:solidFill>
                <a:latin typeface="Arial" panose="020B0604020202020204" pitchFamily="34" charset="0"/>
              </a:rPr>
              <a:t>1.3.2  </a:t>
            </a:r>
            <a:r>
              <a:rPr lang="zh-CN" altLang="en-US" sz="3100" b="1" dirty="0">
                <a:solidFill>
                  <a:srgbClr val="FF0000"/>
                </a:solidFill>
                <a:latin typeface="Arial" panose="020B0604020202020204" pitchFamily="34" charset="0"/>
              </a:rPr>
              <a:t>软件生存周期的阶段划分</a:t>
            </a:r>
          </a:p>
          <a:p>
            <a:pPr eaLnBrk="1" hangingPunct="1">
              <a:lnSpc>
                <a:spcPct val="120000"/>
              </a:lnSpc>
              <a:spcAft>
                <a:spcPts val="0"/>
              </a:spcAft>
              <a:defRPr/>
            </a:pPr>
            <a:r>
              <a:rPr lang="en-US" altLang="zh-CN" sz="2000" b="1" dirty="0"/>
              <a:t>    </a:t>
            </a:r>
            <a:r>
              <a:rPr lang="zh-CN" altLang="zh-CN" sz="2600" b="1" u="sng" dirty="0">
                <a:solidFill>
                  <a:srgbClr val="CC0066"/>
                </a:solidFill>
                <a:latin typeface="Arial" panose="020B0604020202020204" pitchFamily="34" charset="0"/>
              </a:rPr>
              <a:t>软件生存周期划分阶段的方法</a:t>
            </a:r>
            <a:r>
              <a:rPr lang="zh-CN" altLang="zh-CN" sz="2600" b="1" dirty="0"/>
              <a:t>有多种，可按软件规模、种类、开发方式、开发环境等来划分。</a:t>
            </a:r>
            <a:r>
              <a:rPr lang="zh-CN" altLang="en-US" sz="2600" b="1" dirty="0">
                <a:solidFill>
                  <a:srgbClr val="990033"/>
                </a:solidFill>
                <a:latin typeface="Arial" panose="020B0604020202020204" pitchFamily="34" charset="0"/>
              </a:rPr>
              <a:t>软件生存周期 </a:t>
            </a:r>
            <a:r>
              <a:rPr lang="zh-CN" altLang="en-US" sz="2600" b="1" u="sng" dirty="0">
                <a:solidFill>
                  <a:srgbClr val="CC0066"/>
                </a:solidFill>
                <a:latin typeface="Arial" panose="020B0604020202020204" pitchFamily="34" charset="0"/>
              </a:rPr>
              <a:t>阶段划分的原则</a:t>
            </a:r>
            <a:r>
              <a:rPr lang="zh-CN" altLang="en-US" sz="2600" b="1" dirty="0">
                <a:solidFill>
                  <a:schemeClr val="tx1"/>
                </a:solidFill>
                <a:latin typeface="Arial" panose="020B0604020202020204" pitchFamily="34" charset="0"/>
              </a:rPr>
              <a:t>主要包括：</a:t>
            </a:r>
          </a:p>
          <a:p>
            <a:pPr eaLnBrk="1" hangingPunct="1">
              <a:lnSpc>
                <a:spcPct val="120000"/>
              </a:lnSpc>
              <a:spcAft>
                <a:spcPts val="0"/>
              </a:spcAft>
              <a:defRPr/>
            </a:pPr>
            <a:r>
              <a:rPr lang="zh-CN" altLang="en-US" sz="2600" b="1" dirty="0">
                <a:solidFill>
                  <a:schemeClr val="tx1"/>
                </a:solidFill>
                <a:latin typeface="Arial" panose="020B0604020202020204" pitchFamily="34" charset="0"/>
              </a:rPr>
              <a:t>     （</a:t>
            </a:r>
            <a:r>
              <a:rPr lang="en-US" altLang="zh-CN" sz="2600" b="1" dirty="0">
                <a:solidFill>
                  <a:schemeClr val="tx1"/>
                </a:solidFill>
                <a:latin typeface="Arial" panose="020B0604020202020204" pitchFamily="34" charset="0"/>
              </a:rPr>
              <a:t>1</a:t>
            </a:r>
            <a:r>
              <a:rPr lang="zh-CN" altLang="en-US" sz="2600" b="1" dirty="0">
                <a:solidFill>
                  <a:schemeClr val="tx1"/>
                </a:solidFill>
                <a:latin typeface="Arial" panose="020B0604020202020204" pitchFamily="34" charset="0"/>
              </a:rPr>
              <a:t>）各阶段的任务相对独立。便于分阶段计划、逐步完成。</a:t>
            </a:r>
          </a:p>
          <a:p>
            <a:pPr eaLnBrk="1" hangingPunct="1">
              <a:lnSpc>
                <a:spcPct val="120000"/>
              </a:lnSpc>
              <a:spcAft>
                <a:spcPts val="0"/>
              </a:spcAft>
              <a:defRPr/>
            </a:pPr>
            <a:r>
              <a:rPr lang="zh-CN" altLang="en-US" sz="2600" b="1" dirty="0">
                <a:solidFill>
                  <a:schemeClr val="tx1"/>
                </a:solidFill>
                <a:latin typeface="Arial" panose="020B0604020202020204" pitchFamily="34" charset="0"/>
              </a:rPr>
              <a:t>     （</a:t>
            </a:r>
            <a:r>
              <a:rPr lang="en-US" altLang="zh-CN" sz="2600" b="1" dirty="0">
                <a:solidFill>
                  <a:schemeClr val="tx1"/>
                </a:solidFill>
                <a:latin typeface="Arial" panose="020B0604020202020204" pitchFamily="34" charset="0"/>
              </a:rPr>
              <a:t>2</a:t>
            </a:r>
            <a:r>
              <a:rPr lang="zh-CN" altLang="en-US" sz="2600" b="1" dirty="0">
                <a:solidFill>
                  <a:schemeClr val="tx1"/>
                </a:solidFill>
                <a:latin typeface="Arial" panose="020B0604020202020204" pitchFamily="34" charset="0"/>
              </a:rPr>
              <a:t>）同一阶段的工作任务性质尽量相同。有利于软件开发和组织管理，明确开发人员的分工与职责，以便协同工作、保证质量。</a:t>
            </a:r>
          </a:p>
        </p:txBody>
      </p:sp>
      <p:sp>
        <p:nvSpPr>
          <p:cNvPr id="40963" name="Rectangle 2"/>
          <p:cNvSpPr txBox="1">
            <a:spLocks noChangeArrowheads="1"/>
          </p:cNvSpPr>
          <p:nvPr/>
        </p:nvSpPr>
        <p:spPr bwMode="auto">
          <a:xfrm>
            <a:off x="382588" y="188913"/>
            <a:ext cx="8305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1.3</a:t>
            </a:r>
            <a:r>
              <a:rPr lang="en-US" altLang="zh-CN" sz="3200" b="0">
                <a:solidFill>
                  <a:schemeClr val="bg1"/>
                </a:solidFill>
                <a:latin typeface="Arial" pitchFamily="34" charset="0"/>
              </a:rPr>
              <a:t> </a:t>
            </a:r>
            <a:r>
              <a:rPr lang="zh-CN" altLang="en-US" sz="3200">
                <a:solidFill>
                  <a:schemeClr val="bg1"/>
                </a:solidFill>
                <a:latin typeface="Arial" pitchFamily="34" charset="0"/>
              </a:rPr>
              <a:t>软件生存周期及任务</a:t>
            </a:r>
          </a:p>
        </p:txBody>
      </p:sp>
    </p:spTree>
    <p:extLst>
      <p:ext uri="{BB962C8B-B14F-4D97-AF65-F5344CB8AC3E}">
        <p14:creationId xmlns:p14="http://schemas.microsoft.com/office/powerpoint/2010/main" val="1203076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extLst>
          </p:cNvPr>
          <p:cNvSpPr/>
          <p:nvPr/>
        </p:nvSpPr>
        <p:spPr bwMode="gray">
          <a:xfrm>
            <a:off x="387350" y="1260475"/>
            <a:ext cx="8424863" cy="5291138"/>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eaLnBrk="1" hangingPunct="1">
              <a:lnSpc>
                <a:spcPct val="80000"/>
              </a:lnSpc>
              <a:spcAft>
                <a:spcPts val="600"/>
              </a:spcAft>
              <a:buFont typeface="Arial" panose="020B0604020202020204" pitchFamily="34" charset="0"/>
              <a:buNone/>
              <a:defRPr/>
            </a:pPr>
            <a:r>
              <a:rPr lang="en-US" altLang="zh-CN" sz="2300" b="1" dirty="0">
                <a:solidFill>
                  <a:srgbClr val="FF0000"/>
                </a:solidFill>
                <a:latin typeface="Arial" panose="020B0604020202020204" pitchFamily="34" charset="0"/>
              </a:rPr>
              <a:t>1.3.3 </a:t>
            </a:r>
            <a:r>
              <a:rPr lang="zh-CN" altLang="en-US" sz="2300" b="1" dirty="0">
                <a:solidFill>
                  <a:srgbClr val="FF0000"/>
                </a:solidFill>
                <a:latin typeface="Arial" panose="020B0604020202020204" pitchFamily="34" charset="0"/>
              </a:rPr>
              <a:t>软件生存周期各阶段的任务</a:t>
            </a:r>
          </a:p>
          <a:p>
            <a:pPr eaLnBrk="1" hangingPunct="1">
              <a:buFont typeface="Arial" panose="020B0604020202020204" pitchFamily="34" charset="0"/>
              <a:buNone/>
              <a:defRPr/>
            </a:pPr>
            <a:r>
              <a:rPr lang="en-US" altLang="zh-CN" sz="2300" b="1" dirty="0"/>
              <a:t>    </a:t>
            </a:r>
            <a:r>
              <a:rPr lang="zh-CN" altLang="zh-CN" sz="2300" b="1" dirty="0">
                <a:solidFill>
                  <a:srgbClr val="990033"/>
                </a:solidFill>
                <a:latin typeface="Arial" panose="020B0604020202020204" pitchFamily="34" charset="0"/>
              </a:rPr>
              <a:t>软件生存周期组成</a:t>
            </a:r>
            <a:r>
              <a:rPr lang="zh-CN" altLang="zh-CN" sz="2300" b="1" dirty="0"/>
              <a:t>包括软件策划、软件开发和运行维护三个时期</a:t>
            </a:r>
            <a:r>
              <a:rPr lang="zh-CN" altLang="en-US" sz="2300" b="1" dirty="0"/>
              <a:t>。</a:t>
            </a:r>
            <a:endParaRPr lang="en-US" altLang="zh-CN" sz="2300" b="1" dirty="0"/>
          </a:p>
          <a:p>
            <a:pPr eaLnBrk="1" hangingPunct="1">
              <a:buFont typeface="Arial" panose="020B0604020202020204" pitchFamily="34" charset="0"/>
              <a:buNone/>
              <a:defRPr/>
            </a:pPr>
            <a:r>
              <a:rPr lang="zh-CN" altLang="en-US" sz="2300" b="1" dirty="0">
                <a:solidFill>
                  <a:srgbClr val="990033"/>
                </a:solidFill>
                <a:latin typeface="Arial" panose="020B0604020202020204" pitchFamily="34" charset="0"/>
              </a:rPr>
              <a:t>软件生存周期</a:t>
            </a:r>
            <a:r>
              <a:rPr lang="zh-CN" altLang="en-US" sz="2300" b="1" dirty="0">
                <a:solidFill>
                  <a:schemeClr val="tx1"/>
                </a:solidFill>
                <a:latin typeface="Arial" panose="020B0604020202020204" pitchFamily="34" charset="0"/>
              </a:rPr>
              <a:t>各阶段的</a:t>
            </a:r>
            <a:r>
              <a:rPr lang="zh-CN" altLang="en-US" sz="2300" b="1" dirty="0">
                <a:solidFill>
                  <a:srgbClr val="CC0000"/>
                </a:solidFill>
                <a:latin typeface="Arial" panose="020B0604020202020204" pitchFamily="34" charset="0"/>
              </a:rPr>
              <a:t>主要任务</a:t>
            </a:r>
            <a:r>
              <a:rPr lang="zh-CN" altLang="en-US" sz="2300" b="1" dirty="0">
                <a:solidFill>
                  <a:schemeClr val="tx1"/>
                </a:solidFill>
                <a:latin typeface="Arial" panose="020B0604020202020204" pitchFamily="34" charset="0"/>
              </a:rPr>
              <a:t>。</a:t>
            </a:r>
          </a:p>
          <a:p>
            <a:pPr eaLnBrk="1" hangingPunct="1">
              <a:buFont typeface="Arial" panose="020B0604020202020204" pitchFamily="34" charset="0"/>
              <a:buNone/>
              <a:defRPr/>
            </a:pPr>
            <a:r>
              <a:rPr lang="zh-CN" altLang="en-US" sz="2300" b="1" dirty="0">
                <a:solidFill>
                  <a:schemeClr val="tx1"/>
                </a:solidFill>
                <a:latin typeface="Arial" panose="020B0604020202020204" pitchFamily="34" charset="0"/>
              </a:rPr>
              <a:t>       </a:t>
            </a:r>
            <a:r>
              <a:rPr lang="en-US" altLang="zh-CN" sz="2300" b="1" dirty="0">
                <a:solidFill>
                  <a:schemeClr val="tx1"/>
                </a:solidFill>
                <a:latin typeface="Arial" panose="020B0604020202020204" pitchFamily="34" charset="0"/>
              </a:rPr>
              <a:t>GB 8567-2006</a:t>
            </a:r>
            <a:r>
              <a:rPr lang="zh-CN" altLang="en-US" sz="2300" b="1" dirty="0">
                <a:solidFill>
                  <a:schemeClr val="tx1"/>
                </a:solidFill>
                <a:latin typeface="Arial" panose="020B0604020202020204" pitchFamily="34" charset="0"/>
              </a:rPr>
              <a:t>将</a:t>
            </a:r>
            <a:r>
              <a:rPr lang="zh-CN" altLang="en-US" sz="2300" b="1" u="sng" dirty="0">
                <a:solidFill>
                  <a:srgbClr val="CC0066"/>
                </a:solidFill>
                <a:latin typeface="Arial" panose="020B0604020202020204" pitchFamily="34" charset="0"/>
              </a:rPr>
              <a:t>软件生存周期分为</a:t>
            </a:r>
            <a:r>
              <a:rPr lang="en-US" altLang="zh-CN" sz="2300" b="1" u="sng" dirty="0">
                <a:solidFill>
                  <a:srgbClr val="CC0066"/>
                </a:solidFill>
                <a:latin typeface="Arial" panose="020B0604020202020204" pitchFamily="34" charset="0"/>
              </a:rPr>
              <a:t>7</a:t>
            </a:r>
            <a:r>
              <a:rPr lang="zh-CN" altLang="en-US" sz="2300" b="1" u="sng" dirty="0">
                <a:solidFill>
                  <a:srgbClr val="CC0066"/>
                </a:solidFill>
                <a:latin typeface="Arial" panose="020B0604020202020204" pitchFamily="34" charset="0"/>
              </a:rPr>
              <a:t>个阶段</a:t>
            </a:r>
            <a:r>
              <a:rPr lang="zh-CN" altLang="en-US" sz="2300" b="1" dirty="0">
                <a:solidFill>
                  <a:schemeClr val="tx1"/>
                </a:solidFill>
                <a:latin typeface="Arial" panose="020B0604020202020204" pitchFamily="34" charset="0"/>
              </a:rPr>
              <a:t>如图</a:t>
            </a:r>
            <a:r>
              <a:rPr lang="en-US" altLang="zh-CN" sz="2300" b="1" dirty="0">
                <a:solidFill>
                  <a:schemeClr val="tx1"/>
                </a:solidFill>
                <a:latin typeface="Arial" panose="020B0604020202020204" pitchFamily="34" charset="0"/>
              </a:rPr>
              <a:t>1-5</a:t>
            </a:r>
            <a:r>
              <a:rPr lang="zh-CN" altLang="en-US" sz="2300" b="1" dirty="0">
                <a:solidFill>
                  <a:schemeClr val="tx1"/>
                </a:solidFill>
                <a:latin typeface="Arial" panose="020B0604020202020204" pitchFamily="34" charset="0"/>
              </a:rPr>
              <a:t>：</a:t>
            </a:r>
          </a:p>
          <a:p>
            <a:pPr eaLnBrk="1" hangingPunct="1">
              <a:buFont typeface="Arial" panose="020B0604020202020204" pitchFamily="34" charset="0"/>
              <a:buNone/>
              <a:defRPr/>
            </a:pPr>
            <a:r>
              <a:rPr lang="en-US" altLang="zh-CN" sz="2300" b="1" dirty="0">
                <a:solidFill>
                  <a:schemeClr val="tx1"/>
                </a:solidFill>
                <a:latin typeface="Arial" panose="020B0604020202020204" pitchFamily="34" charset="0"/>
              </a:rPr>
              <a:t>        (1) </a:t>
            </a:r>
            <a:r>
              <a:rPr lang="zh-CN" altLang="en-US" sz="2300" b="1" dirty="0">
                <a:solidFill>
                  <a:schemeClr val="tx1"/>
                </a:solidFill>
                <a:latin typeface="Arial" panose="020B0604020202020204" pitchFamily="34" charset="0"/>
              </a:rPr>
              <a:t>开发策划。主要完成问题定义、可行性论证、制定开发计划和项目申报立项</a:t>
            </a:r>
            <a:r>
              <a:rPr lang="en-US" altLang="zh-CN" sz="2300" b="1" dirty="0">
                <a:solidFill>
                  <a:schemeClr val="tx1"/>
                </a:solidFill>
                <a:latin typeface="Arial" panose="020B0604020202020204" pitchFamily="34" charset="0"/>
              </a:rPr>
              <a:t>,</a:t>
            </a:r>
            <a:r>
              <a:rPr lang="zh-CN" altLang="en-US" sz="2300" b="1" dirty="0">
                <a:solidFill>
                  <a:schemeClr val="tx1"/>
                </a:solidFill>
                <a:latin typeface="Arial" panose="020B0604020202020204" pitchFamily="34" charset="0"/>
              </a:rPr>
              <a:t>明确“</a:t>
            </a:r>
            <a:r>
              <a:rPr lang="zh-CN" altLang="en-US" sz="2300" b="1" u="sng" dirty="0">
                <a:solidFill>
                  <a:srgbClr val="990033"/>
                </a:solidFill>
                <a:latin typeface="Arial" panose="020B0604020202020204" pitchFamily="34" charset="0"/>
              </a:rPr>
              <a:t>要解决什么问题</a:t>
            </a:r>
            <a:r>
              <a:rPr lang="zh-CN" altLang="en-US" sz="2300" b="1" dirty="0">
                <a:solidFill>
                  <a:schemeClr val="tx1"/>
                </a:solidFill>
                <a:latin typeface="Arial" panose="020B0604020202020204" pitchFamily="34" charset="0"/>
              </a:rPr>
              <a:t>”。</a:t>
            </a:r>
          </a:p>
          <a:p>
            <a:pPr eaLnBrk="1" hangingPunct="1">
              <a:buFont typeface="Arial" panose="020B0604020202020204" pitchFamily="34" charset="0"/>
              <a:buNone/>
              <a:defRPr/>
            </a:pPr>
            <a:r>
              <a:rPr lang="en-US" altLang="zh-CN" sz="2300" b="1" dirty="0">
                <a:solidFill>
                  <a:schemeClr val="tx1"/>
                </a:solidFill>
                <a:latin typeface="Arial" panose="020B0604020202020204" pitchFamily="34" charset="0"/>
              </a:rPr>
              <a:t>        (2) </a:t>
            </a:r>
            <a:r>
              <a:rPr lang="zh-CN" altLang="en-US" sz="2300" b="1" dirty="0">
                <a:solidFill>
                  <a:schemeClr val="tx1"/>
                </a:solidFill>
                <a:latin typeface="Arial" panose="020B0604020202020204" pitchFamily="34" charset="0"/>
              </a:rPr>
              <a:t>需求分析。需求分析和定义阶段任务不是</a:t>
            </a:r>
          </a:p>
          <a:p>
            <a:pPr eaLnBrk="1" hangingPunct="1">
              <a:buFont typeface="Arial" panose="020B0604020202020204" pitchFamily="34" charset="0"/>
              <a:buNone/>
              <a:defRPr/>
            </a:pPr>
            <a:r>
              <a:rPr lang="zh-CN" altLang="en-US" sz="2300" b="1" dirty="0">
                <a:solidFill>
                  <a:schemeClr val="tx1"/>
                </a:solidFill>
                <a:latin typeface="Arial" panose="020B0604020202020204" pitchFamily="34" charset="0"/>
              </a:rPr>
              <a:t>具体地解决问题，而是确定软件须具备的具体功能、</a:t>
            </a:r>
          </a:p>
          <a:p>
            <a:pPr eaLnBrk="1" hangingPunct="1">
              <a:buFont typeface="Arial" panose="020B0604020202020204" pitchFamily="34" charset="0"/>
              <a:buNone/>
              <a:defRPr/>
            </a:pPr>
            <a:r>
              <a:rPr lang="zh-CN" altLang="en-US" sz="2300" b="1" dirty="0">
                <a:solidFill>
                  <a:schemeClr val="tx1"/>
                </a:solidFill>
                <a:latin typeface="Arial" panose="020B0604020202020204" pitchFamily="34" charset="0"/>
              </a:rPr>
              <a:t>性能等，即“</a:t>
            </a:r>
            <a:r>
              <a:rPr lang="zh-CN" altLang="en-US" sz="2300" b="1" u="sng" dirty="0">
                <a:solidFill>
                  <a:srgbClr val="990033"/>
                </a:solidFill>
                <a:latin typeface="Arial" panose="020B0604020202020204" pitchFamily="34" charset="0"/>
              </a:rPr>
              <a:t>必须做什么</a:t>
            </a:r>
            <a:r>
              <a:rPr lang="zh-CN" altLang="en-US" sz="2300" b="1" dirty="0">
                <a:solidFill>
                  <a:schemeClr val="tx1"/>
                </a:solidFill>
                <a:latin typeface="Arial" panose="020B0604020202020204" pitchFamily="34" charset="0"/>
              </a:rPr>
              <a:t>”及其他指标要求。</a:t>
            </a:r>
          </a:p>
          <a:p>
            <a:pPr eaLnBrk="1" hangingPunct="1">
              <a:buFont typeface="Arial" panose="020B0604020202020204" pitchFamily="34" charset="0"/>
              <a:buNone/>
              <a:defRPr/>
            </a:pPr>
            <a:r>
              <a:rPr lang="en-US" altLang="zh-CN" sz="2300" b="1" dirty="0">
                <a:solidFill>
                  <a:schemeClr val="tx1"/>
                </a:solidFill>
                <a:latin typeface="Arial" panose="020B0604020202020204" pitchFamily="34" charset="0"/>
              </a:rPr>
              <a:t>       (3) </a:t>
            </a:r>
            <a:r>
              <a:rPr lang="zh-CN" altLang="en-US" sz="2300" b="1" dirty="0">
                <a:solidFill>
                  <a:schemeClr val="tx1"/>
                </a:solidFill>
                <a:latin typeface="Arial" panose="020B0604020202020204" pitchFamily="34" charset="0"/>
              </a:rPr>
              <a:t>概要设计</a:t>
            </a:r>
            <a:r>
              <a:rPr lang="en-US" altLang="zh-CN" sz="2300" b="1" dirty="0">
                <a:solidFill>
                  <a:schemeClr val="tx1"/>
                </a:solidFill>
                <a:latin typeface="Arial" panose="020B0604020202020204" pitchFamily="34" charset="0"/>
              </a:rPr>
              <a:t>.</a:t>
            </a:r>
            <a:r>
              <a:rPr lang="zh-CN" altLang="en-US" sz="2300" b="1" dirty="0">
                <a:solidFill>
                  <a:schemeClr val="tx1"/>
                </a:solidFill>
                <a:latin typeface="Arial" panose="020B0604020202020204" pitchFamily="34" charset="0"/>
              </a:rPr>
              <a:t>主要设计</a:t>
            </a:r>
            <a:r>
              <a:rPr lang="zh-CN" altLang="en-US" sz="2300" b="1" dirty="0">
                <a:solidFill>
                  <a:srgbClr val="CC0000"/>
                </a:solidFill>
                <a:latin typeface="Arial" panose="020B0604020202020204" pitchFamily="34" charset="0"/>
              </a:rPr>
              <a:t>软件的总体</a:t>
            </a:r>
            <a:r>
              <a:rPr lang="en-US" altLang="zh-CN" sz="2300" b="1" dirty="0">
                <a:solidFill>
                  <a:srgbClr val="CC0000"/>
                </a:solidFill>
                <a:latin typeface="Arial" panose="020B0604020202020204" pitchFamily="34" charset="0"/>
              </a:rPr>
              <a:t>(</a:t>
            </a:r>
            <a:r>
              <a:rPr lang="zh-CN" altLang="en-US" sz="2300" b="1" dirty="0">
                <a:solidFill>
                  <a:srgbClr val="CC0000"/>
                </a:solidFill>
                <a:latin typeface="Arial" panose="020B0604020202020204" pitchFamily="34" charset="0"/>
              </a:rPr>
              <a:t>外部</a:t>
            </a:r>
            <a:r>
              <a:rPr lang="en-US" altLang="zh-CN" sz="2300" b="1" dirty="0">
                <a:solidFill>
                  <a:srgbClr val="CC0000"/>
                </a:solidFill>
                <a:latin typeface="Arial" panose="020B0604020202020204" pitchFamily="34" charset="0"/>
              </a:rPr>
              <a:t>)</a:t>
            </a:r>
            <a:r>
              <a:rPr lang="zh-CN" altLang="en-US" sz="2300" b="1" dirty="0">
                <a:solidFill>
                  <a:srgbClr val="CC0000"/>
                </a:solidFill>
                <a:latin typeface="Arial" panose="020B0604020202020204" pitchFamily="34" charset="0"/>
              </a:rPr>
              <a:t>结构</a:t>
            </a:r>
            <a:r>
              <a:rPr lang="en-US" altLang="zh-CN" sz="2300" b="1" dirty="0">
                <a:solidFill>
                  <a:schemeClr val="tx1"/>
                </a:solidFill>
                <a:latin typeface="Arial" panose="020B0604020202020204" pitchFamily="34" charset="0"/>
              </a:rPr>
              <a:t>,</a:t>
            </a:r>
          </a:p>
          <a:p>
            <a:pPr eaLnBrk="1" hangingPunct="1">
              <a:buFont typeface="Arial" panose="020B0604020202020204" pitchFamily="34" charset="0"/>
              <a:buNone/>
              <a:defRPr/>
            </a:pPr>
            <a:r>
              <a:rPr lang="zh-CN" altLang="en-US" sz="2300" b="1" dirty="0">
                <a:solidFill>
                  <a:schemeClr val="tx1"/>
                </a:solidFill>
                <a:latin typeface="Arial" panose="020B0604020202020204" pitchFamily="34" charset="0"/>
              </a:rPr>
              <a:t>结构组成模块</a:t>
            </a:r>
            <a:r>
              <a:rPr lang="en-US" altLang="zh-CN" sz="2300" b="1" dirty="0">
                <a:solidFill>
                  <a:schemeClr val="tx1"/>
                </a:solidFill>
                <a:latin typeface="Arial" panose="020B0604020202020204" pitchFamily="34" charset="0"/>
              </a:rPr>
              <a:t>,</a:t>
            </a:r>
            <a:r>
              <a:rPr lang="zh-CN" altLang="en-US" sz="2300" b="1" dirty="0">
                <a:solidFill>
                  <a:schemeClr val="tx1"/>
                </a:solidFill>
                <a:latin typeface="Arial" panose="020B0604020202020204" pitchFamily="34" charset="0"/>
              </a:rPr>
              <a:t>模块层次结构、调用关系及功能。</a:t>
            </a:r>
          </a:p>
          <a:p>
            <a:pPr eaLnBrk="1" hangingPunct="1">
              <a:buFont typeface="Arial" panose="020B0604020202020204" pitchFamily="34" charset="0"/>
              <a:buNone/>
              <a:defRPr/>
            </a:pPr>
            <a:r>
              <a:rPr lang="zh-CN" altLang="en-US" sz="2300" b="1" dirty="0">
                <a:solidFill>
                  <a:schemeClr val="tx1"/>
                </a:solidFill>
                <a:latin typeface="Arial" panose="020B0604020202020204" pitchFamily="34" charset="0"/>
              </a:rPr>
              <a:t>并设计</a:t>
            </a:r>
            <a:r>
              <a:rPr lang="zh-CN" altLang="en-US" sz="2300" b="1" dirty="0">
                <a:solidFill>
                  <a:srgbClr val="CC0000"/>
                </a:solidFill>
                <a:latin typeface="Arial" panose="020B0604020202020204" pitchFamily="34" charset="0"/>
              </a:rPr>
              <a:t>总体数据结构</a:t>
            </a:r>
            <a:r>
              <a:rPr lang="zh-CN" altLang="en-US" sz="2300" b="1" dirty="0">
                <a:solidFill>
                  <a:schemeClr val="tx1"/>
                </a:solidFill>
                <a:latin typeface="Arial" panose="020B0604020202020204" pitchFamily="34" charset="0"/>
              </a:rPr>
              <a:t>等。 </a:t>
            </a:r>
          </a:p>
        </p:txBody>
      </p:sp>
      <p:pic>
        <p:nvPicPr>
          <p:cNvPr id="430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1713" y="4491038"/>
            <a:ext cx="2051050"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Rectangle 5"/>
          <p:cNvSpPr>
            <a:spLocks noChangeArrowheads="1"/>
          </p:cNvSpPr>
          <p:nvPr/>
        </p:nvSpPr>
        <p:spPr bwMode="auto">
          <a:xfrm>
            <a:off x="7280275" y="6276975"/>
            <a:ext cx="21224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itchFamily="34" charset="0"/>
              <a:buNone/>
            </a:pPr>
            <a:r>
              <a:rPr lang="zh-CN" altLang="en-US" sz="1200" b="1">
                <a:solidFill>
                  <a:srgbClr val="CC0000"/>
                </a:solidFill>
              </a:rPr>
              <a:t>图</a:t>
            </a:r>
            <a:r>
              <a:rPr lang="en-US" altLang="zh-CN" sz="1200" b="1">
                <a:solidFill>
                  <a:srgbClr val="CC0000"/>
                </a:solidFill>
              </a:rPr>
              <a:t>1-5 </a:t>
            </a:r>
            <a:r>
              <a:rPr lang="zh-CN" altLang="en-US" sz="1200" b="1">
                <a:solidFill>
                  <a:srgbClr val="CC0000"/>
                </a:solidFill>
              </a:rPr>
              <a:t>软件生存周期阶段关系</a:t>
            </a:r>
          </a:p>
        </p:txBody>
      </p:sp>
      <p:sp>
        <p:nvSpPr>
          <p:cNvPr id="43013" name="AutoShape 8"/>
          <p:cNvSpPr>
            <a:spLocks noChangeArrowheads="1"/>
          </p:cNvSpPr>
          <p:nvPr/>
        </p:nvSpPr>
        <p:spPr bwMode="auto">
          <a:xfrm>
            <a:off x="4211638" y="5876925"/>
            <a:ext cx="1225550" cy="287338"/>
          </a:xfrm>
          <a:prstGeom prst="wedgeRectCallout">
            <a:avLst>
              <a:gd name="adj1" fmla="val -70856"/>
              <a:gd name="adj2" fmla="val -35634"/>
            </a:avLst>
          </a:prstGeom>
          <a:solidFill>
            <a:srgbClr val="FFFF99"/>
          </a:solidFill>
          <a:ln w="9525">
            <a:solidFill>
              <a:schemeClr val="tx2"/>
            </a:solidFill>
            <a:miter lim="800000"/>
            <a:headEnd/>
            <a:tailEnd/>
          </a:ln>
        </p:spPr>
        <p:txBody>
          <a:bodyPr/>
          <a:lstStyle/>
          <a:p>
            <a:pPr algn="ctr" eaLnBrk="1" hangingPunct="1">
              <a:buFont typeface="Arial" pitchFamily="34" charset="0"/>
              <a:buNone/>
            </a:pPr>
            <a:r>
              <a:rPr lang="zh-CN" altLang="en-US" sz="1300" b="1">
                <a:solidFill>
                  <a:srgbClr val="FF0000"/>
                </a:solidFill>
              </a:rPr>
              <a:t>主要怎么做</a:t>
            </a:r>
          </a:p>
        </p:txBody>
      </p:sp>
      <p:sp>
        <p:nvSpPr>
          <p:cNvPr id="43014" name="Rectangle 2"/>
          <p:cNvSpPr txBox="1">
            <a:spLocks noChangeArrowheads="1"/>
          </p:cNvSpPr>
          <p:nvPr/>
        </p:nvSpPr>
        <p:spPr bwMode="auto">
          <a:xfrm>
            <a:off x="382588" y="188913"/>
            <a:ext cx="8305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1.3</a:t>
            </a:r>
            <a:r>
              <a:rPr lang="en-US" altLang="zh-CN" sz="3200" b="0">
                <a:solidFill>
                  <a:schemeClr val="bg1"/>
                </a:solidFill>
                <a:latin typeface="Arial" pitchFamily="34" charset="0"/>
              </a:rPr>
              <a:t> </a:t>
            </a:r>
            <a:r>
              <a:rPr lang="zh-CN" altLang="en-US" sz="3200">
                <a:solidFill>
                  <a:schemeClr val="bg1"/>
                </a:solidFill>
                <a:latin typeface="Arial" pitchFamily="34" charset="0"/>
              </a:rPr>
              <a:t>软件生存周期及任务</a:t>
            </a:r>
          </a:p>
        </p:txBody>
      </p:sp>
    </p:spTree>
    <p:extLst>
      <p:ext uri="{BB962C8B-B14F-4D97-AF65-F5344CB8AC3E}">
        <p14:creationId xmlns:p14="http://schemas.microsoft.com/office/powerpoint/2010/main" val="2052083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5"/>
          <p:cNvSpPr>
            <a:spLocks noChangeArrowheads="1"/>
          </p:cNvSpPr>
          <p:nvPr/>
        </p:nvSpPr>
        <p:spPr bwMode="auto">
          <a:xfrm>
            <a:off x="827088" y="1198563"/>
            <a:ext cx="75612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2400">
                <a:solidFill>
                  <a:srgbClr val="009900"/>
                </a:solidFill>
              </a:rPr>
              <a:t>       </a:t>
            </a:r>
          </a:p>
          <a:p>
            <a:pPr eaLnBrk="1" hangingPunct="1">
              <a:buFont typeface="Arial" pitchFamily="34" charset="0"/>
              <a:buNone/>
            </a:pPr>
            <a:r>
              <a:rPr lang="zh-CN" altLang="en-US" sz="2400">
                <a:solidFill>
                  <a:srgbClr val="009900"/>
                </a:solidFill>
              </a:rPr>
              <a:t>      </a:t>
            </a:r>
            <a:endParaRPr lang="zh-CN" altLang="en-US" sz="2400" b="1">
              <a:solidFill>
                <a:schemeClr val="tx2"/>
              </a:solidFill>
            </a:endParaRPr>
          </a:p>
        </p:txBody>
      </p:sp>
      <p:sp>
        <p:nvSpPr>
          <p:cNvPr id="45059" name="AutoShape 6"/>
          <p:cNvSpPr>
            <a:spLocks noChangeArrowheads="1"/>
          </p:cNvSpPr>
          <p:nvPr/>
        </p:nvSpPr>
        <p:spPr bwMode="auto">
          <a:xfrm>
            <a:off x="611188" y="1341438"/>
            <a:ext cx="7920037" cy="3529012"/>
          </a:xfrm>
          <a:prstGeom prst="flowChartAlternateProcess">
            <a:avLst/>
          </a:prstGeom>
          <a:noFill/>
          <a:ln w="25400">
            <a:solidFill>
              <a:srgbClr val="1F38ED"/>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buFont typeface="Arial" pitchFamily="34" charset="0"/>
              <a:buNone/>
            </a:pPr>
            <a:endParaRPr lang="zh-CN" altLang="en-US"/>
          </a:p>
        </p:txBody>
      </p:sp>
      <p:sp>
        <p:nvSpPr>
          <p:cNvPr id="45060" name="Rectangle 8"/>
          <p:cNvSpPr>
            <a:spLocks noChangeArrowheads="1"/>
          </p:cNvSpPr>
          <p:nvPr/>
        </p:nvSpPr>
        <p:spPr bwMode="auto">
          <a:xfrm>
            <a:off x="971550" y="1241425"/>
            <a:ext cx="7056438"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66700" eaLnBrk="1" hangingPunct="1">
              <a:buFont typeface="Arial" pitchFamily="34" charset="0"/>
              <a:buNone/>
            </a:pPr>
            <a:endParaRPr lang="en-US" altLang="zh-CN" sz="2400">
              <a:latin typeface="Times New Roman" pitchFamily="18" charset="0"/>
              <a:cs typeface="Times New Roman" pitchFamily="18" charset="0"/>
            </a:endParaRPr>
          </a:p>
          <a:p>
            <a:pPr indent="266700" eaLnBrk="1" hangingPunct="1">
              <a:buFont typeface="Arial" pitchFamily="34" charset="0"/>
              <a:buNone/>
            </a:pPr>
            <a:r>
              <a:rPr lang="en-US" altLang="zh-CN" sz="2400" b="1">
                <a:latin typeface="Times New Roman" pitchFamily="18" charset="0"/>
                <a:cs typeface="Times New Roman" pitchFamily="18" charset="0"/>
              </a:rPr>
              <a:t>   (4) </a:t>
            </a:r>
            <a:r>
              <a:rPr lang="zh-CN" altLang="en-US" sz="2400" b="1">
                <a:latin typeface="Times New Roman" pitchFamily="18" charset="0"/>
                <a:cs typeface="Times New Roman" pitchFamily="18" charset="0"/>
              </a:rPr>
              <a:t>详细设计。对</a:t>
            </a:r>
            <a:r>
              <a:rPr lang="zh-CN" altLang="en-US" sz="2400" b="1">
                <a:solidFill>
                  <a:srgbClr val="CC0000"/>
                </a:solidFill>
                <a:latin typeface="Times New Roman" pitchFamily="18" charset="0"/>
                <a:cs typeface="Times New Roman" pitchFamily="18" charset="0"/>
              </a:rPr>
              <a:t>模块</a:t>
            </a:r>
            <a:r>
              <a:rPr lang="zh-CN" altLang="en-US" sz="2400" b="1">
                <a:latin typeface="Times New Roman" pitchFamily="18" charset="0"/>
                <a:cs typeface="Times New Roman" pitchFamily="18" charset="0"/>
              </a:rPr>
              <a:t>功能、性能、可靠性等进行具体技术描述，并转化为过程描述。</a:t>
            </a:r>
            <a:endParaRPr lang="zh-CN" altLang="en-US" sz="2400" b="1"/>
          </a:p>
          <a:p>
            <a:pPr indent="266700">
              <a:buFont typeface="Arial" pitchFamily="34" charset="0"/>
              <a:buNone/>
            </a:pPr>
            <a:r>
              <a:rPr lang="en-US" altLang="zh-CN" sz="2400" b="1">
                <a:latin typeface="Times New Roman" pitchFamily="18" charset="0"/>
                <a:cs typeface="Times New Roman" pitchFamily="18" charset="0"/>
              </a:rPr>
              <a:t>    (5) </a:t>
            </a:r>
            <a:r>
              <a:rPr lang="zh-CN" altLang="en-US" sz="2400" b="1">
                <a:latin typeface="Times New Roman" pitchFamily="18" charset="0"/>
                <a:cs typeface="Times New Roman" pitchFamily="18" charset="0"/>
              </a:rPr>
              <a:t>编写程序。又称</a:t>
            </a:r>
            <a:r>
              <a:rPr lang="zh-CN" altLang="en-US" sz="2400" b="1">
                <a:solidFill>
                  <a:srgbClr val="990033"/>
                </a:solidFill>
                <a:latin typeface="Times New Roman" pitchFamily="18" charset="0"/>
                <a:cs typeface="Times New Roman" pitchFamily="18" charset="0"/>
              </a:rPr>
              <a:t>编码</a:t>
            </a:r>
            <a:r>
              <a:rPr lang="zh-CN" altLang="en-US" sz="2400" b="1">
                <a:latin typeface="Times New Roman" pitchFamily="18" charset="0"/>
                <a:cs typeface="Times New Roman" pitchFamily="18" charset="0"/>
              </a:rPr>
              <a:t>（具体实现），将模块的控制结构转换成程序代码。</a:t>
            </a:r>
            <a:endParaRPr lang="zh-CN" altLang="en-US" sz="2400" b="1"/>
          </a:p>
          <a:p>
            <a:pPr indent="266700">
              <a:buFont typeface="Arial" pitchFamily="34" charset="0"/>
              <a:buNone/>
            </a:pPr>
            <a:r>
              <a:rPr lang="en-US" altLang="zh-CN" sz="2400" b="1">
                <a:latin typeface="Times New Roman" pitchFamily="18" charset="0"/>
                <a:cs typeface="Times New Roman" pitchFamily="18" charset="0"/>
              </a:rPr>
              <a:t>   (6) </a:t>
            </a:r>
            <a:r>
              <a:rPr lang="zh-CN" altLang="en-US" sz="2400" b="1">
                <a:latin typeface="Times New Roman" pitchFamily="18" charset="0"/>
                <a:cs typeface="Times New Roman" pitchFamily="18" charset="0"/>
              </a:rPr>
              <a:t>测试。为了保证软件需求和质量，在设计测试用例基础上对软件进行检测</a:t>
            </a:r>
            <a:endParaRPr lang="zh-CN" altLang="en-US" sz="2400" b="1"/>
          </a:p>
          <a:p>
            <a:pPr indent="266700">
              <a:buFont typeface="Arial" pitchFamily="34" charset="0"/>
              <a:buNone/>
            </a:pPr>
            <a:r>
              <a:rPr lang="en-US" altLang="zh-CN" sz="2400" b="1">
                <a:latin typeface="Times New Roman" pitchFamily="18" charset="0"/>
                <a:cs typeface="Times New Roman" pitchFamily="18" charset="0"/>
              </a:rPr>
              <a:t>   (7) </a:t>
            </a:r>
            <a:r>
              <a:rPr lang="zh-CN" altLang="en-US" sz="2400" b="1">
                <a:latin typeface="Times New Roman" pitchFamily="18" charset="0"/>
                <a:cs typeface="Times New Roman" pitchFamily="18" charset="0"/>
              </a:rPr>
              <a:t>运行维护。对交付并投入使用的软件进行各种维护，并记录保存文档。</a:t>
            </a:r>
            <a:endParaRPr lang="zh-CN" altLang="en-US" sz="2400" b="1"/>
          </a:p>
          <a:p>
            <a:pPr indent="266700">
              <a:buFont typeface="Arial" pitchFamily="34" charset="0"/>
              <a:buNone/>
            </a:pPr>
            <a:endParaRPr lang="zh-CN" altLang="en-US" sz="2400">
              <a:latin typeface="宋体" pitchFamily="2" charset="-122"/>
            </a:endParaRPr>
          </a:p>
        </p:txBody>
      </p:sp>
      <p:pic>
        <p:nvPicPr>
          <p:cNvPr id="45061" name="Picture 7" descr="joby_gorillamobile_ori_ipad_case_doubled_as_fully_functional_ipad_stand_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488" y="4657725"/>
            <a:ext cx="2160587" cy="189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2" name="AutoShape 8"/>
          <p:cNvSpPr>
            <a:spLocks noChangeArrowheads="1"/>
          </p:cNvSpPr>
          <p:nvPr/>
        </p:nvSpPr>
        <p:spPr bwMode="auto">
          <a:xfrm>
            <a:off x="3922713" y="1198563"/>
            <a:ext cx="1225550" cy="287337"/>
          </a:xfrm>
          <a:prstGeom prst="wedgeRectCallout">
            <a:avLst>
              <a:gd name="adj1" fmla="val -74481"/>
              <a:gd name="adj2" fmla="val 123481"/>
            </a:avLst>
          </a:prstGeom>
          <a:solidFill>
            <a:srgbClr val="FFFF99"/>
          </a:solidFill>
          <a:ln w="9525">
            <a:solidFill>
              <a:schemeClr val="tx2"/>
            </a:solidFill>
            <a:miter lim="800000"/>
            <a:headEnd/>
            <a:tailEnd/>
          </a:ln>
        </p:spPr>
        <p:txBody>
          <a:bodyPr/>
          <a:lstStyle/>
          <a:p>
            <a:pPr algn="ctr" eaLnBrk="1" hangingPunct="1">
              <a:buFont typeface="Arial" pitchFamily="34" charset="0"/>
              <a:buNone/>
            </a:pPr>
            <a:r>
              <a:rPr lang="zh-CN" altLang="en-US" sz="1300" b="1">
                <a:solidFill>
                  <a:srgbClr val="FF0000"/>
                </a:solidFill>
              </a:rPr>
              <a:t>具体怎么做</a:t>
            </a:r>
          </a:p>
        </p:txBody>
      </p:sp>
      <p:sp>
        <p:nvSpPr>
          <p:cNvPr id="45063" name="Rectangle 2"/>
          <p:cNvSpPr txBox="1">
            <a:spLocks noChangeArrowheads="1"/>
          </p:cNvSpPr>
          <p:nvPr/>
        </p:nvSpPr>
        <p:spPr bwMode="auto">
          <a:xfrm>
            <a:off x="382588" y="188913"/>
            <a:ext cx="8305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1.3</a:t>
            </a:r>
            <a:r>
              <a:rPr lang="en-US" altLang="zh-CN" sz="3200" b="0">
                <a:solidFill>
                  <a:schemeClr val="bg1"/>
                </a:solidFill>
                <a:latin typeface="Arial" pitchFamily="34" charset="0"/>
              </a:rPr>
              <a:t> </a:t>
            </a:r>
            <a:r>
              <a:rPr lang="zh-CN" altLang="en-US" sz="3200">
                <a:solidFill>
                  <a:schemeClr val="bg1"/>
                </a:solidFill>
                <a:latin typeface="Arial" pitchFamily="34" charset="0"/>
              </a:rPr>
              <a:t>软件生存周期及任务</a:t>
            </a:r>
          </a:p>
        </p:txBody>
      </p:sp>
      <p:sp>
        <p:nvSpPr>
          <p:cNvPr id="2" name="矩形 1"/>
          <p:cNvSpPr/>
          <p:nvPr/>
        </p:nvSpPr>
        <p:spPr>
          <a:xfrm>
            <a:off x="1330325" y="4987925"/>
            <a:ext cx="5545138" cy="1292225"/>
          </a:xfrm>
          <a:prstGeom prst="rect">
            <a:avLst/>
          </a:prstGeom>
          <a:solidFill>
            <a:srgbClr val="FFFF00"/>
          </a:solidFill>
          <a:ln>
            <a:solidFill>
              <a:schemeClr val="accent1"/>
            </a:solidFill>
          </a:ln>
        </p:spPr>
        <p:txBody>
          <a:bodyPr>
            <a:spAutoFit/>
          </a:bodyPr>
          <a:lstStyle/>
          <a:p>
            <a:pPr algn="just">
              <a:spcBef>
                <a:spcPts val="240"/>
              </a:spcBef>
              <a:spcAft>
                <a:spcPts val="0"/>
              </a:spcAft>
              <a:defRPr/>
            </a:pPr>
            <a:r>
              <a:rPr lang="zh-CN" altLang="zh-CN" sz="2400" b="1" kern="100" dirty="0">
                <a:solidFill>
                  <a:srgbClr val="FF0000"/>
                </a:solidFill>
                <a:latin typeface="Times New Roman" panose="02020603050405020304" pitchFamily="18" charset="0"/>
                <a:ea typeface="仿宋_GB2312"/>
              </a:rPr>
              <a:t> </a:t>
            </a:r>
            <a:r>
              <a:rPr lang="en-US" altLang="zh-CN" b="1" kern="100" dirty="0">
                <a:solidFill>
                  <a:srgbClr val="FF0000"/>
                </a:solidFill>
                <a:latin typeface="Times New Roman" panose="02020603050405020304" pitchFamily="18" charset="0"/>
                <a:sym typeface="Wingdings" panose="05000000000000000000" pitchFamily="2" charset="2"/>
              </a:rPr>
              <a:t></a:t>
            </a:r>
            <a:r>
              <a:rPr lang="zh-CN" altLang="zh-CN" b="1" kern="100" dirty="0">
                <a:solidFill>
                  <a:srgbClr val="FF0000"/>
                </a:solidFill>
                <a:latin typeface="Times New Roman" panose="02020603050405020304" pitchFamily="18" charset="0"/>
                <a:ea typeface="黑体" panose="02010609060101010101" pitchFamily="49" charset="-122"/>
              </a:rPr>
              <a:t>讨论思考</a:t>
            </a:r>
            <a:r>
              <a:rPr lang="zh-CN" altLang="zh-CN" kern="100" dirty="0">
                <a:latin typeface="Times New Roman" panose="02020603050405020304" pitchFamily="18" charset="0"/>
                <a:ea typeface="黑体" panose="02010609060101010101" pitchFamily="49" charset="-122"/>
              </a:rPr>
              <a:t>：</a:t>
            </a:r>
            <a:endParaRPr lang="zh-CN" altLang="zh-CN" kern="100" dirty="0">
              <a:latin typeface="Times New Roman" panose="02020603050405020304" pitchFamily="18" charset="0"/>
            </a:endParaRPr>
          </a:p>
          <a:p>
            <a:pPr algn="just">
              <a:spcAft>
                <a:spcPts val="0"/>
              </a:spcAft>
              <a:defRPr/>
            </a:pPr>
            <a:r>
              <a:rPr lang="en-US" altLang="zh-CN" kern="100" dirty="0">
                <a:latin typeface="Times New Roman" panose="02020603050405020304" pitchFamily="18" charset="0"/>
              </a:rPr>
              <a:t>  </a:t>
            </a:r>
            <a:r>
              <a:rPr lang="en-US" altLang="zh-CN" kern="100" dirty="0">
                <a:latin typeface="Times New Roman" panose="02020603050405020304" pitchFamily="18" charset="0"/>
                <a:ea typeface="华文宋体" panose="02010600040101010101" pitchFamily="2" charset="-122"/>
              </a:rPr>
              <a:t> </a:t>
            </a:r>
            <a:r>
              <a:rPr lang="en-US" altLang="zh-CN" kern="100" dirty="0">
                <a:latin typeface="Times New Roman" panose="02020603050405020304" pitchFamily="18" charset="0"/>
                <a:ea typeface="仿宋_GB2312"/>
              </a:rPr>
              <a:t>  </a:t>
            </a:r>
            <a:r>
              <a:rPr lang="en-US" altLang="zh-CN" kern="100" dirty="0">
                <a:latin typeface="楷体" panose="02010609060101010101" pitchFamily="49" charset="-122"/>
              </a:rPr>
              <a:t>(1) </a:t>
            </a:r>
            <a:r>
              <a:rPr lang="zh-CN" altLang="zh-CN" kern="100" dirty="0">
                <a:latin typeface="Times New Roman" panose="02020603050405020304" pitchFamily="18" charset="0"/>
                <a:ea typeface="楷体" panose="02010609060101010101" pitchFamily="49" charset="-122"/>
              </a:rPr>
              <a:t>什么叫软件生存周期</a:t>
            </a:r>
            <a:r>
              <a:rPr lang="en-US" altLang="zh-CN" kern="100" dirty="0">
                <a:latin typeface="Times New Roman" panose="02020603050405020304" pitchFamily="18" charset="0"/>
                <a:ea typeface="楷体" panose="02010609060101010101" pitchFamily="49" charset="-122"/>
              </a:rPr>
              <a:t>? </a:t>
            </a:r>
            <a:r>
              <a:rPr lang="zh-CN" altLang="zh-CN" kern="100" dirty="0">
                <a:latin typeface="Times New Roman" panose="02020603050405020304" pitchFamily="18" charset="0"/>
                <a:ea typeface="楷体" panose="02010609060101010101" pitchFamily="49" charset="-122"/>
              </a:rPr>
              <a:t>软件生存周期各阶段如何划分？</a:t>
            </a:r>
            <a:r>
              <a:rPr lang="zh-CN" altLang="zh-CN" b="1" kern="100" dirty="0">
                <a:latin typeface="Times New Roman" panose="02020603050405020304" pitchFamily="18" charset="0"/>
                <a:ea typeface="楷体" panose="02010609060101010101" pitchFamily="49" charset="-122"/>
              </a:rPr>
              <a:t> </a:t>
            </a:r>
            <a:endParaRPr lang="zh-CN" altLang="zh-CN" kern="100" dirty="0">
              <a:latin typeface="Times New Roman" panose="02020603050405020304" pitchFamily="18" charset="0"/>
            </a:endParaRPr>
          </a:p>
          <a:p>
            <a:pPr indent="321310" algn="just">
              <a:spcAft>
                <a:spcPts val="0"/>
              </a:spcAft>
              <a:defRPr/>
            </a:pPr>
            <a:r>
              <a:rPr lang="en-US" altLang="zh-CN" kern="100" dirty="0">
                <a:latin typeface="楷体" panose="02010609060101010101" pitchFamily="49" charset="-122"/>
              </a:rPr>
              <a:t>(2) </a:t>
            </a:r>
            <a:r>
              <a:rPr lang="zh-CN" altLang="zh-CN" kern="100" dirty="0">
                <a:latin typeface="Times New Roman" panose="02020603050405020304" pitchFamily="18" charset="0"/>
                <a:ea typeface="楷体" panose="02010609060101010101" pitchFamily="49" charset="-122"/>
              </a:rPr>
              <a:t>软件生存周期各阶段的主要任务有哪些</a:t>
            </a:r>
            <a:r>
              <a:rPr lang="en-US" altLang="zh-CN" kern="100" dirty="0">
                <a:latin typeface="Times New Roman" panose="02020603050405020304" pitchFamily="18" charset="0"/>
                <a:ea typeface="楷体" panose="02010609060101010101" pitchFamily="49" charset="-122"/>
              </a:rPr>
              <a:t>?</a:t>
            </a:r>
            <a:endParaRPr lang="zh-CN" altLang="zh-CN" kern="100" dirty="0">
              <a:latin typeface="Times New Roman" panose="02020603050405020304" pitchFamily="18" charset="0"/>
            </a:endParaRPr>
          </a:p>
        </p:txBody>
      </p:sp>
    </p:spTree>
    <p:extLst>
      <p:ext uri="{BB962C8B-B14F-4D97-AF65-F5344CB8AC3E}">
        <p14:creationId xmlns:p14="http://schemas.microsoft.com/office/powerpoint/2010/main" val="410806677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extLst>
          </p:cNvPr>
          <p:cNvSpPr>
            <a:spLocks noGrp="1" noChangeArrowheads="1"/>
          </p:cNvSpPr>
          <p:nvPr>
            <p:ph type="title" idx="4294967295"/>
          </p:nvPr>
        </p:nvSpPr>
        <p:spPr>
          <a:xfrm>
            <a:off x="428625" y="161925"/>
            <a:ext cx="6634163" cy="533400"/>
          </a:xfrm>
        </p:spPr>
        <p:txBody>
          <a:bodyPr/>
          <a:lstStyle/>
          <a:p>
            <a:pPr eaLnBrk="1" hangingPunct="1">
              <a:defRPr/>
            </a:pPr>
            <a:r>
              <a:rPr lang="zh-CN" altLang="en-US" dirty="0">
                <a:effectLst>
                  <a:outerShdw blurRad="38100" dist="38100" dir="2700000" algn="tl">
                    <a:srgbClr val="C0C0C0"/>
                  </a:outerShdw>
                </a:effectLst>
              </a:rPr>
              <a:t>第</a:t>
            </a:r>
            <a:r>
              <a:rPr lang="en-US" altLang="zh-CN" dirty="0">
                <a:effectLst>
                  <a:outerShdw blurRad="38100" dist="38100" dir="2700000" algn="tl">
                    <a:srgbClr val="C0C0C0"/>
                  </a:outerShdw>
                </a:effectLst>
              </a:rPr>
              <a:t>1</a:t>
            </a:r>
            <a:r>
              <a:rPr lang="zh-CN" altLang="en-US" dirty="0">
                <a:effectLst>
                  <a:outerShdw blurRad="38100" dist="38100" dir="2700000" algn="tl">
                    <a:srgbClr val="C0C0C0"/>
                  </a:outerShdw>
                </a:effectLst>
              </a:rPr>
              <a:t>章  软件工程基础概述</a:t>
            </a:r>
            <a:endParaRPr lang="zh-CN" altLang="en-US" dirty="0">
              <a:solidFill>
                <a:schemeClr val="accent1"/>
              </a:solidFill>
              <a:effectLst>
                <a:outerShdw blurRad="38100" dist="38100" dir="2700000" algn="tl">
                  <a:srgbClr val="C0C0C0"/>
                </a:outerShdw>
              </a:effectLst>
            </a:endParaRPr>
          </a:p>
        </p:txBody>
      </p:sp>
      <p:sp>
        <p:nvSpPr>
          <p:cNvPr id="8195"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eaLnBrk="1" hangingPunct="1">
              <a:buFont typeface="Arial" pitchFamily="34" charset="0"/>
              <a:buNone/>
            </a:pPr>
            <a:endParaRPr lang="zh-CN" altLang="zh-CN" sz="1800" b="0">
              <a:solidFill>
                <a:schemeClr val="tx1"/>
              </a:solidFill>
            </a:endParaRPr>
          </a:p>
        </p:txBody>
      </p:sp>
      <p:sp>
        <p:nvSpPr>
          <p:cNvPr id="19" name="圆角矩形 18">
            <a:extLst>
              <a:ext uri="{FF2B5EF4-FFF2-40B4-BE49-F238E27FC236}"/>
            </a:extLst>
          </p:cNvPr>
          <p:cNvSpPr/>
          <p:nvPr/>
        </p:nvSpPr>
        <p:spPr bwMode="gray">
          <a:xfrm>
            <a:off x="611188" y="2078788"/>
            <a:ext cx="7775575" cy="3240087"/>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spcBef>
                <a:spcPts val="1200"/>
              </a:spcBef>
              <a:defRPr/>
            </a:pPr>
            <a:r>
              <a:rPr lang="zh-CN" altLang="en-US" sz="3200" b="1" dirty="0">
                <a:solidFill>
                  <a:srgbClr val="0066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zh-CN" altLang="en-US" sz="2800" b="1" dirty="0">
                <a:solidFill>
                  <a:schemeClr val="tx1"/>
                </a:solidFill>
                <a:latin typeface="Arial" panose="020B0604020202020204" pitchFamily="34" charset="0"/>
              </a:rPr>
              <a:t>● 了解</a:t>
            </a:r>
            <a:r>
              <a:rPr lang="zh-CN" altLang="en-US" sz="2800" b="1" dirty="0">
                <a:solidFill>
                  <a:srgbClr val="990033"/>
                </a:solidFill>
                <a:latin typeface="Arial" panose="020B0604020202020204" pitchFamily="34" charset="0"/>
              </a:rPr>
              <a:t>软件工程</a:t>
            </a:r>
            <a:r>
              <a:rPr lang="zh-CN" altLang="en-US" sz="2800" b="1" dirty="0">
                <a:solidFill>
                  <a:schemeClr val="tx1"/>
                </a:solidFill>
                <a:latin typeface="Arial" panose="020B0604020202020204" pitchFamily="34" charset="0"/>
              </a:rPr>
              <a:t>的</a:t>
            </a:r>
            <a:r>
              <a:rPr lang="zh-CN" altLang="en-US" sz="2800" b="1" dirty="0">
                <a:solidFill>
                  <a:srgbClr val="990033"/>
                </a:solidFill>
                <a:latin typeface="Arial" panose="020B0604020202020204" pitchFamily="34" charset="0"/>
              </a:rPr>
              <a:t>发展和软件危机</a:t>
            </a:r>
          </a:p>
          <a:p>
            <a:pPr eaLnBrk="1" hangingPunct="1">
              <a:spcBef>
                <a:spcPts val="1200"/>
              </a:spcBef>
              <a:defRPr/>
            </a:pPr>
            <a:r>
              <a:rPr lang="zh-CN" altLang="en-US" sz="2800" b="1" dirty="0">
                <a:solidFill>
                  <a:schemeClr val="tx1"/>
                </a:solidFill>
                <a:latin typeface="Arial" panose="020B0604020202020204" pitchFamily="34" charset="0"/>
              </a:rPr>
              <a:t>  ● 掌握</a:t>
            </a:r>
            <a:r>
              <a:rPr lang="zh-CN" altLang="en-US" sz="2800" b="1" dirty="0">
                <a:solidFill>
                  <a:srgbClr val="990033"/>
                </a:solidFill>
                <a:latin typeface="Arial" panose="020B0604020202020204" pitchFamily="34" charset="0"/>
              </a:rPr>
              <a:t>软件工程</a:t>
            </a:r>
            <a:r>
              <a:rPr lang="zh-CN" altLang="en-US" sz="2800" b="1" dirty="0">
                <a:solidFill>
                  <a:schemeClr val="tx1"/>
                </a:solidFill>
                <a:latin typeface="Arial" panose="020B0604020202020204" pitchFamily="34" charset="0"/>
              </a:rPr>
              <a:t>的</a:t>
            </a:r>
            <a:r>
              <a:rPr lang="zh-CN" altLang="en-US" sz="2800" b="1" dirty="0">
                <a:solidFill>
                  <a:srgbClr val="CC0000"/>
                </a:solidFill>
                <a:latin typeface="Arial" panose="020B0604020202020204" pitchFamily="34" charset="0"/>
              </a:rPr>
              <a:t>概念、内容</a:t>
            </a:r>
            <a:r>
              <a:rPr lang="zh-CN" altLang="en-US" sz="2800" b="1" dirty="0">
                <a:solidFill>
                  <a:schemeClr val="tx1"/>
                </a:solidFill>
                <a:latin typeface="Arial" panose="020B0604020202020204" pitchFamily="34" charset="0"/>
              </a:rPr>
              <a:t>和</a:t>
            </a:r>
            <a:r>
              <a:rPr lang="zh-CN" altLang="en-US" sz="2800" b="1" dirty="0">
                <a:solidFill>
                  <a:srgbClr val="CC0000"/>
                </a:solidFill>
                <a:latin typeface="Arial" panose="020B0604020202020204" pitchFamily="34" charset="0"/>
              </a:rPr>
              <a:t>原理</a:t>
            </a:r>
          </a:p>
          <a:p>
            <a:pPr eaLnBrk="1" hangingPunct="1">
              <a:spcBef>
                <a:spcPts val="1200"/>
              </a:spcBef>
              <a:defRPr/>
            </a:pPr>
            <a:r>
              <a:rPr lang="zh-CN" altLang="en-US" sz="2800" b="1" dirty="0">
                <a:solidFill>
                  <a:schemeClr val="tx1"/>
                </a:solidFill>
                <a:latin typeface="Arial" panose="020B0604020202020204" pitchFamily="34" charset="0"/>
              </a:rPr>
              <a:t>  ● 熟悉</a:t>
            </a:r>
            <a:r>
              <a:rPr lang="zh-CN" altLang="en-US" sz="2800" b="1" dirty="0">
                <a:solidFill>
                  <a:srgbClr val="CC0000"/>
                </a:solidFill>
                <a:latin typeface="Arial" panose="020B0604020202020204" pitchFamily="34" charset="0"/>
              </a:rPr>
              <a:t>软件生存周期</a:t>
            </a:r>
            <a:r>
              <a:rPr lang="zh-CN" altLang="en-US" sz="2800" b="1" dirty="0">
                <a:solidFill>
                  <a:schemeClr val="tx1"/>
                </a:solidFill>
                <a:latin typeface="Arial" panose="020B0604020202020204" pitchFamily="34" charset="0"/>
              </a:rPr>
              <a:t>及</a:t>
            </a:r>
            <a:r>
              <a:rPr lang="zh-CN" altLang="en-US" sz="2800" b="1" dirty="0">
                <a:solidFill>
                  <a:srgbClr val="CC0000"/>
                </a:solidFill>
                <a:latin typeface="Arial" panose="020B0604020202020204" pitchFamily="34" charset="0"/>
              </a:rPr>
              <a:t>阶段任务</a:t>
            </a:r>
          </a:p>
          <a:p>
            <a:pPr eaLnBrk="1" hangingPunct="1">
              <a:spcBef>
                <a:spcPts val="1200"/>
              </a:spcBef>
              <a:defRPr/>
            </a:pPr>
            <a:r>
              <a:rPr lang="zh-CN" altLang="en-US" sz="2800" b="1" dirty="0">
                <a:solidFill>
                  <a:schemeClr val="tx1"/>
                </a:solidFill>
                <a:latin typeface="Arial" panose="020B0604020202020204" pitchFamily="34" charset="0"/>
              </a:rPr>
              <a:t>  ● 掌握常用的</a:t>
            </a:r>
            <a:r>
              <a:rPr lang="zh-CN" altLang="en-US" sz="2800" b="1" dirty="0">
                <a:solidFill>
                  <a:srgbClr val="990033"/>
                </a:solidFill>
                <a:latin typeface="Arial" panose="020B0604020202020204" pitchFamily="34" charset="0"/>
              </a:rPr>
              <a:t>软件开发模型</a:t>
            </a:r>
            <a:endParaRPr lang="en-US" altLang="zh-CN" sz="2800" b="1" dirty="0">
              <a:solidFill>
                <a:srgbClr val="990033"/>
              </a:solidFill>
              <a:latin typeface="Arial" panose="020B0604020202020204" pitchFamily="34" charset="0"/>
            </a:endParaRPr>
          </a:p>
          <a:p>
            <a:pPr eaLnBrk="1" hangingPunct="1">
              <a:spcBef>
                <a:spcPts val="1200"/>
              </a:spcBef>
              <a:defRPr/>
            </a:pPr>
            <a:r>
              <a:rPr lang="en-US" altLang="zh-CN" sz="2800" b="1" dirty="0">
                <a:solidFill>
                  <a:schemeClr val="tx1"/>
                </a:solidFill>
                <a:latin typeface="Arial" panose="020B0604020202020204" pitchFamily="34" charset="0"/>
              </a:rPr>
              <a:t>  ● </a:t>
            </a:r>
            <a:r>
              <a:rPr lang="zh-CN" altLang="zh-CN" sz="2800" b="1" dirty="0">
                <a:solidFill>
                  <a:schemeClr val="tx1"/>
                </a:solidFill>
                <a:latin typeface="Arial" panose="020B0604020202020204" pitchFamily="34" charset="0"/>
              </a:rPr>
              <a:t>掌握软件</a:t>
            </a:r>
            <a:r>
              <a:rPr lang="zh-CN" altLang="zh-CN" sz="2800" b="1" dirty="0">
                <a:solidFill>
                  <a:srgbClr val="990033"/>
                </a:solidFill>
                <a:latin typeface="Arial" panose="020B0604020202020204" pitchFamily="34" charset="0"/>
              </a:rPr>
              <a:t>开发准备</a:t>
            </a:r>
            <a:r>
              <a:rPr lang="zh-CN" altLang="zh-CN" sz="2800" b="1" dirty="0">
                <a:solidFill>
                  <a:schemeClr val="tx1"/>
                </a:solidFill>
                <a:latin typeface="Arial" panose="020B0604020202020204" pitchFamily="34" charset="0"/>
              </a:rPr>
              <a:t>及</a:t>
            </a:r>
            <a:r>
              <a:rPr lang="en-US" altLang="zh-CN" sz="2800" b="1" dirty="0">
                <a:solidFill>
                  <a:srgbClr val="990033"/>
                </a:solidFill>
                <a:latin typeface="Arial" panose="020B0604020202020204" pitchFamily="34" charset="0"/>
              </a:rPr>
              <a:t>Visio2017</a:t>
            </a:r>
            <a:r>
              <a:rPr lang="zh-CN" altLang="zh-CN" sz="2800" b="1" dirty="0">
                <a:solidFill>
                  <a:srgbClr val="990033"/>
                </a:solidFill>
                <a:latin typeface="Arial" panose="020B0604020202020204" pitchFamily="34" charset="0"/>
              </a:rPr>
              <a:t>应用</a:t>
            </a:r>
            <a:r>
              <a:rPr lang="zh-CN" altLang="zh-CN" sz="2800" b="1" dirty="0">
                <a:solidFill>
                  <a:schemeClr val="tx1"/>
                </a:solidFill>
                <a:latin typeface="Arial" panose="020B0604020202020204" pitchFamily="34" charset="0"/>
              </a:rPr>
              <a:t>实验</a:t>
            </a:r>
          </a:p>
        </p:txBody>
      </p:sp>
      <p:sp>
        <p:nvSpPr>
          <p:cNvPr id="6158" name="Rectangle 14">
            <a:extLst>
              <a:ext uri="{FF2B5EF4-FFF2-40B4-BE49-F238E27FC236}"/>
            </a:extLst>
          </p:cNvPr>
          <p:cNvSpPr>
            <a:spLocks noChangeArrowheads="1"/>
          </p:cNvSpPr>
          <p:nvPr/>
        </p:nvSpPr>
        <p:spPr bwMode="auto">
          <a:xfrm>
            <a:off x="900113" y="1359650"/>
            <a:ext cx="3024187" cy="646113"/>
          </a:xfrm>
          <a:prstGeom prst="rect">
            <a:avLst/>
          </a:prstGeom>
          <a:noFill/>
          <a:ln>
            <a:noFill/>
          </a:ln>
          <a:effectLst/>
        </p:spPr>
        <p:txBody>
          <a:bodyPr>
            <a:spAutoFit/>
          </a:bodyPr>
          <a:lstStyle/>
          <a:p>
            <a:pPr eaLnBrk="1" hangingPunct="1">
              <a:defRPr/>
            </a:pPr>
            <a:r>
              <a:rPr lang="en-US" altLang="zh-CN" sz="3600" b="1"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Wingdings" panose="05000000000000000000"/>
              </a:rPr>
              <a:t></a:t>
            </a:r>
            <a:r>
              <a:rPr lang="zh-CN" altLang="en-US" sz="3600" b="1"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教学目标</a:t>
            </a:r>
          </a:p>
        </p:txBody>
      </p:sp>
      <p:sp>
        <p:nvSpPr>
          <p:cNvPr id="6" name="AutoShape 8">
            <a:extLst>
              <a:ext uri="{FF2B5EF4-FFF2-40B4-BE49-F238E27FC236}"/>
            </a:extLst>
          </p:cNvPr>
          <p:cNvSpPr>
            <a:spLocks noChangeArrowheads="1"/>
          </p:cNvSpPr>
          <p:nvPr/>
        </p:nvSpPr>
        <p:spPr bwMode="auto">
          <a:xfrm>
            <a:off x="7164388" y="2974138"/>
            <a:ext cx="936625" cy="360362"/>
          </a:xfrm>
          <a:prstGeom prst="wedgeRoundRectCallout">
            <a:avLst>
              <a:gd name="adj1" fmla="val -68644"/>
              <a:gd name="adj2" fmla="val -19557"/>
              <a:gd name="adj3" fmla="val 16667"/>
            </a:avLst>
          </a:prstGeom>
          <a:solidFill>
            <a:srgbClr val="FFFF00"/>
          </a:solidFill>
          <a:ln w="9525" algn="ctr">
            <a:solidFill>
              <a:schemeClr val="tx2"/>
            </a:solidFill>
            <a:miter lim="800000"/>
          </a:ln>
          <a:effectLst/>
        </p:spPr>
        <p:txBody>
          <a:bodyPr/>
          <a:lstStyle/>
          <a:p>
            <a:pPr algn="ctr" eaLnBrk="1" hangingPunct="1">
              <a:spcBef>
                <a:spcPct val="20000"/>
              </a:spcBef>
              <a:buFont typeface="Wingdings" panose="05000000000000000000" pitchFamily="2" charset="2"/>
              <a:buNone/>
              <a:defRPr/>
            </a:pPr>
            <a:r>
              <a:rPr lang="zh-CN" altLang="en-US" b="1">
                <a:solidFill>
                  <a:srgbClr val="FF0000"/>
                </a:solidFill>
                <a:effectLst>
                  <a:outerShdw blurRad="38100" dist="38100" dir="2700000" algn="tl">
                    <a:srgbClr val="000000"/>
                  </a:outerShdw>
                </a:effectLst>
                <a:latin typeface="Arial Black" panose="020B0A04020102020204" pitchFamily="34" charset="0"/>
              </a:rPr>
              <a:t>重点</a:t>
            </a:r>
          </a:p>
        </p:txBody>
      </p:sp>
      <p:sp>
        <p:nvSpPr>
          <p:cNvPr id="7" name="AutoShape 8">
            <a:extLst>
              <a:ext uri="{FF2B5EF4-FFF2-40B4-BE49-F238E27FC236}"/>
            </a:extLst>
          </p:cNvPr>
          <p:cNvSpPr>
            <a:spLocks noChangeArrowheads="1"/>
          </p:cNvSpPr>
          <p:nvPr/>
        </p:nvSpPr>
        <p:spPr bwMode="auto">
          <a:xfrm>
            <a:off x="6446838" y="3518650"/>
            <a:ext cx="936625" cy="360363"/>
          </a:xfrm>
          <a:prstGeom prst="wedgeRoundRectCallout">
            <a:avLst>
              <a:gd name="adj1" fmla="val -74407"/>
              <a:gd name="adj2" fmla="val -21806"/>
              <a:gd name="adj3" fmla="val 16667"/>
            </a:avLst>
          </a:prstGeom>
          <a:solidFill>
            <a:srgbClr val="FFFF00"/>
          </a:solidFill>
          <a:ln w="9525" algn="ctr">
            <a:solidFill>
              <a:schemeClr val="tx2"/>
            </a:solidFill>
            <a:miter lim="800000"/>
          </a:ln>
          <a:effectLst/>
        </p:spPr>
        <p:txBody>
          <a:bodyPr/>
          <a:lstStyle/>
          <a:p>
            <a:pPr algn="ctr" eaLnBrk="1" hangingPunct="1">
              <a:spcBef>
                <a:spcPct val="20000"/>
              </a:spcBef>
              <a:buFont typeface="Wingdings" panose="05000000000000000000" pitchFamily="2" charset="2"/>
              <a:buNone/>
              <a:defRPr/>
            </a:pPr>
            <a:r>
              <a:rPr lang="zh-CN" altLang="en-US" b="1">
                <a:solidFill>
                  <a:srgbClr val="FF0000"/>
                </a:solidFill>
                <a:effectLst>
                  <a:outerShdw blurRad="38100" dist="38100" dir="2700000" algn="tl">
                    <a:srgbClr val="000000"/>
                  </a:outerShdw>
                </a:effectLst>
                <a:latin typeface="Arial Black" panose="020B0A04020102020204" pitchFamily="34" charset="0"/>
              </a:rPr>
              <a:t>重点</a:t>
            </a:r>
          </a:p>
        </p:txBody>
      </p:sp>
      <p:pic>
        <p:nvPicPr>
          <p:cNvPr id="8200" name="Picture 20" descr="C:\Program Files\Microsoft Office\MEDIA\CAGCAT10\j030052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3663" y="5536363"/>
            <a:ext cx="1212850"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utoShape 6">
            <a:extLst>
              <a:ext uri="{FF2B5EF4-FFF2-40B4-BE49-F238E27FC236}"/>
            </a:extLst>
          </p:cNvPr>
          <p:cNvSpPr>
            <a:spLocks noChangeArrowheads="1"/>
          </p:cNvSpPr>
          <p:nvPr/>
        </p:nvSpPr>
        <p:spPr bwMode="auto">
          <a:xfrm>
            <a:off x="6240463" y="74613"/>
            <a:ext cx="2724150" cy="831850"/>
          </a:xfrm>
          <a:prstGeom prst="flowChartAlternateProcess">
            <a:avLst/>
          </a:prstGeom>
          <a:gradFill rotWithShape="1">
            <a:gsLst>
              <a:gs pos="0">
                <a:srgbClr val="FF0000">
                  <a:gamma/>
                  <a:shade val="46275"/>
                  <a:invGamma/>
                </a:srgbClr>
              </a:gs>
              <a:gs pos="50000">
                <a:srgbClr val="FF0000"/>
              </a:gs>
              <a:gs pos="100000">
                <a:srgbClr val="FF0000">
                  <a:gamma/>
                  <a:shade val="46275"/>
                  <a:invGamma/>
                </a:srgbClr>
              </a:gs>
            </a:gsLst>
            <a:lin ang="5400000" scaled="1"/>
          </a:gradFill>
          <a:ln>
            <a:noFill/>
          </a:ln>
        </p:spPr>
        <p:txBody>
          <a:bodyPr wrap="none" anchor="ctr"/>
          <a:lstStyle/>
          <a:p>
            <a:pPr algn="ctr" eaLnBrk="1" hangingPunct="1">
              <a:spcBef>
                <a:spcPct val="20000"/>
              </a:spcBef>
              <a:buFont typeface="Arial" panose="020B0604020202020204" pitchFamily="34" charset="0"/>
              <a:buNone/>
              <a:defRPr/>
            </a:pPr>
            <a:r>
              <a:rPr lang="zh-CN" altLang="en-US" b="1" noProof="1">
                <a:solidFill>
                  <a:srgbClr val="FFFF00"/>
                </a:solidFill>
                <a:effectLst>
                  <a:outerShdw blurRad="38100" dist="38100" dir="2700000" algn="tl">
                    <a:srgbClr val="000000"/>
                  </a:outerShdw>
                </a:effectLst>
              </a:rPr>
              <a:t>十三五国家重点出版规划</a:t>
            </a:r>
          </a:p>
          <a:p>
            <a:pPr algn="ctr" eaLnBrk="1" hangingPunct="1">
              <a:spcBef>
                <a:spcPct val="20000"/>
              </a:spcBef>
              <a:defRPr/>
            </a:pPr>
            <a:r>
              <a:rPr lang="zh-CN" altLang="zh-CN" b="1" dirty="0">
                <a:solidFill>
                  <a:srgbClr val="FFFF00"/>
                </a:solidFill>
                <a:effectLst>
                  <a:outerShdw blurRad="38100" dist="38100" dir="2700000" algn="tl">
                    <a:srgbClr val="000000"/>
                  </a:outerShdw>
                </a:effectLst>
              </a:rPr>
              <a:t>上海</a:t>
            </a:r>
            <a:r>
              <a:rPr lang="zh-CN" altLang="en-US" b="1" dirty="0">
                <a:solidFill>
                  <a:srgbClr val="FFFF00"/>
                </a:solidFill>
                <a:effectLst>
                  <a:outerShdw blurRad="38100" dist="38100" dir="2700000" algn="tl">
                    <a:srgbClr val="000000"/>
                  </a:outerShdw>
                </a:effectLst>
              </a:rPr>
              <a:t>高校精品课程</a:t>
            </a:r>
            <a:r>
              <a:rPr lang="zh-CN" altLang="zh-CN" b="1" dirty="0">
                <a:solidFill>
                  <a:srgbClr val="FFFF00"/>
                </a:solidFill>
                <a:effectLst>
                  <a:outerShdw blurRad="38100" dist="38100" dir="2700000" algn="tl">
                    <a:srgbClr val="000000"/>
                  </a:outerShdw>
                </a:effectLst>
              </a:rPr>
              <a:t>主编</a:t>
            </a:r>
          </a:p>
        </p:txBody>
      </p:sp>
    </p:spTree>
    <p:extLst>
      <p:ext uri="{BB962C8B-B14F-4D97-AF65-F5344CB8AC3E}">
        <p14:creationId xmlns:p14="http://schemas.microsoft.com/office/powerpoint/2010/main" val="1461138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428625" y="161925"/>
            <a:ext cx="5943600" cy="533400"/>
          </a:xfrm>
        </p:spPr>
        <p:txBody>
          <a:bodyPr/>
          <a:lstStyle/>
          <a:p>
            <a:r>
              <a:rPr lang="en-US" altLang="zh-CN" smtClean="0"/>
              <a:t>1.1 </a:t>
            </a:r>
            <a:r>
              <a:rPr lang="zh-CN" altLang="zh-CN" smtClean="0"/>
              <a:t>软件工程的发展</a:t>
            </a:r>
          </a:p>
        </p:txBody>
      </p:sp>
      <p:sp>
        <p:nvSpPr>
          <p:cNvPr id="9219"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eaLnBrk="1" hangingPunct="1">
              <a:buFont typeface="Arial" pitchFamily="34" charset="0"/>
              <a:buNone/>
            </a:pPr>
            <a:endParaRPr lang="zh-CN" altLang="zh-CN" sz="1800" b="0">
              <a:solidFill>
                <a:schemeClr val="tx1"/>
              </a:solidFill>
            </a:endParaRPr>
          </a:p>
        </p:txBody>
      </p:sp>
      <p:sp>
        <p:nvSpPr>
          <p:cNvPr id="19" name="圆角矩形 18">
            <a:extLst>
              <a:ext uri="{FF2B5EF4-FFF2-40B4-BE49-F238E27FC236}"/>
            </a:extLst>
          </p:cNvPr>
          <p:cNvSpPr/>
          <p:nvPr/>
        </p:nvSpPr>
        <p:spPr bwMode="gray">
          <a:xfrm>
            <a:off x="1016000" y="1268413"/>
            <a:ext cx="7588250" cy="1873250"/>
          </a:xfrm>
          <a:prstGeom prst="roundRect">
            <a:avLst/>
          </a:prstGeom>
        </p:spPr>
        <p:style>
          <a:lnRef idx="2">
            <a:schemeClr val="dk1"/>
          </a:lnRef>
          <a:fillRef idx="1">
            <a:schemeClr val="lt1"/>
          </a:fillRef>
          <a:effectRef idx="0">
            <a:schemeClr val="dk1"/>
          </a:effectRef>
          <a:fontRef idx="minor">
            <a:schemeClr val="dk1"/>
          </a:fontRef>
        </p:style>
        <p:txBody>
          <a:bodyPr anchor="ctr"/>
          <a:lstStyle>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stStyle>
          <a:p>
            <a:pPr eaLnBrk="1" hangingPunct="1">
              <a:defRPr/>
            </a:pPr>
            <a:r>
              <a:rPr lang="en-US" altLang="zh-CN" sz="2300" b="1" noProof="1">
                <a:solidFill>
                  <a:srgbClr val="29698D"/>
                </a:solidFill>
                <a:latin typeface="宋体" panose="02010600030101010101" pitchFamily="2" charset="-122"/>
              </a:rPr>
              <a:t>            </a:t>
            </a:r>
            <a:r>
              <a:rPr lang="zh-CN" altLang="zh-CN" sz="2200" b="1" dirty="0">
                <a:solidFill>
                  <a:srgbClr val="C00000"/>
                </a:solidFill>
                <a:ea typeface="楷体" panose="02010609060101010101" pitchFamily="49" charset="-122"/>
              </a:rPr>
              <a:t>欧洲航天局首次发射</a:t>
            </a:r>
            <a:r>
              <a:rPr lang="en-US" altLang="zh-CN" sz="2200" b="1" dirty="0">
                <a:solidFill>
                  <a:srgbClr val="C00000"/>
                </a:solidFill>
                <a:ea typeface="楷体" panose="02010609060101010101" pitchFamily="49" charset="-122"/>
              </a:rPr>
              <a:t>Ariane-5</a:t>
            </a:r>
            <a:r>
              <a:rPr lang="zh-CN" altLang="zh-CN" sz="2200" b="1" dirty="0">
                <a:solidFill>
                  <a:srgbClr val="C00000"/>
                </a:solidFill>
                <a:ea typeface="楷体" panose="02010609060101010101" pitchFamily="49" charset="-122"/>
              </a:rPr>
              <a:t>火箭失败</a:t>
            </a:r>
            <a:r>
              <a:rPr lang="zh-CN" altLang="zh-CN" sz="2200" dirty="0"/>
              <a:t>。</a:t>
            </a:r>
            <a:r>
              <a:rPr lang="en-US" altLang="zh-CN" sz="2200" b="1" dirty="0">
                <a:ea typeface="楷体" panose="02010609060101010101"/>
              </a:rPr>
              <a:t>1996</a:t>
            </a:r>
            <a:r>
              <a:rPr lang="zh-CN" altLang="zh-CN" sz="2200" b="1" dirty="0">
                <a:ea typeface="楷体" panose="02010609060101010101"/>
              </a:rPr>
              <a:t>年，欧洲航天局首次发射</a:t>
            </a:r>
            <a:r>
              <a:rPr lang="en-US" altLang="zh-CN" sz="2200" b="1" dirty="0">
                <a:ea typeface="楷体" panose="02010609060101010101"/>
              </a:rPr>
              <a:t>Ariane-5</a:t>
            </a:r>
            <a:r>
              <a:rPr lang="zh-CN" altLang="zh-CN" sz="2200" b="1" dirty="0">
                <a:ea typeface="楷体" panose="02010609060101010101"/>
              </a:rPr>
              <a:t>火箭，由于火箭控制系统的软件故障，导致首次发射</a:t>
            </a:r>
            <a:r>
              <a:rPr lang="en-US" altLang="zh-CN" sz="2200" b="1" dirty="0">
                <a:ea typeface="楷体" panose="02010609060101010101"/>
              </a:rPr>
              <a:t>Ariane-5</a:t>
            </a:r>
            <a:r>
              <a:rPr lang="zh-CN" altLang="zh-CN" sz="2200" b="1" dirty="0">
                <a:ea typeface="楷体" panose="02010609060101010101"/>
              </a:rPr>
              <a:t>火箭失败，直接经济损失</a:t>
            </a:r>
            <a:r>
              <a:rPr lang="en-US" altLang="zh-CN" sz="2200" b="1" dirty="0">
                <a:ea typeface="楷体" panose="02010609060101010101"/>
              </a:rPr>
              <a:t>5</a:t>
            </a:r>
            <a:r>
              <a:rPr lang="zh-CN" altLang="zh-CN" sz="2200" b="1" dirty="0">
                <a:ea typeface="楷体" panose="02010609060101010101"/>
              </a:rPr>
              <a:t>亿美元且严重影响了相关航空航天</a:t>
            </a:r>
            <a:r>
              <a:rPr lang="zh-CN" altLang="zh-CN" sz="2200" b="1" dirty="0" smtClean="0">
                <a:ea typeface="楷体" panose="02010609060101010101"/>
              </a:rPr>
              <a:t>研究进展</a:t>
            </a:r>
            <a:r>
              <a:rPr lang="zh-CN" altLang="zh-CN" sz="2200" b="1" noProof="1" smtClean="0">
                <a:solidFill>
                  <a:srgbClr val="29698D"/>
                </a:solidFill>
                <a:latin typeface="楷体" panose="02010609060101010101" pitchFamily="49" charset="-122"/>
                <a:ea typeface="楷体" panose="02010609060101010101"/>
              </a:rPr>
              <a:t>。</a:t>
            </a:r>
            <a:endParaRPr lang="zh-CN" altLang="en-US" sz="2200" b="1" noProof="1">
              <a:effectLst>
                <a:outerShdw blurRad="38100" dist="38100" dir="2700000">
                  <a:srgbClr val="C0C0C0"/>
                </a:outerShdw>
              </a:effectLst>
              <a:latin typeface="楷体" panose="02010609060101010101" pitchFamily="49" charset="-122"/>
              <a:ea typeface="楷体" panose="02010609060101010101"/>
            </a:endParaRPr>
          </a:p>
        </p:txBody>
      </p:sp>
      <p:sp>
        <p:nvSpPr>
          <p:cNvPr id="13" name="圆角矩形 12">
            <a:extLst>
              <a:ext uri="{FF2B5EF4-FFF2-40B4-BE49-F238E27FC236}"/>
            </a:extLst>
          </p:cNvPr>
          <p:cNvSpPr/>
          <p:nvPr/>
        </p:nvSpPr>
        <p:spPr bwMode="gray">
          <a:xfrm>
            <a:off x="1475656" y="1268413"/>
            <a:ext cx="1363663" cy="539750"/>
          </a:xfrm>
          <a:prstGeom prst="roundRect">
            <a:avLst/>
          </a:prstGeom>
        </p:spPr>
        <p:style>
          <a:lnRef idx="0">
            <a:schemeClr val="accent2"/>
          </a:lnRef>
          <a:fillRef idx="3">
            <a:schemeClr val="accent2"/>
          </a:fillRef>
          <a:effectRef idx="3">
            <a:schemeClr val="accent2"/>
          </a:effectRef>
          <a:fontRef idx="minor">
            <a:schemeClr val="lt1"/>
          </a:fontRef>
        </p:style>
        <p:txBody>
          <a:bodyPr wrap="none" anchor="ctr"/>
          <a:lstStyle>
            <a:lvl1pPr>
              <a:defRPr>
                <a:solidFill>
                  <a:schemeClr val="tx1"/>
                </a:solidFill>
                <a:latin typeface="宋体" panose="02010600030101010101" pitchFamily="2" charset="-122"/>
                <a:ea typeface="宋体" panose="02010600030101010101" pitchFamily="2" charset="-122"/>
              </a:defRPr>
            </a:lvl1pPr>
            <a:lvl2pPr marL="742950" indent="-285750">
              <a:defRPr>
                <a:solidFill>
                  <a:schemeClr val="tx1"/>
                </a:solidFill>
                <a:latin typeface="宋体" panose="02010600030101010101" pitchFamily="2" charset="-122"/>
                <a:ea typeface="宋体" panose="02010600030101010101" pitchFamily="2" charset="-122"/>
              </a:defRPr>
            </a:lvl2pPr>
            <a:lvl3pPr marL="1143000" indent="-228600">
              <a:defRPr>
                <a:solidFill>
                  <a:schemeClr val="tx1"/>
                </a:solidFill>
                <a:latin typeface="宋体" panose="02010600030101010101" pitchFamily="2" charset="-122"/>
                <a:ea typeface="宋体" panose="02010600030101010101" pitchFamily="2" charset="-122"/>
              </a:defRPr>
            </a:lvl3pPr>
            <a:lvl4pPr marL="1600200" indent="-228600">
              <a:defRPr>
                <a:solidFill>
                  <a:schemeClr val="tx1"/>
                </a:solidFill>
                <a:latin typeface="宋体" panose="02010600030101010101" pitchFamily="2" charset="-122"/>
                <a:ea typeface="宋体" panose="02010600030101010101" pitchFamily="2" charset="-122"/>
              </a:defRPr>
            </a:lvl4pPr>
            <a:lvl5pPr marL="2057400" indent="-228600">
              <a:defRPr>
                <a:solidFill>
                  <a:schemeClr val="tx1"/>
                </a:solidFill>
                <a:latin typeface="宋体" panose="02010600030101010101"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宋体" panose="02010600030101010101"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宋体" panose="02010600030101010101"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宋体" panose="02010600030101010101"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Font typeface="Wingdings" panose="05000000000000000000" pitchFamily="2" charset="2"/>
              <a:buNone/>
              <a:defRPr/>
            </a:pPr>
            <a:r>
              <a:rPr lang="zh-CN" altLang="en-US" sz="2000" b="1" dirty="0">
                <a:solidFill>
                  <a:srgbClr val="002060"/>
                </a:solidFill>
              </a:rPr>
              <a:t>案例</a:t>
            </a:r>
            <a:r>
              <a:rPr lang="en-US" altLang="zh-CN" sz="2000" b="1" dirty="0">
                <a:solidFill>
                  <a:srgbClr val="002060"/>
                </a:solidFill>
              </a:rPr>
              <a:t>1-1</a:t>
            </a:r>
            <a:endParaRPr lang="zh-CN" altLang="en-US" sz="2000" b="1" dirty="0">
              <a:solidFill>
                <a:srgbClr val="002060"/>
              </a:solidFill>
            </a:endParaRPr>
          </a:p>
        </p:txBody>
      </p:sp>
      <p:sp>
        <p:nvSpPr>
          <p:cNvPr id="9" name="圆角矩形 8">
            <a:extLst>
              <a:ext uri="{FF2B5EF4-FFF2-40B4-BE49-F238E27FC236}"/>
            </a:extLst>
          </p:cNvPr>
          <p:cNvSpPr/>
          <p:nvPr/>
        </p:nvSpPr>
        <p:spPr bwMode="gray">
          <a:xfrm>
            <a:off x="1016000" y="3198813"/>
            <a:ext cx="7659688" cy="331311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en-US" altLang="zh-CN" sz="2400" b="1" dirty="0">
                <a:solidFill>
                  <a:srgbClr val="C00000"/>
                </a:solidFill>
              </a:rPr>
              <a:t>1.1.1 </a:t>
            </a:r>
            <a:r>
              <a:rPr lang="zh-CN" altLang="zh-CN" sz="2400" b="1" dirty="0">
                <a:solidFill>
                  <a:srgbClr val="C00000"/>
                </a:solidFill>
              </a:rPr>
              <a:t>软件危机概述</a:t>
            </a:r>
          </a:p>
          <a:p>
            <a:pPr eaLnBrk="1" hangingPunct="1">
              <a:spcBef>
                <a:spcPts val="600"/>
              </a:spcBef>
              <a:spcAft>
                <a:spcPts val="600"/>
              </a:spcAft>
              <a:defRPr/>
            </a:pPr>
            <a:r>
              <a:rPr lang="en-US" altLang="zh-CN" sz="2200" b="1" dirty="0">
                <a:solidFill>
                  <a:srgbClr val="990033"/>
                </a:solidFill>
              </a:rPr>
              <a:t>    </a:t>
            </a:r>
            <a:r>
              <a:rPr lang="en-US" altLang="zh-CN" sz="2300" b="1" dirty="0">
                <a:solidFill>
                  <a:srgbClr val="990033"/>
                </a:solidFill>
                <a:latin typeface="Arial" panose="020B0604020202020204" pitchFamily="34" charset="0"/>
              </a:rPr>
              <a:t>1. </a:t>
            </a:r>
            <a:r>
              <a:rPr lang="zh-CN" altLang="zh-CN" sz="2300" b="1" dirty="0">
                <a:solidFill>
                  <a:srgbClr val="990033"/>
                </a:solidFill>
                <a:latin typeface="Arial" panose="020B0604020202020204" pitchFamily="34" charset="0"/>
              </a:rPr>
              <a:t>软件危机</a:t>
            </a:r>
            <a:r>
              <a:rPr lang="zh-CN" altLang="en-US" sz="2300" b="1" dirty="0">
                <a:solidFill>
                  <a:srgbClr val="990033"/>
                </a:solidFill>
                <a:latin typeface="Arial" panose="020B0604020202020204" pitchFamily="34" charset="0"/>
              </a:rPr>
              <a:t>的概念和特征</a:t>
            </a:r>
            <a:endParaRPr lang="zh-CN" altLang="zh-CN" sz="2300" b="1" dirty="0">
              <a:solidFill>
                <a:srgbClr val="990033"/>
              </a:solidFill>
              <a:latin typeface="Arial" panose="020B0604020202020204" pitchFamily="34" charset="0"/>
            </a:endParaRPr>
          </a:p>
          <a:p>
            <a:pPr eaLnBrk="1" hangingPunct="1">
              <a:defRPr/>
            </a:pPr>
            <a:r>
              <a:rPr lang="en-US" altLang="zh-CN" sz="2200" b="1" dirty="0">
                <a:solidFill>
                  <a:srgbClr val="29698D"/>
                </a:solidFill>
              </a:rPr>
              <a:t>    </a:t>
            </a:r>
            <a:r>
              <a:rPr lang="zh-CN" altLang="zh-CN" sz="2200" b="1" u="sng" dirty="0">
                <a:solidFill>
                  <a:srgbClr val="FF0000"/>
                </a:solidFill>
              </a:rPr>
              <a:t>软件危机</a:t>
            </a:r>
            <a:r>
              <a:rPr lang="zh-CN" altLang="zh-CN" sz="2200" b="1" dirty="0">
                <a:solidFill>
                  <a:srgbClr val="29698D"/>
                </a:solidFill>
                <a:latin typeface="Times New Roman" panose="02020603050405020304" pitchFamily="18" charset="0"/>
                <a:cs typeface="Times New Roman" panose="02020603050405020304" pitchFamily="18" charset="0"/>
              </a:rPr>
              <a:t>（</a:t>
            </a:r>
            <a:r>
              <a:rPr lang="en-US" altLang="zh-CN" sz="2200" b="1" dirty="0">
                <a:solidFill>
                  <a:srgbClr val="29698D"/>
                </a:solidFill>
                <a:latin typeface="Times New Roman" panose="02020603050405020304" pitchFamily="18" charset="0"/>
                <a:cs typeface="Times New Roman" panose="02020603050405020304" pitchFamily="18" charset="0"/>
              </a:rPr>
              <a:t>Software crisis</a:t>
            </a:r>
            <a:r>
              <a:rPr lang="zh-CN" altLang="zh-CN" sz="2200" b="1" dirty="0">
                <a:solidFill>
                  <a:srgbClr val="29698D"/>
                </a:solidFill>
                <a:latin typeface="Times New Roman" panose="02020603050405020304" pitchFamily="18" charset="0"/>
                <a:cs typeface="Times New Roman" panose="02020603050405020304" pitchFamily="18" charset="0"/>
              </a:rPr>
              <a:t>）是指</a:t>
            </a:r>
            <a:r>
              <a:rPr lang="en-US" altLang="zh-CN" sz="2200" b="1" dirty="0">
                <a:solidFill>
                  <a:srgbClr val="29698D"/>
                </a:solidFill>
                <a:latin typeface="Times New Roman" panose="02020603050405020304" pitchFamily="18" charset="0"/>
                <a:cs typeface="Times New Roman" panose="02020603050405020304" pitchFamily="18" charset="0"/>
              </a:rPr>
              <a:t>20</a:t>
            </a:r>
            <a:r>
              <a:rPr lang="zh-CN" altLang="en-US" sz="2200" b="1" dirty="0">
                <a:solidFill>
                  <a:srgbClr val="29698D"/>
                </a:solidFill>
                <a:latin typeface="Times New Roman" panose="02020603050405020304" pitchFamily="18" charset="0"/>
                <a:cs typeface="Times New Roman" panose="02020603050405020304" pitchFamily="18" charset="0"/>
              </a:rPr>
              <a:t>世纪</a:t>
            </a:r>
            <a:r>
              <a:rPr lang="en-US" altLang="zh-CN" sz="2200" b="1" dirty="0">
                <a:solidFill>
                  <a:srgbClr val="29698D"/>
                </a:solidFill>
                <a:latin typeface="Times New Roman" panose="02020603050405020304" pitchFamily="18" charset="0"/>
                <a:cs typeface="Times New Roman" panose="02020603050405020304" pitchFamily="18" charset="0"/>
              </a:rPr>
              <a:t>60</a:t>
            </a:r>
            <a:r>
              <a:rPr lang="zh-CN" altLang="en-US" sz="2200" b="1" dirty="0">
                <a:solidFill>
                  <a:srgbClr val="29698D"/>
                </a:solidFill>
                <a:latin typeface="Times New Roman" panose="02020603050405020304" pitchFamily="18" charset="0"/>
                <a:cs typeface="Times New Roman" panose="02020603050405020304" pitchFamily="18" charset="0"/>
              </a:rPr>
              <a:t>年代</a:t>
            </a:r>
            <a:r>
              <a:rPr lang="zh-CN" altLang="zh-CN" sz="2200" b="1" dirty="0">
                <a:solidFill>
                  <a:srgbClr val="29698D"/>
                </a:solidFill>
                <a:latin typeface="Times New Roman" panose="02020603050405020304" pitchFamily="18" charset="0"/>
                <a:cs typeface="Times New Roman" panose="02020603050405020304" pitchFamily="18" charset="0"/>
              </a:rPr>
              <a:t>计算机软件在</a:t>
            </a:r>
            <a:r>
              <a:rPr lang="zh-CN" altLang="zh-CN" sz="2200" b="1" dirty="0">
                <a:solidFill>
                  <a:srgbClr val="3333FF"/>
                </a:solidFill>
                <a:latin typeface="Times New Roman" panose="02020603050405020304" pitchFamily="18" charset="0"/>
                <a:cs typeface="Times New Roman" panose="02020603050405020304" pitchFamily="18" charset="0"/>
              </a:rPr>
              <a:t>研发、运行、维护和管理</a:t>
            </a:r>
            <a:r>
              <a:rPr lang="zh-CN" altLang="zh-CN" sz="2200" b="1" dirty="0">
                <a:solidFill>
                  <a:srgbClr val="29698D"/>
                </a:solidFill>
                <a:latin typeface="Times New Roman" panose="02020603050405020304" pitchFamily="18" charset="0"/>
                <a:cs typeface="Times New Roman" panose="02020603050405020304" pitchFamily="18" charset="0"/>
              </a:rPr>
              <a:t>过程中</a:t>
            </a:r>
            <a:r>
              <a:rPr lang="zh-CN" altLang="en-US" sz="2200" b="1" dirty="0">
                <a:solidFill>
                  <a:srgbClr val="29698D"/>
                </a:solidFill>
                <a:latin typeface="Times New Roman" panose="02020603050405020304" pitchFamily="18" charset="0"/>
                <a:cs typeface="Times New Roman" panose="02020603050405020304" pitchFamily="18" charset="0"/>
              </a:rPr>
              <a:t>，出现</a:t>
            </a:r>
            <a:r>
              <a:rPr lang="zh-CN" altLang="zh-CN" sz="2200" b="1" dirty="0">
                <a:solidFill>
                  <a:srgbClr val="29698D"/>
                </a:solidFill>
                <a:latin typeface="Times New Roman" panose="02020603050405020304" pitchFamily="18" charset="0"/>
                <a:cs typeface="Times New Roman" panose="02020603050405020304" pitchFamily="18" charset="0"/>
              </a:rPr>
              <a:t>的一系列严重问题</a:t>
            </a:r>
            <a:r>
              <a:rPr lang="zh-CN" altLang="en-US" sz="2200" b="1" dirty="0">
                <a:solidFill>
                  <a:srgbClr val="29698D"/>
                </a:solidFill>
                <a:latin typeface="Times New Roman" panose="02020603050405020304" pitchFamily="18" charset="0"/>
                <a:cs typeface="Times New Roman" panose="02020603050405020304" pitchFamily="18" charset="0"/>
              </a:rPr>
              <a:t>的现象</a:t>
            </a:r>
            <a:r>
              <a:rPr lang="zh-CN" altLang="zh-CN" sz="2200" b="1" dirty="0">
                <a:solidFill>
                  <a:srgbClr val="29698D"/>
                </a:solidFill>
                <a:latin typeface="Times New Roman" panose="02020603050405020304" pitchFamily="18" charset="0"/>
                <a:cs typeface="Times New Roman" panose="02020603050405020304" pitchFamily="18" charset="0"/>
              </a:rPr>
              <a:t>。软件危机直接导致</a:t>
            </a:r>
            <a:r>
              <a:rPr lang="zh-CN" altLang="zh-CN" sz="2200" b="1" dirty="0">
                <a:solidFill>
                  <a:srgbClr val="990033"/>
                </a:solidFill>
                <a:latin typeface="Times New Roman" panose="02020603050405020304" pitchFamily="18" charset="0"/>
                <a:cs typeface="Times New Roman" panose="02020603050405020304" pitchFamily="18" charset="0"/>
              </a:rPr>
              <a:t>软件工程</a:t>
            </a:r>
            <a:r>
              <a:rPr lang="zh-CN" altLang="zh-CN" sz="2200" b="1" dirty="0">
                <a:solidFill>
                  <a:srgbClr val="29698D"/>
                </a:solidFill>
                <a:latin typeface="Times New Roman" panose="02020603050405020304" pitchFamily="18" charset="0"/>
                <a:cs typeface="Times New Roman" panose="02020603050405020304" pitchFamily="18" charset="0"/>
              </a:rPr>
              <a:t>的</a:t>
            </a:r>
            <a:r>
              <a:rPr lang="zh-CN" altLang="zh-CN" sz="2200" b="1" dirty="0">
                <a:solidFill>
                  <a:srgbClr val="990033"/>
                </a:solidFill>
                <a:latin typeface="Times New Roman" panose="02020603050405020304" pitchFamily="18" charset="0"/>
                <a:cs typeface="Times New Roman" panose="02020603050405020304" pitchFamily="18" charset="0"/>
              </a:rPr>
              <a:t>产生</a:t>
            </a:r>
            <a:r>
              <a:rPr lang="zh-CN" altLang="zh-CN" sz="2200" b="1" dirty="0">
                <a:solidFill>
                  <a:srgbClr val="29698D"/>
                </a:solidFill>
                <a:latin typeface="Times New Roman" panose="02020603050405020304" pitchFamily="18" charset="0"/>
                <a:cs typeface="Times New Roman" panose="02020603050405020304" pitchFamily="18" charset="0"/>
              </a:rPr>
              <a:t>。</a:t>
            </a:r>
            <a:endParaRPr lang="en-US" altLang="zh-CN" sz="2200" b="1" dirty="0">
              <a:solidFill>
                <a:srgbClr val="29698D"/>
              </a:solidFill>
              <a:latin typeface="Times New Roman" panose="02020603050405020304" pitchFamily="18" charset="0"/>
              <a:cs typeface="Times New Roman" panose="02020603050405020304" pitchFamily="18" charset="0"/>
            </a:endParaRPr>
          </a:p>
          <a:p>
            <a:pPr eaLnBrk="1" hangingPunct="1">
              <a:defRPr/>
            </a:pPr>
            <a:r>
              <a:rPr lang="en-US" altLang="zh-CN" sz="2200" b="1" dirty="0">
                <a:solidFill>
                  <a:srgbClr val="29698D"/>
                </a:solidFill>
                <a:latin typeface="Times New Roman" panose="02020603050405020304" pitchFamily="18" charset="0"/>
                <a:cs typeface="Times New Roman" panose="02020603050405020304" pitchFamily="18" charset="0"/>
              </a:rPr>
              <a:t>       </a:t>
            </a:r>
            <a:r>
              <a:rPr lang="zh-CN" altLang="en-US" sz="2200" b="1" dirty="0">
                <a:solidFill>
                  <a:srgbClr val="FF0000"/>
                </a:solidFill>
                <a:latin typeface="Times New Roman" panose="02020603050405020304" pitchFamily="18" charset="0"/>
                <a:cs typeface="Times New Roman" panose="02020603050405020304" pitchFamily="18" charset="0"/>
              </a:rPr>
              <a:t>*</a:t>
            </a:r>
            <a:r>
              <a:rPr lang="zh-CN" altLang="zh-CN" sz="2200" b="1" dirty="0">
                <a:solidFill>
                  <a:srgbClr val="C00000"/>
                </a:solidFill>
                <a:latin typeface="Times New Roman" panose="02020603050405020304" pitchFamily="18" charset="0"/>
                <a:cs typeface="Times New Roman" panose="02020603050405020304" pitchFamily="18" charset="0"/>
              </a:rPr>
              <a:t>软件危机的教训</a:t>
            </a:r>
            <a:r>
              <a:rPr lang="zh-CN" altLang="zh-CN" sz="2200" b="1" dirty="0">
                <a:solidFill>
                  <a:srgbClr val="29698D"/>
                </a:solidFill>
                <a:latin typeface="Times New Roman" panose="02020603050405020304" pitchFamily="18" charset="0"/>
                <a:cs typeface="Times New Roman" panose="02020603050405020304" pitchFamily="18" charset="0"/>
              </a:rPr>
              <a:t>主要包含两方面的问题：一是</a:t>
            </a:r>
            <a:r>
              <a:rPr lang="zh-CN" altLang="en-US" sz="2200" b="1" dirty="0">
                <a:solidFill>
                  <a:srgbClr val="29698D"/>
                </a:solidFill>
                <a:latin typeface="Times New Roman" panose="02020603050405020304" pitchFamily="18" charset="0"/>
                <a:cs typeface="Times New Roman" panose="02020603050405020304" pitchFamily="18" charset="0"/>
              </a:rPr>
              <a:t>需要工程化方式</a:t>
            </a:r>
            <a:r>
              <a:rPr lang="zh-CN" altLang="zh-CN" sz="2200" b="1" dirty="0">
                <a:solidFill>
                  <a:srgbClr val="29698D"/>
                </a:solidFill>
                <a:latin typeface="Times New Roman" panose="02020603050405020304" pitchFamily="18" charset="0"/>
                <a:cs typeface="Times New Roman" panose="02020603050405020304" pitchFamily="18" charset="0"/>
              </a:rPr>
              <a:t>研发软件</a:t>
            </a:r>
            <a:r>
              <a:rPr lang="zh-CN" altLang="en-US" sz="2200" b="1" dirty="0">
                <a:solidFill>
                  <a:srgbClr val="29698D"/>
                </a:solidFill>
                <a:latin typeface="Times New Roman" panose="02020603050405020304" pitchFamily="18" charset="0"/>
                <a:cs typeface="Times New Roman" panose="02020603050405020304" pitchFamily="18" charset="0"/>
              </a:rPr>
              <a:t>且</a:t>
            </a:r>
            <a:r>
              <a:rPr lang="zh-CN" altLang="zh-CN" sz="2200" b="1" dirty="0">
                <a:solidFill>
                  <a:srgbClr val="29698D"/>
                </a:solidFill>
                <a:latin typeface="Times New Roman" panose="02020603050405020304" pitchFamily="18" charset="0"/>
                <a:cs typeface="Times New Roman" panose="02020603050405020304" pitchFamily="18" charset="0"/>
              </a:rPr>
              <a:t>必须满足用户对软件日益增长的各种需求，二是强化管理和维护不断快速增长的现有软件。</a:t>
            </a:r>
          </a:p>
        </p:txBody>
      </p:sp>
      <p:pic>
        <p:nvPicPr>
          <p:cNvPr id="9225" name="Picture 6" descr="C:\Program Files\Microsoft Office\MEDIA\CAGCAT10\j0234657.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5825" y="3357563"/>
            <a:ext cx="86518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utoShape 6">
            <a:extLst>
              <a:ext uri="{FF2B5EF4-FFF2-40B4-BE49-F238E27FC236}"/>
            </a:extLst>
          </p:cNvPr>
          <p:cNvSpPr>
            <a:spLocks noChangeArrowheads="1"/>
          </p:cNvSpPr>
          <p:nvPr/>
        </p:nvSpPr>
        <p:spPr bwMode="auto">
          <a:xfrm>
            <a:off x="6240463" y="74613"/>
            <a:ext cx="2724150" cy="831850"/>
          </a:xfrm>
          <a:prstGeom prst="flowChartAlternateProcess">
            <a:avLst/>
          </a:prstGeom>
          <a:gradFill rotWithShape="1">
            <a:gsLst>
              <a:gs pos="0">
                <a:srgbClr val="FF0000">
                  <a:gamma/>
                  <a:shade val="46275"/>
                  <a:invGamma/>
                </a:srgbClr>
              </a:gs>
              <a:gs pos="50000">
                <a:srgbClr val="FF0000"/>
              </a:gs>
              <a:gs pos="100000">
                <a:srgbClr val="FF0000">
                  <a:gamma/>
                  <a:shade val="46275"/>
                  <a:invGamma/>
                </a:srgbClr>
              </a:gs>
            </a:gsLst>
            <a:lin ang="5400000" scaled="1"/>
          </a:gradFill>
          <a:ln>
            <a:noFill/>
          </a:ln>
        </p:spPr>
        <p:txBody>
          <a:bodyPr wrap="none" anchor="ctr"/>
          <a:lstStyle/>
          <a:p>
            <a:pPr algn="ctr" eaLnBrk="1" hangingPunct="1">
              <a:spcBef>
                <a:spcPct val="20000"/>
              </a:spcBef>
              <a:buFont typeface="Arial" panose="020B0604020202020204" pitchFamily="34" charset="0"/>
              <a:buNone/>
              <a:defRPr/>
            </a:pPr>
            <a:r>
              <a:rPr lang="zh-CN" altLang="en-US" b="1" noProof="1">
                <a:solidFill>
                  <a:srgbClr val="FFFF00"/>
                </a:solidFill>
                <a:effectLst>
                  <a:outerShdw blurRad="38100" dist="38100" dir="2700000" algn="tl">
                    <a:srgbClr val="000000"/>
                  </a:outerShdw>
                </a:effectLst>
              </a:rPr>
              <a:t>十三五国家重点出版规划</a:t>
            </a:r>
          </a:p>
          <a:p>
            <a:pPr algn="ctr" eaLnBrk="1" hangingPunct="1">
              <a:spcBef>
                <a:spcPct val="20000"/>
              </a:spcBef>
              <a:defRPr/>
            </a:pPr>
            <a:r>
              <a:rPr lang="zh-CN" altLang="zh-CN" b="1" dirty="0">
                <a:solidFill>
                  <a:srgbClr val="FFFF00"/>
                </a:solidFill>
                <a:effectLst>
                  <a:outerShdw blurRad="38100" dist="38100" dir="2700000" algn="tl">
                    <a:srgbClr val="000000"/>
                  </a:outerShdw>
                </a:effectLst>
              </a:rPr>
              <a:t>上海</a:t>
            </a:r>
            <a:r>
              <a:rPr lang="zh-CN" altLang="en-US" b="1" dirty="0">
                <a:solidFill>
                  <a:srgbClr val="FFFF00"/>
                </a:solidFill>
                <a:effectLst>
                  <a:outerShdw blurRad="38100" dist="38100" dir="2700000" algn="tl">
                    <a:srgbClr val="000000"/>
                  </a:outerShdw>
                </a:effectLst>
              </a:rPr>
              <a:t>高校精品课程</a:t>
            </a:r>
            <a:r>
              <a:rPr lang="zh-CN" altLang="zh-CN" b="1" dirty="0">
                <a:solidFill>
                  <a:srgbClr val="FFFF00"/>
                </a:solidFill>
                <a:effectLst>
                  <a:outerShdw blurRad="38100" dist="38100" dir="2700000" algn="tl">
                    <a:srgbClr val="000000"/>
                  </a:outerShdw>
                </a:effectLst>
              </a:rPr>
              <a:t>主编</a:t>
            </a:r>
          </a:p>
        </p:txBody>
      </p:sp>
    </p:spTree>
    <p:extLst>
      <p:ext uri="{BB962C8B-B14F-4D97-AF65-F5344CB8AC3E}">
        <p14:creationId xmlns:p14="http://schemas.microsoft.com/office/powerpoint/2010/main" val="3569590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eaLnBrk="1" hangingPunct="1">
              <a:buFont typeface="Arial" pitchFamily="34" charset="0"/>
              <a:buNone/>
            </a:pPr>
            <a:endParaRPr lang="zh-CN" altLang="zh-CN" sz="1800" b="0">
              <a:solidFill>
                <a:schemeClr val="tx1"/>
              </a:solidFill>
            </a:endParaRPr>
          </a:p>
        </p:txBody>
      </p:sp>
      <p:sp>
        <p:nvSpPr>
          <p:cNvPr id="7" name="圆角矩形 6">
            <a:extLst>
              <a:ext uri="{FF2B5EF4-FFF2-40B4-BE49-F238E27FC236}"/>
            </a:extLst>
          </p:cNvPr>
          <p:cNvSpPr/>
          <p:nvPr/>
        </p:nvSpPr>
        <p:spPr bwMode="gray">
          <a:xfrm>
            <a:off x="428625" y="1154113"/>
            <a:ext cx="8391525" cy="450691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Arial" panose="020B0604020202020204" pitchFamily="34" charset="0"/>
              <a:buNone/>
              <a:defRPr/>
            </a:pPr>
            <a:r>
              <a:rPr lang="zh-CN" altLang="en-US" sz="2000" b="1" dirty="0">
                <a:solidFill>
                  <a:srgbClr val="990033"/>
                </a:solidFill>
                <a:latin typeface="Arial" panose="020B0604020202020204" pitchFamily="34" charset="0"/>
              </a:rPr>
              <a:t>      </a:t>
            </a:r>
            <a:r>
              <a:rPr lang="zh-CN" altLang="en-US" sz="2200" b="1" u="sng" dirty="0">
                <a:solidFill>
                  <a:srgbClr val="CC0000"/>
                </a:solidFill>
                <a:latin typeface="Arial" panose="020B0604020202020204" pitchFamily="34" charset="0"/>
              </a:rPr>
              <a:t>软件危机主要特征</a:t>
            </a:r>
            <a:r>
              <a:rPr lang="zh-CN" altLang="en-US" sz="2200" b="1" dirty="0">
                <a:solidFill>
                  <a:schemeClr val="tx1"/>
                </a:solidFill>
                <a:latin typeface="Arial" panose="020B0604020202020204" pitchFamily="34" charset="0"/>
              </a:rPr>
              <a:t>在</a:t>
            </a:r>
            <a:r>
              <a:rPr lang="en-US" altLang="zh-CN" sz="2200" b="1" dirty="0">
                <a:solidFill>
                  <a:schemeClr val="tx1"/>
                </a:solidFill>
                <a:latin typeface="Arial" panose="020B0604020202020204" pitchFamily="34" charset="0"/>
              </a:rPr>
              <a:t>7</a:t>
            </a:r>
            <a:r>
              <a:rPr lang="zh-CN" altLang="en-US" sz="2200" b="1" dirty="0">
                <a:solidFill>
                  <a:schemeClr val="tx1"/>
                </a:solidFill>
                <a:latin typeface="Arial" panose="020B0604020202020204" pitchFamily="34" charset="0"/>
              </a:rPr>
              <a:t>个方面</a:t>
            </a:r>
            <a:r>
              <a:rPr lang="zh-CN" altLang="en-US" sz="2200" dirty="0">
                <a:solidFill>
                  <a:schemeClr val="tx1"/>
                </a:solidFill>
                <a:latin typeface="Arial" panose="020B0604020202020204" pitchFamily="34" charset="0"/>
              </a:rPr>
              <a:t>：</a:t>
            </a:r>
          </a:p>
          <a:p>
            <a:pPr eaLnBrk="1" hangingPunct="1">
              <a:buFont typeface="Arial" panose="020B0604020202020204" pitchFamily="34" charset="0"/>
              <a:buNone/>
              <a:defRPr/>
            </a:pPr>
            <a:r>
              <a:rPr lang="zh-CN" altLang="en-US" sz="2200" b="1" dirty="0">
                <a:solidFill>
                  <a:schemeClr val="tx1"/>
                </a:solidFill>
                <a:latin typeface="Arial" panose="020B0604020202020204" pitchFamily="34" charset="0"/>
              </a:rPr>
              <a:t>       </a:t>
            </a:r>
            <a:r>
              <a:rPr lang="en-US" altLang="zh-CN" sz="2200" b="1" dirty="0">
                <a:solidFill>
                  <a:schemeClr val="tx1"/>
                </a:solidFill>
                <a:latin typeface="Arial" panose="020B0604020202020204" pitchFamily="34" charset="0"/>
              </a:rPr>
              <a:t>(1) </a:t>
            </a:r>
            <a:r>
              <a:rPr lang="zh-CN" altLang="en-US" sz="2200" b="1" dirty="0">
                <a:solidFill>
                  <a:schemeClr val="tx1"/>
                </a:solidFill>
                <a:latin typeface="Arial" panose="020B0604020202020204" pitchFamily="34" charset="0"/>
              </a:rPr>
              <a:t>软件运行经常出现</a:t>
            </a:r>
            <a:r>
              <a:rPr lang="zh-CN" altLang="en-US" sz="2200" b="1" dirty="0">
                <a:solidFill>
                  <a:srgbClr val="990033"/>
                </a:solidFill>
                <a:latin typeface="Arial" panose="020B0604020202020204" pitchFamily="34" charset="0"/>
              </a:rPr>
              <a:t>功能、性能</a:t>
            </a:r>
            <a:r>
              <a:rPr lang="zh-CN" altLang="en-US" sz="2200" b="1" dirty="0">
                <a:solidFill>
                  <a:schemeClr val="tx1"/>
                </a:solidFill>
                <a:latin typeface="Arial" panose="020B0604020202020204" pitchFamily="34" charset="0"/>
              </a:rPr>
              <a:t>不满意或出现</a:t>
            </a:r>
            <a:r>
              <a:rPr lang="zh-CN" altLang="en-US" sz="2200" b="1" dirty="0">
                <a:solidFill>
                  <a:srgbClr val="990033"/>
                </a:solidFill>
                <a:latin typeface="Arial" panose="020B0604020202020204" pitchFamily="34" charset="0"/>
              </a:rPr>
              <a:t>故障</a:t>
            </a:r>
            <a:r>
              <a:rPr lang="zh-CN" altLang="en-US" sz="2200" b="1" dirty="0">
                <a:solidFill>
                  <a:schemeClr val="tx1"/>
                </a:solidFill>
                <a:latin typeface="Arial" panose="020B0604020202020204" pitchFamily="34" charset="0"/>
              </a:rPr>
              <a:t>等现象。</a:t>
            </a:r>
          </a:p>
          <a:p>
            <a:pPr eaLnBrk="1" hangingPunct="1">
              <a:buFont typeface="Arial" panose="020B0604020202020204" pitchFamily="34" charset="0"/>
              <a:buNone/>
              <a:defRPr/>
            </a:pPr>
            <a:r>
              <a:rPr lang="en-US" altLang="zh-CN" sz="2200" b="1" dirty="0">
                <a:solidFill>
                  <a:schemeClr val="tx1"/>
                </a:solidFill>
                <a:latin typeface="Arial" panose="020B0604020202020204" pitchFamily="34" charset="0"/>
              </a:rPr>
              <a:t>       (2) </a:t>
            </a:r>
            <a:r>
              <a:rPr lang="zh-CN" altLang="en-US" sz="2200" b="1" dirty="0">
                <a:solidFill>
                  <a:schemeClr val="tx1"/>
                </a:solidFill>
                <a:latin typeface="Arial" panose="020B0604020202020204" pitchFamily="34" charset="0"/>
              </a:rPr>
              <a:t>软件产品的</a:t>
            </a:r>
            <a:r>
              <a:rPr lang="zh-CN" altLang="en-US" sz="2200" b="1" dirty="0">
                <a:solidFill>
                  <a:srgbClr val="990033"/>
                </a:solidFill>
                <a:latin typeface="Arial" panose="020B0604020202020204" pitchFamily="34" charset="0"/>
              </a:rPr>
              <a:t>质量、可靠性和安全</a:t>
            </a:r>
            <a:r>
              <a:rPr lang="zh-CN" altLang="en-US" sz="2200" b="1" dirty="0">
                <a:solidFill>
                  <a:schemeClr val="tx1"/>
                </a:solidFill>
                <a:latin typeface="Arial" panose="020B0604020202020204" pitchFamily="34" charset="0"/>
              </a:rPr>
              <a:t>等方面时常达不到标准。软件产品质量难以保证，甚至在开发过程中就被迫中断。</a:t>
            </a:r>
          </a:p>
          <a:p>
            <a:pPr eaLnBrk="1" hangingPunct="1">
              <a:buFont typeface="Arial" panose="020B0604020202020204" pitchFamily="34" charset="0"/>
              <a:buNone/>
              <a:defRPr/>
            </a:pPr>
            <a:r>
              <a:rPr lang="zh-CN" altLang="en-US" sz="2200" b="1" dirty="0">
                <a:solidFill>
                  <a:schemeClr val="tx1"/>
                </a:solidFill>
                <a:latin typeface="Arial" panose="020B0604020202020204" pitchFamily="34" charset="0"/>
              </a:rPr>
              <a:t>       </a:t>
            </a:r>
            <a:r>
              <a:rPr lang="en-US" altLang="zh-CN" sz="2200" b="1" dirty="0">
                <a:solidFill>
                  <a:schemeClr val="tx1"/>
                </a:solidFill>
                <a:latin typeface="Arial" panose="020B0604020202020204" pitchFamily="34" charset="0"/>
              </a:rPr>
              <a:t>(3) </a:t>
            </a:r>
            <a:r>
              <a:rPr lang="zh-CN" altLang="en-US" sz="2200" b="1" dirty="0">
                <a:solidFill>
                  <a:schemeClr val="tx1"/>
                </a:solidFill>
                <a:latin typeface="Arial" panose="020B0604020202020204" pitchFamily="34" charset="0"/>
              </a:rPr>
              <a:t>软件开发</a:t>
            </a:r>
            <a:r>
              <a:rPr lang="zh-CN" altLang="en-US" sz="2200" b="1" dirty="0">
                <a:solidFill>
                  <a:srgbClr val="990033"/>
                </a:solidFill>
                <a:latin typeface="Arial" panose="020B0604020202020204" pitchFamily="34" charset="0"/>
              </a:rPr>
              <a:t>管理</a:t>
            </a:r>
            <a:r>
              <a:rPr lang="zh-CN" altLang="en-US" sz="2200" b="1" dirty="0">
                <a:solidFill>
                  <a:schemeClr val="tx1"/>
                </a:solidFill>
                <a:latin typeface="Arial" panose="020B0604020202020204" pitchFamily="34" charset="0"/>
              </a:rPr>
              <a:t>差，对</a:t>
            </a:r>
            <a:r>
              <a:rPr lang="zh-CN" altLang="en-US" sz="2200" b="1" dirty="0">
                <a:solidFill>
                  <a:srgbClr val="990033"/>
                </a:solidFill>
                <a:latin typeface="Arial" panose="020B0604020202020204" pitchFamily="34" charset="0"/>
              </a:rPr>
              <a:t>成本和进度</a:t>
            </a:r>
            <a:r>
              <a:rPr lang="zh-CN" altLang="en-US" sz="2200" b="1" dirty="0">
                <a:solidFill>
                  <a:schemeClr val="tx1"/>
                </a:solidFill>
                <a:latin typeface="Arial" panose="020B0604020202020204" pitchFamily="34" charset="0"/>
              </a:rPr>
              <a:t>难估计准确。</a:t>
            </a:r>
          </a:p>
          <a:p>
            <a:pPr eaLnBrk="1" hangingPunct="1">
              <a:buFont typeface="Arial" panose="020B0604020202020204" pitchFamily="34" charset="0"/>
              <a:buNone/>
              <a:defRPr/>
            </a:pPr>
            <a:r>
              <a:rPr lang="en-US" altLang="zh-CN" sz="2200" b="1" dirty="0">
                <a:solidFill>
                  <a:schemeClr val="tx1"/>
                </a:solidFill>
                <a:latin typeface="Arial" panose="020B0604020202020204" pitchFamily="34" charset="0"/>
              </a:rPr>
              <a:t>       (4) </a:t>
            </a:r>
            <a:r>
              <a:rPr lang="zh-CN" altLang="en-US" sz="2200" b="1" dirty="0">
                <a:solidFill>
                  <a:schemeClr val="tx1"/>
                </a:solidFill>
                <a:latin typeface="Arial" panose="020B0604020202020204" pitchFamily="34" charset="0"/>
              </a:rPr>
              <a:t>系统时常出现无法</a:t>
            </a:r>
            <a:r>
              <a:rPr lang="zh-CN" altLang="en-US" sz="2200" b="1" dirty="0">
                <a:solidFill>
                  <a:srgbClr val="990033"/>
                </a:solidFill>
                <a:latin typeface="Arial" panose="020B0604020202020204" pitchFamily="34" charset="0"/>
              </a:rPr>
              <a:t>维护、升级或更新</a:t>
            </a:r>
            <a:r>
              <a:rPr lang="zh-CN" altLang="en-US" sz="2200" b="1" dirty="0">
                <a:solidFill>
                  <a:schemeClr val="tx1"/>
                </a:solidFill>
                <a:latin typeface="Arial" panose="020B0604020202020204" pitchFamily="34" charset="0"/>
              </a:rPr>
              <a:t>现象。</a:t>
            </a:r>
          </a:p>
          <a:p>
            <a:pPr eaLnBrk="1" hangingPunct="1">
              <a:buFont typeface="Arial" panose="020B0604020202020204" pitchFamily="34" charset="0"/>
              <a:buNone/>
              <a:defRPr/>
            </a:pPr>
            <a:r>
              <a:rPr lang="en-US" altLang="zh-CN" sz="2200" b="1" dirty="0">
                <a:solidFill>
                  <a:schemeClr val="tx1"/>
                </a:solidFill>
                <a:latin typeface="Arial" panose="020B0604020202020204" pitchFamily="34" charset="0"/>
              </a:rPr>
              <a:t>       (5) </a:t>
            </a:r>
            <a:r>
              <a:rPr lang="zh-CN" altLang="en-US" sz="2200" b="1" dirty="0">
                <a:solidFill>
                  <a:srgbClr val="990033"/>
                </a:solidFill>
                <a:latin typeface="Arial" panose="020B0604020202020204" pitchFamily="34" charset="0"/>
              </a:rPr>
              <a:t>开发效率</a:t>
            </a:r>
            <a:r>
              <a:rPr lang="zh-CN" altLang="en-US" sz="2200" b="1" dirty="0">
                <a:solidFill>
                  <a:schemeClr val="tx1"/>
                </a:solidFill>
                <a:latin typeface="Arial" panose="020B0604020202020204" pitchFamily="34" charset="0"/>
              </a:rPr>
              <a:t>低，无法满足应用迅速发展与提高实际需要。 </a:t>
            </a:r>
          </a:p>
          <a:p>
            <a:pPr eaLnBrk="1" hangingPunct="1">
              <a:buFont typeface="Arial" panose="020B0604020202020204" pitchFamily="34" charset="0"/>
              <a:buNone/>
              <a:defRPr/>
            </a:pPr>
            <a:r>
              <a:rPr lang="zh-CN" altLang="en-US" sz="2200" b="1" dirty="0">
                <a:solidFill>
                  <a:schemeClr val="tx1"/>
                </a:solidFill>
                <a:latin typeface="Arial" panose="020B0604020202020204" pitchFamily="34" charset="0"/>
              </a:rPr>
              <a:t>       </a:t>
            </a:r>
            <a:r>
              <a:rPr lang="en-US" altLang="zh-CN" sz="2200" b="1" dirty="0">
                <a:solidFill>
                  <a:schemeClr val="tx1"/>
                </a:solidFill>
                <a:latin typeface="Arial" panose="020B0604020202020204" pitchFamily="34" charset="0"/>
              </a:rPr>
              <a:t>(6)</a:t>
            </a:r>
            <a:r>
              <a:rPr lang="zh-CN" altLang="en-US" sz="2200" b="1" dirty="0">
                <a:solidFill>
                  <a:srgbClr val="990033"/>
                </a:solidFill>
                <a:latin typeface="Arial" panose="020B0604020202020204" pitchFamily="34" charset="0"/>
              </a:rPr>
              <a:t>研发成本</a:t>
            </a:r>
            <a:r>
              <a:rPr lang="zh-CN" altLang="en-US" sz="2200" b="1" dirty="0">
                <a:solidFill>
                  <a:schemeClr val="tx1"/>
                </a:solidFill>
                <a:latin typeface="Arial" panose="020B0604020202020204" pitchFamily="34" charset="0"/>
              </a:rPr>
              <a:t>难控制，在总成本中所占的比例</a:t>
            </a:r>
            <a:r>
              <a:rPr lang="zh-CN" altLang="zh-CN" sz="2200" b="1" dirty="0">
                <a:solidFill>
                  <a:schemeClr val="tx1"/>
                </a:solidFill>
                <a:latin typeface="Arial" panose="020B0604020202020204" pitchFamily="34" charset="0"/>
              </a:rPr>
              <a:t>不断大幅</a:t>
            </a:r>
            <a:r>
              <a:rPr lang="zh-CN" altLang="en-US" sz="2200" b="1" dirty="0">
                <a:solidFill>
                  <a:schemeClr val="tx1"/>
                </a:solidFill>
                <a:latin typeface="Arial" panose="020B0604020202020204" pitchFamily="34" charset="0"/>
              </a:rPr>
              <a:t>上升。</a:t>
            </a:r>
            <a:endParaRPr lang="en-US" altLang="zh-CN" sz="2200" b="1" dirty="0">
              <a:solidFill>
                <a:schemeClr val="tx1"/>
              </a:solidFill>
              <a:latin typeface="Arial" panose="020B0604020202020204" pitchFamily="34" charset="0"/>
            </a:endParaRPr>
          </a:p>
          <a:p>
            <a:pPr eaLnBrk="1" hangingPunct="1">
              <a:buFont typeface="Arial" panose="020B0604020202020204" pitchFamily="34" charset="0"/>
              <a:buNone/>
              <a:defRPr/>
            </a:pPr>
            <a:r>
              <a:rPr lang="zh-CN" altLang="en-US" sz="2200" b="1" dirty="0">
                <a:solidFill>
                  <a:schemeClr val="tx1"/>
                </a:solidFill>
                <a:latin typeface="Arial" panose="020B0604020202020204" pitchFamily="34" charset="0"/>
              </a:rPr>
              <a:t>        </a:t>
            </a:r>
            <a:r>
              <a:rPr lang="en-US" altLang="zh-CN" sz="2200" b="1" dirty="0">
                <a:solidFill>
                  <a:schemeClr val="tx1"/>
                </a:solidFill>
                <a:latin typeface="Arial" panose="020B0604020202020204" pitchFamily="34" charset="0"/>
              </a:rPr>
              <a:t>(7) </a:t>
            </a:r>
            <a:r>
              <a:rPr lang="zh-CN" altLang="en-US" sz="2200" b="1" dirty="0">
                <a:solidFill>
                  <a:schemeClr val="tx1"/>
                </a:solidFill>
                <a:latin typeface="Arial" panose="020B0604020202020204" pitchFamily="34" charset="0"/>
              </a:rPr>
              <a:t>软件开发没有</a:t>
            </a:r>
            <a:r>
              <a:rPr lang="zh-CN" altLang="en-US" sz="2200" b="1" dirty="0">
                <a:solidFill>
                  <a:srgbClr val="990033"/>
                </a:solidFill>
                <a:latin typeface="Arial" panose="020B0604020202020204" pitchFamily="34" charset="0"/>
              </a:rPr>
              <a:t>标准</a:t>
            </a:r>
            <a:r>
              <a:rPr lang="zh-CN" altLang="en-US" sz="2200" b="1" dirty="0">
                <a:solidFill>
                  <a:schemeClr val="tx1"/>
                </a:solidFill>
                <a:latin typeface="Arial" panose="020B0604020202020204" pitchFamily="34" charset="0"/>
              </a:rPr>
              <a:t>、完整、统一规范的</a:t>
            </a:r>
            <a:r>
              <a:rPr lang="zh-CN" altLang="en-US" sz="2200" b="1" dirty="0">
                <a:solidFill>
                  <a:srgbClr val="990033"/>
                </a:solidFill>
                <a:latin typeface="Arial" panose="020B0604020202020204" pitchFamily="34" charset="0"/>
              </a:rPr>
              <a:t>文档</a:t>
            </a:r>
            <a:r>
              <a:rPr lang="zh-CN" altLang="en-US" sz="2200" b="1" dirty="0">
                <a:solidFill>
                  <a:schemeClr val="tx1"/>
                </a:solidFill>
                <a:latin typeface="Arial" panose="020B0604020202020204" pitchFamily="34" charset="0"/>
              </a:rPr>
              <a:t>资料。软件不仅只是程序，还应有一整套规范</a:t>
            </a:r>
            <a:r>
              <a:rPr lang="zh-CN" altLang="en-US" sz="2200" b="1" dirty="0">
                <a:solidFill>
                  <a:srgbClr val="C00000"/>
                </a:solidFill>
                <a:latin typeface="Arial" panose="020B0604020202020204" pitchFamily="34" charset="0"/>
              </a:rPr>
              <a:t>文档资料</a:t>
            </a:r>
            <a:r>
              <a:rPr lang="zh-CN" altLang="en-US" sz="2200" b="1" dirty="0">
                <a:solidFill>
                  <a:schemeClr val="tx1"/>
                </a:solidFill>
                <a:latin typeface="Arial" panose="020B0604020202020204" pitchFamily="34" charset="0"/>
              </a:rPr>
              <a:t>和</a:t>
            </a:r>
            <a:r>
              <a:rPr lang="zh-CN" altLang="en-US" sz="2200" b="1" dirty="0">
                <a:solidFill>
                  <a:srgbClr val="C00000"/>
                </a:solidFill>
                <a:latin typeface="Arial" panose="020B0604020202020204" pitchFamily="34" charset="0"/>
              </a:rPr>
              <a:t>售后服务</a:t>
            </a:r>
            <a:r>
              <a:rPr lang="zh-CN" altLang="en-US" sz="2200" b="1" dirty="0">
                <a:solidFill>
                  <a:schemeClr val="tx1"/>
                </a:solidFill>
                <a:latin typeface="Arial" panose="020B0604020202020204" pitchFamily="34" charset="0"/>
              </a:rPr>
              <a:t>。 </a:t>
            </a:r>
          </a:p>
        </p:txBody>
      </p:sp>
      <p:sp>
        <p:nvSpPr>
          <p:cNvPr id="10244"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a:buFont typeface="Arial" pitchFamily="34" charset="0"/>
              <a:buNone/>
            </a:pPr>
            <a:r>
              <a:rPr lang="en-US" altLang="zh-CN" sz="3200">
                <a:solidFill>
                  <a:schemeClr val="bg1"/>
                </a:solidFill>
                <a:latin typeface="Verdana" pitchFamily="34" charset="0"/>
              </a:rPr>
              <a:t>1.1 </a:t>
            </a:r>
            <a:r>
              <a:rPr lang="zh-CN" altLang="zh-CN" sz="3200">
                <a:solidFill>
                  <a:schemeClr val="bg1"/>
                </a:solidFill>
                <a:latin typeface="Verdana" pitchFamily="34" charset="0"/>
              </a:rPr>
              <a:t>软件工程的发展</a:t>
            </a:r>
          </a:p>
        </p:txBody>
      </p:sp>
      <p:pic>
        <p:nvPicPr>
          <p:cNvPr id="10245"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5229225"/>
            <a:ext cx="1971675"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0618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eaLnBrk="1" hangingPunct="1">
              <a:buFont typeface="Arial" pitchFamily="34" charset="0"/>
              <a:buNone/>
            </a:pPr>
            <a:endParaRPr lang="zh-CN" altLang="zh-CN" sz="1800" b="0">
              <a:solidFill>
                <a:schemeClr val="tx1"/>
              </a:solidFill>
            </a:endParaRPr>
          </a:p>
        </p:txBody>
      </p:sp>
      <p:sp>
        <p:nvSpPr>
          <p:cNvPr id="2" name="圆角矩形 18">
            <a:extLst>
              <a:ext uri="{FF2B5EF4-FFF2-40B4-BE49-F238E27FC236}"/>
            </a:extLst>
          </p:cNvPr>
          <p:cNvSpPr/>
          <p:nvPr/>
        </p:nvSpPr>
        <p:spPr bwMode="gray">
          <a:xfrm>
            <a:off x="827088" y="1268413"/>
            <a:ext cx="7777162" cy="496887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en-US" altLang="zh-CN" sz="2300" b="1" dirty="0">
                <a:solidFill>
                  <a:schemeClr val="tx2"/>
                </a:solidFill>
                <a:latin typeface="Arial" panose="020B0604020202020204" pitchFamily="34" charset="0"/>
              </a:rPr>
              <a:t>    </a:t>
            </a:r>
            <a:r>
              <a:rPr lang="en-US" altLang="zh-CN" sz="2300" b="1" dirty="0">
                <a:solidFill>
                  <a:srgbClr val="CC0000"/>
                </a:solidFill>
                <a:latin typeface="Arial" panose="020B0604020202020204" pitchFamily="34" charset="0"/>
              </a:rPr>
              <a:t>2</a:t>
            </a:r>
            <a:r>
              <a:rPr lang="zh-CN" altLang="en-US" sz="2300" b="1" dirty="0">
                <a:solidFill>
                  <a:srgbClr val="CC0000"/>
                </a:solidFill>
                <a:latin typeface="Arial" panose="020B0604020202020204" pitchFamily="34" charset="0"/>
              </a:rPr>
              <a:t>．软件危机产生的原因</a:t>
            </a:r>
          </a:p>
          <a:p>
            <a:pPr eaLnBrk="1" hangingPunct="1">
              <a:defRPr/>
            </a:pPr>
            <a:r>
              <a:rPr lang="zh-CN" altLang="en-US" sz="2300" b="1" dirty="0">
                <a:solidFill>
                  <a:schemeClr val="tx1"/>
                </a:solidFill>
                <a:latin typeface="Arial" panose="020B0604020202020204" pitchFamily="34" charset="0"/>
              </a:rPr>
              <a:t>      </a:t>
            </a:r>
            <a:r>
              <a:rPr lang="zh-CN" altLang="en-US" sz="2300" b="1" dirty="0">
                <a:solidFill>
                  <a:srgbClr val="990033"/>
                </a:solidFill>
                <a:latin typeface="Arial" panose="020B0604020202020204" pitchFamily="34" charset="0"/>
              </a:rPr>
              <a:t>产生软件危机</a:t>
            </a:r>
            <a:r>
              <a:rPr lang="zh-CN" altLang="en-US" sz="2300" b="1" dirty="0">
                <a:solidFill>
                  <a:schemeClr val="tx1"/>
                </a:solidFill>
                <a:latin typeface="Arial" panose="020B0604020202020204" pitchFamily="34" charset="0"/>
              </a:rPr>
              <a:t>的</a:t>
            </a:r>
            <a:r>
              <a:rPr lang="zh-CN" altLang="en-US" sz="2300" b="1" u="sng" dirty="0">
                <a:solidFill>
                  <a:srgbClr val="FF0000"/>
                </a:solidFill>
                <a:latin typeface="Arial" panose="020B0604020202020204" pitchFamily="34" charset="0"/>
              </a:rPr>
              <a:t>主要原因</a:t>
            </a:r>
            <a:r>
              <a:rPr lang="zh-CN" altLang="en-US" sz="2300" b="1" dirty="0">
                <a:solidFill>
                  <a:schemeClr val="tx1"/>
                </a:solidFill>
                <a:latin typeface="Arial" panose="020B0604020202020204" pitchFamily="34" charset="0"/>
              </a:rPr>
              <a:t>有：</a:t>
            </a:r>
          </a:p>
          <a:p>
            <a:pPr eaLnBrk="1" hangingPunct="1">
              <a:defRPr/>
            </a:pPr>
            <a:r>
              <a:rPr lang="en-US" altLang="zh-CN" sz="2300" b="1" dirty="0">
                <a:solidFill>
                  <a:schemeClr val="tx1"/>
                </a:solidFill>
                <a:latin typeface="Arial" panose="020B0604020202020204" pitchFamily="34" charset="0"/>
              </a:rPr>
              <a:t>      (1)</a:t>
            </a:r>
            <a:r>
              <a:rPr lang="zh-CN" altLang="en-US" sz="2300" b="1" dirty="0">
                <a:solidFill>
                  <a:schemeClr val="tx1"/>
                </a:solidFill>
                <a:latin typeface="Arial" panose="020B0604020202020204" pitchFamily="34" charset="0"/>
              </a:rPr>
              <a:t>软件开发</a:t>
            </a:r>
            <a:r>
              <a:rPr lang="zh-CN" altLang="en-US" sz="2300" b="1" u="sng" dirty="0">
                <a:solidFill>
                  <a:srgbClr val="0F0BAB"/>
                </a:solidFill>
                <a:latin typeface="Arial" panose="020B0604020202020204" pitchFamily="34" charset="0"/>
              </a:rPr>
              <a:t>规模</a:t>
            </a:r>
            <a:r>
              <a:rPr lang="zh-CN" altLang="en-US" sz="2300" b="1" dirty="0">
                <a:solidFill>
                  <a:schemeClr val="tx1"/>
                </a:solidFill>
                <a:latin typeface="Arial" panose="020B0604020202020204" pitchFamily="34" charset="0"/>
              </a:rPr>
              <a:t>、</a:t>
            </a:r>
            <a:r>
              <a:rPr lang="zh-CN" altLang="en-US" sz="2300" b="1" u="sng" dirty="0">
                <a:solidFill>
                  <a:srgbClr val="0F0BAB"/>
                </a:solidFill>
                <a:latin typeface="Arial" panose="020B0604020202020204" pitchFamily="34" charset="0"/>
              </a:rPr>
              <a:t>复杂度</a:t>
            </a:r>
            <a:r>
              <a:rPr lang="zh-CN" altLang="en-US" sz="2300" b="1" dirty="0">
                <a:solidFill>
                  <a:schemeClr val="tx1"/>
                </a:solidFill>
                <a:latin typeface="Arial" panose="020B0604020202020204" pitchFamily="34" charset="0"/>
              </a:rPr>
              <a:t>和</a:t>
            </a:r>
            <a:r>
              <a:rPr lang="zh-CN" altLang="en-US" sz="2300" b="1" u="sng" dirty="0">
                <a:solidFill>
                  <a:srgbClr val="3333FF"/>
                </a:solidFill>
                <a:latin typeface="Arial" panose="020B0604020202020204" pitchFamily="34" charset="0"/>
              </a:rPr>
              <a:t>需求量</a:t>
            </a:r>
            <a:r>
              <a:rPr lang="zh-CN" altLang="en-US" sz="2300" b="1" dirty="0">
                <a:solidFill>
                  <a:schemeClr val="tx1"/>
                </a:solidFill>
                <a:latin typeface="Arial" panose="020B0604020202020204" pitchFamily="34" charset="0"/>
              </a:rPr>
              <a:t>不断增加及变化；</a:t>
            </a:r>
          </a:p>
          <a:p>
            <a:pPr eaLnBrk="1" hangingPunct="1">
              <a:defRPr/>
            </a:pPr>
            <a:r>
              <a:rPr lang="en-US" altLang="zh-CN" sz="2300" b="1" dirty="0">
                <a:solidFill>
                  <a:schemeClr val="tx1"/>
                </a:solidFill>
                <a:latin typeface="Arial" panose="020B0604020202020204" pitchFamily="34" charset="0"/>
              </a:rPr>
              <a:t>      (2)</a:t>
            </a:r>
            <a:r>
              <a:rPr lang="zh-CN" altLang="en-US" sz="2300" b="1" dirty="0">
                <a:solidFill>
                  <a:schemeClr val="tx1"/>
                </a:solidFill>
                <a:latin typeface="Arial" panose="020B0604020202020204" pitchFamily="34" charset="0"/>
              </a:rPr>
              <a:t>软件</a:t>
            </a:r>
            <a:r>
              <a:rPr lang="zh-CN" altLang="en-US" sz="2300" b="1" u="sng" dirty="0">
                <a:solidFill>
                  <a:srgbClr val="3333FF"/>
                </a:solidFill>
                <a:latin typeface="Arial" panose="020B0604020202020204" pitchFamily="34" charset="0"/>
              </a:rPr>
              <a:t>需求分析与设计</a:t>
            </a:r>
            <a:r>
              <a:rPr lang="zh-CN" altLang="en-US" sz="2300" b="1" dirty="0">
                <a:solidFill>
                  <a:schemeClr val="tx1"/>
                </a:solidFill>
                <a:latin typeface="Arial" panose="020B0604020202020204" pitchFamily="34" charset="0"/>
              </a:rPr>
              <a:t>不完善有欠缺周，致使软件</a:t>
            </a:r>
            <a:r>
              <a:rPr lang="zh-CN" altLang="en-US" sz="2300" b="1" u="sng" dirty="0">
                <a:solidFill>
                  <a:srgbClr val="3333FF"/>
                </a:solidFill>
                <a:latin typeface="Arial" panose="020B0604020202020204" pitchFamily="34" charset="0"/>
              </a:rPr>
              <a:t>开发、维护和管理</a:t>
            </a:r>
            <a:r>
              <a:rPr lang="zh-CN" altLang="en-US" sz="2300" b="1" dirty="0">
                <a:solidFill>
                  <a:schemeClr val="tx1"/>
                </a:solidFill>
                <a:latin typeface="Arial" panose="020B0604020202020204" pitchFamily="34" charset="0"/>
              </a:rPr>
              <a:t>或文档出现问题；</a:t>
            </a:r>
          </a:p>
          <a:p>
            <a:pPr eaLnBrk="1" hangingPunct="1">
              <a:defRPr/>
            </a:pPr>
            <a:r>
              <a:rPr lang="en-US" altLang="zh-CN" sz="2300" b="1" dirty="0">
                <a:solidFill>
                  <a:schemeClr val="tx1"/>
                </a:solidFill>
                <a:latin typeface="Arial" panose="020B0604020202020204" pitchFamily="34" charset="0"/>
              </a:rPr>
              <a:t>      (3)</a:t>
            </a:r>
            <a:r>
              <a:rPr lang="zh-CN" altLang="en-US" sz="2300" b="1" dirty="0">
                <a:solidFill>
                  <a:schemeClr val="tx1"/>
                </a:solidFill>
                <a:latin typeface="Arial" panose="020B0604020202020204" pitchFamily="34" charset="0"/>
              </a:rPr>
              <a:t>没有按照工程化方式</a:t>
            </a:r>
            <a:r>
              <a:rPr lang="zh-CN" altLang="en-US" sz="2300" b="1" u="sng" dirty="0">
                <a:solidFill>
                  <a:srgbClr val="3333FF"/>
                </a:solidFill>
                <a:latin typeface="Arial" panose="020B0604020202020204" pitchFamily="34" charset="0"/>
              </a:rPr>
              <a:t>运作</a:t>
            </a:r>
            <a:r>
              <a:rPr lang="zh-CN" altLang="en-US" sz="2300" b="1" dirty="0">
                <a:solidFill>
                  <a:schemeClr val="tx1"/>
                </a:solidFill>
                <a:latin typeface="Arial" panose="020B0604020202020204" pitchFamily="34" charset="0"/>
              </a:rPr>
              <a:t>，开发过程无统一的</a:t>
            </a:r>
            <a:r>
              <a:rPr lang="zh-CN" altLang="en-US" sz="2300" b="1" u="sng" dirty="0">
                <a:solidFill>
                  <a:srgbClr val="3333FF"/>
                </a:solidFill>
                <a:latin typeface="Arial" panose="020B0604020202020204" pitchFamily="34" charset="0"/>
              </a:rPr>
              <a:t>标准和准则</a:t>
            </a:r>
            <a:r>
              <a:rPr lang="zh-CN" altLang="en-US" sz="2300" b="1" dirty="0">
                <a:solidFill>
                  <a:schemeClr val="tx1"/>
                </a:solidFill>
                <a:latin typeface="Arial" panose="020B0604020202020204" pitchFamily="34" charset="0"/>
              </a:rPr>
              <a:t>、规范</a:t>
            </a:r>
            <a:r>
              <a:rPr lang="zh-CN" altLang="en-US" sz="2300" b="1" u="sng" dirty="0">
                <a:solidFill>
                  <a:srgbClr val="3333FF"/>
                </a:solidFill>
                <a:latin typeface="Arial" panose="020B0604020202020204" pitchFamily="34" charset="0"/>
              </a:rPr>
              <a:t>方法</a:t>
            </a:r>
            <a:r>
              <a:rPr lang="zh-CN" altLang="en-US" sz="2300" b="1" dirty="0">
                <a:solidFill>
                  <a:schemeClr val="tx1"/>
                </a:solidFill>
                <a:latin typeface="Arial" panose="020B0604020202020204" pitchFamily="34" charset="0"/>
              </a:rPr>
              <a:t>；</a:t>
            </a:r>
          </a:p>
          <a:p>
            <a:pPr eaLnBrk="1" hangingPunct="1">
              <a:defRPr/>
            </a:pPr>
            <a:r>
              <a:rPr lang="en-US" altLang="zh-CN" sz="2300" b="1" dirty="0">
                <a:solidFill>
                  <a:schemeClr val="tx1"/>
                </a:solidFill>
                <a:latin typeface="Arial" panose="020B0604020202020204" pitchFamily="34" charset="0"/>
              </a:rPr>
              <a:t>      (4)</a:t>
            </a:r>
            <a:r>
              <a:rPr lang="zh-CN" altLang="en-US" sz="2300" b="1" dirty="0">
                <a:solidFill>
                  <a:schemeClr val="tx1"/>
                </a:solidFill>
                <a:latin typeface="Arial" panose="020B0604020202020204" pitchFamily="34" charset="0"/>
              </a:rPr>
              <a:t>研发人员与用户或研发人员之间互相的</a:t>
            </a:r>
            <a:r>
              <a:rPr lang="zh-CN" altLang="en-US" sz="2300" b="1" u="sng" dirty="0">
                <a:solidFill>
                  <a:srgbClr val="3333FF"/>
                </a:solidFill>
                <a:latin typeface="Arial" panose="020B0604020202020204" pitchFamily="34" charset="0"/>
              </a:rPr>
              <a:t>交流沟通</a:t>
            </a:r>
            <a:r>
              <a:rPr lang="zh-CN" altLang="en-US" sz="2300" b="1" dirty="0">
                <a:solidFill>
                  <a:schemeClr val="tx1"/>
                </a:solidFill>
                <a:latin typeface="Arial" panose="020B0604020202020204" pitchFamily="34" charset="0"/>
              </a:rPr>
              <a:t>不够或</a:t>
            </a:r>
            <a:r>
              <a:rPr lang="zh-CN" altLang="en-US" sz="2300" b="1" u="sng" dirty="0">
                <a:solidFill>
                  <a:srgbClr val="3333FF"/>
                </a:solidFill>
                <a:latin typeface="Arial" panose="020B0604020202020204" pitchFamily="34" charset="0"/>
              </a:rPr>
              <a:t>文档资料</a:t>
            </a:r>
            <a:r>
              <a:rPr lang="zh-CN" altLang="en-US" sz="2300" b="1" dirty="0">
                <a:solidFill>
                  <a:schemeClr val="tx1"/>
                </a:solidFill>
                <a:latin typeface="Arial" panose="020B0604020202020204" pitchFamily="34" charset="0"/>
              </a:rPr>
              <a:t>不完备；</a:t>
            </a:r>
          </a:p>
          <a:p>
            <a:pPr eaLnBrk="1" hangingPunct="1">
              <a:defRPr/>
            </a:pPr>
            <a:r>
              <a:rPr lang="en-US" altLang="zh-CN" sz="2300" b="1" dirty="0">
                <a:solidFill>
                  <a:schemeClr val="tx1"/>
                </a:solidFill>
                <a:latin typeface="Arial" panose="020B0604020202020204" pitchFamily="34" charset="0"/>
              </a:rPr>
              <a:t>      (5)</a:t>
            </a:r>
            <a:r>
              <a:rPr lang="zh-CN" altLang="en-US" sz="2300" b="1" dirty="0">
                <a:solidFill>
                  <a:schemeClr val="tx1"/>
                </a:solidFill>
                <a:latin typeface="Arial" panose="020B0604020202020204" pitchFamily="34" charset="0"/>
              </a:rPr>
              <a:t>软件</a:t>
            </a:r>
            <a:r>
              <a:rPr lang="zh-CN" altLang="en-US" sz="2300" b="1" u="sng" dirty="0">
                <a:solidFill>
                  <a:srgbClr val="3333FF"/>
                </a:solidFill>
                <a:latin typeface="Arial" panose="020B0604020202020204" pitchFamily="34" charset="0"/>
              </a:rPr>
              <a:t>测试调试</a:t>
            </a:r>
            <a:r>
              <a:rPr lang="zh-CN" altLang="en-US" sz="2300" b="1" dirty="0">
                <a:solidFill>
                  <a:schemeClr val="tx1"/>
                </a:solidFill>
                <a:latin typeface="Arial" panose="020B0604020202020204" pitchFamily="34" charset="0"/>
              </a:rPr>
              <a:t>不规范不细致，提交的</a:t>
            </a:r>
            <a:r>
              <a:rPr lang="zh-CN" altLang="en-US" sz="2300" b="1" u="sng" dirty="0">
                <a:solidFill>
                  <a:srgbClr val="3333FF"/>
                </a:solidFill>
                <a:latin typeface="Arial" panose="020B0604020202020204" pitchFamily="34" charset="0"/>
              </a:rPr>
              <a:t>软件质量</a:t>
            </a:r>
            <a:r>
              <a:rPr lang="zh-CN" altLang="en-US" sz="2300" b="1" dirty="0">
                <a:solidFill>
                  <a:schemeClr val="tx1"/>
                </a:solidFill>
                <a:latin typeface="Arial" panose="020B0604020202020204" pitchFamily="34" charset="0"/>
              </a:rPr>
              <a:t>不达标；</a:t>
            </a:r>
          </a:p>
          <a:p>
            <a:pPr eaLnBrk="1" hangingPunct="1">
              <a:defRPr/>
            </a:pPr>
            <a:r>
              <a:rPr lang="en-US" altLang="zh-CN" sz="2300" b="1" dirty="0">
                <a:solidFill>
                  <a:schemeClr val="tx1"/>
                </a:solidFill>
                <a:latin typeface="Arial" panose="020B0604020202020204" pitchFamily="34" charset="0"/>
              </a:rPr>
              <a:t>      (6)</a:t>
            </a:r>
            <a:r>
              <a:rPr lang="zh-CN" altLang="en-US" sz="2300" b="1" dirty="0">
                <a:solidFill>
                  <a:schemeClr val="tx1"/>
                </a:solidFill>
                <a:latin typeface="Arial" panose="020B0604020202020204" pitchFamily="34" charset="0"/>
              </a:rPr>
              <a:t>忽视软件运行过程中的</a:t>
            </a:r>
            <a:r>
              <a:rPr lang="zh-CN" altLang="en-US" sz="2300" b="1" u="sng" dirty="0">
                <a:solidFill>
                  <a:srgbClr val="3333FF"/>
                </a:solidFill>
                <a:latin typeface="Arial" panose="020B0604020202020204" pitchFamily="34" charset="0"/>
              </a:rPr>
              <a:t>正常维护和管理</a:t>
            </a:r>
            <a:r>
              <a:rPr lang="zh-CN" altLang="en-US" sz="2300" b="1" dirty="0">
                <a:solidFill>
                  <a:schemeClr val="tx1"/>
                </a:solidFill>
                <a:latin typeface="Arial" panose="020B0604020202020204" pitchFamily="34" charset="0"/>
              </a:rPr>
              <a:t>。</a:t>
            </a:r>
            <a:endParaRPr lang="zh-CN" altLang="en-US" sz="2300" b="1" dirty="0">
              <a:solidFill>
                <a:schemeClr val="tx1"/>
              </a:solidFill>
              <a:effectLst>
                <a:outerShdw blurRad="38100" dist="38100" dir="2700000" algn="tl">
                  <a:srgbClr val="C0C0C0"/>
                </a:outerShdw>
              </a:effectLst>
              <a:latin typeface="Arial" panose="020B0604020202020204" pitchFamily="34" charset="0"/>
            </a:endParaRPr>
          </a:p>
        </p:txBody>
      </p:sp>
      <p:sp>
        <p:nvSpPr>
          <p:cNvPr id="11268"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a:buFont typeface="Arial" pitchFamily="34" charset="0"/>
              <a:buNone/>
            </a:pPr>
            <a:r>
              <a:rPr lang="en-US" altLang="zh-CN" sz="3200">
                <a:solidFill>
                  <a:schemeClr val="bg1"/>
                </a:solidFill>
                <a:latin typeface="Verdana" pitchFamily="34" charset="0"/>
              </a:rPr>
              <a:t>1.1 </a:t>
            </a:r>
            <a:r>
              <a:rPr lang="zh-CN" altLang="zh-CN" sz="3200">
                <a:solidFill>
                  <a:schemeClr val="bg1"/>
                </a:solidFill>
                <a:latin typeface="Verdana" pitchFamily="34" charset="0"/>
              </a:rPr>
              <a:t>软件工程的发展</a:t>
            </a:r>
          </a:p>
        </p:txBody>
      </p:sp>
      <p:pic>
        <p:nvPicPr>
          <p:cNvPr id="11269" name="Picture 6" descr="C:\Program Files\Microsoft Office\MEDIA\CAGCAT10\j028575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5825" y="5732463"/>
            <a:ext cx="12636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1369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eaLnBrk="1" hangingPunct="1">
              <a:buFont typeface="Arial" pitchFamily="34" charset="0"/>
              <a:buNone/>
            </a:pPr>
            <a:endParaRPr lang="zh-CN" altLang="zh-CN" sz="1800" b="0">
              <a:solidFill>
                <a:schemeClr val="tx1"/>
              </a:solidFill>
            </a:endParaRPr>
          </a:p>
        </p:txBody>
      </p:sp>
      <p:sp>
        <p:nvSpPr>
          <p:cNvPr id="19" name="圆角矩形 18">
            <a:extLst>
              <a:ext uri="{FF2B5EF4-FFF2-40B4-BE49-F238E27FC236}"/>
            </a:extLst>
          </p:cNvPr>
          <p:cNvSpPr/>
          <p:nvPr/>
        </p:nvSpPr>
        <p:spPr bwMode="gray">
          <a:xfrm>
            <a:off x="900113" y="1196975"/>
            <a:ext cx="7559675" cy="345598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en-US" altLang="zh-CN" sz="2200" b="1">
                <a:solidFill>
                  <a:srgbClr val="FF0000"/>
                </a:solidFill>
                <a:latin typeface="Arial" panose="020B0604020202020204" pitchFamily="34" charset="0"/>
              </a:rPr>
              <a:t>      </a:t>
            </a:r>
            <a:r>
              <a:rPr lang="en-US" altLang="zh-CN" sz="2200" b="1">
                <a:solidFill>
                  <a:srgbClr val="CC0000"/>
                </a:solidFill>
                <a:latin typeface="Arial" panose="020B0604020202020204" pitchFamily="34" charset="0"/>
              </a:rPr>
              <a:t>3</a:t>
            </a:r>
            <a:r>
              <a:rPr lang="zh-CN" altLang="en-US" sz="2200" b="1">
                <a:solidFill>
                  <a:srgbClr val="CC0000"/>
                </a:solidFill>
                <a:latin typeface="Arial" panose="020B0604020202020204" pitchFamily="34" charset="0"/>
              </a:rPr>
              <a:t>．解决软件危机的措施</a:t>
            </a:r>
          </a:p>
          <a:p>
            <a:pPr eaLnBrk="1" hangingPunct="1">
              <a:defRPr/>
            </a:pPr>
            <a:r>
              <a:rPr lang="zh-CN" altLang="en-US" sz="2200" b="1">
                <a:solidFill>
                  <a:schemeClr val="tx1"/>
                </a:solidFill>
                <a:latin typeface="Arial" panose="020B0604020202020204" pitchFamily="34" charset="0"/>
              </a:rPr>
              <a:t>      </a:t>
            </a:r>
            <a:r>
              <a:rPr lang="zh-CN" altLang="en-US" sz="2200" b="1">
                <a:solidFill>
                  <a:srgbClr val="990033"/>
                </a:solidFill>
                <a:latin typeface="Arial" panose="020B0604020202020204" pitchFamily="34" charset="0"/>
              </a:rPr>
              <a:t>解决软件危机</a:t>
            </a:r>
            <a:r>
              <a:rPr lang="zh-CN" altLang="en-US" sz="2200" b="1">
                <a:solidFill>
                  <a:schemeClr val="tx1"/>
                </a:solidFill>
                <a:latin typeface="Arial" panose="020B0604020202020204" pitchFamily="34" charset="0"/>
              </a:rPr>
              <a:t>的</a:t>
            </a:r>
            <a:r>
              <a:rPr lang="zh-CN" altLang="en-US" sz="2200" b="1">
                <a:solidFill>
                  <a:srgbClr val="FF0000"/>
                </a:solidFill>
                <a:latin typeface="Arial" panose="020B0604020202020204" pitchFamily="34" charset="0"/>
              </a:rPr>
              <a:t>主要措施</a:t>
            </a:r>
            <a:r>
              <a:rPr lang="zh-CN" altLang="en-US" sz="2200" b="1">
                <a:solidFill>
                  <a:schemeClr val="tx1"/>
                </a:solidFill>
                <a:latin typeface="Arial" panose="020B0604020202020204" pitchFamily="34" charset="0"/>
              </a:rPr>
              <a:t>有</a:t>
            </a:r>
            <a:r>
              <a:rPr lang="en-US" altLang="zh-CN" sz="2200" b="1">
                <a:solidFill>
                  <a:schemeClr val="tx1"/>
                </a:solidFill>
                <a:latin typeface="Arial" panose="020B0604020202020204" pitchFamily="34" charset="0"/>
              </a:rPr>
              <a:t>3</a:t>
            </a:r>
            <a:r>
              <a:rPr lang="zh-CN" altLang="en-US" sz="2200" b="1">
                <a:solidFill>
                  <a:schemeClr val="tx1"/>
                </a:solidFill>
                <a:latin typeface="Arial" panose="020B0604020202020204" pitchFamily="34" charset="0"/>
              </a:rPr>
              <a:t>个方面：</a:t>
            </a:r>
          </a:p>
          <a:p>
            <a:pPr eaLnBrk="1" hangingPunct="1">
              <a:defRPr/>
            </a:pPr>
            <a:r>
              <a:rPr lang="en-US" altLang="zh-CN" sz="2200" b="1">
                <a:solidFill>
                  <a:schemeClr val="tx1"/>
                </a:solidFill>
                <a:latin typeface="Arial" panose="020B0604020202020204" pitchFamily="34" charset="0"/>
              </a:rPr>
              <a:t>       (1) </a:t>
            </a:r>
            <a:r>
              <a:rPr lang="zh-CN" altLang="en-US" sz="2200" b="1">
                <a:solidFill>
                  <a:schemeClr val="tx1"/>
                </a:solidFill>
                <a:latin typeface="Arial" panose="020B0604020202020204" pitchFamily="34" charset="0"/>
              </a:rPr>
              <a:t>技术方法。运用软件工程的</a:t>
            </a:r>
            <a:r>
              <a:rPr lang="zh-CN" altLang="en-US" sz="2200" b="1" u="sng">
                <a:solidFill>
                  <a:srgbClr val="3333FF"/>
                </a:solidFill>
                <a:latin typeface="Arial" panose="020B0604020202020204" pitchFamily="34" charset="0"/>
              </a:rPr>
              <a:t>技术、方法和标准规范</a:t>
            </a:r>
            <a:r>
              <a:rPr lang="zh-CN" altLang="en-US" sz="2200" b="1">
                <a:solidFill>
                  <a:schemeClr val="tx1"/>
                </a:solidFill>
                <a:latin typeface="Arial" panose="020B0604020202020204" pitchFamily="34" charset="0"/>
              </a:rPr>
              <a:t>。</a:t>
            </a:r>
          </a:p>
          <a:p>
            <a:pPr eaLnBrk="1" hangingPunct="1">
              <a:defRPr/>
            </a:pPr>
            <a:r>
              <a:rPr lang="en-US" altLang="zh-CN" sz="2200" b="1">
                <a:solidFill>
                  <a:schemeClr val="tx1"/>
                </a:solidFill>
                <a:latin typeface="Arial" panose="020B0604020202020204" pitchFamily="34" charset="0"/>
              </a:rPr>
              <a:t>       (2) </a:t>
            </a:r>
            <a:r>
              <a:rPr lang="zh-CN" altLang="en-US" sz="2200" b="1">
                <a:solidFill>
                  <a:schemeClr val="tx1"/>
                </a:solidFill>
                <a:latin typeface="Arial" panose="020B0604020202020204" pitchFamily="34" charset="0"/>
              </a:rPr>
              <a:t>开发工具。选用先进高效的</a:t>
            </a:r>
            <a:r>
              <a:rPr lang="zh-CN" altLang="en-US" sz="2200" b="1" u="sng">
                <a:solidFill>
                  <a:srgbClr val="3333FF"/>
                </a:solidFill>
                <a:latin typeface="Arial" panose="020B0604020202020204" pitchFamily="34" charset="0"/>
              </a:rPr>
              <a:t>软件工具</a:t>
            </a:r>
            <a:r>
              <a:rPr lang="zh-CN" altLang="en-US" sz="2200" b="1">
                <a:solidFill>
                  <a:schemeClr val="tx1"/>
                </a:solidFill>
                <a:latin typeface="Arial" panose="020B0604020202020204" pitchFamily="34" charset="0"/>
              </a:rPr>
              <a:t>，同时采取切实可行的</a:t>
            </a:r>
            <a:r>
              <a:rPr lang="zh-CN" altLang="en-US" sz="2200" b="1" u="sng">
                <a:solidFill>
                  <a:srgbClr val="3333FF"/>
                </a:solidFill>
                <a:latin typeface="Arial" panose="020B0604020202020204" pitchFamily="34" charset="0"/>
              </a:rPr>
              <a:t>实施策略</a:t>
            </a:r>
            <a:r>
              <a:rPr lang="zh-CN" altLang="en-US" sz="2200" b="1">
                <a:solidFill>
                  <a:schemeClr val="tx1"/>
                </a:solidFill>
                <a:latin typeface="Arial" panose="020B0604020202020204" pitchFamily="34" charset="0"/>
              </a:rPr>
              <a:t>。</a:t>
            </a:r>
          </a:p>
          <a:p>
            <a:pPr eaLnBrk="1" hangingPunct="1">
              <a:defRPr/>
            </a:pPr>
            <a:r>
              <a:rPr lang="en-US" altLang="zh-CN" sz="2200" b="1">
                <a:solidFill>
                  <a:schemeClr val="tx1"/>
                </a:solidFill>
                <a:latin typeface="Arial" panose="020B0604020202020204" pitchFamily="34" charset="0"/>
              </a:rPr>
              <a:t>       (3) </a:t>
            </a:r>
            <a:r>
              <a:rPr lang="zh-CN" altLang="en-US" sz="2200" b="1">
                <a:solidFill>
                  <a:schemeClr val="tx1"/>
                </a:solidFill>
                <a:latin typeface="Arial" panose="020B0604020202020204" pitchFamily="34" charset="0"/>
              </a:rPr>
              <a:t>组织管理。研发机构需要</a:t>
            </a:r>
            <a:r>
              <a:rPr lang="zh-CN" altLang="en-US" sz="2200" b="1" u="sng">
                <a:solidFill>
                  <a:srgbClr val="3333FF"/>
                </a:solidFill>
                <a:latin typeface="Arial" panose="020B0604020202020204" pitchFamily="34" charset="0"/>
              </a:rPr>
              <a:t>组织</a:t>
            </a:r>
            <a:r>
              <a:rPr lang="zh-CN" altLang="en-US" sz="2200" b="1">
                <a:solidFill>
                  <a:schemeClr val="tx1"/>
                </a:solidFill>
                <a:latin typeface="Arial" panose="020B0604020202020204" pitchFamily="34" charset="0"/>
              </a:rPr>
              <a:t>高效、管理</a:t>
            </a:r>
            <a:r>
              <a:rPr lang="zh-CN" altLang="en-US" sz="2200" b="1" u="sng">
                <a:solidFill>
                  <a:srgbClr val="3333FF"/>
                </a:solidFill>
                <a:latin typeface="Arial" panose="020B0604020202020204" pitchFamily="34" charset="0"/>
              </a:rPr>
              <a:t>制度</a:t>
            </a:r>
            <a:r>
              <a:rPr lang="zh-CN" altLang="en-US" sz="2200" b="1">
                <a:solidFill>
                  <a:schemeClr val="tx1"/>
                </a:solidFill>
                <a:latin typeface="Arial" panose="020B0604020202020204" pitchFamily="34" charset="0"/>
              </a:rPr>
              <a:t>和</a:t>
            </a:r>
            <a:r>
              <a:rPr lang="zh-CN" altLang="en-US" sz="2200" b="1" u="sng">
                <a:solidFill>
                  <a:srgbClr val="3333FF"/>
                </a:solidFill>
                <a:latin typeface="Arial" panose="020B0604020202020204" pitchFamily="34" charset="0"/>
              </a:rPr>
              <a:t>标准</a:t>
            </a:r>
            <a:r>
              <a:rPr lang="zh-CN" altLang="en-US" sz="2200" b="1">
                <a:solidFill>
                  <a:schemeClr val="tx1"/>
                </a:solidFill>
                <a:latin typeface="Arial" panose="020B0604020202020204" pitchFamily="34" charset="0"/>
              </a:rPr>
              <a:t>严格规范、</a:t>
            </a:r>
            <a:r>
              <a:rPr lang="zh-CN" altLang="en-US" sz="2200" b="1" u="sng">
                <a:solidFill>
                  <a:srgbClr val="3333FF"/>
                </a:solidFill>
                <a:latin typeface="Arial" panose="020B0604020202020204" pitchFamily="34" charset="0"/>
              </a:rPr>
              <a:t>职责明确、质量保证、团结互助、齐心协力，注重文档及服务</a:t>
            </a:r>
            <a:r>
              <a:rPr lang="zh-CN" altLang="en-US" sz="2200" b="1">
                <a:solidFill>
                  <a:schemeClr val="tx1"/>
                </a:solidFill>
                <a:latin typeface="Arial" panose="020B0604020202020204" pitchFamily="34" charset="0"/>
              </a:rPr>
              <a:t>。</a:t>
            </a:r>
            <a:endParaRPr lang="zh-CN" altLang="en-US" sz="2200" b="1">
              <a:solidFill>
                <a:schemeClr val="tx1"/>
              </a:solidFill>
              <a:effectLst>
                <a:outerShdw blurRad="38100" dist="38100" dir="2700000" algn="tl">
                  <a:srgbClr val="C0C0C0"/>
                </a:outerShdw>
              </a:effectLst>
              <a:latin typeface="Arial" panose="020B0604020202020204" pitchFamily="34" charset="0"/>
            </a:endParaRPr>
          </a:p>
        </p:txBody>
      </p:sp>
      <p:pic>
        <p:nvPicPr>
          <p:cNvPr id="12292" name="Picture 5" descr="18446[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2588" y="4765675"/>
            <a:ext cx="2133600"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a:buFont typeface="Arial" pitchFamily="34" charset="0"/>
              <a:buNone/>
            </a:pPr>
            <a:r>
              <a:rPr lang="en-US" altLang="zh-CN" sz="3200">
                <a:solidFill>
                  <a:schemeClr val="bg1"/>
                </a:solidFill>
                <a:latin typeface="Verdana" pitchFamily="34" charset="0"/>
              </a:rPr>
              <a:t>1.1 </a:t>
            </a:r>
            <a:r>
              <a:rPr lang="zh-CN" altLang="zh-CN" sz="3200">
                <a:solidFill>
                  <a:schemeClr val="bg1"/>
                </a:solidFill>
                <a:latin typeface="Verdana" pitchFamily="34" charset="0"/>
              </a:rPr>
              <a:t>软件工程的发展</a:t>
            </a:r>
          </a:p>
        </p:txBody>
      </p:sp>
      <p:sp>
        <p:nvSpPr>
          <p:cNvPr id="11270" name="矩形 1">
            <a:extLst>
              <a:ext uri="{FF2B5EF4-FFF2-40B4-BE49-F238E27FC236}"/>
            </a:extLst>
          </p:cNvPr>
          <p:cNvSpPr>
            <a:spLocks noChangeArrowheads="1"/>
          </p:cNvSpPr>
          <p:nvPr/>
        </p:nvSpPr>
        <p:spPr bwMode="auto">
          <a:xfrm>
            <a:off x="1042988" y="4762500"/>
            <a:ext cx="5329237" cy="1630363"/>
          </a:xfrm>
          <a:prstGeom prst="rect">
            <a:avLst/>
          </a:prstGeom>
          <a:solidFill>
            <a:srgbClr val="FFFFCC"/>
          </a:solidFill>
          <a:ln w="9525">
            <a:solidFill>
              <a:srgbClr val="000000"/>
            </a:solidFill>
            <a:miter lim="800000"/>
          </a:ln>
        </p:spPr>
        <p:txBody>
          <a:bodyPr>
            <a:spAutoFit/>
          </a:bodyPr>
          <a:lstStyle/>
          <a:p>
            <a:pPr eaLnBrk="1" hangingPunct="1">
              <a:defRPr/>
            </a:pPr>
            <a:r>
              <a:rPr lang="en-US" altLang="zh-CN" sz="2000" b="1" dirty="0">
                <a:solidFill>
                  <a:srgbClr val="FF0000"/>
                </a:solidFill>
                <a:sym typeface="Wingdings" panose="05000000000000000000" pitchFamily="2" charset="2"/>
              </a:rPr>
              <a:t></a:t>
            </a:r>
            <a:r>
              <a:rPr lang="zh-CN" altLang="zh-CN" sz="2000" b="1" u="sng" dirty="0">
                <a:solidFill>
                  <a:srgbClr val="FF0000"/>
                </a:solidFill>
                <a:effectLst>
                  <a:outerShdw blurRad="38100" dist="38100" dir="2700000" algn="tl">
                    <a:srgbClr val="000000"/>
                  </a:outerShdw>
                </a:effectLst>
                <a:ea typeface="黑体" panose="02010609060101010101" pitchFamily="2" charset="-122"/>
              </a:rPr>
              <a:t>注意</a:t>
            </a:r>
            <a:r>
              <a:rPr lang="zh-CN" altLang="zh-CN" sz="2000" dirty="0"/>
              <a:t>：</a:t>
            </a:r>
            <a:r>
              <a:rPr lang="zh-CN" altLang="zh-CN" sz="2000" b="1" dirty="0">
                <a:latin typeface="楷体" panose="02010609060101010101" pitchFamily="49" charset="-122"/>
                <a:ea typeface="楷体" panose="02010609060101010101" pitchFamily="49" charset="-122"/>
              </a:rPr>
              <a:t>为了避免和解决软件开发中再出现软件危机</a:t>
            </a:r>
            <a:r>
              <a:rPr lang="en-US" altLang="zh-CN" sz="2000" b="1" dirty="0">
                <a:latin typeface="楷体" panose="02010609060101010101" pitchFamily="49" charset="-122"/>
                <a:ea typeface="楷体" panose="02010609060101010101" pitchFamily="49" charset="-122"/>
              </a:rPr>
              <a:t>,</a:t>
            </a:r>
            <a:r>
              <a:rPr lang="zh-CN" altLang="zh-CN" sz="2000" b="1" dirty="0">
                <a:latin typeface="楷体" panose="02010609060101010101" pitchFamily="49" charset="-122"/>
                <a:ea typeface="楷体" panose="02010609060101010101" pitchFamily="49" charset="-122"/>
              </a:rPr>
              <a:t>不仅需要标准规范的</a:t>
            </a:r>
            <a:r>
              <a:rPr lang="zh-CN" altLang="zh-CN" sz="2000" b="1" u="sng" dirty="0">
                <a:latin typeface="楷体" panose="02010609060101010101" pitchFamily="49" charset="-122"/>
                <a:ea typeface="楷体" panose="02010609060101010101" pitchFamily="49" charset="-122"/>
              </a:rPr>
              <a:t>技术措施</a:t>
            </a:r>
            <a:r>
              <a:rPr lang="en-US" altLang="zh-CN" sz="2000" b="1" dirty="0">
                <a:latin typeface="楷体" panose="02010609060101010101" pitchFamily="49" charset="-122"/>
                <a:ea typeface="楷体" panose="02010609060101010101" pitchFamily="49" charset="-122"/>
              </a:rPr>
              <a:t>,</a:t>
            </a:r>
            <a:r>
              <a:rPr lang="zh-CN" altLang="zh-CN" sz="2000" b="1" dirty="0">
                <a:latin typeface="楷体" panose="02010609060101010101" pitchFamily="49" charset="-122"/>
                <a:ea typeface="楷体" panose="02010609060101010101" pitchFamily="49" charset="-122"/>
              </a:rPr>
              <a:t>更要有强有力的</a:t>
            </a:r>
            <a:r>
              <a:rPr lang="zh-CN" altLang="zh-CN" sz="2000" b="1" u="sng" dirty="0">
                <a:latin typeface="楷体" panose="02010609060101010101" pitchFamily="49" charset="-122"/>
                <a:ea typeface="楷体" panose="02010609060101010101" pitchFamily="49" charset="-122"/>
              </a:rPr>
              <a:t>组织管理保障</a:t>
            </a:r>
            <a:r>
              <a:rPr lang="zh-CN" altLang="zh-CN" sz="2000" b="1" dirty="0">
                <a:latin typeface="楷体" panose="02010609060101010101" pitchFamily="49" charset="-122"/>
                <a:ea typeface="楷体" panose="02010609060101010101" pitchFamily="49" charset="-122"/>
              </a:rPr>
              <a:t>。各方面密切配合、齐抓共管，切实以软件工程方式方法和规程进行运作，才能确保软件质量和信息化健康发展。</a:t>
            </a:r>
            <a:endParaRPr lang="zh-CN" altLang="en-US" sz="20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46308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eaLnBrk="1" hangingPunct="1">
              <a:buFont typeface="Arial" pitchFamily="34" charset="0"/>
              <a:buNone/>
            </a:pPr>
            <a:endParaRPr lang="zh-CN" altLang="zh-CN" sz="1800" b="0">
              <a:solidFill>
                <a:schemeClr val="tx1"/>
              </a:solidFill>
            </a:endParaRPr>
          </a:p>
        </p:txBody>
      </p:sp>
      <p:sp>
        <p:nvSpPr>
          <p:cNvPr id="19" name="圆角矩形 18">
            <a:extLst>
              <a:ext uri="{FF2B5EF4-FFF2-40B4-BE49-F238E27FC236}"/>
            </a:extLst>
          </p:cNvPr>
          <p:cNvSpPr/>
          <p:nvPr/>
        </p:nvSpPr>
        <p:spPr bwMode="gray">
          <a:xfrm>
            <a:off x="684213" y="1196975"/>
            <a:ext cx="8064500" cy="194468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spcAft>
                <a:spcPts val="600"/>
              </a:spcAft>
              <a:defRPr/>
            </a:pPr>
            <a:r>
              <a:rPr lang="en-US" altLang="zh-CN" sz="2500" b="1" dirty="0">
                <a:solidFill>
                  <a:srgbClr val="FF0000"/>
                </a:solidFill>
                <a:latin typeface="Arial" panose="020B0604020202020204" pitchFamily="34" charset="0"/>
              </a:rPr>
              <a:t>1.1.2</a:t>
            </a:r>
            <a:r>
              <a:rPr lang="en-US" altLang="zh-CN" sz="2500" dirty="0">
                <a:solidFill>
                  <a:srgbClr val="FF0000"/>
                </a:solidFill>
                <a:latin typeface="Arial" panose="020B0604020202020204" pitchFamily="34" charset="0"/>
              </a:rPr>
              <a:t>  </a:t>
            </a:r>
            <a:r>
              <a:rPr lang="zh-CN" altLang="en-US" sz="2500" b="1" dirty="0">
                <a:solidFill>
                  <a:srgbClr val="FF0000"/>
                </a:solidFill>
                <a:latin typeface="Arial" panose="020B0604020202020204" pitchFamily="34" charset="0"/>
              </a:rPr>
              <a:t>软件工程的发展过程</a:t>
            </a:r>
          </a:p>
          <a:p>
            <a:pPr eaLnBrk="1" hangingPunct="1">
              <a:defRPr/>
            </a:pPr>
            <a:r>
              <a:rPr lang="zh-CN" altLang="en-US" sz="2400" b="1" dirty="0">
                <a:solidFill>
                  <a:srgbClr val="990033"/>
                </a:solidFill>
                <a:latin typeface="Arial" panose="020B0604020202020204" pitchFamily="34" charset="0"/>
              </a:rPr>
              <a:t>       软件技术的发展</a:t>
            </a:r>
            <a:r>
              <a:rPr lang="zh-CN" altLang="en-US" sz="2400" b="1" dirty="0">
                <a:solidFill>
                  <a:schemeClr val="tx1"/>
                </a:solidFill>
                <a:latin typeface="Arial" panose="020B0604020202020204" pitchFamily="34" charset="0"/>
              </a:rPr>
              <a:t>经历了程序设计阶段、程序系统阶段、软件工程阶段和创新完善软件工程</a:t>
            </a:r>
            <a:r>
              <a:rPr lang="en-US" altLang="zh-CN" sz="2400" b="1" dirty="0">
                <a:solidFill>
                  <a:srgbClr val="990033"/>
                </a:solidFill>
                <a:latin typeface="Arial" panose="020B0604020202020204" pitchFamily="34" charset="0"/>
              </a:rPr>
              <a:t>4</a:t>
            </a:r>
            <a:r>
              <a:rPr lang="zh-CN" altLang="en-US" sz="2400" b="1" dirty="0">
                <a:solidFill>
                  <a:srgbClr val="990033"/>
                </a:solidFill>
                <a:latin typeface="Arial" panose="020B0604020202020204" pitchFamily="34" charset="0"/>
              </a:rPr>
              <a:t>个阶段</a:t>
            </a:r>
            <a:r>
              <a:rPr lang="zh-CN" altLang="en-US" sz="2400" b="1" dirty="0">
                <a:solidFill>
                  <a:schemeClr val="tx1"/>
                </a:solidFill>
                <a:latin typeface="Arial" panose="020B0604020202020204" pitchFamily="34" charset="0"/>
              </a:rPr>
              <a:t>，其典型技术如表</a:t>
            </a:r>
            <a:r>
              <a:rPr lang="en-US" altLang="zh-CN" sz="2400" b="1" dirty="0">
                <a:solidFill>
                  <a:schemeClr val="tx1"/>
                </a:solidFill>
                <a:latin typeface="Arial" panose="020B0604020202020204" pitchFamily="34" charset="0"/>
              </a:rPr>
              <a:t>1-1</a:t>
            </a:r>
            <a:r>
              <a:rPr lang="zh-CN" altLang="en-US" sz="2400" b="1" dirty="0">
                <a:solidFill>
                  <a:schemeClr val="tx1"/>
                </a:solidFill>
                <a:latin typeface="Arial" panose="020B0604020202020204" pitchFamily="34" charset="0"/>
              </a:rPr>
              <a:t>所示。</a:t>
            </a:r>
            <a:endParaRPr lang="zh-CN" altLang="en-US" sz="2400" b="1" dirty="0">
              <a:solidFill>
                <a:schemeClr val="tx1"/>
              </a:solidFill>
              <a:effectLst>
                <a:outerShdw blurRad="38100" dist="38100" dir="2700000" algn="tl">
                  <a:srgbClr val="C0C0C0"/>
                </a:outerShdw>
              </a:effectLst>
              <a:latin typeface="Arial" panose="020B0604020202020204" pitchFamily="34" charset="0"/>
            </a:endParaRPr>
          </a:p>
        </p:txBody>
      </p:sp>
      <p:sp>
        <p:nvSpPr>
          <p:cNvPr id="13316" name="Rectangle 5"/>
          <p:cNvSpPr>
            <a:spLocks noChangeArrowheads="1"/>
          </p:cNvSpPr>
          <p:nvPr/>
        </p:nvSpPr>
        <p:spPr bwMode="auto">
          <a:xfrm>
            <a:off x="2124075" y="3249613"/>
            <a:ext cx="48958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p>
            <a:pPr indent="228600" eaLnBrk="1" hangingPunct="1">
              <a:buFont typeface="Arial" pitchFamily="34" charset="0"/>
              <a:buNone/>
            </a:pPr>
            <a:r>
              <a:rPr lang="zh-CN" altLang="en-US"/>
              <a:t>         </a:t>
            </a:r>
            <a:r>
              <a:rPr lang="zh-CN" altLang="en-US" sz="1600" b="1"/>
              <a:t>表</a:t>
            </a:r>
            <a:r>
              <a:rPr lang="en-US" altLang="zh-CN" sz="1600" b="1"/>
              <a:t>1-1 </a:t>
            </a:r>
            <a:r>
              <a:rPr lang="zh-CN" altLang="en-US" sz="1600" b="1"/>
              <a:t>软件技术各发展阶段的典型技术</a:t>
            </a:r>
            <a:endParaRPr lang="zh-CN" altLang="en-US" b="1"/>
          </a:p>
        </p:txBody>
      </p:sp>
      <p:graphicFrame>
        <p:nvGraphicFramePr>
          <p:cNvPr id="13340" name="Group 28">
            <a:extLst>
              <a:ext uri="{FF2B5EF4-FFF2-40B4-BE49-F238E27FC236}"/>
            </a:extLst>
          </p:cNvPr>
          <p:cNvGraphicFramePr>
            <a:graphicFrameLocks noGrp="1"/>
          </p:cNvGraphicFramePr>
          <p:nvPr/>
        </p:nvGraphicFramePr>
        <p:xfrm>
          <a:off x="1404938" y="3678238"/>
          <a:ext cx="6624638" cy="2341562"/>
        </p:xfrm>
        <a:graphic>
          <a:graphicData uri="http://schemas.openxmlformats.org/drawingml/2006/table">
            <a:tbl>
              <a:tblPr/>
              <a:tblGrid>
                <a:gridCol w="801688">
                  <a:extLst>
                    <a:ext uri="{9D8B030D-6E8A-4147-A177-3AD203B41FA5}"/>
                  </a:extLst>
                </a:gridCol>
                <a:gridCol w="1411287">
                  <a:extLst>
                    <a:ext uri="{9D8B030D-6E8A-4147-A177-3AD203B41FA5}"/>
                  </a:extLst>
                </a:gridCol>
                <a:gridCol w="1314450">
                  <a:extLst>
                    <a:ext uri="{9D8B030D-6E8A-4147-A177-3AD203B41FA5}"/>
                  </a:extLst>
                </a:gridCol>
                <a:gridCol w="1508125">
                  <a:extLst>
                    <a:ext uri="{9D8B030D-6E8A-4147-A177-3AD203B41FA5}"/>
                  </a:extLst>
                </a:gridCol>
                <a:gridCol w="1589088">
                  <a:extLst>
                    <a:ext uri="{9D8B030D-6E8A-4147-A177-3AD203B41FA5}"/>
                  </a:extLst>
                </a:gridCol>
              </a:tblGrid>
              <a:tr h="57943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990033"/>
                          </a:solidFill>
                          <a:effectLst/>
                          <a:latin typeface="宋体" panose="02010600030101010101" pitchFamily="2" charset="-122"/>
                          <a:ea typeface="宋体" panose="02010600030101010101" pitchFamily="2" charset="-122"/>
                          <a:cs typeface="Times New Roman" panose="02020603050405020304" pitchFamily="18" charset="0"/>
                        </a:rPr>
                        <a:t>阶段</a:t>
                      </a:r>
                      <a:endParaRPr kumimoji="0" lang="zh-CN" altLang="en-US" sz="1600" b="1" i="0" u="none" strike="noStrike" cap="none" normalizeH="0" baseline="0">
                        <a:ln>
                          <a:noFill/>
                        </a:ln>
                        <a:solidFill>
                          <a:srgbClr val="990033"/>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990033"/>
                          </a:solidFill>
                          <a:effectLst/>
                          <a:latin typeface="宋体" panose="02010600030101010101" pitchFamily="2" charset="-122"/>
                          <a:ea typeface="宋体" panose="02010600030101010101" pitchFamily="2" charset="-122"/>
                          <a:cs typeface="Times New Roman" panose="02020603050405020304" pitchFamily="18" charset="0"/>
                        </a:rPr>
                        <a:t>程序设计</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990033"/>
                          </a:solidFill>
                          <a:effectLst/>
                          <a:latin typeface="宋体" panose="02010600030101010101" pitchFamily="2" charset="-122"/>
                          <a:ea typeface="宋体" panose="02010600030101010101" pitchFamily="2" charset="-122"/>
                          <a:cs typeface="Times New Roman" panose="02020603050405020304" pitchFamily="18" charset="0"/>
                        </a:rPr>
                        <a:t>阶段</a:t>
                      </a:r>
                      <a:endParaRPr kumimoji="0" lang="zh-CN" altLang="en-US" sz="1600" b="1" i="0" u="none" strike="noStrike" cap="none" normalizeH="0" baseline="0">
                        <a:ln>
                          <a:noFill/>
                        </a:ln>
                        <a:solidFill>
                          <a:srgbClr val="990033"/>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990033"/>
                          </a:solidFill>
                          <a:effectLst/>
                          <a:latin typeface="宋体" panose="02010600030101010101" pitchFamily="2" charset="-122"/>
                          <a:ea typeface="宋体" panose="02010600030101010101" pitchFamily="2" charset="-122"/>
                          <a:cs typeface="Times New Roman" panose="02020603050405020304" pitchFamily="18" charset="0"/>
                        </a:rPr>
                        <a:t>程序系统</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990033"/>
                          </a:solidFill>
                          <a:effectLst/>
                          <a:latin typeface="宋体" panose="02010600030101010101" pitchFamily="2" charset="-122"/>
                          <a:ea typeface="宋体" panose="02010600030101010101" pitchFamily="2" charset="-122"/>
                          <a:cs typeface="Times New Roman" panose="02020603050405020304" pitchFamily="18" charset="0"/>
                        </a:rPr>
                        <a:t>阶段</a:t>
                      </a:r>
                      <a:endParaRPr kumimoji="0" lang="zh-CN" altLang="en-US" sz="1600" b="1" i="0" u="none" strike="noStrike" cap="none" normalizeH="0" baseline="0">
                        <a:ln>
                          <a:noFill/>
                        </a:ln>
                        <a:solidFill>
                          <a:srgbClr val="990033"/>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990033"/>
                          </a:solidFill>
                          <a:effectLst/>
                          <a:latin typeface="宋体" panose="02010600030101010101" pitchFamily="2" charset="-122"/>
                          <a:ea typeface="宋体" panose="02010600030101010101" pitchFamily="2" charset="-122"/>
                          <a:cs typeface="Times New Roman" panose="02020603050405020304" pitchFamily="18" charset="0"/>
                        </a:rPr>
                        <a:t>软件工程</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990033"/>
                          </a:solidFill>
                          <a:effectLst/>
                          <a:latin typeface="宋体" panose="02010600030101010101" pitchFamily="2" charset="-122"/>
                          <a:ea typeface="宋体" panose="02010600030101010101" pitchFamily="2" charset="-122"/>
                          <a:cs typeface="Times New Roman" panose="02020603050405020304" pitchFamily="18" charset="0"/>
                        </a:rPr>
                        <a:t>阶段</a:t>
                      </a:r>
                      <a:endParaRPr kumimoji="0" lang="zh-CN" altLang="en-US" sz="1600" b="1" i="0" u="none" strike="noStrike" cap="none" normalizeH="0" baseline="0">
                        <a:ln>
                          <a:noFill/>
                        </a:ln>
                        <a:solidFill>
                          <a:srgbClr val="990033"/>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990033"/>
                          </a:solidFill>
                          <a:effectLst/>
                          <a:latin typeface="宋体" panose="02010600030101010101" pitchFamily="2" charset="-122"/>
                          <a:ea typeface="宋体" panose="02010600030101010101" pitchFamily="2" charset="-122"/>
                          <a:cs typeface="Times New Roman" panose="02020603050405020304" pitchFamily="18" charset="0"/>
                        </a:rPr>
                        <a:t>创新完善软</a:t>
                      </a:r>
                      <a:endParaRPr kumimoji="0" lang="zh-CN" altLang="en-US" sz="1600" b="1" i="0" u="none" strike="noStrike" cap="none" normalizeH="0" baseline="0">
                        <a:ln>
                          <a:noFill/>
                        </a:ln>
                        <a:solidFill>
                          <a:srgbClr val="990033"/>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rgbClr val="990033"/>
                          </a:solidFill>
                          <a:effectLst/>
                          <a:latin typeface="宋体" panose="02010600030101010101" pitchFamily="2" charset="-122"/>
                          <a:ea typeface="宋体" panose="02010600030101010101" pitchFamily="2" charset="-122"/>
                          <a:cs typeface="Times New Roman" panose="02020603050405020304" pitchFamily="18" charset="0"/>
                        </a:rPr>
                        <a:t>件工程阶段</a:t>
                      </a:r>
                      <a:endParaRPr kumimoji="0" lang="zh-CN" altLang="en-US" sz="1600" b="1" i="0" u="none" strike="noStrike" cap="none" normalizeH="0" baseline="0">
                        <a:ln>
                          <a:noFill/>
                        </a:ln>
                        <a:solidFill>
                          <a:srgbClr val="990033"/>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extLst>
              </a:tr>
              <a:tr h="1762124">
                <a:tc>
                  <a:txBody>
                    <a:bodyPr/>
                    <a:lstStyle/>
                    <a:p>
                      <a:pPr marL="0" marR="0" lvl="0" indent="22860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软</a:t>
                      </a: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2860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件</a:t>
                      </a: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2860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典</a:t>
                      </a: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2860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型</a:t>
                      </a: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2860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技</a:t>
                      </a: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2860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术</a:t>
                      </a:r>
                      <a:endPar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6" marB="45726"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面向批处理</a:t>
                      </a: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有限的分布</a:t>
                      </a: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自定义软件 </a:t>
                      </a:r>
                      <a:endPar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2860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多用户</a:t>
                      </a: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2860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实时处理</a:t>
                      </a: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2860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数据库</a:t>
                      </a: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2860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软件产品 </a:t>
                      </a:r>
                      <a:endPar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分布式系统</a:t>
                      </a: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嵌入“智能”</a:t>
                      </a: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低成本硬件</a:t>
                      </a: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消费者的影响 </a:t>
                      </a:r>
                      <a:endPar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强大桌面系统面向对象技术专家系统、神经网络、并行计算、网格计算等高新技术</a:t>
                      </a:r>
                      <a:endParaRPr kumimoji="0" lang="zh-CN" altLang="en-US"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T="45726" marB="45726"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bl>
          </a:graphicData>
        </a:graphic>
      </p:graphicFrame>
      <p:sp>
        <p:nvSpPr>
          <p:cNvPr id="13338"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a:buFont typeface="Arial" pitchFamily="34" charset="0"/>
              <a:buNone/>
            </a:pPr>
            <a:r>
              <a:rPr lang="en-US" altLang="zh-CN" sz="3200">
                <a:solidFill>
                  <a:schemeClr val="bg1"/>
                </a:solidFill>
                <a:latin typeface="Verdana" pitchFamily="34" charset="0"/>
              </a:rPr>
              <a:t>1.1 </a:t>
            </a:r>
            <a:r>
              <a:rPr lang="zh-CN" altLang="zh-CN" sz="3200">
                <a:solidFill>
                  <a:schemeClr val="bg1"/>
                </a:solidFill>
                <a:latin typeface="Verdana" pitchFamily="34" charset="0"/>
              </a:rPr>
              <a:t>软件工程的发展</a:t>
            </a:r>
          </a:p>
        </p:txBody>
      </p:sp>
    </p:spTree>
    <p:extLst>
      <p:ext uri="{BB962C8B-B14F-4D97-AF65-F5344CB8AC3E}">
        <p14:creationId xmlns:p14="http://schemas.microsoft.com/office/powerpoint/2010/main" val="4124227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db2004c003l">
  <a:themeElements>
    <a:clrScheme name="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cdb2004c003l">
      <a:majorFont>
        <a:latin typeface="Verdana"/>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cdb2004c003l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cdb2004c003l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cdb2004c003l</Template>
  <TotalTime>139</TotalTime>
  <Words>5425</Words>
  <Application>Microsoft Office PowerPoint</Application>
  <PresentationFormat>全屏显示(4:3)</PresentationFormat>
  <Paragraphs>416</Paragraphs>
  <Slides>38</Slides>
  <Notes>3</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cdb2004c003l</vt:lpstr>
      <vt:lpstr>软件工程与实践</vt:lpstr>
      <vt:lpstr>PowerPoint 演示文稿</vt:lpstr>
      <vt:lpstr>目    录</vt:lpstr>
      <vt:lpstr>第1章  软件工程基础概述</vt:lpstr>
      <vt:lpstr>1.1 软件工程的发展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tsinghua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zhoujie</dc:creator>
  <cp:lastModifiedBy>邓宗永</cp:lastModifiedBy>
  <cp:revision>2298</cp:revision>
  <dcterms:created xsi:type="dcterms:W3CDTF">2007-06-04T06:21:00Z</dcterms:created>
  <dcterms:modified xsi:type="dcterms:W3CDTF">2020-03-02T14:16:14Z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