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9"/>
  </p:notesMasterIdLst>
  <p:handoutMasterIdLst>
    <p:handoutMasterId r:id="rId80"/>
  </p:handoutMasterIdLst>
  <p:sldIdLst>
    <p:sldId id="633" r:id="rId2"/>
    <p:sldId id="663" r:id="rId3"/>
    <p:sldId id="664" r:id="rId4"/>
    <p:sldId id="714" r:id="rId5"/>
    <p:sldId id="260" r:id="rId6"/>
    <p:sldId id="261" r:id="rId7"/>
    <p:sldId id="684" r:id="rId8"/>
    <p:sldId id="715" r:id="rId9"/>
    <p:sldId id="716" r:id="rId10"/>
    <p:sldId id="459" r:id="rId11"/>
    <p:sldId id="460" r:id="rId12"/>
    <p:sldId id="406" r:id="rId13"/>
    <p:sldId id="407" r:id="rId14"/>
    <p:sldId id="461" r:id="rId15"/>
    <p:sldId id="463" r:id="rId16"/>
    <p:sldId id="464" r:id="rId17"/>
    <p:sldId id="586" r:id="rId18"/>
    <p:sldId id="411" r:id="rId19"/>
    <p:sldId id="465" r:id="rId20"/>
    <p:sldId id="413" r:id="rId21"/>
    <p:sldId id="414" r:id="rId22"/>
    <p:sldId id="415" r:id="rId23"/>
    <p:sldId id="578" r:id="rId24"/>
    <p:sldId id="508" r:id="rId25"/>
    <p:sldId id="417" r:id="rId26"/>
    <p:sldId id="582" r:id="rId27"/>
    <p:sldId id="581" r:id="rId28"/>
    <p:sldId id="418" r:id="rId29"/>
    <p:sldId id="419" r:id="rId30"/>
    <p:sldId id="420" r:id="rId31"/>
    <p:sldId id="470" r:id="rId32"/>
    <p:sldId id="433" r:id="rId33"/>
    <p:sldId id="471" r:id="rId34"/>
    <p:sldId id="579" r:id="rId35"/>
    <p:sldId id="425" r:id="rId36"/>
    <p:sldId id="426" r:id="rId37"/>
    <p:sldId id="585" r:id="rId38"/>
    <p:sldId id="584" r:id="rId39"/>
    <p:sldId id="583" r:id="rId40"/>
    <p:sldId id="437" r:id="rId41"/>
    <p:sldId id="580" r:id="rId42"/>
    <p:sldId id="430" r:id="rId43"/>
    <p:sldId id="431" r:id="rId44"/>
    <p:sldId id="478" r:id="rId45"/>
    <p:sldId id="480" r:id="rId46"/>
    <p:sldId id="422" r:id="rId47"/>
    <p:sldId id="481" r:id="rId48"/>
    <p:sldId id="482" r:id="rId49"/>
    <p:sldId id="435" r:id="rId50"/>
    <p:sldId id="484" r:id="rId51"/>
    <p:sldId id="485" r:id="rId52"/>
    <p:sldId id="438" r:id="rId53"/>
    <p:sldId id="439" r:id="rId54"/>
    <p:sldId id="506" r:id="rId55"/>
    <p:sldId id="587" r:id="rId56"/>
    <p:sldId id="505" r:id="rId57"/>
    <p:sldId id="486" r:id="rId58"/>
    <p:sldId id="487" r:id="rId59"/>
    <p:sldId id="442" r:id="rId60"/>
    <p:sldId id="443" r:id="rId61"/>
    <p:sldId id="490" r:id="rId62"/>
    <p:sldId id="444" r:id="rId63"/>
    <p:sldId id="445" r:id="rId64"/>
    <p:sldId id="492" r:id="rId65"/>
    <p:sldId id="446" r:id="rId66"/>
    <p:sldId id="447" r:id="rId67"/>
    <p:sldId id="494" r:id="rId68"/>
    <p:sldId id="273" r:id="rId69"/>
    <p:sldId id="270" r:id="rId70"/>
    <p:sldId id="507" r:id="rId71"/>
    <p:sldId id="498" r:id="rId72"/>
    <p:sldId id="499" r:id="rId73"/>
    <p:sldId id="500" r:id="rId74"/>
    <p:sldId id="501" r:id="rId75"/>
    <p:sldId id="502" r:id="rId76"/>
    <p:sldId id="503" r:id="rId77"/>
    <p:sldId id="504" r:id="rId7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xmlns="">
        <p15:guide id="1" orient="horz" pos="2137">
          <p15:clr>
            <a:srgbClr val="A4A3A4"/>
          </p15:clr>
        </p15:guide>
        <p15:guide id="2" pos="2796">
          <p15:clr>
            <a:srgbClr val="A4A3A4"/>
          </p15:clr>
        </p15:guide>
      </p15:sldGuideLst>
    </p:ext>
    <p:ext uri="{2D200454-40CA-4A62-9FC3-DE9A4176ACB9}">
      <p15:notesGuideLst xmlns:p15="http://schemas.microsoft.com/office/powerpoint/2012/main" xmlns="">
        <p15:guide id="1" orient="horz" pos="2850">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FF"/>
    <a:srgbClr val="FF0000"/>
    <a:srgbClr val="098133"/>
    <a:srgbClr val="00C000"/>
    <a:srgbClr val="EB5723"/>
    <a:srgbClr val="163794"/>
    <a:srgbClr val="3366FF"/>
    <a:srgbClr val="66FF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82307" autoAdjust="0"/>
  </p:normalViewPr>
  <p:slideViewPr>
    <p:cSldViewPr>
      <p:cViewPr varScale="1">
        <p:scale>
          <a:sx n="98" d="100"/>
          <a:sy n="98" d="100"/>
        </p:scale>
        <p:origin x="-90" y="-192"/>
      </p:cViewPr>
      <p:guideLst>
        <p:guide orient="horz" pos="2137"/>
        <p:guide pos="27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1860" y="1776"/>
      </p:cViewPr>
      <p:guideLst>
        <p:guide orient="horz" pos="2850"/>
        <p:guide pos="209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1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23962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2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3FF8A634-601B-45FC-90BE-40DF6190E913}" type="slidenum">
              <a:rPr lang="zh-CN" altLang="en-US"/>
              <a:t>‹#›</a:t>
            </a:fld>
            <a:endParaRPr lang="en-US" altLang="zh-CN"/>
          </a:p>
        </p:txBody>
      </p:sp>
    </p:spTree>
    <p:extLst>
      <p:ext uri="{BB962C8B-B14F-4D97-AF65-F5344CB8AC3E}">
        <p14:creationId xmlns:p14="http://schemas.microsoft.com/office/powerpoint/2010/main" val="3920713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365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65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D443E1AB-AFED-42B9-9969-51FF1EC221AA}" type="slidenum">
              <a:rPr lang="zh-CN" altLang="en-US"/>
              <a:t>‹#›</a:t>
            </a:fld>
            <a:endParaRPr lang="en-US" altLang="zh-CN"/>
          </a:p>
        </p:txBody>
      </p:sp>
    </p:spTree>
    <p:extLst>
      <p:ext uri="{BB962C8B-B14F-4D97-AF65-F5344CB8AC3E}">
        <p14:creationId xmlns:p14="http://schemas.microsoft.com/office/powerpoint/2010/main" val="2596588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43E1AB-AFED-42B9-9969-51FF1EC221AA}" type="slidenum">
              <a:rPr lang="zh-CN" altLang="en-US" smtClean="0"/>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5" name="Rectangle 30"/>
          <p:cNvSpPr>
            <a:spLocks noChangeArrowheads="1"/>
          </p:cNvSpPr>
          <p:nvPr userDrawn="1"/>
        </p:nvSpPr>
        <p:spPr bwMode="black">
          <a:xfrm>
            <a:off x="2879725" y="6588125"/>
            <a:ext cx="5975350" cy="306388"/>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chemeClr val="bg1"/>
              </a:solidFill>
              <a:ea typeface="宋体" panose="02010600030101010101" pitchFamily="2" charset="-122"/>
            </a:endParaRPr>
          </a:p>
        </p:txBody>
      </p:sp>
      <p:sp>
        <p:nvSpPr>
          <p:cNvPr id="3075" name="Rectangle 3"/>
          <p:cNvSpPr>
            <a:spLocks noGrp="1" noChangeArrowheads="1"/>
          </p:cNvSpPr>
          <p:nvPr>
            <p:ph type="subTitle" idx="1"/>
          </p:nvPr>
        </p:nvSpPr>
        <p:spPr bwMode="gray">
          <a:xfrm>
            <a:off x="1403350" y="3933825"/>
            <a:ext cx="6553200" cy="533400"/>
          </a:xfrm>
        </p:spPr>
        <p:txBody>
          <a:bodyPr/>
          <a:lstStyle>
            <a:lvl1pPr marL="0" indent="0" algn="ctr">
              <a:lnSpc>
                <a:spcPct val="140000"/>
              </a:lnSpc>
              <a:buFont typeface="Wingdings" panose="05000000000000000000" pitchFamily="2" charset="2"/>
              <a:buNone/>
              <a:defRPr sz="2400" b="1">
                <a:solidFill>
                  <a:schemeClr val="tx2"/>
                </a:solidFill>
                <a:latin typeface="Verdana" panose="020B0604030504040204" pitchFamily="34" charset="0"/>
              </a:defRPr>
            </a:lvl1pPr>
          </a:lstStyle>
          <a:p>
            <a:r>
              <a:rPr lang="en-US" altLang="zh-CN"/>
              <a:t>Click to edit Master subtitle style</a:t>
            </a:r>
          </a:p>
        </p:txBody>
      </p:sp>
      <p:sp>
        <p:nvSpPr>
          <p:cNvPr id="3093" name="Rectangle 21"/>
          <p:cNvSpPr>
            <a:spLocks noGrp="1" noChangeArrowheads="1"/>
          </p:cNvSpPr>
          <p:nvPr>
            <p:ph type="ctrTitle" sz="quarter" hasCustomPrompt="1"/>
          </p:nvPr>
        </p:nvSpPr>
        <p:spPr bwMode="gray">
          <a:xfrm>
            <a:off x="0" y="1700213"/>
            <a:ext cx="9144000" cy="1439862"/>
          </a:xfrm>
          <a:solidFill>
            <a:srgbClr val="193EA7"/>
          </a:solidFill>
        </p:spPr>
        <p:txBody>
          <a:bodyPr/>
          <a:lstStyle>
            <a:lvl1pPr>
              <a:defRPr sz="3600"/>
            </a:lvl1pPr>
          </a:lstStyle>
          <a:p>
            <a:r>
              <a:rPr lang="en-US" altLang="ko-KR"/>
              <a:t>Click to edit Master title</a:t>
            </a:r>
            <a:br>
              <a:rPr lang="en-US" altLang="ko-KR"/>
            </a:br>
            <a:r>
              <a:rPr lang="en-US" altLang="ko-KR"/>
              <a:t> style</a:t>
            </a:r>
          </a:p>
        </p:txBody>
      </p:sp>
      <p:pic>
        <p:nvPicPr>
          <p:cNvPr id="3" name="图片 2">
            <a:extLst>
              <a:ext uri="{FF2B5EF4-FFF2-40B4-BE49-F238E27FC236}">
                <a16:creationId xmlns:a16="http://schemas.microsoft.com/office/drawing/2014/main" xmlns="" id="{3D17834E-13C1-46E5-BE1D-BC029B203F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2581"/>
            <a:ext cx="4389120" cy="162763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C019E31-65C8-4D52-B977-896A5670FBED}"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86164E44-952D-4A97-B3A8-26D337C1DCF6}" type="datetime1">
              <a:rPr lang="zh-CN" altLang="en-US" smtClean="0"/>
              <a:t>2020/3/23</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4975" y="333375"/>
            <a:ext cx="2108200" cy="6067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3375"/>
            <a:ext cx="6175375" cy="6067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1FB9A7A-AD44-43D4-9EBE-327A50B8C30B}"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DF7537D7-8AE9-49D4-9C30-1CE348145E85}" type="datetime1">
              <a:rPr lang="zh-CN" altLang="en-US" smtClean="0"/>
              <a:t>2020/3/23</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CB0639C1-AB21-4E1F-87E2-352F863F84D6}"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1314749-5F66-42D7-913A-CFD4E8BD8DCB}" type="datetime1">
              <a:rPr lang="zh-CN" altLang="en-US" smtClean="0"/>
              <a:t>2020/3/23</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84313"/>
            <a:ext cx="4038600" cy="2381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17963"/>
            <a:ext cx="4038600" cy="2382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4A51AB9A-65EE-460C-A3CD-392B06D36479}" type="slidenum">
              <a:rPr lang="zh-CN" altLang="en-US"/>
              <a:t>‹#›</a:t>
            </a:fld>
            <a:endParaRPr lang="en-US" altLang="zh-CN"/>
          </a:p>
        </p:txBody>
      </p:sp>
      <p:sp>
        <p:nvSpPr>
          <p:cNvPr id="8" name="Rectangle 4"/>
          <p:cNvSpPr>
            <a:spLocks noGrp="1" noChangeArrowheads="1"/>
          </p:cNvSpPr>
          <p:nvPr>
            <p:ph type="dt" sz="half" idx="12"/>
          </p:nvPr>
        </p:nvSpPr>
        <p:spPr/>
        <p:txBody>
          <a:bodyPr/>
          <a:lstStyle>
            <a:lvl1pPr>
              <a:defRPr/>
            </a:lvl1pPr>
          </a:lstStyle>
          <a:p>
            <a:pPr>
              <a:defRPr/>
            </a:pPr>
            <a:fld id="{0D706B01-CB45-440F-BFDA-C30A4BD65D20}" type="datetime1">
              <a:rPr lang="zh-CN" altLang="en-US" smtClean="0"/>
              <a:t>2020/3/23</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xmlns="" id="{6A701CB1-CA50-45AB-8DA9-BF36F8E7D419}"/>
              </a:ext>
            </a:extLst>
          </p:cNvPr>
          <p:cNvSpPr>
            <a:spLocks noGrp="1" noChangeArrowheads="1"/>
          </p:cNvSpPr>
          <p:nvPr>
            <p:ph type="sldNum" sz="quarter" idx="10"/>
          </p:nvPr>
        </p:nvSpPr>
        <p:spPr>
          <a:ln/>
        </p:spPr>
        <p:txBody>
          <a:bodyPr/>
          <a:lstStyle>
            <a:lvl1pPr>
              <a:defRPr/>
            </a:lvl1pPr>
          </a:lstStyle>
          <a:p>
            <a:fld id="{D6DA6623-03BF-423A-BAA7-0E95B4610F64}" type="slidenum">
              <a:rPr lang="zh-CN" altLang="en-US"/>
              <a:pPr/>
              <a:t>‹#›</a:t>
            </a:fld>
            <a:endParaRPr lang="zh-CN" altLang="en-US"/>
          </a:p>
        </p:txBody>
      </p:sp>
    </p:spTree>
    <p:extLst>
      <p:ext uri="{BB962C8B-B14F-4D97-AF65-F5344CB8AC3E}">
        <p14:creationId xmlns:p14="http://schemas.microsoft.com/office/powerpoint/2010/main" val="291124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标题 6"/>
          <p:cNvSpPr>
            <a:spLocks noGrp="1"/>
          </p:cNvSpPr>
          <p:nvPr>
            <p:ph type="title"/>
          </p:nvPr>
        </p:nvSpPr>
        <p:spPr/>
        <p:txBody>
          <a:bodyPr/>
          <a:lstStyle/>
          <a:p>
            <a:r>
              <a:rPr lang="zh-CN" altLang="en-US"/>
              <a:t>单击此处编辑母版标题样式</a:t>
            </a:r>
          </a:p>
        </p:txBody>
      </p:sp>
      <p:sp>
        <p:nvSpPr>
          <p:cNvPr id="8" name="Rectangle 5"/>
          <p:cNvSpPr>
            <a:spLocks noGrp="1" noChangeArrowheads="1"/>
          </p:cNvSpPr>
          <p:nvPr>
            <p:ph type="ftr" sz="quarter" idx="10"/>
          </p:nvPr>
        </p:nvSpPr>
        <p:spPr>
          <a:xfrm>
            <a:off x="5867400" y="6461125"/>
            <a:ext cx="2895600" cy="320675"/>
          </a:xfrm>
        </p:spPr>
        <p:txBody>
          <a:bodyPr/>
          <a:lstStyle>
            <a:lvl1pPr>
              <a:defRPr/>
            </a:lvl1pPr>
          </a:lstStyle>
          <a:p>
            <a:pPr>
              <a:defRPr/>
            </a:pPr>
            <a:r>
              <a:rPr lang="zh-CN" altLang="en-US"/>
              <a:t>宁夏大学 信息工程学院</a:t>
            </a:r>
            <a:endParaRPr lang="en-US" altLang="zh-CN"/>
          </a:p>
        </p:txBody>
      </p:sp>
      <p:sp>
        <p:nvSpPr>
          <p:cNvPr id="9" name="Rectangle 6"/>
          <p:cNvSpPr>
            <a:spLocks noGrp="1" noChangeArrowheads="1"/>
          </p:cNvSpPr>
          <p:nvPr>
            <p:ph type="sldNum" sz="quarter" idx="11"/>
          </p:nvPr>
        </p:nvSpPr>
        <p:spPr>
          <a:xfrm>
            <a:off x="3505200" y="6461125"/>
            <a:ext cx="2133600" cy="320675"/>
          </a:xfrm>
        </p:spPr>
        <p:txBody>
          <a:bodyPr/>
          <a:lstStyle>
            <a:lvl1pPr>
              <a:defRPr/>
            </a:lvl1pPr>
          </a:lstStyle>
          <a:p>
            <a:pPr>
              <a:defRPr/>
            </a:pPr>
            <a:fld id="{3BDE7FEC-D923-4D57-82F7-3426DEF019B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3BDE7FEC-D923-4D57-82F7-3426DEF019BE}"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3DD4809F-519D-4B44-A534-80B0C4E4DE4D}" type="datetime1">
              <a:rPr lang="zh-CN" altLang="en-US" smtClean="0"/>
              <a:t>2020/3/23</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32056CC0-05D6-4BEC-8DD2-4FC693F9E1DB}"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8326C0E-A6D2-426C-9BC2-4F749519720B}" type="datetime1">
              <a:rPr lang="zh-CN" altLang="en-US" smtClean="0"/>
              <a:t>2020/3/23</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12EBD1C5-CC09-4F78-A36A-BEC3EECD1CB2}" type="slidenum">
              <a:rPr lang="zh-CN" altLang="en-US"/>
              <a:t>‹#›</a:t>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fld id="{63589A75-4461-44AF-80F9-5BADE28ED26F}" type="datetime1">
              <a:rPr lang="zh-CN" altLang="en-US" smtClean="0"/>
              <a:t>2020/3/23</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261CD5B-8AF6-4651-BC33-6C0887D3BE68}" type="slidenum">
              <a:rPr lang="zh-CN" altLang="en-US"/>
              <a:t>‹#›</a:t>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fld id="{D31A7536-D698-4C2F-80A5-3E0D725521F1}" type="datetime1">
              <a:rPr lang="zh-CN" altLang="en-US" smtClean="0"/>
              <a:t>2020/3/23</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12BEF44A-B38A-400D-882B-9D4AEFC0BFB2}" type="slidenum">
              <a:rPr lang="zh-CN" altLang="en-US"/>
              <a:t>‹#›</a:t>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fld id="{815D93E8-C69B-4FE6-9EEE-01D991686600}" type="datetime1">
              <a:rPr lang="zh-CN" altLang="en-US" smtClean="0"/>
              <a:t>2020/3/23</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07C0D5C3-952D-428E-9F7F-6B5AD3DFE340}"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892EDF15-2236-45A9-863E-9F0917C1F6E9}" type="datetime1">
              <a:rPr lang="zh-CN" altLang="en-US" smtClean="0"/>
              <a:t>2020/3/23</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911D93C-17E1-497E-8463-D165984F2CA8}"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07D55719-E1DA-45F7-AB53-DE0E3DD8E683}" type="datetime1">
              <a:rPr lang="zh-CN" altLang="en-US" smtClean="0"/>
              <a:t>2020/3/23</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1179513"/>
          </a:xfrm>
          <a:prstGeom prst="rect">
            <a:avLst/>
          </a:prstGeom>
          <a:solidFill>
            <a:srgbClr val="163794"/>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1027" name="Rectangle 3"/>
          <p:cNvSpPr>
            <a:spLocks noGrp="1" noChangeArrowheads="1"/>
          </p:cNvSpPr>
          <p:nvPr>
            <p:ph type="body" idx="1"/>
          </p:nvPr>
        </p:nvSpPr>
        <p:spPr bwMode="auto">
          <a:xfrm>
            <a:off x="457200" y="1484313"/>
            <a:ext cx="8229600" cy="4916487"/>
          </a:xfrm>
          <a:prstGeom prst="rect">
            <a:avLst/>
          </a:prstGeom>
          <a:noFill/>
          <a:ln>
            <a:noFill/>
          </a:ln>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latin typeface="+mj-lt"/>
                <a:ea typeface="宋体" panose="02010600030101010101" pitchFamily="2" charset="-122"/>
              </a:defRPr>
            </a:lvl1pPr>
          </a:lstStyle>
          <a:p>
            <a:pPr>
              <a:defRPr/>
            </a:pPr>
            <a:r>
              <a:rPr lang="zh-CN" altLang="en-US"/>
              <a:t>宁夏大学 信息工程学院</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Verdana" panose="020B0604030504040204" pitchFamily="34" charset="0"/>
                <a:ea typeface="宋体" panose="02010600030101010101" pitchFamily="2" charset="-122"/>
              </a:defRPr>
            </a:lvl1pPr>
          </a:lstStyle>
          <a:p>
            <a:pPr>
              <a:defRPr/>
            </a:pPr>
            <a:fld id="{7CBDD56E-635E-4FBE-8519-8943B4AC7F2F}" type="slidenum">
              <a:rPr lang="zh-CN" altLang="en-US"/>
              <a:t>‹#›</a:t>
            </a:fld>
            <a:endParaRPr lang="en-US" altLang="zh-CN"/>
          </a:p>
        </p:txBody>
      </p:sp>
      <p:sp>
        <p:nvSpPr>
          <p:cNvPr id="2" name="Rectangle 2"/>
          <p:cNvSpPr>
            <a:spLocks noGrp="1" noChangeArrowheads="1"/>
          </p:cNvSpPr>
          <p:nvPr>
            <p:ph type="title"/>
          </p:nvPr>
        </p:nvSpPr>
        <p:spPr bwMode="white">
          <a:xfrm>
            <a:off x="1241425" y="333375"/>
            <a:ext cx="6661150" cy="563563"/>
          </a:xfrm>
          <a:prstGeom prst="rect">
            <a:avLst/>
          </a:prstGeom>
          <a:noFill/>
          <a:ln>
            <a:noFill/>
          </a:ln>
        </p:spPr>
        <p:txBody>
          <a:bodyPr vert="horz" wrap="square" lIns="91440" tIns="45720" rIns="91440" bIns="45720" numCol="1" anchor="ctr" anchorCtr="0" compatLnSpc="1"/>
          <a:lstStyle/>
          <a:p>
            <a:pPr lvl="0"/>
            <a:r>
              <a:rPr lang="en-US" altLang="zh-CN"/>
              <a:t>Click to edit Master title style</a:t>
            </a:r>
          </a:p>
        </p:txBody>
      </p:sp>
      <p:sp>
        <p:nvSpPr>
          <p:cNvPr id="1028" name="Rectangle 4"/>
          <p:cNvSpPr>
            <a:spLocks noGrp="1" noChangeArrowheads="1"/>
          </p:cNvSpPr>
          <p:nvPr>
            <p:ph type="dt" sz="half" idx="2"/>
          </p:nvPr>
        </p:nvSpPr>
        <p:spPr bwMode="gray">
          <a:xfrm>
            <a:off x="0" y="1125538"/>
            <a:ext cx="8458200" cy="2286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b="1">
                <a:solidFill>
                  <a:schemeClr val="bg1"/>
                </a:solidFill>
                <a:latin typeface="+mj-lt"/>
                <a:ea typeface="宋体" panose="02010600030101010101" pitchFamily="2" charset="-122"/>
              </a:defRPr>
            </a:lvl1pPr>
          </a:lstStyle>
          <a:p>
            <a:pPr>
              <a:defRPr/>
            </a:pPr>
            <a:fld id="{8FF070B8-A1F1-45B8-9FD1-9059966F00FE}" type="datetime1">
              <a:rPr lang="zh-CN" altLang="en-US" smtClean="0"/>
              <a:t>2020/3/23</a:t>
            </a:fld>
            <a:endParaRPr lang="en-US" altLang="zh-CN"/>
          </a:p>
        </p:txBody>
      </p:sp>
      <p:sp>
        <p:nvSpPr>
          <p:cNvPr id="1032" name="Rectangle 23"/>
          <p:cNvSpPr>
            <a:spLocks noChangeArrowheads="1"/>
          </p:cNvSpPr>
          <p:nvPr userDrawn="1"/>
        </p:nvSpPr>
        <p:spPr bwMode="black">
          <a:xfrm>
            <a:off x="2879725" y="6557963"/>
            <a:ext cx="5975350" cy="306387"/>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rgbClr val="FF0000"/>
              </a:solidFill>
              <a:ea typeface="宋体" panose="02010600030101010101" pitchFamily="2" charset="-122"/>
            </a:endParaRPr>
          </a:p>
        </p:txBody>
      </p:sp>
      <p:sp>
        <p:nvSpPr>
          <p:cNvPr id="1033" name="Text Box 16"/>
          <p:cNvSpPr txBox="1">
            <a:spLocks noChangeArrowheads="1"/>
          </p:cNvSpPr>
          <p:nvPr/>
        </p:nvSpPr>
        <p:spPr bwMode="gray">
          <a:xfrm>
            <a:off x="0" y="1158875"/>
            <a:ext cx="9144000" cy="244475"/>
          </a:xfrm>
          <a:prstGeom prst="rect">
            <a:avLst/>
          </a:prstGeom>
          <a:solidFill>
            <a:schemeClr val="accent2"/>
          </a:solidFill>
          <a:ln>
            <a:noFill/>
          </a:ln>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5pPr>
      <a:lvl6pPr marL="4572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6pPr>
      <a:lvl7pPr marL="9144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7pPr>
      <a:lvl8pPr marL="13716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8pPr>
      <a:lvl9pPr marL="18288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baike.sogou.com/lemma/ShowInnerLink.htm?lemmaId=286697&amp;ss_c=ssc.citiao.link" TargetMode="External"/><Relationship Id="rId2" Type="http://schemas.openxmlformats.org/officeDocument/2006/relationships/image" Target="../media/image4.wmf"/><Relationship Id="rId1" Type="http://schemas.openxmlformats.org/officeDocument/2006/relationships/slideLayout" Target="../slideLayouts/slideLayout7.xml"/><Relationship Id="rId4" Type="http://schemas.openxmlformats.org/officeDocument/2006/relationships/hyperlink" Target="http://baike.sogou.com/lemma/ShowInnerLink.htm?lemmaId=15367&amp;ss_c=ssc.citiao.link"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 Target="slide6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noChangeArrowheads="1"/>
          </p:cNvSpPr>
          <p:nvPr>
            <p:ph type="subTitle" idx="1"/>
          </p:nvPr>
        </p:nvSpPr>
        <p:spPr>
          <a:xfrm>
            <a:off x="2276745" y="3834045"/>
            <a:ext cx="4471076" cy="1336040"/>
          </a:xfrm>
        </p:spPr>
        <p:txBody>
          <a:bodyPr/>
          <a:lstStyle/>
          <a:p>
            <a:r>
              <a:rPr lang="zh-CN" altLang="en-US" sz="3600" dirty="0">
                <a:latin typeface="微软雅黑" panose="020B0503020204020204" charset="-122"/>
                <a:ea typeface="微软雅黑" panose="020B0503020204020204" charset="-122"/>
                <a:cs typeface="微软雅黑" panose="020B0503020204020204" charset="-122"/>
              </a:rPr>
              <a:t>刘昊     </a:t>
            </a:r>
          </a:p>
          <a:p>
            <a:r>
              <a:rPr lang="zh-CN" altLang="en-US" sz="3600" dirty="0">
                <a:latin typeface="微软雅黑" panose="020B0503020204020204" charset="-122"/>
                <a:ea typeface="微软雅黑" panose="020B0503020204020204" charset="-122"/>
                <a:cs typeface="微软雅黑" panose="020B0503020204020204" charset="-122"/>
              </a:rPr>
              <a:t>信息工程学院 计科系</a:t>
            </a:r>
            <a:endParaRPr lang="zh-CN" altLang="en-US" sz="3600" dirty="0"/>
          </a:p>
        </p:txBody>
      </p:sp>
      <p:sp>
        <p:nvSpPr>
          <p:cNvPr id="4" name="标题 3"/>
          <p:cNvSpPr>
            <a:spLocks noGrp="1" noChangeArrowheads="1"/>
          </p:cNvSpPr>
          <p:nvPr>
            <p:ph type="ctrTitle" sz="quarter"/>
          </p:nvPr>
        </p:nvSpPr>
        <p:spPr/>
        <p:txBody>
          <a:bodyPr/>
          <a:lstStyle/>
          <a:p>
            <a:r>
              <a:rPr lang="zh-CN" altLang="en-US" sz="4800" dirty="0">
                <a:latin typeface="微软雅黑" panose="020B0503020204020204" charset="-122"/>
                <a:ea typeface="微软雅黑" panose="020B0503020204020204" charset="-122"/>
              </a:rPr>
              <a:t>软件工程与实践</a:t>
            </a:r>
          </a:p>
        </p:txBody>
      </p:sp>
      <p:sp>
        <p:nvSpPr>
          <p:cNvPr id="2" name="矩形 1"/>
          <p:cNvSpPr/>
          <p:nvPr/>
        </p:nvSpPr>
        <p:spPr>
          <a:xfrm>
            <a:off x="5805424" y="278650"/>
            <a:ext cx="3013967" cy="769441"/>
          </a:xfrm>
          <a:prstGeom prst="rect">
            <a:avLst/>
          </a:prstGeom>
          <a:noFill/>
        </p:spPr>
        <p:txBody>
          <a:bodyPr wrap="none" lIns="91440" tIns="45720" rIns="91440" bIns="45720">
            <a:spAutoFit/>
          </a:bodyPr>
          <a:lstStyle/>
          <a:p>
            <a:pPr algn="ctr"/>
            <a:r>
              <a:rPr lang="zh-CN" alt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本科生课程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xmlns="" id="{EE013351-4589-4666-938C-68A5C190D278}"/>
              </a:ext>
            </a:extLst>
          </p:cNvPr>
          <p:cNvSpPr>
            <a:spLocks noGrp="1" noChangeArrowheads="1"/>
          </p:cNvSpPr>
          <p:nvPr>
            <p:ph type="title" idx="4294967295"/>
          </p:nvPr>
        </p:nvSpPr>
        <p:spPr>
          <a:xfrm>
            <a:off x="395288" y="260350"/>
            <a:ext cx="8178800" cy="533400"/>
          </a:xfrm>
        </p:spPr>
        <p:txBody>
          <a:bodyPr/>
          <a:lstStyle/>
          <a:p>
            <a:pPr eaLnBrk="1" hangingPunct="1">
              <a:defRPr/>
            </a:pPr>
            <a:r>
              <a:rPr lang="en-US" altLang="zh-CN">
                <a:effectLst>
                  <a:outerShdw blurRad="38100" dist="38100" dir="2700000" algn="tl">
                    <a:srgbClr val="C0C0C0"/>
                  </a:outerShdw>
                </a:effectLst>
              </a:rPr>
              <a:t>4.1</a:t>
            </a:r>
            <a:r>
              <a:rPr lang="zh-CN" altLang="en-US">
                <a:effectLst>
                  <a:outerShdw blurRad="38100" dist="38100" dir="2700000" algn="tl">
                    <a:srgbClr val="C0C0C0"/>
                  </a:outerShdw>
                </a:effectLst>
              </a:rPr>
              <a:t> 软件设计概述</a:t>
            </a:r>
            <a:r>
              <a:rPr lang="zh-CN" altLang="en-US"/>
              <a:t> </a:t>
            </a:r>
          </a:p>
        </p:txBody>
      </p:sp>
      <p:sp>
        <p:nvSpPr>
          <p:cNvPr id="6147" name="Text Box 3">
            <a:extLst>
              <a:ext uri="{FF2B5EF4-FFF2-40B4-BE49-F238E27FC236}">
                <a16:creationId xmlns:a16="http://schemas.microsoft.com/office/drawing/2014/main" xmlns="" id="{96B40642-52F3-4F31-B3CA-54842DA55F8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9" name="圆角矩形 18">
            <a:extLst>
              <a:ext uri="{FF2B5EF4-FFF2-40B4-BE49-F238E27FC236}">
                <a16:creationId xmlns:a16="http://schemas.microsoft.com/office/drawing/2014/main" xmlns="" id="{7C91CD10-4014-425A-8BF4-D67DCB01688F}"/>
              </a:ext>
            </a:extLst>
          </p:cNvPr>
          <p:cNvSpPr/>
          <p:nvPr/>
        </p:nvSpPr>
        <p:spPr bwMode="gray">
          <a:xfrm>
            <a:off x="541338" y="3278188"/>
            <a:ext cx="8223250" cy="35179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Bef>
                <a:spcPct val="20000"/>
              </a:spcBef>
              <a:spcAft>
                <a:spcPct val="20000"/>
              </a:spcAft>
              <a:buFont typeface="Arial" panose="020B0604020202020204" pitchFamily="34" charset="0"/>
              <a:buNone/>
              <a:defRPr/>
            </a:pPr>
            <a:r>
              <a:rPr lang="en-US" altLang="zh-CN" sz="2400" noProof="1">
                <a:solidFill>
                  <a:srgbClr val="990033"/>
                </a:solidFill>
              </a:rPr>
              <a:t>4.1.1 </a:t>
            </a:r>
            <a:r>
              <a:rPr lang="zh-CN" altLang="en-US" sz="2400" noProof="1">
                <a:solidFill>
                  <a:srgbClr val="990033"/>
                </a:solidFill>
              </a:rPr>
              <a:t>软件设计的概念和目标</a:t>
            </a:r>
            <a:endParaRPr lang="zh-CN" altLang="en-US" sz="2400" noProof="1">
              <a:solidFill>
                <a:srgbClr val="FF0000"/>
              </a:solidFill>
            </a:endParaRPr>
          </a:p>
          <a:p>
            <a:pPr eaLnBrk="1" hangingPunct="1">
              <a:buFont typeface="Arial" panose="020B0604020202020204" pitchFamily="34" charset="0"/>
              <a:buNone/>
              <a:defRPr/>
            </a:pPr>
            <a:r>
              <a:rPr lang="zh-CN" altLang="en-US" sz="2400" noProof="1"/>
              <a:t>    </a:t>
            </a:r>
            <a:r>
              <a:rPr lang="zh-CN" altLang="en-US" sz="2400" u="sng" noProof="1">
                <a:solidFill>
                  <a:srgbClr val="FF0000"/>
                </a:solidFill>
              </a:rPr>
              <a:t>软件设计</a:t>
            </a:r>
            <a:r>
              <a:rPr lang="zh-CN" altLang="en-US" sz="2400" noProof="1"/>
              <a:t>也称</a:t>
            </a:r>
            <a:r>
              <a:rPr lang="zh-CN" altLang="en-US" sz="2400" noProof="1">
                <a:solidFill>
                  <a:srgbClr val="C00000"/>
                </a:solidFill>
              </a:rPr>
              <a:t>系统设计</a:t>
            </a:r>
            <a:r>
              <a:rPr lang="zh-CN" altLang="en-US" sz="2400" noProof="1"/>
              <a:t>，是应用各种软件技术和方法，</a:t>
            </a:r>
            <a:r>
              <a:rPr lang="zh-CN" altLang="en-US" sz="2400" noProof="1">
                <a:solidFill>
                  <a:srgbClr val="3333FF"/>
                </a:solidFill>
              </a:rPr>
              <a:t>设计</a:t>
            </a:r>
            <a:r>
              <a:rPr lang="zh-CN" altLang="en-US" sz="2400" noProof="1"/>
              <a:t>新软件</a:t>
            </a:r>
            <a:r>
              <a:rPr lang="zh-CN" altLang="en-US" sz="2400" u="sng" noProof="1">
                <a:solidFill>
                  <a:srgbClr val="800000"/>
                </a:solidFill>
              </a:rPr>
              <a:t>“怎么做”的过程</a:t>
            </a:r>
            <a:r>
              <a:rPr lang="zh-CN" altLang="en-US" sz="2400" noProof="1"/>
              <a:t>。其</a:t>
            </a:r>
            <a:r>
              <a:rPr lang="zh-CN" altLang="en-US" sz="2400" noProof="1">
                <a:solidFill>
                  <a:srgbClr val="FF33CC"/>
                </a:solidFill>
              </a:rPr>
              <a:t>总体目标</a:t>
            </a:r>
            <a:r>
              <a:rPr lang="zh-CN" altLang="en-US" sz="2400" noProof="1"/>
              <a:t>是：将需求分析阶段得到的</a:t>
            </a:r>
            <a:r>
              <a:rPr lang="en-US" altLang="zh-CN" sz="2400" noProof="1">
                <a:sym typeface="+mn-ea"/>
              </a:rPr>
              <a:t>(</a:t>
            </a:r>
            <a:r>
              <a:rPr lang="zh-CN" altLang="en-US" sz="2400" noProof="1">
                <a:sym typeface="+mn-ea"/>
              </a:rPr>
              <a:t>处理</a:t>
            </a:r>
            <a:r>
              <a:rPr lang="en-US" altLang="zh-CN" sz="2400" noProof="1">
                <a:sym typeface="+mn-ea"/>
              </a:rPr>
              <a:t>)</a:t>
            </a:r>
            <a:r>
              <a:rPr lang="zh-CN" altLang="en-US" sz="2400" noProof="1"/>
              <a:t>逻辑模型</a:t>
            </a:r>
            <a:r>
              <a:rPr lang="zh-CN" altLang="en-US" sz="2400" noProof="1">
                <a:solidFill>
                  <a:srgbClr val="3333FF"/>
                </a:solidFill>
              </a:rPr>
              <a:t>转换为</a:t>
            </a:r>
            <a:r>
              <a:rPr lang="zh-CN" altLang="en-US" sz="2400" noProof="1"/>
              <a:t>物理模型，设计</a:t>
            </a:r>
            <a:r>
              <a:rPr lang="zh-CN" altLang="en-US" sz="2400" noProof="1">
                <a:solidFill>
                  <a:srgbClr val="800000"/>
                </a:solidFill>
              </a:rPr>
              <a:t>结果</a:t>
            </a:r>
            <a:r>
              <a:rPr lang="zh-CN" altLang="en-US" sz="2400" noProof="1"/>
              <a:t>是“</a:t>
            </a:r>
            <a:r>
              <a:rPr lang="zh-CN" altLang="en-US" sz="2400" noProof="1">
                <a:solidFill>
                  <a:srgbClr val="006600"/>
                </a:solidFill>
              </a:rPr>
              <a:t>软件设计文档</a:t>
            </a:r>
            <a:r>
              <a:rPr lang="zh-CN" altLang="en-US" sz="2400" noProof="1"/>
              <a:t>”（含实现方案）。</a:t>
            </a:r>
          </a:p>
          <a:p>
            <a:pPr eaLnBrk="1" hangingPunct="1">
              <a:buFont typeface="Arial" panose="020B0604020202020204" pitchFamily="34" charset="0"/>
              <a:buNone/>
              <a:defRPr/>
            </a:pPr>
            <a:r>
              <a:rPr lang="zh-CN" altLang="en-US" sz="2400" noProof="1">
                <a:solidFill>
                  <a:srgbClr val="CC0000"/>
                </a:solidFill>
              </a:rPr>
              <a:t>    软件设计</a:t>
            </a:r>
            <a:r>
              <a:rPr lang="zh-CN" altLang="zh-CN" sz="2400" u="sng" noProof="1">
                <a:solidFill>
                  <a:srgbClr val="C00000"/>
                </a:solidFill>
              </a:rPr>
              <a:t>分为</a:t>
            </a:r>
            <a:r>
              <a:rPr lang="zh-CN" altLang="zh-CN" sz="2400" noProof="1">
                <a:solidFill>
                  <a:srgbClr val="C00000"/>
                </a:solidFill>
              </a:rPr>
              <a:t>两个阶段</a:t>
            </a:r>
            <a:r>
              <a:rPr lang="zh-CN" altLang="zh-CN" sz="2400" noProof="1">
                <a:solidFill>
                  <a:srgbClr val="29698D"/>
                </a:solidFill>
              </a:rPr>
              <a:t>：总体设计和详细设计。</a:t>
            </a:r>
            <a:r>
              <a:rPr lang="zh-CN" altLang="zh-CN" sz="2400" noProof="1">
                <a:solidFill>
                  <a:srgbClr val="CC0000"/>
                </a:solidFill>
              </a:rPr>
              <a:t>总体设计</a:t>
            </a:r>
            <a:r>
              <a:rPr lang="zh-CN" altLang="en-US" sz="2400" noProof="1">
                <a:solidFill>
                  <a:srgbClr val="29698D"/>
                </a:solidFill>
              </a:rPr>
              <a:t>主要</a:t>
            </a:r>
            <a:r>
              <a:rPr lang="zh-CN" altLang="zh-CN" sz="2400" noProof="1">
                <a:solidFill>
                  <a:srgbClr val="29698D"/>
                </a:solidFill>
              </a:rPr>
              <a:t>确定总体架构、总体设计文档和方案。</a:t>
            </a:r>
            <a:r>
              <a:rPr lang="zh-CN" altLang="zh-CN" sz="2400" noProof="1">
                <a:solidFill>
                  <a:srgbClr val="CC0000"/>
                </a:solidFill>
              </a:rPr>
              <a:t>详细设计</a:t>
            </a:r>
            <a:r>
              <a:rPr lang="zh-CN" altLang="zh-CN" sz="2400" noProof="1">
                <a:solidFill>
                  <a:srgbClr val="29698D"/>
                </a:solidFill>
              </a:rPr>
              <a:t>是具体细化，确定组成模块及联系、处理过程、数据库及网络、界面设计、软件设计文档</a:t>
            </a:r>
            <a:r>
              <a:rPr lang="zh-CN" altLang="en-US" sz="2400" noProof="1"/>
              <a:t>（含具体方案）</a:t>
            </a:r>
            <a:r>
              <a:rPr lang="zh-CN" altLang="zh-CN" sz="2400" noProof="1">
                <a:solidFill>
                  <a:srgbClr val="29698D"/>
                </a:solidFill>
              </a:rPr>
              <a:t>等</a:t>
            </a:r>
            <a:r>
              <a:rPr lang="zh-CN" altLang="en-US" sz="2400" noProof="1">
                <a:solidFill>
                  <a:srgbClr val="29698D"/>
                </a:solidFill>
              </a:rPr>
              <a:t>。</a:t>
            </a:r>
            <a:endParaRPr lang="zh-CN" altLang="en-US" sz="2400" noProof="1"/>
          </a:p>
        </p:txBody>
      </p:sp>
      <p:sp>
        <p:nvSpPr>
          <p:cNvPr id="6" name="圆角矩形 5">
            <a:extLst>
              <a:ext uri="{FF2B5EF4-FFF2-40B4-BE49-F238E27FC236}">
                <a16:creationId xmlns:a16="http://schemas.microsoft.com/office/drawing/2014/main" xmlns="" id="{52075AC0-17E6-4EED-BC5B-2AB91B8669F5}"/>
              </a:ext>
            </a:extLst>
          </p:cNvPr>
          <p:cNvSpPr/>
          <p:nvPr/>
        </p:nvSpPr>
        <p:spPr bwMode="gray">
          <a:xfrm>
            <a:off x="539750" y="1133475"/>
            <a:ext cx="8034338" cy="20081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Arial" panose="020B0604020202020204" pitchFamily="34" charset="0"/>
              <a:buNone/>
              <a:defRPr/>
            </a:pPr>
            <a:r>
              <a:rPr lang="en-US" altLang="zh-CN" sz="2100" dirty="0">
                <a:solidFill>
                  <a:srgbClr val="29698D"/>
                </a:solidFill>
                <a:latin typeface="华文楷体" pitchFamily="2" charset="-122"/>
                <a:ea typeface="华文楷体" pitchFamily="2" charset="-122"/>
              </a:rPr>
              <a:t>                      </a:t>
            </a:r>
            <a:r>
              <a:rPr lang="en-US" altLang="zh-CN" sz="2200" dirty="0">
                <a:solidFill>
                  <a:srgbClr val="29698D"/>
                </a:solidFill>
                <a:latin typeface="华文楷体" pitchFamily="2" charset="-122"/>
                <a:ea typeface="华文楷体" pitchFamily="2" charset="-122"/>
              </a:rPr>
              <a:t>    </a:t>
            </a:r>
            <a:r>
              <a:rPr lang="en-US" altLang="zh-CN" sz="2200" dirty="0">
                <a:solidFill>
                  <a:srgbClr val="CC0000"/>
                </a:solidFill>
                <a:latin typeface="楷体" pitchFamily="49" charset="-122"/>
                <a:ea typeface="楷体" pitchFamily="49" charset="-122"/>
              </a:rPr>
              <a:t>Web</a:t>
            </a:r>
            <a:r>
              <a:rPr lang="zh-CN" altLang="en-US" sz="2200" dirty="0">
                <a:solidFill>
                  <a:srgbClr val="CC0000"/>
                </a:solidFill>
                <a:latin typeface="楷体" pitchFamily="49" charset="-122"/>
                <a:ea typeface="楷体" pitchFamily="49" charset="-122"/>
              </a:rPr>
              <a:t>商品供销</a:t>
            </a:r>
            <a:r>
              <a:rPr lang="zh-CN" altLang="zh-CN" sz="2200" dirty="0">
                <a:solidFill>
                  <a:srgbClr val="CC0000"/>
                </a:solidFill>
                <a:latin typeface="楷体" pitchFamily="49" charset="-122"/>
                <a:ea typeface="楷体" pitchFamily="49" charset="-122"/>
              </a:rPr>
              <a:t>存信息系统</a:t>
            </a:r>
            <a:r>
              <a:rPr lang="zh-CN" altLang="zh-CN" sz="2200" dirty="0">
                <a:solidFill>
                  <a:srgbClr val="29698D"/>
                </a:solidFill>
                <a:latin typeface="楷体" pitchFamily="49" charset="-122"/>
                <a:ea typeface="楷体" pitchFamily="49" charset="-122"/>
              </a:rPr>
              <a:t>研发项目中</a:t>
            </a:r>
            <a:r>
              <a:rPr lang="en-US" altLang="zh-CN" sz="2200" dirty="0">
                <a:solidFill>
                  <a:srgbClr val="29698D"/>
                </a:solidFill>
                <a:latin typeface="楷体" pitchFamily="49" charset="-122"/>
                <a:ea typeface="楷体" pitchFamily="49" charset="-122"/>
              </a:rPr>
              <a:t>,</a:t>
            </a:r>
            <a:r>
              <a:rPr lang="zh-CN" altLang="zh-CN" sz="2200" dirty="0">
                <a:solidFill>
                  <a:srgbClr val="800000"/>
                </a:solidFill>
                <a:latin typeface="楷体" pitchFamily="49" charset="-122"/>
                <a:ea typeface="楷体" pitchFamily="49" charset="-122"/>
              </a:rPr>
              <a:t>软件设计</a:t>
            </a:r>
            <a:r>
              <a:rPr lang="zh-CN" altLang="zh-CN" sz="2200" dirty="0">
                <a:solidFill>
                  <a:srgbClr val="29698D"/>
                </a:solidFill>
                <a:latin typeface="楷体" pitchFamily="49" charset="-122"/>
                <a:ea typeface="楷体" pitchFamily="49" charset="-122"/>
              </a:rPr>
              <a:t>在整个研发过程</a:t>
            </a:r>
            <a:r>
              <a:rPr lang="zh-CN" altLang="zh-CN" sz="2200" dirty="0">
                <a:solidFill>
                  <a:srgbClr val="FF0000"/>
                </a:solidFill>
                <a:latin typeface="楷体" pitchFamily="49" charset="-122"/>
                <a:ea typeface="楷体" pitchFamily="49" charset="-122"/>
              </a:rPr>
              <a:t>极为关键</a:t>
            </a:r>
            <a:r>
              <a:rPr lang="zh-CN" altLang="zh-CN" sz="2200" dirty="0">
                <a:solidFill>
                  <a:srgbClr val="29698D"/>
                </a:solidFill>
                <a:latin typeface="楷体" pitchFamily="49" charset="-122"/>
                <a:ea typeface="楷体" pitchFamily="49" charset="-122"/>
              </a:rPr>
              <a:t>。某网络信息有限公司的软件研发部在进行需求分析的基础上，进行</a:t>
            </a:r>
            <a:r>
              <a:rPr lang="zh-CN" altLang="zh-CN" sz="2200" dirty="0">
                <a:solidFill>
                  <a:srgbClr val="800000"/>
                </a:solidFill>
                <a:latin typeface="楷体" pitchFamily="49" charset="-122"/>
                <a:ea typeface="楷体" pitchFamily="49" charset="-122"/>
              </a:rPr>
              <a:t>软件总体设计和详细设计</a:t>
            </a:r>
            <a:r>
              <a:rPr lang="zh-CN" altLang="zh-CN" sz="2200" dirty="0">
                <a:solidFill>
                  <a:srgbClr val="29698D"/>
                </a:solidFill>
                <a:latin typeface="楷体" pitchFamily="49" charset="-122"/>
                <a:ea typeface="楷体" pitchFamily="49" charset="-122"/>
              </a:rPr>
              <a:t>，由于在设计网络查询与统计等细节方面出现疏忽，导致研发的软件部分功能及性能出现问题，对公司信誉造成损失和重大损失</a:t>
            </a:r>
            <a:r>
              <a:rPr lang="zh-CN" altLang="zh-CN" sz="2200" dirty="0">
                <a:solidFill>
                  <a:srgbClr val="29698D"/>
                </a:solidFill>
                <a:latin typeface="华文楷体" pitchFamily="2" charset="-122"/>
                <a:ea typeface="华文楷体" pitchFamily="2" charset="-122"/>
              </a:rPr>
              <a:t>。</a:t>
            </a:r>
          </a:p>
        </p:txBody>
      </p:sp>
      <p:sp>
        <p:nvSpPr>
          <p:cNvPr id="7" name="圆角矩形 6">
            <a:extLst>
              <a:ext uri="{FF2B5EF4-FFF2-40B4-BE49-F238E27FC236}">
                <a16:creationId xmlns:a16="http://schemas.microsoft.com/office/drawing/2014/main" xmlns="" id="{151B1530-FA2B-489A-8B0E-785CD44F8676}"/>
              </a:ext>
            </a:extLst>
          </p:cNvPr>
          <p:cNvSpPr/>
          <p:nvPr/>
        </p:nvSpPr>
        <p:spPr bwMode="gray">
          <a:xfrm>
            <a:off x="979488" y="1058863"/>
            <a:ext cx="1362075" cy="411162"/>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eaLnBrk="1" hangingPunct="1">
              <a:spcBef>
                <a:spcPct val="20000"/>
              </a:spcBef>
              <a:buFont typeface="Wingdings" panose="05000000000000000000" pitchFamily="2" charset="2"/>
              <a:buNone/>
              <a:defRPr/>
            </a:pPr>
            <a:r>
              <a:rPr lang="zh-CN" altLang="en-US" noProof="1">
                <a:solidFill>
                  <a:srgbClr val="002060"/>
                </a:solidFill>
              </a:rPr>
              <a:t>案例</a:t>
            </a:r>
            <a:r>
              <a:rPr lang="en-US" altLang="zh-CN" noProof="1">
                <a:solidFill>
                  <a:srgbClr val="002060"/>
                </a:solidFill>
              </a:rPr>
              <a:t>4-1</a:t>
            </a:r>
            <a:endParaRPr lang="zh-CN" altLang="en-US" noProof="1">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a:extLst>
              <a:ext uri="{FF2B5EF4-FFF2-40B4-BE49-F238E27FC236}">
                <a16:creationId xmlns:a16="http://schemas.microsoft.com/office/drawing/2014/main" xmlns="" id="{8E0EBF58-E23D-45EB-B9A9-BD6AB99E5953}"/>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9" name="圆角矩形 18">
            <a:extLst>
              <a:ext uri="{FF2B5EF4-FFF2-40B4-BE49-F238E27FC236}">
                <a16:creationId xmlns:a16="http://schemas.microsoft.com/office/drawing/2014/main" xmlns="" id="{70457F0A-7258-4949-A958-1314E101F5F4}"/>
              </a:ext>
            </a:extLst>
          </p:cNvPr>
          <p:cNvSpPr/>
          <p:nvPr/>
        </p:nvSpPr>
        <p:spPr bwMode="gray">
          <a:xfrm>
            <a:off x="539750" y="1268413"/>
            <a:ext cx="8208963" cy="28813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800" dirty="0">
                <a:solidFill>
                  <a:srgbClr val="990033"/>
                </a:solidFill>
                <a:latin typeface="Arial" panose="020B0604020202020204" pitchFamily="34" charset="0"/>
              </a:rPr>
              <a:t>4.1.2 </a:t>
            </a:r>
            <a:r>
              <a:rPr lang="zh-CN" altLang="en-US" sz="2800" dirty="0">
                <a:solidFill>
                  <a:srgbClr val="990033"/>
                </a:solidFill>
                <a:latin typeface="Arial" panose="020B0604020202020204" pitchFamily="34" charset="0"/>
              </a:rPr>
              <a:t>软件设计的过程</a:t>
            </a:r>
            <a:endParaRPr lang="zh-CN" altLang="en-US" sz="2400" dirty="0">
              <a:solidFill>
                <a:schemeClr val="tx1"/>
              </a:solidFill>
              <a:latin typeface="Arial" panose="020B0604020202020204" pitchFamily="34" charset="0"/>
            </a:endParaRPr>
          </a:p>
          <a:p>
            <a:pPr eaLnBrk="1" hangingPunct="1">
              <a:defRPr/>
            </a:pPr>
            <a:r>
              <a:rPr lang="en-US" altLang="zh-CN" sz="2400" dirty="0"/>
              <a:t>    </a:t>
            </a:r>
            <a:r>
              <a:rPr lang="zh-CN" altLang="zh-CN" sz="2400" dirty="0"/>
              <a:t>软件设计先要进行</a:t>
            </a:r>
            <a:r>
              <a:rPr lang="zh-CN" altLang="zh-CN" sz="2400" dirty="0">
                <a:solidFill>
                  <a:srgbClr val="FF0000"/>
                </a:solidFill>
              </a:rPr>
              <a:t>总体设计</a:t>
            </a:r>
            <a:r>
              <a:rPr lang="zh-CN" altLang="zh-CN" sz="2400" dirty="0"/>
              <a:t>即</a:t>
            </a:r>
            <a:r>
              <a:rPr lang="zh-CN" altLang="zh-CN" sz="2400" dirty="0">
                <a:solidFill>
                  <a:srgbClr val="FF0000"/>
                </a:solidFill>
              </a:rPr>
              <a:t>概要设计</a:t>
            </a:r>
            <a:r>
              <a:rPr lang="zh-CN" altLang="zh-CN" sz="2400" dirty="0"/>
              <a:t>，从总体上进行宏观概要架构设计，将软件需求转化为软件的系统结构和数据结构。对经过“复审”可接受的总体设计方案，进入“</a:t>
            </a:r>
            <a:r>
              <a:rPr lang="zh-CN" altLang="zh-CN" sz="2400" dirty="0">
                <a:solidFill>
                  <a:srgbClr val="800000"/>
                </a:solidFill>
              </a:rPr>
              <a:t>详细设计</a:t>
            </a:r>
            <a:r>
              <a:rPr lang="zh-CN" altLang="zh-CN" sz="2400" dirty="0"/>
              <a:t>”，进一步进行“模块描述”，最后还要经过“复审”，完成“设计</a:t>
            </a:r>
            <a:r>
              <a:rPr lang="zh-CN" altLang="en-US" sz="2400" dirty="0"/>
              <a:t>文档</a:t>
            </a:r>
            <a:r>
              <a:rPr lang="zh-CN" altLang="zh-CN" sz="2400" dirty="0"/>
              <a:t>”。</a:t>
            </a:r>
            <a:r>
              <a:rPr lang="zh-CN" altLang="en-US" sz="2400" dirty="0">
                <a:solidFill>
                  <a:srgbClr val="C00000"/>
                </a:solidFill>
                <a:latin typeface="Arial" panose="020B0604020202020204" pitchFamily="34" charset="0"/>
              </a:rPr>
              <a:t>软件设计工作流程</a:t>
            </a:r>
            <a:r>
              <a:rPr lang="zh-CN" altLang="en-US" sz="2400" dirty="0">
                <a:solidFill>
                  <a:schemeClr val="tx1"/>
                </a:solidFill>
                <a:latin typeface="Arial" panose="020B0604020202020204" pitchFamily="34" charset="0"/>
              </a:rPr>
              <a:t>如图</a:t>
            </a:r>
            <a:r>
              <a:rPr lang="en-US" altLang="zh-CN" sz="2400" dirty="0">
                <a:solidFill>
                  <a:schemeClr val="tx1"/>
                </a:solidFill>
                <a:latin typeface="Arial" panose="020B0604020202020204" pitchFamily="34" charset="0"/>
              </a:rPr>
              <a:t>4-1</a:t>
            </a:r>
            <a:r>
              <a:rPr lang="zh-CN" altLang="en-US" sz="2400" dirty="0">
                <a:solidFill>
                  <a:schemeClr val="tx1"/>
                </a:solidFill>
                <a:latin typeface="Arial" panose="020B0604020202020204" pitchFamily="34" charset="0"/>
              </a:rPr>
              <a:t>所示。</a:t>
            </a:r>
          </a:p>
        </p:txBody>
      </p:sp>
      <p:sp>
        <p:nvSpPr>
          <p:cNvPr id="7172" name="Line 35">
            <a:extLst>
              <a:ext uri="{FF2B5EF4-FFF2-40B4-BE49-F238E27FC236}">
                <a16:creationId xmlns:a16="http://schemas.microsoft.com/office/drawing/2014/main" xmlns="" id="{C02CB718-3FC0-4C7A-B48E-E07713C74005}"/>
              </a:ext>
            </a:extLst>
          </p:cNvPr>
          <p:cNvSpPr>
            <a:spLocks noChangeShapeType="1"/>
          </p:cNvSpPr>
          <p:nvPr/>
        </p:nvSpPr>
        <p:spPr bwMode="auto">
          <a:xfrm flipV="1">
            <a:off x="5561013" y="5146675"/>
            <a:ext cx="0" cy="531813"/>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 name="Line 36">
            <a:extLst>
              <a:ext uri="{FF2B5EF4-FFF2-40B4-BE49-F238E27FC236}">
                <a16:creationId xmlns:a16="http://schemas.microsoft.com/office/drawing/2014/main" xmlns="" id="{4D628D64-A588-4226-9761-82B2F990C082}"/>
              </a:ext>
            </a:extLst>
          </p:cNvPr>
          <p:cNvSpPr>
            <a:spLocks noChangeShapeType="1"/>
          </p:cNvSpPr>
          <p:nvPr/>
        </p:nvSpPr>
        <p:spPr bwMode="auto">
          <a:xfrm flipH="1" flipV="1">
            <a:off x="3748088" y="4981575"/>
            <a:ext cx="1824037" cy="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Rectangle 50">
            <a:extLst>
              <a:ext uri="{FF2B5EF4-FFF2-40B4-BE49-F238E27FC236}">
                <a16:creationId xmlns:a16="http://schemas.microsoft.com/office/drawing/2014/main" xmlns="" id="{DB1E30A1-E153-46D4-82FA-7DCDB486E059}"/>
              </a:ext>
            </a:extLst>
          </p:cNvPr>
          <p:cNvSpPr>
            <a:spLocks noChangeArrowheads="1"/>
          </p:cNvSpPr>
          <p:nvPr/>
        </p:nvSpPr>
        <p:spPr bwMode="auto">
          <a:xfrm>
            <a:off x="3635375" y="6046788"/>
            <a:ext cx="234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1pPr>
            <a:lvl2pPr marL="742950" indent="-28575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2pPr>
            <a:lvl3pPr marL="11430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3pPr>
            <a:lvl4pPr marL="16002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4pPr>
            <a:lvl5pPr marL="20574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9pPr>
          </a:lstStyle>
          <a:p>
            <a:pPr algn="ctr" eaLnBrk="1" fontAlgn="ctr" hangingPunct="1">
              <a:buFont typeface="Arial" panose="020B0604020202020204" pitchFamily="34" charset="0"/>
              <a:buNone/>
            </a:pPr>
            <a:r>
              <a:rPr lang="zh-CN" altLang="en-US" sz="1600">
                <a:latin typeface="Times New Roman" panose="02020603050405020304" pitchFamily="18" charset="0"/>
                <a:cs typeface="Times New Roman" panose="02020603050405020304" pitchFamily="18" charset="0"/>
              </a:rPr>
              <a:t>图</a:t>
            </a:r>
            <a:r>
              <a:rPr lang="en-US" altLang="zh-CN" sz="1600">
                <a:latin typeface="Times New Roman" panose="02020603050405020304" pitchFamily="18" charset="0"/>
                <a:cs typeface="Times New Roman" panose="02020603050405020304" pitchFamily="18" charset="0"/>
              </a:rPr>
              <a:t>4-1 </a:t>
            </a:r>
            <a:r>
              <a:rPr lang="zh-CN" altLang="en-US" sz="1600">
                <a:latin typeface="Times New Roman" panose="02020603050405020304" pitchFamily="18" charset="0"/>
                <a:cs typeface="Times New Roman" panose="02020603050405020304" pitchFamily="18" charset="0"/>
              </a:rPr>
              <a:t>软件设计工作流程</a:t>
            </a:r>
            <a:endParaRPr lang="zh-CN" altLang="en-US" sz="1600"/>
          </a:p>
        </p:txBody>
      </p:sp>
      <p:sp>
        <p:nvSpPr>
          <p:cNvPr id="7175" name="Rectangle 40">
            <a:extLst>
              <a:ext uri="{FF2B5EF4-FFF2-40B4-BE49-F238E27FC236}">
                <a16:creationId xmlns:a16="http://schemas.microsoft.com/office/drawing/2014/main" xmlns="" id="{79B0F71D-87A8-4C06-845F-33302C8D97CD}"/>
              </a:ext>
            </a:extLst>
          </p:cNvPr>
          <p:cNvSpPr>
            <a:spLocks noChangeArrowheads="1"/>
          </p:cNvSpPr>
          <p:nvPr/>
        </p:nvSpPr>
        <p:spPr bwMode="auto">
          <a:xfrm>
            <a:off x="10704513" y="4203700"/>
            <a:ext cx="9144000" cy="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257026" name="Rectangle 2">
            <a:extLst>
              <a:ext uri="{FF2B5EF4-FFF2-40B4-BE49-F238E27FC236}">
                <a16:creationId xmlns:a16="http://schemas.microsoft.com/office/drawing/2014/main" xmlns="" id="{6CF9464C-060B-4A9B-A31B-7CF6B71F2780}"/>
              </a:ext>
            </a:extLst>
          </p:cNvPr>
          <p:cNvSpPr>
            <a:spLocks noChangeArrowheads="1"/>
          </p:cNvSpPr>
          <p:nvPr/>
        </p:nvSpPr>
        <p:spPr bwMode="white">
          <a:xfrm>
            <a:off x="395288" y="260350"/>
            <a:ext cx="8178800" cy="533400"/>
          </a:xfrm>
          <a:prstGeom prst="rect">
            <a:avLst/>
          </a:prstGeom>
          <a:noFill/>
          <a:ln>
            <a:noFill/>
          </a:ln>
        </p:spPr>
        <p:txBody>
          <a:bodyPr anchor="ctr"/>
          <a:lstStyle/>
          <a:p>
            <a:pPr algn="ctr" eaLnBrk="1" hangingPunct="1">
              <a:defRPr/>
            </a:pPr>
            <a:r>
              <a:rPr lang="en-US" altLang="zh-CN" sz="3200">
                <a:solidFill>
                  <a:schemeClr val="bg1"/>
                </a:solidFill>
                <a:effectLst>
                  <a:outerShdw blurRad="38100" dist="38100" dir="2700000" algn="tl">
                    <a:srgbClr val="C0C0C0"/>
                  </a:outerShdw>
                </a:effectLst>
                <a:latin typeface="Verdana" panose="020B0604030504040204" pitchFamily="34" charset="0"/>
              </a:rPr>
              <a:t>4.1</a:t>
            </a:r>
            <a:r>
              <a:rPr lang="zh-CN" altLang="en-US" sz="3200">
                <a:solidFill>
                  <a:schemeClr val="bg1"/>
                </a:solidFill>
                <a:effectLst>
                  <a:outerShdw blurRad="38100" dist="38100" dir="2700000" algn="tl">
                    <a:srgbClr val="C0C0C0"/>
                  </a:outerShdw>
                </a:effectLst>
                <a:latin typeface="Verdana" panose="020B0604030504040204" pitchFamily="34" charset="0"/>
              </a:rPr>
              <a:t> 软件设计概述</a:t>
            </a:r>
            <a:r>
              <a:rPr lang="zh-CN" altLang="en-US" sz="3200">
                <a:solidFill>
                  <a:schemeClr val="bg1"/>
                </a:solidFill>
                <a:latin typeface="Verdana" panose="020B0604030504040204" pitchFamily="34" charset="0"/>
              </a:rPr>
              <a:t> </a:t>
            </a:r>
          </a:p>
        </p:txBody>
      </p:sp>
      <p:pic>
        <p:nvPicPr>
          <p:cNvPr id="7177" name="Picture 41">
            <a:extLst>
              <a:ext uri="{FF2B5EF4-FFF2-40B4-BE49-F238E27FC236}">
                <a16:creationId xmlns:a16="http://schemas.microsoft.com/office/drawing/2014/main" xmlns="" id="{AFBA5E50-BB61-4A1D-A5DA-6B6438FF2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275" y="4510088"/>
            <a:ext cx="6697663"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a:extLst>
              <a:ext uri="{FF2B5EF4-FFF2-40B4-BE49-F238E27FC236}">
                <a16:creationId xmlns:a16="http://schemas.microsoft.com/office/drawing/2014/main" xmlns="" id="{A2C8BADF-4DE8-4211-9E30-D10A86CC430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pic>
        <p:nvPicPr>
          <p:cNvPr id="8195" name="Picture 5">
            <a:extLst>
              <a:ext uri="{FF2B5EF4-FFF2-40B4-BE49-F238E27FC236}">
                <a16:creationId xmlns:a16="http://schemas.microsoft.com/office/drawing/2014/main" xmlns="" id="{94426074-0A07-4B35-9E81-E8A858584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349500"/>
            <a:ext cx="70993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7">
            <a:extLst>
              <a:ext uri="{FF2B5EF4-FFF2-40B4-BE49-F238E27FC236}">
                <a16:creationId xmlns:a16="http://schemas.microsoft.com/office/drawing/2014/main" xmlns="" id="{0C3BD8D4-3715-4F64-A4FE-51AF27A8229B}"/>
              </a:ext>
            </a:extLst>
          </p:cNvPr>
          <p:cNvSpPr>
            <a:spLocks noChangeArrowheads="1"/>
          </p:cNvSpPr>
          <p:nvPr/>
        </p:nvSpPr>
        <p:spPr bwMode="auto">
          <a:xfrm>
            <a:off x="3059113" y="4292600"/>
            <a:ext cx="2963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1pPr>
            <a:lvl2pPr marL="742950" indent="-28575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2pPr>
            <a:lvl3pPr marL="11430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3pPr>
            <a:lvl4pPr marL="16002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4pPr>
            <a:lvl5pPr marL="20574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9pPr>
          </a:lstStyle>
          <a:p>
            <a:pPr algn="ctr" eaLnBrk="1" fontAlgn="ctr" hangingPunct="1">
              <a:buFont typeface="Arial" panose="020B0604020202020204" pitchFamily="34" charset="0"/>
              <a:buNone/>
            </a:pPr>
            <a:r>
              <a:rPr lang="zh-CN" altLang="en-US" sz="1600">
                <a:latin typeface="Times New Roman" panose="02020603050405020304" pitchFamily="18" charset="0"/>
                <a:cs typeface="Times New Roman" panose="02020603050405020304" pitchFamily="18" charset="0"/>
              </a:rPr>
              <a:t>图</a:t>
            </a:r>
            <a:r>
              <a:rPr lang="en-US" altLang="zh-CN" sz="1600">
                <a:latin typeface="Times New Roman" panose="02020603050405020304" pitchFamily="18" charset="0"/>
                <a:cs typeface="Times New Roman" panose="02020603050405020304" pitchFamily="18" charset="0"/>
              </a:rPr>
              <a:t>4-2 </a:t>
            </a:r>
            <a:r>
              <a:rPr lang="zh-CN" altLang="en-US" sz="1600">
                <a:latin typeface="Times New Roman" panose="02020603050405020304" pitchFamily="18" charset="0"/>
                <a:cs typeface="Times New Roman" panose="02020603050405020304" pitchFamily="18" charset="0"/>
              </a:rPr>
              <a:t>软件设计过程中的信息流</a:t>
            </a:r>
            <a:endParaRPr lang="zh-CN" altLang="en-US" sz="1600"/>
          </a:p>
        </p:txBody>
      </p:sp>
      <p:sp>
        <p:nvSpPr>
          <p:cNvPr id="8198" name="矩形 1">
            <a:extLst>
              <a:ext uri="{FF2B5EF4-FFF2-40B4-BE49-F238E27FC236}">
                <a16:creationId xmlns:a16="http://schemas.microsoft.com/office/drawing/2014/main" xmlns="" id="{7F8FC3F6-FDB5-4FF6-B9F2-60D43EB96411}"/>
              </a:ext>
            </a:extLst>
          </p:cNvPr>
          <p:cNvSpPr>
            <a:spLocks noChangeArrowheads="1"/>
          </p:cNvSpPr>
          <p:nvPr/>
        </p:nvSpPr>
        <p:spPr bwMode="auto">
          <a:xfrm>
            <a:off x="827088" y="1557338"/>
            <a:ext cx="6111875" cy="473075"/>
          </a:xfrm>
          <a:prstGeom prst="rect">
            <a:avLst/>
          </a:prstGeom>
          <a:noFill/>
          <a:ln>
            <a:noFill/>
          </a:ln>
        </p:spPr>
        <p:txBody>
          <a:bodyPr wrap="none">
            <a:spAutoFit/>
          </a:bodyPr>
          <a:lstStyle/>
          <a:p>
            <a:pPr algn="ctr" eaLnBrk="1" fontAlgn="ctr" hangingPunct="1">
              <a:tabLst>
                <a:tab pos="609600" algn="l"/>
                <a:tab pos="1219200" algn="l"/>
                <a:tab pos="1828800" algn="l"/>
                <a:tab pos="2438400" algn="l"/>
                <a:tab pos="3048000" algn="l"/>
                <a:tab pos="3657600" algn="l"/>
                <a:tab pos="4267200" algn="l"/>
                <a:tab pos="4876800" algn="l"/>
              </a:tabLst>
              <a:defRPr/>
            </a:pPr>
            <a:r>
              <a:rPr lang="zh-CN" altLang="en-US" sz="2500">
                <a:latin typeface="Times New Roman" panose="02020603050405020304" pitchFamily="18" charset="0"/>
                <a:cs typeface="Times New Roman" panose="02020603050405020304" pitchFamily="18" charset="0"/>
              </a:rPr>
              <a:t>如图</a:t>
            </a:r>
            <a:r>
              <a:rPr lang="en-US" altLang="zh-CN" sz="2500">
                <a:latin typeface="Times New Roman" panose="02020603050405020304" pitchFamily="18" charset="0"/>
                <a:cs typeface="Times New Roman" panose="02020603050405020304" pitchFamily="18" charset="0"/>
              </a:rPr>
              <a:t>4-2 </a:t>
            </a:r>
            <a:r>
              <a:rPr lang="zh-CN" altLang="en-US" sz="2500">
                <a:latin typeface="Times New Roman" panose="02020603050405020304" pitchFamily="18" charset="0"/>
                <a:cs typeface="Times New Roman" panose="02020603050405020304" pitchFamily="18" charset="0"/>
              </a:rPr>
              <a:t>描述了</a:t>
            </a:r>
            <a:r>
              <a:rPr lang="zh-CN" altLang="en-US" sz="2500">
                <a:solidFill>
                  <a:srgbClr val="C00000"/>
                </a:solidFill>
                <a:latin typeface="Times New Roman" panose="02020603050405020304" pitchFamily="18" charset="0"/>
                <a:cs typeface="Times New Roman" panose="02020603050405020304" pitchFamily="18" charset="0"/>
              </a:rPr>
              <a:t>软件设计过程中</a:t>
            </a:r>
            <a:r>
              <a:rPr lang="zh-CN" altLang="en-US" sz="2500">
                <a:latin typeface="Times New Roman" panose="02020603050405020304" pitchFamily="18" charset="0"/>
                <a:cs typeface="Times New Roman" panose="02020603050405020304" pitchFamily="18" charset="0"/>
              </a:rPr>
              <a:t>的</a:t>
            </a:r>
            <a:r>
              <a:rPr lang="zh-CN" altLang="en-US" sz="2500" u="sng">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信息流</a:t>
            </a:r>
            <a:r>
              <a:rPr lang="zh-CN" altLang="en-US" sz="2500">
                <a:latin typeface="Times New Roman" panose="02020603050405020304" pitchFamily="18" charset="0"/>
                <a:cs typeface="Times New Roman" panose="02020603050405020304" pitchFamily="18" charset="0"/>
              </a:rPr>
              <a:t>。</a:t>
            </a:r>
            <a:endParaRPr lang="zh-CN" altLang="en-US" sz="2500"/>
          </a:p>
        </p:txBody>
      </p:sp>
      <p:sp>
        <p:nvSpPr>
          <p:cNvPr id="257026" name="Rectangle 2">
            <a:extLst>
              <a:ext uri="{FF2B5EF4-FFF2-40B4-BE49-F238E27FC236}">
                <a16:creationId xmlns:a16="http://schemas.microsoft.com/office/drawing/2014/main" xmlns="" id="{B7C411F3-81FE-489D-AE89-7EE53A0746F8}"/>
              </a:ext>
            </a:extLst>
          </p:cNvPr>
          <p:cNvSpPr>
            <a:spLocks noChangeArrowheads="1"/>
          </p:cNvSpPr>
          <p:nvPr/>
        </p:nvSpPr>
        <p:spPr bwMode="white">
          <a:xfrm>
            <a:off x="395288" y="260350"/>
            <a:ext cx="8178800" cy="533400"/>
          </a:xfrm>
          <a:prstGeom prst="rect">
            <a:avLst/>
          </a:prstGeom>
          <a:noFill/>
          <a:ln>
            <a:noFill/>
          </a:ln>
        </p:spPr>
        <p:txBody>
          <a:bodyPr anchor="ctr"/>
          <a:lstStyle/>
          <a:p>
            <a:pPr algn="ctr" eaLnBrk="1" hangingPunct="1">
              <a:defRPr/>
            </a:pPr>
            <a:r>
              <a:rPr lang="en-US" altLang="zh-CN" sz="3200">
                <a:solidFill>
                  <a:schemeClr val="bg1"/>
                </a:solidFill>
                <a:effectLst>
                  <a:outerShdw blurRad="38100" dist="38100" dir="2700000" algn="tl">
                    <a:srgbClr val="C0C0C0"/>
                  </a:outerShdw>
                </a:effectLst>
                <a:latin typeface="Verdana" panose="020B0604030504040204" pitchFamily="34" charset="0"/>
              </a:rPr>
              <a:t>4.1</a:t>
            </a:r>
            <a:r>
              <a:rPr lang="zh-CN" altLang="en-US" sz="3200">
                <a:solidFill>
                  <a:schemeClr val="bg1"/>
                </a:solidFill>
                <a:effectLst>
                  <a:outerShdw blurRad="38100" dist="38100" dir="2700000" algn="tl">
                    <a:srgbClr val="C0C0C0"/>
                  </a:outerShdw>
                </a:effectLst>
                <a:latin typeface="Verdana" panose="020B0604030504040204" pitchFamily="34" charset="0"/>
              </a:rPr>
              <a:t> 软件设计概述</a:t>
            </a:r>
            <a:r>
              <a:rPr lang="zh-CN" altLang="en-US" sz="3200">
                <a:solidFill>
                  <a:schemeClr val="bg1"/>
                </a:solidFill>
                <a:latin typeface="Verdana" panose="020B0604030504040204" pitchFamily="34" charset="0"/>
              </a:rPr>
              <a:t> </a:t>
            </a:r>
          </a:p>
        </p:txBody>
      </p:sp>
      <p:sp>
        <p:nvSpPr>
          <p:cNvPr id="7" name="圆角矩形 6">
            <a:extLst>
              <a:ext uri="{FF2B5EF4-FFF2-40B4-BE49-F238E27FC236}">
                <a16:creationId xmlns:a16="http://schemas.microsoft.com/office/drawing/2014/main" xmlns="" id="{BD8FA4FF-EF53-4428-972A-8F35B7073D8A}"/>
              </a:ext>
            </a:extLst>
          </p:cNvPr>
          <p:cNvSpPr/>
          <p:nvPr/>
        </p:nvSpPr>
        <p:spPr bwMode="gray">
          <a:xfrm>
            <a:off x="1258888" y="4797425"/>
            <a:ext cx="6985000" cy="17018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Arial" panose="020B0604020202020204" pitchFamily="34" charset="0"/>
              <a:buNone/>
              <a:defRPr/>
            </a:pPr>
            <a:r>
              <a:rPr lang="en-US" altLang="zh-CN" sz="2400">
                <a:solidFill>
                  <a:srgbClr val="FF0000"/>
                </a:solidFill>
                <a:latin typeface="Wingdings" pitchFamily="2" charset="2"/>
              </a:rPr>
              <a:t>1</a:t>
            </a:r>
            <a:r>
              <a:rPr lang="zh-CN" altLang="zh-CN" sz="2400">
                <a:solidFill>
                  <a:srgbClr val="FF0000"/>
                </a:solidFill>
                <a:latin typeface="黑体" pitchFamily="2" charset="-122"/>
                <a:ea typeface="黑体" pitchFamily="2" charset="-122"/>
              </a:rPr>
              <a:t>讨论思考</a:t>
            </a:r>
            <a:r>
              <a:rPr lang="zh-CN" altLang="zh-CN" sz="2400">
                <a:solidFill>
                  <a:srgbClr val="FF0000"/>
                </a:solidFill>
              </a:rPr>
              <a:t>：</a:t>
            </a:r>
          </a:p>
          <a:p>
            <a:pPr eaLnBrk="1" hangingPunct="1">
              <a:buFont typeface="Arial" panose="020B0604020202020204" pitchFamily="34" charset="0"/>
              <a:buNone/>
              <a:defRPr/>
            </a:pPr>
            <a:r>
              <a:rPr lang="zh-CN" altLang="zh-CN" sz="2000">
                <a:solidFill>
                  <a:srgbClr val="29698D"/>
                </a:solidFill>
                <a:latin typeface="华文楷体" pitchFamily="2" charset="-122"/>
                <a:ea typeface="华文楷体" pitchFamily="2" charset="-122"/>
              </a:rPr>
              <a:t>（</a:t>
            </a:r>
            <a:r>
              <a:rPr lang="en-US" altLang="zh-CN" sz="2000">
                <a:solidFill>
                  <a:srgbClr val="29698D"/>
                </a:solidFill>
                <a:latin typeface="华文楷体" pitchFamily="2" charset="-122"/>
                <a:ea typeface="华文楷体" pitchFamily="2" charset="-122"/>
              </a:rPr>
              <a:t>1</a:t>
            </a:r>
            <a:r>
              <a:rPr lang="zh-CN" altLang="zh-CN" sz="2000">
                <a:solidFill>
                  <a:srgbClr val="29698D"/>
                </a:solidFill>
                <a:latin typeface="华文楷体" pitchFamily="2" charset="-122"/>
                <a:ea typeface="华文楷体" pitchFamily="2" charset="-122"/>
              </a:rPr>
              <a:t>）什么是软件设计？软件设计的总体目标是什么？</a:t>
            </a:r>
            <a:r>
              <a:rPr lang="en-US" altLang="zh-CN" sz="2000">
                <a:solidFill>
                  <a:srgbClr val="29698D"/>
                </a:solidFill>
                <a:latin typeface="华文楷体" pitchFamily="2" charset="-122"/>
                <a:ea typeface="华文楷体" pitchFamily="2" charset="-122"/>
              </a:rPr>
              <a:t> </a:t>
            </a:r>
            <a:endParaRPr lang="zh-CN" altLang="zh-CN" sz="2000">
              <a:solidFill>
                <a:srgbClr val="29698D"/>
              </a:solidFill>
              <a:latin typeface="华文楷体" pitchFamily="2" charset="-122"/>
              <a:ea typeface="华文楷体" pitchFamily="2" charset="-122"/>
            </a:endParaRPr>
          </a:p>
          <a:p>
            <a:pPr eaLnBrk="1" hangingPunct="1">
              <a:buFont typeface="Arial" panose="020B0604020202020204" pitchFamily="34" charset="0"/>
              <a:buNone/>
              <a:defRPr/>
            </a:pPr>
            <a:r>
              <a:rPr lang="zh-CN" altLang="zh-CN" sz="2000">
                <a:solidFill>
                  <a:srgbClr val="29698D"/>
                </a:solidFill>
                <a:latin typeface="华文楷体" pitchFamily="2" charset="-122"/>
                <a:ea typeface="华文楷体" pitchFamily="2" charset="-122"/>
              </a:rPr>
              <a:t>（</a:t>
            </a:r>
            <a:r>
              <a:rPr lang="en-US" altLang="zh-CN" sz="2000">
                <a:solidFill>
                  <a:srgbClr val="29698D"/>
                </a:solidFill>
                <a:latin typeface="华文楷体" pitchFamily="2" charset="-122"/>
                <a:ea typeface="华文楷体" pitchFamily="2" charset="-122"/>
              </a:rPr>
              <a:t>2</a:t>
            </a:r>
            <a:r>
              <a:rPr lang="zh-CN" altLang="zh-CN" sz="2000">
                <a:solidFill>
                  <a:srgbClr val="29698D"/>
                </a:solidFill>
                <a:latin typeface="华文楷体" pitchFamily="2" charset="-122"/>
                <a:ea typeface="华文楷体" pitchFamily="2" charset="-122"/>
              </a:rPr>
              <a:t>）软件设计主要分为哪两个阶段？具体做什么？</a:t>
            </a:r>
          </a:p>
          <a:p>
            <a:pPr eaLnBrk="1" hangingPunct="1">
              <a:buFont typeface="Arial" panose="020B0604020202020204" pitchFamily="34" charset="0"/>
              <a:buNone/>
              <a:defRPr/>
            </a:pPr>
            <a:r>
              <a:rPr lang="zh-CN" altLang="zh-CN" sz="2000">
                <a:solidFill>
                  <a:srgbClr val="29698D"/>
                </a:solidFill>
                <a:latin typeface="华文楷体" pitchFamily="2" charset="-122"/>
                <a:ea typeface="华文楷体" pitchFamily="2" charset="-122"/>
              </a:rPr>
              <a:t>（</a:t>
            </a:r>
            <a:r>
              <a:rPr lang="en-US" altLang="zh-CN" sz="2000">
                <a:solidFill>
                  <a:srgbClr val="29698D"/>
                </a:solidFill>
                <a:latin typeface="华文楷体" pitchFamily="2" charset="-122"/>
                <a:ea typeface="华文楷体" pitchFamily="2" charset="-122"/>
              </a:rPr>
              <a:t>3</a:t>
            </a:r>
            <a:r>
              <a:rPr lang="zh-CN" altLang="zh-CN" sz="2000">
                <a:solidFill>
                  <a:srgbClr val="29698D"/>
                </a:solidFill>
                <a:latin typeface="华文楷体" pitchFamily="2" charset="-122"/>
                <a:ea typeface="华文楷体" pitchFamily="2" charset="-122"/>
              </a:rPr>
              <a:t>）软件设计的工作过程具体是什么？</a:t>
            </a:r>
          </a:p>
          <a:p>
            <a:pPr eaLnBrk="1" hangingPunct="1">
              <a:buFont typeface="Arial" panose="020B0604020202020204" pitchFamily="34" charset="0"/>
              <a:buNone/>
              <a:defRPr/>
            </a:pPr>
            <a:r>
              <a:rPr lang="zh-CN" altLang="zh-CN" sz="2000">
                <a:solidFill>
                  <a:srgbClr val="29698D"/>
                </a:solidFill>
                <a:latin typeface="华文楷体" pitchFamily="2" charset="-122"/>
                <a:ea typeface="华文楷体" pitchFamily="2" charset="-122"/>
              </a:rPr>
              <a:t>（</a:t>
            </a:r>
            <a:r>
              <a:rPr lang="en-US" altLang="zh-CN" sz="2000">
                <a:solidFill>
                  <a:srgbClr val="29698D"/>
                </a:solidFill>
                <a:latin typeface="华文楷体" pitchFamily="2" charset="-122"/>
                <a:ea typeface="华文楷体" pitchFamily="2" charset="-122"/>
              </a:rPr>
              <a:t>4</a:t>
            </a:r>
            <a:r>
              <a:rPr lang="zh-CN" altLang="zh-CN" sz="2000">
                <a:solidFill>
                  <a:srgbClr val="29698D"/>
                </a:solidFill>
                <a:latin typeface="华文楷体" pitchFamily="2" charset="-122"/>
                <a:ea typeface="华文楷体" pitchFamily="2" charset="-122"/>
              </a:rPr>
              <a:t>）画出软件设计过程中的信息流？</a:t>
            </a:r>
          </a:p>
        </p:txBody>
      </p:sp>
      <p:sp>
        <p:nvSpPr>
          <p:cNvPr id="8200" name="矩形标注 1">
            <a:extLst>
              <a:ext uri="{FF2B5EF4-FFF2-40B4-BE49-F238E27FC236}">
                <a16:creationId xmlns:a16="http://schemas.microsoft.com/office/drawing/2014/main" xmlns="" id="{4D9FC37D-AD7B-44E5-929A-25D85B77E3F3}"/>
              </a:ext>
            </a:extLst>
          </p:cNvPr>
          <p:cNvSpPr>
            <a:spLocks noChangeArrowheads="1"/>
          </p:cNvSpPr>
          <p:nvPr/>
        </p:nvSpPr>
        <p:spPr bwMode="auto">
          <a:xfrm>
            <a:off x="104775" y="2492375"/>
            <a:ext cx="935038" cy="747713"/>
          </a:xfrm>
          <a:prstGeom prst="wedgeRectCallout">
            <a:avLst>
              <a:gd name="adj1" fmla="val 65889"/>
              <a:gd name="adj2" fmla="val -33449"/>
            </a:avLst>
          </a:prstGeom>
          <a:solidFill>
            <a:srgbClr val="FFFF99"/>
          </a:solidFill>
          <a:ln w="12700">
            <a:solidFill>
              <a:schemeClr val="accent1"/>
            </a:solidFill>
            <a:round/>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r>
              <a:rPr lang="zh-CN" altLang="en-US" sz="1600">
                <a:solidFill>
                  <a:schemeClr val="tx2"/>
                </a:solidFill>
              </a:rPr>
              <a:t>如</a:t>
            </a:r>
            <a:r>
              <a:rPr lang="en-US" altLang="zh-CN" sz="1600">
                <a:solidFill>
                  <a:srgbClr val="C00000"/>
                </a:solidFill>
              </a:rPr>
              <a:t>E-R</a:t>
            </a:r>
            <a:r>
              <a:rPr lang="zh-CN" altLang="en-US" sz="1600">
                <a:solidFill>
                  <a:srgbClr val="C00000"/>
                </a:solidFill>
              </a:rPr>
              <a:t>图</a:t>
            </a:r>
          </a:p>
          <a:p>
            <a:pPr algn="dist" eaLnBrk="1" hangingPunct="1">
              <a:spcBef>
                <a:spcPct val="20000"/>
              </a:spcBef>
              <a:buFont typeface="Arial" panose="020B0604020202020204" pitchFamily="34" charset="0"/>
              <a:buNone/>
            </a:pPr>
            <a:r>
              <a:rPr lang="zh-CN" altLang="en-US" sz="1600">
                <a:solidFill>
                  <a:srgbClr val="C00000"/>
                </a:solidFill>
              </a:rPr>
              <a:t>状态图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a:extLst>
              <a:ext uri="{FF2B5EF4-FFF2-40B4-BE49-F238E27FC236}">
                <a16:creationId xmlns:a16="http://schemas.microsoft.com/office/drawing/2014/main" xmlns="" id="{0524DBFD-3832-4472-A0DE-3AC67F6F903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9219" name="Rectangle 5">
            <a:extLst>
              <a:ext uri="{FF2B5EF4-FFF2-40B4-BE49-F238E27FC236}">
                <a16:creationId xmlns:a16="http://schemas.microsoft.com/office/drawing/2014/main" xmlns="" id="{4919BBBA-EAAE-4909-B489-FF2A646ECB10}"/>
              </a:ext>
            </a:extLst>
          </p:cNvPr>
          <p:cNvSpPr>
            <a:spLocks noChangeArrowheads="1"/>
          </p:cNvSpPr>
          <p:nvPr/>
        </p:nvSpPr>
        <p:spPr bwMode="auto">
          <a:xfrm>
            <a:off x="539750" y="3187700"/>
            <a:ext cx="5616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88925">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1pPr>
            <a:lvl2pPr marL="742950" indent="-28575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2pPr>
            <a:lvl3pPr marL="11430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3pPr>
            <a:lvl4pPr marL="16002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4pPr>
            <a:lvl5pPr marL="20574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400" b="0">
              <a:latin typeface="Arial" panose="020B0604020202020204" pitchFamily="34" charset="0"/>
            </a:endParaRPr>
          </a:p>
        </p:txBody>
      </p:sp>
      <p:sp>
        <p:nvSpPr>
          <p:cNvPr id="19" name="圆角矩形 18">
            <a:extLst>
              <a:ext uri="{FF2B5EF4-FFF2-40B4-BE49-F238E27FC236}">
                <a16:creationId xmlns:a16="http://schemas.microsoft.com/office/drawing/2014/main" xmlns="" id="{C2884EEB-5EC9-4536-BDE1-F7D0337A9AAC}"/>
              </a:ext>
            </a:extLst>
          </p:cNvPr>
          <p:cNvSpPr/>
          <p:nvPr/>
        </p:nvSpPr>
        <p:spPr bwMode="gray">
          <a:xfrm>
            <a:off x="561975" y="1258888"/>
            <a:ext cx="7921625" cy="469106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Aft>
                <a:spcPct val="20000"/>
              </a:spcAft>
              <a:defRPr/>
            </a:pPr>
            <a:r>
              <a:rPr lang="en-US" altLang="zh-CN" sz="2600" dirty="0">
                <a:solidFill>
                  <a:srgbClr val="FF0000"/>
                </a:solidFill>
                <a:latin typeface="Arial" panose="020B0604020202020204" pitchFamily="34" charset="0"/>
              </a:rPr>
              <a:t>4.2.1  </a:t>
            </a:r>
            <a:r>
              <a:rPr lang="zh-CN" altLang="en-US" sz="2600" dirty="0">
                <a:solidFill>
                  <a:srgbClr val="FF0000"/>
                </a:solidFill>
                <a:latin typeface="Arial" panose="020B0604020202020204" pitchFamily="34" charset="0"/>
              </a:rPr>
              <a:t>软件总体设计的任务</a:t>
            </a:r>
            <a:endParaRPr lang="zh-CN" altLang="en-US" sz="2600" dirty="0">
              <a:solidFill>
                <a:srgbClr val="990033"/>
              </a:solidFill>
              <a:latin typeface="Arial" panose="020B0604020202020204" pitchFamily="34" charset="0"/>
            </a:endParaRPr>
          </a:p>
          <a:p>
            <a:pPr eaLnBrk="1" hangingPunct="1">
              <a:defRPr/>
            </a:pPr>
            <a:r>
              <a:rPr lang="zh-CN" altLang="en-US" sz="2400" dirty="0">
                <a:solidFill>
                  <a:srgbClr val="990033"/>
                </a:solidFill>
                <a:latin typeface="Arial" panose="020B0604020202020204" pitchFamily="34" charset="0"/>
              </a:rPr>
              <a:t>     软件总体设计的</a:t>
            </a:r>
            <a:r>
              <a:rPr lang="zh-CN" altLang="en-US" sz="2400" dirty="0">
                <a:solidFill>
                  <a:srgbClr val="FF33CC"/>
                </a:solidFill>
                <a:latin typeface="Arial" panose="020B0604020202020204" pitchFamily="34" charset="0"/>
              </a:rPr>
              <a:t>任务</a:t>
            </a:r>
            <a:r>
              <a:rPr lang="zh-CN" altLang="en-US" sz="2400" dirty="0">
                <a:solidFill>
                  <a:srgbClr val="0070C0"/>
                </a:solidFill>
                <a:latin typeface="Arial" panose="020B0604020202020204" pitchFamily="34" charset="0"/>
              </a:rPr>
              <a:t>主要包括：</a:t>
            </a:r>
            <a:endParaRPr lang="zh-CN" altLang="en-US" sz="2400" b="0" dirty="0">
              <a:solidFill>
                <a:srgbClr val="0070C0"/>
              </a:solidFill>
              <a:latin typeface="Arial" panose="020B0604020202020204" pitchFamily="34" charset="0"/>
            </a:endParaRPr>
          </a:p>
          <a:p>
            <a:pPr eaLnBrk="1" hangingPunct="1">
              <a:defRPr/>
            </a:pPr>
            <a:r>
              <a:rPr lang="en-US" altLang="zh-CN" sz="2300" dirty="0">
                <a:solidFill>
                  <a:schemeClr val="tx1"/>
                </a:solidFill>
                <a:latin typeface="Arial" panose="020B0604020202020204" pitchFamily="34" charset="0"/>
              </a:rPr>
              <a:t> </a:t>
            </a:r>
            <a:r>
              <a:rPr lang="zh-CN" altLang="en-US" sz="2300" dirty="0">
                <a:solidFill>
                  <a:schemeClr val="tx1"/>
                </a:solidFill>
                <a:latin typeface="Arial" panose="020B0604020202020204" pitchFamily="34" charset="0"/>
              </a:rPr>
              <a:t>（</a:t>
            </a:r>
            <a:r>
              <a:rPr lang="en-US" altLang="zh-CN" sz="2300" dirty="0">
                <a:solidFill>
                  <a:schemeClr val="tx1"/>
                </a:solidFill>
                <a:latin typeface="Arial" panose="020B0604020202020204" pitchFamily="34" charset="0"/>
              </a:rPr>
              <a:t>1</a:t>
            </a:r>
            <a:r>
              <a:rPr lang="zh-CN" altLang="en-US" sz="2300" dirty="0">
                <a:solidFill>
                  <a:schemeClr val="tx1"/>
                </a:solidFill>
                <a:latin typeface="Arial" panose="020B0604020202020204" pitchFamily="34" charset="0"/>
              </a:rPr>
              <a:t>）软件的总体结构和模块外部设计。</a:t>
            </a:r>
            <a:r>
              <a:rPr lang="en-US" altLang="zh-CN" sz="2000" dirty="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软件结构图</a:t>
            </a:r>
          </a:p>
          <a:p>
            <a:pPr eaLnBrk="1" hangingPunct="1">
              <a:defRPr/>
            </a:pPr>
            <a:r>
              <a:rPr lang="en-US" altLang="zh-CN" sz="2300" dirty="0">
                <a:solidFill>
                  <a:schemeClr val="tx1"/>
                </a:solidFill>
                <a:latin typeface="Arial" panose="020B0604020202020204" pitchFamily="34" charset="0"/>
              </a:rPr>
              <a:t> </a:t>
            </a:r>
            <a:r>
              <a:rPr lang="zh-CN" altLang="en-US" sz="2300" dirty="0">
                <a:solidFill>
                  <a:schemeClr val="tx1"/>
                </a:solidFill>
                <a:latin typeface="Arial" panose="020B0604020202020204" pitchFamily="34" charset="0"/>
              </a:rPr>
              <a:t>（</a:t>
            </a:r>
            <a:r>
              <a:rPr lang="en-US" altLang="zh-CN" sz="2300" dirty="0">
                <a:solidFill>
                  <a:schemeClr val="tx1"/>
                </a:solidFill>
                <a:latin typeface="Arial" panose="020B0604020202020204" pitchFamily="34" charset="0"/>
              </a:rPr>
              <a:t>2</a:t>
            </a:r>
            <a:r>
              <a:rPr lang="zh-CN" altLang="en-US" sz="2300" dirty="0">
                <a:solidFill>
                  <a:schemeClr val="tx1"/>
                </a:solidFill>
                <a:latin typeface="Arial" panose="020B0604020202020204" pitchFamily="34" charset="0"/>
              </a:rPr>
              <a:t>）软件处理流程设计。 </a:t>
            </a:r>
            <a:r>
              <a:rPr lang="en-US" altLang="zh-CN" dirty="0">
                <a:solidFill>
                  <a:schemeClr val="tx1"/>
                </a:solidFill>
                <a:latin typeface="Arial" panose="020B0604020202020204" pitchFamily="34" charset="0"/>
              </a:rPr>
              <a:t>--</a:t>
            </a:r>
            <a:r>
              <a:rPr lang="zh-CN" altLang="en-US" dirty="0">
                <a:solidFill>
                  <a:schemeClr val="tx1"/>
                </a:solidFill>
                <a:latin typeface="Arial" panose="020B0604020202020204" pitchFamily="34" charset="0"/>
              </a:rPr>
              <a:t>模块、子模块及数据调用关系</a:t>
            </a:r>
            <a:r>
              <a:rPr lang="zh-CN" altLang="en-US" sz="2300" dirty="0">
                <a:solidFill>
                  <a:schemeClr val="tx1"/>
                </a:solidFill>
                <a:latin typeface="Arial" panose="020B0604020202020204" pitchFamily="34" charset="0"/>
              </a:rPr>
              <a:t> </a:t>
            </a:r>
          </a:p>
          <a:p>
            <a:pPr eaLnBrk="1" hangingPunct="1">
              <a:defRPr/>
            </a:pPr>
            <a:r>
              <a:rPr lang="en-US" altLang="zh-CN" sz="2300" dirty="0">
                <a:solidFill>
                  <a:schemeClr val="tx1"/>
                </a:solidFill>
                <a:latin typeface="Arial" panose="020B0604020202020204" pitchFamily="34" charset="0"/>
              </a:rPr>
              <a:t> </a:t>
            </a:r>
            <a:r>
              <a:rPr lang="zh-CN" altLang="en-US" sz="2300" dirty="0">
                <a:solidFill>
                  <a:schemeClr val="tx1"/>
                </a:solidFill>
                <a:latin typeface="Arial" panose="020B0604020202020204" pitchFamily="34" charset="0"/>
              </a:rPr>
              <a:t>（</a:t>
            </a:r>
            <a:r>
              <a:rPr lang="en-US" altLang="zh-CN" sz="2300" dirty="0">
                <a:solidFill>
                  <a:schemeClr val="tx1"/>
                </a:solidFill>
                <a:latin typeface="Arial" panose="020B0604020202020204" pitchFamily="34" charset="0"/>
              </a:rPr>
              <a:t>3</a:t>
            </a:r>
            <a:r>
              <a:rPr lang="zh-CN" altLang="en-US" sz="2300" dirty="0">
                <a:solidFill>
                  <a:schemeClr val="tx1"/>
                </a:solidFill>
                <a:latin typeface="Arial" panose="020B0604020202020204" pitchFamily="34" charset="0"/>
              </a:rPr>
              <a:t>）确定软件的功能并分配</a:t>
            </a:r>
            <a:r>
              <a:rPr lang="zh-CN" altLang="en-US" dirty="0">
                <a:solidFill>
                  <a:schemeClr val="tx1"/>
                </a:solidFill>
                <a:latin typeface="Arial" panose="020B0604020202020204" pitchFamily="34" charset="0"/>
              </a:rPr>
              <a:t>（与程序结构的关系）。</a:t>
            </a:r>
            <a:r>
              <a:rPr lang="zh-CN" altLang="en-US" sz="2300" dirty="0">
                <a:solidFill>
                  <a:schemeClr val="tx1"/>
                </a:solidFill>
                <a:latin typeface="Arial" panose="020B0604020202020204" pitchFamily="34" charset="0"/>
              </a:rPr>
              <a:t> </a:t>
            </a:r>
          </a:p>
          <a:p>
            <a:pPr eaLnBrk="1" hangingPunct="1">
              <a:defRPr/>
            </a:pPr>
            <a:r>
              <a:rPr lang="en-US" altLang="zh-CN" sz="2300" dirty="0">
                <a:solidFill>
                  <a:schemeClr val="tx1"/>
                </a:solidFill>
                <a:latin typeface="Arial" panose="020B0604020202020204" pitchFamily="34" charset="0"/>
              </a:rPr>
              <a:t> </a:t>
            </a:r>
            <a:r>
              <a:rPr lang="zh-CN" altLang="en-US" sz="2300" dirty="0">
                <a:solidFill>
                  <a:schemeClr val="tx1"/>
                </a:solidFill>
                <a:latin typeface="Arial" panose="020B0604020202020204" pitchFamily="34" charset="0"/>
              </a:rPr>
              <a:t>（</a:t>
            </a:r>
            <a:r>
              <a:rPr lang="en-US" altLang="zh-CN" sz="2300" dirty="0">
                <a:solidFill>
                  <a:schemeClr val="tx1"/>
                </a:solidFill>
                <a:latin typeface="Arial" panose="020B0604020202020204" pitchFamily="34" charset="0"/>
              </a:rPr>
              <a:t>4</a:t>
            </a:r>
            <a:r>
              <a:rPr lang="zh-CN" altLang="en-US" sz="2300" dirty="0">
                <a:solidFill>
                  <a:schemeClr val="tx1"/>
                </a:solidFill>
                <a:latin typeface="Arial" panose="020B0604020202020204" pitchFamily="34" charset="0"/>
              </a:rPr>
              <a:t>）数据总体结构设计</a:t>
            </a:r>
            <a:r>
              <a:rPr lang="zh-CN" altLang="en-US" dirty="0">
                <a:solidFill>
                  <a:schemeClr val="tx1"/>
                </a:solidFill>
                <a:latin typeface="Arial" panose="020B0604020202020204" pitchFamily="34" charset="0"/>
              </a:rPr>
              <a:t>（逻辑</a:t>
            </a:r>
            <a:r>
              <a:rPr lang="en-US" altLang="zh-CN" dirty="0">
                <a:solidFill>
                  <a:schemeClr val="tx1"/>
                </a:solidFill>
                <a:latin typeface="Arial" panose="020B0604020202020204" pitchFamily="34" charset="0"/>
              </a:rPr>
              <a:t>-</a:t>
            </a:r>
            <a:r>
              <a:rPr lang="zh-CN" altLang="en-US" dirty="0">
                <a:solidFill>
                  <a:schemeClr val="tx1"/>
                </a:solidFill>
                <a:latin typeface="Arial" panose="020B0604020202020204" pitchFamily="34" charset="0"/>
              </a:rPr>
              <a:t>物理</a:t>
            </a:r>
            <a:r>
              <a:rPr lang="en-US" altLang="zh-CN" dirty="0">
                <a:solidFill>
                  <a:schemeClr val="tx1"/>
                </a:solidFill>
                <a:latin typeface="Arial" panose="020B0604020202020204" pitchFamily="34" charset="0"/>
              </a:rPr>
              <a:t>-</a:t>
            </a:r>
            <a:r>
              <a:rPr lang="zh-CN" altLang="en-US" dirty="0">
                <a:solidFill>
                  <a:schemeClr val="tx1"/>
                </a:solidFill>
                <a:latin typeface="Arial" panose="020B0604020202020204" pitchFamily="34" charset="0"/>
              </a:rPr>
              <a:t>数据结构与程序的关系）。 </a:t>
            </a:r>
            <a:endParaRPr lang="zh-CN" altLang="en-US" sz="2300" dirty="0">
              <a:solidFill>
                <a:schemeClr val="tx1"/>
              </a:solidFill>
              <a:latin typeface="Arial" panose="020B0604020202020204" pitchFamily="34" charset="0"/>
            </a:endParaRPr>
          </a:p>
          <a:p>
            <a:pPr eaLnBrk="1" hangingPunct="1">
              <a:defRPr/>
            </a:pPr>
            <a:r>
              <a:rPr lang="en-US" altLang="zh-CN" sz="2300" dirty="0">
                <a:solidFill>
                  <a:schemeClr val="tx1"/>
                </a:solidFill>
                <a:latin typeface="Arial" panose="020B0604020202020204" pitchFamily="34" charset="0"/>
              </a:rPr>
              <a:t> </a:t>
            </a:r>
            <a:r>
              <a:rPr lang="zh-CN" altLang="en-US" sz="2300" dirty="0">
                <a:solidFill>
                  <a:schemeClr val="tx1"/>
                </a:solidFill>
                <a:latin typeface="Arial" panose="020B0604020202020204" pitchFamily="34" charset="0"/>
              </a:rPr>
              <a:t>（</a:t>
            </a:r>
            <a:r>
              <a:rPr lang="en-US" altLang="zh-CN" sz="2300" dirty="0">
                <a:solidFill>
                  <a:schemeClr val="tx1"/>
                </a:solidFill>
                <a:latin typeface="Arial" panose="020B0604020202020204" pitchFamily="34" charset="0"/>
              </a:rPr>
              <a:t>5</a:t>
            </a:r>
            <a:r>
              <a:rPr lang="zh-CN" altLang="en-US" sz="2300" dirty="0">
                <a:solidFill>
                  <a:schemeClr val="tx1"/>
                </a:solidFill>
                <a:latin typeface="Arial" panose="020B0604020202020204" pitchFamily="34" charset="0"/>
              </a:rPr>
              <a:t>）网络及接口概要设计。</a:t>
            </a:r>
          </a:p>
          <a:p>
            <a:pPr eaLnBrk="1" hangingPunct="1">
              <a:defRPr/>
            </a:pPr>
            <a:r>
              <a:rPr lang="en-US" altLang="zh-CN" sz="2300" dirty="0">
                <a:solidFill>
                  <a:schemeClr val="tx1"/>
                </a:solidFill>
                <a:latin typeface="Arial" panose="020B0604020202020204" pitchFamily="34" charset="0"/>
              </a:rPr>
              <a:t> </a:t>
            </a:r>
            <a:r>
              <a:rPr lang="zh-CN" altLang="en-US" sz="2300" dirty="0">
                <a:solidFill>
                  <a:schemeClr val="tx1"/>
                </a:solidFill>
                <a:latin typeface="Arial" panose="020B0604020202020204" pitchFamily="34" charset="0"/>
              </a:rPr>
              <a:t>（</a:t>
            </a:r>
            <a:r>
              <a:rPr lang="en-US" altLang="zh-CN" sz="2300" dirty="0">
                <a:solidFill>
                  <a:schemeClr val="tx1"/>
                </a:solidFill>
                <a:latin typeface="Arial" panose="020B0604020202020204" pitchFamily="34" charset="0"/>
              </a:rPr>
              <a:t>6</a:t>
            </a:r>
            <a:r>
              <a:rPr lang="zh-CN" altLang="en-US" sz="2300" dirty="0">
                <a:solidFill>
                  <a:schemeClr val="tx1"/>
                </a:solidFill>
                <a:latin typeface="Arial" panose="020B0604020202020204" pitchFamily="34" charset="0"/>
              </a:rPr>
              <a:t>）运行概要设计。</a:t>
            </a:r>
          </a:p>
          <a:p>
            <a:pPr eaLnBrk="1" hangingPunct="1">
              <a:defRPr/>
            </a:pPr>
            <a:r>
              <a:rPr lang="en-US" altLang="zh-CN" sz="2300" dirty="0">
                <a:solidFill>
                  <a:schemeClr val="tx1"/>
                </a:solidFill>
                <a:latin typeface="Arial" panose="020B0604020202020204" pitchFamily="34" charset="0"/>
              </a:rPr>
              <a:t> </a:t>
            </a:r>
            <a:r>
              <a:rPr lang="zh-CN" altLang="en-US" sz="2300" dirty="0">
                <a:solidFill>
                  <a:schemeClr val="tx1"/>
                </a:solidFill>
                <a:latin typeface="Arial" panose="020B0604020202020204" pitchFamily="34" charset="0"/>
              </a:rPr>
              <a:t>（</a:t>
            </a:r>
            <a:r>
              <a:rPr lang="en-US" altLang="zh-CN" sz="2300" dirty="0">
                <a:solidFill>
                  <a:schemeClr val="tx1"/>
                </a:solidFill>
                <a:latin typeface="Arial" panose="020B0604020202020204" pitchFamily="34" charset="0"/>
              </a:rPr>
              <a:t>7</a:t>
            </a:r>
            <a:r>
              <a:rPr lang="zh-CN" altLang="en-US" sz="2300" dirty="0">
                <a:solidFill>
                  <a:schemeClr val="tx1"/>
                </a:solidFill>
                <a:latin typeface="Arial" panose="020B0604020202020204" pitchFamily="34" charset="0"/>
              </a:rPr>
              <a:t>）出错处理概要设计。</a:t>
            </a:r>
          </a:p>
          <a:p>
            <a:pPr eaLnBrk="1" hangingPunct="1">
              <a:defRPr/>
            </a:pPr>
            <a:r>
              <a:rPr lang="en-US" altLang="zh-CN" sz="2300" dirty="0">
                <a:solidFill>
                  <a:schemeClr val="tx1"/>
                </a:solidFill>
                <a:latin typeface="Arial" panose="020B0604020202020204" pitchFamily="34" charset="0"/>
              </a:rPr>
              <a:t> </a:t>
            </a:r>
            <a:r>
              <a:rPr lang="zh-CN" altLang="en-US" sz="2300" dirty="0">
                <a:solidFill>
                  <a:schemeClr val="tx1"/>
                </a:solidFill>
                <a:latin typeface="Arial" panose="020B0604020202020204" pitchFamily="34" charset="0"/>
              </a:rPr>
              <a:t>（</a:t>
            </a:r>
            <a:r>
              <a:rPr lang="en-US" altLang="zh-CN" sz="2300" dirty="0">
                <a:solidFill>
                  <a:schemeClr val="tx1"/>
                </a:solidFill>
                <a:latin typeface="Arial" panose="020B0604020202020204" pitchFamily="34" charset="0"/>
              </a:rPr>
              <a:t>8</a:t>
            </a:r>
            <a:r>
              <a:rPr lang="zh-CN" altLang="en-US" sz="2300" dirty="0">
                <a:solidFill>
                  <a:schemeClr val="tx1"/>
                </a:solidFill>
                <a:latin typeface="Arial" panose="020B0604020202020204" pitchFamily="34" charset="0"/>
              </a:rPr>
              <a:t>）性能可靠性及安全保密概要设计。</a:t>
            </a:r>
          </a:p>
          <a:p>
            <a:pPr eaLnBrk="1" hangingPunct="1">
              <a:defRPr/>
            </a:pPr>
            <a:r>
              <a:rPr lang="en-US" altLang="zh-CN" sz="2300" dirty="0">
                <a:solidFill>
                  <a:schemeClr val="tx1"/>
                </a:solidFill>
                <a:latin typeface="Arial" panose="020B0604020202020204" pitchFamily="34" charset="0"/>
              </a:rPr>
              <a:t> </a:t>
            </a:r>
            <a:r>
              <a:rPr lang="zh-CN" altLang="en-US" sz="2300" dirty="0">
                <a:solidFill>
                  <a:schemeClr val="tx1"/>
                </a:solidFill>
                <a:latin typeface="Arial" panose="020B0604020202020204" pitchFamily="34" charset="0"/>
              </a:rPr>
              <a:t>（</a:t>
            </a:r>
            <a:r>
              <a:rPr lang="en-US" altLang="zh-CN" sz="2300" dirty="0">
                <a:solidFill>
                  <a:schemeClr val="tx1"/>
                </a:solidFill>
                <a:latin typeface="Arial" panose="020B0604020202020204" pitchFamily="34" charset="0"/>
              </a:rPr>
              <a:t>9</a:t>
            </a:r>
            <a:r>
              <a:rPr lang="zh-CN" altLang="en-US" sz="2300" dirty="0">
                <a:solidFill>
                  <a:schemeClr val="tx1"/>
                </a:solidFill>
                <a:latin typeface="Arial" panose="020B0604020202020204" pitchFamily="34" charset="0"/>
              </a:rPr>
              <a:t>）维护概要设计。</a:t>
            </a:r>
          </a:p>
        </p:txBody>
      </p:sp>
      <p:pic>
        <p:nvPicPr>
          <p:cNvPr id="9221" name="Picture 20" descr="C:\Program Files\Microsoft Office\MEDIA\CAGCAT10\j0300520.gif">
            <a:extLst>
              <a:ext uri="{FF2B5EF4-FFF2-40B4-BE49-F238E27FC236}">
                <a16:creationId xmlns:a16="http://schemas.microsoft.com/office/drawing/2014/main" xmlns="" id="{F77FE6B5-278D-4DFE-B544-A84EFBB3A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4581525"/>
            <a:ext cx="13112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86" name="Rectangle 2">
            <a:extLst>
              <a:ext uri="{FF2B5EF4-FFF2-40B4-BE49-F238E27FC236}">
                <a16:creationId xmlns:a16="http://schemas.microsoft.com/office/drawing/2014/main" xmlns="" id="{FCE48EF8-2083-4AD1-83D9-02F217229805}"/>
              </a:ext>
            </a:extLst>
          </p:cNvPr>
          <p:cNvSpPr>
            <a:spLocks noChangeArrowheads="1"/>
          </p:cNvSpPr>
          <p:nvPr/>
        </p:nvSpPr>
        <p:spPr bwMode="white">
          <a:xfrm>
            <a:off x="395288" y="188913"/>
            <a:ext cx="8178800" cy="533400"/>
          </a:xfrm>
          <a:prstGeom prst="rect">
            <a:avLst/>
          </a:prstGeom>
          <a:noFill/>
          <a:ln>
            <a:noFill/>
          </a:ln>
        </p:spPr>
        <p:txBody>
          <a:bodyPr anchor="ctr"/>
          <a:lstStyle/>
          <a:p>
            <a:pPr algn="ctr" eaLnBrk="1" hangingPunct="1">
              <a:defRPr/>
            </a:pPr>
            <a:r>
              <a:rPr lang="en-US" altLang="zh-CN" sz="3200">
                <a:solidFill>
                  <a:schemeClr val="bg1"/>
                </a:solidFill>
                <a:effectLst>
                  <a:outerShdw blurRad="38100" dist="38100" dir="2700000" algn="tl">
                    <a:srgbClr val="C0C0C0"/>
                  </a:outerShdw>
                </a:effectLst>
                <a:latin typeface="Verdana" panose="020B0604030504040204" pitchFamily="34" charset="0"/>
              </a:rPr>
              <a:t>4.2 </a:t>
            </a:r>
            <a:r>
              <a:rPr lang="zh-CN" altLang="en-US" sz="3200">
                <a:solidFill>
                  <a:schemeClr val="bg1"/>
                </a:solidFill>
                <a:effectLst>
                  <a:outerShdw blurRad="38100" dist="38100" dir="2700000" algn="tl">
                    <a:srgbClr val="C0C0C0"/>
                  </a:outerShdw>
                </a:effectLst>
                <a:latin typeface="Verdana" panose="020B0604030504040204" pitchFamily="34" charset="0"/>
              </a:rPr>
              <a:t>软件总体设计</a:t>
            </a:r>
            <a:r>
              <a:rPr lang="zh-CN" altLang="en-US" sz="3200">
                <a:solidFill>
                  <a:schemeClr val="bg1"/>
                </a:solidFill>
                <a:latin typeface="Verdana" panose="020B0604030504040204"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a:extLst>
              <a:ext uri="{FF2B5EF4-FFF2-40B4-BE49-F238E27FC236}">
                <a16:creationId xmlns:a16="http://schemas.microsoft.com/office/drawing/2014/main" xmlns="" id="{AD89D6FE-0B1F-48BB-B249-8FC177BEEF1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0243" name="Rectangle 4">
            <a:extLst>
              <a:ext uri="{FF2B5EF4-FFF2-40B4-BE49-F238E27FC236}">
                <a16:creationId xmlns:a16="http://schemas.microsoft.com/office/drawing/2014/main" xmlns="" id="{74D0E4EA-D10F-4A04-B76B-C121B2E934AC}"/>
              </a:ext>
            </a:extLst>
          </p:cNvPr>
          <p:cNvSpPr>
            <a:spLocks noChangeArrowheads="1"/>
          </p:cNvSpPr>
          <p:nvPr/>
        </p:nvSpPr>
        <p:spPr bwMode="auto">
          <a:xfrm>
            <a:off x="539750" y="3187700"/>
            <a:ext cx="5616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88925">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1pPr>
            <a:lvl2pPr marL="742950" indent="-28575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2pPr>
            <a:lvl3pPr marL="11430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3pPr>
            <a:lvl4pPr marL="16002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4pPr>
            <a:lvl5pPr marL="20574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400" b="0">
              <a:latin typeface="Arial" panose="020B0604020202020204" pitchFamily="34" charset="0"/>
            </a:endParaRPr>
          </a:p>
        </p:txBody>
      </p:sp>
      <p:sp>
        <p:nvSpPr>
          <p:cNvPr id="19" name="圆角矩形 18">
            <a:extLst>
              <a:ext uri="{FF2B5EF4-FFF2-40B4-BE49-F238E27FC236}">
                <a16:creationId xmlns:a16="http://schemas.microsoft.com/office/drawing/2014/main" xmlns="" id="{4EC23EF8-BD47-4BFD-8433-C6BEBD277353}"/>
              </a:ext>
            </a:extLst>
          </p:cNvPr>
          <p:cNvSpPr/>
          <p:nvPr/>
        </p:nvSpPr>
        <p:spPr bwMode="gray">
          <a:xfrm>
            <a:off x="539750" y="1196975"/>
            <a:ext cx="7921625" cy="48958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Arial" panose="020B0604020202020204" pitchFamily="34" charset="0"/>
              <a:buNone/>
              <a:defRPr/>
            </a:pPr>
            <a:r>
              <a:rPr lang="en-US" altLang="zh-CN" sz="2800" noProof="1">
                <a:solidFill>
                  <a:srgbClr val="FF0000"/>
                </a:solidFill>
              </a:rPr>
              <a:t>4.2.2 </a:t>
            </a:r>
            <a:r>
              <a:rPr lang="zh-CN" altLang="en-US" sz="2800" noProof="1">
                <a:solidFill>
                  <a:srgbClr val="FF0000"/>
                </a:solidFill>
              </a:rPr>
              <a:t>总体设计的原则和过程</a:t>
            </a:r>
          </a:p>
          <a:p>
            <a:pPr eaLnBrk="1" hangingPunct="1">
              <a:spcBef>
                <a:spcPts val="600"/>
              </a:spcBef>
              <a:spcAft>
                <a:spcPts val="600"/>
              </a:spcAft>
              <a:buFont typeface="Arial" panose="020B0604020202020204" pitchFamily="34" charset="0"/>
              <a:buNone/>
              <a:defRPr/>
            </a:pPr>
            <a:r>
              <a:rPr lang="zh-CN" altLang="en-US" b="0" noProof="1"/>
              <a:t>     </a:t>
            </a:r>
            <a:r>
              <a:rPr lang="zh-CN" altLang="en-US" sz="2300" noProof="1">
                <a:solidFill>
                  <a:srgbClr val="990033"/>
                </a:solidFill>
              </a:rPr>
              <a:t>总体设计</a:t>
            </a:r>
            <a:r>
              <a:rPr lang="zh-CN" altLang="en-US" sz="2300" noProof="1">
                <a:solidFill>
                  <a:srgbClr val="0066FF"/>
                </a:solidFill>
              </a:rPr>
              <a:t>的</a:t>
            </a:r>
            <a:r>
              <a:rPr lang="zh-CN" altLang="en-US" sz="2300" noProof="1">
                <a:solidFill>
                  <a:srgbClr val="CC0000"/>
                </a:solidFill>
              </a:rPr>
              <a:t>总原则及过程</a:t>
            </a:r>
            <a:r>
              <a:rPr lang="zh-CN" altLang="en-US" sz="2300" noProof="1">
                <a:solidFill>
                  <a:srgbClr val="0066FF"/>
                </a:solidFill>
              </a:rPr>
              <a:t>是：由</a:t>
            </a:r>
            <a:r>
              <a:rPr lang="zh-CN" altLang="en-US" sz="2300" noProof="1">
                <a:solidFill>
                  <a:schemeClr val="tx2"/>
                </a:solidFill>
              </a:rPr>
              <a:t>宏观到微观、逐步求精</a:t>
            </a:r>
            <a:r>
              <a:rPr lang="zh-CN" altLang="en-US" sz="2300" noProof="1">
                <a:solidFill>
                  <a:srgbClr val="0066FF"/>
                </a:solidFill>
              </a:rPr>
              <a:t>的原则，</a:t>
            </a:r>
            <a:r>
              <a:rPr lang="zh-CN" altLang="en-US" sz="2300" noProof="1"/>
              <a:t>定性定量分析相结合、分解与协调相结合和模型化方法，并要</a:t>
            </a:r>
            <a:r>
              <a:rPr lang="zh-CN" altLang="en-US" sz="2300" noProof="1">
                <a:solidFill>
                  <a:srgbClr val="0066FF"/>
                </a:solidFill>
              </a:rPr>
              <a:t>兼顾</a:t>
            </a:r>
            <a:r>
              <a:rPr lang="zh-CN" altLang="en-US" sz="2300" noProof="1">
                <a:solidFill>
                  <a:srgbClr val="006600"/>
                </a:solidFill>
              </a:rPr>
              <a:t>系统的通用性、关联性、整体性和层次性</a:t>
            </a:r>
            <a:r>
              <a:rPr lang="zh-CN" altLang="en-US" sz="2300" noProof="1">
                <a:solidFill>
                  <a:srgbClr val="0066FF"/>
                </a:solidFill>
              </a:rPr>
              <a:t>。根据</a:t>
            </a:r>
            <a:r>
              <a:rPr lang="zh-CN" altLang="en-US" sz="2300" noProof="1">
                <a:solidFill>
                  <a:schemeClr val="tx2"/>
                </a:solidFill>
              </a:rPr>
              <a:t>系统的</a:t>
            </a:r>
            <a:r>
              <a:rPr lang="zh-CN" altLang="en-US" sz="2300" noProof="1">
                <a:solidFill>
                  <a:srgbClr val="006600"/>
                </a:solidFill>
              </a:rPr>
              <a:t>总体结构、功能、任务和目标</a:t>
            </a:r>
            <a:r>
              <a:rPr lang="zh-CN" altLang="en-US" sz="2300" noProof="1">
                <a:solidFill>
                  <a:schemeClr val="tx2"/>
                </a:solidFill>
              </a:rPr>
              <a:t>的要求</a:t>
            </a:r>
            <a:r>
              <a:rPr lang="zh-CN" altLang="en-US" sz="2300" noProof="1">
                <a:solidFill>
                  <a:srgbClr val="0066FF"/>
                </a:solidFill>
              </a:rPr>
              <a:t>分解</a:t>
            </a:r>
            <a:r>
              <a:rPr lang="zh-CN" altLang="en-US" sz="2300" noProof="1"/>
              <a:t>系统，</a:t>
            </a:r>
            <a:r>
              <a:rPr lang="zh-CN" altLang="en-US" sz="2300" noProof="1">
                <a:solidFill>
                  <a:srgbClr val="0066FF"/>
                </a:solidFill>
              </a:rPr>
              <a:t>使</a:t>
            </a:r>
            <a:r>
              <a:rPr lang="zh-CN" altLang="en-US" sz="2300" noProof="1">
                <a:solidFill>
                  <a:schemeClr val="tx2"/>
                </a:solidFill>
              </a:rPr>
              <a:t>各子系统之间</a:t>
            </a:r>
            <a:r>
              <a:rPr lang="zh-CN" altLang="en-US" sz="2300" noProof="1"/>
              <a:t>互相协调配合，</a:t>
            </a:r>
            <a:r>
              <a:rPr lang="zh-CN" altLang="en-US" sz="2300" noProof="1">
                <a:solidFill>
                  <a:srgbClr val="0066FF"/>
                </a:solidFill>
              </a:rPr>
              <a:t>实现</a:t>
            </a:r>
            <a:r>
              <a:rPr lang="zh-CN" altLang="en-US" sz="2300" noProof="1"/>
              <a:t>系统的整体优化。</a:t>
            </a:r>
          </a:p>
          <a:p>
            <a:pPr eaLnBrk="1" hangingPunct="1">
              <a:spcBef>
                <a:spcPts val="600"/>
              </a:spcBef>
              <a:spcAft>
                <a:spcPts val="600"/>
              </a:spcAft>
              <a:buFont typeface="Arial" panose="020B0604020202020204" pitchFamily="34" charset="0"/>
              <a:buNone/>
              <a:defRPr/>
            </a:pPr>
            <a:r>
              <a:rPr lang="en-US" altLang="zh-CN" sz="2300" noProof="1">
                <a:solidFill>
                  <a:srgbClr val="0066FF"/>
                </a:solidFill>
              </a:rPr>
              <a:t>    </a:t>
            </a:r>
            <a:r>
              <a:rPr lang="en-US" altLang="zh-CN" sz="2300" noProof="1">
                <a:solidFill>
                  <a:srgbClr val="990033"/>
                </a:solidFill>
              </a:rPr>
              <a:t>1. </a:t>
            </a:r>
            <a:r>
              <a:rPr lang="zh-CN" altLang="en-US" sz="2300" noProof="1">
                <a:solidFill>
                  <a:srgbClr val="990033"/>
                </a:solidFill>
              </a:rPr>
              <a:t>软件工程模块化</a:t>
            </a:r>
          </a:p>
          <a:p>
            <a:pPr eaLnBrk="1" hangingPunct="1">
              <a:spcBef>
                <a:spcPts val="600"/>
              </a:spcBef>
              <a:spcAft>
                <a:spcPts val="600"/>
              </a:spcAft>
              <a:buFont typeface="Arial" panose="020B0604020202020204" pitchFamily="34" charset="0"/>
              <a:buNone/>
              <a:defRPr/>
            </a:pPr>
            <a:r>
              <a:rPr lang="zh-CN" altLang="en-US" sz="2300" noProof="1">
                <a:solidFill>
                  <a:srgbClr val="0066FF"/>
                </a:solidFill>
              </a:rPr>
              <a:t>    </a:t>
            </a:r>
            <a:r>
              <a:rPr lang="zh-CN" altLang="en-US" sz="2300" noProof="1">
                <a:solidFill>
                  <a:srgbClr val="FF0000"/>
                </a:solidFill>
              </a:rPr>
              <a:t>模块</a:t>
            </a:r>
            <a:r>
              <a:rPr lang="zh-CN" altLang="en-US" sz="2300" noProof="1"/>
              <a:t>是构成程序的基本构件，主要由</a:t>
            </a:r>
            <a:r>
              <a:rPr lang="zh-CN" altLang="zh-CN" sz="2400" dirty="0"/>
              <a:t>数据说明、执行语句等程序对象构成</a:t>
            </a:r>
            <a:r>
              <a:rPr lang="zh-CN" altLang="en-US" sz="2300" noProof="1"/>
              <a:t>。</a:t>
            </a:r>
            <a:r>
              <a:rPr lang="zh-CN" altLang="en-US" sz="2300" noProof="1">
                <a:solidFill>
                  <a:srgbClr val="FF0000"/>
                </a:solidFill>
              </a:rPr>
              <a:t>模块化</a:t>
            </a:r>
            <a:r>
              <a:rPr lang="zh-CN" altLang="en-US" sz="2300" noProof="1">
                <a:solidFill>
                  <a:srgbClr val="0066FF"/>
                </a:solidFill>
              </a:rPr>
              <a:t>（</a:t>
            </a:r>
            <a:r>
              <a:rPr lang="en-US" altLang="zh-CN" sz="2300" noProof="1">
                <a:solidFill>
                  <a:srgbClr val="0066FF"/>
                </a:solidFill>
              </a:rPr>
              <a:t>Modular</a:t>
            </a:r>
            <a:r>
              <a:rPr lang="zh-CN" altLang="en-US" sz="2300" noProof="1">
                <a:solidFill>
                  <a:srgbClr val="0066FF"/>
                </a:solidFill>
              </a:rPr>
              <a:t>）</a:t>
            </a:r>
            <a:r>
              <a:rPr lang="zh-CN" altLang="en-US" sz="2300" noProof="1"/>
              <a:t>是将复杂软件划分为功能相对独立且易于处理的模块的过程。</a:t>
            </a:r>
          </a:p>
        </p:txBody>
      </p:sp>
      <p:pic>
        <p:nvPicPr>
          <p:cNvPr id="10245" name="Picture 5" descr="C:\Program Files\Microsoft Office\MEDIA\CAGCAT10\j0234657.wmf">
            <a:extLst>
              <a:ext uri="{FF2B5EF4-FFF2-40B4-BE49-F238E27FC236}">
                <a16:creationId xmlns:a16="http://schemas.microsoft.com/office/drawing/2014/main" xmlns="" id="{1FA7C010-D018-431B-A717-44DABF0E80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7305" y="5724255"/>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86" name="Rectangle 2">
            <a:extLst>
              <a:ext uri="{FF2B5EF4-FFF2-40B4-BE49-F238E27FC236}">
                <a16:creationId xmlns:a16="http://schemas.microsoft.com/office/drawing/2014/main" xmlns="" id="{8ABA23D6-2D9C-4E24-A8A9-881A5D651884}"/>
              </a:ext>
            </a:extLst>
          </p:cNvPr>
          <p:cNvSpPr>
            <a:spLocks noChangeArrowheads="1"/>
          </p:cNvSpPr>
          <p:nvPr/>
        </p:nvSpPr>
        <p:spPr bwMode="white">
          <a:xfrm>
            <a:off x="395288" y="188913"/>
            <a:ext cx="8178800" cy="533400"/>
          </a:xfrm>
          <a:prstGeom prst="rect">
            <a:avLst/>
          </a:prstGeom>
          <a:noFill/>
          <a:ln>
            <a:noFill/>
          </a:ln>
        </p:spPr>
        <p:txBody>
          <a:bodyPr anchor="ctr"/>
          <a:lstStyle/>
          <a:p>
            <a:pPr algn="ctr" eaLnBrk="1" hangingPunct="1">
              <a:defRPr/>
            </a:pPr>
            <a:r>
              <a:rPr lang="en-US" altLang="zh-CN" sz="3200">
                <a:solidFill>
                  <a:schemeClr val="bg1"/>
                </a:solidFill>
                <a:effectLst>
                  <a:outerShdw blurRad="38100" dist="38100" dir="2700000" algn="tl">
                    <a:srgbClr val="C0C0C0"/>
                  </a:outerShdw>
                </a:effectLst>
                <a:latin typeface="Verdana" panose="020B0604030504040204" pitchFamily="34" charset="0"/>
              </a:rPr>
              <a:t>4.2 </a:t>
            </a:r>
            <a:r>
              <a:rPr lang="zh-CN" altLang="en-US" sz="3200">
                <a:solidFill>
                  <a:schemeClr val="bg1"/>
                </a:solidFill>
                <a:effectLst>
                  <a:outerShdw blurRad="38100" dist="38100" dir="2700000" algn="tl">
                    <a:srgbClr val="C0C0C0"/>
                  </a:outerShdw>
                </a:effectLst>
                <a:latin typeface="Verdana" panose="020B0604030504040204" pitchFamily="34" charset="0"/>
              </a:rPr>
              <a:t>软件总体设计</a:t>
            </a:r>
            <a:r>
              <a:rPr lang="zh-CN" altLang="en-US" sz="3200">
                <a:solidFill>
                  <a:schemeClr val="bg1"/>
                </a:solidFill>
                <a:latin typeface="Verdana" panose="020B0604030504040204"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xmlns="" id="{346DA755-DE9C-4F6F-A2A4-66B358DDF0A3}"/>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11267" name="Text Box 3">
            <a:extLst>
              <a:ext uri="{FF2B5EF4-FFF2-40B4-BE49-F238E27FC236}">
                <a16:creationId xmlns:a16="http://schemas.microsoft.com/office/drawing/2014/main" xmlns="" id="{DEE448FB-04D6-4202-B6CD-58C20374B86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1268" name="Rectangle 4">
            <a:extLst>
              <a:ext uri="{FF2B5EF4-FFF2-40B4-BE49-F238E27FC236}">
                <a16:creationId xmlns:a16="http://schemas.microsoft.com/office/drawing/2014/main" xmlns="" id="{12CC33BF-3F99-4030-9B69-AF916C6BE809}"/>
              </a:ext>
            </a:extLst>
          </p:cNvPr>
          <p:cNvSpPr>
            <a:spLocks noChangeArrowheads="1"/>
          </p:cNvSpPr>
          <p:nvPr/>
        </p:nvSpPr>
        <p:spPr bwMode="auto">
          <a:xfrm>
            <a:off x="539750" y="3187700"/>
            <a:ext cx="5616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88925">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1pPr>
            <a:lvl2pPr marL="742950" indent="-28575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2pPr>
            <a:lvl3pPr marL="11430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3pPr>
            <a:lvl4pPr marL="16002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4pPr>
            <a:lvl5pPr marL="20574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400" b="0">
              <a:latin typeface="Arial" panose="020B0604020202020204" pitchFamily="34" charset="0"/>
            </a:endParaRPr>
          </a:p>
        </p:txBody>
      </p:sp>
      <p:sp>
        <p:nvSpPr>
          <p:cNvPr id="19" name="圆角矩形 18">
            <a:extLst>
              <a:ext uri="{FF2B5EF4-FFF2-40B4-BE49-F238E27FC236}">
                <a16:creationId xmlns:a16="http://schemas.microsoft.com/office/drawing/2014/main" xmlns="" id="{4493A79C-BC87-4327-A687-62BDF8F7DFA0}"/>
              </a:ext>
            </a:extLst>
          </p:cNvPr>
          <p:cNvSpPr/>
          <p:nvPr/>
        </p:nvSpPr>
        <p:spPr bwMode="gray">
          <a:xfrm>
            <a:off x="557213" y="1116013"/>
            <a:ext cx="8262937" cy="55530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400" dirty="0">
                <a:solidFill>
                  <a:srgbClr val="990033"/>
                </a:solidFill>
                <a:latin typeface="Arial" panose="020B0604020202020204" pitchFamily="34" charset="0"/>
              </a:rPr>
              <a:t>      2. </a:t>
            </a:r>
            <a:r>
              <a:rPr lang="zh-CN" altLang="en-US" sz="2400" dirty="0">
                <a:solidFill>
                  <a:srgbClr val="990033"/>
                </a:solidFill>
                <a:latin typeface="Arial" panose="020B0604020202020204" pitchFamily="34" charset="0"/>
              </a:rPr>
              <a:t>抽象和逐步求精</a:t>
            </a:r>
            <a:r>
              <a:rPr lang="zh-CN" altLang="en-US" sz="2400" dirty="0">
                <a:solidFill>
                  <a:schemeClr val="tx1"/>
                </a:solidFill>
                <a:latin typeface="Arial" panose="020B0604020202020204" pitchFamily="34" charset="0"/>
              </a:rPr>
              <a:t></a:t>
            </a:r>
          </a:p>
          <a:p>
            <a:pPr eaLnBrk="1" hangingPunct="1">
              <a:defRPr/>
            </a:pPr>
            <a:r>
              <a:rPr lang="zh-CN" altLang="en-US" sz="2400" dirty="0">
                <a:solidFill>
                  <a:schemeClr val="tx1"/>
                </a:solidFill>
                <a:latin typeface="Arial" panose="020B0604020202020204" pitchFamily="34" charset="0"/>
              </a:rPr>
              <a:t>       </a:t>
            </a:r>
            <a:r>
              <a:rPr lang="zh-CN" altLang="en-US" sz="2400" dirty="0">
                <a:solidFill>
                  <a:srgbClr val="FF0000"/>
                </a:solidFill>
                <a:latin typeface="Arial" panose="020B0604020202020204" pitchFamily="34" charset="0"/>
              </a:rPr>
              <a:t>抽象</a:t>
            </a:r>
            <a:r>
              <a:rPr lang="zh-CN" altLang="en-US" sz="2400" dirty="0">
                <a:solidFill>
                  <a:schemeClr val="tx1"/>
                </a:solidFill>
                <a:latin typeface="Arial" panose="020B0604020202020204" pitchFamily="34" charset="0"/>
              </a:rPr>
              <a:t>是指</a:t>
            </a:r>
            <a:r>
              <a:rPr lang="zh-CN" altLang="en-US" sz="2400" u="sng" dirty="0">
                <a:solidFill>
                  <a:schemeClr val="tx1"/>
                </a:solidFill>
                <a:latin typeface="Arial" panose="020B0604020202020204" pitchFamily="34" charset="0"/>
              </a:rPr>
              <a:t>提取事物（实体或对象）的本质特性</a:t>
            </a:r>
            <a:r>
              <a:rPr lang="zh-CN" altLang="en-US" sz="2400" dirty="0">
                <a:solidFill>
                  <a:schemeClr val="tx1"/>
                </a:solidFill>
                <a:latin typeface="Arial" panose="020B0604020202020204" pitchFamily="34" charset="0"/>
              </a:rPr>
              <a:t>而暂时不考虑其细节的方法。</a:t>
            </a:r>
          </a:p>
          <a:p>
            <a:pPr eaLnBrk="1" hangingPunct="1">
              <a:defRPr/>
            </a:pPr>
            <a:r>
              <a:rPr lang="zh-CN" altLang="en-US" sz="2400" dirty="0">
                <a:solidFill>
                  <a:schemeClr val="tx1"/>
                </a:solidFill>
                <a:latin typeface="Arial" panose="020B0604020202020204" pitchFamily="34" charset="0"/>
              </a:rPr>
              <a:t>       </a:t>
            </a:r>
            <a:r>
              <a:rPr lang="zh-CN" altLang="en-US" sz="2400" dirty="0">
                <a:solidFill>
                  <a:srgbClr val="FF0000"/>
                </a:solidFill>
                <a:latin typeface="Arial" panose="020B0604020202020204" pitchFamily="34" charset="0"/>
              </a:rPr>
              <a:t>逐步求精</a:t>
            </a:r>
            <a:r>
              <a:rPr lang="zh-CN" altLang="en-US" sz="2400" dirty="0">
                <a:solidFill>
                  <a:schemeClr val="tx1"/>
                </a:solidFill>
                <a:latin typeface="Arial" panose="020B0604020202020204" pitchFamily="34" charset="0"/>
              </a:rPr>
              <a:t>是指为了集中精力解决主要问题而尽量推迟并逐步考虑细节问题的方法，是人类解决复杂问题时采用的一种基本策略，也是软件工程技术的基础。</a:t>
            </a:r>
            <a:endParaRPr lang="en-US" altLang="zh-CN" sz="2400" dirty="0">
              <a:solidFill>
                <a:schemeClr val="tx1"/>
              </a:solidFill>
              <a:latin typeface="Arial" panose="020B0604020202020204" pitchFamily="34" charset="0"/>
            </a:endParaRPr>
          </a:p>
          <a:p>
            <a:pPr eaLnBrk="1" hangingPunct="1">
              <a:defRPr/>
            </a:pPr>
            <a:r>
              <a:rPr lang="en-US" altLang="zh-CN" sz="2400" dirty="0">
                <a:solidFill>
                  <a:schemeClr val="tx1"/>
                </a:solidFill>
                <a:latin typeface="Arial" panose="020B0604020202020204" pitchFamily="34" charset="0"/>
              </a:rPr>
              <a:t>      </a:t>
            </a:r>
            <a:r>
              <a:rPr lang="en-US" altLang="zh-CN" sz="2400" dirty="0">
                <a:solidFill>
                  <a:srgbClr val="990033"/>
                </a:solidFill>
                <a:latin typeface="Arial" panose="020B0604020202020204" pitchFamily="34" charset="0"/>
              </a:rPr>
              <a:t>3.</a:t>
            </a:r>
            <a:r>
              <a:rPr lang="zh-CN" altLang="en-US" sz="2400" dirty="0">
                <a:solidFill>
                  <a:srgbClr val="990033"/>
                </a:solidFill>
                <a:latin typeface="Arial" panose="020B0604020202020204" pitchFamily="34" charset="0"/>
              </a:rPr>
              <a:t>模块的内聚和耦合</a:t>
            </a:r>
          </a:p>
          <a:p>
            <a:pPr eaLnBrk="1" hangingPunct="1">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a:t>
            </a:r>
            <a:r>
              <a:rPr lang="zh-CN" altLang="en-US" sz="2400" dirty="0">
                <a:solidFill>
                  <a:srgbClr val="CC0000"/>
                </a:solidFill>
                <a:latin typeface="Arial" panose="020B0604020202020204" pitchFamily="34" charset="0"/>
              </a:rPr>
              <a:t>内聚</a:t>
            </a:r>
            <a:r>
              <a:rPr lang="zh-CN" altLang="en-US" sz="2400" dirty="0">
                <a:solidFill>
                  <a:schemeClr val="tx1"/>
                </a:solidFill>
                <a:latin typeface="Arial" panose="020B0604020202020204" pitchFamily="34" charset="0"/>
              </a:rPr>
              <a:t>。标志一个模块内各个元素彼此结合的紧密程度，是信息隐蔽和局部化概念的自然扩展。设计时应该力求做到</a:t>
            </a:r>
            <a:r>
              <a:rPr lang="zh-CN" altLang="en-US" sz="2400" dirty="0">
                <a:solidFill>
                  <a:srgbClr val="800000"/>
                </a:solidFill>
                <a:latin typeface="Arial" panose="020B0604020202020204" pitchFamily="34" charset="0"/>
              </a:rPr>
              <a:t>高内聚</a:t>
            </a:r>
            <a:r>
              <a:rPr lang="zh-CN" altLang="en-US" sz="2400" dirty="0">
                <a:solidFill>
                  <a:schemeClr val="tx1"/>
                </a:solidFill>
                <a:latin typeface="Arial" panose="020B0604020202020204" pitchFamily="34" charset="0"/>
              </a:rPr>
              <a:t>。</a:t>
            </a:r>
          </a:p>
          <a:p>
            <a:pPr eaLnBrk="1" hangingPunct="1">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a:t>
            </a:r>
            <a:r>
              <a:rPr lang="zh-CN" altLang="en-US" sz="2400" dirty="0">
                <a:solidFill>
                  <a:srgbClr val="CC0000"/>
                </a:solidFill>
                <a:latin typeface="Arial" panose="020B0604020202020204" pitchFamily="34" charset="0"/>
              </a:rPr>
              <a:t>耦合</a:t>
            </a:r>
            <a:r>
              <a:rPr lang="zh-CN" altLang="en-US" sz="2400" dirty="0">
                <a:solidFill>
                  <a:schemeClr val="tx1"/>
                </a:solidFill>
                <a:latin typeface="Arial" panose="020B0604020202020204" pitchFamily="34" charset="0"/>
              </a:rPr>
              <a:t>。是对软件结构不同模块之间</a:t>
            </a:r>
            <a:r>
              <a:rPr lang="zh-CN" altLang="en-US" sz="2400" dirty="0">
                <a:solidFill>
                  <a:srgbClr val="800000"/>
                </a:solidFill>
                <a:latin typeface="Arial" panose="020B0604020202020204" pitchFamily="34" charset="0"/>
              </a:rPr>
              <a:t>互连程度的度量</a:t>
            </a:r>
            <a:r>
              <a:rPr lang="zh-CN" altLang="en-US" sz="2400" dirty="0">
                <a:solidFill>
                  <a:schemeClr val="tx1"/>
                </a:solidFill>
                <a:latin typeface="Arial" panose="020B0604020202020204" pitchFamily="34" charset="0"/>
              </a:rPr>
              <a:t>，是影响软件复杂程度的一个重要因素。模块间的耦合程度将影响系统的可理解性、可测试性、可靠性和可维护性（</a:t>
            </a:r>
            <a:r>
              <a:rPr lang="zh-CN" altLang="en-US" sz="2400" dirty="0">
                <a:solidFill>
                  <a:schemeClr val="tx1"/>
                </a:solidFill>
                <a:latin typeface="Arial" panose="020B0604020202020204" pitchFamily="34" charset="0"/>
                <a:sym typeface="+mn-ea"/>
              </a:rPr>
              <a:t>力求做到</a:t>
            </a:r>
            <a:r>
              <a:rPr lang="zh-CN" altLang="en-US" sz="2400" dirty="0">
                <a:solidFill>
                  <a:srgbClr val="800000"/>
                </a:solidFill>
                <a:latin typeface="Arial" panose="020B0604020202020204" pitchFamily="34" charset="0"/>
                <a:sym typeface="+mn-ea"/>
              </a:rPr>
              <a:t>低耦合</a:t>
            </a:r>
            <a:r>
              <a:rPr lang="zh-CN" altLang="en-US" sz="2400" dirty="0">
                <a:solidFill>
                  <a:schemeClr val="tx1"/>
                </a:solidFill>
                <a:latin typeface="Arial" panose="020B0604020202020204" pitchFamily="34" charset="0"/>
              </a:rPr>
              <a:t>）。</a:t>
            </a:r>
          </a:p>
          <a:p>
            <a:pPr eaLnBrk="1" hangingPunct="1">
              <a:defRPr/>
            </a:pPr>
            <a:endParaRPr lang="zh-CN" altLang="en-US" sz="2000" dirty="0">
              <a:solidFill>
                <a:srgbClr val="0066FF"/>
              </a:solidFill>
              <a:effectLst>
                <a:outerShdw blurRad="38100" dist="38100" dir="2700000" algn="tl">
                  <a:srgbClr val="C0C0C0"/>
                </a:outerShdw>
              </a:effectLst>
              <a:latin typeface="Arial" panose="020B0604020202020204" pitchFamily="34" charset="0"/>
            </a:endParaRPr>
          </a:p>
        </p:txBody>
      </p:sp>
      <p:pic>
        <p:nvPicPr>
          <p:cNvPr id="11270" name="Picture 20" descr="C:\Program Files\Microsoft Office\MEDIA\CAGCAT10\j0300520.gif">
            <a:extLst>
              <a:ext uri="{FF2B5EF4-FFF2-40B4-BE49-F238E27FC236}">
                <a16:creationId xmlns:a16="http://schemas.microsoft.com/office/drawing/2014/main" xmlns="" id="{232F96BC-B7EB-4F96-B079-69BB0CBA5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5949950"/>
            <a:ext cx="10795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矩形标注 6">
            <a:extLst>
              <a:ext uri="{FF2B5EF4-FFF2-40B4-BE49-F238E27FC236}">
                <a16:creationId xmlns:a16="http://schemas.microsoft.com/office/drawing/2014/main" xmlns="" id="{B1D59C6D-3B76-4A03-BBDA-051B606C51C0}"/>
              </a:ext>
            </a:extLst>
          </p:cNvPr>
          <p:cNvSpPr>
            <a:spLocks noChangeArrowheads="1"/>
          </p:cNvSpPr>
          <p:nvPr/>
        </p:nvSpPr>
        <p:spPr bwMode="auto">
          <a:xfrm>
            <a:off x="5795963" y="4551363"/>
            <a:ext cx="720725" cy="312737"/>
          </a:xfrm>
          <a:prstGeom prst="wedgeRectCallout">
            <a:avLst>
              <a:gd name="adj1" fmla="val -26431"/>
              <a:gd name="adj2" fmla="val 95685"/>
            </a:avLst>
          </a:prstGeom>
          <a:solidFill>
            <a:srgbClr val="FFFF99"/>
          </a:solidFill>
          <a:ln w="12700">
            <a:solidFill>
              <a:schemeClr val="accent1"/>
            </a:solidFill>
            <a:round/>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r>
              <a:rPr lang="zh-CN" altLang="en-US" sz="1600">
                <a:solidFill>
                  <a:srgbClr val="C00000"/>
                </a:solidFill>
              </a:rPr>
              <a:t>外部</a:t>
            </a:r>
          </a:p>
        </p:txBody>
      </p:sp>
      <p:sp>
        <p:nvSpPr>
          <p:cNvPr id="11272" name="矩形标注 6">
            <a:extLst>
              <a:ext uri="{FF2B5EF4-FFF2-40B4-BE49-F238E27FC236}">
                <a16:creationId xmlns:a16="http://schemas.microsoft.com/office/drawing/2014/main" xmlns="" id="{44C4A649-D71F-49AA-919F-5D58C19342A2}"/>
              </a:ext>
            </a:extLst>
          </p:cNvPr>
          <p:cNvSpPr>
            <a:spLocks noChangeArrowheads="1"/>
          </p:cNvSpPr>
          <p:nvPr/>
        </p:nvSpPr>
        <p:spPr bwMode="auto">
          <a:xfrm>
            <a:off x="4689475" y="3390900"/>
            <a:ext cx="720725" cy="312738"/>
          </a:xfrm>
          <a:prstGeom prst="wedgeRectCallout">
            <a:avLst>
              <a:gd name="adj1" fmla="val -11231"/>
              <a:gd name="adj2" fmla="val 107866"/>
            </a:avLst>
          </a:prstGeom>
          <a:solidFill>
            <a:srgbClr val="FFFF99"/>
          </a:solidFill>
          <a:ln w="12700">
            <a:solidFill>
              <a:schemeClr val="accent1"/>
            </a:solidFill>
            <a:round/>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r>
              <a:rPr lang="zh-CN" altLang="en-US" sz="1600">
                <a:solidFill>
                  <a:srgbClr val="C00000"/>
                </a:solidFill>
              </a:rPr>
              <a:t>内部</a:t>
            </a:r>
          </a:p>
        </p:txBody>
      </p:sp>
      <p:sp>
        <p:nvSpPr>
          <p:cNvPr id="11273" name="矩形标注 1">
            <a:extLst>
              <a:ext uri="{FF2B5EF4-FFF2-40B4-BE49-F238E27FC236}">
                <a16:creationId xmlns:a16="http://schemas.microsoft.com/office/drawing/2014/main" xmlns="" id="{0BF582E4-204C-4808-B898-0BFE18833D55}"/>
              </a:ext>
            </a:extLst>
          </p:cNvPr>
          <p:cNvSpPr>
            <a:spLocks noChangeArrowheads="1"/>
          </p:cNvSpPr>
          <p:nvPr/>
        </p:nvSpPr>
        <p:spPr bwMode="auto">
          <a:xfrm>
            <a:off x="1258888" y="6340475"/>
            <a:ext cx="1833562" cy="431800"/>
          </a:xfrm>
          <a:prstGeom prst="wedgeRectCallout">
            <a:avLst>
              <a:gd name="adj1" fmla="val 20926"/>
              <a:gd name="adj2" fmla="val -65296"/>
            </a:avLst>
          </a:prstGeom>
          <a:solidFill>
            <a:srgbClr val="FFFF00"/>
          </a:solidFill>
          <a:ln w="12700">
            <a:solidFill>
              <a:srgbClr val="1F38ED"/>
            </a:solidFill>
            <a:round/>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r>
              <a:rPr lang="zh-CN" altLang="en-US">
                <a:solidFill>
                  <a:srgbClr val="C00000"/>
                </a:solidFill>
                <a:latin typeface="Arial" panose="020B0604020202020204" pitchFamily="34" charset="0"/>
              </a:rPr>
              <a:t>高内聚、低耦合</a:t>
            </a:r>
            <a:endParaRPr lang="en-US" altLang="zh-CN">
              <a:solidFill>
                <a:srgbClr val="C00000"/>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xmlns="" id="{DA8552C0-9CF6-45C7-9DF0-7A1CEE804E4B}"/>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12291" name="Text Box 3">
            <a:extLst>
              <a:ext uri="{FF2B5EF4-FFF2-40B4-BE49-F238E27FC236}">
                <a16:creationId xmlns:a16="http://schemas.microsoft.com/office/drawing/2014/main" xmlns="" id="{49021379-CB5D-4DCA-A342-DD3DD7E4D4F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2292" name="Rectangle 4">
            <a:extLst>
              <a:ext uri="{FF2B5EF4-FFF2-40B4-BE49-F238E27FC236}">
                <a16:creationId xmlns:a16="http://schemas.microsoft.com/office/drawing/2014/main" xmlns="" id="{B74E823C-1F16-431C-899F-5D64983A5F11}"/>
              </a:ext>
            </a:extLst>
          </p:cNvPr>
          <p:cNvSpPr>
            <a:spLocks noChangeArrowheads="1"/>
          </p:cNvSpPr>
          <p:nvPr/>
        </p:nvSpPr>
        <p:spPr bwMode="auto">
          <a:xfrm>
            <a:off x="539750" y="3187700"/>
            <a:ext cx="5616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88925">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1pPr>
            <a:lvl2pPr marL="742950" indent="-28575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2pPr>
            <a:lvl3pPr marL="11430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3pPr>
            <a:lvl4pPr marL="16002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4pPr>
            <a:lvl5pPr marL="20574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400" b="0">
              <a:latin typeface="Arial" panose="020B0604020202020204" pitchFamily="34" charset="0"/>
            </a:endParaRPr>
          </a:p>
        </p:txBody>
      </p:sp>
      <p:sp>
        <p:nvSpPr>
          <p:cNvPr id="19" name="圆角矩形 18">
            <a:extLst>
              <a:ext uri="{FF2B5EF4-FFF2-40B4-BE49-F238E27FC236}">
                <a16:creationId xmlns:a16="http://schemas.microsoft.com/office/drawing/2014/main" xmlns="" id="{0A52007E-04E4-4251-91C3-A2DEAFA0551A}"/>
              </a:ext>
            </a:extLst>
          </p:cNvPr>
          <p:cNvSpPr/>
          <p:nvPr/>
        </p:nvSpPr>
        <p:spPr bwMode="gray">
          <a:xfrm>
            <a:off x="684213" y="1123950"/>
            <a:ext cx="7921625" cy="45370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400" dirty="0">
                <a:solidFill>
                  <a:srgbClr val="990033"/>
                </a:solidFill>
                <a:latin typeface="Arial" panose="020B0604020202020204" pitchFamily="34" charset="0"/>
              </a:rPr>
              <a:t>       4. </a:t>
            </a:r>
            <a:r>
              <a:rPr lang="zh-CN" altLang="en-US" sz="2400" dirty="0">
                <a:solidFill>
                  <a:srgbClr val="990033"/>
                </a:solidFill>
                <a:latin typeface="Arial" panose="020B0604020202020204" pitchFamily="34" charset="0"/>
              </a:rPr>
              <a:t>子系统及模块的划分</a:t>
            </a:r>
          </a:p>
          <a:p>
            <a:pPr eaLnBrk="1" hangingPunct="1">
              <a:defRPr/>
            </a:pPr>
            <a:r>
              <a:rPr lang="zh-CN" altLang="en-US" sz="1200" dirty="0">
                <a:solidFill>
                  <a:schemeClr val="tx1"/>
                </a:solidFill>
                <a:latin typeface="Arial" panose="020B0604020202020204" pitchFamily="34" charset="0"/>
              </a:rPr>
              <a:t>       </a:t>
            </a:r>
          </a:p>
          <a:p>
            <a:pPr eaLnBrk="1" hangingPunct="1">
              <a:defRPr/>
            </a:pPr>
            <a:r>
              <a:rPr lang="zh-CN" altLang="en-US" sz="2000" dirty="0">
                <a:solidFill>
                  <a:schemeClr val="tx1"/>
                </a:solidFill>
                <a:latin typeface="Arial" panose="020B0604020202020204" pitchFamily="34" charset="0"/>
              </a:rPr>
              <a:t>        </a:t>
            </a:r>
            <a:r>
              <a:rPr lang="zh-CN" altLang="en-US" sz="2200" dirty="0">
                <a:solidFill>
                  <a:srgbClr val="CC0000"/>
                </a:solidFill>
                <a:latin typeface="Arial" panose="020B0604020202020204" pitchFamily="34" charset="0"/>
              </a:rPr>
              <a:t>软件体系结构设计</a:t>
            </a:r>
            <a:r>
              <a:rPr lang="zh-CN" altLang="en-US" sz="2200" dirty="0">
                <a:solidFill>
                  <a:schemeClr val="tx1"/>
                </a:solidFill>
                <a:latin typeface="Arial" panose="020B0604020202020204" pitchFamily="34" charset="0"/>
              </a:rPr>
              <a:t>的</a:t>
            </a:r>
            <a:r>
              <a:rPr lang="zh-CN" altLang="en-US" sz="2200" u="sng" dirty="0">
                <a:solidFill>
                  <a:srgbClr val="FF33CC"/>
                </a:solidFill>
                <a:effectLst>
                  <a:outerShdw blurRad="38100" dist="38100" dir="2700000" algn="tl">
                    <a:srgbClr val="C0C0C0"/>
                  </a:outerShdw>
                </a:effectLst>
                <a:latin typeface="Arial" panose="020B0604020202020204" pitchFamily="34" charset="0"/>
              </a:rPr>
              <a:t>三要素</a:t>
            </a:r>
            <a:r>
              <a:rPr lang="zh-CN" altLang="en-US" sz="2200" dirty="0">
                <a:solidFill>
                  <a:schemeClr val="tx1"/>
                </a:solidFill>
                <a:latin typeface="Arial" panose="020B0604020202020204" pitchFamily="34" charset="0"/>
              </a:rPr>
              <a:t>是程序构件（模块）的层次结构、构件之间交互的方式和数据的结构。子系统及</a:t>
            </a:r>
            <a:r>
              <a:rPr lang="zh-CN" altLang="en-US" sz="2200" dirty="0">
                <a:solidFill>
                  <a:srgbClr val="CC0000"/>
                </a:solidFill>
                <a:latin typeface="Arial" panose="020B0604020202020204" pitchFamily="34" charset="0"/>
              </a:rPr>
              <a:t>模块划分（</a:t>
            </a:r>
            <a:r>
              <a:rPr lang="zh-CN" altLang="en-US" sz="2200" dirty="0">
                <a:solidFill>
                  <a:srgbClr val="800000"/>
                </a:solidFill>
                <a:latin typeface="Arial" panose="020B0604020202020204" pitchFamily="34" charset="0"/>
              </a:rPr>
              <a:t>除了</a:t>
            </a:r>
            <a:r>
              <a:rPr lang="zh-CN" altLang="en-US" sz="2200" dirty="0">
                <a:solidFill>
                  <a:srgbClr val="800000"/>
                </a:solidFill>
                <a:latin typeface="Arial" panose="020B0604020202020204" pitchFamily="34" charset="0"/>
                <a:sym typeface="+mn-ea"/>
              </a:rPr>
              <a:t>高内聚、低耦合</a:t>
            </a:r>
            <a:r>
              <a:rPr lang="zh-CN" altLang="en-US" sz="2200" dirty="0">
                <a:solidFill>
                  <a:srgbClr val="CC0000"/>
                </a:solidFill>
                <a:latin typeface="Arial" panose="020B0604020202020204" pitchFamily="34" charset="0"/>
              </a:rPr>
              <a:t>）</a:t>
            </a:r>
            <a:r>
              <a:rPr lang="zh-CN" altLang="en-US" sz="2200" u="sng" dirty="0">
                <a:solidFill>
                  <a:srgbClr val="CC0000"/>
                </a:solidFill>
                <a:latin typeface="Arial" panose="020B0604020202020204" pitchFamily="34" charset="0"/>
              </a:rPr>
              <a:t>还应考虑</a:t>
            </a:r>
            <a:r>
              <a:rPr lang="zh-CN" altLang="en-US" sz="2200" dirty="0">
                <a:solidFill>
                  <a:schemeClr val="tx1"/>
                </a:solidFill>
                <a:latin typeface="Arial" panose="020B0604020202020204" pitchFamily="34" charset="0"/>
              </a:rPr>
              <a:t>：</a:t>
            </a:r>
          </a:p>
          <a:p>
            <a:pPr eaLnBrk="1" hangingPunct="1">
              <a:defRPr/>
            </a:pPr>
            <a:r>
              <a:rPr lang="zh-CN" altLang="en-US" sz="2200" dirty="0">
                <a:solidFill>
                  <a:schemeClr val="tx1"/>
                </a:solidFill>
                <a:latin typeface="Arial" panose="020B0604020202020204" pitchFamily="34" charset="0"/>
              </a:rPr>
              <a:t>     </a:t>
            </a:r>
            <a:r>
              <a:rPr lang="zh-CN" altLang="en-US" sz="2200" dirty="0">
                <a:solidFill>
                  <a:srgbClr val="0066FF"/>
                </a:solidFill>
                <a:latin typeface="Arial" panose="020B0604020202020204" pitchFamily="34" charset="0"/>
              </a:rPr>
              <a:t>（</a:t>
            </a:r>
            <a:r>
              <a:rPr lang="en-US" altLang="zh-CN" sz="2200" dirty="0">
                <a:solidFill>
                  <a:srgbClr val="0066FF"/>
                </a:solidFill>
                <a:latin typeface="Arial" panose="020B0604020202020204" pitchFamily="34" charset="0"/>
              </a:rPr>
              <a:t>1</a:t>
            </a:r>
            <a:r>
              <a:rPr lang="zh-CN" altLang="en-US" sz="2200" dirty="0">
                <a:solidFill>
                  <a:srgbClr val="0066FF"/>
                </a:solidFill>
                <a:latin typeface="Arial" panose="020B0604020202020204" pitchFamily="34" charset="0"/>
              </a:rPr>
              <a:t>）模块大小适当。</a:t>
            </a:r>
          </a:p>
          <a:p>
            <a:pPr eaLnBrk="1" hangingPunct="1">
              <a:defRPr/>
            </a:pPr>
            <a:r>
              <a:rPr lang="zh-CN" altLang="en-US" sz="2200" dirty="0">
                <a:solidFill>
                  <a:srgbClr val="0066FF"/>
                </a:solidFill>
                <a:latin typeface="Arial" panose="020B0604020202020204" pitchFamily="34" charset="0"/>
              </a:rPr>
              <a:t>     （</a:t>
            </a:r>
            <a:r>
              <a:rPr lang="en-US" altLang="zh-CN" sz="2200" dirty="0">
                <a:solidFill>
                  <a:srgbClr val="0066FF"/>
                </a:solidFill>
                <a:latin typeface="Arial" panose="020B0604020202020204" pitchFamily="34" charset="0"/>
              </a:rPr>
              <a:t>2</a:t>
            </a:r>
            <a:r>
              <a:rPr lang="zh-CN" altLang="en-US" sz="2200" dirty="0">
                <a:solidFill>
                  <a:srgbClr val="0066FF"/>
                </a:solidFill>
                <a:latin typeface="Arial" panose="020B0604020202020204" pitchFamily="34" charset="0"/>
              </a:rPr>
              <a:t>）模块的层次结构。</a:t>
            </a:r>
          </a:p>
          <a:p>
            <a:pPr eaLnBrk="1" hangingPunct="1">
              <a:defRPr/>
            </a:pPr>
            <a:r>
              <a:rPr lang="zh-CN" altLang="en-US" sz="2200" dirty="0">
                <a:solidFill>
                  <a:schemeClr val="tx1"/>
                </a:solidFill>
                <a:latin typeface="Arial" panose="020B0604020202020204" pitchFamily="34" charset="0"/>
              </a:rPr>
              <a:t>        </a:t>
            </a:r>
            <a:r>
              <a:rPr lang="zh-CN" altLang="en-US" sz="2200" dirty="0">
                <a:solidFill>
                  <a:srgbClr val="FF0000"/>
                </a:solidFill>
                <a:latin typeface="Arial" panose="020B0604020202020204" pitchFamily="34" charset="0"/>
              </a:rPr>
              <a:t>结构图</a:t>
            </a:r>
            <a:r>
              <a:rPr lang="zh-CN" altLang="en-US" sz="2200" dirty="0">
                <a:solidFill>
                  <a:schemeClr val="tx1"/>
                </a:solidFill>
                <a:latin typeface="Arial" panose="020B0604020202020204" pitchFamily="34" charset="0"/>
              </a:rPr>
              <a:t>（</a:t>
            </a:r>
            <a:r>
              <a:rPr lang="en-US" altLang="zh-CN" sz="2200" dirty="0">
                <a:solidFill>
                  <a:schemeClr val="tx1"/>
                </a:solidFill>
                <a:latin typeface="Arial" panose="020B0604020202020204" pitchFamily="34" charset="0"/>
              </a:rPr>
              <a:t>Structure Chart</a:t>
            </a:r>
            <a:r>
              <a:rPr lang="zh-CN" altLang="en-US" sz="2200" dirty="0">
                <a:solidFill>
                  <a:schemeClr val="tx1"/>
                </a:solidFill>
                <a:latin typeface="Arial" panose="020B0604020202020204" pitchFamily="34" charset="0"/>
              </a:rPr>
              <a:t>，</a:t>
            </a:r>
            <a:r>
              <a:rPr lang="en-US" altLang="zh-CN" sz="2200" dirty="0">
                <a:solidFill>
                  <a:schemeClr val="tx1"/>
                </a:solidFill>
                <a:latin typeface="Arial" panose="020B0604020202020204" pitchFamily="34" charset="0"/>
              </a:rPr>
              <a:t>SC</a:t>
            </a:r>
            <a:r>
              <a:rPr lang="zh-CN" altLang="en-US" sz="2200" dirty="0">
                <a:solidFill>
                  <a:schemeClr val="tx1"/>
                </a:solidFill>
                <a:latin typeface="Arial" panose="020B0604020202020204" pitchFamily="34" charset="0"/>
              </a:rPr>
              <a:t>）</a:t>
            </a:r>
            <a:r>
              <a:rPr lang="zh-CN" altLang="zh-CN" sz="2400" dirty="0"/>
              <a:t>是准确描述表达软件结构的图形表示方法，可反映模块之间的层次调用关系和联系。模块结构图常用特定的组成符号如表</a:t>
            </a:r>
            <a:r>
              <a:rPr lang="en-US" altLang="zh-CN" sz="2400" dirty="0"/>
              <a:t>4-1</a:t>
            </a:r>
            <a:r>
              <a:rPr lang="zh-CN" altLang="zh-CN" sz="2400" dirty="0"/>
              <a:t>所示。</a:t>
            </a:r>
            <a:endParaRPr lang="zh-CN" altLang="en-US" sz="2000" dirty="0">
              <a:solidFill>
                <a:srgbClr val="0066FF"/>
              </a:solidFill>
              <a:effectLst>
                <a:outerShdw blurRad="38100" dist="38100" dir="2700000" algn="tl">
                  <a:srgbClr val="C0C0C0"/>
                </a:outerShdw>
              </a:effectLst>
              <a:latin typeface="Arial" panose="020B0604020202020204" pitchFamily="34" charset="0"/>
            </a:endParaRPr>
          </a:p>
        </p:txBody>
      </p:sp>
      <p:pic>
        <p:nvPicPr>
          <p:cNvPr id="12294" name="Picture 5" descr="C:\Program Files\Microsoft Office\MEDIA\CAGCAT10\j0285750.wmf">
            <a:extLst>
              <a:ext uri="{FF2B5EF4-FFF2-40B4-BE49-F238E27FC236}">
                <a16:creationId xmlns:a16="http://schemas.microsoft.com/office/drawing/2014/main" xmlns="" id="{85D949EE-E541-416F-B8D9-539DA9F0E7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1500" y="5013325"/>
            <a:ext cx="13684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xmlns="" id="{322A4901-96EC-4929-A819-DDE085E890A0}"/>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13315" name="Text Box 3">
            <a:extLst>
              <a:ext uri="{FF2B5EF4-FFF2-40B4-BE49-F238E27FC236}">
                <a16:creationId xmlns:a16="http://schemas.microsoft.com/office/drawing/2014/main" xmlns="" id="{0A1980D4-B2B0-4263-A678-A0C8457DF90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3316" name="Rectangle 4">
            <a:extLst>
              <a:ext uri="{FF2B5EF4-FFF2-40B4-BE49-F238E27FC236}">
                <a16:creationId xmlns:a16="http://schemas.microsoft.com/office/drawing/2014/main" xmlns="" id="{F4AF9F71-F54C-44AD-A24C-7814A4F09668}"/>
              </a:ext>
            </a:extLst>
          </p:cNvPr>
          <p:cNvSpPr>
            <a:spLocks noChangeArrowheads="1"/>
          </p:cNvSpPr>
          <p:nvPr/>
        </p:nvSpPr>
        <p:spPr bwMode="auto">
          <a:xfrm>
            <a:off x="539750" y="3187700"/>
            <a:ext cx="5616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88925">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1pPr>
            <a:lvl2pPr marL="742950" indent="-28575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2pPr>
            <a:lvl3pPr marL="11430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3pPr>
            <a:lvl4pPr marL="16002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4pPr>
            <a:lvl5pPr marL="2057400" indent="-228600">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609600" algn="l"/>
                <a:tab pos="1219200" algn="l"/>
                <a:tab pos="1828800" algn="l"/>
                <a:tab pos="2438400" algn="l"/>
                <a:tab pos="3048000" algn="l"/>
                <a:tab pos="3657600" algn="l"/>
                <a:tab pos="4267200" algn="l"/>
                <a:tab pos="4876800"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400" b="0">
              <a:latin typeface="Arial" panose="020B0604020202020204" pitchFamily="34" charset="0"/>
            </a:endParaRPr>
          </a:p>
        </p:txBody>
      </p:sp>
      <p:sp>
        <p:nvSpPr>
          <p:cNvPr id="13317" name="矩形 10">
            <a:extLst>
              <a:ext uri="{FF2B5EF4-FFF2-40B4-BE49-F238E27FC236}">
                <a16:creationId xmlns:a16="http://schemas.microsoft.com/office/drawing/2014/main" xmlns="" id="{DF95B329-4C20-43AF-B0ED-B7C3F7F41A68}"/>
              </a:ext>
            </a:extLst>
          </p:cNvPr>
          <p:cNvSpPr>
            <a:spLocks noChangeArrowheads="1"/>
          </p:cNvSpPr>
          <p:nvPr/>
        </p:nvSpPr>
        <p:spPr bwMode="auto">
          <a:xfrm>
            <a:off x="2627313" y="1341438"/>
            <a:ext cx="3443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r>
              <a:rPr lang="zh-CN" altLang="zh-CN">
                <a:solidFill>
                  <a:srgbClr val="FF0000"/>
                </a:solidFill>
              </a:rPr>
              <a:t>表</a:t>
            </a:r>
            <a:r>
              <a:rPr lang="en-US" altLang="zh-CN">
                <a:solidFill>
                  <a:srgbClr val="FF0000"/>
                </a:solidFill>
              </a:rPr>
              <a:t>4-1 </a:t>
            </a:r>
            <a:r>
              <a:rPr lang="zh-CN" altLang="zh-CN">
                <a:solidFill>
                  <a:srgbClr val="FF0000"/>
                </a:solidFill>
              </a:rPr>
              <a:t>模块结构图</a:t>
            </a:r>
            <a:r>
              <a:rPr lang="en-US" altLang="zh-CN">
                <a:solidFill>
                  <a:srgbClr val="FF0000"/>
                </a:solidFill>
              </a:rPr>
              <a:t>SC</a:t>
            </a:r>
            <a:r>
              <a:rPr lang="zh-CN" altLang="zh-CN">
                <a:solidFill>
                  <a:srgbClr val="FF0000"/>
                </a:solidFill>
              </a:rPr>
              <a:t>的组成符号</a:t>
            </a:r>
          </a:p>
        </p:txBody>
      </p:sp>
      <p:pic>
        <p:nvPicPr>
          <p:cNvPr id="13318" name="Picture 16">
            <a:extLst>
              <a:ext uri="{FF2B5EF4-FFF2-40B4-BE49-F238E27FC236}">
                <a16:creationId xmlns:a16="http://schemas.microsoft.com/office/drawing/2014/main" xmlns="" id="{EC27D293-6BF0-44C1-AC2F-982D6588A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3" y="1755775"/>
            <a:ext cx="5832475" cy="433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0A52A7F2-B8B4-4007-8C96-1C9785390E4D}"/>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14339" name="Text Box 3">
            <a:extLst>
              <a:ext uri="{FF2B5EF4-FFF2-40B4-BE49-F238E27FC236}">
                <a16:creationId xmlns:a16="http://schemas.microsoft.com/office/drawing/2014/main" xmlns="" id="{1E397821-BFDB-408F-9CFF-5AC9DA955F83}"/>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pic>
        <p:nvPicPr>
          <p:cNvPr id="14340" name="Picture 6" descr="未命名">
            <a:extLst>
              <a:ext uri="{FF2B5EF4-FFF2-40B4-BE49-F238E27FC236}">
                <a16:creationId xmlns:a16="http://schemas.microsoft.com/office/drawing/2014/main" xmlns="" id="{D3022C43-F04C-4F12-A89E-B6082482996D}"/>
              </a:ext>
            </a:extLst>
          </p:cNvPr>
          <p:cNvPicPr>
            <a:picLocks noChangeArrowheads="1"/>
          </p:cNvPicPr>
          <p:nvPr/>
        </p:nvPicPr>
        <p:blipFill>
          <a:blip r:embed="rId2">
            <a:lum bright="-18000" contrast="36000"/>
            <a:extLst>
              <a:ext uri="{28A0092B-C50C-407E-A947-70E740481C1C}">
                <a14:useLocalDpi xmlns:a14="http://schemas.microsoft.com/office/drawing/2010/main" val="0"/>
              </a:ext>
            </a:extLst>
          </a:blip>
          <a:srcRect b="30064"/>
          <a:stretch>
            <a:fillRect/>
          </a:stretch>
        </p:blipFill>
        <p:spPr bwMode="auto">
          <a:xfrm>
            <a:off x="926918" y="3385002"/>
            <a:ext cx="4897437"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8">
            <a:extLst>
              <a:ext uri="{FF2B5EF4-FFF2-40B4-BE49-F238E27FC236}">
                <a16:creationId xmlns:a16="http://schemas.microsoft.com/office/drawing/2014/main" xmlns="" id="{AC0A5526-93CF-4037-A6FC-AC66B48EFA6C}"/>
              </a:ext>
            </a:extLst>
          </p:cNvPr>
          <p:cNvSpPr>
            <a:spLocks noChangeArrowheads="1"/>
          </p:cNvSpPr>
          <p:nvPr/>
        </p:nvSpPr>
        <p:spPr bwMode="auto">
          <a:xfrm>
            <a:off x="-257175" y="2293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14342" name="Rectangle 9">
            <a:extLst>
              <a:ext uri="{FF2B5EF4-FFF2-40B4-BE49-F238E27FC236}">
                <a16:creationId xmlns:a16="http://schemas.microsoft.com/office/drawing/2014/main" xmlns="" id="{85279EDD-DDB1-4002-9E3B-4E4E2F3E074D}"/>
              </a:ext>
            </a:extLst>
          </p:cNvPr>
          <p:cNvSpPr>
            <a:spLocks noChangeArrowheads="1"/>
          </p:cNvSpPr>
          <p:nvPr/>
        </p:nvSpPr>
        <p:spPr bwMode="auto">
          <a:xfrm>
            <a:off x="-257175" y="2293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14343" name="Rectangle 10">
            <a:extLst>
              <a:ext uri="{FF2B5EF4-FFF2-40B4-BE49-F238E27FC236}">
                <a16:creationId xmlns:a16="http://schemas.microsoft.com/office/drawing/2014/main" xmlns="" id="{A2B9E135-6C3D-442C-9741-10A32BA7D9BB}"/>
              </a:ext>
            </a:extLst>
          </p:cNvPr>
          <p:cNvSpPr>
            <a:spLocks noChangeArrowheads="1"/>
          </p:cNvSpPr>
          <p:nvPr/>
        </p:nvSpPr>
        <p:spPr bwMode="auto">
          <a:xfrm>
            <a:off x="566555" y="5139190"/>
            <a:ext cx="8281988"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03200">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1600">
                <a:latin typeface="Times New Roman" panose="02020603050405020304" pitchFamily="18" charset="0"/>
                <a:cs typeface="Times New Roman" panose="02020603050405020304" pitchFamily="18" charset="0"/>
              </a:rPr>
              <a:t>图</a:t>
            </a:r>
            <a:r>
              <a:rPr lang="en-US" altLang="zh-CN" sz="1600">
                <a:latin typeface="Times New Roman" panose="02020603050405020304" pitchFamily="18" charset="0"/>
                <a:cs typeface="Times New Roman" panose="02020603050405020304" pitchFamily="18" charset="0"/>
              </a:rPr>
              <a:t>4-3a </a:t>
            </a:r>
            <a:r>
              <a:rPr lang="zh-CN" altLang="en-US" sz="1600">
                <a:latin typeface="Times New Roman" panose="02020603050405020304" pitchFamily="18" charset="0"/>
                <a:cs typeface="Times New Roman" panose="02020603050405020304" pitchFamily="18" charset="0"/>
              </a:rPr>
              <a:t>模块调用关系        图</a:t>
            </a:r>
            <a:r>
              <a:rPr lang="en-US" altLang="zh-CN" sz="1600">
                <a:latin typeface="Times New Roman" panose="02020603050405020304" pitchFamily="18" charset="0"/>
                <a:cs typeface="Times New Roman" panose="02020603050405020304" pitchFamily="18" charset="0"/>
              </a:rPr>
              <a:t>4-3b </a:t>
            </a:r>
            <a:r>
              <a:rPr lang="zh-CN" altLang="en-US" sz="1600">
                <a:latin typeface="Times New Roman" panose="02020603050405020304" pitchFamily="18" charset="0"/>
                <a:cs typeface="Times New Roman" panose="02020603050405020304" pitchFamily="18" charset="0"/>
              </a:rPr>
              <a:t>模块间接口表示         图</a:t>
            </a:r>
            <a:r>
              <a:rPr lang="en-US" altLang="zh-CN" sz="1600">
                <a:latin typeface="Times New Roman" panose="02020603050405020304" pitchFamily="18" charset="0"/>
                <a:cs typeface="Times New Roman" panose="02020603050405020304" pitchFamily="18" charset="0"/>
              </a:rPr>
              <a:t>4-3c </a:t>
            </a:r>
            <a:r>
              <a:rPr lang="zh-CN" altLang="en-US" sz="1600">
                <a:latin typeface="Times New Roman" panose="02020603050405020304" pitchFamily="18" charset="0"/>
                <a:cs typeface="Times New Roman" panose="02020603050405020304" pitchFamily="18" charset="0"/>
              </a:rPr>
              <a:t>模块的条件和循环调用关系</a:t>
            </a:r>
            <a:endParaRPr lang="zh-CN" altLang="en-US" sz="1600">
              <a:latin typeface="Arial" panose="020B0604020202020204" pitchFamily="34" charset="0"/>
            </a:endParaRPr>
          </a:p>
          <a:p>
            <a:pPr>
              <a:buFont typeface="Arial" panose="020B0604020202020204" pitchFamily="34" charset="0"/>
              <a:buNone/>
            </a:pPr>
            <a:endParaRPr lang="zh-CN" altLang="en-US" sz="900" b="0">
              <a:latin typeface="Times New Roman" panose="02020603050405020304" pitchFamily="18" charset="0"/>
            </a:endParaRPr>
          </a:p>
          <a:p>
            <a:pPr>
              <a:buFont typeface="Arial" panose="020B0604020202020204" pitchFamily="34" charset="0"/>
              <a:buNone/>
            </a:pPr>
            <a:r>
              <a:rPr lang="en-US" altLang="zh-CN" sz="2400">
                <a:solidFill>
                  <a:srgbClr val="FF0000"/>
                </a:solidFill>
                <a:latin typeface="Arial" panose="020B0604020202020204" pitchFamily="34" charset="0"/>
                <a:sym typeface="Wingdings" panose="05000000000000000000" pitchFamily="2" charset="2"/>
              </a:rPr>
              <a:t></a:t>
            </a:r>
            <a:r>
              <a:rPr lang="zh-CN" altLang="en-US" sz="2400">
                <a:solidFill>
                  <a:srgbClr val="FF0000"/>
                </a:solidFill>
                <a:latin typeface="黑体" panose="02010609060101010101" pitchFamily="49" charset="-122"/>
                <a:ea typeface="黑体" panose="02010609060101010101" pitchFamily="49" charset="-122"/>
              </a:rPr>
              <a:t>注意</a:t>
            </a:r>
            <a:r>
              <a:rPr lang="zh-CN" altLang="en-US" sz="2400">
                <a:latin typeface="Times New Roman" panose="02020603050405020304" pitchFamily="18" charset="0"/>
              </a:rPr>
              <a:t>：</a:t>
            </a:r>
            <a:r>
              <a:rPr lang="zh-CN" altLang="en-US" sz="2400">
                <a:solidFill>
                  <a:srgbClr val="800000"/>
                </a:solidFill>
                <a:latin typeface="Times New Roman" panose="02020603050405020304" pitchFamily="18" charset="0"/>
                <a:ea typeface="楷体" panose="02010609060101010101" pitchFamily="49" charset="-122"/>
                <a:cs typeface="Times New Roman" panose="02020603050405020304" pitchFamily="18" charset="0"/>
              </a:rPr>
              <a:t>有的结构图</a:t>
            </a:r>
            <a:r>
              <a:rPr lang="zh-CN" altLang="en-US" sz="2400">
                <a:latin typeface="Times New Roman" panose="02020603050405020304" pitchFamily="18" charset="0"/>
                <a:ea typeface="楷体" panose="02010609060101010101" pitchFamily="49" charset="-122"/>
                <a:cs typeface="Times New Roman" panose="02020603050405020304" pitchFamily="18" charset="0"/>
              </a:rPr>
              <a:t>对</a:t>
            </a:r>
            <a:r>
              <a:rPr lang="zh-CN" altLang="en-US" sz="2400" u="sng">
                <a:latin typeface="Times New Roman" panose="02020603050405020304" pitchFamily="18" charset="0"/>
                <a:ea typeface="楷体" panose="02010609060101010101" pitchFamily="49" charset="-122"/>
                <a:cs typeface="Times New Roman" panose="02020603050405020304" pitchFamily="18" charset="0"/>
              </a:rPr>
              <a:t>这两种信息</a:t>
            </a:r>
            <a:r>
              <a:rPr lang="en-US" altLang="zh-CN" sz="2400" u="sng">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u="sng">
                <a:latin typeface="Times New Roman" panose="02020603050405020304" pitchFamily="18" charset="0"/>
                <a:ea typeface="楷体" panose="02010609060101010101" pitchFamily="49" charset="-122"/>
                <a:cs typeface="Times New Roman" panose="02020603050405020304" pitchFamily="18" charset="0"/>
              </a:rPr>
              <a:t>数据</a:t>
            </a:r>
            <a:r>
              <a:rPr lang="en-US" altLang="zh-CN" sz="2400" u="sng">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u="sng">
                <a:latin typeface="Times New Roman" panose="02020603050405020304" pitchFamily="18" charset="0"/>
                <a:ea typeface="楷体" panose="02010609060101010101" pitchFamily="49" charset="-122"/>
                <a:cs typeface="Times New Roman" panose="02020603050405020304" pitchFamily="18" charset="0"/>
              </a:rPr>
              <a:t>控制</a:t>
            </a:r>
            <a:r>
              <a:rPr lang="en-US" altLang="zh-CN" sz="2400" u="sng">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u="sng">
                <a:latin typeface="Times New Roman" panose="02020603050405020304" pitchFamily="18" charset="0"/>
                <a:ea typeface="楷体" panose="02010609060101010101" pitchFamily="49" charset="-122"/>
                <a:cs typeface="Times New Roman" panose="02020603050405020304" pitchFamily="18" charset="0"/>
              </a:rPr>
              <a:t>不加以区别</a:t>
            </a:r>
            <a:r>
              <a:rPr lang="zh-CN" altLang="en-US" sz="2400">
                <a:latin typeface="Times New Roman" panose="02020603050405020304" pitchFamily="18" charset="0"/>
                <a:ea typeface="楷体" panose="02010609060101010101" pitchFamily="49" charset="-122"/>
                <a:cs typeface="Times New Roman" panose="02020603050405020304" pitchFamily="18" charset="0"/>
              </a:rPr>
              <a:t>，一律用标注有</a:t>
            </a:r>
            <a:r>
              <a:rPr lang="zh-CN" altLang="en-US" sz="2400">
                <a:solidFill>
                  <a:srgbClr val="800000"/>
                </a:solidFill>
                <a:latin typeface="Times New Roman" panose="02020603050405020304" pitchFamily="18" charset="0"/>
                <a:ea typeface="楷体" panose="02010609060101010101" pitchFamily="49" charset="-122"/>
                <a:cs typeface="Times New Roman" panose="02020603050405020304" pitchFamily="18" charset="0"/>
              </a:rPr>
              <a:t>信息名</a:t>
            </a:r>
            <a:r>
              <a:rPr lang="zh-CN" altLang="en-US" sz="2400">
                <a:latin typeface="Times New Roman" panose="02020603050405020304" pitchFamily="18" charset="0"/>
                <a:ea typeface="楷体" panose="02010609060101010101" pitchFamily="49" charset="-122"/>
                <a:cs typeface="Times New Roman" panose="02020603050405020304" pitchFamily="18" charset="0"/>
              </a:rPr>
              <a:t>的短箭头“→”表示</a:t>
            </a:r>
            <a:r>
              <a:rPr lang="zh-CN" altLang="en-US" b="0">
                <a:latin typeface="Times New Roman" panose="02020603050405020304" pitchFamily="18" charset="0"/>
                <a:ea typeface="楷体" panose="02010609060101010101" pitchFamily="49" charset="-122"/>
                <a:cs typeface="Times New Roman" panose="02020603050405020304" pitchFamily="18" charset="0"/>
              </a:rPr>
              <a:t>。</a:t>
            </a:r>
          </a:p>
          <a:p>
            <a:pPr>
              <a:buFont typeface="Arial" panose="020B0604020202020204" pitchFamily="34" charset="0"/>
              <a:buNone/>
            </a:pPr>
            <a:endParaRPr lang="zh-CN" altLang="en-US" b="0"/>
          </a:p>
        </p:txBody>
      </p:sp>
      <p:pic>
        <p:nvPicPr>
          <p:cNvPr id="14344" name="Picture 10">
            <a:extLst>
              <a:ext uri="{FF2B5EF4-FFF2-40B4-BE49-F238E27FC236}">
                <a16:creationId xmlns:a16="http://schemas.microsoft.com/office/drawing/2014/main" xmlns="" id="{D79BA0E4-0B59-43BD-80B0-AE0FCF973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668" y="3600902"/>
            <a:ext cx="237648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矩形 1">
            <a:extLst>
              <a:ext uri="{FF2B5EF4-FFF2-40B4-BE49-F238E27FC236}">
                <a16:creationId xmlns:a16="http://schemas.microsoft.com/office/drawing/2014/main" xmlns="" id="{0A6E85BF-7A27-41C7-B9CD-28CE107C37D2}"/>
              </a:ext>
            </a:extLst>
          </p:cNvPr>
          <p:cNvSpPr>
            <a:spLocks noChangeArrowheads="1"/>
          </p:cNvSpPr>
          <p:nvPr/>
        </p:nvSpPr>
        <p:spPr bwMode="auto">
          <a:xfrm>
            <a:off x="674505" y="1354589"/>
            <a:ext cx="8066088"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r>
              <a:rPr lang="zh-CN" altLang="zh-CN" sz="2100" dirty="0"/>
              <a:t>在图</a:t>
            </a:r>
            <a:r>
              <a:rPr lang="en-US" altLang="zh-CN" sz="2100" dirty="0"/>
              <a:t>4-3</a:t>
            </a:r>
            <a:r>
              <a:rPr lang="zh-CN" altLang="zh-CN" sz="2100" dirty="0"/>
              <a:t>中，图</a:t>
            </a:r>
            <a:r>
              <a:rPr lang="en-US" altLang="zh-CN" sz="2100" dirty="0"/>
              <a:t>4-3a</a:t>
            </a:r>
            <a:r>
              <a:rPr lang="zh-CN" altLang="zh-CN" sz="2100" dirty="0"/>
              <a:t>表示模块</a:t>
            </a:r>
            <a:r>
              <a:rPr lang="en-US" altLang="zh-CN" sz="2100" dirty="0"/>
              <a:t>A</a:t>
            </a:r>
            <a:r>
              <a:rPr lang="zh-CN" altLang="zh-CN" sz="2100" dirty="0"/>
              <a:t>和</a:t>
            </a:r>
            <a:r>
              <a:rPr lang="en-US" altLang="zh-CN" sz="2100" dirty="0"/>
              <a:t>B</a:t>
            </a:r>
            <a:r>
              <a:rPr lang="zh-CN" altLang="zh-CN" sz="2100" dirty="0"/>
              <a:t>的调用关系；图</a:t>
            </a:r>
            <a:r>
              <a:rPr lang="en-US" altLang="zh-CN" sz="2100" dirty="0"/>
              <a:t>4-3b</a:t>
            </a:r>
            <a:r>
              <a:rPr lang="zh-CN" altLang="zh-CN" sz="2100" dirty="0"/>
              <a:t>中一个模块调用另一模块时</a:t>
            </a:r>
            <a:r>
              <a:rPr lang="en-US" altLang="zh-CN" sz="2100" dirty="0"/>
              <a:t>,</a:t>
            </a:r>
            <a:r>
              <a:rPr lang="zh-CN" altLang="zh-CN" sz="2100" dirty="0"/>
              <a:t>调用模块将数据或控制信息（指令）传送给被调用模块使其运行</a:t>
            </a:r>
            <a:r>
              <a:rPr lang="en-US" altLang="zh-CN" sz="2100" dirty="0"/>
              <a:t>,</a:t>
            </a:r>
            <a:r>
              <a:rPr lang="zh-CN" altLang="zh-CN" sz="2100" dirty="0"/>
              <a:t>而被调用模块在执行中又将它产生的数据或控制信息回传给调用模块；图</a:t>
            </a:r>
            <a:r>
              <a:rPr lang="en-US" altLang="zh-CN" sz="2100" dirty="0"/>
              <a:t>4-3c</a:t>
            </a:r>
            <a:r>
              <a:rPr lang="zh-CN" altLang="zh-CN" sz="2100" dirty="0"/>
              <a:t>中</a:t>
            </a:r>
            <a:r>
              <a:rPr lang="en-US" altLang="zh-CN" sz="2100" dirty="0"/>
              <a:t>,</a:t>
            </a:r>
            <a:r>
              <a:rPr lang="zh-CN" altLang="zh-CN" sz="2100" dirty="0"/>
              <a:t>在模块</a:t>
            </a:r>
            <a:r>
              <a:rPr lang="en-US" altLang="zh-CN" sz="2100" dirty="0"/>
              <a:t>A</a:t>
            </a:r>
            <a:r>
              <a:rPr lang="zh-CN" altLang="zh-CN" sz="2100" dirty="0"/>
              <a:t>的箭头尾部标以一菱形符号，表示模块</a:t>
            </a:r>
            <a:r>
              <a:rPr lang="en-US" altLang="zh-CN" sz="2100" dirty="0"/>
              <a:t>A</a:t>
            </a:r>
            <a:r>
              <a:rPr lang="zh-CN" altLang="zh-CN" sz="2100" dirty="0"/>
              <a:t>可以“有条件地调用模块</a:t>
            </a:r>
            <a:r>
              <a:rPr lang="en-US" altLang="zh-CN" sz="2100" dirty="0"/>
              <a:t>B</a:t>
            </a:r>
            <a:r>
              <a:rPr lang="zh-CN" altLang="zh-CN" sz="2100" dirty="0"/>
              <a:t>”</a:t>
            </a:r>
            <a:r>
              <a:rPr lang="en-US" altLang="zh-CN" sz="2100" dirty="0"/>
              <a:t>.</a:t>
            </a:r>
            <a:r>
              <a:rPr lang="zh-CN" altLang="zh-CN" sz="2100" dirty="0"/>
              <a:t>调用箭头尾部标以一个弧形符号</a:t>
            </a:r>
            <a:r>
              <a:rPr lang="en-US" altLang="zh-CN" sz="2100" dirty="0"/>
              <a:t>,</a:t>
            </a:r>
            <a:r>
              <a:rPr lang="zh-CN" altLang="zh-CN" sz="2100" dirty="0"/>
              <a:t>表示模块</a:t>
            </a:r>
            <a:r>
              <a:rPr lang="en-US" altLang="zh-CN" sz="2100" dirty="0"/>
              <a:t>A</a:t>
            </a:r>
            <a:r>
              <a:rPr lang="zh-CN" altLang="zh-CN" sz="2100" dirty="0"/>
              <a:t>可以“反复（循环）调用模块</a:t>
            </a:r>
            <a:r>
              <a:rPr lang="en-US" altLang="zh-CN" sz="2100" dirty="0"/>
              <a:t>C</a:t>
            </a:r>
            <a:r>
              <a:rPr lang="zh-CN" altLang="zh-CN" sz="2100" dirty="0"/>
              <a:t>和模块</a:t>
            </a:r>
            <a:r>
              <a:rPr lang="en-US" altLang="zh-CN" sz="2100" dirty="0"/>
              <a:t>D</a:t>
            </a:r>
            <a:r>
              <a:rPr lang="zh-CN" altLang="zh-CN" sz="2100" dirty="0"/>
              <a:t>”。</a:t>
            </a:r>
            <a:endParaRPr lang="zh-CN" altLang="en-US" sz="2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xmlns="" id="{E2060E04-C9EE-4A7A-8E63-524128B5FE01}"/>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15363" name="Text Box 3">
            <a:extLst>
              <a:ext uri="{FF2B5EF4-FFF2-40B4-BE49-F238E27FC236}">
                <a16:creationId xmlns:a16="http://schemas.microsoft.com/office/drawing/2014/main" xmlns="" id="{44E7CCB5-447F-4986-9C96-75D668D4E68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5364" name="AutoShape 6">
            <a:extLst>
              <a:ext uri="{FF2B5EF4-FFF2-40B4-BE49-F238E27FC236}">
                <a16:creationId xmlns:a16="http://schemas.microsoft.com/office/drawing/2014/main" xmlns="" id="{AC39BA3B-9F91-4DFE-BDAC-325912B27398}"/>
              </a:ext>
            </a:extLst>
          </p:cNvPr>
          <p:cNvSpPr>
            <a:spLocks noChangeArrowheads="1"/>
          </p:cNvSpPr>
          <p:nvPr/>
        </p:nvSpPr>
        <p:spPr bwMode="auto">
          <a:xfrm>
            <a:off x="1093788" y="1285875"/>
            <a:ext cx="7345362" cy="1697038"/>
          </a:xfrm>
          <a:prstGeom prst="flowChartAlternateProcess">
            <a:avLst/>
          </a:prstGeom>
          <a:noFill/>
          <a:ln w="317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15365" name="Rectangle 7">
            <a:extLst>
              <a:ext uri="{FF2B5EF4-FFF2-40B4-BE49-F238E27FC236}">
                <a16:creationId xmlns:a16="http://schemas.microsoft.com/office/drawing/2014/main" xmlns="" id="{1C35ADA9-08AE-483D-8375-607E080809A2}"/>
              </a:ext>
            </a:extLst>
          </p:cNvPr>
          <p:cNvSpPr>
            <a:spLocks noChangeArrowheads="1"/>
          </p:cNvSpPr>
          <p:nvPr/>
        </p:nvSpPr>
        <p:spPr bwMode="auto">
          <a:xfrm>
            <a:off x="-257175" y="2293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15366" name="Rectangle 8">
            <a:extLst>
              <a:ext uri="{FF2B5EF4-FFF2-40B4-BE49-F238E27FC236}">
                <a16:creationId xmlns:a16="http://schemas.microsoft.com/office/drawing/2014/main" xmlns="" id="{B02AA46E-088A-499D-A21C-ADEF8F84168B}"/>
              </a:ext>
            </a:extLst>
          </p:cNvPr>
          <p:cNvSpPr>
            <a:spLocks noChangeArrowheads="1"/>
          </p:cNvSpPr>
          <p:nvPr/>
        </p:nvSpPr>
        <p:spPr bwMode="auto">
          <a:xfrm>
            <a:off x="-257175" y="2293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15367" name="Rectangle 10">
            <a:extLst>
              <a:ext uri="{FF2B5EF4-FFF2-40B4-BE49-F238E27FC236}">
                <a16:creationId xmlns:a16="http://schemas.microsoft.com/office/drawing/2014/main" xmlns="" id="{5515B5E6-AC15-4709-830A-9A64CA2F3B52}"/>
              </a:ext>
            </a:extLst>
          </p:cNvPr>
          <p:cNvSpPr>
            <a:spLocks noChangeArrowheads="1"/>
          </p:cNvSpPr>
          <p:nvPr/>
        </p:nvSpPr>
        <p:spPr bwMode="auto">
          <a:xfrm>
            <a:off x="1236663" y="1358900"/>
            <a:ext cx="70580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2400">
                <a:solidFill>
                  <a:srgbClr val="800000"/>
                </a:solidFill>
                <a:latin typeface="Times New Roman" panose="02020603050405020304" pitchFamily="18" charset="0"/>
                <a:ea typeface="仿宋_GB2312" pitchFamily="49" charset="-122"/>
              </a:rPr>
              <a:t>                         打印报告</a:t>
            </a:r>
            <a:r>
              <a:rPr lang="zh-CN" altLang="en-US" sz="2400">
                <a:latin typeface="Times New Roman" panose="02020603050405020304" pitchFamily="18" charset="0"/>
                <a:ea typeface="仿宋_GB2312" pitchFamily="49" charset="-122"/>
              </a:rPr>
              <a:t>的</a:t>
            </a:r>
            <a:r>
              <a:rPr lang="zh-CN" altLang="en-US" sz="2400">
                <a:solidFill>
                  <a:srgbClr val="CC0000"/>
                </a:solidFill>
                <a:latin typeface="Times New Roman" panose="02020603050405020304" pitchFamily="18" charset="0"/>
                <a:ea typeface="仿宋_GB2312" pitchFamily="49" charset="-122"/>
              </a:rPr>
              <a:t>模块结构图</a:t>
            </a:r>
            <a:r>
              <a:rPr lang="zh-CN" altLang="en-US" sz="2400">
                <a:latin typeface="Times New Roman" panose="02020603050405020304" pitchFamily="18" charset="0"/>
                <a:ea typeface="仿宋_GB2312" pitchFamily="49" charset="-122"/>
              </a:rPr>
              <a:t>。其调用次序为上层调用下层，同层按照数据传递关系确定，一般从左到右执行。执行过程即按照数据流向进行。如图</a:t>
            </a:r>
            <a:r>
              <a:rPr lang="en-US" altLang="zh-CN" sz="2400">
                <a:latin typeface="Times New Roman" panose="02020603050405020304" pitchFamily="18" charset="0"/>
                <a:ea typeface="仿宋_GB2312" pitchFamily="49" charset="-122"/>
              </a:rPr>
              <a:t>4-4</a:t>
            </a:r>
            <a:r>
              <a:rPr lang="zh-CN" altLang="en-US" sz="2400">
                <a:latin typeface="Times New Roman" panose="02020603050405020304" pitchFamily="18" charset="0"/>
                <a:ea typeface="仿宋_GB2312" pitchFamily="49" charset="-122"/>
              </a:rPr>
              <a:t>所示。 </a:t>
            </a:r>
            <a:endParaRPr lang="zh-CN" altLang="en-US" sz="2400">
              <a:ea typeface="仿宋_GB2312" pitchFamily="49" charset="-122"/>
            </a:endParaRPr>
          </a:p>
        </p:txBody>
      </p:sp>
      <p:pic>
        <p:nvPicPr>
          <p:cNvPr id="15368" name="Picture 5">
            <a:extLst>
              <a:ext uri="{FF2B5EF4-FFF2-40B4-BE49-F238E27FC236}">
                <a16:creationId xmlns:a16="http://schemas.microsoft.com/office/drawing/2014/main" xmlns="" id="{ADF8EC07-1E70-442D-876D-D6F57E888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525" y="3141663"/>
            <a:ext cx="6265863" cy="340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Rectangle 6">
            <a:extLst>
              <a:ext uri="{FF2B5EF4-FFF2-40B4-BE49-F238E27FC236}">
                <a16:creationId xmlns:a16="http://schemas.microsoft.com/office/drawing/2014/main" xmlns="" id="{05B4CD20-4F5B-4B48-A56D-B82D2C7F755D}"/>
              </a:ext>
            </a:extLst>
          </p:cNvPr>
          <p:cNvSpPr>
            <a:spLocks noChangeArrowheads="1"/>
          </p:cNvSpPr>
          <p:nvPr/>
        </p:nvSpPr>
        <p:spPr bwMode="auto">
          <a:xfrm>
            <a:off x="3635375" y="6453188"/>
            <a:ext cx="2479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a:latin typeface="Arial" panose="020B0604020202020204" pitchFamily="34" charset="0"/>
              </a:rPr>
              <a:t>图</a:t>
            </a:r>
            <a:r>
              <a:rPr lang="en-US" altLang="zh-CN">
                <a:latin typeface="Arial" panose="020B0604020202020204" pitchFamily="34" charset="0"/>
              </a:rPr>
              <a:t>4-4 </a:t>
            </a:r>
            <a:r>
              <a:rPr lang="zh-CN" altLang="en-US">
                <a:latin typeface="Arial" panose="020B0604020202020204" pitchFamily="34" charset="0"/>
              </a:rPr>
              <a:t>打印报告结构图 </a:t>
            </a:r>
          </a:p>
        </p:txBody>
      </p:sp>
      <p:sp>
        <p:nvSpPr>
          <p:cNvPr id="10" name="圆角矩形 9">
            <a:extLst>
              <a:ext uri="{FF2B5EF4-FFF2-40B4-BE49-F238E27FC236}">
                <a16:creationId xmlns:a16="http://schemas.microsoft.com/office/drawing/2014/main" xmlns="" id="{0A561C0E-6596-4B22-BADC-74552F968D1E}"/>
              </a:ext>
            </a:extLst>
          </p:cNvPr>
          <p:cNvSpPr/>
          <p:nvPr/>
        </p:nvSpPr>
        <p:spPr bwMode="gray">
          <a:xfrm>
            <a:off x="1660525" y="1285875"/>
            <a:ext cx="1363663" cy="411163"/>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2000" dirty="0">
                <a:solidFill>
                  <a:srgbClr val="002060"/>
                </a:solidFill>
              </a:rPr>
              <a:t>案例</a:t>
            </a:r>
            <a:r>
              <a:rPr lang="en-US" altLang="zh-CN" sz="2000" dirty="0">
                <a:solidFill>
                  <a:srgbClr val="002060"/>
                </a:solidFill>
              </a:rPr>
              <a:t>4-2</a:t>
            </a:r>
            <a:endParaRPr lang="zh-CN" altLang="en-US" sz="2000"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270250" y="228600"/>
            <a:ext cx="2159000" cy="533400"/>
          </a:xfrm>
        </p:spPr>
        <p:txBody>
          <a:bodyPr/>
          <a:lstStyle/>
          <a:p>
            <a:pPr eaLnBrk="1" hangingPunct="1">
              <a:defRPr/>
            </a:pPr>
            <a:r>
              <a:rPr lang="zh-CN" altLang="en-US" dirty="0">
                <a:effectLst>
                  <a:outerShdw blurRad="38100" dist="38100" dir="2700000" algn="tl">
                    <a:srgbClr val="C0C0C0"/>
                  </a:outerShdw>
                </a:effectLst>
              </a:rPr>
              <a:t>目    录</a:t>
            </a:r>
          </a:p>
        </p:txBody>
      </p:sp>
      <p:sp>
        <p:nvSpPr>
          <p:cNvPr id="4099"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grpSp>
        <p:nvGrpSpPr>
          <p:cNvPr id="4100" name="Group 9"/>
          <p:cNvGrpSpPr>
            <a:grpSpLocks/>
          </p:cNvGrpSpPr>
          <p:nvPr/>
        </p:nvGrpSpPr>
        <p:grpSpPr bwMode="auto">
          <a:xfrm>
            <a:off x="1923991" y="2093091"/>
            <a:ext cx="4724400" cy="619125"/>
            <a:chOff x="1296" y="1824"/>
            <a:chExt cx="2976" cy="432"/>
          </a:xfrm>
        </p:grpSpPr>
        <p:sp>
          <p:nvSpPr>
            <p:cNvPr id="3"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7" name="AutoShape 11"/>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38" name="Text Box 12"/>
            <p:cNvSpPr txBox="1">
              <a:spLocks noChangeArrowheads="1"/>
            </p:cNvSpPr>
            <p:nvPr/>
          </p:nvSpPr>
          <p:spPr bwMode="auto">
            <a:xfrm>
              <a:off x="1680" y="1934"/>
              <a:ext cx="21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r>
                <a:rPr lang="en-US" altLang="zh-CN" sz="1800"/>
                <a:t>   </a:t>
              </a:r>
              <a:r>
                <a:rPr lang="en-US" altLang="zh-CN" sz="1800">
                  <a:solidFill>
                    <a:schemeClr val="tx1"/>
                  </a:solidFill>
                  <a:latin typeface="Arial" pitchFamily="34" charset="0"/>
                </a:rPr>
                <a:t>2.2 </a:t>
              </a:r>
              <a:r>
                <a:rPr lang="zh-CN" altLang="en-US" sz="1800">
                  <a:solidFill>
                    <a:schemeClr val="tx1"/>
                  </a:solidFill>
                  <a:latin typeface="Arial" pitchFamily="34" charset="0"/>
                </a:rPr>
                <a:t>可行性分析及过程</a:t>
              </a:r>
            </a:p>
          </p:txBody>
        </p:sp>
        <p:sp>
          <p:nvSpPr>
            <p:cNvPr id="4139" name="Text Box 13"/>
            <p:cNvSpPr txBox="1">
              <a:spLocks noChangeArrowheads="1"/>
            </p:cNvSpPr>
            <p:nvPr/>
          </p:nvSpPr>
          <p:spPr bwMode="auto">
            <a:xfrm>
              <a:off x="1393" y="1886"/>
              <a:ext cx="22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2</a:t>
              </a:r>
            </a:p>
          </p:txBody>
        </p:sp>
      </p:grpSp>
      <p:grpSp>
        <p:nvGrpSpPr>
          <p:cNvPr id="4101" name="Group 14"/>
          <p:cNvGrpSpPr>
            <a:grpSpLocks/>
          </p:cNvGrpSpPr>
          <p:nvPr/>
        </p:nvGrpSpPr>
        <p:grpSpPr bwMode="auto">
          <a:xfrm>
            <a:off x="1923991" y="2740791"/>
            <a:ext cx="4724400" cy="668337"/>
            <a:chOff x="1296" y="1824"/>
            <a:chExt cx="2976" cy="432"/>
          </a:xfrm>
        </p:grpSpPr>
        <p:sp>
          <p:nvSpPr>
            <p:cNvPr id="4" name="AutoShape 15"/>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4" name="AutoShape 16"/>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35" name="Text Box 18"/>
            <p:cNvSpPr txBox="1">
              <a:spLocks noChangeArrowheads="1"/>
            </p:cNvSpPr>
            <p:nvPr/>
          </p:nvSpPr>
          <p:spPr bwMode="auto">
            <a:xfrm>
              <a:off x="1398" y="1885"/>
              <a:ext cx="21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3</a:t>
              </a:r>
            </a:p>
          </p:txBody>
        </p:sp>
      </p:grpSp>
      <p:grpSp>
        <p:nvGrpSpPr>
          <p:cNvPr id="4102" name="Group 19"/>
          <p:cNvGrpSpPr>
            <a:grpSpLocks/>
          </p:cNvGrpSpPr>
          <p:nvPr/>
        </p:nvGrpSpPr>
        <p:grpSpPr bwMode="auto">
          <a:xfrm>
            <a:off x="1923991" y="3388491"/>
            <a:ext cx="4714875" cy="685800"/>
            <a:chOff x="1296" y="1824"/>
            <a:chExt cx="2976" cy="432"/>
          </a:xfrm>
        </p:grpSpPr>
        <p:sp>
          <p:nvSpPr>
            <p:cNvPr id="64532"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0" name="AutoShape 21"/>
            <p:cNvSpPr>
              <a:spLocks noChangeArrowheads="1"/>
            </p:cNvSpPr>
            <p:nvPr/>
          </p:nvSpPr>
          <p:spPr bwMode="auto">
            <a:xfrm>
              <a:off x="1296" y="1824"/>
              <a:ext cx="432" cy="432"/>
            </a:xfrm>
            <a:prstGeom prst="diamond">
              <a:avLst/>
            </a:prstGeom>
            <a:solidFill>
              <a:schemeClr val="folHlink"/>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31" name="Text Box 22"/>
            <p:cNvSpPr txBox="1">
              <a:spLocks noChangeArrowheads="1"/>
            </p:cNvSpPr>
            <p:nvPr/>
          </p:nvSpPr>
          <p:spPr bwMode="auto">
            <a:xfrm>
              <a:off x="1742" y="1934"/>
              <a:ext cx="2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2.4 </a:t>
              </a:r>
              <a:r>
                <a:rPr lang="zh-CN" altLang="en-US" sz="1800">
                  <a:solidFill>
                    <a:schemeClr val="tx1"/>
                  </a:solidFill>
                  <a:latin typeface="Arial" pitchFamily="34" charset="0"/>
                </a:rPr>
                <a:t>系统流程图及应用</a:t>
              </a:r>
            </a:p>
          </p:txBody>
        </p:sp>
        <p:sp>
          <p:nvSpPr>
            <p:cNvPr id="4132" name="Text Box 23"/>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4</a:t>
              </a:r>
            </a:p>
          </p:txBody>
        </p:sp>
      </p:grpSp>
      <p:sp>
        <p:nvSpPr>
          <p:cNvPr id="4103" name="Rectangle 51"/>
          <p:cNvSpPr>
            <a:spLocks noChangeArrowheads="1"/>
          </p:cNvSpPr>
          <p:nvPr/>
        </p:nvSpPr>
        <p:spPr bwMode="auto">
          <a:xfrm>
            <a:off x="2285941" y="5036316"/>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spcBef>
                <a:spcPct val="20000"/>
              </a:spcBef>
              <a:buFont typeface="Arial" pitchFamily="34" charset="0"/>
              <a:buNone/>
            </a:pPr>
            <a:r>
              <a:rPr lang="en-US" altLang="zh-CN" sz="2400" b="0">
                <a:solidFill>
                  <a:schemeClr val="tx2"/>
                </a:solidFill>
                <a:latin typeface="宋体" pitchFamily="2" charset="-122"/>
              </a:rPr>
              <a:t> </a:t>
            </a:r>
          </a:p>
        </p:txBody>
      </p:sp>
      <p:sp>
        <p:nvSpPr>
          <p:cNvPr id="4104" name="Rectangle 52"/>
          <p:cNvSpPr>
            <a:spLocks noChangeArrowheads="1"/>
          </p:cNvSpPr>
          <p:nvPr/>
        </p:nvSpPr>
        <p:spPr bwMode="auto">
          <a:xfrm>
            <a:off x="4362391" y="335991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dist" eaLnBrk="1" hangingPunct="1">
              <a:spcBef>
                <a:spcPct val="20000"/>
              </a:spcBef>
              <a:buFont typeface="Arial" pitchFamily="34" charset="0"/>
              <a:buNone/>
            </a:pPr>
            <a:r>
              <a:rPr lang="en-US" altLang="zh-CN" sz="2400" b="0">
                <a:solidFill>
                  <a:schemeClr val="tx2"/>
                </a:solidFill>
                <a:latin typeface="宋体" pitchFamily="2" charset="-122"/>
              </a:rPr>
              <a:t> </a:t>
            </a:r>
          </a:p>
        </p:txBody>
      </p:sp>
      <p:grpSp>
        <p:nvGrpSpPr>
          <p:cNvPr id="4105" name="Group 4"/>
          <p:cNvGrpSpPr>
            <a:grpSpLocks/>
          </p:cNvGrpSpPr>
          <p:nvPr/>
        </p:nvGrpSpPr>
        <p:grpSpPr bwMode="auto">
          <a:xfrm>
            <a:off x="1923991" y="1445391"/>
            <a:ext cx="4714875" cy="642937"/>
            <a:chOff x="1296" y="1824"/>
            <a:chExt cx="2970" cy="432"/>
          </a:xfrm>
        </p:grpSpPr>
        <p:sp>
          <p:nvSpPr>
            <p:cNvPr id="5" name="AutoShape 5"/>
            <p:cNvSpPr>
              <a:spLocks noChangeArrowheads="1"/>
            </p:cNvSpPr>
            <p:nvPr/>
          </p:nvSpPr>
          <p:spPr bwMode="gray">
            <a:xfrm>
              <a:off x="1530"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6" name="AutoShape 6"/>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27" name="Text Box 7"/>
            <p:cNvSpPr txBox="1">
              <a:spLocks noChangeArrowheads="1"/>
            </p:cNvSpPr>
            <p:nvPr/>
          </p:nvSpPr>
          <p:spPr bwMode="auto">
            <a:xfrm>
              <a:off x="1746" y="1934"/>
              <a:ext cx="216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2.1 </a:t>
              </a:r>
              <a:r>
                <a:rPr lang="zh-CN" altLang="en-US" sz="1800">
                  <a:solidFill>
                    <a:schemeClr val="tx1"/>
                  </a:solidFill>
                  <a:latin typeface="Arial" pitchFamily="34" charset="0"/>
                </a:rPr>
                <a:t>软件问题的调研和定义</a:t>
              </a:r>
            </a:p>
          </p:txBody>
        </p:sp>
        <p:sp>
          <p:nvSpPr>
            <p:cNvPr id="4128" name="Text Box 8"/>
            <p:cNvSpPr txBox="1">
              <a:spLocks noChangeArrowheads="1"/>
            </p:cNvSpPr>
            <p:nvPr/>
          </p:nvSpPr>
          <p:spPr bwMode="auto">
            <a:xfrm>
              <a:off x="1398" y="1886"/>
              <a:ext cx="21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1</a:t>
              </a:r>
            </a:p>
          </p:txBody>
        </p:sp>
      </p:grpSp>
      <p:sp>
        <p:nvSpPr>
          <p:cNvPr id="4106" name="Rectangle 123"/>
          <p:cNvSpPr>
            <a:spLocks noChangeArrowheads="1"/>
          </p:cNvSpPr>
          <p:nvPr/>
        </p:nvSpPr>
        <p:spPr bwMode="auto">
          <a:xfrm>
            <a:off x="1779529" y="4901378"/>
            <a:ext cx="5068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spcBef>
                <a:spcPct val="20000"/>
              </a:spcBef>
              <a:buFont typeface="Arial" pitchFamily="34" charset="0"/>
              <a:buNone/>
            </a:pPr>
            <a:r>
              <a:rPr lang="en-US" altLang="zh-CN" sz="2400" b="0">
                <a:solidFill>
                  <a:schemeClr val="tx2"/>
                </a:solidFill>
                <a:latin typeface="宋体" pitchFamily="2" charset="-122"/>
              </a:rPr>
              <a:t>    </a:t>
            </a:r>
          </a:p>
        </p:txBody>
      </p:sp>
      <p:grpSp>
        <p:nvGrpSpPr>
          <p:cNvPr id="4107" name="Group 4"/>
          <p:cNvGrpSpPr>
            <a:grpSpLocks/>
          </p:cNvGrpSpPr>
          <p:nvPr/>
        </p:nvGrpSpPr>
        <p:grpSpPr bwMode="auto">
          <a:xfrm>
            <a:off x="1923991" y="4036191"/>
            <a:ext cx="4714875" cy="657225"/>
            <a:chOff x="1296" y="1824"/>
            <a:chExt cx="2976" cy="432"/>
          </a:xfrm>
        </p:grpSpPr>
        <p:sp>
          <p:nvSpPr>
            <p:cNvPr id="64517"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2" name="AutoShape 6"/>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23" name="Text Box 7"/>
            <p:cNvSpPr txBox="1">
              <a:spLocks noChangeArrowheads="1"/>
            </p:cNvSpPr>
            <p:nvPr/>
          </p:nvSpPr>
          <p:spPr bwMode="auto">
            <a:xfrm>
              <a:off x="1680" y="1934"/>
              <a:ext cx="237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2.5 </a:t>
              </a:r>
              <a:r>
                <a:rPr lang="zh-CN" altLang="en-US" sz="1800">
                  <a:solidFill>
                    <a:schemeClr val="tx1"/>
                  </a:solidFill>
                  <a:latin typeface="Arial" pitchFamily="34" charset="0"/>
                </a:rPr>
                <a:t>软件开发计划及方案 </a:t>
              </a:r>
            </a:p>
          </p:txBody>
        </p:sp>
        <p:sp>
          <p:nvSpPr>
            <p:cNvPr id="4124" name="Text Box 8"/>
            <p:cNvSpPr txBox="1">
              <a:spLocks noChangeArrowheads="1"/>
            </p:cNvSpPr>
            <p:nvPr/>
          </p:nvSpPr>
          <p:spPr bwMode="auto">
            <a:xfrm>
              <a:off x="1397" y="1886"/>
              <a:ext cx="21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5</a:t>
              </a:r>
            </a:p>
          </p:txBody>
        </p:sp>
      </p:grpSp>
      <p:grpSp>
        <p:nvGrpSpPr>
          <p:cNvPr id="4108" name="Group 9"/>
          <p:cNvGrpSpPr>
            <a:grpSpLocks/>
          </p:cNvGrpSpPr>
          <p:nvPr/>
        </p:nvGrpSpPr>
        <p:grpSpPr bwMode="auto">
          <a:xfrm>
            <a:off x="1923991" y="4685478"/>
            <a:ext cx="4724400" cy="685800"/>
            <a:chOff x="1296" y="1824"/>
            <a:chExt cx="2976" cy="432"/>
          </a:xfrm>
        </p:grpSpPr>
        <p:sp>
          <p:nvSpPr>
            <p:cNvPr id="64522"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18" name="AutoShape 11"/>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19" name="Text Box 12"/>
            <p:cNvSpPr txBox="1">
              <a:spLocks noChangeArrowheads="1"/>
            </p:cNvSpPr>
            <p:nvPr/>
          </p:nvSpPr>
          <p:spPr bwMode="auto">
            <a:xfrm>
              <a:off x="1680" y="1934"/>
              <a:ext cx="2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r>
                <a:rPr lang="en-US" altLang="zh-CN" sz="1800"/>
                <a:t>   </a:t>
              </a:r>
              <a:r>
                <a:rPr lang="en-US" altLang="zh-CN" sz="1800">
                  <a:solidFill>
                    <a:schemeClr val="tx1"/>
                  </a:solidFill>
                  <a:latin typeface="Arial" pitchFamily="34" charset="0"/>
                </a:rPr>
                <a:t>2.6 </a:t>
              </a:r>
              <a:r>
                <a:rPr lang="zh-CN" altLang="en-US" sz="1800">
                  <a:solidFill>
                    <a:schemeClr val="tx1"/>
                  </a:solidFill>
                  <a:latin typeface="Arial" pitchFamily="34" charset="0"/>
                </a:rPr>
                <a:t>实验二 软件可行性分析报告 </a:t>
              </a:r>
            </a:p>
          </p:txBody>
        </p:sp>
        <p:sp>
          <p:nvSpPr>
            <p:cNvPr id="4120" name="Text Box 13"/>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6</a:t>
              </a:r>
            </a:p>
          </p:txBody>
        </p:sp>
      </p:grpSp>
      <p:sp>
        <p:nvSpPr>
          <p:cNvPr id="4109" name="Rectangle 182"/>
          <p:cNvSpPr>
            <a:spLocks noChangeArrowheads="1"/>
          </p:cNvSpPr>
          <p:nvPr/>
        </p:nvSpPr>
        <p:spPr bwMode="auto">
          <a:xfrm>
            <a:off x="4403666" y="3359916"/>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dist">
              <a:buFont typeface="Arial" pitchFamily="34" charset="0"/>
              <a:buNone/>
            </a:pPr>
            <a:endParaRPr lang="zh-CN" altLang="zh-CN" sz="2400" b="0">
              <a:solidFill>
                <a:schemeClr val="tx2"/>
              </a:solidFill>
              <a:latin typeface="宋体" pitchFamily="2" charset="-122"/>
            </a:endParaRPr>
          </a:p>
        </p:txBody>
      </p:sp>
      <p:pic>
        <p:nvPicPr>
          <p:cNvPr id="4110" name="Picture 25" descr="C:\Users\user\AppData\Local\Microsoft\Windows\Temporary Internet Files\Content.IE5\BRFJ06TV\MCj0411476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035741" y="4901378"/>
            <a:ext cx="160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11" name="Group 19"/>
          <p:cNvGrpSpPr>
            <a:grpSpLocks/>
          </p:cNvGrpSpPr>
          <p:nvPr/>
        </p:nvGrpSpPr>
        <p:grpSpPr bwMode="auto">
          <a:xfrm>
            <a:off x="1923991" y="5404616"/>
            <a:ext cx="4714875" cy="642937"/>
            <a:chOff x="1305" y="1824"/>
            <a:chExt cx="2967" cy="432"/>
          </a:xfrm>
        </p:grpSpPr>
        <p:sp>
          <p:nvSpPr>
            <p:cNvPr id="55"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14" name="AutoShape 21"/>
            <p:cNvSpPr>
              <a:spLocks noChangeArrowheads="1"/>
            </p:cNvSpPr>
            <p:nvPr/>
          </p:nvSpPr>
          <p:spPr bwMode="auto">
            <a:xfrm>
              <a:off x="1305" y="1824"/>
              <a:ext cx="432" cy="432"/>
            </a:xfrm>
            <a:prstGeom prst="diamond">
              <a:avLst/>
            </a:prstGeom>
            <a:solidFill>
              <a:schemeClr val="folHlink"/>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15" name="Text Box 22"/>
            <p:cNvSpPr txBox="1">
              <a:spLocks noChangeArrowheads="1"/>
            </p:cNvSpPr>
            <p:nvPr/>
          </p:nvSpPr>
          <p:spPr bwMode="auto">
            <a:xfrm>
              <a:off x="1766" y="1934"/>
              <a:ext cx="218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b="0"/>
                <a:t>  </a:t>
              </a:r>
              <a:r>
                <a:rPr lang="en-US" altLang="zh-CN" sz="1800">
                  <a:solidFill>
                    <a:schemeClr val="tx1"/>
                  </a:solidFill>
                </a:rPr>
                <a:t>2.7 </a:t>
              </a:r>
              <a:r>
                <a:rPr lang="zh-CN" altLang="en-US" sz="1800">
                  <a:solidFill>
                    <a:schemeClr val="tx1"/>
                  </a:solidFill>
                </a:rPr>
                <a:t>本章小结</a:t>
              </a:r>
            </a:p>
          </p:txBody>
        </p:sp>
        <p:sp>
          <p:nvSpPr>
            <p:cNvPr id="4116" name="Text Box 23"/>
            <p:cNvSpPr txBox="1">
              <a:spLocks noChangeArrowheads="1"/>
            </p:cNvSpPr>
            <p:nvPr/>
          </p:nvSpPr>
          <p:spPr bwMode="auto">
            <a:xfrm>
              <a:off x="1395" y="1886"/>
              <a:ext cx="22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7</a:t>
              </a:r>
            </a:p>
          </p:txBody>
        </p:sp>
      </p:grpSp>
      <p:sp>
        <p:nvSpPr>
          <p:cNvPr id="4112" name="矩形 1"/>
          <p:cNvSpPr>
            <a:spLocks noChangeArrowheads="1"/>
          </p:cNvSpPr>
          <p:nvPr/>
        </p:nvSpPr>
        <p:spPr bwMode="auto">
          <a:xfrm>
            <a:off x="2922529" y="2858266"/>
            <a:ext cx="3125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en-US" altLang="zh-CN" b="1" dirty="0"/>
              <a:t>2.3 </a:t>
            </a:r>
            <a:r>
              <a:rPr lang="zh-CN" altLang="en-US" b="1" dirty="0"/>
              <a:t>项目</a:t>
            </a:r>
            <a:r>
              <a:rPr lang="zh-CN" altLang="zh-CN" b="1" dirty="0"/>
              <a:t>立项</a:t>
            </a:r>
            <a:r>
              <a:rPr lang="zh-CN" altLang="en-US" b="1" dirty="0"/>
              <a:t>、</a:t>
            </a:r>
            <a:r>
              <a:rPr lang="zh-CN" altLang="zh-CN" b="1" dirty="0"/>
              <a:t>合同</a:t>
            </a:r>
            <a:r>
              <a:rPr lang="zh-CN" altLang="en-US" b="1" dirty="0"/>
              <a:t>和任务书</a:t>
            </a:r>
            <a:endParaRPr lang="zh-CN" altLang="zh-CN" b="1" dirty="0"/>
          </a:p>
        </p:txBody>
      </p:sp>
    </p:spTree>
    <p:extLst>
      <p:ext uri="{BB962C8B-B14F-4D97-AF65-F5344CB8AC3E}">
        <p14:creationId xmlns:p14="http://schemas.microsoft.com/office/powerpoint/2010/main" val="3729026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xmlns="" id="{DEA88A89-2405-4A32-8A31-34521B30A2FE}"/>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16387" name="Text Box 3">
            <a:extLst>
              <a:ext uri="{FF2B5EF4-FFF2-40B4-BE49-F238E27FC236}">
                <a16:creationId xmlns:a16="http://schemas.microsoft.com/office/drawing/2014/main" xmlns="" id="{9ECDC8E4-C84D-4F7B-B372-6AAB2E109E9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9" name="圆角矩形 18">
            <a:extLst>
              <a:ext uri="{FF2B5EF4-FFF2-40B4-BE49-F238E27FC236}">
                <a16:creationId xmlns:a16="http://schemas.microsoft.com/office/drawing/2014/main" xmlns="" id="{1B85EBBB-231E-41A6-BDF5-61ED6B43B1F8}"/>
              </a:ext>
            </a:extLst>
          </p:cNvPr>
          <p:cNvSpPr/>
          <p:nvPr/>
        </p:nvSpPr>
        <p:spPr bwMode="gray">
          <a:xfrm>
            <a:off x="755650" y="1111250"/>
            <a:ext cx="7921625" cy="21209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sz="2400">
                <a:solidFill>
                  <a:srgbClr val="990033"/>
                </a:solidFill>
                <a:latin typeface="Arial" panose="020B0604020202020204" pitchFamily="34" charset="0"/>
              </a:rPr>
              <a:t>（</a:t>
            </a:r>
            <a:r>
              <a:rPr lang="en-US" altLang="zh-CN" sz="2400">
                <a:solidFill>
                  <a:srgbClr val="990033"/>
                </a:solidFill>
                <a:latin typeface="Arial" panose="020B0604020202020204" pitchFamily="34" charset="0"/>
              </a:rPr>
              <a:t>3</a:t>
            </a:r>
            <a:r>
              <a:rPr lang="zh-CN" altLang="en-US" sz="2400">
                <a:solidFill>
                  <a:srgbClr val="990033"/>
                </a:solidFill>
                <a:latin typeface="Arial" panose="020B0604020202020204" pitchFamily="34" charset="0"/>
              </a:rPr>
              <a:t>）软件层次结构。</a:t>
            </a:r>
            <a:r>
              <a:rPr lang="zh-CN" altLang="en-US" sz="2400">
                <a:solidFill>
                  <a:schemeClr val="tx1"/>
                </a:solidFill>
                <a:latin typeface="Arial" panose="020B0604020202020204" pitchFamily="34" charset="0"/>
              </a:rPr>
              <a:t>层次结构图如图</a:t>
            </a:r>
            <a:r>
              <a:rPr lang="en-US" altLang="zh-CN" sz="2400">
                <a:solidFill>
                  <a:schemeClr val="tx2"/>
                </a:solidFill>
                <a:latin typeface="Arial" panose="020B0604020202020204" pitchFamily="34" charset="0"/>
              </a:rPr>
              <a:t>4-5</a:t>
            </a:r>
            <a:r>
              <a:rPr lang="zh-CN" altLang="en-US" sz="2400">
                <a:solidFill>
                  <a:schemeClr val="tx1"/>
                </a:solidFill>
                <a:latin typeface="Arial" panose="020B0604020202020204" pitchFamily="34" charset="0"/>
              </a:rPr>
              <a:t>。有关指标为：</a:t>
            </a:r>
          </a:p>
          <a:p>
            <a:pPr eaLnBrk="1" hangingPunct="1">
              <a:defRPr/>
            </a:pPr>
            <a:r>
              <a:rPr lang="zh-CN" altLang="en-US" sz="2400">
                <a:solidFill>
                  <a:schemeClr val="tx1"/>
                </a:solidFill>
                <a:latin typeface="Arial" panose="020B0604020202020204" pitchFamily="34" charset="0"/>
              </a:rPr>
              <a:t>   </a:t>
            </a:r>
            <a:r>
              <a:rPr lang="zh-CN" altLang="en-US" sz="2400">
                <a:solidFill>
                  <a:srgbClr val="FF0000"/>
                </a:solidFill>
                <a:latin typeface="Arial" panose="020B0604020202020204" pitchFamily="34" charset="0"/>
              </a:rPr>
              <a:t>①深度</a:t>
            </a:r>
            <a:r>
              <a:rPr lang="zh-CN" altLang="en-US" sz="2400">
                <a:solidFill>
                  <a:schemeClr val="tx1"/>
                </a:solidFill>
                <a:latin typeface="Arial" panose="020B0604020202020204" pitchFamily="34" charset="0"/>
              </a:rPr>
              <a:t>。表示模块间控制的</a:t>
            </a:r>
            <a:r>
              <a:rPr lang="zh-CN" altLang="en-US" sz="2400">
                <a:solidFill>
                  <a:srgbClr val="800000"/>
                </a:solidFill>
                <a:latin typeface="Arial" panose="020B0604020202020204" pitchFamily="34" charset="0"/>
              </a:rPr>
              <a:t>层数</a:t>
            </a:r>
            <a:r>
              <a:rPr lang="zh-CN" altLang="en-US" sz="2400">
                <a:solidFill>
                  <a:schemeClr val="tx1"/>
                </a:solidFill>
                <a:latin typeface="Arial" panose="020B0604020202020204" pitchFamily="34" charset="0"/>
              </a:rPr>
              <a:t>，表明软件的复杂程度，深度越深，软件越复杂。</a:t>
            </a:r>
          </a:p>
          <a:p>
            <a:pPr eaLnBrk="1" hangingPunct="1">
              <a:defRPr/>
            </a:pPr>
            <a:r>
              <a:rPr lang="zh-CN" altLang="en-US" sz="2400">
                <a:solidFill>
                  <a:schemeClr val="tx1"/>
                </a:solidFill>
                <a:latin typeface="Arial" panose="020B0604020202020204" pitchFamily="34" charset="0"/>
              </a:rPr>
              <a:t>  </a:t>
            </a:r>
            <a:r>
              <a:rPr lang="zh-CN" altLang="en-US" sz="2400">
                <a:solidFill>
                  <a:srgbClr val="FF0000"/>
                </a:solidFill>
                <a:latin typeface="Arial" panose="020B0604020202020204" pitchFamily="34" charset="0"/>
              </a:rPr>
              <a:t>②宽度</a:t>
            </a:r>
            <a:r>
              <a:rPr lang="zh-CN" altLang="en-US" sz="2400">
                <a:solidFill>
                  <a:schemeClr val="tx1"/>
                </a:solidFill>
                <a:latin typeface="Arial" panose="020B0604020202020204" pitchFamily="34" charset="0"/>
              </a:rPr>
              <a:t>。表示同一层次上模块的</a:t>
            </a:r>
            <a:r>
              <a:rPr lang="zh-CN" altLang="en-US" sz="2400">
                <a:solidFill>
                  <a:srgbClr val="800000"/>
                </a:solidFill>
                <a:latin typeface="Arial" panose="020B0604020202020204" pitchFamily="34" charset="0"/>
              </a:rPr>
              <a:t>总数</a:t>
            </a:r>
            <a:r>
              <a:rPr lang="zh-CN" altLang="en-US" sz="2400">
                <a:solidFill>
                  <a:schemeClr val="tx1"/>
                </a:solidFill>
                <a:latin typeface="Arial" panose="020B0604020202020204" pitchFamily="34" charset="0"/>
              </a:rPr>
              <a:t>，宽度越宽，表示软件越复杂。</a:t>
            </a:r>
            <a:endParaRPr lang="zh-CN" altLang="en-US" sz="2400">
              <a:solidFill>
                <a:srgbClr val="0066FF"/>
              </a:solidFill>
              <a:effectLst>
                <a:outerShdw blurRad="38100" dist="38100" dir="2700000" algn="tl">
                  <a:srgbClr val="C0C0C0"/>
                </a:outerShdw>
              </a:effectLst>
              <a:latin typeface="Arial" panose="020B0604020202020204" pitchFamily="34" charset="0"/>
            </a:endParaRPr>
          </a:p>
        </p:txBody>
      </p:sp>
      <p:sp>
        <p:nvSpPr>
          <p:cNvPr id="16389" name="Rectangle 6">
            <a:extLst>
              <a:ext uri="{FF2B5EF4-FFF2-40B4-BE49-F238E27FC236}">
                <a16:creationId xmlns:a16="http://schemas.microsoft.com/office/drawing/2014/main" xmlns="" id="{670781F6-E549-426F-8FF3-16C3BD67D577}"/>
              </a:ext>
            </a:extLst>
          </p:cNvPr>
          <p:cNvSpPr>
            <a:spLocks noChangeArrowheads="1"/>
          </p:cNvSpPr>
          <p:nvPr/>
        </p:nvSpPr>
        <p:spPr bwMode="auto">
          <a:xfrm>
            <a:off x="3349625" y="6537325"/>
            <a:ext cx="21685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zh-CN" altLang="en-US" sz="1600">
                <a:latin typeface="Arial" panose="020B0604020202020204" pitchFamily="34" charset="0"/>
              </a:rPr>
              <a:t>图</a:t>
            </a:r>
            <a:r>
              <a:rPr lang="en-US" altLang="zh-CN" sz="1600">
                <a:latin typeface="Arial" panose="020B0604020202020204" pitchFamily="34" charset="0"/>
              </a:rPr>
              <a:t>4-5 </a:t>
            </a:r>
            <a:r>
              <a:rPr lang="zh-CN" altLang="en-US" sz="1600">
                <a:latin typeface="Arial" panose="020B0604020202020204" pitchFamily="34" charset="0"/>
              </a:rPr>
              <a:t>软件的层次结构</a:t>
            </a:r>
          </a:p>
        </p:txBody>
      </p:sp>
      <p:pic>
        <p:nvPicPr>
          <p:cNvPr id="16390" name="Picture 8">
            <a:extLst>
              <a:ext uri="{FF2B5EF4-FFF2-40B4-BE49-F238E27FC236}">
                <a16:creationId xmlns:a16="http://schemas.microsoft.com/office/drawing/2014/main" xmlns="" id="{44F00E7D-063F-458E-BD66-86C34F797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525" y="3357563"/>
            <a:ext cx="6183313" cy="31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xmlns="" id="{CD47BC1F-87A3-4D9C-8093-8821D92B241F}"/>
              </a:ext>
            </a:extLst>
          </p:cNvPr>
          <p:cNvSpPr>
            <a:spLocks noGrp="1" noChangeArrowheads="1"/>
          </p:cNvSpPr>
          <p:nvPr>
            <p:ph type="title" idx="4294967295"/>
          </p:nvPr>
        </p:nvSpPr>
        <p:spPr>
          <a:xfrm>
            <a:off x="395288" y="188913"/>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17411" name="Text Box 3">
            <a:extLst>
              <a:ext uri="{FF2B5EF4-FFF2-40B4-BE49-F238E27FC236}">
                <a16:creationId xmlns:a16="http://schemas.microsoft.com/office/drawing/2014/main" xmlns="" id="{7654C65A-F984-4BD6-9888-D845B39829C6}"/>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7412" name="Rectangle 7">
            <a:extLst>
              <a:ext uri="{FF2B5EF4-FFF2-40B4-BE49-F238E27FC236}">
                <a16:creationId xmlns:a16="http://schemas.microsoft.com/office/drawing/2014/main" xmlns="" id="{BFC222C4-6F78-44F5-BB5D-A7D2CBC4C534}"/>
              </a:ext>
            </a:extLst>
          </p:cNvPr>
          <p:cNvSpPr>
            <a:spLocks noChangeArrowheads="1"/>
          </p:cNvSpPr>
          <p:nvPr/>
        </p:nvSpPr>
        <p:spPr bwMode="auto">
          <a:xfrm>
            <a:off x="250825" y="1817688"/>
            <a:ext cx="8569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tabLst>
                <a:tab pos="-15875" algn="l"/>
                <a:tab pos="401638" algn="l"/>
              </a:tabLst>
              <a:defRPr b="1">
                <a:solidFill>
                  <a:schemeClr val="tx1"/>
                </a:solidFill>
                <a:latin typeface="宋体" panose="02010600030101010101" pitchFamily="2" charset="-122"/>
                <a:ea typeface="宋体" panose="02010600030101010101" pitchFamily="2" charset="-122"/>
              </a:defRPr>
            </a:lvl1pPr>
            <a:lvl2pPr marL="742950" indent="-285750">
              <a:tabLst>
                <a:tab pos="-15875" algn="l"/>
                <a:tab pos="401638" algn="l"/>
              </a:tabLst>
              <a:defRPr b="1">
                <a:solidFill>
                  <a:schemeClr val="tx1"/>
                </a:solidFill>
                <a:latin typeface="宋体" panose="02010600030101010101" pitchFamily="2" charset="-122"/>
                <a:ea typeface="宋体" panose="02010600030101010101" pitchFamily="2" charset="-122"/>
              </a:defRPr>
            </a:lvl2pPr>
            <a:lvl3pPr marL="1143000" indent="-228600">
              <a:tabLst>
                <a:tab pos="-15875" algn="l"/>
                <a:tab pos="401638" algn="l"/>
              </a:tabLst>
              <a:defRPr b="1">
                <a:solidFill>
                  <a:schemeClr val="tx1"/>
                </a:solidFill>
                <a:latin typeface="宋体" panose="02010600030101010101" pitchFamily="2" charset="-122"/>
                <a:ea typeface="宋体" panose="02010600030101010101" pitchFamily="2" charset="-122"/>
              </a:defRPr>
            </a:lvl3pPr>
            <a:lvl4pPr marL="1600200" indent="-228600">
              <a:tabLst>
                <a:tab pos="-15875" algn="l"/>
                <a:tab pos="401638" algn="l"/>
              </a:tabLst>
              <a:defRPr b="1">
                <a:solidFill>
                  <a:schemeClr val="tx1"/>
                </a:solidFill>
                <a:latin typeface="宋体" panose="02010600030101010101" pitchFamily="2" charset="-122"/>
                <a:ea typeface="宋体" panose="02010600030101010101" pitchFamily="2" charset="-122"/>
              </a:defRPr>
            </a:lvl4pPr>
            <a:lvl5pPr marL="2057400" indent="-228600">
              <a:tabLst>
                <a:tab pos="-15875" algn="l"/>
                <a:tab pos="401638"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15875" algn="l"/>
                <a:tab pos="401638"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15875" algn="l"/>
                <a:tab pos="401638"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15875" algn="l"/>
                <a:tab pos="401638"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15875" algn="l"/>
                <a:tab pos="401638"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b="0">
                <a:latin typeface="Times New Roman" panose="02020603050405020304" pitchFamily="18" charset="0"/>
                <a:cs typeface="Times New Roman" panose="02020603050405020304" pitchFamily="18" charset="0"/>
              </a:rPr>
              <a:t>   </a:t>
            </a:r>
            <a:endParaRPr lang="zh-CN" altLang="en-US" b="0"/>
          </a:p>
        </p:txBody>
      </p:sp>
      <p:sp>
        <p:nvSpPr>
          <p:cNvPr id="19" name="圆角矩形 18">
            <a:extLst>
              <a:ext uri="{FF2B5EF4-FFF2-40B4-BE49-F238E27FC236}">
                <a16:creationId xmlns:a16="http://schemas.microsoft.com/office/drawing/2014/main" xmlns="" id="{A9F9602F-3451-4F95-AF48-07EB8E115556}"/>
              </a:ext>
            </a:extLst>
          </p:cNvPr>
          <p:cNvSpPr/>
          <p:nvPr/>
        </p:nvSpPr>
        <p:spPr bwMode="gray">
          <a:xfrm>
            <a:off x="574675" y="1204913"/>
            <a:ext cx="7921625" cy="18700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Arial" panose="020B0604020202020204" pitchFamily="34" charset="0"/>
              <a:buNone/>
              <a:defRPr/>
            </a:pPr>
            <a:r>
              <a:rPr lang="zh-CN" altLang="en-US" sz="2300" noProof="1">
                <a:solidFill>
                  <a:srgbClr val="FF0000"/>
                </a:solidFill>
              </a:rPr>
              <a:t>  ③扇出</a:t>
            </a:r>
            <a:r>
              <a:rPr lang="zh-CN" altLang="en-US" sz="2300" noProof="1">
                <a:solidFill>
                  <a:srgbClr val="0066FF"/>
                </a:solidFill>
              </a:rPr>
              <a:t>。</a:t>
            </a:r>
            <a:r>
              <a:rPr lang="zh-CN" altLang="en-US" sz="2300" noProof="1"/>
              <a:t>表示一模块直接控制其他模块的数量</a:t>
            </a:r>
            <a:r>
              <a:rPr lang="en-US" altLang="zh-CN" sz="2300" noProof="1"/>
              <a:t>.</a:t>
            </a:r>
            <a:r>
              <a:rPr lang="zh-CN" altLang="en-US" sz="2300" noProof="1"/>
              <a:t>如图</a:t>
            </a:r>
            <a:r>
              <a:rPr lang="en-US" altLang="zh-CN" sz="2300" noProof="1"/>
              <a:t>4-6</a:t>
            </a:r>
            <a:r>
              <a:rPr lang="zh-CN" altLang="en-US" sz="2300" noProof="1"/>
              <a:t>（</a:t>
            </a:r>
            <a:r>
              <a:rPr lang="en-US" altLang="zh-CN" sz="2300" noProof="1"/>
              <a:t>a</a:t>
            </a:r>
            <a:r>
              <a:rPr lang="zh-CN" altLang="en-US" sz="2300" noProof="1"/>
              <a:t>）和（</a:t>
            </a:r>
            <a:r>
              <a:rPr lang="en-US" altLang="zh-CN" sz="2300" noProof="1"/>
              <a:t>b</a:t>
            </a:r>
            <a:r>
              <a:rPr lang="zh-CN" altLang="en-US" sz="2300" noProof="1"/>
              <a:t>）</a:t>
            </a:r>
            <a:r>
              <a:rPr lang="en-US" altLang="zh-CN" sz="2300" noProof="1"/>
              <a:t>.</a:t>
            </a:r>
            <a:r>
              <a:rPr lang="zh-CN" altLang="en-US" sz="2300" noProof="1"/>
              <a:t>模块划分时</a:t>
            </a:r>
            <a:r>
              <a:rPr lang="en-US" altLang="zh-CN" sz="2300" noProof="1"/>
              <a:t>,</a:t>
            </a:r>
            <a:r>
              <a:rPr lang="zh-CN" altLang="en-US" sz="2300" noProof="1"/>
              <a:t>一般扇出平均</a:t>
            </a:r>
            <a:r>
              <a:rPr lang="en-US" altLang="zh-CN" sz="2300" noProof="1"/>
              <a:t>3-4</a:t>
            </a:r>
            <a:r>
              <a:rPr lang="zh-CN" altLang="en-US" sz="2300" noProof="1"/>
              <a:t>上限为</a:t>
            </a:r>
            <a:r>
              <a:rPr lang="en-US" altLang="zh-CN" sz="2300" noProof="1"/>
              <a:t>5-8.</a:t>
            </a:r>
            <a:endParaRPr lang="zh-CN" altLang="en-US" sz="2300" noProof="1"/>
          </a:p>
          <a:p>
            <a:pPr eaLnBrk="1" hangingPunct="1">
              <a:buFont typeface="Arial" panose="020B0604020202020204" pitchFamily="34" charset="0"/>
              <a:buNone/>
              <a:defRPr/>
            </a:pPr>
            <a:r>
              <a:rPr lang="zh-CN" altLang="en-US" sz="2300" noProof="1">
                <a:solidFill>
                  <a:srgbClr val="0066FF"/>
                </a:solidFill>
              </a:rPr>
              <a:t>  </a:t>
            </a:r>
            <a:r>
              <a:rPr lang="zh-CN" altLang="en-US" sz="2300" noProof="1">
                <a:solidFill>
                  <a:srgbClr val="FF0000"/>
                </a:solidFill>
              </a:rPr>
              <a:t>④扇入</a:t>
            </a:r>
            <a:r>
              <a:rPr lang="zh-CN" altLang="en-US" sz="2300" noProof="1">
                <a:solidFill>
                  <a:srgbClr val="0066FF"/>
                </a:solidFill>
              </a:rPr>
              <a:t>。</a:t>
            </a:r>
            <a:r>
              <a:rPr lang="zh-CN" altLang="en-US" sz="2300" noProof="1"/>
              <a:t>表示模块直接受到多少其他模块控制，扇入越大表明共享该模块的上级模块数越多，虽有一定好处，但不宜片面追求高扇入，如图</a:t>
            </a:r>
            <a:r>
              <a:rPr lang="en-US" altLang="zh-CN" sz="2300" noProof="1"/>
              <a:t>4-6</a:t>
            </a:r>
            <a:r>
              <a:rPr lang="zh-CN" altLang="en-US" sz="2300" noProof="1"/>
              <a:t>（</a:t>
            </a:r>
            <a:r>
              <a:rPr lang="en-US" altLang="zh-CN" sz="2300" noProof="1"/>
              <a:t>c</a:t>
            </a:r>
            <a:r>
              <a:rPr lang="zh-CN" altLang="en-US" sz="2300" noProof="1"/>
              <a:t>）和（</a:t>
            </a:r>
            <a:r>
              <a:rPr lang="en-US" altLang="zh-CN" sz="2300" noProof="1"/>
              <a:t>d</a:t>
            </a:r>
            <a:r>
              <a:rPr lang="zh-CN" altLang="en-US" sz="2300" noProof="1"/>
              <a:t>）。</a:t>
            </a:r>
          </a:p>
        </p:txBody>
      </p:sp>
      <p:pic>
        <p:nvPicPr>
          <p:cNvPr id="17414" name="Picture 5">
            <a:extLst>
              <a:ext uri="{FF2B5EF4-FFF2-40B4-BE49-F238E27FC236}">
                <a16:creationId xmlns:a16="http://schemas.microsoft.com/office/drawing/2014/main" xmlns="" id="{75252529-5189-4FF2-863B-9BA723E82C7F}"/>
              </a:ext>
            </a:extLst>
          </p:cNvPr>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1403350" y="3524250"/>
            <a:ext cx="66976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6">
            <a:extLst>
              <a:ext uri="{FF2B5EF4-FFF2-40B4-BE49-F238E27FC236}">
                <a16:creationId xmlns:a16="http://schemas.microsoft.com/office/drawing/2014/main" xmlns="" id="{66D5FD53-C89C-468F-A90D-24095F6E486F}"/>
              </a:ext>
            </a:extLst>
          </p:cNvPr>
          <p:cNvSpPr>
            <a:spLocks noChangeArrowheads="1"/>
          </p:cNvSpPr>
          <p:nvPr/>
        </p:nvSpPr>
        <p:spPr bwMode="auto">
          <a:xfrm>
            <a:off x="3249613" y="5149850"/>
            <a:ext cx="2703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zh-CN" altLang="en-US" sz="1400">
                <a:solidFill>
                  <a:srgbClr val="C00000"/>
                </a:solidFill>
                <a:latin typeface="Times New Roman" panose="02020603050405020304" pitchFamily="18" charset="0"/>
                <a:cs typeface="Times New Roman" panose="02020603050405020304" pitchFamily="18" charset="0"/>
              </a:rPr>
              <a:t>图</a:t>
            </a:r>
            <a:r>
              <a:rPr lang="en-US" altLang="zh-CN" sz="1400">
                <a:solidFill>
                  <a:srgbClr val="C00000"/>
                </a:solidFill>
                <a:latin typeface="Times New Roman" panose="02020603050405020304" pitchFamily="18" charset="0"/>
                <a:cs typeface="Times New Roman" panose="02020603050405020304" pitchFamily="18" charset="0"/>
              </a:rPr>
              <a:t>4-6 </a:t>
            </a:r>
            <a:r>
              <a:rPr lang="zh-CN" altLang="en-US" sz="1400">
                <a:solidFill>
                  <a:srgbClr val="C00000"/>
                </a:solidFill>
                <a:latin typeface="Times New Roman" panose="02020603050405020304" pitchFamily="18" charset="0"/>
                <a:cs typeface="Times New Roman" panose="02020603050405020304" pitchFamily="18" charset="0"/>
              </a:rPr>
              <a:t>软件的扇出和扇入控制</a:t>
            </a:r>
            <a:endParaRPr lang="zh-CN" altLang="en-US" sz="1400">
              <a:solidFill>
                <a:srgbClr val="C00000"/>
              </a:solidFill>
            </a:endParaRPr>
          </a:p>
        </p:txBody>
      </p:sp>
      <p:sp>
        <p:nvSpPr>
          <p:cNvPr id="17416" name="矩形标注 1">
            <a:extLst>
              <a:ext uri="{FF2B5EF4-FFF2-40B4-BE49-F238E27FC236}">
                <a16:creationId xmlns:a16="http://schemas.microsoft.com/office/drawing/2014/main" xmlns="" id="{E14CE262-EE40-4976-9C9C-1184BB93B2BD}"/>
              </a:ext>
            </a:extLst>
          </p:cNvPr>
          <p:cNvSpPr>
            <a:spLocks noChangeArrowheads="1"/>
          </p:cNvSpPr>
          <p:nvPr/>
        </p:nvSpPr>
        <p:spPr bwMode="auto">
          <a:xfrm>
            <a:off x="755650" y="3092450"/>
            <a:ext cx="2579688" cy="431800"/>
          </a:xfrm>
          <a:prstGeom prst="wedgeRectCallout">
            <a:avLst>
              <a:gd name="adj1" fmla="val -31625"/>
              <a:gd name="adj2" fmla="val -70148"/>
            </a:avLst>
          </a:prstGeom>
          <a:solidFill>
            <a:srgbClr val="FFFF00"/>
          </a:solidFill>
          <a:ln w="12700">
            <a:solidFill>
              <a:srgbClr val="1F38ED"/>
            </a:solidFill>
            <a:round/>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r>
              <a:rPr lang="zh-CN" altLang="en-US">
                <a:solidFill>
                  <a:srgbClr val="C00000"/>
                </a:solidFill>
                <a:latin typeface="Arial" panose="020B0604020202020204" pitchFamily="34" charset="0"/>
              </a:rPr>
              <a:t>少扇出、多扇入</a:t>
            </a:r>
            <a:r>
              <a:rPr lang="en-US" altLang="zh-CN">
                <a:solidFill>
                  <a:srgbClr val="C00000"/>
                </a:solidFill>
                <a:latin typeface="Arial" panose="020B0604020202020204" pitchFamily="34" charset="0"/>
              </a:rPr>
              <a:t>(</a:t>
            </a:r>
            <a:r>
              <a:rPr lang="zh-CN" altLang="en-US">
                <a:solidFill>
                  <a:srgbClr val="C00000"/>
                </a:solidFill>
                <a:latin typeface="Arial" panose="020B0604020202020204" pitchFamily="34" charset="0"/>
              </a:rPr>
              <a:t>分解</a:t>
            </a:r>
            <a:r>
              <a:rPr lang="en-US" altLang="zh-CN">
                <a:solidFill>
                  <a:srgbClr val="C00000"/>
                </a:solidFill>
                <a:latin typeface="Arial" panose="020B0604020202020204" pitchFamily="34" charset="0"/>
              </a:rPr>
              <a:t>)</a:t>
            </a:r>
          </a:p>
        </p:txBody>
      </p:sp>
      <p:sp>
        <p:nvSpPr>
          <p:cNvPr id="10" name="圆角矩形 9">
            <a:extLst>
              <a:ext uri="{FF2B5EF4-FFF2-40B4-BE49-F238E27FC236}">
                <a16:creationId xmlns:a16="http://schemas.microsoft.com/office/drawing/2014/main" xmlns="" id="{CCCAED22-F085-4DA8-B1E3-87CC538EA9F7}"/>
              </a:ext>
            </a:extLst>
          </p:cNvPr>
          <p:cNvSpPr/>
          <p:nvPr/>
        </p:nvSpPr>
        <p:spPr bwMode="gray">
          <a:xfrm>
            <a:off x="641350" y="5454650"/>
            <a:ext cx="8178800" cy="14081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300" dirty="0">
                <a:solidFill>
                  <a:srgbClr val="990033"/>
                </a:solidFill>
                <a:latin typeface="Arial" panose="020B0604020202020204" pitchFamily="34" charset="0"/>
              </a:rPr>
              <a:t>       </a:t>
            </a:r>
            <a:endParaRPr lang="zh-CN" altLang="en-US" sz="2400" dirty="0">
              <a:solidFill>
                <a:srgbClr val="0066FF"/>
              </a:solidFill>
              <a:effectLst>
                <a:outerShdw blurRad="38100" dist="38100" dir="2700000" algn="tl">
                  <a:srgbClr val="C0C0C0"/>
                </a:outerShdw>
              </a:effectLst>
              <a:latin typeface="Arial" panose="020B0604020202020204" pitchFamily="34" charset="0"/>
            </a:endParaRPr>
          </a:p>
        </p:txBody>
      </p:sp>
      <p:sp>
        <p:nvSpPr>
          <p:cNvPr id="3" name="矩形 2">
            <a:extLst>
              <a:ext uri="{FF2B5EF4-FFF2-40B4-BE49-F238E27FC236}">
                <a16:creationId xmlns:a16="http://schemas.microsoft.com/office/drawing/2014/main" xmlns="" id="{D8492D4D-C8BA-4414-A9C1-687A2F4FA03E}"/>
              </a:ext>
            </a:extLst>
          </p:cNvPr>
          <p:cNvSpPr/>
          <p:nvPr/>
        </p:nvSpPr>
        <p:spPr>
          <a:xfrm>
            <a:off x="641350" y="5461000"/>
            <a:ext cx="8178800" cy="1416050"/>
          </a:xfrm>
          <a:prstGeom prst="rect">
            <a:avLst/>
          </a:prstGeom>
        </p:spPr>
        <p:txBody>
          <a:bodyPr>
            <a:spAutoFit/>
          </a:bodyPr>
          <a:lstStyle/>
          <a:p>
            <a:pPr eaLnBrk="1" hangingPunct="1">
              <a:defRPr/>
            </a:pPr>
            <a:r>
              <a:rPr lang="en-US" altLang="zh-CN" sz="2300" dirty="0">
                <a:solidFill>
                  <a:srgbClr val="990033"/>
                </a:solidFill>
                <a:latin typeface="Arial" panose="020B0604020202020204" pitchFamily="34" charset="0"/>
              </a:rPr>
              <a:t>     5. </a:t>
            </a:r>
            <a:r>
              <a:rPr lang="zh-CN" altLang="en-US" sz="2300" dirty="0">
                <a:solidFill>
                  <a:srgbClr val="990033"/>
                </a:solidFill>
                <a:latin typeface="Arial" panose="020B0604020202020204" pitchFamily="34" charset="0"/>
              </a:rPr>
              <a:t>信息隐藏</a:t>
            </a:r>
          </a:p>
          <a:p>
            <a:pPr eaLnBrk="1" hangingPunct="1">
              <a:defRPr/>
            </a:pPr>
            <a:r>
              <a:rPr lang="zh-CN" altLang="en-US" sz="2300" dirty="0">
                <a:latin typeface="Arial" panose="020B0604020202020204" pitchFamily="34" charset="0"/>
              </a:rPr>
              <a:t>       </a:t>
            </a:r>
            <a:r>
              <a:rPr lang="zh-CN" altLang="en-US" sz="2000" dirty="0">
                <a:solidFill>
                  <a:srgbClr val="FF0000"/>
                </a:solidFill>
                <a:latin typeface="Arial" panose="020B0604020202020204" pitchFamily="34" charset="0"/>
              </a:rPr>
              <a:t>信息隐蔽</a:t>
            </a:r>
            <a:r>
              <a:rPr lang="zh-CN" altLang="zh-CN" sz="2000" dirty="0"/>
              <a:t>主要是指模块所包含的“过程及数据”信息，对于其它模块需要隐蔽。模块规定和设计应遵从：使包含在模块中的“过程或数据”信息，对于其它不需要这些信息的模块，不能访问或</a:t>
            </a:r>
            <a:r>
              <a:rPr lang="en-US" altLang="zh-CN" sz="2000" dirty="0"/>
              <a:t>“</a:t>
            </a:r>
            <a:r>
              <a:rPr lang="zh-CN" altLang="zh-CN" sz="2000" dirty="0"/>
              <a:t>不可见</a:t>
            </a:r>
            <a:r>
              <a:rPr lang="en-US" altLang="zh-CN" sz="2000" dirty="0"/>
              <a:t>”</a:t>
            </a:r>
            <a:r>
              <a:rPr lang="zh-CN" altLang="en-US" sz="2000" dirty="0">
                <a:latin typeface="Arial" panose="020B0604020202020204" pitchFamily="34" charset="0"/>
              </a:rPr>
              <a:t>。</a:t>
            </a:r>
            <a:endParaRPr lang="zh-CN" altLang="en-US" sz="2000" dirty="0">
              <a:solidFill>
                <a:srgbClr val="0066FF"/>
              </a:solidFill>
              <a:effectLst>
                <a:outerShdw blurRad="38100" dist="38100" dir="2700000" algn="tl">
                  <a:srgbClr val="C0C0C0"/>
                </a:outerShdw>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a:extLst>
              <a:ext uri="{FF2B5EF4-FFF2-40B4-BE49-F238E27FC236}">
                <a16:creationId xmlns:a16="http://schemas.microsoft.com/office/drawing/2014/main" xmlns="" id="{08066730-C606-4FAA-B28E-760950716C9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8435" name="Rectangle 6">
            <a:extLst>
              <a:ext uri="{FF2B5EF4-FFF2-40B4-BE49-F238E27FC236}">
                <a16:creationId xmlns:a16="http://schemas.microsoft.com/office/drawing/2014/main" xmlns="" id="{56D4FDE9-27C4-482E-87D7-2AAD0F33C794}"/>
              </a:ext>
            </a:extLst>
          </p:cNvPr>
          <p:cNvSpPr>
            <a:spLocks noChangeArrowheads="1"/>
          </p:cNvSpPr>
          <p:nvPr/>
        </p:nvSpPr>
        <p:spPr bwMode="auto">
          <a:xfrm>
            <a:off x="395288" y="3619500"/>
            <a:ext cx="81359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0350">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solidFill>
                <a:schemeClr val="tx2"/>
              </a:solidFill>
              <a:latin typeface="新宋体" panose="02010609030101010101" pitchFamily="49" charset="-122"/>
              <a:ea typeface="新宋体" panose="02010609030101010101" pitchFamily="49" charset="-122"/>
            </a:endParaRPr>
          </a:p>
        </p:txBody>
      </p:sp>
      <p:sp>
        <p:nvSpPr>
          <p:cNvPr id="195586" name="Rectangle 2">
            <a:extLst>
              <a:ext uri="{FF2B5EF4-FFF2-40B4-BE49-F238E27FC236}">
                <a16:creationId xmlns:a16="http://schemas.microsoft.com/office/drawing/2014/main" xmlns="" id="{66C4F648-6D0B-4ACA-9686-11F352F35ACE}"/>
              </a:ext>
            </a:extLst>
          </p:cNvPr>
          <p:cNvSpPr>
            <a:spLocks noChangeArrowheads="1"/>
          </p:cNvSpPr>
          <p:nvPr/>
        </p:nvSpPr>
        <p:spPr bwMode="white">
          <a:xfrm>
            <a:off x="395288" y="188913"/>
            <a:ext cx="8178800" cy="533400"/>
          </a:xfrm>
          <a:prstGeom prst="rect">
            <a:avLst/>
          </a:prstGeom>
          <a:noFill/>
          <a:ln>
            <a:noFill/>
          </a:ln>
        </p:spPr>
        <p:txBody>
          <a:bodyPr anchor="ctr"/>
          <a:lstStyle/>
          <a:p>
            <a:pPr algn="ctr" eaLnBrk="1" hangingPunct="1">
              <a:defRPr/>
            </a:pPr>
            <a:r>
              <a:rPr lang="en-US" altLang="zh-CN" sz="3200">
                <a:solidFill>
                  <a:schemeClr val="bg1"/>
                </a:solidFill>
                <a:effectLst>
                  <a:outerShdw blurRad="38100" dist="38100" dir="2700000" algn="tl">
                    <a:srgbClr val="C0C0C0"/>
                  </a:outerShdw>
                </a:effectLst>
                <a:latin typeface="Verdana" panose="020B0604030504040204" pitchFamily="34" charset="0"/>
              </a:rPr>
              <a:t>4.2 </a:t>
            </a:r>
            <a:r>
              <a:rPr lang="zh-CN" altLang="en-US" sz="3200">
                <a:solidFill>
                  <a:schemeClr val="bg1"/>
                </a:solidFill>
                <a:effectLst>
                  <a:outerShdw blurRad="38100" dist="38100" dir="2700000" algn="tl">
                    <a:srgbClr val="C0C0C0"/>
                  </a:outerShdw>
                </a:effectLst>
                <a:latin typeface="Verdana" panose="020B0604030504040204" pitchFamily="34" charset="0"/>
              </a:rPr>
              <a:t>软件总体设计</a:t>
            </a:r>
            <a:r>
              <a:rPr lang="zh-CN" altLang="en-US" sz="3200">
                <a:solidFill>
                  <a:schemeClr val="bg1"/>
                </a:solidFill>
                <a:latin typeface="Verdana" panose="020B0604030504040204" pitchFamily="34" charset="0"/>
              </a:rPr>
              <a:t> </a:t>
            </a:r>
          </a:p>
        </p:txBody>
      </p:sp>
      <p:sp>
        <p:nvSpPr>
          <p:cNvPr id="2" name="圆角矩形 1">
            <a:extLst>
              <a:ext uri="{FF2B5EF4-FFF2-40B4-BE49-F238E27FC236}">
                <a16:creationId xmlns:a16="http://schemas.microsoft.com/office/drawing/2014/main" xmlns="" id="{26216E87-E65C-4454-8438-A0DA2F1E44E3}"/>
              </a:ext>
            </a:extLst>
          </p:cNvPr>
          <p:cNvSpPr/>
          <p:nvPr/>
        </p:nvSpPr>
        <p:spPr bwMode="gray">
          <a:xfrm>
            <a:off x="539750" y="1089025"/>
            <a:ext cx="7921625" cy="55086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Aft>
                <a:spcPts val="1200"/>
              </a:spcAft>
              <a:defRPr/>
            </a:pPr>
            <a:r>
              <a:rPr lang="en-US" altLang="zh-CN" sz="2800" dirty="0">
                <a:solidFill>
                  <a:srgbClr val="FF0000"/>
                </a:solidFill>
                <a:latin typeface="Arial" panose="020B0604020202020204" pitchFamily="34" charset="0"/>
              </a:rPr>
              <a:t>4.2.3  </a:t>
            </a:r>
            <a:r>
              <a:rPr lang="zh-CN" altLang="en-US" sz="2800" dirty="0">
                <a:solidFill>
                  <a:srgbClr val="FF0000"/>
                </a:solidFill>
                <a:latin typeface="Arial" panose="020B0604020202020204" pitchFamily="34" charset="0"/>
              </a:rPr>
              <a:t>软件总体设计的方法</a:t>
            </a:r>
          </a:p>
          <a:p>
            <a:pPr eaLnBrk="1" hangingPunct="1">
              <a:defRPr/>
            </a:pPr>
            <a:r>
              <a:rPr lang="zh-CN" altLang="en-US" sz="2000" dirty="0">
                <a:solidFill>
                  <a:schemeClr val="tx1"/>
                </a:solidFill>
                <a:latin typeface="Arial" panose="020B0604020202020204" pitchFamily="34" charset="0"/>
              </a:rPr>
              <a:t>       </a:t>
            </a:r>
            <a:r>
              <a:rPr lang="zh-CN" altLang="en-US" sz="2000" dirty="0">
                <a:solidFill>
                  <a:srgbClr val="990033"/>
                </a:solidFill>
                <a:latin typeface="Arial" panose="020B0604020202020204" pitchFamily="34" charset="0"/>
              </a:rPr>
              <a:t> </a:t>
            </a:r>
            <a:r>
              <a:rPr lang="zh-CN" altLang="en-US" sz="2000" dirty="0">
                <a:solidFill>
                  <a:srgbClr val="CC0000"/>
                </a:solidFill>
                <a:latin typeface="Arial" panose="020B0604020202020204" pitchFamily="34" charset="0"/>
              </a:rPr>
              <a:t>软件设计方法</a:t>
            </a:r>
            <a:r>
              <a:rPr lang="zh-CN" altLang="en-US" sz="2000" dirty="0">
                <a:solidFill>
                  <a:schemeClr val="tx1"/>
                </a:solidFill>
                <a:latin typeface="Arial" panose="020B0604020202020204" pitchFamily="34" charset="0"/>
              </a:rPr>
              <a:t>可以</a:t>
            </a:r>
            <a:r>
              <a:rPr lang="zh-CN" altLang="en-US" sz="2000" dirty="0">
                <a:solidFill>
                  <a:srgbClr val="FF33CC"/>
                </a:solidFill>
                <a:latin typeface="Arial" panose="020B0604020202020204" pitchFamily="34" charset="0"/>
              </a:rPr>
              <a:t>分为三大类</a:t>
            </a:r>
            <a:r>
              <a:rPr lang="zh-CN" altLang="en-US" sz="2000" dirty="0">
                <a:solidFill>
                  <a:schemeClr val="tx1"/>
                </a:solidFill>
                <a:latin typeface="Arial" panose="020B0604020202020204" pitchFamily="34" charset="0"/>
              </a:rPr>
              <a:t>。一是面向数据流的设计（结构化设计方法）也称为</a:t>
            </a:r>
            <a:r>
              <a:rPr lang="zh-CN" altLang="en-US" sz="2000" dirty="0">
                <a:solidFill>
                  <a:srgbClr val="800000"/>
                </a:solidFill>
                <a:latin typeface="Arial" panose="020B0604020202020204" pitchFamily="34" charset="0"/>
              </a:rPr>
              <a:t>过程驱动设计</a:t>
            </a:r>
            <a:r>
              <a:rPr lang="zh-CN" altLang="en-US" sz="2000" dirty="0">
                <a:solidFill>
                  <a:schemeClr val="tx1"/>
                </a:solidFill>
                <a:latin typeface="Arial" panose="020B0604020202020204" pitchFamily="34" charset="0"/>
              </a:rPr>
              <a:t>；二是面向数据结构设计，也称为</a:t>
            </a:r>
            <a:r>
              <a:rPr lang="zh-CN" altLang="en-US" sz="2000" dirty="0">
                <a:solidFill>
                  <a:srgbClr val="800000"/>
                </a:solidFill>
                <a:latin typeface="Arial" panose="020B0604020202020204" pitchFamily="34" charset="0"/>
              </a:rPr>
              <a:t>数据驱动的设计</a:t>
            </a:r>
            <a:r>
              <a:rPr lang="zh-CN" altLang="en-US" sz="2000" dirty="0">
                <a:solidFill>
                  <a:schemeClr val="tx1"/>
                </a:solidFill>
                <a:latin typeface="Arial" panose="020B0604020202020204" pitchFamily="34" charset="0"/>
              </a:rPr>
              <a:t>；三是面向对象设计。</a:t>
            </a:r>
          </a:p>
          <a:p>
            <a:pPr eaLnBrk="1" hangingPunct="1">
              <a:spcBef>
                <a:spcPts val="1000"/>
              </a:spcBef>
              <a:spcAft>
                <a:spcPts val="600"/>
              </a:spcAft>
              <a:defRPr/>
            </a:pPr>
            <a:r>
              <a:rPr lang="en-US" altLang="zh-CN" sz="2200" dirty="0">
                <a:solidFill>
                  <a:schemeClr val="tx1"/>
                </a:solidFill>
                <a:latin typeface="黑体" panose="02010609060101010101" pitchFamily="49" charset="-122"/>
                <a:ea typeface="黑体" panose="02010609060101010101" pitchFamily="49" charset="-122"/>
                <a:cs typeface="Tahoma" panose="020B0604030504040204" pitchFamily="34" charset="0"/>
              </a:rPr>
              <a:t>   </a:t>
            </a:r>
            <a:r>
              <a:rPr lang="en-US" altLang="zh-CN" sz="2200" dirty="0">
                <a:solidFill>
                  <a:srgbClr val="990033"/>
                </a:solidFill>
                <a:latin typeface="黑体" panose="02010609060101010101" pitchFamily="49" charset="-122"/>
                <a:ea typeface="黑体" panose="02010609060101010101" pitchFamily="49" charset="-122"/>
                <a:cs typeface="Tahoma" panose="020B0604030504040204" pitchFamily="34" charset="0"/>
              </a:rPr>
              <a:t>1. </a:t>
            </a:r>
            <a:r>
              <a:rPr lang="zh-CN" altLang="en-US" sz="2200" dirty="0">
                <a:solidFill>
                  <a:srgbClr val="990033"/>
                </a:solidFill>
                <a:latin typeface="黑体" panose="02010609060101010101" pitchFamily="49" charset="-122"/>
                <a:ea typeface="黑体" panose="02010609060101010101" pitchFamily="49" charset="-122"/>
                <a:cs typeface="Tahoma" panose="020B0604030504040204" pitchFamily="34" charset="0"/>
              </a:rPr>
              <a:t>结构化设计方法</a:t>
            </a:r>
          </a:p>
          <a:p>
            <a:pPr eaLnBrk="1" hangingPunct="1">
              <a:defRPr/>
            </a:pPr>
            <a:r>
              <a:rPr lang="en-US" altLang="zh-CN" sz="2000" dirty="0">
                <a:solidFill>
                  <a:schemeClr val="tx1"/>
                </a:solidFill>
                <a:latin typeface="Arial" panose="020B0604020202020204" pitchFamily="34" charset="0"/>
              </a:rPr>
              <a:t>      </a:t>
            </a:r>
            <a:r>
              <a:rPr lang="en-US" altLang="zh-CN" sz="2000" dirty="0">
                <a:solidFill>
                  <a:srgbClr val="800000"/>
                </a:solidFill>
                <a:latin typeface="Arial" panose="020B0604020202020204" pitchFamily="34" charset="0"/>
              </a:rPr>
              <a:t>1</a:t>
            </a:r>
            <a:r>
              <a:rPr lang="zh-CN" altLang="en-US" sz="2000" dirty="0">
                <a:solidFill>
                  <a:srgbClr val="800000"/>
                </a:solidFill>
                <a:latin typeface="Arial" panose="020B0604020202020204" pitchFamily="34" charset="0"/>
              </a:rPr>
              <a:t>）结构化设计方法概述</a:t>
            </a:r>
          </a:p>
          <a:p>
            <a:pPr eaLnBrk="1" hangingPunct="1">
              <a:defRPr/>
            </a:pPr>
            <a:r>
              <a:rPr lang="zh-CN" altLang="en-US" sz="2000" dirty="0">
                <a:solidFill>
                  <a:srgbClr val="FF0000"/>
                </a:solidFill>
                <a:latin typeface="Arial" panose="020B0604020202020204" pitchFamily="34" charset="0"/>
              </a:rPr>
              <a:t>       结构化设计</a:t>
            </a:r>
            <a:r>
              <a:rPr lang="en-US" altLang="zh-CN" sz="2000" dirty="0">
                <a:solidFill>
                  <a:schemeClr val="tx1"/>
                </a:solidFill>
                <a:latin typeface="Arial" panose="020B0604020202020204" pitchFamily="34" charset="0"/>
              </a:rPr>
              <a:t>(Structured Design,SD)</a:t>
            </a:r>
            <a:r>
              <a:rPr lang="zh-CN" altLang="en-US" sz="2000" dirty="0">
                <a:solidFill>
                  <a:schemeClr val="tx1"/>
                </a:solidFill>
                <a:latin typeface="Arial" panose="020B0604020202020204" pitchFamily="34" charset="0"/>
              </a:rPr>
              <a:t>方法是一种典型的面向数据流</a:t>
            </a:r>
            <a:r>
              <a:rPr lang="en-US" altLang="zh-CN" sz="2000" dirty="0">
                <a:solidFill>
                  <a:schemeClr val="tx1"/>
                </a:solidFill>
                <a:latin typeface="Arial" panose="020B0604020202020204" pitchFamily="34" charset="0"/>
              </a:rPr>
              <a:t>(</a:t>
            </a:r>
            <a:r>
              <a:rPr lang="zh-CN" altLang="en-US" sz="2000" dirty="0">
                <a:solidFill>
                  <a:srgbClr val="800000"/>
                </a:solidFill>
                <a:latin typeface="Arial" panose="020B0604020202020204" pitchFamily="34" charset="0"/>
                <a:sym typeface="+mn-ea"/>
              </a:rPr>
              <a:t>核心和关键</a:t>
            </a:r>
            <a:r>
              <a:rPr lang="en-US" altLang="zh-CN" sz="2000" dirty="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的设计方法</a:t>
            </a:r>
            <a:r>
              <a:rPr lang="en-US" altLang="zh-CN" sz="2000" dirty="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主要完成软件总体结构设计。</a:t>
            </a:r>
          </a:p>
          <a:p>
            <a:pPr eaLnBrk="1" hangingPunct="1">
              <a:defRPr/>
            </a:pPr>
            <a:r>
              <a:rPr lang="zh-CN" altLang="en-US" sz="2000" dirty="0">
                <a:solidFill>
                  <a:schemeClr val="tx1"/>
                </a:solidFill>
                <a:latin typeface="Arial" panose="020B0604020202020204" pitchFamily="34" charset="0"/>
              </a:rPr>
              <a:t>       软件具有</a:t>
            </a:r>
            <a:r>
              <a:rPr lang="zh-CN" altLang="en-US" sz="2000" dirty="0">
                <a:solidFill>
                  <a:srgbClr val="C00000"/>
                </a:solidFill>
                <a:latin typeface="Arial" panose="020B0604020202020204" pitchFamily="34" charset="0"/>
              </a:rPr>
              <a:t>层次性和过程性特征</a:t>
            </a:r>
            <a:r>
              <a:rPr lang="zh-CN" altLang="en-US" sz="2000" dirty="0">
                <a:solidFill>
                  <a:schemeClr val="tx1"/>
                </a:solidFill>
                <a:latin typeface="Arial" panose="020B0604020202020204" pitchFamily="34" charset="0"/>
              </a:rPr>
              <a:t>：软件的层次性反映了其</a:t>
            </a:r>
            <a:r>
              <a:rPr lang="zh-CN" altLang="en-US" sz="2000" u="sng" dirty="0">
                <a:solidFill>
                  <a:schemeClr val="tx1"/>
                </a:solidFill>
                <a:latin typeface="Arial" panose="020B0604020202020204" pitchFamily="34" charset="0"/>
              </a:rPr>
              <a:t>整体性质</a:t>
            </a:r>
            <a:r>
              <a:rPr lang="zh-CN" altLang="en-US" sz="2000" dirty="0">
                <a:solidFill>
                  <a:schemeClr val="tx1"/>
                </a:solidFill>
                <a:latin typeface="Arial" panose="020B0604020202020204" pitchFamily="34" charset="0"/>
              </a:rPr>
              <a:t>，常用结构图表示。而过程性则反映了其</a:t>
            </a:r>
            <a:r>
              <a:rPr lang="zh-CN" altLang="en-US" sz="2000" u="sng" dirty="0">
                <a:solidFill>
                  <a:schemeClr val="tx1"/>
                </a:solidFill>
                <a:latin typeface="Arial" panose="020B0604020202020204" pitchFamily="34" charset="0"/>
              </a:rPr>
              <a:t>局部性质</a:t>
            </a:r>
            <a:r>
              <a:rPr lang="zh-CN" altLang="en-US" sz="2000" dirty="0">
                <a:solidFill>
                  <a:schemeClr val="tx1"/>
                </a:solidFill>
                <a:latin typeface="Arial" panose="020B0604020202020204" pitchFamily="34" charset="0"/>
              </a:rPr>
              <a:t>，常用框图等表示。</a:t>
            </a:r>
            <a:r>
              <a:rPr lang="en-US" altLang="zh-CN" sz="2000" dirty="0">
                <a:solidFill>
                  <a:schemeClr val="tx1"/>
                </a:solidFill>
                <a:latin typeface="Arial" panose="020B0604020202020204" pitchFamily="34" charset="0"/>
              </a:rPr>
              <a:t>SD</a:t>
            </a:r>
            <a:r>
              <a:rPr lang="zh-CN" altLang="en-US" sz="2000" dirty="0">
                <a:solidFill>
                  <a:schemeClr val="tx1"/>
                </a:solidFill>
                <a:latin typeface="Arial" panose="020B0604020202020204" pitchFamily="34" charset="0"/>
              </a:rPr>
              <a:t>法分为</a:t>
            </a:r>
            <a:r>
              <a:rPr lang="zh-CN" altLang="en-US" sz="2000" dirty="0">
                <a:solidFill>
                  <a:srgbClr val="C00000"/>
                </a:solidFill>
                <a:latin typeface="Arial" panose="020B0604020202020204" pitchFamily="34" charset="0"/>
              </a:rPr>
              <a:t>总体设计</a:t>
            </a:r>
            <a:r>
              <a:rPr lang="zh-CN" altLang="en-US" sz="2000" dirty="0">
                <a:solidFill>
                  <a:schemeClr val="tx1"/>
                </a:solidFill>
                <a:latin typeface="Arial" panose="020B0604020202020204" pitchFamily="34" charset="0"/>
              </a:rPr>
              <a:t>和</a:t>
            </a:r>
            <a:r>
              <a:rPr lang="zh-CN" altLang="en-US" sz="2000" dirty="0">
                <a:solidFill>
                  <a:srgbClr val="C00000"/>
                </a:solidFill>
                <a:latin typeface="Arial" panose="020B0604020202020204" pitchFamily="34" charset="0"/>
              </a:rPr>
              <a:t>详细设计</a:t>
            </a:r>
            <a:r>
              <a:rPr lang="zh-CN" altLang="en-US" sz="2000" dirty="0">
                <a:solidFill>
                  <a:schemeClr val="tx1"/>
                </a:solidFill>
                <a:latin typeface="Arial" panose="020B0604020202020204" pitchFamily="34" charset="0"/>
              </a:rPr>
              <a:t>两个阶段。</a:t>
            </a:r>
          </a:p>
          <a:p>
            <a:pPr eaLnBrk="1" hangingPunct="1">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）总体设计。总体设计过程要解决系统的模块结构，确定系统模块的层次结构。</a:t>
            </a:r>
            <a:r>
              <a:rPr lang="en-US" altLang="zh-CN" sz="2000" dirty="0">
                <a:solidFill>
                  <a:schemeClr val="tx1"/>
                </a:solidFill>
                <a:latin typeface="Arial" panose="020B0604020202020204" pitchFamily="34" charset="0"/>
              </a:rPr>
              <a:t>SD</a:t>
            </a:r>
            <a:r>
              <a:rPr lang="zh-CN" altLang="en-US" sz="2000" dirty="0">
                <a:solidFill>
                  <a:schemeClr val="tx1"/>
                </a:solidFill>
                <a:latin typeface="Arial" panose="020B0604020202020204" pitchFamily="34" charset="0"/>
              </a:rPr>
              <a:t>法的</a:t>
            </a:r>
            <a:r>
              <a:rPr lang="zh-CN" altLang="en-US" sz="2000" dirty="0">
                <a:solidFill>
                  <a:srgbClr val="800000"/>
                </a:solidFill>
                <a:latin typeface="Arial" panose="020B0604020202020204" pitchFamily="34" charset="0"/>
              </a:rPr>
              <a:t>总体设计步骤</a:t>
            </a:r>
            <a:r>
              <a:rPr lang="zh-CN" altLang="en-US" sz="2000" dirty="0">
                <a:solidFill>
                  <a:schemeClr val="tx1"/>
                </a:solidFill>
                <a:latin typeface="Arial" panose="020B0604020202020204" pitchFamily="34" charset="0"/>
              </a:rPr>
              <a:t>是：</a:t>
            </a:r>
          </a:p>
          <a:p>
            <a:pPr eaLnBrk="1" hangingPunct="1">
              <a:defRPr/>
            </a:pPr>
            <a:r>
              <a:rPr lang="zh-CN" altLang="en-US" sz="2000" dirty="0">
                <a:solidFill>
                  <a:schemeClr val="tx1"/>
                </a:solidFill>
                <a:latin typeface="Arial" panose="020B0604020202020204" pitchFamily="34" charset="0"/>
              </a:rPr>
              <a:t>      ① 从 </a:t>
            </a:r>
            <a:r>
              <a:rPr lang="en-US" altLang="zh-CN" sz="2000" dirty="0">
                <a:solidFill>
                  <a:schemeClr val="tx1"/>
                </a:solidFill>
                <a:latin typeface="Arial" panose="020B0604020202020204" pitchFamily="34" charset="0"/>
              </a:rPr>
              <a:t>DFD </a:t>
            </a:r>
            <a:r>
              <a:rPr lang="zh-CN" altLang="en-US" sz="2000" dirty="0">
                <a:solidFill>
                  <a:schemeClr val="tx1"/>
                </a:solidFill>
                <a:latin typeface="Arial" panose="020B0604020202020204" pitchFamily="34" charset="0"/>
              </a:rPr>
              <a:t>图</a:t>
            </a:r>
            <a:r>
              <a:rPr lang="zh-CN" altLang="en-US" sz="2000" u="sng" dirty="0">
                <a:solidFill>
                  <a:srgbClr val="1F38ED"/>
                </a:solidFill>
                <a:latin typeface="Arial" panose="020B0604020202020204" pitchFamily="34" charset="0"/>
              </a:rPr>
              <a:t>导出</a:t>
            </a:r>
            <a:r>
              <a:rPr lang="zh-CN" altLang="en-US" sz="2000" dirty="0">
                <a:solidFill>
                  <a:schemeClr val="tx1"/>
                </a:solidFill>
                <a:latin typeface="Arial" panose="020B0604020202020204" pitchFamily="34" charset="0"/>
              </a:rPr>
              <a:t>初始的模块结构图。</a:t>
            </a:r>
          </a:p>
          <a:p>
            <a:pPr eaLnBrk="1" hangingPunct="1">
              <a:defRPr/>
            </a:pPr>
            <a:r>
              <a:rPr lang="zh-CN" altLang="en-US" sz="2000" dirty="0">
                <a:solidFill>
                  <a:schemeClr val="tx1"/>
                </a:solidFill>
                <a:latin typeface="Arial" panose="020B0604020202020204" pitchFamily="34" charset="0"/>
              </a:rPr>
              <a:t>      ② </a:t>
            </a:r>
            <a:r>
              <a:rPr lang="zh-CN" altLang="en-US" sz="2000" u="sng" dirty="0">
                <a:solidFill>
                  <a:srgbClr val="1F38ED"/>
                </a:solidFill>
                <a:latin typeface="Arial" panose="020B0604020202020204" pitchFamily="34" charset="0"/>
              </a:rPr>
              <a:t>改进</a:t>
            </a:r>
            <a:r>
              <a:rPr lang="zh-CN" altLang="en-US" sz="2000" dirty="0">
                <a:solidFill>
                  <a:schemeClr val="tx1"/>
                </a:solidFill>
                <a:latin typeface="Arial" panose="020B0604020202020204" pitchFamily="34" charset="0"/>
              </a:rPr>
              <a:t>初始的模块结构图。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xmlns="" id="{4556F6F2-62CF-4499-9507-6E7F5F7C03FE}"/>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19459" name="Text Box 3">
            <a:extLst>
              <a:ext uri="{FF2B5EF4-FFF2-40B4-BE49-F238E27FC236}">
                <a16:creationId xmlns:a16="http://schemas.microsoft.com/office/drawing/2014/main" xmlns="" id="{0E0B386B-D05F-4CCA-A40D-122D3070714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9460" name="Rectangle 7">
            <a:extLst>
              <a:ext uri="{FF2B5EF4-FFF2-40B4-BE49-F238E27FC236}">
                <a16:creationId xmlns:a16="http://schemas.microsoft.com/office/drawing/2014/main" xmlns="" id="{480F74F6-297D-4464-94E3-931AA61CBCEE}"/>
              </a:ext>
            </a:extLst>
          </p:cNvPr>
          <p:cNvSpPr>
            <a:spLocks noChangeArrowheads="1"/>
          </p:cNvSpPr>
          <p:nvPr/>
        </p:nvSpPr>
        <p:spPr bwMode="auto">
          <a:xfrm>
            <a:off x="-2087563" y="2093913"/>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19461" name="Rectangle 8">
            <a:extLst>
              <a:ext uri="{FF2B5EF4-FFF2-40B4-BE49-F238E27FC236}">
                <a16:creationId xmlns:a16="http://schemas.microsoft.com/office/drawing/2014/main" xmlns="" id="{4513F816-80CC-421B-948C-9090781ED03F}"/>
              </a:ext>
            </a:extLst>
          </p:cNvPr>
          <p:cNvSpPr>
            <a:spLocks noChangeArrowheads="1"/>
          </p:cNvSpPr>
          <p:nvPr/>
        </p:nvSpPr>
        <p:spPr bwMode="auto">
          <a:xfrm>
            <a:off x="323850" y="3281363"/>
            <a:ext cx="8496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98450">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a:solidFill>
                  <a:schemeClr val="tx2"/>
                </a:solidFill>
                <a:latin typeface="Times New Roman" panose="02020603050405020304" pitchFamily="18" charset="0"/>
              </a:rPr>
              <a:t> </a:t>
            </a:r>
            <a:endParaRPr lang="zh-CN" altLang="en-US" sz="2000" b="0"/>
          </a:p>
        </p:txBody>
      </p:sp>
      <p:sp>
        <p:nvSpPr>
          <p:cNvPr id="19" name="圆角矩形 18">
            <a:extLst>
              <a:ext uri="{FF2B5EF4-FFF2-40B4-BE49-F238E27FC236}">
                <a16:creationId xmlns:a16="http://schemas.microsoft.com/office/drawing/2014/main" xmlns="" id="{4D8B61FE-7875-4C70-90E0-E7460D126B91}"/>
              </a:ext>
            </a:extLst>
          </p:cNvPr>
          <p:cNvSpPr/>
          <p:nvPr/>
        </p:nvSpPr>
        <p:spPr bwMode="gray">
          <a:xfrm>
            <a:off x="569913" y="1181100"/>
            <a:ext cx="7921625" cy="49720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endParaRPr lang="zh-CN" altLang="en-US" sz="2400" b="0">
              <a:solidFill>
                <a:srgbClr val="0066FF"/>
              </a:solidFill>
              <a:effectLst>
                <a:outerShdw blurRad="38100" dist="38100" dir="2700000" algn="tl">
                  <a:srgbClr val="C0C0C0"/>
                </a:outerShdw>
              </a:effectLst>
              <a:latin typeface="Arial" panose="020B0604020202020204" pitchFamily="34" charset="0"/>
            </a:endParaRPr>
          </a:p>
        </p:txBody>
      </p:sp>
      <p:sp>
        <p:nvSpPr>
          <p:cNvPr id="19462" name="Rectangle 11">
            <a:extLst>
              <a:ext uri="{FF2B5EF4-FFF2-40B4-BE49-F238E27FC236}">
                <a16:creationId xmlns:a16="http://schemas.microsoft.com/office/drawing/2014/main" xmlns="" id="{0066A222-8610-42E7-8B44-C46FFA70C273}"/>
              </a:ext>
            </a:extLst>
          </p:cNvPr>
          <p:cNvSpPr>
            <a:spLocks noChangeArrowheads="1"/>
          </p:cNvSpPr>
          <p:nvPr/>
        </p:nvSpPr>
        <p:spPr bwMode="auto">
          <a:xfrm>
            <a:off x="755650" y="1339850"/>
            <a:ext cx="7343775" cy="4278313"/>
          </a:xfrm>
          <a:prstGeom prst="rect">
            <a:avLst/>
          </a:prstGeom>
          <a:noFill/>
          <a:ln w="9525">
            <a:noFill/>
            <a:miter lim="800000"/>
            <a:headEnd/>
            <a:tailEnd/>
          </a:ln>
        </p:spPr>
        <p:txBody>
          <a:bodyPr anchor="ctr">
            <a:spAutoFit/>
          </a:bodyPr>
          <a:lstStyle/>
          <a:p>
            <a:pPr indent="298450" eaLnBrk="1" hangingPunct="1">
              <a:spcBef>
                <a:spcPts val="600"/>
              </a:spcBef>
              <a:spcAft>
                <a:spcPts val="600"/>
              </a:spcAft>
              <a:buFont typeface="Arial" panose="020B0604020202020204" pitchFamily="34" charset="0"/>
              <a:buNone/>
              <a:defRPr/>
            </a:pPr>
            <a:r>
              <a:rPr lang="zh-CN" altLang="en-US" sz="2200" dirty="0">
                <a:solidFill>
                  <a:schemeClr val="tx2"/>
                </a:solidFill>
                <a:latin typeface="Times New Roman" pitchFamily="18" charset="0"/>
              </a:rPr>
              <a:t>  </a:t>
            </a:r>
            <a:r>
              <a:rPr lang="zh-CN" altLang="en-US" sz="2200" dirty="0">
                <a:latin typeface="Times New Roman" pitchFamily="18" charset="0"/>
              </a:rPr>
              <a:t>（</a:t>
            </a:r>
            <a:r>
              <a:rPr lang="en-US" altLang="zh-CN" sz="2200" dirty="0">
                <a:latin typeface="Times New Roman" pitchFamily="18" charset="0"/>
              </a:rPr>
              <a:t>2</a:t>
            </a:r>
            <a:r>
              <a:rPr lang="zh-CN" altLang="en-US" sz="2200" dirty="0">
                <a:latin typeface="Times New Roman" pitchFamily="18" charset="0"/>
              </a:rPr>
              <a:t>）详细设计。</a:t>
            </a:r>
            <a:r>
              <a:rPr lang="zh-CN" altLang="en-US" sz="2200" dirty="0">
                <a:solidFill>
                  <a:srgbClr val="C00000"/>
                </a:solidFill>
                <a:latin typeface="Times New Roman" pitchFamily="18" charset="0"/>
              </a:rPr>
              <a:t>详细设计阶段的</a:t>
            </a:r>
            <a:r>
              <a:rPr lang="zh-CN" altLang="en-US" sz="2200" dirty="0">
                <a:solidFill>
                  <a:srgbClr val="FF33CC"/>
                </a:solidFill>
                <a:latin typeface="Times New Roman" pitchFamily="18" charset="0"/>
              </a:rPr>
              <a:t>任务</a:t>
            </a:r>
            <a:r>
              <a:rPr lang="zh-CN" altLang="en-US" sz="2200" dirty="0">
                <a:latin typeface="Times New Roman" pitchFamily="18" charset="0"/>
              </a:rPr>
              <a:t>是：</a:t>
            </a:r>
            <a:endParaRPr lang="en-US" altLang="zh-CN" sz="2200" dirty="0">
              <a:latin typeface="Times New Roman" pitchFamily="18" charset="0"/>
            </a:endParaRPr>
          </a:p>
          <a:p>
            <a:pPr eaLnBrk="1" hangingPunct="1">
              <a:spcBef>
                <a:spcPts val="600"/>
              </a:spcBef>
              <a:spcAft>
                <a:spcPts val="600"/>
              </a:spcAft>
              <a:buFont typeface="Arial" panose="020B0604020202020204" pitchFamily="34" charset="0"/>
              <a:buNone/>
              <a:defRPr/>
            </a:pPr>
            <a:r>
              <a:rPr lang="zh-CN" altLang="en-US" sz="2200" dirty="0">
                <a:latin typeface="Times New Roman" pitchFamily="18" charset="0"/>
              </a:rPr>
              <a:t>对模块图中每个模块的过程进行描述</a:t>
            </a:r>
            <a:r>
              <a:rPr lang="en-US" altLang="zh-CN" sz="2200" dirty="0">
                <a:latin typeface="Times New Roman" pitchFamily="18" charset="0"/>
              </a:rPr>
              <a:t>.</a:t>
            </a:r>
            <a:r>
              <a:rPr lang="zh-CN" altLang="en-US" sz="2200" dirty="0">
                <a:latin typeface="Times New Roman" pitchFamily="18" charset="0"/>
              </a:rPr>
              <a:t>常用描</a:t>
            </a:r>
            <a:endParaRPr lang="en-US" altLang="zh-CN" sz="2200" dirty="0">
              <a:latin typeface="Times New Roman" pitchFamily="18" charset="0"/>
            </a:endParaRPr>
          </a:p>
          <a:p>
            <a:pPr eaLnBrk="1" hangingPunct="1">
              <a:spcBef>
                <a:spcPts val="600"/>
              </a:spcBef>
              <a:spcAft>
                <a:spcPts val="600"/>
              </a:spcAft>
              <a:buFont typeface="Arial" panose="020B0604020202020204" pitchFamily="34" charset="0"/>
              <a:buNone/>
              <a:defRPr/>
            </a:pPr>
            <a:r>
              <a:rPr lang="zh-CN" altLang="en-US" sz="2200" dirty="0">
                <a:latin typeface="Times New Roman" pitchFamily="18" charset="0"/>
              </a:rPr>
              <a:t>述方式</a:t>
            </a:r>
            <a:r>
              <a:rPr lang="en-US" altLang="zh-CN" sz="2200" dirty="0">
                <a:latin typeface="Times New Roman" pitchFamily="18" charset="0"/>
              </a:rPr>
              <a:t>:</a:t>
            </a:r>
            <a:r>
              <a:rPr lang="zh-CN" altLang="en-US" sz="2200" dirty="0">
                <a:latin typeface="Times New Roman" pitchFamily="18" charset="0"/>
              </a:rPr>
              <a:t>流程图、</a:t>
            </a:r>
            <a:r>
              <a:rPr lang="en-US" altLang="zh-CN" sz="2200" dirty="0">
                <a:latin typeface="Times New Roman" pitchFamily="18" charset="0"/>
                <a:cs typeface="Times New Roman" pitchFamily="18" charset="0"/>
              </a:rPr>
              <a:t>N-S</a:t>
            </a:r>
            <a:r>
              <a:rPr lang="en-US" altLang="zh-CN" sz="2200" dirty="0">
                <a:latin typeface="Times New Roman" pitchFamily="18" charset="0"/>
              </a:rPr>
              <a:t>(</a:t>
            </a:r>
            <a:r>
              <a:rPr lang="zh-CN" altLang="en-US" sz="2200" dirty="0">
                <a:latin typeface="Times New Roman" pitchFamily="18" charset="0"/>
              </a:rPr>
              <a:t>结构流程</a:t>
            </a:r>
            <a:r>
              <a:rPr lang="en-US" altLang="zh-CN" sz="2200" dirty="0">
                <a:latin typeface="Times New Roman" pitchFamily="18" charset="0"/>
              </a:rPr>
              <a:t>)</a:t>
            </a:r>
            <a:r>
              <a:rPr lang="zh-CN" altLang="en-US" sz="2200" dirty="0">
                <a:latin typeface="Times New Roman" pitchFamily="18" charset="0"/>
              </a:rPr>
              <a:t>图、</a:t>
            </a:r>
            <a:r>
              <a:rPr lang="en-US" altLang="zh-CN" sz="2200" dirty="0">
                <a:latin typeface="Times New Roman" pitchFamily="18" charset="0"/>
                <a:cs typeface="Times New Roman" pitchFamily="18" charset="0"/>
              </a:rPr>
              <a:t>PAD</a:t>
            </a:r>
            <a:r>
              <a:rPr lang="zh-CN" altLang="en-US" sz="2200" dirty="0">
                <a:latin typeface="Times New Roman" pitchFamily="18" charset="0"/>
              </a:rPr>
              <a:t>图等。</a:t>
            </a:r>
            <a:endParaRPr lang="zh-CN" altLang="en-US" sz="2200" dirty="0">
              <a:latin typeface="Arial" pitchFamily="34" charset="0"/>
            </a:endParaRPr>
          </a:p>
          <a:p>
            <a:pPr indent="298450">
              <a:spcBef>
                <a:spcPts val="600"/>
              </a:spcBef>
              <a:spcAft>
                <a:spcPts val="600"/>
              </a:spcAft>
              <a:buFont typeface="Arial" panose="020B0604020202020204" pitchFamily="34" charset="0"/>
              <a:buNone/>
              <a:defRPr/>
            </a:pPr>
            <a:r>
              <a:rPr lang="en-US" altLang="zh-CN" sz="2400" dirty="0">
                <a:solidFill>
                  <a:srgbClr val="C00000"/>
                </a:solidFill>
                <a:latin typeface="Times New Roman" pitchFamily="18" charset="0"/>
                <a:ea typeface="黑体" pitchFamily="2" charset="-122"/>
              </a:rPr>
              <a:t> </a:t>
            </a:r>
            <a:r>
              <a:rPr lang="en-US" altLang="zh-CN" sz="2400" dirty="0">
                <a:solidFill>
                  <a:srgbClr val="800000"/>
                </a:solidFill>
                <a:latin typeface="Times New Roman" pitchFamily="18" charset="0"/>
                <a:ea typeface="黑体" pitchFamily="2" charset="-122"/>
              </a:rPr>
              <a:t>   2</a:t>
            </a:r>
            <a:r>
              <a:rPr lang="zh-CN" altLang="en-US" sz="2400" dirty="0">
                <a:solidFill>
                  <a:srgbClr val="800000"/>
                </a:solidFill>
                <a:latin typeface="Times New Roman" pitchFamily="18" charset="0"/>
                <a:ea typeface="黑体" pitchFamily="2" charset="-122"/>
              </a:rPr>
              <a:t>）</a:t>
            </a:r>
            <a:r>
              <a:rPr lang="zh-CN" altLang="en-US" sz="2400" dirty="0">
                <a:solidFill>
                  <a:srgbClr val="800000"/>
                </a:solidFill>
                <a:latin typeface="Times New Roman" pitchFamily="18" charset="0"/>
                <a:cs typeface="Times New Roman" pitchFamily="18" charset="0"/>
              </a:rPr>
              <a:t>结构化设计方法的设计过程</a:t>
            </a:r>
            <a:endParaRPr lang="zh-CN" altLang="en-US" sz="2400" dirty="0">
              <a:solidFill>
                <a:srgbClr val="800000"/>
              </a:solidFill>
              <a:latin typeface="Arial" pitchFamily="34" charset="0"/>
            </a:endParaRPr>
          </a:p>
          <a:p>
            <a:pPr indent="298450">
              <a:spcBef>
                <a:spcPts val="600"/>
              </a:spcBef>
              <a:spcAft>
                <a:spcPts val="600"/>
              </a:spcAft>
              <a:buFont typeface="Arial" panose="020B0604020202020204" pitchFamily="34" charset="0"/>
              <a:buNone/>
              <a:defRPr/>
            </a:pPr>
            <a:r>
              <a:rPr lang="zh-CN" altLang="en-US" sz="2200" dirty="0">
                <a:solidFill>
                  <a:srgbClr val="C00000"/>
                </a:solidFill>
                <a:latin typeface="Times New Roman" pitchFamily="18" charset="0"/>
                <a:cs typeface="Times New Roman" pitchFamily="18" charset="0"/>
              </a:rPr>
              <a:t>   结构化设计方法</a:t>
            </a:r>
            <a:r>
              <a:rPr lang="zh-CN" altLang="en-US" sz="2200" dirty="0">
                <a:latin typeface="Times New Roman" pitchFamily="18" charset="0"/>
                <a:cs typeface="Times New Roman" pitchFamily="18" charset="0"/>
              </a:rPr>
              <a:t>的</a:t>
            </a:r>
            <a:r>
              <a:rPr lang="zh-CN" altLang="en-US" sz="2200" dirty="0">
                <a:solidFill>
                  <a:srgbClr val="FF33CC"/>
                </a:solidFill>
                <a:latin typeface="Times New Roman" pitchFamily="18" charset="0"/>
                <a:cs typeface="Times New Roman" pitchFamily="18" charset="0"/>
              </a:rPr>
              <a:t>目标</a:t>
            </a:r>
            <a:r>
              <a:rPr lang="zh-CN" altLang="en-US" sz="2200" dirty="0">
                <a:latin typeface="Times New Roman" pitchFamily="18" charset="0"/>
                <a:cs typeface="Times New Roman" pitchFamily="18" charset="0"/>
              </a:rPr>
              <a:t>是确定设计软件结构的一个系统化的途径。结构化方法</a:t>
            </a:r>
            <a:r>
              <a:rPr lang="zh-CN" altLang="en-US" sz="2200" dirty="0">
                <a:solidFill>
                  <a:srgbClr val="FF33CC"/>
                </a:solidFill>
                <a:latin typeface="Times New Roman" pitchFamily="18" charset="0"/>
                <a:cs typeface="Times New Roman" pitchFamily="18" charset="0"/>
              </a:rPr>
              <a:t>设计过程</a:t>
            </a:r>
            <a:r>
              <a:rPr lang="zh-CN" altLang="en-US" sz="2200" dirty="0">
                <a:latin typeface="Times New Roman" pitchFamily="18" charset="0"/>
                <a:cs typeface="Times New Roman" pitchFamily="18" charset="0"/>
              </a:rPr>
              <a:t>，如图</a:t>
            </a:r>
            <a:r>
              <a:rPr lang="en-US" altLang="zh-CN" sz="2200" dirty="0">
                <a:latin typeface="Times New Roman" pitchFamily="18" charset="0"/>
                <a:cs typeface="Times New Roman" pitchFamily="18" charset="0"/>
              </a:rPr>
              <a:t>4-7</a:t>
            </a:r>
            <a:r>
              <a:rPr lang="zh-CN" altLang="en-US" sz="2200" dirty="0">
                <a:latin typeface="Times New Roman" pitchFamily="18" charset="0"/>
                <a:cs typeface="Times New Roman" pitchFamily="18" charset="0"/>
              </a:rPr>
              <a:t>所示。          </a:t>
            </a:r>
            <a:endParaRPr lang="zh-CN" altLang="en-US" sz="2200" dirty="0">
              <a:latin typeface="Times New Roman" pitchFamily="18" charset="0"/>
              <a:ea typeface="黑体" pitchFamily="2" charset="-122"/>
            </a:endParaRPr>
          </a:p>
          <a:p>
            <a:pPr indent="298450">
              <a:spcBef>
                <a:spcPts val="600"/>
              </a:spcBef>
              <a:spcAft>
                <a:spcPts val="600"/>
              </a:spcAft>
              <a:buFont typeface="Arial" panose="020B0604020202020204" pitchFamily="34" charset="0"/>
              <a:buNone/>
              <a:defRPr/>
            </a:pPr>
            <a:r>
              <a:rPr lang="en-US" altLang="zh-CN" sz="2200" dirty="0">
                <a:latin typeface="Times New Roman" pitchFamily="18" charset="0"/>
                <a:ea typeface="黑体" pitchFamily="2" charset="-122"/>
              </a:rPr>
              <a:t>    SD</a:t>
            </a:r>
            <a:r>
              <a:rPr lang="zh-CN" altLang="en-US" sz="2200" dirty="0">
                <a:latin typeface="Arial" pitchFamily="34" charset="0"/>
                <a:cs typeface="Times New Roman" pitchFamily="18" charset="0"/>
              </a:rPr>
              <a:t>法</a:t>
            </a:r>
            <a:r>
              <a:rPr lang="zh-CN" altLang="en-US" sz="2200" dirty="0">
                <a:solidFill>
                  <a:srgbClr val="C00000"/>
                </a:solidFill>
                <a:latin typeface="Times New Roman" pitchFamily="18" charset="0"/>
                <a:cs typeface="Times New Roman" pitchFamily="18" charset="0"/>
              </a:rPr>
              <a:t>总体设计过程</a:t>
            </a:r>
            <a:r>
              <a:rPr lang="zh-CN" altLang="en-US" sz="2200" dirty="0">
                <a:latin typeface="Arial" pitchFamily="34" charset="0"/>
                <a:cs typeface="Times New Roman" pitchFamily="18" charset="0"/>
              </a:rPr>
              <a:t>需要从</a:t>
            </a:r>
            <a:r>
              <a:rPr lang="en-US" altLang="zh-CN" sz="2200" dirty="0">
                <a:latin typeface="Times New Roman" pitchFamily="18" charset="0"/>
                <a:ea typeface="黑体" pitchFamily="2" charset="-122"/>
              </a:rPr>
              <a:t>DFD </a:t>
            </a:r>
            <a:r>
              <a:rPr lang="zh-CN" altLang="en-US" sz="2200" dirty="0">
                <a:latin typeface="Arial" pitchFamily="34" charset="0"/>
              </a:rPr>
              <a:t>图</a:t>
            </a:r>
            <a:r>
              <a:rPr lang="zh-CN" altLang="en-US" sz="2200" u="sng" dirty="0">
                <a:solidFill>
                  <a:srgbClr val="1F38ED"/>
                </a:solidFill>
                <a:latin typeface="Arial" pitchFamily="34" charset="0"/>
              </a:rPr>
              <a:t>导出</a:t>
            </a:r>
            <a:r>
              <a:rPr lang="zh-CN" altLang="en-US" sz="2200" dirty="0">
                <a:latin typeface="Arial" pitchFamily="34" charset="0"/>
              </a:rPr>
              <a:t>初始模块结构图</a:t>
            </a:r>
            <a:r>
              <a:rPr lang="en-US" altLang="zh-CN" sz="2200" dirty="0">
                <a:latin typeface="Arial" pitchFamily="34" charset="0"/>
              </a:rPr>
              <a:t>, </a:t>
            </a:r>
            <a:r>
              <a:rPr lang="zh-CN" altLang="en-US" sz="2200" dirty="0">
                <a:latin typeface="Arial" pitchFamily="34" charset="0"/>
              </a:rPr>
              <a:t>首先要</a:t>
            </a:r>
            <a:r>
              <a:rPr lang="zh-CN" altLang="en-US" sz="2200" dirty="0">
                <a:solidFill>
                  <a:srgbClr val="1F38ED"/>
                </a:solidFill>
                <a:latin typeface="Arial" pitchFamily="34" charset="0"/>
              </a:rPr>
              <a:t>分析</a:t>
            </a:r>
            <a:r>
              <a:rPr lang="en-US" altLang="zh-CN" sz="2200" dirty="0">
                <a:latin typeface="Times New Roman" pitchFamily="18" charset="0"/>
                <a:ea typeface="黑体" pitchFamily="2" charset="-122"/>
              </a:rPr>
              <a:t>DFD </a:t>
            </a:r>
            <a:r>
              <a:rPr lang="zh-CN" altLang="en-US" sz="2200" dirty="0">
                <a:latin typeface="Arial" pitchFamily="34" charset="0"/>
              </a:rPr>
              <a:t>图的类型</a:t>
            </a:r>
            <a:r>
              <a:rPr lang="en-US" altLang="zh-CN" sz="2200" dirty="0">
                <a:latin typeface="Arial" pitchFamily="34" charset="0"/>
              </a:rPr>
              <a:t>, </a:t>
            </a:r>
            <a:r>
              <a:rPr lang="zh-CN" altLang="en-US" sz="2200" dirty="0">
                <a:latin typeface="Arial" pitchFamily="34" charset="0"/>
              </a:rPr>
              <a:t>对不同类型的</a:t>
            </a:r>
            <a:r>
              <a:rPr lang="en-US" altLang="zh-CN" sz="2200" dirty="0">
                <a:latin typeface="Times New Roman" pitchFamily="18" charset="0"/>
                <a:ea typeface="黑体" pitchFamily="2" charset="-122"/>
              </a:rPr>
              <a:t>DFD</a:t>
            </a:r>
            <a:r>
              <a:rPr lang="zh-CN" altLang="en-US" sz="2200" dirty="0">
                <a:latin typeface="Arial" pitchFamily="34" charset="0"/>
              </a:rPr>
              <a:t>图</a:t>
            </a:r>
            <a:r>
              <a:rPr lang="en-US" altLang="zh-CN" sz="2200" dirty="0">
                <a:latin typeface="Arial" pitchFamily="34" charset="0"/>
              </a:rPr>
              <a:t>,</a:t>
            </a:r>
            <a:r>
              <a:rPr lang="zh-CN" altLang="en-US" sz="2200" dirty="0">
                <a:latin typeface="Arial" pitchFamily="34" charset="0"/>
              </a:rPr>
              <a:t>采用不同的技术将其</a:t>
            </a:r>
            <a:r>
              <a:rPr lang="zh-CN" altLang="en-US" sz="2200" dirty="0">
                <a:solidFill>
                  <a:srgbClr val="1F38ED"/>
                </a:solidFill>
                <a:latin typeface="Arial" pitchFamily="34" charset="0"/>
              </a:rPr>
              <a:t>转换为</a:t>
            </a:r>
            <a:r>
              <a:rPr lang="zh-CN" altLang="en-US" sz="2200" dirty="0">
                <a:latin typeface="Arial" pitchFamily="34" charset="0"/>
              </a:rPr>
              <a:t>初始的模块结构图（</a:t>
            </a:r>
            <a:r>
              <a:rPr lang="en-US" altLang="zh-CN" sz="2200" dirty="0">
                <a:latin typeface="Times New Roman" pitchFamily="18" charset="0"/>
                <a:ea typeface="黑体" pitchFamily="2" charset="-122"/>
              </a:rPr>
              <a:t>SC </a:t>
            </a:r>
            <a:r>
              <a:rPr lang="zh-CN" altLang="en-US" sz="2200" dirty="0">
                <a:latin typeface="Arial" pitchFamily="34" charset="0"/>
              </a:rPr>
              <a:t>图）</a:t>
            </a:r>
            <a:r>
              <a:rPr lang="en-US" altLang="zh-CN" sz="2200" dirty="0">
                <a:latin typeface="Arial" pitchFamily="34" charset="0"/>
              </a:rPr>
              <a:t>.</a:t>
            </a:r>
            <a:r>
              <a:rPr lang="zh-CN" altLang="en-US" sz="2200" dirty="0">
                <a:latin typeface="Arial" pitchFamily="34" charset="0"/>
              </a:rPr>
              <a:t>一般将 </a:t>
            </a:r>
            <a:r>
              <a:rPr lang="en-US" altLang="zh-CN" sz="2200" dirty="0">
                <a:latin typeface="Times New Roman" pitchFamily="18" charset="0"/>
                <a:ea typeface="黑体" pitchFamily="2" charset="-122"/>
              </a:rPr>
              <a:t>DFD </a:t>
            </a:r>
            <a:r>
              <a:rPr lang="zh-CN" altLang="en-US" sz="2200" dirty="0">
                <a:latin typeface="Arial" pitchFamily="34" charset="0"/>
              </a:rPr>
              <a:t>图分为</a:t>
            </a:r>
            <a:r>
              <a:rPr lang="zh-CN" altLang="en-US" sz="2200" dirty="0">
                <a:solidFill>
                  <a:srgbClr val="800000"/>
                </a:solidFill>
                <a:latin typeface="Arial" pitchFamily="34" charset="0"/>
              </a:rPr>
              <a:t>两种典型类型</a:t>
            </a:r>
            <a:r>
              <a:rPr lang="en-US" altLang="zh-CN" sz="2200" dirty="0">
                <a:latin typeface="Arial" pitchFamily="34" charset="0"/>
              </a:rPr>
              <a:t>:</a:t>
            </a:r>
            <a:r>
              <a:rPr lang="zh-CN" altLang="en-US" sz="2200" dirty="0">
                <a:latin typeface="Arial" pitchFamily="34" charset="0"/>
              </a:rPr>
              <a:t>中心变换型和事务处理型</a:t>
            </a:r>
            <a:r>
              <a:rPr lang="zh-CN" altLang="en-US" sz="2200" dirty="0"/>
              <a:t> 。</a:t>
            </a:r>
          </a:p>
        </p:txBody>
      </p:sp>
      <p:pic>
        <p:nvPicPr>
          <p:cNvPr id="19464" name="Picture 5" descr="C:\Program Files\Microsoft Office\MEDIA\CAGCAT10\j0285750.wmf">
            <a:extLst>
              <a:ext uri="{FF2B5EF4-FFF2-40B4-BE49-F238E27FC236}">
                <a16:creationId xmlns:a16="http://schemas.microsoft.com/office/drawing/2014/main" xmlns="" id="{0DA9A473-A1C6-4B5A-8571-42578D283E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425" y="5661025"/>
            <a:ext cx="13684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Rectangle 10">
            <a:extLst>
              <a:ext uri="{FF2B5EF4-FFF2-40B4-BE49-F238E27FC236}">
                <a16:creationId xmlns:a16="http://schemas.microsoft.com/office/drawing/2014/main" xmlns="" id="{5F32F157-4CE2-4B4B-9CF5-402D9BC2D8EC}"/>
              </a:ext>
            </a:extLst>
          </p:cNvPr>
          <p:cNvSpPr>
            <a:spLocks noChangeArrowheads="1"/>
          </p:cNvSpPr>
          <p:nvPr/>
        </p:nvSpPr>
        <p:spPr bwMode="auto">
          <a:xfrm>
            <a:off x="3000375" y="2643188"/>
            <a:ext cx="471488"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zh-CN" altLang="en-US" sz="1000" b="0">
                <a:latin typeface="Arial" panose="020B0604020202020204" pitchFamily="34" charset="0"/>
              </a:rPr>
              <a:t>盒图</a:t>
            </a:r>
            <a:r>
              <a:rPr lang="zh-CN" altLang="en-US" sz="1000">
                <a:latin typeface="Arial" panose="020B0604020202020204" pitchFamily="34" charset="0"/>
              </a:rPr>
              <a:t> </a:t>
            </a:r>
          </a:p>
        </p:txBody>
      </p:sp>
      <p:sp>
        <p:nvSpPr>
          <p:cNvPr id="19466" name="Rectangle 10">
            <a:extLst>
              <a:ext uri="{FF2B5EF4-FFF2-40B4-BE49-F238E27FC236}">
                <a16:creationId xmlns:a16="http://schemas.microsoft.com/office/drawing/2014/main" xmlns="" id="{C43C0858-D3E2-4B4F-91C3-67D732FD0679}"/>
              </a:ext>
            </a:extLst>
          </p:cNvPr>
          <p:cNvSpPr>
            <a:spLocks noChangeArrowheads="1"/>
          </p:cNvSpPr>
          <p:nvPr/>
        </p:nvSpPr>
        <p:spPr bwMode="auto">
          <a:xfrm>
            <a:off x="5214938" y="2643188"/>
            <a:ext cx="854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zh-CN" altLang="en-US" sz="1000" b="0">
                <a:latin typeface="Arial" panose="020B0604020202020204" pitchFamily="34" charset="0"/>
              </a:rPr>
              <a:t>问题分析图</a:t>
            </a:r>
            <a:r>
              <a:rPr lang="zh-CN" altLang="en-US" sz="1000">
                <a:latin typeface="Arial" panose="020B0604020202020204" pitchFamily="34" charset="0"/>
              </a:rPr>
              <a:t> </a:t>
            </a:r>
          </a:p>
        </p:txBody>
      </p:sp>
      <p:pic>
        <p:nvPicPr>
          <p:cNvPr id="19467" name="Picture 10">
            <a:extLst>
              <a:ext uri="{FF2B5EF4-FFF2-40B4-BE49-F238E27FC236}">
                <a16:creationId xmlns:a16="http://schemas.microsoft.com/office/drawing/2014/main" xmlns="" id="{FA511CD4-5AD0-4D0B-BE99-F8E98E51D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5" y="1089025"/>
            <a:ext cx="2535238"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矩形 1">
            <a:extLst>
              <a:ext uri="{FF2B5EF4-FFF2-40B4-BE49-F238E27FC236}">
                <a16:creationId xmlns:a16="http://schemas.microsoft.com/office/drawing/2014/main" xmlns="" id="{D763B5B3-DB59-4029-BC4A-B05901D267A8}"/>
              </a:ext>
            </a:extLst>
          </p:cNvPr>
          <p:cNvSpPr>
            <a:spLocks noChangeArrowheads="1"/>
          </p:cNvSpPr>
          <p:nvPr/>
        </p:nvSpPr>
        <p:spPr bwMode="auto">
          <a:xfrm>
            <a:off x="7886699" y="3301500"/>
            <a:ext cx="1119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r>
              <a:rPr lang="en-US" altLang="zh-CN" sz="1600" dirty="0">
                <a:solidFill>
                  <a:srgbClr val="FF0000"/>
                </a:solidFill>
              </a:rPr>
              <a:t>4.3.2</a:t>
            </a:r>
            <a:r>
              <a:rPr lang="zh-CN" altLang="en-US" sz="1600" dirty="0">
                <a:solidFill>
                  <a:srgbClr val="FF0000"/>
                </a:solidFill>
              </a:rPr>
              <a:t>介绍</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xmlns="" id="{13D7CA95-2A2C-4723-9C66-4EBF1686BCD2}"/>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20483" name="Text Box 3">
            <a:extLst>
              <a:ext uri="{FF2B5EF4-FFF2-40B4-BE49-F238E27FC236}">
                <a16:creationId xmlns:a16="http://schemas.microsoft.com/office/drawing/2014/main" xmlns="" id="{A5331447-3B53-45A8-AE86-CD0E7829D6E3}"/>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20484" name="Rectangle 4">
            <a:extLst>
              <a:ext uri="{FF2B5EF4-FFF2-40B4-BE49-F238E27FC236}">
                <a16:creationId xmlns:a16="http://schemas.microsoft.com/office/drawing/2014/main" xmlns="" id="{D48744AC-9C08-4AC3-A04E-20E704963923}"/>
              </a:ext>
            </a:extLst>
          </p:cNvPr>
          <p:cNvSpPr>
            <a:spLocks noChangeArrowheads="1"/>
          </p:cNvSpPr>
          <p:nvPr/>
        </p:nvSpPr>
        <p:spPr bwMode="auto">
          <a:xfrm>
            <a:off x="-2087563" y="2093913"/>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pic>
        <p:nvPicPr>
          <p:cNvPr id="20485" name="Picture 5">
            <a:extLst>
              <a:ext uri="{FF2B5EF4-FFF2-40B4-BE49-F238E27FC236}">
                <a16:creationId xmlns:a16="http://schemas.microsoft.com/office/drawing/2014/main" xmlns="" id="{8B50153E-AE7C-428C-94BB-F3AFA45A85F1}"/>
              </a:ext>
            </a:extLst>
          </p:cNvPr>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1752600" y="1089025"/>
            <a:ext cx="5195888" cy="536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7">
            <a:extLst>
              <a:ext uri="{FF2B5EF4-FFF2-40B4-BE49-F238E27FC236}">
                <a16:creationId xmlns:a16="http://schemas.microsoft.com/office/drawing/2014/main" xmlns="" id="{17FCD2C3-4F53-4C2D-AE9E-F7F93712A676}"/>
              </a:ext>
            </a:extLst>
          </p:cNvPr>
          <p:cNvSpPr>
            <a:spLocks noChangeArrowheads="1"/>
          </p:cNvSpPr>
          <p:nvPr/>
        </p:nvSpPr>
        <p:spPr bwMode="auto">
          <a:xfrm>
            <a:off x="2517775" y="6450013"/>
            <a:ext cx="3692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a:latin typeface="Arial" panose="020B0604020202020204" pitchFamily="34" charset="0"/>
              </a:rPr>
              <a:t> 图</a:t>
            </a:r>
            <a:r>
              <a:rPr lang="en-US" altLang="zh-CN">
                <a:latin typeface="Arial" panose="020B0604020202020204" pitchFamily="34" charset="0"/>
              </a:rPr>
              <a:t>4-7 </a:t>
            </a:r>
            <a:r>
              <a:rPr lang="zh-CN" altLang="en-US">
                <a:latin typeface="Arial" panose="020B0604020202020204" pitchFamily="34" charset="0"/>
              </a:rPr>
              <a:t>面向数据流方法的设计过程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xmlns="" id="{728C93AE-BCB0-4CC8-BC4A-EB8052A78E9D}"/>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21507" name="Text Box 3">
            <a:extLst>
              <a:ext uri="{FF2B5EF4-FFF2-40B4-BE49-F238E27FC236}">
                <a16:creationId xmlns:a16="http://schemas.microsoft.com/office/drawing/2014/main" xmlns="" id="{51ACC550-D0E2-4D99-8F39-89064B3517D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21508" name="Rectangle 7">
            <a:extLst>
              <a:ext uri="{FF2B5EF4-FFF2-40B4-BE49-F238E27FC236}">
                <a16:creationId xmlns:a16="http://schemas.microsoft.com/office/drawing/2014/main" xmlns="" id="{37993771-B96F-4473-87F4-1E86F808E412}"/>
              </a:ext>
            </a:extLst>
          </p:cNvPr>
          <p:cNvSpPr>
            <a:spLocks noChangeArrowheads="1"/>
          </p:cNvSpPr>
          <p:nvPr/>
        </p:nvSpPr>
        <p:spPr bwMode="auto">
          <a:xfrm>
            <a:off x="395288" y="1601788"/>
            <a:ext cx="81375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22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en-US" altLang="zh-CN" sz="2200">
                <a:solidFill>
                  <a:schemeClr val="tx2"/>
                </a:solidFill>
                <a:latin typeface="Times New Roman" panose="02020603050405020304" pitchFamily="18" charset="0"/>
              </a:rPr>
              <a:t>     </a:t>
            </a:r>
            <a:r>
              <a:rPr lang="zh-CN" altLang="en-US" sz="2200">
                <a:solidFill>
                  <a:srgbClr val="800000"/>
                </a:solidFill>
                <a:latin typeface="Times New Roman" panose="02020603050405020304" pitchFamily="18" charset="0"/>
              </a:rPr>
              <a:t>（</a:t>
            </a:r>
            <a:r>
              <a:rPr lang="en-US" altLang="zh-CN" sz="2200">
                <a:solidFill>
                  <a:srgbClr val="800000"/>
                </a:solidFill>
                <a:latin typeface="Times New Roman" panose="02020603050405020304" pitchFamily="18" charset="0"/>
              </a:rPr>
              <a:t>1</a:t>
            </a:r>
            <a:r>
              <a:rPr lang="zh-CN" altLang="en-US" sz="2200">
                <a:solidFill>
                  <a:srgbClr val="800000"/>
                </a:solidFill>
                <a:latin typeface="Times New Roman" panose="02020603050405020304" pitchFamily="18" charset="0"/>
              </a:rPr>
              <a:t>）中心变换型</a:t>
            </a:r>
            <a:r>
              <a:rPr lang="en-US" altLang="zh-CN" sz="2200">
                <a:solidFill>
                  <a:schemeClr val="tx2"/>
                </a:solidFill>
                <a:latin typeface="Times New Roman" panose="02020603050405020304" pitchFamily="18" charset="0"/>
                <a:cs typeface="Times New Roman" panose="02020603050405020304" pitchFamily="18" charset="0"/>
              </a:rPr>
              <a:t>(transform center)</a:t>
            </a:r>
            <a:r>
              <a:rPr lang="zh-CN" altLang="en-US" sz="2200">
                <a:latin typeface="Times New Roman" panose="02020603050405020304" pitchFamily="18" charset="0"/>
                <a:cs typeface="Times New Roman" panose="02020603050405020304" pitchFamily="18" charset="0"/>
              </a:rPr>
              <a:t>。</a:t>
            </a:r>
            <a:r>
              <a:rPr lang="zh-CN" altLang="en-US" sz="2200">
                <a:latin typeface="Times New Roman" panose="02020603050405020304" pitchFamily="18" charset="0"/>
              </a:rPr>
              <a:t>如图</a:t>
            </a:r>
            <a:r>
              <a:rPr lang="en-US" altLang="zh-CN" sz="2200">
                <a:solidFill>
                  <a:schemeClr val="tx2"/>
                </a:solidFill>
                <a:latin typeface="Times New Roman" panose="02020603050405020304" pitchFamily="18" charset="0"/>
              </a:rPr>
              <a:t>4-8</a:t>
            </a:r>
            <a:r>
              <a:rPr lang="zh-CN" altLang="en-US" sz="2200">
                <a:latin typeface="Times New Roman" panose="02020603050405020304" pitchFamily="18" charset="0"/>
              </a:rPr>
              <a:t>所示，该</a:t>
            </a:r>
            <a:r>
              <a:rPr lang="zh-CN" altLang="en-US" sz="2200">
                <a:solidFill>
                  <a:srgbClr val="FF33CC"/>
                </a:solidFill>
                <a:latin typeface="Times New Roman" panose="02020603050405020304" pitchFamily="18" charset="0"/>
              </a:rPr>
              <a:t>类图的特点</a:t>
            </a:r>
            <a:r>
              <a:rPr lang="zh-CN" altLang="en-US" sz="2200">
                <a:latin typeface="Times New Roman" panose="02020603050405020304" pitchFamily="18" charset="0"/>
              </a:rPr>
              <a:t>是：</a:t>
            </a:r>
            <a:r>
              <a:rPr lang="en-US" altLang="zh-CN" sz="2200">
                <a:solidFill>
                  <a:schemeClr val="tx2"/>
                </a:solidFill>
                <a:latin typeface="Times New Roman" panose="02020603050405020304" pitchFamily="18" charset="0"/>
                <a:cs typeface="Times New Roman" panose="02020603050405020304" pitchFamily="18" charset="0"/>
              </a:rPr>
              <a:t>DFD </a:t>
            </a:r>
            <a:r>
              <a:rPr lang="zh-CN" altLang="en-US" sz="2200">
                <a:latin typeface="Times New Roman" panose="02020603050405020304" pitchFamily="18" charset="0"/>
              </a:rPr>
              <a:t>图可以明显</a:t>
            </a:r>
            <a:r>
              <a:rPr lang="zh-CN" altLang="en-US" sz="2200">
                <a:solidFill>
                  <a:srgbClr val="1F38ED"/>
                </a:solidFill>
                <a:latin typeface="Times New Roman" panose="02020603050405020304" pitchFamily="18" charset="0"/>
              </a:rPr>
              <a:t>分为</a:t>
            </a:r>
            <a:r>
              <a:rPr lang="zh-CN" altLang="en-US" sz="2200">
                <a:latin typeface="Arial" panose="020B0604020202020204" pitchFamily="34" charset="0"/>
                <a:cs typeface="Times New Roman" panose="02020603050405020304" pitchFamily="18" charset="0"/>
              </a:rPr>
              <a:t>“</a:t>
            </a:r>
            <a:r>
              <a:rPr lang="zh-CN" altLang="en-US" sz="2200">
                <a:latin typeface="Times New Roman" panose="02020603050405020304" pitchFamily="18" charset="0"/>
              </a:rPr>
              <a:t>输入</a:t>
            </a:r>
            <a:r>
              <a:rPr lang="en-US" altLang="zh-CN" sz="2200">
                <a:latin typeface="Times New Roman" panose="02020603050405020304" pitchFamily="18" charset="0"/>
              </a:rPr>
              <a:t>—</a:t>
            </a:r>
            <a:r>
              <a:rPr lang="zh-CN" altLang="en-US" sz="2200">
                <a:latin typeface="Times New Roman" panose="02020603050405020304" pitchFamily="18" charset="0"/>
              </a:rPr>
              <a:t>处理</a:t>
            </a:r>
            <a:r>
              <a:rPr lang="en-US" altLang="zh-CN" sz="2200">
                <a:latin typeface="Times New Roman" panose="02020603050405020304" pitchFamily="18" charset="0"/>
              </a:rPr>
              <a:t>—</a:t>
            </a:r>
            <a:r>
              <a:rPr lang="zh-CN" altLang="en-US" sz="2200">
                <a:latin typeface="Times New Roman" panose="02020603050405020304" pitchFamily="18" charset="0"/>
              </a:rPr>
              <a:t>输出</a:t>
            </a:r>
            <a:r>
              <a:rPr lang="zh-CN" altLang="en-US" sz="2200">
                <a:solidFill>
                  <a:srgbClr val="990033"/>
                </a:solidFill>
                <a:latin typeface="Arial" panose="020B0604020202020204" pitchFamily="34" charset="0"/>
                <a:cs typeface="Times New Roman" panose="02020603050405020304" pitchFamily="18" charset="0"/>
              </a:rPr>
              <a:t>”</a:t>
            </a:r>
            <a:r>
              <a:rPr lang="zh-CN" altLang="en-US" sz="2200">
                <a:solidFill>
                  <a:srgbClr val="990033"/>
                </a:solidFill>
                <a:latin typeface="Times New Roman" panose="02020603050405020304" pitchFamily="18" charset="0"/>
              </a:rPr>
              <a:t>三部分</a:t>
            </a:r>
            <a:r>
              <a:rPr lang="zh-CN" altLang="en-US" sz="2200">
                <a:latin typeface="Times New Roman" panose="02020603050405020304" pitchFamily="18" charset="0"/>
              </a:rPr>
              <a:t>，对这种类型的</a:t>
            </a:r>
            <a:r>
              <a:rPr lang="en-US" altLang="zh-CN" sz="2200">
                <a:solidFill>
                  <a:schemeClr val="tx2"/>
                </a:solidFill>
                <a:latin typeface="Times New Roman" panose="02020603050405020304" pitchFamily="18" charset="0"/>
                <a:cs typeface="Times New Roman" panose="02020603050405020304" pitchFamily="18" charset="0"/>
              </a:rPr>
              <a:t>DFD </a:t>
            </a:r>
            <a:r>
              <a:rPr lang="zh-CN" altLang="en-US" sz="2200">
                <a:latin typeface="Times New Roman" panose="02020603050405020304" pitchFamily="18" charset="0"/>
              </a:rPr>
              <a:t>图的</a:t>
            </a:r>
            <a:r>
              <a:rPr lang="zh-CN" altLang="en-US" sz="2200">
                <a:solidFill>
                  <a:srgbClr val="1F38ED"/>
                </a:solidFill>
                <a:latin typeface="Times New Roman" panose="02020603050405020304" pitchFamily="18" charset="0"/>
              </a:rPr>
              <a:t>转换</a:t>
            </a:r>
            <a:r>
              <a:rPr lang="zh-CN" altLang="en-US" sz="2200">
                <a:latin typeface="Times New Roman" panose="02020603050405020304" pitchFamily="18" charset="0"/>
              </a:rPr>
              <a:t>采用变换分析技术。</a:t>
            </a:r>
            <a:endParaRPr lang="zh-CN" altLang="en-US" sz="2200">
              <a:latin typeface="Arial" panose="020B0604020202020204" pitchFamily="34" charset="0"/>
            </a:endParaRPr>
          </a:p>
          <a:p>
            <a:pPr>
              <a:buFont typeface="Arial" panose="020B0604020202020204" pitchFamily="34" charset="0"/>
              <a:buNone/>
            </a:pPr>
            <a:endParaRPr lang="zh-CN" altLang="en-US" b="0"/>
          </a:p>
        </p:txBody>
      </p:sp>
      <p:sp>
        <p:nvSpPr>
          <p:cNvPr id="21509" name="Rectangle 8">
            <a:extLst>
              <a:ext uri="{FF2B5EF4-FFF2-40B4-BE49-F238E27FC236}">
                <a16:creationId xmlns:a16="http://schemas.microsoft.com/office/drawing/2014/main" xmlns="" id="{139ECB6A-5830-4DEA-BA98-A9097F8C1B96}"/>
              </a:ext>
            </a:extLst>
          </p:cNvPr>
          <p:cNvSpPr>
            <a:spLocks noChangeArrowheads="1"/>
          </p:cNvSpPr>
          <p:nvPr/>
        </p:nvSpPr>
        <p:spPr bwMode="auto">
          <a:xfrm>
            <a:off x="3348038" y="5805488"/>
            <a:ext cx="17922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zh-CN" altLang="en-US" sz="1600">
                <a:latin typeface="Times New Roman" panose="02020603050405020304" pitchFamily="18" charset="0"/>
              </a:rPr>
              <a:t>图 </a:t>
            </a:r>
            <a:r>
              <a:rPr lang="en-US" altLang="zh-CN" sz="1600">
                <a:latin typeface="Times New Roman" panose="02020603050405020304" pitchFamily="18" charset="0"/>
              </a:rPr>
              <a:t>4-8 </a:t>
            </a:r>
            <a:r>
              <a:rPr lang="zh-CN" altLang="en-US" sz="1600">
                <a:latin typeface="Times New Roman" panose="02020603050405020304" pitchFamily="18" charset="0"/>
              </a:rPr>
              <a:t>中心变换型</a:t>
            </a:r>
            <a:endParaRPr lang="zh-CN" altLang="en-US" sz="1600"/>
          </a:p>
        </p:txBody>
      </p:sp>
      <p:sp>
        <p:nvSpPr>
          <p:cNvPr id="21510" name="Rectangle 8">
            <a:extLst>
              <a:ext uri="{FF2B5EF4-FFF2-40B4-BE49-F238E27FC236}">
                <a16:creationId xmlns:a16="http://schemas.microsoft.com/office/drawing/2014/main" xmlns="" id="{A6D48034-BD4E-4595-B1D1-F31F7B721C7D}"/>
              </a:ext>
            </a:extLst>
          </p:cNvPr>
          <p:cNvSpPr>
            <a:spLocks noChangeArrowheads="1"/>
          </p:cNvSpPr>
          <p:nvPr/>
        </p:nvSpPr>
        <p:spPr bwMode="auto">
          <a:xfrm>
            <a:off x="6011863" y="4724400"/>
            <a:ext cx="539750" cy="5175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1400">
                <a:solidFill>
                  <a:srgbClr val="1F38ED"/>
                </a:solidFill>
                <a:latin typeface="Arial" panose="020B0604020202020204" pitchFamily="34" charset="0"/>
              </a:rPr>
              <a:t>检查</a:t>
            </a:r>
          </a:p>
          <a:p>
            <a:pPr eaLnBrk="1" hangingPunct="1">
              <a:buFont typeface="Arial" panose="020B0604020202020204" pitchFamily="34" charset="0"/>
              <a:buNone/>
            </a:pPr>
            <a:r>
              <a:rPr lang="zh-CN" altLang="en-US" sz="1400">
                <a:solidFill>
                  <a:srgbClr val="1F38ED"/>
                </a:solidFill>
                <a:latin typeface="Arial" panose="020B0604020202020204" pitchFamily="34" charset="0"/>
              </a:rPr>
              <a:t>核对</a:t>
            </a:r>
          </a:p>
        </p:txBody>
      </p:sp>
      <p:graphicFrame>
        <p:nvGraphicFramePr>
          <p:cNvPr id="21511" name="对象 1">
            <a:extLst>
              <a:ext uri="{FF2B5EF4-FFF2-40B4-BE49-F238E27FC236}">
                <a16:creationId xmlns:a16="http://schemas.microsoft.com/office/drawing/2014/main" xmlns="" id="{376DF5B3-CCE3-4D3C-A428-26AC08A72C10}"/>
              </a:ext>
            </a:extLst>
          </p:cNvPr>
          <p:cNvGraphicFramePr>
            <a:graphicFrameLocks/>
          </p:cNvGraphicFramePr>
          <p:nvPr/>
        </p:nvGraphicFramePr>
        <p:xfrm>
          <a:off x="1403350" y="2781300"/>
          <a:ext cx="6654800" cy="2944813"/>
        </p:xfrm>
        <a:graphic>
          <a:graphicData uri="http://schemas.openxmlformats.org/presentationml/2006/ole">
            <mc:AlternateContent xmlns:mc="http://schemas.openxmlformats.org/markup-compatibility/2006">
              <mc:Choice xmlns:v="urn:schemas-microsoft-com:vml" Requires="v">
                <p:oleObj spid="_x0000_s13320" r:id="rId3" imgW="2736508" imgH="1212912" progId="Paint.Picture">
                  <p:embed/>
                </p:oleObj>
              </mc:Choice>
              <mc:Fallback>
                <p:oleObj r:id="rId3" imgW="2736508" imgH="1212912" progId="Paint.Picture">
                  <p:embed/>
                  <p:pic>
                    <p:nvPicPr>
                      <p:cNvPr id="21511" name="对象 1">
                        <a:extLst>
                          <a:ext uri="{FF2B5EF4-FFF2-40B4-BE49-F238E27FC236}">
                            <a16:creationId xmlns:a16="http://schemas.microsoft.com/office/drawing/2014/main" xmlns="" id="{376DF5B3-CCE3-4D3C-A428-26AC08A72C10}"/>
                          </a:ext>
                        </a:extLst>
                      </p:cNvPr>
                      <p:cNvPicPr>
                        <a:picLocks noChangeArrowheads="1"/>
                      </p:cNvPicPr>
                      <p:nvPr/>
                    </p:nvPicPr>
                    <p:blipFill>
                      <a:blip r:embed="rId4">
                        <a:lum bright="-24000" contrast="30000"/>
                        <a:extLst>
                          <a:ext uri="{28A0092B-C50C-407E-A947-70E740481C1C}">
                            <a14:useLocalDpi xmlns:a14="http://schemas.microsoft.com/office/drawing/2010/main" val="0"/>
                          </a:ext>
                        </a:extLst>
                      </a:blip>
                      <a:srcRect/>
                      <a:stretch>
                        <a:fillRect/>
                      </a:stretch>
                    </p:blipFill>
                    <p:spPr bwMode="auto">
                      <a:xfrm>
                        <a:off x="1403350" y="2781300"/>
                        <a:ext cx="6654800"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xmlns="" id="{28C15BAE-D002-4934-BE16-CAA81BDA650A}"/>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22531" name="Text Box 3">
            <a:extLst>
              <a:ext uri="{FF2B5EF4-FFF2-40B4-BE49-F238E27FC236}">
                <a16:creationId xmlns:a16="http://schemas.microsoft.com/office/drawing/2014/main" xmlns="" id="{4C28CD14-70DC-4B22-B9C5-A1B7476D78A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22532" name="AutoShape 6">
            <a:extLst>
              <a:ext uri="{FF2B5EF4-FFF2-40B4-BE49-F238E27FC236}">
                <a16:creationId xmlns:a16="http://schemas.microsoft.com/office/drawing/2014/main" xmlns="" id="{9BF08E16-3490-4798-B559-E475E6269C4F}"/>
              </a:ext>
            </a:extLst>
          </p:cNvPr>
          <p:cNvSpPr>
            <a:spLocks noChangeArrowheads="1"/>
          </p:cNvSpPr>
          <p:nvPr/>
        </p:nvSpPr>
        <p:spPr bwMode="auto">
          <a:xfrm>
            <a:off x="704850" y="1160463"/>
            <a:ext cx="7453313" cy="230346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22533" name="Rectangle 9">
            <a:extLst>
              <a:ext uri="{FF2B5EF4-FFF2-40B4-BE49-F238E27FC236}">
                <a16:creationId xmlns:a16="http://schemas.microsoft.com/office/drawing/2014/main" xmlns="" id="{08C4574A-67AA-461C-9148-E853CF51C242}"/>
              </a:ext>
            </a:extLst>
          </p:cNvPr>
          <p:cNvSpPr>
            <a:spLocks noChangeArrowheads="1"/>
          </p:cNvSpPr>
          <p:nvPr/>
        </p:nvSpPr>
        <p:spPr bwMode="auto">
          <a:xfrm>
            <a:off x="1047750" y="1323975"/>
            <a:ext cx="67691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2200">
                <a:solidFill>
                  <a:srgbClr val="800000"/>
                </a:solidFill>
                <a:latin typeface="Arial" panose="020B0604020202020204" pitchFamily="34" charset="0"/>
              </a:rPr>
              <a:t>（</a:t>
            </a:r>
            <a:r>
              <a:rPr lang="en-US" altLang="zh-CN" sz="2200">
                <a:solidFill>
                  <a:srgbClr val="800000"/>
                </a:solidFill>
                <a:latin typeface="Arial" panose="020B0604020202020204" pitchFamily="34" charset="0"/>
              </a:rPr>
              <a:t>2</a:t>
            </a:r>
            <a:r>
              <a:rPr lang="zh-CN" altLang="en-US" sz="2200">
                <a:solidFill>
                  <a:srgbClr val="800000"/>
                </a:solidFill>
                <a:latin typeface="Arial" panose="020B0604020202020204" pitchFamily="34" charset="0"/>
              </a:rPr>
              <a:t>）事务处理型</a:t>
            </a:r>
            <a:r>
              <a:rPr lang="en-US" altLang="zh-CN" sz="2200">
                <a:solidFill>
                  <a:srgbClr val="0066FF"/>
                </a:solidFill>
                <a:latin typeface="Arial" panose="020B0604020202020204" pitchFamily="34" charset="0"/>
              </a:rPr>
              <a:t>(transaction)</a:t>
            </a:r>
            <a:r>
              <a:rPr lang="zh-CN" altLang="en-US" sz="2200">
                <a:solidFill>
                  <a:srgbClr val="0066FF"/>
                </a:solidFill>
                <a:latin typeface="Arial" panose="020B0604020202020204" pitchFamily="34" charset="0"/>
              </a:rPr>
              <a:t>。</a:t>
            </a:r>
            <a:r>
              <a:rPr lang="zh-CN" altLang="en-US" sz="2200">
                <a:solidFill>
                  <a:srgbClr val="FF0000"/>
                </a:solidFill>
                <a:latin typeface="Arial" panose="020B0604020202020204" pitchFamily="34" charset="0"/>
              </a:rPr>
              <a:t>事务</a:t>
            </a:r>
            <a:r>
              <a:rPr lang="zh-CN" altLang="en-US" sz="2200">
                <a:solidFill>
                  <a:srgbClr val="0066FF"/>
                </a:solidFill>
                <a:latin typeface="Arial" panose="020B0604020202020204" pitchFamily="34" charset="0"/>
              </a:rPr>
              <a:t>是指完成</a:t>
            </a:r>
            <a:r>
              <a:rPr lang="zh-CN" altLang="en-US" sz="2200">
                <a:latin typeface="楷体_GB2312" pitchFamily="49" charset="-122"/>
                <a:ea typeface="楷体_GB2312" pitchFamily="49" charset="-122"/>
              </a:rPr>
              <a:t>作业要求功能处理的</a:t>
            </a:r>
            <a:r>
              <a:rPr lang="zh-CN" altLang="en-US" sz="2200">
                <a:solidFill>
                  <a:srgbClr val="0066FF"/>
                </a:solidFill>
                <a:latin typeface="Arial" panose="020B0604020202020204" pitchFamily="34" charset="0"/>
              </a:rPr>
              <a:t>最小单元。</a:t>
            </a:r>
            <a:r>
              <a:rPr lang="zh-CN" altLang="zh-CN" sz="2400"/>
              <a:t>事务型数据流图如图</a:t>
            </a:r>
            <a:r>
              <a:rPr lang="en-US" altLang="zh-CN" sz="2400"/>
              <a:t>4-9</a:t>
            </a:r>
            <a:r>
              <a:rPr lang="zh-CN" altLang="zh-CN" sz="2400"/>
              <a:t>所示，输入流在经过某个“事务中心”时接收输入数据并分析确定其类型，然后根据所确定的类型为数据选择其中的一条加工路径</a:t>
            </a:r>
            <a:r>
              <a:rPr lang="zh-CN" altLang="en-US" sz="2200">
                <a:latin typeface="楷体_GB2312" pitchFamily="49" charset="-122"/>
                <a:ea typeface="楷体_GB2312" pitchFamily="49" charset="-122"/>
              </a:rPr>
              <a:t>。</a:t>
            </a:r>
          </a:p>
        </p:txBody>
      </p:sp>
      <p:sp>
        <p:nvSpPr>
          <p:cNvPr id="2" name="矩形 1">
            <a:extLst>
              <a:ext uri="{FF2B5EF4-FFF2-40B4-BE49-F238E27FC236}">
                <a16:creationId xmlns:a16="http://schemas.microsoft.com/office/drawing/2014/main" xmlns="" id="{7AEA68D9-D959-4D85-ABDB-EAE5BE65C4E3}"/>
              </a:ext>
            </a:extLst>
          </p:cNvPr>
          <p:cNvSpPr/>
          <p:nvPr/>
        </p:nvSpPr>
        <p:spPr>
          <a:xfrm>
            <a:off x="2916238" y="6237288"/>
            <a:ext cx="3203575" cy="461962"/>
          </a:xfrm>
          <a:prstGeom prst="rect">
            <a:avLst/>
          </a:prstGeom>
        </p:spPr>
        <p:txBody>
          <a:bodyPr wrap="none">
            <a:spAutoFit/>
          </a:bodyPr>
          <a:lstStyle/>
          <a:p>
            <a:pPr indent="269875" algn="ctr" eaLnBrk="1" hangingPunct="1">
              <a:spcAft>
                <a:spcPts val="0"/>
              </a:spcAft>
              <a:buFont typeface="Arial" panose="020B0604020202020204" pitchFamily="34" charset="0"/>
              <a:buNone/>
              <a:defRPr/>
            </a:pPr>
            <a:r>
              <a:rPr lang="zh-CN" altLang="zh-CN" kern="0" dirty="0">
                <a:latin typeface="Times New Roman" panose="02020603050405020304" pitchFamily="18" charset="0"/>
                <a:cs typeface="宋体" panose="02010600030101010101" pitchFamily="2" charset="-122"/>
              </a:rPr>
              <a:t>图 </a:t>
            </a:r>
            <a:r>
              <a:rPr lang="en-US" altLang="zh-CN" kern="0" dirty="0">
                <a:latin typeface="Times New Roman" panose="02020603050405020304" pitchFamily="18" charset="0"/>
                <a:cs typeface="宋体" panose="02010600030101010101" pitchFamily="2" charset="-122"/>
              </a:rPr>
              <a:t>4-9 </a:t>
            </a:r>
            <a:r>
              <a:rPr lang="zh-CN" altLang="zh-CN" kern="0" dirty="0">
                <a:latin typeface="Times New Roman" panose="02020603050405020304" pitchFamily="18" charset="0"/>
                <a:cs typeface="宋体" panose="02010600030101010101" pitchFamily="2" charset="-122"/>
              </a:rPr>
              <a:t>事务处理型数据流图</a:t>
            </a:r>
            <a:endParaRPr lang="zh-CN" altLang="zh-CN" sz="2400" kern="100" dirty="0">
              <a:latin typeface="Times New Roman" panose="02020603050405020304" pitchFamily="18" charset="0"/>
            </a:endParaRPr>
          </a:p>
        </p:txBody>
      </p:sp>
      <p:sp>
        <p:nvSpPr>
          <p:cNvPr id="22535" name="Rectangle 2">
            <a:extLst>
              <a:ext uri="{FF2B5EF4-FFF2-40B4-BE49-F238E27FC236}">
                <a16:creationId xmlns:a16="http://schemas.microsoft.com/office/drawing/2014/main" xmlns="" id="{8214BE66-177A-4C6D-8624-82140702F636}"/>
              </a:ext>
            </a:extLst>
          </p:cNvPr>
          <p:cNvSpPr>
            <a:spLocks noChangeArrowheads="1"/>
          </p:cNvSpPr>
          <p:nvPr/>
        </p:nvSpPr>
        <p:spPr bwMode="auto">
          <a:xfrm>
            <a:off x="1177925" y="4857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p>
        </p:txBody>
      </p:sp>
      <p:graphicFrame>
        <p:nvGraphicFramePr>
          <p:cNvPr id="22536" name="对象 3">
            <a:extLst>
              <a:ext uri="{FF2B5EF4-FFF2-40B4-BE49-F238E27FC236}">
                <a16:creationId xmlns:a16="http://schemas.microsoft.com/office/drawing/2014/main" xmlns="" id="{C17F0D02-314E-42A5-AE5E-0857798C12FB}"/>
              </a:ext>
            </a:extLst>
          </p:cNvPr>
          <p:cNvGraphicFramePr>
            <a:graphicFrameLocks noChangeAspect="1"/>
          </p:cNvGraphicFramePr>
          <p:nvPr/>
        </p:nvGraphicFramePr>
        <p:xfrm>
          <a:off x="847725" y="3929063"/>
          <a:ext cx="7308850" cy="2155825"/>
        </p:xfrm>
        <a:graphic>
          <a:graphicData uri="http://schemas.openxmlformats.org/presentationml/2006/ole">
            <mc:AlternateContent xmlns:mc="http://schemas.openxmlformats.org/markup-compatibility/2006">
              <mc:Choice xmlns:v="urn:schemas-microsoft-com:vml" Requires="v">
                <p:oleObj spid="_x0000_s14344" r:id="rId3" imgW="4807826" imgH="1422090" progId="Visio.Drawing.11">
                  <p:embed/>
                </p:oleObj>
              </mc:Choice>
              <mc:Fallback>
                <p:oleObj r:id="rId3" imgW="4807826" imgH="1422090" progId="Visio.Drawing.11">
                  <p:embed/>
                  <p:pic>
                    <p:nvPicPr>
                      <p:cNvPr id="22536" name="对象 3">
                        <a:extLst>
                          <a:ext uri="{FF2B5EF4-FFF2-40B4-BE49-F238E27FC236}">
                            <a16:creationId xmlns:a16="http://schemas.microsoft.com/office/drawing/2014/main" xmlns="" id="{C17F0D02-314E-42A5-AE5E-0857798C1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3929063"/>
                        <a:ext cx="73088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xmlns="" id="{A8F4E763-4C88-4586-B92B-FA1A6F4BF329}"/>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23555" name="Text Box 3">
            <a:extLst>
              <a:ext uri="{FF2B5EF4-FFF2-40B4-BE49-F238E27FC236}">
                <a16:creationId xmlns:a16="http://schemas.microsoft.com/office/drawing/2014/main" xmlns="" id="{B66FC8FD-B6DF-44D5-9C0D-7DD0251D604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23556" name="Rectangle 7">
            <a:extLst>
              <a:ext uri="{FF2B5EF4-FFF2-40B4-BE49-F238E27FC236}">
                <a16:creationId xmlns:a16="http://schemas.microsoft.com/office/drawing/2014/main" xmlns="" id="{991459F4-E31C-4E35-8F05-BE478B914339}"/>
              </a:ext>
            </a:extLst>
          </p:cNvPr>
          <p:cNvSpPr>
            <a:spLocks noChangeArrowheads="1"/>
          </p:cNvSpPr>
          <p:nvPr/>
        </p:nvSpPr>
        <p:spPr bwMode="auto">
          <a:xfrm>
            <a:off x="539750" y="1120775"/>
            <a:ext cx="81375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22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en-US" altLang="zh-CN" sz="2300"/>
              <a:t>    </a:t>
            </a:r>
            <a:r>
              <a:rPr lang="zh-CN" altLang="zh-CN" sz="2300"/>
              <a:t>对于事务型特征</a:t>
            </a:r>
            <a:r>
              <a:rPr lang="en-US" altLang="zh-CN" sz="2300"/>
              <a:t>DFD,</a:t>
            </a:r>
            <a:r>
              <a:rPr lang="zh-CN" altLang="zh-CN" sz="2300"/>
              <a:t>采用</a:t>
            </a:r>
            <a:r>
              <a:rPr lang="zh-CN" altLang="zh-CN" sz="2300">
                <a:solidFill>
                  <a:srgbClr val="C00000"/>
                </a:solidFill>
              </a:rPr>
              <a:t>事务处理设计方法的步骤</a:t>
            </a:r>
            <a:r>
              <a:rPr lang="en-US" altLang="zh-CN" sz="2300"/>
              <a:t>:</a:t>
            </a:r>
            <a:endParaRPr lang="zh-CN" altLang="zh-CN" sz="2300"/>
          </a:p>
          <a:p>
            <a:pPr>
              <a:buFont typeface="Arial" panose="020B0604020202020204" pitchFamily="34" charset="0"/>
              <a:buNone/>
            </a:pPr>
            <a:r>
              <a:rPr lang="en-US" altLang="zh-CN" sz="2300"/>
              <a:t>    </a:t>
            </a:r>
            <a:r>
              <a:rPr lang="zh-CN" altLang="zh-CN" sz="2300"/>
              <a:t>①确定</a:t>
            </a:r>
            <a:r>
              <a:rPr lang="en-US" altLang="zh-CN" sz="2300"/>
              <a:t>DFD</a:t>
            </a:r>
            <a:r>
              <a:rPr lang="zh-CN" altLang="zh-CN" sz="2300"/>
              <a:t>中的事务中心和加工路径。</a:t>
            </a:r>
          </a:p>
          <a:p>
            <a:pPr>
              <a:buFont typeface="Arial" panose="020B0604020202020204" pitchFamily="34" charset="0"/>
              <a:buNone/>
            </a:pPr>
            <a:r>
              <a:rPr lang="en-US" altLang="zh-CN" sz="2300"/>
              <a:t>    </a:t>
            </a:r>
            <a:r>
              <a:rPr lang="zh-CN" altLang="zh-CN" sz="2300"/>
              <a:t>②进行一级分析，设计上层模块。对事务中心应设计“事物控制”模块；对事物流应设计</a:t>
            </a:r>
            <a:r>
              <a:rPr lang="en-US" altLang="zh-CN" sz="2300"/>
              <a:t>“</a:t>
            </a:r>
            <a:r>
              <a:rPr lang="zh-CN" altLang="zh-CN" sz="2300"/>
              <a:t>接受事物</a:t>
            </a:r>
            <a:r>
              <a:rPr lang="en-US" altLang="zh-CN" sz="2300"/>
              <a:t>”</a:t>
            </a:r>
            <a:r>
              <a:rPr lang="zh-CN" altLang="zh-CN" sz="2300"/>
              <a:t>模块；对事务路径，应设计</a:t>
            </a:r>
            <a:r>
              <a:rPr lang="en-US" altLang="zh-CN" sz="2300"/>
              <a:t>“</a:t>
            </a:r>
            <a:r>
              <a:rPr lang="zh-CN" altLang="zh-CN" sz="2300"/>
              <a:t>发送控制</a:t>
            </a:r>
            <a:r>
              <a:rPr lang="en-US" altLang="zh-CN" sz="2300"/>
              <a:t>”</a:t>
            </a:r>
            <a:r>
              <a:rPr lang="zh-CN" altLang="zh-CN" sz="2300"/>
              <a:t>模块。</a:t>
            </a:r>
          </a:p>
          <a:p>
            <a:pPr>
              <a:buFont typeface="Arial" panose="020B0604020202020204" pitchFamily="34" charset="0"/>
              <a:buNone/>
            </a:pPr>
            <a:r>
              <a:rPr lang="en-US" altLang="zh-CN" sz="2300"/>
              <a:t>    </a:t>
            </a:r>
            <a:r>
              <a:rPr lang="zh-CN" altLang="zh-CN" sz="2300"/>
              <a:t>③进行二级分解，设计中下层模块。上述图</a:t>
            </a:r>
            <a:r>
              <a:rPr lang="en-US" altLang="zh-CN" sz="2300"/>
              <a:t>4-9</a:t>
            </a:r>
            <a:r>
              <a:rPr lang="zh-CN" altLang="zh-CN" sz="2300"/>
              <a:t>事务处理型数据流图，对应的事务型软件结构图</a:t>
            </a:r>
            <a:r>
              <a:rPr lang="en-US" altLang="zh-CN" sz="2300"/>
              <a:t>SC</a:t>
            </a:r>
            <a:r>
              <a:rPr lang="zh-CN" altLang="zh-CN" sz="2300"/>
              <a:t>如图</a:t>
            </a:r>
            <a:r>
              <a:rPr lang="en-US" altLang="zh-CN" sz="2300"/>
              <a:t>4-10</a:t>
            </a:r>
            <a:r>
              <a:rPr lang="zh-CN" altLang="zh-CN" sz="2300"/>
              <a:t>所示。</a:t>
            </a:r>
          </a:p>
        </p:txBody>
      </p:sp>
      <p:sp>
        <p:nvSpPr>
          <p:cNvPr id="23557" name="Rectangle 2">
            <a:extLst>
              <a:ext uri="{FF2B5EF4-FFF2-40B4-BE49-F238E27FC236}">
                <a16:creationId xmlns:a16="http://schemas.microsoft.com/office/drawing/2014/main" xmlns="" id="{0D746A28-0F4B-4608-9972-1F89A212F4C6}"/>
              </a:ext>
            </a:extLst>
          </p:cNvPr>
          <p:cNvSpPr>
            <a:spLocks noChangeArrowheads="1"/>
          </p:cNvSpPr>
          <p:nvPr/>
        </p:nvSpPr>
        <p:spPr bwMode="auto">
          <a:xfrm>
            <a:off x="2916238" y="32591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p>
        </p:txBody>
      </p:sp>
      <p:graphicFrame>
        <p:nvGraphicFramePr>
          <p:cNvPr id="23558" name="对象 2">
            <a:extLst>
              <a:ext uri="{FF2B5EF4-FFF2-40B4-BE49-F238E27FC236}">
                <a16:creationId xmlns:a16="http://schemas.microsoft.com/office/drawing/2014/main" xmlns="" id="{4963A644-0267-4839-8274-FCAF499A433A}"/>
              </a:ext>
            </a:extLst>
          </p:cNvPr>
          <p:cNvGraphicFramePr>
            <a:graphicFrameLocks noChangeAspect="1"/>
          </p:cNvGraphicFramePr>
          <p:nvPr/>
        </p:nvGraphicFramePr>
        <p:xfrm>
          <a:off x="1403350" y="3706813"/>
          <a:ext cx="6121400" cy="2773362"/>
        </p:xfrm>
        <a:graphic>
          <a:graphicData uri="http://schemas.openxmlformats.org/presentationml/2006/ole">
            <mc:AlternateContent xmlns:mc="http://schemas.openxmlformats.org/markup-compatibility/2006">
              <mc:Choice xmlns:v="urn:schemas-microsoft-com:vml" Requires="v">
                <p:oleObj spid="_x0000_s15368" r:id="rId3" imgW="4264048" imgH="2321190" progId="Visio.Drawing.11">
                  <p:embed/>
                </p:oleObj>
              </mc:Choice>
              <mc:Fallback>
                <p:oleObj r:id="rId3" imgW="4264048" imgH="2321190" progId="Visio.Drawing.11">
                  <p:embed/>
                  <p:pic>
                    <p:nvPicPr>
                      <p:cNvPr id="23558" name="对象 2">
                        <a:extLst>
                          <a:ext uri="{FF2B5EF4-FFF2-40B4-BE49-F238E27FC236}">
                            <a16:creationId xmlns:a16="http://schemas.microsoft.com/office/drawing/2014/main" xmlns="" id="{4963A644-0267-4839-8274-FCAF499A43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706813"/>
                        <a:ext cx="6121400"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Rectangle 3">
            <a:extLst>
              <a:ext uri="{FF2B5EF4-FFF2-40B4-BE49-F238E27FC236}">
                <a16:creationId xmlns:a16="http://schemas.microsoft.com/office/drawing/2014/main" xmlns="" id="{2F9A194C-3D32-4661-B369-33048925CE17}"/>
              </a:ext>
            </a:extLst>
          </p:cNvPr>
          <p:cNvSpPr>
            <a:spLocks noChangeArrowheads="1"/>
          </p:cNvSpPr>
          <p:nvPr/>
        </p:nvSpPr>
        <p:spPr bwMode="auto">
          <a:xfrm>
            <a:off x="3635375" y="6550025"/>
            <a:ext cx="28797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a:buFont typeface="Arial" panose="020B0604020202020204" pitchFamily="34" charset="0"/>
              <a:buNone/>
            </a:pPr>
            <a:r>
              <a:rPr lang="zh-CN" altLang="zh-CN" sz="1400">
                <a:latin typeface="Times New Roman" panose="02020603050405020304" pitchFamily="18" charset="0"/>
              </a:rPr>
              <a:t>图</a:t>
            </a:r>
            <a:r>
              <a:rPr lang="en-US" altLang="zh-CN" sz="1400">
                <a:latin typeface="Times New Roman" panose="02020603050405020304" pitchFamily="18" charset="0"/>
              </a:rPr>
              <a:t>4-10 </a:t>
            </a:r>
            <a:r>
              <a:rPr lang="zh-CN" altLang="en-US" sz="1400">
                <a:latin typeface="Times New Roman" panose="02020603050405020304" pitchFamily="18" charset="0"/>
              </a:rPr>
              <a:t>事务型软件结构图</a:t>
            </a:r>
            <a:endParaRPr lang="zh-CN"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xmlns="" id="{1E1D72E4-66C2-4BFA-8745-13F77B7736A2}"/>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24579" name="Text Box 3">
            <a:extLst>
              <a:ext uri="{FF2B5EF4-FFF2-40B4-BE49-F238E27FC236}">
                <a16:creationId xmlns:a16="http://schemas.microsoft.com/office/drawing/2014/main" xmlns="" id="{09401400-69AF-46D2-93D5-E89CB2F198D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24580" name="AutoShape 5">
            <a:extLst>
              <a:ext uri="{FF2B5EF4-FFF2-40B4-BE49-F238E27FC236}">
                <a16:creationId xmlns:a16="http://schemas.microsoft.com/office/drawing/2014/main" xmlns="" id="{2D9366A2-91DB-475E-9B0B-D0D5AA1BB6BB}"/>
              </a:ext>
            </a:extLst>
          </p:cNvPr>
          <p:cNvSpPr>
            <a:spLocks noChangeArrowheads="1"/>
          </p:cNvSpPr>
          <p:nvPr/>
        </p:nvSpPr>
        <p:spPr bwMode="auto">
          <a:xfrm>
            <a:off x="935038" y="1412875"/>
            <a:ext cx="7672387" cy="3960813"/>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200">
              <a:latin typeface="Arial" panose="020B0604020202020204" pitchFamily="34" charset="0"/>
            </a:endParaRPr>
          </a:p>
        </p:txBody>
      </p:sp>
      <p:sp>
        <p:nvSpPr>
          <p:cNvPr id="24581" name="Rectangle 6">
            <a:extLst>
              <a:ext uri="{FF2B5EF4-FFF2-40B4-BE49-F238E27FC236}">
                <a16:creationId xmlns:a16="http://schemas.microsoft.com/office/drawing/2014/main" xmlns="" id="{C01FDFA1-D4BE-4157-94FC-7179A3D94459}"/>
              </a:ext>
            </a:extLst>
          </p:cNvPr>
          <p:cNvSpPr>
            <a:spLocks noChangeArrowheads="1"/>
          </p:cNvSpPr>
          <p:nvPr/>
        </p:nvSpPr>
        <p:spPr bwMode="auto">
          <a:xfrm>
            <a:off x="1177925" y="1730375"/>
            <a:ext cx="72009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36538">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2400">
                <a:latin typeface="Times New Roman" panose="02020603050405020304" pitchFamily="18" charset="0"/>
                <a:ea typeface="仿宋_GB2312" pitchFamily="49" charset="-122"/>
              </a:rPr>
              <a:t>                       根据</a:t>
            </a:r>
            <a:r>
              <a:rPr lang="zh-CN" altLang="en-US" sz="2400">
                <a:solidFill>
                  <a:srgbClr val="C00000"/>
                </a:solidFill>
                <a:latin typeface="仿宋" panose="02010609060101010101" pitchFamily="49" charset="-122"/>
                <a:ea typeface="仿宋" panose="02010609060101010101" pitchFamily="49" charset="-122"/>
                <a:sym typeface="Arial" panose="020B0604020202020204" pitchFamily="34" charset="0"/>
              </a:rPr>
              <a:t>结构化设计</a:t>
            </a:r>
            <a:r>
              <a:rPr lang="en-US" altLang="zh-CN" sz="2400">
                <a:latin typeface="Times New Roman" panose="02020603050405020304" pitchFamily="18" charset="0"/>
                <a:ea typeface="仿宋_GB2312" pitchFamily="49" charset="-122"/>
              </a:rPr>
              <a:t>SD</a:t>
            </a:r>
            <a:r>
              <a:rPr lang="zh-CN" altLang="en-US" sz="2400">
                <a:latin typeface="Times New Roman" panose="02020603050405020304" pitchFamily="18" charset="0"/>
                <a:ea typeface="仿宋_GB2312" pitchFamily="49" charset="-122"/>
              </a:rPr>
              <a:t>法，将</a:t>
            </a:r>
            <a:r>
              <a:rPr lang="zh-CN" altLang="en-US" sz="2400">
                <a:solidFill>
                  <a:srgbClr val="800000"/>
                </a:solidFill>
                <a:latin typeface="Times New Roman" panose="02020603050405020304" pitchFamily="18" charset="0"/>
                <a:ea typeface="仿宋_GB2312" pitchFamily="49" charset="-122"/>
              </a:rPr>
              <a:t>修改贷款文件</a:t>
            </a:r>
            <a:r>
              <a:rPr lang="zh-CN" altLang="en-US" sz="2400">
                <a:latin typeface="Times New Roman" panose="02020603050405020304" pitchFamily="18" charset="0"/>
                <a:ea typeface="仿宋_GB2312" pitchFamily="49" charset="-122"/>
              </a:rPr>
              <a:t>的</a:t>
            </a:r>
            <a:r>
              <a:rPr lang="en-US" altLang="zh-CN" sz="2400">
                <a:latin typeface="Times New Roman" panose="02020603050405020304" pitchFamily="18" charset="0"/>
                <a:ea typeface="仿宋_GB2312" pitchFamily="49" charset="-122"/>
              </a:rPr>
              <a:t>DFD</a:t>
            </a:r>
            <a:r>
              <a:rPr lang="zh-CN" altLang="en-US" sz="2400">
                <a:latin typeface="Times New Roman" panose="02020603050405020304" pitchFamily="18" charset="0"/>
                <a:ea typeface="仿宋_GB2312" pitchFamily="49" charset="-122"/>
              </a:rPr>
              <a:t>图</a:t>
            </a:r>
            <a:r>
              <a:rPr lang="zh-CN" altLang="en-US" sz="2400">
                <a:solidFill>
                  <a:srgbClr val="0066FF"/>
                </a:solidFill>
                <a:latin typeface="Arial" panose="020B0604020202020204" pitchFamily="34" charset="0"/>
                <a:ea typeface="仿宋_GB2312" pitchFamily="49" charset="-122"/>
              </a:rPr>
              <a:t>转换为</a:t>
            </a:r>
            <a:r>
              <a:rPr lang="zh-CN" altLang="en-US" sz="2400">
                <a:solidFill>
                  <a:srgbClr val="800000"/>
                </a:solidFill>
                <a:latin typeface="Times New Roman" panose="02020603050405020304" pitchFamily="18" charset="0"/>
                <a:ea typeface="仿宋_GB2312" pitchFamily="49" charset="-122"/>
              </a:rPr>
              <a:t>模块结构图</a:t>
            </a:r>
            <a:r>
              <a:rPr lang="zh-CN" altLang="en-US" sz="2400">
                <a:latin typeface="Times New Roman" panose="02020603050405020304" pitchFamily="18" charset="0"/>
                <a:ea typeface="仿宋_GB2312" pitchFamily="49" charset="-122"/>
              </a:rPr>
              <a:t>的</a:t>
            </a:r>
            <a:r>
              <a:rPr lang="zh-CN" altLang="en-US" sz="2400">
                <a:solidFill>
                  <a:srgbClr val="FF33CC"/>
                </a:solidFill>
                <a:latin typeface="Times New Roman" panose="02020603050405020304" pitchFamily="18" charset="0"/>
                <a:ea typeface="仿宋_GB2312" pitchFamily="49" charset="-122"/>
              </a:rPr>
              <a:t>转换过程</a:t>
            </a:r>
            <a:r>
              <a:rPr lang="zh-CN" altLang="en-US" sz="2400">
                <a:latin typeface="Times New Roman" panose="02020603050405020304" pitchFamily="18" charset="0"/>
                <a:ea typeface="仿宋_GB2312" pitchFamily="49" charset="-122"/>
              </a:rPr>
              <a:t>为：</a:t>
            </a:r>
            <a:endParaRPr lang="zh-CN" altLang="en-US" sz="2400">
              <a:latin typeface="Arial" panose="020B0604020202020204" pitchFamily="34" charset="0"/>
              <a:ea typeface="仿宋_GB2312" pitchFamily="49" charset="-122"/>
            </a:endParaRPr>
          </a:p>
          <a:p>
            <a:pPr>
              <a:buFont typeface="Arial" panose="020B0604020202020204" pitchFamily="34" charset="0"/>
              <a:buNone/>
            </a:pPr>
            <a:r>
              <a:rPr lang="zh-CN" altLang="en-US" sz="2400">
                <a:latin typeface="Times New Roman" panose="02020603050405020304" pitchFamily="18" charset="0"/>
                <a:ea typeface="仿宋_GB2312" pitchFamily="49" charset="-122"/>
              </a:rPr>
              <a:t>⑴ 对</a:t>
            </a:r>
            <a:r>
              <a:rPr lang="en-US" altLang="zh-CN" sz="2400">
                <a:latin typeface="Times New Roman" panose="02020603050405020304" pitchFamily="18" charset="0"/>
                <a:ea typeface="仿宋_GB2312" pitchFamily="49" charset="-122"/>
              </a:rPr>
              <a:t>DFD</a:t>
            </a:r>
            <a:r>
              <a:rPr lang="zh-CN" altLang="en-US" sz="2400">
                <a:latin typeface="Times New Roman" panose="02020603050405020304" pitchFamily="18" charset="0"/>
                <a:ea typeface="仿宋_GB2312" pitchFamily="49" charset="-122"/>
              </a:rPr>
              <a:t>图，确定对应的主加工及逻辑输入和逻辑输出，如图</a:t>
            </a:r>
            <a:r>
              <a:rPr lang="en-US" altLang="zh-CN" sz="2400">
                <a:latin typeface="Times New Roman" panose="02020603050405020304" pitchFamily="18" charset="0"/>
                <a:ea typeface="仿宋_GB2312" pitchFamily="49" charset="-122"/>
              </a:rPr>
              <a:t>4-9</a:t>
            </a:r>
            <a:r>
              <a:rPr lang="zh-CN" altLang="en-US" sz="2400">
                <a:latin typeface="Times New Roman" panose="02020603050405020304" pitchFamily="18" charset="0"/>
                <a:ea typeface="仿宋_GB2312" pitchFamily="49" charset="-122"/>
              </a:rPr>
              <a:t>所示；</a:t>
            </a:r>
            <a:endParaRPr lang="zh-CN" altLang="en-US" sz="2400">
              <a:latin typeface="Arial" panose="020B0604020202020204" pitchFamily="34" charset="0"/>
              <a:ea typeface="仿宋_GB2312" pitchFamily="49" charset="-122"/>
            </a:endParaRPr>
          </a:p>
          <a:p>
            <a:pPr>
              <a:buFont typeface="Arial" panose="020B0604020202020204" pitchFamily="34" charset="0"/>
              <a:buNone/>
            </a:pPr>
            <a:r>
              <a:rPr lang="zh-CN" altLang="en-US" sz="2400">
                <a:latin typeface="Times New Roman" panose="02020603050405020304" pitchFamily="18" charset="0"/>
                <a:ea typeface="仿宋_GB2312" pitchFamily="49" charset="-122"/>
              </a:rPr>
              <a:t>⑵ 画出系统模块图的顶层及第一层模块；</a:t>
            </a:r>
            <a:endParaRPr lang="zh-CN" altLang="en-US" sz="2400">
              <a:latin typeface="Arial" panose="020B0604020202020204" pitchFamily="34" charset="0"/>
              <a:ea typeface="仿宋_GB2312" pitchFamily="49" charset="-122"/>
            </a:endParaRPr>
          </a:p>
          <a:p>
            <a:pPr>
              <a:buFont typeface="Arial" panose="020B0604020202020204" pitchFamily="34" charset="0"/>
              <a:buNone/>
            </a:pPr>
            <a:r>
              <a:rPr lang="zh-CN" altLang="en-US" sz="2400">
                <a:latin typeface="Times New Roman" panose="02020603050405020304" pitchFamily="18" charset="0"/>
                <a:ea typeface="仿宋_GB2312" pitchFamily="49" charset="-122"/>
              </a:rPr>
              <a:t>⑶ 分解中下层模块</a:t>
            </a:r>
            <a:r>
              <a:rPr lang="en-US" altLang="zh-CN" sz="2400">
                <a:latin typeface="Times New Roman" panose="02020603050405020304" pitchFamily="18" charset="0"/>
                <a:ea typeface="仿宋_GB2312" pitchFamily="49" charset="-122"/>
              </a:rPr>
              <a:t>. </a:t>
            </a:r>
            <a:r>
              <a:rPr lang="zh-CN" altLang="en-US" sz="2400">
                <a:latin typeface="Times New Roman" panose="02020603050405020304" pitchFamily="18" charset="0"/>
                <a:ea typeface="仿宋_GB2312" pitchFamily="49" charset="-122"/>
              </a:rPr>
              <a:t>对第一层的每个模块继续向下分解</a:t>
            </a:r>
            <a:r>
              <a:rPr lang="en-US" altLang="zh-CN" sz="2400">
                <a:latin typeface="Times New Roman" panose="02020603050405020304" pitchFamily="18" charset="0"/>
                <a:ea typeface="仿宋_GB2312" pitchFamily="49" charset="-122"/>
              </a:rPr>
              <a:t>,</a:t>
            </a:r>
            <a:r>
              <a:rPr lang="zh-CN" altLang="en-US" sz="2400">
                <a:latin typeface="Times New Roman" panose="02020603050405020304" pitchFamily="18" charset="0"/>
                <a:ea typeface="仿宋_GB2312" pitchFamily="49" charset="-122"/>
              </a:rPr>
              <a:t>一直分解到不能再分的功能模块。在结构图</a:t>
            </a:r>
            <a:r>
              <a:rPr lang="en-US" altLang="zh-CN" sz="2400">
                <a:latin typeface="Times New Roman" panose="02020603050405020304" pitchFamily="18" charset="0"/>
                <a:ea typeface="仿宋_GB2312" pitchFamily="49" charset="-122"/>
              </a:rPr>
              <a:t>4-10</a:t>
            </a:r>
            <a:r>
              <a:rPr lang="zh-CN" altLang="en-US" sz="2400">
                <a:latin typeface="Times New Roman" panose="02020603050405020304" pitchFamily="18" charset="0"/>
                <a:ea typeface="仿宋_GB2312" pitchFamily="49" charset="-122"/>
              </a:rPr>
              <a:t>中</a:t>
            </a:r>
            <a:r>
              <a:rPr lang="en-US" altLang="zh-CN" sz="2400">
                <a:latin typeface="Times New Roman" panose="02020603050405020304" pitchFamily="18" charset="0"/>
                <a:ea typeface="仿宋_GB2312" pitchFamily="49" charset="-122"/>
              </a:rPr>
              <a:t>,</a:t>
            </a:r>
            <a:r>
              <a:rPr lang="zh-CN" altLang="en-US" sz="2400">
                <a:latin typeface="Times New Roman" panose="02020603050405020304" pitchFamily="18" charset="0"/>
                <a:ea typeface="仿宋_GB2312" pitchFamily="49" charset="-122"/>
              </a:rPr>
              <a:t>对输入部分进行分解</a:t>
            </a:r>
            <a:r>
              <a:rPr lang="en-US" altLang="zh-CN" sz="2400">
                <a:latin typeface="Times New Roman" panose="02020603050405020304" pitchFamily="18" charset="0"/>
                <a:ea typeface="仿宋_GB2312" pitchFamily="49" charset="-122"/>
              </a:rPr>
              <a:t>, </a:t>
            </a:r>
            <a:r>
              <a:rPr lang="zh-CN" altLang="en-US" sz="2400">
                <a:latin typeface="Times New Roman" panose="02020603050405020304" pitchFamily="18" charset="0"/>
                <a:ea typeface="仿宋_GB2312" pitchFamily="49" charset="-122"/>
              </a:rPr>
              <a:t>不再画出输出和处理部分的分解。</a:t>
            </a:r>
            <a:endParaRPr lang="zh-CN" altLang="en-US" sz="2400">
              <a:ea typeface="仿宋_GB2312" pitchFamily="49" charset="-122"/>
            </a:endParaRPr>
          </a:p>
        </p:txBody>
      </p:sp>
      <p:sp>
        <p:nvSpPr>
          <p:cNvPr id="9" name="圆角矩形 8">
            <a:extLst>
              <a:ext uri="{FF2B5EF4-FFF2-40B4-BE49-F238E27FC236}">
                <a16:creationId xmlns:a16="http://schemas.microsoft.com/office/drawing/2014/main" xmlns="" id="{6B7E059D-7A1E-43CD-936E-60F3F271F1AD}"/>
              </a:ext>
            </a:extLst>
          </p:cNvPr>
          <p:cNvSpPr/>
          <p:nvPr/>
        </p:nvSpPr>
        <p:spPr bwMode="gray">
          <a:xfrm>
            <a:off x="1636549" y="1649355"/>
            <a:ext cx="1362075" cy="411163"/>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2000" dirty="0">
                <a:solidFill>
                  <a:srgbClr val="002060"/>
                </a:solidFill>
              </a:rPr>
              <a:t>案例</a:t>
            </a:r>
            <a:r>
              <a:rPr lang="en-US" altLang="zh-CN" sz="2000" dirty="0">
                <a:solidFill>
                  <a:srgbClr val="002060"/>
                </a:solidFill>
              </a:rPr>
              <a:t>4-3</a:t>
            </a:r>
            <a:endParaRPr lang="zh-CN" altLang="en-US" sz="2000"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xmlns="" id="{3FD78D44-F8DB-4EE6-888C-AAD84E6C051B}"/>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25603" name="Text Box 3">
            <a:extLst>
              <a:ext uri="{FF2B5EF4-FFF2-40B4-BE49-F238E27FC236}">
                <a16:creationId xmlns:a16="http://schemas.microsoft.com/office/drawing/2014/main" xmlns="" id="{4326B47C-6ACC-435F-A3BE-7A3B275B91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pic>
        <p:nvPicPr>
          <p:cNvPr id="25604" name="Picture 6">
            <a:extLst>
              <a:ext uri="{FF2B5EF4-FFF2-40B4-BE49-F238E27FC236}">
                <a16:creationId xmlns:a16="http://schemas.microsoft.com/office/drawing/2014/main" xmlns="" id="{76B0A98D-100A-418C-BC08-02568A9F599F}"/>
              </a:ext>
            </a:extLst>
          </p:cNvPr>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250825" y="1700213"/>
            <a:ext cx="38163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7">
            <a:extLst>
              <a:ext uri="{FF2B5EF4-FFF2-40B4-BE49-F238E27FC236}">
                <a16:creationId xmlns:a16="http://schemas.microsoft.com/office/drawing/2014/main" xmlns="" id="{07219595-BEDE-49B3-BCFD-7C75951B0DED}"/>
              </a:ext>
            </a:extLst>
          </p:cNvPr>
          <p:cNvPicPr>
            <a:picLocks noChangeAspect="1" noChangeArrowheads="1"/>
          </p:cNvPicPr>
          <p:nvPr/>
        </p:nvPicPr>
        <p:blipFill>
          <a:blip r:embed="rId3">
            <a:lum bright="-18000" contrast="30000"/>
            <a:extLst>
              <a:ext uri="{28A0092B-C50C-407E-A947-70E740481C1C}">
                <a14:useLocalDpi xmlns:a14="http://schemas.microsoft.com/office/drawing/2010/main" val="0"/>
              </a:ext>
            </a:extLst>
          </a:blip>
          <a:srcRect/>
          <a:stretch>
            <a:fillRect/>
          </a:stretch>
        </p:blipFill>
        <p:spPr bwMode="auto">
          <a:xfrm>
            <a:off x="4067175" y="1268413"/>
            <a:ext cx="48260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tangle 8">
            <a:extLst>
              <a:ext uri="{FF2B5EF4-FFF2-40B4-BE49-F238E27FC236}">
                <a16:creationId xmlns:a16="http://schemas.microsoft.com/office/drawing/2014/main" xmlns="" id="{6AB629D1-3E8F-41CB-AEEF-F1BC2CFCCCE5}"/>
              </a:ext>
            </a:extLst>
          </p:cNvPr>
          <p:cNvSpPr>
            <a:spLocks noChangeArrowheads="1"/>
          </p:cNvSpPr>
          <p:nvPr/>
        </p:nvSpPr>
        <p:spPr bwMode="auto">
          <a:xfrm>
            <a:off x="574675" y="5659438"/>
            <a:ext cx="345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a:latin typeface="Arial" panose="020B0604020202020204" pitchFamily="34" charset="0"/>
              </a:rPr>
              <a:t>图</a:t>
            </a:r>
            <a:r>
              <a:rPr lang="en-US" altLang="zh-CN">
                <a:latin typeface="Arial" panose="020B0604020202020204" pitchFamily="34" charset="0"/>
              </a:rPr>
              <a:t>4-11 </a:t>
            </a:r>
            <a:r>
              <a:rPr lang="zh-CN" altLang="en-US">
                <a:latin typeface="Arial" panose="020B0604020202020204" pitchFamily="34" charset="0"/>
              </a:rPr>
              <a:t>修改贷款文件的</a:t>
            </a:r>
            <a:r>
              <a:rPr lang="en-US" altLang="zh-CN">
                <a:latin typeface="Arial" panose="020B0604020202020204" pitchFamily="34" charset="0"/>
              </a:rPr>
              <a:t>DFD</a:t>
            </a:r>
            <a:r>
              <a:rPr lang="zh-CN" altLang="en-US">
                <a:latin typeface="Arial" panose="020B0604020202020204" pitchFamily="34" charset="0"/>
              </a:rPr>
              <a:t>图 </a:t>
            </a:r>
          </a:p>
        </p:txBody>
      </p:sp>
      <p:sp>
        <p:nvSpPr>
          <p:cNvPr id="25607" name="Rectangle 9">
            <a:extLst>
              <a:ext uri="{FF2B5EF4-FFF2-40B4-BE49-F238E27FC236}">
                <a16:creationId xmlns:a16="http://schemas.microsoft.com/office/drawing/2014/main" xmlns="" id="{2DA507A2-0FD3-4428-B18E-478C6B8570D5}"/>
              </a:ext>
            </a:extLst>
          </p:cNvPr>
          <p:cNvSpPr>
            <a:spLocks noChangeArrowheads="1"/>
          </p:cNvSpPr>
          <p:nvPr/>
        </p:nvSpPr>
        <p:spPr bwMode="auto">
          <a:xfrm>
            <a:off x="5027613" y="5772150"/>
            <a:ext cx="263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zh-CN" altLang="en-US">
                <a:latin typeface="Arial" panose="020B0604020202020204" pitchFamily="34" charset="0"/>
              </a:rPr>
              <a:t> 图</a:t>
            </a:r>
            <a:r>
              <a:rPr lang="en-US" altLang="zh-CN">
                <a:latin typeface="Arial" panose="020B0604020202020204" pitchFamily="34" charset="0"/>
              </a:rPr>
              <a:t>4-12 </a:t>
            </a:r>
            <a:r>
              <a:rPr lang="zh-CN" altLang="en-US">
                <a:latin typeface="Arial" panose="020B0604020202020204" pitchFamily="34" charset="0"/>
              </a:rPr>
              <a:t>贷款模块结构图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28625" y="161925"/>
            <a:ext cx="8178800" cy="533400"/>
          </a:xfrm>
        </p:spPr>
        <p:txBody>
          <a:bodyPr/>
          <a:lstStyle/>
          <a:p>
            <a:pPr eaLnBrk="1" hangingPunct="1">
              <a:defRPr/>
            </a:pPr>
            <a:r>
              <a:rPr lang="zh-CN" altLang="en-US" sz="3800" dirty="0">
                <a:effectLst>
                  <a:outerShdw blurRad="38100" dist="38100" dir="2700000" algn="tl">
                    <a:srgbClr val="000000">
                      <a:alpha val="43137"/>
                    </a:srgbClr>
                  </a:outerShdw>
                </a:effectLst>
              </a:rPr>
              <a:t>教学目标及重点</a:t>
            </a:r>
          </a:p>
        </p:txBody>
      </p:sp>
      <p:sp>
        <p:nvSpPr>
          <p:cNvPr id="5123"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395288" y="2427288"/>
            <a:ext cx="8569325" cy="30162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3200" dirty="0">
                <a:solidFill>
                  <a:srgbClr val="29698D"/>
                </a:solidFill>
              </a:rPr>
              <a:t> </a:t>
            </a:r>
            <a:r>
              <a:rPr lang="en-US" altLang="zh-CN" sz="2800" dirty="0">
                <a:solidFill>
                  <a:srgbClr val="29698D"/>
                </a:solidFill>
              </a:rPr>
              <a:t>● </a:t>
            </a:r>
            <a:r>
              <a:rPr lang="zh-CN" altLang="zh-CN" sz="2800" dirty="0">
                <a:solidFill>
                  <a:srgbClr val="29698D"/>
                </a:solidFill>
              </a:rPr>
              <a:t>了解软件开发初步需求、调研与</a:t>
            </a:r>
            <a:r>
              <a:rPr lang="zh-CN" altLang="zh-CN" sz="2800" dirty="0">
                <a:solidFill>
                  <a:srgbClr val="CC0000"/>
                </a:solidFill>
              </a:rPr>
              <a:t>问题定义</a:t>
            </a:r>
            <a:r>
              <a:rPr lang="zh-CN" altLang="zh-CN" sz="2800" dirty="0">
                <a:solidFill>
                  <a:srgbClr val="29698D"/>
                </a:solidFill>
              </a:rPr>
              <a:t>内容</a:t>
            </a:r>
          </a:p>
          <a:p>
            <a:pPr eaLnBrk="1" hangingPunct="1">
              <a:defRPr/>
            </a:pPr>
            <a:r>
              <a:rPr lang="en-US" altLang="zh-CN" sz="2800" dirty="0">
                <a:solidFill>
                  <a:srgbClr val="29698D"/>
                </a:solidFill>
              </a:rPr>
              <a:t> ● </a:t>
            </a:r>
            <a:r>
              <a:rPr lang="zh-CN" altLang="zh-CN" sz="2800" dirty="0">
                <a:solidFill>
                  <a:srgbClr val="29698D"/>
                </a:solidFill>
              </a:rPr>
              <a:t>理解</a:t>
            </a:r>
            <a:r>
              <a:rPr lang="zh-CN" altLang="zh-CN" sz="2800" dirty="0">
                <a:solidFill>
                  <a:srgbClr val="CC0000"/>
                </a:solidFill>
              </a:rPr>
              <a:t>可行性分析</a:t>
            </a:r>
            <a:r>
              <a:rPr lang="zh-CN" altLang="zh-CN" sz="2800" dirty="0">
                <a:solidFill>
                  <a:srgbClr val="29698D"/>
                </a:solidFill>
              </a:rPr>
              <a:t>的概念、任务、步骤与</a:t>
            </a:r>
            <a:r>
              <a:rPr lang="zh-CN" altLang="zh-CN" sz="2800" dirty="0">
                <a:solidFill>
                  <a:srgbClr val="CC0000"/>
                </a:solidFill>
              </a:rPr>
              <a:t>立项</a:t>
            </a:r>
          </a:p>
          <a:p>
            <a:pPr eaLnBrk="1" hangingPunct="1">
              <a:defRPr/>
            </a:pPr>
            <a:r>
              <a:rPr lang="en-US" altLang="zh-CN" sz="2800" dirty="0">
                <a:solidFill>
                  <a:srgbClr val="29698D"/>
                </a:solidFill>
              </a:rPr>
              <a:t> ● </a:t>
            </a:r>
            <a:r>
              <a:rPr lang="zh-CN" altLang="zh-CN" sz="2800" dirty="0">
                <a:solidFill>
                  <a:srgbClr val="29698D"/>
                </a:solidFill>
              </a:rPr>
              <a:t>掌握</a:t>
            </a:r>
            <a:r>
              <a:rPr lang="zh-CN" altLang="zh-CN" sz="2800" dirty="0">
                <a:solidFill>
                  <a:srgbClr val="CC0000"/>
                </a:solidFill>
              </a:rPr>
              <a:t>可行性分析</a:t>
            </a:r>
            <a:r>
              <a:rPr lang="zh-CN" altLang="zh-CN" sz="2800" dirty="0">
                <a:solidFill>
                  <a:srgbClr val="29698D"/>
                </a:solidFill>
              </a:rPr>
              <a:t>的图形工具系统流程图画法</a:t>
            </a:r>
          </a:p>
          <a:p>
            <a:pPr eaLnBrk="1" hangingPunct="1">
              <a:defRPr/>
            </a:pPr>
            <a:r>
              <a:rPr lang="en-US" altLang="zh-CN" sz="2800" dirty="0">
                <a:solidFill>
                  <a:srgbClr val="29698D"/>
                </a:solidFill>
              </a:rPr>
              <a:t> ● </a:t>
            </a:r>
            <a:r>
              <a:rPr lang="zh-CN" altLang="zh-CN" sz="2800" dirty="0">
                <a:solidFill>
                  <a:srgbClr val="29698D"/>
                </a:solidFill>
              </a:rPr>
              <a:t>理解</a:t>
            </a:r>
            <a:r>
              <a:rPr lang="zh-CN" altLang="zh-CN" sz="2800" dirty="0">
                <a:solidFill>
                  <a:srgbClr val="CC0000"/>
                </a:solidFill>
              </a:rPr>
              <a:t>软件开发计划</a:t>
            </a:r>
            <a:r>
              <a:rPr lang="zh-CN" altLang="zh-CN" sz="2800" dirty="0">
                <a:solidFill>
                  <a:srgbClr val="29698D"/>
                </a:solidFill>
              </a:rPr>
              <a:t>的内容和制定方法</a:t>
            </a:r>
          </a:p>
          <a:p>
            <a:pPr eaLnBrk="1" hangingPunct="1">
              <a:defRPr/>
            </a:pPr>
            <a:r>
              <a:rPr lang="en-US" altLang="zh-CN" sz="2800" dirty="0">
                <a:solidFill>
                  <a:srgbClr val="29698D"/>
                </a:solidFill>
              </a:rPr>
              <a:t> ● </a:t>
            </a:r>
            <a:r>
              <a:rPr lang="zh-CN" altLang="zh-CN" sz="2800" dirty="0">
                <a:solidFill>
                  <a:srgbClr val="29698D"/>
                </a:solidFill>
              </a:rPr>
              <a:t>掌握编写《软件可行性分析报告》</a:t>
            </a:r>
            <a:r>
              <a:rPr lang="zh-CN" altLang="en-US" sz="2800" dirty="0">
                <a:solidFill>
                  <a:srgbClr val="29698D"/>
                </a:solidFill>
              </a:rPr>
              <a:t>的</a:t>
            </a:r>
            <a:r>
              <a:rPr lang="zh-CN" altLang="zh-CN" sz="2800" dirty="0">
                <a:solidFill>
                  <a:srgbClr val="29698D"/>
                </a:solidFill>
              </a:rPr>
              <a:t>方法 </a:t>
            </a:r>
          </a:p>
        </p:txBody>
      </p:sp>
      <p:sp>
        <p:nvSpPr>
          <p:cNvPr id="95240" name="AutoShape 8"/>
          <p:cNvSpPr>
            <a:spLocks noChangeArrowheads="1"/>
          </p:cNvSpPr>
          <p:nvPr/>
        </p:nvSpPr>
        <p:spPr bwMode="auto">
          <a:xfrm>
            <a:off x="8231188" y="3346450"/>
            <a:ext cx="854075" cy="361950"/>
          </a:xfrm>
          <a:prstGeom prst="wedgeRoundRectCallout">
            <a:avLst>
              <a:gd name="adj1" fmla="val -71159"/>
              <a:gd name="adj2" fmla="val 22316"/>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a:solidFill>
                  <a:srgbClr val="FF0000"/>
                </a:solidFill>
                <a:effectLst>
                  <a:outerShdw blurRad="38100" dist="38100" dir="2700000" algn="tl">
                    <a:srgbClr val="000000"/>
                  </a:outerShdw>
                </a:effectLst>
                <a:latin typeface="Arial Black" panose="020B0A04020102020204" pitchFamily="34" charset="0"/>
              </a:rPr>
              <a:t>重点</a:t>
            </a:r>
          </a:p>
        </p:txBody>
      </p:sp>
      <p:sp>
        <p:nvSpPr>
          <p:cNvPr id="2" name="AutoShape 8"/>
          <p:cNvSpPr>
            <a:spLocks noChangeArrowheads="1"/>
          </p:cNvSpPr>
          <p:nvPr/>
        </p:nvSpPr>
        <p:spPr bwMode="auto">
          <a:xfrm>
            <a:off x="7524750" y="4292600"/>
            <a:ext cx="936625" cy="360363"/>
          </a:xfrm>
          <a:prstGeom prst="wedgeRoundRectCallout">
            <a:avLst>
              <a:gd name="adj1" fmla="val -74407"/>
              <a:gd name="adj2" fmla="val -21806"/>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a:solidFill>
                  <a:srgbClr val="FF0000"/>
                </a:solidFill>
                <a:effectLst>
                  <a:outerShdw blurRad="38100" dist="38100" dir="2700000" algn="tl">
                    <a:srgbClr val="000000"/>
                  </a:outerShdw>
                </a:effectLst>
                <a:latin typeface="Arial Black" panose="020B0A04020102020204" pitchFamily="34" charset="0"/>
              </a:rPr>
              <a:t>重点</a:t>
            </a:r>
          </a:p>
        </p:txBody>
      </p:sp>
      <p:pic>
        <p:nvPicPr>
          <p:cNvPr id="5127" name="Picture 20"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5516563"/>
            <a:ext cx="12128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文本框 2"/>
          <p:cNvSpPr txBox="1">
            <a:spLocks noChangeArrowheads="1"/>
          </p:cNvSpPr>
          <p:nvPr/>
        </p:nvSpPr>
        <p:spPr bwMode="auto">
          <a:xfrm>
            <a:off x="1079500" y="1584325"/>
            <a:ext cx="25765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r>
              <a:rPr lang="en-US" altLang="zh-CN" sz="3600">
                <a:solidFill>
                  <a:srgbClr val="FF0000"/>
                </a:solidFill>
                <a:latin typeface="黑体" pitchFamily="49" charset="-122"/>
                <a:ea typeface="黑体" pitchFamily="49" charset="-122"/>
                <a:sym typeface="Wingdings" pitchFamily="2" charset="2"/>
              </a:rPr>
              <a:t></a:t>
            </a:r>
            <a:r>
              <a:rPr lang="zh-CN" altLang="zh-CN" sz="3600">
                <a:solidFill>
                  <a:srgbClr val="FF0000"/>
                </a:solidFill>
                <a:latin typeface="黑体" pitchFamily="49" charset="-122"/>
                <a:ea typeface="黑体" pitchFamily="49" charset="-122"/>
                <a:sym typeface="+mn-ea"/>
              </a:rPr>
              <a:t>教学目标</a:t>
            </a:r>
            <a:endParaRPr lang="zh-CN" altLang="en-US" sz="3600" noProof="1">
              <a:solidFill>
                <a:schemeClr val="tx1"/>
              </a:solidFill>
              <a:latin typeface="Arial" pitchFamily="34" charset="0"/>
            </a:endParaRPr>
          </a:p>
        </p:txBody>
      </p:sp>
    </p:spTree>
    <p:extLst>
      <p:ext uri="{BB962C8B-B14F-4D97-AF65-F5344CB8AC3E}">
        <p14:creationId xmlns:p14="http://schemas.microsoft.com/office/powerpoint/2010/main" val="533970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xmlns="" id="{2C7FD18C-D365-401A-890B-C3BAD726AE16}"/>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26627" name="Text Box 3">
            <a:extLst>
              <a:ext uri="{FF2B5EF4-FFF2-40B4-BE49-F238E27FC236}">
                <a16:creationId xmlns:a16="http://schemas.microsoft.com/office/drawing/2014/main" xmlns="" id="{2C1BB7EF-8287-48A7-85FF-08C50788D436}"/>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26628" name="Rectangle 6">
            <a:extLst>
              <a:ext uri="{FF2B5EF4-FFF2-40B4-BE49-F238E27FC236}">
                <a16:creationId xmlns:a16="http://schemas.microsoft.com/office/drawing/2014/main" xmlns="" id="{2B5C550C-028A-4988-8741-0A01979F4235}"/>
              </a:ext>
            </a:extLst>
          </p:cNvPr>
          <p:cNvSpPr>
            <a:spLocks noChangeArrowheads="1"/>
          </p:cNvSpPr>
          <p:nvPr/>
        </p:nvSpPr>
        <p:spPr bwMode="auto">
          <a:xfrm>
            <a:off x="250825" y="3762375"/>
            <a:ext cx="8497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71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en-US" altLang="zh-CN" sz="2000" b="0">
                <a:latin typeface="Arial" panose="020B0604020202020204" pitchFamily="34" charset="0"/>
              </a:rPr>
              <a:t>       </a:t>
            </a:r>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xmlns="" id="{0DD7BE1A-A80C-4855-A2C1-00275427D88B}"/>
              </a:ext>
            </a:extLst>
          </p:cNvPr>
          <p:cNvSpPr/>
          <p:nvPr/>
        </p:nvSpPr>
        <p:spPr bwMode="gray">
          <a:xfrm>
            <a:off x="827088" y="1341438"/>
            <a:ext cx="7634287" cy="43195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80000"/>
              </a:lnSpc>
              <a:defRPr/>
            </a:pPr>
            <a:r>
              <a:rPr lang="en-US" altLang="zh-CN" sz="2300" dirty="0">
                <a:solidFill>
                  <a:srgbClr val="990033"/>
                </a:solidFill>
                <a:latin typeface="Arial" panose="020B0604020202020204" pitchFamily="34" charset="0"/>
              </a:rPr>
              <a:t>       </a:t>
            </a:r>
            <a:r>
              <a:rPr lang="en-US" altLang="zh-CN" sz="2200" dirty="0">
                <a:solidFill>
                  <a:srgbClr val="990033"/>
                </a:solidFill>
                <a:latin typeface="黑体" panose="02010609060101010101" pitchFamily="49" charset="-122"/>
                <a:ea typeface="黑体" panose="02010609060101010101" pitchFamily="49" charset="-122"/>
                <a:cs typeface="Tahoma" panose="020B0604030504040204" pitchFamily="34" charset="0"/>
              </a:rPr>
              <a:t>2. </a:t>
            </a:r>
            <a:r>
              <a:rPr lang="zh-CN" altLang="en-US" sz="2200" dirty="0">
                <a:solidFill>
                  <a:srgbClr val="990033"/>
                </a:solidFill>
                <a:latin typeface="黑体" panose="02010609060101010101" pitchFamily="49" charset="-122"/>
                <a:ea typeface="黑体" panose="02010609060101010101" pitchFamily="49" charset="-122"/>
                <a:cs typeface="Tahoma" panose="020B0604030504040204" pitchFamily="34" charset="0"/>
              </a:rPr>
              <a:t>面向数据结构的设计方法</a:t>
            </a:r>
          </a:p>
          <a:p>
            <a:pPr eaLnBrk="1" hangingPunct="1">
              <a:lnSpc>
                <a:spcPct val="140000"/>
              </a:lnSpc>
              <a:spcBef>
                <a:spcPts val="600"/>
              </a:spcBef>
              <a:spcAft>
                <a:spcPts val="600"/>
              </a:spcAft>
              <a:defRPr/>
            </a:pPr>
            <a:r>
              <a:rPr lang="en-US" altLang="zh-CN" sz="2300" dirty="0">
                <a:solidFill>
                  <a:srgbClr val="C00000"/>
                </a:solidFill>
                <a:latin typeface="Arial" panose="020B0604020202020204" pitchFamily="34" charset="0"/>
              </a:rPr>
              <a:t>       Jackson </a:t>
            </a:r>
            <a:r>
              <a:rPr lang="zh-CN" altLang="en-US" sz="2300" dirty="0">
                <a:solidFill>
                  <a:srgbClr val="C00000"/>
                </a:solidFill>
                <a:latin typeface="Arial" panose="020B0604020202020204" pitchFamily="34" charset="0"/>
              </a:rPr>
              <a:t>开发</a:t>
            </a:r>
            <a:r>
              <a:rPr lang="zh-CN" altLang="en-US" sz="2300" dirty="0">
                <a:solidFill>
                  <a:srgbClr val="FF0000"/>
                </a:solidFill>
                <a:latin typeface="Arial" panose="020B0604020202020204" pitchFamily="34" charset="0"/>
              </a:rPr>
              <a:t>方法</a:t>
            </a:r>
            <a:r>
              <a:rPr lang="zh-CN" altLang="en-US" sz="2300" dirty="0">
                <a:solidFill>
                  <a:schemeClr val="tx1"/>
                </a:solidFill>
                <a:latin typeface="Arial" panose="020B0604020202020204" pitchFamily="34" charset="0"/>
              </a:rPr>
              <a:t>是一种典型的</a:t>
            </a:r>
            <a:r>
              <a:rPr lang="zh-CN" altLang="en-US" sz="2300" dirty="0">
                <a:solidFill>
                  <a:srgbClr val="CC0000"/>
                </a:solidFill>
                <a:latin typeface="Arial" panose="020B0604020202020204" pitchFamily="34" charset="0"/>
              </a:rPr>
              <a:t>面向数据结构的分析与设计方法</a:t>
            </a:r>
            <a:r>
              <a:rPr lang="zh-CN" altLang="en-US" sz="2300" dirty="0">
                <a:solidFill>
                  <a:schemeClr val="tx1"/>
                </a:solidFill>
                <a:latin typeface="Arial" panose="020B0604020202020204" pitchFamily="34" charset="0"/>
              </a:rPr>
              <a:t>。其基本设计</a:t>
            </a:r>
            <a:r>
              <a:rPr lang="zh-CN" altLang="en-US" sz="2300" dirty="0">
                <a:solidFill>
                  <a:srgbClr val="FF33CC"/>
                </a:solidFill>
                <a:latin typeface="Arial" panose="020B0604020202020204" pitchFamily="34" charset="0"/>
              </a:rPr>
              <a:t>步骤</a:t>
            </a:r>
            <a:r>
              <a:rPr lang="zh-CN" altLang="en-US" sz="2300" dirty="0">
                <a:solidFill>
                  <a:schemeClr val="tx1"/>
                </a:solidFill>
                <a:latin typeface="Arial" panose="020B0604020202020204" pitchFamily="34" charset="0"/>
              </a:rPr>
              <a:t>分为</a:t>
            </a:r>
            <a:r>
              <a:rPr lang="en-US" altLang="zh-CN" sz="2300" dirty="0">
                <a:solidFill>
                  <a:schemeClr val="tx1"/>
                </a:solidFill>
                <a:latin typeface="Arial" panose="020B0604020202020204" pitchFamily="34" charset="0"/>
              </a:rPr>
              <a:t>3 </a:t>
            </a:r>
            <a:r>
              <a:rPr lang="zh-CN" altLang="en-US" sz="2300" dirty="0">
                <a:solidFill>
                  <a:schemeClr val="tx1"/>
                </a:solidFill>
                <a:latin typeface="Arial" panose="020B0604020202020204" pitchFamily="34" charset="0"/>
              </a:rPr>
              <a:t>步：</a:t>
            </a:r>
            <a:r>
              <a:rPr lang="zh-CN" altLang="zh-CN" sz="2400" dirty="0"/>
              <a:t>一是建立数据结构；二是以数据结构为基础，对应地建立程序结构；三是列出程序中要用到的各种基本操作</a:t>
            </a:r>
            <a:r>
              <a:rPr lang="en-US" altLang="zh-CN" sz="2400" dirty="0"/>
              <a:t>,</a:t>
            </a:r>
            <a:r>
              <a:rPr lang="zh-CN" altLang="zh-CN" sz="2400" dirty="0"/>
              <a:t>再将这些操作分配到程序结构中适当的模块。</a:t>
            </a:r>
            <a:r>
              <a:rPr lang="zh-CN" altLang="en-US" sz="2300" dirty="0">
                <a:solidFill>
                  <a:srgbClr val="C00000"/>
                </a:solidFill>
                <a:latin typeface="Arial" panose="020B0604020202020204" pitchFamily="34" charset="0"/>
              </a:rPr>
              <a:t>分别对应</a:t>
            </a:r>
            <a:r>
              <a:rPr lang="zh-CN" altLang="en-US" sz="2300" u="sng" dirty="0">
                <a:solidFill>
                  <a:schemeClr val="tx1"/>
                </a:solidFill>
                <a:latin typeface="Arial" panose="020B0604020202020204" pitchFamily="34" charset="0"/>
              </a:rPr>
              <a:t>结构化方法</a:t>
            </a:r>
            <a:r>
              <a:rPr lang="zh-CN" altLang="en-US" sz="2300" dirty="0">
                <a:solidFill>
                  <a:schemeClr val="tx1"/>
                </a:solidFill>
                <a:latin typeface="Arial" panose="020B0604020202020204" pitchFamily="34" charset="0"/>
              </a:rPr>
              <a:t>的需求分析、总体设计和详细设计。</a:t>
            </a:r>
          </a:p>
          <a:p>
            <a:pPr eaLnBrk="1" hangingPunct="1">
              <a:lnSpc>
                <a:spcPct val="80000"/>
              </a:lnSpc>
              <a:defRPr/>
            </a:pPr>
            <a:r>
              <a:rPr lang="en-US" altLang="zh-CN" sz="2200" b="0" dirty="0">
                <a:solidFill>
                  <a:schemeClr val="tx1"/>
                </a:solidFill>
                <a:latin typeface="Arial" panose="020B0604020202020204" pitchFamily="34" charset="0"/>
              </a:rPr>
              <a:t>      </a:t>
            </a:r>
            <a:r>
              <a:rPr lang="en-US" altLang="zh-CN" sz="1900" b="0" dirty="0">
                <a:solidFill>
                  <a:schemeClr val="tx1"/>
                </a:solidFill>
                <a:latin typeface="Arial" panose="020B0604020202020204" pitchFamily="34" charset="0"/>
              </a:rPr>
              <a:t> </a:t>
            </a:r>
            <a:endParaRPr lang="zh-CN" altLang="en-US" sz="1900" b="0" dirty="0">
              <a:solidFill>
                <a:srgbClr val="0066FF"/>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xmlns="" id="{13AAABA2-2EE6-41D0-9DDA-FC3433B0A407}"/>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4.2 </a:t>
            </a:r>
            <a:r>
              <a:rPr lang="zh-CN" altLang="en-US">
                <a:effectLst>
                  <a:outerShdw blurRad="38100" dist="38100" dir="2700000" algn="tl">
                    <a:srgbClr val="C0C0C0"/>
                  </a:outerShdw>
                </a:effectLst>
              </a:rPr>
              <a:t>软件总体设计</a:t>
            </a:r>
            <a:r>
              <a:rPr lang="zh-CN" altLang="en-US"/>
              <a:t> </a:t>
            </a:r>
          </a:p>
        </p:txBody>
      </p:sp>
      <p:sp>
        <p:nvSpPr>
          <p:cNvPr id="27651" name="Text Box 3">
            <a:extLst>
              <a:ext uri="{FF2B5EF4-FFF2-40B4-BE49-F238E27FC236}">
                <a16:creationId xmlns:a16="http://schemas.microsoft.com/office/drawing/2014/main" xmlns="" id="{37DFEA6A-CC0D-4820-B53B-92F2EE17107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27652" name="Rectangle 4">
            <a:extLst>
              <a:ext uri="{FF2B5EF4-FFF2-40B4-BE49-F238E27FC236}">
                <a16:creationId xmlns:a16="http://schemas.microsoft.com/office/drawing/2014/main" xmlns="" id="{FD885B69-24C1-449D-94A3-B29E4F111C76}"/>
              </a:ext>
            </a:extLst>
          </p:cNvPr>
          <p:cNvSpPr>
            <a:spLocks noChangeArrowheads="1"/>
          </p:cNvSpPr>
          <p:nvPr/>
        </p:nvSpPr>
        <p:spPr bwMode="auto">
          <a:xfrm>
            <a:off x="250825" y="3762375"/>
            <a:ext cx="8497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71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en-US" altLang="zh-CN" sz="2000" b="0">
                <a:latin typeface="Arial" panose="020B0604020202020204" pitchFamily="34" charset="0"/>
              </a:rPr>
              <a:t>       </a:t>
            </a:r>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xmlns="" id="{F488CE80-A89F-4E7B-9295-510B8EAD830E}"/>
              </a:ext>
            </a:extLst>
          </p:cNvPr>
          <p:cNvSpPr/>
          <p:nvPr/>
        </p:nvSpPr>
        <p:spPr bwMode="gray">
          <a:xfrm>
            <a:off x="611188" y="1268413"/>
            <a:ext cx="7920037" cy="47529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eaLnBrk="1" hangingPunct="1">
              <a:lnSpc>
                <a:spcPct val="130000"/>
              </a:lnSpc>
              <a:defRPr/>
            </a:pPr>
            <a:r>
              <a:rPr lang="en-US" altLang="zh-CN" sz="2300" dirty="0">
                <a:solidFill>
                  <a:srgbClr val="C00000"/>
                </a:solidFill>
                <a:latin typeface="Arial" panose="020B0604020202020204" pitchFamily="34" charset="0"/>
              </a:rPr>
              <a:t>      3.</a:t>
            </a:r>
            <a:r>
              <a:rPr lang="zh-CN" altLang="en-US" sz="2300" dirty="0">
                <a:solidFill>
                  <a:srgbClr val="C00000"/>
                </a:solidFill>
                <a:latin typeface="Arial" panose="020B0604020202020204" pitchFamily="34" charset="0"/>
              </a:rPr>
              <a:t>原型法</a:t>
            </a:r>
          </a:p>
          <a:p>
            <a:pPr eaLnBrk="1" hangingPunct="1">
              <a:lnSpc>
                <a:spcPct val="130000"/>
              </a:lnSpc>
              <a:defRPr/>
            </a:pPr>
            <a:r>
              <a:rPr lang="en-US" altLang="zh-CN" sz="2400" dirty="0"/>
              <a:t>    </a:t>
            </a:r>
            <a:r>
              <a:rPr lang="zh-CN" altLang="zh-CN" sz="2400" dirty="0"/>
              <a:t>原型法主要是指利用初步设计某一相对直观易于理解的原型，经过征求意见逐步改进完善的设计方法。适合于软件规模大、要求复杂、系统服务不清晰的情况。特别是当性能要求较高时，需要对软件设计原型先做一些试验。原型法在整个软件开发策略或设计阶段均可使用， </a:t>
            </a:r>
            <a:r>
              <a:rPr lang="zh-CN" altLang="en-US" sz="2300" dirty="0">
                <a:solidFill>
                  <a:srgbClr val="C00000"/>
                </a:solidFill>
                <a:latin typeface="Arial" panose="020B0604020202020204" pitchFamily="34" charset="0"/>
              </a:rPr>
              <a:t>目的</a:t>
            </a:r>
            <a:r>
              <a:rPr lang="zh-CN" altLang="en-US" sz="2300" dirty="0">
                <a:solidFill>
                  <a:schemeClr val="tx1"/>
                </a:solidFill>
                <a:latin typeface="Arial" panose="020B0604020202020204" pitchFamily="34" charset="0"/>
              </a:rPr>
              <a:t>是为了不断取得反馈并进行改进。</a:t>
            </a:r>
            <a:endParaRPr lang="en-US" altLang="zh-CN" sz="2300" dirty="0">
              <a:solidFill>
                <a:schemeClr val="tx1"/>
              </a:solidFill>
              <a:latin typeface="Arial" panose="020B0604020202020204" pitchFamily="34" charset="0"/>
            </a:endParaRPr>
          </a:p>
          <a:p>
            <a:pPr eaLnBrk="1" hangingPunct="1">
              <a:defRPr/>
            </a:pPr>
            <a:endParaRPr lang="en-US" altLang="zh-CN" sz="1700" b="0" dirty="0">
              <a:solidFill>
                <a:schemeClr val="tx1"/>
              </a:solidFill>
              <a:latin typeface="Arial" panose="020B0604020202020204" pitchFamily="34" charset="0"/>
            </a:endParaRPr>
          </a:p>
          <a:p>
            <a:pPr eaLnBrk="1" hangingPunct="1">
              <a:defRPr/>
            </a:pPr>
            <a:endParaRPr lang="zh-CN" altLang="en-US" sz="1700" b="0" dirty="0">
              <a:solidFill>
                <a:schemeClr val="tx1"/>
              </a:solidFill>
              <a:latin typeface="Arial" panose="020B0604020202020204" pitchFamily="34" charset="0"/>
            </a:endParaRPr>
          </a:p>
          <a:p>
            <a:pPr eaLnBrk="1" hangingPunct="1">
              <a:defRPr/>
            </a:pPr>
            <a:r>
              <a:rPr lang="en-US" altLang="zh-CN" sz="2300" dirty="0">
                <a:solidFill>
                  <a:srgbClr val="FF0000"/>
                </a:solidFill>
                <a:latin typeface="Wingdings" panose="05000000000000000000" pitchFamily="2" charset="2"/>
              </a:rPr>
              <a:t>1</a:t>
            </a:r>
            <a:r>
              <a:rPr lang="zh-CN" altLang="zh-CN" sz="2300" dirty="0">
                <a:solidFill>
                  <a:srgbClr val="FF0000"/>
                </a:solidFill>
                <a:latin typeface="黑体" panose="02010609060101010101" pitchFamily="49" charset="-122"/>
                <a:ea typeface="黑体" panose="02010609060101010101" pitchFamily="49" charset="-122"/>
              </a:rPr>
              <a:t>讨论思考</a:t>
            </a:r>
            <a:r>
              <a:rPr lang="zh-CN" altLang="zh-CN" sz="2300" dirty="0">
                <a:solidFill>
                  <a:srgbClr val="FF0000"/>
                </a:solidFill>
              </a:rPr>
              <a:t>：</a:t>
            </a:r>
            <a:endParaRPr lang="zh-CN" altLang="en-US" sz="2300" b="0" dirty="0">
              <a:solidFill>
                <a:srgbClr val="FF0000"/>
              </a:solidFill>
              <a:latin typeface="Arial" panose="020B0604020202020204" pitchFamily="34" charset="0"/>
            </a:endParaRPr>
          </a:p>
          <a:p>
            <a:pPr eaLnBrk="1" hangingPunct="1">
              <a:defRPr/>
            </a:pPr>
            <a:r>
              <a:rPr lang="zh-CN" altLang="en-US" sz="1700" dirty="0">
                <a:solidFill>
                  <a:schemeClr val="tx1"/>
                </a:solidFill>
                <a:latin typeface="Arial" panose="020B0604020202020204" pitchFamily="34" charset="0"/>
              </a:rPr>
              <a:t>      </a:t>
            </a:r>
            <a:r>
              <a:rPr lang="en-US" altLang="zh-CN" sz="1700" dirty="0">
                <a:solidFill>
                  <a:schemeClr val="tx1"/>
                </a:solidFill>
                <a:latin typeface="Arial" panose="020B0604020202020204" pitchFamily="34" charset="0"/>
              </a:rPr>
              <a:t>(1) </a:t>
            </a:r>
            <a:r>
              <a:rPr lang="zh-CN" altLang="en-US" sz="1700" dirty="0">
                <a:solidFill>
                  <a:schemeClr val="tx1"/>
                </a:solidFill>
                <a:latin typeface="Arial" panose="020B0604020202020204" pitchFamily="34" charset="0"/>
              </a:rPr>
              <a:t>总体设计的任务是什么？</a:t>
            </a:r>
          </a:p>
          <a:p>
            <a:pPr eaLnBrk="1" hangingPunct="1">
              <a:defRPr/>
            </a:pPr>
            <a:r>
              <a:rPr lang="en-US" altLang="zh-CN" sz="1700" dirty="0">
                <a:solidFill>
                  <a:schemeClr val="tx1"/>
                </a:solidFill>
                <a:latin typeface="Arial" panose="020B0604020202020204" pitchFamily="34" charset="0"/>
              </a:rPr>
              <a:t>      (2) </a:t>
            </a:r>
            <a:r>
              <a:rPr lang="zh-CN" altLang="en-US" sz="1700" dirty="0">
                <a:solidFill>
                  <a:schemeClr val="tx1"/>
                </a:solidFill>
                <a:latin typeface="Arial" panose="020B0604020202020204" pitchFamily="34" charset="0"/>
              </a:rPr>
              <a:t>总体设计遵循那些原则？它们的具体内容是什么？</a:t>
            </a:r>
          </a:p>
          <a:p>
            <a:pPr eaLnBrk="1" hangingPunct="1">
              <a:defRPr/>
            </a:pPr>
            <a:r>
              <a:rPr lang="en-US" altLang="zh-CN" sz="1700" dirty="0">
                <a:solidFill>
                  <a:schemeClr val="tx1"/>
                </a:solidFill>
                <a:latin typeface="Arial" panose="020B0604020202020204" pitchFamily="34" charset="0"/>
              </a:rPr>
              <a:t>      (3) </a:t>
            </a:r>
            <a:r>
              <a:rPr lang="zh-CN" altLang="en-US" sz="1700" dirty="0">
                <a:solidFill>
                  <a:schemeClr val="tx1"/>
                </a:solidFill>
                <a:latin typeface="Arial" panose="020B0604020202020204" pitchFamily="34" charset="0"/>
              </a:rPr>
              <a:t>总体设计一般采用什么方法？</a:t>
            </a:r>
            <a:endParaRPr lang="zh-CN" altLang="en-US" sz="2200" b="0" dirty="0">
              <a:solidFill>
                <a:schemeClr val="tx1"/>
              </a:solidFill>
              <a:latin typeface="Arial" panose="020B0604020202020204" pitchFamily="34" charset="0"/>
            </a:endParaRPr>
          </a:p>
        </p:txBody>
      </p:sp>
      <p:pic>
        <p:nvPicPr>
          <p:cNvPr id="27654" name="Picture 5" descr="C:\Program Files\Microsoft Office\MEDIA\CAGCAT10\j0285750.wmf">
            <a:extLst>
              <a:ext uri="{FF2B5EF4-FFF2-40B4-BE49-F238E27FC236}">
                <a16:creationId xmlns:a16="http://schemas.microsoft.com/office/drawing/2014/main" xmlns="" id="{A4F729C9-8830-4ECD-A7B9-73CC4F3B06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588" y="4005263"/>
            <a:ext cx="1368425"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矩形标注 1">
            <a:extLst>
              <a:ext uri="{FF2B5EF4-FFF2-40B4-BE49-F238E27FC236}">
                <a16:creationId xmlns:a16="http://schemas.microsoft.com/office/drawing/2014/main" xmlns="" id="{E9981E7B-2849-4242-BE04-02194A69C04D}"/>
              </a:ext>
            </a:extLst>
          </p:cNvPr>
          <p:cNvSpPr>
            <a:spLocks noChangeArrowheads="1"/>
          </p:cNvSpPr>
          <p:nvPr/>
        </p:nvSpPr>
        <p:spPr bwMode="auto">
          <a:xfrm>
            <a:off x="2441575" y="4365625"/>
            <a:ext cx="2651125" cy="431800"/>
          </a:xfrm>
          <a:prstGeom prst="wedgeRectCallout">
            <a:avLst>
              <a:gd name="adj1" fmla="val -21199"/>
              <a:gd name="adj2" fmla="val 48981"/>
            </a:avLst>
          </a:prstGeom>
          <a:solidFill>
            <a:srgbClr val="FFFF00"/>
          </a:solidFill>
          <a:ln w="12700">
            <a:solidFill>
              <a:srgbClr val="3333FF"/>
            </a:solidFill>
            <a:round/>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r>
              <a:rPr lang="zh-CN" altLang="en-US" sz="1600">
                <a:solidFill>
                  <a:srgbClr val="FF33CC"/>
                </a:solidFill>
                <a:latin typeface="Arial" panose="020B0604020202020204" pitchFamily="34" charset="0"/>
              </a:rPr>
              <a:t>面向对象设计方法</a:t>
            </a:r>
            <a:r>
              <a:rPr lang="zh-CN" altLang="en-US" sz="1600">
                <a:solidFill>
                  <a:schemeClr val="tx2"/>
                </a:solidFill>
                <a:latin typeface="Arial" panose="020B0604020202020204" pitchFamily="34" charset="0"/>
              </a:rPr>
              <a:t>见第</a:t>
            </a:r>
            <a:r>
              <a:rPr lang="en-US" altLang="zh-CN" sz="1600">
                <a:solidFill>
                  <a:schemeClr val="tx2"/>
                </a:solidFill>
                <a:latin typeface="Arial" panose="020B0604020202020204" pitchFamily="34" charset="0"/>
              </a:rPr>
              <a:t>5</a:t>
            </a:r>
            <a:r>
              <a:rPr lang="zh-CN" altLang="en-US" sz="1600">
                <a:solidFill>
                  <a:schemeClr val="tx2"/>
                </a:solidFill>
                <a:latin typeface="Arial" panose="020B0604020202020204" pitchFamily="34" charset="0"/>
              </a:rPr>
              <a:t>章</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5206A3D8-A1AA-4631-832B-A169AC3F2704}"/>
              </a:ext>
            </a:extLst>
          </p:cNvPr>
          <p:cNvSpPr txBox="1">
            <a:spLocks noChangeArrowheads="1"/>
          </p:cNvSpPr>
          <p:nvPr/>
        </p:nvSpPr>
        <p:spPr bwMode="white">
          <a:xfrm>
            <a:off x="457200" y="152400"/>
            <a:ext cx="8305800" cy="563563"/>
          </a:xfrm>
          <a:prstGeom prst="rect">
            <a:avLst/>
          </a:prstGeom>
          <a:noFill/>
          <a:ln w="9525">
            <a:noFill/>
            <a:miter lim="800000"/>
          </a:ln>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b="0"/>
          </a:p>
          <a:p>
            <a:pPr algn="ctr" eaLnBrk="1" hangingPunct="1">
              <a:defRPr/>
            </a:pPr>
            <a:r>
              <a:rPr lang="en-US" altLang="zh-CN" sz="3200" b="0">
                <a:solidFill>
                  <a:schemeClr val="bg1"/>
                </a:solidFill>
              </a:rPr>
              <a:t>4.3 </a:t>
            </a:r>
            <a:r>
              <a:rPr lang="zh-CN" altLang="en-US" sz="3200">
                <a:solidFill>
                  <a:schemeClr val="bg1"/>
                </a:solidFill>
                <a:effectLst>
                  <a:outerShdw blurRad="38100" dist="38100" dir="2700000" algn="tl">
                    <a:srgbClr val="C0C0C0"/>
                  </a:outerShdw>
                </a:effectLst>
              </a:rPr>
              <a:t>软件详细设计 </a:t>
            </a:r>
          </a:p>
        </p:txBody>
      </p:sp>
      <p:sp>
        <p:nvSpPr>
          <p:cNvPr id="5" name="圆角矩形 4">
            <a:extLst>
              <a:ext uri="{FF2B5EF4-FFF2-40B4-BE49-F238E27FC236}">
                <a16:creationId xmlns:a16="http://schemas.microsoft.com/office/drawing/2014/main" xmlns="" id="{01D6B245-325E-40E4-A9D4-33EBBD99AD90}"/>
              </a:ext>
            </a:extLst>
          </p:cNvPr>
          <p:cNvSpPr/>
          <p:nvPr/>
        </p:nvSpPr>
        <p:spPr bwMode="gray">
          <a:xfrm>
            <a:off x="1042988" y="1268413"/>
            <a:ext cx="7561262" cy="49688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lnSpc>
                <a:spcPct val="120000"/>
              </a:lnSpc>
              <a:buFont typeface="Arial" panose="020B0604020202020204" pitchFamily="34" charset="0"/>
              <a:buNone/>
              <a:defRPr/>
            </a:pPr>
            <a:r>
              <a:rPr lang="en-US" altLang="zh-CN" sz="2300" dirty="0"/>
              <a:t>    </a:t>
            </a:r>
            <a:r>
              <a:rPr lang="zh-CN" altLang="zh-CN" sz="2300" dirty="0"/>
              <a:t>在总体设计的基础上，需要经过复查确认才可进行详细设计。</a:t>
            </a:r>
            <a:r>
              <a:rPr lang="zh-CN" altLang="zh-CN" sz="2300" dirty="0">
                <a:solidFill>
                  <a:srgbClr val="C00000"/>
                </a:solidFill>
              </a:rPr>
              <a:t>总体设计重点</a:t>
            </a:r>
            <a:r>
              <a:rPr lang="zh-CN" altLang="zh-CN" sz="2300" dirty="0"/>
              <a:t>是确定构成系统的模块及其之间的联系，</a:t>
            </a:r>
            <a:r>
              <a:rPr lang="zh-CN" altLang="zh-CN" sz="2300" dirty="0">
                <a:solidFill>
                  <a:srgbClr val="FF0000"/>
                </a:solidFill>
              </a:rPr>
              <a:t>详细设计的重点</a:t>
            </a:r>
            <a:r>
              <a:rPr lang="zh-CN" altLang="zh-CN" sz="2300" dirty="0"/>
              <a:t>则是根据总体设计提供的文档，对各模块给出详细的过程性描述及其它具体设计等，完成相关文档及实现方案。</a:t>
            </a:r>
            <a:endParaRPr lang="en-US" altLang="zh-CN" sz="2300" dirty="0"/>
          </a:p>
          <a:p>
            <a:pPr eaLnBrk="1" hangingPunct="1">
              <a:lnSpc>
                <a:spcPct val="120000"/>
              </a:lnSpc>
              <a:buFont typeface="Arial" panose="020B0604020202020204" pitchFamily="34" charset="0"/>
              <a:buNone/>
              <a:defRPr/>
            </a:pPr>
            <a:r>
              <a:rPr lang="en-US" altLang="zh-CN" sz="2300" dirty="0">
                <a:solidFill>
                  <a:srgbClr val="FF0000"/>
                </a:solidFill>
              </a:rPr>
              <a:t>    </a:t>
            </a:r>
            <a:r>
              <a:rPr lang="zh-CN" altLang="zh-CN" sz="2300" dirty="0">
                <a:solidFill>
                  <a:srgbClr val="FF0000"/>
                </a:solidFill>
              </a:rPr>
              <a:t>详细设计主要完成</a:t>
            </a:r>
            <a:r>
              <a:rPr lang="zh-CN" altLang="zh-CN" sz="2300" dirty="0"/>
              <a:t>对软件模块的内部过程具体设计和描述，解决“</a:t>
            </a:r>
            <a:r>
              <a:rPr lang="zh-CN" altLang="zh-CN" sz="2300" dirty="0">
                <a:solidFill>
                  <a:srgbClr val="C00000"/>
                </a:solidFill>
              </a:rPr>
              <a:t>具体怎么做（现实）</a:t>
            </a:r>
            <a:r>
              <a:rPr lang="zh-CN" altLang="zh-CN" sz="2300" dirty="0"/>
              <a:t>”的问题，</a:t>
            </a:r>
            <a:r>
              <a:rPr lang="zh-CN" altLang="zh-CN" sz="2300" dirty="0">
                <a:solidFill>
                  <a:srgbClr val="C00000"/>
                </a:solidFill>
              </a:rPr>
              <a:t>主要包括</a:t>
            </a:r>
            <a:r>
              <a:rPr lang="zh-CN" altLang="zh-CN" sz="2300" dirty="0"/>
              <a:t>：模块设计、过程设计、界面设计等，主要根据总体设计提供的文档，确定每一个模块的算法、内部的数据组织，选定工具表达清晰正确的算法，编写详细设计文档、详细测试用例与计划。</a:t>
            </a:r>
          </a:p>
        </p:txBody>
      </p:sp>
      <p:pic>
        <p:nvPicPr>
          <p:cNvPr id="28676" name="Picture 5" descr="C:\Program Files\Microsoft Office\MEDIA\CAGCAT10\j0234657.wmf">
            <a:extLst>
              <a:ext uri="{FF2B5EF4-FFF2-40B4-BE49-F238E27FC236}">
                <a16:creationId xmlns:a16="http://schemas.microsoft.com/office/drawing/2014/main" xmlns="" id="{AB829084-AB2F-4ED7-92E0-BCF2AC087C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6113" y="5710238"/>
            <a:ext cx="9207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a:extLst>
              <a:ext uri="{FF2B5EF4-FFF2-40B4-BE49-F238E27FC236}">
                <a16:creationId xmlns:a16="http://schemas.microsoft.com/office/drawing/2014/main" xmlns="" id="{289D6F85-13B7-419A-9E18-4622CE03FDAF}"/>
              </a:ext>
            </a:extLst>
          </p:cNvPr>
          <p:cNvSpPr>
            <a:spLocks noGrp="1" noChangeArrowheads="1"/>
          </p:cNvSpPr>
          <p:nvPr>
            <p:ph idx="4294967295"/>
          </p:nvPr>
        </p:nvSpPr>
        <p:spPr>
          <a:xfrm>
            <a:off x="457200" y="1268413"/>
            <a:ext cx="8153400" cy="1439862"/>
          </a:xfrm>
        </p:spPr>
        <p:txBody>
          <a:bodyPr/>
          <a:lstStyle/>
          <a:p>
            <a:pPr>
              <a:buFont typeface="Wingdings" panose="05000000000000000000" pitchFamily="2" charset="2"/>
              <a:buNone/>
            </a:pPr>
            <a:endParaRPr lang="en-US" altLang="zh-CN" sz="2400"/>
          </a:p>
          <a:p>
            <a:pPr eaLnBrk="1" hangingPunct="1">
              <a:spcBef>
                <a:spcPts val="600"/>
              </a:spcBef>
              <a:spcAft>
                <a:spcPts val="600"/>
              </a:spcAft>
              <a:buFont typeface="Wingdings" panose="05000000000000000000" pitchFamily="2" charset="2"/>
              <a:buNone/>
            </a:pPr>
            <a:r>
              <a:rPr lang="zh-CN" altLang="en-US" sz="1800">
                <a:solidFill>
                  <a:srgbClr val="FF0000"/>
                </a:solidFill>
              </a:rPr>
              <a:t>   </a:t>
            </a:r>
          </a:p>
        </p:txBody>
      </p:sp>
      <p:sp>
        <p:nvSpPr>
          <p:cNvPr id="29699" name="Rectangle 2">
            <a:extLst>
              <a:ext uri="{FF2B5EF4-FFF2-40B4-BE49-F238E27FC236}">
                <a16:creationId xmlns:a16="http://schemas.microsoft.com/office/drawing/2014/main" xmlns="" id="{642783F0-AD87-495B-9AA3-315B42DD9975}"/>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zh-CN" altLang="en-US" b="0">
              <a:latin typeface="Arial" panose="020B0604020202020204" pitchFamily="34" charset="0"/>
            </a:endParaRPr>
          </a:p>
          <a:p>
            <a:pPr algn="ctr" eaLnBrk="1" hangingPunct="1">
              <a:buFont typeface="Arial" panose="020B0604020202020204" pitchFamily="34" charset="0"/>
              <a:buNone/>
            </a:pPr>
            <a:r>
              <a:rPr lang="en-US" altLang="zh-CN" sz="3200" b="0">
                <a:solidFill>
                  <a:schemeClr val="bg1"/>
                </a:solidFill>
                <a:latin typeface="Arial" panose="020B0604020202020204" pitchFamily="34" charset="0"/>
              </a:rPr>
              <a:t>4.3 </a:t>
            </a:r>
            <a:r>
              <a:rPr lang="zh-CN" altLang="en-US" sz="3200" b="0">
                <a:solidFill>
                  <a:schemeClr val="bg1"/>
                </a:solidFill>
                <a:latin typeface="Arial" panose="020B0604020202020204" pitchFamily="34" charset="0"/>
              </a:rPr>
              <a:t>软件详细设计</a:t>
            </a:r>
            <a:r>
              <a:rPr lang="zh-CN" altLang="en-US" sz="3200">
                <a:solidFill>
                  <a:schemeClr val="bg1"/>
                </a:solidFill>
                <a:latin typeface="Arial" panose="020B0604020202020204" pitchFamily="34" charset="0"/>
              </a:rPr>
              <a:t> </a:t>
            </a:r>
          </a:p>
        </p:txBody>
      </p:sp>
      <p:sp>
        <p:nvSpPr>
          <p:cNvPr id="5" name="圆角矩形 4">
            <a:extLst>
              <a:ext uri="{FF2B5EF4-FFF2-40B4-BE49-F238E27FC236}">
                <a16:creationId xmlns:a16="http://schemas.microsoft.com/office/drawing/2014/main" xmlns="" id="{0D11FD69-7B4C-4CE4-8549-4EC39F0442B9}"/>
              </a:ext>
            </a:extLst>
          </p:cNvPr>
          <p:cNvSpPr/>
          <p:nvPr/>
        </p:nvSpPr>
        <p:spPr bwMode="gray">
          <a:xfrm>
            <a:off x="827088" y="1144588"/>
            <a:ext cx="7935912" cy="56165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eaLnBrk="1" hangingPunct="1">
              <a:lnSpc>
                <a:spcPct val="80000"/>
              </a:lnSpc>
              <a:defRPr/>
            </a:pPr>
            <a:r>
              <a:rPr lang="en-US" altLang="zh-CN" sz="2600" dirty="0">
                <a:solidFill>
                  <a:srgbClr val="FF0000"/>
                </a:solidFill>
                <a:latin typeface="Arial" panose="020B0604020202020204" pitchFamily="34" charset="0"/>
              </a:rPr>
              <a:t>4.3.1 </a:t>
            </a:r>
            <a:r>
              <a:rPr lang="zh-CN" altLang="en-US" sz="2600" dirty="0">
                <a:solidFill>
                  <a:srgbClr val="FF0000"/>
                </a:solidFill>
                <a:latin typeface="Arial" panose="020B0604020202020204" pitchFamily="34" charset="0"/>
              </a:rPr>
              <a:t>详细设计的任务和原则</a:t>
            </a:r>
          </a:p>
          <a:p>
            <a:pPr eaLnBrk="1" hangingPunct="1">
              <a:lnSpc>
                <a:spcPct val="110000"/>
              </a:lnSpc>
              <a:spcBef>
                <a:spcPct val="20000"/>
              </a:spcBef>
              <a:spcAft>
                <a:spcPct val="20000"/>
              </a:spcAft>
              <a:defRPr/>
            </a:pPr>
            <a:r>
              <a:rPr lang="en-US" altLang="zh-CN" sz="2200" dirty="0">
                <a:solidFill>
                  <a:srgbClr val="990033"/>
                </a:solidFill>
                <a:latin typeface="Arial" panose="020B0604020202020204" pitchFamily="34" charset="0"/>
              </a:rPr>
              <a:t>     1. </a:t>
            </a:r>
            <a:r>
              <a:rPr lang="zh-CN" altLang="en-US" sz="2200" dirty="0">
                <a:solidFill>
                  <a:srgbClr val="990033"/>
                </a:solidFill>
                <a:latin typeface="Arial" panose="020B0604020202020204" pitchFamily="34" charset="0"/>
              </a:rPr>
              <a:t>详细设计的任务</a:t>
            </a:r>
          </a:p>
          <a:p>
            <a:pPr eaLnBrk="1" hangingPunct="1">
              <a:lnSpc>
                <a:spcPct val="110000"/>
              </a:lnSpc>
              <a:spcAft>
                <a:spcPct val="20000"/>
              </a:spcAft>
              <a:defRPr/>
            </a:pPr>
            <a:r>
              <a:rPr lang="zh-CN" altLang="en-US" sz="2200" dirty="0">
                <a:solidFill>
                  <a:schemeClr val="tx1"/>
                </a:solidFill>
                <a:latin typeface="Arial" panose="020B0604020202020204" pitchFamily="34" charset="0"/>
              </a:rPr>
              <a:t>    </a:t>
            </a:r>
            <a:r>
              <a:rPr lang="zh-CN" altLang="en-US" sz="2200" dirty="0">
                <a:solidFill>
                  <a:srgbClr val="800000"/>
                </a:solidFill>
                <a:latin typeface="Arial" panose="020B0604020202020204" pitchFamily="34" charset="0"/>
              </a:rPr>
              <a:t>详细设计阶段</a:t>
            </a:r>
            <a:r>
              <a:rPr lang="zh-CN" altLang="en-US" sz="2200" dirty="0">
                <a:solidFill>
                  <a:schemeClr val="tx1"/>
                </a:solidFill>
                <a:latin typeface="Arial" panose="020B0604020202020204" pitchFamily="34" charset="0"/>
              </a:rPr>
              <a:t>的</a:t>
            </a:r>
            <a:r>
              <a:rPr lang="zh-CN" altLang="en-US" sz="2200" dirty="0">
                <a:solidFill>
                  <a:srgbClr val="FF33CC"/>
                </a:solidFill>
                <a:latin typeface="Arial" panose="020B0604020202020204" pitchFamily="34" charset="0"/>
              </a:rPr>
              <a:t>主要任务</a:t>
            </a:r>
            <a:r>
              <a:rPr lang="zh-CN" altLang="en-US" sz="2200" dirty="0">
                <a:solidFill>
                  <a:schemeClr val="tx1"/>
                </a:solidFill>
                <a:latin typeface="Arial" panose="020B0604020202020204" pitchFamily="34" charset="0"/>
              </a:rPr>
              <a:t>包括：</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1</a:t>
            </a:r>
            <a:r>
              <a:rPr lang="zh-CN" altLang="en-US" sz="2200" dirty="0">
                <a:solidFill>
                  <a:schemeClr val="tx1"/>
                </a:solidFill>
                <a:latin typeface="Arial" panose="020B0604020202020204" pitchFamily="34" charset="0"/>
              </a:rPr>
              <a:t>）模块功能及</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处理</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算法设计。</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2</a:t>
            </a:r>
            <a:r>
              <a:rPr lang="zh-CN" altLang="en-US" sz="2200" dirty="0">
                <a:solidFill>
                  <a:schemeClr val="tx1"/>
                </a:solidFill>
                <a:latin typeface="Arial" panose="020B0604020202020204" pitchFamily="34" charset="0"/>
              </a:rPr>
              <a:t>）模块内的数据结构设计。</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3</a:t>
            </a:r>
            <a:r>
              <a:rPr lang="zh-CN" altLang="en-US" sz="2200" dirty="0">
                <a:solidFill>
                  <a:schemeClr val="tx1"/>
                </a:solidFill>
                <a:latin typeface="Arial" panose="020B0604020202020204" pitchFamily="34" charset="0"/>
              </a:rPr>
              <a:t>）模块接口设计。</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4</a:t>
            </a:r>
            <a:r>
              <a:rPr lang="zh-CN" altLang="en-US" sz="2200" dirty="0">
                <a:solidFill>
                  <a:schemeClr val="tx1"/>
                </a:solidFill>
                <a:latin typeface="Arial" panose="020B0604020202020204" pitchFamily="34" charset="0"/>
              </a:rPr>
              <a:t>）其他设计（</a:t>
            </a:r>
            <a:r>
              <a:rPr lang="en-US" altLang="zh-CN" sz="2200" dirty="0">
                <a:solidFill>
                  <a:schemeClr val="tx1"/>
                </a:solidFill>
                <a:latin typeface="Arial" panose="020B0604020202020204" pitchFamily="34" charset="0"/>
              </a:rPr>
              <a:t>BD</a:t>
            </a:r>
            <a:r>
              <a:rPr lang="zh-CN" altLang="en-US" sz="2200" dirty="0">
                <a:solidFill>
                  <a:schemeClr val="tx1"/>
                </a:solidFill>
                <a:latin typeface="Arial" panose="020B0604020202020204" pitchFamily="34" charset="0"/>
              </a:rPr>
              <a:t>、网络、代码、接口、界面等）。</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5</a:t>
            </a:r>
            <a:r>
              <a:rPr lang="zh-CN" altLang="en-US" sz="2200" dirty="0">
                <a:solidFill>
                  <a:schemeClr val="tx1"/>
                </a:solidFill>
                <a:latin typeface="Arial" panose="020B0604020202020204" pitchFamily="34" charset="0"/>
              </a:rPr>
              <a:t>）模块测试用例设计。</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6</a:t>
            </a:r>
            <a:r>
              <a:rPr lang="zh-CN" altLang="en-US" sz="2200" dirty="0">
                <a:solidFill>
                  <a:schemeClr val="tx1"/>
                </a:solidFill>
                <a:latin typeface="Arial" panose="020B0604020202020204" pitchFamily="34" charset="0"/>
              </a:rPr>
              <a:t>）编写详细设计文档。</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7</a:t>
            </a:r>
            <a:r>
              <a:rPr lang="zh-CN" altLang="en-US" sz="2200" dirty="0">
                <a:solidFill>
                  <a:schemeClr val="tx1"/>
                </a:solidFill>
                <a:latin typeface="Arial" panose="020B0604020202020204" pitchFamily="34" charset="0"/>
              </a:rPr>
              <a:t>）详细设计评审。</a:t>
            </a:r>
          </a:p>
          <a:p>
            <a:pPr eaLnBrk="1" hangingPunct="1">
              <a:lnSpc>
                <a:spcPct val="120000"/>
              </a:lnSpc>
              <a:defRPr/>
            </a:pPr>
            <a:r>
              <a:rPr lang="en-US" altLang="zh-CN" sz="2200" dirty="0">
                <a:solidFill>
                  <a:srgbClr val="990033"/>
                </a:solidFill>
                <a:latin typeface="Arial" panose="020B0604020202020204" pitchFamily="34" charset="0"/>
              </a:rPr>
              <a:t>     2. </a:t>
            </a:r>
            <a:r>
              <a:rPr lang="zh-CN" altLang="en-US" sz="2200" dirty="0">
                <a:solidFill>
                  <a:srgbClr val="990033"/>
                </a:solidFill>
                <a:latin typeface="Arial" panose="020B0604020202020204" pitchFamily="34" charset="0"/>
              </a:rPr>
              <a:t>详细设计的原则</a:t>
            </a:r>
          </a:p>
          <a:p>
            <a:pPr eaLnBrk="1" hangingPunct="1">
              <a:defRPr/>
            </a:pPr>
            <a:r>
              <a:rPr lang="zh-CN" altLang="en-US" sz="2200" dirty="0">
                <a:solidFill>
                  <a:schemeClr val="tx1"/>
                </a:solidFill>
                <a:latin typeface="Arial" panose="020B0604020202020204" pitchFamily="34" charset="0"/>
              </a:rPr>
              <a:t>    在</a:t>
            </a:r>
            <a:r>
              <a:rPr lang="zh-CN" altLang="en-US" sz="2200" dirty="0">
                <a:solidFill>
                  <a:srgbClr val="800000"/>
                </a:solidFill>
                <a:latin typeface="Arial" panose="020B0604020202020204" pitchFamily="34" charset="0"/>
              </a:rPr>
              <a:t>详细设计过程</a:t>
            </a:r>
            <a:r>
              <a:rPr lang="zh-CN" altLang="en-US" sz="2200" dirty="0">
                <a:solidFill>
                  <a:schemeClr val="tx1"/>
                </a:solidFill>
                <a:latin typeface="Arial" panose="020B0604020202020204" pitchFamily="34" charset="0"/>
              </a:rPr>
              <a:t>中，主要根据以下</a:t>
            </a:r>
            <a:r>
              <a:rPr lang="en-US" altLang="zh-CN" sz="2200" dirty="0">
                <a:solidFill>
                  <a:srgbClr val="FF33CC"/>
                </a:solidFill>
                <a:latin typeface="Arial" panose="020B0604020202020204" pitchFamily="34" charset="0"/>
              </a:rPr>
              <a:t>3</a:t>
            </a:r>
            <a:r>
              <a:rPr lang="zh-CN" altLang="en-US" sz="2200" dirty="0">
                <a:solidFill>
                  <a:srgbClr val="FF33CC"/>
                </a:solidFill>
                <a:latin typeface="Arial" panose="020B0604020202020204" pitchFamily="34" charset="0"/>
              </a:rPr>
              <a:t>个原则</a:t>
            </a:r>
            <a:r>
              <a:rPr lang="zh-CN" altLang="en-US" sz="2200" dirty="0">
                <a:solidFill>
                  <a:schemeClr val="tx1"/>
                </a:solidFill>
                <a:latin typeface="Arial" panose="020B0604020202020204" pitchFamily="34" charset="0"/>
              </a:rPr>
              <a:t>：</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1</a:t>
            </a:r>
            <a:r>
              <a:rPr lang="zh-CN" altLang="en-US" sz="2200" dirty="0">
                <a:solidFill>
                  <a:schemeClr val="tx1"/>
                </a:solidFill>
                <a:latin typeface="Arial" panose="020B0604020202020204" pitchFamily="34" charset="0"/>
              </a:rPr>
              <a:t>）详细设计是为后续具体编程实现做准备。</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2</a:t>
            </a:r>
            <a:r>
              <a:rPr lang="zh-CN" altLang="en-US" sz="2200" dirty="0">
                <a:solidFill>
                  <a:schemeClr val="tx1"/>
                </a:solidFill>
                <a:latin typeface="Arial" panose="020B0604020202020204" pitchFamily="34" charset="0"/>
              </a:rPr>
              <a:t>）处理过程应简明易懂。</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3</a:t>
            </a:r>
            <a:r>
              <a:rPr lang="zh-CN" altLang="en-US" sz="2200" dirty="0">
                <a:solidFill>
                  <a:schemeClr val="tx1"/>
                </a:solidFill>
                <a:latin typeface="Arial" panose="020B0604020202020204" pitchFamily="34" charset="0"/>
              </a:rPr>
              <a:t>）选择恰当的描述工具表述模块算法。</a:t>
            </a:r>
          </a:p>
        </p:txBody>
      </p:sp>
      <p:pic>
        <p:nvPicPr>
          <p:cNvPr id="29701" name="Picture 20" descr="C:\Program Files\Microsoft Office\MEDIA\CAGCAT10\j0300520.gif">
            <a:extLst>
              <a:ext uri="{FF2B5EF4-FFF2-40B4-BE49-F238E27FC236}">
                <a16:creationId xmlns:a16="http://schemas.microsoft.com/office/drawing/2014/main" xmlns="" id="{EA566075-5C4F-435C-A04F-3DB419CD0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200" y="4221163"/>
            <a:ext cx="13112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a:extLst>
              <a:ext uri="{FF2B5EF4-FFF2-40B4-BE49-F238E27FC236}">
                <a16:creationId xmlns:a16="http://schemas.microsoft.com/office/drawing/2014/main" xmlns="" id="{B387F40E-1512-47AF-ADF5-74FBCF2E4544}"/>
              </a:ext>
            </a:extLst>
          </p:cNvPr>
          <p:cNvSpPr>
            <a:spLocks noGrp="1" noChangeArrowheads="1"/>
          </p:cNvSpPr>
          <p:nvPr>
            <p:ph idx="4294967295"/>
          </p:nvPr>
        </p:nvSpPr>
        <p:spPr>
          <a:xfrm>
            <a:off x="457200" y="1268413"/>
            <a:ext cx="8153400" cy="1439862"/>
          </a:xfrm>
        </p:spPr>
        <p:txBody>
          <a:bodyPr/>
          <a:lstStyle/>
          <a:p>
            <a:pPr>
              <a:buFont typeface="Wingdings" panose="05000000000000000000" pitchFamily="2" charset="2"/>
              <a:buNone/>
            </a:pPr>
            <a:endParaRPr lang="en-US" altLang="zh-CN" sz="2400"/>
          </a:p>
          <a:p>
            <a:pPr eaLnBrk="1" hangingPunct="1">
              <a:spcBef>
                <a:spcPts val="600"/>
              </a:spcBef>
              <a:spcAft>
                <a:spcPts val="600"/>
              </a:spcAft>
              <a:buFont typeface="Wingdings" panose="05000000000000000000" pitchFamily="2" charset="2"/>
              <a:buNone/>
            </a:pPr>
            <a:r>
              <a:rPr lang="zh-CN" altLang="en-US" sz="1800">
                <a:solidFill>
                  <a:srgbClr val="FF0000"/>
                </a:solidFill>
              </a:rPr>
              <a:t>   </a:t>
            </a:r>
          </a:p>
        </p:txBody>
      </p:sp>
      <p:sp>
        <p:nvSpPr>
          <p:cNvPr id="30723" name="Rectangle 2">
            <a:extLst>
              <a:ext uri="{FF2B5EF4-FFF2-40B4-BE49-F238E27FC236}">
                <a16:creationId xmlns:a16="http://schemas.microsoft.com/office/drawing/2014/main" xmlns="" id="{501CAA4A-E440-40A5-A85C-13648B3EA515}"/>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zh-CN" altLang="en-US">
              <a:latin typeface="Arial" panose="020B0604020202020204" pitchFamily="34" charset="0"/>
            </a:endParaRPr>
          </a:p>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4.3 </a:t>
            </a:r>
            <a:r>
              <a:rPr lang="zh-CN" altLang="en-US" sz="3200">
                <a:solidFill>
                  <a:schemeClr val="bg1"/>
                </a:solidFill>
                <a:latin typeface="Arial" panose="020B0604020202020204" pitchFamily="34" charset="0"/>
              </a:rPr>
              <a:t>软件详细设计 </a:t>
            </a:r>
          </a:p>
        </p:txBody>
      </p:sp>
      <p:sp>
        <p:nvSpPr>
          <p:cNvPr id="5" name="圆角矩形 4">
            <a:extLst>
              <a:ext uri="{FF2B5EF4-FFF2-40B4-BE49-F238E27FC236}">
                <a16:creationId xmlns:a16="http://schemas.microsoft.com/office/drawing/2014/main" xmlns="" id="{C3263CAD-EC60-471D-81C7-19362793891E}"/>
              </a:ext>
            </a:extLst>
          </p:cNvPr>
          <p:cNvSpPr/>
          <p:nvPr/>
        </p:nvSpPr>
        <p:spPr bwMode="gray">
          <a:xfrm>
            <a:off x="457200" y="1196975"/>
            <a:ext cx="8305800" cy="51593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20000"/>
          </a:bodyPr>
          <a:lstStyle/>
          <a:p>
            <a:pPr eaLnBrk="1" hangingPunct="1">
              <a:lnSpc>
                <a:spcPct val="80000"/>
              </a:lnSpc>
              <a:defRPr/>
            </a:pPr>
            <a:r>
              <a:rPr lang="en-US" altLang="zh-CN" sz="2700" dirty="0">
                <a:solidFill>
                  <a:srgbClr val="FF0000"/>
                </a:solidFill>
                <a:latin typeface="Arial" panose="020B0604020202020204" pitchFamily="34" charset="0"/>
              </a:rPr>
              <a:t>4.3.2 </a:t>
            </a:r>
            <a:r>
              <a:rPr lang="zh-CN" altLang="en-US" sz="2700" dirty="0">
                <a:solidFill>
                  <a:srgbClr val="FF0000"/>
                </a:solidFill>
                <a:latin typeface="Arial" panose="020B0604020202020204" pitchFamily="34" charset="0"/>
              </a:rPr>
              <a:t>详细设计的方法和工具</a:t>
            </a:r>
          </a:p>
          <a:p>
            <a:pPr eaLnBrk="1" hangingPunct="1">
              <a:lnSpc>
                <a:spcPct val="120000"/>
              </a:lnSpc>
              <a:spcBef>
                <a:spcPts val="300"/>
              </a:spcBef>
              <a:spcAft>
                <a:spcPts val="300"/>
              </a:spcAft>
              <a:defRPr/>
            </a:pPr>
            <a:r>
              <a:rPr lang="en-US" altLang="zh-CN" sz="2200" dirty="0">
                <a:solidFill>
                  <a:schemeClr val="tx2"/>
                </a:solidFill>
                <a:latin typeface="Arial" panose="020B0604020202020204" pitchFamily="34" charset="0"/>
              </a:rPr>
              <a:t>       </a:t>
            </a:r>
            <a:r>
              <a:rPr lang="en-US" altLang="zh-CN" sz="2300" dirty="0">
                <a:solidFill>
                  <a:srgbClr val="990033"/>
                </a:solidFill>
                <a:latin typeface="Arial" panose="020B0604020202020204" pitchFamily="34" charset="0"/>
              </a:rPr>
              <a:t>1. </a:t>
            </a:r>
            <a:r>
              <a:rPr lang="zh-CN" altLang="en-US" sz="2300" dirty="0">
                <a:solidFill>
                  <a:srgbClr val="990033"/>
                </a:solidFill>
                <a:latin typeface="Arial" panose="020B0604020202020204" pitchFamily="34" charset="0"/>
              </a:rPr>
              <a:t>详细设计方法的选择</a:t>
            </a:r>
            <a:r>
              <a:rPr lang="zh-CN" altLang="en-US" sz="2300" dirty="0">
                <a:solidFill>
                  <a:srgbClr val="FF0000"/>
                </a:solidFill>
                <a:latin typeface="Arial" panose="020B0604020202020204" pitchFamily="34" charset="0"/>
              </a:rPr>
              <a:t> </a:t>
            </a:r>
          </a:p>
          <a:p>
            <a:pPr eaLnBrk="1" hangingPunct="1">
              <a:lnSpc>
                <a:spcPct val="120000"/>
              </a:lnSpc>
              <a:defRPr/>
            </a:pPr>
            <a:r>
              <a:rPr lang="zh-CN" altLang="en-US" sz="2300" dirty="0">
                <a:solidFill>
                  <a:srgbClr val="800000"/>
                </a:solidFill>
                <a:latin typeface="Arial" panose="020B0604020202020204" pitchFamily="34" charset="0"/>
              </a:rPr>
              <a:t>      选择设计方法原则</a:t>
            </a:r>
            <a:r>
              <a:rPr lang="zh-CN" altLang="en-US" sz="2300" dirty="0">
                <a:solidFill>
                  <a:schemeClr val="tx1"/>
                </a:solidFill>
                <a:latin typeface="Arial" panose="020B0604020202020204" pitchFamily="34" charset="0"/>
              </a:rPr>
              <a:t>是：过程描述便于理解、复审和维护，可自然地转换成代码，并保证代码与详细设计完全一致。对</a:t>
            </a:r>
            <a:r>
              <a:rPr lang="zh-CN" altLang="en-US" sz="2300" dirty="0">
                <a:solidFill>
                  <a:srgbClr val="800000"/>
                </a:solidFill>
                <a:latin typeface="Arial" panose="020B0604020202020204" pitchFamily="34" charset="0"/>
              </a:rPr>
              <a:t>选择设计工具</a:t>
            </a:r>
            <a:r>
              <a:rPr lang="zh-CN" altLang="en-US" sz="2300" dirty="0">
                <a:solidFill>
                  <a:srgbClr val="FF33CC"/>
                </a:solidFill>
                <a:latin typeface="Arial" panose="020B0604020202020204" pitchFamily="34" charset="0"/>
              </a:rPr>
              <a:t>要求</a:t>
            </a:r>
            <a:r>
              <a:rPr lang="zh-CN" altLang="en-US" sz="2300" dirty="0">
                <a:solidFill>
                  <a:schemeClr val="tx1"/>
                </a:solidFill>
                <a:latin typeface="Arial" panose="020B0604020202020204" pitchFamily="34" charset="0"/>
              </a:rPr>
              <a:t>为：</a:t>
            </a:r>
          </a:p>
          <a:p>
            <a:pPr eaLnBrk="1" hangingPunct="1">
              <a:lnSpc>
                <a:spcPct val="120000"/>
              </a:lnSpc>
              <a:defRPr/>
            </a:pPr>
            <a:r>
              <a:rPr lang="en-US" altLang="zh-CN" sz="2300" dirty="0">
                <a:solidFill>
                  <a:schemeClr val="tx1"/>
                </a:solidFill>
                <a:latin typeface="Arial" panose="020B0604020202020204" pitchFamily="34" charset="0"/>
              </a:rPr>
              <a:t>       (1) </a:t>
            </a:r>
            <a:r>
              <a:rPr lang="zh-CN" altLang="en-US" sz="2300" dirty="0">
                <a:solidFill>
                  <a:schemeClr val="tx1"/>
                </a:solidFill>
                <a:latin typeface="Arial" panose="020B0604020202020204" pitchFamily="34" charset="0"/>
              </a:rPr>
              <a:t>无歧义。</a:t>
            </a:r>
            <a:r>
              <a:rPr lang="zh-CN" altLang="en-US" sz="2300" dirty="0"/>
              <a:t>选工具</a:t>
            </a:r>
            <a:r>
              <a:rPr lang="en-US" altLang="zh-CN" sz="2300" dirty="0"/>
              <a:t>,</a:t>
            </a:r>
            <a:r>
              <a:rPr lang="zh-CN" altLang="en-US" sz="2300" dirty="0"/>
              <a:t>指明控制流程、处理功能、数据组织；</a:t>
            </a:r>
            <a:endParaRPr lang="zh-CN" altLang="en-US" sz="2300" dirty="0">
              <a:solidFill>
                <a:schemeClr val="tx1"/>
              </a:solidFill>
              <a:latin typeface="Arial" panose="020B0604020202020204" pitchFamily="34" charset="0"/>
            </a:endParaRPr>
          </a:p>
          <a:p>
            <a:pPr eaLnBrk="1" hangingPunct="1">
              <a:lnSpc>
                <a:spcPct val="120000"/>
              </a:lnSpc>
              <a:defRPr/>
            </a:pPr>
            <a:r>
              <a:rPr lang="en-US" altLang="zh-CN" sz="2300" dirty="0">
                <a:solidFill>
                  <a:schemeClr val="tx1"/>
                </a:solidFill>
                <a:latin typeface="Arial" panose="020B0604020202020204" pitchFamily="34" charset="0"/>
              </a:rPr>
              <a:t>       (2) </a:t>
            </a:r>
            <a:r>
              <a:rPr lang="zh-CN" altLang="en-US" sz="2300" dirty="0">
                <a:solidFill>
                  <a:schemeClr val="tx1"/>
                </a:solidFill>
                <a:latin typeface="Arial" panose="020B0604020202020204" pitchFamily="34" charset="0"/>
              </a:rPr>
              <a:t>模块化。</a:t>
            </a:r>
            <a:r>
              <a:rPr lang="zh-CN" altLang="en-US" sz="2300" dirty="0"/>
              <a:t>支持模块化开发，并提供描述接口的机制；</a:t>
            </a:r>
            <a:endParaRPr lang="zh-CN" altLang="en-US" sz="2300" dirty="0">
              <a:solidFill>
                <a:schemeClr val="tx1"/>
              </a:solidFill>
              <a:latin typeface="Arial" panose="020B0604020202020204" pitchFamily="34" charset="0"/>
            </a:endParaRPr>
          </a:p>
          <a:p>
            <a:pPr eaLnBrk="1" hangingPunct="1">
              <a:lnSpc>
                <a:spcPct val="120000"/>
              </a:lnSpc>
              <a:defRPr/>
            </a:pPr>
            <a:r>
              <a:rPr lang="en-US" altLang="zh-CN" sz="2300" dirty="0">
                <a:solidFill>
                  <a:schemeClr val="tx1"/>
                </a:solidFill>
                <a:latin typeface="Arial" panose="020B0604020202020204" pitchFamily="34" charset="0"/>
              </a:rPr>
              <a:t>       (3) </a:t>
            </a:r>
            <a:r>
              <a:rPr lang="zh-CN" altLang="en-US" sz="2300" dirty="0">
                <a:solidFill>
                  <a:schemeClr val="tx1"/>
                </a:solidFill>
                <a:latin typeface="Arial" panose="020B0604020202020204" pitchFamily="34" charset="0"/>
              </a:rPr>
              <a:t>强制结构化</a:t>
            </a:r>
            <a:r>
              <a:rPr lang="en-US" altLang="zh-CN" sz="2300" dirty="0">
                <a:solidFill>
                  <a:schemeClr val="tx1"/>
                </a:solidFill>
                <a:latin typeface="Arial" panose="020B0604020202020204" pitchFamily="34" charset="0"/>
              </a:rPr>
              <a:t>.</a:t>
            </a:r>
            <a:r>
              <a:rPr lang="zh-CN" altLang="en-US" sz="2300" dirty="0"/>
              <a:t>设计者采用结构化构件</a:t>
            </a:r>
            <a:r>
              <a:rPr lang="en-US" altLang="zh-CN" sz="2300" dirty="0"/>
              <a:t>,</a:t>
            </a:r>
            <a:r>
              <a:rPr lang="zh-CN" altLang="en-US" sz="2300" dirty="0"/>
              <a:t>有助采用复用技术；</a:t>
            </a:r>
            <a:endParaRPr lang="zh-CN" altLang="en-US" sz="2300" dirty="0">
              <a:solidFill>
                <a:schemeClr val="tx1"/>
              </a:solidFill>
              <a:latin typeface="Arial" panose="020B0604020202020204" pitchFamily="34" charset="0"/>
            </a:endParaRPr>
          </a:p>
          <a:p>
            <a:pPr eaLnBrk="1" hangingPunct="1">
              <a:lnSpc>
                <a:spcPct val="120000"/>
              </a:lnSpc>
              <a:defRPr/>
            </a:pPr>
            <a:r>
              <a:rPr lang="en-US" altLang="zh-CN" sz="2300" dirty="0">
                <a:solidFill>
                  <a:schemeClr val="tx1"/>
                </a:solidFill>
                <a:latin typeface="Arial" panose="020B0604020202020204" pitchFamily="34" charset="0"/>
              </a:rPr>
              <a:t>       (4) </a:t>
            </a:r>
            <a:r>
              <a:rPr lang="zh-CN" altLang="en-US" sz="2300" dirty="0">
                <a:solidFill>
                  <a:schemeClr val="tx1"/>
                </a:solidFill>
                <a:latin typeface="Arial" panose="020B0604020202020204" pitchFamily="34" charset="0"/>
              </a:rPr>
              <a:t>简洁易编辑</a:t>
            </a:r>
            <a:r>
              <a:rPr lang="en-US" altLang="zh-CN" sz="2300" dirty="0">
                <a:solidFill>
                  <a:schemeClr val="tx1"/>
                </a:solidFill>
                <a:latin typeface="Arial" panose="020B0604020202020204" pitchFamily="34" charset="0"/>
              </a:rPr>
              <a:t>.</a:t>
            </a:r>
            <a:r>
              <a:rPr lang="zh-CN" altLang="en-US" sz="2300" dirty="0"/>
              <a:t>设计描述易学、易用、易读、易编程及维护；</a:t>
            </a:r>
            <a:endParaRPr lang="zh-CN" altLang="en-US" sz="2300" dirty="0">
              <a:solidFill>
                <a:schemeClr val="tx1"/>
              </a:solidFill>
              <a:latin typeface="Arial" panose="020B0604020202020204" pitchFamily="34" charset="0"/>
            </a:endParaRPr>
          </a:p>
          <a:p>
            <a:pPr eaLnBrk="1" hangingPunct="1">
              <a:lnSpc>
                <a:spcPct val="120000"/>
              </a:lnSpc>
              <a:defRPr/>
            </a:pPr>
            <a:r>
              <a:rPr lang="zh-CN" altLang="en-US" sz="2300" dirty="0">
                <a:solidFill>
                  <a:schemeClr val="tx1"/>
                </a:solidFill>
                <a:latin typeface="Arial" panose="020B0604020202020204" pitchFamily="34" charset="0"/>
              </a:rPr>
              <a:t>       选择合适的工具并正确地使用很重要，</a:t>
            </a:r>
            <a:r>
              <a:rPr lang="zh-CN" altLang="en-US" sz="2300" dirty="0">
                <a:solidFill>
                  <a:srgbClr val="800000"/>
                </a:solidFill>
                <a:latin typeface="Arial" panose="020B0604020202020204" pitchFamily="34" charset="0"/>
              </a:rPr>
              <a:t>详细设计工具</a:t>
            </a:r>
            <a:r>
              <a:rPr lang="zh-CN" altLang="en-US" sz="2300" dirty="0">
                <a:solidFill>
                  <a:schemeClr val="tx1"/>
                </a:solidFill>
                <a:latin typeface="Arial" panose="020B0604020202020204" pitchFamily="34" charset="0"/>
              </a:rPr>
              <a:t>包括：</a:t>
            </a:r>
          </a:p>
          <a:p>
            <a:pPr eaLnBrk="1" hangingPunct="1">
              <a:lnSpc>
                <a:spcPct val="120000"/>
              </a:lnSpc>
              <a:defRPr/>
            </a:pPr>
            <a:r>
              <a:rPr lang="zh-CN" altLang="en-US" sz="2300" dirty="0">
                <a:solidFill>
                  <a:schemeClr val="tx1"/>
                </a:solidFill>
                <a:latin typeface="Arial" panose="020B0604020202020204" pitchFamily="34" charset="0"/>
              </a:rPr>
              <a:t>        程序流程图、盒图、</a:t>
            </a:r>
            <a:r>
              <a:rPr lang="en-US" altLang="zh-CN" sz="2300" dirty="0">
                <a:solidFill>
                  <a:srgbClr val="0066FF"/>
                </a:solidFill>
                <a:latin typeface="Arial" panose="020B0604020202020204" pitchFamily="34" charset="0"/>
              </a:rPr>
              <a:t>PAD</a:t>
            </a:r>
            <a:r>
              <a:rPr lang="zh-CN" altLang="en-US" sz="2300" dirty="0">
                <a:solidFill>
                  <a:srgbClr val="0066FF"/>
                </a:solidFill>
                <a:latin typeface="Arial" panose="020B0604020202020204" pitchFamily="34" charset="0"/>
              </a:rPr>
              <a:t>图、</a:t>
            </a:r>
            <a:r>
              <a:rPr lang="en-US" altLang="zh-CN" sz="2300" dirty="0">
                <a:solidFill>
                  <a:srgbClr val="0066FF"/>
                </a:solidFill>
                <a:latin typeface="Arial" panose="020B0604020202020204" pitchFamily="34" charset="0"/>
              </a:rPr>
              <a:t>PDL</a:t>
            </a:r>
            <a:r>
              <a:rPr lang="zh-CN" altLang="en-US" sz="2300" dirty="0">
                <a:solidFill>
                  <a:srgbClr val="0066FF"/>
                </a:solidFill>
                <a:latin typeface="Arial" panose="020B0604020202020204" pitchFamily="34" charset="0"/>
              </a:rPr>
              <a:t>语言</a:t>
            </a:r>
            <a:r>
              <a:rPr lang="zh-CN" altLang="en-US" sz="2300" dirty="0">
                <a:solidFill>
                  <a:schemeClr val="tx1"/>
                </a:solidFill>
                <a:latin typeface="Arial" panose="020B0604020202020204" pitchFamily="34" charset="0"/>
              </a:rPr>
              <a:t>等。详细设计常用结构化程序设计方法，只用顺序、选择和循环这</a:t>
            </a:r>
            <a:r>
              <a:rPr lang="zh-CN" altLang="en-US" sz="2300" u="sng" dirty="0">
                <a:solidFill>
                  <a:srgbClr val="800000"/>
                </a:solidFill>
                <a:latin typeface="Arial" panose="020B0604020202020204" pitchFamily="34" charset="0"/>
              </a:rPr>
              <a:t>三种基本控制结构</a:t>
            </a:r>
          </a:p>
          <a:p>
            <a:pPr eaLnBrk="1" hangingPunct="1">
              <a:lnSpc>
                <a:spcPct val="120000"/>
              </a:lnSpc>
              <a:defRPr/>
            </a:pPr>
            <a:r>
              <a:rPr lang="zh-CN" altLang="en-US" sz="2300" dirty="0">
                <a:solidFill>
                  <a:schemeClr val="tx1"/>
                </a:solidFill>
                <a:latin typeface="Arial" panose="020B0604020202020204" pitchFamily="34" charset="0"/>
              </a:rPr>
              <a:t>就能实现任何单入口</a:t>
            </a:r>
            <a:r>
              <a:rPr lang="en-US" altLang="zh-CN" sz="2300" dirty="0">
                <a:solidFill>
                  <a:schemeClr val="tx1"/>
                </a:solidFill>
                <a:latin typeface="Arial" panose="020B0604020202020204" pitchFamily="34" charset="0"/>
              </a:rPr>
              <a:t>/</a:t>
            </a:r>
            <a:r>
              <a:rPr lang="zh-CN" altLang="en-US" sz="2300" dirty="0">
                <a:solidFill>
                  <a:schemeClr val="tx1"/>
                </a:solidFill>
                <a:latin typeface="Arial" panose="020B0604020202020204" pitchFamily="34" charset="0"/>
              </a:rPr>
              <a:t>出口程序</a:t>
            </a:r>
            <a:r>
              <a:rPr lang="en-US" altLang="zh-CN" sz="2300" dirty="0">
                <a:solidFill>
                  <a:schemeClr val="tx1"/>
                </a:solidFill>
                <a:latin typeface="Arial" panose="020B0604020202020204" pitchFamily="34" charset="0"/>
              </a:rPr>
              <a:t>, </a:t>
            </a:r>
            <a:r>
              <a:rPr lang="zh-CN" altLang="en-US" sz="2300" dirty="0">
                <a:solidFill>
                  <a:schemeClr val="tx1"/>
                </a:solidFill>
                <a:latin typeface="Arial" panose="020B0604020202020204" pitchFamily="34" charset="0"/>
              </a:rPr>
              <a:t>从而可构成任何模块的流程图</a:t>
            </a:r>
            <a:r>
              <a:rPr lang="en-US" altLang="zh-CN" sz="2300" dirty="0">
                <a:solidFill>
                  <a:schemeClr val="tx1"/>
                </a:solidFill>
                <a:latin typeface="Arial" panose="020B0604020202020204" pitchFamily="34" charset="0"/>
              </a:rPr>
              <a:t>,</a:t>
            </a:r>
          </a:p>
          <a:p>
            <a:pPr eaLnBrk="1" hangingPunct="1">
              <a:lnSpc>
                <a:spcPct val="120000"/>
              </a:lnSpc>
              <a:defRPr/>
            </a:pPr>
            <a:r>
              <a:rPr lang="zh-CN" altLang="en-US" sz="2300" dirty="0">
                <a:solidFill>
                  <a:schemeClr val="tx1"/>
                </a:solidFill>
                <a:latin typeface="Arial" panose="020B0604020202020204" pitchFamily="34" charset="0"/>
              </a:rPr>
              <a:t>如图</a:t>
            </a:r>
            <a:r>
              <a:rPr lang="en-US" altLang="zh-CN" sz="2300" dirty="0">
                <a:solidFill>
                  <a:srgbClr val="0066FF"/>
                </a:solidFill>
                <a:latin typeface="Arial" panose="020B0604020202020204" pitchFamily="34" charset="0"/>
              </a:rPr>
              <a:t>4-11</a:t>
            </a:r>
            <a:r>
              <a:rPr lang="zh-CN" altLang="en-US" sz="2300" dirty="0">
                <a:solidFill>
                  <a:schemeClr val="tx1"/>
                </a:solidFill>
                <a:latin typeface="Arial" panose="020B0604020202020204" pitchFamily="34" charset="0"/>
              </a:rPr>
              <a:t>所示。</a:t>
            </a:r>
          </a:p>
        </p:txBody>
      </p:sp>
      <p:pic>
        <p:nvPicPr>
          <p:cNvPr id="30725" name="Picture 5" descr="C:\Program Files\Microsoft Office\MEDIA\CAGCAT10\j0285750.wmf">
            <a:extLst>
              <a:ext uri="{FF2B5EF4-FFF2-40B4-BE49-F238E27FC236}">
                <a16:creationId xmlns:a16="http://schemas.microsoft.com/office/drawing/2014/main" xmlns="" id="{86E40189-FAE5-45C6-B870-FBC0711ECF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9638" y="5892800"/>
            <a:ext cx="13684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7">
            <a:extLst>
              <a:ext uri="{FF2B5EF4-FFF2-40B4-BE49-F238E27FC236}">
                <a16:creationId xmlns:a16="http://schemas.microsoft.com/office/drawing/2014/main" xmlns="" id="{8A9D9BA7-D9A3-48CE-AAE6-8E4F0EF95A43}"/>
              </a:ext>
            </a:extLst>
          </p:cNvPr>
          <p:cNvSpPr>
            <a:spLocks noChangeArrowheads="1"/>
          </p:cNvSpPr>
          <p:nvPr/>
        </p:nvSpPr>
        <p:spPr bwMode="auto">
          <a:xfrm>
            <a:off x="4284663" y="4908550"/>
            <a:ext cx="3309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zh-CN" altLang="en-US" sz="1000" b="0">
                <a:latin typeface="Arial" panose="020B0604020202020204" pitchFamily="34" charset="0"/>
              </a:rPr>
              <a:t>描述功能部件的算法设计和处理细节的语言</a:t>
            </a:r>
            <a:r>
              <a:rPr lang="en-US" altLang="zh-CN" sz="1000" b="0">
                <a:latin typeface="Arial" panose="020B0604020202020204" pitchFamily="34" charset="0"/>
              </a:rPr>
              <a:t>-</a:t>
            </a:r>
            <a:r>
              <a:rPr lang="zh-CN" altLang="en-US" sz="1000" b="0">
                <a:latin typeface="Arial" panose="020B0604020202020204" pitchFamily="34" charset="0"/>
              </a:rPr>
              <a:t>设计性语言</a:t>
            </a:r>
            <a:r>
              <a:rPr lang="zh-CN" altLang="en-US" sz="1000">
                <a:latin typeface="Arial" panose="020B0604020202020204" pitchFamily="34" charset="0"/>
              </a:rPr>
              <a:t> </a:t>
            </a:r>
          </a:p>
        </p:txBody>
      </p:sp>
      <p:sp>
        <p:nvSpPr>
          <p:cNvPr id="30727" name="文本框 1">
            <a:extLst>
              <a:ext uri="{FF2B5EF4-FFF2-40B4-BE49-F238E27FC236}">
                <a16:creationId xmlns:a16="http://schemas.microsoft.com/office/drawing/2014/main" xmlns="" id="{72413002-A048-44DB-AA8C-4A13B481E211}"/>
              </a:ext>
            </a:extLst>
          </p:cNvPr>
          <p:cNvSpPr txBox="1">
            <a:spLocks noChangeArrowheads="1"/>
          </p:cNvSpPr>
          <p:nvPr/>
        </p:nvSpPr>
        <p:spPr bwMode="auto">
          <a:xfrm>
            <a:off x="3276600" y="4876800"/>
            <a:ext cx="114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1200" b="0">
                <a:latin typeface="Arial" panose="020B0604020202020204" pitchFamily="34" charset="0"/>
              </a:rPr>
              <a:t>问题分析图</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xmlns="" id="{1F7604CC-D9EF-4A70-BC71-FD8194647D6D}"/>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4.3 </a:t>
            </a:r>
            <a:r>
              <a:rPr lang="zh-CN" altLang="en-US">
                <a:effectLst>
                  <a:outerShdw blurRad="38100" dist="38100" dir="2700000" algn="tl">
                    <a:srgbClr val="C0C0C0"/>
                  </a:outerShdw>
                </a:effectLst>
              </a:rPr>
              <a:t>软件详细设计</a:t>
            </a:r>
            <a:r>
              <a:rPr lang="zh-CN" altLang="en-US"/>
              <a:t> </a:t>
            </a:r>
          </a:p>
        </p:txBody>
      </p:sp>
      <p:sp>
        <p:nvSpPr>
          <p:cNvPr id="31747" name="Text Box 3">
            <a:extLst>
              <a:ext uri="{FF2B5EF4-FFF2-40B4-BE49-F238E27FC236}">
                <a16:creationId xmlns:a16="http://schemas.microsoft.com/office/drawing/2014/main" xmlns="" id="{109289EF-9536-482B-8561-15B087CA26E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pic>
        <p:nvPicPr>
          <p:cNvPr id="31748" name="Picture 4">
            <a:extLst>
              <a:ext uri="{FF2B5EF4-FFF2-40B4-BE49-F238E27FC236}">
                <a16:creationId xmlns:a16="http://schemas.microsoft.com/office/drawing/2014/main" xmlns="" id="{041E4961-80F8-4E33-9916-B79B0971EE23}"/>
              </a:ext>
            </a:extLst>
          </p:cNvPr>
          <p:cNvPicPr>
            <a:picLocks noChangeAspect="1" noChangeArrowheads="1"/>
          </p:cNvPicPr>
          <p:nvPr/>
        </p:nvPicPr>
        <p:blipFill>
          <a:blip r:embed="rId2">
            <a:lum bright="-18000" contrast="36000"/>
            <a:extLst>
              <a:ext uri="{28A0092B-C50C-407E-A947-70E740481C1C}">
                <a14:useLocalDpi xmlns:a14="http://schemas.microsoft.com/office/drawing/2010/main" val="0"/>
              </a:ext>
            </a:extLst>
          </a:blip>
          <a:srcRect/>
          <a:stretch>
            <a:fillRect/>
          </a:stretch>
        </p:blipFill>
        <p:spPr bwMode="auto">
          <a:xfrm>
            <a:off x="1565275" y="1089025"/>
            <a:ext cx="6326188"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5">
            <a:extLst>
              <a:ext uri="{FF2B5EF4-FFF2-40B4-BE49-F238E27FC236}">
                <a16:creationId xmlns:a16="http://schemas.microsoft.com/office/drawing/2014/main" xmlns="" id="{A6DBD136-BC12-41C9-B792-52D202B0B116}"/>
              </a:ext>
            </a:extLst>
          </p:cNvPr>
          <p:cNvSpPr>
            <a:spLocks noChangeArrowheads="1"/>
          </p:cNvSpPr>
          <p:nvPr/>
        </p:nvSpPr>
        <p:spPr bwMode="auto">
          <a:xfrm>
            <a:off x="2627313" y="6453188"/>
            <a:ext cx="3784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a:latin typeface="Arial" panose="020B0604020202020204" pitchFamily="34" charset="0"/>
              </a:rPr>
              <a:t>图</a:t>
            </a:r>
            <a:r>
              <a:rPr lang="en-US" altLang="zh-CN">
                <a:latin typeface="Arial" panose="020B0604020202020204" pitchFamily="34" charset="0"/>
              </a:rPr>
              <a:t>4-11 </a:t>
            </a:r>
            <a:r>
              <a:rPr lang="zh-CN" altLang="en-US">
                <a:latin typeface="Arial" panose="020B0604020202020204" pitchFamily="34" charset="0"/>
              </a:rPr>
              <a:t>基本控制结构构成的流程图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xmlns="" id="{81232553-6358-46E2-A6E4-3246B5952B08}"/>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4.3 </a:t>
            </a:r>
            <a:r>
              <a:rPr lang="zh-CN" altLang="en-US">
                <a:effectLst>
                  <a:outerShdw blurRad="38100" dist="38100" dir="2700000" algn="tl">
                    <a:srgbClr val="C0C0C0"/>
                  </a:outerShdw>
                </a:effectLst>
              </a:rPr>
              <a:t>软件详细设计</a:t>
            </a:r>
            <a:r>
              <a:rPr lang="zh-CN" altLang="en-US"/>
              <a:t> </a:t>
            </a:r>
          </a:p>
        </p:txBody>
      </p:sp>
      <p:sp>
        <p:nvSpPr>
          <p:cNvPr id="32771" name="Text Box 3">
            <a:extLst>
              <a:ext uri="{FF2B5EF4-FFF2-40B4-BE49-F238E27FC236}">
                <a16:creationId xmlns:a16="http://schemas.microsoft.com/office/drawing/2014/main" xmlns="" id="{1F9DB9DC-2013-436E-AEA8-265F9B44B7A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5" name="圆角矩形 4">
            <a:extLst>
              <a:ext uri="{FF2B5EF4-FFF2-40B4-BE49-F238E27FC236}">
                <a16:creationId xmlns:a16="http://schemas.microsoft.com/office/drawing/2014/main" xmlns="" id="{402479D3-14A7-4AB1-AE76-5C0CE4CBDAD3}"/>
              </a:ext>
            </a:extLst>
          </p:cNvPr>
          <p:cNvSpPr/>
          <p:nvPr/>
        </p:nvSpPr>
        <p:spPr bwMode="gray">
          <a:xfrm>
            <a:off x="428625" y="1119188"/>
            <a:ext cx="7920038" cy="39655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marL="342900" indent="-342900" eaLnBrk="1" hangingPunct="1">
              <a:defRPr/>
            </a:pPr>
            <a:r>
              <a:rPr lang="zh-CN" altLang="en-US" sz="2200" dirty="0">
                <a:solidFill>
                  <a:srgbClr val="0066FF"/>
                </a:solidFill>
                <a:latin typeface="Arial" panose="020B0604020202020204" pitchFamily="34" charset="0"/>
              </a:rPr>
              <a:t>       结构化程序设计是一种设计程序技术，采用</a:t>
            </a:r>
            <a:r>
              <a:rPr lang="zh-CN" altLang="en-US" sz="2200" dirty="0">
                <a:solidFill>
                  <a:srgbClr val="800000"/>
                </a:solidFill>
                <a:latin typeface="Arial" panose="020B0604020202020204" pitchFamily="34" charset="0"/>
              </a:rPr>
              <a:t>自顶向下、</a:t>
            </a:r>
            <a:endParaRPr lang="en-US" altLang="zh-CN" sz="2200" dirty="0">
              <a:solidFill>
                <a:srgbClr val="800000"/>
              </a:solidFill>
              <a:latin typeface="Arial" panose="020B0604020202020204" pitchFamily="34" charset="0"/>
            </a:endParaRPr>
          </a:p>
          <a:p>
            <a:pPr marL="342900" indent="-342900" eaLnBrk="1" hangingPunct="1">
              <a:defRPr/>
            </a:pPr>
            <a:r>
              <a:rPr lang="zh-CN" altLang="en-US" sz="2200" dirty="0">
                <a:solidFill>
                  <a:srgbClr val="800000"/>
                </a:solidFill>
                <a:latin typeface="Arial" panose="020B0604020202020204" pitchFamily="34" charset="0"/>
              </a:rPr>
              <a:t>逐步求精</a:t>
            </a:r>
            <a:r>
              <a:rPr lang="zh-CN" altLang="en-US" sz="2200" dirty="0">
                <a:solidFill>
                  <a:srgbClr val="0066FF"/>
                </a:solidFill>
                <a:latin typeface="Arial" panose="020B0604020202020204" pitchFamily="34" charset="0"/>
              </a:rPr>
              <a:t>的设计方法和单入口单出口的控制结构。</a:t>
            </a:r>
          </a:p>
          <a:p>
            <a:pPr marL="342900" indent="-342900" eaLnBrk="1" hangingPunct="1">
              <a:defRPr/>
            </a:pPr>
            <a:r>
              <a:rPr lang="en-US" altLang="zh-CN" sz="2200" dirty="0">
                <a:solidFill>
                  <a:srgbClr val="0066FF"/>
                </a:solidFill>
                <a:latin typeface="Arial" panose="020B0604020202020204" pitchFamily="34" charset="0"/>
              </a:rPr>
              <a:t>         </a:t>
            </a:r>
            <a:r>
              <a:rPr lang="zh-CN" altLang="en-US" sz="2200" dirty="0">
                <a:solidFill>
                  <a:srgbClr val="FF0000"/>
                </a:solidFill>
                <a:latin typeface="Arial" panose="020B0604020202020204" pitchFamily="34" charset="0"/>
              </a:rPr>
              <a:t>*</a:t>
            </a:r>
            <a:r>
              <a:rPr lang="en-US" altLang="zh-CN" sz="2200" dirty="0">
                <a:solidFill>
                  <a:srgbClr val="FF0000"/>
                </a:solidFill>
                <a:latin typeface="Arial" panose="020B0604020202020204" pitchFamily="34" charset="0"/>
              </a:rPr>
              <a:t>2. </a:t>
            </a:r>
            <a:r>
              <a:rPr lang="zh-CN" altLang="en-US" sz="2200" dirty="0">
                <a:solidFill>
                  <a:srgbClr val="FF0000"/>
                </a:solidFill>
                <a:latin typeface="Arial" panose="020B0604020202020204" pitchFamily="34" charset="0"/>
              </a:rPr>
              <a:t>详细设计的工具</a:t>
            </a:r>
            <a:r>
              <a:rPr lang="zh-CN" altLang="en-US" sz="2000" dirty="0">
                <a:solidFill>
                  <a:srgbClr val="C00000"/>
                </a:solidFill>
                <a:latin typeface="Arial" panose="020B0604020202020204" pitchFamily="34" charset="0"/>
              </a:rPr>
              <a:t>（有的书在需求分析中介绍）</a:t>
            </a:r>
          </a:p>
          <a:p>
            <a:pPr marL="342900" indent="-342900" eaLnBrk="1" hangingPunct="1">
              <a:defRPr/>
            </a:pPr>
            <a:r>
              <a:rPr lang="zh-CN" altLang="en-US" sz="2200" dirty="0">
                <a:solidFill>
                  <a:srgbClr val="0066FF"/>
                </a:solidFill>
                <a:latin typeface="Arial" panose="020B0604020202020204" pitchFamily="34" charset="0"/>
              </a:rPr>
              <a:t>         详细设计</a:t>
            </a:r>
            <a:r>
              <a:rPr lang="zh-CN" altLang="en-US" sz="2200" dirty="0">
                <a:solidFill>
                  <a:srgbClr val="FF33CC"/>
                </a:solidFill>
                <a:latin typeface="Arial" panose="020B0604020202020204" pitchFamily="34" charset="0"/>
              </a:rPr>
              <a:t>常用工具</a:t>
            </a:r>
            <a:r>
              <a:rPr lang="zh-CN" altLang="en-US" sz="2200" dirty="0">
                <a:solidFill>
                  <a:srgbClr val="0066FF"/>
                </a:solidFill>
                <a:latin typeface="Arial" panose="020B0604020202020204" pitchFamily="34" charset="0"/>
              </a:rPr>
              <a:t>包括以下</a:t>
            </a:r>
            <a:r>
              <a:rPr lang="zh-CN" altLang="en-US" sz="2200" dirty="0">
                <a:solidFill>
                  <a:srgbClr val="800000"/>
                </a:solidFill>
                <a:latin typeface="Arial" panose="020B0604020202020204" pitchFamily="34" charset="0"/>
              </a:rPr>
              <a:t>三种</a:t>
            </a:r>
            <a:r>
              <a:rPr lang="en-US" altLang="zh-CN" sz="2200" dirty="0">
                <a:solidFill>
                  <a:srgbClr val="0066FF"/>
                </a:solidFill>
                <a:latin typeface="Arial" panose="020B0604020202020204" pitchFamily="34" charset="0"/>
              </a:rPr>
              <a:t>:</a:t>
            </a:r>
            <a:r>
              <a:rPr lang="zh-CN" altLang="en-US" sz="2200" dirty="0">
                <a:solidFill>
                  <a:srgbClr val="0066FF"/>
                </a:solidFill>
                <a:latin typeface="Arial" panose="020B0604020202020204" pitchFamily="34" charset="0"/>
              </a:rPr>
              <a:t>图形、表格、语言</a:t>
            </a:r>
            <a:r>
              <a:rPr lang="en-US" altLang="zh-CN" sz="2200" dirty="0">
                <a:solidFill>
                  <a:srgbClr val="0066FF"/>
                </a:solidFill>
                <a:latin typeface="Arial" panose="020B0604020202020204" pitchFamily="34" charset="0"/>
              </a:rPr>
              <a:t>.</a:t>
            </a:r>
            <a:endParaRPr lang="zh-CN" altLang="en-US" sz="2200" dirty="0">
              <a:solidFill>
                <a:srgbClr val="0066FF"/>
              </a:solidFill>
              <a:latin typeface="Arial" panose="020B0604020202020204" pitchFamily="34" charset="0"/>
            </a:endParaRPr>
          </a:p>
          <a:p>
            <a:pPr marL="342900" indent="-342900" eaLnBrk="1" hangingPunct="1">
              <a:defRPr/>
            </a:pPr>
            <a:r>
              <a:rPr lang="zh-CN" altLang="en-US" sz="2200" dirty="0">
                <a:solidFill>
                  <a:srgbClr val="800000"/>
                </a:solidFill>
                <a:latin typeface="Arial" panose="020B0604020202020204" pitchFamily="34" charset="0"/>
              </a:rPr>
              <a:t>          图形工具</a:t>
            </a:r>
            <a:r>
              <a:rPr lang="zh-CN" altLang="en-US" sz="2200" dirty="0">
                <a:solidFill>
                  <a:srgbClr val="0066FF"/>
                </a:solidFill>
                <a:latin typeface="Arial" panose="020B0604020202020204" pitchFamily="34" charset="0"/>
              </a:rPr>
              <a:t>是将过程细节用图形进行表示</a:t>
            </a:r>
            <a:r>
              <a:rPr lang="en-US" altLang="zh-CN" sz="2200" dirty="0">
                <a:solidFill>
                  <a:srgbClr val="0066FF"/>
                </a:solidFill>
                <a:latin typeface="Arial" panose="020B0604020202020204" pitchFamily="34" charset="0"/>
              </a:rPr>
              <a:t>,  </a:t>
            </a:r>
            <a:r>
              <a:rPr lang="zh-CN" altLang="en-US" sz="2200" dirty="0">
                <a:solidFill>
                  <a:srgbClr val="0066FF"/>
                </a:solidFill>
                <a:latin typeface="Arial" panose="020B0604020202020204" pitchFamily="34" charset="0"/>
              </a:rPr>
              <a:t>如流程图、盒图、问题分析图</a:t>
            </a:r>
            <a:r>
              <a:rPr lang="en-US" altLang="zh-CN" sz="2200" dirty="0">
                <a:solidFill>
                  <a:srgbClr val="0066FF"/>
                </a:solidFill>
                <a:latin typeface="Arial" panose="020B0604020202020204" pitchFamily="34" charset="0"/>
              </a:rPr>
              <a:t>(PAD)</a:t>
            </a:r>
            <a:r>
              <a:rPr lang="zh-CN" altLang="en-US" sz="2200" dirty="0">
                <a:solidFill>
                  <a:srgbClr val="0066FF"/>
                </a:solidFill>
                <a:latin typeface="Arial" panose="020B0604020202020204" pitchFamily="34" charset="0"/>
              </a:rPr>
              <a:t>等。</a:t>
            </a:r>
            <a:endParaRPr lang="en-US" altLang="zh-CN" sz="2200" dirty="0">
              <a:solidFill>
                <a:srgbClr val="0066FF"/>
              </a:solidFill>
              <a:latin typeface="Arial" panose="020B0604020202020204" pitchFamily="34" charset="0"/>
            </a:endParaRPr>
          </a:p>
          <a:p>
            <a:pPr marL="342900" indent="-342900" eaLnBrk="1" hangingPunct="1">
              <a:buFont typeface="Arial" panose="020B0604020202020204" pitchFamily="34" charset="0"/>
              <a:buNone/>
              <a:defRPr/>
            </a:pPr>
            <a:r>
              <a:rPr lang="zh-CN" altLang="en-US" sz="2200" dirty="0">
                <a:solidFill>
                  <a:srgbClr val="CC0000"/>
                </a:solidFill>
                <a:latin typeface="Arial" panose="020B0604020202020204" pitchFamily="34" charset="0"/>
              </a:rPr>
              <a:t>       （</a:t>
            </a:r>
            <a:r>
              <a:rPr lang="en-US" altLang="zh-CN" sz="2200" dirty="0">
                <a:solidFill>
                  <a:srgbClr val="CC0000"/>
                </a:solidFill>
                <a:latin typeface="Arial" panose="020B0604020202020204" pitchFamily="34" charset="0"/>
              </a:rPr>
              <a:t>1</a:t>
            </a:r>
            <a:r>
              <a:rPr lang="zh-CN" altLang="en-US" sz="2200" dirty="0">
                <a:solidFill>
                  <a:srgbClr val="CC0000"/>
                </a:solidFill>
                <a:latin typeface="Arial" panose="020B0604020202020204" pitchFamily="34" charset="0"/>
              </a:rPr>
              <a:t>）程序流程图</a:t>
            </a:r>
            <a:endParaRPr lang="zh-CN" altLang="en-US" sz="2200" dirty="0">
              <a:solidFill>
                <a:srgbClr val="0066FF"/>
              </a:solidFill>
              <a:latin typeface="Arial" panose="020B0604020202020204" pitchFamily="34" charset="0"/>
            </a:endParaRPr>
          </a:p>
          <a:p>
            <a:pPr marL="342900" indent="-342900" eaLnBrk="1" hangingPunct="1">
              <a:defRPr/>
            </a:pPr>
            <a:r>
              <a:rPr lang="zh-CN" altLang="en-US" sz="2200" dirty="0">
                <a:solidFill>
                  <a:srgbClr val="FF0000"/>
                </a:solidFill>
                <a:latin typeface="Arial" panose="020B0604020202020204" pitchFamily="34" charset="0"/>
              </a:rPr>
              <a:t>           程序流程图</a:t>
            </a:r>
            <a:r>
              <a:rPr lang="zh-CN" altLang="en-US" sz="2200" dirty="0">
                <a:solidFill>
                  <a:srgbClr val="0066FF"/>
                </a:solidFill>
                <a:latin typeface="Arial" panose="020B0604020202020204" pitchFamily="34" charset="0"/>
              </a:rPr>
              <a:t>也称为</a:t>
            </a:r>
            <a:r>
              <a:rPr lang="zh-CN" altLang="en-US" sz="2200" dirty="0">
                <a:solidFill>
                  <a:srgbClr val="FF0000"/>
                </a:solidFill>
                <a:latin typeface="Arial" panose="020B0604020202020204" pitchFamily="34" charset="0"/>
              </a:rPr>
              <a:t>程序框图</a:t>
            </a:r>
            <a:r>
              <a:rPr lang="zh-CN" altLang="en-US" sz="2200" dirty="0">
                <a:solidFill>
                  <a:srgbClr val="0066FF"/>
                </a:solidFill>
                <a:latin typeface="Arial" panose="020B0604020202020204" pitchFamily="34" charset="0"/>
              </a:rPr>
              <a:t>，是常用的一种算法表达工具。其</a:t>
            </a:r>
            <a:r>
              <a:rPr lang="zh-CN" altLang="en-US" sz="2200" dirty="0">
                <a:solidFill>
                  <a:srgbClr val="FF33CC"/>
                </a:solidFill>
                <a:latin typeface="Arial" panose="020B0604020202020204" pitchFamily="34" charset="0"/>
              </a:rPr>
              <a:t>优点</a:t>
            </a:r>
            <a:r>
              <a:rPr lang="zh-CN" altLang="en-US" sz="2200" dirty="0">
                <a:solidFill>
                  <a:srgbClr val="0066FF"/>
                </a:solidFill>
                <a:latin typeface="Arial" panose="020B0604020202020204" pitchFamily="34" charset="0"/>
              </a:rPr>
              <a:t>是直观清晰，易学习掌握。</a:t>
            </a:r>
            <a:r>
              <a:rPr lang="zh-CN" altLang="en-US" sz="2200" dirty="0">
                <a:solidFill>
                  <a:srgbClr val="800000"/>
                </a:solidFill>
                <a:latin typeface="Arial" panose="020B0604020202020204" pitchFamily="34" charset="0"/>
              </a:rPr>
              <a:t>缺点</a:t>
            </a:r>
            <a:r>
              <a:rPr lang="zh-CN" altLang="en-US" sz="2200" dirty="0">
                <a:solidFill>
                  <a:srgbClr val="0066FF"/>
                </a:solidFill>
                <a:latin typeface="Arial" panose="020B0604020202020204" pitchFamily="34" charset="0"/>
              </a:rPr>
              <a:t>是，从发展趋势看，使用的人逐渐减少。</a:t>
            </a:r>
          </a:p>
        </p:txBody>
      </p:sp>
      <p:sp>
        <p:nvSpPr>
          <p:cNvPr id="32773" name="Rectangle 6">
            <a:extLst>
              <a:ext uri="{FF2B5EF4-FFF2-40B4-BE49-F238E27FC236}">
                <a16:creationId xmlns:a16="http://schemas.microsoft.com/office/drawing/2014/main" xmlns="" id="{2E8AA75F-5B52-432B-82CC-8717F5132D1B}"/>
              </a:ext>
            </a:extLst>
          </p:cNvPr>
          <p:cNvSpPr>
            <a:spLocks noChangeArrowheads="1"/>
          </p:cNvSpPr>
          <p:nvPr/>
        </p:nvSpPr>
        <p:spPr bwMode="auto">
          <a:xfrm>
            <a:off x="1660525" y="5876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p>
        </p:txBody>
      </p:sp>
      <p:graphicFrame>
        <p:nvGraphicFramePr>
          <p:cNvPr id="32774" name="对象 2">
            <a:extLst>
              <a:ext uri="{FF2B5EF4-FFF2-40B4-BE49-F238E27FC236}">
                <a16:creationId xmlns:a16="http://schemas.microsoft.com/office/drawing/2014/main" xmlns="" id="{53A37B6F-EAB2-4812-BBAF-C1F67B95A47D}"/>
              </a:ext>
            </a:extLst>
          </p:cNvPr>
          <p:cNvGraphicFramePr>
            <a:graphicFrameLocks noChangeAspect="1"/>
          </p:cNvGraphicFramePr>
          <p:nvPr/>
        </p:nvGraphicFramePr>
        <p:xfrm>
          <a:off x="755650" y="5229225"/>
          <a:ext cx="7593013" cy="792163"/>
        </p:xfrm>
        <a:graphic>
          <a:graphicData uri="http://schemas.openxmlformats.org/presentationml/2006/ole">
            <mc:AlternateContent xmlns:mc="http://schemas.openxmlformats.org/markup-compatibility/2006">
              <mc:Choice xmlns:v="urn:schemas-microsoft-com:vml" Requires="v">
                <p:oleObj spid="_x0000_s16392" r:id="rId3" imgW="6161732" imgH="593190" progId="Visio.Drawing.11">
                  <p:embed/>
                </p:oleObj>
              </mc:Choice>
              <mc:Fallback>
                <p:oleObj r:id="rId3" imgW="6161732" imgH="593190" progId="Visio.Drawing.11">
                  <p:embed/>
                  <p:pic>
                    <p:nvPicPr>
                      <p:cNvPr id="32774" name="对象 2">
                        <a:extLst>
                          <a:ext uri="{FF2B5EF4-FFF2-40B4-BE49-F238E27FC236}">
                            <a16:creationId xmlns:a16="http://schemas.microsoft.com/office/drawing/2014/main" xmlns="" id="{53A37B6F-EAB2-4812-BBAF-C1F67B95A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5229225"/>
                        <a:ext cx="75930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a:extLst>
              <a:ext uri="{FF2B5EF4-FFF2-40B4-BE49-F238E27FC236}">
                <a16:creationId xmlns:a16="http://schemas.microsoft.com/office/drawing/2014/main" xmlns="" id="{13B44FD9-7F9F-4BF5-A94A-D8E5F996893F}"/>
              </a:ext>
            </a:extLst>
          </p:cNvPr>
          <p:cNvSpPr/>
          <p:nvPr/>
        </p:nvSpPr>
        <p:spPr>
          <a:xfrm>
            <a:off x="2989263" y="6064250"/>
            <a:ext cx="2798762" cy="460375"/>
          </a:xfrm>
          <a:prstGeom prst="rect">
            <a:avLst/>
          </a:prstGeom>
        </p:spPr>
        <p:txBody>
          <a:bodyPr wrap="none">
            <a:spAutoFit/>
          </a:bodyPr>
          <a:lstStyle/>
          <a:p>
            <a:pPr indent="269875" algn="ctr" eaLnBrk="1" hangingPunct="1">
              <a:spcAft>
                <a:spcPts val="240"/>
              </a:spcAft>
              <a:buFont typeface="Arial" panose="020B0604020202020204" pitchFamily="34" charset="0"/>
              <a:buNone/>
              <a:defRPr/>
            </a:pPr>
            <a:r>
              <a:rPr lang="zh-CN" altLang="zh-CN" kern="0" dirty="0">
                <a:latin typeface="Times New Roman" panose="02020603050405020304" pitchFamily="18" charset="0"/>
                <a:cs typeface="宋体" panose="02010600030101010101" pitchFamily="2" charset="-122"/>
              </a:rPr>
              <a:t>图</a:t>
            </a:r>
            <a:r>
              <a:rPr lang="en-US" altLang="zh-CN" kern="0" dirty="0">
                <a:latin typeface="Times New Roman" panose="02020603050405020304" pitchFamily="18" charset="0"/>
                <a:cs typeface="宋体" panose="02010600030101010101" pitchFamily="2" charset="-122"/>
              </a:rPr>
              <a:t>4-13 </a:t>
            </a:r>
            <a:r>
              <a:rPr lang="zh-CN" altLang="zh-CN" kern="0" dirty="0">
                <a:latin typeface="Times New Roman" panose="02020603050405020304" pitchFamily="18" charset="0"/>
                <a:cs typeface="宋体" panose="02010600030101010101" pitchFamily="2" charset="-122"/>
              </a:rPr>
              <a:t>流程图基本符号</a:t>
            </a:r>
            <a:endParaRPr lang="zh-CN" altLang="zh-CN" sz="2400" kern="100"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xmlns="" id="{8AE09C2B-B27F-4AAC-B0A5-305E885ADADF}"/>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4.3 </a:t>
            </a:r>
            <a:r>
              <a:rPr lang="zh-CN" altLang="en-US">
                <a:effectLst>
                  <a:outerShdw blurRad="38100" dist="38100" dir="2700000" algn="tl">
                    <a:srgbClr val="C0C0C0"/>
                  </a:outerShdw>
                </a:effectLst>
              </a:rPr>
              <a:t>软件详细设计</a:t>
            </a:r>
            <a:r>
              <a:rPr lang="zh-CN" altLang="en-US"/>
              <a:t> </a:t>
            </a:r>
          </a:p>
        </p:txBody>
      </p:sp>
      <p:sp>
        <p:nvSpPr>
          <p:cNvPr id="33795" name="Text Box 3">
            <a:extLst>
              <a:ext uri="{FF2B5EF4-FFF2-40B4-BE49-F238E27FC236}">
                <a16:creationId xmlns:a16="http://schemas.microsoft.com/office/drawing/2014/main" xmlns="" id="{F7D32D8B-ACE0-4C64-988E-E9785662B4A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5" name="圆角矩形 4">
            <a:extLst>
              <a:ext uri="{FF2B5EF4-FFF2-40B4-BE49-F238E27FC236}">
                <a16:creationId xmlns:a16="http://schemas.microsoft.com/office/drawing/2014/main" xmlns="" id="{48EE69F6-E540-4BFE-8DD7-77C8C8543013}"/>
              </a:ext>
            </a:extLst>
          </p:cNvPr>
          <p:cNvSpPr/>
          <p:nvPr/>
        </p:nvSpPr>
        <p:spPr bwMode="gray">
          <a:xfrm>
            <a:off x="755650" y="1243013"/>
            <a:ext cx="7920038" cy="3348037"/>
          </a:xfrm>
          <a:prstGeom prst="roundRect">
            <a:avLst/>
          </a:prstGeom>
        </p:spPr>
        <p:style>
          <a:lnRef idx="2">
            <a:schemeClr val="dk1"/>
          </a:lnRef>
          <a:fillRef idx="1">
            <a:schemeClr val="lt1"/>
          </a:fillRef>
          <a:effectRef idx="0">
            <a:schemeClr val="dk1"/>
          </a:effectRef>
          <a:fontRef idx="minor">
            <a:schemeClr val="dk1"/>
          </a:fontRef>
        </p:style>
        <p:txBody>
          <a:bodyPr anchor="ctr" anchorCtr="1">
            <a:normAutofit/>
          </a:bodyPr>
          <a:lstStyle/>
          <a:p>
            <a:pPr marL="342900" indent="-342900" eaLnBrk="1" hangingPunct="1">
              <a:lnSpc>
                <a:spcPct val="130000"/>
              </a:lnSpc>
              <a:defRPr/>
            </a:pPr>
            <a:endParaRPr lang="zh-CN" altLang="en-US" sz="2200" dirty="0">
              <a:solidFill>
                <a:srgbClr val="0066FF"/>
              </a:solidFill>
              <a:latin typeface="Arial" panose="020B0604020202020204" pitchFamily="34" charset="0"/>
            </a:endParaRPr>
          </a:p>
          <a:p>
            <a:pPr marL="342900" indent="-342900" eaLnBrk="1" hangingPunct="1">
              <a:lnSpc>
                <a:spcPct val="80000"/>
              </a:lnSpc>
              <a:defRPr/>
            </a:pPr>
            <a:endParaRPr lang="zh-CN" altLang="en-US" sz="1900" b="0" dirty="0">
              <a:solidFill>
                <a:srgbClr val="0066FF"/>
              </a:solidFill>
              <a:latin typeface="Arial" panose="020B0604020202020204" pitchFamily="34" charset="0"/>
            </a:endParaRPr>
          </a:p>
        </p:txBody>
      </p:sp>
      <p:sp>
        <p:nvSpPr>
          <p:cNvPr id="33797" name="Rectangle 5">
            <a:extLst>
              <a:ext uri="{FF2B5EF4-FFF2-40B4-BE49-F238E27FC236}">
                <a16:creationId xmlns:a16="http://schemas.microsoft.com/office/drawing/2014/main" xmlns="" id="{28E378F4-A931-4BA7-8C22-FD8A60C7B084}"/>
              </a:ext>
            </a:extLst>
          </p:cNvPr>
          <p:cNvSpPr>
            <a:spLocks noChangeArrowheads="1"/>
          </p:cNvSpPr>
          <p:nvPr/>
        </p:nvSpPr>
        <p:spPr bwMode="auto">
          <a:xfrm>
            <a:off x="877888" y="1462088"/>
            <a:ext cx="7675562"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zh-CN" altLang="zh-CN" sz="2300">
                <a:solidFill>
                  <a:srgbClr val="C00000"/>
                </a:solidFill>
              </a:rPr>
              <a:t>程序流程图的优点</a:t>
            </a:r>
            <a:r>
              <a:rPr lang="zh-CN" altLang="zh-CN" sz="2300"/>
              <a:t>是直观清晰</a:t>
            </a:r>
            <a:r>
              <a:rPr lang="en-US" altLang="zh-CN" sz="2300"/>
              <a:t>,</a:t>
            </a:r>
            <a:r>
              <a:rPr lang="zh-CN" altLang="zh-CN" sz="2300"/>
              <a:t>易学习掌握</a:t>
            </a:r>
            <a:r>
              <a:rPr lang="en-US" altLang="zh-CN" sz="2300"/>
              <a:t>.</a:t>
            </a:r>
            <a:r>
              <a:rPr lang="zh-CN" altLang="zh-CN" sz="2300">
                <a:solidFill>
                  <a:srgbClr val="C00000"/>
                </a:solidFill>
              </a:rPr>
              <a:t>缺点</a:t>
            </a:r>
            <a:r>
              <a:rPr lang="zh-CN" altLang="zh-CN" sz="2300"/>
              <a:t>是从发展趋势看</a:t>
            </a:r>
            <a:r>
              <a:rPr lang="en-US" altLang="zh-CN" sz="2300"/>
              <a:t>,</a:t>
            </a:r>
            <a:r>
              <a:rPr lang="zh-CN" altLang="zh-CN" sz="2300"/>
              <a:t>使用者逐渐减少。不支持逐步求精</a:t>
            </a:r>
            <a:r>
              <a:rPr lang="en-US" altLang="zh-CN" sz="2300"/>
              <a:t>,</a:t>
            </a:r>
            <a:r>
              <a:rPr lang="zh-CN" altLang="zh-CN" sz="2300"/>
              <a:t>使程序员过早考虑程序控制细节，不考虑程序整体结构、流程线转移不受限制、易破坏程序的整体结构、不适于表达数据结构和模块调用关系、描述过于琐碎、不利于理解大型程序。</a:t>
            </a:r>
          </a:p>
          <a:p>
            <a:pPr>
              <a:buFont typeface="Arial" panose="020B0604020202020204" pitchFamily="34" charset="0"/>
              <a:buNone/>
            </a:pPr>
            <a:r>
              <a:rPr lang="zh-CN" altLang="en-US" sz="2300">
                <a:solidFill>
                  <a:srgbClr val="C00000"/>
                </a:solidFill>
              </a:rPr>
              <a:t>（</a:t>
            </a:r>
            <a:r>
              <a:rPr lang="en-US" altLang="zh-CN" sz="2300">
                <a:solidFill>
                  <a:srgbClr val="C00000"/>
                </a:solidFill>
              </a:rPr>
              <a:t>2</a:t>
            </a:r>
            <a:r>
              <a:rPr lang="zh-CN" altLang="en-US" sz="2300">
                <a:solidFill>
                  <a:srgbClr val="C00000"/>
                </a:solidFill>
              </a:rPr>
              <a:t>）</a:t>
            </a:r>
            <a:r>
              <a:rPr lang="zh-CN" altLang="zh-CN" sz="2300">
                <a:solidFill>
                  <a:srgbClr val="C00000"/>
                </a:solidFill>
              </a:rPr>
              <a:t>结构流程图</a:t>
            </a:r>
          </a:p>
          <a:p>
            <a:pPr>
              <a:buFont typeface="Arial" panose="020B0604020202020204" pitchFamily="34" charset="0"/>
              <a:buNone/>
            </a:pPr>
            <a:r>
              <a:rPr lang="zh-CN" altLang="zh-CN" sz="2300">
                <a:solidFill>
                  <a:srgbClr val="FF0000"/>
                </a:solidFill>
              </a:rPr>
              <a:t>软件的结构流程图</a:t>
            </a:r>
            <a:r>
              <a:rPr lang="zh-CN" altLang="zh-CN" sz="2300"/>
              <a:t>也称为</a:t>
            </a:r>
            <a:r>
              <a:rPr lang="zh-CN" altLang="zh-CN" sz="2300">
                <a:solidFill>
                  <a:srgbClr val="FF0000"/>
                </a:solidFill>
              </a:rPr>
              <a:t>盒图</a:t>
            </a:r>
            <a:r>
              <a:rPr lang="zh-CN" altLang="zh-CN" sz="2300"/>
              <a:t>或</a:t>
            </a:r>
            <a:r>
              <a:rPr lang="en-US" altLang="zh-CN" sz="2300">
                <a:solidFill>
                  <a:srgbClr val="FF0000"/>
                </a:solidFill>
              </a:rPr>
              <a:t>N-S </a:t>
            </a:r>
            <a:r>
              <a:rPr lang="zh-CN" altLang="zh-CN" sz="2300">
                <a:solidFill>
                  <a:srgbClr val="FF0000"/>
                </a:solidFill>
              </a:rPr>
              <a:t>图</a:t>
            </a:r>
            <a:r>
              <a:rPr lang="zh-CN" altLang="zh-CN" sz="2300"/>
              <a:t>。表示软件的控制结构如图</a:t>
            </a:r>
            <a:r>
              <a:rPr lang="en-US" altLang="zh-CN" sz="2300"/>
              <a:t>4-14</a:t>
            </a:r>
            <a:r>
              <a:rPr lang="zh-CN" altLang="zh-CN" sz="2300"/>
              <a:t>所示。</a:t>
            </a:r>
          </a:p>
          <a:p>
            <a:pPr eaLnBrk="1" hangingPunct="1">
              <a:buFont typeface="Arial" panose="020B0604020202020204" pitchFamily="34" charset="0"/>
              <a:buNone/>
            </a:pPr>
            <a:endParaRPr lang="zh-CN" altLang="en-US" sz="2300">
              <a:solidFill>
                <a:srgbClr val="CC0000"/>
              </a:solidFill>
              <a:latin typeface="Arial" panose="020B0604020202020204" pitchFamily="34" charset="0"/>
            </a:endParaRPr>
          </a:p>
        </p:txBody>
      </p:sp>
      <p:graphicFrame>
        <p:nvGraphicFramePr>
          <p:cNvPr id="33798" name="对象 2">
            <a:extLst>
              <a:ext uri="{FF2B5EF4-FFF2-40B4-BE49-F238E27FC236}">
                <a16:creationId xmlns:a16="http://schemas.microsoft.com/office/drawing/2014/main" xmlns="" id="{674E6E1C-E4CC-429B-A9E1-5B87F54ABD6E}"/>
              </a:ext>
            </a:extLst>
          </p:cNvPr>
          <p:cNvGraphicFramePr>
            <a:graphicFrameLocks noChangeAspect="1"/>
          </p:cNvGraphicFramePr>
          <p:nvPr/>
        </p:nvGraphicFramePr>
        <p:xfrm>
          <a:off x="1844675" y="4695825"/>
          <a:ext cx="5572125" cy="1828800"/>
        </p:xfrm>
        <a:graphic>
          <a:graphicData uri="http://schemas.openxmlformats.org/presentationml/2006/ole">
            <mc:AlternateContent xmlns:mc="http://schemas.openxmlformats.org/markup-compatibility/2006">
              <mc:Choice xmlns:v="urn:schemas-microsoft-com:vml" Requires="v">
                <p:oleObj spid="_x0000_s17416" r:id="rId3" imgW="3941240" imgH="1438830" progId="Visio.Drawing.11">
                  <p:embed/>
                </p:oleObj>
              </mc:Choice>
              <mc:Fallback>
                <p:oleObj r:id="rId3" imgW="3941240" imgH="1438830" progId="Visio.Drawing.11">
                  <p:embed/>
                  <p:pic>
                    <p:nvPicPr>
                      <p:cNvPr id="33798" name="对象 2">
                        <a:extLst>
                          <a:ext uri="{FF2B5EF4-FFF2-40B4-BE49-F238E27FC236}">
                            <a16:creationId xmlns:a16="http://schemas.microsoft.com/office/drawing/2014/main" xmlns="" id="{674E6E1C-E4CC-429B-A9E1-5B87F54AB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5" y="4695825"/>
                        <a:ext cx="55721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a:extLst>
              <a:ext uri="{FF2B5EF4-FFF2-40B4-BE49-F238E27FC236}">
                <a16:creationId xmlns:a16="http://schemas.microsoft.com/office/drawing/2014/main" xmlns="" id="{5B30C64D-CDC2-47FC-AD64-A014BDD5C733}"/>
              </a:ext>
            </a:extLst>
          </p:cNvPr>
          <p:cNvSpPr/>
          <p:nvPr/>
        </p:nvSpPr>
        <p:spPr>
          <a:xfrm>
            <a:off x="3063875" y="6511925"/>
            <a:ext cx="3094038" cy="307975"/>
          </a:xfrm>
          <a:prstGeom prst="rect">
            <a:avLst/>
          </a:prstGeom>
        </p:spPr>
        <p:txBody>
          <a:bodyPr wrap="none">
            <a:spAutoFit/>
          </a:bodyPr>
          <a:lstStyle/>
          <a:p>
            <a:pPr indent="269875" algn="ctr" eaLnBrk="1" hangingPunct="1">
              <a:spcAft>
                <a:spcPts val="240"/>
              </a:spcAft>
              <a:buFont typeface="Arial" panose="020B0604020202020204" pitchFamily="34" charset="0"/>
              <a:buNone/>
              <a:defRPr/>
            </a:pPr>
            <a:r>
              <a:rPr lang="zh-CN" altLang="zh-CN" sz="1400" kern="0" dirty="0">
                <a:latin typeface="Times New Roman" panose="02020603050405020304" pitchFamily="18" charset="0"/>
                <a:cs typeface="宋体" panose="02010600030101010101" pitchFamily="2" charset="-122"/>
              </a:rPr>
              <a:t>图</a:t>
            </a:r>
            <a:r>
              <a:rPr lang="en-US" altLang="zh-CN" sz="1400" kern="0" dirty="0">
                <a:latin typeface="Times New Roman" panose="02020603050405020304" pitchFamily="18" charset="0"/>
                <a:cs typeface="宋体" panose="02010600030101010101" pitchFamily="2" charset="-122"/>
              </a:rPr>
              <a:t>4-14 N-S</a:t>
            </a:r>
            <a:r>
              <a:rPr lang="zh-CN" altLang="zh-CN" sz="1400" kern="0" dirty="0">
                <a:latin typeface="Times New Roman" panose="02020603050405020304" pitchFamily="18" charset="0"/>
                <a:cs typeface="宋体" panose="02010600030101010101" pitchFamily="2" charset="-122"/>
              </a:rPr>
              <a:t>图表示程序的控制结构</a:t>
            </a:r>
            <a:endParaRPr lang="zh-CN" altLang="zh-CN" sz="1400" kern="100"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xmlns="" id="{3A3E8F47-4238-4274-8C86-949A5D166102}"/>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4.3 </a:t>
            </a:r>
            <a:r>
              <a:rPr lang="zh-CN" altLang="en-US">
                <a:effectLst>
                  <a:outerShdw blurRad="38100" dist="38100" dir="2700000" algn="tl">
                    <a:srgbClr val="C0C0C0"/>
                  </a:outerShdw>
                </a:effectLst>
              </a:rPr>
              <a:t>软件详细设计</a:t>
            </a:r>
            <a:r>
              <a:rPr lang="zh-CN" altLang="en-US"/>
              <a:t> </a:t>
            </a:r>
          </a:p>
        </p:txBody>
      </p:sp>
      <p:sp>
        <p:nvSpPr>
          <p:cNvPr id="34819" name="Text Box 3">
            <a:extLst>
              <a:ext uri="{FF2B5EF4-FFF2-40B4-BE49-F238E27FC236}">
                <a16:creationId xmlns:a16="http://schemas.microsoft.com/office/drawing/2014/main" xmlns="" id="{2D09A6ED-615B-4766-8F83-1CF9AC7CD5D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5" name="圆角矩形 4">
            <a:extLst>
              <a:ext uri="{FF2B5EF4-FFF2-40B4-BE49-F238E27FC236}">
                <a16:creationId xmlns:a16="http://schemas.microsoft.com/office/drawing/2014/main" xmlns="" id="{B0A4C368-8872-4F12-B403-6C164B3E4D6A}"/>
              </a:ext>
            </a:extLst>
          </p:cNvPr>
          <p:cNvSpPr/>
          <p:nvPr/>
        </p:nvSpPr>
        <p:spPr bwMode="gray">
          <a:xfrm>
            <a:off x="700088" y="1152525"/>
            <a:ext cx="7920037" cy="3024188"/>
          </a:xfrm>
          <a:prstGeom prst="roundRect">
            <a:avLst/>
          </a:prstGeom>
        </p:spPr>
        <p:style>
          <a:lnRef idx="2">
            <a:schemeClr val="dk1"/>
          </a:lnRef>
          <a:fillRef idx="1">
            <a:schemeClr val="lt1"/>
          </a:fillRef>
          <a:effectRef idx="0">
            <a:schemeClr val="dk1"/>
          </a:effectRef>
          <a:fontRef idx="minor">
            <a:schemeClr val="dk1"/>
          </a:fontRef>
        </p:style>
        <p:txBody>
          <a:bodyPr anchor="ctr" anchorCtr="1">
            <a:normAutofit/>
          </a:bodyPr>
          <a:lstStyle/>
          <a:p>
            <a:pPr marL="342900" indent="-342900" eaLnBrk="1" hangingPunct="1">
              <a:lnSpc>
                <a:spcPct val="130000"/>
              </a:lnSpc>
              <a:defRPr/>
            </a:pPr>
            <a:endParaRPr lang="zh-CN" altLang="en-US" sz="2200" dirty="0">
              <a:solidFill>
                <a:srgbClr val="0066FF"/>
              </a:solidFill>
              <a:latin typeface="Arial" panose="020B0604020202020204" pitchFamily="34" charset="0"/>
            </a:endParaRPr>
          </a:p>
          <a:p>
            <a:pPr marL="342900" indent="-342900" eaLnBrk="1" hangingPunct="1">
              <a:lnSpc>
                <a:spcPct val="80000"/>
              </a:lnSpc>
              <a:defRPr/>
            </a:pPr>
            <a:endParaRPr lang="zh-CN" altLang="en-US" sz="1900" b="0" dirty="0">
              <a:solidFill>
                <a:srgbClr val="0066FF"/>
              </a:solidFill>
              <a:latin typeface="Arial" panose="020B0604020202020204" pitchFamily="34" charset="0"/>
            </a:endParaRPr>
          </a:p>
        </p:txBody>
      </p:sp>
      <p:sp>
        <p:nvSpPr>
          <p:cNvPr id="34821" name="Rectangle 5">
            <a:extLst>
              <a:ext uri="{FF2B5EF4-FFF2-40B4-BE49-F238E27FC236}">
                <a16:creationId xmlns:a16="http://schemas.microsoft.com/office/drawing/2014/main" xmlns="" id="{E2B69E64-7FE0-4B52-819D-F487AF4349DC}"/>
              </a:ext>
            </a:extLst>
          </p:cNvPr>
          <p:cNvSpPr>
            <a:spLocks noChangeArrowheads="1"/>
          </p:cNvSpPr>
          <p:nvPr/>
        </p:nvSpPr>
        <p:spPr bwMode="auto">
          <a:xfrm>
            <a:off x="944563" y="1336675"/>
            <a:ext cx="7675562"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zh-CN" altLang="zh-CN" sz="2400">
                <a:solidFill>
                  <a:srgbClr val="C00000"/>
                </a:solidFill>
              </a:rPr>
              <a:t>结构流程图的优点</a:t>
            </a:r>
            <a:r>
              <a:rPr lang="zh-CN" altLang="zh-CN" sz="2400"/>
              <a:t>是图中不能随意转移控制（无流程线），程序结构更符合结构化程序设计的思想，有利于培养软件设计人员良好的设计风格。缺点是但程序嵌套层次较多时影响可读性而且不易修改。</a:t>
            </a:r>
          </a:p>
          <a:p>
            <a:pPr>
              <a:buFont typeface="Arial" panose="020B0604020202020204" pitchFamily="34" charset="0"/>
              <a:buNone/>
            </a:pPr>
            <a:r>
              <a:rPr lang="zh-CN" altLang="en-US" sz="2400">
                <a:solidFill>
                  <a:srgbClr val="C00000"/>
                </a:solidFill>
              </a:rPr>
              <a:t>（</a:t>
            </a:r>
            <a:r>
              <a:rPr lang="en-US" altLang="zh-CN" sz="2400">
                <a:solidFill>
                  <a:srgbClr val="C00000"/>
                </a:solidFill>
              </a:rPr>
              <a:t>3</a:t>
            </a:r>
            <a:r>
              <a:rPr lang="zh-CN" altLang="en-US" sz="2400">
                <a:solidFill>
                  <a:srgbClr val="C00000"/>
                </a:solidFill>
              </a:rPr>
              <a:t>）</a:t>
            </a:r>
            <a:r>
              <a:rPr lang="zh-CN" altLang="zh-CN" sz="2400">
                <a:solidFill>
                  <a:srgbClr val="C00000"/>
                </a:solidFill>
              </a:rPr>
              <a:t>问题分析图</a:t>
            </a:r>
            <a:r>
              <a:rPr lang="en-US" altLang="zh-CN" sz="2400">
                <a:solidFill>
                  <a:srgbClr val="C00000"/>
                </a:solidFill>
              </a:rPr>
              <a:t>(PAD)</a:t>
            </a:r>
            <a:endParaRPr lang="zh-CN" altLang="zh-CN" sz="2400">
              <a:solidFill>
                <a:srgbClr val="C00000"/>
              </a:solidFill>
            </a:endParaRPr>
          </a:p>
          <a:p>
            <a:pPr>
              <a:buFont typeface="Arial" panose="020B0604020202020204" pitchFamily="34" charset="0"/>
              <a:buNone/>
            </a:pPr>
            <a:r>
              <a:rPr lang="zh-CN" altLang="zh-CN" sz="2400"/>
              <a:t>问题分析图（</a:t>
            </a:r>
            <a:r>
              <a:rPr lang="en-US" altLang="zh-CN" sz="2400"/>
              <a:t>PAD</a:t>
            </a:r>
            <a:r>
              <a:rPr lang="zh-CN" altLang="zh-CN" sz="2400"/>
              <a:t>）采用了二维树形结构的图形符号表示程序的控制结构，如图</a:t>
            </a:r>
            <a:r>
              <a:rPr lang="en-US" altLang="zh-CN" sz="2400"/>
              <a:t>4-15</a:t>
            </a:r>
            <a:r>
              <a:rPr lang="zh-CN" altLang="zh-CN" sz="2400"/>
              <a:t>所示。</a:t>
            </a:r>
          </a:p>
          <a:p>
            <a:pPr eaLnBrk="1" hangingPunct="1">
              <a:buFont typeface="Arial" panose="020B0604020202020204" pitchFamily="34" charset="0"/>
              <a:buNone/>
            </a:pPr>
            <a:endParaRPr lang="zh-CN" altLang="en-US" sz="2300">
              <a:solidFill>
                <a:srgbClr val="CC0000"/>
              </a:solidFill>
              <a:latin typeface="Arial" panose="020B0604020202020204" pitchFamily="34" charset="0"/>
            </a:endParaRPr>
          </a:p>
        </p:txBody>
      </p:sp>
      <p:pic>
        <p:nvPicPr>
          <p:cNvPr id="34822" name="Picture 1">
            <a:extLst>
              <a:ext uri="{FF2B5EF4-FFF2-40B4-BE49-F238E27FC236}">
                <a16:creationId xmlns:a16="http://schemas.microsoft.com/office/drawing/2014/main" xmlns="" id="{0A59AE38-8707-4BF0-AF00-6D5066F56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446588"/>
            <a:ext cx="6519862"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xmlns="" id="{81F2E1DC-30D0-4EDA-9FF2-68F085BFCC7C}"/>
              </a:ext>
            </a:extLst>
          </p:cNvPr>
          <p:cNvSpPr/>
          <p:nvPr/>
        </p:nvSpPr>
        <p:spPr>
          <a:xfrm>
            <a:off x="3071813" y="5949950"/>
            <a:ext cx="3175000" cy="306388"/>
          </a:xfrm>
          <a:prstGeom prst="rect">
            <a:avLst/>
          </a:prstGeom>
        </p:spPr>
        <p:txBody>
          <a:bodyPr wrap="none">
            <a:spAutoFit/>
          </a:bodyPr>
          <a:lstStyle/>
          <a:p>
            <a:pPr indent="269875" algn="ctr" eaLnBrk="1" hangingPunct="1">
              <a:spcBef>
                <a:spcPts val="240"/>
              </a:spcBef>
              <a:spcAft>
                <a:spcPts val="240"/>
              </a:spcAft>
              <a:buFont typeface="Arial" panose="020B0604020202020204" pitchFamily="34" charset="0"/>
              <a:buNone/>
              <a:defRPr/>
            </a:pPr>
            <a:r>
              <a:rPr lang="zh-CN" altLang="zh-CN" sz="1400" kern="0" dirty="0">
                <a:latin typeface="Times New Roman" panose="02020603050405020304" pitchFamily="18" charset="0"/>
                <a:cs typeface="宋体" panose="02010600030101010101" pitchFamily="2" charset="-122"/>
              </a:rPr>
              <a:t>图</a:t>
            </a:r>
            <a:r>
              <a:rPr lang="en-US" altLang="zh-CN" sz="1400" kern="0" dirty="0">
                <a:latin typeface="Times New Roman" panose="02020603050405020304" pitchFamily="18" charset="0"/>
                <a:cs typeface="宋体" panose="02010600030101010101" pitchFamily="2" charset="-122"/>
              </a:rPr>
              <a:t>4-15 PAD</a:t>
            </a:r>
            <a:r>
              <a:rPr lang="zh-CN" altLang="zh-CN" sz="1400" kern="0" dirty="0">
                <a:latin typeface="Times New Roman" panose="02020603050405020304" pitchFamily="18" charset="0"/>
                <a:cs typeface="宋体" panose="02010600030101010101" pitchFamily="2" charset="-122"/>
              </a:rPr>
              <a:t>图表示程序的控制结构</a:t>
            </a:r>
            <a:endParaRPr lang="zh-CN" altLang="zh-CN" sz="1400" kern="100"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xmlns="" id="{621012F7-282C-437C-B67A-BB51F57F682B}"/>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4.3 </a:t>
            </a:r>
            <a:r>
              <a:rPr lang="zh-CN" altLang="en-US">
                <a:effectLst>
                  <a:outerShdw blurRad="38100" dist="38100" dir="2700000" algn="tl">
                    <a:srgbClr val="C0C0C0"/>
                  </a:outerShdw>
                </a:effectLst>
              </a:rPr>
              <a:t>软件详细设计</a:t>
            </a:r>
            <a:r>
              <a:rPr lang="zh-CN" altLang="en-US"/>
              <a:t> </a:t>
            </a:r>
          </a:p>
        </p:txBody>
      </p:sp>
      <p:sp>
        <p:nvSpPr>
          <p:cNvPr id="35843" name="Text Box 3">
            <a:extLst>
              <a:ext uri="{FF2B5EF4-FFF2-40B4-BE49-F238E27FC236}">
                <a16:creationId xmlns:a16="http://schemas.microsoft.com/office/drawing/2014/main" xmlns="" id="{17AF7448-5D7E-4FB6-8EA7-BBE072EF0A9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5" name="圆角矩形 4">
            <a:extLst>
              <a:ext uri="{FF2B5EF4-FFF2-40B4-BE49-F238E27FC236}">
                <a16:creationId xmlns:a16="http://schemas.microsoft.com/office/drawing/2014/main" xmlns="" id="{0E2EF7D3-13D0-4621-A302-2D1767307F2A}"/>
              </a:ext>
            </a:extLst>
          </p:cNvPr>
          <p:cNvSpPr/>
          <p:nvPr/>
        </p:nvSpPr>
        <p:spPr bwMode="gray">
          <a:xfrm>
            <a:off x="755650" y="1203325"/>
            <a:ext cx="7920038" cy="3233738"/>
          </a:xfrm>
          <a:prstGeom prst="roundRect">
            <a:avLst/>
          </a:prstGeom>
        </p:spPr>
        <p:style>
          <a:lnRef idx="2">
            <a:schemeClr val="dk1"/>
          </a:lnRef>
          <a:fillRef idx="1">
            <a:schemeClr val="lt1"/>
          </a:fillRef>
          <a:effectRef idx="0">
            <a:schemeClr val="dk1"/>
          </a:effectRef>
          <a:fontRef idx="minor">
            <a:schemeClr val="dk1"/>
          </a:fontRef>
        </p:style>
        <p:txBody>
          <a:bodyPr anchor="ctr" anchorCtr="1">
            <a:normAutofit/>
          </a:bodyPr>
          <a:lstStyle/>
          <a:p>
            <a:pPr marL="342900" indent="-342900" eaLnBrk="1" hangingPunct="1">
              <a:lnSpc>
                <a:spcPct val="130000"/>
              </a:lnSpc>
              <a:defRPr/>
            </a:pPr>
            <a:endParaRPr lang="zh-CN" altLang="en-US" sz="2200" dirty="0">
              <a:solidFill>
                <a:srgbClr val="0066FF"/>
              </a:solidFill>
              <a:latin typeface="Arial" panose="020B0604020202020204" pitchFamily="34" charset="0"/>
            </a:endParaRPr>
          </a:p>
          <a:p>
            <a:pPr marL="342900" indent="-342900" eaLnBrk="1" hangingPunct="1">
              <a:lnSpc>
                <a:spcPct val="80000"/>
              </a:lnSpc>
              <a:defRPr/>
            </a:pPr>
            <a:endParaRPr lang="zh-CN" altLang="en-US" sz="1900" b="0" dirty="0">
              <a:solidFill>
                <a:srgbClr val="0066FF"/>
              </a:solidFill>
              <a:latin typeface="Arial" panose="020B0604020202020204" pitchFamily="34" charset="0"/>
            </a:endParaRPr>
          </a:p>
        </p:txBody>
      </p:sp>
      <p:sp>
        <p:nvSpPr>
          <p:cNvPr id="35845" name="Rectangle 5">
            <a:extLst>
              <a:ext uri="{FF2B5EF4-FFF2-40B4-BE49-F238E27FC236}">
                <a16:creationId xmlns:a16="http://schemas.microsoft.com/office/drawing/2014/main" xmlns="" id="{7F6641A4-0989-4E67-B2BF-670242D02BDF}"/>
              </a:ext>
            </a:extLst>
          </p:cNvPr>
          <p:cNvSpPr>
            <a:spLocks noChangeArrowheads="1"/>
          </p:cNvSpPr>
          <p:nvPr/>
        </p:nvSpPr>
        <p:spPr bwMode="auto">
          <a:xfrm>
            <a:off x="877888" y="1500188"/>
            <a:ext cx="7675562"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en-US" altLang="zh-CN" sz="2200">
                <a:solidFill>
                  <a:srgbClr val="C00000"/>
                </a:solidFill>
              </a:rPr>
              <a:t> PAD </a:t>
            </a:r>
            <a:r>
              <a:rPr lang="zh-CN" altLang="zh-CN" sz="2200">
                <a:solidFill>
                  <a:srgbClr val="C00000"/>
                </a:solidFill>
              </a:rPr>
              <a:t>图具有的优点</a:t>
            </a:r>
            <a:r>
              <a:rPr lang="zh-CN" altLang="zh-CN" sz="2200"/>
              <a:t>是程序结构层次清晰，支持自顶向下、逐步求精的设计过程，既可以描述程序的逻辑结构，又能够描述系统的数据结构。</a:t>
            </a:r>
          </a:p>
          <a:p>
            <a:pPr>
              <a:buFont typeface="Arial" panose="020B0604020202020204" pitchFamily="34" charset="0"/>
              <a:buNone/>
            </a:pPr>
            <a:r>
              <a:rPr lang="en-US" altLang="zh-CN" sz="2200">
                <a:solidFill>
                  <a:srgbClr val="C00000"/>
                </a:solidFill>
              </a:rPr>
              <a:t>(4) </a:t>
            </a:r>
            <a:r>
              <a:rPr lang="zh-CN" altLang="zh-CN" sz="2200">
                <a:solidFill>
                  <a:srgbClr val="C00000"/>
                </a:solidFill>
              </a:rPr>
              <a:t>表格工具。</a:t>
            </a:r>
            <a:r>
              <a:rPr lang="zh-CN" altLang="zh-CN" sz="2200"/>
              <a:t>用于将处理过程细节用表格形式表示，如决策表（判定表）等。</a:t>
            </a:r>
          </a:p>
          <a:p>
            <a:pPr>
              <a:buFont typeface="Arial" panose="020B0604020202020204" pitchFamily="34" charset="0"/>
              <a:buNone/>
            </a:pPr>
            <a:r>
              <a:rPr lang="en-US" altLang="zh-CN" sz="2200">
                <a:solidFill>
                  <a:srgbClr val="C00000"/>
                </a:solidFill>
              </a:rPr>
              <a:t>(5) </a:t>
            </a:r>
            <a:r>
              <a:rPr lang="zh-CN" altLang="zh-CN" sz="2200">
                <a:solidFill>
                  <a:srgbClr val="C00000"/>
                </a:solidFill>
              </a:rPr>
              <a:t>语言工具。</a:t>
            </a:r>
            <a:r>
              <a:rPr lang="zh-CN" altLang="zh-CN" sz="2200"/>
              <a:t>主要用于将处理过程细节用语言形式表示，如结构化语言等。此外，还可以使用过程设计语言</a:t>
            </a:r>
            <a:r>
              <a:rPr lang="en-US" altLang="zh-CN" sz="2200"/>
              <a:t>PDL</a:t>
            </a:r>
            <a:r>
              <a:rPr lang="zh-CN" altLang="zh-CN" sz="2200"/>
              <a:t>。</a:t>
            </a:r>
          </a:p>
        </p:txBody>
      </p:sp>
      <p:sp>
        <p:nvSpPr>
          <p:cNvPr id="6" name="圆角矩形 5">
            <a:extLst>
              <a:ext uri="{FF2B5EF4-FFF2-40B4-BE49-F238E27FC236}">
                <a16:creationId xmlns:a16="http://schemas.microsoft.com/office/drawing/2014/main" xmlns="" id="{390C2208-4009-4785-9911-E68897B9D48A}"/>
              </a:ext>
            </a:extLst>
          </p:cNvPr>
          <p:cNvSpPr/>
          <p:nvPr/>
        </p:nvSpPr>
        <p:spPr bwMode="gray">
          <a:xfrm>
            <a:off x="1223963" y="4733925"/>
            <a:ext cx="7329487" cy="1755775"/>
          </a:xfrm>
          <a:prstGeom prst="roundRect">
            <a:avLst/>
          </a:prstGeom>
        </p:spPr>
        <p:style>
          <a:lnRef idx="2">
            <a:schemeClr val="dk1"/>
          </a:lnRef>
          <a:fillRef idx="1">
            <a:schemeClr val="lt1"/>
          </a:fillRef>
          <a:effectRef idx="0">
            <a:schemeClr val="dk1"/>
          </a:effectRef>
          <a:fontRef idx="minor">
            <a:schemeClr val="dk1"/>
          </a:fontRef>
        </p:style>
        <p:txBody>
          <a:bodyPr anchor="ctr" anchorCtr="1">
            <a:normAutofit/>
          </a:bodyPr>
          <a:lstStyle/>
          <a:p>
            <a:pPr marL="342900" indent="-342900" eaLnBrk="1" hangingPunct="1">
              <a:lnSpc>
                <a:spcPct val="130000"/>
              </a:lnSpc>
              <a:defRPr/>
            </a:pPr>
            <a:endParaRPr lang="zh-CN" altLang="en-US" sz="2200" dirty="0">
              <a:solidFill>
                <a:srgbClr val="0066FF"/>
              </a:solidFill>
              <a:latin typeface="Arial" panose="020B0604020202020204" pitchFamily="34" charset="0"/>
            </a:endParaRPr>
          </a:p>
          <a:p>
            <a:pPr marL="342900" indent="-342900" eaLnBrk="1" hangingPunct="1">
              <a:lnSpc>
                <a:spcPct val="80000"/>
              </a:lnSpc>
              <a:defRPr/>
            </a:pPr>
            <a:endParaRPr lang="zh-CN" altLang="en-US" sz="1900" b="0" dirty="0">
              <a:solidFill>
                <a:srgbClr val="0066FF"/>
              </a:solidFill>
              <a:latin typeface="Arial" panose="020B0604020202020204" pitchFamily="34" charset="0"/>
            </a:endParaRPr>
          </a:p>
        </p:txBody>
      </p:sp>
      <p:sp>
        <p:nvSpPr>
          <p:cNvPr id="35847" name="矩形 1">
            <a:extLst>
              <a:ext uri="{FF2B5EF4-FFF2-40B4-BE49-F238E27FC236}">
                <a16:creationId xmlns:a16="http://schemas.microsoft.com/office/drawing/2014/main" xmlns="" id="{28899FB7-9378-416B-98F8-8183432902E5}"/>
              </a:ext>
            </a:extLst>
          </p:cNvPr>
          <p:cNvSpPr>
            <a:spLocks noChangeArrowheads="1"/>
          </p:cNvSpPr>
          <p:nvPr/>
        </p:nvSpPr>
        <p:spPr bwMode="auto">
          <a:xfrm>
            <a:off x="1570038" y="4673600"/>
            <a:ext cx="6564312"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en-US" altLang="zh-CN">
              <a:solidFill>
                <a:srgbClr val="CC0000"/>
              </a:solidFill>
              <a:latin typeface="Arial" panose="020B0604020202020204" pitchFamily="34" charset="0"/>
            </a:endParaRPr>
          </a:p>
          <a:p>
            <a:pPr eaLnBrk="1" hangingPunct="1">
              <a:buFont typeface="Arial" panose="020B0604020202020204" pitchFamily="34" charset="0"/>
              <a:buNone/>
            </a:pPr>
            <a:r>
              <a:rPr lang="en-US" altLang="zh-CN" sz="2000">
                <a:solidFill>
                  <a:srgbClr val="FF0000"/>
                </a:solidFill>
                <a:latin typeface="Arial" panose="020B0604020202020204" pitchFamily="34" charset="0"/>
                <a:sym typeface="Wingdings" panose="05000000000000000000" pitchFamily="2" charset="2"/>
              </a:rPr>
              <a:t></a:t>
            </a:r>
            <a:r>
              <a:rPr lang="zh-CN" altLang="zh-CN" sz="2000">
                <a:solidFill>
                  <a:srgbClr val="FF0000"/>
                </a:solidFill>
                <a:latin typeface="Arial" panose="020B0604020202020204" pitchFamily="34" charset="0"/>
                <a:ea typeface="黑体" panose="02010609060101010101" pitchFamily="49" charset="-122"/>
              </a:rPr>
              <a:t>讨论思考</a:t>
            </a:r>
            <a:r>
              <a:rPr lang="zh-CN" altLang="zh-CN" sz="2000">
                <a:latin typeface="Arial" panose="020B0604020202020204" pitchFamily="34" charset="0"/>
              </a:rPr>
              <a:t>：</a:t>
            </a:r>
          </a:p>
          <a:p>
            <a:pPr eaLnBrk="1" hangingPunct="1">
              <a:buFont typeface="Arial" panose="020B0604020202020204" pitchFamily="34" charset="0"/>
              <a:buNone/>
            </a:pPr>
            <a:r>
              <a:rPr lang="en-US" altLang="zh-CN" sz="2000">
                <a:latin typeface="楷体" panose="02010609060101010101" pitchFamily="49" charset="-122"/>
                <a:ea typeface="楷体" panose="02010609060101010101" pitchFamily="49" charset="-122"/>
              </a:rPr>
              <a:t>(1) </a:t>
            </a:r>
            <a:r>
              <a:rPr lang="zh-CN" altLang="zh-CN" sz="2000">
                <a:latin typeface="楷体" panose="02010609060101010101" pitchFamily="49" charset="-122"/>
                <a:ea typeface="楷体" panose="02010609060101010101" pitchFamily="49" charset="-122"/>
              </a:rPr>
              <a:t>软件详细设计的任务及原则主要有哪些？</a:t>
            </a:r>
          </a:p>
          <a:p>
            <a:pPr eaLnBrk="1" hangingPunct="1">
              <a:buFont typeface="Arial" panose="020B0604020202020204" pitchFamily="34" charset="0"/>
              <a:buNone/>
            </a:pPr>
            <a:r>
              <a:rPr lang="en-US" altLang="zh-CN" sz="2000">
                <a:latin typeface="楷体" panose="02010609060101010101" pitchFamily="49" charset="-122"/>
                <a:ea typeface="楷体" panose="02010609060101010101" pitchFamily="49" charset="-122"/>
              </a:rPr>
              <a:t>(2) </a:t>
            </a:r>
            <a:r>
              <a:rPr lang="zh-CN" altLang="zh-CN" sz="2000">
                <a:latin typeface="楷体" panose="02010609060101010101" pitchFamily="49" charset="-122"/>
                <a:ea typeface="楷体" panose="02010609060101010101" pitchFamily="49" charset="-122"/>
              </a:rPr>
              <a:t>选择设计方法的原则和选择设计工具要求是什么？</a:t>
            </a:r>
          </a:p>
          <a:p>
            <a:pPr eaLnBrk="1" hangingPunct="1">
              <a:buFont typeface="Arial" panose="020B0604020202020204" pitchFamily="34" charset="0"/>
              <a:buNone/>
            </a:pPr>
            <a:r>
              <a:rPr lang="en-US" altLang="zh-CN" sz="2000">
                <a:latin typeface="楷体" panose="02010609060101010101" pitchFamily="49" charset="-122"/>
                <a:ea typeface="楷体" panose="02010609060101010101" pitchFamily="49" charset="-122"/>
              </a:rPr>
              <a:t>(3) </a:t>
            </a:r>
            <a:r>
              <a:rPr lang="zh-CN" altLang="zh-CN" sz="2000">
                <a:latin typeface="楷体" panose="02010609060101010101" pitchFamily="49" charset="-122"/>
                <a:ea typeface="楷体" panose="02010609060101010101" pitchFamily="49" charset="-122"/>
              </a:rPr>
              <a:t>详细设计常用的工具包括哪三种？</a:t>
            </a:r>
          </a:p>
          <a:p>
            <a:pPr eaLnBrk="1" hangingPunct="1">
              <a:buFont typeface="Arial" panose="020B0604020202020204" pitchFamily="34" charset="0"/>
              <a:buNone/>
            </a:pPr>
            <a:endParaRPr lang="zh-CN" altLang="en-US">
              <a:solidFill>
                <a:srgbClr val="CC0000"/>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p:nvPr/>
        </p:nvSpPr>
        <p:spPr>
          <a:xfrm>
            <a:off x="1800225" y="185738"/>
            <a:ext cx="4968875" cy="579437"/>
          </a:xfrm>
          <a:prstGeom prst="rect">
            <a:avLst/>
          </a:prstGeom>
          <a:noFill/>
          <a:ln w="9525">
            <a:noFill/>
          </a:ln>
        </p:spPr>
        <p:txBody>
          <a:bodyPr anchor="ctr">
            <a:spAutoFit/>
          </a:bodyPr>
          <a:lstStyle/>
          <a:p>
            <a:pPr algn="ctr" eaLnBrk="1" hangingPunct="1">
              <a:buFont typeface="Arial" panose="020B0604020202020204" pitchFamily="34" charset="0"/>
              <a:buNone/>
              <a:defRPr/>
            </a:pPr>
            <a:r>
              <a:rPr lang="en-US" altLang="zh-CN" sz="3200" noProof="1">
                <a:solidFill>
                  <a:schemeClr val="bg1"/>
                </a:solidFill>
                <a:effectLst>
                  <a:outerShdw blurRad="38100" dist="38100" dir="2700000" algn="tl">
                    <a:srgbClr val="000000">
                      <a:alpha val="43137"/>
                    </a:srgbClr>
                  </a:outerShdw>
                </a:effectLst>
                <a:cs typeface="+mn-ea"/>
              </a:rPr>
              <a:t>2.7 </a:t>
            </a:r>
            <a:r>
              <a:rPr lang="zh-CN" altLang="en-US" sz="3200" noProof="1">
                <a:solidFill>
                  <a:schemeClr val="bg1"/>
                </a:solidFill>
                <a:effectLst>
                  <a:outerShdw blurRad="38100" dist="38100" dir="2700000" algn="tl">
                    <a:srgbClr val="000000">
                      <a:alpha val="43137"/>
                    </a:srgbClr>
                  </a:outerShdw>
                </a:effectLst>
                <a:cs typeface="+mn-ea"/>
              </a:rPr>
              <a:t>本章小结</a:t>
            </a:r>
            <a:endParaRPr lang="zh-CN" altLang="en-US" sz="3200" noProof="1">
              <a:solidFill>
                <a:schemeClr val="bg1"/>
              </a:solidFill>
              <a:effectLst>
                <a:outerShdw blurRad="38100" dist="38100" dir="2700000" algn="tl">
                  <a:srgbClr val="000000">
                    <a:alpha val="43137"/>
                  </a:srgbClr>
                </a:outerShdw>
              </a:effectLst>
            </a:endParaRPr>
          </a:p>
        </p:txBody>
      </p:sp>
      <p:sp>
        <p:nvSpPr>
          <p:cNvPr id="56323" name="Rectangle 3"/>
          <p:cNvSpPr>
            <a:spLocks noChangeArrowheads="1"/>
          </p:cNvSpPr>
          <p:nvPr/>
        </p:nvSpPr>
        <p:spPr bwMode="auto">
          <a:xfrm>
            <a:off x="416837" y="3706812"/>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sp>
        <p:nvSpPr>
          <p:cNvPr id="56324" name="Rectangle 4"/>
          <p:cNvSpPr>
            <a:spLocks noChangeArrowheads="1"/>
          </p:cNvSpPr>
          <p:nvPr/>
        </p:nvSpPr>
        <p:spPr bwMode="auto">
          <a:xfrm>
            <a:off x="416837" y="3692525"/>
            <a:ext cx="7777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1938" eaLnBrk="1" hangingPunct="1">
              <a:buFont typeface="Arial" pitchFamily="34" charset="0"/>
              <a:buNone/>
            </a:pPr>
            <a:endParaRPr lang="en-US" altLang="zh-CN" sz="2400"/>
          </a:p>
        </p:txBody>
      </p:sp>
      <p:sp>
        <p:nvSpPr>
          <p:cNvPr id="56325" name="AutoShape 5"/>
          <p:cNvSpPr>
            <a:spLocks noChangeArrowheads="1"/>
          </p:cNvSpPr>
          <p:nvPr/>
        </p:nvSpPr>
        <p:spPr bwMode="auto">
          <a:xfrm>
            <a:off x="272374" y="1389062"/>
            <a:ext cx="8642350" cy="5137150"/>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56326" name="Rectangle 6"/>
          <p:cNvSpPr>
            <a:spLocks noChangeArrowheads="1"/>
          </p:cNvSpPr>
          <p:nvPr/>
        </p:nvSpPr>
        <p:spPr bwMode="auto">
          <a:xfrm>
            <a:off x="993099" y="2547937"/>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endParaRPr lang="zh-CN" altLang="en-US" sz="2400" b="0"/>
          </a:p>
        </p:txBody>
      </p:sp>
      <p:sp>
        <p:nvSpPr>
          <p:cNvPr id="56327" name="Rectangle 8"/>
          <p:cNvSpPr>
            <a:spLocks noChangeArrowheads="1"/>
          </p:cNvSpPr>
          <p:nvPr/>
        </p:nvSpPr>
        <p:spPr bwMode="auto">
          <a:xfrm>
            <a:off x="416837" y="1573212"/>
            <a:ext cx="84978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000">
                <a:latin typeface="楷体_GB2312" pitchFamily="49" charset="-122"/>
                <a:ea typeface="楷体_GB2312" pitchFamily="49" charset="-122"/>
              </a:rPr>
              <a:t>    在软件项目开发之前，</a:t>
            </a:r>
            <a:r>
              <a:rPr lang="zh-CN" altLang="en-US" sz="2000">
                <a:solidFill>
                  <a:srgbClr val="C00000"/>
                </a:solidFill>
                <a:latin typeface="楷体_GB2312" pitchFamily="49" charset="-122"/>
                <a:ea typeface="楷体_GB2312" pitchFamily="49" charset="-122"/>
              </a:rPr>
              <a:t>必要的准备过程</a:t>
            </a:r>
            <a:r>
              <a:rPr lang="zh-CN" altLang="en-US" sz="2000">
                <a:latin typeface="楷体_GB2312" pitchFamily="49" charset="-122"/>
                <a:ea typeface="楷体_GB2312" pitchFamily="49" charset="-122"/>
              </a:rPr>
              <a:t>包括：初步调研、定义问题、可行性分析、项目立项和软件策划等，不仅可以减少技术风险和投资风险，而且有助于确立开发目标和方向。只有通过调研和可行性分析，才能更有效地进行软件立项、签订合同、制定项目开发计划、组织实施，确保软件工程项目开发的质量和实效。</a:t>
            </a:r>
          </a:p>
          <a:p>
            <a:pPr eaLnBrk="1" hangingPunct="1">
              <a:buFont typeface="Arial" pitchFamily="34" charset="0"/>
              <a:buNone/>
            </a:pPr>
            <a:r>
              <a:rPr lang="zh-CN" altLang="en-US" sz="2000">
                <a:latin typeface="楷体_GB2312" pitchFamily="49" charset="-122"/>
                <a:ea typeface="楷体_GB2312" pitchFamily="49" charset="-122"/>
              </a:rPr>
              <a:t>    本章首先概述了</a:t>
            </a:r>
            <a:r>
              <a:rPr lang="zh-CN" altLang="en-US" sz="2000">
                <a:solidFill>
                  <a:srgbClr val="C00000"/>
                </a:solidFill>
                <a:latin typeface="楷体_GB2312" pitchFamily="49" charset="-122"/>
                <a:ea typeface="楷体_GB2312" pitchFamily="49" charset="-122"/>
              </a:rPr>
              <a:t>对软件问题的定义</a:t>
            </a:r>
            <a:r>
              <a:rPr lang="zh-CN" altLang="en-US" sz="2000">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包括</a:t>
            </a:r>
            <a:r>
              <a:rPr lang="zh-CN" altLang="en-US" sz="2000">
                <a:latin typeface="楷体_GB2312" pitchFamily="49" charset="-122"/>
                <a:ea typeface="楷体_GB2312" pitchFamily="49" charset="-122"/>
              </a:rPr>
              <a:t>软件开发问题的提出、初步调研和问题定义内容；然后对软件项目进行</a:t>
            </a:r>
            <a:r>
              <a:rPr lang="zh-CN" altLang="en-US" sz="2000">
                <a:solidFill>
                  <a:srgbClr val="C00000"/>
                </a:solidFill>
                <a:latin typeface="楷体_GB2312" pitchFamily="49" charset="-122"/>
                <a:ea typeface="楷体_GB2312" pitchFamily="49" charset="-122"/>
              </a:rPr>
              <a:t>可行性分析</a:t>
            </a:r>
            <a:r>
              <a:rPr lang="zh-CN" altLang="en-US" sz="2000">
                <a:latin typeface="楷体_GB2312" pitchFamily="49" charset="-122"/>
                <a:ea typeface="楷体_GB2312" pitchFamily="49" charset="-122"/>
              </a:rPr>
              <a:t>，主要介绍了可行性分析的目的和意义、任务及内容、步骤、软件立项及合同等；进行可行性分析</a:t>
            </a:r>
            <a:r>
              <a:rPr lang="zh-CN" altLang="en-US" sz="2000">
                <a:solidFill>
                  <a:srgbClr val="C00000"/>
                </a:solidFill>
                <a:latin typeface="楷体_GB2312" pitchFamily="49" charset="-122"/>
                <a:ea typeface="楷体_GB2312" pitchFamily="49" charset="-122"/>
              </a:rPr>
              <a:t>目的</a:t>
            </a:r>
            <a:r>
              <a:rPr lang="zh-CN" altLang="en-US" sz="2000">
                <a:latin typeface="楷体_GB2312" pitchFamily="49" charset="-122"/>
                <a:ea typeface="楷体_GB2312" pitchFamily="49" charset="-122"/>
              </a:rPr>
              <a:t>是确定拟研发项目是否值得开发，通过可行性分析可以避免人力、物力和财力上的浪费。并概述了可行性研究图形工具－</a:t>
            </a:r>
            <a:r>
              <a:rPr lang="zh-CN" altLang="en-US" sz="2000">
                <a:solidFill>
                  <a:srgbClr val="C00000"/>
                </a:solidFill>
                <a:latin typeface="楷体_GB2312" pitchFamily="49" charset="-122"/>
                <a:ea typeface="楷体_GB2312" pitchFamily="49" charset="-122"/>
              </a:rPr>
              <a:t>系统流程图基本画法</a:t>
            </a:r>
            <a:r>
              <a:rPr lang="zh-CN" altLang="en-US" sz="2000">
                <a:latin typeface="楷体_GB2312" pitchFamily="49" charset="-122"/>
                <a:ea typeface="楷体_GB2312" pitchFamily="49" charset="-122"/>
              </a:rPr>
              <a:t>，以及</a:t>
            </a:r>
            <a:r>
              <a:rPr lang="zh-CN" altLang="en-US" sz="2000">
                <a:ea typeface="楷体_GB2312" pitchFamily="49" charset="-122"/>
              </a:rPr>
              <a:t>“</a:t>
            </a:r>
            <a:r>
              <a:rPr lang="zh-CN" altLang="en-US" sz="2000">
                <a:solidFill>
                  <a:srgbClr val="C00000"/>
                </a:solidFill>
                <a:latin typeface="楷体_GB2312" pitchFamily="49" charset="-122"/>
                <a:ea typeface="楷体_GB2312" pitchFamily="49" charset="-122"/>
              </a:rPr>
              <a:t>可行性分析报告</a:t>
            </a:r>
            <a:r>
              <a:rPr lang="zh-CN" altLang="en-US" sz="2000">
                <a:ea typeface="楷体_GB2312" pitchFamily="49" charset="-122"/>
              </a:rPr>
              <a:t>”</a:t>
            </a:r>
            <a:r>
              <a:rPr lang="zh-CN" altLang="en-US" sz="2000">
                <a:latin typeface="楷体_GB2312" pitchFamily="49" charset="-122"/>
                <a:ea typeface="楷体_GB2312" pitchFamily="49" charset="-122"/>
              </a:rPr>
              <a:t>编写。</a:t>
            </a:r>
          </a:p>
          <a:p>
            <a:pPr eaLnBrk="1" hangingPunct="1">
              <a:buFont typeface="Arial" pitchFamily="34" charset="0"/>
              <a:buNone/>
            </a:pPr>
            <a:r>
              <a:rPr lang="zh-CN" altLang="en-US" sz="2000">
                <a:latin typeface="楷体_GB2312" pitchFamily="49" charset="-122"/>
                <a:ea typeface="楷体_GB2312" pitchFamily="49" charset="-122"/>
              </a:rPr>
              <a:t>    在可行性分析的基础上</a:t>
            </a:r>
            <a:r>
              <a:rPr lang="zh-CN" altLang="en-US" sz="2000">
                <a:solidFill>
                  <a:srgbClr val="C00000"/>
                </a:solidFill>
                <a:latin typeface="楷体_GB2312" pitchFamily="49" charset="-122"/>
                <a:ea typeface="楷体_GB2312" pitchFamily="49" charset="-122"/>
              </a:rPr>
              <a:t>对软件工程进行计划</a:t>
            </a:r>
            <a:r>
              <a:rPr lang="zh-CN" altLang="en-US" sz="2000">
                <a:latin typeface="楷体_GB2312" pitchFamily="49" charset="-122"/>
                <a:ea typeface="楷体_GB2312" pitchFamily="49" charset="-122"/>
              </a:rPr>
              <a:t>，</a:t>
            </a:r>
            <a:r>
              <a:rPr lang="zh-CN" altLang="en-US" sz="2000">
                <a:solidFill>
                  <a:srgbClr val="C00000"/>
                </a:solidFill>
                <a:latin typeface="楷体_GB2312" pitchFamily="49" charset="-122"/>
                <a:ea typeface="楷体_GB2312" pitchFamily="49" charset="-122"/>
              </a:rPr>
              <a:t>重点</a:t>
            </a:r>
            <a:r>
              <a:rPr lang="zh-CN" altLang="en-US" sz="2000">
                <a:latin typeface="楷体_GB2312" pitchFamily="49" charset="-122"/>
                <a:ea typeface="楷体_GB2312" pitchFamily="49" charset="-122"/>
              </a:rPr>
              <a:t>包括软件计划的概念、软件计划的内容、软件计划的方法；阐述了</a:t>
            </a:r>
            <a:r>
              <a:rPr lang="zh-CN" altLang="en-US" sz="2000">
                <a:solidFill>
                  <a:srgbClr val="CC0000"/>
                </a:solidFill>
                <a:latin typeface="楷体_GB2312" pitchFamily="49" charset="-122"/>
                <a:ea typeface="楷体_GB2312" pitchFamily="49" charset="-122"/>
              </a:rPr>
              <a:t>软件开发计划</a:t>
            </a:r>
            <a:r>
              <a:rPr lang="zh-CN" altLang="en-US" sz="2000">
                <a:latin typeface="楷体_GB2312" pitchFamily="49" charset="-122"/>
                <a:ea typeface="楷体_GB2312" pitchFamily="49" charset="-122"/>
              </a:rPr>
              <a:t>，涵盖了软件开发计划概述、软件开发计划的内容、软件开发计划书的编写和综合应用案例分析。</a:t>
            </a:r>
          </a:p>
        </p:txBody>
      </p:sp>
      <p:pic>
        <p:nvPicPr>
          <p:cNvPr id="56328" name="Picture 6"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1249" y="6003925"/>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193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xmlns="" id="{6F10CA3A-84F9-4594-8E92-EE13B2999BF3}"/>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4.4 </a:t>
            </a:r>
            <a:r>
              <a:rPr lang="zh-CN" altLang="en-US">
                <a:effectLst>
                  <a:outerShdw blurRad="38100" dist="38100" dir="2700000" algn="tl">
                    <a:srgbClr val="C0C0C0"/>
                  </a:outerShdw>
                </a:effectLst>
              </a:rPr>
              <a:t>数据库设计概述</a:t>
            </a:r>
            <a:r>
              <a:rPr lang="zh-CN" altLang="en-US"/>
              <a:t> </a:t>
            </a:r>
          </a:p>
        </p:txBody>
      </p:sp>
      <p:sp>
        <p:nvSpPr>
          <p:cNvPr id="36867" name="Text Box 3">
            <a:extLst>
              <a:ext uri="{FF2B5EF4-FFF2-40B4-BE49-F238E27FC236}">
                <a16:creationId xmlns:a16="http://schemas.microsoft.com/office/drawing/2014/main" xmlns="" id="{70E0658C-66C6-4839-ABF1-759B24C5EDE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36868" name="Rectangle 4">
            <a:extLst>
              <a:ext uri="{FF2B5EF4-FFF2-40B4-BE49-F238E27FC236}">
                <a16:creationId xmlns:a16="http://schemas.microsoft.com/office/drawing/2014/main" xmlns="" id="{913BE210-6109-4CEF-97BD-4E8CB1CFA472}"/>
              </a:ext>
            </a:extLst>
          </p:cNvPr>
          <p:cNvSpPr>
            <a:spLocks noChangeArrowheads="1"/>
          </p:cNvSpPr>
          <p:nvPr/>
        </p:nvSpPr>
        <p:spPr bwMode="auto">
          <a:xfrm>
            <a:off x="468313" y="3617913"/>
            <a:ext cx="81359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xmlns="" id="{06CF4A82-D0F0-4250-9257-D2A8C02B5AB1}"/>
              </a:ext>
            </a:extLst>
          </p:cNvPr>
          <p:cNvSpPr/>
          <p:nvPr/>
        </p:nvSpPr>
        <p:spPr bwMode="gray">
          <a:xfrm>
            <a:off x="468313" y="1116013"/>
            <a:ext cx="8280400" cy="55530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20000"/>
          </a:bodyPr>
          <a:lstStyle/>
          <a:p>
            <a:pPr eaLnBrk="1" hangingPunct="1">
              <a:lnSpc>
                <a:spcPct val="140000"/>
              </a:lnSpc>
              <a:defRPr/>
            </a:pPr>
            <a:r>
              <a:rPr lang="en-US" altLang="zh-CN" sz="2800" dirty="0">
                <a:solidFill>
                  <a:srgbClr val="FF0000"/>
                </a:solidFill>
                <a:latin typeface="Arial" panose="020B0604020202020204" pitchFamily="34" charset="0"/>
              </a:rPr>
              <a:t>4.4.1 </a:t>
            </a:r>
            <a:r>
              <a:rPr lang="zh-CN" altLang="en-US" sz="2800" dirty="0">
                <a:solidFill>
                  <a:srgbClr val="FF0000"/>
                </a:solidFill>
                <a:latin typeface="Arial" panose="020B0604020202020204" pitchFamily="34" charset="0"/>
              </a:rPr>
              <a:t>数据库设计任务及步骤</a:t>
            </a:r>
          </a:p>
          <a:p>
            <a:pPr eaLnBrk="1" hangingPunct="1">
              <a:buFont typeface="Arial" panose="020B0604020202020204" pitchFamily="34" charset="0"/>
              <a:buNone/>
              <a:defRPr/>
            </a:pPr>
            <a:r>
              <a:rPr lang="zh-CN" altLang="en-US" sz="2200" dirty="0">
                <a:solidFill>
                  <a:schemeClr val="tx1"/>
                </a:solidFill>
                <a:latin typeface="Arial" panose="020B0604020202020204" pitchFamily="34" charset="0"/>
              </a:rPr>
              <a:t>       </a:t>
            </a:r>
            <a:r>
              <a:rPr lang="zh-CN" altLang="en-US" sz="2400" dirty="0">
                <a:solidFill>
                  <a:srgbClr val="CC0000"/>
                </a:solidFill>
                <a:latin typeface="Arial" panose="020B0604020202020204" pitchFamily="34" charset="0"/>
              </a:rPr>
              <a:t>数据库设计</a:t>
            </a:r>
            <a:r>
              <a:rPr lang="zh-CN" altLang="zh-CN" sz="2400" dirty="0">
                <a:solidFill>
                  <a:srgbClr val="CC0000"/>
                </a:solidFill>
                <a:latin typeface="Arial" panose="020B0604020202020204" pitchFamily="34" charset="0"/>
              </a:rPr>
              <a:t>的</a:t>
            </a:r>
            <a:r>
              <a:rPr lang="zh-CN" altLang="zh-CN" sz="2400" u="sng" dirty="0">
                <a:solidFill>
                  <a:srgbClr val="CC0000"/>
                </a:solidFill>
                <a:latin typeface="Arial" panose="020B0604020202020204" pitchFamily="34" charset="0"/>
              </a:rPr>
              <a:t>任务及步骤</a:t>
            </a:r>
            <a:r>
              <a:rPr lang="zh-CN" altLang="en-US" sz="2400" dirty="0">
                <a:solidFill>
                  <a:schemeClr val="tx1"/>
                </a:solidFill>
                <a:latin typeface="Arial" panose="020B0604020202020204" pitchFamily="34" charset="0"/>
              </a:rPr>
              <a:t>为</a:t>
            </a:r>
            <a:r>
              <a:rPr lang="zh-CN" altLang="zh-CN" sz="2400" dirty="0"/>
              <a:t>数据库应用程序（处理过程）和数据库（数据结构与数据表及数据）的需求分析、概念结构设计、逻辑结构设计、物理结构设计等阶段。</a:t>
            </a:r>
          </a:p>
          <a:p>
            <a:pPr eaLnBrk="1" hangingPunct="1">
              <a:buFont typeface="Arial" panose="020B0604020202020204" pitchFamily="34" charset="0"/>
              <a:buNone/>
              <a:defRPr/>
            </a:pPr>
            <a:r>
              <a:rPr lang="zh-CN" altLang="zh-CN" sz="2400" dirty="0"/>
              <a:t>（</a:t>
            </a:r>
            <a:r>
              <a:rPr lang="en-US" altLang="zh-CN" sz="2400" dirty="0"/>
              <a:t>1</a:t>
            </a:r>
            <a:r>
              <a:rPr lang="zh-CN" altLang="zh-CN" sz="2400" dirty="0"/>
              <a:t>）</a:t>
            </a:r>
            <a:r>
              <a:rPr lang="zh-CN" altLang="zh-CN" sz="2400" dirty="0">
                <a:solidFill>
                  <a:srgbClr val="800000"/>
                </a:solidFill>
              </a:rPr>
              <a:t>需求分析</a:t>
            </a:r>
            <a:r>
              <a:rPr lang="zh-CN" altLang="en-US" sz="2400" dirty="0">
                <a:solidFill>
                  <a:srgbClr val="800000"/>
                </a:solidFill>
              </a:rPr>
              <a:t>。</a:t>
            </a:r>
            <a:r>
              <a:rPr lang="zh-CN" altLang="zh-CN" sz="2400" dirty="0"/>
              <a:t>可以在软件需求分析阶段完成，也可以进一步深入企事业实际进行具体的调研分析，主要任务是调查、深入分析和确认业务用户数据需求与处理需求。</a:t>
            </a:r>
          </a:p>
          <a:p>
            <a:pPr eaLnBrk="1" hangingPunct="1">
              <a:buFont typeface="Arial" panose="020B0604020202020204" pitchFamily="34" charset="0"/>
              <a:buNone/>
              <a:defRPr/>
            </a:pPr>
            <a:r>
              <a:rPr lang="zh-CN" altLang="zh-CN" sz="2400" dirty="0"/>
              <a:t>（</a:t>
            </a:r>
            <a:r>
              <a:rPr lang="en-US" altLang="zh-CN" sz="2400" dirty="0"/>
              <a:t>2</a:t>
            </a:r>
            <a:r>
              <a:rPr lang="zh-CN" altLang="zh-CN" sz="2400" dirty="0"/>
              <a:t>）</a:t>
            </a:r>
            <a:r>
              <a:rPr lang="zh-CN" altLang="zh-CN" sz="2400" dirty="0">
                <a:solidFill>
                  <a:srgbClr val="800000"/>
                </a:solidFill>
              </a:rPr>
              <a:t>概念结构设计</a:t>
            </a:r>
            <a:r>
              <a:rPr lang="zh-CN" altLang="en-US" sz="2400" dirty="0">
                <a:solidFill>
                  <a:srgbClr val="800000"/>
                </a:solidFill>
              </a:rPr>
              <a:t>。</a:t>
            </a:r>
            <a:r>
              <a:rPr lang="zh-CN" altLang="zh-CN" sz="2400" dirty="0"/>
              <a:t>目的是获取数据库的概念数据模型，通常有两种方法；一是设计实体联系模型（</a:t>
            </a:r>
            <a:r>
              <a:rPr lang="en-US" altLang="zh-CN" sz="2400" dirty="0"/>
              <a:t>E-R</a:t>
            </a:r>
            <a:r>
              <a:rPr lang="zh-CN" altLang="zh-CN" sz="2400" dirty="0"/>
              <a:t>图），二是面向对象的方法，以类或对象形式表示数据及其之间联系。</a:t>
            </a:r>
          </a:p>
          <a:p>
            <a:pPr eaLnBrk="1" hangingPunct="1">
              <a:buFont typeface="Arial" panose="020B0604020202020204" pitchFamily="34" charset="0"/>
              <a:buNone/>
              <a:defRPr/>
            </a:pPr>
            <a:r>
              <a:rPr lang="zh-CN" altLang="zh-CN" sz="2400" dirty="0"/>
              <a:t>（</a:t>
            </a:r>
            <a:r>
              <a:rPr lang="en-US" altLang="zh-CN" sz="2400" dirty="0"/>
              <a:t>3</a:t>
            </a:r>
            <a:r>
              <a:rPr lang="zh-CN" altLang="zh-CN" sz="2400" dirty="0"/>
              <a:t>）</a:t>
            </a:r>
            <a:r>
              <a:rPr lang="zh-CN" altLang="zh-CN" sz="2400" dirty="0">
                <a:solidFill>
                  <a:srgbClr val="800000"/>
                </a:solidFill>
              </a:rPr>
              <a:t>逻辑结构设计</a:t>
            </a:r>
            <a:r>
              <a:rPr lang="zh-CN" altLang="zh-CN" sz="2400" dirty="0"/>
              <a:t>。主要任务是将概念模型转化为终端可以实现的传统数据模型，如转化为关系模型，需要根据所选数据库得到具体的关系数据模式，即二维表结构。</a:t>
            </a:r>
          </a:p>
          <a:p>
            <a:pPr eaLnBrk="1" hangingPunct="1">
              <a:buFont typeface="Arial" panose="020B0604020202020204" pitchFamily="34" charset="0"/>
              <a:buNone/>
              <a:defRPr/>
            </a:pPr>
            <a:r>
              <a:rPr lang="zh-CN" altLang="zh-CN" sz="2400" dirty="0"/>
              <a:t>（</a:t>
            </a:r>
            <a:r>
              <a:rPr lang="en-US" altLang="zh-CN" sz="2400" dirty="0"/>
              <a:t>4</a:t>
            </a:r>
            <a:r>
              <a:rPr lang="zh-CN" altLang="zh-CN" sz="2400" dirty="0"/>
              <a:t>）</a:t>
            </a:r>
            <a:r>
              <a:rPr lang="zh-CN" altLang="zh-CN" sz="2400" dirty="0">
                <a:solidFill>
                  <a:srgbClr val="800000"/>
                </a:solidFill>
              </a:rPr>
              <a:t>物理结构设计</a:t>
            </a:r>
            <a:r>
              <a:rPr lang="zh-CN" altLang="en-US" sz="2400" dirty="0">
                <a:solidFill>
                  <a:srgbClr val="800000"/>
                </a:solidFill>
              </a:rPr>
              <a:t>。</a:t>
            </a:r>
            <a:r>
              <a:rPr lang="zh-CN" altLang="zh-CN" sz="2400" dirty="0"/>
              <a:t>主要是根据数据模型及处理要求，选择存储结构和存取方法，以求获得最佳的存取效率。主要包括：数据库文件组织形式（顺序文件或随机文件）、索引文件组织结构、存储介质的分配、存取系统的选择等。</a:t>
            </a:r>
          </a:p>
        </p:txBody>
      </p:sp>
      <p:pic>
        <p:nvPicPr>
          <p:cNvPr id="36870" name="Picture 5" descr="C:\Program Files\Microsoft Office\MEDIA\CAGCAT10\j0285750.wmf">
            <a:extLst>
              <a:ext uri="{FF2B5EF4-FFF2-40B4-BE49-F238E27FC236}">
                <a16:creationId xmlns:a16="http://schemas.microsoft.com/office/drawing/2014/main" xmlns="" id="{FA2C200A-7485-4025-BC8A-335EF842A0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588" y="6021388"/>
            <a:ext cx="8493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矩形标注 1">
            <a:extLst>
              <a:ext uri="{FF2B5EF4-FFF2-40B4-BE49-F238E27FC236}">
                <a16:creationId xmlns:a16="http://schemas.microsoft.com/office/drawing/2014/main" xmlns="" id="{69AAF6B7-94BE-4E6F-A6D3-D73BFDC796BE}"/>
              </a:ext>
            </a:extLst>
          </p:cNvPr>
          <p:cNvSpPr>
            <a:spLocks noChangeArrowheads="1"/>
          </p:cNvSpPr>
          <p:nvPr/>
        </p:nvSpPr>
        <p:spPr bwMode="auto">
          <a:xfrm>
            <a:off x="5292725" y="1497013"/>
            <a:ext cx="2289175" cy="431800"/>
          </a:xfrm>
          <a:prstGeom prst="wedgeRectCallout">
            <a:avLst>
              <a:gd name="adj1" fmla="val -20833"/>
              <a:gd name="adj2" fmla="val 62500"/>
            </a:avLst>
          </a:prstGeom>
          <a:solidFill>
            <a:srgbClr val="FFFF00"/>
          </a:solidFill>
          <a:ln w="12700">
            <a:solidFill>
              <a:srgbClr val="3333FF"/>
            </a:solidFill>
            <a:round/>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r>
              <a:rPr lang="zh-CN" altLang="en-US" sz="1600">
                <a:solidFill>
                  <a:schemeClr val="tx2"/>
                </a:solidFill>
                <a:latin typeface="Arial" panose="020B0604020202020204" pitchFamily="34" charset="0"/>
              </a:rPr>
              <a:t>处理</a:t>
            </a:r>
            <a:r>
              <a:rPr lang="en-US" altLang="zh-CN" sz="1600">
                <a:solidFill>
                  <a:schemeClr val="tx2"/>
                </a:solidFill>
                <a:latin typeface="Arial" panose="020B0604020202020204" pitchFamily="34" charset="0"/>
              </a:rPr>
              <a:t>(</a:t>
            </a:r>
            <a:r>
              <a:rPr lang="zh-CN" altLang="en-US" sz="1600">
                <a:solidFill>
                  <a:schemeClr val="tx2"/>
                </a:solidFill>
                <a:latin typeface="Arial" panose="020B0604020202020204" pitchFamily="34" charset="0"/>
              </a:rPr>
              <a:t>过程</a:t>
            </a:r>
            <a:r>
              <a:rPr lang="en-US" altLang="zh-CN" sz="1600">
                <a:solidFill>
                  <a:schemeClr val="tx2"/>
                </a:solidFill>
                <a:latin typeface="Arial" panose="020B0604020202020204" pitchFamily="34" charset="0"/>
              </a:rPr>
              <a:t>)+</a:t>
            </a:r>
            <a:r>
              <a:rPr lang="zh-CN" altLang="en-US" sz="1600">
                <a:solidFill>
                  <a:schemeClr val="tx2"/>
                </a:solidFill>
                <a:latin typeface="Arial" panose="020B0604020202020204" pitchFamily="34" charset="0"/>
              </a:rPr>
              <a:t>数据</a:t>
            </a:r>
            <a:r>
              <a:rPr lang="en-US" altLang="zh-CN" sz="1600">
                <a:solidFill>
                  <a:schemeClr val="tx2"/>
                </a:solidFill>
                <a:latin typeface="Arial" panose="020B0604020202020204" pitchFamily="34" charset="0"/>
              </a:rPr>
              <a:t>(</a:t>
            </a:r>
            <a:r>
              <a:rPr lang="zh-CN" altLang="en-US" sz="1600">
                <a:solidFill>
                  <a:schemeClr val="tx2"/>
                </a:solidFill>
                <a:latin typeface="Arial" panose="020B0604020202020204" pitchFamily="34" charset="0"/>
              </a:rPr>
              <a:t>库</a:t>
            </a:r>
            <a:r>
              <a:rPr lang="en-US" altLang="zh-CN" sz="1600">
                <a:solidFill>
                  <a:schemeClr val="tx2"/>
                </a:solidFill>
                <a:latin typeface="Arial" panose="020B0604020202020204" pitchFamily="34"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xmlns="" id="{991D8146-C70F-465F-A0D9-73FAD56BAB9B}"/>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4.4 </a:t>
            </a:r>
            <a:r>
              <a:rPr lang="zh-CN" altLang="en-US">
                <a:effectLst>
                  <a:outerShdw blurRad="38100" dist="38100" dir="2700000" algn="tl">
                    <a:srgbClr val="C0C0C0"/>
                  </a:outerShdw>
                </a:effectLst>
              </a:rPr>
              <a:t>数据库设计概述</a:t>
            </a:r>
            <a:r>
              <a:rPr lang="zh-CN" altLang="en-US"/>
              <a:t> </a:t>
            </a:r>
          </a:p>
        </p:txBody>
      </p:sp>
      <p:sp>
        <p:nvSpPr>
          <p:cNvPr id="37891" name="Text Box 3">
            <a:extLst>
              <a:ext uri="{FF2B5EF4-FFF2-40B4-BE49-F238E27FC236}">
                <a16:creationId xmlns:a16="http://schemas.microsoft.com/office/drawing/2014/main" xmlns="" id="{F6C62756-89AF-49C2-9131-FF4BF68E6DA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37892" name="Rectangle 4">
            <a:extLst>
              <a:ext uri="{FF2B5EF4-FFF2-40B4-BE49-F238E27FC236}">
                <a16:creationId xmlns:a16="http://schemas.microsoft.com/office/drawing/2014/main" xmlns="" id="{E933B75F-8F92-477D-A87A-CA2B5EBF866F}"/>
              </a:ext>
            </a:extLst>
          </p:cNvPr>
          <p:cNvSpPr>
            <a:spLocks noChangeArrowheads="1"/>
          </p:cNvSpPr>
          <p:nvPr/>
        </p:nvSpPr>
        <p:spPr bwMode="auto">
          <a:xfrm>
            <a:off x="468313" y="3617913"/>
            <a:ext cx="81359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xmlns="" id="{DA3A421E-0ED1-439A-8180-245BFDA6334A}"/>
              </a:ext>
            </a:extLst>
          </p:cNvPr>
          <p:cNvSpPr/>
          <p:nvPr/>
        </p:nvSpPr>
        <p:spPr bwMode="gray">
          <a:xfrm>
            <a:off x="611188" y="1196975"/>
            <a:ext cx="7920037" cy="48958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120000"/>
              </a:lnSpc>
              <a:defRPr/>
            </a:pPr>
            <a:r>
              <a:rPr lang="en-US" altLang="zh-CN" sz="2500" dirty="0">
                <a:solidFill>
                  <a:srgbClr val="FF0000"/>
                </a:solidFill>
                <a:latin typeface="Arial" panose="020B0604020202020204" pitchFamily="34" charset="0"/>
              </a:rPr>
              <a:t>4.4.2 </a:t>
            </a:r>
            <a:r>
              <a:rPr lang="zh-CN" altLang="en-US" sz="2500" dirty="0">
                <a:solidFill>
                  <a:srgbClr val="FF0000"/>
                </a:solidFill>
                <a:latin typeface="Arial" panose="020B0604020202020204" pitchFamily="34" charset="0"/>
              </a:rPr>
              <a:t>概念数据模型设计</a:t>
            </a:r>
          </a:p>
          <a:p>
            <a:pPr eaLnBrk="1" hangingPunct="1">
              <a:lnSpc>
                <a:spcPct val="120000"/>
              </a:lnSpc>
              <a:defRPr/>
            </a:pPr>
            <a:r>
              <a:rPr lang="zh-CN" altLang="en-US" sz="2200" dirty="0">
                <a:solidFill>
                  <a:srgbClr val="0066FF"/>
                </a:solidFill>
                <a:latin typeface="Arial" panose="020B0604020202020204" pitchFamily="34" charset="0"/>
              </a:rPr>
              <a:t>       </a:t>
            </a:r>
            <a:r>
              <a:rPr lang="zh-CN" altLang="en-US" sz="2200" dirty="0">
                <a:solidFill>
                  <a:schemeClr val="accent4">
                    <a:lumMod val="75000"/>
                  </a:schemeClr>
                </a:solidFill>
                <a:latin typeface="Arial" panose="020B0604020202020204" pitchFamily="34" charset="0"/>
              </a:rPr>
              <a:t>在</a:t>
            </a:r>
            <a:r>
              <a:rPr lang="zh-CN" altLang="en-US" sz="2200" u="sng" dirty="0">
                <a:solidFill>
                  <a:schemeClr val="accent4">
                    <a:lumMod val="75000"/>
                  </a:schemeClr>
                </a:solidFill>
                <a:latin typeface="Arial" panose="020B0604020202020204" pitchFamily="34" charset="0"/>
              </a:rPr>
              <a:t>软件分析阶段</a:t>
            </a:r>
            <a:r>
              <a:rPr lang="zh-CN" altLang="en-US" sz="2200" dirty="0">
                <a:solidFill>
                  <a:schemeClr val="accent4">
                    <a:lumMod val="75000"/>
                  </a:schemeClr>
                </a:solidFill>
                <a:latin typeface="Arial" panose="020B0604020202020204" pitchFamily="34" charset="0"/>
              </a:rPr>
              <a:t>曾经</a:t>
            </a:r>
            <a:r>
              <a:rPr lang="zh-CN" altLang="en-US" sz="2200" dirty="0">
                <a:solidFill>
                  <a:srgbClr val="800000"/>
                </a:solidFill>
                <a:latin typeface="Arial" panose="020B0604020202020204" pitchFamily="34" charset="0"/>
              </a:rPr>
              <a:t>利用</a:t>
            </a:r>
            <a:r>
              <a:rPr lang="en-US" altLang="zh-CN" sz="2200" dirty="0">
                <a:solidFill>
                  <a:srgbClr val="800000"/>
                </a:solidFill>
                <a:latin typeface="Arial" panose="020B0604020202020204" pitchFamily="34" charset="0"/>
              </a:rPr>
              <a:t>E-R</a:t>
            </a:r>
            <a:r>
              <a:rPr lang="zh-CN" altLang="en-US" sz="2200" dirty="0">
                <a:solidFill>
                  <a:srgbClr val="800000"/>
                </a:solidFill>
                <a:latin typeface="Arial" panose="020B0604020202020204" pitchFamily="34" charset="0"/>
              </a:rPr>
              <a:t>图</a:t>
            </a:r>
            <a:r>
              <a:rPr lang="zh-CN" altLang="en-US" sz="2200" dirty="0">
                <a:solidFill>
                  <a:srgbClr val="0066FF"/>
                </a:solidFill>
                <a:latin typeface="Arial" panose="020B0604020202020204" pitchFamily="34" charset="0"/>
              </a:rPr>
              <a:t>进</a:t>
            </a:r>
            <a:r>
              <a:rPr lang="zh-CN" altLang="en-US" sz="2200" dirty="0">
                <a:solidFill>
                  <a:schemeClr val="accent4">
                    <a:lumMod val="75000"/>
                  </a:schemeClr>
                </a:solidFill>
                <a:latin typeface="Arial" panose="020B0604020202020204" pitchFamily="34" charset="0"/>
              </a:rPr>
              <a:t>行</a:t>
            </a:r>
            <a:r>
              <a:rPr lang="zh-CN" altLang="en-US" sz="2200" dirty="0">
                <a:solidFill>
                  <a:srgbClr val="800000"/>
                </a:solidFill>
                <a:latin typeface="Arial" panose="020B0604020202020204" pitchFamily="34" charset="0"/>
              </a:rPr>
              <a:t>系统描述</a:t>
            </a:r>
            <a:r>
              <a:rPr lang="zh-CN" altLang="en-US" sz="2200" dirty="0">
                <a:solidFill>
                  <a:schemeClr val="accent4">
                    <a:lumMod val="75000"/>
                  </a:schemeClr>
                </a:solidFill>
                <a:latin typeface="Arial" panose="020B0604020202020204" pitchFamily="34" charset="0"/>
              </a:rPr>
              <a:t>，还可利用其</a:t>
            </a:r>
            <a:r>
              <a:rPr lang="zh-CN" altLang="en-US" sz="2200" dirty="0">
                <a:solidFill>
                  <a:srgbClr val="CC0000"/>
                </a:solidFill>
                <a:latin typeface="Arial" panose="020B0604020202020204" pitchFamily="34" charset="0"/>
              </a:rPr>
              <a:t>进行设计</a:t>
            </a:r>
            <a:r>
              <a:rPr lang="zh-CN" altLang="en-US" sz="2200" dirty="0">
                <a:solidFill>
                  <a:schemeClr val="accent4">
                    <a:lumMod val="75000"/>
                  </a:schemeClr>
                </a:solidFill>
                <a:latin typeface="Arial" panose="020B0604020202020204" pitchFamily="34" charset="0"/>
              </a:rPr>
              <a:t>。采用简单的</a:t>
            </a:r>
            <a:r>
              <a:rPr lang="en-US" altLang="zh-CN" sz="2200" dirty="0">
                <a:solidFill>
                  <a:schemeClr val="accent4">
                    <a:lumMod val="75000"/>
                  </a:schemeClr>
                </a:solidFill>
                <a:latin typeface="Arial" panose="020B0604020202020204" pitchFamily="34" charset="0"/>
              </a:rPr>
              <a:t>E-R</a:t>
            </a:r>
            <a:r>
              <a:rPr lang="zh-CN" altLang="en-US" sz="2200" dirty="0">
                <a:solidFill>
                  <a:schemeClr val="accent4">
                    <a:lumMod val="75000"/>
                  </a:schemeClr>
                </a:solidFill>
                <a:latin typeface="Arial" panose="020B0604020202020204" pitchFamily="34" charset="0"/>
              </a:rPr>
              <a:t>图表达对现实的理解，</a:t>
            </a:r>
            <a:r>
              <a:rPr lang="zh-CN" altLang="en-US" sz="2200" dirty="0">
                <a:solidFill>
                  <a:srgbClr val="FF33CC"/>
                </a:solidFill>
                <a:latin typeface="Arial" panose="020B0604020202020204" pitchFamily="34" charset="0"/>
              </a:rPr>
              <a:t>优点</a:t>
            </a:r>
            <a:r>
              <a:rPr lang="zh-CN" altLang="en-US" sz="2200" dirty="0">
                <a:solidFill>
                  <a:schemeClr val="accent4">
                    <a:lumMod val="75000"/>
                  </a:schemeClr>
                </a:solidFill>
                <a:latin typeface="Arial" panose="020B0604020202020204" pitchFamily="34" charset="0"/>
              </a:rPr>
              <a:t>是：图形元素少，接近人的思维方式，不用考虑存贮结构、存取方式和具体的数据库软件，易分析、易设计等。</a:t>
            </a:r>
          </a:p>
          <a:p>
            <a:pPr eaLnBrk="1" hangingPunct="1">
              <a:lnSpc>
                <a:spcPct val="120000"/>
              </a:lnSpc>
              <a:defRPr/>
            </a:pPr>
            <a:r>
              <a:rPr lang="zh-CN" altLang="en-US" sz="2200" dirty="0">
                <a:solidFill>
                  <a:srgbClr val="0066FF"/>
                </a:solidFill>
                <a:latin typeface="Arial" panose="020B0604020202020204" pitchFamily="34" charset="0"/>
              </a:rPr>
              <a:t>       </a:t>
            </a:r>
            <a:r>
              <a:rPr lang="zh-CN" altLang="en-US" sz="2200" u="sng" dirty="0">
                <a:solidFill>
                  <a:srgbClr val="FF33CC"/>
                </a:solidFill>
                <a:latin typeface="Arial" panose="020B0604020202020204" pitchFamily="34" charset="0"/>
              </a:rPr>
              <a:t>在</a:t>
            </a:r>
            <a:r>
              <a:rPr lang="en-US" altLang="zh-CN" sz="2200" u="sng" dirty="0">
                <a:solidFill>
                  <a:srgbClr val="FF33CC"/>
                </a:solidFill>
                <a:latin typeface="Arial" panose="020B0604020202020204" pitchFamily="34" charset="0"/>
              </a:rPr>
              <a:t>E-R</a:t>
            </a:r>
            <a:r>
              <a:rPr lang="zh-CN" altLang="en-US" sz="2200" u="sng" dirty="0">
                <a:solidFill>
                  <a:srgbClr val="FF33CC"/>
                </a:solidFill>
                <a:latin typeface="Arial" panose="020B0604020202020204" pitchFamily="34" charset="0"/>
              </a:rPr>
              <a:t>图中</a:t>
            </a:r>
            <a:r>
              <a:rPr lang="zh-CN" altLang="en-US" sz="2200" dirty="0">
                <a:solidFill>
                  <a:srgbClr val="0066FF"/>
                </a:solidFill>
                <a:latin typeface="Arial" panose="020B0604020202020204" pitchFamily="34" charset="0"/>
              </a:rPr>
              <a:t>，</a:t>
            </a:r>
            <a:r>
              <a:rPr lang="zh-CN" altLang="en-US" sz="2200" dirty="0">
                <a:solidFill>
                  <a:schemeClr val="accent4">
                    <a:lumMod val="75000"/>
                  </a:schemeClr>
                </a:solidFill>
                <a:latin typeface="Arial" panose="020B0604020202020204" pitchFamily="34" charset="0"/>
              </a:rPr>
              <a:t>仍以矩形表示</a:t>
            </a:r>
            <a:r>
              <a:rPr lang="zh-CN" altLang="en-US" sz="2200" dirty="0">
                <a:solidFill>
                  <a:srgbClr val="800000"/>
                </a:solidFill>
                <a:latin typeface="Arial" panose="020B0604020202020204" pitchFamily="34" charset="0"/>
              </a:rPr>
              <a:t>实体</a:t>
            </a:r>
            <a:r>
              <a:rPr lang="zh-CN" altLang="en-US" sz="2200" dirty="0">
                <a:solidFill>
                  <a:schemeClr val="accent4">
                    <a:lumMod val="75000"/>
                  </a:schemeClr>
                </a:solidFill>
                <a:latin typeface="Arial" panose="020B0604020202020204" pitchFamily="34" charset="0"/>
              </a:rPr>
              <a:t>，椭圆表示</a:t>
            </a:r>
            <a:r>
              <a:rPr lang="zh-CN" altLang="en-US" sz="2200" dirty="0">
                <a:solidFill>
                  <a:srgbClr val="800000"/>
                </a:solidFill>
                <a:latin typeface="Arial" panose="020B0604020202020204" pitchFamily="34" charset="0"/>
              </a:rPr>
              <a:t>属性</a:t>
            </a:r>
            <a:r>
              <a:rPr lang="zh-CN" altLang="en-US" sz="2200" dirty="0">
                <a:solidFill>
                  <a:schemeClr val="accent4">
                    <a:lumMod val="75000"/>
                  </a:schemeClr>
                </a:solidFill>
                <a:latin typeface="Arial" panose="020B0604020202020204" pitchFamily="34" charset="0"/>
              </a:rPr>
              <a:t>，用带有加下划线的主键（码）名的椭圆表示</a:t>
            </a:r>
            <a:r>
              <a:rPr lang="zh-CN" altLang="en-US" sz="2200" dirty="0">
                <a:solidFill>
                  <a:srgbClr val="800000"/>
                </a:solidFill>
                <a:latin typeface="Arial" panose="020B0604020202020204" pitchFamily="34" charset="0"/>
              </a:rPr>
              <a:t>主键</a:t>
            </a:r>
            <a:r>
              <a:rPr lang="zh-CN" altLang="en-US" sz="2200" dirty="0">
                <a:solidFill>
                  <a:schemeClr val="accent4">
                    <a:lumMod val="75000"/>
                  </a:schemeClr>
                </a:solidFill>
                <a:latin typeface="Arial" panose="020B0604020202020204" pitchFamily="34" charset="0"/>
              </a:rPr>
              <a:t>，用菱形表示</a:t>
            </a:r>
            <a:r>
              <a:rPr lang="zh-CN" altLang="en-US" sz="2200" dirty="0">
                <a:solidFill>
                  <a:srgbClr val="800000"/>
                </a:solidFill>
                <a:latin typeface="Arial" panose="020B0604020202020204" pitchFamily="34" charset="0"/>
              </a:rPr>
              <a:t>联系</a:t>
            </a:r>
            <a:r>
              <a:rPr lang="zh-CN" altLang="en-US" sz="2200" dirty="0">
                <a:solidFill>
                  <a:schemeClr val="accent4">
                    <a:lumMod val="75000"/>
                  </a:schemeClr>
                </a:solidFill>
                <a:latin typeface="Arial" panose="020B0604020202020204" pitchFamily="34" charset="0"/>
              </a:rPr>
              <a:t>，联系类型用菱形与实体间的</a:t>
            </a:r>
            <a:r>
              <a:rPr lang="zh-CN" altLang="en-US" sz="2200" dirty="0">
                <a:solidFill>
                  <a:srgbClr val="800000"/>
                </a:solidFill>
                <a:latin typeface="Arial" panose="020B0604020202020204" pitchFamily="34" charset="0"/>
              </a:rPr>
              <a:t>联线</a:t>
            </a:r>
            <a:r>
              <a:rPr lang="zh-CN" altLang="en-US" sz="2200" dirty="0">
                <a:solidFill>
                  <a:schemeClr val="accent4">
                    <a:lumMod val="75000"/>
                  </a:schemeClr>
                </a:solidFill>
                <a:latin typeface="Arial" panose="020B0604020202020204" pitchFamily="34" charset="0"/>
              </a:rPr>
              <a:t>表示，</a:t>
            </a:r>
            <a:r>
              <a:rPr lang="zh-CN" altLang="en-US" sz="2200" dirty="0">
                <a:solidFill>
                  <a:srgbClr val="800000"/>
                </a:solidFill>
                <a:latin typeface="Arial" panose="020B0604020202020204" pitchFamily="34" charset="0"/>
              </a:rPr>
              <a:t>外键</a:t>
            </a:r>
            <a:r>
              <a:rPr lang="zh-CN" altLang="en-US" sz="2200" dirty="0">
                <a:solidFill>
                  <a:schemeClr val="accent4">
                    <a:lumMod val="75000"/>
                  </a:schemeClr>
                </a:solidFill>
                <a:latin typeface="Arial" panose="020B0604020202020204" pitchFamily="34" charset="0"/>
              </a:rPr>
              <a:t>用带有加下划虚线的外键名的椭圆表示，多值属性用双线椭圆表示，派生属性用虚椭圆表示。</a:t>
            </a:r>
          </a:p>
          <a:p>
            <a:pPr eaLnBrk="1" hangingPunct="1">
              <a:defRPr/>
            </a:pPr>
            <a:endParaRPr lang="zh-CN" altLang="en-US" sz="1900" b="0" dirty="0">
              <a:solidFill>
                <a:srgbClr val="0066FF"/>
              </a:solidFill>
              <a:latin typeface="Arial" panose="020B0604020202020204" pitchFamily="34" charset="0"/>
            </a:endParaRPr>
          </a:p>
        </p:txBody>
      </p:sp>
      <p:sp>
        <p:nvSpPr>
          <p:cNvPr id="37894" name="矩形 5">
            <a:extLst>
              <a:ext uri="{FF2B5EF4-FFF2-40B4-BE49-F238E27FC236}">
                <a16:creationId xmlns:a16="http://schemas.microsoft.com/office/drawing/2014/main" xmlns="" id="{2F41AF9A-CFFF-45B3-9A2F-7D017EAD7FE9}"/>
              </a:ext>
            </a:extLst>
          </p:cNvPr>
          <p:cNvSpPr>
            <a:spLocks noChangeArrowheads="1"/>
          </p:cNvSpPr>
          <p:nvPr/>
        </p:nvSpPr>
        <p:spPr bwMode="gray">
          <a:xfrm>
            <a:off x="4819650" y="3463925"/>
            <a:ext cx="642938" cy="360363"/>
          </a:xfrm>
          <a:prstGeom prst="rect">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Wingdings" panose="05000000000000000000" pitchFamily="2" charset="2"/>
              <a:buNone/>
            </a:pPr>
            <a:endParaRPr lang="zh-CN" altLang="en-US" sz="2400">
              <a:solidFill>
                <a:schemeClr val="tx2"/>
              </a:solidFill>
            </a:endParaRPr>
          </a:p>
        </p:txBody>
      </p:sp>
      <p:sp>
        <p:nvSpPr>
          <p:cNvPr id="37895" name="椭圆 6">
            <a:extLst>
              <a:ext uri="{FF2B5EF4-FFF2-40B4-BE49-F238E27FC236}">
                <a16:creationId xmlns:a16="http://schemas.microsoft.com/office/drawing/2014/main" xmlns="" id="{CEDDE793-66E7-4A79-90C5-F1D7B6D2BDD5}"/>
              </a:ext>
            </a:extLst>
          </p:cNvPr>
          <p:cNvSpPr>
            <a:spLocks noChangeArrowheads="1"/>
          </p:cNvSpPr>
          <p:nvPr/>
        </p:nvSpPr>
        <p:spPr bwMode="gray">
          <a:xfrm>
            <a:off x="6821488" y="3438525"/>
            <a:ext cx="714375" cy="500063"/>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Wingdings" panose="05000000000000000000" pitchFamily="2" charset="2"/>
              <a:buNone/>
            </a:pPr>
            <a:endParaRPr lang="zh-CN" altLang="en-US" sz="2400">
              <a:solidFill>
                <a:schemeClr val="tx2"/>
              </a:solidFill>
            </a:endParaRPr>
          </a:p>
        </p:txBody>
      </p:sp>
      <p:sp>
        <p:nvSpPr>
          <p:cNvPr id="37896" name="菱形 7">
            <a:extLst>
              <a:ext uri="{FF2B5EF4-FFF2-40B4-BE49-F238E27FC236}">
                <a16:creationId xmlns:a16="http://schemas.microsoft.com/office/drawing/2014/main" xmlns="" id="{CFDF0F3E-4EF4-4ACC-A7B4-BCAB3236049E}"/>
              </a:ext>
            </a:extLst>
          </p:cNvPr>
          <p:cNvSpPr>
            <a:spLocks noChangeArrowheads="1"/>
          </p:cNvSpPr>
          <p:nvPr/>
        </p:nvSpPr>
        <p:spPr bwMode="gray">
          <a:xfrm>
            <a:off x="6715125" y="3832225"/>
            <a:ext cx="736600" cy="460375"/>
          </a:xfrm>
          <a:prstGeom prst="diamond">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Wingdings" panose="05000000000000000000" pitchFamily="2" charset="2"/>
              <a:buNone/>
            </a:pPr>
            <a:endParaRPr lang="zh-CN" altLang="en-US" sz="2400">
              <a:solidFill>
                <a:schemeClr val="tx2"/>
              </a:solidFill>
            </a:endParaRPr>
          </a:p>
        </p:txBody>
      </p:sp>
      <p:cxnSp>
        <p:nvCxnSpPr>
          <p:cNvPr id="10" name="直接连接符 9">
            <a:extLst>
              <a:ext uri="{FF2B5EF4-FFF2-40B4-BE49-F238E27FC236}">
                <a16:creationId xmlns:a16="http://schemas.microsoft.com/office/drawing/2014/main" xmlns="" id="{762A626E-0CD1-4D04-80A9-EDE6EB26E2BC}"/>
              </a:ext>
            </a:extLst>
          </p:cNvPr>
          <p:cNvCxnSpPr/>
          <p:nvPr/>
        </p:nvCxnSpPr>
        <p:spPr>
          <a:xfrm>
            <a:off x="3429000" y="5072063"/>
            <a:ext cx="928688"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xmlns="" id="{BB06BBEC-2CED-48F5-B8BD-A6F487E969E1}"/>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4.4 </a:t>
            </a:r>
            <a:r>
              <a:rPr lang="zh-CN" altLang="en-US">
                <a:effectLst>
                  <a:outerShdw blurRad="38100" dist="38100" dir="2700000" algn="tl">
                    <a:srgbClr val="C0C0C0"/>
                  </a:outerShdw>
                </a:effectLst>
              </a:rPr>
              <a:t>数据库设计概述</a:t>
            </a:r>
            <a:r>
              <a:rPr lang="zh-CN" altLang="en-US"/>
              <a:t> </a:t>
            </a:r>
          </a:p>
        </p:txBody>
      </p:sp>
      <p:sp>
        <p:nvSpPr>
          <p:cNvPr id="38915" name="Text Box 3">
            <a:extLst>
              <a:ext uri="{FF2B5EF4-FFF2-40B4-BE49-F238E27FC236}">
                <a16:creationId xmlns:a16="http://schemas.microsoft.com/office/drawing/2014/main" xmlns="" id="{9131ECB9-485C-46A8-8C83-673A1E7A8AC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pic>
        <p:nvPicPr>
          <p:cNvPr id="38916" name="Picture 5">
            <a:extLst>
              <a:ext uri="{FF2B5EF4-FFF2-40B4-BE49-F238E27FC236}">
                <a16:creationId xmlns:a16="http://schemas.microsoft.com/office/drawing/2014/main" xmlns="" id="{31681F54-EEE8-4D62-900F-3847072AC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670" y="1779380"/>
            <a:ext cx="6769100"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6">
            <a:extLst>
              <a:ext uri="{FF2B5EF4-FFF2-40B4-BE49-F238E27FC236}">
                <a16:creationId xmlns:a16="http://schemas.microsoft.com/office/drawing/2014/main" xmlns="" id="{8E3E173D-FD90-4240-9032-895037B3EF64}"/>
              </a:ext>
            </a:extLst>
          </p:cNvPr>
          <p:cNvSpPr>
            <a:spLocks noChangeArrowheads="1"/>
          </p:cNvSpPr>
          <p:nvPr/>
        </p:nvSpPr>
        <p:spPr bwMode="auto">
          <a:xfrm>
            <a:off x="563058" y="5633830"/>
            <a:ext cx="7635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1600">
                <a:latin typeface="Arial" panose="020B0604020202020204" pitchFamily="34" charset="0"/>
              </a:rPr>
              <a:t>                                      </a:t>
            </a:r>
            <a:r>
              <a:rPr lang="zh-CN" altLang="en-US">
                <a:latin typeface="Arial" panose="020B0604020202020204" pitchFamily="34" charset="0"/>
              </a:rPr>
              <a:t>图</a:t>
            </a:r>
            <a:r>
              <a:rPr lang="en-US" altLang="zh-CN">
                <a:solidFill>
                  <a:schemeClr val="tx2"/>
                </a:solidFill>
                <a:latin typeface="Arial" panose="020B0604020202020204" pitchFamily="34" charset="0"/>
              </a:rPr>
              <a:t>4-16 </a:t>
            </a:r>
            <a:r>
              <a:rPr lang="zh-CN" altLang="en-US">
                <a:solidFill>
                  <a:schemeClr val="tx2"/>
                </a:solidFill>
                <a:latin typeface="Arial" panose="020B0604020202020204" pitchFamily="34" charset="0"/>
              </a:rPr>
              <a:t>一个</a:t>
            </a:r>
            <a:r>
              <a:rPr lang="en-US" altLang="zh-CN">
                <a:solidFill>
                  <a:schemeClr val="tx2"/>
                </a:solidFill>
                <a:latin typeface="Arial" panose="020B0604020202020204" pitchFamily="34" charset="0"/>
              </a:rPr>
              <a:t>E-R</a:t>
            </a:r>
            <a:r>
              <a:rPr lang="zh-CN" altLang="en-US">
                <a:latin typeface="Arial" panose="020B0604020202020204" pitchFamily="34" charset="0"/>
              </a:rPr>
              <a:t>图实例</a:t>
            </a:r>
          </a:p>
          <a:p>
            <a:pPr eaLnBrk="1" hangingPunct="1">
              <a:buFont typeface="Arial" panose="020B0604020202020204" pitchFamily="34" charset="0"/>
              <a:buNone/>
            </a:pPr>
            <a:r>
              <a:rPr lang="en-US" altLang="zh-CN" sz="2300">
                <a:solidFill>
                  <a:srgbClr val="CC0000"/>
                </a:solidFill>
                <a:latin typeface="Arial" panose="020B0604020202020204" pitchFamily="34" charset="0"/>
              </a:rPr>
              <a:t>      E-R</a:t>
            </a:r>
            <a:r>
              <a:rPr lang="zh-CN" altLang="en-US" sz="2300">
                <a:solidFill>
                  <a:srgbClr val="CC0000"/>
                </a:solidFill>
                <a:latin typeface="Arial" panose="020B0604020202020204" pitchFamily="34" charset="0"/>
              </a:rPr>
              <a:t>图设计步骤</a:t>
            </a:r>
            <a:r>
              <a:rPr lang="zh-CN" altLang="en-US" sz="2300">
                <a:latin typeface="Arial" panose="020B0604020202020204" pitchFamily="34" charset="0"/>
              </a:rPr>
              <a:t>：先确定实体、联系和属性及其类型，然后画出</a:t>
            </a:r>
            <a:r>
              <a:rPr lang="en-US" altLang="zh-CN" sz="2300">
                <a:latin typeface="Arial" panose="020B0604020202020204" pitchFamily="34" charset="0"/>
              </a:rPr>
              <a:t>E-R</a:t>
            </a:r>
            <a:r>
              <a:rPr lang="zh-CN" altLang="en-US" sz="2300">
                <a:latin typeface="Arial" panose="020B0604020202020204" pitchFamily="34" charset="0"/>
              </a:rPr>
              <a:t>图。</a:t>
            </a:r>
          </a:p>
        </p:txBody>
      </p:sp>
      <p:sp>
        <p:nvSpPr>
          <p:cNvPr id="38918" name="文本框 1">
            <a:extLst>
              <a:ext uri="{FF2B5EF4-FFF2-40B4-BE49-F238E27FC236}">
                <a16:creationId xmlns:a16="http://schemas.microsoft.com/office/drawing/2014/main" xmlns="" id="{7B4E2FC6-A3CE-4DA6-B7DF-FE45A8C675DF}"/>
              </a:ext>
            </a:extLst>
          </p:cNvPr>
          <p:cNvSpPr txBox="1">
            <a:spLocks noChangeArrowheads="1"/>
          </p:cNvSpPr>
          <p:nvPr/>
        </p:nvSpPr>
        <p:spPr bwMode="auto">
          <a:xfrm>
            <a:off x="5142995" y="2550905"/>
            <a:ext cx="2981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a:solidFill>
                  <a:srgbClr val="C00000"/>
                </a:solidFill>
                <a:latin typeface="Arial" panose="020B0604020202020204" pitchFamily="34" charset="0"/>
              </a:rPr>
              <a:t>学生</a:t>
            </a:r>
            <a:r>
              <a:rPr lang="en-US" altLang="zh-CN">
                <a:solidFill>
                  <a:srgbClr val="C00000"/>
                </a:solidFill>
                <a:latin typeface="Arial" panose="020B0604020202020204" pitchFamily="34" charset="0"/>
              </a:rPr>
              <a:t>(</a:t>
            </a:r>
            <a:r>
              <a:rPr lang="zh-CN" altLang="en-US">
                <a:solidFill>
                  <a:srgbClr val="C00000"/>
                </a:solidFill>
                <a:latin typeface="楷体" panose="02010609060101010101" pitchFamily="49" charset="-122"/>
                <a:ea typeface="楷体" panose="02010609060101010101" pitchFamily="49" charset="-122"/>
              </a:rPr>
              <a:t>学号</a:t>
            </a:r>
            <a:r>
              <a:rPr lang="en-US" altLang="zh-CN">
                <a:solidFill>
                  <a:srgbClr val="C00000"/>
                </a:solidFill>
                <a:latin typeface="楷体" panose="02010609060101010101" pitchFamily="49" charset="-122"/>
                <a:ea typeface="楷体" panose="02010609060101010101" pitchFamily="49" charset="-122"/>
              </a:rPr>
              <a:t>,</a:t>
            </a:r>
            <a:r>
              <a:rPr lang="zh-CN" altLang="en-US">
                <a:solidFill>
                  <a:srgbClr val="C00000"/>
                </a:solidFill>
                <a:latin typeface="楷体" panose="02010609060101010101" pitchFamily="49" charset="-122"/>
                <a:ea typeface="楷体" panose="02010609060101010101" pitchFamily="49" charset="-122"/>
              </a:rPr>
              <a:t>姓名</a:t>
            </a:r>
            <a:r>
              <a:rPr lang="en-US" altLang="zh-CN">
                <a:solidFill>
                  <a:srgbClr val="C00000"/>
                </a:solidFill>
                <a:latin typeface="楷体" panose="02010609060101010101" pitchFamily="49" charset="-122"/>
                <a:ea typeface="楷体" panose="02010609060101010101" pitchFamily="49" charset="-122"/>
              </a:rPr>
              <a:t>,</a:t>
            </a:r>
            <a:r>
              <a:rPr lang="zh-CN" altLang="en-US">
                <a:solidFill>
                  <a:srgbClr val="C00000"/>
                </a:solidFill>
                <a:latin typeface="楷体" panose="02010609060101010101" pitchFamily="49" charset="-122"/>
                <a:ea typeface="楷体" panose="02010609060101010101" pitchFamily="49" charset="-122"/>
              </a:rPr>
              <a:t>性别</a:t>
            </a:r>
            <a:r>
              <a:rPr lang="en-US" altLang="zh-CN">
                <a:solidFill>
                  <a:srgbClr val="C00000"/>
                </a:solidFill>
                <a:latin typeface="楷体" panose="02010609060101010101" pitchFamily="49" charset="-122"/>
                <a:ea typeface="楷体" panose="02010609060101010101" pitchFamily="49" charset="-122"/>
              </a:rPr>
              <a:t>,</a:t>
            </a:r>
            <a:r>
              <a:rPr lang="zh-CN" altLang="en-US">
                <a:solidFill>
                  <a:srgbClr val="C00000"/>
                </a:solidFill>
                <a:latin typeface="楷体" panose="02010609060101010101" pitchFamily="49" charset="-122"/>
                <a:ea typeface="楷体" panose="02010609060101010101" pitchFamily="49" charset="-122"/>
              </a:rPr>
              <a:t>年龄</a:t>
            </a:r>
            <a:r>
              <a:rPr lang="en-US" altLang="zh-CN">
                <a:solidFill>
                  <a:srgbClr val="C00000"/>
                </a:solidFill>
                <a:latin typeface="Arial" panose="020B0604020202020204" pitchFamily="34" charset="0"/>
              </a:rPr>
              <a:t>)</a:t>
            </a:r>
          </a:p>
        </p:txBody>
      </p:sp>
      <p:sp>
        <p:nvSpPr>
          <p:cNvPr id="38919" name="矩形 1">
            <a:extLst>
              <a:ext uri="{FF2B5EF4-FFF2-40B4-BE49-F238E27FC236}">
                <a16:creationId xmlns:a16="http://schemas.microsoft.com/office/drawing/2014/main" xmlns="" id="{ED9883E4-C22D-48FE-823E-584D55F97D16}"/>
              </a:ext>
            </a:extLst>
          </p:cNvPr>
          <p:cNvSpPr>
            <a:spLocks noChangeArrowheads="1"/>
          </p:cNvSpPr>
          <p:nvPr/>
        </p:nvSpPr>
        <p:spPr bwMode="auto">
          <a:xfrm>
            <a:off x="926595" y="1314242"/>
            <a:ext cx="74183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r>
              <a:rPr lang="en-US" altLang="zh-CN" sz="2200"/>
              <a:t>    </a:t>
            </a:r>
            <a:r>
              <a:rPr lang="zh-CN" altLang="zh-CN" sz="2200">
                <a:solidFill>
                  <a:srgbClr val="FF0000"/>
                </a:solidFill>
              </a:rPr>
              <a:t>【案例</a:t>
            </a:r>
            <a:r>
              <a:rPr lang="en-US" altLang="zh-CN" sz="2200">
                <a:solidFill>
                  <a:srgbClr val="FF0000"/>
                </a:solidFill>
              </a:rPr>
              <a:t>4-4</a:t>
            </a:r>
            <a:r>
              <a:rPr lang="zh-CN" altLang="zh-CN" sz="2200">
                <a:solidFill>
                  <a:srgbClr val="FF0000"/>
                </a:solidFill>
              </a:rPr>
              <a:t>】</a:t>
            </a:r>
            <a:r>
              <a:rPr lang="zh-CN" altLang="zh-CN" sz="2200"/>
              <a:t>一个班级、学生、课程和教师的</a:t>
            </a:r>
            <a:r>
              <a:rPr lang="en-US" altLang="zh-CN" sz="2200"/>
              <a:t>E-R</a:t>
            </a:r>
            <a:r>
              <a:rPr lang="zh-CN" altLang="zh-CN" sz="2200"/>
              <a:t>图实例，如图</a:t>
            </a:r>
            <a:r>
              <a:rPr lang="en-US" altLang="zh-CN" sz="2200"/>
              <a:t>4-16</a:t>
            </a:r>
            <a:r>
              <a:rPr lang="zh-CN" altLang="zh-CN" sz="2200"/>
              <a:t>所示</a:t>
            </a:r>
            <a:endParaRPr lang="zh-CN" altLang="en-US" sz="2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xmlns="" id="{A0096770-E189-4C81-BD90-6F9FF08290AE}"/>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4.4 </a:t>
            </a:r>
            <a:r>
              <a:rPr lang="zh-CN" altLang="en-US">
                <a:effectLst>
                  <a:outerShdw blurRad="38100" dist="38100" dir="2700000" algn="tl">
                    <a:srgbClr val="C0C0C0"/>
                  </a:outerShdw>
                </a:effectLst>
              </a:rPr>
              <a:t>数据库设计概述</a:t>
            </a:r>
            <a:r>
              <a:rPr lang="zh-CN" altLang="en-US"/>
              <a:t> </a:t>
            </a:r>
          </a:p>
        </p:txBody>
      </p:sp>
      <p:sp>
        <p:nvSpPr>
          <p:cNvPr id="39939" name="Text Box 3">
            <a:extLst>
              <a:ext uri="{FF2B5EF4-FFF2-40B4-BE49-F238E27FC236}">
                <a16:creationId xmlns:a16="http://schemas.microsoft.com/office/drawing/2014/main" xmlns="" id="{CD1956B0-6CD4-45CE-A8DA-1833439A035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39940" name="Rectangle 5">
            <a:extLst>
              <a:ext uri="{FF2B5EF4-FFF2-40B4-BE49-F238E27FC236}">
                <a16:creationId xmlns:a16="http://schemas.microsoft.com/office/drawing/2014/main" xmlns="" id="{64BC28C3-537E-4782-A0BC-A4147929FB03}"/>
              </a:ext>
            </a:extLst>
          </p:cNvPr>
          <p:cNvSpPr>
            <a:spLocks noChangeArrowheads="1"/>
          </p:cNvSpPr>
          <p:nvPr/>
        </p:nvSpPr>
        <p:spPr bwMode="auto">
          <a:xfrm>
            <a:off x="395288" y="3230563"/>
            <a:ext cx="8280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xmlns="" id="{F30E253C-2954-40E9-8127-C20E078B0508}"/>
              </a:ext>
            </a:extLst>
          </p:cNvPr>
          <p:cNvSpPr/>
          <p:nvPr/>
        </p:nvSpPr>
        <p:spPr bwMode="gray">
          <a:xfrm>
            <a:off x="611188" y="1196975"/>
            <a:ext cx="7920037" cy="47529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spcAft>
                <a:spcPts val="600"/>
              </a:spcAft>
              <a:buFont typeface="Arial" panose="020B0604020202020204" pitchFamily="34" charset="0"/>
              <a:buNone/>
              <a:defRPr/>
            </a:pPr>
            <a:r>
              <a:rPr lang="en-US" altLang="zh-CN" sz="2500" dirty="0">
                <a:solidFill>
                  <a:srgbClr val="FF0000"/>
                </a:solidFill>
                <a:latin typeface="Arial" panose="020B0604020202020204" pitchFamily="34" charset="0"/>
              </a:rPr>
              <a:t>4.4.3 </a:t>
            </a:r>
            <a:r>
              <a:rPr lang="zh-CN" altLang="en-US" sz="2500" dirty="0">
                <a:solidFill>
                  <a:srgbClr val="FF0000"/>
                </a:solidFill>
                <a:latin typeface="Arial" panose="020B0604020202020204" pitchFamily="34" charset="0"/>
              </a:rPr>
              <a:t>逻辑结构及物理结构设计</a:t>
            </a:r>
          </a:p>
          <a:p>
            <a:pPr eaLnBrk="1" hangingPunct="1">
              <a:buFont typeface="Arial" panose="020B0604020202020204" pitchFamily="34" charset="0"/>
              <a:buNone/>
              <a:defRPr/>
            </a:pPr>
            <a:r>
              <a:rPr lang="zh-CN" altLang="en-US" sz="2300" dirty="0">
                <a:solidFill>
                  <a:srgbClr val="0066FF"/>
                </a:solidFill>
                <a:latin typeface="Arial" panose="020B0604020202020204" pitchFamily="34" charset="0"/>
              </a:rPr>
              <a:t>     </a:t>
            </a:r>
            <a:r>
              <a:rPr lang="zh-CN" altLang="en-US" sz="2300" dirty="0">
                <a:solidFill>
                  <a:schemeClr val="accent4">
                    <a:lumMod val="75000"/>
                  </a:schemeClr>
                </a:solidFill>
                <a:latin typeface="Arial" panose="020B0604020202020204" pitchFamily="34" charset="0"/>
              </a:rPr>
              <a:t>（</a:t>
            </a:r>
            <a:r>
              <a:rPr lang="en-US" altLang="zh-CN" sz="2300" dirty="0">
                <a:solidFill>
                  <a:schemeClr val="accent4">
                    <a:lumMod val="75000"/>
                  </a:schemeClr>
                </a:solidFill>
                <a:latin typeface="Arial" panose="020B0604020202020204" pitchFamily="34" charset="0"/>
              </a:rPr>
              <a:t>1</a:t>
            </a:r>
            <a:r>
              <a:rPr lang="zh-CN" altLang="en-US" sz="2300" dirty="0">
                <a:solidFill>
                  <a:schemeClr val="accent4">
                    <a:lumMod val="75000"/>
                  </a:schemeClr>
                </a:solidFill>
                <a:latin typeface="Arial" panose="020B0604020202020204" pitchFamily="34" charset="0"/>
              </a:rPr>
              <a:t>）</a:t>
            </a:r>
            <a:r>
              <a:rPr lang="zh-CN" altLang="en-US" sz="2300" dirty="0">
                <a:solidFill>
                  <a:srgbClr val="CC0000"/>
                </a:solidFill>
                <a:latin typeface="Arial" panose="020B0604020202020204" pitchFamily="34" charset="0"/>
              </a:rPr>
              <a:t>逻辑结构设计</a:t>
            </a:r>
            <a:r>
              <a:rPr lang="zh-CN" altLang="en-US" sz="2300" dirty="0">
                <a:solidFill>
                  <a:srgbClr val="0066FF"/>
                </a:solidFill>
                <a:latin typeface="Arial" panose="020B0604020202020204" pitchFamily="34" charset="0"/>
              </a:rPr>
              <a:t>需要将</a:t>
            </a:r>
            <a:r>
              <a:rPr lang="en-US" altLang="zh-CN" sz="2300" dirty="0">
                <a:solidFill>
                  <a:srgbClr val="0066FF"/>
                </a:solidFill>
                <a:latin typeface="Arial" panose="020B0604020202020204" pitchFamily="34" charset="0"/>
              </a:rPr>
              <a:t>E-R</a:t>
            </a:r>
            <a:r>
              <a:rPr lang="zh-CN" altLang="en-US" sz="2300" dirty="0">
                <a:solidFill>
                  <a:srgbClr val="0066FF"/>
                </a:solidFill>
                <a:latin typeface="Arial" panose="020B0604020202020204" pitchFamily="34" charset="0"/>
              </a:rPr>
              <a:t>图</a:t>
            </a:r>
            <a:r>
              <a:rPr lang="zh-CN" altLang="en-US" sz="2300" dirty="0">
                <a:solidFill>
                  <a:srgbClr val="800000"/>
                </a:solidFill>
                <a:latin typeface="Arial" panose="020B0604020202020204" pitchFamily="34" charset="0"/>
              </a:rPr>
              <a:t>转换为</a:t>
            </a:r>
            <a:r>
              <a:rPr lang="zh-CN" altLang="en-US" sz="2300" dirty="0">
                <a:solidFill>
                  <a:srgbClr val="0066FF"/>
                </a:solidFill>
                <a:latin typeface="Arial" panose="020B0604020202020204" pitchFamily="34" charset="0"/>
              </a:rPr>
              <a:t>关系模式，</a:t>
            </a:r>
            <a:r>
              <a:rPr lang="zh-CN" altLang="en-US" sz="2300" dirty="0">
                <a:solidFill>
                  <a:srgbClr val="800000"/>
                </a:solidFill>
                <a:latin typeface="Arial" panose="020B0604020202020204" pitchFamily="34" charset="0"/>
              </a:rPr>
              <a:t>具体做法</a:t>
            </a:r>
            <a:r>
              <a:rPr lang="zh-CN" altLang="en-US" sz="2300" dirty="0">
                <a:solidFill>
                  <a:schemeClr val="accent4">
                    <a:lumMod val="75000"/>
                  </a:schemeClr>
                </a:solidFill>
                <a:latin typeface="Arial" panose="020B0604020202020204" pitchFamily="34" charset="0"/>
              </a:rPr>
              <a:t>为：</a:t>
            </a:r>
          </a:p>
          <a:p>
            <a:pPr eaLnBrk="1" hangingPunct="1">
              <a:buFont typeface="Arial" panose="020B0604020202020204" pitchFamily="34" charset="0"/>
              <a:buNone/>
              <a:defRPr/>
            </a:pPr>
            <a:r>
              <a:rPr lang="zh-CN" altLang="en-US" sz="2300" dirty="0">
                <a:solidFill>
                  <a:schemeClr val="accent4">
                    <a:lumMod val="75000"/>
                  </a:schemeClr>
                </a:solidFill>
                <a:latin typeface="Arial" panose="020B0604020202020204" pitchFamily="34" charset="0"/>
              </a:rPr>
              <a:t>       ①将每一个实体用一个关系表示，如二维表或称为表结构。</a:t>
            </a:r>
          </a:p>
          <a:p>
            <a:pPr eaLnBrk="1" hangingPunct="1">
              <a:buFont typeface="Arial" panose="020B0604020202020204" pitchFamily="34" charset="0"/>
              <a:buNone/>
              <a:defRPr/>
            </a:pPr>
            <a:r>
              <a:rPr lang="zh-CN" altLang="en-US" sz="2300" dirty="0">
                <a:solidFill>
                  <a:schemeClr val="accent4">
                    <a:lumMod val="75000"/>
                  </a:schemeClr>
                </a:solidFill>
                <a:latin typeface="Arial" panose="020B0604020202020204" pitchFamily="34" charset="0"/>
              </a:rPr>
              <a:t>       ②对于一对一的联系，可将原来的两个实体</a:t>
            </a:r>
            <a:r>
              <a:rPr lang="zh-CN" altLang="en-US" sz="2300" dirty="0">
                <a:solidFill>
                  <a:srgbClr val="800000"/>
                </a:solidFill>
                <a:latin typeface="Arial" panose="020B0604020202020204" pitchFamily="34" charset="0"/>
              </a:rPr>
              <a:t>合并为</a:t>
            </a:r>
            <a:r>
              <a:rPr lang="zh-CN" altLang="en-US" sz="2300" dirty="0">
                <a:solidFill>
                  <a:schemeClr val="accent4">
                    <a:lumMod val="75000"/>
                  </a:schemeClr>
                </a:solidFill>
                <a:latin typeface="Arial" panose="020B0604020202020204" pitchFamily="34" charset="0"/>
              </a:rPr>
              <a:t>一个关系表示，关系属性由二个实体属性集合而成，如有的属性名相同，则应加以区分。</a:t>
            </a:r>
          </a:p>
          <a:p>
            <a:pPr eaLnBrk="1" hangingPunct="1">
              <a:buFont typeface="Arial" panose="020B0604020202020204" pitchFamily="34" charset="0"/>
              <a:buNone/>
              <a:defRPr/>
            </a:pPr>
            <a:r>
              <a:rPr lang="zh-CN" altLang="en-US" sz="2300" dirty="0">
                <a:solidFill>
                  <a:schemeClr val="accent4">
                    <a:lumMod val="75000"/>
                  </a:schemeClr>
                </a:solidFill>
                <a:latin typeface="Arial" panose="020B0604020202020204" pitchFamily="34" charset="0"/>
              </a:rPr>
              <a:t>      ③对于一对多的联系，在原多方实体对应的关系中，添加一方实体的主键，也是多方关系的外键。</a:t>
            </a:r>
          </a:p>
          <a:p>
            <a:pPr eaLnBrk="1" hangingPunct="1">
              <a:buFont typeface="Arial" panose="020B0604020202020204" pitchFamily="34" charset="0"/>
              <a:buNone/>
              <a:defRPr/>
            </a:pPr>
            <a:endParaRPr lang="zh-CN" altLang="en-US" sz="1900" b="0" dirty="0">
              <a:solidFill>
                <a:srgbClr val="0066FF"/>
              </a:solidFill>
              <a:latin typeface="Arial" panose="020B0604020202020204" pitchFamily="34" charset="0"/>
            </a:endParaRPr>
          </a:p>
        </p:txBody>
      </p:sp>
      <p:pic>
        <p:nvPicPr>
          <p:cNvPr id="39942" name="Picture 20" descr="C:\Program Files\Microsoft Office\MEDIA\CAGCAT10\j0300520.gif">
            <a:extLst>
              <a:ext uri="{FF2B5EF4-FFF2-40B4-BE49-F238E27FC236}">
                <a16:creationId xmlns:a16="http://schemas.microsoft.com/office/drawing/2014/main" xmlns="" id="{179EBCBC-9ABE-47E3-AF6F-14BF7FB3A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5322888"/>
            <a:ext cx="13112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Rectangle 8">
            <a:extLst>
              <a:ext uri="{FF2B5EF4-FFF2-40B4-BE49-F238E27FC236}">
                <a16:creationId xmlns:a16="http://schemas.microsoft.com/office/drawing/2014/main" xmlns="" id="{FA08D30E-64AF-46A0-A2E7-6DDA044A9D41}"/>
              </a:ext>
            </a:extLst>
          </p:cNvPr>
          <p:cNvSpPr>
            <a:spLocks noChangeArrowheads="1"/>
          </p:cNvSpPr>
          <p:nvPr/>
        </p:nvSpPr>
        <p:spPr bwMode="auto">
          <a:xfrm>
            <a:off x="5651500" y="1916113"/>
            <a:ext cx="1098550" cy="274637"/>
          </a:xfrm>
          <a:prstGeom prst="rect">
            <a:avLst/>
          </a:prstGeom>
          <a:noFill/>
          <a:ln>
            <a:noFill/>
          </a:ln>
          <a:effectLst/>
        </p:spPr>
        <p:txBody>
          <a:bodyPr wrap="none">
            <a:spAutoFit/>
          </a:bodyPr>
          <a:lstStyle/>
          <a:p>
            <a:pPr eaLnBrk="1" hangingPunct="1">
              <a:buFont typeface="Arial" panose="020B0604020202020204" pitchFamily="34" charset="0"/>
              <a:buNone/>
              <a:defRPr/>
            </a:pPr>
            <a:r>
              <a:rPr lang="zh-CN" altLang="en-US" sz="1200">
                <a:solidFill>
                  <a:srgbClr val="FF33CC"/>
                </a:solidFill>
                <a:effectLst>
                  <a:outerShdw blurRad="38100" dist="38100" dir="2700000" algn="tl">
                    <a:srgbClr val="C0C0C0"/>
                  </a:outerShdw>
                </a:effectLst>
              </a:rPr>
              <a:t>转换为二维表</a:t>
            </a:r>
          </a:p>
        </p:txBody>
      </p:sp>
      <p:sp>
        <p:nvSpPr>
          <p:cNvPr id="39944" name="AutoShape 7">
            <a:hlinkClick r:id="rId3" action="ppaction://hlinksldjump"/>
            <a:extLst>
              <a:ext uri="{FF2B5EF4-FFF2-40B4-BE49-F238E27FC236}">
                <a16:creationId xmlns:a16="http://schemas.microsoft.com/office/drawing/2014/main" xmlns="" id="{11745771-300F-4BC6-8EA2-88D105D71C1B}"/>
              </a:ext>
            </a:extLst>
          </p:cNvPr>
          <p:cNvSpPr>
            <a:spLocks noChangeArrowheads="1"/>
          </p:cNvSpPr>
          <p:nvPr/>
        </p:nvSpPr>
        <p:spPr bwMode="auto">
          <a:xfrm>
            <a:off x="6011863" y="1557338"/>
            <a:ext cx="431800" cy="433387"/>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xmlns="" id="{871F8EEB-15C1-46C5-8516-80C5DA685545}"/>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4.4 </a:t>
            </a:r>
            <a:r>
              <a:rPr lang="zh-CN" altLang="en-US">
                <a:effectLst>
                  <a:outerShdw blurRad="38100" dist="38100" dir="2700000" algn="tl">
                    <a:srgbClr val="C0C0C0"/>
                  </a:outerShdw>
                </a:effectLst>
              </a:rPr>
              <a:t>数据库设计概述</a:t>
            </a:r>
            <a:r>
              <a:rPr lang="zh-CN" altLang="en-US"/>
              <a:t> </a:t>
            </a:r>
          </a:p>
        </p:txBody>
      </p:sp>
      <p:sp>
        <p:nvSpPr>
          <p:cNvPr id="40963" name="Text Box 3">
            <a:extLst>
              <a:ext uri="{FF2B5EF4-FFF2-40B4-BE49-F238E27FC236}">
                <a16:creationId xmlns:a16="http://schemas.microsoft.com/office/drawing/2014/main" xmlns="" id="{9C7BE5A1-0C39-4B79-B9E3-16C633A1400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2" name="圆角矩形 1">
            <a:extLst>
              <a:ext uri="{FF2B5EF4-FFF2-40B4-BE49-F238E27FC236}">
                <a16:creationId xmlns:a16="http://schemas.microsoft.com/office/drawing/2014/main" xmlns="" id="{A65EC823-2371-478D-B8F6-5685DE85DE80}"/>
              </a:ext>
            </a:extLst>
          </p:cNvPr>
          <p:cNvSpPr/>
          <p:nvPr/>
        </p:nvSpPr>
        <p:spPr bwMode="gray">
          <a:xfrm>
            <a:off x="611188" y="1268413"/>
            <a:ext cx="7920037" cy="43703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lnSpc>
                <a:spcPct val="115000"/>
              </a:lnSpc>
              <a:spcBef>
                <a:spcPts val="300"/>
              </a:spcBef>
              <a:spcAft>
                <a:spcPts val="300"/>
              </a:spcAft>
              <a:buFont typeface="Arial" panose="020B0604020202020204" pitchFamily="34" charset="0"/>
              <a:buNone/>
              <a:defRPr/>
            </a:pPr>
            <a:r>
              <a:rPr lang="zh-CN" altLang="en-US" sz="2200" dirty="0">
                <a:solidFill>
                  <a:schemeClr val="accent4">
                    <a:lumMod val="75000"/>
                  </a:schemeClr>
                </a:solidFill>
                <a:latin typeface="Arial" panose="020B0604020202020204" pitchFamily="34" charset="0"/>
              </a:rPr>
              <a:t>       ④对于多对多的联系，将其联系转换为新关系，联系名为关系名，联系的属性加上相关两实体主键构成关系的属性集，相关两实体主键的集合是联系关系的主键。</a:t>
            </a:r>
          </a:p>
          <a:p>
            <a:pPr eaLnBrk="1" hangingPunct="1">
              <a:lnSpc>
                <a:spcPct val="115000"/>
              </a:lnSpc>
              <a:spcBef>
                <a:spcPts val="300"/>
              </a:spcBef>
              <a:spcAft>
                <a:spcPts val="300"/>
              </a:spcAft>
              <a:buFont typeface="Arial" panose="020B0604020202020204" pitchFamily="34" charset="0"/>
              <a:buNone/>
              <a:defRPr/>
            </a:pPr>
            <a:r>
              <a:rPr lang="zh-CN" altLang="en-US" sz="2200" dirty="0">
                <a:solidFill>
                  <a:srgbClr val="CC0000"/>
                </a:solidFill>
                <a:latin typeface="Arial" panose="020B0604020202020204" pitchFamily="34" charset="0"/>
              </a:rPr>
              <a:t>    </a:t>
            </a:r>
            <a:r>
              <a:rPr lang="zh-CN" altLang="en-US" sz="2200" dirty="0">
                <a:solidFill>
                  <a:schemeClr val="accent4">
                    <a:lumMod val="75000"/>
                  </a:schemeClr>
                </a:solidFill>
                <a:latin typeface="Arial" panose="020B0604020202020204" pitchFamily="34" charset="0"/>
              </a:rPr>
              <a:t>（</a:t>
            </a:r>
            <a:r>
              <a:rPr lang="en-US" altLang="zh-CN" sz="2200" dirty="0">
                <a:solidFill>
                  <a:schemeClr val="accent4">
                    <a:lumMod val="75000"/>
                  </a:schemeClr>
                </a:solidFill>
                <a:latin typeface="Arial" panose="020B0604020202020204" pitchFamily="34" charset="0"/>
              </a:rPr>
              <a:t>2</a:t>
            </a:r>
            <a:r>
              <a:rPr lang="zh-CN" altLang="en-US" sz="2200" dirty="0">
                <a:solidFill>
                  <a:schemeClr val="accent4">
                    <a:lumMod val="75000"/>
                  </a:schemeClr>
                </a:solidFill>
                <a:latin typeface="Arial" panose="020B0604020202020204" pitchFamily="34" charset="0"/>
              </a:rPr>
              <a:t>）</a:t>
            </a:r>
            <a:r>
              <a:rPr lang="zh-CN" altLang="en-US" sz="2200" dirty="0">
                <a:solidFill>
                  <a:srgbClr val="CC0000"/>
                </a:solidFill>
                <a:latin typeface="Arial" panose="020B0604020202020204" pitchFamily="34" charset="0"/>
              </a:rPr>
              <a:t>物理结构设计</a:t>
            </a:r>
            <a:r>
              <a:rPr lang="zh-CN" altLang="en-US" sz="2200" dirty="0">
                <a:solidFill>
                  <a:schemeClr val="accent1"/>
                </a:solidFill>
                <a:latin typeface="Arial" panose="020B0604020202020204" pitchFamily="34" charset="0"/>
              </a:rPr>
              <a:t>是</a:t>
            </a:r>
            <a:r>
              <a:rPr lang="zh-CN" altLang="en-US" sz="2200" u="sng" dirty="0">
                <a:solidFill>
                  <a:srgbClr val="1F38ED"/>
                </a:solidFill>
                <a:latin typeface="Arial" panose="020B0604020202020204" pitchFamily="34" charset="0"/>
              </a:rPr>
              <a:t>根据</a:t>
            </a:r>
            <a:r>
              <a:rPr lang="zh-CN" altLang="en-US" sz="2200" dirty="0">
                <a:solidFill>
                  <a:schemeClr val="accent1"/>
                </a:solidFill>
                <a:latin typeface="Arial" panose="020B0604020202020204" pitchFamily="34" charset="0"/>
              </a:rPr>
              <a:t>数据模型及处理要求，</a:t>
            </a:r>
            <a:r>
              <a:rPr lang="zh-CN" altLang="en-US" sz="2200" u="sng" dirty="0">
                <a:solidFill>
                  <a:srgbClr val="1F38ED"/>
                </a:solidFill>
                <a:latin typeface="Arial" panose="020B0604020202020204" pitchFamily="34" charset="0"/>
              </a:rPr>
              <a:t>设计出</a:t>
            </a:r>
            <a:r>
              <a:rPr lang="zh-CN" altLang="en-US" sz="2200" dirty="0">
                <a:solidFill>
                  <a:schemeClr val="accent1"/>
                </a:solidFill>
                <a:latin typeface="Arial" panose="020B0604020202020204" pitchFamily="34" charset="0"/>
              </a:rPr>
              <a:t>数据库的</a:t>
            </a:r>
            <a:r>
              <a:rPr lang="zh-CN" altLang="en-US" sz="2200" dirty="0">
                <a:solidFill>
                  <a:srgbClr val="800000"/>
                </a:solidFill>
                <a:latin typeface="Arial" panose="020B0604020202020204" pitchFamily="34" charset="0"/>
              </a:rPr>
              <a:t>物理数据模型</a:t>
            </a:r>
            <a:r>
              <a:rPr lang="zh-CN" altLang="en-US" sz="2200" dirty="0">
                <a:solidFill>
                  <a:schemeClr val="accent1"/>
                </a:solidFill>
                <a:latin typeface="Arial" panose="020B0604020202020204" pitchFamily="34" charset="0"/>
              </a:rPr>
              <a:t>，</a:t>
            </a:r>
            <a:r>
              <a:rPr lang="zh-CN" altLang="en-US" sz="2200" dirty="0">
                <a:solidFill>
                  <a:schemeClr val="accent4">
                    <a:lumMod val="75000"/>
                  </a:schemeClr>
                </a:solidFill>
                <a:latin typeface="Arial" panose="020B0604020202020204" pitchFamily="34" charset="0"/>
              </a:rPr>
              <a:t>即数据库服务器物理空间上的</a:t>
            </a:r>
            <a:r>
              <a:rPr lang="zh-CN" altLang="en-US" sz="2200" dirty="0">
                <a:solidFill>
                  <a:srgbClr val="006600"/>
                </a:solidFill>
                <a:latin typeface="Arial" panose="020B0604020202020204" pitchFamily="34" charset="0"/>
              </a:rPr>
              <a:t>表、字段、索引、表空间、视图、存取过程（位置</a:t>
            </a:r>
            <a:r>
              <a:rPr lang="en-US" altLang="zh-CN" sz="2200" dirty="0">
                <a:solidFill>
                  <a:srgbClr val="006600"/>
                </a:solidFill>
                <a:latin typeface="Arial" panose="020B0604020202020204" pitchFamily="34" charset="0"/>
              </a:rPr>
              <a:t>-</a:t>
            </a:r>
            <a:r>
              <a:rPr lang="zh-CN" altLang="en-US" sz="2200" dirty="0">
                <a:solidFill>
                  <a:srgbClr val="006600"/>
                </a:solidFill>
                <a:latin typeface="Arial" panose="020B0604020202020204" pitchFamily="34" charset="0"/>
              </a:rPr>
              <a:t>方式</a:t>
            </a:r>
            <a:r>
              <a:rPr lang="en-US" altLang="zh-CN" sz="2200" dirty="0">
                <a:solidFill>
                  <a:srgbClr val="006600"/>
                </a:solidFill>
                <a:latin typeface="Arial" panose="020B0604020202020204" pitchFamily="34" charset="0"/>
              </a:rPr>
              <a:t>-</a:t>
            </a:r>
            <a:r>
              <a:rPr lang="zh-CN" altLang="en-US" sz="2200" dirty="0">
                <a:solidFill>
                  <a:srgbClr val="006600"/>
                </a:solidFill>
                <a:latin typeface="Arial" panose="020B0604020202020204" pitchFamily="34" charset="0"/>
              </a:rPr>
              <a:t>方法）、触发器，以及相应的数据字典</a:t>
            </a:r>
            <a:r>
              <a:rPr lang="zh-CN" altLang="en-US" sz="2200" dirty="0">
                <a:solidFill>
                  <a:schemeClr val="accent1"/>
                </a:solidFill>
                <a:latin typeface="Arial" panose="020B0604020202020204" pitchFamily="34" charset="0"/>
              </a:rPr>
              <a:t>。</a:t>
            </a:r>
            <a:r>
              <a:rPr lang="zh-CN" altLang="en-US" sz="2200" dirty="0">
                <a:solidFill>
                  <a:srgbClr val="800000"/>
                </a:solidFill>
                <a:latin typeface="Arial" panose="020B0604020202020204" pitchFamily="34" charset="0"/>
              </a:rPr>
              <a:t>物理结构设计</a:t>
            </a:r>
            <a:r>
              <a:rPr lang="zh-CN" altLang="en-US" sz="2200" dirty="0">
                <a:solidFill>
                  <a:schemeClr val="accent1"/>
                </a:solidFill>
                <a:latin typeface="Arial" panose="020B0604020202020204" pitchFamily="34" charset="0"/>
              </a:rPr>
              <a:t>的</a:t>
            </a:r>
            <a:r>
              <a:rPr lang="zh-CN" altLang="en-US" sz="2200" dirty="0">
                <a:solidFill>
                  <a:srgbClr val="FF33CC"/>
                </a:solidFill>
                <a:latin typeface="Arial" panose="020B0604020202020204" pitchFamily="34" charset="0"/>
              </a:rPr>
              <a:t>特点</a:t>
            </a:r>
            <a:r>
              <a:rPr lang="zh-CN" altLang="en-US" sz="2200" dirty="0">
                <a:solidFill>
                  <a:schemeClr val="accent4">
                    <a:lumMod val="75000"/>
                  </a:schemeClr>
                </a:solidFill>
                <a:latin typeface="Arial" panose="020B0604020202020204" pitchFamily="34" charset="0"/>
              </a:rPr>
              <a:t>是与具体</a:t>
            </a:r>
            <a:r>
              <a:rPr lang="en-US" altLang="zh-CN" sz="2200" dirty="0">
                <a:solidFill>
                  <a:schemeClr val="accent4">
                    <a:lumMod val="75000"/>
                  </a:schemeClr>
                </a:solidFill>
                <a:latin typeface="Arial" panose="020B0604020202020204" pitchFamily="34" charset="0"/>
              </a:rPr>
              <a:t>DBMS</a:t>
            </a:r>
            <a:r>
              <a:rPr lang="zh-CN" altLang="en-US" sz="2200" dirty="0">
                <a:solidFill>
                  <a:schemeClr val="accent4">
                    <a:lumMod val="75000"/>
                  </a:schemeClr>
                </a:solidFill>
                <a:latin typeface="Arial" panose="020B0604020202020204" pitchFamily="34" charset="0"/>
              </a:rPr>
              <a:t>和网络系统有关，即数据库在物理设备上的具体实现，或是数据库服务器物理空间上的相关</a:t>
            </a:r>
            <a:r>
              <a:rPr lang="zh-CN" altLang="en-US" sz="2200" dirty="0">
                <a:solidFill>
                  <a:schemeClr val="accent1"/>
                </a:solidFill>
                <a:latin typeface="Arial" panose="020B0604020202020204" pitchFamily="34" charset="0"/>
              </a:rPr>
              <a:t>设计</a:t>
            </a:r>
            <a:r>
              <a:rPr lang="zh-CN" altLang="en-US" sz="2200" dirty="0">
                <a:solidFill>
                  <a:srgbClr val="0066FF"/>
                </a:solidFill>
                <a:latin typeface="Arial" panose="020B0604020202020204" pitchFamily="34" charset="0"/>
              </a:rPr>
              <a:t>。</a:t>
            </a:r>
          </a:p>
          <a:p>
            <a:pPr eaLnBrk="1" hangingPunct="1">
              <a:buFont typeface="Arial" panose="020B0604020202020204" pitchFamily="34" charset="0"/>
              <a:buNone/>
              <a:defRPr/>
            </a:pPr>
            <a:r>
              <a:rPr lang="zh-CN" altLang="en-US" b="0" dirty="0">
                <a:solidFill>
                  <a:srgbClr val="0066FF"/>
                </a:solidFill>
                <a:latin typeface="Arial" panose="020B0604020202020204" pitchFamily="34" charset="0"/>
              </a:rPr>
              <a:t>        </a:t>
            </a:r>
            <a:endParaRPr lang="zh-CN" altLang="en-US" sz="2000" b="0" dirty="0">
              <a:solidFill>
                <a:srgbClr val="0066FF"/>
              </a:solidFill>
              <a:latin typeface="Arial" panose="020B0604020202020204" pitchFamily="34" charset="0"/>
            </a:endParaRPr>
          </a:p>
        </p:txBody>
      </p:sp>
      <p:pic>
        <p:nvPicPr>
          <p:cNvPr id="40965" name="Picture 5" descr="C:\Program Files\Microsoft Office\MEDIA\CAGCAT10\j0285750.wmf">
            <a:extLst>
              <a:ext uri="{FF2B5EF4-FFF2-40B4-BE49-F238E27FC236}">
                <a16:creationId xmlns:a16="http://schemas.microsoft.com/office/drawing/2014/main" xmlns="" id="{40E90262-36BE-4C57-A463-0D64C0EB3D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425" y="5013325"/>
            <a:ext cx="13684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xmlns="" id="{B42F3E3C-F0B7-481A-A6A0-3E46F18503B7}"/>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4.4 </a:t>
            </a:r>
            <a:r>
              <a:rPr lang="zh-CN" altLang="en-US">
                <a:effectLst>
                  <a:outerShdw blurRad="38100" dist="38100" dir="2700000" algn="tl">
                    <a:srgbClr val="C0C0C0"/>
                  </a:outerShdw>
                </a:effectLst>
              </a:rPr>
              <a:t>数据库设计概述</a:t>
            </a:r>
            <a:r>
              <a:rPr lang="zh-CN" altLang="en-US"/>
              <a:t> </a:t>
            </a:r>
          </a:p>
        </p:txBody>
      </p:sp>
      <p:sp>
        <p:nvSpPr>
          <p:cNvPr id="41987" name="Text Box 3">
            <a:extLst>
              <a:ext uri="{FF2B5EF4-FFF2-40B4-BE49-F238E27FC236}">
                <a16:creationId xmlns:a16="http://schemas.microsoft.com/office/drawing/2014/main" xmlns="" id="{4D48DD67-C86C-4FBA-97D1-F9585484056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5" name="圆角矩形 4">
            <a:extLst>
              <a:ext uri="{FF2B5EF4-FFF2-40B4-BE49-F238E27FC236}">
                <a16:creationId xmlns:a16="http://schemas.microsoft.com/office/drawing/2014/main" xmlns="" id="{A823C3EA-8FD0-422B-8CA9-512A5A1F7270}"/>
              </a:ext>
            </a:extLst>
          </p:cNvPr>
          <p:cNvSpPr/>
          <p:nvPr/>
        </p:nvSpPr>
        <p:spPr bwMode="gray">
          <a:xfrm>
            <a:off x="611188" y="1484313"/>
            <a:ext cx="7920037" cy="417671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lnSpc>
                <a:spcPct val="90000"/>
              </a:lnSpc>
              <a:buFont typeface="Arial" panose="020B0604020202020204" pitchFamily="34" charset="0"/>
              <a:buNone/>
              <a:defRPr/>
            </a:pPr>
            <a:r>
              <a:rPr lang="zh-CN" altLang="en-US" sz="2300" noProof="1"/>
              <a:t> </a:t>
            </a:r>
            <a:r>
              <a:rPr lang="zh-CN" altLang="en-US" sz="2400" dirty="0">
                <a:solidFill>
                  <a:schemeClr val="accent4">
                    <a:lumMod val="75000"/>
                  </a:schemeClr>
                </a:solidFill>
                <a:latin typeface="Arial" panose="020B0604020202020204" pitchFamily="34" charset="0"/>
              </a:rPr>
              <a:t>（</a:t>
            </a:r>
            <a:r>
              <a:rPr lang="en-US" altLang="zh-CN" sz="2400" dirty="0">
                <a:solidFill>
                  <a:schemeClr val="accent4">
                    <a:lumMod val="75000"/>
                  </a:schemeClr>
                </a:solidFill>
                <a:latin typeface="Arial" panose="020B0604020202020204" pitchFamily="34" charset="0"/>
              </a:rPr>
              <a:t>3</a:t>
            </a:r>
            <a:r>
              <a:rPr lang="zh-CN" altLang="en-US" sz="2400" dirty="0">
                <a:solidFill>
                  <a:schemeClr val="accent4">
                    <a:lumMod val="75000"/>
                  </a:schemeClr>
                </a:solidFill>
                <a:latin typeface="Arial" panose="020B0604020202020204" pitchFamily="34" charset="0"/>
              </a:rPr>
              <a:t>）</a:t>
            </a:r>
            <a:r>
              <a:rPr lang="zh-CN" altLang="en-US" sz="2300" noProof="1">
                <a:solidFill>
                  <a:srgbClr val="CC0000"/>
                </a:solidFill>
              </a:rPr>
              <a:t>数据库物理设计的</a:t>
            </a:r>
            <a:r>
              <a:rPr lang="zh-CN" altLang="en-US" sz="2300" noProof="1">
                <a:solidFill>
                  <a:srgbClr val="FF33CC"/>
                </a:solidFill>
              </a:rPr>
              <a:t>方法</a:t>
            </a:r>
            <a:r>
              <a:rPr lang="zh-CN" altLang="en-US" sz="2300" noProof="1"/>
              <a:t>是：选择</a:t>
            </a:r>
            <a:r>
              <a:rPr lang="zh-CN" altLang="en-US" sz="2300" noProof="1">
                <a:solidFill>
                  <a:srgbClr val="800000"/>
                </a:solidFill>
              </a:rPr>
              <a:t>存储结构</a:t>
            </a:r>
            <a:r>
              <a:rPr lang="zh-CN" altLang="en-US" sz="2300" noProof="1"/>
              <a:t>和</a:t>
            </a:r>
            <a:r>
              <a:rPr lang="zh-CN" altLang="en-US" sz="2300" noProof="1">
                <a:solidFill>
                  <a:srgbClr val="800000"/>
                </a:solidFill>
              </a:rPr>
              <a:t>存取方法</a:t>
            </a:r>
            <a:r>
              <a:rPr lang="zh-CN" altLang="en-US" sz="2300" noProof="1"/>
              <a:t>，以求获得最佳的</a:t>
            </a:r>
            <a:r>
              <a:rPr lang="zh-CN" altLang="en-US" sz="2300" noProof="1">
                <a:solidFill>
                  <a:srgbClr val="800000"/>
                </a:solidFill>
              </a:rPr>
              <a:t>存取效率</a:t>
            </a:r>
            <a:r>
              <a:rPr lang="zh-CN" altLang="en-US" sz="2300" noProof="1"/>
              <a:t>。</a:t>
            </a:r>
            <a:r>
              <a:rPr lang="zh-CN" altLang="en-US" sz="2300" noProof="1">
                <a:solidFill>
                  <a:srgbClr val="CC0000"/>
                </a:solidFill>
              </a:rPr>
              <a:t>主要包括</a:t>
            </a:r>
            <a:r>
              <a:rPr lang="zh-CN" altLang="en-US" sz="2300" noProof="1"/>
              <a:t>：数据库文件组织形式（顺序文件或随机文件）、索引文件组织结构、存储介质的分配、存取系统的选择等。</a:t>
            </a:r>
            <a:endParaRPr lang="en-US" altLang="zh-CN" sz="2300" noProof="1"/>
          </a:p>
          <a:p>
            <a:pPr eaLnBrk="1" hangingPunct="1">
              <a:lnSpc>
                <a:spcPct val="90000"/>
              </a:lnSpc>
              <a:buFont typeface="Arial" panose="020B0604020202020204" pitchFamily="34" charset="0"/>
              <a:buNone/>
              <a:defRPr/>
            </a:pPr>
            <a:endParaRPr lang="en-US" altLang="zh-CN" sz="2000" noProof="1"/>
          </a:p>
          <a:p>
            <a:pPr eaLnBrk="1" hangingPunct="1">
              <a:lnSpc>
                <a:spcPct val="90000"/>
              </a:lnSpc>
              <a:buFont typeface="Arial" panose="020B0604020202020204" pitchFamily="34" charset="0"/>
              <a:buNone/>
              <a:defRPr/>
            </a:pPr>
            <a:endParaRPr lang="zh-CN" altLang="en-US" sz="2000" noProof="1"/>
          </a:p>
          <a:p>
            <a:pPr eaLnBrk="1" hangingPunct="1">
              <a:lnSpc>
                <a:spcPct val="90000"/>
              </a:lnSpc>
              <a:buFont typeface="Arial" panose="020B0604020202020204" pitchFamily="34" charset="0"/>
              <a:buNone/>
              <a:defRPr/>
            </a:pPr>
            <a:r>
              <a:rPr lang="en-US" altLang="zh-CN" sz="2300" noProof="1">
                <a:solidFill>
                  <a:srgbClr val="FF0000"/>
                </a:solidFill>
                <a:latin typeface="Wingdings" panose="05000000000000000000" pitchFamily="2" charset="2"/>
              </a:rPr>
              <a:t>   1</a:t>
            </a:r>
            <a:r>
              <a:rPr lang="zh-CN" altLang="zh-CN" sz="2300" noProof="1">
                <a:solidFill>
                  <a:srgbClr val="FF0000"/>
                </a:solidFill>
                <a:latin typeface="黑体" panose="02010609060101010101" pitchFamily="49" charset="-122"/>
                <a:ea typeface="黑体" panose="02010609060101010101" pitchFamily="49" charset="-122"/>
              </a:rPr>
              <a:t>讨论思考</a:t>
            </a:r>
            <a:r>
              <a:rPr lang="zh-CN" altLang="zh-CN" sz="2300" noProof="1">
                <a:solidFill>
                  <a:srgbClr val="FF0000"/>
                </a:solidFill>
              </a:rPr>
              <a:t>：</a:t>
            </a:r>
          </a:p>
          <a:p>
            <a:pPr eaLnBrk="1" hangingPunct="1">
              <a:lnSpc>
                <a:spcPct val="90000"/>
              </a:lnSpc>
              <a:buFont typeface="Arial" panose="020B0604020202020204" pitchFamily="34" charset="0"/>
              <a:buNone/>
              <a:defRPr/>
            </a:pPr>
            <a:r>
              <a:rPr lang="zh-CN" altLang="en-US" sz="2000" noProof="1"/>
              <a:t>    </a:t>
            </a:r>
            <a:r>
              <a:rPr lang="en-US" altLang="zh-CN" sz="2000" noProof="1">
                <a:latin typeface="楷体" panose="02010609060101010101" pitchFamily="49" charset="-122"/>
                <a:ea typeface="楷体" panose="02010609060101010101" pitchFamily="49" charset="-122"/>
              </a:rPr>
              <a:t>(1) </a:t>
            </a:r>
            <a:r>
              <a:rPr lang="zh-CN" altLang="en-US" sz="2000" noProof="1">
                <a:latin typeface="楷体" panose="02010609060101010101" pitchFamily="49" charset="-122"/>
                <a:ea typeface="楷体" panose="02010609060101010101" pitchFamily="49" charset="-122"/>
              </a:rPr>
              <a:t>数据库设计一般经过哪些步骤？</a:t>
            </a:r>
          </a:p>
          <a:p>
            <a:pPr eaLnBrk="1" hangingPunct="1">
              <a:lnSpc>
                <a:spcPct val="90000"/>
              </a:lnSpc>
              <a:buFont typeface="Arial" panose="020B0604020202020204" pitchFamily="34" charset="0"/>
              <a:buNone/>
              <a:defRPr/>
            </a:pPr>
            <a:r>
              <a:rPr lang="en-US" altLang="zh-CN" sz="2000" noProof="1">
                <a:latin typeface="楷体" panose="02010609060101010101" pitchFamily="49" charset="-122"/>
                <a:ea typeface="楷体" panose="02010609060101010101" pitchFamily="49" charset="-122"/>
              </a:rPr>
              <a:t>    (2) </a:t>
            </a:r>
            <a:r>
              <a:rPr lang="zh-CN" altLang="en-US" sz="2000" noProof="1">
                <a:latin typeface="楷体" panose="02010609060101010101" pitchFamily="49" charset="-122"/>
                <a:ea typeface="楷体" panose="02010609060101010101" pitchFamily="49" charset="-122"/>
              </a:rPr>
              <a:t>实体</a:t>
            </a:r>
            <a:r>
              <a:rPr lang="en-US" altLang="zh-CN" sz="2000" noProof="1">
                <a:latin typeface="楷体" panose="02010609060101010101" pitchFamily="49" charset="-122"/>
                <a:ea typeface="楷体" panose="02010609060101010101" pitchFamily="49" charset="-122"/>
              </a:rPr>
              <a:t>-</a:t>
            </a:r>
            <a:r>
              <a:rPr lang="zh-CN" altLang="en-US" sz="2000" noProof="1">
                <a:latin typeface="楷体" panose="02010609060101010101" pitchFamily="49" charset="-122"/>
                <a:ea typeface="楷体" panose="02010609060101010101" pitchFamily="49" charset="-122"/>
              </a:rPr>
              <a:t>联系模型的主要内容是什么？</a:t>
            </a:r>
          </a:p>
          <a:p>
            <a:pPr eaLnBrk="1" hangingPunct="1">
              <a:lnSpc>
                <a:spcPct val="90000"/>
              </a:lnSpc>
              <a:buFont typeface="Arial" panose="020B0604020202020204" pitchFamily="34" charset="0"/>
              <a:buNone/>
              <a:defRPr/>
            </a:pPr>
            <a:r>
              <a:rPr lang="en-US" altLang="zh-CN" sz="2000" noProof="1">
                <a:latin typeface="楷体" panose="02010609060101010101" pitchFamily="49" charset="-122"/>
                <a:ea typeface="楷体" panose="02010609060101010101" pitchFamily="49" charset="-122"/>
              </a:rPr>
              <a:t>    (3) </a:t>
            </a:r>
            <a:r>
              <a:rPr lang="zh-CN" altLang="en-US" sz="2000" noProof="1">
                <a:latin typeface="楷体" panose="02010609060101010101" pitchFamily="49" charset="-122"/>
                <a:ea typeface="楷体" panose="02010609060101010101" pitchFamily="49" charset="-122"/>
              </a:rPr>
              <a:t>逻辑结构设计阶段怎样将一对一、一对多和多对多的联系转变成关系？</a:t>
            </a:r>
          </a:p>
          <a:p>
            <a:pPr eaLnBrk="1" hangingPunct="1">
              <a:lnSpc>
                <a:spcPct val="90000"/>
              </a:lnSpc>
              <a:buFont typeface="Arial" panose="020B0604020202020204" pitchFamily="34" charset="0"/>
              <a:buNone/>
              <a:defRPr/>
            </a:pPr>
            <a:endParaRPr lang="zh-CN" altLang="en-US" sz="2000" b="0" noProof="1">
              <a:solidFill>
                <a:srgbClr val="0066FF"/>
              </a:solidFill>
              <a:latin typeface="楷体" panose="02010609060101010101" pitchFamily="49" charset="-122"/>
              <a:ea typeface="楷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xmlns="" id="{AA668307-2F1F-4245-AEE7-B9C8F784AEA8}"/>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4.5 </a:t>
            </a:r>
            <a:r>
              <a:rPr lang="zh-CN" altLang="en-US">
                <a:effectLst>
                  <a:outerShdw blurRad="38100" dist="38100" dir="2700000" algn="tl">
                    <a:srgbClr val="C0C0C0"/>
                  </a:outerShdw>
                </a:effectLst>
              </a:rPr>
              <a:t>网络系统设计概述</a:t>
            </a:r>
            <a:r>
              <a:rPr lang="zh-CN" altLang="en-US"/>
              <a:t> </a:t>
            </a:r>
          </a:p>
        </p:txBody>
      </p:sp>
      <p:sp>
        <p:nvSpPr>
          <p:cNvPr id="43011" name="Text Box 3">
            <a:extLst>
              <a:ext uri="{FF2B5EF4-FFF2-40B4-BE49-F238E27FC236}">
                <a16:creationId xmlns:a16="http://schemas.microsoft.com/office/drawing/2014/main" xmlns="" id="{DA29064B-3433-4BE9-B6E5-368E13568C3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5" name="圆角矩形 4">
            <a:extLst>
              <a:ext uri="{FF2B5EF4-FFF2-40B4-BE49-F238E27FC236}">
                <a16:creationId xmlns:a16="http://schemas.microsoft.com/office/drawing/2014/main" xmlns="" id="{092C79AD-F5FC-4044-AFB1-8F39C49BEAB2}"/>
              </a:ext>
            </a:extLst>
          </p:cNvPr>
          <p:cNvSpPr/>
          <p:nvPr/>
        </p:nvSpPr>
        <p:spPr bwMode="gray">
          <a:xfrm>
            <a:off x="696913" y="1268413"/>
            <a:ext cx="7812087" cy="374332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150000"/>
              </a:lnSpc>
              <a:defRPr/>
            </a:pPr>
            <a:r>
              <a:rPr lang="zh-CN" altLang="en-US" sz="2400" dirty="0">
                <a:solidFill>
                  <a:schemeClr val="tx1"/>
                </a:solidFill>
                <a:latin typeface="Arial" panose="020B0604020202020204" pitchFamily="34" charset="0"/>
              </a:rPr>
              <a:t>       对于网络应用系统还需要有关网络系统设计技术</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主要概述</a:t>
            </a:r>
            <a:r>
              <a:rPr lang="zh-CN" altLang="en-US" sz="2400" dirty="0">
                <a:solidFill>
                  <a:srgbClr val="800000"/>
                </a:solidFill>
                <a:latin typeface="Arial" panose="020B0604020202020204" pitchFamily="34" charset="0"/>
              </a:rPr>
              <a:t>网络系统的设计</a:t>
            </a:r>
            <a:r>
              <a:rPr lang="zh-CN" altLang="en-US" sz="2400" dirty="0">
                <a:solidFill>
                  <a:schemeClr val="tx1"/>
                </a:solidFill>
                <a:latin typeface="Arial" panose="020B0604020202020204" pitchFamily="34" charset="0"/>
              </a:rPr>
              <a:t>方面</a:t>
            </a:r>
            <a:r>
              <a:rPr lang="en-US" altLang="zh-CN" sz="2400" dirty="0">
                <a:solidFill>
                  <a:srgbClr val="0066FF"/>
                </a:solidFill>
                <a:latin typeface="Arial" panose="020B0604020202020204" pitchFamily="34" charset="0"/>
              </a:rPr>
              <a:t>8</a:t>
            </a:r>
            <a:r>
              <a:rPr lang="zh-CN" altLang="en-US" sz="2400" dirty="0">
                <a:solidFill>
                  <a:srgbClr val="0066FF"/>
                </a:solidFill>
                <a:latin typeface="Arial" panose="020B0604020202020204" pitchFamily="34" charset="0"/>
              </a:rPr>
              <a:t>个</a:t>
            </a:r>
            <a:r>
              <a:rPr lang="zh-CN" altLang="en-US" sz="2400" dirty="0">
                <a:solidFill>
                  <a:srgbClr val="CC0000"/>
                </a:solidFill>
                <a:latin typeface="Arial" panose="020B0604020202020204" pitchFamily="34" charset="0"/>
              </a:rPr>
              <a:t>主要内容</a:t>
            </a:r>
            <a:r>
              <a:rPr lang="zh-CN" altLang="en-US" sz="2400" dirty="0">
                <a:solidFill>
                  <a:schemeClr val="tx1"/>
                </a:solidFill>
                <a:latin typeface="Arial" panose="020B0604020202020204" pitchFamily="34" charset="0"/>
              </a:rPr>
              <a:t>：选择网络技术、网络的分层设计、网络站点设计、地址分配与聚合设计、远程网接入设计、网络性能设计、网络冗余设计、网络安全性设计和网络设计实例。</a:t>
            </a:r>
          </a:p>
        </p:txBody>
      </p:sp>
      <p:pic>
        <p:nvPicPr>
          <p:cNvPr id="43013" name="Picture 5" descr="C:\Program Files\Microsoft Office\MEDIA\CAGCAT10\j0285750.wmf">
            <a:extLst>
              <a:ext uri="{FF2B5EF4-FFF2-40B4-BE49-F238E27FC236}">
                <a16:creationId xmlns:a16="http://schemas.microsoft.com/office/drawing/2014/main" xmlns="" id="{8494BDFE-2A85-4E71-BF52-D66E26DABE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5300663"/>
            <a:ext cx="1368425"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a:extLst>
              <a:ext uri="{FF2B5EF4-FFF2-40B4-BE49-F238E27FC236}">
                <a16:creationId xmlns:a16="http://schemas.microsoft.com/office/drawing/2014/main" xmlns="" id="{8268D693-CDA3-40BA-B1CD-3E3ED08B75AC}"/>
              </a:ext>
            </a:extLst>
          </p:cNvPr>
          <p:cNvSpPr>
            <a:spLocks noChangeArrowheads="1"/>
          </p:cNvSpPr>
          <p:nvPr/>
        </p:nvSpPr>
        <p:spPr bwMode="auto">
          <a:xfrm>
            <a:off x="539750" y="4672013"/>
            <a:ext cx="3024188" cy="1147762"/>
          </a:xfrm>
          <a:prstGeom prst="wedgeRectCallout">
            <a:avLst>
              <a:gd name="adj1" fmla="val -30117"/>
              <a:gd name="adj2" fmla="val -63063"/>
            </a:avLst>
          </a:prstGeom>
          <a:solidFill>
            <a:srgbClr val="FFFF66"/>
          </a:solidFill>
          <a:ln w="9525">
            <a:solidFill>
              <a:schemeClr val="tx1"/>
            </a:solidFill>
            <a:miter lim="800000"/>
          </a:ln>
          <a:effectLst/>
        </p:spPr>
        <p:txBody>
          <a:bodyPr/>
          <a:lstStyle/>
          <a:p>
            <a:pPr eaLnBrk="1" hangingPunct="1">
              <a:buFont typeface="Arial" panose="020B0604020202020204" pitchFamily="34" charset="0"/>
              <a:buNone/>
              <a:defRPr/>
            </a:pPr>
            <a:r>
              <a:rPr lang="zh-CN" altLang="en-US" sz="1600" u="sng" dirty="0">
                <a:solidFill>
                  <a:srgbClr val="FF0000"/>
                </a:solidFill>
                <a:effectLst>
                  <a:outerShdw blurRad="38100" dist="38100" dir="2700000" algn="tl">
                    <a:srgbClr val="000000"/>
                  </a:outerShdw>
                </a:effectLst>
              </a:rPr>
              <a:t>网络冗余</a:t>
            </a:r>
            <a:r>
              <a:rPr lang="zh-CN" altLang="en-US" sz="1600" dirty="0">
                <a:solidFill>
                  <a:srgbClr val="CC0000"/>
                </a:solidFill>
              </a:rPr>
              <a:t>是</a:t>
            </a:r>
            <a:r>
              <a:rPr lang="zh-CN" altLang="en-US" sz="1600" dirty="0">
                <a:solidFill>
                  <a:srgbClr val="3333FF"/>
                </a:solidFill>
              </a:rPr>
              <a:t>指为防止任一环节出现问题导致整个</a:t>
            </a:r>
            <a:r>
              <a:rPr lang="zh-CN" altLang="en-US" sz="1600" dirty="0">
                <a:solidFill>
                  <a:srgbClr val="3333FF"/>
                </a:solidFill>
                <a:hlinkClick r:id="rId3"/>
              </a:rPr>
              <a:t>网络传输</a:t>
            </a:r>
            <a:r>
              <a:rPr lang="zh-CN" altLang="en-US" sz="1600" dirty="0">
                <a:solidFill>
                  <a:srgbClr val="3333FF"/>
                </a:solidFill>
              </a:rPr>
              <a:t>运行停止而采取的措施，如</a:t>
            </a:r>
            <a:r>
              <a:rPr lang="zh-CN" altLang="en-US" sz="1600" dirty="0">
                <a:solidFill>
                  <a:srgbClr val="3333FF"/>
                </a:solidFill>
                <a:hlinkClick r:id="rId4"/>
              </a:rPr>
              <a:t>路由器</a:t>
            </a:r>
            <a:r>
              <a:rPr lang="zh-CN" altLang="en-US" sz="1600" dirty="0">
                <a:solidFill>
                  <a:srgbClr val="3333FF"/>
                </a:solidFill>
              </a:rPr>
              <a:t>通过备份确保网络畅通。</a:t>
            </a:r>
            <a:r>
              <a:rPr lang="zh-CN" altLang="en-US"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xmlns="" id="{6C52D84D-A445-4AC0-A4BA-03D92665EC92}"/>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4.5 </a:t>
            </a:r>
            <a:r>
              <a:rPr lang="zh-CN" altLang="en-US">
                <a:effectLst>
                  <a:outerShdw blurRad="38100" dist="38100" dir="2700000" algn="tl">
                    <a:srgbClr val="C0C0C0"/>
                  </a:outerShdw>
                </a:effectLst>
              </a:rPr>
              <a:t>网络系统设计概述</a:t>
            </a:r>
            <a:r>
              <a:rPr lang="zh-CN" altLang="en-US"/>
              <a:t> </a:t>
            </a:r>
          </a:p>
        </p:txBody>
      </p:sp>
      <p:sp>
        <p:nvSpPr>
          <p:cNvPr id="44035" name="Text Box 3">
            <a:extLst>
              <a:ext uri="{FF2B5EF4-FFF2-40B4-BE49-F238E27FC236}">
                <a16:creationId xmlns:a16="http://schemas.microsoft.com/office/drawing/2014/main" xmlns="" id="{B2064403-6C97-4D17-92B4-992BF6475DE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5" name="圆角矩形 4">
            <a:extLst>
              <a:ext uri="{FF2B5EF4-FFF2-40B4-BE49-F238E27FC236}">
                <a16:creationId xmlns:a16="http://schemas.microsoft.com/office/drawing/2014/main" xmlns="" id="{4B8C5AD9-8ACA-404B-B42D-41E0D493B2E3}"/>
              </a:ext>
            </a:extLst>
          </p:cNvPr>
          <p:cNvSpPr/>
          <p:nvPr/>
        </p:nvSpPr>
        <p:spPr bwMode="gray">
          <a:xfrm>
            <a:off x="323850" y="1196975"/>
            <a:ext cx="8424863" cy="47529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400" dirty="0">
                <a:solidFill>
                  <a:srgbClr val="FF0000"/>
                </a:solidFill>
                <a:latin typeface="Arial" panose="020B0604020202020204" pitchFamily="34" charset="0"/>
              </a:rPr>
              <a:t>4.5.1 </a:t>
            </a:r>
            <a:r>
              <a:rPr lang="zh-CN" altLang="en-US" sz="2400" dirty="0">
                <a:solidFill>
                  <a:srgbClr val="FF0000"/>
                </a:solidFill>
                <a:latin typeface="Arial" panose="020B0604020202020204" pitchFamily="34" charset="0"/>
              </a:rPr>
              <a:t>网络技术及结构设计</a:t>
            </a:r>
          </a:p>
          <a:p>
            <a:pPr eaLnBrk="1" hangingPunct="1">
              <a:lnSpc>
                <a:spcPct val="150000"/>
              </a:lnSpc>
              <a:defRPr/>
            </a:pPr>
            <a:r>
              <a:rPr lang="zh-CN" altLang="en-US" sz="2400" dirty="0">
                <a:solidFill>
                  <a:srgbClr val="FF0000"/>
                </a:solidFill>
                <a:latin typeface="Arial" panose="020B0604020202020204" pitchFamily="34" charset="0"/>
              </a:rPr>
              <a:t>       </a:t>
            </a:r>
            <a:r>
              <a:rPr lang="en-US" altLang="zh-CN" sz="2400" dirty="0">
                <a:solidFill>
                  <a:srgbClr val="990033"/>
                </a:solidFill>
                <a:latin typeface="Arial" panose="020B0604020202020204" pitchFamily="34" charset="0"/>
              </a:rPr>
              <a:t>1. </a:t>
            </a:r>
            <a:r>
              <a:rPr lang="zh-CN" altLang="en-US" sz="2400" dirty="0">
                <a:solidFill>
                  <a:srgbClr val="990033"/>
                </a:solidFill>
                <a:latin typeface="Arial" panose="020B0604020202020204" pitchFamily="34" charset="0"/>
              </a:rPr>
              <a:t>网络技术的选择</a:t>
            </a:r>
          </a:p>
          <a:p>
            <a:pPr eaLnBrk="1" hangingPunct="1">
              <a:lnSpc>
                <a:spcPct val="150000"/>
              </a:lnSpc>
              <a:defRPr/>
            </a:pPr>
            <a:r>
              <a:rPr lang="zh-CN" altLang="en-US" sz="2200" dirty="0">
                <a:solidFill>
                  <a:srgbClr val="800000"/>
                </a:solidFill>
                <a:latin typeface="Arial" panose="020B0604020202020204" pitchFamily="34" charset="0"/>
              </a:rPr>
              <a:t>        网络技术的选择</a:t>
            </a:r>
            <a:r>
              <a:rPr lang="zh-CN" altLang="en-US" sz="2200" dirty="0">
                <a:solidFill>
                  <a:schemeClr val="tx1"/>
                </a:solidFill>
                <a:latin typeface="Arial" panose="020B0604020202020204" pitchFamily="34" charset="0"/>
              </a:rPr>
              <a:t>主要是</a:t>
            </a:r>
            <a:r>
              <a:rPr lang="zh-CN" altLang="en-US" sz="2200" dirty="0">
                <a:solidFill>
                  <a:srgbClr val="800000"/>
                </a:solidFill>
                <a:latin typeface="Arial" panose="020B0604020202020204" pitchFamily="34" charset="0"/>
              </a:rPr>
              <a:t>选择网络的体系结构和协议栈</a:t>
            </a:r>
            <a:r>
              <a:rPr lang="zh-CN" altLang="en-US" sz="2200" dirty="0">
                <a:solidFill>
                  <a:srgbClr val="0066FF"/>
                </a:solidFill>
                <a:latin typeface="Arial" panose="020B0604020202020204" pitchFamily="34" charset="0"/>
              </a:rPr>
              <a:t>。</a:t>
            </a:r>
          </a:p>
          <a:p>
            <a:pPr eaLnBrk="1" hangingPunct="1">
              <a:lnSpc>
                <a:spcPct val="150000"/>
              </a:lnSpc>
              <a:defRPr/>
            </a:pPr>
            <a:r>
              <a:rPr lang="zh-CN" altLang="en-US" sz="2200" dirty="0">
                <a:solidFill>
                  <a:srgbClr val="C00000"/>
                </a:solidFill>
                <a:latin typeface="Arial" panose="020B0604020202020204" pitchFamily="34" charset="0"/>
              </a:rPr>
              <a:t>      （</a:t>
            </a:r>
            <a:r>
              <a:rPr lang="en-US" altLang="zh-CN" sz="2200" dirty="0">
                <a:solidFill>
                  <a:srgbClr val="C00000"/>
                </a:solidFill>
                <a:latin typeface="Arial" panose="020B0604020202020204" pitchFamily="34" charset="0"/>
              </a:rPr>
              <a:t>1</a:t>
            </a:r>
            <a:r>
              <a:rPr lang="zh-CN" altLang="en-US" sz="2200" dirty="0">
                <a:solidFill>
                  <a:srgbClr val="C00000"/>
                </a:solidFill>
                <a:latin typeface="Arial" panose="020B0604020202020204" pitchFamily="34" charset="0"/>
              </a:rPr>
              <a:t>）局域网技术</a:t>
            </a:r>
            <a:r>
              <a:rPr lang="zh-CN" altLang="en-US" sz="2200" dirty="0">
                <a:solidFill>
                  <a:schemeClr val="tx1"/>
                </a:solidFill>
                <a:latin typeface="Arial" panose="020B0604020202020204" pitchFamily="34" charset="0"/>
              </a:rPr>
              <a:t>。以太网及虚拟局域网发展很快，成为了局域网技术中绝对的主流。主要</a:t>
            </a:r>
            <a:r>
              <a:rPr lang="zh-CN" altLang="en-US" sz="2200" dirty="0">
                <a:solidFill>
                  <a:srgbClr val="800000"/>
                </a:solidFill>
                <a:latin typeface="Arial" panose="020B0604020202020204" pitchFamily="34" charset="0"/>
              </a:rPr>
              <a:t>选择</a:t>
            </a:r>
            <a:r>
              <a:rPr lang="zh-CN" altLang="en-US" sz="2200" dirty="0">
                <a:solidFill>
                  <a:srgbClr val="0066FF"/>
                </a:solidFill>
                <a:latin typeface="Arial" panose="020B0604020202020204" pitchFamily="34" charset="0"/>
              </a:rPr>
              <a:t>：</a:t>
            </a:r>
            <a:r>
              <a:rPr lang="zh-CN" altLang="en-US" sz="2200" dirty="0">
                <a:solidFill>
                  <a:schemeClr val="tx1"/>
                </a:solidFill>
                <a:latin typeface="Arial" panose="020B0604020202020204" pitchFamily="34" charset="0"/>
              </a:rPr>
              <a:t>传输速率、传输媒体。</a:t>
            </a:r>
          </a:p>
          <a:p>
            <a:pPr eaLnBrk="1" hangingPunct="1">
              <a:lnSpc>
                <a:spcPct val="150000"/>
              </a:lnSpc>
              <a:defRPr/>
            </a:pPr>
            <a:r>
              <a:rPr lang="zh-CN" altLang="en-US" sz="2200" dirty="0">
                <a:solidFill>
                  <a:srgbClr val="C00000"/>
                </a:solidFill>
                <a:latin typeface="Arial" panose="020B0604020202020204" pitchFamily="34" charset="0"/>
              </a:rPr>
              <a:t>      （</a:t>
            </a:r>
            <a:r>
              <a:rPr lang="en-US" altLang="zh-CN" sz="2200" dirty="0">
                <a:solidFill>
                  <a:srgbClr val="C00000"/>
                </a:solidFill>
                <a:latin typeface="Arial" panose="020B0604020202020204" pitchFamily="34" charset="0"/>
              </a:rPr>
              <a:t>2</a:t>
            </a:r>
            <a:r>
              <a:rPr lang="zh-CN" altLang="en-US" sz="2200" dirty="0">
                <a:solidFill>
                  <a:srgbClr val="C00000"/>
                </a:solidFill>
                <a:latin typeface="Arial" panose="020B0604020202020204" pitchFamily="34" charset="0"/>
              </a:rPr>
              <a:t>）广域网技术</a:t>
            </a:r>
            <a:r>
              <a:rPr lang="zh-CN" altLang="en-US" sz="2200" dirty="0">
                <a:solidFill>
                  <a:srgbClr val="0066FF"/>
                </a:solidFill>
                <a:latin typeface="Arial" panose="020B0604020202020204" pitchFamily="34" charset="0"/>
              </a:rPr>
              <a:t>。</a:t>
            </a:r>
            <a:r>
              <a:rPr lang="zh-CN" altLang="en-US" sz="2200" dirty="0">
                <a:solidFill>
                  <a:schemeClr val="tx1"/>
                </a:solidFill>
                <a:latin typeface="Arial" panose="020B0604020202020204" pitchFamily="34" charset="0"/>
              </a:rPr>
              <a:t>广域网主要</a:t>
            </a:r>
            <a:r>
              <a:rPr lang="zh-CN" altLang="en-US" sz="2200" dirty="0">
                <a:solidFill>
                  <a:srgbClr val="800000"/>
                </a:solidFill>
                <a:latin typeface="Arial" panose="020B0604020202020204" pitchFamily="34" charset="0"/>
              </a:rPr>
              <a:t>用于</a:t>
            </a:r>
            <a:r>
              <a:rPr lang="zh-CN" altLang="en-US" sz="2200" dirty="0">
                <a:solidFill>
                  <a:schemeClr val="tx1"/>
                </a:solidFill>
                <a:latin typeface="Arial" panose="020B0604020202020204" pitchFamily="34" charset="0"/>
              </a:rPr>
              <a:t>远程连接多个局域网，因此广域网必须</a:t>
            </a:r>
            <a:r>
              <a:rPr lang="zh-CN" altLang="en-US" sz="2200" u="sng" dirty="0">
                <a:solidFill>
                  <a:schemeClr val="tx1"/>
                </a:solidFill>
                <a:effectLst>
                  <a:outerShdw blurRad="38100" dist="38100" dir="2700000" algn="tl">
                    <a:srgbClr val="C0C0C0"/>
                  </a:outerShdw>
                </a:effectLst>
                <a:latin typeface="Arial" panose="020B0604020202020204" pitchFamily="34" charset="0"/>
              </a:rPr>
              <a:t>安全稳定可靠</a:t>
            </a:r>
            <a:r>
              <a:rPr lang="zh-CN" altLang="en-US" sz="2200" dirty="0">
                <a:solidFill>
                  <a:schemeClr val="tx1"/>
                </a:solidFill>
                <a:latin typeface="Arial" panose="020B0604020202020204" pitchFamily="34" charset="0"/>
              </a:rPr>
              <a:t>，可根据不同的用户需求提供不同的</a:t>
            </a:r>
            <a:r>
              <a:rPr lang="zh-CN" altLang="en-US" sz="2200" u="sng" dirty="0">
                <a:solidFill>
                  <a:schemeClr val="tx1"/>
                </a:solidFill>
                <a:effectLst>
                  <a:outerShdw blurRad="38100" dist="38100" dir="2700000" algn="tl">
                    <a:srgbClr val="C0C0C0"/>
                  </a:outerShdw>
                </a:effectLst>
                <a:latin typeface="Arial" panose="020B0604020202020204" pitchFamily="34" charset="0"/>
              </a:rPr>
              <a:t>服务</a:t>
            </a:r>
            <a:r>
              <a:rPr lang="zh-CN" altLang="en-US" sz="2200" dirty="0">
                <a:solidFill>
                  <a:schemeClr val="tx1"/>
                </a:solidFill>
                <a:latin typeface="Arial" panose="020B0604020202020204" pitchFamily="34" charset="0"/>
              </a:rPr>
              <a:t>。</a:t>
            </a:r>
          </a:p>
          <a:p>
            <a:pPr eaLnBrk="1" hangingPunct="1">
              <a:defRPr/>
            </a:pPr>
            <a:endParaRPr lang="zh-CN" altLang="en-US" sz="2400" b="0" dirty="0">
              <a:solidFill>
                <a:srgbClr val="0066FF"/>
              </a:solidFill>
              <a:latin typeface="Arial" panose="020B0604020202020204" pitchFamily="34" charset="0"/>
            </a:endParaRPr>
          </a:p>
        </p:txBody>
      </p:sp>
      <p:pic>
        <p:nvPicPr>
          <p:cNvPr id="44037" name="Picture 5" descr="C:\Program Files\Microsoft Office\MEDIA\CAGCAT10\j0234657.wmf">
            <a:extLst>
              <a:ext uri="{FF2B5EF4-FFF2-40B4-BE49-F238E27FC236}">
                <a16:creationId xmlns:a16="http://schemas.microsoft.com/office/drawing/2014/main" xmlns="" id="{A4E6B508-C43F-4301-B8DE-D5FCC146B9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425" y="5013325"/>
            <a:ext cx="14398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xmlns="" id="{F3E22DBA-EBD5-42D0-AF50-0064E92D8131}"/>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4.5 </a:t>
            </a:r>
            <a:r>
              <a:rPr lang="zh-CN" altLang="en-US">
                <a:effectLst>
                  <a:outerShdw blurRad="38100" dist="38100" dir="2700000" algn="tl">
                    <a:srgbClr val="C0C0C0"/>
                  </a:outerShdw>
                </a:effectLst>
              </a:rPr>
              <a:t>网络系统设计概述</a:t>
            </a:r>
            <a:r>
              <a:rPr lang="zh-CN" altLang="en-US"/>
              <a:t> </a:t>
            </a:r>
          </a:p>
        </p:txBody>
      </p:sp>
      <p:sp>
        <p:nvSpPr>
          <p:cNvPr id="45059" name="Text Box 3">
            <a:extLst>
              <a:ext uri="{FF2B5EF4-FFF2-40B4-BE49-F238E27FC236}">
                <a16:creationId xmlns:a16="http://schemas.microsoft.com/office/drawing/2014/main" xmlns="" id="{95CA28A8-20A7-48FC-8D2A-F519A3B7E9E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5" name="圆角矩形 4">
            <a:extLst>
              <a:ext uri="{FF2B5EF4-FFF2-40B4-BE49-F238E27FC236}">
                <a16:creationId xmlns:a16="http://schemas.microsoft.com/office/drawing/2014/main" xmlns="" id="{9E13F94C-8516-4E4D-AFC1-EDAE6856F0D2}"/>
              </a:ext>
            </a:extLst>
          </p:cNvPr>
          <p:cNvSpPr/>
          <p:nvPr/>
        </p:nvSpPr>
        <p:spPr bwMode="gray">
          <a:xfrm>
            <a:off x="620713" y="1331913"/>
            <a:ext cx="8064500" cy="395922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150000"/>
              </a:lnSpc>
              <a:defRPr/>
            </a:pPr>
            <a:r>
              <a:rPr lang="en-US" altLang="zh-CN" sz="2500" dirty="0">
                <a:solidFill>
                  <a:srgbClr val="990033"/>
                </a:solidFill>
                <a:latin typeface="Arial" panose="020B0604020202020204" pitchFamily="34" charset="0"/>
              </a:rPr>
              <a:t>       2. </a:t>
            </a:r>
            <a:r>
              <a:rPr lang="zh-CN" altLang="en-US" sz="2500" dirty="0">
                <a:solidFill>
                  <a:srgbClr val="990033"/>
                </a:solidFill>
                <a:latin typeface="Arial" panose="020B0604020202020204" pitchFamily="34" charset="0"/>
              </a:rPr>
              <a:t>网络的分层设计</a:t>
            </a:r>
          </a:p>
          <a:p>
            <a:pPr eaLnBrk="1" hangingPunct="1">
              <a:lnSpc>
                <a:spcPct val="150000"/>
              </a:lnSpc>
              <a:defRPr/>
            </a:pPr>
            <a:r>
              <a:rPr lang="zh-CN" altLang="en-US" sz="2500" dirty="0">
                <a:solidFill>
                  <a:schemeClr val="tx1"/>
                </a:solidFill>
                <a:latin typeface="Arial" panose="020B0604020202020204" pitchFamily="34" charset="0"/>
              </a:rPr>
              <a:t>        从软件系统体系结构上，主要考虑</a:t>
            </a:r>
            <a:r>
              <a:rPr lang="zh-CN" altLang="en-US" sz="2500" dirty="0">
                <a:solidFill>
                  <a:srgbClr val="800000"/>
                </a:solidFill>
                <a:latin typeface="Arial" panose="020B0604020202020204" pitchFamily="34" charset="0"/>
              </a:rPr>
              <a:t>网络系统体系结构</a:t>
            </a:r>
            <a:r>
              <a:rPr lang="zh-CN" altLang="en-US" sz="2500" u="sng" dirty="0">
                <a:solidFill>
                  <a:srgbClr val="C00000"/>
                </a:solidFill>
                <a:latin typeface="Arial" panose="020B0604020202020204" pitchFamily="34" charset="0"/>
              </a:rPr>
              <a:t>具体实际需求</a:t>
            </a:r>
            <a:r>
              <a:rPr lang="zh-CN" altLang="en-US" sz="2500" dirty="0">
                <a:solidFill>
                  <a:srgbClr val="0066FF"/>
                </a:solidFill>
                <a:latin typeface="Arial" panose="020B0604020202020204" pitchFamily="34" charset="0"/>
              </a:rPr>
              <a:t>。</a:t>
            </a:r>
          </a:p>
          <a:p>
            <a:pPr eaLnBrk="1" hangingPunct="1">
              <a:lnSpc>
                <a:spcPct val="150000"/>
              </a:lnSpc>
              <a:defRPr/>
            </a:pPr>
            <a:r>
              <a:rPr lang="zh-CN" altLang="en-US" sz="2500" dirty="0">
                <a:solidFill>
                  <a:srgbClr val="0066FF"/>
                </a:solidFill>
                <a:latin typeface="Arial" panose="020B0604020202020204" pitchFamily="34" charset="0"/>
              </a:rPr>
              <a:t>        </a:t>
            </a:r>
            <a:r>
              <a:rPr lang="zh-CN" altLang="en-US" sz="2500" dirty="0">
                <a:solidFill>
                  <a:schemeClr val="tx1"/>
                </a:solidFill>
                <a:latin typeface="Arial" panose="020B0604020202020204" pitchFamily="34" charset="0"/>
              </a:rPr>
              <a:t>对于客户机</a:t>
            </a:r>
            <a:r>
              <a:rPr lang="en-US" altLang="zh-CN" sz="2500" dirty="0">
                <a:solidFill>
                  <a:schemeClr val="tx1"/>
                </a:solidFill>
                <a:latin typeface="Arial" panose="020B0604020202020204" pitchFamily="34" charset="0"/>
              </a:rPr>
              <a:t>/</a:t>
            </a:r>
            <a:r>
              <a:rPr lang="zh-CN" altLang="en-US" sz="2500" dirty="0">
                <a:solidFill>
                  <a:schemeClr val="tx1"/>
                </a:solidFill>
                <a:latin typeface="Arial" panose="020B0604020202020204" pitchFamily="34" charset="0"/>
              </a:rPr>
              <a:t>服务器（</a:t>
            </a:r>
            <a:r>
              <a:rPr lang="en-US" altLang="zh-CN" sz="2500" dirty="0">
                <a:solidFill>
                  <a:schemeClr val="tx1"/>
                </a:solidFill>
                <a:latin typeface="Arial" panose="020B0604020202020204" pitchFamily="34" charset="0"/>
              </a:rPr>
              <a:t>C/S</a:t>
            </a:r>
            <a:r>
              <a:rPr lang="zh-CN" altLang="en-US" sz="2500" dirty="0">
                <a:solidFill>
                  <a:schemeClr val="tx1"/>
                </a:solidFill>
                <a:latin typeface="Arial" panose="020B0604020202020204" pitchFamily="34" charset="0"/>
              </a:rPr>
              <a:t>）结构，可充分利用两端硬件环境的优势，将任务合理分配到</a:t>
            </a:r>
            <a:r>
              <a:rPr lang="en-US" altLang="zh-CN" sz="2500" dirty="0">
                <a:solidFill>
                  <a:schemeClr val="tx1"/>
                </a:solidFill>
                <a:latin typeface="Arial" panose="020B0604020202020204" pitchFamily="34" charset="0"/>
              </a:rPr>
              <a:t>Client</a:t>
            </a:r>
            <a:r>
              <a:rPr lang="zh-CN" altLang="en-US" sz="2500" dirty="0">
                <a:solidFill>
                  <a:schemeClr val="tx1"/>
                </a:solidFill>
                <a:latin typeface="Arial" panose="020B0604020202020204" pitchFamily="34" charset="0"/>
              </a:rPr>
              <a:t>端和</a:t>
            </a:r>
            <a:r>
              <a:rPr lang="en-US" altLang="zh-CN" sz="2500" dirty="0">
                <a:solidFill>
                  <a:schemeClr val="tx1"/>
                </a:solidFill>
                <a:latin typeface="Arial" panose="020B0604020202020204" pitchFamily="34" charset="0"/>
              </a:rPr>
              <a:t>Server</a:t>
            </a:r>
            <a:r>
              <a:rPr lang="zh-CN" altLang="en-US" sz="2500" dirty="0">
                <a:solidFill>
                  <a:schemeClr val="tx1"/>
                </a:solidFill>
                <a:latin typeface="Arial" panose="020B0604020202020204" pitchFamily="34" charset="0"/>
              </a:rPr>
              <a:t>端来实现，降低系统的通讯开销。</a:t>
            </a:r>
          </a:p>
          <a:p>
            <a:pPr algn="ctr" eaLnBrk="1" hangingPunct="1">
              <a:defRPr/>
            </a:pPr>
            <a:endParaRPr lang="zh-CN" altLang="en-US" sz="2000" b="0" dirty="0">
              <a:solidFill>
                <a:srgbClr val="0066FF"/>
              </a:solidFill>
              <a:latin typeface="Arial" panose="020B0604020202020204" pitchFamily="34" charset="0"/>
            </a:endParaRPr>
          </a:p>
        </p:txBody>
      </p:sp>
      <p:pic>
        <p:nvPicPr>
          <p:cNvPr id="45061" name="Picture 20" descr="C:\Program Files\Microsoft Office\MEDIA\CAGCAT10\j0300520.gif">
            <a:extLst>
              <a:ext uri="{FF2B5EF4-FFF2-40B4-BE49-F238E27FC236}">
                <a16:creationId xmlns:a16="http://schemas.microsoft.com/office/drawing/2014/main" xmlns="" id="{15804EE1-D87F-47B7-BEDF-048AD1A1A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4941888"/>
            <a:ext cx="13112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xmlns="" id="{1EC560A4-8105-4B2E-8268-724EBBD4F1E6}"/>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4.5 </a:t>
            </a:r>
            <a:r>
              <a:rPr lang="zh-CN" altLang="en-US">
                <a:effectLst>
                  <a:outerShdw blurRad="38100" dist="38100" dir="2700000" algn="tl">
                    <a:srgbClr val="C0C0C0"/>
                  </a:outerShdw>
                </a:effectLst>
              </a:rPr>
              <a:t>网络系统设计概述</a:t>
            </a:r>
            <a:r>
              <a:rPr lang="zh-CN" altLang="en-US"/>
              <a:t> </a:t>
            </a:r>
          </a:p>
        </p:txBody>
      </p:sp>
      <p:sp>
        <p:nvSpPr>
          <p:cNvPr id="46083" name="Text Box 3">
            <a:extLst>
              <a:ext uri="{FF2B5EF4-FFF2-40B4-BE49-F238E27FC236}">
                <a16:creationId xmlns:a16="http://schemas.microsoft.com/office/drawing/2014/main" xmlns="" id="{57B86C39-496D-425A-A881-FAFF9AD133AB}"/>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46084" name="Rectangle 5">
            <a:extLst>
              <a:ext uri="{FF2B5EF4-FFF2-40B4-BE49-F238E27FC236}">
                <a16:creationId xmlns:a16="http://schemas.microsoft.com/office/drawing/2014/main" xmlns="" id="{8EDD0BF9-7C81-4606-B516-0364064BD612}"/>
              </a:ext>
            </a:extLst>
          </p:cNvPr>
          <p:cNvSpPr>
            <a:spLocks noChangeArrowheads="1"/>
          </p:cNvSpPr>
          <p:nvPr/>
        </p:nvSpPr>
        <p:spPr bwMode="auto">
          <a:xfrm>
            <a:off x="0" y="2454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pic>
        <p:nvPicPr>
          <p:cNvPr id="46085" name="Picture 4">
            <a:extLst>
              <a:ext uri="{FF2B5EF4-FFF2-40B4-BE49-F238E27FC236}">
                <a16:creationId xmlns:a16="http://schemas.microsoft.com/office/drawing/2014/main" xmlns="" id="{59E114B7-DFB2-48FE-BE9D-ED46DD052CAE}"/>
              </a:ext>
            </a:extLst>
          </p:cNvPr>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5940425" y="2492375"/>
            <a:ext cx="1876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Rectangle 6">
            <a:extLst>
              <a:ext uri="{FF2B5EF4-FFF2-40B4-BE49-F238E27FC236}">
                <a16:creationId xmlns:a16="http://schemas.microsoft.com/office/drawing/2014/main" xmlns="" id="{4BE05EC3-94C8-4BAA-942D-E3E3854731FB}"/>
              </a:ext>
            </a:extLst>
          </p:cNvPr>
          <p:cNvSpPr>
            <a:spLocks noChangeArrowheads="1"/>
          </p:cNvSpPr>
          <p:nvPr/>
        </p:nvSpPr>
        <p:spPr bwMode="auto">
          <a:xfrm>
            <a:off x="623888" y="1323975"/>
            <a:ext cx="7983537"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tabLst>
                <a:tab pos="471488" algn="l"/>
              </a:tabLst>
              <a:defRPr b="1">
                <a:solidFill>
                  <a:schemeClr val="tx1"/>
                </a:solidFill>
                <a:latin typeface="宋体" panose="02010600030101010101" pitchFamily="2" charset="-122"/>
                <a:ea typeface="宋体" panose="02010600030101010101" pitchFamily="2" charset="-122"/>
              </a:defRPr>
            </a:lvl1pPr>
            <a:lvl2pPr marL="742950" indent="-285750">
              <a:tabLst>
                <a:tab pos="471488" algn="l"/>
              </a:tabLst>
              <a:defRPr b="1">
                <a:solidFill>
                  <a:schemeClr val="tx1"/>
                </a:solidFill>
                <a:latin typeface="宋体" panose="02010600030101010101" pitchFamily="2" charset="-122"/>
                <a:ea typeface="宋体" panose="02010600030101010101" pitchFamily="2" charset="-122"/>
              </a:defRPr>
            </a:lvl2pPr>
            <a:lvl3pPr marL="1143000" indent="-228600">
              <a:tabLst>
                <a:tab pos="471488" algn="l"/>
              </a:tabLst>
              <a:defRPr b="1">
                <a:solidFill>
                  <a:schemeClr val="tx1"/>
                </a:solidFill>
                <a:latin typeface="宋体" panose="02010600030101010101" pitchFamily="2" charset="-122"/>
                <a:ea typeface="宋体" panose="02010600030101010101" pitchFamily="2" charset="-122"/>
              </a:defRPr>
            </a:lvl3pPr>
            <a:lvl4pPr marL="1600200" indent="-228600">
              <a:tabLst>
                <a:tab pos="471488" algn="l"/>
              </a:tabLst>
              <a:defRPr b="1">
                <a:solidFill>
                  <a:schemeClr val="tx1"/>
                </a:solidFill>
                <a:latin typeface="宋体" panose="02010600030101010101" pitchFamily="2" charset="-122"/>
                <a:ea typeface="宋体" panose="02010600030101010101" pitchFamily="2" charset="-122"/>
              </a:defRPr>
            </a:lvl4pPr>
            <a:lvl5pPr marL="2057400" indent="-228600">
              <a:tabLst>
                <a:tab pos="471488"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471488"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471488"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471488"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471488"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2000">
                <a:latin typeface="Times New Roman" panose="02020603050405020304" pitchFamily="18" charset="0"/>
                <a:cs typeface="Times New Roman" panose="02020603050405020304" pitchFamily="18" charset="0"/>
              </a:rPr>
              <a:t>        从逻辑上，</a:t>
            </a:r>
            <a:r>
              <a:rPr lang="zh-CN" altLang="en-US" sz="2000">
                <a:solidFill>
                  <a:srgbClr val="CC0000"/>
                </a:solidFill>
                <a:latin typeface="Times New Roman" panose="02020603050405020304" pitchFamily="18" charset="0"/>
                <a:cs typeface="Times New Roman" panose="02020603050405020304" pitchFamily="18" charset="0"/>
              </a:rPr>
              <a:t>设计大型网络</a:t>
            </a:r>
            <a:r>
              <a:rPr lang="zh-CN" altLang="en-US" sz="2000">
                <a:latin typeface="Times New Roman" panose="02020603050405020304" pitchFamily="18" charset="0"/>
                <a:cs typeface="Times New Roman" panose="02020603050405020304" pitchFamily="18" charset="0"/>
              </a:rPr>
              <a:t>时可</a:t>
            </a:r>
            <a:r>
              <a:rPr lang="zh-CN" altLang="en-US" sz="2000">
                <a:solidFill>
                  <a:srgbClr val="800000"/>
                </a:solidFill>
                <a:latin typeface="Times New Roman" panose="02020603050405020304" pitchFamily="18" charset="0"/>
                <a:cs typeface="Times New Roman" panose="02020603050405020304" pitchFamily="18" charset="0"/>
              </a:rPr>
              <a:t>从中心开始</a:t>
            </a:r>
            <a:r>
              <a:rPr lang="zh-CN" altLang="en-US" sz="2000">
                <a:latin typeface="Times New Roman" panose="02020603050405020304" pitchFamily="18" charset="0"/>
                <a:cs typeface="Times New Roman" panose="02020603050405020304" pitchFamily="18" charset="0"/>
              </a:rPr>
              <a:t>将把通信网络</a:t>
            </a:r>
            <a:r>
              <a:rPr lang="zh-CN" altLang="en-US" sz="2000">
                <a:solidFill>
                  <a:srgbClr val="3333FF"/>
                </a:solidFill>
                <a:latin typeface="Times New Roman" panose="02020603050405020304" pitchFamily="18" charset="0"/>
                <a:cs typeface="Times New Roman" panose="02020603050405020304" pitchFamily="18" charset="0"/>
              </a:rPr>
              <a:t>划分为</a:t>
            </a:r>
            <a:r>
              <a:rPr lang="zh-CN" altLang="en-US" sz="2000">
                <a:latin typeface="Times New Roman" panose="02020603050405020304" pitchFamily="18" charset="0"/>
                <a:cs typeface="Times New Roman" panose="02020603050405020304" pitchFamily="18" charset="0"/>
              </a:rPr>
              <a:t>核心层、分布层和接入层。</a:t>
            </a:r>
            <a:r>
              <a:rPr lang="zh-CN" altLang="en-US" sz="2000">
                <a:solidFill>
                  <a:srgbClr val="FF33CC"/>
                </a:solidFill>
                <a:latin typeface="Times New Roman" panose="02020603050405020304" pitchFamily="18" charset="0"/>
                <a:cs typeface="Times New Roman" panose="02020603050405020304" pitchFamily="18" charset="0"/>
              </a:rPr>
              <a:t>网络层次关系</a:t>
            </a:r>
            <a:r>
              <a:rPr lang="zh-CN" altLang="en-US" sz="2000">
                <a:latin typeface="Times New Roman" panose="02020603050405020304" pitchFamily="18" charset="0"/>
                <a:cs typeface="Times New Roman" panose="02020603050405020304" pitchFamily="18" charset="0"/>
              </a:rPr>
              <a:t>如图</a:t>
            </a:r>
            <a:r>
              <a:rPr lang="en-US" altLang="zh-CN" sz="2000">
                <a:solidFill>
                  <a:schemeClr val="tx2"/>
                </a:solidFill>
                <a:latin typeface="Times New Roman" panose="02020603050405020304" pitchFamily="18" charset="0"/>
                <a:cs typeface="Times New Roman" panose="02020603050405020304" pitchFamily="18" charset="0"/>
              </a:rPr>
              <a:t>4-17</a:t>
            </a:r>
            <a:r>
              <a:rPr lang="zh-CN" altLang="en-US" sz="2000">
                <a:latin typeface="Times New Roman" panose="02020603050405020304" pitchFamily="18" charset="0"/>
                <a:cs typeface="Times New Roman" panose="02020603050405020304" pitchFamily="18" charset="0"/>
              </a:rPr>
              <a:t>所示。</a:t>
            </a:r>
            <a:endParaRPr lang="zh-CN" altLang="en-US" sz="2000">
              <a:latin typeface="Arial" panose="020B0604020202020204" pitchFamily="34" charset="0"/>
            </a:endParaRPr>
          </a:p>
          <a:p>
            <a:pPr>
              <a:spcBef>
                <a:spcPct val="20000"/>
              </a:spcBef>
              <a:spcAft>
                <a:spcPct val="20000"/>
              </a:spcAft>
              <a:buFont typeface="Arial" panose="020B0604020202020204" pitchFamily="34" charset="0"/>
              <a:buNone/>
            </a:pPr>
            <a:r>
              <a:rPr lang="en-US" altLang="zh-CN" sz="2400">
                <a:solidFill>
                  <a:srgbClr val="FF0000"/>
                </a:solidFill>
                <a:latin typeface="Arial" panose="020B0604020202020204" pitchFamily="34" charset="0"/>
                <a:cs typeface="Times New Roman" panose="02020603050405020304" pitchFamily="18" charset="0"/>
              </a:rPr>
              <a:t>4.5.2 </a:t>
            </a:r>
            <a:r>
              <a:rPr lang="zh-CN" altLang="en-US" sz="2400">
                <a:solidFill>
                  <a:srgbClr val="FF0000"/>
                </a:solidFill>
                <a:latin typeface="Arial" panose="020B0604020202020204" pitchFamily="34" charset="0"/>
                <a:cs typeface="Times New Roman" panose="02020603050405020304" pitchFamily="18" charset="0"/>
              </a:rPr>
              <a:t>网络站点及接入设计</a:t>
            </a:r>
            <a:endParaRPr lang="zh-CN" altLang="en-US" sz="2400">
              <a:solidFill>
                <a:srgbClr val="FF0000"/>
              </a:solidFill>
              <a:latin typeface="Arial" panose="020B0604020202020204" pitchFamily="34" charset="0"/>
            </a:endParaRPr>
          </a:p>
          <a:p>
            <a:pPr>
              <a:buFont typeface="Arial" panose="020B0604020202020204" pitchFamily="34" charset="0"/>
              <a:buNone/>
            </a:pPr>
            <a:r>
              <a:rPr lang="en-US" altLang="zh-CN" sz="2000">
                <a:solidFill>
                  <a:srgbClr val="990033"/>
                </a:solidFill>
                <a:latin typeface="Times New Roman" panose="02020603050405020304" pitchFamily="18" charset="0"/>
                <a:ea typeface="黑体" panose="02010609060101010101" pitchFamily="49" charset="-122"/>
              </a:rPr>
              <a:t>   1. </a:t>
            </a:r>
            <a:r>
              <a:rPr lang="zh-CN" altLang="en-US" sz="2000">
                <a:solidFill>
                  <a:srgbClr val="990033"/>
                </a:solidFill>
                <a:latin typeface="Times New Roman" panose="02020603050405020304" pitchFamily="18" charset="0"/>
                <a:ea typeface="黑体" panose="02010609060101010101" pitchFamily="49" charset="-122"/>
              </a:rPr>
              <a:t>网络站点设计</a:t>
            </a:r>
          </a:p>
          <a:p>
            <a:pPr>
              <a:buFont typeface="Arial" panose="020B0604020202020204" pitchFamily="34" charset="0"/>
              <a:buNone/>
            </a:pP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）网络站点。    （</a:t>
            </a:r>
            <a:r>
              <a:rPr lang="en-US" altLang="zh-CN" sz="2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）端站点设计。</a:t>
            </a:r>
          </a:p>
          <a:p>
            <a:pPr>
              <a:buFont typeface="Arial" panose="020B0604020202020204" pitchFamily="34" charset="0"/>
              <a:buNone/>
            </a:pP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3</a:t>
            </a:r>
            <a:r>
              <a:rPr lang="zh-CN" altLang="en-US" sz="2000">
                <a:latin typeface="Times New Roman" panose="02020603050405020304" pitchFamily="18" charset="0"/>
                <a:cs typeface="Times New Roman" panose="02020603050405020304" pitchFamily="18" charset="0"/>
              </a:rPr>
              <a:t>）中继站点设计（</a:t>
            </a:r>
            <a:r>
              <a:rPr lang="en-US" altLang="zh-CN" sz="2000">
                <a:latin typeface="Times New Roman" panose="02020603050405020304" pitchFamily="18" charset="0"/>
                <a:cs typeface="Times New Roman" panose="02020603050405020304" pitchFamily="18" charset="0"/>
              </a:rPr>
              <a:t>4</a:t>
            </a:r>
            <a:r>
              <a:rPr lang="zh-CN" altLang="en-US" sz="2000">
                <a:latin typeface="Times New Roman" panose="02020603050405020304" pitchFamily="18" charset="0"/>
                <a:cs typeface="Times New Roman" panose="02020603050405020304" pitchFamily="18" charset="0"/>
              </a:rPr>
              <a:t>）网络的互操作性。</a:t>
            </a:r>
            <a:endParaRPr lang="zh-CN" altLang="en-US" sz="2000">
              <a:latin typeface="Arial" panose="020B0604020202020204" pitchFamily="34" charset="0"/>
            </a:endParaRPr>
          </a:p>
          <a:p>
            <a:pPr>
              <a:buFont typeface="Arial" panose="020B0604020202020204" pitchFamily="34" charset="0"/>
              <a:buNone/>
            </a:pPr>
            <a:r>
              <a:rPr lang="en-US" altLang="zh-CN" sz="2000">
                <a:solidFill>
                  <a:srgbClr val="990033"/>
                </a:solidFill>
                <a:latin typeface="Times New Roman" panose="02020603050405020304" pitchFamily="18" charset="0"/>
                <a:ea typeface="黑体" panose="02010609060101010101" pitchFamily="49" charset="-122"/>
              </a:rPr>
              <a:t>   2. </a:t>
            </a:r>
            <a:r>
              <a:rPr lang="zh-CN" altLang="en-US" sz="2000">
                <a:solidFill>
                  <a:srgbClr val="990033"/>
                </a:solidFill>
                <a:latin typeface="Times New Roman" panose="02020603050405020304" pitchFamily="18" charset="0"/>
                <a:ea typeface="黑体" panose="02010609060101010101" pitchFamily="49" charset="-122"/>
              </a:rPr>
              <a:t>地址分配与聚合设计</a:t>
            </a:r>
            <a:endParaRPr lang="zh-CN" altLang="en-US" sz="2000">
              <a:solidFill>
                <a:srgbClr val="990033"/>
              </a:solidFill>
              <a:latin typeface="Arial" panose="020B0604020202020204" pitchFamily="34" charset="0"/>
            </a:endParaRPr>
          </a:p>
          <a:p>
            <a:pPr>
              <a:buFont typeface="Arial" panose="020B0604020202020204" pitchFamily="34" charset="0"/>
              <a:buNone/>
            </a:pP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）自顶向下地址规划。</a:t>
            </a:r>
            <a:endParaRPr lang="zh-CN" altLang="en-US" sz="2000">
              <a:latin typeface="Arial" panose="020B0604020202020204" pitchFamily="34" charset="0"/>
            </a:endParaRPr>
          </a:p>
          <a:p>
            <a:pPr>
              <a:buFont typeface="Arial" panose="020B0604020202020204" pitchFamily="34" charset="0"/>
              <a:buNone/>
            </a:pP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）公有地址、私有地址的结合使用。</a:t>
            </a:r>
            <a:endParaRPr lang="zh-CN" altLang="en-US" sz="2000">
              <a:latin typeface="Arial" panose="020B0604020202020204" pitchFamily="34" charset="0"/>
            </a:endParaRPr>
          </a:p>
          <a:p>
            <a:pPr>
              <a:buFont typeface="Arial" panose="020B0604020202020204" pitchFamily="34" charset="0"/>
              <a:buNone/>
            </a:pP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3</a:t>
            </a:r>
            <a:r>
              <a:rPr lang="zh-CN" altLang="en-US" sz="2000">
                <a:latin typeface="Times New Roman" panose="02020603050405020304" pitchFamily="18" charset="0"/>
                <a:cs typeface="Times New Roman" panose="02020603050405020304" pitchFamily="18" charset="0"/>
              </a:rPr>
              <a:t>）动态地址分配原则。</a:t>
            </a:r>
            <a:endParaRPr lang="zh-CN" altLang="en-US" sz="2000">
              <a:latin typeface="Arial" panose="020B0604020202020204" pitchFamily="34" charset="0"/>
            </a:endParaRPr>
          </a:p>
          <a:p>
            <a:pPr>
              <a:buFont typeface="Arial" panose="020B0604020202020204" pitchFamily="34" charset="0"/>
              <a:buNone/>
            </a:pP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4</a:t>
            </a:r>
            <a:r>
              <a:rPr lang="zh-CN" altLang="en-US" sz="2000">
                <a:latin typeface="Times New Roman" panose="02020603050405020304" pitchFamily="18" charset="0"/>
                <a:cs typeface="Times New Roman" panose="02020603050405020304" pitchFamily="18" charset="0"/>
              </a:rPr>
              <a:t>）混合地址分配方案。</a:t>
            </a:r>
            <a:endParaRPr lang="zh-CN" altLang="en-US" sz="2000"/>
          </a:p>
        </p:txBody>
      </p:sp>
      <p:sp>
        <p:nvSpPr>
          <p:cNvPr id="46087" name="Rectangle 8">
            <a:extLst>
              <a:ext uri="{FF2B5EF4-FFF2-40B4-BE49-F238E27FC236}">
                <a16:creationId xmlns:a16="http://schemas.microsoft.com/office/drawing/2014/main" xmlns="" id="{F134ADF2-B898-4584-A968-C01904E29E21}"/>
              </a:ext>
            </a:extLst>
          </p:cNvPr>
          <p:cNvSpPr>
            <a:spLocks noChangeArrowheads="1"/>
          </p:cNvSpPr>
          <p:nvPr/>
        </p:nvSpPr>
        <p:spPr bwMode="auto">
          <a:xfrm>
            <a:off x="323850" y="4876800"/>
            <a:ext cx="5113338"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en-US" altLang="zh-CN" sz="2000">
                <a:solidFill>
                  <a:srgbClr val="990033"/>
                </a:solidFill>
                <a:latin typeface="Arial" panose="020B0604020202020204" pitchFamily="34" charset="0"/>
              </a:rPr>
              <a:t>      3. </a:t>
            </a:r>
            <a:r>
              <a:rPr lang="zh-CN" altLang="en-US" sz="2000">
                <a:solidFill>
                  <a:srgbClr val="990033"/>
                </a:solidFill>
                <a:latin typeface="Arial" panose="020B0604020202020204" pitchFamily="34" charset="0"/>
              </a:rPr>
              <a:t>远程网接入设计</a:t>
            </a:r>
          </a:p>
          <a:p>
            <a:pPr eaLnBrk="1" hangingPunct="1">
              <a:buFont typeface="Arial" panose="020B0604020202020204" pitchFamily="34" charset="0"/>
              <a:buNone/>
            </a:pPr>
            <a:r>
              <a:rPr lang="zh-CN" altLang="en-US" sz="2000">
                <a:latin typeface="Arial" panose="020B0604020202020204" pitchFamily="34" charset="0"/>
              </a:rPr>
              <a:t>    主要包括广域网接入设计、分支机构与远程用户接入设计。</a:t>
            </a:r>
          </a:p>
          <a:p>
            <a:pPr eaLnBrk="1" hangingPunct="1">
              <a:buFont typeface="Arial" panose="020B0604020202020204" pitchFamily="34" charset="0"/>
              <a:buNone/>
            </a:pPr>
            <a:r>
              <a:rPr lang="zh-CN" altLang="en-US" sz="2000">
                <a:latin typeface="Arial" panose="020B0604020202020204" pitchFamily="34" charset="0"/>
              </a:rPr>
              <a:t> （</a:t>
            </a:r>
            <a:r>
              <a:rPr lang="en-US" altLang="zh-CN" sz="2000">
                <a:latin typeface="Arial" panose="020B0604020202020204" pitchFamily="34" charset="0"/>
              </a:rPr>
              <a:t>1</a:t>
            </a:r>
            <a:r>
              <a:rPr lang="zh-CN" altLang="en-US" sz="2000">
                <a:latin typeface="Arial" panose="020B0604020202020204" pitchFamily="34" charset="0"/>
              </a:rPr>
              <a:t>）广域网接入设计。</a:t>
            </a:r>
          </a:p>
          <a:p>
            <a:pPr eaLnBrk="1" hangingPunct="1">
              <a:buFont typeface="Arial" panose="020B0604020202020204" pitchFamily="34" charset="0"/>
              <a:buNone/>
            </a:pPr>
            <a:r>
              <a:rPr lang="zh-CN" altLang="en-US" sz="2000">
                <a:latin typeface="Arial" panose="020B0604020202020204" pitchFamily="34" charset="0"/>
              </a:rPr>
              <a:t> （</a:t>
            </a:r>
            <a:r>
              <a:rPr lang="en-US" altLang="zh-CN" sz="2000">
                <a:latin typeface="Arial" panose="020B0604020202020204" pitchFamily="34" charset="0"/>
              </a:rPr>
              <a:t>2</a:t>
            </a:r>
            <a:r>
              <a:rPr lang="zh-CN" altLang="en-US" sz="2000">
                <a:latin typeface="Arial" panose="020B0604020202020204" pitchFamily="34" charset="0"/>
              </a:rPr>
              <a:t>）分支机构与远程用户接入设计。</a:t>
            </a:r>
          </a:p>
        </p:txBody>
      </p:sp>
      <p:sp>
        <p:nvSpPr>
          <p:cNvPr id="46088" name="Rectangle 10">
            <a:extLst>
              <a:ext uri="{FF2B5EF4-FFF2-40B4-BE49-F238E27FC236}">
                <a16:creationId xmlns:a16="http://schemas.microsoft.com/office/drawing/2014/main" xmlns="" id="{E50B686F-0359-48EB-A166-25E55B6BAF13}"/>
              </a:ext>
            </a:extLst>
          </p:cNvPr>
          <p:cNvSpPr>
            <a:spLocks noChangeArrowheads="1"/>
          </p:cNvSpPr>
          <p:nvPr/>
        </p:nvSpPr>
        <p:spPr bwMode="auto">
          <a:xfrm>
            <a:off x="6084888" y="5613400"/>
            <a:ext cx="24558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1600">
                <a:latin typeface="Arial" panose="020B0604020202020204" pitchFamily="34" charset="0"/>
              </a:rPr>
              <a:t>图</a:t>
            </a:r>
            <a:r>
              <a:rPr lang="en-US" altLang="zh-CN" sz="1600">
                <a:latin typeface="Arial" panose="020B0604020202020204" pitchFamily="34" charset="0"/>
              </a:rPr>
              <a:t>4-17</a:t>
            </a:r>
            <a:r>
              <a:rPr lang="zh-CN" altLang="en-US" sz="1600">
                <a:latin typeface="Arial" panose="020B0604020202020204" pitchFamily="34" charset="0"/>
              </a:rPr>
              <a:t>通信网络层次关系</a:t>
            </a:r>
          </a:p>
        </p:txBody>
      </p:sp>
      <p:sp>
        <p:nvSpPr>
          <p:cNvPr id="5" name="圆角矩形 4">
            <a:extLst>
              <a:ext uri="{FF2B5EF4-FFF2-40B4-BE49-F238E27FC236}">
                <a16:creationId xmlns:a16="http://schemas.microsoft.com/office/drawing/2014/main" xmlns="" id="{AF0449E9-7757-46D4-ACD6-D747AFBF428D}"/>
              </a:ext>
            </a:extLst>
          </p:cNvPr>
          <p:cNvSpPr/>
          <p:nvPr/>
        </p:nvSpPr>
        <p:spPr bwMode="gray">
          <a:xfrm>
            <a:off x="485775" y="1189038"/>
            <a:ext cx="8220075" cy="5386387"/>
          </a:xfrm>
          <a:prstGeom prst="roundRect">
            <a:avLst/>
          </a:prstGeom>
          <a:noFill/>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150000"/>
              </a:lnSpc>
              <a:defRPr/>
            </a:pPr>
            <a:endParaRPr lang="zh-CN" altLang="en-US" sz="2300" dirty="0">
              <a:solidFill>
                <a:srgbClr val="0066FF"/>
              </a:solidFill>
              <a:latin typeface="Arial" panose="020B0604020202020204" pitchFamily="34" charset="0"/>
            </a:endParaRPr>
          </a:p>
          <a:p>
            <a:pPr algn="ctr" eaLnBrk="1" hangingPunct="1">
              <a:defRPr/>
            </a:pPr>
            <a:endParaRPr lang="zh-CN" altLang="en-US" sz="2000" b="0" dirty="0">
              <a:solidFill>
                <a:srgbClr val="0066FF"/>
              </a:solidFill>
              <a:latin typeface="Arial" panose="020B0604020202020204" pitchFamily="34" charset="0"/>
            </a:endParaRPr>
          </a:p>
        </p:txBody>
      </p:sp>
      <p:pic>
        <p:nvPicPr>
          <p:cNvPr id="46090" name="Picture 7">
            <a:extLst>
              <a:ext uri="{FF2B5EF4-FFF2-40B4-BE49-F238E27FC236}">
                <a16:creationId xmlns:a16="http://schemas.microsoft.com/office/drawing/2014/main" xmlns="" id="{508D0D96-0EAA-4228-97DA-A421FC452CDF}"/>
              </a:ext>
            </a:extLst>
          </p:cNvPr>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5580063" y="2511425"/>
            <a:ext cx="338296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EAEBFFAC-FB91-42F4-922E-A5709C20ECF1}"/>
              </a:ext>
            </a:extLst>
          </p:cNvPr>
          <p:cNvSpPr>
            <a:spLocks noGrp="1" noChangeArrowheads="1"/>
          </p:cNvSpPr>
          <p:nvPr>
            <p:ph type="title" idx="4294967295"/>
          </p:nvPr>
        </p:nvSpPr>
        <p:spPr>
          <a:xfrm>
            <a:off x="3270250" y="228600"/>
            <a:ext cx="2159000" cy="533400"/>
          </a:xfrm>
        </p:spPr>
        <p:txBody>
          <a:bodyPr/>
          <a:lstStyle/>
          <a:p>
            <a:pPr eaLnBrk="1" hangingPunct="1">
              <a:defRPr/>
            </a:pPr>
            <a:r>
              <a:rPr lang="zh-CN" altLang="en-US" dirty="0">
                <a:effectLst>
                  <a:outerShdw blurRad="38100" dist="38100" dir="2700000" algn="tl">
                    <a:srgbClr val="C0C0C0"/>
                  </a:outerShdw>
                </a:effectLst>
              </a:rPr>
              <a:t>目    录</a:t>
            </a:r>
          </a:p>
        </p:txBody>
      </p:sp>
      <p:sp>
        <p:nvSpPr>
          <p:cNvPr id="16386" name="Text Box 3">
            <a:extLst>
              <a:ext uri="{FF2B5EF4-FFF2-40B4-BE49-F238E27FC236}">
                <a16:creationId xmlns:a16="http://schemas.microsoft.com/office/drawing/2014/main" xmlns="" id="{DB94A074-8146-406B-9069-5CB9757941A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grpSp>
        <p:nvGrpSpPr>
          <p:cNvPr id="16387" name="Group 9">
            <a:extLst>
              <a:ext uri="{FF2B5EF4-FFF2-40B4-BE49-F238E27FC236}">
                <a16:creationId xmlns:a16="http://schemas.microsoft.com/office/drawing/2014/main" xmlns="" id="{248A8EE4-2621-4A96-8C30-E476D094535C}"/>
              </a:ext>
            </a:extLst>
          </p:cNvPr>
          <p:cNvGrpSpPr>
            <a:grpSpLocks/>
          </p:cNvGrpSpPr>
          <p:nvPr/>
        </p:nvGrpSpPr>
        <p:grpSpPr bwMode="auto">
          <a:xfrm>
            <a:off x="1692275" y="2060575"/>
            <a:ext cx="4724400" cy="619125"/>
            <a:chOff x="1296" y="1824"/>
            <a:chExt cx="2976" cy="432"/>
          </a:xfrm>
        </p:grpSpPr>
        <p:sp>
          <p:nvSpPr>
            <p:cNvPr id="3" name="AutoShape 10">
              <a:extLst>
                <a:ext uri="{FF2B5EF4-FFF2-40B4-BE49-F238E27FC236}">
                  <a16:creationId xmlns:a16="http://schemas.microsoft.com/office/drawing/2014/main" xmlns="" id="{166B0266-CBF6-4C2A-B465-DF8971BA0A10}"/>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31" name="AutoShape 11">
              <a:extLst>
                <a:ext uri="{FF2B5EF4-FFF2-40B4-BE49-F238E27FC236}">
                  <a16:creationId xmlns:a16="http://schemas.microsoft.com/office/drawing/2014/main" xmlns="" id="{3068012F-0A6D-473C-B0AD-0B4542505795}"/>
                </a:ext>
              </a:extLst>
            </p:cNvPr>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32" name="Text Box 12">
              <a:extLst>
                <a:ext uri="{FF2B5EF4-FFF2-40B4-BE49-F238E27FC236}">
                  <a16:creationId xmlns:a16="http://schemas.microsoft.com/office/drawing/2014/main" xmlns="" id="{06AACDB6-D655-442C-A98C-47375EE08E84}"/>
                </a:ext>
              </a:extLst>
            </p:cNvPr>
            <p:cNvSpPr txBox="1">
              <a:spLocks noChangeArrowheads="1"/>
            </p:cNvSpPr>
            <p:nvPr/>
          </p:nvSpPr>
          <p:spPr bwMode="auto">
            <a:xfrm>
              <a:off x="1680" y="1934"/>
              <a:ext cx="249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3.2 </a:t>
              </a:r>
              <a:r>
                <a:rPr lang="zh-CN" altLang="en-US" sz="1800">
                  <a:solidFill>
                    <a:schemeClr val="tx1"/>
                  </a:solidFill>
                  <a:latin typeface="Arial" panose="020B0604020202020204" pitchFamily="34" charset="0"/>
                </a:rPr>
                <a:t>软件需求分析的任务及过程 </a:t>
              </a:r>
            </a:p>
          </p:txBody>
        </p:sp>
        <p:sp>
          <p:nvSpPr>
            <p:cNvPr id="16433" name="Text Box 13">
              <a:extLst>
                <a:ext uri="{FF2B5EF4-FFF2-40B4-BE49-F238E27FC236}">
                  <a16:creationId xmlns:a16="http://schemas.microsoft.com/office/drawing/2014/main" xmlns="" id="{6D50EE9A-93BD-4124-B6CF-6600BA378F83}"/>
                </a:ext>
              </a:extLst>
            </p:cNvPr>
            <p:cNvSpPr txBox="1">
              <a:spLocks noChangeArrowheads="1"/>
            </p:cNvSpPr>
            <p:nvPr/>
          </p:nvSpPr>
          <p:spPr bwMode="auto">
            <a:xfrm>
              <a:off x="1393" y="1886"/>
              <a:ext cx="22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2</a:t>
              </a:r>
            </a:p>
          </p:txBody>
        </p:sp>
      </p:grpSp>
      <p:grpSp>
        <p:nvGrpSpPr>
          <p:cNvPr id="16388" name="Group 14">
            <a:extLst>
              <a:ext uri="{FF2B5EF4-FFF2-40B4-BE49-F238E27FC236}">
                <a16:creationId xmlns:a16="http://schemas.microsoft.com/office/drawing/2014/main" xmlns="" id="{97605836-8181-4A49-B2AA-16A7D72DF811}"/>
              </a:ext>
            </a:extLst>
          </p:cNvPr>
          <p:cNvGrpSpPr>
            <a:grpSpLocks/>
          </p:cNvGrpSpPr>
          <p:nvPr/>
        </p:nvGrpSpPr>
        <p:grpSpPr bwMode="auto">
          <a:xfrm>
            <a:off x="1692275" y="2709863"/>
            <a:ext cx="4886325" cy="668337"/>
            <a:chOff x="1296" y="1824"/>
            <a:chExt cx="3078" cy="432"/>
          </a:xfrm>
        </p:grpSpPr>
        <p:sp>
          <p:nvSpPr>
            <p:cNvPr id="4" name="AutoShape 15">
              <a:extLst>
                <a:ext uri="{FF2B5EF4-FFF2-40B4-BE49-F238E27FC236}">
                  <a16:creationId xmlns:a16="http://schemas.microsoft.com/office/drawing/2014/main" xmlns="" id="{5CBAFC08-4DCF-4819-8753-C6512959C7BE}"/>
                </a:ext>
              </a:extLst>
            </p:cNvPr>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27" name="AutoShape 16">
              <a:extLst>
                <a:ext uri="{FF2B5EF4-FFF2-40B4-BE49-F238E27FC236}">
                  <a16:creationId xmlns:a16="http://schemas.microsoft.com/office/drawing/2014/main" xmlns="" id="{78A8197D-2E14-4825-A382-5245FDA9891A}"/>
                </a:ext>
              </a:extLst>
            </p:cNvPr>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28" name="Text Box 17">
              <a:extLst>
                <a:ext uri="{FF2B5EF4-FFF2-40B4-BE49-F238E27FC236}">
                  <a16:creationId xmlns:a16="http://schemas.microsoft.com/office/drawing/2014/main" xmlns="" id="{21171C5B-6B70-4824-8B85-D48487620AD5}"/>
                </a:ext>
              </a:extLst>
            </p:cNvPr>
            <p:cNvSpPr txBox="1">
              <a:spLocks noChangeArrowheads="1"/>
            </p:cNvSpPr>
            <p:nvPr/>
          </p:nvSpPr>
          <p:spPr bwMode="auto">
            <a:xfrm>
              <a:off x="1743" y="1936"/>
              <a:ext cx="263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3.3 </a:t>
              </a:r>
              <a:r>
                <a:rPr lang="zh-CN" altLang="en-US" sz="1800">
                  <a:solidFill>
                    <a:schemeClr val="tx1"/>
                  </a:solidFill>
                  <a:latin typeface="Arial" panose="020B0604020202020204" pitchFamily="34" charset="0"/>
                </a:rPr>
                <a:t>软件需求分析方法</a:t>
              </a:r>
            </a:p>
          </p:txBody>
        </p:sp>
        <p:sp>
          <p:nvSpPr>
            <p:cNvPr id="16429" name="Text Box 18">
              <a:extLst>
                <a:ext uri="{FF2B5EF4-FFF2-40B4-BE49-F238E27FC236}">
                  <a16:creationId xmlns:a16="http://schemas.microsoft.com/office/drawing/2014/main" xmlns="" id="{44A358B8-E481-48BB-B163-F6743EA81690}"/>
                </a:ext>
              </a:extLst>
            </p:cNvPr>
            <p:cNvSpPr txBox="1">
              <a:spLocks noChangeArrowheads="1"/>
            </p:cNvSpPr>
            <p:nvPr/>
          </p:nvSpPr>
          <p:spPr bwMode="auto">
            <a:xfrm>
              <a:off x="1398" y="1885"/>
              <a:ext cx="21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3</a:t>
              </a:r>
            </a:p>
          </p:txBody>
        </p:sp>
      </p:grpSp>
      <p:grpSp>
        <p:nvGrpSpPr>
          <p:cNvPr id="16389" name="Group 19">
            <a:extLst>
              <a:ext uri="{FF2B5EF4-FFF2-40B4-BE49-F238E27FC236}">
                <a16:creationId xmlns:a16="http://schemas.microsoft.com/office/drawing/2014/main" xmlns="" id="{D076E123-312B-438F-BC09-4FFBF4D24DD0}"/>
              </a:ext>
            </a:extLst>
          </p:cNvPr>
          <p:cNvGrpSpPr>
            <a:grpSpLocks/>
          </p:cNvGrpSpPr>
          <p:nvPr/>
        </p:nvGrpSpPr>
        <p:grpSpPr bwMode="auto">
          <a:xfrm>
            <a:off x="1692275" y="3357563"/>
            <a:ext cx="4714875" cy="685800"/>
            <a:chOff x="1296" y="1824"/>
            <a:chExt cx="2976" cy="432"/>
          </a:xfrm>
        </p:grpSpPr>
        <p:sp>
          <p:nvSpPr>
            <p:cNvPr id="64532" name="AutoShape 20">
              <a:extLst>
                <a:ext uri="{FF2B5EF4-FFF2-40B4-BE49-F238E27FC236}">
                  <a16:creationId xmlns:a16="http://schemas.microsoft.com/office/drawing/2014/main" xmlns="" id="{218E9DB7-446A-4DE9-9BEC-BF63097EF136}"/>
                </a:ext>
              </a:extLst>
            </p:cNvPr>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23" name="AutoShape 21">
              <a:extLst>
                <a:ext uri="{FF2B5EF4-FFF2-40B4-BE49-F238E27FC236}">
                  <a16:creationId xmlns:a16="http://schemas.microsoft.com/office/drawing/2014/main" xmlns="" id="{79175480-B197-4D5A-9D0E-6618A2C8DCDE}"/>
                </a:ext>
              </a:extLst>
            </p:cNvPr>
            <p:cNvSpPr>
              <a:spLocks noChangeArrowheads="1"/>
            </p:cNvSpPr>
            <p:nvPr/>
          </p:nvSpPr>
          <p:spPr bwMode="auto">
            <a:xfrm>
              <a:off x="1296" y="1824"/>
              <a:ext cx="432" cy="432"/>
            </a:xfrm>
            <a:prstGeom prst="diamond">
              <a:avLst/>
            </a:prstGeom>
            <a:solidFill>
              <a:schemeClr val="folHlink"/>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24" name="Text Box 22">
              <a:extLst>
                <a:ext uri="{FF2B5EF4-FFF2-40B4-BE49-F238E27FC236}">
                  <a16:creationId xmlns:a16="http://schemas.microsoft.com/office/drawing/2014/main" xmlns="" id="{E76E42BA-C198-40FC-9406-1C3A2579D1E3}"/>
                </a:ext>
              </a:extLst>
            </p:cNvPr>
            <p:cNvSpPr txBox="1">
              <a:spLocks noChangeArrowheads="1"/>
            </p:cNvSpPr>
            <p:nvPr/>
          </p:nvSpPr>
          <p:spPr bwMode="auto">
            <a:xfrm>
              <a:off x="1742" y="1934"/>
              <a:ext cx="2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3.4 </a:t>
              </a:r>
              <a:r>
                <a:rPr lang="zh-CN" altLang="en-US" sz="1800">
                  <a:solidFill>
                    <a:schemeClr val="tx1"/>
                  </a:solidFill>
                  <a:latin typeface="Arial" panose="020B0604020202020204" pitchFamily="34" charset="0"/>
                </a:rPr>
                <a:t>结构化分析方法</a:t>
              </a:r>
            </a:p>
          </p:txBody>
        </p:sp>
        <p:sp>
          <p:nvSpPr>
            <p:cNvPr id="16425" name="Text Box 23">
              <a:extLst>
                <a:ext uri="{FF2B5EF4-FFF2-40B4-BE49-F238E27FC236}">
                  <a16:creationId xmlns:a16="http://schemas.microsoft.com/office/drawing/2014/main" xmlns="" id="{660AB0B4-7040-4EBD-9DB6-34D649E853E3}"/>
                </a:ext>
              </a:extLst>
            </p:cNvPr>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4</a:t>
              </a:r>
            </a:p>
          </p:txBody>
        </p:sp>
      </p:grpSp>
      <p:sp>
        <p:nvSpPr>
          <p:cNvPr id="16390" name="Rectangle 51">
            <a:extLst>
              <a:ext uri="{FF2B5EF4-FFF2-40B4-BE49-F238E27FC236}">
                <a16:creationId xmlns:a16="http://schemas.microsoft.com/office/drawing/2014/main" xmlns="" id="{9FDC20E2-2795-492D-A6D8-6594A3B2842C}"/>
              </a:ext>
            </a:extLst>
          </p:cNvPr>
          <p:cNvSpPr>
            <a:spLocks noChangeArrowheads="1"/>
          </p:cNvSpPr>
          <p:nvPr/>
        </p:nvSpPr>
        <p:spPr bwMode="auto">
          <a:xfrm>
            <a:off x="2270125" y="4716463"/>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r>
              <a:rPr lang="en-US" altLang="zh-CN" sz="2400" b="0"/>
              <a:t> </a:t>
            </a:r>
          </a:p>
        </p:txBody>
      </p:sp>
      <p:sp>
        <p:nvSpPr>
          <p:cNvPr id="16391" name="Rectangle 52">
            <a:extLst>
              <a:ext uri="{FF2B5EF4-FFF2-40B4-BE49-F238E27FC236}">
                <a16:creationId xmlns:a16="http://schemas.microsoft.com/office/drawing/2014/main" xmlns="" id="{0E1D5F00-15CC-47D0-B9E9-B88258AAE277}"/>
              </a:ext>
            </a:extLst>
          </p:cNvPr>
          <p:cNvSpPr>
            <a:spLocks noChangeArrowheads="1"/>
          </p:cNvSpPr>
          <p:nvPr/>
        </p:nvSpPr>
        <p:spPr bwMode="auto">
          <a:xfrm>
            <a:off x="4779963" y="34004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r>
              <a:rPr lang="en-US" altLang="zh-CN" sz="2400" b="0"/>
              <a:t> </a:t>
            </a:r>
          </a:p>
        </p:txBody>
      </p:sp>
      <p:grpSp>
        <p:nvGrpSpPr>
          <p:cNvPr id="16392" name="Group 4">
            <a:extLst>
              <a:ext uri="{FF2B5EF4-FFF2-40B4-BE49-F238E27FC236}">
                <a16:creationId xmlns:a16="http://schemas.microsoft.com/office/drawing/2014/main" xmlns="" id="{07DA66F9-512D-4B8D-ACC9-DF576705BE67}"/>
              </a:ext>
            </a:extLst>
          </p:cNvPr>
          <p:cNvGrpSpPr>
            <a:grpSpLocks/>
          </p:cNvGrpSpPr>
          <p:nvPr/>
        </p:nvGrpSpPr>
        <p:grpSpPr bwMode="auto">
          <a:xfrm>
            <a:off x="1692275" y="1412875"/>
            <a:ext cx="4714875" cy="642938"/>
            <a:chOff x="1296" y="1824"/>
            <a:chExt cx="2970" cy="432"/>
          </a:xfrm>
        </p:grpSpPr>
        <p:sp>
          <p:nvSpPr>
            <p:cNvPr id="5" name="AutoShape 5">
              <a:extLst>
                <a:ext uri="{FF2B5EF4-FFF2-40B4-BE49-F238E27FC236}">
                  <a16:creationId xmlns:a16="http://schemas.microsoft.com/office/drawing/2014/main" xmlns="" id="{DCB73CEB-E471-4876-A0EB-CEE622503EFA}"/>
                </a:ext>
              </a:extLst>
            </p:cNvPr>
            <p:cNvSpPr>
              <a:spLocks noChangeArrowheads="1"/>
            </p:cNvSpPr>
            <p:nvPr/>
          </p:nvSpPr>
          <p:spPr bwMode="gray">
            <a:xfrm>
              <a:off x="1530"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19" name="AutoShape 6">
              <a:extLst>
                <a:ext uri="{FF2B5EF4-FFF2-40B4-BE49-F238E27FC236}">
                  <a16:creationId xmlns:a16="http://schemas.microsoft.com/office/drawing/2014/main" xmlns="" id="{902477DD-46A9-4026-ACAB-813CAC84988F}"/>
                </a:ext>
              </a:extLst>
            </p:cNvPr>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20" name="Text Box 7">
              <a:extLst>
                <a:ext uri="{FF2B5EF4-FFF2-40B4-BE49-F238E27FC236}">
                  <a16:creationId xmlns:a16="http://schemas.microsoft.com/office/drawing/2014/main" xmlns="" id="{732A81C6-A93E-45B8-889A-3220ED670704}"/>
                </a:ext>
              </a:extLst>
            </p:cNvPr>
            <p:cNvSpPr txBox="1">
              <a:spLocks noChangeArrowheads="1"/>
            </p:cNvSpPr>
            <p:nvPr/>
          </p:nvSpPr>
          <p:spPr bwMode="auto">
            <a:xfrm>
              <a:off x="1746" y="1934"/>
              <a:ext cx="216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3.1 </a:t>
              </a:r>
              <a:r>
                <a:rPr lang="zh-CN" altLang="en-US" sz="1800">
                  <a:solidFill>
                    <a:schemeClr val="tx1"/>
                  </a:solidFill>
                  <a:latin typeface="Arial" panose="020B0604020202020204" pitchFamily="34" charset="0"/>
                </a:rPr>
                <a:t>需求分析概述 </a:t>
              </a:r>
            </a:p>
          </p:txBody>
        </p:sp>
        <p:sp>
          <p:nvSpPr>
            <p:cNvPr id="16421" name="Text Box 8">
              <a:extLst>
                <a:ext uri="{FF2B5EF4-FFF2-40B4-BE49-F238E27FC236}">
                  <a16:creationId xmlns:a16="http://schemas.microsoft.com/office/drawing/2014/main" xmlns="" id="{50758604-8FF5-4F9F-B946-59196A716527}"/>
                </a:ext>
              </a:extLst>
            </p:cNvPr>
            <p:cNvSpPr txBox="1">
              <a:spLocks noChangeArrowheads="1"/>
            </p:cNvSpPr>
            <p:nvPr/>
          </p:nvSpPr>
          <p:spPr bwMode="auto">
            <a:xfrm>
              <a:off x="1398" y="1886"/>
              <a:ext cx="21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1</a:t>
              </a:r>
            </a:p>
          </p:txBody>
        </p:sp>
      </p:grpSp>
      <p:sp>
        <p:nvSpPr>
          <p:cNvPr id="16393" name="Rectangle 123">
            <a:extLst>
              <a:ext uri="{FF2B5EF4-FFF2-40B4-BE49-F238E27FC236}">
                <a16:creationId xmlns:a16="http://schemas.microsoft.com/office/drawing/2014/main" xmlns="" id="{3CF4B336-521F-4E82-BE75-5CD6098FD8A0}"/>
              </a:ext>
            </a:extLst>
          </p:cNvPr>
          <p:cNvSpPr>
            <a:spLocks noChangeArrowheads="1"/>
          </p:cNvSpPr>
          <p:nvPr/>
        </p:nvSpPr>
        <p:spPr bwMode="auto">
          <a:xfrm>
            <a:off x="1736725" y="4487863"/>
            <a:ext cx="506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r>
              <a:rPr lang="en-US" altLang="zh-CN" sz="2400" b="0"/>
              <a:t>    </a:t>
            </a:r>
          </a:p>
        </p:txBody>
      </p:sp>
      <p:grpSp>
        <p:nvGrpSpPr>
          <p:cNvPr id="16394" name="Group 4">
            <a:extLst>
              <a:ext uri="{FF2B5EF4-FFF2-40B4-BE49-F238E27FC236}">
                <a16:creationId xmlns:a16="http://schemas.microsoft.com/office/drawing/2014/main" xmlns="" id="{546B38B0-3325-4814-A174-CFAD008A34E2}"/>
              </a:ext>
            </a:extLst>
          </p:cNvPr>
          <p:cNvGrpSpPr>
            <a:grpSpLocks/>
          </p:cNvGrpSpPr>
          <p:nvPr/>
        </p:nvGrpSpPr>
        <p:grpSpPr bwMode="auto">
          <a:xfrm>
            <a:off x="1692275" y="4005263"/>
            <a:ext cx="4714875" cy="657225"/>
            <a:chOff x="1296" y="1824"/>
            <a:chExt cx="2976" cy="432"/>
          </a:xfrm>
        </p:grpSpPr>
        <p:sp>
          <p:nvSpPr>
            <p:cNvPr id="64517" name="AutoShape 5">
              <a:extLst>
                <a:ext uri="{FF2B5EF4-FFF2-40B4-BE49-F238E27FC236}">
                  <a16:creationId xmlns:a16="http://schemas.microsoft.com/office/drawing/2014/main" xmlns="" id="{7774A479-1F06-4779-80E3-1CDA2ADA7A7B}"/>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15" name="AutoShape 6">
              <a:extLst>
                <a:ext uri="{FF2B5EF4-FFF2-40B4-BE49-F238E27FC236}">
                  <a16:creationId xmlns:a16="http://schemas.microsoft.com/office/drawing/2014/main" xmlns="" id="{6296C11B-1556-4792-A738-CFB2CC5B6BB2}"/>
                </a:ext>
              </a:extLst>
            </p:cNvPr>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16" name="Text Box 7">
              <a:extLst>
                <a:ext uri="{FF2B5EF4-FFF2-40B4-BE49-F238E27FC236}">
                  <a16:creationId xmlns:a16="http://schemas.microsoft.com/office/drawing/2014/main" xmlns="" id="{F50C8982-39C2-48AF-BD9E-9CE24E10C659}"/>
                </a:ext>
              </a:extLst>
            </p:cNvPr>
            <p:cNvSpPr txBox="1">
              <a:spLocks noChangeArrowheads="1"/>
            </p:cNvSpPr>
            <p:nvPr/>
          </p:nvSpPr>
          <p:spPr bwMode="auto">
            <a:xfrm>
              <a:off x="1680" y="1934"/>
              <a:ext cx="237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3.5 </a:t>
              </a:r>
              <a:r>
                <a:rPr lang="zh-CN" altLang="en-US" sz="1800">
                  <a:solidFill>
                    <a:schemeClr val="tx1"/>
                  </a:solidFill>
                  <a:latin typeface="Arial" panose="020B0604020202020204" pitchFamily="34" charset="0"/>
                </a:rPr>
                <a:t>结构化分析建模工具 </a:t>
              </a:r>
            </a:p>
          </p:txBody>
        </p:sp>
        <p:sp>
          <p:nvSpPr>
            <p:cNvPr id="16417" name="Text Box 8">
              <a:extLst>
                <a:ext uri="{FF2B5EF4-FFF2-40B4-BE49-F238E27FC236}">
                  <a16:creationId xmlns:a16="http://schemas.microsoft.com/office/drawing/2014/main" xmlns="" id="{A5B87E89-9062-4429-B73C-F89932F7E1C4}"/>
                </a:ext>
              </a:extLst>
            </p:cNvPr>
            <p:cNvSpPr txBox="1">
              <a:spLocks noChangeArrowheads="1"/>
            </p:cNvSpPr>
            <p:nvPr/>
          </p:nvSpPr>
          <p:spPr bwMode="auto">
            <a:xfrm>
              <a:off x="1397" y="1886"/>
              <a:ext cx="21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5</a:t>
              </a:r>
            </a:p>
          </p:txBody>
        </p:sp>
      </p:grpSp>
      <p:grpSp>
        <p:nvGrpSpPr>
          <p:cNvPr id="16395" name="Group 9">
            <a:extLst>
              <a:ext uri="{FF2B5EF4-FFF2-40B4-BE49-F238E27FC236}">
                <a16:creationId xmlns:a16="http://schemas.microsoft.com/office/drawing/2014/main" xmlns="" id="{C89A8455-6C94-49C2-9378-976737A16C99}"/>
              </a:ext>
            </a:extLst>
          </p:cNvPr>
          <p:cNvGrpSpPr>
            <a:grpSpLocks/>
          </p:cNvGrpSpPr>
          <p:nvPr/>
        </p:nvGrpSpPr>
        <p:grpSpPr bwMode="auto">
          <a:xfrm>
            <a:off x="1765300" y="4581525"/>
            <a:ext cx="4679950" cy="685800"/>
            <a:chOff x="1296" y="1824"/>
            <a:chExt cx="2976" cy="432"/>
          </a:xfrm>
        </p:grpSpPr>
        <p:sp>
          <p:nvSpPr>
            <p:cNvPr id="64522" name="AutoShape 10">
              <a:extLst>
                <a:ext uri="{FF2B5EF4-FFF2-40B4-BE49-F238E27FC236}">
                  <a16:creationId xmlns:a16="http://schemas.microsoft.com/office/drawing/2014/main" xmlns="" id="{444FFC5D-A55E-41A1-B281-D9FAB0CA9AEA}"/>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11" name="AutoShape 11">
              <a:extLst>
                <a:ext uri="{FF2B5EF4-FFF2-40B4-BE49-F238E27FC236}">
                  <a16:creationId xmlns:a16="http://schemas.microsoft.com/office/drawing/2014/main" xmlns="" id="{426C85CB-C052-4A48-8068-E1302FE79232}"/>
                </a:ext>
              </a:extLst>
            </p:cNvPr>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12" name="Text Box 12">
              <a:extLst>
                <a:ext uri="{FF2B5EF4-FFF2-40B4-BE49-F238E27FC236}">
                  <a16:creationId xmlns:a16="http://schemas.microsoft.com/office/drawing/2014/main" xmlns="" id="{13EFCC04-1275-4AC8-BD8D-B01BED786ECF}"/>
                </a:ext>
              </a:extLst>
            </p:cNvPr>
            <p:cNvSpPr txBox="1">
              <a:spLocks noChangeArrowheads="1"/>
            </p:cNvSpPr>
            <p:nvPr/>
          </p:nvSpPr>
          <p:spPr bwMode="auto">
            <a:xfrm>
              <a:off x="1680" y="1934"/>
              <a:ext cx="24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3.6 </a:t>
              </a:r>
              <a:r>
                <a:rPr lang="zh-CN" altLang="en-US" sz="1700">
                  <a:solidFill>
                    <a:schemeClr val="tx1"/>
                  </a:solidFill>
                  <a:latin typeface="Arial" panose="020B0604020202020204" pitchFamily="34" charset="0"/>
                </a:rPr>
                <a:t>软件需求分析文档 </a:t>
              </a:r>
            </a:p>
          </p:txBody>
        </p:sp>
        <p:sp>
          <p:nvSpPr>
            <p:cNvPr id="16413" name="Text Box 13">
              <a:extLst>
                <a:ext uri="{FF2B5EF4-FFF2-40B4-BE49-F238E27FC236}">
                  <a16:creationId xmlns:a16="http://schemas.microsoft.com/office/drawing/2014/main" xmlns="" id="{991FB447-C6D1-4039-9FCF-E51E224979CA}"/>
                </a:ext>
              </a:extLst>
            </p:cNvPr>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6</a:t>
              </a:r>
            </a:p>
          </p:txBody>
        </p:sp>
      </p:grpSp>
      <p:sp>
        <p:nvSpPr>
          <p:cNvPr id="16396" name="Rectangle 182">
            <a:extLst>
              <a:ext uri="{FF2B5EF4-FFF2-40B4-BE49-F238E27FC236}">
                <a16:creationId xmlns:a16="http://schemas.microsoft.com/office/drawing/2014/main" xmlns="" id="{3F0CEE9D-3301-4AE5-A1E4-1E01985AA863}"/>
              </a:ext>
            </a:extLst>
          </p:cNvPr>
          <p:cNvSpPr>
            <a:spLocks noChangeArrowheads="1"/>
          </p:cNvSpPr>
          <p:nvPr/>
        </p:nvSpPr>
        <p:spPr bwMode="auto">
          <a:xfrm>
            <a:off x="4821238" y="34004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a:spcBef>
                <a:spcPct val="0"/>
              </a:spcBef>
              <a:buClrTx/>
              <a:buFont typeface="Arial" panose="020B0604020202020204" pitchFamily="34" charset="0"/>
              <a:buNone/>
            </a:pPr>
            <a:endParaRPr lang="zh-CN" altLang="zh-CN" sz="2400" b="0"/>
          </a:p>
        </p:txBody>
      </p:sp>
      <p:grpSp>
        <p:nvGrpSpPr>
          <p:cNvPr id="16397" name="Group 19">
            <a:extLst>
              <a:ext uri="{FF2B5EF4-FFF2-40B4-BE49-F238E27FC236}">
                <a16:creationId xmlns:a16="http://schemas.microsoft.com/office/drawing/2014/main" xmlns="" id="{A5DFA169-B75F-4923-AF78-A132D514C64C}"/>
              </a:ext>
            </a:extLst>
          </p:cNvPr>
          <p:cNvGrpSpPr>
            <a:grpSpLocks/>
          </p:cNvGrpSpPr>
          <p:nvPr/>
        </p:nvGrpSpPr>
        <p:grpSpPr bwMode="auto">
          <a:xfrm>
            <a:off x="1765300" y="5881688"/>
            <a:ext cx="4714875" cy="642937"/>
            <a:chOff x="1305" y="1824"/>
            <a:chExt cx="2967" cy="432"/>
          </a:xfrm>
        </p:grpSpPr>
        <p:sp>
          <p:nvSpPr>
            <p:cNvPr id="55" name="AutoShape 20">
              <a:extLst>
                <a:ext uri="{FF2B5EF4-FFF2-40B4-BE49-F238E27FC236}">
                  <a16:creationId xmlns:a16="http://schemas.microsoft.com/office/drawing/2014/main" xmlns="" id="{11E49F53-4730-46C3-843E-0AAB2B2BABCB}"/>
                </a:ext>
              </a:extLst>
            </p:cNvPr>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07" name="AutoShape 21">
              <a:extLst>
                <a:ext uri="{FF2B5EF4-FFF2-40B4-BE49-F238E27FC236}">
                  <a16:creationId xmlns:a16="http://schemas.microsoft.com/office/drawing/2014/main" xmlns="" id="{FCF5BB62-AF99-44A8-AF0C-F76BF759F66A}"/>
                </a:ext>
              </a:extLst>
            </p:cNvPr>
            <p:cNvSpPr>
              <a:spLocks noChangeArrowheads="1"/>
            </p:cNvSpPr>
            <p:nvPr/>
          </p:nvSpPr>
          <p:spPr bwMode="auto">
            <a:xfrm>
              <a:off x="1305" y="1824"/>
              <a:ext cx="432" cy="432"/>
            </a:xfrm>
            <a:prstGeom prst="diamond">
              <a:avLst/>
            </a:prstGeom>
            <a:solidFill>
              <a:schemeClr val="folHlink"/>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08" name="Text Box 22">
              <a:extLst>
                <a:ext uri="{FF2B5EF4-FFF2-40B4-BE49-F238E27FC236}">
                  <a16:creationId xmlns:a16="http://schemas.microsoft.com/office/drawing/2014/main" xmlns="" id="{EA12160C-06AB-4331-B1B7-01A7BFAC0818}"/>
                </a:ext>
              </a:extLst>
            </p:cNvPr>
            <p:cNvSpPr txBox="1">
              <a:spLocks noChangeArrowheads="1"/>
            </p:cNvSpPr>
            <p:nvPr/>
          </p:nvSpPr>
          <p:spPr bwMode="auto">
            <a:xfrm>
              <a:off x="1766" y="1934"/>
              <a:ext cx="218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b="0"/>
                <a:t> </a:t>
              </a:r>
              <a:r>
                <a:rPr lang="en-US" altLang="zh-CN" sz="1800">
                  <a:solidFill>
                    <a:schemeClr val="tx1"/>
                  </a:solidFill>
                  <a:latin typeface="Arial" panose="020B0604020202020204" pitchFamily="34" charset="0"/>
                </a:rPr>
                <a:t>3.8</a:t>
              </a:r>
              <a:r>
                <a:rPr lang="zh-CN" altLang="en-US" sz="1800">
                  <a:solidFill>
                    <a:schemeClr val="tx1"/>
                  </a:solidFill>
                  <a:latin typeface="Arial" panose="020B0604020202020204" pitchFamily="34" charset="0"/>
                </a:rPr>
                <a:t>本章小结 </a:t>
              </a:r>
            </a:p>
          </p:txBody>
        </p:sp>
        <p:sp>
          <p:nvSpPr>
            <p:cNvPr id="16409" name="Text Box 23">
              <a:extLst>
                <a:ext uri="{FF2B5EF4-FFF2-40B4-BE49-F238E27FC236}">
                  <a16:creationId xmlns:a16="http://schemas.microsoft.com/office/drawing/2014/main" xmlns="" id="{C7DD0651-1F6B-4E9F-A04C-E0C673087EAB}"/>
                </a:ext>
              </a:extLst>
            </p:cNvPr>
            <p:cNvSpPr txBox="1">
              <a:spLocks noChangeArrowheads="1"/>
            </p:cNvSpPr>
            <p:nvPr/>
          </p:nvSpPr>
          <p:spPr bwMode="auto">
            <a:xfrm>
              <a:off x="1395" y="1886"/>
              <a:ext cx="22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8</a:t>
              </a:r>
            </a:p>
          </p:txBody>
        </p:sp>
      </p:grpSp>
      <p:grpSp>
        <p:nvGrpSpPr>
          <p:cNvPr id="16398" name="Group 14">
            <a:extLst>
              <a:ext uri="{FF2B5EF4-FFF2-40B4-BE49-F238E27FC236}">
                <a16:creationId xmlns:a16="http://schemas.microsoft.com/office/drawing/2014/main" xmlns="" id="{E9C39B4D-B246-4513-ACBF-17C2096A0978}"/>
              </a:ext>
            </a:extLst>
          </p:cNvPr>
          <p:cNvGrpSpPr>
            <a:grpSpLocks/>
          </p:cNvGrpSpPr>
          <p:nvPr/>
        </p:nvGrpSpPr>
        <p:grpSpPr bwMode="auto">
          <a:xfrm>
            <a:off x="1763713" y="5208588"/>
            <a:ext cx="4886325" cy="668337"/>
            <a:chOff x="1296" y="1824"/>
            <a:chExt cx="3078" cy="432"/>
          </a:xfrm>
        </p:grpSpPr>
        <p:sp>
          <p:nvSpPr>
            <p:cNvPr id="45" name="AutoShape 15">
              <a:extLst>
                <a:ext uri="{FF2B5EF4-FFF2-40B4-BE49-F238E27FC236}">
                  <a16:creationId xmlns:a16="http://schemas.microsoft.com/office/drawing/2014/main" xmlns="" id="{C48D3A31-4737-4E5C-B6A7-DE3219846006}"/>
                </a:ext>
              </a:extLst>
            </p:cNvPr>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03" name="AutoShape 16">
              <a:extLst>
                <a:ext uri="{FF2B5EF4-FFF2-40B4-BE49-F238E27FC236}">
                  <a16:creationId xmlns:a16="http://schemas.microsoft.com/office/drawing/2014/main" xmlns="" id="{DBDD3C52-0D62-486E-9E49-E75BE0CE0860}"/>
                </a:ext>
              </a:extLst>
            </p:cNvPr>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04" name="Text Box 17">
              <a:extLst>
                <a:ext uri="{FF2B5EF4-FFF2-40B4-BE49-F238E27FC236}">
                  <a16:creationId xmlns:a16="http://schemas.microsoft.com/office/drawing/2014/main" xmlns="" id="{7175160F-2296-48DC-A919-6DF0AE9BB13F}"/>
                </a:ext>
              </a:extLst>
            </p:cNvPr>
            <p:cNvSpPr txBox="1">
              <a:spLocks noChangeArrowheads="1"/>
            </p:cNvSpPr>
            <p:nvPr/>
          </p:nvSpPr>
          <p:spPr bwMode="auto">
            <a:xfrm>
              <a:off x="1743" y="1936"/>
              <a:ext cx="263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3.7</a:t>
              </a:r>
              <a:r>
                <a:rPr lang="zh-CN" altLang="en-US" sz="1800">
                  <a:solidFill>
                    <a:schemeClr val="tx1"/>
                  </a:solidFill>
                  <a:latin typeface="Arial" panose="020B0604020202020204" pitchFamily="34" charset="0"/>
                </a:rPr>
                <a:t>实验三 需求分析文档与建模</a:t>
              </a:r>
            </a:p>
          </p:txBody>
        </p:sp>
        <p:sp>
          <p:nvSpPr>
            <p:cNvPr id="16405" name="Text Box 18">
              <a:extLst>
                <a:ext uri="{FF2B5EF4-FFF2-40B4-BE49-F238E27FC236}">
                  <a16:creationId xmlns:a16="http://schemas.microsoft.com/office/drawing/2014/main" xmlns="" id="{23A31BD0-D4E5-4900-BD64-A24C105A48A2}"/>
                </a:ext>
              </a:extLst>
            </p:cNvPr>
            <p:cNvSpPr txBox="1">
              <a:spLocks noChangeArrowheads="1"/>
            </p:cNvSpPr>
            <p:nvPr/>
          </p:nvSpPr>
          <p:spPr bwMode="auto">
            <a:xfrm>
              <a:off x="1397" y="1885"/>
              <a:ext cx="21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7</a:t>
              </a:r>
            </a:p>
          </p:txBody>
        </p:sp>
      </p:grpSp>
      <p:sp>
        <p:nvSpPr>
          <p:cNvPr id="2" name="左大括号 1">
            <a:extLst>
              <a:ext uri="{FF2B5EF4-FFF2-40B4-BE49-F238E27FC236}">
                <a16:creationId xmlns:a16="http://schemas.microsoft.com/office/drawing/2014/main" xmlns="" id="{F9D539EF-7B54-4DF7-A7AE-0C4349A99BCE}"/>
              </a:ext>
            </a:extLst>
          </p:cNvPr>
          <p:cNvSpPr/>
          <p:nvPr/>
        </p:nvSpPr>
        <p:spPr>
          <a:xfrm>
            <a:off x="1276350" y="3565525"/>
            <a:ext cx="293688" cy="955675"/>
          </a:xfrm>
          <a:prstGeom prst="leftBrace">
            <a:avLst>
              <a:gd name="adj1" fmla="val 8333"/>
              <a:gd name="adj2" fmla="val 5156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buFont typeface="Arial" charset="0"/>
              <a:buNone/>
              <a:defRPr/>
            </a:pPr>
            <a:endParaRPr kumimoji="1" lang="zh-CN" altLang="en-US">
              <a:solidFill>
                <a:srgbClr val="FF0000"/>
              </a:solidFill>
            </a:endParaRPr>
          </a:p>
        </p:txBody>
      </p:sp>
      <p:sp>
        <p:nvSpPr>
          <p:cNvPr id="16400" name="文本框 5">
            <a:extLst>
              <a:ext uri="{FF2B5EF4-FFF2-40B4-BE49-F238E27FC236}">
                <a16:creationId xmlns:a16="http://schemas.microsoft.com/office/drawing/2014/main" xmlns="" id="{FC8356A5-3418-4B4C-AE76-EB9986134BC7}"/>
              </a:ext>
            </a:extLst>
          </p:cNvPr>
          <p:cNvSpPr txBox="1">
            <a:spLocks noChangeArrowheads="1"/>
          </p:cNvSpPr>
          <p:nvPr/>
        </p:nvSpPr>
        <p:spPr bwMode="auto">
          <a:xfrm>
            <a:off x="530225" y="3857625"/>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kumimoji="1" lang="zh-CN" altLang="en-US" sz="1800">
                <a:solidFill>
                  <a:srgbClr val="FF0000"/>
                </a:solidFill>
                <a:latin typeface="Arial" panose="020B0604020202020204" pitchFamily="34" charset="0"/>
              </a:rPr>
              <a:t>重点</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xmlns="" id="{F094F9FD-0FDC-4728-BF35-449382888A3F}"/>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4.5 </a:t>
            </a:r>
            <a:r>
              <a:rPr lang="zh-CN" altLang="en-US">
                <a:effectLst>
                  <a:outerShdw blurRad="38100" dist="38100" dir="2700000" algn="tl">
                    <a:srgbClr val="C0C0C0"/>
                  </a:outerShdw>
                </a:effectLst>
              </a:rPr>
              <a:t>网络系统设计概述</a:t>
            </a:r>
            <a:r>
              <a:rPr lang="zh-CN" altLang="en-US"/>
              <a:t> </a:t>
            </a:r>
          </a:p>
        </p:txBody>
      </p:sp>
      <p:sp>
        <p:nvSpPr>
          <p:cNvPr id="47107" name="Text Box 3">
            <a:extLst>
              <a:ext uri="{FF2B5EF4-FFF2-40B4-BE49-F238E27FC236}">
                <a16:creationId xmlns:a16="http://schemas.microsoft.com/office/drawing/2014/main" xmlns="" id="{A17B29B7-AF17-46FB-B8E6-A74BF8B0C82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pic>
        <p:nvPicPr>
          <p:cNvPr id="47108" name="Picture 5" descr="C:\Program Files\Microsoft Office\MEDIA\CAGCAT10\j0285750.wmf">
            <a:extLst>
              <a:ext uri="{FF2B5EF4-FFF2-40B4-BE49-F238E27FC236}">
                <a16:creationId xmlns:a16="http://schemas.microsoft.com/office/drawing/2014/main" xmlns="" id="{1DFE2735-F808-4691-9E74-CD6CA75264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788" y="5229225"/>
            <a:ext cx="13684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 1">
            <a:extLst>
              <a:ext uri="{FF2B5EF4-FFF2-40B4-BE49-F238E27FC236}">
                <a16:creationId xmlns:a16="http://schemas.microsoft.com/office/drawing/2014/main" xmlns="" id="{47459D13-039E-4468-BA61-8789D6E18143}"/>
              </a:ext>
            </a:extLst>
          </p:cNvPr>
          <p:cNvSpPr/>
          <p:nvPr/>
        </p:nvSpPr>
        <p:spPr bwMode="gray">
          <a:xfrm>
            <a:off x="685800" y="1238250"/>
            <a:ext cx="7921625" cy="547052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20000"/>
          </a:bodyPr>
          <a:lstStyle/>
          <a:p>
            <a:pPr eaLnBrk="1" hangingPunct="1">
              <a:lnSpc>
                <a:spcPct val="150000"/>
              </a:lnSpc>
              <a:defRPr/>
            </a:pPr>
            <a:r>
              <a:rPr lang="en-US" altLang="zh-CN" sz="2800" dirty="0">
                <a:solidFill>
                  <a:srgbClr val="FF0000"/>
                </a:solidFill>
                <a:latin typeface="Arial" panose="020B0604020202020204" pitchFamily="34" charset="0"/>
              </a:rPr>
              <a:t>4.5.3 </a:t>
            </a:r>
            <a:r>
              <a:rPr lang="zh-CN" altLang="en-US" sz="2800" dirty="0">
                <a:solidFill>
                  <a:srgbClr val="FF0000"/>
                </a:solidFill>
                <a:latin typeface="Arial" panose="020B0604020202020204" pitchFamily="34" charset="0"/>
              </a:rPr>
              <a:t>网络性能及安全性设计</a:t>
            </a:r>
          </a:p>
          <a:p>
            <a:pPr eaLnBrk="1" hangingPunct="1">
              <a:lnSpc>
                <a:spcPct val="150000"/>
              </a:lnSpc>
              <a:defRPr/>
            </a:pPr>
            <a:r>
              <a:rPr lang="en-US" altLang="zh-CN" sz="2400" dirty="0">
                <a:solidFill>
                  <a:srgbClr val="FF0000"/>
                </a:solidFill>
                <a:latin typeface="Arial" panose="020B0604020202020204" pitchFamily="34" charset="0"/>
              </a:rPr>
              <a:t>      </a:t>
            </a:r>
            <a:r>
              <a:rPr lang="en-US" altLang="zh-CN" sz="2000" dirty="0">
                <a:solidFill>
                  <a:srgbClr val="FF0000"/>
                </a:solidFill>
                <a:latin typeface="Arial" panose="020B0604020202020204" pitchFamily="34" charset="0"/>
              </a:rPr>
              <a:t> </a:t>
            </a:r>
            <a:r>
              <a:rPr lang="en-US" altLang="zh-CN" sz="2000" dirty="0">
                <a:solidFill>
                  <a:srgbClr val="990033"/>
                </a:solidFill>
                <a:latin typeface="Arial" panose="020B0604020202020204" pitchFamily="34" charset="0"/>
              </a:rPr>
              <a:t>1</a:t>
            </a:r>
            <a:r>
              <a:rPr lang="zh-CN" altLang="en-US" sz="2000" dirty="0">
                <a:solidFill>
                  <a:srgbClr val="990033"/>
                </a:solidFill>
                <a:latin typeface="Arial" panose="020B0604020202020204" pitchFamily="34" charset="0"/>
              </a:rPr>
              <a:t>．网络性能设计</a:t>
            </a:r>
          </a:p>
          <a:p>
            <a:pPr eaLnBrk="1" hangingPunct="1">
              <a:lnSpc>
                <a:spcPct val="150000"/>
              </a:lnSpc>
              <a:defRPr/>
            </a:pPr>
            <a:r>
              <a:rPr lang="zh-CN" altLang="en-US" sz="2000" dirty="0">
                <a:solidFill>
                  <a:srgbClr val="CC0000"/>
                </a:solidFill>
                <a:latin typeface="Arial" panose="020B0604020202020204" pitchFamily="34" charset="0"/>
              </a:rPr>
              <a:t>       网络性能</a:t>
            </a:r>
            <a:r>
              <a:rPr lang="zh-CN" altLang="en-US" sz="2000" dirty="0">
                <a:solidFill>
                  <a:schemeClr val="tx1"/>
                </a:solidFill>
                <a:latin typeface="Arial" panose="020B0604020202020204" pitchFamily="34" charset="0"/>
              </a:rPr>
              <a:t>的</a:t>
            </a:r>
            <a:r>
              <a:rPr lang="zh-CN" altLang="en-US" sz="2000" dirty="0">
                <a:solidFill>
                  <a:srgbClr val="FF33CC"/>
                </a:solidFill>
                <a:latin typeface="Arial" panose="020B0604020202020204" pitchFamily="34" charset="0"/>
              </a:rPr>
              <a:t>主要指标</a:t>
            </a:r>
            <a:r>
              <a:rPr lang="zh-CN" altLang="en-US" sz="2000" dirty="0">
                <a:solidFill>
                  <a:schemeClr val="tx1"/>
                </a:solidFill>
                <a:latin typeface="Arial" panose="020B0604020202020204" pitchFamily="34" charset="0"/>
              </a:rPr>
              <a:t>包括：</a:t>
            </a:r>
          </a:p>
          <a:p>
            <a:pPr eaLnBrk="1" hangingPunct="1">
              <a:lnSpc>
                <a:spcPct val="150000"/>
              </a:lnSpc>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分组转发速率（对于交换机、网桥和路由器）；</a:t>
            </a:r>
          </a:p>
          <a:p>
            <a:pPr eaLnBrk="1" hangingPunct="1">
              <a:lnSpc>
                <a:spcPct val="150000"/>
              </a:lnSpc>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吞吐量（单位时间内被成功传送的信息量）；</a:t>
            </a:r>
          </a:p>
          <a:p>
            <a:pPr eaLnBrk="1" hangingPunct="1">
              <a:lnSpc>
                <a:spcPct val="150000"/>
              </a:lnSpc>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(3)</a:t>
            </a:r>
            <a:r>
              <a:rPr lang="zh-CN" altLang="en-US" sz="2000" dirty="0">
                <a:solidFill>
                  <a:schemeClr val="tx1"/>
                </a:solidFill>
                <a:latin typeface="Arial" panose="020B0604020202020204" pitchFamily="34" charset="0"/>
              </a:rPr>
              <a:t>分组丢失率及出错率；</a:t>
            </a:r>
          </a:p>
          <a:p>
            <a:pPr eaLnBrk="1" hangingPunct="1">
              <a:lnSpc>
                <a:spcPct val="150000"/>
              </a:lnSpc>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(4)</a:t>
            </a:r>
            <a:r>
              <a:rPr lang="zh-CN" altLang="en-US" sz="2000" dirty="0">
                <a:solidFill>
                  <a:schemeClr val="tx1"/>
                </a:solidFill>
                <a:latin typeface="Arial" panose="020B0604020202020204" pitchFamily="34" charset="0"/>
              </a:rPr>
              <a:t>事务处理速率（针对应用服务器）；</a:t>
            </a:r>
          </a:p>
          <a:p>
            <a:pPr eaLnBrk="1" hangingPunct="1">
              <a:lnSpc>
                <a:spcPct val="150000"/>
              </a:lnSpc>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(5)</a:t>
            </a:r>
            <a:r>
              <a:rPr lang="zh-CN" altLang="en-US" sz="2000" dirty="0">
                <a:solidFill>
                  <a:schemeClr val="tx1"/>
                </a:solidFill>
                <a:latin typeface="Arial" panose="020B0604020202020204" pitchFamily="34" charset="0"/>
              </a:rPr>
              <a:t>响应时间（针对任何需要应答的事务）；</a:t>
            </a:r>
          </a:p>
          <a:p>
            <a:pPr eaLnBrk="1" hangingPunct="1">
              <a:lnSpc>
                <a:spcPct val="150000"/>
              </a:lnSpc>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(6)</a:t>
            </a:r>
            <a:r>
              <a:rPr lang="zh-CN" altLang="en-US" sz="2000" dirty="0">
                <a:solidFill>
                  <a:schemeClr val="tx1"/>
                </a:solidFill>
                <a:latin typeface="Arial" panose="020B0604020202020204" pitchFamily="34" charset="0"/>
              </a:rPr>
              <a:t>延迟时间</a:t>
            </a:r>
            <a:r>
              <a:rPr lang="zh-CN" altLang="zh-CN" sz="2000" dirty="0"/>
              <a:t>（分组从源站开始产生直至最后被成功地传送到目的站所需要的时间）；</a:t>
            </a:r>
            <a:endParaRPr lang="zh-CN" altLang="en-US" sz="2000" dirty="0">
              <a:solidFill>
                <a:schemeClr val="tx1"/>
              </a:solidFill>
              <a:latin typeface="Arial" panose="020B0604020202020204" pitchFamily="34" charset="0"/>
            </a:endParaRPr>
          </a:p>
          <a:p>
            <a:pPr eaLnBrk="1" hangingPunct="1">
              <a:lnSpc>
                <a:spcPct val="150000"/>
              </a:lnSpc>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(7)</a:t>
            </a:r>
            <a:r>
              <a:rPr lang="zh-CN" altLang="en-US" sz="2000" dirty="0">
                <a:solidFill>
                  <a:schemeClr val="tx1"/>
                </a:solidFill>
                <a:latin typeface="Arial" panose="020B0604020202020204" pitchFamily="34" charset="0"/>
              </a:rPr>
              <a:t>数据传输速率（针对链路）； </a:t>
            </a:r>
            <a:endParaRPr lang="en-US" altLang="zh-CN" sz="2000" dirty="0">
              <a:solidFill>
                <a:schemeClr val="tx1"/>
              </a:solidFill>
              <a:latin typeface="Arial" panose="020B0604020202020204" pitchFamily="34" charset="0"/>
            </a:endParaRPr>
          </a:p>
          <a:p>
            <a:pPr eaLnBrk="1" hangingPunct="1">
              <a:lnSpc>
                <a:spcPct val="150000"/>
              </a:lnSpc>
              <a:defRPr/>
            </a:pPr>
            <a:r>
              <a:rPr lang="en-US" altLang="zh-CN" sz="2000" dirty="0">
                <a:solidFill>
                  <a:schemeClr val="tx1"/>
                </a:solidFill>
                <a:latin typeface="Arial" panose="020B0604020202020204" pitchFamily="34" charset="0"/>
              </a:rPr>
              <a:t>        (8)</a:t>
            </a:r>
            <a:r>
              <a:rPr lang="zh-CN" altLang="en-US" sz="2000" dirty="0">
                <a:solidFill>
                  <a:schemeClr val="tx1"/>
                </a:solidFill>
                <a:latin typeface="Arial" panose="020B0604020202020204" pitchFamily="34" charset="0"/>
              </a:rPr>
              <a:t>信道利用率。</a:t>
            </a:r>
          </a:p>
        </p:txBody>
      </p:sp>
      <p:pic>
        <p:nvPicPr>
          <p:cNvPr id="47110" name="Picture 5" descr="C:\Program Files\Microsoft Office\MEDIA\CAGCAT10\j0285750.wmf">
            <a:extLst>
              <a:ext uri="{FF2B5EF4-FFF2-40B4-BE49-F238E27FC236}">
                <a16:creationId xmlns:a16="http://schemas.microsoft.com/office/drawing/2014/main" xmlns="" id="{CCFF04E8-DF16-4051-A840-2924A6741E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7788" y="5356225"/>
            <a:ext cx="13684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xmlns="" id="{4B7E0E47-00A5-44CD-B659-E972F87E783F}"/>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4.5 </a:t>
            </a:r>
            <a:r>
              <a:rPr lang="zh-CN" altLang="en-US">
                <a:effectLst>
                  <a:outerShdw blurRad="38100" dist="38100" dir="2700000" algn="tl">
                    <a:srgbClr val="C0C0C0"/>
                  </a:outerShdw>
                </a:effectLst>
              </a:rPr>
              <a:t>网络系统设计概述</a:t>
            </a:r>
            <a:r>
              <a:rPr lang="zh-CN" altLang="en-US"/>
              <a:t> </a:t>
            </a:r>
          </a:p>
        </p:txBody>
      </p:sp>
      <p:sp>
        <p:nvSpPr>
          <p:cNvPr id="48131" name="Text Box 3">
            <a:extLst>
              <a:ext uri="{FF2B5EF4-FFF2-40B4-BE49-F238E27FC236}">
                <a16:creationId xmlns:a16="http://schemas.microsoft.com/office/drawing/2014/main" xmlns="" id="{6218701D-96B7-44A7-A31A-E61230DBA55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5" name="圆角矩形 4">
            <a:extLst>
              <a:ext uri="{FF2B5EF4-FFF2-40B4-BE49-F238E27FC236}">
                <a16:creationId xmlns:a16="http://schemas.microsoft.com/office/drawing/2014/main" xmlns="" id="{1E0A7A0B-461F-4B83-B8A9-E681AA0A293C}"/>
              </a:ext>
            </a:extLst>
          </p:cNvPr>
          <p:cNvSpPr/>
          <p:nvPr/>
        </p:nvSpPr>
        <p:spPr bwMode="gray">
          <a:xfrm>
            <a:off x="250825" y="1341438"/>
            <a:ext cx="7345363" cy="38163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300">
                <a:solidFill>
                  <a:srgbClr val="990033"/>
                </a:solidFill>
                <a:latin typeface="Arial" panose="020B0604020202020204" pitchFamily="34" charset="0"/>
              </a:rPr>
              <a:t>  2. </a:t>
            </a:r>
            <a:r>
              <a:rPr lang="zh-CN" altLang="en-US" sz="2300">
                <a:solidFill>
                  <a:srgbClr val="990033"/>
                </a:solidFill>
                <a:latin typeface="Arial" panose="020B0604020202020204" pitchFamily="34" charset="0"/>
              </a:rPr>
              <a:t>网络冗余设计</a:t>
            </a:r>
          </a:p>
          <a:p>
            <a:pPr eaLnBrk="1" hangingPunct="1">
              <a:defRPr/>
            </a:pPr>
            <a:r>
              <a:rPr lang="zh-CN" altLang="en-US" sz="2300">
                <a:solidFill>
                  <a:schemeClr val="tx1"/>
                </a:solidFill>
                <a:latin typeface="Arial" panose="020B0604020202020204" pitchFamily="34" charset="0"/>
              </a:rPr>
              <a:t>    （</a:t>
            </a:r>
            <a:r>
              <a:rPr lang="en-US" altLang="zh-CN" sz="2300">
                <a:solidFill>
                  <a:schemeClr val="tx1"/>
                </a:solidFill>
                <a:latin typeface="Arial" panose="020B0604020202020204" pitchFamily="34" charset="0"/>
              </a:rPr>
              <a:t>1</a:t>
            </a:r>
            <a:r>
              <a:rPr lang="zh-CN" altLang="en-US" sz="2300">
                <a:solidFill>
                  <a:schemeClr val="tx1"/>
                </a:solidFill>
                <a:latin typeface="Arial" panose="020B0604020202020204" pitchFamily="34" charset="0"/>
              </a:rPr>
              <a:t>）设备冗余。</a:t>
            </a:r>
          </a:p>
          <a:p>
            <a:pPr eaLnBrk="1" hangingPunct="1">
              <a:defRPr/>
            </a:pPr>
            <a:r>
              <a:rPr lang="zh-CN" altLang="en-US" sz="2300">
                <a:solidFill>
                  <a:schemeClr val="tx1"/>
                </a:solidFill>
                <a:latin typeface="Arial" panose="020B0604020202020204" pitchFamily="34" charset="0"/>
              </a:rPr>
              <a:t>    （</a:t>
            </a:r>
            <a:r>
              <a:rPr lang="en-US" altLang="zh-CN" sz="2300">
                <a:solidFill>
                  <a:schemeClr val="tx1"/>
                </a:solidFill>
                <a:latin typeface="Arial" panose="020B0604020202020204" pitchFamily="34" charset="0"/>
              </a:rPr>
              <a:t>2</a:t>
            </a:r>
            <a:r>
              <a:rPr lang="zh-CN" altLang="en-US" sz="2300">
                <a:solidFill>
                  <a:schemeClr val="tx1"/>
                </a:solidFill>
                <a:latin typeface="Arial" panose="020B0604020202020204" pitchFamily="34" charset="0"/>
              </a:rPr>
              <a:t>）软件容错。</a:t>
            </a:r>
          </a:p>
          <a:p>
            <a:pPr eaLnBrk="1" hangingPunct="1">
              <a:defRPr/>
            </a:pPr>
            <a:r>
              <a:rPr lang="zh-CN" altLang="en-US" sz="2300">
                <a:solidFill>
                  <a:schemeClr val="tx1"/>
                </a:solidFill>
                <a:latin typeface="Arial" panose="020B0604020202020204" pitchFamily="34" charset="0"/>
              </a:rPr>
              <a:t>    （</a:t>
            </a:r>
            <a:r>
              <a:rPr lang="en-US" altLang="zh-CN" sz="2300">
                <a:solidFill>
                  <a:schemeClr val="tx1"/>
                </a:solidFill>
                <a:latin typeface="Arial" panose="020B0604020202020204" pitchFamily="34" charset="0"/>
              </a:rPr>
              <a:t>3</a:t>
            </a:r>
            <a:r>
              <a:rPr lang="zh-CN" altLang="en-US" sz="2300">
                <a:solidFill>
                  <a:schemeClr val="tx1"/>
                </a:solidFill>
                <a:latin typeface="Arial" panose="020B0604020202020204" pitchFamily="34" charset="0"/>
              </a:rPr>
              <a:t>）网络结构和冗余线路。</a:t>
            </a:r>
          </a:p>
          <a:p>
            <a:pPr eaLnBrk="1" hangingPunct="1">
              <a:defRPr/>
            </a:pPr>
            <a:r>
              <a:rPr lang="en-US" altLang="zh-CN" sz="2300">
                <a:solidFill>
                  <a:srgbClr val="990033"/>
                </a:solidFill>
                <a:latin typeface="Arial" panose="020B0604020202020204" pitchFamily="34" charset="0"/>
              </a:rPr>
              <a:t>  3. </a:t>
            </a:r>
            <a:r>
              <a:rPr lang="zh-CN" altLang="en-US" sz="2300">
                <a:solidFill>
                  <a:srgbClr val="990033"/>
                </a:solidFill>
                <a:latin typeface="Arial" panose="020B0604020202020204" pitchFamily="34" charset="0"/>
              </a:rPr>
              <a:t>网络安全性设计</a:t>
            </a:r>
          </a:p>
          <a:p>
            <a:pPr eaLnBrk="1" hangingPunct="1">
              <a:defRPr/>
            </a:pPr>
            <a:r>
              <a:rPr lang="zh-CN" altLang="en-US" sz="2300">
                <a:solidFill>
                  <a:schemeClr val="tx1"/>
                </a:solidFill>
                <a:latin typeface="Arial" panose="020B0604020202020204" pitchFamily="34" charset="0"/>
              </a:rPr>
              <a:t>    （</a:t>
            </a:r>
            <a:r>
              <a:rPr lang="en-US" altLang="zh-CN" sz="2300">
                <a:solidFill>
                  <a:schemeClr val="tx1"/>
                </a:solidFill>
                <a:latin typeface="Arial" panose="020B0604020202020204" pitchFamily="34" charset="0"/>
              </a:rPr>
              <a:t>1</a:t>
            </a:r>
            <a:r>
              <a:rPr lang="zh-CN" altLang="en-US" sz="2300">
                <a:solidFill>
                  <a:schemeClr val="tx1"/>
                </a:solidFill>
                <a:latin typeface="Arial" panose="020B0604020202020204" pitchFamily="34" charset="0"/>
              </a:rPr>
              <a:t>）系统安全性分析。</a:t>
            </a:r>
            <a:r>
              <a:rPr lang="en-US" altLang="zh-CN" sz="2300">
                <a:solidFill>
                  <a:schemeClr val="tx1"/>
                </a:solidFill>
                <a:latin typeface="Arial" panose="020B0604020202020204" pitchFamily="34" charset="0"/>
              </a:rPr>
              <a:t>--</a:t>
            </a:r>
            <a:r>
              <a:rPr lang="zh-CN" altLang="en-US" sz="2300">
                <a:solidFill>
                  <a:schemeClr val="tx1"/>
                </a:solidFill>
                <a:latin typeface="Arial" panose="020B0604020202020204" pitchFamily="34" charset="0"/>
              </a:rPr>
              <a:t>重点及顺序。</a:t>
            </a:r>
          </a:p>
          <a:p>
            <a:pPr eaLnBrk="1" hangingPunct="1">
              <a:defRPr/>
            </a:pPr>
            <a:r>
              <a:rPr lang="zh-CN" altLang="en-US" sz="2300">
                <a:solidFill>
                  <a:schemeClr val="tx1"/>
                </a:solidFill>
                <a:latin typeface="Arial" panose="020B0604020202020204" pitchFamily="34" charset="0"/>
              </a:rPr>
              <a:t>    （</a:t>
            </a:r>
            <a:r>
              <a:rPr lang="en-US" altLang="zh-CN" sz="2300">
                <a:solidFill>
                  <a:schemeClr val="tx1"/>
                </a:solidFill>
                <a:latin typeface="Arial" panose="020B0604020202020204" pitchFamily="34" charset="0"/>
              </a:rPr>
              <a:t>2</a:t>
            </a:r>
            <a:r>
              <a:rPr lang="zh-CN" altLang="en-US" sz="2300">
                <a:solidFill>
                  <a:schemeClr val="tx1"/>
                </a:solidFill>
                <a:latin typeface="Arial" panose="020B0604020202020204" pitchFamily="34" charset="0"/>
              </a:rPr>
              <a:t>）物理安全设计。</a:t>
            </a:r>
            <a:r>
              <a:rPr lang="en-US" altLang="zh-CN" sz="2300">
                <a:solidFill>
                  <a:schemeClr val="tx1"/>
                </a:solidFill>
                <a:latin typeface="Arial" panose="020B0604020202020204" pitchFamily="34" charset="0"/>
              </a:rPr>
              <a:t>---- </a:t>
            </a:r>
            <a:r>
              <a:rPr lang="zh-CN" altLang="en-US" sz="2300">
                <a:solidFill>
                  <a:schemeClr val="tx1"/>
                </a:solidFill>
                <a:latin typeface="Arial" panose="020B0604020202020204" pitchFamily="34" charset="0"/>
              </a:rPr>
              <a:t>环境、设备、媒体。    </a:t>
            </a:r>
          </a:p>
          <a:p>
            <a:pPr eaLnBrk="1" hangingPunct="1">
              <a:defRPr/>
            </a:pPr>
            <a:r>
              <a:rPr lang="zh-CN" altLang="en-US" sz="2300">
                <a:solidFill>
                  <a:schemeClr val="tx1"/>
                </a:solidFill>
                <a:latin typeface="Arial" panose="020B0604020202020204" pitchFamily="34" charset="0"/>
              </a:rPr>
              <a:t>    （</a:t>
            </a:r>
            <a:r>
              <a:rPr lang="en-US" altLang="zh-CN" sz="2300">
                <a:solidFill>
                  <a:schemeClr val="tx1"/>
                </a:solidFill>
                <a:latin typeface="Arial" panose="020B0604020202020204" pitchFamily="34" charset="0"/>
              </a:rPr>
              <a:t>3</a:t>
            </a:r>
            <a:r>
              <a:rPr lang="zh-CN" altLang="en-US" sz="2300">
                <a:solidFill>
                  <a:schemeClr val="tx1"/>
                </a:solidFill>
                <a:latin typeface="Arial" panose="020B0604020202020204" pitchFamily="34" charset="0"/>
              </a:rPr>
              <a:t>）网络安全设计。</a:t>
            </a:r>
            <a:r>
              <a:rPr lang="en-US" altLang="zh-CN" sz="2300">
                <a:solidFill>
                  <a:schemeClr val="tx1"/>
                </a:solidFill>
                <a:latin typeface="Arial" panose="020B0604020202020204" pitchFamily="34" charset="0"/>
              </a:rPr>
              <a:t>---- </a:t>
            </a:r>
            <a:r>
              <a:rPr lang="zh-CN" altLang="en-US" sz="2300">
                <a:solidFill>
                  <a:schemeClr val="tx1"/>
                </a:solidFill>
                <a:latin typeface="Arial" panose="020B0604020202020204" pitchFamily="34" charset="0"/>
              </a:rPr>
              <a:t>技术、运行、管理。</a:t>
            </a:r>
          </a:p>
          <a:p>
            <a:pPr eaLnBrk="1" hangingPunct="1">
              <a:defRPr/>
            </a:pPr>
            <a:r>
              <a:rPr lang="zh-CN" altLang="en-US" sz="2300">
                <a:solidFill>
                  <a:schemeClr val="tx1"/>
                </a:solidFill>
                <a:latin typeface="Arial" panose="020B0604020202020204" pitchFamily="34" charset="0"/>
              </a:rPr>
              <a:t>    （</a:t>
            </a:r>
            <a:r>
              <a:rPr lang="en-US" altLang="zh-CN" sz="2300">
                <a:solidFill>
                  <a:schemeClr val="tx1"/>
                </a:solidFill>
                <a:latin typeface="Arial" panose="020B0604020202020204" pitchFamily="34" charset="0"/>
              </a:rPr>
              <a:t>4</a:t>
            </a:r>
            <a:r>
              <a:rPr lang="zh-CN" altLang="en-US" sz="2300">
                <a:solidFill>
                  <a:schemeClr val="tx1"/>
                </a:solidFill>
                <a:latin typeface="Arial" panose="020B0604020202020204" pitchFamily="34" charset="0"/>
              </a:rPr>
              <a:t>）信息安全设计。</a:t>
            </a:r>
          </a:p>
          <a:p>
            <a:pPr algn="ctr" eaLnBrk="1" hangingPunct="1">
              <a:defRPr/>
            </a:pPr>
            <a:endParaRPr lang="zh-CN" altLang="en-US" sz="2300" b="0">
              <a:solidFill>
                <a:srgbClr val="0066FF"/>
              </a:solidFill>
              <a:latin typeface="Arial" panose="020B0604020202020204" pitchFamily="34" charset="0"/>
            </a:endParaRPr>
          </a:p>
        </p:txBody>
      </p:sp>
      <p:pic>
        <p:nvPicPr>
          <p:cNvPr id="48133" name="Picture 20" descr="C:\Program Files\Microsoft Office\MEDIA\CAGCAT10\j0300520.gif">
            <a:extLst>
              <a:ext uri="{FF2B5EF4-FFF2-40B4-BE49-F238E27FC236}">
                <a16:creationId xmlns:a16="http://schemas.microsoft.com/office/drawing/2014/main" xmlns="" id="{5FC91304-9A8C-4988-BB88-EC6B0D569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4724400"/>
            <a:ext cx="13112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AutoShape 7">
            <a:extLst>
              <a:ext uri="{FF2B5EF4-FFF2-40B4-BE49-F238E27FC236}">
                <a16:creationId xmlns:a16="http://schemas.microsoft.com/office/drawing/2014/main" xmlns="" id="{99F94A69-8F41-43AA-A7C5-C94D63D9805F}"/>
              </a:ext>
            </a:extLst>
          </p:cNvPr>
          <p:cNvSpPr>
            <a:spLocks noChangeArrowheads="1"/>
          </p:cNvSpPr>
          <p:nvPr/>
        </p:nvSpPr>
        <p:spPr bwMode="auto">
          <a:xfrm>
            <a:off x="3348038" y="1412875"/>
            <a:ext cx="2160587" cy="1081088"/>
          </a:xfrm>
          <a:prstGeom prst="wedgeRectCallout">
            <a:avLst>
              <a:gd name="adj1" fmla="val -61690"/>
              <a:gd name="adj2" fmla="val -26120"/>
            </a:avLst>
          </a:prstGeom>
          <a:solidFill>
            <a:srgbClr val="FFFF66"/>
          </a:solidFill>
          <a:ln w="9525">
            <a:solidFill>
              <a:schemeClr val="tx1"/>
            </a:solidFill>
            <a:miter lim="800000"/>
          </a:ln>
          <a:effectLst/>
        </p:spPr>
        <p:txBody>
          <a:bodyPr/>
          <a:lstStyle/>
          <a:p>
            <a:pPr eaLnBrk="1" hangingPunct="1">
              <a:buFont typeface="Arial" panose="020B0604020202020204" pitchFamily="34" charset="0"/>
              <a:buNone/>
              <a:defRPr/>
            </a:pPr>
            <a:r>
              <a:rPr lang="zh-CN" altLang="en-US" sz="1600" u="sng" dirty="0">
                <a:solidFill>
                  <a:srgbClr val="FF0000"/>
                </a:solidFill>
                <a:effectLst>
                  <a:outerShdw blurRad="38100" dist="38100" dir="2700000" algn="tl">
                    <a:srgbClr val="000000"/>
                  </a:outerShdw>
                </a:effectLst>
              </a:rPr>
              <a:t>网络冗余</a:t>
            </a:r>
            <a:r>
              <a:rPr lang="zh-CN" altLang="en-US" sz="1600" dirty="0">
                <a:solidFill>
                  <a:srgbClr val="CC0000"/>
                </a:solidFill>
              </a:rPr>
              <a:t>是</a:t>
            </a:r>
            <a:r>
              <a:rPr lang="zh-CN" altLang="en-US" sz="1600" dirty="0">
                <a:solidFill>
                  <a:srgbClr val="3333FF"/>
                </a:solidFill>
              </a:rPr>
              <a:t>为防止任一环节出现问题导致整个网络运行停止而采取的措施</a:t>
            </a:r>
            <a:r>
              <a:rPr lang="zh-CN" altLang="en-US" dirty="0"/>
              <a:t> </a:t>
            </a:r>
          </a:p>
        </p:txBody>
      </p:sp>
      <p:pic>
        <p:nvPicPr>
          <p:cNvPr id="48135" name="Picture 8">
            <a:extLst>
              <a:ext uri="{FF2B5EF4-FFF2-40B4-BE49-F238E27FC236}">
                <a16:creationId xmlns:a16="http://schemas.microsoft.com/office/drawing/2014/main" xmlns="" id="{C26882E3-FF76-4E9C-B9D6-809CC6FA3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1412875"/>
            <a:ext cx="31321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xmlns="" id="{288E625E-885E-4388-A944-9FA4C0B85035}"/>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4.5 </a:t>
            </a:r>
            <a:r>
              <a:rPr lang="zh-CN" altLang="en-US">
                <a:effectLst>
                  <a:outerShdw blurRad="38100" dist="38100" dir="2700000" algn="tl">
                    <a:srgbClr val="C0C0C0"/>
                  </a:outerShdw>
                </a:effectLst>
              </a:rPr>
              <a:t>网络系统设计概述</a:t>
            </a:r>
            <a:r>
              <a:rPr lang="zh-CN" altLang="en-US"/>
              <a:t> </a:t>
            </a:r>
          </a:p>
        </p:txBody>
      </p:sp>
      <p:sp>
        <p:nvSpPr>
          <p:cNvPr id="49155" name="Text Box 3">
            <a:extLst>
              <a:ext uri="{FF2B5EF4-FFF2-40B4-BE49-F238E27FC236}">
                <a16:creationId xmlns:a16="http://schemas.microsoft.com/office/drawing/2014/main" xmlns="" id="{C175506E-4FF8-4B20-B612-167A383DD07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49156" name="AutoShape 5">
            <a:extLst>
              <a:ext uri="{FF2B5EF4-FFF2-40B4-BE49-F238E27FC236}">
                <a16:creationId xmlns:a16="http://schemas.microsoft.com/office/drawing/2014/main" xmlns="" id="{DA55314A-AB98-4B4E-9A19-CBB1D1C6E699}"/>
              </a:ext>
            </a:extLst>
          </p:cNvPr>
          <p:cNvSpPr>
            <a:spLocks noChangeArrowheads="1"/>
          </p:cNvSpPr>
          <p:nvPr/>
        </p:nvSpPr>
        <p:spPr bwMode="auto">
          <a:xfrm>
            <a:off x="323850" y="1196975"/>
            <a:ext cx="8280400" cy="4824413"/>
          </a:xfrm>
          <a:prstGeom prst="flowChartAlternateProcess">
            <a:avLst/>
          </a:prstGeom>
          <a:noFill/>
          <a:ln w="28575">
            <a:solidFill>
              <a:srgbClr val="1F38ED"/>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49157" name="Rectangle 7">
            <a:extLst>
              <a:ext uri="{FF2B5EF4-FFF2-40B4-BE49-F238E27FC236}">
                <a16:creationId xmlns:a16="http://schemas.microsoft.com/office/drawing/2014/main" xmlns="" id="{FE9DED73-94B7-486C-A021-0B7DE7B7E46C}"/>
              </a:ext>
            </a:extLst>
          </p:cNvPr>
          <p:cNvSpPr>
            <a:spLocks noChangeArrowheads="1"/>
          </p:cNvSpPr>
          <p:nvPr/>
        </p:nvSpPr>
        <p:spPr bwMode="auto">
          <a:xfrm>
            <a:off x="-4618038" y="2149475"/>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49158" name="Rectangle 8">
            <a:extLst>
              <a:ext uri="{FF2B5EF4-FFF2-40B4-BE49-F238E27FC236}">
                <a16:creationId xmlns:a16="http://schemas.microsoft.com/office/drawing/2014/main" xmlns="" id="{CF382ED6-8E34-4741-9256-2B1EB09D3F20}"/>
              </a:ext>
            </a:extLst>
          </p:cNvPr>
          <p:cNvSpPr>
            <a:spLocks noChangeArrowheads="1"/>
          </p:cNvSpPr>
          <p:nvPr/>
        </p:nvSpPr>
        <p:spPr bwMode="auto">
          <a:xfrm>
            <a:off x="611188" y="1446213"/>
            <a:ext cx="78486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6192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spcBef>
                <a:spcPts val="200"/>
              </a:spcBef>
              <a:buFont typeface="Arial" panose="020B0604020202020204" pitchFamily="34" charset="0"/>
              <a:buNone/>
            </a:pPr>
            <a:r>
              <a:rPr lang="en-US" altLang="zh-CN" sz="2000">
                <a:solidFill>
                  <a:srgbClr val="990033"/>
                </a:solidFill>
                <a:latin typeface="Times New Roman" panose="02020603050405020304" pitchFamily="18" charset="0"/>
                <a:cs typeface="Times New Roman" panose="02020603050405020304" pitchFamily="18" charset="0"/>
              </a:rPr>
              <a:t>                         </a:t>
            </a:r>
            <a:r>
              <a:rPr lang="zh-CN" altLang="en-US" sz="2000">
                <a:solidFill>
                  <a:srgbClr val="990033"/>
                </a:solidFill>
                <a:latin typeface="Times New Roman" panose="02020603050405020304" pitchFamily="18" charset="0"/>
                <a:ea typeface="仿宋_GB2312" pitchFamily="49" charset="-122"/>
              </a:rPr>
              <a:t>某</a:t>
            </a:r>
            <a:r>
              <a:rPr lang="zh-CN" altLang="en-US" sz="2000">
                <a:solidFill>
                  <a:srgbClr val="FF33CC"/>
                </a:solidFill>
                <a:latin typeface="Times New Roman" panose="02020603050405020304" pitchFamily="18" charset="0"/>
                <a:ea typeface="仿宋_GB2312" pitchFamily="49" charset="-122"/>
              </a:rPr>
              <a:t>大学大型校园网设计方案</a:t>
            </a:r>
            <a:r>
              <a:rPr lang="zh-CN" altLang="en-US" sz="2000">
                <a:solidFill>
                  <a:srgbClr val="0066FF"/>
                </a:solidFill>
                <a:latin typeface="Times New Roman" panose="02020603050405020304" pitchFamily="18" charset="0"/>
                <a:ea typeface="仿宋_GB2312" pitchFamily="49" charset="-122"/>
              </a:rPr>
              <a:t>。</a:t>
            </a:r>
            <a:r>
              <a:rPr lang="zh-CN" altLang="en-US" sz="2000">
                <a:solidFill>
                  <a:srgbClr val="C00000"/>
                </a:solidFill>
                <a:latin typeface="Times New Roman" panose="02020603050405020304" pitchFamily="18" charset="0"/>
                <a:ea typeface="仿宋_GB2312" pitchFamily="49" charset="-122"/>
              </a:rPr>
              <a:t>主要包括</a:t>
            </a:r>
            <a:r>
              <a:rPr lang="zh-CN" altLang="en-US" sz="2000">
                <a:solidFill>
                  <a:schemeClr val="tx2"/>
                </a:solidFill>
                <a:latin typeface="Times New Roman" panose="02020603050405020304" pitchFamily="18" charset="0"/>
                <a:ea typeface="仿宋_GB2312" pitchFamily="49" charset="-122"/>
              </a:rPr>
              <a:t>几个方面：</a:t>
            </a:r>
            <a:endParaRPr lang="zh-CN" altLang="en-US" sz="2000">
              <a:solidFill>
                <a:schemeClr val="tx2"/>
              </a:solidFill>
              <a:latin typeface="Arial" panose="020B0604020202020204" pitchFamily="34" charset="0"/>
            </a:endParaRPr>
          </a:p>
          <a:p>
            <a:pPr>
              <a:spcBef>
                <a:spcPts val="200"/>
              </a:spcBef>
              <a:buFont typeface="Arial" panose="020B0604020202020204" pitchFamily="34" charset="0"/>
              <a:buNone/>
            </a:pPr>
            <a:r>
              <a:rPr lang="zh-CN" altLang="en-US" sz="2000">
                <a:solidFill>
                  <a:srgbClr val="C00000"/>
                </a:solidFill>
                <a:latin typeface="Times New Roman" panose="02020603050405020304" pitchFamily="18" charset="0"/>
                <a:ea typeface="仿宋_GB2312" pitchFamily="49" charset="-122"/>
              </a:rPr>
              <a:t>（</a:t>
            </a:r>
            <a:r>
              <a:rPr lang="en-US" altLang="zh-CN" sz="2000">
                <a:solidFill>
                  <a:srgbClr val="C00000"/>
                </a:solidFill>
                <a:latin typeface="Times New Roman" panose="02020603050405020304" pitchFamily="18" charset="0"/>
                <a:ea typeface="仿宋_GB2312" pitchFamily="49" charset="-122"/>
              </a:rPr>
              <a:t>1</a:t>
            </a:r>
            <a:r>
              <a:rPr lang="zh-CN" altLang="en-US" sz="2000">
                <a:solidFill>
                  <a:srgbClr val="C00000"/>
                </a:solidFill>
                <a:latin typeface="Times New Roman" panose="02020603050405020304" pitchFamily="18" charset="0"/>
                <a:ea typeface="仿宋_GB2312" pitchFamily="49" charset="-122"/>
              </a:rPr>
              <a:t>）校园网建设目标及和需求</a:t>
            </a:r>
            <a:r>
              <a:rPr lang="zh-CN" altLang="en-US" sz="2000">
                <a:solidFill>
                  <a:schemeClr val="tx2"/>
                </a:solidFill>
                <a:latin typeface="Times New Roman" panose="02020603050405020304" pitchFamily="18" charset="0"/>
                <a:ea typeface="仿宋_GB2312" pitchFamily="49" charset="-122"/>
              </a:rPr>
              <a:t>。覆盖两个校区的所有建筑物，并实现两个校区网络的互联互通；逐步实现无线网络中两个校区内的全覆盖；外网的接入点都位于老校区。还应满足以下</a:t>
            </a:r>
            <a:r>
              <a:rPr lang="zh-CN" altLang="en-US" sz="2000">
                <a:solidFill>
                  <a:srgbClr val="3333FF"/>
                </a:solidFill>
                <a:latin typeface="Times New Roman" panose="02020603050405020304" pitchFamily="18" charset="0"/>
                <a:ea typeface="仿宋_GB2312" pitchFamily="49" charset="-122"/>
              </a:rPr>
              <a:t>基本需求</a:t>
            </a:r>
            <a:r>
              <a:rPr lang="zh-CN" altLang="en-US" sz="2000">
                <a:solidFill>
                  <a:schemeClr val="tx2"/>
                </a:solidFill>
                <a:latin typeface="Times New Roman" panose="02020603050405020304" pitchFamily="18" charset="0"/>
                <a:ea typeface="仿宋_GB2312" pitchFamily="49" charset="-122"/>
              </a:rPr>
              <a:t>：主干网具有</a:t>
            </a:r>
            <a:r>
              <a:rPr lang="en-US" altLang="zh-CN" sz="2000">
                <a:solidFill>
                  <a:schemeClr val="tx2"/>
                </a:solidFill>
                <a:latin typeface="Times New Roman" panose="02020603050405020304" pitchFamily="18" charset="0"/>
                <a:ea typeface="仿宋_GB2312" pitchFamily="49" charset="-122"/>
              </a:rPr>
              <a:t>10Gb/s</a:t>
            </a:r>
            <a:r>
              <a:rPr lang="zh-CN" altLang="en-US" sz="2000">
                <a:solidFill>
                  <a:schemeClr val="tx2"/>
                </a:solidFill>
                <a:latin typeface="Times New Roman" panose="02020603050405020304" pitchFamily="18" charset="0"/>
                <a:ea typeface="仿宋_GB2312" pitchFamily="49" charset="-122"/>
              </a:rPr>
              <a:t>以上带宽，</a:t>
            </a:r>
            <a:r>
              <a:rPr lang="en-US" altLang="zh-CN" sz="2000">
                <a:solidFill>
                  <a:schemeClr val="tx2"/>
                </a:solidFill>
                <a:latin typeface="Times New Roman" panose="02020603050405020304" pitchFamily="18" charset="0"/>
                <a:ea typeface="仿宋_GB2312" pitchFamily="49" charset="-122"/>
              </a:rPr>
              <a:t>100Mb/s</a:t>
            </a:r>
            <a:r>
              <a:rPr lang="zh-CN" altLang="en-US" sz="2000">
                <a:solidFill>
                  <a:schemeClr val="tx2"/>
                </a:solidFill>
                <a:latin typeface="Times New Roman" panose="02020603050405020304" pitchFamily="18" charset="0"/>
                <a:ea typeface="仿宋_GB2312" pitchFamily="49" charset="-122"/>
              </a:rPr>
              <a:t>交换到桌面；支持</a:t>
            </a:r>
            <a:r>
              <a:rPr lang="en-US" altLang="zh-CN" sz="2000">
                <a:solidFill>
                  <a:schemeClr val="tx2"/>
                </a:solidFill>
                <a:latin typeface="Times New Roman" panose="02020603050405020304" pitchFamily="18" charset="0"/>
                <a:ea typeface="仿宋_GB2312" pitchFamily="49" charset="-122"/>
              </a:rPr>
              <a:t>VLAN</a:t>
            </a:r>
            <a:r>
              <a:rPr lang="zh-CN" altLang="en-US" sz="2000">
                <a:solidFill>
                  <a:schemeClr val="tx2"/>
                </a:solidFill>
                <a:latin typeface="Times New Roman" panose="02020603050405020304" pitchFamily="18" charset="0"/>
                <a:ea typeface="仿宋_GB2312" pitchFamily="49" charset="-122"/>
              </a:rPr>
              <a:t>技术；使用</a:t>
            </a:r>
            <a:r>
              <a:rPr lang="en-US" altLang="zh-CN" sz="2000">
                <a:solidFill>
                  <a:schemeClr val="tx2"/>
                </a:solidFill>
                <a:latin typeface="Times New Roman" panose="02020603050405020304" pitchFamily="18" charset="0"/>
                <a:ea typeface="仿宋_GB2312" pitchFamily="49" charset="-122"/>
              </a:rPr>
              <a:t>DHCP</a:t>
            </a:r>
            <a:r>
              <a:rPr lang="zh-CN" altLang="en-US" sz="2000">
                <a:solidFill>
                  <a:schemeClr val="tx2"/>
                </a:solidFill>
                <a:latin typeface="Times New Roman" panose="02020603050405020304" pitchFamily="18" charset="0"/>
                <a:ea typeface="仿宋_GB2312" pitchFamily="49" charset="-122"/>
              </a:rPr>
              <a:t>服务器分配</a:t>
            </a:r>
            <a:r>
              <a:rPr lang="en-US" altLang="zh-CN" sz="2000">
                <a:solidFill>
                  <a:schemeClr val="tx2"/>
                </a:solidFill>
                <a:latin typeface="Times New Roman" panose="02020603050405020304" pitchFamily="18" charset="0"/>
                <a:ea typeface="仿宋_GB2312" pitchFamily="49" charset="-122"/>
              </a:rPr>
              <a:t>IP</a:t>
            </a:r>
            <a:r>
              <a:rPr lang="zh-CN" altLang="en-US" sz="2000">
                <a:solidFill>
                  <a:schemeClr val="tx2"/>
                </a:solidFill>
                <a:latin typeface="Times New Roman" panose="02020603050405020304" pitchFamily="18" charset="0"/>
                <a:ea typeface="仿宋_GB2312" pitchFamily="49" charset="-122"/>
              </a:rPr>
              <a:t>地址</a:t>
            </a:r>
            <a:r>
              <a:rPr lang="en-US" altLang="zh-CN" sz="2000">
                <a:solidFill>
                  <a:schemeClr val="tx2"/>
                </a:solidFill>
                <a:latin typeface="Times New Roman" panose="02020603050405020304" pitchFamily="18" charset="0"/>
                <a:ea typeface="仿宋_GB2312" pitchFamily="49" charset="-122"/>
              </a:rPr>
              <a:t>,</a:t>
            </a:r>
            <a:r>
              <a:rPr lang="zh-CN" altLang="en-US" sz="2000">
                <a:solidFill>
                  <a:schemeClr val="tx2"/>
                </a:solidFill>
                <a:latin typeface="Times New Roman" panose="02020603050405020304" pitchFamily="18" charset="0"/>
                <a:ea typeface="仿宋_GB2312" pitchFamily="49" charset="-122"/>
              </a:rPr>
              <a:t>禁用私设</a:t>
            </a:r>
            <a:r>
              <a:rPr lang="en-US" altLang="zh-CN" sz="2000">
                <a:solidFill>
                  <a:schemeClr val="tx2"/>
                </a:solidFill>
                <a:latin typeface="Times New Roman" panose="02020603050405020304" pitchFamily="18" charset="0"/>
                <a:ea typeface="仿宋_GB2312" pitchFamily="49" charset="-122"/>
              </a:rPr>
              <a:t>DHCP</a:t>
            </a:r>
            <a:r>
              <a:rPr lang="zh-CN" altLang="en-US" sz="2000">
                <a:solidFill>
                  <a:schemeClr val="tx2"/>
                </a:solidFill>
                <a:latin typeface="Times New Roman" panose="02020603050405020304" pitchFamily="18" charset="0"/>
                <a:ea typeface="仿宋_GB2312" pitchFamily="49" charset="-122"/>
              </a:rPr>
              <a:t>服务器</a:t>
            </a:r>
            <a:r>
              <a:rPr lang="en-US" altLang="zh-CN" sz="2000">
                <a:solidFill>
                  <a:schemeClr val="tx2"/>
                </a:solidFill>
                <a:latin typeface="Times New Roman" panose="02020603050405020304" pitchFamily="18" charset="0"/>
                <a:ea typeface="仿宋_GB2312" pitchFamily="49" charset="-122"/>
              </a:rPr>
              <a:t>;</a:t>
            </a:r>
            <a:r>
              <a:rPr lang="zh-CN" altLang="en-US" sz="2000">
                <a:solidFill>
                  <a:schemeClr val="tx2"/>
                </a:solidFill>
                <a:latin typeface="Times New Roman" panose="02020603050405020304" pitchFamily="18" charset="0"/>
                <a:ea typeface="仿宋_GB2312" pitchFamily="49" charset="-122"/>
              </a:rPr>
              <a:t>采取安全措施</a:t>
            </a:r>
            <a:r>
              <a:rPr lang="en-US" altLang="zh-CN" sz="2000">
                <a:solidFill>
                  <a:schemeClr val="tx2"/>
                </a:solidFill>
                <a:latin typeface="Times New Roman" panose="02020603050405020304" pitchFamily="18" charset="0"/>
                <a:ea typeface="仿宋_GB2312" pitchFamily="49" charset="-122"/>
              </a:rPr>
              <a:t>,</a:t>
            </a:r>
            <a:r>
              <a:rPr lang="zh-CN" altLang="en-US" sz="2000">
                <a:solidFill>
                  <a:schemeClr val="tx2"/>
                </a:solidFill>
                <a:latin typeface="Times New Roman" panose="02020603050405020304" pitchFamily="18" charset="0"/>
                <a:ea typeface="仿宋_GB2312" pitchFamily="49" charset="-122"/>
              </a:rPr>
              <a:t>防止外来攻击；提供从校外安全便捷地访问校内资源的服务等。</a:t>
            </a:r>
            <a:endParaRPr lang="zh-CN" altLang="en-US" sz="2000">
              <a:solidFill>
                <a:schemeClr val="tx2"/>
              </a:solidFill>
              <a:latin typeface="Arial" panose="020B0604020202020204" pitchFamily="34" charset="0"/>
            </a:endParaRPr>
          </a:p>
          <a:p>
            <a:pPr>
              <a:spcBef>
                <a:spcPts val="200"/>
              </a:spcBef>
              <a:buFont typeface="Arial" panose="020B0604020202020204" pitchFamily="34" charset="0"/>
              <a:buNone/>
            </a:pPr>
            <a:r>
              <a:rPr lang="zh-CN" altLang="en-US" sz="2000">
                <a:solidFill>
                  <a:srgbClr val="C00000"/>
                </a:solidFill>
                <a:latin typeface="Times New Roman" panose="02020603050405020304" pitchFamily="18" charset="0"/>
                <a:ea typeface="仿宋_GB2312" pitchFamily="49" charset="-122"/>
              </a:rPr>
              <a:t>（</a:t>
            </a:r>
            <a:r>
              <a:rPr lang="en-US" altLang="zh-CN" sz="2000">
                <a:solidFill>
                  <a:srgbClr val="C00000"/>
                </a:solidFill>
                <a:latin typeface="Times New Roman" panose="02020603050405020304" pitchFamily="18" charset="0"/>
                <a:ea typeface="仿宋_GB2312" pitchFamily="49" charset="-122"/>
              </a:rPr>
              <a:t>2</a:t>
            </a:r>
            <a:r>
              <a:rPr lang="zh-CN" altLang="en-US" sz="2000">
                <a:solidFill>
                  <a:srgbClr val="C00000"/>
                </a:solidFill>
                <a:latin typeface="Times New Roman" panose="02020603050405020304" pitchFamily="18" charset="0"/>
                <a:ea typeface="仿宋_GB2312" pitchFamily="49" charset="-122"/>
              </a:rPr>
              <a:t>）校园网设计构思和方案选择</a:t>
            </a:r>
            <a:r>
              <a:rPr lang="zh-CN" altLang="en-US" sz="2000">
                <a:solidFill>
                  <a:schemeClr val="tx2"/>
                </a:solidFill>
                <a:latin typeface="Times New Roman" panose="02020603050405020304" pitchFamily="18" charset="0"/>
                <a:ea typeface="仿宋_GB2312" pitchFamily="49" charset="-122"/>
              </a:rPr>
              <a:t>。采用交换技术和虚拟网络技术</a:t>
            </a:r>
            <a:r>
              <a:rPr lang="en-US" altLang="zh-CN" sz="2000">
                <a:solidFill>
                  <a:schemeClr val="tx2"/>
                </a:solidFill>
                <a:latin typeface="Times New Roman" panose="02020603050405020304" pitchFamily="18" charset="0"/>
                <a:ea typeface="仿宋_GB2312" pitchFamily="49" charset="-122"/>
              </a:rPr>
              <a:t>;</a:t>
            </a:r>
            <a:r>
              <a:rPr lang="zh-CN" altLang="en-US" sz="2000">
                <a:solidFill>
                  <a:srgbClr val="CC0000"/>
                </a:solidFill>
                <a:latin typeface="Times New Roman" panose="02020603050405020304" pitchFamily="18" charset="0"/>
                <a:ea typeface="仿宋_GB2312" pitchFamily="49" charset="-122"/>
              </a:rPr>
              <a:t>构建三级网络结构</a:t>
            </a:r>
            <a:r>
              <a:rPr lang="zh-CN" altLang="en-US" sz="2000">
                <a:solidFill>
                  <a:schemeClr val="tx2"/>
                </a:solidFill>
                <a:latin typeface="Times New Roman" panose="02020603050405020304" pitchFamily="18" charset="0"/>
                <a:ea typeface="仿宋_GB2312" pitchFamily="49" charset="-122"/>
              </a:rPr>
              <a:t>，即</a:t>
            </a:r>
            <a:r>
              <a:rPr lang="zh-CN" altLang="en-US" sz="2000">
                <a:solidFill>
                  <a:srgbClr val="006600"/>
                </a:solidFill>
                <a:latin typeface="Times New Roman" panose="02020603050405020304" pitchFamily="18" charset="0"/>
                <a:ea typeface="仿宋_GB2312" pitchFamily="49" charset="-122"/>
              </a:rPr>
              <a:t>主干网、汇聚网和接入网</a:t>
            </a:r>
            <a:r>
              <a:rPr lang="zh-CN" altLang="en-US" sz="2000">
                <a:solidFill>
                  <a:schemeClr val="tx2"/>
                </a:solidFill>
                <a:latin typeface="Times New Roman" panose="02020603050405020304" pitchFamily="18" charset="0"/>
                <a:ea typeface="仿宋_GB2312" pitchFamily="49" charset="-122"/>
              </a:rPr>
              <a:t>；两个校区的主干网均采用</a:t>
            </a:r>
            <a:r>
              <a:rPr lang="en-US" altLang="zh-CN" sz="2000" u="sng">
                <a:solidFill>
                  <a:schemeClr val="tx2"/>
                </a:solidFill>
                <a:latin typeface="Times New Roman" panose="02020603050405020304" pitchFamily="18" charset="0"/>
                <a:ea typeface="仿宋_GB2312" pitchFamily="49" charset="-122"/>
              </a:rPr>
              <a:t>VRRP</a:t>
            </a:r>
            <a:r>
              <a:rPr lang="zh-CN" altLang="en-US" sz="2000">
                <a:solidFill>
                  <a:schemeClr val="tx2"/>
                </a:solidFill>
                <a:latin typeface="Times New Roman" panose="02020603050405020304" pitchFamily="18" charset="0"/>
                <a:ea typeface="仿宋_GB2312" pitchFamily="49" charset="-122"/>
              </a:rPr>
              <a:t>实现</a:t>
            </a:r>
            <a:r>
              <a:rPr lang="zh-CN" altLang="en-US" sz="2000">
                <a:solidFill>
                  <a:srgbClr val="800000"/>
                </a:solidFill>
                <a:latin typeface="Times New Roman" panose="02020603050405020304" pitchFamily="18" charset="0"/>
                <a:ea typeface="仿宋_GB2312" pitchFamily="49" charset="-122"/>
              </a:rPr>
              <a:t>双核心结构</a:t>
            </a:r>
            <a:r>
              <a:rPr lang="zh-CN" altLang="en-US" sz="2000">
                <a:solidFill>
                  <a:schemeClr val="tx2"/>
                </a:solidFill>
                <a:latin typeface="Times New Roman" panose="02020603050405020304" pitchFamily="18" charset="0"/>
                <a:ea typeface="仿宋_GB2312" pitchFamily="49" charset="-122"/>
              </a:rPr>
              <a:t>；</a:t>
            </a:r>
            <a:r>
              <a:rPr lang="en-US" altLang="zh-CN" sz="2000">
                <a:solidFill>
                  <a:schemeClr val="tx2"/>
                </a:solidFill>
                <a:latin typeface="Times New Roman" panose="02020603050405020304" pitchFamily="18" charset="0"/>
                <a:ea typeface="仿宋_GB2312" pitchFamily="49" charset="-122"/>
              </a:rPr>
              <a:t>DHCP</a:t>
            </a:r>
            <a:r>
              <a:rPr lang="zh-CN" altLang="en-US" sz="2000">
                <a:solidFill>
                  <a:schemeClr val="tx2"/>
                </a:solidFill>
                <a:latin typeface="Times New Roman" panose="02020603050405020304" pitchFamily="18" charset="0"/>
                <a:ea typeface="仿宋_GB2312" pitchFamily="49" charset="-122"/>
              </a:rPr>
              <a:t>服务器等供校内访问的服务器采用双机热备份；无线网络与有线网络的连接采用就近接入方案</a:t>
            </a:r>
            <a:r>
              <a:rPr lang="en-US" altLang="zh-CN" sz="2000">
                <a:solidFill>
                  <a:schemeClr val="tx2"/>
                </a:solidFill>
                <a:latin typeface="Times New Roman" panose="02020603050405020304" pitchFamily="18" charset="0"/>
                <a:ea typeface="仿宋_GB2312" pitchFamily="49" charset="-122"/>
              </a:rPr>
              <a:t>,</a:t>
            </a:r>
            <a:r>
              <a:rPr lang="zh-CN" altLang="en-US" sz="2000">
                <a:solidFill>
                  <a:schemeClr val="tx2"/>
                </a:solidFill>
                <a:latin typeface="Times New Roman" panose="02020603050405020304" pitchFamily="18" charset="0"/>
                <a:ea typeface="仿宋_GB2312" pitchFamily="49" charset="-122"/>
              </a:rPr>
              <a:t>；移动终端接入无线网络必须经过严格的身份认证；选用</a:t>
            </a:r>
            <a:r>
              <a:rPr lang="en-US" altLang="zh-CN" sz="2000">
                <a:solidFill>
                  <a:schemeClr val="tx2"/>
                </a:solidFill>
                <a:latin typeface="Times New Roman" panose="02020603050405020304" pitchFamily="18" charset="0"/>
                <a:ea typeface="仿宋_GB2312" pitchFamily="49" charset="-122"/>
              </a:rPr>
              <a:t>SSL VPN</a:t>
            </a:r>
            <a:r>
              <a:rPr lang="zh-CN" altLang="en-US" sz="2000">
                <a:solidFill>
                  <a:schemeClr val="tx2"/>
                </a:solidFill>
                <a:latin typeface="Times New Roman" panose="02020603050405020304" pitchFamily="18" charset="0"/>
                <a:ea typeface="仿宋_GB2312" pitchFamily="49" charset="-122"/>
              </a:rPr>
              <a:t>网关为师生员工提供在校园网外接入校园网的服务</a:t>
            </a:r>
            <a:r>
              <a:rPr lang="en-US" altLang="zh-CN" sz="2000">
                <a:solidFill>
                  <a:schemeClr val="tx2"/>
                </a:solidFill>
                <a:latin typeface="Times New Roman" panose="02020603050405020304" pitchFamily="18" charset="0"/>
                <a:ea typeface="仿宋_GB2312" pitchFamily="49" charset="-122"/>
              </a:rPr>
              <a:t>.</a:t>
            </a:r>
          </a:p>
          <a:p>
            <a:pPr>
              <a:spcBef>
                <a:spcPts val="200"/>
              </a:spcBef>
              <a:buFont typeface="Arial" panose="020B0604020202020204" pitchFamily="34" charset="0"/>
              <a:buNone/>
            </a:pPr>
            <a:r>
              <a:rPr lang="zh-CN" altLang="en-US" sz="2000">
                <a:solidFill>
                  <a:schemeClr val="tx2"/>
                </a:solidFill>
                <a:latin typeface="Times New Roman" panose="02020603050405020304" pitchFamily="18" charset="0"/>
                <a:ea typeface="仿宋_GB2312" pitchFamily="49" charset="-122"/>
              </a:rPr>
              <a:t>    该大学大型校园网拓扑图如图</a:t>
            </a:r>
            <a:r>
              <a:rPr lang="en-US" altLang="zh-CN" sz="2000">
                <a:solidFill>
                  <a:schemeClr val="tx2"/>
                </a:solidFill>
                <a:latin typeface="Times New Roman" panose="02020603050405020304" pitchFamily="18" charset="0"/>
                <a:ea typeface="仿宋_GB2312" pitchFamily="49" charset="-122"/>
              </a:rPr>
              <a:t>4-18</a:t>
            </a:r>
            <a:r>
              <a:rPr lang="zh-CN" altLang="en-US" sz="2000">
                <a:solidFill>
                  <a:schemeClr val="tx2"/>
                </a:solidFill>
                <a:latin typeface="Times New Roman" panose="02020603050405020304" pitchFamily="18" charset="0"/>
                <a:ea typeface="仿宋_GB2312" pitchFamily="49" charset="-122"/>
              </a:rPr>
              <a:t>所示</a:t>
            </a:r>
            <a:r>
              <a:rPr lang="en-US" altLang="zh-CN" sz="2000">
                <a:solidFill>
                  <a:schemeClr val="tx2"/>
                </a:solidFill>
                <a:latin typeface="Times New Roman" panose="02020603050405020304" pitchFamily="18" charset="0"/>
                <a:ea typeface="仿宋_GB2312" pitchFamily="49" charset="-122"/>
              </a:rPr>
              <a:t>.</a:t>
            </a:r>
            <a:endParaRPr lang="zh-CN" altLang="en-US" sz="2000">
              <a:solidFill>
                <a:schemeClr val="tx2"/>
              </a:solidFill>
            </a:endParaRPr>
          </a:p>
        </p:txBody>
      </p:sp>
      <p:sp>
        <p:nvSpPr>
          <p:cNvPr id="49159" name="Rectangle 8">
            <a:extLst>
              <a:ext uri="{FF2B5EF4-FFF2-40B4-BE49-F238E27FC236}">
                <a16:creationId xmlns:a16="http://schemas.microsoft.com/office/drawing/2014/main" xmlns="" id="{BD051ABB-17FF-4226-8E6A-9F82BDB2D15B}"/>
              </a:ext>
            </a:extLst>
          </p:cNvPr>
          <p:cNvSpPr>
            <a:spLocks noChangeArrowheads="1"/>
          </p:cNvSpPr>
          <p:nvPr/>
        </p:nvSpPr>
        <p:spPr bwMode="auto">
          <a:xfrm>
            <a:off x="250825" y="4365625"/>
            <a:ext cx="5762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zh-CN" altLang="en-US" sz="1200" b="0">
                <a:latin typeface="Arial" panose="020B0604020202020204" pitchFamily="34" charset="0"/>
              </a:rPr>
              <a:t>虚拟路由冗余协议</a:t>
            </a:r>
            <a:r>
              <a:rPr lang="zh-CN" altLang="en-US" sz="1200">
                <a:latin typeface="Arial" panose="020B0604020202020204" pitchFamily="34" charset="0"/>
              </a:rPr>
              <a:t> </a:t>
            </a:r>
          </a:p>
        </p:txBody>
      </p:sp>
      <p:sp>
        <p:nvSpPr>
          <p:cNvPr id="49160" name="Rectangle 9">
            <a:extLst>
              <a:ext uri="{FF2B5EF4-FFF2-40B4-BE49-F238E27FC236}">
                <a16:creationId xmlns:a16="http://schemas.microsoft.com/office/drawing/2014/main" xmlns="" id="{1F2E0122-B59E-46B1-ABE3-A428A0F1E942}"/>
              </a:ext>
            </a:extLst>
          </p:cNvPr>
          <p:cNvSpPr>
            <a:spLocks noChangeArrowheads="1"/>
          </p:cNvSpPr>
          <p:nvPr/>
        </p:nvSpPr>
        <p:spPr bwMode="auto">
          <a:xfrm>
            <a:off x="720725" y="3244850"/>
            <a:ext cx="1235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zh-CN" altLang="en-US" sz="1000" b="0">
                <a:latin typeface="Arial" panose="020B0604020202020204" pitchFamily="34" charset="0"/>
              </a:rPr>
              <a:t>动态主机设置协议</a:t>
            </a:r>
            <a:r>
              <a:rPr lang="zh-CN" altLang="en-US" sz="1000">
                <a:latin typeface="Arial" panose="020B0604020202020204" pitchFamily="34" charset="0"/>
              </a:rPr>
              <a:t> </a:t>
            </a:r>
          </a:p>
        </p:txBody>
      </p:sp>
      <p:sp>
        <p:nvSpPr>
          <p:cNvPr id="9" name="圆角矩形 8">
            <a:extLst>
              <a:ext uri="{FF2B5EF4-FFF2-40B4-BE49-F238E27FC236}">
                <a16:creationId xmlns:a16="http://schemas.microsoft.com/office/drawing/2014/main" xmlns="" id="{97F95931-5634-4643-AA35-5ADE532E08CA}"/>
              </a:ext>
            </a:extLst>
          </p:cNvPr>
          <p:cNvSpPr/>
          <p:nvPr/>
        </p:nvSpPr>
        <p:spPr bwMode="gray">
          <a:xfrm>
            <a:off x="979488" y="1316038"/>
            <a:ext cx="1362075" cy="411162"/>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2000" dirty="0">
                <a:solidFill>
                  <a:srgbClr val="002060"/>
                </a:solidFill>
              </a:rPr>
              <a:t>案例</a:t>
            </a:r>
            <a:r>
              <a:rPr lang="en-US" altLang="zh-CN" sz="2000" dirty="0">
                <a:solidFill>
                  <a:srgbClr val="002060"/>
                </a:solidFill>
              </a:rPr>
              <a:t>4-5</a:t>
            </a:r>
            <a:endParaRPr lang="zh-CN" altLang="en-US" sz="2000" dirty="0">
              <a:solidFill>
                <a:srgbClr val="00206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xmlns="" id="{60904135-D5BE-4E1B-A926-40F36BDCF6DE}"/>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a:effectLst>
                  <a:outerShdw blurRad="38100" dist="38100" dir="2700000" algn="tl">
                    <a:srgbClr val="C0C0C0"/>
                  </a:outerShdw>
                </a:effectLst>
              </a:rPr>
              <a:t>4.5 </a:t>
            </a:r>
            <a:r>
              <a:rPr lang="zh-CN" altLang="en-US">
                <a:effectLst>
                  <a:outerShdw blurRad="38100" dist="38100" dir="2700000" algn="tl">
                    <a:srgbClr val="C0C0C0"/>
                  </a:outerShdw>
                </a:effectLst>
              </a:rPr>
              <a:t>网络系统设计概述</a:t>
            </a:r>
            <a:r>
              <a:rPr lang="zh-CN" altLang="en-US"/>
              <a:t> </a:t>
            </a:r>
          </a:p>
        </p:txBody>
      </p:sp>
      <p:sp>
        <p:nvSpPr>
          <p:cNvPr id="50179" name="Text Box 3">
            <a:extLst>
              <a:ext uri="{FF2B5EF4-FFF2-40B4-BE49-F238E27FC236}">
                <a16:creationId xmlns:a16="http://schemas.microsoft.com/office/drawing/2014/main" xmlns="" id="{2CE693A3-A88C-40D7-9F43-EC43901D499F}"/>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pic>
        <p:nvPicPr>
          <p:cNvPr id="50180" name="Picture 3">
            <a:extLst>
              <a:ext uri="{FF2B5EF4-FFF2-40B4-BE49-F238E27FC236}">
                <a16:creationId xmlns:a16="http://schemas.microsoft.com/office/drawing/2014/main" xmlns="" id="{2AB08597-F68A-46C8-95A5-2AB2EB6F511D}"/>
              </a:ext>
            </a:extLst>
          </p:cNvPr>
          <p:cNvPicPr>
            <a:picLocks noChangeAspect="1" noChangeArrowheads="1"/>
          </p:cNvPicPr>
          <p:nvPr/>
        </p:nvPicPr>
        <p:blipFill>
          <a:blip r:embed="rId2">
            <a:lum contrast="12000"/>
            <a:grayscl/>
            <a:extLst>
              <a:ext uri="{28A0092B-C50C-407E-A947-70E740481C1C}">
                <a14:useLocalDpi xmlns:a14="http://schemas.microsoft.com/office/drawing/2010/main" val="0"/>
              </a:ext>
            </a:extLst>
          </a:blip>
          <a:srcRect/>
          <a:stretch>
            <a:fillRect/>
          </a:stretch>
        </p:blipFill>
        <p:spPr bwMode="auto">
          <a:xfrm>
            <a:off x="1187450" y="1196975"/>
            <a:ext cx="6624638"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6">
            <a:extLst>
              <a:ext uri="{FF2B5EF4-FFF2-40B4-BE49-F238E27FC236}">
                <a16:creationId xmlns:a16="http://schemas.microsoft.com/office/drawing/2014/main" xmlns="" id="{C0CB53BD-CFA0-4352-9B3E-32E2D5B01B25}"/>
              </a:ext>
            </a:extLst>
          </p:cNvPr>
          <p:cNvSpPr>
            <a:spLocks noChangeArrowheads="1"/>
          </p:cNvSpPr>
          <p:nvPr/>
        </p:nvSpPr>
        <p:spPr bwMode="auto">
          <a:xfrm>
            <a:off x="2682875" y="6380163"/>
            <a:ext cx="3562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zh-CN" altLang="en-US">
                <a:solidFill>
                  <a:srgbClr val="C00000"/>
                </a:solidFill>
                <a:latin typeface="Arial" panose="020B0604020202020204" pitchFamily="34" charset="0"/>
              </a:rPr>
              <a:t>图</a:t>
            </a:r>
            <a:r>
              <a:rPr lang="en-US" altLang="zh-CN">
                <a:solidFill>
                  <a:srgbClr val="C00000"/>
                </a:solidFill>
                <a:latin typeface="Arial" panose="020B0604020202020204" pitchFamily="34" charset="0"/>
              </a:rPr>
              <a:t>4-18</a:t>
            </a:r>
            <a:r>
              <a:rPr lang="zh-CN" altLang="en-US">
                <a:solidFill>
                  <a:srgbClr val="C00000"/>
                </a:solidFill>
                <a:latin typeface="Arial" panose="020B0604020202020204" pitchFamily="34" charset="0"/>
              </a:rPr>
              <a:t>某大学大型校园网拓扑图</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xmlns="" id="{D980EA4A-F1C4-48C4-B40C-95B67D9B3822}"/>
              </a:ext>
            </a:extLst>
          </p:cNvPr>
          <p:cNvSpPr/>
          <p:nvPr/>
        </p:nvSpPr>
        <p:spPr bwMode="gray">
          <a:xfrm>
            <a:off x="539750" y="1196975"/>
            <a:ext cx="8223250" cy="187166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a:bodyPr>
          <a:lstStyle/>
          <a:p>
            <a:pPr eaLnBrk="1" hangingPunct="1">
              <a:lnSpc>
                <a:spcPct val="150000"/>
              </a:lnSpc>
              <a:spcBef>
                <a:spcPts val="600"/>
              </a:spcBef>
              <a:spcAft>
                <a:spcPts val="600"/>
              </a:spcAft>
              <a:defRPr/>
            </a:pPr>
            <a:r>
              <a:rPr lang="en-US" altLang="zh-CN" sz="2900" dirty="0">
                <a:solidFill>
                  <a:srgbClr val="C00000"/>
                </a:solidFill>
                <a:latin typeface="Arial" panose="020B0604020202020204" pitchFamily="34" charset="0"/>
              </a:rPr>
              <a:t>4.6.1 </a:t>
            </a:r>
            <a:r>
              <a:rPr lang="zh-CN" altLang="en-US" sz="2900" dirty="0">
                <a:solidFill>
                  <a:srgbClr val="C00000"/>
                </a:solidFill>
                <a:latin typeface="Arial" panose="020B0604020202020204" pitchFamily="34" charset="0"/>
              </a:rPr>
              <a:t>界面设计的意义及任务</a:t>
            </a:r>
          </a:p>
          <a:p>
            <a:pPr eaLnBrk="1" hangingPunct="1">
              <a:lnSpc>
                <a:spcPct val="134000"/>
              </a:lnSpc>
              <a:defRPr/>
            </a:pPr>
            <a:r>
              <a:rPr lang="zh-CN" altLang="en-US" sz="2400" dirty="0">
                <a:solidFill>
                  <a:schemeClr val="tx1"/>
                </a:solidFill>
                <a:latin typeface="Arial" panose="020B0604020202020204" pitchFamily="34" charset="0"/>
              </a:rPr>
              <a:t>       </a:t>
            </a:r>
            <a:r>
              <a:rPr lang="zh-CN" altLang="en-US" sz="2400" u="sng" dirty="0">
                <a:solidFill>
                  <a:srgbClr val="FF0000"/>
                </a:solidFill>
                <a:latin typeface="Arial" panose="020B0604020202020204" pitchFamily="34" charset="0"/>
              </a:rPr>
              <a:t>用户界面</a:t>
            </a:r>
            <a:r>
              <a:rPr lang="zh-CN" altLang="en-US" sz="2400" dirty="0">
                <a:solidFill>
                  <a:schemeClr val="tx1"/>
                </a:solidFill>
                <a:latin typeface="Arial" panose="020B0604020202020204" pitchFamily="34" charset="0"/>
              </a:rPr>
              <a:t>也称</a:t>
            </a:r>
            <a:r>
              <a:rPr lang="zh-CN" altLang="en-US" sz="2400" dirty="0">
                <a:solidFill>
                  <a:srgbClr val="FF0000"/>
                </a:solidFill>
                <a:latin typeface="Arial" panose="020B0604020202020204" pitchFamily="34" charset="0"/>
              </a:rPr>
              <a:t>人机界面</a:t>
            </a:r>
            <a:r>
              <a:rPr lang="zh-CN" altLang="en-US" sz="2400" dirty="0">
                <a:solidFill>
                  <a:schemeClr val="tx1"/>
                </a:solidFill>
                <a:latin typeface="Arial" panose="020B0604020202020204" pitchFamily="34" charset="0"/>
              </a:rPr>
              <a:t>，是用户与计算机交流的中间媒介。</a:t>
            </a:r>
            <a:r>
              <a:rPr lang="zh-CN" altLang="en-US" sz="2400" dirty="0">
                <a:solidFill>
                  <a:srgbClr val="FF33CC"/>
                </a:solidFill>
                <a:latin typeface="Arial" panose="020B0604020202020204" pitchFamily="34" charset="0"/>
              </a:rPr>
              <a:t>界面设计</a:t>
            </a:r>
            <a:r>
              <a:rPr lang="zh-CN" altLang="en-US" sz="2400" dirty="0">
                <a:solidFill>
                  <a:schemeClr val="tx1"/>
                </a:solidFill>
                <a:latin typeface="Arial" panose="020B0604020202020204" pitchFamily="34" charset="0"/>
              </a:rPr>
              <a:t>是计算机科学、 视觉艺术、心理学等多门学科的综合。</a:t>
            </a:r>
          </a:p>
        </p:txBody>
      </p:sp>
      <p:sp>
        <p:nvSpPr>
          <p:cNvPr id="51203" name="Rectangle 7">
            <a:extLst>
              <a:ext uri="{FF2B5EF4-FFF2-40B4-BE49-F238E27FC236}">
                <a16:creationId xmlns:a16="http://schemas.microsoft.com/office/drawing/2014/main" xmlns="" id="{5546718B-A5ED-4949-B1AB-48B339125C8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endParaRPr lang="zh-CN" altLang="en-US"/>
          </a:p>
        </p:txBody>
      </p:sp>
      <p:sp>
        <p:nvSpPr>
          <p:cNvPr id="51204" name="AutoShape 461">
            <a:extLst>
              <a:ext uri="{FF2B5EF4-FFF2-40B4-BE49-F238E27FC236}">
                <a16:creationId xmlns:a16="http://schemas.microsoft.com/office/drawing/2014/main" xmlns="" id="{053C595A-442B-4096-B6F1-141116387F51}"/>
              </a:ext>
            </a:extLst>
          </p:cNvPr>
          <p:cNvSpPr>
            <a:spLocks noChangeArrowheads="1"/>
          </p:cNvSpPr>
          <p:nvPr/>
        </p:nvSpPr>
        <p:spPr bwMode="auto">
          <a:xfrm>
            <a:off x="611188" y="3213100"/>
            <a:ext cx="8151812" cy="3087688"/>
          </a:xfrm>
          <a:prstGeom prst="flowChartAlternateProcess">
            <a:avLst/>
          </a:prstGeom>
          <a:noFill/>
          <a:ln w="28575">
            <a:solidFill>
              <a:schemeClr val="accent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endParaRPr lang="zh-CN" altLang="en-US"/>
          </a:p>
        </p:txBody>
      </p:sp>
      <p:sp>
        <p:nvSpPr>
          <p:cNvPr id="51205" name="Rectangle 8">
            <a:extLst>
              <a:ext uri="{FF2B5EF4-FFF2-40B4-BE49-F238E27FC236}">
                <a16:creationId xmlns:a16="http://schemas.microsoft.com/office/drawing/2014/main" xmlns="" id="{532C1A8B-E96D-4F50-BCBA-85DCA50EFE6D}"/>
              </a:ext>
            </a:extLst>
          </p:cNvPr>
          <p:cNvSpPr>
            <a:spLocks noChangeArrowheads="1"/>
          </p:cNvSpPr>
          <p:nvPr/>
        </p:nvSpPr>
        <p:spPr bwMode="auto">
          <a:xfrm>
            <a:off x="765175" y="3213100"/>
            <a:ext cx="7921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zh-CN" altLang="zh-CN" sz="2100">
                <a:solidFill>
                  <a:srgbClr val="FF0000"/>
                </a:solidFill>
                <a:latin typeface="Times New Roman" panose="02020603050405020304" pitchFamily="18" charset="0"/>
                <a:cs typeface="Times New Roman" panose="02020603050405020304" pitchFamily="18" charset="0"/>
              </a:rPr>
              <a:t>【案例</a:t>
            </a:r>
            <a:r>
              <a:rPr lang="en-US" altLang="zh-CN" sz="2100">
                <a:solidFill>
                  <a:srgbClr val="FF0000"/>
                </a:solidFill>
                <a:latin typeface="Times New Roman" panose="02020603050405020304" pitchFamily="18" charset="0"/>
                <a:cs typeface="Times New Roman" panose="02020603050405020304" pitchFamily="18" charset="0"/>
              </a:rPr>
              <a:t>4-6】</a:t>
            </a:r>
            <a:r>
              <a:rPr lang="zh-CN" altLang="en-US" sz="2100">
                <a:solidFill>
                  <a:srgbClr val="C00000"/>
                </a:solidFill>
                <a:latin typeface="Times New Roman" panose="02020603050405020304" pitchFamily="18" charset="0"/>
                <a:cs typeface="Times New Roman" panose="02020603050405020304" pitchFamily="18" charset="0"/>
              </a:rPr>
              <a:t>好的界面设计</a:t>
            </a:r>
            <a:r>
              <a:rPr lang="zh-CN" altLang="en-US" sz="2100">
                <a:latin typeface="Times New Roman" panose="02020603050405020304" pitchFamily="18" charset="0"/>
                <a:cs typeface="Times New Roman" panose="02020603050405020304" pitchFamily="18" charset="0"/>
              </a:rPr>
              <a:t>可使软件系统对用户产生吸引力，否则就会感到不喜欢不习惯甚至厌烦或怀疑质量问题。目前，人机界面在系统中所占比重加大，如</a:t>
            </a:r>
            <a:r>
              <a:rPr lang="en-US" altLang="zh-CN" sz="2100">
                <a:latin typeface="Times New Roman" panose="02020603050405020304" pitchFamily="18" charset="0"/>
                <a:cs typeface="Times New Roman" panose="02020603050405020304" pitchFamily="18" charset="0"/>
              </a:rPr>
              <a:t>Windows</a:t>
            </a:r>
            <a:r>
              <a:rPr lang="zh-CN" altLang="en-US" sz="2100">
                <a:latin typeface="Times New Roman" panose="02020603050405020304" pitchFamily="18" charset="0"/>
                <a:cs typeface="Times New Roman" panose="02020603050405020304" pitchFamily="18" charset="0"/>
              </a:rPr>
              <a:t>中</a:t>
            </a:r>
            <a:r>
              <a:rPr lang="en-US" altLang="zh-CN" sz="2100">
                <a:latin typeface="Times New Roman" panose="02020603050405020304" pitchFamily="18" charset="0"/>
                <a:cs typeface="Times New Roman" panose="02020603050405020304" pitchFamily="18" charset="0"/>
              </a:rPr>
              <a:t>80%</a:t>
            </a:r>
            <a:r>
              <a:rPr lang="zh-CN" altLang="en-US" sz="2100">
                <a:latin typeface="Times New Roman" panose="02020603050405020304" pitchFamily="18" charset="0"/>
                <a:cs typeface="Times New Roman" panose="02020603050405020304" pitchFamily="18" charset="0"/>
              </a:rPr>
              <a:t>的代码用于界面设计。人机界面的设计很大程度上依赖于设计者的经验。界面设计的实现技术不难，可视化的程序设计平台</a:t>
            </a:r>
            <a:r>
              <a:rPr lang="en-US" altLang="zh-CN" sz="2100">
                <a:solidFill>
                  <a:srgbClr val="CC0000"/>
                </a:solidFill>
                <a:latin typeface="Times New Roman" panose="02020603050405020304" pitchFamily="18" charset="0"/>
                <a:cs typeface="Times New Roman" panose="02020603050405020304" pitchFamily="18" charset="0"/>
              </a:rPr>
              <a:t>PB</a:t>
            </a:r>
            <a:r>
              <a:rPr lang="zh-CN" altLang="en-US" sz="2100">
                <a:latin typeface="Times New Roman" panose="02020603050405020304" pitchFamily="18" charset="0"/>
                <a:cs typeface="Times New Roman" panose="02020603050405020304" pitchFamily="18" charset="0"/>
              </a:rPr>
              <a:t>（</a:t>
            </a:r>
            <a:r>
              <a:rPr lang="en-US" altLang="zh-CN" sz="2100">
                <a:latin typeface="Times New Roman" panose="02020603050405020304" pitchFamily="18" charset="0"/>
                <a:cs typeface="Times New Roman" panose="02020603050405020304" pitchFamily="18" charset="0"/>
              </a:rPr>
              <a:t>Power builder</a:t>
            </a:r>
            <a:r>
              <a:rPr lang="zh-CN" altLang="en-US" sz="2100">
                <a:solidFill>
                  <a:srgbClr val="CC0000"/>
                </a:solidFill>
                <a:latin typeface="Times New Roman" panose="02020603050405020304" pitchFamily="18" charset="0"/>
                <a:cs typeface="Times New Roman" panose="02020603050405020304" pitchFamily="18" charset="0"/>
              </a:rPr>
              <a:t>）</a:t>
            </a:r>
            <a:r>
              <a:rPr lang="zh-CN" altLang="en-US" sz="2100">
                <a:solidFill>
                  <a:srgbClr val="CC0000"/>
                </a:solidFill>
                <a:latin typeface="Times New Roman" panose="02020603050405020304" pitchFamily="18" charset="0"/>
                <a:cs typeface="Arial" panose="020B0604020202020204" pitchFamily="34" charset="0"/>
              </a:rPr>
              <a:t>等</a:t>
            </a:r>
            <a:r>
              <a:rPr lang="zh-CN" altLang="en-US" sz="2100">
                <a:latin typeface="Times New Roman" panose="02020603050405020304" pitchFamily="18" charset="0"/>
                <a:cs typeface="Times New Roman" panose="02020603050405020304" pitchFamily="18" charset="0"/>
              </a:rPr>
              <a:t>都能较容易地完成，而更好地综合分析好用户的实际需求，运用人机工程学、视觉艺术及美工等技术和方法，理解用户界面设计原则，并根据软件特点，研发出受欢迎的界面在设计与实现中最困难最费时，很多专门文献也有设计指南。</a:t>
            </a:r>
            <a:endParaRPr lang="zh-CN" altLang="en-US" sz="2100"/>
          </a:p>
        </p:txBody>
      </p:sp>
      <p:sp>
        <p:nvSpPr>
          <p:cNvPr id="51206" name="AutoShape 6">
            <a:extLst>
              <a:ext uri="{FF2B5EF4-FFF2-40B4-BE49-F238E27FC236}">
                <a16:creationId xmlns:a16="http://schemas.microsoft.com/office/drawing/2014/main" xmlns="" id="{2683414B-5155-4944-B023-7708D2C24977}"/>
              </a:ext>
            </a:extLst>
          </p:cNvPr>
          <p:cNvSpPr>
            <a:spLocks noChangeArrowheads="1"/>
          </p:cNvSpPr>
          <p:nvPr/>
        </p:nvSpPr>
        <p:spPr bwMode="auto">
          <a:xfrm>
            <a:off x="5292725" y="1341438"/>
            <a:ext cx="2951163" cy="503237"/>
          </a:xfrm>
          <a:prstGeom prst="wedgeRectCallout">
            <a:avLst>
              <a:gd name="adj1" fmla="val -56866"/>
              <a:gd name="adj2" fmla="val 16940"/>
            </a:avLst>
          </a:prstGeom>
          <a:solidFill>
            <a:srgbClr val="FFFF66"/>
          </a:solidFill>
          <a:ln w="9525">
            <a:solidFill>
              <a:schemeClr val="tx1"/>
            </a:solidFill>
            <a:miter lim="800000"/>
            <a:headEnd/>
            <a:tailEnd/>
          </a:ln>
        </p:spPr>
        <p:txBody>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1600">
                <a:solidFill>
                  <a:srgbClr val="CC0000"/>
                </a:solidFill>
              </a:rPr>
              <a:t>菜单栏、工具栏、快捷方式、输入方式等</a:t>
            </a:r>
            <a:endParaRPr lang="zh-CN" altLang="en-US" sz="1600"/>
          </a:p>
        </p:txBody>
      </p:sp>
      <p:sp>
        <p:nvSpPr>
          <p:cNvPr id="51207" name="Rectangle 2">
            <a:extLst>
              <a:ext uri="{FF2B5EF4-FFF2-40B4-BE49-F238E27FC236}">
                <a16:creationId xmlns:a16="http://schemas.microsoft.com/office/drawing/2014/main" xmlns="" id="{4E79813F-C3A2-4153-AC1E-485F43D7623B}"/>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8BB1894C-5272-464B-9DE5-18644EA335CF}"/>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52227" name="Rectangle 3">
            <a:extLst>
              <a:ext uri="{FF2B5EF4-FFF2-40B4-BE49-F238E27FC236}">
                <a16:creationId xmlns:a16="http://schemas.microsoft.com/office/drawing/2014/main" xmlns="" id="{68956858-7480-4FEF-BB88-243A458017CE}"/>
              </a:ext>
            </a:extLst>
          </p:cNvPr>
          <p:cNvSpPr>
            <a:spLocks noChangeArrowheads="1"/>
          </p:cNvSpPr>
          <p:nvPr/>
        </p:nvSpPr>
        <p:spPr bwMode="auto">
          <a:xfrm>
            <a:off x="323850" y="3495675"/>
            <a:ext cx="83518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76176" anchor="ctr">
            <a:spAutoFit/>
          </a:bodyPr>
          <a:lstStyle>
            <a:lvl1pPr indent="268288">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000" b="0">
              <a:latin typeface="Arial" panose="020B0604020202020204" pitchFamily="34" charset="0"/>
            </a:endParaRPr>
          </a:p>
        </p:txBody>
      </p:sp>
      <p:sp>
        <p:nvSpPr>
          <p:cNvPr id="2" name="圆角矩形 4">
            <a:extLst>
              <a:ext uri="{FF2B5EF4-FFF2-40B4-BE49-F238E27FC236}">
                <a16:creationId xmlns:a16="http://schemas.microsoft.com/office/drawing/2014/main" xmlns="" id="{FB4AD81C-6BFE-4026-9D8D-6911CFD48F2A}"/>
              </a:ext>
            </a:extLst>
          </p:cNvPr>
          <p:cNvSpPr/>
          <p:nvPr/>
        </p:nvSpPr>
        <p:spPr bwMode="gray">
          <a:xfrm>
            <a:off x="539750" y="1196975"/>
            <a:ext cx="8223250" cy="49688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eaLnBrk="1" hangingPunct="1">
              <a:defRPr/>
            </a:pPr>
            <a:r>
              <a:rPr lang="zh-CN" altLang="en-US" sz="2200" dirty="0">
                <a:solidFill>
                  <a:srgbClr val="FF0000"/>
                </a:solidFill>
                <a:latin typeface="Arial" panose="020B0604020202020204" pitchFamily="34" charset="0"/>
              </a:rPr>
              <a:t>      </a:t>
            </a:r>
            <a:r>
              <a:rPr lang="zh-CN" altLang="en-US" sz="2300" u="sng" dirty="0">
                <a:solidFill>
                  <a:srgbClr val="FF0000"/>
                </a:solidFill>
                <a:latin typeface="Arial" panose="020B0604020202020204" pitchFamily="34" charset="0"/>
              </a:rPr>
              <a:t>界面设计</a:t>
            </a:r>
            <a:r>
              <a:rPr lang="zh-CN" altLang="en-US" sz="2300" dirty="0">
                <a:solidFill>
                  <a:srgbClr val="800000"/>
                </a:solidFill>
                <a:latin typeface="Arial" panose="020B0604020202020204" pitchFamily="34" charset="0"/>
              </a:rPr>
              <a:t>主要包括</a:t>
            </a:r>
            <a:r>
              <a:rPr lang="zh-CN" altLang="en-US" sz="2300" dirty="0">
                <a:solidFill>
                  <a:schemeClr val="tx1"/>
                </a:solidFill>
                <a:latin typeface="Arial" panose="020B0604020202020204" pitchFamily="34" charset="0"/>
              </a:rPr>
              <a:t>：</a:t>
            </a:r>
            <a:r>
              <a:rPr lang="zh-CN" altLang="zh-CN" sz="2300" dirty="0"/>
              <a:t>界面对话设计、数据输入界面设计、屏幕显示设计和控制界面设计等，是计算机科学、心理学、视觉艺术等多门学科的综合。</a:t>
            </a:r>
            <a:endParaRPr lang="zh-CN" altLang="en-US" sz="2300" dirty="0">
              <a:solidFill>
                <a:schemeClr val="tx1"/>
              </a:solidFill>
              <a:latin typeface="Arial" panose="020B0604020202020204" pitchFamily="34" charset="0"/>
            </a:endParaRPr>
          </a:p>
          <a:p>
            <a:pPr eaLnBrk="1" hangingPunct="1">
              <a:defRPr/>
            </a:pPr>
            <a:r>
              <a:rPr lang="zh-CN" altLang="en-US" sz="2300" dirty="0">
                <a:solidFill>
                  <a:schemeClr val="tx1"/>
                </a:solidFill>
                <a:latin typeface="Arial" panose="020B0604020202020204" pitchFamily="34" charset="0"/>
              </a:rPr>
              <a:t>       </a:t>
            </a:r>
            <a:r>
              <a:rPr lang="zh-CN" altLang="en-US" sz="2300" dirty="0">
                <a:solidFill>
                  <a:srgbClr val="CC0000"/>
                </a:solidFill>
                <a:latin typeface="Arial" panose="020B0604020202020204" pitchFamily="34" charset="0"/>
              </a:rPr>
              <a:t>用户界面设计</a:t>
            </a:r>
            <a:r>
              <a:rPr lang="zh-CN" altLang="en-US" sz="2300" dirty="0">
                <a:solidFill>
                  <a:srgbClr val="800000"/>
                </a:solidFill>
                <a:latin typeface="Arial" panose="020B0604020202020204" pitchFamily="34" charset="0"/>
              </a:rPr>
              <a:t>的需求分析</a:t>
            </a:r>
            <a:r>
              <a:rPr lang="zh-CN" altLang="en-US" sz="2300" dirty="0">
                <a:solidFill>
                  <a:schemeClr val="tx1"/>
                </a:solidFill>
                <a:latin typeface="Arial" panose="020B0604020202020204" pitchFamily="34" charset="0"/>
              </a:rPr>
              <a:t>工作应与软件需求分析同步进行。</a:t>
            </a:r>
            <a:r>
              <a:rPr lang="zh-CN" altLang="en-US" sz="2300" dirty="0">
                <a:solidFill>
                  <a:srgbClr val="FF33CC"/>
                </a:solidFill>
                <a:latin typeface="Arial" panose="020B0604020202020204" pitchFamily="34" charset="0"/>
              </a:rPr>
              <a:t>主要任务</a:t>
            </a:r>
            <a:r>
              <a:rPr lang="zh-CN" altLang="en-US" sz="2300" dirty="0">
                <a:solidFill>
                  <a:schemeClr val="tx1"/>
                </a:solidFill>
                <a:latin typeface="Arial" panose="020B0604020202020204" pitchFamily="34" charset="0"/>
              </a:rPr>
              <a:t>包括：</a:t>
            </a:r>
          </a:p>
          <a:p>
            <a:pPr eaLnBrk="1" hangingPunct="1">
              <a:defRPr/>
            </a:pPr>
            <a:r>
              <a:rPr lang="zh-CN" altLang="en-US" sz="2300" dirty="0">
                <a:solidFill>
                  <a:schemeClr val="tx1"/>
                </a:solidFill>
                <a:latin typeface="Arial" panose="020B0604020202020204" pitchFamily="34" charset="0"/>
              </a:rPr>
              <a:t>      ⑴ 用户特性分析。</a:t>
            </a:r>
            <a:r>
              <a:rPr lang="zh-CN" altLang="zh-CN" sz="2300" dirty="0"/>
              <a:t>建立用户模型，了解所有用户的技能和经验，针对用户能力设计或更改界面。</a:t>
            </a:r>
            <a:endParaRPr lang="zh-CN" altLang="en-US" sz="2300" dirty="0">
              <a:solidFill>
                <a:schemeClr val="tx1"/>
              </a:solidFill>
              <a:latin typeface="Arial" panose="020B0604020202020204" pitchFamily="34" charset="0"/>
            </a:endParaRPr>
          </a:p>
          <a:p>
            <a:pPr>
              <a:defRPr/>
            </a:pPr>
            <a:r>
              <a:rPr lang="zh-CN" altLang="en-US" sz="2300" dirty="0">
                <a:solidFill>
                  <a:schemeClr val="tx1"/>
                </a:solidFill>
                <a:latin typeface="Arial" panose="020B0604020202020204" pitchFamily="34" charset="0"/>
              </a:rPr>
              <a:t>      ⑵ 界面的功能任务分析。</a:t>
            </a:r>
            <a:r>
              <a:rPr lang="zh-CN" altLang="zh-CN" sz="2300" dirty="0"/>
              <a:t>建立任务模型</a:t>
            </a:r>
            <a:r>
              <a:rPr lang="en-US" altLang="zh-CN" sz="2300" dirty="0"/>
              <a:t>DFD</a:t>
            </a:r>
            <a:r>
              <a:rPr lang="zh-CN" altLang="zh-CN" sz="2300" dirty="0"/>
              <a:t>图，对系统内部活动的分解，不仅要进行功能分解（用</a:t>
            </a:r>
            <a:r>
              <a:rPr lang="en-US" altLang="zh-CN" sz="2300" dirty="0"/>
              <a:t>DFD</a:t>
            </a:r>
            <a:r>
              <a:rPr lang="zh-CN" altLang="zh-CN" sz="2300" dirty="0"/>
              <a:t>图描述），还要包括与人相关的活动，每个加工即一个功能或任务。</a:t>
            </a:r>
          </a:p>
          <a:p>
            <a:pPr>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(3)</a:t>
            </a:r>
            <a:r>
              <a:rPr lang="zh-CN" altLang="zh-CN" sz="2300" dirty="0"/>
              <a:t>确定用户界面类型，并根据其特点借助工具具体进行分析与设计。</a:t>
            </a:r>
            <a:endParaRPr lang="zh-CN" altLang="en-US" sz="2300" dirty="0">
              <a:solidFill>
                <a:schemeClr val="tx1"/>
              </a:solidFill>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169B9919-4E0B-46A4-A895-0CE706598804}"/>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53251" name="Rectangle 3">
            <a:extLst>
              <a:ext uri="{FF2B5EF4-FFF2-40B4-BE49-F238E27FC236}">
                <a16:creationId xmlns:a16="http://schemas.microsoft.com/office/drawing/2014/main" xmlns="" id="{D29D3AB6-53D3-4386-9BB0-C95B4A3A5F5B}"/>
              </a:ext>
            </a:extLst>
          </p:cNvPr>
          <p:cNvSpPr>
            <a:spLocks noChangeArrowheads="1"/>
          </p:cNvSpPr>
          <p:nvPr/>
        </p:nvSpPr>
        <p:spPr bwMode="auto">
          <a:xfrm>
            <a:off x="323850" y="3495675"/>
            <a:ext cx="83518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76176" anchor="ctr">
            <a:spAutoFit/>
          </a:bodyPr>
          <a:lstStyle>
            <a:lvl1pPr indent="268288">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000" b="0">
              <a:latin typeface="Arial" panose="020B0604020202020204" pitchFamily="34" charset="0"/>
            </a:endParaRPr>
          </a:p>
        </p:txBody>
      </p:sp>
      <p:sp>
        <p:nvSpPr>
          <p:cNvPr id="2" name="圆角矩形 4">
            <a:extLst>
              <a:ext uri="{FF2B5EF4-FFF2-40B4-BE49-F238E27FC236}">
                <a16:creationId xmlns:a16="http://schemas.microsoft.com/office/drawing/2014/main" xmlns="" id="{F7781D73-8C27-4596-8294-3FBABFC89395}"/>
              </a:ext>
            </a:extLst>
          </p:cNvPr>
          <p:cNvSpPr/>
          <p:nvPr/>
        </p:nvSpPr>
        <p:spPr bwMode="gray">
          <a:xfrm>
            <a:off x="611188" y="1268413"/>
            <a:ext cx="8064500" cy="525621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20000"/>
          </a:bodyPr>
          <a:lstStyle/>
          <a:p>
            <a:pPr eaLnBrk="1" hangingPunct="1">
              <a:lnSpc>
                <a:spcPct val="90000"/>
              </a:lnSpc>
              <a:defRPr/>
            </a:pPr>
            <a:r>
              <a:rPr lang="en-US" altLang="zh-CN" sz="2800" dirty="0">
                <a:solidFill>
                  <a:srgbClr val="C00000"/>
                </a:solidFill>
                <a:latin typeface="Arial" panose="020B0604020202020204" pitchFamily="34" charset="0"/>
              </a:rPr>
              <a:t>4.6.2  </a:t>
            </a:r>
            <a:r>
              <a:rPr lang="zh-CN" altLang="en-US" sz="2800" dirty="0">
                <a:solidFill>
                  <a:srgbClr val="C00000"/>
                </a:solidFill>
                <a:latin typeface="Arial" panose="020B0604020202020204" pitchFamily="34" charset="0"/>
              </a:rPr>
              <a:t>用户界面特性及设计原则</a:t>
            </a:r>
          </a:p>
          <a:p>
            <a:pPr eaLnBrk="1" hangingPunct="1">
              <a:lnSpc>
                <a:spcPct val="160000"/>
              </a:lnSpc>
              <a:spcBef>
                <a:spcPct val="20000"/>
              </a:spcBef>
              <a:spcAft>
                <a:spcPct val="20000"/>
              </a:spcAft>
              <a:defRPr/>
            </a:pPr>
            <a:r>
              <a:rPr lang="en-US" altLang="zh-CN" sz="2000" b="0" dirty="0">
                <a:solidFill>
                  <a:schemeClr val="tx2"/>
                </a:solidFill>
                <a:latin typeface="Arial" panose="020B0604020202020204" pitchFamily="34" charset="0"/>
              </a:rPr>
              <a:t>        </a:t>
            </a:r>
            <a:r>
              <a:rPr lang="en-US" altLang="zh-CN" sz="2400" dirty="0">
                <a:solidFill>
                  <a:srgbClr val="990033"/>
                </a:solidFill>
                <a:latin typeface="Arial" panose="020B0604020202020204" pitchFamily="34" charset="0"/>
              </a:rPr>
              <a:t>1. </a:t>
            </a:r>
            <a:r>
              <a:rPr lang="zh-CN" altLang="en-US" sz="2400" dirty="0">
                <a:solidFill>
                  <a:srgbClr val="990033"/>
                </a:solidFill>
                <a:latin typeface="Arial" panose="020B0604020202020204" pitchFamily="34" charset="0"/>
              </a:rPr>
              <a:t>用户界面需求</a:t>
            </a:r>
          </a:p>
          <a:p>
            <a:pPr eaLnBrk="1" hangingPunct="1">
              <a:lnSpc>
                <a:spcPct val="140000"/>
              </a:lnSpc>
              <a:defRPr/>
            </a:pPr>
            <a:r>
              <a:rPr lang="zh-CN" altLang="en-US" sz="2000" dirty="0">
                <a:solidFill>
                  <a:schemeClr val="tx1"/>
                </a:solidFill>
                <a:latin typeface="Arial" panose="020B0604020202020204" pitchFamily="34" charset="0"/>
              </a:rPr>
              <a:t>        </a:t>
            </a:r>
            <a:r>
              <a:rPr lang="zh-CN" altLang="en-US" sz="2300" dirty="0">
                <a:solidFill>
                  <a:srgbClr val="FF0000"/>
                </a:solidFill>
                <a:latin typeface="Arial" panose="020B0604020202020204" pitchFamily="34" charset="0"/>
              </a:rPr>
              <a:t>用户界面设计</a:t>
            </a:r>
            <a:r>
              <a:rPr lang="zh-CN" altLang="en-US" sz="2300" dirty="0">
                <a:solidFill>
                  <a:schemeClr val="tx1"/>
                </a:solidFill>
                <a:latin typeface="Arial" panose="020B0604020202020204" pitchFamily="34" charset="0"/>
              </a:rPr>
              <a:t>主要是为了满足用户需求，首先要弄清将要使用这个界面的用户类型。用户界面不同于功能需求分析，其需求具有很大的主观性。</a:t>
            </a:r>
          </a:p>
          <a:p>
            <a:pPr eaLnBrk="1" hangingPunct="1">
              <a:lnSpc>
                <a:spcPct val="140000"/>
              </a:lnSpc>
              <a:defRPr/>
            </a:pPr>
            <a:r>
              <a:rPr lang="zh-CN" altLang="en-US" sz="2300" dirty="0">
                <a:solidFill>
                  <a:schemeClr val="tx1"/>
                </a:solidFill>
                <a:latin typeface="Arial" panose="020B0604020202020204" pitchFamily="34" charset="0"/>
              </a:rPr>
              <a:t>       建立</a:t>
            </a:r>
            <a:r>
              <a:rPr lang="zh-CN" altLang="en-US" sz="2300" dirty="0">
                <a:solidFill>
                  <a:srgbClr val="800000"/>
                </a:solidFill>
                <a:latin typeface="Arial" panose="020B0604020202020204" pitchFamily="34" charset="0"/>
              </a:rPr>
              <a:t>用户界面</a:t>
            </a:r>
            <a:r>
              <a:rPr lang="zh-CN" altLang="en-US" sz="2300" dirty="0">
                <a:solidFill>
                  <a:schemeClr val="tx1"/>
                </a:solidFill>
                <a:latin typeface="Arial" panose="020B0604020202020204" pitchFamily="34" charset="0"/>
              </a:rPr>
              <a:t>的</a:t>
            </a:r>
            <a:r>
              <a:rPr lang="zh-CN" altLang="en-US" sz="2300" dirty="0">
                <a:solidFill>
                  <a:srgbClr val="FF33CC"/>
                </a:solidFill>
                <a:latin typeface="Arial" panose="020B0604020202020204" pitchFamily="34" charset="0"/>
              </a:rPr>
              <a:t>原型</a:t>
            </a:r>
            <a:r>
              <a:rPr lang="zh-CN" altLang="en-US" sz="2300" dirty="0">
                <a:solidFill>
                  <a:schemeClr val="tx1"/>
                </a:solidFill>
                <a:latin typeface="Arial" panose="020B0604020202020204" pitchFamily="34" charset="0"/>
              </a:rPr>
              <a:t>是一有效方法，</a:t>
            </a:r>
            <a:r>
              <a:rPr lang="zh-CN" altLang="en-US" sz="2300" dirty="0">
                <a:solidFill>
                  <a:srgbClr val="3333FF"/>
                </a:solidFill>
                <a:latin typeface="Arial" panose="020B0604020202020204" pitchFamily="34" charset="0"/>
              </a:rPr>
              <a:t>利用</a:t>
            </a:r>
            <a:r>
              <a:rPr lang="zh-CN" altLang="en-US" sz="2300" dirty="0">
                <a:solidFill>
                  <a:srgbClr val="800000"/>
                </a:solidFill>
                <a:latin typeface="Arial" panose="020B0604020202020204" pitchFamily="34" charset="0"/>
              </a:rPr>
              <a:t>界面原型</a:t>
            </a:r>
            <a:r>
              <a:rPr lang="zh-CN" altLang="en-US" sz="2300" dirty="0">
                <a:solidFill>
                  <a:schemeClr val="tx1"/>
                </a:solidFill>
                <a:latin typeface="Arial" panose="020B0604020202020204" pitchFamily="34" charset="0"/>
              </a:rPr>
              <a:t>可将界面需求调查的周期</a:t>
            </a:r>
            <a:r>
              <a:rPr lang="zh-CN" altLang="en-US" sz="2300" u="sng" dirty="0">
                <a:solidFill>
                  <a:schemeClr val="tx1"/>
                </a:solidFill>
                <a:latin typeface="Arial" panose="020B0604020202020204" pitchFamily="34" charset="0"/>
              </a:rPr>
              <a:t>尽量缩短</a:t>
            </a:r>
            <a:r>
              <a:rPr lang="zh-CN" altLang="en-US" sz="2300" dirty="0">
                <a:solidFill>
                  <a:schemeClr val="tx1"/>
                </a:solidFill>
                <a:latin typeface="Arial" panose="020B0604020202020204" pitchFamily="34" charset="0"/>
              </a:rPr>
              <a:t>，并</a:t>
            </a:r>
            <a:r>
              <a:rPr lang="zh-CN" altLang="en-US" sz="2300" u="sng" dirty="0">
                <a:solidFill>
                  <a:schemeClr val="tx1"/>
                </a:solidFill>
                <a:latin typeface="Arial" panose="020B0604020202020204" pitchFamily="34" charset="0"/>
              </a:rPr>
              <a:t>尽可能满足用户要求</a:t>
            </a:r>
            <a:r>
              <a:rPr lang="zh-CN" altLang="en-US" sz="2300" dirty="0">
                <a:solidFill>
                  <a:schemeClr val="tx1"/>
                </a:solidFill>
                <a:latin typeface="Arial" panose="020B0604020202020204" pitchFamily="34" charset="0"/>
              </a:rPr>
              <a:t>。利用界面原型模板等，可直观并感性地认识到未来系统的界面</a:t>
            </a:r>
            <a:r>
              <a:rPr lang="zh-CN" altLang="en-US" sz="2300" dirty="0">
                <a:solidFill>
                  <a:srgbClr val="009900"/>
                </a:solidFill>
                <a:latin typeface="Arial" panose="020B0604020202020204" pitchFamily="34" charset="0"/>
              </a:rPr>
              <a:t>风格、特点结构和操作方式</a:t>
            </a:r>
            <a:r>
              <a:rPr lang="zh-CN" altLang="en-US" sz="2300" dirty="0">
                <a:solidFill>
                  <a:schemeClr val="tx1"/>
                </a:solidFill>
                <a:latin typeface="Arial" panose="020B0604020202020204" pitchFamily="34" charset="0"/>
              </a:rPr>
              <a:t>等，从而</a:t>
            </a:r>
            <a:r>
              <a:rPr lang="zh-CN" altLang="en-US" sz="2300" dirty="0">
                <a:solidFill>
                  <a:srgbClr val="800000"/>
                </a:solidFill>
                <a:latin typeface="Arial" panose="020B0604020202020204" pitchFamily="34" charset="0"/>
              </a:rPr>
              <a:t>确定</a:t>
            </a:r>
            <a:r>
              <a:rPr lang="zh-CN" altLang="en-US" sz="2300" dirty="0">
                <a:solidFill>
                  <a:schemeClr val="tx1"/>
                </a:solidFill>
                <a:latin typeface="Arial" panose="020B0604020202020204" pitchFamily="34" charset="0"/>
              </a:rPr>
              <a:t>：系统是否符合操作习惯、工作的需要、感官期望。需求分析人员利用界面原型，引导用户修改软件，提出新界面要求。</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C2965E90-C5B6-4011-BCFF-93A5E91E6850}"/>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54275" name="Rectangle 3">
            <a:extLst>
              <a:ext uri="{FF2B5EF4-FFF2-40B4-BE49-F238E27FC236}">
                <a16:creationId xmlns:a16="http://schemas.microsoft.com/office/drawing/2014/main" xmlns="" id="{B724A4A9-9105-4DF4-92E4-7FBDCB3AE1B6}"/>
              </a:ext>
            </a:extLst>
          </p:cNvPr>
          <p:cNvSpPr>
            <a:spLocks noChangeArrowheads="1"/>
          </p:cNvSpPr>
          <p:nvPr/>
        </p:nvSpPr>
        <p:spPr bwMode="auto">
          <a:xfrm>
            <a:off x="323850" y="3495675"/>
            <a:ext cx="83518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76176" anchor="ctr">
            <a:spAutoFit/>
          </a:bodyPr>
          <a:lstStyle>
            <a:lvl1pPr indent="268288">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000" b="0">
              <a:latin typeface="Arial" panose="020B0604020202020204" pitchFamily="34" charset="0"/>
            </a:endParaRPr>
          </a:p>
        </p:txBody>
      </p:sp>
      <p:sp>
        <p:nvSpPr>
          <p:cNvPr id="2" name="圆角矩形 4">
            <a:extLst>
              <a:ext uri="{FF2B5EF4-FFF2-40B4-BE49-F238E27FC236}">
                <a16:creationId xmlns:a16="http://schemas.microsoft.com/office/drawing/2014/main" xmlns="" id="{F904FF5C-149C-46C8-B1CC-ACC7872B825A}"/>
              </a:ext>
            </a:extLst>
          </p:cNvPr>
          <p:cNvSpPr/>
          <p:nvPr/>
        </p:nvSpPr>
        <p:spPr bwMode="gray">
          <a:xfrm>
            <a:off x="790575" y="1268413"/>
            <a:ext cx="7972425" cy="47307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20000"/>
          </a:bodyPr>
          <a:lstStyle/>
          <a:p>
            <a:pPr eaLnBrk="1" hangingPunct="1">
              <a:defRPr/>
            </a:pPr>
            <a:r>
              <a:rPr lang="en-US" altLang="zh-CN" sz="2400" dirty="0">
                <a:solidFill>
                  <a:srgbClr val="FF0000"/>
                </a:solidFill>
                <a:latin typeface="Arial" panose="020B0604020202020204" pitchFamily="34" charset="0"/>
              </a:rPr>
              <a:t>    2. </a:t>
            </a:r>
            <a:r>
              <a:rPr lang="zh-CN" altLang="en-US" sz="2400" dirty="0">
                <a:solidFill>
                  <a:srgbClr val="FF0000"/>
                </a:solidFill>
                <a:latin typeface="Arial" panose="020B0604020202020204" pitchFamily="34" charset="0"/>
              </a:rPr>
              <a:t>用户界面应具备的特性</a:t>
            </a:r>
          </a:p>
          <a:p>
            <a:pPr eaLnBrk="1" hangingPunct="1">
              <a:defRPr/>
            </a:pPr>
            <a:r>
              <a:rPr lang="zh-CN" altLang="en-US" sz="2400" dirty="0">
                <a:solidFill>
                  <a:srgbClr val="0066FF"/>
                </a:solidFill>
                <a:latin typeface="Arial" panose="020B0604020202020204" pitchFamily="34" charset="0"/>
              </a:rPr>
              <a:t>   界面设计应考虑以下</a:t>
            </a:r>
            <a:r>
              <a:rPr lang="en-US" altLang="zh-CN" sz="2400" dirty="0">
                <a:solidFill>
                  <a:srgbClr val="800000"/>
                </a:solidFill>
                <a:latin typeface="Arial" panose="020B0604020202020204" pitchFamily="34" charset="0"/>
              </a:rPr>
              <a:t>3</a:t>
            </a:r>
            <a:r>
              <a:rPr lang="zh-CN" altLang="en-US" sz="2400" dirty="0">
                <a:solidFill>
                  <a:srgbClr val="800000"/>
                </a:solidFill>
                <a:latin typeface="Arial" panose="020B0604020202020204" pitchFamily="34" charset="0"/>
              </a:rPr>
              <a:t>个特性</a:t>
            </a:r>
            <a:r>
              <a:rPr lang="zh-CN" altLang="en-US" sz="2400" dirty="0">
                <a:solidFill>
                  <a:srgbClr val="0066FF"/>
                </a:solidFill>
                <a:latin typeface="Arial" panose="020B0604020202020204" pitchFamily="34" charset="0"/>
              </a:rPr>
              <a:t>：</a:t>
            </a:r>
          </a:p>
          <a:p>
            <a:pPr eaLnBrk="1" hangingPunct="1">
              <a:defRPr/>
            </a:pPr>
            <a:r>
              <a:rPr lang="zh-CN" altLang="en-US" sz="2400" dirty="0">
                <a:solidFill>
                  <a:schemeClr val="tx1"/>
                </a:solidFill>
                <a:latin typeface="Arial" panose="020B0604020202020204" pitchFamily="34" charset="0"/>
              </a:rPr>
              <a:t>   ⑴ 可使用性。</a:t>
            </a:r>
            <a:r>
              <a:rPr lang="zh-CN" altLang="zh-CN" sz="2400" dirty="0"/>
              <a:t>包括</a:t>
            </a:r>
            <a:r>
              <a:rPr lang="en-US" altLang="zh-CN" sz="2400" dirty="0"/>
              <a:t>5</a:t>
            </a:r>
            <a:r>
              <a:rPr lang="zh-CN" altLang="zh-CN" sz="2400" dirty="0"/>
              <a:t>个方面：使用简单，用户界面中所用术语的标准化及一致性，具有</a:t>
            </a:r>
            <a:r>
              <a:rPr lang="en-US" altLang="zh-CN" sz="2400" dirty="0"/>
              <a:t>HELP</a:t>
            </a:r>
            <a:r>
              <a:rPr lang="zh-CN" altLang="zh-CN" sz="2400" dirty="0"/>
              <a:t>功能，快速的系统响应和低系统成本，具有较好的容错能力。</a:t>
            </a:r>
            <a:endParaRPr lang="zh-CN" altLang="en-US" sz="2400" dirty="0">
              <a:solidFill>
                <a:schemeClr val="tx1"/>
              </a:solidFill>
              <a:latin typeface="Arial" panose="020B0604020202020204" pitchFamily="34" charset="0"/>
            </a:endParaRPr>
          </a:p>
          <a:p>
            <a:pPr eaLnBrk="1" hangingPunct="1">
              <a:defRPr/>
            </a:pPr>
            <a:r>
              <a:rPr lang="zh-CN" altLang="en-US" sz="2400" dirty="0">
                <a:solidFill>
                  <a:schemeClr val="tx1"/>
                </a:solidFill>
                <a:latin typeface="Arial" panose="020B0604020202020204" pitchFamily="34" charset="0"/>
              </a:rPr>
              <a:t>   ⑵ 灵活性。</a:t>
            </a:r>
            <a:r>
              <a:rPr lang="en-US" altLang="zh-CN" sz="2400" dirty="0">
                <a:solidFill>
                  <a:schemeClr val="tx1"/>
                </a:solidFill>
                <a:latin typeface="Arial" panose="020B0604020202020204" pitchFamily="34" charset="0"/>
              </a:rPr>
              <a:t>3</a:t>
            </a:r>
            <a:r>
              <a:rPr lang="zh-CN" altLang="zh-CN" sz="2400" dirty="0"/>
              <a:t>个方面：考虑用户的特点、能力、知识水平，提供不同的系统响应信息，提供根据用户需求制定和修改界面。</a:t>
            </a:r>
            <a:endParaRPr lang="zh-CN" altLang="en-US" sz="2400" dirty="0">
              <a:solidFill>
                <a:schemeClr val="tx1"/>
              </a:solidFill>
              <a:latin typeface="Arial" panose="020B0604020202020204" pitchFamily="34" charset="0"/>
            </a:endParaRPr>
          </a:p>
          <a:p>
            <a:pPr eaLnBrk="1" hangingPunct="1">
              <a:defRPr/>
            </a:pPr>
            <a:r>
              <a:rPr lang="zh-CN" altLang="en-US" sz="2400" dirty="0">
                <a:solidFill>
                  <a:schemeClr val="tx1"/>
                </a:solidFill>
                <a:latin typeface="Arial" panose="020B0604020202020204" pitchFamily="34" charset="0"/>
              </a:rPr>
              <a:t>   ⑶ 界面的复杂性与可靠性。</a:t>
            </a:r>
            <a:endParaRPr lang="en-US" altLang="zh-CN" sz="2400" dirty="0">
              <a:solidFill>
                <a:schemeClr val="tx1"/>
              </a:solidFill>
              <a:latin typeface="Arial" panose="020B0604020202020204" pitchFamily="34" charset="0"/>
            </a:endParaRPr>
          </a:p>
          <a:p>
            <a:pPr eaLnBrk="1" hangingPunct="1">
              <a:defRPr/>
            </a:pPr>
            <a:r>
              <a:rPr lang="en-US" altLang="zh-CN" sz="2400" dirty="0">
                <a:solidFill>
                  <a:srgbClr val="FF0000"/>
                </a:solidFill>
                <a:latin typeface="Arial" panose="020B0604020202020204" pitchFamily="34" charset="0"/>
              </a:rPr>
              <a:t>    3. </a:t>
            </a:r>
            <a:r>
              <a:rPr lang="zh-CN" altLang="en-US" sz="2400" dirty="0">
                <a:solidFill>
                  <a:srgbClr val="FF0000"/>
                </a:solidFill>
                <a:latin typeface="Arial" panose="020B0604020202020204" pitchFamily="34" charset="0"/>
              </a:rPr>
              <a:t>用户界面设计的原则</a:t>
            </a:r>
          </a:p>
          <a:p>
            <a:pPr eaLnBrk="1" hangingPunct="1">
              <a:defRPr/>
            </a:pPr>
            <a:r>
              <a:rPr lang="zh-CN" altLang="en-US" sz="2400" dirty="0">
                <a:solidFill>
                  <a:schemeClr val="tx1"/>
                </a:solidFill>
                <a:latin typeface="Arial" panose="020B0604020202020204" pitchFamily="34" charset="0"/>
              </a:rPr>
              <a:t>通常，用户</a:t>
            </a:r>
            <a:r>
              <a:rPr lang="zh-CN" altLang="en-US" sz="2400" dirty="0">
                <a:solidFill>
                  <a:srgbClr val="0066FF"/>
                </a:solidFill>
                <a:latin typeface="Arial" panose="020B0604020202020204" pitchFamily="34" charset="0"/>
              </a:rPr>
              <a:t>界面设计</a:t>
            </a:r>
            <a:r>
              <a:rPr lang="zh-CN" altLang="en-US" sz="2400" dirty="0">
                <a:solidFill>
                  <a:schemeClr val="tx1"/>
                </a:solidFill>
                <a:latin typeface="Arial" panose="020B0604020202020204" pitchFamily="34" charset="0"/>
              </a:rPr>
              <a:t>应遵循以下</a:t>
            </a:r>
            <a:r>
              <a:rPr lang="en-US" altLang="zh-CN" sz="2400" dirty="0">
                <a:solidFill>
                  <a:srgbClr val="800000"/>
                </a:solidFill>
                <a:latin typeface="Arial" panose="020B0604020202020204" pitchFamily="34" charset="0"/>
              </a:rPr>
              <a:t>4</a:t>
            </a:r>
            <a:r>
              <a:rPr lang="zh-CN" altLang="en-US" sz="2400" dirty="0">
                <a:solidFill>
                  <a:srgbClr val="800000"/>
                </a:solidFill>
                <a:latin typeface="Arial" panose="020B0604020202020204" pitchFamily="34" charset="0"/>
              </a:rPr>
              <a:t>项基本原则</a:t>
            </a:r>
            <a:r>
              <a:rPr lang="zh-CN" altLang="en-US" sz="2400" dirty="0">
                <a:solidFill>
                  <a:srgbClr val="0066FF"/>
                </a:solidFill>
                <a:latin typeface="Arial" panose="020B0604020202020204" pitchFamily="34" charset="0"/>
              </a:rPr>
              <a:t>：</a:t>
            </a:r>
          </a:p>
          <a:p>
            <a:pPr eaLnBrk="1" hangingPunct="1">
              <a:defRPr/>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）界面的合适性。</a:t>
            </a:r>
          </a:p>
          <a:p>
            <a:pPr eaLnBrk="1" hangingPunct="1">
              <a:defRPr/>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）简便易操作性。</a:t>
            </a:r>
          </a:p>
          <a:p>
            <a:pPr eaLnBrk="1" hangingPunct="1">
              <a:defRPr/>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3</a:t>
            </a:r>
            <a:r>
              <a:rPr lang="zh-CN" altLang="en-US" sz="2400" dirty="0">
                <a:solidFill>
                  <a:schemeClr val="tx1"/>
                </a:solidFill>
                <a:latin typeface="Arial" panose="020B0604020202020204" pitchFamily="34" charset="0"/>
              </a:rPr>
              <a:t>）便于交互控制。</a:t>
            </a:r>
          </a:p>
          <a:p>
            <a:pPr eaLnBrk="1" hangingPunct="1">
              <a:defRPr/>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4</a:t>
            </a:r>
            <a:r>
              <a:rPr lang="zh-CN" altLang="en-US" sz="2400" dirty="0">
                <a:solidFill>
                  <a:schemeClr val="tx1"/>
                </a:solidFill>
                <a:latin typeface="Arial" panose="020B0604020202020204" pitchFamily="34" charset="0"/>
              </a:rPr>
              <a:t>）媒体组合恰当。</a:t>
            </a:r>
            <a:r>
              <a:rPr lang="zh-CN" altLang="en-US" sz="2400" dirty="0">
                <a:solidFill>
                  <a:srgbClr val="0066FF"/>
                </a:solidFill>
                <a:latin typeface="Arial" panose="020B0604020202020204" pitchFamily="34" charset="0"/>
              </a:rPr>
              <a:t> </a:t>
            </a:r>
          </a:p>
        </p:txBody>
      </p:sp>
      <p:pic>
        <p:nvPicPr>
          <p:cNvPr id="54277" name="Picture 5" descr="C:\Program Files\Microsoft Office\MEDIA\CAGCAT10\j0285750.wmf">
            <a:extLst>
              <a:ext uri="{FF2B5EF4-FFF2-40B4-BE49-F238E27FC236}">
                <a16:creationId xmlns:a16="http://schemas.microsoft.com/office/drawing/2014/main" xmlns="" id="{2EC5D78E-4106-481C-9B7F-30E36E218D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1863" y="5070475"/>
            <a:ext cx="17653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1F74D9FA-D7E9-419B-9FDB-325D88B9ED1F}"/>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55299" name="Rectangle 3">
            <a:extLst>
              <a:ext uri="{FF2B5EF4-FFF2-40B4-BE49-F238E27FC236}">
                <a16:creationId xmlns:a16="http://schemas.microsoft.com/office/drawing/2014/main" xmlns="" id="{44FA5ACC-0C56-45E5-8173-56884E87C45A}"/>
              </a:ext>
            </a:extLst>
          </p:cNvPr>
          <p:cNvSpPr>
            <a:spLocks noChangeArrowheads="1"/>
          </p:cNvSpPr>
          <p:nvPr/>
        </p:nvSpPr>
        <p:spPr bwMode="auto">
          <a:xfrm>
            <a:off x="323850" y="3495675"/>
            <a:ext cx="83518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76176" anchor="ctr">
            <a:spAutoFit/>
          </a:bodyPr>
          <a:lstStyle>
            <a:lvl1pPr indent="268288">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000" b="0">
              <a:latin typeface="Arial" panose="020B0604020202020204" pitchFamily="34" charset="0"/>
            </a:endParaRPr>
          </a:p>
        </p:txBody>
      </p:sp>
      <p:sp>
        <p:nvSpPr>
          <p:cNvPr id="2" name="圆角矩形 4">
            <a:extLst>
              <a:ext uri="{FF2B5EF4-FFF2-40B4-BE49-F238E27FC236}">
                <a16:creationId xmlns:a16="http://schemas.microsoft.com/office/drawing/2014/main" xmlns="" id="{C64EF818-D12E-41E5-82C8-7E148CEFA15D}"/>
              </a:ext>
            </a:extLst>
          </p:cNvPr>
          <p:cNvSpPr/>
          <p:nvPr/>
        </p:nvSpPr>
        <p:spPr bwMode="gray">
          <a:xfrm>
            <a:off x="755650" y="1236663"/>
            <a:ext cx="7637463" cy="435292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spcAft>
                <a:spcPts val="600"/>
              </a:spcAft>
              <a:defRPr/>
            </a:pPr>
            <a:r>
              <a:rPr lang="en-US" altLang="zh-CN" sz="2600" dirty="0">
                <a:solidFill>
                  <a:srgbClr val="FF0000"/>
                </a:solidFill>
                <a:latin typeface="Arial" panose="020B0604020202020204" pitchFamily="34" charset="0"/>
              </a:rPr>
              <a:t>4.6.3 </a:t>
            </a:r>
            <a:r>
              <a:rPr lang="zh-CN" altLang="en-US" sz="2600" dirty="0">
                <a:solidFill>
                  <a:srgbClr val="FF0000"/>
                </a:solidFill>
                <a:latin typeface="Arial" panose="020B0604020202020204" pitchFamily="34" charset="0"/>
              </a:rPr>
              <a:t>界面对话设计基本方法</a:t>
            </a:r>
          </a:p>
          <a:p>
            <a:pPr eaLnBrk="1" hangingPunct="1">
              <a:spcAft>
                <a:spcPts val="600"/>
              </a:spcAft>
              <a:defRPr/>
            </a:pPr>
            <a:r>
              <a:rPr lang="zh-CN" altLang="en-US" sz="2400" dirty="0">
                <a:solidFill>
                  <a:srgbClr val="C00000"/>
                </a:solidFill>
                <a:latin typeface="Arial" panose="020B0604020202020204" pitchFamily="34" charset="0"/>
              </a:rPr>
              <a:t>界面对话</a:t>
            </a:r>
            <a:r>
              <a:rPr lang="zh-CN" altLang="en-US" sz="2400" dirty="0">
                <a:solidFill>
                  <a:srgbClr val="0066FF"/>
                </a:solidFill>
                <a:latin typeface="Arial" panose="020B0604020202020204" pitchFamily="34" charset="0"/>
              </a:rPr>
              <a:t>以任务顺序为基础，遵循</a:t>
            </a:r>
            <a:r>
              <a:rPr lang="zh-CN" altLang="en-US" sz="2400" dirty="0">
                <a:solidFill>
                  <a:srgbClr val="FF0000"/>
                </a:solidFill>
                <a:latin typeface="Arial" panose="020B0604020202020204" pitchFamily="34" charset="0"/>
              </a:rPr>
              <a:t>方法准则</a:t>
            </a:r>
            <a:r>
              <a:rPr lang="zh-CN" altLang="en-US" sz="2400" dirty="0">
                <a:solidFill>
                  <a:srgbClr val="0066FF"/>
                </a:solidFill>
                <a:latin typeface="Arial" panose="020B0604020202020204" pitchFamily="34" charset="0"/>
              </a:rPr>
              <a:t>：</a:t>
            </a:r>
          </a:p>
          <a:p>
            <a:pPr eaLnBrk="1" hangingPunct="1">
              <a:defRPr/>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）及时提供反馈。</a:t>
            </a:r>
          </a:p>
          <a:p>
            <a:pPr eaLnBrk="1" hangingPunct="1">
              <a:defRPr/>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）状态位置布局。</a:t>
            </a:r>
          </a:p>
          <a:p>
            <a:pPr eaLnBrk="1" hangingPunct="1">
              <a:defRPr/>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3</a:t>
            </a:r>
            <a:r>
              <a:rPr lang="zh-CN" altLang="en-US" sz="2400" dirty="0">
                <a:solidFill>
                  <a:schemeClr val="tx1"/>
                </a:solidFill>
                <a:latin typeface="Arial" panose="020B0604020202020204" pitchFamily="34" charset="0"/>
              </a:rPr>
              <a:t>）可以暂时脱离。</a:t>
            </a:r>
          </a:p>
          <a:p>
            <a:pPr eaLnBrk="1" hangingPunct="1">
              <a:defRPr/>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4</a:t>
            </a:r>
            <a:r>
              <a:rPr lang="zh-CN" altLang="en-US" sz="2400" dirty="0">
                <a:solidFill>
                  <a:schemeClr val="tx1"/>
                </a:solidFill>
                <a:latin typeface="Arial" panose="020B0604020202020204" pitchFamily="34" charset="0"/>
              </a:rPr>
              <a:t>）设置默认值。</a:t>
            </a:r>
          </a:p>
          <a:p>
            <a:pPr eaLnBrk="1" hangingPunct="1">
              <a:defRPr/>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5</a:t>
            </a:r>
            <a:r>
              <a:rPr lang="zh-CN" altLang="en-US" sz="2400" dirty="0">
                <a:solidFill>
                  <a:schemeClr val="tx1"/>
                </a:solidFill>
                <a:latin typeface="Arial" panose="020B0604020202020204" pitchFamily="34" charset="0"/>
              </a:rPr>
              <a:t>）简化对话步骤。</a:t>
            </a:r>
          </a:p>
          <a:p>
            <a:pPr eaLnBrk="1" hangingPunct="1">
              <a:defRPr/>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6</a:t>
            </a:r>
            <a:r>
              <a:rPr lang="zh-CN" altLang="en-US" sz="2400" dirty="0">
                <a:solidFill>
                  <a:schemeClr val="tx1"/>
                </a:solidFill>
                <a:latin typeface="Arial" panose="020B0604020202020204" pitchFamily="34" charset="0"/>
              </a:rPr>
              <a:t>）提供联机帮助。</a:t>
            </a:r>
          </a:p>
          <a:p>
            <a:pPr eaLnBrk="1" hangingPunct="1">
              <a:defRPr/>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7</a:t>
            </a:r>
            <a:r>
              <a:rPr lang="zh-CN" altLang="en-US" sz="2400" dirty="0">
                <a:solidFill>
                  <a:schemeClr val="tx1"/>
                </a:solidFill>
                <a:latin typeface="Arial" panose="020B0604020202020204" pitchFamily="34" charset="0"/>
              </a:rPr>
              <a:t>）便于复原。</a:t>
            </a:r>
          </a:p>
        </p:txBody>
      </p:sp>
      <p:pic>
        <p:nvPicPr>
          <p:cNvPr id="55301" name="Picture 20" descr="C:\Program Files\Microsoft Office\MEDIA\CAGCAT10\j0300520.gif">
            <a:extLst>
              <a:ext uri="{FF2B5EF4-FFF2-40B4-BE49-F238E27FC236}">
                <a16:creationId xmlns:a16="http://schemas.microsoft.com/office/drawing/2014/main" xmlns="" id="{7D0A9D3F-238A-497F-BE4F-B358417FB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1388" y="4005263"/>
            <a:ext cx="13112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xmlns="" id="{1054C931-9F6D-4493-A4C6-A3C5BAC8F1F6}"/>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56323" name="Rectangle 4">
            <a:extLst>
              <a:ext uri="{FF2B5EF4-FFF2-40B4-BE49-F238E27FC236}">
                <a16:creationId xmlns:a16="http://schemas.microsoft.com/office/drawing/2014/main" xmlns="" id="{D67046E3-3DA6-4AFA-9589-F3BE61867AEE}"/>
              </a:ext>
            </a:extLst>
          </p:cNvPr>
          <p:cNvSpPr>
            <a:spLocks noChangeArrowheads="1"/>
          </p:cNvSpPr>
          <p:nvPr/>
        </p:nvSpPr>
        <p:spPr bwMode="auto">
          <a:xfrm>
            <a:off x="898963" y="1327808"/>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2400">
                <a:cs typeface="Times New Roman" panose="02020603050405020304" pitchFamily="18" charset="0"/>
              </a:rPr>
              <a:t>一个</a:t>
            </a:r>
            <a:r>
              <a:rPr lang="zh-CN" altLang="en-US" sz="2400">
                <a:solidFill>
                  <a:srgbClr val="800000"/>
                </a:solidFill>
                <a:cs typeface="Times New Roman" panose="02020603050405020304" pitchFamily="18" charset="0"/>
              </a:rPr>
              <a:t>资料入库登记</a:t>
            </a:r>
            <a:r>
              <a:rPr lang="zh-CN" altLang="en-US" sz="2400">
                <a:cs typeface="Times New Roman" panose="02020603050405020304" pitchFamily="18" charset="0"/>
              </a:rPr>
              <a:t>的操作界面，如</a:t>
            </a:r>
            <a:r>
              <a:rPr lang="zh-CN" altLang="en-US" sz="2400">
                <a:latin typeface="Times New Roman" panose="02020603050405020304" pitchFamily="18" charset="0"/>
              </a:rPr>
              <a:t>图</a:t>
            </a:r>
            <a:r>
              <a:rPr lang="en-US" altLang="zh-CN" sz="2400">
                <a:latin typeface="Times New Roman" panose="02020603050405020304" pitchFamily="18" charset="0"/>
              </a:rPr>
              <a:t>4</a:t>
            </a:r>
            <a:r>
              <a:rPr lang="en-US" altLang="zh-CN" sz="2400">
                <a:cs typeface="Times New Roman" panose="02020603050405020304" pitchFamily="18" charset="0"/>
              </a:rPr>
              <a:t>-19</a:t>
            </a:r>
            <a:r>
              <a:rPr lang="zh-CN" altLang="en-US" sz="2400">
                <a:cs typeface="Times New Roman" panose="02020603050405020304" pitchFamily="18" charset="0"/>
              </a:rPr>
              <a:t>所示</a:t>
            </a:r>
            <a:r>
              <a:rPr lang="zh-CN" altLang="en-US" b="0">
                <a:cs typeface="Times New Roman" panose="02020603050405020304" pitchFamily="18" charset="0"/>
              </a:rPr>
              <a:t>。</a:t>
            </a:r>
            <a:endParaRPr lang="zh-CN" altLang="en-US" b="0"/>
          </a:p>
        </p:txBody>
      </p:sp>
      <p:pic>
        <p:nvPicPr>
          <p:cNvPr id="56324" name="Picture 3">
            <a:extLst>
              <a:ext uri="{FF2B5EF4-FFF2-40B4-BE49-F238E27FC236}">
                <a16:creationId xmlns:a16="http://schemas.microsoft.com/office/drawing/2014/main" xmlns="" id="{9517DCFC-F031-45CC-B25D-860AE428DABF}"/>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646675" y="1808820"/>
            <a:ext cx="6164263"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5">
            <a:extLst>
              <a:ext uri="{FF2B5EF4-FFF2-40B4-BE49-F238E27FC236}">
                <a16:creationId xmlns:a16="http://schemas.microsoft.com/office/drawing/2014/main" xmlns="" id="{8813D9BD-D9EC-48B8-986A-FD64B03589B3}"/>
              </a:ext>
            </a:extLst>
          </p:cNvPr>
          <p:cNvSpPr>
            <a:spLocks noChangeArrowheads="1"/>
          </p:cNvSpPr>
          <p:nvPr/>
        </p:nvSpPr>
        <p:spPr bwMode="auto">
          <a:xfrm>
            <a:off x="2986525" y="6264933"/>
            <a:ext cx="3459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a:latin typeface="Arial" panose="020B0604020202020204" pitchFamily="34" charset="0"/>
              </a:rPr>
              <a:t>图</a:t>
            </a:r>
            <a:r>
              <a:rPr lang="en-US" altLang="zh-CN">
                <a:latin typeface="Arial" panose="020B0604020202020204" pitchFamily="34" charset="0"/>
              </a:rPr>
              <a:t>4-19 </a:t>
            </a:r>
            <a:r>
              <a:rPr lang="zh-CN" altLang="en-US">
                <a:latin typeface="Arial" panose="020B0604020202020204" pitchFamily="34" charset="0"/>
              </a:rPr>
              <a:t>资料入库登记操作界面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xmlns="" id="{7D9CB87B-D109-4B4C-A10E-4BE4D1679036}"/>
              </a:ext>
            </a:extLst>
          </p:cNvPr>
          <p:cNvSpPr>
            <a:spLocks noGrp="1" noChangeArrowheads="1"/>
          </p:cNvSpPr>
          <p:nvPr>
            <p:ph type="title" idx="4294967295"/>
          </p:nvPr>
        </p:nvSpPr>
        <p:spPr>
          <a:xfrm>
            <a:off x="1212850" y="239713"/>
            <a:ext cx="6553200" cy="533400"/>
          </a:xfrm>
        </p:spPr>
        <p:txBody>
          <a:bodyPr/>
          <a:lstStyle/>
          <a:p>
            <a:pPr eaLnBrk="1" hangingPunct="1"/>
            <a:r>
              <a:rPr lang="zh-CN" altLang="en-US" sz="3600">
                <a:ea typeface="微软雅黑" panose="020B0503020204020204" pitchFamily="34" charset="-122"/>
              </a:rPr>
              <a:t>教学目标及重点</a:t>
            </a:r>
          </a:p>
        </p:txBody>
      </p:sp>
      <p:sp>
        <p:nvSpPr>
          <p:cNvPr id="17410" name="Text Box 3">
            <a:extLst>
              <a:ext uri="{FF2B5EF4-FFF2-40B4-BE49-F238E27FC236}">
                <a16:creationId xmlns:a16="http://schemas.microsoft.com/office/drawing/2014/main" xmlns="" id="{26E26581-FC56-4DC9-AC37-716ADCF381F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17411" name="Rectangle 16">
            <a:extLst>
              <a:ext uri="{FF2B5EF4-FFF2-40B4-BE49-F238E27FC236}">
                <a16:creationId xmlns:a16="http://schemas.microsoft.com/office/drawing/2014/main" xmlns="" id="{105E4325-322E-42D5-B00D-F92D34669753}"/>
              </a:ext>
            </a:extLst>
          </p:cNvPr>
          <p:cNvSpPr>
            <a:spLocks noChangeArrowheads="1"/>
          </p:cNvSpPr>
          <p:nvPr/>
        </p:nvSpPr>
        <p:spPr bwMode="auto">
          <a:xfrm>
            <a:off x="684213" y="2362200"/>
            <a:ext cx="1919287"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304704" bIns="228528"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3200">
              <a:solidFill>
                <a:schemeClr val="tx1"/>
              </a:solidFill>
              <a:latin typeface="Arial" panose="020B0604020202020204" pitchFamily="34" charset="0"/>
            </a:endParaRPr>
          </a:p>
          <a:p>
            <a:pPr eaLnBrk="1" hangingPunct="1">
              <a:spcBef>
                <a:spcPct val="0"/>
              </a:spcBef>
              <a:buClrTx/>
              <a:buFont typeface="Arial" panose="020B0604020202020204" pitchFamily="34" charset="0"/>
              <a:buNone/>
            </a:pPr>
            <a:r>
              <a:rPr lang="zh-CN" altLang="en-US" sz="3200">
                <a:solidFill>
                  <a:schemeClr val="tx1"/>
                </a:solidFill>
                <a:latin typeface="Arial" panose="020B0604020202020204" pitchFamily="34" charset="0"/>
              </a:rPr>
              <a:t>             </a:t>
            </a:r>
            <a:endParaRPr lang="zh-CN" altLang="en-US" sz="32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xmlns="" id="{946A7A42-A6D8-444D-84D9-4B1779934E9B}"/>
              </a:ext>
            </a:extLst>
          </p:cNvPr>
          <p:cNvSpPr/>
          <p:nvPr/>
        </p:nvSpPr>
        <p:spPr bwMode="gray">
          <a:xfrm>
            <a:off x="251519" y="1947863"/>
            <a:ext cx="8685965" cy="4348162"/>
          </a:xfrm>
          <a:prstGeom prst="roundRect">
            <a:avLst>
              <a:gd name="adj" fmla="val 11081"/>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endParaRPr lang="zh-CN" altLang="en-US" sz="1600" dirty="0">
              <a:solidFill>
                <a:srgbClr val="FF0000"/>
              </a:solidFill>
              <a:effectLst>
                <a:outerShdw blurRad="38100" dist="38100" dir="2700000" algn="tl">
                  <a:srgbClr val="C0C0C0"/>
                </a:outerShdw>
              </a:effectLst>
              <a:latin typeface="Arial" panose="020B0604020202020204" pitchFamily="34" charset="0"/>
              <a:ea typeface="黑体" panose="02010609060101010101" pitchFamily="49" charset="-122"/>
            </a:endParaRPr>
          </a:p>
          <a:p>
            <a:pPr eaLnBrk="1" hangingPunct="1">
              <a:spcBef>
                <a:spcPct val="0"/>
              </a:spcBef>
              <a:buClrTx/>
              <a:buFontTx/>
              <a:buNone/>
            </a:pPr>
            <a:endParaRPr lang="zh-CN" altLang="en-US" sz="1800" dirty="0">
              <a:solidFill>
                <a:srgbClr val="FF0000"/>
              </a:solidFill>
              <a:effectLst>
                <a:outerShdw blurRad="38100" dist="38100" dir="2700000" algn="tl">
                  <a:srgbClr val="C0C0C0"/>
                </a:outerShdw>
              </a:effectLst>
              <a:latin typeface="Arial" panose="020B0604020202020204" pitchFamily="34" charset="0"/>
            </a:endParaRPr>
          </a:p>
          <a:p>
            <a:pPr eaLnBrk="1" hangingPunct="1">
              <a:spcAft>
                <a:spcPct val="25000"/>
              </a:spcAft>
              <a:buClrTx/>
              <a:buFontTx/>
              <a:buNone/>
            </a:pPr>
            <a:r>
              <a:rPr lang="zh-CN" altLang="en-US" sz="2800" dirty="0">
                <a:solidFill>
                  <a:schemeClr val="tx1"/>
                </a:solidFill>
                <a:latin typeface="Arial" panose="020B0604020202020204" pitchFamily="34" charset="0"/>
              </a:rPr>
              <a:t>  ● 理解软件</a:t>
            </a:r>
            <a:r>
              <a:rPr lang="zh-CN" altLang="en-US" sz="2800" dirty="0">
                <a:solidFill>
                  <a:srgbClr val="CC0000"/>
                </a:solidFill>
                <a:latin typeface="Arial" panose="020B0604020202020204" pitchFamily="34" charset="0"/>
              </a:rPr>
              <a:t>需求分析</a:t>
            </a:r>
            <a:r>
              <a:rPr lang="zh-CN" altLang="en-US" sz="2800" dirty="0">
                <a:solidFill>
                  <a:schemeClr val="tx1"/>
                </a:solidFill>
                <a:latin typeface="Arial" panose="020B0604020202020204" pitchFamily="34" charset="0"/>
              </a:rPr>
              <a:t>的</a:t>
            </a:r>
            <a:r>
              <a:rPr lang="zh-CN" altLang="en-US" sz="2800" dirty="0">
                <a:solidFill>
                  <a:srgbClr val="CC0000"/>
                </a:solidFill>
                <a:latin typeface="Arial" panose="020B0604020202020204" pitchFamily="34" charset="0"/>
              </a:rPr>
              <a:t>概念和特点、目的和原则</a:t>
            </a:r>
            <a:r>
              <a:rPr lang="zh-CN" altLang="en-US" sz="2800" dirty="0">
                <a:solidFill>
                  <a:schemeClr val="tx1"/>
                </a:solidFill>
                <a:latin typeface="Arial" panose="020B0604020202020204" pitchFamily="34" charset="0"/>
              </a:rPr>
              <a:t>。</a:t>
            </a:r>
          </a:p>
          <a:p>
            <a:pPr eaLnBrk="1" hangingPunct="1">
              <a:spcAft>
                <a:spcPct val="25000"/>
              </a:spcAft>
              <a:buClrTx/>
              <a:buFontTx/>
              <a:buNone/>
            </a:pPr>
            <a:r>
              <a:rPr lang="zh-CN" altLang="en-US" sz="2800" dirty="0">
                <a:solidFill>
                  <a:schemeClr val="tx1"/>
                </a:solidFill>
                <a:latin typeface="Arial" panose="020B0604020202020204" pitchFamily="34" charset="0"/>
              </a:rPr>
              <a:t>  ● 熟悉软件系统需求分析的</a:t>
            </a:r>
            <a:r>
              <a:rPr lang="zh-CN" altLang="en-US" sz="2800" dirty="0">
                <a:solidFill>
                  <a:srgbClr val="CC0000"/>
                </a:solidFill>
                <a:latin typeface="Arial" panose="020B0604020202020204" pitchFamily="34" charset="0"/>
              </a:rPr>
              <a:t>任务及步骤</a:t>
            </a:r>
          </a:p>
          <a:p>
            <a:pPr eaLnBrk="1" hangingPunct="1">
              <a:spcAft>
                <a:spcPct val="25000"/>
              </a:spcAft>
              <a:buClrTx/>
              <a:buFontTx/>
              <a:buNone/>
            </a:pPr>
            <a:r>
              <a:rPr lang="zh-CN" altLang="en-US" sz="2800" dirty="0">
                <a:solidFill>
                  <a:schemeClr val="tx1"/>
                </a:solidFill>
                <a:latin typeface="Arial" panose="020B0604020202020204" pitchFamily="34" charset="0"/>
              </a:rPr>
              <a:t>  ● 掌握软件需求分析</a:t>
            </a:r>
            <a:r>
              <a:rPr lang="zh-CN" altLang="en-US" sz="2800" dirty="0">
                <a:solidFill>
                  <a:srgbClr val="FF0000"/>
                </a:solidFill>
                <a:latin typeface="Arial" panose="020B0604020202020204" pitchFamily="34" charset="0"/>
              </a:rPr>
              <a:t>方法</a:t>
            </a:r>
            <a:r>
              <a:rPr lang="zh-CN" altLang="en-US" sz="2800" dirty="0">
                <a:solidFill>
                  <a:schemeClr val="tx1"/>
                </a:solidFill>
                <a:latin typeface="Arial" panose="020B0604020202020204" pitchFamily="34" charset="0"/>
              </a:rPr>
              <a:t>及</a:t>
            </a:r>
            <a:r>
              <a:rPr lang="zh-CN" altLang="en-US" sz="2800" dirty="0">
                <a:solidFill>
                  <a:srgbClr val="CC0000"/>
                </a:solidFill>
                <a:latin typeface="Arial" panose="020B0604020202020204" pitchFamily="34" charset="0"/>
              </a:rPr>
              <a:t>描述工具</a:t>
            </a:r>
            <a:r>
              <a:rPr lang="zh-CN" altLang="en-US" sz="2800" dirty="0">
                <a:solidFill>
                  <a:schemeClr val="tx1"/>
                </a:solidFill>
                <a:latin typeface="Arial" panose="020B0604020202020204" pitchFamily="34" charset="0"/>
              </a:rPr>
              <a:t>，学会</a:t>
            </a:r>
            <a:r>
              <a:rPr lang="zh-CN" altLang="en-US" sz="2800" dirty="0">
                <a:solidFill>
                  <a:srgbClr val="CC0000"/>
                </a:solidFill>
                <a:latin typeface="Arial" panose="020B0604020202020204" pitchFamily="34" charset="0"/>
              </a:rPr>
              <a:t>编写</a:t>
            </a:r>
            <a:r>
              <a:rPr lang="zh-CN" altLang="en-US" sz="2800" dirty="0">
                <a:solidFill>
                  <a:schemeClr val="tx1"/>
                </a:solidFill>
                <a:latin typeface="Arial" panose="020B0604020202020204" pitchFamily="34" charset="0"/>
              </a:rPr>
              <a:t>“软件需求说明书”。</a:t>
            </a:r>
          </a:p>
          <a:p>
            <a:pPr eaLnBrk="1" hangingPunct="1">
              <a:spcBef>
                <a:spcPct val="0"/>
              </a:spcBef>
              <a:buClrTx/>
              <a:buFontTx/>
              <a:buNone/>
            </a:pPr>
            <a:endParaRPr lang="zh-CN" altLang="en-US" sz="2400" dirty="0">
              <a:solidFill>
                <a:schemeClr val="tx1"/>
              </a:solidFill>
              <a:latin typeface="Arial" panose="020B0604020202020204" pitchFamily="34" charset="0"/>
            </a:endParaRPr>
          </a:p>
        </p:txBody>
      </p:sp>
      <p:sp>
        <p:nvSpPr>
          <p:cNvPr id="2" name="AutoShape 8">
            <a:extLst>
              <a:ext uri="{FF2B5EF4-FFF2-40B4-BE49-F238E27FC236}">
                <a16:creationId xmlns:a16="http://schemas.microsoft.com/office/drawing/2014/main" xmlns="" id="{859C9AA8-1567-4E2E-8220-3C43DC8674C4}"/>
              </a:ext>
            </a:extLst>
          </p:cNvPr>
          <p:cNvSpPr>
            <a:spLocks noChangeArrowheads="1"/>
          </p:cNvSpPr>
          <p:nvPr/>
        </p:nvSpPr>
        <p:spPr bwMode="auto">
          <a:xfrm>
            <a:off x="7164388" y="3827058"/>
            <a:ext cx="936625" cy="360362"/>
          </a:xfrm>
          <a:prstGeom prst="wedgeRoundRectCallout">
            <a:avLst>
              <a:gd name="adj1" fmla="val -62204"/>
              <a:gd name="adj2" fmla="val -21806"/>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b="1" dirty="0">
                <a:solidFill>
                  <a:srgbClr val="FF0000"/>
                </a:solidFill>
                <a:effectLst>
                  <a:outerShdw blurRad="38100" dist="38100" dir="2700000" algn="tl">
                    <a:srgbClr val="000000"/>
                  </a:outerShdw>
                </a:effectLst>
                <a:latin typeface="Arial Black" panose="020B0A04020102020204" pitchFamily="34" charset="0"/>
              </a:rPr>
              <a:t>重点</a:t>
            </a:r>
          </a:p>
        </p:txBody>
      </p:sp>
      <p:sp>
        <p:nvSpPr>
          <p:cNvPr id="3" name="AutoShape 8">
            <a:extLst>
              <a:ext uri="{FF2B5EF4-FFF2-40B4-BE49-F238E27FC236}">
                <a16:creationId xmlns:a16="http://schemas.microsoft.com/office/drawing/2014/main" xmlns="" id="{9761F652-BEF6-4C61-8A9A-99617419A7D6}"/>
              </a:ext>
            </a:extLst>
          </p:cNvPr>
          <p:cNvSpPr>
            <a:spLocks noChangeArrowheads="1"/>
          </p:cNvSpPr>
          <p:nvPr/>
        </p:nvSpPr>
        <p:spPr bwMode="auto">
          <a:xfrm>
            <a:off x="4572000" y="4914165"/>
            <a:ext cx="936625" cy="360362"/>
          </a:xfrm>
          <a:prstGeom prst="wedgeRoundRectCallout">
            <a:avLst>
              <a:gd name="adj1" fmla="val -70000"/>
              <a:gd name="adj2" fmla="val -32818"/>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b="1">
                <a:solidFill>
                  <a:srgbClr val="FF0000"/>
                </a:solidFill>
                <a:effectLst>
                  <a:outerShdw blurRad="38100" dist="38100" dir="2700000" algn="tl">
                    <a:srgbClr val="000000"/>
                  </a:outerShdw>
                </a:effectLst>
                <a:latin typeface="Arial Black" panose="020B0A04020102020204" pitchFamily="34" charset="0"/>
              </a:rPr>
              <a:t>重点</a:t>
            </a:r>
          </a:p>
        </p:txBody>
      </p:sp>
      <p:sp>
        <p:nvSpPr>
          <p:cNvPr id="4" name="矩形 3">
            <a:extLst>
              <a:ext uri="{FF2B5EF4-FFF2-40B4-BE49-F238E27FC236}">
                <a16:creationId xmlns:a16="http://schemas.microsoft.com/office/drawing/2014/main" xmlns="" id="{0C580502-D8AD-4283-B1E4-47AACA294ACB}"/>
              </a:ext>
            </a:extLst>
          </p:cNvPr>
          <p:cNvSpPr/>
          <p:nvPr/>
        </p:nvSpPr>
        <p:spPr>
          <a:xfrm>
            <a:off x="791580" y="1309687"/>
            <a:ext cx="2867025" cy="676275"/>
          </a:xfrm>
          <a:prstGeom prst="rect">
            <a:avLst/>
          </a:prstGeom>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zh-CN" altLang="en-US" sz="3800" dirty="0">
                <a:solidFill>
                  <a:srgbClr val="FF0000"/>
                </a:solidFill>
                <a:effectLst>
                  <a:outerShdw blurRad="38100" dist="38100" dir="2700000" algn="tl">
                    <a:srgbClr val="C0C0C0"/>
                  </a:outerShdw>
                </a:effectLst>
                <a:latin typeface="Arial" panose="020B0604020202020204" pitchFamily="34" charset="0"/>
              </a:rPr>
              <a:t> </a:t>
            </a:r>
            <a:r>
              <a:rPr lang="en-US" altLang="zh-CN" sz="3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sym typeface="Wingdings" panose="05000000000000000000" pitchFamily="2" charset="2"/>
              </a:rPr>
              <a:t></a:t>
            </a:r>
            <a:r>
              <a:rPr lang="zh-CN" altLang="en-US" sz="3800" dirty="0">
                <a:solidFill>
                  <a:srgbClr val="FF0000"/>
                </a:solidFill>
                <a:effectLst>
                  <a:outerShdw blurRad="38100" dist="38100" dir="2700000" algn="tl">
                    <a:srgbClr val="C0C0C0"/>
                  </a:outerShdw>
                </a:effectLst>
                <a:latin typeface="Arial" panose="020B0604020202020204" pitchFamily="34" charset="0"/>
                <a:ea typeface="黑体" panose="02010609060101010101" pitchFamily="49" charset="-122"/>
              </a:rPr>
              <a:t>教学目标</a:t>
            </a:r>
            <a:endParaRPr lang="en-US" altLang="zh-CN" sz="3800" dirty="0">
              <a:solidFill>
                <a:srgbClr val="FF0000"/>
              </a:solidFill>
              <a:effectLst>
                <a:outerShdw blurRad="38100" dist="38100" dir="2700000" algn="tl">
                  <a:srgbClr val="C0C0C0"/>
                </a:outerShdw>
              </a:effectLst>
              <a:latin typeface="Arial" panose="020B0604020202020204" pitchFamily="34" charset="0"/>
              <a:ea typeface="黑体" panose="020106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BFCB6FD7-0FBF-41CE-AF98-D6CCDCACA512}"/>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2" name="圆角矩形 4">
            <a:extLst>
              <a:ext uri="{FF2B5EF4-FFF2-40B4-BE49-F238E27FC236}">
                <a16:creationId xmlns:a16="http://schemas.microsoft.com/office/drawing/2014/main" xmlns="" id="{330CF9CD-48CC-4AD1-8E6F-E810434E553D}"/>
              </a:ext>
            </a:extLst>
          </p:cNvPr>
          <p:cNvSpPr/>
          <p:nvPr/>
        </p:nvSpPr>
        <p:spPr bwMode="gray">
          <a:xfrm>
            <a:off x="684213" y="1196975"/>
            <a:ext cx="7920037" cy="52562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600">
                <a:solidFill>
                  <a:srgbClr val="FF0000"/>
                </a:solidFill>
                <a:latin typeface="Arial" panose="020B0604020202020204" pitchFamily="34" charset="0"/>
              </a:rPr>
              <a:t>4.6.4 </a:t>
            </a:r>
            <a:r>
              <a:rPr lang="zh-CN" altLang="en-US" sz="2600">
                <a:solidFill>
                  <a:srgbClr val="FF0000"/>
                </a:solidFill>
                <a:latin typeface="Arial" panose="020B0604020202020204" pitchFamily="34" charset="0"/>
              </a:rPr>
              <a:t>数据输入界面设计</a:t>
            </a:r>
          </a:p>
          <a:p>
            <a:pPr eaLnBrk="1" hangingPunct="1">
              <a:spcBef>
                <a:spcPct val="20000"/>
              </a:spcBef>
              <a:spcAft>
                <a:spcPct val="20000"/>
              </a:spcAft>
              <a:defRPr/>
            </a:pPr>
            <a:r>
              <a:rPr lang="en-US" altLang="zh-CN" sz="2000">
                <a:solidFill>
                  <a:srgbClr val="0066FF"/>
                </a:solidFill>
                <a:latin typeface="Arial" panose="020B0604020202020204" pitchFamily="34" charset="0"/>
              </a:rPr>
              <a:t>       </a:t>
            </a:r>
            <a:r>
              <a:rPr lang="en-US" altLang="zh-CN" sz="2200">
                <a:solidFill>
                  <a:srgbClr val="990033"/>
                </a:solidFill>
                <a:latin typeface="Arial" panose="020B0604020202020204" pitchFamily="34" charset="0"/>
              </a:rPr>
              <a:t>1. </a:t>
            </a:r>
            <a:r>
              <a:rPr lang="zh-CN" altLang="en-US" sz="2200">
                <a:solidFill>
                  <a:srgbClr val="990033"/>
                </a:solidFill>
                <a:latin typeface="Arial" panose="020B0604020202020204" pitchFamily="34" charset="0"/>
              </a:rPr>
              <a:t>数据输入界面设计方法</a:t>
            </a:r>
          </a:p>
          <a:p>
            <a:pPr eaLnBrk="1" hangingPunct="1">
              <a:defRPr/>
            </a:pPr>
            <a:r>
              <a:rPr lang="zh-CN" altLang="en-US" sz="2200">
                <a:solidFill>
                  <a:srgbClr val="0066FF"/>
                </a:solidFill>
                <a:latin typeface="Arial" panose="020B0604020202020204" pitchFamily="34" charset="0"/>
              </a:rPr>
              <a:t>       数据输入界面设计</a:t>
            </a:r>
            <a:r>
              <a:rPr lang="zh-CN" altLang="en-US" sz="2200">
                <a:solidFill>
                  <a:srgbClr val="CC0000"/>
                </a:solidFill>
                <a:latin typeface="Arial" panose="020B0604020202020204" pitchFamily="34" charset="0"/>
              </a:rPr>
              <a:t>总目标</a:t>
            </a:r>
            <a:r>
              <a:rPr lang="zh-CN" altLang="en-US" sz="2200">
                <a:solidFill>
                  <a:schemeClr val="tx1"/>
                </a:solidFill>
                <a:latin typeface="Arial" panose="020B0604020202020204" pitchFamily="34" charset="0"/>
              </a:rPr>
              <a:t>是简化用户的操作，容忍用户偶尔出错并尽可能降低输入出错率。用户操作主要在选择命令、键入数据或者提供系统输入等方面。键盘是常用的主要输入方式，鼠标、数字化仪或语音识别系统也是重要的</a:t>
            </a:r>
            <a:r>
              <a:rPr lang="zh-CN" altLang="en-US" sz="2200">
                <a:solidFill>
                  <a:srgbClr val="800000"/>
                </a:solidFill>
                <a:latin typeface="Arial" panose="020B0604020202020204" pitchFamily="34" charset="0"/>
              </a:rPr>
              <a:t>输入手段</a:t>
            </a:r>
            <a:r>
              <a:rPr lang="zh-CN" altLang="en-US" sz="2200">
                <a:solidFill>
                  <a:srgbClr val="0066FF"/>
                </a:solidFill>
                <a:latin typeface="Arial" panose="020B0604020202020204" pitchFamily="34" charset="0"/>
              </a:rPr>
              <a:t>。输入界面设计</a:t>
            </a:r>
            <a:r>
              <a:rPr lang="zh-CN" altLang="en-US" sz="2200">
                <a:solidFill>
                  <a:srgbClr val="CC0000"/>
                </a:solidFill>
                <a:latin typeface="Arial" panose="020B0604020202020204" pitchFamily="34" charset="0"/>
              </a:rPr>
              <a:t>目的</a:t>
            </a:r>
            <a:r>
              <a:rPr lang="zh-CN" altLang="en-US" sz="2200">
                <a:solidFill>
                  <a:schemeClr val="tx1"/>
                </a:solidFill>
                <a:latin typeface="Arial" panose="020B0604020202020204" pitchFamily="34" charset="0"/>
              </a:rPr>
              <a:t>是使输入界面尽可能方便有效地进行数据输入。可从以下方面</a:t>
            </a:r>
            <a:r>
              <a:rPr lang="zh-CN" altLang="en-US" sz="2200">
                <a:solidFill>
                  <a:srgbClr val="CC0000"/>
                </a:solidFill>
                <a:latin typeface="Arial" panose="020B0604020202020204" pitchFamily="34" charset="0"/>
              </a:rPr>
              <a:t>提高输入的效率</a:t>
            </a:r>
            <a:r>
              <a:rPr lang="zh-CN" altLang="en-US" sz="2200">
                <a:solidFill>
                  <a:srgbClr val="0066FF"/>
                </a:solidFill>
                <a:latin typeface="Arial" panose="020B0604020202020204" pitchFamily="34" charset="0"/>
              </a:rPr>
              <a:t>。</a:t>
            </a:r>
          </a:p>
          <a:p>
            <a:pPr eaLnBrk="1" hangingPunct="1">
              <a:defRPr/>
            </a:pPr>
            <a:r>
              <a:rPr lang="zh-CN" altLang="en-US" sz="2200">
                <a:solidFill>
                  <a:srgbClr val="0066FF"/>
                </a:solidFill>
                <a:latin typeface="Arial" panose="020B0604020202020204" pitchFamily="34" charset="0"/>
              </a:rPr>
              <a:t>      </a:t>
            </a:r>
            <a:r>
              <a:rPr lang="zh-CN" altLang="en-US" sz="2200">
                <a:solidFill>
                  <a:schemeClr val="tx1"/>
                </a:solidFill>
                <a:latin typeface="Arial" panose="020B0604020202020204" pitchFamily="34" charset="0"/>
              </a:rPr>
              <a:t>⑴尽量减少输入工作量。</a:t>
            </a:r>
          </a:p>
          <a:p>
            <a:pPr eaLnBrk="1" hangingPunct="1">
              <a:defRPr/>
            </a:pPr>
            <a:r>
              <a:rPr lang="zh-CN" altLang="en-US" sz="2200">
                <a:solidFill>
                  <a:schemeClr val="tx1"/>
                </a:solidFill>
                <a:latin typeface="Arial" panose="020B0604020202020204" pitchFamily="34" charset="0"/>
              </a:rPr>
              <a:t>      ⑵输入屏幕与输入格式匹配。</a:t>
            </a:r>
          </a:p>
          <a:p>
            <a:pPr eaLnBrk="1" hangingPunct="1">
              <a:defRPr/>
            </a:pPr>
            <a:r>
              <a:rPr lang="zh-CN" altLang="en-US" sz="2200">
                <a:solidFill>
                  <a:schemeClr val="tx1"/>
                </a:solidFill>
                <a:latin typeface="Arial" panose="020B0604020202020204" pitchFamily="34" charset="0"/>
              </a:rPr>
              <a:t>      ⑶数据输入的一般规则：</a:t>
            </a:r>
          </a:p>
          <a:p>
            <a:pPr eaLnBrk="1" hangingPunct="1">
              <a:defRPr/>
            </a:pPr>
            <a:r>
              <a:rPr lang="zh-CN" altLang="en-US" sz="2200">
                <a:solidFill>
                  <a:schemeClr val="tx1"/>
                </a:solidFill>
                <a:latin typeface="Arial" panose="020B0604020202020204" pitchFamily="34" charset="0"/>
                <a:ea typeface="楷体" panose="02010609060101010101" pitchFamily="49" charset="-122"/>
              </a:rPr>
              <a:t>      ①确认输入；②交互动作；</a:t>
            </a:r>
          </a:p>
          <a:p>
            <a:pPr eaLnBrk="1" hangingPunct="1">
              <a:defRPr/>
            </a:pPr>
            <a:r>
              <a:rPr lang="zh-CN" altLang="en-US" sz="2200">
                <a:solidFill>
                  <a:schemeClr val="tx1"/>
                </a:solidFill>
                <a:latin typeface="Arial" panose="020B0604020202020204" pitchFamily="34" charset="0"/>
                <a:ea typeface="楷体" panose="02010609060101010101" pitchFamily="49" charset="-122"/>
              </a:rPr>
              <a:t>      ③确定删除；④提供反馈。</a:t>
            </a:r>
          </a:p>
          <a:p>
            <a:pPr algn="ctr" eaLnBrk="1" hangingPunct="1">
              <a:defRPr/>
            </a:pPr>
            <a:endParaRPr lang="zh-CN" altLang="en-US" sz="2000" b="0">
              <a:solidFill>
                <a:schemeClr val="tx1"/>
              </a:solidFill>
              <a:latin typeface="Arial" panose="020B0604020202020204" pitchFamily="34" charset="0"/>
              <a:ea typeface="楷体" panose="02010609060101010101" pitchFamily="49" charset="-122"/>
            </a:endParaRPr>
          </a:p>
        </p:txBody>
      </p:sp>
      <p:pic>
        <p:nvPicPr>
          <p:cNvPr id="57348" name="Picture 5" descr="C:\Program Files\Microsoft Office\MEDIA\CAGCAT10\j0285750.wmf">
            <a:extLst>
              <a:ext uri="{FF2B5EF4-FFF2-40B4-BE49-F238E27FC236}">
                <a16:creationId xmlns:a16="http://schemas.microsoft.com/office/drawing/2014/main" xmlns="" id="{EF2AE734-6E74-4BB6-B53D-2B349A8BA4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5445125"/>
            <a:ext cx="13684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xmlns="" id="{DFCF76FA-13C8-4B5F-83C4-7E719976F887}"/>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58371" name="Rectangle 3">
            <a:extLst>
              <a:ext uri="{FF2B5EF4-FFF2-40B4-BE49-F238E27FC236}">
                <a16:creationId xmlns:a16="http://schemas.microsoft.com/office/drawing/2014/main" xmlns="" id="{0DBE1537-5845-400A-96C8-3ABED9BB8093}"/>
              </a:ext>
            </a:extLst>
          </p:cNvPr>
          <p:cNvSpPr>
            <a:spLocks noChangeArrowheads="1"/>
          </p:cNvSpPr>
          <p:nvPr/>
        </p:nvSpPr>
        <p:spPr bwMode="auto">
          <a:xfrm>
            <a:off x="468313" y="3206750"/>
            <a:ext cx="84248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8288">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b="0">
              <a:latin typeface="Arial" panose="020B0604020202020204" pitchFamily="34" charset="0"/>
            </a:endParaRPr>
          </a:p>
        </p:txBody>
      </p:sp>
      <p:sp>
        <p:nvSpPr>
          <p:cNvPr id="2" name="圆角矩形 4">
            <a:extLst>
              <a:ext uri="{FF2B5EF4-FFF2-40B4-BE49-F238E27FC236}">
                <a16:creationId xmlns:a16="http://schemas.microsoft.com/office/drawing/2014/main" xmlns="" id="{2253ED68-4B19-4FA2-897E-6F152A7A864F}"/>
              </a:ext>
            </a:extLst>
          </p:cNvPr>
          <p:cNvSpPr/>
          <p:nvPr/>
        </p:nvSpPr>
        <p:spPr bwMode="gray">
          <a:xfrm>
            <a:off x="971550" y="1268413"/>
            <a:ext cx="7345363" cy="43211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130000"/>
              </a:lnSpc>
              <a:defRPr/>
            </a:pPr>
            <a:r>
              <a:rPr lang="en-US" altLang="zh-CN" sz="2400" dirty="0">
                <a:solidFill>
                  <a:srgbClr val="990033"/>
                </a:solidFill>
                <a:latin typeface="Arial" panose="020B0604020202020204" pitchFamily="34" charset="0"/>
              </a:rPr>
              <a:t>        2.</a:t>
            </a:r>
            <a:r>
              <a:rPr lang="zh-CN" altLang="en-US" sz="2400" dirty="0">
                <a:solidFill>
                  <a:srgbClr val="990033"/>
                </a:solidFill>
                <a:latin typeface="Arial" panose="020B0604020202020204" pitchFamily="34" charset="0"/>
              </a:rPr>
              <a:t>系统响应和帮助</a:t>
            </a:r>
          </a:p>
          <a:p>
            <a:pPr eaLnBrk="1" hangingPunct="1">
              <a:lnSpc>
                <a:spcPct val="130000"/>
              </a:lnSpc>
              <a:defRPr/>
            </a:pPr>
            <a:r>
              <a:rPr lang="en-US" altLang="zh-CN" sz="2400" dirty="0"/>
              <a:t>    </a:t>
            </a:r>
            <a:r>
              <a:rPr lang="zh-CN" altLang="zh-CN" sz="2400" dirty="0"/>
              <a:t>在用户界面设计时，</a:t>
            </a:r>
            <a:r>
              <a:rPr lang="zh-CN" altLang="zh-CN" sz="2400" dirty="0">
                <a:solidFill>
                  <a:srgbClr val="C00000"/>
                </a:solidFill>
              </a:rPr>
              <a:t>常见</a:t>
            </a:r>
            <a:r>
              <a:rPr lang="en-US" altLang="zh-CN" sz="2400" dirty="0">
                <a:solidFill>
                  <a:srgbClr val="C00000"/>
                </a:solidFill>
              </a:rPr>
              <a:t>4</a:t>
            </a:r>
            <a:r>
              <a:rPr lang="zh-CN" altLang="zh-CN" sz="2400" dirty="0">
                <a:solidFill>
                  <a:srgbClr val="C00000"/>
                </a:solidFill>
              </a:rPr>
              <a:t>种问题</a:t>
            </a:r>
            <a:r>
              <a:rPr lang="zh-CN" altLang="zh-CN" sz="2400" dirty="0"/>
              <a:t>：软件系统运行响应时间、用户帮助设施、错误信息处理和命令交互。</a:t>
            </a:r>
            <a:r>
              <a:rPr lang="zh-CN" altLang="en-US" sz="2400" dirty="0">
                <a:solidFill>
                  <a:srgbClr val="0066FF"/>
                </a:solidFill>
                <a:latin typeface="Arial" panose="020B0604020202020204" pitchFamily="34" charset="0"/>
              </a:rPr>
              <a:t>在用户界面设计时，</a:t>
            </a:r>
            <a:r>
              <a:rPr lang="zh-CN" altLang="en-US" sz="2400" dirty="0">
                <a:solidFill>
                  <a:srgbClr val="CC0000"/>
                </a:solidFill>
                <a:latin typeface="Arial" panose="020B0604020202020204" pitchFamily="34" charset="0"/>
              </a:rPr>
              <a:t>常遇到</a:t>
            </a:r>
            <a:r>
              <a:rPr lang="en-US" altLang="zh-CN" sz="2400" dirty="0">
                <a:solidFill>
                  <a:srgbClr val="CC0000"/>
                </a:solidFill>
                <a:latin typeface="Arial" panose="020B0604020202020204" pitchFamily="34" charset="0"/>
              </a:rPr>
              <a:t>4</a:t>
            </a:r>
            <a:r>
              <a:rPr lang="zh-CN" altLang="en-US" sz="2400" dirty="0">
                <a:solidFill>
                  <a:srgbClr val="CC0000"/>
                </a:solidFill>
                <a:latin typeface="Arial" panose="020B0604020202020204" pitchFamily="34" charset="0"/>
              </a:rPr>
              <a:t>种问题</a:t>
            </a:r>
            <a:r>
              <a:rPr lang="zh-CN" altLang="en-US" sz="2400" dirty="0">
                <a:solidFill>
                  <a:srgbClr val="0066FF"/>
                </a:solidFill>
                <a:latin typeface="Arial" panose="020B0604020202020204" pitchFamily="34" charset="0"/>
              </a:rPr>
              <a:t>：</a:t>
            </a:r>
          </a:p>
          <a:p>
            <a:pPr eaLnBrk="1" hangingPunct="1">
              <a:lnSpc>
                <a:spcPct val="130000"/>
              </a:lnSpc>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）系统响应时间。</a:t>
            </a:r>
          </a:p>
          <a:p>
            <a:pPr eaLnBrk="1" hangingPunct="1">
              <a:lnSpc>
                <a:spcPct val="130000"/>
              </a:lnSpc>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）系统帮助及提示。</a:t>
            </a:r>
          </a:p>
          <a:p>
            <a:pPr eaLnBrk="1" hangingPunct="1">
              <a:lnSpc>
                <a:spcPct val="130000"/>
              </a:lnSpc>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3</a:t>
            </a:r>
            <a:r>
              <a:rPr lang="zh-CN" altLang="en-US" sz="2400" dirty="0">
                <a:solidFill>
                  <a:schemeClr val="tx1"/>
                </a:solidFill>
                <a:latin typeface="Arial" panose="020B0604020202020204" pitchFamily="34" charset="0"/>
              </a:rPr>
              <a:t>）设计风格一致。</a:t>
            </a:r>
          </a:p>
          <a:p>
            <a:pPr eaLnBrk="1" hangingPunct="1">
              <a:lnSpc>
                <a:spcPct val="130000"/>
              </a:lnSpc>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4</a:t>
            </a:r>
            <a:r>
              <a:rPr lang="zh-CN" altLang="en-US" sz="2400" dirty="0">
                <a:solidFill>
                  <a:schemeClr val="tx1"/>
                </a:solidFill>
                <a:latin typeface="Arial" panose="020B0604020202020204" pitchFamily="34" charset="0"/>
              </a:rPr>
              <a:t>）输入设计的其他问题。</a:t>
            </a:r>
          </a:p>
          <a:p>
            <a:pPr eaLnBrk="1" hangingPunct="1">
              <a:lnSpc>
                <a:spcPct val="80000"/>
              </a:lnSpc>
              <a:defRPr/>
            </a:pPr>
            <a:endParaRPr lang="zh-CN" altLang="en-US" sz="1900" b="0" dirty="0">
              <a:solidFill>
                <a:srgbClr val="0066FF"/>
              </a:solidFill>
              <a:latin typeface="Arial" panose="020B0604020202020204" pitchFamily="34" charset="0"/>
            </a:endParaRPr>
          </a:p>
        </p:txBody>
      </p:sp>
      <p:pic>
        <p:nvPicPr>
          <p:cNvPr id="58373" name="Picture 25" descr="C:\Users\user\AppData\Local\Microsoft\Windows\Temporary Internet Files\Content.IE5\BRFJ06TV\MCj04114760000[1].wmf">
            <a:extLst>
              <a:ext uri="{FF2B5EF4-FFF2-40B4-BE49-F238E27FC236}">
                <a16:creationId xmlns:a16="http://schemas.microsoft.com/office/drawing/2014/main" xmlns="" id="{7B894648-3A59-44C6-96FD-FF16E66409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724525" y="4797425"/>
            <a:ext cx="160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xmlns="" id="{D2D1F1A7-193F-4E5E-BB56-7BD3214AB872}"/>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59395" name="Rectangle 4">
            <a:extLst>
              <a:ext uri="{FF2B5EF4-FFF2-40B4-BE49-F238E27FC236}">
                <a16:creationId xmlns:a16="http://schemas.microsoft.com/office/drawing/2014/main" xmlns="" id="{0B332016-9641-4368-B239-08307B36BCDB}"/>
              </a:ext>
            </a:extLst>
          </p:cNvPr>
          <p:cNvSpPr>
            <a:spLocks noChangeArrowheads="1"/>
          </p:cNvSpPr>
          <p:nvPr/>
        </p:nvSpPr>
        <p:spPr bwMode="auto">
          <a:xfrm>
            <a:off x="947465" y="1429835"/>
            <a:ext cx="570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1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2400">
                <a:cs typeface="Times New Roman" panose="02020603050405020304" pitchFamily="18" charset="0"/>
              </a:rPr>
              <a:t>一个</a:t>
            </a:r>
            <a:r>
              <a:rPr lang="zh-CN" altLang="en-US" sz="2400">
                <a:solidFill>
                  <a:srgbClr val="CC0000"/>
                </a:solidFill>
                <a:cs typeface="Times New Roman" panose="02020603050405020304" pitchFamily="18" charset="0"/>
              </a:rPr>
              <a:t>读者借阅录入窗口</a:t>
            </a:r>
            <a:r>
              <a:rPr lang="zh-CN" altLang="en-US" sz="2400">
                <a:cs typeface="Times New Roman" panose="02020603050405020304" pitchFamily="18" charset="0"/>
              </a:rPr>
              <a:t>，如图</a:t>
            </a:r>
            <a:r>
              <a:rPr lang="en-US" altLang="zh-CN" sz="2400">
                <a:solidFill>
                  <a:schemeClr val="tx2"/>
                </a:solidFill>
                <a:cs typeface="Times New Roman" panose="02020603050405020304" pitchFamily="18" charset="0"/>
              </a:rPr>
              <a:t>4-18</a:t>
            </a:r>
            <a:r>
              <a:rPr lang="zh-CN" altLang="en-US" sz="2400">
                <a:cs typeface="Times New Roman" panose="02020603050405020304" pitchFamily="18" charset="0"/>
              </a:rPr>
              <a:t>所示。</a:t>
            </a:r>
            <a:endParaRPr lang="zh-CN" altLang="en-US" sz="2400">
              <a:latin typeface="Arial" panose="020B0604020202020204" pitchFamily="34" charset="0"/>
            </a:endParaRPr>
          </a:p>
        </p:txBody>
      </p:sp>
      <p:pic>
        <p:nvPicPr>
          <p:cNvPr id="59396" name="Picture 3">
            <a:extLst>
              <a:ext uri="{FF2B5EF4-FFF2-40B4-BE49-F238E27FC236}">
                <a16:creationId xmlns:a16="http://schemas.microsoft.com/office/drawing/2014/main" xmlns="" id="{20D93B38-32BE-49B2-8C8A-1B394648C3F9}"/>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1331640" y="1979110"/>
            <a:ext cx="6334125"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5">
            <a:extLst>
              <a:ext uri="{FF2B5EF4-FFF2-40B4-BE49-F238E27FC236}">
                <a16:creationId xmlns:a16="http://schemas.microsoft.com/office/drawing/2014/main" xmlns="" id="{08FC1E0D-6CFA-4F99-8683-775DD0863B68}"/>
              </a:ext>
            </a:extLst>
          </p:cNvPr>
          <p:cNvSpPr>
            <a:spLocks noChangeArrowheads="1"/>
          </p:cNvSpPr>
          <p:nvPr/>
        </p:nvSpPr>
        <p:spPr bwMode="auto">
          <a:xfrm>
            <a:off x="3060428" y="6509835"/>
            <a:ext cx="2803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zh-CN" altLang="en-US">
                <a:latin typeface="Arial" panose="020B0604020202020204" pitchFamily="34" charset="0"/>
              </a:rPr>
              <a:t>图</a:t>
            </a:r>
            <a:r>
              <a:rPr lang="en-US" altLang="zh-CN">
                <a:latin typeface="Arial" panose="020B0604020202020204" pitchFamily="34" charset="0"/>
              </a:rPr>
              <a:t>4-18 </a:t>
            </a:r>
            <a:r>
              <a:rPr lang="zh-CN" altLang="en-US">
                <a:latin typeface="Arial" panose="020B0604020202020204" pitchFamily="34" charset="0"/>
              </a:rPr>
              <a:t>读者借阅录入窗口</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xmlns="" id="{059F48D6-37B4-4D08-9B2E-288AF9B7FFC3}"/>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60419" name="Rectangle 3">
            <a:extLst>
              <a:ext uri="{FF2B5EF4-FFF2-40B4-BE49-F238E27FC236}">
                <a16:creationId xmlns:a16="http://schemas.microsoft.com/office/drawing/2014/main" xmlns="" id="{C7EF6824-4D29-4802-959B-627DD68C8FAD}"/>
              </a:ext>
            </a:extLst>
          </p:cNvPr>
          <p:cNvSpPr>
            <a:spLocks noChangeArrowheads="1"/>
          </p:cNvSpPr>
          <p:nvPr/>
        </p:nvSpPr>
        <p:spPr bwMode="auto">
          <a:xfrm>
            <a:off x="900113" y="3748088"/>
            <a:ext cx="4524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lvl1pPr indent="268288">
              <a:tabLst>
                <a:tab pos="457200" algn="l"/>
              </a:tabLst>
              <a:defRPr b="1">
                <a:solidFill>
                  <a:schemeClr val="tx1"/>
                </a:solidFill>
                <a:latin typeface="宋体" panose="02010600030101010101" pitchFamily="2" charset="-122"/>
                <a:ea typeface="宋体" panose="02010600030101010101" pitchFamily="2" charset="-122"/>
              </a:defRPr>
            </a:lvl1pPr>
            <a:lvl2pPr marL="742950" indent="-285750">
              <a:tabLst>
                <a:tab pos="457200" algn="l"/>
              </a:tabLst>
              <a:defRPr b="1">
                <a:solidFill>
                  <a:schemeClr val="tx1"/>
                </a:solidFill>
                <a:latin typeface="宋体" panose="02010600030101010101" pitchFamily="2" charset="-122"/>
                <a:ea typeface="宋体" panose="02010600030101010101" pitchFamily="2" charset="-122"/>
              </a:defRPr>
            </a:lvl2pPr>
            <a:lvl3pPr marL="1143000" indent="-228600">
              <a:tabLst>
                <a:tab pos="457200" algn="l"/>
              </a:tabLst>
              <a:defRPr b="1">
                <a:solidFill>
                  <a:schemeClr val="tx1"/>
                </a:solidFill>
                <a:latin typeface="宋体" panose="02010600030101010101" pitchFamily="2" charset="-122"/>
                <a:ea typeface="宋体" panose="02010600030101010101" pitchFamily="2" charset="-122"/>
              </a:defRPr>
            </a:lvl3pPr>
            <a:lvl4pPr marL="1600200" indent="-228600">
              <a:tabLst>
                <a:tab pos="457200" algn="l"/>
              </a:tabLst>
              <a:defRPr b="1">
                <a:solidFill>
                  <a:schemeClr val="tx1"/>
                </a:solidFill>
                <a:latin typeface="宋体" panose="02010600030101010101" pitchFamily="2" charset="-122"/>
                <a:ea typeface="宋体" panose="02010600030101010101" pitchFamily="2" charset="-122"/>
              </a:defRPr>
            </a:lvl4pPr>
            <a:lvl5pPr marL="2057400" indent="-228600">
              <a:tabLst>
                <a:tab pos="457200"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457200"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457200"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457200"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457200"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400" b="0">
              <a:latin typeface="Arial" panose="020B0604020202020204" pitchFamily="34" charset="0"/>
            </a:endParaRPr>
          </a:p>
        </p:txBody>
      </p:sp>
      <p:sp>
        <p:nvSpPr>
          <p:cNvPr id="2" name="圆角矩形 4">
            <a:extLst>
              <a:ext uri="{FF2B5EF4-FFF2-40B4-BE49-F238E27FC236}">
                <a16:creationId xmlns:a16="http://schemas.microsoft.com/office/drawing/2014/main" xmlns="" id="{4F857D49-D5A7-4105-B413-0D2740CD5067}"/>
              </a:ext>
            </a:extLst>
          </p:cNvPr>
          <p:cNvSpPr/>
          <p:nvPr/>
        </p:nvSpPr>
        <p:spPr bwMode="gray">
          <a:xfrm>
            <a:off x="881063" y="1195388"/>
            <a:ext cx="7854950" cy="475456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20000"/>
          </a:bodyPr>
          <a:lstStyle/>
          <a:p>
            <a:pPr eaLnBrk="1" hangingPunct="1">
              <a:lnSpc>
                <a:spcPct val="150000"/>
              </a:lnSpc>
              <a:defRPr/>
            </a:pPr>
            <a:r>
              <a:rPr lang="en-US" altLang="zh-CN" sz="2600" dirty="0">
                <a:solidFill>
                  <a:srgbClr val="FF0000"/>
                </a:solidFill>
                <a:latin typeface="Arial" panose="020B0604020202020204" pitchFamily="34" charset="0"/>
              </a:rPr>
              <a:t>4.6.5 </a:t>
            </a:r>
            <a:r>
              <a:rPr lang="zh-CN" altLang="en-US" sz="2600" dirty="0">
                <a:solidFill>
                  <a:srgbClr val="FF0000"/>
                </a:solidFill>
                <a:latin typeface="Arial" panose="020B0604020202020204" pitchFamily="34" charset="0"/>
              </a:rPr>
              <a:t>数据输出界面设计</a:t>
            </a:r>
          </a:p>
          <a:p>
            <a:pPr eaLnBrk="1" hangingPunct="1">
              <a:lnSpc>
                <a:spcPct val="150000"/>
              </a:lnSpc>
              <a:defRPr/>
            </a:pPr>
            <a:r>
              <a:rPr lang="en-US" altLang="zh-CN" sz="2400" dirty="0"/>
              <a:t>   </a:t>
            </a:r>
            <a:r>
              <a:rPr lang="zh-CN" altLang="zh-CN" sz="2400" dirty="0">
                <a:solidFill>
                  <a:srgbClr val="C00000"/>
                </a:solidFill>
              </a:rPr>
              <a:t>数据输出界面</a:t>
            </a:r>
            <a:r>
              <a:rPr lang="zh-CN" altLang="zh-CN" sz="2400" dirty="0"/>
              <a:t>显示的信息应当完整准确且易于理解，并能以一定的形式输出系统和用户所需的内容</a:t>
            </a:r>
            <a:endParaRPr lang="en-US" altLang="zh-CN" sz="2400" dirty="0"/>
          </a:p>
          <a:p>
            <a:pPr eaLnBrk="1" hangingPunct="1">
              <a:lnSpc>
                <a:spcPct val="150000"/>
              </a:lnSpc>
              <a:defRPr/>
            </a:pPr>
            <a:r>
              <a:rPr lang="en-US" altLang="zh-CN" sz="2400" dirty="0">
                <a:solidFill>
                  <a:srgbClr val="990033"/>
                </a:solidFill>
                <a:latin typeface="Arial" panose="020B0604020202020204" pitchFamily="34" charset="0"/>
              </a:rPr>
              <a:t>     1.</a:t>
            </a:r>
            <a:r>
              <a:rPr lang="zh-CN" altLang="en-US" sz="2400" dirty="0">
                <a:solidFill>
                  <a:srgbClr val="990033"/>
                </a:solidFill>
                <a:latin typeface="Arial" panose="020B0604020202020204" pitchFamily="34" charset="0"/>
              </a:rPr>
              <a:t>显示信息的设计原则 </a:t>
            </a:r>
          </a:p>
          <a:p>
            <a:pPr eaLnBrk="1" hangingPunct="1">
              <a:lnSpc>
                <a:spcPct val="150000"/>
              </a:lnSpc>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）只显示当前操作有关信息</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如界面、对话框操作按钮的提示信息等</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a:t>
            </a:r>
          </a:p>
          <a:p>
            <a:pPr eaLnBrk="1" hangingPunct="1">
              <a:lnSpc>
                <a:spcPct val="150000"/>
              </a:lnSpc>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）使用易理解的数据。</a:t>
            </a:r>
          </a:p>
          <a:p>
            <a:pPr eaLnBrk="1" hangingPunct="1">
              <a:lnSpc>
                <a:spcPct val="150000"/>
              </a:lnSpc>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3</a:t>
            </a:r>
            <a:r>
              <a:rPr lang="zh-CN" altLang="en-US" sz="2400" dirty="0">
                <a:solidFill>
                  <a:schemeClr val="tx1"/>
                </a:solidFill>
                <a:latin typeface="Arial" panose="020B0604020202020204" pitchFamily="34" charset="0"/>
              </a:rPr>
              <a:t>）显示信息标准化。</a:t>
            </a:r>
          </a:p>
          <a:p>
            <a:pPr eaLnBrk="1" hangingPunct="1">
              <a:lnSpc>
                <a:spcPct val="150000"/>
              </a:lnSpc>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4</a:t>
            </a:r>
            <a:r>
              <a:rPr lang="zh-CN" altLang="en-US" sz="2400" dirty="0">
                <a:solidFill>
                  <a:schemeClr val="tx1"/>
                </a:solidFill>
                <a:latin typeface="Arial" panose="020B0604020202020204" pitchFamily="34" charset="0"/>
              </a:rPr>
              <a:t>）状态提示简明扼要。</a:t>
            </a:r>
            <a:endParaRPr lang="zh-CN" altLang="en-US" sz="2400" b="0" dirty="0">
              <a:solidFill>
                <a:srgbClr val="0066FF"/>
              </a:solidFill>
              <a:latin typeface="Arial" panose="020B0604020202020204" pitchFamily="34" charset="0"/>
            </a:endParaRPr>
          </a:p>
        </p:txBody>
      </p:sp>
      <p:pic>
        <p:nvPicPr>
          <p:cNvPr id="60421" name="Picture 5" descr="C:\Program Files\Microsoft Office\MEDIA\CAGCAT10\j0285750.wmf">
            <a:extLst>
              <a:ext uri="{FF2B5EF4-FFF2-40B4-BE49-F238E27FC236}">
                <a16:creationId xmlns:a16="http://schemas.microsoft.com/office/drawing/2014/main" xmlns="" id="{13E70240-43C7-4777-9E9D-2212593936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525" y="4292600"/>
            <a:ext cx="13684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AD76990D-E0C0-40B7-A8C9-082AAF585315}"/>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61443" name="Rectangle 3">
            <a:extLst>
              <a:ext uri="{FF2B5EF4-FFF2-40B4-BE49-F238E27FC236}">
                <a16:creationId xmlns:a16="http://schemas.microsoft.com/office/drawing/2014/main" xmlns="" id="{5E7FC0BE-C20C-47CE-85B9-24F90510D9E1}"/>
              </a:ext>
            </a:extLst>
          </p:cNvPr>
          <p:cNvSpPr>
            <a:spLocks noChangeArrowheads="1"/>
          </p:cNvSpPr>
          <p:nvPr/>
        </p:nvSpPr>
        <p:spPr bwMode="auto">
          <a:xfrm>
            <a:off x="900113" y="3748088"/>
            <a:ext cx="4524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lvl1pPr indent="268288">
              <a:tabLst>
                <a:tab pos="457200" algn="l"/>
              </a:tabLst>
              <a:defRPr b="1">
                <a:solidFill>
                  <a:schemeClr val="tx1"/>
                </a:solidFill>
                <a:latin typeface="宋体" panose="02010600030101010101" pitchFamily="2" charset="-122"/>
                <a:ea typeface="宋体" panose="02010600030101010101" pitchFamily="2" charset="-122"/>
              </a:defRPr>
            </a:lvl1pPr>
            <a:lvl2pPr marL="742950" indent="-285750">
              <a:tabLst>
                <a:tab pos="457200" algn="l"/>
              </a:tabLst>
              <a:defRPr b="1">
                <a:solidFill>
                  <a:schemeClr val="tx1"/>
                </a:solidFill>
                <a:latin typeface="宋体" panose="02010600030101010101" pitchFamily="2" charset="-122"/>
                <a:ea typeface="宋体" panose="02010600030101010101" pitchFamily="2" charset="-122"/>
              </a:defRPr>
            </a:lvl2pPr>
            <a:lvl3pPr marL="1143000" indent="-228600">
              <a:tabLst>
                <a:tab pos="457200" algn="l"/>
              </a:tabLst>
              <a:defRPr b="1">
                <a:solidFill>
                  <a:schemeClr val="tx1"/>
                </a:solidFill>
                <a:latin typeface="宋体" panose="02010600030101010101" pitchFamily="2" charset="-122"/>
                <a:ea typeface="宋体" panose="02010600030101010101" pitchFamily="2" charset="-122"/>
              </a:defRPr>
            </a:lvl3pPr>
            <a:lvl4pPr marL="1600200" indent="-228600">
              <a:tabLst>
                <a:tab pos="457200" algn="l"/>
              </a:tabLst>
              <a:defRPr b="1">
                <a:solidFill>
                  <a:schemeClr val="tx1"/>
                </a:solidFill>
                <a:latin typeface="宋体" panose="02010600030101010101" pitchFamily="2" charset="-122"/>
                <a:ea typeface="宋体" panose="02010600030101010101" pitchFamily="2" charset="-122"/>
              </a:defRPr>
            </a:lvl4pPr>
            <a:lvl5pPr marL="2057400" indent="-228600">
              <a:tabLst>
                <a:tab pos="457200"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457200"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457200"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457200"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457200"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400" b="0">
              <a:latin typeface="Arial" panose="020B0604020202020204" pitchFamily="34" charset="0"/>
            </a:endParaRPr>
          </a:p>
        </p:txBody>
      </p:sp>
      <p:sp>
        <p:nvSpPr>
          <p:cNvPr id="2" name="圆角矩形 4">
            <a:extLst>
              <a:ext uri="{FF2B5EF4-FFF2-40B4-BE49-F238E27FC236}">
                <a16:creationId xmlns:a16="http://schemas.microsoft.com/office/drawing/2014/main" xmlns="" id="{9F18884E-E1A8-4E4C-8E34-6CAA9B410E51}"/>
              </a:ext>
            </a:extLst>
          </p:cNvPr>
          <p:cNvSpPr/>
          <p:nvPr/>
        </p:nvSpPr>
        <p:spPr bwMode="gray">
          <a:xfrm>
            <a:off x="830263" y="1341438"/>
            <a:ext cx="7559675" cy="385921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defRPr/>
            </a:pPr>
            <a:r>
              <a:rPr lang="en-US" altLang="zh-CN" sz="2400" dirty="0">
                <a:solidFill>
                  <a:srgbClr val="990033"/>
                </a:solidFill>
                <a:latin typeface="Arial" panose="020B0604020202020204" pitchFamily="34" charset="0"/>
              </a:rPr>
              <a:t>      2. </a:t>
            </a:r>
            <a:r>
              <a:rPr lang="zh-CN" altLang="en-US" sz="2400" dirty="0">
                <a:solidFill>
                  <a:srgbClr val="990033"/>
                </a:solidFill>
                <a:latin typeface="Arial" panose="020B0604020202020204" pitchFamily="34" charset="0"/>
              </a:rPr>
              <a:t>常用屏幕设计方法</a:t>
            </a:r>
          </a:p>
          <a:p>
            <a:pPr eaLnBrk="1" hangingPunct="1">
              <a:defRPr/>
            </a:pPr>
            <a:r>
              <a:rPr lang="zh-CN" altLang="en-US" sz="2400" dirty="0">
                <a:solidFill>
                  <a:srgbClr val="CC0000"/>
                </a:solidFill>
                <a:latin typeface="Arial" panose="020B0604020202020204" pitchFamily="34" charset="0"/>
              </a:rPr>
              <a:t>      屏幕设计</a:t>
            </a:r>
            <a:r>
              <a:rPr lang="zh-CN" altLang="en-US" sz="2400" dirty="0">
                <a:solidFill>
                  <a:srgbClr val="0066FF"/>
                </a:solidFill>
                <a:latin typeface="Arial" panose="020B0604020202020204" pitchFamily="34" charset="0"/>
              </a:rPr>
              <a:t>主要包括：</a:t>
            </a:r>
          </a:p>
          <a:p>
            <a:pPr eaLnBrk="1" hangingPunct="1">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）布局。</a:t>
            </a:r>
            <a:r>
              <a:rPr lang="zh-CN" altLang="en-US" sz="2400" dirty="0">
                <a:solidFill>
                  <a:srgbClr val="800000"/>
                </a:solidFill>
                <a:latin typeface="Arial" panose="020B0604020202020204" pitchFamily="34" charset="0"/>
              </a:rPr>
              <a:t>应注意</a:t>
            </a:r>
            <a:r>
              <a:rPr lang="en-US" altLang="zh-CN" sz="2400" dirty="0">
                <a:solidFill>
                  <a:srgbClr val="800000"/>
                </a:solidFill>
                <a:latin typeface="Arial" panose="020B0604020202020204" pitchFamily="34" charset="0"/>
              </a:rPr>
              <a:t>3</a:t>
            </a:r>
            <a:r>
              <a:rPr lang="zh-CN" altLang="en-US" sz="2400" dirty="0">
                <a:solidFill>
                  <a:srgbClr val="800000"/>
                </a:solidFill>
                <a:latin typeface="Arial" panose="020B0604020202020204" pitchFamily="34" charset="0"/>
              </a:rPr>
              <a:t>点</a:t>
            </a:r>
            <a:r>
              <a:rPr lang="zh-CN" altLang="en-US" sz="2400" dirty="0">
                <a:solidFill>
                  <a:schemeClr val="tx1"/>
                </a:solidFill>
                <a:latin typeface="Arial" panose="020B0604020202020204" pitchFamily="34" charset="0"/>
              </a:rPr>
              <a:t>：</a:t>
            </a:r>
          </a:p>
          <a:p>
            <a:pPr eaLnBrk="1" hangingPunct="1">
              <a:defRPr/>
            </a:pPr>
            <a:r>
              <a:rPr lang="zh-CN" altLang="en-US" sz="2400" dirty="0">
                <a:solidFill>
                  <a:schemeClr val="tx1"/>
                </a:solidFill>
                <a:latin typeface="Arial" panose="020B0604020202020204" pitchFamily="34" charset="0"/>
              </a:rPr>
              <a:t>       </a:t>
            </a:r>
            <a:r>
              <a:rPr lang="zh-CN" altLang="en-US" sz="2400" dirty="0">
                <a:solidFill>
                  <a:schemeClr val="tx1"/>
                </a:solidFill>
                <a:latin typeface="Arial" panose="020B0604020202020204" pitchFamily="34" charset="0"/>
                <a:ea typeface="楷体" panose="02010609060101010101" pitchFamily="49" charset="-122"/>
              </a:rPr>
              <a:t>①注意屏幕整体分布。②对象（界面、窗口、按钮等）安排。③对象显示顺序。</a:t>
            </a:r>
          </a:p>
          <a:p>
            <a:pPr eaLnBrk="1" hangingPunct="1">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）显示文字及颜色。</a:t>
            </a:r>
          </a:p>
          <a:p>
            <a:pPr eaLnBrk="1" hangingPunct="1">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3</a:t>
            </a:r>
            <a:r>
              <a:rPr lang="zh-CN" altLang="en-US" sz="2400" dirty="0">
                <a:solidFill>
                  <a:schemeClr val="tx1"/>
                </a:solidFill>
                <a:latin typeface="Arial" panose="020B0604020202020204" pitchFamily="34" charset="0"/>
              </a:rPr>
              <a:t>）便于显示查看。</a:t>
            </a:r>
          </a:p>
          <a:p>
            <a:pPr eaLnBrk="1" hangingPunct="1">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4</a:t>
            </a:r>
            <a:r>
              <a:rPr lang="zh-CN" altLang="en-US" sz="2400" dirty="0">
                <a:solidFill>
                  <a:schemeClr val="tx1"/>
                </a:solidFill>
                <a:latin typeface="Arial" panose="020B0604020202020204" pitchFamily="34" charset="0"/>
              </a:rPr>
              <a:t>）满足输出需求。</a:t>
            </a:r>
          </a:p>
        </p:txBody>
      </p:sp>
      <p:pic>
        <p:nvPicPr>
          <p:cNvPr id="61445" name="Picture 5" descr="C:\Program Files\Microsoft Office\MEDIA\CAGCAT10\j0234657.wmf">
            <a:extLst>
              <a:ext uri="{FF2B5EF4-FFF2-40B4-BE49-F238E27FC236}">
                <a16:creationId xmlns:a16="http://schemas.microsoft.com/office/drawing/2014/main" xmlns="" id="{B19797E7-92F6-4E8D-8AC0-CBE8040BB7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5175" y="5119688"/>
            <a:ext cx="14398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32">
            <a:extLst>
              <a:ext uri="{FF2B5EF4-FFF2-40B4-BE49-F238E27FC236}">
                <a16:creationId xmlns:a16="http://schemas.microsoft.com/office/drawing/2014/main" xmlns="" id="{A5A8DA21-7A0F-4833-814A-E2D491002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3752850"/>
            <a:ext cx="3184525"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Rectangle 18">
            <a:extLst>
              <a:ext uri="{FF2B5EF4-FFF2-40B4-BE49-F238E27FC236}">
                <a16:creationId xmlns:a16="http://schemas.microsoft.com/office/drawing/2014/main" xmlns="" id="{CC2E8BDB-F274-434B-B155-CC6E76F4D28F}"/>
              </a:ext>
            </a:extLst>
          </p:cNvPr>
          <p:cNvSpPr>
            <a:spLocks noChangeArrowheads="1"/>
          </p:cNvSpPr>
          <p:nvPr/>
        </p:nvSpPr>
        <p:spPr bwMode="auto">
          <a:xfrm flipH="1">
            <a:off x="5083175" y="3933825"/>
            <a:ext cx="784225" cy="2232025"/>
          </a:xfrm>
          <a:prstGeom prst="rect">
            <a:avLst/>
          </a:prstGeom>
          <a:noFill/>
          <a:ln w="15875">
            <a:solidFill>
              <a:srgbClr val="CC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buFont typeface="Arial" panose="020B0604020202020204" pitchFamily="34" charset="0"/>
              <a:buNone/>
            </a:pPr>
            <a:endParaRPr lang="zh-CN" altLang="en-US">
              <a:latin typeface="Arial" panose="020B0604020202020204" pitchFamily="34" charset="0"/>
            </a:endParaRPr>
          </a:p>
        </p:txBody>
      </p:sp>
      <p:sp>
        <p:nvSpPr>
          <p:cNvPr id="61448" name="Rectangle 18">
            <a:extLst>
              <a:ext uri="{FF2B5EF4-FFF2-40B4-BE49-F238E27FC236}">
                <a16:creationId xmlns:a16="http://schemas.microsoft.com/office/drawing/2014/main" xmlns="" id="{2A8F998A-573F-4414-ABEC-A915229889BA}"/>
              </a:ext>
            </a:extLst>
          </p:cNvPr>
          <p:cNvSpPr>
            <a:spLocks noChangeArrowheads="1"/>
          </p:cNvSpPr>
          <p:nvPr/>
        </p:nvSpPr>
        <p:spPr bwMode="auto">
          <a:xfrm flipH="1">
            <a:off x="6831013" y="5208588"/>
            <a:ext cx="777875" cy="957262"/>
          </a:xfrm>
          <a:prstGeom prst="rect">
            <a:avLst/>
          </a:prstGeom>
          <a:noFill/>
          <a:ln w="15875">
            <a:solidFill>
              <a:srgbClr val="CC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buFont typeface="Arial" panose="020B0604020202020204" pitchFamily="34" charset="0"/>
              <a:buNone/>
            </a:pPr>
            <a:endParaRPr lang="zh-CN" altLang="en-US">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6F0EA95C-E739-411A-B58A-B8FC7E617EA1}"/>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62467" name="Rectangle 5">
            <a:extLst>
              <a:ext uri="{FF2B5EF4-FFF2-40B4-BE49-F238E27FC236}">
                <a16:creationId xmlns:a16="http://schemas.microsoft.com/office/drawing/2014/main" xmlns="" id="{44352E30-7947-4AE6-9A09-4DC5EA8B2315}"/>
              </a:ext>
            </a:extLst>
          </p:cNvPr>
          <p:cNvSpPr>
            <a:spLocks noChangeArrowheads="1"/>
          </p:cNvSpPr>
          <p:nvPr/>
        </p:nvSpPr>
        <p:spPr bwMode="auto">
          <a:xfrm>
            <a:off x="457200" y="1331911"/>
            <a:ext cx="7504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2400">
                <a:cs typeface="Times New Roman" panose="02020603050405020304" pitchFamily="18" charset="0"/>
              </a:rPr>
              <a:t>一个</a:t>
            </a:r>
            <a:r>
              <a:rPr lang="zh-CN" altLang="en-US" sz="2400">
                <a:solidFill>
                  <a:srgbClr val="CC0000"/>
                </a:solidFill>
                <a:cs typeface="Times New Roman" panose="02020603050405020304" pitchFamily="18" charset="0"/>
              </a:rPr>
              <a:t>图书管理信息系统</a:t>
            </a:r>
            <a:r>
              <a:rPr lang="zh-CN" altLang="en-US" sz="2400">
                <a:cs typeface="Times New Roman" panose="02020603050405020304" pitchFamily="18" charset="0"/>
              </a:rPr>
              <a:t>的</a:t>
            </a:r>
            <a:r>
              <a:rPr lang="zh-CN" altLang="en-US" sz="2400">
                <a:solidFill>
                  <a:srgbClr val="800000"/>
                </a:solidFill>
                <a:cs typeface="Times New Roman" panose="02020603050405020304" pitchFamily="18" charset="0"/>
              </a:rPr>
              <a:t>查询窗口</a:t>
            </a:r>
            <a:r>
              <a:rPr lang="zh-CN" altLang="en-US" sz="2400">
                <a:cs typeface="Times New Roman" panose="02020603050405020304" pitchFamily="18" charset="0"/>
              </a:rPr>
              <a:t>，如图</a:t>
            </a:r>
            <a:r>
              <a:rPr lang="en-US" altLang="zh-CN" sz="2400">
                <a:solidFill>
                  <a:schemeClr val="tx2"/>
                </a:solidFill>
                <a:cs typeface="Times New Roman" panose="02020603050405020304" pitchFamily="18" charset="0"/>
              </a:rPr>
              <a:t>4-19</a:t>
            </a:r>
            <a:r>
              <a:rPr lang="zh-CN" altLang="en-US" sz="2400">
                <a:cs typeface="Times New Roman" panose="02020603050405020304" pitchFamily="18" charset="0"/>
              </a:rPr>
              <a:t>所示。</a:t>
            </a:r>
            <a:endParaRPr lang="zh-CN" altLang="en-US" sz="2400">
              <a:latin typeface="Arial" panose="020B0604020202020204" pitchFamily="34" charset="0"/>
            </a:endParaRPr>
          </a:p>
        </p:txBody>
      </p:sp>
      <p:pic>
        <p:nvPicPr>
          <p:cNvPr id="62468" name="Picture 4" descr="书籍信息查询">
            <a:extLst>
              <a:ext uri="{FF2B5EF4-FFF2-40B4-BE49-F238E27FC236}">
                <a16:creationId xmlns:a16="http://schemas.microsoft.com/office/drawing/2014/main" xmlns="" id="{15E73F03-F7AC-49A1-A274-8C9058BBCFD8}"/>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309687" y="1789111"/>
            <a:ext cx="5799138" cy="4503737"/>
          </a:xfrm>
          <a:prstGeom prst="rect">
            <a:avLst/>
          </a:prstGeom>
          <a:noFill/>
          <a:ln w="9525">
            <a:solidFill>
              <a:srgbClr val="1F38ED"/>
            </a:solidFill>
            <a:miter lim="800000"/>
            <a:headEnd/>
            <a:tailEnd/>
          </a:ln>
          <a:extLst>
            <a:ext uri="{909E8E84-426E-40DD-AFC4-6F175D3DCCD1}">
              <a14:hiddenFill xmlns:a14="http://schemas.microsoft.com/office/drawing/2010/main">
                <a:solidFill>
                  <a:srgbClr val="FFFFFF"/>
                </a:solidFill>
              </a14:hiddenFill>
            </a:ext>
          </a:extLst>
        </p:spPr>
      </p:pic>
      <p:sp>
        <p:nvSpPr>
          <p:cNvPr id="62469" name="Rectangle 6">
            <a:extLst>
              <a:ext uri="{FF2B5EF4-FFF2-40B4-BE49-F238E27FC236}">
                <a16:creationId xmlns:a16="http://schemas.microsoft.com/office/drawing/2014/main" xmlns="" id="{2131AFD3-8B53-4884-88AE-A0F3F61D2F2C}"/>
              </a:ext>
            </a:extLst>
          </p:cNvPr>
          <p:cNvSpPr>
            <a:spLocks noChangeArrowheads="1"/>
          </p:cNvSpPr>
          <p:nvPr/>
        </p:nvSpPr>
        <p:spPr bwMode="auto">
          <a:xfrm>
            <a:off x="0" y="5297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b="0"/>
          </a:p>
        </p:txBody>
      </p:sp>
      <p:sp>
        <p:nvSpPr>
          <p:cNvPr id="62470" name="Rectangle 7">
            <a:extLst>
              <a:ext uri="{FF2B5EF4-FFF2-40B4-BE49-F238E27FC236}">
                <a16:creationId xmlns:a16="http://schemas.microsoft.com/office/drawing/2014/main" xmlns="" id="{FD965804-3047-4CC8-9DC1-C9BBA652B6CD}"/>
              </a:ext>
            </a:extLst>
          </p:cNvPr>
          <p:cNvSpPr>
            <a:spLocks noChangeArrowheads="1"/>
          </p:cNvSpPr>
          <p:nvPr/>
        </p:nvSpPr>
        <p:spPr bwMode="auto">
          <a:xfrm>
            <a:off x="3192463" y="6276975"/>
            <a:ext cx="236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b="0">
                <a:latin typeface="Arial" panose="020B0604020202020204" pitchFamily="34" charset="0"/>
              </a:rPr>
              <a:t>图</a:t>
            </a:r>
            <a:r>
              <a:rPr lang="en-US" altLang="zh-CN" b="0">
                <a:latin typeface="Arial" panose="020B0604020202020204" pitchFamily="34" charset="0"/>
              </a:rPr>
              <a:t>4-19 </a:t>
            </a:r>
            <a:r>
              <a:rPr lang="zh-CN" altLang="en-US" b="0">
                <a:latin typeface="Arial" panose="020B0604020202020204" pitchFamily="34" charset="0"/>
              </a:rPr>
              <a:t>图书查询窗口</a:t>
            </a:r>
            <a:r>
              <a:rPr lang="zh-CN" altLang="en-US">
                <a:latin typeface="Arial" panose="020B0604020202020204" pitchFamily="34" charset="0"/>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7EBAF925-5ADB-4753-94EB-56F43C679601}"/>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63491" name="Rectangle 4">
            <a:extLst>
              <a:ext uri="{FF2B5EF4-FFF2-40B4-BE49-F238E27FC236}">
                <a16:creationId xmlns:a16="http://schemas.microsoft.com/office/drawing/2014/main" xmlns="" id="{3EF5BEB9-4C57-4E3E-A2DE-4514A13B63C5}"/>
              </a:ext>
            </a:extLst>
          </p:cNvPr>
          <p:cNvSpPr>
            <a:spLocks noChangeArrowheads="1"/>
          </p:cNvSpPr>
          <p:nvPr/>
        </p:nvSpPr>
        <p:spPr bwMode="auto">
          <a:xfrm>
            <a:off x="468313" y="3487738"/>
            <a:ext cx="83518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1938">
              <a:tabLst>
                <a:tab pos="450850" algn="l"/>
              </a:tabLst>
              <a:defRPr b="1">
                <a:solidFill>
                  <a:schemeClr val="tx1"/>
                </a:solidFill>
                <a:latin typeface="宋体" panose="02010600030101010101" pitchFamily="2" charset="-122"/>
                <a:ea typeface="宋体" panose="02010600030101010101" pitchFamily="2" charset="-122"/>
              </a:defRPr>
            </a:lvl1pPr>
            <a:lvl2pPr marL="742950" indent="-285750">
              <a:tabLst>
                <a:tab pos="450850" algn="l"/>
              </a:tabLst>
              <a:defRPr b="1">
                <a:solidFill>
                  <a:schemeClr val="tx1"/>
                </a:solidFill>
                <a:latin typeface="宋体" panose="02010600030101010101" pitchFamily="2" charset="-122"/>
                <a:ea typeface="宋体" panose="02010600030101010101" pitchFamily="2" charset="-122"/>
              </a:defRPr>
            </a:lvl2pPr>
            <a:lvl3pPr marL="1143000" indent="-228600">
              <a:tabLst>
                <a:tab pos="450850" algn="l"/>
              </a:tabLst>
              <a:defRPr b="1">
                <a:solidFill>
                  <a:schemeClr val="tx1"/>
                </a:solidFill>
                <a:latin typeface="宋体" panose="02010600030101010101" pitchFamily="2" charset="-122"/>
                <a:ea typeface="宋体" panose="02010600030101010101" pitchFamily="2" charset="-122"/>
              </a:defRPr>
            </a:lvl3pPr>
            <a:lvl4pPr marL="1600200" indent="-228600">
              <a:tabLst>
                <a:tab pos="450850" algn="l"/>
              </a:tabLst>
              <a:defRPr b="1">
                <a:solidFill>
                  <a:schemeClr val="tx1"/>
                </a:solidFill>
                <a:latin typeface="宋体" panose="02010600030101010101" pitchFamily="2" charset="-122"/>
                <a:ea typeface="宋体" panose="02010600030101010101" pitchFamily="2" charset="-122"/>
              </a:defRPr>
            </a:lvl4pPr>
            <a:lvl5pPr marL="2057400" indent="-228600">
              <a:tabLst>
                <a:tab pos="450850"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450850"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450850"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450850"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450850"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000" b="0">
              <a:latin typeface="Arial" panose="020B0604020202020204" pitchFamily="34" charset="0"/>
            </a:endParaRPr>
          </a:p>
        </p:txBody>
      </p:sp>
      <p:sp>
        <p:nvSpPr>
          <p:cNvPr id="2" name="圆角矩形 4">
            <a:extLst>
              <a:ext uri="{FF2B5EF4-FFF2-40B4-BE49-F238E27FC236}">
                <a16:creationId xmlns:a16="http://schemas.microsoft.com/office/drawing/2014/main" xmlns="" id="{D39086E7-2C6F-4F84-9656-BF5455A928B4}"/>
              </a:ext>
            </a:extLst>
          </p:cNvPr>
          <p:cNvSpPr/>
          <p:nvPr/>
        </p:nvSpPr>
        <p:spPr bwMode="gray">
          <a:xfrm>
            <a:off x="539750" y="1196975"/>
            <a:ext cx="7559675" cy="46085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defRPr/>
            </a:pPr>
            <a:r>
              <a:rPr lang="en-US" altLang="zh-CN" sz="2600">
                <a:solidFill>
                  <a:srgbClr val="FF0000"/>
                </a:solidFill>
                <a:latin typeface="Arial" panose="020B0604020202020204" pitchFamily="34" charset="0"/>
              </a:rPr>
              <a:t>4.6.6 </a:t>
            </a:r>
            <a:r>
              <a:rPr lang="zh-CN" altLang="en-US" sz="2600">
                <a:solidFill>
                  <a:srgbClr val="FF0000"/>
                </a:solidFill>
                <a:latin typeface="Arial" panose="020B0604020202020204" pitchFamily="34" charset="0"/>
              </a:rPr>
              <a:t>控制界面的设计</a:t>
            </a:r>
          </a:p>
          <a:p>
            <a:pPr eaLnBrk="1" hangingPunct="1">
              <a:spcBef>
                <a:spcPct val="20000"/>
              </a:spcBef>
              <a:spcAft>
                <a:spcPct val="20000"/>
              </a:spcAft>
              <a:defRPr/>
            </a:pPr>
            <a:r>
              <a:rPr lang="en-US" altLang="zh-CN" sz="2400">
                <a:solidFill>
                  <a:srgbClr val="0066FF"/>
                </a:solidFill>
                <a:latin typeface="Arial" panose="020B0604020202020204" pitchFamily="34" charset="0"/>
              </a:rPr>
              <a:t>       </a:t>
            </a:r>
            <a:r>
              <a:rPr lang="en-US" altLang="zh-CN" sz="2400">
                <a:solidFill>
                  <a:srgbClr val="990033"/>
                </a:solidFill>
                <a:latin typeface="Arial" panose="020B0604020202020204" pitchFamily="34" charset="0"/>
              </a:rPr>
              <a:t>1. </a:t>
            </a:r>
            <a:r>
              <a:rPr lang="zh-CN" altLang="en-US" sz="2400">
                <a:solidFill>
                  <a:srgbClr val="990033"/>
                </a:solidFill>
                <a:latin typeface="Arial" panose="020B0604020202020204" pitchFamily="34" charset="0"/>
              </a:rPr>
              <a:t>屏幕的控制界面</a:t>
            </a:r>
          </a:p>
          <a:p>
            <a:pPr eaLnBrk="1" hangingPunct="1">
              <a:defRPr/>
            </a:pPr>
            <a:r>
              <a:rPr lang="zh-CN" altLang="en-US" sz="2400">
                <a:solidFill>
                  <a:srgbClr val="0066FF"/>
                </a:solidFill>
                <a:latin typeface="Arial" panose="020B0604020202020204" pitchFamily="34" charset="0"/>
              </a:rPr>
              <a:t>      </a:t>
            </a:r>
            <a:r>
              <a:rPr lang="zh-CN" altLang="en-US" sz="2400">
                <a:solidFill>
                  <a:srgbClr val="800000"/>
                </a:solidFill>
                <a:latin typeface="Arial" panose="020B0604020202020204" pitchFamily="34" charset="0"/>
              </a:rPr>
              <a:t>设计控制界面</a:t>
            </a:r>
            <a:r>
              <a:rPr lang="zh-CN" altLang="en-US" sz="2400">
                <a:solidFill>
                  <a:schemeClr val="tx1"/>
                </a:solidFill>
                <a:latin typeface="Arial" panose="020B0604020202020204" pitchFamily="34" charset="0"/>
              </a:rPr>
              <a:t>的</a:t>
            </a:r>
            <a:r>
              <a:rPr lang="zh-CN" altLang="en-US" sz="2400">
                <a:solidFill>
                  <a:srgbClr val="CC0000"/>
                </a:solidFill>
                <a:latin typeface="Arial" panose="020B0604020202020204" pitchFamily="34" charset="0"/>
              </a:rPr>
              <a:t>目的</a:t>
            </a:r>
            <a:r>
              <a:rPr lang="zh-CN" altLang="en-US" sz="2400">
                <a:solidFill>
                  <a:schemeClr val="tx1"/>
                </a:solidFill>
                <a:latin typeface="Arial" panose="020B0604020202020204" pitchFamily="34" charset="0"/>
              </a:rPr>
              <a:t>是让用户可主动控制系统的工作，使用户很容易地访问计算机及网络资源。</a:t>
            </a:r>
            <a:r>
              <a:rPr lang="zh-CN" altLang="en-US" sz="2400">
                <a:solidFill>
                  <a:srgbClr val="CC0000"/>
                </a:solidFill>
                <a:latin typeface="Arial" panose="020B0604020202020204" pitchFamily="34" charset="0"/>
              </a:rPr>
              <a:t>主要方式</a:t>
            </a:r>
            <a:r>
              <a:rPr lang="zh-CN" altLang="en-US" sz="2400">
                <a:solidFill>
                  <a:schemeClr val="tx1"/>
                </a:solidFill>
                <a:latin typeface="Arial" panose="020B0604020202020204" pitchFamily="34" charset="0"/>
              </a:rPr>
              <a:t>有</a:t>
            </a:r>
            <a:r>
              <a:rPr lang="zh-CN" altLang="en-US" sz="2400">
                <a:solidFill>
                  <a:srgbClr val="006600"/>
                </a:solidFill>
                <a:latin typeface="Arial" panose="020B0604020202020204" pitchFamily="34" charset="0"/>
              </a:rPr>
              <a:t>控制对话</a:t>
            </a:r>
            <a:r>
              <a:rPr lang="en-US" altLang="zh-CN" sz="2400">
                <a:solidFill>
                  <a:srgbClr val="006600"/>
                </a:solidFill>
                <a:latin typeface="Arial" panose="020B0604020202020204" pitchFamily="34" charset="0"/>
                <a:sym typeface="+mn-ea"/>
              </a:rPr>
              <a:t>(</a:t>
            </a:r>
            <a:r>
              <a:rPr lang="zh-CN" altLang="en-US" sz="2400">
                <a:solidFill>
                  <a:srgbClr val="006600"/>
                </a:solidFill>
                <a:latin typeface="Arial" panose="020B0604020202020204" pitchFamily="34" charset="0"/>
                <a:sym typeface="+mn-ea"/>
              </a:rPr>
              <a:t>选项卡</a:t>
            </a:r>
            <a:r>
              <a:rPr lang="en-US" altLang="zh-CN" sz="2400">
                <a:solidFill>
                  <a:srgbClr val="006600"/>
                </a:solidFill>
                <a:latin typeface="Arial" panose="020B0604020202020204" pitchFamily="34" charset="0"/>
                <a:sym typeface="+mn-ea"/>
              </a:rPr>
              <a:t>)</a:t>
            </a:r>
            <a:r>
              <a:rPr lang="zh-CN" altLang="en-US" sz="2400">
                <a:solidFill>
                  <a:srgbClr val="006600"/>
                </a:solidFill>
                <a:latin typeface="Arial" panose="020B0604020202020204" pitchFamily="34" charset="0"/>
              </a:rPr>
              <a:t>、菜单、功能键、图标、直接指点、窗口、命令</a:t>
            </a:r>
            <a:r>
              <a:rPr lang="en-US" altLang="zh-CN" sz="2400">
                <a:solidFill>
                  <a:srgbClr val="006600"/>
                </a:solidFill>
                <a:latin typeface="Arial" panose="020B0604020202020204" pitchFamily="34" charset="0"/>
              </a:rPr>
              <a:t>/</a:t>
            </a:r>
            <a:r>
              <a:rPr lang="zh-CN" altLang="en-US" sz="2400">
                <a:solidFill>
                  <a:srgbClr val="006600"/>
                </a:solidFill>
                <a:latin typeface="Arial" panose="020B0604020202020204" pitchFamily="34" charset="0"/>
              </a:rPr>
              <a:t>自然语言</a:t>
            </a:r>
            <a:r>
              <a:rPr lang="zh-CN" altLang="en-US" sz="2400">
                <a:solidFill>
                  <a:schemeClr val="tx1"/>
                </a:solidFill>
                <a:latin typeface="Arial" panose="020B0604020202020204" pitchFamily="34" charset="0"/>
              </a:rPr>
              <a:t>等。</a:t>
            </a:r>
          </a:p>
          <a:p>
            <a:pPr eaLnBrk="1" hangingPunct="1">
              <a:defRPr/>
            </a:pPr>
            <a:r>
              <a:rPr lang="zh-CN" altLang="en-US" sz="2400">
                <a:solidFill>
                  <a:srgbClr val="0066FF"/>
                </a:solidFill>
                <a:latin typeface="Arial" panose="020B0604020202020204" pitchFamily="34" charset="0"/>
              </a:rPr>
              <a:t>      </a:t>
            </a:r>
            <a:r>
              <a:rPr lang="zh-CN" altLang="en-US" sz="2400">
                <a:solidFill>
                  <a:srgbClr val="CC0000"/>
                </a:solidFill>
                <a:latin typeface="Arial" panose="020B0604020202020204" pitchFamily="34" charset="0"/>
              </a:rPr>
              <a:t>控制对话</a:t>
            </a:r>
            <a:r>
              <a:rPr lang="zh-CN" altLang="en-US" sz="2400">
                <a:solidFill>
                  <a:schemeClr val="tx1"/>
                </a:solidFill>
                <a:latin typeface="Arial" panose="020B0604020202020204" pitchFamily="34" charset="0"/>
              </a:rPr>
              <a:t>可以是简单的问答形式，系统提出是否选择操作，用户可以</a:t>
            </a:r>
            <a:r>
              <a:rPr lang="en-US" altLang="zh-CN" sz="2400">
                <a:solidFill>
                  <a:schemeClr val="tx1"/>
                </a:solidFill>
                <a:latin typeface="Arial" panose="020B0604020202020204" pitchFamily="34" charset="0"/>
              </a:rPr>
              <a:t>Y / N</a:t>
            </a:r>
            <a:r>
              <a:rPr lang="zh-CN" altLang="en-US" sz="2400">
                <a:solidFill>
                  <a:schemeClr val="tx1"/>
                </a:solidFill>
                <a:latin typeface="Arial" panose="020B0604020202020204" pitchFamily="34" charset="0"/>
              </a:rPr>
              <a:t>方式回答。复杂的对话形式是基于菜单的系统。</a:t>
            </a:r>
          </a:p>
          <a:p>
            <a:pPr eaLnBrk="1" hangingPunct="1">
              <a:defRPr/>
            </a:pPr>
            <a:endParaRPr lang="zh-CN" altLang="en-US" sz="2400">
              <a:solidFill>
                <a:schemeClr val="tx1"/>
              </a:solidFill>
              <a:latin typeface="Arial" panose="020B0604020202020204" pitchFamily="34" charset="0"/>
            </a:endParaRPr>
          </a:p>
        </p:txBody>
      </p:sp>
      <p:pic>
        <p:nvPicPr>
          <p:cNvPr id="63493" name="Picture 5" descr="C:\Program Files\Microsoft Office\MEDIA\CAGCAT10\j0285750.wmf">
            <a:extLst>
              <a:ext uri="{FF2B5EF4-FFF2-40B4-BE49-F238E27FC236}">
                <a16:creationId xmlns:a16="http://schemas.microsoft.com/office/drawing/2014/main" xmlns="" id="{9CEB4FA5-F1B1-42C4-A1AE-906505BA39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1500" y="5013325"/>
            <a:ext cx="13684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xmlns="" id="{EDCCABF5-9014-4ACB-BB1E-C9B710091402}"/>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 </a:t>
            </a:r>
          </a:p>
        </p:txBody>
      </p:sp>
      <p:sp>
        <p:nvSpPr>
          <p:cNvPr id="64515" name="Rectangle 3">
            <a:extLst>
              <a:ext uri="{FF2B5EF4-FFF2-40B4-BE49-F238E27FC236}">
                <a16:creationId xmlns:a16="http://schemas.microsoft.com/office/drawing/2014/main" xmlns="" id="{D55DCC9D-C93A-4289-963F-C58213FC9E44}"/>
              </a:ext>
            </a:extLst>
          </p:cNvPr>
          <p:cNvSpPr>
            <a:spLocks noChangeArrowheads="1"/>
          </p:cNvSpPr>
          <p:nvPr/>
        </p:nvSpPr>
        <p:spPr bwMode="auto">
          <a:xfrm>
            <a:off x="468313" y="3487738"/>
            <a:ext cx="83518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1938">
              <a:tabLst>
                <a:tab pos="450850" algn="l"/>
              </a:tabLst>
              <a:defRPr b="1">
                <a:solidFill>
                  <a:schemeClr val="tx1"/>
                </a:solidFill>
                <a:latin typeface="宋体" panose="02010600030101010101" pitchFamily="2" charset="-122"/>
                <a:ea typeface="宋体" panose="02010600030101010101" pitchFamily="2" charset="-122"/>
              </a:defRPr>
            </a:lvl1pPr>
            <a:lvl2pPr marL="742950" indent="-285750">
              <a:tabLst>
                <a:tab pos="450850" algn="l"/>
              </a:tabLst>
              <a:defRPr b="1">
                <a:solidFill>
                  <a:schemeClr val="tx1"/>
                </a:solidFill>
                <a:latin typeface="宋体" panose="02010600030101010101" pitchFamily="2" charset="-122"/>
                <a:ea typeface="宋体" panose="02010600030101010101" pitchFamily="2" charset="-122"/>
              </a:defRPr>
            </a:lvl2pPr>
            <a:lvl3pPr marL="1143000" indent="-228600">
              <a:tabLst>
                <a:tab pos="450850" algn="l"/>
              </a:tabLst>
              <a:defRPr b="1">
                <a:solidFill>
                  <a:schemeClr val="tx1"/>
                </a:solidFill>
                <a:latin typeface="宋体" panose="02010600030101010101" pitchFamily="2" charset="-122"/>
                <a:ea typeface="宋体" panose="02010600030101010101" pitchFamily="2" charset="-122"/>
              </a:defRPr>
            </a:lvl3pPr>
            <a:lvl4pPr marL="1600200" indent="-228600">
              <a:tabLst>
                <a:tab pos="450850" algn="l"/>
              </a:tabLst>
              <a:defRPr b="1">
                <a:solidFill>
                  <a:schemeClr val="tx1"/>
                </a:solidFill>
                <a:latin typeface="宋体" panose="02010600030101010101" pitchFamily="2" charset="-122"/>
                <a:ea typeface="宋体" panose="02010600030101010101" pitchFamily="2" charset="-122"/>
              </a:defRPr>
            </a:lvl4pPr>
            <a:lvl5pPr marL="2057400" indent="-228600">
              <a:tabLst>
                <a:tab pos="450850"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450850"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450850"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450850"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450850"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sz="2000" b="0">
              <a:latin typeface="Arial" panose="020B0604020202020204" pitchFamily="34" charset="0"/>
            </a:endParaRPr>
          </a:p>
        </p:txBody>
      </p:sp>
      <p:sp>
        <p:nvSpPr>
          <p:cNvPr id="2" name="圆角矩形 4">
            <a:extLst>
              <a:ext uri="{FF2B5EF4-FFF2-40B4-BE49-F238E27FC236}">
                <a16:creationId xmlns:a16="http://schemas.microsoft.com/office/drawing/2014/main" xmlns="" id="{4492EA7E-3A3A-473E-B428-0D0648D7993F}"/>
              </a:ext>
            </a:extLst>
          </p:cNvPr>
          <p:cNvSpPr/>
          <p:nvPr/>
        </p:nvSpPr>
        <p:spPr bwMode="gray">
          <a:xfrm>
            <a:off x="755650" y="1700213"/>
            <a:ext cx="7559675" cy="30257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400">
                <a:solidFill>
                  <a:srgbClr val="990033"/>
                </a:solidFill>
                <a:latin typeface="Arial" panose="020B0604020202020204" pitchFamily="34" charset="0"/>
              </a:rPr>
              <a:t>   2. </a:t>
            </a:r>
            <a:r>
              <a:rPr lang="zh-CN" altLang="en-US" sz="2400">
                <a:solidFill>
                  <a:srgbClr val="990033"/>
                </a:solidFill>
                <a:latin typeface="Arial" panose="020B0604020202020204" pitchFamily="34" charset="0"/>
              </a:rPr>
              <a:t>软件的安全性</a:t>
            </a:r>
          </a:p>
          <a:p>
            <a:pPr eaLnBrk="1" hangingPunct="1">
              <a:defRPr/>
            </a:pPr>
            <a:r>
              <a:rPr lang="zh-CN" altLang="en-US" sz="2400">
                <a:solidFill>
                  <a:srgbClr val="CC0000"/>
                </a:solidFill>
                <a:latin typeface="Arial" panose="020B0604020202020204" pitchFamily="34" charset="0"/>
              </a:rPr>
              <a:t>  目的</a:t>
            </a:r>
            <a:r>
              <a:rPr lang="zh-CN" altLang="en-US" sz="2400">
                <a:solidFill>
                  <a:schemeClr val="tx1"/>
                </a:solidFill>
                <a:latin typeface="Arial" panose="020B0604020202020204" pitchFamily="34" charset="0"/>
              </a:rPr>
              <a:t>是保证数据的正确性、机密性和有效性。</a:t>
            </a:r>
          </a:p>
          <a:p>
            <a:pPr eaLnBrk="1" hangingPunct="1">
              <a:defRPr/>
            </a:pPr>
            <a:r>
              <a:rPr lang="zh-CN" altLang="en-US" sz="2400">
                <a:solidFill>
                  <a:schemeClr val="tx1"/>
                </a:solidFill>
                <a:latin typeface="Arial" panose="020B0604020202020204" pitchFamily="34" charset="0"/>
              </a:rPr>
              <a:t>（</a:t>
            </a:r>
            <a:r>
              <a:rPr lang="en-US" altLang="zh-CN" sz="2400">
                <a:solidFill>
                  <a:schemeClr val="tx1"/>
                </a:solidFill>
                <a:latin typeface="Arial" panose="020B0604020202020204" pitchFamily="34" charset="0"/>
              </a:rPr>
              <a:t>1</a:t>
            </a:r>
            <a:r>
              <a:rPr lang="zh-CN" altLang="en-US" sz="2400">
                <a:solidFill>
                  <a:schemeClr val="tx1"/>
                </a:solidFill>
                <a:latin typeface="Arial" panose="020B0604020202020204" pitchFamily="34" charset="0"/>
              </a:rPr>
              <a:t>）系统中不安全因素。</a:t>
            </a:r>
          </a:p>
          <a:p>
            <a:pPr eaLnBrk="1" hangingPunct="1">
              <a:defRPr/>
            </a:pPr>
            <a:r>
              <a:rPr lang="zh-CN" altLang="en-US" sz="2400">
                <a:solidFill>
                  <a:schemeClr val="tx1"/>
                </a:solidFill>
                <a:latin typeface="Arial" panose="020B0604020202020204" pitchFamily="34" charset="0"/>
              </a:rPr>
              <a:t>（</a:t>
            </a:r>
            <a:r>
              <a:rPr lang="en-US" altLang="zh-CN" sz="2400">
                <a:solidFill>
                  <a:schemeClr val="tx1"/>
                </a:solidFill>
                <a:latin typeface="Arial" panose="020B0604020202020204" pitchFamily="34" charset="0"/>
              </a:rPr>
              <a:t>2</a:t>
            </a:r>
            <a:r>
              <a:rPr lang="zh-CN" altLang="en-US" sz="2400">
                <a:solidFill>
                  <a:schemeClr val="tx1"/>
                </a:solidFill>
                <a:latin typeface="Arial" panose="020B0604020202020204" pitchFamily="34" charset="0"/>
              </a:rPr>
              <a:t>）软件安全控制的</a:t>
            </a:r>
            <a:r>
              <a:rPr lang="zh-CN" altLang="en-US" sz="2400">
                <a:solidFill>
                  <a:srgbClr val="800000"/>
                </a:solidFill>
                <a:latin typeface="Arial" panose="020B0604020202020204" pitchFamily="34" charset="0"/>
              </a:rPr>
              <a:t>基本方法</a:t>
            </a:r>
            <a:r>
              <a:rPr lang="zh-CN" altLang="en-US" sz="2400">
                <a:solidFill>
                  <a:srgbClr val="0066FF"/>
                </a:solidFill>
                <a:latin typeface="Arial" panose="020B0604020202020204" pitchFamily="34" charset="0"/>
              </a:rPr>
              <a:t>，主要包括：</a:t>
            </a:r>
          </a:p>
          <a:p>
            <a:pPr eaLnBrk="1" hangingPunct="1">
              <a:defRPr/>
            </a:pPr>
            <a:r>
              <a:rPr lang="zh-CN" altLang="en-US" sz="2400">
                <a:solidFill>
                  <a:srgbClr val="0066FF"/>
                </a:solidFill>
                <a:latin typeface="楷体" panose="02010609060101010101" pitchFamily="49" charset="-122"/>
                <a:ea typeface="楷体" panose="02010609060101010101" pitchFamily="49" charset="-122"/>
              </a:rPr>
              <a:t>   ①数据检查。②用户同一性检测。③运行日志。</a:t>
            </a:r>
          </a:p>
          <a:p>
            <a:pPr eaLnBrk="1" hangingPunct="1">
              <a:defRPr/>
            </a:pPr>
            <a:r>
              <a:rPr lang="zh-CN" altLang="en-US" sz="2400">
                <a:solidFill>
                  <a:srgbClr val="0066FF"/>
                </a:solidFill>
                <a:latin typeface="楷体" panose="02010609060101010101" pitchFamily="49" charset="-122"/>
                <a:ea typeface="楷体" panose="02010609060101010101" pitchFamily="49" charset="-122"/>
              </a:rPr>
              <a:t>   ④数据加密。⑤其他措施。</a:t>
            </a:r>
          </a:p>
          <a:p>
            <a:pPr eaLnBrk="1" hangingPunct="1">
              <a:defRPr/>
            </a:pPr>
            <a:endParaRPr lang="zh-CN" altLang="en-US" sz="2400">
              <a:solidFill>
                <a:srgbClr val="0066FF"/>
              </a:solidFill>
              <a:latin typeface="Arial" panose="020B0604020202020204" pitchFamily="34" charset="0"/>
            </a:endParaRPr>
          </a:p>
        </p:txBody>
      </p:sp>
      <p:pic>
        <p:nvPicPr>
          <p:cNvPr id="64517" name="Picture 5" descr="C:\Program Files\Microsoft Office\MEDIA\CAGCAT10\j0234657.wmf">
            <a:extLst>
              <a:ext uri="{FF2B5EF4-FFF2-40B4-BE49-F238E27FC236}">
                <a16:creationId xmlns:a16="http://schemas.microsoft.com/office/drawing/2014/main" xmlns="" id="{85D5E6E2-7264-4DB9-889F-1995340C52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625" y="4437063"/>
            <a:ext cx="14398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0F604E67-2678-479C-AF7D-38A577048439}"/>
              </a:ext>
            </a:extLst>
          </p:cNvPr>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b="0">
                <a:solidFill>
                  <a:schemeClr val="bg1"/>
                </a:solidFill>
                <a:latin typeface="Arial" panose="020B0604020202020204" pitchFamily="34" charset="0"/>
              </a:rPr>
              <a:t>4.6 </a:t>
            </a:r>
            <a:r>
              <a:rPr lang="zh-CN" altLang="en-US" sz="3200" b="0">
                <a:solidFill>
                  <a:schemeClr val="bg1"/>
                </a:solidFill>
                <a:latin typeface="Arial" panose="020B0604020202020204" pitchFamily="34" charset="0"/>
              </a:rPr>
              <a:t>用户界面设计 </a:t>
            </a:r>
          </a:p>
        </p:txBody>
      </p:sp>
      <p:sp>
        <p:nvSpPr>
          <p:cNvPr id="65539" name="Rectangle 20">
            <a:extLst>
              <a:ext uri="{FF2B5EF4-FFF2-40B4-BE49-F238E27FC236}">
                <a16:creationId xmlns:a16="http://schemas.microsoft.com/office/drawing/2014/main" xmlns="" id="{205B45E2-EC1B-403C-A947-64063A6F16F6}"/>
              </a:ext>
            </a:extLst>
          </p:cNvPr>
          <p:cNvSpPr>
            <a:spLocks noChangeArrowheads="1"/>
          </p:cNvSpPr>
          <p:nvPr/>
        </p:nvSpPr>
        <p:spPr bwMode="auto">
          <a:xfrm>
            <a:off x="250825" y="1890713"/>
            <a:ext cx="8569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tabLst>
                <a:tab pos="-15875" algn="l"/>
                <a:tab pos="401638" algn="l"/>
              </a:tabLst>
              <a:defRPr b="1">
                <a:solidFill>
                  <a:schemeClr val="tx1"/>
                </a:solidFill>
                <a:latin typeface="宋体" panose="02010600030101010101" pitchFamily="2" charset="-122"/>
                <a:ea typeface="宋体" panose="02010600030101010101" pitchFamily="2" charset="-122"/>
              </a:defRPr>
            </a:lvl1pPr>
            <a:lvl2pPr marL="742950" indent="-285750">
              <a:tabLst>
                <a:tab pos="-15875" algn="l"/>
                <a:tab pos="401638" algn="l"/>
              </a:tabLst>
              <a:defRPr b="1">
                <a:solidFill>
                  <a:schemeClr val="tx1"/>
                </a:solidFill>
                <a:latin typeface="宋体" panose="02010600030101010101" pitchFamily="2" charset="-122"/>
                <a:ea typeface="宋体" panose="02010600030101010101" pitchFamily="2" charset="-122"/>
              </a:defRPr>
            </a:lvl2pPr>
            <a:lvl3pPr marL="1143000" indent="-228600">
              <a:tabLst>
                <a:tab pos="-15875" algn="l"/>
                <a:tab pos="401638" algn="l"/>
              </a:tabLst>
              <a:defRPr b="1">
                <a:solidFill>
                  <a:schemeClr val="tx1"/>
                </a:solidFill>
                <a:latin typeface="宋体" panose="02010600030101010101" pitchFamily="2" charset="-122"/>
                <a:ea typeface="宋体" panose="02010600030101010101" pitchFamily="2" charset="-122"/>
              </a:defRPr>
            </a:lvl3pPr>
            <a:lvl4pPr marL="1600200" indent="-228600">
              <a:tabLst>
                <a:tab pos="-15875" algn="l"/>
                <a:tab pos="401638" algn="l"/>
              </a:tabLst>
              <a:defRPr b="1">
                <a:solidFill>
                  <a:schemeClr val="tx1"/>
                </a:solidFill>
                <a:latin typeface="宋体" panose="02010600030101010101" pitchFamily="2" charset="-122"/>
                <a:ea typeface="宋体" panose="02010600030101010101" pitchFamily="2" charset="-122"/>
              </a:defRPr>
            </a:lvl4pPr>
            <a:lvl5pPr marL="2057400" indent="-228600">
              <a:tabLst>
                <a:tab pos="-15875" algn="l"/>
                <a:tab pos="401638" algn="l"/>
              </a:tabLst>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tabLst>
                <a:tab pos="-15875" algn="l"/>
                <a:tab pos="401638" algn="l"/>
              </a:tabLs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tabLst>
                <a:tab pos="-15875" algn="l"/>
                <a:tab pos="401638" algn="l"/>
              </a:tabLs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tabLst>
                <a:tab pos="-15875" algn="l"/>
                <a:tab pos="401638" algn="l"/>
              </a:tabLs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tabLst>
                <a:tab pos="-15875" algn="l"/>
                <a:tab pos="401638" algn="l"/>
              </a:tabLs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a:solidFill>
                  <a:srgbClr val="990033"/>
                </a:solidFill>
                <a:latin typeface="Times New Roman" panose="02020603050405020304" pitchFamily="18" charset="0"/>
                <a:cs typeface="Times New Roman" panose="02020603050405020304" pitchFamily="18" charset="0"/>
              </a:rPr>
              <a:t>  </a:t>
            </a:r>
            <a:endParaRPr lang="zh-CN" altLang="en-US" b="0"/>
          </a:p>
        </p:txBody>
      </p:sp>
      <p:sp>
        <p:nvSpPr>
          <p:cNvPr id="65540" name="Rectangle 23">
            <a:extLst>
              <a:ext uri="{FF2B5EF4-FFF2-40B4-BE49-F238E27FC236}">
                <a16:creationId xmlns:a16="http://schemas.microsoft.com/office/drawing/2014/main" xmlns="" id="{786AB730-4055-4684-9D2A-C8D1A00F44CA}"/>
              </a:ext>
            </a:extLst>
          </p:cNvPr>
          <p:cNvSpPr>
            <a:spLocks noChangeArrowheads="1"/>
          </p:cNvSpPr>
          <p:nvPr/>
        </p:nvSpPr>
        <p:spPr bwMode="auto">
          <a:xfrm>
            <a:off x="443372" y="1377177"/>
            <a:ext cx="811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2400" dirty="0">
                <a:cs typeface="Times New Roman" panose="02020603050405020304" pitchFamily="18" charset="0"/>
              </a:rPr>
              <a:t>一个</a:t>
            </a:r>
            <a:r>
              <a:rPr lang="zh-CN" altLang="en-US" sz="2400" dirty="0">
                <a:solidFill>
                  <a:srgbClr val="CC0000"/>
                </a:solidFill>
                <a:cs typeface="Times New Roman" panose="02020603050405020304" pitchFamily="18" charset="0"/>
              </a:rPr>
              <a:t>网上论坛管理系统</a:t>
            </a:r>
            <a:r>
              <a:rPr lang="zh-CN" altLang="en-US" sz="2400" dirty="0">
                <a:cs typeface="Times New Roman" panose="02020603050405020304" pitchFamily="18" charset="0"/>
              </a:rPr>
              <a:t>的</a:t>
            </a:r>
            <a:r>
              <a:rPr lang="zh-CN" altLang="en-US" sz="2400" dirty="0">
                <a:solidFill>
                  <a:srgbClr val="800000"/>
                </a:solidFill>
                <a:cs typeface="Times New Roman" panose="02020603050405020304" pitchFamily="18" charset="0"/>
              </a:rPr>
              <a:t>后台控制窗口</a:t>
            </a:r>
            <a:r>
              <a:rPr lang="zh-CN" altLang="en-US" sz="2400" dirty="0">
                <a:cs typeface="Times New Roman" panose="02020603050405020304" pitchFamily="18" charset="0"/>
              </a:rPr>
              <a:t>，如图</a:t>
            </a:r>
            <a:r>
              <a:rPr lang="en-US" altLang="zh-CN" sz="2400" dirty="0">
                <a:solidFill>
                  <a:schemeClr val="tx2"/>
                </a:solidFill>
                <a:cs typeface="Times New Roman" panose="02020603050405020304" pitchFamily="18" charset="0"/>
              </a:rPr>
              <a:t>4-20</a:t>
            </a:r>
            <a:r>
              <a:rPr lang="zh-CN" altLang="en-US" sz="2400" dirty="0">
                <a:cs typeface="Times New Roman" panose="02020603050405020304" pitchFamily="18" charset="0"/>
              </a:rPr>
              <a:t>所示。</a:t>
            </a:r>
            <a:endParaRPr lang="zh-CN" altLang="en-US" sz="2400" dirty="0">
              <a:latin typeface="Arial" panose="020B0604020202020204" pitchFamily="34" charset="0"/>
            </a:endParaRPr>
          </a:p>
        </p:txBody>
      </p:sp>
      <p:pic>
        <p:nvPicPr>
          <p:cNvPr id="65541" name="Picture 22">
            <a:extLst>
              <a:ext uri="{FF2B5EF4-FFF2-40B4-BE49-F238E27FC236}">
                <a16:creationId xmlns:a16="http://schemas.microsoft.com/office/drawing/2014/main" xmlns="" id="{2D839302-E137-41C5-BD25-F450D1EC8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45" y="1808820"/>
            <a:ext cx="6048375"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Rectangle 24">
            <a:extLst>
              <a:ext uri="{FF2B5EF4-FFF2-40B4-BE49-F238E27FC236}">
                <a16:creationId xmlns:a16="http://schemas.microsoft.com/office/drawing/2014/main" xmlns="" id="{20D3A4F8-E207-4F53-A28B-1C85190AF046}"/>
              </a:ext>
            </a:extLst>
          </p:cNvPr>
          <p:cNvSpPr>
            <a:spLocks noChangeArrowheads="1"/>
          </p:cNvSpPr>
          <p:nvPr/>
        </p:nvSpPr>
        <p:spPr bwMode="auto">
          <a:xfrm>
            <a:off x="2836863" y="6381750"/>
            <a:ext cx="2606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en-US" sz="1400" b="0">
                <a:latin typeface="Arial" panose="020B0604020202020204" pitchFamily="34" charset="0"/>
              </a:rPr>
              <a:t>图</a:t>
            </a:r>
            <a:r>
              <a:rPr lang="en-US" altLang="zh-CN" sz="1400" b="0">
                <a:latin typeface="Arial" panose="020B0604020202020204" pitchFamily="34" charset="0"/>
              </a:rPr>
              <a:t>4-20 </a:t>
            </a:r>
            <a:r>
              <a:rPr lang="zh-CN" altLang="en-US" sz="1400" b="0">
                <a:latin typeface="Arial" panose="020B0604020202020204" pitchFamily="34" charset="0"/>
              </a:rPr>
              <a:t>网上论坛管理后台控制</a:t>
            </a:r>
            <a:r>
              <a:rPr lang="zh-CN" altLang="en-US">
                <a:latin typeface="Arial" panose="020B0604020202020204" pitchFamily="34" charset="0"/>
              </a:rPr>
              <a:t> </a:t>
            </a:r>
          </a:p>
        </p:txBody>
      </p:sp>
      <p:sp>
        <p:nvSpPr>
          <p:cNvPr id="65543" name="Rectangle 25">
            <a:extLst>
              <a:ext uri="{FF2B5EF4-FFF2-40B4-BE49-F238E27FC236}">
                <a16:creationId xmlns:a16="http://schemas.microsoft.com/office/drawing/2014/main" xmlns="" id="{D8D0E547-C58D-4F41-8DF3-7F727392AF07}"/>
              </a:ext>
            </a:extLst>
          </p:cNvPr>
          <p:cNvSpPr>
            <a:spLocks noChangeArrowheads="1"/>
          </p:cNvSpPr>
          <p:nvPr/>
        </p:nvSpPr>
        <p:spPr bwMode="auto">
          <a:xfrm>
            <a:off x="1160745" y="5874407"/>
            <a:ext cx="540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71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en-US" b="0">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xmlns="" id="{8A588CCD-1D68-477F-AC76-2D4CC87B5E2B}"/>
              </a:ext>
            </a:extLst>
          </p:cNvPr>
          <p:cNvSpPr txBox="1">
            <a:spLocks noChangeArrowheads="1"/>
          </p:cNvSpPr>
          <p:nvPr/>
        </p:nvSpPr>
        <p:spPr bwMode="auto">
          <a:xfrm>
            <a:off x="468313" y="188913"/>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r>
              <a:rPr lang="en-US" altLang="zh-CN" sz="3200" b="0">
                <a:solidFill>
                  <a:schemeClr val="bg1"/>
                </a:solidFill>
                <a:latin typeface="Arial" panose="020B0604020202020204" pitchFamily="34" charset="0"/>
              </a:rPr>
              <a:t>4.6 </a:t>
            </a:r>
            <a:r>
              <a:rPr lang="zh-CN" altLang="en-US" sz="3200">
                <a:solidFill>
                  <a:schemeClr val="bg1"/>
                </a:solidFill>
                <a:latin typeface="Arial" panose="020B0604020202020204" pitchFamily="34" charset="0"/>
              </a:rPr>
              <a:t>用户界面设计</a:t>
            </a:r>
          </a:p>
        </p:txBody>
      </p:sp>
      <p:sp>
        <p:nvSpPr>
          <p:cNvPr id="66563" name="Rectangle 8">
            <a:extLst>
              <a:ext uri="{FF2B5EF4-FFF2-40B4-BE49-F238E27FC236}">
                <a16:creationId xmlns:a16="http://schemas.microsoft.com/office/drawing/2014/main" xmlns="" id="{160602F6-A81E-4FFD-9599-7CA2FF989C4B}"/>
              </a:ext>
            </a:extLst>
          </p:cNvPr>
          <p:cNvSpPr>
            <a:spLocks noChangeArrowheads="1"/>
          </p:cNvSpPr>
          <p:nvPr/>
        </p:nvSpPr>
        <p:spPr bwMode="auto">
          <a:xfrm>
            <a:off x="611188" y="3465513"/>
            <a:ext cx="7632700" cy="457200"/>
          </a:xfrm>
          <a:prstGeom prst="rect">
            <a:avLst/>
          </a:prstGeom>
          <a:solidFill>
            <a:srgbClr val="F7FB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zh-CN" altLang="en-US" sz="2400" b="0">
              <a:latin typeface="Arial" panose="020B0604020202020204" pitchFamily="34" charset="0"/>
            </a:endParaRPr>
          </a:p>
        </p:txBody>
      </p:sp>
      <p:sp>
        <p:nvSpPr>
          <p:cNvPr id="5" name="圆角矩形 4">
            <a:extLst>
              <a:ext uri="{FF2B5EF4-FFF2-40B4-BE49-F238E27FC236}">
                <a16:creationId xmlns:a16="http://schemas.microsoft.com/office/drawing/2014/main" xmlns="" id="{5F18CE52-42FA-4FBA-9433-748006106CA8}"/>
              </a:ext>
            </a:extLst>
          </p:cNvPr>
          <p:cNvSpPr/>
          <p:nvPr/>
        </p:nvSpPr>
        <p:spPr bwMode="gray">
          <a:xfrm>
            <a:off x="1042988" y="1557338"/>
            <a:ext cx="6842125" cy="287972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600">
                <a:solidFill>
                  <a:srgbClr val="FF0000"/>
                </a:solidFill>
                <a:latin typeface="Wingdings" panose="05000000000000000000" pitchFamily="2" charset="2"/>
              </a:rPr>
              <a:t>1</a:t>
            </a:r>
            <a:r>
              <a:rPr lang="zh-CN" altLang="zh-CN" sz="2600">
                <a:solidFill>
                  <a:srgbClr val="FF0000"/>
                </a:solidFill>
                <a:latin typeface="黑体" panose="02010609060101010101" pitchFamily="49" charset="-122"/>
                <a:ea typeface="黑体" panose="02010609060101010101" pitchFamily="49" charset="-122"/>
              </a:rPr>
              <a:t>讨论思考</a:t>
            </a:r>
            <a:r>
              <a:rPr lang="zh-CN" altLang="zh-CN" sz="2600">
                <a:solidFill>
                  <a:srgbClr val="FF0000"/>
                </a:solidFill>
              </a:rPr>
              <a:t>：</a:t>
            </a:r>
            <a:endParaRPr lang="zh-CN" altLang="en-US" sz="2600">
              <a:solidFill>
                <a:srgbClr val="FF0000"/>
              </a:solidFill>
              <a:latin typeface="Arial" panose="020B0604020202020204" pitchFamily="34" charset="0"/>
            </a:endParaRPr>
          </a:p>
          <a:p>
            <a:pPr eaLnBrk="1" hangingPunct="1">
              <a:defRPr/>
            </a:pPr>
            <a:r>
              <a:rPr lang="zh-CN" altLang="en-US" sz="2400">
                <a:solidFill>
                  <a:schemeClr val="tx1"/>
                </a:solidFill>
                <a:latin typeface="Arial" panose="020B0604020202020204" pitchFamily="34" charset="0"/>
              </a:rPr>
              <a:t>  </a:t>
            </a:r>
            <a:r>
              <a:rPr lang="en-US" altLang="zh-CN" sz="2400">
                <a:solidFill>
                  <a:schemeClr val="tx1"/>
                </a:solidFill>
                <a:latin typeface="Arial" panose="020B0604020202020204" pitchFamily="34" charset="0"/>
              </a:rPr>
              <a:t>(1) </a:t>
            </a:r>
            <a:r>
              <a:rPr lang="zh-CN" altLang="en-US" sz="2400">
                <a:solidFill>
                  <a:schemeClr val="tx1"/>
                </a:solidFill>
                <a:latin typeface="Arial" panose="020B0604020202020204" pitchFamily="34" charset="0"/>
              </a:rPr>
              <a:t>用户界面应具备哪些特性？</a:t>
            </a:r>
          </a:p>
          <a:p>
            <a:pPr eaLnBrk="1" hangingPunct="1">
              <a:defRPr/>
            </a:pPr>
            <a:r>
              <a:rPr lang="zh-CN" altLang="en-US" sz="2400">
                <a:solidFill>
                  <a:schemeClr val="tx1"/>
                </a:solidFill>
                <a:latin typeface="Arial" panose="020B0604020202020204" pitchFamily="34" charset="0"/>
              </a:rPr>
              <a:t>  </a:t>
            </a:r>
            <a:r>
              <a:rPr lang="en-US" altLang="zh-CN" sz="2400">
                <a:solidFill>
                  <a:schemeClr val="tx1"/>
                </a:solidFill>
                <a:latin typeface="Arial" panose="020B0604020202020204" pitchFamily="34" charset="0"/>
              </a:rPr>
              <a:t>(2) </a:t>
            </a:r>
            <a:r>
              <a:rPr lang="zh-CN" altLang="en-US" sz="2400">
                <a:solidFill>
                  <a:schemeClr val="tx1"/>
                </a:solidFill>
                <a:latin typeface="Arial" panose="020B0604020202020204" pitchFamily="34" charset="0"/>
              </a:rPr>
              <a:t>数据输入可用哪些界面？</a:t>
            </a:r>
          </a:p>
          <a:p>
            <a:pPr eaLnBrk="1" hangingPunct="1">
              <a:defRPr/>
            </a:pPr>
            <a:r>
              <a:rPr lang="zh-CN" altLang="en-US" sz="2400">
                <a:solidFill>
                  <a:schemeClr val="tx1"/>
                </a:solidFill>
                <a:latin typeface="Arial" panose="020B0604020202020204" pitchFamily="34" charset="0"/>
              </a:rPr>
              <a:t>  </a:t>
            </a:r>
            <a:r>
              <a:rPr lang="en-US" altLang="zh-CN" sz="2400">
                <a:solidFill>
                  <a:schemeClr val="tx1"/>
                </a:solidFill>
                <a:latin typeface="Arial" panose="020B0604020202020204" pitchFamily="34" charset="0"/>
              </a:rPr>
              <a:t>(3) </a:t>
            </a:r>
            <a:r>
              <a:rPr lang="zh-CN" altLang="en-US" sz="2400">
                <a:solidFill>
                  <a:schemeClr val="tx1"/>
                </a:solidFill>
                <a:latin typeface="Arial" panose="020B0604020202020204" pitchFamily="34" charset="0"/>
              </a:rPr>
              <a:t>怎样设计控制界面？</a:t>
            </a:r>
          </a:p>
          <a:p>
            <a:pPr eaLnBrk="1" hangingPunct="1">
              <a:defRPr/>
            </a:pPr>
            <a:endParaRPr lang="zh-CN" altLang="en-US" sz="2400" b="0">
              <a:solidFill>
                <a:srgbClr val="0066FF"/>
              </a:solidFill>
              <a:latin typeface="Arial" panose="020B0604020202020204" pitchFamily="34" charset="0"/>
            </a:endParaRPr>
          </a:p>
        </p:txBody>
      </p:sp>
      <p:pic>
        <p:nvPicPr>
          <p:cNvPr id="66565" name="Picture 5" descr="C:\Program Files\Microsoft Office\MEDIA\CAGCAT10\j0234657.wmf">
            <a:extLst>
              <a:ext uri="{FF2B5EF4-FFF2-40B4-BE49-F238E27FC236}">
                <a16:creationId xmlns:a16="http://schemas.microsoft.com/office/drawing/2014/main" xmlns="" id="{6A19D66F-8B5E-4684-8C62-C87649763B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4221163"/>
            <a:ext cx="14398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xmlns="" id="{E3663B25-7176-4BCA-8BB6-8B7A4EFD3CEA}"/>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3.8 </a:t>
            </a:r>
            <a:r>
              <a:rPr lang="zh-CN" altLang="en-US" b="0">
                <a:effectLst>
                  <a:outerShdw blurRad="38100" dist="38100" dir="2700000" algn="tl">
                    <a:srgbClr val="C0C0C0"/>
                  </a:outerShdw>
                </a:effectLst>
              </a:rPr>
              <a:t>本章小结</a:t>
            </a:r>
          </a:p>
        </p:txBody>
      </p:sp>
      <p:sp>
        <p:nvSpPr>
          <p:cNvPr id="94210" name="Text Box 3">
            <a:extLst>
              <a:ext uri="{FF2B5EF4-FFF2-40B4-BE49-F238E27FC236}">
                <a16:creationId xmlns:a16="http://schemas.microsoft.com/office/drawing/2014/main" xmlns="" id="{AED4AC0A-9BC6-4D73-A8B1-24EE38C1DC4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94211" name="Rectangle 4">
            <a:extLst>
              <a:ext uri="{FF2B5EF4-FFF2-40B4-BE49-F238E27FC236}">
                <a16:creationId xmlns:a16="http://schemas.microsoft.com/office/drawing/2014/main" xmlns="" id="{759CBF15-4AE0-41E9-ACD6-9BBCE7D6B7D8}"/>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94212" name="Rectangle 5">
            <a:extLst>
              <a:ext uri="{FF2B5EF4-FFF2-40B4-BE49-F238E27FC236}">
                <a16:creationId xmlns:a16="http://schemas.microsoft.com/office/drawing/2014/main" xmlns="" id="{773A2EF9-D82D-4734-A60E-830EA206622F}"/>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xmlns="" id="{78E1BF0B-F882-421C-A0BE-F5BD73711CD3}"/>
              </a:ext>
            </a:extLst>
          </p:cNvPr>
          <p:cNvSpPr/>
          <p:nvPr/>
        </p:nvSpPr>
        <p:spPr bwMode="gray">
          <a:xfrm>
            <a:off x="250825" y="1125538"/>
            <a:ext cx="8785225" cy="5732462"/>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90000"/>
              </a:lnSpc>
              <a:spcBef>
                <a:spcPct val="0"/>
              </a:spcBef>
              <a:buClrTx/>
              <a:buFontTx/>
              <a:buNone/>
            </a:pPr>
            <a:r>
              <a:rPr lang="zh-CN" altLang="en-US" sz="1800">
                <a:solidFill>
                  <a:srgbClr val="CC0000"/>
                </a:solidFill>
                <a:latin typeface="Arial" panose="020B0604020202020204" pitchFamily="34" charset="0"/>
              </a:rPr>
              <a:t>        </a:t>
            </a:r>
            <a:r>
              <a:rPr lang="zh-CN" altLang="en-US" sz="1800">
                <a:solidFill>
                  <a:srgbClr val="FF0000"/>
                </a:solidFill>
                <a:latin typeface="Arial" panose="020B0604020202020204" pitchFamily="34" charset="0"/>
              </a:rPr>
              <a:t>应用系统分析</a:t>
            </a:r>
            <a:r>
              <a:rPr lang="zh-CN" altLang="en-US" sz="1800">
                <a:solidFill>
                  <a:schemeClr val="tx1"/>
                </a:solidFill>
                <a:latin typeface="Arial" panose="020B0604020202020204" pitchFamily="34" charset="0"/>
              </a:rPr>
              <a:t>实际</a:t>
            </a:r>
            <a:r>
              <a:rPr lang="zh-CN" altLang="en-US" sz="1800">
                <a:solidFill>
                  <a:srgbClr val="990000"/>
                </a:solidFill>
                <a:latin typeface="Arial" panose="020B0604020202020204" pitchFamily="34" charset="0"/>
              </a:rPr>
              <a:t>包括</a:t>
            </a:r>
            <a:r>
              <a:rPr lang="zh-CN" altLang="en-US" sz="1800" u="sng">
                <a:solidFill>
                  <a:schemeClr val="tx1"/>
                </a:solidFill>
                <a:latin typeface="Arial" panose="020B0604020202020204" pitchFamily="34" charset="0"/>
              </a:rPr>
              <a:t>领域分析</a:t>
            </a:r>
            <a:r>
              <a:rPr lang="zh-CN" altLang="en-US" sz="1800">
                <a:solidFill>
                  <a:schemeClr val="tx1"/>
                </a:solidFill>
                <a:latin typeface="Arial" panose="020B0604020202020204" pitchFamily="34" charset="0"/>
              </a:rPr>
              <a:t>和</a:t>
            </a:r>
            <a:r>
              <a:rPr lang="zh-CN" altLang="en-US" sz="1800" u="sng">
                <a:solidFill>
                  <a:schemeClr val="tx1"/>
                </a:solidFill>
                <a:latin typeface="Arial" panose="020B0604020202020204" pitchFamily="34" charset="0"/>
              </a:rPr>
              <a:t>软件需求分析</a:t>
            </a:r>
            <a:r>
              <a:rPr lang="zh-CN" altLang="en-US" sz="1800">
                <a:solidFill>
                  <a:srgbClr val="990000"/>
                </a:solidFill>
                <a:latin typeface="Arial" panose="020B0604020202020204" pitchFamily="34" charset="0"/>
              </a:rPr>
              <a:t>两方面</a:t>
            </a:r>
            <a:r>
              <a:rPr lang="zh-CN" altLang="en-US" sz="1800">
                <a:solidFill>
                  <a:schemeClr val="tx1"/>
                </a:solidFill>
                <a:latin typeface="Arial" panose="020B0604020202020204" pitchFamily="34" charset="0"/>
              </a:rPr>
              <a:t>工作</a:t>
            </a:r>
            <a:r>
              <a:rPr lang="en-US" altLang="zh-CN" sz="1800">
                <a:solidFill>
                  <a:schemeClr val="tx1"/>
                </a:solidFill>
                <a:latin typeface="Arial" panose="020B0604020202020204" pitchFamily="34" charset="0"/>
              </a:rPr>
              <a:t>.</a:t>
            </a:r>
            <a:r>
              <a:rPr lang="zh-CN" altLang="en-US" sz="1800">
                <a:solidFill>
                  <a:srgbClr val="CC0000"/>
                </a:solidFill>
                <a:latin typeface="Arial" panose="020B0604020202020204" pitchFamily="34" charset="0"/>
              </a:rPr>
              <a:t>领域分析</a:t>
            </a:r>
            <a:r>
              <a:rPr lang="zh-CN" altLang="en-US" sz="1800">
                <a:solidFill>
                  <a:schemeClr val="tx1"/>
                </a:solidFill>
                <a:latin typeface="Arial" panose="020B0604020202020204" pitchFamily="34" charset="0"/>
              </a:rPr>
              <a:t>是对软件所服务的应用领域进行的分析工作</a:t>
            </a:r>
            <a:r>
              <a:rPr lang="en-US" altLang="zh-CN" sz="1800">
                <a:solidFill>
                  <a:schemeClr val="tx1"/>
                </a:solidFill>
                <a:latin typeface="Arial" panose="020B0604020202020204" pitchFamily="34" charset="0"/>
              </a:rPr>
              <a:t>.</a:t>
            </a:r>
            <a:r>
              <a:rPr lang="zh-CN" altLang="en-US" sz="1800">
                <a:solidFill>
                  <a:schemeClr val="tx1"/>
                </a:solidFill>
                <a:latin typeface="Arial" panose="020B0604020202020204" pitchFamily="34" charset="0"/>
              </a:rPr>
              <a:t>软件的服务领域具有广阔性和多样性</a:t>
            </a:r>
            <a:r>
              <a:rPr lang="en-US" altLang="zh-CN" sz="1800">
                <a:solidFill>
                  <a:schemeClr val="tx1"/>
                </a:solidFill>
                <a:latin typeface="Arial" panose="020B0604020202020204" pitchFamily="34" charset="0"/>
              </a:rPr>
              <a:t>,</a:t>
            </a:r>
            <a:r>
              <a:rPr lang="zh-CN" altLang="en-US" sz="1800">
                <a:solidFill>
                  <a:schemeClr val="tx1"/>
                </a:solidFill>
                <a:latin typeface="Arial" panose="020B0604020202020204" pitchFamily="34" charset="0"/>
              </a:rPr>
              <a:t>不同软件的应用领域差异很大</a:t>
            </a:r>
            <a:r>
              <a:rPr lang="en-US" altLang="zh-CN" sz="1800">
                <a:solidFill>
                  <a:schemeClr val="tx1"/>
                </a:solidFill>
                <a:latin typeface="Arial" panose="020B0604020202020204" pitchFamily="34" charset="0"/>
              </a:rPr>
              <a:t>.</a:t>
            </a:r>
            <a:r>
              <a:rPr lang="zh-CN" altLang="zh-CN" sz="1800">
                <a:solidFill>
                  <a:srgbClr val="FF0000"/>
                </a:solidFill>
                <a:latin typeface="Arial" panose="020B0604020202020204" pitchFamily="34" charset="0"/>
              </a:rPr>
              <a:t>软件需求分析</a:t>
            </a:r>
            <a:r>
              <a:rPr lang="zh-CN" altLang="zh-CN" sz="1800">
                <a:solidFill>
                  <a:schemeClr val="tx1"/>
                </a:solidFill>
                <a:latin typeface="Arial" panose="020B0604020202020204" pitchFamily="34" charset="0"/>
              </a:rPr>
              <a:t>简称</a:t>
            </a:r>
            <a:r>
              <a:rPr lang="zh-CN" altLang="zh-CN" sz="1800">
                <a:solidFill>
                  <a:srgbClr val="FF0000"/>
                </a:solidFill>
                <a:latin typeface="Arial" panose="020B0604020202020204" pitchFamily="34" charset="0"/>
              </a:rPr>
              <a:t>需求分析</a:t>
            </a:r>
            <a:r>
              <a:rPr lang="en-US" altLang="zh-CN" sz="1800">
                <a:solidFill>
                  <a:schemeClr val="tx1"/>
                </a:solidFill>
                <a:latin typeface="Arial" panose="020B0604020202020204" pitchFamily="34" charset="0"/>
              </a:rPr>
              <a:t>.</a:t>
            </a:r>
            <a:r>
              <a:rPr lang="zh-CN" altLang="en-US" sz="1800">
                <a:solidFill>
                  <a:schemeClr val="tx1"/>
                </a:solidFill>
                <a:latin typeface="Arial" panose="020B0604020202020204" pitchFamily="34" charset="0"/>
              </a:rPr>
              <a:t>        </a:t>
            </a:r>
            <a:endParaRPr lang="en-US" altLang="zh-CN" sz="1800">
              <a:solidFill>
                <a:schemeClr val="tx1"/>
              </a:solidFill>
              <a:latin typeface="Arial" panose="020B0604020202020204" pitchFamily="34" charset="0"/>
            </a:endParaRPr>
          </a:p>
          <a:p>
            <a:pPr eaLnBrk="1" hangingPunct="1">
              <a:lnSpc>
                <a:spcPct val="90000"/>
              </a:lnSpc>
              <a:spcBef>
                <a:spcPct val="0"/>
              </a:spcBef>
              <a:buClrTx/>
              <a:buFontTx/>
              <a:buNone/>
            </a:pPr>
            <a:r>
              <a:rPr lang="zh-CN" altLang="en-US" sz="1800">
                <a:solidFill>
                  <a:schemeClr val="tx1"/>
                </a:solidFill>
                <a:latin typeface="Arial" panose="020B0604020202020204" pitchFamily="34" charset="0"/>
              </a:rPr>
              <a:t>本章主要介绍</a:t>
            </a:r>
            <a:r>
              <a:rPr lang="zh-CN" altLang="en-US" sz="1800">
                <a:solidFill>
                  <a:srgbClr val="FF0000"/>
                </a:solidFill>
                <a:latin typeface="Arial" panose="020B0604020202020204" pitchFamily="34" charset="0"/>
              </a:rPr>
              <a:t>需求分析</a:t>
            </a:r>
            <a:r>
              <a:rPr lang="zh-CN" altLang="en-US" sz="1800">
                <a:solidFill>
                  <a:schemeClr val="tx1"/>
                </a:solidFill>
                <a:latin typeface="Arial" panose="020B0604020202020204" pitchFamily="34" charset="0"/>
              </a:rPr>
              <a:t>的</a:t>
            </a:r>
            <a:r>
              <a:rPr lang="zh-CN" altLang="en-US" sz="1800">
                <a:solidFill>
                  <a:srgbClr val="990000"/>
                </a:solidFill>
                <a:latin typeface="Arial" panose="020B0604020202020204" pitchFamily="34" charset="0"/>
              </a:rPr>
              <a:t>概念和特点、目的和原则、</a:t>
            </a:r>
            <a:r>
              <a:rPr lang="zh-CN" altLang="zh-CN" sz="1800">
                <a:solidFill>
                  <a:srgbClr val="990000"/>
                </a:solidFill>
                <a:latin typeface="Arial" panose="020B0604020202020204" pitchFamily="34" charset="0"/>
              </a:rPr>
              <a:t>需求分析的</a:t>
            </a:r>
            <a:r>
              <a:rPr lang="zh-CN" altLang="en-US" sz="1800">
                <a:solidFill>
                  <a:srgbClr val="990000"/>
                </a:solidFill>
                <a:latin typeface="Arial" panose="020B0604020202020204" pitchFamily="34" charset="0"/>
              </a:rPr>
              <a:t>任务及步骤</a:t>
            </a:r>
            <a:r>
              <a:rPr lang="en-US" altLang="zh-CN" sz="1800">
                <a:solidFill>
                  <a:srgbClr val="990000"/>
                </a:solidFill>
                <a:latin typeface="Arial" panose="020B0604020202020204" pitchFamily="34" charset="0"/>
              </a:rPr>
              <a:t>.</a:t>
            </a:r>
          </a:p>
          <a:p>
            <a:pPr eaLnBrk="1" hangingPunct="1">
              <a:lnSpc>
                <a:spcPct val="90000"/>
              </a:lnSpc>
              <a:spcBef>
                <a:spcPct val="0"/>
              </a:spcBef>
              <a:buClrTx/>
              <a:buFontTx/>
              <a:buNone/>
            </a:pPr>
            <a:r>
              <a:rPr lang="zh-CN" altLang="en-US" sz="1800">
                <a:solidFill>
                  <a:schemeClr val="tx1"/>
                </a:solidFill>
                <a:latin typeface="Arial" panose="020B0604020202020204" pitchFamily="34" charset="0"/>
              </a:rPr>
              <a:t>       在</a:t>
            </a:r>
            <a:r>
              <a:rPr lang="zh-CN" altLang="en-US" sz="1800">
                <a:solidFill>
                  <a:srgbClr val="990000"/>
                </a:solidFill>
                <a:latin typeface="Arial" panose="020B0604020202020204" pitchFamily="34" charset="0"/>
              </a:rPr>
              <a:t>需求分析描述工具</a:t>
            </a:r>
            <a:r>
              <a:rPr lang="zh-CN" altLang="en-US" sz="1800">
                <a:solidFill>
                  <a:schemeClr val="tx1"/>
                </a:solidFill>
                <a:latin typeface="Arial" panose="020B0604020202020204" pitchFamily="34" charset="0"/>
              </a:rPr>
              <a:t>中主要概述了</a:t>
            </a:r>
            <a:r>
              <a:rPr lang="en-US" altLang="zh-CN" sz="1800">
                <a:solidFill>
                  <a:schemeClr val="tx1"/>
                </a:solidFill>
                <a:latin typeface="Arial" panose="020B0604020202020204" pitchFamily="34" charset="0"/>
              </a:rPr>
              <a:t>ERD</a:t>
            </a:r>
            <a:r>
              <a:rPr lang="zh-CN" altLang="zh-CN" sz="1800">
                <a:solidFill>
                  <a:schemeClr val="tx1"/>
                </a:solidFill>
                <a:latin typeface="Arial" panose="020B0604020202020204" pitchFamily="34" charset="0"/>
              </a:rPr>
              <a:t>、</a:t>
            </a:r>
            <a:r>
              <a:rPr lang="en-US" altLang="zh-CN" sz="1800">
                <a:solidFill>
                  <a:schemeClr val="tx1"/>
                </a:solidFill>
                <a:latin typeface="Arial" panose="020B0604020202020204" pitchFamily="34" charset="0"/>
              </a:rPr>
              <a:t>DFD</a:t>
            </a:r>
            <a:r>
              <a:rPr lang="zh-CN" altLang="zh-CN" sz="1800">
                <a:solidFill>
                  <a:schemeClr val="tx1"/>
                </a:solidFill>
                <a:latin typeface="Arial" panose="020B0604020202020204" pitchFamily="34" charset="0"/>
              </a:rPr>
              <a:t>及数据字典、系统流程图及功能结构图、处理过程描述、子系统划分及新系统逻辑方案等</a:t>
            </a:r>
            <a:r>
              <a:rPr lang="zh-CN" altLang="en-US" sz="1800">
                <a:solidFill>
                  <a:schemeClr val="tx1"/>
                </a:solidFill>
                <a:latin typeface="Arial" panose="020B0604020202020204" pitchFamily="34" charset="0"/>
              </a:rPr>
              <a:t>。在</a:t>
            </a:r>
            <a:r>
              <a:rPr lang="zh-CN" altLang="en-US" sz="1800">
                <a:solidFill>
                  <a:srgbClr val="990000"/>
                </a:solidFill>
                <a:latin typeface="Arial" panose="020B0604020202020204" pitchFamily="34" charset="0"/>
              </a:rPr>
              <a:t>需求分析方法</a:t>
            </a:r>
            <a:r>
              <a:rPr lang="zh-CN" altLang="en-US" sz="1800">
                <a:solidFill>
                  <a:schemeClr val="tx1"/>
                </a:solidFill>
                <a:latin typeface="Arial" panose="020B0604020202020204" pitchFamily="34" charset="0"/>
              </a:rPr>
              <a:t>中介绍了需求分析方法分类（</a:t>
            </a:r>
            <a:r>
              <a:rPr lang="en-US" altLang="zh-CN" sz="1800">
                <a:solidFill>
                  <a:schemeClr val="tx1"/>
                </a:solidFill>
                <a:latin typeface="Arial" panose="020B0604020202020204" pitchFamily="34" charset="0"/>
              </a:rPr>
              <a:t>7</a:t>
            </a:r>
            <a:r>
              <a:rPr lang="zh-CN" altLang="en-US" sz="1800">
                <a:solidFill>
                  <a:schemeClr val="tx1"/>
                </a:solidFill>
                <a:latin typeface="Arial" panose="020B0604020202020204" pitchFamily="34" charset="0"/>
              </a:rPr>
              <a:t>种）、结构化分析、面向流程分析方法、需求获取技术等；需求分析的文档包括：</a:t>
            </a:r>
            <a:r>
              <a:rPr lang="zh-CN" altLang="zh-CN" sz="1800">
                <a:solidFill>
                  <a:schemeClr val="tx1"/>
                </a:solidFill>
                <a:latin typeface="Arial" panose="020B0604020202020204" pitchFamily="34" charset="0"/>
              </a:rPr>
              <a:t>系统（子系统）需求规格说明</a:t>
            </a:r>
            <a:r>
              <a:rPr lang="en-US" altLang="zh-CN" sz="1800">
                <a:solidFill>
                  <a:schemeClr val="tx1"/>
                </a:solidFill>
                <a:latin typeface="Arial" panose="020B0604020202020204" pitchFamily="34" charset="0"/>
              </a:rPr>
              <a:t>(SSS)</a:t>
            </a:r>
            <a:r>
              <a:rPr lang="zh-CN" altLang="zh-CN" sz="1800">
                <a:solidFill>
                  <a:schemeClr val="tx1"/>
                </a:solidFill>
                <a:latin typeface="Arial" panose="020B0604020202020204" pitchFamily="34" charset="0"/>
              </a:rPr>
              <a:t>、软件需求规格说明</a:t>
            </a:r>
            <a:r>
              <a:rPr lang="en-US" altLang="zh-CN" sz="1800">
                <a:solidFill>
                  <a:schemeClr val="tx1"/>
                </a:solidFill>
                <a:latin typeface="Arial" panose="020B0604020202020204" pitchFamily="34" charset="0"/>
              </a:rPr>
              <a:t>(SRS)</a:t>
            </a:r>
            <a:r>
              <a:rPr lang="zh-CN" altLang="zh-CN" sz="1800">
                <a:solidFill>
                  <a:schemeClr val="tx1"/>
                </a:solidFill>
                <a:latin typeface="Arial" panose="020B0604020202020204" pitchFamily="34" charset="0"/>
              </a:rPr>
              <a:t>、接口需求规格说明</a:t>
            </a:r>
            <a:r>
              <a:rPr lang="en-US" altLang="zh-CN" sz="1800">
                <a:solidFill>
                  <a:schemeClr val="tx1"/>
                </a:solidFill>
                <a:latin typeface="Arial" panose="020B0604020202020204" pitchFamily="34" charset="0"/>
              </a:rPr>
              <a:t>(IRS)</a:t>
            </a:r>
            <a:r>
              <a:rPr lang="zh-CN" altLang="zh-CN" sz="1800">
                <a:solidFill>
                  <a:schemeClr val="tx1"/>
                </a:solidFill>
                <a:latin typeface="Arial" panose="020B0604020202020204" pitchFamily="34" charset="0"/>
              </a:rPr>
              <a:t>、数据需求说明</a:t>
            </a:r>
            <a:r>
              <a:rPr lang="en-US" altLang="zh-CN" sz="1800">
                <a:solidFill>
                  <a:schemeClr val="tx1"/>
                </a:solidFill>
                <a:latin typeface="Arial" panose="020B0604020202020204" pitchFamily="34" charset="0"/>
              </a:rPr>
              <a:t>(DRD) .</a:t>
            </a:r>
            <a:endParaRPr lang="zh-CN" altLang="en-US" sz="1800">
              <a:solidFill>
                <a:schemeClr val="tx1"/>
              </a:solidFill>
              <a:latin typeface="Arial" panose="020B0604020202020204" pitchFamily="34" charset="0"/>
            </a:endParaRPr>
          </a:p>
          <a:p>
            <a:pPr eaLnBrk="1" hangingPunct="1">
              <a:lnSpc>
                <a:spcPct val="90000"/>
              </a:lnSpc>
              <a:spcAft>
                <a:spcPct val="20000"/>
              </a:spcAft>
              <a:buClrTx/>
              <a:buFontTx/>
              <a:buNone/>
            </a:pPr>
            <a:r>
              <a:rPr lang="zh-CN" altLang="en-US" sz="1800">
                <a:solidFill>
                  <a:schemeClr val="tx1"/>
                </a:solidFill>
                <a:latin typeface="Arial" panose="020B0604020202020204" pitchFamily="34" charset="0"/>
              </a:rPr>
              <a:t>        在需求分析阶段，需要对经过可行性分析所确定的系统目标和功能作进一步的</a:t>
            </a:r>
            <a:r>
              <a:rPr lang="zh-CN" altLang="en-US" sz="1800">
                <a:solidFill>
                  <a:srgbClr val="993300"/>
                </a:solidFill>
                <a:latin typeface="Arial" panose="020B0604020202020204" pitchFamily="34" charset="0"/>
              </a:rPr>
              <a:t>详细论述</a:t>
            </a:r>
            <a:r>
              <a:rPr lang="zh-CN" altLang="en-US" sz="1800">
                <a:solidFill>
                  <a:schemeClr val="tx1"/>
                </a:solidFill>
                <a:latin typeface="Arial" panose="020B0604020202020204" pitchFamily="34" charset="0"/>
              </a:rPr>
              <a:t>，确定系统“</a:t>
            </a:r>
            <a:r>
              <a:rPr lang="zh-CN" altLang="en-US" sz="1800">
                <a:solidFill>
                  <a:srgbClr val="990000"/>
                </a:solidFill>
                <a:latin typeface="Arial" panose="020B0604020202020204" pitchFamily="34" charset="0"/>
              </a:rPr>
              <a:t>必须做什么？</a:t>
            </a:r>
            <a:r>
              <a:rPr lang="zh-CN" altLang="en-US" sz="1800">
                <a:solidFill>
                  <a:schemeClr val="tx1"/>
                </a:solidFill>
                <a:latin typeface="Arial" panose="020B0604020202020204" pitchFamily="34" charset="0"/>
              </a:rPr>
              <a:t>” 即“</a:t>
            </a:r>
            <a:r>
              <a:rPr lang="zh-CN" altLang="en-US" sz="1800">
                <a:solidFill>
                  <a:srgbClr val="990000"/>
                </a:solidFill>
                <a:latin typeface="Arial" panose="020B0604020202020204" pitchFamily="34" charset="0"/>
              </a:rPr>
              <a:t>必须完成哪些</a:t>
            </a:r>
            <a:r>
              <a:rPr lang="zh-CN" altLang="en-US" sz="1800">
                <a:solidFill>
                  <a:schemeClr val="tx1"/>
                </a:solidFill>
                <a:latin typeface="Arial" panose="020B0604020202020204" pitchFamily="34" charset="0"/>
              </a:rPr>
              <a:t>”工作，同时对新的目标系统</a:t>
            </a:r>
            <a:r>
              <a:rPr lang="zh-CN" altLang="en-US" sz="1800">
                <a:solidFill>
                  <a:srgbClr val="3333FF"/>
                </a:solidFill>
                <a:effectLst>
                  <a:outerShdw blurRad="38100" dist="38100" dir="2700000" algn="tl">
                    <a:srgbClr val="C0C0C0"/>
                  </a:outerShdw>
                </a:effectLst>
                <a:latin typeface="Arial" panose="020B0604020202020204" pitchFamily="34" charset="0"/>
              </a:rPr>
              <a:t>提出</a:t>
            </a:r>
            <a:r>
              <a:rPr lang="zh-CN" altLang="en-US" sz="1800" u="sng">
                <a:solidFill>
                  <a:schemeClr val="tx1"/>
                </a:solidFill>
                <a:latin typeface="Arial" panose="020B0604020202020204" pitchFamily="34" charset="0"/>
              </a:rPr>
              <a:t>完整、准确的具体要求</a:t>
            </a:r>
            <a:r>
              <a:rPr lang="zh-CN" altLang="en-US" sz="1800">
                <a:solidFill>
                  <a:schemeClr val="tx1"/>
                </a:solidFill>
                <a:latin typeface="Arial" panose="020B0604020202020204" pitchFamily="34" charset="0"/>
              </a:rPr>
              <a:t>，而</a:t>
            </a:r>
            <a:r>
              <a:rPr lang="zh-CN" altLang="en-US" sz="1800" u="sng">
                <a:solidFill>
                  <a:schemeClr val="tx1"/>
                </a:solidFill>
                <a:latin typeface="Arial" panose="020B0604020202020204" pitchFamily="34" charset="0"/>
              </a:rPr>
              <a:t>不是确定系统“怎样完成”工作</a:t>
            </a:r>
            <a:r>
              <a:rPr lang="zh-CN" altLang="en-US" sz="1800">
                <a:solidFill>
                  <a:schemeClr val="tx1"/>
                </a:solidFill>
                <a:latin typeface="Arial" panose="020B0604020202020204" pitchFamily="34" charset="0"/>
              </a:rPr>
              <a:t>。</a:t>
            </a:r>
          </a:p>
          <a:p>
            <a:pPr eaLnBrk="1" hangingPunct="1">
              <a:lnSpc>
                <a:spcPct val="90000"/>
              </a:lnSpc>
              <a:spcAft>
                <a:spcPct val="20000"/>
              </a:spcAft>
              <a:buClrTx/>
              <a:buFontTx/>
              <a:buNone/>
            </a:pPr>
            <a:r>
              <a:rPr lang="zh-CN" altLang="en-US" sz="1800">
                <a:solidFill>
                  <a:srgbClr val="CC0000"/>
                </a:solidFill>
                <a:latin typeface="Arial" panose="020B0604020202020204" pitchFamily="34" charset="0"/>
              </a:rPr>
              <a:t>       软件需求</a:t>
            </a:r>
            <a:r>
              <a:rPr lang="zh-CN" altLang="zh-CN" sz="1800">
                <a:solidFill>
                  <a:schemeClr val="tx1"/>
                </a:solidFill>
                <a:latin typeface="Arial" panose="020B0604020202020204" pitchFamily="34" charset="0"/>
              </a:rPr>
              <a:t>是为了解决现实中的特定问题的需求属性</a:t>
            </a:r>
            <a:r>
              <a:rPr lang="en-US" altLang="zh-CN" sz="1800">
                <a:solidFill>
                  <a:schemeClr val="tx1"/>
                </a:solidFill>
                <a:latin typeface="Arial" panose="020B0604020202020204" pitchFamily="34" charset="0"/>
              </a:rPr>
              <a:t>.</a:t>
            </a:r>
            <a:r>
              <a:rPr lang="zh-CN" altLang="en-US" sz="1800">
                <a:solidFill>
                  <a:schemeClr val="tx1"/>
                </a:solidFill>
                <a:latin typeface="Arial" panose="020B0604020202020204" pitchFamily="34" charset="0"/>
              </a:rPr>
              <a:t>其</a:t>
            </a:r>
            <a:r>
              <a:rPr lang="zh-CN" altLang="en-US" sz="1800">
                <a:solidFill>
                  <a:srgbClr val="993300"/>
                </a:solidFill>
                <a:latin typeface="Arial" panose="020B0604020202020204" pitchFamily="34" charset="0"/>
              </a:rPr>
              <a:t>特定问题</a:t>
            </a:r>
            <a:r>
              <a:rPr lang="zh-CN" altLang="en-US" sz="1800">
                <a:solidFill>
                  <a:schemeClr val="tx1"/>
                </a:solidFill>
                <a:latin typeface="Arial" panose="020B0604020202020204" pitchFamily="34" charset="0"/>
              </a:rPr>
              <a:t>可能是用户的任务自动化、业务处理或设备控制等。</a:t>
            </a:r>
            <a:r>
              <a:rPr lang="zh-CN" altLang="en-US" sz="1800">
                <a:solidFill>
                  <a:srgbClr val="800000"/>
                </a:solidFill>
                <a:latin typeface="Arial" panose="020B0604020202020204" pitchFamily="34" charset="0"/>
              </a:rPr>
              <a:t>需求获取</a:t>
            </a:r>
            <a:r>
              <a:rPr lang="zh-CN" altLang="en-US" sz="1800">
                <a:solidFill>
                  <a:schemeClr val="tx1"/>
                </a:solidFill>
                <a:latin typeface="Arial" panose="020B0604020202020204" pitchFamily="34" charset="0"/>
              </a:rPr>
              <a:t>可以采用面谈、走访、问卷调查和召开座谈会等方法，并可以辅助采取启发法、观摩法和原型法。需求分析需要从总体需求、系统功能和技术性能等方面进行分析。需求分析完成后需要</a:t>
            </a:r>
            <a:r>
              <a:rPr lang="zh-CN" altLang="en-US" sz="1800">
                <a:solidFill>
                  <a:srgbClr val="3333FF"/>
                </a:solidFill>
                <a:effectLst>
                  <a:outerShdw blurRad="38100" dist="38100" dir="2700000" algn="tl">
                    <a:srgbClr val="C0C0C0"/>
                  </a:outerShdw>
                </a:effectLst>
                <a:latin typeface="Arial" panose="020B0604020202020204" pitchFamily="34" charset="0"/>
              </a:rPr>
              <a:t>编写</a:t>
            </a:r>
            <a:r>
              <a:rPr lang="zh-CN" altLang="en-US" sz="1800">
                <a:solidFill>
                  <a:srgbClr val="800000"/>
                </a:solidFill>
                <a:latin typeface="Arial" panose="020B0604020202020204" pitchFamily="34" charset="0"/>
              </a:rPr>
              <a:t>软件需求说明书</a:t>
            </a:r>
            <a:r>
              <a:rPr lang="en-US" altLang="zh-CN" sz="1800" b="0">
                <a:solidFill>
                  <a:srgbClr val="29698D"/>
                </a:solidFill>
              </a:rPr>
              <a:t>(</a:t>
            </a:r>
            <a:r>
              <a:rPr lang="en-US" altLang="zh-CN" sz="1800">
                <a:solidFill>
                  <a:schemeClr val="tx1"/>
                </a:solidFill>
                <a:latin typeface="Arial" panose="020B0604020202020204" pitchFamily="34" charset="0"/>
              </a:rPr>
              <a:t>SRS) </a:t>
            </a:r>
            <a:r>
              <a:rPr lang="zh-CN" altLang="en-US" sz="1800">
                <a:solidFill>
                  <a:schemeClr val="tx1"/>
                </a:solidFill>
                <a:latin typeface="Arial" panose="020B0604020202020204" pitchFamily="34" charset="0"/>
              </a:rPr>
              <a:t>，</a:t>
            </a:r>
            <a:r>
              <a:rPr lang="zh-CN" altLang="zh-CN" sz="1800">
                <a:solidFill>
                  <a:schemeClr val="tx1"/>
                </a:solidFill>
                <a:latin typeface="Arial" panose="020B0604020202020204" pitchFamily="34" charset="0"/>
              </a:rPr>
              <a:t>并对需求进行审查、验证和总结</a:t>
            </a:r>
            <a:r>
              <a:rPr lang="zh-CN" altLang="en-US" sz="1800">
                <a:solidFill>
                  <a:schemeClr val="tx1"/>
                </a:solidFill>
                <a:latin typeface="Arial" panose="020B0604020202020204" pitchFamily="34" charset="0"/>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xmlns="" id="{A0FEDCDD-2F5B-4F03-BB73-7D69BB472CE1}"/>
              </a:ext>
            </a:extLst>
          </p:cNvPr>
          <p:cNvSpPr txBox="1">
            <a:spLocks noChangeArrowheads="1"/>
          </p:cNvSpPr>
          <p:nvPr/>
        </p:nvSpPr>
        <p:spPr bwMode="auto">
          <a:xfrm>
            <a:off x="468313" y="188913"/>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en-US" altLang="zh-CN" sz="3200">
              <a:solidFill>
                <a:schemeClr val="bg1"/>
              </a:solidFill>
              <a:latin typeface="Arial" panose="020B0604020202020204" pitchFamily="34" charset="0"/>
            </a:endParaRPr>
          </a:p>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4.7 </a:t>
            </a:r>
            <a:r>
              <a:rPr lang="zh-CN" altLang="en-US" sz="3200">
                <a:solidFill>
                  <a:schemeClr val="bg1"/>
                </a:solidFill>
                <a:latin typeface="Arial" panose="020B0604020202020204" pitchFamily="34" charset="0"/>
              </a:rPr>
              <a:t>软件设计文档 </a:t>
            </a:r>
          </a:p>
          <a:p>
            <a:pPr algn="ctr" eaLnBrk="1" hangingPunct="1">
              <a:buFont typeface="Arial" panose="020B0604020202020204" pitchFamily="34" charset="0"/>
              <a:buNone/>
            </a:pPr>
            <a:endParaRPr lang="zh-CN" altLang="en-US" sz="3200">
              <a:solidFill>
                <a:schemeClr val="bg1"/>
              </a:solidFill>
              <a:latin typeface="Arial" panose="020B0604020202020204" pitchFamily="34" charset="0"/>
            </a:endParaRPr>
          </a:p>
        </p:txBody>
      </p:sp>
      <p:sp>
        <p:nvSpPr>
          <p:cNvPr id="67587" name="Rectangle 3">
            <a:extLst>
              <a:ext uri="{FF2B5EF4-FFF2-40B4-BE49-F238E27FC236}">
                <a16:creationId xmlns:a16="http://schemas.microsoft.com/office/drawing/2014/main" xmlns="" id="{1F9D2111-3892-4FEF-8BCE-D1B370FD580F}"/>
              </a:ext>
            </a:extLst>
          </p:cNvPr>
          <p:cNvSpPr>
            <a:spLocks noChangeArrowheads="1"/>
          </p:cNvSpPr>
          <p:nvPr/>
        </p:nvSpPr>
        <p:spPr bwMode="auto">
          <a:xfrm>
            <a:off x="395288" y="3465513"/>
            <a:ext cx="7632700" cy="457200"/>
          </a:xfrm>
          <a:prstGeom prst="rect">
            <a:avLst/>
          </a:prstGeom>
          <a:solidFill>
            <a:srgbClr val="F7FB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zh-CN" altLang="en-US" sz="2400" b="0">
              <a:latin typeface="Arial" panose="020B0604020202020204" pitchFamily="34" charset="0"/>
            </a:endParaRPr>
          </a:p>
        </p:txBody>
      </p:sp>
      <p:sp>
        <p:nvSpPr>
          <p:cNvPr id="3" name="圆角矩形 2">
            <a:extLst>
              <a:ext uri="{FF2B5EF4-FFF2-40B4-BE49-F238E27FC236}">
                <a16:creationId xmlns:a16="http://schemas.microsoft.com/office/drawing/2014/main" xmlns="" id="{2C883795-C297-4352-9B0E-D8F70DEC4AAC}"/>
              </a:ext>
            </a:extLst>
          </p:cNvPr>
          <p:cNvSpPr/>
          <p:nvPr/>
        </p:nvSpPr>
        <p:spPr bwMode="gray">
          <a:xfrm>
            <a:off x="684213" y="1196975"/>
            <a:ext cx="7874000" cy="21240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90000"/>
              </a:lnSpc>
              <a:defRPr/>
            </a:pPr>
            <a:r>
              <a:rPr lang="en-US" altLang="zh-CN" sz="2200">
                <a:solidFill>
                  <a:srgbClr val="29698D"/>
                </a:solidFill>
              </a:rPr>
              <a:t>   </a:t>
            </a:r>
            <a:r>
              <a:rPr lang="zh-CN" altLang="zh-CN" sz="2200">
                <a:solidFill>
                  <a:srgbClr val="29698D"/>
                </a:solidFill>
              </a:rPr>
              <a:t>按照《计算机软件文档编制规范</a:t>
            </a:r>
            <a:r>
              <a:rPr lang="en-US" altLang="zh-CN" sz="2200">
                <a:solidFill>
                  <a:srgbClr val="29698D"/>
                </a:solidFill>
              </a:rPr>
              <a:t>GBT8567-2006</a:t>
            </a:r>
            <a:r>
              <a:rPr lang="zh-CN" altLang="zh-CN" sz="2200">
                <a:solidFill>
                  <a:srgbClr val="29698D"/>
                </a:solidFill>
              </a:rPr>
              <a:t>》，</a:t>
            </a:r>
            <a:r>
              <a:rPr lang="zh-CN" altLang="zh-CN" sz="2200" u="sng">
                <a:solidFill>
                  <a:srgbClr val="CC0000"/>
                </a:solidFill>
              </a:rPr>
              <a:t>软件设计</a:t>
            </a:r>
            <a:r>
              <a:rPr lang="zh-CN" altLang="zh-CN" sz="2200">
                <a:solidFill>
                  <a:srgbClr val="29698D"/>
                </a:solidFill>
              </a:rPr>
              <a:t>的</a:t>
            </a:r>
            <a:r>
              <a:rPr lang="zh-CN" altLang="zh-CN" sz="2200">
                <a:solidFill>
                  <a:srgbClr val="C00000"/>
                </a:solidFill>
              </a:rPr>
              <a:t>输入</a:t>
            </a:r>
            <a:r>
              <a:rPr lang="zh-CN" altLang="zh-CN" sz="2200">
                <a:solidFill>
                  <a:srgbClr val="29698D"/>
                </a:solidFill>
              </a:rPr>
              <a:t>是《软件需求规格说明》，</a:t>
            </a:r>
            <a:r>
              <a:rPr lang="zh-CN" altLang="zh-CN" sz="2200">
                <a:solidFill>
                  <a:srgbClr val="C00000"/>
                </a:solidFill>
              </a:rPr>
              <a:t>输出</a:t>
            </a:r>
            <a:r>
              <a:rPr lang="zh-CN" altLang="zh-CN" sz="2200">
                <a:solidFill>
                  <a:srgbClr val="29698D"/>
                </a:solidFill>
              </a:rPr>
              <a:t>是《系统</a:t>
            </a:r>
            <a:r>
              <a:rPr lang="en-US" altLang="zh-CN" sz="2200">
                <a:solidFill>
                  <a:srgbClr val="29698D"/>
                </a:solidFill>
              </a:rPr>
              <a:t>(</a:t>
            </a:r>
            <a:r>
              <a:rPr lang="zh-CN" altLang="zh-CN" sz="2200">
                <a:solidFill>
                  <a:srgbClr val="29698D"/>
                </a:solidFill>
              </a:rPr>
              <a:t>子系统</a:t>
            </a:r>
            <a:r>
              <a:rPr lang="en-US" altLang="zh-CN" sz="2200">
                <a:solidFill>
                  <a:srgbClr val="29698D"/>
                </a:solidFill>
              </a:rPr>
              <a:t>)</a:t>
            </a:r>
            <a:r>
              <a:rPr lang="zh-CN" altLang="zh-CN" sz="2200">
                <a:solidFill>
                  <a:srgbClr val="29698D"/>
                </a:solidFill>
              </a:rPr>
              <a:t>设计</a:t>
            </a:r>
            <a:r>
              <a:rPr lang="en-US" altLang="zh-CN" sz="2200">
                <a:solidFill>
                  <a:srgbClr val="29698D"/>
                </a:solidFill>
              </a:rPr>
              <a:t>(</a:t>
            </a:r>
            <a:r>
              <a:rPr lang="zh-CN" altLang="zh-CN" sz="2200">
                <a:solidFill>
                  <a:srgbClr val="29698D"/>
                </a:solidFill>
              </a:rPr>
              <a:t>结构设计</a:t>
            </a:r>
            <a:r>
              <a:rPr lang="en-US" altLang="zh-CN" sz="2200">
                <a:solidFill>
                  <a:srgbClr val="29698D"/>
                </a:solidFill>
              </a:rPr>
              <a:t>)</a:t>
            </a:r>
            <a:r>
              <a:rPr lang="zh-CN" altLang="zh-CN" sz="2200">
                <a:solidFill>
                  <a:srgbClr val="29698D"/>
                </a:solidFill>
              </a:rPr>
              <a:t>说明》和《软件（结构）设计说明》。</a:t>
            </a:r>
            <a:r>
              <a:rPr lang="zh-CN" altLang="zh-CN" sz="2200">
                <a:solidFill>
                  <a:srgbClr val="800000"/>
                </a:solidFill>
              </a:rPr>
              <a:t>总体设计（概要设计）</a:t>
            </a:r>
            <a:r>
              <a:rPr lang="zh-CN" altLang="zh-CN" sz="2200">
                <a:solidFill>
                  <a:srgbClr val="29698D"/>
                </a:solidFill>
              </a:rPr>
              <a:t>要覆盖《需求规格说明书》的全部内容，并作为指导详细设计的依据。而</a:t>
            </a:r>
            <a:r>
              <a:rPr lang="zh-CN" altLang="zh-CN" sz="2200">
                <a:solidFill>
                  <a:srgbClr val="800000"/>
                </a:solidFill>
              </a:rPr>
              <a:t>详细设计</a:t>
            </a:r>
            <a:r>
              <a:rPr lang="zh-CN" altLang="zh-CN" sz="2200">
                <a:solidFill>
                  <a:srgbClr val="29698D"/>
                </a:solidFill>
              </a:rPr>
              <a:t>要覆盖《软件</a:t>
            </a:r>
            <a:r>
              <a:rPr lang="en-US" altLang="zh-CN" sz="2200">
                <a:solidFill>
                  <a:srgbClr val="29698D"/>
                </a:solidFill>
              </a:rPr>
              <a:t>(</a:t>
            </a:r>
            <a:r>
              <a:rPr lang="zh-CN" altLang="zh-CN" sz="2200">
                <a:solidFill>
                  <a:srgbClr val="29698D"/>
                </a:solidFill>
              </a:rPr>
              <a:t>结构</a:t>
            </a:r>
            <a:r>
              <a:rPr lang="en-US" altLang="zh-CN" sz="2200">
                <a:solidFill>
                  <a:srgbClr val="29698D"/>
                </a:solidFill>
              </a:rPr>
              <a:t>)</a:t>
            </a:r>
            <a:r>
              <a:rPr lang="zh-CN" altLang="zh-CN" sz="2200">
                <a:solidFill>
                  <a:srgbClr val="29698D"/>
                </a:solidFill>
              </a:rPr>
              <a:t>设计说明》全部内容，作为指导程序设计实现的依据</a:t>
            </a:r>
            <a:r>
              <a:rPr lang="zh-CN" altLang="en-US" sz="2200">
                <a:solidFill>
                  <a:schemeClr val="tx1"/>
                </a:solidFill>
                <a:latin typeface="Arial" panose="020B0604020202020204" pitchFamily="34" charset="0"/>
              </a:rPr>
              <a:t>。</a:t>
            </a:r>
          </a:p>
        </p:txBody>
      </p:sp>
      <p:sp>
        <p:nvSpPr>
          <p:cNvPr id="4" name="圆角矩形 3">
            <a:extLst>
              <a:ext uri="{FF2B5EF4-FFF2-40B4-BE49-F238E27FC236}">
                <a16:creationId xmlns:a16="http://schemas.microsoft.com/office/drawing/2014/main" xmlns="" id="{26CEBAA1-7D70-471A-B196-49F6E7FB3E1E}"/>
              </a:ext>
            </a:extLst>
          </p:cNvPr>
          <p:cNvSpPr/>
          <p:nvPr/>
        </p:nvSpPr>
        <p:spPr bwMode="gray">
          <a:xfrm>
            <a:off x="684213" y="3465513"/>
            <a:ext cx="7775575" cy="32766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eaLnBrk="1" hangingPunct="1">
              <a:lnSpc>
                <a:spcPct val="80000"/>
              </a:lnSpc>
              <a:spcAft>
                <a:spcPts val="600"/>
              </a:spcAft>
              <a:defRPr/>
            </a:pPr>
            <a:r>
              <a:rPr lang="en-US" altLang="zh-CN" sz="2400">
                <a:solidFill>
                  <a:srgbClr val="FF0000"/>
                </a:solidFill>
                <a:latin typeface="Arial" panose="020B0604020202020204" pitchFamily="34" charset="0"/>
              </a:rPr>
              <a:t>4.7.1 </a:t>
            </a:r>
            <a:r>
              <a:rPr lang="zh-CN" altLang="zh-CN" sz="2400">
                <a:solidFill>
                  <a:srgbClr val="FF0000"/>
                </a:solidFill>
                <a:latin typeface="Arial" panose="020B0604020202020204" pitchFamily="34" charset="0"/>
              </a:rPr>
              <a:t>系统</a:t>
            </a:r>
            <a:r>
              <a:rPr lang="en-US" altLang="zh-CN" sz="2400">
                <a:solidFill>
                  <a:srgbClr val="FF0000"/>
                </a:solidFill>
                <a:latin typeface="Arial" panose="020B0604020202020204" pitchFamily="34" charset="0"/>
              </a:rPr>
              <a:t>/</a:t>
            </a:r>
            <a:r>
              <a:rPr lang="zh-CN" altLang="zh-CN" sz="2400">
                <a:solidFill>
                  <a:srgbClr val="FF0000"/>
                </a:solidFill>
                <a:latin typeface="Arial" panose="020B0604020202020204" pitchFamily="34" charset="0"/>
              </a:rPr>
              <a:t>子系统设计</a:t>
            </a:r>
            <a:r>
              <a:rPr lang="en-US" altLang="zh-CN" sz="2400">
                <a:solidFill>
                  <a:srgbClr val="FF0000"/>
                </a:solidFill>
                <a:latin typeface="Arial" panose="020B0604020202020204" pitchFamily="34" charset="0"/>
              </a:rPr>
              <a:t>(</a:t>
            </a:r>
            <a:r>
              <a:rPr lang="zh-CN" altLang="zh-CN" sz="2400">
                <a:solidFill>
                  <a:srgbClr val="FF0000"/>
                </a:solidFill>
                <a:latin typeface="Arial" panose="020B0604020202020204" pitchFamily="34" charset="0"/>
              </a:rPr>
              <a:t>结构设计</a:t>
            </a:r>
            <a:r>
              <a:rPr lang="en-US" altLang="zh-CN" sz="2400">
                <a:solidFill>
                  <a:srgbClr val="FF0000"/>
                </a:solidFill>
                <a:latin typeface="Arial" panose="020B0604020202020204" pitchFamily="34" charset="0"/>
              </a:rPr>
              <a:t>)</a:t>
            </a:r>
            <a:r>
              <a:rPr lang="zh-CN" altLang="en-US" sz="2400">
                <a:solidFill>
                  <a:srgbClr val="FF0000"/>
                </a:solidFill>
                <a:latin typeface="Arial" panose="020B0604020202020204" pitchFamily="34" charset="0"/>
              </a:rPr>
              <a:t>说明</a:t>
            </a:r>
          </a:p>
          <a:p>
            <a:pPr eaLnBrk="1" hangingPunct="1">
              <a:lnSpc>
                <a:spcPct val="80000"/>
              </a:lnSpc>
              <a:defRPr/>
            </a:pPr>
            <a:endParaRPr lang="zh-CN" altLang="en-US">
              <a:solidFill>
                <a:srgbClr val="0066FF"/>
              </a:solidFill>
              <a:latin typeface="Arial" panose="020B0604020202020204" pitchFamily="34" charset="0"/>
            </a:endParaRPr>
          </a:p>
          <a:p>
            <a:pPr eaLnBrk="1" hangingPunct="1">
              <a:lnSpc>
                <a:spcPct val="80000"/>
              </a:lnSpc>
              <a:defRPr/>
            </a:pPr>
            <a:r>
              <a:rPr lang="zh-CN" altLang="en-US">
                <a:solidFill>
                  <a:srgbClr val="0066FF"/>
                </a:solidFill>
                <a:latin typeface="Arial" panose="020B0604020202020204" pitchFamily="34" charset="0"/>
              </a:rPr>
              <a:t>有关说明和编写格式参考指南  </a:t>
            </a:r>
            <a:r>
              <a:rPr lang="en-US" altLang="zh-CN">
                <a:solidFill>
                  <a:srgbClr val="0066FF"/>
                </a:solidFill>
                <a:latin typeface="Arial" panose="020B0604020202020204" pitchFamily="34" charset="0"/>
              </a:rPr>
              <a:t>---------</a:t>
            </a:r>
            <a:r>
              <a:rPr lang="zh-CN" altLang="en-US">
                <a:solidFill>
                  <a:srgbClr val="0066FF"/>
                </a:solidFill>
                <a:latin typeface="Arial" panose="020B0604020202020204" pitchFamily="34" charset="0"/>
              </a:rPr>
              <a:t>见书</a:t>
            </a:r>
            <a:r>
              <a:rPr lang="en-US" altLang="zh-CN">
                <a:solidFill>
                  <a:srgbClr val="0066FF"/>
                </a:solidFill>
                <a:latin typeface="Arial" panose="020B0604020202020204" pitchFamily="34" charset="0"/>
                <a:sym typeface="+mn-ea"/>
              </a:rPr>
              <a:t>P126</a:t>
            </a:r>
            <a:r>
              <a:rPr lang="zh-CN" altLang="en-US">
                <a:solidFill>
                  <a:srgbClr val="0066FF"/>
                </a:solidFill>
                <a:latin typeface="Arial" panose="020B0604020202020204" pitchFamily="34" charset="0"/>
              </a:rPr>
              <a:t>格式介绍</a:t>
            </a:r>
            <a:r>
              <a:rPr lang="en-US" altLang="zh-CN">
                <a:solidFill>
                  <a:srgbClr val="0066FF"/>
                </a:solidFill>
                <a:latin typeface="Arial" panose="020B0604020202020204" pitchFamily="34" charset="0"/>
              </a:rPr>
              <a:t>         </a:t>
            </a:r>
          </a:p>
          <a:p>
            <a:pPr eaLnBrk="1" hangingPunct="1">
              <a:lnSpc>
                <a:spcPct val="80000"/>
              </a:lnSpc>
              <a:defRPr/>
            </a:pPr>
            <a:r>
              <a:rPr lang="en-US" altLang="zh-CN">
                <a:solidFill>
                  <a:srgbClr val="800000"/>
                </a:solidFill>
                <a:latin typeface="楷体" panose="02010609060101010101" pitchFamily="49" charset="-122"/>
                <a:ea typeface="楷体" panose="02010609060101010101" pitchFamily="49" charset="-122"/>
              </a:rPr>
              <a:t>1.</a:t>
            </a:r>
            <a:r>
              <a:rPr lang="zh-CN" altLang="en-US">
                <a:solidFill>
                  <a:srgbClr val="800000"/>
                </a:solidFill>
                <a:latin typeface="楷体" panose="02010609060101010101" pitchFamily="49" charset="-122"/>
                <a:ea typeface="楷体" panose="02010609060101010101" pitchFamily="49" charset="-122"/>
              </a:rPr>
              <a:t>引言</a:t>
            </a:r>
          </a:p>
          <a:p>
            <a:pPr eaLnBrk="1" hangingPunct="1">
              <a:lnSpc>
                <a:spcPct val="80000"/>
              </a:lnSpc>
              <a:defRPr/>
            </a:pPr>
            <a:r>
              <a:rPr lang="en-US" altLang="zh-CN">
                <a:solidFill>
                  <a:srgbClr val="800000"/>
                </a:solidFill>
                <a:latin typeface="楷体" panose="02010609060101010101" pitchFamily="49" charset="-122"/>
                <a:ea typeface="楷体" panose="02010609060101010101" pitchFamily="49" charset="-122"/>
              </a:rPr>
              <a:t>2.</a:t>
            </a:r>
            <a:r>
              <a:rPr lang="zh-CN" altLang="zh-CN">
                <a:solidFill>
                  <a:srgbClr val="800000"/>
                </a:solidFill>
                <a:latin typeface="楷体" panose="02010609060101010101" pitchFamily="49" charset="-122"/>
                <a:ea typeface="楷体" panose="02010609060101010101" pitchFamily="49" charset="-122"/>
              </a:rPr>
              <a:t>引用文件</a:t>
            </a:r>
            <a:endParaRPr lang="en-US" altLang="zh-CN">
              <a:solidFill>
                <a:srgbClr val="800000"/>
              </a:solidFill>
              <a:latin typeface="楷体" panose="02010609060101010101" pitchFamily="49" charset="-122"/>
              <a:ea typeface="楷体" panose="02010609060101010101" pitchFamily="49" charset="-122"/>
            </a:endParaRPr>
          </a:p>
          <a:p>
            <a:pPr eaLnBrk="1" hangingPunct="1">
              <a:lnSpc>
                <a:spcPct val="80000"/>
              </a:lnSpc>
              <a:defRPr/>
            </a:pPr>
            <a:r>
              <a:rPr lang="en-US" altLang="zh-CN">
                <a:solidFill>
                  <a:srgbClr val="800000"/>
                </a:solidFill>
                <a:latin typeface="楷体" panose="02010609060101010101" pitchFamily="49" charset="-122"/>
                <a:ea typeface="楷体" panose="02010609060101010101" pitchFamily="49" charset="-122"/>
              </a:rPr>
              <a:t>3.</a:t>
            </a:r>
            <a:r>
              <a:rPr lang="zh-CN" altLang="zh-CN">
                <a:solidFill>
                  <a:srgbClr val="800000"/>
                </a:solidFill>
                <a:latin typeface="楷体" panose="02010609060101010101" pitchFamily="49" charset="-122"/>
                <a:ea typeface="楷体" panose="02010609060101010101" pitchFamily="49" charset="-122"/>
              </a:rPr>
              <a:t>系统级设计决策</a:t>
            </a:r>
            <a:endParaRPr lang="en-US" altLang="zh-CN">
              <a:solidFill>
                <a:srgbClr val="800000"/>
              </a:solidFill>
              <a:latin typeface="楷体" panose="02010609060101010101" pitchFamily="49" charset="-122"/>
              <a:ea typeface="楷体" panose="02010609060101010101" pitchFamily="49" charset="-122"/>
            </a:endParaRPr>
          </a:p>
          <a:p>
            <a:pPr eaLnBrk="1" hangingPunct="1">
              <a:lnSpc>
                <a:spcPct val="80000"/>
              </a:lnSpc>
              <a:defRPr/>
            </a:pPr>
            <a:r>
              <a:rPr lang="en-US" altLang="zh-CN">
                <a:solidFill>
                  <a:srgbClr val="800000"/>
                </a:solidFill>
                <a:latin typeface="楷体" panose="02010609060101010101" pitchFamily="49" charset="-122"/>
                <a:ea typeface="楷体" panose="02010609060101010101" pitchFamily="49" charset="-122"/>
              </a:rPr>
              <a:t>4.</a:t>
            </a:r>
            <a:r>
              <a:rPr lang="zh-CN" altLang="zh-CN">
                <a:solidFill>
                  <a:srgbClr val="800000"/>
                </a:solidFill>
                <a:latin typeface="楷体" panose="02010609060101010101" pitchFamily="49" charset="-122"/>
                <a:ea typeface="楷体" panose="02010609060101010101" pitchFamily="49" charset="-122"/>
              </a:rPr>
              <a:t>系统体系结构设计</a:t>
            </a:r>
            <a:endParaRPr lang="en-US" altLang="zh-CN">
              <a:solidFill>
                <a:srgbClr val="800000"/>
              </a:solidFill>
              <a:latin typeface="楷体" panose="02010609060101010101" pitchFamily="49" charset="-122"/>
              <a:ea typeface="楷体" panose="02010609060101010101" pitchFamily="49" charset="-122"/>
            </a:endParaRPr>
          </a:p>
          <a:p>
            <a:pPr eaLnBrk="1" hangingPunct="1">
              <a:lnSpc>
                <a:spcPct val="80000"/>
              </a:lnSpc>
              <a:defRPr/>
            </a:pPr>
            <a:r>
              <a:rPr lang="en-US" altLang="zh-CN">
                <a:solidFill>
                  <a:srgbClr val="800000"/>
                </a:solidFill>
                <a:latin typeface="楷体" panose="02010609060101010101" pitchFamily="49" charset="-122"/>
                <a:ea typeface="楷体" panose="02010609060101010101" pitchFamily="49" charset="-122"/>
              </a:rPr>
              <a:t>5.</a:t>
            </a:r>
            <a:r>
              <a:rPr lang="zh-CN" altLang="zh-CN">
                <a:solidFill>
                  <a:srgbClr val="800000"/>
                </a:solidFill>
                <a:latin typeface="楷体" panose="02010609060101010101" pitchFamily="49" charset="-122"/>
                <a:ea typeface="楷体" panose="02010609060101010101" pitchFamily="49" charset="-122"/>
              </a:rPr>
              <a:t>运行设计</a:t>
            </a:r>
            <a:endParaRPr lang="en-US" altLang="zh-CN">
              <a:solidFill>
                <a:srgbClr val="800000"/>
              </a:solidFill>
              <a:latin typeface="楷体" panose="02010609060101010101" pitchFamily="49" charset="-122"/>
              <a:ea typeface="楷体" panose="02010609060101010101" pitchFamily="49" charset="-122"/>
            </a:endParaRPr>
          </a:p>
          <a:p>
            <a:pPr eaLnBrk="1" hangingPunct="1">
              <a:lnSpc>
                <a:spcPct val="80000"/>
              </a:lnSpc>
              <a:defRPr/>
            </a:pPr>
            <a:r>
              <a:rPr lang="en-US" altLang="zh-CN">
                <a:solidFill>
                  <a:srgbClr val="800000"/>
                </a:solidFill>
                <a:latin typeface="楷体" panose="02010609060101010101" pitchFamily="49" charset="-122"/>
                <a:ea typeface="楷体" panose="02010609060101010101" pitchFamily="49" charset="-122"/>
              </a:rPr>
              <a:t>6.</a:t>
            </a:r>
            <a:r>
              <a:rPr lang="zh-CN" altLang="zh-CN">
                <a:solidFill>
                  <a:srgbClr val="800000"/>
                </a:solidFill>
                <a:latin typeface="楷体" panose="02010609060101010101" pitchFamily="49" charset="-122"/>
                <a:ea typeface="楷体" panose="02010609060101010101" pitchFamily="49" charset="-122"/>
              </a:rPr>
              <a:t>系统出错处理设计</a:t>
            </a:r>
            <a:endParaRPr lang="en-US" altLang="zh-CN">
              <a:solidFill>
                <a:srgbClr val="800000"/>
              </a:solidFill>
              <a:latin typeface="楷体" panose="02010609060101010101" pitchFamily="49" charset="-122"/>
              <a:ea typeface="楷体" panose="02010609060101010101" pitchFamily="49" charset="-122"/>
            </a:endParaRPr>
          </a:p>
          <a:p>
            <a:pPr eaLnBrk="1" hangingPunct="1">
              <a:lnSpc>
                <a:spcPct val="80000"/>
              </a:lnSpc>
              <a:defRPr/>
            </a:pPr>
            <a:r>
              <a:rPr lang="en-US" altLang="zh-CN">
                <a:solidFill>
                  <a:srgbClr val="800000"/>
                </a:solidFill>
                <a:latin typeface="楷体" panose="02010609060101010101" pitchFamily="49" charset="-122"/>
                <a:ea typeface="楷体" panose="02010609060101010101" pitchFamily="49" charset="-122"/>
              </a:rPr>
              <a:t>7.</a:t>
            </a:r>
            <a:r>
              <a:rPr lang="zh-CN" altLang="zh-CN">
                <a:solidFill>
                  <a:srgbClr val="800000"/>
                </a:solidFill>
                <a:latin typeface="楷体" panose="02010609060101010101" pitchFamily="49" charset="-122"/>
                <a:ea typeface="楷体" panose="02010609060101010101" pitchFamily="49" charset="-122"/>
              </a:rPr>
              <a:t>系统维护设计</a:t>
            </a:r>
            <a:endParaRPr lang="en-US" altLang="zh-CN">
              <a:solidFill>
                <a:srgbClr val="800000"/>
              </a:solidFill>
              <a:latin typeface="楷体" panose="02010609060101010101" pitchFamily="49" charset="-122"/>
              <a:ea typeface="楷体" panose="02010609060101010101" pitchFamily="49" charset="-122"/>
            </a:endParaRPr>
          </a:p>
          <a:p>
            <a:pPr eaLnBrk="1" hangingPunct="1">
              <a:lnSpc>
                <a:spcPct val="80000"/>
              </a:lnSpc>
              <a:defRPr/>
            </a:pPr>
            <a:r>
              <a:rPr lang="en-US" altLang="zh-CN">
                <a:solidFill>
                  <a:srgbClr val="800000"/>
                </a:solidFill>
                <a:latin typeface="楷体" panose="02010609060101010101" pitchFamily="49" charset="-122"/>
                <a:ea typeface="楷体" panose="02010609060101010101" pitchFamily="49" charset="-122"/>
              </a:rPr>
              <a:t>8.</a:t>
            </a:r>
            <a:r>
              <a:rPr lang="zh-CN" altLang="zh-CN">
                <a:solidFill>
                  <a:srgbClr val="800000"/>
                </a:solidFill>
                <a:latin typeface="楷体" panose="02010609060101010101" pitchFamily="49" charset="-122"/>
                <a:ea typeface="楷体" panose="02010609060101010101" pitchFamily="49" charset="-122"/>
              </a:rPr>
              <a:t>尚待解决的问题</a:t>
            </a:r>
          </a:p>
          <a:p>
            <a:pPr eaLnBrk="1" hangingPunct="1">
              <a:lnSpc>
                <a:spcPct val="80000"/>
              </a:lnSpc>
              <a:defRPr/>
            </a:pPr>
            <a:r>
              <a:rPr lang="en-US" altLang="zh-CN">
                <a:solidFill>
                  <a:srgbClr val="800000"/>
                </a:solidFill>
                <a:latin typeface="楷体" panose="02010609060101010101" pitchFamily="49" charset="-122"/>
                <a:ea typeface="楷体" panose="02010609060101010101" pitchFamily="49" charset="-122"/>
              </a:rPr>
              <a:t>9.</a:t>
            </a:r>
            <a:r>
              <a:rPr lang="zh-CN" altLang="zh-CN">
                <a:solidFill>
                  <a:srgbClr val="800000"/>
                </a:solidFill>
                <a:latin typeface="楷体" panose="02010609060101010101" pitchFamily="49" charset="-122"/>
                <a:ea typeface="楷体" panose="02010609060101010101" pitchFamily="49" charset="-122"/>
              </a:rPr>
              <a:t>需求的可追踪性</a:t>
            </a:r>
          </a:p>
          <a:p>
            <a:pPr eaLnBrk="1" hangingPunct="1">
              <a:lnSpc>
                <a:spcPct val="80000"/>
              </a:lnSpc>
              <a:defRPr/>
            </a:pPr>
            <a:r>
              <a:rPr lang="en-US" altLang="zh-CN">
                <a:solidFill>
                  <a:srgbClr val="800000"/>
                </a:solidFill>
                <a:latin typeface="楷体" panose="02010609060101010101" pitchFamily="49" charset="-122"/>
                <a:ea typeface="楷体" panose="02010609060101010101" pitchFamily="49" charset="-122"/>
              </a:rPr>
              <a:t>10</a:t>
            </a:r>
            <a:r>
              <a:rPr lang="zh-CN" altLang="zh-CN">
                <a:solidFill>
                  <a:srgbClr val="800000"/>
                </a:solidFill>
                <a:latin typeface="楷体" panose="02010609060101010101" pitchFamily="49" charset="-122"/>
                <a:ea typeface="楷体" panose="02010609060101010101" pitchFamily="49" charset="-122"/>
              </a:rPr>
              <a:t>注解</a:t>
            </a:r>
            <a:endParaRPr lang="zh-CN" altLang="en-US">
              <a:solidFill>
                <a:srgbClr val="800000"/>
              </a:solidFill>
              <a:latin typeface="楷体" panose="02010609060101010101" pitchFamily="49" charset="-122"/>
              <a:ea typeface="楷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xmlns="" id="{2B1CA3FE-1242-4157-9BE4-DFD9AF4FDFF7}"/>
              </a:ext>
            </a:extLst>
          </p:cNvPr>
          <p:cNvSpPr txBox="1">
            <a:spLocks noChangeArrowheads="1"/>
          </p:cNvSpPr>
          <p:nvPr/>
        </p:nvSpPr>
        <p:spPr bwMode="auto">
          <a:xfrm>
            <a:off x="468313" y="188913"/>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en-US" altLang="zh-CN" sz="3200">
              <a:solidFill>
                <a:schemeClr val="bg1"/>
              </a:solidFill>
              <a:latin typeface="Arial" panose="020B0604020202020204" pitchFamily="34" charset="0"/>
            </a:endParaRPr>
          </a:p>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4.7 </a:t>
            </a:r>
            <a:r>
              <a:rPr lang="zh-CN" altLang="en-US" sz="3200">
                <a:solidFill>
                  <a:schemeClr val="bg1"/>
                </a:solidFill>
                <a:latin typeface="Arial" panose="020B0604020202020204" pitchFamily="34" charset="0"/>
              </a:rPr>
              <a:t>软件设计文档 </a:t>
            </a:r>
          </a:p>
          <a:p>
            <a:pPr algn="ctr" eaLnBrk="1" hangingPunct="1">
              <a:buFont typeface="Arial" panose="020B0604020202020204" pitchFamily="34" charset="0"/>
              <a:buNone/>
            </a:pPr>
            <a:endParaRPr lang="zh-CN" altLang="en-US" sz="3200">
              <a:solidFill>
                <a:schemeClr val="bg1"/>
              </a:solidFill>
              <a:latin typeface="Arial" panose="020B0604020202020204" pitchFamily="34" charset="0"/>
            </a:endParaRPr>
          </a:p>
        </p:txBody>
      </p:sp>
      <p:sp>
        <p:nvSpPr>
          <p:cNvPr id="68611" name="Rectangle 3">
            <a:extLst>
              <a:ext uri="{FF2B5EF4-FFF2-40B4-BE49-F238E27FC236}">
                <a16:creationId xmlns:a16="http://schemas.microsoft.com/office/drawing/2014/main" xmlns="" id="{BE1E3507-371D-404F-B764-7BE2252AE076}"/>
              </a:ext>
            </a:extLst>
          </p:cNvPr>
          <p:cNvSpPr>
            <a:spLocks noChangeArrowheads="1"/>
          </p:cNvSpPr>
          <p:nvPr/>
        </p:nvSpPr>
        <p:spPr bwMode="auto">
          <a:xfrm>
            <a:off x="611188" y="3465513"/>
            <a:ext cx="7632700" cy="457200"/>
          </a:xfrm>
          <a:prstGeom prst="rect">
            <a:avLst/>
          </a:prstGeom>
          <a:solidFill>
            <a:srgbClr val="F7FB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zh-CN" altLang="en-US" sz="2400" b="0">
              <a:latin typeface="Arial" panose="020B0604020202020204" pitchFamily="34" charset="0"/>
            </a:endParaRPr>
          </a:p>
        </p:txBody>
      </p:sp>
      <p:sp>
        <p:nvSpPr>
          <p:cNvPr id="5" name="圆角矩形 4">
            <a:extLst>
              <a:ext uri="{FF2B5EF4-FFF2-40B4-BE49-F238E27FC236}">
                <a16:creationId xmlns:a16="http://schemas.microsoft.com/office/drawing/2014/main" xmlns="" id="{C1E40645-7F3C-4AA4-BE92-B8AF7DF6EA81}"/>
              </a:ext>
            </a:extLst>
          </p:cNvPr>
          <p:cNvSpPr/>
          <p:nvPr/>
        </p:nvSpPr>
        <p:spPr bwMode="gray">
          <a:xfrm>
            <a:off x="611188" y="1196975"/>
            <a:ext cx="7993062" cy="46085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130000"/>
              </a:lnSpc>
              <a:buFont typeface="Arial" panose="020B0604020202020204" pitchFamily="34" charset="0"/>
              <a:buNone/>
              <a:defRPr/>
            </a:pPr>
            <a:r>
              <a:rPr lang="en-US" altLang="zh-CN" sz="2400" dirty="0">
                <a:solidFill>
                  <a:srgbClr val="FF0000"/>
                </a:solidFill>
                <a:latin typeface="Arial" pitchFamily="34" charset="0"/>
              </a:rPr>
              <a:t>4.7.2 </a:t>
            </a:r>
            <a:r>
              <a:rPr lang="zh-CN" altLang="en-US" sz="2400" dirty="0">
                <a:solidFill>
                  <a:srgbClr val="FF0000"/>
                </a:solidFill>
                <a:latin typeface="Arial" pitchFamily="34" charset="0"/>
              </a:rPr>
              <a:t>详细设计文档及评审</a:t>
            </a:r>
          </a:p>
          <a:p>
            <a:pPr eaLnBrk="1" hangingPunct="1">
              <a:lnSpc>
                <a:spcPct val="130000"/>
              </a:lnSpc>
              <a:buFont typeface="Arial" panose="020B0604020202020204" pitchFamily="34" charset="0"/>
              <a:buNone/>
              <a:defRPr/>
            </a:pPr>
            <a:r>
              <a:rPr lang="en-US" altLang="zh-CN" sz="2400" dirty="0">
                <a:solidFill>
                  <a:schemeClr val="tx1"/>
                </a:solidFill>
                <a:latin typeface="Arial" pitchFamily="34" charset="0"/>
              </a:rPr>
              <a:t>        </a:t>
            </a:r>
            <a:r>
              <a:rPr lang="en-US" altLang="zh-CN" sz="2400" dirty="0">
                <a:solidFill>
                  <a:srgbClr val="990033"/>
                </a:solidFill>
                <a:latin typeface="Arial" pitchFamily="34" charset="0"/>
              </a:rPr>
              <a:t>1. </a:t>
            </a:r>
            <a:r>
              <a:rPr lang="zh-CN" altLang="en-US" sz="2400" dirty="0">
                <a:solidFill>
                  <a:srgbClr val="990033"/>
                </a:solidFill>
                <a:latin typeface="Arial" pitchFamily="34" charset="0"/>
              </a:rPr>
              <a:t>详细设计文档</a:t>
            </a:r>
            <a:endParaRPr lang="en-US" altLang="zh-CN" sz="2400" dirty="0">
              <a:solidFill>
                <a:srgbClr val="990033"/>
              </a:solidFill>
              <a:latin typeface="Arial" pitchFamily="34" charset="0"/>
            </a:endParaRPr>
          </a:p>
          <a:p>
            <a:pPr eaLnBrk="1" hangingPunct="1">
              <a:lnSpc>
                <a:spcPct val="130000"/>
              </a:lnSpc>
              <a:buFont typeface="Arial" panose="020B0604020202020204" pitchFamily="34" charset="0"/>
              <a:buNone/>
              <a:defRPr/>
            </a:pPr>
            <a:r>
              <a:rPr lang="zh-CN" altLang="en-US" sz="2400" dirty="0">
                <a:solidFill>
                  <a:schemeClr val="tx1"/>
                </a:solidFill>
                <a:latin typeface="Arial" pitchFamily="34" charset="0"/>
              </a:rPr>
              <a:t>       </a:t>
            </a:r>
            <a:r>
              <a:rPr lang="zh-CN" altLang="en-US" sz="2400" dirty="0">
                <a:solidFill>
                  <a:srgbClr val="CC0000"/>
                </a:solidFill>
                <a:latin typeface="Arial" pitchFamily="34" charset="0"/>
              </a:rPr>
              <a:t>详细设计阶段</a:t>
            </a:r>
            <a:r>
              <a:rPr lang="zh-CN" altLang="en-US" sz="2400" dirty="0">
                <a:solidFill>
                  <a:srgbClr val="800000"/>
                </a:solidFill>
                <a:latin typeface="Arial" pitchFamily="34" charset="0"/>
              </a:rPr>
              <a:t>文档</a:t>
            </a:r>
            <a:r>
              <a:rPr lang="zh-CN" altLang="zh-CN" sz="2400" dirty="0">
                <a:solidFill>
                  <a:srgbClr val="29698D"/>
                </a:solidFill>
              </a:rPr>
              <a:t>是“软件</a:t>
            </a:r>
            <a:r>
              <a:rPr lang="en-US" altLang="zh-CN" sz="2400" dirty="0">
                <a:solidFill>
                  <a:srgbClr val="29698D"/>
                </a:solidFill>
              </a:rPr>
              <a:t>(</a:t>
            </a:r>
            <a:r>
              <a:rPr lang="zh-CN" altLang="zh-CN" sz="2400" dirty="0">
                <a:solidFill>
                  <a:srgbClr val="29698D"/>
                </a:solidFill>
              </a:rPr>
              <a:t>结构</a:t>
            </a:r>
            <a:r>
              <a:rPr lang="en-US" altLang="zh-CN" sz="2400" dirty="0">
                <a:solidFill>
                  <a:srgbClr val="29698D"/>
                </a:solidFill>
              </a:rPr>
              <a:t>)</a:t>
            </a:r>
            <a:r>
              <a:rPr lang="zh-CN" altLang="zh-CN" sz="2400" dirty="0">
                <a:solidFill>
                  <a:srgbClr val="29698D"/>
                </a:solidFill>
              </a:rPr>
              <a:t>设计说明</a:t>
            </a:r>
            <a:r>
              <a:rPr lang="en-US" altLang="zh-CN" sz="2400" dirty="0">
                <a:solidFill>
                  <a:srgbClr val="29698D"/>
                </a:solidFill>
              </a:rPr>
              <a:t>(SDD)</a:t>
            </a:r>
            <a:r>
              <a:rPr lang="zh-CN" altLang="zh-CN" sz="2400" dirty="0">
                <a:solidFill>
                  <a:srgbClr val="29698D"/>
                </a:solidFill>
              </a:rPr>
              <a:t>”和“软件实现方案”（可视软件规模等情况而删减），</a:t>
            </a:r>
            <a:r>
              <a:rPr lang="zh-CN" altLang="zh-CN" sz="2400" dirty="0">
                <a:solidFill>
                  <a:srgbClr val="800000"/>
                </a:solidFill>
              </a:rPr>
              <a:t>主要</a:t>
            </a:r>
            <a:r>
              <a:rPr lang="zh-CN" altLang="en-US" sz="2400" dirty="0">
                <a:solidFill>
                  <a:srgbClr val="800000"/>
                </a:solidFill>
                <a:latin typeface="Arial" pitchFamily="34" charset="0"/>
              </a:rPr>
              <a:t>是</a:t>
            </a:r>
            <a:r>
              <a:rPr lang="zh-CN" altLang="en-US" sz="2400" dirty="0">
                <a:solidFill>
                  <a:schemeClr val="tx1"/>
                </a:solidFill>
                <a:latin typeface="Arial" pitchFamily="34" charset="0"/>
              </a:rPr>
              <a:t>详细设计说明、软件结构设计及程序运行过程的详细描述等，可借助具体软件设计工具</a:t>
            </a:r>
            <a:r>
              <a:rPr lang="en-US" altLang="zh-CN" sz="2400" dirty="0">
                <a:solidFill>
                  <a:schemeClr val="tx1"/>
                </a:solidFill>
                <a:latin typeface="Arial" pitchFamily="34" charset="0"/>
              </a:rPr>
              <a:t>Office Visio</a:t>
            </a:r>
            <a:r>
              <a:rPr lang="zh-CN" altLang="en-US" sz="2400" dirty="0">
                <a:solidFill>
                  <a:schemeClr val="tx1"/>
                </a:solidFill>
                <a:latin typeface="Arial" pitchFamily="34" charset="0"/>
              </a:rPr>
              <a:t>或</a:t>
            </a:r>
            <a:r>
              <a:rPr lang="en-US" altLang="zh-CN" sz="2400" dirty="0">
                <a:solidFill>
                  <a:schemeClr val="tx1"/>
                </a:solidFill>
                <a:latin typeface="Arial" pitchFamily="34" charset="0"/>
              </a:rPr>
              <a:t>Power Designer</a:t>
            </a:r>
            <a:r>
              <a:rPr lang="zh-CN" altLang="en-US" sz="2400" dirty="0">
                <a:solidFill>
                  <a:schemeClr val="tx1"/>
                </a:solidFill>
                <a:latin typeface="Arial" pitchFamily="34" charset="0"/>
              </a:rPr>
              <a:t>等完成图表（建模）编写，</a:t>
            </a:r>
            <a:r>
              <a:rPr lang="zh-CN" altLang="en-US" sz="2400" dirty="0">
                <a:solidFill>
                  <a:srgbClr val="800000"/>
                </a:solidFill>
                <a:latin typeface="Arial" pitchFamily="34" charset="0"/>
              </a:rPr>
              <a:t>内容及模板</a:t>
            </a:r>
            <a:r>
              <a:rPr lang="zh-CN" altLang="en-US" sz="2400" dirty="0">
                <a:solidFill>
                  <a:schemeClr val="tx1"/>
                </a:solidFill>
                <a:latin typeface="Arial" pitchFamily="34" charset="0"/>
              </a:rPr>
              <a:t>参见书后“附件</a:t>
            </a:r>
            <a:r>
              <a:rPr lang="en-US" altLang="zh-CN" sz="2400" dirty="0">
                <a:solidFill>
                  <a:schemeClr val="tx1"/>
                </a:solidFill>
                <a:latin typeface="Arial" pitchFamily="34" charset="0"/>
              </a:rPr>
              <a:t>B”</a:t>
            </a:r>
            <a:r>
              <a:rPr lang="zh-CN" altLang="en-US" sz="2400" dirty="0">
                <a:solidFill>
                  <a:schemeClr val="tx1"/>
                </a:solidFill>
                <a:latin typeface="Arial" pitchFamily="34" charset="0"/>
              </a:rPr>
              <a:t>。</a:t>
            </a:r>
          </a:p>
          <a:p>
            <a:pPr algn="ctr" eaLnBrk="1" hangingPunct="1">
              <a:lnSpc>
                <a:spcPct val="130000"/>
              </a:lnSpc>
              <a:buFont typeface="Arial" panose="020B0604020202020204" pitchFamily="34" charset="0"/>
              <a:buNone/>
              <a:defRPr/>
            </a:pPr>
            <a:endParaRPr lang="zh-CN" altLang="en-US" sz="2400" dirty="0">
              <a:solidFill>
                <a:schemeClr val="tx1"/>
              </a:solidFill>
              <a:latin typeface="Arial" pitchFamily="34" charset="0"/>
            </a:endParaRPr>
          </a:p>
        </p:txBody>
      </p:sp>
      <p:pic>
        <p:nvPicPr>
          <p:cNvPr id="68613" name="Picture 5" descr="C:\Program Files\Microsoft Office\MEDIA\CAGCAT10\j0285750.wmf">
            <a:extLst>
              <a:ext uri="{FF2B5EF4-FFF2-40B4-BE49-F238E27FC236}">
                <a16:creationId xmlns:a16="http://schemas.microsoft.com/office/drawing/2014/main" xmlns="" id="{B033C8CF-8AE2-4824-8312-1870ED792E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688" y="5229225"/>
            <a:ext cx="13684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D8F62206-4531-403A-88A0-ED1F385C2A96}"/>
              </a:ext>
            </a:extLst>
          </p:cNvPr>
          <p:cNvSpPr txBox="1">
            <a:spLocks noChangeArrowheads="1"/>
          </p:cNvSpPr>
          <p:nvPr/>
        </p:nvSpPr>
        <p:spPr bwMode="auto">
          <a:xfrm>
            <a:off x="468313" y="188913"/>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en-US" altLang="zh-CN" sz="3200">
              <a:solidFill>
                <a:schemeClr val="bg1"/>
              </a:solidFill>
              <a:latin typeface="Arial" panose="020B0604020202020204" pitchFamily="34" charset="0"/>
            </a:endParaRPr>
          </a:p>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4.7 </a:t>
            </a:r>
            <a:r>
              <a:rPr lang="zh-CN" altLang="en-US" sz="3200">
                <a:solidFill>
                  <a:schemeClr val="bg1"/>
                </a:solidFill>
                <a:latin typeface="Arial" panose="020B0604020202020204" pitchFamily="34" charset="0"/>
              </a:rPr>
              <a:t>软件设计文档 </a:t>
            </a:r>
          </a:p>
          <a:p>
            <a:pPr algn="ctr" eaLnBrk="1" hangingPunct="1">
              <a:buFont typeface="Arial" panose="020B0604020202020204" pitchFamily="34" charset="0"/>
              <a:buNone/>
            </a:pPr>
            <a:endParaRPr lang="zh-CN" altLang="en-US" sz="3200">
              <a:solidFill>
                <a:schemeClr val="bg1"/>
              </a:solidFill>
              <a:latin typeface="Arial" panose="020B0604020202020204" pitchFamily="34" charset="0"/>
            </a:endParaRPr>
          </a:p>
        </p:txBody>
      </p:sp>
      <p:sp>
        <p:nvSpPr>
          <p:cNvPr id="69635" name="Rectangle 3">
            <a:extLst>
              <a:ext uri="{FF2B5EF4-FFF2-40B4-BE49-F238E27FC236}">
                <a16:creationId xmlns:a16="http://schemas.microsoft.com/office/drawing/2014/main" xmlns="" id="{BEA15784-3033-4A6E-9951-45592C82D9E8}"/>
              </a:ext>
            </a:extLst>
          </p:cNvPr>
          <p:cNvSpPr>
            <a:spLocks noChangeArrowheads="1"/>
          </p:cNvSpPr>
          <p:nvPr/>
        </p:nvSpPr>
        <p:spPr bwMode="auto">
          <a:xfrm>
            <a:off x="611188" y="3465513"/>
            <a:ext cx="7632700" cy="457200"/>
          </a:xfrm>
          <a:prstGeom prst="rect">
            <a:avLst/>
          </a:prstGeom>
          <a:solidFill>
            <a:srgbClr val="F7FB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zh-CN" altLang="en-US" sz="2400" b="0">
              <a:latin typeface="Arial" panose="020B0604020202020204" pitchFamily="34" charset="0"/>
            </a:endParaRPr>
          </a:p>
        </p:txBody>
      </p:sp>
      <p:sp>
        <p:nvSpPr>
          <p:cNvPr id="5" name="圆角矩形 4">
            <a:extLst>
              <a:ext uri="{FF2B5EF4-FFF2-40B4-BE49-F238E27FC236}">
                <a16:creationId xmlns:a16="http://schemas.microsoft.com/office/drawing/2014/main" xmlns="" id="{48176C65-3594-4A01-9395-FF42F3DF3FF8}"/>
              </a:ext>
            </a:extLst>
          </p:cNvPr>
          <p:cNvSpPr/>
          <p:nvPr/>
        </p:nvSpPr>
        <p:spPr bwMode="gray">
          <a:xfrm>
            <a:off x="539750" y="1268413"/>
            <a:ext cx="7993063" cy="45370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400" dirty="0">
                <a:solidFill>
                  <a:srgbClr val="990033"/>
                </a:solidFill>
                <a:latin typeface="Arial" panose="020B0604020202020204" pitchFamily="34" charset="0"/>
              </a:rPr>
              <a:t>      2. </a:t>
            </a:r>
            <a:r>
              <a:rPr lang="zh-CN" altLang="en-US" sz="2400" dirty="0">
                <a:solidFill>
                  <a:srgbClr val="990033"/>
                </a:solidFill>
                <a:latin typeface="Arial" panose="020B0604020202020204" pitchFamily="34" charset="0"/>
              </a:rPr>
              <a:t>设计文档的评审</a:t>
            </a:r>
          </a:p>
          <a:p>
            <a:pPr eaLnBrk="1" hangingPunct="1">
              <a:defRPr/>
            </a:pPr>
            <a:r>
              <a:rPr lang="zh-CN" altLang="en-US" sz="2000" dirty="0">
                <a:solidFill>
                  <a:srgbClr val="0066FF"/>
                </a:solidFill>
                <a:latin typeface="Arial" panose="020B0604020202020204" pitchFamily="34" charset="0"/>
              </a:rPr>
              <a:t>       </a:t>
            </a:r>
            <a:r>
              <a:rPr lang="zh-CN" altLang="en-US" sz="2200" dirty="0">
                <a:solidFill>
                  <a:srgbClr val="CC0000"/>
                </a:solidFill>
                <a:latin typeface="Arial" panose="020B0604020202020204" pitchFamily="34" charset="0"/>
              </a:rPr>
              <a:t>设计评审</a:t>
            </a:r>
            <a:r>
              <a:rPr lang="zh-CN" altLang="en-US" sz="2200" dirty="0">
                <a:solidFill>
                  <a:srgbClr val="0066FF"/>
                </a:solidFill>
                <a:latin typeface="Arial" panose="020B0604020202020204" pitchFamily="34" charset="0"/>
              </a:rPr>
              <a:t>也称</a:t>
            </a:r>
            <a:r>
              <a:rPr lang="zh-CN" altLang="en-US" sz="2200" dirty="0">
                <a:solidFill>
                  <a:srgbClr val="CC0000"/>
                </a:solidFill>
                <a:latin typeface="Arial" panose="020B0604020202020204" pitchFamily="34" charset="0"/>
              </a:rPr>
              <a:t>设计复审</a:t>
            </a:r>
            <a:r>
              <a:rPr lang="zh-CN" altLang="en-US" sz="2200" dirty="0">
                <a:solidFill>
                  <a:srgbClr val="0066FF"/>
                </a:solidFill>
                <a:latin typeface="Arial" panose="020B0604020202020204" pitchFamily="34" charset="0"/>
              </a:rPr>
              <a:t>，</a:t>
            </a:r>
            <a:r>
              <a:rPr lang="zh-CN" altLang="en-US" sz="2200" dirty="0">
                <a:solidFill>
                  <a:schemeClr val="accent1">
                    <a:lumMod val="75000"/>
                  </a:schemeClr>
                </a:solidFill>
                <a:latin typeface="Arial" panose="020B0604020202020204" pitchFamily="34" charset="0"/>
              </a:rPr>
              <a:t>是指对设计文档及其内容的集中审查验收的过程。对软件实现的质量保证具有重要意义。</a:t>
            </a:r>
          </a:p>
          <a:p>
            <a:pPr eaLnBrk="1" hangingPunct="1">
              <a:defRPr/>
            </a:pPr>
            <a:r>
              <a:rPr lang="zh-CN" altLang="en-US" sz="2200" dirty="0">
                <a:solidFill>
                  <a:schemeClr val="accent1">
                    <a:lumMod val="75000"/>
                  </a:schemeClr>
                </a:solidFill>
                <a:latin typeface="Arial" panose="020B0604020202020204" pitchFamily="34" charset="0"/>
              </a:rPr>
              <a:t>     （</a:t>
            </a:r>
            <a:r>
              <a:rPr lang="en-US" altLang="zh-CN" sz="2200" dirty="0">
                <a:solidFill>
                  <a:schemeClr val="accent1">
                    <a:lumMod val="75000"/>
                  </a:schemeClr>
                </a:solidFill>
                <a:latin typeface="Arial" panose="020B0604020202020204" pitchFamily="34" charset="0"/>
              </a:rPr>
              <a:t>1</a:t>
            </a:r>
            <a:r>
              <a:rPr lang="zh-CN" altLang="en-US" sz="2200" dirty="0">
                <a:solidFill>
                  <a:schemeClr val="accent1">
                    <a:lumMod val="75000"/>
                  </a:schemeClr>
                </a:solidFill>
                <a:latin typeface="Arial" panose="020B0604020202020204" pitchFamily="34" charset="0"/>
              </a:rPr>
              <a:t>）评审的原则。</a:t>
            </a:r>
          </a:p>
          <a:p>
            <a:pPr eaLnBrk="1" hangingPunct="1">
              <a:defRPr/>
            </a:pPr>
            <a:r>
              <a:rPr lang="zh-CN" altLang="en-US" sz="2200" dirty="0">
                <a:solidFill>
                  <a:schemeClr val="accent1">
                    <a:lumMod val="75000"/>
                  </a:schemeClr>
                </a:solidFill>
                <a:latin typeface="Arial" panose="020B0604020202020204" pitchFamily="34" charset="0"/>
              </a:rPr>
              <a:t>     （</a:t>
            </a:r>
            <a:r>
              <a:rPr lang="en-US" altLang="zh-CN" sz="2200" dirty="0">
                <a:solidFill>
                  <a:schemeClr val="accent1">
                    <a:lumMod val="75000"/>
                  </a:schemeClr>
                </a:solidFill>
                <a:latin typeface="Arial" panose="020B0604020202020204" pitchFamily="34" charset="0"/>
              </a:rPr>
              <a:t>2</a:t>
            </a:r>
            <a:r>
              <a:rPr lang="zh-CN" altLang="en-US" sz="2200" dirty="0">
                <a:solidFill>
                  <a:schemeClr val="accent1">
                    <a:lumMod val="75000"/>
                  </a:schemeClr>
                </a:solidFill>
                <a:latin typeface="Arial" panose="020B0604020202020204" pitchFamily="34" charset="0"/>
              </a:rPr>
              <a:t>）评审的主要内容。</a:t>
            </a:r>
          </a:p>
          <a:p>
            <a:pPr eaLnBrk="1" hangingPunct="1">
              <a:defRPr/>
            </a:pPr>
            <a:r>
              <a:rPr lang="zh-CN" altLang="en-US" sz="2200" dirty="0">
                <a:solidFill>
                  <a:schemeClr val="accent1">
                    <a:lumMod val="75000"/>
                  </a:schemeClr>
                </a:solidFill>
                <a:latin typeface="Arial" panose="020B0604020202020204" pitchFamily="34" charset="0"/>
              </a:rPr>
              <a:t>     （</a:t>
            </a:r>
            <a:r>
              <a:rPr lang="en-US" altLang="zh-CN" sz="2200" dirty="0">
                <a:solidFill>
                  <a:schemeClr val="accent1">
                    <a:lumMod val="75000"/>
                  </a:schemeClr>
                </a:solidFill>
                <a:latin typeface="Arial" panose="020B0604020202020204" pitchFamily="34" charset="0"/>
              </a:rPr>
              <a:t>3</a:t>
            </a:r>
            <a:r>
              <a:rPr lang="zh-CN" altLang="en-US" sz="2200" dirty="0">
                <a:solidFill>
                  <a:schemeClr val="accent1">
                    <a:lumMod val="75000"/>
                  </a:schemeClr>
                </a:solidFill>
                <a:latin typeface="Arial" panose="020B0604020202020204" pitchFamily="34" charset="0"/>
              </a:rPr>
              <a:t>）评审的方式。</a:t>
            </a:r>
            <a:endParaRPr lang="en-US" altLang="zh-CN" sz="2200" dirty="0">
              <a:solidFill>
                <a:schemeClr val="accent1">
                  <a:lumMod val="75000"/>
                </a:schemeClr>
              </a:solidFill>
              <a:latin typeface="Arial" panose="020B0604020202020204" pitchFamily="34" charset="0"/>
            </a:endParaRPr>
          </a:p>
          <a:p>
            <a:pPr eaLnBrk="1" hangingPunct="1">
              <a:defRPr/>
            </a:pPr>
            <a:endParaRPr lang="en-US" altLang="zh-CN" sz="2000" dirty="0">
              <a:solidFill>
                <a:srgbClr val="0066FF"/>
              </a:solidFill>
              <a:latin typeface="Arial" panose="020B0604020202020204" pitchFamily="34" charset="0"/>
            </a:endParaRPr>
          </a:p>
          <a:p>
            <a:pPr eaLnBrk="1" hangingPunct="1">
              <a:defRPr/>
            </a:pPr>
            <a:endParaRPr lang="zh-CN" altLang="en-US" sz="2000" dirty="0">
              <a:solidFill>
                <a:srgbClr val="0066FF"/>
              </a:solidFill>
              <a:latin typeface="Arial" panose="020B0604020202020204" pitchFamily="34" charset="0"/>
            </a:endParaRPr>
          </a:p>
          <a:p>
            <a:pPr eaLnBrk="1" hangingPunct="1">
              <a:defRPr/>
            </a:pPr>
            <a:r>
              <a:rPr lang="en-US" altLang="zh-CN" sz="2500" dirty="0">
                <a:solidFill>
                  <a:srgbClr val="FF0000"/>
                </a:solidFill>
                <a:latin typeface="Wingdings" panose="05000000000000000000" pitchFamily="2" charset="2"/>
              </a:rPr>
              <a:t>1</a:t>
            </a:r>
            <a:r>
              <a:rPr lang="zh-CN" altLang="zh-CN" sz="2500" dirty="0">
                <a:solidFill>
                  <a:srgbClr val="FF0000"/>
                </a:solidFill>
                <a:latin typeface="黑体" panose="02010609060101010101" pitchFamily="49" charset="-122"/>
                <a:ea typeface="黑体" panose="02010609060101010101" pitchFamily="49" charset="-122"/>
              </a:rPr>
              <a:t>讨论思考</a:t>
            </a:r>
            <a:r>
              <a:rPr lang="zh-CN" altLang="zh-CN" sz="2500" dirty="0">
                <a:solidFill>
                  <a:srgbClr val="FF0000"/>
                </a:solidFill>
              </a:rPr>
              <a:t>：</a:t>
            </a:r>
            <a:endParaRPr lang="zh-CN" altLang="en-US" sz="2500" dirty="0">
              <a:solidFill>
                <a:srgbClr val="FF0000"/>
              </a:solidFill>
              <a:latin typeface="Arial" panose="020B0604020202020204" pitchFamily="34" charset="0"/>
            </a:endParaRPr>
          </a:p>
          <a:p>
            <a:pPr eaLnBrk="1" hangingPunct="1">
              <a:defRPr/>
            </a:pPr>
            <a:r>
              <a:rPr lang="zh-CN" altLang="en-US" sz="2000" dirty="0">
                <a:solidFill>
                  <a:srgbClr val="0066FF"/>
                </a:solidFill>
                <a:latin typeface="Arial" panose="020B0604020202020204" pitchFamily="34" charset="0"/>
              </a:rPr>
              <a:t>       </a:t>
            </a:r>
            <a:r>
              <a:rPr lang="en-US" altLang="zh-CN" sz="2000" dirty="0">
                <a:solidFill>
                  <a:srgbClr val="0066FF"/>
                </a:solidFill>
                <a:latin typeface="Arial" panose="020B0604020202020204" pitchFamily="34" charset="0"/>
              </a:rPr>
              <a:t>(1) </a:t>
            </a:r>
            <a:r>
              <a:rPr lang="zh-CN" altLang="en-US" sz="2000" dirty="0">
                <a:solidFill>
                  <a:srgbClr val="0066FF"/>
                </a:solidFill>
                <a:latin typeface="Arial" panose="020B0604020202020204" pitchFamily="34" charset="0"/>
              </a:rPr>
              <a:t>总体设计说明书的主要内容是什么？</a:t>
            </a:r>
          </a:p>
          <a:p>
            <a:pPr eaLnBrk="1" hangingPunct="1">
              <a:defRPr/>
            </a:pPr>
            <a:r>
              <a:rPr lang="en-US" altLang="zh-CN" sz="2000" dirty="0">
                <a:solidFill>
                  <a:srgbClr val="0066FF"/>
                </a:solidFill>
                <a:latin typeface="Arial" panose="020B0604020202020204" pitchFamily="34" charset="0"/>
              </a:rPr>
              <a:t>       (2) </a:t>
            </a:r>
            <a:r>
              <a:rPr lang="zh-CN" altLang="en-US" sz="2000" dirty="0">
                <a:solidFill>
                  <a:srgbClr val="0066FF"/>
                </a:solidFill>
                <a:latin typeface="Arial" panose="020B0604020202020204" pitchFamily="34" charset="0"/>
              </a:rPr>
              <a:t>详细设计说明书的主要内容是什么？</a:t>
            </a:r>
          </a:p>
          <a:p>
            <a:pPr algn="ctr" eaLnBrk="1" hangingPunct="1">
              <a:defRPr/>
            </a:pPr>
            <a:endParaRPr lang="zh-CN" altLang="en-US" sz="2000" b="0" dirty="0">
              <a:solidFill>
                <a:srgbClr val="0066FF"/>
              </a:solidFill>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xmlns="" id="{5EC4944B-FCA2-4D03-A600-87646B431686}"/>
              </a:ext>
            </a:extLst>
          </p:cNvPr>
          <p:cNvSpPr txBox="1">
            <a:spLocks noChangeArrowheads="1"/>
          </p:cNvSpPr>
          <p:nvPr/>
        </p:nvSpPr>
        <p:spPr bwMode="auto">
          <a:xfrm>
            <a:off x="468313" y="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en-US" altLang="zh-CN" sz="3200">
              <a:solidFill>
                <a:schemeClr val="bg1"/>
              </a:solidFill>
              <a:latin typeface="Arial" panose="020B0604020202020204" pitchFamily="34" charset="0"/>
            </a:endParaRPr>
          </a:p>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4.8 </a:t>
            </a:r>
            <a:r>
              <a:rPr lang="zh-CN" altLang="en-US" sz="3200">
                <a:solidFill>
                  <a:schemeClr val="bg1"/>
                </a:solidFill>
                <a:latin typeface="Arial" panose="020B0604020202020204" pitchFamily="34" charset="0"/>
              </a:rPr>
              <a:t>实验四 软件详细设计及文档编写</a:t>
            </a:r>
          </a:p>
        </p:txBody>
      </p:sp>
      <p:sp>
        <p:nvSpPr>
          <p:cNvPr id="70659" name="Rectangle 3">
            <a:extLst>
              <a:ext uri="{FF2B5EF4-FFF2-40B4-BE49-F238E27FC236}">
                <a16:creationId xmlns:a16="http://schemas.microsoft.com/office/drawing/2014/main" xmlns="" id="{4B234332-2E46-4490-85C0-2F5AC87F3CED}"/>
              </a:ext>
            </a:extLst>
          </p:cNvPr>
          <p:cNvSpPr>
            <a:spLocks noChangeArrowheads="1"/>
          </p:cNvSpPr>
          <p:nvPr/>
        </p:nvSpPr>
        <p:spPr bwMode="auto">
          <a:xfrm>
            <a:off x="611188" y="3465513"/>
            <a:ext cx="7632700" cy="457200"/>
          </a:xfrm>
          <a:prstGeom prst="rect">
            <a:avLst/>
          </a:prstGeom>
          <a:solidFill>
            <a:srgbClr val="F7FB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zh-CN" altLang="en-US" sz="2400" b="0">
              <a:latin typeface="Arial" panose="020B0604020202020204" pitchFamily="34" charset="0"/>
            </a:endParaRPr>
          </a:p>
        </p:txBody>
      </p:sp>
      <p:sp>
        <p:nvSpPr>
          <p:cNvPr id="5" name="圆角矩形 4">
            <a:extLst>
              <a:ext uri="{FF2B5EF4-FFF2-40B4-BE49-F238E27FC236}">
                <a16:creationId xmlns:a16="http://schemas.microsoft.com/office/drawing/2014/main" xmlns="" id="{3BC1B0DA-2789-44C5-A706-657EDFAF6C35}"/>
              </a:ext>
            </a:extLst>
          </p:cNvPr>
          <p:cNvSpPr/>
          <p:nvPr/>
        </p:nvSpPr>
        <p:spPr bwMode="gray">
          <a:xfrm>
            <a:off x="673100" y="1412875"/>
            <a:ext cx="8089900" cy="39608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lnSpc>
                <a:spcPct val="125000"/>
              </a:lnSpc>
              <a:spcAft>
                <a:spcPts val="600"/>
              </a:spcAft>
              <a:defRPr/>
            </a:pPr>
            <a:r>
              <a:rPr lang="en-US" altLang="zh-CN" sz="2600" dirty="0">
                <a:solidFill>
                  <a:srgbClr val="990033"/>
                </a:solidFill>
                <a:latin typeface="Arial" panose="020B0604020202020204" pitchFamily="34" charset="0"/>
              </a:rPr>
              <a:t>4.8.1 </a:t>
            </a:r>
            <a:r>
              <a:rPr lang="zh-CN" altLang="en-US" sz="2600" dirty="0">
                <a:solidFill>
                  <a:srgbClr val="990033"/>
                </a:solidFill>
                <a:latin typeface="Arial" panose="020B0604020202020204" pitchFamily="34" charset="0"/>
              </a:rPr>
              <a:t>实验目的</a:t>
            </a:r>
          </a:p>
          <a:p>
            <a:pPr eaLnBrk="1" hangingPunct="1">
              <a:lnSpc>
                <a:spcPct val="125000"/>
              </a:lnSpc>
              <a:buFont typeface="Arial" panose="020B0604020202020204" pitchFamily="34" charset="0"/>
              <a:buNone/>
              <a:defRPr/>
            </a:pPr>
            <a:r>
              <a:rPr lang="en-US" altLang="zh-CN" sz="2600" dirty="0"/>
              <a:t>1) </a:t>
            </a:r>
            <a:r>
              <a:rPr lang="zh-CN" altLang="zh-CN" sz="2600" dirty="0"/>
              <a:t>认真完成软件系统的总体设计； </a:t>
            </a:r>
          </a:p>
          <a:p>
            <a:pPr eaLnBrk="1" hangingPunct="1">
              <a:lnSpc>
                <a:spcPct val="125000"/>
              </a:lnSpc>
              <a:buFont typeface="Arial" panose="020B0604020202020204" pitchFamily="34" charset="0"/>
              <a:buNone/>
              <a:defRPr/>
            </a:pPr>
            <a:r>
              <a:rPr lang="en-US" altLang="zh-CN" sz="2600" dirty="0"/>
              <a:t>2) </a:t>
            </a:r>
            <a:r>
              <a:rPr lang="zh-CN" altLang="zh-CN" sz="2600" dirty="0"/>
              <a:t>在总体设计的基础上完成软件的详细设计工作；</a:t>
            </a:r>
            <a:r>
              <a:rPr lang="en-US" altLang="zh-CN" sz="2600" dirty="0"/>
              <a:t> </a:t>
            </a:r>
            <a:endParaRPr lang="zh-CN" altLang="zh-CN" sz="2600" dirty="0"/>
          </a:p>
          <a:p>
            <a:pPr eaLnBrk="1" hangingPunct="1">
              <a:lnSpc>
                <a:spcPct val="125000"/>
              </a:lnSpc>
              <a:buFont typeface="Arial" panose="020B0604020202020204" pitchFamily="34" charset="0"/>
              <a:buNone/>
              <a:defRPr/>
            </a:pPr>
            <a:r>
              <a:rPr lang="en-US" altLang="zh-CN" sz="2600" dirty="0"/>
              <a:t>3) </a:t>
            </a:r>
            <a:r>
              <a:rPr lang="zh-CN" altLang="zh-CN" sz="2600" dirty="0"/>
              <a:t>完成主要程序（模块）设计具体说明；</a:t>
            </a:r>
            <a:r>
              <a:rPr lang="en-US" altLang="zh-CN" sz="2600" dirty="0"/>
              <a:t> </a:t>
            </a:r>
            <a:endParaRPr lang="zh-CN" altLang="zh-CN" sz="2600" dirty="0"/>
          </a:p>
          <a:p>
            <a:pPr eaLnBrk="1" hangingPunct="1">
              <a:lnSpc>
                <a:spcPct val="125000"/>
              </a:lnSpc>
              <a:buFont typeface="Arial" panose="020B0604020202020204" pitchFamily="34" charset="0"/>
              <a:buNone/>
              <a:defRPr/>
            </a:pPr>
            <a:r>
              <a:rPr lang="en-US" altLang="zh-CN" sz="2600" dirty="0"/>
              <a:t>4) </a:t>
            </a:r>
            <a:r>
              <a:rPr lang="zh-CN" altLang="zh-CN" sz="2600" dirty="0"/>
              <a:t>写出具体的详细设计文档；</a:t>
            </a:r>
            <a:r>
              <a:rPr lang="en-US" altLang="zh-CN" sz="2600" dirty="0"/>
              <a:t> </a:t>
            </a:r>
            <a:endParaRPr lang="zh-CN" altLang="zh-CN" sz="2600" dirty="0"/>
          </a:p>
        </p:txBody>
      </p:sp>
      <p:pic>
        <p:nvPicPr>
          <p:cNvPr id="70661" name="Picture 5" descr="C:\Program Files\Microsoft Office\MEDIA\CAGCAT10\j0285750.wmf">
            <a:extLst>
              <a:ext uri="{FF2B5EF4-FFF2-40B4-BE49-F238E27FC236}">
                <a16:creationId xmlns:a16="http://schemas.microsoft.com/office/drawing/2014/main" xmlns="" id="{CF8ECFBF-F220-40DD-AC52-57D9BC228F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1500" y="5013325"/>
            <a:ext cx="13684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18885AC9-CA2D-428F-A131-C30B6A6FF4C2}"/>
              </a:ext>
            </a:extLst>
          </p:cNvPr>
          <p:cNvSpPr txBox="1">
            <a:spLocks noChangeArrowheads="1"/>
          </p:cNvSpPr>
          <p:nvPr/>
        </p:nvSpPr>
        <p:spPr bwMode="auto">
          <a:xfrm>
            <a:off x="468313" y="188913"/>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en-US" altLang="zh-CN" sz="3200">
              <a:solidFill>
                <a:schemeClr val="bg1"/>
              </a:solidFill>
              <a:latin typeface="Arial" panose="020B0604020202020204" pitchFamily="34" charset="0"/>
            </a:endParaRPr>
          </a:p>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4.8 </a:t>
            </a:r>
            <a:r>
              <a:rPr lang="zh-CN" altLang="en-US" sz="3200">
                <a:solidFill>
                  <a:schemeClr val="bg1"/>
                </a:solidFill>
                <a:latin typeface="Arial" panose="020B0604020202020204" pitchFamily="34" charset="0"/>
              </a:rPr>
              <a:t>实验四 编写详细设计文档 </a:t>
            </a:r>
          </a:p>
        </p:txBody>
      </p:sp>
      <p:sp>
        <p:nvSpPr>
          <p:cNvPr id="71683" name="Rectangle 3">
            <a:extLst>
              <a:ext uri="{FF2B5EF4-FFF2-40B4-BE49-F238E27FC236}">
                <a16:creationId xmlns:a16="http://schemas.microsoft.com/office/drawing/2014/main" xmlns="" id="{62BCD5F0-9D65-46E3-9634-34A65E3756CD}"/>
              </a:ext>
            </a:extLst>
          </p:cNvPr>
          <p:cNvSpPr>
            <a:spLocks noChangeArrowheads="1"/>
          </p:cNvSpPr>
          <p:nvPr/>
        </p:nvSpPr>
        <p:spPr bwMode="auto">
          <a:xfrm>
            <a:off x="611188" y="3465513"/>
            <a:ext cx="7632700" cy="457200"/>
          </a:xfrm>
          <a:prstGeom prst="rect">
            <a:avLst/>
          </a:prstGeom>
          <a:solidFill>
            <a:srgbClr val="F7FB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zh-CN" altLang="en-US" sz="2400" b="0">
              <a:latin typeface="Arial" panose="020B0604020202020204" pitchFamily="34" charset="0"/>
            </a:endParaRPr>
          </a:p>
        </p:txBody>
      </p:sp>
      <p:sp>
        <p:nvSpPr>
          <p:cNvPr id="5" name="圆角矩形 4">
            <a:extLst>
              <a:ext uri="{FF2B5EF4-FFF2-40B4-BE49-F238E27FC236}">
                <a16:creationId xmlns:a16="http://schemas.microsoft.com/office/drawing/2014/main" xmlns="" id="{10B4512C-8E2A-4B51-A2DD-AD04A9B7D145}"/>
              </a:ext>
            </a:extLst>
          </p:cNvPr>
          <p:cNvSpPr/>
          <p:nvPr/>
        </p:nvSpPr>
        <p:spPr bwMode="gray">
          <a:xfrm>
            <a:off x="468313" y="1268413"/>
            <a:ext cx="8305800" cy="511333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spcAft>
                <a:spcPts val="600"/>
              </a:spcAft>
              <a:defRPr/>
            </a:pPr>
            <a:r>
              <a:rPr lang="en-US" altLang="zh-CN" sz="2400">
                <a:solidFill>
                  <a:srgbClr val="990033"/>
                </a:solidFill>
                <a:latin typeface="Arial" panose="020B0604020202020204" pitchFamily="34" charset="0"/>
              </a:rPr>
              <a:t> 4.8.2 </a:t>
            </a:r>
            <a:r>
              <a:rPr lang="zh-CN" altLang="en-US" sz="2400">
                <a:solidFill>
                  <a:srgbClr val="990033"/>
                </a:solidFill>
                <a:latin typeface="Arial" panose="020B0604020202020204" pitchFamily="34" charset="0"/>
              </a:rPr>
              <a:t>实验内容及步骤</a:t>
            </a:r>
          </a:p>
          <a:p>
            <a:pPr eaLnBrk="1" hangingPunct="1">
              <a:defRPr/>
            </a:pPr>
            <a:r>
              <a:rPr lang="en-US" altLang="zh-CN" sz="2400">
                <a:solidFill>
                  <a:srgbClr val="29698D"/>
                </a:solidFill>
              </a:rPr>
              <a:t>    </a:t>
            </a:r>
            <a:r>
              <a:rPr lang="zh-CN" altLang="zh-CN" sz="2400">
                <a:solidFill>
                  <a:srgbClr val="29698D"/>
                </a:solidFill>
              </a:rPr>
              <a:t>进行软件系统的结构设计、逐个模块的程序描述（包括各模块的功能、性能、输入、输出、算法、程序逻辑、接口等等）。</a:t>
            </a:r>
          </a:p>
          <a:p>
            <a:pPr eaLnBrk="1" hangingPunct="1">
              <a:defRPr/>
            </a:pPr>
            <a:r>
              <a:rPr lang="zh-CN" altLang="zh-CN" sz="2400">
                <a:solidFill>
                  <a:srgbClr val="800000"/>
                </a:solidFill>
              </a:rPr>
              <a:t>实验学时</a:t>
            </a:r>
            <a:r>
              <a:rPr lang="zh-CN" altLang="zh-CN" sz="2400">
                <a:solidFill>
                  <a:srgbClr val="29698D"/>
                </a:solidFill>
              </a:rPr>
              <a:t>：</a:t>
            </a:r>
            <a:r>
              <a:rPr lang="en-US" altLang="zh-CN" sz="2400">
                <a:solidFill>
                  <a:srgbClr val="29698D"/>
                </a:solidFill>
              </a:rPr>
              <a:t>4</a:t>
            </a:r>
            <a:r>
              <a:rPr lang="zh-CN" altLang="zh-CN" sz="2400">
                <a:solidFill>
                  <a:srgbClr val="29698D"/>
                </a:solidFill>
              </a:rPr>
              <a:t>学时（可以包括课外安排的实践学时）。</a:t>
            </a:r>
            <a:r>
              <a:rPr lang="en-US" altLang="zh-CN" sz="2400">
                <a:solidFill>
                  <a:srgbClr val="29698D"/>
                </a:solidFill>
              </a:rPr>
              <a:t> </a:t>
            </a:r>
            <a:endParaRPr lang="zh-CN" altLang="zh-CN" sz="2400">
              <a:solidFill>
                <a:srgbClr val="29698D"/>
              </a:solidFill>
            </a:endParaRPr>
          </a:p>
          <a:p>
            <a:pPr eaLnBrk="1" hangingPunct="1">
              <a:defRPr/>
            </a:pPr>
            <a:r>
              <a:rPr lang="zh-CN" altLang="zh-CN" sz="2400">
                <a:solidFill>
                  <a:srgbClr val="800000"/>
                </a:solidFill>
              </a:rPr>
              <a:t>实验内容及步骤</a:t>
            </a:r>
            <a:r>
              <a:rPr lang="zh-CN" altLang="zh-CN" sz="2400">
                <a:solidFill>
                  <a:srgbClr val="29698D"/>
                </a:solidFill>
              </a:rPr>
              <a:t>主要包括：</a:t>
            </a:r>
          </a:p>
          <a:p>
            <a:pPr eaLnBrk="1" hangingPunct="1">
              <a:defRPr/>
            </a:pPr>
            <a:r>
              <a:rPr lang="zh-CN" altLang="zh-CN" sz="2400">
                <a:solidFill>
                  <a:srgbClr val="29698D"/>
                </a:solidFill>
              </a:rPr>
              <a:t>（</a:t>
            </a:r>
            <a:r>
              <a:rPr lang="en-US" altLang="zh-CN" sz="2400">
                <a:solidFill>
                  <a:srgbClr val="29698D"/>
                </a:solidFill>
              </a:rPr>
              <a:t>1</a:t>
            </a:r>
            <a:r>
              <a:rPr lang="zh-CN" altLang="zh-CN" sz="2400">
                <a:solidFill>
                  <a:srgbClr val="29698D"/>
                </a:solidFill>
              </a:rPr>
              <a:t>）首先进行软件应用系统的结构设计。</a:t>
            </a:r>
            <a:r>
              <a:rPr lang="en-US" altLang="zh-CN" sz="2400">
                <a:solidFill>
                  <a:srgbClr val="29698D"/>
                </a:solidFill>
              </a:rPr>
              <a:t> </a:t>
            </a:r>
            <a:endParaRPr lang="zh-CN" altLang="zh-CN" sz="2400">
              <a:solidFill>
                <a:srgbClr val="29698D"/>
              </a:solidFill>
            </a:endParaRPr>
          </a:p>
          <a:p>
            <a:pPr eaLnBrk="1" hangingPunct="1">
              <a:defRPr/>
            </a:pPr>
            <a:r>
              <a:rPr lang="zh-CN" altLang="zh-CN" sz="2400">
                <a:solidFill>
                  <a:srgbClr val="29698D"/>
                </a:solidFill>
              </a:rPr>
              <a:t>（</a:t>
            </a:r>
            <a:r>
              <a:rPr lang="en-US" altLang="zh-CN" sz="2400">
                <a:solidFill>
                  <a:srgbClr val="29698D"/>
                </a:solidFill>
              </a:rPr>
              <a:t>2</a:t>
            </a:r>
            <a:r>
              <a:rPr lang="zh-CN" altLang="zh-CN" sz="2400">
                <a:solidFill>
                  <a:srgbClr val="29698D"/>
                </a:solidFill>
              </a:rPr>
              <a:t>）具体对主要程序及模块程序进行详细描述。</a:t>
            </a:r>
            <a:r>
              <a:rPr lang="en-US" altLang="zh-CN" sz="2400">
                <a:solidFill>
                  <a:srgbClr val="29698D"/>
                </a:solidFill>
              </a:rPr>
              <a:t> </a:t>
            </a:r>
            <a:endParaRPr lang="zh-CN" altLang="zh-CN" sz="2400">
              <a:solidFill>
                <a:srgbClr val="29698D"/>
              </a:solidFill>
            </a:endParaRPr>
          </a:p>
          <a:p>
            <a:pPr eaLnBrk="1" hangingPunct="1">
              <a:defRPr/>
            </a:pPr>
            <a:r>
              <a:rPr lang="zh-CN" altLang="zh-CN" sz="2400">
                <a:solidFill>
                  <a:srgbClr val="29698D"/>
                </a:solidFill>
              </a:rPr>
              <a:t>（</a:t>
            </a:r>
            <a:r>
              <a:rPr lang="en-US" altLang="zh-CN" sz="2400">
                <a:solidFill>
                  <a:srgbClr val="29698D"/>
                </a:solidFill>
              </a:rPr>
              <a:t>3</a:t>
            </a:r>
            <a:r>
              <a:rPr lang="zh-CN" altLang="zh-CN" sz="2400">
                <a:solidFill>
                  <a:srgbClr val="29698D"/>
                </a:solidFill>
              </a:rPr>
              <a:t>）按照下面体系结构（具体的详细内容及编写模板参见书后</a:t>
            </a:r>
            <a:r>
              <a:rPr lang="en-US" altLang="zh-CN" sz="2400">
                <a:solidFill>
                  <a:srgbClr val="29698D"/>
                </a:solidFill>
              </a:rPr>
              <a:t>“</a:t>
            </a:r>
            <a:r>
              <a:rPr lang="zh-CN" altLang="zh-CN" sz="2400">
                <a:solidFill>
                  <a:srgbClr val="29698D"/>
                </a:solidFill>
              </a:rPr>
              <a:t>附件</a:t>
            </a:r>
            <a:r>
              <a:rPr lang="en-US" altLang="zh-CN" sz="2400">
                <a:solidFill>
                  <a:srgbClr val="29698D"/>
                </a:solidFill>
              </a:rPr>
              <a:t>B”</a:t>
            </a:r>
            <a:r>
              <a:rPr lang="zh-CN" altLang="zh-CN" sz="2400">
                <a:solidFill>
                  <a:srgbClr val="29698D"/>
                </a:solidFill>
              </a:rPr>
              <a:t>）要求和步骤完成详细设计文档。</a:t>
            </a:r>
            <a:endParaRPr lang="en-US" altLang="zh-CN" sz="2400">
              <a:solidFill>
                <a:srgbClr val="29698D"/>
              </a:solidFill>
            </a:endParaRPr>
          </a:p>
          <a:p>
            <a:pPr eaLnBrk="1" hangingPunct="1">
              <a:defRPr/>
            </a:pPr>
            <a:endParaRPr lang="zh-CN" altLang="zh-CN" sz="2400">
              <a:solidFill>
                <a:srgbClr val="29698D"/>
              </a:solidFill>
            </a:endParaRPr>
          </a:p>
          <a:p>
            <a:pPr eaLnBrk="1" hangingPunct="1">
              <a:defRPr/>
            </a:pPr>
            <a:r>
              <a:rPr lang="en-US" altLang="zh-CN" sz="2400">
                <a:solidFill>
                  <a:srgbClr val="FF0000"/>
                </a:solidFill>
                <a:sym typeface="Wingdings" panose="05000000000000000000" pitchFamily="2" charset="2"/>
              </a:rPr>
              <a:t></a:t>
            </a:r>
            <a:r>
              <a:rPr lang="zh-CN" altLang="zh-CN" sz="2400">
                <a:solidFill>
                  <a:srgbClr val="FF0000"/>
                </a:solidFill>
              </a:rPr>
              <a:t>注意</a:t>
            </a:r>
            <a:r>
              <a:rPr lang="zh-CN" altLang="zh-CN" sz="2400">
                <a:solidFill>
                  <a:srgbClr val="29698D"/>
                </a:solidFill>
              </a:rPr>
              <a:t>：应该注意同时进行用户界面设计等</a:t>
            </a:r>
            <a:r>
              <a:rPr lang="zh-CN" altLang="en-US" sz="2400">
                <a:solidFill>
                  <a:srgbClr val="29698D"/>
                </a:solidFill>
              </a:rPr>
              <a:t>。</a:t>
            </a:r>
            <a:endParaRPr lang="zh-CN" altLang="en-US" sz="2300">
              <a:solidFill>
                <a:srgbClr val="990033"/>
              </a:solidFill>
              <a:latin typeface="Arial" panose="020B0604020202020204" pitchFamily="34" charset="0"/>
            </a:endParaRPr>
          </a:p>
        </p:txBody>
      </p:sp>
      <p:pic>
        <p:nvPicPr>
          <p:cNvPr id="71685" name="Picture 5" descr="C:\Program Files\Microsoft Office\MEDIA\CAGCAT10\j0234657.wmf">
            <a:extLst>
              <a:ext uri="{FF2B5EF4-FFF2-40B4-BE49-F238E27FC236}">
                <a16:creationId xmlns:a16="http://schemas.microsoft.com/office/drawing/2014/main" xmlns="" id="{B775E9BC-AA40-4083-8E65-144DEBC501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4138" y="3124200"/>
            <a:ext cx="118903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xmlns="" id="{1540B36A-80C0-4CC5-82F9-911EF8544736}"/>
              </a:ext>
            </a:extLst>
          </p:cNvPr>
          <p:cNvSpPr txBox="1">
            <a:spLocks noChangeArrowheads="1"/>
          </p:cNvSpPr>
          <p:nvPr/>
        </p:nvSpPr>
        <p:spPr bwMode="auto">
          <a:xfrm>
            <a:off x="468313" y="188913"/>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en-US" altLang="zh-CN" sz="3200">
              <a:solidFill>
                <a:schemeClr val="bg1"/>
              </a:solidFill>
              <a:latin typeface="Arial" panose="020B0604020202020204" pitchFamily="34" charset="0"/>
            </a:endParaRPr>
          </a:p>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4.8 </a:t>
            </a:r>
            <a:r>
              <a:rPr lang="zh-CN" altLang="en-US" sz="3200">
                <a:solidFill>
                  <a:schemeClr val="bg1"/>
                </a:solidFill>
                <a:latin typeface="Arial" panose="020B0604020202020204" pitchFamily="34" charset="0"/>
              </a:rPr>
              <a:t>实验四 编写详细设计文档 </a:t>
            </a:r>
          </a:p>
          <a:p>
            <a:pPr algn="ctr" eaLnBrk="1" hangingPunct="1">
              <a:buFont typeface="Arial" panose="020B0604020202020204" pitchFamily="34" charset="0"/>
              <a:buNone/>
            </a:pPr>
            <a:endParaRPr lang="zh-CN" altLang="en-US" sz="3200">
              <a:solidFill>
                <a:schemeClr val="bg1"/>
              </a:solidFill>
              <a:latin typeface="Arial" panose="020B0604020202020204" pitchFamily="34" charset="0"/>
            </a:endParaRPr>
          </a:p>
        </p:txBody>
      </p:sp>
      <p:pic>
        <p:nvPicPr>
          <p:cNvPr id="72707" name="Picture 6">
            <a:extLst>
              <a:ext uri="{FF2B5EF4-FFF2-40B4-BE49-F238E27FC236}">
                <a16:creationId xmlns:a16="http://schemas.microsoft.com/office/drawing/2014/main" xmlns="" id="{3B9783A0-AEFC-4F07-A461-C0FD025B2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484313"/>
            <a:ext cx="52387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矩形 1">
            <a:extLst>
              <a:ext uri="{FF2B5EF4-FFF2-40B4-BE49-F238E27FC236}">
                <a16:creationId xmlns:a16="http://schemas.microsoft.com/office/drawing/2014/main" xmlns="" id="{CCF2C123-7151-4E19-B0C1-B822940A14BA}"/>
              </a:ext>
            </a:extLst>
          </p:cNvPr>
          <p:cNvSpPr>
            <a:spLocks noChangeArrowheads="1"/>
          </p:cNvSpPr>
          <p:nvPr/>
        </p:nvSpPr>
        <p:spPr bwMode="auto">
          <a:xfrm>
            <a:off x="1908175" y="1116013"/>
            <a:ext cx="712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zh-CN" altLang="zh-CN">
                <a:solidFill>
                  <a:srgbClr val="FF0000"/>
                </a:solidFill>
                <a:latin typeface="Arial" panose="020B0604020202020204" pitchFamily="34" charset="0"/>
              </a:rPr>
              <a:t>目 录</a:t>
            </a:r>
            <a:endParaRPr lang="zh-CN" altLang="en-US">
              <a:solidFill>
                <a:srgbClr val="FF0000"/>
              </a:solidFill>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3A733CCB-5D17-440C-AE24-992E7E6DE710}"/>
              </a:ext>
            </a:extLst>
          </p:cNvPr>
          <p:cNvSpPr txBox="1">
            <a:spLocks noChangeArrowheads="1"/>
          </p:cNvSpPr>
          <p:nvPr/>
        </p:nvSpPr>
        <p:spPr bwMode="auto">
          <a:xfrm>
            <a:off x="468313" y="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en-US" altLang="zh-CN" sz="3200">
              <a:solidFill>
                <a:schemeClr val="bg1"/>
              </a:solidFill>
              <a:latin typeface="Arial" panose="020B0604020202020204" pitchFamily="34" charset="0"/>
            </a:endParaRPr>
          </a:p>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4.8 </a:t>
            </a:r>
            <a:r>
              <a:rPr lang="zh-CN" altLang="en-US" sz="3200">
                <a:solidFill>
                  <a:schemeClr val="bg1"/>
                </a:solidFill>
                <a:latin typeface="Arial" panose="020B0604020202020204" pitchFamily="34" charset="0"/>
              </a:rPr>
              <a:t>实验四 编写详细设计文档</a:t>
            </a:r>
            <a:r>
              <a:rPr lang="zh-CN" altLang="en-US" sz="3200">
                <a:latin typeface="Arial" panose="020B0604020202020204" pitchFamily="34" charset="0"/>
              </a:rPr>
              <a:t> </a:t>
            </a:r>
          </a:p>
        </p:txBody>
      </p:sp>
      <p:sp>
        <p:nvSpPr>
          <p:cNvPr id="73731" name="Rectangle 3">
            <a:extLst>
              <a:ext uri="{FF2B5EF4-FFF2-40B4-BE49-F238E27FC236}">
                <a16:creationId xmlns:a16="http://schemas.microsoft.com/office/drawing/2014/main" xmlns="" id="{83E1074F-5A3F-4F61-8B1B-2741F1B21390}"/>
              </a:ext>
            </a:extLst>
          </p:cNvPr>
          <p:cNvSpPr>
            <a:spLocks noChangeArrowheads="1"/>
          </p:cNvSpPr>
          <p:nvPr/>
        </p:nvSpPr>
        <p:spPr bwMode="auto">
          <a:xfrm>
            <a:off x="611188" y="3465513"/>
            <a:ext cx="7632700" cy="457200"/>
          </a:xfrm>
          <a:prstGeom prst="rect">
            <a:avLst/>
          </a:prstGeom>
          <a:solidFill>
            <a:srgbClr val="F7FB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zh-CN" altLang="en-US" sz="2400" b="0">
              <a:latin typeface="Arial" panose="020B0604020202020204" pitchFamily="34" charset="0"/>
            </a:endParaRPr>
          </a:p>
        </p:txBody>
      </p:sp>
      <p:sp>
        <p:nvSpPr>
          <p:cNvPr id="5" name="圆角矩形 4">
            <a:extLst>
              <a:ext uri="{FF2B5EF4-FFF2-40B4-BE49-F238E27FC236}">
                <a16:creationId xmlns:a16="http://schemas.microsoft.com/office/drawing/2014/main" xmlns="" id="{6C1C9769-D4F3-45F9-B3C4-E0DFDF86F72C}"/>
              </a:ext>
            </a:extLst>
          </p:cNvPr>
          <p:cNvSpPr/>
          <p:nvPr/>
        </p:nvSpPr>
        <p:spPr bwMode="gray">
          <a:xfrm>
            <a:off x="611188" y="1268413"/>
            <a:ext cx="7848600" cy="468153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400" dirty="0">
                <a:solidFill>
                  <a:srgbClr val="FF0000"/>
                </a:solidFill>
              </a:rPr>
              <a:t>4.8.3 </a:t>
            </a:r>
            <a:r>
              <a:rPr lang="zh-CN" altLang="zh-CN" sz="2400" dirty="0">
                <a:solidFill>
                  <a:srgbClr val="FF0000"/>
                </a:solidFill>
              </a:rPr>
              <a:t>实验结果</a:t>
            </a:r>
          </a:p>
          <a:p>
            <a:pPr eaLnBrk="1" hangingPunct="1">
              <a:defRPr/>
            </a:pPr>
            <a:r>
              <a:rPr lang="en-US" altLang="zh-CN" sz="2000" dirty="0">
                <a:solidFill>
                  <a:srgbClr val="29698D"/>
                </a:solidFill>
              </a:rPr>
              <a:t>  </a:t>
            </a:r>
            <a:r>
              <a:rPr lang="zh-CN" altLang="zh-CN" sz="2000" dirty="0">
                <a:solidFill>
                  <a:srgbClr val="29698D"/>
                </a:solidFill>
              </a:rPr>
              <a:t>（</a:t>
            </a:r>
            <a:r>
              <a:rPr lang="en-US" altLang="zh-CN" sz="2000" dirty="0">
                <a:solidFill>
                  <a:srgbClr val="29698D"/>
                </a:solidFill>
              </a:rPr>
              <a:t>1</a:t>
            </a:r>
            <a:r>
              <a:rPr lang="zh-CN" altLang="zh-CN" sz="2000" dirty="0">
                <a:solidFill>
                  <a:srgbClr val="29698D"/>
                </a:solidFill>
              </a:rPr>
              <a:t>）实验结果：上交实验报告。</a:t>
            </a:r>
            <a:r>
              <a:rPr lang="en-US" altLang="zh-CN" sz="2000" dirty="0">
                <a:solidFill>
                  <a:srgbClr val="29698D"/>
                </a:solidFill>
              </a:rPr>
              <a:t> </a:t>
            </a:r>
            <a:endParaRPr lang="zh-CN" altLang="zh-CN" sz="2000" dirty="0">
              <a:solidFill>
                <a:srgbClr val="29698D"/>
              </a:solidFill>
            </a:endParaRPr>
          </a:p>
          <a:p>
            <a:pPr eaLnBrk="1" hangingPunct="1">
              <a:defRPr/>
            </a:pPr>
            <a:r>
              <a:rPr lang="en-US" altLang="zh-CN" sz="2000" dirty="0">
                <a:solidFill>
                  <a:srgbClr val="29698D"/>
                </a:solidFill>
              </a:rPr>
              <a:t>    </a:t>
            </a:r>
            <a:r>
              <a:rPr lang="zh-CN" altLang="zh-CN" sz="2000" dirty="0">
                <a:solidFill>
                  <a:srgbClr val="29698D"/>
                </a:solidFill>
              </a:rPr>
              <a:t>实验报告要求。 除了实验项目名称、实验目的、实验内容、实验步骤外，还应该有以下具体内容：</a:t>
            </a:r>
            <a:r>
              <a:rPr lang="en-US" altLang="zh-CN" sz="2000" dirty="0">
                <a:solidFill>
                  <a:srgbClr val="29698D"/>
                </a:solidFill>
              </a:rPr>
              <a:t> </a:t>
            </a:r>
            <a:endParaRPr lang="zh-CN" altLang="zh-CN" sz="2000" dirty="0">
              <a:solidFill>
                <a:srgbClr val="29698D"/>
              </a:solidFill>
            </a:endParaRPr>
          </a:p>
          <a:p>
            <a:pPr eaLnBrk="1" hangingPunct="1">
              <a:defRPr/>
            </a:pPr>
            <a:r>
              <a:rPr lang="en-US" altLang="zh-CN" sz="2000" dirty="0">
                <a:solidFill>
                  <a:srgbClr val="29698D"/>
                </a:solidFill>
              </a:rPr>
              <a:t>    </a:t>
            </a:r>
            <a:r>
              <a:rPr lang="zh-CN" altLang="zh-CN" sz="2000" dirty="0">
                <a:solidFill>
                  <a:srgbClr val="29698D"/>
                </a:solidFill>
              </a:rPr>
              <a:t>至少包括所选应用软件项目其中的输入、查询、统计和增删改</a:t>
            </a:r>
            <a:r>
              <a:rPr lang="en-US" altLang="zh-CN" sz="2000" dirty="0">
                <a:solidFill>
                  <a:srgbClr val="29698D"/>
                </a:solidFill>
              </a:rPr>
              <a:t>6</a:t>
            </a:r>
            <a:r>
              <a:rPr lang="zh-CN" altLang="zh-CN" sz="2000" dirty="0">
                <a:solidFill>
                  <a:srgbClr val="29698D"/>
                </a:solidFill>
              </a:rPr>
              <a:t>个模块的详细设计及其程序结构等描述。并可借助具体软件设计工具</a:t>
            </a:r>
            <a:r>
              <a:rPr lang="en-US" altLang="zh-CN" sz="2000" dirty="0">
                <a:solidFill>
                  <a:srgbClr val="29698D"/>
                </a:solidFill>
              </a:rPr>
              <a:t>Office Visio</a:t>
            </a:r>
            <a:r>
              <a:rPr lang="zh-CN" altLang="zh-CN" sz="2000" dirty="0">
                <a:solidFill>
                  <a:srgbClr val="29698D"/>
                </a:solidFill>
              </a:rPr>
              <a:t>或</a:t>
            </a:r>
            <a:r>
              <a:rPr lang="en-US" altLang="zh-CN" sz="2000" dirty="0">
                <a:solidFill>
                  <a:srgbClr val="29698D"/>
                </a:solidFill>
              </a:rPr>
              <a:t>Power Designer</a:t>
            </a:r>
            <a:r>
              <a:rPr lang="zh-CN" altLang="zh-CN" sz="2000" dirty="0">
                <a:solidFill>
                  <a:srgbClr val="29698D"/>
                </a:solidFill>
              </a:rPr>
              <a:t>等完成图表（画出程序流程图等主要图表）及整个</a:t>
            </a:r>
            <a:r>
              <a:rPr lang="en-US" altLang="zh-CN" sz="2000" dirty="0">
                <a:solidFill>
                  <a:srgbClr val="29698D"/>
                </a:solidFill>
              </a:rPr>
              <a:t>“</a:t>
            </a:r>
            <a:r>
              <a:rPr lang="zh-CN" altLang="zh-CN" sz="2000" dirty="0">
                <a:solidFill>
                  <a:srgbClr val="29698D"/>
                </a:solidFill>
              </a:rPr>
              <a:t>详细设计文档</a:t>
            </a:r>
            <a:r>
              <a:rPr lang="en-US" altLang="zh-CN" sz="2000" dirty="0">
                <a:solidFill>
                  <a:srgbClr val="29698D"/>
                </a:solidFill>
              </a:rPr>
              <a:t>”</a:t>
            </a:r>
            <a:r>
              <a:rPr lang="zh-CN" altLang="zh-CN" sz="2000" dirty="0">
                <a:solidFill>
                  <a:srgbClr val="29698D"/>
                </a:solidFill>
              </a:rPr>
              <a:t>的编写。</a:t>
            </a:r>
          </a:p>
          <a:p>
            <a:pPr eaLnBrk="1" hangingPunct="1">
              <a:defRPr/>
            </a:pPr>
            <a:r>
              <a:rPr lang="en-US" altLang="zh-CN" sz="2000" dirty="0">
                <a:solidFill>
                  <a:srgbClr val="29698D"/>
                </a:solidFill>
              </a:rPr>
              <a:t>   </a:t>
            </a:r>
            <a:r>
              <a:rPr lang="zh-CN" altLang="zh-CN" sz="2000" dirty="0">
                <a:solidFill>
                  <a:srgbClr val="29698D"/>
                </a:solidFill>
              </a:rPr>
              <a:t>（</a:t>
            </a:r>
            <a:r>
              <a:rPr lang="en-US" altLang="zh-CN" sz="2000" dirty="0">
                <a:solidFill>
                  <a:srgbClr val="29698D"/>
                </a:solidFill>
              </a:rPr>
              <a:t>2</a:t>
            </a:r>
            <a:r>
              <a:rPr lang="zh-CN" altLang="zh-CN" sz="2000" dirty="0">
                <a:solidFill>
                  <a:srgbClr val="29698D"/>
                </a:solidFill>
              </a:rPr>
              <a:t>）实验小结</a:t>
            </a:r>
            <a:r>
              <a:rPr lang="en-US" altLang="zh-CN" sz="2000" dirty="0">
                <a:solidFill>
                  <a:srgbClr val="29698D"/>
                </a:solidFill>
              </a:rPr>
              <a:t> </a:t>
            </a:r>
            <a:endParaRPr lang="zh-CN" altLang="zh-CN" sz="2000" dirty="0">
              <a:solidFill>
                <a:srgbClr val="29698D"/>
              </a:solidFill>
            </a:endParaRPr>
          </a:p>
          <a:p>
            <a:pPr eaLnBrk="1" hangingPunct="1">
              <a:defRPr/>
            </a:pPr>
            <a:r>
              <a:rPr lang="en-US" altLang="zh-CN" sz="2000" dirty="0">
                <a:solidFill>
                  <a:srgbClr val="FF0000"/>
                </a:solidFill>
                <a:sym typeface="Wingdings" panose="05000000000000000000" pitchFamily="2" charset="2"/>
              </a:rPr>
              <a:t>    </a:t>
            </a:r>
            <a:r>
              <a:rPr lang="zh-CN" altLang="zh-CN" sz="2000" dirty="0">
                <a:solidFill>
                  <a:srgbClr val="FF0000"/>
                </a:solidFill>
              </a:rPr>
              <a:t>提示说明</a:t>
            </a:r>
            <a:r>
              <a:rPr lang="zh-CN" altLang="zh-CN" sz="2000" dirty="0">
                <a:solidFill>
                  <a:srgbClr val="29698D"/>
                </a:solidFill>
              </a:rPr>
              <a:t>：对照上述“实验目的”、“实验要求”、“实验内容”、“实验步骤”和“实验内容”等方面的完成情况，进行认真具体总结。</a:t>
            </a:r>
          </a:p>
          <a:p>
            <a:pPr algn="ctr" eaLnBrk="1" hangingPunct="1">
              <a:defRPr/>
            </a:pPr>
            <a:endParaRPr lang="zh-CN" altLang="en-US" sz="2000" dirty="0">
              <a:solidFill>
                <a:srgbClr val="0066FF"/>
              </a:solidFill>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35B1A89F-5841-48FA-9D00-449387789519}"/>
              </a:ext>
            </a:extLst>
          </p:cNvPr>
          <p:cNvSpPr txBox="1">
            <a:spLocks noChangeArrowheads="1"/>
          </p:cNvSpPr>
          <p:nvPr/>
        </p:nvSpPr>
        <p:spPr bwMode="auto">
          <a:xfrm>
            <a:off x="468313" y="188913"/>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en-US" altLang="zh-CN" sz="3200">
              <a:solidFill>
                <a:schemeClr val="bg1"/>
              </a:solidFill>
              <a:latin typeface="Arial" panose="020B0604020202020204" pitchFamily="34" charset="0"/>
            </a:endParaRPr>
          </a:p>
          <a:p>
            <a:pPr algn="ctr" eaLnBrk="1" hangingPunct="1">
              <a:buFont typeface="Arial" panose="020B0604020202020204" pitchFamily="34" charset="0"/>
              <a:buNone/>
            </a:pPr>
            <a:r>
              <a:rPr lang="en-US" altLang="zh-CN" sz="3200">
                <a:solidFill>
                  <a:schemeClr val="bg1"/>
                </a:solidFill>
                <a:latin typeface="Arial" panose="020B0604020202020204" pitchFamily="34" charset="0"/>
              </a:rPr>
              <a:t>4.9 </a:t>
            </a:r>
            <a:r>
              <a:rPr lang="zh-CN" altLang="en-US" sz="3200">
                <a:solidFill>
                  <a:schemeClr val="bg1"/>
                </a:solidFill>
                <a:latin typeface="Arial" panose="020B0604020202020204" pitchFamily="34" charset="0"/>
              </a:rPr>
              <a:t>本章小结 </a:t>
            </a:r>
          </a:p>
          <a:p>
            <a:pPr algn="ctr" eaLnBrk="1" hangingPunct="1">
              <a:buFont typeface="Arial" panose="020B0604020202020204" pitchFamily="34" charset="0"/>
              <a:buNone/>
            </a:pPr>
            <a:endParaRPr lang="zh-CN" altLang="en-US" sz="3200">
              <a:solidFill>
                <a:schemeClr val="bg1"/>
              </a:solidFill>
              <a:latin typeface="Arial" panose="020B0604020202020204" pitchFamily="34" charset="0"/>
            </a:endParaRPr>
          </a:p>
        </p:txBody>
      </p:sp>
      <p:sp>
        <p:nvSpPr>
          <p:cNvPr id="74755" name="Rectangle 3">
            <a:extLst>
              <a:ext uri="{FF2B5EF4-FFF2-40B4-BE49-F238E27FC236}">
                <a16:creationId xmlns:a16="http://schemas.microsoft.com/office/drawing/2014/main" xmlns="" id="{71395A23-8CC5-4664-AB67-6C88C10C8BF8}"/>
              </a:ext>
            </a:extLst>
          </p:cNvPr>
          <p:cNvSpPr>
            <a:spLocks noChangeArrowheads="1"/>
          </p:cNvSpPr>
          <p:nvPr/>
        </p:nvSpPr>
        <p:spPr bwMode="auto">
          <a:xfrm>
            <a:off x="611188" y="3465513"/>
            <a:ext cx="7632700" cy="457200"/>
          </a:xfrm>
          <a:prstGeom prst="rect">
            <a:avLst/>
          </a:prstGeom>
          <a:solidFill>
            <a:srgbClr val="F7FB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eaLnBrk="1" hangingPunct="1">
              <a:buFont typeface="Arial" panose="020B0604020202020204" pitchFamily="34" charset="0"/>
              <a:buNone/>
            </a:pPr>
            <a:endParaRPr lang="zh-CN" altLang="en-US" sz="2400" b="0">
              <a:latin typeface="Arial" panose="020B0604020202020204" pitchFamily="34" charset="0"/>
            </a:endParaRPr>
          </a:p>
        </p:txBody>
      </p:sp>
      <p:sp>
        <p:nvSpPr>
          <p:cNvPr id="5" name="圆角矩形 4">
            <a:extLst>
              <a:ext uri="{FF2B5EF4-FFF2-40B4-BE49-F238E27FC236}">
                <a16:creationId xmlns:a16="http://schemas.microsoft.com/office/drawing/2014/main" xmlns="" id="{018D7EE8-7A96-4B46-A0A6-5FFB3FDFC978}"/>
              </a:ext>
            </a:extLst>
          </p:cNvPr>
          <p:cNvSpPr/>
          <p:nvPr/>
        </p:nvSpPr>
        <p:spPr bwMode="gray">
          <a:xfrm>
            <a:off x="611188" y="1125538"/>
            <a:ext cx="8162925" cy="53990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lgn="ctr" eaLnBrk="1" hangingPunct="1">
              <a:buFont typeface="Arial" panose="020B0604020202020204" pitchFamily="34" charset="0"/>
              <a:buNone/>
              <a:defRPr/>
            </a:pPr>
            <a:r>
              <a:rPr lang="zh-CN" altLang="en-US" sz="2800" dirty="0">
                <a:solidFill>
                  <a:srgbClr val="FF0000"/>
                </a:solidFill>
                <a:latin typeface="楷体_GB2312" pitchFamily="49" charset="-122"/>
                <a:ea typeface="楷体_GB2312" pitchFamily="49" charset="-122"/>
              </a:rPr>
              <a:t>本章小结</a:t>
            </a:r>
          </a:p>
          <a:p>
            <a:pPr eaLnBrk="1" hangingPunct="1">
              <a:buFont typeface="Arial" panose="020B0604020202020204" pitchFamily="34" charset="0"/>
              <a:buNone/>
              <a:defRPr/>
            </a:pPr>
            <a:r>
              <a:rPr lang="zh-CN" altLang="en-US" sz="2000" dirty="0">
                <a:solidFill>
                  <a:schemeClr val="tx1"/>
                </a:solidFill>
                <a:latin typeface="楷体_GB2312" pitchFamily="49" charset="-122"/>
                <a:ea typeface="楷体_GB2312" pitchFamily="49" charset="-122"/>
              </a:rPr>
              <a:t>    </a:t>
            </a:r>
            <a:r>
              <a:rPr lang="zh-CN" altLang="en-US" sz="2000" dirty="0">
                <a:solidFill>
                  <a:srgbClr val="800000"/>
                </a:solidFill>
                <a:latin typeface="楷体_GB2312" pitchFamily="49" charset="-122"/>
                <a:ea typeface="楷体_GB2312" pitchFamily="49" charset="-122"/>
              </a:rPr>
              <a:t>软件系统设计</a:t>
            </a:r>
            <a:r>
              <a:rPr lang="zh-CN" altLang="en-US" sz="2000" dirty="0">
                <a:solidFill>
                  <a:schemeClr val="tx1"/>
                </a:solidFill>
                <a:latin typeface="楷体_GB2312" pitchFamily="49" charset="-122"/>
                <a:ea typeface="楷体_GB2312" pitchFamily="49" charset="-122"/>
              </a:rPr>
              <a:t>的</a:t>
            </a:r>
            <a:r>
              <a:rPr lang="zh-CN" altLang="en-US" sz="2000" dirty="0">
                <a:solidFill>
                  <a:srgbClr val="CC0000"/>
                </a:solidFill>
                <a:latin typeface="楷体_GB2312" pitchFamily="49" charset="-122"/>
                <a:ea typeface="楷体_GB2312" pitchFamily="49" charset="-122"/>
              </a:rPr>
              <a:t>总体目标</a:t>
            </a:r>
            <a:r>
              <a:rPr lang="zh-CN" altLang="en-US" sz="2000" dirty="0">
                <a:solidFill>
                  <a:schemeClr val="tx1"/>
                </a:solidFill>
                <a:latin typeface="楷体_GB2312" pitchFamily="49" charset="-122"/>
                <a:ea typeface="楷体_GB2312" pitchFamily="49" charset="-122"/>
              </a:rPr>
              <a:t>是将需求分析阶段得到的目标系统的逻辑模型，转换为目标系统的物理模型，</a:t>
            </a:r>
            <a:r>
              <a:rPr lang="zh-CN" altLang="en-US" sz="2000" dirty="0">
                <a:solidFill>
                  <a:srgbClr val="C00000"/>
                </a:solidFill>
                <a:latin typeface="楷体_GB2312" pitchFamily="49" charset="-122"/>
                <a:ea typeface="楷体_GB2312" pitchFamily="49" charset="-122"/>
              </a:rPr>
              <a:t>包括</a:t>
            </a:r>
            <a:r>
              <a:rPr lang="zh-CN" altLang="en-US" sz="2000" dirty="0">
                <a:solidFill>
                  <a:schemeClr val="tx1"/>
                </a:solidFill>
                <a:latin typeface="楷体_GB2312" pitchFamily="49" charset="-122"/>
                <a:ea typeface="楷体_GB2312" pitchFamily="49" charset="-122"/>
              </a:rPr>
              <a:t>确定能实现软件功能、性能要求的最合理的软件系统结构，设计实现的算法和数据结构。通常将软件设计</a:t>
            </a:r>
            <a:r>
              <a:rPr lang="zh-CN" altLang="en-US" sz="2000" dirty="0">
                <a:solidFill>
                  <a:srgbClr val="CC0000"/>
                </a:solidFill>
                <a:latin typeface="楷体_GB2312" pitchFamily="49" charset="-122"/>
                <a:ea typeface="楷体_GB2312" pitchFamily="49" charset="-122"/>
              </a:rPr>
              <a:t>分为</a:t>
            </a:r>
            <a:r>
              <a:rPr lang="zh-CN" altLang="en-US" sz="2000" dirty="0">
                <a:solidFill>
                  <a:schemeClr val="tx1"/>
                </a:solidFill>
                <a:latin typeface="楷体_GB2312" pitchFamily="49" charset="-122"/>
                <a:ea typeface="楷体_GB2312" pitchFamily="49" charset="-122"/>
              </a:rPr>
              <a:t>总体设计（又称概要设计）和详细设计（又称过程设计）两个阶段。系统设计的</a:t>
            </a:r>
            <a:r>
              <a:rPr lang="zh-CN" altLang="en-US" sz="2000" dirty="0">
                <a:solidFill>
                  <a:srgbClr val="FF33CC"/>
                </a:solidFill>
                <a:latin typeface="楷体_GB2312" pitchFamily="49" charset="-122"/>
                <a:ea typeface="楷体_GB2312" pitchFamily="49" charset="-122"/>
              </a:rPr>
              <a:t>结果</a:t>
            </a:r>
            <a:r>
              <a:rPr lang="zh-CN" altLang="en-US" sz="2000" dirty="0">
                <a:solidFill>
                  <a:schemeClr val="tx1"/>
                </a:solidFill>
                <a:latin typeface="楷体_GB2312" pitchFamily="49" charset="-122"/>
                <a:ea typeface="楷体_GB2312" pitchFamily="49" charset="-122"/>
              </a:rPr>
              <a:t>是系统设计文档。</a:t>
            </a:r>
          </a:p>
          <a:p>
            <a:pPr eaLnBrk="1" hangingPunct="1">
              <a:buFont typeface="Arial" panose="020B0604020202020204" pitchFamily="34" charset="0"/>
              <a:buNone/>
              <a:defRPr/>
            </a:pPr>
            <a:r>
              <a:rPr lang="zh-CN" altLang="en-US" sz="2000" dirty="0">
                <a:solidFill>
                  <a:schemeClr val="tx1"/>
                </a:solidFill>
                <a:latin typeface="楷体_GB2312" pitchFamily="49" charset="-122"/>
                <a:ea typeface="楷体_GB2312" pitchFamily="49" charset="-122"/>
              </a:rPr>
              <a:t>    </a:t>
            </a:r>
            <a:r>
              <a:rPr lang="zh-CN" altLang="en-US" sz="2000" dirty="0">
                <a:solidFill>
                  <a:srgbClr val="800000"/>
                </a:solidFill>
                <a:latin typeface="楷体_GB2312" pitchFamily="49" charset="-122"/>
                <a:ea typeface="楷体_GB2312" pitchFamily="49" charset="-122"/>
              </a:rPr>
              <a:t>总体设计</a:t>
            </a:r>
            <a:r>
              <a:rPr lang="zh-CN" altLang="en-US" sz="2000" dirty="0">
                <a:solidFill>
                  <a:schemeClr val="tx1"/>
                </a:solidFill>
                <a:latin typeface="楷体_GB2312" pitchFamily="49" charset="-122"/>
                <a:ea typeface="楷体_GB2312" pitchFamily="49" charset="-122"/>
              </a:rPr>
              <a:t>的</a:t>
            </a:r>
            <a:r>
              <a:rPr lang="zh-CN" altLang="en-US" sz="2000" dirty="0">
                <a:solidFill>
                  <a:srgbClr val="CC0000"/>
                </a:solidFill>
                <a:latin typeface="楷体_GB2312" pitchFamily="49" charset="-122"/>
                <a:ea typeface="楷体_GB2312" pitchFamily="49" charset="-122"/>
              </a:rPr>
              <a:t>主要任务</a:t>
            </a:r>
            <a:r>
              <a:rPr lang="zh-CN" altLang="en-US" sz="2000" dirty="0">
                <a:solidFill>
                  <a:schemeClr val="tx1"/>
                </a:solidFill>
                <a:latin typeface="楷体_GB2312" pitchFamily="49" charset="-122"/>
                <a:ea typeface="楷体_GB2312" pitchFamily="49" charset="-122"/>
              </a:rPr>
              <a:t>是，通过仔细分析软件规格说明，适当地对软件进行功能分解，从而将软件划分为模块，并且设计出完成预定功能的模块结构。</a:t>
            </a:r>
          </a:p>
          <a:p>
            <a:pPr eaLnBrk="1" hangingPunct="1">
              <a:buFont typeface="Arial" panose="020B0604020202020204" pitchFamily="34" charset="0"/>
              <a:buNone/>
              <a:defRPr/>
            </a:pPr>
            <a:r>
              <a:rPr lang="zh-CN" altLang="en-US" sz="2000" dirty="0">
                <a:solidFill>
                  <a:schemeClr val="tx1"/>
                </a:solidFill>
                <a:latin typeface="楷体_GB2312" pitchFamily="49" charset="-122"/>
                <a:ea typeface="楷体_GB2312" pitchFamily="49" charset="-122"/>
              </a:rPr>
              <a:t>   </a:t>
            </a:r>
            <a:r>
              <a:rPr lang="zh-CN" altLang="en-US" sz="2000" dirty="0">
                <a:solidFill>
                  <a:srgbClr val="CC0000"/>
                </a:solidFill>
                <a:latin typeface="楷体_GB2312" pitchFamily="49" charset="-122"/>
                <a:ea typeface="楷体_GB2312" pitchFamily="49" charset="-122"/>
              </a:rPr>
              <a:t> </a:t>
            </a:r>
            <a:r>
              <a:rPr lang="zh-CN" altLang="en-US" sz="2000" dirty="0">
                <a:solidFill>
                  <a:srgbClr val="800000"/>
                </a:solidFill>
                <a:latin typeface="楷体_GB2312" pitchFamily="49" charset="-122"/>
                <a:ea typeface="楷体_GB2312" pitchFamily="49" charset="-122"/>
              </a:rPr>
              <a:t>详细设计</a:t>
            </a:r>
            <a:r>
              <a:rPr lang="zh-CN" altLang="en-US" sz="2000" dirty="0">
                <a:solidFill>
                  <a:schemeClr val="tx1"/>
                </a:solidFill>
                <a:latin typeface="楷体_GB2312" pitchFamily="49" charset="-122"/>
                <a:ea typeface="楷体_GB2312" pitchFamily="49" charset="-122"/>
              </a:rPr>
              <a:t>应根据总体设计提供的文档，确定每一个模块的算法、内部的数据组织，选定工具表达清晰正确的算法，编写详细设计文档、详细测试用例与计划。</a:t>
            </a:r>
          </a:p>
          <a:p>
            <a:pPr eaLnBrk="1" hangingPunct="1">
              <a:buFont typeface="Arial" panose="020B0604020202020204" pitchFamily="34" charset="0"/>
              <a:buNone/>
              <a:defRPr/>
            </a:pPr>
            <a:r>
              <a:rPr lang="zh-CN" altLang="en-US" sz="2000" dirty="0">
                <a:solidFill>
                  <a:schemeClr val="tx1"/>
                </a:solidFill>
                <a:latin typeface="楷体_GB2312" pitchFamily="49" charset="-122"/>
                <a:ea typeface="楷体_GB2312" pitchFamily="49" charset="-122"/>
              </a:rPr>
              <a:t>    根据实际应用和软件系统的特点，</a:t>
            </a:r>
            <a:r>
              <a:rPr lang="zh-CN" altLang="en-US" sz="2000" dirty="0">
                <a:solidFill>
                  <a:srgbClr val="800000"/>
                </a:solidFill>
                <a:latin typeface="楷体_GB2312" pitchFamily="49" charset="-122"/>
                <a:ea typeface="楷体_GB2312" pitchFamily="49" charset="-122"/>
              </a:rPr>
              <a:t>详细设计阶段</a:t>
            </a:r>
            <a:r>
              <a:rPr lang="zh-CN" altLang="en-US" sz="2000" dirty="0">
                <a:solidFill>
                  <a:srgbClr val="CC0000"/>
                </a:solidFill>
                <a:latin typeface="楷体_GB2312" pitchFamily="49" charset="-122"/>
                <a:ea typeface="楷体_GB2312" pitchFamily="49" charset="-122"/>
              </a:rPr>
              <a:t>还需要进行</a:t>
            </a:r>
            <a:r>
              <a:rPr lang="zh-CN" altLang="en-US" sz="2000" dirty="0">
                <a:solidFill>
                  <a:schemeClr val="tx1"/>
                </a:solidFill>
                <a:latin typeface="楷体_GB2312" pitchFamily="49" charset="-122"/>
                <a:ea typeface="楷体_GB2312" pitchFamily="49" charset="-122"/>
              </a:rPr>
              <a:t>数据库设计、网络系统设计、用户界面设计等，对于软件开发及实现也很重要。</a:t>
            </a:r>
            <a:r>
              <a:rPr lang="zh-CN" altLang="zh-CN" sz="2000" dirty="0">
                <a:solidFill>
                  <a:srgbClr val="29698D"/>
                </a:solidFill>
              </a:rPr>
              <a:t>软件设计的最后结果是设计文档</a:t>
            </a:r>
            <a:r>
              <a:rPr lang="zh-CN" altLang="en-US" sz="2000" dirty="0">
                <a:solidFill>
                  <a:srgbClr val="29698D"/>
                </a:solidFill>
              </a:rPr>
              <a:t>（即</a:t>
            </a:r>
            <a:r>
              <a:rPr lang="zh-CN" altLang="zh-CN" sz="2000" dirty="0">
                <a:solidFill>
                  <a:srgbClr val="29698D"/>
                </a:solidFill>
              </a:rPr>
              <a:t>实现方案</a:t>
            </a:r>
            <a:r>
              <a:rPr lang="zh-CN" altLang="en-US" sz="2000" dirty="0">
                <a:solidFill>
                  <a:srgbClr val="29698D"/>
                </a:solidFill>
              </a:rPr>
              <a:t>）。</a:t>
            </a:r>
            <a:endParaRPr lang="zh-CN" altLang="en-US" sz="2000" dirty="0">
              <a:solidFill>
                <a:schemeClr val="tx1"/>
              </a:solidFill>
              <a:latin typeface="楷体_GB2312" pitchFamily="49" charset="-122"/>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C5005956-9D54-47B3-8F1D-C1D94039E258}"/>
              </a:ext>
            </a:extLst>
          </p:cNvPr>
          <p:cNvSpPr>
            <a:spLocks noGrp="1" noChangeArrowheads="1"/>
          </p:cNvSpPr>
          <p:nvPr>
            <p:ph type="title" idx="4294967295"/>
          </p:nvPr>
        </p:nvSpPr>
        <p:spPr>
          <a:xfrm>
            <a:off x="3270250" y="228600"/>
            <a:ext cx="2159000" cy="533400"/>
          </a:xfrm>
        </p:spPr>
        <p:txBody>
          <a:bodyPr/>
          <a:lstStyle/>
          <a:p>
            <a:pPr eaLnBrk="1" hangingPunct="1">
              <a:defRPr/>
            </a:pPr>
            <a:r>
              <a:rPr lang="zh-CN" altLang="en-US" dirty="0">
                <a:effectLst>
                  <a:outerShdw blurRad="38100" dist="38100" dir="2700000" algn="tl">
                    <a:srgbClr val="C0C0C0"/>
                  </a:outerShdw>
                </a:effectLst>
              </a:rPr>
              <a:t>目    录</a:t>
            </a:r>
          </a:p>
        </p:txBody>
      </p:sp>
      <p:sp>
        <p:nvSpPr>
          <p:cNvPr id="4099" name="Text Box 3">
            <a:extLst>
              <a:ext uri="{FF2B5EF4-FFF2-40B4-BE49-F238E27FC236}">
                <a16:creationId xmlns:a16="http://schemas.microsoft.com/office/drawing/2014/main" xmlns="" id="{BAFC454B-D29A-468C-9893-E965E372E043}"/>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grpSp>
        <p:nvGrpSpPr>
          <p:cNvPr id="4100" name="Group 9">
            <a:extLst>
              <a:ext uri="{FF2B5EF4-FFF2-40B4-BE49-F238E27FC236}">
                <a16:creationId xmlns:a16="http://schemas.microsoft.com/office/drawing/2014/main" xmlns="" id="{CB720F29-9B30-4ED3-8258-A62F5272FBE4}"/>
              </a:ext>
            </a:extLst>
          </p:cNvPr>
          <p:cNvGrpSpPr>
            <a:grpSpLocks/>
          </p:cNvGrpSpPr>
          <p:nvPr/>
        </p:nvGrpSpPr>
        <p:grpSpPr bwMode="auto">
          <a:xfrm>
            <a:off x="1331913" y="2276475"/>
            <a:ext cx="5362575" cy="619125"/>
            <a:chOff x="1296" y="1824"/>
            <a:chExt cx="2976" cy="432"/>
          </a:xfrm>
        </p:grpSpPr>
        <p:sp>
          <p:nvSpPr>
            <p:cNvPr id="3" name="AutoShape 10">
              <a:extLst>
                <a:ext uri="{FF2B5EF4-FFF2-40B4-BE49-F238E27FC236}">
                  <a16:creationId xmlns:a16="http://schemas.microsoft.com/office/drawing/2014/main" xmlns="" id="{0C1E51A8-55E0-4B4E-BD33-2B1356515472}"/>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hangingPunct="1">
                <a:spcBef>
                  <a:spcPct val="20000"/>
                </a:spcBef>
                <a:buFont typeface="Wingdings" panose="05000000000000000000" pitchFamily="2" charset="2"/>
                <a:buNone/>
                <a:defRPr/>
              </a:pPr>
              <a:endParaRPr lang="zh-CN" altLang="zh-CN" b="0">
                <a:solidFill>
                  <a:schemeClr val="tx2"/>
                </a:solidFill>
              </a:endParaRPr>
            </a:p>
          </p:txBody>
        </p:sp>
        <p:sp>
          <p:nvSpPr>
            <p:cNvPr id="4147" name="AutoShape 11">
              <a:extLst>
                <a:ext uri="{FF2B5EF4-FFF2-40B4-BE49-F238E27FC236}">
                  <a16:creationId xmlns:a16="http://schemas.microsoft.com/office/drawing/2014/main" xmlns="" id="{CD7FB500-AF48-4B1A-9567-7BCEA0E7CC3D}"/>
                </a:ext>
              </a:extLst>
            </p:cNvPr>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endParaRPr lang="zh-CN" altLang="zh-CN" b="0">
                <a:solidFill>
                  <a:schemeClr val="tx2"/>
                </a:solidFill>
              </a:endParaRPr>
            </a:p>
          </p:txBody>
        </p:sp>
        <p:sp>
          <p:nvSpPr>
            <p:cNvPr id="4148" name="Text Box 12">
              <a:extLst>
                <a:ext uri="{FF2B5EF4-FFF2-40B4-BE49-F238E27FC236}">
                  <a16:creationId xmlns:a16="http://schemas.microsoft.com/office/drawing/2014/main" xmlns="" id="{9D97FBE5-E265-48BA-B1B2-BB75616EDE8A}"/>
                </a:ext>
              </a:extLst>
            </p:cNvPr>
            <p:cNvSpPr txBox="1">
              <a:spLocks noChangeArrowheads="1"/>
            </p:cNvSpPr>
            <p:nvPr/>
          </p:nvSpPr>
          <p:spPr bwMode="auto">
            <a:xfrm>
              <a:off x="1680" y="1934"/>
              <a:ext cx="216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en-US" altLang="zh-CN">
                  <a:solidFill>
                    <a:schemeClr val="tx2"/>
                  </a:solidFill>
                </a:rPr>
                <a:t>     </a:t>
              </a:r>
              <a:r>
                <a:rPr lang="en-US" altLang="zh-CN">
                  <a:latin typeface="Arial" panose="020B0604020202020204" pitchFamily="34" charset="0"/>
                </a:rPr>
                <a:t>4.3 </a:t>
              </a:r>
              <a:r>
                <a:rPr lang="zh-CN" altLang="en-US">
                  <a:latin typeface="Arial" panose="020B0604020202020204" pitchFamily="34" charset="0"/>
                </a:rPr>
                <a:t>软件详细设计 </a:t>
              </a:r>
            </a:p>
          </p:txBody>
        </p:sp>
        <p:sp>
          <p:nvSpPr>
            <p:cNvPr id="4149" name="Text Box 13">
              <a:extLst>
                <a:ext uri="{FF2B5EF4-FFF2-40B4-BE49-F238E27FC236}">
                  <a16:creationId xmlns:a16="http://schemas.microsoft.com/office/drawing/2014/main" xmlns="" id="{E1AEE7D6-4562-4075-A9AA-E6D93DD222C7}"/>
                </a:ext>
              </a:extLst>
            </p:cNvPr>
            <p:cNvSpPr txBox="1">
              <a:spLocks noChangeArrowheads="1"/>
            </p:cNvSpPr>
            <p:nvPr/>
          </p:nvSpPr>
          <p:spPr bwMode="auto">
            <a:xfrm>
              <a:off x="1393" y="1886"/>
              <a:ext cx="22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a:buFont typeface="Arial" panose="020B0604020202020204" pitchFamily="34" charset="0"/>
                <a:buNone/>
              </a:pPr>
              <a:r>
                <a:rPr lang="en-US" altLang="zh-CN" b="0">
                  <a:solidFill>
                    <a:schemeClr val="tx2"/>
                  </a:solidFill>
                </a:rPr>
                <a:t>3</a:t>
              </a:r>
            </a:p>
          </p:txBody>
        </p:sp>
      </p:grpSp>
      <p:grpSp>
        <p:nvGrpSpPr>
          <p:cNvPr id="4101" name="Group 14">
            <a:extLst>
              <a:ext uri="{FF2B5EF4-FFF2-40B4-BE49-F238E27FC236}">
                <a16:creationId xmlns:a16="http://schemas.microsoft.com/office/drawing/2014/main" xmlns="" id="{F8461276-A291-47F4-BE6A-9BC8C8B3E3C4}"/>
              </a:ext>
            </a:extLst>
          </p:cNvPr>
          <p:cNvGrpSpPr>
            <a:grpSpLocks/>
          </p:cNvGrpSpPr>
          <p:nvPr/>
        </p:nvGrpSpPr>
        <p:grpSpPr bwMode="auto">
          <a:xfrm>
            <a:off x="1403350" y="2852738"/>
            <a:ext cx="5472113" cy="668337"/>
            <a:chOff x="1296" y="1824"/>
            <a:chExt cx="3078" cy="432"/>
          </a:xfrm>
        </p:grpSpPr>
        <p:sp>
          <p:nvSpPr>
            <p:cNvPr id="4" name="AutoShape 15">
              <a:hlinkClick r:id="rId2" action="ppaction://hlinksldjump"/>
              <a:extLst>
                <a:ext uri="{FF2B5EF4-FFF2-40B4-BE49-F238E27FC236}">
                  <a16:creationId xmlns:a16="http://schemas.microsoft.com/office/drawing/2014/main" xmlns="" id="{157DFFB8-7494-4B15-9DE0-2751ADF510A0}"/>
                </a:ext>
              </a:extLst>
            </p:cNvPr>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eaLnBrk="1" hangingPunct="1">
                <a:spcBef>
                  <a:spcPct val="20000"/>
                </a:spcBef>
                <a:buFont typeface="Wingdings" panose="05000000000000000000" pitchFamily="2" charset="2"/>
                <a:buNone/>
                <a:defRPr/>
              </a:pPr>
              <a:endParaRPr lang="zh-CN" altLang="zh-CN" b="0">
                <a:solidFill>
                  <a:schemeClr val="tx2"/>
                </a:solidFill>
              </a:endParaRPr>
            </a:p>
          </p:txBody>
        </p:sp>
        <p:sp>
          <p:nvSpPr>
            <p:cNvPr id="4143" name="AutoShape 16">
              <a:extLst>
                <a:ext uri="{FF2B5EF4-FFF2-40B4-BE49-F238E27FC236}">
                  <a16:creationId xmlns:a16="http://schemas.microsoft.com/office/drawing/2014/main" xmlns="" id="{47A8592F-D59B-4B62-82B4-B0628F6F5CF5}"/>
                </a:ext>
              </a:extLst>
            </p:cNvPr>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endParaRPr lang="zh-CN" altLang="zh-CN" b="0">
                <a:solidFill>
                  <a:schemeClr val="tx2"/>
                </a:solidFill>
              </a:endParaRPr>
            </a:p>
          </p:txBody>
        </p:sp>
        <p:sp>
          <p:nvSpPr>
            <p:cNvPr id="4144" name="Text Box 17">
              <a:extLst>
                <a:ext uri="{FF2B5EF4-FFF2-40B4-BE49-F238E27FC236}">
                  <a16:creationId xmlns:a16="http://schemas.microsoft.com/office/drawing/2014/main" xmlns="" id="{A6A3826B-ECAC-48C2-BF6E-5DD184DD9407}"/>
                </a:ext>
              </a:extLst>
            </p:cNvPr>
            <p:cNvSpPr txBox="1">
              <a:spLocks noChangeArrowheads="1"/>
            </p:cNvSpPr>
            <p:nvPr/>
          </p:nvSpPr>
          <p:spPr bwMode="auto">
            <a:xfrm>
              <a:off x="1743" y="1936"/>
              <a:ext cx="263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en-US" altLang="zh-CN">
                  <a:solidFill>
                    <a:schemeClr val="tx2"/>
                  </a:solidFill>
                </a:rPr>
                <a:t>   </a:t>
              </a:r>
              <a:r>
                <a:rPr lang="en-US" altLang="zh-CN">
                  <a:latin typeface="Arial" panose="020B0604020202020204" pitchFamily="34" charset="0"/>
                </a:rPr>
                <a:t>4.4 </a:t>
              </a:r>
              <a:r>
                <a:rPr lang="zh-CN" altLang="en-US">
                  <a:latin typeface="Arial" panose="020B0604020202020204" pitchFamily="34" charset="0"/>
                </a:rPr>
                <a:t>数据库设计概述 </a:t>
              </a:r>
            </a:p>
          </p:txBody>
        </p:sp>
        <p:sp>
          <p:nvSpPr>
            <p:cNvPr id="4145" name="Text Box 18">
              <a:extLst>
                <a:ext uri="{FF2B5EF4-FFF2-40B4-BE49-F238E27FC236}">
                  <a16:creationId xmlns:a16="http://schemas.microsoft.com/office/drawing/2014/main" xmlns="" id="{BB4C4D01-CAEB-4E92-A5FC-C07FD4E0BC30}"/>
                </a:ext>
              </a:extLst>
            </p:cNvPr>
            <p:cNvSpPr txBox="1">
              <a:spLocks noChangeArrowheads="1"/>
            </p:cNvSpPr>
            <p:nvPr/>
          </p:nvSpPr>
          <p:spPr bwMode="auto">
            <a:xfrm>
              <a:off x="1418" y="1885"/>
              <a:ext cx="1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a:buFont typeface="Arial" panose="020B0604020202020204" pitchFamily="34" charset="0"/>
                <a:buNone/>
              </a:pPr>
              <a:r>
                <a:rPr lang="en-US" altLang="zh-CN" b="0">
                  <a:solidFill>
                    <a:schemeClr val="tx2"/>
                  </a:solidFill>
                </a:rPr>
                <a:t>4</a:t>
              </a:r>
            </a:p>
          </p:txBody>
        </p:sp>
      </p:grpSp>
      <p:grpSp>
        <p:nvGrpSpPr>
          <p:cNvPr id="4102" name="Group 19">
            <a:extLst>
              <a:ext uri="{FF2B5EF4-FFF2-40B4-BE49-F238E27FC236}">
                <a16:creationId xmlns:a16="http://schemas.microsoft.com/office/drawing/2014/main" xmlns="" id="{D4817842-D7AD-4AED-A5AD-102BB07ACAA0}"/>
              </a:ext>
            </a:extLst>
          </p:cNvPr>
          <p:cNvGrpSpPr>
            <a:grpSpLocks/>
          </p:cNvGrpSpPr>
          <p:nvPr/>
        </p:nvGrpSpPr>
        <p:grpSpPr bwMode="auto">
          <a:xfrm>
            <a:off x="1404938" y="3514725"/>
            <a:ext cx="5256212" cy="685800"/>
            <a:chOff x="1296" y="1824"/>
            <a:chExt cx="2976" cy="432"/>
          </a:xfrm>
        </p:grpSpPr>
        <p:sp>
          <p:nvSpPr>
            <p:cNvPr id="6" name="AutoShape 20">
              <a:extLst>
                <a:ext uri="{FF2B5EF4-FFF2-40B4-BE49-F238E27FC236}">
                  <a16:creationId xmlns:a16="http://schemas.microsoft.com/office/drawing/2014/main" xmlns="" id="{748D287D-E982-4AC1-9C79-C87D5AF63216}"/>
                </a:ext>
              </a:extLst>
            </p:cNvPr>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hangingPunct="1">
                <a:spcBef>
                  <a:spcPct val="20000"/>
                </a:spcBef>
                <a:buFont typeface="Wingdings" panose="05000000000000000000" pitchFamily="2" charset="2"/>
                <a:buNone/>
                <a:defRPr/>
              </a:pPr>
              <a:endParaRPr lang="zh-CN" altLang="zh-CN" b="0">
                <a:solidFill>
                  <a:schemeClr val="tx2"/>
                </a:solidFill>
              </a:endParaRPr>
            </a:p>
          </p:txBody>
        </p:sp>
        <p:sp>
          <p:nvSpPr>
            <p:cNvPr id="4139" name="AutoShape 21">
              <a:extLst>
                <a:ext uri="{FF2B5EF4-FFF2-40B4-BE49-F238E27FC236}">
                  <a16:creationId xmlns:a16="http://schemas.microsoft.com/office/drawing/2014/main" xmlns="" id="{B220F8C7-0D04-46FC-A1DA-D0B241D6D861}"/>
                </a:ext>
              </a:extLst>
            </p:cNvPr>
            <p:cNvSpPr>
              <a:spLocks noChangeArrowheads="1"/>
            </p:cNvSpPr>
            <p:nvPr/>
          </p:nvSpPr>
          <p:spPr bwMode="auto">
            <a:xfrm>
              <a:off x="1296" y="1824"/>
              <a:ext cx="432" cy="432"/>
            </a:xfrm>
            <a:prstGeom prst="diamond">
              <a:avLst/>
            </a:prstGeom>
            <a:solidFill>
              <a:schemeClr val="folHlink"/>
            </a:solidFill>
            <a:ln w="25400">
              <a:solidFill>
                <a:schemeClr val="bg1"/>
              </a:solidFill>
              <a:miter lim="800000"/>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endParaRPr lang="zh-CN" altLang="zh-CN" b="0">
                <a:solidFill>
                  <a:schemeClr val="tx2"/>
                </a:solidFill>
              </a:endParaRPr>
            </a:p>
          </p:txBody>
        </p:sp>
        <p:sp>
          <p:nvSpPr>
            <p:cNvPr id="4140" name="Text Box 22">
              <a:extLst>
                <a:ext uri="{FF2B5EF4-FFF2-40B4-BE49-F238E27FC236}">
                  <a16:creationId xmlns:a16="http://schemas.microsoft.com/office/drawing/2014/main" xmlns="" id="{A04696E5-B448-4683-9163-91B0D22398FB}"/>
                </a:ext>
              </a:extLst>
            </p:cNvPr>
            <p:cNvSpPr txBox="1">
              <a:spLocks noChangeArrowheads="1"/>
            </p:cNvSpPr>
            <p:nvPr/>
          </p:nvSpPr>
          <p:spPr bwMode="auto">
            <a:xfrm>
              <a:off x="1742" y="1934"/>
              <a:ext cx="2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en-US" altLang="zh-CN">
                  <a:solidFill>
                    <a:schemeClr val="tx2"/>
                  </a:solidFill>
                </a:rPr>
                <a:t>   </a:t>
              </a:r>
              <a:r>
                <a:rPr lang="en-US" altLang="zh-CN">
                  <a:latin typeface="Arial" panose="020B0604020202020204" pitchFamily="34" charset="0"/>
                </a:rPr>
                <a:t>4.5 </a:t>
              </a:r>
              <a:r>
                <a:rPr lang="zh-CN" altLang="en-US">
                  <a:latin typeface="Arial" panose="020B0604020202020204" pitchFamily="34" charset="0"/>
                </a:rPr>
                <a:t>网络系统设计概述 </a:t>
              </a:r>
            </a:p>
          </p:txBody>
        </p:sp>
        <p:sp>
          <p:nvSpPr>
            <p:cNvPr id="4141" name="Text Box 23">
              <a:extLst>
                <a:ext uri="{FF2B5EF4-FFF2-40B4-BE49-F238E27FC236}">
                  <a16:creationId xmlns:a16="http://schemas.microsoft.com/office/drawing/2014/main" xmlns="" id="{DDA7A494-C676-4501-969F-7935AEBC4CB5}"/>
                </a:ext>
              </a:extLst>
            </p:cNvPr>
            <p:cNvSpPr txBox="1">
              <a:spLocks noChangeArrowheads="1"/>
            </p:cNvSpPr>
            <p:nvPr/>
          </p:nvSpPr>
          <p:spPr bwMode="auto">
            <a:xfrm>
              <a:off x="1393" y="1886"/>
              <a:ext cx="2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a:buFont typeface="Arial" panose="020B0604020202020204" pitchFamily="34" charset="0"/>
                <a:buNone/>
              </a:pPr>
              <a:r>
                <a:rPr lang="en-US" altLang="zh-CN" b="0">
                  <a:solidFill>
                    <a:schemeClr val="tx2"/>
                  </a:solidFill>
                </a:rPr>
                <a:t>5</a:t>
              </a:r>
            </a:p>
          </p:txBody>
        </p:sp>
      </p:grpSp>
      <p:sp>
        <p:nvSpPr>
          <p:cNvPr id="4103" name="Rectangle 51">
            <a:extLst>
              <a:ext uri="{FF2B5EF4-FFF2-40B4-BE49-F238E27FC236}">
                <a16:creationId xmlns:a16="http://schemas.microsoft.com/office/drawing/2014/main" xmlns="" id="{71423AF6-014D-435D-AE3F-7D05FD453F89}"/>
              </a:ext>
            </a:extLst>
          </p:cNvPr>
          <p:cNvSpPr>
            <a:spLocks noChangeArrowheads="1"/>
          </p:cNvSpPr>
          <p:nvPr/>
        </p:nvSpPr>
        <p:spPr bwMode="auto">
          <a:xfrm>
            <a:off x="1766888" y="5219700"/>
            <a:ext cx="441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r>
              <a:rPr lang="en-US" altLang="zh-CN" b="0">
                <a:solidFill>
                  <a:schemeClr val="tx2"/>
                </a:solidFill>
              </a:rPr>
              <a:t> </a:t>
            </a:r>
          </a:p>
        </p:txBody>
      </p:sp>
      <p:sp>
        <p:nvSpPr>
          <p:cNvPr id="4104" name="Rectangle 52">
            <a:extLst>
              <a:ext uri="{FF2B5EF4-FFF2-40B4-BE49-F238E27FC236}">
                <a16:creationId xmlns:a16="http://schemas.microsoft.com/office/drawing/2014/main" xmlns="" id="{BE0D57B1-260E-4FC3-871D-6ADFFB6065CA}"/>
              </a:ext>
            </a:extLst>
          </p:cNvPr>
          <p:cNvSpPr>
            <a:spLocks noChangeArrowheads="1"/>
          </p:cNvSpPr>
          <p:nvPr/>
        </p:nvSpPr>
        <p:spPr bwMode="auto">
          <a:xfrm>
            <a:off x="3843338" y="3543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r>
              <a:rPr lang="en-US" altLang="zh-CN" b="0">
                <a:solidFill>
                  <a:schemeClr val="tx2"/>
                </a:solidFill>
              </a:rPr>
              <a:t> </a:t>
            </a:r>
          </a:p>
        </p:txBody>
      </p:sp>
      <p:grpSp>
        <p:nvGrpSpPr>
          <p:cNvPr id="4105" name="Group 4">
            <a:extLst>
              <a:ext uri="{FF2B5EF4-FFF2-40B4-BE49-F238E27FC236}">
                <a16:creationId xmlns:a16="http://schemas.microsoft.com/office/drawing/2014/main" xmlns="" id="{27C6C95A-B2E9-438B-9CB7-B4E052710E8D}"/>
              </a:ext>
            </a:extLst>
          </p:cNvPr>
          <p:cNvGrpSpPr>
            <a:grpSpLocks/>
          </p:cNvGrpSpPr>
          <p:nvPr/>
        </p:nvGrpSpPr>
        <p:grpSpPr bwMode="auto">
          <a:xfrm>
            <a:off x="1404938" y="1628775"/>
            <a:ext cx="5289550" cy="642938"/>
            <a:chOff x="1296" y="1824"/>
            <a:chExt cx="2970" cy="432"/>
          </a:xfrm>
        </p:grpSpPr>
        <p:sp>
          <p:nvSpPr>
            <p:cNvPr id="5" name="AutoShape 5">
              <a:extLst>
                <a:ext uri="{FF2B5EF4-FFF2-40B4-BE49-F238E27FC236}">
                  <a16:creationId xmlns:a16="http://schemas.microsoft.com/office/drawing/2014/main" xmlns="" id="{1C9DDD14-E9A7-47FC-882C-20B7A6A60321}"/>
                </a:ext>
              </a:extLst>
            </p:cNvPr>
            <p:cNvSpPr>
              <a:spLocks noChangeArrowheads="1"/>
            </p:cNvSpPr>
            <p:nvPr/>
          </p:nvSpPr>
          <p:spPr bwMode="gray">
            <a:xfrm>
              <a:off x="1530"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hangingPunct="1">
                <a:spcBef>
                  <a:spcPct val="20000"/>
                </a:spcBef>
                <a:buFont typeface="Wingdings" panose="05000000000000000000" pitchFamily="2" charset="2"/>
                <a:buNone/>
                <a:defRPr/>
              </a:pPr>
              <a:endParaRPr lang="zh-CN" altLang="zh-CN" b="0">
                <a:solidFill>
                  <a:schemeClr val="tx2"/>
                </a:solidFill>
              </a:endParaRPr>
            </a:p>
          </p:txBody>
        </p:sp>
        <p:sp>
          <p:nvSpPr>
            <p:cNvPr id="4135" name="AutoShape 6">
              <a:extLst>
                <a:ext uri="{FF2B5EF4-FFF2-40B4-BE49-F238E27FC236}">
                  <a16:creationId xmlns:a16="http://schemas.microsoft.com/office/drawing/2014/main" xmlns="" id="{5FDF3EA3-9610-460E-A76A-0F98C31BA69C}"/>
                </a:ext>
              </a:extLst>
            </p:cNvPr>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endParaRPr lang="zh-CN" altLang="zh-CN" b="0">
                <a:solidFill>
                  <a:schemeClr val="tx2"/>
                </a:solidFill>
              </a:endParaRPr>
            </a:p>
          </p:txBody>
        </p:sp>
        <p:sp>
          <p:nvSpPr>
            <p:cNvPr id="4136" name="Text Box 7">
              <a:extLst>
                <a:ext uri="{FF2B5EF4-FFF2-40B4-BE49-F238E27FC236}">
                  <a16:creationId xmlns:a16="http://schemas.microsoft.com/office/drawing/2014/main" xmlns="" id="{3BF36443-B623-413A-9B12-922DD737ECF9}"/>
                </a:ext>
              </a:extLst>
            </p:cNvPr>
            <p:cNvSpPr txBox="1">
              <a:spLocks noChangeArrowheads="1"/>
            </p:cNvSpPr>
            <p:nvPr/>
          </p:nvSpPr>
          <p:spPr bwMode="auto">
            <a:xfrm>
              <a:off x="1746" y="1934"/>
              <a:ext cx="216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en-US" altLang="zh-CN">
                  <a:solidFill>
                    <a:schemeClr val="tx2"/>
                  </a:solidFill>
                </a:rPr>
                <a:t>   </a:t>
              </a:r>
              <a:r>
                <a:rPr lang="en-US" altLang="zh-CN">
                  <a:latin typeface="Arial" panose="020B0604020202020204" pitchFamily="34" charset="0"/>
                </a:rPr>
                <a:t>4.2 </a:t>
              </a:r>
              <a:r>
                <a:rPr lang="zh-CN" altLang="en-US">
                  <a:latin typeface="Arial" panose="020B0604020202020204" pitchFamily="34" charset="0"/>
                </a:rPr>
                <a:t>软件总体设计 </a:t>
              </a:r>
            </a:p>
          </p:txBody>
        </p:sp>
        <p:sp>
          <p:nvSpPr>
            <p:cNvPr id="4137" name="Text Box 8">
              <a:extLst>
                <a:ext uri="{FF2B5EF4-FFF2-40B4-BE49-F238E27FC236}">
                  <a16:creationId xmlns:a16="http://schemas.microsoft.com/office/drawing/2014/main" xmlns="" id="{C96B0550-3D41-41DD-B05B-22611B1169D6}"/>
                </a:ext>
              </a:extLst>
            </p:cNvPr>
            <p:cNvSpPr txBox="1">
              <a:spLocks noChangeArrowheads="1"/>
            </p:cNvSpPr>
            <p:nvPr/>
          </p:nvSpPr>
          <p:spPr bwMode="auto">
            <a:xfrm>
              <a:off x="1422" y="1886"/>
              <a:ext cx="16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a:buFont typeface="Arial" panose="020B0604020202020204" pitchFamily="34" charset="0"/>
                <a:buNone/>
              </a:pPr>
              <a:r>
                <a:rPr lang="en-US" altLang="zh-CN" b="0">
                  <a:solidFill>
                    <a:schemeClr val="tx2"/>
                  </a:solidFill>
                </a:rPr>
                <a:t>2</a:t>
              </a:r>
            </a:p>
          </p:txBody>
        </p:sp>
      </p:grpSp>
      <p:sp>
        <p:nvSpPr>
          <p:cNvPr id="4106" name="Rectangle 123">
            <a:extLst>
              <a:ext uri="{FF2B5EF4-FFF2-40B4-BE49-F238E27FC236}">
                <a16:creationId xmlns:a16="http://schemas.microsoft.com/office/drawing/2014/main" xmlns="" id="{197916BE-8A57-4FE1-A486-99D86EE699B3}"/>
              </a:ext>
            </a:extLst>
          </p:cNvPr>
          <p:cNvSpPr>
            <a:spLocks noChangeArrowheads="1"/>
          </p:cNvSpPr>
          <p:nvPr/>
        </p:nvSpPr>
        <p:spPr bwMode="auto">
          <a:xfrm>
            <a:off x="1233488" y="4991100"/>
            <a:ext cx="5068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r>
              <a:rPr lang="en-US" altLang="zh-CN" b="0">
                <a:solidFill>
                  <a:schemeClr val="tx2"/>
                </a:solidFill>
              </a:rPr>
              <a:t>    </a:t>
            </a:r>
          </a:p>
        </p:txBody>
      </p:sp>
      <p:grpSp>
        <p:nvGrpSpPr>
          <p:cNvPr id="4107" name="Group 4">
            <a:extLst>
              <a:ext uri="{FF2B5EF4-FFF2-40B4-BE49-F238E27FC236}">
                <a16:creationId xmlns:a16="http://schemas.microsoft.com/office/drawing/2014/main" xmlns="" id="{78782615-C0DB-42BD-BF20-B864322B8DEF}"/>
              </a:ext>
            </a:extLst>
          </p:cNvPr>
          <p:cNvGrpSpPr>
            <a:grpSpLocks/>
          </p:cNvGrpSpPr>
          <p:nvPr/>
        </p:nvGrpSpPr>
        <p:grpSpPr bwMode="auto">
          <a:xfrm>
            <a:off x="1331913" y="4148138"/>
            <a:ext cx="5329237" cy="657225"/>
            <a:chOff x="1296" y="1824"/>
            <a:chExt cx="2976" cy="432"/>
          </a:xfrm>
        </p:grpSpPr>
        <p:sp>
          <p:nvSpPr>
            <p:cNvPr id="64517" name="AutoShape 5">
              <a:extLst>
                <a:ext uri="{FF2B5EF4-FFF2-40B4-BE49-F238E27FC236}">
                  <a16:creationId xmlns:a16="http://schemas.microsoft.com/office/drawing/2014/main" xmlns="" id="{10EA5C80-2893-431B-A27F-BFFCEE9C3CFC}"/>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hangingPunct="1">
                <a:spcBef>
                  <a:spcPct val="20000"/>
                </a:spcBef>
                <a:buFont typeface="Wingdings" panose="05000000000000000000" pitchFamily="2" charset="2"/>
                <a:buNone/>
                <a:defRPr/>
              </a:pPr>
              <a:endParaRPr lang="zh-CN" altLang="zh-CN" b="0">
                <a:solidFill>
                  <a:schemeClr val="tx2"/>
                </a:solidFill>
              </a:endParaRPr>
            </a:p>
          </p:txBody>
        </p:sp>
        <p:sp>
          <p:nvSpPr>
            <p:cNvPr id="4131" name="AutoShape 6">
              <a:extLst>
                <a:ext uri="{FF2B5EF4-FFF2-40B4-BE49-F238E27FC236}">
                  <a16:creationId xmlns:a16="http://schemas.microsoft.com/office/drawing/2014/main" xmlns="" id="{B8AEB408-D01C-4A0F-BB38-3432FB7A43DF}"/>
                </a:ext>
              </a:extLst>
            </p:cNvPr>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endParaRPr lang="zh-CN" altLang="zh-CN" b="0">
                <a:solidFill>
                  <a:schemeClr val="tx2"/>
                </a:solidFill>
              </a:endParaRPr>
            </a:p>
          </p:txBody>
        </p:sp>
        <p:sp>
          <p:nvSpPr>
            <p:cNvPr id="4132" name="Text Box 7">
              <a:extLst>
                <a:ext uri="{FF2B5EF4-FFF2-40B4-BE49-F238E27FC236}">
                  <a16:creationId xmlns:a16="http://schemas.microsoft.com/office/drawing/2014/main" xmlns="" id="{1EE1ABF8-8989-4315-BA25-252DF079607A}"/>
                </a:ext>
              </a:extLst>
            </p:cNvPr>
            <p:cNvSpPr txBox="1">
              <a:spLocks noChangeArrowheads="1"/>
            </p:cNvSpPr>
            <p:nvPr/>
          </p:nvSpPr>
          <p:spPr bwMode="auto">
            <a:xfrm>
              <a:off x="1680" y="1934"/>
              <a:ext cx="237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en-US" altLang="zh-CN">
                  <a:solidFill>
                    <a:schemeClr val="tx2"/>
                  </a:solidFill>
                </a:rPr>
                <a:t>    </a:t>
              </a:r>
              <a:r>
                <a:rPr lang="en-US" altLang="zh-CN">
                  <a:latin typeface="Arial" panose="020B0604020202020204" pitchFamily="34" charset="0"/>
                </a:rPr>
                <a:t>4.6 </a:t>
              </a:r>
              <a:r>
                <a:rPr lang="zh-CN" altLang="en-US">
                  <a:latin typeface="Arial" panose="020B0604020202020204" pitchFamily="34" charset="0"/>
                </a:rPr>
                <a:t>用户界面设计 </a:t>
              </a:r>
            </a:p>
          </p:txBody>
        </p:sp>
        <p:sp>
          <p:nvSpPr>
            <p:cNvPr id="4133" name="Text Box 8">
              <a:extLst>
                <a:ext uri="{FF2B5EF4-FFF2-40B4-BE49-F238E27FC236}">
                  <a16:creationId xmlns:a16="http://schemas.microsoft.com/office/drawing/2014/main" xmlns="" id="{78C1F34C-3D39-4002-B214-192E87A00768}"/>
                </a:ext>
              </a:extLst>
            </p:cNvPr>
            <p:cNvSpPr txBox="1">
              <a:spLocks noChangeArrowheads="1"/>
            </p:cNvSpPr>
            <p:nvPr/>
          </p:nvSpPr>
          <p:spPr bwMode="auto">
            <a:xfrm>
              <a:off x="1397" y="1886"/>
              <a:ext cx="21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a:buFont typeface="Arial" panose="020B0604020202020204" pitchFamily="34" charset="0"/>
                <a:buNone/>
              </a:pPr>
              <a:r>
                <a:rPr lang="en-US" altLang="zh-CN" b="0">
                  <a:solidFill>
                    <a:schemeClr val="tx2"/>
                  </a:solidFill>
                </a:rPr>
                <a:t>6</a:t>
              </a:r>
            </a:p>
          </p:txBody>
        </p:sp>
      </p:grpSp>
      <p:grpSp>
        <p:nvGrpSpPr>
          <p:cNvPr id="4108" name="Group 9">
            <a:extLst>
              <a:ext uri="{FF2B5EF4-FFF2-40B4-BE49-F238E27FC236}">
                <a16:creationId xmlns:a16="http://schemas.microsoft.com/office/drawing/2014/main" xmlns="" id="{A148EF70-FF8B-4CD6-8E37-C9A5ED3CBCEB}"/>
              </a:ext>
            </a:extLst>
          </p:cNvPr>
          <p:cNvGrpSpPr>
            <a:grpSpLocks/>
          </p:cNvGrpSpPr>
          <p:nvPr/>
        </p:nvGrpSpPr>
        <p:grpSpPr bwMode="auto">
          <a:xfrm>
            <a:off x="1431925" y="4724400"/>
            <a:ext cx="5300663" cy="685800"/>
            <a:chOff x="1296" y="1824"/>
            <a:chExt cx="2976" cy="432"/>
          </a:xfrm>
        </p:grpSpPr>
        <p:sp>
          <p:nvSpPr>
            <p:cNvPr id="2" name="AutoShape 10">
              <a:extLst>
                <a:ext uri="{FF2B5EF4-FFF2-40B4-BE49-F238E27FC236}">
                  <a16:creationId xmlns:a16="http://schemas.microsoft.com/office/drawing/2014/main" xmlns="" id="{D2419859-72C5-4A74-BF4E-4C4078DC7723}"/>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hangingPunct="1">
                <a:spcBef>
                  <a:spcPct val="20000"/>
                </a:spcBef>
                <a:buFont typeface="Wingdings" panose="05000000000000000000" pitchFamily="2" charset="2"/>
                <a:buNone/>
                <a:defRPr/>
              </a:pPr>
              <a:endParaRPr lang="zh-CN" altLang="zh-CN" b="0">
                <a:solidFill>
                  <a:schemeClr val="tx2"/>
                </a:solidFill>
              </a:endParaRPr>
            </a:p>
          </p:txBody>
        </p:sp>
        <p:sp>
          <p:nvSpPr>
            <p:cNvPr id="4127" name="AutoShape 11">
              <a:extLst>
                <a:ext uri="{FF2B5EF4-FFF2-40B4-BE49-F238E27FC236}">
                  <a16:creationId xmlns:a16="http://schemas.microsoft.com/office/drawing/2014/main" xmlns="" id="{0C4A37EC-9BA9-46D3-92DE-BB8D85DAAC53}"/>
                </a:ext>
              </a:extLst>
            </p:cNvPr>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endParaRPr lang="zh-CN" altLang="zh-CN" b="0">
                <a:solidFill>
                  <a:schemeClr val="tx2"/>
                </a:solidFill>
              </a:endParaRPr>
            </a:p>
          </p:txBody>
        </p:sp>
        <p:sp>
          <p:nvSpPr>
            <p:cNvPr id="4128" name="Text Box 12">
              <a:extLst>
                <a:ext uri="{FF2B5EF4-FFF2-40B4-BE49-F238E27FC236}">
                  <a16:creationId xmlns:a16="http://schemas.microsoft.com/office/drawing/2014/main" xmlns="" id="{106719E0-9CCF-46C3-AC8F-762321D444EA}"/>
                </a:ext>
              </a:extLst>
            </p:cNvPr>
            <p:cNvSpPr txBox="1">
              <a:spLocks noChangeArrowheads="1"/>
            </p:cNvSpPr>
            <p:nvPr/>
          </p:nvSpPr>
          <p:spPr bwMode="auto">
            <a:xfrm>
              <a:off x="1680" y="1934"/>
              <a:ext cx="2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en-US" altLang="zh-CN">
                  <a:solidFill>
                    <a:schemeClr val="tx2"/>
                  </a:solidFill>
                </a:rPr>
                <a:t>   </a:t>
              </a:r>
              <a:r>
                <a:rPr lang="en-US" altLang="zh-CN">
                  <a:latin typeface="Arial" panose="020B0604020202020204" pitchFamily="34" charset="0"/>
                </a:rPr>
                <a:t>4.7 </a:t>
              </a:r>
              <a:r>
                <a:rPr lang="zh-CN" altLang="en-US">
                  <a:latin typeface="Arial" panose="020B0604020202020204" pitchFamily="34" charset="0"/>
                </a:rPr>
                <a:t>软件设计文档 </a:t>
              </a:r>
            </a:p>
          </p:txBody>
        </p:sp>
        <p:sp>
          <p:nvSpPr>
            <p:cNvPr id="4129" name="Text Box 13">
              <a:extLst>
                <a:ext uri="{FF2B5EF4-FFF2-40B4-BE49-F238E27FC236}">
                  <a16:creationId xmlns:a16="http://schemas.microsoft.com/office/drawing/2014/main" xmlns="" id="{F9676FED-BE0F-469F-8DD8-0D88D4F04BE9}"/>
                </a:ext>
              </a:extLst>
            </p:cNvPr>
            <p:cNvSpPr txBox="1">
              <a:spLocks noChangeArrowheads="1"/>
            </p:cNvSpPr>
            <p:nvPr/>
          </p:nvSpPr>
          <p:spPr bwMode="auto">
            <a:xfrm>
              <a:off x="1393" y="1886"/>
              <a:ext cx="2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a:buFont typeface="Arial" panose="020B0604020202020204" pitchFamily="34" charset="0"/>
                <a:buNone/>
              </a:pPr>
              <a:r>
                <a:rPr lang="en-US" altLang="zh-CN" b="0">
                  <a:solidFill>
                    <a:schemeClr val="tx2"/>
                  </a:solidFill>
                </a:rPr>
                <a:t>7</a:t>
              </a:r>
            </a:p>
          </p:txBody>
        </p:sp>
      </p:grpSp>
      <p:sp>
        <p:nvSpPr>
          <p:cNvPr id="4109" name="Rectangle 182">
            <a:extLst>
              <a:ext uri="{FF2B5EF4-FFF2-40B4-BE49-F238E27FC236}">
                <a16:creationId xmlns:a16="http://schemas.microsoft.com/office/drawing/2014/main" xmlns="" id="{F68EDFB8-0B93-4DE6-B56A-FBC5BE931D1C}"/>
              </a:ext>
            </a:extLst>
          </p:cNvPr>
          <p:cNvSpPr>
            <a:spLocks noChangeArrowheads="1"/>
          </p:cNvSpPr>
          <p:nvPr/>
        </p:nvSpPr>
        <p:spPr bwMode="auto">
          <a:xfrm>
            <a:off x="3884613" y="35433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a:buFont typeface="Arial" panose="020B0604020202020204" pitchFamily="34" charset="0"/>
              <a:buNone/>
            </a:pPr>
            <a:endParaRPr lang="zh-CN" altLang="zh-CN" b="0">
              <a:solidFill>
                <a:schemeClr val="tx2"/>
              </a:solidFill>
            </a:endParaRPr>
          </a:p>
        </p:txBody>
      </p:sp>
      <p:pic>
        <p:nvPicPr>
          <p:cNvPr id="4110" name="Picture 25" descr="C:\Users\user\AppData\Local\Microsoft\Windows\Temporary Internet Files\Content.IE5\BRFJ06TV\MCj04114760000[1].wmf">
            <a:extLst>
              <a:ext uri="{FF2B5EF4-FFF2-40B4-BE49-F238E27FC236}">
                <a16:creationId xmlns:a16="http://schemas.microsoft.com/office/drawing/2014/main" xmlns="" id="{CB610154-84D5-4A78-AA31-AF1D2C78C5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948488" y="4221163"/>
            <a:ext cx="160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11" name="Group 9">
            <a:extLst>
              <a:ext uri="{FF2B5EF4-FFF2-40B4-BE49-F238E27FC236}">
                <a16:creationId xmlns:a16="http://schemas.microsoft.com/office/drawing/2014/main" xmlns="" id="{D742DDC5-2FA4-45C7-AE7A-54739195E89F}"/>
              </a:ext>
            </a:extLst>
          </p:cNvPr>
          <p:cNvGrpSpPr>
            <a:grpSpLocks/>
          </p:cNvGrpSpPr>
          <p:nvPr/>
        </p:nvGrpSpPr>
        <p:grpSpPr bwMode="auto">
          <a:xfrm>
            <a:off x="1403350" y="6021388"/>
            <a:ext cx="5267325" cy="685800"/>
            <a:chOff x="1296" y="1824"/>
            <a:chExt cx="2928" cy="432"/>
          </a:xfrm>
        </p:grpSpPr>
        <p:sp>
          <p:nvSpPr>
            <p:cNvPr id="64522" name="AutoShape 10">
              <a:extLst>
                <a:ext uri="{FF2B5EF4-FFF2-40B4-BE49-F238E27FC236}">
                  <a16:creationId xmlns:a16="http://schemas.microsoft.com/office/drawing/2014/main" xmlns="" id="{2F3F1C69-8B28-44F8-A17C-5971907E25FA}"/>
                </a:ext>
              </a:extLst>
            </p:cNvPr>
            <p:cNvSpPr>
              <a:spLocks noChangeArrowheads="1"/>
            </p:cNvSpPr>
            <p:nvPr/>
          </p:nvSpPr>
          <p:spPr bwMode="gray">
            <a:xfrm>
              <a:off x="1488"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3" name="AutoShape 11">
              <a:extLst>
                <a:ext uri="{FF2B5EF4-FFF2-40B4-BE49-F238E27FC236}">
                  <a16:creationId xmlns:a16="http://schemas.microsoft.com/office/drawing/2014/main" xmlns="" id="{2B12C8E9-7DD4-45C5-B8D9-C15EF0CFE482}"/>
                </a:ext>
              </a:extLst>
            </p:cNvPr>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endParaRPr lang="zh-CN" altLang="zh-CN" sz="2400" b="0">
                <a:solidFill>
                  <a:schemeClr val="tx2"/>
                </a:solidFill>
              </a:endParaRPr>
            </a:p>
          </p:txBody>
        </p:sp>
        <p:sp>
          <p:nvSpPr>
            <p:cNvPr id="4124" name="Text Box 12">
              <a:extLst>
                <a:ext uri="{FF2B5EF4-FFF2-40B4-BE49-F238E27FC236}">
                  <a16:creationId xmlns:a16="http://schemas.microsoft.com/office/drawing/2014/main" xmlns="" id="{B452AB05-4708-495F-AC7B-722E13BC7EE4}"/>
                </a:ext>
              </a:extLst>
            </p:cNvPr>
            <p:cNvSpPr txBox="1">
              <a:spLocks noChangeArrowheads="1"/>
            </p:cNvSpPr>
            <p:nvPr/>
          </p:nvSpPr>
          <p:spPr bwMode="auto">
            <a:xfrm>
              <a:off x="1680" y="1934"/>
              <a:ext cx="2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r>
                <a:rPr lang="en-US" altLang="zh-CN">
                  <a:solidFill>
                    <a:schemeClr val="tx2"/>
                  </a:solidFill>
                </a:rPr>
                <a:t>   </a:t>
              </a:r>
              <a:r>
                <a:rPr lang="en-US" altLang="zh-CN">
                  <a:latin typeface="Arial" panose="020B0604020202020204" pitchFamily="34" charset="0"/>
                </a:rPr>
                <a:t>4.9 </a:t>
              </a:r>
              <a:r>
                <a:rPr lang="zh-CN" altLang="en-US">
                  <a:latin typeface="Arial" panose="020B0604020202020204" pitchFamily="34" charset="0"/>
                </a:rPr>
                <a:t>本章小结 </a:t>
              </a:r>
            </a:p>
          </p:txBody>
        </p:sp>
        <p:sp>
          <p:nvSpPr>
            <p:cNvPr id="4125" name="Text Box 13">
              <a:extLst>
                <a:ext uri="{FF2B5EF4-FFF2-40B4-BE49-F238E27FC236}">
                  <a16:creationId xmlns:a16="http://schemas.microsoft.com/office/drawing/2014/main" xmlns="" id="{CB1980E4-A66A-4A74-A36B-58CAD4EDEF8E}"/>
                </a:ext>
              </a:extLst>
            </p:cNvPr>
            <p:cNvSpPr txBox="1">
              <a:spLocks noChangeArrowheads="1"/>
            </p:cNvSpPr>
            <p:nvPr/>
          </p:nvSpPr>
          <p:spPr bwMode="auto">
            <a:xfrm>
              <a:off x="1339" y="1877"/>
              <a:ext cx="2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r">
                <a:buFont typeface="Arial" panose="020B0604020202020204" pitchFamily="34" charset="0"/>
                <a:buNone/>
              </a:pPr>
              <a:r>
                <a:rPr lang="en-US" altLang="zh-CN" b="0">
                  <a:solidFill>
                    <a:schemeClr val="tx2"/>
                  </a:solidFill>
                </a:rPr>
                <a:t>9</a:t>
              </a:r>
            </a:p>
          </p:txBody>
        </p:sp>
      </p:grpSp>
      <p:grpSp>
        <p:nvGrpSpPr>
          <p:cNvPr id="4112" name="Group 14">
            <a:extLst>
              <a:ext uri="{FF2B5EF4-FFF2-40B4-BE49-F238E27FC236}">
                <a16:creationId xmlns:a16="http://schemas.microsoft.com/office/drawing/2014/main" xmlns="" id="{0C24D473-46B5-4216-B5A7-8EFE232A7AA4}"/>
              </a:ext>
            </a:extLst>
          </p:cNvPr>
          <p:cNvGrpSpPr>
            <a:grpSpLocks/>
          </p:cNvGrpSpPr>
          <p:nvPr/>
        </p:nvGrpSpPr>
        <p:grpSpPr bwMode="auto">
          <a:xfrm>
            <a:off x="1389063" y="5378450"/>
            <a:ext cx="5472112" cy="668338"/>
            <a:chOff x="1296" y="1824"/>
            <a:chExt cx="3078" cy="432"/>
          </a:xfrm>
        </p:grpSpPr>
        <p:sp>
          <p:nvSpPr>
            <p:cNvPr id="50" name="AutoShape 15">
              <a:hlinkClick r:id="rId2" action="ppaction://hlinksldjump"/>
              <a:extLst>
                <a:ext uri="{FF2B5EF4-FFF2-40B4-BE49-F238E27FC236}">
                  <a16:creationId xmlns:a16="http://schemas.microsoft.com/office/drawing/2014/main" xmlns="" id="{A4272443-471A-4FA5-AF8B-2E18FAFF0734}"/>
                </a:ext>
              </a:extLst>
            </p:cNvPr>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eaLnBrk="1" hangingPunct="1">
                <a:spcBef>
                  <a:spcPct val="20000"/>
                </a:spcBef>
                <a:buFont typeface="Wingdings" panose="05000000000000000000" pitchFamily="2" charset="2"/>
                <a:buNone/>
                <a:defRPr/>
              </a:pPr>
              <a:endParaRPr lang="zh-CN" altLang="zh-CN" b="0">
                <a:solidFill>
                  <a:schemeClr val="tx2"/>
                </a:solidFill>
              </a:endParaRPr>
            </a:p>
          </p:txBody>
        </p:sp>
        <p:sp>
          <p:nvSpPr>
            <p:cNvPr id="4119" name="AutoShape 16">
              <a:extLst>
                <a:ext uri="{FF2B5EF4-FFF2-40B4-BE49-F238E27FC236}">
                  <a16:creationId xmlns:a16="http://schemas.microsoft.com/office/drawing/2014/main" xmlns="" id="{180DA6EB-6D7B-468D-A524-068FB5479C55}"/>
                </a:ext>
              </a:extLst>
            </p:cNvPr>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endParaRPr lang="zh-CN" altLang="zh-CN" b="0">
                <a:solidFill>
                  <a:schemeClr val="tx2"/>
                </a:solidFill>
              </a:endParaRPr>
            </a:p>
          </p:txBody>
        </p:sp>
        <p:sp>
          <p:nvSpPr>
            <p:cNvPr id="4120" name="Text Box 17">
              <a:extLst>
                <a:ext uri="{FF2B5EF4-FFF2-40B4-BE49-F238E27FC236}">
                  <a16:creationId xmlns:a16="http://schemas.microsoft.com/office/drawing/2014/main" xmlns="" id="{EB6460DA-3FF5-4F36-B468-68A4CAFDD927}"/>
                </a:ext>
              </a:extLst>
            </p:cNvPr>
            <p:cNvSpPr txBox="1">
              <a:spLocks noChangeArrowheads="1"/>
            </p:cNvSpPr>
            <p:nvPr/>
          </p:nvSpPr>
          <p:spPr bwMode="auto">
            <a:xfrm>
              <a:off x="1743" y="1936"/>
              <a:ext cx="263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en-US" altLang="zh-CN">
                  <a:solidFill>
                    <a:schemeClr val="tx2"/>
                  </a:solidFill>
                </a:rPr>
                <a:t>  </a:t>
              </a:r>
              <a:r>
                <a:rPr lang="en-US" altLang="zh-CN">
                  <a:latin typeface="Arial" panose="020B0604020202020204" pitchFamily="34" charset="0"/>
                </a:rPr>
                <a:t>4.8 </a:t>
              </a:r>
              <a:r>
                <a:rPr lang="zh-CN" altLang="en-US">
                  <a:latin typeface="Arial" panose="020B0604020202020204" pitchFamily="34" charset="0"/>
                </a:rPr>
                <a:t>实验四 软件详细设计及文档编写</a:t>
              </a:r>
            </a:p>
          </p:txBody>
        </p:sp>
        <p:sp>
          <p:nvSpPr>
            <p:cNvPr id="4121" name="Text Box 18">
              <a:extLst>
                <a:ext uri="{FF2B5EF4-FFF2-40B4-BE49-F238E27FC236}">
                  <a16:creationId xmlns:a16="http://schemas.microsoft.com/office/drawing/2014/main" xmlns="" id="{68EB6545-D995-49DA-BAAE-2F1EB144C686}"/>
                </a:ext>
              </a:extLst>
            </p:cNvPr>
            <p:cNvSpPr txBox="1">
              <a:spLocks noChangeArrowheads="1"/>
            </p:cNvSpPr>
            <p:nvPr/>
          </p:nvSpPr>
          <p:spPr bwMode="auto">
            <a:xfrm>
              <a:off x="1418" y="1885"/>
              <a:ext cx="1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a:buFont typeface="Arial" panose="020B0604020202020204" pitchFamily="34" charset="0"/>
                <a:buNone/>
              </a:pPr>
              <a:r>
                <a:rPr lang="en-US" altLang="zh-CN" b="0">
                  <a:solidFill>
                    <a:schemeClr val="tx2"/>
                  </a:solidFill>
                </a:rPr>
                <a:t>8</a:t>
              </a:r>
            </a:p>
          </p:txBody>
        </p:sp>
      </p:grpSp>
      <p:grpSp>
        <p:nvGrpSpPr>
          <p:cNvPr id="4113" name="Group 19">
            <a:extLst>
              <a:ext uri="{FF2B5EF4-FFF2-40B4-BE49-F238E27FC236}">
                <a16:creationId xmlns:a16="http://schemas.microsoft.com/office/drawing/2014/main" xmlns="" id="{13DEE208-A9F9-4712-9FD5-1E5A665DBBAB}"/>
              </a:ext>
            </a:extLst>
          </p:cNvPr>
          <p:cNvGrpSpPr>
            <a:grpSpLocks/>
          </p:cNvGrpSpPr>
          <p:nvPr/>
        </p:nvGrpSpPr>
        <p:grpSpPr bwMode="auto">
          <a:xfrm>
            <a:off x="1403350" y="1052513"/>
            <a:ext cx="5256213" cy="685800"/>
            <a:chOff x="1296" y="1824"/>
            <a:chExt cx="2976" cy="432"/>
          </a:xfrm>
        </p:grpSpPr>
        <p:sp>
          <p:nvSpPr>
            <p:cNvPr id="64532" name="AutoShape 20">
              <a:extLst>
                <a:ext uri="{FF2B5EF4-FFF2-40B4-BE49-F238E27FC236}">
                  <a16:creationId xmlns:a16="http://schemas.microsoft.com/office/drawing/2014/main" xmlns="" id="{75B14A55-671D-4F22-BF2A-C12242AD6803}"/>
                </a:ext>
              </a:extLst>
            </p:cNvPr>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hangingPunct="1">
                <a:spcBef>
                  <a:spcPct val="20000"/>
                </a:spcBef>
                <a:buFont typeface="Wingdings" panose="05000000000000000000" pitchFamily="2" charset="2"/>
                <a:buNone/>
                <a:defRPr/>
              </a:pPr>
              <a:endParaRPr lang="zh-CN" altLang="zh-CN" b="0">
                <a:solidFill>
                  <a:schemeClr val="tx2"/>
                </a:solidFill>
              </a:endParaRPr>
            </a:p>
          </p:txBody>
        </p:sp>
        <p:sp>
          <p:nvSpPr>
            <p:cNvPr id="4115" name="AutoShape 21">
              <a:extLst>
                <a:ext uri="{FF2B5EF4-FFF2-40B4-BE49-F238E27FC236}">
                  <a16:creationId xmlns:a16="http://schemas.microsoft.com/office/drawing/2014/main" xmlns="" id="{13EFACB3-E65F-4379-AAE0-565AEFA67FDD}"/>
                </a:ext>
              </a:extLst>
            </p:cNvPr>
            <p:cNvSpPr>
              <a:spLocks noChangeArrowheads="1"/>
            </p:cNvSpPr>
            <p:nvPr/>
          </p:nvSpPr>
          <p:spPr bwMode="auto">
            <a:xfrm>
              <a:off x="1296" y="1824"/>
              <a:ext cx="432" cy="432"/>
            </a:xfrm>
            <a:prstGeom prst="diamond">
              <a:avLst/>
            </a:prstGeom>
            <a:solidFill>
              <a:schemeClr val="folHlink"/>
            </a:solidFill>
            <a:ln w="25400">
              <a:solidFill>
                <a:schemeClr val="bg1"/>
              </a:solidFill>
              <a:miter lim="800000"/>
              <a:headEnd/>
              <a:tailEnd/>
            </a:ln>
          </p:spPr>
          <p:txBody>
            <a:bodyPr wrap="none" anchor="ct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buFont typeface="Arial" panose="020B0604020202020204" pitchFamily="34" charset="0"/>
                <a:buNone/>
              </a:pPr>
              <a:endParaRPr lang="zh-CN" altLang="zh-CN" b="0">
                <a:solidFill>
                  <a:schemeClr val="tx2"/>
                </a:solidFill>
              </a:endParaRPr>
            </a:p>
          </p:txBody>
        </p:sp>
        <p:sp>
          <p:nvSpPr>
            <p:cNvPr id="4116" name="Text Box 22">
              <a:extLst>
                <a:ext uri="{FF2B5EF4-FFF2-40B4-BE49-F238E27FC236}">
                  <a16:creationId xmlns:a16="http://schemas.microsoft.com/office/drawing/2014/main" xmlns="" id="{C97876E4-3C77-4D77-8B92-1DED500D9DB6}"/>
                </a:ext>
              </a:extLst>
            </p:cNvPr>
            <p:cNvSpPr txBox="1">
              <a:spLocks noChangeArrowheads="1"/>
            </p:cNvSpPr>
            <p:nvPr/>
          </p:nvSpPr>
          <p:spPr bwMode="auto">
            <a:xfrm>
              <a:off x="1742" y="1934"/>
              <a:ext cx="2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buFont typeface="Arial" panose="020B0604020202020204" pitchFamily="34" charset="0"/>
                <a:buNone/>
              </a:pPr>
              <a:r>
                <a:rPr lang="en-US" altLang="zh-CN">
                  <a:solidFill>
                    <a:schemeClr val="tx2"/>
                  </a:solidFill>
                </a:rPr>
                <a:t>   </a:t>
              </a:r>
              <a:r>
                <a:rPr lang="en-US" altLang="zh-CN">
                  <a:latin typeface="Arial" panose="020B0604020202020204" pitchFamily="34" charset="0"/>
                </a:rPr>
                <a:t>4.1 </a:t>
              </a:r>
              <a:r>
                <a:rPr lang="zh-CN" altLang="en-US">
                  <a:latin typeface="Arial" panose="020B0604020202020204" pitchFamily="34" charset="0"/>
                </a:rPr>
                <a:t>软件设计概述 </a:t>
              </a:r>
            </a:p>
          </p:txBody>
        </p:sp>
        <p:sp>
          <p:nvSpPr>
            <p:cNvPr id="4117" name="Text Box 23">
              <a:extLst>
                <a:ext uri="{FF2B5EF4-FFF2-40B4-BE49-F238E27FC236}">
                  <a16:creationId xmlns:a16="http://schemas.microsoft.com/office/drawing/2014/main" xmlns="" id="{B500E91B-C0B9-4A55-964D-9D1EEA72AEE9}"/>
                </a:ext>
              </a:extLst>
            </p:cNvPr>
            <p:cNvSpPr txBox="1">
              <a:spLocks noChangeArrowheads="1"/>
            </p:cNvSpPr>
            <p:nvPr/>
          </p:nvSpPr>
          <p:spPr bwMode="auto">
            <a:xfrm>
              <a:off x="1393" y="1886"/>
              <a:ext cx="2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algn="ctr">
                <a:buFont typeface="Arial" panose="020B0604020202020204" pitchFamily="34" charset="0"/>
                <a:buNone/>
              </a:pPr>
              <a:r>
                <a:rPr lang="en-US" altLang="zh-CN" b="0">
                  <a:solidFill>
                    <a:schemeClr val="tx2"/>
                  </a:solidFill>
                </a:rPr>
                <a:t>1</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22267887-F4E4-4F76-B12E-D1B03FB62530}"/>
              </a:ext>
            </a:extLst>
          </p:cNvPr>
          <p:cNvSpPr>
            <a:spLocks noGrp="1" noChangeArrowheads="1"/>
          </p:cNvSpPr>
          <p:nvPr>
            <p:ph type="title" idx="4294967295"/>
          </p:nvPr>
        </p:nvSpPr>
        <p:spPr>
          <a:xfrm>
            <a:off x="428625" y="161925"/>
            <a:ext cx="8178800" cy="533400"/>
          </a:xfrm>
        </p:spPr>
        <p:txBody>
          <a:bodyPr/>
          <a:lstStyle/>
          <a:p>
            <a:pPr eaLnBrk="1" hangingPunct="1">
              <a:defRPr/>
            </a:pPr>
            <a:r>
              <a:rPr lang="zh-CN" altLang="en-US" dirty="0">
                <a:effectLst>
                  <a:outerShdw blurRad="38100" dist="38100" dir="2700000" algn="tl">
                    <a:srgbClr val="C0C0C0"/>
                  </a:outerShdw>
                </a:effectLst>
              </a:rPr>
              <a:t>教学目标及重点</a:t>
            </a:r>
            <a:r>
              <a:rPr lang="zh-CN" altLang="en-US" dirty="0"/>
              <a:t> </a:t>
            </a:r>
          </a:p>
        </p:txBody>
      </p:sp>
      <p:sp>
        <p:nvSpPr>
          <p:cNvPr id="5123" name="Text Box 3">
            <a:extLst>
              <a:ext uri="{FF2B5EF4-FFF2-40B4-BE49-F238E27FC236}">
                <a16:creationId xmlns:a16="http://schemas.microsoft.com/office/drawing/2014/main" xmlns="" id="{12FA1405-5AB1-4D18-B734-4A34AC7EC4C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宋体" panose="02010600030101010101" pitchFamily="2" charset="-122"/>
                <a:ea typeface="宋体" panose="02010600030101010101" pitchFamily="2" charset="-122"/>
              </a:defRPr>
            </a:lvl1pPr>
            <a:lvl2pPr marL="742950" indent="-285750">
              <a:defRPr b="1">
                <a:solidFill>
                  <a:schemeClr val="tx1"/>
                </a:solidFill>
                <a:latin typeface="宋体" panose="02010600030101010101" pitchFamily="2" charset="-122"/>
                <a:ea typeface="宋体" panose="02010600030101010101" pitchFamily="2" charset="-122"/>
              </a:defRPr>
            </a:lvl2pPr>
            <a:lvl3pPr marL="1143000" indent="-228600">
              <a:defRPr b="1">
                <a:solidFill>
                  <a:schemeClr val="tx1"/>
                </a:solidFill>
                <a:latin typeface="宋体" panose="02010600030101010101" pitchFamily="2" charset="-122"/>
                <a:ea typeface="宋体" panose="02010600030101010101" pitchFamily="2" charset="-122"/>
              </a:defRPr>
            </a:lvl3pPr>
            <a:lvl4pPr marL="1600200" indent="-228600">
              <a:defRPr b="1">
                <a:solidFill>
                  <a:schemeClr val="tx1"/>
                </a:solidFill>
                <a:latin typeface="宋体" panose="02010600030101010101" pitchFamily="2" charset="-122"/>
                <a:ea typeface="宋体" panose="02010600030101010101" pitchFamily="2" charset="-122"/>
              </a:defRPr>
            </a:lvl4pPr>
            <a:lvl5pPr marL="2057400" indent="-228600">
              <a:defRPr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None/>
            </a:pPr>
            <a:endParaRPr lang="zh-CN" altLang="zh-CN" b="0"/>
          </a:p>
        </p:txBody>
      </p:sp>
      <p:sp>
        <p:nvSpPr>
          <p:cNvPr id="19" name="圆角矩形 18">
            <a:extLst>
              <a:ext uri="{FF2B5EF4-FFF2-40B4-BE49-F238E27FC236}">
                <a16:creationId xmlns:a16="http://schemas.microsoft.com/office/drawing/2014/main" xmlns="" id="{8EF375C0-CC11-4A3F-8790-2D29BF13104C}"/>
              </a:ext>
            </a:extLst>
          </p:cNvPr>
          <p:cNvSpPr/>
          <p:nvPr/>
        </p:nvSpPr>
        <p:spPr bwMode="gray">
          <a:xfrm>
            <a:off x="468313" y="1628775"/>
            <a:ext cx="7921625" cy="40322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sz="32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3600" dirty="0">
                <a:solidFill>
                  <a:srgbClr val="FF0000"/>
                </a:solidFill>
                <a:sym typeface="Wingdings" panose="05000000000000000000"/>
              </a:rPr>
              <a:t></a:t>
            </a:r>
            <a:r>
              <a:rPr lang="zh-CN" altLang="en-US" sz="36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教学目标</a:t>
            </a:r>
          </a:p>
          <a:p>
            <a:pPr eaLnBrk="1" hangingPunct="1">
              <a:defRPr/>
            </a:pPr>
            <a:endParaRPr lang="zh-CN" altLang="en-US" sz="2000" dirty="0">
              <a:solidFill>
                <a:srgbClr val="990033"/>
              </a:solidFill>
              <a:effectLst>
                <a:outerShdw blurRad="38100" dist="38100" dir="2700000" algn="tl">
                  <a:srgbClr val="C0C0C0"/>
                </a:outerShdw>
              </a:effectLst>
              <a:latin typeface="Arial" panose="020B0604020202020204" pitchFamily="34" charset="0"/>
            </a:endParaRPr>
          </a:p>
          <a:p>
            <a:pPr eaLnBrk="1" hangingPunct="1">
              <a:defRPr/>
            </a:pPr>
            <a:r>
              <a:rPr lang="zh-CN" altLang="en-US" sz="2800" dirty="0">
                <a:solidFill>
                  <a:schemeClr val="tx1"/>
                </a:solidFill>
                <a:effectLst>
                  <a:outerShdw blurRad="38100" dist="38100" dir="2700000" algn="tl">
                    <a:srgbClr val="C0C0C0"/>
                  </a:outerShdw>
                </a:effectLst>
                <a:latin typeface="Arial" panose="020B0604020202020204" pitchFamily="34" charset="0"/>
              </a:rPr>
              <a:t>       ● 掌握</a:t>
            </a:r>
            <a:r>
              <a:rPr lang="zh-CN" altLang="en-US" sz="2800" dirty="0">
                <a:solidFill>
                  <a:srgbClr val="C00000"/>
                </a:solidFill>
                <a:effectLst>
                  <a:outerShdw blurRad="38100" dist="38100" dir="2700000" algn="tl">
                    <a:srgbClr val="C0C0C0"/>
                  </a:outerShdw>
                </a:effectLst>
                <a:latin typeface="Arial" panose="020B0604020202020204" pitchFamily="34" charset="0"/>
              </a:rPr>
              <a:t>软件设计的概念、目标</a:t>
            </a:r>
            <a:r>
              <a:rPr lang="zh-CN" altLang="en-US" sz="2800" dirty="0">
                <a:solidFill>
                  <a:schemeClr val="tx1"/>
                </a:solidFill>
                <a:effectLst>
                  <a:outerShdw blurRad="38100" dist="38100" dir="2700000" algn="tl">
                    <a:srgbClr val="C0C0C0"/>
                  </a:outerShdw>
                </a:effectLst>
                <a:latin typeface="Arial" panose="020B0604020202020204" pitchFamily="34" charset="0"/>
              </a:rPr>
              <a:t>和</a:t>
            </a:r>
            <a:r>
              <a:rPr lang="zh-CN" altLang="en-US" sz="2800" dirty="0">
                <a:solidFill>
                  <a:srgbClr val="C00000"/>
                </a:solidFill>
                <a:effectLst>
                  <a:outerShdw blurRad="38100" dist="38100" dir="2700000" algn="tl">
                    <a:srgbClr val="C0C0C0"/>
                  </a:outerShdw>
                </a:effectLst>
                <a:latin typeface="Arial" panose="020B0604020202020204" pitchFamily="34" charset="0"/>
              </a:rPr>
              <a:t>过程</a:t>
            </a:r>
          </a:p>
          <a:p>
            <a:pPr eaLnBrk="1" hangingPunct="1">
              <a:defRPr/>
            </a:pPr>
            <a:r>
              <a:rPr lang="zh-CN" altLang="en-US" sz="2800" dirty="0">
                <a:solidFill>
                  <a:schemeClr val="tx1"/>
                </a:solidFill>
                <a:effectLst>
                  <a:outerShdw blurRad="38100" dist="38100" dir="2700000" algn="tl">
                    <a:srgbClr val="C0C0C0"/>
                  </a:outerShdw>
                </a:effectLst>
                <a:latin typeface="Arial" panose="020B0604020202020204" pitchFamily="34" charset="0"/>
              </a:rPr>
              <a:t>       ● 熟悉</a:t>
            </a:r>
            <a:r>
              <a:rPr lang="zh-CN" altLang="en-US" sz="2800" dirty="0">
                <a:solidFill>
                  <a:srgbClr val="C00000"/>
                </a:solidFill>
                <a:effectLst>
                  <a:outerShdw blurRad="38100" dist="38100" dir="2700000" algn="tl">
                    <a:srgbClr val="C0C0C0"/>
                  </a:outerShdw>
                </a:effectLst>
                <a:latin typeface="Arial" panose="020B0604020202020204" pitchFamily="34" charset="0"/>
              </a:rPr>
              <a:t>软件总体</a:t>
            </a:r>
            <a:r>
              <a:rPr lang="zh-CN" altLang="en-US" sz="2800" dirty="0">
                <a:solidFill>
                  <a:schemeClr val="tx1"/>
                </a:solidFill>
                <a:effectLst>
                  <a:outerShdw blurRad="38100" dist="38100" dir="2700000" algn="tl">
                    <a:srgbClr val="C0C0C0"/>
                  </a:outerShdw>
                </a:effectLst>
                <a:latin typeface="Arial" panose="020B0604020202020204" pitchFamily="34" charset="0"/>
              </a:rPr>
              <a:t>及</a:t>
            </a:r>
            <a:r>
              <a:rPr lang="zh-CN" altLang="en-US" sz="2800" dirty="0">
                <a:solidFill>
                  <a:srgbClr val="C00000"/>
                </a:solidFill>
                <a:effectLst>
                  <a:outerShdw blurRad="38100" dist="38100" dir="2700000" algn="tl">
                    <a:srgbClr val="C0C0C0"/>
                  </a:outerShdw>
                </a:effectLst>
                <a:latin typeface="Arial" panose="020B0604020202020204" pitchFamily="34" charset="0"/>
              </a:rPr>
              <a:t>详细设计的任务</a:t>
            </a:r>
            <a:r>
              <a:rPr lang="zh-CN" altLang="en-US" sz="2800" dirty="0">
                <a:solidFill>
                  <a:schemeClr val="tx1"/>
                </a:solidFill>
                <a:effectLst>
                  <a:outerShdw blurRad="38100" dist="38100" dir="2700000" algn="tl">
                    <a:srgbClr val="C0C0C0"/>
                  </a:outerShdw>
                </a:effectLst>
                <a:latin typeface="Arial" panose="020B0604020202020204" pitchFamily="34" charset="0"/>
              </a:rPr>
              <a:t>和</a:t>
            </a:r>
            <a:r>
              <a:rPr lang="zh-CN" altLang="en-US" sz="2800" dirty="0">
                <a:solidFill>
                  <a:srgbClr val="C00000"/>
                </a:solidFill>
                <a:effectLst>
                  <a:outerShdw blurRad="38100" dist="38100" dir="2700000" algn="tl">
                    <a:srgbClr val="C0C0C0"/>
                  </a:outerShdw>
                </a:effectLst>
                <a:latin typeface="Arial" panose="020B0604020202020204" pitchFamily="34" charset="0"/>
              </a:rPr>
              <a:t>原则</a:t>
            </a:r>
            <a:endParaRPr lang="en-US" altLang="zh-CN" sz="2800" dirty="0">
              <a:solidFill>
                <a:srgbClr val="C00000"/>
              </a:solidFill>
              <a:effectLst>
                <a:outerShdw blurRad="38100" dist="38100" dir="2700000" algn="tl">
                  <a:srgbClr val="C0C0C0"/>
                </a:outerShdw>
              </a:effectLst>
              <a:latin typeface="Arial" panose="020B0604020202020204" pitchFamily="34" charset="0"/>
            </a:endParaRPr>
          </a:p>
          <a:p>
            <a:pPr eaLnBrk="1" hangingPunct="1">
              <a:defRPr/>
            </a:pPr>
            <a:r>
              <a:rPr lang="zh-CN" altLang="en-US" sz="2800" dirty="0">
                <a:solidFill>
                  <a:schemeClr val="tx1"/>
                </a:solidFill>
                <a:effectLst>
                  <a:outerShdw blurRad="38100" dist="38100" dir="2700000" algn="tl">
                    <a:srgbClr val="C0C0C0"/>
                  </a:outerShdw>
                </a:effectLst>
                <a:latin typeface="Arial" panose="020B0604020202020204" pitchFamily="34" charset="0"/>
              </a:rPr>
              <a:t>       ● 掌握数据库设计、网络设计和界面</a:t>
            </a:r>
            <a:r>
              <a:rPr lang="zh-CN" altLang="en-US" sz="2800" dirty="0">
                <a:solidFill>
                  <a:srgbClr val="C00000"/>
                </a:solidFill>
                <a:effectLst>
                  <a:outerShdw blurRad="38100" dist="38100" dir="2700000" algn="tl">
                    <a:srgbClr val="C0C0C0"/>
                  </a:outerShdw>
                </a:effectLst>
                <a:latin typeface="Arial" panose="020B0604020202020204" pitchFamily="34" charset="0"/>
              </a:rPr>
              <a:t>设计要点及方法</a:t>
            </a:r>
          </a:p>
          <a:p>
            <a:pPr eaLnBrk="1" hangingPunct="1">
              <a:defRPr/>
            </a:pPr>
            <a:r>
              <a:rPr lang="zh-CN" altLang="en-US" sz="2800" dirty="0">
                <a:solidFill>
                  <a:schemeClr val="tx1"/>
                </a:solidFill>
                <a:effectLst>
                  <a:outerShdw blurRad="38100" dist="38100" dir="2700000" algn="tl">
                    <a:srgbClr val="C0C0C0"/>
                  </a:outerShdw>
                </a:effectLst>
                <a:latin typeface="Arial" panose="020B0604020202020204" pitchFamily="34" charset="0"/>
              </a:rPr>
              <a:t>       ● 掌握</a:t>
            </a:r>
            <a:r>
              <a:rPr lang="zh-CN" altLang="en-US" sz="2800" dirty="0">
                <a:solidFill>
                  <a:srgbClr val="C00000"/>
                </a:solidFill>
                <a:effectLst>
                  <a:outerShdw blurRad="38100" dist="38100" dir="2700000" algn="tl">
                    <a:srgbClr val="C0C0C0"/>
                  </a:outerShdw>
                </a:effectLst>
                <a:latin typeface="Arial" panose="020B0604020202020204" pitchFamily="34" charset="0"/>
              </a:rPr>
              <a:t>软件设计工具</a:t>
            </a:r>
            <a:r>
              <a:rPr lang="zh-CN" altLang="en-US" sz="2800" dirty="0">
                <a:solidFill>
                  <a:schemeClr val="tx1"/>
                </a:solidFill>
                <a:effectLst>
                  <a:outerShdw blurRad="38100" dist="38100" dir="2700000" algn="tl">
                    <a:srgbClr val="C0C0C0"/>
                  </a:outerShdw>
                </a:effectLst>
                <a:latin typeface="Arial" panose="020B0604020202020204" pitchFamily="34" charset="0"/>
              </a:rPr>
              <a:t>使用及</a:t>
            </a:r>
            <a:r>
              <a:rPr lang="zh-CN" altLang="en-US" sz="2800" dirty="0">
                <a:solidFill>
                  <a:srgbClr val="C00000"/>
                </a:solidFill>
                <a:effectLst>
                  <a:outerShdw blurRad="38100" dist="38100" dir="2700000" algn="tl">
                    <a:srgbClr val="C0C0C0"/>
                  </a:outerShdw>
                </a:effectLst>
                <a:latin typeface="Arial" panose="020B0604020202020204" pitchFamily="34" charset="0"/>
              </a:rPr>
              <a:t>设计文档编写</a:t>
            </a:r>
            <a:r>
              <a:rPr lang="zh-CN" altLang="en-US" sz="2800" dirty="0">
                <a:solidFill>
                  <a:schemeClr val="tx1"/>
                </a:solidFill>
                <a:effectLst>
                  <a:outerShdw blurRad="38100" dist="38100" dir="2700000" algn="tl">
                    <a:srgbClr val="C0C0C0"/>
                  </a:outerShdw>
                </a:effectLst>
                <a:latin typeface="Arial" panose="020B0604020202020204" pitchFamily="34" charset="0"/>
              </a:rPr>
              <a:t>格式和方法</a:t>
            </a:r>
          </a:p>
        </p:txBody>
      </p:sp>
      <p:sp>
        <p:nvSpPr>
          <p:cNvPr id="5" name="AutoShape 8">
            <a:extLst>
              <a:ext uri="{FF2B5EF4-FFF2-40B4-BE49-F238E27FC236}">
                <a16:creationId xmlns:a16="http://schemas.microsoft.com/office/drawing/2014/main" xmlns="" id="{6C42A426-C127-4011-80E8-59072F13CD48}"/>
              </a:ext>
            </a:extLst>
          </p:cNvPr>
          <p:cNvSpPr>
            <a:spLocks noChangeArrowheads="1"/>
          </p:cNvSpPr>
          <p:nvPr/>
        </p:nvSpPr>
        <p:spPr bwMode="auto">
          <a:xfrm>
            <a:off x="8207375" y="3321050"/>
            <a:ext cx="936625" cy="360363"/>
          </a:xfrm>
          <a:prstGeom prst="wedgeRoundRectCallout">
            <a:avLst>
              <a:gd name="adj1" fmla="val -74407"/>
              <a:gd name="adj2" fmla="val -21806"/>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a:solidFill>
                  <a:srgbClr val="FF0000"/>
                </a:solidFill>
                <a:effectLst>
                  <a:outerShdw blurRad="38100" dist="38100" dir="2700000" algn="tl">
                    <a:srgbClr val="000000"/>
                  </a:outerShdw>
                </a:effectLst>
                <a:latin typeface="Arial Black" panose="020B0A04020102020204" pitchFamily="34" charset="0"/>
              </a:rPr>
              <a:t>重点</a:t>
            </a:r>
          </a:p>
        </p:txBody>
      </p:sp>
      <p:sp>
        <p:nvSpPr>
          <p:cNvPr id="6" name="AutoShape 8">
            <a:extLst>
              <a:ext uri="{FF2B5EF4-FFF2-40B4-BE49-F238E27FC236}">
                <a16:creationId xmlns:a16="http://schemas.microsoft.com/office/drawing/2014/main" xmlns="" id="{36751106-5C0C-4B6A-AC60-C063E9D6C0B8}"/>
              </a:ext>
            </a:extLst>
          </p:cNvPr>
          <p:cNvSpPr>
            <a:spLocks noChangeArrowheads="1"/>
          </p:cNvSpPr>
          <p:nvPr/>
        </p:nvSpPr>
        <p:spPr bwMode="auto">
          <a:xfrm>
            <a:off x="7593013" y="2730500"/>
            <a:ext cx="936625" cy="360363"/>
          </a:xfrm>
          <a:prstGeom prst="wedgeRoundRectCallout">
            <a:avLst>
              <a:gd name="adj1" fmla="val -74407"/>
              <a:gd name="adj2" fmla="val 27428"/>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a:solidFill>
                  <a:srgbClr val="FF0000"/>
                </a:solidFill>
                <a:effectLst>
                  <a:outerShdw blurRad="38100" dist="38100" dir="2700000" algn="tl">
                    <a:srgbClr val="000000"/>
                  </a:outerShdw>
                </a:effectLst>
                <a:latin typeface="Arial Black" panose="020B0A04020102020204" pitchFamily="34" charset="0"/>
              </a:rPr>
              <a:t>重点</a:t>
            </a:r>
          </a:p>
        </p:txBody>
      </p:sp>
      <p:sp>
        <p:nvSpPr>
          <p:cNvPr id="2" name="AutoShape 8">
            <a:extLst>
              <a:ext uri="{FF2B5EF4-FFF2-40B4-BE49-F238E27FC236}">
                <a16:creationId xmlns:a16="http://schemas.microsoft.com/office/drawing/2014/main" xmlns="" id="{E4487A06-A732-429C-A244-281FCBB7F3FA}"/>
              </a:ext>
            </a:extLst>
          </p:cNvPr>
          <p:cNvSpPr>
            <a:spLocks noChangeArrowheads="1"/>
          </p:cNvSpPr>
          <p:nvPr/>
        </p:nvSpPr>
        <p:spPr bwMode="auto">
          <a:xfrm>
            <a:off x="2916238" y="4941888"/>
            <a:ext cx="936625" cy="360362"/>
          </a:xfrm>
          <a:prstGeom prst="wedgeRoundRectCallout">
            <a:avLst>
              <a:gd name="adj1" fmla="val -80621"/>
              <a:gd name="adj2" fmla="val 11672"/>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a:solidFill>
                  <a:srgbClr val="FF0000"/>
                </a:solidFill>
                <a:effectLst>
                  <a:outerShdw blurRad="38100" dist="38100" dir="2700000" algn="tl">
                    <a:srgbClr val="000000"/>
                  </a:outerShdw>
                </a:effectLst>
                <a:latin typeface="Arial Black" panose="020B0A04020102020204" pitchFamily="34" charset="0"/>
              </a:rPr>
              <a:t>重点</a:t>
            </a:r>
          </a:p>
        </p:txBody>
      </p:sp>
      <p:pic>
        <p:nvPicPr>
          <p:cNvPr id="5128" name="Picture 20" descr="C:\Program Files\Microsoft Office\MEDIA\CAGCAT10\j0300520.gif">
            <a:extLst>
              <a:ext uri="{FF2B5EF4-FFF2-40B4-BE49-F238E27FC236}">
                <a16:creationId xmlns:a16="http://schemas.microsoft.com/office/drawing/2014/main" xmlns="" id="{247E83D2-F41C-4CE0-82E6-0B15EE8AA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5302250"/>
            <a:ext cx="13112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cdb2004c003l</Template>
  <TotalTime>2223</TotalTime>
  <Words>8255</Words>
  <Application>Microsoft Office PowerPoint</Application>
  <PresentationFormat>全屏显示(4:3)</PresentationFormat>
  <Paragraphs>584</Paragraphs>
  <Slides>77</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77</vt:i4>
      </vt:variant>
    </vt:vector>
  </HeadingPairs>
  <TitlesOfParts>
    <vt:vector size="80" baseType="lpstr">
      <vt:lpstr>cdb2004c003l</vt:lpstr>
      <vt:lpstr>Bitmap Image</vt:lpstr>
      <vt:lpstr>Microsoft Visio 2003-2010 Drawing</vt:lpstr>
      <vt:lpstr>软件工程与实践</vt:lpstr>
      <vt:lpstr>目    录</vt:lpstr>
      <vt:lpstr>教学目标及重点</vt:lpstr>
      <vt:lpstr>PowerPoint 演示文稿</vt:lpstr>
      <vt:lpstr>目    录</vt:lpstr>
      <vt:lpstr>教学目标及重点</vt:lpstr>
      <vt:lpstr>3.8 本章小结</vt:lpstr>
      <vt:lpstr>目    录</vt:lpstr>
      <vt:lpstr>教学目标及重点 </vt:lpstr>
      <vt:lpstr>4.1 软件设计概述 </vt:lpstr>
      <vt:lpstr>PowerPoint 演示文稿</vt:lpstr>
      <vt:lpstr>PowerPoint 演示文稿</vt:lpstr>
      <vt:lpstr>PowerPoint 演示文稿</vt:lpstr>
      <vt:lpstr>PowerPoint 演示文稿</vt:lpstr>
      <vt:lpstr>4.2 软件总体设计 </vt:lpstr>
      <vt:lpstr>4.2 软件总体设计 </vt:lpstr>
      <vt:lpstr>4.2 软件总体设计 </vt:lpstr>
      <vt:lpstr>4.2 软件总体设计 </vt:lpstr>
      <vt:lpstr>4.2 软件总体设计 </vt:lpstr>
      <vt:lpstr>4.2 软件总体设计 </vt:lpstr>
      <vt:lpstr>4.2 软件总体设计 </vt:lpstr>
      <vt:lpstr>PowerPoint 演示文稿</vt:lpstr>
      <vt:lpstr>4.2 软件总体设计 </vt:lpstr>
      <vt:lpstr>4.2 软件总体设计 </vt:lpstr>
      <vt:lpstr>4.2 软件总体设计 </vt:lpstr>
      <vt:lpstr>4.2 软件总体设计 </vt:lpstr>
      <vt:lpstr>4.2 软件总体设计 </vt:lpstr>
      <vt:lpstr>4.2 软件总体设计 </vt:lpstr>
      <vt:lpstr>4.2 软件总体设计 </vt:lpstr>
      <vt:lpstr>4.2 软件总体设计 </vt:lpstr>
      <vt:lpstr>4.2 软件总体设计 </vt:lpstr>
      <vt:lpstr>PowerPoint 演示文稿</vt:lpstr>
      <vt:lpstr>PowerPoint 演示文稿</vt:lpstr>
      <vt:lpstr>PowerPoint 演示文稿</vt:lpstr>
      <vt:lpstr>4.3 软件详细设计 </vt:lpstr>
      <vt:lpstr>4.3 软件详细设计 </vt:lpstr>
      <vt:lpstr>4.3 软件详细设计 </vt:lpstr>
      <vt:lpstr>4.3 软件详细设计 </vt:lpstr>
      <vt:lpstr>4.3 软件详细设计 </vt:lpstr>
      <vt:lpstr>4.4 数据库设计概述 </vt:lpstr>
      <vt:lpstr>4.4 数据库设计概述 </vt:lpstr>
      <vt:lpstr>4.4 数据库设计概述 </vt:lpstr>
      <vt:lpstr>4.4 数据库设计概述 </vt:lpstr>
      <vt:lpstr>4.4 数据库设计概述 </vt:lpstr>
      <vt:lpstr>4.4 数据库设计概述 </vt:lpstr>
      <vt:lpstr>4.5 网络系统设计概述 </vt:lpstr>
      <vt:lpstr>4.5 网络系统设计概述 </vt:lpstr>
      <vt:lpstr>4.5 网络系统设计概述 </vt:lpstr>
      <vt:lpstr>4.5 网络系统设计概述 </vt:lpstr>
      <vt:lpstr>4.5 网络系统设计概述 </vt:lpstr>
      <vt:lpstr>4.5 网络系统设计概述 </vt:lpstr>
      <vt:lpstr>4.5 网络系统设计概述 </vt:lpstr>
      <vt:lpstr>4.5 网络系统设计概述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zhoujie</dc:creator>
  <cp:lastModifiedBy>邓宗永</cp:lastModifiedBy>
  <cp:revision>2323</cp:revision>
  <dcterms:created xsi:type="dcterms:W3CDTF">2007-06-04T06:21:00Z</dcterms:created>
  <dcterms:modified xsi:type="dcterms:W3CDTF">2020-03-23T00:11:02Z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