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89"/>
  </p:notesMasterIdLst>
  <p:handoutMasterIdLst>
    <p:handoutMasterId r:id="rId90"/>
  </p:handoutMasterIdLst>
  <p:sldIdLst>
    <p:sldId id="633" r:id="rId2"/>
    <p:sldId id="260" r:id="rId3"/>
    <p:sldId id="563" r:id="rId4"/>
    <p:sldId id="565" r:id="rId5"/>
    <p:sldId id="553" r:id="rId6"/>
    <p:sldId id="554" r:id="rId7"/>
    <p:sldId id="555" r:id="rId8"/>
    <p:sldId id="557" r:id="rId9"/>
    <p:sldId id="559" r:id="rId10"/>
    <p:sldId id="560" r:id="rId11"/>
    <p:sldId id="561" r:id="rId12"/>
    <p:sldId id="562" r:id="rId13"/>
    <p:sldId id="459" r:id="rId14"/>
    <p:sldId id="460" r:id="rId15"/>
    <p:sldId id="461" r:id="rId16"/>
    <p:sldId id="462" r:id="rId17"/>
    <p:sldId id="463" r:id="rId18"/>
    <p:sldId id="464" r:id="rId19"/>
    <p:sldId id="465" r:id="rId20"/>
    <p:sldId id="466" r:id="rId21"/>
    <p:sldId id="472" r:id="rId22"/>
    <p:sldId id="522" r:id="rId23"/>
    <p:sldId id="523" r:id="rId24"/>
    <p:sldId id="474" r:id="rId25"/>
    <p:sldId id="547" r:id="rId26"/>
    <p:sldId id="475" r:id="rId27"/>
    <p:sldId id="651" r:id="rId28"/>
    <p:sldId id="476" r:id="rId29"/>
    <p:sldId id="477" r:id="rId30"/>
    <p:sldId id="478" r:id="rId31"/>
    <p:sldId id="479" r:id="rId32"/>
    <p:sldId id="480" r:id="rId33"/>
    <p:sldId id="404" r:id="rId34"/>
    <p:sldId id="524" r:id="rId35"/>
    <p:sldId id="406" r:id="rId36"/>
    <p:sldId id="525" r:id="rId37"/>
    <p:sldId id="407" r:id="rId38"/>
    <p:sldId id="408" r:id="rId39"/>
    <p:sldId id="409" r:id="rId40"/>
    <p:sldId id="410" r:id="rId41"/>
    <p:sldId id="528" r:id="rId42"/>
    <p:sldId id="527" r:id="rId43"/>
    <p:sldId id="412" r:id="rId44"/>
    <p:sldId id="487" r:id="rId45"/>
    <p:sldId id="531" r:id="rId46"/>
    <p:sldId id="532" r:id="rId47"/>
    <p:sldId id="533" r:id="rId48"/>
    <p:sldId id="650" r:id="rId49"/>
    <p:sldId id="564" r:id="rId50"/>
    <p:sldId id="490" r:id="rId51"/>
    <p:sldId id="535" r:id="rId52"/>
    <p:sldId id="491" r:id="rId53"/>
    <p:sldId id="492" r:id="rId54"/>
    <p:sldId id="493" r:id="rId55"/>
    <p:sldId id="481" r:id="rId56"/>
    <p:sldId id="483" r:id="rId57"/>
    <p:sldId id="484" r:id="rId58"/>
    <p:sldId id="485" r:id="rId59"/>
    <p:sldId id="486" r:id="rId60"/>
    <p:sldId id="482" r:id="rId61"/>
    <p:sldId id="413" r:id="rId62"/>
    <p:sldId id="414" r:id="rId63"/>
    <p:sldId id="494" r:id="rId64"/>
    <p:sldId id="495" r:id="rId65"/>
    <p:sldId id="496" r:id="rId66"/>
    <p:sldId id="497" r:id="rId67"/>
    <p:sldId id="498" r:id="rId68"/>
    <p:sldId id="549" r:id="rId69"/>
    <p:sldId id="499" r:id="rId70"/>
    <p:sldId id="500" r:id="rId71"/>
    <p:sldId id="415" r:id="rId72"/>
    <p:sldId id="541" r:id="rId73"/>
    <p:sldId id="542" r:id="rId74"/>
    <p:sldId id="502" r:id="rId75"/>
    <p:sldId id="503" r:id="rId76"/>
    <p:sldId id="504" r:id="rId77"/>
    <p:sldId id="550" r:id="rId78"/>
    <p:sldId id="505" r:id="rId79"/>
    <p:sldId id="545" r:id="rId80"/>
    <p:sldId id="546" r:id="rId81"/>
    <p:sldId id="506" r:id="rId82"/>
    <p:sldId id="507" r:id="rId83"/>
    <p:sldId id="508" r:id="rId84"/>
    <p:sldId id="509" r:id="rId85"/>
    <p:sldId id="510" r:id="rId86"/>
    <p:sldId id="511" r:id="rId87"/>
    <p:sldId id="552" r:id="rId8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楷体_GB2312"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楷体_GB2312"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楷体_GB2312"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楷体_GB2312" pitchFamily="49" charset="-122"/>
        <a:cs typeface="+mn-cs"/>
      </a:defRPr>
    </a:lvl9pPr>
  </p:defaultTextStyle>
  <p:extLst>
    <p:ext uri="{EFAFB233-063F-42B5-8137-9DF3F51BA10A}">
      <p15:sldGuideLst xmlns:p15="http://schemas.microsoft.com/office/powerpoint/2012/main">
        <p15:guide id="1" orient="horz" pos="2137">
          <p15:clr>
            <a:srgbClr val="A4A3A4"/>
          </p15:clr>
        </p15:guide>
        <p15:guide id="2" pos="2796">
          <p15:clr>
            <a:srgbClr val="A4A3A4"/>
          </p15:clr>
        </p15:guide>
      </p15:sldGuideLst>
    </p:ext>
    <p:ext uri="{2D200454-40CA-4A62-9FC3-DE9A4176ACB9}">
      <p15:notesGuideLst xmlns:p15="http://schemas.microsoft.com/office/powerpoint/2012/main">
        <p15:guide id="1" orient="horz" pos="2850">
          <p15:clr>
            <a:srgbClr val="A4A3A4"/>
          </p15:clr>
        </p15:guide>
        <p15:guide id="2" pos="209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FFFF"/>
    <a:srgbClr val="FF0000"/>
    <a:srgbClr val="098133"/>
    <a:srgbClr val="00C000"/>
    <a:srgbClr val="EB5723"/>
    <a:srgbClr val="163794"/>
    <a:srgbClr val="3366FF"/>
    <a:srgbClr val="66FF33"/>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8" autoAdjust="0"/>
    <p:restoredTop sz="82307" autoAdjust="0"/>
  </p:normalViewPr>
  <p:slideViewPr>
    <p:cSldViewPr>
      <p:cViewPr varScale="1">
        <p:scale>
          <a:sx n="119" d="100"/>
          <a:sy n="119" d="100"/>
        </p:scale>
        <p:origin x="2850" y="114"/>
      </p:cViewPr>
      <p:guideLst>
        <p:guide orient="horz" pos="2137"/>
        <p:guide pos="27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90" d="100"/>
          <a:sy n="90" d="100"/>
        </p:scale>
        <p:origin x="-1860" y="1776"/>
      </p:cViewPr>
      <p:guideLst>
        <p:guide orient="horz" pos="2850"/>
        <p:guide pos="2097"/>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1DB0CA8-9C56-4E74-BF1F-92CA742A02E1}" type="doc">
      <dgm:prSet loTypeId="urn:microsoft.com/office/officeart/2005/8/layout/orgChart1#1" qsTypeId="urn:microsoft.com/office/officeart/2005/8/quickstyle/simple3#1" csTypeId="urn:microsoft.com/office/officeart/2005/8/colors/accent1_2#1"/>
      <dgm:spPr/>
    </dgm:pt>
    <dgm:pt modelId="{74F7516D-BCD8-4722-A446-6ECC4EF7F86E}">
      <dgm:prSet phldr="0" custT="1"/>
      <dgm:spPr/>
      <dgm:t>
        <a:bodyPr wrap="square" lIns="16510" tIns="16510" rIns="16510" bIns="16510" anchor="ctr"/>
        <a:lstStyle>
          <a:lvl2pPr marL="285750" indent="-285750">
            <a:defRPr sz="5000"/>
          </a:lvl2pPr>
          <a:lvl3pPr marL="571500" indent="-285750">
            <a:defRPr sz="5000"/>
          </a:lvl3pPr>
          <a:lvl4pPr marL="857250" indent="-285750">
            <a:defRPr sz="5000"/>
          </a:lvl4pPr>
          <a:lvl5pPr marL="1143000" indent="-285750">
            <a:defRPr sz="5000"/>
          </a:lvl5pPr>
          <a:lvl6pPr marL="1428750" indent="-285750">
            <a:defRPr sz="5000"/>
          </a:lvl6pPr>
          <a:lvl7pPr marL="1714500" indent="-285750">
            <a:defRPr sz="5000"/>
          </a:lvl7pPr>
          <a:lvl8pPr marL="2000250" indent="-285750">
            <a:defRPr sz="5000"/>
          </a:lvl8pPr>
          <a:lvl9pPr marL="2286000" indent="-285750">
            <a:defRPr sz="5000"/>
          </a:lvl9pPr>
        </a:lstStyle>
        <a:p>
          <a:pPr lvl="0" indent="0" algn="ctr">
            <a:lnSpc>
              <a:spcPct val="100000"/>
            </a:lnSpc>
            <a:spcBef>
              <a:spcPct val="0"/>
            </a:spcBef>
            <a:spcAft>
              <a:spcPct val="35000"/>
            </a:spcAft>
            <a:buNone/>
          </a:pPr>
          <a:r>
            <a:rPr lang="zh-CN" sz="1600" b="1">
              <a:solidFill>
                <a:srgbClr val="FF0000"/>
              </a:solidFill>
            </a:rPr>
            <a:t>系统</a:t>
          </a:r>
        </a:p>
      </dgm:t>
    </dgm:pt>
    <dgm:pt modelId="{241F4210-E513-43DB-8C01-90A0EE17AD58}" type="parTrans" cxnId="{B9C6FE69-4883-48D9-821C-6C900915D5BF}">
      <dgm:prSet/>
      <dgm:spPr/>
    </dgm:pt>
    <dgm:pt modelId="{A18D25C7-C897-4352-9046-1F171E5B9710}" type="sibTrans" cxnId="{B9C6FE69-4883-48D9-821C-6C900915D5BF}">
      <dgm:prSet/>
      <dgm:spPr/>
    </dgm:pt>
    <dgm:pt modelId="{94EE1552-DA8F-4F33-94F4-AAA7BF20ABEB}" type="asst">
      <dgm:prSet phldr="0" custT="1"/>
      <dgm:spPr/>
      <dgm:t>
        <a:bodyPr wrap="square" lIns="16510" tIns="16510" rIns="16510" bIns="16510" anchor="ctr"/>
        <a:lstStyle>
          <a:lvl2pPr marL="285750" indent="-285750">
            <a:defRPr sz="5000"/>
          </a:lvl2pPr>
          <a:lvl3pPr marL="571500" indent="-285750">
            <a:defRPr sz="5000"/>
          </a:lvl3pPr>
          <a:lvl4pPr marL="857250" indent="-285750">
            <a:defRPr sz="5000"/>
          </a:lvl4pPr>
          <a:lvl5pPr marL="1143000" indent="-285750">
            <a:defRPr sz="5000"/>
          </a:lvl5pPr>
          <a:lvl6pPr marL="1428750" indent="-285750">
            <a:defRPr sz="5000"/>
          </a:lvl6pPr>
          <a:lvl7pPr marL="1714500" indent="-285750">
            <a:defRPr sz="5000"/>
          </a:lvl7pPr>
          <a:lvl8pPr marL="2000250" indent="-285750">
            <a:defRPr sz="5000"/>
          </a:lvl8pPr>
          <a:lvl9pPr marL="2286000" indent="-285750">
            <a:defRPr sz="5000"/>
          </a:lvl9pPr>
        </a:lstStyle>
        <a:p>
          <a:pPr lvl="0" indent="0" algn="ctr">
            <a:lnSpc>
              <a:spcPct val="100000"/>
            </a:lnSpc>
            <a:spcBef>
              <a:spcPct val="0"/>
            </a:spcBef>
            <a:spcAft>
              <a:spcPct val="35000"/>
            </a:spcAft>
            <a:buNone/>
          </a:pPr>
          <a:r>
            <a:rPr lang="zh-CN" sz="1600" b="1">
              <a:solidFill>
                <a:srgbClr val="FF0000"/>
              </a:solidFill>
              <a:sym typeface="+mn-ea"/>
            </a:rPr>
            <a:t>子系统</a:t>
          </a:r>
        </a:p>
      </dgm:t>
    </dgm:pt>
    <dgm:pt modelId="{BA0D4C90-3646-4DF3-9472-2FE9B45A4293}" type="parTrans" cxnId="{B0B9EAA5-0550-41E4-B50B-16E0316E1D84}">
      <dgm:prSet/>
      <dgm:spPr/>
    </dgm:pt>
    <dgm:pt modelId="{706F5BC2-CFEA-48A5-B7C0-F534C2B43277}" type="sibTrans" cxnId="{B0B9EAA5-0550-41E4-B50B-16E0316E1D84}">
      <dgm:prSet/>
      <dgm:spPr/>
    </dgm:pt>
    <dgm:pt modelId="{F62BC58E-7931-41FB-B683-0CC9E19D4409}">
      <dgm:prSet phldr="0" custT="1"/>
      <dgm:spPr/>
      <dgm:t>
        <a:bodyPr wrap="square" lIns="13970" tIns="13970" rIns="13970" bIns="13970" anchor="ctr"/>
        <a:lstStyle>
          <a:lvl2pPr marL="285750" indent="-285750">
            <a:defRPr sz="5000"/>
          </a:lvl2pPr>
          <a:lvl3pPr marL="571500" indent="-285750">
            <a:defRPr sz="5000"/>
          </a:lvl3pPr>
          <a:lvl4pPr marL="857250" indent="-285750">
            <a:defRPr sz="5000"/>
          </a:lvl4pPr>
          <a:lvl5pPr marL="1143000" indent="-285750">
            <a:defRPr sz="5000"/>
          </a:lvl5pPr>
          <a:lvl6pPr marL="1428750" indent="-285750">
            <a:defRPr sz="5000"/>
          </a:lvl6pPr>
          <a:lvl7pPr marL="1714500" indent="-285750">
            <a:defRPr sz="5000"/>
          </a:lvl7pPr>
          <a:lvl8pPr marL="2000250" indent="-285750">
            <a:defRPr sz="5000"/>
          </a:lvl8pPr>
          <a:lvl9pPr marL="2286000" indent="-285750">
            <a:defRPr sz="5000"/>
          </a:lvl9pPr>
        </a:lstStyle>
        <a:p>
          <a:pPr lvl="0" indent="0" algn="ctr">
            <a:lnSpc>
              <a:spcPct val="100000"/>
            </a:lnSpc>
            <a:spcBef>
              <a:spcPct val="0"/>
            </a:spcBef>
            <a:spcAft>
              <a:spcPct val="35000"/>
            </a:spcAft>
            <a:buNone/>
          </a:pPr>
          <a:r>
            <a:rPr lang="zh-CN" sz="1600" b="1">
              <a:solidFill>
                <a:srgbClr val="FF0000"/>
              </a:solidFill>
              <a:sym typeface="+mn-ea"/>
            </a:rPr>
            <a:t>子系统</a:t>
          </a:r>
          <a:endParaRPr sz="1600"/>
        </a:p>
      </dgm:t>
    </dgm:pt>
    <dgm:pt modelId="{BCCEFF2E-783C-4B2E-B797-5D415E62AA3D}" type="parTrans" cxnId="{5431CBE3-8753-417F-AF97-CB5792D47B4F}">
      <dgm:prSet/>
      <dgm:spPr/>
    </dgm:pt>
    <dgm:pt modelId="{3B3940F5-07AD-4233-AFCA-CBC444EEF44F}" type="sibTrans" cxnId="{5431CBE3-8753-417F-AF97-CB5792D47B4F}">
      <dgm:prSet/>
      <dgm:spPr/>
    </dgm:pt>
    <dgm:pt modelId="{C97713BF-D873-44A0-837A-33D73CF4AE7D}">
      <dgm:prSet phldr="0" custT="1"/>
      <dgm:spPr/>
      <dgm:t>
        <a:bodyPr wrap="square" lIns="13970" tIns="13970" rIns="13970" bIns="13970" anchor="ctr"/>
        <a:lstStyle>
          <a:lvl2pPr marL="285750" indent="-285750">
            <a:defRPr sz="5000"/>
          </a:lvl2pPr>
          <a:lvl3pPr marL="571500" indent="-285750">
            <a:defRPr sz="5000"/>
          </a:lvl3pPr>
          <a:lvl4pPr marL="857250" indent="-285750">
            <a:defRPr sz="5000"/>
          </a:lvl4pPr>
          <a:lvl5pPr marL="1143000" indent="-285750">
            <a:defRPr sz="5000"/>
          </a:lvl5pPr>
          <a:lvl6pPr marL="1428750" indent="-285750">
            <a:defRPr sz="5000"/>
          </a:lvl6pPr>
          <a:lvl7pPr marL="1714500" indent="-285750">
            <a:defRPr sz="5000"/>
          </a:lvl7pPr>
          <a:lvl8pPr marL="2000250" indent="-285750">
            <a:defRPr sz="5000"/>
          </a:lvl8pPr>
          <a:lvl9pPr marL="2286000" indent="-285750">
            <a:defRPr sz="5000"/>
          </a:lvl9pPr>
        </a:lstStyle>
        <a:p>
          <a:pPr lvl="0" indent="0" algn="ctr">
            <a:lnSpc>
              <a:spcPct val="100000"/>
            </a:lnSpc>
            <a:spcBef>
              <a:spcPct val="0"/>
            </a:spcBef>
            <a:spcAft>
              <a:spcPct val="35000"/>
            </a:spcAft>
            <a:buNone/>
          </a:pPr>
          <a:r>
            <a:rPr lang="zh-CN" sz="1600" b="1">
              <a:solidFill>
                <a:srgbClr val="FF0000"/>
              </a:solidFill>
            </a:rPr>
            <a:t>模块</a:t>
          </a:r>
        </a:p>
      </dgm:t>
    </dgm:pt>
    <dgm:pt modelId="{21D328E0-1352-4DB0-B44D-14A280348B9A}" type="parTrans" cxnId="{456AFDE5-9CE4-4B8F-912A-14D2517284CA}">
      <dgm:prSet/>
      <dgm:spPr/>
    </dgm:pt>
    <dgm:pt modelId="{80EFA2A0-CFD3-40C0-9652-A17D4E792B08}" type="sibTrans" cxnId="{456AFDE5-9CE4-4B8F-912A-14D2517284CA}">
      <dgm:prSet/>
      <dgm:spPr/>
    </dgm:pt>
    <dgm:pt modelId="{098CCA6D-73D1-4D62-8F68-5F519D8CB5CC}">
      <dgm:prSet phldr="0" custT="1"/>
      <dgm:spPr/>
      <dgm:t>
        <a:bodyPr wrap="square" lIns="13970" tIns="13970" rIns="13970" bIns="13970" anchor="ctr"/>
        <a:lstStyle>
          <a:lvl2pPr marL="285750" indent="-285750">
            <a:defRPr sz="5000"/>
          </a:lvl2pPr>
          <a:lvl3pPr marL="571500" indent="-285750">
            <a:defRPr sz="5000"/>
          </a:lvl3pPr>
          <a:lvl4pPr marL="857250" indent="-285750">
            <a:defRPr sz="5000"/>
          </a:lvl4pPr>
          <a:lvl5pPr marL="1143000" indent="-285750">
            <a:defRPr sz="5000"/>
          </a:lvl5pPr>
          <a:lvl6pPr marL="1428750" indent="-285750">
            <a:defRPr sz="5000"/>
          </a:lvl6pPr>
          <a:lvl7pPr marL="1714500" indent="-285750">
            <a:defRPr sz="5000"/>
          </a:lvl7pPr>
          <a:lvl8pPr marL="2000250" indent="-285750">
            <a:defRPr sz="5000"/>
          </a:lvl8pPr>
          <a:lvl9pPr marL="2286000" indent="-285750">
            <a:defRPr sz="5000"/>
          </a:lvl9pPr>
        </a:lstStyle>
        <a:p>
          <a:pPr lvl="0" indent="0" algn="ctr">
            <a:lnSpc>
              <a:spcPct val="100000"/>
            </a:lnSpc>
            <a:spcBef>
              <a:spcPct val="0"/>
            </a:spcBef>
            <a:spcAft>
              <a:spcPct val="35000"/>
            </a:spcAft>
            <a:buNone/>
          </a:pPr>
          <a:r>
            <a:rPr lang="zh-CN" sz="1600" b="1">
              <a:solidFill>
                <a:srgbClr val="FF0000"/>
              </a:solidFill>
            </a:rPr>
            <a:t>模块</a:t>
          </a:r>
        </a:p>
      </dgm:t>
    </dgm:pt>
    <dgm:pt modelId="{A030C9D9-A1AC-4FD7-A13C-328F33F9789D}" type="parTrans" cxnId="{F0FBE069-6787-4A73-8491-7251D5ACA6A8}">
      <dgm:prSet/>
      <dgm:spPr/>
    </dgm:pt>
    <dgm:pt modelId="{726D4FF4-615E-4D15-BA8F-05365C5EA6B3}" type="sibTrans" cxnId="{F0FBE069-6787-4A73-8491-7251D5ACA6A8}">
      <dgm:prSet/>
      <dgm:spPr/>
    </dgm:pt>
    <dgm:pt modelId="{E89AA0C2-EDD2-4612-A9B2-A612C35754A3}" type="pres">
      <dgm:prSet presAssocID="{A1DB0CA8-9C56-4E74-BF1F-92CA742A02E1}" presName="hierChild1" presStyleCnt="0">
        <dgm:presLayoutVars>
          <dgm:orgChart val="1"/>
          <dgm:chPref val="1"/>
          <dgm:dir/>
          <dgm:animOne val="branch"/>
          <dgm:animLvl val="lvl"/>
          <dgm:resizeHandles/>
        </dgm:presLayoutVars>
      </dgm:prSet>
      <dgm:spPr/>
    </dgm:pt>
    <dgm:pt modelId="{4A27B953-DC2B-44CF-AF85-5F15AC338633}" type="pres">
      <dgm:prSet presAssocID="{74F7516D-BCD8-4722-A446-6ECC4EF7F86E}" presName="hierRoot1" presStyleCnt="0">
        <dgm:presLayoutVars>
          <dgm:hierBranch val="init"/>
        </dgm:presLayoutVars>
      </dgm:prSet>
      <dgm:spPr/>
    </dgm:pt>
    <dgm:pt modelId="{B0C58C55-52A3-4842-A808-22E54EDDFBE9}" type="pres">
      <dgm:prSet presAssocID="{74F7516D-BCD8-4722-A446-6ECC4EF7F86E}" presName="rootComposite1" presStyleCnt="0"/>
      <dgm:spPr/>
    </dgm:pt>
    <dgm:pt modelId="{03D2DEEB-9671-46BE-B56B-841589B2CFF7}" type="pres">
      <dgm:prSet presAssocID="{74F7516D-BCD8-4722-A446-6ECC4EF7F86E}" presName="rootText1" presStyleLbl="node0" presStyleIdx="0" presStyleCnt="1">
        <dgm:presLayoutVars>
          <dgm:chPref val="3"/>
        </dgm:presLayoutVars>
      </dgm:prSet>
      <dgm:spPr/>
    </dgm:pt>
    <dgm:pt modelId="{4AF98322-BEBA-464E-8A41-0FD81EFFE594}" type="pres">
      <dgm:prSet presAssocID="{74F7516D-BCD8-4722-A446-6ECC4EF7F86E}" presName="rootConnector1" presStyleLbl="node1" presStyleIdx="0" presStyleCnt="0"/>
      <dgm:spPr/>
    </dgm:pt>
    <dgm:pt modelId="{5D416CF8-0DC6-4835-A62B-D03EDF0E9C75}" type="pres">
      <dgm:prSet presAssocID="{74F7516D-BCD8-4722-A446-6ECC4EF7F86E}" presName="hierChild2" presStyleCnt="0"/>
      <dgm:spPr/>
    </dgm:pt>
    <dgm:pt modelId="{9CBD76D7-13A3-4C03-A345-D7C378762356}" type="pres">
      <dgm:prSet presAssocID="{BCCEFF2E-783C-4B2E-B797-5D415E62AA3D}" presName="Name37" presStyleLbl="parChTrans1D2" presStyleIdx="0" presStyleCnt="4"/>
      <dgm:spPr/>
    </dgm:pt>
    <dgm:pt modelId="{DC2F4914-E5C9-4483-90B3-95B71F38E9E2}" type="pres">
      <dgm:prSet presAssocID="{F62BC58E-7931-41FB-B683-0CC9E19D4409}" presName="hierRoot2" presStyleCnt="0">
        <dgm:presLayoutVars>
          <dgm:hierBranch val="init"/>
        </dgm:presLayoutVars>
      </dgm:prSet>
      <dgm:spPr/>
    </dgm:pt>
    <dgm:pt modelId="{C4897367-EBE4-463F-BEBE-B74DE01DF210}" type="pres">
      <dgm:prSet presAssocID="{F62BC58E-7931-41FB-B683-0CC9E19D4409}" presName="rootComposite" presStyleCnt="0"/>
      <dgm:spPr/>
    </dgm:pt>
    <dgm:pt modelId="{36DB436A-4CA4-4101-B377-8C5EA39BB9AA}" type="pres">
      <dgm:prSet presAssocID="{F62BC58E-7931-41FB-B683-0CC9E19D4409}" presName="rootText" presStyleLbl="node2" presStyleIdx="0" presStyleCnt="3">
        <dgm:presLayoutVars>
          <dgm:chPref val="3"/>
        </dgm:presLayoutVars>
      </dgm:prSet>
      <dgm:spPr/>
    </dgm:pt>
    <dgm:pt modelId="{9EEE0468-3945-47AF-B393-1D4F8753F826}" type="pres">
      <dgm:prSet presAssocID="{F62BC58E-7931-41FB-B683-0CC9E19D4409}" presName="rootConnector" presStyleLbl="node2" presStyleIdx="0" presStyleCnt="3"/>
      <dgm:spPr/>
    </dgm:pt>
    <dgm:pt modelId="{3BB7C436-B3C0-43BC-A1B6-5DC750B2FE21}" type="pres">
      <dgm:prSet presAssocID="{F62BC58E-7931-41FB-B683-0CC9E19D4409}" presName="hierChild4" presStyleCnt="0"/>
      <dgm:spPr/>
    </dgm:pt>
    <dgm:pt modelId="{74266FE2-45B2-43E4-8D05-7588BF7CECA3}" type="pres">
      <dgm:prSet presAssocID="{F62BC58E-7931-41FB-B683-0CC9E19D4409}" presName="hierChild5" presStyleCnt="0"/>
      <dgm:spPr/>
    </dgm:pt>
    <dgm:pt modelId="{09BCB35E-8C25-44D0-B53C-172AD3F0C61B}" type="pres">
      <dgm:prSet presAssocID="{21D328E0-1352-4DB0-B44D-14A280348B9A}" presName="Name37" presStyleLbl="parChTrans1D2" presStyleIdx="1" presStyleCnt="4"/>
      <dgm:spPr/>
    </dgm:pt>
    <dgm:pt modelId="{351A82E5-6F1E-4424-A9DE-753F0A09ACFB}" type="pres">
      <dgm:prSet presAssocID="{C97713BF-D873-44A0-837A-33D73CF4AE7D}" presName="hierRoot2" presStyleCnt="0">
        <dgm:presLayoutVars>
          <dgm:hierBranch val="init"/>
        </dgm:presLayoutVars>
      </dgm:prSet>
      <dgm:spPr/>
    </dgm:pt>
    <dgm:pt modelId="{B7E1FBB2-8ADE-450B-B165-C20469D0506D}" type="pres">
      <dgm:prSet presAssocID="{C97713BF-D873-44A0-837A-33D73CF4AE7D}" presName="rootComposite" presStyleCnt="0"/>
      <dgm:spPr/>
    </dgm:pt>
    <dgm:pt modelId="{7DCCFDB9-8DCB-467E-A9A6-438D068307AB}" type="pres">
      <dgm:prSet presAssocID="{C97713BF-D873-44A0-837A-33D73CF4AE7D}" presName="rootText" presStyleLbl="node2" presStyleIdx="1" presStyleCnt="3">
        <dgm:presLayoutVars>
          <dgm:chPref val="3"/>
        </dgm:presLayoutVars>
      </dgm:prSet>
      <dgm:spPr/>
    </dgm:pt>
    <dgm:pt modelId="{9A8432FB-5A8F-425A-999A-33BF3BC4B44D}" type="pres">
      <dgm:prSet presAssocID="{C97713BF-D873-44A0-837A-33D73CF4AE7D}" presName="rootConnector" presStyleLbl="node2" presStyleIdx="1" presStyleCnt="3"/>
      <dgm:spPr/>
    </dgm:pt>
    <dgm:pt modelId="{EF185FD6-FB3E-4563-B9B4-335446EAC814}" type="pres">
      <dgm:prSet presAssocID="{C97713BF-D873-44A0-837A-33D73CF4AE7D}" presName="hierChild4" presStyleCnt="0"/>
      <dgm:spPr/>
    </dgm:pt>
    <dgm:pt modelId="{4022803E-7772-4DD7-B2BB-59F69FA925DA}" type="pres">
      <dgm:prSet presAssocID="{C97713BF-D873-44A0-837A-33D73CF4AE7D}" presName="hierChild5" presStyleCnt="0"/>
      <dgm:spPr/>
    </dgm:pt>
    <dgm:pt modelId="{12F5A5B4-579C-4117-A73D-E40BBAC69009}" type="pres">
      <dgm:prSet presAssocID="{A030C9D9-A1AC-4FD7-A13C-328F33F9789D}" presName="Name37" presStyleLbl="parChTrans1D2" presStyleIdx="2" presStyleCnt="4"/>
      <dgm:spPr/>
    </dgm:pt>
    <dgm:pt modelId="{D6E12314-D91B-4CBC-8619-2CB49899C575}" type="pres">
      <dgm:prSet presAssocID="{098CCA6D-73D1-4D62-8F68-5F519D8CB5CC}" presName="hierRoot2" presStyleCnt="0">
        <dgm:presLayoutVars>
          <dgm:hierBranch val="init"/>
        </dgm:presLayoutVars>
      </dgm:prSet>
      <dgm:spPr/>
    </dgm:pt>
    <dgm:pt modelId="{23096B13-AD37-4BBD-BAAA-2A8C9FED8AC6}" type="pres">
      <dgm:prSet presAssocID="{098CCA6D-73D1-4D62-8F68-5F519D8CB5CC}" presName="rootComposite" presStyleCnt="0"/>
      <dgm:spPr/>
    </dgm:pt>
    <dgm:pt modelId="{0040A69C-DC9D-473D-B864-1A92EC42451E}" type="pres">
      <dgm:prSet presAssocID="{098CCA6D-73D1-4D62-8F68-5F519D8CB5CC}" presName="rootText" presStyleLbl="node2" presStyleIdx="2" presStyleCnt="3">
        <dgm:presLayoutVars>
          <dgm:chPref val="3"/>
        </dgm:presLayoutVars>
      </dgm:prSet>
      <dgm:spPr/>
    </dgm:pt>
    <dgm:pt modelId="{AEE5ACA7-0542-4F11-80F6-32E8AB3C86E7}" type="pres">
      <dgm:prSet presAssocID="{098CCA6D-73D1-4D62-8F68-5F519D8CB5CC}" presName="rootConnector" presStyleLbl="node2" presStyleIdx="2" presStyleCnt="3"/>
      <dgm:spPr/>
    </dgm:pt>
    <dgm:pt modelId="{796960B6-5ABC-4A06-B4F3-85D26BD300BA}" type="pres">
      <dgm:prSet presAssocID="{098CCA6D-73D1-4D62-8F68-5F519D8CB5CC}" presName="hierChild4" presStyleCnt="0"/>
      <dgm:spPr/>
    </dgm:pt>
    <dgm:pt modelId="{98112867-7A75-4821-B3C3-BEA50F913842}" type="pres">
      <dgm:prSet presAssocID="{098CCA6D-73D1-4D62-8F68-5F519D8CB5CC}" presName="hierChild5" presStyleCnt="0"/>
      <dgm:spPr/>
    </dgm:pt>
    <dgm:pt modelId="{DB0A05DA-F1CF-4D08-8326-3D040A919C58}" type="pres">
      <dgm:prSet presAssocID="{74F7516D-BCD8-4722-A446-6ECC4EF7F86E}" presName="hierChild3" presStyleCnt="0"/>
      <dgm:spPr/>
    </dgm:pt>
    <dgm:pt modelId="{482E5D44-47A4-4F77-8745-E297B6CDD936}" type="pres">
      <dgm:prSet presAssocID="{BA0D4C90-3646-4DF3-9472-2FE9B45A4293}" presName="Name111" presStyleLbl="parChTrans1D2" presStyleIdx="3" presStyleCnt="4"/>
      <dgm:spPr/>
    </dgm:pt>
    <dgm:pt modelId="{728EAB0D-B935-4836-A255-338760837589}" type="pres">
      <dgm:prSet presAssocID="{94EE1552-DA8F-4F33-94F4-AAA7BF20ABEB}" presName="hierRoot3" presStyleCnt="0">
        <dgm:presLayoutVars>
          <dgm:hierBranch val="init"/>
        </dgm:presLayoutVars>
      </dgm:prSet>
      <dgm:spPr/>
    </dgm:pt>
    <dgm:pt modelId="{63711A70-9312-49D9-91F7-794A093A4949}" type="pres">
      <dgm:prSet presAssocID="{94EE1552-DA8F-4F33-94F4-AAA7BF20ABEB}" presName="rootComposite3" presStyleCnt="0"/>
      <dgm:spPr/>
    </dgm:pt>
    <dgm:pt modelId="{2A408AD3-F323-438B-BE3B-98C8C8DE290C}" type="pres">
      <dgm:prSet presAssocID="{94EE1552-DA8F-4F33-94F4-AAA7BF20ABEB}" presName="rootText3" presStyleLbl="asst1" presStyleIdx="0" presStyleCnt="1">
        <dgm:presLayoutVars>
          <dgm:chPref val="3"/>
        </dgm:presLayoutVars>
      </dgm:prSet>
      <dgm:spPr/>
    </dgm:pt>
    <dgm:pt modelId="{B5321D18-C173-4636-83BE-0E61455645E2}" type="pres">
      <dgm:prSet presAssocID="{94EE1552-DA8F-4F33-94F4-AAA7BF20ABEB}" presName="rootConnector3" presStyleLbl="asst1" presStyleIdx="0" presStyleCnt="1"/>
      <dgm:spPr/>
    </dgm:pt>
    <dgm:pt modelId="{B18AEE08-B34B-4A13-AD79-36962B8B8BDE}" type="pres">
      <dgm:prSet presAssocID="{94EE1552-DA8F-4F33-94F4-AAA7BF20ABEB}" presName="hierChild6" presStyleCnt="0"/>
      <dgm:spPr/>
    </dgm:pt>
    <dgm:pt modelId="{1EE2C0FF-677C-4E42-9E77-D9647585EF97}" type="pres">
      <dgm:prSet presAssocID="{94EE1552-DA8F-4F33-94F4-AAA7BF20ABEB}" presName="hierChild7" presStyleCnt="0"/>
      <dgm:spPr/>
    </dgm:pt>
  </dgm:ptLst>
  <dgm:cxnLst>
    <dgm:cxn modelId="{A820881A-1C18-4D70-B67E-1275CDCC8D3F}" type="presOf" srcId="{F62BC58E-7931-41FB-B683-0CC9E19D4409}" destId="{9EEE0468-3945-47AF-B393-1D4F8753F826}" srcOrd="1" destOrd="0" presId="urn:microsoft.com/office/officeart/2005/8/layout/orgChart1#1"/>
    <dgm:cxn modelId="{2A2CD036-AF50-417D-8645-41F9974FC0CA}" type="presOf" srcId="{74F7516D-BCD8-4722-A446-6ECC4EF7F86E}" destId="{4AF98322-BEBA-464E-8A41-0FD81EFFE594}" srcOrd="1" destOrd="0" presId="urn:microsoft.com/office/officeart/2005/8/layout/orgChart1#1"/>
    <dgm:cxn modelId="{78DE273A-09C6-4DC0-8A8C-F6DDB6D2BB6E}" type="presOf" srcId="{74F7516D-BCD8-4722-A446-6ECC4EF7F86E}" destId="{03D2DEEB-9671-46BE-B56B-841589B2CFF7}" srcOrd="0" destOrd="0" presId="urn:microsoft.com/office/officeart/2005/8/layout/orgChart1#1"/>
    <dgm:cxn modelId="{16381243-4512-4025-A895-774A54E0CA41}" type="presOf" srcId="{BCCEFF2E-783C-4B2E-B797-5D415E62AA3D}" destId="{9CBD76D7-13A3-4C03-A345-D7C378762356}" srcOrd="0" destOrd="0" presId="urn:microsoft.com/office/officeart/2005/8/layout/orgChart1#1"/>
    <dgm:cxn modelId="{D120DB45-6516-4587-AFFD-C8F5982EFD7D}" type="presOf" srcId="{21D328E0-1352-4DB0-B44D-14A280348B9A}" destId="{09BCB35E-8C25-44D0-B53C-172AD3F0C61B}" srcOrd="0" destOrd="0" presId="urn:microsoft.com/office/officeart/2005/8/layout/orgChart1#1"/>
    <dgm:cxn modelId="{F0FBE069-6787-4A73-8491-7251D5ACA6A8}" srcId="{74F7516D-BCD8-4722-A446-6ECC4EF7F86E}" destId="{098CCA6D-73D1-4D62-8F68-5F519D8CB5CC}" srcOrd="3" destOrd="0" parTransId="{A030C9D9-A1AC-4FD7-A13C-328F33F9789D}" sibTransId="{726D4FF4-615E-4D15-BA8F-05365C5EA6B3}"/>
    <dgm:cxn modelId="{B9C6FE69-4883-48D9-821C-6C900915D5BF}" srcId="{A1DB0CA8-9C56-4E74-BF1F-92CA742A02E1}" destId="{74F7516D-BCD8-4722-A446-6ECC4EF7F86E}" srcOrd="0" destOrd="0" parTransId="{241F4210-E513-43DB-8C01-90A0EE17AD58}" sibTransId="{A18D25C7-C897-4352-9046-1F171E5B9710}"/>
    <dgm:cxn modelId="{BA394D7C-C248-4258-9B9C-84C8717F62F2}" type="presOf" srcId="{C97713BF-D873-44A0-837A-33D73CF4AE7D}" destId="{9A8432FB-5A8F-425A-999A-33BF3BC4B44D}" srcOrd="1" destOrd="0" presId="urn:microsoft.com/office/officeart/2005/8/layout/orgChart1#1"/>
    <dgm:cxn modelId="{89CE8280-E328-4BD9-BB9B-F3B29D54077F}" type="presOf" srcId="{A030C9D9-A1AC-4FD7-A13C-328F33F9789D}" destId="{12F5A5B4-579C-4117-A73D-E40BBAC69009}" srcOrd="0" destOrd="0" presId="urn:microsoft.com/office/officeart/2005/8/layout/orgChart1#1"/>
    <dgm:cxn modelId="{EA99F48D-4D83-48F3-A4F0-EFBF5DC4A963}" type="presOf" srcId="{A1DB0CA8-9C56-4E74-BF1F-92CA742A02E1}" destId="{E89AA0C2-EDD2-4612-A9B2-A612C35754A3}" srcOrd="0" destOrd="0" presId="urn:microsoft.com/office/officeart/2005/8/layout/orgChart1#1"/>
    <dgm:cxn modelId="{499E778F-955D-4956-8A20-9F17136E0E89}" type="presOf" srcId="{098CCA6D-73D1-4D62-8F68-5F519D8CB5CC}" destId="{0040A69C-DC9D-473D-B864-1A92EC42451E}" srcOrd="0" destOrd="0" presId="urn:microsoft.com/office/officeart/2005/8/layout/orgChart1#1"/>
    <dgm:cxn modelId="{65357D97-5E64-49DA-9871-230068E20CA4}" type="presOf" srcId="{94EE1552-DA8F-4F33-94F4-AAA7BF20ABEB}" destId="{B5321D18-C173-4636-83BE-0E61455645E2}" srcOrd="1" destOrd="0" presId="urn:microsoft.com/office/officeart/2005/8/layout/orgChart1#1"/>
    <dgm:cxn modelId="{788602A0-B132-4DED-9357-B7EED3B0EA9E}" type="presOf" srcId="{C97713BF-D873-44A0-837A-33D73CF4AE7D}" destId="{7DCCFDB9-8DCB-467E-A9A6-438D068307AB}" srcOrd="0" destOrd="0" presId="urn:microsoft.com/office/officeart/2005/8/layout/orgChart1#1"/>
    <dgm:cxn modelId="{B0B9EAA5-0550-41E4-B50B-16E0316E1D84}" srcId="{74F7516D-BCD8-4722-A446-6ECC4EF7F86E}" destId="{94EE1552-DA8F-4F33-94F4-AAA7BF20ABEB}" srcOrd="0" destOrd="0" parTransId="{BA0D4C90-3646-4DF3-9472-2FE9B45A4293}" sibTransId="{706F5BC2-CFEA-48A5-B7C0-F534C2B43277}"/>
    <dgm:cxn modelId="{4F221CA6-A26D-4BCE-AD50-D7AE8680EA88}" type="presOf" srcId="{F62BC58E-7931-41FB-B683-0CC9E19D4409}" destId="{36DB436A-4CA4-4101-B377-8C5EA39BB9AA}" srcOrd="0" destOrd="0" presId="urn:microsoft.com/office/officeart/2005/8/layout/orgChart1#1"/>
    <dgm:cxn modelId="{452795A7-F7BF-4975-81ED-D49DE1AE1047}" type="presOf" srcId="{BA0D4C90-3646-4DF3-9472-2FE9B45A4293}" destId="{482E5D44-47A4-4F77-8745-E297B6CDD936}" srcOrd="0" destOrd="0" presId="urn:microsoft.com/office/officeart/2005/8/layout/orgChart1#1"/>
    <dgm:cxn modelId="{5431CBE3-8753-417F-AF97-CB5792D47B4F}" srcId="{74F7516D-BCD8-4722-A446-6ECC4EF7F86E}" destId="{F62BC58E-7931-41FB-B683-0CC9E19D4409}" srcOrd="1" destOrd="0" parTransId="{BCCEFF2E-783C-4B2E-B797-5D415E62AA3D}" sibTransId="{3B3940F5-07AD-4233-AFCA-CBC444EEF44F}"/>
    <dgm:cxn modelId="{B95391E4-BB68-444E-951D-711FABAC11E3}" type="presOf" srcId="{098CCA6D-73D1-4D62-8F68-5F519D8CB5CC}" destId="{AEE5ACA7-0542-4F11-80F6-32E8AB3C86E7}" srcOrd="1" destOrd="0" presId="urn:microsoft.com/office/officeart/2005/8/layout/orgChart1#1"/>
    <dgm:cxn modelId="{456AFDE5-9CE4-4B8F-912A-14D2517284CA}" srcId="{74F7516D-BCD8-4722-A446-6ECC4EF7F86E}" destId="{C97713BF-D873-44A0-837A-33D73CF4AE7D}" srcOrd="2" destOrd="0" parTransId="{21D328E0-1352-4DB0-B44D-14A280348B9A}" sibTransId="{80EFA2A0-CFD3-40C0-9652-A17D4E792B08}"/>
    <dgm:cxn modelId="{041BB1F5-F6A4-4EF0-A4E0-9AB39FC0EAEE}" type="presOf" srcId="{94EE1552-DA8F-4F33-94F4-AAA7BF20ABEB}" destId="{2A408AD3-F323-438B-BE3B-98C8C8DE290C}" srcOrd="0" destOrd="0" presId="urn:microsoft.com/office/officeart/2005/8/layout/orgChart1#1"/>
    <dgm:cxn modelId="{CD7713DA-032B-4B0A-B3AC-2F0C8C8A3A3B}" type="presParOf" srcId="{E89AA0C2-EDD2-4612-A9B2-A612C35754A3}" destId="{4A27B953-DC2B-44CF-AF85-5F15AC338633}" srcOrd="0" destOrd="0" presId="urn:microsoft.com/office/officeart/2005/8/layout/orgChart1#1"/>
    <dgm:cxn modelId="{8DD35EEC-A40F-421F-AC99-70F17D5C2F35}" type="presParOf" srcId="{4A27B953-DC2B-44CF-AF85-5F15AC338633}" destId="{B0C58C55-52A3-4842-A808-22E54EDDFBE9}" srcOrd="0" destOrd="0" presId="urn:microsoft.com/office/officeart/2005/8/layout/orgChart1#1"/>
    <dgm:cxn modelId="{2499090D-E562-4142-A921-E4702F8E2B41}" type="presParOf" srcId="{B0C58C55-52A3-4842-A808-22E54EDDFBE9}" destId="{03D2DEEB-9671-46BE-B56B-841589B2CFF7}" srcOrd="0" destOrd="0" presId="urn:microsoft.com/office/officeart/2005/8/layout/orgChart1#1"/>
    <dgm:cxn modelId="{7E8187C0-F0BB-4047-B81D-E0F37D150A19}" type="presParOf" srcId="{B0C58C55-52A3-4842-A808-22E54EDDFBE9}" destId="{4AF98322-BEBA-464E-8A41-0FD81EFFE594}" srcOrd="1" destOrd="0" presId="urn:microsoft.com/office/officeart/2005/8/layout/orgChart1#1"/>
    <dgm:cxn modelId="{04E023F5-C8FB-4A35-B35F-4705524CFBD8}" type="presParOf" srcId="{4A27B953-DC2B-44CF-AF85-5F15AC338633}" destId="{5D416CF8-0DC6-4835-A62B-D03EDF0E9C75}" srcOrd="1" destOrd="0" presId="urn:microsoft.com/office/officeart/2005/8/layout/orgChart1#1"/>
    <dgm:cxn modelId="{3B44835A-088D-4ADB-A6BE-3D2DE9506D53}" type="presParOf" srcId="{5D416CF8-0DC6-4835-A62B-D03EDF0E9C75}" destId="{9CBD76D7-13A3-4C03-A345-D7C378762356}" srcOrd="0" destOrd="0" presId="urn:microsoft.com/office/officeart/2005/8/layout/orgChart1#1"/>
    <dgm:cxn modelId="{88EE1019-8A00-4B04-BD44-4BDB683F97FD}" type="presParOf" srcId="{5D416CF8-0DC6-4835-A62B-D03EDF0E9C75}" destId="{DC2F4914-E5C9-4483-90B3-95B71F38E9E2}" srcOrd="1" destOrd="0" presId="urn:microsoft.com/office/officeart/2005/8/layout/orgChart1#1"/>
    <dgm:cxn modelId="{47027865-A4CF-4365-8C3A-FC009A65D76E}" type="presParOf" srcId="{DC2F4914-E5C9-4483-90B3-95B71F38E9E2}" destId="{C4897367-EBE4-463F-BEBE-B74DE01DF210}" srcOrd="0" destOrd="0" presId="urn:microsoft.com/office/officeart/2005/8/layout/orgChart1#1"/>
    <dgm:cxn modelId="{DDE4CC96-FE11-4785-858E-9C5550C9825A}" type="presParOf" srcId="{C4897367-EBE4-463F-BEBE-B74DE01DF210}" destId="{36DB436A-4CA4-4101-B377-8C5EA39BB9AA}" srcOrd="0" destOrd="0" presId="urn:microsoft.com/office/officeart/2005/8/layout/orgChart1#1"/>
    <dgm:cxn modelId="{66C28C9E-052A-432B-A1B0-58D38024ECF2}" type="presParOf" srcId="{C4897367-EBE4-463F-BEBE-B74DE01DF210}" destId="{9EEE0468-3945-47AF-B393-1D4F8753F826}" srcOrd="1" destOrd="0" presId="urn:microsoft.com/office/officeart/2005/8/layout/orgChart1#1"/>
    <dgm:cxn modelId="{743AF315-10BB-4CF5-BED3-484441EEF72E}" type="presParOf" srcId="{DC2F4914-E5C9-4483-90B3-95B71F38E9E2}" destId="{3BB7C436-B3C0-43BC-A1B6-5DC750B2FE21}" srcOrd="1" destOrd="0" presId="urn:microsoft.com/office/officeart/2005/8/layout/orgChart1#1"/>
    <dgm:cxn modelId="{3C3EED53-3200-40B1-BCA7-829C0B1751C7}" type="presParOf" srcId="{DC2F4914-E5C9-4483-90B3-95B71F38E9E2}" destId="{74266FE2-45B2-43E4-8D05-7588BF7CECA3}" srcOrd="2" destOrd="0" presId="urn:microsoft.com/office/officeart/2005/8/layout/orgChart1#1"/>
    <dgm:cxn modelId="{76635034-C1FC-42ED-B693-4A75C4BE8600}" type="presParOf" srcId="{5D416CF8-0DC6-4835-A62B-D03EDF0E9C75}" destId="{09BCB35E-8C25-44D0-B53C-172AD3F0C61B}" srcOrd="2" destOrd="0" presId="urn:microsoft.com/office/officeart/2005/8/layout/orgChart1#1"/>
    <dgm:cxn modelId="{1D32EAFC-EA7F-4218-982C-B2EC3227FC12}" type="presParOf" srcId="{5D416CF8-0DC6-4835-A62B-D03EDF0E9C75}" destId="{351A82E5-6F1E-4424-A9DE-753F0A09ACFB}" srcOrd="3" destOrd="0" presId="urn:microsoft.com/office/officeart/2005/8/layout/orgChart1#1"/>
    <dgm:cxn modelId="{60913624-FEB0-4A36-9D99-81E715ED9C9A}" type="presParOf" srcId="{351A82E5-6F1E-4424-A9DE-753F0A09ACFB}" destId="{B7E1FBB2-8ADE-450B-B165-C20469D0506D}" srcOrd="0" destOrd="0" presId="urn:microsoft.com/office/officeart/2005/8/layout/orgChart1#1"/>
    <dgm:cxn modelId="{E29B9BF9-0E7B-420F-A446-19A58CACA2FB}" type="presParOf" srcId="{B7E1FBB2-8ADE-450B-B165-C20469D0506D}" destId="{7DCCFDB9-8DCB-467E-A9A6-438D068307AB}" srcOrd="0" destOrd="0" presId="urn:microsoft.com/office/officeart/2005/8/layout/orgChart1#1"/>
    <dgm:cxn modelId="{C6488F3C-2A42-470B-99C5-737529E7A238}" type="presParOf" srcId="{B7E1FBB2-8ADE-450B-B165-C20469D0506D}" destId="{9A8432FB-5A8F-425A-999A-33BF3BC4B44D}" srcOrd="1" destOrd="0" presId="urn:microsoft.com/office/officeart/2005/8/layout/orgChart1#1"/>
    <dgm:cxn modelId="{B24243D4-067F-43C5-8D71-DE5A72F29BBA}" type="presParOf" srcId="{351A82E5-6F1E-4424-A9DE-753F0A09ACFB}" destId="{EF185FD6-FB3E-4563-B9B4-335446EAC814}" srcOrd="1" destOrd="0" presId="urn:microsoft.com/office/officeart/2005/8/layout/orgChart1#1"/>
    <dgm:cxn modelId="{4E9B2937-6129-48C0-9529-8055321A2760}" type="presParOf" srcId="{351A82E5-6F1E-4424-A9DE-753F0A09ACFB}" destId="{4022803E-7772-4DD7-B2BB-59F69FA925DA}" srcOrd="2" destOrd="0" presId="urn:microsoft.com/office/officeart/2005/8/layout/orgChart1#1"/>
    <dgm:cxn modelId="{FC986D69-8120-44F6-A69C-C7A1D7B97E4E}" type="presParOf" srcId="{5D416CF8-0DC6-4835-A62B-D03EDF0E9C75}" destId="{12F5A5B4-579C-4117-A73D-E40BBAC69009}" srcOrd="4" destOrd="0" presId="urn:microsoft.com/office/officeart/2005/8/layout/orgChart1#1"/>
    <dgm:cxn modelId="{C41D7A89-2AD6-4B5F-8BC4-F411947B9E97}" type="presParOf" srcId="{5D416CF8-0DC6-4835-A62B-D03EDF0E9C75}" destId="{D6E12314-D91B-4CBC-8619-2CB49899C575}" srcOrd="5" destOrd="0" presId="urn:microsoft.com/office/officeart/2005/8/layout/orgChart1#1"/>
    <dgm:cxn modelId="{DC7FAD8E-3220-4323-93D1-09B88CCDB6B3}" type="presParOf" srcId="{D6E12314-D91B-4CBC-8619-2CB49899C575}" destId="{23096B13-AD37-4BBD-BAAA-2A8C9FED8AC6}" srcOrd="0" destOrd="0" presId="urn:microsoft.com/office/officeart/2005/8/layout/orgChart1#1"/>
    <dgm:cxn modelId="{B21B0DA0-6AEA-4AB5-A66A-6C44F7E914FE}" type="presParOf" srcId="{23096B13-AD37-4BBD-BAAA-2A8C9FED8AC6}" destId="{0040A69C-DC9D-473D-B864-1A92EC42451E}" srcOrd="0" destOrd="0" presId="urn:microsoft.com/office/officeart/2005/8/layout/orgChart1#1"/>
    <dgm:cxn modelId="{1CBDE698-A0AC-47D3-97F5-1428DDE0C0DC}" type="presParOf" srcId="{23096B13-AD37-4BBD-BAAA-2A8C9FED8AC6}" destId="{AEE5ACA7-0542-4F11-80F6-32E8AB3C86E7}" srcOrd="1" destOrd="0" presId="urn:microsoft.com/office/officeart/2005/8/layout/orgChart1#1"/>
    <dgm:cxn modelId="{0CFA7575-685B-46D4-A2A6-1607A5E42601}" type="presParOf" srcId="{D6E12314-D91B-4CBC-8619-2CB49899C575}" destId="{796960B6-5ABC-4A06-B4F3-85D26BD300BA}" srcOrd="1" destOrd="0" presId="urn:microsoft.com/office/officeart/2005/8/layout/orgChart1#1"/>
    <dgm:cxn modelId="{CB405475-427B-47D2-B789-F4D5E1EC9DB6}" type="presParOf" srcId="{D6E12314-D91B-4CBC-8619-2CB49899C575}" destId="{98112867-7A75-4821-B3C3-BEA50F913842}" srcOrd="2" destOrd="0" presId="urn:microsoft.com/office/officeart/2005/8/layout/orgChart1#1"/>
    <dgm:cxn modelId="{8C0A1E5C-B008-4DC2-B6D1-ECC052EC4DE2}" type="presParOf" srcId="{4A27B953-DC2B-44CF-AF85-5F15AC338633}" destId="{DB0A05DA-F1CF-4D08-8326-3D040A919C58}" srcOrd="2" destOrd="0" presId="urn:microsoft.com/office/officeart/2005/8/layout/orgChart1#1"/>
    <dgm:cxn modelId="{92BF728D-9AA2-45CB-ABFF-378451D53899}" type="presParOf" srcId="{DB0A05DA-F1CF-4D08-8326-3D040A919C58}" destId="{482E5D44-47A4-4F77-8745-E297B6CDD936}" srcOrd="0" destOrd="0" presId="urn:microsoft.com/office/officeart/2005/8/layout/orgChart1#1"/>
    <dgm:cxn modelId="{D508A67D-8898-4D67-9F14-BBE762F9A1B6}" type="presParOf" srcId="{DB0A05DA-F1CF-4D08-8326-3D040A919C58}" destId="{728EAB0D-B935-4836-A255-338760837589}" srcOrd="1" destOrd="0" presId="urn:microsoft.com/office/officeart/2005/8/layout/orgChart1#1"/>
    <dgm:cxn modelId="{3837F20F-22E7-4D5D-86C8-946583359841}" type="presParOf" srcId="{728EAB0D-B935-4836-A255-338760837589}" destId="{63711A70-9312-49D9-91F7-794A093A4949}" srcOrd="0" destOrd="0" presId="urn:microsoft.com/office/officeart/2005/8/layout/orgChart1#1"/>
    <dgm:cxn modelId="{A661FED6-BB5A-4A81-91A1-057ACE96360E}" type="presParOf" srcId="{63711A70-9312-49D9-91F7-794A093A4949}" destId="{2A408AD3-F323-438B-BE3B-98C8C8DE290C}" srcOrd="0" destOrd="0" presId="urn:microsoft.com/office/officeart/2005/8/layout/orgChart1#1"/>
    <dgm:cxn modelId="{A16CC644-04FF-487B-A7C4-C2622752BFC7}" type="presParOf" srcId="{63711A70-9312-49D9-91F7-794A093A4949}" destId="{B5321D18-C173-4636-83BE-0E61455645E2}" srcOrd="1" destOrd="0" presId="urn:microsoft.com/office/officeart/2005/8/layout/orgChart1#1"/>
    <dgm:cxn modelId="{C2C120FE-8CC8-4CF3-A50C-E0E0031EFFB3}" type="presParOf" srcId="{728EAB0D-B935-4836-A255-338760837589}" destId="{B18AEE08-B34B-4A13-AD79-36962B8B8BDE}" srcOrd="1" destOrd="0" presId="urn:microsoft.com/office/officeart/2005/8/layout/orgChart1#1"/>
    <dgm:cxn modelId="{4E265492-C7E3-414F-A7B8-0214C6D2D377}" type="presParOf" srcId="{728EAB0D-B935-4836-A255-338760837589}" destId="{1EE2C0FF-677C-4E42-9E77-D9647585EF97}" srcOrd="2" destOrd="0" presId="urn:microsoft.com/office/officeart/2005/8/layout/orgChart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2E5D44-47A4-4F77-8745-E297B6CDD936}">
      <dsp:nvSpPr>
        <dsp:cNvPr id="0" name=""/>
        <dsp:cNvSpPr/>
      </dsp:nvSpPr>
      <dsp:spPr>
        <a:xfrm>
          <a:off x="1383335" y="405681"/>
          <a:ext cx="91440" cy="372828"/>
        </a:xfrm>
        <a:custGeom>
          <a:avLst/>
          <a:gdLst/>
          <a:ahLst/>
          <a:cxnLst/>
          <a:rect l="0" t="0" r="0" b="0"/>
          <a:pathLst>
            <a:path>
              <a:moveTo>
                <a:pt x="130822" y="0"/>
              </a:moveTo>
              <a:lnTo>
                <a:pt x="130822" y="372828"/>
              </a:lnTo>
              <a:lnTo>
                <a:pt x="45720" y="37282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F5A5B4-579C-4117-A73D-E40BBAC69009}">
      <dsp:nvSpPr>
        <dsp:cNvPr id="0" name=""/>
        <dsp:cNvSpPr/>
      </dsp:nvSpPr>
      <dsp:spPr>
        <a:xfrm>
          <a:off x="1514157" y="405681"/>
          <a:ext cx="980699" cy="745656"/>
        </a:xfrm>
        <a:custGeom>
          <a:avLst/>
          <a:gdLst/>
          <a:ahLst/>
          <a:cxnLst/>
          <a:rect l="0" t="0" r="0" b="0"/>
          <a:pathLst>
            <a:path>
              <a:moveTo>
                <a:pt x="0" y="0"/>
              </a:moveTo>
              <a:lnTo>
                <a:pt x="0" y="660553"/>
              </a:lnTo>
              <a:lnTo>
                <a:pt x="980699" y="660553"/>
              </a:lnTo>
              <a:lnTo>
                <a:pt x="980699" y="7456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BCB35E-8C25-44D0-B53C-172AD3F0C61B}">
      <dsp:nvSpPr>
        <dsp:cNvPr id="0" name=""/>
        <dsp:cNvSpPr/>
      </dsp:nvSpPr>
      <dsp:spPr>
        <a:xfrm>
          <a:off x="1468437" y="405681"/>
          <a:ext cx="91440" cy="745656"/>
        </a:xfrm>
        <a:custGeom>
          <a:avLst/>
          <a:gdLst/>
          <a:ahLst/>
          <a:cxnLst/>
          <a:rect l="0" t="0" r="0" b="0"/>
          <a:pathLst>
            <a:path>
              <a:moveTo>
                <a:pt x="45720" y="0"/>
              </a:moveTo>
              <a:lnTo>
                <a:pt x="45720" y="7456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BD76D7-13A3-4C03-A345-D7C378762356}">
      <dsp:nvSpPr>
        <dsp:cNvPr id="0" name=""/>
        <dsp:cNvSpPr/>
      </dsp:nvSpPr>
      <dsp:spPr>
        <a:xfrm>
          <a:off x="533457" y="405681"/>
          <a:ext cx="980699" cy="745656"/>
        </a:xfrm>
        <a:custGeom>
          <a:avLst/>
          <a:gdLst/>
          <a:ahLst/>
          <a:cxnLst/>
          <a:rect l="0" t="0" r="0" b="0"/>
          <a:pathLst>
            <a:path>
              <a:moveTo>
                <a:pt x="980699" y="0"/>
              </a:moveTo>
              <a:lnTo>
                <a:pt x="980699" y="660553"/>
              </a:lnTo>
              <a:lnTo>
                <a:pt x="0" y="660553"/>
              </a:lnTo>
              <a:lnTo>
                <a:pt x="0" y="7456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D2DEEB-9671-46BE-B56B-841589B2CFF7}">
      <dsp:nvSpPr>
        <dsp:cNvPr id="0" name=""/>
        <dsp:cNvSpPr/>
      </dsp:nvSpPr>
      <dsp:spPr>
        <a:xfrm>
          <a:off x="1108909" y="434"/>
          <a:ext cx="810495" cy="40524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711200">
            <a:lnSpc>
              <a:spcPct val="100000"/>
            </a:lnSpc>
            <a:spcBef>
              <a:spcPct val="0"/>
            </a:spcBef>
            <a:spcAft>
              <a:spcPct val="35000"/>
            </a:spcAft>
            <a:buNone/>
          </a:pPr>
          <a:r>
            <a:rPr lang="zh-CN" sz="1600" b="1" kern="1200">
              <a:solidFill>
                <a:srgbClr val="FF0000"/>
              </a:solidFill>
            </a:rPr>
            <a:t>系统</a:t>
          </a:r>
        </a:p>
      </dsp:txBody>
      <dsp:txXfrm>
        <a:off x="1108909" y="434"/>
        <a:ext cx="810495" cy="405247"/>
      </dsp:txXfrm>
    </dsp:sp>
    <dsp:sp modelId="{36DB436A-4CA4-4101-B377-8C5EA39BB9AA}">
      <dsp:nvSpPr>
        <dsp:cNvPr id="0" name=""/>
        <dsp:cNvSpPr/>
      </dsp:nvSpPr>
      <dsp:spPr>
        <a:xfrm>
          <a:off x="128209" y="1151338"/>
          <a:ext cx="810495" cy="40524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711200">
            <a:lnSpc>
              <a:spcPct val="100000"/>
            </a:lnSpc>
            <a:spcBef>
              <a:spcPct val="0"/>
            </a:spcBef>
            <a:spcAft>
              <a:spcPct val="35000"/>
            </a:spcAft>
            <a:buNone/>
          </a:pPr>
          <a:r>
            <a:rPr lang="zh-CN" sz="1600" b="1" kern="1200">
              <a:solidFill>
                <a:srgbClr val="FF0000"/>
              </a:solidFill>
              <a:sym typeface="+mn-ea"/>
            </a:rPr>
            <a:t>子系统</a:t>
          </a:r>
          <a:endParaRPr sz="1600" kern="1200"/>
        </a:p>
      </dsp:txBody>
      <dsp:txXfrm>
        <a:off x="128209" y="1151338"/>
        <a:ext cx="810495" cy="405247"/>
      </dsp:txXfrm>
    </dsp:sp>
    <dsp:sp modelId="{7DCCFDB9-8DCB-467E-A9A6-438D068307AB}">
      <dsp:nvSpPr>
        <dsp:cNvPr id="0" name=""/>
        <dsp:cNvSpPr/>
      </dsp:nvSpPr>
      <dsp:spPr>
        <a:xfrm>
          <a:off x="1108909" y="1151338"/>
          <a:ext cx="810495" cy="40524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711200">
            <a:lnSpc>
              <a:spcPct val="100000"/>
            </a:lnSpc>
            <a:spcBef>
              <a:spcPct val="0"/>
            </a:spcBef>
            <a:spcAft>
              <a:spcPct val="35000"/>
            </a:spcAft>
            <a:buNone/>
          </a:pPr>
          <a:r>
            <a:rPr lang="zh-CN" sz="1600" b="1" kern="1200">
              <a:solidFill>
                <a:srgbClr val="FF0000"/>
              </a:solidFill>
            </a:rPr>
            <a:t>模块</a:t>
          </a:r>
        </a:p>
      </dsp:txBody>
      <dsp:txXfrm>
        <a:off x="1108909" y="1151338"/>
        <a:ext cx="810495" cy="405247"/>
      </dsp:txXfrm>
    </dsp:sp>
    <dsp:sp modelId="{0040A69C-DC9D-473D-B864-1A92EC42451E}">
      <dsp:nvSpPr>
        <dsp:cNvPr id="0" name=""/>
        <dsp:cNvSpPr/>
      </dsp:nvSpPr>
      <dsp:spPr>
        <a:xfrm>
          <a:off x="2089609" y="1151338"/>
          <a:ext cx="810495" cy="40524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711200">
            <a:lnSpc>
              <a:spcPct val="100000"/>
            </a:lnSpc>
            <a:spcBef>
              <a:spcPct val="0"/>
            </a:spcBef>
            <a:spcAft>
              <a:spcPct val="35000"/>
            </a:spcAft>
            <a:buNone/>
          </a:pPr>
          <a:r>
            <a:rPr lang="zh-CN" sz="1600" b="1" kern="1200">
              <a:solidFill>
                <a:srgbClr val="FF0000"/>
              </a:solidFill>
            </a:rPr>
            <a:t>模块</a:t>
          </a:r>
        </a:p>
      </dsp:txBody>
      <dsp:txXfrm>
        <a:off x="2089609" y="1151338"/>
        <a:ext cx="810495" cy="405247"/>
      </dsp:txXfrm>
    </dsp:sp>
    <dsp:sp modelId="{2A408AD3-F323-438B-BE3B-98C8C8DE290C}">
      <dsp:nvSpPr>
        <dsp:cNvPr id="0" name=""/>
        <dsp:cNvSpPr/>
      </dsp:nvSpPr>
      <dsp:spPr>
        <a:xfrm>
          <a:off x="618559" y="575886"/>
          <a:ext cx="810495" cy="40524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711200">
            <a:lnSpc>
              <a:spcPct val="100000"/>
            </a:lnSpc>
            <a:spcBef>
              <a:spcPct val="0"/>
            </a:spcBef>
            <a:spcAft>
              <a:spcPct val="35000"/>
            </a:spcAft>
            <a:buNone/>
          </a:pPr>
          <a:r>
            <a:rPr lang="zh-CN" sz="1600" b="1" kern="1200">
              <a:solidFill>
                <a:srgbClr val="FF0000"/>
              </a:solidFill>
              <a:sym typeface="+mn-ea"/>
            </a:rPr>
            <a:t>子系统</a:t>
          </a:r>
        </a:p>
      </dsp:txBody>
      <dsp:txXfrm>
        <a:off x="618559" y="575886"/>
        <a:ext cx="810495" cy="40524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image" Target="../media/image2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961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ea typeface="+mn-ea"/>
              </a:defRPr>
            </a:lvl1pPr>
          </a:lstStyle>
          <a:p>
            <a:pPr>
              <a:defRPr/>
            </a:pPr>
            <a:endParaRPr lang="en-US" altLang="zh-CN"/>
          </a:p>
        </p:txBody>
      </p:sp>
      <p:sp>
        <p:nvSpPr>
          <p:cNvPr id="239619"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mn-ea"/>
              </a:defRPr>
            </a:lvl1pPr>
          </a:lstStyle>
          <a:p>
            <a:pPr>
              <a:defRPr/>
            </a:pPr>
            <a:endParaRPr lang="en-US" altLang="zh-CN"/>
          </a:p>
        </p:txBody>
      </p:sp>
      <p:sp>
        <p:nvSpPr>
          <p:cNvPr id="239620"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mn-ea"/>
              </a:defRPr>
            </a:lvl1pPr>
          </a:lstStyle>
          <a:p>
            <a:pPr>
              <a:defRPr/>
            </a:pPr>
            <a:endParaRPr lang="en-US" altLang="zh-CN"/>
          </a:p>
        </p:txBody>
      </p:sp>
      <p:sp>
        <p:nvSpPr>
          <p:cNvPr id="239621"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ea typeface="宋体" panose="02010600030101010101" pitchFamily="2" charset="-122"/>
              </a:defRPr>
            </a:lvl1pPr>
          </a:lstStyle>
          <a:p>
            <a:pPr>
              <a:defRPr/>
            </a:pPr>
            <a:fld id="{3FF8A634-601B-45FC-90BE-40DF6190E913}" type="slidenum">
              <a:rPr lang="zh-CN" altLang="en-US"/>
              <a:t>‹#›</a:t>
            </a:fld>
            <a:endParaRPr lang="en-US" altLang="zh-CN"/>
          </a:p>
        </p:txBody>
      </p:sp>
    </p:spTree>
    <p:extLst>
      <p:ext uri="{BB962C8B-B14F-4D97-AF65-F5344CB8AC3E}">
        <p14:creationId xmlns:p14="http://schemas.microsoft.com/office/powerpoint/2010/main" val="39207130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65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ea typeface="+mn-ea"/>
              </a:defRPr>
            </a:lvl1pPr>
          </a:lstStyle>
          <a:p>
            <a:pPr>
              <a:defRPr/>
            </a:pPr>
            <a:endParaRPr lang="en-US" altLang="zh-CN"/>
          </a:p>
        </p:txBody>
      </p:sp>
      <p:sp>
        <p:nvSpPr>
          <p:cNvPr id="23654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mn-ea"/>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23654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3655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mn-ea"/>
              </a:defRPr>
            </a:lvl1pPr>
          </a:lstStyle>
          <a:p>
            <a:pPr>
              <a:defRPr/>
            </a:pPr>
            <a:endParaRPr lang="en-US" altLang="zh-CN"/>
          </a:p>
        </p:txBody>
      </p:sp>
      <p:sp>
        <p:nvSpPr>
          <p:cNvPr id="23655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ea typeface="宋体" panose="02010600030101010101" pitchFamily="2" charset="-122"/>
              </a:defRPr>
            </a:lvl1pPr>
          </a:lstStyle>
          <a:p>
            <a:pPr>
              <a:defRPr/>
            </a:pPr>
            <a:fld id="{D443E1AB-AFED-42B9-9969-51FF1EC221AA}" type="slidenum">
              <a:rPr lang="zh-CN" altLang="en-US"/>
              <a:t>‹#›</a:t>
            </a:fld>
            <a:endParaRPr lang="en-US" altLang="zh-CN"/>
          </a:p>
        </p:txBody>
      </p:sp>
    </p:spTree>
    <p:extLst>
      <p:ext uri="{BB962C8B-B14F-4D97-AF65-F5344CB8AC3E}">
        <p14:creationId xmlns:p14="http://schemas.microsoft.com/office/powerpoint/2010/main" val="25965882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43E1AB-AFED-42B9-9969-51FF1EC221AA}" type="slidenum">
              <a:rPr lang="zh-CN" altLang="en-US" smtClean="0"/>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a:extLst>
              <a:ext uri="{FF2B5EF4-FFF2-40B4-BE49-F238E27FC236}">
                <a16:creationId xmlns:a16="http://schemas.microsoft.com/office/drawing/2014/main" id="{AC35FE6E-86E4-4FC8-8AB2-FBA6C09A3BBE}"/>
              </a:ext>
            </a:extLst>
          </p:cNvPr>
          <p:cNvSpPr>
            <a:spLocks noGrp="1" noRot="1" noChangeAspect="1" noChangeArrowheads="1" noTextEdit="1"/>
          </p:cNvSpPr>
          <p:nvPr>
            <p:ph type="sldImg" idx="4294967295"/>
          </p:nvPr>
        </p:nvSpPr>
        <p:spPr>
          <a:ln>
            <a:miter lim="800000"/>
          </a:ln>
        </p:spPr>
      </p:sp>
      <p:sp>
        <p:nvSpPr>
          <p:cNvPr id="94211" name="文本占位符 2">
            <a:extLst>
              <a:ext uri="{FF2B5EF4-FFF2-40B4-BE49-F238E27FC236}">
                <a16:creationId xmlns:a16="http://schemas.microsoft.com/office/drawing/2014/main" id="{B210DDB0-038C-4AE4-9A34-400AD8CE77D1}"/>
              </a:ext>
            </a:extLst>
          </p:cNvPr>
          <p:cNvSpPr>
            <a:spLocks noGrp="1" noChangeArrowheads="1"/>
          </p:cNvSpPr>
          <p:nvPr>
            <p:ph type="body" idx="4294967295"/>
          </p:nvPr>
        </p:nvSpPr>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8"/>
          <p:cNvSpPr>
            <a:spLocks noChangeArrowheads="1"/>
          </p:cNvSpPr>
          <p:nvPr/>
        </p:nvSpPr>
        <p:spPr bwMode="ltGray">
          <a:xfrm>
            <a:off x="0" y="6611938"/>
            <a:ext cx="9144000" cy="260350"/>
          </a:xfrm>
          <a:prstGeom prst="rect">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defRPr/>
            </a:pPr>
            <a:endParaRPr lang="en-US" altLang="zh-CN"/>
          </a:p>
        </p:txBody>
      </p:sp>
      <p:sp>
        <p:nvSpPr>
          <p:cNvPr id="5" name="Rectangle 30"/>
          <p:cNvSpPr>
            <a:spLocks noChangeArrowheads="1"/>
          </p:cNvSpPr>
          <p:nvPr userDrawn="1"/>
        </p:nvSpPr>
        <p:spPr bwMode="black">
          <a:xfrm>
            <a:off x="2879725" y="6588125"/>
            <a:ext cx="5975350" cy="306388"/>
          </a:xfrm>
          <a:prstGeom prst="rect">
            <a:avLst/>
          </a:prstGeom>
          <a:noFill/>
          <a:ln>
            <a:noFill/>
          </a:ln>
        </p:spPr>
        <p:txBody>
          <a:bodyPr lIns="18288" tIns="18288" rIns="18288" bIns="18288" anchor="ctr"/>
          <a:lstStyle>
            <a:lvl1pPr marL="342900" indent="-342900"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r" eaLnBrk="1" hangingPunct="1">
              <a:lnSpc>
                <a:spcPct val="98000"/>
              </a:lnSpc>
              <a:spcBef>
                <a:spcPct val="20000"/>
              </a:spcBef>
              <a:defRPr/>
            </a:pPr>
            <a:endParaRPr lang="en-US" altLang="en-US" sz="1300">
              <a:solidFill>
                <a:schemeClr val="bg1"/>
              </a:solidFill>
              <a:ea typeface="宋体" panose="02010600030101010101" pitchFamily="2" charset="-122"/>
            </a:endParaRPr>
          </a:p>
        </p:txBody>
      </p:sp>
      <p:sp>
        <p:nvSpPr>
          <p:cNvPr id="3075" name="Rectangle 3"/>
          <p:cNvSpPr>
            <a:spLocks noGrp="1" noChangeArrowheads="1"/>
          </p:cNvSpPr>
          <p:nvPr>
            <p:ph type="subTitle" idx="1"/>
          </p:nvPr>
        </p:nvSpPr>
        <p:spPr bwMode="gray">
          <a:xfrm>
            <a:off x="1403350" y="3933825"/>
            <a:ext cx="6553200" cy="533400"/>
          </a:xfrm>
        </p:spPr>
        <p:txBody>
          <a:bodyPr/>
          <a:lstStyle>
            <a:lvl1pPr marL="0" indent="0" algn="ctr">
              <a:lnSpc>
                <a:spcPct val="140000"/>
              </a:lnSpc>
              <a:buFont typeface="Wingdings" panose="05000000000000000000" pitchFamily="2" charset="2"/>
              <a:buNone/>
              <a:defRPr sz="2400" b="1">
                <a:solidFill>
                  <a:schemeClr val="tx2"/>
                </a:solidFill>
                <a:latin typeface="Verdana" panose="020B0604030504040204" pitchFamily="34" charset="0"/>
              </a:defRPr>
            </a:lvl1pPr>
          </a:lstStyle>
          <a:p>
            <a:r>
              <a:rPr lang="en-US" altLang="zh-CN"/>
              <a:t>Click to edit Master subtitle style</a:t>
            </a:r>
          </a:p>
        </p:txBody>
      </p:sp>
      <p:sp>
        <p:nvSpPr>
          <p:cNvPr id="3093" name="Rectangle 21"/>
          <p:cNvSpPr>
            <a:spLocks noGrp="1" noChangeArrowheads="1"/>
          </p:cNvSpPr>
          <p:nvPr>
            <p:ph type="ctrTitle" sz="quarter" hasCustomPrompt="1"/>
          </p:nvPr>
        </p:nvSpPr>
        <p:spPr bwMode="gray">
          <a:xfrm>
            <a:off x="0" y="1700213"/>
            <a:ext cx="9144000" cy="1439862"/>
          </a:xfrm>
          <a:solidFill>
            <a:srgbClr val="193EA7"/>
          </a:solidFill>
        </p:spPr>
        <p:txBody>
          <a:bodyPr/>
          <a:lstStyle>
            <a:lvl1pPr>
              <a:defRPr sz="3600"/>
            </a:lvl1pPr>
          </a:lstStyle>
          <a:p>
            <a:r>
              <a:rPr lang="en-US" altLang="ko-KR"/>
              <a:t>Click to edit Master title</a:t>
            </a:r>
            <a:br>
              <a:rPr lang="en-US" altLang="ko-KR"/>
            </a:br>
            <a:r>
              <a:rPr lang="en-US" altLang="ko-KR"/>
              <a:t> style</a:t>
            </a:r>
          </a:p>
        </p:txBody>
      </p:sp>
      <p:pic>
        <p:nvPicPr>
          <p:cNvPr id="3" name="图片 2">
            <a:extLst>
              <a:ext uri="{FF2B5EF4-FFF2-40B4-BE49-F238E27FC236}">
                <a16:creationId xmlns:a16="http://schemas.microsoft.com/office/drawing/2014/main" id="{3D17834E-13C1-46E5-BE1D-BC029B203F1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2581"/>
            <a:ext cx="4389120" cy="162763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AC019E31-65C8-4D52-B977-896A5670FBED}" type="slidenum">
              <a:rPr lang="zh-CN" altLang="en-US"/>
              <a:t>‹#›</a:t>
            </a:fld>
            <a:endParaRPr lang="en-US" altLang="zh-CN"/>
          </a:p>
        </p:txBody>
      </p:sp>
      <p:sp>
        <p:nvSpPr>
          <p:cNvPr id="6" name="Rectangle 4"/>
          <p:cNvSpPr>
            <a:spLocks noGrp="1" noChangeArrowheads="1"/>
          </p:cNvSpPr>
          <p:nvPr>
            <p:ph type="dt" sz="half" idx="12"/>
          </p:nvPr>
        </p:nvSpPr>
        <p:spPr/>
        <p:txBody>
          <a:bodyPr/>
          <a:lstStyle>
            <a:lvl1pPr>
              <a:defRPr/>
            </a:lvl1pPr>
          </a:lstStyle>
          <a:p>
            <a:pPr>
              <a:defRPr/>
            </a:pPr>
            <a:fld id="{86164E44-952D-4A97-B3A8-26D337C1DCF6}" type="datetime1">
              <a:rPr lang="zh-CN" altLang="en-US" smtClean="0"/>
              <a:t>2020/3/30</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4975" y="333375"/>
            <a:ext cx="2108200" cy="60674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33375"/>
            <a:ext cx="6175375" cy="6067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D1FB9A7A-AD44-43D4-9EBE-327A50B8C30B}" type="slidenum">
              <a:rPr lang="zh-CN" altLang="en-US"/>
              <a:t>‹#›</a:t>
            </a:fld>
            <a:endParaRPr lang="en-US" altLang="zh-CN"/>
          </a:p>
        </p:txBody>
      </p:sp>
      <p:sp>
        <p:nvSpPr>
          <p:cNvPr id="6" name="Rectangle 4"/>
          <p:cNvSpPr>
            <a:spLocks noGrp="1" noChangeArrowheads="1"/>
          </p:cNvSpPr>
          <p:nvPr>
            <p:ph type="dt" sz="half" idx="12"/>
          </p:nvPr>
        </p:nvSpPr>
        <p:spPr/>
        <p:txBody>
          <a:bodyPr/>
          <a:lstStyle>
            <a:lvl1pPr>
              <a:defRPr/>
            </a:lvl1pPr>
          </a:lstStyle>
          <a:p>
            <a:pPr>
              <a:defRPr/>
            </a:pPr>
            <a:fld id="{DF7537D7-8AE9-49D4-9C30-1CE348145E85}" type="datetime1">
              <a:rPr lang="zh-CN" altLang="en-US" smtClean="0"/>
              <a:t>2020/3/30</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96975" y="333375"/>
            <a:ext cx="666115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484313"/>
            <a:ext cx="4038600" cy="4916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84313"/>
            <a:ext cx="4038600" cy="4916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CB0639C1-AB21-4E1F-87E2-352F863F84D6}" type="slidenum">
              <a:rPr lang="zh-CN" altLang="en-US"/>
              <a:t>‹#›</a:t>
            </a:fld>
            <a:endParaRPr lang="en-US" altLang="zh-CN"/>
          </a:p>
        </p:txBody>
      </p:sp>
      <p:sp>
        <p:nvSpPr>
          <p:cNvPr id="7" name="Rectangle 4"/>
          <p:cNvSpPr>
            <a:spLocks noGrp="1" noChangeArrowheads="1"/>
          </p:cNvSpPr>
          <p:nvPr>
            <p:ph type="dt" sz="half" idx="12"/>
          </p:nvPr>
        </p:nvSpPr>
        <p:spPr/>
        <p:txBody>
          <a:bodyPr/>
          <a:lstStyle>
            <a:lvl1pPr>
              <a:defRPr/>
            </a:lvl1pPr>
          </a:lstStyle>
          <a:p>
            <a:pPr>
              <a:defRPr/>
            </a:pPr>
            <a:fld id="{21314749-5F66-42D7-913A-CFD4E8BD8DCB}" type="datetime1">
              <a:rPr lang="zh-CN" altLang="en-US" smtClean="0"/>
              <a:t>2020/3/30</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96975" y="333375"/>
            <a:ext cx="666115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484313"/>
            <a:ext cx="4038600" cy="4916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484313"/>
            <a:ext cx="4038600" cy="2381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17963"/>
            <a:ext cx="4038600" cy="23828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7" name="Rectangle 6"/>
          <p:cNvSpPr>
            <a:spLocks noGrp="1" noChangeArrowheads="1"/>
          </p:cNvSpPr>
          <p:nvPr>
            <p:ph type="sldNum" sz="quarter" idx="11"/>
          </p:nvPr>
        </p:nvSpPr>
        <p:spPr/>
        <p:txBody>
          <a:bodyPr/>
          <a:lstStyle>
            <a:lvl1pPr>
              <a:defRPr/>
            </a:lvl1pPr>
          </a:lstStyle>
          <a:p>
            <a:pPr>
              <a:defRPr/>
            </a:pPr>
            <a:fld id="{4A51AB9A-65EE-460C-A3CD-392B06D36479}" type="slidenum">
              <a:rPr lang="zh-CN" altLang="en-US"/>
              <a:t>‹#›</a:t>
            </a:fld>
            <a:endParaRPr lang="en-US" altLang="zh-CN"/>
          </a:p>
        </p:txBody>
      </p:sp>
      <p:sp>
        <p:nvSpPr>
          <p:cNvPr id="8" name="Rectangle 4"/>
          <p:cNvSpPr>
            <a:spLocks noGrp="1" noChangeArrowheads="1"/>
          </p:cNvSpPr>
          <p:nvPr>
            <p:ph type="dt" sz="half" idx="12"/>
          </p:nvPr>
        </p:nvSpPr>
        <p:spPr/>
        <p:txBody>
          <a:bodyPr/>
          <a:lstStyle>
            <a:lvl1pPr>
              <a:defRPr/>
            </a:lvl1pPr>
          </a:lstStyle>
          <a:p>
            <a:pPr>
              <a:defRPr/>
            </a:pPr>
            <a:fld id="{0D706B01-CB45-440F-BFDA-C30A4BD65D20}" type="datetime1">
              <a:rPr lang="zh-CN" altLang="en-US" smtClean="0"/>
              <a:t>2020/3/30</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标题 6"/>
          <p:cNvSpPr>
            <a:spLocks noGrp="1"/>
          </p:cNvSpPr>
          <p:nvPr>
            <p:ph type="title"/>
          </p:nvPr>
        </p:nvSpPr>
        <p:spPr/>
        <p:txBody>
          <a:bodyPr/>
          <a:lstStyle/>
          <a:p>
            <a:r>
              <a:rPr lang="zh-CN" altLang="en-US"/>
              <a:t>单击此处编辑母版标题样式</a:t>
            </a:r>
          </a:p>
        </p:txBody>
      </p:sp>
      <p:sp>
        <p:nvSpPr>
          <p:cNvPr id="8" name="Rectangle 5"/>
          <p:cNvSpPr>
            <a:spLocks noGrp="1" noChangeArrowheads="1"/>
          </p:cNvSpPr>
          <p:nvPr>
            <p:ph type="ftr" sz="quarter" idx="10"/>
          </p:nvPr>
        </p:nvSpPr>
        <p:spPr>
          <a:xfrm>
            <a:off x="5867400" y="6461125"/>
            <a:ext cx="2895600" cy="320675"/>
          </a:xfrm>
        </p:spPr>
        <p:txBody>
          <a:bodyPr/>
          <a:lstStyle>
            <a:lvl1pPr>
              <a:defRPr/>
            </a:lvl1pPr>
          </a:lstStyle>
          <a:p>
            <a:pPr>
              <a:defRPr/>
            </a:pPr>
            <a:r>
              <a:rPr lang="zh-CN" altLang="en-US"/>
              <a:t>宁夏大学 信息工程学院</a:t>
            </a:r>
            <a:endParaRPr lang="en-US" altLang="zh-CN"/>
          </a:p>
        </p:txBody>
      </p:sp>
      <p:sp>
        <p:nvSpPr>
          <p:cNvPr id="9" name="Rectangle 6"/>
          <p:cNvSpPr>
            <a:spLocks noGrp="1" noChangeArrowheads="1"/>
          </p:cNvSpPr>
          <p:nvPr>
            <p:ph type="sldNum" sz="quarter" idx="11"/>
          </p:nvPr>
        </p:nvSpPr>
        <p:spPr>
          <a:xfrm>
            <a:off x="3505200" y="6461125"/>
            <a:ext cx="2133600" cy="320675"/>
          </a:xfrm>
        </p:spPr>
        <p:txBody>
          <a:bodyPr/>
          <a:lstStyle>
            <a:lvl1pPr>
              <a:defRPr/>
            </a:lvl1pPr>
          </a:lstStyle>
          <a:p>
            <a:pPr>
              <a:defRPr/>
            </a:pPr>
            <a:fld id="{3BDE7FEC-D923-4D57-82F7-3426DEF019BE}" type="slidenum">
              <a:rPr lang="zh-CN" altLang="en-US"/>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3BDE7FEC-D923-4D57-82F7-3426DEF019BE}" type="slidenum">
              <a:rPr lang="zh-CN" altLang="en-US"/>
              <a:t>‹#›</a:t>
            </a:fld>
            <a:endParaRPr lang="en-US" altLang="zh-CN"/>
          </a:p>
        </p:txBody>
      </p:sp>
      <p:sp>
        <p:nvSpPr>
          <p:cNvPr id="6" name="Rectangle 4"/>
          <p:cNvSpPr>
            <a:spLocks noGrp="1" noChangeArrowheads="1"/>
          </p:cNvSpPr>
          <p:nvPr>
            <p:ph type="dt" sz="half" idx="12"/>
          </p:nvPr>
        </p:nvSpPr>
        <p:spPr/>
        <p:txBody>
          <a:bodyPr/>
          <a:lstStyle>
            <a:lvl1pPr>
              <a:defRPr/>
            </a:lvl1pPr>
          </a:lstStyle>
          <a:p>
            <a:pPr>
              <a:defRPr/>
            </a:pPr>
            <a:fld id="{3DD4809F-519D-4B44-A534-80B0C4E4DE4D}" type="datetime1">
              <a:rPr lang="zh-CN" altLang="en-US" smtClean="0"/>
              <a:t>2020/3/30</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84313"/>
            <a:ext cx="4038600" cy="4916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4313"/>
            <a:ext cx="4038600" cy="4916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32056CC0-05D6-4BEC-8DD2-4FC693F9E1DB}" type="slidenum">
              <a:rPr lang="zh-CN" altLang="en-US"/>
              <a:t>‹#›</a:t>
            </a:fld>
            <a:endParaRPr lang="en-US" altLang="zh-CN"/>
          </a:p>
        </p:txBody>
      </p:sp>
      <p:sp>
        <p:nvSpPr>
          <p:cNvPr id="7" name="Rectangle 4"/>
          <p:cNvSpPr>
            <a:spLocks noGrp="1" noChangeArrowheads="1"/>
          </p:cNvSpPr>
          <p:nvPr>
            <p:ph type="dt" sz="half" idx="12"/>
          </p:nvPr>
        </p:nvSpPr>
        <p:spPr/>
        <p:txBody>
          <a:bodyPr/>
          <a:lstStyle>
            <a:lvl1pPr>
              <a:defRPr/>
            </a:lvl1pPr>
          </a:lstStyle>
          <a:p>
            <a:pPr>
              <a:defRPr/>
            </a:pPr>
            <a:fld id="{28326C0E-A6D2-426C-9BC2-4F749519720B}" type="datetime1">
              <a:rPr lang="zh-CN" altLang="en-US" smtClean="0"/>
              <a:t>2020/3/30</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8" name="Rectangle 6"/>
          <p:cNvSpPr>
            <a:spLocks noGrp="1" noChangeArrowheads="1"/>
          </p:cNvSpPr>
          <p:nvPr>
            <p:ph type="sldNum" sz="quarter" idx="11"/>
          </p:nvPr>
        </p:nvSpPr>
        <p:spPr/>
        <p:txBody>
          <a:bodyPr/>
          <a:lstStyle>
            <a:lvl1pPr>
              <a:defRPr/>
            </a:lvl1pPr>
          </a:lstStyle>
          <a:p>
            <a:pPr>
              <a:defRPr/>
            </a:pPr>
            <a:fld id="{12EBD1C5-CC09-4F78-A36A-BEC3EECD1CB2}" type="slidenum">
              <a:rPr lang="zh-CN" altLang="en-US"/>
              <a:t>‹#›</a:t>
            </a:fld>
            <a:endParaRPr lang="en-US" altLang="zh-CN"/>
          </a:p>
        </p:txBody>
      </p:sp>
      <p:sp>
        <p:nvSpPr>
          <p:cNvPr id="9" name="Rectangle 4"/>
          <p:cNvSpPr>
            <a:spLocks noGrp="1" noChangeArrowheads="1"/>
          </p:cNvSpPr>
          <p:nvPr>
            <p:ph type="dt" sz="half" idx="12"/>
          </p:nvPr>
        </p:nvSpPr>
        <p:spPr/>
        <p:txBody>
          <a:bodyPr/>
          <a:lstStyle>
            <a:lvl1pPr>
              <a:defRPr/>
            </a:lvl1pPr>
          </a:lstStyle>
          <a:p>
            <a:pPr>
              <a:defRPr/>
            </a:pPr>
            <a:fld id="{63589A75-4461-44AF-80F9-5BADE28ED26F}" type="datetime1">
              <a:rPr lang="zh-CN" altLang="en-US" smtClean="0"/>
              <a:t>2020/3/30</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4" name="Rectangle 6"/>
          <p:cNvSpPr>
            <a:spLocks noGrp="1" noChangeArrowheads="1"/>
          </p:cNvSpPr>
          <p:nvPr>
            <p:ph type="sldNum" sz="quarter" idx="11"/>
          </p:nvPr>
        </p:nvSpPr>
        <p:spPr/>
        <p:txBody>
          <a:bodyPr/>
          <a:lstStyle>
            <a:lvl1pPr>
              <a:defRPr/>
            </a:lvl1pPr>
          </a:lstStyle>
          <a:p>
            <a:pPr>
              <a:defRPr/>
            </a:pPr>
            <a:fld id="{D261CD5B-8AF6-4651-BC33-6C0887D3BE68}" type="slidenum">
              <a:rPr lang="zh-CN" altLang="en-US"/>
              <a:t>‹#›</a:t>
            </a:fld>
            <a:endParaRPr lang="en-US" altLang="zh-CN"/>
          </a:p>
        </p:txBody>
      </p:sp>
      <p:sp>
        <p:nvSpPr>
          <p:cNvPr id="5" name="Rectangle 4"/>
          <p:cNvSpPr>
            <a:spLocks noGrp="1" noChangeArrowheads="1"/>
          </p:cNvSpPr>
          <p:nvPr>
            <p:ph type="dt" sz="half" idx="12"/>
          </p:nvPr>
        </p:nvSpPr>
        <p:spPr/>
        <p:txBody>
          <a:bodyPr/>
          <a:lstStyle>
            <a:lvl1pPr>
              <a:defRPr/>
            </a:lvl1pPr>
          </a:lstStyle>
          <a:p>
            <a:pPr>
              <a:defRPr/>
            </a:pPr>
            <a:fld id="{D31A7536-D698-4C2F-80A5-3E0D725521F1}" type="datetime1">
              <a:rPr lang="zh-CN" altLang="en-US" smtClean="0"/>
              <a:t>2020/3/30</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3" name="Rectangle 6"/>
          <p:cNvSpPr>
            <a:spLocks noGrp="1" noChangeArrowheads="1"/>
          </p:cNvSpPr>
          <p:nvPr>
            <p:ph type="sldNum" sz="quarter" idx="11"/>
          </p:nvPr>
        </p:nvSpPr>
        <p:spPr/>
        <p:txBody>
          <a:bodyPr/>
          <a:lstStyle>
            <a:lvl1pPr>
              <a:defRPr/>
            </a:lvl1pPr>
          </a:lstStyle>
          <a:p>
            <a:pPr>
              <a:defRPr/>
            </a:pPr>
            <a:fld id="{12BEF44A-B38A-400D-882B-9D4AEFC0BFB2}" type="slidenum">
              <a:rPr lang="zh-CN" altLang="en-US"/>
              <a:t>‹#›</a:t>
            </a:fld>
            <a:endParaRPr lang="en-US" altLang="zh-CN"/>
          </a:p>
        </p:txBody>
      </p:sp>
      <p:sp>
        <p:nvSpPr>
          <p:cNvPr id="4" name="Rectangle 4"/>
          <p:cNvSpPr>
            <a:spLocks noGrp="1" noChangeArrowheads="1"/>
          </p:cNvSpPr>
          <p:nvPr>
            <p:ph type="dt" sz="half" idx="12"/>
          </p:nvPr>
        </p:nvSpPr>
        <p:spPr/>
        <p:txBody>
          <a:bodyPr/>
          <a:lstStyle>
            <a:lvl1pPr>
              <a:defRPr/>
            </a:lvl1pPr>
          </a:lstStyle>
          <a:p>
            <a:pPr>
              <a:defRPr/>
            </a:pPr>
            <a:fld id="{815D93E8-C69B-4FE6-9EEE-01D991686600}" type="datetime1">
              <a:rPr lang="zh-CN" altLang="en-US" smtClean="0"/>
              <a:t>2020/3/30</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07C0D5C3-952D-428E-9F7F-6B5AD3DFE340}" type="slidenum">
              <a:rPr lang="zh-CN" altLang="en-US"/>
              <a:t>‹#›</a:t>
            </a:fld>
            <a:endParaRPr lang="en-US" altLang="zh-CN"/>
          </a:p>
        </p:txBody>
      </p:sp>
      <p:sp>
        <p:nvSpPr>
          <p:cNvPr id="7" name="Rectangle 4"/>
          <p:cNvSpPr>
            <a:spLocks noGrp="1" noChangeArrowheads="1"/>
          </p:cNvSpPr>
          <p:nvPr>
            <p:ph type="dt" sz="half" idx="12"/>
          </p:nvPr>
        </p:nvSpPr>
        <p:spPr/>
        <p:txBody>
          <a:bodyPr/>
          <a:lstStyle>
            <a:lvl1pPr>
              <a:defRPr/>
            </a:lvl1pPr>
          </a:lstStyle>
          <a:p>
            <a:pPr>
              <a:defRPr/>
            </a:pPr>
            <a:fld id="{892EDF15-2236-45A9-863E-9F0917C1F6E9}" type="datetime1">
              <a:rPr lang="zh-CN" altLang="en-US" smtClean="0"/>
              <a:t>2020/3/30</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8911D93C-17E1-497E-8463-D165984F2CA8}" type="slidenum">
              <a:rPr lang="zh-CN" altLang="en-US"/>
              <a:t>‹#›</a:t>
            </a:fld>
            <a:endParaRPr lang="en-US" altLang="zh-CN"/>
          </a:p>
        </p:txBody>
      </p:sp>
      <p:sp>
        <p:nvSpPr>
          <p:cNvPr id="7" name="Rectangle 4"/>
          <p:cNvSpPr>
            <a:spLocks noGrp="1" noChangeArrowheads="1"/>
          </p:cNvSpPr>
          <p:nvPr>
            <p:ph type="dt" sz="half" idx="12"/>
          </p:nvPr>
        </p:nvSpPr>
        <p:spPr/>
        <p:txBody>
          <a:bodyPr/>
          <a:lstStyle>
            <a:lvl1pPr>
              <a:defRPr/>
            </a:lvl1pPr>
          </a:lstStyle>
          <a:p>
            <a:pPr>
              <a:defRPr/>
            </a:pPr>
            <a:fld id="{07D55719-E1DA-45F7-AB53-DE0E3DD8E683}" type="datetime1">
              <a:rPr lang="zh-CN" altLang="en-US" smtClean="0"/>
              <a:t>2020/3/30</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p:nvSpPr>
        <p:spPr bwMode="ltGray">
          <a:xfrm>
            <a:off x="0" y="0"/>
            <a:ext cx="9144000" cy="1179513"/>
          </a:xfrm>
          <a:prstGeom prst="rect">
            <a:avLst/>
          </a:prstGeom>
          <a:solidFill>
            <a:srgbClr val="163794"/>
          </a:solidFill>
          <a:ln>
            <a:noFill/>
          </a:ln>
        </p:spPr>
        <p:txBody>
          <a:bodyPr wrap="none" anchor="ct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defRPr/>
            </a:pPr>
            <a:endParaRPr lang="en-US" altLang="zh-CN"/>
          </a:p>
        </p:txBody>
      </p:sp>
      <p:sp>
        <p:nvSpPr>
          <p:cNvPr id="1027" name="Rectangle 3"/>
          <p:cNvSpPr>
            <a:spLocks noGrp="1" noChangeArrowheads="1"/>
          </p:cNvSpPr>
          <p:nvPr>
            <p:ph type="body" idx="1"/>
          </p:nvPr>
        </p:nvSpPr>
        <p:spPr bwMode="auto">
          <a:xfrm>
            <a:off x="457200" y="1484313"/>
            <a:ext cx="8229600" cy="4916487"/>
          </a:xfrm>
          <a:prstGeom prst="rect">
            <a:avLst/>
          </a:prstGeom>
          <a:noFill/>
          <a:ln>
            <a:noFill/>
          </a:ln>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1">
                <a:latin typeface="+mj-lt"/>
                <a:ea typeface="宋体" panose="02010600030101010101" pitchFamily="2" charset="-122"/>
              </a:defRPr>
            </a:lvl1pPr>
          </a:lstStyle>
          <a:p>
            <a:pPr>
              <a:defRPr/>
            </a:pPr>
            <a:r>
              <a:rPr lang="zh-CN" altLang="en-US"/>
              <a:t>宁夏大学 信息工程学院</a:t>
            </a:r>
            <a:endParaRPr lang="en-US" altLang="zh-CN"/>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latin typeface="Verdana" panose="020B0604030504040204" pitchFamily="34" charset="0"/>
                <a:ea typeface="宋体" panose="02010600030101010101" pitchFamily="2" charset="-122"/>
              </a:defRPr>
            </a:lvl1pPr>
          </a:lstStyle>
          <a:p>
            <a:pPr>
              <a:defRPr/>
            </a:pPr>
            <a:fld id="{7CBDD56E-635E-4FBE-8519-8943B4AC7F2F}" type="slidenum">
              <a:rPr lang="zh-CN" altLang="en-US"/>
              <a:t>‹#›</a:t>
            </a:fld>
            <a:endParaRPr lang="en-US" altLang="zh-CN"/>
          </a:p>
        </p:txBody>
      </p:sp>
      <p:sp>
        <p:nvSpPr>
          <p:cNvPr id="2" name="Rectangle 2"/>
          <p:cNvSpPr>
            <a:spLocks noGrp="1" noChangeArrowheads="1"/>
          </p:cNvSpPr>
          <p:nvPr>
            <p:ph type="title"/>
          </p:nvPr>
        </p:nvSpPr>
        <p:spPr bwMode="white">
          <a:xfrm>
            <a:off x="1241425" y="333375"/>
            <a:ext cx="6661150" cy="563563"/>
          </a:xfrm>
          <a:prstGeom prst="rect">
            <a:avLst/>
          </a:prstGeom>
          <a:noFill/>
          <a:ln>
            <a:noFill/>
          </a:ln>
        </p:spPr>
        <p:txBody>
          <a:bodyPr vert="horz" wrap="square" lIns="91440" tIns="45720" rIns="91440" bIns="45720" numCol="1" anchor="ctr" anchorCtr="0" compatLnSpc="1"/>
          <a:lstStyle/>
          <a:p>
            <a:pPr lvl="0"/>
            <a:r>
              <a:rPr lang="en-US" altLang="zh-CN"/>
              <a:t>Click to edit Master title style</a:t>
            </a:r>
          </a:p>
        </p:txBody>
      </p:sp>
      <p:sp>
        <p:nvSpPr>
          <p:cNvPr id="1028" name="Rectangle 4"/>
          <p:cNvSpPr>
            <a:spLocks noGrp="1" noChangeArrowheads="1"/>
          </p:cNvSpPr>
          <p:nvPr>
            <p:ph type="dt" sz="half" idx="2"/>
          </p:nvPr>
        </p:nvSpPr>
        <p:spPr bwMode="gray">
          <a:xfrm>
            <a:off x="0" y="1125538"/>
            <a:ext cx="8458200" cy="2286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b="1">
                <a:solidFill>
                  <a:schemeClr val="bg1"/>
                </a:solidFill>
                <a:latin typeface="+mj-lt"/>
                <a:ea typeface="宋体" panose="02010600030101010101" pitchFamily="2" charset="-122"/>
              </a:defRPr>
            </a:lvl1pPr>
          </a:lstStyle>
          <a:p>
            <a:pPr>
              <a:defRPr/>
            </a:pPr>
            <a:fld id="{8FF070B8-A1F1-45B8-9FD1-9059966F00FE}" type="datetime1">
              <a:rPr lang="zh-CN" altLang="en-US" smtClean="0"/>
              <a:t>2020/3/30</a:t>
            </a:fld>
            <a:endParaRPr lang="en-US" altLang="zh-CN"/>
          </a:p>
        </p:txBody>
      </p:sp>
      <p:sp>
        <p:nvSpPr>
          <p:cNvPr id="1032" name="Rectangle 23"/>
          <p:cNvSpPr>
            <a:spLocks noChangeArrowheads="1"/>
          </p:cNvSpPr>
          <p:nvPr userDrawn="1"/>
        </p:nvSpPr>
        <p:spPr bwMode="black">
          <a:xfrm>
            <a:off x="2879725" y="6557963"/>
            <a:ext cx="5975350" cy="306387"/>
          </a:xfrm>
          <a:prstGeom prst="rect">
            <a:avLst/>
          </a:prstGeom>
          <a:noFill/>
          <a:ln>
            <a:noFill/>
          </a:ln>
        </p:spPr>
        <p:txBody>
          <a:bodyPr lIns="18288" tIns="18288" rIns="18288" bIns="18288" anchor="ctr"/>
          <a:lstStyle>
            <a:lvl1pPr marL="342900" indent="-342900"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r" eaLnBrk="1" hangingPunct="1">
              <a:lnSpc>
                <a:spcPct val="98000"/>
              </a:lnSpc>
              <a:spcBef>
                <a:spcPct val="20000"/>
              </a:spcBef>
              <a:defRPr/>
            </a:pPr>
            <a:endParaRPr lang="en-US" altLang="en-US" sz="1300">
              <a:solidFill>
                <a:srgbClr val="FF0000"/>
              </a:solidFill>
              <a:ea typeface="宋体" panose="02010600030101010101" pitchFamily="2" charset="-122"/>
            </a:endParaRPr>
          </a:p>
        </p:txBody>
      </p:sp>
      <p:sp>
        <p:nvSpPr>
          <p:cNvPr id="1033" name="Text Box 16"/>
          <p:cNvSpPr txBox="1">
            <a:spLocks noChangeArrowheads="1"/>
          </p:cNvSpPr>
          <p:nvPr/>
        </p:nvSpPr>
        <p:spPr bwMode="gray">
          <a:xfrm>
            <a:off x="0" y="1158875"/>
            <a:ext cx="9144000" cy="244475"/>
          </a:xfrm>
          <a:prstGeom prst="rect">
            <a:avLst/>
          </a:prstGeom>
          <a:solidFill>
            <a:schemeClr val="accent2"/>
          </a:solidFill>
          <a:ln>
            <a:noFill/>
          </a:ln>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defRPr/>
            </a:pPr>
            <a:endParaRPr lang="zh-CN" altLang="en-US" sz="1000" b="1">
              <a:solidFill>
                <a:schemeClr val="bg1"/>
              </a:solidFill>
              <a:latin typeface="Verdana" panose="020B060403050404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楷体_GB2312" pitchFamily="49"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楷体_GB2312" pitchFamily="49"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楷体_GB2312" pitchFamily="49"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楷体_GB2312" pitchFamily="49" charset="-122"/>
        </a:defRPr>
      </a:lvl5pPr>
      <a:lvl6pPr marL="457200" algn="ctr" rtl="0" fontAlgn="base">
        <a:spcBef>
          <a:spcPct val="0"/>
        </a:spcBef>
        <a:spcAft>
          <a:spcPct val="0"/>
        </a:spcAft>
        <a:defRPr sz="3200" b="1">
          <a:solidFill>
            <a:schemeClr val="bg1"/>
          </a:solidFill>
          <a:latin typeface="Verdana" panose="020B0604030504040204" pitchFamily="34" charset="0"/>
          <a:ea typeface="楷体_GB2312" pitchFamily="49" charset="-122"/>
        </a:defRPr>
      </a:lvl6pPr>
      <a:lvl7pPr marL="914400" algn="ctr" rtl="0" fontAlgn="base">
        <a:spcBef>
          <a:spcPct val="0"/>
        </a:spcBef>
        <a:spcAft>
          <a:spcPct val="0"/>
        </a:spcAft>
        <a:defRPr sz="3200" b="1">
          <a:solidFill>
            <a:schemeClr val="bg1"/>
          </a:solidFill>
          <a:latin typeface="Verdana" panose="020B0604030504040204" pitchFamily="34" charset="0"/>
          <a:ea typeface="楷体_GB2312" pitchFamily="49" charset="-122"/>
        </a:defRPr>
      </a:lvl7pPr>
      <a:lvl8pPr marL="1371600" algn="ctr" rtl="0" fontAlgn="base">
        <a:spcBef>
          <a:spcPct val="0"/>
        </a:spcBef>
        <a:spcAft>
          <a:spcPct val="0"/>
        </a:spcAft>
        <a:defRPr sz="3200" b="1">
          <a:solidFill>
            <a:schemeClr val="bg1"/>
          </a:solidFill>
          <a:latin typeface="Verdana" panose="020B0604030504040204" pitchFamily="34" charset="0"/>
          <a:ea typeface="楷体_GB2312" pitchFamily="49" charset="-122"/>
        </a:defRPr>
      </a:lvl8pPr>
      <a:lvl9pPr marL="1828800" algn="ctr" rtl="0" fontAlgn="base">
        <a:spcBef>
          <a:spcPct val="0"/>
        </a:spcBef>
        <a:spcAft>
          <a:spcPct val="0"/>
        </a:spcAft>
        <a:defRPr sz="3200" b="1">
          <a:solidFill>
            <a:schemeClr val="bg1"/>
          </a:solidFill>
          <a:latin typeface="Verdana" panose="020B0604030504040204" pitchFamily="34" charset="0"/>
          <a:ea typeface="楷体_GB2312" pitchFamily="49"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2.png"/><Relationship Id="rId5" Type="http://schemas.openxmlformats.org/officeDocument/2006/relationships/oleObject" Target="../embeddings/oleObject2.bin"/><Relationship Id="rId4" Type="http://schemas.openxmlformats.org/officeDocument/2006/relationships/image" Target="../media/image21.png"/></Relationships>
</file>

<file path=ppt/slides/_rels/slide53.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slide" Target="slide87.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8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noChangeArrowheads="1"/>
          </p:cNvSpPr>
          <p:nvPr>
            <p:ph type="subTitle" idx="1"/>
          </p:nvPr>
        </p:nvSpPr>
        <p:spPr>
          <a:xfrm>
            <a:off x="2276745" y="3834045"/>
            <a:ext cx="4471076" cy="1336040"/>
          </a:xfrm>
        </p:spPr>
        <p:txBody>
          <a:bodyPr/>
          <a:lstStyle/>
          <a:p>
            <a:r>
              <a:rPr lang="zh-CN" altLang="en-US" sz="3600" dirty="0">
                <a:latin typeface="微软雅黑" panose="020B0503020204020204" charset="-122"/>
                <a:ea typeface="微软雅黑" panose="020B0503020204020204" charset="-122"/>
                <a:cs typeface="微软雅黑" panose="020B0503020204020204" charset="-122"/>
              </a:rPr>
              <a:t>刘昊     </a:t>
            </a:r>
          </a:p>
          <a:p>
            <a:r>
              <a:rPr lang="zh-CN" altLang="en-US" sz="3600" dirty="0">
                <a:latin typeface="微软雅黑" panose="020B0503020204020204" charset="-122"/>
                <a:ea typeface="微软雅黑" panose="020B0503020204020204" charset="-122"/>
                <a:cs typeface="微软雅黑" panose="020B0503020204020204" charset="-122"/>
              </a:rPr>
              <a:t>信息工程学院 计科系</a:t>
            </a:r>
            <a:endParaRPr lang="zh-CN" altLang="en-US" sz="3600" dirty="0"/>
          </a:p>
        </p:txBody>
      </p:sp>
      <p:sp>
        <p:nvSpPr>
          <p:cNvPr id="4" name="标题 3"/>
          <p:cNvSpPr>
            <a:spLocks noGrp="1" noChangeArrowheads="1"/>
          </p:cNvSpPr>
          <p:nvPr>
            <p:ph type="ctrTitle" sz="quarter"/>
          </p:nvPr>
        </p:nvSpPr>
        <p:spPr/>
        <p:txBody>
          <a:bodyPr/>
          <a:lstStyle/>
          <a:p>
            <a:r>
              <a:rPr lang="zh-CN" altLang="en-US" sz="4800" dirty="0">
                <a:latin typeface="微软雅黑" panose="020B0503020204020204" charset="-122"/>
                <a:ea typeface="微软雅黑" panose="020B0503020204020204" charset="-122"/>
              </a:rPr>
              <a:t>软件工程与实践</a:t>
            </a:r>
          </a:p>
        </p:txBody>
      </p:sp>
      <p:sp>
        <p:nvSpPr>
          <p:cNvPr id="2" name="矩形 1"/>
          <p:cNvSpPr/>
          <p:nvPr/>
        </p:nvSpPr>
        <p:spPr>
          <a:xfrm>
            <a:off x="5805424" y="278650"/>
            <a:ext cx="3013967" cy="769441"/>
          </a:xfrm>
          <a:prstGeom prst="rect">
            <a:avLst/>
          </a:prstGeom>
          <a:noFill/>
        </p:spPr>
        <p:txBody>
          <a:bodyPr wrap="none" lIns="91440" tIns="45720" rIns="91440" bIns="45720">
            <a:spAutoFit/>
          </a:bodyPr>
          <a:lstStyle/>
          <a:p>
            <a:pPr algn="ctr"/>
            <a:r>
              <a:rPr lang="zh-CN" altLang="en-US" sz="4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本科生课程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EF08CBE-4458-4370-BA51-38734DB3F6FB}"/>
              </a:ext>
            </a:extLst>
          </p:cNvPr>
          <p:cNvSpPr>
            <a:spLocks noGrp="1" noChangeArrowheads="1"/>
          </p:cNvSpPr>
          <p:nvPr>
            <p:ph type="title" idx="4294967295"/>
          </p:nvPr>
        </p:nvSpPr>
        <p:spPr>
          <a:xfrm>
            <a:off x="428625" y="161925"/>
            <a:ext cx="8178800" cy="533400"/>
          </a:xfrm>
        </p:spPr>
        <p:txBody>
          <a:bodyPr/>
          <a:lstStyle/>
          <a:p>
            <a:pPr eaLnBrk="1" hangingPunct="1"/>
            <a:r>
              <a:rPr lang="en-US" altLang="zh-CN"/>
              <a:t>5.1 </a:t>
            </a:r>
            <a:r>
              <a:rPr lang="zh-CN" altLang="en-US"/>
              <a:t>面向对象的相关概念 </a:t>
            </a:r>
          </a:p>
        </p:txBody>
      </p:sp>
      <p:sp>
        <p:nvSpPr>
          <p:cNvPr id="12291" name="Text Box 3">
            <a:extLst>
              <a:ext uri="{FF2B5EF4-FFF2-40B4-BE49-F238E27FC236}">
                <a16:creationId xmlns:a16="http://schemas.microsoft.com/office/drawing/2014/main" id="{465130EF-0908-4ADC-923B-1C19788DE658}"/>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12292" name="Rectangle 4">
            <a:extLst>
              <a:ext uri="{FF2B5EF4-FFF2-40B4-BE49-F238E27FC236}">
                <a16:creationId xmlns:a16="http://schemas.microsoft.com/office/drawing/2014/main" id="{BD381836-CB1A-4895-96B1-AA2972686E1B}"/>
              </a:ext>
            </a:extLst>
          </p:cNvPr>
          <p:cNvSpPr>
            <a:spLocks noChangeArrowheads="1"/>
          </p:cNvSpPr>
          <p:nvPr/>
        </p:nvSpPr>
        <p:spPr bwMode="auto">
          <a:xfrm>
            <a:off x="395288" y="3408363"/>
            <a:ext cx="82073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8288"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sz="1800" b="0">
                <a:latin typeface="Arial" panose="020B0604020202020204" pitchFamily="34" charset="0"/>
              </a:rPr>
              <a:t>        </a:t>
            </a:r>
          </a:p>
        </p:txBody>
      </p:sp>
      <p:sp>
        <p:nvSpPr>
          <p:cNvPr id="19" name="圆角矩形 18">
            <a:extLst>
              <a:ext uri="{FF2B5EF4-FFF2-40B4-BE49-F238E27FC236}">
                <a16:creationId xmlns:a16="http://schemas.microsoft.com/office/drawing/2014/main" id="{1C8DEF98-0D9C-438B-ADD7-515EB266A7DC}"/>
              </a:ext>
            </a:extLst>
          </p:cNvPr>
          <p:cNvSpPr/>
          <p:nvPr/>
        </p:nvSpPr>
        <p:spPr bwMode="gray">
          <a:xfrm>
            <a:off x="539750" y="1268413"/>
            <a:ext cx="7921625" cy="3457575"/>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buFontTx/>
              <a:buNone/>
              <a:defRPr/>
            </a:pPr>
            <a:r>
              <a:rPr lang="en-US" altLang="zh-CN" sz="2400" dirty="0">
                <a:solidFill>
                  <a:srgbClr val="990033"/>
                </a:solidFill>
                <a:latin typeface="Arial" panose="020B0604020202020204" pitchFamily="34" charset="0"/>
              </a:rPr>
              <a:t>       2. </a:t>
            </a:r>
            <a:r>
              <a:rPr lang="zh-CN" altLang="en-US" sz="2400" dirty="0">
                <a:solidFill>
                  <a:srgbClr val="990033"/>
                </a:solidFill>
                <a:latin typeface="Arial" panose="020B0604020202020204" pitchFamily="34" charset="0"/>
              </a:rPr>
              <a:t>多态性和动态绑定</a:t>
            </a:r>
          </a:p>
          <a:p>
            <a:pPr>
              <a:buFontTx/>
              <a:buNone/>
              <a:defRPr/>
            </a:pPr>
            <a:r>
              <a:rPr lang="zh-CN" altLang="en-US" sz="2400" dirty="0">
                <a:solidFill>
                  <a:schemeClr val="tx1"/>
                </a:solidFill>
                <a:latin typeface="Arial" panose="020B0604020202020204" pitchFamily="34" charset="0"/>
              </a:rPr>
              <a:t>   （</a:t>
            </a:r>
            <a:r>
              <a:rPr lang="en-US" altLang="zh-CN" sz="2400" dirty="0">
                <a:solidFill>
                  <a:schemeClr val="tx1"/>
                </a:solidFill>
                <a:latin typeface="Arial" panose="020B0604020202020204" pitchFamily="34" charset="0"/>
              </a:rPr>
              <a:t>1</a:t>
            </a:r>
            <a:r>
              <a:rPr lang="zh-CN" altLang="en-US" sz="2400" dirty="0">
                <a:solidFill>
                  <a:schemeClr val="tx1"/>
                </a:solidFill>
                <a:latin typeface="Arial" panose="020B0604020202020204" pitchFamily="34" charset="0"/>
              </a:rPr>
              <a:t>）</a:t>
            </a:r>
            <a:r>
              <a:rPr lang="zh-CN" altLang="en-US" sz="2400" u="sng" dirty="0">
                <a:solidFill>
                  <a:srgbClr val="FF0000"/>
                </a:solidFill>
                <a:latin typeface="Arial" panose="020B0604020202020204" pitchFamily="34" charset="0"/>
              </a:rPr>
              <a:t>多态性</a:t>
            </a:r>
            <a:r>
              <a:rPr lang="zh-CN" altLang="en-US" sz="2400" dirty="0">
                <a:solidFill>
                  <a:schemeClr val="tx1"/>
                </a:solidFill>
                <a:latin typeface="Arial" panose="020B0604020202020204" pitchFamily="34" charset="0"/>
              </a:rPr>
              <a:t>（</a:t>
            </a:r>
            <a:r>
              <a:rPr lang="en-US" altLang="zh-CN" sz="2400" dirty="0">
                <a:solidFill>
                  <a:schemeClr val="tx1"/>
                </a:solidFill>
                <a:latin typeface="Arial" panose="020B0604020202020204" pitchFamily="34" charset="0"/>
              </a:rPr>
              <a:t>Polymorphism</a:t>
            </a:r>
            <a:r>
              <a:rPr lang="zh-CN" altLang="en-US" sz="2400" dirty="0">
                <a:solidFill>
                  <a:schemeClr val="tx1"/>
                </a:solidFill>
                <a:latin typeface="Arial" panose="020B0604020202020204" pitchFamily="34" charset="0"/>
              </a:rPr>
              <a:t>）是指多种类型的</a:t>
            </a:r>
            <a:r>
              <a:rPr lang="zh-CN" altLang="en-US" sz="2400" dirty="0">
                <a:solidFill>
                  <a:srgbClr val="009900"/>
                </a:solidFill>
                <a:latin typeface="Arial" panose="020B0604020202020204" pitchFamily="34" charset="0"/>
              </a:rPr>
              <a:t>对象</a:t>
            </a:r>
            <a:r>
              <a:rPr lang="zh-CN" altLang="en-US" sz="2400" dirty="0">
                <a:solidFill>
                  <a:schemeClr val="tx1"/>
                </a:solidFill>
                <a:latin typeface="Arial" panose="020B0604020202020204" pitchFamily="34" charset="0"/>
              </a:rPr>
              <a:t>在相同的</a:t>
            </a:r>
            <a:r>
              <a:rPr lang="zh-CN" altLang="en-US" sz="2400" dirty="0">
                <a:solidFill>
                  <a:srgbClr val="800000"/>
                </a:solidFill>
                <a:latin typeface="Arial" panose="020B0604020202020204" pitchFamily="34" charset="0"/>
              </a:rPr>
              <a:t>操作或函数、过程</a:t>
            </a:r>
            <a:r>
              <a:rPr lang="zh-CN" altLang="en-US" sz="2400" dirty="0">
                <a:solidFill>
                  <a:schemeClr val="tx1"/>
                </a:solidFill>
                <a:latin typeface="Arial" panose="020B0604020202020204" pitchFamily="34" charset="0"/>
              </a:rPr>
              <a:t>中取得</a:t>
            </a:r>
            <a:r>
              <a:rPr lang="zh-CN" altLang="en-US" sz="2400" dirty="0">
                <a:solidFill>
                  <a:srgbClr val="800000"/>
                </a:solidFill>
                <a:latin typeface="Arial" panose="020B0604020202020204" pitchFamily="34" charset="0"/>
              </a:rPr>
              <a:t>不同结果的特性</a:t>
            </a:r>
            <a:r>
              <a:rPr lang="zh-CN" altLang="en-US" sz="2400" dirty="0">
                <a:solidFill>
                  <a:schemeClr val="tx1"/>
                </a:solidFill>
                <a:latin typeface="Arial" panose="020B0604020202020204" pitchFamily="34" charset="0"/>
              </a:rPr>
              <a:t>。多态有多种不同形式，其中参数多态和包含多态</a:t>
            </a:r>
            <a:r>
              <a:rPr lang="zh-CN" altLang="en-US" sz="2400" dirty="0">
                <a:solidFill>
                  <a:srgbClr val="1F38ED"/>
                </a:solidFill>
                <a:latin typeface="Arial" panose="020B0604020202020204" pitchFamily="34" charset="0"/>
              </a:rPr>
              <a:t>统称为</a:t>
            </a:r>
            <a:r>
              <a:rPr lang="zh-CN" altLang="en-US" sz="2400" dirty="0">
                <a:solidFill>
                  <a:srgbClr val="CC0000"/>
                </a:solidFill>
                <a:latin typeface="Arial" panose="020B0604020202020204" pitchFamily="34" charset="0"/>
              </a:rPr>
              <a:t>通用多态</a:t>
            </a:r>
            <a:r>
              <a:rPr lang="zh-CN" altLang="en-US" sz="2400" dirty="0">
                <a:solidFill>
                  <a:schemeClr val="tx1"/>
                </a:solidFill>
                <a:latin typeface="Arial" panose="020B0604020202020204" pitchFamily="34" charset="0"/>
              </a:rPr>
              <a:t>，过载多态和强制多态则</a:t>
            </a:r>
            <a:r>
              <a:rPr lang="zh-CN" altLang="en-US" sz="2400" dirty="0">
                <a:solidFill>
                  <a:srgbClr val="1F38ED"/>
                </a:solidFill>
                <a:latin typeface="Arial" panose="020B0604020202020204" pitchFamily="34" charset="0"/>
              </a:rPr>
              <a:t>统称为</a:t>
            </a:r>
            <a:r>
              <a:rPr lang="zh-CN" altLang="en-US" sz="2400" dirty="0">
                <a:solidFill>
                  <a:srgbClr val="CC0000"/>
                </a:solidFill>
                <a:latin typeface="Arial" panose="020B0604020202020204" pitchFamily="34" charset="0"/>
              </a:rPr>
              <a:t>特定多态</a:t>
            </a:r>
            <a:r>
              <a:rPr lang="zh-CN" altLang="en-US" sz="2400" dirty="0">
                <a:solidFill>
                  <a:schemeClr val="tx1"/>
                </a:solidFill>
                <a:latin typeface="Arial" panose="020B0604020202020204" pitchFamily="34" charset="0"/>
              </a:rPr>
              <a:t>。</a:t>
            </a:r>
          </a:p>
          <a:p>
            <a:pPr>
              <a:buFontTx/>
              <a:buNone/>
              <a:defRPr/>
            </a:pPr>
            <a:r>
              <a:rPr lang="zh-CN" altLang="en-US" sz="2400" dirty="0">
                <a:solidFill>
                  <a:schemeClr val="tx1"/>
                </a:solidFill>
                <a:latin typeface="Arial" panose="020B0604020202020204" pitchFamily="34" charset="0"/>
              </a:rPr>
              <a:t>   （</a:t>
            </a:r>
            <a:r>
              <a:rPr lang="en-US" altLang="zh-CN" sz="2400" dirty="0">
                <a:solidFill>
                  <a:schemeClr val="tx1"/>
                </a:solidFill>
                <a:latin typeface="Arial" panose="020B0604020202020204" pitchFamily="34" charset="0"/>
              </a:rPr>
              <a:t>2</a:t>
            </a:r>
            <a:r>
              <a:rPr lang="zh-CN" altLang="en-US" sz="2400" dirty="0">
                <a:solidFill>
                  <a:schemeClr val="tx1"/>
                </a:solidFill>
                <a:latin typeface="Arial" panose="020B0604020202020204" pitchFamily="34" charset="0"/>
              </a:rPr>
              <a:t>）</a:t>
            </a:r>
            <a:r>
              <a:rPr lang="zh-CN" altLang="en-US" sz="2400" u="sng" dirty="0">
                <a:solidFill>
                  <a:srgbClr val="FF0000"/>
                </a:solidFill>
                <a:latin typeface="Arial" panose="020B0604020202020204" pitchFamily="34" charset="0"/>
              </a:rPr>
              <a:t>动态绑定</a:t>
            </a:r>
            <a:r>
              <a:rPr lang="en-US" altLang="zh-CN" sz="2400" dirty="0">
                <a:solidFill>
                  <a:schemeClr val="tx1"/>
                </a:solidFill>
                <a:latin typeface="Arial" panose="020B0604020202020204" pitchFamily="34" charset="0"/>
              </a:rPr>
              <a:t>(Dynamic-binding)</a:t>
            </a:r>
            <a:r>
              <a:rPr lang="zh-CN" altLang="en-US" sz="2400" dirty="0">
                <a:solidFill>
                  <a:schemeClr val="tx1"/>
                </a:solidFill>
                <a:latin typeface="Arial" panose="020B0604020202020204" pitchFamily="34" charset="0"/>
              </a:rPr>
              <a:t>是多态性的基石之一。将函数</a:t>
            </a:r>
            <a:r>
              <a:rPr lang="zh-CN" altLang="en-US" sz="2400" dirty="0">
                <a:solidFill>
                  <a:srgbClr val="1F38ED"/>
                </a:solidFill>
                <a:latin typeface="Arial" panose="020B0604020202020204" pitchFamily="34" charset="0"/>
              </a:rPr>
              <a:t>调用</a:t>
            </a:r>
            <a:r>
              <a:rPr lang="zh-CN" altLang="en-US" sz="2400" dirty="0">
                <a:solidFill>
                  <a:schemeClr val="tx1"/>
                </a:solidFill>
                <a:latin typeface="Arial" panose="020B0604020202020204" pitchFamily="34" charset="0"/>
              </a:rPr>
              <a:t>与目标代码块的</a:t>
            </a:r>
            <a:r>
              <a:rPr lang="zh-CN" altLang="en-US" sz="2400" dirty="0">
                <a:solidFill>
                  <a:srgbClr val="1F38ED"/>
                </a:solidFill>
                <a:latin typeface="Arial" panose="020B0604020202020204" pitchFamily="34" charset="0"/>
              </a:rPr>
              <a:t>连接</a:t>
            </a:r>
            <a:r>
              <a:rPr lang="zh-CN" altLang="en-US" sz="2400" dirty="0">
                <a:solidFill>
                  <a:schemeClr val="tx1"/>
                </a:solidFill>
                <a:latin typeface="Arial" panose="020B0604020202020204" pitchFamily="34" charset="0"/>
              </a:rPr>
              <a:t>延迟到运行时进行</a:t>
            </a:r>
            <a:r>
              <a:rPr lang="en-US" altLang="zh-CN" sz="2400" dirty="0">
                <a:solidFill>
                  <a:schemeClr val="tx1"/>
                </a:solidFill>
                <a:latin typeface="Arial" panose="020B0604020202020204" pitchFamily="34" charset="0"/>
              </a:rPr>
              <a:t>,</a:t>
            </a:r>
            <a:r>
              <a:rPr lang="zh-CN" altLang="en-US" sz="2400" dirty="0">
                <a:solidFill>
                  <a:schemeClr val="tx1"/>
                </a:solidFill>
                <a:latin typeface="Arial" panose="020B0604020202020204" pitchFamily="34" charset="0"/>
              </a:rPr>
              <a:t>只有发送消息时才与接收消息实例的一个操作</a:t>
            </a:r>
            <a:r>
              <a:rPr lang="zh-CN" altLang="en-US" sz="2400" dirty="0">
                <a:solidFill>
                  <a:srgbClr val="800000"/>
                </a:solidFill>
                <a:latin typeface="Arial" panose="020B0604020202020204" pitchFamily="34" charset="0"/>
              </a:rPr>
              <a:t>绑定</a:t>
            </a:r>
            <a:r>
              <a:rPr lang="zh-CN" altLang="en-US" sz="2400" dirty="0">
                <a:solidFill>
                  <a:schemeClr val="tx1"/>
                </a:solidFill>
                <a:latin typeface="Arial" panose="020B0604020202020204" pitchFamily="34" charset="0"/>
              </a:rPr>
              <a:t>。</a:t>
            </a:r>
            <a:endParaRPr lang="en-US" altLang="zh-CN" sz="2400" dirty="0">
              <a:solidFill>
                <a:schemeClr val="tx1"/>
              </a:solidFill>
              <a:latin typeface="Arial" panose="020B0604020202020204" pitchFamily="34" charset="0"/>
            </a:endParaRPr>
          </a:p>
        </p:txBody>
      </p:sp>
      <p:pic>
        <p:nvPicPr>
          <p:cNvPr id="12294" name="Picture 20" descr="C:\Program Files\Microsoft Office\MEDIA\CAGCAT10\j0300520.gif">
            <a:extLst>
              <a:ext uri="{FF2B5EF4-FFF2-40B4-BE49-F238E27FC236}">
                <a16:creationId xmlns:a16="http://schemas.microsoft.com/office/drawing/2014/main" id="{3578EDCF-699D-4E11-82D8-C79D50A5C1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1675" y="5032375"/>
            <a:ext cx="1311275"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54884C6-7F44-42CC-8610-75A0D007B6CB}"/>
              </a:ext>
            </a:extLst>
          </p:cNvPr>
          <p:cNvSpPr>
            <a:spLocks noGrp="1" noChangeArrowheads="1"/>
          </p:cNvSpPr>
          <p:nvPr>
            <p:ph type="title" idx="4294967295"/>
          </p:nvPr>
        </p:nvSpPr>
        <p:spPr>
          <a:xfrm>
            <a:off x="428625" y="161925"/>
            <a:ext cx="8178800" cy="533400"/>
          </a:xfrm>
        </p:spPr>
        <p:txBody>
          <a:bodyPr/>
          <a:lstStyle/>
          <a:p>
            <a:pPr eaLnBrk="1" hangingPunct="1"/>
            <a:r>
              <a:rPr lang="en-US" altLang="zh-CN"/>
              <a:t>5.1 </a:t>
            </a:r>
            <a:r>
              <a:rPr lang="zh-CN" altLang="en-US"/>
              <a:t>面向对象的相关概念 </a:t>
            </a:r>
          </a:p>
        </p:txBody>
      </p:sp>
      <p:sp>
        <p:nvSpPr>
          <p:cNvPr id="13315" name="Text Box 3">
            <a:extLst>
              <a:ext uri="{FF2B5EF4-FFF2-40B4-BE49-F238E27FC236}">
                <a16:creationId xmlns:a16="http://schemas.microsoft.com/office/drawing/2014/main" id="{153687CA-0050-4818-AE79-9D8EE6BF1C05}"/>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13316" name="Rectangle 4">
            <a:extLst>
              <a:ext uri="{FF2B5EF4-FFF2-40B4-BE49-F238E27FC236}">
                <a16:creationId xmlns:a16="http://schemas.microsoft.com/office/drawing/2014/main" id="{17661C96-E203-4C83-9129-10619E8DFBA7}"/>
              </a:ext>
            </a:extLst>
          </p:cNvPr>
          <p:cNvSpPr>
            <a:spLocks noChangeArrowheads="1"/>
          </p:cNvSpPr>
          <p:nvPr/>
        </p:nvSpPr>
        <p:spPr bwMode="auto">
          <a:xfrm>
            <a:off x="395288" y="3529013"/>
            <a:ext cx="8424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57175"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sz="2000" b="0">
              <a:latin typeface="Arial" panose="020B0604020202020204" pitchFamily="34" charset="0"/>
            </a:endParaRPr>
          </a:p>
        </p:txBody>
      </p:sp>
      <p:sp>
        <p:nvSpPr>
          <p:cNvPr id="19" name="圆角矩形 18">
            <a:extLst>
              <a:ext uri="{FF2B5EF4-FFF2-40B4-BE49-F238E27FC236}">
                <a16:creationId xmlns:a16="http://schemas.microsoft.com/office/drawing/2014/main" id="{276FBDC0-5D22-429F-8946-E85E77221C91}"/>
              </a:ext>
            </a:extLst>
          </p:cNvPr>
          <p:cNvSpPr/>
          <p:nvPr/>
        </p:nvSpPr>
        <p:spPr bwMode="gray">
          <a:xfrm>
            <a:off x="539750" y="1268413"/>
            <a:ext cx="8280400" cy="504031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buFontTx/>
              <a:buNone/>
              <a:defRPr/>
            </a:pPr>
            <a:r>
              <a:rPr lang="en-US" altLang="zh-CN" sz="2800" dirty="0">
                <a:solidFill>
                  <a:srgbClr val="FF0000"/>
                </a:solidFill>
                <a:latin typeface="Arial" panose="020B0604020202020204" pitchFamily="34" charset="0"/>
              </a:rPr>
              <a:t>5.1.3 </a:t>
            </a:r>
            <a:r>
              <a:rPr lang="zh-CN" altLang="en-US" sz="2800" dirty="0">
                <a:solidFill>
                  <a:srgbClr val="FF0000"/>
                </a:solidFill>
                <a:latin typeface="Arial" panose="020B0604020202020204" pitchFamily="34" charset="0"/>
              </a:rPr>
              <a:t>消息与方法</a:t>
            </a:r>
            <a:r>
              <a:rPr lang="zh-CN" altLang="zh-CN" sz="2800" dirty="0">
                <a:solidFill>
                  <a:srgbClr val="FF0000"/>
                </a:solidFill>
                <a:latin typeface="Arial" panose="020B0604020202020204" pitchFamily="34" charset="0"/>
              </a:rPr>
              <a:t>的相关概念</a:t>
            </a:r>
            <a:endParaRPr lang="zh-CN" altLang="en-US" sz="2800" dirty="0">
              <a:solidFill>
                <a:srgbClr val="FF0000"/>
              </a:solidFill>
              <a:latin typeface="Arial" panose="020B0604020202020204" pitchFamily="34" charset="0"/>
            </a:endParaRPr>
          </a:p>
          <a:p>
            <a:pPr>
              <a:buFontTx/>
              <a:buNone/>
              <a:defRPr/>
            </a:pPr>
            <a:r>
              <a:rPr lang="en-US" altLang="zh-CN" sz="2400" dirty="0">
                <a:solidFill>
                  <a:schemeClr val="tx1"/>
                </a:solidFill>
                <a:latin typeface="Arial" panose="020B0604020202020204" pitchFamily="34" charset="0"/>
              </a:rPr>
              <a:t>        </a:t>
            </a:r>
            <a:r>
              <a:rPr lang="en-US" altLang="zh-CN" sz="2400" dirty="0">
                <a:solidFill>
                  <a:srgbClr val="990033"/>
                </a:solidFill>
                <a:latin typeface="Arial" panose="020B0604020202020204" pitchFamily="34" charset="0"/>
              </a:rPr>
              <a:t>1. </a:t>
            </a:r>
            <a:r>
              <a:rPr lang="zh-CN" altLang="en-US" sz="2400" dirty="0">
                <a:solidFill>
                  <a:srgbClr val="990033"/>
                </a:solidFill>
                <a:latin typeface="Arial" panose="020B0604020202020204" pitchFamily="34" charset="0"/>
              </a:rPr>
              <a:t>消息与消息通信</a:t>
            </a:r>
          </a:p>
          <a:p>
            <a:pPr>
              <a:buFontTx/>
              <a:buNone/>
              <a:defRPr/>
            </a:pPr>
            <a:r>
              <a:rPr lang="zh-CN" altLang="en-US" sz="2400" dirty="0">
                <a:solidFill>
                  <a:schemeClr val="tx1"/>
                </a:solidFill>
                <a:latin typeface="Arial" panose="020B0604020202020204" pitchFamily="34" charset="0"/>
              </a:rPr>
              <a:t>        </a:t>
            </a:r>
            <a:r>
              <a:rPr lang="zh-CN" altLang="en-US" sz="2400" dirty="0">
                <a:solidFill>
                  <a:srgbClr val="FF0000"/>
                </a:solidFill>
                <a:latin typeface="Arial" panose="020B0604020202020204" pitchFamily="34" charset="0"/>
              </a:rPr>
              <a:t>消息</a:t>
            </a:r>
            <a:r>
              <a:rPr lang="zh-CN" altLang="en-US" sz="2400" dirty="0">
                <a:solidFill>
                  <a:schemeClr val="tx1"/>
                </a:solidFill>
                <a:latin typeface="Arial" panose="020B0604020202020204" pitchFamily="34" charset="0"/>
              </a:rPr>
              <a:t>（</a:t>
            </a:r>
            <a:r>
              <a:rPr lang="en-US" altLang="zh-CN" sz="2400" dirty="0">
                <a:solidFill>
                  <a:schemeClr val="tx1"/>
                </a:solidFill>
                <a:latin typeface="Arial" panose="020B0604020202020204" pitchFamily="34" charset="0"/>
              </a:rPr>
              <a:t>Message</a:t>
            </a:r>
            <a:r>
              <a:rPr lang="zh-CN" altLang="en-US" sz="2400" dirty="0">
                <a:solidFill>
                  <a:schemeClr val="tx1"/>
                </a:solidFill>
                <a:latin typeface="Arial" panose="020B0604020202020204" pitchFamily="34" charset="0"/>
              </a:rPr>
              <a:t>）是向</a:t>
            </a:r>
            <a:r>
              <a:rPr lang="zh-CN" altLang="en-US" sz="2400" dirty="0">
                <a:solidFill>
                  <a:srgbClr val="7030A0"/>
                </a:solidFill>
                <a:latin typeface="Arial" panose="020B0604020202020204" pitchFamily="34" charset="0"/>
              </a:rPr>
              <a:t>对象</a:t>
            </a:r>
            <a:r>
              <a:rPr lang="zh-CN" altLang="en-US" sz="2400" dirty="0">
                <a:solidFill>
                  <a:schemeClr val="tx1"/>
                </a:solidFill>
                <a:latin typeface="Arial" panose="020B0604020202020204" pitchFamily="34" charset="0"/>
              </a:rPr>
              <a:t>发出的</a:t>
            </a:r>
            <a:r>
              <a:rPr lang="zh-CN" altLang="en-US" sz="2400" dirty="0">
                <a:solidFill>
                  <a:srgbClr val="800000"/>
                </a:solidFill>
                <a:latin typeface="Arial" panose="020B0604020202020204" pitchFamily="34" charset="0"/>
              </a:rPr>
              <a:t>服务请求信息</a:t>
            </a:r>
            <a:r>
              <a:rPr lang="zh-CN" altLang="en-US" sz="2400" dirty="0">
                <a:solidFill>
                  <a:schemeClr val="tx1"/>
                </a:solidFill>
                <a:latin typeface="Arial" panose="020B0604020202020204" pitchFamily="34" charset="0"/>
              </a:rPr>
              <a:t>，</a:t>
            </a:r>
            <a:r>
              <a:rPr lang="zh-CN" altLang="en-US" sz="2400" dirty="0">
                <a:solidFill>
                  <a:srgbClr val="D533C9"/>
                </a:solidFill>
                <a:latin typeface="Arial" panose="020B0604020202020204" pitchFamily="34" charset="0"/>
              </a:rPr>
              <a:t>包含信息</a:t>
            </a:r>
            <a:r>
              <a:rPr lang="zh-CN" altLang="en-US" sz="2400" dirty="0">
                <a:solidFill>
                  <a:schemeClr val="tx1"/>
                </a:solidFill>
                <a:latin typeface="Arial" panose="020B0604020202020204" pitchFamily="34" charset="0"/>
              </a:rPr>
              <a:t>为：提供服务的对象标识、消息名、输入信息和回答信息。</a:t>
            </a:r>
          </a:p>
          <a:p>
            <a:pPr>
              <a:buFontTx/>
              <a:buNone/>
              <a:defRPr/>
            </a:pPr>
            <a:r>
              <a:rPr lang="zh-CN" altLang="en-US" sz="2400" dirty="0">
                <a:solidFill>
                  <a:schemeClr val="tx1"/>
                </a:solidFill>
                <a:latin typeface="Arial" panose="020B0604020202020204" pitchFamily="34" charset="0"/>
              </a:rPr>
              <a:t>       </a:t>
            </a:r>
            <a:r>
              <a:rPr lang="zh-CN" altLang="en-US" sz="2400" dirty="0">
                <a:solidFill>
                  <a:srgbClr val="FF0000"/>
                </a:solidFill>
                <a:latin typeface="Arial" panose="020B0604020202020204" pitchFamily="34" charset="0"/>
              </a:rPr>
              <a:t>消息通信</a:t>
            </a:r>
            <a:r>
              <a:rPr lang="zh-CN" altLang="en-US" sz="2400" dirty="0">
                <a:solidFill>
                  <a:schemeClr val="tx1"/>
                </a:solidFill>
                <a:latin typeface="Arial" panose="020B0604020202020204" pitchFamily="34" charset="0"/>
              </a:rPr>
              <a:t>（</a:t>
            </a:r>
            <a:r>
              <a:rPr lang="en-US" altLang="zh-CN" sz="2400" dirty="0">
                <a:solidFill>
                  <a:schemeClr val="tx1"/>
                </a:solidFill>
                <a:latin typeface="Arial" panose="020B0604020202020204" pitchFamily="34" charset="0"/>
              </a:rPr>
              <a:t>Communication with messages</a:t>
            </a:r>
            <a:r>
              <a:rPr lang="zh-CN" altLang="en-US" sz="2400" dirty="0">
                <a:solidFill>
                  <a:schemeClr val="tx1"/>
                </a:solidFill>
                <a:latin typeface="Arial" panose="020B0604020202020204" pitchFamily="34" charset="0"/>
              </a:rPr>
              <a:t>）与对象的封装原则密切相关。</a:t>
            </a:r>
          </a:p>
          <a:p>
            <a:pPr>
              <a:buFontTx/>
              <a:buNone/>
              <a:defRPr/>
            </a:pPr>
            <a:r>
              <a:rPr lang="en-US" altLang="zh-CN" sz="2400" dirty="0">
                <a:solidFill>
                  <a:schemeClr val="tx1"/>
                </a:solidFill>
                <a:latin typeface="Arial" panose="020B0604020202020204" pitchFamily="34" charset="0"/>
              </a:rPr>
              <a:t>       </a:t>
            </a:r>
            <a:r>
              <a:rPr lang="en-US" altLang="zh-CN" sz="2400" dirty="0">
                <a:solidFill>
                  <a:srgbClr val="990033"/>
                </a:solidFill>
                <a:latin typeface="Arial" panose="020B0604020202020204" pitchFamily="34" charset="0"/>
              </a:rPr>
              <a:t>2. </a:t>
            </a:r>
            <a:r>
              <a:rPr lang="zh-CN" altLang="en-US" sz="2400" dirty="0">
                <a:solidFill>
                  <a:srgbClr val="990033"/>
                </a:solidFill>
                <a:latin typeface="Arial" panose="020B0604020202020204" pitchFamily="34" charset="0"/>
              </a:rPr>
              <a:t>方法</a:t>
            </a:r>
            <a:r>
              <a:rPr lang="zh-CN" altLang="zh-CN" sz="2400" dirty="0"/>
              <a:t>的基本概念</a:t>
            </a:r>
            <a:endParaRPr lang="zh-CN" altLang="en-US" sz="2400" dirty="0">
              <a:solidFill>
                <a:srgbClr val="990033"/>
              </a:solidFill>
              <a:latin typeface="Arial" panose="020B0604020202020204" pitchFamily="34" charset="0"/>
            </a:endParaRPr>
          </a:p>
          <a:p>
            <a:pPr>
              <a:buFontTx/>
              <a:buNone/>
              <a:defRPr/>
            </a:pPr>
            <a:r>
              <a:rPr lang="zh-CN" altLang="en-US" sz="2400" dirty="0">
                <a:solidFill>
                  <a:schemeClr val="tx1"/>
                </a:solidFill>
                <a:latin typeface="Arial" panose="020B0604020202020204" pitchFamily="34" charset="0"/>
              </a:rPr>
              <a:t>       </a:t>
            </a:r>
            <a:r>
              <a:rPr lang="zh-CN" altLang="en-US" sz="2400" dirty="0">
                <a:solidFill>
                  <a:srgbClr val="FF0000"/>
                </a:solidFill>
                <a:latin typeface="Arial" panose="020B0604020202020204" pitchFamily="34" charset="0"/>
              </a:rPr>
              <a:t>方法</a:t>
            </a:r>
            <a:r>
              <a:rPr lang="en-US" altLang="zh-CN" sz="2400" dirty="0">
                <a:solidFill>
                  <a:schemeClr val="tx1"/>
                </a:solidFill>
                <a:latin typeface="Arial" panose="020B0604020202020204" pitchFamily="34" charset="0"/>
              </a:rPr>
              <a:t>(Method) </a:t>
            </a:r>
            <a:r>
              <a:rPr lang="zh-CN" altLang="en-US" sz="2400" dirty="0">
                <a:solidFill>
                  <a:schemeClr val="tx1"/>
                </a:solidFill>
                <a:latin typeface="Arial" panose="020B0604020202020204" pitchFamily="34" charset="0"/>
              </a:rPr>
              <a:t>指在</a:t>
            </a:r>
            <a:r>
              <a:rPr lang="zh-CN" altLang="en-US" sz="2400" dirty="0">
                <a:solidFill>
                  <a:srgbClr val="7030A0"/>
                </a:solidFill>
                <a:latin typeface="Arial" panose="020B0604020202020204" pitchFamily="34" charset="0"/>
              </a:rPr>
              <a:t>对象内</a:t>
            </a:r>
            <a:r>
              <a:rPr lang="zh-CN" altLang="en-US" sz="2400" dirty="0">
                <a:solidFill>
                  <a:schemeClr val="tx1"/>
                </a:solidFill>
                <a:latin typeface="Arial" panose="020B0604020202020204" pitchFamily="34" charset="0"/>
              </a:rPr>
              <a:t>的</a:t>
            </a:r>
            <a:r>
              <a:rPr lang="zh-CN" altLang="en-US" sz="2400" dirty="0">
                <a:solidFill>
                  <a:srgbClr val="800000"/>
                </a:solidFill>
                <a:latin typeface="Arial" panose="020B0604020202020204" pitchFamily="34" charset="0"/>
              </a:rPr>
              <a:t>操作</a:t>
            </a:r>
            <a:r>
              <a:rPr lang="zh-CN" altLang="en-US" sz="2400" dirty="0">
                <a:solidFill>
                  <a:schemeClr val="tx1"/>
                </a:solidFill>
                <a:latin typeface="Arial" panose="020B0604020202020204" pitchFamily="34" charset="0"/>
              </a:rPr>
              <a:t>。数据描述对象的状态，操作可进行数据处理，改变对象的状态。当其他对象向该对象发出消息并响应时，其操作才得以实现。方法是类中操作的</a:t>
            </a:r>
            <a:r>
              <a:rPr lang="zh-CN" altLang="en-US" sz="2400" dirty="0">
                <a:solidFill>
                  <a:srgbClr val="800000"/>
                </a:solidFill>
                <a:latin typeface="Arial" panose="020B0604020202020204" pitchFamily="34" charset="0"/>
              </a:rPr>
              <a:t>实现过程</a:t>
            </a:r>
            <a:r>
              <a:rPr lang="en-US" altLang="zh-CN" sz="2400" dirty="0">
                <a:solidFill>
                  <a:schemeClr val="tx1"/>
                </a:solidFill>
                <a:latin typeface="Arial" panose="020B0604020202020204" pitchFamily="34" charset="0"/>
              </a:rPr>
              <a:t>,</a:t>
            </a:r>
            <a:r>
              <a:rPr lang="zh-CN" altLang="en-US" sz="2400" dirty="0">
                <a:solidFill>
                  <a:schemeClr val="tx1"/>
                </a:solidFill>
                <a:latin typeface="Arial" panose="020B0604020202020204" pitchFamily="34" charset="0"/>
              </a:rPr>
              <a:t>一个</a:t>
            </a:r>
            <a:r>
              <a:rPr lang="zh-CN" altLang="en-US" sz="2400" dirty="0">
                <a:solidFill>
                  <a:srgbClr val="800000"/>
                </a:solidFill>
                <a:latin typeface="Arial" panose="020B0604020202020204" pitchFamily="34" charset="0"/>
              </a:rPr>
              <a:t>方法</a:t>
            </a:r>
            <a:r>
              <a:rPr lang="zh-CN" altLang="en-US" sz="2400" dirty="0">
                <a:solidFill>
                  <a:srgbClr val="D533C9"/>
                </a:solidFill>
                <a:latin typeface="Arial" panose="020B0604020202020204" pitchFamily="34" charset="0"/>
              </a:rPr>
              <a:t>包括</a:t>
            </a:r>
            <a:r>
              <a:rPr lang="zh-CN" altLang="en-US" sz="2400" dirty="0">
                <a:solidFill>
                  <a:schemeClr val="tx1"/>
                </a:solidFill>
                <a:latin typeface="Arial" panose="020B0604020202020204" pitchFamily="34" charset="0"/>
              </a:rPr>
              <a:t>方法名、参数及方法体。</a:t>
            </a:r>
            <a:endParaRPr lang="en-US" altLang="zh-CN" sz="2400" dirty="0">
              <a:solidFill>
                <a:srgbClr val="0066FF"/>
              </a:solidFill>
              <a:effectLst>
                <a:outerShdw blurRad="38100" dist="38100" dir="2700000" algn="tl">
                  <a:srgbClr val="C0C0C0"/>
                </a:outerShdw>
              </a:effectLst>
              <a:latin typeface="Arial" panose="020B0604020202020204" pitchFamily="34" charset="0"/>
            </a:endParaRPr>
          </a:p>
        </p:txBody>
      </p:sp>
      <p:sp>
        <p:nvSpPr>
          <p:cNvPr id="2" name="矩形标注 1">
            <a:extLst>
              <a:ext uri="{FF2B5EF4-FFF2-40B4-BE49-F238E27FC236}">
                <a16:creationId xmlns:a16="http://schemas.microsoft.com/office/drawing/2014/main" id="{B5CB9298-FE1C-486D-BB53-76248BD0F181}"/>
              </a:ext>
            </a:extLst>
          </p:cNvPr>
          <p:cNvSpPr/>
          <p:nvPr/>
        </p:nvSpPr>
        <p:spPr>
          <a:xfrm>
            <a:off x="2973388" y="2924175"/>
            <a:ext cx="3576637" cy="358775"/>
          </a:xfrm>
          <a:prstGeom prst="wedgeRectCallout">
            <a:avLst>
              <a:gd name="adj1" fmla="val -61367"/>
              <a:gd name="adj2" fmla="val 57446"/>
            </a:avLst>
          </a:prstGeom>
          <a:solidFill>
            <a:srgbClr val="FFFF00"/>
          </a:solidFill>
          <a:ln w="12700" algn="ctr">
            <a:solidFill>
              <a:srgbClr val="0070C0"/>
            </a:solidFill>
            <a:round/>
          </a:ln>
        </p:spPr>
        <p:txBody>
          <a:bodyPr wrap="none" anchor="ctr"/>
          <a:lstStyle/>
          <a:p>
            <a:pPr algn="dist">
              <a:spcBef>
                <a:spcPct val="20000"/>
              </a:spcBef>
              <a:buFont typeface="Wingdings" panose="05000000000000000000" pitchFamily="2" charset="2"/>
              <a:buNone/>
              <a:defRPr/>
            </a:pPr>
            <a:r>
              <a:rPr lang="zh-CN" altLang="en-US" sz="1600">
                <a:solidFill>
                  <a:srgbClr val="FF0000"/>
                </a:solidFill>
                <a:latin typeface="Arial" panose="020B0604020202020204" pitchFamily="34" charset="0"/>
                <a:sym typeface="+mn-ea"/>
              </a:rPr>
              <a:t>向对象</a:t>
            </a:r>
            <a:r>
              <a:rPr lang="zh-CN" altLang="en-US" sz="1600" u="sng">
                <a:solidFill>
                  <a:srgbClr val="3333FF"/>
                </a:solidFill>
                <a:effectLst>
                  <a:outerShdw blurRad="38100" dist="38100" dir="2700000" algn="tl">
                    <a:srgbClr val="000000"/>
                  </a:outerShdw>
                </a:effectLst>
                <a:latin typeface="Arial" panose="020B0604020202020204" pitchFamily="34" charset="0"/>
                <a:sym typeface="+mn-ea"/>
              </a:rPr>
              <a:t>发出</a:t>
            </a:r>
            <a:r>
              <a:rPr lang="zh-CN" altLang="en-US" sz="1600">
                <a:solidFill>
                  <a:srgbClr val="006600"/>
                </a:solidFill>
                <a:latin typeface="Arial" panose="020B0604020202020204" pitchFamily="34" charset="0"/>
                <a:sym typeface="+mn-ea"/>
              </a:rPr>
              <a:t>服务请求信息</a:t>
            </a:r>
            <a:r>
              <a:rPr lang="zh-CN" altLang="en-US" sz="1600">
                <a:solidFill>
                  <a:srgbClr val="FF0000"/>
                </a:solidFill>
                <a:latin typeface="Arial" panose="020B0604020202020204" pitchFamily="34" charset="0"/>
                <a:sym typeface="+mn-ea"/>
              </a:rPr>
              <a:t>的传输方式</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472775C-37B9-4A96-B2A0-D5F132D350B4}"/>
              </a:ext>
            </a:extLst>
          </p:cNvPr>
          <p:cNvSpPr>
            <a:spLocks noGrp="1" noChangeArrowheads="1"/>
          </p:cNvSpPr>
          <p:nvPr>
            <p:ph type="title" idx="4294967295"/>
          </p:nvPr>
        </p:nvSpPr>
        <p:spPr>
          <a:xfrm>
            <a:off x="428625" y="161925"/>
            <a:ext cx="8178800" cy="533400"/>
          </a:xfrm>
        </p:spPr>
        <p:txBody>
          <a:bodyPr/>
          <a:lstStyle/>
          <a:p>
            <a:pPr eaLnBrk="1" hangingPunct="1"/>
            <a:r>
              <a:rPr lang="en-US" altLang="zh-CN"/>
              <a:t>5.1 </a:t>
            </a:r>
            <a:r>
              <a:rPr lang="zh-CN" altLang="en-US"/>
              <a:t>面向对象的相关概念 </a:t>
            </a:r>
          </a:p>
        </p:txBody>
      </p:sp>
      <p:sp>
        <p:nvSpPr>
          <p:cNvPr id="14339" name="Text Box 3">
            <a:extLst>
              <a:ext uri="{FF2B5EF4-FFF2-40B4-BE49-F238E27FC236}">
                <a16:creationId xmlns:a16="http://schemas.microsoft.com/office/drawing/2014/main" id="{840DFBCA-3D56-4D1F-BFCF-C9A456A68FBA}"/>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14340" name="Rectangle 4">
            <a:extLst>
              <a:ext uri="{FF2B5EF4-FFF2-40B4-BE49-F238E27FC236}">
                <a16:creationId xmlns:a16="http://schemas.microsoft.com/office/drawing/2014/main" id="{1C8004D4-B5F4-4A07-A40C-0D6F9CA63663}"/>
              </a:ext>
            </a:extLst>
          </p:cNvPr>
          <p:cNvSpPr>
            <a:spLocks noChangeArrowheads="1"/>
          </p:cNvSpPr>
          <p:nvPr/>
        </p:nvSpPr>
        <p:spPr bwMode="auto">
          <a:xfrm>
            <a:off x="395288" y="3529013"/>
            <a:ext cx="8424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57175"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sz="2000" b="0">
              <a:latin typeface="Arial" panose="020B0604020202020204" pitchFamily="34" charset="0"/>
            </a:endParaRPr>
          </a:p>
        </p:txBody>
      </p:sp>
      <p:sp>
        <p:nvSpPr>
          <p:cNvPr id="19" name="圆角矩形 18">
            <a:extLst>
              <a:ext uri="{FF2B5EF4-FFF2-40B4-BE49-F238E27FC236}">
                <a16:creationId xmlns:a16="http://schemas.microsoft.com/office/drawing/2014/main" id="{9C14408B-308F-4FB6-BEC8-544DE4363C5E}"/>
              </a:ext>
            </a:extLst>
          </p:cNvPr>
          <p:cNvSpPr/>
          <p:nvPr/>
        </p:nvSpPr>
        <p:spPr bwMode="gray">
          <a:xfrm>
            <a:off x="898525" y="1620838"/>
            <a:ext cx="7466013" cy="230505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buFontTx/>
              <a:buNone/>
              <a:defRPr/>
            </a:pPr>
            <a:r>
              <a:rPr lang="zh-CN" altLang="en-US" sz="2800" dirty="0">
                <a:solidFill>
                  <a:srgbClr val="FF0000"/>
                </a:solidFill>
                <a:latin typeface="Arial" panose="020B0604020202020204" pitchFamily="34" charset="0"/>
              </a:rPr>
              <a:t>    </a:t>
            </a:r>
            <a:r>
              <a:rPr lang="en-US" altLang="zh-CN" sz="2600" dirty="0">
                <a:solidFill>
                  <a:srgbClr val="FF0000"/>
                </a:solidFill>
                <a:latin typeface="Wingdings" panose="05000000000000000000" pitchFamily="2" charset="2"/>
              </a:rPr>
              <a:t>1</a:t>
            </a:r>
            <a:r>
              <a:rPr lang="zh-CN" altLang="zh-CN" sz="2600" dirty="0">
                <a:solidFill>
                  <a:srgbClr val="FF0000"/>
                </a:solidFill>
                <a:latin typeface="黑体" panose="02010609060101010101" pitchFamily="49" charset="-122"/>
                <a:ea typeface="黑体" panose="02010609060101010101" pitchFamily="49" charset="-122"/>
              </a:rPr>
              <a:t>讨论思考</a:t>
            </a:r>
            <a:r>
              <a:rPr lang="zh-CN" altLang="zh-CN" sz="2600" dirty="0">
                <a:solidFill>
                  <a:srgbClr val="FF0000"/>
                </a:solidFill>
              </a:rPr>
              <a:t>：</a:t>
            </a:r>
            <a:endParaRPr lang="zh-CN" altLang="en-US" sz="2600" dirty="0">
              <a:solidFill>
                <a:srgbClr val="FF0000"/>
              </a:solidFill>
              <a:latin typeface="Arial" panose="020B0604020202020204" pitchFamily="34" charset="0"/>
            </a:endParaRPr>
          </a:p>
          <a:p>
            <a:pPr>
              <a:buFontTx/>
              <a:buNone/>
              <a:defRPr/>
            </a:pPr>
            <a:r>
              <a:rPr lang="zh-CN" altLang="en-US" sz="2400" b="0" dirty="0">
                <a:solidFill>
                  <a:schemeClr val="tx1"/>
                </a:solidFill>
                <a:latin typeface="Arial" panose="020B0604020202020204" pitchFamily="34" charset="0"/>
              </a:rPr>
              <a:t>     </a:t>
            </a:r>
            <a:r>
              <a:rPr lang="zh-CN" altLang="en-US" sz="2400" dirty="0">
                <a:solidFill>
                  <a:schemeClr val="tx1"/>
                </a:solidFill>
                <a:latin typeface="Arial" panose="020B0604020202020204" pitchFamily="34" charset="0"/>
              </a:rPr>
              <a:t>   </a:t>
            </a:r>
            <a:r>
              <a:rPr lang="en-US" altLang="zh-CN" sz="2400" dirty="0">
                <a:solidFill>
                  <a:schemeClr val="tx1"/>
                </a:solidFill>
                <a:latin typeface="Arial" panose="020B0604020202020204" pitchFamily="34" charset="0"/>
              </a:rPr>
              <a:t>(1) </a:t>
            </a:r>
            <a:r>
              <a:rPr lang="zh-CN" altLang="en-US" sz="2400" dirty="0">
                <a:solidFill>
                  <a:schemeClr val="tx1"/>
                </a:solidFill>
                <a:latin typeface="Arial" panose="020B0604020202020204" pitchFamily="34" charset="0"/>
              </a:rPr>
              <a:t>什么是对象及其三要素？什么是类及实例？</a:t>
            </a:r>
          </a:p>
          <a:p>
            <a:pPr>
              <a:buFontTx/>
              <a:buNone/>
              <a:defRPr/>
            </a:pPr>
            <a:r>
              <a:rPr lang="en-US" altLang="zh-CN" sz="2400" dirty="0">
                <a:solidFill>
                  <a:schemeClr val="tx1"/>
                </a:solidFill>
                <a:latin typeface="Arial" panose="020B0604020202020204" pitchFamily="34" charset="0"/>
              </a:rPr>
              <a:t>        (2) </a:t>
            </a:r>
            <a:r>
              <a:rPr lang="zh-CN" altLang="en-US" sz="2400" dirty="0">
                <a:solidFill>
                  <a:schemeClr val="tx1"/>
                </a:solidFill>
                <a:latin typeface="Arial" panose="020B0604020202020204" pitchFamily="34" charset="0"/>
              </a:rPr>
              <a:t>怎样理解继承及多态性？举例说明。</a:t>
            </a:r>
            <a:endParaRPr lang="en-US" altLang="zh-CN" sz="2400" dirty="0">
              <a:solidFill>
                <a:schemeClr val="tx1"/>
              </a:solidFill>
              <a:latin typeface="Arial" panose="020B0604020202020204" pitchFamily="34" charset="0"/>
            </a:endParaRPr>
          </a:p>
          <a:p>
            <a:pPr>
              <a:buFontTx/>
              <a:buNone/>
              <a:defRPr/>
            </a:pPr>
            <a:r>
              <a:rPr lang="en-US" altLang="zh-CN" sz="2400" dirty="0">
                <a:solidFill>
                  <a:schemeClr val="tx1"/>
                </a:solidFill>
                <a:latin typeface="Arial" panose="020B0604020202020204" pitchFamily="34" charset="0"/>
              </a:rPr>
              <a:t>        (3) </a:t>
            </a:r>
            <a:r>
              <a:rPr lang="zh-CN" altLang="en-US" sz="2400" dirty="0">
                <a:solidFill>
                  <a:schemeClr val="tx1"/>
                </a:solidFill>
                <a:latin typeface="Arial" panose="020B0604020202020204" pitchFamily="34" charset="0"/>
              </a:rPr>
              <a:t>举例说明消息与方法及其之间的关系。</a:t>
            </a:r>
          </a:p>
          <a:p>
            <a:pPr>
              <a:buFontTx/>
              <a:buNone/>
              <a:defRPr/>
            </a:pPr>
            <a:endParaRPr lang="en-US" altLang="zh-CN" sz="2400" b="0" dirty="0">
              <a:solidFill>
                <a:srgbClr val="0066FF"/>
              </a:solidFill>
              <a:effectLst>
                <a:outerShdw blurRad="38100" dist="38100" dir="2700000" algn="tl">
                  <a:srgbClr val="C0C0C0"/>
                </a:outerShdw>
              </a:effectLst>
              <a:latin typeface="Arial" panose="020B0604020202020204" pitchFamily="34" charset="0"/>
            </a:endParaRPr>
          </a:p>
        </p:txBody>
      </p:sp>
      <p:pic>
        <p:nvPicPr>
          <p:cNvPr id="14342" name="Picture 20" descr="C:\Program Files\Microsoft Office\MEDIA\CAGCAT10\j0300520.gif">
            <a:extLst>
              <a:ext uri="{FF2B5EF4-FFF2-40B4-BE49-F238E27FC236}">
                <a16:creationId xmlns:a16="http://schemas.microsoft.com/office/drawing/2014/main" id="{D31ED2B6-2B0C-4D2B-B683-D88A35228C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4868863"/>
            <a:ext cx="1311275" cy="112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C46C853-5FFF-4AC0-9127-69F5316CC762}"/>
              </a:ext>
            </a:extLst>
          </p:cNvPr>
          <p:cNvSpPr>
            <a:spLocks noGrp="1" noChangeArrowheads="1"/>
          </p:cNvSpPr>
          <p:nvPr>
            <p:ph type="title" idx="4294967295"/>
          </p:nvPr>
        </p:nvSpPr>
        <p:spPr>
          <a:xfrm>
            <a:off x="428625" y="161925"/>
            <a:ext cx="8178800" cy="533400"/>
          </a:xfrm>
        </p:spPr>
        <p:txBody>
          <a:bodyPr/>
          <a:lstStyle/>
          <a:p>
            <a:pPr eaLnBrk="1" hangingPunct="1"/>
            <a:r>
              <a:rPr lang="en-US" altLang="zh-CN"/>
              <a:t>5.2 </a:t>
            </a:r>
            <a:r>
              <a:rPr lang="zh-CN" altLang="en-US"/>
              <a:t>面向对象方法概述</a:t>
            </a:r>
          </a:p>
        </p:txBody>
      </p:sp>
      <p:sp>
        <p:nvSpPr>
          <p:cNvPr id="15363" name="Text Box 3">
            <a:extLst>
              <a:ext uri="{FF2B5EF4-FFF2-40B4-BE49-F238E27FC236}">
                <a16:creationId xmlns:a16="http://schemas.microsoft.com/office/drawing/2014/main" id="{9A22C57F-8265-40B3-94C0-8FC7299D6BE1}"/>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19" name="圆角矩形 18">
            <a:extLst>
              <a:ext uri="{FF2B5EF4-FFF2-40B4-BE49-F238E27FC236}">
                <a16:creationId xmlns:a16="http://schemas.microsoft.com/office/drawing/2014/main" id="{AB0EF085-0739-423B-ABAF-F61F873DAB5A}"/>
              </a:ext>
            </a:extLst>
          </p:cNvPr>
          <p:cNvSpPr/>
          <p:nvPr/>
        </p:nvSpPr>
        <p:spPr bwMode="gray">
          <a:xfrm>
            <a:off x="428626" y="1412875"/>
            <a:ext cx="8058810" cy="4537075"/>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spcAft>
                <a:spcPts val="600"/>
              </a:spcAft>
              <a:defRPr/>
            </a:pPr>
            <a:r>
              <a:rPr lang="en-US" altLang="zh-CN" sz="2500" dirty="0">
                <a:solidFill>
                  <a:srgbClr val="FF0000"/>
                </a:solidFill>
                <a:effectLst>
                  <a:outerShdw blurRad="38100" dist="38100" dir="2700000" algn="tl">
                    <a:srgbClr val="C0C0C0"/>
                  </a:outerShdw>
                </a:effectLst>
                <a:latin typeface="Times New Roman" panose="02020603050405020304" pitchFamily="18" charset="0"/>
              </a:rPr>
              <a:t>5.2.1 </a:t>
            </a:r>
            <a:r>
              <a:rPr lang="zh-CN" altLang="en-US" sz="2500" dirty="0">
                <a:solidFill>
                  <a:srgbClr val="FF0000"/>
                </a:solidFill>
                <a:effectLst>
                  <a:outerShdw blurRad="38100" dist="38100" dir="2700000" algn="tl">
                    <a:srgbClr val="C0C0C0"/>
                  </a:outerShdw>
                </a:effectLst>
                <a:latin typeface="Times New Roman" panose="02020603050405020304" pitchFamily="18" charset="0"/>
              </a:rPr>
              <a:t>面向对象方法的概念</a:t>
            </a:r>
          </a:p>
          <a:p>
            <a:pPr>
              <a:buFontTx/>
              <a:buNone/>
              <a:defRPr/>
            </a:pPr>
            <a:r>
              <a:rPr lang="zh-CN" altLang="en-US" sz="2200" dirty="0">
                <a:solidFill>
                  <a:srgbClr val="C00000"/>
                </a:solidFill>
                <a:effectLst>
                  <a:outerShdw blurRad="38100" dist="38100" dir="2700000" algn="tl">
                    <a:srgbClr val="C0C0C0"/>
                  </a:outerShdw>
                </a:effectLst>
                <a:latin typeface="Times New Roman" panose="02020603050405020304" pitchFamily="18" charset="0"/>
              </a:rPr>
              <a:t>       面向对象</a:t>
            </a:r>
            <a:r>
              <a:rPr lang="en-US" altLang="zh-CN" sz="2200" dirty="0">
                <a:solidFill>
                  <a:schemeClr val="tx1"/>
                </a:solidFill>
                <a:effectLst>
                  <a:outerShdw blurRad="38100" dist="38100" dir="2700000" algn="tl">
                    <a:srgbClr val="C0C0C0"/>
                  </a:outerShdw>
                </a:effectLst>
                <a:latin typeface="Times New Roman" panose="02020603050405020304" pitchFamily="18" charset="0"/>
              </a:rPr>
              <a:t>(Object </a:t>
            </a:r>
            <a:r>
              <a:rPr lang="en-US" altLang="zh-CN" sz="2200" dirty="0" err="1">
                <a:solidFill>
                  <a:schemeClr val="tx1"/>
                </a:solidFill>
                <a:effectLst>
                  <a:outerShdw blurRad="38100" dist="38100" dir="2700000" algn="tl">
                    <a:srgbClr val="C0C0C0"/>
                  </a:outerShdw>
                </a:effectLst>
                <a:latin typeface="Times New Roman" panose="02020603050405020304" pitchFamily="18" charset="0"/>
              </a:rPr>
              <a:t>Oriented,OO</a:t>
            </a:r>
            <a:r>
              <a:rPr lang="en-US" altLang="zh-CN" sz="2200" dirty="0">
                <a:solidFill>
                  <a:schemeClr val="tx1"/>
                </a:solidFill>
                <a:effectLst>
                  <a:outerShdw blurRad="38100" dist="38100" dir="2700000" algn="tl">
                    <a:srgbClr val="C0C0C0"/>
                  </a:outerShdw>
                </a:effectLst>
                <a:latin typeface="Times New Roman" panose="02020603050405020304" pitchFamily="18" charset="0"/>
              </a:rPr>
              <a:t>) </a:t>
            </a:r>
            <a:r>
              <a:rPr lang="zh-CN" altLang="en-US" sz="2200" dirty="0">
                <a:solidFill>
                  <a:srgbClr val="FF0000"/>
                </a:solidFill>
                <a:effectLst>
                  <a:outerShdw blurRad="38100" dist="38100" dir="2700000" algn="tl">
                    <a:srgbClr val="C0C0C0"/>
                  </a:outerShdw>
                </a:effectLst>
                <a:latin typeface="Arial" panose="020B0604020202020204" pitchFamily="34" charset="0"/>
              </a:rPr>
              <a:t>定义</a:t>
            </a:r>
            <a:r>
              <a:rPr lang="zh-CN" altLang="en-US" sz="2200" dirty="0">
                <a:solidFill>
                  <a:schemeClr val="tx1"/>
                </a:solidFill>
                <a:effectLst>
                  <a:outerShdw blurRad="38100" dist="38100" dir="2700000" algn="tl">
                    <a:srgbClr val="C0C0C0"/>
                  </a:outerShdw>
                </a:effectLst>
                <a:latin typeface="Arial" panose="020B0604020202020204" pitchFamily="34" charset="0"/>
              </a:rPr>
              <a:t>：</a:t>
            </a:r>
            <a:r>
              <a:rPr lang="zh-CN" altLang="en-US" sz="2200" dirty="0">
                <a:solidFill>
                  <a:srgbClr val="006600"/>
                </a:solidFill>
                <a:effectLst>
                  <a:outerShdw blurRad="38100" dist="38100" dir="2700000" algn="tl">
                    <a:srgbClr val="C0C0C0"/>
                  </a:outerShdw>
                </a:effectLst>
                <a:latin typeface="Arial" panose="020B0604020202020204" pitchFamily="34" charset="0"/>
              </a:rPr>
              <a:t>面向对象</a:t>
            </a:r>
            <a:r>
              <a:rPr lang="en-US" altLang="zh-CN" sz="2200" dirty="0">
                <a:solidFill>
                  <a:srgbClr val="006600"/>
                </a:solidFill>
                <a:effectLst>
                  <a:outerShdw blurRad="38100" dist="38100" dir="2700000" algn="tl">
                    <a:srgbClr val="C0C0C0"/>
                  </a:outerShdw>
                </a:effectLst>
                <a:latin typeface="Arial" panose="020B0604020202020204" pitchFamily="34" charset="0"/>
              </a:rPr>
              <a:t>= </a:t>
            </a:r>
            <a:r>
              <a:rPr lang="zh-CN" altLang="en-US" sz="2200" dirty="0">
                <a:solidFill>
                  <a:srgbClr val="006600"/>
                </a:solidFill>
                <a:effectLst>
                  <a:outerShdw blurRad="38100" dist="38100" dir="2700000" algn="tl">
                    <a:srgbClr val="C0C0C0"/>
                  </a:outerShdw>
                </a:effectLst>
                <a:latin typeface="Arial" panose="020B0604020202020204" pitchFamily="34" charset="0"/>
              </a:rPr>
              <a:t>对象 </a:t>
            </a:r>
            <a:r>
              <a:rPr lang="en-US" altLang="zh-CN" sz="2200" dirty="0">
                <a:solidFill>
                  <a:srgbClr val="006600"/>
                </a:solidFill>
                <a:effectLst>
                  <a:outerShdw blurRad="38100" dist="38100" dir="2700000" algn="tl">
                    <a:srgbClr val="C0C0C0"/>
                  </a:outerShdw>
                </a:effectLst>
                <a:latin typeface="Arial" panose="020B0604020202020204" pitchFamily="34" charset="0"/>
              </a:rPr>
              <a:t>+ </a:t>
            </a:r>
            <a:r>
              <a:rPr lang="zh-CN" altLang="en-US" sz="2200" dirty="0">
                <a:solidFill>
                  <a:srgbClr val="006600"/>
                </a:solidFill>
                <a:effectLst>
                  <a:outerShdw blurRad="38100" dist="38100" dir="2700000" algn="tl">
                    <a:srgbClr val="C0C0C0"/>
                  </a:outerShdw>
                </a:effectLst>
                <a:latin typeface="Arial" panose="020B0604020202020204" pitchFamily="34" charset="0"/>
              </a:rPr>
              <a:t>类 </a:t>
            </a:r>
            <a:r>
              <a:rPr lang="en-US" altLang="zh-CN" sz="2200" dirty="0">
                <a:solidFill>
                  <a:srgbClr val="006600"/>
                </a:solidFill>
                <a:effectLst>
                  <a:outerShdw blurRad="38100" dist="38100" dir="2700000" algn="tl">
                    <a:srgbClr val="C0C0C0"/>
                  </a:outerShdw>
                </a:effectLst>
                <a:latin typeface="Arial" panose="020B0604020202020204" pitchFamily="34" charset="0"/>
              </a:rPr>
              <a:t>+ </a:t>
            </a:r>
            <a:r>
              <a:rPr lang="zh-CN" altLang="en-US" sz="2200" dirty="0">
                <a:solidFill>
                  <a:srgbClr val="006600"/>
                </a:solidFill>
                <a:effectLst>
                  <a:outerShdw blurRad="38100" dist="38100" dir="2700000" algn="tl">
                    <a:srgbClr val="C0C0C0"/>
                  </a:outerShdw>
                </a:effectLst>
                <a:latin typeface="Arial" panose="020B0604020202020204" pitchFamily="34" charset="0"/>
              </a:rPr>
              <a:t>继承 </a:t>
            </a:r>
            <a:r>
              <a:rPr lang="en-US" altLang="zh-CN" sz="2200" dirty="0">
                <a:solidFill>
                  <a:srgbClr val="006600"/>
                </a:solidFill>
                <a:effectLst>
                  <a:outerShdw blurRad="38100" dist="38100" dir="2700000" algn="tl">
                    <a:srgbClr val="C0C0C0"/>
                  </a:outerShdw>
                </a:effectLst>
                <a:latin typeface="Arial" panose="020B0604020202020204" pitchFamily="34" charset="0"/>
              </a:rPr>
              <a:t>+ </a:t>
            </a:r>
            <a:r>
              <a:rPr lang="zh-CN" altLang="en-US" sz="2200" dirty="0">
                <a:solidFill>
                  <a:srgbClr val="006600"/>
                </a:solidFill>
                <a:effectLst>
                  <a:outerShdw blurRad="38100" dist="38100" dir="2700000" algn="tl">
                    <a:srgbClr val="C0C0C0"/>
                  </a:outerShdw>
                </a:effectLst>
                <a:latin typeface="Arial" panose="020B0604020202020204" pitchFamily="34" charset="0"/>
              </a:rPr>
              <a:t>消息通信</a:t>
            </a:r>
            <a:r>
              <a:rPr lang="en-US" altLang="zh-CN" sz="2200" dirty="0">
                <a:solidFill>
                  <a:srgbClr val="006600"/>
                </a:solidFill>
                <a:effectLst>
                  <a:outerShdw blurRad="38100" dist="38100" dir="2700000" algn="tl">
                    <a:srgbClr val="C0C0C0"/>
                  </a:outerShdw>
                </a:effectLst>
                <a:latin typeface="Arial" panose="020B0604020202020204" pitchFamily="34" charset="0"/>
              </a:rPr>
              <a:t>,</a:t>
            </a:r>
            <a:r>
              <a:rPr lang="zh-CN" altLang="en-US" sz="2200" dirty="0">
                <a:solidFill>
                  <a:schemeClr val="tx1"/>
                </a:solidFill>
                <a:effectLst>
                  <a:outerShdw blurRad="38100" dist="38100" dir="2700000" algn="tl">
                    <a:srgbClr val="C0C0C0"/>
                  </a:outerShdw>
                </a:effectLst>
                <a:latin typeface="Arial" panose="020B0604020202020204" pitchFamily="34" charset="0"/>
              </a:rPr>
              <a:t>具有这</a:t>
            </a:r>
            <a:r>
              <a:rPr lang="en-US" altLang="zh-CN" sz="2200" dirty="0">
                <a:solidFill>
                  <a:schemeClr val="tx1"/>
                </a:solidFill>
                <a:effectLst>
                  <a:outerShdw blurRad="38100" dist="38100" dir="2700000" algn="tl">
                    <a:srgbClr val="C0C0C0"/>
                  </a:outerShdw>
                </a:effectLst>
                <a:latin typeface="Arial" panose="020B0604020202020204" pitchFamily="34" charset="0"/>
              </a:rPr>
              <a:t>4</a:t>
            </a:r>
            <a:r>
              <a:rPr lang="zh-CN" altLang="en-US" sz="2200" dirty="0">
                <a:solidFill>
                  <a:schemeClr val="tx1"/>
                </a:solidFill>
                <a:effectLst>
                  <a:outerShdw blurRad="38100" dist="38100" dir="2700000" algn="tl">
                    <a:srgbClr val="C0C0C0"/>
                  </a:outerShdw>
                </a:effectLst>
                <a:latin typeface="Arial" panose="020B0604020202020204" pitchFamily="34" charset="0"/>
              </a:rPr>
              <a:t>个概念的软件开发方法称为</a:t>
            </a:r>
            <a:r>
              <a:rPr lang="en-US" altLang="zh-CN" sz="2200" u="sng" dirty="0">
                <a:solidFill>
                  <a:srgbClr val="FF0000"/>
                </a:solidFill>
                <a:effectLst>
                  <a:outerShdw blurRad="38100" dist="38100" dir="2700000" algn="tl">
                    <a:srgbClr val="C0C0C0"/>
                  </a:outerShdw>
                </a:effectLst>
                <a:latin typeface="Arial" panose="020B0604020202020204" pitchFamily="34" charset="0"/>
              </a:rPr>
              <a:t>OOM</a:t>
            </a:r>
            <a:r>
              <a:rPr lang="zh-CN" altLang="en-US" sz="2200" dirty="0">
                <a:solidFill>
                  <a:schemeClr val="tx1"/>
                </a:solidFill>
                <a:effectLst>
                  <a:outerShdw blurRad="38100" dist="38100" dir="2700000" algn="tl">
                    <a:srgbClr val="C0C0C0"/>
                  </a:outerShdw>
                </a:effectLst>
                <a:latin typeface="Arial" panose="020B0604020202020204" pitchFamily="34" charset="0"/>
              </a:rPr>
              <a:t>。</a:t>
            </a:r>
            <a:endParaRPr lang="en-US" altLang="zh-CN" sz="2200" dirty="0">
              <a:solidFill>
                <a:schemeClr val="tx1"/>
              </a:solidFill>
              <a:effectLst>
                <a:outerShdw blurRad="38100" dist="38100" dir="2700000" algn="tl">
                  <a:srgbClr val="C0C0C0"/>
                </a:outerShdw>
              </a:effectLst>
              <a:latin typeface="Arial" panose="020B0604020202020204" pitchFamily="34" charset="0"/>
            </a:endParaRPr>
          </a:p>
          <a:p>
            <a:pPr>
              <a:buFontTx/>
              <a:buNone/>
              <a:defRPr/>
            </a:pPr>
            <a:r>
              <a:rPr lang="en-US" altLang="zh-CN" sz="2200" dirty="0">
                <a:solidFill>
                  <a:schemeClr val="tx1"/>
                </a:solidFill>
                <a:effectLst>
                  <a:outerShdw blurRad="38100" dist="38100" dir="2700000" algn="tl">
                    <a:srgbClr val="C0C0C0"/>
                  </a:outerShdw>
                </a:effectLst>
                <a:latin typeface="Arial" panose="020B0604020202020204" pitchFamily="34" charset="0"/>
              </a:rPr>
              <a:t>      </a:t>
            </a:r>
            <a:r>
              <a:rPr lang="zh-CN" altLang="en-US" sz="2200" dirty="0">
                <a:solidFill>
                  <a:srgbClr val="FF0000"/>
                </a:solidFill>
                <a:effectLst>
                  <a:outerShdw blurRad="38100" dist="38100" dir="2700000" algn="tl">
                    <a:srgbClr val="C0C0C0"/>
                  </a:outerShdw>
                </a:effectLst>
                <a:latin typeface="Times New Roman" panose="02020603050405020304" pitchFamily="18" charset="0"/>
              </a:rPr>
              <a:t>面向对象方法（</a:t>
            </a:r>
            <a:r>
              <a:rPr lang="en-US" altLang="zh-CN" sz="2200" dirty="0">
                <a:solidFill>
                  <a:srgbClr val="FF0000"/>
                </a:solidFill>
                <a:effectLst>
                  <a:outerShdw blurRad="38100" dist="38100" dir="2700000" algn="tl">
                    <a:srgbClr val="C0C0C0"/>
                  </a:outerShdw>
                </a:effectLst>
                <a:latin typeface="Times New Roman" panose="02020603050405020304" pitchFamily="18" charset="0"/>
              </a:rPr>
              <a:t>OOM</a:t>
            </a:r>
            <a:r>
              <a:rPr lang="zh-CN" altLang="en-US" sz="2200" dirty="0">
                <a:solidFill>
                  <a:srgbClr val="FF0000"/>
                </a:solidFill>
                <a:effectLst>
                  <a:outerShdw blurRad="38100" dist="38100" dir="2700000" algn="tl">
                    <a:srgbClr val="C0C0C0"/>
                  </a:outerShdw>
                </a:effectLst>
                <a:latin typeface="Times New Roman" panose="02020603050405020304" pitchFamily="18" charset="0"/>
              </a:rPr>
              <a:t>）</a:t>
            </a:r>
            <a:r>
              <a:rPr lang="zh-CN" altLang="en-US" sz="2200" dirty="0">
                <a:solidFill>
                  <a:schemeClr val="tx1"/>
                </a:solidFill>
                <a:effectLst>
                  <a:outerShdw blurRad="38100" dist="38100" dir="2700000" algn="tl">
                    <a:srgbClr val="C0C0C0"/>
                  </a:outerShdw>
                </a:effectLst>
                <a:latin typeface="Times New Roman" panose="02020603050405020304" pitchFamily="18" charset="0"/>
              </a:rPr>
              <a:t>是面向对象技术和方法在软件工程中的全面运用，</a:t>
            </a:r>
            <a:r>
              <a:rPr lang="zh-CN" altLang="en-US" sz="2200" dirty="0">
                <a:solidFill>
                  <a:srgbClr val="990033"/>
                </a:solidFill>
                <a:effectLst>
                  <a:outerShdw blurRad="38100" dist="38100" dir="2700000" algn="tl">
                    <a:srgbClr val="C0C0C0"/>
                  </a:outerShdw>
                </a:effectLst>
                <a:latin typeface="Times New Roman" panose="02020603050405020304" pitchFamily="18" charset="0"/>
              </a:rPr>
              <a:t>包括</a:t>
            </a:r>
            <a:r>
              <a:rPr lang="zh-CN" altLang="en-US" sz="2200" dirty="0">
                <a:solidFill>
                  <a:schemeClr val="tx1"/>
                </a:solidFill>
                <a:effectLst>
                  <a:outerShdw blurRad="38100" dist="38100" dir="2700000" algn="tl">
                    <a:srgbClr val="C0C0C0"/>
                  </a:outerShdw>
                </a:effectLst>
                <a:latin typeface="Times New Roman" panose="02020603050405020304" pitchFamily="18" charset="0"/>
              </a:rPr>
              <a:t>面向对象分析（</a:t>
            </a:r>
            <a:r>
              <a:rPr lang="en-US" altLang="zh-CN" sz="2200" dirty="0">
                <a:solidFill>
                  <a:schemeClr val="tx1"/>
                </a:solidFill>
                <a:effectLst>
                  <a:outerShdw blurRad="38100" dist="38100" dir="2700000" algn="tl">
                    <a:srgbClr val="C0C0C0"/>
                  </a:outerShdw>
                </a:effectLst>
                <a:latin typeface="Times New Roman" panose="02020603050405020304" pitchFamily="18" charset="0"/>
              </a:rPr>
              <a:t>OOA</a:t>
            </a:r>
            <a:r>
              <a:rPr lang="zh-CN" altLang="en-US" sz="2200" dirty="0">
                <a:solidFill>
                  <a:schemeClr val="tx1"/>
                </a:solidFill>
                <a:effectLst>
                  <a:outerShdw blurRad="38100" dist="38100" dir="2700000" algn="tl">
                    <a:srgbClr val="C0C0C0"/>
                  </a:outerShdw>
                </a:effectLst>
                <a:latin typeface="Times New Roman" panose="02020603050405020304" pitchFamily="18" charset="0"/>
              </a:rPr>
              <a:t>）、面向对象设计</a:t>
            </a:r>
            <a:r>
              <a:rPr lang="en-US" altLang="zh-CN" sz="2200" dirty="0">
                <a:solidFill>
                  <a:schemeClr val="tx1"/>
                </a:solidFill>
                <a:effectLst>
                  <a:outerShdw blurRad="38100" dist="38100" dir="2700000" algn="tl">
                    <a:srgbClr val="C0C0C0"/>
                  </a:outerShdw>
                </a:effectLst>
                <a:latin typeface="Times New Roman" panose="02020603050405020304" pitchFamily="18" charset="0"/>
              </a:rPr>
              <a:t>(OOD)</a:t>
            </a:r>
            <a:r>
              <a:rPr lang="zh-CN" altLang="en-US" sz="2200" dirty="0">
                <a:solidFill>
                  <a:schemeClr val="tx1"/>
                </a:solidFill>
                <a:effectLst>
                  <a:outerShdw blurRad="38100" dist="38100" dir="2700000" algn="tl">
                    <a:srgbClr val="C0C0C0"/>
                  </a:outerShdw>
                </a:effectLst>
                <a:latin typeface="Times New Roman" panose="02020603050405020304" pitchFamily="18" charset="0"/>
              </a:rPr>
              <a:t>、面向对象编程（</a:t>
            </a:r>
            <a:r>
              <a:rPr lang="en-US" altLang="zh-CN" sz="2200" dirty="0">
                <a:solidFill>
                  <a:schemeClr val="tx1"/>
                </a:solidFill>
                <a:effectLst>
                  <a:outerShdw blurRad="38100" dist="38100" dir="2700000" algn="tl">
                    <a:srgbClr val="C0C0C0"/>
                  </a:outerShdw>
                </a:effectLst>
                <a:latin typeface="Times New Roman" panose="02020603050405020304" pitchFamily="18" charset="0"/>
              </a:rPr>
              <a:t>OOP)</a:t>
            </a:r>
            <a:r>
              <a:rPr lang="zh-CN" altLang="en-US" sz="2200" dirty="0">
                <a:solidFill>
                  <a:schemeClr val="tx1"/>
                </a:solidFill>
                <a:effectLst>
                  <a:outerShdw blurRad="38100" dist="38100" dir="2700000" algn="tl">
                    <a:srgbClr val="C0C0C0"/>
                  </a:outerShdw>
                </a:effectLst>
                <a:latin typeface="Times New Roman" panose="02020603050405020304" pitchFamily="18" charset="0"/>
              </a:rPr>
              <a:t>、面向对象测试</a:t>
            </a:r>
            <a:r>
              <a:rPr lang="en-US" altLang="zh-CN" sz="2200" dirty="0">
                <a:solidFill>
                  <a:schemeClr val="tx1"/>
                </a:solidFill>
                <a:effectLst>
                  <a:outerShdw blurRad="38100" dist="38100" dir="2700000" algn="tl">
                    <a:srgbClr val="C0C0C0"/>
                  </a:outerShdw>
                </a:effectLst>
                <a:latin typeface="Times New Roman" panose="02020603050405020304" pitchFamily="18" charset="0"/>
              </a:rPr>
              <a:t>(OOT)</a:t>
            </a:r>
            <a:r>
              <a:rPr lang="zh-CN" altLang="en-US" sz="2200" dirty="0">
                <a:solidFill>
                  <a:schemeClr val="tx1"/>
                </a:solidFill>
                <a:effectLst>
                  <a:outerShdw blurRad="38100" dist="38100" dir="2700000" algn="tl">
                    <a:srgbClr val="C0C0C0"/>
                  </a:outerShdw>
                </a:effectLst>
                <a:latin typeface="Times New Roman" panose="02020603050405020304" pitchFamily="18" charset="0"/>
              </a:rPr>
              <a:t>和面向对象维护等方法。</a:t>
            </a:r>
          </a:p>
          <a:p>
            <a:pPr>
              <a:lnSpc>
                <a:spcPct val="105000"/>
              </a:lnSpc>
              <a:spcBef>
                <a:spcPct val="25000"/>
              </a:spcBef>
              <a:spcAft>
                <a:spcPct val="25000"/>
              </a:spcAft>
              <a:buFontTx/>
              <a:buNone/>
              <a:defRPr/>
            </a:pPr>
            <a:r>
              <a:rPr lang="zh-CN" altLang="en-US" sz="2200" dirty="0">
                <a:solidFill>
                  <a:schemeClr val="tx1"/>
                </a:solidFill>
                <a:effectLst>
                  <a:outerShdw blurRad="38100" dist="38100" dir="2700000" algn="tl">
                    <a:srgbClr val="C0C0C0"/>
                  </a:outerShdw>
                </a:effectLst>
                <a:latin typeface="Arial" panose="020B0604020202020204" pitchFamily="34" charset="0"/>
              </a:rPr>
              <a:t>       </a:t>
            </a:r>
            <a:r>
              <a:rPr lang="zh-CN" altLang="en-US" sz="2200" dirty="0">
                <a:solidFill>
                  <a:srgbClr val="C00000"/>
                </a:solidFill>
                <a:effectLst>
                  <a:outerShdw blurRad="38100" dist="38100" dir="2700000" algn="tl">
                    <a:srgbClr val="C0C0C0"/>
                  </a:outerShdw>
                </a:effectLst>
                <a:latin typeface="Arial" panose="020B0604020202020204" pitchFamily="34" charset="0"/>
              </a:rPr>
              <a:t>面向对象方法学</a:t>
            </a:r>
            <a:r>
              <a:rPr lang="zh-CN" altLang="en-US" sz="2200" dirty="0">
                <a:solidFill>
                  <a:schemeClr val="tx1"/>
                </a:solidFill>
                <a:effectLst>
                  <a:outerShdw blurRad="38100" dist="38100" dir="2700000" algn="tl">
                    <a:srgbClr val="C0C0C0"/>
                  </a:outerShdw>
                </a:effectLst>
                <a:latin typeface="Arial" panose="020B0604020202020204" pitchFamily="34" charset="0"/>
              </a:rPr>
              <a:t>的</a:t>
            </a:r>
            <a:r>
              <a:rPr lang="zh-CN" altLang="en-US" sz="2200" dirty="0">
                <a:solidFill>
                  <a:srgbClr val="990033"/>
                </a:solidFill>
                <a:effectLst>
                  <a:outerShdw blurRad="38100" dist="38100" dir="2700000" algn="tl">
                    <a:srgbClr val="C0C0C0"/>
                  </a:outerShdw>
                </a:effectLst>
                <a:latin typeface="Arial" panose="020B0604020202020204" pitchFamily="34" charset="0"/>
              </a:rPr>
              <a:t>出发点和基本原则</a:t>
            </a:r>
            <a:r>
              <a:rPr lang="zh-CN" altLang="en-US" sz="2200" dirty="0">
                <a:solidFill>
                  <a:schemeClr val="tx1"/>
                </a:solidFill>
                <a:effectLst>
                  <a:outerShdw blurRad="38100" dist="38100" dir="2700000" algn="tl">
                    <a:srgbClr val="C0C0C0"/>
                  </a:outerShdw>
                </a:effectLst>
                <a:latin typeface="Arial" panose="020B0604020202020204" pitchFamily="34" charset="0"/>
              </a:rPr>
              <a:t>，使软件开发的方法和过程尽可能接近人类认识现实世界解决问题的思维方式方法。只有同时使用对象、类、继承与消息通信，才能体现面向对象的</a:t>
            </a:r>
            <a:r>
              <a:rPr lang="zh-CN" altLang="en-US" sz="2200" dirty="0">
                <a:solidFill>
                  <a:srgbClr val="800000"/>
                </a:solidFill>
                <a:effectLst>
                  <a:outerShdw blurRad="38100" dist="38100" dir="2700000" algn="tl">
                    <a:srgbClr val="C0C0C0"/>
                  </a:outerShdw>
                </a:effectLst>
                <a:latin typeface="Arial" panose="020B0604020202020204" pitchFamily="34" charset="0"/>
              </a:rPr>
              <a:t>特征和方法</a:t>
            </a:r>
            <a:r>
              <a:rPr lang="zh-CN" altLang="en-US" sz="2200" dirty="0">
                <a:solidFill>
                  <a:schemeClr val="tx1"/>
                </a:solidFill>
                <a:effectLst>
                  <a:outerShdw blurRad="38100" dist="38100" dir="2700000" algn="tl">
                    <a:srgbClr val="C0C0C0"/>
                  </a:outerShdw>
                </a:effectLst>
                <a:latin typeface="Arial" panose="020B0604020202020204" pitchFamily="34" charset="0"/>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C76F07BD-D27C-4CBA-8465-6A8E26C690B1}"/>
              </a:ext>
            </a:extLst>
          </p:cNvPr>
          <p:cNvSpPr>
            <a:spLocks noGrp="1" noChangeArrowheads="1"/>
          </p:cNvSpPr>
          <p:nvPr>
            <p:ph type="title" idx="4294967295"/>
          </p:nvPr>
        </p:nvSpPr>
        <p:spPr>
          <a:xfrm>
            <a:off x="428625" y="161925"/>
            <a:ext cx="8178800" cy="533400"/>
          </a:xfrm>
        </p:spPr>
        <p:txBody>
          <a:bodyPr/>
          <a:lstStyle/>
          <a:p>
            <a:pPr eaLnBrk="1" hangingPunct="1"/>
            <a:r>
              <a:rPr lang="en-US" altLang="zh-CN"/>
              <a:t>5.2 </a:t>
            </a:r>
            <a:r>
              <a:rPr lang="zh-CN" altLang="en-US"/>
              <a:t>面向对象方法概述</a:t>
            </a:r>
          </a:p>
        </p:txBody>
      </p:sp>
      <p:sp>
        <p:nvSpPr>
          <p:cNvPr id="16387" name="Text Box 3">
            <a:extLst>
              <a:ext uri="{FF2B5EF4-FFF2-40B4-BE49-F238E27FC236}">
                <a16:creationId xmlns:a16="http://schemas.microsoft.com/office/drawing/2014/main" id="{304593D4-EBA3-4440-8844-EEF9400339BB}"/>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19" name="圆角矩形 18">
            <a:extLst>
              <a:ext uri="{FF2B5EF4-FFF2-40B4-BE49-F238E27FC236}">
                <a16:creationId xmlns:a16="http://schemas.microsoft.com/office/drawing/2014/main" id="{A699E519-285F-47B0-A0DF-B2CC553A4D98}"/>
              </a:ext>
            </a:extLst>
          </p:cNvPr>
          <p:cNvSpPr/>
          <p:nvPr/>
        </p:nvSpPr>
        <p:spPr bwMode="gray">
          <a:xfrm>
            <a:off x="684213" y="1412875"/>
            <a:ext cx="7921625" cy="403225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nSpc>
                <a:spcPct val="105000"/>
              </a:lnSpc>
              <a:spcBef>
                <a:spcPct val="25000"/>
              </a:spcBef>
              <a:spcAft>
                <a:spcPct val="25000"/>
              </a:spcAft>
              <a:buFontTx/>
              <a:buNone/>
              <a:defRPr/>
            </a:pPr>
            <a:r>
              <a:rPr lang="en-US" altLang="zh-CN" sz="2400">
                <a:solidFill>
                  <a:srgbClr val="FF0000"/>
                </a:solidFill>
                <a:effectLst>
                  <a:outerShdw blurRad="38100" dist="38100" dir="2700000" algn="tl">
                    <a:srgbClr val="C0C0C0"/>
                  </a:outerShdw>
                </a:effectLst>
                <a:latin typeface="Arial" panose="020B0604020202020204" pitchFamily="34" charset="0"/>
              </a:rPr>
              <a:t>5.2.2 </a:t>
            </a:r>
            <a:r>
              <a:rPr lang="zh-CN" altLang="en-US" sz="2400">
                <a:solidFill>
                  <a:srgbClr val="FF0000"/>
                </a:solidFill>
                <a:effectLst>
                  <a:outerShdw blurRad="38100" dist="38100" dir="2700000" algn="tl">
                    <a:srgbClr val="C0C0C0"/>
                  </a:outerShdw>
                </a:effectLst>
                <a:latin typeface="Arial" panose="020B0604020202020204" pitchFamily="34" charset="0"/>
              </a:rPr>
              <a:t>面向对象方法的特点</a:t>
            </a:r>
          </a:p>
          <a:p>
            <a:pPr>
              <a:buFontTx/>
              <a:buNone/>
              <a:defRPr/>
            </a:pPr>
            <a:r>
              <a:rPr lang="zh-CN" altLang="en-US" sz="2200">
                <a:solidFill>
                  <a:schemeClr val="tx1"/>
                </a:solidFill>
                <a:effectLst>
                  <a:outerShdw blurRad="38100" dist="38100" dir="2700000" algn="tl">
                    <a:srgbClr val="C0C0C0"/>
                  </a:outerShdw>
                </a:effectLst>
                <a:latin typeface="Arial" panose="020B0604020202020204" pitchFamily="34" charset="0"/>
              </a:rPr>
              <a:t>       </a:t>
            </a:r>
            <a:r>
              <a:rPr lang="zh-CN" altLang="en-US" sz="2200">
                <a:solidFill>
                  <a:srgbClr val="C00000"/>
                </a:solidFill>
                <a:effectLst>
                  <a:outerShdw blurRad="38100" dist="38100" dir="2700000" algn="tl">
                    <a:srgbClr val="C0C0C0"/>
                  </a:outerShdw>
                </a:effectLst>
                <a:latin typeface="Arial" panose="020B0604020202020204" pitchFamily="34" charset="0"/>
              </a:rPr>
              <a:t>面向对象的开发方法</a:t>
            </a:r>
            <a:r>
              <a:rPr lang="en-US" altLang="zh-CN" sz="2200">
                <a:solidFill>
                  <a:srgbClr val="C00000"/>
                </a:solidFill>
                <a:effectLst>
                  <a:outerShdw blurRad="38100" dist="38100" dir="2700000" algn="tl">
                    <a:srgbClr val="C0C0C0"/>
                  </a:outerShdw>
                </a:effectLst>
                <a:latin typeface="Arial" panose="020B0604020202020204" pitchFamily="34" charset="0"/>
              </a:rPr>
              <a:t>OOSD</a:t>
            </a:r>
            <a:r>
              <a:rPr lang="zh-CN" altLang="en-US" sz="2200">
                <a:solidFill>
                  <a:schemeClr val="tx1"/>
                </a:solidFill>
                <a:effectLst>
                  <a:outerShdw blurRad="38100" dist="38100" dir="2700000" algn="tl">
                    <a:srgbClr val="C0C0C0"/>
                  </a:outerShdw>
                </a:effectLst>
                <a:latin typeface="Arial" panose="020B0604020202020204" pitchFamily="34" charset="0"/>
              </a:rPr>
              <a:t>的</a:t>
            </a:r>
            <a:r>
              <a:rPr lang="zh-CN" altLang="en-US" sz="2200" u="sng">
                <a:solidFill>
                  <a:srgbClr val="FF3399"/>
                </a:solidFill>
                <a:effectLst>
                  <a:outerShdw blurRad="38100" dist="38100" dir="2700000" algn="tl">
                    <a:srgbClr val="C0C0C0"/>
                  </a:outerShdw>
                </a:effectLst>
                <a:latin typeface="Arial" panose="020B0604020202020204" pitchFamily="34" charset="0"/>
              </a:rPr>
              <a:t>基本思想</a:t>
            </a:r>
            <a:r>
              <a:rPr lang="zh-CN" altLang="en-US" sz="2200">
                <a:solidFill>
                  <a:schemeClr val="tx1"/>
                </a:solidFill>
                <a:effectLst>
                  <a:outerShdw blurRad="38100" dist="38100" dir="2700000" algn="tl">
                    <a:srgbClr val="C0C0C0"/>
                  </a:outerShdw>
                </a:effectLst>
                <a:latin typeface="Arial" panose="020B0604020202020204" pitchFamily="34" charset="0"/>
              </a:rPr>
              <a:t>是尽可能按照人类认识世界的方法和思维方式分析和解决问题，可提供更加清晰的需求分析和设计</a:t>
            </a:r>
            <a:r>
              <a:rPr lang="en-US" altLang="zh-CN" sz="2200">
                <a:solidFill>
                  <a:schemeClr val="tx1"/>
                </a:solidFill>
                <a:effectLst>
                  <a:outerShdw blurRad="38100" dist="38100" dir="2700000" algn="tl">
                    <a:srgbClr val="C0C0C0"/>
                  </a:outerShdw>
                </a:effectLst>
                <a:latin typeface="Arial" panose="020B0604020202020204" pitchFamily="34" charset="0"/>
              </a:rPr>
              <a:t>,</a:t>
            </a:r>
            <a:r>
              <a:rPr lang="zh-CN" altLang="en-US" sz="2200">
                <a:solidFill>
                  <a:schemeClr val="tx1"/>
                </a:solidFill>
                <a:effectLst>
                  <a:outerShdw blurRad="38100" dist="38100" dir="2700000" algn="tl">
                    <a:srgbClr val="C0C0C0"/>
                  </a:outerShdw>
                </a:effectLst>
                <a:latin typeface="Arial" panose="020B0604020202020204" pitchFamily="34" charset="0"/>
              </a:rPr>
              <a:t>是指导软件开发的系统方法</a:t>
            </a:r>
            <a:r>
              <a:rPr lang="en-US" altLang="zh-CN" sz="2200">
                <a:solidFill>
                  <a:schemeClr val="tx1"/>
                </a:solidFill>
                <a:effectLst>
                  <a:outerShdw blurRad="38100" dist="38100" dir="2700000" algn="tl">
                    <a:srgbClr val="C0C0C0"/>
                  </a:outerShdw>
                </a:effectLst>
                <a:latin typeface="Arial" panose="020B0604020202020204" pitchFamily="34" charset="0"/>
              </a:rPr>
              <a:t>. OOSD</a:t>
            </a:r>
            <a:r>
              <a:rPr lang="zh-CN" altLang="en-US" sz="2200">
                <a:solidFill>
                  <a:schemeClr val="tx1"/>
                </a:solidFill>
                <a:effectLst>
                  <a:outerShdw blurRad="38100" dist="38100" dir="2700000" algn="tl">
                    <a:srgbClr val="C0C0C0"/>
                  </a:outerShdw>
                </a:effectLst>
                <a:latin typeface="Arial" panose="020B0604020202020204" pitchFamily="34" charset="0"/>
              </a:rPr>
              <a:t>贯穿于整个软件生命期，其中</a:t>
            </a:r>
            <a:r>
              <a:rPr lang="zh-CN" altLang="en-US" sz="2200">
                <a:solidFill>
                  <a:srgbClr val="7030A0"/>
                </a:solidFill>
                <a:effectLst>
                  <a:outerShdw blurRad="38100" dist="38100" dir="2700000" algn="tl">
                    <a:srgbClr val="C0C0C0"/>
                  </a:outerShdw>
                </a:effectLst>
                <a:latin typeface="Arial" panose="020B0604020202020204" pitchFamily="34" charset="0"/>
              </a:rPr>
              <a:t>面向对象的分析与设计</a:t>
            </a:r>
            <a:r>
              <a:rPr lang="zh-CN" altLang="en-US" sz="2200">
                <a:solidFill>
                  <a:schemeClr val="tx1"/>
                </a:solidFill>
                <a:effectLst>
                  <a:outerShdw blurRad="38100" dist="38100" dir="2700000" algn="tl">
                    <a:srgbClr val="C0C0C0"/>
                  </a:outerShdw>
                </a:effectLst>
                <a:latin typeface="Arial" panose="020B0604020202020204" pitchFamily="34" charset="0"/>
              </a:rPr>
              <a:t>是</a:t>
            </a:r>
            <a:r>
              <a:rPr lang="zh-CN" altLang="en-US" sz="2200">
                <a:solidFill>
                  <a:srgbClr val="990033"/>
                </a:solidFill>
                <a:effectLst>
                  <a:outerShdw blurRad="38100" dist="38100" dir="2700000" algn="tl">
                    <a:srgbClr val="C0C0C0"/>
                  </a:outerShdw>
                </a:effectLst>
                <a:latin typeface="Arial" panose="020B0604020202020204" pitchFamily="34" charset="0"/>
              </a:rPr>
              <a:t>面向对象开发的</a:t>
            </a:r>
            <a:r>
              <a:rPr lang="zh-CN" altLang="en-US" sz="2200" u="sng">
                <a:solidFill>
                  <a:srgbClr val="FF3399"/>
                </a:solidFill>
                <a:effectLst>
                  <a:outerShdw blurRad="38100" dist="38100" dir="2700000" algn="tl">
                    <a:srgbClr val="C0C0C0"/>
                  </a:outerShdw>
                </a:effectLst>
                <a:latin typeface="Arial" panose="020B0604020202020204" pitchFamily="34" charset="0"/>
              </a:rPr>
              <a:t>关键</a:t>
            </a:r>
            <a:r>
              <a:rPr lang="zh-CN" altLang="en-US" sz="2200">
                <a:solidFill>
                  <a:schemeClr val="tx1"/>
                </a:solidFill>
                <a:effectLst>
                  <a:outerShdw blurRad="38100" dist="38100" dir="2700000" algn="tl">
                    <a:srgbClr val="C0C0C0"/>
                  </a:outerShdw>
                </a:effectLst>
                <a:latin typeface="Arial" panose="020B0604020202020204" pitchFamily="34" charset="0"/>
              </a:rPr>
              <a:t>。</a:t>
            </a:r>
          </a:p>
          <a:p>
            <a:pPr>
              <a:buFontTx/>
              <a:buNone/>
              <a:defRPr/>
            </a:pPr>
            <a:r>
              <a:rPr lang="en-US" altLang="zh-CN" sz="2200">
                <a:solidFill>
                  <a:schemeClr val="tx1"/>
                </a:solidFill>
                <a:effectLst>
                  <a:outerShdw blurRad="38100" dist="38100" dir="2700000" algn="tl">
                    <a:srgbClr val="C0C0C0"/>
                  </a:outerShdw>
                </a:effectLst>
                <a:latin typeface="Arial" panose="020B0604020202020204" pitchFamily="34" charset="0"/>
              </a:rPr>
              <a:t>       OOM</a:t>
            </a:r>
            <a:r>
              <a:rPr lang="zh-CN" altLang="en-US" sz="2200">
                <a:solidFill>
                  <a:schemeClr val="tx1"/>
                </a:solidFill>
                <a:effectLst>
                  <a:outerShdw blurRad="38100" dist="38100" dir="2700000" algn="tl">
                    <a:srgbClr val="C0C0C0"/>
                  </a:outerShdw>
                </a:effectLst>
                <a:latin typeface="Arial" panose="020B0604020202020204" pitchFamily="34" charset="0"/>
              </a:rPr>
              <a:t>具有</a:t>
            </a:r>
            <a:r>
              <a:rPr lang="en-US" altLang="zh-CN" sz="2200">
                <a:solidFill>
                  <a:schemeClr val="tx1"/>
                </a:solidFill>
                <a:effectLst>
                  <a:outerShdw blurRad="38100" dist="38100" dir="2700000" algn="tl">
                    <a:srgbClr val="C0C0C0"/>
                  </a:outerShdw>
                </a:effectLst>
                <a:latin typeface="Arial" panose="020B0604020202020204" pitchFamily="34" charset="0"/>
              </a:rPr>
              <a:t>4</a:t>
            </a:r>
            <a:r>
              <a:rPr lang="zh-CN" altLang="en-US" sz="2200">
                <a:solidFill>
                  <a:schemeClr val="tx1"/>
                </a:solidFill>
                <a:effectLst>
                  <a:outerShdw blurRad="38100" dist="38100" dir="2700000" algn="tl">
                    <a:srgbClr val="C0C0C0"/>
                  </a:outerShdw>
                </a:effectLst>
                <a:latin typeface="Arial" panose="020B0604020202020204" pitchFamily="34" charset="0"/>
              </a:rPr>
              <a:t>个</a:t>
            </a:r>
            <a:r>
              <a:rPr lang="zh-CN" altLang="en-US" sz="2200">
                <a:solidFill>
                  <a:srgbClr val="C00000"/>
                </a:solidFill>
                <a:effectLst>
                  <a:outerShdw blurRad="38100" dist="38100" dir="2700000" algn="tl">
                    <a:srgbClr val="C0C0C0"/>
                  </a:outerShdw>
                </a:effectLst>
                <a:latin typeface="Arial" panose="020B0604020202020204" pitchFamily="34" charset="0"/>
              </a:rPr>
              <a:t>主要特点</a:t>
            </a:r>
            <a:r>
              <a:rPr lang="en-US" altLang="zh-CN" sz="2200">
                <a:solidFill>
                  <a:schemeClr val="tx1"/>
                </a:solidFill>
                <a:effectLst>
                  <a:outerShdw blurRad="38100" dist="38100" dir="2700000" algn="tl">
                    <a:srgbClr val="C0C0C0"/>
                  </a:outerShdw>
                </a:effectLst>
                <a:latin typeface="Arial" panose="020B0604020202020204" pitchFamily="34" charset="0"/>
              </a:rPr>
              <a:t>:</a:t>
            </a:r>
          </a:p>
          <a:p>
            <a:pPr>
              <a:buFontTx/>
              <a:buNone/>
              <a:defRPr/>
            </a:pPr>
            <a:r>
              <a:rPr lang="zh-CN" altLang="en-US" sz="2200">
                <a:solidFill>
                  <a:schemeClr val="tx1"/>
                </a:solidFill>
                <a:effectLst>
                  <a:outerShdw blurRad="38100" dist="38100" dir="2700000" algn="tl">
                    <a:srgbClr val="C0C0C0"/>
                  </a:outerShdw>
                </a:effectLst>
                <a:latin typeface="Arial" panose="020B0604020202020204" pitchFamily="34" charset="0"/>
              </a:rPr>
              <a:t>    （</a:t>
            </a:r>
            <a:r>
              <a:rPr lang="en-US" altLang="zh-CN" sz="2200">
                <a:solidFill>
                  <a:schemeClr val="tx1"/>
                </a:solidFill>
                <a:effectLst>
                  <a:outerShdw blurRad="38100" dist="38100" dir="2700000" algn="tl">
                    <a:srgbClr val="C0C0C0"/>
                  </a:outerShdw>
                </a:effectLst>
                <a:latin typeface="Arial" panose="020B0604020202020204" pitchFamily="34" charset="0"/>
              </a:rPr>
              <a:t>1</a:t>
            </a:r>
            <a:r>
              <a:rPr lang="zh-CN" altLang="en-US" sz="2200">
                <a:solidFill>
                  <a:schemeClr val="tx1"/>
                </a:solidFill>
                <a:effectLst>
                  <a:outerShdw blurRad="38100" dist="38100" dir="2700000" algn="tl">
                    <a:srgbClr val="C0C0C0"/>
                  </a:outerShdw>
                </a:effectLst>
                <a:latin typeface="Arial" panose="020B0604020202020204" pitchFamily="34" charset="0"/>
              </a:rPr>
              <a:t>）符合人类分析解决问题的习惯思维方式。</a:t>
            </a:r>
          </a:p>
          <a:p>
            <a:pPr>
              <a:buFontTx/>
              <a:buNone/>
              <a:defRPr/>
            </a:pPr>
            <a:r>
              <a:rPr lang="zh-CN" altLang="en-US" sz="2200">
                <a:solidFill>
                  <a:schemeClr val="tx1"/>
                </a:solidFill>
                <a:effectLst>
                  <a:outerShdw blurRad="38100" dist="38100" dir="2700000" algn="tl">
                    <a:srgbClr val="C0C0C0"/>
                  </a:outerShdw>
                </a:effectLst>
                <a:latin typeface="Arial" panose="020B0604020202020204" pitchFamily="34" charset="0"/>
              </a:rPr>
              <a:t>    （</a:t>
            </a:r>
            <a:r>
              <a:rPr lang="en-US" altLang="zh-CN" sz="2200">
                <a:solidFill>
                  <a:schemeClr val="tx1"/>
                </a:solidFill>
                <a:effectLst>
                  <a:outerShdw blurRad="38100" dist="38100" dir="2700000" algn="tl">
                    <a:srgbClr val="C0C0C0"/>
                  </a:outerShdw>
                </a:effectLst>
                <a:latin typeface="Arial" panose="020B0604020202020204" pitchFamily="34" charset="0"/>
              </a:rPr>
              <a:t>2</a:t>
            </a:r>
            <a:r>
              <a:rPr lang="zh-CN" altLang="en-US" sz="2200">
                <a:solidFill>
                  <a:schemeClr val="tx1"/>
                </a:solidFill>
                <a:effectLst>
                  <a:outerShdw blurRad="38100" dist="38100" dir="2700000" algn="tl">
                    <a:srgbClr val="C0C0C0"/>
                  </a:outerShdw>
                </a:effectLst>
                <a:latin typeface="Arial" panose="020B0604020202020204" pitchFamily="34" charset="0"/>
              </a:rPr>
              <a:t>）各阶段所使用的技术方法具有高度连续性。</a:t>
            </a:r>
          </a:p>
          <a:p>
            <a:pPr>
              <a:buFontTx/>
              <a:buNone/>
              <a:defRPr/>
            </a:pPr>
            <a:r>
              <a:rPr lang="zh-CN" altLang="en-US" sz="2200">
                <a:solidFill>
                  <a:schemeClr val="tx1"/>
                </a:solidFill>
                <a:effectLst>
                  <a:outerShdw blurRad="38100" dist="38100" dir="2700000" algn="tl">
                    <a:srgbClr val="C0C0C0"/>
                  </a:outerShdw>
                </a:effectLst>
                <a:latin typeface="Arial" panose="020B0604020202020204" pitchFamily="34" charset="0"/>
              </a:rPr>
              <a:t>    （</a:t>
            </a:r>
            <a:r>
              <a:rPr lang="en-US" altLang="zh-CN" sz="2200">
                <a:solidFill>
                  <a:schemeClr val="tx1"/>
                </a:solidFill>
                <a:effectLst>
                  <a:outerShdw blurRad="38100" dist="38100" dir="2700000" algn="tl">
                    <a:srgbClr val="C0C0C0"/>
                  </a:outerShdw>
                </a:effectLst>
                <a:latin typeface="Arial" panose="020B0604020202020204" pitchFamily="34" charset="0"/>
              </a:rPr>
              <a:t>3</a:t>
            </a:r>
            <a:r>
              <a:rPr lang="zh-CN" altLang="en-US" sz="2200">
                <a:solidFill>
                  <a:schemeClr val="tx1"/>
                </a:solidFill>
                <a:effectLst>
                  <a:outerShdw blurRad="38100" dist="38100" dir="2700000" algn="tl">
                    <a:srgbClr val="C0C0C0"/>
                  </a:outerShdw>
                </a:effectLst>
                <a:latin typeface="Arial" panose="020B0604020202020204" pitchFamily="34" charset="0"/>
              </a:rPr>
              <a:t>）开发阶段有机集成有利系统稳定。</a:t>
            </a:r>
          </a:p>
          <a:p>
            <a:pPr>
              <a:buFontTx/>
              <a:buNone/>
              <a:defRPr/>
            </a:pPr>
            <a:r>
              <a:rPr lang="zh-CN" altLang="en-US" sz="2200">
                <a:solidFill>
                  <a:schemeClr val="tx1"/>
                </a:solidFill>
                <a:effectLst>
                  <a:outerShdw blurRad="38100" dist="38100" dir="2700000" algn="tl">
                    <a:srgbClr val="C0C0C0"/>
                  </a:outerShdw>
                </a:effectLst>
                <a:latin typeface="Arial" panose="020B0604020202020204" pitchFamily="34" charset="0"/>
              </a:rPr>
              <a:t>    （</a:t>
            </a:r>
            <a:r>
              <a:rPr lang="en-US" altLang="zh-CN" sz="2200">
                <a:solidFill>
                  <a:schemeClr val="tx1"/>
                </a:solidFill>
                <a:effectLst>
                  <a:outerShdw blurRad="38100" dist="38100" dir="2700000" algn="tl">
                    <a:srgbClr val="C0C0C0"/>
                  </a:outerShdw>
                </a:effectLst>
                <a:latin typeface="Arial" panose="020B0604020202020204" pitchFamily="34" charset="0"/>
              </a:rPr>
              <a:t>4</a:t>
            </a:r>
            <a:r>
              <a:rPr lang="zh-CN" altLang="en-US" sz="2200">
                <a:solidFill>
                  <a:schemeClr val="tx1"/>
                </a:solidFill>
                <a:effectLst>
                  <a:outerShdw blurRad="38100" dist="38100" dir="2700000" algn="tl">
                    <a:srgbClr val="C0C0C0"/>
                  </a:outerShdw>
                </a:effectLst>
                <a:latin typeface="Arial" panose="020B0604020202020204" pitchFamily="34" charset="0"/>
              </a:rPr>
              <a:t>）重用性好。</a:t>
            </a:r>
          </a:p>
        </p:txBody>
      </p:sp>
      <p:pic>
        <p:nvPicPr>
          <p:cNvPr id="16389" name="Picture 20" descr="C:\Program Files\Microsoft Office\MEDIA\CAGCAT10\j0300520.gif">
            <a:extLst>
              <a:ext uri="{FF2B5EF4-FFF2-40B4-BE49-F238E27FC236}">
                <a16:creationId xmlns:a16="http://schemas.microsoft.com/office/drawing/2014/main" id="{42D04648-7A42-4D1F-BD7E-2CF3C032F7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5084763"/>
            <a:ext cx="1311275" cy="112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5D66F88-89FA-4CF8-A797-2984D5BD7737}"/>
              </a:ext>
            </a:extLst>
          </p:cNvPr>
          <p:cNvSpPr>
            <a:spLocks noGrp="1" noChangeArrowheads="1"/>
          </p:cNvSpPr>
          <p:nvPr>
            <p:ph type="title" idx="4294967295"/>
          </p:nvPr>
        </p:nvSpPr>
        <p:spPr>
          <a:xfrm>
            <a:off x="428625" y="161925"/>
            <a:ext cx="8178800" cy="533400"/>
          </a:xfrm>
        </p:spPr>
        <p:txBody>
          <a:bodyPr/>
          <a:lstStyle/>
          <a:p>
            <a:pPr eaLnBrk="1" hangingPunct="1"/>
            <a:r>
              <a:rPr lang="en-US" altLang="zh-CN"/>
              <a:t>5.2 </a:t>
            </a:r>
            <a:r>
              <a:rPr lang="zh-CN" altLang="en-US"/>
              <a:t>面向对象方法概述</a:t>
            </a:r>
          </a:p>
        </p:txBody>
      </p:sp>
      <p:sp>
        <p:nvSpPr>
          <p:cNvPr id="17411" name="Text Box 3">
            <a:extLst>
              <a:ext uri="{FF2B5EF4-FFF2-40B4-BE49-F238E27FC236}">
                <a16:creationId xmlns:a16="http://schemas.microsoft.com/office/drawing/2014/main" id="{E7D086DE-166C-4D64-A68B-563C07BB8AFD}"/>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19" name="圆角矩形 18">
            <a:extLst>
              <a:ext uri="{FF2B5EF4-FFF2-40B4-BE49-F238E27FC236}">
                <a16:creationId xmlns:a16="http://schemas.microsoft.com/office/drawing/2014/main" id="{20C9E8AA-8BCD-400C-A6F8-8575DEC3ABD3}"/>
              </a:ext>
            </a:extLst>
          </p:cNvPr>
          <p:cNvSpPr/>
          <p:nvPr/>
        </p:nvSpPr>
        <p:spPr bwMode="gray">
          <a:xfrm>
            <a:off x="539750" y="1268413"/>
            <a:ext cx="7921625" cy="4873625"/>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nSpc>
                <a:spcPct val="105000"/>
              </a:lnSpc>
              <a:spcBef>
                <a:spcPct val="25000"/>
              </a:spcBef>
              <a:spcAft>
                <a:spcPct val="25000"/>
              </a:spcAft>
              <a:buFontTx/>
              <a:buNone/>
              <a:defRPr/>
            </a:pPr>
            <a:r>
              <a:rPr lang="en-US" altLang="zh-CN" sz="2500" dirty="0">
                <a:solidFill>
                  <a:srgbClr val="FF0000"/>
                </a:solidFill>
                <a:effectLst>
                  <a:outerShdw blurRad="38100" dist="38100" dir="2700000" algn="tl">
                    <a:srgbClr val="C0C0C0"/>
                  </a:outerShdw>
                </a:effectLst>
                <a:latin typeface="Arial" panose="020B0604020202020204" pitchFamily="34" charset="0"/>
              </a:rPr>
              <a:t>5.2.3 </a:t>
            </a:r>
            <a:r>
              <a:rPr lang="zh-CN" altLang="en-US" sz="2500" dirty="0">
                <a:solidFill>
                  <a:srgbClr val="FF0000"/>
                </a:solidFill>
                <a:effectLst>
                  <a:outerShdw blurRad="38100" dist="38100" dir="2700000" algn="tl">
                    <a:srgbClr val="C0C0C0"/>
                  </a:outerShdw>
                </a:effectLst>
                <a:latin typeface="Arial" panose="020B0604020202020204" pitchFamily="34" charset="0"/>
              </a:rPr>
              <a:t>面向对象开发过程及范型</a:t>
            </a:r>
          </a:p>
          <a:p>
            <a:pPr>
              <a:buFontTx/>
              <a:buNone/>
              <a:defRPr/>
            </a:pPr>
            <a:r>
              <a:rPr lang="en-US" altLang="zh-CN" sz="1800" b="0" dirty="0">
                <a:solidFill>
                  <a:srgbClr val="FF0000"/>
                </a:solidFill>
                <a:effectLst>
                  <a:outerShdw blurRad="38100" dist="38100" dir="2700000" algn="tl">
                    <a:srgbClr val="C0C0C0"/>
                  </a:outerShdw>
                </a:effectLst>
                <a:latin typeface="Arial" panose="020B0604020202020204" pitchFamily="34" charset="0"/>
              </a:rPr>
              <a:t>        </a:t>
            </a:r>
            <a:r>
              <a:rPr lang="en-US" altLang="zh-CN" sz="2200" dirty="0">
                <a:solidFill>
                  <a:srgbClr val="C00000"/>
                </a:solidFill>
                <a:effectLst>
                  <a:outerShdw blurRad="38100" dist="38100" dir="2700000" algn="tl">
                    <a:srgbClr val="C0C0C0"/>
                  </a:outerShdw>
                </a:effectLst>
                <a:latin typeface="Arial" panose="020B0604020202020204" pitchFamily="34" charset="0"/>
              </a:rPr>
              <a:t>1. </a:t>
            </a:r>
            <a:r>
              <a:rPr lang="zh-CN" altLang="en-US" sz="2200" dirty="0">
                <a:solidFill>
                  <a:srgbClr val="C00000"/>
                </a:solidFill>
                <a:effectLst>
                  <a:outerShdw blurRad="38100" dist="38100" dir="2700000" algn="tl">
                    <a:srgbClr val="C0C0C0"/>
                  </a:outerShdw>
                </a:effectLst>
                <a:latin typeface="Arial" panose="020B0604020202020204" pitchFamily="34" charset="0"/>
              </a:rPr>
              <a:t>面向对象开发过程</a:t>
            </a:r>
          </a:p>
          <a:p>
            <a:pPr>
              <a:buFontTx/>
              <a:buNone/>
              <a:defRPr/>
            </a:pPr>
            <a:r>
              <a:rPr lang="en-US" altLang="zh-CN" sz="2200" dirty="0">
                <a:solidFill>
                  <a:schemeClr val="tx1"/>
                </a:solidFill>
                <a:effectLst>
                  <a:outerShdw blurRad="38100" dist="38100" dir="2700000" algn="tl">
                    <a:srgbClr val="C0C0C0"/>
                  </a:outerShdw>
                </a:effectLst>
                <a:latin typeface="Arial" panose="020B0604020202020204" pitchFamily="34" charset="0"/>
              </a:rPr>
              <a:t>        OOM</a:t>
            </a:r>
            <a:r>
              <a:rPr lang="zh-CN" altLang="en-US" sz="2200" dirty="0">
                <a:solidFill>
                  <a:schemeClr val="tx1"/>
                </a:solidFill>
                <a:effectLst>
                  <a:outerShdw blurRad="38100" dist="38100" dir="2700000" algn="tl">
                    <a:srgbClr val="C0C0C0"/>
                  </a:outerShdw>
                </a:effectLst>
                <a:latin typeface="Arial" panose="020B0604020202020204" pitchFamily="34" charset="0"/>
              </a:rPr>
              <a:t>不仅是一些具体的</a:t>
            </a:r>
            <a:r>
              <a:rPr lang="zh-CN" altLang="en-US" sz="2200" dirty="0">
                <a:solidFill>
                  <a:srgbClr val="800000"/>
                </a:solidFill>
                <a:effectLst>
                  <a:outerShdw blurRad="38100" dist="38100" dir="2700000" algn="tl">
                    <a:srgbClr val="C0C0C0"/>
                  </a:outerShdw>
                </a:effectLst>
                <a:latin typeface="Arial" panose="020B0604020202020204" pitchFamily="34" charset="0"/>
              </a:rPr>
              <a:t>软件开发技术与策略</a:t>
            </a:r>
            <a:r>
              <a:rPr lang="zh-CN" altLang="en-US" sz="2200" dirty="0">
                <a:solidFill>
                  <a:schemeClr val="tx1"/>
                </a:solidFill>
                <a:effectLst>
                  <a:outerShdw blurRad="38100" dist="38100" dir="2700000" algn="tl">
                    <a:srgbClr val="C0C0C0"/>
                  </a:outerShdw>
                </a:effectLst>
                <a:latin typeface="Arial" panose="020B0604020202020204" pitchFamily="34" charset="0"/>
              </a:rPr>
              <a:t>，而且是一整套</a:t>
            </a:r>
            <a:r>
              <a:rPr lang="zh-CN" altLang="en-US" sz="2200" dirty="0">
                <a:solidFill>
                  <a:srgbClr val="800000"/>
                </a:solidFill>
                <a:effectLst>
                  <a:outerShdw blurRad="38100" dist="38100" dir="2700000" algn="tl">
                    <a:srgbClr val="C0C0C0"/>
                  </a:outerShdw>
                </a:effectLst>
                <a:latin typeface="Arial" panose="020B0604020202020204" pitchFamily="34" charset="0"/>
              </a:rPr>
              <a:t>处理</a:t>
            </a:r>
            <a:r>
              <a:rPr lang="zh-CN" altLang="en-US" sz="2200" dirty="0">
                <a:solidFill>
                  <a:schemeClr val="tx1"/>
                </a:solidFill>
                <a:effectLst>
                  <a:outerShdw blurRad="38100" dist="38100" dir="2700000" algn="tl">
                    <a:srgbClr val="C0C0C0"/>
                  </a:outerShdw>
                </a:effectLst>
                <a:latin typeface="Arial" panose="020B0604020202020204" pitchFamily="34" charset="0"/>
              </a:rPr>
              <a:t>软件系统与现实世界的</a:t>
            </a:r>
            <a:r>
              <a:rPr lang="zh-CN" altLang="en-US" sz="2200" dirty="0">
                <a:solidFill>
                  <a:srgbClr val="800000"/>
                </a:solidFill>
                <a:effectLst>
                  <a:outerShdw blurRad="38100" dist="38100" dir="2700000" algn="tl">
                    <a:srgbClr val="C0C0C0"/>
                  </a:outerShdw>
                </a:effectLst>
                <a:latin typeface="Arial" panose="020B0604020202020204" pitchFamily="34" charset="0"/>
              </a:rPr>
              <a:t>关系</a:t>
            </a:r>
            <a:r>
              <a:rPr lang="zh-CN" altLang="en-US" sz="2200" dirty="0">
                <a:solidFill>
                  <a:schemeClr val="tx1"/>
                </a:solidFill>
                <a:effectLst>
                  <a:outerShdw blurRad="38100" dist="38100" dir="2700000" algn="tl">
                    <a:srgbClr val="C0C0C0"/>
                  </a:outerShdw>
                </a:effectLst>
                <a:latin typeface="Arial" panose="020B0604020202020204" pitchFamily="34" charset="0"/>
              </a:rPr>
              <a:t>并</a:t>
            </a:r>
            <a:r>
              <a:rPr lang="zh-CN" altLang="en-US" sz="2200" dirty="0">
                <a:solidFill>
                  <a:srgbClr val="800000"/>
                </a:solidFill>
                <a:effectLst>
                  <a:outerShdw blurRad="38100" dist="38100" dir="2700000" algn="tl">
                    <a:srgbClr val="C0C0C0"/>
                  </a:outerShdw>
                </a:effectLst>
                <a:latin typeface="Arial" panose="020B0604020202020204" pitchFamily="34" charset="0"/>
              </a:rPr>
              <a:t>进行系统构造</a:t>
            </a:r>
            <a:r>
              <a:rPr lang="zh-CN" altLang="en-US" sz="2200" dirty="0">
                <a:solidFill>
                  <a:schemeClr val="tx1"/>
                </a:solidFill>
                <a:effectLst>
                  <a:outerShdw blurRad="38100" dist="38100" dir="2700000" algn="tl">
                    <a:srgbClr val="C0C0C0"/>
                  </a:outerShdw>
                </a:effectLst>
                <a:latin typeface="Arial" panose="020B0604020202020204" pitchFamily="34" charset="0"/>
              </a:rPr>
              <a:t>的软件方法学。其开发过程与其他方法不同，从问题论域开始，历经从问题提出到解决的一系列过程。</a:t>
            </a:r>
          </a:p>
          <a:p>
            <a:pPr>
              <a:buFontTx/>
              <a:buNone/>
              <a:defRPr/>
            </a:pPr>
            <a:r>
              <a:rPr lang="zh-CN" altLang="en-US" sz="2200" dirty="0">
                <a:solidFill>
                  <a:schemeClr val="tx1"/>
                </a:solidFill>
                <a:effectLst>
                  <a:outerShdw blurRad="38100" dist="38100" dir="2700000" algn="tl">
                    <a:srgbClr val="C0C0C0"/>
                  </a:outerShdw>
                </a:effectLst>
                <a:latin typeface="Arial" panose="020B0604020202020204" pitchFamily="34" charset="0"/>
              </a:rPr>
              <a:t>       在</a:t>
            </a:r>
            <a:r>
              <a:rPr lang="zh-CN" altLang="en-US" sz="2200" dirty="0">
                <a:solidFill>
                  <a:srgbClr val="CC0000"/>
                </a:solidFill>
                <a:effectLst>
                  <a:outerShdw blurRad="38100" dist="38100" dir="2700000" algn="tl">
                    <a:srgbClr val="C0C0C0"/>
                  </a:outerShdw>
                </a:effectLst>
                <a:latin typeface="Arial" panose="020B0604020202020204" pitchFamily="34" charset="0"/>
              </a:rPr>
              <a:t>开发过程中</a:t>
            </a:r>
            <a:r>
              <a:rPr lang="zh-CN" altLang="en-US" sz="2200" dirty="0">
                <a:solidFill>
                  <a:schemeClr val="tx1"/>
                </a:solidFill>
                <a:effectLst>
                  <a:outerShdw blurRad="38100" dist="38100" dir="2700000" algn="tl">
                    <a:srgbClr val="C0C0C0"/>
                  </a:outerShdw>
                </a:effectLst>
                <a:latin typeface="Arial" panose="020B0604020202020204" pitchFamily="34" charset="0"/>
              </a:rPr>
              <a:t>的</a:t>
            </a:r>
            <a:r>
              <a:rPr lang="zh-CN" altLang="en-US" sz="2200" u="sng" dirty="0">
                <a:solidFill>
                  <a:srgbClr val="FF3399"/>
                </a:solidFill>
                <a:effectLst>
                  <a:outerShdw blurRad="38100" dist="38100" dir="2700000" algn="tl">
                    <a:srgbClr val="C0C0C0"/>
                  </a:outerShdw>
                </a:effectLst>
                <a:latin typeface="Arial" panose="020B0604020202020204" pitchFamily="34" charset="0"/>
              </a:rPr>
              <a:t>步骤</a:t>
            </a:r>
            <a:r>
              <a:rPr lang="zh-CN" altLang="en-US" sz="2200" dirty="0">
                <a:solidFill>
                  <a:schemeClr val="tx1"/>
                </a:solidFill>
                <a:effectLst>
                  <a:outerShdw blurRad="38100" dist="38100" dir="2700000" algn="tl">
                    <a:srgbClr val="C0C0C0"/>
                  </a:outerShdw>
                </a:effectLst>
                <a:latin typeface="Arial" panose="020B0604020202020204" pitchFamily="34" charset="0"/>
              </a:rPr>
              <a:t>：</a:t>
            </a:r>
          </a:p>
          <a:p>
            <a:pPr>
              <a:buFontTx/>
              <a:buNone/>
              <a:defRPr/>
            </a:pPr>
            <a:r>
              <a:rPr lang="en-US" altLang="zh-CN" sz="2200" dirty="0">
                <a:solidFill>
                  <a:schemeClr val="tx1"/>
                </a:solidFill>
                <a:effectLst>
                  <a:outerShdw blurRad="38100" dist="38100" dir="2700000" algn="tl">
                    <a:srgbClr val="C0C0C0"/>
                  </a:outerShdw>
                </a:effectLst>
              </a:rPr>
              <a:t>    (1</a:t>
            </a:r>
            <a:r>
              <a:rPr lang="zh-CN" altLang="en-US" sz="2200" dirty="0">
                <a:solidFill>
                  <a:schemeClr val="tx1"/>
                </a:solidFill>
                <a:effectLst>
                  <a:outerShdw blurRad="38100" dist="38100" dir="2700000" algn="tl">
                    <a:srgbClr val="C0C0C0"/>
                  </a:outerShdw>
                </a:effectLst>
              </a:rPr>
              <a:t>）分析阶段。两个步骤：论域分析和应用分析。</a:t>
            </a:r>
          </a:p>
          <a:p>
            <a:pPr>
              <a:buFontTx/>
              <a:buNone/>
              <a:defRPr/>
            </a:pPr>
            <a:r>
              <a:rPr lang="en-US" altLang="zh-CN" sz="2200" dirty="0">
                <a:solidFill>
                  <a:schemeClr val="tx1"/>
                </a:solidFill>
                <a:effectLst>
                  <a:outerShdw blurRad="38100" dist="38100" dir="2700000" algn="tl">
                    <a:srgbClr val="C0C0C0"/>
                  </a:outerShdw>
                </a:effectLst>
              </a:rPr>
              <a:t>    (2</a:t>
            </a:r>
            <a:r>
              <a:rPr lang="zh-CN" altLang="en-US" sz="2200" dirty="0">
                <a:solidFill>
                  <a:schemeClr val="tx1"/>
                </a:solidFill>
                <a:effectLst>
                  <a:outerShdw blurRad="38100" dist="38100" dir="2700000" algn="tl">
                    <a:srgbClr val="C0C0C0"/>
                  </a:outerShdw>
                </a:effectLst>
              </a:rPr>
              <a:t>）高层设计。设计体系结构、类、顶层视图。</a:t>
            </a:r>
          </a:p>
          <a:p>
            <a:pPr>
              <a:buFontTx/>
              <a:buNone/>
              <a:defRPr/>
            </a:pPr>
            <a:r>
              <a:rPr lang="en-US" altLang="zh-CN" sz="2200" dirty="0">
                <a:solidFill>
                  <a:schemeClr val="tx1"/>
                </a:solidFill>
                <a:effectLst>
                  <a:outerShdw blurRad="38100" dist="38100" dir="2700000" algn="tl">
                    <a:srgbClr val="C0C0C0"/>
                  </a:outerShdw>
                </a:effectLst>
              </a:rPr>
              <a:t>    (3</a:t>
            </a:r>
            <a:r>
              <a:rPr lang="zh-CN" altLang="en-US" sz="2200" dirty="0">
                <a:solidFill>
                  <a:schemeClr val="tx1"/>
                </a:solidFill>
                <a:effectLst>
                  <a:outerShdw blurRad="38100" dist="38100" dir="2700000" algn="tl">
                    <a:srgbClr val="C0C0C0"/>
                  </a:outerShdw>
                </a:effectLst>
              </a:rPr>
              <a:t>）开发类。以标识类的要求及说明等进行开发。</a:t>
            </a:r>
          </a:p>
          <a:p>
            <a:pPr>
              <a:buFontTx/>
              <a:buNone/>
              <a:defRPr/>
            </a:pPr>
            <a:r>
              <a:rPr lang="en-US" altLang="zh-CN" sz="2200" dirty="0">
                <a:solidFill>
                  <a:schemeClr val="tx1"/>
                </a:solidFill>
                <a:effectLst>
                  <a:outerShdw blurRad="38100" dist="38100" dir="2700000" algn="tl">
                    <a:srgbClr val="C0C0C0"/>
                  </a:outerShdw>
                </a:effectLst>
              </a:rPr>
              <a:t>    (4</a:t>
            </a:r>
            <a:r>
              <a:rPr lang="zh-CN" altLang="en-US" sz="2200" dirty="0">
                <a:solidFill>
                  <a:schemeClr val="tx1"/>
                </a:solidFill>
                <a:effectLst>
                  <a:outerShdw blurRad="38100" dist="38100" dir="2700000" algn="tl">
                    <a:srgbClr val="C0C0C0"/>
                  </a:outerShdw>
                </a:effectLst>
              </a:rPr>
              <a:t>）建立实例。建立对象实例，实现经济方案。</a:t>
            </a:r>
          </a:p>
          <a:p>
            <a:pPr>
              <a:buFontTx/>
              <a:buNone/>
              <a:defRPr/>
            </a:pPr>
            <a:r>
              <a:rPr lang="en-US" altLang="zh-CN" sz="2200" dirty="0">
                <a:solidFill>
                  <a:schemeClr val="tx1"/>
                </a:solidFill>
                <a:effectLst>
                  <a:outerShdw blurRad="38100" dist="38100" dir="2700000" algn="tl">
                    <a:srgbClr val="C0C0C0"/>
                  </a:outerShdw>
                </a:effectLst>
              </a:rPr>
              <a:t>    (5</a:t>
            </a:r>
            <a:r>
              <a:rPr lang="zh-CN" altLang="en-US" sz="2200" dirty="0">
                <a:solidFill>
                  <a:schemeClr val="tx1"/>
                </a:solidFill>
                <a:effectLst>
                  <a:outerShdw blurRad="38100" dist="38100" dir="2700000" algn="tl">
                    <a:srgbClr val="C0C0C0"/>
                  </a:outerShdw>
                </a:effectLst>
              </a:rPr>
              <a:t>）组装测试。</a:t>
            </a:r>
          </a:p>
          <a:p>
            <a:pPr>
              <a:buFontTx/>
              <a:buNone/>
              <a:defRPr/>
            </a:pPr>
            <a:r>
              <a:rPr lang="en-US" altLang="zh-CN" sz="2200" dirty="0">
                <a:solidFill>
                  <a:schemeClr val="tx1"/>
                </a:solidFill>
                <a:effectLst>
                  <a:outerShdw blurRad="38100" dist="38100" dir="2700000" algn="tl">
                    <a:srgbClr val="C0C0C0"/>
                  </a:outerShdw>
                </a:effectLst>
              </a:rPr>
              <a:t>    (6</a:t>
            </a:r>
            <a:r>
              <a:rPr lang="zh-CN" altLang="en-US" sz="2200" dirty="0">
                <a:solidFill>
                  <a:schemeClr val="tx1"/>
                </a:solidFill>
                <a:effectLst>
                  <a:outerShdw blurRad="38100" dist="38100" dir="2700000" algn="tl">
                    <a:srgbClr val="C0C0C0"/>
                  </a:outerShdw>
                </a:effectLst>
              </a:rPr>
              <a:t>）维护。</a:t>
            </a:r>
          </a:p>
        </p:txBody>
      </p:sp>
      <p:pic>
        <p:nvPicPr>
          <p:cNvPr id="17413" name="Picture 20" descr="C:\Program Files\Microsoft Office\MEDIA\CAGCAT10\j0300520.gif">
            <a:extLst>
              <a:ext uri="{FF2B5EF4-FFF2-40B4-BE49-F238E27FC236}">
                <a16:creationId xmlns:a16="http://schemas.microsoft.com/office/drawing/2014/main" id="{71960F4C-C43E-4E56-9760-E6287EAD00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625" y="5445125"/>
            <a:ext cx="1311275"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ECEB7D56-758A-44B0-9F75-128B9402720A}"/>
              </a:ext>
            </a:extLst>
          </p:cNvPr>
          <p:cNvSpPr>
            <a:spLocks noGrp="1" noChangeArrowheads="1"/>
          </p:cNvSpPr>
          <p:nvPr>
            <p:ph type="title" idx="4294967295"/>
          </p:nvPr>
        </p:nvSpPr>
        <p:spPr>
          <a:xfrm>
            <a:off x="428625" y="161925"/>
            <a:ext cx="8178800" cy="533400"/>
          </a:xfrm>
        </p:spPr>
        <p:txBody>
          <a:bodyPr/>
          <a:lstStyle/>
          <a:p>
            <a:pPr eaLnBrk="1" hangingPunct="1"/>
            <a:r>
              <a:rPr lang="en-US" altLang="zh-CN"/>
              <a:t>5.2 </a:t>
            </a:r>
            <a:r>
              <a:rPr lang="zh-CN" altLang="en-US"/>
              <a:t>面向对象方法概述</a:t>
            </a:r>
          </a:p>
        </p:txBody>
      </p:sp>
      <p:sp>
        <p:nvSpPr>
          <p:cNvPr id="18435" name="Text Box 3">
            <a:extLst>
              <a:ext uri="{FF2B5EF4-FFF2-40B4-BE49-F238E27FC236}">
                <a16:creationId xmlns:a16="http://schemas.microsoft.com/office/drawing/2014/main" id="{7B71E703-15B2-48E5-BF17-DF33AB10AEC5}"/>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19" name="圆角矩形 18">
            <a:extLst>
              <a:ext uri="{FF2B5EF4-FFF2-40B4-BE49-F238E27FC236}">
                <a16:creationId xmlns:a16="http://schemas.microsoft.com/office/drawing/2014/main" id="{1966305A-E13C-45E5-A1D6-A87D914C81B0}"/>
              </a:ext>
            </a:extLst>
          </p:cNvPr>
          <p:cNvSpPr/>
          <p:nvPr/>
        </p:nvSpPr>
        <p:spPr bwMode="gray">
          <a:xfrm>
            <a:off x="539750" y="1412875"/>
            <a:ext cx="8280400" cy="403225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spcAft>
                <a:spcPct val="25000"/>
              </a:spcAft>
              <a:defRPr/>
            </a:pPr>
            <a:r>
              <a:rPr lang="zh-CN" altLang="zh-CN" sz="2200" noProof="1">
                <a:solidFill>
                  <a:srgbClr val="FF0000"/>
                </a:solidFill>
                <a:effectLst>
                  <a:outerShdw blurRad="38100" dist="38100" dir="2700000" algn="tl">
                    <a:srgbClr val="C0C0C0"/>
                  </a:outerShdw>
                </a:effectLst>
              </a:rPr>
              <a:t>    </a:t>
            </a:r>
            <a:r>
              <a:rPr lang="zh-CN" altLang="zh-CN" sz="2400" noProof="1">
                <a:solidFill>
                  <a:srgbClr val="FF0000"/>
                </a:solidFill>
                <a:effectLst>
                  <a:outerShdw blurRad="38100" dist="38100" dir="2700000" algn="tl">
                    <a:srgbClr val="C0C0C0"/>
                  </a:outerShdw>
                </a:effectLst>
              </a:rPr>
              <a:t>2. </a:t>
            </a:r>
            <a:r>
              <a:rPr lang="zh-CN" altLang="en-US" sz="2400" noProof="1">
                <a:solidFill>
                  <a:srgbClr val="FF0000"/>
                </a:solidFill>
                <a:effectLst>
                  <a:outerShdw blurRad="38100" dist="38100" dir="2700000" algn="tl">
                    <a:srgbClr val="C0C0C0"/>
                  </a:outerShdw>
                </a:effectLst>
              </a:rPr>
              <a:t>面向对象的软件开发范型</a:t>
            </a:r>
          </a:p>
          <a:p>
            <a:pPr>
              <a:defRPr/>
            </a:pPr>
            <a:r>
              <a:rPr lang="zh-CN" altLang="en-US" sz="2400" noProof="1">
                <a:solidFill>
                  <a:srgbClr val="29698D"/>
                </a:solidFill>
                <a:effectLst>
                  <a:outerShdw blurRad="38100" dist="38100" dir="2700000" algn="tl">
                    <a:srgbClr val="C0C0C0"/>
                  </a:outerShdw>
                </a:effectLst>
              </a:rPr>
              <a:t>   （</a:t>
            </a:r>
            <a:r>
              <a:rPr lang="zh-CN" altLang="zh-CN" sz="2400" noProof="1">
                <a:solidFill>
                  <a:srgbClr val="29698D"/>
                </a:solidFill>
                <a:effectLst>
                  <a:outerShdw blurRad="38100" dist="38100" dir="2700000" algn="tl">
                    <a:srgbClr val="C0C0C0"/>
                  </a:outerShdw>
                </a:effectLst>
              </a:rPr>
              <a:t>1</a:t>
            </a:r>
            <a:r>
              <a:rPr lang="zh-CN" altLang="en-US" sz="2400" noProof="1">
                <a:solidFill>
                  <a:srgbClr val="29698D"/>
                </a:solidFill>
                <a:effectLst>
                  <a:outerShdw blurRad="38100" dist="38100" dir="2700000" algn="tl">
                    <a:srgbClr val="C0C0C0"/>
                  </a:outerShdw>
                </a:effectLst>
              </a:rPr>
              <a:t>）改进了传统软件开发方法（结构化方法等）。</a:t>
            </a:r>
          </a:p>
          <a:p>
            <a:pPr>
              <a:defRPr/>
            </a:pPr>
            <a:r>
              <a:rPr lang="zh-CN" altLang="en-US" sz="2400" noProof="1">
                <a:solidFill>
                  <a:srgbClr val="29698D"/>
                </a:solidFill>
                <a:effectLst>
                  <a:outerShdw blurRad="38100" dist="38100" dir="2700000" algn="tl">
                    <a:srgbClr val="C0C0C0"/>
                  </a:outerShdw>
                </a:effectLst>
              </a:rPr>
              <a:t>   （</a:t>
            </a:r>
            <a:r>
              <a:rPr lang="zh-CN" altLang="zh-CN" sz="2400" noProof="1">
                <a:solidFill>
                  <a:srgbClr val="29698D"/>
                </a:solidFill>
                <a:effectLst>
                  <a:outerShdw blurRad="38100" dist="38100" dir="2700000" algn="tl">
                    <a:srgbClr val="C0C0C0"/>
                  </a:outerShdw>
                </a:effectLst>
              </a:rPr>
              <a:t>2</a:t>
            </a:r>
            <a:r>
              <a:rPr lang="zh-CN" altLang="en-US" sz="2400" noProof="1">
                <a:solidFill>
                  <a:srgbClr val="29698D"/>
                </a:solidFill>
                <a:effectLst>
                  <a:outerShdw blurRad="38100" dist="38100" dir="2700000" algn="tl">
                    <a:srgbClr val="C0C0C0"/>
                  </a:outerShdw>
                </a:effectLst>
              </a:rPr>
              <a:t>）</a:t>
            </a:r>
            <a:r>
              <a:rPr lang="en-US" altLang="zh-CN" sz="2400" noProof="1">
                <a:solidFill>
                  <a:srgbClr val="29698D"/>
                </a:solidFill>
                <a:effectLst>
                  <a:outerShdw blurRad="38100" dist="38100" dir="2700000" algn="tl">
                    <a:srgbClr val="C0C0C0"/>
                  </a:outerShdw>
                </a:effectLst>
              </a:rPr>
              <a:t>OOM</a:t>
            </a:r>
            <a:r>
              <a:rPr lang="zh-CN" altLang="en-US" sz="2400" noProof="1">
                <a:solidFill>
                  <a:srgbClr val="29698D"/>
                </a:solidFill>
                <a:effectLst>
                  <a:outerShdw blurRad="38100" dist="38100" dir="2700000" algn="tl">
                    <a:srgbClr val="C0C0C0"/>
                  </a:outerShdw>
                </a:effectLst>
              </a:rPr>
              <a:t>按照同传统软件开发一样的</a:t>
            </a:r>
            <a:r>
              <a:rPr lang="zh-CN" altLang="en-US" sz="2400" noProof="1">
                <a:solidFill>
                  <a:srgbClr val="990033"/>
                </a:solidFill>
                <a:effectLst>
                  <a:outerShdw blurRad="38100" dist="38100" dir="2700000" algn="tl">
                    <a:srgbClr val="C0C0C0"/>
                  </a:outerShdw>
                </a:effectLst>
              </a:rPr>
              <a:t>步骤</a:t>
            </a:r>
            <a:r>
              <a:rPr lang="zh-CN" altLang="en-US" sz="2400" noProof="1">
                <a:solidFill>
                  <a:srgbClr val="29698D"/>
                </a:solidFill>
                <a:effectLst>
                  <a:outerShdw blurRad="38100" dist="38100" dir="2700000" algn="tl">
                    <a:srgbClr val="C0C0C0"/>
                  </a:outerShdw>
                </a:effectLst>
              </a:rPr>
              <a:t>，同样要经历分析、设计、编码实现和测试的</a:t>
            </a:r>
            <a:r>
              <a:rPr lang="zh-CN" altLang="en-US" sz="2400" noProof="1">
                <a:solidFill>
                  <a:srgbClr val="C00000"/>
                </a:solidFill>
                <a:effectLst>
                  <a:outerShdw blurRad="38100" dist="38100" dir="2700000" algn="tl">
                    <a:srgbClr val="C0C0C0"/>
                  </a:outerShdw>
                </a:effectLst>
              </a:rPr>
              <a:t>生命周期</a:t>
            </a:r>
            <a:r>
              <a:rPr lang="zh-CN" altLang="en-US" sz="2400" noProof="1">
                <a:solidFill>
                  <a:srgbClr val="29698D"/>
                </a:solidFill>
                <a:effectLst>
                  <a:outerShdw blurRad="38100" dist="38100" dir="2700000" algn="tl">
                    <a:srgbClr val="C0C0C0"/>
                  </a:outerShdw>
                </a:effectLst>
              </a:rPr>
              <a:t>，可以</a:t>
            </a:r>
            <a:r>
              <a:rPr lang="zh-CN" altLang="en-US" sz="2400" noProof="1">
                <a:solidFill>
                  <a:srgbClr val="C00000"/>
                </a:solidFill>
                <a:effectLst>
                  <a:outerShdw blurRad="38100" dist="38100" dir="2700000" algn="tl">
                    <a:srgbClr val="C0C0C0"/>
                  </a:outerShdw>
                </a:effectLst>
              </a:rPr>
              <a:t>复用</a:t>
            </a:r>
            <a:r>
              <a:rPr lang="zh-CN" altLang="en-US" sz="2400" noProof="1">
                <a:solidFill>
                  <a:srgbClr val="29698D"/>
                </a:solidFill>
                <a:effectLst>
                  <a:outerShdw blurRad="38100" dist="38100" dir="2700000" algn="tl">
                    <a:srgbClr val="C0C0C0"/>
                  </a:outerShdw>
                </a:effectLst>
              </a:rPr>
              <a:t>。</a:t>
            </a:r>
          </a:p>
          <a:p>
            <a:pPr>
              <a:defRPr/>
            </a:pPr>
            <a:r>
              <a:rPr lang="zh-CN" altLang="en-US" sz="2400" noProof="1">
                <a:solidFill>
                  <a:srgbClr val="29698D"/>
                </a:solidFill>
                <a:effectLst>
                  <a:outerShdw blurRad="38100" dist="38100" dir="2700000" algn="tl">
                    <a:srgbClr val="C0C0C0"/>
                  </a:outerShdw>
                </a:effectLst>
              </a:rPr>
              <a:t>   （</a:t>
            </a:r>
            <a:r>
              <a:rPr lang="zh-CN" altLang="zh-CN" sz="2400" noProof="1">
                <a:solidFill>
                  <a:srgbClr val="29698D"/>
                </a:solidFill>
                <a:effectLst>
                  <a:outerShdw blurRad="38100" dist="38100" dir="2700000" algn="tl">
                    <a:srgbClr val="C0C0C0"/>
                  </a:outerShdw>
                </a:effectLst>
              </a:rPr>
              <a:t>3</a:t>
            </a:r>
            <a:r>
              <a:rPr lang="zh-CN" altLang="en-US" sz="2400" noProof="1">
                <a:solidFill>
                  <a:srgbClr val="29698D"/>
                </a:solidFill>
                <a:effectLst>
                  <a:outerShdw blurRad="38100" dist="38100" dir="2700000" algn="tl">
                    <a:srgbClr val="C0C0C0"/>
                  </a:outerShdw>
                </a:effectLst>
              </a:rPr>
              <a:t>）大部分面向对象</a:t>
            </a:r>
            <a:r>
              <a:rPr lang="zh-CN" altLang="en-US" sz="2400" noProof="1">
                <a:solidFill>
                  <a:srgbClr val="C00000"/>
                </a:solidFill>
                <a:effectLst>
                  <a:outerShdw blurRad="38100" dist="38100" dir="2700000" algn="tl">
                    <a:srgbClr val="C0C0C0"/>
                  </a:outerShdw>
                </a:effectLst>
              </a:rPr>
              <a:t>软件开发模型</a:t>
            </a:r>
            <a:r>
              <a:rPr lang="zh-CN" altLang="en-US" sz="2400" noProof="1">
                <a:solidFill>
                  <a:srgbClr val="29698D"/>
                </a:solidFill>
                <a:effectLst>
                  <a:outerShdw blurRad="38100" dist="38100" dir="2700000" algn="tl">
                    <a:srgbClr val="C0C0C0"/>
                  </a:outerShdw>
                </a:effectLst>
              </a:rPr>
              <a:t>包括</a:t>
            </a:r>
            <a:r>
              <a:rPr lang="zh-CN" altLang="en-US" sz="2400" noProof="1">
                <a:solidFill>
                  <a:srgbClr val="C00000"/>
                </a:solidFill>
                <a:effectLst>
                  <a:outerShdw blurRad="38100" dist="38100" dir="2700000" algn="tl">
                    <a:srgbClr val="C0C0C0"/>
                  </a:outerShdw>
                </a:effectLst>
              </a:rPr>
              <a:t>内容</a:t>
            </a:r>
            <a:r>
              <a:rPr lang="zh-CN" altLang="en-US" sz="2400" noProof="1">
                <a:solidFill>
                  <a:srgbClr val="29698D"/>
                </a:solidFill>
                <a:effectLst>
                  <a:outerShdw blurRad="38100" dist="38100" dir="2700000" algn="tl">
                    <a:srgbClr val="C0C0C0"/>
                  </a:outerShdw>
                </a:effectLst>
              </a:rPr>
              <a:t>： </a:t>
            </a:r>
          </a:p>
          <a:p>
            <a:pPr>
              <a:defRPr/>
            </a:pPr>
            <a:r>
              <a:rPr lang="zh-CN" altLang="en-US" sz="2400" noProof="1">
                <a:solidFill>
                  <a:srgbClr val="29698D"/>
                </a:solidFill>
                <a:effectLst>
                  <a:outerShdw blurRad="38100" dist="38100" dir="2700000" algn="tl">
                    <a:srgbClr val="C0C0C0"/>
                  </a:outerShdw>
                </a:effectLst>
                <a:latin typeface="楷体_GB2312" pitchFamily="49" charset="-122"/>
                <a:ea typeface="楷体_GB2312" pitchFamily="49" charset="-122"/>
              </a:rPr>
              <a:t>  </a:t>
            </a:r>
            <a:r>
              <a:rPr lang="zh-CN" altLang="en-US" sz="2400" noProof="1">
                <a:solidFill>
                  <a:srgbClr val="29698D"/>
                </a:solidFill>
                <a:effectLst>
                  <a:outerShdw blurRad="38100" dist="38100" dir="2700000" algn="tl">
                    <a:srgbClr val="C0C0C0"/>
                  </a:outerShdw>
                </a:effectLst>
                <a:latin typeface="楷体" panose="02010609060101010101" pitchFamily="49" charset="-122"/>
                <a:ea typeface="楷体" panose="02010609060101010101" pitchFamily="49" charset="-122"/>
              </a:rPr>
              <a:t>   ① </a:t>
            </a:r>
            <a:r>
              <a:rPr lang="zh-CN" altLang="en-US" sz="2400" noProof="1">
                <a:solidFill>
                  <a:srgbClr val="3333FF"/>
                </a:solidFill>
                <a:effectLst>
                  <a:outerShdw blurRad="38100" dist="38100" dir="2700000" algn="tl">
                    <a:srgbClr val="C0C0C0"/>
                  </a:outerShdw>
                </a:effectLst>
                <a:latin typeface="楷体" panose="02010609060101010101" pitchFamily="49" charset="-122"/>
                <a:ea typeface="楷体" panose="02010609060101010101" pitchFamily="49" charset="-122"/>
              </a:rPr>
              <a:t>分析</a:t>
            </a:r>
            <a:r>
              <a:rPr lang="zh-CN" altLang="en-US" sz="2400" noProof="1">
                <a:solidFill>
                  <a:srgbClr val="29698D"/>
                </a:solidFill>
                <a:effectLst>
                  <a:outerShdw blurRad="38100" dist="38100" dir="2700000" algn="tl">
                    <a:srgbClr val="C0C0C0"/>
                  </a:outerShdw>
                </a:effectLst>
                <a:latin typeface="楷体" panose="02010609060101010101" pitchFamily="49" charset="-122"/>
                <a:ea typeface="楷体" panose="02010609060101010101" pitchFamily="49" charset="-122"/>
              </a:rPr>
              <a:t>用户的需求，</a:t>
            </a:r>
            <a:r>
              <a:rPr lang="zh-CN" altLang="en-US" sz="2400" noProof="1">
                <a:solidFill>
                  <a:srgbClr val="3333FF"/>
                </a:solidFill>
                <a:effectLst>
                  <a:outerShdw blurRad="38100" dist="38100" dir="2700000" algn="tl">
                    <a:srgbClr val="C0C0C0"/>
                  </a:outerShdw>
                </a:effectLst>
                <a:latin typeface="楷体" panose="02010609060101010101" pitchFamily="49" charset="-122"/>
                <a:ea typeface="楷体" panose="02010609060101010101" pitchFamily="49" charset="-122"/>
              </a:rPr>
              <a:t>提炼</a:t>
            </a:r>
            <a:r>
              <a:rPr lang="zh-CN" altLang="en-US" sz="2400" noProof="1">
                <a:solidFill>
                  <a:srgbClr val="29698D"/>
                </a:solidFill>
                <a:effectLst>
                  <a:outerShdw blurRad="38100" dist="38100" dir="2700000" algn="tl">
                    <a:srgbClr val="C0C0C0"/>
                  </a:outerShdw>
                </a:effectLst>
                <a:latin typeface="楷体" panose="02010609060101010101" pitchFamily="49" charset="-122"/>
                <a:ea typeface="楷体" panose="02010609060101010101" pitchFamily="49" charset="-122"/>
              </a:rPr>
              <a:t>对象。</a:t>
            </a:r>
          </a:p>
          <a:p>
            <a:pPr>
              <a:defRPr/>
            </a:pPr>
            <a:r>
              <a:rPr lang="zh-CN" altLang="en-US" sz="2400" noProof="1">
                <a:solidFill>
                  <a:srgbClr val="29698D"/>
                </a:solidFill>
                <a:effectLst>
                  <a:outerShdw blurRad="38100" dist="38100" dir="2700000" algn="tl">
                    <a:srgbClr val="C0C0C0"/>
                  </a:outerShdw>
                </a:effectLst>
                <a:latin typeface="楷体" panose="02010609060101010101" pitchFamily="49" charset="-122"/>
                <a:ea typeface="楷体" panose="02010609060101010101" pitchFamily="49" charset="-122"/>
              </a:rPr>
              <a:t>     ② 将现实问题领域的对象</a:t>
            </a:r>
            <a:r>
              <a:rPr lang="zh-CN" altLang="en-US" sz="2400" noProof="1">
                <a:solidFill>
                  <a:srgbClr val="3333FF"/>
                </a:solidFill>
                <a:effectLst>
                  <a:outerShdw blurRad="38100" dist="38100" dir="2700000" algn="tl">
                    <a:srgbClr val="C0C0C0"/>
                  </a:outerShdw>
                </a:effectLst>
                <a:latin typeface="楷体" panose="02010609060101010101" pitchFamily="49" charset="-122"/>
                <a:ea typeface="楷体" panose="02010609060101010101" pitchFamily="49" charset="-122"/>
              </a:rPr>
              <a:t>抽象成</a:t>
            </a:r>
            <a:r>
              <a:rPr lang="zh-CN" altLang="en-US" sz="2400" noProof="1">
                <a:solidFill>
                  <a:srgbClr val="29698D"/>
                </a:solidFill>
                <a:effectLst>
                  <a:outerShdw blurRad="38100" dist="38100" dir="2700000" algn="tl">
                    <a:srgbClr val="C0C0C0"/>
                  </a:outerShdw>
                </a:effectLst>
                <a:latin typeface="楷体" panose="02010609060101010101" pitchFamily="49" charset="-122"/>
                <a:ea typeface="楷体" panose="02010609060101010101" pitchFamily="49" charset="-122"/>
              </a:rPr>
              <a:t>软件中的对象。</a:t>
            </a:r>
          </a:p>
          <a:p>
            <a:pPr>
              <a:defRPr/>
            </a:pPr>
            <a:r>
              <a:rPr lang="zh-CN" altLang="en-US" sz="2400" noProof="1">
                <a:solidFill>
                  <a:srgbClr val="29698D"/>
                </a:solidFill>
                <a:effectLst>
                  <a:outerShdw blurRad="38100" dist="38100" dir="2700000" algn="tl">
                    <a:srgbClr val="C0C0C0"/>
                  </a:outerShdw>
                </a:effectLst>
                <a:latin typeface="楷体" panose="02010609060101010101" pitchFamily="49" charset="-122"/>
                <a:ea typeface="楷体" panose="02010609060101010101" pitchFamily="49" charset="-122"/>
              </a:rPr>
              <a:t>     ③ </a:t>
            </a:r>
            <a:r>
              <a:rPr lang="zh-CN" altLang="en-US" sz="2400" noProof="1">
                <a:solidFill>
                  <a:srgbClr val="3333FF"/>
                </a:solidFill>
                <a:effectLst>
                  <a:outerShdw blurRad="38100" dist="38100" dir="2700000" algn="tl">
                    <a:srgbClr val="C0C0C0"/>
                  </a:outerShdw>
                </a:effectLst>
                <a:latin typeface="楷体" panose="02010609060101010101" pitchFamily="49" charset="-122"/>
                <a:ea typeface="楷体" panose="02010609060101010101" pitchFamily="49" charset="-122"/>
              </a:rPr>
              <a:t>分析并描述</a:t>
            </a:r>
            <a:r>
              <a:rPr lang="zh-CN" altLang="en-US" sz="2400" noProof="1">
                <a:solidFill>
                  <a:srgbClr val="29698D"/>
                </a:solidFill>
                <a:effectLst>
                  <a:outerShdw blurRad="38100" dist="38100" dir="2700000" algn="tl">
                    <a:srgbClr val="C0C0C0"/>
                  </a:outerShdw>
                </a:effectLst>
                <a:latin typeface="楷体" panose="02010609060101010101" pitchFamily="49" charset="-122"/>
                <a:ea typeface="楷体" panose="02010609060101010101" pitchFamily="49" charset="-122"/>
              </a:rPr>
              <a:t>对象之间的关系。</a:t>
            </a:r>
          </a:p>
          <a:p>
            <a:pPr>
              <a:defRPr/>
            </a:pPr>
            <a:r>
              <a:rPr lang="zh-CN" altLang="en-US" sz="2400" noProof="1">
                <a:solidFill>
                  <a:srgbClr val="29698D"/>
                </a:solidFill>
                <a:effectLst>
                  <a:outerShdw blurRad="38100" dist="38100" dir="2700000" algn="tl">
                    <a:srgbClr val="C0C0C0"/>
                  </a:outerShdw>
                </a:effectLst>
                <a:latin typeface="楷体" panose="02010609060101010101" pitchFamily="49" charset="-122"/>
                <a:ea typeface="楷体" panose="02010609060101010101" pitchFamily="49" charset="-122"/>
              </a:rPr>
              <a:t>     ④ 根据用户的需求，不断地修改并完善。</a:t>
            </a:r>
          </a:p>
        </p:txBody>
      </p:sp>
      <p:pic>
        <p:nvPicPr>
          <p:cNvPr id="18437" name="Picture 5" descr="C:\Program Files\Microsoft Office\MEDIA\CAGCAT10\j0234657.wmf">
            <a:extLst>
              <a:ext uri="{FF2B5EF4-FFF2-40B4-BE49-F238E27FC236}">
                <a16:creationId xmlns:a16="http://schemas.microsoft.com/office/drawing/2014/main" id="{9A9333C0-829D-4B65-A97E-B118C190BC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688" y="5516563"/>
            <a:ext cx="107950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17383DC-8E08-4C83-ADD4-C7EBFDEF874B}"/>
              </a:ext>
            </a:extLst>
          </p:cNvPr>
          <p:cNvSpPr>
            <a:spLocks noGrp="1" noChangeArrowheads="1"/>
          </p:cNvSpPr>
          <p:nvPr>
            <p:ph type="title" idx="4294967295"/>
          </p:nvPr>
        </p:nvSpPr>
        <p:spPr>
          <a:xfrm>
            <a:off x="428625" y="161925"/>
            <a:ext cx="8178800" cy="533400"/>
          </a:xfrm>
        </p:spPr>
        <p:txBody>
          <a:bodyPr/>
          <a:lstStyle/>
          <a:p>
            <a:pPr eaLnBrk="1" hangingPunct="1"/>
            <a:r>
              <a:rPr lang="en-US" altLang="zh-CN"/>
              <a:t>5.2 </a:t>
            </a:r>
            <a:r>
              <a:rPr lang="zh-CN" altLang="en-US"/>
              <a:t>面向对象方法概述</a:t>
            </a:r>
          </a:p>
        </p:txBody>
      </p:sp>
      <p:sp>
        <p:nvSpPr>
          <p:cNvPr id="19459" name="Text Box 3">
            <a:extLst>
              <a:ext uri="{FF2B5EF4-FFF2-40B4-BE49-F238E27FC236}">
                <a16:creationId xmlns:a16="http://schemas.microsoft.com/office/drawing/2014/main" id="{350AF449-A550-4965-BE2C-3741D715BB33}"/>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19" name="圆角矩形 18">
            <a:extLst>
              <a:ext uri="{FF2B5EF4-FFF2-40B4-BE49-F238E27FC236}">
                <a16:creationId xmlns:a16="http://schemas.microsoft.com/office/drawing/2014/main" id="{8CF28DB3-2EDF-43E7-92B7-95CF817D6B6F}"/>
              </a:ext>
            </a:extLst>
          </p:cNvPr>
          <p:cNvSpPr/>
          <p:nvPr/>
        </p:nvSpPr>
        <p:spPr bwMode="gray">
          <a:xfrm>
            <a:off x="539750" y="1196975"/>
            <a:ext cx="7921625" cy="5040313"/>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buFontTx/>
              <a:buNone/>
              <a:defRPr/>
            </a:pPr>
            <a:endParaRPr lang="en-US" altLang="zh-CN" sz="2000" b="0" dirty="0">
              <a:solidFill>
                <a:schemeClr val="tx1"/>
              </a:solidFill>
              <a:effectLst>
                <a:outerShdw blurRad="38100" dist="38100" dir="2700000" algn="tl">
                  <a:srgbClr val="C0C0C0"/>
                </a:outerShdw>
              </a:effectLst>
              <a:latin typeface="Arial" panose="020B0604020202020204" pitchFamily="34" charset="0"/>
            </a:endParaRPr>
          </a:p>
          <a:p>
            <a:pPr>
              <a:buFontTx/>
              <a:buNone/>
              <a:defRPr/>
            </a:pPr>
            <a:r>
              <a:rPr lang="en-US" altLang="zh-CN" sz="2800" dirty="0">
                <a:solidFill>
                  <a:srgbClr val="FF0000"/>
                </a:solidFill>
                <a:effectLst>
                  <a:outerShdw blurRad="38100" dist="38100" dir="2700000" algn="tl">
                    <a:srgbClr val="C0C0C0"/>
                  </a:outerShdw>
                </a:effectLst>
                <a:latin typeface="Arial" panose="020B0604020202020204" pitchFamily="34" charset="0"/>
              </a:rPr>
              <a:t>5.2.4 </a:t>
            </a:r>
            <a:r>
              <a:rPr lang="zh-CN" altLang="en-US" sz="2800" dirty="0">
                <a:solidFill>
                  <a:srgbClr val="FF0000"/>
                </a:solidFill>
                <a:effectLst>
                  <a:outerShdw blurRad="38100" dist="38100" dir="2700000" algn="tl">
                    <a:srgbClr val="C0C0C0"/>
                  </a:outerShdw>
                </a:effectLst>
                <a:latin typeface="Arial" panose="020B0604020202020204" pitchFamily="34" charset="0"/>
              </a:rPr>
              <a:t>面向对象开发方法</a:t>
            </a:r>
          </a:p>
          <a:p>
            <a:pPr>
              <a:spcBef>
                <a:spcPts val="600"/>
              </a:spcBef>
              <a:spcAft>
                <a:spcPts val="600"/>
              </a:spcAft>
              <a:buFontTx/>
              <a:buNone/>
              <a:defRPr/>
            </a:pPr>
            <a:r>
              <a:rPr lang="en-US" altLang="zh-CN" sz="2200" dirty="0">
                <a:solidFill>
                  <a:srgbClr val="A50021"/>
                </a:solidFill>
                <a:effectLst>
                  <a:outerShdw blurRad="38100" dist="38100" dir="2700000" algn="tl">
                    <a:srgbClr val="C0C0C0"/>
                  </a:outerShdw>
                </a:effectLst>
                <a:latin typeface="Arial" panose="020B0604020202020204" pitchFamily="34" charset="0"/>
              </a:rPr>
              <a:t>     </a:t>
            </a:r>
            <a:r>
              <a:rPr lang="en-US" altLang="zh-CN" sz="2400" dirty="0">
                <a:solidFill>
                  <a:srgbClr val="C00000"/>
                </a:solidFill>
                <a:effectLst>
                  <a:outerShdw blurRad="38100" dist="38100" dir="2700000" algn="tl">
                    <a:srgbClr val="C0C0C0"/>
                  </a:outerShdw>
                </a:effectLst>
                <a:latin typeface="Arial" panose="020B0604020202020204" pitchFamily="34" charset="0"/>
              </a:rPr>
              <a:t>1.</a:t>
            </a:r>
            <a:r>
              <a:rPr lang="zh-CN" altLang="zh-CN" sz="2400" dirty="0">
                <a:solidFill>
                  <a:srgbClr val="C00000"/>
                </a:solidFill>
                <a:effectLst>
                  <a:outerShdw blurRad="38100" dist="38100" dir="2700000" algn="tl">
                    <a:srgbClr val="C0C0C0"/>
                  </a:outerShdw>
                </a:effectLst>
                <a:latin typeface="Arial" panose="020B0604020202020204" pitchFamily="34" charset="0"/>
              </a:rPr>
              <a:t>面向对象软件工程</a:t>
            </a:r>
            <a:r>
              <a:rPr lang="zh-CN" altLang="en-US" sz="2400" dirty="0">
                <a:solidFill>
                  <a:srgbClr val="C00000"/>
                </a:solidFill>
                <a:effectLst>
                  <a:outerShdw blurRad="38100" dist="38100" dir="2700000" algn="tl">
                    <a:srgbClr val="C0C0C0"/>
                  </a:outerShdw>
                </a:effectLst>
                <a:latin typeface="Arial" panose="020B0604020202020204" pitchFamily="34" charset="0"/>
              </a:rPr>
              <a:t>方法</a:t>
            </a:r>
          </a:p>
          <a:p>
            <a:pPr>
              <a:buFontTx/>
              <a:buNone/>
              <a:defRPr/>
            </a:pPr>
            <a:r>
              <a:rPr lang="zh-CN" altLang="en-US" sz="2200" dirty="0">
                <a:solidFill>
                  <a:schemeClr val="tx1"/>
                </a:solidFill>
                <a:effectLst>
                  <a:outerShdw blurRad="38100" dist="38100" dir="2700000" algn="tl">
                    <a:srgbClr val="C0C0C0"/>
                  </a:outerShdw>
                </a:effectLst>
                <a:latin typeface="Arial" panose="020B0604020202020204" pitchFamily="34" charset="0"/>
              </a:rPr>
              <a:t>     </a:t>
            </a:r>
            <a:r>
              <a:rPr lang="zh-CN" altLang="en-US" sz="2200" dirty="0">
                <a:solidFill>
                  <a:srgbClr val="990033"/>
                </a:solidFill>
                <a:effectLst>
                  <a:outerShdw blurRad="38100" dist="38100" dir="2700000" algn="tl">
                    <a:srgbClr val="C0C0C0"/>
                  </a:outerShdw>
                </a:effectLst>
                <a:latin typeface="Arial" panose="020B0604020202020204" pitchFamily="34" charset="0"/>
              </a:rPr>
              <a:t>面向对象软件工程（</a:t>
            </a:r>
            <a:r>
              <a:rPr lang="en-US" altLang="zh-CN" sz="2200" dirty="0">
                <a:solidFill>
                  <a:srgbClr val="990033"/>
                </a:solidFill>
                <a:effectLst>
                  <a:outerShdw blurRad="38100" dist="38100" dir="2700000" algn="tl">
                    <a:srgbClr val="C0C0C0"/>
                  </a:outerShdw>
                </a:effectLst>
                <a:latin typeface="Arial" panose="020B0604020202020204" pitchFamily="34" charset="0"/>
              </a:rPr>
              <a:t>OOSE</a:t>
            </a:r>
            <a:r>
              <a:rPr lang="zh-CN" altLang="en-US" sz="2200" dirty="0">
                <a:solidFill>
                  <a:srgbClr val="990033"/>
                </a:solidFill>
                <a:effectLst>
                  <a:outerShdw blurRad="38100" dist="38100" dir="2700000" algn="tl">
                    <a:srgbClr val="C0C0C0"/>
                  </a:outerShdw>
                </a:effectLst>
                <a:latin typeface="Arial" panose="020B0604020202020204" pitchFamily="34" charset="0"/>
              </a:rPr>
              <a:t>）方法</a:t>
            </a:r>
            <a:r>
              <a:rPr lang="zh-CN" altLang="en-US" sz="2200" dirty="0">
                <a:solidFill>
                  <a:schemeClr val="tx1"/>
                </a:solidFill>
                <a:effectLst>
                  <a:outerShdw blurRad="38100" dist="38100" dir="2700000" algn="tl">
                    <a:srgbClr val="C0C0C0"/>
                  </a:outerShdw>
                </a:effectLst>
                <a:latin typeface="Arial" panose="020B0604020202020204" pitchFamily="34" charset="0"/>
              </a:rPr>
              <a:t>是</a:t>
            </a:r>
            <a:r>
              <a:rPr lang="en-US" altLang="zh-CN" sz="2200" dirty="0">
                <a:solidFill>
                  <a:schemeClr val="tx1"/>
                </a:solidFill>
                <a:effectLst>
                  <a:outerShdw blurRad="38100" dist="38100" dir="2700000" algn="tl">
                    <a:srgbClr val="C0C0C0"/>
                  </a:outerShdw>
                </a:effectLst>
                <a:latin typeface="Arial" panose="020B0604020202020204" pitchFamily="34" charset="0"/>
              </a:rPr>
              <a:t>1992</a:t>
            </a:r>
            <a:r>
              <a:rPr lang="zh-CN" altLang="en-US" sz="2200" dirty="0">
                <a:solidFill>
                  <a:schemeClr val="tx1"/>
                </a:solidFill>
                <a:effectLst>
                  <a:outerShdw blurRad="38100" dist="38100" dir="2700000" algn="tl">
                    <a:srgbClr val="C0C0C0"/>
                  </a:outerShdw>
                </a:effectLst>
                <a:latin typeface="Arial" panose="020B0604020202020204" pitchFamily="34" charset="0"/>
              </a:rPr>
              <a:t>年</a:t>
            </a:r>
            <a:r>
              <a:rPr lang="en-US" altLang="zh-CN" sz="2200" dirty="0" err="1">
                <a:solidFill>
                  <a:schemeClr val="tx1"/>
                </a:solidFill>
                <a:effectLst>
                  <a:outerShdw blurRad="38100" dist="38100" dir="2700000" algn="tl">
                    <a:srgbClr val="C0C0C0"/>
                  </a:outerShdw>
                </a:effectLst>
                <a:latin typeface="Arial" panose="020B0604020202020204" pitchFamily="34" charset="0"/>
              </a:rPr>
              <a:t>I.Jacobson</a:t>
            </a:r>
            <a:r>
              <a:rPr lang="en-US" altLang="zh-CN" sz="2200" dirty="0">
                <a:solidFill>
                  <a:schemeClr val="tx1"/>
                </a:solidFill>
                <a:effectLst>
                  <a:outerShdw blurRad="38100" dist="38100" dir="2700000" algn="tl">
                    <a:srgbClr val="C0C0C0"/>
                  </a:outerShdw>
                </a:effectLst>
                <a:latin typeface="Arial" panose="020B0604020202020204" pitchFamily="34" charset="0"/>
              </a:rPr>
              <a:t> </a:t>
            </a:r>
            <a:r>
              <a:rPr lang="zh-CN" altLang="en-US" sz="2200" dirty="0">
                <a:solidFill>
                  <a:schemeClr val="tx1"/>
                </a:solidFill>
                <a:effectLst>
                  <a:outerShdw blurRad="38100" dist="38100" dir="2700000" algn="tl">
                    <a:srgbClr val="C0C0C0"/>
                  </a:outerShdw>
                </a:effectLst>
                <a:latin typeface="Arial" panose="020B0604020202020204" pitchFamily="34" charset="0"/>
              </a:rPr>
              <a:t>在其出版的专著</a:t>
            </a:r>
            <a:r>
              <a:rPr lang="en-US" altLang="zh-CN" sz="2200" dirty="0">
                <a:solidFill>
                  <a:schemeClr val="tx1"/>
                </a:solidFill>
                <a:effectLst>
                  <a:outerShdw blurRad="38100" dist="38100" dir="2700000" algn="tl">
                    <a:srgbClr val="C0C0C0"/>
                  </a:outerShdw>
                </a:effectLst>
                <a:latin typeface="Arial" panose="020B0604020202020204" pitchFamily="34" charset="0"/>
              </a:rPr>
              <a:t>《</a:t>
            </a:r>
            <a:r>
              <a:rPr lang="zh-CN" altLang="en-US" sz="2200" dirty="0">
                <a:solidFill>
                  <a:schemeClr val="tx1"/>
                </a:solidFill>
                <a:effectLst>
                  <a:outerShdw blurRad="38100" dist="38100" dir="2700000" algn="tl">
                    <a:srgbClr val="C0C0C0"/>
                  </a:outerShdw>
                </a:effectLst>
                <a:latin typeface="Arial" panose="020B0604020202020204" pitchFamily="34" charset="0"/>
              </a:rPr>
              <a:t>面向对象的软件工程</a:t>
            </a:r>
            <a:r>
              <a:rPr lang="en-US" altLang="zh-CN" sz="2200" dirty="0">
                <a:solidFill>
                  <a:schemeClr val="tx1"/>
                </a:solidFill>
                <a:effectLst>
                  <a:outerShdw blurRad="38100" dist="38100" dir="2700000" algn="tl">
                    <a:srgbClr val="C0C0C0"/>
                  </a:outerShdw>
                </a:effectLst>
                <a:latin typeface="Arial" panose="020B0604020202020204" pitchFamily="34" charset="0"/>
              </a:rPr>
              <a:t>》</a:t>
            </a:r>
            <a:r>
              <a:rPr lang="zh-CN" altLang="en-US" sz="2200" dirty="0">
                <a:solidFill>
                  <a:schemeClr val="tx1"/>
                </a:solidFill>
                <a:effectLst>
                  <a:outerShdw blurRad="38100" dist="38100" dir="2700000" algn="tl">
                    <a:srgbClr val="C0C0C0"/>
                  </a:outerShdw>
                </a:effectLst>
                <a:latin typeface="Arial" panose="020B0604020202020204" pitchFamily="34" charset="0"/>
              </a:rPr>
              <a:t>中</a:t>
            </a:r>
            <a:r>
              <a:rPr lang="zh-CN" altLang="en-US" sz="2200" dirty="0">
                <a:solidFill>
                  <a:srgbClr val="C00000"/>
                </a:solidFill>
                <a:effectLst>
                  <a:outerShdw blurRad="38100" dist="38100" dir="2700000" algn="tl">
                    <a:srgbClr val="C0C0C0"/>
                  </a:outerShdw>
                </a:effectLst>
                <a:latin typeface="Arial" panose="020B0604020202020204" pitchFamily="34" charset="0"/>
              </a:rPr>
              <a:t>提出</a:t>
            </a:r>
            <a:r>
              <a:rPr lang="zh-CN" altLang="en-US" sz="2200" dirty="0">
                <a:solidFill>
                  <a:schemeClr val="tx1"/>
                </a:solidFill>
                <a:effectLst>
                  <a:outerShdw blurRad="38100" dist="38100" dir="2700000" algn="tl">
                    <a:srgbClr val="C0C0C0"/>
                  </a:outerShdw>
                </a:effectLst>
                <a:latin typeface="Arial" panose="020B0604020202020204" pitchFamily="34" charset="0"/>
              </a:rPr>
              <a:t>的。 </a:t>
            </a:r>
            <a:endParaRPr lang="en-US" altLang="zh-CN" sz="2200" dirty="0">
              <a:solidFill>
                <a:schemeClr val="tx1"/>
              </a:solidFill>
              <a:effectLst>
                <a:outerShdw blurRad="38100" dist="38100" dir="2700000" algn="tl">
                  <a:srgbClr val="C0C0C0"/>
                </a:outerShdw>
              </a:effectLst>
              <a:latin typeface="Arial" panose="020B0604020202020204" pitchFamily="34" charset="0"/>
            </a:endParaRPr>
          </a:p>
          <a:p>
            <a:pPr>
              <a:buFontTx/>
              <a:buNone/>
              <a:defRPr/>
            </a:pPr>
            <a:r>
              <a:rPr lang="en-US" altLang="zh-CN" sz="2200" dirty="0">
                <a:solidFill>
                  <a:schemeClr val="tx1"/>
                </a:solidFill>
                <a:effectLst>
                  <a:outerShdw blurRad="38100" dist="38100" dir="2700000" algn="tl">
                    <a:srgbClr val="C0C0C0"/>
                  </a:outerShdw>
                </a:effectLst>
                <a:latin typeface="Arial" panose="020B0604020202020204" pitchFamily="34" charset="0"/>
              </a:rPr>
              <a:t> </a:t>
            </a:r>
            <a:r>
              <a:rPr lang="zh-CN" altLang="en-US" sz="2200" dirty="0">
                <a:solidFill>
                  <a:schemeClr val="tx1"/>
                </a:solidFill>
                <a:effectLst>
                  <a:outerShdw blurRad="38100" dist="38100" dir="2700000" algn="tl">
                    <a:srgbClr val="C0C0C0"/>
                  </a:outerShdw>
                </a:effectLst>
                <a:latin typeface="Arial" panose="020B0604020202020204" pitchFamily="34" charset="0"/>
              </a:rPr>
              <a:t>    </a:t>
            </a:r>
            <a:r>
              <a:rPr lang="en-US" altLang="zh-CN" sz="2200" dirty="0">
                <a:solidFill>
                  <a:schemeClr val="tx1"/>
                </a:solidFill>
                <a:effectLst>
                  <a:outerShdw blurRad="38100" dist="38100" dir="2700000" algn="tl">
                    <a:srgbClr val="C0C0C0"/>
                  </a:outerShdw>
                </a:effectLst>
                <a:latin typeface="Arial" panose="020B0604020202020204" pitchFamily="34" charset="0"/>
              </a:rPr>
              <a:t>OOSE</a:t>
            </a:r>
            <a:r>
              <a:rPr lang="zh-CN" altLang="en-US" sz="2200" dirty="0">
                <a:solidFill>
                  <a:schemeClr val="tx1"/>
                </a:solidFill>
                <a:effectLst>
                  <a:outerShdw blurRad="38100" dist="38100" dir="2700000" algn="tl">
                    <a:srgbClr val="C0C0C0"/>
                  </a:outerShdw>
                </a:effectLst>
                <a:latin typeface="Arial" panose="020B0604020202020204" pitchFamily="34" charset="0"/>
              </a:rPr>
              <a:t>方法</a:t>
            </a:r>
            <a:r>
              <a:rPr lang="zh-CN" altLang="en-US" sz="2200" dirty="0">
                <a:solidFill>
                  <a:srgbClr val="C00000"/>
                </a:solidFill>
                <a:effectLst>
                  <a:outerShdw blurRad="38100" dist="38100" dir="2700000" algn="tl">
                    <a:srgbClr val="C0C0C0"/>
                  </a:outerShdw>
                </a:effectLst>
                <a:latin typeface="Arial" panose="020B0604020202020204" pitchFamily="34" charset="0"/>
              </a:rPr>
              <a:t>采用五类模型建立目标系统</a:t>
            </a:r>
            <a:r>
              <a:rPr lang="zh-CN" altLang="en-US" sz="2200" dirty="0">
                <a:solidFill>
                  <a:schemeClr val="tx1"/>
                </a:solidFill>
                <a:effectLst>
                  <a:outerShdw blurRad="38100" dist="38100" dir="2700000" algn="tl">
                    <a:srgbClr val="C0C0C0"/>
                  </a:outerShdw>
                </a:effectLst>
                <a:latin typeface="Arial" panose="020B0604020202020204" pitchFamily="34" charset="0"/>
              </a:rPr>
              <a:t>，将面向对象的思想应用于软件工程中。这</a:t>
            </a:r>
            <a:r>
              <a:rPr lang="en-US" altLang="zh-CN" sz="2200" dirty="0">
                <a:solidFill>
                  <a:srgbClr val="C00000"/>
                </a:solidFill>
                <a:effectLst>
                  <a:outerShdw blurRad="38100" dist="38100" dir="2700000" algn="tl">
                    <a:srgbClr val="C0C0C0"/>
                  </a:outerShdw>
                </a:effectLst>
                <a:latin typeface="Arial" panose="020B0604020202020204" pitchFamily="34" charset="0"/>
              </a:rPr>
              <a:t>5</a:t>
            </a:r>
            <a:r>
              <a:rPr lang="zh-CN" altLang="en-US" sz="2200" dirty="0">
                <a:solidFill>
                  <a:srgbClr val="C00000"/>
                </a:solidFill>
                <a:effectLst>
                  <a:outerShdw blurRad="38100" dist="38100" dir="2700000" algn="tl">
                    <a:srgbClr val="C0C0C0"/>
                  </a:outerShdw>
                </a:effectLst>
                <a:latin typeface="Arial" panose="020B0604020202020204" pitchFamily="34" charset="0"/>
              </a:rPr>
              <a:t>类模型</a:t>
            </a:r>
            <a:r>
              <a:rPr lang="zh-CN" altLang="en-US" sz="2200" dirty="0">
                <a:solidFill>
                  <a:schemeClr val="tx1"/>
                </a:solidFill>
                <a:effectLst>
                  <a:outerShdw blurRad="38100" dist="38100" dir="2700000" algn="tl">
                    <a:srgbClr val="C0C0C0"/>
                  </a:outerShdw>
                </a:effectLst>
                <a:latin typeface="Arial" panose="020B0604020202020204" pitchFamily="34" charset="0"/>
              </a:rPr>
              <a:t>为：</a:t>
            </a:r>
          </a:p>
          <a:p>
            <a:pPr>
              <a:buFontTx/>
              <a:buNone/>
              <a:defRPr/>
            </a:pPr>
            <a:r>
              <a:rPr lang="zh-CN" altLang="en-US" sz="2200" dirty="0">
                <a:solidFill>
                  <a:schemeClr val="tx1"/>
                </a:solidFill>
                <a:effectLst>
                  <a:outerShdw blurRad="38100" dist="38100" dir="2700000" algn="tl">
                    <a:srgbClr val="C0C0C0"/>
                  </a:outerShdw>
                </a:effectLst>
                <a:latin typeface="Arial" panose="020B0604020202020204" pitchFamily="34" charset="0"/>
              </a:rPr>
              <a:t>      ⑴ 需求模型（</a:t>
            </a:r>
            <a:r>
              <a:rPr lang="en-US" altLang="zh-CN" sz="2200" dirty="0">
                <a:solidFill>
                  <a:schemeClr val="tx1"/>
                </a:solidFill>
                <a:effectLst>
                  <a:outerShdw blurRad="38100" dist="38100" dir="2700000" algn="tl">
                    <a:srgbClr val="C0C0C0"/>
                  </a:outerShdw>
                </a:effectLst>
                <a:latin typeface="Arial" panose="020B0604020202020204" pitchFamily="34" charset="0"/>
              </a:rPr>
              <a:t>Requirements model, RM</a:t>
            </a:r>
            <a:r>
              <a:rPr lang="zh-CN" altLang="en-US" sz="2200" dirty="0">
                <a:solidFill>
                  <a:schemeClr val="tx1"/>
                </a:solidFill>
                <a:effectLst>
                  <a:outerShdw blurRad="38100" dist="38100" dir="2700000" algn="tl">
                    <a:srgbClr val="C0C0C0"/>
                  </a:outerShdw>
                </a:effectLst>
                <a:latin typeface="Arial" panose="020B0604020202020204" pitchFamily="34" charset="0"/>
              </a:rPr>
              <a:t>）</a:t>
            </a:r>
            <a:r>
              <a:rPr lang="en-US" altLang="zh-CN" sz="2000" b="0" dirty="0">
                <a:solidFill>
                  <a:schemeClr val="tx1"/>
                </a:solidFill>
                <a:latin typeface="Arial" panose="020B0604020202020204" pitchFamily="34" charset="0"/>
              </a:rPr>
              <a:t>-</a:t>
            </a:r>
            <a:r>
              <a:rPr lang="zh-CN" altLang="en-US" sz="2000" b="0" dirty="0">
                <a:solidFill>
                  <a:schemeClr val="tx1"/>
                </a:solidFill>
                <a:latin typeface="Arial" panose="020B0604020202020204" pitchFamily="34" charset="0"/>
              </a:rPr>
              <a:t>如例图。</a:t>
            </a:r>
          </a:p>
          <a:p>
            <a:pPr>
              <a:buFontTx/>
              <a:buNone/>
              <a:defRPr/>
            </a:pPr>
            <a:r>
              <a:rPr lang="zh-CN" altLang="en-US" sz="2200" dirty="0">
                <a:solidFill>
                  <a:schemeClr val="tx1"/>
                </a:solidFill>
                <a:effectLst>
                  <a:outerShdw blurRad="38100" dist="38100" dir="2700000" algn="tl">
                    <a:srgbClr val="C0C0C0"/>
                  </a:outerShdw>
                </a:effectLst>
                <a:latin typeface="Arial" panose="020B0604020202020204" pitchFamily="34" charset="0"/>
              </a:rPr>
              <a:t>      ⑵ 分析模型</a:t>
            </a:r>
            <a:r>
              <a:rPr lang="zh-CN" altLang="en-US" sz="2000" dirty="0">
                <a:solidFill>
                  <a:schemeClr val="tx1"/>
                </a:solidFill>
                <a:effectLst>
                  <a:outerShdw blurRad="38100" dist="38100" dir="2700000" algn="tl">
                    <a:srgbClr val="C0C0C0"/>
                  </a:outerShdw>
                </a:effectLst>
                <a:latin typeface="Arial" panose="020B0604020202020204" pitchFamily="34" charset="0"/>
              </a:rPr>
              <a:t>（</a:t>
            </a:r>
            <a:r>
              <a:rPr lang="en-US" altLang="zh-CN" sz="2000" dirty="0">
                <a:solidFill>
                  <a:schemeClr val="tx1"/>
                </a:solidFill>
                <a:effectLst>
                  <a:outerShdw blurRad="38100" dist="38100" dir="2700000" algn="tl">
                    <a:srgbClr val="C0C0C0"/>
                  </a:outerShdw>
                </a:effectLst>
                <a:latin typeface="Arial" panose="020B0604020202020204" pitchFamily="34" charset="0"/>
              </a:rPr>
              <a:t>Analysis model, AM</a:t>
            </a:r>
            <a:r>
              <a:rPr lang="zh-CN" altLang="en-US" sz="2000" dirty="0">
                <a:solidFill>
                  <a:schemeClr val="tx1"/>
                </a:solidFill>
                <a:effectLst>
                  <a:outerShdw blurRad="38100" dist="38100" dir="2700000" algn="tl">
                    <a:srgbClr val="C0C0C0"/>
                  </a:outerShdw>
                </a:effectLst>
                <a:latin typeface="Arial" panose="020B0604020202020204" pitchFamily="34" charset="0"/>
              </a:rPr>
              <a:t>）</a:t>
            </a:r>
            <a:r>
              <a:rPr lang="en-US" altLang="zh-CN" sz="2000" b="0" dirty="0">
                <a:solidFill>
                  <a:schemeClr val="tx1"/>
                </a:solidFill>
                <a:latin typeface="Arial" panose="020B0604020202020204" pitchFamily="34" charset="0"/>
              </a:rPr>
              <a:t>-</a:t>
            </a:r>
            <a:r>
              <a:rPr lang="zh-CN" altLang="en-US" sz="2000" b="0" dirty="0">
                <a:solidFill>
                  <a:schemeClr val="tx1"/>
                </a:solidFill>
                <a:latin typeface="Arial" panose="020B0604020202020204" pitchFamily="34" charset="0"/>
              </a:rPr>
              <a:t>定义系统基本结构</a:t>
            </a:r>
          </a:p>
          <a:p>
            <a:pPr>
              <a:buFontTx/>
              <a:buNone/>
              <a:defRPr/>
            </a:pPr>
            <a:r>
              <a:rPr lang="zh-CN" altLang="en-US" sz="2200" dirty="0">
                <a:solidFill>
                  <a:schemeClr val="tx1"/>
                </a:solidFill>
                <a:effectLst>
                  <a:outerShdw blurRad="38100" dist="38100" dir="2700000" algn="tl">
                    <a:srgbClr val="C0C0C0"/>
                  </a:outerShdw>
                </a:effectLst>
                <a:latin typeface="Arial" panose="020B0604020202020204" pitchFamily="34" charset="0"/>
              </a:rPr>
              <a:t>      ⑶ 设计模型（</a:t>
            </a:r>
            <a:r>
              <a:rPr lang="en-US" altLang="zh-CN" sz="2200" dirty="0">
                <a:solidFill>
                  <a:schemeClr val="tx1"/>
                </a:solidFill>
                <a:effectLst>
                  <a:outerShdw blurRad="38100" dist="38100" dir="2700000" algn="tl">
                    <a:srgbClr val="C0C0C0"/>
                  </a:outerShdw>
                </a:effectLst>
                <a:latin typeface="Arial" panose="020B0604020202020204" pitchFamily="34" charset="0"/>
              </a:rPr>
              <a:t>Design model, DM</a:t>
            </a:r>
            <a:r>
              <a:rPr lang="zh-CN" altLang="en-US" sz="2200" dirty="0">
                <a:solidFill>
                  <a:schemeClr val="tx1"/>
                </a:solidFill>
                <a:effectLst>
                  <a:outerShdw blurRad="38100" dist="38100" dir="2700000" algn="tl">
                    <a:srgbClr val="C0C0C0"/>
                  </a:outerShdw>
                </a:effectLst>
                <a:latin typeface="Arial" panose="020B0604020202020204" pitchFamily="34" charset="0"/>
              </a:rPr>
              <a:t>）</a:t>
            </a:r>
            <a:r>
              <a:rPr lang="en-US" altLang="zh-CN" sz="2000" b="0" dirty="0">
                <a:solidFill>
                  <a:schemeClr val="tx1"/>
                </a:solidFill>
                <a:latin typeface="Arial" panose="020B0604020202020204" pitchFamily="34" charset="0"/>
              </a:rPr>
              <a:t>-</a:t>
            </a:r>
            <a:r>
              <a:rPr lang="zh-CN" altLang="en-US" sz="2000" b="0" dirty="0">
                <a:solidFill>
                  <a:schemeClr val="tx1"/>
                </a:solidFill>
                <a:latin typeface="Arial" panose="020B0604020202020204" pitchFamily="34" charset="0"/>
              </a:rPr>
              <a:t>系统逻辑构造。</a:t>
            </a:r>
          </a:p>
          <a:p>
            <a:pPr>
              <a:buFontTx/>
              <a:buNone/>
              <a:defRPr/>
            </a:pPr>
            <a:r>
              <a:rPr lang="zh-CN" altLang="en-US" sz="2200" dirty="0">
                <a:solidFill>
                  <a:schemeClr val="tx1"/>
                </a:solidFill>
                <a:effectLst>
                  <a:outerShdw blurRad="38100" dist="38100" dir="2700000" algn="tl">
                    <a:srgbClr val="C0C0C0"/>
                  </a:outerShdw>
                </a:effectLst>
                <a:latin typeface="Arial" panose="020B0604020202020204" pitchFamily="34" charset="0"/>
              </a:rPr>
              <a:t>      ⑷ 实现模型（</a:t>
            </a:r>
            <a:r>
              <a:rPr lang="en-US" altLang="zh-CN" sz="2200" dirty="0">
                <a:solidFill>
                  <a:schemeClr val="tx1"/>
                </a:solidFill>
                <a:effectLst>
                  <a:outerShdw blurRad="38100" dist="38100" dir="2700000" algn="tl">
                    <a:srgbClr val="C0C0C0"/>
                  </a:outerShdw>
                </a:effectLst>
                <a:latin typeface="Arial" panose="020B0604020202020204" pitchFamily="34" charset="0"/>
              </a:rPr>
              <a:t>Implementation model, IM</a:t>
            </a:r>
            <a:r>
              <a:rPr lang="zh-CN" altLang="en-US" sz="2200" dirty="0">
                <a:solidFill>
                  <a:schemeClr val="tx1"/>
                </a:solidFill>
                <a:effectLst>
                  <a:outerShdw blurRad="38100" dist="38100" dir="2700000" algn="tl">
                    <a:srgbClr val="C0C0C0"/>
                  </a:outerShdw>
                </a:effectLst>
                <a:latin typeface="Arial" panose="020B0604020202020204" pitchFamily="34" charset="0"/>
              </a:rPr>
              <a:t>）。</a:t>
            </a:r>
          </a:p>
          <a:p>
            <a:pPr>
              <a:buFontTx/>
              <a:buNone/>
              <a:defRPr/>
            </a:pPr>
            <a:r>
              <a:rPr lang="zh-CN" altLang="en-US" sz="2200" dirty="0">
                <a:solidFill>
                  <a:schemeClr val="tx1"/>
                </a:solidFill>
                <a:effectLst>
                  <a:outerShdw blurRad="38100" dist="38100" dir="2700000" algn="tl">
                    <a:srgbClr val="C0C0C0"/>
                  </a:outerShdw>
                </a:effectLst>
                <a:latin typeface="Arial" panose="020B0604020202020204" pitchFamily="34" charset="0"/>
              </a:rPr>
              <a:t>      ⑸ 测试模型（</a:t>
            </a:r>
            <a:r>
              <a:rPr lang="en-US" altLang="zh-CN" sz="2200" dirty="0">
                <a:solidFill>
                  <a:schemeClr val="tx1"/>
                </a:solidFill>
                <a:effectLst>
                  <a:outerShdw blurRad="38100" dist="38100" dir="2700000" algn="tl">
                    <a:srgbClr val="C0C0C0"/>
                  </a:outerShdw>
                </a:effectLst>
                <a:latin typeface="Arial" panose="020B0604020202020204" pitchFamily="34" charset="0"/>
              </a:rPr>
              <a:t>Testing mode, TM</a:t>
            </a:r>
            <a:r>
              <a:rPr lang="zh-CN" altLang="en-US" sz="2200" dirty="0">
                <a:solidFill>
                  <a:schemeClr val="tx1"/>
                </a:solidFill>
                <a:effectLst>
                  <a:outerShdw blurRad="38100" dist="38100" dir="2700000" algn="tl">
                    <a:srgbClr val="C0C0C0"/>
                  </a:outerShdw>
                </a:effectLst>
                <a:latin typeface="Arial" panose="020B0604020202020204" pitchFamily="34" charset="0"/>
              </a:rPr>
              <a:t>）。</a:t>
            </a:r>
          </a:p>
          <a:p>
            <a:pPr>
              <a:buFontTx/>
              <a:buNone/>
              <a:defRPr/>
            </a:pPr>
            <a:r>
              <a:rPr lang="en-US" altLang="zh-CN" sz="2200" dirty="0">
                <a:solidFill>
                  <a:schemeClr val="tx1"/>
                </a:solidFill>
                <a:effectLst>
                  <a:outerShdw blurRad="38100" dist="38100" dir="2700000" algn="tl">
                    <a:srgbClr val="C0C0C0"/>
                  </a:outerShdw>
                </a:effectLst>
                <a:latin typeface="Arial" panose="020B0604020202020204" pitchFamily="34" charset="0"/>
              </a:rPr>
              <a:t>     OOSE </a:t>
            </a:r>
            <a:r>
              <a:rPr lang="zh-CN" altLang="en-US" sz="2200" dirty="0">
                <a:solidFill>
                  <a:schemeClr val="tx1"/>
                </a:solidFill>
                <a:effectLst>
                  <a:outerShdw blurRad="38100" dist="38100" dir="2700000" algn="tl">
                    <a:srgbClr val="C0C0C0"/>
                  </a:outerShdw>
                </a:effectLst>
                <a:latin typeface="Arial" panose="020B0604020202020204" pitchFamily="34" charset="0"/>
              </a:rPr>
              <a:t>的</a:t>
            </a:r>
            <a:r>
              <a:rPr lang="zh-CN" altLang="en-US" sz="2200" dirty="0">
                <a:solidFill>
                  <a:srgbClr val="FF00FF"/>
                </a:solidFill>
                <a:effectLst>
                  <a:outerShdw blurRad="38100" dist="38100" dir="2700000" algn="tl">
                    <a:srgbClr val="C0C0C0"/>
                  </a:outerShdw>
                </a:effectLst>
                <a:latin typeface="Arial" panose="020B0604020202020204" pitchFamily="34" charset="0"/>
              </a:rPr>
              <a:t>开发活动</a:t>
            </a:r>
            <a:r>
              <a:rPr lang="zh-CN" altLang="en-US" sz="2200" dirty="0">
                <a:solidFill>
                  <a:schemeClr val="tx1"/>
                </a:solidFill>
                <a:effectLst>
                  <a:outerShdw blurRad="38100" dist="38100" dir="2700000" algn="tl">
                    <a:srgbClr val="C0C0C0"/>
                  </a:outerShdw>
                </a:effectLst>
                <a:latin typeface="Arial" panose="020B0604020202020204" pitchFamily="34" charset="0"/>
              </a:rPr>
              <a:t>主要分为分析、构造和测试</a:t>
            </a:r>
            <a:r>
              <a:rPr lang="zh-CN" altLang="en-US" sz="2200" dirty="0">
                <a:solidFill>
                  <a:srgbClr val="990033"/>
                </a:solidFill>
                <a:effectLst>
                  <a:outerShdw blurRad="38100" dist="38100" dir="2700000" algn="tl">
                    <a:srgbClr val="C0C0C0"/>
                  </a:outerShdw>
                </a:effectLst>
                <a:latin typeface="Arial" panose="020B0604020202020204" pitchFamily="34" charset="0"/>
              </a:rPr>
              <a:t>三个过程</a:t>
            </a:r>
            <a:r>
              <a:rPr lang="zh-CN" altLang="en-US" sz="2200" dirty="0">
                <a:solidFill>
                  <a:schemeClr val="tx1"/>
                </a:solidFill>
                <a:effectLst>
                  <a:outerShdw blurRad="38100" dist="38100" dir="2700000" algn="tl">
                    <a:srgbClr val="C0C0C0"/>
                  </a:outerShdw>
                </a:effectLst>
                <a:latin typeface="Arial" panose="020B0604020202020204" pitchFamily="34" charset="0"/>
              </a:rPr>
              <a:t>如图</a:t>
            </a:r>
            <a:r>
              <a:rPr lang="en-US" altLang="zh-CN" sz="2200" dirty="0">
                <a:solidFill>
                  <a:schemeClr val="tx1"/>
                </a:solidFill>
                <a:effectLst>
                  <a:outerShdw blurRad="38100" dist="38100" dir="2700000" algn="tl">
                    <a:srgbClr val="C0C0C0"/>
                  </a:outerShdw>
                </a:effectLst>
                <a:latin typeface="Arial" panose="020B0604020202020204" pitchFamily="34" charset="0"/>
              </a:rPr>
              <a:t>5-1</a:t>
            </a:r>
            <a:r>
              <a:rPr lang="zh-CN" altLang="en-US" sz="2200" dirty="0">
                <a:solidFill>
                  <a:schemeClr val="tx1"/>
                </a:solidFill>
                <a:effectLst>
                  <a:outerShdw blurRad="38100" dist="38100" dir="2700000" algn="tl">
                    <a:srgbClr val="C0C0C0"/>
                  </a:outerShdw>
                </a:effectLst>
                <a:latin typeface="Arial" panose="020B0604020202020204" pitchFamily="34" charset="0"/>
              </a:rPr>
              <a:t>所示。</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D7BD6A22-778E-4534-A9ED-4DD8A6B83D3A}"/>
              </a:ext>
            </a:extLst>
          </p:cNvPr>
          <p:cNvSpPr>
            <a:spLocks noGrp="1" noChangeArrowheads="1"/>
          </p:cNvSpPr>
          <p:nvPr>
            <p:ph type="title" idx="4294967295"/>
          </p:nvPr>
        </p:nvSpPr>
        <p:spPr>
          <a:xfrm>
            <a:off x="428625" y="161925"/>
            <a:ext cx="8178800" cy="533400"/>
          </a:xfrm>
        </p:spPr>
        <p:txBody>
          <a:bodyPr/>
          <a:lstStyle/>
          <a:p>
            <a:pPr eaLnBrk="1" hangingPunct="1"/>
            <a:r>
              <a:rPr lang="en-US" altLang="zh-CN"/>
              <a:t>5.2 </a:t>
            </a:r>
            <a:r>
              <a:rPr lang="zh-CN" altLang="en-US"/>
              <a:t>面向对象方法概述</a:t>
            </a:r>
          </a:p>
        </p:txBody>
      </p:sp>
      <p:sp>
        <p:nvSpPr>
          <p:cNvPr id="20483" name="Text Box 3">
            <a:extLst>
              <a:ext uri="{FF2B5EF4-FFF2-40B4-BE49-F238E27FC236}">
                <a16:creationId xmlns:a16="http://schemas.microsoft.com/office/drawing/2014/main" id="{B8542ECA-C12B-4049-A37B-43DC67A41BE0}"/>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pic>
        <p:nvPicPr>
          <p:cNvPr id="20484" name="Picture 9">
            <a:extLst>
              <a:ext uri="{FF2B5EF4-FFF2-40B4-BE49-F238E27FC236}">
                <a16:creationId xmlns:a16="http://schemas.microsoft.com/office/drawing/2014/main" id="{FE9ED64B-F92C-442C-8250-4AFA6749D4EC}"/>
              </a:ext>
            </a:extLst>
          </p:cNvPr>
          <p:cNvPicPr>
            <a:picLocks noChangeAspect="1" noChangeArrowheads="1"/>
          </p:cNvPicPr>
          <p:nvPr/>
        </p:nvPicPr>
        <p:blipFill>
          <a:blip r:embed="rId2">
            <a:lum bright="-36000" contrast="54000"/>
            <a:extLst>
              <a:ext uri="{28A0092B-C50C-407E-A947-70E740481C1C}">
                <a14:useLocalDpi xmlns:a14="http://schemas.microsoft.com/office/drawing/2010/main" val="0"/>
              </a:ext>
            </a:extLst>
          </a:blip>
          <a:srcRect/>
          <a:stretch>
            <a:fillRect/>
          </a:stretch>
        </p:blipFill>
        <p:spPr bwMode="auto">
          <a:xfrm>
            <a:off x="1258888" y="2852738"/>
            <a:ext cx="6192837"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Rectangle 10">
            <a:extLst>
              <a:ext uri="{FF2B5EF4-FFF2-40B4-BE49-F238E27FC236}">
                <a16:creationId xmlns:a16="http://schemas.microsoft.com/office/drawing/2014/main" id="{926C5138-DBE7-43DC-AF39-CFCCCDF6815E}"/>
              </a:ext>
            </a:extLst>
          </p:cNvPr>
          <p:cNvSpPr>
            <a:spLocks noChangeArrowheads="1"/>
          </p:cNvSpPr>
          <p:nvPr/>
        </p:nvSpPr>
        <p:spPr bwMode="auto">
          <a:xfrm>
            <a:off x="900113" y="1339850"/>
            <a:ext cx="70485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en-US" altLang="zh-CN" sz="2200">
                <a:latin typeface="Arial" panose="020B0604020202020204" pitchFamily="34" charset="0"/>
              </a:rPr>
              <a:t>       </a:t>
            </a:r>
            <a:r>
              <a:rPr lang="en-US" altLang="zh-CN" sz="2400">
                <a:latin typeface="Arial" panose="020B0604020202020204" pitchFamily="34" charset="0"/>
              </a:rPr>
              <a:t>OOSE </a:t>
            </a:r>
            <a:r>
              <a:rPr lang="zh-CN" altLang="en-US" sz="2400">
                <a:latin typeface="Arial" panose="020B0604020202020204" pitchFamily="34" charset="0"/>
              </a:rPr>
              <a:t>的</a:t>
            </a:r>
            <a:r>
              <a:rPr lang="zh-CN" altLang="en-US" sz="2400">
                <a:solidFill>
                  <a:srgbClr val="990033"/>
                </a:solidFill>
                <a:latin typeface="Arial" panose="020B0604020202020204" pitchFamily="34" charset="0"/>
              </a:rPr>
              <a:t>开发活动</a:t>
            </a:r>
            <a:r>
              <a:rPr lang="zh-CN" altLang="en-US" sz="2400">
                <a:latin typeface="Arial" panose="020B0604020202020204" pitchFamily="34" charset="0"/>
              </a:rPr>
              <a:t>主要</a:t>
            </a:r>
            <a:r>
              <a:rPr lang="zh-CN" altLang="en-US" sz="2400">
                <a:solidFill>
                  <a:srgbClr val="1F38ED"/>
                </a:solidFill>
                <a:latin typeface="Arial" panose="020B0604020202020204" pitchFamily="34" charset="0"/>
              </a:rPr>
              <a:t>分为</a:t>
            </a:r>
            <a:r>
              <a:rPr lang="zh-CN" altLang="en-US" sz="2400">
                <a:latin typeface="Arial" panose="020B0604020202020204" pitchFamily="34" charset="0"/>
              </a:rPr>
              <a:t>分析、构造和测试</a:t>
            </a:r>
            <a:r>
              <a:rPr lang="zh-CN" altLang="en-US" sz="2400">
                <a:solidFill>
                  <a:srgbClr val="CC0000"/>
                </a:solidFill>
                <a:latin typeface="Arial" panose="020B0604020202020204" pitchFamily="34" charset="0"/>
              </a:rPr>
              <a:t>三个过程</a:t>
            </a:r>
            <a:r>
              <a:rPr lang="zh-CN" altLang="en-US" sz="2400">
                <a:latin typeface="Arial" panose="020B0604020202020204" pitchFamily="34" charset="0"/>
              </a:rPr>
              <a:t>，如图</a:t>
            </a:r>
            <a:r>
              <a:rPr lang="en-US" altLang="zh-CN" sz="2400">
                <a:latin typeface="Arial" panose="020B0604020202020204" pitchFamily="34" charset="0"/>
              </a:rPr>
              <a:t>5-4</a:t>
            </a:r>
            <a:r>
              <a:rPr lang="zh-CN" altLang="en-US" sz="2400">
                <a:latin typeface="Arial" panose="020B0604020202020204" pitchFamily="34" charset="0"/>
              </a:rPr>
              <a:t>所示。 </a:t>
            </a:r>
          </a:p>
        </p:txBody>
      </p:sp>
      <p:sp>
        <p:nvSpPr>
          <p:cNvPr id="20486" name="Rectangle 11">
            <a:extLst>
              <a:ext uri="{FF2B5EF4-FFF2-40B4-BE49-F238E27FC236}">
                <a16:creationId xmlns:a16="http://schemas.microsoft.com/office/drawing/2014/main" id="{1A5451B9-1194-4D91-B1DC-F582603321A6}"/>
              </a:ext>
            </a:extLst>
          </p:cNvPr>
          <p:cNvSpPr>
            <a:spLocks noChangeArrowheads="1"/>
          </p:cNvSpPr>
          <p:nvPr/>
        </p:nvSpPr>
        <p:spPr bwMode="auto">
          <a:xfrm>
            <a:off x="2987675" y="4437063"/>
            <a:ext cx="26828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zh-CN" altLang="en-US" sz="1800">
                <a:latin typeface="Arial" panose="020B0604020202020204" pitchFamily="34" charset="0"/>
              </a:rPr>
              <a:t>图</a:t>
            </a:r>
            <a:r>
              <a:rPr lang="en-US" altLang="zh-CN" sz="1800">
                <a:latin typeface="Arial" panose="020B0604020202020204" pitchFamily="34" charset="0"/>
              </a:rPr>
              <a:t>5-4 OOSE </a:t>
            </a:r>
            <a:r>
              <a:rPr lang="zh-CN" altLang="en-US" sz="1800">
                <a:latin typeface="Arial" panose="020B0604020202020204" pitchFamily="34" charset="0"/>
              </a:rPr>
              <a:t>的开发活动</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503A8A3C-290A-422C-9AB6-0847A038C1AD}"/>
              </a:ext>
            </a:extLst>
          </p:cNvPr>
          <p:cNvSpPr>
            <a:spLocks noGrp="1" noChangeArrowheads="1"/>
          </p:cNvSpPr>
          <p:nvPr>
            <p:ph type="title" idx="4294967295"/>
          </p:nvPr>
        </p:nvSpPr>
        <p:spPr>
          <a:xfrm>
            <a:off x="428625" y="161925"/>
            <a:ext cx="8178800" cy="533400"/>
          </a:xfrm>
        </p:spPr>
        <p:txBody>
          <a:bodyPr/>
          <a:lstStyle/>
          <a:p>
            <a:pPr eaLnBrk="1" hangingPunct="1"/>
            <a:r>
              <a:rPr lang="en-US" altLang="zh-CN"/>
              <a:t>5.2 </a:t>
            </a:r>
            <a:r>
              <a:rPr lang="zh-CN" altLang="en-US"/>
              <a:t>面向对象方法概述</a:t>
            </a:r>
          </a:p>
        </p:txBody>
      </p:sp>
      <p:sp>
        <p:nvSpPr>
          <p:cNvPr id="21507" name="Text Box 3">
            <a:extLst>
              <a:ext uri="{FF2B5EF4-FFF2-40B4-BE49-F238E27FC236}">
                <a16:creationId xmlns:a16="http://schemas.microsoft.com/office/drawing/2014/main" id="{DFC83815-9B8F-4E38-B540-0331AC168204}"/>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21508" name="Rectangle 8">
            <a:extLst>
              <a:ext uri="{FF2B5EF4-FFF2-40B4-BE49-F238E27FC236}">
                <a16:creationId xmlns:a16="http://schemas.microsoft.com/office/drawing/2014/main" id="{F830FA06-CF25-4455-B6A3-BD3530310A78}"/>
              </a:ext>
            </a:extLst>
          </p:cNvPr>
          <p:cNvSpPr>
            <a:spLocks noChangeArrowheads="1"/>
          </p:cNvSpPr>
          <p:nvPr/>
        </p:nvSpPr>
        <p:spPr bwMode="auto">
          <a:xfrm>
            <a:off x="-4560888" y="2201863"/>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21509" name="Rectangle 9">
            <a:extLst>
              <a:ext uri="{FF2B5EF4-FFF2-40B4-BE49-F238E27FC236}">
                <a16:creationId xmlns:a16="http://schemas.microsoft.com/office/drawing/2014/main" id="{BD919369-AE4D-4BFF-ADA8-F6DF280E8BF4}"/>
              </a:ext>
            </a:extLst>
          </p:cNvPr>
          <p:cNvSpPr>
            <a:spLocks noChangeArrowheads="1"/>
          </p:cNvSpPr>
          <p:nvPr/>
        </p:nvSpPr>
        <p:spPr bwMode="auto">
          <a:xfrm>
            <a:off x="684213" y="2740025"/>
            <a:ext cx="77041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sz="1800">
                <a:latin typeface="Times New Roman" panose="02020603050405020304" pitchFamily="18" charset="0"/>
              </a:rPr>
              <a:t>    </a:t>
            </a:r>
            <a:endParaRPr lang="zh-CN" altLang="en-US" sz="1800" b="0">
              <a:latin typeface="Times New Roman" panose="02020603050405020304" pitchFamily="18" charset="0"/>
            </a:endParaRPr>
          </a:p>
        </p:txBody>
      </p:sp>
      <p:sp>
        <p:nvSpPr>
          <p:cNvPr id="19" name="圆角矩形 18">
            <a:extLst>
              <a:ext uri="{FF2B5EF4-FFF2-40B4-BE49-F238E27FC236}">
                <a16:creationId xmlns:a16="http://schemas.microsoft.com/office/drawing/2014/main" id="{E211D7B0-4854-4669-A883-B4AE0A51844D}"/>
              </a:ext>
            </a:extLst>
          </p:cNvPr>
          <p:cNvSpPr/>
          <p:nvPr/>
        </p:nvSpPr>
        <p:spPr bwMode="gray">
          <a:xfrm>
            <a:off x="611188" y="1268413"/>
            <a:ext cx="7921625" cy="230505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buFontTx/>
              <a:buNone/>
              <a:defRPr/>
            </a:pPr>
            <a:r>
              <a:rPr lang="zh-CN" altLang="en-US" sz="2300" dirty="0">
                <a:solidFill>
                  <a:srgbClr val="FF0000"/>
                </a:solidFill>
                <a:latin typeface="Arial" panose="020B0604020202020204" pitchFamily="34" charset="0"/>
              </a:rPr>
              <a:t>       </a:t>
            </a:r>
            <a:r>
              <a:rPr lang="en-US" altLang="zh-CN" sz="2300" dirty="0">
                <a:solidFill>
                  <a:srgbClr val="FF0000"/>
                </a:solidFill>
                <a:latin typeface="Arial" panose="020B0604020202020204" pitchFamily="34" charset="0"/>
              </a:rPr>
              <a:t>*</a:t>
            </a:r>
            <a:r>
              <a:rPr lang="zh-CN" altLang="en-US" sz="2300" dirty="0">
                <a:solidFill>
                  <a:srgbClr val="CC0000"/>
                </a:solidFill>
                <a:latin typeface="Arial" panose="020B0604020202020204" pitchFamily="34" charset="0"/>
              </a:rPr>
              <a:t>用例</a:t>
            </a:r>
            <a:r>
              <a:rPr lang="en-US" altLang="zh-CN" sz="2300" dirty="0">
                <a:solidFill>
                  <a:schemeClr val="tx1"/>
                </a:solidFill>
                <a:latin typeface="Arial" panose="020B0604020202020204" pitchFamily="34" charset="0"/>
              </a:rPr>
              <a:t>(Use case)</a:t>
            </a:r>
            <a:r>
              <a:rPr lang="zh-CN" altLang="en-US" sz="2300" dirty="0">
                <a:solidFill>
                  <a:schemeClr val="tx1"/>
                </a:solidFill>
                <a:latin typeface="Arial" panose="020B0604020202020204" pitchFamily="34" charset="0"/>
              </a:rPr>
              <a:t>是贯穿</a:t>
            </a:r>
            <a:r>
              <a:rPr lang="en-US" altLang="zh-CN" sz="2300" dirty="0">
                <a:solidFill>
                  <a:schemeClr val="tx1"/>
                </a:solidFill>
                <a:latin typeface="Arial" panose="020B0604020202020204" pitchFamily="34" charset="0"/>
              </a:rPr>
              <a:t>OOSE </a:t>
            </a:r>
            <a:r>
              <a:rPr lang="zh-CN" altLang="en-US" sz="2300" dirty="0">
                <a:solidFill>
                  <a:schemeClr val="tx1"/>
                </a:solidFill>
                <a:latin typeface="Arial" panose="020B0604020202020204" pitchFamily="34" charset="0"/>
              </a:rPr>
              <a:t>活动的</a:t>
            </a:r>
            <a:r>
              <a:rPr lang="zh-CN" altLang="en-US" sz="2300" dirty="0">
                <a:solidFill>
                  <a:srgbClr val="990033"/>
                </a:solidFill>
                <a:latin typeface="Arial" panose="020B0604020202020204" pitchFamily="34" charset="0"/>
              </a:rPr>
              <a:t>核心</a:t>
            </a:r>
            <a:r>
              <a:rPr lang="zh-CN" altLang="en-US" sz="2300" dirty="0">
                <a:solidFill>
                  <a:schemeClr val="tx1"/>
                </a:solidFill>
                <a:latin typeface="Arial" panose="020B0604020202020204" pitchFamily="34" charset="0"/>
              </a:rPr>
              <a:t>，描述了系统的需求及功能。用例实际上是从使用者的角度</a:t>
            </a:r>
            <a:r>
              <a:rPr lang="zh-CN" altLang="en-US" sz="2300" dirty="0">
                <a:solidFill>
                  <a:srgbClr val="990033"/>
                </a:solidFill>
                <a:latin typeface="Arial" panose="020B0604020202020204" pitchFamily="34" charset="0"/>
              </a:rPr>
              <a:t>确定系统的功能</a:t>
            </a:r>
            <a:r>
              <a:rPr lang="zh-CN" altLang="en-US" sz="2300" dirty="0">
                <a:solidFill>
                  <a:schemeClr val="tx1"/>
                </a:solidFill>
                <a:latin typeface="Arial" panose="020B0604020202020204" pitchFamily="34" charset="0"/>
              </a:rPr>
              <a:t>，描述系统用户（也称使用者）对于系统的使用情况。图</a:t>
            </a:r>
            <a:r>
              <a:rPr lang="en-US" altLang="zh-CN" sz="2300" dirty="0">
                <a:solidFill>
                  <a:schemeClr val="tx1"/>
                </a:solidFill>
                <a:latin typeface="Arial" panose="020B0604020202020204" pitchFamily="34" charset="0"/>
              </a:rPr>
              <a:t>5-5</a:t>
            </a:r>
            <a:r>
              <a:rPr lang="zh-CN" altLang="en-US" sz="2300" dirty="0">
                <a:solidFill>
                  <a:schemeClr val="tx1"/>
                </a:solidFill>
                <a:latin typeface="Arial" panose="020B0604020202020204" pitchFamily="34" charset="0"/>
              </a:rPr>
              <a:t>所示，以</a:t>
            </a:r>
            <a:r>
              <a:rPr lang="zh-CN" altLang="en-US" sz="2300" dirty="0">
                <a:solidFill>
                  <a:srgbClr val="339933"/>
                </a:solidFill>
                <a:latin typeface="Arial" panose="020B0604020202020204" pitchFamily="34" charset="0"/>
              </a:rPr>
              <a:t>人形</a:t>
            </a:r>
            <a:r>
              <a:rPr lang="zh-CN" altLang="en-US" sz="2300" dirty="0">
                <a:solidFill>
                  <a:schemeClr val="tx1"/>
                </a:solidFill>
                <a:latin typeface="Arial" panose="020B0604020202020204" pitchFamily="34" charset="0"/>
              </a:rPr>
              <a:t>表示</a:t>
            </a:r>
            <a:r>
              <a:rPr lang="zh-CN" altLang="en-US" sz="2300" dirty="0">
                <a:solidFill>
                  <a:srgbClr val="FF0066"/>
                </a:solidFill>
                <a:latin typeface="Arial" panose="020B0604020202020204" pitchFamily="34" charset="0"/>
                <a:sym typeface="+mn-ea"/>
              </a:rPr>
              <a:t>使用者</a:t>
            </a:r>
            <a:r>
              <a:rPr lang="zh-CN" altLang="en-US" sz="2300" dirty="0">
                <a:solidFill>
                  <a:schemeClr val="tx1"/>
                </a:solidFill>
                <a:latin typeface="Arial" panose="020B0604020202020204" pitchFamily="34" charset="0"/>
              </a:rPr>
              <a:t>，</a:t>
            </a:r>
            <a:r>
              <a:rPr lang="zh-CN" altLang="en-US" sz="2300" dirty="0">
                <a:solidFill>
                  <a:srgbClr val="339933"/>
                </a:solidFill>
                <a:latin typeface="Arial" panose="020B0604020202020204" pitchFamily="34" charset="0"/>
              </a:rPr>
              <a:t>椭圆</a:t>
            </a:r>
            <a:r>
              <a:rPr lang="zh-CN" altLang="en-US" sz="2300" dirty="0">
                <a:solidFill>
                  <a:schemeClr val="tx1"/>
                </a:solidFill>
                <a:latin typeface="Arial" panose="020B0604020202020204" pitchFamily="34" charset="0"/>
              </a:rPr>
              <a:t>表示</a:t>
            </a:r>
            <a:r>
              <a:rPr lang="zh-CN" altLang="en-US" sz="2300" dirty="0">
                <a:solidFill>
                  <a:srgbClr val="FF0066"/>
                </a:solidFill>
                <a:latin typeface="Arial" panose="020B0604020202020204" pitchFamily="34" charset="0"/>
              </a:rPr>
              <a:t>用例</a:t>
            </a:r>
            <a:r>
              <a:rPr lang="zh-CN" altLang="en-US" sz="2300" dirty="0">
                <a:solidFill>
                  <a:schemeClr val="tx1"/>
                </a:solidFill>
                <a:latin typeface="Arial" panose="020B0604020202020204" pitchFamily="34" charset="0"/>
              </a:rPr>
              <a:t>，大的</a:t>
            </a:r>
            <a:r>
              <a:rPr lang="zh-CN" altLang="en-US" sz="2300" dirty="0">
                <a:solidFill>
                  <a:srgbClr val="339933"/>
                </a:solidFill>
                <a:latin typeface="Arial" panose="020B0604020202020204" pitchFamily="34" charset="0"/>
              </a:rPr>
              <a:t>矩形框</a:t>
            </a:r>
            <a:r>
              <a:rPr lang="zh-CN" altLang="en-US" sz="2300" dirty="0">
                <a:solidFill>
                  <a:schemeClr val="tx1"/>
                </a:solidFill>
                <a:latin typeface="Arial" panose="020B0604020202020204" pitchFamily="34" charset="0"/>
              </a:rPr>
              <a:t>表示</a:t>
            </a:r>
            <a:r>
              <a:rPr lang="zh-CN" altLang="en-US" sz="2300" dirty="0">
                <a:solidFill>
                  <a:srgbClr val="FF0066"/>
                </a:solidFill>
                <a:latin typeface="Arial" panose="020B0604020202020204" pitchFamily="34" charset="0"/>
              </a:rPr>
              <a:t>系统的边界</a:t>
            </a:r>
            <a:r>
              <a:rPr lang="zh-CN" altLang="en-US" sz="2300" dirty="0">
                <a:solidFill>
                  <a:schemeClr val="tx1"/>
                </a:solidFill>
                <a:latin typeface="Arial" panose="020B0604020202020204" pitchFamily="34" charset="0"/>
              </a:rPr>
              <a:t>。用连接使用者和用例的</a:t>
            </a:r>
            <a:r>
              <a:rPr lang="zh-CN" altLang="en-US" sz="2300" dirty="0">
                <a:solidFill>
                  <a:srgbClr val="339933"/>
                </a:solidFill>
                <a:latin typeface="Arial" panose="020B0604020202020204" pitchFamily="34" charset="0"/>
              </a:rPr>
              <a:t>箭头线</a:t>
            </a:r>
            <a:r>
              <a:rPr lang="zh-CN" altLang="en-US" sz="2300" dirty="0">
                <a:solidFill>
                  <a:schemeClr val="tx1"/>
                </a:solidFill>
                <a:latin typeface="Arial" panose="020B0604020202020204" pitchFamily="34" charset="0"/>
              </a:rPr>
              <a:t>，表示使用者驱动事件的完成。</a:t>
            </a:r>
            <a:endParaRPr lang="en-US" altLang="zh-CN" sz="2300" b="0" dirty="0">
              <a:solidFill>
                <a:schemeClr val="tx1"/>
              </a:solidFill>
              <a:effectLst>
                <a:outerShdw blurRad="38100" dist="38100" dir="2700000" algn="tl">
                  <a:srgbClr val="C0C0C0"/>
                </a:outerShdw>
              </a:effectLst>
              <a:latin typeface="Arial" panose="020B0604020202020204" pitchFamily="34" charset="0"/>
            </a:endParaRPr>
          </a:p>
        </p:txBody>
      </p:sp>
      <p:pic>
        <p:nvPicPr>
          <p:cNvPr id="21511" name="Picture 5">
            <a:extLst>
              <a:ext uri="{FF2B5EF4-FFF2-40B4-BE49-F238E27FC236}">
                <a16:creationId xmlns:a16="http://schemas.microsoft.com/office/drawing/2014/main" id="{C9F3B977-A3B8-423A-956B-BF9204BE6252}"/>
              </a:ext>
            </a:extLst>
          </p:cNvPr>
          <p:cNvPicPr>
            <a:picLocks noChangeAspect="1" noChangeArrowheads="1"/>
          </p:cNvPicPr>
          <p:nvPr/>
        </p:nvPicPr>
        <p:blipFill>
          <a:blip r:embed="rId2">
            <a:lum bright="-24000" contrast="42000"/>
            <a:extLst>
              <a:ext uri="{28A0092B-C50C-407E-A947-70E740481C1C}">
                <a14:useLocalDpi xmlns:a14="http://schemas.microsoft.com/office/drawing/2010/main" val="0"/>
              </a:ext>
            </a:extLst>
          </a:blip>
          <a:srcRect/>
          <a:stretch>
            <a:fillRect/>
          </a:stretch>
        </p:blipFill>
        <p:spPr bwMode="auto">
          <a:xfrm>
            <a:off x="2627313" y="4221163"/>
            <a:ext cx="3959225" cy="220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2" name="Rectangle 6">
            <a:extLst>
              <a:ext uri="{FF2B5EF4-FFF2-40B4-BE49-F238E27FC236}">
                <a16:creationId xmlns:a16="http://schemas.microsoft.com/office/drawing/2014/main" id="{E0CC9306-876E-4E4C-BBC6-54735A42A17C}"/>
              </a:ext>
            </a:extLst>
          </p:cNvPr>
          <p:cNvSpPr>
            <a:spLocks noChangeArrowheads="1"/>
          </p:cNvSpPr>
          <p:nvPr/>
        </p:nvSpPr>
        <p:spPr bwMode="auto">
          <a:xfrm>
            <a:off x="684213" y="2740025"/>
            <a:ext cx="77041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sz="1800">
                <a:latin typeface="Times New Roman" panose="02020603050405020304" pitchFamily="18" charset="0"/>
              </a:rPr>
              <a:t>    </a:t>
            </a:r>
            <a:endParaRPr lang="zh-CN" altLang="en-US" sz="1800" b="0">
              <a:latin typeface="Times New Roman" panose="02020603050405020304" pitchFamily="18" charset="0"/>
            </a:endParaRPr>
          </a:p>
        </p:txBody>
      </p:sp>
      <p:sp>
        <p:nvSpPr>
          <p:cNvPr id="21513" name="Rectangle 7">
            <a:extLst>
              <a:ext uri="{FF2B5EF4-FFF2-40B4-BE49-F238E27FC236}">
                <a16:creationId xmlns:a16="http://schemas.microsoft.com/office/drawing/2014/main" id="{FC72FFE2-D3D7-46F1-937B-3313E5F63465}"/>
              </a:ext>
            </a:extLst>
          </p:cNvPr>
          <p:cNvSpPr>
            <a:spLocks noChangeArrowheads="1"/>
          </p:cNvSpPr>
          <p:nvPr/>
        </p:nvSpPr>
        <p:spPr bwMode="auto">
          <a:xfrm>
            <a:off x="1116013" y="3573463"/>
            <a:ext cx="69119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sz="2200">
                <a:latin typeface="Arial" panose="020B0604020202020204" pitchFamily="34" charset="0"/>
              </a:rPr>
              <a:t>用例之间通常有“使用”和“扩展”</a:t>
            </a:r>
            <a:r>
              <a:rPr lang="zh-CN" altLang="en-US" sz="2200">
                <a:solidFill>
                  <a:srgbClr val="CC0000"/>
                </a:solidFill>
                <a:latin typeface="Arial" panose="020B0604020202020204" pitchFamily="34" charset="0"/>
              </a:rPr>
              <a:t>两种关系</a:t>
            </a:r>
            <a:r>
              <a:rPr lang="zh-CN" altLang="en-US" sz="2200">
                <a:latin typeface="Arial" panose="020B0604020202020204" pitchFamily="34" charset="0"/>
              </a:rPr>
              <a:t>。</a:t>
            </a:r>
          </a:p>
        </p:txBody>
      </p:sp>
      <p:sp>
        <p:nvSpPr>
          <p:cNvPr id="21514" name="Rectangle 10">
            <a:extLst>
              <a:ext uri="{FF2B5EF4-FFF2-40B4-BE49-F238E27FC236}">
                <a16:creationId xmlns:a16="http://schemas.microsoft.com/office/drawing/2014/main" id="{12943FA0-B207-4048-910B-6CE2515466BA}"/>
              </a:ext>
            </a:extLst>
          </p:cNvPr>
          <p:cNvSpPr>
            <a:spLocks noChangeArrowheads="1"/>
          </p:cNvSpPr>
          <p:nvPr/>
        </p:nvSpPr>
        <p:spPr bwMode="auto">
          <a:xfrm>
            <a:off x="4140200" y="6553200"/>
            <a:ext cx="1200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a:latin typeface="Arial" panose="020B0604020202020204" pitchFamily="34" charset="0"/>
              </a:rPr>
              <a:t>图</a:t>
            </a:r>
            <a:r>
              <a:rPr lang="en-US" altLang="zh-CN">
                <a:latin typeface="Arial" panose="020B0604020202020204" pitchFamily="34" charset="0"/>
              </a:rPr>
              <a:t>5-5 </a:t>
            </a:r>
            <a:r>
              <a:rPr lang="zh-CN" altLang="en-US">
                <a:latin typeface="Arial" panose="020B0604020202020204" pitchFamily="34" charset="0"/>
              </a:rPr>
              <a:t>用例图</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0B0DE54-585B-4E9A-9760-D3CF7299A373}"/>
              </a:ext>
            </a:extLst>
          </p:cNvPr>
          <p:cNvSpPr>
            <a:spLocks noGrp="1" noChangeArrowheads="1"/>
          </p:cNvSpPr>
          <p:nvPr>
            <p:ph type="title" idx="4294967295"/>
          </p:nvPr>
        </p:nvSpPr>
        <p:spPr>
          <a:xfrm>
            <a:off x="3270250" y="228600"/>
            <a:ext cx="2159000" cy="533400"/>
          </a:xfrm>
          <a:ln>
            <a:miter/>
          </a:ln>
        </p:spPr>
        <p:txBody>
          <a:bodyPr/>
          <a:lstStyle/>
          <a:p>
            <a:pPr eaLnBrk="1" hangingPunct="1">
              <a:defRPr/>
            </a:pPr>
            <a:r>
              <a:rPr lang="zh-CN" altLang="en-US" dirty="0">
                <a:effectLst>
                  <a:outerShdw blurRad="38100" dist="38100" dir="2700000" algn="tl">
                    <a:srgbClr val="C0C0C0"/>
                  </a:outerShdw>
                </a:effectLst>
              </a:rPr>
              <a:t>目    录</a:t>
            </a:r>
          </a:p>
        </p:txBody>
      </p:sp>
      <p:sp>
        <p:nvSpPr>
          <p:cNvPr id="4099" name="Text Box 3">
            <a:extLst>
              <a:ext uri="{FF2B5EF4-FFF2-40B4-BE49-F238E27FC236}">
                <a16:creationId xmlns:a16="http://schemas.microsoft.com/office/drawing/2014/main" id="{B0FD4FF1-3B7D-4A0A-A14A-B1B991358139}"/>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grpSp>
        <p:nvGrpSpPr>
          <p:cNvPr id="4100" name="Group 9">
            <a:extLst>
              <a:ext uri="{FF2B5EF4-FFF2-40B4-BE49-F238E27FC236}">
                <a16:creationId xmlns:a16="http://schemas.microsoft.com/office/drawing/2014/main" id="{1FA813C2-F007-42BA-8944-8902AC31447A}"/>
              </a:ext>
            </a:extLst>
          </p:cNvPr>
          <p:cNvGrpSpPr>
            <a:grpSpLocks/>
          </p:cNvGrpSpPr>
          <p:nvPr/>
        </p:nvGrpSpPr>
        <p:grpSpPr bwMode="auto">
          <a:xfrm>
            <a:off x="1511660" y="2078850"/>
            <a:ext cx="5184775" cy="619125"/>
            <a:chOff x="1296" y="1824"/>
            <a:chExt cx="2976" cy="432"/>
          </a:xfrm>
        </p:grpSpPr>
        <p:sp>
          <p:nvSpPr>
            <p:cNvPr id="3" name="AutoShape 10">
              <a:extLst>
                <a:ext uri="{FF2B5EF4-FFF2-40B4-BE49-F238E27FC236}">
                  <a16:creationId xmlns:a16="http://schemas.microsoft.com/office/drawing/2014/main" id="{7E9D656A-1A75-4E08-B138-30B209C2EF31}"/>
                </a:ext>
              </a:extLst>
            </p:cNvPr>
            <p:cNvSpPr>
              <a:spLocks noChangeArrowheads="1"/>
            </p:cNvSpPr>
            <p:nvPr/>
          </p:nvSpPr>
          <p:spPr bwMode="gray">
            <a:xfrm>
              <a:off x="1536" y="1899"/>
              <a:ext cx="2736" cy="288"/>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ln>
            <a:effectLst/>
          </p:spPr>
          <p:txBody>
            <a:bodyPr wrap="none" anchor="ctr"/>
            <a:lstStyle/>
            <a:p>
              <a:pPr algn="dist" fontAlgn="auto">
                <a:spcBef>
                  <a:spcPct val="20000"/>
                </a:spcBef>
                <a:spcAft>
                  <a:spcPts val="0"/>
                </a:spcAft>
                <a:buFont typeface="Wingdings" panose="05000000000000000000" pitchFamily="2" charset="2"/>
                <a:buNone/>
                <a:defRPr/>
              </a:pPr>
              <a:endParaRPr lang="zh-CN" altLang="zh-CN" sz="2400" b="0">
                <a:solidFill>
                  <a:schemeClr val="tx2"/>
                </a:solidFill>
                <a:latin typeface="+mn-lt"/>
                <a:ea typeface="+mn-ea"/>
              </a:endParaRPr>
            </a:p>
          </p:txBody>
        </p:sp>
        <p:sp>
          <p:nvSpPr>
            <p:cNvPr id="4137" name="AutoShape 11">
              <a:extLst>
                <a:ext uri="{FF2B5EF4-FFF2-40B4-BE49-F238E27FC236}">
                  <a16:creationId xmlns:a16="http://schemas.microsoft.com/office/drawing/2014/main" id="{B3A0F0CC-DAFC-4F58-8086-08B34F374914}"/>
                </a:ext>
              </a:extLst>
            </p:cNvPr>
            <p:cNvSpPr>
              <a:spLocks noChangeArrowheads="1"/>
            </p:cNvSpPr>
            <p:nvPr/>
          </p:nvSpPr>
          <p:spPr bwMode="auto">
            <a:xfrm>
              <a:off x="1296" y="1824"/>
              <a:ext cx="432" cy="432"/>
            </a:xfrm>
            <a:prstGeom prst="diamond">
              <a:avLst/>
            </a:prstGeom>
            <a:solidFill>
              <a:schemeClr val="accent1"/>
            </a:solidFill>
            <a:ln w="25400">
              <a:solidFill>
                <a:schemeClr val="bg1"/>
              </a:solidFill>
              <a:miter lim="800000"/>
              <a:headEnd/>
              <a:tailEnd/>
            </a:ln>
          </p:spPr>
          <p:txBody>
            <a:bodyPr wrap="none" anchor="ct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dist" eaLnBrk="1" hangingPunct="1">
                <a:spcBef>
                  <a:spcPct val="20000"/>
                </a:spcBef>
              </a:pPr>
              <a:endParaRPr lang="zh-CN" altLang="zh-CN" sz="2400" b="0">
                <a:solidFill>
                  <a:schemeClr val="tx2"/>
                </a:solidFill>
              </a:endParaRPr>
            </a:p>
          </p:txBody>
        </p:sp>
        <p:sp>
          <p:nvSpPr>
            <p:cNvPr id="4138" name="Text Box 12">
              <a:extLst>
                <a:ext uri="{FF2B5EF4-FFF2-40B4-BE49-F238E27FC236}">
                  <a16:creationId xmlns:a16="http://schemas.microsoft.com/office/drawing/2014/main" id="{64244686-6854-4AEE-865A-CC123A21D7A4}"/>
                </a:ext>
              </a:extLst>
            </p:cNvPr>
            <p:cNvSpPr txBox="1">
              <a:spLocks noChangeArrowheads="1"/>
            </p:cNvSpPr>
            <p:nvPr/>
          </p:nvSpPr>
          <p:spPr bwMode="auto">
            <a:xfrm>
              <a:off x="1680" y="1934"/>
              <a:ext cx="216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en-US" altLang="zh-CN" sz="1800">
                  <a:solidFill>
                    <a:schemeClr val="tx2"/>
                  </a:solidFill>
                </a:rPr>
                <a:t>    </a:t>
              </a:r>
              <a:r>
                <a:rPr lang="en-US" altLang="zh-CN" sz="1800">
                  <a:solidFill>
                    <a:schemeClr val="tx2"/>
                  </a:solidFill>
                  <a:latin typeface="Arial" panose="020B0604020202020204" pitchFamily="34" charset="0"/>
                </a:rPr>
                <a:t>5.2 </a:t>
              </a:r>
              <a:r>
                <a:rPr lang="zh-CN" altLang="en-US" sz="1800">
                  <a:solidFill>
                    <a:schemeClr val="tx2"/>
                  </a:solidFill>
                  <a:latin typeface="Arial" panose="020B0604020202020204" pitchFamily="34" charset="0"/>
                </a:rPr>
                <a:t>面向对象方法概述 </a:t>
              </a:r>
            </a:p>
          </p:txBody>
        </p:sp>
        <p:sp>
          <p:nvSpPr>
            <p:cNvPr id="4139" name="Text Box 13">
              <a:extLst>
                <a:ext uri="{FF2B5EF4-FFF2-40B4-BE49-F238E27FC236}">
                  <a16:creationId xmlns:a16="http://schemas.microsoft.com/office/drawing/2014/main" id="{EE383512-AA98-491E-911B-9BE452BAC809}"/>
                </a:ext>
              </a:extLst>
            </p:cNvPr>
            <p:cNvSpPr txBox="1">
              <a:spLocks noChangeArrowheads="1"/>
            </p:cNvSpPr>
            <p:nvPr/>
          </p:nvSpPr>
          <p:spPr bwMode="auto">
            <a:xfrm>
              <a:off x="1393" y="1886"/>
              <a:ext cx="22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a:r>
                <a:rPr lang="en-US" altLang="zh-CN" sz="2400" b="0">
                  <a:solidFill>
                    <a:schemeClr val="tx2"/>
                  </a:solidFill>
                </a:rPr>
                <a:t>2</a:t>
              </a:r>
            </a:p>
          </p:txBody>
        </p:sp>
      </p:grpSp>
      <p:grpSp>
        <p:nvGrpSpPr>
          <p:cNvPr id="4101" name="Group 14">
            <a:extLst>
              <a:ext uri="{FF2B5EF4-FFF2-40B4-BE49-F238E27FC236}">
                <a16:creationId xmlns:a16="http://schemas.microsoft.com/office/drawing/2014/main" id="{AA36C31B-7BA4-4C52-8F5C-D4186861A449}"/>
              </a:ext>
            </a:extLst>
          </p:cNvPr>
          <p:cNvGrpSpPr>
            <a:grpSpLocks/>
          </p:cNvGrpSpPr>
          <p:nvPr/>
        </p:nvGrpSpPr>
        <p:grpSpPr bwMode="auto">
          <a:xfrm>
            <a:off x="1584685" y="2655112"/>
            <a:ext cx="5327650" cy="668338"/>
            <a:chOff x="1296" y="1824"/>
            <a:chExt cx="3078" cy="432"/>
          </a:xfrm>
        </p:grpSpPr>
        <p:sp>
          <p:nvSpPr>
            <p:cNvPr id="4" name="AutoShape 15">
              <a:extLst>
                <a:ext uri="{FF2B5EF4-FFF2-40B4-BE49-F238E27FC236}">
                  <a16:creationId xmlns:a16="http://schemas.microsoft.com/office/drawing/2014/main" id="{1986552A-8CCF-4A6D-986E-17BF67E96E8E}"/>
                </a:ext>
              </a:extLst>
            </p:cNvPr>
            <p:cNvSpPr>
              <a:spLocks noChangeArrowheads="1"/>
            </p:cNvSpPr>
            <p:nvPr/>
          </p:nvSpPr>
          <p:spPr bwMode="gray">
            <a:xfrm>
              <a:off x="1536" y="1899"/>
              <a:ext cx="2736" cy="289"/>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ln>
            <a:effectLst/>
          </p:spPr>
          <p:txBody>
            <a:bodyPr wrap="none" anchor="ctr"/>
            <a:lstStyle/>
            <a:p>
              <a:pPr algn="dist" fontAlgn="auto">
                <a:spcBef>
                  <a:spcPct val="20000"/>
                </a:spcBef>
                <a:spcAft>
                  <a:spcPts val="0"/>
                </a:spcAft>
                <a:buFont typeface="Wingdings" panose="05000000000000000000" pitchFamily="2" charset="2"/>
                <a:buNone/>
                <a:defRPr/>
              </a:pPr>
              <a:endParaRPr lang="zh-CN" altLang="zh-CN" sz="2400" b="0">
                <a:solidFill>
                  <a:schemeClr val="tx2"/>
                </a:solidFill>
                <a:latin typeface="+mn-lt"/>
                <a:ea typeface="+mn-ea"/>
              </a:endParaRPr>
            </a:p>
          </p:txBody>
        </p:sp>
        <p:sp>
          <p:nvSpPr>
            <p:cNvPr id="4133" name="AutoShape 16">
              <a:extLst>
                <a:ext uri="{FF2B5EF4-FFF2-40B4-BE49-F238E27FC236}">
                  <a16:creationId xmlns:a16="http://schemas.microsoft.com/office/drawing/2014/main" id="{1142085F-18B6-4821-8F94-5FF9BFA2C89E}"/>
                </a:ext>
              </a:extLst>
            </p:cNvPr>
            <p:cNvSpPr>
              <a:spLocks noChangeArrowheads="1"/>
            </p:cNvSpPr>
            <p:nvPr/>
          </p:nvSpPr>
          <p:spPr bwMode="auto">
            <a:xfrm>
              <a:off x="1296" y="1824"/>
              <a:ext cx="432" cy="432"/>
            </a:xfrm>
            <a:prstGeom prst="diamond">
              <a:avLst/>
            </a:prstGeom>
            <a:solidFill>
              <a:schemeClr val="hlink"/>
            </a:solidFill>
            <a:ln w="25400">
              <a:solidFill>
                <a:schemeClr val="bg1"/>
              </a:solidFill>
              <a:miter lim="800000"/>
              <a:headEnd/>
              <a:tailEnd/>
            </a:ln>
          </p:spPr>
          <p:txBody>
            <a:bodyPr wrap="none" anchor="ct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dist" eaLnBrk="1" hangingPunct="1">
                <a:spcBef>
                  <a:spcPct val="20000"/>
                </a:spcBef>
              </a:pPr>
              <a:endParaRPr lang="zh-CN" altLang="zh-CN" sz="2400" b="0">
                <a:solidFill>
                  <a:schemeClr val="tx2"/>
                </a:solidFill>
              </a:endParaRPr>
            </a:p>
          </p:txBody>
        </p:sp>
        <p:sp>
          <p:nvSpPr>
            <p:cNvPr id="4134" name="Text Box 17">
              <a:extLst>
                <a:ext uri="{FF2B5EF4-FFF2-40B4-BE49-F238E27FC236}">
                  <a16:creationId xmlns:a16="http://schemas.microsoft.com/office/drawing/2014/main" id="{FDFE323B-1EC8-44F7-9013-53BE4D854909}"/>
                </a:ext>
              </a:extLst>
            </p:cNvPr>
            <p:cNvSpPr txBox="1">
              <a:spLocks noChangeArrowheads="1"/>
            </p:cNvSpPr>
            <p:nvPr/>
          </p:nvSpPr>
          <p:spPr bwMode="auto">
            <a:xfrm>
              <a:off x="1743" y="1936"/>
              <a:ext cx="2631"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r>
                <a:rPr lang="en-US" altLang="zh-CN" sz="1800">
                  <a:solidFill>
                    <a:schemeClr val="tx2"/>
                  </a:solidFill>
                </a:rPr>
                <a:t>   </a:t>
              </a:r>
              <a:r>
                <a:rPr lang="en-US" altLang="zh-CN" sz="1800">
                  <a:solidFill>
                    <a:schemeClr val="tx2"/>
                  </a:solidFill>
                  <a:latin typeface="Arial" panose="020B0604020202020204" pitchFamily="34" charset="0"/>
                </a:rPr>
                <a:t>5.3 </a:t>
              </a:r>
              <a:r>
                <a:rPr lang="zh-CN" altLang="en-US" sz="1800">
                  <a:solidFill>
                    <a:schemeClr val="tx2"/>
                  </a:solidFill>
                  <a:latin typeface="Arial" panose="020B0604020202020204" pitchFamily="34" charset="0"/>
                </a:rPr>
                <a:t>面向对象分析 </a:t>
              </a:r>
            </a:p>
          </p:txBody>
        </p:sp>
        <p:sp>
          <p:nvSpPr>
            <p:cNvPr id="4135" name="Text Box 18">
              <a:extLst>
                <a:ext uri="{FF2B5EF4-FFF2-40B4-BE49-F238E27FC236}">
                  <a16:creationId xmlns:a16="http://schemas.microsoft.com/office/drawing/2014/main" id="{6595A5BA-7E2F-446F-90F5-615C59B97FFB}"/>
                </a:ext>
              </a:extLst>
            </p:cNvPr>
            <p:cNvSpPr txBox="1">
              <a:spLocks noChangeArrowheads="1"/>
            </p:cNvSpPr>
            <p:nvPr/>
          </p:nvSpPr>
          <p:spPr bwMode="auto">
            <a:xfrm>
              <a:off x="1405" y="1885"/>
              <a:ext cx="19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a:r>
                <a:rPr lang="en-US" altLang="zh-CN" sz="2400" b="0">
                  <a:solidFill>
                    <a:schemeClr val="tx2"/>
                  </a:solidFill>
                </a:rPr>
                <a:t>3</a:t>
              </a:r>
            </a:p>
          </p:txBody>
        </p:sp>
      </p:grpSp>
      <p:grpSp>
        <p:nvGrpSpPr>
          <p:cNvPr id="4102" name="Group 19">
            <a:extLst>
              <a:ext uri="{FF2B5EF4-FFF2-40B4-BE49-F238E27FC236}">
                <a16:creationId xmlns:a16="http://schemas.microsoft.com/office/drawing/2014/main" id="{EEB2D452-49DD-4A41-AE43-82C023445644}"/>
              </a:ext>
            </a:extLst>
          </p:cNvPr>
          <p:cNvGrpSpPr>
            <a:grpSpLocks/>
          </p:cNvGrpSpPr>
          <p:nvPr/>
        </p:nvGrpSpPr>
        <p:grpSpPr bwMode="auto">
          <a:xfrm>
            <a:off x="1584685" y="3317100"/>
            <a:ext cx="5184775" cy="685800"/>
            <a:chOff x="1296" y="1824"/>
            <a:chExt cx="2976" cy="432"/>
          </a:xfrm>
        </p:grpSpPr>
        <p:sp>
          <p:nvSpPr>
            <p:cNvPr id="64532" name="AutoShape 20">
              <a:extLst>
                <a:ext uri="{FF2B5EF4-FFF2-40B4-BE49-F238E27FC236}">
                  <a16:creationId xmlns:a16="http://schemas.microsoft.com/office/drawing/2014/main" id="{B302DAF1-B688-45AD-8AE4-BF8B16DAE3D1}"/>
                </a:ext>
              </a:extLst>
            </p:cNvPr>
            <p:cNvSpPr>
              <a:spLocks noChangeArrowheads="1"/>
            </p:cNvSpPr>
            <p:nvPr/>
          </p:nvSpPr>
          <p:spPr bwMode="gray">
            <a:xfrm>
              <a:off x="1536" y="1899"/>
              <a:ext cx="2736" cy="288"/>
            </a:xfrm>
            <a:prstGeom prst="roundRect">
              <a:avLst>
                <a:gd name="adj" fmla="val 16667"/>
              </a:avLst>
            </a:prstGeom>
            <a:gradFill rotWithShape="1">
              <a:gsLst>
                <a:gs pos="0">
                  <a:schemeClr val="folHlink"/>
                </a:gs>
                <a:gs pos="50000">
                  <a:schemeClr val="folHlink">
                    <a:gamma/>
                    <a:tint val="21176"/>
                    <a:invGamma/>
                  </a:schemeClr>
                </a:gs>
                <a:gs pos="100000">
                  <a:schemeClr val="folHlink"/>
                </a:gs>
              </a:gsLst>
              <a:lin ang="5400000" scaled="1"/>
            </a:gradFill>
            <a:ln w="12700" algn="ctr">
              <a:solidFill>
                <a:schemeClr val="bg1"/>
              </a:solidFill>
              <a:round/>
            </a:ln>
            <a:effectLst/>
          </p:spPr>
          <p:txBody>
            <a:bodyPr wrap="none" anchor="ctr"/>
            <a:lstStyle/>
            <a:p>
              <a:pPr algn="dist" fontAlgn="auto">
                <a:spcBef>
                  <a:spcPct val="20000"/>
                </a:spcBef>
                <a:spcAft>
                  <a:spcPts val="0"/>
                </a:spcAft>
                <a:buFont typeface="Wingdings" panose="05000000000000000000" pitchFamily="2" charset="2"/>
                <a:buNone/>
                <a:defRPr/>
              </a:pPr>
              <a:endParaRPr lang="zh-CN" altLang="zh-CN" sz="2400" b="0">
                <a:solidFill>
                  <a:schemeClr val="tx2"/>
                </a:solidFill>
                <a:latin typeface="+mn-lt"/>
                <a:ea typeface="+mn-ea"/>
              </a:endParaRPr>
            </a:p>
          </p:txBody>
        </p:sp>
        <p:sp>
          <p:nvSpPr>
            <p:cNvPr id="4129" name="AutoShape 21">
              <a:extLst>
                <a:ext uri="{FF2B5EF4-FFF2-40B4-BE49-F238E27FC236}">
                  <a16:creationId xmlns:a16="http://schemas.microsoft.com/office/drawing/2014/main" id="{FCC5BFAE-875A-4C50-9178-74D9B35B80D9}"/>
                </a:ext>
              </a:extLst>
            </p:cNvPr>
            <p:cNvSpPr>
              <a:spLocks noChangeArrowheads="1"/>
            </p:cNvSpPr>
            <p:nvPr/>
          </p:nvSpPr>
          <p:spPr bwMode="auto">
            <a:xfrm>
              <a:off x="1296" y="1824"/>
              <a:ext cx="432" cy="432"/>
            </a:xfrm>
            <a:prstGeom prst="diamond">
              <a:avLst/>
            </a:prstGeom>
            <a:solidFill>
              <a:schemeClr val="folHlink"/>
            </a:solidFill>
            <a:ln w="25400">
              <a:solidFill>
                <a:schemeClr val="bg1"/>
              </a:solidFill>
              <a:miter lim="800000"/>
              <a:headEnd/>
              <a:tailEnd/>
            </a:ln>
          </p:spPr>
          <p:txBody>
            <a:bodyPr wrap="none" anchor="ct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dist" eaLnBrk="1" hangingPunct="1">
                <a:spcBef>
                  <a:spcPct val="20000"/>
                </a:spcBef>
              </a:pPr>
              <a:endParaRPr lang="zh-CN" altLang="zh-CN" sz="2400" b="0">
                <a:solidFill>
                  <a:schemeClr val="tx2"/>
                </a:solidFill>
              </a:endParaRPr>
            </a:p>
          </p:txBody>
        </p:sp>
        <p:sp>
          <p:nvSpPr>
            <p:cNvPr id="4130" name="Text Box 22">
              <a:extLst>
                <a:ext uri="{FF2B5EF4-FFF2-40B4-BE49-F238E27FC236}">
                  <a16:creationId xmlns:a16="http://schemas.microsoft.com/office/drawing/2014/main" id="{5F19D196-E2CF-45A2-997D-3C8171397615}"/>
                </a:ext>
              </a:extLst>
            </p:cNvPr>
            <p:cNvSpPr txBox="1">
              <a:spLocks noChangeArrowheads="1"/>
            </p:cNvSpPr>
            <p:nvPr/>
          </p:nvSpPr>
          <p:spPr bwMode="auto">
            <a:xfrm>
              <a:off x="1742" y="1934"/>
              <a:ext cx="24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r>
                <a:rPr lang="en-US" altLang="zh-CN" sz="1800">
                  <a:solidFill>
                    <a:schemeClr val="tx2"/>
                  </a:solidFill>
                </a:rPr>
                <a:t>   </a:t>
              </a:r>
              <a:r>
                <a:rPr lang="en-US" altLang="zh-CN" sz="1800">
                  <a:solidFill>
                    <a:schemeClr val="tx2"/>
                  </a:solidFill>
                  <a:latin typeface="Arial" panose="020B0604020202020204" pitchFamily="34" charset="0"/>
                </a:rPr>
                <a:t>5.4 </a:t>
              </a:r>
              <a:r>
                <a:rPr lang="zh-CN" altLang="en-US" sz="1800">
                  <a:solidFill>
                    <a:schemeClr val="tx2"/>
                  </a:solidFill>
                  <a:latin typeface="Arial" panose="020B0604020202020204" pitchFamily="34" charset="0"/>
                </a:rPr>
                <a:t>面向对象设计 </a:t>
              </a:r>
            </a:p>
          </p:txBody>
        </p:sp>
        <p:sp>
          <p:nvSpPr>
            <p:cNvPr id="4131" name="Text Box 23">
              <a:extLst>
                <a:ext uri="{FF2B5EF4-FFF2-40B4-BE49-F238E27FC236}">
                  <a16:creationId xmlns:a16="http://schemas.microsoft.com/office/drawing/2014/main" id="{FD19A7B2-3673-4302-8A3E-152A0A2D1801}"/>
                </a:ext>
              </a:extLst>
            </p:cNvPr>
            <p:cNvSpPr txBox="1">
              <a:spLocks noChangeArrowheads="1"/>
            </p:cNvSpPr>
            <p:nvPr/>
          </p:nvSpPr>
          <p:spPr bwMode="auto">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a:r>
                <a:rPr lang="en-US" altLang="zh-CN" sz="2400" b="0">
                  <a:solidFill>
                    <a:schemeClr val="tx2"/>
                  </a:solidFill>
                </a:rPr>
                <a:t>4</a:t>
              </a:r>
            </a:p>
          </p:txBody>
        </p:sp>
      </p:grpSp>
      <p:sp>
        <p:nvSpPr>
          <p:cNvPr id="4103" name="Rectangle 51">
            <a:extLst>
              <a:ext uri="{FF2B5EF4-FFF2-40B4-BE49-F238E27FC236}">
                <a16:creationId xmlns:a16="http://schemas.microsoft.com/office/drawing/2014/main" id="{6BC59900-C5EC-4DE7-AB94-D1E5222CDDB0}"/>
              </a:ext>
            </a:extLst>
          </p:cNvPr>
          <p:cNvSpPr>
            <a:spLocks noChangeArrowheads="1"/>
          </p:cNvSpPr>
          <p:nvPr/>
        </p:nvSpPr>
        <p:spPr bwMode="auto">
          <a:xfrm>
            <a:off x="1946635" y="5022075"/>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dist" eaLnBrk="1" hangingPunct="1">
              <a:spcBef>
                <a:spcPct val="20000"/>
              </a:spcBef>
            </a:pPr>
            <a:r>
              <a:rPr lang="en-US" altLang="zh-CN" sz="2400" b="0">
                <a:solidFill>
                  <a:schemeClr val="tx2"/>
                </a:solidFill>
              </a:rPr>
              <a:t> </a:t>
            </a:r>
          </a:p>
        </p:txBody>
      </p:sp>
      <p:sp>
        <p:nvSpPr>
          <p:cNvPr id="4104" name="Rectangle 52">
            <a:extLst>
              <a:ext uri="{FF2B5EF4-FFF2-40B4-BE49-F238E27FC236}">
                <a16:creationId xmlns:a16="http://schemas.microsoft.com/office/drawing/2014/main" id="{94D65452-2999-4EFA-90C8-D3410A2E1A4D}"/>
              </a:ext>
            </a:extLst>
          </p:cNvPr>
          <p:cNvSpPr>
            <a:spLocks noChangeArrowheads="1"/>
          </p:cNvSpPr>
          <p:nvPr/>
        </p:nvSpPr>
        <p:spPr bwMode="auto">
          <a:xfrm>
            <a:off x="4023085" y="33456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dist" eaLnBrk="1" hangingPunct="1">
              <a:spcBef>
                <a:spcPct val="20000"/>
              </a:spcBef>
            </a:pPr>
            <a:r>
              <a:rPr lang="en-US" altLang="zh-CN" sz="2400" b="0">
                <a:solidFill>
                  <a:schemeClr val="tx2"/>
                </a:solidFill>
              </a:rPr>
              <a:t> </a:t>
            </a:r>
          </a:p>
        </p:txBody>
      </p:sp>
      <p:grpSp>
        <p:nvGrpSpPr>
          <p:cNvPr id="4105" name="Group 4">
            <a:extLst>
              <a:ext uri="{FF2B5EF4-FFF2-40B4-BE49-F238E27FC236}">
                <a16:creationId xmlns:a16="http://schemas.microsoft.com/office/drawing/2014/main" id="{7A3AC555-5BE9-447F-82F7-82EDC7CBEA3F}"/>
              </a:ext>
            </a:extLst>
          </p:cNvPr>
          <p:cNvGrpSpPr>
            <a:grpSpLocks/>
          </p:cNvGrpSpPr>
          <p:nvPr/>
        </p:nvGrpSpPr>
        <p:grpSpPr bwMode="auto">
          <a:xfrm>
            <a:off x="1584685" y="1431150"/>
            <a:ext cx="5111750" cy="642937"/>
            <a:chOff x="1296" y="1824"/>
            <a:chExt cx="2970" cy="432"/>
          </a:xfrm>
        </p:grpSpPr>
        <p:sp>
          <p:nvSpPr>
            <p:cNvPr id="5" name="AutoShape 5">
              <a:extLst>
                <a:ext uri="{FF2B5EF4-FFF2-40B4-BE49-F238E27FC236}">
                  <a16:creationId xmlns:a16="http://schemas.microsoft.com/office/drawing/2014/main" id="{22F86A0B-B557-4974-B076-A3D91CB4C8EC}"/>
                </a:ext>
              </a:extLst>
            </p:cNvPr>
            <p:cNvSpPr>
              <a:spLocks noChangeArrowheads="1"/>
            </p:cNvSpPr>
            <p:nvPr/>
          </p:nvSpPr>
          <p:spPr bwMode="gray">
            <a:xfrm>
              <a:off x="1530" y="1899"/>
              <a:ext cx="2736" cy="288"/>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ln>
            <a:effectLst/>
          </p:spPr>
          <p:txBody>
            <a:bodyPr wrap="none" anchor="ctr"/>
            <a:lstStyle/>
            <a:p>
              <a:pPr algn="dist" fontAlgn="auto">
                <a:spcBef>
                  <a:spcPct val="20000"/>
                </a:spcBef>
                <a:spcAft>
                  <a:spcPts val="0"/>
                </a:spcAft>
                <a:buFont typeface="Wingdings" panose="05000000000000000000" pitchFamily="2" charset="2"/>
                <a:buNone/>
                <a:defRPr/>
              </a:pPr>
              <a:endParaRPr lang="zh-CN" altLang="zh-CN" sz="2400" b="0">
                <a:solidFill>
                  <a:schemeClr val="tx2"/>
                </a:solidFill>
                <a:latin typeface="+mn-lt"/>
                <a:ea typeface="+mn-ea"/>
              </a:endParaRPr>
            </a:p>
          </p:txBody>
        </p:sp>
        <p:sp>
          <p:nvSpPr>
            <p:cNvPr id="4125" name="AutoShape 6">
              <a:extLst>
                <a:ext uri="{FF2B5EF4-FFF2-40B4-BE49-F238E27FC236}">
                  <a16:creationId xmlns:a16="http://schemas.microsoft.com/office/drawing/2014/main" id="{B07A2A60-889F-42D5-A2D4-249E2DD1C398}"/>
                </a:ext>
              </a:extLst>
            </p:cNvPr>
            <p:cNvSpPr>
              <a:spLocks noChangeArrowheads="1"/>
            </p:cNvSpPr>
            <p:nvPr/>
          </p:nvSpPr>
          <p:spPr bwMode="auto">
            <a:xfrm>
              <a:off x="1296" y="1824"/>
              <a:ext cx="432" cy="432"/>
            </a:xfrm>
            <a:prstGeom prst="diamond">
              <a:avLst/>
            </a:prstGeom>
            <a:solidFill>
              <a:schemeClr val="accent2"/>
            </a:solidFill>
            <a:ln w="25400">
              <a:solidFill>
                <a:schemeClr val="bg1"/>
              </a:solidFill>
              <a:miter lim="800000"/>
              <a:headEnd/>
              <a:tailEnd/>
            </a:ln>
          </p:spPr>
          <p:txBody>
            <a:bodyPr wrap="none" anchor="ct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dist" eaLnBrk="1" hangingPunct="1">
                <a:spcBef>
                  <a:spcPct val="20000"/>
                </a:spcBef>
              </a:pPr>
              <a:endParaRPr lang="zh-CN" altLang="zh-CN" sz="2400" b="0">
                <a:solidFill>
                  <a:schemeClr val="tx2"/>
                </a:solidFill>
              </a:endParaRPr>
            </a:p>
          </p:txBody>
        </p:sp>
        <p:sp>
          <p:nvSpPr>
            <p:cNvPr id="4126" name="Text Box 7">
              <a:extLst>
                <a:ext uri="{FF2B5EF4-FFF2-40B4-BE49-F238E27FC236}">
                  <a16:creationId xmlns:a16="http://schemas.microsoft.com/office/drawing/2014/main" id="{91AB1D57-DE0A-41F5-8C21-BA2E1C30B644}"/>
                </a:ext>
              </a:extLst>
            </p:cNvPr>
            <p:cNvSpPr txBox="1">
              <a:spLocks noChangeArrowheads="1"/>
            </p:cNvSpPr>
            <p:nvPr/>
          </p:nvSpPr>
          <p:spPr bwMode="auto">
            <a:xfrm>
              <a:off x="1746" y="1934"/>
              <a:ext cx="2160"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r>
                <a:rPr lang="en-US" altLang="zh-CN" sz="1800">
                  <a:solidFill>
                    <a:schemeClr val="tx2"/>
                  </a:solidFill>
                </a:rPr>
                <a:t>   </a:t>
              </a:r>
              <a:r>
                <a:rPr lang="en-US" altLang="zh-CN" sz="1800">
                  <a:solidFill>
                    <a:schemeClr val="tx2"/>
                  </a:solidFill>
                  <a:latin typeface="Arial" panose="020B0604020202020204" pitchFamily="34" charset="0"/>
                </a:rPr>
                <a:t>5.1 </a:t>
              </a:r>
              <a:r>
                <a:rPr lang="zh-CN" altLang="en-US" sz="1800">
                  <a:solidFill>
                    <a:schemeClr val="tx2"/>
                  </a:solidFill>
                  <a:latin typeface="Arial" panose="020B0604020202020204" pitchFamily="34" charset="0"/>
                </a:rPr>
                <a:t>面向对象的相关概念</a:t>
              </a:r>
            </a:p>
          </p:txBody>
        </p:sp>
        <p:sp>
          <p:nvSpPr>
            <p:cNvPr id="4127" name="Text Box 8">
              <a:extLst>
                <a:ext uri="{FF2B5EF4-FFF2-40B4-BE49-F238E27FC236}">
                  <a16:creationId xmlns:a16="http://schemas.microsoft.com/office/drawing/2014/main" id="{7CE3F6E2-B49C-4C12-A815-FBD28126ADCC}"/>
                </a:ext>
              </a:extLst>
            </p:cNvPr>
            <p:cNvSpPr txBox="1">
              <a:spLocks noChangeArrowheads="1"/>
            </p:cNvSpPr>
            <p:nvPr/>
          </p:nvSpPr>
          <p:spPr bwMode="auto">
            <a:xfrm>
              <a:off x="1408" y="1886"/>
              <a:ext cx="195"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a:r>
                <a:rPr lang="en-US" altLang="zh-CN" sz="2400" b="0">
                  <a:solidFill>
                    <a:schemeClr val="tx2"/>
                  </a:solidFill>
                </a:rPr>
                <a:t>1</a:t>
              </a:r>
            </a:p>
          </p:txBody>
        </p:sp>
      </p:grpSp>
      <p:sp>
        <p:nvSpPr>
          <p:cNvPr id="4106" name="Rectangle 123">
            <a:extLst>
              <a:ext uri="{FF2B5EF4-FFF2-40B4-BE49-F238E27FC236}">
                <a16:creationId xmlns:a16="http://schemas.microsoft.com/office/drawing/2014/main" id="{8024FD5D-E3B6-40B6-BB5A-1F56FE36E8EF}"/>
              </a:ext>
            </a:extLst>
          </p:cNvPr>
          <p:cNvSpPr>
            <a:spLocks noChangeArrowheads="1"/>
          </p:cNvSpPr>
          <p:nvPr/>
        </p:nvSpPr>
        <p:spPr bwMode="auto">
          <a:xfrm>
            <a:off x="1413235" y="4793475"/>
            <a:ext cx="5068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dist" eaLnBrk="1" hangingPunct="1">
              <a:spcBef>
                <a:spcPct val="20000"/>
              </a:spcBef>
            </a:pPr>
            <a:r>
              <a:rPr lang="en-US" altLang="zh-CN" sz="2400" b="0">
                <a:solidFill>
                  <a:schemeClr val="tx2"/>
                </a:solidFill>
              </a:rPr>
              <a:t>    </a:t>
            </a:r>
          </a:p>
        </p:txBody>
      </p:sp>
      <p:grpSp>
        <p:nvGrpSpPr>
          <p:cNvPr id="4107" name="Group 4">
            <a:extLst>
              <a:ext uri="{FF2B5EF4-FFF2-40B4-BE49-F238E27FC236}">
                <a16:creationId xmlns:a16="http://schemas.microsoft.com/office/drawing/2014/main" id="{D67E964D-2695-4336-A855-FD5FED5E6418}"/>
              </a:ext>
            </a:extLst>
          </p:cNvPr>
          <p:cNvGrpSpPr>
            <a:grpSpLocks/>
          </p:cNvGrpSpPr>
          <p:nvPr/>
        </p:nvGrpSpPr>
        <p:grpSpPr bwMode="auto">
          <a:xfrm>
            <a:off x="1584685" y="3950512"/>
            <a:ext cx="5184775" cy="657225"/>
            <a:chOff x="1296" y="1824"/>
            <a:chExt cx="2976" cy="432"/>
          </a:xfrm>
        </p:grpSpPr>
        <p:sp>
          <p:nvSpPr>
            <p:cNvPr id="64517" name="AutoShape 5">
              <a:extLst>
                <a:ext uri="{FF2B5EF4-FFF2-40B4-BE49-F238E27FC236}">
                  <a16:creationId xmlns:a16="http://schemas.microsoft.com/office/drawing/2014/main" id="{CC6C4353-4474-4027-B1E2-600ADE648952}"/>
                </a:ext>
              </a:extLst>
            </p:cNvPr>
            <p:cNvSpPr>
              <a:spLocks noChangeArrowheads="1"/>
            </p:cNvSpPr>
            <p:nvPr/>
          </p:nvSpPr>
          <p:spPr bwMode="gray">
            <a:xfrm>
              <a:off x="1536" y="1899"/>
              <a:ext cx="2736" cy="288"/>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ln>
            <a:effectLst/>
          </p:spPr>
          <p:txBody>
            <a:bodyPr wrap="none" anchor="ctr"/>
            <a:lstStyle/>
            <a:p>
              <a:pPr algn="dist" fontAlgn="auto">
                <a:spcBef>
                  <a:spcPct val="20000"/>
                </a:spcBef>
                <a:spcAft>
                  <a:spcPts val="0"/>
                </a:spcAft>
                <a:buFont typeface="Wingdings" panose="05000000000000000000" pitchFamily="2" charset="2"/>
                <a:buNone/>
                <a:defRPr/>
              </a:pPr>
              <a:endParaRPr lang="zh-CN" altLang="zh-CN" sz="2400" b="0">
                <a:solidFill>
                  <a:schemeClr val="tx2"/>
                </a:solidFill>
                <a:latin typeface="+mn-lt"/>
                <a:ea typeface="+mn-ea"/>
              </a:endParaRPr>
            </a:p>
          </p:txBody>
        </p:sp>
        <p:sp>
          <p:nvSpPr>
            <p:cNvPr id="4121" name="AutoShape 6">
              <a:extLst>
                <a:ext uri="{FF2B5EF4-FFF2-40B4-BE49-F238E27FC236}">
                  <a16:creationId xmlns:a16="http://schemas.microsoft.com/office/drawing/2014/main" id="{014280B3-79E8-4372-AD1C-F3AEB6B8118D}"/>
                </a:ext>
              </a:extLst>
            </p:cNvPr>
            <p:cNvSpPr>
              <a:spLocks noChangeArrowheads="1"/>
            </p:cNvSpPr>
            <p:nvPr/>
          </p:nvSpPr>
          <p:spPr bwMode="auto">
            <a:xfrm>
              <a:off x="1296" y="1824"/>
              <a:ext cx="432" cy="432"/>
            </a:xfrm>
            <a:prstGeom prst="diamond">
              <a:avLst/>
            </a:prstGeom>
            <a:solidFill>
              <a:schemeClr val="accent2"/>
            </a:solidFill>
            <a:ln w="25400">
              <a:solidFill>
                <a:schemeClr val="bg1"/>
              </a:solidFill>
              <a:miter lim="800000"/>
              <a:headEnd/>
              <a:tailEnd/>
            </a:ln>
          </p:spPr>
          <p:txBody>
            <a:bodyPr wrap="none" anchor="ct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dist" eaLnBrk="1" hangingPunct="1">
                <a:spcBef>
                  <a:spcPct val="20000"/>
                </a:spcBef>
              </a:pPr>
              <a:endParaRPr lang="zh-CN" altLang="zh-CN" sz="2400" b="0">
                <a:solidFill>
                  <a:schemeClr val="tx2"/>
                </a:solidFill>
              </a:endParaRPr>
            </a:p>
          </p:txBody>
        </p:sp>
        <p:sp>
          <p:nvSpPr>
            <p:cNvPr id="4122" name="Text Box 7">
              <a:extLst>
                <a:ext uri="{FF2B5EF4-FFF2-40B4-BE49-F238E27FC236}">
                  <a16:creationId xmlns:a16="http://schemas.microsoft.com/office/drawing/2014/main" id="{1A7F128A-D9AE-4DAE-9B8A-12036B65ECEB}"/>
                </a:ext>
              </a:extLst>
            </p:cNvPr>
            <p:cNvSpPr txBox="1">
              <a:spLocks noChangeArrowheads="1"/>
            </p:cNvSpPr>
            <p:nvPr/>
          </p:nvSpPr>
          <p:spPr bwMode="auto">
            <a:xfrm>
              <a:off x="1680" y="1934"/>
              <a:ext cx="2379"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r>
                <a:rPr lang="en-US" altLang="zh-CN" sz="1800">
                  <a:solidFill>
                    <a:schemeClr val="tx2"/>
                  </a:solidFill>
                  <a:latin typeface="Arial" panose="020B0604020202020204" pitchFamily="34" charset="0"/>
                </a:rPr>
                <a:t>        5.5 </a:t>
              </a:r>
              <a:r>
                <a:rPr lang="zh-CN" altLang="en-US" sz="1800">
                  <a:solidFill>
                    <a:schemeClr val="tx2"/>
                  </a:solidFill>
                  <a:latin typeface="Arial" panose="020B0604020202020204" pitchFamily="34" charset="0"/>
                </a:rPr>
                <a:t>面向对象分析和设计实例 </a:t>
              </a:r>
            </a:p>
          </p:txBody>
        </p:sp>
        <p:sp>
          <p:nvSpPr>
            <p:cNvPr id="4123" name="Text Box 8">
              <a:extLst>
                <a:ext uri="{FF2B5EF4-FFF2-40B4-BE49-F238E27FC236}">
                  <a16:creationId xmlns:a16="http://schemas.microsoft.com/office/drawing/2014/main" id="{8D8784DB-EF95-46F9-876A-025C5BB13089}"/>
                </a:ext>
              </a:extLst>
            </p:cNvPr>
            <p:cNvSpPr txBox="1">
              <a:spLocks noChangeArrowheads="1"/>
            </p:cNvSpPr>
            <p:nvPr/>
          </p:nvSpPr>
          <p:spPr bwMode="auto">
            <a:xfrm>
              <a:off x="1397" y="1886"/>
              <a:ext cx="213"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a:r>
                <a:rPr lang="en-US" altLang="zh-CN" sz="2400" b="0">
                  <a:solidFill>
                    <a:schemeClr val="tx2"/>
                  </a:solidFill>
                </a:rPr>
                <a:t>5</a:t>
              </a:r>
            </a:p>
          </p:txBody>
        </p:sp>
      </p:grpSp>
      <p:grpSp>
        <p:nvGrpSpPr>
          <p:cNvPr id="4108" name="Group 9">
            <a:extLst>
              <a:ext uri="{FF2B5EF4-FFF2-40B4-BE49-F238E27FC236}">
                <a16:creationId xmlns:a16="http://schemas.microsoft.com/office/drawing/2014/main" id="{E8BC0DB9-D00D-420D-BAE3-3CD6795B5B79}"/>
              </a:ext>
            </a:extLst>
          </p:cNvPr>
          <p:cNvGrpSpPr>
            <a:grpSpLocks/>
          </p:cNvGrpSpPr>
          <p:nvPr/>
        </p:nvGrpSpPr>
        <p:grpSpPr bwMode="auto">
          <a:xfrm>
            <a:off x="1656123" y="4526775"/>
            <a:ext cx="5113337" cy="685800"/>
            <a:chOff x="1296" y="1824"/>
            <a:chExt cx="2976" cy="432"/>
          </a:xfrm>
        </p:grpSpPr>
        <p:sp>
          <p:nvSpPr>
            <p:cNvPr id="2" name="AutoShape 10">
              <a:extLst>
                <a:ext uri="{FF2B5EF4-FFF2-40B4-BE49-F238E27FC236}">
                  <a16:creationId xmlns:a16="http://schemas.microsoft.com/office/drawing/2014/main" id="{19AEC064-6ABD-4061-B181-168DAC8E3EEF}"/>
                </a:ext>
              </a:extLst>
            </p:cNvPr>
            <p:cNvSpPr>
              <a:spLocks noChangeArrowheads="1"/>
            </p:cNvSpPr>
            <p:nvPr/>
          </p:nvSpPr>
          <p:spPr bwMode="gray">
            <a:xfrm>
              <a:off x="1536" y="1899"/>
              <a:ext cx="2736" cy="288"/>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ln>
            <a:effectLst/>
          </p:spPr>
          <p:txBody>
            <a:bodyPr wrap="none" anchor="ctr"/>
            <a:lstStyle/>
            <a:p>
              <a:pPr algn="dist" fontAlgn="auto">
                <a:spcBef>
                  <a:spcPct val="20000"/>
                </a:spcBef>
                <a:spcAft>
                  <a:spcPts val="0"/>
                </a:spcAft>
                <a:buFont typeface="Wingdings" panose="05000000000000000000" pitchFamily="2" charset="2"/>
                <a:buNone/>
                <a:defRPr/>
              </a:pPr>
              <a:endParaRPr lang="zh-CN" altLang="zh-CN" sz="2400" b="0">
                <a:solidFill>
                  <a:schemeClr val="tx2"/>
                </a:solidFill>
                <a:latin typeface="+mn-lt"/>
                <a:ea typeface="+mn-ea"/>
              </a:endParaRPr>
            </a:p>
          </p:txBody>
        </p:sp>
        <p:sp>
          <p:nvSpPr>
            <p:cNvPr id="4117" name="AutoShape 11">
              <a:extLst>
                <a:ext uri="{FF2B5EF4-FFF2-40B4-BE49-F238E27FC236}">
                  <a16:creationId xmlns:a16="http://schemas.microsoft.com/office/drawing/2014/main" id="{DD34BEEF-7CA9-41E3-B97A-5CA683A6436C}"/>
                </a:ext>
              </a:extLst>
            </p:cNvPr>
            <p:cNvSpPr>
              <a:spLocks noChangeArrowheads="1"/>
            </p:cNvSpPr>
            <p:nvPr/>
          </p:nvSpPr>
          <p:spPr bwMode="auto">
            <a:xfrm>
              <a:off x="1296" y="1824"/>
              <a:ext cx="432" cy="432"/>
            </a:xfrm>
            <a:prstGeom prst="diamond">
              <a:avLst/>
            </a:prstGeom>
            <a:solidFill>
              <a:schemeClr val="accent1"/>
            </a:solidFill>
            <a:ln w="25400">
              <a:solidFill>
                <a:schemeClr val="bg1"/>
              </a:solidFill>
              <a:miter lim="800000"/>
              <a:headEnd/>
              <a:tailEnd/>
            </a:ln>
          </p:spPr>
          <p:txBody>
            <a:bodyPr wrap="none" anchor="ct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dist" eaLnBrk="1" hangingPunct="1">
                <a:spcBef>
                  <a:spcPct val="20000"/>
                </a:spcBef>
              </a:pPr>
              <a:endParaRPr lang="zh-CN" altLang="zh-CN" sz="2400" b="0">
                <a:solidFill>
                  <a:schemeClr val="tx2"/>
                </a:solidFill>
              </a:endParaRPr>
            </a:p>
          </p:txBody>
        </p:sp>
        <p:sp>
          <p:nvSpPr>
            <p:cNvPr id="4118" name="Text Box 12">
              <a:extLst>
                <a:ext uri="{FF2B5EF4-FFF2-40B4-BE49-F238E27FC236}">
                  <a16:creationId xmlns:a16="http://schemas.microsoft.com/office/drawing/2014/main" id="{19D5F09C-61F9-42A1-9CDC-A2ED4EC83FE6}"/>
                </a:ext>
              </a:extLst>
            </p:cNvPr>
            <p:cNvSpPr txBox="1">
              <a:spLocks noChangeArrowheads="1"/>
            </p:cNvSpPr>
            <p:nvPr/>
          </p:nvSpPr>
          <p:spPr bwMode="auto">
            <a:xfrm>
              <a:off x="1680" y="1934"/>
              <a:ext cx="246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en-US" altLang="zh-CN" sz="1800">
                  <a:solidFill>
                    <a:schemeClr val="tx2"/>
                  </a:solidFill>
                </a:rPr>
                <a:t>    </a:t>
              </a:r>
              <a:r>
                <a:rPr lang="en-US" altLang="zh-CN" sz="1800">
                  <a:solidFill>
                    <a:schemeClr val="tx2"/>
                  </a:solidFill>
                  <a:latin typeface="Arial" panose="020B0604020202020204" pitchFamily="34" charset="0"/>
                </a:rPr>
                <a:t>5.6 </a:t>
              </a:r>
              <a:r>
                <a:rPr lang="zh-CN" altLang="en-US" sz="1800">
                  <a:solidFill>
                    <a:schemeClr val="tx2"/>
                  </a:solidFill>
                  <a:latin typeface="Arial" panose="020B0604020202020204" pitchFamily="34" charset="0"/>
                </a:rPr>
                <a:t>实验五 </a:t>
              </a:r>
              <a:r>
                <a:rPr lang="en-US" altLang="zh-CN" sz="1800">
                  <a:solidFill>
                    <a:schemeClr val="tx2"/>
                  </a:solidFill>
                  <a:latin typeface="Arial" panose="020B0604020202020204" pitchFamily="34" charset="0"/>
                </a:rPr>
                <a:t>Rational Rose</a:t>
              </a:r>
              <a:r>
                <a:rPr lang="zh-CN" altLang="en-US" sz="1800">
                  <a:solidFill>
                    <a:schemeClr val="tx2"/>
                  </a:solidFill>
                  <a:latin typeface="Arial" panose="020B0604020202020204" pitchFamily="34" charset="0"/>
                </a:rPr>
                <a:t>应用 </a:t>
              </a:r>
            </a:p>
          </p:txBody>
        </p:sp>
        <p:sp>
          <p:nvSpPr>
            <p:cNvPr id="4119" name="Text Box 13">
              <a:extLst>
                <a:ext uri="{FF2B5EF4-FFF2-40B4-BE49-F238E27FC236}">
                  <a16:creationId xmlns:a16="http://schemas.microsoft.com/office/drawing/2014/main" id="{3E1AC5D0-2B95-4EC2-91F7-A0100FB1384F}"/>
                </a:ext>
              </a:extLst>
            </p:cNvPr>
            <p:cNvSpPr txBox="1">
              <a:spLocks noChangeArrowheads="1"/>
            </p:cNvSpPr>
            <p:nvPr/>
          </p:nvSpPr>
          <p:spPr bwMode="auto">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a:r>
                <a:rPr lang="en-US" altLang="zh-CN" sz="2400" b="0">
                  <a:solidFill>
                    <a:schemeClr val="tx2"/>
                  </a:solidFill>
                </a:rPr>
                <a:t>6</a:t>
              </a:r>
            </a:p>
          </p:txBody>
        </p:sp>
      </p:grpSp>
      <p:sp>
        <p:nvSpPr>
          <p:cNvPr id="4109" name="Rectangle 182">
            <a:extLst>
              <a:ext uri="{FF2B5EF4-FFF2-40B4-BE49-F238E27FC236}">
                <a16:creationId xmlns:a16="http://schemas.microsoft.com/office/drawing/2014/main" id="{DC0909EA-1175-452A-A489-8F7EC375340A}"/>
              </a:ext>
            </a:extLst>
          </p:cNvPr>
          <p:cNvSpPr>
            <a:spLocks noChangeArrowheads="1"/>
          </p:cNvSpPr>
          <p:nvPr/>
        </p:nvSpPr>
        <p:spPr bwMode="auto">
          <a:xfrm>
            <a:off x="4064360" y="33456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dist"/>
            <a:endParaRPr lang="zh-CN" altLang="zh-CN" sz="2400" b="0">
              <a:solidFill>
                <a:schemeClr val="tx2"/>
              </a:solidFill>
            </a:endParaRPr>
          </a:p>
        </p:txBody>
      </p:sp>
      <p:pic>
        <p:nvPicPr>
          <p:cNvPr id="4110" name="Picture 25" descr="C:\Users\user\AppData\Local\Microsoft\Windows\Temporary Internet Files\Content.IE5\BRFJ06TV\MCj04114760000[1].wmf">
            <a:extLst>
              <a:ext uri="{FF2B5EF4-FFF2-40B4-BE49-F238E27FC236}">
                <a16:creationId xmlns:a16="http://schemas.microsoft.com/office/drawing/2014/main" id="{41EF0789-2CBB-4718-949A-3CB4145175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092950" y="4724400"/>
            <a:ext cx="160020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11" name="Group 9">
            <a:extLst>
              <a:ext uri="{FF2B5EF4-FFF2-40B4-BE49-F238E27FC236}">
                <a16:creationId xmlns:a16="http://schemas.microsoft.com/office/drawing/2014/main" id="{7CB82F2B-8A75-4563-8C21-931A344696CA}"/>
              </a:ext>
            </a:extLst>
          </p:cNvPr>
          <p:cNvGrpSpPr>
            <a:grpSpLocks/>
          </p:cNvGrpSpPr>
          <p:nvPr/>
        </p:nvGrpSpPr>
        <p:grpSpPr bwMode="auto">
          <a:xfrm>
            <a:off x="1656123" y="5103037"/>
            <a:ext cx="5113337" cy="685800"/>
            <a:chOff x="1296" y="1824"/>
            <a:chExt cx="2976" cy="432"/>
          </a:xfrm>
        </p:grpSpPr>
        <p:sp>
          <p:nvSpPr>
            <p:cNvPr id="64522" name="AutoShape 10">
              <a:extLst>
                <a:ext uri="{FF2B5EF4-FFF2-40B4-BE49-F238E27FC236}">
                  <a16:creationId xmlns:a16="http://schemas.microsoft.com/office/drawing/2014/main" id="{342AAE91-52F5-40DD-B8B5-872018A11666}"/>
                </a:ext>
              </a:extLst>
            </p:cNvPr>
            <p:cNvSpPr>
              <a:spLocks noChangeArrowheads="1"/>
            </p:cNvSpPr>
            <p:nvPr/>
          </p:nvSpPr>
          <p:spPr bwMode="gray">
            <a:xfrm>
              <a:off x="1536" y="1899"/>
              <a:ext cx="2736" cy="288"/>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ln>
            <a:effectLst/>
          </p:spPr>
          <p:txBody>
            <a:bodyPr wrap="none" anchor="ctr"/>
            <a:lstStyle/>
            <a:p>
              <a:pPr algn="dist" fontAlgn="auto">
                <a:spcBef>
                  <a:spcPct val="20000"/>
                </a:spcBef>
                <a:spcAft>
                  <a:spcPts val="0"/>
                </a:spcAft>
                <a:buFont typeface="Wingdings" panose="05000000000000000000" pitchFamily="2" charset="2"/>
                <a:buNone/>
                <a:defRPr/>
              </a:pPr>
              <a:endParaRPr lang="zh-CN" altLang="zh-CN" sz="2400" b="0">
                <a:solidFill>
                  <a:schemeClr val="tx2"/>
                </a:solidFill>
                <a:latin typeface="+mn-lt"/>
                <a:ea typeface="+mn-ea"/>
              </a:endParaRPr>
            </a:p>
          </p:txBody>
        </p:sp>
        <p:sp>
          <p:nvSpPr>
            <p:cNvPr id="4113" name="AutoShape 11">
              <a:extLst>
                <a:ext uri="{FF2B5EF4-FFF2-40B4-BE49-F238E27FC236}">
                  <a16:creationId xmlns:a16="http://schemas.microsoft.com/office/drawing/2014/main" id="{C7B591EF-7374-4CE9-B19D-46B04E6B4773}"/>
                </a:ext>
              </a:extLst>
            </p:cNvPr>
            <p:cNvSpPr>
              <a:spLocks noChangeArrowheads="1"/>
            </p:cNvSpPr>
            <p:nvPr/>
          </p:nvSpPr>
          <p:spPr bwMode="auto">
            <a:xfrm>
              <a:off x="1296" y="1824"/>
              <a:ext cx="432" cy="432"/>
            </a:xfrm>
            <a:prstGeom prst="diamond">
              <a:avLst/>
            </a:prstGeom>
            <a:solidFill>
              <a:schemeClr val="accent1"/>
            </a:solidFill>
            <a:ln w="25400">
              <a:solidFill>
                <a:schemeClr val="bg1"/>
              </a:solidFill>
              <a:miter lim="800000"/>
              <a:headEnd/>
              <a:tailEnd/>
            </a:ln>
          </p:spPr>
          <p:txBody>
            <a:bodyPr wrap="none" anchor="ct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dist" eaLnBrk="1" hangingPunct="1">
                <a:spcBef>
                  <a:spcPct val="20000"/>
                </a:spcBef>
              </a:pPr>
              <a:endParaRPr lang="zh-CN" altLang="zh-CN" sz="2400" b="0">
                <a:solidFill>
                  <a:schemeClr val="tx2"/>
                </a:solidFill>
              </a:endParaRPr>
            </a:p>
          </p:txBody>
        </p:sp>
        <p:sp>
          <p:nvSpPr>
            <p:cNvPr id="4114" name="Text Box 12">
              <a:extLst>
                <a:ext uri="{FF2B5EF4-FFF2-40B4-BE49-F238E27FC236}">
                  <a16:creationId xmlns:a16="http://schemas.microsoft.com/office/drawing/2014/main" id="{F408F7C7-B367-4698-B2AE-86EBA5E0ABA3}"/>
                </a:ext>
              </a:extLst>
            </p:cNvPr>
            <p:cNvSpPr txBox="1">
              <a:spLocks noChangeArrowheads="1"/>
            </p:cNvSpPr>
            <p:nvPr/>
          </p:nvSpPr>
          <p:spPr bwMode="auto">
            <a:xfrm>
              <a:off x="1680" y="1934"/>
              <a:ext cx="246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en-US" altLang="zh-CN" sz="1800">
                  <a:solidFill>
                    <a:schemeClr val="tx2"/>
                  </a:solidFill>
                </a:rPr>
                <a:t>    </a:t>
              </a:r>
              <a:r>
                <a:rPr lang="en-US" altLang="zh-CN" sz="1800">
                  <a:solidFill>
                    <a:schemeClr val="tx2"/>
                  </a:solidFill>
                  <a:latin typeface="Arial" panose="020B0604020202020204" pitchFamily="34" charset="0"/>
                </a:rPr>
                <a:t>5.7 </a:t>
              </a:r>
              <a:r>
                <a:rPr lang="zh-CN" altLang="en-US" sz="1800">
                  <a:solidFill>
                    <a:schemeClr val="tx2"/>
                  </a:solidFill>
                  <a:latin typeface="Arial" panose="020B0604020202020204" pitchFamily="34" charset="0"/>
                </a:rPr>
                <a:t>本章小结 </a:t>
              </a:r>
            </a:p>
          </p:txBody>
        </p:sp>
        <p:sp>
          <p:nvSpPr>
            <p:cNvPr id="4115" name="Text Box 13">
              <a:extLst>
                <a:ext uri="{FF2B5EF4-FFF2-40B4-BE49-F238E27FC236}">
                  <a16:creationId xmlns:a16="http://schemas.microsoft.com/office/drawing/2014/main" id="{00BA507F-6D58-4AFB-A60E-B8F35C7E44F6}"/>
                </a:ext>
              </a:extLst>
            </p:cNvPr>
            <p:cNvSpPr txBox="1">
              <a:spLocks noChangeArrowheads="1"/>
            </p:cNvSpPr>
            <p:nvPr/>
          </p:nvSpPr>
          <p:spPr bwMode="auto">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a:r>
                <a:rPr lang="en-US" altLang="zh-CN" sz="2400" b="0">
                  <a:solidFill>
                    <a:schemeClr val="tx2"/>
                  </a:solidFill>
                </a:rPr>
                <a:t>7</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E0C071D3-5D84-4FCB-A7F4-6C2C5EDF44A0}"/>
              </a:ext>
            </a:extLst>
          </p:cNvPr>
          <p:cNvSpPr>
            <a:spLocks noGrp="1" noChangeArrowheads="1"/>
          </p:cNvSpPr>
          <p:nvPr>
            <p:ph type="title" idx="4294967295"/>
          </p:nvPr>
        </p:nvSpPr>
        <p:spPr>
          <a:xfrm>
            <a:off x="428625" y="161925"/>
            <a:ext cx="8178800" cy="533400"/>
          </a:xfrm>
        </p:spPr>
        <p:txBody>
          <a:bodyPr/>
          <a:lstStyle/>
          <a:p>
            <a:pPr eaLnBrk="1" hangingPunct="1"/>
            <a:r>
              <a:rPr lang="en-US" altLang="zh-CN"/>
              <a:t>5.2 </a:t>
            </a:r>
            <a:r>
              <a:rPr lang="zh-CN" altLang="en-US"/>
              <a:t>面向对象方法概述</a:t>
            </a:r>
          </a:p>
        </p:txBody>
      </p:sp>
      <p:sp>
        <p:nvSpPr>
          <p:cNvPr id="22531" name="Text Box 3">
            <a:extLst>
              <a:ext uri="{FF2B5EF4-FFF2-40B4-BE49-F238E27FC236}">
                <a16:creationId xmlns:a16="http://schemas.microsoft.com/office/drawing/2014/main" id="{80E53A53-95C2-4F03-98C1-5587A52E8646}"/>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22532" name="Rectangle 7">
            <a:extLst>
              <a:ext uri="{FF2B5EF4-FFF2-40B4-BE49-F238E27FC236}">
                <a16:creationId xmlns:a16="http://schemas.microsoft.com/office/drawing/2014/main" id="{BD1DBDBF-4687-46EF-BA71-457CD9C4991C}"/>
              </a:ext>
            </a:extLst>
          </p:cNvPr>
          <p:cNvSpPr>
            <a:spLocks noChangeArrowheads="1"/>
          </p:cNvSpPr>
          <p:nvPr/>
        </p:nvSpPr>
        <p:spPr bwMode="auto">
          <a:xfrm>
            <a:off x="1327150" y="3230563"/>
            <a:ext cx="441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57175" eaLnBrk="0" hangingPunct="0">
              <a:tabLst>
                <a:tab pos="269875" algn="l"/>
              </a:tabLst>
              <a:defRPr sz="1400" b="1">
                <a:solidFill>
                  <a:schemeClr val="tx1"/>
                </a:solidFill>
                <a:latin typeface="宋体" panose="02010600030101010101" pitchFamily="2" charset="-122"/>
                <a:ea typeface="宋体" panose="02010600030101010101" pitchFamily="2" charset="-122"/>
              </a:defRPr>
            </a:lvl1pPr>
            <a:lvl2pPr marL="742950" indent="-285750" eaLnBrk="0" hangingPunct="0">
              <a:tabLst>
                <a:tab pos="269875" algn="l"/>
              </a:tabLst>
              <a:defRPr sz="1400" b="1">
                <a:solidFill>
                  <a:schemeClr val="tx1"/>
                </a:solidFill>
                <a:latin typeface="宋体" panose="02010600030101010101" pitchFamily="2" charset="-122"/>
                <a:ea typeface="宋体" panose="02010600030101010101" pitchFamily="2" charset="-122"/>
              </a:defRPr>
            </a:lvl2pPr>
            <a:lvl3pPr marL="1143000" indent="-228600" eaLnBrk="0" hangingPunct="0">
              <a:tabLst>
                <a:tab pos="269875" algn="l"/>
              </a:tabLst>
              <a:defRPr sz="1400" b="1">
                <a:solidFill>
                  <a:schemeClr val="tx1"/>
                </a:solidFill>
                <a:latin typeface="宋体" panose="02010600030101010101" pitchFamily="2" charset="-122"/>
                <a:ea typeface="宋体" panose="02010600030101010101" pitchFamily="2" charset="-122"/>
              </a:defRPr>
            </a:lvl3pPr>
            <a:lvl4pPr marL="1600200" indent="-228600" eaLnBrk="0" hangingPunct="0">
              <a:tabLst>
                <a:tab pos="269875" algn="l"/>
              </a:tabLst>
              <a:defRPr sz="1400" b="1">
                <a:solidFill>
                  <a:schemeClr val="tx1"/>
                </a:solidFill>
                <a:latin typeface="宋体" panose="02010600030101010101" pitchFamily="2" charset="-122"/>
                <a:ea typeface="宋体" panose="02010600030101010101" pitchFamily="2" charset="-122"/>
              </a:defRPr>
            </a:lvl4pPr>
            <a:lvl5pPr marL="2057400" indent="-228600" eaLnBrk="0" hangingPunct="0">
              <a:tabLst>
                <a:tab pos="269875" algn="l"/>
              </a:tabLst>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tabLst>
                <a:tab pos="269875" algn="l"/>
              </a:tabLst>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tabLst>
                <a:tab pos="269875" algn="l"/>
              </a:tabLst>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tabLst>
                <a:tab pos="269875" algn="l"/>
              </a:tabLst>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tabLst>
                <a:tab pos="269875" algn="l"/>
              </a:tabLst>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sz="2000" b="0">
              <a:latin typeface="Arial" panose="020B0604020202020204" pitchFamily="34" charset="0"/>
            </a:endParaRPr>
          </a:p>
        </p:txBody>
      </p:sp>
      <p:sp>
        <p:nvSpPr>
          <p:cNvPr id="19" name="圆角矩形 18">
            <a:extLst>
              <a:ext uri="{FF2B5EF4-FFF2-40B4-BE49-F238E27FC236}">
                <a16:creationId xmlns:a16="http://schemas.microsoft.com/office/drawing/2014/main" id="{4F61B599-9FF6-43AC-8313-D62A936C6509}"/>
              </a:ext>
            </a:extLst>
          </p:cNvPr>
          <p:cNvSpPr/>
          <p:nvPr/>
        </p:nvSpPr>
        <p:spPr bwMode="gray">
          <a:xfrm>
            <a:off x="428625" y="1252538"/>
            <a:ext cx="8050213" cy="4751387"/>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buFontTx/>
              <a:buNone/>
              <a:defRPr/>
            </a:pPr>
            <a:r>
              <a:rPr lang="en-US" altLang="zh-CN" sz="2200" dirty="0">
                <a:solidFill>
                  <a:srgbClr val="A50021"/>
                </a:solidFill>
                <a:latin typeface="Arial" panose="020B0604020202020204" pitchFamily="34" charset="0"/>
              </a:rPr>
              <a:t>    </a:t>
            </a:r>
          </a:p>
          <a:p>
            <a:pPr>
              <a:buFontTx/>
              <a:buNone/>
              <a:defRPr/>
            </a:pPr>
            <a:r>
              <a:rPr lang="en-US" altLang="zh-CN" sz="2200" dirty="0">
                <a:solidFill>
                  <a:srgbClr val="A50021"/>
                </a:solidFill>
                <a:latin typeface="Arial" panose="020B0604020202020204" pitchFamily="34" charset="0"/>
              </a:rPr>
              <a:t>     *2</a:t>
            </a:r>
            <a:r>
              <a:rPr lang="zh-CN" altLang="en-US" sz="2200" dirty="0">
                <a:solidFill>
                  <a:srgbClr val="A50021"/>
                </a:solidFill>
                <a:latin typeface="Arial" panose="020B0604020202020204" pitchFamily="34" charset="0"/>
              </a:rPr>
              <a:t>．常见的面向对象开发方法</a:t>
            </a:r>
          </a:p>
          <a:p>
            <a:pPr>
              <a:buFontTx/>
              <a:buNone/>
              <a:defRPr/>
            </a:pPr>
            <a:r>
              <a:rPr lang="zh-CN" altLang="en-US" sz="2200" dirty="0">
                <a:solidFill>
                  <a:schemeClr val="tx1"/>
                </a:solidFill>
                <a:latin typeface="Arial" panose="020B0604020202020204" pitchFamily="34" charset="0"/>
              </a:rPr>
              <a:t>      开发方法有</a:t>
            </a:r>
            <a:r>
              <a:rPr lang="en-US" altLang="zh-CN" sz="2200" dirty="0" err="1">
                <a:solidFill>
                  <a:schemeClr val="tx1"/>
                </a:solidFill>
                <a:latin typeface="Arial" panose="020B0604020202020204" pitchFamily="34" charset="0"/>
              </a:rPr>
              <a:t>Booch</a:t>
            </a:r>
            <a:r>
              <a:rPr lang="zh-CN" altLang="en-US" sz="2200" dirty="0">
                <a:solidFill>
                  <a:schemeClr val="tx1"/>
                </a:solidFill>
                <a:latin typeface="Arial" panose="020B0604020202020204" pitchFamily="34" charset="0"/>
              </a:rPr>
              <a:t> 方法、 </a:t>
            </a:r>
            <a:r>
              <a:rPr lang="en-US" altLang="zh-CN" sz="2200" dirty="0">
                <a:solidFill>
                  <a:schemeClr val="tx1"/>
                </a:solidFill>
                <a:latin typeface="Arial" panose="020B0604020202020204" pitchFamily="34" charset="0"/>
              </a:rPr>
              <a:t>Coad</a:t>
            </a:r>
            <a:r>
              <a:rPr lang="zh-CN" altLang="en-US" sz="2200" dirty="0">
                <a:solidFill>
                  <a:schemeClr val="tx1"/>
                </a:solidFill>
                <a:latin typeface="Arial" panose="020B0604020202020204" pitchFamily="34" charset="0"/>
              </a:rPr>
              <a:t>方法、</a:t>
            </a:r>
            <a:r>
              <a:rPr lang="en-US" altLang="zh-CN" sz="2200" dirty="0">
                <a:solidFill>
                  <a:schemeClr val="tx1"/>
                </a:solidFill>
                <a:latin typeface="Arial" panose="020B0604020202020204" pitchFamily="34" charset="0"/>
              </a:rPr>
              <a:t>OMT</a:t>
            </a:r>
            <a:r>
              <a:rPr lang="zh-CN" altLang="en-US" sz="2200" dirty="0">
                <a:solidFill>
                  <a:schemeClr val="tx1"/>
                </a:solidFill>
                <a:latin typeface="Arial" panose="020B0604020202020204" pitchFamily="34" charset="0"/>
              </a:rPr>
              <a:t>方法和</a:t>
            </a:r>
            <a:r>
              <a:rPr lang="en-US" altLang="zh-CN" sz="2200" dirty="0">
                <a:solidFill>
                  <a:schemeClr val="tx1"/>
                </a:solidFill>
                <a:latin typeface="Arial" panose="020B0604020202020204" pitchFamily="34" charset="0"/>
              </a:rPr>
              <a:t>UML</a:t>
            </a:r>
            <a:r>
              <a:rPr lang="zh-CN" altLang="en-US" sz="2200" dirty="0">
                <a:solidFill>
                  <a:schemeClr val="tx1"/>
                </a:solidFill>
                <a:latin typeface="Arial" panose="020B0604020202020204" pitchFamily="34" charset="0"/>
              </a:rPr>
              <a:t>语言等。</a:t>
            </a:r>
          </a:p>
          <a:p>
            <a:pPr>
              <a:buFontTx/>
              <a:buNone/>
              <a:defRPr/>
            </a:pPr>
            <a:r>
              <a:rPr lang="zh-CN" altLang="en-US" sz="2200" dirty="0">
                <a:solidFill>
                  <a:schemeClr val="tx1"/>
                </a:solidFill>
                <a:latin typeface="Arial" panose="020B0604020202020204" pitchFamily="34" charset="0"/>
              </a:rPr>
              <a:t>  （</a:t>
            </a:r>
            <a:r>
              <a:rPr lang="en-US" altLang="zh-CN" sz="2200" dirty="0">
                <a:solidFill>
                  <a:schemeClr val="tx1"/>
                </a:solidFill>
                <a:latin typeface="Arial" panose="020B0604020202020204" pitchFamily="34" charset="0"/>
              </a:rPr>
              <a:t>1</a:t>
            </a:r>
            <a:r>
              <a:rPr lang="zh-CN" altLang="en-US" sz="2200" dirty="0">
                <a:solidFill>
                  <a:schemeClr val="tx1"/>
                </a:solidFill>
                <a:latin typeface="Arial" panose="020B0604020202020204" pitchFamily="34" charset="0"/>
              </a:rPr>
              <a:t>）</a:t>
            </a:r>
            <a:r>
              <a:rPr lang="en-US" altLang="zh-CN" sz="2200" dirty="0" err="1">
                <a:solidFill>
                  <a:schemeClr val="tx1"/>
                </a:solidFill>
                <a:latin typeface="Arial" panose="020B0604020202020204" pitchFamily="34" charset="0"/>
              </a:rPr>
              <a:t>Booch</a:t>
            </a:r>
            <a:r>
              <a:rPr lang="zh-CN" altLang="en-US" sz="2200" dirty="0">
                <a:solidFill>
                  <a:schemeClr val="tx1"/>
                </a:solidFill>
                <a:latin typeface="Arial" panose="020B0604020202020204" pitchFamily="34" charset="0"/>
              </a:rPr>
              <a:t>方法</a:t>
            </a:r>
            <a:r>
              <a:rPr lang="en-US" altLang="zh-CN" sz="2200" dirty="0">
                <a:solidFill>
                  <a:schemeClr val="tx1"/>
                </a:solidFill>
                <a:latin typeface="Arial" panose="020B0604020202020204" pitchFamily="34" charset="0"/>
              </a:rPr>
              <a:t>-</a:t>
            </a:r>
            <a:r>
              <a:rPr lang="zh-CN" altLang="en-US" sz="2200" dirty="0">
                <a:solidFill>
                  <a:schemeClr val="tx1"/>
                </a:solidFill>
                <a:latin typeface="Arial" panose="020B0604020202020204" pitchFamily="34" charset="0"/>
              </a:rPr>
              <a:t>最先</a:t>
            </a:r>
            <a:r>
              <a:rPr lang="en-US" altLang="zh-CN" sz="2200" dirty="0">
                <a:solidFill>
                  <a:schemeClr val="tx1"/>
                </a:solidFill>
                <a:latin typeface="Arial" panose="020B0604020202020204" pitchFamily="34" charset="0"/>
              </a:rPr>
              <a:t>OOM</a:t>
            </a:r>
            <a:r>
              <a:rPr lang="zh-CN" altLang="en-US" sz="2200" dirty="0">
                <a:solidFill>
                  <a:schemeClr val="tx1"/>
                </a:solidFill>
                <a:latin typeface="Arial" panose="020B0604020202020204" pitchFamily="34" charset="0"/>
              </a:rPr>
              <a:t> 。</a:t>
            </a:r>
            <a:r>
              <a:rPr lang="en-US" altLang="zh-CN" sz="2200" dirty="0">
                <a:solidFill>
                  <a:schemeClr val="tx1"/>
                </a:solidFill>
                <a:latin typeface="Arial" panose="020B0604020202020204" pitchFamily="34" charset="0"/>
              </a:rPr>
              <a:t>OO</a:t>
            </a:r>
            <a:r>
              <a:rPr lang="zh-CN" altLang="en-US" sz="2200" dirty="0">
                <a:solidFill>
                  <a:schemeClr val="tx1"/>
                </a:solidFill>
                <a:latin typeface="Arial" panose="020B0604020202020204" pitchFamily="34" charset="0"/>
              </a:rPr>
              <a:t>软件分解接近人对客观事物的理解 。</a:t>
            </a:r>
          </a:p>
          <a:p>
            <a:pPr>
              <a:buFontTx/>
              <a:buNone/>
              <a:defRPr/>
            </a:pPr>
            <a:r>
              <a:rPr lang="zh-CN" altLang="en-US" sz="2200" dirty="0">
                <a:solidFill>
                  <a:schemeClr val="tx1"/>
                </a:solidFill>
                <a:latin typeface="Arial" panose="020B0604020202020204" pitchFamily="34" charset="0"/>
              </a:rPr>
              <a:t>  （</a:t>
            </a:r>
            <a:r>
              <a:rPr lang="en-US" altLang="zh-CN" sz="2200" dirty="0">
                <a:solidFill>
                  <a:schemeClr val="tx1"/>
                </a:solidFill>
                <a:latin typeface="Arial" panose="020B0604020202020204" pitchFamily="34" charset="0"/>
              </a:rPr>
              <a:t>2</a:t>
            </a:r>
            <a:r>
              <a:rPr lang="zh-CN" altLang="en-US" sz="2200" dirty="0">
                <a:solidFill>
                  <a:schemeClr val="tx1"/>
                </a:solidFill>
                <a:latin typeface="Arial" panose="020B0604020202020204" pitchFamily="34" charset="0"/>
              </a:rPr>
              <a:t>）</a:t>
            </a:r>
            <a:r>
              <a:rPr lang="en-US" altLang="zh-CN" sz="2200" dirty="0">
                <a:solidFill>
                  <a:schemeClr val="tx1"/>
                </a:solidFill>
                <a:latin typeface="Arial" panose="020B0604020202020204" pitchFamily="34" charset="0"/>
              </a:rPr>
              <a:t>Coad</a:t>
            </a:r>
            <a:r>
              <a:rPr lang="zh-CN" altLang="en-US" sz="2200" dirty="0">
                <a:solidFill>
                  <a:schemeClr val="tx1"/>
                </a:solidFill>
                <a:latin typeface="Arial" panose="020B0604020202020204" pitchFamily="34" charset="0"/>
              </a:rPr>
              <a:t>方法</a:t>
            </a:r>
            <a:r>
              <a:rPr lang="en-US" altLang="zh-CN" sz="2200" dirty="0">
                <a:solidFill>
                  <a:schemeClr val="tx1"/>
                </a:solidFill>
                <a:latin typeface="Arial" panose="020B0604020202020204" pitchFamily="34" charset="0"/>
              </a:rPr>
              <a:t>--</a:t>
            </a:r>
            <a:r>
              <a:rPr lang="zh-CN" altLang="en-US" sz="2200" dirty="0">
                <a:solidFill>
                  <a:schemeClr val="tx1"/>
                </a:solidFill>
                <a:latin typeface="Arial" panose="020B0604020202020204" pitchFamily="34" charset="0"/>
              </a:rPr>
              <a:t>较早的</a:t>
            </a:r>
            <a:r>
              <a:rPr lang="en-US" altLang="zh-CN" sz="2200" dirty="0">
                <a:solidFill>
                  <a:schemeClr val="tx1"/>
                </a:solidFill>
                <a:latin typeface="Arial" panose="020B0604020202020204" pitchFamily="34" charset="0"/>
              </a:rPr>
              <a:t>OOM</a:t>
            </a:r>
            <a:r>
              <a:rPr lang="zh-CN" altLang="en-US" sz="2200" dirty="0">
                <a:solidFill>
                  <a:schemeClr val="tx1"/>
                </a:solidFill>
                <a:latin typeface="Arial" panose="020B0604020202020204" pitchFamily="34" charset="0"/>
              </a:rPr>
              <a:t>。开发经验</a:t>
            </a:r>
            <a:r>
              <a:rPr lang="en-US" altLang="zh-CN" sz="2200" dirty="0">
                <a:solidFill>
                  <a:schemeClr val="tx1"/>
                </a:solidFill>
                <a:latin typeface="Arial" panose="020B0604020202020204" pitchFamily="34" charset="0"/>
              </a:rPr>
              <a:t>+OO</a:t>
            </a:r>
            <a:r>
              <a:rPr lang="zh-CN" altLang="en-US" sz="2200" dirty="0">
                <a:solidFill>
                  <a:schemeClr val="tx1"/>
                </a:solidFill>
                <a:latin typeface="Arial" panose="020B0604020202020204" pitchFamily="34" charset="0"/>
              </a:rPr>
              <a:t>概念</a:t>
            </a:r>
          </a:p>
          <a:p>
            <a:pPr>
              <a:buFontTx/>
              <a:buNone/>
              <a:defRPr/>
            </a:pPr>
            <a:r>
              <a:rPr lang="zh-CN" altLang="en-US" sz="2200" dirty="0">
                <a:solidFill>
                  <a:schemeClr val="tx1"/>
                </a:solidFill>
                <a:latin typeface="Arial" panose="020B0604020202020204" pitchFamily="34" charset="0"/>
              </a:rPr>
              <a:t>  （</a:t>
            </a:r>
            <a:r>
              <a:rPr lang="en-US" altLang="zh-CN" sz="2200" dirty="0">
                <a:solidFill>
                  <a:schemeClr val="tx1"/>
                </a:solidFill>
                <a:latin typeface="Arial" panose="020B0604020202020204" pitchFamily="34" charset="0"/>
              </a:rPr>
              <a:t>3</a:t>
            </a:r>
            <a:r>
              <a:rPr lang="zh-CN" altLang="en-US" sz="2200" dirty="0">
                <a:solidFill>
                  <a:schemeClr val="tx1"/>
                </a:solidFill>
                <a:latin typeface="Arial" panose="020B0604020202020204" pitchFamily="34" charset="0"/>
              </a:rPr>
              <a:t>）</a:t>
            </a:r>
            <a:r>
              <a:rPr lang="en-US" altLang="zh-CN" sz="2200" dirty="0">
                <a:solidFill>
                  <a:schemeClr val="tx1"/>
                </a:solidFill>
                <a:latin typeface="Arial" panose="020B0604020202020204" pitchFamily="34" charset="0"/>
              </a:rPr>
              <a:t>OMT</a:t>
            </a:r>
            <a:r>
              <a:rPr lang="zh-CN" altLang="en-US" sz="2200" dirty="0">
                <a:solidFill>
                  <a:schemeClr val="tx1"/>
                </a:solidFill>
                <a:latin typeface="Arial" panose="020B0604020202020204" pitchFamily="34" charset="0"/>
              </a:rPr>
              <a:t>方法</a:t>
            </a:r>
            <a:r>
              <a:rPr lang="en-US" altLang="zh-CN" sz="2200" dirty="0">
                <a:solidFill>
                  <a:schemeClr val="tx1"/>
                </a:solidFill>
                <a:latin typeface="Arial" panose="020B0604020202020204" pitchFamily="34" charset="0"/>
              </a:rPr>
              <a:t>--</a:t>
            </a:r>
            <a:r>
              <a:rPr lang="zh-CN" altLang="en-US" sz="2200" dirty="0">
                <a:solidFill>
                  <a:schemeClr val="tx1"/>
                </a:solidFill>
                <a:latin typeface="Arial" panose="020B0604020202020204" pitchFamily="34" charset="0"/>
              </a:rPr>
              <a:t>对象建模技术</a:t>
            </a:r>
            <a:r>
              <a:rPr lang="en-US" altLang="zh-CN" sz="2000" b="0" dirty="0">
                <a:solidFill>
                  <a:schemeClr val="tx1"/>
                </a:solidFill>
                <a:latin typeface="Arial" panose="020B0604020202020204" pitchFamily="34" charset="0"/>
              </a:rPr>
              <a:t>(</a:t>
            </a:r>
            <a:r>
              <a:rPr lang="zh-CN" altLang="en-US" sz="2000" b="0" dirty="0">
                <a:solidFill>
                  <a:schemeClr val="tx1"/>
                </a:solidFill>
                <a:latin typeface="Arial" panose="020B0604020202020204" pitchFamily="34" charset="0"/>
              </a:rPr>
              <a:t>美国通用电气公司提出开发技术</a:t>
            </a:r>
            <a:r>
              <a:rPr lang="en-US" altLang="zh-CN" sz="2000" b="0" dirty="0">
                <a:solidFill>
                  <a:schemeClr val="tx1"/>
                </a:solidFill>
                <a:latin typeface="Arial" panose="020B0604020202020204" pitchFamily="34" charset="0"/>
              </a:rPr>
              <a:t>)</a:t>
            </a:r>
            <a:r>
              <a:rPr lang="zh-CN" altLang="zh-CN" sz="2000" dirty="0"/>
              <a:t>以</a:t>
            </a:r>
            <a:r>
              <a:rPr lang="en-US" altLang="zh-CN" sz="2000" dirty="0"/>
              <a:t>OO</a:t>
            </a:r>
            <a:r>
              <a:rPr lang="zh-CN" altLang="zh-CN" sz="2000" dirty="0"/>
              <a:t>思想为基础，通过对问题抽象，构造出一组相关模型，全面地捕捉问题空间的信息。是一种新兴的面向对象开发方法。</a:t>
            </a:r>
            <a:endParaRPr lang="zh-CN" altLang="en-US" sz="2000" b="0" dirty="0">
              <a:solidFill>
                <a:schemeClr val="tx1"/>
              </a:solidFill>
              <a:latin typeface="Arial" panose="020B0604020202020204" pitchFamily="34" charset="0"/>
            </a:endParaRPr>
          </a:p>
          <a:p>
            <a:pPr>
              <a:buFontTx/>
              <a:buNone/>
              <a:defRPr/>
            </a:pPr>
            <a:r>
              <a:rPr lang="zh-CN" altLang="en-US" sz="2200" dirty="0">
                <a:solidFill>
                  <a:schemeClr val="tx1"/>
                </a:solidFill>
                <a:latin typeface="Arial" panose="020B0604020202020204" pitchFamily="34" charset="0"/>
              </a:rPr>
              <a:t>  （</a:t>
            </a:r>
            <a:r>
              <a:rPr lang="en-US" altLang="zh-CN" sz="2200" dirty="0">
                <a:solidFill>
                  <a:schemeClr val="tx1"/>
                </a:solidFill>
                <a:latin typeface="Arial" panose="020B0604020202020204" pitchFamily="34" charset="0"/>
              </a:rPr>
              <a:t>4</a:t>
            </a:r>
            <a:r>
              <a:rPr lang="zh-CN" altLang="en-US" sz="2200" dirty="0">
                <a:solidFill>
                  <a:schemeClr val="tx1"/>
                </a:solidFill>
                <a:latin typeface="Arial" panose="020B0604020202020204" pitchFamily="34" charset="0"/>
              </a:rPr>
              <a:t>）</a:t>
            </a:r>
            <a:r>
              <a:rPr lang="en-US" altLang="zh-CN" sz="2200" dirty="0">
                <a:solidFill>
                  <a:schemeClr val="tx1"/>
                </a:solidFill>
                <a:latin typeface="Arial" panose="020B0604020202020204" pitchFamily="34" charset="0"/>
              </a:rPr>
              <a:t>UML</a:t>
            </a:r>
            <a:r>
              <a:rPr lang="zh-CN" altLang="en-US" sz="2200" dirty="0">
                <a:solidFill>
                  <a:schemeClr val="tx1"/>
                </a:solidFill>
                <a:latin typeface="Arial" panose="020B0604020202020204" pitchFamily="34" charset="0"/>
              </a:rPr>
              <a:t>语言。</a:t>
            </a:r>
            <a:r>
              <a:rPr lang="en-US" altLang="zh-CN" sz="2200" dirty="0">
                <a:solidFill>
                  <a:schemeClr val="tx1"/>
                </a:solidFill>
                <a:latin typeface="Arial" panose="020B0604020202020204" pitchFamily="34" charset="0"/>
              </a:rPr>
              <a:t>--</a:t>
            </a:r>
            <a:r>
              <a:rPr lang="zh-CN" altLang="zh-CN" sz="2000" dirty="0"/>
              <a:t>后续内容中具体概述</a:t>
            </a:r>
            <a:r>
              <a:rPr lang="en-US" altLang="zh-CN" sz="2000" dirty="0"/>
              <a:t>.</a:t>
            </a:r>
            <a:endParaRPr lang="zh-CN" altLang="en-US" sz="2000" dirty="0"/>
          </a:p>
          <a:p>
            <a:pPr>
              <a:buFontTx/>
              <a:buNone/>
              <a:defRPr/>
            </a:pPr>
            <a:r>
              <a:rPr lang="en-US" altLang="zh-CN" sz="2000" dirty="0">
                <a:solidFill>
                  <a:srgbClr val="FF0000"/>
                </a:solidFill>
                <a:latin typeface="Wingdings" panose="05000000000000000000" pitchFamily="2" charset="2"/>
              </a:rPr>
              <a:t>   1</a:t>
            </a:r>
            <a:r>
              <a:rPr lang="zh-CN" altLang="zh-CN" sz="2000" dirty="0">
                <a:solidFill>
                  <a:srgbClr val="FF0000"/>
                </a:solidFill>
                <a:latin typeface="黑体" panose="02010609060101010101" pitchFamily="49" charset="-122"/>
                <a:ea typeface="黑体" panose="02010609060101010101" pitchFamily="49" charset="-122"/>
              </a:rPr>
              <a:t>讨论思考</a:t>
            </a:r>
            <a:r>
              <a:rPr lang="zh-CN" altLang="zh-CN" sz="2000" dirty="0">
                <a:solidFill>
                  <a:srgbClr val="FF0000"/>
                </a:solidFill>
              </a:rPr>
              <a:t>：</a:t>
            </a:r>
            <a:endParaRPr lang="zh-CN" altLang="en-US" sz="2000" dirty="0">
              <a:solidFill>
                <a:srgbClr val="FF0000"/>
              </a:solidFill>
              <a:latin typeface="Arial" panose="020B0604020202020204" pitchFamily="34" charset="0"/>
            </a:endParaRPr>
          </a:p>
          <a:p>
            <a:pPr>
              <a:buFontTx/>
              <a:buNone/>
              <a:defRPr/>
            </a:pPr>
            <a:r>
              <a:rPr lang="zh-CN" altLang="en-US" sz="2000" dirty="0">
                <a:solidFill>
                  <a:schemeClr val="tx2"/>
                </a:solidFill>
                <a:latin typeface="楷体" panose="02010609060101010101" pitchFamily="49" charset="-122"/>
                <a:ea typeface="楷体" panose="02010609060101010101" pitchFamily="49" charset="-122"/>
              </a:rPr>
              <a:t>    </a:t>
            </a:r>
            <a:r>
              <a:rPr lang="en-US" altLang="zh-CN" sz="2000" dirty="0">
                <a:solidFill>
                  <a:schemeClr val="tx2"/>
                </a:solidFill>
                <a:latin typeface="楷体" panose="02010609060101010101" pitchFamily="49" charset="-122"/>
                <a:ea typeface="楷体" panose="02010609060101010101" pitchFamily="49" charset="-122"/>
              </a:rPr>
              <a:t>(1) </a:t>
            </a:r>
            <a:r>
              <a:rPr lang="zh-CN" altLang="en-US" sz="2000" dirty="0">
                <a:solidFill>
                  <a:schemeClr val="tx2"/>
                </a:solidFill>
                <a:latin typeface="楷体" panose="02010609060101010101" pitchFamily="49" charset="-122"/>
                <a:ea typeface="楷体" panose="02010609060101010101" pitchFamily="49" charset="-122"/>
              </a:rPr>
              <a:t>面向对象包括哪些主要概念？具体含义是什么？</a:t>
            </a:r>
          </a:p>
          <a:p>
            <a:pPr>
              <a:buFontTx/>
              <a:buNone/>
              <a:defRPr/>
            </a:pPr>
            <a:r>
              <a:rPr lang="en-US" altLang="zh-CN" sz="2000" dirty="0">
                <a:solidFill>
                  <a:schemeClr val="tx2"/>
                </a:solidFill>
                <a:latin typeface="楷体" panose="02010609060101010101" pitchFamily="49" charset="-122"/>
                <a:ea typeface="楷体" panose="02010609060101010101" pitchFamily="49" charset="-122"/>
              </a:rPr>
              <a:t>    (2) </a:t>
            </a:r>
            <a:r>
              <a:rPr lang="zh-CN" altLang="en-US" sz="2000" dirty="0">
                <a:solidFill>
                  <a:schemeClr val="tx2"/>
                </a:solidFill>
                <a:latin typeface="楷体" panose="02010609060101010101" pitchFamily="49" charset="-122"/>
                <a:ea typeface="楷体" panose="02010609060101010101" pitchFamily="49" charset="-122"/>
              </a:rPr>
              <a:t>面向对象具有哪些特征？</a:t>
            </a:r>
          </a:p>
          <a:p>
            <a:pPr>
              <a:buFontTx/>
              <a:buNone/>
              <a:defRPr/>
            </a:pPr>
            <a:r>
              <a:rPr lang="en-US" altLang="zh-CN" sz="2000" dirty="0">
                <a:solidFill>
                  <a:schemeClr val="tx2"/>
                </a:solidFill>
                <a:latin typeface="楷体" panose="02010609060101010101" pitchFamily="49" charset="-122"/>
                <a:ea typeface="楷体" panose="02010609060101010101" pitchFamily="49" charset="-122"/>
              </a:rPr>
              <a:t>    (3) </a:t>
            </a:r>
            <a:r>
              <a:rPr lang="zh-CN" altLang="en-US" sz="2000" dirty="0">
                <a:solidFill>
                  <a:schemeClr val="tx2"/>
                </a:solidFill>
                <a:latin typeface="楷体" panose="02010609060101010101" pitchFamily="49" charset="-122"/>
                <a:ea typeface="楷体" panose="02010609060101010101" pitchFamily="49" charset="-122"/>
              </a:rPr>
              <a:t>面向对象的软件开发过程是怎样的？</a:t>
            </a:r>
          </a:p>
          <a:p>
            <a:pPr>
              <a:buFontTx/>
              <a:buNone/>
              <a:defRPr/>
            </a:pPr>
            <a:endParaRPr lang="en-US" altLang="zh-CN" sz="2000" b="0" dirty="0">
              <a:solidFill>
                <a:schemeClr val="tx1"/>
              </a:solidFill>
              <a:effectLst>
                <a:outerShdw blurRad="38100" dist="38100" dir="2700000" algn="tl">
                  <a:srgbClr val="C0C0C0"/>
                </a:outerShdw>
              </a:effectLst>
              <a:latin typeface="Arial" panose="020B0604020202020204" pitchFamily="34" charset="0"/>
            </a:endParaRPr>
          </a:p>
        </p:txBody>
      </p:sp>
      <p:pic>
        <p:nvPicPr>
          <p:cNvPr id="22534" name="Picture 20" descr="C:\Program Files\Microsoft Office\MEDIA\CAGCAT10\j0300520.gif">
            <a:extLst>
              <a:ext uri="{FF2B5EF4-FFF2-40B4-BE49-F238E27FC236}">
                <a16:creationId xmlns:a16="http://schemas.microsoft.com/office/drawing/2014/main" id="{8BFEDACC-199D-47AD-8F00-60D37F098D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9500" y="5378450"/>
            <a:ext cx="1241425"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6A369CD7-C1BB-4C67-A0EE-C157D69643AA}"/>
              </a:ext>
            </a:extLst>
          </p:cNvPr>
          <p:cNvSpPr>
            <a:spLocks noGrp="1" noChangeArrowheads="1"/>
          </p:cNvSpPr>
          <p:nvPr>
            <p:ph type="title" idx="4294967295"/>
          </p:nvPr>
        </p:nvSpPr>
        <p:spPr>
          <a:xfrm>
            <a:off x="428625" y="161925"/>
            <a:ext cx="8178800" cy="533400"/>
          </a:xfrm>
        </p:spPr>
        <p:txBody>
          <a:bodyPr/>
          <a:lstStyle/>
          <a:p>
            <a:pPr eaLnBrk="1" hangingPunct="1"/>
            <a:r>
              <a:rPr lang="en-US" altLang="zh-CN"/>
              <a:t>5.3 </a:t>
            </a:r>
            <a:r>
              <a:rPr lang="zh-CN" altLang="en-US"/>
              <a:t>面向对象分析 </a:t>
            </a:r>
          </a:p>
        </p:txBody>
      </p:sp>
      <p:sp>
        <p:nvSpPr>
          <p:cNvPr id="23555" name="Text Box 3">
            <a:extLst>
              <a:ext uri="{FF2B5EF4-FFF2-40B4-BE49-F238E27FC236}">
                <a16:creationId xmlns:a16="http://schemas.microsoft.com/office/drawing/2014/main" id="{4994474D-BBC6-4F61-8ABF-62F25A0C97D9}"/>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5" name="圆角矩形 4">
            <a:extLst>
              <a:ext uri="{FF2B5EF4-FFF2-40B4-BE49-F238E27FC236}">
                <a16:creationId xmlns:a16="http://schemas.microsoft.com/office/drawing/2014/main" id="{C0E48B50-9790-47E9-9328-4C00F1642DE8}"/>
              </a:ext>
            </a:extLst>
          </p:cNvPr>
          <p:cNvSpPr/>
          <p:nvPr/>
        </p:nvSpPr>
        <p:spPr bwMode="gray">
          <a:xfrm>
            <a:off x="566556" y="1412875"/>
            <a:ext cx="7964670" cy="4319588"/>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a:lnSpc>
                <a:spcPct val="125000"/>
              </a:lnSpc>
              <a:spcAft>
                <a:spcPct val="25000"/>
              </a:spcAft>
              <a:defRPr/>
            </a:pPr>
            <a:r>
              <a:rPr lang="zh-CN" altLang="en-US" sz="2400" dirty="0">
                <a:solidFill>
                  <a:srgbClr val="CC0000"/>
                </a:solidFill>
                <a:latin typeface="Arial" panose="020B0604020202020204" pitchFamily="34" charset="0"/>
              </a:rPr>
              <a:t>       </a:t>
            </a:r>
            <a:r>
              <a:rPr lang="zh-CN" altLang="en-US" sz="2500" dirty="0">
                <a:solidFill>
                  <a:srgbClr val="CC0000"/>
                </a:solidFill>
                <a:latin typeface="Arial" panose="020B0604020202020204" pitchFamily="34" charset="0"/>
              </a:rPr>
              <a:t>面向对象分析（</a:t>
            </a:r>
            <a:r>
              <a:rPr lang="en-US" altLang="zh-CN" sz="2500" dirty="0">
                <a:solidFill>
                  <a:srgbClr val="CC0000"/>
                </a:solidFill>
                <a:latin typeface="Arial" panose="020B0604020202020204" pitchFamily="34" charset="0"/>
              </a:rPr>
              <a:t>OOA</a:t>
            </a:r>
            <a:r>
              <a:rPr lang="zh-CN" altLang="en-US" sz="2500" dirty="0">
                <a:solidFill>
                  <a:srgbClr val="CC0000"/>
                </a:solidFill>
                <a:latin typeface="Arial" panose="020B0604020202020204" pitchFamily="34" charset="0"/>
              </a:rPr>
              <a:t>）</a:t>
            </a:r>
            <a:r>
              <a:rPr lang="zh-CN" altLang="en-US" sz="2500" dirty="0">
                <a:solidFill>
                  <a:schemeClr val="tx1"/>
                </a:solidFill>
                <a:latin typeface="Arial" panose="020B0604020202020204" pitchFamily="34" charset="0"/>
              </a:rPr>
              <a:t>的</a:t>
            </a:r>
            <a:r>
              <a:rPr lang="zh-CN" altLang="en-US" sz="2500" dirty="0">
                <a:solidFill>
                  <a:srgbClr val="CC0000"/>
                </a:solidFill>
                <a:latin typeface="Arial" panose="020B0604020202020204" pitchFamily="34" charset="0"/>
              </a:rPr>
              <a:t>目标</a:t>
            </a:r>
            <a:r>
              <a:rPr lang="zh-CN" altLang="en-US" sz="2500" dirty="0">
                <a:solidFill>
                  <a:schemeClr val="tx1"/>
                </a:solidFill>
                <a:latin typeface="Arial" panose="020B0604020202020204" pitchFamily="34" charset="0"/>
              </a:rPr>
              <a:t>是</a:t>
            </a:r>
            <a:r>
              <a:rPr lang="zh-CN" altLang="en-US" sz="2500" u="sng" dirty="0">
                <a:solidFill>
                  <a:srgbClr val="3333FF"/>
                </a:solidFill>
                <a:latin typeface="Arial" panose="020B0604020202020204" pitchFamily="34" charset="0"/>
              </a:rPr>
              <a:t>获取</a:t>
            </a:r>
            <a:r>
              <a:rPr lang="zh-CN" altLang="en-US" sz="2500" u="sng" dirty="0">
                <a:solidFill>
                  <a:schemeClr val="tx1"/>
                </a:solidFill>
                <a:latin typeface="Arial" panose="020B0604020202020204" pitchFamily="34" charset="0"/>
              </a:rPr>
              <a:t>用户需求</a:t>
            </a:r>
            <a:r>
              <a:rPr lang="zh-CN" altLang="en-US" sz="2500" dirty="0">
                <a:solidFill>
                  <a:schemeClr val="tx1"/>
                </a:solidFill>
                <a:latin typeface="Arial" panose="020B0604020202020204" pitchFamily="34" charset="0"/>
              </a:rPr>
              <a:t>并</a:t>
            </a:r>
            <a:r>
              <a:rPr lang="zh-CN" altLang="en-US" sz="2500" u="sng" dirty="0">
                <a:solidFill>
                  <a:srgbClr val="3333FF"/>
                </a:solidFill>
                <a:latin typeface="Arial" panose="020B0604020202020204" pitchFamily="34" charset="0"/>
              </a:rPr>
              <a:t>建立</a:t>
            </a:r>
            <a:r>
              <a:rPr lang="zh-CN" altLang="en-US" sz="2500" u="sng" dirty="0">
                <a:solidFill>
                  <a:schemeClr val="tx1"/>
                </a:solidFill>
                <a:latin typeface="Arial" panose="020B0604020202020204" pitchFamily="34" charset="0"/>
              </a:rPr>
              <a:t>一系列问题域的精确模型</a:t>
            </a:r>
            <a:r>
              <a:rPr lang="zh-CN" altLang="en-US" sz="2500" dirty="0">
                <a:solidFill>
                  <a:schemeClr val="tx1"/>
                </a:solidFill>
                <a:latin typeface="Arial" panose="020B0604020202020204" pitchFamily="34" charset="0"/>
              </a:rPr>
              <a:t>，</a:t>
            </a:r>
            <a:r>
              <a:rPr lang="zh-CN" altLang="en-US" sz="2500" u="sng" dirty="0">
                <a:solidFill>
                  <a:srgbClr val="3333FF"/>
                </a:solidFill>
                <a:latin typeface="Arial" panose="020B0604020202020204" pitchFamily="34" charset="0"/>
              </a:rPr>
              <a:t>描述</a:t>
            </a:r>
            <a:r>
              <a:rPr lang="zh-CN" altLang="en-US" sz="2500" u="sng" dirty="0">
                <a:solidFill>
                  <a:schemeClr val="tx1"/>
                </a:solidFill>
                <a:latin typeface="Arial" panose="020B0604020202020204" pitchFamily="34" charset="0"/>
              </a:rPr>
              <a:t>满足用户需要</a:t>
            </a:r>
            <a:r>
              <a:rPr lang="zh-CN" altLang="en-US" sz="2500" dirty="0">
                <a:solidFill>
                  <a:schemeClr val="tx1"/>
                </a:solidFill>
                <a:latin typeface="Arial" panose="020B0604020202020204" pitchFamily="34" charset="0"/>
              </a:rPr>
              <a:t>的软件。</a:t>
            </a:r>
            <a:r>
              <a:rPr lang="en-US" altLang="zh-CN" sz="2500" dirty="0">
                <a:solidFill>
                  <a:schemeClr val="tx1"/>
                </a:solidFill>
                <a:latin typeface="Arial" panose="020B0604020202020204" pitchFamily="34" charset="0"/>
              </a:rPr>
              <a:t>OOA</a:t>
            </a:r>
            <a:r>
              <a:rPr lang="zh-CN" altLang="en-US" sz="2500" u="sng" dirty="0">
                <a:solidFill>
                  <a:schemeClr val="tx1"/>
                </a:solidFill>
                <a:effectLst>
                  <a:outerShdw blurRad="38100" dist="38100" dir="2700000" algn="tl">
                    <a:srgbClr val="C0C0C0"/>
                  </a:outerShdw>
                </a:effectLst>
                <a:latin typeface="Arial" panose="020B0604020202020204" pitchFamily="34" charset="0"/>
              </a:rPr>
              <a:t>所建立的模型</a:t>
            </a:r>
            <a:r>
              <a:rPr lang="zh-CN" altLang="en-US" sz="2500" dirty="0">
                <a:solidFill>
                  <a:schemeClr val="tx1"/>
                </a:solidFill>
                <a:latin typeface="Arial" panose="020B0604020202020204" pitchFamily="34" charset="0"/>
              </a:rPr>
              <a:t>应表示出系统的数据、功能和行为</a:t>
            </a:r>
            <a:r>
              <a:rPr lang="en-US" altLang="zh-CN" sz="2500" dirty="0">
                <a:solidFill>
                  <a:srgbClr val="800000"/>
                </a:solidFill>
                <a:latin typeface="Arial" panose="020B0604020202020204" pitchFamily="34" charset="0"/>
              </a:rPr>
              <a:t>3</a:t>
            </a:r>
            <a:r>
              <a:rPr lang="zh-CN" altLang="en-US" sz="2500" dirty="0">
                <a:solidFill>
                  <a:srgbClr val="800000"/>
                </a:solidFill>
                <a:latin typeface="Arial" panose="020B0604020202020204" pitchFamily="34" charset="0"/>
              </a:rPr>
              <a:t>方面的基本特征</a:t>
            </a:r>
            <a:r>
              <a:rPr lang="zh-CN" altLang="en-US" sz="2500" dirty="0">
                <a:solidFill>
                  <a:schemeClr val="tx1"/>
                </a:solidFill>
                <a:latin typeface="Arial" panose="020B0604020202020204" pitchFamily="34" charset="0"/>
              </a:rPr>
              <a:t>。先要进行调研分析，在理解需求的基础上建立并验证模型。</a:t>
            </a:r>
            <a:r>
              <a:rPr lang="zh-CN" altLang="zh-CN" sz="2500" dirty="0"/>
              <a:t>对复杂问题的建模，需要反复迭代构造模型，先构造子集、后构造整体模型。</a:t>
            </a:r>
          </a:p>
        </p:txBody>
      </p:sp>
      <p:pic>
        <p:nvPicPr>
          <p:cNvPr id="23557" name="Picture 5" descr="C:\Program Files\Microsoft Office\MEDIA\CAGCAT10\j0234657.wmf">
            <a:extLst>
              <a:ext uri="{FF2B5EF4-FFF2-40B4-BE49-F238E27FC236}">
                <a16:creationId xmlns:a16="http://schemas.microsoft.com/office/drawing/2014/main" id="{D6F33835-5FD3-42CE-82B1-E60D51EF34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575" y="5060950"/>
            <a:ext cx="1390650" cy="134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A81AEB8-07C6-44F9-BE4D-040063E96DE0}"/>
              </a:ext>
            </a:extLst>
          </p:cNvPr>
          <p:cNvSpPr>
            <a:spLocks noGrp="1" noChangeArrowheads="1"/>
          </p:cNvSpPr>
          <p:nvPr>
            <p:ph type="title" idx="4294967295"/>
          </p:nvPr>
        </p:nvSpPr>
        <p:spPr>
          <a:xfrm>
            <a:off x="428625" y="161925"/>
            <a:ext cx="8178800" cy="533400"/>
          </a:xfrm>
        </p:spPr>
        <p:txBody>
          <a:bodyPr/>
          <a:lstStyle/>
          <a:p>
            <a:pPr eaLnBrk="1" hangingPunct="1"/>
            <a:r>
              <a:rPr lang="en-US" altLang="zh-CN"/>
              <a:t>5.3 </a:t>
            </a:r>
            <a:r>
              <a:rPr lang="zh-CN" altLang="en-US"/>
              <a:t>面向对象分析 </a:t>
            </a:r>
          </a:p>
        </p:txBody>
      </p:sp>
      <p:sp>
        <p:nvSpPr>
          <p:cNvPr id="24579" name="Text Box 3">
            <a:extLst>
              <a:ext uri="{FF2B5EF4-FFF2-40B4-BE49-F238E27FC236}">
                <a16:creationId xmlns:a16="http://schemas.microsoft.com/office/drawing/2014/main" id="{181B158C-9629-4F80-BC50-FE21B63F4AB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5" name="圆角矩形 4">
            <a:extLst>
              <a:ext uri="{FF2B5EF4-FFF2-40B4-BE49-F238E27FC236}">
                <a16:creationId xmlns:a16="http://schemas.microsoft.com/office/drawing/2014/main" id="{3CA407A7-4C02-44B2-A5C1-F8B04FA7F647}"/>
              </a:ext>
            </a:extLst>
          </p:cNvPr>
          <p:cNvSpPr/>
          <p:nvPr/>
        </p:nvSpPr>
        <p:spPr bwMode="gray">
          <a:xfrm>
            <a:off x="611188" y="1341438"/>
            <a:ext cx="7775575" cy="4319587"/>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lstStyle/>
          <a:p>
            <a:pPr>
              <a:spcAft>
                <a:spcPct val="30000"/>
              </a:spcAft>
              <a:buFontTx/>
              <a:buNone/>
              <a:defRPr/>
            </a:pPr>
            <a:r>
              <a:rPr lang="en-US" altLang="zh-CN" sz="2800">
                <a:solidFill>
                  <a:srgbClr val="FF0000"/>
                </a:solidFill>
                <a:latin typeface="Arial" panose="020B0604020202020204" pitchFamily="34" charset="0"/>
              </a:rPr>
              <a:t>5.3.1 </a:t>
            </a:r>
            <a:r>
              <a:rPr lang="zh-CN" altLang="en-US" sz="2800">
                <a:solidFill>
                  <a:srgbClr val="FF0000"/>
                </a:solidFill>
                <a:latin typeface="Arial" panose="020B0604020202020204" pitchFamily="34" charset="0"/>
              </a:rPr>
              <a:t>面向对象分析的任务</a:t>
            </a:r>
          </a:p>
          <a:p>
            <a:pPr>
              <a:spcAft>
                <a:spcPct val="30000"/>
              </a:spcAft>
              <a:buFontTx/>
              <a:buNone/>
              <a:defRPr/>
            </a:pPr>
            <a:r>
              <a:rPr lang="en-US" altLang="zh-CN" sz="2400">
                <a:solidFill>
                  <a:schemeClr val="tx1"/>
                </a:solidFill>
                <a:latin typeface="Arial" panose="020B0604020202020204" pitchFamily="34" charset="0"/>
              </a:rPr>
              <a:t>      </a:t>
            </a:r>
            <a:r>
              <a:rPr lang="en-US" altLang="zh-CN" sz="2400">
                <a:solidFill>
                  <a:srgbClr val="990033"/>
                </a:solidFill>
                <a:latin typeface="Arial" panose="020B0604020202020204" pitchFamily="34" charset="0"/>
              </a:rPr>
              <a:t>1</a:t>
            </a:r>
            <a:r>
              <a:rPr lang="zh-CN" altLang="en-US" sz="2400">
                <a:solidFill>
                  <a:srgbClr val="990033"/>
                </a:solidFill>
                <a:latin typeface="Arial" panose="020B0604020202020204" pitchFamily="34" charset="0"/>
              </a:rPr>
              <a:t>．面向对象分析的原则</a:t>
            </a:r>
          </a:p>
          <a:p>
            <a:pPr>
              <a:buFontTx/>
              <a:buNone/>
              <a:defRPr/>
            </a:pPr>
            <a:r>
              <a:rPr lang="en-US" altLang="zh-CN" sz="2400">
                <a:solidFill>
                  <a:schemeClr val="tx1"/>
                </a:solidFill>
                <a:latin typeface="Arial" panose="020B0604020202020204" pitchFamily="34" charset="0"/>
              </a:rPr>
              <a:t>      </a:t>
            </a:r>
            <a:r>
              <a:rPr lang="en-US" altLang="zh-CN" sz="2400">
                <a:solidFill>
                  <a:srgbClr val="800000"/>
                </a:solidFill>
                <a:latin typeface="Arial" panose="020B0604020202020204" pitchFamily="34" charset="0"/>
              </a:rPr>
              <a:t>OOA</a:t>
            </a:r>
            <a:r>
              <a:rPr lang="zh-CN" altLang="en-US" sz="2400">
                <a:solidFill>
                  <a:srgbClr val="800000"/>
                </a:solidFill>
                <a:latin typeface="Arial" panose="020B0604020202020204" pitchFamily="34" charset="0"/>
              </a:rPr>
              <a:t>阶段</a:t>
            </a:r>
            <a:r>
              <a:rPr lang="zh-CN" altLang="en-US" sz="2400">
                <a:solidFill>
                  <a:schemeClr val="tx1"/>
                </a:solidFill>
                <a:latin typeface="Arial" panose="020B0604020202020204" pitchFamily="34" charset="0"/>
              </a:rPr>
              <a:t>是</a:t>
            </a:r>
            <a:r>
              <a:rPr lang="zh-CN" altLang="en-US" sz="2400">
                <a:solidFill>
                  <a:srgbClr val="0000FF"/>
                </a:solidFill>
                <a:latin typeface="Arial" panose="020B0604020202020204" pitchFamily="34" charset="0"/>
              </a:rPr>
              <a:t>获取</a:t>
            </a:r>
            <a:r>
              <a:rPr lang="zh-CN" altLang="en-US" sz="2400">
                <a:solidFill>
                  <a:schemeClr val="tx1"/>
                </a:solidFill>
                <a:latin typeface="Arial" panose="020B0604020202020204" pitchFamily="34" charset="0"/>
              </a:rPr>
              <a:t>和</a:t>
            </a:r>
            <a:r>
              <a:rPr lang="zh-CN" altLang="en-US" sz="2400">
                <a:solidFill>
                  <a:srgbClr val="0000FF"/>
                </a:solidFill>
                <a:latin typeface="Arial" panose="020B0604020202020204" pitchFamily="34" charset="0"/>
              </a:rPr>
              <a:t>描述</a:t>
            </a:r>
            <a:r>
              <a:rPr lang="zh-CN" altLang="en-US" sz="2400">
                <a:solidFill>
                  <a:schemeClr val="tx1"/>
                </a:solidFill>
                <a:latin typeface="Arial" panose="020B0604020202020204" pitchFamily="34" charset="0"/>
              </a:rPr>
              <a:t>用户需求并</a:t>
            </a:r>
            <a:r>
              <a:rPr lang="zh-CN" altLang="en-US" sz="2400">
                <a:solidFill>
                  <a:srgbClr val="0000FF"/>
                </a:solidFill>
                <a:latin typeface="Arial" panose="020B0604020202020204" pitchFamily="34" charset="0"/>
              </a:rPr>
              <a:t>建立</a:t>
            </a:r>
            <a:r>
              <a:rPr lang="zh-CN" altLang="en-US" sz="2400">
                <a:solidFill>
                  <a:schemeClr val="tx1"/>
                </a:solidFill>
                <a:latin typeface="Arial" panose="020B0604020202020204" pitchFamily="34" charset="0"/>
              </a:rPr>
              <a:t>问题域对象模型的过程。分析系统中所含的所有对象及其相互间的关系，为</a:t>
            </a:r>
            <a:r>
              <a:rPr lang="zh-CN" altLang="en-US" sz="2400">
                <a:solidFill>
                  <a:srgbClr val="800000"/>
                </a:solidFill>
                <a:latin typeface="Arial" panose="020B0604020202020204" pitchFamily="34" charset="0"/>
              </a:rPr>
              <a:t>建立分析模型</a:t>
            </a:r>
            <a:r>
              <a:rPr lang="zh-CN" altLang="en-US" sz="2400">
                <a:solidFill>
                  <a:schemeClr val="tx1"/>
                </a:solidFill>
                <a:latin typeface="Arial" panose="020B0604020202020204" pitchFamily="34" charset="0"/>
              </a:rPr>
              <a:t>，应遵照</a:t>
            </a:r>
            <a:r>
              <a:rPr lang="en-US" altLang="zh-CN" sz="2400">
                <a:solidFill>
                  <a:srgbClr val="CC0000"/>
                </a:solidFill>
                <a:latin typeface="Arial" panose="020B0604020202020204" pitchFamily="34" charset="0"/>
              </a:rPr>
              <a:t>5</a:t>
            </a:r>
            <a:r>
              <a:rPr lang="zh-CN" altLang="en-US" sz="2400">
                <a:solidFill>
                  <a:srgbClr val="CC0000"/>
                </a:solidFill>
                <a:latin typeface="Arial" panose="020B0604020202020204" pitchFamily="34" charset="0"/>
              </a:rPr>
              <a:t>个基本原则</a:t>
            </a:r>
            <a:r>
              <a:rPr lang="zh-CN" altLang="en-US" sz="2400">
                <a:solidFill>
                  <a:schemeClr val="tx1"/>
                </a:solidFill>
                <a:latin typeface="Arial" panose="020B0604020202020204" pitchFamily="34" charset="0"/>
              </a:rPr>
              <a:t>：</a:t>
            </a:r>
            <a:r>
              <a:rPr lang="zh-CN" altLang="en-US" sz="2400">
                <a:solidFill>
                  <a:schemeClr val="tx1"/>
                </a:solidFill>
              </a:rPr>
              <a:t>①</a:t>
            </a:r>
            <a:r>
              <a:rPr lang="zh-CN" altLang="en-US" sz="2400">
                <a:solidFill>
                  <a:schemeClr val="tx1"/>
                </a:solidFill>
                <a:latin typeface="Arial" panose="020B0604020202020204" pitchFamily="34" charset="0"/>
              </a:rPr>
              <a:t>建立信息域模型；</a:t>
            </a:r>
            <a:r>
              <a:rPr lang="zh-CN" altLang="en-US" sz="2400">
                <a:solidFill>
                  <a:schemeClr val="tx1"/>
                </a:solidFill>
              </a:rPr>
              <a:t>②</a:t>
            </a:r>
            <a:r>
              <a:rPr lang="zh-CN" altLang="en-US" sz="2400">
                <a:solidFill>
                  <a:schemeClr val="tx1"/>
                </a:solidFill>
                <a:latin typeface="Arial" panose="020B0604020202020204" pitchFamily="34" charset="0"/>
              </a:rPr>
              <a:t>描述功能；</a:t>
            </a:r>
            <a:r>
              <a:rPr lang="zh-CN" altLang="en-US" sz="2400">
                <a:solidFill>
                  <a:schemeClr val="tx1"/>
                </a:solidFill>
              </a:rPr>
              <a:t>③</a:t>
            </a:r>
            <a:r>
              <a:rPr lang="zh-CN" altLang="en-US" sz="2400">
                <a:solidFill>
                  <a:schemeClr val="tx1"/>
                </a:solidFill>
                <a:latin typeface="Arial" panose="020B0604020202020204" pitchFamily="34" charset="0"/>
              </a:rPr>
              <a:t>表达行为；</a:t>
            </a:r>
            <a:r>
              <a:rPr lang="zh-CN" altLang="en-US" sz="2400">
                <a:solidFill>
                  <a:schemeClr val="tx1"/>
                </a:solidFill>
              </a:rPr>
              <a:t>④</a:t>
            </a:r>
            <a:r>
              <a:rPr lang="zh-CN" altLang="en-US" sz="2400">
                <a:solidFill>
                  <a:schemeClr val="tx1"/>
                </a:solidFill>
                <a:latin typeface="Arial" panose="020B0604020202020204" pitchFamily="34" charset="0"/>
              </a:rPr>
              <a:t>划分功能、数据、行为模型，揭示更多的细节；</a:t>
            </a:r>
            <a:r>
              <a:rPr lang="zh-CN" altLang="en-US" sz="2400">
                <a:solidFill>
                  <a:schemeClr val="tx1"/>
                </a:solidFill>
              </a:rPr>
              <a:t>⑤</a:t>
            </a:r>
            <a:r>
              <a:rPr lang="zh-CN" altLang="en-US" sz="2400">
                <a:solidFill>
                  <a:schemeClr val="tx1"/>
                </a:solidFill>
                <a:latin typeface="Arial" panose="020B0604020202020204" pitchFamily="34" charset="0"/>
              </a:rPr>
              <a:t>以早期模型描述问题实质，以后期模型给出实现细节，这是</a:t>
            </a:r>
            <a:r>
              <a:rPr lang="en-US" altLang="zh-CN" sz="2400">
                <a:solidFill>
                  <a:schemeClr val="tx1"/>
                </a:solidFill>
                <a:latin typeface="Arial" panose="020B0604020202020204" pitchFamily="34" charset="0"/>
              </a:rPr>
              <a:t>OOA</a:t>
            </a:r>
            <a:r>
              <a:rPr lang="zh-CN" altLang="en-US" sz="2400">
                <a:solidFill>
                  <a:schemeClr val="tx1"/>
                </a:solidFill>
                <a:latin typeface="Arial" panose="020B0604020202020204" pitchFamily="34" charset="0"/>
              </a:rPr>
              <a:t>的基础。</a:t>
            </a:r>
          </a:p>
          <a:p>
            <a:pPr algn="ctr">
              <a:buFontTx/>
              <a:buNone/>
              <a:defRPr/>
            </a:pPr>
            <a:endParaRPr lang="zh-CN" altLang="en-US" sz="2400">
              <a:solidFill>
                <a:schemeClr val="tx1"/>
              </a:solidFill>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B4C6CBC3-DC73-4DB0-AA55-FA7A2DEB43B0}"/>
              </a:ext>
            </a:extLst>
          </p:cNvPr>
          <p:cNvSpPr>
            <a:spLocks noGrp="1" noChangeArrowheads="1"/>
          </p:cNvSpPr>
          <p:nvPr>
            <p:ph type="title" idx="4294967295"/>
          </p:nvPr>
        </p:nvSpPr>
        <p:spPr>
          <a:xfrm>
            <a:off x="428625" y="161925"/>
            <a:ext cx="8178800" cy="533400"/>
          </a:xfrm>
        </p:spPr>
        <p:txBody>
          <a:bodyPr/>
          <a:lstStyle/>
          <a:p>
            <a:pPr eaLnBrk="1" hangingPunct="1"/>
            <a:r>
              <a:rPr lang="en-US" altLang="zh-CN"/>
              <a:t>5.3 </a:t>
            </a:r>
            <a:r>
              <a:rPr lang="zh-CN" altLang="en-US"/>
              <a:t>面向对象分析 </a:t>
            </a:r>
          </a:p>
        </p:txBody>
      </p:sp>
      <p:sp>
        <p:nvSpPr>
          <p:cNvPr id="25603" name="Text Box 3">
            <a:extLst>
              <a:ext uri="{FF2B5EF4-FFF2-40B4-BE49-F238E27FC236}">
                <a16:creationId xmlns:a16="http://schemas.microsoft.com/office/drawing/2014/main" id="{82C22B77-C954-4891-8BC2-CC81A2A606C1}"/>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5" name="圆角矩形 4">
            <a:extLst>
              <a:ext uri="{FF2B5EF4-FFF2-40B4-BE49-F238E27FC236}">
                <a16:creationId xmlns:a16="http://schemas.microsoft.com/office/drawing/2014/main" id="{3AB398DE-0F80-441F-90EB-3292990B13D9}"/>
              </a:ext>
            </a:extLst>
          </p:cNvPr>
          <p:cNvSpPr/>
          <p:nvPr/>
        </p:nvSpPr>
        <p:spPr bwMode="gray">
          <a:xfrm>
            <a:off x="395288" y="1412875"/>
            <a:ext cx="8208962" cy="4103688"/>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lstStyle/>
          <a:p>
            <a:pPr>
              <a:spcAft>
                <a:spcPct val="20000"/>
              </a:spcAft>
              <a:defRPr/>
            </a:pPr>
            <a:r>
              <a:rPr lang="en-US" altLang="zh-CN" sz="2400" dirty="0">
                <a:solidFill>
                  <a:srgbClr val="990033"/>
                </a:solidFill>
                <a:latin typeface="Arial" pitchFamily="34" charset="0"/>
              </a:rPr>
              <a:t>      2</a:t>
            </a:r>
            <a:r>
              <a:rPr lang="zh-CN" altLang="en-US" sz="2400" dirty="0">
                <a:solidFill>
                  <a:srgbClr val="990033"/>
                </a:solidFill>
                <a:latin typeface="Arial" pitchFamily="34" charset="0"/>
              </a:rPr>
              <a:t>．面向对象分析的任务</a:t>
            </a:r>
          </a:p>
          <a:p>
            <a:pPr>
              <a:defRPr/>
            </a:pPr>
            <a:r>
              <a:rPr lang="en-US" altLang="zh-CN" sz="2400" dirty="0">
                <a:solidFill>
                  <a:schemeClr val="tx1"/>
                </a:solidFill>
                <a:latin typeface="Arial" pitchFamily="34" charset="0"/>
              </a:rPr>
              <a:t>     OOA</a:t>
            </a:r>
            <a:r>
              <a:rPr lang="zh-CN" altLang="en-US" sz="2400" dirty="0">
                <a:solidFill>
                  <a:schemeClr val="tx1"/>
                </a:solidFill>
                <a:latin typeface="Arial" pitchFamily="34" charset="0"/>
              </a:rPr>
              <a:t>的</a:t>
            </a:r>
            <a:r>
              <a:rPr lang="zh-CN" altLang="en-US" sz="2400" dirty="0">
                <a:solidFill>
                  <a:srgbClr val="CC0000"/>
                </a:solidFill>
                <a:latin typeface="Arial" pitchFamily="34" charset="0"/>
              </a:rPr>
              <a:t>关键</a:t>
            </a:r>
            <a:r>
              <a:rPr lang="zh-CN" altLang="en-US" sz="2400" dirty="0">
                <a:solidFill>
                  <a:schemeClr val="tx1"/>
                </a:solidFill>
                <a:latin typeface="Arial" pitchFamily="34" charset="0"/>
              </a:rPr>
              <a:t>是</a:t>
            </a:r>
            <a:r>
              <a:rPr lang="zh-CN" altLang="en-US" sz="2400" dirty="0">
                <a:solidFill>
                  <a:srgbClr val="0000FF"/>
                </a:solidFill>
                <a:latin typeface="Arial" pitchFamily="34" charset="0"/>
              </a:rPr>
              <a:t>定义</a:t>
            </a:r>
            <a:r>
              <a:rPr lang="zh-CN" altLang="en-US" sz="2400" dirty="0">
                <a:solidFill>
                  <a:schemeClr val="tx1"/>
                </a:solidFill>
                <a:latin typeface="Arial" pitchFamily="34" charset="0"/>
              </a:rPr>
              <a:t>所有与待解决问题相关的</a:t>
            </a:r>
            <a:r>
              <a:rPr lang="zh-CN" altLang="en-US" sz="2400" dirty="0">
                <a:solidFill>
                  <a:srgbClr val="800000"/>
                </a:solidFill>
                <a:latin typeface="Arial" pitchFamily="34" charset="0"/>
              </a:rPr>
              <a:t>类</a:t>
            </a:r>
            <a:r>
              <a:rPr lang="zh-CN" altLang="en-US" sz="2400" dirty="0">
                <a:solidFill>
                  <a:schemeClr val="tx1"/>
                </a:solidFill>
                <a:latin typeface="Arial" pitchFamily="34" charset="0"/>
              </a:rPr>
              <a:t>，</a:t>
            </a:r>
            <a:r>
              <a:rPr lang="zh-CN" altLang="en-US" sz="2400" dirty="0">
                <a:solidFill>
                  <a:srgbClr val="800000"/>
                </a:solidFill>
                <a:latin typeface="Arial" pitchFamily="34" charset="0"/>
              </a:rPr>
              <a:t>包括</a:t>
            </a:r>
            <a:r>
              <a:rPr lang="zh-CN" altLang="en-US" sz="2400" dirty="0">
                <a:solidFill>
                  <a:schemeClr val="tx1"/>
                </a:solidFill>
                <a:latin typeface="Arial" pitchFamily="34" charset="0"/>
              </a:rPr>
              <a:t>类的操作和属性、类与类之间的关系，以及它们表现出的行为，主要</a:t>
            </a:r>
            <a:r>
              <a:rPr lang="zh-CN" altLang="en-US" sz="2400" dirty="0">
                <a:solidFill>
                  <a:srgbClr val="CC0000"/>
                </a:solidFill>
                <a:latin typeface="Arial" pitchFamily="34" charset="0"/>
              </a:rPr>
              <a:t>完成</a:t>
            </a:r>
            <a:r>
              <a:rPr lang="en-US" altLang="zh-CN" sz="2400" dirty="0">
                <a:solidFill>
                  <a:srgbClr val="CC0000"/>
                </a:solidFill>
                <a:latin typeface="Arial" pitchFamily="34" charset="0"/>
              </a:rPr>
              <a:t>6</a:t>
            </a:r>
            <a:r>
              <a:rPr lang="zh-CN" altLang="en-US" sz="2400" dirty="0">
                <a:solidFill>
                  <a:srgbClr val="CC0000"/>
                </a:solidFill>
                <a:latin typeface="Arial" pitchFamily="34" charset="0"/>
              </a:rPr>
              <a:t>项任务</a:t>
            </a:r>
            <a:r>
              <a:rPr lang="zh-CN" altLang="en-US" sz="2400" dirty="0">
                <a:solidFill>
                  <a:schemeClr val="tx1"/>
                </a:solidFill>
                <a:latin typeface="Arial" pitchFamily="34" charset="0"/>
              </a:rPr>
              <a:t>：</a:t>
            </a:r>
          </a:p>
          <a:p>
            <a:pPr>
              <a:defRPr/>
            </a:pPr>
            <a:r>
              <a:rPr lang="zh-CN" altLang="en-US" sz="2200" dirty="0">
                <a:solidFill>
                  <a:schemeClr val="tx1"/>
                </a:solidFill>
                <a:latin typeface="楷体_GB2312" pitchFamily="49" charset="-122"/>
                <a:ea typeface="楷体_GB2312" pitchFamily="49" charset="-122"/>
              </a:rPr>
              <a:t>  （</a:t>
            </a:r>
            <a:r>
              <a:rPr lang="en-US" altLang="zh-CN" sz="2200" dirty="0">
                <a:solidFill>
                  <a:schemeClr val="tx1"/>
                </a:solidFill>
                <a:latin typeface="楷体_GB2312" pitchFamily="49" charset="-122"/>
                <a:ea typeface="楷体_GB2312" pitchFamily="49" charset="-122"/>
              </a:rPr>
              <a:t>1</a:t>
            </a:r>
            <a:r>
              <a:rPr lang="zh-CN" altLang="en-US" sz="2200" dirty="0">
                <a:solidFill>
                  <a:schemeClr val="tx1"/>
                </a:solidFill>
                <a:latin typeface="楷体_GB2312" pitchFamily="49" charset="-122"/>
                <a:ea typeface="楷体_GB2312" pitchFamily="49" charset="-122"/>
              </a:rPr>
              <a:t>）全面深入调研分析，掌握用户业务需求细节及流程；</a:t>
            </a:r>
          </a:p>
          <a:p>
            <a:pPr>
              <a:defRPr/>
            </a:pPr>
            <a:r>
              <a:rPr lang="zh-CN" altLang="en-US" sz="2200" dirty="0">
                <a:solidFill>
                  <a:schemeClr val="tx1"/>
                </a:solidFill>
                <a:latin typeface="楷体_GB2312" pitchFamily="49" charset="-122"/>
                <a:ea typeface="楷体_GB2312" pitchFamily="49" charset="-122"/>
              </a:rPr>
              <a:t>  （</a:t>
            </a:r>
            <a:r>
              <a:rPr lang="en-US" altLang="zh-CN" sz="2200" dirty="0">
                <a:solidFill>
                  <a:schemeClr val="tx1"/>
                </a:solidFill>
                <a:latin typeface="楷体_GB2312" pitchFamily="49" charset="-122"/>
                <a:ea typeface="楷体_GB2312" pitchFamily="49" charset="-122"/>
              </a:rPr>
              <a:t>2</a:t>
            </a:r>
            <a:r>
              <a:rPr lang="zh-CN" altLang="en-US" sz="2200" dirty="0">
                <a:solidFill>
                  <a:schemeClr val="tx1"/>
                </a:solidFill>
                <a:latin typeface="楷体_GB2312" pitchFamily="49" charset="-122"/>
                <a:ea typeface="楷体_GB2312" pitchFamily="49" charset="-122"/>
              </a:rPr>
              <a:t>）确定标识类，包括定义其属性和操作；</a:t>
            </a:r>
          </a:p>
          <a:p>
            <a:pPr>
              <a:defRPr/>
            </a:pPr>
            <a:r>
              <a:rPr lang="zh-CN" altLang="en-US" sz="2200" dirty="0">
                <a:solidFill>
                  <a:schemeClr val="tx1"/>
                </a:solidFill>
                <a:latin typeface="楷体_GB2312" pitchFamily="49" charset="-122"/>
                <a:ea typeface="楷体_GB2312" pitchFamily="49" charset="-122"/>
              </a:rPr>
              <a:t>  （</a:t>
            </a:r>
            <a:r>
              <a:rPr lang="en-US" altLang="zh-CN" sz="2200" dirty="0">
                <a:solidFill>
                  <a:schemeClr val="tx1"/>
                </a:solidFill>
                <a:latin typeface="楷体_GB2312" pitchFamily="49" charset="-122"/>
                <a:ea typeface="楷体_GB2312" pitchFamily="49" charset="-122"/>
              </a:rPr>
              <a:t>3</a:t>
            </a:r>
            <a:r>
              <a:rPr lang="zh-CN" altLang="en-US" sz="2200" dirty="0">
                <a:solidFill>
                  <a:schemeClr val="tx1"/>
                </a:solidFill>
                <a:latin typeface="楷体_GB2312" pitchFamily="49" charset="-122"/>
                <a:ea typeface="楷体_GB2312" pitchFamily="49" charset="-122"/>
              </a:rPr>
              <a:t>）认真分析定义类的层次关系；</a:t>
            </a:r>
          </a:p>
          <a:p>
            <a:pPr>
              <a:defRPr/>
            </a:pPr>
            <a:r>
              <a:rPr lang="zh-CN" altLang="en-US" sz="2200" dirty="0">
                <a:solidFill>
                  <a:schemeClr val="tx1"/>
                </a:solidFill>
                <a:latin typeface="楷体_GB2312" pitchFamily="49" charset="-122"/>
                <a:ea typeface="楷体_GB2312" pitchFamily="49" charset="-122"/>
              </a:rPr>
              <a:t>  （</a:t>
            </a:r>
            <a:r>
              <a:rPr lang="en-US" altLang="zh-CN" sz="2200" dirty="0">
                <a:solidFill>
                  <a:schemeClr val="tx1"/>
                </a:solidFill>
                <a:latin typeface="楷体_GB2312" pitchFamily="49" charset="-122"/>
                <a:ea typeface="楷体_GB2312" pitchFamily="49" charset="-122"/>
              </a:rPr>
              <a:t>4</a:t>
            </a:r>
            <a:r>
              <a:rPr lang="zh-CN" altLang="en-US" sz="2200" dirty="0">
                <a:solidFill>
                  <a:schemeClr val="tx1"/>
                </a:solidFill>
                <a:latin typeface="楷体_GB2312" pitchFamily="49" charset="-122"/>
                <a:ea typeface="楷体_GB2312" pitchFamily="49" charset="-122"/>
              </a:rPr>
              <a:t>）明确表达对象与对象之间的关系</a:t>
            </a:r>
            <a:r>
              <a:rPr lang="en-US" altLang="zh-CN" sz="2200" dirty="0">
                <a:solidFill>
                  <a:schemeClr val="tx1"/>
                </a:solidFill>
                <a:latin typeface="楷体_GB2312" pitchFamily="49" charset="-122"/>
                <a:ea typeface="楷体_GB2312" pitchFamily="49" charset="-122"/>
              </a:rPr>
              <a:t>(</a:t>
            </a:r>
            <a:r>
              <a:rPr lang="zh-CN" altLang="en-US" sz="2200" dirty="0">
                <a:solidFill>
                  <a:schemeClr val="tx1"/>
                </a:solidFill>
                <a:latin typeface="楷体_GB2312" pitchFamily="49" charset="-122"/>
                <a:ea typeface="楷体_GB2312" pitchFamily="49" charset="-122"/>
              </a:rPr>
              <a:t>对象的连接</a:t>
            </a:r>
            <a:r>
              <a:rPr lang="en-US" altLang="zh-CN" sz="2200" dirty="0">
                <a:solidFill>
                  <a:schemeClr val="tx1"/>
                </a:solidFill>
                <a:latin typeface="楷体_GB2312" pitchFamily="49" charset="-122"/>
                <a:ea typeface="楷体_GB2312" pitchFamily="49" charset="-122"/>
              </a:rPr>
              <a:t>)</a:t>
            </a:r>
            <a:r>
              <a:rPr lang="zh-CN" altLang="en-US" sz="2200" dirty="0">
                <a:solidFill>
                  <a:schemeClr val="tx1"/>
                </a:solidFill>
                <a:latin typeface="楷体_GB2312" pitchFamily="49" charset="-122"/>
                <a:ea typeface="楷体_GB2312" pitchFamily="49" charset="-122"/>
              </a:rPr>
              <a:t>；</a:t>
            </a:r>
          </a:p>
          <a:p>
            <a:pPr>
              <a:defRPr/>
            </a:pPr>
            <a:r>
              <a:rPr lang="zh-CN" altLang="en-US" sz="2200" dirty="0">
                <a:solidFill>
                  <a:schemeClr val="tx1"/>
                </a:solidFill>
                <a:latin typeface="楷体_GB2312" pitchFamily="49" charset="-122"/>
                <a:ea typeface="楷体_GB2312" pitchFamily="49" charset="-122"/>
              </a:rPr>
              <a:t>  （</a:t>
            </a:r>
            <a:r>
              <a:rPr lang="en-US" altLang="zh-CN" sz="2200" dirty="0">
                <a:solidFill>
                  <a:schemeClr val="tx1"/>
                </a:solidFill>
                <a:latin typeface="楷体_GB2312" pitchFamily="49" charset="-122"/>
                <a:ea typeface="楷体_GB2312" pitchFamily="49" charset="-122"/>
              </a:rPr>
              <a:t>5</a:t>
            </a:r>
            <a:r>
              <a:rPr lang="zh-CN" altLang="en-US" sz="2200" dirty="0">
                <a:solidFill>
                  <a:schemeClr val="tx1"/>
                </a:solidFill>
                <a:latin typeface="楷体_GB2312" pitchFamily="49" charset="-122"/>
                <a:ea typeface="楷体_GB2312" pitchFamily="49" charset="-122"/>
              </a:rPr>
              <a:t>）具体确定模型化对象的行为。</a:t>
            </a:r>
          </a:p>
          <a:p>
            <a:pPr>
              <a:defRPr/>
            </a:pPr>
            <a:r>
              <a:rPr lang="zh-CN" altLang="en-US" sz="2200" dirty="0">
                <a:solidFill>
                  <a:schemeClr val="tx1"/>
                </a:solidFill>
                <a:latin typeface="楷体_GB2312" pitchFamily="49" charset="-122"/>
                <a:ea typeface="楷体_GB2312" pitchFamily="49" charset="-122"/>
              </a:rPr>
              <a:t>  （</a:t>
            </a:r>
            <a:r>
              <a:rPr lang="en-US" altLang="zh-CN" sz="2200" dirty="0">
                <a:solidFill>
                  <a:schemeClr val="tx1"/>
                </a:solidFill>
                <a:latin typeface="楷体_GB2312" pitchFamily="49" charset="-122"/>
                <a:ea typeface="楷体_GB2312" pitchFamily="49" charset="-122"/>
              </a:rPr>
              <a:t>6</a:t>
            </a:r>
            <a:r>
              <a:rPr lang="zh-CN" altLang="en-US" sz="2200" dirty="0">
                <a:solidFill>
                  <a:schemeClr val="tx1"/>
                </a:solidFill>
                <a:latin typeface="楷体_GB2312" pitchFamily="49" charset="-122"/>
                <a:ea typeface="楷体_GB2312" pitchFamily="49" charset="-122"/>
              </a:rPr>
              <a:t>）建立系统模型。</a:t>
            </a:r>
          </a:p>
        </p:txBody>
      </p:sp>
      <p:pic>
        <p:nvPicPr>
          <p:cNvPr id="25605" name="Picture 20" descr="C:\Program Files\Microsoft Office\MEDIA\CAGCAT10\j0300520.gif">
            <a:extLst>
              <a:ext uri="{FF2B5EF4-FFF2-40B4-BE49-F238E27FC236}">
                <a16:creationId xmlns:a16="http://schemas.microsoft.com/office/drawing/2014/main" id="{9149D835-F4CE-40C0-8314-0D95BEF606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1675" y="5032375"/>
            <a:ext cx="1311275"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FB6668C2-50E8-46FD-8F0C-55BF975D3245}"/>
              </a:ext>
            </a:extLst>
          </p:cNvPr>
          <p:cNvSpPr>
            <a:spLocks noGrp="1" noChangeArrowheads="1"/>
          </p:cNvSpPr>
          <p:nvPr>
            <p:ph type="title" idx="4294967295"/>
          </p:nvPr>
        </p:nvSpPr>
        <p:spPr>
          <a:xfrm>
            <a:off x="0" y="188913"/>
            <a:ext cx="8178800" cy="533400"/>
          </a:xfrm>
        </p:spPr>
        <p:txBody>
          <a:bodyPr/>
          <a:lstStyle/>
          <a:p>
            <a:pPr eaLnBrk="1" hangingPunct="1"/>
            <a:r>
              <a:rPr lang="en-US" altLang="zh-CN"/>
              <a:t>5.3 </a:t>
            </a:r>
            <a:r>
              <a:rPr lang="zh-CN" altLang="en-US"/>
              <a:t>面向对象分析 </a:t>
            </a:r>
          </a:p>
        </p:txBody>
      </p:sp>
      <p:sp>
        <p:nvSpPr>
          <p:cNvPr id="26627" name="Text Box 3">
            <a:extLst>
              <a:ext uri="{FF2B5EF4-FFF2-40B4-BE49-F238E27FC236}">
                <a16:creationId xmlns:a16="http://schemas.microsoft.com/office/drawing/2014/main" id="{975E6801-4827-4B78-B553-25C5DDAE147C}"/>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5" name="圆角矩形 4">
            <a:extLst>
              <a:ext uri="{FF2B5EF4-FFF2-40B4-BE49-F238E27FC236}">
                <a16:creationId xmlns:a16="http://schemas.microsoft.com/office/drawing/2014/main" id="{E56BEA27-2E7F-4310-B15E-0C43737BB4A4}"/>
              </a:ext>
            </a:extLst>
          </p:cNvPr>
          <p:cNvSpPr/>
          <p:nvPr/>
        </p:nvSpPr>
        <p:spPr bwMode="gray">
          <a:xfrm>
            <a:off x="395288" y="1412875"/>
            <a:ext cx="8135937" cy="4464050"/>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lstStyle/>
          <a:p>
            <a:pPr>
              <a:spcAft>
                <a:spcPct val="25000"/>
              </a:spcAft>
              <a:buFontTx/>
              <a:buNone/>
              <a:defRPr/>
            </a:pPr>
            <a:r>
              <a:rPr lang="en-US" altLang="zh-CN" sz="2800" dirty="0">
                <a:solidFill>
                  <a:srgbClr val="FF0000"/>
                </a:solidFill>
                <a:latin typeface="Arial" panose="020B0604020202020204" pitchFamily="34" charset="0"/>
              </a:rPr>
              <a:t>5.3.2 </a:t>
            </a:r>
            <a:r>
              <a:rPr lang="zh-CN" altLang="en-US" sz="2800" dirty="0">
                <a:solidFill>
                  <a:srgbClr val="FF0000"/>
                </a:solidFill>
                <a:latin typeface="Arial" panose="020B0604020202020204" pitchFamily="34" charset="0"/>
              </a:rPr>
              <a:t>面向对象分析的过程</a:t>
            </a:r>
          </a:p>
          <a:p>
            <a:pPr>
              <a:buFontTx/>
              <a:buNone/>
              <a:defRPr/>
            </a:pPr>
            <a:r>
              <a:rPr lang="en-US" altLang="zh-CN" sz="2400" dirty="0">
                <a:solidFill>
                  <a:schemeClr val="tx1"/>
                </a:solidFill>
                <a:latin typeface="Arial" panose="020B0604020202020204" pitchFamily="34" charset="0"/>
              </a:rPr>
              <a:t>       OOA</a:t>
            </a:r>
            <a:r>
              <a:rPr lang="zh-CN" altLang="en-US" sz="2400" dirty="0">
                <a:solidFill>
                  <a:schemeClr val="tx1"/>
                </a:solidFill>
                <a:latin typeface="Arial" panose="020B0604020202020204" pitchFamily="34" charset="0"/>
              </a:rPr>
              <a:t>是利用面向对象的概念和方法</a:t>
            </a:r>
            <a:r>
              <a:rPr lang="en-US" altLang="zh-CN" sz="2400" dirty="0">
                <a:solidFill>
                  <a:schemeClr val="tx1"/>
                </a:solidFill>
                <a:latin typeface="Arial" panose="020B0604020202020204" pitchFamily="34" charset="0"/>
              </a:rPr>
              <a:t>,</a:t>
            </a:r>
            <a:r>
              <a:rPr lang="zh-CN" altLang="en-US" sz="2400" dirty="0">
                <a:solidFill>
                  <a:schemeClr val="tx1"/>
                </a:solidFill>
                <a:latin typeface="Arial" panose="020B0604020202020204" pitchFamily="34" charset="0"/>
              </a:rPr>
              <a:t>为软件需求</a:t>
            </a:r>
            <a:r>
              <a:rPr lang="zh-CN" altLang="en-US" sz="2400" dirty="0">
                <a:solidFill>
                  <a:srgbClr val="800000"/>
                </a:solidFill>
                <a:latin typeface="Arial" panose="020B0604020202020204" pitchFamily="34" charset="0"/>
              </a:rPr>
              <a:t>建造模型</a:t>
            </a:r>
            <a:r>
              <a:rPr lang="zh-CN" altLang="en-US" sz="2400" dirty="0">
                <a:solidFill>
                  <a:schemeClr val="tx1"/>
                </a:solidFill>
                <a:latin typeface="Arial" panose="020B0604020202020204" pitchFamily="34" charset="0"/>
              </a:rPr>
              <a:t>，使用户需求</a:t>
            </a:r>
            <a:r>
              <a:rPr lang="zh-CN" altLang="en-US" sz="2400" dirty="0">
                <a:solidFill>
                  <a:srgbClr val="7030A0"/>
                </a:solidFill>
                <a:latin typeface="Arial" panose="020B0604020202020204" pitchFamily="34" charset="0"/>
              </a:rPr>
              <a:t>逐步精确化、一致化、完全化</a:t>
            </a:r>
            <a:r>
              <a:rPr lang="zh-CN" altLang="en-US" sz="2400" dirty="0">
                <a:solidFill>
                  <a:schemeClr val="tx1"/>
                </a:solidFill>
                <a:latin typeface="Arial" panose="020B0604020202020204" pitchFamily="34" charset="0"/>
              </a:rPr>
              <a:t>的分析过程，也是</a:t>
            </a:r>
            <a:r>
              <a:rPr lang="zh-CN" altLang="en-US" sz="2400" dirty="0">
                <a:solidFill>
                  <a:srgbClr val="7030A0"/>
                </a:solidFill>
                <a:latin typeface="Arial" panose="020B0604020202020204" pitchFamily="34" charset="0"/>
              </a:rPr>
              <a:t>提取需求</a:t>
            </a:r>
            <a:r>
              <a:rPr lang="zh-CN" altLang="en-US" sz="2400" dirty="0">
                <a:solidFill>
                  <a:schemeClr val="tx1"/>
                </a:solidFill>
                <a:latin typeface="Arial" panose="020B0604020202020204" pitchFamily="34" charset="0"/>
              </a:rPr>
              <a:t>的过程，</a:t>
            </a:r>
            <a:r>
              <a:rPr lang="zh-CN" altLang="en-US" sz="2400" dirty="0">
                <a:solidFill>
                  <a:srgbClr val="D533C9"/>
                </a:solidFill>
                <a:latin typeface="Arial" panose="020B0604020202020204" pitchFamily="34" charset="0"/>
              </a:rPr>
              <a:t>主要包括</a:t>
            </a:r>
            <a:r>
              <a:rPr lang="zh-CN" altLang="en-US" sz="2400" dirty="0">
                <a:solidFill>
                  <a:schemeClr val="tx1"/>
                </a:solidFill>
                <a:latin typeface="Arial" panose="020B0604020202020204" pitchFamily="34" charset="0"/>
              </a:rPr>
              <a:t>理解、表达和验证</a:t>
            </a:r>
            <a:r>
              <a:rPr lang="en-US" altLang="zh-CN" sz="2400" u="sng" dirty="0">
                <a:solidFill>
                  <a:srgbClr val="C00000"/>
                </a:solidFill>
                <a:latin typeface="Arial" panose="020B0604020202020204" pitchFamily="34" charset="0"/>
              </a:rPr>
              <a:t>3</a:t>
            </a:r>
            <a:r>
              <a:rPr lang="zh-CN" altLang="en-US" sz="2400" u="sng" dirty="0">
                <a:solidFill>
                  <a:srgbClr val="C00000"/>
                </a:solidFill>
                <a:latin typeface="Arial" panose="020B0604020202020204" pitchFamily="34" charset="0"/>
              </a:rPr>
              <a:t>个过程</a:t>
            </a:r>
            <a:r>
              <a:rPr lang="zh-CN" altLang="en-US" sz="2400" dirty="0">
                <a:solidFill>
                  <a:schemeClr val="tx1"/>
                </a:solidFill>
                <a:latin typeface="Arial" panose="020B0604020202020204" pitchFamily="34" charset="0"/>
              </a:rPr>
              <a:t>。</a:t>
            </a:r>
          </a:p>
          <a:p>
            <a:pPr>
              <a:buFontTx/>
              <a:buNone/>
              <a:defRPr/>
            </a:pPr>
            <a:r>
              <a:rPr lang="en-US" altLang="zh-CN" sz="2400" dirty="0">
                <a:solidFill>
                  <a:schemeClr val="tx1"/>
                </a:solidFill>
                <a:latin typeface="Arial" panose="020B0604020202020204" pitchFamily="34" charset="0"/>
              </a:rPr>
              <a:t>       OOA</a:t>
            </a:r>
            <a:r>
              <a:rPr lang="zh-CN" altLang="en-US" sz="2400" dirty="0">
                <a:solidFill>
                  <a:schemeClr val="tx1"/>
                </a:solidFill>
                <a:latin typeface="Arial" panose="020B0604020202020204" pitchFamily="34" charset="0"/>
              </a:rPr>
              <a:t>中</a:t>
            </a:r>
            <a:r>
              <a:rPr lang="zh-CN" altLang="en-US" sz="2400" dirty="0">
                <a:solidFill>
                  <a:srgbClr val="D533C9"/>
                </a:solidFill>
                <a:latin typeface="Arial" panose="020B0604020202020204" pitchFamily="34" charset="0"/>
              </a:rPr>
              <a:t>建造的模型</a:t>
            </a:r>
            <a:r>
              <a:rPr lang="zh-CN" altLang="en-US" sz="2400" dirty="0">
                <a:solidFill>
                  <a:schemeClr val="tx1"/>
                </a:solidFill>
                <a:latin typeface="Arial" panose="020B0604020202020204" pitchFamily="34" charset="0"/>
              </a:rPr>
              <a:t>主要有对象模型、动态模型和功能模型</a:t>
            </a:r>
            <a:r>
              <a:rPr lang="en-US" altLang="zh-CN" sz="2400" u="sng" dirty="0">
                <a:solidFill>
                  <a:schemeClr val="tx1"/>
                </a:solidFill>
                <a:latin typeface="Arial" panose="020B0604020202020204" pitchFamily="34" charset="0"/>
              </a:rPr>
              <a:t>3</a:t>
            </a:r>
            <a:r>
              <a:rPr lang="zh-CN" altLang="en-US" sz="2400" u="sng" dirty="0">
                <a:solidFill>
                  <a:schemeClr val="tx1"/>
                </a:solidFill>
                <a:latin typeface="Arial" panose="020B0604020202020204" pitchFamily="34" charset="0"/>
              </a:rPr>
              <a:t>种</a:t>
            </a:r>
            <a:r>
              <a:rPr lang="zh-CN" altLang="en-US" sz="2400" dirty="0">
                <a:solidFill>
                  <a:schemeClr val="tx1"/>
                </a:solidFill>
                <a:latin typeface="Arial" panose="020B0604020202020204" pitchFamily="34" charset="0"/>
              </a:rPr>
              <a:t>。</a:t>
            </a:r>
            <a:r>
              <a:rPr lang="zh-CN" altLang="en-US" sz="2400" dirty="0">
                <a:solidFill>
                  <a:srgbClr val="800000"/>
                </a:solidFill>
                <a:latin typeface="Arial" panose="020B0604020202020204" pitchFamily="34" charset="0"/>
              </a:rPr>
              <a:t>对象模型</a:t>
            </a:r>
            <a:r>
              <a:rPr lang="zh-CN" altLang="en-US" sz="2400" dirty="0">
                <a:solidFill>
                  <a:schemeClr val="tx1"/>
                </a:solidFill>
                <a:latin typeface="Arial" panose="020B0604020202020204" pitchFamily="34" charset="0"/>
              </a:rPr>
              <a:t>常由</a:t>
            </a:r>
            <a:r>
              <a:rPr lang="zh-CN" altLang="en-US" sz="2400" u="sng" dirty="0">
                <a:solidFill>
                  <a:schemeClr val="tx1"/>
                </a:solidFill>
                <a:latin typeface="Arial" panose="020B0604020202020204" pitchFamily="34" charset="0"/>
              </a:rPr>
              <a:t>五个层次</a:t>
            </a:r>
            <a:r>
              <a:rPr lang="zh-CN" altLang="en-US" sz="2400" dirty="0">
                <a:solidFill>
                  <a:srgbClr val="D533C9"/>
                </a:solidFill>
                <a:latin typeface="Arial" panose="020B0604020202020204" pitchFamily="34" charset="0"/>
              </a:rPr>
              <a:t>组成</a:t>
            </a:r>
            <a:r>
              <a:rPr lang="zh-CN" altLang="en-US" sz="2400" dirty="0">
                <a:solidFill>
                  <a:schemeClr val="tx1"/>
                </a:solidFill>
                <a:latin typeface="Arial" panose="020B0604020202020204" pitchFamily="34" charset="0"/>
              </a:rPr>
              <a:t>：类与对象层、属性层、服务层、结构层和主题层，其层次</a:t>
            </a:r>
            <a:r>
              <a:rPr lang="zh-CN" altLang="en-US" sz="2400" dirty="0">
                <a:solidFill>
                  <a:srgbClr val="800000"/>
                </a:solidFill>
                <a:latin typeface="Arial" panose="020B0604020202020204" pitchFamily="34" charset="0"/>
              </a:rPr>
              <a:t>对应着</a:t>
            </a:r>
            <a:r>
              <a:rPr lang="en-US" altLang="zh-CN" sz="2400" dirty="0">
                <a:solidFill>
                  <a:schemeClr val="tx1"/>
                </a:solidFill>
                <a:latin typeface="Arial" panose="020B0604020202020204" pitchFamily="34" charset="0"/>
              </a:rPr>
              <a:t>OOA</a:t>
            </a:r>
            <a:r>
              <a:rPr lang="zh-CN" altLang="en-US" sz="2400" dirty="0">
                <a:solidFill>
                  <a:schemeClr val="tx1"/>
                </a:solidFill>
                <a:latin typeface="Arial" panose="020B0604020202020204" pitchFamily="34" charset="0"/>
              </a:rPr>
              <a:t>过程中</a:t>
            </a:r>
            <a:r>
              <a:rPr lang="zh-CN" altLang="en-US" sz="2400" dirty="0">
                <a:solidFill>
                  <a:srgbClr val="0000FF"/>
                </a:solidFill>
                <a:latin typeface="Arial" panose="020B0604020202020204" pitchFamily="34" charset="0"/>
              </a:rPr>
              <a:t>建立</a:t>
            </a:r>
            <a:r>
              <a:rPr lang="zh-CN" altLang="en-US" sz="2400" dirty="0">
                <a:solidFill>
                  <a:schemeClr val="tx1"/>
                </a:solidFill>
                <a:latin typeface="Arial" panose="020B0604020202020204" pitchFamily="34" charset="0"/>
              </a:rPr>
              <a:t>对象模型的</a:t>
            </a:r>
            <a:r>
              <a:rPr lang="zh-CN" altLang="en-US" sz="2400" u="sng" dirty="0">
                <a:solidFill>
                  <a:srgbClr val="CC0000"/>
                </a:solidFill>
                <a:latin typeface="Arial" panose="020B0604020202020204" pitchFamily="34" charset="0"/>
              </a:rPr>
              <a:t>五项主要活动</a:t>
            </a:r>
            <a:r>
              <a:rPr lang="zh-CN" altLang="en-US" sz="2400" dirty="0">
                <a:solidFill>
                  <a:schemeClr val="tx1"/>
                </a:solidFill>
                <a:latin typeface="Arial" panose="020B0604020202020204" pitchFamily="34" charset="0"/>
              </a:rPr>
              <a:t>：发现对象、定义</a:t>
            </a:r>
            <a:r>
              <a:rPr lang="zh-CN" altLang="en-US" sz="2400" dirty="0">
                <a:solidFill>
                  <a:srgbClr val="0066FF"/>
                </a:solidFill>
                <a:latin typeface="Arial" panose="020B0604020202020204" pitchFamily="34" charset="0"/>
              </a:rPr>
              <a:t> </a:t>
            </a:r>
            <a:r>
              <a:rPr lang="zh-CN" altLang="en-US" sz="2400" dirty="0">
                <a:solidFill>
                  <a:schemeClr val="tx1"/>
                </a:solidFill>
                <a:latin typeface="Arial" panose="020B0604020202020204" pitchFamily="34" charset="0"/>
              </a:rPr>
              <a:t>类、定义属性、定义服务、划分结构。</a:t>
            </a:r>
          </a:p>
          <a:p>
            <a:pPr>
              <a:buFontTx/>
              <a:buNone/>
              <a:defRPr/>
            </a:pPr>
            <a:r>
              <a:rPr lang="en-US" altLang="zh-CN" sz="2400" dirty="0">
                <a:solidFill>
                  <a:schemeClr val="tx1"/>
                </a:solidFill>
                <a:latin typeface="Arial" panose="020B0604020202020204" pitchFamily="34" charset="0"/>
              </a:rPr>
              <a:t>       </a:t>
            </a:r>
            <a:r>
              <a:rPr lang="en-US" altLang="zh-CN" sz="2400" dirty="0">
                <a:solidFill>
                  <a:srgbClr val="CC0000"/>
                </a:solidFill>
                <a:latin typeface="Arial" panose="020B0604020202020204" pitchFamily="34" charset="0"/>
              </a:rPr>
              <a:t>OOA</a:t>
            </a:r>
            <a:r>
              <a:rPr lang="zh-CN" altLang="en-US" sz="2400" dirty="0">
                <a:solidFill>
                  <a:srgbClr val="CC0000"/>
                </a:solidFill>
                <a:latin typeface="Arial" panose="020B0604020202020204" pitchFamily="34" charset="0"/>
              </a:rPr>
              <a:t>过程</a:t>
            </a:r>
            <a:r>
              <a:rPr lang="zh-CN" altLang="en-US" sz="2400" dirty="0">
                <a:solidFill>
                  <a:schemeClr val="tx1"/>
                </a:solidFill>
                <a:latin typeface="Arial" panose="020B0604020202020204" pitchFamily="34" charset="0"/>
              </a:rPr>
              <a:t>如图</a:t>
            </a:r>
            <a:r>
              <a:rPr lang="en-US" altLang="zh-CN" sz="2400" dirty="0">
                <a:solidFill>
                  <a:schemeClr val="tx1"/>
                </a:solidFill>
                <a:latin typeface="Arial" panose="020B0604020202020204" pitchFamily="34" charset="0"/>
              </a:rPr>
              <a:t>5-6</a:t>
            </a:r>
            <a:r>
              <a:rPr lang="zh-CN" altLang="en-US" sz="2400" dirty="0">
                <a:solidFill>
                  <a:schemeClr val="tx1"/>
                </a:solidFill>
                <a:latin typeface="Arial" panose="020B0604020202020204" pitchFamily="34" charset="0"/>
              </a:rPr>
              <a:t>所示。 </a:t>
            </a:r>
          </a:p>
        </p:txBody>
      </p:sp>
      <p:pic>
        <p:nvPicPr>
          <p:cNvPr id="26629" name="Picture 5" descr="C:\Program Files\Microsoft Office\MEDIA\CAGCAT10\j0234657.wmf">
            <a:extLst>
              <a:ext uri="{FF2B5EF4-FFF2-40B4-BE49-F238E27FC236}">
                <a16:creationId xmlns:a16="http://schemas.microsoft.com/office/drawing/2014/main" id="{0CC94416-F8EF-4B68-A6BC-05F87A4A7C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5510213"/>
            <a:ext cx="107950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箭头连接符 2">
            <a:extLst>
              <a:ext uri="{FF2B5EF4-FFF2-40B4-BE49-F238E27FC236}">
                <a16:creationId xmlns:a16="http://schemas.microsoft.com/office/drawing/2014/main" id="{C8A81BC6-806C-4159-8933-D18CF576B6EF}"/>
              </a:ext>
            </a:extLst>
          </p:cNvPr>
          <p:cNvCxnSpPr/>
          <p:nvPr/>
        </p:nvCxnSpPr>
        <p:spPr>
          <a:xfrm flipV="1">
            <a:off x="5364163" y="4221163"/>
            <a:ext cx="0" cy="576262"/>
          </a:xfrm>
          <a:prstGeom prst="straightConnector1">
            <a:avLst/>
          </a:prstGeom>
          <a:ln>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4" name="表格 3">
            <a:extLst>
              <a:ext uri="{FF2B5EF4-FFF2-40B4-BE49-F238E27FC236}">
                <a16:creationId xmlns:a16="http://schemas.microsoft.com/office/drawing/2014/main" id="{7FE99C72-B5BB-473B-A89A-28159B6B2867}"/>
              </a:ext>
            </a:extLst>
          </p:cNvPr>
          <p:cNvGraphicFramePr>
            <a:graphicFrameLocks noGrp="1"/>
          </p:cNvGraphicFramePr>
          <p:nvPr/>
        </p:nvGraphicFramePr>
        <p:xfrm>
          <a:off x="5830888" y="4995863"/>
          <a:ext cx="2270125" cy="1781176"/>
        </p:xfrm>
        <a:graphic>
          <a:graphicData uri="http://schemas.openxmlformats.org/drawingml/2006/table">
            <a:tbl>
              <a:tblPr firstRow="1" bandRow="1">
                <a:tableStyleId>{5C22544A-7EE6-4342-B048-85BDC9FD1C3A}</a:tableStyleId>
              </a:tblPr>
              <a:tblGrid>
                <a:gridCol w="973173">
                  <a:extLst>
                    <a:ext uri="{9D8B030D-6E8A-4147-A177-3AD203B41FA5}">
                      <a16:colId xmlns:a16="http://schemas.microsoft.com/office/drawing/2014/main" val="20000"/>
                    </a:ext>
                  </a:extLst>
                </a:gridCol>
                <a:gridCol w="1296952">
                  <a:extLst>
                    <a:ext uri="{9D8B030D-6E8A-4147-A177-3AD203B41FA5}">
                      <a16:colId xmlns:a16="http://schemas.microsoft.com/office/drawing/2014/main" val="20001"/>
                    </a:ext>
                  </a:extLst>
                </a:gridCol>
              </a:tblGrid>
              <a:tr h="259076">
                <a:tc>
                  <a:txBody>
                    <a:bodyPr/>
                    <a:lstStyle/>
                    <a:p>
                      <a:r>
                        <a:rPr lang="zh-CN" altLang="en-US" sz="1100" dirty="0">
                          <a:solidFill>
                            <a:srgbClr val="FF0000"/>
                          </a:solidFill>
                        </a:rPr>
                        <a:t>对象模型</a:t>
                      </a:r>
                    </a:p>
                  </a:txBody>
                  <a:tcPr marL="91497" marR="91497" marT="45718" marB="45718"/>
                </a:tc>
                <a:tc>
                  <a:txBody>
                    <a:bodyPr/>
                    <a:lstStyle/>
                    <a:p>
                      <a:r>
                        <a:rPr lang="en-US" altLang="zh-CN" sz="1100" dirty="0">
                          <a:solidFill>
                            <a:srgbClr val="FF0000"/>
                          </a:solidFill>
                        </a:rPr>
                        <a:t>OOA</a:t>
                      </a:r>
                      <a:r>
                        <a:rPr lang="zh-CN" altLang="en-US" sz="1100" dirty="0">
                          <a:solidFill>
                            <a:srgbClr val="FF0000"/>
                          </a:solidFill>
                        </a:rPr>
                        <a:t>建模活动</a:t>
                      </a:r>
                    </a:p>
                  </a:txBody>
                  <a:tcPr marL="91497" marR="91497" marT="45718" marB="45718"/>
                </a:tc>
                <a:extLst>
                  <a:ext uri="{0D108BD9-81ED-4DB2-BD59-A6C34878D82A}">
                    <a16:rowId xmlns:a16="http://schemas.microsoft.com/office/drawing/2014/main" val="10000"/>
                  </a:ext>
                </a:extLst>
              </a:tr>
              <a:tr h="304420">
                <a:tc>
                  <a:txBody>
                    <a:bodyPr/>
                    <a:lstStyle/>
                    <a:p>
                      <a:r>
                        <a:rPr lang="zh-CN" altLang="en-US" sz="1100" dirty="0">
                          <a:solidFill>
                            <a:schemeClr val="tx2"/>
                          </a:solidFill>
                        </a:rPr>
                        <a:t>类与对象层</a:t>
                      </a:r>
                    </a:p>
                  </a:txBody>
                  <a:tcPr marL="91497" marR="91497" marT="45718" marB="45718"/>
                </a:tc>
                <a:tc>
                  <a:txBody>
                    <a:bodyPr/>
                    <a:lstStyle/>
                    <a:p>
                      <a:r>
                        <a:rPr lang="zh-CN" altLang="en-US" sz="1100" dirty="0">
                          <a:solidFill>
                            <a:schemeClr val="tx2"/>
                          </a:solidFill>
                        </a:rPr>
                        <a:t>发现对象</a:t>
                      </a:r>
                    </a:p>
                  </a:txBody>
                  <a:tcPr marL="91497" marR="91497" marT="45718" marB="45718"/>
                </a:tc>
                <a:extLst>
                  <a:ext uri="{0D108BD9-81ED-4DB2-BD59-A6C34878D82A}">
                    <a16:rowId xmlns:a16="http://schemas.microsoft.com/office/drawing/2014/main" val="10001"/>
                  </a:ext>
                </a:extLst>
              </a:tr>
              <a:tr h="304420">
                <a:tc>
                  <a:txBody>
                    <a:bodyPr/>
                    <a:lstStyle/>
                    <a:p>
                      <a:r>
                        <a:rPr lang="zh-CN" altLang="en-US" sz="1100" dirty="0">
                          <a:solidFill>
                            <a:schemeClr val="tx2"/>
                          </a:solidFill>
                        </a:rPr>
                        <a:t>属性层</a:t>
                      </a:r>
                    </a:p>
                  </a:txBody>
                  <a:tcPr marL="91497" marR="91497" marT="45718" marB="45718"/>
                </a:tc>
                <a:tc>
                  <a:txBody>
                    <a:bodyPr/>
                    <a:lstStyle/>
                    <a:p>
                      <a:r>
                        <a:rPr lang="zh-CN" altLang="en-US" sz="1100" dirty="0">
                          <a:solidFill>
                            <a:schemeClr val="tx2"/>
                          </a:solidFill>
                        </a:rPr>
                        <a:t>定义类</a:t>
                      </a:r>
                    </a:p>
                  </a:txBody>
                  <a:tcPr marL="91497" marR="91497" marT="45718" marB="45718"/>
                </a:tc>
                <a:extLst>
                  <a:ext uri="{0D108BD9-81ED-4DB2-BD59-A6C34878D82A}">
                    <a16:rowId xmlns:a16="http://schemas.microsoft.com/office/drawing/2014/main" val="10002"/>
                  </a:ext>
                </a:extLst>
              </a:tr>
              <a:tr h="304420">
                <a:tc>
                  <a:txBody>
                    <a:bodyPr/>
                    <a:lstStyle/>
                    <a:p>
                      <a:r>
                        <a:rPr lang="zh-CN" altLang="en-US" sz="1100" dirty="0">
                          <a:solidFill>
                            <a:schemeClr val="tx2"/>
                          </a:solidFill>
                        </a:rPr>
                        <a:t>服务层</a:t>
                      </a:r>
                    </a:p>
                  </a:txBody>
                  <a:tcPr marL="91497" marR="91497" marT="45718" marB="45718"/>
                </a:tc>
                <a:tc>
                  <a:txBody>
                    <a:bodyPr/>
                    <a:lstStyle/>
                    <a:p>
                      <a:r>
                        <a:rPr lang="zh-CN" altLang="en-US" sz="1100" dirty="0">
                          <a:solidFill>
                            <a:schemeClr val="tx2"/>
                          </a:solidFill>
                        </a:rPr>
                        <a:t>定义属性</a:t>
                      </a:r>
                    </a:p>
                  </a:txBody>
                  <a:tcPr marL="91497" marR="91497" marT="45718" marB="45718"/>
                </a:tc>
                <a:extLst>
                  <a:ext uri="{0D108BD9-81ED-4DB2-BD59-A6C34878D82A}">
                    <a16:rowId xmlns:a16="http://schemas.microsoft.com/office/drawing/2014/main" val="10003"/>
                  </a:ext>
                </a:extLst>
              </a:tr>
              <a:tr h="304420">
                <a:tc>
                  <a:txBody>
                    <a:bodyPr/>
                    <a:lstStyle/>
                    <a:p>
                      <a:r>
                        <a:rPr lang="zh-CN" altLang="en-US" sz="1100" dirty="0">
                          <a:solidFill>
                            <a:schemeClr val="tx2"/>
                          </a:solidFill>
                        </a:rPr>
                        <a:t>结构层</a:t>
                      </a:r>
                    </a:p>
                  </a:txBody>
                  <a:tcPr marL="91497" marR="91497" marT="45718" marB="45718"/>
                </a:tc>
                <a:tc>
                  <a:txBody>
                    <a:bodyPr/>
                    <a:lstStyle/>
                    <a:p>
                      <a:r>
                        <a:rPr lang="zh-CN" altLang="en-US" sz="1100" dirty="0">
                          <a:solidFill>
                            <a:schemeClr val="tx2"/>
                          </a:solidFill>
                        </a:rPr>
                        <a:t>定义服务</a:t>
                      </a:r>
                    </a:p>
                  </a:txBody>
                  <a:tcPr marL="91497" marR="91497" marT="45718" marB="45718"/>
                </a:tc>
                <a:extLst>
                  <a:ext uri="{0D108BD9-81ED-4DB2-BD59-A6C34878D82A}">
                    <a16:rowId xmlns:a16="http://schemas.microsoft.com/office/drawing/2014/main" val="10004"/>
                  </a:ext>
                </a:extLst>
              </a:tr>
              <a:tr h="304420">
                <a:tc>
                  <a:txBody>
                    <a:bodyPr/>
                    <a:lstStyle/>
                    <a:p>
                      <a:r>
                        <a:rPr lang="zh-CN" altLang="en-US" sz="1100" dirty="0">
                          <a:solidFill>
                            <a:schemeClr val="tx2"/>
                          </a:solidFill>
                        </a:rPr>
                        <a:t>主题层</a:t>
                      </a:r>
                    </a:p>
                  </a:txBody>
                  <a:tcPr marL="91497" marR="91497" marT="45718" marB="45718"/>
                </a:tc>
                <a:tc>
                  <a:txBody>
                    <a:bodyPr/>
                    <a:lstStyle/>
                    <a:p>
                      <a:r>
                        <a:rPr lang="zh-CN" altLang="en-US" sz="1100" dirty="0">
                          <a:solidFill>
                            <a:schemeClr val="tx2"/>
                          </a:solidFill>
                        </a:rPr>
                        <a:t>划分结构</a:t>
                      </a:r>
                    </a:p>
                  </a:txBody>
                  <a:tcPr marL="91497" marR="91497" marT="45718" marB="45718"/>
                </a:tc>
                <a:extLst>
                  <a:ext uri="{0D108BD9-81ED-4DB2-BD59-A6C34878D82A}">
                    <a16:rowId xmlns:a16="http://schemas.microsoft.com/office/drawing/2014/main" val="10005"/>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C92F0D2-61BF-498F-BC83-523012D0FA43}"/>
              </a:ext>
            </a:extLst>
          </p:cNvPr>
          <p:cNvSpPr>
            <a:spLocks noGrp="1" noChangeArrowheads="1"/>
          </p:cNvSpPr>
          <p:nvPr>
            <p:ph type="title" idx="4294967295"/>
          </p:nvPr>
        </p:nvSpPr>
        <p:spPr>
          <a:xfrm>
            <a:off x="0" y="188913"/>
            <a:ext cx="8178800" cy="533400"/>
          </a:xfrm>
        </p:spPr>
        <p:txBody>
          <a:bodyPr/>
          <a:lstStyle/>
          <a:p>
            <a:pPr eaLnBrk="1" hangingPunct="1"/>
            <a:r>
              <a:rPr lang="en-US" altLang="zh-CN"/>
              <a:t>5.3 </a:t>
            </a:r>
            <a:r>
              <a:rPr lang="zh-CN" altLang="en-US"/>
              <a:t>面向对象分析 </a:t>
            </a:r>
          </a:p>
        </p:txBody>
      </p:sp>
      <p:sp>
        <p:nvSpPr>
          <p:cNvPr id="27651" name="Text Box 3">
            <a:extLst>
              <a:ext uri="{FF2B5EF4-FFF2-40B4-BE49-F238E27FC236}">
                <a16:creationId xmlns:a16="http://schemas.microsoft.com/office/drawing/2014/main" id="{AD67EEAC-3181-4138-968D-56FDBA3A48A1}"/>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pic>
        <p:nvPicPr>
          <p:cNvPr id="27652" name="Picture 5">
            <a:extLst>
              <a:ext uri="{FF2B5EF4-FFF2-40B4-BE49-F238E27FC236}">
                <a16:creationId xmlns:a16="http://schemas.microsoft.com/office/drawing/2014/main" id="{93886C85-FA72-439F-BA52-A0665F1C6E28}"/>
              </a:ext>
            </a:extLst>
          </p:cNvPr>
          <p:cNvPicPr>
            <a:picLocks noChangeAspect="1" noChangeArrowheads="1"/>
          </p:cNvPicPr>
          <p:nvPr/>
        </p:nvPicPr>
        <p:blipFill>
          <a:blip r:embed="rId2">
            <a:lum contrast="12000"/>
            <a:extLst>
              <a:ext uri="{28A0092B-C50C-407E-A947-70E740481C1C}">
                <a14:useLocalDpi xmlns:a14="http://schemas.microsoft.com/office/drawing/2010/main" val="0"/>
              </a:ext>
            </a:extLst>
          </a:blip>
          <a:srcRect/>
          <a:stretch>
            <a:fillRect/>
          </a:stretch>
        </p:blipFill>
        <p:spPr bwMode="auto">
          <a:xfrm>
            <a:off x="2268538" y="1196975"/>
            <a:ext cx="4473575"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Rectangle 6">
            <a:extLst>
              <a:ext uri="{FF2B5EF4-FFF2-40B4-BE49-F238E27FC236}">
                <a16:creationId xmlns:a16="http://schemas.microsoft.com/office/drawing/2014/main" id="{76D26267-B0D3-45D3-AFCD-EB26140775BC}"/>
              </a:ext>
            </a:extLst>
          </p:cNvPr>
          <p:cNvSpPr>
            <a:spLocks noChangeArrowheads="1"/>
          </p:cNvSpPr>
          <p:nvPr/>
        </p:nvSpPr>
        <p:spPr bwMode="auto">
          <a:xfrm>
            <a:off x="2625725" y="6067425"/>
            <a:ext cx="4032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zh-CN" altLang="en-US" sz="1800">
                <a:solidFill>
                  <a:srgbClr val="800000"/>
                </a:solidFill>
                <a:latin typeface="Arial" panose="020B0604020202020204" pitchFamily="34" charset="0"/>
              </a:rPr>
              <a:t>图</a:t>
            </a:r>
            <a:r>
              <a:rPr lang="en-US" altLang="zh-CN" sz="1800">
                <a:solidFill>
                  <a:srgbClr val="800000"/>
                </a:solidFill>
                <a:latin typeface="Arial" panose="020B0604020202020204" pitchFamily="34" charset="0"/>
              </a:rPr>
              <a:t>5-6 </a:t>
            </a:r>
            <a:r>
              <a:rPr lang="zh-CN" altLang="en-US" sz="1800">
                <a:solidFill>
                  <a:srgbClr val="800000"/>
                </a:solidFill>
                <a:latin typeface="Arial" panose="020B0604020202020204" pitchFamily="34" charset="0"/>
              </a:rPr>
              <a:t>面向对象分析过程</a:t>
            </a:r>
          </a:p>
        </p:txBody>
      </p:sp>
      <p:sp>
        <p:nvSpPr>
          <p:cNvPr id="27654" name="文本框 1">
            <a:extLst>
              <a:ext uri="{FF2B5EF4-FFF2-40B4-BE49-F238E27FC236}">
                <a16:creationId xmlns:a16="http://schemas.microsoft.com/office/drawing/2014/main" id="{FAC66D8C-1090-48AE-ADB6-A1F29E030124}"/>
              </a:ext>
            </a:extLst>
          </p:cNvPr>
          <p:cNvSpPr txBox="1">
            <a:spLocks noChangeArrowheads="1"/>
          </p:cNvSpPr>
          <p:nvPr/>
        </p:nvSpPr>
        <p:spPr bwMode="auto">
          <a:xfrm>
            <a:off x="4860925" y="2378075"/>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a:latin typeface="楷体_GB2312" pitchFamily="49" charset="-122"/>
                <a:ea typeface="楷体_GB2312" pitchFamily="49" charset="-122"/>
              </a:rPr>
              <a:t>类</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4AA8CFF0-6274-45CD-8214-D6908B62DE11}"/>
              </a:ext>
            </a:extLst>
          </p:cNvPr>
          <p:cNvSpPr>
            <a:spLocks noGrp="1" noChangeArrowheads="1"/>
          </p:cNvSpPr>
          <p:nvPr>
            <p:ph type="title" idx="4294967295"/>
          </p:nvPr>
        </p:nvSpPr>
        <p:spPr>
          <a:xfrm>
            <a:off x="0" y="188913"/>
            <a:ext cx="8178800" cy="533400"/>
          </a:xfrm>
        </p:spPr>
        <p:txBody>
          <a:bodyPr/>
          <a:lstStyle/>
          <a:p>
            <a:pPr eaLnBrk="1" hangingPunct="1"/>
            <a:r>
              <a:rPr lang="en-US" altLang="zh-CN"/>
              <a:t>5.3 </a:t>
            </a:r>
            <a:r>
              <a:rPr lang="zh-CN" altLang="en-US"/>
              <a:t>面向对象分析 </a:t>
            </a:r>
          </a:p>
        </p:txBody>
      </p:sp>
      <p:sp>
        <p:nvSpPr>
          <p:cNvPr id="28675" name="Text Box 3">
            <a:extLst>
              <a:ext uri="{FF2B5EF4-FFF2-40B4-BE49-F238E27FC236}">
                <a16:creationId xmlns:a16="http://schemas.microsoft.com/office/drawing/2014/main" id="{36DE0158-0C37-4897-8AD2-DF92DFF41568}"/>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5" name="圆角矩形 4">
            <a:extLst>
              <a:ext uri="{FF2B5EF4-FFF2-40B4-BE49-F238E27FC236}">
                <a16:creationId xmlns:a16="http://schemas.microsoft.com/office/drawing/2014/main" id="{67D57574-D846-4D6E-869F-0D88804C59F6}"/>
              </a:ext>
            </a:extLst>
          </p:cNvPr>
          <p:cNvSpPr/>
          <p:nvPr/>
        </p:nvSpPr>
        <p:spPr bwMode="gray">
          <a:xfrm>
            <a:off x="395288" y="1225550"/>
            <a:ext cx="8424862" cy="4795838"/>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a:lnSpc>
                <a:spcPct val="65000"/>
              </a:lnSpc>
              <a:spcAft>
                <a:spcPct val="30000"/>
              </a:spcAft>
              <a:defRPr/>
            </a:pPr>
            <a:r>
              <a:rPr lang="en-US" altLang="zh-CN" sz="2600" dirty="0">
                <a:solidFill>
                  <a:srgbClr val="FF0000"/>
                </a:solidFill>
                <a:latin typeface="Arial" panose="020B0604020202020204" pitchFamily="34" charset="0"/>
              </a:rPr>
              <a:t>5.3.3 </a:t>
            </a:r>
            <a:r>
              <a:rPr lang="zh-CN" altLang="en-US" sz="2600" dirty="0">
                <a:solidFill>
                  <a:srgbClr val="FF0000"/>
                </a:solidFill>
                <a:latin typeface="Arial" panose="020B0604020202020204" pitchFamily="34" charset="0"/>
              </a:rPr>
              <a:t>对象建模</a:t>
            </a:r>
            <a:r>
              <a:rPr lang="zh-CN" altLang="zh-CN" sz="2600" dirty="0">
                <a:solidFill>
                  <a:srgbClr val="FF0000"/>
                </a:solidFill>
                <a:latin typeface="Arial" panose="020B0604020202020204" pitchFamily="34" charset="0"/>
              </a:rPr>
              <a:t>方法和步骤</a:t>
            </a:r>
          </a:p>
          <a:p>
            <a:pPr>
              <a:buFontTx/>
              <a:buNone/>
              <a:defRPr/>
            </a:pPr>
            <a:r>
              <a:rPr lang="zh-CN" altLang="en-US" sz="1800" dirty="0">
                <a:solidFill>
                  <a:schemeClr val="tx1"/>
                </a:solidFill>
                <a:latin typeface="Arial" panose="020B0604020202020204" pitchFamily="34" charset="0"/>
              </a:rPr>
              <a:t>       </a:t>
            </a:r>
            <a:r>
              <a:rPr lang="zh-CN" altLang="en-US" sz="2400" dirty="0">
                <a:solidFill>
                  <a:srgbClr val="CC0000"/>
                </a:solidFill>
                <a:latin typeface="Arial" panose="020B0604020202020204" pitchFamily="34" charset="0"/>
              </a:rPr>
              <a:t>对象建模技术</a:t>
            </a:r>
            <a:r>
              <a:rPr lang="en-US" altLang="zh-CN" sz="2400" dirty="0">
                <a:solidFill>
                  <a:schemeClr val="tx1"/>
                </a:solidFill>
                <a:latin typeface="Arial" panose="020B0604020202020204" pitchFamily="34" charset="0"/>
              </a:rPr>
              <a:t>(OMT)</a:t>
            </a:r>
            <a:r>
              <a:rPr lang="zh-CN" altLang="en-US" sz="2400" dirty="0">
                <a:solidFill>
                  <a:srgbClr val="800000"/>
                </a:solidFill>
                <a:latin typeface="Arial" panose="020B0604020202020204" pitchFamily="34" charset="0"/>
              </a:rPr>
              <a:t>用于</a:t>
            </a:r>
            <a:r>
              <a:rPr lang="en-US" altLang="zh-CN" sz="2400" dirty="0">
                <a:solidFill>
                  <a:schemeClr val="tx1"/>
                </a:solidFill>
                <a:latin typeface="Arial" panose="020B0604020202020204" pitchFamily="34" charset="0"/>
              </a:rPr>
              <a:t>OOA</a:t>
            </a:r>
            <a:r>
              <a:rPr lang="zh-CN" altLang="en-US" sz="2400" dirty="0">
                <a:solidFill>
                  <a:schemeClr val="tx1"/>
                </a:solidFill>
                <a:latin typeface="Arial" panose="020B0604020202020204" pitchFamily="34" charset="0"/>
              </a:rPr>
              <a:t>、系统设计和对象级设计。可将分析时获取的需求信息，构建在对象模型、功能模型和动态模型</a:t>
            </a:r>
            <a:r>
              <a:rPr lang="zh-CN" altLang="en-US" sz="2400" dirty="0">
                <a:solidFill>
                  <a:srgbClr val="800000"/>
                </a:solidFill>
                <a:latin typeface="Arial" panose="020B0604020202020204" pitchFamily="34" charset="0"/>
              </a:rPr>
              <a:t>三类模型中</a:t>
            </a:r>
            <a:r>
              <a:rPr lang="zh-CN" altLang="en-US" sz="2400" dirty="0">
                <a:solidFill>
                  <a:schemeClr val="tx1"/>
                </a:solidFill>
                <a:latin typeface="Arial" panose="020B0604020202020204" pitchFamily="34" charset="0"/>
              </a:rPr>
              <a:t>。</a:t>
            </a:r>
            <a:r>
              <a:rPr lang="zh-CN" altLang="en-US" sz="2400" dirty="0">
                <a:solidFill>
                  <a:srgbClr val="800000"/>
                </a:solidFill>
                <a:latin typeface="Arial" panose="020B0604020202020204" pitchFamily="34" charset="0"/>
              </a:rPr>
              <a:t>构造对象模型</a:t>
            </a:r>
            <a:r>
              <a:rPr lang="zh-CN" altLang="en-US" sz="2400" dirty="0">
                <a:solidFill>
                  <a:schemeClr val="tx1"/>
                </a:solidFill>
                <a:latin typeface="Arial" panose="020B0604020202020204" pitchFamily="34" charset="0"/>
              </a:rPr>
              <a:t>的</a:t>
            </a:r>
            <a:r>
              <a:rPr lang="zh-CN" altLang="en-US" sz="2400" dirty="0">
                <a:solidFill>
                  <a:srgbClr val="D533C9"/>
                </a:solidFill>
                <a:latin typeface="Arial" panose="020B0604020202020204" pitchFamily="34" charset="0"/>
              </a:rPr>
              <a:t>目的</a:t>
            </a:r>
            <a:r>
              <a:rPr lang="zh-CN" altLang="en-US" sz="2400" dirty="0">
                <a:solidFill>
                  <a:schemeClr val="tx1"/>
                </a:solidFill>
                <a:latin typeface="Arial" panose="020B0604020202020204" pitchFamily="34" charset="0"/>
              </a:rPr>
              <a:t>是找出与应用程序密切相关的</a:t>
            </a:r>
            <a:r>
              <a:rPr lang="zh-CN" altLang="en-US" sz="2400" dirty="0">
                <a:solidFill>
                  <a:srgbClr val="7030A0"/>
                </a:solidFill>
                <a:latin typeface="Arial" panose="020B0604020202020204" pitchFamily="34" charset="0"/>
              </a:rPr>
              <a:t>对象</a:t>
            </a:r>
            <a:r>
              <a:rPr lang="en-US" altLang="zh-CN" sz="2400" dirty="0">
                <a:solidFill>
                  <a:srgbClr val="7030A0"/>
                </a:solidFill>
                <a:latin typeface="Arial" panose="020B0604020202020204" pitchFamily="34" charset="0"/>
              </a:rPr>
              <a:t>-</a:t>
            </a:r>
            <a:r>
              <a:rPr lang="zh-CN" altLang="en-US" sz="2400" dirty="0">
                <a:solidFill>
                  <a:srgbClr val="7030A0"/>
                </a:solidFill>
                <a:latin typeface="Arial" panose="020B0604020202020204" pitchFamily="34" charset="0"/>
              </a:rPr>
              <a:t>需求</a:t>
            </a:r>
            <a:r>
              <a:rPr lang="zh-CN" altLang="en-US" sz="2400" dirty="0">
                <a:solidFill>
                  <a:schemeClr val="tx1"/>
                </a:solidFill>
                <a:latin typeface="Arial" panose="020B0604020202020204" pitchFamily="34" charset="0"/>
              </a:rPr>
              <a:t>。</a:t>
            </a:r>
          </a:p>
          <a:p>
            <a:pPr>
              <a:spcBef>
                <a:spcPct val="25000"/>
              </a:spcBef>
              <a:spcAft>
                <a:spcPct val="25000"/>
              </a:spcAft>
              <a:buFontTx/>
              <a:buNone/>
              <a:defRPr/>
            </a:pPr>
            <a:r>
              <a:rPr lang="en-US" altLang="zh-CN" sz="2400" dirty="0">
                <a:solidFill>
                  <a:schemeClr val="tx1"/>
                </a:solidFill>
                <a:latin typeface="Arial" panose="020B0604020202020204" pitchFamily="34" charset="0"/>
              </a:rPr>
              <a:t>       </a:t>
            </a:r>
            <a:r>
              <a:rPr lang="en-US" altLang="zh-CN" sz="2400" dirty="0">
                <a:solidFill>
                  <a:srgbClr val="FF0000"/>
                </a:solidFill>
                <a:latin typeface="Arial" panose="020B0604020202020204" pitchFamily="34" charset="0"/>
              </a:rPr>
              <a:t>1. </a:t>
            </a:r>
            <a:r>
              <a:rPr lang="zh-CN" altLang="en-US" sz="2400" dirty="0">
                <a:solidFill>
                  <a:srgbClr val="FF0000"/>
                </a:solidFill>
                <a:latin typeface="Arial" panose="020B0604020202020204" pitchFamily="34" charset="0"/>
              </a:rPr>
              <a:t>对象模型的建立</a:t>
            </a:r>
          </a:p>
          <a:p>
            <a:pPr>
              <a:lnSpc>
                <a:spcPct val="90000"/>
              </a:lnSpc>
              <a:buFontTx/>
              <a:buNone/>
              <a:defRPr/>
            </a:pPr>
            <a:r>
              <a:rPr lang="zh-CN" altLang="en-US" sz="2400" dirty="0">
                <a:solidFill>
                  <a:schemeClr val="tx1"/>
                </a:solidFill>
                <a:latin typeface="Arial" panose="020B0604020202020204" pitchFamily="34" charset="0"/>
              </a:rPr>
              <a:t>       </a:t>
            </a:r>
            <a:r>
              <a:rPr lang="zh-CN" altLang="en-US" sz="2400" dirty="0">
                <a:solidFill>
                  <a:srgbClr val="CC0000"/>
                </a:solidFill>
                <a:latin typeface="Arial" panose="020B0604020202020204" pitchFamily="34" charset="0"/>
              </a:rPr>
              <a:t>对象模型</a:t>
            </a:r>
            <a:r>
              <a:rPr lang="zh-CN" altLang="en-US" sz="2400" u="sng" dirty="0">
                <a:solidFill>
                  <a:srgbClr val="CC0000"/>
                </a:solidFill>
                <a:latin typeface="Arial" panose="020B0604020202020204" pitchFamily="34" charset="0"/>
              </a:rPr>
              <a:t>是</a:t>
            </a:r>
            <a:r>
              <a:rPr lang="en-US" altLang="zh-CN" sz="2400" dirty="0">
                <a:solidFill>
                  <a:srgbClr val="D533C9"/>
                </a:solidFill>
                <a:latin typeface="Arial" panose="020B0604020202020204" pitchFamily="34" charset="0"/>
              </a:rPr>
              <a:t>OOA</a:t>
            </a:r>
            <a:r>
              <a:rPr lang="zh-CN" altLang="en-US" sz="2400" dirty="0">
                <a:solidFill>
                  <a:srgbClr val="D533C9"/>
                </a:solidFill>
                <a:latin typeface="Arial" panose="020B0604020202020204" pitchFamily="34" charset="0"/>
              </a:rPr>
              <a:t>最关键</a:t>
            </a:r>
            <a:r>
              <a:rPr lang="zh-CN" altLang="en-US" sz="2400" u="sng" dirty="0">
                <a:solidFill>
                  <a:srgbClr val="CC0000"/>
                </a:solidFill>
                <a:latin typeface="Arial" panose="020B0604020202020204" pitchFamily="34" charset="0"/>
              </a:rPr>
              <a:t>的模型之一</a:t>
            </a:r>
            <a:r>
              <a:rPr lang="zh-CN" altLang="en-US" sz="2400" dirty="0">
                <a:solidFill>
                  <a:schemeClr val="tx1"/>
                </a:solidFill>
                <a:latin typeface="Arial" panose="020B0604020202020204" pitchFamily="34" charset="0"/>
              </a:rPr>
              <a:t>，</a:t>
            </a:r>
            <a:r>
              <a:rPr lang="zh-CN" altLang="en-US" sz="2400" dirty="0">
                <a:solidFill>
                  <a:srgbClr val="800000"/>
                </a:solidFill>
                <a:latin typeface="Arial" panose="020B0604020202020204" pitchFamily="34" charset="0"/>
              </a:rPr>
              <a:t>主要描述</a:t>
            </a:r>
            <a:r>
              <a:rPr lang="zh-CN" altLang="en-US" sz="2400" dirty="0">
                <a:solidFill>
                  <a:schemeClr val="tx1"/>
                </a:solidFill>
                <a:latin typeface="Arial" panose="020B0604020202020204" pitchFamily="34" charset="0"/>
              </a:rPr>
              <a:t>系统中对象的静态结构、对象之间关系、对象的属性和操作。利用包含对象和类的</a:t>
            </a:r>
            <a:r>
              <a:rPr lang="zh-CN" altLang="en-US" sz="2400" dirty="0">
                <a:solidFill>
                  <a:srgbClr val="009900"/>
                </a:solidFill>
                <a:latin typeface="Arial" panose="020B0604020202020204" pitchFamily="34" charset="0"/>
              </a:rPr>
              <a:t>关系图</a:t>
            </a:r>
            <a:r>
              <a:rPr lang="zh-CN" altLang="en-US" sz="2400" dirty="0">
                <a:solidFill>
                  <a:schemeClr val="tx1"/>
                </a:solidFill>
                <a:latin typeface="Arial" panose="020B0604020202020204" pitchFamily="34" charset="0"/>
              </a:rPr>
              <a:t>表示，通过表示静态的、结构上的、系统的“数据</a:t>
            </a:r>
            <a:r>
              <a:rPr lang="en-US" altLang="zh-CN" sz="2400" dirty="0">
                <a:solidFill>
                  <a:schemeClr val="tx1"/>
                </a:solidFill>
                <a:latin typeface="Arial" panose="020B0604020202020204" pitchFamily="34" charset="0"/>
              </a:rPr>
              <a:t>"</a:t>
            </a:r>
            <a:r>
              <a:rPr lang="zh-CN" altLang="en-US" sz="2400" dirty="0">
                <a:solidFill>
                  <a:schemeClr val="tx1"/>
                </a:solidFill>
                <a:latin typeface="Arial" panose="020B0604020202020204" pitchFamily="34" charset="0"/>
              </a:rPr>
              <a:t>特征，为动态模型和功能模型提供</a:t>
            </a:r>
            <a:r>
              <a:rPr lang="zh-CN" altLang="en-US" sz="2400" dirty="0">
                <a:solidFill>
                  <a:srgbClr val="009900"/>
                </a:solidFill>
                <a:latin typeface="Arial" panose="020B0604020202020204" pitchFamily="34" charset="0"/>
              </a:rPr>
              <a:t>基本框架</a:t>
            </a:r>
            <a:r>
              <a:rPr lang="zh-CN" altLang="en-US" sz="2400" dirty="0">
                <a:solidFill>
                  <a:schemeClr val="tx1"/>
                </a:solidFill>
                <a:latin typeface="Arial" panose="020B0604020202020204" pitchFamily="34" charset="0"/>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1A7781D7-00E3-49B1-8E2B-45E311AE34CE}"/>
              </a:ext>
            </a:extLst>
          </p:cNvPr>
          <p:cNvSpPr>
            <a:spLocks noGrp="1" noChangeArrowheads="1"/>
          </p:cNvSpPr>
          <p:nvPr>
            <p:ph type="title" idx="4294967295"/>
          </p:nvPr>
        </p:nvSpPr>
        <p:spPr>
          <a:xfrm>
            <a:off x="0" y="188913"/>
            <a:ext cx="8178800" cy="533400"/>
          </a:xfrm>
        </p:spPr>
        <p:txBody>
          <a:bodyPr/>
          <a:lstStyle/>
          <a:p>
            <a:pPr eaLnBrk="1" hangingPunct="1"/>
            <a:r>
              <a:rPr lang="en-US" altLang="zh-CN"/>
              <a:t>5.3 </a:t>
            </a:r>
            <a:r>
              <a:rPr lang="zh-CN" altLang="en-US"/>
              <a:t>面向对象分析 </a:t>
            </a:r>
          </a:p>
        </p:txBody>
      </p:sp>
      <p:sp>
        <p:nvSpPr>
          <p:cNvPr id="29699" name="Text Box 3">
            <a:extLst>
              <a:ext uri="{FF2B5EF4-FFF2-40B4-BE49-F238E27FC236}">
                <a16:creationId xmlns:a16="http://schemas.microsoft.com/office/drawing/2014/main" id="{01D3155E-039E-475F-ABB8-DA6DD056AEED}"/>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5" name="圆角矩形 4">
            <a:extLst>
              <a:ext uri="{FF2B5EF4-FFF2-40B4-BE49-F238E27FC236}">
                <a16:creationId xmlns:a16="http://schemas.microsoft.com/office/drawing/2014/main" id="{F8E34B3D-8A8D-4450-BAB4-CEFA3B23D2EA}"/>
              </a:ext>
            </a:extLst>
          </p:cNvPr>
          <p:cNvSpPr/>
          <p:nvPr/>
        </p:nvSpPr>
        <p:spPr bwMode="gray">
          <a:xfrm>
            <a:off x="611188" y="1241425"/>
            <a:ext cx="8208962" cy="4435475"/>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a:lnSpc>
                <a:spcPct val="135000"/>
              </a:lnSpc>
              <a:spcAft>
                <a:spcPct val="30000"/>
              </a:spcAft>
              <a:defRPr/>
            </a:pPr>
            <a:r>
              <a:rPr lang="zh-CN" altLang="en-US" sz="2400" dirty="0">
                <a:solidFill>
                  <a:schemeClr val="tx1"/>
                </a:solidFill>
                <a:latin typeface="Arial" panose="020B0604020202020204" pitchFamily="34" charset="0"/>
              </a:rPr>
              <a:t>        建立对象模型时，首先确定对象和类，然后分析对象的类及其相互之间关系。</a:t>
            </a:r>
            <a:r>
              <a:rPr lang="zh-CN" altLang="en-US" sz="2400" dirty="0">
                <a:solidFill>
                  <a:srgbClr val="800000"/>
                </a:solidFill>
                <a:latin typeface="Arial" panose="020B0604020202020204" pitchFamily="34" charset="0"/>
              </a:rPr>
              <a:t>对象类与对象间的关系</a:t>
            </a:r>
            <a:r>
              <a:rPr lang="zh-CN" altLang="en-US" sz="2400" dirty="0">
                <a:solidFill>
                  <a:schemeClr val="tx1"/>
                </a:solidFill>
                <a:latin typeface="Arial" panose="020B0604020202020204" pitchFamily="34" charset="0"/>
              </a:rPr>
              <a:t>可分为</a:t>
            </a:r>
            <a:r>
              <a:rPr lang="en-US" altLang="zh-CN" sz="2400" dirty="0">
                <a:solidFill>
                  <a:srgbClr val="D533C9"/>
                </a:solidFill>
                <a:latin typeface="Arial" panose="020B0604020202020204" pitchFamily="34" charset="0"/>
              </a:rPr>
              <a:t>3</a:t>
            </a:r>
            <a:r>
              <a:rPr lang="zh-CN" altLang="en-US" sz="2400" dirty="0">
                <a:solidFill>
                  <a:srgbClr val="D533C9"/>
                </a:solidFill>
                <a:latin typeface="Arial" panose="020B0604020202020204" pitchFamily="34" charset="0"/>
              </a:rPr>
              <a:t>种</a:t>
            </a:r>
            <a:r>
              <a:rPr lang="en-US" altLang="zh-CN" sz="2400" dirty="0">
                <a:solidFill>
                  <a:schemeClr val="tx1"/>
                </a:solidFill>
                <a:latin typeface="Arial" panose="020B0604020202020204" pitchFamily="34" charset="0"/>
              </a:rPr>
              <a:t>:</a:t>
            </a:r>
            <a:r>
              <a:rPr lang="zh-CN" altLang="en-US" sz="2400" dirty="0">
                <a:solidFill>
                  <a:schemeClr val="tx1"/>
                </a:solidFill>
                <a:latin typeface="Arial" panose="020B0604020202020204" pitchFamily="34" charset="0"/>
              </a:rPr>
              <a:t>一般</a:t>
            </a:r>
            <a:r>
              <a:rPr lang="en-US" altLang="zh-CN" sz="2400" dirty="0">
                <a:solidFill>
                  <a:schemeClr val="tx1"/>
                </a:solidFill>
                <a:latin typeface="Arial" panose="020B0604020202020204" pitchFamily="34" charset="0"/>
              </a:rPr>
              <a:t>—</a:t>
            </a:r>
            <a:r>
              <a:rPr lang="zh-CN" altLang="en-US" sz="2400" dirty="0">
                <a:solidFill>
                  <a:schemeClr val="tx1"/>
                </a:solidFill>
                <a:latin typeface="Arial" panose="020B0604020202020204" pitchFamily="34" charset="0"/>
              </a:rPr>
              <a:t>特殊（继承或归纳）关系、聚集（组合）关系和关联关系。</a:t>
            </a:r>
            <a:r>
              <a:rPr lang="zh-CN" altLang="en-US" sz="2400" dirty="0">
                <a:solidFill>
                  <a:srgbClr val="800000"/>
                </a:solidFill>
                <a:latin typeface="Arial" panose="020B0604020202020204" pitchFamily="34" charset="0"/>
              </a:rPr>
              <a:t>对象模型</a:t>
            </a:r>
            <a:r>
              <a:rPr lang="zh-CN" altLang="en-US" sz="2400" dirty="0">
                <a:solidFill>
                  <a:schemeClr val="tx1"/>
                </a:solidFill>
                <a:latin typeface="Arial" panose="020B0604020202020204" pitchFamily="34" charset="0"/>
              </a:rPr>
              <a:t>用类符号、类实例符号、类的继承关系、聚集关系和关联等</a:t>
            </a:r>
            <a:r>
              <a:rPr lang="zh-CN" altLang="en-US" sz="2400" dirty="0">
                <a:solidFill>
                  <a:srgbClr val="800000"/>
                </a:solidFill>
                <a:latin typeface="Arial" panose="020B0604020202020204" pitchFamily="34" charset="0"/>
              </a:rPr>
              <a:t>表示</a:t>
            </a:r>
            <a:r>
              <a:rPr lang="zh-CN" altLang="en-US" sz="2400" dirty="0">
                <a:solidFill>
                  <a:schemeClr val="tx1"/>
                </a:solidFill>
                <a:latin typeface="Arial" panose="020B0604020202020204" pitchFamily="34" charset="0"/>
              </a:rPr>
              <a:t>。</a:t>
            </a:r>
          </a:p>
          <a:p>
            <a:pPr>
              <a:lnSpc>
                <a:spcPct val="135000"/>
              </a:lnSpc>
              <a:buFontTx/>
              <a:buNone/>
              <a:defRPr/>
            </a:pPr>
            <a:r>
              <a:rPr lang="zh-CN" altLang="en-US" sz="2400" dirty="0">
                <a:solidFill>
                  <a:schemeClr val="tx1"/>
                </a:solidFill>
                <a:latin typeface="Arial" panose="020B0604020202020204" pitchFamily="34" charset="0"/>
              </a:rPr>
              <a:t>       对象模型</a:t>
            </a:r>
            <a:r>
              <a:rPr lang="zh-CN" altLang="en-US" sz="2400" dirty="0">
                <a:solidFill>
                  <a:srgbClr val="800000"/>
                </a:solidFill>
                <a:latin typeface="Arial" panose="020B0604020202020204" pitchFamily="34" charset="0"/>
              </a:rPr>
              <a:t>描述系统的</a:t>
            </a:r>
            <a:r>
              <a:rPr lang="zh-CN" altLang="en-US" sz="2400" dirty="0">
                <a:solidFill>
                  <a:srgbClr val="D533C9"/>
                </a:solidFill>
                <a:latin typeface="Arial" panose="020B0604020202020204" pitchFamily="34" charset="0"/>
              </a:rPr>
              <a:t>静态结构</a:t>
            </a:r>
            <a:r>
              <a:rPr lang="zh-CN" altLang="en-US" sz="2400" dirty="0">
                <a:solidFill>
                  <a:schemeClr val="tx1"/>
                </a:solidFill>
                <a:latin typeface="Arial" panose="020B0604020202020204" pitchFamily="34" charset="0"/>
              </a:rPr>
              <a:t>包括：类和对象</a:t>
            </a:r>
            <a:r>
              <a:rPr lang="en-US" altLang="zh-CN" sz="2400" dirty="0">
                <a:solidFill>
                  <a:schemeClr val="tx1"/>
                </a:solidFill>
                <a:latin typeface="Arial" panose="020B0604020202020204" pitchFamily="34" charset="0"/>
              </a:rPr>
              <a:t>, </a:t>
            </a:r>
            <a:r>
              <a:rPr lang="zh-CN" altLang="en-US" sz="2400" dirty="0">
                <a:solidFill>
                  <a:schemeClr val="tx1"/>
                </a:solidFill>
                <a:latin typeface="Arial" panose="020B0604020202020204" pitchFamily="34" charset="0"/>
              </a:rPr>
              <a:t>它们的属性和操作</a:t>
            </a:r>
            <a:r>
              <a:rPr lang="en-US" altLang="zh-CN" sz="2400" dirty="0">
                <a:solidFill>
                  <a:schemeClr val="tx1"/>
                </a:solidFill>
                <a:latin typeface="Arial" panose="020B0604020202020204" pitchFamily="34" charset="0"/>
              </a:rPr>
              <a:t>, </a:t>
            </a:r>
            <a:r>
              <a:rPr lang="zh-CN" altLang="en-US" sz="2400" dirty="0">
                <a:solidFill>
                  <a:schemeClr val="tx1"/>
                </a:solidFill>
                <a:latin typeface="Arial" panose="020B0604020202020204" pitchFamily="34" charset="0"/>
              </a:rPr>
              <a:t>以及其之间的关系。</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F2AAEF3-7DF5-488E-8C91-9D74B0A891ED}"/>
              </a:ext>
            </a:extLst>
          </p:cNvPr>
          <p:cNvSpPr>
            <a:spLocks noGrp="1" noChangeArrowheads="1"/>
          </p:cNvSpPr>
          <p:nvPr>
            <p:ph type="title" idx="4294967295"/>
          </p:nvPr>
        </p:nvSpPr>
        <p:spPr>
          <a:xfrm>
            <a:off x="0" y="188913"/>
            <a:ext cx="8178800" cy="533400"/>
          </a:xfrm>
        </p:spPr>
        <p:txBody>
          <a:bodyPr/>
          <a:lstStyle/>
          <a:p>
            <a:pPr eaLnBrk="1" hangingPunct="1"/>
            <a:r>
              <a:rPr lang="en-US" altLang="zh-CN"/>
              <a:t>5.3 </a:t>
            </a:r>
            <a:r>
              <a:rPr lang="zh-CN" altLang="en-US"/>
              <a:t>面向对象分析 </a:t>
            </a:r>
          </a:p>
        </p:txBody>
      </p:sp>
      <p:sp>
        <p:nvSpPr>
          <p:cNvPr id="30723" name="Text Box 3">
            <a:extLst>
              <a:ext uri="{FF2B5EF4-FFF2-40B4-BE49-F238E27FC236}">
                <a16:creationId xmlns:a16="http://schemas.microsoft.com/office/drawing/2014/main" id="{DA961067-6BFA-478F-8F73-A8601A9B4EB3}"/>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30724" name="AutoShape 4">
            <a:extLst>
              <a:ext uri="{FF2B5EF4-FFF2-40B4-BE49-F238E27FC236}">
                <a16:creationId xmlns:a16="http://schemas.microsoft.com/office/drawing/2014/main" id="{A3A1BA4B-1E8E-44C8-8005-FCFC506EA98E}"/>
              </a:ext>
            </a:extLst>
          </p:cNvPr>
          <p:cNvSpPr>
            <a:spLocks noChangeArrowheads="1"/>
          </p:cNvSpPr>
          <p:nvPr/>
        </p:nvSpPr>
        <p:spPr bwMode="auto">
          <a:xfrm>
            <a:off x="755650" y="1125538"/>
            <a:ext cx="7777163" cy="2447925"/>
          </a:xfrm>
          <a:prstGeom prst="flowChartAlternateProcess">
            <a:avLst/>
          </a:prstGeom>
          <a:noFill/>
          <a:ln w="317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30725" name="Rectangle 6">
            <a:extLst>
              <a:ext uri="{FF2B5EF4-FFF2-40B4-BE49-F238E27FC236}">
                <a16:creationId xmlns:a16="http://schemas.microsoft.com/office/drawing/2014/main" id="{453696F9-8E8A-48F1-8F17-8AACDFA8CE1B}"/>
              </a:ext>
            </a:extLst>
          </p:cNvPr>
          <p:cNvSpPr>
            <a:spLocks noChangeArrowheads="1"/>
          </p:cNvSpPr>
          <p:nvPr/>
        </p:nvSpPr>
        <p:spPr bwMode="auto">
          <a:xfrm>
            <a:off x="-3475038" y="3013075"/>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30726" name="Rectangle 7">
            <a:extLst>
              <a:ext uri="{FF2B5EF4-FFF2-40B4-BE49-F238E27FC236}">
                <a16:creationId xmlns:a16="http://schemas.microsoft.com/office/drawing/2014/main" id="{0775378D-7957-4D8E-8565-99C1ADBAF450}"/>
              </a:ext>
            </a:extLst>
          </p:cNvPr>
          <p:cNvSpPr>
            <a:spLocks noChangeArrowheads="1"/>
          </p:cNvSpPr>
          <p:nvPr/>
        </p:nvSpPr>
        <p:spPr bwMode="auto">
          <a:xfrm>
            <a:off x="971550" y="1196975"/>
            <a:ext cx="7369175"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en-US" altLang="zh-CN" sz="2500" b="0">
                <a:solidFill>
                  <a:srgbClr val="CC0000"/>
                </a:solidFill>
                <a:latin typeface="Times New Roman" panose="02020603050405020304" pitchFamily="18" charset="0"/>
                <a:cs typeface="Times New Roman" panose="02020603050405020304" pitchFamily="18" charset="0"/>
              </a:rPr>
              <a:t>                  </a:t>
            </a:r>
            <a:r>
              <a:rPr lang="zh-CN" altLang="en-US" sz="2400">
                <a:solidFill>
                  <a:srgbClr val="CC0000"/>
                </a:solidFill>
                <a:latin typeface="Times New Roman" panose="02020603050405020304" pitchFamily="18" charset="0"/>
                <a:ea typeface="仿宋_GB2312" pitchFamily="49" charset="-122"/>
              </a:rPr>
              <a:t>对象模型</a:t>
            </a:r>
            <a:r>
              <a:rPr lang="zh-CN" altLang="en-US" sz="2400">
                <a:solidFill>
                  <a:srgbClr val="0000FF"/>
                </a:solidFill>
                <a:latin typeface="Times New Roman" panose="02020603050405020304" pitchFamily="18" charset="0"/>
                <a:ea typeface="仿宋_GB2312" pitchFamily="49" charset="-122"/>
              </a:rPr>
              <a:t>以</a:t>
            </a:r>
            <a:r>
              <a:rPr lang="zh-CN" altLang="en-US" sz="2400">
                <a:latin typeface="Times New Roman" panose="02020603050405020304" pitchFamily="18" charset="0"/>
                <a:ea typeface="仿宋_GB2312" pitchFamily="49" charset="-122"/>
              </a:rPr>
              <a:t>包含的对象及其</a:t>
            </a:r>
            <a:r>
              <a:rPr lang="zh-CN" altLang="en-US" sz="2400">
                <a:solidFill>
                  <a:srgbClr val="009900"/>
                </a:solidFill>
                <a:latin typeface="Times New Roman" panose="02020603050405020304" pitchFamily="18" charset="0"/>
                <a:ea typeface="仿宋_GB2312" pitchFamily="49" charset="-122"/>
              </a:rPr>
              <a:t>关系图</a:t>
            </a:r>
            <a:r>
              <a:rPr lang="zh-CN" altLang="en-US" sz="2400">
                <a:solidFill>
                  <a:srgbClr val="0000FF"/>
                </a:solidFill>
                <a:latin typeface="Times New Roman" panose="02020603050405020304" pitchFamily="18" charset="0"/>
                <a:ea typeface="仿宋_GB2312" pitchFamily="49" charset="-122"/>
              </a:rPr>
              <a:t>表示</a:t>
            </a:r>
            <a:r>
              <a:rPr lang="zh-CN" altLang="en-US" sz="2400">
                <a:latin typeface="Times New Roman" panose="02020603050405020304" pitchFamily="18" charset="0"/>
                <a:ea typeface="仿宋_GB2312" pitchFamily="49" charset="-122"/>
              </a:rPr>
              <a:t>。在对象模型中</a:t>
            </a:r>
            <a:r>
              <a:rPr lang="zh-CN" altLang="en-US" sz="2400">
                <a:solidFill>
                  <a:srgbClr val="CC0000"/>
                </a:solidFill>
                <a:latin typeface="Times New Roman" panose="02020603050405020304" pitchFamily="18" charset="0"/>
                <a:ea typeface="仿宋_GB2312" pitchFamily="49" charset="-122"/>
              </a:rPr>
              <a:t>用于</a:t>
            </a:r>
            <a:r>
              <a:rPr lang="zh-CN" altLang="en-US" sz="2400">
                <a:latin typeface="Times New Roman" panose="02020603050405020304" pitchFamily="18" charset="0"/>
                <a:ea typeface="仿宋_GB2312" pitchFamily="49" charset="-122"/>
              </a:rPr>
              <a:t>表示</a:t>
            </a:r>
            <a:r>
              <a:rPr lang="zh-CN" altLang="en-US" sz="2400">
                <a:ea typeface="仿宋_GB2312" pitchFamily="49" charset="-122"/>
              </a:rPr>
              <a:t>“</a:t>
            </a:r>
            <a:r>
              <a:rPr lang="zh-CN" altLang="en-US" sz="2400" u="sng">
                <a:latin typeface="楷体" panose="02010609060101010101" pitchFamily="49" charset="-122"/>
                <a:ea typeface="楷体" panose="02010609060101010101" pitchFamily="49" charset="-122"/>
              </a:rPr>
              <a:t>类、类的关联关系和链属性</a:t>
            </a:r>
            <a:r>
              <a:rPr lang="zh-CN" altLang="en-US" sz="2400">
                <a:ea typeface="仿宋_GB2312" pitchFamily="49" charset="-122"/>
              </a:rPr>
              <a:t>”</a:t>
            </a:r>
            <a:r>
              <a:rPr lang="zh-CN" altLang="en-US" sz="2400">
                <a:latin typeface="Times New Roman" panose="02020603050405020304" pitchFamily="18" charset="0"/>
                <a:ea typeface="仿宋_GB2312" pitchFamily="49" charset="-122"/>
              </a:rPr>
              <a:t>的</a:t>
            </a:r>
            <a:r>
              <a:rPr lang="zh-CN" altLang="en-US" sz="2400">
                <a:solidFill>
                  <a:srgbClr val="800000"/>
                </a:solidFill>
                <a:latin typeface="Times New Roman" panose="02020603050405020304" pitchFamily="18" charset="0"/>
                <a:ea typeface="仿宋_GB2312" pitchFamily="49" charset="-122"/>
              </a:rPr>
              <a:t>图形符号</a:t>
            </a:r>
            <a:r>
              <a:rPr lang="zh-CN" altLang="en-US" sz="2400">
                <a:latin typeface="Times New Roman" panose="02020603050405020304" pitchFamily="18" charset="0"/>
                <a:ea typeface="仿宋_GB2312" pitchFamily="49" charset="-122"/>
              </a:rPr>
              <a:t>，分别如图</a:t>
            </a:r>
            <a:r>
              <a:rPr lang="en-US" altLang="zh-CN" sz="2400">
                <a:latin typeface="Times New Roman" panose="02020603050405020304" pitchFamily="18" charset="0"/>
                <a:ea typeface="仿宋_GB2312" pitchFamily="49" charset="-122"/>
              </a:rPr>
              <a:t>5-6</a:t>
            </a:r>
            <a:r>
              <a:rPr lang="zh-CN" altLang="en-US" sz="2400">
                <a:latin typeface="Times New Roman" panose="02020603050405020304" pitchFamily="18" charset="0"/>
                <a:ea typeface="仿宋_GB2312" pitchFamily="49" charset="-122"/>
              </a:rPr>
              <a:t>所示中</a:t>
            </a:r>
            <a:r>
              <a:rPr lang="en-US" altLang="zh-CN" sz="2400">
                <a:latin typeface="Times New Roman" panose="02020603050405020304" pitchFamily="18" charset="0"/>
                <a:ea typeface="仿宋_GB2312" pitchFamily="49" charset="-122"/>
              </a:rPr>
              <a:t>(a)</a:t>
            </a:r>
            <a:r>
              <a:rPr lang="zh-CN" altLang="en-US" sz="2400">
                <a:latin typeface="Times New Roman" panose="02020603050405020304" pitchFamily="18" charset="0"/>
                <a:ea typeface="仿宋_GB2312" pitchFamily="49" charset="-122"/>
              </a:rPr>
              <a:t>、</a:t>
            </a:r>
            <a:r>
              <a:rPr lang="en-US" altLang="zh-CN" sz="2400">
                <a:latin typeface="Times New Roman" panose="02020603050405020304" pitchFamily="18" charset="0"/>
                <a:ea typeface="仿宋_GB2312" pitchFamily="49" charset="-122"/>
              </a:rPr>
              <a:t>(b)</a:t>
            </a:r>
            <a:r>
              <a:rPr lang="zh-CN" altLang="en-US" sz="2400">
                <a:latin typeface="Times New Roman" panose="02020603050405020304" pitchFamily="18" charset="0"/>
                <a:ea typeface="仿宋_GB2312" pitchFamily="49" charset="-122"/>
              </a:rPr>
              <a:t>和</a:t>
            </a:r>
            <a:r>
              <a:rPr lang="en-US" altLang="zh-CN" sz="2400">
                <a:latin typeface="Times New Roman" panose="02020603050405020304" pitchFamily="18" charset="0"/>
                <a:ea typeface="仿宋_GB2312" pitchFamily="49" charset="-122"/>
              </a:rPr>
              <a:t>(c)</a:t>
            </a:r>
            <a:r>
              <a:rPr lang="zh-CN" altLang="en-US" sz="2400">
                <a:latin typeface="Times New Roman" panose="02020603050405020304" pitchFamily="18" charset="0"/>
                <a:ea typeface="仿宋_GB2312" pitchFamily="49" charset="-122"/>
              </a:rPr>
              <a:t>。其中</a:t>
            </a:r>
            <a:r>
              <a:rPr lang="en-US" altLang="zh-CN" sz="2400">
                <a:latin typeface="Times New Roman" panose="02020603050405020304" pitchFamily="18" charset="0"/>
                <a:ea typeface="仿宋_GB2312" pitchFamily="49" charset="-122"/>
              </a:rPr>
              <a:t>,</a:t>
            </a:r>
            <a:r>
              <a:rPr lang="zh-CN" altLang="en-US" sz="2400">
                <a:latin typeface="Times New Roman" panose="02020603050405020304" pitchFamily="18" charset="0"/>
                <a:ea typeface="仿宋_GB2312" pitchFamily="49" charset="-122"/>
              </a:rPr>
              <a:t>类的</a:t>
            </a:r>
            <a:r>
              <a:rPr lang="zh-CN" altLang="en-US" sz="2400">
                <a:solidFill>
                  <a:srgbClr val="CC0000"/>
                </a:solidFill>
                <a:latin typeface="Times New Roman" panose="02020603050405020304" pitchFamily="18" charset="0"/>
                <a:ea typeface="仿宋_GB2312" pitchFamily="49" charset="-122"/>
              </a:rPr>
              <a:t>关联关系</a:t>
            </a:r>
            <a:r>
              <a:rPr lang="zh-CN" altLang="en-US" sz="2400">
                <a:latin typeface="Times New Roman" panose="02020603050405020304" pitchFamily="18" charset="0"/>
                <a:ea typeface="仿宋_GB2312" pitchFamily="49" charset="-122"/>
              </a:rPr>
              <a:t>反映对象之间相互依赖及作用关系，</a:t>
            </a:r>
            <a:r>
              <a:rPr lang="zh-CN" altLang="en-US" sz="2400">
                <a:solidFill>
                  <a:srgbClr val="CC0000"/>
                </a:solidFill>
                <a:latin typeface="Times New Roman" panose="02020603050405020304" pitchFamily="18" charset="0"/>
                <a:ea typeface="仿宋_GB2312" pitchFamily="49" charset="-122"/>
              </a:rPr>
              <a:t>链属性</a:t>
            </a:r>
            <a:r>
              <a:rPr lang="zh-CN" altLang="en-US" sz="2400">
                <a:latin typeface="Times New Roman" panose="02020603050405020304" pitchFamily="18" charset="0"/>
                <a:ea typeface="仿宋_GB2312" pitchFamily="49" charset="-122"/>
              </a:rPr>
              <a:t>是关联中链（实例对象间的物理或概念上的连接）的性质。</a:t>
            </a:r>
            <a:endParaRPr lang="zh-CN" altLang="en-US" sz="2400"/>
          </a:p>
        </p:txBody>
      </p:sp>
      <p:pic>
        <p:nvPicPr>
          <p:cNvPr id="30727" name="Picture 7">
            <a:extLst>
              <a:ext uri="{FF2B5EF4-FFF2-40B4-BE49-F238E27FC236}">
                <a16:creationId xmlns:a16="http://schemas.microsoft.com/office/drawing/2014/main" id="{677549C3-E659-40D8-BFA0-A6CF37B74E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3716338"/>
            <a:ext cx="7272338" cy="187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8" name="Rectangle 8">
            <a:extLst>
              <a:ext uri="{FF2B5EF4-FFF2-40B4-BE49-F238E27FC236}">
                <a16:creationId xmlns:a16="http://schemas.microsoft.com/office/drawing/2014/main" id="{EC6DF4F5-C60E-4C74-80C0-C4DBB8FD7A6C}"/>
              </a:ext>
            </a:extLst>
          </p:cNvPr>
          <p:cNvSpPr>
            <a:spLocks noChangeArrowheads="1"/>
          </p:cNvSpPr>
          <p:nvPr/>
        </p:nvSpPr>
        <p:spPr bwMode="auto">
          <a:xfrm>
            <a:off x="1403350" y="5618163"/>
            <a:ext cx="53689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9875"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en-US" altLang="zh-CN" sz="1800">
                <a:solidFill>
                  <a:srgbClr val="C00000"/>
                </a:solidFill>
                <a:latin typeface="Arial" panose="020B0604020202020204" pitchFamily="34" charset="0"/>
              </a:rPr>
              <a:t>(a)                              (b)                                 (c) </a:t>
            </a:r>
          </a:p>
          <a:p>
            <a:pPr algn="ctr" eaLnBrk="1" hangingPunct="1"/>
            <a:r>
              <a:rPr lang="zh-CN" altLang="en-US">
                <a:solidFill>
                  <a:srgbClr val="C00000"/>
                </a:solidFill>
                <a:latin typeface="Arial" panose="020B0604020202020204" pitchFamily="34" charset="0"/>
              </a:rPr>
              <a:t>图</a:t>
            </a:r>
            <a:r>
              <a:rPr lang="en-US" altLang="zh-CN">
                <a:solidFill>
                  <a:srgbClr val="C00000"/>
                </a:solidFill>
                <a:latin typeface="Arial" panose="020B0604020202020204" pitchFamily="34" charset="0"/>
              </a:rPr>
              <a:t>5-6 </a:t>
            </a:r>
            <a:r>
              <a:rPr lang="zh-CN" altLang="en-US">
                <a:solidFill>
                  <a:srgbClr val="C00000"/>
                </a:solidFill>
                <a:latin typeface="Arial" panose="020B0604020202020204" pitchFamily="34" charset="0"/>
              </a:rPr>
              <a:t>表示类、关联关系和链属性</a:t>
            </a:r>
          </a:p>
        </p:txBody>
      </p:sp>
      <p:sp>
        <p:nvSpPr>
          <p:cNvPr id="9" name="圆角矩形 8">
            <a:extLst>
              <a:ext uri="{FF2B5EF4-FFF2-40B4-BE49-F238E27FC236}">
                <a16:creationId xmlns:a16="http://schemas.microsoft.com/office/drawing/2014/main" id="{E5B91AF5-7F17-4E47-A5C9-807E0AA59767}"/>
              </a:ext>
            </a:extLst>
          </p:cNvPr>
          <p:cNvSpPr/>
          <p:nvPr/>
        </p:nvSpPr>
        <p:spPr bwMode="gray">
          <a:xfrm>
            <a:off x="1216025" y="1196975"/>
            <a:ext cx="1184275" cy="411163"/>
          </a:xfrm>
          <a:prstGeom prst="roundRect">
            <a:avLst/>
          </a:prstGeom>
        </p:spPr>
        <p:style>
          <a:lnRef idx="0">
            <a:schemeClr val="accent2"/>
          </a:lnRef>
          <a:fillRef idx="3">
            <a:schemeClr val="accent2"/>
          </a:fillRef>
          <a:effectRef idx="3">
            <a:schemeClr val="accent2"/>
          </a:effectRef>
          <a:fontRef idx="minor">
            <a:schemeClr val="lt1"/>
          </a:fontRef>
        </p:style>
        <p:txBody>
          <a:bodyPr wrap="none" anchor="ctr"/>
          <a:lstStyle/>
          <a:p>
            <a:pPr algn="ctr">
              <a:spcBef>
                <a:spcPct val="20000"/>
              </a:spcBef>
              <a:buFont typeface="Wingdings" panose="05000000000000000000" pitchFamily="2" charset="2"/>
              <a:buNone/>
              <a:defRPr/>
            </a:pPr>
            <a:r>
              <a:rPr lang="zh-CN" altLang="en-US" sz="1600" noProof="1">
                <a:solidFill>
                  <a:srgbClr val="002060"/>
                </a:solidFill>
              </a:rPr>
              <a:t>案例</a:t>
            </a:r>
            <a:r>
              <a:rPr lang="en-US" altLang="zh-CN" sz="1600" noProof="1">
                <a:solidFill>
                  <a:srgbClr val="002060"/>
                </a:solidFill>
              </a:rPr>
              <a:t>5-3</a:t>
            </a:r>
            <a:endParaRPr lang="zh-CN" altLang="en-US" sz="1600" noProof="1">
              <a:solidFill>
                <a:srgbClr val="00206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1CD76AF6-A08D-4F89-BC82-4268784BEA50}"/>
              </a:ext>
            </a:extLst>
          </p:cNvPr>
          <p:cNvSpPr>
            <a:spLocks noGrp="1" noChangeArrowheads="1"/>
          </p:cNvSpPr>
          <p:nvPr>
            <p:ph type="title" idx="4294967295"/>
          </p:nvPr>
        </p:nvSpPr>
        <p:spPr>
          <a:xfrm>
            <a:off x="0" y="188913"/>
            <a:ext cx="8178800" cy="533400"/>
          </a:xfrm>
        </p:spPr>
        <p:txBody>
          <a:bodyPr/>
          <a:lstStyle/>
          <a:p>
            <a:pPr eaLnBrk="1" hangingPunct="1"/>
            <a:r>
              <a:rPr lang="en-US" altLang="zh-CN"/>
              <a:t>5.3 </a:t>
            </a:r>
            <a:r>
              <a:rPr lang="zh-CN" altLang="en-US"/>
              <a:t>面向对象分析 </a:t>
            </a:r>
          </a:p>
        </p:txBody>
      </p:sp>
      <p:sp>
        <p:nvSpPr>
          <p:cNvPr id="31747" name="Text Box 3">
            <a:extLst>
              <a:ext uri="{FF2B5EF4-FFF2-40B4-BE49-F238E27FC236}">
                <a16:creationId xmlns:a16="http://schemas.microsoft.com/office/drawing/2014/main" id="{681CC5E5-5522-4635-B6C9-6C1499815F7C}"/>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31748" name="Rectangle 4">
            <a:extLst>
              <a:ext uri="{FF2B5EF4-FFF2-40B4-BE49-F238E27FC236}">
                <a16:creationId xmlns:a16="http://schemas.microsoft.com/office/drawing/2014/main" id="{11B75B18-9E27-4D48-8123-2D7DC6921150}"/>
              </a:ext>
            </a:extLst>
          </p:cNvPr>
          <p:cNvSpPr>
            <a:spLocks noChangeArrowheads="1"/>
          </p:cNvSpPr>
          <p:nvPr/>
        </p:nvSpPr>
        <p:spPr bwMode="auto">
          <a:xfrm>
            <a:off x="468313" y="3698875"/>
            <a:ext cx="8064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sz="2000" b="0">
              <a:latin typeface="Arial" panose="020B0604020202020204" pitchFamily="34" charset="0"/>
            </a:endParaRPr>
          </a:p>
        </p:txBody>
      </p:sp>
      <p:sp>
        <p:nvSpPr>
          <p:cNvPr id="5" name="圆角矩形 4">
            <a:extLst>
              <a:ext uri="{FF2B5EF4-FFF2-40B4-BE49-F238E27FC236}">
                <a16:creationId xmlns:a16="http://schemas.microsoft.com/office/drawing/2014/main" id="{EF53FF0B-13ED-46AD-BB71-6063B708E83A}"/>
              </a:ext>
            </a:extLst>
          </p:cNvPr>
          <p:cNvSpPr/>
          <p:nvPr/>
        </p:nvSpPr>
        <p:spPr bwMode="gray">
          <a:xfrm>
            <a:off x="395288" y="1196975"/>
            <a:ext cx="8353425" cy="5473700"/>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lstStyle/>
          <a:p>
            <a:pPr>
              <a:buFontTx/>
              <a:buNone/>
              <a:defRPr/>
            </a:pPr>
            <a:r>
              <a:rPr lang="zh-CN" altLang="en-US" sz="2100">
                <a:solidFill>
                  <a:schemeClr val="tx1"/>
                </a:solidFill>
                <a:latin typeface="Arial" panose="020B0604020202020204" pitchFamily="34" charset="0"/>
              </a:rPr>
              <a:t>    使用</a:t>
            </a:r>
            <a:r>
              <a:rPr lang="en-US" altLang="zh-CN" sz="2100">
                <a:solidFill>
                  <a:schemeClr val="tx1"/>
                </a:solidFill>
                <a:latin typeface="Arial" panose="020B0604020202020204" pitchFamily="34" charset="0"/>
              </a:rPr>
              <a:t>OMT</a:t>
            </a:r>
            <a:r>
              <a:rPr lang="zh-CN" altLang="en-US" sz="2100">
                <a:solidFill>
                  <a:srgbClr val="CC0000"/>
                </a:solidFill>
                <a:latin typeface="Arial" panose="020B0604020202020204" pitchFamily="34" charset="0"/>
              </a:rPr>
              <a:t>建立对象模型</a:t>
            </a:r>
            <a:r>
              <a:rPr lang="zh-CN" altLang="en-US" sz="2100">
                <a:solidFill>
                  <a:schemeClr val="tx1"/>
                </a:solidFill>
                <a:latin typeface="Arial" panose="020B0604020202020204" pitchFamily="34" charset="0"/>
              </a:rPr>
              <a:t>的</a:t>
            </a:r>
            <a:r>
              <a:rPr lang="zh-CN" altLang="en-US" sz="2100">
                <a:solidFill>
                  <a:srgbClr val="800000"/>
                </a:solidFill>
                <a:latin typeface="Arial" panose="020B0604020202020204" pitchFamily="34" charset="0"/>
              </a:rPr>
              <a:t>主要步骤</a:t>
            </a:r>
            <a:r>
              <a:rPr lang="zh-CN" altLang="en-US" sz="2100">
                <a:solidFill>
                  <a:schemeClr val="tx1"/>
                </a:solidFill>
                <a:latin typeface="Arial" panose="020B0604020202020204" pitchFamily="34" charset="0"/>
              </a:rPr>
              <a:t>为：</a:t>
            </a:r>
          </a:p>
          <a:p>
            <a:pPr>
              <a:buFontTx/>
              <a:buNone/>
              <a:defRPr/>
            </a:pPr>
            <a:r>
              <a:rPr lang="en-US" altLang="zh-CN" sz="2100">
                <a:solidFill>
                  <a:schemeClr val="tx1"/>
                </a:solidFill>
                <a:latin typeface="Arial" panose="020B0604020202020204" pitchFamily="34" charset="0"/>
              </a:rPr>
              <a:t>       (1) </a:t>
            </a:r>
            <a:r>
              <a:rPr lang="zh-CN" altLang="en-US" sz="2100">
                <a:solidFill>
                  <a:schemeClr val="tx1"/>
                </a:solidFill>
                <a:latin typeface="Arial" panose="020B0604020202020204" pitchFamily="34" charset="0"/>
              </a:rPr>
              <a:t>确定对象类。通过分析确定所有的对象类；</a:t>
            </a:r>
          </a:p>
          <a:p>
            <a:pPr>
              <a:buFontTx/>
              <a:buNone/>
              <a:defRPr/>
            </a:pPr>
            <a:r>
              <a:rPr lang="en-US" altLang="zh-CN" sz="2100">
                <a:solidFill>
                  <a:schemeClr val="tx1"/>
                </a:solidFill>
                <a:latin typeface="Arial" panose="020B0604020202020204" pitchFamily="34" charset="0"/>
              </a:rPr>
              <a:t>       (2) </a:t>
            </a:r>
            <a:r>
              <a:rPr lang="zh-CN" altLang="en-US" sz="2100">
                <a:solidFill>
                  <a:schemeClr val="tx1"/>
                </a:solidFill>
                <a:latin typeface="Arial" panose="020B0604020202020204" pitchFamily="34" charset="0"/>
              </a:rPr>
              <a:t>定义数据词典。主要用于描述类、属性和关系；</a:t>
            </a:r>
          </a:p>
          <a:p>
            <a:pPr>
              <a:buFontTx/>
              <a:buNone/>
              <a:defRPr/>
            </a:pPr>
            <a:r>
              <a:rPr lang="en-US" altLang="zh-CN" sz="2100">
                <a:solidFill>
                  <a:schemeClr val="tx1"/>
                </a:solidFill>
                <a:latin typeface="Arial" panose="020B0604020202020204" pitchFamily="34" charset="0"/>
              </a:rPr>
              <a:t>       (3) </a:t>
            </a:r>
            <a:r>
              <a:rPr lang="zh-CN" altLang="en-US" sz="2100">
                <a:solidFill>
                  <a:schemeClr val="tx1"/>
                </a:solidFill>
                <a:latin typeface="Arial" panose="020B0604020202020204" pitchFamily="34" charset="0"/>
              </a:rPr>
              <a:t>组织并简化对象类。通过继承进行组织和简化对象类；</a:t>
            </a:r>
          </a:p>
          <a:p>
            <a:pPr>
              <a:buFontTx/>
              <a:buNone/>
              <a:defRPr/>
            </a:pPr>
            <a:r>
              <a:rPr lang="en-US" altLang="zh-CN" sz="2100">
                <a:solidFill>
                  <a:schemeClr val="tx1"/>
                </a:solidFill>
                <a:latin typeface="Arial" panose="020B0604020202020204" pitchFamily="34" charset="0"/>
              </a:rPr>
              <a:t>       (4) </a:t>
            </a:r>
            <a:r>
              <a:rPr lang="zh-CN" altLang="en-US" sz="2100">
                <a:solidFill>
                  <a:schemeClr val="tx1"/>
                </a:solidFill>
                <a:latin typeface="Arial" panose="020B0604020202020204" pitchFamily="34" charset="0"/>
              </a:rPr>
              <a:t>测试访问路径。测试所有的访问路径；</a:t>
            </a:r>
          </a:p>
          <a:p>
            <a:pPr>
              <a:buFontTx/>
              <a:buNone/>
              <a:defRPr/>
            </a:pPr>
            <a:r>
              <a:rPr lang="en-US" altLang="zh-CN" sz="2100">
                <a:solidFill>
                  <a:schemeClr val="tx1"/>
                </a:solidFill>
                <a:latin typeface="Arial" panose="020B0604020202020204" pitchFamily="34" charset="0"/>
              </a:rPr>
              <a:t>       (5) </a:t>
            </a:r>
            <a:r>
              <a:rPr lang="zh-CN" altLang="en-US" sz="2100">
                <a:solidFill>
                  <a:schemeClr val="tx1"/>
                </a:solidFill>
                <a:latin typeface="Arial" panose="020B0604020202020204" pitchFamily="34" charset="0"/>
              </a:rPr>
              <a:t>对象分组建立模块。</a:t>
            </a:r>
          </a:p>
          <a:p>
            <a:pPr>
              <a:spcBef>
                <a:spcPct val="20000"/>
              </a:spcBef>
              <a:spcAft>
                <a:spcPct val="20000"/>
              </a:spcAft>
              <a:buFontTx/>
              <a:buNone/>
              <a:defRPr/>
            </a:pPr>
            <a:r>
              <a:rPr lang="en-US" altLang="zh-CN" sz="2100">
                <a:solidFill>
                  <a:srgbClr val="FF0000"/>
                </a:solidFill>
                <a:latin typeface="Arial" panose="020B0604020202020204" pitchFamily="34" charset="0"/>
              </a:rPr>
              <a:t>     </a:t>
            </a:r>
            <a:r>
              <a:rPr lang="en-US" altLang="zh-CN" sz="2300">
                <a:solidFill>
                  <a:srgbClr val="FF0000"/>
                </a:solidFill>
                <a:latin typeface="Arial" panose="020B0604020202020204" pitchFamily="34" charset="0"/>
              </a:rPr>
              <a:t>2. </a:t>
            </a:r>
            <a:r>
              <a:rPr lang="zh-CN" altLang="en-US" sz="2300">
                <a:solidFill>
                  <a:srgbClr val="FF0000"/>
                </a:solidFill>
                <a:latin typeface="Arial" panose="020B0604020202020204" pitchFamily="34" charset="0"/>
              </a:rPr>
              <a:t>建立动态模型</a:t>
            </a:r>
          </a:p>
          <a:p>
            <a:pPr>
              <a:buFontTx/>
              <a:buNone/>
              <a:defRPr/>
            </a:pPr>
            <a:r>
              <a:rPr lang="zh-CN" altLang="en-US" sz="2100">
                <a:solidFill>
                  <a:schemeClr val="tx1"/>
                </a:solidFill>
                <a:latin typeface="Arial" panose="020B0604020202020204" pitchFamily="34" charset="0"/>
              </a:rPr>
              <a:t>       </a:t>
            </a:r>
            <a:r>
              <a:rPr lang="zh-CN" altLang="en-US" sz="2100">
                <a:solidFill>
                  <a:srgbClr val="800000"/>
                </a:solidFill>
                <a:latin typeface="Arial" panose="020B0604020202020204" pitchFamily="34" charset="0"/>
              </a:rPr>
              <a:t>动态模型</a:t>
            </a:r>
            <a:r>
              <a:rPr lang="zh-CN" altLang="en-US" sz="2100">
                <a:solidFill>
                  <a:schemeClr val="tx1"/>
                </a:solidFill>
                <a:latin typeface="Arial" panose="020B0604020202020204" pitchFamily="34" charset="0"/>
              </a:rPr>
              <a:t>主要</a:t>
            </a:r>
            <a:r>
              <a:rPr lang="zh-CN" altLang="en-US" sz="2100" u="sng">
                <a:solidFill>
                  <a:srgbClr val="CC0000"/>
                </a:solidFill>
                <a:latin typeface="Arial" panose="020B0604020202020204" pitchFamily="34" charset="0"/>
              </a:rPr>
              <a:t>用于</a:t>
            </a:r>
            <a:r>
              <a:rPr lang="zh-CN" altLang="en-US" sz="2100">
                <a:solidFill>
                  <a:schemeClr val="tx1"/>
                </a:solidFill>
                <a:latin typeface="Arial" panose="020B0604020202020204" pitchFamily="34" charset="0"/>
              </a:rPr>
              <a:t>系统的控制逻辑，注重对象及其关系的改变，描述涉及时序和改变的状态。动态模型</a:t>
            </a:r>
            <a:r>
              <a:rPr lang="zh-CN" altLang="en-US" sz="2100">
                <a:solidFill>
                  <a:srgbClr val="D533C9"/>
                </a:solidFill>
                <a:latin typeface="Arial" panose="020B0604020202020204" pitchFamily="34" charset="0"/>
              </a:rPr>
              <a:t>包括</a:t>
            </a:r>
            <a:r>
              <a:rPr lang="zh-CN" altLang="en-US" sz="2100">
                <a:solidFill>
                  <a:schemeClr val="tx1"/>
                </a:solidFill>
                <a:latin typeface="Arial" panose="020B0604020202020204" pitchFamily="34" charset="0"/>
              </a:rPr>
              <a:t>状态图和事件跟踪图。</a:t>
            </a:r>
            <a:r>
              <a:rPr lang="zh-CN" altLang="en-US" sz="2100">
                <a:solidFill>
                  <a:srgbClr val="CC0000"/>
                </a:solidFill>
                <a:latin typeface="Arial" panose="020B0604020202020204" pitchFamily="34" charset="0"/>
              </a:rPr>
              <a:t>建立动态模型</a:t>
            </a:r>
            <a:r>
              <a:rPr lang="zh-CN" altLang="en-US" sz="2100">
                <a:solidFill>
                  <a:schemeClr val="tx1"/>
                </a:solidFill>
                <a:latin typeface="Arial" panose="020B0604020202020204" pitchFamily="34" charset="0"/>
              </a:rPr>
              <a:t>的</a:t>
            </a:r>
            <a:r>
              <a:rPr lang="zh-CN" altLang="en-US" sz="2100">
                <a:solidFill>
                  <a:srgbClr val="800000"/>
                </a:solidFill>
                <a:latin typeface="Arial" panose="020B0604020202020204" pitchFamily="34" charset="0"/>
              </a:rPr>
              <a:t>主要步骤</a:t>
            </a:r>
            <a:r>
              <a:rPr lang="zh-CN" altLang="en-US" sz="2100">
                <a:solidFill>
                  <a:schemeClr val="tx1"/>
                </a:solidFill>
                <a:latin typeface="Arial" panose="020B0604020202020204" pitchFamily="34" charset="0"/>
              </a:rPr>
              <a:t>为：</a:t>
            </a:r>
          </a:p>
          <a:p>
            <a:pPr>
              <a:buFontTx/>
              <a:buNone/>
              <a:defRPr/>
            </a:pPr>
            <a:r>
              <a:rPr lang="en-US" altLang="zh-CN" sz="2100">
                <a:solidFill>
                  <a:schemeClr val="tx1"/>
                </a:solidFill>
                <a:latin typeface="Arial" panose="020B0604020202020204" pitchFamily="34" charset="0"/>
              </a:rPr>
              <a:t>      (1) </a:t>
            </a:r>
            <a:r>
              <a:rPr lang="zh-CN" altLang="en-US" sz="2100">
                <a:solidFill>
                  <a:schemeClr val="tx1"/>
                </a:solidFill>
                <a:latin typeface="Arial" panose="020B0604020202020204" pitchFamily="34" charset="0"/>
              </a:rPr>
              <a:t>准备场景。为典型的交互序列准备好场景；</a:t>
            </a:r>
          </a:p>
          <a:p>
            <a:pPr>
              <a:buFontTx/>
              <a:buNone/>
              <a:defRPr/>
            </a:pPr>
            <a:r>
              <a:rPr lang="en-US" altLang="zh-CN" sz="2100">
                <a:solidFill>
                  <a:schemeClr val="tx1"/>
                </a:solidFill>
                <a:latin typeface="Arial" panose="020B0604020202020204" pitchFamily="34" charset="0"/>
              </a:rPr>
              <a:t>      (2) </a:t>
            </a:r>
            <a:r>
              <a:rPr lang="zh-CN" altLang="en-US" sz="2100">
                <a:solidFill>
                  <a:schemeClr val="tx1"/>
                </a:solidFill>
                <a:latin typeface="Arial" panose="020B0604020202020204" pitchFamily="34" charset="0"/>
              </a:rPr>
              <a:t>建立事件跟踪图。确定对象之间的事件，为每个场景建立事件跟踪图；</a:t>
            </a:r>
          </a:p>
          <a:p>
            <a:pPr>
              <a:buFontTx/>
              <a:buNone/>
              <a:defRPr/>
            </a:pPr>
            <a:r>
              <a:rPr lang="en-US" altLang="zh-CN" sz="2100">
                <a:solidFill>
                  <a:schemeClr val="tx1"/>
                </a:solidFill>
                <a:latin typeface="Arial" panose="020B0604020202020204" pitchFamily="34" charset="0"/>
              </a:rPr>
              <a:t>      (3) </a:t>
            </a:r>
            <a:r>
              <a:rPr lang="zh-CN" altLang="en-US" sz="2100">
                <a:solidFill>
                  <a:schemeClr val="tx1"/>
                </a:solidFill>
                <a:latin typeface="Arial" panose="020B0604020202020204" pitchFamily="34" charset="0"/>
              </a:rPr>
              <a:t>绘出事件流程图。为每个系统准备一个事件流程图；</a:t>
            </a:r>
          </a:p>
          <a:p>
            <a:pPr>
              <a:buFontTx/>
              <a:buNone/>
              <a:defRPr/>
            </a:pPr>
            <a:r>
              <a:rPr lang="en-US" altLang="zh-CN" sz="2100">
                <a:solidFill>
                  <a:schemeClr val="tx1"/>
                </a:solidFill>
                <a:latin typeface="Arial" panose="020B0604020202020204" pitchFamily="34" charset="0"/>
              </a:rPr>
              <a:t>      (4) </a:t>
            </a:r>
            <a:r>
              <a:rPr lang="zh-CN" altLang="en-US" sz="2100">
                <a:solidFill>
                  <a:schemeClr val="tx1"/>
                </a:solidFill>
                <a:latin typeface="Arial" panose="020B0604020202020204" pitchFamily="34" charset="0"/>
              </a:rPr>
              <a:t>建立状态图。为具有重要动态行为的类建立状态图；</a:t>
            </a:r>
          </a:p>
          <a:p>
            <a:pPr>
              <a:buFontTx/>
              <a:buNone/>
              <a:defRPr/>
            </a:pPr>
            <a:r>
              <a:rPr lang="en-US" altLang="zh-CN" sz="2100">
                <a:solidFill>
                  <a:schemeClr val="tx1"/>
                </a:solidFill>
                <a:latin typeface="Arial" panose="020B0604020202020204" pitchFamily="34" charset="0"/>
              </a:rPr>
              <a:t>      (5) </a:t>
            </a:r>
            <a:r>
              <a:rPr lang="zh-CN" altLang="en-US" sz="2100">
                <a:solidFill>
                  <a:schemeClr val="tx1"/>
                </a:solidFill>
                <a:latin typeface="Arial" panose="020B0604020202020204" pitchFamily="34" charset="0"/>
              </a:rPr>
              <a:t>检验。检验不同状态图中共享事件的一致性和完整性。</a:t>
            </a:r>
          </a:p>
        </p:txBody>
      </p:sp>
      <p:sp>
        <p:nvSpPr>
          <p:cNvPr id="31750" name="Rectangle 7">
            <a:extLst>
              <a:ext uri="{FF2B5EF4-FFF2-40B4-BE49-F238E27FC236}">
                <a16:creationId xmlns:a16="http://schemas.microsoft.com/office/drawing/2014/main" id="{7652CA7A-BBF0-4DB9-A5C8-23262400715A}"/>
              </a:ext>
            </a:extLst>
          </p:cNvPr>
          <p:cNvSpPr>
            <a:spLocks noChangeArrowheads="1"/>
          </p:cNvSpPr>
          <p:nvPr/>
        </p:nvSpPr>
        <p:spPr bwMode="auto">
          <a:xfrm>
            <a:off x="1547813" y="1484313"/>
            <a:ext cx="7937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sz="800" b="0">
                <a:solidFill>
                  <a:schemeClr val="tx2"/>
                </a:solidFill>
                <a:latin typeface="Arial" panose="020B0604020202020204" pitchFamily="34" charset="0"/>
              </a:rPr>
              <a:t>对象建模技术</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E68402F-958F-48C7-85F4-1E93A7DBDAAA}"/>
              </a:ext>
            </a:extLst>
          </p:cNvPr>
          <p:cNvSpPr>
            <a:spLocks noGrp="1" noChangeArrowheads="1"/>
          </p:cNvSpPr>
          <p:nvPr>
            <p:ph type="title" idx="4294967295"/>
          </p:nvPr>
        </p:nvSpPr>
        <p:spPr>
          <a:xfrm>
            <a:off x="428625" y="161925"/>
            <a:ext cx="8178800" cy="533400"/>
          </a:xfrm>
        </p:spPr>
        <p:txBody>
          <a:bodyPr/>
          <a:lstStyle/>
          <a:p>
            <a:pPr eaLnBrk="1" hangingPunct="1"/>
            <a:r>
              <a:rPr lang="en-US" altLang="zh-CN"/>
              <a:t>5.2 </a:t>
            </a:r>
            <a:r>
              <a:rPr lang="zh-CN" altLang="en-US"/>
              <a:t>面向对象方法概述</a:t>
            </a:r>
          </a:p>
        </p:txBody>
      </p:sp>
      <p:sp>
        <p:nvSpPr>
          <p:cNvPr id="5123" name="Text Box 3">
            <a:extLst>
              <a:ext uri="{FF2B5EF4-FFF2-40B4-BE49-F238E27FC236}">
                <a16:creationId xmlns:a16="http://schemas.microsoft.com/office/drawing/2014/main" id="{F85F7A74-7E94-47CD-8875-26CE0113AAA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19" name="圆角矩形 18">
            <a:extLst>
              <a:ext uri="{FF2B5EF4-FFF2-40B4-BE49-F238E27FC236}">
                <a16:creationId xmlns:a16="http://schemas.microsoft.com/office/drawing/2014/main" id="{CC5E926E-249D-4FEB-B882-FACC15F8C3D1}"/>
              </a:ext>
            </a:extLst>
          </p:cNvPr>
          <p:cNvSpPr/>
          <p:nvPr/>
        </p:nvSpPr>
        <p:spPr bwMode="gray">
          <a:xfrm>
            <a:off x="539750" y="1412875"/>
            <a:ext cx="7921625" cy="403225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buFontTx/>
              <a:buNone/>
              <a:defRPr/>
            </a:pPr>
            <a:endParaRPr lang="zh-CN" altLang="en-US" sz="1200" b="0" dirty="0">
              <a:solidFill>
                <a:srgbClr val="FF0000"/>
              </a:solidFill>
              <a:effectLst>
                <a:outerShdw blurRad="38100" dist="38100" dir="2700000" algn="tl">
                  <a:srgbClr val="C0C0C0"/>
                </a:outerShdw>
              </a:effectLst>
              <a:latin typeface="Arial" panose="020B0604020202020204" pitchFamily="34" charset="0"/>
            </a:endParaRPr>
          </a:p>
          <a:p>
            <a:pPr>
              <a:buFontTx/>
              <a:buNone/>
              <a:defRPr/>
            </a:pPr>
            <a:r>
              <a:rPr lang="zh-CN" altLang="en-US" sz="3600" dirty="0">
                <a:solidFill>
                  <a:srgbClr val="FF0000"/>
                </a:solidFill>
                <a:effectLst>
                  <a:outerShdw blurRad="38100" dist="38100" dir="2700000" algn="tl">
                    <a:srgbClr val="C0C0C0"/>
                  </a:outerShdw>
                </a:effectLst>
                <a:latin typeface="Arial" panose="020B0604020202020204" pitchFamily="34" charset="0"/>
              </a:rPr>
              <a:t>    </a:t>
            </a:r>
            <a:r>
              <a:rPr lang="en-US" altLang="zh-CN" sz="3600" dirty="0">
                <a:solidFill>
                  <a:srgbClr val="FF0000"/>
                </a:solidFill>
                <a:sym typeface="Wingdings" panose="05000000000000000000"/>
              </a:rPr>
              <a:t></a:t>
            </a:r>
            <a:r>
              <a:rPr lang="zh-CN" altLang="en-US" sz="3600" b="0"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教学目标</a:t>
            </a:r>
          </a:p>
          <a:p>
            <a:pPr>
              <a:buFontTx/>
              <a:buNone/>
              <a:defRPr/>
            </a:pPr>
            <a:endParaRPr lang="zh-CN" altLang="en-US" sz="1800" dirty="0">
              <a:solidFill>
                <a:srgbClr val="FF0000"/>
              </a:solidFill>
              <a:effectLst>
                <a:outerShdw blurRad="38100" dist="38100" dir="2700000" algn="tl">
                  <a:srgbClr val="C0C0C0"/>
                </a:outerShdw>
              </a:effectLst>
              <a:latin typeface="Arial" panose="020B0604020202020204" pitchFamily="34" charset="0"/>
            </a:endParaRPr>
          </a:p>
          <a:p>
            <a:pPr>
              <a:buFontTx/>
              <a:buNone/>
              <a:defRPr/>
            </a:pPr>
            <a:r>
              <a:rPr lang="zh-CN" altLang="en-US" sz="2800" b="0" dirty="0">
                <a:solidFill>
                  <a:schemeClr val="tx1"/>
                </a:solidFill>
                <a:effectLst>
                  <a:outerShdw blurRad="38100" dist="38100" dir="2700000" algn="tl">
                    <a:srgbClr val="C0C0C0"/>
                  </a:outerShdw>
                </a:effectLst>
                <a:latin typeface="Arial" panose="020B0604020202020204" pitchFamily="34" charset="0"/>
              </a:rPr>
              <a:t>       </a:t>
            </a:r>
            <a:r>
              <a:rPr lang="zh-CN" altLang="en-US" sz="2800" dirty="0">
                <a:solidFill>
                  <a:schemeClr val="tx1"/>
                </a:solidFill>
                <a:effectLst>
                  <a:outerShdw blurRad="38100" dist="38100" dir="2700000" algn="tl">
                    <a:srgbClr val="C0C0C0"/>
                  </a:outerShdw>
                </a:effectLst>
                <a:latin typeface="Arial" panose="020B0604020202020204" pitchFamily="34" charset="0"/>
              </a:rPr>
              <a:t>● 掌握</a:t>
            </a:r>
            <a:r>
              <a:rPr lang="zh-CN" altLang="en-US" sz="2800" dirty="0">
                <a:solidFill>
                  <a:srgbClr val="CC0000"/>
                </a:solidFill>
                <a:effectLst>
                  <a:outerShdw blurRad="38100" dist="38100" dir="2700000" algn="tl">
                    <a:srgbClr val="C0C0C0"/>
                  </a:outerShdw>
                </a:effectLst>
                <a:latin typeface="Arial" panose="020B0604020202020204" pitchFamily="34" charset="0"/>
              </a:rPr>
              <a:t>面向对象及其方法</a:t>
            </a:r>
            <a:r>
              <a:rPr lang="zh-CN" altLang="en-US" sz="2800" dirty="0">
                <a:solidFill>
                  <a:schemeClr val="tx1"/>
                </a:solidFill>
                <a:effectLst>
                  <a:outerShdw blurRad="38100" dist="38100" dir="2700000" algn="tl">
                    <a:srgbClr val="C0C0C0"/>
                  </a:outerShdw>
                </a:effectLst>
                <a:latin typeface="Arial" panose="020B0604020202020204" pitchFamily="34" charset="0"/>
              </a:rPr>
              <a:t>的</a:t>
            </a:r>
            <a:r>
              <a:rPr lang="zh-CN" altLang="en-US" sz="2800" dirty="0">
                <a:solidFill>
                  <a:srgbClr val="CC0000"/>
                </a:solidFill>
                <a:effectLst>
                  <a:outerShdw blurRad="38100" dist="38100" dir="2700000" algn="tl">
                    <a:srgbClr val="C0C0C0"/>
                  </a:outerShdw>
                </a:effectLst>
                <a:latin typeface="Arial" panose="020B0604020202020204" pitchFamily="34" charset="0"/>
              </a:rPr>
              <a:t>概念和特点</a:t>
            </a:r>
          </a:p>
          <a:p>
            <a:pPr>
              <a:buFontTx/>
              <a:buNone/>
              <a:defRPr/>
            </a:pPr>
            <a:r>
              <a:rPr lang="zh-CN" altLang="en-US" sz="2800" dirty="0">
                <a:solidFill>
                  <a:schemeClr val="tx1"/>
                </a:solidFill>
                <a:effectLst>
                  <a:outerShdw blurRad="38100" dist="38100" dir="2700000" algn="tl">
                    <a:srgbClr val="C0C0C0"/>
                  </a:outerShdw>
                </a:effectLst>
                <a:latin typeface="Arial" panose="020B0604020202020204" pitchFamily="34" charset="0"/>
              </a:rPr>
              <a:t>       ● 理解</a:t>
            </a:r>
            <a:r>
              <a:rPr lang="zh-CN" altLang="en-US" sz="2800" dirty="0">
                <a:solidFill>
                  <a:srgbClr val="CC0000"/>
                </a:solidFill>
                <a:effectLst>
                  <a:outerShdw blurRad="38100" dist="38100" dir="2700000" algn="tl">
                    <a:srgbClr val="C0C0C0"/>
                  </a:outerShdw>
                </a:effectLst>
                <a:latin typeface="Arial" panose="020B0604020202020204" pitchFamily="34" charset="0"/>
              </a:rPr>
              <a:t>面向对象</a:t>
            </a:r>
            <a:r>
              <a:rPr lang="zh-CN" altLang="en-US" sz="2800" dirty="0">
                <a:solidFill>
                  <a:schemeClr val="tx1"/>
                </a:solidFill>
                <a:effectLst>
                  <a:outerShdw blurRad="38100" dist="38100" dir="2700000" algn="tl">
                    <a:srgbClr val="C0C0C0"/>
                  </a:outerShdw>
                </a:effectLst>
                <a:latin typeface="Arial" panose="020B0604020202020204" pitchFamily="34" charset="0"/>
              </a:rPr>
              <a:t>软件的</a:t>
            </a:r>
            <a:r>
              <a:rPr lang="zh-CN" altLang="en-US" sz="2800" dirty="0">
                <a:solidFill>
                  <a:srgbClr val="CC0000"/>
                </a:solidFill>
                <a:effectLst>
                  <a:outerShdw blurRad="38100" dist="38100" dir="2700000" algn="tl">
                    <a:srgbClr val="C0C0C0"/>
                  </a:outerShdw>
                </a:effectLst>
                <a:latin typeface="Arial" panose="020B0604020202020204" pitchFamily="34" charset="0"/>
              </a:rPr>
              <a:t>开发任务及过程</a:t>
            </a:r>
          </a:p>
          <a:p>
            <a:pPr>
              <a:buFontTx/>
              <a:buNone/>
              <a:defRPr/>
            </a:pPr>
            <a:r>
              <a:rPr lang="zh-CN" altLang="en-US" sz="2800" dirty="0">
                <a:solidFill>
                  <a:schemeClr val="tx1"/>
                </a:solidFill>
                <a:effectLst>
                  <a:outerShdw blurRad="38100" dist="38100" dir="2700000" algn="tl">
                    <a:srgbClr val="C0C0C0"/>
                  </a:outerShdw>
                </a:effectLst>
                <a:latin typeface="Arial" panose="020B0604020202020204" pitchFamily="34" charset="0"/>
              </a:rPr>
              <a:t>       ● 熟悉</a:t>
            </a:r>
            <a:r>
              <a:rPr lang="zh-CN" altLang="en-US" sz="2800" dirty="0">
                <a:solidFill>
                  <a:srgbClr val="CC0000"/>
                </a:solidFill>
                <a:effectLst>
                  <a:outerShdw blurRad="38100" dist="38100" dir="2700000" algn="tl">
                    <a:srgbClr val="C0C0C0"/>
                  </a:outerShdw>
                </a:effectLst>
                <a:latin typeface="Arial" panose="020B0604020202020204" pitchFamily="34" charset="0"/>
              </a:rPr>
              <a:t>面向对象分析</a:t>
            </a:r>
            <a:r>
              <a:rPr lang="zh-CN" altLang="en-US" sz="2800" dirty="0">
                <a:solidFill>
                  <a:schemeClr val="tx1"/>
                </a:solidFill>
                <a:effectLst>
                  <a:outerShdw blurRad="38100" dist="38100" dir="2700000" algn="tl">
                    <a:srgbClr val="C0C0C0"/>
                  </a:outerShdw>
                </a:effectLst>
                <a:latin typeface="Arial" panose="020B0604020202020204" pitchFamily="34" charset="0"/>
              </a:rPr>
              <a:t>（</a:t>
            </a:r>
            <a:r>
              <a:rPr lang="en-US" altLang="zh-CN" sz="2800" dirty="0">
                <a:solidFill>
                  <a:schemeClr val="tx1"/>
                </a:solidFill>
                <a:effectLst>
                  <a:outerShdw blurRad="38100" dist="38100" dir="2700000" algn="tl">
                    <a:srgbClr val="C0C0C0"/>
                  </a:outerShdw>
                </a:effectLst>
                <a:latin typeface="Arial" panose="020B0604020202020204" pitchFamily="34" charset="0"/>
              </a:rPr>
              <a:t>OOA</a:t>
            </a:r>
            <a:r>
              <a:rPr lang="zh-CN" altLang="en-US" sz="2800" dirty="0">
                <a:solidFill>
                  <a:schemeClr val="tx1"/>
                </a:solidFill>
                <a:effectLst>
                  <a:outerShdw blurRad="38100" dist="38100" dir="2700000" algn="tl">
                    <a:srgbClr val="C0C0C0"/>
                  </a:outerShdw>
                </a:effectLst>
                <a:latin typeface="Arial" panose="020B0604020202020204" pitchFamily="34" charset="0"/>
              </a:rPr>
              <a:t>）和</a:t>
            </a:r>
            <a:r>
              <a:rPr lang="zh-CN" altLang="en-US" sz="2800" dirty="0">
                <a:solidFill>
                  <a:srgbClr val="CC0000"/>
                </a:solidFill>
                <a:effectLst>
                  <a:outerShdw blurRad="38100" dist="38100" dir="2700000" algn="tl">
                    <a:srgbClr val="C0C0C0"/>
                  </a:outerShdw>
                </a:effectLst>
                <a:latin typeface="Arial" panose="020B0604020202020204" pitchFamily="34" charset="0"/>
              </a:rPr>
              <a:t>面向对象设计</a:t>
            </a:r>
            <a:r>
              <a:rPr lang="zh-CN" altLang="en-US" sz="2800" dirty="0">
                <a:solidFill>
                  <a:schemeClr val="tx1"/>
                </a:solidFill>
                <a:effectLst>
                  <a:outerShdw blurRad="38100" dist="38100" dir="2700000" algn="tl">
                    <a:srgbClr val="C0C0C0"/>
                  </a:outerShdw>
                </a:effectLst>
                <a:latin typeface="Arial" panose="020B0604020202020204" pitchFamily="34" charset="0"/>
              </a:rPr>
              <a:t>（</a:t>
            </a:r>
            <a:r>
              <a:rPr lang="en-US" altLang="zh-CN" sz="2800" dirty="0">
                <a:solidFill>
                  <a:schemeClr val="tx1"/>
                </a:solidFill>
                <a:effectLst>
                  <a:outerShdw blurRad="38100" dist="38100" dir="2700000" algn="tl">
                    <a:srgbClr val="C0C0C0"/>
                  </a:outerShdw>
                </a:effectLst>
                <a:latin typeface="Arial" panose="020B0604020202020204" pitchFamily="34" charset="0"/>
              </a:rPr>
              <a:t>OOD</a:t>
            </a:r>
            <a:r>
              <a:rPr lang="zh-CN" altLang="en-US" sz="2800" dirty="0">
                <a:solidFill>
                  <a:schemeClr val="tx1"/>
                </a:solidFill>
                <a:effectLst>
                  <a:outerShdw blurRad="38100" dist="38100" dir="2700000" algn="tl">
                    <a:srgbClr val="C0C0C0"/>
                  </a:outerShdw>
                </a:effectLst>
                <a:latin typeface="Arial" panose="020B0604020202020204" pitchFamily="34" charset="0"/>
              </a:rPr>
              <a:t>）</a:t>
            </a:r>
            <a:r>
              <a:rPr lang="zh-CN" altLang="en-US" sz="2800" dirty="0">
                <a:solidFill>
                  <a:srgbClr val="CC0000"/>
                </a:solidFill>
                <a:effectLst>
                  <a:outerShdw blurRad="38100" dist="38100" dir="2700000" algn="tl">
                    <a:srgbClr val="C0C0C0"/>
                  </a:outerShdw>
                </a:effectLst>
                <a:latin typeface="Arial" panose="020B0604020202020204" pitchFamily="34" charset="0"/>
              </a:rPr>
              <a:t>方法</a:t>
            </a:r>
          </a:p>
          <a:p>
            <a:pPr>
              <a:buFontTx/>
              <a:buNone/>
              <a:defRPr/>
            </a:pPr>
            <a:r>
              <a:rPr lang="zh-CN" altLang="en-US" sz="2800" dirty="0">
                <a:solidFill>
                  <a:schemeClr val="tx1"/>
                </a:solidFill>
                <a:effectLst>
                  <a:outerShdw blurRad="38100" dist="38100" dir="2700000" algn="tl">
                    <a:srgbClr val="C0C0C0"/>
                  </a:outerShdw>
                </a:effectLst>
                <a:latin typeface="Arial" panose="020B0604020202020204" pitchFamily="34" charset="0"/>
              </a:rPr>
              <a:t>       ● 掌握面向对象分析和设计方法的</a:t>
            </a:r>
            <a:r>
              <a:rPr lang="zh-CN" altLang="en-US" sz="2800" dirty="0">
                <a:solidFill>
                  <a:srgbClr val="FF0000"/>
                </a:solidFill>
                <a:effectLst>
                  <a:outerShdw blurRad="38100" dist="38100" dir="2700000" algn="tl">
                    <a:srgbClr val="C0C0C0"/>
                  </a:outerShdw>
                </a:effectLst>
                <a:latin typeface="Arial" panose="020B0604020202020204" pitchFamily="34" charset="0"/>
              </a:rPr>
              <a:t>实际应用</a:t>
            </a:r>
          </a:p>
        </p:txBody>
      </p:sp>
      <p:sp>
        <p:nvSpPr>
          <p:cNvPr id="5" name="AutoShape 8">
            <a:extLst>
              <a:ext uri="{FF2B5EF4-FFF2-40B4-BE49-F238E27FC236}">
                <a16:creationId xmlns:a16="http://schemas.microsoft.com/office/drawing/2014/main" id="{A6FE79F1-5CAD-4DDB-8507-FCC568DF5B86}"/>
              </a:ext>
            </a:extLst>
          </p:cNvPr>
          <p:cNvSpPr>
            <a:spLocks noChangeArrowheads="1"/>
          </p:cNvSpPr>
          <p:nvPr/>
        </p:nvSpPr>
        <p:spPr bwMode="auto">
          <a:xfrm>
            <a:off x="7885113" y="3141663"/>
            <a:ext cx="936625" cy="360362"/>
          </a:xfrm>
          <a:prstGeom prst="wedgeRoundRectCallout">
            <a:avLst>
              <a:gd name="adj1" fmla="val -76273"/>
              <a:gd name="adj2" fmla="val 15639"/>
              <a:gd name="adj3" fmla="val 16667"/>
            </a:avLst>
          </a:prstGeom>
          <a:solidFill>
            <a:srgbClr val="FFFF00"/>
          </a:solidFill>
          <a:ln w="9525" algn="ctr">
            <a:solidFill>
              <a:schemeClr val="tx2"/>
            </a:solidFill>
            <a:miter lim="800000"/>
          </a:ln>
          <a:effectLst/>
        </p:spPr>
        <p:txBody>
          <a:bodyPr/>
          <a:lstStyle/>
          <a:p>
            <a:pPr algn="ctr">
              <a:spcBef>
                <a:spcPct val="20000"/>
              </a:spcBef>
              <a:buFont typeface="Wingdings" panose="05000000000000000000" pitchFamily="2" charset="2"/>
              <a:buNone/>
              <a:defRPr/>
            </a:pPr>
            <a:r>
              <a:rPr lang="zh-CN" altLang="en-US" sz="1600" b="0">
                <a:solidFill>
                  <a:srgbClr val="FF0000"/>
                </a:solidFill>
                <a:effectLst>
                  <a:outerShdw blurRad="38100" dist="38100" dir="2700000" algn="tl">
                    <a:srgbClr val="000000"/>
                  </a:outerShdw>
                </a:effectLst>
                <a:latin typeface="Arial Black" panose="020B0A04020102020204" pitchFamily="34" charset="0"/>
              </a:rPr>
              <a:t>重点</a:t>
            </a:r>
          </a:p>
        </p:txBody>
      </p:sp>
      <p:sp>
        <p:nvSpPr>
          <p:cNvPr id="6" name="AutoShape 8">
            <a:extLst>
              <a:ext uri="{FF2B5EF4-FFF2-40B4-BE49-F238E27FC236}">
                <a16:creationId xmlns:a16="http://schemas.microsoft.com/office/drawing/2014/main" id="{9C7FBA14-660C-495A-828B-7A6BBD3EFAC7}"/>
              </a:ext>
            </a:extLst>
          </p:cNvPr>
          <p:cNvSpPr>
            <a:spLocks noChangeArrowheads="1"/>
          </p:cNvSpPr>
          <p:nvPr/>
        </p:nvSpPr>
        <p:spPr bwMode="auto">
          <a:xfrm>
            <a:off x="4067175" y="3933825"/>
            <a:ext cx="936625" cy="360363"/>
          </a:xfrm>
          <a:prstGeom prst="wedgeRoundRectCallout">
            <a:avLst>
              <a:gd name="adj1" fmla="val -74407"/>
              <a:gd name="adj2" fmla="val 27428"/>
              <a:gd name="adj3" fmla="val 16667"/>
            </a:avLst>
          </a:prstGeom>
          <a:solidFill>
            <a:srgbClr val="FFFF00"/>
          </a:solidFill>
          <a:ln w="9525" algn="ctr">
            <a:solidFill>
              <a:schemeClr val="tx2"/>
            </a:solidFill>
            <a:miter lim="800000"/>
          </a:ln>
          <a:effectLst/>
        </p:spPr>
        <p:txBody>
          <a:bodyPr/>
          <a:lstStyle/>
          <a:p>
            <a:pPr algn="ctr">
              <a:spcBef>
                <a:spcPct val="20000"/>
              </a:spcBef>
              <a:buFont typeface="Wingdings" panose="05000000000000000000" pitchFamily="2" charset="2"/>
              <a:buNone/>
              <a:defRPr/>
            </a:pPr>
            <a:r>
              <a:rPr lang="zh-CN" altLang="en-US" sz="1600" b="0">
                <a:solidFill>
                  <a:srgbClr val="FF0000"/>
                </a:solidFill>
                <a:effectLst>
                  <a:outerShdw blurRad="38100" dist="38100" dir="2700000" algn="tl">
                    <a:srgbClr val="000000"/>
                  </a:outerShdw>
                </a:effectLst>
                <a:latin typeface="Arial Black" panose="020B0A04020102020204" pitchFamily="34" charset="0"/>
              </a:rPr>
              <a:t>重点</a:t>
            </a:r>
          </a:p>
        </p:txBody>
      </p:sp>
      <p:sp>
        <p:nvSpPr>
          <p:cNvPr id="7" name="AutoShape 8">
            <a:extLst>
              <a:ext uri="{FF2B5EF4-FFF2-40B4-BE49-F238E27FC236}">
                <a16:creationId xmlns:a16="http://schemas.microsoft.com/office/drawing/2014/main" id="{35CB49E2-2D41-4F68-88F5-0A92C956DB25}"/>
              </a:ext>
            </a:extLst>
          </p:cNvPr>
          <p:cNvSpPr>
            <a:spLocks noChangeArrowheads="1"/>
          </p:cNvSpPr>
          <p:nvPr/>
        </p:nvSpPr>
        <p:spPr bwMode="auto">
          <a:xfrm>
            <a:off x="1547813" y="4797425"/>
            <a:ext cx="1152525" cy="360363"/>
          </a:xfrm>
          <a:prstGeom prst="wedgeRoundRectCallout">
            <a:avLst>
              <a:gd name="adj1" fmla="val -74407"/>
              <a:gd name="adj2" fmla="val 27428"/>
              <a:gd name="adj3" fmla="val 16667"/>
            </a:avLst>
          </a:prstGeom>
          <a:solidFill>
            <a:srgbClr val="FFFF00"/>
          </a:solidFill>
          <a:ln w="9525" algn="ctr">
            <a:solidFill>
              <a:schemeClr val="tx2"/>
            </a:solidFill>
            <a:miter lim="800000"/>
          </a:ln>
          <a:effectLst/>
        </p:spPr>
        <p:txBody>
          <a:bodyPr/>
          <a:lstStyle/>
          <a:p>
            <a:pPr algn="ctr">
              <a:spcBef>
                <a:spcPct val="20000"/>
              </a:spcBef>
              <a:buFont typeface="Wingdings" panose="05000000000000000000" pitchFamily="2" charset="2"/>
              <a:buNone/>
              <a:defRPr/>
            </a:pPr>
            <a:r>
              <a:rPr lang="zh-CN" altLang="en-US" sz="1800" b="0">
                <a:solidFill>
                  <a:srgbClr val="FF0000"/>
                </a:solidFill>
                <a:effectLst>
                  <a:outerShdw blurRad="38100" dist="38100" dir="2700000" algn="tl">
                    <a:srgbClr val="000000"/>
                  </a:outerShdw>
                </a:effectLst>
                <a:latin typeface="Arial Black" panose="020B0A04020102020204" pitchFamily="34" charset="0"/>
              </a:rPr>
              <a:t>重点</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28D4C7CE-8A78-4944-B7C4-14E761A75FFB}"/>
              </a:ext>
            </a:extLst>
          </p:cNvPr>
          <p:cNvSpPr>
            <a:spLocks noGrp="1" noChangeArrowheads="1"/>
          </p:cNvSpPr>
          <p:nvPr>
            <p:ph type="title" idx="4294967295"/>
          </p:nvPr>
        </p:nvSpPr>
        <p:spPr>
          <a:xfrm>
            <a:off x="0" y="188913"/>
            <a:ext cx="8178800" cy="533400"/>
          </a:xfrm>
        </p:spPr>
        <p:txBody>
          <a:bodyPr/>
          <a:lstStyle/>
          <a:p>
            <a:pPr eaLnBrk="1" hangingPunct="1"/>
            <a:r>
              <a:rPr lang="en-US" altLang="zh-CN"/>
              <a:t>5.3 </a:t>
            </a:r>
            <a:r>
              <a:rPr lang="zh-CN" altLang="en-US"/>
              <a:t>面向对象分析 </a:t>
            </a:r>
          </a:p>
        </p:txBody>
      </p:sp>
      <p:sp>
        <p:nvSpPr>
          <p:cNvPr id="32771" name="Text Box 3">
            <a:extLst>
              <a:ext uri="{FF2B5EF4-FFF2-40B4-BE49-F238E27FC236}">
                <a16:creationId xmlns:a16="http://schemas.microsoft.com/office/drawing/2014/main" id="{F9D8E072-A257-47EE-8428-3F12DC61BD38}"/>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32772" name="AutoShape 4">
            <a:extLst>
              <a:ext uri="{FF2B5EF4-FFF2-40B4-BE49-F238E27FC236}">
                <a16:creationId xmlns:a16="http://schemas.microsoft.com/office/drawing/2014/main" id="{8843E496-00C2-4E55-81C2-FDBA843DA32B}"/>
              </a:ext>
            </a:extLst>
          </p:cNvPr>
          <p:cNvSpPr>
            <a:spLocks noChangeArrowheads="1"/>
          </p:cNvSpPr>
          <p:nvPr/>
        </p:nvSpPr>
        <p:spPr bwMode="auto">
          <a:xfrm>
            <a:off x="684213" y="1397000"/>
            <a:ext cx="7675562" cy="1023938"/>
          </a:xfrm>
          <a:prstGeom prst="flowChartAlternateProcess">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32773" name="Rectangle 5">
            <a:extLst>
              <a:ext uri="{FF2B5EF4-FFF2-40B4-BE49-F238E27FC236}">
                <a16:creationId xmlns:a16="http://schemas.microsoft.com/office/drawing/2014/main" id="{E8D178C2-6309-4F2B-9FD7-16F452CDF845}"/>
              </a:ext>
            </a:extLst>
          </p:cNvPr>
          <p:cNvSpPr>
            <a:spLocks noChangeArrowheads="1"/>
          </p:cNvSpPr>
          <p:nvPr/>
        </p:nvSpPr>
        <p:spPr bwMode="auto">
          <a:xfrm>
            <a:off x="755650" y="1400175"/>
            <a:ext cx="77612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en-US" altLang="zh-CN" sz="2400">
                <a:solidFill>
                  <a:srgbClr val="CC0000"/>
                </a:solidFill>
                <a:latin typeface="Arial" panose="020B0604020202020204" pitchFamily="34" charset="0"/>
              </a:rPr>
              <a:t>                    </a:t>
            </a:r>
            <a:r>
              <a:rPr lang="zh-CN" altLang="en-US" sz="2400">
                <a:solidFill>
                  <a:srgbClr val="CC0000"/>
                </a:solidFill>
                <a:latin typeface="Arial" panose="020B0604020202020204" pitchFamily="34" charset="0"/>
              </a:rPr>
              <a:t>宾馆信息系统</a:t>
            </a:r>
            <a:r>
              <a:rPr lang="zh-CN" altLang="en-US" sz="2400">
                <a:latin typeface="Arial" panose="020B0604020202020204" pitchFamily="34" charset="0"/>
              </a:rPr>
              <a:t>中旅客和床位的状态转换图。</a:t>
            </a:r>
            <a:endParaRPr lang="en-US" altLang="zh-CN" sz="2400">
              <a:latin typeface="Arial" panose="020B0604020202020204" pitchFamily="34" charset="0"/>
            </a:endParaRPr>
          </a:p>
          <a:p>
            <a:pPr eaLnBrk="1" hangingPunct="1"/>
            <a:r>
              <a:rPr lang="zh-CN" altLang="en-US" sz="2400">
                <a:latin typeface="Arial" panose="020B0604020202020204" pitchFamily="34" charset="0"/>
              </a:rPr>
              <a:t>如图</a:t>
            </a:r>
            <a:r>
              <a:rPr lang="en-US" altLang="zh-CN" sz="2400">
                <a:latin typeface="Arial" panose="020B0604020202020204" pitchFamily="34" charset="0"/>
              </a:rPr>
              <a:t>5-8</a:t>
            </a:r>
            <a:r>
              <a:rPr lang="zh-CN" altLang="en-US" sz="2400">
                <a:latin typeface="Arial" panose="020B0604020202020204" pitchFamily="34" charset="0"/>
              </a:rPr>
              <a:t>和</a:t>
            </a:r>
            <a:r>
              <a:rPr lang="en-US" altLang="zh-CN" sz="2400">
                <a:latin typeface="Arial" panose="020B0604020202020204" pitchFamily="34" charset="0"/>
              </a:rPr>
              <a:t>5-9</a:t>
            </a:r>
            <a:r>
              <a:rPr lang="zh-CN" altLang="en-US" sz="2400">
                <a:latin typeface="Arial" panose="020B0604020202020204" pitchFamily="34" charset="0"/>
              </a:rPr>
              <a:t>所示。 </a:t>
            </a:r>
          </a:p>
        </p:txBody>
      </p:sp>
      <p:pic>
        <p:nvPicPr>
          <p:cNvPr id="32774" name="Picture 6">
            <a:extLst>
              <a:ext uri="{FF2B5EF4-FFF2-40B4-BE49-F238E27FC236}">
                <a16:creationId xmlns:a16="http://schemas.microsoft.com/office/drawing/2014/main" id="{1AE68366-E177-4567-906E-AE49B828F4F9}"/>
              </a:ext>
            </a:extLst>
          </p:cNvPr>
          <p:cNvPicPr>
            <a:picLocks noChangeAspect="1" noChangeArrowheads="1"/>
          </p:cNvPicPr>
          <p:nvPr/>
        </p:nvPicPr>
        <p:blipFill>
          <a:blip r:embed="rId2">
            <a:lum bright="-30000" contrast="54000"/>
            <a:extLst>
              <a:ext uri="{28A0092B-C50C-407E-A947-70E740481C1C}">
                <a14:useLocalDpi xmlns:a14="http://schemas.microsoft.com/office/drawing/2010/main" val="0"/>
              </a:ext>
            </a:extLst>
          </a:blip>
          <a:srcRect/>
          <a:stretch>
            <a:fillRect/>
          </a:stretch>
        </p:blipFill>
        <p:spPr bwMode="auto">
          <a:xfrm>
            <a:off x="1979613" y="2744788"/>
            <a:ext cx="4968875"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Rectangle 7">
            <a:extLst>
              <a:ext uri="{FF2B5EF4-FFF2-40B4-BE49-F238E27FC236}">
                <a16:creationId xmlns:a16="http://schemas.microsoft.com/office/drawing/2014/main" id="{1A7EFC90-5AFF-4E35-A9D8-4306BC3A19EE}"/>
              </a:ext>
            </a:extLst>
          </p:cNvPr>
          <p:cNvSpPr>
            <a:spLocks noChangeArrowheads="1"/>
          </p:cNvSpPr>
          <p:nvPr/>
        </p:nvSpPr>
        <p:spPr bwMode="auto">
          <a:xfrm>
            <a:off x="3538538" y="3968750"/>
            <a:ext cx="2100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zh-CN" altLang="en-US">
                <a:solidFill>
                  <a:srgbClr val="800000"/>
                </a:solidFill>
                <a:latin typeface="Arial" panose="020B0604020202020204" pitchFamily="34" charset="0"/>
              </a:rPr>
              <a:t>图</a:t>
            </a:r>
            <a:r>
              <a:rPr lang="en-US" altLang="zh-CN">
                <a:solidFill>
                  <a:srgbClr val="800000"/>
                </a:solidFill>
                <a:latin typeface="Arial" panose="020B0604020202020204" pitchFamily="34" charset="0"/>
              </a:rPr>
              <a:t>5-8 </a:t>
            </a:r>
            <a:r>
              <a:rPr lang="zh-CN" altLang="en-US">
                <a:solidFill>
                  <a:srgbClr val="800000"/>
                </a:solidFill>
                <a:latin typeface="Arial" panose="020B0604020202020204" pitchFamily="34" charset="0"/>
              </a:rPr>
              <a:t>旅客的状态转换图</a:t>
            </a:r>
          </a:p>
        </p:txBody>
      </p:sp>
      <p:pic>
        <p:nvPicPr>
          <p:cNvPr id="32776" name="Picture 8">
            <a:extLst>
              <a:ext uri="{FF2B5EF4-FFF2-40B4-BE49-F238E27FC236}">
                <a16:creationId xmlns:a16="http://schemas.microsoft.com/office/drawing/2014/main" id="{625B4D59-A234-47F5-895E-6C73FBF3EBF9}"/>
              </a:ext>
            </a:extLst>
          </p:cNvPr>
          <p:cNvPicPr>
            <a:picLocks noChangeAspect="1" noChangeArrowheads="1"/>
          </p:cNvPicPr>
          <p:nvPr/>
        </p:nvPicPr>
        <p:blipFill>
          <a:blip r:embed="rId3">
            <a:lum bright="-18000" contrast="42000"/>
            <a:extLst>
              <a:ext uri="{28A0092B-C50C-407E-A947-70E740481C1C}">
                <a14:useLocalDpi xmlns:a14="http://schemas.microsoft.com/office/drawing/2010/main" val="0"/>
              </a:ext>
            </a:extLst>
          </a:blip>
          <a:srcRect/>
          <a:stretch>
            <a:fillRect/>
          </a:stretch>
        </p:blipFill>
        <p:spPr bwMode="auto">
          <a:xfrm>
            <a:off x="2195513" y="4652963"/>
            <a:ext cx="453707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7" name="Rectangle 9">
            <a:extLst>
              <a:ext uri="{FF2B5EF4-FFF2-40B4-BE49-F238E27FC236}">
                <a16:creationId xmlns:a16="http://schemas.microsoft.com/office/drawing/2014/main" id="{D35254E5-AA9E-4AC8-BF99-BF1A2E940211}"/>
              </a:ext>
            </a:extLst>
          </p:cNvPr>
          <p:cNvSpPr>
            <a:spLocks noChangeArrowheads="1"/>
          </p:cNvSpPr>
          <p:nvPr/>
        </p:nvSpPr>
        <p:spPr bwMode="auto">
          <a:xfrm>
            <a:off x="3049588" y="5876925"/>
            <a:ext cx="2686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a:solidFill>
                  <a:srgbClr val="800000"/>
                </a:solidFill>
                <a:latin typeface="Arial" panose="020B0604020202020204" pitchFamily="34" charset="0"/>
              </a:rPr>
              <a:t>图</a:t>
            </a:r>
            <a:r>
              <a:rPr lang="en-US" altLang="zh-CN">
                <a:solidFill>
                  <a:srgbClr val="800000"/>
                </a:solidFill>
                <a:latin typeface="Arial" panose="020B0604020202020204" pitchFamily="34" charset="0"/>
              </a:rPr>
              <a:t>5-9 </a:t>
            </a:r>
            <a:r>
              <a:rPr lang="zh-CN" altLang="en-US">
                <a:solidFill>
                  <a:srgbClr val="800000"/>
                </a:solidFill>
                <a:latin typeface="Arial" panose="020B0604020202020204" pitchFamily="34" charset="0"/>
              </a:rPr>
              <a:t>床位在系统中状态转换图</a:t>
            </a:r>
            <a:r>
              <a:rPr lang="zh-CN" altLang="en-US" sz="1800">
                <a:latin typeface="Arial" panose="020B0604020202020204" pitchFamily="34" charset="0"/>
              </a:rPr>
              <a:t> </a:t>
            </a:r>
          </a:p>
        </p:txBody>
      </p:sp>
      <p:sp>
        <p:nvSpPr>
          <p:cNvPr id="32778" name="Rectangle 11">
            <a:extLst>
              <a:ext uri="{FF2B5EF4-FFF2-40B4-BE49-F238E27FC236}">
                <a16:creationId xmlns:a16="http://schemas.microsoft.com/office/drawing/2014/main" id="{DF68DF53-CBB7-4CD3-B089-6C5EA4EF3284}"/>
              </a:ext>
            </a:extLst>
          </p:cNvPr>
          <p:cNvSpPr>
            <a:spLocks noChangeArrowheads="1"/>
          </p:cNvSpPr>
          <p:nvPr/>
        </p:nvSpPr>
        <p:spPr bwMode="auto">
          <a:xfrm>
            <a:off x="2700338" y="5013325"/>
            <a:ext cx="36195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a:solidFill>
                  <a:srgbClr val="FF0000"/>
                </a:solidFill>
                <a:latin typeface="Arial" panose="020B0604020202020204" pitchFamily="34" charset="0"/>
              </a:rPr>
              <a:t>空</a:t>
            </a:r>
          </a:p>
        </p:txBody>
      </p:sp>
      <p:sp>
        <p:nvSpPr>
          <p:cNvPr id="32779" name="Rectangle 12">
            <a:extLst>
              <a:ext uri="{FF2B5EF4-FFF2-40B4-BE49-F238E27FC236}">
                <a16:creationId xmlns:a16="http://schemas.microsoft.com/office/drawing/2014/main" id="{CF1773E4-6FF6-4EA7-8709-A14371993D6E}"/>
              </a:ext>
            </a:extLst>
          </p:cNvPr>
          <p:cNvSpPr>
            <a:spLocks noChangeArrowheads="1"/>
          </p:cNvSpPr>
          <p:nvPr/>
        </p:nvSpPr>
        <p:spPr bwMode="auto">
          <a:xfrm>
            <a:off x="5735638" y="5013325"/>
            <a:ext cx="53975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a:solidFill>
                  <a:srgbClr val="FF0000"/>
                </a:solidFill>
                <a:latin typeface="Arial" panose="020B0604020202020204" pitchFamily="34" charset="0"/>
              </a:rPr>
              <a:t>已住</a:t>
            </a:r>
          </a:p>
        </p:txBody>
      </p:sp>
      <p:sp>
        <p:nvSpPr>
          <p:cNvPr id="12" name="圆角矩形 11">
            <a:extLst>
              <a:ext uri="{FF2B5EF4-FFF2-40B4-BE49-F238E27FC236}">
                <a16:creationId xmlns:a16="http://schemas.microsoft.com/office/drawing/2014/main" id="{B7DC6B4B-2AA0-4A4A-8AF1-0B67584963C6}"/>
              </a:ext>
            </a:extLst>
          </p:cNvPr>
          <p:cNvSpPr/>
          <p:nvPr/>
        </p:nvSpPr>
        <p:spPr bwMode="gray">
          <a:xfrm>
            <a:off x="1071563" y="1397000"/>
            <a:ext cx="1362075" cy="411163"/>
          </a:xfrm>
          <a:prstGeom prst="roundRect">
            <a:avLst/>
          </a:prstGeom>
        </p:spPr>
        <p:style>
          <a:lnRef idx="0">
            <a:schemeClr val="accent2"/>
          </a:lnRef>
          <a:fillRef idx="3">
            <a:schemeClr val="accent2"/>
          </a:fillRef>
          <a:effectRef idx="3">
            <a:schemeClr val="accent2"/>
          </a:effectRef>
          <a:fontRef idx="minor">
            <a:schemeClr val="lt1"/>
          </a:fontRef>
        </p:style>
        <p:txBody>
          <a:bodyPr wrap="none" anchor="ctr"/>
          <a:lstStyle/>
          <a:p>
            <a:pPr algn="ctr">
              <a:spcBef>
                <a:spcPct val="20000"/>
              </a:spcBef>
              <a:buFont typeface="Wingdings" panose="05000000000000000000" pitchFamily="2" charset="2"/>
              <a:buNone/>
              <a:defRPr/>
            </a:pPr>
            <a:r>
              <a:rPr lang="zh-CN" altLang="en-US" sz="1600" noProof="1">
                <a:solidFill>
                  <a:srgbClr val="002060"/>
                </a:solidFill>
              </a:rPr>
              <a:t>案例</a:t>
            </a:r>
            <a:r>
              <a:rPr lang="en-US" altLang="zh-CN" sz="1600" noProof="1">
                <a:solidFill>
                  <a:srgbClr val="002060"/>
                </a:solidFill>
              </a:rPr>
              <a:t>5-4</a:t>
            </a:r>
            <a:endParaRPr lang="zh-CN" altLang="en-US" sz="1600" noProof="1">
              <a:solidFill>
                <a:srgbClr val="00206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FAFC4757-2B3D-4837-B6A1-2E15FED3E823}"/>
              </a:ext>
            </a:extLst>
          </p:cNvPr>
          <p:cNvSpPr>
            <a:spLocks noGrp="1" noChangeArrowheads="1"/>
          </p:cNvSpPr>
          <p:nvPr>
            <p:ph type="title" idx="4294967295"/>
          </p:nvPr>
        </p:nvSpPr>
        <p:spPr>
          <a:xfrm>
            <a:off x="0" y="188913"/>
            <a:ext cx="8178800" cy="533400"/>
          </a:xfrm>
        </p:spPr>
        <p:txBody>
          <a:bodyPr/>
          <a:lstStyle/>
          <a:p>
            <a:pPr eaLnBrk="1" hangingPunct="1"/>
            <a:r>
              <a:rPr lang="en-US" altLang="zh-CN"/>
              <a:t>5.3 </a:t>
            </a:r>
            <a:r>
              <a:rPr lang="zh-CN" altLang="en-US"/>
              <a:t>面向对象分析 </a:t>
            </a:r>
          </a:p>
        </p:txBody>
      </p:sp>
      <p:sp>
        <p:nvSpPr>
          <p:cNvPr id="33795" name="Text Box 3">
            <a:extLst>
              <a:ext uri="{FF2B5EF4-FFF2-40B4-BE49-F238E27FC236}">
                <a16:creationId xmlns:a16="http://schemas.microsoft.com/office/drawing/2014/main" id="{225649F6-F12C-44A4-B56A-B020858FF002}"/>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33796" name="Rectangle 4">
            <a:extLst>
              <a:ext uri="{FF2B5EF4-FFF2-40B4-BE49-F238E27FC236}">
                <a16:creationId xmlns:a16="http://schemas.microsoft.com/office/drawing/2014/main" id="{8D8A72C8-2FB7-45FD-972C-04800FB97098}"/>
              </a:ext>
            </a:extLst>
          </p:cNvPr>
          <p:cNvSpPr>
            <a:spLocks noChangeArrowheads="1"/>
          </p:cNvSpPr>
          <p:nvPr/>
        </p:nvSpPr>
        <p:spPr bwMode="auto">
          <a:xfrm>
            <a:off x="250825" y="3233738"/>
            <a:ext cx="8569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sz="2000" b="0">
              <a:latin typeface="Arial" panose="020B0604020202020204" pitchFamily="34" charset="0"/>
            </a:endParaRPr>
          </a:p>
        </p:txBody>
      </p:sp>
      <p:sp>
        <p:nvSpPr>
          <p:cNvPr id="5" name="圆角矩形 4">
            <a:extLst>
              <a:ext uri="{FF2B5EF4-FFF2-40B4-BE49-F238E27FC236}">
                <a16:creationId xmlns:a16="http://schemas.microsoft.com/office/drawing/2014/main" id="{34FDC746-0AB7-4EF8-8147-7EE83B72FDCB}"/>
              </a:ext>
            </a:extLst>
          </p:cNvPr>
          <p:cNvSpPr/>
          <p:nvPr/>
        </p:nvSpPr>
        <p:spPr bwMode="gray">
          <a:xfrm>
            <a:off x="395288" y="1089025"/>
            <a:ext cx="8424862" cy="5435600"/>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lstStyle/>
          <a:p>
            <a:pPr>
              <a:buFontTx/>
              <a:buNone/>
              <a:defRPr/>
            </a:pPr>
            <a:r>
              <a:rPr lang="en-US" altLang="zh-CN" sz="2400" dirty="0">
                <a:solidFill>
                  <a:srgbClr val="FF0000"/>
                </a:solidFill>
                <a:latin typeface="Arial" panose="020B0604020202020204" pitchFamily="34" charset="0"/>
              </a:rPr>
              <a:t>        3. </a:t>
            </a:r>
            <a:r>
              <a:rPr lang="zh-CN" altLang="en-US" sz="2400" dirty="0">
                <a:solidFill>
                  <a:srgbClr val="FF0000"/>
                </a:solidFill>
                <a:latin typeface="Arial" panose="020B0604020202020204" pitchFamily="34" charset="0"/>
              </a:rPr>
              <a:t>建立功能模型</a:t>
            </a:r>
          </a:p>
          <a:p>
            <a:pPr>
              <a:buFontTx/>
              <a:buNone/>
              <a:defRPr/>
            </a:pPr>
            <a:r>
              <a:rPr lang="zh-CN" altLang="en-US" sz="2400" dirty="0">
                <a:solidFill>
                  <a:schemeClr val="tx1"/>
                </a:solidFill>
                <a:latin typeface="Arial" panose="020B0604020202020204" pitchFamily="34" charset="0"/>
              </a:rPr>
              <a:t>       </a:t>
            </a:r>
            <a:r>
              <a:rPr lang="zh-CN" altLang="en-US" sz="2400" dirty="0">
                <a:solidFill>
                  <a:srgbClr val="800000"/>
                </a:solidFill>
                <a:latin typeface="Arial" panose="020B0604020202020204" pitchFamily="34" charset="0"/>
                <a:sym typeface="+mn-ea"/>
              </a:rPr>
              <a:t>功能模型</a:t>
            </a:r>
            <a:r>
              <a:rPr lang="zh-CN" altLang="en-US" sz="2400" dirty="0">
                <a:solidFill>
                  <a:srgbClr val="FF00FF"/>
                </a:solidFill>
                <a:latin typeface="Arial" panose="020B0604020202020204" pitchFamily="34" charset="0"/>
                <a:sym typeface="+mn-ea"/>
              </a:rPr>
              <a:t>用于</a:t>
            </a:r>
            <a:r>
              <a:rPr lang="zh-CN" altLang="en-US" sz="2400" dirty="0">
                <a:solidFill>
                  <a:schemeClr val="tx1"/>
                </a:solidFill>
                <a:latin typeface="Arial" panose="020B0604020202020204" pitchFamily="34" charset="0"/>
                <a:sym typeface="+mn-ea"/>
              </a:rPr>
              <a:t>系统内部</a:t>
            </a:r>
            <a:r>
              <a:rPr lang="zh-CN" altLang="en-US" sz="2400" dirty="0">
                <a:solidFill>
                  <a:srgbClr val="006600"/>
                </a:solidFill>
                <a:latin typeface="Arial" panose="020B0604020202020204" pitchFamily="34" charset="0"/>
                <a:sym typeface="+mn-ea"/>
              </a:rPr>
              <a:t>数据</a:t>
            </a:r>
            <a:r>
              <a:rPr lang="zh-CN" altLang="en-US" sz="2400" dirty="0">
                <a:solidFill>
                  <a:schemeClr val="tx1"/>
                </a:solidFill>
                <a:latin typeface="Arial" panose="020B0604020202020204" pitchFamily="34" charset="0"/>
                <a:sym typeface="+mn-ea"/>
              </a:rPr>
              <a:t>的处理和传送。经过处理从输入数据可得到具体的输出数据，但忽略参加处理的数据具体时序执行。</a:t>
            </a:r>
            <a:r>
              <a:rPr lang="zh-CN" altLang="en-US" sz="2400" dirty="0">
                <a:solidFill>
                  <a:srgbClr val="800000"/>
                </a:solidFill>
                <a:latin typeface="Arial" panose="020B0604020202020204" pitchFamily="34" charset="0"/>
                <a:sym typeface="+mn-ea"/>
              </a:rPr>
              <a:t>功能模型</a:t>
            </a:r>
            <a:r>
              <a:rPr lang="zh-CN" altLang="en-US" sz="2400" dirty="0">
                <a:solidFill>
                  <a:schemeClr val="tx1"/>
                </a:solidFill>
                <a:latin typeface="Arial" panose="020B0604020202020204" pitchFamily="34" charset="0"/>
                <a:sym typeface="+mn-ea"/>
              </a:rPr>
              <a:t>由多个数据流图</a:t>
            </a:r>
            <a:r>
              <a:rPr lang="zh-CN" altLang="en-US" sz="2400" dirty="0">
                <a:solidFill>
                  <a:srgbClr val="CC0000"/>
                </a:solidFill>
                <a:latin typeface="Arial" panose="020B0604020202020204" pitchFamily="34" charset="0"/>
                <a:sym typeface="+mn-ea"/>
              </a:rPr>
              <a:t>组成</a:t>
            </a:r>
            <a:r>
              <a:rPr lang="zh-CN" altLang="en-US" sz="2400" dirty="0">
                <a:solidFill>
                  <a:schemeClr val="tx1"/>
                </a:solidFill>
                <a:latin typeface="Arial" panose="020B0604020202020204" pitchFamily="34" charset="0"/>
                <a:sym typeface="+mn-ea"/>
              </a:rPr>
              <a:t>，指明从外部输入，通过操作和内部存储，直到外部输出的整个数据流情况。功能模型</a:t>
            </a:r>
            <a:r>
              <a:rPr lang="zh-CN" altLang="en-US" sz="2400" dirty="0">
                <a:solidFill>
                  <a:srgbClr val="7030A0"/>
                </a:solidFill>
                <a:latin typeface="Arial" panose="020B0604020202020204" pitchFamily="34" charset="0"/>
                <a:sym typeface="+mn-ea"/>
              </a:rPr>
              <a:t>还包括</a:t>
            </a:r>
            <a:r>
              <a:rPr lang="zh-CN" altLang="en-US" sz="2400" dirty="0">
                <a:solidFill>
                  <a:schemeClr val="tx1"/>
                </a:solidFill>
                <a:latin typeface="Arial" panose="020B0604020202020204" pitchFamily="34" charset="0"/>
                <a:sym typeface="+mn-ea"/>
              </a:rPr>
              <a:t>对象模型内数据间的限制。</a:t>
            </a:r>
            <a:endParaRPr lang="zh-CN" altLang="en-US" sz="2400" dirty="0">
              <a:solidFill>
                <a:schemeClr val="tx1"/>
              </a:solidFill>
              <a:latin typeface="Arial" panose="020B0604020202020204" pitchFamily="34" charset="0"/>
            </a:endParaRPr>
          </a:p>
          <a:p>
            <a:pPr>
              <a:buFontTx/>
              <a:buNone/>
              <a:defRPr/>
            </a:pPr>
            <a:r>
              <a:rPr lang="zh-CN" altLang="en-US" sz="2400" dirty="0">
                <a:solidFill>
                  <a:schemeClr val="tx1"/>
                </a:solidFill>
                <a:latin typeface="Arial" panose="020B0604020202020204" pitchFamily="34" charset="0"/>
              </a:rPr>
              <a:t>       </a:t>
            </a:r>
            <a:r>
              <a:rPr lang="zh-CN" altLang="en-US" sz="2400" dirty="0">
                <a:solidFill>
                  <a:srgbClr val="800000"/>
                </a:solidFill>
                <a:latin typeface="Arial" panose="020B0604020202020204" pitchFamily="34" charset="0"/>
              </a:rPr>
              <a:t>功能模型</a:t>
            </a:r>
            <a:r>
              <a:rPr lang="zh-CN" altLang="en-US" sz="2400" dirty="0">
                <a:solidFill>
                  <a:schemeClr val="tx1"/>
                </a:solidFill>
                <a:latin typeface="Arial" panose="020B0604020202020204" pitchFamily="34" charset="0"/>
              </a:rPr>
              <a:t>中的</a:t>
            </a:r>
            <a:r>
              <a:rPr lang="zh-CN" altLang="en-US" sz="2400" dirty="0">
                <a:solidFill>
                  <a:srgbClr val="006600"/>
                </a:solidFill>
                <a:latin typeface="Arial" panose="020B0604020202020204" pitchFamily="34" charset="0"/>
              </a:rPr>
              <a:t>数据流图</a:t>
            </a:r>
            <a:r>
              <a:rPr lang="zh-CN" altLang="en-US" sz="2400" dirty="0">
                <a:solidFill>
                  <a:schemeClr val="tx1"/>
                </a:solidFill>
                <a:latin typeface="Arial" panose="020B0604020202020204" pitchFamily="34" charset="0"/>
              </a:rPr>
              <a:t>可形成一个层次结构，</a:t>
            </a:r>
            <a:r>
              <a:rPr lang="zh-CN" altLang="en-US" sz="2400" dirty="0">
                <a:solidFill>
                  <a:srgbClr val="CC0000"/>
                </a:solidFill>
                <a:latin typeface="Arial" panose="020B0604020202020204" pitchFamily="34" charset="0"/>
              </a:rPr>
              <a:t>建立功能模型</a:t>
            </a:r>
            <a:r>
              <a:rPr lang="zh-CN" altLang="en-US" sz="2400" dirty="0">
                <a:solidFill>
                  <a:schemeClr val="tx1"/>
                </a:solidFill>
                <a:latin typeface="Arial" panose="020B0604020202020204" pitchFamily="34" charset="0"/>
              </a:rPr>
              <a:t>的</a:t>
            </a:r>
            <a:r>
              <a:rPr lang="zh-CN" altLang="en-US" sz="2400" dirty="0">
                <a:solidFill>
                  <a:srgbClr val="800000"/>
                </a:solidFill>
                <a:latin typeface="Arial" panose="020B0604020202020204" pitchFamily="34" charset="0"/>
              </a:rPr>
              <a:t>主要步骤</a:t>
            </a:r>
            <a:r>
              <a:rPr lang="zh-CN" altLang="en-US" sz="2400" dirty="0">
                <a:solidFill>
                  <a:schemeClr val="tx1"/>
                </a:solidFill>
                <a:latin typeface="Arial" panose="020B0604020202020204" pitchFamily="34" charset="0"/>
              </a:rPr>
              <a:t>为：</a:t>
            </a:r>
          </a:p>
          <a:p>
            <a:pPr>
              <a:buFontTx/>
              <a:buNone/>
              <a:defRPr/>
            </a:pPr>
            <a:r>
              <a:rPr lang="en-US" altLang="zh-CN" sz="2400" dirty="0">
                <a:solidFill>
                  <a:schemeClr val="tx1"/>
                </a:solidFill>
                <a:latin typeface="Arial" panose="020B0604020202020204" pitchFamily="34" charset="0"/>
              </a:rPr>
              <a:t>      (1) </a:t>
            </a:r>
            <a:r>
              <a:rPr lang="zh-CN" altLang="en-US" sz="2400" dirty="0">
                <a:solidFill>
                  <a:schemeClr val="tx1"/>
                </a:solidFill>
                <a:latin typeface="Arial" panose="020B0604020202020204" pitchFamily="34" charset="0"/>
              </a:rPr>
              <a:t>确定输出和输出值；</a:t>
            </a:r>
          </a:p>
          <a:p>
            <a:pPr>
              <a:buFontTx/>
              <a:buNone/>
              <a:defRPr/>
            </a:pPr>
            <a:r>
              <a:rPr lang="en-US" altLang="zh-CN" sz="2400" dirty="0">
                <a:solidFill>
                  <a:schemeClr val="tx1"/>
                </a:solidFill>
                <a:latin typeface="Arial" panose="020B0604020202020204" pitchFamily="34" charset="0"/>
              </a:rPr>
              <a:t>      (2) </a:t>
            </a:r>
            <a:r>
              <a:rPr lang="zh-CN" altLang="en-US" sz="2400" dirty="0">
                <a:solidFill>
                  <a:schemeClr val="tx1"/>
                </a:solidFill>
                <a:latin typeface="Arial" panose="020B0604020202020204" pitchFamily="34" charset="0"/>
              </a:rPr>
              <a:t>用数据流图表示功能的依赖性。</a:t>
            </a:r>
          </a:p>
          <a:p>
            <a:pPr>
              <a:buFontTx/>
              <a:buNone/>
              <a:defRPr/>
            </a:pPr>
            <a:r>
              <a:rPr lang="en-US" altLang="zh-CN" sz="2400" dirty="0">
                <a:solidFill>
                  <a:schemeClr val="tx1"/>
                </a:solidFill>
                <a:latin typeface="Arial" panose="020B0604020202020204" pitchFamily="34" charset="0"/>
              </a:rPr>
              <a:t>      (3) </a:t>
            </a:r>
            <a:r>
              <a:rPr lang="zh-CN" altLang="en-US" sz="2400" dirty="0">
                <a:solidFill>
                  <a:schemeClr val="tx1"/>
                </a:solidFill>
                <a:latin typeface="Arial" panose="020B0604020202020204" pitchFamily="34" charset="0"/>
              </a:rPr>
              <a:t>具体描述每个功能；</a:t>
            </a:r>
          </a:p>
          <a:p>
            <a:pPr>
              <a:buFontTx/>
              <a:buNone/>
              <a:defRPr/>
            </a:pPr>
            <a:r>
              <a:rPr lang="en-US" altLang="zh-CN" sz="2400" dirty="0">
                <a:solidFill>
                  <a:schemeClr val="tx1"/>
                </a:solidFill>
                <a:latin typeface="Arial" panose="020B0604020202020204" pitchFamily="34" charset="0"/>
              </a:rPr>
              <a:t>      (4) </a:t>
            </a:r>
            <a:r>
              <a:rPr lang="zh-CN" altLang="en-US" sz="2400" dirty="0">
                <a:solidFill>
                  <a:schemeClr val="tx1"/>
                </a:solidFill>
                <a:latin typeface="Arial" panose="020B0604020202020204" pitchFamily="34" charset="0"/>
              </a:rPr>
              <a:t>确定具体限制。</a:t>
            </a:r>
          </a:p>
          <a:p>
            <a:pPr>
              <a:buFontTx/>
              <a:buNone/>
              <a:defRPr/>
            </a:pPr>
            <a:r>
              <a:rPr lang="en-US" altLang="zh-CN" sz="2400" dirty="0">
                <a:solidFill>
                  <a:schemeClr val="tx1"/>
                </a:solidFill>
                <a:latin typeface="Arial" panose="020B0604020202020204" pitchFamily="34" charset="0"/>
              </a:rPr>
              <a:t>      (5) </a:t>
            </a:r>
            <a:r>
              <a:rPr lang="zh-CN" altLang="en-US" sz="2400" dirty="0">
                <a:solidFill>
                  <a:schemeClr val="tx1"/>
                </a:solidFill>
                <a:latin typeface="Arial" panose="020B0604020202020204" pitchFamily="34" charset="0"/>
              </a:rPr>
              <a:t>对功能确定优化的准则。</a:t>
            </a:r>
          </a:p>
        </p:txBody>
      </p:sp>
      <p:pic>
        <p:nvPicPr>
          <p:cNvPr id="33798" name="Picture 5" descr="C:\Program Files\Microsoft Office\MEDIA\CAGCAT10\j0234657.wmf">
            <a:extLst>
              <a:ext uri="{FF2B5EF4-FFF2-40B4-BE49-F238E27FC236}">
                <a16:creationId xmlns:a16="http://schemas.microsoft.com/office/drawing/2014/main" id="{B60F4C15-505C-4420-8EB7-3F4488BB66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5638" y="5157788"/>
            <a:ext cx="107950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48FE6700-AE97-4367-8A1D-D1D6F908B461}"/>
              </a:ext>
            </a:extLst>
          </p:cNvPr>
          <p:cNvSpPr>
            <a:spLocks noGrp="1" noChangeArrowheads="1"/>
          </p:cNvSpPr>
          <p:nvPr>
            <p:ph type="title" idx="4294967295"/>
          </p:nvPr>
        </p:nvSpPr>
        <p:spPr>
          <a:xfrm>
            <a:off x="0" y="188913"/>
            <a:ext cx="8178800" cy="533400"/>
          </a:xfrm>
        </p:spPr>
        <p:txBody>
          <a:bodyPr/>
          <a:lstStyle/>
          <a:p>
            <a:pPr eaLnBrk="1" hangingPunct="1"/>
            <a:r>
              <a:rPr lang="en-US" altLang="zh-CN"/>
              <a:t>5.3 </a:t>
            </a:r>
            <a:r>
              <a:rPr lang="zh-CN" altLang="en-US"/>
              <a:t>面向对象分析 </a:t>
            </a:r>
          </a:p>
        </p:txBody>
      </p:sp>
      <p:sp>
        <p:nvSpPr>
          <p:cNvPr id="34819" name="Text Box 3">
            <a:extLst>
              <a:ext uri="{FF2B5EF4-FFF2-40B4-BE49-F238E27FC236}">
                <a16:creationId xmlns:a16="http://schemas.microsoft.com/office/drawing/2014/main" id="{01E95D5D-44FD-4937-81E0-EC46C28F55D0}"/>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34820" name="AutoShape 4">
            <a:extLst>
              <a:ext uri="{FF2B5EF4-FFF2-40B4-BE49-F238E27FC236}">
                <a16:creationId xmlns:a16="http://schemas.microsoft.com/office/drawing/2014/main" id="{5BD9849E-1506-44C6-8ADA-C2B204BDE34F}"/>
              </a:ext>
            </a:extLst>
          </p:cNvPr>
          <p:cNvSpPr>
            <a:spLocks noChangeArrowheads="1"/>
          </p:cNvSpPr>
          <p:nvPr/>
        </p:nvSpPr>
        <p:spPr bwMode="auto">
          <a:xfrm>
            <a:off x="788988" y="1268413"/>
            <a:ext cx="7312025" cy="1081087"/>
          </a:xfrm>
          <a:prstGeom prst="flowChartAlternateProcess">
            <a:avLst/>
          </a:prstGeom>
          <a:noFill/>
          <a:ln w="22225">
            <a:solidFill>
              <a:schemeClr val="accent1"/>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34821" name="Rectangle 5">
            <a:extLst>
              <a:ext uri="{FF2B5EF4-FFF2-40B4-BE49-F238E27FC236}">
                <a16:creationId xmlns:a16="http://schemas.microsoft.com/office/drawing/2014/main" id="{C48F3AA7-8918-400D-95AB-13DB9CB2AA52}"/>
              </a:ext>
            </a:extLst>
          </p:cNvPr>
          <p:cNvSpPr>
            <a:spLocks noChangeArrowheads="1"/>
          </p:cNvSpPr>
          <p:nvPr/>
        </p:nvSpPr>
        <p:spPr bwMode="auto">
          <a:xfrm>
            <a:off x="1187450" y="1341438"/>
            <a:ext cx="640873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en-US" altLang="zh-CN" sz="2400">
                <a:solidFill>
                  <a:srgbClr val="CC0000"/>
                </a:solidFill>
                <a:latin typeface="Arial" panose="020B0604020202020204" pitchFamily="34" charset="0"/>
              </a:rPr>
              <a:t>                       </a:t>
            </a:r>
            <a:r>
              <a:rPr lang="zh-CN" altLang="en-US" sz="2400">
                <a:solidFill>
                  <a:srgbClr val="CC0000"/>
                </a:solidFill>
                <a:latin typeface="Arial" panose="020B0604020202020204" pitchFamily="34" charset="0"/>
              </a:rPr>
              <a:t>宾馆客房信息系统</a:t>
            </a:r>
            <a:r>
              <a:rPr lang="zh-CN" altLang="en-US" sz="2400">
                <a:solidFill>
                  <a:srgbClr val="006600"/>
                </a:solidFill>
                <a:latin typeface="Arial" panose="020B0604020202020204" pitchFamily="34" charset="0"/>
              </a:rPr>
              <a:t>数据流图</a:t>
            </a:r>
            <a:r>
              <a:rPr lang="zh-CN" altLang="en-US" sz="2400">
                <a:latin typeface="Arial" panose="020B0604020202020204" pitchFamily="34" charset="0"/>
              </a:rPr>
              <a:t>，</a:t>
            </a:r>
            <a:endParaRPr lang="en-US" altLang="zh-CN" sz="2400">
              <a:latin typeface="Arial" panose="020B0604020202020204" pitchFamily="34" charset="0"/>
            </a:endParaRPr>
          </a:p>
          <a:p>
            <a:pPr eaLnBrk="1" hangingPunct="1"/>
            <a:r>
              <a:rPr lang="zh-CN" altLang="en-US" sz="2400">
                <a:latin typeface="Arial" panose="020B0604020202020204" pitchFamily="34" charset="0"/>
              </a:rPr>
              <a:t>如图</a:t>
            </a:r>
            <a:r>
              <a:rPr lang="en-US" altLang="zh-CN" sz="2400">
                <a:latin typeface="Arial" panose="020B0604020202020204" pitchFamily="34" charset="0"/>
              </a:rPr>
              <a:t>5-9</a:t>
            </a:r>
            <a:r>
              <a:rPr lang="zh-CN" altLang="en-US" sz="2400">
                <a:latin typeface="Arial" panose="020B0604020202020204" pitchFamily="34" charset="0"/>
              </a:rPr>
              <a:t>所示。 </a:t>
            </a:r>
          </a:p>
        </p:txBody>
      </p:sp>
      <p:pic>
        <p:nvPicPr>
          <p:cNvPr id="34822" name="Picture 6">
            <a:extLst>
              <a:ext uri="{FF2B5EF4-FFF2-40B4-BE49-F238E27FC236}">
                <a16:creationId xmlns:a16="http://schemas.microsoft.com/office/drawing/2014/main" id="{BBC6F4F0-45ED-41E1-A824-3A7BFA808C44}"/>
              </a:ext>
            </a:extLst>
          </p:cNvPr>
          <p:cNvPicPr>
            <a:picLocks noChangeAspect="1" noChangeArrowheads="1"/>
          </p:cNvPicPr>
          <p:nvPr/>
        </p:nvPicPr>
        <p:blipFill>
          <a:blip r:embed="rId2">
            <a:lum bright="-36000" contrast="60000"/>
            <a:extLst>
              <a:ext uri="{28A0092B-C50C-407E-A947-70E740481C1C}">
                <a14:useLocalDpi xmlns:a14="http://schemas.microsoft.com/office/drawing/2010/main" val="0"/>
              </a:ext>
            </a:extLst>
          </a:blip>
          <a:srcRect/>
          <a:stretch>
            <a:fillRect/>
          </a:stretch>
        </p:blipFill>
        <p:spPr bwMode="auto">
          <a:xfrm>
            <a:off x="1492250" y="2420938"/>
            <a:ext cx="5905500" cy="343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3" name="Rectangle 7">
            <a:extLst>
              <a:ext uri="{FF2B5EF4-FFF2-40B4-BE49-F238E27FC236}">
                <a16:creationId xmlns:a16="http://schemas.microsoft.com/office/drawing/2014/main" id="{848F62E3-3811-464B-A2D5-CCFA13E00AA6}"/>
              </a:ext>
            </a:extLst>
          </p:cNvPr>
          <p:cNvSpPr>
            <a:spLocks noChangeArrowheads="1"/>
          </p:cNvSpPr>
          <p:nvPr/>
        </p:nvSpPr>
        <p:spPr bwMode="auto">
          <a:xfrm>
            <a:off x="2546350" y="5853113"/>
            <a:ext cx="36687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sz="1800">
                <a:solidFill>
                  <a:srgbClr val="C00000"/>
                </a:solidFill>
                <a:latin typeface="Arial" panose="020B0604020202020204" pitchFamily="34" charset="0"/>
              </a:rPr>
              <a:t>图</a:t>
            </a:r>
            <a:r>
              <a:rPr lang="en-US" altLang="zh-CN" sz="1800">
                <a:solidFill>
                  <a:srgbClr val="C00000"/>
                </a:solidFill>
                <a:latin typeface="Arial" panose="020B0604020202020204" pitchFamily="34" charset="0"/>
              </a:rPr>
              <a:t>5-9 </a:t>
            </a:r>
            <a:r>
              <a:rPr lang="zh-CN" altLang="en-US" sz="1800">
                <a:solidFill>
                  <a:srgbClr val="C00000"/>
                </a:solidFill>
                <a:latin typeface="Arial" panose="020B0604020202020204" pitchFamily="34" charset="0"/>
              </a:rPr>
              <a:t>旅馆客房管理系统数据流图 </a:t>
            </a:r>
          </a:p>
        </p:txBody>
      </p:sp>
      <p:sp>
        <p:nvSpPr>
          <p:cNvPr id="8" name="圆角矩形 7">
            <a:extLst>
              <a:ext uri="{FF2B5EF4-FFF2-40B4-BE49-F238E27FC236}">
                <a16:creationId xmlns:a16="http://schemas.microsoft.com/office/drawing/2014/main" id="{88AD72DD-1B71-45AA-BFC3-F739378843FC}"/>
              </a:ext>
            </a:extLst>
          </p:cNvPr>
          <p:cNvSpPr/>
          <p:nvPr/>
        </p:nvSpPr>
        <p:spPr bwMode="gray">
          <a:xfrm>
            <a:off x="1752600" y="1304925"/>
            <a:ext cx="1185863" cy="411163"/>
          </a:xfrm>
          <a:prstGeom prst="roundRect">
            <a:avLst/>
          </a:prstGeom>
        </p:spPr>
        <p:style>
          <a:lnRef idx="0">
            <a:schemeClr val="accent2"/>
          </a:lnRef>
          <a:fillRef idx="3">
            <a:schemeClr val="accent2"/>
          </a:fillRef>
          <a:effectRef idx="3">
            <a:schemeClr val="accent2"/>
          </a:effectRef>
          <a:fontRef idx="minor">
            <a:schemeClr val="lt1"/>
          </a:fontRef>
        </p:style>
        <p:txBody>
          <a:bodyPr wrap="none" anchor="ctr"/>
          <a:lstStyle/>
          <a:p>
            <a:pPr algn="ctr">
              <a:spcBef>
                <a:spcPct val="20000"/>
              </a:spcBef>
              <a:buFont typeface="Wingdings" panose="05000000000000000000" pitchFamily="2" charset="2"/>
              <a:buNone/>
              <a:defRPr/>
            </a:pPr>
            <a:r>
              <a:rPr lang="zh-CN" altLang="en-US" sz="1600" noProof="1">
                <a:solidFill>
                  <a:srgbClr val="002060"/>
                </a:solidFill>
              </a:rPr>
              <a:t>案例</a:t>
            </a:r>
            <a:r>
              <a:rPr lang="en-US" altLang="zh-CN" sz="1600" noProof="1">
                <a:solidFill>
                  <a:srgbClr val="002060"/>
                </a:solidFill>
              </a:rPr>
              <a:t>5-5</a:t>
            </a:r>
            <a:endParaRPr lang="zh-CN" altLang="en-US" sz="1600" noProof="1">
              <a:solidFill>
                <a:srgbClr val="00206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2F6DC1A7-9F05-49AC-BEC0-A6329ABD1888}"/>
              </a:ext>
            </a:extLst>
          </p:cNvPr>
          <p:cNvSpPr>
            <a:spLocks noGrp="1" noChangeArrowheads="1"/>
          </p:cNvSpPr>
          <p:nvPr>
            <p:ph type="title" idx="4294967295"/>
          </p:nvPr>
        </p:nvSpPr>
        <p:spPr>
          <a:xfrm>
            <a:off x="428625" y="161925"/>
            <a:ext cx="8178800" cy="533400"/>
          </a:xfrm>
        </p:spPr>
        <p:txBody>
          <a:bodyPr/>
          <a:lstStyle/>
          <a:p>
            <a:pPr eaLnBrk="1" hangingPunct="1"/>
            <a:r>
              <a:rPr lang="en-US" altLang="zh-CN"/>
              <a:t>5.3 </a:t>
            </a:r>
            <a:r>
              <a:rPr lang="zh-CN" altLang="en-US"/>
              <a:t>面向对象分析</a:t>
            </a:r>
          </a:p>
        </p:txBody>
      </p:sp>
      <p:sp>
        <p:nvSpPr>
          <p:cNvPr id="35843" name="Text Box 3">
            <a:extLst>
              <a:ext uri="{FF2B5EF4-FFF2-40B4-BE49-F238E27FC236}">
                <a16:creationId xmlns:a16="http://schemas.microsoft.com/office/drawing/2014/main" id="{3058812F-A930-4DFF-A677-F6389A06AF57}"/>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35844" name="Rectangle 6">
            <a:extLst>
              <a:ext uri="{FF2B5EF4-FFF2-40B4-BE49-F238E27FC236}">
                <a16:creationId xmlns:a16="http://schemas.microsoft.com/office/drawing/2014/main" id="{2D155DD3-BB4D-4A25-910E-A9F17FF8DA08}"/>
              </a:ext>
            </a:extLst>
          </p:cNvPr>
          <p:cNvSpPr>
            <a:spLocks noChangeArrowheads="1"/>
          </p:cNvSpPr>
          <p:nvPr/>
        </p:nvSpPr>
        <p:spPr bwMode="auto">
          <a:xfrm>
            <a:off x="323850" y="3870325"/>
            <a:ext cx="81359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19075"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sz="2800" b="0">
              <a:latin typeface="Arial" panose="020B0604020202020204" pitchFamily="34" charset="0"/>
            </a:endParaRPr>
          </a:p>
        </p:txBody>
      </p:sp>
      <p:sp>
        <p:nvSpPr>
          <p:cNvPr id="5" name="圆角矩形 4">
            <a:extLst>
              <a:ext uri="{FF2B5EF4-FFF2-40B4-BE49-F238E27FC236}">
                <a16:creationId xmlns:a16="http://schemas.microsoft.com/office/drawing/2014/main" id="{00ABCF4E-DA8D-489E-B5A3-5578B092A4A2}"/>
              </a:ext>
            </a:extLst>
          </p:cNvPr>
          <p:cNvSpPr/>
          <p:nvPr/>
        </p:nvSpPr>
        <p:spPr bwMode="gray">
          <a:xfrm>
            <a:off x="395288" y="1268413"/>
            <a:ext cx="8135937" cy="4321175"/>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lstStyle/>
          <a:p>
            <a:pPr>
              <a:spcAft>
                <a:spcPct val="30000"/>
              </a:spcAft>
              <a:buFontTx/>
              <a:buNone/>
              <a:defRPr/>
            </a:pPr>
            <a:r>
              <a:rPr lang="en-US" altLang="zh-CN" sz="2600" dirty="0">
                <a:solidFill>
                  <a:srgbClr val="FF0000"/>
                </a:solidFill>
                <a:latin typeface="Arial" panose="020B0604020202020204" pitchFamily="34" charset="0"/>
              </a:rPr>
              <a:t>*5.3.4 </a:t>
            </a:r>
            <a:r>
              <a:rPr lang="zh-CN" altLang="zh-CN" sz="2600" dirty="0">
                <a:solidFill>
                  <a:srgbClr val="FF0000"/>
                </a:solidFill>
                <a:latin typeface="Arial" panose="020B0604020202020204" pitchFamily="34" charset="0"/>
              </a:rPr>
              <a:t>统一建模语言</a:t>
            </a:r>
            <a:r>
              <a:rPr lang="en-US" altLang="zh-CN" sz="2600" dirty="0">
                <a:solidFill>
                  <a:srgbClr val="FF0000"/>
                </a:solidFill>
                <a:latin typeface="Arial" panose="020B0604020202020204" pitchFamily="34" charset="0"/>
              </a:rPr>
              <a:t>UML</a:t>
            </a:r>
            <a:r>
              <a:rPr lang="zh-CN" altLang="en-US" sz="2600" dirty="0">
                <a:solidFill>
                  <a:srgbClr val="FF0000"/>
                </a:solidFill>
                <a:latin typeface="Arial" panose="020B0604020202020204" pitchFamily="34" charset="0"/>
              </a:rPr>
              <a:t>概述</a:t>
            </a:r>
          </a:p>
          <a:p>
            <a:pPr>
              <a:buFontTx/>
              <a:buNone/>
              <a:defRPr/>
            </a:pPr>
            <a:r>
              <a:rPr lang="en-US" altLang="zh-CN" sz="2400" dirty="0">
                <a:solidFill>
                  <a:srgbClr val="CC0000"/>
                </a:solidFill>
                <a:latin typeface="Arial" panose="020B0604020202020204" pitchFamily="34" charset="0"/>
              </a:rPr>
              <a:t>       UML</a:t>
            </a:r>
            <a:r>
              <a:rPr lang="zh-CN" altLang="en-US" sz="2400" dirty="0">
                <a:solidFill>
                  <a:schemeClr val="tx1"/>
                </a:solidFill>
                <a:latin typeface="Arial" panose="020B0604020202020204" pitchFamily="34" charset="0"/>
              </a:rPr>
              <a:t>（</a:t>
            </a:r>
            <a:r>
              <a:rPr lang="en-US" altLang="zh-CN" sz="2400" dirty="0">
                <a:solidFill>
                  <a:schemeClr val="tx1"/>
                </a:solidFill>
                <a:latin typeface="Arial" panose="020B0604020202020204" pitchFamily="34" charset="0"/>
              </a:rPr>
              <a:t>Unified Modeling Language</a:t>
            </a:r>
            <a:r>
              <a:rPr lang="zh-CN" altLang="en-US" sz="2400" dirty="0">
                <a:solidFill>
                  <a:schemeClr val="tx1"/>
                </a:solidFill>
                <a:latin typeface="Arial" panose="020B0604020202020204" pitchFamily="34" charset="0"/>
              </a:rPr>
              <a:t>）是一种定义良好、易于表达、功能强大且普遍适用的（</a:t>
            </a:r>
            <a:r>
              <a:rPr lang="zh-CN" altLang="en-US" sz="2400" b="0" u="sng" dirty="0">
                <a:solidFill>
                  <a:schemeClr val="tx1"/>
                </a:solidFill>
                <a:latin typeface="Arial" panose="020B0604020202020204" pitchFamily="34" charset="0"/>
              </a:rPr>
              <a:t>一种标准的图形化（即可视化）</a:t>
            </a:r>
            <a:r>
              <a:rPr lang="zh-CN" altLang="en-US" b="0" dirty="0">
                <a:solidFill>
                  <a:schemeClr val="tx1"/>
                </a:solidFill>
                <a:latin typeface="Arial" panose="020B0604020202020204" pitchFamily="34" charset="0"/>
              </a:rPr>
              <a:t> </a:t>
            </a:r>
            <a:r>
              <a:rPr lang="zh-CN" altLang="en-US" sz="2400" dirty="0">
                <a:solidFill>
                  <a:schemeClr val="tx1"/>
                </a:solidFill>
                <a:latin typeface="Arial" panose="020B0604020202020204" pitchFamily="34" charset="0"/>
              </a:rPr>
              <a:t>）</a:t>
            </a:r>
            <a:r>
              <a:rPr lang="zh-CN" altLang="en-US" sz="2400" dirty="0">
                <a:solidFill>
                  <a:srgbClr val="990000"/>
                </a:solidFill>
                <a:latin typeface="Arial" panose="020B0604020202020204" pitchFamily="34" charset="0"/>
              </a:rPr>
              <a:t>结构化建模语言</a:t>
            </a:r>
            <a:r>
              <a:rPr lang="zh-CN" altLang="en-US" sz="2400" dirty="0">
                <a:solidFill>
                  <a:schemeClr val="tx1"/>
                </a:solidFill>
                <a:latin typeface="Arial" panose="020B0604020202020204" pitchFamily="34" charset="0"/>
              </a:rPr>
              <a:t>。</a:t>
            </a:r>
          </a:p>
          <a:p>
            <a:pPr>
              <a:spcBef>
                <a:spcPct val="20000"/>
              </a:spcBef>
              <a:spcAft>
                <a:spcPct val="30000"/>
              </a:spcAft>
              <a:defRPr/>
            </a:pPr>
            <a:r>
              <a:rPr lang="en-US" altLang="zh-CN" sz="2400" dirty="0">
                <a:solidFill>
                  <a:schemeClr val="tx1"/>
                </a:solidFill>
                <a:latin typeface="Arial" panose="020B0604020202020204" pitchFamily="34" charset="0"/>
              </a:rPr>
              <a:t>      </a:t>
            </a:r>
            <a:r>
              <a:rPr lang="en-US" altLang="zh-CN" sz="2400" dirty="0">
                <a:solidFill>
                  <a:srgbClr val="800000"/>
                </a:solidFill>
                <a:latin typeface="Arial" panose="020B0604020202020204" pitchFamily="34" charset="0"/>
              </a:rPr>
              <a:t>1</a:t>
            </a:r>
            <a:r>
              <a:rPr lang="zh-CN" altLang="en-US" sz="2400" dirty="0">
                <a:solidFill>
                  <a:srgbClr val="800000"/>
                </a:solidFill>
                <a:latin typeface="Arial" panose="020B0604020202020204" pitchFamily="34" charset="0"/>
              </a:rPr>
              <a:t>．</a:t>
            </a:r>
            <a:r>
              <a:rPr lang="en-US" altLang="zh-CN" sz="2400" dirty="0">
                <a:solidFill>
                  <a:srgbClr val="800000"/>
                </a:solidFill>
                <a:latin typeface="Arial" panose="020B0604020202020204" pitchFamily="34" charset="0"/>
              </a:rPr>
              <a:t>UML</a:t>
            </a:r>
            <a:r>
              <a:rPr lang="zh-CN" altLang="zh-CN" sz="2400" dirty="0">
                <a:solidFill>
                  <a:srgbClr val="800000"/>
                </a:solidFill>
                <a:latin typeface="Arial" panose="020B0604020202020204" pitchFamily="34" charset="0"/>
              </a:rPr>
              <a:t>的体系结构及模型元素</a:t>
            </a:r>
          </a:p>
          <a:p>
            <a:pPr>
              <a:buFontTx/>
              <a:buNone/>
              <a:defRPr/>
            </a:pPr>
            <a:r>
              <a:rPr lang="en-US" altLang="zh-CN" sz="2400" dirty="0">
                <a:solidFill>
                  <a:schemeClr val="tx1"/>
                </a:solidFill>
                <a:latin typeface="Arial" panose="020B0604020202020204" pitchFamily="34" charset="0"/>
              </a:rPr>
              <a:t>       UML</a:t>
            </a:r>
            <a:r>
              <a:rPr lang="zh-CN" altLang="en-US" sz="2400" dirty="0">
                <a:solidFill>
                  <a:schemeClr val="tx1"/>
                </a:solidFill>
                <a:latin typeface="Arial" panose="020B0604020202020204" pitchFamily="34" charset="0"/>
              </a:rPr>
              <a:t>综合</a:t>
            </a:r>
            <a:r>
              <a:rPr lang="en-US" altLang="zh-CN" sz="2400" dirty="0">
                <a:solidFill>
                  <a:schemeClr val="tx1"/>
                </a:solidFill>
                <a:latin typeface="Arial" panose="020B0604020202020204" pitchFamily="34" charset="0"/>
              </a:rPr>
              <a:t>OOM</a:t>
            </a:r>
            <a:r>
              <a:rPr lang="zh-CN" altLang="en-US" sz="2400" dirty="0">
                <a:solidFill>
                  <a:srgbClr val="CC0000"/>
                </a:solidFill>
                <a:latin typeface="Arial" panose="020B0604020202020204" pitchFamily="34" charset="0"/>
              </a:rPr>
              <a:t>使用</a:t>
            </a:r>
            <a:r>
              <a:rPr lang="zh-CN" altLang="en-US" sz="2400" dirty="0">
                <a:solidFill>
                  <a:schemeClr val="tx1"/>
                </a:solidFill>
                <a:latin typeface="Arial" panose="020B0604020202020204" pitchFamily="34" charset="0"/>
              </a:rPr>
              <a:t>的各种图形描述的技术，旨在给出这些图形描述的语法和语义的语言，是</a:t>
            </a:r>
            <a:r>
              <a:rPr lang="zh-CN" altLang="en-US" sz="2400" u="sng" dirty="0">
                <a:solidFill>
                  <a:schemeClr val="tx1"/>
                </a:solidFill>
                <a:latin typeface="Arial" panose="020B0604020202020204" pitchFamily="34" charset="0"/>
              </a:rPr>
              <a:t>一种标准的图形化（即可视化）</a:t>
            </a:r>
            <a:r>
              <a:rPr lang="zh-CN" altLang="en-US" sz="2400" u="sng" dirty="0">
                <a:solidFill>
                  <a:srgbClr val="990000"/>
                </a:solidFill>
                <a:latin typeface="Arial" panose="020B0604020202020204" pitchFamily="34" charset="0"/>
              </a:rPr>
              <a:t>建模语言</a:t>
            </a:r>
            <a:r>
              <a:rPr lang="zh-CN" altLang="en-US" sz="2400" dirty="0">
                <a:solidFill>
                  <a:schemeClr val="tx1"/>
                </a:solidFill>
                <a:latin typeface="Arial" panose="020B0604020202020204" pitchFamily="34" charset="0"/>
              </a:rPr>
              <a:t>。从</a:t>
            </a:r>
            <a:r>
              <a:rPr lang="zh-CN" altLang="en-US" sz="2400" u="sng" dirty="0">
                <a:solidFill>
                  <a:srgbClr val="FF00FF"/>
                </a:solidFill>
                <a:effectLst>
                  <a:outerShdw blurRad="38100" dist="38100" dir="2700000" algn="tl">
                    <a:srgbClr val="C0C0C0"/>
                  </a:outerShdw>
                </a:effectLst>
                <a:latin typeface="Arial" panose="020B0604020202020204" pitchFamily="34" charset="0"/>
              </a:rPr>
              <a:t>语法语义上</a:t>
            </a:r>
            <a:r>
              <a:rPr lang="zh-CN" altLang="en-US" sz="2400" dirty="0">
                <a:solidFill>
                  <a:schemeClr val="tx1"/>
                </a:solidFill>
                <a:latin typeface="Arial" panose="020B0604020202020204" pitchFamily="34" charset="0"/>
              </a:rPr>
              <a:t>，</a:t>
            </a:r>
            <a:r>
              <a:rPr lang="en-US" altLang="zh-CN" sz="2400" dirty="0">
                <a:solidFill>
                  <a:schemeClr val="tx1"/>
                </a:solidFill>
                <a:latin typeface="Arial" panose="020B0604020202020204" pitchFamily="34" charset="0"/>
              </a:rPr>
              <a:t>UML</a:t>
            </a:r>
            <a:r>
              <a:rPr lang="zh-CN" altLang="en-US" sz="2400" dirty="0">
                <a:solidFill>
                  <a:schemeClr val="tx1"/>
                </a:solidFill>
                <a:latin typeface="Arial" panose="020B0604020202020204" pitchFamily="34" charset="0"/>
              </a:rPr>
              <a:t>由图和元模型</a:t>
            </a:r>
            <a:r>
              <a:rPr lang="zh-CN" altLang="en-US" sz="2400" u="sng" dirty="0">
                <a:solidFill>
                  <a:srgbClr val="FF00FF"/>
                </a:solidFill>
                <a:effectLst>
                  <a:outerShdw blurRad="38100" dist="38100" dir="2700000" algn="tl">
                    <a:srgbClr val="C0C0C0"/>
                  </a:outerShdw>
                </a:effectLst>
                <a:latin typeface="Arial" panose="020B0604020202020204" pitchFamily="34" charset="0"/>
              </a:rPr>
              <a:t>构成</a:t>
            </a:r>
            <a:r>
              <a:rPr lang="zh-CN" altLang="en-US" sz="2400" dirty="0">
                <a:solidFill>
                  <a:schemeClr val="tx1"/>
                </a:solidFill>
                <a:latin typeface="Arial" panose="020B0604020202020204" pitchFamily="34" charset="0"/>
              </a:rPr>
              <a:t>，图是</a:t>
            </a:r>
            <a:r>
              <a:rPr lang="en-US" altLang="zh-CN" sz="2400" dirty="0">
                <a:solidFill>
                  <a:schemeClr val="tx1"/>
                </a:solidFill>
                <a:latin typeface="Arial" panose="020B0604020202020204" pitchFamily="34" charset="0"/>
              </a:rPr>
              <a:t>UML</a:t>
            </a:r>
            <a:r>
              <a:rPr lang="zh-CN" altLang="en-US" sz="2400" dirty="0">
                <a:solidFill>
                  <a:schemeClr val="tx1"/>
                </a:solidFill>
                <a:latin typeface="Arial" panose="020B0604020202020204" pitchFamily="34" charset="0"/>
              </a:rPr>
              <a:t>的</a:t>
            </a:r>
            <a:r>
              <a:rPr lang="zh-CN" altLang="en-US" sz="2400" dirty="0">
                <a:solidFill>
                  <a:srgbClr val="990000"/>
                </a:solidFill>
                <a:latin typeface="Arial" panose="020B0604020202020204" pitchFamily="34" charset="0"/>
              </a:rPr>
              <a:t>语法</a:t>
            </a:r>
            <a:r>
              <a:rPr lang="zh-CN" altLang="en-US" sz="2400" dirty="0">
                <a:solidFill>
                  <a:schemeClr val="tx1"/>
                </a:solidFill>
                <a:latin typeface="Arial" panose="020B0604020202020204" pitchFamily="34" charset="0"/>
              </a:rPr>
              <a:t>，而元模型给出图的含义成为</a:t>
            </a:r>
            <a:r>
              <a:rPr lang="en-US" altLang="zh-CN" sz="2400" dirty="0">
                <a:solidFill>
                  <a:schemeClr val="tx1"/>
                </a:solidFill>
                <a:latin typeface="Arial" panose="020B0604020202020204" pitchFamily="34" charset="0"/>
              </a:rPr>
              <a:t>UML</a:t>
            </a:r>
            <a:r>
              <a:rPr lang="zh-CN" altLang="en-US" sz="2400" dirty="0">
                <a:solidFill>
                  <a:srgbClr val="990000"/>
                </a:solidFill>
                <a:latin typeface="Arial" panose="020B0604020202020204" pitchFamily="34" charset="0"/>
              </a:rPr>
              <a:t>语义</a:t>
            </a:r>
            <a:r>
              <a:rPr lang="zh-CN" altLang="en-US" sz="2400" dirty="0">
                <a:solidFill>
                  <a:schemeClr val="tx1"/>
                </a:solidFill>
                <a:latin typeface="Arial" panose="020B0604020202020204" pitchFamily="34" charset="0"/>
              </a:rPr>
              <a:t>。</a:t>
            </a:r>
          </a:p>
        </p:txBody>
      </p:sp>
      <p:pic>
        <p:nvPicPr>
          <p:cNvPr id="35846" name="Picture 20" descr="C:\Program Files\Microsoft Office\MEDIA\CAGCAT10\j0300520.gif">
            <a:extLst>
              <a:ext uri="{FF2B5EF4-FFF2-40B4-BE49-F238E27FC236}">
                <a16:creationId xmlns:a16="http://schemas.microsoft.com/office/drawing/2014/main" id="{5D7EBB19-AD63-4630-BD1A-AE8BBD714B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963" y="5300663"/>
            <a:ext cx="1311275" cy="112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7" name="AutoShape 8">
            <a:extLst>
              <a:ext uri="{FF2B5EF4-FFF2-40B4-BE49-F238E27FC236}">
                <a16:creationId xmlns:a16="http://schemas.microsoft.com/office/drawing/2014/main" id="{FED6FE5C-6467-4432-8A5F-998A813A40E1}"/>
              </a:ext>
            </a:extLst>
          </p:cNvPr>
          <p:cNvSpPr>
            <a:spLocks noChangeArrowheads="1"/>
          </p:cNvSpPr>
          <p:nvPr/>
        </p:nvSpPr>
        <p:spPr bwMode="auto">
          <a:xfrm>
            <a:off x="6408738" y="1385888"/>
            <a:ext cx="2735262" cy="503237"/>
          </a:xfrm>
          <a:prstGeom prst="wedgeRectCallout">
            <a:avLst>
              <a:gd name="adj1" fmla="val -57546"/>
              <a:gd name="adj2" fmla="val 69560"/>
            </a:avLst>
          </a:prstGeom>
          <a:solidFill>
            <a:srgbClr val="FFFF99"/>
          </a:solidFill>
          <a:ln w="9525">
            <a:solidFill>
              <a:schemeClr val="tx1"/>
            </a:solidFill>
            <a:miter lim="800000"/>
            <a:headEnd/>
            <a:tailEnd/>
          </a:ln>
        </p:spPr>
        <p:txBody>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a:solidFill>
                  <a:srgbClr val="29698D"/>
                </a:solidFill>
                <a:latin typeface="Arial" panose="020B0604020202020204" pitchFamily="34" charset="0"/>
              </a:rPr>
              <a:t>一种专门设计的统一描述</a:t>
            </a:r>
            <a:r>
              <a:rPr lang="en-US" altLang="zh-CN">
                <a:solidFill>
                  <a:srgbClr val="29698D"/>
                </a:solidFill>
                <a:latin typeface="Arial" panose="020B0604020202020204" pitchFamily="34" charset="0"/>
              </a:rPr>
              <a:t>OOM</a:t>
            </a:r>
            <a:r>
              <a:rPr lang="zh-CN" altLang="en-US">
                <a:solidFill>
                  <a:srgbClr val="29698D"/>
                </a:solidFill>
                <a:latin typeface="Arial" panose="020B0604020202020204" pitchFamily="34" charset="0"/>
              </a:rPr>
              <a:t>的</a:t>
            </a:r>
            <a:r>
              <a:rPr lang="zh-CN" altLang="en-US">
                <a:solidFill>
                  <a:srgbClr val="990033"/>
                </a:solidFill>
                <a:latin typeface="Arial" panose="020B0604020202020204" pitchFamily="34" charset="0"/>
              </a:rPr>
              <a:t>标准图形符号</a:t>
            </a:r>
            <a:r>
              <a:rPr lang="zh-CN" altLang="en-US">
                <a:solidFill>
                  <a:srgbClr val="FF0000"/>
                </a:solidFill>
                <a:latin typeface="Arial" panose="020B0604020202020204" pitchFamily="34" charset="0"/>
              </a:rPr>
              <a:t>建模语言</a:t>
            </a:r>
            <a:r>
              <a:rPr lang="zh-CN" altLang="en-US">
                <a:solidFill>
                  <a:srgbClr val="990033"/>
                </a:solidFill>
                <a:latin typeface="Arial" panose="020B0604020202020204" pitchFamily="34" charset="0"/>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C2C9E41C-0AEB-4FD6-9666-9299BC6F3BD3}"/>
              </a:ext>
            </a:extLst>
          </p:cNvPr>
          <p:cNvSpPr>
            <a:spLocks noGrp="1" noChangeArrowheads="1"/>
          </p:cNvSpPr>
          <p:nvPr>
            <p:ph type="title" idx="4294967295"/>
          </p:nvPr>
        </p:nvSpPr>
        <p:spPr>
          <a:xfrm>
            <a:off x="428625" y="161925"/>
            <a:ext cx="8178800" cy="533400"/>
          </a:xfrm>
        </p:spPr>
        <p:txBody>
          <a:bodyPr/>
          <a:lstStyle/>
          <a:p>
            <a:pPr eaLnBrk="1" hangingPunct="1"/>
            <a:r>
              <a:rPr lang="en-US" altLang="zh-CN"/>
              <a:t>5.3 </a:t>
            </a:r>
            <a:r>
              <a:rPr lang="zh-CN" altLang="en-US"/>
              <a:t>面向对象分析</a:t>
            </a:r>
          </a:p>
        </p:txBody>
      </p:sp>
      <p:sp>
        <p:nvSpPr>
          <p:cNvPr id="36867" name="Text Box 3">
            <a:extLst>
              <a:ext uri="{FF2B5EF4-FFF2-40B4-BE49-F238E27FC236}">
                <a16:creationId xmlns:a16="http://schemas.microsoft.com/office/drawing/2014/main" id="{2036853C-A97C-4603-BB05-85B364E22188}"/>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36868" name="Rectangle 4">
            <a:extLst>
              <a:ext uri="{FF2B5EF4-FFF2-40B4-BE49-F238E27FC236}">
                <a16:creationId xmlns:a16="http://schemas.microsoft.com/office/drawing/2014/main" id="{9F350886-BFCE-4C97-B337-1D8D1C7AE348}"/>
              </a:ext>
            </a:extLst>
          </p:cNvPr>
          <p:cNvSpPr>
            <a:spLocks noChangeArrowheads="1"/>
          </p:cNvSpPr>
          <p:nvPr/>
        </p:nvSpPr>
        <p:spPr bwMode="auto">
          <a:xfrm>
            <a:off x="323850" y="3870325"/>
            <a:ext cx="81359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19075"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sz="2800" b="0">
              <a:latin typeface="Arial" panose="020B0604020202020204" pitchFamily="34" charset="0"/>
            </a:endParaRPr>
          </a:p>
        </p:txBody>
      </p:sp>
      <p:sp>
        <p:nvSpPr>
          <p:cNvPr id="5" name="圆角矩形 4">
            <a:extLst>
              <a:ext uri="{FF2B5EF4-FFF2-40B4-BE49-F238E27FC236}">
                <a16:creationId xmlns:a16="http://schemas.microsoft.com/office/drawing/2014/main" id="{BEE2F464-BBC4-486A-BD87-7306D6961851}"/>
              </a:ext>
            </a:extLst>
          </p:cNvPr>
          <p:cNvSpPr/>
          <p:nvPr/>
        </p:nvSpPr>
        <p:spPr bwMode="gray">
          <a:xfrm>
            <a:off x="323850" y="1125538"/>
            <a:ext cx="8497888" cy="2808287"/>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lstStyle/>
          <a:p>
            <a:pPr>
              <a:defRPr/>
            </a:pPr>
            <a:r>
              <a:rPr lang="en-US" altLang="zh-CN" sz="2400">
                <a:solidFill>
                  <a:srgbClr val="FF0000"/>
                </a:solidFill>
                <a:latin typeface="Arial" pitchFamily="34" charset="0"/>
              </a:rPr>
              <a:t>    1</a:t>
            </a:r>
            <a:r>
              <a:rPr lang="zh-CN" altLang="en-US" sz="2400">
                <a:solidFill>
                  <a:srgbClr val="FF0000"/>
                </a:solidFill>
                <a:latin typeface="Arial" pitchFamily="34" charset="0"/>
              </a:rPr>
              <a:t>）</a:t>
            </a:r>
            <a:r>
              <a:rPr lang="en-US" altLang="zh-CN" sz="2400">
                <a:solidFill>
                  <a:srgbClr val="FF0000"/>
                </a:solidFill>
                <a:latin typeface="Arial" pitchFamily="34" charset="0"/>
              </a:rPr>
              <a:t>UML</a:t>
            </a:r>
            <a:r>
              <a:rPr lang="zh-CN" altLang="en-US" sz="2400">
                <a:solidFill>
                  <a:srgbClr val="FF0000"/>
                </a:solidFill>
                <a:latin typeface="Arial" pitchFamily="34" charset="0"/>
              </a:rPr>
              <a:t>的体系结构</a:t>
            </a:r>
          </a:p>
          <a:p>
            <a:pPr>
              <a:defRPr/>
            </a:pPr>
            <a:r>
              <a:rPr lang="en-US" altLang="zh-CN" sz="2400">
                <a:solidFill>
                  <a:srgbClr val="CC0000"/>
                </a:solidFill>
                <a:latin typeface="Arial" pitchFamily="34" charset="0"/>
              </a:rPr>
              <a:t>      </a:t>
            </a:r>
            <a:r>
              <a:rPr lang="en-US" altLang="zh-CN" sz="2200">
                <a:solidFill>
                  <a:srgbClr val="CC0000"/>
                </a:solidFill>
                <a:latin typeface="Arial" pitchFamily="34" charset="0"/>
              </a:rPr>
              <a:t>UML</a:t>
            </a:r>
            <a:r>
              <a:rPr lang="zh-CN" altLang="en-US" sz="2200">
                <a:solidFill>
                  <a:srgbClr val="CC0000"/>
                </a:solidFill>
                <a:latin typeface="Arial" pitchFamily="34" charset="0"/>
              </a:rPr>
              <a:t>的体系结构</a:t>
            </a:r>
            <a:r>
              <a:rPr lang="zh-CN" altLang="en-US" sz="2200">
                <a:solidFill>
                  <a:schemeClr val="tx1"/>
                </a:solidFill>
                <a:latin typeface="Arial" pitchFamily="34" charset="0"/>
              </a:rPr>
              <a:t>如图</a:t>
            </a:r>
            <a:r>
              <a:rPr lang="en-US" altLang="zh-CN" sz="2200">
                <a:solidFill>
                  <a:schemeClr val="tx1"/>
                </a:solidFill>
                <a:latin typeface="Arial" pitchFamily="34" charset="0"/>
              </a:rPr>
              <a:t>5-11</a:t>
            </a:r>
            <a:r>
              <a:rPr lang="zh-CN" altLang="en-US" sz="2200">
                <a:solidFill>
                  <a:schemeClr val="tx1"/>
                </a:solidFill>
                <a:latin typeface="Arial" pitchFamily="34" charset="0"/>
              </a:rPr>
              <a:t>所示。从体系结构上，</a:t>
            </a:r>
            <a:r>
              <a:rPr lang="en-US" altLang="zh-CN" sz="2200">
                <a:solidFill>
                  <a:schemeClr val="tx1"/>
                </a:solidFill>
                <a:latin typeface="Arial" pitchFamily="34" charset="0"/>
              </a:rPr>
              <a:t>UML</a:t>
            </a:r>
            <a:r>
              <a:rPr lang="zh-CN" altLang="en-US" sz="2200">
                <a:solidFill>
                  <a:schemeClr val="tx1"/>
                </a:solidFill>
                <a:latin typeface="Arial" pitchFamily="34" charset="0"/>
              </a:rPr>
              <a:t>由三部分</a:t>
            </a:r>
            <a:r>
              <a:rPr lang="zh-CN" altLang="en-US" sz="2200">
                <a:solidFill>
                  <a:srgbClr val="800000"/>
                </a:solidFill>
                <a:latin typeface="Arial" pitchFamily="34" charset="0"/>
              </a:rPr>
              <a:t>组成</a:t>
            </a:r>
            <a:r>
              <a:rPr lang="zh-CN" altLang="en-US" sz="2200">
                <a:solidFill>
                  <a:schemeClr val="tx1"/>
                </a:solidFill>
                <a:latin typeface="Arial" pitchFamily="34" charset="0"/>
              </a:rPr>
              <a:t>：基本构造块、规则和公用机制。其中</a:t>
            </a:r>
            <a:r>
              <a:rPr lang="zh-CN" altLang="en-US" sz="2200">
                <a:solidFill>
                  <a:srgbClr val="800000"/>
                </a:solidFill>
                <a:latin typeface="Arial" pitchFamily="34" charset="0"/>
              </a:rPr>
              <a:t>基本构造块</a:t>
            </a:r>
            <a:r>
              <a:rPr lang="zh-CN" altLang="en-US" sz="2200">
                <a:solidFill>
                  <a:schemeClr val="tx1"/>
                </a:solidFill>
                <a:latin typeface="Arial" pitchFamily="34" charset="0"/>
              </a:rPr>
              <a:t>又包括</a:t>
            </a:r>
            <a:r>
              <a:rPr lang="en-US" altLang="zh-CN" sz="2200">
                <a:solidFill>
                  <a:schemeClr val="tx1"/>
                </a:solidFill>
                <a:latin typeface="Arial" pitchFamily="34" charset="0"/>
              </a:rPr>
              <a:t>3</a:t>
            </a:r>
            <a:r>
              <a:rPr lang="zh-CN" altLang="en-US" sz="2200">
                <a:solidFill>
                  <a:schemeClr val="tx1"/>
                </a:solidFill>
                <a:latin typeface="Arial" pitchFamily="34" charset="0"/>
              </a:rPr>
              <a:t>种类型：事物、关系和图。</a:t>
            </a:r>
            <a:r>
              <a:rPr lang="zh-CN" altLang="en-US" sz="2200">
                <a:solidFill>
                  <a:srgbClr val="CC0000"/>
                </a:solidFill>
                <a:latin typeface="Arial" pitchFamily="34" charset="0"/>
              </a:rPr>
              <a:t>事物</a:t>
            </a:r>
            <a:r>
              <a:rPr lang="zh-CN" altLang="en-US" sz="2200">
                <a:solidFill>
                  <a:srgbClr val="0000FF"/>
                </a:solidFill>
                <a:latin typeface="Arial" pitchFamily="34" charset="0"/>
              </a:rPr>
              <a:t>划分为</a:t>
            </a:r>
            <a:r>
              <a:rPr lang="en-US" altLang="zh-CN" sz="2200">
                <a:solidFill>
                  <a:srgbClr val="CC0000"/>
                </a:solidFill>
                <a:latin typeface="Arial" pitchFamily="34" charset="0"/>
              </a:rPr>
              <a:t>4</a:t>
            </a:r>
            <a:r>
              <a:rPr lang="zh-CN" altLang="en-US" sz="2200">
                <a:solidFill>
                  <a:srgbClr val="CC0000"/>
                </a:solidFill>
                <a:latin typeface="Arial" pitchFamily="34" charset="0"/>
              </a:rPr>
              <a:t>种类型</a:t>
            </a:r>
            <a:r>
              <a:rPr lang="zh-CN" altLang="en-US" sz="2200">
                <a:solidFill>
                  <a:schemeClr val="tx1"/>
                </a:solidFill>
                <a:latin typeface="Arial" pitchFamily="34" charset="0"/>
              </a:rPr>
              <a:t>：</a:t>
            </a:r>
          </a:p>
          <a:p>
            <a:pPr marL="742950" lvl="1" indent="-285750">
              <a:defRPr/>
            </a:pPr>
            <a:r>
              <a:rPr lang="zh-CN" altLang="en-US" sz="2000">
                <a:solidFill>
                  <a:schemeClr val="tx1"/>
                </a:solidFill>
                <a:latin typeface="楷体_GB2312" pitchFamily="49" charset="-122"/>
                <a:ea typeface="楷体_GB2312" pitchFamily="49" charset="-122"/>
              </a:rPr>
              <a:t>（</a:t>
            </a:r>
            <a:r>
              <a:rPr lang="en-US" altLang="zh-CN" sz="2000">
                <a:solidFill>
                  <a:schemeClr val="tx1"/>
                </a:solidFill>
                <a:latin typeface="楷体_GB2312" pitchFamily="49" charset="-122"/>
                <a:ea typeface="楷体_GB2312" pitchFamily="49" charset="-122"/>
              </a:rPr>
              <a:t>1</a:t>
            </a:r>
            <a:r>
              <a:rPr lang="zh-CN" altLang="en-US" sz="2000">
                <a:solidFill>
                  <a:schemeClr val="tx1"/>
                </a:solidFill>
                <a:latin typeface="楷体_GB2312" pitchFamily="49" charset="-122"/>
                <a:ea typeface="楷体_GB2312" pitchFamily="49" charset="-122"/>
              </a:rPr>
              <a:t>）结构事物</a:t>
            </a:r>
            <a:r>
              <a:rPr lang="en-US" altLang="zh-CN" sz="2000">
                <a:solidFill>
                  <a:schemeClr val="tx1"/>
                </a:solidFill>
                <a:latin typeface="楷体_GB2312" pitchFamily="49" charset="-122"/>
                <a:ea typeface="楷体_GB2312" pitchFamily="49" charset="-122"/>
              </a:rPr>
              <a:t>-</a:t>
            </a:r>
            <a:r>
              <a:rPr lang="zh-CN" altLang="en-US" sz="2000">
                <a:solidFill>
                  <a:schemeClr val="tx1"/>
                </a:solidFill>
                <a:latin typeface="楷体_GB2312" pitchFamily="49" charset="-122"/>
                <a:ea typeface="楷体_GB2312" pitchFamily="49" charset="-122"/>
              </a:rPr>
              <a:t>类、接口、用例。</a:t>
            </a:r>
          </a:p>
          <a:p>
            <a:pPr marL="742950" lvl="1" indent="-285750">
              <a:defRPr/>
            </a:pPr>
            <a:r>
              <a:rPr lang="zh-CN" altLang="en-US" sz="2000">
                <a:solidFill>
                  <a:schemeClr val="tx1"/>
                </a:solidFill>
                <a:latin typeface="楷体_GB2312" pitchFamily="49" charset="-122"/>
                <a:ea typeface="楷体_GB2312" pitchFamily="49" charset="-122"/>
              </a:rPr>
              <a:t>（</a:t>
            </a:r>
            <a:r>
              <a:rPr lang="en-US" altLang="zh-CN" sz="2000">
                <a:solidFill>
                  <a:schemeClr val="tx1"/>
                </a:solidFill>
                <a:latin typeface="楷体_GB2312" pitchFamily="49" charset="-122"/>
                <a:ea typeface="楷体_GB2312" pitchFamily="49" charset="-122"/>
              </a:rPr>
              <a:t>2</a:t>
            </a:r>
            <a:r>
              <a:rPr lang="zh-CN" altLang="en-US" sz="2000">
                <a:solidFill>
                  <a:schemeClr val="tx1"/>
                </a:solidFill>
                <a:latin typeface="楷体_GB2312" pitchFamily="49" charset="-122"/>
                <a:ea typeface="楷体_GB2312" pitchFamily="49" charset="-122"/>
              </a:rPr>
              <a:t>）行为事物</a:t>
            </a:r>
            <a:r>
              <a:rPr lang="en-US" altLang="zh-CN" sz="2000">
                <a:solidFill>
                  <a:schemeClr val="tx1"/>
                </a:solidFill>
                <a:latin typeface="楷体_GB2312" pitchFamily="49" charset="-122"/>
                <a:ea typeface="楷体_GB2312" pitchFamily="49" charset="-122"/>
              </a:rPr>
              <a:t>-</a:t>
            </a:r>
            <a:r>
              <a:rPr lang="zh-CN" altLang="en-US" sz="2000">
                <a:solidFill>
                  <a:schemeClr val="tx1"/>
                </a:solidFill>
                <a:latin typeface="楷体_GB2312" pitchFamily="49" charset="-122"/>
                <a:ea typeface="楷体_GB2312" pitchFamily="49" charset="-122"/>
              </a:rPr>
              <a:t>交互机和状态等。</a:t>
            </a:r>
          </a:p>
          <a:p>
            <a:pPr marL="742950" lvl="1" indent="-285750">
              <a:defRPr/>
            </a:pPr>
            <a:r>
              <a:rPr lang="zh-CN" altLang="en-US" sz="2000">
                <a:solidFill>
                  <a:schemeClr val="tx1"/>
                </a:solidFill>
                <a:latin typeface="楷体_GB2312" pitchFamily="49" charset="-122"/>
                <a:ea typeface="楷体_GB2312" pitchFamily="49" charset="-122"/>
              </a:rPr>
              <a:t>（</a:t>
            </a:r>
            <a:r>
              <a:rPr lang="en-US" altLang="zh-CN" sz="2000">
                <a:solidFill>
                  <a:schemeClr val="tx1"/>
                </a:solidFill>
                <a:latin typeface="楷体_GB2312" pitchFamily="49" charset="-122"/>
                <a:ea typeface="楷体_GB2312" pitchFamily="49" charset="-122"/>
              </a:rPr>
              <a:t>3</a:t>
            </a:r>
            <a:r>
              <a:rPr lang="zh-CN" altLang="en-US" sz="2000">
                <a:solidFill>
                  <a:schemeClr val="tx1"/>
                </a:solidFill>
                <a:latin typeface="楷体_GB2312" pitchFamily="49" charset="-122"/>
                <a:ea typeface="楷体_GB2312" pitchFamily="49" charset="-122"/>
              </a:rPr>
              <a:t>）分组事物</a:t>
            </a:r>
            <a:r>
              <a:rPr lang="en-US" altLang="zh-CN" sz="2000">
                <a:solidFill>
                  <a:schemeClr val="tx1"/>
                </a:solidFill>
                <a:latin typeface="楷体_GB2312" pitchFamily="49" charset="-122"/>
                <a:ea typeface="楷体_GB2312" pitchFamily="49" charset="-122"/>
              </a:rPr>
              <a:t>-</a:t>
            </a:r>
            <a:r>
              <a:rPr lang="zh-CN" altLang="en-US" sz="2000">
                <a:solidFill>
                  <a:schemeClr val="tx1"/>
                </a:solidFill>
                <a:latin typeface="楷体_GB2312" pitchFamily="49" charset="-122"/>
                <a:ea typeface="楷体_GB2312" pitchFamily="49" charset="-122"/>
              </a:rPr>
              <a:t>包</a:t>
            </a:r>
            <a:r>
              <a:rPr lang="en-US" altLang="zh-CN" sz="2000">
                <a:solidFill>
                  <a:schemeClr val="tx1"/>
                </a:solidFill>
                <a:latin typeface="楷体_GB2312" pitchFamily="49" charset="-122"/>
                <a:ea typeface="楷体_GB2312" pitchFamily="49" charset="-122"/>
              </a:rPr>
              <a:t>(</a:t>
            </a:r>
            <a:r>
              <a:rPr lang="zh-CN" altLang="en-US" sz="2000">
                <a:solidFill>
                  <a:schemeClr val="tx1"/>
                </a:solidFill>
                <a:latin typeface="楷体_GB2312" pitchFamily="49" charset="-122"/>
                <a:ea typeface="楷体_GB2312" pitchFamily="49" charset="-122"/>
              </a:rPr>
              <a:t>整体</a:t>
            </a:r>
            <a:r>
              <a:rPr lang="en-US" altLang="zh-CN" sz="2000">
                <a:solidFill>
                  <a:schemeClr val="tx1"/>
                </a:solidFill>
                <a:latin typeface="楷体_GB2312" pitchFamily="49" charset="-122"/>
                <a:ea typeface="楷体_GB2312" pitchFamily="49" charset="-122"/>
              </a:rPr>
              <a:t>-</a:t>
            </a:r>
            <a:r>
              <a:rPr lang="zh-CN" altLang="en-US" sz="2000">
                <a:solidFill>
                  <a:schemeClr val="tx1"/>
                </a:solidFill>
                <a:latin typeface="楷体_GB2312" pitchFamily="49" charset="-122"/>
                <a:ea typeface="楷体_GB2312" pitchFamily="49" charset="-122"/>
              </a:rPr>
              <a:t>根包，子系统</a:t>
            </a:r>
            <a:r>
              <a:rPr lang="en-US" altLang="zh-CN" sz="2000">
                <a:solidFill>
                  <a:schemeClr val="tx1"/>
                </a:solidFill>
                <a:latin typeface="楷体_GB2312" pitchFamily="49" charset="-122"/>
                <a:ea typeface="楷体_GB2312" pitchFamily="49" charset="-122"/>
              </a:rPr>
              <a:t>-</a:t>
            </a:r>
            <a:r>
              <a:rPr lang="zh-CN" altLang="en-US" sz="2000">
                <a:solidFill>
                  <a:schemeClr val="tx1"/>
                </a:solidFill>
                <a:latin typeface="楷体_GB2312" pitchFamily="49" charset="-122"/>
                <a:ea typeface="楷体_GB2312" pitchFamily="49" charset="-122"/>
              </a:rPr>
              <a:t>特殊包</a:t>
            </a:r>
            <a:r>
              <a:rPr lang="en-US" altLang="zh-CN" sz="2000">
                <a:solidFill>
                  <a:schemeClr val="tx1"/>
                </a:solidFill>
                <a:latin typeface="楷体_GB2312" pitchFamily="49" charset="-122"/>
                <a:ea typeface="楷体_GB2312" pitchFamily="49" charset="-122"/>
              </a:rPr>
              <a:t>)</a:t>
            </a:r>
            <a:r>
              <a:rPr lang="zh-CN" altLang="en-US" sz="2000">
                <a:solidFill>
                  <a:schemeClr val="tx1"/>
                </a:solidFill>
                <a:latin typeface="楷体_GB2312" pitchFamily="49" charset="-122"/>
                <a:ea typeface="楷体_GB2312" pitchFamily="49" charset="-122"/>
              </a:rPr>
              <a:t>。</a:t>
            </a:r>
          </a:p>
          <a:p>
            <a:pPr marL="742950" lvl="1" indent="-285750">
              <a:defRPr/>
            </a:pPr>
            <a:r>
              <a:rPr lang="zh-CN" altLang="en-US" sz="2000">
                <a:solidFill>
                  <a:schemeClr val="tx1"/>
                </a:solidFill>
                <a:latin typeface="楷体_GB2312" pitchFamily="49" charset="-122"/>
                <a:ea typeface="楷体_GB2312" pitchFamily="49" charset="-122"/>
              </a:rPr>
              <a:t>（</a:t>
            </a:r>
            <a:r>
              <a:rPr lang="en-US" altLang="zh-CN" sz="2000">
                <a:solidFill>
                  <a:schemeClr val="tx1"/>
                </a:solidFill>
                <a:latin typeface="楷体_GB2312" pitchFamily="49" charset="-122"/>
                <a:ea typeface="楷体_GB2312" pitchFamily="49" charset="-122"/>
              </a:rPr>
              <a:t>4</a:t>
            </a:r>
            <a:r>
              <a:rPr lang="zh-CN" altLang="en-US" sz="2000">
                <a:solidFill>
                  <a:schemeClr val="tx1"/>
                </a:solidFill>
                <a:latin typeface="楷体_GB2312" pitchFamily="49" charset="-122"/>
                <a:ea typeface="楷体_GB2312" pitchFamily="49" charset="-122"/>
              </a:rPr>
              <a:t>）注释事物</a:t>
            </a:r>
            <a:r>
              <a:rPr lang="en-US" altLang="zh-CN" sz="2000">
                <a:solidFill>
                  <a:schemeClr val="tx1"/>
                </a:solidFill>
                <a:latin typeface="楷体_GB2312" pitchFamily="49" charset="-122"/>
                <a:ea typeface="楷体_GB2312" pitchFamily="49" charset="-122"/>
              </a:rPr>
              <a:t>-</a:t>
            </a:r>
            <a:r>
              <a:rPr lang="zh-CN" altLang="en-US" sz="2000">
                <a:solidFill>
                  <a:schemeClr val="tx1"/>
                </a:solidFill>
                <a:latin typeface="楷体_GB2312" pitchFamily="49" charset="-122"/>
                <a:ea typeface="楷体_GB2312" pitchFamily="49" charset="-122"/>
              </a:rPr>
              <a:t>信息、说明。</a:t>
            </a:r>
            <a:r>
              <a:rPr lang="zh-CN" altLang="en-US" sz="2400">
                <a:solidFill>
                  <a:schemeClr val="tx1"/>
                </a:solidFill>
                <a:latin typeface="Arial" pitchFamily="34" charset="0"/>
              </a:rPr>
              <a:t>  </a:t>
            </a:r>
          </a:p>
        </p:txBody>
      </p:sp>
      <p:pic>
        <p:nvPicPr>
          <p:cNvPr id="36870" name="Picture 51" descr="3-2">
            <a:extLst>
              <a:ext uri="{FF2B5EF4-FFF2-40B4-BE49-F238E27FC236}">
                <a16:creationId xmlns:a16="http://schemas.microsoft.com/office/drawing/2014/main" id="{47033443-C1F4-4711-B5E6-92CE71FBE168}"/>
              </a:ext>
            </a:extLst>
          </p:cNvPr>
          <p:cNvPicPr>
            <a:picLocks noChangeAspect="1" noChangeArrowheads="1"/>
          </p:cNvPicPr>
          <p:nvPr/>
        </p:nvPicPr>
        <p:blipFill>
          <a:blip r:embed="rId2" cstate="print">
            <a:lum bright="-18000" contrast="24000"/>
            <a:extLst>
              <a:ext uri="{28A0092B-C50C-407E-A947-70E740481C1C}">
                <a14:useLocalDpi xmlns:a14="http://schemas.microsoft.com/office/drawing/2010/main" val="0"/>
              </a:ext>
            </a:extLst>
          </a:blip>
          <a:srcRect/>
          <a:stretch>
            <a:fillRect/>
          </a:stretch>
        </p:blipFill>
        <p:spPr bwMode="auto">
          <a:xfrm>
            <a:off x="2843213" y="3802063"/>
            <a:ext cx="3168650" cy="287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1" name="Rectangle 55">
            <a:extLst>
              <a:ext uri="{FF2B5EF4-FFF2-40B4-BE49-F238E27FC236}">
                <a16:creationId xmlns:a16="http://schemas.microsoft.com/office/drawing/2014/main" id="{FAC028EE-7123-4A19-8FF2-F10EC9E649C9}"/>
              </a:ext>
            </a:extLst>
          </p:cNvPr>
          <p:cNvSpPr>
            <a:spLocks noChangeArrowheads="1"/>
          </p:cNvSpPr>
          <p:nvPr/>
        </p:nvSpPr>
        <p:spPr bwMode="auto">
          <a:xfrm>
            <a:off x="3689350" y="6597650"/>
            <a:ext cx="17684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sz="1200">
                <a:solidFill>
                  <a:srgbClr val="C00000"/>
                </a:solidFill>
                <a:latin typeface="Arial" panose="020B0604020202020204" pitchFamily="34" charset="0"/>
              </a:rPr>
              <a:t>图</a:t>
            </a:r>
            <a:r>
              <a:rPr lang="en-US" altLang="zh-CN" sz="1200">
                <a:solidFill>
                  <a:srgbClr val="C00000"/>
                </a:solidFill>
                <a:latin typeface="Arial" panose="020B0604020202020204" pitchFamily="34" charset="0"/>
              </a:rPr>
              <a:t>5-11 UML</a:t>
            </a:r>
            <a:r>
              <a:rPr lang="zh-CN" altLang="en-US" sz="1200">
                <a:solidFill>
                  <a:srgbClr val="C00000"/>
                </a:solidFill>
                <a:latin typeface="Arial" panose="020B0604020202020204" pitchFamily="34" charset="0"/>
              </a:rPr>
              <a:t>的体系结构</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9AA4701D-E1B4-44A2-B7C3-FAA50F1B8D7F}"/>
              </a:ext>
            </a:extLst>
          </p:cNvPr>
          <p:cNvSpPr>
            <a:spLocks noGrp="1" noChangeArrowheads="1"/>
          </p:cNvSpPr>
          <p:nvPr>
            <p:ph type="title" idx="4294967295"/>
          </p:nvPr>
        </p:nvSpPr>
        <p:spPr>
          <a:xfrm>
            <a:off x="428625" y="161925"/>
            <a:ext cx="8178800" cy="533400"/>
          </a:xfrm>
        </p:spPr>
        <p:txBody>
          <a:bodyPr/>
          <a:lstStyle/>
          <a:p>
            <a:pPr eaLnBrk="1" hangingPunct="1"/>
            <a:r>
              <a:rPr lang="en-US" altLang="zh-CN"/>
              <a:t>5.3 </a:t>
            </a:r>
            <a:r>
              <a:rPr lang="zh-CN" altLang="en-US"/>
              <a:t>面向对象分析</a:t>
            </a:r>
          </a:p>
        </p:txBody>
      </p:sp>
      <p:sp>
        <p:nvSpPr>
          <p:cNvPr id="37891" name="Text Box 3">
            <a:extLst>
              <a:ext uri="{FF2B5EF4-FFF2-40B4-BE49-F238E27FC236}">
                <a16:creationId xmlns:a16="http://schemas.microsoft.com/office/drawing/2014/main" id="{E6BC6F83-1321-4921-AFD0-70CE540C4892}"/>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5" name="圆角矩形 4">
            <a:extLst>
              <a:ext uri="{FF2B5EF4-FFF2-40B4-BE49-F238E27FC236}">
                <a16:creationId xmlns:a16="http://schemas.microsoft.com/office/drawing/2014/main" id="{3E84DF35-4C73-4E56-9042-598056143CB6}"/>
              </a:ext>
            </a:extLst>
          </p:cNvPr>
          <p:cNvSpPr/>
          <p:nvPr/>
        </p:nvSpPr>
        <p:spPr bwMode="gray">
          <a:xfrm>
            <a:off x="296526" y="1268413"/>
            <a:ext cx="8234700" cy="5113337"/>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indent="214630" eaLnBrk="0" hangingPunct="0">
              <a:buFontTx/>
              <a:buNone/>
              <a:defRPr/>
            </a:pPr>
            <a:r>
              <a:rPr lang="en-US" altLang="zh-CN" sz="2400" dirty="0">
                <a:solidFill>
                  <a:srgbClr val="FF0000"/>
                </a:solidFill>
                <a:latin typeface="Times New Roman" panose="02020603050405020304" pitchFamily="18" charset="0"/>
                <a:cs typeface="Times New Roman" panose="02020603050405020304" pitchFamily="18" charset="0"/>
              </a:rPr>
              <a:t>    2</a:t>
            </a:r>
            <a:r>
              <a:rPr lang="zh-CN" altLang="en-US" sz="2400" dirty="0">
                <a:solidFill>
                  <a:srgbClr val="FF0000"/>
                </a:solidFill>
                <a:latin typeface="Times New Roman" panose="02020603050405020304" pitchFamily="18" charset="0"/>
                <a:cs typeface="Times New Roman" panose="02020603050405020304" pitchFamily="18" charset="0"/>
              </a:rPr>
              <a:t>）</a:t>
            </a:r>
            <a:r>
              <a:rPr lang="en-US" altLang="zh-CN" sz="2400" dirty="0">
                <a:solidFill>
                  <a:srgbClr val="FF0000"/>
                </a:solidFill>
                <a:latin typeface="Times New Roman" panose="02020603050405020304" pitchFamily="18" charset="0"/>
                <a:cs typeface="Times New Roman" panose="02020603050405020304" pitchFamily="18" charset="0"/>
              </a:rPr>
              <a:t>UML</a:t>
            </a:r>
            <a:r>
              <a:rPr lang="zh-CN" altLang="en-US" sz="2400" dirty="0">
                <a:solidFill>
                  <a:srgbClr val="FF0000"/>
                </a:solidFill>
                <a:latin typeface="Times New Roman" panose="02020603050405020304" pitchFamily="18" charset="0"/>
                <a:cs typeface="Times New Roman" panose="02020603050405020304" pitchFamily="18" charset="0"/>
              </a:rPr>
              <a:t>模型元素</a:t>
            </a:r>
            <a:endParaRPr lang="zh-CN" altLang="en-US" sz="2400" dirty="0">
              <a:solidFill>
                <a:srgbClr val="FF0000"/>
              </a:solidFill>
            </a:endParaRPr>
          </a:p>
          <a:p>
            <a:pPr indent="214630" eaLnBrk="0" hangingPunct="0">
              <a:buFontTx/>
              <a:buNone/>
              <a:defRPr/>
            </a:pPr>
            <a:r>
              <a:rPr lang="en-US" altLang="zh-CN" sz="2400" dirty="0">
                <a:solidFill>
                  <a:srgbClr val="CC0000"/>
                </a:solidFill>
                <a:latin typeface="Times New Roman" panose="02020603050405020304" pitchFamily="18" charset="0"/>
                <a:cs typeface="Times New Roman" panose="02020603050405020304" pitchFamily="18" charset="0"/>
              </a:rPr>
              <a:t>     UML</a:t>
            </a:r>
            <a:r>
              <a:rPr lang="zh-CN" altLang="en-US" sz="2400" dirty="0">
                <a:solidFill>
                  <a:srgbClr val="29698D"/>
                </a:solidFill>
                <a:latin typeface="Times New Roman" panose="02020603050405020304" pitchFamily="18" charset="0"/>
                <a:cs typeface="Times New Roman" panose="02020603050405020304" pitchFamily="18" charset="0"/>
              </a:rPr>
              <a:t>是一种专门设计的统一描述面向对象方法的</a:t>
            </a:r>
            <a:r>
              <a:rPr lang="zh-CN" altLang="en-US" sz="2400" dirty="0">
                <a:solidFill>
                  <a:srgbClr val="990033"/>
                </a:solidFill>
                <a:latin typeface="Times New Roman" panose="02020603050405020304" pitchFamily="18" charset="0"/>
                <a:cs typeface="Times New Roman" panose="02020603050405020304" pitchFamily="18" charset="0"/>
              </a:rPr>
              <a:t>标准图形符号系统</a:t>
            </a:r>
            <a:r>
              <a:rPr lang="zh-CN" altLang="en-US" sz="2400" dirty="0">
                <a:solidFill>
                  <a:srgbClr val="29698D"/>
                </a:solidFill>
                <a:latin typeface="Times New Roman" panose="02020603050405020304" pitchFamily="18" charset="0"/>
                <a:cs typeface="Times New Roman" panose="02020603050405020304" pitchFamily="18" charset="0"/>
              </a:rPr>
              <a:t>。</a:t>
            </a:r>
            <a:endParaRPr lang="zh-CN" altLang="en-US" sz="2400" dirty="0">
              <a:solidFill>
                <a:srgbClr val="29698D"/>
              </a:solidFill>
            </a:endParaRPr>
          </a:p>
          <a:p>
            <a:pPr indent="214630">
              <a:buFontTx/>
              <a:buNone/>
              <a:defRPr/>
            </a:pPr>
            <a:r>
              <a:rPr lang="zh-CN" altLang="en-US" sz="2400" dirty="0">
                <a:solidFill>
                  <a:srgbClr val="29698D"/>
                </a:solidFill>
                <a:latin typeface="Times New Roman" panose="02020603050405020304" pitchFamily="18" charset="0"/>
                <a:cs typeface="Times New Roman" panose="02020603050405020304" pitchFamily="18" charset="0"/>
              </a:rPr>
              <a:t>   </a:t>
            </a:r>
            <a:r>
              <a:rPr lang="zh-CN" altLang="en-US" sz="2400" dirty="0">
                <a:solidFill>
                  <a:srgbClr val="990033"/>
                </a:solidFill>
                <a:latin typeface="Times New Roman" panose="02020603050405020304" pitchFamily="18" charset="0"/>
                <a:cs typeface="Times New Roman" panose="02020603050405020304" pitchFamily="18" charset="0"/>
              </a:rPr>
              <a:t>（</a:t>
            </a:r>
            <a:r>
              <a:rPr lang="en-US" altLang="zh-CN" sz="2400" dirty="0">
                <a:solidFill>
                  <a:srgbClr val="990033"/>
                </a:solidFill>
                <a:latin typeface="Times New Roman" panose="02020603050405020304" pitchFamily="18" charset="0"/>
                <a:cs typeface="Times New Roman" panose="02020603050405020304" pitchFamily="18" charset="0"/>
              </a:rPr>
              <a:t>1</a:t>
            </a:r>
            <a:r>
              <a:rPr lang="zh-CN" altLang="en-US" sz="2400" dirty="0">
                <a:solidFill>
                  <a:srgbClr val="990033"/>
                </a:solidFill>
                <a:latin typeface="Times New Roman" panose="02020603050405020304" pitchFamily="18" charset="0"/>
                <a:cs typeface="Times New Roman" panose="02020603050405020304" pitchFamily="18" charset="0"/>
              </a:rPr>
              <a:t>）</a:t>
            </a:r>
            <a:r>
              <a:rPr lang="en-US" altLang="zh-CN" sz="2400" dirty="0">
                <a:solidFill>
                  <a:srgbClr val="990033"/>
                </a:solidFill>
                <a:latin typeface="Times New Roman" panose="02020603050405020304" pitchFamily="18" charset="0"/>
                <a:cs typeface="Times New Roman" panose="02020603050405020304" pitchFamily="18" charset="0"/>
              </a:rPr>
              <a:t>UML</a:t>
            </a:r>
            <a:r>
              <a:rPr lang="zh-CN" altLang="en-US" sz="2400" dirty="0">
                <a:solidFill>
                  <a:srgbClr val="990033"/>
                </a:solidFill>
                <a:latin typeface="Times New Roman" panose="02020603050405020304" pitchFamily="18" charset="0"/>
                <a:cs typeface="Times New Roman" panose="02020603050405020304" pitchFamily="18" charset="0"/>
              </a:rPr>
              <a:t>的语义。</a:t>
            </a:r>
            <a:r>
              <a:rPr lang="zh-CN" altLang="en-US" sz="2400" dirty="0">
                <a:solidFill>
                  <a:srgbClr val="29698D"/>
                </a:solidFill>
              </a:rPr>
              <a:t>语义定义在一个</a:t>
            </a:r>
            <a:r>
              <a:rPr lang="en-US" altLang="zh-CN" sz="2400" dirty="0">
                <a:solidFill>
                  <a:srgbClr val="C00000"/>
                </a:solidFill>
              </a:rPr>
              <a:t>4</a:t>
            </a:r>
            <a:r>
              <a:rPr lang="zh-CN" altLang="en-US" sz="2400" dirty="0">
                <a:solidFill>
                  <a:srgbClr val="C00000"/>
                </a:solidFill>
              </a:rPr>
              <a:t>层</a:t>
            </a:r>
            <a:r>
              <a:rPr lang="zh-CN" altLang="en-US" sz="2400" dirty="0">
                <a:solidFill>
                  <a:srgbClr val="29698D"/>
                </a:solidFill>
              </a:rPr>
              <a:t>（抽象级别）</a:t>
            </a:r>
          </a:p>
          <a:p>
            <a:pPr indent="214630">
              <a:buFontTx/>
              <a:buNone/>
              <a:defRPr/>
            </a:pPr>
            <a:r>
              <a:rPr lang="zh-CN" altLang="en-US" sz="2400" dirty="0">
                <a:solidFill>
                  <a:srgbClr val="009900"/>
                </a:solidFill>
              </a:rPr>
              <a:t>   建模概念框架</a:t>
            </a:r>
            <a:r>
              <a:rPr lang="zh-CN" altLang="en-US" sz="2400" dirty="0">
                <a:solidFill>
                  <a:srgbClr val="29698D"/>
                </a:solidFill>
              </a:rPr>
              <a:t>中：</a:t>
            </a:r>
            <a:r>
              <a:rPr lang="en-US" altLang="zh-CN" sz="2400" dirty="0">
                <a:solidFill>
                  <a:srgbClr val="29698D"/>
                </a:solidFill>
              </a:rPr>
              <a:t>UML</a:t>
            </a:r>
            <a:r>
              <a:rPr lang="zh-CN" altLang="en-US" sz="2400" dirty="0">
                <a:solidFill>
                  <a:srgbClr val="29698D"/>
                </a:solidFill>
              </a:rPr>
              <a:t>的基本元模型层、元模型层、模型层、用户模型层</a:t>
            </a:r>
            <a:r>
              <a:rPr lang="en-US" altLang="zh-CN" sz="2000" b="0" dirty="0">
                <a:solidFill>
                  <a:srgbClr val="29698D"/>
                </a:solidFill>
              </a:rPr>
              <a:t>(</a:t>
            </a:r>
            <a:r>
              <a:rPr lang="zh-CN" altLang="en-US" sz="2000" b="0" dirty="0">
                <a:solidFill>
                  <a:srgbClr val="29698D"/>
                </a:solidFill>
              </a:rPr>
              <a:t>模型的例子组成</a:t>
            </a:r>
            <a:r>
              <a:rPr lang="en-US" altLang="zh-CN" sz="2000" b="0" dirty="0">
                <a:solidFill>
                  <a:srgbClr val="29698D"/>
                </a:solidFill>
              </a:rPr>
              <a:t>)</a:t>
            </a:r>
            <a:r>
              <a:rPr lang="zh-CN" altLang="en-US" sz="2400" dirty="0">
                <a:solidFill>
                  <a:srgbClr val="29698D"/>
                </a:solidFill>
              </a:rPr>
              <a:t>。</a:t>
            </a:r>
            <a:endParaRPr lang="en-US" altLang="zh-CN" sz="2400" dirty="0">
              <a:solidFill>
                <a:srgbClr val="29698D"/>
              </a:solidFill>
            </a:endParaRPr>
          </a:p>
          <a:p>
            <a:pPr indent="214630">
              <a:buFontTx/>
              <a:buNone/>
              <a:defRPr/>
            </a:pPr>
            <a:r>
              <a:rPr lang="zh-CN" altLang="en-US" sz="2400" dirty="0">
                <a:solidFill>
                  <a:schemeClr val="tx1"/>
                </a:solidFill>
                <a:latin typeface="Arial" panose="020B0604020202020204" pitchFamily="34" charset="0"/>
              </a:rPr>
              <a:t>   </a:t>
            </a:r>
            <a:r>
              <a:rPr lang="zh-CN" altLang="en-US" sz="2400" dirty="0">
                <a:solidFill>
                  <a:srgbClr val="990033"/>
                </a:solidFill>
                <a:latin typeface="Times New Roman" panose="02020603050405020304" pitchFamily="18" charset="0"/>
                <a:cs typeface="Times New Roman" panose="02020603050405020304" pitchFamily="18" charset="0"/>
              </a:rPr>
              <a:t>（</a:t>
            </a:r>
            <a:r>
              <a:rPr lang="en-US" altLang="zh-CN" sz="2400" dirty="0">
                <a:solidFill>
                  <a:srgbClr val="990033"/>
                </a:solidFill>
                <a:latin typeface="Times New Roman" panose="02020603050405020304" pitchFamily="18" charset="0"/>
                <a:cs typeface="Times New Roman" panose="02020603050405020304" pitchFamily="18" charset="0"/>
              </a:rPr>
              <a:t>2</a:t>
            </a:r>
            <a:r>
              <a:rPr lang="zh-CN" altLang="en-US" sz="2400" dirty="0">
                <a:solidFill>
                  <a:srgbClr val="990033"/>
                </a:solidFill>
                <a:latin typeface="Times New Roman" panose="02020603050405020304" pitchFamily="18" charset="0"/>
                <a:cs typeface="Times New Roman" panose="02020603050405020304" pitchFamily="18" charset="0"/>
              </a:rPr>
              <a:t>）</a:t>
            </a:r>
            <a:r>
              <a:rPr lang="en-US" altLang="zh-CN" sz="2400" dirty="0">
                <a:solidFill>
                  <a:srgbClr val="990033"/>
                </a:solidFill>
                <a:latin typeface="Times New Roman" panose="02020603050405020304" pitchFamily="18" charset="0"/>
                <a:cs typeface="Times New Roman" panose="02020603050405020304" pitchFamily="18" charset="0"/>
              </a:rPr>
              <a:t>UML</a:t>
            </a:r>
            <a:r>
              <a:rPr lang="zh-CN" altLang="en-US" sz="2400" dirty="0">
                <a:solidFill>
                  <a:srgbClr val="990033"/>
                </a:solidFill>
                <a:latin typeface="Times New Roman" panose="02020603050405020304" pitchFamily="18" charset="0"/>
                <a:cs typeface="Times New Roman" panose="02020603050405020304" pitchFamily="18" charset="0"/>
              </a:rPr>
              <a:t>模型元素</a:t>
            </a:r>
            <a:r>
              <a:rPr lang="zh-CN" altLang="en-US" sz="2400" dirty="0">
                <a:solidFill>
                  <a:schemeClr val="tx1"/>
                </a:solidFill>
                <a:latin typeface="Arial" panose="020B0604020202020204" pitchFamily="34" charset="0"/>
              </a:rPr>
              <a:t>。</a:t>
            </a:r>
            <a:r>
              <a:rPr lang="en-US" altLang="zh-CN" sz="2400" dirty="0">
                <a:solidFill>
                  <a:schemeClr val="tx1"/>
                </a:solidFill>
                <a:latin typeface="Arial" panose="020B0604020202020204" pitchFamily="34" charset="0"/>
              </a:rPr>
              <a:t>UML</a:t>
            </a:r>
            <a:r>
              <a:rPr lang="zh-CN" altLang="en-US" sz="2400" dirty="0">
                <a:solidFill>
                  <a:srgbClr val="FF00FF"/>
                </a:solidFill>
                <a:latin typeface="Arial" panose="020B0604020202020204" pitchFamily="34" charset="0"/>
              </a:rPr>
              <a:t>两类</a:t>
            </a:r>
            <a:r>
              <a:rPr lang="zh-CN" altLang="en-US" sz="2400" dirty="0">
                <a:solidFill>
                  <a:srgbClr val="009900"/>
                </a:solidFill>
                <a:latin typeface="Arial" panose="020B0604020202020204" pitchFamily="34" charset="0"/>
              </a:rPr>
              <a:t>模型元素</a:t>
            </a:r>
            <a:r>
              <a:rPr lang="zh-CN" altLang="en-US" sz="2400" dirty="0">
                <a:solidFill>
                  <a:schemeClr val="tx1"/>
                </a:solidFill>
                <a:latin typeface="Arial" panose="020B0604020202020204" pitchFamily="34" charset="0"/>
              </a:rPr>
              <a:t>。一类模型元素</a:t>
            </a:r>
            <a:r>
              <a:rPr lang="zh-CN" altLang="en-US" sz="2400" dirty="0">
                <a:solidFill>
                  <a:srgbClr val="990000"/>
                </a:solidFill>
                <a:latin typeface="Arial" panose="020B0604020202020204" pitchFamily="34" charset="0"/>
              </a:rPr>
              <a:t>用于</a:t>
            </a:r>
            <a:r>
              <a:rPr lang="zh-CN" altLang="en-US" sz="2400" dirty="0">
                <a:solidFill>
                  <a:schemeClr val="tx1"/>
                </a:solidFill>
                <a:latin typeface="Arial" panose="020B0604020202020204" pitchFamily="34" charset="0"/>
              </a:rPr>
              <a:t>表示模型中的某个概念，如类、对象、用例、结点、构件、包、接口等；另一类模型元素</a:t>
            </a:r>
            <a:r>
              <a:rPr lang="zh-CN" altLang="en-US" sz="2400" dirty="0">
                <a:solidFill>
                  <a:srgbClr val="990000"/>
                </a:solidFill>
                <a:latin typeface="Arial" panose="020B0604020202020204" pitchFamily="34" charset="0"/>
              </a:rPr>
              <a:t>用于</a:t>
            </a:r>
            <a:r>
              <a:rPr lang="zh-CN" altLang="en-US" sz="2400" dirty="0">
                <a:solidFill>
                  <a:schemeClr val="tx1"/>
                </a:solidFill>
                <a:latin typeface="Arial" panose="020B0604020202020204" pitchFamily="34" charset="0"/>
              </a:rPr>
              <a:t>表示模型元素之间相互连接的关系，主要有关联、泛化（表示一般与特殊的关系）、依赖、聚集（表示整体与部分的关系）等。</a:t>
            </a:r>
            <a:r>
              <a:rPr lang="zh-CN" altLang="en-US" sz="2400" dirty="0">
                <a:solidFill>
                  <a:srgbClr val="990033"/>
                </a:solidFill>
                <a:latin typeface="Times New Roman" panose="02020603050405020304" pitchFamily="18" charset="0"/>
                <a:cs typeface="Times New Roman" panose="02020603050405020304" pitchFamily="18" charset="0"/>
              </a:rPr>
              <a:t>模型元素图形表示如图</a:t>
            </a:r>
            <a:r>
              <a:rPr lang="en-US" altLang="zh-CN" sz="2400" dirty="0">
                <a:solidFill>
                  <a:srgbClr val="990033"/>
                </a:solidFill>
                <a:latin typeface="Times New Roman" panose="02020603050405020304" pitchFamily="18" charset="0"/>
                <a:cs typeface="Times New Roman" panose="02020603050405020304" pitchFamily="18" charset="0"/>
              </a:rPr>
              <a:t>5-11</a:t>
            </a:r>
            <a:r>
              <a:rPr lang="zh-CN" altLang="en-US" sz="2400" dirty="0">
                <a:solidFill>
                  <a:srgbClr val="990033"/>
                </a:solidFill>
                <a:latin typeface="Times New Roman" panose="02020603050405020304" pitchFamily="18" charset="0"/>
                <a:cs typeface="Times New Roman" panose="02020603050405020304" pitchFamily="18" charset="0"/>
              </a:rPr>
              <a:t>所示。</a:t>
            </a:r>
          </a:p>
          <a:p>
            <a:pPr indent="214630">
              <a:buFontTx/>
              <a:buNone/>
              <a:defRPr/>
            </a:pPr>
            <a:endParaRPr lang="zh-CN" altLang="en-US" sz="2400" dirty="0">
              <a:solidFill>
                <a:srgbClr val="990033"/>
              </a:solidFill>
              <a:latin typeface="Times New Roman" panose="02020603050405020304" pitchFamily="18" charset="0"/>
              <a:cs typeface="Times New Roman" panose="02020603050405020304" pitchFamily="18" charset="0"/>
            </a:endParaRPr>
          </a:p>
        </p:txBody>
      </p:sp>
      <p:pic>
        <p:nvPicPr>
          <p:cNvPr id="37893" name="Picture 7">
            <a:extLst>
              <a:ext uri="{FF2B5EF4-FFF2-40B4-BE49-F238E27FC236}">
                <a16:creationId xmlns:a16="http://schemas.microsoft.com/office/drawing/2014/main" id="{87BE7C4D-4312-47A2-97A0-73552551C4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1013" y="2481263"/>
            <a:ext cx="1042987"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BA1F7B2E-04CE-49C0-9870-6EB4A1865F81}"/>
              </a:ext>
            </a:extLst>
          </p:cNvPr>
          <p:cNvSpPr>
            <a:spLocks noGrp="1" noChangeArrowheads="1"/>
          </p:cNvSpPr>
          <p:nvPr>
            <p:ph type="title" idx="4294967295"/>
          </p:nvPr>
        </p:nvSpPr>
        <p:spPr>
          <a:xfrm>
            <a:off x="428625" y="161925"/>
            <a:ext cx="8178800" cy="533400"/>
          </a:xfrm>
        </p:spPr>
        <p:txBody>
          <a:bodyPr/>
          <a:lstStyle/>
          <a:p>
            <a:pPr eaLnBrk="1" hangingPunct="1"/>
            <a:r>
              <a:rPr lang="en-US" altLang="zh-CN"/>
              <a:t>5.3 </a:t>
            </a:r>
            <a:r>
              <a:rPr lang="zh-CN" altLang="en-US"/>
              <a:t>面向对象分析</a:t>
            </a:r>
          </a:p>
        </p:txBody>
      </p:sp>
      <p:sp>
        <p:nvSpPr>
          <p:cNvPr id="38915" name="Text Box 3">
            <a:extLst>
              <a:ext uri="{FF2B5EF4-FFF2-40B4-BE49-F238E27FC236}">
                <a16:creationId xmlns:a16="http://schemas.microsoft.com/office/drawing/2014/main" id="{91F48B88-9182-4276-9DA8-B050C6FF2FDC}"/>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pic>
        <p:nvPicPr>
          <p:cNvPr id="38916" name="Picture 5">
            <a:extLst>
              <a:ext uri="{FF2B5EF4-FFF2-40B4-BE49-F238E27FC236}">
                <a16:creationId xmlns:a16="http://schemas.microsoft.com/office/drawing/2014/main" id="{95F3AD38-0C82-4F7E-907B-D0FECA908C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557338"/>
            <a:ext cx="61214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Rectangle 6">
            <a:extLst>
              <a:ext uri="{FF2B5EF4-FFF2-40B4-BE49-F238E27FC236}">
                <a16:creationId xmlns:a16="http://schemas.microsoft.com/office/drawing/2014/main" id="{2D8C6764-7AE9-48E3-9FCF-E8C0C270988A}"/>
              </a:ext>
            </a:extLst>
          </p:cNvPr>
          <p:cNvSpPr>
            <a:spLocks noChangeArrowheads="1"/>
          </p:cNvSpPr>
          <p:nvPr/>
        </p:nvSpPr>
        <p:spPr bwMode="auto">
          <a:xfrm>
            <a:off x="3309938" y="5948363"/>
            <a:ext cx="2508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sz="1600">
                <a:solidFill>
                  <a:srgbClr val="C00000"/>
                </a:solidFill>
                <a:latin typeface="Arial" panose="020B0604020202020204" pitchFamily="34" charset="0"/>
              </a:rPr>
              <a:t>图</a:t>
            </a:r>
            <a:r>
              <a:rPr lang="en-US" altLang="zh-CN" sz="1600">
                <a:solidFill>
                  <a:srgbClr val="C00000"/>
                </a:solidFill>
                <a:latin typeface="Arial" panose="020B0604020202020204" pitchFamily="34" charset="0"/>
              </a:rPr>
              <a:t>5-11</a:t>
            </a:r>
            <a:r>
              <a:rPr lang="zh-CN" altLang="en-US" sz="1600">
                <a:solidFill>
                  <a:srgbClr val="C00000"/>
                </a:solidFill>
                <a:latin typeface="Arial" panose="020B0604020202020204" pitchFamily="34" charset="0"/>
              </a:rPr>
              <a:t>模型元素图形表示</a:t>
            </a:r>
            <a:r>
              <a:rPr lang="zh-CN" altLang="en-US" sz="1800" b="0">
                <a:latin typeface="Arial" panose="020B0604020202020204" pitchFamily="34" charset="0"/>
              </a:rPr>
              <a:t> </a:t>
            </a:r>
          </a:p>
        </p:txBody>
      </p:sp>
      <p:sp>
        <p:nvSpPr>
          <p:cNvPr id="38918" name="Rectangle 7">
            <a:extLst>
              <a:ext uri="{FF2B5EF4-FFF2-40B4-BE49-F238E27FC236}">
                <a16:creationId xmlns:a16="http://schemas.microsoft.com/office/drawing/2014/main" id="{BF48E3F3-4728-4F06-83C2-37B300FBF595}"/>
              </a:ext>
            </a:extLst>
          </p:cNvPr>
          <p:cNvSpPr>
            <a:spLocks noChangeArrowheads="1"/>
          </p:cNvSpPr>
          <p:nvPr/>
        </p:nvSpPr>
        <p:spPr bwMode="auto">
          <a:xfrm>
            <a:off x="1763713" y="4562475"/>
            <a:ext cx="6335712" cy="1235075"/>
          </a:xfrm>
          <a:prstGeom prst="rect">
            <a:avLst/>
          </a:prstGeom>
          <a:noFill/>
          <a:ln w="22225">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38919" name="Rectangle 8">
            <a:extLst>
              <a:ext uri="{FF2B5EF4-FFF2-40B4-BE49-F238E27FC236}">
                <a16:creationId xmlns:a16="http://schemas.microsoft.com/office/drawing/2014/main" id="{5F393F1E-5E84-482D-A09B-E22C30497252}"/>
              </a:ext>
            </a:extLst>
          </p:cNvPr>
          <p:cNvSpPr>
            <a:spLocks noChangeArrowheads="1"/>
          </p:cNvSpPr>
          <p:nvPr/>
        </p:nvSpPr>
        <p:spPr bwMode="auto">
          <a:xfrm>
            <a:off x="322263" y="2565400"/>
            <a:ext cx="1262062"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u="sng">
                <a:solidFill>
                  <a:srgbClr val="FF0000"/>
                </a:solidFill>
                <a:latin typeface="Arial" panose="020B0604020202020204" pitchFamily="34" charset="0"/>
              </a:rPr>
              <a:t>一类模型元素</a:t>
            </a:r>
          </a:p>
          <a:p>
            <a:pPr eaLnBrk="1" hangingPunct="1"/>
            <a:r>
              <a:rPr lang="zh-CN" altLang="en-US">
                <a:solidFill>
                  <a:srgbClr val="990000"/>
                </a:solidFill>
                <a:latin typeface="Arial" panose="020B0604020202020204" pitchFamily="34" charset="0"/>
              </a:rPr>
              <a:t>用于</a:t>
            </a:r>
            <a:r>
              <a:rPr lang="zh-CN" altLang="en-US">
                <a:latin typeface="Arial" panose="020B0604020202020204" pitchFamily="34" charset="0"/>
              </a:rPr>
              <a:t>表示模型</a:t>
            </a:r>
          </a:p>
          <a:p>
            <a:pPr eaLnBrk="1" hangingPunct="1"/>
            <a:r>
              <a:rPr lang="zh-CN" altLang="en-US">
                <a:latin typeface="Arial" panose="020B0604020202020204" pitchFamily="34" charset="0"/>
              </a:rPr>
              <a:t>中的某个概念</a:t>
            </a:r>
          </a:p>
        </p:txBody>
      </p:sp>
      <p:sp>
        <p:nvSpPr>
          <p:cNvPr id="38920" name="Rectangle 9">
            <a:extLst>
              <a:ext uri="{FF2B5EF4-FFF2-40B4-BE49-F238E27FC236}">
                <a16:creationId xmlns:a16="http://schemas.microsoft.com/office/drawing/2014/main" id="{62198FF1-04C2-485C-8B62-7C2CAC126C80}"/>
              </a:ext>
            </a:extLst>
          </p:cNvPr>
          <p:cNvSpPr>
            <a:spLocks noChangeArrowheads="1"/>
          </p:cNvSpPr>
          <p:nvPr/>
        </p:nvSpPr>
        <p:spPr bwMode="auto">
          <a:xfrm>
            <a:off x="395288" y="4365625"/>
            <a:ext cx="126206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u="sng">
                <a:solidFill>
                  <a:srgbClr val="FF0000"/>
                </a:solidFill>
                <a:latin typeface="Arial" panose="020B0604020202020204" pitchFamily="34" charset="0"/>
              </a:rPr>
              <a:t>二类模型元素</a:t>
            </a:r>
          </a:p>
          <a:p>
            <a:pPr eaLnBrk="1" hangingPunct="1"/>
            <a:r>
              <a:rPr lang="zh-CN" altLang="en-US">
                <a:solidFill>
                  <a:srgbClr val="990000"/>
                </a:solidFill>
                <a:latin typeface="Arial" panose="020B0604020202020204" pitchFamily="34" charset="0"/>
              </a:rPr>
              <a:t>用于</a:t>
            </a:r>
            <a:r>
              <a:rPr lang="zh-CN" altLang="en-US">
                <a:latin typeface="Arial" panose="020B0604020202020204" pitchFamily="34" charset="0"/>
              </a:rPr>
              <a:t>表示模型</a:t>
            </a:r>
          </a:p>
          <a:p>
            <a:pPr eaLnBrk="1" hangingPunct="1"/>
            <a:r>
              <a:rPr lang="zh-CN" altLang="en-US">
                <a:latin typeface="Arial" panose="020B0604020202020204" pitchFamily="34" charset="0"/>
              </a:rPr>
              <a:t>元素之间相互</a:t>
            </a:r>
          </a:p>
          <a:p>
            <a:pPr eaLnBrk="1" hangingPunct="1"/>
            <a:r>
              <a:rPr lang="zh-CN" altLang="en-US">
                <a:latin typeface="Arial" panose="020B0604020202020204" pitchFamily="34" charset="0"/>
              </a:rPr>
              <a:t>连接的关系</a:t>
            </a:r>
          </a:p>
        </p:txBody>
      </p:sp>
      <p:sp>
        <p:nvSpPr>
          <p:cNvPr id="38921" name="AutoShape 10">
            <a:extLst>
              <a:ext uri="{FF2B5EF4-FFF2-40B4-BE49-F238E27FC236}">
                <a16:creationId xmlns:a16="http://schemas.microsoft.com/office/drawing/2014/main" id="{F296FCEE-F80A-41B5-9BDC-AD5924A4CBCF}"/>
              </a:ext>
            </a:extLst>
          </p:cNvPr>
          <p:cNvSpPr>
            <a:spLocks noChangeArrowheads="1"/>
          </p:cNvSpPr>
          <p:nvPr/>
        </p:nvSpPr>
        <p:spPr bwMode="auto">
          <a:xfrm>
            <a:off x="3224213" y="5230813"/>
            <a:ext cx="1655762" cy="288925"/>
          </a:xfrm>
          <a:prstGeom prst="wedgeRectCallout">
            <a:avLst>
              <a:gd name="adj1" fmla="val -12894"/>
              <a:gd name="adj2" fmla="val 17032"/>
            </a:avLst>
          </a:prstGeom>
          <a:solidFill>
            <a:srgbClr val="FFFF99"/>
          </a:solidFill>
          <a:ln w="9525">
            <a:solidFill>
              <a:schemeClr val="tx1"/>
            </a:solidFill>
            <a:miter lim="800000"/>
            <a:headEnd/>
            <a:tailEnd/>
          </a:ln>
        </p:spPr>
        <p:txBody>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zh-CN" altLang="en-US" sz="1000">
                <a:solidFill>
                  <a:srgbClr val="3333FF"/>
                </a:solidFill>
                <a:latin typeface="Arial" panose="020B0604020202020204" pitchFamily="34" charset="0"/>
              </a:rPr>
              <a:t>表示</a:t>
            </a:r>
            <a:r>
              <a:rPr lang="zh-CN" altLang="en-US" sz="1000">
                <a:solidFill>
                  <a:srgbClr val="CC0000"/>
                </a:solidFill>
                <a:latin typeface="Arial" panose="020B0604020202020204" pitchFamily="34" charset="0"/>
              </a:rPr>
              <a:t>一般与特殊的关系</a:t>
            </a:r>
          </a:p>
        </p:txBody>
      </p:sp>
      <p:sp>
        <p:nvSpPr>
          <p:cNvPr id="38922" name="AutoShape 11">
            <a:extLst>
              <a:ext uri="{FF2B5EF4-FFF2-40B4-BE49-F238E27FC236}">
                <a16:creationId xmlns:a16="http://schemas.microsoft.com/office/drawing/2014/main" id="{73F44D8D-EE53-4B9C-B23A-967AF954C14D}"/>
              </a:ext>
            </a:extLst>
          </p:cNvPr>
          <p:cNvSpPr>
            <a:spLocks noChangeArrowheads="1"/>
          </p:cNvSpPr>
          <p:nvPr/>
        </p:nvSpPr>
        <p:spPr bwMode="auto">
          <a:xfrm>
            <a:off x="6369050" y="5254625"/>
            <a:ext cx="1655763" cy="288925"/>
          </a:xfrm>
          <a:prstGeom prst="wedgeRectCallout">
            <a:avLst>
              <a:gd name="adj1" fmla="val -49810"/>
              <a:gd name="adj2" fmla="val -22528"/>
            </a:avLst>
          </a:prstGeom>
          <a:solidFill>
            <a:srgbClr val="FFFF99"/>
          </a:solidFill>
          <a:ln w="9525">
            <a:solidFill>
              <a:schemeClr val="tx1"/>
            </a:solidFill>
            <a:miter lim="800000"/>
            <a:headEnd/>
            <a:tailEnd/>
          </a:ln>
        </p:spPr>
        <p:txBody>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zh-CN" altLang="en-US" sz="1000">
                <a:solidFill>
                  <a:srgbClr val="3333FF"/>
                </a:solidFill>
                <a:latin typeface="Arial" panose="020B0604020202020204" pitchFamily="34" charset="0"/>
              </a:rPr>
              <a:t>表示</a:t>
            </a:r>
            <a:r>
              <a:rPr lang="zh-CN" altLang="en-US" sz="1000">
                <a:solidFill>
                  <a:srgbClr val="CC0000"/>
                </a:solidFill>
                <a:latin typeface="Arial" panose="020B0604020202020204" pitchFamily="34" charset="0"/>
              </a:rPr>
              <a:t>整体与部分的关系</a:t>
            </a:r>
          </a:p>
        </p:txBody>
      </p:sp>
      <p:sp>
        <p:nvSpPr>
          <p:cNvPr id="38923" name="AutoShape 12">
            <a:extLst>
              <a:ext uri="{FF2B5EF4-FFF2-40B4-BE49-F238E27FC236}">
                <a16:creationId xmlns:a16="http://schemas.microsoft.com/office/drawing/2014/main" id="{0611E149-901B-47CB-9C08-616EA4D20AAE}"/>
              </a:ext>
            </a:extLst>
          </p:cNvPr>
          <p:cNvSpPr>
            <a:spLocks/>
          </p:cNvSpPr>
          <p:nvPr/>
        </p:nvSpPr>
        <p:spPr bwMode="auto">
          <a:xfrm>
            <a:off x="1476375" y="2492375"/>
            <a:ext cx="215900" cy="1296988"/>
          </a:xfrm>
          <a:prstGeom prst="leftBrace">
            <a:avLst>
              <a:gd name="adj1" fmla="val 497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BA202003-33D3-4C87-8784-FF80C757712F}"/>
              </a:ext>
            </a:extLst>
          </p:cNvPr>
          <p:cNvSpPr>
            <a:spLocks noGrp="1" noChangeArrowheads="1"/>
          </p:cNvSpPr>
          <p:nvPr>
            <p:ph type="title" idx="4294967295"/>
          </p:nvPr>
        </p:nvSpPr>
        <p:spPr>
          <a:xfrm>
            <a:off x="428625" y="161925"/>
            <a:ext cx="8178800" cy="533400"/>
          </a:xfrm>
        </p:spPr>
        <p:txBody>
          <a:bodyPr/>
          <a:lstStyle/>
          <a:p>
            <a:pPr eaLnBrk="1" hangingPunct="1"/>
            <a:r>
              <a:rPr lang="en-US" altLang="zh-CN"/>
              <a:t>5.3 </a:t>
            </a:r>
            <a:r>
              <a:rPr lang="zh-CN" altLang="en-US"/>
              <a:t>面向对象分析</a:t>
            </a:r>
          </a:p>
        </p:txBody>
      </p:sp>
      <p:sp>
        <p:nvSpPr>
          <p:cNvPr id="39939" name="Text Box 3">
            <a:extLst>
              <a:ext uri="{FF2B5EF4-FFF2-40B4-BE49-F238E27FC236}">
                <a16:creationId xmlns:a16="http://schemas.microsoft.com/office/drawing/2014/main" id="{A9CE4EF7-0AFF-4A71-9A47-9C9313D21DDC}"/>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39940" name="Rectangle 5">
            <a:extLst>
              <a:ext uri="{FF2B5EF4-FFF2-40B4-BE49-F238E27FC236}">
                <a16:creationId xmlns:a16="http://schemas.microsoft.com/office/drawing/2014/main" id="{B5A5DBBA-927D-422F-8308-FDD498386100}"/>
              </a:ext>
            </a:extLst>
          </p:cNvPr>
          <p:cNvSpPr>
            <a:spLocks noChangeArrowheads="1"/>
          </p:cNvSpPr>
          <p:nvPr/>
        </p:nvSpPr>
        <p:spPr bwMode="auto">
          <a:xfrm>
            <a:off x="539750" y="3676650"/>
            <a:ext cx="74882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indent="288925" eaLnBrk="0" hangingPunct="0">
              <a:tabLst>
                <a:tab pos="609600" algn="l"/>
                <a:tab pos="1219200" algn="l"/>
                <a:tab pos="1828800" algn="l"/>
                <a:tab pos="2438400" algn="l"/>
                <a:tab pos="3048000" algn="l"/>
                <a:tab pos="3657600" algn="l"/>
                <a:tab pos="4267200" algn="l"/>
                <a:tab pos="4876800" algn="l"/>
              </a:tabLst>
              <a:defRPr sz="1400" b="1">
                <a:solidFill>
                  <a:schemeClr val="tx1"/>
                </a:solidFill>
                <a:latin typeface="宋体" panose="02010600030101010101" pitchFamily="2" charset="-122"/>
                <a:ea typeface="宋体" panose="02010600030101010101" pitchFamily="2" charset="-122"/>
              </a:defRPr>
            </a:lvl1pPr>
            <a:lvl2pPr marL="742950" indent="-285750" eaLnBrk="0" hangingPunct="0">
              <a:tabLst>
                <a:tab pos="609600" algn="l"/>
                <a:tab pos="1219200" algn="l"/>
                <a:tab pos="1828800" algn="l"/>
                <a:tab pos="2438400" algn="l"/>
                <a:tab pos="3048000" algn="l"/>
                <a:tab pos="3657600" algn="l"/>
                <a:tab pos="4267200" algn="l"/>
                <a:tab pos="4876800" algn="l"/>
              </a:tabLst>
              <a:defRPr sz="1400" b="1">
                <a:solidFill>
                  <a:schemeClr val="tx1"/>
                </a:solidFill>
                <a:latin typeface="宋体" panose="02010600030101010101" pitchFamily="2" charset="-122"/>
                <a:ea typeface="宋体" panose="02010600030101010101" pitchFamily="2" charset="-122"/>
              </a:defRPr>
            </a:lvl2pPr>
            <a:lvl3pPr marL="1143000" indent="-228600" eaLnBrk="0" hangingPunct="0">
              <a:tabLst>
                <a:tab pos="609600" algn="l"/>
                <a:tab pos="1219200" algn="l"/>
                <a:tab pos="1828800" algn="l"/>
                <a:tab pos="2438400" algn="l"/>
                <a:tab pos="3048000" algn="l"/>
                <a:tab pos="3657600" algn="l"/>
                <a:tab pos="4267200" algn="l"/>
                <a:tab pos="4876800" algn="l"/>
              </a:tabLst>
              <a:defRPr sz="1400" b="1">
                <a:solidFill>
                  <a:schemeClr val="tx1"/>
                </a:solidFill>
                <a:latin typeface="宋体" panose="02010600030101010101" pitchFamily="2" charset="-122"/>
                <a:ea typeface="宋体" panose="02010600030101010101" pitchFamily="2" charset="-122"/>
              </a:defRPr>
            </a:lvl3pPr>
            <a:lvl4pPr marL="1600200" indent="-228600" eaLnBrk="0" hangingPunct="0">
              <a:tabLst>
                <a:tab pos="609600" algn="l"/>
                <a:tab pos="1219200" algn="l"/>
                <a:tab pos="1828800" algn="l"/>
                <a:tab pos="2438400" algn="l"/>
                <a:tab pos="3048000" algn="l"/>
                <a:tab pos="3657600" algn="l"/>
                <a:tab pos="4267200" algn="l"/>
                <a:tab pos="4876800" algn="l"/>
              </a:tabLst>
              <a:defRPr sz="1400" b="1">
                <a:solidFill>
                  <a:schemeClr val="tx1"/>
                </a:solidFill>
                <a:latin typeface="宋体" panose="02010600030101010101" pitchFamily="2" charset="-122"/>
                <a:ea typeface="宋体" panose="02010600030101010101" pitchFamily="2" charset="-122"/>
              </a:defRPr>
            </a:lvl4pPr>
            <a:lvl5pPr marL="2057400" indent="-228600" eaLnBrk="0" hangingPunct="0">
              <a:tabLst>
                <a:tab pos="609600" algn="l"/>
                <a:tab pos="1219200" algn="l"/>
                <a:tab pos="1828800" algn="l"/>
                <a:tab pos="2438400" algn="l"/>
                <a:tab pos="3048000" algn="l"/>
                <a:tab pos="3657600" algn="l"/>
                <a:tab pos="4267200" algn="l"/>
                <a:tab pos="4876800" algn="l"/>
              </a:tabLst>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tabLst>
                <a:tab pos="609600" algn="l"/>
                <a:tab pos="1219200" algn="l"/>
                <a:tab pos="1828800" algn="l"/>
                <a:tab pos="2438400" algn="l"/>
                <a:tab pos="3048000" algn="l"/>
                <a:tab pos="3657600" algn="l"/>
                <a:tab pos="4267200" algn="l"/>
                <a:tab pos="4876800" algn="l"/>
              </a:tabLst>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tabLst>
                <a:tab pos="609600" algn="l"/>
                <a:tab pos="1219200" algn="l"/>
                <a:tab pos="1828800" algn="l"/>
                <a:tab pos="2438400" algn="l"/>
                <a:tab pos="3048000" algn="l"/>
                <a:tab pos="3657600" algn="l"/>
                <a:tab pos="4267200" algn="l"/>
                <a:tab pos="4876800" algn="l"/>
              </a:tabLst>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tabLst>
                <a:tab pos="609600" algn="l"/>
                <a:tab pos="1219200" algn="l"/>
                <a:tab pos="1828800" algn="l"/>
                <a:tab pos="2438400" algn="l"/>
                <a:tab pos="3048000" algn="l"/>
                <a:tab pos="3657600" algn="l"/>
                <a:tab pos="4267200" algn="l"/>
                <a:tab pos="4876800" algn="l"/>
              </a:tabLst>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tabLst>
                <a:tab pos="609600" algn="l"/>
                <a:tab pos="1219200" algn="l"/>
                <a:tab pos="1828800" algn="l"/>
                <a:tab pos="2438400" algn="l"/>
                <a:tab pos="3048000" algn="l"/>
                <a:tab pos="3657600" algn="l"/>
                <a:tab pos="4267200" algn="l"/>
                <a:tab pos="4876800" algn="l"/>
              </a:tabLst>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sz="3200" b="0">
                <a:latin typeface="Arial" panose="020B0604020202020204" pitchFamily="34" charset="0"/>
              </a:rPr>
              <a:t>     </a:t>
            </a:r>
          </a:p>
        </p:txBody>
      </p:sp>
      <p:sp>
        <p:nvSpPr>
          <p:cNvPr id="5" name="圆角矩形 4">
            <a:extLst>
              <a:ext uri="{FF2B5EF4-FFF2-40B4-BE49-F238E27FC236}">
                <a16:creationId xmlns:a16="http://schemas.microsoft.com/office/drawing/2014/main" id="{F4938836-05A1-44C6-8BCC-978CC8335D8F}"/>
              </a:ext>
            </a:extLst>
          </p:cNvPr>
          <p:cNvSpPr/>
          <p:nvPr/>
        </p:nvSpPr>
        <p:spPr bwMode="gray">
          <a:xfrm>
            <a:off x="611188" y="1628775"/>
            <a:ext cx="7777162" cy="3384550"/>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a:buFontTx/>
              <a:buNone/>
              <a:defRPr/>
            </a:pPr>
            <a:r>
              <a:rPr lang="zh-CN" altLang="en-US" sz="2400" dirty="0">
                <a:solidFill>
                  <a:srgbClr val="800000"/>
                </a:solidFill>
                <a:latin typeface="Arial" panose="020B0604020202020204" pitchFamily="34" charset="0"/>
              </a:rPr>
              <a:t>      （</a:t>
            </a:r>
            <a:r>
              <a:rPr lang="en-US" altLang="zh-CN" sz="2400" dirty="0">
                <a:solidFill>
                  <a:srgbClr val="800000"/>
                </a:solidFill>
                <a:latin typeface="Arial" panose="020B0604020202020204" pitchFamily="34" charset="0"/>
              </a:rPr>
              <a:t>3</a:t>
            </a:r>
            <a:r>
              <a:rPr lang="zh-CN" altLang="en-US" sz="2400" dirty="0">
                <a:solidFill>
                  <a:srgbClr val="800000"/>
                </a:solidFill>
                <a:latin typeface="Arial" panose="020B0604020202020204" pitchFamily="34" charset="0"/>
              </a:rPr>
              <a:t>）</a:t>
            </a:r>
            <a:r>
              <a:rPr lang="en-US" altLang="zh-CN" sz="2400" dirty="0">
                <a:solidFill>
                  <a:srgbClr val="800000"/>
                </a:solidFill>
                <a:latin typeface="Arial" panose="020B0604020202020204" pitchFamily="34" charset="0"/>
              </a:rPr>
              <a:t>UML</a:t>
            </a:r>
            <a:r>
              <a:rPr lang="zh-CN" altLang="en-US" sz="2400" dirty="0">
                <a:solidFill>
                  <a:srgbClr val="800000"/>
                </a:solidFill>
                <a:latin typeface="Arial" panose="020B0604020202020204" pitchFamily="34" charset="0"/>
              </a:rPr>
              <a:t>模型图及表示法</a:t>
            </a:r>
            <a:r>
              <a:rPr lang="zh-CN" altLang="en-US" sz="2400" dirty="0">
                <a:solidFill>
                  <a:schemeClr val="tx1"/>
                </a:solidFill>
                <a:latin typeface="Arial" panose="020B0604020202020204" pitchFamily="34" charset="0"/>
              </a:rPr>
              <a:t>。常用的</a:t>
            </a:r>
            <a:r>
              <a:rPr lang="en-US" altLang="zh-CN" sz="2400" dirty="0">
                <a:solidFill>
                  <a:schemeClr val="tx1"/>
                </a:solidFill>
                <a:latin typeface="Arial" panose="020B0604020202020204" pitchFamily="34" charset="0"/>
              </a:rPr>
              <a:t>UML</a:t>
            </a:r>
            <a:r>
              <a:rPr lang="zh-CN" altLang="en-US" sz="2400" dirty="0">
                <a:solidFill>
                  <a:srgbClr val="009900"/>
                </a:solidFill>
                <a:latin typeface="Arial" panose="020B0604020202020204" pitchFamily="34" charset="0"/>
              </a:rPr>
              <a:t>模型图</a:t>
            </a:r>
            <a:r>
              <a:rPr lang="zh-CN" altLang="en-US" sz="2400" dirty="0">
                <a:solidFill>
                  <a:schemeClr val="tx1"/>
                </a:solidFill>
                <a:latin typeface="Arial" panose="020B0604020202020204" pitchFamily="34" charset="0"/>
              </a:rPr>
              <a:t>有</a:t>
            </a:r>
            <a:r>
              <a:rPr lang="zh-CN" altLang="en-US" sz="2400" dirty="0">
                <a:solidFill>
                  <a:srgbClr val="FF00FF"/>
                </a:solidFill>
                <a:latin typeface="Arial" panose="020B0604020202020204" pitchFamily="34" charset="0"/>
              </a:rPr>
              <a:t>五类</a:t>
            </a:r>
            <a:r>
              <a:rPr lang="zh-CN" altLang="en-US" sz="2400" dirty="0">
                <a:solidFill>
                  <a:srgbClr val="800000"/>
                </a:solidFill>
                <a:latin typeface="Arial" panose="020B0604020202020204" pitchFamily="34" charset="0"/>
              </a:rPr>
              <a:t>图</a:t>
            </a:r>
            <a:r>
              <a:rPr lang="zh-CN" altLang="en-US" sz="2400" dirty="0">
                <a:solidFill>
                  <a:schemeClr val="tx1"/>
                </a:solidFill>
                <a:latin typeface="Arial" panose="020B0604020202020204" pitchFamily="34" charset="0"/>
              </a:rPr>
              <a:t>（共</a:t>
            </a:r>
            <a:r>
              <a:rPr lang="en-US" altLang="zh-CN" sz="2400" dirty="0">
                <a:solidFill>
                  <a:srgbClr val="FF00FF"/>
                </a:solidFill>
                <a:latin typeface="Arial" panose="020B0604020202020204" pitchFamily="34" charset="0"/>
              </a:rPr>
              <a:t>9</a:t>
            </a:r>
            <a:r>
              <a:rPr lang="zh-CN" altLang="en-US" sz="2400" dirty="0">
                <a:solidFill>
                  <a:srgbClr val="FF00FF"/>
                </a:solidFill>
                <a:latin typeface="Arial" panose="020B0604020202020204" pitchFamily="34" charset="0"/>
              </a:rPr>
              <a:t>种</a:t>
            </a:r>
            <a:r>
              <a:rPr lang="zh-CN" altLang="en-US" sz="2400" dirty="0">
                <a:solidFill>
                  <a:schemeClr val="tx1"/>
                </a:solidFill>
                <a:latin typeface="Arial" panose="020B0604020202020204" pitchFamily="34" charset="0"/>
              </a:rPr>
              <a:t>图形）</a:t>
            </a:r>
            <a:r>
              <a:rPr lang="zh-CN" altLang="en-US" sz="2400" dirty="0">
                <a:solidFill>
                  <a:srgbClr val="CC0000"/>
                </a:solidFill>
                <a:latin typeface="Arial" panose="020B0604020202020204" pitchFamily="34" charset="0"/>
              </a:rPr>
              <a:t>用于</a:t>
            </a:r>
            <a:r>
              <a:rPr lang="zh-CN" altLang="en-US" sz="2400" u="sng" dirty="0">
                <a:solidFill>
                  <a:srgbClr val="0000FF"/>
                </a:solidFill>
                <a:latin typeface="Arial" panose="020B0604020202020204" pitchFamily="34" charset="0"/>
              </a:rPr>
              <a:t>定义</a:t>
            </a:r>
            <a:r>
              <a:rPr lang="en-US" altLang="zh-CN" sz="2400" u="sng" dirty="0">
                <a:solidFill>
                  <a:schemeClr val="tx1"/>
                </a:solidFill>
                <a:latin typeface="Arial" panose="020B0604020202020204" pitchFamily="34" charset="0"/>
              </a:rPr>
              <a:t>UML</a:t>
            </a:r>
            <a:r>
              <a:rPr lang="zh-CN" altLang="en-US" sz="2400" u="sng" dirty="0">
                <a:solidFill>
                  <a:schemeClr val="tx1"/>
                </a:solidFill>
                <a:latin typeface="Arial" panose="020B0604020202020204" pitchFamily="34" charset="0"/>
              </a:rPr>
              <a:t>的</a:t>
            </a:r>
            <a:r>
              <a:rPr lang="zh-CN" altLang="en-US" sz="2400" u="sng" dirty="0">
                <a:solidFill>
                  <a:srgbClr val="CC0000"/>
                </a:solidFill>
                <a:latin typeface="Arial" panose="020B0604020202020204" pitchFamily="34" charset="0"/>
              </a:rPr>
              <a:t>主要内容</a:t>
            </a:r>
            <a:r>
              <a:rPr lang="zh-CN" altLang="en-US" sz="2400" dirty="0">
                <a:solidFill>
                  <a:schemeClr val="tx1"/>
                </a:solidFill>
                <a:latin typeface="Arial" panose="020B0604020202020204" pitchFamily="34" charset="0"/>
              </a:rPr>
              <a:t>：用例图、静态图（类图、对象图）、行为图（状态图、活动图）、交互图（顺序图、协作图）、实现图（构件图、配置图）。</a:t>
            </a:r>
          </a:p>
          <a:p>
            <a:pPr>
              <a:buFontTx/>
              <a:buNone/>
              <a:defRPr/>
            </a:pPr>
            <a:r>
              <a:rPr lang="zh-CN" altLang="en-US" sz="2400" dirty="0">
                <a:solidFill>
                  <a:schemeClr val="tx1"/>
                </a:solidFill>
                <a:latin typeface="Arial" panose="020B0604020202020204" pitchFamily="34" charset="0"/>
              </a:rPr>
              <a:t>      </a:t>
            </a:r>
            <a:r>
              <a:rPr lang="zh-CN" altLang="en-US" sz="2400" dirty="0">
                <a:solidFill>
                  <a:srgbClr val="0000FF"/>
                </a:solidFill>
                <a:latin typeface="Arial" panose="020B0604020202020204" pitchFamily="34" charset="0"/>
              </a:rPr>
              <a:t>描述</a:t>
            </a:r>
            <a:r>
              <a:rPr lang="zh-CN" altLang="en-US" sz="2400" dirty="0">
                <a:solidFill>
                  <a:schemeClr val="tx1"/>
                </a:solidFill>
                <a:latin typeface="Arial" panose="020B0604020202020204" pitchFamily="34" charset="0"/>
              </a:rPr>
              <a:t>软件系统</a:t>
            </a:r>
            <a:r>
              <a:rPr lang="zh-CN" altLang="en-US" sz="2400" dirty="0">
                <a:solidFill>
                  <a:srgbClr val="CC0000"/>
                </a:solidFill>
                <a:latin typeface="Arial" panose="020B0604020202020204" pitchFamily="34" charset="0"/>
              </a:rPr>
              <a:t>动态特性</a:t>
            </a:r>
            <a:r>
              <a:rPr lang="zh-CN" altLang="en-US" sz="2400" dirty="0">
                <a:solidFill>
                  <a:srgbClr val="0000FF"/>
                </a:solidFill>
                <a:latin typeface="Arial" panose="020B0604020202020204" pitchFamily="34" charset="0"/>
              </a:rPr>
              <a:t>使用</a:t>
            </a:r>
            <a:r>
              <a:rPr lang="en-US" altLang="zh-CN" sz="2400" dirty="0">
                <a:solidFill>
                  <a:srgbClr val="FF00FF"/>
                </a:solidFill>
                <a:latin typeface="Arial" panose="020B0604020202020204" pitchFamily="34" charset="0"/>
              </a:rPr>
              <a:t>5</a:t>
            </a:r>
            <a:r>
              <a:rPr lang="zh-CN" altLang="en-US" sz="2400" dirty="0">
                <a:solidFill>
                  <a:srgbClr val="FF00FF"/>
                </a:solidFill>
                <a:latin typeface="Arial" panose="020B0604020202020204" pitchFamily="34" charset="0"/>
              </a:rPr>
              <a:t>种</a:t>
            </a:r>
            <a:r>
              <a:rPr lang="zh-CN" altLang="en-US" sz="2400" dirty="0">
                <a:solidFill>
                  <a:srgbClr val="800000"/>
                </a:solidFill>
                <a:latin typeface="Arial" panose="020B0604020202020204" pitchFamily="34" charset="0"/>
              </a:rPr>
              <a:t>图</a:t>
            </a:r>
            <a:r>
              <a:rPr lang="zh-CN" altLang="en-US" sz="2400" dirty="0">
                <a:solidFill>
                  <a:schemeClr val="tx1"/>
                </a:solidFill>
                <a:latin typeface="Arial" panose="020B0604020202020204" pitchFamily="34" charset="0"/>
              </a:rPr>
              <a:t>：用例图、顺序图、协作图、状态图和活动图。可通过表</a:t>
            </a:r>
            <a:r>
              <a:rPr lang="en-US" altLang="zh-CN" sz="2400" dirty="0">
                <a:solidFill>
                  <a:schemeClr val="tx1"/>
                </a:solidFill>
                <a:latin typeface="Arial" panose="020B0604020202020204" pitchFamily="34" charset="0"/>
              </a:rPr>
              <a:t>5-1</a:t>
            </a:r>
            <a:r>
              <a:rPr lang="zh-CN" altLang="en-US" sz="2400" dirty="0">
                <a:solidFill>
                  <a:schemeClr val="tx1"/>
                </a:solidFill>
                <a:latin typeface="Arial" panose="020B0604020202020204" pitchFamily="34" charset="0"/>
              </a:rPr>
              <a:t>可见</a:t>
            </a:r>
            <a:r>
              <a:rPr lang="en-US" altLang="zh-CN" sz="2400" dirty="0">
                <a:solidFill>
                  <a:srgbClr val="800000"/>
                </a:solidFill>
                <a:latin typeface="Arial" panose="020B0604020202020204" pitchFamily="34" charset="0"/>
              </a:rPr>
              <a:t>UML</a:t>
            </a:r>
            <a:r>
              <a:rPr lang="zh-CN" altLang="en-US" sz="2400" dirty="0">
                <a:solidFill>
                  <a:srgbClr val="800000"/>
                </a:solidFill>
                <a:latin typeface="Arial" panose="020B0604020202020204" pitchFamily="34" charset="0"/>
              </a:rPr>
              <a:t>的视图</a:t>
            </a:r>
            <a:r>
              <a:rPr lang="zh-CN" altLang="en-US" sz="2400" dirty="0">
                <a:solidFill>
                  <a:schemeClr val="tx1"/>
                </a:solidFill>
                <a:latin typeface="Arial" panose="020B0604020202020204" pitchFamily="34" charset="0"/>
              </a:rPr>
              <a:t>及其所包括的图及与每种图有关的主要概念。</a:t>
            </a:r>
          </a:p>
        </p:txBody>
      </p:sp>
      <p:pic>
        <p:nvPicPr>
          <p:cNvPr id="39942" name="Picture 5" descr="C:\Program Files\Microsoft Office\MEDIA\CAGCAT10\j0234657.wmf">
            <a:extLst>
              <a:ext uri="{FF2B5EF4-FFF2-40B4-BE49-F238E27FC236}">
                <a16:creationId xmlns:a16="http://schemas.microsoft.com/office/drawing/2014/main" id="{DE860739-3CA7-4C4A-8563-20BD0A1EA1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688" y="5516563"/>
            <a:ext cx="107950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3" name="AutoShape 8">
            <a:extLst>
              <a:ext uri="{FF2B5EF4-FFF2-40B4-BE49-F238E27FC236}">
                <a16:creationId xmlns:a16="http://schemas.microsoft.com/office/drawing/2014/main" id="{8B94A159-108C-4450-A91C-705307CE0D7A}"/>
              </a:ext>
            </a:extLst>
          </p:cNvPr>
          <p:cNvSpPr>
            <a:spLocks noChangeArrowheads="1"/>
          </p:cNvSpPr>
          <p:nvPr/>
        </p:nvSpPr>
        <p:spPr bwMode="auto">
          <a:xfrm>
            <a:off x="5148263" y="3357563"/>
            <a:ext cx="360362" cy="287337"/>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8F1E76C-346E-4B0F-BE73-2BB87395DAE1}"/>
              </a:ext>
            </a:extLst>
          </p:cNvPr>
          <p:cNvSpPr>
            <a:spLocks noGrp="1" noChangeArrowheads="1"/>
          </p:cNvSpPr>
          <p:nvPr>
            <p:ph type="title" idx="4294967295"/>
          </p:nvPr>
        </p:nvSpPr>
        <p:spPr>
          <a:xfrm>
            <a:off x="428625" y="161925"/>
            <a:ext cx="8178800" cy="533400"/>
          </a:xfrm>
        </p:spPr>
        <p:txBody>
          <a:bodyPr/>
          <a:lstStyle/>
          <a:p>
            <a:pPr eaLnBrk="1" hangingPunct="1"/>
            <a:r>
              <a:rPr lang="en-US" altLang="zh-CN"/>
              <a:t>5.3 </a:t>
            </a:r>
            <a:r>
              <a:rPr lang="zh-CN" altLang="en-US"/>
              <a:t>面向对象分析</a:t>
            </a:r>
          </a:p>
        </p:txBody>
      </p:sp>
      <p:sp>
        <p:nvSpPr>
          <p:cNvPr id="40963" name="Text Box 3">
            <a:extLst>
              <a:ext uri="{FF2B5EF4-FFF2-40B4-BE49-F238E27FC236}">
                <a16:creationId xmlns:a16="http://schemas.microsoft.com/office/drawing/2014/main" id="{56684A0C-6FD0-4439-B053-EAB6FB9DCAD1}"/>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graphicFrame>
        <p:nvGraphicFramePr>
          <p:cNvPr id="39940" name="Group 65">
            <a:extLst>
              <a:ext uri="{FF2B5EF4-FFF2-40B4-BE49-F238E27FC236}">
                <a16:creationId xmlns:a16="http://schemas.microsoft.com/office/drawing/2014/main" id="{94F83C88-5148-42A2-B2F5-6C37CBDA94B1}"/>
              </a:ext>
            </a:extLst>
          </p:cNvPr>
          <p:cNvGraphicFramePr>
            <a:graphicFrameLocks noGrp="1"/>
          </p:cNvGraphicFramePr>
          <p:nvPr/>
        </p:nvGraphicFramePr>
        <p:xfrm>
          <a:off x="1116013" y="1844675"/>
          <a:ext cx="6985000" cy="4049713"/>
        </p:xfrm>
        <a:graphic>
          <a:graphicData uri="http://schemas.openxmlformats.org/drawingml/2006/table">
            <a:tbl>
              <a:tblPr/>
              <a:tblGrid>
                <a:gridCol w="1190625">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gridCol w="792162">
                  <a:extLst>
                    <a:ext uri="{9D8B030D-6E8A-4147-A177-3AD203B41FA5}">
                      <a16:colId xmlns:a16="http://schemas.microsoft.com/office/drawing/2014/main" val="20002"/>
                    </a:ext>
                  </a:extLst>
                </a:gridCol>
                <a:gridCol w="3744913">
                  <a:extLst>
                    <a:ext uri="{9D8B030D-6E8A-4147-A177-3AD203B41FA5}">
                      <a16:colId xmlns:a16="http://schemas.microsoft.com/office/drawing/2014/main" val="20003"/>
                    </a:ext>
                  </a:extLst>
                </a:gridCol>
              </a:tblGrid>
              <a:tr h="32622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视图域</a:t>
                      </a:r>
                      <a:endPar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8677" marB="48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视图</a:t>
                      </a:r>
                      <a:endPar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8677" marB="48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图</a:t>
                      </a:r>
                      <a:endPar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8677" marB="48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主要概念</a:t>
                      </a:r>
                      <a:endPar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8677" marB="48677"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327399">
                <a:tc rowSpan="3">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5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结构分类</a:t>
                      </a:r>
                      <a:endPar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8677" marB="48677"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静态视图</a:t>
                      </a:r>
                      <a:endPar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8677" marB="48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类图</a:t>
                      </a:r>
                      <a:endPar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8677" marB="48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类、关联、泛化、依赖关系、实现、接口</a:t>
                      </a:r>
                      <a:endPar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8677" marB="48677"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5093">
                <a:tc v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用例视图</a:t>
                      </a:r>
                      <a:endPar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8677" marB="48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用例图</a:t>
                      </a:r>
                      <a:endPar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8677" marB="48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用例、执行者、关联、扩展、包含、用例继承</a:t>
                      </a:r>
                      <a:endPar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8677" marB="48677"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6223">
                <a:tc v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实现视图</a:t>
                      </a:r>
                      <a:endPar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8677" marB="48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构件图</a:t>
                      </a:r>
                      <a:endPar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8677" marB="48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构件、接口、依赖关系、实现</a:t>
                      </a:r>
                      <a:endPar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8677" marB="48677"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6223">
                <a:tc rowSpan="5">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5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5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5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动态行为</a:t>
                      </a:r>
                      <a:endParaRPr kumimoji="0"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8677" marB="48677"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部署视图</a:t>
                      </a:r>
                      <a:endPar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8677" marB="48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部署图</a:t>
                      </a:r>
                      <a:endPar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8677" marB="48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结点、构件、依赖关系、位置。</a:t>
                      </a:r>
                      <a:endPar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8677" marB="48677"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7399">
                <a:tc v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状态视图</a:t>
                      </a:r>
                      <a:endPar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8677" marB="48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状态图</a:t>
                      </a:r>
                      <a:endPar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8677" marB="48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状态、事件、转换、动作</a:t>
                      </a:r>
                      <a:endPar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8677" marB="48677"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6223">
                <a:tc v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活动视图</a:t>
                      </a:r>
                      <a:endPar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8677" marB="48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活动图</a:t>
                      </a:r>
                      <a:endPar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8677" marB="48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状态、活动、转换、分叉、连接</a:t>
                      </a:r>
                      <a:endPar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8677" marB="48677"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6223">
                <a:tc vMerge="1">
                  <a:txBody>
                    <a:bodyPr/>
                    <a:lstStyle/>
                    <a:p>
                      <a:endParaRPr lang="zh-CN"/>
                    </a:p>
                  </a:txBody>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交互视图</a:t>
                      </a:r>
                      <a:endPar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8677" marB="48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顺序图</a:t>
                      </a:r>
                      <a:endPar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8677" marB="48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交互、对象、消息、激活</a:t>
                      </a:r>
                      <a:endPar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8677" marB="48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6223">
                <a:tc vMerge="1">
                  <a:txBody>
                    <a:bodyPr/>
                    <a:lstStyle/>
                    <a:p>
                      <a:endParaRPr lang="zh-CN"/>
                    </a:p>
                  </a:txBody>
                  <a:tcPr/>
                </a:tc>
                <a:tc v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协作图</a:t>
                      </a:r>
                      <a:endPar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8677" marB="48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协作、交互、角色、消息</a:t>
                      </a:r>
                      <a:endPar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8677" marB="48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56261">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模型管理</a:t>
                      </a:r>
                      <a:endPar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8677" marB="48677"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模型管理视图</a:t>
                      </a:r>
                      <a:endPar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8677" marB="48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类图</a:t>
                      </a:r>
                      <a:endPar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8677" marB="48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包、子系统、模型。</a:t>
                      </a:r>
                      <a:endPar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8677" marB="48677"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2622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可扩展性</a:t>
                      </a:r>
                      <a:endPar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8677" marB="48677"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所有</a:t>
                      </a:r>
                      <a:endPar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8677" marB="48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所有</a:t>
                      </a:r>
                      <a:endPar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8677" marB="4867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约束、版型、标签值</a:t>
                      </a:r>
                      <a:endParaRPr kumimoji="0" lang="zh-CN" altLang="en-US" sz="15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8677" marB="48677"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41022" name="Rectangle 266">
            <a:extLst>
              <a:ext uri="{FF2B5EF4-FFF2-40B4-BE49-F238E27FC236}">
                <a16:creationId xmlns:a16="http://schemas.microsoft.com/office/drawing/2014/main" id="{AF188CD5-266F-49B2-B6A0-60A928EEBE89}"/>
              </a:ext>
            </a:extLst>
          </p:cNvPr>
          <p:cNvSpPr>
            <a:spLocks noChangeArrowheads="1"/>
          </p:cNvSpPr>
          <p:nvPr/>
        </p:nvSpPr>
        <p:spPr bwMode="auto">
          <a:xfrm>
            <a:off x="2411413" y="1484313"/>
            <a:ext cx="40655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zh-CN" altLang="en-US" sz="1800">
                <a:solidFill>
                  <a:srgbClr val="C00000"/>
                </a:solidFill>
                <a:latin typeface="Arial" panose="020B0604020202020204" pitchFamily="34" charset="0"/>
              </a:rPr>
              <a:t>表</a:t>
            </a:r>
            <a:r>
              <a:rPr lang="en-US" altLang="zh-CN" sz="1800">
                <a:solidFill>
                  <a:srgbClr val="C00000"/>
                </a:solidFill>
                <a:latin typeface="Arial" panose="020B0604020202020204" pitchFamily="34" charset="0"/>
              </a:rPr>
              <a:t>5-1 UML</a:t>
            </a:r>
            <a:r>
              <a:rPr lang="zh-CN" altLang="en-US" sz="1800">
                <a:solidFill>
                  <a:srgbClr val="C00000"/>
                </a:solidFill>
                <a:latin typeface="Arial" panose="020B0604020202020204" pitchFamily="34" charset="0"/>
              </a:rPr>
              <a:t>视图及其包含图的主要概念</a:t>
            </a:r>
          </a:p>
        </p:txBody>
      </p:sp>
      <p:sp>
        <p:nvSpPr>
          <p:cNvPr id="38975" name="Rectangle 273">
            <a:extLst>
              <a:ext uri="{FF2B5EF4-FFF2-40B4-BE49-F238E27FC236}">
                <a16:creationId xmlns:a16="http://schemas.microsoft.com/office/drawing/2014/main" id="{F6F79779-6137-4149-834E-8D316AD75824}"/>
              </a:ext>
            </a:extLst>
          </p:cNvPr>
          <p:cNvSpPr>
            <a:spLocks noChangeArrowheads="1"/>
          </p:cNvSpPr>
          <p:nvPr/>
        </p:nvSpPr>
        <p:spPr bwMode="auto">
          <a:xfrm>
            <a:off x="971550" y="5949950"/>
            <a:ext cx="7494588" cy="611188"/>
          </a:xfrm>
          <a:prstGeom prst="rect">
            <a:avLst/>
          </a:prstGeom>
          <a:noFill/>
          <a:ln>
            <a:noFill/>
          </a:ln>
          <a:effectLst/>
        </p:spPr>
        <p:txBody>
          <a:bodyPr anchor="ctr">
            <a:spAutoFit/>
          </a:bodyPr>
          <a:lstStyle/>
          <a:p>
            <a:pPr>
              <a:buFontTx/>
              <a:buNone/>
              <a:defRPr/>
            </a:pPr>
            <a:r>
              <a:rPr lang="en-US" altLang="zh-CN" sz="1800">
                <a:latin typeface="Arial" panose="020B0604020202020204" pitchFamily="34" charset="0"/>
              </a:rPr>
              <a:t>  </a:t>
            </a:r>
            <a:r>
              <a:rPr lang="en-US" altLang="zh-CN" sz="1600">
                <a:latin typeface="Arial" panose="020B0604020202020204" pitchFamily="34" charset="0"/>
              </a:rPr>
              <a:t>【</a:t>
            </a:r>
            <a:r>
              <a:rPr lang="zh-CN" altLang="en-US" sz="1600">
                <a:solidFill>
                  <a:srgbClr val="FF0000"/>
                </a:solidFill>
                <a:latin typeface="Arial" panose="020B0604020202020204" pitchFamily="34" charset="0"/>
              </a:rPr>
              <a:t>注意</a:t>
            </a:r>
            <a:r>
              <a:rPr lang="en-US" altLang="zh-CN" sz="1600">
                <a:latin typeface="Arial" panose="020B0604020202020204" pitchFamily="34" charset="0"/>
              </a:rPr>
              <a:t>】</a:t>
            </a:r>
            <a:r>
              <a:rPr lang="zh-CN" altLang="en-US" sz="1600">
                <a:solidFill>
                  <a:srgbClr val="990000"/>
                </a:solidFill>
                <a:latin typeface="Arial" panose="020B0604020202020204" pitchFamily="34" charset="0"/>
              </a:rPr>
              <a:t>容易混淆</a:t>
            </a:r>
            <a:r>
              <a:rPr lang="zh-CN" altLang="en-US" sz="1600">
                <a:latin typeface="Arial" panose="020B0604020202020204" pitchFamily="34" charset="0"/>
              </a:rPr>
              <a:t>的是有时也将</a:t>
            </a:r>
            <a:r>
              <a:rPr lang="zh-CN" altLang="en-US" sz="1600">
                <a:solidFill>
                  <a:srgbClr val="FF00FF"/>
                </a:solidFill>
                <a:latin typeface="Arial" panose="020B0604020202020204" pitchFamily="34" charset="0"/>
              </a:rPr>
              <a:t>图</a:t>
            </a:r>
            <a:r>
              <a:rPr lang="zh-CN" altLang="en-US" sz="1600">
                <a:latin typeface="Arial" panose="020B0604020202020204" pitchFamily="34" charset="0"/>
              </a:rPr>
              <a:t>称为</a:t>
            </a:r>
            <a:r>
              <a:rPr lang="zh-CN" altLang="en-US" sz="1600">
                <a:solidFill>
                  <a:srgbClr val="CC0000"/>
                </a:solidFill>
                <a:latin typeface="Arial" panose="020B0604020202020204" pitchFamily="34" charset="0"/>
              </a:rPr>
              <a:t>模型</a:t>
            </a:r>
            <a:r>
              <a:rPr lang="zh-CN" altLang="en-US" sz="1600">
                <a:latin typeface="Arial" panose="020B0604020202020204" pitchFamily="34" charset="0"/>
              </a:rPr>
              <a:t>，两者都包含一组模型元素的信息。</a:t>
            </a:r>
          </a:p>
          <a:p>
            <a:pPr>
              <a:buFontTx/>
              <a:buNone/>
              <a:defRPr/>
            </a:pPr>
            <a:r>
              <a:rPr lang="zh-CN" altLang="en-US" sz="1600" u="sng">
                <a:solidFill>
                  <a:srgbClr val="CC0000"/>
                </a:solidFill>
                <a:effectLst>
                  <a:outerShdw blurRad="38100" dist="38100" dir="2700000" algn="tl">
                    <a:srgbClr val="C0C0C0"/>
                  </a:outerShdw>
                </a:effectLst>
                <a:latin typeface="Arial" panose="020B0604020202020204" pitchFamily="34" charset="0"/>
              </a:rPr>
              <a:t>区别</a:t>
            </a:r>
            <a:r>
              <a:rPr lang="en-US" altLang="zh-CN" sz="1600">
                <a:solidFill>
                  <a:srgbClr val="CC0000"/>
                </a:solidFill>
                <a:latin typeface="Arial" panose="020B0604020202020204" pitchFamily="34" charset="0"/>
              </a:rPr>
              <a:t>: </a:t>
            </a:r>
            <a:r>
              <a:rPr lang="zh-CN" altLang="en-US" sz="1600">
                <a:solidFill>
                  <a:srgbClr val="990000"/>
                </a:solidFill>
                <a:latin typeface="Arial" panose="020B0604020202020204" pitchFamily="34" charset="0"/>
              </a:rPr>
              <a:t>模型</a:t>
            </a:r>
            <a:r>
              <a:rPr lang="zh-CN" altLang="en-US" sz="1600">
                <a:latin typeface="Arial" panose="020B0604020202020204" pitchFamily="34" charset="0"/>
              </a:rPr>
              <a:t>描述的是信息的</a:t>
            </a:r>
            <a:r>
              <a:rPr lang="zh-CN" altLang="en-US" sz="1600">
                <a:solidFill>
                  <a:srgbClr val="990000"/>
                </a:solidFill>
                <a:latin typeface="Arial" panose="020B0604020202020204" pitchFamily="34" charset="0"/>
              </a:rPr>
              <a:t>逻辑结构</a:t>
            </a:r>
            <a:r>
              <a:rPr lang="zh-CN" altLang="en-US" sz="1600">
                <a:latin typeface="Arial" panose="020B0604020202020204" pitchFamily="34" charset="0"/>
              </a:rPr>
              <a:t>，而</a:t>
            </a:r>
            <a:r>
              <a:rPr lang="zh-CN" altLang="en-US" sz="1600">
                <a:solidFill>
                  <a:srgbClr val="990000"/>
                </a:solidFill>
                <a:latin typeface="Arial" panose="020B0604020202020204" pitchFamily="34" charset="0"/>
              </a:rPr>
              <a:t>图</a:t>
            </a:r>
            <a:r>
              <a:rPr lang="zh-CN" altLang="en-US" sz="1600">
                <a:latin typeface="Arial" panose="020B0604020202020204" pitchFamily="34" charset="0"/>
              </a:rPr>
              <a:t>是模型的</a:t>
            </a:r>
            <a:r>
              <a:rPr lang="zh-CN" altLang="en-US" sz="1600">
                <a:solidFill>
                  <a:srgbClr val="990000"/>
                </a:solidFill>
                <a:latin typeface="Arial" panose="020B0604020202020204" pitchFamily="34" charset="0"/>
              </a:rPr>
              <a:t>特殊物理表示</a:t>
            </a:r>
            <a:r>
              <a:rPr lang="zh-CN" altLang="en-US" sz="1600">
                <a:latin typeface="Arial" panose="020B0604020202020204" pitchFamily="34" charset="0"/>
              </a:rPr>
              <a:t>。</a:t>
            </a:r>
          </a:p>
        </p:txBody>
      </p:sp>
      <p:sp>
        <p:nvSpPr>
          <p:cNvPr id="41024" name="矩形 1">
            <a:extLst>
              <a:ext uri="{FF2B5EF4-FFF2-40B4-BE49-F238E27FC236}">
                <a16:creationId xmlns:a16="http://schemas.microsoft.com/office/drawing/2014/main" id="{F8A8168E-A664-4365-9817-EADD47DF6CB9}"/>
              </a:ext>
            </a:extLst>
          </p:cNvPr>
          <p:cNvSpPr>
            <a:spLocks noChangeArrowheads="1"/>
          </p:cNvSpPr>
          <p:nvPr/>
        </p:nvSpPr>
        <p:spPr bwMode="auto">
          <a:xfrm>
            <a:off x="-95250" y="4149725"/>
            <a:ext cx="148590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sz="1300" b="0">
                <a:solidFill>
                  <a:srgbClr val="0000FF"/>
                </a:solidFill>
                <a:latin typeface="Arial" panose="020B0604020202020204" pitchFamily="34" charset="0"/>
              </a:rPr>
              <a:t>描述</a:t>
            </a:r>
            <a:r>
              <a:rPr lang="zh-CN" altLang="en-US" sz="1300" b="0">
                <a:latin typeface="Arial" panose="020B0604020202020204" pitchFamily="34" charset="0"/>
              </a:rPr>
              <a:t>软件</a:t>
            </a:r>
            <a:r>
              <a:rPr lang="zh-CN" altLang="en-US" sz="1300" b="0">
                <a:solidFill>
                  <a:srgbClr val="CC0000"/>
                </a:solidFill>
                <a:latin typeface="Arial" panose="020B0604020202020204" pitchFamily="34" charset="0"/>
              </a:rPr>
              <a:t>动态特</a:t>
            </a:r>
          </a:p>
          <a:p>
            <a:pPr eaLnBrk="1" hangingPunct="1"/>
            <a:r>
              <a:rPr lang="zh-CN" altLang="en-US" sz="1300" b="0">
                <a:solidFill>
                  <a:srgbClr val="CC0000"/>
                </a:solidFill>
                <a:latin typeface="Arial" panose="020B0604020202020204" pitchFamily="34" charset="0"/>
              </a:rPr>
              <a:t>性</a:t>
            </a:r>
            <a:r>
              <a:rPr lang="en-US" altLang="zh-CN" sz="1300" b="0">
                <a:solidFill>
                  <a:srgbClr val="FF00FF"/>
                </a:solidFill>
                <a:latin typeface="Arial" panose="020B0604020202020204" pitchFamily="34" charset="0"/>
              </a:rPr>
              <a:t>5</a:t>
            </a:r>
            <a:r>
              <a:rPr lang="zh-CN" altLang="en-US" sz="1300" b="0">
                <a:solidFill>
                  <a:srgbClr val="FF00FF"/>
                </a:solidFill>
                <a:latin typeface="Arial" panose="020B0604020202020204" pitchFamily="34" charset="0"/>
              </a:rPr>
              <a:t>种</a:t>
            </a:r>
            <a:r>
              <a:rPr lang="zh-CN" altLang="en-US" sz="1300" b="0">
                <a:solidFill>
                  <a:srgbClr val="800000"/>
                </a:solidFill>
                <a:latin typeface="Arial" panose="020B0604020202020204" pitchFamily="34" charset="0"/>
              </a:rPr>
              <a:t>图</a:t>
            </a:r>
            <a:r>
              <a:rPr lang="en-US" altLang="zh-CN" sz="1300" b="0">
                <a:solidFill>
                  <a:srgbClr val="800000"/>
                </a:solidFill>
                <a:latin typeface="Arial" panose="020B0604020202020204" pitchFamily="34" charset="0"/>
              </a:rPr>
              <a:t>(</a:t>
            </a:r>
            <a:r>
              <a:rPr lang="zh-CN" altLang="en-US" sz="1300" b="0">
                <a:latin typeface="Arial" panose="020B0604020202020204" pitchFamily="34" charset="0"/>
              </a:rPr>
              <a:t>用例图、</a:t>
            </a:r>
            <a:endParaRPr lang="en-US" altLang="zh-CN" sz="1300" b="0">
              <a:latin typeface="Arial" panose="020B0604020202020204" pitchFamily="34" charset="0"/>
            </a:endParaRPr>
          </a:p>
          <a:p>
            <a:pPr eaLnBrk="1" hangingPunct="1"/>
            <a:r>
              <a:rPr lang="zh-CN" altLang="en-US" sz="1300" b="0">
                <a:latin typeface="Arial" panose="020B0604020202020204" pitchFamily="34" charset="0"/>
              </a:rPr>
              <a:t>状态图</a:t>
            </a:r>
            <a:r>
              <a:rPr lang="en-US" altLang="zh-CN" sz="1300" b="0">
                <a:latin typeface="Arial" panose="020B0604020202020204" pitchFamily="34" charset="0"/>
              </a:rPr>
              <a:t>,</a:t>
            </a:r>
            <a:r>
              <a:rPr lang="zh-CN" altLang="en-US" sz="1300" b="0">
                <a:latin typeface="Arial" panose="020B0604020202020204" pitchFamily="34" charset="0"/>
              </a:rPr>
              <a:t>活动图、</a:t>
            </a:r>
            <a:endParaRPr lang="en-US" altLang="zh-CN" sz="1300" b="0">
              <a:latin typeface="Arial" panose="020B0604020202020204" pitchFamily="34" charset="0"/>
            </a:endParaRPr>
          </a:p>
          <a:p>
            <a:pPr eaLnBrk="1" hangingPunct="1"/>
            <a:r>
              <a:rPr lang="zh-CN" altLang="en-US" sz="1300" b="0">
                <a:latin typeface="Arial" panose="020B0604020202020204" pitchFamily="34" charset="0"/>
              </a:rPr>
              <a:t>顺序图</a:t>
            </a:r>
            <a:r>
              <a:rPr lang="en-US" altLang="zh-CN" sz="1300" b="0">
                <a:latin typeface="Arial" panose="020B0604020202020204" pitchFamily="34" charset="0"/>
              </a:rPr>
              <a:t>,</a:t>
            </a:r>
            <a:r>
              <a:rPr lang="zh-CN" altLang="en-US" sz="1300" b="0">
                <a:latin typeface="Arial" panose="020B0604020202020204" pitchFamily="34" charset="0"/>
              </a:rPr>
              <a:t>协作图</a:t>
            </a:r>
            <a:r>
              <a:rPr lang="en-US" altLang="zh-CN" sz="1300" b="0">
                <a:solidFill>
                  <a:srgbClr val="800000"/>
                </a:solidFill>
                <a:latin typeface="Arial" panose="020B0604020202020204" pitchFamily="34" charset="0"/>
              </a:rPr>
              <a:t>)</a:t>
            </a:r>
            <a:endParaRPr lang="zh-CN" altLang="en-US" sz="1300" b="0"/>
          </a:p>
        </p:txBody>
      </p:sp>
      <p:sp>
        <p:nvSpPr>
          <p:cNvPr id="41025" name="矩形 2">
            <a:extLst>
              <a:ext uri="{FF2B5EF4-FFF2-40B4-BE49-F238E27FC236}">
                <a16:creationId xmlns:a16="http://schemas.microsoft.com/office/drawing/2014/main" id="{7ECD4340-55DA-4FAE-8F9A-FA23FC30264F}"/>
              </a:ext>
            </a:extLst>
          </p:cNvPr>
          <p:cNvSpPr>
            <a:spLocks noChangeArrowheads="1"/>
          </p:cNvSpPr>
          <p:nvPr/>
        </p:nvSpPr>
        <p:spPr bwMode="auto">
          <a:xfrm>
            <a:off x="12700" y="1069975"/>
            <a:ext cx="91074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en-US" altLang="zh-CN" b="0">
                <a:latin typeface="Arial" panose="020B0604020202020204" pitchFamily="34" charset="0"/>
              </a:rPr>
              <a:t>UML</a:t>
            </a:r>
            <a:r>
              <a:rPr lang="zh-CN" altLang="en-US" b="0">
                <a:solidFill>
                  <a:srgbClr val="009900"/>
                </a:solidFill>
                <a:latin typeface="Arial" panose="020B0604020202020204" pitchFamily="34" charset="0"/>
              </a:rPr>
              <a:t>模型图</a:t>
            </a:r>
            <a:r>
              <a:rPr lang="zh-CN" altLang="en-US" b="0">
                <a:solidFill>
                  <a:srgbClr val="C00000"/>
                </a:solidFill>
                <a:latin typeface="Arial" panose="020B0604020202020204" pitchFamily="34" charset="0"/>
              </a:rPr>
              <a:t>五类</a:t>
            </a:r>
            <a:r>
              <a:rPr lang="en-US" altLang="zh-CN" b="0">
                <a:solidFill>
                  <a:srgbClr val="C00000"/>
                </a:solidFill>
                <a:latin typeface="Arial" panose="020B0604020202020204" pitchFamily="34" charset="0"/>
              </a:rPr>
              <a:t>(9</a:t>
            </a:r>
            <a:r>
              <a:rPr lang="zh-CN" altLang="en-US" b="0">
                <a:solidFill>
                  <a:srgbClr val="C00000"/>
                </a:solidFill>
                <a:latin typeface="Arial" panose="020B0604020202020204" pitchFamily="34" charset="0"/>
              </a:rPr>
              <a:t>种</a:t>
            </a:r>
            <a:r>
              <a:rPr lang="en-US" altLang="zh-CN" b="0">
                <a:latin typeface="Arial" panose="020B0604020202020204" pitchFamily="34" charset="0"/>
              </a:rPr>
              <a:t>)</a:t>
            </a:r>
            <a:r>
              <a:rPr lang="zh-CN" altLang="en-US" b="0" u="sng">
                <a:solidFill>
                  <a:srgbClr val="0000FF"/>
                </a:solidFill>
                <a:latin typeface="Arial" panose="020B0604020202020204" pitchFamily="34" charset="0"/>
              </a:rPr>
              <a:t>定义</a:t>
            </a:r>
            <a:r>
              <a:rPr lang="zh-CN" altLang="en-US" b="0" u="sng">
                <a:solidFill>
                  <a:srgbClr val="CC0000"/>
                </a:solidFill>
                <a:latin typeface="Arial" panose="020B0604020202020204" pitchFamily="34" charset="0"/>
              </a:rPr>
              <a:t>主要内容</a:t>
            </a:r>
            <a:r>
              <a:rPr lang="zh-CN" altLang="en-US" b="0">
                <a:latin typeface="Arial" panose="020B0604020202020204" pitchFamily="34" charset="0"/>
              </a:rPr>
              <a:t>：用例图</a:t>
            </a:r>
            <a:r>
              <a:rPr lang="en-US" altLang="zh-CN" b="0">
                <a:latin typeface="Arial" panose="020B0604020202020204" pitchFamily="34" charset="0"/>
              </a:rPr>
              <a:t>,</a:t>
            </a:r>
            <a:r>
              <a:rPr lang="zh-CN" altLang="en-US" b="0">
                <a:latin typeface="Arial" panose="020B0604020202020204" pitchFamily="34" charset="0"/>
              </a:rPr>
              <a:t>静态图</a:t>
            </a:r>
            <a:r>
              <a:rPr lang="en-US" altLang="zh-CN" b="0">
                <a:latin typeface="Arial" panose="020B0604020202020204" pitchFamily="34" charset="0"/>
              </a:rPr>
              <a:t>(</a:t>
            </a:r>
            <a:r>
              <a:rPr lang="zh-CN" altLang="en-US" b="0">
                <a:latin typeface="Arial" panose="020B0604020202020204" pitchFamily="34" charset="0"/>
              </a:rPr>
              <a:t>类图</a:t>
            </a:r>
            <a:r>
              <a:rPr lang="en-US" altLang="zh-CN" b="0">
                <a:latin typeface="Arial" panose="020B0604020202020204" pitchFamily="34" charset="0"/>
              </a:rPr>
              <a:t>,</a:t>
            </a:r>
            <a:r>
              <a:rPr lang="zh-CN" altLang="en-US" b="0">
                <a:latin typeface="Arial" panose="020B0604020202020204" pitchFamily="34" charset="0"/>
              </a:rPr>
              <a:t>对象图</a:t>
            </a:r>
            <a:r>
              <a:rPr lang="en-US" altLang="zh-CN" b="0">
                <a:latin typeface="Arial" panose="020B0604020202020204" pitchFamily="34" charset="0"/>
              </a:rPr>
              <a:t>),</a:t>
            </a:r>
            <a:r>
              <a:rPr lang="zh-CN" altLang="en-US" b="0">
                <a:latin typeface="Arial" panose="020B0604020202020204" pitchFamily="34" charset="0"/>
              </a:rPr>
              <a:t>行为图</a:t>
            </a:r>
            <a:r>
              <a:rPr lang="en-US" altLang="zh-CN" b="0">
                <a:latin typeface="Arial" panose="020B0604020202020204" pitchFamily="34" charset="0"/>
              </a:rPr>
              <a:t>(</a:t>
            </a:r>
            <a:r>
              <a:rPr lang="zh-CN" altLang="en-US" b="0">
                <a:latin typeface="Arial" panose="020B0604020202020204" pitchFamily="34" charset="0"/>
              </a:rPr>
              <a:t>状态图</a:t>
            </a:r>
            <a:r>
              <a:rPr lang="en-US" altLang="zh-CN" b="0">
                <a:latin typeface="Arial" panose="020B0604020202020204" pitchFamily="34" charset="0"/>
              </a:rPr>
              <a:t>,</a:t>
            </a:r>
            <a:r>
              <a:rPr lang="zh-CN" altLang="en-US" b="0">
                <a:latin typeface="Arial" panose="020B0604020202020204" pitchFamily="34" charset="0"/>
              </a:rPr>
              <a:t>活动图</a:t>
            </a:r>
            <a:r>
              <a:rPr lang="en-US" altLang="zh-CN" b="0">
                <a:latin typeface="Arial" panose="020B0604020202020204" pitchFamily="34" charset="0"/>
              </a:rPr>
              <a:t>),</a:t>
            </a:r>
            <a:r>
              <a:rPr lang="zh-CN" altLang="en-US" b="0">
                <a:latin typeface="Arial" panose="020B0604020202020204" pitchFamily="34" charset="0"/>
              </a:rPr>
              <a:t>交互图</a:t>
            </a:r>
            <a:r>
              <a:rPr lang="en-US" altLang="zh-CN" b="0">
                <a:latin typeface="Arial" panose="020B0604020202020204" pitchFamily="34" charset="0"/>
              </a:rPr>
              <a:t>(</a:t>
            </a:r>
            <a:r>
              <a:rPr lang="zh-CN" altLang="en-US" b="0">
                <a:latin typeface="Arial" panose="020B0604020202020204" pitchFamily="34" charset="0"/>
              </a:rPr>
              <a:t>顺序图</a:t>
            </a:r>
            <a:r>
              <a:rPr lang="en-US" altLang="zh-CN" b="0">
                <a:latin typeface="Arial" panose="020B0604020202020204" pitchFamily="34" charset="0"/>
              </a:rPr>
              <a:t>,</a:t>
            </a:r>
            <a:r>
              <a:rPr lang="zh-CN" altLang="en-US" b="0">
                <a:latin typeface="Arial" panose="020B0604020202020204" pitchFamily="34" charset="0"/>
              </a:rPr>
              <a:t>协作图</a:t>
            </a:r>
            <a:r>
              <a:rPr lang="en-US" altLang="zh-CN" b="0">
                <a:latin typeface="Arial" panose="020B0604020202020204" pitchFamily="34" charset="0"/>
              </a:rPr>
              <a:t>),</a:t>
            </a:r>
            <a:r>
              <a:rPr lang="zh-CN" altLang="en-US" b="0">
                <a:latin typeface="Arial" panose="020B0604020202020204" pitchFamily="34" charset="0"/>
              </a:rPr>
              <a:t>实现图</a:t>
            </a:r>
            <a:r>
              <a:rPr lang="en-US" altLang="zh-CN" b="0">
                <a:latin typeface="Arial" panose="020B0604020202020204" pitchFamily="34" charset="0"/>
              </a:rPr>
              <a:t>(</a:t>
            </a:r>
            <a:r>
              <a:rPr lang="zh-CN" altLang="en-US" b="0">
                <a:latin typeface="Arial" panose="020B0604020202020204" pitchFamily="34" charset="0"/>
              </a:rPr>
              <a:t>构件图</a:t>
            </a:r>
            <a:r>
              <a:rPr lang="en-US" altLang="zh-CN" b="0">
                <a:latin typeface="Arial" panose="020B0604020202020204" pitchFamily="34" charset="0"/>
              </a:rPr>
              <a:t>,</a:t>
            </a:r>
            <a:r>
              <a:rPr lang="zh-CN" altLang="en-US" b="0">
                <a:latin typeface="Arial" panose="020B0604020202020204" pitchFamily="34" charset="0"/>
              </a:rPr>
              <a:t>配置图）</a:t>
            </a:r>
            <a:endParaRPr lang="zh-CN" altLang="en-US" b="0"/>
          </a:p>
        </p:txBody>
      </p:sp>
      <p:sp>
        <p:nvSpPr>
          <p:cNvPr id="41026" name="椭圆 3">
            <a:extLst>
              <a:ext uri="{FF2B5EF4-FFF2-40B4-BE49-F238E27FC236}">
                <a16:creationId xmlns:a16="http://schemas.microsoft.com/office/drawing/2014/main" id="{B64EEC08-E887-441A-8AE0-BCD065DF0EDD}"/>
              </a:ext>
            </a:extLst>
          </p:cNvPr>
          <p:cNvSpPr>
            <a:spLocks noChangeArrowheads="1"/>
          </p:cNvSpPr>
          <p:nvPr/>
        </p:nvSpPr>
        <p:spPr bwMode="auto">
          <a:xfrm>
            <a:off x="3563938" y="2492375"/>
            <a:ext cx="792162" cy="431800"/>
          </a:xfrm>
          <a:prstGeom prst="ellipse">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dist" eaLnBrk="1" hangingPunct="1">
              <a:spcBef>
                <a:spcPct val="20000"/>
              </a:spcBef>
            </a:pPr>
            <a:endParaRPr lang="zh-CN" altLang="en-US" sz="2400">
              <a:solidFill>
                <a:schemeClr val="tx2"/>
              </a:solidFill>
            </a:endParaRPr>
          </a:p>
        </p:txBody>
      </p:sp>
      <p:sp>
        <p:nvSpPr>
          <p:cNvPr id="41027" name="椭圆 9">
            <a:extLst>
              <a:ext uri="{FF2B5EF4-FFF2-40B4-BE49-F238E27FC236}">
                <a16:creationId xmlns:a16="http://schemas.microsoft.com/office/drawing/2014/main" id="{AC2C94E0-B9CB-42CF-AD6F-83783A836371}"/>
              </a:ext>
            </a:extLst>
          </p:cNvPr>
          <p:cNvSpPr>
            <a:spLocks noChangeArrowheads="1"/>
          </p:cNvSpPr>
          <p:nvPr/>
        </p:nvSpPr>
        <p:spPr bwMode="auto">
          <a:xfrm>
            <a:off x="3563938" y="3643313"/>
            <a:ext cx="792162" cy="657225"/>
          </a:xfrm>
          <a:prstGeom prst="ellipse">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dist" eaLnBrk="1" hangingPunct="1">
              <a:spcBef>
                <a:spcPct val="20000"/>
              </a:spcBef>
            </a:pPr>
            <a:endParaRPr lang="zh-CN" altLang="en-US" sz="2400">
              <a:solidFill>
                <a:schemeClr val="tx2"/>
              </a:solidFill>
            </a:endParaRPr>
          </a:p>
        </p:txBody>
      </p:sp>
      <p:sp>
        <p:nvSpPr>
          <p:cNvPr id="41028" name="椭圆 10">
            <a:extLst>
              <a:ext uri="{FF2B5EF4-FFF2-40B4-BE49-F238E27FC236}">
                <a16:creationId xmlns:a16="http://schemas.microsoft.com/office/drawing/2014/main" id="{8C4AC585-5526-4603-95B3-D7ED1D5980B9}"/>
              </a:ext>
            </a:extLst>
          </p:cNvPr>
          <p:cNvSpPr>
            <a:spLocks noChangeArrowheads="1"/>
          </p:cNvSpPr>
          <p:nvPr/>
        </p:nvSpPr>
        <p:spPr bwMode="auto">
          <a:xfrm>
            <a:off x="3594100" y="4300538"/>
            <a:ext cx="731838" cy="733425"/>
          </a:xfrm>
          <a:prstGeom prst="ellipse">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dist" eaLnBrk="1" hangingPunct="1">
              <a:spcBef>
                <a:spcPct val="20000"/>
              </a:spcBef>
            </a:pPr>
            <a:endParaRPr lang="zh-CN" altLang="en-US" sz="2400">
              <a:solidFill>
                <a:schemeClr val="tx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64B556AA-D778-4841-821C-583E1A634628}"/>
              </a:ext>
            </a:extLst>
          </p:cNvPr>
          <p:cNvSpPr>
            <a:spLocks noGrp="1" noChangeArrowheads="1"/>
          </p:cNvSpPr>
          <p:nvPr>
            <p:ph type="title" idx="4294967295"/>
          </p:nvPr>
        </p:nvSpPr>
        <p:spPr>
          <a:xfrm>
            <a:off x="428625" y="161925"/>
            <a:ext cx="8178800" cy="533400"/>
          </a:xfrm>
        </p:spPr>
        <p:txBody>
          <a:bodyPr/>
          <a:lstStyle/>
          <a:p>
            <a:pPr eaLnBrk="1" hangingPunct="1"/>
            <a:r>
              <a:rPr lang="en-US" altLang="zh-CN"/>
              <a:t>5.3 </a:t>
            </a:r>
            <a:r>
              <a:rPr lang="zh-CN" altLang="en-US"/>
              <a:t>面向对象分析</a:t>
            </a:r>
          </a:p>
        </p:txBody>
      </p:sp>
      <p:sp>
        <p:nvSpPr>
          <p:cNvPr id="41987" name="Text Box 3">
            <a:extLst>
              <a:ext uri="{FF2B5EF4-FFF2-40B4-BE49-F238E27FC236}">
                <a16:creationId xmlns:a16="http://schemas.microsoft.com/office/drawing/2014/main" id="{60461FEA-AD98-4357-B45F-ED5EC0B7719A}"/>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41988" name="Rectangle 5">
            <a:extLst>
              <a:ext uri="{FF2B5EF4-FFF2-40B4-BE49-F238E27FC236}">
                <a16:creationId xmlns:a16="http://schemas.microsoft.com/office/drawing/2014/main" id="{C8CA5447-7268-46DE-ADC7-2C078C9CA901}"/>
              </a:ext>
            </a:extLst>
          </p:cNvPr>
          <p:cNvSpPr>
            <a:spLocks noChangeArrowheads="1"/>
          </p:cNvSpPr>
          <p:nvPr/>
        </p:nvSpPr>
        <p:spPr bwMode="auto">
          <a:xfrm>
            <a:off x="495300" y="1339850"/>
            <a:ext cx="828198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8288"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en-US" altLang="zh-CN" sz="2200">
                <a:solidFill>
                  <a:srgbClr val="800000"/>
                </a:solidFill>
                <a:latin typeface="Arial" panose="020B0604020202020204" pitchFamily="34" charset="0"/>
              </a:rPr>
              <a:t>    3</a:t>
            </a:r>
            <a:r>
              <a:rPr lang="zh-CN" altLang="en-US" sz="2200">
                <a:solidFill>
                  <a:srgbClr val="800000"/>
                </a:solidFill>
                <a:latin typeface="Arial" panose="020B0604020202020204" pitchFamily="34" charset="0"/>
              </a:rPr>
              <a:t>）</a:t>
            </a:r>
            <a:r>
              <a:rPr lang="en-US" altLang="zh-CN" sz="2200">
                <a:solidFill>
                  <a:srgbClr val="800000"/>
                </a:solidFill>
                <a:latin typeface="Arial" panose="020B0604020202020204" pitchFamily="34" charset="0"/>
              </a:rPr>
              <a:t>UML</a:t>
            </a:r>
            <a:r>
              <a:rPr lang="zh-CN" altLang="en-US" sz="2200">
                <a:solidFill>
                  <a:srgbClr val="800000"/>
                </a:solidFill>
                <a:latin typeface="Arial" panose="020B0604020202020204" pitchFamily="34" charset="0"/>
              </a:rPr>
              <a:t>模型结构</a:t>
            </a:r>
          </a:p>
          <a:p>
            <a:pPr eaLnBrk="1" hangingPunct="1"/>
            <a:r>
              <a:rPr lang="zh-CN" altLang="en-US" sz="2200">
                <a:latin typeface="Arial" panose="020B0604020202020204" pitchFamily="34" charset="0"/>
              </a:rPr>
              <a:t>    根据</a:t>
            </a:r>
            <a:r>
              <a:rPr lang="en-US" altLang="zh-CN" sz="2200">
                <a:latin typeface="Arial" panose="020B0604020202020204" pitchFamily="34" charset="0"/>
              </a:rPr>
              <a:t>UML</a:t>
            </a:r>
            <a:r>
              <a:rPr lang="zh-CN" altLang="en-US" sz="2200">
                <a:latin typeface="Arial" panose="020B0604020202020204" pitchFamily="34" charset="0"/>
              </a:rPr>
              <a:t>语义，</a:t>
            </a:r>
            <a:r>
              <a:rPr lang="en-US" altLang="zh-CN" sz="2200">
                <a:solidFill>
                  <a:srgbClr val="CC0000"/>
                </a:solidFill>
                <a:latin typeface="Arial" panose="020B0604020202020204" pitchFamily="34" charset="0"/>
              </a:rPr>
              <a:t>UML</a:t>
            </a:r>
            <a:r>
              <a:rPr lang="zh-CN" altLang="en-US" sz="2200">
                <a:solidFill>
                  <a:srgbClr val="CC0000"/>
                </a:solidFill>
                <a:latin typeface="Arial" panose="020B0604020202020204" pitchFamily="34" charset="0"/>
              </a:rPr>
              <a:t>模型结构</a:t>
            </a:r>
            <a:r>
              <a:rPr lang="zh-CN" altLang="en-US" sz="2200">
                <a:latin typeface="Arial" panose="020B0604020202020204" pitchFamily="34" charset="0"/>
              </a:rPr>
              <a:t>可</a:t>
            </a:r>
            <a:r>
              <a:rPr lang="zh-CN" altLang="en-US" sz="2200">
                <a:solidFill>
                  <a:srgbClr val="FF00FF"/>
                </a:solidFill>
                <a:latin typeface="Arial" panose="020B0604020202020204" pitchFamily="34" charset="0"/>
              </a:rPr>
              <a:t>分为</a:t>
            </a:r>
            <a:r>
              <a:rPr lang="zh-CN" altLang="en-US" sz="2200">
                <a:latin typeface="Arial" panose="020B0604020202020204" pitchFamily="34" charset="0"/>
              </a:rPr>
              <a:t>元元模型、元模型、模型和用户模型四个抽象层次结构，如图</a:t>
            </a:r>
            <a:r>
              <a:rPr lang="en-US" altLang="zh-CN" sz="2200">
                <a:latin typeface="Arial" panose="020B0604020202020204" pitchFamily="34" charset="0"/>
              </a:rPr>
              <a:t>5-13</a:t>
            </a:r>
            <a:r>
              <a:rPr lang="zh-CN" altLang="en-US" sz="2200">
                <a:latin typeface="Arial" panose="020B0604020202020204" pitchFamily="34" charset="0"/>
              </a:rPr>
              <a:t>所示。层次关系是下一层为上一层的</a:t>
            </a:r>
            <a:r>
              <a:rPr lang="zh-CN" altLang="en-US" sz="2200">
                <a:solidFill>
                  <a:srgbClr val="990000"/>
                </a:solidFill>
                <a:latin typeface="Arial" panose="020B0604020202020204" pitchFamily="34" charset="0"/>
              </a:rPr>
              <a:t>基础</a:t>
            </a:r>
            <a:r>
              <a:rPr lang="zh-CN" altLang="en-US" sz="2200">
                <a:latin typeface="Arial" panose="020B0604020202020204" pitchFamily="34" charset="0"/>
              </a:rPr>
              <a:t>，上一层为下一层的</a:t>
            </a:r>
            <a:r>
              <a:rPr lang="zh-CN" altLang="en-US" sz="2200">
                <a:solidFill>
                  <a:srgbClr val="990000"/>
                </a:solidFill>
                <a:latin typeface="Arial" panose="020B0604020202020204" pitchFamily="34" charset="0"/>
              </a:rPr>
              <a:t>实例</a:t>
            </a:r>
            <a:r>
              <a:rPr lang="zh-CN" altLang="en-US" sz="2200">
                <a:latin typeface="Arial" panose="020B0604020202020204" pitchFamily="34" charset="0"/>
              </a:rPr>
              <a:t>。</a:t>
            </a:r>
          </a:p>
        </p:txBody>
      </p:sp>
      <p:sp>
        <p:nvSpPr>
          <p:cNvPr id="41989" name="Rectangle 7">
            <a:extLst>
              <a:ext uri="{FF2B5EF4-FFF2-40B4-BE49-F238E27FC236}">
                <a16:creationId xmlns:a16="http://schemas.microsoft.com/office/drawing/2014/main" id="{BB9CB37F-E511-4670-B429-33218CE0C6CD}"/>
              </a:ext>
            </a:extLst>
          </p:cNvPr>
          <p:cNvSpPr>
            <a:spLocks noChangeArrowheads="1"/>
          </p:cNvSpPr>
          <p:nvPr/>
        </p:nvSpPr>
        <p:spPr bwMode="auto">
          <a:xfrm>
            <a:off x="3059113" y="6092825"/>
            <a:ext cx="29384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sz="1800">
                <a:latin typeface="Arial" panose="020B0604020202020204" pitchFamily="34" charset="0"/>
              </a:rPr>
              <a:t>图</a:t>
            </a:r>
            <a:r>
              <a:rPr lang="en-US" altLang="zh-CN" sz="1800">
                <a:latin typeface="Arial" panose="020B0604020202020204" pitchFamily="34" charset="0"/>
              </a:rPr>
              <a:t>5-13 UML</a:t>
            </a:r>
            <a:r>
              <a:rPr lang="zh-CN" altLang="en-US" sz="1800">
                <a:latin typeface="Arial" panose="020B0604020202020204" pitchFamily="34" charset="0"/>
              </a:rPr>
              <a:t>模型结构</a:t>
            </a:r>
            <a:r>
              <a:rPr lang="en-US" altLang="zh-CN" sz="1800">
                <a:latin typeface="Arial" panose="020B0604020202020204" pitchFamily="34" charset="0"/>
              </a:rPr>
              <a:t>/</a:t>
            </a:r>
            <a:r>
              <a:rPr lang="zh-CN" altLang="en-US" sz="1800">
                <a:latin typeface="Arial" panose="020B0604020202020204" pitchFamily="34" charset="0"/>
              </a:rPr>
              <a:t>示例 </a:t>
            </a:r>
          </a:p>
        </p:txBody>
      </p:sp>
      <p:pic>
        <p:nvPicPr>
          <p:cNvPr id="41990" name="Picture 12">
            <a:extLst>
              <a:ext uri="{FF2B5EF4-FFF2-40B4-BE49-F238E27FC236}">
                <a16:creationId xmlns:a16="http://schemas.microsoft.com/office/drawing/2014/main" id="{7A6B082D-0684-4F49-BF1B-E1BB16B8D3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3141663"/>
            <a:ext cx="6481763"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1F2E82D4-74EB-4417-8E15-E3AB1EDFB84C}"/>
              </a:ext>
            </a:extLst>
          </p:cNvPr>
          <p:cNvSpPr>
            <a:spLocks noGrp="1" noChangeArrowheads="1"/>
          </p:cNvSpPr>
          <p:nvPr>
            <p:ph type="title" idx="4294967295"/>
          </p:nvPr>
        </p:nvSpPr>
        <p:spPr>
          <a:xfrm>
            <a:off x="428625" y="161925"/>
            <a:ext cx="8178800" cy="533400"/>
          </a:xfrm>
        </p:spPr>
        <p:txBody>
          <a:bodyPr/>
          <a:lstStyle/>
          <a:p>
            <a:pPr eaLnBrk="1" hangingPunct="1"/>
            <a:r>
              <a:rPr lang="en-US" altLang="zh-CN"/>
              <a:t>5.2 </a:t>
            </a:r>
            <a:r>
              <a:rPr lang="zh-CN" altLang="en-US"/>
              <a:t>面向对象方法概述</a:t>
            </a:r>
          </a:p>
        </p:txBody>
      </p:sp>
      <p:sp>
        <p:nvSpPr>
          <p:cNvPr id="6147" name="Text Box 3">
            <a:extLst>
              <a:ext uri="{FF2B5EF4-FFF2-40B4-BE49-F238E27FC236}">
                <a16:creationId xmlns:a16="http://schemas.microsoft.com/office/drawing/2014/main" id="{C7AA76B7-8CF3-4239-8E38-F8E4BF96B60D}"/>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6148" name="Rectangle 4">
            <a:extLst>
              <a:ext uri="{FF2B5EF4-FFF2-40B4-BE49-F238E27FC236}">
                <a16:creationId xmlns:a16="http://schemas.microsoft.com/office/drawing/2014/main" id="{9F30BF0E-218D-46E3-B611-5AEB99A20A1E}"/>
              </a:ext>
            </a:extLst>
          </p:cNvPr>
          <p:cNvSpPr>
            <a:spLocks noChangeArrowheads="1"/>
          </p:cNvSpPr>
          <p:nvPr/>
        </p:nvSpPr>
        <p:spPr bwMode="auto">
          <a:xfrm>
            <a:off x="1327150" y="3230563"/>
            <a:ext cx="441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57175" eaLnBrk="0" hangingPunct="0">
              <a:tabLst>
                <a:tab pos="269875" algn="l"/>
              </a:tabLst>
              <a:defRPr sz="1400" b="1">
                <a:solidFill>
                  <a:schemeClr val="tx1"/>
                </a:solidFill>
                <a:latin typeface="宋体" panose="02010600030101010101" pitchFamily="2" charset="-122"/>
                <a:ea typeface="宋体" panose="02010600030101010101" pitchFamily="2" charset="-122"/>
              </a:defRPr>
            </a:lvl1pPr>
            <a:lvl2pPr marL="742950" indent="-285750" eaLnBrk="0" hangingPunct="0">
              <a:tabLst>
                <a:tab pos="269875" algn="l"/>
              </a:tabLst>
              <a:defRPr sz="1400" b="1">
                <a:solidFill>
                  <a:schemeClr val="tx1"/>
                </a:solidFill>
                <a:latin typeface="宋体" panose="02010600030101010101" pitchFamily="2" charset="-122"/>
                <a:ea typeface="宋体" panose="02010600030101010101" pitchFamily="2" charset="-122"/>
              </a:defRPr>
            </a:lvl2pPr>
            <a:lvl3pPr marL="1143000" indent="-228600" eaLnBrk="0" hangingPunct="0">
              <a:tabLst>
                <a:tab pos="269875" algn="l"/>
              </a:tabLst>
              <a:defRPr sz="1400" b="1">
                <a:solidFill>
                  <a:schemeClr val="tx1"/>
                </a:solidFill>
                <a:latin typeface="宋体" panose="02010600030101010101" pitchFamily="2" charset="-122"/>
                <a:ea typeface="宋体" panose="02010600030101010101" pitchFamily="2" charset="-122"/>
              </a:defRPr>
            </a:lvl3pPr>
            <a:lvl4pPr marL="1600200" indent="-228600" eaLnBrk="0" hangingPunct="0">
              <a:tabLst>
                <a:tab pos="269875" algn="l"/>
              </a:tabLst>
              <a:defRPr sz="1400" b="1">
                <a:solidFill>
                  <a:schemeClr val="tx1"/>
                </a:solidFill>
                <a:latin typeface="宋体" panose="02010600030101010101" pitchFamily="2" charset="-122"/>
                <a:ea typeface="宋体" panose="02010600030101010101" pitchFamily="2" charset="-122"/>
              </a:defRPr>
            </a:lvl4pPr>
            <a:lvl5pPr marL="2057400" indent="-228600" eaLnBrk="0" hangingPunct="0">
              <a:tabLst>
                <a:tab pos="269875" algn="l"/>
              </a:tabLst>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tabLst>
                <a:tab pos="269875" algn="l"/>
              </a:tabLst>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tabLst>
                <a:tab pos="269875" algn="l"/>
              </a:tabLst>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tabLst>
                <a:tab pos="269875" algn="l"/>
              </a:tabLst>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tabLst>
                <a:tab pos="269875" algn="l"/>
              </a:tabLst>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sz="2000" b="0">
              <a:latin typeface="Arial" panose="020B0604020202020204" pitchFamily="34" charset="0"/>
            </a:endParaRPr>
          </a:p>
        </p:txBody>
      </p:sp>
      <p:sp>
        <p:nvSpPr>
          <p:cNvPr id="6149" name="Rectangle 7">
            <a:extLst>
              <a:ext uri="{FF2B5EF4-FFF2-40B4-BE49-F238E27FC236}">
                <a16:creationId xmlns:a16="http://schemas.microsoft.com/office/drawing/2014/main" id="{36DC235D-0754-4A65-B76D-DBD21C89E733}"/>
              </a:ext>
            </a:extLst>
          </p:cNvPr>
          <p:cNvSpPr>
            <a:spLocks noChangeArrowheads="1"/>
          </p:cNvSpPr>
          <p:nvPr/>
        </p:nvSpPr>
        <p:spPr bwMode="auto">
          <a:xfrm>
            <a:off x="760413" y="1214438"/>
            <a:ext cx="7489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en-US" altLang="zh-CN" sz="2400">
                <a:solidFill>
                  <a:srgbClr val="990033"/>
                </a:solidFill>
                <a:latin typeface="Arial" panose="020B0604020202020204" pitchFamily="34" charset="0"/>
              </a:rPr>
              <a:t>                 </a:t>
            </a:r>
            <a:endParaRPr lang="en-US" altLang="zh-CN" sz="2400" b="0">
              <a:latin typeface="楷体" panose="02010609060101010101" pitchFamily="49" charset="-122"/>
              <a:ea typeface="楷体" panose="02010609060101010101" pitchFamily="49" charset="-122"/>
            </a:endParaRPr>
          </a:p>
        </p:txBody>
      </p:sp>
      <p:sp>
        <p:nvSpPr>
          <p:cNvPr id="8" name="圆角矩形 7">
            <a:extLst>
              <a:ext uri="{FF2B5EF4-FFF2-40B4-BE49-F238E27FC236}">
                <a16:creationId xmlns:a16="http://schemas.microsoft.com/office/drawing/2014/main" id="{8929CE96-9814-43A8-A61A-AEFEB1C482DB}"/>
              </a:ext>
            </a:extLst>
          </p:cNvPr>
          <p:cNvSpPr/>
          <p:nvPr/>
        </p:nvSpPr>
        <p:spPr bwMode="gray">
          <a:xfrm>
            <a:off x="539750" y="1339850"/>
            <a:ext cx="7920038" cy="4060825"/>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buFontTx/>
              <a:buNone/>
              <a:defRPr/>
            </a:pPr>
            <a:r>
              <a:rPr lang="zh-CN" altLang="en-US" sz="2200" dirty="0">
                <a:solidFill>
                  <a:srgbClr val="29698D"/>
                </a:solidFill>
              </a:rPr>
              <a:t>    </a:t>
            </a:r>
            <a:r>
              <a:rPr lang="zh-CN" altLang="zh-CN" sz="2200" noProof="1">
                <a:solidFill>
                  <a:srgbClr val="990033"/>
                </a:solidFill>
                <a:latin typeface="Arial" panose="020B0604020202020204" pitchFamily="34" charset="0"/>
                <a:sym typeface="+mn-ea"/>
              </a:rPr>
              <a:t>                   </a:t>
            </a:r>
            <a:r>
              <a:rPr lang="zh-CN" altLang="en-US" sz="2400" noProof="1">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sym typeface="+mn-ea"/>
              </a:rPr>
              <a:t>面向对象</a:t>
            </a:r>
            <a:r>
              <a:rPr lang="zh-CN" altLang="zh-CN" sz="2400" dirty="0">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方法</a:t>
            </a:r>
            <a:r>
              <a:rPr lang="zh-CN" altLang="zh-CN" sz="2400" dirty="0"/>
              <a:t>是主流软件开发方法。①</a:t>
            </a:r>
            <a:r>
              <a:rPr lang="zh-CN" altLang="zh-CN" sz="2400" dirty="0">
                <a:solidFill>
                  <a:srgbClr val="C00000"/>
                </a:solidFill>
              </a:rPr>
              <a:t>从世界观的角度认为</a:t>
            </a:r>
            <a:r>
              <a:rPr lang="zh-CN" altLang="zh-CN" sz="2400" dirty="0"/>
              <a:t>：世界是由各种具有各自运动规律和内部状态的对象组成，不同对象之间的相互作用和通讯构成了完整的现实世界。人类应当按照现实世界本来面貌理解世界，直接通过对象及其相互关系反映世界，以此构建的系统才能符合现实世界。②</a:t>
            </a:r>
            <a:r>
              <a:rPr lang="zh-CN" altLang="zh-CN" sz="2400" dirty="0">
                <a:solidFill>
                  <a:srgbClr val="C00000"/>
                </a:solidFill>
              </a:rPr>
              <a:t>从方法学的角度认为</a:t>
            </a:r>
            <a:r>
              <a:rPr lang="zh-CN" altLang="zh-CN" sz="2400" dirty="0"/>
              <a:t>：面向对象方法是面向对象的世界观在开发方法中的直接运用，强调系统的结构应该直接与现实世界的结构相对应，应该围绕现实世界中的对象构造系统，而不应围绕功能构造系统。</a:t>
            </a:r>
            <a:endParaRPr lang="zh-CN" altLang="en-US" sz="2200" dirty="0">
              <a:solidFill>
                <a:srgbClr val="FF0000"/>
              </a:solidFill>
              <a:latin typeface="楷体" panose="02010609060101010101" pitchFamily="49" charset="-122"/>
              <a:ea typeface="楷体" panose="02010609060101010101" pitchFamily="49" charset="-122"/>
            </a:endParaRPr>
          </a:p>
        </p:txBody>
      </p:sp>
      <p:sp>
        <p:nvSpPr>
          <p:cNvPr id="9" name="圆角矩形 8">
            <a:extLst>
              <a:ext uri="{FF2B5EF4-FFF2-40B4-BE49-F238E27FC236}">
                <a16:creationId xmlns:a16="http://schemas.microsoft.com/office/drawing/2014/main" id="{00334CB3-0B24-48F3-9A41-8E9786739EDE}"/>
              </a:ext>
            </a:extLst>
          </p:cNvPr>
          <p:cNvSpPr/>
          <p:nvPr/>
        </p:nvSpPr>
        <p:spPr bwMode="gray">
          <a:xfrm>
            <a:off x="1331913" y="1412875"/>
            <a:ext cx="1362075" cy="411163"/>
          </a:xfrm>
          <a:prstGeom prst="roundRect">
            <a:avLst/>
          </a:prstGeom>
        </p:spPr>
        <p:style>
          <a:lnRef idx="0">
            <a:schemeClr val="accent2"/>
          </a:lnRef>
          <a:fillRef idx="3">
            <a:schemeClr val="accent2"/>
          </a:fillRef>
          <a:effectRef idx="3">
            <a:schemeClr val="accent2"/>
          </a:effectRef>
          <a:fontRef idx="minor">
            <a:schemeClr val="lt1"/>
          </a:fontRef>
        </p:style>
        <p:txBody>
          <a:bodyPr wrap="none" anchor="ctr"/>
          <a:lstStyle/>
          <a:p>
            <a:pPr algn="ctr">
              <a:spcBef>
                <a:spcPct val="20000"/>
              </a:spcBef>
              <a:buFont typeface="Wingdings" panose="05000000000000000000" pitchFamily="2" charset="2"/>
              <a:buNone/>
              <a:defRPr/>
            </a:pPr>
            <a:r>
              <a:rPr lang="zh-CN" altLang="en-US" sz="1600" noProof="1">
                <a:solidFill>
                  <a:srgbClr val="002060"/>
                </a:solidFill>
              </a:rPr>
              <a:t>案例</a:t>
            </a:r>
            <a:r>
              <a:rPr lang="en-US" altLang="zh-CN" sz="1600" noProof="1">
                <a:solidFill>
                  <a:srgbClr val="002060"/>
                </a:solidFill>
              </a:rPr>
              <a:t>5-1</a:t>
            </a:r>
            <a:endParaRPr lang="zh-CN" altLang="en-US" sz="1600" noProof="1">
              <a:solidFill>
                <a:srgbClr val="002060"/>
              </a:solidFill>
            </a:endParaRPr>
          </a:p>
        </p:txBody>
      </p:sp>
      <p:pic>
        <p:nvPicPr>
          <p:cNvPr id="6154" name="图片 1" descr="网络信息世界">
            <a:extLst>
              <a:ext uri="{FF2B5EF4-FFF2-40B4-BE49-F238E27FC236}">
                <a16:creationId xmlns:a16="http://schemas.microsoft.com/office/drawing/2014/main" id="{A86CCF49-8CF6-4AF0-A90C-1196D137CD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7763" y="4868863"/>
            <a:ext cx="2765425" cy="185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1708693-5024-43DB-9CB8-DA36F456C488}"/>
              </a:ext>
            </a:extLst>
          </p:cNvPr>
          <p:cNvSpPr>
            <a:spLocks noGrp="1" noChangeArrowheads="1"/>
          </p:cNvSpPr>
          <p:nvPr>
            <p:ph type="title" idx="4294967295"/>
          </p:nvPr>
        </p:nvSpPr>
        <p:spPr>
          <a:xfrm>
            <a:off x="539750" y="188913"/>
            <a:ext cx="8178800" cy="533400"/>
          </a:xfrm>
        </p:spPr>
        <p:txBody>
          <a:bodyPr/>
          <a:lstStyle/>
          <a:p>
            <a:pPr eaLnBrk="1" hangingPunct="1"/>
            <a:r>
              <a:rPr lang="en-US" altLang="zh-CN"/>
              <a:t>5.3 </a:t>
            </a:r>
            <a:r>
              <a:rPr lang="zh-CN" altLang="en-US"/>
              <a:t>面向对象分析</a:t>
            </a:r>
          </a:p>
        </p:txBody>
      </p:sp>
      <p:sp>
        <p:nvSpPr>
          <p:cNvPr id="43011" name="Text Box 3">
            <a:extLst>
              <a:ext uri="{FF2B5EF4-FFF2-40B4-BE49-F238E27FC236}">
                <a16:creationId xmlns:a16="http://schemas.microsoft.com/office/drawing/2014/main" id="{7FD34C7B-CF0D-4B53-B042-E46D83248FA9}"/>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5" name="圆角矩形 4">
            <a:extLst>
              <a:ext uri="{FF2B5EF4-FFF2-40B4-BE49-F238E27FC236}">
                <a16:creationId xmlns:a16="http://schemas.microsoft.com/office/drawing/2014/main" id="{0E3D88E4-7E18-41BB-BADB-5662E278490E}"/>
              </a:ext>
            </a:extLst>
          </p:cNvPr>
          <p:cNvSpPr/>
          <p:nvPr/>
        </p:nvSpPr>
        <p:spPr bwMode="gray">
          <a:xfrm>
            <a:off x="395288" y="1484313"/>
            <a:ext cx="8135937" cy="4392612"/>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lstStyle/>
          <a:p>
            <a:pPr>
              <a:buFontTx/>
              <a:buNone/>
              <a:defRPr/>
            </a:pPr>
            <a:r>
              <a:rPr lang="en-US" altLang="zh-CN" sz="2300" dirty="0">
                <a:solidFill>
                  <a:srgbClr val="FF0000"/>
                </a:solidFill>
                <a:latin typeface="Arial" panose="020B0604020202020204" pitchFamily="34" charset="0"/>
              </a:rPr>
              <a:t>      2. UML</a:t>
            </a:r>
            <a:r>
              <a:rPr lang="zh-CN" altLang="en-US" sz="2300" dirty="0">
                <a:solidFill>
                  <a:srgbClr val="FF0000"/>
                </a:solidFill>
                <a:latin typeface="Arial" panose="020B0604020202020204" pitchFamily="34" charset="0"/>
              </a:rPr>
              <a:t>模型及建模规则</a:t>
            </a:r>
          </a:p>
          <a:p>
            <a:pPr>
              <a:buFontTx/>
              <a:buNone/>
              <a:defRPr/>
            </a:pPr>
            <a:r>
              <a:rPr lang="en-US" altLang="zh-CN" sz="2300" dirty="0">
                <a:solidFill>
                  <a:schemeClr val="tx1"/>
                </a:solidFill>
                <a:latin typeface="Arial" panose="020B0604020202020204" pitchFamily="34" charset="0"/>
              </a:rPr>
              <a:t>       OOM</a:t>
            </a:r>
            <a:r>
              <a:rPr lang="zh-CN" altLang="en-US" sz="2300" dirty="0">
                <a:solidFill>
                  <a:schemeClr val="tx1"/>
                </a:solidFill>
                <a:latin typeface="Arial" panose="020B0604020202020204" pitchFamily="34" charset="0"/>
              </a:rPr>
              <a:t>主要有</a:t>
            </a:r>
            <a:r>
              <a:rPr lang="en-US" altLang="zh-CN" sz="2300" dirty="0">
                <a:solidFill>
                  <a:srgbClr val="800000"/>
                </a:solidFill>
                <a:latin typeface="Arial" panose="020B0604020202020204" pitchFamily="34" charset="0"/>
              </a:rPr>
              <a:t>4</a:t>
            </a:r>
            <a:r>
              <a:rPr lang="zh-CN" altLang="en-US" sz="2300" dirty="0">
                <a:solidFill>
                  <a:srgbClr val="800000"/>
                </a:solidFill>
                <a:latin typeface="Arial" panose="020B0604020202020204" pitchFamily="34" charset="0"/>
              </a:rPr>
              <a:t>种模型</a:t>
            </a:r>
            <a:r>
              <a:rPr lang="zh-CN" altLang="en-US" sz="2300" dirty="0">
                <a:solidFill>
                  <a:schemeClr val="tx1"/>
                </a:solidFill>
                <a:latin typeface="Arial" panose="020B0604020202020204" pitchFamily="34" charset="0"/>
              </a:rPr>
              <a:t>：用例模型、静态模型、动态模型和实现模型。</a:t>
            </a:r>
          </a:p>
          <a:p>
            <a:pPr>
              <a:buFontTx/>
              <a:buNone/>
              <a:defRPr/>
            </a:pPr>
            <a:r>
              <a:rPr lang="en-US" altLang="zh-CN" sz="2300" dirty="0">
                <a:solidFill>
                  <a:schemeClr val="tx1"/>
                </a:solidFill>
                <a:latin typeface="Arial" panose="020B0604020202020204" pitchFamily="34" charset="0"/>
              </a:rPr>
              <a:t>      </a:t>
            </a:r>
            <a:r>
              <a:rPr lang="en-US" altLang="zh-CN" sz="2300" dirty="0">
                <a:solidFill>
                  <a:srgbClr val="800000"/>
                </a:solidFill>
                <a:latin typeface="Arial" panose="020B0604020202020204" pitchFamily="34" charset="0"/>
              </a:rPr>
              <a:t>UML</a:t>
            </a:r>
            <a:r>
              <a:rPr lang="zh-CN" altLang="en-US" sz="2300" dirty="0">
                <a:solidFill>
                  <a:srgbClr val="800000"/>
                </a:solidFill>
                <a:latin typeface="Arial" panose="020B0604020202020204" pitchFamily="34" charset="0"/>
              </a:rPr>
              <a:t>建模规则</a:t>
            </a:r>
            <a:r>
              <a:rPr lang="zh-CN" altLang="en-US" sz="2300" dirty="0">
                <a:solidFill>
                  <a:schemeClr val="tx1"/>
                </a:solidFill>
                <a:latin typeface="Arial" panose="020B0604020202020204" pitchFamily="34" charset="0"/>
              </a:rPr>
              <a:t>包括对以下内容的</a:t>
            </a:r>
            <a:r>
              <a:rPr lang="zh-CN" altLang="en-US" sz="2300" u="sng" dirty="0">
                <a:solidFill>
                  <a:srgbClr val="0066FF"/>
                </a:solidFill>
                <a:latin typeface="Arial" panose="020B0604020202020204" pitchFamily="34" charset="0"/>
              </a:rPr>
              <a:t>描述</a:t>
            </a:r>
            <a:r>
              <a:rPr lang="zh-CN" altLang="en-US" sz="2300" dirty="0">
                <a:solidFill>
                  <a:schemeClr val="tx1"/>
                </a:solidFill>
                <a:latin typeface="Arial" panose="020B0604020202020204" pitchFamily="34" charset="0"/>
              </a:rPr>
              <a:t>。</a:t>
            </a:r>
          </a:p>
          <a:p>
            <a:pPr>
              <a:buFontTx/>
              <a:buNone/>
              <a:defRPr/>
            </a:pPr>
            <a:r>
              <a:rPr lang="zh-CN" altLang="en-US" sz="2300" dirty="0">
                <a:solidFill>
                  <a:schemeClr val="tx1"/>
                </a:solidFill>
                <a:latin typeface="Arial" panose="020B0604020202020204" pitchFamily="34" charset="0"/>
              </a:rPr>
              <a:t>     （</a:t>
            </a:r>
            <a:r>
              <a:rPr lang="en-US" altLang="zh-CN" sz="2300" dirty="0">
                <a:solidFill>
                  <a:schemeClr val="tx1"/>
                </a:solidFill>
                <a:latin typeface="Arial" panose="020B0604020202020204" pitchFamily="34" charset="0"/>
              </a:rPr>
              <a:t>1</a:t>
            </a:r>
            <a:r>
              <a:rPr lang="zh-CN" altLang="en-US" sz="2300" dirty="0">
                <a:solidFill>
                  <a:schemeClr val="tx1"/>
                </a:solidFill>
                <a:latin typeface="Arial" panose="020B0604020202020204" pitchFamily="34" charset="0"/>
              </a:rPr>
              <a:t>）名字：任何一个</a:t>
            </a:r>
            <a:r>
              <a:rPr lang="en-US" altLang="zh-CN" sz="2300" dirty="0">
                <a:solidFill>
                  <a:schemeClr val="tx1"/>
                </a:solidFill>
                <a:latin typeface="Arial" panose="020B0604020202020204" pitchFamily="34" charset="0"/>
              </a:rPr>
              <a:t>UML</a:t>
            </a:r>
            <a:r>
              <a:rPr lang="zh-CN" altLang="en-US" sz="2300" dirty="0">
                <a:solidFill>
                  <a:schemeClr val="tx1"/>
                </a:solidFill>
                <a:latin typeface="Arial" panose="020B0604020202020204" pitchFamily="34" charset="0"/>
              </a:rPr>
              <a:t>成员都必须包含一个</a:t>
            </a:r>
            <a:r>
              <a:rPr lang="zh-CN" altLang="en-US" sz="2300" dirty="0">
                <a:solidFill>
                  <a:srgbClr val="990000"/>
                </a:solidFill>
                <a:latin typeface="Arial" panose="020B0604020202020204" pitchFamily="34" charset="0"/>
              </a:rPr>
              <a:t>名字</a:t>
            </a:r>
            <a:r>
              <a:rPr lang="zh-CN" altLang="en-US" sz="2300" dirty="0">
                <a:solidFill>
                  <a:schemeClr val="tx1"/>
                </a:solidFill>
                <a:latin typeface="Arial" panose="020B0604020202020204" pitchFamily="34" charset="0"/>
              </a:rPr>
              <a:t>。</a:t>
            </a:r>
          </a:p>
          <a:p>
            <a:pPr>
              <a:buFontTx/>
              <a:buNone/>
              <a:defRPr/>
            </a:pPr>
            <a:r>
              <a:rPr lang="zh-CN" altLang="en-US" sz="2300" dirty="0">
                <a:solidFill>
                  <a:schemeClr val="tx1"/>
                </a:solidFill>
                <a:latin typeface="Arial" panose="020B0604020202020204" pitchFamily="34" charset="0"/>
              </a:rPr>
              <a:t>     （</a:t>
            </a:r>
            <a:r>
              <a:rPr lang="en-US" altLang="zh-CN" sz="2300" dirty="0">
                <a:solidFill>
                  <a:schemeClr val="tx1"/>
                </a:solidFill>
                <a:latin typeface="Arial" panose="020B0604020202020204" pitchFamily="34" charset="0"/>
              </a:rPr>
              <a:t>2</a:t>
            </a:r>
            <a:r>
              <a:rPr lang="zh-CN" altLang="en-US" sz="2300" dirty="0">
                <a:solidFill>
                  <a:schemeClr val="tx1"/>
                </a:solidFill>
                <a:latin typeface="Arial" panose="020B0604020202020204" pitchFamily="34" charset="0"/>
              </a:rPr>
              <a:t>）作用域：</a:t>
            </a:r>
            <a:r>
              <a:rPr lang="en-US" altLang="zh-CN" sz="2300" dirty="0">
                <a:solidFill>
                  <a:schemeClr val="tx1"/>
                </a:solidFill>
                <a:latin typeface="Arial" panose="020B0604020202020204" pitchFamily="34" charset="0"/>
              </a:rPr>
              <a:t>UML</a:t>
            </a:r>
            <a:r>
              <a:rPr lang="zh-CN" altLang="en-US" sz="2300" dirty="0">
                <a:solidFill>
                  <a:schemeClr val="tx1"/>
                </a:solidFill>
                <a:latin typeface="Arial" panose="020B0604020202020204" pitchFamily="34" charset="0"/>
              </a:rPr>
              <a:t>成员所定义的</a:t>
            </a:r>
            <a:r>
              <a:rPr lang="zh-CN" altLang="en-US" sz="2300" dirty="0">
                <a:solidFill>
                  <a:srgbClr val="990000"/>
                </a:solidFill>
                <a:latin typeface="Arial" panose="020B0604020202020204" pitchFamily="34" charset="0"/>
              </a:rPr>
              <a:t>内容</a:t>
            </a:r>
            <a:r>
              <a:rPr lang="zh-CN" altLang="en-US" sz="2300" u="sng" dirty="0">
                <a:solidFill>
                  <a:srgbClr val="0066FF"/>
                </a:solidFill>
                <a:latin typeface="Arial" panose="020B0604020202020204" pitchFamily="34" charset="0"/>
              </a:rPr>
              <a:t>起作用</a:t>
            </a:r>
            <a:r>
              <a:rPr lang="zh-CN" altLang="en-US" sz="2300" dirty="0">
                <a:solidFill>
                  <a:schemeClr val="tx1"/>
                </a:solidFill>
                <a:latin typeface="Arial" panose="020B0604020202020204" pitchFamily="34" charset="0"/>
              </a:rPr>
              <a:t>的上下文环境。</a:t>
            </a:r>
          </a:p>
          <a:p>
            <a:pPr>
              <a:buFontTx/>
              <a:buNone/>
              <a:defRPr/>
            </a:pPr>
            <a:r>
              <a:rPr lang="zh-CN" altLang="en-US" sz="2300" dirty="0">
                <a:solidFill>
                  <a:schemeClr val="tx1"/>
                </a:solidFill>
                <a:latin typeface="Arial" panose="020B0604020202020204" pitchFamily="34" charset="0"/>
              </a:rPr>
              <a:t>     （</a:t>
            </a:r>
            <a:r>
              <a:rPr lang="en-US" altLang="zh-CN" sz="2300" dirty="0">
                <a:solidFill>
                  <a:schemeClr val="tx1"/>
                </a:solidFill>
                <a:latin typeface="Arial" panose="020B0604020202020204" pitchFamily="34" charset="0"/>
              </a:rPr>
              <a:t>3</a:t>
            </a:r>
            <a:r>
              <a:rPr lang="zh-CN" altLang="en-US" sz="2300" dirty="0">
                <a:solidFill>
                  <a:schemeClr val="tx1"/>
                </a:solidFill>
                <a:latin typeface="Arial" panose="020B0604020202020204" pitchFamily="34" charset="0"/>
              </a:rPr>
              <a:t>）可见性：</a:t>
            </a:r>
            <a:r>
              <a:rPr lang="en-US" altLang="zh-CN" sz="2300" dirty="0">
                <a:solidFill>
                  <a:schemeClr val="tx1"/>
                </a:solidFill>
                <a:latin typeface="Arial" panose="020B0604020202020204" pitchFamily="34" charset="0"/>
              </a:rPr>
              <a:t>UML</a:t>
            </a:r>
            <a:r>
              <a:rPr lang="zh-CN" altLang="en-US" sz="2300" dirty="0">
                <a:solidFill>
                  <a:schemeClr val="tx1"/>
                </a:solidFill>
                <a:latin typeface="Arial" panose="020B0604020202020204" pitchFamily="34" charset="0"/>
              </a:rPr>
              <a:t>成员能被其他成员</a:t>
            </a:r>
            <a:r>
              <a:rPr lang="zh-CN" altLang="en-US" sz="2300" dirty="0">
                <a:solidFill>
                  <a:srgbClr val="990000"/>
                </a:solidFill>
                <a:latin typeface="Arial" panose="020B0604020202020204" pitchFamily="34" charset="0"/>
              </a:rPr>
              <a:t>引用</a:t>
            </a:r>
            <a:r>
              <a:rPr lang="zh-CN" altLang="en-US" sz="2300" dirty="0">
                <a:solidFill>
                  <a:schemeClr val="tx1"/>
                </a:solidFill>
                <a:latin typeface="Arial" panose="020B0604020202020204" pitchFamily="34" charset="0"/>
              </a:rPr>
              <a:t>的方式。</a:t>
            </a:r>
          </a:p>
          <a:p>
            <a:pPr>
              <a:buFontTx/>
              <a:buNone/>
              <a:defRPr/>
            </a:pPr>
            <a:r>
              <a:rPr lang="zh-CN" altLang="en-US" sz="2300" dirty="0">
                <a:solidFill>
                  <a:schemeClr val="tx1"/>
                </a:solidFill>
                <a:latin typeface="Arial" panose="020B0604020202020204" pitchFamily="34" charset="0"/>
              </a:rPr>
              <a:t>     （</a:t>
            </a:r>
            <a:r>
              <a:rPr lang="en-US" altLang="zh-CN" sz="2300" dirty="0">
                <a:solidFill>
                  <a:schemeClr val="tx1"/>
                </a:solidFill>
                <a:latin typeface="Arial" panose="020B0604020202020204" pitchFamily="34" charset="0"/>
              </a:rPr>
              <a:t>4</a:t>
            </a:r>
            <a:r>
              <a:rPr lang="zh-CN" altLang="en-US" sz="2300" dirty="0">
                <a:solidFill>
                  <a:schemeClr val="tx1"/>
                </a:solidFill>
                <a:latin typeface="Arial" panose="020B0604020202020204" pitchFamily="34" charset="0"/>
              </a:rPr>
              <a:t>）完整性</a:t>
            </a:r>
            <a:r>
              <a:rPr lang="en-US" altLang="zh-CN" sz="2300" dirty="0">
                <a:solidFill>
                  <a:schemeClr val="tx1"/>
                </a:solidFill>
                <a:latin typeface="Arial" panose="020B0604020202020204" pitchFamily="34" charset="0"/>
              </a:rPr>
              <a:t>:UML</a:t>
            </a:r>
            <a:r>
              <a:rPr lang="zh-CN" altLang="en-US" sz="2300" dirty="0">
                <a:solidFill>
                  <a:schemeClr val="tx1"/>
                </a:solidFill>
                <a:latin typeface="Arial" panose="020B0604020202020204" pitchFamily="34" charset="0"/>
              </a:rPr>
              <a:t>成员之间</a:t>
            </a:r>
            <a:r>
              <a:rPr lang="zh-CN" altLang="en-US" sz="2300" u="sng" dirty="0">
                <a:solidFill>
                  <a:srgbClr val="0066FF"/>
                </a:solidFill>
                <a:latin typeface="Arial" panose="020B0604020202020204" pitchFamily="34" charset="0"/>
              </a:rPr>
              <a:t>互相连接</a:t>
            </a:r>
            <a:r>
              <a:rPr lang="zh-CN" altLang="en-US" sz="2300" dirty="0">
                <a:solidFill>
                  <a:schemeClr val="tx1"/>
                </a:solidFill>
                <a:latin typeface="Arial" panose="020B0604020202020204" pitchFamily="34" charset="0"/>
              </a:rPr>
              <a:t>的</a:t>
            </a:r>
            <a:r>
              <a:rPr lang="zh-CN" altLang="en-US" sz="2300" dirty="0">
                <a:solidFill>
                  <a:srgbClr val="990000"/>
                </a:solidFill>
                <a:latin typeface="Arial" panose="020B0604020202020204" pitchFamily="34" charset="0"/>
              </a:rPr>
              <a:t>合法性</a:t>
            </a:r>
            <a:r>
              <a:rPr lang="zh-CN" altLang="en-US" sz="2300" dirty="0">
                <a:solidFill>
                  <a:schemeClr val="tx1"/>
                </a:solidFill>
                <a:latin typeface="Arial" panose="020B0604020202020204" pitchFamily="34" charset="0"/>
              </a:rPr>
              <a:t>和</a:t>
            </a:r>
            <a:r>
              <a:rPr lang="zh-CN" altLang="en-US" sz="2300" dirty="0">
                <a:solidFill>
                  <a:srgbClr val="990000"/>
                </a:solidFill>
                <a:latin typeface="Arial" panose="020B0604020202020204" pitchFamily="34" charset="0"/>
              </a:rPr>
              <a:t>一致性</a:t>
            </a:r>
          </a:p>
          <a:p>
            <a:pPr>
              <a:buFontTx/>
              <a:buNone/>
              <a:defRPr/>
            </a:pPr>
            <a:r>
              <a:rPr lang="zh-CN" altLang="en-US" sz="2300" dirty="0">
                <a:solidFill>
                  <a:schemeClr val="tx1"/>
                </a:solidFill>
                <a:latin typeface="Arial" panose="020B0604020202020204" pitchFamily="34" charset="0"/>
              </a:rPr>
              <a:t>     （</a:t>
            </a:r>
            <a:r>
              <a:rPr lang="en-US" altLang="zh-CN" sz="2300" dirty="0">
                <a:solidFill>
                  <a:schemeClr val="tx1"/>
                </a:solidFill>
                <a:latin typeface="Arial" panose="020B0604020202020204" pitchFamily="34" charset="0"/>
              </a:rPr>
              <a:t>5</a:t>
            </a:r>
            <a:r>
              <a:rPr lang="zh-CN" altLang="en-US" sz="2300" dirty="0">
                <a:solidFill>
                  <a:schemeClr val="tx1"/>
                </a:solidFill>
                <a:latin typeface="Arial" panose="020B0604020202020204" pitchFamily="34" charset="0"/>
              </a:rPr>
              <a:t>）运行属性：</a:t>
            </a:r>
            <a:r>
              <a:rPr lang="en-US" altLang="zh-CN" sz="2300" dirty="0">
                <a:solidFill>
                  <a:schemeClr val="tx1"/>
                </a:solidFill>
                <a:latin typeface="Arial" panose="020B0604020202020204" pitchFamily="34" charset="0"/>
              </a:rPr>
              <a:t>UML</a:t>
            </a:r>
            <a:r>
              <a:rPr lang="zh-CN" altLang="en-US" sz="2300" dirty="0">
                <a:solidFill>
                  <a:schemeClr val="tx1"/>
                </a:solidFill>
                <a:latin typeface="Arial" panose="020B0604020202020204" pitchFamily="34" charset="0"/>
              </a:rPr>
              <a:t>成员在</a:t>
            </a:r>
            <a:r>
              <a:rPr lang="zh-CN" altLang="en-US" sz="2300" u="sng" dirty="0">
                <a:solidFill>
                  <a:srgbClr val="0066FF"/>
                </a:solidFill>
                <a:latin typeface="Arial" panose="020B0604020202020204" pitchFamily="34" charset="0"/>
              </a:rPr>
              <a:t>运行时</a:t>
            </a:r>
            <a:r>
              <a:rPr lang="zh-CN" altLang="en-US" sz="2300" dirty="0">
                <a:solidFill>
                  <a:schemeClr val="tx1"/>
                </a:solidFill>
                <a:latin typeface="Arial" panose="020B0604020202020204" pitchFamily="34" charset="0"/>
              </a:rPr>
              <a:t>的</a:t>
            </a:r>
            <a:r>
              <a:rPr lang="zh-CN" altLang="en-US" sz="2300" dirty="0">
                <a:solidFill>
                  <a:srgbClr val="990000"/>
                </a:solidFill>
                <a:latin typeface="Arial" panose="020B0604020202020204" pitchFamily="34" charset="0"/>
              </a:rPr>
              <a:t>特性</a:t>
            </a:r>
            <a:r>
              <a:rPr lang="zh-CN" altLang="en-US" sz="2300" dirty="0">
                <a:solidFill>
                  <a:schemeClr val="tx1"/>
                </a:solidFill>
                <a:latin typeface="Arial" panose="020B0604020202020204" pitchFamily="34" charset="0"/>
              </a:rPr>
              <a:t>。</a:t>
            </a:r>
          </a:p>
          <a:p>
            <a:pPr>
              <a:buFontTx/>
              <a:buNone/>
              <a:defRPr/>
            </a:pPr>
            <a:endParaRPr lang="zh-CN" altLang="en-US" sz="2300" dirty="0">
              <a:solidFill>
                <a:schemeClr val="tx1"/>
              </a:solidFill>
              <a:latin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43D7947B-290D-4FA4-BC20-62A74CF297AA}"/>
              </a:ext>
            </a:extLst>
          </p:cNvPr>
          <p:cNvSpPr>
            <a:spLocks noGrp="1" noChangeArrowheads="1"/>
          </p:cNvSpPr>
          <p:nvPr>
            <p:ph type="title" idx="4294967295"/>
          </p:nvPr>
        </p:nvSpPr>
        <p:spPr>
          <a:xfrm>
            <a:off x="539750" y="188913"/>
            <a:ext cx="8178800" cy="533400"/>
          </a:xfrm>
        </p:spPr>
        <p:txBody>
          <a:bodyPr/>
          <a:lstStyle/>
          <a:p>
            <a:pPr eaLnBrk="1" hangingPunct="1"/>
            <a:r>
              <a:rPr lang="en-US" altLang="zh-CN"/>
              <a:t>5.3 </a:t>
            </a:r>
            <a:r>
              <a:rPr lang="zh-CN" altLang="en-US"/>
              <a:t>面向对象分析</a:t>
            </a:r>
          </a:p>
        </p:txBody>
      </p:sp>
      <p:sp>
        <p:nvSpPr>
          <p:cNvPr id="44035" name="Text Box 3">
            <a:extLst>
              <a:ext uri="{FF2B5EF4-FFF2-40B4-BE49-F238E27FC236}">
                <a16:creationId xmlns:a16="http://schemas.microsoft.com/office/drawing/2014/main" id="{88FB233A-B313-4423-889C-D3778FD7B9D2}"/>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5" name="圆角矩形 4">
            <a:extLst>
              <a:ext uri="{FF2B5EF4-FFF2-40B4-BE49-F238E27FC236}">
                <a16:creationId xmlns:a16="http://schemas.microsoft.com/office/drawing/2014/main" id="{4418913C-B6BB-4E19-8A03-583175A6D9A0}"/>
              </a:ext>
            </a:extLst>
          </p:cNvPr>
          <p:cNvSpPr/>
          <p:nvPr/>
        </p:nvSpPr>
        <p:spPr bwMode="gray">
          <a:xfrm>
            <a:off x="395288" y="1412875"/>
            <a:ext cx="8135937" cy="4032250"/>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lstStyle/>
          <a:p>
            <a:pPr>
              <a:buFontTx/>
              <a:buNone/>
              <a:defRPr/>
            </a:pPr>
            <a:r>
              <a:rPr lang="en-US" altLang="zh-CN" sz="2300" dirty="0">
                <a:solidFill>
                  <a:srgbClr val="FF0000"/>
                </a:solidFill>
                <a:latin typeface="Arial" panose="020B0604020202020204" pitchFamily="34" charset="0"/>
              </a:rPr>
              <a:t>      3. UML</a:t>
            </a:r>
            <a:r>
              <a:rPr lang="zh-CN" altLang="en-US" sz="2300" dirty="0">
                <a:solidFill>
                  <a:srgbClr val="FF0000"/>
                </a:solidFill>
                <a:latin typeface="Arial" panose="020B0604020202020204" pitchFamily="34" charset="0"/>
              </a:rPr>
              <a:t>特点及应用</a:t>
            </a:r>
          </a:p>
          <a:p>
            <a:pPr>
              <a:buFontTx/>
              <a:buNone/>
              <a:defRPr/>
            </a:pPr>
            <a:r>
              <a:rPr lang="zh-CN" altLang="en-US" sz="2300" dirty="0">
                <a:solidFill>
                  <a:schemeClr val="tx1"/>
                </a:solidFill>
                <a:latin typeface="Arial" panose="020B0604020202020204" pitchFamily="34" charset="0"/>
              </a:rPr>
              <a:t>      </a:t>
            </a:r>
            <a:r>
              <a:rPr lang="zh-CN" altLang="en-US" sz="2300" dirty="0">
                <a:solidFill>
                  <a:srgbClr val="990033"/>
                </a:solidFill>
                <a:latin typeface="Arial" panose="020B0604020202020204" pitchFamily="34" charset="0"/>
              </a:rPr>
              <a:t>（</a:t>
            </a:r>
            <a:r>
              <a:rPr lang="en-US" altLang="zh-CN" sz="2300" dirty="0">
                <a:solidFill>
                  <a:srgbClr val="990033"/>
                </a:solidFill>
                <a:latin typeface="Arial" panose="020B0604020202020204" pitchFamily="34" charset="0"/>
              </a:rPr>
              <a:t>1</a:t>
            </a:r>
            <a:r>
              <a:rPr lang="zh-CN" altLang="en-US" sz="2300" dirty="0">
                <a:solidFill>
                  <a:srgbClr val="990033"/>
                </a:solidFill>
                <a:latin typeface="Arial" panose="020B0604020202020204" pitchFamily="34" charset="0"/>
              </a:rPr>
              <a:t>）</a:t>
            </a:r>
            <a:r>
              <a:rPr lang="en-US" altLang="zh-CN" sz="2300" dirty="0">
                <a:solidFill>
                  <a:srgbClr val="990033"/>
                </a:solidFill>
                <a:latin typeface="Arial" panose="020B0604020202020204" pitchFamily="34" charset="0"/>
              </a:rPr>
              <a:t>UML</a:t>
            </a:r>
            <a:r>
              <a:rPr lang="zh-CN" altLang="en-US" sz="2300" dirty="0">
                <a:solidFill>
                  <a:srgbClr val="990033"/>
                </a:solidFill>
                <a:latin typeface="Arial" panose="020B0604020202020204" pitchFamily="34" charset="0"/>
              </a:rPr>
              <a:t>的</a:t>
            </a:r>
            <a:r>
              <a:rPr lang="zh-CN" altLang="en-US" sz="2300" u="sng" dirty="0">
                <a:solidFill>
                  <a:srgbClr val="CC0000"/>
                </a:solidFill>
                <a:latin typeface="Arial" panose="020B0604020202020204" pitchFamily="34" charset="0"/>
              </a:rPr>
              <a:t>特点</a:t>
            </a:r>
            <a:r>
              <a:rPr lang="zh-CN" altLang="en-US" sz="2300" dirty="0">
                <a:solidFill>
                  <a:srgbClr val="990033"/>
                </a:solidFill>
                <a:latin typeface="Arial" panose="020B0604020202020204" pitchFamily="34" charset="0"/>
              </a:rPr>
              <a:t>。主要包括：</a:t>
            </a:r>
          </a:p>
          <a:p>
            <a:pPr>
              <a:buFontTx/>
              <a:buNone/>
              <a:defRPr/>
            </a:pPr>
            <a:r>
              <a:rPr lang="zh-CN" altLang="en-US" sz="2300" dirty="0">
                <a:solidFill>
                  <a:schemeClr val="tx1"/>
                </a:solidFill>
                <a:latin typeface="Arial" panose="020B0604020202020204" pitchFamily="34" charset="0"/>
              </a:rPr>
              <a:t>       ① 统一的标准，易使用，可视化，表达力强，易于在不同背景的人员之间进行交流。</a:t>
            </a:r>
          </a:p>
          <a:p>
            <a:pPr>
              <a:buFontTx/>
              <a:buNone/>
              <a:defRPr/>
            </a:pPr>
            <a:r>
              <a:rPr lang="zh-CN" altLang="en-US" sz="2300" dirty="0">
                <a:solidFill>
                  <a:schemeClr val="tx1"/>
                </a:solidFill>
                <a:latin typeface="Arial" panose="020B0604020202020204" pitchFamily="34" charset="0"/>
              </a:rPr>
              <a:t>       ② </a:t>
            </a:r>
            <a:r>
              <a:rPr lang="en-US" altLang="zh-CN" sz="2300" dirty="0">
                <a:solidFill>
                  <a:schemeClr val="tx1"/>
                </a:solidFill>
                <a:latin typeface="Arial" panose="020B0604020202020204" pitchFamily="34" charset="0"/>
              </a:rPr>
              <a:t>UML</a:t>
            </a:r>
            <a:r>
              <a:rPr lang="zh-CN" altLang="en-US" sz="2300" dirty="0">
                <a:solidFill>
                  <a:schemeClr val="tx1"/>
                </a:solidFill>
                <a:latin typeface="Arial" panose="020B0604020202020204" pitchFamily="34" charset="0"/>
              </a:rPr>
              <a:t>可运用于任何软件开发过程，各种模型都可采用</a:t>
            </a:r>
            <a:r>
              <a:rPr lang="en-US" altLang="zh-CN" sz="2300" dirty="0">
                <a:solidFill>
                  <a:schemeClr val="tx1"/>
                </a:solidFill>
                <a:latin typeface="Arial" panose="020B0604020202020204" pitchFamily="34" charset="0"/>
              </a:rPr>
              <a:t>UML</a:t>
            </a:r>
            <a:r>
              <a:rPr lang="zh-CN" altLang="en-US" sz="2300" dirty="0">
                <a:solidFill>
                  <a:schemeClr val="tx1"/>
                </a:solidFill>
                <a:latin typeface="Arial" panose="020B0604020202020204" pitchFamily="34" charset="0"/>
              </a:rPr>
              <a:t>建模。</a:t>
            </a:r>
          </a:p>
          <a:p>
            <a:pPr>
              <a:buFontTx/>
              <a:buNone/>
              <a:defRPr/>
            </a:pPr>
            <a:r>
              <a:rPr lang="zh-CN" altLang="en-US" sz="2300" dirty="0">
                <a:solidFill>
                  <a:schemeClr val="tx1"/>
                </a:solidFill>
                <a:latin typeface="Arial" panose="020B0604020202020204" pitchFamily="34" charset="0"/>
              </a:rPr>
              <a:t>       ③ </a:t>
            </a:r>
            <a:r>
              <a:rPr lang="en-US" altLang="zh-CN" sz="2300" dirty="0">
                <a:solidFill>
                  <a:schemeClr val="tx1"/>
                </a:solidFill>
                <a:latin typeface="Arial" panose="020B0604020202020204" pitchFamily="34" charset="0"/>
              </a:rPr>
              <a:t>UML</a:t>
            </a:r>
            <a:r>
              <a:rPr lang="zh-CN" altLang="en-US" sz="2300" dirty="0">
                <a:solidFill>
                  <a:schemeClr val="tx1"/>
                </a:solidFill>
                <a:latin typeface="Arial" panose="020B0604020202020204" pitchFamily="34" charset="0"/>
              </a:rPr>
              <a:t>内部有扩展机制，可以对一些概念进行进一步地扩展。</a:t>
            </a:r>
          </a:p>
          <a:p>
            <a:pPr>
              <a:buFontTx/>
              <a:buNone/>
              <a:defRPr/>
            </a:pPr>
            <a:r>
              <a:rPr lang="zh-CN" altLang="en-US" sz="2300" dirty="0">
                <a:solidFill>
                  <a:schemeClr val="tx1"/>
                </a:solidFill>
                <a:latin typeface="Arial" panose="020B0604020202020204" pitchFamily="34" charset="0"/>
              </a:rPr>
              <a:t>       ④ </a:t>
            </a:r>
            <a:r>
              <a:rPr lang="en-US" altLang="zh-CN" sz="2300" dirty="0">
                <a:solidFill>
                  <a:schemeClr val="tx1"/>
                </a:solidFill>
                <a:latin typeface="Arial" panose="020B0604020202020204" pitchFamily="34" charset="0"/>
              </a:rPr>
              <a:t>UML</a:t>
            </a:r>
            <a:r>
              <a:rPr lang="zh-CN" altLang="en-US" sz="2300" dirty="0">
                <a:solidFill>
                  <a:schemeClr val="tx1"/>
                </a:solidFill>
                <a:latin typeface="Arial" panose="020B0604020202020204" pitchFamily="34" charset="0"/>
              </a:rPr>
              <a:t>的一个最重要的特征是用于建模。 </a:t>
            </a:r>
          </a:p>
          <a:p>
            <a:pPr>
              <a:buFontTx/>
              <a:buNone/>
              <a:defRPr/>
            </a:pPr>
            <a:r>
              <a:rPr lang="zh-CN" altLang="en-US" sz="2300" dirty="0">
                <a:solidFill>
                  <a:schemeClr val="tx1"/>
                </a:solidFill>
                <a:latin typeface="Arial" panose="020B0604020202020204" pitchFamily="34" charset="0"/>
              </a:rPr>
              <a:t>       ⑤ 模型可视化。</a:t>
            </a:r>
          </a:p>
        </p:txBody>
      </p:sp>
      <p:pic>
        <p:nvPicPr>
          <p:cNvPr id="44037" name="Picture 5" descr="C:\Program Files\Microsoft Office\MEDIA\CAGCAT10\j0234657.wmf">
            <a:extLst>
              <a:ext uri="{FF2B5EF4-FFF2-40B4-BE49-F238E27FC236}">
                <a16:creationId xmlns:a16="http://schemas.microsoft.com/office/drawing/2014/main" id="{678E11B8-6CFD-4455-818B-74ED6E0470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963" y="5516563"/>
            <a:ext cx="107950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D722EF41-E3F6-46D8-9C73-9ACEDF726A9A}"/>
              </a:ext>
            </a:extLst>
          </p:cNvPr>
          <p:cNvSpPr>
            <a:spLocks noGrp="1" noChangeArrowheads="1"/>
          </p:cNvSpPr>
          <p:nvPr>
            <p:ph type="title" idx="4294967295"/>
          </p:nvPr>
        </p:nvSpPr>
        <p:spPr>
          <a:xfrm>
            <a:off x="539750" y="188913"/>
            <a:ext cx="8178800" cy="533400"/>
          </a:xfrm>
        </p:spPr>
        <p:txBody>
          <a:bodyPr/>
          <a:lstStyle/>
          <a:p>
            <a:pPr eaLnBrk="1" hangingPunct="1"/>
            <a:r>
              <a:rPr lang="en-US" altLang="zh-CN"/>
              <a:t>5.3 </a:t>
            </a:r>
            <a:r>
              <a:rPr lang="zh-CN" altLang="en-US"/>
              <a:t>面向对象分析</a:t>
            </a:r>
          </a:p>
        </p:txBody>
      </p:sp>
      <p:sp>
        <p:nvSpPr>
          <p:cNvPr id="45059" name="Text Box 3">
            <a:extLst>
              <a:ext uri="{FF2B5EF4-FFF2-40B4-BE49-F238E27FC236}">
                <a16:creationId xmlns:a16="http://schemas.microsoft.com/office/drawing/2014/main" id="{ADF000B2-1742-4F53-B570-9BB3C226A0F0}"/>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5" name="圆角矩形 4">
            <a:extLst>
              <a:ext uri="{FF2B5EF4-FFF2-40B4-BE49-F238E27FC236}">
                <a16:creationId xmlns:a16="http://schemas.microsoft.com/office/drawing/2014/main" id="{50A08F1E-61C5-4C1B-975B-F77BF73FADA7}"/>
              </a:ext>
            </a:extLst>
          </p:cNvPr>
          <p:cNvSpPr/>
          <p:nvPr/>
        </p:nvSpPr>
        <p:spPr bwMode="gray">
          <a:xfrm>
            <a:off x="684213" y="1484313"/>
            <a:ext cx="8135937" cy="4032250"/>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a:buFontTx/>
              <a:buNone/>
              <a:defRPr/>
            </a:pPr>
            <a:r>
              <a:rPr lang="zh-CN" altLang="en-US" sz="2300" dirty="0">
                <a:solidFill>
                  <a:srgbClr val="990033"/>
                </a:solidFill>
                <a:latin typeface="Arial" panose="020B0604020202020204" pitchFamily="34" charset="0"/>
              </a:rPr>
              <a:t>    （</a:t>
            </a:r>
            <a:r>
              <a:rPr lang="en-US" altLang="zh-CN" sz="2300" dirty="0">
                <a:solidFill>
                  <a:srgbClr val="990033"/>
                </a:solidFill>
                <a:latin typeface="Arial" panose="020B0604020202020204" pitchFamily="34" charset="0"/>
              </a:rPr>
              <a:t>2</a:t>
            </a:r>
            <a:r>
              <a:rPr lang="zh-CN" altLang="en-US" sz="2300" dirty="0">
                <a:solidFill>
                  <a:srgbClr val="990033"/>
                </a:solidFill>
                <a:latin typeface="Arial" panose="020B0604020202020204" pitchFamily="34" charset="0"/>
              </a:rPr>
              <a:t>）使用准则。</a:t>
            </a:r>
            <a:r>
              <a:rPr lang="zh-CN" altLang="en-US" sz="2300" dirty="0">
                <a:solidFill>
                  <a:srgbClr val="CC0000"/>
                </a:solidFill>
                <a:latin typeface="Arial" panose="020B0604020202020204" pitchFamily="34" charset="0"/>
              </a:rPr>
              <a:t>使用准则</a:t>
            </a:r>
            <a:r>
              <a:rPr lang="zh-CN" altLang="en-US" sz="2300" dirty="0">
                <a:solidFill>
                  <a:schemeClr val="tx1"/>
                </a:solidFill>
                <a:latin typeface="Arial" panose="020B0604020202020204" pitchFamily="34" charset="0"/>
              </a:rPr>
              <a:t>主要包括：选择使用合适的</a:t>
            </a:r>
            <a:r>
              <a:rPr lang="en-US" altLang="zh-CN" sz="2300" dirty="0">
                <a:solidFill>
                  <a:schemeClr val="tx1"/>
                </a:solidFill>
                <a:latin typeface="Arial" panose="020B0604020202020204" pitchFamily="34" charset="0"/>
              </a:rPr>
              <a:t>UML</a:t>
            </a:r>
            <a:r>
              <a:rPr lang="zh-CN" altLang="en-US" sz="2300" dirty="0">
                <a:solidFill>
                  <a:schemeClr val="tx1"/>
                </a:solidFill>
                <a:latin typeface="Arial" panose="020B0604020202020204" pitchFamily="34" charset="0"/>
              </a:rPr>
              <a:t>图，只对关键事物建立模型，分层次地画模型图，模型应具有协调性，模型和模型的元素大小适中。</a:t>
            </a:r>
          </a:p>
          <a:p>
            <a:pPr>
              <a:buFontTx/>
              <a:buNone/>
              <a:defRPr/>
            </a:pPr>
            <a:r>
              <a:rPr lang="zh-CN" altLang="en-US" sz="2300" dirty="0">
                <a:solidFill>
                  <a:srgbClr val="990033"/>
                </a:solidFill>
                <a:latin typeface="Arial" panose="020B0604020202020204" pitchFamily="34" charset="0"/>
              </a:rPr>
              <a:t>    （</a:t>
            </a:r>
            <a:r>
              <a:rPr lang="en-US" altLang="zh-CN" sz="2300" dirty="0">
                <a:solidFill>
                  <a:srgbClr val="990033"/>
                </a:solidFill>
                <a:latin typeface="Arial" panose="020B0604020202020204" pitchFamily="34" charset="0"/>
              </a:rPr>
              <a:t>3</a:t>
            </a:r>
            <a:r>
              <a:rPr lang="zh-CN" altLang="en-US" sz="2300" dirty="0">
                <a:solidFill>
                  <a:srgbClr val="990033"/>
                </a:solidFill>
                <a:latin typeface="Arial" panose="020B0604020202020204" pitchFamily="34" charset="0"/>
              </a:rPr>
              <a:t>）应用领域。</a:t>
            </a:r>
            <a:r>
              <a:rPr lang="zh-CN" altLang="en-US" sz="2300" dirty="0">
                <a:solidFill>
                  <a:srgbClr val="CC0000"/>
                </a:solidFill>
                <a:latin typeface="Arial" panose="020B0604020202020204" pitchFamily="34" charset="0"/>
              </a:rPr>
              <a:t>建立用例模型</a:t>
            </a:r>
            <a:r>
              <a:rPr lang="zh-CN" altLang="en-US" sz="2300" dirty="0">
                <a:solidFill>
                  <a:schemeClr val="tx1"/>
                </a:solidFill>
                <a:latin typeface="Arial" panose="020B0604020202020204" pitchFamily="34" charset="0"/>
              </a:rPr>
              <a:t>主要是</a:t>
            </a:r>
            <a:r>
              <a:rPr lang="zh-CN" altLang="en-US" sz="2300" u="sng" dirty="0">
                <a:solidFill>
                  <a:srgbClr val="0000FF"/>
                </a:solidFill>
                <a:latin typeface="Arial" panose="020B0604020202020204" pitchFamily="34" charset="0"/>
              </a:rPr>
              <a:t>识别</a:t>
            </a:r>
            <a:r>
              <a:rPr lang="zh-CN" altLang="en-US" sz="2300" dirty="0">
                <a:solidFill>
                  <a:schemeClr val="tx1"/>
                </a:solidFill>
                <a:latin typeface="Arial" panose="020B0604020202020204" pitchFamily="34" charset="0"/>
              </a:rPr>
              <a:t>角色和用例，</a:t>
            </a:r>
            <a:r>
              <a:rPr lang="zh-CN" altLang="en-US" sz="2300" u="sng" dirty="0">
                <a:solidFill>
                  <a:srgbClr val="0000FF"/>
                </a:solidFill>
                <a:latin typeface="Arial" panose="020B0604020202020204" pitchFamily="34" charset="0"/>
              </a:rPr>
              <a:t>给出</a:t>
            </a:r>
            <a:r>
              <a:rPr lang="zh-CN" altLang="en-US" sz="2300" dirty="0">
                <a:solidFill>
                  <a:schemeClr val="tx1"/>
                </a:solidFill>
                <a:latin typeface="Arial" panose="020B0604020202020204" pitchFamily="34" charset="0"/>
              </a:rPr>
              <a:t>系统用例视图（可以分层次的）描述和每个用例的实例脚本（文字）描述。</a:t>
            </a:r>
            <a:r>
              <a:rPr lang="en-US" altLang="zh-CN" sz="2300" dirty="0">
                <a:solidFill>
                  <a:schemeClr val="tx1"/>
                </a:solidFill>
                <a:latin typeface="Arial" panose="020B0604020202020204" pitchFamily="34" charset="0"/>
              </a:rPr>
              <a:t>UML</a:t>
            </a:r>
            <a:r>
              <a:rPr lang="zh-CN" altLang="en-US" sz="2300" dirty="0">
                <a:solidFill>
                  <a:schemeClr val="tx1"/>
                </a:solidFill>
                <a:latin typeface="Arial" panose="020B0604020202020204" pitchFamily="34" charset="0"/>
              </a:rPr>
              <a:t>中，</a:t>
            </a:r>
            <a:r>
              <a:rPr lang="zh-CN" altLang="en-US" sz="2300" dirty="0">
                <a:solidFill>
                  <a:srgbClr val="800000"/>
                </a:solidFill>
                <a:latin typeface="Arial" panose="020B0604020202020204" pitchFamily="34" charset="0"/>
              </a:rPr>
              <a:t>用例视图</a:t>
            </a:r>
            <a:r>
              <a:rPr lang="zh-CN" altLang="en-US" sz="2300" dirty="0">
                <a:solidFill>
                  <a:schemeClr val="tx1"/>
                </a:solidFill>
                <a:latin typeface="Arial" panose="020B0604020202020204" pitchFamily="34" charset="0"/>
              </a:rPr>
              <a:t>由角色、用例、关联和系统边界</a:t>
            </a:r>
            <a:r>
              <a:rPr lang="zh-CN" altLang="en-US" sz="2300" dirty="0">
                <a:solidFill>
                  <a:srgbClr val="990000"/>
                </a:solidFill>
                <a:latin typeface="Arial" panose="020B0604020202020204" pitchFamily="34" charset="0"/>
              </a:rPr>
              <a:t>组成</a:t>
            </a:r>
            <a:r>
              <a:rPr lang="zh-CN" altLang="en-US" sz="2300" dirty="0">
                <a:solidFill>
                  <a:schemeClr val="tx1"/>
                </a:solidFill>
                <a:latin typeface="Arial" panose="020B0604020202020204" pitchFamily="34" charset="0"/>
              </a:rPr>
              <a:t>。 </a:t>
            </a:r>
          </a:p>
          <a:p>
            <a:pPr>
              <a:buFontTx/>
              <a:buNone/>
              <a:defRPr/>
            </a:pPr>
            <a:endParaRPr lang="zh-CN" altLang="en-US" sz="2300" dirty="0">
              <a:solidFill>
                <a:schemeClr val="tx1"/>
              </a:solidFill>
              <a:latin typeface="Arial" panose="020B0604020202020204" pitchFamily="34" charset="0"/>
            </a:endParaRPr>
          </a:p>
        </p:txBody>
      </p:sp>
      <p:pic>
        <p:nvPicPr>
          <p:cNvPr id="45061" name="Picture 20" descr="C:\Program Files\Microsoft Office\MEDIA\CAGCAT10\j0300520.gif">
            <a:extLst>
              <a:ext uri="{FF2B5EF4-FFF2-40B4-BE49-F238E27FC236}">
                <a16:creationId xmlns:a16="http://schemas.microsoft.com/office/drawing/2014/main" id="{483C7158-ADD7-4A96-97ED-2D0FFE443C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1675" y="4941888"/>
            <a:ext cx="131127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DF5D084A-015F-4366-9AA3-029A90AE1F98}"/>
              </a:ext>
            </a:extLst>
          </p:cNvPr>
          <p:cNvSpPr>
            <a:spLocks noGrp="1" noChangeArrowheads="1"/>
          </p:cNvSpPr>
          <p:nvPr>
            <p:ph type="title" idx="4294967295"/>
          </p:nvPr>
        </p:nvSpPr>
        <p:spPr>
          <a:xfrm>
            <a:off x="428625" y="161925"/>
            <a:ext cx="8178800" cy="533400"/>
          </a:xfrm>
        </p:spPr>
        <p:txBody>
          <a:bodyPr/>
          <a:lstStyle/>
          <a:p>
            <a:pPr eaLnBrk="1" hangingPunct="1"/>
            <a:r>
              <a:rPr lang="en-US" altLang="zh-CN"/>
              <a:t>5.3 </a:t>
            </a:r>
            <a:r>
              <a:rPr lang="zh-CN" altLang="en-US"/>
              <a:t>面向对象分析</a:t>
            </a:r>
          </a:p>
        </p:txBody>
      </p:sp>
      <p:sp>
        <p:nvSpPr>
          <p:cNvPr id="46083" name="Text Box 3">
            <a:extLst>
              <a:ext uri="{FF2B5EF4-FFF2-40B4-BE49-F238E27FC236}">
                <a16:creationId xmlns:a16="http://schemas.microsoft.com/office/drawing/2014/main" id="{694AD6CA-0A06-4B59-80D9-A0D857D70061}"/>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46084" name="AutoShape 7">
            <a:extLst>
              <a:ext uri="{FF2B5EF4-FFF2-40B4-BE49-F238E27FC236}">
                <a16:creationId xmlns:a16="http://schemas.microsoft.com/office/drawing/2014/main" id="{165CD151-464A-45AD-9B69-F0DC9FB67F4E}"/>
              </a:ext>
            </a:extLst>
          </p:cNvPr>
          <p:cNvSpPr>
            <a:spLocks noChangeArrowheads="1"/>
          </p:cNvSpPr>
          <p:nvPr/>
        </p:nvSpPr>
        <p:spPr bwMode="auto">
          <a:xfrm>
            <a:off x="769938" y="1412875"/>
            <a:ext cx="7546975" cy="1152525"/>
          </a:xfrm>
          <a:prstGeom prst="flowChartAlternateProcess">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sz="2300" b="0">
              <a:latin typeface="Arial" panose="020B0604020202020204" pitchFamily="34" charset="0"/>
            </a:endParaRPr>
          </a:p>
        </p:txBody>
      </p:sp>
      <p:sp>
        <p:nvSpPr>
          <p:cNvPr id="46085" name="Rectangle 9">
            <a:extLst>
              <a:ext uri="{FF2B5EF4-FFF2-40B4-BE49-F238E27FC236}">
                <a16:creationId xmlns:a16="http://schemas.microsoft.com/office/drawing/2014/main" id="{C4BE56B4-8180-4876-85CD-97154A64222D}"/>
              </a:ext>
            </a:extLst>
          </p:cNvPr>
          <p:cNvSpPr>
            <a:spLocks noChangeArrowheads="1"/>
          </p:cNvSpPr>
          <p:nvPr/>
        </p:nvSpPr>
        <p:spPr bwMode="auto">
          <a:xfrm>
            <a:off x="11113" y="2365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46086" name="Rectangle 10">
            <a:extLst>
              <a:ext uri="{FF2B5EF4-FFF2-40B4-BE49-F238E27FC236}">
                <a16:creationId xmlns:a16="http://schemas.microsoft.com/office/drawing/2014/main" id="{1E03552C-D4CF-4561-B084-55E4223F1DE2}"/>
              </a:ext>
            </a:extLst>
          </p:cNvPr>
          <p:cNvSpPr>
            <a:spLocks noChangeArrowheads="1"/>
          </p:cNvSpPr>
          <p:nvPr/>
        </p:nvSpPr>
        <p:spPr bwMode="auto">
          <a:xfrm>
            <a:off x="1258888" y="1557338"/>
            <a:ext cx="65532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409575" algn="l"/>
                <a:tab pos="454025" algn="l"/>
              </a:tabLst>
              <a:defRPr sz="1400" b="1">
                <a:solidFill>
                  <a:schemeClr val="tx1"/>
                </a:solidFill>
                <a:latin typeface="宋体" panose="02010600030101010101" pitchFamily="2" charset="-122"/>
                <a:ea typeface="宋体" panose="02010600030101010101" pitchFamily="2" charset="-122"/>
              </a:defRPr>
            </a:lvl1pPr>
            <a:lvl2pPr marL="742950" indent="-285750" eaLnBrk="0" hangingPunct="0">
              <a:tabLst>
                <a:tab pos="409575" algn="l"/>
                <a:tab pos="454025" algn="l"/>
              </a:tabLst>
              <a:defRPr sz="1400" b="1">
                <a:solidFill>
                  <a:schemeClr val="tx1"/>
                </a:solidFill>
                <a:latin typeface="宋体" panose="02010600030101010101" pitchFamily="2" charset="-122"/>
                <a:ea typeface="宋体" panose="02010600030101010101" pitchFamily="2" charset="-122"/>
              </a:defRPr>
            </a:lvl2pPr>
            <a:lvl3pPr marL="1143000" indent="-228600" eaLnBrk="0" hangingPunct="0">
              <a:tabLst>
                <a:tab pos="409575" algn="l"/>
                <a:tab pos="454025" algn="l"/>
              </a:tabLst>
              <a:defRPr sz="1400" b="1">
                <a:solidFill>
                  <a:schemeClr val="tx1"/>
                </a:solidFill>
                <a:latin typeface="宋体" panose="02010600030101010101" pitchFamily="2" charset="-122"/>
                <a:ea typeface="宋体" panose="02010600030101010101" pitchFamily="2" charset="-122"/>
              </a:defRPr>
            </a:lvl3pPr>
            <a:lvl4pPr marL="1600200" indent="-228600" eaLnBrk="0" hangingPunct="0">
              <a:tabLst>
                <a:tab pos="409575" algn="l"/>
                <a:tab pos="454025" algn="l"/>
              </a:tabLst>
              <a:defRPr sz="1400" b="1">
                <a:solidFill>
                  <a:schemeClr val="tx1"/>
                </a:solidFill>
                <a:latin typeface="宋体" panose="02010600030101010101" pitchFamily="2" charset="-122"/>
                <a:ea typeface="宋体" panose="02010600030101010101" pitchFamily="2" charset="-122"/>
              </a:defRPr>
            </a:lvl4pPr>
            <a:lvl5pPr marL="2057400" indent="-228600" eaLnBrk="0" hangingPunct="0">
              <a:tabLst>
                <a:tab pos="409575" algn="l"/>
                <a:tab pos="454025" algn="l"/>
              </a:tabLst>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tabLst>
                <a:tab pos="409575" algn="l"/>
                <a:tab pos="454025" algn="l"/>
              </a:tabLst>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tabLst>
                <a:tab pos="409575" algn="l"/>
                <a:tab pos="454025" algn="l"/>
              </a:tabLst>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tabLst>
                <a:tab pos="409575" algn="l"/>
                <a:tab pos="454025" algn="l"/>
              </a:tabLst>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tabLst>
                <a:tab pos="409575" algn="l"/>
                <a:tab pos="454025" algn="l"/>
              </a:tabLst>
              <a:defRPr sz="1400" b="1">
                <a:solidFill>
                  <a:schemeClr val="tx1"/>
                </a:solidFill>
                <a:latin typeface="宋体" panose="02010600030101010101" pitchFamily="2" charset="-122"/>
                <a:ea typeface="宋体" panose="02010600030101010101" pitchFamily="2" charset="-122"/>
              </a:defRPr>
            </a:lvl9pPr>
          </a:lstStyle>
          <a:p>
            <a:pPr eaLnBrk="1" hangingPunct="1"/>
            <a:r>
              <a:rPr lang="en-US" altLang="zh-CN" sz="2300">
                <a:solidFill>
                  <a:srgbClr val="990033"/>
                </a:solidFill>
                <a:cs typeface="Times New Roman" panose="02020603050405020304" pitchFamily="18" charset="0"/>
              </a:rPr>
              <a:t>             </a:t>
            </a:r>
            <a:r>
              <a:rPr lang="zh-CN" altLang="en-US" sz="2300">
                <a:solidFill>
                  <a:srgbClr val="CC0000"/>
                </a:solidFill>
                <a:latin typeface="Times New Roman" panose="02020603050405020304" pitchFamily="18" charset="0"/>
                <a:ea typeface="仿宋_GB2312" pitchFamily="49" charset="-122"/>
              </a:rPr>
              <a:t>保险业务信息系统</a:t>
            </a:r>
            <a:r>
              <a:rPr lang="zh-CN" altLang="en-US" sz="2300">
                <a:latin typeface="Times New Roman" panose="02020603050405020304" pitchFamily="18" charset="0"/>
                <a:ea typeface="仿宋_GB2312" pitchFamily="49" charset="-122"/>
              </a:rPr>
              <a:t>的用例视图例，如图</a:t>
            </a:r>
            <a:r>
              <a:rPr lang="en-US" altLang="zh-CN" sz="2300">
                <a:latin typeface="Times New Roman" panose="02020603050405020304" pitchFamily="18" charset="0"/>
                <a:ea typeface="仿宋_GB2312" pitchFamily="49" charset="-122"/>
              </a:rPr>
              <a:t>5-14</a:t>
            </a:r>
            <a:r>
              <a:rPr lang="zh-CN" altLang="en-US" sz="2300">
                <a:latin typeface="Times New Roman" panose="02020603050405020304" pitchFamily="18" charset="0"/>
                <a:ea typeface="仿宋_GB2312" pitchFamily="49" charset="-122"/>
              </a:rPr>
              <a:t>所示</a:t>
            </a:r>
            <a:endParaRPr lang="zh-CN" altLang="en-US" sz="2300"/>
          </a:p>
        </p:txBody>
      </p:sp>
      <p:pic>
        <p:nvPicPr>
          <p:cNvPr id="46087" name="Picture 11">
            <a:extLst>
              <a:ext uri="{FF2B5EF4-FFF2-40B4-BE49-F238E27FC236}">
                <a16:creationId xmlns:a16="http://schemas.microsoft.com/office/drawing/2014/main" id="{E31FF417-E60A-47C6-90C5-73A2D387E6AB}"/>
              </a:ext>
            </a:extLst>
          </p:cNvPr>
          <p:cNvPicPr>
            <a:picLocks noChangeAspect="1" noChangeArrowheads="1"/>
          </p:cNvPicPr>
          <p:nvPr/>
        </p:nvPicPr>
        <p:blipFill>
          <a:blip r:embed="rId2">
            <a:lum contrast="18000"/>
            <a:extLst>
              <a:ext uri="{28A0092B-C50C-407E-A947-70E740481C1C}">
                <a14:useLocalDpi xmlns:a14="http://schemas.microsoft.com/office/drawing/2010/main" val="0"/>
              </a:ext>
            </a:extLst>
          </a:blip>
          <a:srcRect/>
          <a:stretch>
            <a:fillRect/>
          </a:stretch>
        </p:blipFill>
        <p:spPr bwMode="auto">
          <a:xfrm>
            <a:off x="2095500" y="2655888"/>
            <a:ext cx="4321175"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8" name="Rectangle 12">
            <a:extLst>
              <a:ext uri="{FF2B5EF4-FFF2-40B4-BE49-F238E27FC236}">
                <a16:creationId xmlns:a16="http://schemas.microsoft.com/office/drawing/2014/main" id="{176B3360-CE6F-4B3F-A95D-54347AC73F56}"/>
              </a:ext>
            </a:extLst>
          </p:cNvPr>
          <p:cNvSpPr>
            <a:spLocks noChangeArrowheads="1"/>
          </p:cNvSpPr>
          <p:nvPr/>
        </p:nvSpPr>
        <p:spPr bwMode="auto">
          <a:xfrm>
            <a:off x="2627313" y="6005513"/>
            <a:ext cx="33988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sz="1600">
                <a:solidFill>
                  <a:srgbClr val="800000"/>
                </a:solidFill>
                <a:latin typeface="Arial" panose="020B0604020202020204" pitchFamily="34" charset="0"/>
              </a:rPr>
              <a:t>图</a:t>
            </a:r>
            <a:r>
              <a:rPr lang="en-US" altLang="zh-CN" sz="1600">
                <a:solidFill>
                  <a:srgbClr val="800000"/>
                </a:solidFill>
                <a:latin typeface="Arial" panose="020B0604020202020204" pitchFamily="34" charset="0"/>
              </a:rPr>
              <a:t>5-14 </a:t>
            </a:r>
            <a:r>
              <a:rPr lang="zh-CN" altLang="en-US" sz="1600">
                <a:solidFill>
                  <a:srgbClr val="800000"/>
                </a:solidFill>
                <a:latin typeface="Arial" panose="020B0604020202020204" pitchFamily="34" charset="0"/>
              </a:rPr>
              <a:t>保险业务系统的用例视图例</a:t>
            </a:r>
            <a:r>
              <a:rPr lang="zh-CN" altLang="en-US" sz="1600">
                <a:latin typeface="Arial" panose="020B0604020202020204" pitchFamily="34" charset="0"/>
              </a:rPr>
              <a:t> </a:t>
            </a:r>
          </a:p>
        </p:txBody>
      </p:sp>
      <p:sp>
        <p:nvSpPr>
          <p:cNvPr id="46089" name="Rectangle 13">
            <a:extLst>
              <a:ext uri="{FF2B5EF4-FFF2-40B4-BE49-F238E27FC236}">
                <a16:creationId xmlns:a16="http://schemas.microsoft.com/office/drawing/2014/main" id="{C0F08635-A308-47EB-B20D-A2D9ED71C90E}"/>
              </a:ext>
            </a:extLst>
          </p:cNvPr>
          <p:cNvSpPr>
            <a:spLocks noChangeArrowheads="1"/>
          </p:cNvSpPr>
          <p:nvPr/>
        </p:nvSpPr>
        <p:spPr bwMode="auto">
          <a:xfrm>
            <a:off x="1116013" y="5640388"/>
            <a:ext cx="60483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57175"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sz="1800" b="0">
              <a:latin typeface="Arial" panose="020B0604020202020204" pitchFamily="34" charset="0"/>
            </a:endParaRPr>
          </a:p>
        </p:txBody>
      </p:sp>
      <p:sp>
        <p:nvSpPr>
          <p:cNvPr id="10" name="圆角矩形 9">
            <a:extLst>
              <a:ext uri="{FF2B5EF4-FFF2-40B4-BE49-F238E27FC236}">
                <a16:creationId xmlns:a16="http://schemas.microsoft.com/office/drawing/2014/main" id="{AF45160F-17E7-450A-8821-F7BC0ED62FA7}"/>
              </a:ext>
            </a:extLst>
          </p:cNvPr>
          <p:cNvSpPr/>
          <p:nvPr/>
        </p:nvSpPr>
        <p:spPr bwMode="gray">
          <a:xfrm>
            <a:off x="1743075" y="1433513"/>
            <a:ext cx="1184275" cy="411162"/>
          </a:xfrm>
          <a:prstGeom prst="roundRect">
            <a:avLst/>
          </a:prstGeom>
        </p:spPr>
        <p:style>
          <a:lnRef idx="0">
            <a:schemeClr val="accent2"/>
          </a:lnRef>
          <a:fillRef idx="3">
            <a:schemeClr val="accent2"/>
          </a:fillRef>
          <a:effectRef idx="3">
            <a:schemeClr val="accent2"/>
          </a:effectRef>
          <a:fontRef idx="minor">
            <a:schemeClr val="lt1"/>
          </a:fontRef>
        </p:style>
        <p:txBody>
          <a:bodyPr wrap="none" anchor="ctr"/>
          <a:lstStyle/>
          <a:p>
            <a:pPr algn="ctr">
              <a:spcBef>
                <a:spcPct val="20000"/>
              </a:spcBef>
              <a:buFont typeface="Wingdings" panose="05000000000000000000" pitchFamily="2" charset="2"/>
              <a:buNone/>
              <a:defRPr/>
            </a:pPr>
            <a:r>
              <a:rPr lang="zh-CN" altLang="en-US" sz="1600" noProof="1">
                <a:solidFill>
                  <a:srgbClr val="002060"/>
                </a:solidFill>
              </a:rPr>
              <a:t>案例</a:t>
            </a:r>
            <a:r>
              <a:rPr lang="en-US" altLang="zh-CN" sz="1600" noProof="1">
                <a:solidFill>
                  <a:srgbClr val="002060"/>
                </a:solidFill>
              </a:rPr>
              <a:t>5-6</a:t>
            </a:r>
            <a:endParaRPr lang="zh-CN" altLang="en-US" sz="1600" noProof="1">
              <a:solidFill>
                <a:srgbClr val="00206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3">
            <a:extLst>
              <a:ext uri="{FF2B5EF4-FFF2-40B4-BE49-F238E27FC236}">
                <a16:creationId xmlns:a16="http://schemas.microsoft.com/office/drawing/2014/main" id="{1E2B2F93-D9D4-42F5-9032-1910C452BC0D}"/>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47107" name="Rectangle 5">
            <a:extLst>
              <a:ext uri="{FF2B5EF4-FFF2-40B4-BE49-F238E27FC236}">
                <a16:creationId xmlns:a16="http://schemas.microsoft.com/office/drawing/2014/main" id="{B24DDB20-B6C3-4108-A141-20763C001A0F}"/>
              </a:ext>
            </a:extLst>
          </p:cNvPr>
          <p:cNvSpPr>
            <a:spLocks noChangeArrowheads="1"/>
          </p:cNvSpPr>
          <p:nvPr/>
        </p:nvSpPr>
        <p:spPr bwMode="auto">
          <a:xfrm>
            <a:off x="11113" y="2365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47108" name="Rectangle 10">
            <a:extLst>
              <a:ext uri="{FF2B5EF4-FFF2-40B4-BE49-F238E27FC236}">
                <a16:creationId xmlns:a16="http://schemas.microsoft.com/office/drawing/2014/main" id="{1642ED5B-06EC-428F-95A0-983D11274C3E}"/>
              </a:ext>
            </a:extLst>
          </p:cNvPr>
          <p:cNvSpPr>
            <a:spLocks noChangeArrowheads="1"/>
          </p:cNvSpPr>
          <p:nvPr/>
        </p:nvSpPr>
        <p:spPr bwMode="auto">
          <a:xfrm>
            <a:off x="395288" y="3890963"/>
            <a:ext cx="7848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indent="261938" eaLnBrk="0" hangingPunct="0">
              <a:tabLst>
                <a:tab pos="269875" algn="l"/>
              </a:tabLst>
              <a:defRPr sz="1400" b="1">
                <a:solidFill>
                  <a:schemeClr val="tx1"/>
                </a:solidFill>
                <a:latin typeface="宋体" panose="02010600030101010101" pitchFamily="2" charset="-122"/>
                <a:ea typeface="宋体" panose="02010600030101010101" pitchFamily="2" charset="-122"/>
              </a:defRPr>
            </a:lvl1pPr>
            <a:lvl2pPr marL="742950" indent="-285750" eaLnBrk="0" hangingPunct="0">
              <a:tabLst>
                <a:tab pos="269875" algn="l"/>
              </a:tabLst>
              <a:defRPr sz="1400" b="1">
                <a:solidFill>
                  <a:schemeClr val="tx1"/>
                </a:solidFill>
                <a:latin typeface="宋体" panose="02010600030101010101" pitchFamily="2" charset="-122"/>
                <a:ea typeface="宋体" panose="02010600030101010101" pitchFamily="2" charset="-122"/>
              </a:defRPr>
            </a:lvl2pPr>
            <a:lvl3pPr marL="1143000" indent="-228600" eaLnBrk="0" hangingPunct="0">
              <a:tabLst>
                <a:tab pos="269875" algn="l"/>
              </a:tabLst>
              <a:defRPr sz="1400" b="1">
                <a:solidFill>
                  <a:schemeClr val="tx1"/>
                </a:solidFill>
                <a:latin typeface="宋体" panose="02010600030101010101" pitchFamily="2" charset="-122"/>
                <a:ea typeface="宋体" panose="02010600030101010101" pitchFamily="2" charset="-122"/>
              </a:defRPr>
            </a:lvl3pPr>
            <a:lvl4pPr marL="1600200" indent="-228600" eaLnBrk="0" hangingPunct="0">
              <a:tabLst>
                <a:tab pos="269875" algn="l"/>
              </a:tabLst>
              <a:defRPr sz="1400" b="1">
                <a:solidFill>
                  <a:schemeClr val="tx1"/>
                </a:solidFill>
                <a:latin typeface="宋体" panose="02010600030101010101" pitchFamily="2" charset="-122"/>
                <a:ea typeface="宋体" panose="02010600030101010101" pitchFamily="2" charset="-122"/>
              </a:defRPr>
            </a:lvl4pPr>
            <a:lvl5pPr marL="2057400" indent="-228600" eaLnBrk="0" hangingPunct="0">
              <a:tabLst>
                <a:tab pos="269875" algn="l"/>
              </a:tabLst>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tabLst>
                <a:tab pos="269875" algn="l"/>
              </a:tabLst>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tabLst>
                <a:tab pos="269875" algn="l"/>
              </a:tabLst>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tabLst>
                <a:tab pos="269875" algn="l"/>
              </a:tabLst>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tabLst>
                <a:tab pos="269875" algn="l"/>
              </a:tabLst>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sz="1800" b="0">
              <a:latin typeface="Arial" panose="020B0604020202020204" pitchFamily="34" charset="0"/>
            </a:endParaRPr>
          </a:p>
        </p:txBody>
      </p:sp>
      <p:sp>
        <p:nvSpPr>
          <p:cNvPr id="5" name="圆角矩形 4">
            <a:extLst>
              <a:ext uri="{FF2B5EF4-FFF2-40B4-BE49-F238E27FC236}">
                <a16:creationId xmlns:a16="http://schemas.microsoft.com/office/drawing/2014/main" id="{719A49AE-12FE-41EE-9B2E-AA8615DD4BBF}"/>
              </a:ext>
            </a:extLst>
          </p:cNvPr>
          <p:cNvSpPr/>
          <p:nvPr/>
        </p:nvSpPr>
        <p:spPr bwMode="gray">
          <a:xfrm>
            <a:off x="1235075" y="1403350"/>
            <a:ext cx="6697663" cy="2170113"/>
          </a:xfrm>
          <a:prstGeom prst="roundRect">
            <a:avLst/>
          </a:prstGeom>
          <a:solidFill>
            <a:srgbClr val="FFFF00"/>
          </a:solidFill>
        </p:spPr>
        <p:style>
          <a:lnRef idx="2">
            <a:schemeClr val="accent1"/>
          </a:lnRef>
          <a:fillRef idx="1">
            <a:schemeClr val="lt1"/>
          </a:fillRef>
          <a:effectRef idx="0">
            <a:schemeClr val="accent1"/>
          </a:effectRef>
          <a:fontRef idx="minor">
            <a:schemeClr val="dk1"/>
          </a:fontRef>
        </p:style>
        <p:txBody>
          <a:bodyPr anchor="ctr" anchorCtr="1">
            <a:normAutofit/>
          </a:bodyPr>
          <a:lstStyle/>
          <a:p>
            <a:pPr>
              <a:buFontTx/>
              <a:buNone/>
              <a:defRPr/>
            </a:pPr>
            <a:r>
              <a:rPr lang="en-US" altLang="zh-CN" sz="2800" dirty="0">
                <a:solidFill>
                  <a:srgbClr val="FF0000"/>
                </a:solidFill>
                <a:effectLst>
                  <a:outerShdw blurRad="38100" dist="38100" dir="2700000" algn="tl">
                    <a:srgbClr val="000000">
                      <a:alpha val="43137"/>
                    </a:srgbClr>
                  </a:outerShdw>
                </a:effectLst>
                <a:latin typeface="Wingdings" panose="05000000000000000000" pitchFamily="2" charset="2"/>
              </a:rPr>
              <a:t>1</a:t>
            </a:r>
            <a:r>
              <a:rPr lang="zh-CN" altLang="zh-CN" sz="2800"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讨论思考</a:t>
            </a:r>
            <a:r>
              <a:rPr lang="zh-CN" altLang="zh-CN" sz="2800" b="0" dirty="0">
                <a:solidFill>
                  <a:srgbClr val="FF0000"/>
                </a:solidFill>
              </a:rPr>
              <a:t>：</a:t>
            </a:r>
            <a:endParaRPr lang="zh-CN" altLang="en-US" sz="2800" b="0" dirty="0">
              <a:solidFill>
                <a:srgbClr val="FF0000"/>
              </a:solidFill>
              <a:latin typeface="Arial" panose="020B0604020202020204" pitchFamily="34" charset="0"/>
            </a:endParaRPr>
          </a:p>
          <a:p>
            <a:pPr>
              <a:buFontTx/>
              <a:buNone/>
              <a:defRPr/>
            </a:pPr>
            <a:r>
              <a:rPr lang="zh-CN" altLang="en-US" sz="2200" dirty="0">
                <a:solidFill>
                  <a:schemeClr val="tx1"/>
                </a:solidFill>
                <a:latin typeface="Arial" panose="020B0604020202020204" pitchFamily="34" charset="0"/>
              </a:rPr>
              <a:t>       </a:t>
            </a:r>
            <a:r>
              <a:rPr lang="en-US" altLang="zh-CN" sz="2200" dirty="0">
                <a:solidFill>
                  <a:schemeClr val="tx1"/>
                </a:solidFill>
                <a:latin typeface="Arial" panose="020B0604020202020204" pitchFamily="34" charset="0"/>
              </a:rPr>
              <a:t>(1) OOA</a:t>
            </a:r>
            <a:r>
              <a:rPr lang="zh-CN" altLang="en-US" sz="2200" dirty="0">
                <a:solidFill>
                  <a:schemeClr val="tx1"/>
                </a:solidFill>
                <a:latin typeface="Arial" panose="020B0604020202020204" pitchFamily="34" charset="0"/>
              </a:rPr>
              <a:t>的原则是什么？</a:t>
            </a:r>
          </a:p>
          <a:p>
            <a:pPr>
              <a:buFontTx/>
              <a:buNone/>
              <a:defRPr/>
            </a:pPr>
            <a:r>
              <a:rPr lang="en-US" altLang="zh-CN" sz="2200" dirty="0">
                <a:solidFill>
                  <a:schemeClr val="tx1"/>
                </a:solidFill>
                <a:latin typeface="Arial" panose="020B0604020202020204" pitchFamily="34" charset="0"/>
              </a:rPr>
              <a:t>       (2) OOA</a:t>
            </a:r>
            <a:r>
              <a:rPr lang="zh-CN" altLang="en-US" sz="2200" dirty="0">
                <a:solidFill>
                  <a:schemeClr val="tx1"/>
                </a:solidFill>
                <a:latin typeface="Arial" panose="020B0604020202020204" pitchFamily="34" charset="0"/>
              </a:rPr>
              <a:t>的主要任务和过程有哪些？</a:t>
            </a:r>
          </a:p>
          <a:p>
            <a:pPr>
              <a:buFontTx/>
              <a:buNone/>
              <a:defRPr/>
            </a:pPr>
            <a:r>
              <a:rPr lang="en-US" altLang="zh-CN" sz="2200" dirty="0">
                <a:solidFill>
                  <a:schemeClr val="tx1"/>
                </a:solidFill>
                <a:latin typeface="Arial" panose="020B0604020202020204" pitchFamily="34" charset="0"/>
              </a:rPr>
              <a:t>       (3) OOA</a:t>
            </a:r>
            <a:r>
              <a:rPr lang="zh-CN" altLang="en-US" sz="2200" dirty="0">
                <a:solidFill>
                  <a:schemeClr val="tx1"/>
                </a:solidFill>
                <a:latin typeface="Arial" panose="020B0604020202020204" pitchFamily="34" charset="0"/>
              </a:rPr>
              <a:t>的主要方法有哪些？</a:t>
            </a:r>
          </a:p>
          <a:p>
            <a:pPr>
              <a:buFontTx/>
              <a:buNone/>
              <a:defRPr/>
            </a:pPr>
            <a:endParaRPr lang="zh-CN" altLang="en-US" sz="2000" b="0" dirty="0">
              <a:solidFill>
                <a:schemeClr val="tx1"/>
              </a:solidFill>
              <a:latin typeface="Arial" panose="020B0604020202020204" pitchFamily="34" charset="0"/>
            </a:endParaRPr>
          </a:p>
        </p:txBody>
      </p:sp>
      <p:pic>
        <p:nvPicPr>
          <p:cNvPr id="47110" name="Picture 5" descr="C:\Program Files\Microsoft Office\MEDIA\CAGCAT10\j0234657.wmf">
            <a:extLst>
              <a:ext uri="{FF2B5EF4-FFF2-40B4-BE49-F238E27FC236}">
                <a16:creationId xmlns:a16="http://schemas.microsoft.com/office/drawing/2014/main" id="{6F0027D3-8D9D-4A80-9A24-09CE52E9EE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8950" y="3952875"/>
            <a:ext cx="1450975"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1" name="Rectangle 2">
            <a:extLst>
              <a:ext uri="{FF2B5EF4-FFF2-40B4-BE49-F238E27FC236}">
                <a16:creationId xmlns:a16="http://schemas.microsoft.com/office/drawing/2014/main" id="{9F91CE7F-5188-4B7C-B619-2EC5D66036D6}"/>
              </a:ext>
            </a:extLst>
          </p:cNvPr>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en-US" altLang="zh-CN" sz="3200">
                <a:solidFill>
                  <a:schemeClr val="bg1"/>
                </a:solidFill>
                <a:latin typeface="Verdana" panose="020B0604030504040204" pitchFamily="34" charset="0"/>
              </a:rPr>
              <a:t>5.3 </a:t>
            </a:r>
            <a:r>
              <a:rPr lang="zh-CN" altLang="en-US" sz="3200">
                <a:solidFill>
                  <a:schemeClr val="bg1"/>
                </a:solidFill>
                <a:latin typeface="Verdana" panose="020B0604030504040204" pitchFamily="34" charset="0"/>
              </a:rPr>
              <a:t>面向对象分析</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E5CBF64B-368D-40D5-8BCA-A44DD5799796}"/>
              </a:ext>
            </a:extLst>
          </p:cNvPr>
          <p:cNvSpPr>
            <a:spLocks noGrp="1" noChangeArrowheads="1"/>
          </p:cNvSpPr>
          <p:nvPr>
            <p:ph type="title" idx="4294967295"/>
          </p:nvPr>
        </p:nvSpPr>
        <p:spPr>
          <a:xfrm>
            <a:off x="428625" y="161925"/>
            <a:ext cx="8178800" cy="533400"/>
          </a:xfrm>
        </p:spPr>
        <p:txBody>
          <a:bodyPr/>
          <a:lstStyle/>
          <a:p>
            <a:pPr eaLnBrk="1" hangingPunct="1"/>
            <a:r>
              <a:rPr lang="en-US" altLang="zh-CN"/>
              <a:t>5.4 </a:t>
            </a:r>
            <a:r>
              <a:rPr lang="zh-CN" altLang="en-US"/>
              <a:t>面向对象设计 </a:t>
            </a:r>
          </a:p>
        </p:txBody>
      </p:sp>
      <p:sp>
        <p:nvSpPr>
          <p:cNvPr id="48131" name="Text Box 3">
            <a:extLst>
              <a:ext uri="{FF2B5EF4-FFF2-40B4-BE49-F238E27FC236}">
                <a16:creationId xmlns:a16="http://schemas.microsoft.com/office/drawing/2014/main" id="{9BED7EA6-CA81-476F-A4AA-930FBA54F36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48132" name="Rectangle 5">
            <a:extLst>
              <a:ext uri="{FF2B5EF4-FFF2-40B4-BE49-F238E27FC236}">
                <a16:creationId xmlns:a16="http://schemas.microsoft.com/office/drawing/2014/main" id="{2C30966C-AB8F-4C8C-B7D1-625B17EE03FA}"/>
              </a:ext>
            </a:extLst>
          </p:cNvPr>
          <p:cNvSpPr>
            <a:spLocks noChangeArrowheads="1"/>
          </p:cNvSpPr>
          <p:nvPr/>
        </p:nvSpPr>
        <p:spPr bwMode="auto">
          <a:xfrm>
            <a:off x="395288" y="3890963"/>
            <a:ext cx="7848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indent="261938" eaLnBrk="0" hangingPunct="0">
              <a:tabLst>
                <a:tab pos="269875" algn="l"/>
              </a:tabLst>
              <a:defRPr sz="1400" b="1">
                <a:solidFill>
                  <a:schemeClr val="tx1"/>
                </a:solidFill>
                <a:latin typeface="宋体" panose="02010600030101010101" pitchFamily="2" charset="-122"/>
                <a:ea typeface="宋体" panose="02010600030101010101" pitchFamily="2" charset="-122"/>
              </a:defRPr>
            </a:lvl1pPr>
            <a:lvl2pPr marL="742950" indent="-285750" eaLnBrk="0" hangingPunct="0">
              <a:tabLst>
                <a:tab pos="269875" algn="l"/>
              </a:tabLst>
              <a:defRPr sz="1400" b="1">
                <a:solidFill>
                  <a:schemeClr val="tx1"/>
                </a:solidFill>
                <a:latin typeface="宋体" panose="02010600030101010101" pitchFamily="2" charset="-122"/>
                <a:ea typeface="宋体" panose="02010600030101010101" pitchFamily="2" charset="-122"/>
              </a:defRPr>
            </a:lvl2pPr>
            <a:lvl3pPr marL="1143000" indent="-228600" eaLnBrk="0" hangingPunct="0">
              <a:tabLst>
                <a:tab pos="269875" algn="l"/>
              </a:tabLst>
              <a:defRPr sz="1400" b="1">
                <a:solidFill>
                  <a:schemeClr val="tx1"/>
                </a:solidFill>
                <a:latin typeface="宋体" panose="02010600030101010101" pitchFamily="2" charset="-122"/>
                <a:ea typeface="宋体" panose="02010600030101010101" pitchFamily="2" charset="-122"/>
              </a:defRPr>
            </a:lvl3pPr>
            <a:lvl4pPr marL="1600200" indent="-228600" eaLnBrk="0" hangingPunct="0">
              <a:tabLst>
                <a:tab pos="269875" algn="l"/>
              </a:tabLst>
              <a:defRPr sz="1400" b="1">
                <a:solidFill>
                  <a:schemeClr val="tx1"/>
                </a:solidFill>
                <a:latin typeface="宋体" panose="02010600030101010101" pitchFamily="2" charset="-122"/>
                <a:ea typeface="宋体" panose="02010600030101010101" pitchFamily="2" charset="-122"/>
              </a:defRPr>
            </a:lvl4pPr>
            <a:lvl5pPr marL="2057400" indent="-228600" eaLnBrk="0" hangingPunct="0">
              <a:tabLst>
                <a:tab pos="269875" algn="l"/>
              </a:tabLst>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tabLst>
                <a:tab pos="269875" algn="l"/>
              </a:tabLst>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tabLst>
                <a:tab pos="269875" algn="l"/>
              </a:tabLst>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tabLst>
                <a:tab pos="269875" algn="l"/>
              </a:tabLst>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tabLst>
                <a:tab pos="269875" algn="l"/>
              </a:tabLst>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sz="1800" b="0">
              <a:latin typeface="Arial" panose="020B0604020202020204" pitchFamily="34" charset="0"/>
            </a:endParaRPr>
          </a:p>
        </p:txBody>
      </p:sp>
      <p:sp>
        <p:nvSpPr>
          <p:cNvPr id="5" name="圆角矩形 4">
            <a:extLst>
              <a:ext uri="{FF2B5EF4-FFF2-40B4-BE49-F238E27FC236}">
                <a16:creationId xmlns:a16="http://schemas.microsoft.com/office/drawing/2014/main" id="{6BD95119-2A8A-488A-B3B4-6D13CB159B14}"/>
              </a:ext>
            </a:extLst>
          </p:cNvPr>
          <p:cNvSpPr/>
          <p:nvPr/>
        </p:nvSpPr>
        <p:spPr bwMode="gray">
          <a:xfrm>
            <a:off x="1042988" y="1268413"/>
            <a:ext cx="7200900" cy="4321175"/>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lstStyle/>
          <a:p>
            <a:pPr>
              <a:spcBef>
                <a:spcPct val="20000"/>
              </a:spcBef>
              <a:spcAft>
                <a:spcPct val="15000"/>
              </a:spcAft>
              <a:buFontTx/>
              <a:buNone/>
              <a:defRPr/>
            </a:pPr>
            <a:r>
              <a:rPr lang="en-US" altLang="zh-CN" sz="2800">
                <a:solidFill>
                  <a:srgbClr val="FF0000"/>
                </a:solidFill>
                <a:latin typeface="Arial" panose="020B0604020202020204" pitchFamily="34" charset="0"/>
              </a:rPr>
              <a:t>5.4.1</a:t>
            </a:r>
            <a:r>
              <a:rPr lang="zh-CN" altLang="en-US" sz="2800">
                <a:solidFill>
                  <a:srgbClr val="FF0000"/>
                </a:solidFill>
                <a:latin typeface="Arial" panose="020B0604020202020204" pitchFamily="34" charset="0"/>
              </a:rPr>
              <a:t>面向对象设计的准则及任务</a:t>
            </a:r>
          </a:p>
          <a:p>
            <a:pPr>
              <a:spcBef>
                <a:spcPct val="20000"/>
              </a:spcBef>
              <a:spcAft>
                <a:spcPct val="15000"/>
              </a:spcAft>
              <a:buFontTx/>
              <a:buNone/>
              <a:defRPr/>
            </a:pPr>
            <a:r>
              <a:rPr lang="en-US" altLang="zh-CN" sz="2400">
                <a:solidFill>
                  <a:srgbClr val="990033"/>
                </a:solidFill>
                <a:latin typeface="Arial" panose="020B0604020202020204" pitchFamily="34" charset="0"/>
              </a:rPr>
              <a:t>    1.</a:t>
            </a:r>
            <a:r>
              <a:rPr lang="zh-CN" altLang="en-US" sz="2400">
                <a:solidFill>
                  <a:srgbClr val="990033"/>
                </a:solidFill>
                <a:latin typeface="Arial" panose="020B0604020202020204" pitchFamily="34" charset="0"/>
              </a:rPr>
              <a:t>面向对象设计准则</a:t>
            </a:r>
          </a:p>
          <a:p>
            <a:pPr>
              <a:buFontTx/>
              <a:buNone/>
              <a:defRPr/>
            </a:pPr>
            <a:r>
              <a:rPr lang="en-US" altLang="zh-CN" sz="2400">
                <a:solidFill>
                  <a:schemeClr val="tx1"/>
                </a:solidFill>
                <a:latin typeface="Arial" panose="020B0604020202020204" pitchFamily="34" charset="0"/>
              </a:rPr>
              <a:t>    OOD</a:t>
            </a:r>
            <a:r>
              <a:rPr lang="zh-CN" altLang="en-US" sz="2400">
                <a:solidFill>
                  <a:schemeClr val="tx1"/>
                </a:solidFill>
                <a:latin typeface="Arial" panose="020B0604020202020204" pitchFamily="34" charset="0"/>
              </a:rPr>
              <a:t>准则包括</a:t>
            </a:r>
            <a:r>
              <a:rPr lang="en-US" altLang="zh-CN" sz="2400">
                <a:solidFill>
                  <a:schemeClr val="tx1"/>
                </a:solidFill>
                <a:latin typeface="Arial" panose="020B0604020202020204" pitchFamily="34" charset="0"/>
              </a:rPr>
              <a:t>5</a:t>
            </a:r>
            <a:r>
              <a:rPr lang="zh-CN" altLang="en-US" sz="2400">
                <a:solidFill>
                  <a:schemeClr val="tx1"/>
                </a:solidFill>
                <a:latin typeface="Arial" panose="020B0604020202020204" pitchFamily="34" charset="0"/>
              </a:rPr>
              <a:t>个方面：</a:t>
            </a:r>
          </a:p>
          <a:p>
            <a:pPr>
              <a:buFontTx/>
              <a:buNone/>
              <a:defRPr/>
            </a:pPr>
            <a:r>
              <a:rPr lang="zh-CN" altLang="en-US" sz="2400">
                <a:solidFill>
                  <a:schemeClr val="tx1"/>
                </a:solidFill>
                <a:latin typeface="Arial" panose="020B0604020202020204" pitchFamily="34" charset="0"/>
              </a:rPr>
              <a:t>  （</a:t>
            </a:r>
            <a:r>
              <a:rPr lang="en-US" altLang="zh-CN" sz="2400">
                <a:solidFill>
                  <a:schemeClr val="tx1"/>
                </a:solidFill>
                <a:latin typeface="Arial" panose="020B0604020202020204" pitchFamily="34" charset="0"/>
              </a:rPr>
              <a:t>1</a:t>
            </a:r>
            <a:r>
              <a:rPr lang="zh-CN" altLang="en-US" sz="2400">
                <a:solidFill>
                  <a:schemeClr val="tx1"/>
                </a:solidFill>
                <a:latin typeface="Arial" panose="020B0604020202020204" pitchFamily="34" charset="0"/>
              </a:rPr>
              <a:t>）抽象。强调实体本质内在属性，忽略无关紧要属性。</a:t>
            </a:r>
          </a:p>
          <a:p>
            <a:pPr>
              <a:buFontTx/>
              <a:buNone/>
              <a:defRPr/>
            </a:pPr>
            <a:r>
              <a:rPr lang="zh-CN" altLang="en-US" sz="2400">
                <a:solidFill>
                  <a:schemeClr val="tx1"/>
                </a:solidFill>
                <a:latin typeface="Arial" panose="020B0604020202020204" pitchFamily="34" charset="0"/>
              </a:rPr>
              <a:t>  （</a:t>
            </a:r>
            <a:r>
              <a:rPr lang="en-US" altLang="zh-CN" sz="2400">
                <a:solidFill>
                  <a:schemeClr val="tx1"/>
                </a:solidFill>
                <a:latin typeface="Arial" panose="020B0604020202020204" pitchFamily="34" charset="0"/>
              </a:rPr>
              <a:t>2</a:t>
            </a:r>
            <a:r>
              <a:rPr lang="zh-CN" altLang="en-US" sz="2400">
                <a:solidFill>
                  <a:schemeClr val="tx1"/>
                </a:solidFill>
                <a:latin typeface="Arial" panose="020B0604020202020204" pitchFamily="34" charset="0"/>
              </a:rPr>
              <a:t>）信息隐蔽。</a:t>
            </a:r>
          </a:p>
          <a:p>
            <a:pPr>
              <a:buFontTx/>
              <a:buNone/>
              <a:defRPr/>
            </a:pPr>
            <a:r>
              <a:rPr lang="zh-CN" altLang="en-US" sz="2400">
                <a:solidFill>
                  <a:schemeClr val="tx1"/>
                </a:solidFill>
                <a:latin typeface="Arial" panose="020B0604020202020204" pitchFamily="34" charset="0"/>
              </a:rPr>
              <a:t>  （</a:t>
            </a:r>
            <a:r>
              <a:rPr lang="en-US" altLang="zh-CN" sz="2400">
                <a:solidFill>
                  <a:schemeClr val="tx1"/>
                </a:solidFill>
                <a:latin typeface="Arial" panose="020B0604020202020204" pitchFamily="34" charset="0"/>
              </a:rPr>
              <a:t>3</a:t>
            </a:r>
            <a:r>
              <a:rPr lang="zh-CN" altLang="en-US" sz="2400">
                <a:solidFill>
                  <a:schemeClr val="tx1"/>
                </a:solidFill>
                <a:latin typeface="Arial" panose="020B0604020202020204" pitchFamily="34" charset="0"/>
              </a:rPr>
              <a:t>）高内聚。</a:t>
            </a:r>
          </a:p>
          <a:p>
            <a:pPr>
              <a:buFontTx/>
              <a:buNone/>
              <a:defRPr/>
            </a:pPr>
            <a:r>
              <a:rPr lang="zh-CN" altLang="en-US" sz="2400">
                <a:solidFill>
                  <a:schemeClr val="tx1"/>
                </a:solidFill>
                <a:latin typeface="Arial" panose="020B0604020202020204" pitchFamily="34" charset="0"/>
              </a:rPr>
              <a:t>  （</a:t>
            </a:r>
            <a:r>
              <a:rPr lang="en-US" altLang="zh-CN" sz="2400">
                <a:solidFill>
                  <a:schemeClr val="tx1"/>
                </a:solidFill>
                <a:latin typeface="Arial" panose="020B0604020202020204" pitchFamily="34" charset="0"/>
              </a:rPr>
              <a:t>4</a:t>
            </a:r>
            <a:r>
              <a:rPr lang="zh-CN" altLang="en-US" sz="2400">
                <a:solidFill>
                  <a:schemeClr val="tx1"/>
                </a:solidFill>
                <a:latin typeface="Arial" panose="020B0604020202020204" pitchFamily="34" charset="0"/>
              </a:rPr>
              <a:t>）低耦合。</a:t>
            </a:r>
          </a:p>
          <a:p>
            <a:pPr>
              <a:buFontTx/>
              <a:buNone/>
              <a:defRPr/>
            </a:pPr>
            <a:r>
              <a:rPr lang="zh-CN" altLang="en-US" sz="2400">
                <a:solidFill>
                  <a:schemeClr val="tx1"/>
                </a:solidFill>
                <a:latin typeface="Arial" panose="020B0604020202020204" pitchFamily="34" charset="0"/>
              </a:rPr>
              <a:t>  （</a:t>
            </a:r>
            <a:r>
              <a:rPr lang="en-US" altLang="zh-CN" sz="2400">
                <a:solidFill>
                  <a:schemeClr val="tx1"/>
                </a:solidFill>
                <a:latin typeface="Arial" panose="020B0604020202020204" pitchFamily="34" charset="0"/>
              </a:rPr>
              <a:t>5</a:t>
            </a:r>
            <a:r>
              <a:rPr lang="zh-CN" altLang="en-US" sz="2400">
                <a:solidFill>
                  <a:schemeClr val="tx1"/>
                </a:solidFill>
                <a:latin typeface="Arial" panose="020B0604020202020204" pitchFamily="34" charset="0"/>
              </a:rPr>
              <a:t>）可重用。</a:t>
            </a:r>
          </a:p>
        </p:txBody>
      </p:sp>
      <p:pic>
        <p:nvPicPr>
          <p:cNvPr id="48134" name="Picture 20" descr="C:\Program Files\Microsoft Office\MEDIA\CAGCAT10\j0300520.gif">
            <a:extLst>
              <a:ext uri="{FF2B5EF4-FFF2-40B4-BE49-F238E27FC236}">
                <a16:creationId xmlns:a16="http://schemas.microsoft.com/office/drawing/2014/main" id="{B47F3F2A-6847-4B03-B72F-65AC3DB8CC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7838" y="4067175"/>
            <a:ext cx="1311275"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679917FC-A57A-4F12-8E89-46BD8DDF9423}"/>
              </a:ext>
            </a:extLst>
          </p:cNvPr>
          <p:cNvSpPr>
            <a:spLocks noGrp="1" noChangeArrowheads="1"/>
          </p:cNvSpPr>
          <p:nvPr>
            <p:ph type="title" idx="4294967295"/>
          </p:nvPr>
        </p:nvSpPr>
        <p:spPr>
          <a:xfrm>
            <a:off x="428625" y="161925"/>
            <a:ext cx="8178800" cy="533400"/>
          </a:xfrm>
        </p:spPr>
        <p:txBody>
          <a:bodyPr/>
          <a:lstStyle/>
          <a:p>
            <a:pPr eaLnBrk="1" hangingPunct="1"/>
            <a:r>
              <a:rPr lang="en-US" altLang="zh-CN"/>
              <a:t>5.4 </a:t>
            </a:r>
            <a:r>
              <a:rPr lang="zh-CN" altLang="en-US"/>
              <a:t>面向对象设计 </a:t>
            </a:r>
          </a:p>
        </p:txBody>
      </p:sp>
      <p:sp>
        <p:nvSpPr>
          <p:cNvPr id="49155" name="Text Box 3">
            <a:extLst>
              <a:ext uri="{FF2B5EF4-FFF2-40B4-BE49-F238E27FC236}">
                <a16:creationId xmlns:a16="http://schemas.microsoft.com/office/drawing/2014/main" id="{6C0D1515-F3B6-43A5-BB26-FC2E6BDB1C08}"/>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49156" name="Rectangle 4">
            <a:extLst>
              <a:ext uri="{FF2B5EF4-FFF2-40B4-BE49-F238E27FC236}">
                <a16:creationId xmlns:a16="http://schemas.microsoft.com/office/drawing/2014/main" id="{4343468D-AB96-4B41-9F2F-D223179F6F50}"/>
              </a:ext>
            </a:extLst>
          </p:cNvPr>
          <p:cNvSpPr>
            <a:spLocks noChangeArrowheads="1"/>
          </p:cNvSpPr>
          <p:nvPr/>
        </p:nvSpPr>
        <p:spPr bwMode="auto">
          <a:xfrm>
            <a:off x="11113" y="2365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49157" name="Rectangle 5">
            <a:extLst>
              <a:ext uri="{FF2B5EF4-FFF2-40B4-BE49-F238E27FC236}">
                <a16:creationId xmlns:a16="http://schemas.microsoft.com/office/drawing/2014/main" id="{0B7EA6F8-1180-4D98-8AA0-6FC4411A21A3}"/>
              </a:ext>
            </a:extLst>
          </p:cNvPr>
          <p:cNvSpPr>
            <a:spLocks noChangeArrowheads="1"/>
          </p:cNvSpPr>
          <p:nvPr/>
        </p:nvSpPr>
        <p:spPr bwMode="auto">
          <a:xfrm>
            <a:off x="395288" y="3890963"/>
            <a:ext cx="7848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indent="261938" eaLnBrk="0" hangingPunct="0">
              <a:tabLst>
                <a:tab pos="269875" algn="l"/>
              </a:tabLst>
              <a:defRPr sz="1400" b="1">
                <a:solidFill>
                  <a:schemeClr val="tx1"/>
                </a:solidFill>
                <a:latin typeface="宋体" panose="02010600030101010101" pitchFamily="2" charset="-122"/>
                <a:ea typeface="宋体" panose="02010600030101010101" pitchFamily="2" charset="-122"/>
              </a:defRPr>
            </a:lvl1pPr>
            <a:lvl2pPr marL="742950" indent="-285750" eaLnBrk="0" hangingPunct="0">
              <a:tabLst>
                <a:tab pos="269875" algn="l"/>
              </a:tabLst>
              <a:defRPr sz="1400" b="1">
                <a:solidFill>
                  <a:schemeClr val="tx1"/>
                </a:solidFill>
                <a:latin typeface="宋体" panose="02010600030101010101" pitchFamily="2" charset="-122"/>
                <a:ea typeface="宋体" panose="02010600030101010101" pitchFamily="2" charset="-122"/>
              </a:defRPr>
            </a:lvl2pPr>
            <a:lvl3pPr marL="1143000" indent="-228600" eaLnBrk="0" hangingPunct="0">
              <a:tabLst>
                <a:tab pos="269875" algn="l"/>
              </a:tabLst>
              <a:defRPr sz="1400" b="1">
                <a:solidFill>
                  <a:schemeClr val="tx1"/>
                </a:solidFill>
                <a:latin typeface="宋体" panose="02010600030101010101" pitchFamily="2" charset="-122"/>
                <a:ea typeface="宋体" panose="02010600030101010101" pitchFamily="2" charset="-122"/>
              </a:defRPr>
            </a:lvl3pPr>
            <a:lvl4pPr marL="1600200" indent="-228600" eaLnBrk="0" hangingPunct="0">
              <a:tabLst>
                <a:tab pos="269875" algn="l"/>
              </a:tabLst>
              <a:defRPr sz="1400" b="1">
                <a:solidFill>
                  <a:schemeClr val="tx1"/>
                </a:solidFill>
                <a:latin typeface="宋体" panose="02010600030101010101" pitchFamily="2" charset="-122"/>
                <a:ea typeface="宋体" panose="02010600030101010101" pitchFamily="2" charset="-122"/>
              </a:defRPr>
            </a:lvl4pPr>
            <a:lvl5pPr marL="2057400" indent="-228600" eaLnBrk="0" hangingPunct="0">
              <a:tabLst>
                <a:tab pos="269875" algn="l"/>
              </a:tabLst>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tabLst>
                <a:tab pos="269875" algn="l"/>
              </a:tabLst>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tabLst>
                <a:tab pos="269875" algn="l"/>
              </a:tabLst>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tabLst>
                <a:tab pos="269875" algn="l"/>
              </a:tabLst>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tabLst>
                <a:tab pos="269875" algn="l"/>
              </a:tabLst>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sz="1800" b="0">
              <a:latin typeface="Arial" panose="020B0604020202020204" pitchFamily="34" charset="0"/>
            </a:endParaRPr>
          </a:p>
        </p:txBody>
      </p:sp>
      <p:sp>
        <p:nvSpPr>
          <p:cNvPr id="5" name="圆角矩形 4">
            <a:extLst>
              <a:ext uri="{FF2B5EF4-FFF2-40B4-BE49-F238E27FC236}">
                <a16:creationId xmlns:a16="http://schemas.microsoft.com/office/drawing/2014/main" id="{E2858EEF-2001-4AFD-9D10-2C9D40605917}"/>
              </a:ext>
            </a:extLst>
          </p:cNvPr>
          <p:cNvSpPr/>
          <p:nvPr/>
        </p:nvSpPr>
        <p:spPr bwMode="gray">
          <a:xfrm>
            <a:off x="701675" y="1341438"/>
            <a:ext cx="7559675" cy="4751387"/>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lstStyle/>
          <a:p>
            <a:pPr>
              <a:buFontTx/>
              <a:buNone/>
              <a:defRPr/>
            </a:pPr>
            <a:r>
              <a:rPr lang="en-US" altLang="zh-CN" sz="2300" dirty="0">
                <a:solidFill>
                  <a:srgbClr val="990033"/>
                </a:solidFill>
                <a:latin typeface="Arial" panose="020B0604020202020204" pitchFamily="34" charset="0"/>
              </a:rPr>
              <a:t>   2.OOD</a:t>
            </a:r>
            <a:r>
              <a:rPr lang="zh-CN" altLang="en-US" sz="2300" dirty="0">
                <a:solidFill>
                  <a:srgbClr val="990033"/>
                </a:solidFill>
                <a:latin typeface="Arial" panose="020B0604020202020204" pitchFamily="34" charset="0"/>
              </a:rPr>
              <a:t>的基本任务</a:t>
            </a:r>
          </a:p>
          <a:p>
            <a:pPr>
              <a:buFontTx/>
              <a:buNone/>
              <a:defRPr/>
            </a:pPr>
            <a:r>
              <a:rPr lang="en-US" altLang="zh-CN" sz="2300" dirty="0">
                <a:solidFill>
                  <a:schemeClr val="tx1"/>
                </a:solidFill>
                <a:latin typeface="Arial" panose="020B0604020202020204" pitchFamily="34" charset="0"/>
              </a:rPr>
              <a:t>    OOD</a:t>
            </a:r>
            <a:r>
              <a:rPr lang="zh-CN" altLang="en-US" sz="2300" dirty="0">
                <a:solidFill>
                  <a:schemeClr val="tx1"/>
                </a:solidFill>
                <a:latin typeface="Arial" panose="020B0604020202020204" pitchFamily="34" charset="0"/>
              </a:rPr>
              <a:t>是</a:t>
            </a:r>
            <a:r>
              <a:rPr lang="en-US" altLang="zh-CN" sz="2300" dirty="0">
                <a:solidFill>
                  <a:schemeClr val="tx1"/>
                </a:solidFill>
                <a:latin typeface="Arial" panose="020B0604020202020204" pitchFamily="34" charset="0"/>
              </a:rPr>
              <a:t>OOM</a:t>
            </a:r>
            <a:r>
              <a:rPr lang="zh-CN" altLang="en-US" sz="2300" dirty="0">
                <a:solidFill>
                  <a:schemeClr val="tx1"/>
                </a:solidFill>
                <a:latin typeface="Arial" panose="020B0604020202020204" pitchFamily="34" charset="0"/>
              </a:rPr>
              <a:t>在软件设计阶段</a:t>
            </a:r>
            <a:r>
              <a:rPr lang="zh-CN" altLang="en-US" sz="2300" dirty="0">
                <a:solidFill>
                  <a:srgbClr val="990000"/>
                </a:solidFill>
                <a:latin typeface="Arial" panose="020B0604020202020204" pitchFamily="34" charset="0"/>
              </a:rPr>
              <a:t>应用与扩展</a:t>
            </a:r>
            <a:r>
              <a:rPr lang="en-US" altLang="zh-CN" sz="2300" dirty="0">
                <a:solidFill>
                  <a:schemeClr val="tx1"/>
                </a:solidFill>
                <a:latin typeface="Arial" panose="020B0604020202020204" pitchFamily="34" charset="0"/>
              </a:rPr>
              <a:t>,</a:t>
            </a:r>
            <a:r>
              <a:rPr lang="zh-CN" altLang="en-US" sz="2300" dirty="0">
                <a:solidFill>
                  <a:schemeClr val="tx1"/>
                </a:solidFill>
                <a:latin typeface="Arial" panose="020B0604020202020204" pitchFamily="34" charset="0"/>
              </a:rPr>
              <a:t>是将</a:t>
            </a:r>
            <a:r>
              <a:rPr lang="en-US" altLang="zh-CN" sz="2300" dirty="0">
                <a:solidFill>
                  <a:schemeClr val="tx1"/>
                </a:solidFill>
                <a:latin typeface="Arial" panose="020B0604020202020204" pitchFamily="34" charset="0"/>
              </a:rPr>
              <a:t>OOA </a:t>
            </a:r>
            <a:r>
              <a:rPr lang="zh-CN" altLang="en-US" sz="2300" dirty="0">
                <a:solidFill>
                  <a:schemeClr val="tx1"/>
                </a:solidFill>
                <a:latin typeface="Arial" panose="020B0604020202020204" pitchFamily="34" charset="0"/>
              </a:rPr>
              <a:t>所创建的分析模型</a:t>
            </a:r>
            <a:r>
              <a:rPr lang="zh-CN" altLang="en-US" sz="2300" dirty="0">
                <a:solidFill>
                  <a:srgbClr val="990000"/>
                </a:solidFill>
                <a:latin typeface="Arial" panose="020B0604020202020204" pitchFamily="34" charset="0"/>
              </a:rPr>
              <a:t>转换为</a:t>
            </a:r>
            <a:r>
              <a:rPr lang="zh-CN" altLang="en-US" sz="2300" dirty="0">
                <a:solidFill>
                  <a:schemeClr val="tx1"/>
                </a:solidFill>
                <a:latin typeface="Arial" panose="020B0604020202020204" pitchFamily="34" charset="0"/>
              </a:rPr>
              <a:t>设计模型，</a:t>
            </a:r>
            <a:r>
              <a:rPr lang="zh-CN" altLang="en-US" sz="2300" dirty="0">
                <a:solidFill>
                  <a:srgbClr val="990000"/>
                </a:solidFill>
                <a:latin typeface="Arial" panose="020B0604020202020204" pitchFamily="34" charset="0"/>
              </a:rPr>
              <a:t>解决“</a:t>
            </a:r>
            <a:r>
              <a:rPr lang="zh-CN" altLang="en-US" sz="2300" u="sng" dirty="0">
                <a:solidFill>
                  <a:srgbClr val="FF0066"/>
                </a:solidFill>
                <a:latin typeface="Arial" panose="020B0604020202020204" pitchFamily="34" charset="0"/>
              </a:rPr>
              <a:t>怎么做</a:t>
            </a:r>
            <a:r>
              <a:rPr lang="zh-CN" altLang="en-US" sz="2300" dirty="0">
                <a:solidFill>
                  <a:srgbClr val="990000"/>
                </a:solidFill>
                <a:latin typeface="Arial" panose="020B0604020202020204" pitchFamily="34" charset="0"/>
              </a:rPr>
              <a:t>”的问题</a:t>
            </a:r>
            <a:r>
              <a:rPr lang="zh-CN" altLang="en-US" sz="2300" dirty="0">
                <a:solidFill>
                  <a:schemeClr val="tx1"/>
                </a:solidFill>
                <a:latin typeface="Arial" panose="020B0604020202020204" pitchFamily="34" charset="0"/>
              </a:rPr>
              <a:t>。</a:t>
            </a:r>
            <a:r>
              <a:rPr lang="zh-CN" altLang="en-US" sz="2300" dirty="0">
                <a:solidFill>
                  <a:srgbClr val="FF0066"/>
                </a:solidFill>
                <a:latin typeface="Arial" panose="020B0604020202020204" pitchFamily="34" charset="0"/>
              </a:rPr>
              <a:t>主要目标</a:t>
            </a:r>
            <a:r>
              <a:rPr lang="zh-CN" altLang="en-US" sz="2300" dirty="0">
                <a:solidFill>
                  <a:schemeClr val="tx1"/>
                </a:solidFill>
                <a:latin typeface="Arial" panose="020B0604020202020204" pitchFamily="34" charset="0"/>
              </a:rPr>
              <a:t>是提高开发效率、质量和可维护性。</a:t>
            </a:r>
          </a:p>
          <a:p>
            <a:pPr>
              <a:buFontTx/>
              <a:buNone/>
              <a:defRPr/>
            </a:pPr>
            <a:r>
              <a:rPr lang="zh-CN" altLang="en-US" sz="2300" dirty="0">
                <a:solidFill>
                  <a:schemeClr val="tx1"/>
                </a:solidFill>
                <a:latin typeface="Arial" panose="020B0604020202020204" pitchFamily="34" charset="0"/>
              </a:rPr>
              <a:t>  （</a:t>
            </a:r>
            <a:r>
              <a:rPr lang="en-US" altLang="zh-CN" sz="2300" dirty="0">
                <a:solidFill>
                  <a:schemeClr val="tx1"/>
                </a:solidFill>
                <a:latin typeface="Arial" panose="020B0604020202020204" pitchFamily="34" charset="0"/>
              </a:rPr>
              <a:t>1</a:t>
            </a:r>
            <a:r>
              <a:rPr lang="zh-CN" altLang="en-US" sz="2300" dirty="0">
                <a:solidFill>
                  <a:schemeClr val="tx1"/>
                </a:solidFill>
                <a:latin typeface="Arial" panose="020B0604020202020204" pitchFamily="34" charset="0"/>
              </a:rPr>
              <a:t>）系统设计。</a:t>
            </a:r>
            <a:r>
              <a:rPr lang="zh-CN" altLang="en-US" sz="2300" dirty="0">
                <a:solidFill>
                  <a:srgbClr val="990000"/>
                </a:solidFill>
                <a:latin typeface="Arial" panose="020B0604020202020204" pitchFamily="34" charset="0"/>
              </a:rPr>
              <a:t>主要任务</a:t>
            </a:r>
            <a:r>
              <a:rPr lang="zh-CN" altLang="en-US" sz="2300" dirty="0">
                <a:solidFill>
                  <a:schemeClr val="tx1"/>
                </a:solidFill>
                <a:latin typeface="Arial" panose="020B0604020202020204" pitchFamily="34" charset="0"/>
              </a:rPr>
              <a:t>是</a:t>
            </a:r>
            <a:r>
              <a:rPr lang="en-US" altLang="zh-CN" sz="2300" dirty="0">
                <a:solidFill>
                  <a:schemeClr val="tx1"/>
                </a:solidFill>
                <a:latin typeface="Arial" panose="020B0604020202020204" pitchFamily="34" charset="0"/>
              </a:rPr>
              <a:t>:</a:t>
            </a:r>
            <a:r>
              <a:rPr lang="zh-CN" altLang="en-US" sz="2300" dirty="0">
                <a:solidFill>
                  <a:schemeClr val="tx1"/>
                </a:solidFill>
                <a:latin typeface="Arial" panose="020B0604020202020204" pitchFamily="34" charset="0"/>
              </a:rPr>
              <a:t>将分析模型中紧密相关的</a:t>
            </a:r>
            <a:r>
              <a:rPr lang="zh-CN" altLang="en-US" sz="2300" dirty="0">
                <a:solidFill>
                  <a:srgbClr val="990000"/>
                </a:solidFill>
                <a:latin typeface="Arial" panose="020B0604020202020204" pitchFamily="34" charset="0"/>
              </a:rPr>
              <a:t>类</a:t>
            </a:r>
            <a:r>
              <a:rPr lang="zh-CN" altLang="en-US" sz="2300" dirty="0">
                <a:solidFill>
                  <a:schemeClr val="tx1"/>
                </a:solidFill>
                <a:latin typeface="Arial" panose="020B0604020202020204" pitchFamily="34" charset="0"/>
              </a:rPr>
              <a:t>划分为</a:t>
            </a:r>
            <a:r>
              <a:rPr lang="zh-CN" altLang="en-US" sz="2300" dirty="0">
                <a:solidFill>
                  <a:srgbClr val="990000"/>
                </a:solidFill>
                <a:latin typeface="Arial" panose="020B0604020202020204" pitchFamily="34" charset="0"/>
              </a:rPr>
              <a:t>子系统</a:t>
            </a:r>
            <a:r>
              <a:rPr lang="zh-CN" altLang="en-US" sz="2300" dirty="0">
                <a:solidFill>
                  <a:schemeClr val="tx1"/>
                </a:solidFill>
                <a:latin typeface="Arial" panose="020B0604020202020204" pitchFamily="34" charset="0"/>
              </a:rPr>
              <a:t>（也称为</a:t>
            </a:r>
            <a:r>
              <a:rPr lang="zh-CN" altLang="en-US" sz="2300" dirty="0">
                <a:solidFill>
                  <a:srgbClr val="990000"/>
                </a:solidFill>
                <a:latin typeface="Arial" panose="020B0604020202020204" pitchFamily="34" charset="0"/>
              </a:rPr>
              <a:t>主题</a:t>
            </a:r>
            <a:r>
              <a:rPr lang="zh-CN" altLang="en-US" sz="2300" dirty="0">
                <a:solidFill>
                  <a:schemeClr val="tx1"/>
                </a:solidFill>
                <a:latin typeface="Arial" panose="020B0604020202020204" pitchFamily="34" charset="0"/>
              </a:rPr>
              <a:t>），子系统应具有良好的接口，且其中的类相互协作。</a:t>
            </a:r>
          </a:p>
          <a:p>
            <a:pPr>
              <a:buFontTx/>
              <a:buNone/>
              <a:defRPr/>
            </a:pPr>
            <a:r>
              <a:rPr lang="zh-CN" altLang="en-US" sz="2300" dirty="0">
                <a:solidFill>
                  <a:schemeClr val="tx1"/>
                </a:solidFill>
                <a:latin typeface="Arial" panose="020B0604020202020204" pitchFamily="34" charset="0"/>
              </a:rPr>
              <a:t>  （</a:t>
            </a:r>
            <a:r>
              <a:rPr lang="en-US" altLang="zh-CN" sz="2300" dirty="0">
                <a:solidFill>
                  <a:schemeClr val="tx1"/>
                </a:solidFill>
                <a:latin typeface="Arial" panose="020B0604020202020204" pitchFamily="34" charset="0"/>
              </a:rPr>
              <a:t>2</a:t>
            </a:r>
            <a:r>
              <a:rPr lang="zh-CN" altLang="en-US" sz="2300" dirty="0">
                <a:solidFill>
                  <a:schemeClr val="tx1"/>
                </a:solidFill>
                <a:latin typeface="Arial" panose="020B0604020202020204" pitchFamily="34" charset="0"/>
              </a:rPr>
              <a:t>）对象设计。模块、数据结构及接口等都集中地体现在</a:t>
            </a:r>
            <a:r>
              <a:rPr lang="zh-CN" altLang="en-US" sz="2300" dirty="0">
                <a:solidFill>
                  <a:srgbClr val="006600"/>
                </a:solidFill>
                <a:latin typeface="Arial" panose="020B0604020202020204" pitchFamily="34" charset="0"/>
              </a:rPr>
              <a:t>对象</a:t>
            </a:r>
            <a:r>
              <a:rPr lang="zh-CN" altLang="en-US" sz="2300" dirty="0">
                <a:solidFill>
                  <a:schemeClr val="tx1"/>
                </a:solidFill>
                <a:latin typeface="Arial" panose="020B0604020202020204" pitchFamily="34" charset="0"/>
              </a:rPr>
              <a:t>和</a:t>
            </a:r>
            <a:r>
              <a:rPr lang="zh-CN" altLang="en-US" sz="2300" dirty="0">
                <a:solidFill>
                  <a:srgbClr val="006600"/>
                </a:solidFill>
                <a:latin typeface="Arial" panose="020B0604020202020204" pitchFamily="34" charset="0"/>
              </a:rPr>
              <a:t>对象层次结构</a:t>
            </a:r>
            <a:r>
              <a:rPr lang="zh-CN" altLang="en-US" sz="2300" dirty="0">
                <a:solidFill>
                  <a:schemeClr val="tx1"/>
                </a:solidFill>
                <a:latin typeface="Arial" panose="020B0604020202020204" pitchFamily="34" charset="0"/>
              </a:rPr>
              <a:t>中，系统开发的全过程都与对象层次结构直接相关，是面向对象系统的</a:t>
            </a:r>
            <a:r>
              <a:rPr lang="zh-CN" altLang="en-US" sz="2300" dirty="0">
                <a:solidFill>
                  <a:srgbClr val="CC0000"/>
                </a:solidFill>
                <a:latin typeface="Arial" panose="020B0604020202020204" pitchFamily="34" charset="0"/>
              </a:rPr>
              <a:t>基础和核心</a:t>
            </a:r>
            <a:r>
              <a:rPr lang="zh-CN" altLang="en-US" sz="2300" dirty="0">
                <a:solidFill>
                  <a:schemeClr val="tx1"/>
                </a:solidFill>
                <a:latin typeface="Arial" panose="020B0604020202020204" pitchFamily="34" charset="0"/>
              </a:rPr>
              <a:t>。</a:t>
            </a:r>
          </a:p>
          <a:p>
            <a:pPr>
              <a:buFontTx/>
              <a:buNone/>
              <a:defRPr/>
            </a:pPr>
            <a:r>
              <a:rPr lang="zh-CN" altLang="en-US" sz="2300" dirty="0">
                <a:solidFill>
                  <a:schemeClr val="tx1"/>
                </a:solidFill>
                <a:latin typeface="Arial" panose="020B0604020202020204" pitchFamily="34" charset="0"/>
              </a:rPr>
              <a:t>  （</a:t>
            </a:r>
            <a:r>
              <a:rPr lang="en-US" altLang="zh-CN" sz="2300" dirty="0">
                <a:solidFill>
                  <a:schemeClr val="tx1"/>
                </a:solidFill>
                <a:latin typeface="Arial" panose="020B0604020202020204" pitchFamily="34" charset="0"/>
              </a:rPr>
              <a:t>3</a:t>
            </a:r>
            <a:r>
              <a:rPr lang="zh-CN" altLang="en-US" sz="2300" dirty="0">
                <a:solidFill>
                  <a:schemeClr val="tx1"/>
                </a:solidFill>
                <a:latin typeface="Arial" panose="020B0604020202020204" pitchFamily="34" charset="0"/>
              </a:rPr>
              <a:t>）设计优化。</a:t>
            </a:r>
          </a:p>
          <a:p>
            <a:pPr>
              <a:buFontTx/>
              <a:buNone/>
              <a:defRPr/>
            </a:pPr>
            <a:endParaRPr lang="zh-CN" altLang="en-US" sz="2300" dirty="0">
              <a:solidFill>
                <a:schemeClr val="tx1"/>
              </a:solidFill>
              <a:latin typeface="Arial" panose="020B0604020202020204" pitchFamily="34" charset="0"/>
            </a:endParaRPr>
          </a:p>
        </p:txBody>
      </p:sp>
      <p:pic>
        <p:nvPicPr>
          <p:cNvPr id="49159" name="Picture 5" descr="C:\Program Files\Microsoft Office\MEDIA\CAGCAT10\j0234657.wmf">
            <a:extLst>
              <a:ext uri="{FF2B5EF4-FFF2-40B4-BE49-F238E27FC236}">
                <a16:creationId xmlns:a16="http://schemas.microsoft.com/office/drawing/2014/main" id="{595B84BE-86AB-4052-89AB-7E89B72499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5472113"/>
            <a:ext cx="107950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F5CEC5EE-131E-41A4-8B40-C1CC4B6596F8}"/>
              </a:ext>
            </a:extLst>
          </p:cNvPr>
          <p:cNvSpPr>
            <a:spLocks noGrp="1" noChangeArrowheads="1"/>
          </p:cNvSpPr>
          <p:nvPr>
            <p:ph type="title" idx="4294967295"/>
          </p:nvPr>
        </p:nvSpPr>
        <p:spPr>
          <a:xfrm>
            <a:off x="428625" y="161925"/>
            <a:ext cx="8178800" cy="533400"/>
          </a:xfrm>
        </p:spPr>
        <p:txBody>
          <a:bodyPr/>
          <a:lstStyle/>
          <a:p>
            <a:pPr eaLnBrk="1" hangingPunct="1"/>
            <a:r>
              <a:rPr lang="en-US" altLang="zh-CN"/>
              <a:t>5.4 </a:t>
            </a:r>
            <a:r>
              <a:rPr lang="zh-CN" altLang="en-US"/>
              <a:t>面向对象设计 </a:t>
            </a:r>
          </a:p>
        </p:txBody>
      </p:sp>
      <p:sp>
        <p:nvSpPr>
          <p:cNvPr id="50179" name="Text Box 3">
            <a:extLst>
              <a:ext uri="{FF2B5EF4-FFF2-40B4-BE49-F238E27FC236}">
                <a16:creationId xmlns:a16="http://schemas.microsoft.com/office/drawing/2014/main" id="{88EEBB36-98C2-4C08-921C-6FCD10177400}"/>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50180" name="Rectangle 4">
            <a:extLst>
              <a:ext uri="{FF2B5EF4-FFF2-40B4-BE49-F238E27FC236}">
                <a16:creationId xmlns:a16="http://schemas.microsoft.com/office/drawing/2014/main" id="{0816485F-E696-4C4D-869B-74394CDB6205}"/>
              </a:ext>
            </a:extLst>
          </p:cNvPr>
          <p:cNvSpPr>
            <a:spLocks noChangeArrowheads="1"/>
          </p:cNvSpPr>
          <p:nvPr/>
        </p:nvSpPr>
        <p:spPr bwMode="auto">
          <a:xfrm>
            <a:off x="11113" y="2365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50181" name="Rectangle 5">
            <a:extLst>
              <a:ext uri="{FF2B5EF4-FFF2-40B4-BE49-F238E27FC236}">
                <a16:creationId xmlns:a16="http://schemas.microsoft.com/office/drawing/2014/main" id="{7DE21BBB-6BE7-4EC0-BB00-0DC64BD735CD}"/>
              </a:ext>
            </a:extLst>
          </p:cNvPr>
          <p:cNvSpPr>
            <a:spLocks noChangeArrowheads="1"/>
          </p:cNvSpPr>
          <p:nvPr/>
        </p:nvSpPr>
        <p:spPr bwMode="auto">
          <a:xfrm>
            <a:off x="395288" y="3890963"/>
            <a:ext cx="7848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indent="261938" eaLnBrk="0" hangingPunct="0">
              <a:tabLst>
                <a:tab pos="269875" algn="l"/>
              </a:tabLst>
              <a:defRPr sz="1400" b="1">
                <a:solidFill>
                  <a:schemeClr val="tx1"/>
                </a:solidFill>
                <a:latin typeface="宋体" panose="02010600030101010101" pitchFamily="2" charset="-122"/>
                <a:ea typeface="宋体" panose="02010600030101010101" pitchFamily="2" charset="-122"/>
              </a:defRPr>
            </a:lvl1pPr>
            <a:lvl2pPr marL="742950" indent="-285750" eaLnBrk="0" hangingPunct="0">
              <a:tabLst>
                <a:tab pos="269875" algn="l"/>
              </a:tabLst>
              <a:defRPr sz="1400" b="1">
                <a:solidFill>
                  <a:schemeClr val="tx1"/>
                </a:solidFill>
                <a:latin typeface="宋体" panose="02010600030101010101" pitchFamily="2" charset="-122"/>
                <a:ea typeface="宋体" panose="02010600030101010101" pitchFamily="2" charset="-122"/>
              </a:defRPr>
            </a:lvl2pPr>
            <a:lvl3pPr marL="1143000" indent="-228600" eaLnBrk="0" hangingPunct="0">
              <a:tabLst>
                <a:tab pos="269875" algn="l"/>
              </a:tabLst>
              <a:defRPr sz="1400" b="1">
                <a:solidFill>
                  <a:schemeClr val="tx1"/>
                </a:solidFill>
                <a:latin typeface="宋体" panose="02010600030101010101" pitchFamily="2" charset="-122"/>
                <a:ea typeface="宋体" panose="02010600030101010101" pitchFamily="2" charset="-122"/>
              </a:defRPr>
            </a:lvl3pPr>
            <a:lvl4pPr marL="1600200" indent="-228600" eaLnBrk="0" hangingPunct="0">
              <a:tabLst>
                <a:tab pos="269875" algn="l"/>
              </a:tabLst>
              <a:defRPr sz="1400" b="1">
                <a:solidFill>
                  <a:schemeClr val="tx1"/>
                </a:solidFill>
                <a:latin typeface="宋体" panose="02010600030101010101" pitchFamily="2" charset="-122"/>
                <a:ea typeface="宋体" panose="02010600030101010101" pitchFamily="2" charset="-122"/>
              </a:defRPr>
            </a:lvl4pPr>
            <a:lvl5pPr marL="2057400" indent="-228600" eaLnBrk="0" hangingPunct="0">
              <a:tabLst>
                <a:tab pos="269875" algn="l"/>
              </a:tabLst>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tabLst>
                <a:tab pos="269875" algn="l"/>
              </a:tabLst>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tabLst>
                <a:tab pos="269875" algn="l"/>
              </a:tabLst>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tabLst>
                <a:tab pos="269875" algn="l"/>
              </a:tabLst>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tabLst>
                <a:tab pos="269875" algn="l"/>
              </a:tabLst>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sz="1800" b="0">
              <a:latin typeface="Arial" panose="020B0604020202020204" pitchFamily="34" charset="0"/>
            </a:endParaRPr>
          </a:p>
        </p:txBody>
      </p:sp>
      <p:sp>
        <p:nvSpPr>
          <p:cNvPr id="5" name="圆角矩形 4">
            <a:extLst>
              <a:ext uri="{FF2B5EF4-FFF2-40B4-BE49-F238E27FC236}">
                <a16:creationId xmlns:a16="http://schemas.microsoft.com/office/drawing/2014/main" id="{445BD33D-7C31-4F0D-910D-64CA2CCC2A25}"/>
              </a:ext>
            </a:extLst>
          </p:cNvPr>
          <p:cNvSpPr/>
          <p:nvPr/>
        </p:nvSpPr>
        <p:spPr bwMode="gray">
          <a:xfrm>
            <a:off x="539750" y="1196975"/>
            <a:ext cx="8135938" cy="3744913"/>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lnSpcReduction="10000"/>
          </a:bodyPr>
          <a:lstStyle/>
          <a:p>
            <a:pPr>
              <a:buFontTx/>
              <a:buNone/>
              <a:defRPr/>
            </a:pPr>
            <a:r>
              <a:rPr lang="en-US" altLang="zh-CN" sz="2400" dirty="0">
                <a:solidFill>
                  <a:srgbClr val="FF0000"/>
                </a:solidFill>
                <a:latin typeface="Arial" panose="020B0604020202020204" pitchFamily="34" charset="0"/>
              </a:rPr>
              <a:t>5.4.2 </a:t>
            </a:r>
            <a:r>
              <a:rPr lang="zh-CN" altLang="en-US" sz="2400" dirty="0">
                <a:solidFill>
                  <a:srgbClr val="FF0000"/>
                </a:solidFill>
                <a:latin typeface="Arial" panose="020B0604020202020204" pitchFamily="34" charset="0"/>
              </a:rPr>
              <a:t>系统设计的过程</a:t>
            </a:r>
          </a:p>
          <a:p>
            <a:pPr>
              <a:buFontTx/>
              <a:buNone/>
              <a:defRPr/>
            </a:pPr>
            <a:r>
              <a:rPr lang="zh-CN" altLang="en-US" sz="2200" dirty="0">
                <a:solidFill>
                  <a:schemeClr val="tx1"/>
                </a:solidFill>
                <a:latin typeface="Arial" panose="020B0604020202020204" pitchFamily="34" charset="0"/>
              </a:rPr>
              <a:t>      在以</a:t>
            </a:r>
            <a:r>
              <a:rPr lang="en-US" altLang="zh-CN" sz="2200" dirty="0">
                <a:solidFill>
                  <a:schemeClr val="tx1"/>
                </a:solidFill>
                <a:latin typeface="Arial" panose="020B0604020202020204" pitchFamily="34" charset="0"/>
              </a:rPr>
              <a:t>OOM</a:t>
            </a:r>
            <a:r>
              <a:rPr lang="zh-CN" altLang="en-US" sz="2200" dirty="0">
                <a:solidFill>
                  <a:schemeClr val="tx1"/>
                </a:solidFill>
                <a:latin typeface="Arial" panose="020B0604020202020204" pitchFamily="34" charset="0"/>
              </a:rPr>
              <a:t>设计软件时，</a:t>
            </a:r>
            <a:r>
              <a:rPr lang="en-US" altLang="zh-CN" sz="2200" dirty="0">
                <a:solidFill>
                  <a:srgbClr val="CC0000"/>
                </a:solidFill>
                <a:latin typeface="Arial" panose="020B0604020202020204" pitchFamily="34" charset="0"/>
              </a:rPr>
              <a:t>OOD</a:t>
            </a:r>
            <a:r>
              <a:rPr lang="zh-CN" altLang="en-US" sz="2200" dirty="0">
                <a:solidFill>
                  <a:srgbClr val="CC0000"/>
                </a:solidFill>
                <a:latin typeface="Arial" panose="020B0604020202020204" pitchFamily="34" charset="0"/>
              </a:rPr>
              <a:t>模型</a:t>
            </a:r>
            <a:r>
              <a:rPr lang="zh-CN" altLang="en-US" sz="2200" dirty="0">
                <a:solidFill>
                  <a:schemeClr val="tx1"/>
                </a:solidFill>
                <a:latin typeface="Arial" panose="020B0604020202020204" pitchFamily="34" charset="0"/>
              </a:rPr>
              <a:t>（求解域对象模型）与</a:t>
            </a:r>
            <a:r>
              <a:rPr lang="en-US" altLang="zh-CN" sz="2200" dirty="0">
                <a:solidFill>
                  <a:schemeClr val="tx1"/>
                </a:solidFill>
                <a:latin typeface="Arial" panose="020B0604020202020204" pitchFamily="34" charset="0"/>
              </a:rPr>
              <a:t>OOA</a:t>
            </a:r>
            <a:r>
              <a:rPr lang="zh-CN" altLang="en-US" sz="2200" dirty="0">
                <a:solidFill>
                  <a:schemeClr val="tx1"/>
                </a:solidFill>
                <a:latin typeface="Arial" panose="020B0604020202020204" pitchFamily="34" charset="0"/>
              </a:rPr>
              <a:t>模型</a:t>
            </a:r>
            <a:r>
              <a:rPr lang="en-US" altLang="zh-CN" sz="2200" dirty="0">
                <a:solidFill>
                  <a:schemeClr val="tx1"/>
                </a:solidFill>
                <a:latin typeface="Arial" panose="020B0604020202020204" pitchFamily="34" charset="0"/>
              </a:rPr>
              <a:t>(</a:t>
            </a:r>
            <a:r>
              <a:rPr lang="zh-CN" altLang="en-US" sz="2200" dirty="0">
                <a:solidFill>
                  <a:schemeClr val="tx1"/>
                </a:solidFill>
                <a:latin typeface="Arial" panose="020B0604020202020204" pitchFamily="34" charset="0"/>
              </a:rPr>
              <a:t>问题域对象模型</a:t>
            </a:r>
            <a:r>
              <a:rPr lang="en-US" altLang="zh-CN" sz="2200" dirty="0">
                <a:solidFill>
                  <a:schemeClr val="tx1"/>
                </a:solidFill>
                <a:latin typeface="Arial" panose="020B0604020202020204" pitchFamily="34" charset="0"/>
              </a:rPr>
              <a:t>)</a:t>
            </a:r>
            <a:r>
              <a:rPr lang="zh-CN" altLang="en-US" sz="2200" dirty="0">
                <a:solidFill>
                  <a:schemeClr val="tx1"/>
                </a:solidFill>
                <a:latin typeface="Arial" panose="020B0604020202020204" pitchFamily="34" charset="0"/>
              </a:rPr>
              <a:t>类似，</a:t>
            </a:r>
            <a:r>
              <a:rPr lang="zh-CN" altLang="en-US" sz="2200" u="sng" dirty="0">
                <a:solidFill>
                  <a:srgbClr val="990000"/>
                </a:solidFill>
                <a:latin typeface="Arial" panose="020B0604020202020204" pitchFamily="34" charset="0"/>
              </a:rPr>
              <a:t>组成</a:t>
            </a:r>
            <a:r>
              <a:rPr lang="zh-CN" altLang="en-US" sz="2200" u="sng" dirty="0">
                <a:solidFill>
                  <a:schemeClr val="tx1"/>
                </a:solidFill>
                <a:latin typeface="Arial" panose="020B0604020202020204" pitchFamily="34" charset="0"/>
              </a:rPr>
              <a:t>的</a:t>
            </a:r>
            <a:r>
              <a:rPr lang="en-US" altLang="zh-CN" sz="2200" u="sng" dirty="0">
                <a:solidFill>
                  <a:srgbClr val="FF3399"/>
                </a:solidFill>
                <a:latin typeface="Arial" panose="020B0604020202020204" pitchFamily="34" charset="0"/>
              </a:rPr>
              <a:t>5</a:t>
            </a:r>
            <a:r>
              <a:rPr lang="zh-CN" altLang="en-US" sz="2200" u="sng" dirty="0">
                <a:solidFill>
                  <a:srgbClr val="FF3399"/>
                </a:solidFill>
                <a:latin typeface="Arial" panose="020B0604020202020204" pitchFamily="34" charset="0"/>
              </a:rPr>
              <a:t>个层次</a:t>
            </a:r>
            <a:r>
              <a:rPr lang="zh-CN" altLang="en-US" sz="2200" u="sng" dirty="0">
                <a:solidFill>
                  <a:schemeClr val="tx1"/>
                </a:solidFill>
                <a:latin typeface="Arial" panose="020B0604020202020204" pitchFamily="34" charset="0"/>
              </a:rPr>
              <a:t>为</a:t>
            </a:r>
            <a:r>
              <a:rPr lang="zh-CN" altLang="en-US" sz="2200" dirty="0">
                <a:solidFill>
                  <a:schemeClr val="tx1"/>
                </a:solidFill>
                <a:latin typeface="Arial" panose="020B0604020202020204" pitchFamily="34" charset="0"/>
              </a:rPr>
              <a:t>：主题层、类与对象层、结构层、属性层和服务层，大多数系统的</a:t>
            </a:r>
            <a:r>
              <a:rPr lang="en-US" altLang="zh-CN" sz="2200" dirty="0">
                <a:solidFill>
                  <a:srgbClr val="CC0000"/>
                </a:solidFill>
                <a:latin typeface="Arial" panose="020B0604020202020204" pitchFamily="34" charset="0"/>
              </a:rPr>
              <a:t>OOD</a:t>
            </a:r>
            <a:r>
              <a:rPr lang="zh-CN" altLang="en-US" sz="2200" dirty="0">
                <a:solidFill>
                  <a:srgbClr val="CC0000"/>
                </a:solidFill>
                <a:latin typeface="Arial" panose="020B0604020202020204" pitchFamily="34" charset="0"/>
              </a:rPr>
              <a:t>模型</a:t>
            </a:r>
            <a:r>
              <a:rPr lang="zh-CN" altLang="en-US" sz="2200" dirty="0">
                <a:solidFill>
                  <a:schemeClr val="tx1"/>
                </a:solidFill>
                <a:latin typeface="Arial" panose="020B0604020202020204" pitchFamily="34" charset="0"/>
              </a:rPr>
              <a:t>，在</a:t>
            </a:r>
            <a:r>
              <a:rPr lang="zh-CN" altLang="en-US" sz="2200" u="sng" dirty="0">
                <a:solidFill>
                  <a:schemeClr val="tx1"/>
                </a:solidFill>
                <a:latin typeface="Arial" panose="020B0604020202020204" pitchFamily="34" charset="0"/>
              </a:rPr>
              <a:t>逻辑上都由</a:t>
            </a:r>
            <a:r>
              <a:rPr lang="en-US" altLang="zh-CN" sz="2200" u="sng" dirty="0">
                <a:solidFill>
                  <a:srgbClr val="FF3399"/>
                </a:solidFill>
                <a:latin typeface="Arial" panose="020B0604020202020204" pitchFamily="34" charset="0"/>
              </a:rPr>
              <a:t>4</a:t>
            </a:r>
            <a:r>
              <a:rPr lang="zh-CN" altLang="en-US" sz="2200" u="sng" dirty="0">
                <a:solidFill>
                  <a:srgbClr val="FF3399"/>
                </a:solidFill>
                <a:latin typeface="Arial" panose="020B0604020202020204" pitchFamily="34" charset="0"/>
              </a:rPr>
              <a:t>大部分</a:t>
            </a:r>
            <a:r>
              <a:rPr lang="zh-CN" altLang="en-US" sz="2200" u="sng" dirty="0">
                <a:solidFill>
                  <a:srgbClr val="990000"/>
                </a:solidFill>
                <a:latin typeface="Arial" panose="020B0604020202020204" pitchFamily="34" charset="0"/>
              </a:rPr>
              <a:t>组成</a:t>
            </a:r>
            <a:r>
              <a:rPr lang="zh-CN" altLang="en-US" sz="2200" u="sng" dirty="0">
                <a:solidFill>
                  <a:schemeClr val="tx1"/>
                </a:solidFill>
                <a:latin typeface="Arial" panose="020B0604020202020204" pitchFamily="34" charset="0"/>
              </a:rPr>
              <a:t>对应组成目标系统的</a:t>
            </a:r>
            <a:r>
              <a:rPr lang="en-US" altLang="zh-CN" sz="2200" u="sng" dirty="0">
                <a:solidFill>
                  <a:srgbClr val="FF3399"/>
                </a:solidFill>
                <a:latin typeface="Arial" panose="020B0604020202020204" pitchFamily="34" charset="0"/>
              </a:rPr>
              <a:t>4</a:t>
            </a:r>
            <a:r>
              <a:rPr lang="zh-CN" altLang="en-US" sz="2200" u="sng" dirty="0">
                <a:solidFill>
                  <a:srgbClr val="FF3399"/>
                </a:solidFill>
                <a:latin typeface="Arial" panose="020B0604020202020204" pitchFamily="34" charset="0"/>
              </a:rPr>
              <a:t>个子系统</a:t>
            </a:r>
            <a:r>
              <a:rPr lang="zh-CN" altLang="en-US" sz="2200" dirty="0">
                <a:solidFill>
                  <a:schemeClr val="tx1"/>
                </a:solidFill>
                <a:latin typeface="Arial" panose="020B0604020202020204" pitchFamily="34" charset="0"/>
              </a:rPr>
              <a:t>：人机交互子系统、问题域子系统、任务管理子系统和数据管理子系统。分别</a:t>
            </a:r>
            <a:r>
              <a:rPr lang="zh-CN" altLang="en-US" sz="2200" dirty="0">
                <a:solidFill>
                  <a:srgbClr val="990000"/>
                </a:solidFill>
                <a:latin typeface="Arial" panose="020B0604020202020204" pitchFamily="34" charset="0"/>
              </a:rPr>
              <a:t>包括</a:t>
            </a:r>
            <a:r>
              <a:rPr lang="zh-CN" altLang="en-US" sz="2200" dirty="0">
                <a:solidFill>
                  <a:schemeClr val="tx1"/>
                </a:solidFill>
                <a:latin typeface="Arial" panose="020B0604020202020204" pitchFamily="34" charset="0"/>
              </a:rPr>
              <a:t>：有效的人机交互所必须的实际显示和输入；放置</a:t>
            </a:r>
            <a:r>
              <a:rPr lang="en-US" altLang="zh-CN" sz="2200" dirty="0">
                <a:solidFill>
                  <a:schemeClr val="tx1"/>
                </a:solidFill>
                <a:latin typeface="Arial" panose="020B0604020202020204" pitchFamily="34" charset="0"/>
              </a:rPr>
              <a:t>OOA</a:t>
            </a:r>
            <a:r>
              <a:rPr lang="zh-CN" altLang="en-US" sz="2200" dirty="0">
                <a:solidFill>
                  <a:schemeClr val="tx1"/>
                </a:solidFill>
                <a:latin typeface="Arial" panose="020B0604020202020204" pitchFamily="34" charset="0"/>
              </a:rPr>
              <a:t>结果并管理分析的某些类及对象、结构、属性和方法；任务定义、通信和协调、硬件分配及外部系统；对永久性数据的访问和管理。</a:t>
            </a:r>
            <a:r>
              <a:rPr lang="en-US" altLang="zh-CN" sz="2200" dirty="0">
                <a:solidFill>
                  <a:schemeClr val="tx1"/>
                </a:solidFill>
                <a:latin typeface="Arial" panose="020B0604020202020204" pitchFamily="34" charset="0"/>
              </a:rPr>
              <a:t>OOD</a:t>
            </a:r>
            <a:r>
              <a:rPr lang="zh-CN" altLang="en-US" sz="2200" dirty="0">
                <a:solidFill>
                  <a:schemeClr val="tx1"/>
                </a:solidFill>
                <a:latin typeface="Arial" panose="020B0604020202020204" pitchFamily="34" charset="0"/>
              </a:rPr>
              <a:t>模型如图</a:t>
            </a:r>
            <a:r>
              <a:rPr lang="en-US" altLang="zh-CN" sz="2200" dirty="0">
                <a:solidFill>
                  <a:schemeClr val="tx1"/>
                </a:solidFill>
                <a:latin typeface="Arial" panose="020B0604020202020204" pitchFamily="34" charset="0"/>
              </a:rPr>
              <a:t>5-15</a:t>
            </a:r>
            <a:r>
              <a:rPr lang="zh-CN" altLang="en-US" sz="2200" dirty="0">
                <a:solidFill>
                  <a:schemeClr val="tx1"/>
                </a:solidFill>
                <a:latin typeface="Arial" panose="020B0604020202020204" pitchFamily="34" charset="0"/>
              </a:rPr>
              <a:t>所示。</a:t>
            </a:r>
          </a:p>
        </p:txBody>
      </p:sp>
      <p:pic>
        <p:nvPicPr>
          <p:cNvPr id="50183" name="Picture 5">
            <a:extLst>
              <a:ext uri="{FF2B5EF4-FFF2-40B4-BE49-F238E27FC236}">
                <a16:creationId xmlns:a16="http://schemas.microsoft.com/office/drawing/2014/main" id="{F7A1FE36-15F5-4D8F-A1CB-D155117197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5013325"/>
            <a:ext cx="460692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4" name="Rectangle 8">
            <a:extLst>
              <a:ext uri="{FF2B5EF4-FFF2-40B4-BE49-F238E27FC236}">
                <a16:creationId xmlns:a16="http://schemas.microsoft.com/office/drawing/2014/main" id="{17B91D2F-E3FE-427B-93D5-D1D40222BBB5}"/>
              </a:ext>
            </a:extLst>
          </p:cNvPr>
          <p:cNvSpPr>
            <a:spLocks noChangeArrowheads="1"/>
          </p:cNvSpPr>
          <p:nvPr/>
        </p:nvSpPr>
        <p:spPr bwMode="auto">
          <a:xfrm>
            <a:off x="4284663" y="6583363"/>
            <a:ext cx="13779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sz="1200">
                <a:latin typeface="Arial" panose="020B0604020202020204" pitchFamily="34" charset="0"/>
              </a:rPr>
              <a:t>图</a:t>
            </a:r>
            <a:r>
              <a:rPr lang="en-US" altLang="zh-CN" sz="1200">
                <a:latin typeface="Arial" panose="020B0604020202020204" pitchFamily="34" charset="0"/>
              </a:rPr>
              <a:t>5-15 OOD</a:t>
            </a:r>
            <a:r>
              <a:rPr lang="zh-CN" altLang="en-US" sz="1200">
                <a:latin typeface="Arial" panose="020B0604020202020204" pitchFamily="34" charset="0"/>
              </a:rPr>
              <a:t>模型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CBC7C996-80BA-4B19-B1BA-8172AD6B8815}"/>
              </a:ext>
            </a:extLst>
          </p:cNvPr>
          <p:cNvSpPr>
            <a:spLocks noGrp="1" noChangeArrowheads="1"/>
          </p:cNvSpPr>
          <p:nvPr>
            <p:ph type="title" idx="4294967295"/>
          </p:nvPr>
        </p:nvSpPr>
        <p:spPr>
          <a:xfrm>
            <a:off x="428625" y="161925"/>
            <a:ext cx="8178800" cy="533400"/>
          </a:xfrm>
        </p:spPr>
        <p:txBody>
          <a:bodyPr/>
          <a:lstStyle/>
          <a:p>
            <a:pPr eaLnBrk="1" hangingPunct="1"/>
            <a:r>
              <a:rPr lang="en-US" altLang="zh-CN"/>
              <a:t>5.4 </a:t>
            </a:r>
            <a:r>
              <a:rPr lang="zh-CN" altLang="en-US"/>
              <a:t>面向对象设计 </a:t>
            </a:r>
          </a:p>
        </p:txBody>
      </p:sp>
      <p:sp>
        <p:nvSpPr>
          <p:cNvPr id="51203" name="Text Box 3">
            <a:extLst>
              <a:ext uri="{FF2B5EF4-FFF2-40B4-BE49-F238E27FC236}">
                <a16:creationId xmlns:a16="http://schemas.microsoft.com/office/drawing/2014/main" id="{6DABFE90-3054-4CB8-8DA7-FF83006817F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51204" name="Rectangle 4">
            <a:extLst>
              <a:ext uri="{FF2B5EF4-FFF2-40B4-BE49-F238E27FC236}">
                <a16:creationId xmlns:a16="http://schemas.microsoft.com/office/drawing/2014/main" id="{ABEB27B8-A347-40EB-BE13-988FDBF0E58E}"/>
              </a:ext>
            </a:extLst>
          </p:cNvPr>
          <p:cNvSpPr>
            <a:spLocks noChangeArrowheads="1"/>
          </p:cNvSpPr>
          <p:nvPr/>
        </p:nvSpPr>
        <p:spPr bwMode="auto">
          <a:xfrm>
            <a:off x="11113" y="2365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51205" name="Rectangle 5">
            <a:extLst>
              <a:ext uri="{FF2B5EF4-FFF2-40B4-BE49-F238E27FC236}">
                <a16:creationId xmlns:a16="http://schemas.microsoft.com/office/drawing/2014/main" id="{3CEFC53E-7A72-4F96-9A26-91C4C4096965}"/>
              </a:ext>
            </a:extLst>
          </p:cNvPr>
          <p:cNvSpPr>
            <a:spLocks noChangeArrowheads="1"/>
          </p:cNvSpPr>
          <p:nvPr/>
        </p:nvSpPr>
        <p:spPr bwMode="auto">
          <a:xfrm>
            <a:off x="395288" y="3413125"/>
            <a:ext cx="8280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en-US" altLang="zh-CN" sz="1800" b="0">
                <a:latin typeface="Arial" panose="020B0604020202020204" pitchFamily="34" charset="0"/>
              </a:rPr>
              <a:t>        </a:t>
            </a:r>
            <a:endParaRPr lang="zh-CN" altLang="en-US" sz="1800" b="0">
              <a:latin typeface="Arial" panose="020B0604020202020204" pitchFamily="34" charset="0"/>
            </a:endParaRPr>
          </a:p>
        </p:txBody>
      </p:sp>
      <p:sp>
        <p:nvSpPr>
          <p:cNvPr id="5" name="圆角矩形 4">
            <a:extLst>
              <a:ext uri="{FF2B5EF4-FFF2-40B4-BE49-F238E27FC236}">
                <a16:creationId xmlns:a16="http://schemas.microsoft.com/office/drawing/2014/main" id="{B45939B9-7376-4EB5-B1A9-924AD8700EA9}"/>
              </a:ext>
            </a:extLst>
          </p:cNvPr>
          <p:cNvSpPr/>
          <p:nvPr/>
        </p:nvSpPr>
        <p:spPr bwMode="gray">
          <a:xfrm>
            <a:off x="468313" y="1196975"/>
            <a:ext cx="8351837" cy="5327650"/>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fontScale="92500" lnSpcReduction="10000"/>
          </a:bodyPr>
          <a:lstStyle/>
          <a:p>
            <a:pPr>
              <a:lnSpc>
                <a:spcPct val="120000"/>
              </a:lnSpc>
              <a:buFontTx/>
              <a:buNone/>
              <a:defRPr/>
            </a:pPr>
            <a:r>
              <a:rPr lang="en-US" altLang="zh-CN" sz="2000" dirty="0">
                <a:solidFill>
                  <a:schemeClr val="tx1"/>
                </a:solidFill>
                <a:latin typeface="Arial" panose="020B0604020202020204" pitchFamily="34" charset="0"/>
              </a:rPr>
              <a:t>      OOD</a:t>
            </a:r>
            <a:r>
              <a:rPr lang="zh-CN" altLang="en-US" sz="2000" dirty="0">
                <a:solidFill>
                  <a:schemeClr val="tx1"/>
                </a:solidFill>
                <a:latin typeface="Arial" panose="020B0604020202020204" pitchFamily="34" charset="0"/>
              </a:rPr>
              <a:t>是</a:t>
            </a:r>
            <a:r>
              <a:rPr lang="zh-CN" altLang="en-US" sz="2000" dirty="0">
                <a:solidFill>
                  <a:srgbClr val="990000"/>
                </a:solidFill>
                <a:latin typeface="Arial" panose="020B0604020202020204" pitchFamily="34" charset="0"/>
              </a:rPr>
              <a:t>将</a:t>
            </a:r>
            <a:r>
              <a:rPr lang="zh-CN" altLang="en-US" sz="2000" dirty="0">
                <a:solidFill>
                  <a:schemeClr val="tx1"/>
                </a:solidFill>
                <a:latin typeface="Arial" panose="020B0604020202020204" pitchFamily="34" charset="0"/>
              </a:rPr>
              <a:t>分析阶段获得的</a:t>
            </a:r>
            <a:r>
              <a:rPr lang="zh-CN" altLang="en-US" sz="2000" dirty="0">
                <a:solidFill>
                  <a:srgbClr val="990000"/>
                </a:solidFill>
                <a:latin typeface="Arial" panose="020B0604020202020204" pitchFamily="34" charset="0"/>
              </a:rPr>
              <a:t>需求</a:t>
            </a:r>
            <a:r>
              <a:rPr lang="zh-CN" altLang="en-US" sz="2000" dirty="0">
                <a:solidFill>
                  <a:schemeClr val="tx1"/>
                </a:solidFill>
                <a:latin typeface="Arial" panose="020B0604020202020204" pitchFamily="34" charset="0"/>
              </a:rPr>
              <a:t>，</a:t>
            </a:r>
            <a:r>
              <a:rPr lang="zh-CN" altLang="en-US" sz="2000" dirty="0">
                <a:solidFill>
                  <a:srgbClr val="990000"/>
                </a:solidFill>
                <a:latin typeface="Arial" panose="020B0604020202020204" pitchFamily="34" charset="0"/>
              </a:rPr>
              <a:t>转变成</a:t>
            </a:r>
            <a:r>
              <a:rPr lang="zh-CN" altLang="en-US" sz="2000" dirty="0">
                <a:solidFill>
                  <a:schemeClr val="tx1"/>
                </a:solidFill>
                <a:latin typeface="Arial" panose="020B0604020202020204" pitchFamily="34" charset="0"/>
              </a:rPr>
              <a:t>符合成本和质量要求的、抽象的系统实现方案的</a:t>
            </a:r>
            <a:r>
              <a:rPr lang="zh-CN" altLang="en-US" sz="2000" dirty="0">
                <a:solidFill>
                  <a:srgbClr val="990000"/>
                </a:solidFill>
                <a:latin typeface="Arial" panose="020B0604020202020204" pitchFamily="34" charset="0"/>
              </a:rPr>
              <a:t>过程</a:t>
            </a:r>
            <a:r>
              <a:rPr lang="zh-CN" altLang="en-US" sz="2000" dirty="0">
                <a:solidFill>
                  <a:schemeClr val="tx1"/>
                </a:solidFill>
                <a:latin typeface="Arial" panose="020B0604020202020204" pitchFamily="34" charset="0"/>
              </a:rPr>
              <a:t>。</a:t>
            </a:r>
            <a:r>
              <a:rPr lang="zh-CN" altLang="en-US" sz="2000" u="sng" dirty="0">
                <a:solidFill>
                  <a:srgbClr val="3333FF"/>
                </a:solidFill>
                <a:latin typeface="Arial" panose="020B0604020202020204" pitchFamily="34" charset="0"/>
              </a:rPr>
              <a:t>分为</a:t>
            </a:r>
            <a:r>
              <a:rPr lang="zh-CN" altLang="en-US" sz="2000" dirty="0">
                <a:solidFill>
                  <a:schemeClr val="tx1"/>
                </a:solidFill>
                <a:latin typeface="Arial" panose="020B0604020202020204" pitchFamily="34" charset="0"/>
              </a:rPr>
              <a:t>系统设计和对象设计</a:t>
            </a:r>
            <a:r>
              <a:rPr lang="zh-CN" altLang="en-US" sz="2000" dirty="0">
                <a:solidFill>
                  <a:srgbClr val="990000"/>
                </a:solidFill>
                <a:latin typeface="Arial" panose="020B0604020202020204" pitchFamily="34" charset="0"/>
              </a:rPr>
              <a:t>两个阶段</a:t>
            </a:r>
            <a:r>
              <a:rPr lang="zh-CN" altLang="en-US" sz="2000" dirty="0">
                <a:solidFill>
                  <a:schemeClr val="tx1"/>
                </a:solidFill>
                <a:latin typeface="Arial" panose="020B0604020202020204" pitchFamily="34" charset="0"/>
              </a:rPr>
              <a:t>，</a:t>
            </a:r>
            <a:r>
              <a:rPr lang="zh-CN" altLang="en-US" sz="2000" u="sng" dirty="0">
                <a:solidFill>
                  <a:srgbClr val="CC0000"/>
                </a:solidFill>
                <a:latin typeface="Arial" panose="020B0604020202020204" pitchFamily="34" charset="0"/>
              </a:rPr>
              <a:t>系统设计</a:t>
            </a:r>
            <a:r>
              <a:rPr lang="zh-CN" altLang="en-US" sz="2000" dirty="0">
                <a:solidFill>
                  <a:schemeClr val="tx1"/>
                </a:solidFill>
                <a:latin typeface="Arial" panose="020B0604020202020204" pitchFamily="34" charset="0"/>
              </a:rPr>
              <a:t>确定实现系统的策略和目标系统的高层结构，</a:t>
            </a:r>
            <a:r>
              <a:rPr lang="zh-CN" altLang="en-US" sz="2000" u="sng" dirty="0">
                <a:solidFill>
                  <a:srgbClr val="CC0000"/>
                </a:solidFill>
                <a:latin typeface="Arial" panose="020B0604020202020204" pitchFamily="34" charset="0"/>
              </a:rPr>
              <a:t>对象设计</a:t>
            </a:r>
            <a:r>
              <a:rPr lang="zh-CN" altLang="en-US" sz="2000" dirty="0">
                <a:solidFill>
                  <a:schemeClr val="tx1"/>
                </a:solidFill>
                <a:latin typeface="Arial" panose="020B0604020202020204" pitchFamily="34" charset="0"/>
              </a:rPr>
              <a:t>确定解空间中的类、关联、接口形式及实现服务的算法。</a:t>
            </a:r>
            <a:r>
              <a:rPr lang="zh-CN" altLang="en-US" sz="2000" u="sng" dirty="0">
                <a:solidFill>
                  <a:srgbClr val="FF3399"/>
                </a:solidFill>
                <a:latin typeface="Arial" panose="020B0604020202020204" pitchFamily="34" charset="0"/>
              </a:rPr>
              <a:t>系统设计过程</a:t>
            </a:r>
            <a:r>
              <a:rPr lang="zh-CN" altLang="en-US" sz="2000" dirty="0">
                <a:solidFill>
                  <a:schemeClr val="tx1"/>
                </a:solidFill>
                <a:latin typeface="Arial" panose="020B0604020202020204" pitchFamily="34" charset="0"/>
              </a:rPr>
              <a:t>按照</a:t>
            </a:r>
            <a:r>
              <a:rPr lang="en-US" altLang="zh-CN" sz="2000" dirty="0">
                <a:solidFill>
                  <a:schemeClr val="tx1"/>
                </a:solidFill>
                <a:latin typeface="Arial" panose="020B0604020202020204" pitchFamily="34" charset="0"/>
              </a:rPr>
              <a:t>5</a:t>
            </a:r>
            <a:r>
              <a:rPr lang="zh-CN" altLang="en-US" sz="2000" dirty="0">
                <a:solidFill>
                  <a:schemeClr val="tx1"/>
                </a:solidFill>
                <a:latin typeface="Arial" panose="020B0604020202020204" pitchFamily="34" charset="0"/>
              </a:rPr>
              <a:t>个步骤</a:t>
            </a:r>
            <a:r>
              <a:rPr lang="en-US" altLang="zh-CN" sz="2000" dirty="0">
                <a:solidFill>
                  <a:schemeClr val="tx1"/>
                </a:solidFill>
                <a:latin typeface="Arial" panose="020B0604020202020204" pitchFamily="34" charset="0"/>
              </a:rPr>
              <a:t>:</a:t>
            </a:r>
            <a:endParaRPr lang="zh-CN" altLang="en-US" sz="2000" dirty="0">
              <a:solidFill>
                <a:schemeClr val="tx1"/>
              </a:solidFill>
              <a:latin typeface="Arial" panose="020B0604020202020204" pitchFamily="34" charset="0"/>
            </a:endParaRPr>
          </a:p>
          <a:p>
            <a:pPr>
              <a:lnSpc>
                <a:spcPct val="120000"/>
              </a:lnSpc>
              <a:defRPr/>
            </a:pPr>
            <a:r>
              <a:rPr lang="en-US" altLang="zh-CN" sz="2400" dirty="0">
                <a:solidFill>
                  <a:schemeClr val="tx1"/>
                </a:solidFill>
                <a:latin typeface="Arial" panose="020B0604020202020204" pitchFamily="34" charset="0"/>
              </a:rPr>
              <a:t>       </a:t>
            </a:r>
            <a:r>
              <a:rPr lang="en-US" altLang="zh-CN" sz="2400" dirty="0">
                <a:solidFill>
                  <a:srgbClr val="FF0000"/>
                </a:solidFill>
                <a:latin typeface="Arial" panose="020B0604020202020204" pitchFamily="34" charset="0"/>
              </a:rPr>
              <a:t>1</a:t>
            </a:r>
            <a:r>
              <a:rPr lang="zh-CN" altLang="en-US" sz="2400" dirty="0">
                <a:solidFill>
                  <a:srgbClr val="FF0000"/>
                </a:solidFill>
                <a:latin typeface="Arial" panose="020B0604020202020204" pitchFamily="34" charset="0"/>
              </a:rPr>
              <a:t>．系统分解</a:t>
            </a:r>
            <a:r>
              <a:rPr lang="zh-CN" altLang="zh-CN" sz="2400" dirty="0"/>
              <a:t>及组成</a:t>
            </a:r>
          </a:p>
          <a:p>
            <a:pPr>
              <a:lnSpc>
                <a:spcPct val="120000"/>
              </a:lnSpc>
              <a:buFontTx/>
              <a:buNone/>
              <a:defRPr/>
            </a:pPr>
            <a:r>
              <a:rPr lang="zh-CN" altLang="en-US" sz="2400" dirty="0">
                <a:solidFill>
                  <a:schemeClr val="tx1"/>
                </a:solidFill>
                <a:latin typeface="Arial" panose="020B0604020202020204" pitchFamily="34" charset="0"/>
              </a:rPr>
              <a:t>      软件</a:t>
            </a:r>
            <a:r>
              <a:rPr lang="zh-CN" altLang="en-US" sz="2400" dirty="0">
                <a:solidFill>
                  <a:srgbClr val="990000"/>
                </a:solidFill>
                <a:latin typeface="Arial" panose="020B0604020202020204" pitchFamily="34" charset="0"/>
              </a:rPr>
              <a:t>子系统结构</a:t>
            </a:r>
            <a:r>
              <a:rPr lang="zh-CN" altLang="en-US" sz="2400" dirty="0">
                <a:solidFill>
                  <a:srgbClr val="FF3399"/>
                </a:solidFill>
                <a:latin typeface="Arial" panose="020B0604020202020204" pitchFamily="34" charset="0"/>
              </a:rPr>
              <a:t>组成</a:t>
            </a:r>
            <a:r>
              <a:rPr lang="zh-CN" altLang="en-US" sz="2400" dirty="0">
                <a:solidFill>
                  <a:schemeClr val="tx1"/>
                </a:solidFill>
                <a:latin typeface="Arial" panose="020B0604020202020204" pitchFamily="34" charset="0"/>
              </a:rPr>
              <a:t>有两种方案</a:t>
            </a:r>
            <a:r>
              <a:rPr lang="en-US" altLang="zh-CN" sz="2400" dirty="0">
                <a:solidFill>
                  <a:schemeClr val="tx1"/>
                </a:solidFill>
                <a:latin typeface="Arial" panose="020B0604020202020204" pitchFamily="34" charset="0"/>
              </a:rPr>
              <a:t>:</a:t>
            </a:r>
            <a:r>
              <a:rPr lang="zh-CN" altLang="en-US" sz="2400" dirty="0">
                <a:solidFill>
                  <a:schemeClr val="tx1"/>
                </a:solidFill>
                <a:latin typeface="Arial" panose="020B0604020202020204" pitchFamily="34" charset="0"/>
              </a:rPr>
              <a:t>水平层次组织和块状组织</a:t>
            </a:r>
            <a:r>
              <a:rPr lang="en-US" altLang="zh-CN" sz="2400" dirty="0">
                <a:solidFill>
                  <a:schemeClr val="tx1"/>
                </a:solidFill>
                <a:latin typeface="Arial" panose="020B0604020202020204" pitchFamily="34" charset="0"/>
              </a:rPr>
              <a:t>.</a:t>
            </a:r>
            <a:endParaRPr lang="zh-CN" altLang="en-US" sz="2400" dirty="0">
              <a:solidFill>
                <a:schemeClr val="tx1"/>
              </a:solidFill>
              <a:latin typeface="Arial" panose="020B0604020202020204" pitchFamily="34" charset="0"/>
            </a:endParaRPr>
          </a:p>
          <a:p>
            <a:pPr>
              <a:lnSpc>
                <a:spcPct val="120000"/>
              </a:lnSpc>
              <a:buFontTx/>
              <a:buNone/>
              <a:defRPr/>
            </a:pPr>
            <a:r>
              <a:rPr lang="zh-CN" altLang="en-US" sz="2000" dirty="0">
                <a:solidFill>
                  <a:schemeClr val="tx1"/>
                </a:solidFill>
                <a:latin typeface="Arial" panose="020B0604020202020204" pitchFamily="34" charset="0"/>
              </a:rPr>
              <a:t>      （</a:t>
            </a:r>
            <a:r>
              <a:rPr lang="en-US" altLang="zh-CN" sz="2000" dirty="0">
                <a:solidFill>
                  <a:schemeClr val="tx1"/>
                </a:solidFill>
                <a:latin typeface="Arial" panose="020B0604020202020204" pitchFamily="34" charset="0"/>
              </a:rPr>
              <a:t>1</a:t>
            </a:r>
            <a:r>
              <a:rPr lang="zh-CN" altLang="en-US" sz="2000" dirty="0">
                <a:solidFill>
                  <a:schemeClr val="tx1"/>
                </a:solidFill>
                <a:latin typeface="Arial" panose="020B0604020202020204" pitchFamily="34" charset="0"/>
              </a:rPr>
              <a:t>）层次组织。可以分为两种模式：封闭式和开放式。</a:t>
            </a:r>
          </a:p>
          <a:p>
            <a:pPr>
              <a:lnSpc>
                <a:spcPct val="120000"/>
              </a:lnSpc>
              <a:buFontTx/>
              <a:buNone/>
              <a:defRPr/>
            </a:pPr>
            <a:r>
              <a:rPr lang="zh-CN" altLang="en-US" sz="2000" dirty="0">
                <a:solidFill>
                  <a:schemeClr val="tx1"/>
                </a:solidFill>
                <a:latin typeface="Arial" panose="020B0604020202020204" pitchFamily="34" charset="0"/>
              </a:rPr>
              <a:t>      （</a:t>
            </a:r>
            <a:r>
              <a:rPr lang="en-US" altLang="zh-CN" sz="2000" dirty="0">
                <a:solidFill>
                  <a:schemeClr val="tx1"/>
                </a:solidFill>
                <a:latin typeface="Arial" panose="020B0604020202020204" pitchFamily="34" charset="0"/>
              </a:rPr>
              <a:t>2</a:t>
            </a:r>
            <a:r>
              <a:rPr lang="zh-CN" altLang="en-US" sz="2000" dirty="0">
                <a:solidFill>
                  <a:schemeClr val="tx1"/>
                </a:solidFill>
                <a:latin typeface="Arial" panose="020B0604020202020204" pitchFamily="34" charset="0"/>
              </a:rPr>
              <a:t>）块状组织。将系统分解成几个相对独立的、低耦合的子系统，每一子系统相当于一块，每块提供一种类型的服务。</a:t>
            </a:r>
          </a:p>
          <a:p>
            <a:pPr>
              <a:lnSpc>
                <a:spcPct val="120000"/>
              </a:lnSpc>
              <a:buFontTx/>
              <a:buNone/>
              <a:defRPr/>
            </a:pPr>
            <a:r>
              <a:rPr lang="zh-CN" altLang="en-US" sz="2000" dirty="0">
                <a:solidFill>
                  <a:schemeClr val="tx1"/>
                </a:solidFill>
                <a:latin typeface="Arial" panose="020B0604020202020204" pitchFamily="34" charset="0"/>
              </a:rPr>
              <a:t>      （</a:t>
            </a:r>
            <a:r>
              <a:rPr lang="en-US" altLang="zh-CN" sz="2000" dirty="0">
                <a:solidFill>
                  <a:schemeClr val="tx1"/>
                </a:solidFill>
                <a:latin typeface="Arial" panose="020B0604020202020204" pitchFamily="34" charset="0"/>
              </a:rPr>
              <a:t>3</a:t>
            </a:r>
            <a:r>
              <a:rPr lang="zh-CN" altLang="en-US" sz="2000" dirty="0">
                <a:solidFill>
                  <a:schemeClr val="tx1"/>
                </a:solidFill>
                <a:latin typeface="Arial" panose="020B0604020202020204" pitchFamily="34" charset="0"/>
              </a:rPr>
              <a:t>）设计系统的拓扑结构。可利用层次和块的各种组合，将多个子系统构成完整的软件系统。</a:t>
            </a:r>
          </a:p>
          <a:p>
            <a:pPr>
              <a:lnSpc>
                <a:spcPct val="120000"/>
              </a:lnSpc>
              <a:buFontTx/>
              <a:buNone/>
              <a:defRPr/>
            </a:pPr>
            <a:r>
              <a:rPr lang="en-US" altLang="zh-CN" sz="2400" dirty="0">
                <a:solidFill>
                  <a:schemeClr val="tx1"/>
                </a:solidFill>
                <a:latin typeface="Arial" panose="020B0604020202020204" pitchFamily="34" charset="0"/>
              </a:rPr>
              <a:t>        </a:t>
            </a:r>
            <a:r>
              <a:rPr lang="en-US" altLang="zh-CN" sz="2400" dirty="0">
                <a:solidFill>
                  <a:srgbClr val="FF0000"/>
                </a:solidFill>
                <a:latin typeface="Arial" panose="020B0604020202020204" pitchFamily="34" charset="0"/>
              </a:rPr>
              <a:t>2. </a:t>
            </a:r>
            <a:r>
              <a:rPr lang="zh-CN" altLang="en-US" sz="2400" dirty="0">
                <a:solidFill>
                  <a:srgbClr val="FF0000"/>
                </a:solidFill>
                <a:latin typeface="Arial" panose="020B0604020202020204" pitchFamily="34" charset="0"/>
              </a:rPr>
              <a:t>设计问题域子系统</a:t>
            </a:r>
          </a:p>
          <a:p>
            <a:pPr>
              <a:lnSpc>
                <a:spcPct val="120000"/>
              </a:lnSpc>
              <a:buFontTx/>
              <a:buNone/>
              <a:defRPr/>
            </a:pPr>
            <a:r>
              <a:rPr lang="zh-CN" altLang="en-US" sz="2400" dirty="0">
                <a:solidFill>
                  <a:schemeClr val="tx1"/>
                </a:solidFill>
                <a:latin typeface="Arial" panose="020B0604020202020204" pitchFamily="34" charset="0"/>
              </a:rPr>
              <a:t>        </a:t>
            </a:r>
            <a:r>
              <a:rPr lang="zh-CN" altLang="en-US" sz="2400" dirty="0">
                <a:solidFill>
                  <a:srgbClr val="990000"/>
                </a:solidFill>
                <a:latin typeface="Arial" panose="020B0604020202020204" pitchFamily="34" charset="0"/>
              </a:rPr>
              <a:t>主要工作</a:t>
            </a:r>
            <a:r>
              <a:rPr lang="zh-CN" altLang="en-US" sz="2400" dirty="0">
                <a:solidFill>
                  <a:schemeClr val="tx1"/>
                </a:solidFill>
                <a:latin typeface="Arial" panose="020B0604020202020204" pitchFamily="34" charset="0"/>
              </a:rPr>
              <a:t>为：调整需求、重用设计、</a:t>
            </a:r>
          </a:p>
          <a:p>
            <a:pPr>
              <a:lnSpc>
                <a:spcPct val="120000"/>
              </a:lnSpc>
              <a:buFontTx/>
              <a:buNone/>
              <a:defRPr/>
            </a:pPr>
            <a:r>
              <a:rPr lang="zh-CN" altLang="en-US" sz="2400" dirty="0">
                <a:solidFill>
                  <a:schemeClr val="tx1"/>
                </a:solidFill>
                <a:latin typeface="Arial" panose="020B0604020202020204" pitchFamily="34" charset="0"/>
              </a:rPr>
              <a:t>组合问题域类、添加一般化类等。</a:t>
            </a:r>
          </a:p>
        </p:txBody>
      </p:sp>
      <p:graphicFrame>
        <p:nvGraphicFramePr>
          <p:cNvPr id="4" name="图示 3">
            <a:extLst>
              <a:ext uri="{FF2B5EF4-FFF2-40B4-BE49-F238E27FC236}">
                <a16:creationId xmlns:a16="http://schemas.microsoft.com/office/drawing/2014/main" id="{2645927A-189E-48C5-A630-C9B62B2A24EB}"/>
              </a:ext>
            </a:extLst>
          </p:cNvPr>
          <p:cNvGraphicFramePr/>
          <p:nvPr/>
        </p:nvGraphicFramePr>
        <p:xfrm>
          <a:off x="5305425" y="4968240"/>
          <a:ext cx="3028315" cy="15570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0CC9B26A-B2C6-48F9-BBFA-202C43867AA8}"/>
              </a:ext>
            </a:extLst>
          </p:cNvPr>
          <p:cNvSpPr>
            <a:spLocks noGrp="1" noChangeArrowheads="1"/>
          </p:cNvSpPr>
          <p:nvPr>
            <p:ph type="title" idx="4294967295"/>
          </p:nvPr>
        </p:nvSpPr>
        <p:spPr>
          <a:xfrm>
            <a:off x="428625" y="161925"/>
            <a:ext cx="8178800" cy="533400"/>
          </a:xfrm>
        </p:spPr>
        <p:txBody>
          <a:bodyPr/>
          <a:lstStyle/>
          <a:p>
            <a:pPr eaLnBrk="1" hangingPunct="1"/>
            <a:r>
              <a:rPr lang="en-US" altLang="zh-CN"/>
              <a:t>5.4 </a:t>
            </a:r>
            <a:r>
              <a:rPr lang="zh-CN" altLang="en-US"/>
              <a:t>面向对象设计 </a:t>
            </a:r>
          </a:p>
        </p:txBody>
      </p:sp>
      <p:sp>
        <p:nvSpPr>
          <p:cNvPr id="52227" name="Text Box 3">
            <a:extLst>
              <a:ext uri="{FF2B5EF4-FFF2-40B4-BE49-F238E27FC236}">
                <a16:creationId xmlns:a16="http://schemas.microsoft.com/office/drawing/2014/main" id="{64AA5B1E-B6D3-43BD-8E77-1421BAD64B29}"/>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52228" name="Rectangle 4">
            <a:extLst>
              <a:ext uri="{FF2B5EF4-FFF2-40B4-BE49-F238E27FC236}">
                <a16:creationId xmlns:a16="http://schemas.microsoft.com/office/drawing/2014/main" id="{11C6F49F-AF81-4505-B087-D614C560B286}"/>
              </a:ext>
            </a:extLst>
          </p:cNvPr>
          <p:cNvSpPr>
            <a:spLocks noChangeArrowheads="1"/>
          </p:cNvSpPr>
          <p:nvPr/>
        </p:nvSpPr>
        <p:spPr bwMode="auto">
          <a:xfrm>
            <a:off x="11113" y="2365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52229" name="Rectangle 5">
            <a:extLst>
              <a:ext uri="{FF2B5EF4-FFF2-40B4-BE49-F238E27FC236}">
                <a16:creationId xmlns:a16="http://schemas.microsoft.com/office/drawing/2014/main" id="{A978D1AB-E02E-4222-B386-FF73FAC5EF60}"/>
              </a:ext>
            </a:extLst>
          </p:cNvPr>
          <p:cNvSpPr>
            <a:spLocks noChangeArrowheads="1"/>
          </p:cNvSpPr>
          <p:nvPr/>
        </p:nvSpPr>
        <p:spPr bwMode="auto">
          <a:xfrm>
            <a:off x="395288" y="3282950"/>
            <a:ext cx="8280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327025"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sz="1800" b="0">
                <a:latin typeface="Arial" panose="020B0604020202020204" pitchFamily="34" charset="0"/>
              </a:rPr>
              <a:t>         </a:t>
            </a:r>
          </a:p>
        </p:txBody>
      </p:sp>
      <p:sp>
        <p:nvSpPr>
          <p:cNvPr id="5" name="圆角矩形 4">
            <a:extLst>
              <a:ext uri="{FF2B5EF4-FFF2-40B4-BE49-F238E27FC236}">
                <a16:creationId xmlns:a16="http://schemas.microsoft.com/office/drawing/2014/main" id="{3DC9ABDE-007D-4361-9E23-9CA21EC9E85C}"/>
              </a:ext>
            </a:extLst>
          </p:cNvPr>
          <p:cNvSpPr/>
          <p:nvPr/>
        </p:nvSpPr>
        <p:spPr bwMode="gray">
          <a:xfrm>
            <a:off x="684213" y="1412875"/>
            <a:ext cx="7559675" cy="4321175"/>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a:buFontTx/>
              <a:buNone/>
              <a:defRPr/>
            </a:pPr>
            <a:r>
              <a:rPr lang="en-US" altLang="zh-CN" sz="2200" dirty="0">
                <a:solidFill>
                  <a:srgbClr val="FF0000"/>
                </a:solidFill>
                <a:latin typeface="Arial" panose="020B0604020202020204" pitchFamily="34" charset="0"/>
              </a:rPr>
              <a:t>        3.</a:t>
            </a:r>
            <a:r>
              <a:rPr lang="zh-CN" altLang="en-US" sz="2200" dirty="0">
                <a:solidFill>
                  <a:srgbClr val="FF0000"/>
                </a:solidFill>
                <a:latin typeface="Arial" panose="020B0604020202020204" pitchFamily="34" charset="0"/>
              </a:rPr>
              <a:t> 任务管理子系统的设计</a:t>
            </a:r>
          </a:p>
          <a:p>
            <a:pPr>
              <a:buFontTx/>
              <a:buNone/>
              <a:defRPr/>
            </a:pPr>
            <a:r>
              <a:rPr lang="zh-CN" altLang="en-US" sz="2200" dirty="0">
                <a:solidFill>
                  <a:schemeClr val="tx1"/>
                </a:solidFill>
                <a:latin typeface="Arial" panose="020B0604020202020204" pitchFamily="34" charset="0"/>
              </a:rPr>
              <a:t>     （</a:t>
            </a:r>
            <a:r>
              <a:rPr lang="en-US" altLang="zh-CN" sz="2200" dirty="0">
                <a:solidFill>
                  <a:schemeClr val="tx1"/>
                </a:solidFill>
                <a:latin typeface="Arial" panose="020B0604020202020204" pitchFamily="34" charset="0"/>
              </a:rPr>
              <a:t>1</a:t>
            </a:r>
            <a:r>
              <a:rPr lang="zh-CN" altLang="en-US" sz="2200" dirty="0">
                <a:solidFill>
                  <a:schemeClr val="tx1"/>
                </a:solidFill>
                <a:latin typeface="Arial" panose="020B0604020202020204" pitchFamily="34" charset="0"/>
              </a:rPr>
              <a:t>）分析并发性。</a:t>
            </a:r>
          </a:p>
          <a:p>
            <a:pPr>
              <a:buFontTx/>
              <a:buNone/>
              <a:defRPr/>
            </a:pPr>
            <a:r>
              <a:rPr lang="zh-CN" altLang="en-US" sz="2200" dirty="0">
                <a:solidFill>
                  <a:schemeClr val="tx1"/>
                </a:solidFill>
                <a:latin typeface="Arial" panose="020B0604020202020204" pitchFamily="34" charset="0"/>
              </a:rPr>
              <a:t>     （</a:t>
            </a:r>
            <a:r>
              <a:rPr lang="en-US" altLang="zh-CN" sz="2200" dirty="0">
                <a:solidFill>
                  <a:schemeClr val="tx1"/>
                </a:solidFill>
                <a:latin typeface="Arial" panose="020B0604020202020204" pitchFamily="34" charset="0"/>
              </a:rPr>
              <a:t>2</a:t>
            </a:r>
            <a:r>
              <a:rPr lang="zh-CN" altLang="en-US" sz="2200" dirty="0">
                <a:solidFill>
                  <a:schemeClr val="tx1"/>
                </a:solidFill>
                <a:latin typeface="Arial" panose="020B0604020202020204" pitchFamily="34" charset="0"/>
              </a:rPr>
              <a:t>）设计任务管理子系统。通常有以下</a:t>
            </a:r>
            <a:r>
              <a:rPr lang="en-US" altLang="zh-CN" sz="2200" dirty="0">
                <a:solidFill>
                  <a:srgbClr val="CC0000"/>
                </a:solidFill>
                <a:latin typeface="Arial" panose="020B0604020202020204" pitchFamily="34" charset="0"/>
              </a:rPr>
              <a:t>6</a:t>
            </a:r>
            <a:r>
              <a:rPr lang="zh-CN" altLang="en-US" sz="2200" dirty="0">
                <a:solidFill>
                  <a:srgbClr val="CC0000"/>
                </a:solidFill>
                <a:latin typeface="Arial" panose="020B0604020202020204" pitchFamily="34" charset="0"/>
              </a:rPr>
              <a:t>项工作</a:t>
            </a:r>
            <a:r>
              <a:rPr lang="zh-CN" altLang="en-US" sz="2200" dirty="0">
                <a:solidFill>
                  <a:schemeClr val="tx1"/>
                </a:solidFill>
                <a:latin typeface="Arial" panose="020B0604020202020204" pitchFamily="34" charset="0"/>
              </a:rPr>
              <a:t>：确定事件驱动任务、辨识时钟驱动任务、辨识优先及关键任务、明确协调者、评审任务、确定资源需求。</a:t>
            </a:r>
          </a:p>
          <a:p>
            <a:pPr>
              <a:buFontTx/>
              <a:buNone/>
              <a:defRPr/>
            </a:pPr>
            <a:r>
              <a:rPr lang="zh-CN" altLang="en-US" sz="2200" dirty="0">
                <a:solidFill>
                  <a:schemeClr val="tx1"/>
                </a:solidFill>
                <a:latin typeface="Arial" panose="020B0604020202020204" pitchFamily="34" charset="0"/>
              </a:rPr>
              <a:t>     （</a:t>
            </a:r>
            <a:r>
              <a:rPr lang="en-US" altLang="zh-CN" sz="2200" dirty="0">
                <a:solidFill>
                  <a:schemeClr val="tx1"/>
                </a:solidFill>
                <a:latin typeface="Arial" panose="020B0604020202020204" pitchFamily="34" charset="0"/>
              </a:rPr>
              <a:t>3</a:t>
            </a:r>
            <a:r>
              <a:rPr lang="zh-CN" altLang="en-US" sz="2200" dirty="0">
                <a:solidFill>
                  <a:schemeClr val="tx1"/>
                </a:solidFill>
                <a:latin typeface="Arial" panose="020B0604020202020204" pitchFamily="34" charset="0"/>
              </a:rPr>
              <a:t>）定义任务。主要工作包括：明确具体任务、协调工作方法和通信方式。</a:t>
            </a:r>
          </a:p>
          <a:p>
            <a:pPr>
              <a:defRPr/>
            </a:pPr>
            <a:r>
              <a:rPr lang="en-US" altLang="zh-CN" sz="2200" dirty="0">
                <a:solidFill>
                  <a:srgbClr val="FF0000"/>
                </a:solidFill>
                <a:latin typeface="Arial" panose="020B0604020202020204" pitchFamily="34" charset="0"/>
              </a:rPr>
              <a:t>       4. </a:t>
            </a:r>
            <a:r>
              <a:rPr lang="zh-CN" altLang="en-US" sz="2200" dirty="0">
                <a:solidFill>
                  <a:srgbClr val="FF0000"/>
                </a:solidFill>
                <a:latin typeface="Arial" panose="020B0604020202020204" pitchFamily="34" charset="0"/>
              </a:rPr>
              <a:t>数据管理子系统的设计</a:t>
            </a:r>
          </a:p>
          <a:p>
            <a:pPr>
              <a:buFontTx/>
              <a:buNone/>
              <a:defRPr/>
            </a:pPr>
            <a:r>
              <a:rPr lang="zh-CN" altLang="en-US" sz="2200" dirty="0">
                <a:solidFill>
                  <a:schemeClr val="tx1"/>
                </a:solidFill>
                <a:latin typeface="Arial" panose="020B0604020202020204" pitchFamily="34" charset="0"/>
              </a:rPr>
              <a:t>     （</a:t>
            </a:r>
            <a:r>
              <a:rPr lang="en-US" altLang="zh-CN" sz="2200" dirty="0">
                <a:solidFill>
                  <a:schemeClr val="tx1"/>
                </a:solidFill>
                <a:latin typeface="Arial" panose="020B0604020202020204" pitchFamily="34" charset="0"/>
              </a:rPr>
              <a:t>1</a:t>
            </a:r>
            <a:r>
              <a:rPr lang="zh-CN" altLang="en-US" sz="2200" dirty="0">
                <a:solidFill>
                  <a:schemeClr val="tx1"/>
                </a:solidFill>
                <a:latin typeface="Arial" panose="020B0604020202020204" pitchFamily="34" charset="0"/>
              </a:rPr>
              <a:t>）选取数据存储管理模式。</a:t>
            </a:r>
          </a:p>
          <a:p>
            <a:pPr>
              <a:buFontTx/>
              <a:buNone/>
              <a:defRPr/>
            </a:pPr>
            <a:r>
              <a:rPr lang="zh-CN" altLang="en-US" sz="2200" dirty="0">
                <a:solidFill>
                  <a:schemeClr val="tx1"/>
                </a:solidFill>
                <a:latin typeface="Arial" panose="020B0604020202020204" pitchFamily="34" charset="0"/>
              </a:rPr>
              <a:t>     （</a:t>
            </a:r>
            <a:r>
              <a:rPr lang="en-US" altLang="zh-CN" sz="2200" dirty="0">
                <a:solidFill>
                  <a:schemeClr val="tx1"/>
                </a:solidFill>
                <a:latin typeface="Arial" panose="020B0604020202020204" pitchFamily="34" charset="0"/>
              </a:rPr>
              <a:t>2</a:t>
            </a:r>
            <a:r>
              <a:rPr lang="zh-CN" altLang="en-US" sz="2200" dirty="0">
                <a:solidFill>
                  <a:schemeClr val="tx1"/>
                </a:solidFill>
                <a:latin typeface="Arial" panose="020B0604020202020204" pitchFamily="34" charset="0"/>
              </a:rPr>
              <a:t>）设计数据管理子系统。</a:t>
            </a:r>
          </a:p>
          <a:p>
            <a:pPr>
              <a:buFontTx/>
              <a:buNone/>
              <a:defRPr/>
            </a:pPr>
            <a:endParaRPr lang="zh-CN" altLang="en-US" sz="2000" b="0" dirty="0">
              <a:solidFill>
                <a:schemeClr val="tx1"/>
              </a:solidFill>
              <a:latin typeface="Arial" panose="020B0604020202020204" pitchFamily="34" charset="0"/>
            </a:endParaRPr>
          </a:p>
        </p:txBody>
      </p:sp>
      <p:pic>
        <p:nvPicPr>
          <p:cNvPr id="52231" name="Picture 20" descr="C:\Program Files\Microsoft Office\MEDIA\CAGCAT10\j0300520.gif">
            <a:extLst>
              <a:ext uri="{FF2B5EF4-FFF2-40B4-BE49-F238E27FC236}">
                <a16:creationId xmlns:a16="http://schemas.microsoft.com/office/drawing/2014/main" id="{A3BB140B-5866-490A-994F-6C8CE6A5E2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963" y="4437063"/>
            <a:ext cx="1311275" cy="112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314B23B-7D58-4579-8AA7-EB141E536480}"/>
              </a:ext>
            </a:extLst>
          </p:cNvPr>
          <p:cNvSpPr>
            <a:spLocks noGrp="1" noChangeArrowheads="1"/>
          </p:cNvSpPr>
          <p:nvPr>
            <p:ph type="title" idx="4294967295"/>
          </p:nvPr>
        </p:nvSpPr>
        <p:spPr>
          <a:xfrm>
            <a:off x="428625" y="161925"/>
            <a:ext cx="8178800" cy="533400"/>
          </a:xfrm>
        </p:spPr>
        <p:txBody>
          <a:bodyPr/>
          <a:lstStyle/>
          <a:p>
            <a:pPr eaLnBrk="1" hangingPunct="1"/>
            <a:r>
              <a:rPr lang="en-US" altLang="zh-CN"/>
              <a:t>5.1 </a:t>
            </a:r>
            <a:r>
              <a:rPr lang="zh-CN" altLang="en-US"/>
              <a:t>面向对象的相关概念 </a:t>
            </a:r>
          </a:p>
        </p:txBody>
      </p:sp>
      <p:sp>
        <p:nvSpPr>
          <p:cNvPr id="7171" name="Text Box 3">
            <a:extLst>
              <a:ext uri="{FF2B5EF4-FFF2-40B4-BE49-F238E27FC236}">
                <a16:creationId xmlns:a16="http://schemas.microsoft.com/office/drawing/2014/main" id="{70C0CD59-5F99-4F51-A8D6-6F2D36776BB4}"/>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7172" name="Rectangle 4">
            <a:extLst>
              <a:ext uri="{FF2B5EF4-FFF2-40B4-BE49-F238E27FC236}">
                <a16:creationId xmlns:a16="http://schemas.microsoft.com/office/drawing/2014/main" id="{2393BE69-DF01-4160-9BB8-E5CA46C91D49}"/>
              </a:ext>
            </a:extLst>
          </p:cNvPr>
          <p:cNvSpPr>
            <a:spLocks noChangeArrowheads="1"/>
          </p:cNvSpPr>
          <p:nvPr/>
        </p:nvSpPr>
        <p:spPr bwMode="auto">
          <a:xfrm>
            <a:off x="1327150" y="3230563"/>
            <a:ext cx="441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57175" eaLnBrk="0" hangingPunct="0">
              <a:tabLst>
                <a:tab pos="269875" algn="l"/>
              </a:tabLst>
              <a:defRPr sz="1400" b="1">
                <a:solidFill>
                  <a:schemeClr val="tx1"/>
                </a:solidFill>
                <a:latin typeface="宋体" panose="02010600030101010101" pitchFamily="2" charset="-122"/>
                <a:ea typeface="宋体" panose="02010600030101010101" pitchFamily="2" charset="-122"/>
              </a:defRPr>
            </a:lvl1pPr>
            <a:lvl2pPr marL="742950" indent="-285750" eaLnBrk="0" hangingPunct="0">
              <a:tabLst>
                <a:tab pos="269875" algn="l"/>
              </a:tabLst>
              <a:defRPr sz="1400" b="1">
                <a:solidFill>
                  <a:schemeClr val="tx1"/>
                </a:solidFill>
                <a:latin typeface="宋体" panose="02010600030101010101" pitchFamily="2" charset="-122"/>
                <a:ea typeface="宋体" panose="02010600030101010101" pitchFamily="2" charset="-122"/>
              </a:defRPr>
            </a:lvl2pPr>
            <a:lvl3pPr marL="1143000" indent="-228600" eaLnBrk="0" hangingPunct="0">
              <a:tabLst>
                <a:tab pos="269875" algn="l"/>
              </a:tabLst>
              <a:defRPr sz="1400" b="1">
                <a:solidFill>
                  <a:schemeClr val="tx1"/>
                </a:solidFill>
                <a:latin typeface="宋体" panose="02010600030101010101" pitchFamily="2" charset="-122"/>
                <a:ea typeface="宋体" panose="02010600030101010101" pitchFamily="2" charset="-122"/>
              </a:defRPr>
            </a:lvl3pPr>
            <a:lvl4pPr marL="1600200" indent="-228600" eaLnBrk="0" hangingPunct="0">
              <a:tabLst>
                <a:tab pos="269875" algn="l"/>
              </a:tabLst>
              <a:defRPr sz="1400" b="1">
                <a:solidFill>
                  <a:schemeClr val="tx1"/>
                </a:solidFill>
                <a:latin typeface="宋体" panose="02010600030101010101" pitchFamily="2" charset="-122"/>
                <a:ea typeface="宋体" panose="02010600030101010101" pitchFamily="2" charset="-122"/>
              </a:defRPr>
            </a:lvl4pPr>
            <a:lvl5pPr marL="2057400" indent="-228600" eaLnBrk="0" hangingPunct="0">
              <a:tabLst>
                <a:tab pos="269875" algn="l"/>
              </a:tabLst>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tabLst>
                <a:tab pos="269875" algn="l"/>
              </a:tabLst>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tabLst>
                <a:tab pos="269875" algn="l"/>
              </a:tabLst>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tabLst>
                <a:tab pos="269875" algn="l"/>
              </a:tabLst>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tabLst>
                <a:tab pos="269875" algn="l"/>
              </a:tabLst>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sz="2000" b="0">
              <a:latin typeface="Arial" panose="020B0604020202020204" pitchFamily="34" charset="0"/>
            </a:endParaRPr>
          </a:p>
        </p:txBody>
      </p:sp>
      <p:sp>
        <p:nvSpPr>
          <p:cNvPr id="19" name="圆角矩形 18">
            <a:extLst>
              <a:ext uri="{FF2B5EF4-FFF2-40B4-BE49-F238E27FC236}">
                <a16:creationId xmlns:a16="http://schemas.microsoft.com/office/drawing/2014/main" id="{7BD2AB48-13E1-416E-8F32-0B78B8AC4489}"/>
              </a:ext>
            </a:extLst>
          </p:cNvPr>
          <p:cNvSpPr/>
          <p:nvPr/>
        </p:nvSpPr>
        <p:spPr bwMode="gray">
          <a:xfrm>
            <a:off x="539750" y="1196975"/>
            <a:ext cx="7920038" cy="4537075"/>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spcAft>
                <a:spcPct val="25000"/>
              </a:spcAft>
              <a:buFontTx/>
              <a:buNone/>
              <a:defRPr/>
            </a:pPr>
            <a:r>
              <a:rPr lang="en-US" altLang="zh-CN" sz="2800" dirty="0">
                <a:solidFill>
                  <a:srgbClr val="FF0000"/>
                </a:solidFill>
                <a:latin typeface="Arial" panose="020B0604020202020204" pitchFamily="34" charset="0"/>
              </a:rPr>
              <a:t>5.1.1 </a:t>
            </a:r>
            <a:r>
              <a:rPr lang="zh-CN" altLang="en-US" sz="2800" dirty="0">
                <a:solidFill>
                  <a:srgbClr val="FF0000"/>
                </a:solidFill>
                <a:latin typeface="Arial" panose="020B0604020202020204" pitchFamily="34" charset="0"/>
              </a:rPr>
              <a:t>对象与类</a:t>
            </a:r>
            <a:r>
              <a:rPr lang="zh-CN" altLang="zh-CN" sz="2800" dirty="0">
                <a:solidFill>
                  <a:srgbClr val="FF0000"/>
                </a:solidFill>
                <a:latin typeface="Arial" panose="020B0604020202020204" pitchFamily="34" charset="0"/>
              </a:rPr>
              <a:t>的相关概念</a:t>
            </a:r>
            <a:endParaRPr lang="zh-CN" altLang="en-US" sz="2800" dirty="0">
              <a:solidFill>
                <a:srgbClr val="FF0000"/>
              </a:solidFill>
              <a:latin typeface="Arial" panose="020B0604020202020204" pitchFamily="34" charset="0"/>
            </a:endParaRPr>
          </a:p>
          <a:p>
            <a:pPr>
              <a:buFontTx/>
              <a:buNone/>
              <a:defRPr/>
            </a:pPr>
            <a:r>
              <a:rPr lang="en-US" altLang="zh-CN" sz="2200" dirty="0">
                <a:solidFill>
                  <a:schemeClr val="tx1"/>
                </a:solidFill>
                <a:latin typeface="Arial" panose="020B0604020202020204" pitchFamily="34" charset="0"/>
              </a:rPr>
              <a:t>       </a:t>
            </a:r>
            <a:r>
              <a:rPr lang="en-US" altLang="zh-CN" sz="2200" dirty="0">
                <a:solidFill>
                  <a:srgbClr val="990033"/>
                </a:solidFill>
                <a:latin typeface="Arial" panose="020B0604020202020204" pitchFamily="34" charset="0"/>
              </a:rPr>
              <a:t>1. </a:t>
            </a:r>
            <a:r>
              <a:rPr lang="zh-CN" altLang="en-US" sz="2200" dirty="0">
                <a:solidFill>
                  <a:srgbClr val="990033"/>
                </a:solidFill>
                <a:latin typeface="Arial" panose="020B0604020202020204" pitchFamily="34" charset="0"/>
              </a:rPr>
              <a:t>对象及其三要素</a:t>
            </a:r>
          </a:p>
          <a:p>
            <a:pPr>
              <a:buFontTx/>
              <a:buNone/>
              <a:defRPr/>
            </a:pPr>
            <a:r>
              <a:rPr lang="zh-CN" altLang="en-US" sz="2200" dirty="0">
                <a:solidFill>
                  <a:schemeClr val="tx1"/>
                </a:solidFill>
                <a:latin typeface="Arial" panose="020B0604020202020204" pitchFamily="34" charset="0"/>
              </a:rPr>
              <a:t>       </a:t>
            </a:r>
            <a:r>
              <a:rPr lang="zh-CN" altLang="en-US" sz="2200" u="sng" dirty="0">
                <a:solidFill>
                  <a:srgbClr val="FF0000"/>
                </a:solidFill>
                <a:latin typeface="Arial" panose="020B0604020202020204" pitchFamily="34" charset="0"/>
                <a:ea typeface="黑体" panose="02010609060101010101" pitchFamily="49" charset="-122"/>
              </a:rPr>
              <a:t>对象</a:t>
            </a:r>
            <a:r>
              <a:rPr lang="zh-CN" altLang="en-US" sz="2200" dirty="0">
                <a:solidFill>
                  <a:schemeClr val="tx1"/>
                </a:solidFill>
                <a:latin typeface="Arial" panose="020B0604020202020204" pitchFamily="34" charset="0"/>
              </a:rPr>
              <a:t>是描述客观事物的</a:t>
            </a:r>
            <a:r>
              <a:rPr lang="zh-CN" altLang="en-US" sz="2200" dirty="0">
                <a:solidFill>
                  <a:srgbClr val="800000"/>
                </a:solidFill>
                <a:latin typeface="Arial" panose="020B0604020202020204" pitchFamily="34" charset="0"/>
              </a:rPr>
              <a:t>实体</a:t>
            </a:r>
            <a:r>
              <a:rPr lang="zh-CN" altLang="en-US" sz="2200" dirty="0">
                <a:solidFill>
                  <a:schemeClr val="tx1"/>
                </a:solidFill>
                <a:latin typeface="Arial" panose="020B0604020202020204" pitchFamily="34" charset="0"/>
              </a:rPr>
              <a:t>，是构成系统的</a:t>
            </a:r>
            <a:r>
              <a:rPr lang="zh-CN" altLang="en-US" sz="2200" dirty="0">
                <a:solidFill>
                  <a:srgbClr val="CC0000"/>
                </a:solidFill>
                <a:latin typeface="Arial" panose="020B0604020202020204" pitchFamily="34" charset="0"/>
              </a:rPr>
              <a:t>基本单位</a:t>
            </a:r>
            <a:r>
              <a:rPr lang="zh-CN" altLang="en-US" sz="2200" dirty="0">
                <a:solidFill>
                  <a:schemeClr val="tx1"/>
                </a:solidFill>
                <a:latin typeface="Arial" panose="020B0604020202020204" pitchFamily="34" charset="0"/>
              </a:rPr>
              <a:t>。</a:t>
            </a:r>
            <a:endParaRPr lang="en-US" altLang="zh-CN" sz="2200" dirty="0">
              <a:solidFill>
                <a:schemeClr val="tx1"/>
              </a:solidFill>
              <a:latin typeface="Arial" panose="020B0604020202020204" pitchFamily="34" charset="0"/>
            </a:endParaRPr>
          </a:p>
          <a:p>
            <a:pPr>
              <a:buFontTx/>
              <a:buNone/>
              <a:defRPr/>
            </a:pPr>
            <a:r>
              <a:rPr lang="en-US" altLang="zh-CN" sz="2200" dirty="0">
                <a:solidFill>
                  <a:schemeClr val="tx1"/>
                </a:solidFill>
                <a:latin typeface="Arial" panose="020B0604020202020204" pitchFamily="34" charset="0"/>
              </a:rPr>
              <a:t>     </a:t>
            </a:r>
            <a:r>
              <a:rPr lang="zh-CN" altLang="en-US" sz="2200" dirty="0">
                <a:solidFill>
                  <a:schemeClr val="tx1"/>
                </a:solidFill>
                <a:latin typeface="Arial" panose="020B0604020202020204" pitchFamily="34" charset="0"/>
              </a:rPr>
              <a:t> </a:t>
            </a:r>
            <a:r>
              <a:rPr lang="zh-CN" altLang="en-US" sz="2200" dirty="0">
                <a:solidFill>
                  <a:srgbClr val="800000"/>
                </a:solidFill>
                <a:latin typeface="Arial" panose="020B0604020202020204" pitchFamily="34" charset="0"/>
              </a:rPr>
              <a:t>对象</a:t>
            </a:r>
            <a:r>
              <a:rPr lang="zh-CN" altLang="en-US" sz="2200" dirty="0">
                <a:solidFill>
                  <a:schemeClr val="tx1"/>
                </a:solidFill>
                <a:latin typeface="Arial" panose="020B0604020202020204" pitchFamily="34" charset="0"/>
              </a:rPr>
              <a:t>具有</a:t>
            </a:r>
            <a:r>
              <a:rPr lang="zh-CN" altLang="en-US" sz="2200" u="sng" dirty="0">
                <a:solidFill>
                  <a:srgbClr val="D533C9"/>
                </a:solidFill>
                <a:effectLst>
                  <a:outerShdw blurRad="38100" dist="38100" dir="2700000" algn="tl">
                    <a:srgbClr val="C0C0C0"/>
                  </a:outerShdw>
                </a:effectLst>
                <a:latin typeface="Arial" panose="020B0604020202020204" pitchFamily="34" charset="0"/>
              </a:rPr>
              <a:t>三要素</a:t>
            </a:r>
            <a:r>
              <a:rPr lang="zh-CN" altLang="en-US" sz="2200" dirty="0">
                <a:solidFill>
                  <a:schemeClr val="tx1"/>
                </a:solidFill>
                <a:latin typeface="Arial" panose="020B0604020202020204" pitchFamily="34" charset="0"/>
              </a:rPr>
              <a:t>：</a:t>
            </a:r>
            <a:r>
              <a:rPr lang="zh-CN" altLang="en-US" sz="2200" dirty="0">
                <a:solidFill>
                  <a:srgbClr val="006600"/>
                </a:solidFill>
                <a:latin typeface="Arial" panose="020B0604020202020204" pitchFamily="34" charset="0"/>
              </a:rPr>
              <a:t>对象标识、属性和服务</a:t>
            </a:r>
            <a:r>
              <a:rPr lang="zh-CN" altLang="en-US" sz="2200" dirty="0">
                <a:solidFill>
                  <a:schemeClr val="tx1"/>
                </a:solidFill>
                <a:latin typeface="Arial" panose="020B0604020202020204" pitchFamily="34" charset="0"/>
              </a:rPr>
              <a:t>。</a:t>
            </a:r>
          </a:p>
          <a:p>
            <a:pPr>
              <a:buFontTx/>
              <a:buNone/>
              <a:defRPr/>
            </a:pPr>
            <a:r>
              <a:rPr lang="zh-CN" altLang="en-US" sz="2200" dirty="0">
                <a:solidFill>
                  <a:schemeClr val="tx1"/>
                </a:solidFill>
                <a:latin typeface="Arial" panose="020B0604020202020204" pitchFamily="34" charset="0"/>
              </a:rPr>
              <a:t>      </a:t>
            </a:r>
            <a:r>
              <a:rPr lang="zh-CN" altLang="en-US" sz="2200" dirty="0">
                <a:solidFill>
                  <a:srgbClr val="FF0000"/>
                </a:solidFill>
                <a:latin typeface="Arial" panose="020B0604020202020204" pitchFamily="34" charset="0"/>
                <a:sym typeface="Wingdings" panose="05000000000000000000" pitchFamily="2" charset="2"/>
              </a:rPr>
              <a:t></a:t>
            </a:r>
            <a:r>
              <a:rPr lang="zh-CN" altLang="en-US" sz="2200" u="sng" dirty="0">
                <a:solidFill>
                  <a:srgbClr val="FF0000"/>
                </a:solidFill>
                <a:latin typeface="Arial" panose="020B0604020202020204" pitchFamily="34" charset="0"/>
              </a:rPr>
              <a:t>对象标识</a:t>
            </a:r>
            <a:r>
              <a:rPr lang="zh-CN" altLang="en-US" sz="2200" dirty="0">
                <a:solidFill>
                  <a:schemeClr val="tx1"/>
                </a:solidFill>
                <a:latin typeface="Arial" panose="020B0604020202020204" pitchFamily="34" charset="0"/>
              </a:rPr>
              <a:t>为对象的名字，</a:t>
            </a:r>
            <a:r>
              <a:rPr lang="zh-CN" altLang="en-US" sz="2200" dirty="0">
                <a:solidFill>
                  <a:srgbClr val="CC0000"/>
                </a:solidFill>
                <a:latin typeface="Arial" panose="020B0604020202020204" pitchFamily="34" charset="0"/>
              </a:rPr>
              <a:t>用于</a:t>
            </a:r>
            <a:r>
              <a:rPr lang="zh-CN" altLang="en-US" sz="2200" dirty="0">
                <a:solidFill>
                  <a:schemeClr val="tx1"/>
                </a:solidFill>
                <a:latin typeface="Arial" panose="020B0604020202020204" pitchFamily="34" charset="0"/>
              </a:rPr>
              <a:t>唯一地识别系统内部对象，在定义或使用对象时指定。</a:t>
            </a:r>
          </a:p>
          <a:p>
            <a:pPr>
              <a:buFontTx/>
              <a:buNone/>
              <a:defRPr/>
            </a:pPr>
            <a:r>
              <a:rPr lang="zh-CN" altLang="en-US" sz="2200" dirty="0">
                <a:solidFill>
                  <a:srgbClr val="FF0000"/>
                </a:solidFill>
                <a:latin typeface="Arial" panose="020B0604020202020204" pitchFamily="34" charset="0"/>
              </a:rPr>
              <a:t>       </a:t>
            </a:r>
            <a:r>
              <a:rPr lang="zh-CN" altLang="en-US" sz="2200" dirty="0">
                <a:solidFill>
                  <a:srgbClr val="FF0000"/>
                </a:solidFill>
                <a:latin typeface="Arial" panose="020B0604020202020204" pitchFamily="34" charset="0"/>
                <a:sym typeface="Wingdings" panose="05000000000000000000" pitchFamily="2" charset="2"/>
              </a:rPr>
              <a:t></a:t>
            </a:r>
            <a:r>
              <a:rPr lang="zh-CN" altLang="en-US" sz="2200" u="sng" dirty="0">
                <a:solidFill>
                  <a:srgbClr val="FF0000"/>
                </a:solidFill>
                <a:latin typeface="Arial" panose="020B0604020202020204" pitchFamily="34" charset="0"/>
              </a:rPr>
              <a:t>属性</a:t>
            </a:r>
            <a:r>
              <a:rPr lang="zh-CN" altLang="en-US" sz="2200" dirty="0">
                <a:solidFill>
                  <a:schemeClr val="tx1"/>
                </a:solidFill>
                <a:latin typeface="Arial" panose="020B0604020202020204" pitchFamily="34" charset="0"/>
              </a:rPr>
              <a:t>也称</a:t>
            </a:r>
            <a:r>
              <a:rPr lang="zh-CN" altLang="en-US" sz="2200" dirty="0">
                <a:solidFill>
                  <a:srgbClr val="FF0000"/>
                </a:solidFill>
                <a:latin typeface="Arial" panose="020B0604020202020204" pitchFamily="34" charset="0"/>
              </a:rPr>
              <a:t>状态</a:t>
            </a:r>
            <a:r>
              <a:rPr lang="zh-CN" altLang="en-US" sz="2200" dirty="0">
                <a:solidFill>
                  <a:schemeClr val="tx1"/>
                </a:solidFill>
                <a:latin typeface="Arial" panose="020B0604020202020204" pitchFamily="34" charset="0"/>
              </a:rPr>
              <a:t>或</a:t>
            </a:r>
            <a:r>
              <a:rPr lang="zh-CN" altLang="en-US" sz="2200" dirty="0">
                <a:solidFill>
                  <a:srgbClr val="FF0000"/>
                </a:solidFill>
                <a:latin typeface="Arial" panose="020B0604020202020204" pitchFamily="34" charset="0"/>
              </a:rPr>
              <a:t>数据</a:t>
            </a:r>
            <a:r>
              <a:rPr lang="en-US" altLang="zh-CN" sz="2200" dirty="0">
                <a:solidFill>
                  <a:srgbClr val="FF0000"/>
                </a:solidFill>
                <a:latin typeface="Arial" panose="020B0604020202020204" pitchFamily="34" charset="0"/>
              </a:rPr>
              <a:t>, </a:t>
            </a:r>
            <a:r>
              <a:rPr lang="zh-CN" altLang="en-US" sz="2200" dirty="0">
                <a:solidFill>
                  <a:srgbClr val="800000"/>
                </a:solidFill>
                <a:latin typeface="Arial" panose="020B0604020202020204" pitchFamily="34" charset="0"/>
              </a:rPr>
              <a:t>用于</a:t>
            </a:r>
            <a:r>
              <a:rPr lang="zh-CN" altLang="en-US" sz="2200" dirty="0">
                <a:solidFill>
                  <a:schemeClr val="tx1"/>
                </a:solidFill>
                <a:latin typeface="Arial" panose="020B0604020202020204" pitchFamily="34" charset="0"/>
              </a:rPr>
              <a:t>描述</a:t>
            </a:r>
            <a:r>
              <a:rPr lang="zh-CN" altLang="en-US" sz="2200" dirty="0">
                <a:solidFill>
                  <a:srgbClr val="CC0000"/>
                </a:solidFill>
                <a:latin typeface="Arial" panose="020B0604020202020204" pitchFamily="34" charset="0"/>
              </a:rPr>
              <a:t>对象</a:t>
            </a:r>
            <a:r>
              <a:rPr lang="zh-CN" altLang="en-US" sz="2200" dirty="0">
                <a:solidFill>
                  <a:schemeClr val="tx1"/>
                </a:solidFill>
                <a:latin typeface="Arial" panose="020B0604020202020204" pitchFamily="34" charset="0"/>
              </a:rPr>
              <a:t>的</a:t>
            </a:r>
            <a:r>
              <a:rPr lang="zh-CN" altLang="en-US" sz="2200" dirty="0">
                <a:solidFill>
                  <a:srgbClr val="D533C9"/>
                </a:solidFill>
                <a:latin typeface="Arial" panose="020B0604020202020204" pitchFamily="34" charset="0"/>
              </a:rPr>
              <a:t>静态特征</a:t>
            </a:r>
            <a:r>
              <a:rPr lang="zh-CN" altLang="en-US" sz="2200" dirty="0">
                <a:solidFill>
                  <a:schemeClr val="tx1"/>
                </a:solidFill>
                <a:latin typeface="Arial" panose="020B0604020202020204" pitchFamily="34" charset="0"/>
              </a:rPr>
              <a:t>。在某些</a:t>
            </a:r>
            <a:r>
              <a:rPr lang="en-US" altLang="zh-CN" sz="2200" dirty="0">
                <a:solidFill>
                  <a:schemeClr val="tx1"/>
                </a:solidFill>
                <a:latin typeface="Arial" panose="020B0604020202020204" pitchFamily="34" charset="0"/>
              </a:rPr>
              <a:t>OOP</a:t>
            </a:r>
            <a:r>
              <a:rPr lang="zh-CN" altLang="en-US" sz="2200" dirty="0">
                <a:solidFill>
                  <a:schemeClr val="tx1"/>
                </a:solidFill>
                <a:latin typeface="Arial" panose="020B0604020202020204" pitchFamily="34" charset="0"/>
              </a:rPr>
              <a:t>（</a:t>
            </a:r>
            <a:r>
              <a:rPr lang="en-US" altLang="zh-CN" sz="2000" dirty="0">
                <a:solidFill>
                  <a:schemeClr val="tx1"/>
                </a:solidFill>
                <a:latin typeface="Arial" panose="020B0604020202020204" pitchFamily="34" charset="0"/>
              </a:rPr>
              <a:t>Object Oriented Programming</a:t>
            </a:r>
            <a:r>
              <a:rPr lang="zh-CN" altLang="en-US" sz="2000" dirty="0">
                <a:solidFill>
                  <a:schemeClr val="tx1"/>
                </a:solidFill>
                <a:latin typeface="Arial" panose="020B0604020202020204" pitchFamily="34" charset="0"/>
              </a:rPr>
              <a:t>面向对象编程</a:t>
            </a:r>
            <a:r>
              <a:rPr lang="zh-CN" altLang="en-US" sz="2200" dirty="0">
                <a:solidFill>
                  <a:schemeClr val="tx1"/>
                </a:solidFill>
                <a:latin typeface="Arial" panose="020B0604020202020204" pitchFamily="34" charset="0"/>
              </a:rPr>
              <a:t>）语言中，</a:t>
            </a:r>
            <a:r>
              <a:rPr lang="zh-CN" altLang="en-US" sz="2200" dirty="0">
                <a:solidFill>
                  <a:srgbClr val="800000"/>
                </a:solidFill>
                <a:latin typeface="Arial" panose="020B0604020202020204" pitchFamily="34" charset="0"/>
              </a:rPr>
              <a:t>属性</a:t>
            </a:r>
            <a:r>
              <a:rPr lang="zh-CN" altLang="en-US" sz="2200" dirty="0">
                <a:solidFill>
                  <a:schemeClr val="tx1"/>
                </a:solidFill>
                <a:latin typeface="Arial" panose="020B0604020202020204" pitchFamily="34" charset="0"/>
              </a:rPr>
              <a:t>通常被称为</a:t>
            </a:r>
            <a:r>
              <a:rPr lang="zh-CN" altLang="en-US" sz="2200" dirty="0">
                <a:solidFill>
                  <a:srgbClr val="800000"/>
                </a:solidFill>
                <a:latin typeface="Arial" panose="020B0604020202020204" pitchFamily="34" charset="0"/>
              </a:rPr>
              <a:t>成员变量</a:t>
            </a:r>
            <a:r>
              <a:rPr lang="zh-CN" altLang="en-US" sz="2200" dirty="0">
                <a:solidFill>
                  <a:schemeClr val="tx1"/>
                </a:solidFill>
                <a:latin typeface="Arial" panose="020B0604020202020204" pitchFamily="34" charset="0"/>
              </a:rPr>
              <a:t>或简称</a:t>
            </a:r>
            <a:r>
              <a:rPr lang="zh-CN" altLang="en-US" sz="2200" dirty="0">
                <a:solidFill>
                  <a:srgbClr val="FF0000"/>
                </a:solidFill>
                <a:latin typeface="Arial" panose="020B0604020202020204" pitchFamily="34" charset="0"/>
              </a:rPr>
              <a:t>变量</a:t>
            </a:r>
            <a:r>
              <a:rPr lang="zh-CN" altLang="en-US" sz="2200" dirty="0">
                <a:solidFill>
                  <a:schemeClr val="tx1"/>
                </a:solidFill>
                <a:latin typeface="Arial" panose="020B0604020202020204" pitchFamily="34" charset="0"/>
              </a:rPr>
              <a:t>。</a:t>
            </a:r>
          </a:p>
          <a:p>
            <a:pPr>
              <a:buFontTx/>
              <a:buNone/>
              <a:defRPr/>
            </a:pPr>
            <a:r>
              <a:rPr lang="zh-CN" altLang="en-US" sz="2200" dirty="0">
                <a:solidFill>
                  <a:schemeClr val="tx1"/>
                </a:solidFill>
                <a:latin typeface="Arial" panose="020B0604020202020204" pitchFamily="34" charset="0"/>
              </a:rPr>
              <a:t>       </a:t>
            </a:r>
            <a:r>
              <a:rPr lang="zh-CN" altLang="en-US" sz="2200" dirty="0">
                <a:solidFill>
                  <a:srgbClr val="FF0000"/>
                </a:solidFill>
                <a:latin typeface="Arial" panose="020B0604020202020204" pitchFamily="34" charset="0"/>
                <a:sym typeface="Wingdings" panose="05000000000000000000" pitchFamily="2" charset="2"/>
              </a:rPr>
              <a:t></a:t>
            </a:r>
            <a:r>
              <a:rPr lang="zh-CN" altLang="en-US" sz="2200" u="sng" dirty="0">
                <a:solidFill>
                  <a:srgbClr val="FF0000"/>
                </a:solidFill>
                <a:latin typeface="Arial" panose="020B0604020202020204" pitchFamily="34" charset="0"/>
              </a:rPr>
              <a:t>服务</a:t>
            </a:r>
            <a:r>
              <a:rPr lang="zh-CN" altLang="en-US" sz="2200" dirty="0">
                <a:solidFill>
                  <a:schemeClr val="tx1"/>
                </a:solidFill>
                <a:latin typeface="Arial" panose="020B0604020202020204" pitchFamily="34" charset="0"/>
              </a:rPr>
              <a:t>也称</a:t>
            </a:r>
            <a:r>
              <a:rPr lang="zh-CN" altLang="en-US" sz="2200" dirty="0">
                <a:solidFill>
                  <a:srgbClr val="FF0000"/>
                </a:solidFill>
                <a:latin typeface="Arial" panose="020B0604020202020204" pitchFamily="34" charset="0"/>
              </a:rPr>
              <a:t>操作</a:t>
            </a:r>
            <a:r>
              <a:rPr lang="zh-CN" altLang="en-US" sz="2200" dirty="0">
                <a:solidFill>
                  <a:schemeClr val="tx1"/>
                </a:solidFill>
                <a:latin typeface="Arial" panose="020B0604020202020204" pitchFamily="34" charset="0"/>
              </a:rPr>
              <a:t>、</a:t>
            </a:r>
            <a:r>
              <a:rPr lang="zh-CN" altLang="en-US" sz="2200" dirty="0">
                <a:solidFill>
                  <a:srgbClr val="FF0000"/>
                </a:solidFill>
                <a:latin typeface="Arial" panose="020B0604020202020204" pitchFamily="34" charset="0"/>
              </a:rPr>
              <a:t>行为</a:t>
            </a:r>
            <a:r>
              <a:rPr lang="zh-CN" altLang="en-US" sz="2200" dirty="0">
                <a:solidFill>
                  <a:schemeClr val="tx1"/>
                </a:solidFill>
                <a:latin typeface="Arial" panose="020B0604020202020204" pitchFamily="34" charset="0"/>
              </a:rPr>
              <a:t>或</a:t>
            </a:r>
            <a:r>
              <a:rPr lang="zh-CN" altLang="en-US" sz="2200" dirty="0">
                <a:solidFill>
                  <a:srgbClr val="FF0000"/>
                </a:solidFill>
                <a:latin typeface="Arial" panose="020B0604020202020204" pitchFamily="34" charset="0"/>
              </a:rPr>
              <a:t>方法</a:t>
            </a:r>
            <a:r>
              <a:rPr lang="en-US" altLang="zh-CN" sz="2200" dirty="0">
                <a:solidFill>
                  <a:srgbClr val="FF0000"/>
                </a:solidFill>
                <a:latin typeface="Arial" panose="020B0604020202020204" pitchFamily="34" charset="0"/>
              </a:rPr>
              <a:t>, </a:t>
            </a:r>
            <a:r>
              <a:rPr lang="zh-CN" altLang="en-US" sz="2200" dirty="0">
                <a:solidFill>
                  <a:srgbClr val="800000"/>
                </a:solidFill>
                <a:latin typeface="Arial" panose="020B0604020202020204" pitchFamily="34" charset="0"/>
              </a:rPr>
              <a:t>用于</a:t>
            </a:r>
            <a:r>
              <a:rPr lang="zh-CN" altLang="en-US" sz="2200" dirty="0">
                <a:solidFill>
                  <a:schemeClr val="tx1"/>
                </a:solidFill>
                <a:latin typeface="Arial" panose="020B0604020202020204" pitchFamily="34" charset="0"/>
              </a:rPr>
              <a:t>描述对象的</a:t>
            </a:r>
            <a:r>
              <a:rPr lang="zh-CN" altLang="en-US" sz="2200" dirty="0">
                <a:solidFill>
                  <a:srgbClr val="D533C9"/>
                </a:solidFill>
                <a:latin typeface="Arial" panose="020B0604020202020204" pitchFamily="34" charset="0"/>
              </a:rPr>
              <a:t>动态特征</a:t>
            </a:r>
            <a:r>
              <a:rPr lang="zh-CN" altLang="en-US" sz="2200" dirty="0">
                <a:solidFill>
                  <a:schemeClr val="tx1"/>
                </a:solidFill>
                <a:latin typeface="Arial" panose="020B0604020202020204" pitchFamily="34" charset="0"/>
              </a:rPr>
              <a:t>，在某些</a:t>
            </a:r>
            <a:r>
              <a:rPr lang="en-US" altLang="zh-CN" sz="2200" dirty="0">
                <a:solidFill>
                  <a:schemeClr val="tx1"/>
                </a:solidFill>
                <a:latin typeface="Arial" panose="020B0604020202020204" pitchFamily="34" charset="0"/>
              </a:rPr>
              <a:t>OOP</a:t>
            </a:r>
            <a:r>
              <a:rPr lang="zh-CN" altLang="en-US" sz="2200" dirty="0">
                <a:solidFill>
                  <a:schemeClr val="tx1"/>
                </a:solidFill>
                <a:latin typeface="Arial" panose="020B0604020202020204" pitchFamily="34" charset="0"/>
              </a:rPr>
              <a:t>语言中</a:t>
            </a:r>
            <a:r>
              <a:rPr lang="en-US" altLang="zh-CN" sz="2200" dirty="0">
                <a:solidFill>
                  <a:schemeClr val="tx1"/>
                </a:solidFill>
                <a:latin typeface="Arial" panose="020B0604020202020204" pitchFamily="34" charset="0"/>
              </a:rPr>
              <a:t>,</a:t>
            </a:r>
            <a:r>
              <a:rPr lang="zh-CN" altLang="en-US" sz="2200" dirty="0">
                <a:solidFill>
                  <a:schemeClr val="tx1"/>
                </a:solidFill>
                <a:latin typeface="Arial" panose="020B0604020202020204" pitchFamily="34" charset="0"/>
              </a:rPr>
              <a:t>通常被称为</a:t>
            </a:r>
            <a:r>
              <a:rPr lang="zh-CN" altLang="en-US" sz="2200" dirty="0">
                <a:solidFill>
                  <a:srgbClr val="800000"/>
                </a:solidFill>
                <a:latin typeface="Arial" panose="020B0604020202020204" pitchFamily="34" charset="0"/>
              </a:rPr>
              <a:t>成员函数</a:t>
            </a:r>
            <a:r>
              <a:rPr lang="zh-CN" altLang="en-US" sz="2200" dirty="0">
                <a:solidFill>
                  <a:schemeClr val="tx1"/>
                </a:solidFill>
                <a:latin typeface="Arial" panose="020B0604020202020204" pitchFamily="34" charset="0"/>
              </a:rPr>
              <a:t>或简称</a:t>
            </a:r>
            <a:r>
              <a:rPr lang="zh-CN" altLang="en-US" sz="2200" dirty="0">
                <a:solidFill>
                  <a:srgbClr val="FF0000"/>
                </a:solidFill>
                <a:latin typeface="Arial" panose="020B0604020202020204" pitchFamily="34" charset="0"/>
              </a:rPr>
              <a:t>函数</a:t>
            </a:r>
            <a:r>
              <a:rPr lang="zh-CN" altLang="en-US" sz="2200" dirty="0">
                <a:solidFill>
                  <a:schemeClr val="tx1"/>
                </a:solidFill>
                <a:latin typeface="Arial" panose="020B0604020202020204" pitchFamily="34" charset="0"/>
              </a:rPr>
              <a:t>。</a:t>
            </a:r>
          </a:p>
          <a:p>
            <a:pPr>
              <a:buFontTx/>
              <a:buNone/>
              <a:defRPr/>
            </a:pPr>
            <a:endParaRPr lang="en-US" altLang="zh-CN" sz="2000" b="0" dirty="0">
              <a:solidFill>
                <a:schemeClr val="tx1"/>
              </a:solidFill>
              <a:effectLst>
                <a:outerShdw blurRad="38100" dist="38100" dir="2700000" algn="tl">
                  <a:srgbClr val="C0C0C0"/>
                </a:outerShdw>
              </a:effectLst>
              <a:latin typeface="Arial" panose="020B0604020202020204" pitchFamily="34" charset="0"/>
            </a:endParaRPr>
          </a:p>
        </p:txBody>
      </p:sp>
      <p:pic>
        <p:nvPicPr>
          <p:cNvPr id="7174" name="Picture 5" descr="C:\Program Files\Microsoft Office\MEDIA\CAGCAT10\j0234657.wmf">
            <a:extLst>
              <a:ext uri="{FF2B5EF4-FFF2-40B4-BE49-F238E27FC236}">
                <a16:creationId xmlns:a16="http://schemas.microsoft.com/office/drawing/2014/main" id="{BC3CAD11-9271-462B-B71C-33699E914A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425" y="5300663"/>
            <a:ext cx="107950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5" name="AutoShape 8">
            <a:extLst>
              <a:ext uri="{FF2B5EF4-FFF2-40B4-BE49-F238E27FC236}">
                <a16:creationId xmlns:a16="http://schemas.microsoft.com/office/drawing/2014/main" id="{0DFDCC15-7DE7-4944-8028-C89FD8A74AA6}"/>
              </a:ext>
            </a:extLst>
          </p:cNvPr>
          <p:cNvSpPr>
            <a:spLocks noChangeArrowheads="1"/>
          </p:cNvSpPr>
          <p:nvPr/>
        </p:nvSpPr>
        <p:spPr bwMode="auto">
          <a:xfrm>
            <a:off x="4140200" y="1889125"/>
            <a:ext cx="3022600" cy="288925"/>
          </a:xfrm>
          <a:prstGeom prst="wedgeRectCallout">
            <a:avLst>
              <a:gd name="adj1" fmla="val -31111"/>
              <a:gd name="adj2" fmla="val 72856"/>
            </a:avLst>
          </a:prstGeom>
          <a:solidFill>
            <a:srgbClr val="FFFF99"/>
          </a:solidFill>
          <a:ln w="9525">
            <a:solidFill>
              <a:schemeClr val="tx1"/>
            </a:solidFill>
            <a:miter lim="800000"/>
            <a:headEnd/>
            <a:tailEnd/>
          </a:ln>
        </p:spPr>
        <p:txBody>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zh-CN" altLang="en-US" b="0"/>
              <a:t>窗体、对话框、菜单、按钮、构建</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2CF913B7-677C-424E-8ADC-7F1C67DBAB2C}"/>
              </a:ext>
            </a:extLst>
          </p:cNvPr>
          <p:cNvSpPr>
            <a:spLocks noGrp="1" noChangeArrowheads="1"/>
          </p:cNvSpPr>
          <p:nvPr>
            <p:ph type="title" idx="4294967295"/>
          </p:nvPr>
        </p:nvSpPr>
        <p:spPr>
          <a:xfrm>
            <a:off x="428625" y="161925"/>
            <a:ext cx="8178800" cy="533400"/>
          </a:xfrm>
        </p:spPr>
        <p:txBody>
          <a:bodyPr/>
          <a:lstStyle/>
          <a:p>
            <a:pPr eaLnBrk="1" hangingPunct="1"/>
            <a:r>
              <a:rPr lang="en-US" altLang="zh-CN"/>
              <a:t>5.4 </a:t>
            </a:r>
            <a:r>
              <a:rPr lang="zh-CN" altLang="en-US"/>
              <a:t>面向对象设计 </a:t>
            </a:r>
          </a:p>
        </p:txBody>
      </p:sp>
      <p:sp>
        <p:nvSpPr>
          <p:cNvPr id="53251" name="Text Box 3">
            <a:extLst>
              <a:ext uri="{FF2B5EF4-FFF2-40B4-BE49-F238E27FC236}">
                <a16:creationId xmlns:a16="http://schemas.microsoft.com/office/drawing/2014/main" id="{96C7765B-DB0F-41DB-B1D3-FD158F100347}"/>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53252" name="Rectangle 4">
            <a:extLst>
              <a:ext uri="{FF2B5EF4-FFF2-40B4-BE49-F238E27FC236}">
                <a16:creationId xmlns:a16="http://schemas.microsoft.com/office/drawing/2014/main" id="{72F7CFF0-A820-489B-B93E-3F4915001BDE}"/>
              </a:ext>
            </a:extLst>
          </p:cNvPr>
          <p:cNvSpPr>
            <a:spLocks noChangeArrowheads="1"/>
          </p:cNvSpPr>
          <p:nvPr/>
        </p:nvSpPr>
        <p:spPr bwMode="auto">
          <a:xfrm>
            <a:off x="11113" y="2365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53253" name="Rectangle 5">
            <a:extLst>
              <a:ext uri="{FF2B5EF4-FFF2-40B4-BE49-F238E27FC236}">
                <a16:creationId xmlns:a16="http://schemas.microsoft.com/office/drawing/2014/main" id="{C5EA0D04-FEC7-418F-8A79-849D5D4827F1}"/>
              </a:ext>
            </a:extLst>
          </p:cNvPr>
          <p:cNvSpPr>
            <a:spLocks noChangeArrowheads="1"/>
          </p:cNvSpPr>
          <p:nvPr/>
        </p:nvSpPr>
        <p:spPr bwMode="auto">
          <a:xfrm>
            <a:off x="395288" y="3938588"/>
            <a:ext cx="454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9875"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sz="1600" b="0">
              <a:latin typeface="Arial" panose="020B0604020202020204" pitchFamily="34" charset="0"/>
            </a:endParaRPr>
          </a:p>
        </p:txBody>
      </p:sp>
      <p:sp>
        <p:nvSpPr>
          <p:cNvPr id="5" name="圆角矩形 4">
            <a:extLst>
              <a:ext uri="{FF2B5EF4-FFF2-40B4-BE49-F238E27FC236}">
                <a16:creationId xmlns:a16="http://schemas.microsoft.com/office/drawing/2014/main" id="{3B861A9F-2F4C-4D0A-9609-31D157A49EE9}"/>
              </a:ext>
            </a:extLst>
          </p:cNvPr>
          <p:cNvSpPr/>
          <p:nvPr/>
        </p:nvSpPr>
        <p:spPr bwMode="gray">
          <a:xfrm>
            <a:off x="684213" y="1412875"/>
            <a:ext cx="7559675" cy="4968875"/>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fontScale="92500"/>
          </a:bodyPr>
          <a:lstStyle/>
          <a:p>
            <a:pPr>
              <a:defRPr/>
            </a:pPr>
            <a:r>
              <a:rPr lang="en-US" altLang="zh-CN" sz="2200" dirty="0">
                <a:solidFill>
                  <a:srgbClr val="FF0000"/>
                </a:solidFill>
                <a:latin typeface="Arial" panose="020B0604020202020204" pitchFamily="34" charset="0"/>
              </a:rPr>
              <a:t>       5. </a:t>
            </a:r>
            <a:r>
              <a:rPr lang="zh-CN" altLang="en-US" sz="2200" dirty="0">
                <a:solidFill>
                  <a:srgbClr val="FF0000"/>
                </a:solidFill>
                <a:latin typeface="Arial" panose="020B0604020202020204" pitchFamily="34" charset="0"/>
              </a:rPr>
              <a:t>人机交互子系统的设计</a:t>
            </a:r>
          </a:p>
          <a:p>
            <a:pPr>
              <a:buFontTx/>
              <a:buNone/>
              <a:defRPr/>
            </a:pPr>
            <a:r>
              <a:rPr lang="zh-CN" altLang="en-US" sz="2000" dirty="0">
                <a:solidFill>
                  <a:schemeClr val="tx1"/>
                </a:solidFill>
                <a:latin typeface="Arial" panose="020B0604020202020204" pitchFamily="34" charset="0"/>
              </a:rPr>
              <a:t>        通常设计人机交互子系统时，遵循以下</a:t>
            </a:r>
            <a:r>
              <a:rPr lang="zh-CN" altLang="en-US" sz="2000" dirty="0">
                <a:solidFill>
                  <a:srgbClr val="FF3399"/>
                </a:solidFill>
                <a:latin typeface="Arial" panose="020B0604020202020204" pitchFamily="34" charset="0"/>
              </a:rPr>
              <a:t>准则和策略</a:t>
            </a:r>
            <a:r>
              <a:rPr lang="zh-CN" altLang="en-US" sz="2000" dirty="0">
                <a:solidFill>
                  <a:schemeClr val="tx1"/>
                </a:solidFill>
                <a:latin typeface="Arial" panose="020B0604020202020204" pitchFamily="34" charset="0"/>
              </a:rPr>
              <a:t>。</a:t>
            </a:r>
          </a:p>
          <a:p>
            <a:pPr>
              <a:buFontTx/>
              <a:buNone/>
              <a:defRPr/>
            </a:pPr>
            <a:r>
              <a:rPr lang="en-US" altLang="zh-CN" sz="2000" dirty="0">
                <a:solidFill>
                  <a:srgbClr val="990000"/>
                </a:solidFill>
                <a:latin typeface="Arial" panose="020B0604020202020204" pitchFamily="34" charset="0"/>
              </a:rPr>
              <a:t>       1</a:t>
            </a:r>
            <a:r>
              <a:rPr lang="zh-CN" altLang="en-US" sz="2000" dirty="0">
                <a:solidFill>
                  <a:srgbClr val="990000"/>
                </a:solidFill>
                <a:latin typeface="Arial" panose="020B0604020202020204" pitchFamily="34" charset="0"/>
              </a:rPr>
              <a:t>）设计人机交互界面的准则</a:t>
            </a:r>
          </a:p>
          <a:p>
            <a:pPr>
              <a:buFontTx/>
              <a:buNone/>
              <a:defRPr/>
            </a:pPr>
            <a:r>
              <a:rPr lang="zh-CN" altLang="en-US" sz="2000" dirty="0">
                <a:solidFill>
                  <a:schemeClr val="tx1"/>
                </a:solidFill>
                <a:latin typeface="Arial" panose="020B0604020202020204" pitchFamily="34" charset="0"/>
              </a:rPr>
              <a:t>      （</a:t>
            </a:r>
            <a:r>
              <a:rPr lang="en-US" altLang="zh-CN" sz="2000" dirty="0">
                <a:solidFill>
                  <a:schemeClr val="tx1"/>
                </a:solidFill>
                <a:latin typeface="Arial" panose="020B0604020202020204" pitchFamily="34" charset="0"/>
              </a:rPr>
              <a:t>1</a:t>
            </a:r>
            <a:r>
              <a:rPr lang="zh-CN" altLang="en-US" sz="2000" dirty="0">
                <a:solidFill>
                  <a:schemeClr val="tx1"/>
                </a:solidFill>
                <a:latin typeface="Arial" panose="020B0604020202020204" pitchFamily="34" charset="0"/>
              </a:rPr>
              <a:t>）达到一致。尽量使术语、步骤和动作达到完全一致。</a:t>
            </a:r>
          </a:p>
          <a:p>
            <a:pPr>
              <a:buFontTx/>
              <a:buNone/>
              <a:defRPr/>
            </a:pPr>
            <a:r>
              <a:rPr lang="zh-CN" altLang="en-US" sz="2000" dirty="0">
                <a:solidFill>
                  <a:schemeClr val="tx1"/>
                </a:solidFill>
                <a:latin typeface="Arial" panose="020B0604020202020204" pitchFamily="34" charset="0"/>
              </a:rPr>
              <a:t>      （</a:t>
            </a:r>
            <a:r>
              <a:rPr lang="en-US" altLang="zh-CN" sz="2000" dirty="0">
                <a:solidFill>
                  <a:schemeClr val="tx1"/>
                </a:solidFill>
                <a:latin typeface="Arial" panose="020B0604020202020204" pitchFamily="34" charset="0"/>
              </a:rPr>
              <a:t>2</a:t>
            </a:r>
            <a:r>
              <a:rPr lang="zh-CN" altLang="en-US" sz="2000" dirty="0">
                <a:solidFill>
                  <a:schemeClr val="tx1"/>
                </a:solidFill>
                <a:latin typeface="Arial" panose="020B0604020202020204" pitchFamily="34" charset="0"/>
              </a:rPr>
              <a:t>）提高效率。尽量减少击键次数、点击鼠标的频率及下拉菜单的距离，减少输出时间。</a:t>
            </a:r>
          </a:p>
          <a:p>
            <a:pPr>
              <a:buFontTx/>
              <a:buNone/>
              <a:defRPr/>
            </a:pPr>
            <a:r>
              <a:rPr lang="zh-CN" altLang="en-US" sz="2000" dirty="0">
                <a:solidFill>
                  <a:schemeClr val="tx1"/>
                </a:solidFill>
                <a:latin typeface="Arial" panose="020B0604020202020204" pitchFamily="34" charset="0"/>
              </a:rPr>
              <a:t>      （</a:t>
            </a:r>
            <a:r>
              <a:rPr lang="en-US" altLang="zh-CN" sz="2000" dirty="0">
                <a:solidFill>
                  <a:schemeClr val="tx1"/>
                </a:solidFill>
                <a:latin typeface="Arial" panose="020B0604020202020204" pitchFamily="34" charset="0"/>
              </a:rPr>
              <a:t>3</a:t>
            </a:r>
            <a:r>
              <a:rPr lang="zh-CN" altLang="en-US" sz="2000" dirty="0">
                <a:solidFill>
                  <a:schemeClr val="tx1"/>
                </a:solidFill>
                <a:latin typeface="Arial" panose="020B0604020202020204" pitchFamily="34" charset="0"/>
              </a:rPr>
              <a:t>）反馈及时。使用户及时了解系统正在完成操作任务的进展情况。</a:t>
            </a:r>
          </a:p>
          <a:p>
            <a:pPr>
              <a:buFontTx/>
              <a:buNone/>
              <a:defRPr/>
            </a:pPr>
            <a:r>
              <a:rPr lang="zh-CN" altLang="en-US" sz="2000" dirty="0">
                <a:solidFill>
                  <a:schemeClr val="tx1"/>
                </a:solidFill>
                <a:latin typeface="Arial" panose="020B0604020202020204" pitchFamily="34" charset="0"/>
              </a:rPr>
              <a:t>      （</a:t>
            </a:r>
            <a:r>
              <a:rPr lang="en-US" altLang="zh-CN" sz="2000" dirty="0">
                <a:solidFill>
                  <a:schemeClr val="tx1"/>
                </a:solidFill>
                <a:latin typeface="Arial" panose="020B0604020202020204" pitchFamily="34" charset="0"/>
              </a:rPr>
              <a:t>4</a:t>
            </a:r>
            <a:r>
              <a:rPr lang="zh-CN" altLang="en-US" sz="2000" dirty="0">
                <a:solidFill>
                  <a:schemeClr val="tx1"/>
                </a:solidFill>
                <a:latin typeface="Arial" panose="020B0604020202020204" pitchFamily="34" charset="0"/>
              </a:rPr>
              <a:t>）提供“撤销”命令。使用户及时撤销错误动作，避免</a:t>
            </a:r>
            <a:r>
              <a:rPr lang="en-US" altLang="zh-CN" sz="2000" dirty="0">
                <a:solidFill>
                  <a:schemeClr val="tx1"/>
                </a:solidFill>
                <a:latin typeface="Arial" panose="020B0604020202020204" pitchFamily="34" charset="0"/>
              </a:rPr>
              <a:t>/</a:t>
            </a:r>
            <a:r>
              <a:rPr lang="zh-CN" altLang="en-US" sz="2000" dirty="0">
                <a:solidFill>
                  <a:schemeClr val="tx1"/>
                </a:solidFill>
                <a:latin typeface="Arial" panose="020B0604020202020204" pitchFamily="34" charset="0"/>
              </a:rPr>
              <a:t>减少错误的影响。</a:t>
            </a:r>
          </a:p>
          <a:p>
            <a:pPr>
              <a:buFontTx/>
              <a:buNone/>
              <a:defRPr/>
            </a:pPr>
            <a:r>
              <a:rPr lang="zh-CN" altLang="en-US" sz="2000" dirty="0">
                <a:solidFill>
                  <a:schemeClr val="tx1"/>
                </a:solidFill>
                <a:latin typeface="Arial" panose="020B0604020202020204" pitchFamily="34" charset="0"/>
              </a:rPr>
              <a:t>      （</a:t>
            </a:r>
            <a:r>
              <a:rPr lang="en-US" altLang="zh-CN" sz="2000" dirty="0">
                <a:solidFill>
                  <a:schemeClr val="tx1"/>
                </a:solidFill>
                <a:latin typeface="Arial" panose="020B0604020202020204" pitchFamily="34" charset="0"/>
              </a:rPr>
              <a:t>5</a:t>
            </a:r>
            <a:r>
              <a:rPr lang="zh-CN" altLang="en-US" sz="2000" dirty="0">
                <a:solidFill>
                  <a:schemeClr val="tx1"/>
                </a:solidFill>
                <a:latin typeface="Arial" panose="020B0604020202020204" pitchFamily="34" charset="0"/>
              </a:rPr>
              <a:t>）减少记忆。最好不用记住操作信息再使用界面，尽量简单或在操作同时给出提示。</a:t>
            </a:r>
          </a:p>
          <a:p>
            <a:pPr>
              <a:buFontTx/>
              <a:buNone/>
              <a:defRPr/>
            </a:pPr>
            <a:r>
              <a:rPr lang="zh-CN" altLang="en-US" sz="2000" dirty="0">
                <a:solidFill>
                  <a:schemeClr val="tx1"/>
                </a:solidFill>
                <a:latin typeface="Arial" panose="020B0604020202020204" pitchFamily="34" charset="0"/>
              </a:rPr>
              <a:t>      （</a:t>
            </a:r>
            <a:r>
              <a:rPr lang="en-US" altLang="zh-CN" sz="2000" dirty="0">
                <a:solidFill>
                  <a:schemeClr val="tx1"/>
                </a:solidFill>
                <a:latin typeface="Arial" panose="020B0604020202020204" pitchFamily="34" charset="0"/>
              </a:rPr>
              <a:t>6</a:t>
            </a:r>
            <a:r>
              <a:rPr lang="zh-CN" altLang="en-US" sz="2000" dirty="0">
                <a:solidFill>
                  <a:schemeClr val="tx1"/>
                </a:solidFill>
                <a:latin typeface="Arial" panose="020B0604020202020204" pitchFamily="34" charset="0"/>
              </a:rPr>
              <a:t>）帮助使用。提供联机帮助和参考资料，供随时查阅。</a:t>
            </a:r>
          </a:p>
          <a:p>
            <a:pPr>
              <a:buFontTx/>
              <a:buNone/>
              <a:defRPr/>
            </a:pPr>
            <a:r>
              <a:rPr lang="zh-CN" altLang="en-US" sz="2000" dirty="0">
                <a:solidFill>
                  <a:schemeClr val="tx1"/>
                </a:solidFill>
                <a:latin typeface="Arial" panose="020B0604020202020204" pitchFamily="34" charset="0"/>
              </a:rPr>
              <a:t>      （</a:t>
            </a:r>
            <a:r>
              <a:rPr lang="en-US" altLang="zh-CN" sz="2000" dirty="0">
                <a:solidFill>
                  <a:schemeClr val="tx1"/>
                </a:solidFill>
                <a:latin typeface="Arial" panose="020B0604020202020204" pitchFamily="34" charset="0"/>
              </a:rPr>
              <a:t>7</a:t>
            </a:r>
            <a:r>
              <a:rPr lang="zh-CN" altLang="en-US" sz="2000" dirty="0">
                <a:solidFill>
                  <a:schemeClr val="tx1"/>
                </a:solidFill>
                <a:latin typeface="Arial" panose="020B0604020202020204" pitchFamily="34" charset="0"/>
              </a:rPr>
              <a:t>）便捷友好。易于操作，快捷新颖，富有吸引力。</a:t>
            </a:r>
            <a:endParaRPr lang="zh-CN" altLang="en-US" sz="1800" dirty="0">
              <a:solidFill>
                <a:schemeClr val="tx1"/>
              </a:solidFill>
              <a:latin typeface="Arial" panose="020B0604020202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7C0152FA-77C9-4D37-8DC0-9EFF2C910E77}"/>
              </a:ext>
            </a:extLst>
          </p:cNvPr>
          <p:cNvSpPr>
            <a:spLocks noGrp="1" noChangeArrowheads="1"/>
          </p:cNvSpPr>
          <p:nvPr>
            <p:ph type="title" idx="4294967295"/>
          </p:nvPr>
        </p:nvSpPr>
        <p:spPr>
          <a:xfrm>
            <a:off x="428625" y="161925"/>
            <a:ext cx="8178800" cy="533400"/>
          </a:xfrm>
        </p:spPr>
        <p:txBody>
          <a:bodyPr/>
          <a:lstStyle/>
          <a:p>
            <a:pPr eaLnBrk="1" hangingPunct="1"/>
            <a:r>
              <a:rPr lang="en-US" altLang="zh-CN"/>
              <a:t>5.4 </a:t>
            </a:r>
            <a:r>
              <a:rPr lang="zh-CN" altLang="en-US"/>
              <a:t>面向对象设计 </a:t>
            </a:r>
          </a:p>
        </p:txBody>
      </p:sp>
      <p:sp>
        <p:nvSpPr>
          <p:cNvPr id="54275" name="Text Box 3">
            <a:extLst>
              <a:ext uri="{FF2B5EF4-FFF2-40B4-BE49-F238E27FC236}">
                <a16:creationId xmlns:a16="http://schemas.microsoft.com/office/drawing/2014/main" id="{9E067E3C-AC14-4BA0-8235-07C57D3E8342}"/>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54276" name="Rectangle 4">
            <a:extLst>
              <a:ext uri="{FF2B5EF4-FFF2-40B4-BE49-F238E27FC236}">
                <a16:creationId xmlns:a16="http://schemas.microsoft.com/office/drawing/2014/main" id="{D9FE4670-717A-4542-983E-1FA8A4F303AE}"/>
              </a:ext>
            </a:extLst>
          </p:cNvPr>
          <p:cNvSpPr>
            <a:spLocks noChangeArrowheads="1"/>
          </p:cNvSpPr>
          <p:nvPr/>
        </p:nvSpPr>
        <p:spPr bwMode="auto">
          <a:xfrm>
            <a:off x="11113" y="2365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54277" name="Rectangle 5">
            <a:extLst>
              <a:ext uri="{FF2B5EF4-FFF2-40B4-BE49-F238E27FC236}">
                <a16:creationId xmlns:a16="http://schemas.microsoft.com/office/drawing/2014/main" id="{53C9DE5C-D987-4830-95DB-0899E5729A1C}"/>
              </a:ext>
            </a:extLst>
          </p:cNvPr>
          <p:cNvSpPr>
            <a:spLocks noChangeArrowheads="1"/>
          </p:cNvSpPr>
          <p:nvPr/>
        </p:nvSpPr>
        <p:spPr bwMode="auto">
          <a:xfrm>
            <a:off x="395288" y="3938588"/>
            <a:ext cx="454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9875"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sz="1600" b="0">
              <a:latin typeface="Arial" panose="020B0604020202020204" pitchFamily="34" charset="0"/>
            </a:endParaRPr>
          </a:p>
        </p:txBody>
      </p:sp>
      <p:sp>
        <p:nvSpPr>
          <p:cNvPr id="5" name="圆角矩形 4">
            <a:extLst>
              <a:ext uri="{FF2B5EF4-FFF2-40B4-BE49-F238E27FC236}">
                <a16:creationId xmlns:a16="http://schemas.microsoft.com/office/drawing/2014/main" id="{5FD2BC3D-455C-4843-A46B-9457A62F4D19}"/>
              </a:ext>
            </a:extLst>
          </p:cNvPr>
          <p:cNvSpPr/>
          <p:nvPr/>
        </p:nvSpPr>
        <p:spPr bwMode="gray">
          <a:xfrm>
            <a:off x="684213" y="1412875"/>
            <a:ext cx="7920037" cy="4608513"/>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lstStyle/>
          <a:p>
            <a:pPr>
              <a:buFontTx/>
              <a:buNone/>
              <a:defRPr/>
            </a:pPr>
            <a:r>
              <a:rPr lang="en-US" altLang="zh-CN" sz="2200" dirty="0">
                <a:solidFill>
                  <a:srgbClr val="FF0000"/>
                </a:solidFill>
                <a:latin typeface="Arial" panose="020B0604020202020204" pitchFamily="34" charset="0"/>
              </a:rPr>
              <a:t>        2</a:t>
            </a:r>
            <a:r>
              <a:rPr lang="zh-CN" altLang="en-US" sz="2200" dirty="0">
                <a:solidFill>
                  <a:srgbClr val="FF0000"/>
                </a:solidFill>
                <a:latin typeface="Arial" panose="020B0604020202020204" pitchFamily="34" charset="0"/>
              </a:rPr>
              <a:t>）设计人机交互子系统的策略</a:t>
            </a:r>
          </a:p>
          <a:p>
            <a:pPr>
              <a:buFontTx/>
              <a:buNone/>
              <a:defRPr/>
            </a:pPr>
            <a:r>
              <a:rPr lang="zh-CN" altLang="en-US" sz="2200" dirty="0">
                <a:solidFill>
                  <a:srgbClr val="C00000"/>
                </a:solidFill>
                <a:latin typeface="Arial" panose="020B0604020202020204" pitchFamily="34" charset="0"/>
              </a:rPr>
              <a:t>      （</a:t>
            </a:r>
            <a:r>
              <a:rPr lang="en-US" altLang="zh-CN" sz="2200" dirty="0">
                <a:solidFill>
                  <a:srgbClr val="C00000"/>
                </a:solidFill>
                <a:latin typeface="Arial" panose="020B0604020202020204" pitchFamily="34" charset="0"/>
              </a:rPr>
              <a:t>1</a:t>
            </a:r>
            <a:r>
              <a:rPr lang="zh-CN" altLang="en-US" sz="2200" dirty="0">
                <a:solidFill>
                  <a:srgbClr val="C00000"/>
                </a:solidFill>
                <a:latin typeface="Arial" panose="020B0604020202020204" pitchFamily="34" charset="0"/>
              </a:rPr>
              <a:t>）</a:t>
            </a:r>
            <a:r>
              <a:rPr lang="zh-CN" altLang="en-US" sz="2200" dirty="0">
                <a:solidFill>
                  <a:srgbClr val="990000"/>
                </a:solidFill>
                <a:latin typeface="Arial" panose="020B0604020202020204" pitchFamily="34" charset="0"/>
              </a:rPr>
              <a:t>用户分类</a:t>
            </a:r>
            <a:r>
              <a:rPr lang="zh-CN" altLang="en-US" sz="2200" dirty="0">
                <a:solidFill>
                  <a:schemeClr val="tx1"/>
                </a:solidFill>
                <a:latin typeface="Arial" panose="020B0604020202020204" pitchFamily="34" charset="0"/>
              </a:rPr>
              <a:t>。设计和实现人机交互子系统各项功能。</a:t>
            </a:r>
          </a:p>
          <a:p>
            <a:pPr>
              <a:buFontTx/>
              <a:buNone/>
              <a:defRPr/>
            </a:pPr>
            <a:r>
              <a:rPr lang="en-US" altLang="zh-CN" sz="2200" dirty="0">
                <a:solidFill>
                  <a:schemeClr val="tx1"/>
                </a:solidFill>
                <a:latin typeface="Arial" panose="020B0604020202020204" pitchFamily="34" charset="0"/>
              </a:rPr>
              <a:t>         •</a:t>
            </a:r>
            <a:r>
              <a:rPr lang="zh-CN" altLang="en-US" sz="2200" dirty="0">
                <a:solidFill>
                  <a:schemeClr val="tx1"/>
                </a:solidFill>
                <a:latin typeface="Arial" panose="020B0604020202020204" pitchFamily="34" charset="0"/>
              </a:rPr>
              <a:t>按组织层次分类：行政人员、管理人员、专业技术人员、其他办事员。</a:t>
            </a:r>
          </a:p>
          <a:p>
            <a:pPr>
              <a:buFontTx/>
              <a:buNone/>
              <a:defRPr/>
            </a:pPr>
            <a:r>
              <a:rPr lang="en-US" altLang="zh-CN" sz="2200" dirty="0">
                <a:solidFill>
                  <a:schemeClr val="tx1"/>
                </a:solidFill>
                <a:latin typeface="Arial" panose="020B0604020202020204" pitchFamily="34" charset="0"/>
              </a:rPr>
              <a:t>         •</a:t>
            </a:r>
            <a:r>
              <a:rPr lang="zh-CN" altLang="en-US" sz="2200" dirty="0">
                <a:solidFill>
                  <a:schemeClr val="tx1"/>
                </a:solidFill>
                <a:latin typeface="Arial" panose="020B0604020202020204" pitchFamily="34" charset="0"/>
              </a:rPr>
              <a:t>按职能分类：顾客、职员。</a:t>
            </a:r>
          </a:p>
          <a:p>
            <a:pPr>
              <a:buFontTx/>
              <a:buNone/>
              <a:defRPr/>
            </a:pPr>
            <a:r>
              <a:rPr lang="en-US" altLang="zh-CN" sz="2200" dirty="0">
                <a:solidFill>
                  <a:schemeClr val="tx1"/>
                </a:solidFill>
                <a:latin typeface="Arial" panose="020B0604020202020204" pitchFamily="34" charset="0"/>
              </a:rPr>
              <a:t>         •</a:t>
            </a:r>
            <a:r>
              <a:rPr lang="zh-CN" altLang="en-US" sz="2200" dirty="0">
                <a:solidFill>
                  <a:schemeClr val="tx1"/>
                </a:solidFill>
                <a:latin typeface="Arial" panose="020B0604020202020204" pitchFamily="34" charset="0"/>
              </a:rPr>
              <a:t>按技能层次分类：外行、初学者、熟练者、专家。</a:t>
            </a:r>
          </a:p>
          <a:p>
            <a:pPr>
              <a:buFontTx/>
              <a:buNone/>
              <a:defRPr/>
            </a:pPr>
            <a:r>
              <a:rPr lang="zh-CN" altLang="en-US" sz="2200" dirty="0">
                <a:solidFill>
                  <a:schemeClr val="tx1"/>
                </a:solidFill>
                <a:latin typeface="Arial" panose="020B0604020202020204" pitchFamily="34" charset="0"/>
              </a:rPr>
              <a:t>     </a:t>
            </a:r>
            <a:r>
              <a:rPr lang="zh-CN" altLang="en-US" sz="2200" dirty="0">
                <a:solidFill>
                  <a:srgbClr val="C00000"/>
                </a:solidFill>
                <a:latin typeface="Arial" panose="020B0604020202020204" pitchFamily="34" charset="0"/>
              </a:rPr>
              <a:t>（</a:t>
            </a:r>
            <a:r>
              <a:rPr lang="en-US" altLang="zh-CN" sz="2200" dirty="0">
                <a:solidFill>
                  <a:srgbClr val="C00000"/>
                </a:solidFill>
                <a:latin typeface="Arial" panose="020B0604020202020204" pitchFamily="34" charset="0"/>
              </a:rPr>
              <a:t>2</a:t>
            </a:r>
            <a:r>
              <a:rPr lang="zh-CN" altLang="en-US" sz="2200" dirty="0">
                <a:solidFill>
                  <a:srgbClr val="C00000"/>
                </a:solidFill>
                <a:latin typeface="Arial" panose="020B0604020202020204" pitchFamily="34" charset="0"/>
              </a:rPr>
              <a:t>）</a:t>
            </a:r>
            <a:r>
              <a:rPr lang="zh-CN" altLang="en-US" sz="2200" dirty="0">
                <a:solidFill>
                  <a:srgbClr val="990000"/>
                </a:solidFill>
                <a:latin typeface="Arial" panose="020B0604020202020204" pitchFamily="34" charset="0"/>
              </a:rPr>
              <a:t>用户描述</a:t>
            </a:r>
            <a:r>
              <a:rPr lang="zh-CN" altLang="en-US" sz="2200" dirty="0">
                <a:solidFill>
                  <a:schemeClr val="tx1"/>
                </a:solidFill>
                <a:latin typeface="Arial" panose="020B0604020202020204" pitchFamily="34" charset="0"/>
              </a:rPr>
              <a:t>。对用户的描述包括</a:t>
            </a:r>
            <a:r>
              <a:rPr lang="en-US" altLang="zh-CN" sz="2200" dirty="0">
                <a:solidFill>
                  <a:schemeClr val="tx1"/>
                </a:solidFill>
                <a:latin typeface="Arial" panose="020B0604020202020204" pitchFamily="34" charset="0"/>
              </a:rPr>
              <a:t>6</a:t>
            </a:r>
            <a:r>
              <a:rPr lang="zh-CN" altLang="en-US" sz="2200" dirty="0">
                <a:solidFill>
                  <a:schemeClr val="tx1"/>
                </a:solidFill>
                <a:latin typeface="Arial" panose="020B0604020202020204" pitchFamily="34" charset="0"/>
              </a:rPr>
              <a:t>个方面：</a:t>
            </a:r>
          </a:p>
          <a:p>
            <a:pPr>
              <a:buFontTx/>
              <a:buNone/>
              <a:defRPr/>
            </a:pPr>
            <a:r>
              <a:rPr lang="en-US" altLang="zh-CN" sz="2200" dirty="0">
                <a:solidFill>
                  <a:schemeClr val="tx1"/>
                </a:solidFill>
                <a:latin typeface="Arial" panose="020B0604020202020204" pitchFamily="34" charset="0"/>
              </a:rPr>
              <a:t>         •</a:t>
            </a:r>
            <a:r>
              <a:rPr lang="zh-CN" altLang="en-US" sz="2200" dirty="0">
                <a:solidFill>
                  <a:schemeClr val="tx1"/>
                </a:solidFill>
                <a:latin typeface="Arial" panose="020B0604020202020204" pitchFamily="34" charset="0"/>
              </a:rPr>
              <a:t>用户具体类型。</a:t>
            </a:r>
          </a:p>
          <a:p>
            <a:pPr>
              <a:buFontTx/>
              <a:buNone/>
              <a:defRPr/>
            </a:pPr>
            <a:r>
              <a:rPr lang="en-US" altLang="zh-CN" sz="2200" dirty="0">
                <a:solidFill>
                  <a:schemeClr val="tx1"/>
                </a:solidFill>
                <a:latin typeface="Arial" panose="020B0604020202020204" pitchFamily="34" charset="0"/>
              </a:rPr>
              <a:t>         •</a:t>
            </a:r>
            <a:r>
              <a:rPr lang="zh-CN" altLang="en-US" sz="2200" dirty="0">
                <a:solidFill>
                  <a:schemeClr val="tx1"/>
                </a:solidFill>
                <a:latin typeface="Arial" panose="020B0604020202020204" pitchFamily="34" charset="0"/>
              </a:rPr>
              <a:t>使用系统所要达到的目的。</a:t>
            </a:r>
          </a:p>
          <a:p>
            <a:pPr>
              <a:buFontTx/>
              <a:buNone/>
              <a:defRPr/>
            </a:pPr>
            <a:r>
              <a:rPr lang="en-US" altLang="zh-CN" sz="2200" dirty="0">
                <a:solidFill>
                  <a:schemeClr val="tx1"/>
                </a:solidFill>
                <a:latin typeface="Arial" panose="020B0604020202020204" pitchFamily="34" charset="0"/>
              </a:rPr>
              <a:t>         •</a:t>
            </a:r>
            <a:r>
              <a:rPr lang="zh-CN" altLang="en-US" sz="2200" dirty="0">
                <a:solidFill>
                  <a:schemeClr val="tx1"/>
                </a:solidFill>
                <a:latin typeface="Arial" panose="020B0604020202020204" pitchFamily="34" charset="0"/>
              </a:rPr>
              <a:t>特征（年龄、性别、受教育程度、限制因素等）。</a:t>
            </a:r>
          </a:p>
          <a:p>
            <a:pPr>
              <a:buFontTx/>
              <a:buNone/>
              <a:defRPr/>
            </a:pPr>
            <a:r>
              <a:rPr lang="en-US" altLang="zh-CN" sz="2200" dirty="0">
                <a:solidFill>
                  <a:schemeClr val="tx1"/>
                </a:solidFill>
                <a:latin typeface="Arial" panose="020B0604020202020204" pitchFamily="34" charset="0"/>
              </a:rPr>
              <a:t>         •</a:t>
            </a:r>
            <a:r>
              <a:rPr lang="zh-CN" altLang="en-US" sz="2200" dirty="0">
                <a:solidFill>
                  <a:schemeClr val="tx1"/>
                </a:solidFill>
                <a:latin typeface="Arial" panose="020B0604020202020204" pitchFamily="34" charset="0"/>
              </a:rPr>
              <a:t>关键的成功因素（需求、爱好、习惯等）。</a:t>
            </a:r>
          </a:p>
          <a:p>
            <a:pPr>
              <a:buFontTx/>
              <a:buNone/>
              <a:defRPr/>
            </a:pPr>
            <a:r>
              <a:rPr lang="en-US" altLang="zh-CN" sz="2200" dirty="0">
                <a:solidFill>
                  <a:schemeClr val="tx1"/>
                </a:solidFill>
                <a:latin typeface="Arial" panose="020B0604020202020204" pitchFamily="34" charset="0"/>
              </a:rPr>
              <a:t>         •</a:t>
            </a:r>
            <a:r>
              <a:rPr lang="zh-CN" altLang="en-US" sz="2200" dirty="0">
                <a:solidFill>
                  <a:schemeClr val="tx1"/>
                </a:solidFill>
                <a:latin typeface="Arial" panose="020B0604020202020204" pitchFamily="34" charset="0"/>
              </a:rPr>
              <a:t>业务及操作的技能水平。</a:t>
            </a:r>
          </a:p>
          <a:p>
            <a:pPr>
              <a:buFontTx/>
              <a:buNone/>
              <a:defRPr/>
            </a:pPr>
            <a:r>
              <a:rPr lang="en-US" altLang="zh-CN" sz="2200" dirty="0">
                <a:solidFill>
                  <a:schemeClr val="tx1"/>
                </a:solidFill>
                <a:latin typeface="Arial" panose="020B0604020202020204" pitchFamily="34" charset="0"/>
              </a:rPr>
              <a:t>         •</a:t>
            </a:r>
            <a:r>
              <a:rPr lang="zh-CN" altLang="en-US" sz="2200" dirty="0">
                <a:solidFill>
                  <a:schemeClr val="tx1"/>
                </a:solidFill>
                <a:latin typeface="Arial" panose="020B0604020202020204" pitchFamily="34" charset="0"/>
              </a:rPr>
              <a:t>完成本岗位业务工作的脚本。</a:t>
            </a:r>
          </a:p>
        </p:txBody>
      </p:sp>
      <p:pic>
        <p:nvPicPr>
          <p:cNvPr id="54279" name="Picture 5" descr="C:\Program Files\Microsoft Office\MEDIA\CAGCAT10\j0234657.wmf">
            <a:extLst>
              <a:ext uri="{FF2B5EF4-FFF2-40B4-BE49-F238E27FC236}">
                <a16:creationId xmlns:a16="http://schemas.microsoft.com/office/drawing/2014/main" id="{F763AD13-075B-49AE-8AD3-48AEE599BE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688" y="5516563"/>
            <a:ext cx="107950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0B8A3340-EA4B-4AED-8951-9A840D6FB9F5}"/>
              </a:ext>
            </a:extLst>
          </p:cNvPr>
          <p:cNvSpPr>
            <a:spLocks noGrp="1" noChangeArrowheads="1"/>
          </p:cNvSpPr>
          <p:nvPr>
            <p:ph type="title" idx="4294967295"/>
          </p:nvPr>
        </p:nvSpPr>
        <p:spPr>
          <a:xfrm>
            <a:off x="428625" y="161925"/>
            <a:ext cx="8178800" cy="533400"/>
          </a:xfrm>
        </p:spPr>
        <p:txBody>
          <a:bodyPr/>
          <a:lstStyle/>
          <a:p>
            <a:pPr eaLnBrk="1" hangingPunct="1"/>
            <a:r>
              <a:rPr lang="en-US" altLang="zh-CN"/>
              <a:t>5.4 </a:t>
            </a:r>
            <a:r>
              <a:rPr lang="zh-CN" altLang="en-US"/>
              <a:t>面向对象设计 </a:t>
            </a:r>
          </a:p>
        </p:txBody>
      </p:sp>
      <p:sp>
        <p:nvSpPr>
          <p:cNvPr id="55299" name="Text Box 3">
            <a:extLst>
              <a:ext uri="{FF2B5EF4-FFF2-40B4-BE49-F238E27FC236}">
                <a16:creationId xmlns:a16="http://schemas.microsoft.com/office/drawing/2014/main" id="{13E8876A-51BF-4987-BCB6-4C2687A7EBC3}"/>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55300" name="Rectangle 4">
            <a:extLst>
              <a:ext uri="{FF2B5EF4-FFF2-40B4-BE49-F238E27FC236}">
                <a16:creationId xmlns:a16="http://schemas.microsoft.com/office/drawing/2014/main" id="{42E47C92-036A-4A62-89A5-5808900ABF70}"/>
              </a:ext>
            </a:extLst>
          </p:cNvPr>
          <p:cNvSpPr>
            <a:spLocks noChangeArrowheads="1"/>
          </p:cNvSpPr>
          <p:nvPr/>
        </p:nvSpPr>
        <p:spPr bwMode="auto">
          <a:xfrm>
            <a:off x="11113" y="2365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55301" name="Rectangle 5">
            <a:extLst>
              <a:ext uri="{FF2B5EF4-FFF2-40B4-BE49-F238E27FC236}">
                <a16:creationId xmlns:a16="http://schemas.microsoft.com/office/drawing/2014/main" id="{6D99B97A-FAF3-4642-856C-0C270C6CCFAF}"/>
              </a:ext>
            </a:extLst>
          </p:cNvPr>
          <p:cNvSpPr>
            <a:spLocks noChangeArrowheads="1"/>
          </p:cNvSpPr>
          <p:nvPr/>
        </p:nvSpPr>
        <p:spPr bwMode="auto">
          <a:xfrm>
            <a:off x="395288" y="3282950"/>
            <a:ext cx="8280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327025"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sz="1800" b="0">
                <a:latin typeface="Arial" panose="020B0604020202020204" pitchFamily="34" charset="0"/>
              </a:rPr>
              <a:t>         </a:t>
            </a:r>
          </a:p>
        </p:txBody>
      </p:sp>
      <p:sp>
        <p:nvSpPr>
          <p:cNvPr id="5" name="圆角矩形 4">
            <a:extLst>
              <a:ext uri="{FF2B5EF4-FFF2-40B4-BE49-F238E27FC236}">
                <a16:creationId xmlns:a16="http://schemas.microsoft.com/office/drawing/2014/main" id="{F69F7D6E-03E4-418F-8A4F-37D307859598}"/>
              </a:ext>
            </a:extLst>
          </p:cNvPr>
          <p:cNvSpPr/>
          <p:nvPr/>
        </p:nvSpPr>
        <p:spPr bwMode="gray">
          <a:xfrm>
            <a:off x="738188" y="1089025"/>
            <a:ext cx="7559675" cy="2686050"/>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lnSpcReduction="10000"/>
          </a:bodyPr>
          <a:lstStyle/>
          <a:p>
            <a:pPr>
              <a:buFontTx/>
              <a:buNone/>
              <a:defRPr/>
            </a:pPr>
            <a:r>
              <a:rPr lang="zh-CN" altLang="en-US" sz="2000" dirty="0">
                <a:solidFill>
                  <a:srgbClr val="C00000"/>
                </a:solidFill>
                <a:latin typeface="Arial" panose="020B0604020202020204" pitchFamily="34" charset="0"/>
              </a:rPr>
              <a:t>      （</a:t>
            </a:r>
            <a:r>
              <a:rPr lang="en-US" altLang="zh-CN" sz="2000" dirty="0">
                <a:solidFill>
                  <a:srgbClr val="C00000"/>
                </a:solidFill>
                <a:latin typeface="Arial" panose="020B0604020202020204" pitchFamily="34" charset="0"/>
              </a:rPr>
              <a:t>3</a:t>
            </a:r>
            <a:r>
              <a:rPr lang="zh-CN" altLang="en-US" sz="2000" dirty="0">
                <a:solidFill>
                  <a:srgbClr val="C00000"/>
                </a:solidFill>
                <a:latin typeface="Arial" panose="020B0604020202020204" pitchFamily="34" charset="0"/>
              </a:rPr>
              <a:t>）设计命令层次</a:t>
            </a:r>
            <a:r>
              <a:rPr lang="en-US" altLang="zh-CN" sz="2000" dirty="0">
                <a:solidFill>
                  <a:srgbClr val="C00000"/>
                </a:solidFill>
                <a:latin typeface="Arial" panose="020B0604020202020204" pitchFamily="34" charset="0"/>
              </a:rPr>
              <a:t>.</a:t>
            </a:r>
            <a:r>
              <a:rPr lang="zh-CN" altLang="en-US" sz="2000" dirty="0">
                <a:solidFill>
                  <a:schemeClr val="tx1"/>
                </a:solidFill>
                <a:latin typeface="Arial" panose="020B0604020202020204" pitchFamily="34" charset="0"/>
              </a:rPr>
              <a:t>设计和实现人机交互子系统各种操作</a:t>
            </a:r>
            <a:r>
              <a:rPr lang="en-US" altLang="zh-CN" sz="2000" dirty="0">
                <a:solidFill>
                  <a:schemeClr val="tx1"/>
                </a:solidFill>
                <a:latin typeface="Arial" panose="020B0604020202020204" pitchFamily="34" charset="0"/>
              </a:rPr>
              <a:t>.</a:t>
            </a:r>
          </a:p>
          <a:p>
            <a:pPr>
              <a:buFontTx/>
              <a:buNone/>
              <a:defRPr/>
            </a:pPr>
            <a:r>
              <a:rPr lang="en-US" altLang="zh-CN" sz="2000" dirty="0">
                <a:solidFill>
                  <a:schemeClr val="tx1"/>
                </a:solidFill>
                <a:latin typeface="Arial" panose="020B0604020202020204" pitchFamily="34" charset="0"/>
              </a:rPr>
              <a:t>          •</a:t>
            </a:r>
            <a:r>
              <a:rPr lang="zh-CN" altLang="en-US" sz="2000" dirty="0">
                <a:solidFill>
                  <a:schemeClr val="tx1"/>
                </a:solidFill>
                <a:latin typeface="Arial" panose="020B0604020202020204" pitchFamily="34" charset="0"/>
              </a:rPr>
              <a:t>详细调研现有的人机交互含义、准则和操作流程。</a:t>
            </a:r>
          </a:p>
          <a:p>
            <a:pPr>
              <a:buFontTx/>
              <a:buNone/>
              <a:defRPr/>
            </a:pPr>
            <a:r>
              <a:rPr lang="en-US" altLang="zh-CN" sz="2000" dirty="0">
                <a:solidFill>
                  <a:schemeClr val="tx1"/>
                </a:solidFill>
                <a:latin typeface="Arial" panose="020B0604020202020204" pitchFamily="34" charset="0"/>
              </a:rPr>
              <a:t>          •</a:t>
            </a:r>
            <a:r>
              <a:rPr lang="zh-CN" altLang="en-US" sz="2000" dirty="0">
                <a:solidFill>
                  <a:schemeClr val="tx1"/>
                </a:solidFill>
                <a:latin typeface="Arial" panose="020B0604020202020204" pitchFamily="34" charset="0"/>
              </a:rPr>
              <a:t>确定初始的命令层次：如选择屏幕、按钮或图标。</a:t>
            </a:r>
          </a:p>
          <a:p>
            <a:pPr>
              <a:buFontTx/>
              <a:buNone/>
              <a:defRPr/>
            </a:pPr>
            <a:r>
              <a:rPr lang="en-US" altLang="zh-CN" sz="2000" dirty="0">
                <a:solidFill>
                  <a:schemeClr val="tx1"/>
                </a:solidFill>
                <a:latin typeface="Arial" panose="020B0604020202020204" pitchFamily="34" charset="0"/>
              </a:rPr>
              <a:t>          •</a:t>
            </a:r>
            <a:r>
              <a:rPr lang="zh-CN" altLang="en-US" sz="2000" dirty="0">
                <a:solidFill>
                  <a:schemeClr val="tx1"/>
                </a:solidFill>
                <a:latin typeface="Arial" panose="020B0604020202020204" pitchFamily="34" charset="0"/>
              </a:rPr>
              <a:t>精化命令层次：调研命令的次序及归纳关系、命令层次的宽度和深度要小且操作简单。</a:t>
            </a:r>
          </a:p>
          <a:p>
            <a:pPr>
              <a:buFontTx/>
              <a:buNone/>
              <a:defRPr/>
            </a:pPr>
            <a:r>
              <a:rPr lang="zh-CN" altLang="en-US" sz="2000" dirty="0">
                <a:solidFill>
                  <a:srgbClr val="C00000"/>
                </a:solidFill>
                <a:latin typeface="Arial" panose="020B0604020202020204" pitchFamily="34" charset="0"/>
              </a:rPr>
              <a:t>       （</a:t>
            </a:r>
            <a:r>
              <a:rPr lang="en-US" altLang="zh-CN" sz="2000" dirty="0">
                <a:solidFill>
                  <a:srgbClr val="C00000"/>
                </a:solidFill>
                <a:latin typeface="Arial" panose="020B0604020202020204" pitchFamily="34" charset="0"/>
              </a:rPr>
              <a:t>4</a:t>
            </a:r>
            <a:r>
              <a:rPr lang="zh-CN" altLang="en-US" sz="2000" dirty="0">
                <a:solidFill>
                  <a:srgbClr val="C00000"/>
                </a:solidFill>
                <a:latin typeface="Arial" panose="020B0604020202020204" pitchFamily="34" charset="0"/>
              </a:rPr>
              <a:t>）设计人机交互类</a:t>
            </a:r>
            <a:r>
              <a:rPr lang="zh-CN" altLang="en-US" sz="2000" dirty="0">
                <a:solidFill>
                  <a:schemeClr val="tx1"/>
                </a:solidFill>
                <a:latin typeface="Arial" panose="020B0604020202020204" pitchFamily="34" charset="0"/>
              </a:rPr>
              <a:t>。便于提供人机交互的类别操作。如</a:t>
            </a:r>
            <a:r>
              <a:rPr lang="en-US" altLang="zh-CN" sz="2000" dirty="0">
                <a:solidFill>
                  <a:schemeClr val="tx1"/>
                </a:solidFill>
                <a:latin typeface="Arial" panose="020B0604020202020204" pitchFamily="34" charset="0"/>
              </a:rPr>
              <a:t>Visual C++</a:t>
            </a:r>
            <a:r>
              <a:rPr lang="zh-CN" altLang="en-US" sz="2000" dirty="0">
                <a:solidFill>
                  <a:schemeClr val="tx1"/>
                </a:solidFill>
                <a:latin typeface="Arial" panose="020B0604020202020204" pitchFamily="34" charset="0"/>
              </a:rPr>
              <a:t>语言提供了</a:t>
            </a:r>
            <a:r>
              <a:rPr lang="en-US" altLang="zh-CN" sz="2000" dirty="0">
                <a:solidFill>
                  <a:schemeClr val="tx1"/>
                </a:solidFill>
                <a:latin typeface="Arial" panose="020B0604020202020204" pitchFamily="34" charset="0"/>
              </a:rPr>
              <a:t>MFC</a:t>
            </a:r>
            <a:r>
              <a:rPr lang="zh-CN" altLang="en-US" sz="2000" dirty="0">
                <a:solidFill>
                  <a:schemeClr val="tx1"/>
                </a:solidFill>
                <a:latin typeface="Arial" panose="020B0604020202020204" pitchFamily="34" charset="0"/>
              </a:rPr>
              <a:t>类库，设计人机交互类时，只需从其类库中选择合适的类，再派生出需要的类。</a:t>
            </a:r>
          </a:p>
        </p:txBody>
      </p:sp>
      <p:graphicFrame>
        <p:nvGraphicFramePr>
          <p:cNvPr id="55303" name="对象 1">
            <a:extLst>
              <a:ext uri="{FF2B5EF4-FFF2-40B4-BE49-F238E27FC236}">
                <a16:creationId xmlns:a16="http://schemas.microsoft.com/office/drawing/2014/main" id="{D434C710-60D1-41D3-8DB1-0C154B240A94}"/>
              </a:ext>
            </a:extLst>
          </p:cNvPr>
          <p:cNvGraphicFramePr>
            <a:graphicFrameLocks/>
          </p:cNvGraphicFramePr>
          <p:nvPr/>
        </p:nvGraphicFramePr>
        <p:xfrm>
          <a:off x="4648200" y="3562350"/>
          <a:ext cx="4260850" cy="3254375"/>
        </p:xfrm>
        <a:graphic>
          <a:graphicData uri="http://schemas.openxmlformats.org/presentationml/2006/ole">
            <mc:AlternateContent xmlns:mc="http://schemas.openxmlformats.org/markup-compatibility/2006">
              <mc:Choice xmlns:v="urn:schemas-microsoft-com:vml" Requires="v">
                <p:oleObj spid="_x0000_s18438" r:id="rId3" imgW="3810196" imgH="3359323" progId="Paint.Picture">
                  <p:embed/>
                </p:oleObj>
              </mc:Choice>
              <mc:Fallback>
                <p:oleObj r:id="rId3" imgW="3810196" imgH="3359323" progId="Paint.Picture">
                  <p:embed/>
                  <p:pic>
                    <p:nvPicPr>
                      <p:cNvPr id="55303" name="对象 1">
                        <a:extLst>
                          <a:ext uri="{FF2B5EF4-FFF2-40B4-BE49-F238E27FC236}">
                            <a16:creationId xmlns:a16="http://schemas.microsoft.com/office/drawing/2014/main" id="{D434C710-60D1-41D3-8DB1-0C154B240A9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3562350"/>
                        <a:ext cx="4260850" cy="325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5304" name="对象 3">
            <a:extLst>
              <a:ext uri="{FF2B5EF4-FFF2-40B4-BE49-F238E27FC236}">
                <a16:creationId xmlns:a16="http://schemas.microsoft.com/office/drawing/2014/main" id="{EA5100E0-3008-43D5-A897-355508F031C3}"/>
              </a:ext>
            </a:extLst>
          </p:cNvPr>
          <p:cNvGraphicFramePr>
            <a:graphicFrameLocks/>
          </p:cNvGraphicFramePr>
          <p:nvPr/>
        </p:nvGraphicFramePr>
        <p:xfrm>
          <a:off x="114300" y="3562350"/>
          <a:ext cx="4535488" cy="3254375"/>
        </p:xfrm>
        <a:graphic>
          <a:graphicData uri="http://schemas.openxmlformats.org/presentationml/2006/ole">
            <mc:AlternateContent xmlns:mc="http://schemas.openxmlformats.org/markup-compatibility/2006">
              <mc:Choice xmlns:v="urn:schemas-microsoft-com:vml" Requires="v">
                <p:oleObj spid="_x0000_s18439" r:id="rId5" imgW="5651790" imgH="3441877" progId="Paint.Picture">
                  <p:embed/>
                </p:oleObj>
              </mc:Choice>
              <mc:Fallback>
                <p:oleObj r:id="rId5" imgW="5651790" imgH="3441877" progId="Paint.Picture">
                  <p:embed/>
                  <p:pic>
                    <p:nvPicPr>
                      <p:cNvPr id="55304" name="对象 3">
                        <a:extLst>
                          <a:ext uri="{FF2B5EF4-FFF2-40B4-BE49-F238E27FC236}">
                            <a16:creationId xmlns:a16="http://schemas.microsoft.com/office/drawing/2014/main" id="{EA5100E0-3008-43D5-A897-355508F031C3}"/>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 y="3562350"/>
                        <a:ext cx="4535488" cy="325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FE53ED9-94DA-4C33-9483-85C54C489E12}"/>
              </a:ext>
            </a:extLst>
          </p:cNvPr>
          <p:cNvSpPr>
            <a:spLocks noGrp="1" noChangeArrowheads="1"/>
          </p:cNvSpPr>
          <p:nvPr>
            <p:ph type="title" idx="4294967295"/>
          </p:nvPr>
        </p:nvSpPr>
        <p:spPr>
          <a:xfrm>
            <a:off x="428625" y="161925"/>
            <a:ext cx="8178800" cy="533400"/>
          </a:xfrm>
        </p:spPr>
        <p:txBody>
          <a:bodyPr/>
          <a:lstStyle/>
          <a:p>
            <a:pPr eaLnBrk="1" hangingPunct="1"/>
            <a:r>
              <a:rPr lang="en-US" altLang="zh-CN"/>
              <a:t>5.4 </a:t>
            </a:r>
            <a:r>
              <a:rPr lang="zh-CN" altLang="en-US"/>
              <a:t>面向对象设计 </a:t>
            </a:r>
          </a:p>
        </p:txBody>
      </p:sp>
      <p:sp>
        <p:nvSpPr>
          <p:cNvPr id="56323" name="Text Box 3">
            <a:extLst>
              <a:ext uri="{FF2B5EF4-FFF2-40B4-BE49-F238E27FC236}">
                <a16:creationId xmlns:a16="http://schemas.microsoft.com/office/drawing/2014/main" id="{B9C0E5CE-D542-425A-B32B-7F3D695B4278}"/>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56324" name="Rectangle 4">
            <a:extLst>
              <a:ext uri="{FF2B5EF4-FFF2-40B4-BE49-F238E27FC236}">
                <a16:creationId xmlns:a16="http://schemas.microsoft.com/office/drawing/2014/main" id="{EE95D66C-E943-4C61-81DA-62C0FF20C236}"/>
              </a:ext>
            </a:extLst>
          </p:cNvPr>
          <p:cNvSpPr>
            <a:spLocks noChangeArrowheads="1"/>
          </p:cNvSpPr>
          <p:nvPr/>
        </p:nvSpPr>
        <p:spPr bwMode="auto">
          <a:xfrm>
            <a:off x="11113" y="2365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56325" name="Rectangle 5">
            <a:extLst>
              <a:ext uri="{FF2B5EF4-FFF2-40B4-BE49-F238E27FC236}">
                <a16:creationId xmlns:a16="http://schemas.microsoft.com/office/drawing/2014/main" id="{75609D75-CCD8-4F40-9F45-39B4638628D0}"/>
              </a:ext>
            </a:extLst>
          </p:cNvPr>
          <p:cNvSpPr>
            <a:spLocks noChangeArrowheads="1"/>
          </p:cNvSpPr>
          <p:nvPr/>
        </p:nvSpPr>
        <p:spPr bwMode="auto">
          <a:xfrm>
            <a:off x="900113" y="3105150"/>
            <a:ext cx="440055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indent="334963"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sz="2400" b="0">
              <a:latin typeface="Arial" panose="020B0604020202020204" pitchFamily="34" charset="0"/>
            </a:endParaRPr>
          </a:p>
        </p:txBody>
      </p:sp>
      <p:sp>
        <p:nvSpPr>
          <p:cNvPr id="5" name="圆角矩形 4">
            <a:extLst>
              <a:ext uri="{FF2B5EF4-FFF2-40B4-BE49-F238E27FC236}">
                <a16:creationId xmlns:a16="http://schemas.microsoft.com/office/drawing/2014/main" id="{5F1EEECC-04A3-4E93-A4AD-BA02BB2A0E88}"/>
              </a:ext>
            </a:extLst>
          </p:cNvPr>
          <p:cNvSpPr/>
          <p:nvPr/>
        </p:nvSpPr>
        <p:spPr bwMode="gray">
          <a:xfrm>
            <a:off x="428625" y="1203325"/>
            <a:ext cx="8470900" cy="5335588"/>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fontScale="92500" lnSpcReduction="10000"/>
          </a:bodyPr>
          <a:lstStyle/>
          <a:p>
            <a:pPr>
              <a:spcAft>
                <a:spcPct val="25000"/>
              </a:spcAft>
              <a:buFontTx/>
              <a:buNone/>
              <a:defRPr/>
            </a:pPr>
            <a:r>
              <a:rPr lang="en-US" altLang="zh-CN" sz="2500">
                <a:solidFill>
                  <a:srgbClr val="FF0000"/>
                </a:solidFill>
                <a:latin typeface="Arial" panose="020B0604020202020204" pitchFamily="34" charset="0"/>
              </a:rPr>
              <a:t>5.4.3 </a:t>
            </a:r>
            <a:r>
              <a:rPr lang="zh-CN" altLang="en-US" sz="2500">
                <a:solidFill>
                  <a:srgbClr val="FF0000"/>
                </a:solidFill>
                <a:latin typeface="Arial" panose="020B0604020202020204" pitchFamily="34" charset="0"/>
              </a:rPr>
              <a:t>对象设计的过程</a:t>
            </a:r>
          </a:p>
          <a:p>
            <a:pPr>
              <a:buFontTx/>
              <a:buNone/>
              <a:defRPr/>
            </a:pPr>
            <a:r>
              <a:rPr lang="en-US" altLang="zh-CN" sz="2000">
                <a:solidFill>
                  <a:schemeClr val="tx1"/>
                </a:solidFill>
                <a:latin typeface="Arial" panose="020B0604020202020204" pitchFamily="34" charset="0"/>
              </a:rPr>
              <a:t>    </a:t>
            </a:r>
            <a:r>
              <a:rPr lang="en-US" altLang="zh-CN" sz="2000">
                <a:solidFill>
                  <a:srgbClr val="990033"/>
                </a:solidFill>
                <a:latin typeface="Arial" panose="020B0604020202020204" pitchFamily="34" charset="0"/>
              </a:rPr>
              <a:t>1) </a:t>
            </a:r>
            <a:r>
              <a:rPr lang="zh-CN" altLang="en-US" sz="2000">
                <a:solidFill>
                  <a:srgbClr val="990033"/>
                </a:solidFill>
                <a:latin typeface="Arial" panose="020B0604020202020204" pitchFamily="34" charset="0"/>
              </a:rPr>
              <a:t>对象描述</a:t>
            </a:r>
          </a:p>
          <a:p>
            <a:pPr>
              <a:buFontTx/>
              <a:buNone/>
              <a:defRPr/>
            </a:pPr>
            <a:r>
              <a:rPr lang="zh-CN" altLang="en-US" sz="2000">
                <a:solidFill>
                  <a:schemeClr val="tx1"/>
                </a:solidFill>
                <a:latin typeface="Arial" panose="020B0604020202020204" pitchFamily="34" charset="0"/>
                <a:sym typeface="+mn-ea"/>
              </a:rPr>
              <a:t>   对象的设计描述可选择</a:t>
            </a:r>
            <a:r>
              <a:rPr lang="en-US" altLang="zh-CN" sz="2000">
                <a:solidFill>
                  <a:srgbClr val="CC0000"/>
                </a:solidFill>
                <a:latin typeface="Arial" panose="020B0604020202020204" pitchFamily="34" charset="0"/>
                <a:sym typeface="+mn-ea"/>
              </a:rPr>
              <a:t>2</a:t>
            </a:r>
            <a:r>
              <a:rPr lang="zh-CN" altLang="en-US" sz="2000">
                <a:solidFill>
                  <a:srgbClr val="CC0000"/>
                </a:solidFill>
                <a:latin typeface="Arial" panose="020B0604020202020204" pitchFamily="34" charset="0"/>
                <a:sym typeface="+mn-ea"/>
              </a:rPr>
              <a:t>种形式</a:t>
            </a:r>
            <a:r>
              <a:rPr lang="zh-CN" altLang="en-US" sz="2000">
                <a:solidFill>
                  <a:schemeClr val="tx1"/>
                </a:solidFill>
                <a:latin typeface="Arial" panose="020B0604020202020204" pitchFamily="34" charset="0"/>
                <a:sym typeface="+mn-ea"/>
              </a:rPr>
              <a:t>。</a:t>
            </a:r>
            <a:endParaRPr lang="zh-CN" altLang="en-US" sz="2000">
              <a:solidFill>
                <a:schemeClr val="tx1"/>
              </a:solidFill>
              <a:latin typeface="Arial" panose="020B0604020202020204" pitchFamily="34" charset="0"/>
            </a:endParaRPr>
          </a:p>
          <a:p>
            <a:pPr>
              <a:buFontTx/>
              <a:buNone/>
              <a:defRPr/>
            </a:pPr>
            <a:r>
              <a:rPr lang="zh-CN" altLang="en-US" sz="2000">
                <a:solidFill>
                  <a:schemeClr val="tx1"/>
                </a:solidFill>
                <a:latin typeface="Arial" panose="020B0604020202020204" pitchFamily="34" charset="0"/>
                <a:sym typeface="+mn-ea"/>
              </a:rPr>
              <a:t> （</a:t>
            </a:r>
            <a:r>
              <a:rPr lang="en-US" altLang="zh-CN" sz="2000">
                <a:solidFill>
                  <a:schemeClr val="tx1"/>
                </a:solidFill>
                <a:latin typeface="Arial" panose="020B0604020202020204" pitchFamily="34" charset="0"/>
                <a:sym typeface="+mn-ea"/>
              </a:rPr>
              <a:t>1</a:t>
            </a:r>
            <a:r>
              <a:rPr lang="zh-CN" altLang="en-US" sz="2000">
                <a:solidFill>
                  <a:schemeClr val="tx1"/>
                </a:solidFill>
                <a:latin typeface="Arial" panose="020B0604020202020204" pitchFamily="34" charset="0"/>
                <a:sym typeface="+mn-ea"/>
              </a:rPr>
              <a:t>）协议描述。定义对象可接收的消息后完成的相关操作建立对象接口，协议描述是一组消息和对消息的注释。</a:t>
            </a:r>
            <a:endParaRPr lang="zh-CN" altLang="en-US" sz="2000">
              <a:solidFill>
                <a:schemeClr val="tx1"/>
              </a:solidFill>
              <a:latin typeface="Arial" panose="020B0604020202020204" pitchFamily="34" charset="0"/>
            </a:endParaRPr>
          </a:p>
          <a:p>
            <a:pPr>
              <a:buFontTx/>
              <a:buNone/>
              <a:defRPr/>
            </a:pPr>
            <a:r>
              <a:rPr lang="zh-CN" altLang="en-US" sz="2000">
                <a:solidFill>
                  <a:schemeClr val="tx1"/>
                </a:solidFill>
                <a:latin typeface="Arial" panose="020B0604020202020204" pitchFamily="34" charset="0"/>
                <a:sym typeface="+mn-ea"/>
              </a:rPr>
              <a:t> （</a:t>
            </a:r>
            <a:r>
              <a:rPr lang="en-US" altLang="zh-CN" sz="2000">
                <a:solidFill>
                  <a:schemeClr val="tx1"/>
                </a:solidFill>
                <a:latin typeface="Arial" panose="020B0604020202020204" pitchFamily="34" charset="0"/>
                <a:sym typeface="+mn-ea"/>
              </a:rPr>
              <a:t>2</a:t>
            </a:r>
            <a:r>
              <a:rPr lang="zh-CN" altLang="en-US" sz="2000">
                <a:solidFill>
                  <a:schemeClr val="tx1"/>
                </a:solidFill>
                <a:latin typeface="Arial" panose="020B0604020202020204" pitchFamily="34" charset="0"/>
                <a:sym typeface="+mn-ea"/>
              </a:rPr>
              <a:t>）实现描述。描述由传送给对象的消息所蕴含操作的实现细节，包括对象名的定义和类的引用、关于描述对象的属性的数据结构的定义及操作过程的细节。</a:t>
            </a:r>
            <a:endParaRPr lang="zh-CN" altLang="en-US" sz="2000">
              <a:solidFill>
                <a:schemeClr val="tx1"/>
              </a:solidFill>
              <a:latin typeface="Arial" panose="020B0604020202020204" pitchFamily="34" charset="0"/>
            </a:endParaRPr>
          </a:p>
          <a:p>
            <a:pPr>
              <a:buFontTx/>
              <a:buNone/>
              <a:defRPr/>
            </a:pPr>
            <a:r>
              <a:rPr lang="en-US" altLang="zh-CN" sz="2000">
                <a:solidFill>
                  <a:srgbClr val="990000"/>
                </a:solidFill>
                <a:latin typeface="Arial" panose="020B0604020202020204" pitchFamily="34" charset="0"/>
              </a:rPr>
              <a:t>   2) </a:t>
            </a:r>
            <a:r>
              <a:rPr lang="zh-CN" altLang="en-US" sz="2000">
                <a:solidFill>
                  <a:srgbClr val="990000"/>
                </a:solidFill>
                <a:latin typeface="Arial" panose="020B0604020202020204" pitchFamily="34" charset="0"/>
              </a:rPr>
              <a:t>设计类中的服务</a:t>
            </a:r>
          </a:p>
          <a:p>
            <a:pPr>
              <a:buFontTx/>
              <a:buNone/>
              <a:defRPr/>
            </a:pPr>
            <a:r>
              <a:rPr lang="zh-CN" altLang="en-US" sz="2000">
                <a:solidFill>
                  <a:schemeClr val="tx1"/>
                </a:solidFill>
                <a:latin typeface="Arial" panose="020B0604020202020204" pitchFamily="34" charset="0"/>
              </a:rPr>
              <a:t> （</a:t>
            </a:r>
            <a:r>
              <a:rPr lang="en-US" altLang="zh-CN" sz="2000">
                <a:solidFill>
                  <a:schemeClr val="tx1"/>
                </a:solidFill>
                <a:latin typeface="Arial" panose="020B0604020202020204" pitchFamily="34" charset="0"/>
              </a:rPr>
              <a:t>1</a:t>
            </a:r>
            <a:r>
              <a:rPr lang="zh-CN" altLang="en-US" sz="2000">
                <a:solidFill>
                  <a:schemeClr val="tx1"/>
                </a:solidFill>
                <a:latin typeface="Arial" panose="020B0604020202020204" pitchFamily="34" charset="0"/>
              </a:rPr>
              <a:t>）确定类中应有的服务。综合考虑对象模型、动态模型和功能模型才能确定。</a:t>
            </a:r>
          </a:p>
          <a:p>
            <a:pPr>
              <a:buFontTx/>
              <a:buNone/>
              <a:defRPr/>
            </a:pPr>
            <a:r>
              <a:rPr lang="zh-CN" altLang="en-US" sz="2000">
                <a:solidFill>
                  <a:schemeClr val="tx1"/>
                </a:solidFill>
                <a:latin typeface="Arial" panose="020B0604020202020204" pitchFamily="34" charset="0"/>
              </a:rPr>
              <a:t> （</a:t>
            </a:r>
            <a:r>
              <a:rPr lang="en-US" altLang="zh-CN" sz="2000">
                <a:solidFill>
                  <a:schemeClr val="tx1"/>
                </a:solidFill>
                <a:latin typeface="Arial" panose="020B0604020202020204" pitchFamily="34" charset="0"/>
              </a:rPr>
              <a:t>2</a:t>
            </a:r>
            <a:r>
              <a:rPr lang="zh-CN" altLang="en-US" sz="2000">
                <a:solidFill>
                  <a:schemeClr val="tx1"/>
                </a:solidFill>
                <a:latin typeface="Arial" panose="020B0604020202020204" pitchFamily="34" charset="0"/>
              </a:rPr>
              <a:t>）设计实现服务的方法。设计实现服务的算法</a:t>
            </a:r>
          </a:p>
          <a:p>
            <a:pPr>
              <a:buFontTx/>
              <a:buNone/>
              <a:defRPr/>
            </a:pPr>
            <a:r>
              <a:rPr lang="zh-CN" altLang="en-US" sz="2000">
                <a:solidFill>
                  <a:schemeClr val="tx1"/>
                </a:solidFill>
                <a:latin typeface="Arial" panose="020B0604020202020204" pitchFamily="34" charset="0"/>
              </a:rPr>
              <a:t>选择数据结构</a:t>
            </a:r>
          </a:p>
          <a:p>
            <a:pPr>
              <a:buFontTx/>
              <a:buNone/>
              <a:defRPr/>
            </a:pPr>
            <a:r>
              <a:rPr lang="zh-CN" altLang="en-US" sz="2000">
                <a:solidFill>
                  <a:schemeClr val="tx1"/>
                </a:solidFill>
                <a:latin typeface="Arial" panose="020B0604020202020204" pitchFamily="34" charset="0"/>
              </a:rPr>
              <a:t>定义内部类和内部操作</a:t>
            </a:r>
          </a:p>
          <a:p>
            <a:pPr>
              <a:buFontTx/>
              <a:buNone/>
              <a:defRPr/>
            </a:pPr>
            <a:r>
              <a:rPr lang="en-US" altLang="zh-CN" sz="2000">
                <a:solidFill>
                  <a:srgbClr val="990033"/>
                </a:solidFill>
                <a:latin typeface="Arial" panose="020B0604020202020204" pitchFamily="34" charset="0"/>
              </a:rPr>
              <a:t>   3) </a:t>
            </a:r>
            <a:r>
              <a:rPr lang="zh-CN" altLang="en-US" sz="2000">
                <a:solidFill>
                  <a:srgbClr val="990033"/>
                </a:solidFill>
                <a:latin typeface="Arial" panose="020B0604020202020204" pitchFamily="34" charset="0"/>
              </a:rPr>
              <a:t>设计类中的关联。</a:t>
            </a:r>
            <a:r>
              <a:rPr lang="zh-CN" altLang="en-US" sz="2000">
                <a:solidFill>
                  <a:schemeClr val="tx1"/>
                </a:solidFill>
                <a:latin typeface="Arial" panose="020B0604020202020204" pitchFamily="34" charset="0"/>
              </a:rPr>
              <a:t>确定实现关联的具体策略</a:t>
            </a:r>
            <a:endParaRPr lang="zh-CN" altLang="en-US" sz="2000">
              <a:solidFill>
                <a:srgbClr val="990033"/>
              </a:solidFill>
              <a:latin typeface="Arial" panose="020B0604020202020204" pitchFamily="34" charset="0"/>
            </a:endParaRPr>
          </a:p>
          <a:p>
            <a:pPr>
              <a:buFontTx/>
              <a:buNone/>
              <a:defRPr/>
            </a:pPr>
            <a:r>
              <a:rPr lang="en-US" altLang="zh-CN" sz="2000">
                <a:solidFill>
                  <a:srgbClr val="990033"/>
                </a:solidFill>
                <a:latin typeface="Arial" panose="020B0604020202020204" pitchFamily="34" charset="0"/>
              </a:rPr>
              <a:t>   4) </a:t>
            </a:r>
            <a:r>
              <a:rPr lang="zh-CN" altLang="en-US" sz="2000">
                <a:solidFill>
                  <a:srgbClr val="990033"/>
                </a:solidFill>
                <a:latin typeface="Arial" panose="020B0604020202020204" pitchFamily="34" charset="0"/>
              </a:rPr>
              <a:t>实现链属性。</a:t>
            </a:r>
            <a:r>
              <a:rPr lang="zh-CN" altLang="en-US" sz="2000">
                <a:solidFill>
                  <a:schemeClr val="tx1"/>
                </a:solidFill>
                <a:latin typeface="Arial" panose="020B0604020202020204" pitchFamily="34" charset="0"/>
              </a:rPr>
              <a:t>根据关联的具体情况分别处理</a:t>
            </a:r>
          </a:p>
          <a:p>
            <a:pPr>
              <a:buFontTx/>
              <a:buNone/>
              <a:defRPr/>
            </a:pPr>
            <a:r>
              <a:rPr lang="en-US" altLang="zh-CN" sz="2000">
                <a:solidFill>
                  <a:srgbClr val="990033"/>
                </a:solidFill>
                <a:latin typeface="Arial" panose="020B0604020202020204" pitchFamily="34" charset="0"/>
              </a:rPr>
              <a:t>   5) </a:t>
            </a:r>
            <a:r>
              <a:rPr lang="zh-CN" altLang="en-US" sz="2000">
                <a:solidFill>
                  <a:srgbClr val="990033"/>
                </a:solidFill>
                <a:latin typeface="Arial" panose="020B0604020202020204" pitchFamily="34" charset="0"/>
              </a:rPr>
              <a:t>优化设计。</a:t>
            </a:r>
            <a:r>
              <a:rPr lang="zh-CN" altLang="en-US" sz="2000">
                <a:solidFill>
                  <a:schemeClr val="tx1"/>
                </a:solidFill>
                <a:latin typeface="Arial" panose="020B0604020202020204" pitchFamily="34" charset="0"/>
              </a:rPr>
              <a:t>依据各项指标重要性确定优先级</a:t>
            </a:r>
          </a:p>
        </p:txBody>
      </p:sp>
      <p:pic>
        <p:nvPicPr>
          <p:cNvPr id="56327" name="Picture 6" descr="C:\Program Files\Microsoft Office\MEDIA\CAGCAT10\j0285750.wmf">
            <a:extLst>
              <a:ext uri="{FF2B5EF4-FFF2-40B4-BE49-F238E27FC236}">
                <a16:creationId xmlns:a16="http://schemas.microsoft.com/office/drawing/2014/main" id="{3B457ABF-BCCF-4B9C-AF35-4321208147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7863" y="5183188"/>
            <a:ext cx="126365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10EB108E-0C55-483D-B25D-77325D4A21E3}"/>
              </a:ext>
            </a:extLst>
          </p:cNvPr>
          <p:cNvSpPr>
            <a:spLocks noGrp="1" noChangeArrowheads="1"/>
          </p:cNvSpPr>
          <p:nvPr>
            <p:ph type="title" idx="4294967295"/>
          </p:nvPr>
        </p:nvSpPr>
        <p:spPr>
          <a:xfrm>
            <a:off x="428625" y="161925"/>
            <a:ext cx="8178800" cy="533400"/>
          </a:xfrm>
        </p:spPr>
        <p:txBody>
          <a:bodyPr/>
          <a:lstStyle/>
          <a:p>
            <a:pPr eaLnBrk="1" hangingPunct="1"/>
            <a:r>
              <a:rPr lang="en-US" altLang="zh-CN"/>
              <a:t>5.4 </a:t>
            </a:r>
            <a:r>
              <a:rPr lang="zh-CN" altLang="en-US"/>
              <a:t>面向对象设计 </a:t>
            </a:r>
          </a:p>
        </p:txBody>
      </p:sp>
      <p:sp>
        <p:nvSpPr>
          <p:cNvPr id="57347" name="Text Box 3">
            <a:extLst>
              <a:ext uri="{FF2B5EF4-FFF2-40B4-BE49-F238E27FC236}">
                <a16:creationId xmlns:a16="http://schemas.microsoft.com/office/drawing/2014/main" id="{85121A74-1DAC-456F-B2AF-44DD70DE7475}"/>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57348" name="Rectangle 4">
            <a:extLst>
              <a:ext uri="{FF2B5EF4-FFF2-40B4-BE49-F238E27FC236}">
                <a16:creationId xmlns:a16="http://schemas.microsoft.com/office/drawing/2014/main" id="{7B26D434-0A00-4039-9D99-667C8E575856}"/>
              </a:ext>
            </a:extLst>
          </p:cNvPr>
          <p:cNvSpPr>
            <a:spLocks noChangeArrowheads="1"/>
          </p:cNvSpPr>
          <p:nvPr/>
        </p:nvSpPr>
        <p:spPr bwMode="auto">
          <a:xfrm>
            <a:off x="11113" y="2365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57349" name="Rectangle 5">
            <a:extLst>
              <a:ext uri="{FF2B5EF4-FFF2-40B4-BE49-F238E27FC236}">
                <a16:creationId xmlns:a16="http://schemas.microsoft.com/office/drawing/2014/main" id="{72B48803-687F-4CD5-A02A-5E5B3E90608E}"/>
              </a:ext>
            </a:extLst>
          </p:cNvPr>
          <p:cNvSpPr>
            <a:spLocks noChangeArrowheads="1"/>
          </p:cNvSpPr>
          <p:nvPr/>
        </p:nvSpPr>
        <p:spPr bwMode="auto">
          <a:xfrm>
            <a:off x="468313" y="3249613"/>
            <a:ext cx="44132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bIns="0" anchor="ctr">
            <a:spAutoFit/>
          </a:bodyPr>
          <a:lstStyle>
            <a:lvl1pPr indent="257175"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sz="2000" b="0">
              <a:latin typeface="Arial" panose="020B0604020202020204" pitchFamily="34" charset="0"/>
            </a:endParaRPr>
          </a:p>
        </p:txBody>
      </p:sp>
      <p:sp>
        <p:nvSpPr>
          <p:cNvPr id="5" name="圆角矩形 4">
            <a:extLst>
              <a:ext uri="{FF2B5EF4-FFF2-40B4-BE49-F238E27FC236}">
                <a16:creationId xmlns:a16="http://schemas.microsoft.com/office/drawing/2014/main" id="{9579878A-5C15-4696-BB8A-49ECE6BEBFA7}"/>
              </a:ext>
            </a:extLst>
          </p:cNvPr>
          <p:cNvSpPr/>
          <p:nvPr/>
        </p:nvSpPr>
        <p:spPr bwMode="gray">
          <a:xfrm>
            <a:off x="784225" y="1089025"/>
            <a:ext cx="7886700" cy="4427538"/>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fontScale="75000" lnSpcReduction="20000"/>
          </a:bodyPr>
          <a:lstStyle/>
          <a:p>
            <a:pPr>
              <a:spcAft>
                <a:spcPct val="35000"/>
              </a:spcAft>
              <a:buFontTx/>
              <a:buNone/>
              <a:defRPr/>
            </a:pPr>
            <a:r>
              <a:rPr lang="en-US" altLang="zh-CN" sz="3000" dirty="0">
                <a:solidFill>
                  <a:srgbClr val="FF0000"/>
                </a:solidFill>
                <a:latin typeface="Arial" panose="020B0604020202020204" pitchFamily="34" charset="0"/>
              </a:rPr>
              <a:t>5.4.4 </a:t>
            </a:r>
            <a:r>
              <a:rPr lang="zh-CN" altLang="en-US" sz="3000" dirty="0">
                <a:solidFill>
                  <a:srgbClr val="FF0000"/>
                </a:solidFill>
                <a:latin typeface="Arial" panose="020B0604020202020204" pitchFamily="34" charset="0"/>
              </a:rPr>
              <a:t>类设计的目标及方法</a:t>
            </a:r>
          </a:p>
          <a:p>
            <a:pPr>
              <a:buFontTx/>
              <a:buNone/>
              <a:defRPr/>
            </a:pPr>
            <a:r>
              <a:rPr lang="en-US" altLang="zh-CN" sz="2200" dirty="0">
                <a:solidFill>
                  <a:schemeClr val="tx1"/>
                </a:solidFill>
                <a:latin typeface="Arial" panose="020B0604020202020204" pitchFamily="34" charset="0"/>
              </a:rPr>
              <a:t>       </a:t>
            </a:r>
            <a:r>
              <a:rPr lang="en-US" altLang="zh-CN" sz="2500" dirty="0">
                <a:solidFill>
                  <a:srgbClr val="990033"/>
                </a:solidFill>
                <a:latin typeface="Arial" panose="020B0604020202020204" pitchFamily="34" charset="0"/>
              </a:rPr>
              <a:t>1. </a:t>
            </a:r>
            <a:r>
              <a:rPr lang="zh-CN" altLang="en-US" sz="2500" dirty="0">
                <a:solidFill>
                  <a:srgbClr val="990033"/>
                </a:solidFill>
                <a:latin typeface="Arial" panose="020B0604020202020204" pitchFamily="34" charset="0"/>
              </a:rPr>
              <a:t>类设计的主要目标</a:t>
            </a:r>
          </a:p>
          <a:p>
            <a:pPr>
              <a:buFontTx/>
              <a:buNone/>
              <a:defRPr/>
            </a:pPr>
            <a:r>
              <a:rPr lang="zh-CN" altLang="en-US" sz="2500" dirty="0">
                <a:solidFill>
                  <a:schemeClr val="tx1"/>
                </a:solidFill>
                <a:latin typeface="Arial" panose="020B0604020202020204" pitchFamily="34" charset="0"/>
              </a:rPr>
              <a:t>      类设计的主要目标：</a:t>
            </a:r>
          </a:p>
          <a:p>
            <a:pPr>
              <a:buFontTx/>
              <a:buNone/>
              <a:defRPr/>
            </a:pPr>
            <a:r>
              <a:rPr lang="zh-CN" altLang="en-US" sz="2500" dirty="0">
                <a:solidFill>
                  <a:schemeClr val="tx1"/>
                </a:solidFill>
                <a:latin typeface="Arial" panose="020B0604020202020204" pitchFamily="34" charset="0"/>
              </a:rPr>
              <a:t>     （</a:t>
            </a:r>
            <a:r>
              <a:rPr lang="en-US" altLang="zh-CN" sz="2500" dirty="0">
                <a:solidFill>
                  <a:schemeClr val="tx1"/>
                </a:solidFill>
                <a:latin typeface="Arial" panose="020B0604020202020204" pitchFamily="34" charset="0"/>
              </a:rPr>
              <a:t>1</a:t>
            </a:r>
            <a:r>
              <a:rPr lang="zh-CN" altLang="en-US" sz="2500" dirty="0">
                <a:solidFill>
                  <a:schemeClr val="tx1"/>
                </a:solidFill>
                <a:latin typeface="Arial" panose="020B0604020202020204" pitchFamily="34" charset="0"/>
              </a:rPr>
              <a:t>）单一概念的模型。分析与高层设计阶段, 常用多个类表示一个“概念”。在用OOM开发软件时，常将一个概念分解，用一组类表示这个概念。也可只用一个独立的类表示一个概念。</a:t>
            </a:r>
          </a:p>
          <a:p>
            <a:pPr>
              <a:buFontTx/>
              <a:buNone/>
              <a:defRPr/>
            </a:pPr>
            <a:r>
              <a:rPr lang="zh-CN" altLang="en-US" sz="2500" dirty="0">
                <a:solidFill>
                  <a:schemeClr val="tx1"/>
                </a:solidFill>
                <a:latin typeface="Arial" panose="020B0604020202020204" pitchFamily="34" charset="0"/>
              </a:rPr>
              <a:t>     （</a:t>
            </a:r>
            <a:r>
              <a:rPr lang="en-US" altLang="zh-CN" sz="2500" dirty="0">
                <a:solidFill>
                  <a:schemeClr val="tx1"/>
                </a:solidFill>
                <a:latin typeface="Arial" panose="020B0604020202020204" pitchFamily="34" charset="0"/>
              </a:rPr>
              <a:t>2</a:t>
            </a:r>
            <a:r>
              <a:rPr lang="zh-CN" altLang="en-US" sz="2500" dirty="0">
                <a:solidFill>
                  <a:schemeClr val="tx1"/>
                </a:solidFill>
                <a:latin typeface="Arial" panose="020B0604020202020204" pitchFamily="34" charset="0"/>
              </a:rPr>
              <a:t>）可复用的“插接相容性”构件。</a:t>
            </a:r>
          </a:p>
          <a:p>
            <a:pPr>
              <a:buFontTx/>
              <a:buNone/>
              <a:defRPr/>
            </a:pPr>
            <a:r>
              <a:rPr lang="zh-CN" altLang="en-US" sz="2500" dirty="0">
                <a:solidFill>
                  <a:schemeClr val="tx1"/>
                </a:solidFill>
                <a:latin typeface="Arial" panose="020B0604020202020204" pitchFamily="34" charset="0"/>
              </a:rPr>
              <a:t>     （</a:t>
            </a:r>
            <a:r>
              <a:rPr lang="en-US" altLang="zh-CN" sz="2500" dirty="0">
                <a:solidFill>
                  <a:schemeClr val="tx1"/>
                </a:solidFill>
                <a:latin typeface="Arial" panose="020B0604020202020204" pitchFamily="34" charset="0"/>
              </a:rPr>
              <a:t>3</a:t>
            </a:r>
            <a:r>
              <a:rPr lang="zh-CN" altLang="en-US" sz="2500" dirty="0">
                <a:solidFill>
                  <a:schemeClr val="tx1"/>
                </a:solidFill>
                <a:latin typeface="Arial" panose="020B0604020202020204" pitchFamily="34" charset="0"/>
              </a:rPr>
              <a:t>）可靠的构件。</a:t>
            </a:r>
          </a:p>
          <a:p>
            <a:pPr>
              <a:buFontTx/>
              <a:buNone/>
              <a:defRPr/>
            </a:pPr>
            <a:r>
              <a:rPr lang="zh-CN" altLang="en-US" sz="2500" dirty="0">
                <a:solidFill>
                  <a:schemeClr val="tx1"/>
                </a:solidFill>
                <a:latin typeface="Arial" panose="020B0604020202020204" pitchFamily="34" charset="0"/>
              </a:rPr>
              <a:t>     （</a:t>
            </a:r>
            <a:r>
              <a:rPr lang="en-US" altLang="zh-CN" sz="2500" dirty="0">
                <a:solidFill>
                  <a:schemeClr val="tx1"/>
                </a:solidFill>
                <a:latin typeface="Arial" panose="020B0604020202020204" pitchFamily="34" charset="0"/>
              </a:rPr>
              <a:t>4</a:t>
            </a:r>
            <a:r>
              <a:rPr lang="zh-CN" altLang="en-US" sz="2500" dirty="0">
                <a:solidFill>
                  <a:schemeClr val="tx1"/>
                </a:solidFill>
                <a:latin typeface="Arial" panose="020B0604020202020204" pitchFamily="34" charset="0"/>
              </a:rPr>
              <a:t>）可集成的构件。</a:t>
            </a:r>
          </a:p>
          <a:p>
            <a:pPr>
              <a:buFontTx/>
              <a:buNone/>
              <a:defRPr/>
            </a:pPr>
            <a:r>
              <a:rPr lang="en-US" altLang="zh-CN" sz="2500" dirty="0">
                <a:solidFill>
                  <a:srgbClr val="990033"/>
                </a:solidFill>
                <a:latin typeface="Arial" panose="020B0604020202020204" pitchFamily="34" charset="0"/>
              </a:rPr>
              <a:t>       2. </a:t>
            </a:r>
            <a:r>
              <a:rPr lang="zh-CN" altLang="en-US" sz="2500" dirty="0">
                <a:solidFill>
                  <a:srgbClr val="990033"/>
                </a:solidFill>
                <a:latin typeface="Arial" panose="020B0604020202020204" pitchFamily="34" charset="0"/>
              </a:rPr>
              <a:t>类设计的方法</a:t>
            </a:r>
          </a:p>
          <a:p>
            <a:pPr>
              <a:buFontTx/>
              <a:buNone/>
              <a:defRPr/>
            </a:pPr>
            <a:r>
              <a:rPr lang="zh-CN" altLang="en-US" sz="2500" dirty="0">
                <a:solidFill>
                  <a:schemeClr val="tx1"/>
                </a:solidFill>
                <a:latin typeface="Arial" panose="020B0604020202020204" pitchFamily="34" charset="0"/>
              </a:rPr>
              <a:t>       类的设计描述包括：</a:t>
            </a:r>
          </a:p>
          <a:p>
            <a:pPr>
              <a:buFontTx/>
              <a:buNone/>
              <a:defRPr/>
            </a:pPr>
            <a:r>
              <a:rPr lang="zh-CN" altLang="en-US" sz="2500" dirty="0">
                <a:solidFill>
                  <a:schemeClr val="tx1"/>
                </a:solidFill>
                <a:latin typeface="Arial" panose="020B0604020202020204" pitchFamily="34" charset="0"/>
              </a:rPr>
              <a:t>    （</a:t>
            </a:r>
            <a:r>
              <a:rPr lang="en-US" altLang="zh-CN" sz="2500" dirty="0">
                <a:solidFill>
                  <a:schemeClr val="tx1"/>
                </a:solidFill>
                <a:latin typeface="Arial" panose="020B0604020202020204" pitchFamily="34" charset="0"/>
              </a:rPr>
              <a:t>1</a:t>
            </a:r>
            <a:r>
              <a:rPr lang="zh-CN" altLang="en-US" sz="2500" dirty="0">
                <a:solidFill>
                  <a:schemeClr val="tx1"/>
                </a:solidFill>
                <a:latin typeface="Arial" panose="020B0604020202020204" pitchFamily="34" charset="0"/>
              </a:rPr>
              <a:t>）协议描述。</a:t>
            </a:r>
            <a:r>
              <a:rPr lang="zh-CN" altLang="zh-CN" sz="2500" dirty="0"/>
              <a:t>定义了每个类可以接收的消息，建立一个类的界面。协议描述由一组消息及对每个消息的相应注释组成</a:t>
            </a:r>
            <a:r>
              <a:rPr lang="zh-CN" altLang="en-US" sz="2500" dirty="0"/>
              <a:t>。</a:t>
            </a:r>
            <a:endParaRPr lang="zh-CN" altLang="en-US" sz="2500" dirty="0">
              <a:solidFill>
                <a:schemeClr val="tx1"/>
              </a:solidFill>
              <a:latin typeface="Arial" panose="020B0604020202020204" pitchFamily="34" charset="0"/>
            </a:endParaRPr>
          </a:p>
          <a:p>
            <a:pPr>
              <a:buFontTx/>
              <a:buNone/>
              <a:defRPr/>
            </a:pPr>
            <a:r>
              <a:rPr lang="zh-CN" altLang="en-US" sz="2500" dirty="0">
                <a:solidFill>
                  <a:schemeClr val="tx1"/>
                </a:solidFill>
                <a:latin typeface="Arial" panose="020B0604020202020204" pitchFamily="34" charset="0"/>
              </a:rPr>
              <a:t>    （</a:t>
            </a:r>
            <a:r>
              <a:rPr lang="en-US" altLang="zh-CN" sz="2500" dirty="0">
                <a:solidFill>
                  <a:schemeClr val="tx1"/>
                </a:solidFill>
                <a:latin typeface="Arial" panose="020B0604020202020204" pitchFamily="34" charset="0"/>
              </a:rPr>
              <a:t>2</a:t>
            </a:r>
            <a:r>
              <a:rPr lang="zh-CN" altLang="en-US" sz="2500" dirty="0">
                <a:solidFill>
                  <a:schemeClr val="tx1"/>
                </a:solidFill>
                <a:latin typeface="Arial" panose="020B0604020202020204" pitchFamily="34" charset="0"/>
              </a:rPr>
              <a:t>）实现描述。</a:t>
            </a:r>
            <a:r>
              <a:rPr lang="zh-CN" altLang="zh-CN" sz="2500" dirty="0"/>
              <a:t>说明每个操作的实现细节，应包含在类的消息中。</a:t>
            </a:r>
            <a:endParaRPr lang="zh-CN" altLang="en-US" sz="2500" dirty="0">
              <a:solidFill>
                <a:srgbClr val="009900"/>
              </a:solidFill>
              <a:latin typeface="Arial" panose="020B0604020202020204" pitchFamily="34" charset="0"/>
            </a:endParaRPr>
          </a:p>
        </p:txBody>
      </p:sp>
      <p:sp>
        <p:nvSpPr>
          <p:cNvPr id="2" name="圆角矩形 4">
            <a:extLst>
              <a:ext uri="{FF2B5EF4-FFF2-40B4-BE49-F238E27FC236}">
                <a16:creationId xmlns:a16="http://schemas.microsoft.com/office/drawing/2014/main" id="{19C69035-8A0C-4849-9130-9330B2367A1F}"/>
              </a:ext>
            </a:extLst>
          </p:cNvPr>
          <p:cNvSpPr>
            <a:spLocks noChangeArrowheads="1"/>
          </p:cNvSpPr>
          <p:nvPr/>
        </p:nvSpPr>
        <p:spPr bwMode="gray">
          <a:xfrm>
            <a:off x="1547813" y="5516563"/>
            <a:ext cx="5976937" cy="1268412"/>
          </a:xfrm>
          <a:prstGeom prst="roundRect">
            <a:avLst>
              <a:gd name="adj" fmla="val 16667"/>
            </a:avLst>
          </a:prstGeom>
          <a:solidFill>
            <a:srgbClr val="FFFF99"/>
          </a:solidFill>
          <a:ln w="25400" algn="ctr">
            <a:solidFill>
              <a:schemeClr val="accent1"/>
            </a:solidFill>
            <a:round/>
          </a:ln>
        </p:spPr>
        <p:txBody>
          <a:bodyPr anchor="ctr" anchorCtr="1"/>
          <a:lstStyle/>
          <a:p>
            <a:pPr>
              <a:buFontTx/>
              <a:buNone/>
              <a:defRPr/>
            </a:pPr>
            <a:r>
              <a:rPr lang="en-US" altLang="zh-CN" sz="2000" dirty="0">
                <a:solidFill>
                  <a:srgbClr val="FF0000"/>
                </a:solidFill>
                <a:latin typeface="Wingdings" panose="05000000000000000000" pitchFamily="2" charset="2"/>
              </a:rPr>
              <a:t>1</a:t>
            </a:r>
            <a:r>
              <a:rPr lang="zh-CN" altLang="zh-CN" sz="2000" dirty="0">
                <a:solidFill>
                  <a:srgbClr val="FF0000"/>
                </a:solidFill>
                <a:latin typeface="黑体" panose="02010609060101010101" pitchFamily="49" charset="-122"/>
                <a:ea typeface="黑体" panose="02010609060101010101" pitchFamily="49" charset="-122"/>
              </a:rPr>
              <a:t>讨论思考</a:t>
            </a:r>
            <a:r>
              <a:rPr lang="zh-CN" altLang="zh-CN" sz="2000" b="0" dirty="0">
                <a:solidFill>
                  <a:srgbClr val="FF0000"/>
                </a:solidFill>
                <a:latin typeface="Arial" panose="020B0604020202020204" pitchFamily="34" charset="0"/>
              </a:rPr>
              <a:t>：</a:t>
            </a:r>
            <a:endParaRPr lang="zh-CN" altLang="en-US" sz="2000" b="0" dirty="0">
              <a:solidFill>
                <a:srgbClr val="FF0000"/>
              </a:solidFill>
              <a:latin typeface="Arial" panose="020B0604020202020204" pitchFamily="34" charset="0"/>
            </a:endParaRPr>
          </a:p>
          <a:p>
            <a:pPr>
              <a:buFontTx/>
              <a:buNone/>
              <a:defRPr/>
            </a:pPr>
            <a:r>
              <a:rPr lang="zh-CN" altLang="en-US" sz="1800" dirty="0">
                <a:latin typeface="Arial" panose="020B0604020202020204" pitchFamily="34" charset="0"/>
                <a:ea typeface="+mn-ea"/>
              </a:rPr>
              <a:t>      </a:t>
            </a:r>
            <a:r>
              <a:rPr lang="en-US" altLang="zh-CN" sz="1800" dirty="0">
                <a:latin typeface="Arial" panose="020B0604020202020204" pitchFamily="34" charset="0"/>
                <a:ea typeface="+mn-ea"/>
              </a:rPr>
              <a:t>(1) OOD</a:t>
            </a:r>
            <a:r>
              <a:rPr lang="zh-CN" altLang="en-US" sz="1800" dirty="0">
                <a:latin typeface="Arial" panose="020B0604020202020204" pitchFamily="34" charset="0"/>
                <a:ea typeface="+mn-ea"/>
              </a:rPr>
              <a:t>的准则和任务有哪些？</a:t>
            </a:r>
          </a:p>
          <a:p>
            <a:pPr>
              <a:buFontTx/>
              <a:buNone/>
              <a:defRPr/>
            </a:pPr>
            <a:r>
              <a:rPr lang="en-US" altLang="zh-CN" sz="1800" dirty="0">
                <a:latin typeface="Arial" panose="020B0604020202020204" pitchFamily="34" charset="0"/>
                <a:ea typeface="+mn-ea"/>
              </a:rPr>
              <a:t>      (2) </a:t>
            </a:r>
            <a:r>
              <a:rPr lang="zh-CN" altLang="en-US" sz="1800" dirty="0">
                <a:latin typeface="Arial" panose="020B0604020202020204" pitchFamily="34" charset="0"/>
                <a:ea typeface="+mn-ea"/>
              </a:rPr>
              <a:t>系统设计及对象设计的过程分别是什么？</a:t>
            </a:r>
          </a:p>
          <a:p>
            <a:pPr>
              <a:buFontTx/>
              <a:buNone/>
              <a:defRPr/>
            </a:pPr>
            <a:r>
              <a:rPr lang="en-US" altLang="zh-CN" sz="1800" dirty="0">
                <a:latin typeface="Arial" panose="020B0604020202020204" pitchFamily="34" charset="0"/>
                <a:ea typeface="+mn-ea"/>
              </a:rPr>
              <a:t>      (3) </a:t>
            </a:r>
            <a:r>
              <a:rPr lang="zh-CN" altLang="en-US" sz="1800" dirty="0">
                <a:latin typeface="Arial" panose="020B0604020202020204" pitchFamily="34" charset="0"/>
                <a:ea typeface="+mn-ea"/>
              </a:rPr>
              <a:t>类设计的目标和方法有哪些？</a:t>
            </a:r>
            <a:endParaRPr lang="zh-CN" altLang="en-US" sz="1800" dirty="0">
              <a:solidFill>
                <a:srgbClr val="009900"/>
              </a:solidFill>
              <a:latin typeface="Arial" panose="020B0604020202020204" pitchFamily="34" charset="0"/>
              <a:ea typeface="+mn-ea"/>
            </a:endParaRPr>
          </a:p>
        </p:txBody>
      </p:sp>
      <p:pic>
        <p:nvPicPr>
          <p:cNvPr id="57352" name="Picture 20" descr="C:\Program Files\Microsoft Office\MEDIA\CAGCAT10\j0300520.gif">
            <a:extLst>
              <a:ext uri="{FF2B5EF4-FFF2-40B4-BE49-F238E27FC236}">
                <a16:creationId xmlns:a16="http://schemas.microsoft.com/office/drawing/2014/main" id="{FC5DB904-D824-4B3B-A461-83E061C79C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9113" y="3035300"/>
            <a:ext cx="1311275"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5A0DB087-4816-47FF-A20B-5096AD49E888}"/>
              </a:ext>
            </a:extLst>
          </p:cNvPr>
          <p:cNvSpPr>
            <a:spLocks noGrp="1" noChangeArrowheads="1"/>
          </p:cNvSpPr>
          <p:nvPr>
            <p:ph type="title" idx="4294967295"/>
          </p:nvPr>
        </p:nvSpPr>
        <p:spPr>
          <a:xfrm>
            <a:off x="428625" y="161925"/>
            <a:ext cx="8178800" cy="533400"/>
          </a:xfrm>
        </p:spPr>
        <p:txBody>
          <a:bodyPr/>
          <a:lstStyle/>
          <a:p>
            <a:pPr eaLnBrk="1" hangingPunct="1"/>
            <a:r>
              <a:rPr lang="en-US" altLang="zh-CN"/>
              <a:t>5.5 </a:t>
            </a:r>
            <a:r>
              <a:rPr lang="zh-CN" altLang="en-US"/>
              <a:t>面向对象分析和设计实例 </a:t>
            </a:r>
          </a:p>
        </p:txBody>
      </p:sp>
      <p:sp>
        <p:nvSpPr>
          <p:cNvPr id="58371" name="Text Box 3">
            <a:extLst>
              <a:ext uri="{FF2B5EF4-FFF2-40B4-BE49-F238E27FC236}">
                <a16:creationId xmlns:a16="http://schemas.microsoft.com/office/drawing/2014/main" id="{1C2DB744-23D1-48A6-BF1F-01CF084429F7}"/>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58372" name="Rectangle 6">
            <a:extLst>
              <a:ext uri="{FF2B5EF4-FFF2-40B4-BE49-F238E27FC236}">
                <a16:creationId xmlns:a16="http://schemas.microsoft.com/office/drawing/2014/main" id="{D506954D-37EA-447D-A26C-870862BBBB06}"/>
              </a:ext>
            </a:extLst>
          </p:cNvPr>
          <p:cNvSpPr>
            <a:spLocks noChangeArrowheads="1"/>
          </p:cNvSpPr>
          <p:nvPr/>
        </p:nvSpPr>
        <p:spPr bwMode="auto">
          <a:xfrm>
            <a:off x="611188" y="941388"/>
            <a:ext cx="4703762"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76176" bIns="76176"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en-US" altLang="zh-CN" sz="2400">
                <a:solidFill>
                  <a:srgbClr val="FF0000"/>
                </a:solidFill>
                <a:latin typeface="Arial" panose="020B0604020202020204" pitchFamily="34" charset="0"/>
              </a:rPr>
              <a:t>                               </a:t>
            </a:r>
            <a:endParaRPr lang="zh-CN" altLang="en-US" sz="2400">
              <a:solidFill>
                <a:srgbClr val="FF0000"/>
              </a:solidFill>
              <a:latin typeface="Arial" panose="020B0604020202020204" pitchFamily="34" charset="0"/>
            </a:endParaRPr>
          </a:p>
          <a:p>
            <a:pPr eaLnBrk="1" hangingPunct="1"/>
            <a:r>
              <a:rPr lang="en-US" altLang="zh-CN" sz="2400">
                <a:solidFill>
                  <a:srgbClr val="FF0000"/>
                </a:solidFill>
                <a:latin typeface="Arial" panose="020B0604020202020204" pitchFamily="34" charset="0"/>
              </a:rPr>
              <a:t>5.5.1 </a:t>
            </a:r>
            <a:r>
              <a:rPr lang="zh-CN" altLang="en-US" sz="2400">
                <a:solidFill>
                  <a:srgbClr val="FF0000"/>
                </a:solidFill>
                <a:latin typeface="Arial" panose="020B0604020202020204" pitchFamily="34" charset="0"/>
              </a:rPr>
              <a:t>图书管理信息系统</a:t>
            </a:r>
            <a:r>
              <a:rPr lang="en-US" altLang="zh-CN" sz="2400">
                <a:solidFill>
                  <a:srgbClr val="FF0000"/>
                </a:solidFill>
                <a:latin typeface="Arial" panose="020B0604020202020204" pitchFamily="34" charset="0"/>
              </a:rPr>
              <a:t>OOA</a:t>
            </a:r>
            <a:r>
              <a:rPr lang="zh-CN" altLang="en-US" sz="2400">
                <a:solidFill>
                  <a:srgbClr val="FF0000"/>
                </a:solidFill>
                <a:latin typeface="Arial" panose="020B0604020202020204" pitchFamily="34" charset="0"/>
              </a:rPr>
              <a:t>实例</a:t>
            </a:r>
          </a:p>
        </p:txBody>
      </p:sp>
      <p:sp>
        <p:nvSpPr>
          <p:cNvPr id="58373" name="AutoShape 7">
            <a:extLst>
              <a:ext uri="{FF2B5EF4-FFF2-40B4-BE49-F238E27FC236}">
                <a16:creationId xmlns:a16="http://schemas.microsoft.com/office/drawing/2014/main" id="{2E22247B-F9EC-4A75-8C94-DA9E126656E4}"/>
              </a:ext>
            </a:extLst>
          </p:cNvPr>
          <p:cNvSpPr>
            <a:spLocks noChangeArrowheads="1"/>
          </p:cNvSpPr>
          <p:nvPr/>
        </p:nvSpPr>
        <p:spPr bwMode="auto">
          <a:xfrm>
            <a:off x="827088" y="1824038"/>
            <a:ext cx="7273925" cy="4341812"/>
          </a:xfrm>
          <a:prstGeom prst="flowChartAlternateProcess">
            <a:avLst/>
          </a:prstGeom>
          <a:noFill/>
          <a:ln w="317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58374" name="Rectangle 9">
            <a:extLst>
              <a:ext uri="{FF2B5EF4-FFF2-40B4-BE49-F238E27FC236}">
                <a16:creationId xmlns:a16="http://schemas.microsoft.com/office/drawing/2014/main" id="{0574BA51-D168-4AC8-A9BB-C948E0207705}"/>
              </a:ext>
            </a:extLst>
          </p:cNvPr>
          <p:cNvSpPr>
            <a:spLocks noChangeArrowheads="1"/>
          </p:cNvSpPr>
          <p:nvPr/>
        </p:nvSpPr>
        <p:spPr bwMode="auto">
          <a:xfrm>
            <a:off x="-336550" y="2336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58375" name="Rectangle 10">
            <a:extLst>
              <a:ext uri="{FF2B5EF4-FFF2-40B4-BE49-F238E27FC236}">
                <a16:creationId xmlns:a16="http://schemas.microsoft.com/office/drawing/2014/main" id="{BAFD5A73-4332-408D-9D11-648B44A18048}"/>
              </a:ext>
            </a:extLst>
          </p:cNvPr>
          <p:cNvSpPr>
            <a:spLocks noChangeArrowheads="1"/>
          </p:cNvSpPr>
          <p:nvPr/>
        </p:nvSpPr>
        <p:spPr bwMode="auto">
          <a:xfrm>
            <a:off x="971550" y="2055813"/>
            <a:ext cx="6842125" cy="387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en-US" altLang="zh-CN" sz="2400" b="0">
                <a:solidFill>
                  <a:srgbClr val="990033"/>
                </a:solidFill>
                <a:latin typeface="Times New Roman" panose="02020603050405020304" pitchFamily="18" charset="0"/>
                <a:cs typeface="Times New Roman" panose="02020603050405020304" pitchFamily="18" charset="0"/>
              </a:rPr>
              <a:t>                      </a:t>
            </a:r>
            <a:r>
              <a:rPr lang="zh-CN" altLang="en-US" sz="2100">
                <a:solidFill>
                  <a:srgbClr val="CC0000"/>
                </a:solidFill>
                <a:latin typeface="Times New Roman" panose="02020603050405020304" pitchFamily="18" charset="0"/>
                <a:ea typeface="仿宋_GB2312" pitchFamily="49" charset="-122"/>
              </a:rPr>
              <a:t>图书管理信息系统</a:t>
            </a:r>
            <a:r>
              <a:rPr lang="zh-CN" altLang="en-US" sz="2100">
                <a:latin typeface="Times New Roman" panose="02020603050405020304" pitchFamily="18" charset="0"/>
                <a:ea typeface="仿宋_GB2312" pitchFamily="49" charset="-122"/>
              </a:rPr>
              <a:t>（以下简称图书馆系统或系统），院校广大师生都使用过比较熟悉图书借阅、还书和其它方面的实际业务过程、角色、用例和行为等。</a:t>
            </a:r>
            <a:endParaRPr lang="zh-CN" altLang="en-US" sz="2100">
              <a:latin typeface="Arial" panose="020B0604020202020204" pitchFamily="34" charset="0"/>
            </a:endParaRPr>
          </a:p>
          <a:p>
            <a:r>
              <a:rPr lang="zh-CN" altLang="en-US" sz="2000">
                <a:solidFill>
                  <a:srgbClr val="800000"/>
                </a:solidFill>
                <a:latin typeface="Times New Roman" panose="02020603050405020304" pitchFamily="18" charset="0"/>
                <a:ea typeface="仿宋_GB2312" pitchFamily="49" charset="-122"/>
              </a:rPr>
              <a:t>具体问题描述</a:t>
            </a:r>
            <a:r>
              <a:rPr lang="zh-CN" altLang="en-US" sz="2000">
                <a:latin typeface="Times New Roman" panose="02020603050405020304" pitchFamily="18" charset="0"/>
                <a:ea typeface="仿宋_GB2312" pitchFamily="49" charset="-122"/>
              </a:rPr>
              <a:t>：</a:t>
            </a:r>
            <a:endParaRPr lang="zh-CN" altLang="en-US" sz="2000">
              <a:latin typeface="Arial" panose="020B0604020202020204" pitchFamily="34" charset="0"/>
            </a:endParaRPr>
          </a:p>
          <a:p>
            <a:r>
              <a:rPr lang="zh-CN" altLang="en-US" sz="1800">
                <a:latin typeface="Times New Roman" panose="02020603050405020304" pitchFamily="18" charset="0"/>
                <a:ea typeface="仿宋_GB2312" pitchFamily="49" charset="-122"/>
              </a:rPr>
              <a:t>（</a:t>
            </a:r>
            <a:r>
              <a:rPr lang="en-US" altLang="zh-CN" sz="1800">
                <a:latin typeface="Times New Roman" panose="02020603050405020304" pitchFamily="18" charset="0"/>
                <a:ea typeface="仿宋_GB2312" pitchFamily="49" charset="-122"/>
              </a:rPr>
              <a:t>1</a:t>
            </a:r>
            <a:r>
              <a:rPr lang="zh-CN" altLang="en-US" sz="1800">
                <a:latin typeface="Times New Roman" panose="02020603050405020304" pitchFamily="18" charset="0"/>
                <a:ea typeface="仿宋_GB2312" pitchFamily="49" charset="-122"/>
              </a:rPr>
              <a:t>）一个图书馆藏有图书和期刊杂志两大类书籍，每种图书</a:t>
            </a:r>
            <a:r>
              <a:rPr lang="en-US" altLang="zh-CN" sz="1800">
                <a:latin typeface="Times New Roman" panose="02020603050405020304" pitchFamily="18" charset="0"/>
                <a:ea typeface="仿宋_GB2312" pitchFamily="49" charset="-122"/>
              </a:rPr>
              <a:t>/</a:t>
            </a:r>
            <a:r>
              <a:rPr lang="zh-CN" altLang="en-US" sz="1800">
                <a:latin typeface="Times New Roman" panose="02020603050405020304" pitchFamily="18" charset="0"/>
                <a:ea typeface="仿宋_GB2312" pitchFamily="49" charset="-122"/>
              </a:rPr>
              <a:t>杂志可以有多册。</a:t>
            </a:r>
            <a:endParaRPr lang="zh-CN" altLang="en-US" sz="1800">
              <a:latin typeface="Arial" panose="020B0604020202020204" pitchFamily="34" charset="0"/>
            </a:endParaRPr>
          </a:p>
          <a:p>
            <a:r>
              <a:rPr lang="zh-CN" altLang="en-US" sz="1800">
                <a:latin typeface="Times New Roman" panose="02020603050405020304" pitchFamily="18" charset="0"/>
                <a:ea typeface="仿宋_GB2312" pitchFamily="49" charset="-122"/>
              </a:rPr>
              <a:t>（</a:t>
            </a:r>
            <a:r>
              <a:rPr lang="en-US" altLang="zh-CN" sz="1800">
                <a:latin typeface="Times New Roman" panose="02020603050405020304" pitchFamily="18" charset="0"/>
                <a:ea typeface="仿宋_GB2312" pitchFamily="49" charset="-122"/>
              </a:rPr>
              <a:t>2</a:t>
            </a:r>
            <a:r>
              <a:rPr lang="zh-CN" altLang="en-US" sz="1800">
                <a:latin typeface="Times New Roman" panose="02020603050405020304" pitchFamily="18" charset="0"/>
                <a:ea typeface="仿宋_GB2312" pitchFamily="49" charset="-122"/>
              </a:rPr>
              <a:t>）图书馆可以维护（注册、更新和删除）图书资料。</a:t>
            </a:r>
            <a:endParaRPr lang="zh-CN" altLang="en-US" sz="1800">
              <a:latin typeface="Arial" panose="020B0604020202020204" pitchFamily="34" charset="0"/>
            </a:endParaRPr>
          </a:p>
          <a:p>
            <a:r>
              <a:rPr lang="zh-CN" altLang="en-US" sz="1800">
                <a:latin typeface="Times New Roman" panose="02020603050405020304" pitchFamily="18" charset="0"/>
                <a:ea typeface="仿宋_GB2312" pitchFamily="49" charset="-122"/>
              </a:rPr>
              <a:t>（</a:t>
            </a:r>
            <a:r>
              <a:rPr lang="en-US" altLang="zh-CN" sz="1800">
                <a:latin typeface="Times New Roman" panose="02020603050405020304" pitchFamily="18" charset="0"/>
                <a:ea typeface="仿宋_GB2312" pitchFamily="49" charset="-122"/>
              </a:rPr>
              <a:t>3</a:t>
            </a:r>
            <a:r>
              <a:rPr lang="zh-CN" altLang="en-US" sz="1800">
                <a:latin typeface="Times New Roman" panose="02020603050405020304" pitchFamily="18" charset="0"/>
                <a:ea typeface="仿宋_GB2312" pitchFamily="49" charset="-122"/>
              </a:rPr>
              <a:t>）图书管理员在系统支持下，为借书者进行借还图书服务。</a:t>
            </a:r>
            <a:endParaRPr lang="zh-CN" altLang="en-US" sz="1800">
              <a:latin typeface="Arial" panose="020B0604020202020204" pitchFamily="34" charset="0"/>
            </a:endParaRPr>
          </a:p>
          <a:p>
            <a:r>
              <a:rPr lang="zh-CN" altLang="en-US" sz="1800">
                <a:latin typeface="Times New Roman" panose="02020603050405020304" pitchFamily="18" charset="0"/>
                <a:ea typeface="仿宋_GB2312" pitchFamily="49" charset="-122"/>
              </a:rPr>
              <a:t>（</a:t>
            </a:r>
            <a:r>
              <a:rPr lang="en-US" altLang="zh-CN" sz="1800">
                <a:latin typeface="Times New Roman" panose="02020603050405020304" pitchFamily="18" charset="0"/>
                <a:ea typeface="仿宋_GB2312" pitchFamily="49" charset="-122"/>
              </a:rPr>
              <a:t>4</a:t>
            </a:r>
            <a:r>
              <a:rPr lang="zh-CN" altLang="en-US" sz="1800">
                <a:latin typeface="Times New Roman" panose="02020603050405020304" pitchFamily="18" charset="0"/>
                <a:ea typeface="仿宋_GB2312" pitchFamily="49" charset="-122"/>
              </a:rPr>
              <a:t>）所有人员可以网上浏览图书馆的图书信息和各种告示。</a:t>
            </a:r>
            <a:endParaRPr lang="zh-CN" altLang="en-US" sz="1800">
              <a:latin typeface="Arial" panose="020B0604020202020204" pitchFamily="34" charset="0"/>
            </a:endParaRPr>
          </a:p>
          <a:p>
            <a:r>
              <a:rPr lang="zh-CN" altLang="en-US" sz="1800">
                <a:latin typeface="Times New Roman" panose="02020603050405020304" pitchFamily="18" charset="0"/>
                <a:ea typeface="仿宋_GB2312" pitchFamily="49" charset="-122"/>
              </a:rPr>
              <a:t>（</a:t>
            </a:r>
            <a:r>
              <a:rPr lang="en-US" altLang="zh-CN" sz="1800">
                <a:latin typeface="Times New Roman" panose="02020603050405020304" pitchFamily="18" charset="0"/>
                <a:ea typeface="仿宋_GB2312" pitchFamily="49" charset="-122"/>
              </a:rPr>
              <a:t>5</a:t>
            </a:r>
            <a:r>
              <a:rPr lang="zh-CN" altLang="en-US" sz="1800">
                <a:latin typeface="Times New Roman" panose="02020603050405020304" pitchFamily="18" charset="0"/>
                <a:ea typeface="仿宋_GB2312" pitchFamily="49" charset="-122"/>
              </a:rPr>
              <a:t>）借书者可以预约暂时借阅不到的书或杂志。</a:t>
            </a:r>
            <a:endParaRPr lang="zh-CN" altLang="en-US" sz="1800">
              <a:latin typeface="Arial" panose="020B0604020202020204" pitchFamily="34" charset="0"/>
            </a:endParaRPr>
          </a:p>
          <a:p>
            <a:r>
              <a:rPr lang="zh-CN" altLang="en-US" sz="1800">
                <a:latin typeface="Times New Roman" panose="02020603050405020304" pitchFamily="18" charset="0"/>
                <a:ea typeface="仿宋_GB2312" pitchFamily="49" charset="-122"/>
              </a:rPr>
              <a:t>（</a:t>
            </a:r>
            <a:r>
              <a:rPr lang="en-US" altLang="zh-CN" sz="1800">
                <a:latin typeface="Times New Roman" panose="02020603050405020304" pitchFamily="18" charset="0"/>
                <a:ea typeface="仿宋_GB2312" pitchFamily="49" charset="-122"/>
              </a:rPr>
              <a:t>6</a:t>
            </a:r>
            <a:r>
              <a:rPr lang="zh-CN" altLang="en-US" sz="1800">
                <a:latin typeface="Times New Roman" panose="02020603050405020304" pitchFamily="18" charset="0"/>
                <a:ea typeface="仿宋_GB2312" pitchFamily="49" charset="-122"/>
              </a:rPr>
              <a:t>）系统能够在所有流行的技术环境下运行，有一个良好的图形交互界面。</a:t>
            </a:r>
            <a:endParaRPr lang="zh-CN" altLang="en-US" sz="1800">
              <a:latin typeface="Arial" panose="020B0604020202020204" pitchFamily="34" charset="0"/>
            </a:endParaRPr>
          </a:p>
          <a:p>
            <a:r>
              <a:rPr lang="zh-CN" altLang="en-US" sz="1800">
                <a:latin typeface="Times New Roman" panose="02020603050405020304" pitchFamily="18" charset="0"/>
                <a:ea typeface="仿宋_GB2312" pitchFamily="49" charset="-122"/>
              </a:rPr>
              <a:t>（</a:t>
            </a:r>
            <a:r>
              <a:rPr lang="en-US" altLang="zh-CN" sz="1800">
                <a:latin typeface="Times New Roman" panose="02020603050405020304" pitchFamily="18" charset="0"/>
                <a:ea typeface="仿宋_GB2312" pitchFamily="49" charset="-122"/>
              </a:rPr>
              <a:t>7</a:t>
            </a:r>
            <a:r>
              <a:rPr lang="zh-CN" altLang="en-US" sz="1800">
                <a:latin typeface="Times New Roman" panose="02020603050405020304" pitchFamily="18" charset="0"/>
                <a:ea typeface="仿宋_GB2312" pitchFamily="49" charset="-122"/>
              </a:rPr>
              <a:t>）系统应该具有良好的可扩展性。</a:t>
            </a:r>
            <a:endParaRPr lang="zh-CN" altLang="en-US" sz="1800"/>
          </a:p>
        </p:txBody>
      </p:sp>
      <p:sp>
        <p:nvSpPr>
          <p:cNvPr id="8" name="圆角矩形 7">
            <a:extLst>
              <a:ext uri="{FF2B5EF4-FFF2-40B4-BE49-F238E27FC236}">
                <a16:creationId xmlns:a16="http://schemas.microsoft.com/office/drawing/2014/main" id="{CF698506-A0AE-476D-A6D2-16C3C19A0E00}"/>
              </a:ext>
            </a:extLst>
          </p:cNvPr>
          <p:cNvSpPr/>
          <p:nvPr/>
        </p:nvSpPr>
        <p:spPr bwMode="gray">
          <a:xfrm>
            <a:off x="1660525" y="2025650"/>
            <a:ext cx="1185863" cy="411163"/>
          </a:xfrm>
          <a:prstGeom prst="roundRect">
            <a:avLst/>
          </a:prstGeom>
        </p:spPr>
        <p:style>
          <a:lnRef idx="0">
            <a:schemeClr val="accent2"/>
          </a:lnRef>
          <a:fillRef idx="3">
            <a:schemeClr val="accent2"/>
          </a:fillRef>
          <a:effectRef idx="3">
            <a:schemeClr val="accent2"/>
          </a:effectRef>
          <a:fontRef idx="minor">
            <a:schemeClr val="lt1"/>
          </a:fontRef>
        </p:style>
        <p:txBody>
          <a:bodyPr wrap="none" anchor="ctr"/>
          <a:lstStyle/>
          <a:p>
            <a:pPr algn="ctr">
              <a:spcBef>
                <a:spcPct val="20000"/>
              </a:spcBef>
              <a:buFont typeface="Wingdings" panose="05000000000000000000" pitchFamily="2" charset="2"/>
              <a:buNone/>
              <a:defRPr/>
            </a:pPr>
            <a:r>
              <a:rPr lang="zh-CN" altLang="en-US" sz="1600" noProof="1">
                <a:solidFill>
                  <a:srgbClr val="002060"/>
                </a:solidFill>
              </a:rPr>
              <a:t>案例</a:t>
            </a:r>
            <a:r>
              <a:rPr lang="en-US" altLang="zh-CN" sz="1600" noProof="1">
                <a:solidFill>
                  <a:srgbClr val="002060"/>
                </a:solidFill>
              </a:rPr>
              <a:t>5-7</a:t>
            </a:r>
            <a:endParaRPr lang="zh-CN" altLang="en-US" sz="1600" noProof="1">
              <a:solidFill>
                <a:srgbClr val="002060"/>
              </a:solidFill>
            </a:endParaRPr>
          </a:p>
        </p:txBody>
      </p:sp>
      <p:pic>
        <p:nvPicPr>
          <p:cNvPr id="58379" name="Picture 5" descr="C:\Program Files\Microsoft Office\MEDIA\CAGCAT10\j0234657.wmf">
            <a:extLst>
              <a:ext uri="{FF2B5EF4-FFF2-40B4-BE49-F238E27FC236}">
                <a16:creationId xmlns:a16="http://schemas.microsoft.com/office/drawing/2014/main" id="{D6ECF7D8-5948-435D-BF30-02E3F6034D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688" y="5516563"/>
            <a:ext cx="107950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48BAB534-9CD0-4072-A41E-51DA784B9E7B}"/>
              </a:ext>
            </a:extLst>
          </p:cNvPr>
          <p:cNvSpPr>
            <a:spLocks noGrp="1" noChangeArrowheads="1"/>
          </p:cNvSpPr>
          <p:nvPr>
            <p:ph type="title" idx="4294967295"/>
          </p:nvPr>
        </p:nvSpPr>
        <p:spPr>
          <a:xfrm>
            <a:off x="428625" y="161925"/>
            <a:ext cx="8178800" cy="533400"/>
          </a:xfrm>
        </p:spPr>
        <p:txBody>
          <a:bodyPr/>
          <a:lstStyle/>
          <a:p>
            <a:pPr eaLnBrk="1" hangingPunct="1"/>
            <a:r>
              <a:rPr lang="en-US" altLang="zh-CN"/>
              <a:t>5.4 </a:t>
            </a:r>
            <a:r>
              <a:rPr lang="zh-CN" altLang="en-US"/>
              <a:t>面向对象设计 </a:t>
            </a:r>
          </a:p>
        </p:txBody>
      </p:sp>
      <p:sp>
        <p:nvSpPr>
          <p:cNvPr id="59395" name="Text Box 3">
            <a:extLst>
              <a:ext uri="{FF2B5EF4-FFF2-40B4-BE49-F238E27FC236}">
                <a16:creationId xmlns:a16="http://schemas.microsoft.com/office/drawing/2014/main" id="{AF4BA6D2-5A95-4C13-9B27-4AD893014DBC}"/>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59396" name="Rectangle 7">
            <a:extLst>
              <a:ext uri="{FF2B5EF4-FFF2-40B4-BE49-F238E27FC236}">
                <a16:creationId xmlns:a16="http://schemas.microsoft.com/office/drawing/2014/main" id="{5CB641D1-36DF-4882-A2AA-49B75BC193D3}"/>
              </a:ext>
            </a:extLst>
          </p:cNvPr>
          <p:cNvSpPr>
            <a:spLocks noChangeArrowheads="1"/>
          </p:cNvSpPr>
          <p:nvPr/>
        </p:nvSpPr>
        <p:spPr bwMode="auto">
          <a:xfrm>
            <a:off x="687388" y="1431317"/>
            <a:ext cx="80645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en-US" altLang="zh-CN" sz="2400">
                <a:solidFill>
                  <a:srgbClr val="990033"/>
                </a:solidFill>
                <a:cs typeface="Times New Roman" panose="02020603050405020304" pitchFamily="18" charset="0"/>
              </a:rPr>
              <a:t>   1</a:t>
            </a:r>
            <a:r>
              <a:rPr lang="zh-CN" altLang="en-US" sz="2400">
                <a:solidFill>
                  <a:srgbClr val="990033"/>
                </a:solidFill>
                <a:cs typeface="Times New Roman" panose="02020603050405020304" pitchFamily="18" charset="0"/>
              </a:rPr>
              <a:t>．建立用例模型</a:t>
            </a:r>
          </a:p>
          <a:p>
            <a:r>
              <a:rPr lang="zh-CN" altLang="en-US" sz="2400">
                <a:cs typeface="Times New Roman" panose="02020603050405020304" pitchFamily="18" charset="0"/>
              </a:rPr>
              <a:t> （</a:t>
            </a:r>
            <a:r>
              <a:rPr lang="en-US" altLang="zh-CN" sz="2400">
                <a:cs typeface="Times New Roman" panose="02020603050405020304" pitchFamily="18" charset="0"/>
              </a:rPr>
              <a:t>1</a:t>
            </a:r>
            <a:r>
              <a:rPr lang="zh-CN" altLang="en-US" sz="2400">
                <a:cs typeface="Times New Roman" panose="02020603050405020304" pitchFamily="18" charset="0"/>
              </a:rPr>
              <a:t>）画出网上图书馆系统的</a:t>
            </a:r>
            <a:r>
              <a:rPr lang="zh-CN" altLang="en-US" sz="2400" u="sng">
                <a:cs typeface="Times New Roman" panose="02020603050405020304" pitchFamily="18" charset="0"/>
              </a:rPr>
              <a:t>用例视图</a:t>
            </a:r>
            <a:r>
              <a:rPr lang="en-US" altLang="zh-CN" sz="2400" u="sng">
                <a:cs typeface="Times New Roman" panose="02020603050405020304" pitchFamily="18" charset="0"/>
              </a:rPr>
              <a:t>.</a:t>
            </a:r>
            <a:r>
              <a:rPr lang="zh-CN" altLang="en-US" sz="2400">
                <a:cs typeface="Times New Roman" panose="02020603050405020304" pitchFamily="18" charset="0"/>
              </a:rPr>
              <a:t>如图</a:t>
            </a:r>
            <a:r>
              <a:rPr lang="en-US" altLang="zh-CN" sz="2400">
                <a:cs typeface="Times New Roman" panose="02020603050405020304" pitchFamily="18" charset="0"/>
              </a:rPr>
              <a:t>5-16</a:t>
            </a:r>
            <a:r>
              <a:rPr lang="zh-CN" altLang="en-US" sz="2400">
                <a:cs typeface="Times New Roman" panose="02020603050405020304" pitchFamily="18" charset="0"/>
              </a:rPr>
              <a:t>所示</a:t>
            </a:r>
            <a:r>
              <a:rPr lang="en-US" altLang="zh-CN" sz="2400">
                <a:cs typeface="Times New Roman" panose="02020603050405020304" pitchFamily="18" charset="0"/>
              </a:rPr>
              <a:t>.</a:t>
            </a:r>
            <a:endParaRPr lang="zh-CN" altLang="en-US" sz="2400">
              <a:cs typeface="Times New Roman" panose="02020603050405020304" pitchFamily="18" charset="0"/>
            </a:endParaRPr>
          </a:p>
          <a:p>
            <a:r>
              <a:rPr lang="zh-CN" altLang="en-US" sz="2400">
                <a:cs typeface="Times New Roman" panose="02020603050405020304" pitchFamily="18" charset="0"/>
              </a:rPr>
              <a:t> （</a:t>
            </a:r>
            <a:r>
              <a:rPr lang="en-US" altLang="zh-CN" sz="2400">
                <a:cs typeface="Times New Roman" panose="02020603050405020304" pitchFamily="18" charset="0"/>
              </a:rPr>
              <a:t>2</a:t>
            </a:r>
            <a:r>
              <a:rPr lang="zh-CN" altLang="en-US" sz="2400">
                <a:cs typeface="Times New Roman" panose="02020603050405020304" pitchFamily="18" charset="0"/>
              </a:rPr>
              <a:t>）给出系统每个</a:t>
            </a:r>
            <a:r>
              <a:rPr lang="zh-CN" altLang="en-US" sz="2400" u="sng">
                <a:cs typeface="Times New Roman" panose="02020603050405020304" pitchFamily="18" charset="0"/>
              </a:rPr>
              <a:t>用例的脚本描述</a:t>
            </a:r>
            <a:r>
              <a:rPr lang="zh-CN" altLang="en-US" sz="2400">
                <a:cs typeface="Times New Roman" panose="02020603050405020304" pitchFamily="18" charset="0"/>
              </a:rPr>
              <a:t>，包括正常情景和异常情景的脚本描述。</a:t>
            </a:r>
            <a:r>
              <a:rPr lang="zh-CN" altLang="en-US" sz="1800" b="0">
                <a:cs typeface="Times New Roman" panose="02020603050405020304" pitchFamily="18" charset="0"/>
              </a:rPr>
              <a:t> </a:t>
            </a:r>
          </a:p>
        </p:txBody>
      </p:sp>
      <p:sp>
        <p:nvSpPr>
          <p:cNvPr id="59397" name="Rectangle 8">
            <a:extLst>
              <a:ext uri="{FF2B5EF4-FFF2-40B4-BE49-F238E27FC236}">
                <a16:creationId xmlns:a16="http://schemas.microsoft.com/office/drawing/2014/main" id="{FA2B5B22-1188-4084-B464-8DDC4EBF2087}"/>
              </a:ext>
            </a:extLst>
          </p:cNvPr>
          <p:cNvSpPr>
            <a:spLocks noChangeArrowheads="1"/>
          </p:cNvSpPr>
          <p:nvPr/>
        </p:nvSpPr>
        <p:spPr bwMode="auto">
          <a:xfrm>
            <a:off x="2919413" y="6327167"/>
            <a:ext cx="29638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sz="1600">
                <a:latin typeface="Arial" panose="020B0604020202020204" pitchFamily="34" charset="0"/>
              </a:rPr>
              <a:t>图</a:t>
            </a:r>
            <a:r>
              <a:rPr lang="en-US" altLang="zh-CN" sz="1600">
                <a:latin typeface="Arial" panose="020B0604020202020204" pitchFamily="34" charset="0"/>
              </a:rPr>
              <a:t>5-16 </a:t>
            </a:r>
            <a:r>
              <a:rPr lang="zh-CN" altLang="en-US" sz="1600">
                <a:latin typeface="Arial" panose="020B0604020202020204" pitchFamily="34" charset="0"/>
              </a:rPr>
              <a:t>图书馆系统的用例视图</a:t>
            </a:r>
            <a:r>
              <a:rPr lang="zh-CN" altLang="en-US" sz="1800">
                <a:latin typeface="Arial" panose="020B0604020202020204" pitchFamily="34" charset="0"/>
              </a:rPr>
              <a:t> </a:t>
            </a:r>
          </a:p>
        </p:txBody>
      </p:sp>
      <p:pic>
        <p:nvPicPr>
          <p:cNvPr id="59398" name="Picture 9">
            <a:extLst>
              <a:ext uri="{FF2B5EF4-FFF2-40B4-BE49-F238E27FC236}">
                <a16:creationId xmlns:a16="http://schemas.microsoft.com/office/drawing/2014/main" id="{35A040C1-07CB-41CA-9158-3E64085882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0275" y="3229954"/>
            <a:ext cx="4464050" cy="309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圆角矩形 4">
            <a:extLst>
              <a:ext uri="{FF2B5EF4-FFF2-40B4-BE49-F238E27FC236}">
                <a16:creationId xmlns:a16="http://schemas.microsoft.com/office/drawing/2014/main" id="{EF8E45FD-D030-49B3-B8A8-F6D196A6856B}"/>
              </a:ext>
            </a:extLst>
          </p:cNvPr>
          <p:cNvSpPr/>
          <p:nvPr/>
        </p:nvSpPr>
        <p:spPr bwMode="gray">
          <a:xfrm>
            <a:off x="688975" y="1485292"/>
            <a:ext cx="7766050" cy="1573212"/>
          </a:xfrm>
          <a:prstGeom prst="roundRect">
            <a:avLst/>
          </a:prstGeom>
          <a:noFill/>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anchor="ctr" anchorCtr="1">
            <a:normAutofit/>
          </a:bodyPr>
          <a:lstStyle/>
          <a:p>
            <a:pPr>
              <a:spcAft>
                <a:spcPct val="35000"/>
              </a:spcAft>
              <a:buFontTx/>
              <a:buNone/>
              <a:defRPr/>
            </a:pPr>
            <a:endParaRPr lang="zh-CN" altLang="en-US" sz="2200">
              <a:solidFill>
                <a:srgbClr val="009900"/>
              </a:solidFill>
              <a:latin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0AAB9D8B-F33B-45E4-A512-2B59B38B84A4}"/>
              </a:ext>
            </a:extLst>
          </p:cNvPr>
          <p:cNvSpPr>
            <a:spLocks noGrp="1" noChangeArrowheads="1"/>
          </p:cNvSpPr>
          <p:nvPr>
            <p:ph type="title" idx="4294967295"/>
          </p:nvPr>
        </p:nvSpPr>
        <p:spPr>
          <a:xfrm>
            <a:off x="428625" y="161925"/>
            <a:ext cx="8178800" cy="533400"/>
          </a:xfrm>
        </p:spPr>
        <p:txBody>
          <a:bodyPr/>
          <a:lstStyle/>
          <a:p>
            <a:pPr eaLnBrk="1" hangingPunct="1"/>
            <a:r>
              <a:rPr lang="en-US" altLang="zh-CN"/>
              <a:t>5.5 </a:t>
            </a:r>
            <a:r>
              <a:rPr lang="zh-CN" altLang="en-US"/>
              <a:t>面向对象分析和设计实例 </a:t>
            </a:r>
          </a:p>
        </p:txBody>
      </p:sp>
      <p:sp>
        <p:nvSpPr>
          <p:cNvPr id="60419" name="Text Box 3">
            <a:extLst>
              <a:ext uri="{FF2B5EF4-FFF2-40B4-BE49-F238E27FC236}">
                <a16:creationId xmlns:a16="http://schemas.microsoft.com/office/drawing/2014/main" id="{C8B17406-B301-42E9-8CE5-AB7EE0A7B7FF}"/>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60420" name="Rectangle 6">
            <a:extLst>
              <a:ext uri="{FF2B5EF4-FFF2-40B4-BE49-F238E27FC236}">
                <a16:creationId xmlns:a16="http://schemas.microsoft.com/office/drawing/2014/main" id="{B3CE99F3-2A8E-4229-B8C7-65E1D037C4C7}"/>
              </a:ext>
            </a:extLst>
          </p:cNvPr>
          <p:cNvSpPr>
            <a:spLocks noChangeArrowheads="1"/>
          </p:cNvSpPr>
          <p:nvPr/>
        </p:nvSpPr>
        <p:spPr bwMode="auto">
          <a:xfrm>
            <a:off x="544513" y="1401077"/>
            <a:ext cx="8208962" cy="204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en-US" altLang="zh-CN" sz="2400">
                <a:solidFill>
                  <a:srgbClr val="990033"/>
                </a:solidFill>
                <a:cs typeface="Times New Roman" panose="02020603050405020304" pitchFamily="18" charset="0"/>
              </a:rPr>
              <a:t>   2</a:t>
            </a:r>
            <a:r>
              <a:rPr lang="zh-CN" altLang="en-US" sz="2400">
                <a:solidFill>
                  <a:srgbClr val="990033"/>
                </a:solidFill>
                <a:cs typeface="Times New Roman" panose="02020603050405020304" pitchFamily="18" charset="0"/>
              </a:rPr>
              <a:t>．建立侯选类</a:t>
            </a:r>
          </a:p>
          <a:p>
            <a:r>
              <a:rPr lang="zh-CN" altLang="en-US" sz="2400">
                <a:cs typeface="Times New Roman" panose="02020603050405020304" pitchFamily="18" charset="0"/>
              </a:rPr>
              <a:t>  通过筛选的</a:t>
            </a:r>
            <a:r>
              <a:rPr lang="zh-CN" altLang="en-US" sz="2400">
                <a:solidFill>
                  <a:srgbClr val="C00000"/>
                </a:solidFill>
                <a:cs typeface="Times New Roman" panose="02020603050405020304" pitchFamily="18" charset="0"/>
              </a:rPr>
              <a:t>侯选类</a:t>
            </a:r>
            <a:r>
              <a:rPr lang="zh-CN" altLang="en-US" sz="2400">
                <a:cs typeface="Times New Roman" panose="02020603050405020304" pitchFamily="18" charset="0"/>
              </a:rPr>
              <a:t>有</a:t>
            </a:r>
            <a:r>
              <a:rPr lang="en-US" altLang="zh-CN" sz="2400">
                <a:solidFill>
                  <a:srgbClr val="CC0000"/>
                </a:solidFill>
                <a:cs typeface="Times New Roman" panose="02020603050405020304" pitchFamily="18" charset="0"/>
              </a:rPr>
              <a:t>3</a:t>
            </a:r>
            <a:r>
              <a:rPr lang="zh-CN" altLang="en-US" sz="2400">
                <a:solidFill>
                  <a:srgbClr val="CC0000"/>
                </a:solidFill>
                <a:cs typeface="Times New Roman" panose="02020603050405020304" pitchFamily="18" charset="0"/>
              </a:rPr>
              <a:t>类</a:t>
            </a:r>
            <a:r>
              <a:rPr lang="zh-CN" altLang="en-US" sz="2400">
                <a:cs typeface="Times New Roman" panose="02020603050405020304" pitchFamily="18" charset="0"/>
              </a:rPr>
              <a:t>：借书者类、图书书目类和图书标题类，分别建立它们的</a:t>
            </a:r>
            <a:r>
              <a:rPr lang="en-US" altLang="zh-CN" sz="2400">
                <a:cs typeface="Times New Roman" panose="02020603050405020304" pitchFamily="18" charset="0"/>
              </a:rPr>
              <a:t>CRC</a:t>
            </a:r>
            <a:r>
              <a:rPr lang="zh-CN" altLang="en-US" sz="2400">
                <a:cs typeface="Times New Roman" panose="02020603050405020304" pitchFamily="18" charset="0"/>
              </a:rPr>
              <a:t>卡。如表</a:t>
            </a:r>
            <a:r>
              <a:rPr lang="en-US" altLang="zh-CN" sz="2400">
                <a:cs typeface="Times New Roman" panose="02020603050405020304" pitchFamily="18" charset="0"/>
              </a:rPr>
              <a:t>5-3</a:t>
            </a:r>
            <a:r>
              <a:rPr lang="zh-CN" altLang="en-US" sz="2400">
                <a:cs typeface="Times New Roman" panose="02020603050405020304" pitchFamily="18" charset="0"/>
              </a:rPr>
              <a:t>所示。</a:t>
            </a:r>
          </a:p>
          <a:p>
            <a:r>
              <a:rPr lang="zh-CN" altLang="en-US" sz="1200">
                <a:cs typeface="Times New Roman" panose="02020603050405020304" pitchFamily="18" charset="0"/>
              </a:rPr>
              <a:t> </a:t>
            </a:r>
            <a:endParaRPr lang="en-US" altLang="zh-CN" sz="1600">
              <a:cs typeface="Times New Roman" panose="02020603050405020304" pitchFamily="18" charset="0"/>
            </a:endParaRPr>
          </a:p>
          <a:p>
            <a:endParaRPr lang="zh-CN" altLang="en-US" sz="1200">
              <a:cs typeface="Times New Roman" panose="02020603050405020304" pitchFamily="18" charset="0"/>
            </a:endParaRPr>
          </a:p>
          <a:p>
            <a:r>
              <a:rPr lang="zh-CN" altLang="en-US" sz="1600">
                <a:latin typeface="Times New Roman" panose="02020603050405020304" pitchFamily="18" charset="0"/>
                <a:ea typeface="黑体" panose="02010609060101010101" pitchFamily="49" charset="-122"/>
              </a:rPr>
              <a:t>                                               </a:t>
            </a:r>
          </a:p>
          <a:p>
            <a:r>
              <a:rPr lang="zh-CN" altLang="en-US" sz="1600">
                <a:latin typeface="Times New Roman" panose="02020603050405020304" pitchFamily="18" charset="0"/>
                <a:ea typeface="黑体" panose="02010609060101010101" pitchFamily="49" charset="-122"/>
              </a:rPr>
              <a:t>                                             </a:t>
            </a:r>
            <a:r>
              <a:rPr lang="zh-CN" altLang="en-US" sz="1600">
                <a:solidFill>
                  <a:srgbClr val="C00000"/>
                </a:solidFill>
                <a:latin typeface="Times New Roman" panose="02020603050405020304" pitchFamily="18" charset="0"/>
                <a:ea typeface="黑体" panose="02010609060101010101" pitchFamily="49" charset="-122"/>
              </a:rPr>
              <a:t>表 </a:t>
            </a:r>
            <a:r>
              <a:rPr lang="en-US" altLang="zh-CN" sz="1600">
                <a:solidFill>
                  <a:srgbClr val="C00000"/>
                </a:solidFill>
                <a:latin typeface="Times New Roman" panose="02020603050405020304" pitchFamily="18" charset="0"/>
                <a:ea typeface="黑体" panose="02010609060101010101" pitchFamily="49" charset="-122"/>
              </a:rPr>
              <a:t>5-3 </a:t>
            </a:r>
            <a:r>
              <a:rPr lang="zh-CN" altLang="en-US" sz="1600">
                <a:solidFill>
                  <a:srgbClr val="C00000"/>
                </a:solidFill>
                <a:latin typeface="Times New Roman" panose="02020603050405020304" pitchFamily="18" charset="0"/>
                <a:ea typeface="黑体" panose="02010609060101010101" pitchFamily="49" charset="-122"/>
              </a:rPr>
              <a:t>图书馆系统的</a:t>
            </a:r>
            <a:r>
              <a:rPr lang="en-US" altLang="zh-CN" sz="1600">
                <a:solidFill>
                  <a:srgbClr val="C00000"/>
                </a:solidFill>
                <a:latin typeface="Times New Roman" panose="02020603050405020304" pitchFamily="18" charset="0"/>
                <a:ea typeface="黑体" panose="02010609060101010101" pitchFamily="49" charset="-122"/>
              </a:rPr>
              <a:t>CRC</a:t>
            </a:r>
            <a:r>
              <a:rPr lang="zh-CN" altLang="en-US" sz="1600">
                <a:solidFill>
                  <a:srgbClr val="C00000"/>
                </a:solidFill>
                <a:latin typeface="Times New Roman" panose="02020603050405020304" pitchFamily="18" charset="0"/>
                <a:ea typeface="黑体" panose="02010609060101010101" pitchFamily="49" charset="-122"/>
              </a:rPr>
              <a:t>卡</a:t>
            </a:r>
            <a:endParaRPr lang="zh-CN" altLang="en-US" sz="1600">
              <a:solidFill>
                <a:srgbClr val="C00000"/>
              </a:solidFill>
              <a:ea typeface="黑体" panose="02010609060101010101" pitchFamily="49" charset="-122"/>
            </a:endParaRPr>
          </a:p>
        </p:txBody>
      </p:sp>
      <p:graphicFrame>
        <p:nvGraphicFramePr>
          <p:cNvPr id="59397" name="Group 30">
            <a:extLst>
              <a:ext uri="{FF2B5EF4-FFF2-40B4-BE49-F238E27FC236}">
                <a16:creationId xmlns:a16="http://schemas.microsoft.com/office/drawing/2014/main" id="{7C1440E8-A71E-49C1-9FEA-F2D3BEF83321}"/>
              </a:ext>
            </a:extLst>
          </p:cNvPr>
          <p:cNvGraphicFramePr>
            <a:graphicFrameLocks noGrp="1"/>
          </p:cNvGraphicFramePr>
          <p:nvPr>
            <p:extLst>
              <p:ext uri="{D42A27DB-BD31-4B8C-83A1-F6EECF244321}">
                <p14:modId xmlns:p14="http://schemas.microsoft.com/office/powerpoint/2010/main" val="4025954339"/>
              </p:ext>
            </p:extLst>
          </p:nvPr>
        </p:nvGraphicFramePr>
        <p:xfrm>
          <a:off x="1736725" y="3537852"/>
          <a:ext cx="5903913" cy="2879728"/>
        </p:xfrm>
        <a:graphic>
          <a:graphicData uri="http://schemas.openxmlformats.org/drawingml/2006/table">
            <a:tbl>
              <a:tblPr/>
              <a:tblGrid>
                <a:gridCol w="5903913">
                  <a:extLst>
                    <a:ext uri="{9D8B030D-6E8A-4147-A177-3AD203B41FA5}">
                      <a16:colId xmlns:a16="http://schemas.microsoft.com/office/drawing/2014/main" val="20000"/>
                    </a:ext>
                  </a:extLst>
                </a:gridCol>
              </a:tblGrid>
              <a:tr h="31908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借书者类</a:t>
                      </a:r>
                      <a:endParaRPr kumimoji="0" lang="zh-CN" altLang="en-US" sz="1400" b="1" i="0" u="none" strike="noStrike" cap="none" normalizeH="0" baseline="0" dirty="0">
                        <a:ln>
                          <a:noFill/>
                        </a:ln>
                        <a:solidFill>
                          <a:schemeClr val="tx1"/>
                        </a:solidFill>
                        <a:effectLst/>
                        <a:latin typeface="宋体" panose="02010600030101010101" pitchFamily="2" charset="-122"/>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3302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rgbClr val="800000"/>
                          </a:solidFill>
                          <a:effectLst/>
                          <a:latin typeface="Times New Roman" panose="02020603050405020304" pitchFamily="18" charset="0"/>
                          <a:ea typeface="宋体" panose="02010600030101010101" pitchFamily="2" charset="-122"/>
                          <a:cs typeface="Times New Roman" panose="02020603050405020304" pitchFamily="18" charset="0"/>
                        </a:rPr>
                        <a:t>责任</a:t>
                      </a:r>
                      <a:r>
                        <a:rPr kumimoji="0"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400" b="1" i="0" u="sng"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维护</a:t>
                      </a:r>
                      <a:r>
                        <a:rPr kumimoji="0"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借的书目的数据和罚金，请求借、还、续借书目功能 </a:t>
                      </a:r>
                      <a:endParaRPr kumimoji="0" lang="zh-CN" altLang="en-US" sz="14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协作者：图书书目类 </a:t>
                      </a:r>
                      <a:endPar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908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图书书目类</a:t>
                      </a:r>
                      <a:endParaRPr kumimoji="0" lang="zh-CN" altLang="en-US" sz="1400" b="1" i="0" u="none" strike="noStrike" cap="none" normalizeH="0" baseline="0">
                        <a:ln>
                          <a:noFill/>
                        </a:ln>
                        <a:solidFill>
                          <a:schemeClr val="tx1"/>
                        </a:solidFill>
                        <a:effectLst/>
                        <a:latin typeface="宋体" panose="02010600030101010101" pitchFamily="2" charset="-122"/>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3190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rgbClr val="800000"/>
                          </a:solidFill>
                          <a:effectLst/>
                          <a:latin typeface="Times New Roman" panose="02020603050405020304" pitchFamily="18" charset="0"/>
                          <a:ea typeface="宋体" panose="02010600030101010101" pitchFamily="2" charset="-122"/>
                          <a:cs typeface="Times New Roman" panose="02020603050405020304" pitchFamily="18" charset="0"/>
                        </a:rPr>
                        <a:t>责任</a:t>
                      </a:r>
                      <a:r>
                        <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：维护一个具体书目数据，通知相应的图书标题完成借、还功能 </a:t>
                      </a:r>
                      <a:endPar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90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协作者：图书标题类</a:t>
                      </a:r>
                      <a:endPar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75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图书标题类</a:t>
                      </a:r>
                      <a:endParaRPr kumimoji="0" lang="zh-CN" altLang="en-US" sz="1400" b="1" i="0" u="none" strike="noStrike" cap="none" normalizeH="0" baseline="0">
                        <a:ln>
                          <a:noFill/>
                        </a:ln>
                        <a:solidFill>
                          <a:schemeClr val="tx1"/>
                        </a:solidFill>
                        <a:effectLst/>
                        <a:latin typeface="宋体" panose="02010600030101010101" pitchFamily="2" charset="-122"/>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6"/>
                  </a:ext>
                </a:extLst>
              </a:tr>
              <a:tr h="3190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rgbClr val="800000"/>
                          </a:solidFill>
                          <a:effectLst/>
                          <a:latin typeface="Times New Roman" panose="02020603050405020304" pitchFamily="18" charset="0"/>
                          <a:ea typeface="宋体" panose="02010600030101010101" pitchFamily="2" charset="-122"/>
                          <a:cs typeface="Times New Roman" panose="02020603050405020304" pitchFamily="18" charset="0"/>
                        </a:rPr>
                        <a:t>责任</a:t>
                      </a:r>
                      <a:r>
                        <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：维护一个抽象书的数据，知道该书的可借数、预约数 </a:t>
                      </a:r>
                      <a:endPar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90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协作者：图书书目类</a:t>
                      </a:r>
                      <a:endParaRPr kumimoji="0" lang="zh-CN" altLang="en-US" sz="14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60443" name="AutoShape 28">
            <a:extLst>
              <a:ext uri="{FF2B5EF4-FFF2-40B4-BE49-F238E27FC236}">
                <a16:creationId xmlns:a16="http://schemas.microsoft.com/office/drawing/2014/main" id="{E87C8327-1BA7-4585-86A6-5701EC3611A9}"/>
              </a:ext>
            </a:extLst>
          </p:cNvPr>
          <p:cNvSpPr>
            <a:spLocks noChangeArrowheads="1"/>
          </p:cNvSpPr>
          <p:nvPr/>
        </p:nvSpPr>
        <p:spPr bwMode="auto">
          <a:xfrm>
            <a:off x="2970213" y="2528202"/>
            <a:ext cx="4103687" cy="358775"/>
          </a:xfrm>
          <a:prstGeom prst="wedgeRectCallout">
            <a:avLst>
              <a:gd name="adj1" fmla="val -50273"/>
              <a:gd name="adj2" fmla="val -9380"/>
            </a:avLst>
          </a:prstGeom>
          <a:solidFill>
            <a:srgbClr val="CCFFFF"/>
          </a:solidFill>
          <a:ln w="9525">
            <a:solidFill>
              <a:schemeClr val="tx1"/>
            </a:solidFill>
            <a:miter lim="800000"/>
            <a:headEnd/>
            <a:tailEnd/>
          </a:ln>
        </p:spPr>
        <p:txBody>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en-US" altLang="zh-CN" b="0">
                <a:latin typeface="Times New Roman" panose="02020603050405020304" pitchFamily="18" charset="0"/>
                <a:cs typeface="Times New Roman" panose="02020603050405020304" pitchFamily="18" charset="0"/>
              </a:rPr>
              <a:t>Class-Responsibility-Collaborator</a:t>
            </a:r>
            <a:r>
              <a:rPr lang="zh-CN" altLang="en-US">
                <a:solidFill>
                  <a:srgbClr val="800000"/>
                </a:solidFill>
              </a:rPr>
              <a:t>类</a:t>
            </a:r>
            <a:r>
              <a:rPr lang="en-US" altLang="zh-CN">
                <a:solidFill>
                  <a:srgbClr val="800000"/>
                </a:solidFill>
              </a:rPr>
              <a:t>–</a:t>
            </a:r>
            <a:r>
              <a:rPr lang="zh-CN" altLang="en-US">
                <a:solidFill>
                  <a:srgbClr val="800000"/>
                </a:solidFill>
              </a:rPr>
              <a:t>责任</a:t>
            </a:r>
            <a:r>
              <a:rPr lang="en-US" altLang="zh-CN">
                <a:solidFill>
                  <a:srgbClr val="800000"/>
                </a:solidFill>
              </a:rPr>
              <a:t>-</a:t>
            </a:r>
            <a:r>
              <a:rPr lang="zh-CN" altLang="en-US">
                <a:solidFill>
                  <a:srgbClr val="800000"/>
                </a:solidFill>
              </a:rPr>
              <a:t>协作者</a:t>
            </a:r>
          </a:p>
        </p:txBody>
      </p:sp>
      <p:sp>
        <p:nvSpPr>
          <p:cNvPr id="5" name="圆角矩形 4">
            <a:extLst>
              <a:ext uri="{FF2B5EF4-FFF2-40B4-BE49-F238E27FC236}">
                <a16:creationId xmlns:a16="http://schemas.microsoft.com/office/drawing/2014/main" id="{5350C258-1787-4C7E-83F6-C7CBD1153685}"/>
              </a:ext>
            </a:extLst>
          </p:cNvPr>
          <p:cNvSpPr/>
          <p:nvPr/>
        </p:nvSpPr>
        <p:spPr bwMode="gray">
          <a:xfrm>
            <a:off x="688975" y="1313765"/>
            <a:ext cx="7766050" cy="1573212"/>
          </a:xfrm>
          <a:prstGeom prst="roundRect">
            <a:avLst/>
          </a:prstGeom>
          <a:noFill/>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anchor="ctr" anchorCtr="1">
            <a:normAutofit/>
          </a:bodyPr>
          <a:lstStyle/>
          <a:p>
            <a:pPr>
              <a:spcAft>
                <a:spcPct val="35000"/>
              </a:spcAft>
              <a:buFontTx/>
              <a:buNone/>
              <a:defRPr/>
            </a:pPr>
            <a:endParaRPr lang="zh-CN" altLang="en-US" sz="2200">
              <a:solidFill>
                <a:srgbClr val="009900"/>
              </a:solidFill>
              <a:latin typeface="Arial" panose="020B060402020202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82E0AF57-1826-4779-902E-D9A53C63373A}"/>
              </a:ext>
            </a:extLst>
          </p:cNvPr>
          <p:cNvSpPr>
            <a:spLocks noGrp="1" noChangeArrowheads="1"/>
          </p:cNvSpPr>
          <p:nvPr>
            <p:ph type="title" idx="4294967295"/>
          </p:nvPr>
        </p:nvSpPr>
        <p:spPr>
          <a:xfrm>
            <a:off x="428625" y="161925"/>
            <a:ext cx="8178800" cy="533400"/>
          </a:xfrm>
        </p:spPr>
        <p:txBody>
          <a:bodyPr/>
          <a:lstStyle/>
          <a:p>
            <a:pPr eaLnBrk="1" hangingPunct="1"/>
            <a:r>
              <a:rPr lang="en-US" altLang="zh-CN"/>
              <a:t>5.5 </a:t>
            </a:r>
            <a:r>
              <a:rPr lang="zh-CN" altLang="en-US"/>
              <a:t>面向对象分析和设计实例 </a:t>
            </a:r>
          </a:p>
        </p:txBody>
      </p:sp>
      <p:sp>
        <p:nvSpPr>
          <p:cNvPr id="61443" name="Text Box 3">
            <a:extLst>
              <a:ext uri="{FF2B5EF4-FFF2-40B4-BE49-F238E27FC236}">
                <a16:creationId xmlns:a16="http://schemas.microsoft.com/office/drawing/2014/main" id="{F6E714FA-5EF6-430F-9165-544417B933D6}"/>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61444" name="Rectangle 34">
            <a:extLst>
              <a:ext uri="{FF2B5EF4-FFF2-40B4-BE49-F238E27FC236}">
                <a16:creationId xmlns:a16="http://schemas.microsoft.com/office/drawing/2014/main" id="{CC5B42A6-508D-4124-9B5F-3F790BF50BC4}"/>
              </a:ext>
            </a:extLst>
          </p:cNvPr>
          <p:cNvSpPr>
            <a:spLocks noChangeArrowheads="1"/>
          </p:cNvSpPr>
          <p:nvPr/>
        </p:nvSpPr>
        <p:spPr bwMode="auto">
          <a:xfrm>
            <a:off x="646113" y="1394805"/>
            <a:ext cx="8064500" cy="184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en-US" altLang="zh-CN" sz="2300">
                <a:solidFill>
                  <a:srgbClr val="990033"/>
                </a:solidFill>
                <a:latin typeface="Arial" panose="020B0604020202020204" pitchFamily="34" charset="0"/>
              </a:rPr>
              <a:t>       3. </a:t>
            </a:r>
            <a:r>
              <a:rPr lang="zh-CN" altLang="en-US" sz="2300">
                <a:solidFill>
                  <a:srgbClr val="990033"/>
                </a:solidFill>
                <a:latin typeface="Arial" panose="020B0604020202020204" pitchFamily="34" charset="0"/>
              </a:rPr>
              <a:t>构建类图</a:t>
            </a:r>
          </a:p>
          <a:p>
            <a:pPr eaLnBrk="1" hangingPunct="1"/>
            <a:r>
              <a:rPr lang="zh-CN" altLang="en-US" sz="2300">
                <a:latin typeface="Arial" panose="020B0604020202020204" pitchFamily="34" charset="0"/>
              </a:rPr>
              <a:t>       建立一个</a:t>
            </a:r>
            <a:r>
              <a:rPr lang="zh-CN" altLang="en-US" sz="2300">
                <a:solidFill>
                  <a:srgbClr val="C00000"/>
                </a:solidFill>
                <a:latin typeface="Arial" panose="020B0604020202020204" pitchFamily="34" charset="0"/>
              </a:rPr>
              <a:t>“借</a:t>
            </a:r>
            <a:r>
              <a:rPr lang="en-US" altLang="zh-CN" sz="2300">
                <a:solidFill>
                  <a:srgbClr val="C00000"/>
                </a:solidFill>
                <a:latin typeface="Arial" panose="020B0604020202020204" pitchFamily="34" charset="0"/>
              </a:rPr>
              <a:t>/</a:t>
            </a:r>
            <a:r>
              <a:rPr lang="zh-CN" altLang="en-US" sz="2300">
                <a:solidFill>
                  <a:srgbClr val="C00000"/>
                </a:solidFill>
                <a:latin typeface="Arial" panose="020B0604020202020204" pitchFamily="34" charset="0"/>
              </a:rPr>
              <a:t>还”类</a:t>
            </a:r>
            <a:r>
              <a:rPr lang="zh-CN" altLang="en-US" sz="2300">
                <a:latin typeface="Arial" panose="020B0604020202020204" pitchFamily="34" charset="0"/>
              </a:rPr>
              <a:t>存储</a:t>
            </a:r>
            <a:r>
              <a:rPr lang="zh-CN" altLang="en-US" sz="2300">
                <a:solidFill>
                  <a:srgbClr val="0000FF"/>
                </a:solidFill>
                <a:latin typeface="Arial" panose="020B0604020202020204" pitchFamily="34" charset="0"/>
              </a:rPr>
              <a:t>借书者</a:t>
            </a:r>
            <a:r>
              <a:rPr lang="zh-CN" altLang="en-US" sz="2300">
                <a:latin typeface="Arial" panose="020B0604020202020204" pitchFamily="34" charset="0"/>
              </a:rPr>
              <a:t>的借书记录，以一个</a:t>
            </a:r>
            <a:r>
              <a:rPr lang="zh-CN" altLang="en-US" sz="2300">
                <a:solidFill>
                  <a:srgbClr val="0000FF"/>
                </a:solidFill>
                <a:latin typeface="Arial" panose="020B0604020202020204" pitchFamily="34" charset="0"/>
              </a:rPr>
              <a:t>预约者</a:t>
            </a:r>
            <a:r>
              <a:rPr lang="zh-CN" altLang="en-US" sz="2300">
                <a:latin typeface="Arial" panose="020B0604020202020204" pitchFamily="34" charset="0"/>
              </a:rPr>
              <a:t>的</a:t>
            </a:r>
            <a:r>
              <a:rPr lang="zh-CN" altLang="en-US" sz="2300" u="sng">
                <a:solidFill>
                  <a:srgbClr val="C00000"/>
                </a:solidFill>
                <a:latin typeface="Arial" panose="020B0604020202020204" pitchFamily="34" charset="0"/>
              </a:rPr>
              <a:t>“预约”</a:t>
            </a:r>
            <a:r>
              <a:rPr lang="zh-CN" altLang="en-US" sz="2300" u="sng">
                <a:solidFill>
                  <a:srgbClr val="800000"/>
                </a:solidFill>
                <a:latin typeface="Arial" panose="020B0604020202020204" pitchFamily="34" charset="0"/>
              </a:rPr>
              <a:t>类</a:t>
            </a:r>
            <a:r>
              <a:rPr lang="zh-CN" altLang="en-US" sz="2300" u="sng">
                <a:latin typeface="Arial" panose="020B0604020202020204" pitchFamily="34" charset="0"/>
              </a:rPr>
              <a:t>存储预约记录</a:t>
            </a:r>
            <a:r>
              <a:rPr lang="zh-CN" altLang="en-US" sz="2300">
                <a:latin typeface="Arial" panose="020B0604020202020204" pitchFamily="34" charset="0"/>
              </a:rPr>
              <a:t>。</a:t>
            </a:r>
            <a:r>
              <a:rPr lang="zh-CN" altLang="en-US" sz="2300">
                <a:solidFill>
                  <a:srgbClr val="CC0000"/>
                </a:solidFill>
                <a:latin typeface="Arial" panose="020B0604020202020204" pitchFamily="34" charset="0"/>
              </a:rPr>
              <a:t>最终的类</a:t>
            </a:r>
            <a:r>
              <a:rPr lang="zh-CN" altLang="en-US" sz="2300">
                <a:latin typeface="Arial" panose="020B0604020202020204" pitchFamily="34" charset="0"/>
              </a:rPr>
              <a:t>包括：借书者、图书标题、图书书目、借</a:t>
            </a:r>
            <a:r>
              <a:rPr lang="en-US" altLang="zh-CN" sz="2300">
                <a:latin typeface="Arial" panose="020B0604020202020204" pitchFamily="34" charset="0"/>
              </a:rPr>
              <a:t>/</a:t>
            </a:r>
            <a:r>
              <a:rPr lang="zh-CN" altLang="en-US" sz="2300">
                <a:latin typeface="Arial" panose="020B0604020202020204" pitchFamily="34" charset="0"/>
              </a:rPr>
              <a:t>还、预约。构成了</a:t>
            </a:r>
            <a:r>
              <a:rPr lang="zh-CN" altLang="en-US" sz="2300">
                <a:solidFill>
                  <a:srgbClr val="C00000"/>
                </a:solidFill>
                <a:latin typeface="Arial" panose="020B0604020202020204" pitchFamily="34" charset="0"/>
              </a:rPr>
              <a:t>图书馆系统的类图</a:t>
            </a:r>
            <a:r>
              <a:rPr lang="zh-CN" altLang="en-US" sz="2300">
                <a:latin typeface="Arial" panose="020B0604020202020204" pitchFamily="34" charset="0"/>
              </a:rPr>
              <a:t>，如图</a:t>
            </a:r>
            <a:r>
              <a:rPr lang="en-US" altLang="zh-CN" sz="2300">
                <a:latin typeface="Arial" panose="020B0604020202020204" pitchFamily="34" charset="0"/>
              </a:rPr>
              <a:t>5-17</a:t>
            </a:r>
            <a:r>
              <a:rPr lang="zh-CN" altLang="en-US" sz="2300">
                <a:latin typeface="Arial" panose="020B0604020202020204" pitchFamily="34" charset="0"/>
              </a:rPr>
              <a:t>所示</a:t>
            </a:r>
            <a:r>
              <a:rPr lang="zh-CN" altLang="en-US" sz="1800">
                <a:latin typeface="Arial" panose="020B0604020202020204" pitchFamily="34" charset="0"/>
              </a:rPr>
              <a:t>。</a:t>
            </a:r>
          </a:p>
        </p:txBody>
      </p:sp>
      <p:grpSp>
        <p:nvGrpSpPr>
          <p:cNvPr id="61445" name="Group 35">
            <a:extLst>
              <a:ext uri="{FF2B5EF4-FFF2-40B4-BE49-F238E27FC236}">
                <a16:creationId xmlns:a16="http://schemas.microsoft.com/office/drawing/2014/main" id="{BAECE999-8F90-46C2-8C19-C18E0DA77DF2}"/>
              </a:ext>
            </a:extLst>
          </p:cNvPr>
          <p:cNvGrpSpPr>
            <a:grpSpLocks noChangeAspect="1"/>
          </p:cNvGrpSpPr>
          <p:nvPr/>
        </p:nvGrpSpPr>
        <p:grpSpPr bwMode="auto">
          <a:xfrm>
            <a:off x="1581150" y="3553805"/>
            <a:ext cx="5618163" cy="2809875"/>
            <a:chOff x="2290" y="4143"/>
            <a:chExt cx="10122" cy="3554"/>
          </a:xfrm>
        </p:grpSpPr>
        <p:sp>
          <p:nvSpPr>
            <p:cNvPr id="61448" name="AutoShape 36">
              <a:extLst>
                <a:ext uri="{FF2B5EF4-FFF2-40B4-BE49-F238E27FC236}">
                  <a16:creationId xmlns:a16="http://schemas.microsoft.com/office/drawing/2014/main" id="{A102B23C-BD3A-431B-BE47-00BF8F0E4920}"/>
                </a:ext>
              </a:extLst>
            </p:cNvPr>
            <p:cNvSpPr>
              <a:spLocks noChangeAspect="1" noChangeArrowheads="1"/>
            </p:cNvSpPr>
            <p:nvPr/>
          </p:nvSpPr>
          <p:spPr bwMode="auto">
            <a:xfrm>
              <a:off x="2290" y="4143"/>
              <a:ext cx="10122" cy="3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61449" name="Text Box 37">
              <a:extLst>
                <a:ext uri="{FF2B5EF4-FFF2-40B4-BE49-F238E27FC236}">
                  <a16:creationId xmlns:a16="http://schemas.microsoft.com/office/drawing/2014/main" id="{DF018EF7-1BD4-41AE-B98D-0A674BE8AB7F}"/>
                </a:ext>
              </a:extLst>
            </p:cNvPr>
            <p:cNvSpPr txBox="1">
              <a:spLocks noChangeArrowheads="1"/>
            </p:cNvSpPr>
            <p:nvPr/>
          </p:nvSpPr>
          <p:spPr bwMode="auto">
            <a:xfrm>
              <a:off x="10796" y="4810"/>
              <a:ext cx="422" cy="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80" tIns="2556" rIns="12780" bIns="2556"/>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just" eaLnBrk="1" hangingPunct="1"/>
              <a:r>
                <a:rPr lang="en-US" altLang="zh-CN" sz="900" b="0">
                  <a:solidFill>
                    <a:srgbClr val="003366"/>
                  </a:solidFill>
                  <a:latin typeface="Times New Roman" panose="02020603050405020304" pitchFamily="18" charset="0"/>
                </a:rPr>
                <a:t>1</a:t>
              </a:r>
              <a:endParaRPr lang="en-US" altLang="zh-CN" sz="900" b="0">
                <a:solidFill>
                  <a:srgbClr val="003366"/>
                </a:solidFill>
              </a:endParaRPr>
            </a:p>
            <a:p>
              <a:pPr algn="just" eaLnBrk="1" hangingPunct="1"/>
              <a:r>
                <a:rPr lang="en-US" altLang="zh-CN" sz="900" b="0" i="1">
                  <a:solidFill>
                    <a:srgbClr val="003366"/>
                  </a:solidFill>
                  <a:latin typeface="Times New Roman" panose="02020603050405020304" pitchFamily="18" charset="0"/>
                </a:rPr>
                <a:t>n</a:t>
              </a:r>
              <a:endParaRPr lang="en-US" altLang="zh-CN" sz="1800" b="0">
                <a:latin typeface="Arial" panose="020B0604020202020204" pitchFamily="34" charset="0"/>
              </a:endParaRPr>
            </a:p>
          </p:txBody>
        </p:sp>
        <p:grpSp>
          <p:nvGrpSpPr>
            <p:cNvPr id="61450" name="Group 38">
              <a:extLst>
                <a:ext uri="{FF2B5EF4-FFF2-40B4-BE49-F238E27FC236}">
                  <a16:creationId xmlns:a16="http://schemas.microsoft.com/office/drawing/2014/main" id="{AF512C47-A329-4260-BA46-E7FE0668BD25}"/>
                </a:ext>
              </a:extLst>
            </p:cNvPr>
            <p:cNvGrpSpPr>
              <a:grpSpLocks/>
            </p:cNvGrpSpPr>
            <p:nvPr/>
          </p:nvGrpSpPr>
          <p:grpSpPr bwMode="auto">
            <a:xfrm>
              <a:off x="2290" y="4143"/>
              <a:ext cx="10122" cy="3554"/>
              <a:chOff x="2461" y="7530"/>
              <a:chExt cx="5087" cy="2893"/>
            </a:xfrm>
          </p:grpSpPr>
          <p:sp>
            <p:nvSpPr>
              <p:cNvPr id="61451" name="Rectangle 39">
                <a:extLst>
                  <a:ext uri="{FF2B5EF4-FFF2-40B4-BE49-F238E27FC236}">
                    <a16:creationId xmlns:a16="http://schemas.microsoft.com/office/drawing/2014/main" id="{A5D5579D-0251-44D9-9B9E-A5547D0053FC}"/>
                  </a:ext>
                </a:extLst>
              </p:cNvPr>
              <p:cNvSpPr>
                <a:spLocks noChangeArrowheads="1"/>
              </p:cNvSpPr>
              <p:nvPr/>
            </p:nvSpPr>
            <p:spPr bwMode="auto">
              <a:xfrm>
                <a:off x="4908" y="9495"/>
                <a:ext cx="776" cy="381"/>
              </a:xfrm>
              <a:prstGeom prst="rect">
                <a:avLst/>
              </a:prstGeom>
              <a:solidFill>
                <a:srgbClr val="FFFF99"/>
              </a:solidFill>
              <a:ln w="9525">
                <a:solidFill>
                  <a:srgbClr val="000000"/>
                </a:solidFill>
                <a:miter lim="800000"/>
                <a:headEnd/>
                <a:tailEnd/>
              </a:ln>
            </p:spPr>
            <p:txBody>
              <a:bodyPr lIns="64922" tIns="15336" rIns="64922" bIns="2556"/>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zh-CN" altLang="en-US">
                    <a:solidFill>
                      <a:srgbClr val="800000"/>
                    </a:solidFill>
                    <a:latin typeface="Times New Roman" panose="02020603050405020304" pitchFamily="18" charset="0"/>
                  </a:rPr>
                  <a:t>借</a:t>
                </a:r>
                <a:r>
                  <a:rPr lang="en-US" altLang="zh-CN">
                    <a:solidFill>
                      <a:srgbClr val="800000"/>
                    </a:solidFill>
                    <a:latin typeface="Times New Roman" panose="02020603050405020304" pitchFamily="18" charset="0"/>
                  </a:rPr>
                  <a:t>/</a:t>
                </a:r>
                <a:r>
                  <a:rPr lang="zh-CN" altLang="en-US">
                    <a:solidFill>
                      <a:srgbClr val="800000"/>
                    </a:solidFill>
                    <a:latin typeface="Times New Roman" panose="02020603050405020304" pitchFamily="18" charset="0"/>
                  </a:rPr>
                  <a:t>还</a:t>
                </a:r>
                <a:endParaRPr lang="zh-CN" altLang="en-US">
                  <a:solidFill>
                    <a:srgbClr val="800000"/>
                  </a:solidFill>
                  <a:latin typeface="Arial" panose="020B0604020202020204" pitchFamily="34" charset="0"/>
                </a:endParaRPr>
              </a:p>
            </p:txBody>
          </p:sp>
          <p:sp>
            <p:nvSpPr>
              <p:cNvPr id="61452" name="Rectangle 40">
                <a:extLst>
                  <a:ext uri="{FF2B5EF4-FFF2-40B4-BE49-F238E27FC236}">
                    <a16:creationId xmlns:a16="http://schemas.microsoft.com/office/drawing/2014/main" id="{6C135A13-B742-45BA-9FA5-9BAB5FBD6A61}"/>
                  </a:ext>
                </a:extLst>
              </p:cNvPr>
              <p:cNvSpPr>
                <a:spLocks noChangeArrowheads="1"/>
              </p:cNvSpPr>
              <p:nvPr/>
            </p:nvSpPr>
            <p:spPr bwMode="auto">
              <a:xfrm>
                <a:off x="2461" y="7530"/>
                <a:ext cx="776" cy="381"/>
              </a:xfrm>
              <a:prstGeom prst="rect">
                <a:avLst/>
              </a:prstGeom>
              <a:solidFill>
                <a:srgbClr val="99FFCC"/>
              </a:solidFill>
              <a:ln w="9525">
                <a:solidFill>
                  <a:srgbClr val="000000"/>
                </a:solidFill>
                <a:miter lim="800000"/>
                <a:headEnd/>
                <a:tailEnd/>
              </a:ln>
            </p:spPr>
            <p:txBody>
              <a:bodyPr lIns="64922" tIns="15336" rIns="64922" bIns="2556"/>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zh-CN" altLang="en-US" sz="1600">
                    <a:solidFill>
                      <a:srgbClr val="800000"/>
                    </a:solidFill>
                    <a:latin typeface="Times New Roman" panose="02020603050405020304" pitchFamily="18" charset="0"/>
                  </a:rPr>
                  <a:t>预约</a:t>
                </a:r>
                <a:endParaRPr lang="zh-CN" altLang="en-US" sz="1600">
                  <a:solidFill>
                    <a:srgbClr val="800000"/>
                  </a:solidFill>
                  <a:latin typeface="Arial" panose="020B0604020202020204" pitchFamily="34" charset="0"/>
                </a:endParaRPr>
              </a:p>
            </p:txBody>
          </p:sp>
          <p:sp>
            <p:nvSpPr>
              <p:cNvPr id="61453" name="Rectangle 41">
                <a:extLst>
                  <a:ext uri="{FF2B5EF4-FFF2-40B4-BE49-F238E27FC236}">
                    <a16:creationId xmlns:a16="http://schemas.microsoft.com/office/drawing/2014/main" id="{3562F66B-9DD8-4EF0-A296-D3615D24DB1D}"/>
                  </a:ext>
                </a:extLst>
              </p:cNvPr>
              <p:cNvSpPr>
                <a:spLocks noChangeArrowheads="1"/>
              </p:cNvSpPr>
              <p:nvPr/>
            </p:nvSpPr>
            <p:spPr bwMode="auto">
              <a:xfrm>
                <a:off x="3193" y="8677"/>
                <a:ext cx="1134" cy="385"/>
              </a:xfrm>
              <a:prstGeom prst="rect">
                <a:avLst/>
              </a:prstGeom>
              <a:solidFill>
                <a:srgbClr val="FFFFFF"/>
              </a:solidFill>
              <a:ln w="9525">
                <a:solidFill>
                  <a:srgbClr val="000000"/>
                </a:solidFill>
                <a:miter lim="800000"/>
                <a:headEnd/>
                <a:tailEnd/>
              </a:ln>
            </p:spPr>
            <p:txBody>
              <a:bodyPr lIns="64922" tIns="15336" rIns="64922" bIns="2556"/>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zh-CN" altLang="en-US" b="0">
                    <a:solidFill>
                      <a:srgbClr val="003366"/>
                    </a:solidFill>
                    <a:latin typeface="Times New Roman" panose="02020603050405020304" pitchFamily="18" charset="0"/>
                  </a:rPr>
                  <a:t>借书者</a:t>
                </a:r>
                <a:endParaRPr lang="zh-CN" altLang="en-US" b="0">
                  <a:latin typeface="Arial" panose="020B0604020202020204" pitchFamily="34" charset="0"/>
                </a:endParaRPr>
              </a:p>
            </p:txBody>
          </p:sp>
          <p:sp>
            <p:nvSpPr>
              <p:cNvPr id="61454" name="Rectangle 42">
                <a:extLst>
                  <a:ext uri="{FF2B5EF4-FFF2-40B4-BE49-F238E27FC236}">
                    <a16:creationId xmlns:a16="http://schemas.microsoft.com/office/drawing/2014/main" id="{43623E3A-5A4A-4C24-9928-822EF6384544}"/>
                  </a:ext>
                </a:extLst>
              </p:cNvPr>
              <p:cNvSpPr>
                <a:spLocks noChangeArrowheads="1"/>
              </p:cNvSpPr>
              <p:nvPr/>
            </p:nvSpPr>
            <p:spPr bwMode="auto">
              <a:xfrm>
                <a:off x="6331" y="7684"/>
                <a:ext cx="1134" cy="385"/>
              </a:xfrm>
              <a:prstGeom prst="rect">
                <a:avLst/>
              </a:prstGeom>
              <a:solidFill>
                <a:srgbClr val="FFFFFF"/>
              </a:solidFill>
              <a:ln w="9525">
                <a:solidFill>
                  <a:srgbClr val="000000"/>
                </a:solidFill>
                <a:miter lim="800000"/>
                <a:headEnd/>
                <a:tailEnd/>
              </a:ln>
            </p:spPr>
            <p:txBody>
              <a:bodyPr lIns="64922" tIns="15336" rIns="64922" bIns="2556"/>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zh-CN" altLang="en-US" b="0">
                    <a:solidFill>
                      <a:srgbClr val="003366"/>
                    </a:solidFill>
                    <a:latin typeface="Times New Roman" panose="02020603050405020304" pitchFamily="18" charset="0"/>
                  </a:rPr>
                  <a:t>图书标题</a:t>
                </a:r>
                <a:endParaRPr lang="zh-CN" altLang="en-US" b="0">
                  <a:latin typeface="Arial" panose="020B0604020202020204" pitchFamily="34" charset="0"/>
                </a:endParaRPr>
              </a:p>
            </p:txBody>
          </p:sp>
          <p:sp>
            <p:nvSpPr>
              <p:cNvPr id="61455" name="Rectangle 43">
                <a:extLst>
                  <a:ext uri="{FF2B5EF4-FFF2-40B4-BE49-F238E27FC236}">
                    <a16:creationId xmlns:a16="http://schemas.microsoft.com/office/drawing/2014/main" id="{266CE64F-5E7C-45BD-AE1A-DDED048BCEBF}"/>
                  </a:ext>
                </a:extLst>
              </p:cNvPr>
              <p:cNvSpPr>
                <a:spLocks noChangeArrowheads="1"/>
              </p:cNvSpPr>
              <p:nvPr/>
            </p:nvSpPr>
            <p:spPr bwMode="auto">
              <a:xfrm>
                <a:off x="6365" y="8680"/>
                <a:ext cx="1134" cy="385"/>
              </a:xfrm>
              <a:prstGeom prst="rect">
                <a:avLst/>
              </a:prstGeom>
              <a:solidFill>
                <a:srgbClr val="FFFFFF"/>
              </a:solidFill>
              <a:ln w="9525">
                <a:solidFill>
                  <a:srgbClr val="000000"/>
                </a:solidFill>
                <a:miter lim="800000"/>
                <a:headEnd/>
                <a:tailEnd/>
              </a:ln>
            </p:spPr>
            <p:txBody>
              <a:bodyPr lIns="64922" tIns="15336" rIns="64922" bIns="2556"/>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zh-CN" altLang="en-US" b="0">
                    <a:solidFill>
                      <a:srgbClr val="003366"/>
                    </a:solidFill>
                    <a:latin typeface="Times New Roman" panose="02020603050405020304" pitchFamily="18" charset="0"/>
                  </a:rPr>
                  <a:t>图书书目</a:t>
                </a:r>
                <a:endParaRPr lang="zh-CN" altLang="en-US" b="0">
                  <a:latin typeface="Arial" panose="020B0604020202020204" pitchFamily="34" charset="0"/>
                </a:endParaRPr>
              </a:p>
            </p:txBody>
          </p:sp>
          <p:sp>
            <p:nvSpPr>
              <p:cNvPr id="61456" name="Freeform 44">
                <a:extLst>
                  <a:ext uri="{FF2B5EF4-FFF2-40B4-BE49-F238E27FC236}">
                    <a16:creationId xmlns:a16="http://schemas.microsoft.com/office/drawing/2014/main" id="{8CCC9AF5-6959-4499-BD35-92BDD29F3398}"/>
                  </a:ext>
                </a:extLst>
              </p:cNvPr>
              <p:cNvSpPr>
                <a:spLocks noChangeArrowheads="1"/>
              </p:cNvSpPr>
              <p:nvPr/>
            </p:nvSpPr>
            <p:spPr bwMode="auto">
              <a:xfrm>
                <a:off x="3751" y="7857"/>
                <a:ext cx="2575" cy="815"/>
              </a:xfrm>
              <a:custGeom>
                <a:avLst/>
                <a:gdLst>
                  <a:gd name="T0" fmla="*/ 0 w 2575"/>
                  <a:gd name="T1" fmla="*/ 815 h 840"/>
                  <a:gd name="T2" fmla="*/ 0 w 2575"/>
                  <a:gd name="T3" fmla="*/ 0 h 840"/>
                  <a:gd name="T4" fmla="*/ 2575 w 2575"/>
                  <a:gd name="T5" fmla="*/ 0 h 840"/>
                  <a:gd name="T6" fmla="*/ 0 60000 65536"/>
                  <a:gd name="T7" fmla="*/ 0 60000 65536"/>
                  <a:gd name="T8" fmla="*/ 0 60000 65536"/>
                </a:gdLst>
                <a:ahLst/>
                <a:cxnLst>
                  <a:cxn ang="T6">
                    <a:pos x="T0" y="T1"/>
                  </a:cxn>
                  <a:cxn ang="T7">
                    <a:pos x="T2" y="T3"/>
                  </a:cxn>
                  <a:cxn ang="T8">
                    <a:pos x="T4" y="T5"/>
                  </a:cxn>
                </a:cxnLst>
                <a:rect l="0" t="0" r="r" b="b"/>
                <a:pathLst>
                  <a:path w="2575" h="840">
                    <a:moveTo>
                      <a:pt x="0" y="840"/>
                    </a:moveTo>
                    <a:lnTo>
                      <a:pt x="0" y="0"/>
                    </a:lnTo>
                    <a:lnTo>
                      <a:pt x="2575"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457" name="Line 45">
                <a:extLst>
                  <a:ext uri="{FF2B5EF4-FFF2-40B4-BE49-F238E27FC236}">
                    <a16:creationId xmlns:a16="http://schemas.microsoft.com/office/drawing/2014/main" id="{B7DBC24D-36E2-4BF9-A963-AB7BC9764A4E}"/>
                  </a:ext>
                </a:extLst>
              </p:cNvPr>
              <p:cNvSpPr>
                <a:spLocks noChangeShapeType="1"/>
              </p:cNvSpPr>
              <p:nvPr/>
            </p:nvSpPr>
            <p:spPr bwMode="auto">
              <a:xfrm flipH="1">
                <a:off x="6939" y="8095"/>
                <a:ext cx="12" cy="5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8" name="Text Box 46">
                <a:extLst>
                  <a:ext uri="{FF2B5EF4-FFF2-40B4-BE49-F238E27FC236}">
                    <a16:creationId xmlns:a16="http://schemas.microsoft.com/office/drawing/2014/main" id="{A7882C29-C09E-45F2-9D37-92FDBA42E6F7}"/>
                  </a:ext>
                </a:extLst>
              </p:cNvPr>
              <p:cNvSpPr txBox="1">
                <a:spLocks noChangeArrowheads="1"/>
              </p:cNvSpPr>
              <p:nvPr/>
            </p:nvSpPr>
            <p:spPr bwMode="auto">
              <a:xfrm>
                <a:off x="2789" y="10016"/>
                <a:ext cx="409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922" tIns="15336" rIns="64922" bIns="2556"/>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zh-CN" altLang="en-US" sz="1600">
                    <a:latin typeface="Times New Roman" panose="02020603050405020304" pitchFamily="18" charset="0"/>
                  </a:rPr>
                  <a:t>                  图</a:t>
                </a:r>
                <a:r>
                  <a:rPr lang="en-US" altLang="zh-CN" sz="1600">
                    <a:latin typeface="Times New Roman" panose="02020603050405020304" pitchFamily="18" charset="0"/>
                  </a:rPr>
                  <a:t>5-17 </a:t>
                </a:r>
                <a:r>
                  <a:rPr lang="zh-CN" altLang="en-US" sz="1600">
                    <a:latin typeface="Times New Roman" panose="02020603050405020304" pitchFamily="18" charset="0"/>
                  </a:rPr>
                  <a:t>图书馆系统的类图</a:t>
                </a:r>
                <a:endParaRPr lang="zh-CN" altLang="en-US" sz="1600">
                  <a:latin typeface="Arial" panose="020B0604020202020204" pitchFamily="34" charset="0"/>
                </a:endParaRPr>
              </a:p>
            </p:txBody>
          </p:sp>
          <p:sp>
            <p:nvSpPr>
              <p:cNvPr id="61459" name="Text Box 47">
                <a:extLst>
                  <a:ext uri="{FF2B5EF4-FFF2-40B4-BE49-F238E27FC236}">
                    <a16:creationId xmlns:a16="http://schemas.microsoft.com/office/drawing/2014/main" id="{7A40D537-95BF-46E2-A5E8-951EF4FB57F4}"/>
                  </a:ext>
                </a:extLst>
              </p:cNvPr>
              <p:cNvSpPr txBox="1">
                <a:spLocks noChangeArrowheads="1"/>
              </p:cNvSpPr>
              <p:nvPr/>
            </p:nvSpPr>
            <p:spPr bwMode="auto">
              <a:xfrm>
                <a:off x="6981" y="8223"/>
                <a:ext cx="567"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80" tIns="15336" rIns="12780" bIns="2556"/>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just" eaLnBrk="1" hangingPunct="1"/>
                <a:r>
                  <a:rPr lang="zh-CN" altLang="en-US" b="0">
                    <a:solidFill>
                      <a:srgbClr val="003366"/>
                    </a:solidFill>
                    <a:latin typeface="Times New Roman" panose="02020603050405020304" pitchFamily="18" charset="0"/>
                  </a:rPr>
                  <a:t>包含</a:t>
                </a:r>
                <a:endParaRPr lang="zh-CN" altLang="en-US" b="0">
                  <a:latin typeface="Arial" panose="020B0604020202020204" pitchFamily="34" charset="0"/>
                </a:endParaRPr>
              </a:p>
            </p:txBody>
          </p:sp>
          <p:sp>
            <p:nvSpPr>
              <p:cNvPr id="61460" name="Text Box 48">
                <a:extLst>
                  <a:ext uri="{FF2B5EF4-FFF2-40B4-BE49-F238E27FC236}">
                    <a16:creationId xmlns:a16="http://schemas.microsoft.com/office/drawing/2014/main" id="{88AD2452-68BF-45FA-B4E0-9EA1D0937155}"/>
                  </a:ext>
                </a:extLst>
              </p:cNvPr>
              <p:cNvSpPr txBox="1">
                <a:spLocks noChangeArrowheads="1"/>
              </p:cNvSpPr>
              <p:nvPr/>
            </p:nvSpPr>
            <p:spPr bwMode="auto">
              <a:xfrm>
                <a:off x="3837" y="8355"/>
                <a:ext cx="227"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80" tIns="15336" rIns="12780" bIns="2556"/>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just" eaLnBrk="1" hangingPunct="1"/>
                <a:r>
                  <a:rPr lang="en-US" altLang="zh-CN" sz="900" b="0">
                    <a:solidFill>
                      <a:srgbClr val="003366"/>
                    </a:solidFill>
                    <a:latin typeface="Times New Roman" panose="02020603050405020304" pitchFamily="18" charset="0"/>
                  </a:rPr>
                  <a:t>1</a:t>
                </a:r>
                <a:endParaRPr lang="en-US" altLang="zh-CN" sz="1800" b="0">
                  <a:latin typeface="Arial" panose="020B0604020202020204" pitchFamily="34" charset="0"/>
                </a:endParaRPr>
              </a:p>
            </p:txBody>
          </p:sp>
          <p:sp>
            <p:nvSpPr>
              <p:cNvPr id="61461" name="Text Box 49">
                <a:extLst>
                  <a:ext uri="{FF2B5EF4-FFF2-40B4-BE49-F238E27FC236}">
                    <a16:creationId xmlns:a16="http://schemas.microsoft.com/office/drawing/2014/main" id="{C3C3FE33-F19B-4BD7-B6F3-326EC30FDC26}"/>
                  </a:ext>
                </a:extLst>
              </p:cNvPr>
              <p:cNvSpPr txBox="1">
                <a:spLocks noChangeArrowheads="1"/>
              </p:cNvSpPr>
              <p:nvPr/>
            </p:nvSpPr>
            <p:spPr bwMode="auto">
              <a:xfrm>
                <a:off x="4417" y="8558"/>
                <a:ext cx="227"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80" tIns="15336" rIns="12780" bIns="2556"/>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just" eaLnBrk="1" hangingPunct="1"/>
                <a:r>
                  <a:rPr lang="en-US" altLang="zh-CN" sz="900" b="0">
                    <a:solidFill>
                      <a:srgbClr val="003366"/>
                    </a:solidFill>
                    <a:latin typeface="Times New Roman" panose="02020603050405020304" pitchFamily="18" charset="0"/>
                  </a:rPr>
                  <a:t>1</a:t>
                </a:r>
                <a:endParaRPr lang="en-US" altLang="zh-CN" sz="1800" b="0">
                  <a:latin typeface="Arial" panose="020B0604020202020204" pitchFamily="34" charset="0"/>
                </a:endParaRPr>
              </a:p>
            </p:txBody>
          </p:sp>
          <p:sp>
            <p:nvSpPr>
              <p:cNvPr id="61462" name="Text Box 50">
                <a:extLst>
                  <a:ext uri="{FF2B5EF4-FFF2-40B4-BE49-F238E27FC236}">
                    <a16:creationId xmlns:a16="http://schemas.microsoft.com/office/drawing/2014/main" id="{4CBBB5EF-6545-4F86-9DBE-3B9281D13480}"/>
                  </a:ext>
                </a:extLst>
              </p:cNvPr>
              <p:cNvSpPr txBox="1">
                <a:spLocks noChangeArrowheads="1"/>
              </p:cNvSpPr>
              <p:nvPr/>
            </p:nvSpPr>
            <p:spPr bwMode="auto">
              <a:xfrm>
                <a:off x="6104" y="7831"/>
                <a:ext cx="227"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80" tIns="15336" rIns="12780" bIns="2556"/>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just" eaLnBrk="1" hangingPunct="1"/>
                <a:r>
                  <a:rPr lang="en-US" altLang="zh-CN" sz="900" b="0" i="1">
                    <a:solidFill>
                      <a:srgbClr val="003366"/>
                    </a:solidFill>
                    <a:latin typeface="Times New Roman" panose="02020603050405020304" pitchFamily="18" charset="0"/>
                  </a:rPr>
                  <a:t>n</a:t>
                </a:r>
                <a:endParaRPr lang="en-US" altLang="zh-CN" sz="1800" b="0">
                  <a:latin typeface="Arial" panose="020B0604020202020204" pitchFamily="34" charset="0"/>
                </a:endParaRPr>
              </a:p>
            </p:txBody>
          </p:sp>
          <p:sp>
            <p:nvSpPr>
              <p:cNvPr id="61463" name="Text Box 51">
                <a:extLst>
                  <a:ext uri="{FF2B5EF4-FFF2-40B4-BE49-F238E27FC236}">
                    <a16:creationId xmlns:a16="http://schemas.microsoft.com/office/drawing/2014/main" id="{8C1DCFB4-7FE6-4ECD-9582-3FF32F24CBC8}"/>
                  </a:ext>
                </a:extLst>
              </p:cNvPr>
              <p:cNvSpPr txBox="1">
                <a:spLocks noChangeArrowheads="1"/>
              </p:cNvSpPr>
              <p:nvPr/>
            </p:nvSpPr>
            <p:spPr bwMode="auto">
              <a:xfrm>
                <a:off x="6084" y="8586"/>
                <a:ext cx="227"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80" tIns="15336" rIns="12780" bIns="2556"/>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just" eaLnBrk="1" hangingPunct="1"/>
                <a:r>
                  <a:rPr lang="en-US" altLang="zh-CN" sz="900" b="0" i="1">
                    <a:solidFill>
                      <a:srgbClr val="003366"/>
                    </a:solidFill>
                    <a:latin typeface="Times New Roman" panose="02020603050405020304" pitchFamily="18" charset="0"/>
                  </a:rPr>
                  <a:t>n</a:t>
                </a:r>
                <a:endParaRPr lang="en-US" altLang="zh-CN" sz="1800" b="0">
                  <a:latin typeface="Arial" panose="020B0604020202020204" pitchFamily="34" charset="0"/>
                </a:endParaRPr>
              </a:p>
            </p:txBody>
          </p:sp>
          <p:sp>
            <p:nvSpPr>
              <p:cNvPr id="61464" name="Line 52">
                <a:extLst>
                  <a:ext uri="{FF2B5EF4-FFF2-40B4-BE49-F238E27FC236}">
                    <a16:creationId xmlns:a16="http://schemas.microsoft.com/office/drawing/2014/main" id="{7875E286-C924-4B05-ADA4-B3BABD8E0EA4}"/>
                  </a:ext>
                </a:extLst>
              </p:cNvPr>
              <p:cNvSpPr>
                <a:spLocks noChangeShapeType="1"/>
              </p:cNvSpPr>
              <p:nvPr/>
            </p:nvSpPr>
            <p:spPr bwMode="auto">
              <a:xfrm>
                <a:off x="4321" y="8876"/>
                <a:ext cx="204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1465" name="Group 53">
                <a:extLst>
                  <a:ext uri="{FF2B5EF4-FFF2-40B4-BE49-F238E27FC236}">
                    <a16:creationId xmlns:a16="http://schemas.microsoft.com/office/drawing/2014/main" id="{D7945DF8-97BE-467E-ABF2-AD2D49DDC017}"/>
                  </a:ext>
                </a:extLst>
              </p:cNvPr>
              <p:cNvGrpSpPr>
                <a:grpSpLocks/>
              </p:cNvGrpSpPr>
              <p:nvPr/>
            </p:nvGrpSpPr>
            <p:grpSpPr bwMode="auto">
              <a:xfrm>
                <a:off x="4851" y="8879"/>
                <a:ext cx="1129" cy="637"/>
                <a:chOff x="4685" y="3798"/>
                <a:chExt cx="1129" cy="657"/>
              </a:xfrm>
            </p:grpSpPr>
            <p:sp>
              <p:nvSpPr>
                <p:cNvPr id="61471" name="Text Box 54">
                  <a:extLst>
                    <a:ext uri="{FF2B5EF4-FFF2-40B4-BE49-F238E27FC236}">
                      <a16:creationId xmlns:a16="http://schemas.microsoft.com/office/drawing/2014/main" id="{0E5E46E4-D81F-455C-A68D-975D8DC37983}"/>
                    </a:ext>
                  </a:extLst>
                </p:cNvPr>
                <p:cNvSpPr txBox="1">
                  <a:spLocks noChangeArrowheads="1"/>
                </p:cNvSpPr>
                <p:nvPr/>
              </p:nvSpPr>
              <p:spPr bwMode="auto">
                <a:xfrm>
                  <a:off x="4685" y="3798"/>
                  <a:ext cx="1061"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80" tIns="15336" rIns="12780" bIns="2556"/>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just" eaLnBrk="1" hangingPunct="1"/>
                  <a:r>
                    <a:rPr lang="zh-CN" altLang="en-US" b="0">
                      <a:solidFill>
                        <a:srgbClr val="003366"/>
                      </a:solidFill>
                      <a:latin typeface="Times New Roman" panose="02020603050405020304" pitchFamily="18" charset="0"/>
                    </a:rPr>
                    <a:t>借</a:t>
                  </a:r>
                  <a:r>
                    <a:rPr lang="en-US" altLang="zh-CN" b="0">
                      <a:solidFill>
                        <a:srgbClr val="003366"/>
                      </a:solidFill>
                      <a:latin typeface="Times New Roman" panose="02020603050405020304" pitchFamily="18" charset="0"/>
                    </a:rPr>
                    <a:t>/</a:t>
                  </a:r>
                  <a:r>
                    <a:rPr lang="zh-CN" altLang="en-US" b="0">
                      <a:solidFill>
                        <a:srgbClr val="003366"/>
                      </a:solidFill>
                      <a:latin typeface="Times New Roman" panose="02020603050405020304" pitchFamily="18" charset="0"/>
                    </a:rPr>
                    <a:t>还</a:t>
                  </a:r>
                  <a:r>
                    <a:rPr lang="en-US" altLang="zh-CN" b="0">
                      <a:solidFill>
                        <a:srgbClr val="003366"/>
                      </a:solidFill>
                      <a:latin typeface="Times New Roman" panose="02020603050405020304" pitchFamily="18" charset="0"/>
                    </a:rPr>
                    <a:t>/</a:t>
                  </a:r>
                  <a:r>
                    <a:rPr lang="zh-CN" altLang="en-US" b="0">
                      <a:solidFill>
                        <a:srgbClr val="003366"/>
                      </a:solidFill>
                      <a:latin typeface="Times New Roman" panose="02020603050405020304" pitchFamily="18" charset="0"/>
                    </a:rPr>
                    <a:t>续借</a:t>
                  </a:r>
                  <a:endParaRPr lang="zh-CN" altLang="en-US" b="0">
                    <a:latin typeface="Arial" panose="020B0604020202020204" pitchFamily="34" charset="0"/>
                  </a:endParaRPr>
                </a:p>
              </p:txBody>
            </p:sp>
            <p:sp>
              <p:nvSpPr>
                <p:cNvPr id="61472" name="AutoShape 55">
                  <a:extLst>
                    <a:ext uri="{FF2B5EF4-FFF2-40B4-BE49-F238E27FC236}">
                      <a16:creationId xmlns:a16="http://schemas.microsoft.com/office/drawing/2014/main" id="{B63F203A-6C32-4575-A557-721DB3A9A1A7}"/>
                    </a:ext>
                  </a:extLst>
                </p:cNvPr>
                <p:cNvSpPr>
                  <a:spLocks noChangeArrowheads="1"/>
                </p:cNvSpPr>
                <p:nvPr/>
              </p:nvSpPr>
              <p:spPr bwMode="auto">
                <a:xfrm rot="5400000">
                  <a:off x="5644" y="3876"/>
                  <a:ext cx="170" cy="170"/>
                </a:xfrm>
                <a:prstGeom prst="triangle">
                  <a:avLst>
                    <a:gd name="adj" fmla="val 50000"/>
                  </a:avLst>
                </a:prstGeom>
                <a:solidFill>
                  <a:srgbClr val="000000"/>
                </a:solidFill>
                <a:ln w="6350">
                  <a:solidFill>
                    <a:srgbClr val="000000"/>
                  </a:solidFill>
                  <a:miter lim="800000"/>
                  <a:headEnd/>
                  <a:tailEnd/>
                </a:ln>
              </p:spPr>
              <p:txBody>
                <a:bodyPr rot="10800000" vert="eaVert" tIns="21600" bIns="3600"/>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61473" name="Line 56">
                  <a:extLst>
                    <a:ext uri="{FF2B5EF4-FFF2-40B4-BE49-F238E27FC236}">
                      <a16:creationId xmlns:a16="http://schemas.microsoft.com/office/drawing/2014/main" id="{6CEA029F-C6B1-43EF-B512-F2ADE7A24DEA}"/>
                    </a:ext>
                  </a:extLst>
                </p:cNvPr>
                <p:cNvSpPr>
                  <a:spLocks noChangeShapeType="1"/>
                </p:cNvSpPr>
                <p:nvPr/>
              </p:nvSpPr>
              <p:spPr bwMode="auto">
                <a:xfrm>
                  <a:off x="5130" y="4155"/>
                  <a:ext cx="0" cy="30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4" name="Freeform 57">
                  <a:extLst>
                    <a:ext uri="{FF2B5EF4-FFF2-40B4-BE49-F238E27FC236}">
                      <a16:creationId xmlns:a16="http://schemas.microsoft.com/office/drawing/2014/main" id="{57AE8808-64B0-4818-A3C0-88BEA448BC77}"/>
                    </a:ext>
                  </a:extLst>
                </p:cNvPr>
                <p:cNvSpPr>
                  <a:spLocks noChangeArrowheads="1"/>
                </p:cNvSpPr>
                <p:nvPr/>
              </p:nvSpPr>
              <p:spPr bwMode="auto">
                <a:xfrm rot="-5400000">
                  <a:off x="5050" y="4048"/>
                  <a:ext cx="130" cy="91"/>
                </a:xfrm>
                <a:custGeom>
                  <a:avLst/>
                  <a:gdLst>
                    <a:gd name="T0" fmla="*/ 35 w 450"/>
                    <a:gd name="T1" fmla="*/ 53 h 285"/>
                    <a:gd name="T2" fmla="*/ 4 w 450"/>
                    <a:gd name="T3" fmla="*/ 0 h 285"/>
                    <a:gd name="T4" fmla="*/ 130 w 450"/>
                    <a:gd name="T5" fmla="*/ 48 h 285"/>
                    <a:gd name="T6" fmla="*/ 0 w 450"/>
                    <a:gd name="T7" fmla="*/ 91 h 285"/>
                    <a:gd name="T8" fmla="*/ 30 w 450"/>
                    <a:gd name="T9" fmla="*/ 46 h 2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a:lstStyle/>
                <a:p>
                  <a:endParaRPr lang="zh-CN" altLang="en-US"/>
                </a:p>
              </p:txBody>
            </p:sp>
          </p:grpSp>
          <p:grpSp>
            <p:nvGrpSpPr>
              <p:cNvPr id="61466" name="Group 58">
                <a:extLst>
                  <a:ext uri="{FF2B5EF4-FFF2-40B4-BE49-F238E27FC236}">
                    <a16:creationId xmlns:a16="http://schemas.microsoft.com/office/drawing/2014/main" id="{8B76AAF0-84EE-43A9-A9AC-7CDE17547AD9}"/>
                  </a:ext>
                </a:extLst>
              </p:cNvPr>
              <p:cNvGrpSpPr>
                <a:grpSpLocks/>
              </p:cNvGrpSpPr>
              <p:nvPr/>
            </p:nvGrpSpPr>
            <p:grpSpPr bwMode="auto">
              <a:xfrm>
                <a:off x="3241" y="7540"/>
                <a:ext cx="2421" cy="302"/>
                <a:chOff x="3075" y="2418"/>
                <a:chExt cx="2421" cy="312"/>
              </a:xfrm>
            </p:grpSpPr>
            <p:sp>
              <p:nvSpPr>
                <p:cNvPr id="61467" name="Text Box 59">
                  <a:extLst>
                    <a:ext uri="{FF2B5EF4-FFF2-40B4-BE49-F238E27FC236}">
                      <a16:creationId xmlns:a16="http://schemas.microsoft.com/office/drawing/2014/main" id="{C860DBEF-5E3D-44A0-B508-B28D171FBE0F}"/>
                    </a:ext>
                  </a:extLst>
                </p:cNvPr>
                <p:cNvSpPr txBox="1">
                  <a:spLocks noChangeArrowheads="1"/>
                </p:cNvSpPr>
                <p:nvPr/>
              </p:nvSpPr>
              <p:spPr bwMode="auto">
                <a:xfrm>
                  <a:off x="4038" y="2418"/>
                  <a:ext cx="129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80" tIns="15336" rIns="12780" bIns="2556"/>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just" eaLnBrk="1" hangingPunct="1">
                    <a:spcBef>
                      <a:spcPts val="300"/>
                    </a:spcBef>
                    <a:spcAft>
                      <a:spcPts val="300"/>
                    </a:spcAft>
                  </a:pPr>
                  <a:endParaRPr lang="zh-CN" altLang="en-US" sz="1800" b="0">
                    <a:latin typeface="Arial" panose="020B0604020202020204" pitchFamily="34" charset="0"/>
                  </a:endParaRPr>
                </a:p>
              </p:txBody>
            </p:sp>
            <p:sp>
              <p:nvSpPr>
                <p:cNvPr id="61468" name="AutoShape 60">
                  <a:extLst>
                    <a:ext uri="{FF2B5EF4-FFF2-40B4-BE49-F238E27FC236}">
                      <a16:creationId xmlns:a16="http://schemas.microsoft.com/office/drawing/2014/main" id="{64E9AD7C-4966-45CB-B8CD-AF839DF96897}"/>
                    </a:ext>
                  </a:extLst>
                </p:cNvPr>
                <p:cNvSpPr>
                  <a:spLocks noChangeArrowheads="1"/>
                </p:cNvSpPr>
                <p:nvPr/>
              </p:nvSpPr>
              <p:spPr bwMode="auto">
                <a:xfrm rot="5400000">
                  <a:off x="5326" y="2496"/>
                  <a:ext cx="170" cy="170"/>
                </a:xfrm>
                <a:prstGeom prst="triangle">
                  <a:avLst>
                    <a:gd name="adj" fmla="val 50000"/>
                  </a:avLst>
                </a:prstGeom>
                <a:solidFill>
                  <a:srgbClr val="000000"/>
                </a:solidFill>
                <a:ln w="9525">
                  <a:solidFill>
                    <a:srgbClr val="000000"/>
                  </a:solidFill>
                  <a:miter lim="800000"/>
                  <a:headEnd/>
                  <a:tailEnd/>
                </a:ln>
              </p:spPr>
              <p:txBody>
                <a:bodyPr rot="10800000" vert="eaVert" tIns="21600" bIns="3600"/>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61469" name="Line 61">
                  <a:extLst>
                    <a:ext uri="{FF2B5EF4-FFF2-40B4-BE49-F238E27FC236}">
                      <a16:creationId xmlns:a16="http://schemas.microsoft.com/office/drawing/2014/main" id="{7877D4D1-38EE-47B7-A1B9-49CBFBED57A4}"/>
                    </a:ext>
                  </a:extLst>
                </p:cNvPr>
                <p:cNvSpPr>
                  <a:spLocks noChangeShapeType="1"/>
                </p:cNvSpPr>
                <p:nvPr/>
              </p:nvSpPr>
              <p:spPr bwMode="auto">
                <a:xfrm>
                  <a:off x="3075" y="2595"/>
                  <a:ext cx="764"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0" name="Freeform 62">
                  <a:extLst>
                    <a:ext uri="{FF2B5EF4-FFF2-40B4-BE49-F238E27FC236}">
                      <a16:creationId xmlns:a16="http://schemas.microsoft.com/office/drawing/2014/main" id="{EDC46930-4970-435F-BDE2-345A1FD3DDAB}"/>
                    </a:ext>
                  </a:extLst>
                </p:cNvPr>
                <p:cNvSpPr>
                  <a:spLocks noChangeArrowheads="1"/>
                </p:cNvSpPr>
                <p:nvPr/>
              </p:nvSpPr>
              <p:spPr bwMode="auto">
                <a:xfrm>
                  <a:off x="3832" y="2532"/>
                  <a:ext cx="142" cy="113"/>
                </a:xfrm>
                <a:custGeom>
                  <a:avLst/>
                  <a:gdLst>
                    <a:gd name="T0" fmla="*/ 42 w 810"/>
                    <a:gd name="T1" fmla="*/ 57 h 630"/>
                    <a:gd name="T2" fmla="*/ 0 w 810"/>
                    <a:gd name="T3" fmla="*/ 0 h 630"/>
                    <a:gd name="T4" fmla="*/ 142 w 810"/>
                    <a:gd name="T5" fmla="*/ 54 h 630"/>
                    <a:gd name="T6" fmla="*/ 0 w 810"/>
                    <a:gd name="T7" fmla="*/ 113 h 630"/>
                    <a:gd name="T8" fmla="*/ 45 w 810"/>
                    <a:gd name="T9" fmla="*/ 54 h 6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0" h="630">
                      <a:moveTo>
                        <a:pt x="240" y="315"/>
                      </a:moveTo>
                      <a:lnTo>
                        <a:pt x="0" y="0"/>
                      </a:lnTo>
                      <a:lnTo>
                        <a:pt x="810" y="300"/>
                      </a:lnTo>
                      <a:lnTo>
                        <a:pt x="0" y="630"/>
                      </a:lnTo>
                      <a:lnTo>
                        <a:pt x="255" y="300"/>
                      </a:lnTo>
                    </a:path>
                  </a:pathLst>
                </a:custGeom>
                <a:solidFill>
                  <a:srgbClr val="000000"/>
                </a:solidFill>
                <a:ln w="9525">
                  <a:solidFill>
                    <a:srgbClr val="000000"/>
                  </a:solidFill>
                  <a:round/>
                  <a:headEnd/>
                  <a:tailEnd/>
                </a:ln>
              </p:spPr>
              <p:txBody>
                <a:bodyPr/>
                <a:lstStyle/>
                <a:p>
                  <a:endParaRPr lang="zh-CN" altLang="en-US"/>
                </a:p>
              </p:txBody>
            </p:sp>
          </p:grpSp>
        </p:grpSp>
      </p:grpSp>
      <p:sp>
        <p:nvSpPr>
          <p:cNvPr id="61446" name="Rectangle 63">
            <a:extLst>
              <a:ext uri="{FF2B5EF4-FFF2-40B4-BE49-F238E27FC236}">
                <a16:creationId xmlns:a16="http://schemas.microsoft.com/office/drawing/2014/main" id="{E38AC964-ABE5-4CCC-8F01-05C5958F99AE}"/>
              </a:ext>
            </a:extLst>
          </p:cNvPr>
          <p:cNvSpPr>
            <a:spLocks noChangeArrowheads="1"/>
          </p:cNvSpPr>
          <p:nvPr/>
        </p:nvSpPr>
        <p:spPr bwMode="auto">
          <a:xfrm>
            <a:off x="3525838" y="3553805"/>
            <a:ext cx="1339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zh-CN" b="0"/>
              <a:t>预约/删除预约</a:t>
            </a:r>
            <a:endParaRPr lang="en-US" altLang="zh-CN" b="0"/>
          </a:p>
        </p:txBody>
      </p:sp>
      <p:sp>
        <p:nvSpPr>
          <p:cNvPr id="5" name="圆角矩形 4">
            <a:extLst>
              <a:ext uri="{FF2B5EF4-FFF2-40B4-BE49-F238E27FC236}">
                <a16:creationId xmlns:a16="http://schemas.microsoft.com/office/drawing/2014/main" id="{A2529C10-7B2C-4ABB-84A4-8D19DDC12FD4}"/>
              </a:ext>
            </a:extLst>
          </p:cNvPr>
          <p:cNvSpPr/>
          <p:nvPr/>
        </p:nvSpPr>
        <p:spPr bwMode="gray">
          <a:xfrm>
            <a:off x="574675" y="1448780"/>
            <a:ext cx="7994650" cy="1792287"/>
          </a:xfrm>
          <a:prstGeom prst="roundRect">
            <a:avLst/>
          </a:prstGeom>
          <a:noFill/>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anchor="ctr" anchorCtr="1">
            <a:normAutofit/>
          </a:bodyPr>
          <a:lstStyle/>
          <a:p>
            <a:pPr>
              <a:spcAft>
                <a:spcPct val="35000"/>
              </a:spcAft>
              <a:buFontTx/>
              <a:buNone/>
              <a:defRPr/>
            </a:pPr>
            <a:endParaRPr lang="zh-CN" altLang="en-US" sz="2200">
              <a:solidFill>
                <a:srgbClr val="009900"/>
              </a:solidFill>
              <a:latin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A9A233E8-D93C-4373-95EE-AE4D3B51540B}"/>
              </a:ext>
            </a:extLst>
          </p:cNvPr>
          <p:cNvSpPr>
            <a:spLocks noGrp="1" noChangeArrowheads="1"/>
          </p:cNvSpPr>
          <p:nvPr>
            <p:ph type="title" idx="4294967295"/>
          </p:nvPr>
        </p:nvSpPr>
        <p:spPr>
          <a:xfrm>
            <a:off x="428625" y="161925"/>
            <a:ext cx="8178800" cy="533400"/>
          </a:xfrm>
        </p:spPr>
        <p:txBody>
          <a:bodyPr/>
          <a:lstStyle/>
          <a:p>
            <a:pPr eaLnBrk="1" hangingPunct="1"/>
            <a:r>
              <a:rPr lang="en-US" altLang="zh-CN"/>
              <a:t>5.5 </a:t>
            </a:r>
            <a:r>
              <a:rPr lang="zh-CN" altLang="en-US"/>
              <a:t>面向对象分析和设计实例 </a:t>
            </a:r>
          </a:p>
        </p:txBody>
      </p:sp>
      <p:sp>
        <p:nvSpPr>
          <p:cNvPr id="62467" name="Text Box 3">
            <a:extLst>
              <a:ext uri="{FF2B5EF4-FFF2-40B4-BE49-F238E27FC236}">
                <a16:creationId xmlns:a16="http://schemas.microsoft.com/office/drawing/2014/main" id="{427BF19D-EED5-4347-B3E8-37A4846E0C9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61444" name="Rectangle 6">
            <a:extLst>
              <a:ext uri="{FF2B5EF4-FFF2-40B4-BE49-F238E27FC236}">
                <a16:creationId xmlns:a16="http://schemas.microsoft.com/office/drawing/2014/main" id="{5F3358EB-9026-41EF-BB55-C9F1EDC69E77}"/>
              </a:ext>
            </a:extLst>
          </p:cNvPr>
          <p:cNvSpPr>
            <a:spLocks noChangeArrowheads="1"/>
          </p:cNvSpPr>
          <p:nvPr/>
        </p:nvSpPr>
        <p:spPr bwMode="auto">
          <a:xfrm>
            <a:off x="656565" y="1403775"/>
            <a:ext cx="7631113"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defRPr/>
            </a:pPr>
            <a:r>
              <a:rPr lang="en-US" altLang="zh-CN" sz="2300">
                <a:solidFill>
                  <a:srgbClr val="990033"/>
                </a:solidFill>
                <a:latin typeface="Arial" panose="020B0604020202020204" pitchFamily="34" charset="0"/>
              </a:rPr>
              <a:t>        4. </a:t>
            </a:r>
            <a:r>
              <a:rPr lang="zh-CN" altLang="en-US" sz="2300">
                <a:solidFill>
                  <a:srgbClr val="990033"/>
                </a:solidFill>
                <a:latin typeface="Arial" panose="020B0604020202020204" pitchFamily="34" charset="0"/>
              </a:rPr>
              <a:t>动态建模 </a:t>
            </a:r>
          </a:p>
          <a:p>
            <a:pPr>
              <a:defRPr/>
            </a:pPr>
            <a:r>
              <a:rPr lang="zh-CN" altLang="en-US" sz="2300">
                <a:latin typeface="Arial" panose="020B0604020202020204" pitchFamily="34" charset="0"/>
              </a:rPr>
              <a:t>        图书馆系统</a:t>
            </a:r>
            <a:r>
              <a:rPr lang="zh-CN" altLang="en-US" sz="2300">
                <a:solidFill>
                  <a:srgbClr val="800000"/>
                </a:solidFill>
                <a:latin typeface="Arial" panose="020B0604020202020204" pitchFamily="34" charset="0"/>
              </a:rPr>
              <a:t>借书（未预约）功能</a:t>
            </a:r>
            <a:r>
              <a:rPr lang="zh-CN" altLang="en-US" sz="2300">
                <a:latin typeface="Arial" panose="020B0604020202020204" pitchFamily="34" charset="0"/>
              </a:rPr>
              <a:t>的</a:t>
            </a:r>
            <a:r>
              <a:rPr lang="zh-CN" altLang="en-US" sz="2300">
                <a:solidFill>
                  <a:srgbClr val="800000"/>
                </a:solidFill>
                <a:latin typeface="Arial" panose="020B0604020202020204" pitchFamily="34" charset="0"/>
              </a:rPr>
              <a:t>动态建模</a:t>
            </a:r>
            <a:r>
              <a:rPr lang="zh-CN" altLang="en-US" sz="2300">
                <a:latin typeface="Arial" panose="020B0604020202020204" pitchFamily="34" charset="0"/>
              </a:rPr>
              <a:t>，可以</a:t>
            </a:r>
            <a:r>
              <a:rPr lang="zh-CN" altLang="en-US" sz="2300">
                <a:solidFill>
                  <a:srgbClr val="0000FF"/>
                </a:solidFill>
                <a:effectLst>
                  <a:outerShdw blurRad="38100" dist="38100" dir="2700000" algn="tl">
                    <a:srgbClr val="C0C0C0"/>
                  </a:outerShdw>
                </a:effectLst>
                <a:latin typeface="Arial" panose="020B0604020202020204" pitchFamily="34" charset="0"/>
              </a:rPr>
              <a:t>选择使用</a:t>
            </a:r>
            <a:r>
              <a:rPr lang="zh-CN" altLang="en-US" sz="2300" u="sng">
                <a:solidFill>
                  <a:srgbClr val="006600"/>
                </a:solidFill>
                <a:effectLst>
                  <a:outerShdw blurRad="38100" dist="38100" dir="2700000" algn="tl">
                    <a:srgbClr val="C0C0C0"/>
                  </a:outerShdw>
                </a:effectLst>
                <a:latin typeface="Arial" panose="020B0604020202020204" pitchFamily="34" charset="0"/>
              </a:rPr>
              <a:t>时序图、协作图、状态图和活动图</a:t>
            </a:r>
            <a:r>
              <a:rPr lang="zh-CN" altLang="en-US" sz="2300">
                <a:latin typeface="Arial" panose="020B0604020202020204" pitchFamily="34" charset="0"/>
              </a:rPr>
              <a:t>进行描述。分别如图</a:t>
            </a:r>
            <a:r>
              <a:rPr lang="en-US" altLang="zh-CN" sz="2300">
                <a:latin typeface="Arial" panose="020B0604020202020204" pitchFamily="34" charset="0"/>
              </a:rPr>
              <a:t>5-18</a:t>
            </a:r>
            <a:r>
              <a:rPr lang="zh-CN" altLang="en-US" sz="2300">
                <a:latin typeface="Arial" panose="020B0604020202020204" pitchFamily="34" charset="0"/>
              </a:rPr>
              <a:t>、图</a:t>
            </a:r>
            <a:r>
              <a:rPr lang="en-US" altLang="zh-CN" sz="2300">
                <a:latin typeface="Arial" panose="020B0604020202020204" pitchFamily="34" charset="0"/>
              </a:rPr>
              <a:t>5-19</a:t>
            </a:r>
            <a:r>
              <a:rPr lang="zh-CN" altLang="en-US" sz="2300">
                <a:latin typeface="Arial" panose="020B0604020202020204" pitchFamily="34" charset="0"/>
              </a:rPr>
              <a:t>和图</a:t>
            </a:r>
            <a:r>
              <a:rPr lang="en-US" altLang="zh-CN" sz="2300">
                <a:latin typeface="Arial" panose="020B0604020202020204" pitchFamily="34" charset="0"/>
              </a:rPr>
              <a:t>5-20</a:t>
            </a:r>
            <a:r>
              <a:rPr lang="zh-CN" altLang="en-US" sz="2300">
                <a:latin typeface="Arial" panose="020B0604020202020204" pitchFamily="34" charset="0"/>
              </a:rPr>
              <a:t>所示。</a:t>
            </a:r>
          </a:p>
        </p:txBody>
      </p:sp>
      <p:grpSp>
        <p:nvGrpSpPr>
          <p:cNvPr id="62469" name="Group 8">
            <a:extLst>
              <a:ext uri="{FF2B5EF4-FFF2-40B4-BE49-F238E27FC236}">
                <a16:creationId xmlns:a16="http://schemas.microsoft.com/office/drawing/2014/main" id="{8A32AABB-C33C-4B68-8477-ECF7FEEEC92E}"/>
              </a:ext>
            </a:extLst>
          </p:cNvPr>
          <p:cNvGrpSpPr>
            <a:grpSpLocks noChangeAspect="1"/>
          </p:cNvGrpSpPr>
          <p:nvPr/>
        </p:nvGrpSpPr>
        <p:grpSpPr bwMode="auto">
          <a:xfrm>
            <a:off x="997878" y="2899200"/>
            <a:ext cx="6546850" cy="3529013"/>
            <a:chOff x="2290" y="7840"/>
            <a:chExt cx="11896" cy="5748"/>
          </a:xfrm>
        </p:grpSpPr>
        <p:sp>
          <p:nvSpPr>
            <p:cNvPr id="62471" name="AutoShape 9">
              <a:extLst>
                <a:ext uri="{FF2B5EF4-FFF2-40B4-BE49-F238E27FC236}">
                  <a16:creationId xmlns:a16="http://schemas.microsoft.com/office/drawing/2014/main" id="{B79594D3-F5F4-4E2F-B129-5274DBF574A2}"/>
                </a:ext>
              </a:extLst>
            </p:cNvPr>
            <p:cNvSpPr>
              <a:spLocks noChangeAspect="1" noChangeArrowheads="1"/>
            </p:cNvSpPr>
            <p:nvPr/>
          </p:nvSpPr>
          <p:spPr bwMode="auto">
            <a:xfrm>
              <a:off x="2290" y="7840"/>
              <a:ext cx="11896" cy="5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62472" name="Rectangle 10">
              <a:extLst>
                <a:ext uri="{FF2B5EF4-FFF2-40B4-BE49-F238E27FC236}">
                  <a16:creationId xmlns:a16="http://schemas.microsoft.com/office/drawing/2014/main" id="{03F4C7EF-963C-489D-876B-718FE15BF154}"/>
                </a:ext>
              </a:extLst>
            </p:cNvPr>
            <p:cNvSpPr>
              <a:spLocks noChangeArrowheads="1"/>
            </p:cNvSpPr>
            <p:nvPr/>
          </p:nvSpPr>
          <p:spPr bwMode="auto">
            <a:xfrm>
              <a:off x="5147" y="7848"/>
              <a:ext cx="2004" cy="694"/>
            </a:xfrm>
            <a:prstGeom prst="rect">
              <a:avLst/>
            </a:prstGeom>
            <a:solidFill>
              <a:srgbClr val="FFFFFF"/>
            </a:solidFill>
            <a:ln w="9525">
              <a:solidFill>
                <a:srgbClr val="000000"/>
              </a:solidFill>
              <a:miter lim="800000"/>
              <a:headEnd/>
              <a:tailEnd/>
            </a:ln>
          </p:spPr>
          <p:txBody>
            <a:bodyPr lIns="55778" tIns="27889" rIns="55778" bIns="27889"/>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just" eaLnBrk="1" hangingPunct="1"/>
              <a:r>
                <a:rPr lang="en-US" altLang="zh-CN" b="0" u="sng">
                  <a:solidFill>
                    <a:srgbClr val="003366"/>
                  </a:solidFill>
                  <a:latin typeface="Times New Roman" panose="02020603050405020304" pitchFamily="18" charset="0"/>
                </a:rPr>
                <a:t>:</a:t>
              </a:r>
              <a:r>
                <a:rPr lang="zh-CN" altLang="en-US" b="0" u="sng">
                  <a:solidFill>
                    <a:srgbClr val="003366"/>
                  </a:solidFill>
                  <a:latin typeface="Times New Roman" panose="02020603050405020304" pitchFamily="18" charset="0"/>
                </a:rPr>
                <a:t>借书者</a:t>
              </a:r>
              <a:endParaRPr lang="zh-CN" altLang="en-US" b="0">
                <a:latin typeface="Arial" panose="020B0604020202020204" pitchFamily="34" charset="0"/>
              </a:endParaRPr>
            </a:p>
          </p:txBody>
        </p:sp>
        <p:sp>
          <p:nvSpPr>
            <p:cNvPr id="62473" name="Rectangle 11">
              <a:extLst>
                <a:ext uri="{FF2B5EF4-FFF2-40B4-BE49-F238E27FC236}">
                  <a16:creationId xmlns:a16="http://schemas.microsoft.com/office/drawing/2014/main" id="{0EF9E49B-ACEC-4121-A14E-267F9B894339}"/>
                </a:ext>
              </a:extLst>
            </p:cNvPr>
            <p:cNvSpPr>
              <a:spLocks noChangeArrowheads="1"/>
            </p:cNvSpPr>
            <p:nvPr/>
          </p:nvSpPr>
          <p:spPr bwMode="auto">
            <a:xfrm>
              <a:off x="8043" y="7850"/>
              <a:ext cx="2004" cy="693"/>
            </a:xfrm>
            <a:prstGeom prst="rect">
              <a:avLst/>
            </a:prstGeom>
            <a:solidFill>
              <a:srgbClr val="FFFFFF"/>
            </a:solidFill>
            <a:ln w="9525">
              <a:solidFill>
                <a:srgbClr val="000000"/>
              </a:solidFill>
              <a:miter lim="800000"/>
              <a:headEnd/>
              <a:tailEnd/>
            </a:ln>
          </p:spPr>
          <p:txBody>
            <a:bodyPr lIns="55778" tIns="27889" rIns="55778" bIns="27889"/>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just" eaLnBrk="1" hangingPunct="1"/>
              <a:r>
                <a:rPr lang="en-US" altLang="zh-CN" sz="900" b="0" u="sng">
                  <a:solidFill>
                    <a:srgbClr val="003366"/>
                  </a:solidFill>
                  <a:latin typeface="Times New Roman" panose="02020603050405020304" pitchFamily="18" charset="0"/>
                </a:rPr>
                <a:t>:</a:t>
              </a:r>
              <a:r>
                <a:rPr lang="zh-CN" altLang="en-US" b="0" u="sng">
                  <a:solidFill>
                    <a:srgbClr val="003366"/>
                  </a:solidFill>
                  <a:latin typeface="Times New Roman" panose="02020603050405020304" pitchFamily="18" charset="0"/>
                </a:rPr>
                <a:t>图书书目</a:t>
              </a:r>
              <a:endParaRPr lang="zh-CN" altLang="en-US" b="0">
                <a:latin typeface="Arial" panose="020B0604020202020204" pitchFamily="34" charset="0"/>
              </a:endParaRPr>
            </a:p>
          </p:txBody>
        </p:sp>
        <p:sp>
          <p:nvSpPr>
            <p:cNvPr id="62474" name="Rectangle 12">
              <a:extLst>
                <a:ext uri="{FF2B5EF4-FFF2-40B4-BE49-F238E27FC236}">
                  <a16:creationId xmlns:a16="http://schemas.microsoft.com/office/drawing/2014/main" id="{E9F67E30-4383-41B6-9322-DBD3170ECE91}"/>
                </a:ext>
              </a:extLst>
            </p:cNvPr>
            <p:cNvSpPr>
              <a:spLocks noChangeArrowheads="1"/>
            </p:cNvSpPr>
            <p:nvPr/>
          </p:nvSpPr>
          <p:spPr bwMode="auto">
            <a:xfrm>
              <a:off x="10325" y="7850"/>
              <a:ext cx="2004" cy="693"/>
            </a:xfrm>
            <a:prstGeom prst="rect">
              <a:avLst/>
            </a:prstGeom>
            <a:solidFill>
              <a:srgbClr val="FFFFFF"/>
            </a:solidFill>
            <a:ln w="9525">
              <a:solidFill>
                <a:srgbClr val="000000"/>
              </a:solidFill>
              <a:miter lim="800000"/>
              <a:headEnd/>
              <a:tailEnd/>
            </a:ln>
          </p:spPr>
          <p:txBody>
            <a:bodyPr lIns="55778" tIns="27889" rIns="55778" bIns="27889"/>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just" eaLnBrk="1" hangingPunct="1"/>
              <a:r>
                <a:rPr lang="en-US" altLang="zh-CN" sz="900" b="0" u="sng">
                  <a:solidFill>
                    <a:srgbClr val="003366"/>
                  </a:solidFill>
                  <a:latin typeface="Times New Roman" panose="02020603050405020304" pitchFamily="18" charset="0"/>
                </a:rPr>
                <a:t>:</a:t>
              </a:r>
              <a:r>
                <a:rPr lang="zh-CN" altLang="en-US" b="0" u="sng">
                  <a:solidFill>
                    <a:srgbClr val="003366"/>
                  </a:solidFill>
                  <a:latin typeface="Times New Roman" panose="02020603050405020304" pitchFamily="18" charset="0"/>
                </a:rPr>
                <a:t>图书标题</a:t>
              </a:r>
              <a:endParaRPr lang="zh-CN" altLang="en-US" b="0">
                <a:latin typeface="Arial" panose="020B0604020202020204" pitchFamily="34" charset="0"/>
              </a:endParaRPr>
            </a:p>
          </p:txBody>
        </p:sp>
        <p:grpSp>
          <p:nvGrpSpPr>
            <p:cNvPr id="62475" name="Group 13">
              <a:extLst>
                <a:ext uri="{FF2B5EF4-FFF2-40B4-BE49-F238E27FC236}">
                  <a16:creationId xmlns:a16="http://schemas.microsoft.com/office/drawing/2014/main" id="{08E94CBA-CB15-49BF-AC49-15BED995D933}"/>
                </a:ext>
              </a:extLst>
            </p:cNvPr>
            <p:cNvGrpSpPr>
              <a:grpSpLocks/>
            </p:cNvGrpSpPr>
            <p:nvPr/>
          </p:nvGrpSpPr>
          <p:grpSpPr bwMode="auto">
            <a:xfrm>
              <a:off x="2290" y="7840"/>
              <a:ext cx="11896" cy="5748"/>
              <a:chOff x="1372" y="5488"/>
              <a:chExt cx="7740" cy="3662"/>
            </a:xfrm>
          </p:grpSpPr>
          <p:sp>
            <p:nvSpPr>
              <p:cNvPr id="62476" name="Line 14">
                <a:extLst>
                  <a:ext uri="{FF2B5EF4-FFF2-40B4-BE49-F238E27FC236}">
                    <a16:creationId xmlns:a16="http://schemas.microsoft.com/office/drawing/2014/main" id="{01B4339A-DF8C-4FC3-BF3B-6AC372941073}"/>
                  </a:ext>
                </a:extLst>
              </p:cNvPr>
              <p:cNvSpPr>
                <a:spLocks noChangeShapeType="1"/>
              </p:cNvSpPr>
              <p:nvPr/>
            </p:nvSpPr>
            <p:spPr bwMode="auto">
              <a:xfrm>
                <a:off x="3892" y="7327"/>
                <a:ext cx="430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7" name="Text Box 15">
                <a:extLst>
                  <a:ext uri="{FF2B5EF4-FFF2-40B4-BE49-F238E27FC236}">
                    <a16:creationId xmlns:a16="http://schemas.microsoft.com/office/drawing/2014/main" id="{E563FDB5-2368-4031-9B23-7C9F35C52F48}"/>
                  </a:ext>
                </a:extLst>
              </p:cNvPr>
              <p:cNvSpPr txBox="1">
                <a:spLocks noChangeArrowheads="1"/>
              </p:cNvSpPr>
              <p:nvPr/>
            </p:nvSpPr>
            <p:spPr bwMode="auto">
              <a:xfrm>
                <a:off x="5902" y="6448"/>
                <a:ext cx="126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980" tIns="6588" rIns="10980" bIns="6588"/>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just" eaLnBrk="1" hangingPunct="1">
                  <a:spcAft>
                    <a:spcPct val="30000"/>
                  </a:spcAft>
                </a:pPr>
                <a:r>
                  <a:rPr lang="en-US" altLang="zh-CN" b="0">
                    <a:solidFill>
                      <a:srgbClr val="003366"/>
                    </a:solidFill>
                    <a:latin typeface="Times New Roman" panose="02020603050405020304" pitchFamily="18" charset="0"/>
                  </a:rPr>
                  <a:t>2.1</a:t>
                </a:r>
                <a:r>
                  <a:rPr lang="zh-CN" altLang="en-US" b="0">
                    <a:solidFill>
                      <a:srgbClr val="003366"/>
                    </a:solidFill>
                    <a:latin typeface="Times New Roman" panose="02020603050405020304" pitchFamily="18" charset="0"/>
                  </a:rPr>
                  <a:t>验证可借</a:t>
                </a:r>
                <a:endParaRPr lang="zh-CN" altLang="en-US" b="0">
                  <a:latin typeface="Arial" panose="020B0604020202020204" pitchFamily="34" charset="0"/>
                </a:endParaRPr>
              </a:p>
            </p:txBody>
          </p:sp>
          <p:sp>
            <p:nvSpPr>
              <p:cNvPr id="62478" name="Freeform 16">
                <a:extLst>
                  <a:ext uri="{FF2B5EF4-FFF2-40B4-BE49-F238E27FC236}">
                    <a16:creationId xmlns:a16="http://schemas.microsoft.com/office/drawing/2014/main" id="{85027280-5A87-42B2-89B5-4B1D4A48B590}"/>
                  </a:ext>
                </a:extLst>
              </p:cNvPr>
              <p:cNvSpPr>
                <a:spLocks noChangeArrowheads="1"/>
              </p:cNvSpPr>
              <p:nvPr/>
            </p:nvSpPr>
            <p:spPr bwMode="auto">
              <a:xfrm>
                <a:off x="8077" y="7276"/>
                <a:ext cx="142" cy="113"/>
              </a:xfrm>
              <a:custGeom>
                <a:avLst/>
                <a:gdLst>
                  <a:gd name="T0" fmla="*/ 42 w 810"/>
                  <a:gd name="T1" fmla="*/ 57 h 630"/>
                  <a:gd name="T2" fmla="*/ 0 w 810"/>
                  <a:gd name="T3" fmla="*/ 0 h 630"/>
                  <a:gd name="T4" fmla="*/ 142 w 810"/>
                  <a:gd name="T5" fmla="*/ 54 h 630"/>
                  <a:gd name="T6" fmla="*/ 0 w 810"/>
                  <a:gd name="T7" fmla="*/ 113 h 630"/>
                  <a:gd name="T8" fmla="*/ 45 w 810"/>
                  <a:gd name="T9" fmla="*/ 54 h 6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0" h="630">
                    <a:moveTo>
                      <a:pt x="240" y="315"/>
                    </a:moveTo>
                    <a:lnTo>
                      <a:pt x="0" y="0"/>
                    </a:lnTo>
                    <a:lnTo>
                      <a:pt x="810" y="300"/>
                    </a:lnTo>
                    <a:lnTo>
                      <a:pt x="0" y="630"/>
                    </a:lnTo>
                    <a:lnTo>
                      <a:pt x="255" y="300"/>
                    </a:lnTo>
                  </a:path>
                </a:pathLst>
              </a:custGeom>
              <a:solidFill>
                <a:srgbClr val="000000"/>
              </a:solidFill>
              <a:ln w="9525">
                <a:solidFill>
                  <a:srgbClr val="000000"/>
                </a:solidFill>
                <a:round/>
                <a:headEnd/>
                <a:tailEnd/>
              </a:ln>
            </p:spPr>
            <p:txBody>
              <a:bodyPr/>
              <a:lstStyle/>
              <a:p>
                <a:endParaRPr lang="zh-CN" altLang="en-US"/>
              </a:p>
            </p:txBody>
          </p:sp>
          <p:sp>
            <p:nvSpPr>
              <p:cNvPr id="62479" name="Line 17">
                <a:extLst>
                  <a:ext uri="{FF2B5EF4-FFF2-40B4-BE49-F238E27FC236}">
                    <a16:creationId xmlns:a16="http://schemas.microsoft.com/office/drawing/2014/main" id="{0D99822D-036B-43EE-8388-801C4CA4194D}"/>
                  </a:ext>
                </a:extLst>
              </p:cNvPr>
              <p:cNvSpPr>
                <a:spLocks noChangeShapeType="1"/>
              </p:cNvSpPr>
              <p:nvPr/>
            </p:nvSpPr>
            <p:spPr bwMode="auto">
              <a:xfrm>
                <a:off x="5768" y="5953"/>
                <a:ext cx="0" cy="2665"/>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0" name="Line 18">
                <a:extLst>
                  <a:ext uri="{FF2B5EF4-FFF2-40B4-BE49-F238E27FC236}">
                    <a16:creationId xmlns:a16="http://schemas.microsoft.com/office/drawing/2014/main" id="{CCF6F040-68F1-4591-8DC8-F891681BD807}"/>
                  </a:ext>
                </a:extLst>
              </p:cNvPr>
              <p:cNvSpPr>
                <a:spLocks noChangeShapeType="1"/>
              </p:cNvSpPr>
              <p:nvPr/>
            </p:nvSpPr>
            <p:spPr bwMode="auto">
              <a:xfrm>
                <a:off x="7250" y="5953"/>
                <a:ext cx="0" cy="2665"/>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1" name="Line 19">
                <a:extLst>
                  <a:ext uri="{FF2B5EF4-FFF2-40B4-BE49-F238E27FC236}">
                    <a16:creationId xmlns:a16="http://schemas.microsoft.com/office/drawing/2014/main" id="{D390BC19-0E5C-44F5-BE5C-A6B2AEE9D1C6}"/>
                  </a:ext>
                </a:extLst>
              </p:cNvPr>
              <p:cNvSpPr>
                <a:spLocks noChangeShapeType="1"/>
              </p:cNvSpPr>
              <p:nvPr/>
            </p:nvSpPr>
            <p:spPr bwMode="auto">
              <a:xfrm>
                <a:off x="3817" y="5959"/>
                <a:ext cx="0" cy="1247"/>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2" name="Rectangle 20">
                <a:extLst>
                  <a:ext uri="{FF2B5EF4-FFF2-40B4-BE49-F238E27FC236}">
                    <a16:creationId xmlns:a16="http://schemas.microsoft.com/office/drawing/2014/main" id="{78225CE4-B279-4E07-82E8-1A577426D2E7}"/>
                  </a:ext>
                </a:extLst>
              </p:cNvPr>
              <p:cNvSpPr>
                <a:spLocks noChangeArrowheads="1"/>
              </p:cNvSpPr>
              <p:nvPr/>
            </p:nvSpPr>
            <p:spPr bwMode="auto">
              <a:xfrm>
                <a:off x="2304" y="6103"/>
                <a:ext cx="170" cy="2551"/>
              </a:xfrm>
              <a:prstGeom prst="rect">
                <a:avLst/>
              </a:prstGeom>
              <a:solidFill>
                <a:srgbClr val="FFFFFF"/>
              </a:solidFill>
              <a:ln w="9525">
                <a:solidFill>
                  <a:srgbClr val="000000"/>
                </a:solidFill>
                <a:miter lim="800000"/>
                <a:headEnd/>
                <a:tailEnd/>
              </a:ln>
            </p:spPr>
            <p:txBody>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62483" name="Rectangle 21">
                <a:extLst>
                  <a:ext uri="{FF2B5EF4-FFF2-40B4-BE49-F238E27FC236}">
                    <a16:creationId xmlns:a16="http://schemas.microsoft.com/office/drawing/2014/main" id="{B7E0F43C-17FD-4D26-A63A-44AA409D018B}"/>
                  </a:ext>
                </a:extLst>
              </p:cNvPr>
              <p:cNvSpPr>
                <a:spLocks noChangeArrowheads="1"/>
              </p:cNvSpPr>
              <p:nvPr/>
            </p:nvSpPr>
            <p:spPr bwMode="auto">
              <a:xfrm>
                <a:off x="7162" y="6745"/>
                <a:ext cx="170" cy="340"/>
              </a:xfrm>
              <a:prstGeom prst="rect">
                <a:avLst/>
              </a:prstGeom>
              <a:solidFill>
                <a:srgbClr val="FFFFFF"/>
              </a:solidFill>
              <a:ln w="9525">
                <a:solidFill>
                  <a:srgbClr val="000000"/>
                </a:solidFill>
                <a:miter lim="800000"/>
                <a:headEnd/>
                <a:tailEnd/>
              </a:ln>
            </p:spPr>
            <p:txBody>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62484" name="Text Box 22">
                <a:extLst>
                  <a:ext uri="{FF2B5EF4-FFF2-40B4-BE49-F238E27FC236}">
                    <a16:creationId xmlns:a16="http://schemas.microsoft.com/office/drawing/2014/main" id="{4DB4DD22-4041-420E-9D77-7367CD3E5BC1}"/>
                  </a:ext>
                </a:extLst>
              </p:cNvPr>
              <p:cNvSpPr txBox="1">
                <a:spLocks noChangeArrowheads="1"/>
              </p:cNvSpPr>
              <p:nvPr/>
            </p:nvSpPr>
            <p:spPr bwMode="auto">
              <a:xfrm>
                <a:off x="2812" y="8710"/>
                <a:ext cx="5040"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778" tIns="27889" rIns="55778" bIns="27889"/>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endParaRPr lang="zh-CN" altLang="en-US" sz="900" b="0">
                  <a:latin typeface="Times New Roman" panose="02020603050405020304" pitchFamily="18" charset="0"/>
                </a:endParaRPr>
              </a:p>
              <a:p>
                <a:pPr algn="ctr" eaLnBrk="1" hangingPunct="1"/>
                <a:r>
                  <a:rPr lang="zh-CN" altLang="en-US">
                    <a:latin typeface="Times New Roman" panose="02020603050405020304" pitchFamily="18" charset="0"/>
                  </a:rPr>
                  <a:t>图</a:t>
                </a:r>
                <a:r>
                  <a:rPr lang="en-US" altLang="zh-CN">
                    <a:latin typeface="Times New Roman" panose="02020603050405020304" pitchFamily="18" charset="0"/>
                  </a:rPr>
                  <a:t>5-18 </a:t>
                </a:r>
                <a:r>
                  <a:rPr lang="zh-CN" altLang="en-US">
                    <a:latin typeface="Times New Roman" panose="02020603050405020304" pitchFamily="18" charset="0"/>
                  </a:rPr>
                  <a:t>图书馆系统借书功能的时序图</a:t>
                </a:r>
                <a:endParaRPr lang="zh-CN" altLang="en-US">
                  <a:latin typeface="Arial" panose="020B0604020202020204" pitchFamily="34" charset="0"/>
                </a:endParaRPr>
              </a:p>
            </p:txBody>
          </p:sp>
          <p:sp>
            <p:nvSpPr>
              <p:cNvPr id="62485" name="Rectangle 23">
                <a:extLst>
                  <a:ext uri="{FF2B5EF4-FFF2-40B4-BE49-F238E27FC236}">
                    <a16:creationId xmlns:a16="http://schemas.microsoft.com/office/drawing/2014/main" id="{8642009F-9489-40E7-9F04-2E27B18E2B15}"/>
                  </a:ext>
                </a:extLst>
              </p:cNvPr>
              <p:cNvSpPr>
                <a:spLocks noChangeArrowheads="1"/>
              </p:cNvSpPr>
              <p:nvPr/>
            </p:nvSpPr>
            <p:spPr bwMode="auto">
              <a:xfrm>
                <a:off x="3723" y="6229"/>
                <a:ext cx="170" cy="2381"/>
              </a:xfrm>
              <a:prstGeom prst="rect">
                <a:avLst/>
              </a:prstGeom>
              <a:solidFill>
                <a:srgbClr val="FFFFFF"/>
              </a:solidFill>
              <a:ln w="9525">
                <a:solidFill>
                  <a:srgbClr val="000000"/>
                </a:solidFill>
                <a:miter lim="800000"/>
                <a:headEnd/>
                <a:tailEnd/>
              </a:ln>
            </p:spPr>
            <p:txBody>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grpSp>
            <p:nvGrpSpPr>
              <p:cNvPr id="62486" name="Group 24">
                <a:extLst>
                  <a:ext uri="{FF2B5EF4-FFF2-40B4-BE49-F238E27FC236}">
                    <a16:creationId xmlns:a16="http://schemas.microsoft.com/office/drawing/2014/main" id="{3F948AD5-5D7C-410F-A643-893B82642E8C}"/>
                  </a:ext>
                </a:extLst>
              </p:cNvPr>
              <p:cNvGrpSpPr>
                <a:grpSpLocks/>
              </p:cNvGrpSpPr>
              <p:nvPr/>
            </p:nvGrpSpPr>
            <p:grpSpPr bwMode="auto">
              <a:xfrm>
                <a:off x="1372" y="5488"/>
                <a:ext cx="1116" cy="570"/>
                <a:chOff x="2130" y="4908"/>
                <a:chExt cx="1116" cy="570"/>
              </a:xfrm>
            </p:grpSpPr>
            <p:grpSp>
              <p:nvGrpSpPr>
                <p:cNvPr id="62513" name="Group 25">
                  <a:extLst>
                    <a:ext uri="{FF2B5EF4-FFF2-40B4-BE49-F238E27FC236}">
                      <a16:creationId xmlns:a16="http://schemas.microsoft.com/office/drawing/2014/main" id="{48210AA2-1108-4EA1-B67E-3EA86CA74938}"/>
                    </a:ext>
                  </a:extLst>
                </p:cNvPr>
                <p:cNvGrpSpPr>
                  <a:grpSpLocks/>
                </p:cNvGrpSpPr>
                <p:nvPr/>
              </p:nvGrpSpPr>
              <p:grpSpPr bwMode="auto">
                <a:xfrm>
                  <a:off x="3026" y="4908"/>
                  <a:ext cx="220" cy="570"/>
                  <a:chOff x="2880" y="2064"/>
                  <a:chExt cx="195" cy="642"/>
                </a:xfrm>
              </p:grpSpPr>
              <p:sp>
                <p:nvSpPr>
                  <p:cNvPr id="62515" name="Line 26">
                    <a:extLst>
                      <a:ext uri="{FF2B5EF4-FFF2-40B4-BE49-F238E27FC236}">
                        <a16:creationId xmlns:a16="http://schemas.microsoft.com/office/drawing/2014/main" id="{CFC9AAA0-CAAF-496E-B093-B815F49B9E1D}"/>
                      </a:ext>
                    </a:extLst>
                  </p:cNvPr>
                  <p:cNvSpPr>
                    <a:spLocks noChangeShapeType="1"/>
                  </p:cNvSpPr>
                  <p:nvPr/>
                </p:nvSpPr>
                <p:spPr bwMode="auto">
                  <a:xfrm>
                    <a:off x="2880" y="2376"/>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16" name="Oval 27">
                    <a:extLst>
                      <a:ext uri="{FF2B5EF4-FFF2-40B4-BE49-F238E27FC236}">
                        <a16:creationId xmlns:a16="http://schemas.microsoft.com/office/drawing/2014/main" id="{6D24241F-9FFB-44E6-868D-6EE40CB48FB6}"/>
                      </a:ext>
                    </a:extLst>
                  </p:cNvPr>
                  <p:cNvSpPr>
                    <a:spLocks noChangeArrowheads="1"/>
                  </p:cNvSpPr>
                  <p:nvPr/>
                </p:nvSpPr>
                <p:spPr bwMode="auto">
                  <a:xfrm>
                    <a:off x="2880" y="2064"/>
                    <a:ext cx="180" cy="156"/>
                  </a:xfrm>
                  <a:prstGeom prst="ellipse">
                    <a:avLst/>
                  </a:prstGeom>
                  <a:solidFill>
                    <a:srgbClr val="FFFFFF"/>
                  </a:solidFill>
                  <a:ln w="9525">
                    <a:solidFill>
                      <a:srgbClr val="000000"/>
                    </a:solidFill>
                    <a:round/>
                    <a:headEnd/>
                    <a:tailEnd/>
                  </a:ln>
                </p:spPr>
                <p:txBody>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62517" name="Freeform 28">
                    <a:extLst>
                      <a:ext uri="{FF2B5EF4-FFF2-40B4-BE49-F238E27FC236}">
                        <a16:creationId xmlns:a16="http://schemas.microsoft.com/office/drawing/2014/main" id="{C50B28C0-CACC-454A-A3FC-B67E955FBFE0}"/>
                      </a:ext>
                    </a:extLst>
                  </p:cNvPr>
                  <p:cNvSpPr>
                    <a:spLocks noChangeArrowheads="1"/>
                  </p:cNvSpPr>
                  <p:nvPr/>
                </p:nvSpPr>
                <p:spPr bwMode="auto">
                  <a:xfrm>
                    <a:off x="2970" y="2256"/>
                    <a:ext cx="1" cy="285"/>
                  </a:xfrm>
                  <a:custGeom>
                    <a:avLst/>
                    <a:gdLst>
                      <a:gd name="T0" fmla="*/ 0 w 1"/>
                      <a:gd name="T1" fmla="*/ 0 h 285"/>
                      <a:gd name="T2" fmla="*/ 0 w 1"/>
                      <a:gd name="T3" fmla="*/ 285 h 285"/>
                      <a:gd name="T4" fmla="*/ 0 60000 65536"/>
                      <a:gd name="T5" fmla="*/ 0 60000 65536"/>
                    </a:gdLst>
                    <a:ahLst/>
                    <a:cxnLst>
                      <a:cxn ang="T4">
                        <a:pos x="T0" y="T1"/>
                      </a:cxn>
                      <a:cxn ang="T5">
                        <a:pos x="T2" y="T3"/>
                      </a:cxn>
                    </a:cxnLst>
                    <a:rect l="0" t="0" r="r" b="b"/>
                    <a:pathLst>
                      <a:path w="1" h="285">
                        <a:moveTo>
                          <a:pt x="0" y="0"/>
                        </a:moveTo>
                        <a:lnTo>
                          <a:pt x="0" y="28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518" name="Freeform 29">
                    <a:extLst>
                      <a:ext uri="{FF2B5EF4-FFF2-40B4-BE49-F238E27FC236}">
                        <a16:creationId xmlns:a16="http://schemas.microsoft.com/office/drawing/2014/main" id="{0CFAE1C3-5146-439C-8310-BDDE7FCE6F3C}"/>
                      </a:ext>
                    </a:extLst>
                  </p:cNvPr>
                  <p:cNvSpPr>
                    <a:spLocks noChangeArrowheads="1"/>
                  </p:cNvSpPr>
                  <p:nvPr/>
                </p:nvSpPr>
                <p:spPr bwMode="auto">
                  <a:xfrm>
                    <a:off x="2880" y="2526"/>
                    <a:ext cx="105" cy="162"/>
                  </a:xfrm>
                  <a:custGeom>
                    <a:avLst/>
                    <a:gdLst>
                      <a:gd name="T0" fmla="*/ 105 w 105"/>
                      <a:gd name="T1" fmla="*/ 0 h 162"/>
                      <a:gd name="T2" fmla="*/ 0 w 105"/>
                      <a:gd name="T3" fmla="*/ 162 h 162"/>
                      <a:gd name="T4" fmla="*/ 0 60000 65536"/>
                      <a:gd name="T5" fmla="*/ 0 60000 65536"/>
                    </a:gdLst>
                    <a:ahLst/>
                    <a:cxnLst>
                      <a:cxn ang="T4">
                        <a:pos x="T0" y="T1"/>
                      </a:cxn>
                      <a:cxn ang="T5">
                        <a:pos x="T2" y="T3"/>
                      </a:cxn>
                    </a:cxnLst>
                    <a:rect l="0" t="0" r="r" b="b"/>
                    <a:pathLst>
                      <a:path w="105" h="162">
                        <a:moveTo>
                          <a:pt x="105" y="0"/>
                        </a:moveTo>
                        <a:lnTo>
                          <a:pt x="0" y="162"/>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519" name="Freeform 30">
                    <a:extLst>
                      <a:ext uri="{FF2B5EF4-FFF2-40B4-BE49-F238E27FC236}">
                        <a16:creationId xmlns:a16="http://schemas.microsoft.com/office/drawing/2014/main" id="{ADCF46FC-A6E0-452C-8749-83DA379AD324}"/>
                      </a:ext>
                    </a:extLst>
                  </p:cNvPr>
                  <p:cNvSpPr>
                    <a:spLocks noChangeArrowheads="1"/>
                  </p:cNvSpPr>
                  <p:nvPr/>
                </p:nvSpPr>
                <p:spPr bwMode="auto">
                  <a:xfrm>
                    <a:off x="3000" y="2526"/>
                    <a:ext cx="75" cy="180"/>
                  </a:xfrm>
                  <a:custGeom>
                    <a:avLst/>
                    <a:gdLst>
                      <a:gd name="T0" fmla="*/ 0 w 75"/>
                      <a:gd name="T1" fmla="*/ 0 h 180"/>
                      <a:gd name="T2" fmla="*/ 75 w 75"/>
                      <a:gd name="T3" fmla="*/ 180 h 180"/>
                      <a:gd name="T4" fmla="*/ 0 60000 65536"/>
                      <a:gd name="T5" fmla="*/ 0 60000 65536"/>
                    </a:gdLst>
                    <a:ahLst/>
                    <a:cxnLst>
                      <a:cxn ang="T4">
                        <a:pos x="T0" y="T1"/>
                      </a:cxn>
                      <a:cxn ang="T5">
                        <a:pos x="T2" y="T3"/>
                      </a:cxn>
                    </a:cxnLst>
                    <a:rect l="0" t="0" r="r" b="b"/>
                    <a:pathLst>
                      <a:path w="75" h="180">
                        <a:moveTo>
                          <a:pt x="0" y="0"/>
                        </a:moveTo>
                        <a:lnTo>
                          <a:pt x="75" y="18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2514" name="Text Box 31">
                  <a:extLst>
                    <a:ext uri="{FF2B5EF4-FFF2-40B4-BE49-F238E27FC236}">
                      <a16:creationId xmlns:a16="http://schemas.microsoft.com/office/drawing/2014/main" id="{D8A7C5CD-D0B0-4C0E-94F1-7860076DF446}"/>
                    </a:ext>
                  </a:extLst>
                </p:cNvPr>
                <p:cNvSpPr txBox="1">
                  <a:spLocks noChangeArrowheads="1"/>
                </p:cNvSpPr>
                <p:nvPr/>
              </p:nvSpPr>
              <p:spPr bwMode="auto">
                <a:xfrm>
                  <a:off x="2130" y="5028"/>
                  <a:ext cx="900"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980" tIns="6588" rIns="10980" bIns="6588"/>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just" eaLnBrk="1" hangingPunct="1"/>
                  <a:r>
                    <a:rPr lang="zh-CN" altLang="en-US" sz="900" u="sng">
                      <a:solidFill>
                        <a:srgbClr val="CC0000"/>
                      </a:solidFill>
                      <a:latin typeface="Times New Roman" panose="02020603050405020304" pitchFamily="18" charset="0"/>
                    </a:rPr>
                    <a:t>：</a:t>
                  </a:r>
                  <a:r>
                    <a:rPr lang="zh-CN" altLang="en-US" u="sng">
                      <a:solidFill>
                        <a:srgbClr val="CC0000"/>
                      </a:solidFill>
                      <a:latin typeface="Times New Roman" panose="02020603050405020304" pitchFamily="18" charset="0"/>
                    </a:rPr>
                    <a:t>借书者</a:t>
                  </a:r>
                  <a:endParaRPr lang="zh-CN" altLang="en-US">
                    <a:solidFill>
                      <a:srgbClr val="CC0000"/>
                    </a:solidFill>
                    <a:latin typeface="Arial" panose="020B0604020202020204" pitchFamily="34" charset="0"/>
                  </a:endParaRPr>
                </a:p>
              </p:txBody>
            </p:sp>
          </p:grpSp>
          <p:sp>
            <p:nvSpPr>
              <p:cNvPr id="62487" name="Text Box 32">
                <a:extLst>
                  <a:ext uri="{FF2B5EF4-FFF2-40B4-BE49-F238E27FC236}">
                    <a16:creationId xmlns:a16="http://schemas.microsoft.com/office/drawing/2014/main" id="{3A19BD8B-8199-44B4-B56D-2AF286D4F393}"/>
                  </a:ext>
                </a:extLst>
              </p:cNvPr>
              <p:cNvSpPr txBox="1">
                <a:spLocks noChangeArrowheads="1"/>
              </p:cNvSpPr>
              <p:nvPr/>
            </p:nvSpPr>
            <p:spPr bwMode="auto">
              <a:xfrm>
                <a:off x="2812" y="5980"/>
                <a:ext cx="54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980" tIns="6588" rIns="10980" bIns="6588"/>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just" eaLnBrk="1" hangingPunct="1"/>
                <a:r>
                  <a:rPr lang="zh-CN" altLang="en-US" b="0">
                    <a:solidFill>
                      <a:srgbClr val="003366"/>
                    </a:solidFill>
                    <a:latin typeface="Times New Roman" panose="02020603050405020304" pitchFamily="18" charset="0"/>
                  </a:rPr>
                  <a:t>借书</a:t>
                </a:r>
                <a:endParaRPr lang="zh-CN" altLang="en-US" b="0">
                  <a:latin typeface="Arial" panose="020B0604020202020204" pitchFamily="34" charset="0"/>
                </a:endParaRPr>
              </a:p>
            </p:txBody>
          </p:sp>
          <p:sp>
            <p:nvSpPr>
              <p:cNvPr id="62488" name="Line 33">
                <a:extLst>
                  <a:ext uri="{FF2B5EF4-FFF2-40B4-BE49-F238E27FC236}">
                    <a16:creationId xmlns:a16="http://schemas.microsoft.com/office/drawing/2014/main" id="{CAE09A7F-40F2-4885-B7C6-C6BCC0897BEC}"/>
                  </a:ext>
                </a:extLst>
              </p:cNvPr>
              <p:cNvSpPr>
                <a:spLocks noChangeShapeType="1"/>
              </p:cNvSpPr>
              <p:nvPr/>
            </p:nvSpPr>
            <p:spPr bwMode="auto">
              <a:xfrm flipH="1">
                <a:off x="2485" y="6283"/>
                <a:ext cx="119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9" name="Line 34">
                <a:extLst>
                  <a:ext uri="{FF2B5EF4-FFF2-40B4-BE49-F238E27FC236}">
                    <a16:creationId xmlns:a16="http://schemas.microsoft.com/office/drawing/2014/main" id="{A4273FA2-6CFB-4713-AA9B-D3321E2C082B}"/>
                  </a:ext>
                </a:extLst>
              </p:cNvPr>
              <p:cNvSpPr>
                <a:spLocks noChangeShapeType="1"/>
              </p:cNvSpPr>
              <p:nvPr/>
            </p:nvSpPr>
            <p:spPr bwMode="auto">
              <a:xfrm flipH="1">
                <a:off x="3880" y="8008"/>
                <a:ext cx="181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90" name="Line 35">
                <a:extLst>
                  <a:ext uri="{FF2B5EF4-FFF2-40B4-BE49-F238E27FC236}">
                    <a16:creationId xmlns:a16="http://schemas.microsoft.com/office/drawing/2014/main" id="{2E34A710-3F0F-4A9F-83D9-97D77F6087DC}"/>
                  </a:ext>
                </a:extLst>
              </p:cNvPr>
              <p:cNvSpPr>
                <a:spLocks noChangeShapeType="1"/>
              </p:cNvSpPr>
              <p:nvPr/>
            </p:nvSpPr>
            <p:spPr bwMode="auto">
              <a:xfrm flipH="1">
                <a:off x="3892" y="7666"/>
                <a:ext cx="32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91" name="Text Box 36">
                <a:extLst>
                  <a:ext uri="{FF2B5EF4-FFF2-40B4-BE49-F238E27FC236}">
                    <a16:creationId xmlns:a16="http://schemas.microsoft.com/office/drawing/2014/main" id="{C2180157-0A87-49DF-8934-7A42E1F4668F}"/>
                  </a:ext>
                </a:extLst>
              </p:cNvPr>
              <p:cNvSpPr txBox="1">
                <a:spLocks noChangeArrowheads="1"/>
              </p:cNvSpPr>
              <p:nvPr/>
            </p:nvSpPr>
            <p:spPr bwMode="auto">
              <a:xfrm>
                <a:off x="3967" y="6424"/>
                <a:ext cx="1440" cy="1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980" tIns="6588" rIns="10980" bIns="6588"/>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just" eaLnBrk="1" hangingPunct="1"/>
                <a:endParaRPr lang="en-US" altLang="zh-CN" sz="800" b="0">
                  <a:solidFill>
                    <a:srgbClr val="003366"/>
                  </a:solidFill>
                  <a:latin typeface="Times New Roman" panose="02020603050405020304" pitchFamily="18" charset="0"/>
                </a:endParaRPr>
              </a:p>
              <a:p>
                <a:pPr algn="just" eaLnBrk="1" hangingPunct="1"/>
                <a:r>
                  <a:rPr lang="en-US" altLang="zh-CN" b="0">
                    <a:solidFill>
                      <a:srgbClr val="003366"/>
                    </a:solidFill>
                    <a:latin typeface="Times New Roman" panose="02020603050405020304" pitchFamily="18" charset="0"/>
                  </a:rPr>
                  <a:t>2.</a:t>
                </a:r>
                <a:r>
                  <a:rPr lang="zh-CN" altLang="en-US" b="0">
                    <a:solidFill>
                      <a:srgbClr val="003366"/>
                    </a:solidFill>
                    <a:latin typeface="Times New Roman" panose="02020603050405020304" pitchFamily="18" charset="0"/>
                  </a:rPr>
                  <a:t>借书</a:t>
                </a:r>
                <a:endParaRPr lang="zh-CN" altLang="en-US" b="0">
                  <a:solidFill>
                    <a:srgbClr val="003366"/>
                  </a:solidFill>
                </a:endParaRPr>
              </a:p>
              <a:p>
                <a:pPr algn="just" eaLnBrk="1" hangingPunct="1"/>
                <a:endParaRPr lang="zh-CN" altLang="en-US" sz="1600" b="0">
                  <a:solidFill>
                    <a:srgbClr val="003366"/>
                  </a:solidFill>
                </a:endParaRPr>
              </a:p>
              <a:p>
                <a:pPr algn="just" eaLnBrk="1" hangingPunct="1"/>
                <a:r>
                  <a:rPr lang="en-US" altLang="zh-CN" sz="1300" b="0">
                    <a:solidFill>
                      <a:srgbClr val="003366"/>
                    </a:solidFill>
                    <a:latin typeface="Times New Roman" panose="02020603050405020304" pitchFamily="18" charset="0"/>
                  </a:rPr>
                  <a:t>3.</a:t>
                </a:r>
                <a:r>
                  <a:rPr lang="zh-CN" altLang="en-US" sz="1300" b="0">
                    <a:solidFill>
                      <a:srgbClr val="003366"/>
                    </a:solidFill>
                    <a:latin typeface="Times New Roman" panose="02020603050405020304" pitchFamily="18" charset="0"/>
                  </a:rPr>
                  <a:t>创建借书记录</a:t>
                </a:r>
              </a:p>
              <a:p>
                <a:pPr algn="just" eaLnBrk="1" hangingPunct="1"/>
                <a:endParaRPr lang="zh-CN" altLang="en-US" sz="1200" b="0">
                  <a:solidFill>
                    <a:srgbClr val="003366"/>
                  </a:solidFill>
                </a:endParaRPr>
              </a:p>
              <a:p>
                <a:pPr algn="just" eaLnBrk="1" hangingPunct="1"/>
                <a:r>
                  <a:rPr lang="en-US" altLang="zh-CN" sz="1300" b="0">
                    <a:solidFill>
                      <a:srgbClr val="003366"/>
                    </a:solidFill>
                    <a:latin typeface="Times New Roman" panose="02020603050405020304" pitchFamily="18" charset="0"/>
                  </a:rPr>
                  <a:t>4.</a:t>
                </a:r>
                <a:r>
                  <a:rPr lang="zh-CN" altLang="en-US" sz="1300" b="0">
                    <a:solidFill>
                      <a:srgbClr val="003366"/>
                    </a:solidFill>
                    <a:latin typeface="Times New Roman" panose="02020603050405020304" pitchFamily="18" charset="0"/>
                  </a:rPr>
                  <a:t>更新图书标题</a:t>
                </a:r>
              </a:p>
              <a:p>
                <a:pPr algn="just" eaLnBrk="1" hangingPunct="1"/>
                <a:endParaRPr lang="zh-CN" altLang="en-US" sz="1300" b="0">
                  <a:solidFill>
                    <a:srgbClr val="003366"/>
                  </a:solidFill>
                </a:endParaRPr>
              </a:p>
              <a:p>
                <a:pPr algn="just" eaLnBrk="1" hangingPunct="1"/>
                <a:r>
                  <a:rPr lang="en-US" altLang="zh-CN" sz="1300" b="0">
                    <a:solidFill>
                      <a:srgbClr val="003366"/>
                    </a:solidFill>
                    <a:latin typeface="Times New Roman" panose="02020603050405020304" pitchFamily="18" charset="0"/>
                  </a:rPr>
                  <a:t>5.</a:t>
                </a:r>
                <a:r>
                  <a:rPr lang="zh-CN" altLang="en-US" sz="1300" b="0">
                    <a:solidFill>
                      <a:srgbClr val="003366"/>
                    </a:solidFill>
                    <a:latin typeface="Times New Roman" panose="02020603050405020304" pitchFamily="18" charset="0"/>
                  </a:rPr>
                  <a:t>更新图书书目</a:t>
                </a:r>
              </a:p>
              <a:p>
                <a:pPr algn="just" eaLnBrk="1" hangingPunct="1"/>
                <a:endParaRPr lang="zh-CN" altLang="en-US" sz="800" b="0">
                  <a:solidFill>
                    <a:srgbClr val="003366"/>
                  </a:solidFill>
                </a:endParaRPr>
              </a:p>
              <a:p>
                <a:pPr algn="just" eaLnBrk="1" hangingPunct="1"/>
                <a:r>
                  <a:rPr lang="en-US" altLang="zh-CN" b="0">
                    <a:solidFill>
                      <a:srgbClr val="003366"/>
                    </a:solidFill>
                    <a:latin typeface="Times New Roman" panose="02020603050405020304" pitchFamily="18" charset="0"/>
                  </a:rPr>
                  <a:t>6.</a:t>
                </a:r>
                <a:r>
                  <a:rPr lang="zh-CN" altLang="en-US" b="0">
                    <a:solidFill>
                      <a:srgbClr val="003366"/>
                    </a:solidFill>
                    <a:latin typeface="Times New Roman" panose="02020603050405020304" pitchFamily="18" charset="0"/>
                  </a:rPr>
                  <a:t>更新借书者</a:t>
                </a:r>
                <a:endParaRPr lang="zh-CN" altLang="en-US" b="0">
                  <a:latin typeface="Arial" panose="020B0604020202020204" pitchFamily="34" charset="0"/>
                </a:endParaRPr>
              </a:p>
            </p:txBody>
          </p:sp>
          <p:sp>
            <p:nvSpPr>
              <p:cNvPr id="62492" name="Freeform 37">
                <a:extLst>
                  <a:ext uri="{FF2B5EF4-FFF2-40B4-BE49-F238E27FC236}">
                    <a16:creationId xmlns:a16="http://schemas.microsoft.com/office/drawing/2014/main" id="{39ADB3F5-881F-4293-909F-F74EB1E4089C}"/>
                  </a:ext>
                </a:extLst>
              </p:cNvPr>
              <p:cNvSpPr>
                <a:spLocks noChangeArrowheads="1"/>
              </p:cNvSpPr>
              <p:nvPr/>
            </p:nvSpPr>
            <p:spPr bwMode="auto">
              <a:xfrm>
                <a:off x="3577" y="6217"/>
                <a:ext cx="142" cy="113"/>
              </a:xfrm>
              <a:custGeom>
                <a:avLst/>
                <a:gdLst>
                  <a:gd name="T0" fmla="*/ 42 w 810"/>
                  <a:gd name="T1" fmla="*/ 57 h 630"/>
                  <a:gd name="T2" fmla="*/ 0 w 810"/>
                  <a:gd name="T3" fmla="*/ 0 h 630"/>
                  <a:gd name="T4" fmla="*/ 142 w 810"/>
                  <a:gd name="T5" fmla="*/ 54 h 630"/>
                  <a:gd name="T6" fmla="*/ 0 w 810"/>
                  <a:gd name="T7" fmla="*/ 113 h 630"/>
                  <a:gd name="T8" fmla="*/ 45 w 810"/>
                  <a:gd name="T9" fmla="*/ 54 h 6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0" h="630">
                    <a:moveTo>
                      <a:pt x="240" y="315"/>
                    </a:moveTo>
                    <a:lnTo>
                      <a:pt x="0" y="0"/>
                    </a:lnTo>
                    <a:lnTo>
                      <a:pt x="810" y="300"/>
                    </a:lnTo>
                    <a:lnTo>
                      <a:pt x="0" y="630"/>
                    </a:lnTo>
                    <a:lnTo>
                      <a:pt x="255" y="300"/>
                    </a:lnTo>
                  </a:path>
                </a:pathLst>
              </a:custGeom>
              <a:solidFill>
                <a:srgbClr val="000000"/>
              </a:solidFill>
              <a:ln w="9525">
                <a:solidFill>
                  <a:srgbClr val="000000"/>
                </a:solidFill>
                <a:round/>
                <a:headEnd/>
                <a:tailEnd/>
              </a:ln>
            </p:spPr>
            <p:txBody>
              <a:bodyPr/>
              <a:lstStyle/>
              <a:p>
                <a:endParaRPr lang="zh-CN" altLang="en-US"/>
              </a:p>
            </p:txBody>
          </p:sp>
          <p:grpSp>
            <p:nvGrpSpPr>
              <p:cNvPr id="62493" name="Group 38">
                <a:extLst>
                  <a:ext uri="{FF2B5EF4-FFF2-40B4-BE49-F238E27FC236}">
                    <a16:creationId xmlns:a16="http://schemas.microsoft.com/office/drawing/2014/main" id="{53244090-B22C-412F-9E18-6FEFC68ABD0C}"/>
                  </a:ext>
                </a:extLst>
              </p:cNvPr>
              <p:cNvGrpSpPr>
                <a:grpSpLocks/>
              </p:cNvGrpSpPr>
              <p:nvPr/>
            </p:nvGrpSpPr>
            <p:grpSpPr bwMode="auto">
              <a:xfrm>
                <a:off x="3892" y="6700"/>
                <a:ext cx="1792" cy="113"/>
                <a:chOff x="6000" y="7620"/>
                <a:chExt cx="1792" cy="113"/>
              </a:xfrm>
            </p:grpSpPr>
            <p:sp>
              <p:nvSpPr>
                <p:cNvPr id="62511" name="Line 39">
                  <a:extLst>
                    <a:ext uri="{FF2B5EF4-FFF2-40B4-BE49-F238E27FC236}">
                      <a16:creationId xmlns:a16="http://schemas.microsoft.com/office/drawing/2014/main" id="{3A81C321-1DD0-41C6-89AF-FC10243A0851}"/>
                    </a:ext>
                  </a:extLst>
                </p:cNvPr>
                <p:cNvSpPr>
                  <a:spLocks noChangeShapeType="1"/>
                </p:cNvSpPr>
                <p:nvPr/>
              </p:nvSpPr>
              <p:spPr bwMode="auto">
                <a:xfrm flipH="1">
                  <a:off x="6000" y="7683"/>
                  <a:ext cx="170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12" name="Freeform 40">
                  <a:extLst>
                    <a:ext uri="{FF2B5EF4-FFF2-40B4-BE49-F238E27FC236}">
                      <a16:creationId xmlns:a16="http://schemas.microsoft.com/office/drawing/2014/main" id="{D4FBE2C8-92C1-475D-A46B-FD6D73DADEC9}"/>
                    </a:ext>
                  </a:extLst>
                </p:cNvPr>
                <p:cNvSpPr>
                  <a:spLocks noChangeArrowheads="1"/>
                </p:cNvSpPr>
                <p:nvPr/>
              </p:nvSpPr>
              <p:spPr bwMode="auto">
                <a:xfrm>
                  <a:off x="7650" y="7620"/>
                  <a:ext cx="142" cy="113"/>
                </a:xfrm>
                <a:custGeom>
                  <a:avLst/>
                  <a:gdLst>
                    <a:gd name="T0" fmla="*/ 42 w 810"/>
                    <a:gd name="T1" fmla="*/ 57 h 630"/>
                    <a:gd name="T2" fmla="*/ 0 w 810"/>
                    <a:gd name="T3" fmla="*/ 0 h 630"/>
                    <a:gd name="T4" fmla="*/ 142 w 810"/>
                    <a:gd name="T5" fmla="*/ 54 h 630"/>
                    <a:gd name="T6" fmla="*/ 0 w 810"/>
                    <a:gd name="T7" fmla="*/ 113 h 630"/>
                    <a:gd name="T8" fmla="*/ 45 w 810"/>
                    <a:gd name="T9" fmla="*/ 54 h 6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0" h="630">
                      <a:moveTo>
                        <a:pt x="240" y="315"/>
                      </a:moveTo>
                      <a:lnTo>
                        <a:pt x="0" y="0"/>
                      </a:lnTo>
                      <a:lnTo>
                        <a:pt x="810" y="300"/>
                      </a:lnTo>
                      <a:lnTo>
                        <a:pt x="0" y="630"/>
                      </a:lnTo>
                      <a:lnTo>
                        <a:pt x="255" y="300"/>
                      </a:lnTo>
                    </a:path>
                  </a:pathLst>
                </a:custGeom>
                <a:solidFill>
                  <a:srgbClr val="000000"/>
                </a:solidFill>
                <a:ln w="9525">
                  <a:solidFill>
                    <a:srgbClr val="000000"/>
                  </a:solidFill>
                  <a:round/>
                  <a:headEnd/>
                  <a:tailEnd/>
                </a:ln>
              </p:spPr>
              <p:txBody>
                <a:bodyPr/>
                <a:lstStyle/>
                <a:p>
                  <a:endParaRPr lang="zh-CN" altLang="en-US"/>
                </a:p>
              </p:txBody>
            </p:sp>
          </p:grpSp>
          <p:grpSp>
            <p:nvGrpSpPr>
              <p:cNvPr id="62494" name="Group 41">
                <a:extLst>
                  <a:ext uri="{FF2B5EF4-FFF2-40B4-BE49-F238E27FC236}">
                    <a16:creationId xmlns:a16="http://schemas.microsoft.com/office/drawing/2014/main" id="{32BCD1BC-3D0A-407D-9E54-CF4229CD04DF}"/>
                  </a:ext>
                </a:extLst>
              </p:cNvPr>
              <p:cNvGrpSpPr>
                <a:grpSpLocks/>
              </p:cNvGrpSpPr>
              <p:nvPr/>
            </p:nvGrpSpPr>
            <p:grpSpPr bwMode="auto">
              <a:xfrm>
                <a:off x="5840" y="6748"/>
                <a:ext cx="1314" cy="113"/>
                <a:chOff x="6448" y="6243"/>
                <a:chExt cx="1314" cy="113"/>
              </a:xfrm>
            </p:grpSpPr>
            <p:sp>
              <p:nvSpPr>
                <p:cNvPr id="62509" name="Line 42">
                  <a:extLst>
                    <a:ext uri="{FF2B5EF4-FFF2-40B4-BE49-F238E27FC236}">
                      <a16:creationId xmlns:a16="http://schemas.microsoft.com/office/drawing/2014/main" id="{C3850275-8DC8-4EFD-8725-8A78C169B4EA}"/>
                    </a:ext>
                  </a:extLst>
                </p:cNvPr>
                <p:cNvSpPr>
                  <a:spLocks noChangeShapeType="1"/>
                </p:cNvSpPr>
                <p:nvPr/>
              </p:nvSpPr>
              <p:spPr bwMode="auto">
                <a:xfrm flipH="1">
                  <a:off x="6448" y="6303"/>
                  <a:ext cx="124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10" name="Freeform 43">
                  <a:extLst>
                    <a:ext uri="{FF2B5EF4-FFF2-40B4-BE49-F238E27FC236}">
                      <a16:creationId xmlns:a16="http://schemas.microsoft.com/office/drawing/2014/main" id="{A93F3113-A376-4565-B71D-538634426154}"/>
                    </a:ext>
                  </a:extLst>
                </p:cNvPr>
                <p:cNvSpPr>
                  <a:spLocks noChangeArrowheads="1"/>
                </p:cNvSpPr>
                <p:nvPr/>
              </p:nvSpPr>
              <p:spPr bwMode="auto">
                <a:xfrm>
                  <a:off x="7620" y="6243"/>
                  <a:ext cx="142" cy="113"/>
                </a:xfrm>
                <a:custGeom>
                  <a:avLst/>
                  <a:gdLst>
                    <a:gd name="T0" fmla="*/ 42 w 810"/>
                    <a:gd name="T1" fmla="*/ 57 h 630"/>
                    <a:gd name="T2" fmla="*/ 0 w 810"/>
                    <a:gd name="T3" fmla="*/ 0 h 630"/>
                    <a:gd name="T4" fmla="*/ 142 w 810"/>
                    <a:gd name="T5" fmla="*/ 54 h 630"/>
                    <a:gd name="T6" fmla="*/ 0 w 810"/>
                    <a:gd name="T7" fmla="*/ 113 h 630"/>
                    <a:gd name="T8" fmla="*/ 45 w 810"/>
                    <a:gd name="T9" fmla="*/ 54 h 6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0" h="630">
                      <a:moveTo>
                        <a:pt x="240" y="315"/>
                      </a:moveTo>
                      <a:lnTo>
                        <a:pt x="0" y="0"/>
                      </a:lnTo>
                      <a:lnTo>
                        <a:pt x="810" y="300"/>
                      </a:lnTo>
                      <a:lnTo>
                        <a:pt x="0" y="630"/>
                      </a:lnTo>
                      <a:lnTo>
                        <a:pt x="255" y="300"/>
                      </a:lnTo>
                    </a:path>
                  </a:pathLst>
                </a:custGeom>
                <a:solidFill>
                  <a:srgbClr val="000000"/>
                </a:solidFill>
                <a:ln w="9525">
                  <a:solidFill>
                    <a:srgbClr val="000000"/>
                  </a:solidFill>
                  <a:round/>
                  <a:headEnd/>
                  <a:tailEnd/>
                </a:ln>
              </p:spPr>
              <p:txBody>
                <a:bodyPr/>
                <a:lstStyle/>
                <a:p>
                  <a:endParaRPr lang="zh-CN" altLang="en-US"/>
                </a:p>
              </p:txBody>
            </p:sp>
          </p:grpSp>
          <p:sp>
            <p:nvSpPr>
              <p:cNvPr id="62495" name="Freeform 44">
                <a:extLst>
                  <a:ext uri="{FF2B5EF4-FFF2-40B4-BE49-F238E27FC236}">
                    <a16:creationId xmlns:a16="http://schemas.microsoft.com/office/drawing/2014/main" id="{B740D821-E991-4BCF-B273-3603718ADE75}"/>
                  </a:ext>
                </a:extLst>
              </p:cNvPr>
              <p:cNvSpPr>
                <a:spLocks noChangeArrowheads="1"/>
              </p:cNvSpPr>
              <p:nvPr/>
            </p:nvSpPr>
            <p:spPr bwMode="auto">
              <a:xfrm>
                <a:off x="7027" y="7606"/>
                <a:ext cx="142" cy="113"/>
              </a:xfrm>
              <a:custGeom>
                <a:avLst/>
                <a:gdLst>
                  <a:gd name="T0" fmla="*/ 42 w 810"/>
                  <a:gd name="T1" fmla="*/ 57 h 630"/>
                  <a:gd name="T2" fmla="*/ 0 w 810"/>
                  <a:gd name="T3" fmla="*/ 0 h 630"/>
                  <a:gd name="T4" fmla="*/ 142 w 810"/>
                  <a:gd name="T5" fmla="*/ 54 h 630"/>
                  <a:gd name="T6" fmla="*/ 0 w 810"/>
                  <a:gd name="T7" fmla="*/ 113 h 630"/>
                  <a:gd name="T8" fmla="*/ 45 w 810"/>
                  <a:gd name="T9" fmla="*/ 54 h 6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0" h="630">
                    <a:moveTo>
                      <a:pt x="240" y="315"/>
                    </a:moveTo>
                    <a:lnTo>
                      <a:pt x="0" y="0"/>
                    </a:lnTo>
                    <a:lnTo>
                      <a:pt x="810" y="300"/>
                    </a:lnTo>
                    <a:lnTo>
                      <a:pt x="0" y="630"/>
                    </a:lnTo>
                    <a:lnTo>
                      <a:pt x="255" y="300"/>
                    </a:lnTo>
                  </a:path>
                </a:pathLst>
              </a:custGeom>
              <a:solidFill>
                <a:srgbClr val="000000"/>
              </a:solidFill>
              <a:ln w="9525">
                <a:solidFill>
                  <a:srgbClr val="000000"/>
                </a:solidFill>
                <a:round/>
                <a:headEnd/>
                <a:tailEnd/>
              </a:ln>
            </p:spPr>
            <p:txBody>
              <a:bodyPr/>
              <a:lstStyle/>
              <a:p>
                <a:endParaRPr lang="zh-CN" altLang="en-US"/>
              </a:p>
            </p:txBody>
          </p:sp>
          <p:grpSp>
            <p:nvGrpSpPr>
              <p:cNvPr id="62496" name="Group 45">
                <a:extLst>
                  <a:ext uri="{FF2B5EF4-FFF2-40B4-BE49-F238E27FC236}">
                    <a16:creationId xmlns:a16="http://schemas.microsoft.com/office/drawing/2014/main" id="{C1CF9EF1-E6D3-43F8-A8DF-04439F924517}"/>
                  </a:ext>
                </a:extLst>
              </p:cNvPr>
              <p:cNvGrpSpPr>
                <a:grpSpLocks/>
              </p:cNvGrpSpPr>
              <p:nvPr/>
            </p:nvGrpSpPr>
            <p:grpSpPr bwMode="auto">
              <a:xfrm>
                <a:off x="3892" y="6313"/>
                <a:ext cx="680" cy="181"/>
                <a:chOff x="4500" y="5733"/>
                <a:chExt cx="680" cy="181"/>
              </a:xfrm>
            </p:grpSpPr>
            <p:sp>
              <p:nvSpPr>
                <p:cNvPr id="62507" name="Rectangle 46">
                  <a:extLst>
                    <a:ext uri="{FF2B5EF4-FFF2-40B4-BE49-F238E27FC236}">
                      <a16:creationId xmlns:a16="http://schemas.microsoft.com/office/drawing/2014/main" id="{77BA9830-B5AC-4F97-A122-341D31B78BB4}"/>
                    </a:ext>
                  </a:extLst>
                </p:cNvPr>
                <p:cNvSpPr>
                  <a:spLocks noChangeArrowheads="1"/>
                </p:cNvSpPr>
                <p:nvPr/>
              </p:nvSpPr>
              <p:spPr bwMode="auto">
                <a:xfrm>
                  <a:off x="4500" y="5733"/>
                  <a:ext cx="680" cy="136"/>
                </a:xfrm>
                <a:prstGeom prst="rect">
                  <a:avLst/>
                </a:prstGeom>
                <a:solidFill>
                  <a:srgbClr val="FFFFFF"/>
                </a:solidFill>
                <a:ln w="9525">
                  <a:solidFill>
                    <a:srgbClr val="000000"/>
                  </a:solidFill>
                  <a:miter lim="800000"/>
                  <a:headEnd/>
                  <a:tailEnd/>
                </a:ln>
              </p:spPr>
              <p:txBody>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62508" name="Freeform 47">
                  <a:extLst>
                    <a:ext uri="{FF2B5EF4-FFF2-40B4-BE49-F238E27FC236}">
                      <a16:creationId xmlns:a16="http://schemas.microsoft.com/office/drawing/2014/main" id="{39CE7D32-0B41-40FE-B249-EA8D96F53CB8}"/>
                    </a:ext>
                  </a:extLst>
                </p:cNvPr>
                <p:cNvSpPr>
                  <a:spLocks noChangeArrowheads="1"/>
                </p:cNvSpPr>
                <p:nvPr/>
              </p:nvSpPr>
              <p:spPr bwMode="auto">
                <a:xfrm rot="10800000">
                  <a:off x="4500" y="5823"/>
                  <a:ext cx="130" cy="91"/>
                </a:xfrm>
                <a:custGeom>
                  <a:avLst/>
                  <a:gdLst>
                    <a:gd name="T0" fmla="*/ 35 w 450"/>
                    <a:gd name="T1" fmla="*/ 53 h 285"/>
                    <a:gd name="T2" fmla="*/ 4 w 450"/>
                    <a:gd name="T3" fmla="*/ 0 h 285"/>
                    <a:gd name="T4" fmla="*/ 130 w 450"/>
                    <a:gd name="T5" fmla="*/ 48 h 285"/>
                    <a:gd name="T6" fmla="*/ 0 w 450"/>
                    <a:gd name="T7" fmla="*/ 91 h 285"/>
                    <a:gd name="T8" fmla="*/ 30 w 450"/>
                    <a:gd name="T9" fmla="*/ 46 h 2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a:lstStyle/>
                <a:p>
                  <a:endParaRPr lang="zh-CN" altLang="en-US"/>
                </a:p>
              </p:txBody>
            </p:sp>
          </p:grpSp>
          <p:sp>
            <p:nvSpPr>
              <p:cNvPr id="62497" name="Line 48">
                <a:extLst>
                  <a:ext uri="{FF2B5EF4-FFF2-40B4-BE49-F238E27FC236}">
                    <a16:creationId xmlns:a16="http://schemas.microsoft.com/office/drawing/2014/main" id="{80F441CD-8372-4ECD-B2EA-35CE11ED5E58}"/>
                  </a:ext>
                </a:extLst>
              </p:cNvPr>
              <p:cNvSpPr>
                <a:spLocks noChangeShapeType="1"/>
              </p:cNvSpPr>
              <p:nvPr/>
            </p:nvSpPr>
            <p:spPr bwMode="auto">
              <a:xfrm>
                <a:off x="8688" y="7567"/>
                <a:ext cx="0" cy="102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98" name="Rectangle 49">
                <a:extLst>
                  <a:ext uri="{FF2B5EF4-FFF2-40B4-BE49-F238E27FC236}">
                    <a16:creationId xmlns:a16="http://schemas.microsoft.com/office/drawing/2014/main" id="{BE0948F5-78F9-4AB3-A36F-55F86474A4F0}"/>
                  </a:ext>
                </a:extLst>
              </p:cNvPr>
              <p:cNvSpPr>
                <a:spLocks noChangeArrowheads="1"/>
              </p:cNvSpPr>
              <p:nvPr/>
            </p:nvSpPr>
            <p:spPr bwMode="auto">
              <a:xfrm>
                <a:off x="8233" y="7117"/>
                <a:ext cx="879" cy="442"/>
              </a:xfrm>
              <a:prstGeom prst="rect">
                <a:avLst/>
              </a:prstGeom>
              <a:solidFill>
                <a:srgbClr val="FFFFFF"/>
              </a:solidFill>
              <a:ln w="9525">
                <a:solidFill>
                  <a:srgbClr val="000000"/>
                </a:solidFill>
                <a:miter lim="800000"/>
                <a:headEnd/>
                <a:tailEnd/>
              </a:ln>
            </p:spPr>
            <p:txBody>
              <a:bodyPr lIns="55778" tIns="27889" rIns="55778" bIns="27889"/>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just" eaLnBrk="1" hangingPunct="1"/>
                <a:r>
                  <a:rPr lang="en-US" altLang="zh-CN" sz="900" b="0" u="sng">
                    <a:solidFill>
                      <a:srgbClr val="003366"/>
                    </a:solidFill>
                    <a:latin typeface="Times New Roman" panose="02020603050405020304" pitchFamily="18" charset="0"/>
                  </a:rPr>
                  <a:t>:</a:t>
                </a:r>
                <a:r>
                  <a:rPr lang="zh-CN" altLang="en-US" b="0" u="sng">
                    <a:solidFill>
                      <a:srgbClr val="003366"/>
                    </a:solidFill>
                    <a:latin typeface="Times New Roman" panose="02020603050405020304" pitchFamily="18" charset="0"/>
                  </a:rPr>
                  <a:t>借</a:t>
                </a:r>
                <a:r>
                  <a:rPr lang="en-US" altLang="zh-CN" b="0" u="sng">
                    <a:solidFill>
                      <a:srgbClr val="003366"/>
                    </a:solidFill>
                    <a:latin typeface="Times New Roman" panose="02020603050405020304" pitchFamily="18" charset="0"/>
                  </a:rPr>
                  <a:t>/</a:t>
                </a:r>
                <a:r>
                  <a:rPr lang="zh-CN" altLang="en-US" b="0" u="sng">
                    <a:solidFill>
                      <a:srgbClr val="003366"/>
                    </a:solidFill>
                    <a:latin typeface="Times New Roman" panose="02020603050405020304" pitchFamily="18" charset="0"/>
                  </a:rPr>
                  <a:t>还</a:t>
                </a:r>
                <a:endParaRPr lang="zh-CN" altLang="en-US" b="0">
                  <a:latin typeface="Arial" panose="020B0604020202020204" pitchFamily="34" charset="0"/>
                </a:endParaRPr>
              </a:p>
            </p:txBody>
          </p:sp>
          <p:sp>
            <p:nvSpPr>
              <p:cNvPr id="62499" name="Rectangle 50">
                <a:extLst>
                  <a:ext uri="{FF2B5EF4-FFF2-40B4-BE49-F238E27FC236}">
                    <a16:creationId xmlns:a16="http://schemas.microsoft.com/office/drawing/2014/main" id="{8560F38B-8EEA-43AD-9EEF-3B473E0C6B48}"/>
                  </a:ext>
                </a:extLst>
              </p:cNvPr>
              <p:cNvSpPr>
                <a:spLocks noChangeArrowheads="1"/>
              </p:cNvSpPr>
              <p:nvPr/>
            </p:nvSpPr>
            <p:spPr bwMode="auto">
              <a:xfrm>
                <a:off x="7177" y="7597"/>
                <a:ext cx="170" cy="340"/>
              </a:xfrm>
              <a:prstGeom prst="rect">
                <a:avLst/>
              </a:prstGeom>
              <a:solidFill>
                <a:srgbClr val="FFFFFF"/>
              </a:solidFill>
              <a:ln w="9525">
                <a:solidFill>
                  <a:srgbClr val="000000"/>
                </a:solidFill>
                <a:miter lim="800000"/>
                <a:headEnd/>
                <a:tailEnd/>
              </a:ln>
            </p:spPr>
            <p:txBody>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62500" name="Rectangle 51">
                <a:extLst>
                  <a:ext uri="{FF2B5EF4-FFF2-40B4-BE49-F238E27FC236}">
                    <a16:creationId xmlns:a16="http://schemas.microsoft.com/office/drawing/2014/main" id="{BAD665B9-74AC-4461-82CB-1F001B8C5F68}"/>
                  </a:ext>
                </a:extLst>
              </p:cNvPr>
              <p:cNvSpPr>
                <a:spLocks noChangeArrowheads="1"/>
              </p:cNvSpPr>
              <p:nvPr/>
            </p:nvSpPr>
            <p:spPr bwMode="auto">
              <a:xfrm>
                <a:off x="5692" y="6700"/>
                <a:ext cx="170" cy="340"/>
              </a:xfrm>
              <a:prstGeom prst="rect">
                <a:avLst/>
              </a:prstGeom>
              <a:solidFill>
                <a:srgbClr val="FFFFFF"/>
              </a:solidFill>
              <a:ln w="9525">
                <a:solidFill>
                  <a:srgbClr val="000000"/>
                </a:solidFill>
                <a:miter lim="800000"/>
                <a:headEnd/>
                <a:tailEnd/>
              </a:ln>
            </p:spPr>
            <p:txBody>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62501" name="Rectangle 52">
                <a:extLst>
                  <a:ext uri="{FF2B5EF4-FFF2-40B4-BE49-F238E27FC236}">
                    <a16:creationId xmlns:a16="http://schemas.microsoft.com/office/drawing/2014/main" id="{6754CEF6-A21C-41CD-9E21-43B713D3559A}"/>
                  </a:ext>
                </a:extLst>
              </p:cNvPr>
              <p:cNvSpPr>
                <a:spLocks noChangeArrowheads="1"/>
              </p:cNvSpPr>
              <p:nvPr/>
            </p:nvSpPr>
            <p:spPr bwMode="auto">
              <a:xfrm>
                <a:off x="5677" y="7915"/>
                <a:ext cx="170" cy="340"/>
              </a:xfrm>
              <a:prstGeom prst="rect">
                <a:avLst/>
              </a:prstGeom>
              <a:solidFill>
                <a:srgbClr val="FFFFFF"/>
              </a:solidFill>
              <a:ln w="9525">
                <a:solidFill>
                  <a:srgbClr val="000000"/>
                </a:solidFill>
                <a:miter lim="800000"/>
                <a:headEnd/>
                <a:tailEnd/>
              </a:ln>
            </p:spPr>
            <p:txBody>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grpSp>
            <p:nvGrpSpPr>
              <p:cNvPr id="62502" name="Group 53">
                <a:extLst>
                  <a:ext uri="{FF2B5EF4-FFF2-40B4-BE49-F238E27FC236}">
                    <a16:creationId xmlns:a16="http://schemas.microsoft.com/office/drawing/2014/main" id="{680D3333-8354-40C3-A554-9280796F4A61}"/>
                  </a:ext>
                </a:extLst>
              </p:cNvPr>
              <p:cNvGrpSpPr>
                <a:grpSpLocks/>
              </p:cNvGrpSpPr>
              <p:nvPr/>
            </p:nvGrpSpPr>
            <p:grpSpPr bwMode="auto">
              <a:xfrm>
                <a:off x="3892" y="8341"/>
                <a:ext cx="680" cy="181"/>
                <a:chOff x="4500" y="5733"/>
                <a:chExt cx="680" cy="181"/>
              </a:xfrm>
            </p:grpSpPr>
            <p:sp>
              <p:nvSpPr>
                <p:cNvPr id="62505" name="Rectangle 54">
                  <a:extLst>
                    <a:ext uri="{FF2B5EF4-FFF2-40B4-BE49-F238E27FC236}">
                      <a16:creationId xmlns:a16="http://schemas.microsoft.com/office/drawing/2014/main" id="{74070005-27A6-4A7D-A976-E501A77836FA}"/>
                    </a:ext>
                  </a:extLst>
                </p:cNvPr>
                <p:cNvSpPr>
                  <a:spLocks noChangeArrowheads="1"/>
                </p:cNvSpPr>
                <p:nvPr/>
              </p:nvSpPr>
              <p:spPr bwMode="auto">
                <a:xfrm>
                  <a:off x="4500" y="5733"/>
                  <a:ext cx="680" cy="136"/>
                </a:xfrm>
                <a:prstGeom prst="rect">
                  <a:avLst/>
                </a:prstGeom>
                <a:solidFill>
                  <a:srgbClr val="FFFFFF"/>
                </a:solidFill>
                <a:ln w="9525">
                  <a:solidFill>
                    <a:srgbClr val="000000"/>
                  </a:solidFill>
                  <a:miter lim="800000"/>
                  <a:headEnd/>
                  <a:tailEnd/>
                </a:ln>
              </p:spPr>
              <p:txBody>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62506" name="Freeform 55">
                  <a:extLst>
                    <a:ext uri="{FF2B5EF4-FFF2-40B4-BE49-F238E27FC236}">
                      <a16:creationId xmlns:a16="http://schemas.microsoft.com/office/drawing/2014/main" id="{153B6637-4855-408B-B44E-9E0587EA2450}"/>
                    </a:ext>
                  </a:extLst>
                </p:cNvPr>
                <p:cNvSpPr>
                  <a:spLocks noChangeArrowheads="1"/>
                </p:cNvSpPr>
                <p:nvPr/>
              </p:nvSpPr>
              <p:spPr bwMode="auto">
                <a:xfrm rot="10800000">
                  <a:off x="4500" y="5823"/>
                  <a:ext cx="130" cy="91"/>
                </a:xfrm>
                <a:custGeom>
                  <a:avLst/>
                  <a:gdLst>
                    <a:gd name="T0" fmla="*/ 35 w 450"/>
                    <a:gd name="T1" fmla="*/ 53 h 285"/>
                    <a:gd name="T2" fmla="*/ 4 w 450"/>
                    <a:gd name="T3" fmla="*/ 0 h 285"/>
                    <a:gd name="T4" fmla="*/ 130 w 450"/>
                    <a:gd name="T5" fmla="*/ 48 h 285"/>
                    <a:gd name="T6" fmla="*/ 0 w 450"/>
                    <a:gd name="T7" fmla="*/ 91 h 285"/>
                    <a:gd name="T8" fmla="*/ 30 w 450"/>
                    <a:gd name="T9" fmla="*/ 46 h 2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a:lstStyle/>
                <a:p>
                  <a:endParaRPr lang="zh-CN" altLang="en-US"/>
                </a:p>
              </p:txBody>
            </p:sp>
          </p:grpSp>
          <p:sp>
            <p:nvSpPr>
              <p:cNvPr id="62503" name="Freeform 56">
                <a:extLst>
                  <a:ext uri="{FF2B5EF4-FFF2-40B4-BE49-F238E27FC236}">
                    <a16:creationId xmlns:a16="http://schemas.microsoft.com/office/drawing/2014/main" id="{412E8BB1-0295-4CDB-B15D-6C4488B6258F}"/>
                  </a:ext>
                </a:extLst>
              </p:cNvPr>
              <p:cNvSpPr>
                <a:spLocks noChangeArrowheads="1"/>
              </p:cNvSpPr>
              <p:nvPr/>
            </p:nvSpPr>
            <p:spPr bwMode="auto">
              <a:xfrm>
                <a:off x="5527" y="7951"/>
                <a:ext cx="142" cy="113"/>
              </a:xfrm>
              <a:custGeom>
                <a:avLst/>
                <a:gdLst>
                  <a:gd name="T0" fmla="*/ 42 w 810"/>
                  <a:gd name="T1" fmla="*/ 57 h 630"/>
                  <a:gd name="T2" fmla="*/ 0 w 810"/>
                  <a:gd name="T3" fmla="*/ 0 h 630"/>
                  <a:gd name="T4" fmla="*/ 142 w 810"/>
                  <a:gd name="T5" fmla="*/ 54 h 630"/>
                  <a:gd name="T6" fmla="*/ 0 w 810"/>
                  <a:gd name="T7" fmla="*/ 113 h 630"/>
                  <a:gd name="T8" fmla="*/ 45 w 810"/>
                  <a:gd name="T9" fmla="*/ 54 h 6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0" h="630">
                    <a:moveTo>
                      <a:pt x="240" y="315"/>
                    </a:moveTo>
                    <a:lnTo>
                      <a:pt x="0" y="0"/>
                    </a:lnTo>
                    <a:lnTo>
                      <a:pt x="810" y="300"/>
                    </a:lnTo>
                    <a:lnTo>
                      <a:pt x="0" y="630"/>
                    </a:lnTo>
                    <a:lnTo>
                      <a:pt x="255" y="300"/>
                    </a:lnTo>
                  </a:path>
                </a:pathLst>
              </a:custGeom>
              <a:solidFill>
                <a:srgbClr val="000000"/>
              </a:solidFill>
              <a:ln w="9525">
                <a:solidFill>
                  <a:srgbClr val="000000"/>
                </a:solidFill>
                <a:round/>
                <a:headEnd/>
                <a:tailEnd/>
              </a:ln>
            </p:spPr>
            <p:txBody>
              <a:bodyPr/>
              <a:lstStyle/>
              <a:p>
                <a:endParaRPr lang="zh-CN" altLang="en-US"/>
              </a:p>
            </p:txBody>
          </p:sp>
          <p:sp>
            <p:nvSpPr>
              <p:cNvPr id="62504" name="Text Box 57">
                <a:extLst>
                  <a:ext uri="{FF2B5EF4-FFF2-40B4-BE49-F238E27FC236}">
                    <a16:creationId xmlns:a16="http://schemas.microsoft.com/office/drawing/2014/main" id="{AB57491B-B587-44D2-88E5-2FD5FDE38ED2}"/>
                  </a:ext>
                </a:extLst>
              </p:cNvPr>
              <p:cNvSpPr txBox="1">
                <a:spLocks noChangeArrowheads="1"/>
              </p:cNvSpPr>
              <p:nvPr/>
            </p:nvSpPr>
            <p:spPr bwMode="auto">
              <a:xfrm>
                <a:off x="3997" y="5980"/>
                <a:ext cx="126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980" tIns="6588" rIns="10980" bIns="6588"/>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just" eaLnBrk="1" hangingPunct="1"/>
                <a:endParaRPr lang="en-US" altLang="zh-CN" b="0">
                  <a:solidFill>
                    <a:srgbClr val="003366"/>
                  </a:solidFill>
                  <a:latin typeface="Times New Roman" panose="02020603050405020304" pitchFamily="18" charset="0"/>
                </a:endParaRPr>
              </a:p>
              <a:p>
                <a:pPr algn="just" eaLnBrk="1" hangingPunct="1"/>
                <a:r>
                  <a:rPr lang="en-US" altLang="zh-CN" b="0">
                    <a:solidFill>
                      <a:srgbClr val="003366"/>
                    </a:solidFill>
                    <a:latin typeface="Times New Roman" panose="02020603050405020304" pitchFamily="18" charset="0"/>
                  </a:rPr>
                  <a:t>1.</a:t>
                </a:r>
                <a:r>
                  <a:rPr lang="zh-CN" altLang="en-US" b="0">
                    <a:solidFill>
                      <a:srgbClr val="003366"/>
                    </a:solidFill>
                    <a:latin typeface="Times New Roman" panose="02020603050405020304" pitchFamily="18" charset="0"/>
                  </a:rPr>
                  <a:t>验证可借性</a:t>
                </a:r>
                <a:endParaRPr lang="zh-CN" altLang="en-US" b="0">
                  <a:latin typeface="Arial" panose="020B0604020202020204" pitchFamily="34" charset="0"/>
                </a:endParaRPr>
              </a:p>
            </p:txBody>
          </p:sp>
        </p:grpSp>
      </p:grpSp>
      <p:sp>
        <p:nvSpPr>
          <p:cNvPr id="5" name="圆角矩形 4">
            <a:extLst>
              <a:ext uri="{FF2B5EF4-FFF2-40B4-BE49-F238E27FC236}">
                <a16:creationId xmlns:a16="http://schemas.microsoft.com/office/drawing/2014/main" id="{9A792D30-AAB4-4399-B8C9-D5D07A172A82}"/>
              </a:ext>
            </a:extLst>
          </p:cNvPr>
          <p:cNvSpPr/>
          <p:nvPr/>
        </p:nvSpPr>
        <p:spPr bwMode="gray">
          <a:xfrm>
            <a:off x="567665" y="1370438"/>
            <a:ext cx="7766050" cy="1573212"/>
          </a:xfrm>
          <a:prstGeom prst="roundRect">
            <a:avLst/>
          </a:prstGeom>
          <a:noFill/>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anchor="ctr" anchorCtr="1">
            <a:normAutofit/>
          </a:bodyPr>
          <a:lstStyle/>
          <a:p>
            <a:pPr>
              <a:spcAft>
                <a:spcPct val="35000"/>
              </a:spcAft>
              <a:buFontTx/>
              <a:buNone/>
              <a:defRPr/>
            </a:pPr>
            <a:endParaRPr lang="zh-CN" altLang="en-US" sz="2200">
              <a:solidFill>
                <a:srgbClr val="009900"/>
              </a:solidFill>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C1281D-DB84-408D-96EA-9215C5F41695}"/>
              </a:ext>
            </a:extLst>
          </p:cNvPr>
          <p:cNvSpPr>
            <a:spLocks noGrp="1" noChangeArrowheads="1"/>
          </p:cNvSpPr>
          <p:nvPr>
            <p:ph type="title" idx="4294967295"/>
          </p:nvPr>
        </p:nvSpPr>
        <p:spPr>
          <a:xfrm>
            <a:off x="428625" y="161925"/>
            <a:ext cx="8178800" cy="533400"/>
          </a:xfrm>
        </p:spPr>
        <p:txBody>
          <a:bodyPr/>
          <a:lstStyle/>
          <a:p>
            <a:pPr eaLnBrk="1" hangingPunct="1"/>
            <a:r>
              <a:rPr lang="en-US" altLang="zh-CN"/>
              <a:t>5.1 </a:t>
            </a:r>
            <a:r>
              <a:rPr lang="zh-CN" altLang="en-US"/>
              <a:t>面向对象的相关概念 </a:t>
            </a:r>
          </a:p>
        </p:txBody>
      </p:sp>
      <p:sp>
        <p:nvSpPr>
          <p:cNvPr id="8195" name="Text Box 3">
            <a:extLst>
              <a:ext uri="{FF2B5EF4-FFF2-40B4-BE49-F238E27FC236}">
                <a16:creationId xmlns:a16="http://schemas.microsoft.com/office/drawing/2014/main" id="{3D6C8819-8F73-4969-A880-725B5BBACE64}"/>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8196" name="Rectangle 4">
            <a:extLst>
              <a:ext uri="{FF2B5EF4-FFF2-40B4-BE49-F238E27FC236}">
                <a16:creationId xmlns:a16="http://schemas.microsoft.com/office/drawing/2014/main" id="{8D43DE57-A57F-485E-A826-1FB8C09CF2FD}"/>
              </a:ext>
            </a:extLst>
          </p:cNvPr>
          <p:cNvSpPr>
            <a:spLocks noChangeArrowheads="1"/>
          </p:cNvSpPr>
          <p:nvPr/>
        </p:nvSpPr>
        <p:spPr bwMode="auto">
          <a:xfrm>
            <a:off x="1327150" y="3230563"/>
            <a:ext cx="441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57175" eaLnBrk="0" hangingPunct="0">
              <a:tabLst>
                <a:tab pos="269875" algn="l"/>
              </a:tabLst>
              <a:defRPr sz="1400" b="1">
                <a:solidFill>
                  <a:schemeClr val="tx1"/>
                </a:solidFill>
                <a:latin typeface="宋体" panose="02010600030101010101" pitchFamily="2" charset="-122"/>
                <a:ea typeface="宋体" panose="02010600030101010101" pitchFamily="2" charset="-122"/>
              </a:defRPr>
            </a:lvl1pPr>
            <a:lvl2pPr marL="742950" indent="-285750" eaLnBrk="0" hangingPunct="0">
              <a:tabLst>
                <a:tab pos="269875" algn="l"/>
              </a:tabLst>
              <a:defRPr sz="1400" b="1">
                <a:solidFill>
                  <a:schemeClr val="tx1"/>
                </a:solidFill>
                <a:latin typeface="宋体" panose="02010600030101010101" pitchFamily="2" charset="-122"/>
                <a:ea typeface="宋体" panose="02010600030101010101" pitchFamily="2" charset="-122"/>
              </a:defRPr>
            </a:lvl2pPr>
            <a:lvl3pPr marL="1143000" indent="-228600" eaLnBrk="0" hangingPunct="0">
              <a:tabLst>
                <a:tab pos="269875" algn="l"/>
              </a:tabLst>
              <a:defRPr sz="1400" b="1">
                <a:solidFill>
                  <a:schemeClr val="tx1"/>
                </a:solidFill>
                <a:latin typeface="宋体" panose="02010600030101010101" pitchFamily="2" charset="-122"/>
                <a:ea typeface="宋体" panose="02010600030101010101" pitchFamily="2" charset="-122"/>
              </a:defRPr>
            </a:lvl3pPr>
            <a:lvl4pPr marL="1600200" indent="-228600" eaLnBrk="0" hangingPunct="0">
              <a:tabLst>
                <a:tab pos="269875" algn="l"/>
              </a:tabLst>
              <a:defRPr sz="1400" b="1">
                <a:solidFill>
                  <a:schemeClr val="tx1"/>
                </a:solidFill>
                <a:latin typeface="宋体" panose="02010600030101010101" pitchFamily="2" charset="-122"/>
                <a:ea typeface="宋体" panose="02010600030101010101" pitchFamily="2" charset="-122"/>
              </a:defRPr>
            </a:lvl4pPr>
            <a:lvl5pPr marL="2057400" indent="-228600" eaLnBrk="0" hangingPunct="0">
              <a:tabLst>
                <a:tab pos="269875" algn="l"/>
              </a:tabLst>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tabLst>
                <a:tab pos="269875" algn="l"/>
              </a:tabLst>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tabLst>
                <a:tab pos="269875" algn="l"/>
              </a:tabLst>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tabLst>
                <a:tab pos="269875" algn="l"/>
              </a:tabLst>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tabLst>
                <a:tab pos="269875" algn="l"/>
              </a:tabLst>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sz="2000" b="0">
              <a:latin typeface="Arial" panose="020B0604020202020204" pitchFamily="34" charset="0"/>
            </a:endParaRPr>
          </a:p>
        </p:txBody>
      </p:sp>
      <p:sp>
        <p:nvSpPr>
          <p:cNvPr id="19" name="圆角矩形 18">
            <a:extLst>
              <a:ext uri="{FF2B5EF4-FFF2-40B4-BE49-F238E27FC236}">
                <a16:creationId xmlns:a16="http://schemas.microsoft.com/office/drawing/2014/main" id="{1B6BEC1D-A48E-4595-826C-E73C73644AB6}"/>
              </a:ext>
            </a:extLst>
          </p:cNvPr>
          <p:cNvSpPr/>
          <p:nvPr/>
        </p:nvSpPr>
        <p:spPr bwMode="gray">
          <a:xfrm>
            <a:off x="647700" y="1330325"/>
            <a:ext cx="7451725" cy="3671888"/>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spcAft>
                <a:spcPct val="20000"/>
              </a:spcAft>
              <a:buFontTx/>
              <a:buNone/>
              <a:defRPr/>
            </a:pPr>
            <a:r>
              <a:rPr lang="en-US" altLang="zh-CN" sz="2200" dirty="0">
                <a:solidFill>
                  <a:srgbClr val="990033"/>
                </a:solidFill>
                <a:latin typeface="Arial" panose="020B0604020202020204" pitchFamily="34" charset="0"/>
              </a:rPr>
              <a:t>       </a:t>
            </a:r>
            <a:r>
              <a:rPr lang="en-US" altLang="zh-CN" sz="2400" dirty="0">
                <a:solidFill>
                  <a:srgbClr val="990033"/>
                </a:solidFill>
                <a:latin typeface="Arial" panose="020B0604020202020204" pitchFamily="34" charset="0"/>
              </a:rPr>
              <a:t>2.</a:t>
            </a:r>
            <a:r>
              <a:rPr lang="zh-CN" altLang="en-US" sz="2400" dirty="0">
                <a:solidFill>
                  <a:srgbClr val="990033"/>
                </a:solidFill>
                <a:latin typeface="Arial" panose="020B0604020202020204" pitchFamily="34" charset="0"/>
              </a:rPr>
              <a:t>封装</a:t>
            </a:r>
            <a:r>
              <a:rPr lang="zh-CN" altLang="zh-CN" sz="2400" dirty="0">
                <a:solidFill>
                  <a:srgbClr val="990033"/>
                </a:solidFill>
                <a:latin typeface="Arial" panose="020B0604020202020204" pitchFamily="34" charset="0"/>
              </a:rPr>
              <a:t>的概念及含义</a:t>
            </a:r>
            <a:endParaRPr lang="zh-CN" altLang="en-US" sz="2400" dirty="0">
              <a:solidFill>
                <a:srgbClr val="990033"/>
              </a:solidFill>
              <a:latin typeface="Arial" panose="020B0604020202020204" pitchFamily="34" charset="0"/>
            </a:endParaRPr>
          </a:p>
          <a:p>
            <a:pPr>
              <a:spcAft>
                <a:spcPct val="20000"/>
              </a:spcAft>
              <a:buFontTx/>
              <a:buNone/>
              <a:defRPr/>
            </a:pPr>
            <a:r>
              <a:rPr lang="zh-CN" altLang="en-US" sz="2400" dirty="0">
                <a:solidFill>
                  <a:schemeClr val="tx1"/>
                </a:solidFill>
                <a:latin typeface="Arial" panose="020B0604020202020204" pitchFamily="34" charset="0"/>
              </a:rPr>
              <a:t>       </a:t>
            </a:r>
            <a:r>
              <a:rPr lang="zh-CN" altLang="en-US" sz="2400" u="sng" dirty="0">
                <a:solidFill>
                  <a:srgbClr val="FF0000"/>
                </a:solidFill>
                <a:latin typeface="Arial" panose="020B0604020202020204" pitchFamily="34" charset="0"/>
                <a:ea typeface="黑体" panose="02010609060101010101" pitchFamily="49" charset="-122"/>
              </a:rPr>
              <a:t>封装</a:t>
            </a:r>
            <a:r>
              <a:rPr lang="zh-CN" altLang="en-US" sz="2400" dirty="0">
                <a:solidFill>
                  <a:schemeClr val="tx1"/>
                </a:solidFill>
                <a:latin typeface="Arial" panose="020B0604020202020204" pitchFamily="34" charset="0"/>
              </a:rPr>
              <a:t>（</a:t>
            </a:r>
            <a:r>
              <a:rPr lang="en-US" altLang="zh-CN" sz="2400" dirty="0">
                <a:solidFill>
                  <a:schemeClr val="tx1"/>
                </a:solidFill>
                <a:latin typeface="Arial" panose="020B0604020202020204" pitchFamily="34" charset="0"/>
              </a:rPr>
              <a:t>Encapsulation</a:t>
            </a:r>
            <a:r>
              <a:rPr lang="zh-CN" altLang="en-US" sz="2400" dirty="0">
                <a:solidFill>
                  <a:schemeClr val="tx1"/>
                </a:solidFill>
                <a:latin typeface="Arial" panose="020B0604020202020204" pitchFamily="34" charset="0"/>
              </a:rPr>
              <a:t>）有</a:t>
            </a:r>
            <a:r>
              <a:rPr lang="zh-CN" altLang="en-US" sz="2400" dirty="0">
                <a:solidFill>
                  <a:srgbClr val="D533C9"/>
                </a:solidFill>
                <a:latin typeface="Arial" panose="020B0604020202020204" pitchFamily="34" charset="0"/>
              </a:rPr>
              <a:t>两层含义</a:t>
            </a:r>
            <a:r>
              <a:rPr lang="zh-CN" altLang="en-US" sz="2400" dirty="0">
                <a:solidFill>
                  <a:schemeClr val="tx1"/>
                </a:solidFill>
                <a:latin typeface="Arial" panose="020B0604020202020204" pitchFamily="34" charset="0"/>
              </a:rPr>
              <a:t>：一是</a:t>
            </a:r>
            <a:r>
              <a:rPr lang="zh-CN" altLang="en-US" sz="2400" dirty="0">
                <a:solidFill>
                  <a:srgbClr val="800000"/>
                </a:solidFill>
                <a:effectLst>
                  <a:outerShdw blurRad="38100" dist="38100" dir="2700000" algn="tl">
                    <a:srgbClr val="C0C0C0"/>
                  </a:outerShdw>
                </a:effectLst>
                <a:latin typeface="Arial" panose="020B0604020202020204" pitchFamily="34" charset="0"/>
              </a:rPr>
              <a:t>对象</a:t>
            </a:r>
            <a:r>
              <a:rPr lang="zh-CN" altLang="en-US" sz="2400" dirty="0">
                <a:solidFill>
                  <a:schemeClr val="tx1"/>
                </a:solidFill>
                <a:latin typeface="Arial" panose="020B0604020202020204" pitchFamily="34" charset="0"/>
              </a:rPr>
              <a:t>是其全部属性和全部服务紧密结合而形成的一个不可分割的</a:t>
            </a:r>
            <a:r>
              <a:rPr lang="zh-CN" altLang="en-US" sz="2400" dirty="0">
                <a:solidFill>
                  <a:srgbClr val="800000"/>
                </a:solidFill>
                <a:effectLst>
                  <a:outerShdw blurRad="38100" dist="38100" dir="2700000" algn="tl">
                    <a:srgbClr val="C0C0C0"/>
                  </a:outerShdw>
                </a:effectLst>
                <a:latin typeface="Arial" panose="020B0604020202020204" pitchFamily="34" charset="0"/>
              </a:rPr>
              <a:t>整体</a:t>
            </a:r>
            <a:r>
              <a:rPr lang="zh-CN" altLang="en-US" sz="2400" dirty="0">
                <a:solidFill>
                  <a:schemeClr val="tx1"/>
                </a:solidFill>
                <a:latin typeface="Arial" panose="020B0604020202020204" pitchFamily="34" charset="0"/>
              </a:rPr>
              <a:t>；二是</a:t>
            </a:r>
            <a:r>
              <a:rPr lang="zh-CN" altLang="en-US" sz="2400" dirty="0">
                <a:solidFill>
                  <a:srgbClr val="800000"/>
                </a:solidFill>
                <a:effectLst>
                  <a:outerShdw blurRad="38100" dist="38100" dir="2700000" algn="tl">
                    <a:srgbClr val="C0C0C0"/>
                  </a:outerShdw>
                </a:effectLst>
                <a:latin typeface="Arial" panose="020B0604020202020204" pitchFamily="34" charset="0"/>
              </a:rPr>
              <a:t>对象</a:t>
            </a:r>
            <a:r>
              <a:rPr lang="zh-CN" altLang="en-US" sz="2400" dirty="0">
                <a:solidFill>
                  <a:schemeClr val="tx1"/>
                </a:solidFill>
                <a:latin typeface="Arial" panose="020B0604020202020204" pitchFamily="34" charset="0"/>
              </a:rPr>
              <a:t>如同一个密封的“黑盒子”，表示对象状态的数据和实现操作的代码都被封装在其中。</a:t>
            </a:r>
          </a:p>
          <a:p>
            <a:pPr>
              <a:spcAft>
                <a:spcPct val="20000"/>
              </a:spcAft>
              <a:buFontTx/>
              <a:buNone/>
              <a:defRPr/>
            </a:pPr>
            <a:r>
              <a:rPr lang="zh-CN" altLang="en-US" sz="2400" dirty="0">
                <a:solidFill>
                  <a:srgbClr val="CC0000"/>
                </a:solidFill>
                <a:latin typeface="Arial" panose="020B0604020202020204" pitchFamily="34" charset="0"/>
              </a:rPr>
              <a:t>       封装</a:t>
            </a:r>
            <a:r>
              <a:rPr lang="zh-CN" altLang="en-US" sz="2400" dirty="0">
                <a:solidFill>
                  <a:schemeClr val="tx1"/>
                </a:solidFill>
                <a:latin typeface="Arial" panose="020B0604020202020204" pitchFamily="34" charset="0"/>
              </a:rPr>
              <a:t>是对象的一个重要特性。在面向对象的系统中</a:t>
            </a:r>
            <a:r>
              <a:rPr lang="en-US" altLang="zh-CN" sz="2400" dirty="0">
                <a:solidFill>
                  <a:schemeClr val="tx1"/>
                </a:solidFill>
                <a:latin typeface="Arial" panose="020B0604020202020204" pitchFamily="34" charset="0"/>
              </a:rPr>
              <a:t>,</a:t>
            </a:r>
            <a:r>
              <a:rPr lang="zh-CN" altLang="en-US" sz="2400" dirty="0">
                <a:solidFill>
                  <a:srgbClr val="C00000"/>
                </a:solidFill>
                <a:effectLst>
                  <a:outerShdw blurRad="38100" dist="38100" dir="2700000" algn="tl">
                    <a:srgbClr val="C0C0C0"/>
                  </a:outerShdw>
                </a:effectLst>
                <a:latin typeface="Arial" panose="020B0604020202020204" pitchFamily="34" charset="0"/>
              </a:rPr>
              <a:t>对象</a:t>
            </a:r>
            <a:r>
              <a:rPr lang="zh-CN" altLang="en-US" sz="2400" dirty="0">
                <a:solidFill>
                  <a:schemeClr val="tx1"/>
                </a:solidFill>
                <a:latin typeface="Arial" panose="020B0604020202020204" pitchFamily="34" charset="0"/>
              </a:rPr>
              <a:t>是一个封装数据属性和操作行为的</a:t>
            </a:r>
            <a:r>
              <a:rPr lang="zh-CN" altLang="en-US" sz="2400" dirty="0">
                <a:solidFill>
                  <a:srgbClr val="800000"/>
                </a:solidFill>
                <a:effectLst>
                  <a:outerShdw blurRad="38100" dist="38100" dir="2700000" algn="tl">
                    <a:srgbClr val="C0C0C0"/>
                  </a:outerShdw>
                </a:effectLst>
                <a:latin typeface="Arial" panose="020B0604020202020204" pitchFamily="34" charset="0"/>
              </a:rPr>
              <a:t>实体</a:t>
            </a:r>
            <a:r>
              <a:rPr lang="zh-CN" altLang="en-US" sz="2400" dirty="0">
                <a:solidFill>
                  <a:schemeClr val="tx1"/>
                </a:solidFill>
                <a:latin typeface="Arial" panose="020B0604020202020204" pitchFamily="34" charset="0"/>
              </a:rPr>
              <a:t>。</a:t>
            </a:r>
            <a:endParaRPr lang="en-US" altLang="zh-CN" sz="2400" dirty="0">
              <a:solidFill>
                <a:schemeClr val="tx1"/>
              </a:solidFill>
              <a:latin typeface="Arial" panose="020B0604020202020204" pitchFamily="34" charset="0"/>
            </a:endParaRPr>
          </a:p>
        </p:txBody>
      </p:sp>
      <p:pic>
        <p:nvPicPr>
          <p:cNvPr id="8198" name="Picture 20" descr="C:\Program Files\Microsoft Office\MEDIA\CAGCAT10\j0300520.gif">
            <a:extLst>
              <a:ext uri="{FF2B5EF4-FFF2-40B4-BE49-F238E27FC236}">
                <a16:creationId xmlns:a16="http://schemas.microsoft.com/office/drawing/2014/main" id="{FAA49875-3672-43E5-97B0-D5A2E749B3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525" y="5156200"/>
            <a:ext cx="1311275"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C886C9C9-6EB4-4787-A394-80FDEDAA070D}"/>
              </a:ext>
            </a:extLst>
          </p:cNvPr>
          <p:cNvSpPr>
            <a:spLocks noGrp="1" noChangeArrowheads="1"/>
          </p:cNvSpPr>
          <p:nvPr>
            <p:ph type="title" idx="4294967295"/>
          </p:nvPr>
        </p:nvSpPr>
        <p:spPr>
          <a:xfrm>
            <a:off x="428625" y="161925"/>
            <a:ext cx="8178800" cy="533400"/>
          </a:xfrm>
        </p:spPr>
        <p:txBody>
          <a:bodyPr/>
          <a:lstStyle/>
          <a:p>
            <a:pPr eaLnBrk="1" hangingPunct="1"/>
            <a:r>
              <a:rPr lang="en-US" altLang="zh-CN"/>
              <a:t>5.5 </a:t>
            </a:r>
            <a:r>
              <a:rPr lang="zh-CN" altLang="en-US"/>
              <a:t>面向对象分析和设计实例 </a:t>
            </a:r>
          </a:p>
        </p:txBody>
      </p:sp>
      <p:sp>
        <p:nvSpPr>
          <p:cNvPr id="63491" name="Text Box 3">
            <a:extLst>
              <a:ext uri="{FF2B5EF4-FFF2-40B4-BE49-F238E27FC236}">
                <a16:creationId xmlns:a16="http://schemas.microsoft.com/office/drawing/2014/main" id="{7CE15A94-61B6-4352-8ACD-D5B73E2B679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grpSp>
        <p:nvGrpSpPr>
          <p:cNvPr id="63492" name="Group 6">
            <a:extLst>
              <a:ext uri="{FF2B5EF4-FFF2-40B4-BE49-F238E27FC236}">
                <a16:creationId xmlns:a16="http://schemas.microsoft.com/office/drawing/2014/main" id="{93A57B1E-C859-4845-86AF-F6FD41F6660C}"/>
              </a:ext>
            </a:extLst>
          </p:cNvPr>
          <p:cNvGrpSpPr>
            <a:grpSpLocks noChangeAspect="1"/>
          </p:cNvGrpSpPr>
          <p:nvPr/>
        </p:nvGrpSpPr>
        <p:grpSpPr bwMode="auto">
          <a:xfrm>
            <a:off x="1258888" y="1524000"/>
            <a:ext cx="6842125" cy="4857750"/>
            <a:chOff x="2290" y="985"/>
            <a:chExt cx="10852" cy="6026"/>
          </a:xfrm>
        </p:grpSpPr>
        <p:sp>
          <p:nvSpPr>
            <p:cNvPr id="63493" name="AutoShape 7">
              <a:extLst>
                <a:ext uri="{FF2B5EF4-FFF2-40B4-BE49-F238E27FC236}">
                  <a16:creationId xmlns:a16="http://schemas.microsoft.com/office/drawing/2014/main" id="{DE85D451-6D5D-4141-B705-AC96DF6DC690}"/>
                </a:ext>
              </a:extLst>
            </p:cNvPr>
            <p:cNvSpPr>
              <a:spLocks noChangeAspect="1" noChangeArrowheads="1"/>
            </p:cNvSpPr>
            <p:nvPr/>
          </p:nvSpPr>
          <p:spPr bwMode="auto">
            <a:xfrm>
              <a:off x="2290" y="985"/>
              <a:ext cx="10852" cy="6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63494" name="Text Box 8">
              <a:extLst>
                <a:ext uri="{FF2B5EF4-FFF2-40B4-BE49-F238E27FC236}">
                  <a16:creationId xmlns:a16="http://schemas.microsoft.com/office/drawing/2014/main" id="{163DA568-F698-47A2-B33B-69508E7CC935}"/>
                </a:ext>
              </a:extLst>
            </p:cNvPr>
            <p:cNvSpPr txBox="1">
              <a:spLocks noChangeArrowheads="1"/>
            </p:cNvSpPr>
            <p:nvPr/>
          </p:nvSpPr>
          <p:spPr bwMode="auto">
            <a:xfrm rot="10800000" flipV="1">
              <a:off x="2290" y="2558"/>
              <a:ext cx="2234" cy="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65" tIns="30632" rIns="61265" bIns="30632"/>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just" eaLnBrk="1" hangingPunct="1"/>
              <a:r>
                <a:rPr lang="en-US" altLang="zh-CN" b="0">
                  <a:solidFill>
                    <a:srgbClr val="003366"/>
                  </a:solidFill>
                  <a:latin typeface="Times New Roman" panose="02020603050405020304" pitchFamily="18" charset="0"/>
                </a:rPr>
                <a:t>1.</a:t>
              </a:r>
              <a:r>
                <a:rPr lang="zh-CN" altLang="en-US" b="0">
                  <a:solidFill>
                    <a:srgbClr val="003366"/>
                  </a:solidFill>
                  <a:latin typeface="Times New Roman" panose="02020603050405020304" pitchFamily="18" charset="0"/>
                </a:rPr>
                <a:t>验证可借性</a:t>
              </a:r>
              <a:endParaRPr lang="zh-CN" altLang="en-US" b="0">
                <a:latin typeface="Arial" panose="020B0604020202020204" pitchFamily="34" charset="0"/>
              </a:endParaRPr>
            </a:p>
          </p:txBody>
        </p:sp>
        <p:grpSp>
          <p:nvGrpSpPr>
            <p:cNvPr id="63495" name="Group 9">
              <a:extLst>
                <a:ext uri="{FF2B5EF4-FFF2-40B4-BE49-F238E27FC236}">
                  <a16:creationId xmlns:a16="http://schemas.microsoft.com/office/drawing/2014/main" id="{2BB19690-E3F8-4454-A336-EC28BE3022EF}"/>
                </a:ext>
              </a:extLst>
            </p:cNvPr>
            <p:cNvGrpSpPr>
              <a:grpSpLocks/>
            </p:cNvGrpSpPr>
            <p:nvPr/>
          </p:nvGrpSpPr>
          <p:grpSpPr bwMode="auto">
            <a:xfrm>
              <a:off x="2427" y="985"/>
              <a:ext cx="3013" cy="4945"/>
              <a:chOff x="637" y="1488"/>
              <a:chExt cx="1366" cy="2271"/>
            </a:xfrm>
          </p:grpSpPr>
          <p:sp>
            <p:nvSpPr>
              <p:cNvPr id="63523" name="Oval 10">
                <a:extLst>
                  <a:ext uri="{FF2B5EF4-FFF2-40B4-BE49-F238E27FC236}">
                    <a16:creationId xmlns:a16="http://schemas.microsoft.com/office/drawing/2014/main" id="{710A823C-C8D3-47BF-A032-B0AFFF2D8AEE}"/>
                  </a:ext>
                </a:extLst>
              </p:cNvPr>
              <p:cNvSpPr>
                <a:spLocks noChangeArrowheads="1"/>
              </p:cNvSpPr>
              <p:nvPr/>
            </p:nvSpPr>
            <p:spPr bwMode="auto">
              <a:xfrm>
                <a:off x="862" y="3035"/>
                <a:ext cx="382" cy="368"/>
              </a:xfrm>
              <a:prstGeom prst="ellipse">
                <a:avLst/>
              </a:prstGeom>
              <a:solidFill>
                <a:srgbClr val="FFFFFF"/>
              </a:solidFill>
              <a:ln w="9525">
                <a:solidFill>
                  <a:srgbClr val="000000"/>
                </a:solidFill>
                <a:round/>
                <a:headEnd/>
                <a:tailEnd/>
              </a:ln>
            </p:spPr>
            <p:txBody>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63524" name="Oval 11">
                <a:extLst>
                  <a:ext uri="{FF2B5EF4-FFF2-40B4-BE49-F238E27FC236}">
                    <a16:creationId xmlns:a16="http://schemas.microsoft.com/office/drawing/2014/main" id="{CB6C7188-9E77-4CA2-8EE7-B7D20D2676EA}"/>
                  </a:ext>
                </a:extLst>
              </p:cNvPr>
              <p:cNvSpPr>
                <a:spLocks noChangeArrowheads="1"/>
              </p:cNvSpPr>
              <p:nvPr/>
            </p:nvSpPr>
            <p:spPr bwMode="auto">
              <a:xfrm>
                <a:off x="841" y="2528"/>
                <a:ext cx="381" cy="368"/>
              </a:xfrm>
              <a:prstGeom prst="ellipse">
                <a:avLst/>
              </a:prstGeom>
              <a:solidFill>
                <a:srgbClr val="FFFFFF"/>
              </a:solidFill>
              <a:ln w="9525">
                <a:solidFill>
                  <a:srgbClr val="000000"/>
                </a:solidFill>
                <a:round/>
                <a:headEnd/>
                <a:tailEnd/>
              </a:ln>
            </p:spPr>
            <p:txBody>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63525" name="Rectangle 12">
                <a:extLst>
                  <a:ext uri="{FF2B5EF4-FFF2-40B4-BE49-F238E27FC236}">
                    <a16:creationId xmlns:a16="http://schemas.microsoft.com/office/drawing/2014/main" id="{6D7C2875-2F86-4724-9F18-3AC3B6190BE1}"/>
                  </a:ext>
                </a:extLst>
              </p:cNvPr>
              <p:cNvSpPr>
                <a:spLocks noChangeArrowheads="1"/>
              </p:cNvSpPr>
              <p:nvPr/>
            </p:nvSpPr>
            <p:spPr bwMode="auto">
              <a:xfrm>
                <a:off x="1042" y="2684"/>
                <a:ext cx="961" cy="534"/>
              </a:xfrm>
              <a:prstGeom prst="rect">
                <a:avLst/>
              </a:prstGeom>
              <a:solidFill>
                <a:srgbClr val="FFFFFF"/>
              </a:solidFill>
              <a:ln w="9525">
                <a:solidFill>
                  <a:srgbClr val="000000"/>
                </a:solidFill>
                <a:miter lim="800000"/>
                <a:headEnd/>
                <a:tailEnd/>
              </a:ln>
            </p:spPr>
            <p:txBody>
              <a:bodyPr lIns="61265" tIns="55476" rIns="61265" bIns="30632"/>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spcBef>
                    <a:spcPts val="775"/>
                  </a:spcBef>
                </a:pPr>
                <a:endParaRPr lang="en-US" altLang="zh-CN" b="0" u="sng">
                  <a:solidFill>
                    <a:srgbClr val="003366"/>
                  </a:solidFill>
                  <a:latin typeface="Times New Roman" panose="02020603050405020304" pitchFamily="18" charset="0"/>
                </a:endParaRPr>
              </a:p>
              <a:p>
                <a:pPr algn="ctr" eaLnBrk="1" hangingPunct="1">
                  <a:spcBef>
                    <a:spcPts val="775"/>
                  </a:spcBef>
                </a:pPr>
                <a:r>
                  <a:rPr lang="en-US" altLang="zh-CN" b="0" u="sng">
                    <a:solidFill>
                      <a:srgbClr val="003366"/>
                    </a:solidFill>
                    <a:latin typeface="Times New Roman" panose="02020603050405020304" pitchFamily="18" charset="0"/>
                  </a:rPr>
                  <a:t>:</a:t>
                </a:r>
                <a:r>
                  <a:rPr lang="zh-CN" altLang="en-US" b="0" u="sng">
                    <a:solidFill>
                      <a:srgbClr val="003366"/>
                    </a:solidFill>
                    <a:latin typeface="Times New Roman" panose="02020603050405020304" pitchFamily="18" charset="0"/>
                  </a:rPr>
                  <a:t>借书者</a:t>
                </a:r>
                <a:endParaRPr lang="zh-CN" altLang="en-US" b="0">
                  <a:latin typeface="Arial" panose="020B0604020202020204" pitchFamily="34" charset="0"/>
                </a:endParaRPr>
              </a:p>
            </p:txBody>
          </p:sp>
          <p:sp>
            <p:nvSpPr>
              <p:cNvPr id="63526" name="Line 13">
                <a:extLst>
                  <a:ext uri="{FF2B5EF4-FFF2-40B4-BE49-F238E27FC236}">
                    <a16:creationId xmlns:a16="http://schemas.microsoft.com/office/drawing/2014/main" id="{24D2683C-A757-4B06-8200-7E27FBBC4DEC}"/>
                  </a:ext>
                </a:extLst>
              </p:cNvPr>
              <p:cNvSpPr>
                <a:spLocks noChangeShapeType="1"/>
              </p:cNvSpPr>
              <p:nvPr/>
            </p:nvSpPr>
            <p:spPr bwMode="auto">
              <a:xfrm>
                <a:off x="1529" y="2023"/>
                <a:ext cx="0" cy="6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7" name="Text Box 14">
                <a:extLst>
                  <a:ext uri="{FF2B5EF4-FFF2-40B4-BE49-F238E27FC236}">
                    <a16:creationId xmlns:a16="http://schemas.microsoft.com/office/drawing/2014/main" id="{547AFB35-5B00-45F0-B464-1A8A6D5308B1}"/>
                  </a:ext>
                </a:extLst>
              </p:cNvPr>
              <p:cNvSpPr txBox="1">
                <a:spLocks noChangeArrowheads="1"/>
              </p:cNvSpPr>
              <p:nvPr/>
            </p:nvSpPr>
            <p:spPr bwMode="auto">
              <a:xfrm>
                <a:off x="1487" y="1938"/>
                <a:ext cx="509"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65" tIns="30632" rIns="61265" bIns="30632"/>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just" eaLnBrk="1" hangingPunct="1"/>
                <a:r>
                  <a:rPr lang="zh-CN" altLang="en-US">
                    <a:solidFill>
                      <a:srgbClr val="A50021"/>
                    </a:solidFill>
                    <a:latin typeface="Times New Roman" panose="02020603050405020304" pitchFamily="18" charset="0"/>
                  </a:rPr>
                  <a:t>借书</a:t>
                </a:r>
                <a:endParaRPr lang="zh-CN" altLang="en-US">
                  <a:solidFill>
                    <a:srgbClr val="A50021"/>
                  </a:solidFill>
                  <a:latin typeface="Arial" panose="020B0604020202020204" pitchFamily="34" charset="0"/>
                </a:endParaRPr>
              </a:p>
            </p:txBody>
          </p:sp>
          <p:grpSp>
            <p:nvGrpSpPr>
              <p:cNvPr id="63528" name="Group 15">
                <a:extLst>
                  <a:ext uri="{FF2B5EF4-FFF2-40B4-BE49-F238E27FC236}">
                    <a16:creationId xmlns:a16="http://schemas.microsoft.com/office/drawing/2014/main" id="{580F8FEF-1AD4-4CE7-B92F-51D318E5EAB9}"/>
                  </a:ext>
                </a:extLst>
              </p:cNvPr>
              <p:cNvGrpSpPr>
                <a:grpSpLocks/>
              </p:cNvGrpSpPr>
              <p:nvPr/>
            </p:nvGrpSpPr>
            <p:grpSpPr bwMode="auto">
              <a:xfrm>
                <a:off x="767" y="1488"/>
                <a:ext cx="825" cy="505"/>
                <a:chOff x="2505" y="8940"/>
                <a:chExt cx="1168" cy="642"/>
              </a:xfrm>
            </p:grpSpPr>
            <p:grpSp>
              <p:nvGrpSpPr>
                <p:cNvPr id="63539" name="Group 16">
                  <a:extLst>
                    <a:ext uri="{FF2B5EF4-FFF2-40B4-BE49-F238E27FC236}">
                      <a16:creationId xmlns:a16="http://schemas.microsoft.com/office/drawing/2014/main" id="{6C08B9B4-7470-4905-8701-54661D4B88C6}"/>
                    </a:ext>
                  </a:extLst>
                </p:cNvPr>
                <p:cNvGrpSpPr>
                  <a:grpSpLocks/>
                </p:cNvGrpSpPr>
                <p:nvPr/>
              </p:nvGrpSpPr>
              <p:grpSpPr bwMode="auto">
                <a:xfrm>
                  <a:off x="3478" y="8940"/>
                  <a:ext cx="195" cy="642"/>
                  <a:chOff x="2880" y="2064"/>
                  <a:chExt cx="195" cy="642"/>
                </a:xfrm>
              </p:grpSpPr>
              <p:sp>
                <p:nvSpPr>
                  <p:cNvPr id="63541" name="Line 17">
                    <a:extLst>
                      <a:ext uri="{FF2B5EF4-FFF2-40B4-BE49-F238E27FC236}">
                        <a16:creationId xmlns:a16="http://schemas.microsoft.com/office/drawing/2014/main" id="{5AA0436F-85FE-4D98-8E36-DF2792AC29E6}"/>
                      </a:ext>
                    </a:extLst>
                  </p:cNvPr>
                  <p:cNvSpPr>
                    <a:spLocks noChangeShapeType="1"/>
                  </p:cNvSpPr>
                  <p:nvPr/>
                </p:nvSpPr>
                <p:spPr bwMode="auto">
                  <a:xfrm>
                    <a:off x="2880" y="2376"/>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42" name="Oval 18">
                    <a:extLst>
                      <a:ext uri="{FF2B5EF4-FFF2-40B4-BE49-F238E27FC236}">
                        <a16:creationId xmlns:a16="http://schemas.microsoft.com/office/drawing/2014/main" id="{E8AA9D82-ED6F-46E8-85C8-2D0ABC744461}"/>
                      </a:ext>
                    </a:extLst>
                  </p:cNvPr>
                  <p:cNvSpPr>
                    <a:spLocks noChangeArrowheads="1"/>
                  </p:cNvSpPr>
                  <p:nvPr/>
                </p:nvSpPr>
                <p:spPr bwMode="auto">
                  <a:xfrm>
                    <a:off x="2880" y="2064"/>
                    <a:ext cx="180" cy="156"/>
                  </a:xfrm>
                  <a:prstGeom prst="ellipse">
                    <a:avLst/>
                  </a:prstGeom>
                  <a:solidFill>
                    <a:srgbClr val="FFFFFF"/>
                  </a:solidFill>
                  <a:ln w="9525">
                    <a:solidFill>
                      <a:srgbClr val="000000"/>
                    </a:solidFill>
                    <a:round/>
                    <a:headEnd/>
                    <a:tailEnd/>
                  </a:ln>
                </p:spPr>
                <p:txBody>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63543" name="Freeform 19">
                    <a:extLst>
                      <a:ext uri="{FF2B5EF4-FFF2-40B4-BE49-F238E27FC236}">
                        <a16:creationId xmlns:a16="http://schemas.microsoft.com/office/drawing/2014/main" id="{F62AF961-3770-4A58-B010-A812305626B4}"/>
                      </a:ext>
                    </a:extLst>
                  </p:cNvPr>
                  <p:cNvSpPr>
                    <a:spLocks noChangeArrowheads="1"/>
                  </p:cNvSpPr>
                  <p:nvPr/>
                </p:nvSpPr>
                <p:spPr bwMode="auto">
                  <a:xfrm>
                    <a:off x="2970" y="2256"/>
                    <a:ext cx="1" cy="285"/>
                  </a:xfrm>
                  <a:custGeom>
                    <a:avLst/>
                    <a:gdLst>
                      <a:gd name="T0" fmla="*/ 0 w 1"/>
                      <a:gd name="T1" fmla="*/ 0 h 285"/>
                      <a:gd name="T2" fmla="*/ 0 w 1"/>
                      <a:gd name="T3" fmla="*/ 285 h 285"/>
                      <a:gd name="T4" fmla="*/ 0 60000 65536"/>
                      <a:gd name="T5" fmla="*/ 0 60000 65536"/>
                    </a:gdLst>
                    <a:ahLst/>
                    <a:cxnLst>
                      <a:cxn ang="T4">
                        <a:pos x="T0" y="T1"/>
                      </a:cxn>
                      <a:cxn ang="T5">
                        <a:pos x="T2" y="T3"/>
                      </a:cxn>
                    </a:cxnLst>
                    <a:rect l="0" t="0" r="r" b="b"/>
                    <a:pathLst>
                      <a:path w="1" h="285">
                        <a:moveTo>
                          <a:pt x="0" y="0"/>
                        </a:moveTo>
                        <a:lnTo>
                          <a:pt x="0" y="28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44" name="Freeform 20">
                    <a:extLst>
                      <a:ext uri="{FF2B5EF4-FFF2-40B4-BE49-F238E27FC236}">
                        <a16:creationId xmlns:a16="http://schemas.microsoft.com/office/drawing/2014/main" id="{6CBD69A8-C489-4726-9ED7-9409E3D6E749}"/>
                      </a:ext>
                    </a:extLst>
                  </p:cNvPr>
                  <p:cNvSpPr>
                    <a:spLocks noChangeArrowheads="1"/>
                  </p:cNvSpPr>
                  <p:nvPr/>
                </p:nvSpPr>
                <p:spPr bwMode="auto">
                  <a:xfrm>
                    <a:off x="2880" y="2526"/>
                    <a:ext cx="105" cy="162"/>
                  </a:xfrm>
                  <a:custGeom>
                    <a:avLst/>
                    <a:gdLst>
                      <a:gd name="T0" fmla="*/ 105 w 105"/>
                      <a:gd name="T1" fmla="*/ 0 h 162"/>
                      <a:gd name="T2" fmla="*/ 0 w 105"/>
                      <a:gd name="T3" fmla="*/ 162 h 162"/>
                      <a:gd name="T4" fmla="*/ 0 60000 65536"/>
                      <a:gd name="T5" fmla="*/ 0 60000 65536"/>
                    </a:gdLst>
                    <a:ahLst/>
                    <a:cxnLst>
                      <a:cxn ang="T4">
                        <a:pos x="T0" y="T1"/>
                      </a:cxn>
                      <a:cxn ang="T5">
                        <a:pos x="T2" y="T3"/>
                      </a:cxn>
                    </a:cxnLst>
                    <a:rect l="0" t="0" r="r" b="b"/>
                    <a:pathLst>
                      <a:path w="105" h="162">
                        <a:moveTo>
                          <a:pt x="105" y="0"/>
                        </a:moveTo>
                        <a:lnTo>
                          <a:pt x="0" y="162"/>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45" name="Freeform 21">
                    <a:extLst>
                      <a:ext uri="{FF2B5EF4-FFF2-40B4-BE49-F238E27FC236}">
                        <a16:creationId xmlns:a16="http://schemas.microsoft.com/office/drawing/2014/main" id="{7396251E-AFD7-4C9B-9573-0667017A033D}"/>
                      </a:ext>
                    </a:extLst>
                  </p:cNvPr>
                  <p:cNvSpPr>
                    <a:spLocks noChangeArrowheads="1"/>
                  </p:cNvSpPr>
                  <p:nvPr/>
                </p:nvSpPr>
                <p:spPr bwMode="auto">
                  <a:xfrm>
                    <a:off x="3000" y="2526"/>
                    <a:ext cx="75" cy="180"/>
                  </a:xfrm>
                  <a:custGeom>
                    <a:avLst/>
                    <a:gdLst>
                      <a:gd name="T0" fmla="*/ 0 w 75"/>
                      <a:gd name="T1" fmla="*/ 0 h 180"/>
                      <a:gd name="T2" fmla="*/ 75 w 75"/>
                      <a:gd name="T3" fmla="*/ 180 h 180"/>
                      <a:gd name="T4" fmla="*/ 0 60000 65536"/>
                      <a:gd name="T5" fmla="*/ 0 60000 65536"/>
                    </a:gdLst>
                    <a:ahLst/>
                    <a:cxnLst>
                      <a:cxn ang="T4">
                        <a:pos x="T0" y="T1"/>
                      </a:cxn>
                      <a:cxn ang="T5">
                        <a:pos x="T2" y="T3"/>
                      </a:cxn>
                    </a:cxnLst>
                    <a:rect l="0" t="0" r="r" b="b"/>
                    <a:pathLst>
                      <a:path w="75" h="180">
                        <a:moveTo>
                          <a:pt x="0" y="0"/>
                        </a:moveTo>
                        <a:lnTo>
                          <a:pt x="75" y="18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3540" name="Text Box 22">
                  <a:extLst>
                    <a:ext uri="{FF2B5EF4-FFF2-40B4-BE49-F238E27FC236}">
                      <a16:creationId xmlns:a16="http://schemas.microsoft.com/office/drawing/2014/main" id="{7A48C74E-FDB1-499B-83D5-95707D184F6B}"/>
                    </a:ext>
                  </a:extLst>
                </p:cNvPr>
                <p:cNvSpPr txBox="1">
                  <a:spLocks noChangeArrowheads="1"/>
                </p:cNvSpPr>
                <p:nvPr/>
              </p:nvSpPr>
              <p:spPr bwMode="auto">
                <a:xfrm>
                  <a:off x="2505" y="8994"/>
                  <a:ext cx="1008"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65" tIns="30632" rIns="61265" bIns="30632"/>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just" eaLnBrk="1" hangingPunct="1">
                    <a:spcBef>
                      <a:spcPts val="775"/>
                    </a:spcBef>
                  </a:pPr>
                  <a:r>
                    <a:rPr lang="en-US" altLang="zh-CN" u="sng">
                      <a:solidFill>
                        <a:srgbClr val="CC0000"/>
                      </a:solidFill>
                      <a:latin typeface="Times New Roman" panose="02020603050405020304" pitchFamily="18" charset="0"/>
                    </a:rPr>
                    <a:t>:</a:t>
                  </a:r>
                  <a:r>
                    <a:rPr lang="zh-CN" altLang="en-US" u="sng">
                      <a:solidFill>
                        <a:srgbClr val="CC0000"/>
                      </a:solidFill>
                      <a:latin typeface="Times New Roman" panose="02020603050405020304" pitchFamily="18" charset="0"/>
                    </a:rPr>
                    <a:t>借书者</a:t>
                  </a:r>
                  <a:endParaRPr lang="zh-CN" altLang="en-US">
                    <a:solidFill>
                      <a:srgbClr val="CC0000"/>
                    </a:solidFill>
                    <a:latin typeface="Arial" panose="020B0604020202020204" pitchFamily="34" charset="0"/>
                  </a:endParaRPr>
                </a:p>
              </p:txBody>
            </p:sp>
          </p:grpSp>
          <p:sp>
            <p:nvSpPr>
              <p:cNvPr id="63529" name="Text Box 23">
                <a:extLst>
                  <a:ext uri="{FF2B5EF4-FFF2-40B4-BE49-F238E27FC236}">
                    <a16:creationId xmlns:a16="http://schemas.microsoft.com/office/drawing/2014/main" id="{0E5B4CE2-9969-496D-9E51-660BAF677D2C}"/>
                  </a:ext>
                </a:extLst>
              </p:cNvPr>
              <p:cNvSpPr txBox="1">
                <a:spLocks noChangeArrowheads="1"/>
              </p:cNvSpPr>
              <p:nvPr/>
            </p:nvSpPr>
            <p:spPr bwMode="auto">
              <a:xfrm>
                <a:off x="637" y="3429"/>
                <a:ext cx="94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65" tIns="30632" rIns="61265" bIns="30632"/>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just" eaLnBrk="1" hangingPunct="1">
                  <a:spcBef>
                    <a:spcPts val="1200"/>
                  </a:spcBef>
                </a:pPr>
                <a:endParaRPr lang="en-US" altLang="zh-CN" b="0">
                  <a:solidFill>
                    <a:srgbClr val="003366"/>
                  </a:solidFill>
                  <a:latin typeface="Times New Roman" panose="02020603050405020304" pitchFamily="18" charset="0"/>
                </a:endParaRPr>
              </a:p>
              <a:p>
                <a:pPr algn="just" eaLnBrk="1" hangingPunct="1"/>
                <a:r>
                  <a:rPr lang="en-US" altLang="zh-CN" b="0">
                    <a:solidFill>
                      <a:srgbClr val="003366"/>
                    </a:solidFill>
                    <a:latin typeface="Times New Roman" panose="02020603050405020304" pitchFamily="18" charset="0"/>
                  </a:rPr>
                  <a:t>6.</a:t>
                </a:r>
                <a:r>
                  <a:rPr lang="zh-CN" altLang="en-US" b="0">
                    <a:solidFill>
                      <a:srgbClr val="003366"/>
                    </a:solidFill>
                    <a:latin typeface="Times New Roman" panose="02020603050405020304" pitchFamily="18" charset="0"/>
                  </a:rPr>
                  <a:t>更新借书者</a:t>
                </a:r>
                <a:endParaRPr lang="zh-CN" altLang="en-US" b="0">
                  <a:latin typeface="Arial" panose="020B0604020202020204" pitchFamily="34" charset="0"/>
                </a:endParaRPr>
              </a:p>
            </p:txBody>
          </p:sp>
          <p:grpSp>
            <p:nvGrpSpPr>
              <p:cNvPr id="63530" name="Group 24">
                <a:extLst>
                  <a:ext uri="{FF2B5EF4-FFF2-40B4-BE49-F238E27FC236}">
                    <a16:creationId xmlns:a16="http://schemas.microsoft.com/office/drawing/2014/main" id="{AC21C491-0116-460D-9907-ECCE474138A9}"/>
                  </a:ext>
                </a:extLst>
              </p:cNvPr>
              <p:cNvGrpSpPr>
                <a:grpSpLocks/>
              </p:cNvGrpSpPr>
              <p:nvPr/>
            </p:nvGrpSpPr>
            <p:grpSpPr bwMode="auto">
              <a:xfrm rot="5400000">
                <a:off x="1022" y="2387"/>
                <a:ext cx="70" cy="178"/>
                <a:chOff x="9000" y="3060"/>
                <a:chExt cx="90" cy="252"/>
              </a:xfrm>
            </p:grpSpPr>
            <p:sp>
              <p:nvSpPr>
                <p:cNvPr id="63537" name="Freeform 25">
                  <a:extLst>
                    <a:ext uri="{FF2B5EF4-FFF2-40B4-BE49-F238E27FC236}">
                      <a16:creationId xmlns:a16="http://schemas.microsoft.com/office/drawing/2014/main" id="{86AA4C7E-CAD3-4ADC-8BF3-C1671B6801A6}"/>
                    </a:ext>
                  </a:extLst>
                </p:cNvPr>
                <p:cNvSpPr>
                  <a:spLocks noChangeArrowheads="1"/>
                </p:cNvSpPr>
                <p:nvPr/>
              </p:nvSpPr>
              <p:spPr bwMode="auto">
                <a:xfrm rot="-5400000">
                  <a:off x="9000" y="3060"/>
                  <a:ext cx="90" cy="90"/>
                </a:xfrm>
                <a:custGeom>
                  <a:avLst/>
                  <a:gdLst>
                    <a:gd name="T0" fmla="*/ 90 w 90"/>
                    <a:gd name="T1" fmla="*/ 45 h 90"/>
                    <a:gd name="T2" fmla="*/ 0 w 90"/>
                    <a:gd name="T3" fmla="*/ 90 h 90"/>
                    <a:gd name="T4" fmla="*/ 15 w 90"/>
                    <a:gd name="T5" fmla="*/ 45 h 90"/>
                    <a:gd name="T6" fmla="*/ 0 w 90"/>
                    <a:gd name="T7" fmla="*/ 0 h 90"/>
                    <a:gd name="T8" fmla="*/ 90 w 90"/>
                    <a:gd name="T9" fmla="*/ 45 h 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90">
                      <a:moveTo>
                        <a:pt x="90" y="45"/>
                      </a:moveTo>
                      <a:lnTo>
                        <a:pt x="0" y="90"/>
                      </a:lnTo>
                      <a:lnTo>
                        <a:pt x="15" y="45"/>
                      </a:lnTo>
                      <a:lnTo>
                        <a:pt x="0" y="0"/>
                      </a:lnTo>
                      <a:lnTo>
                        <a:pt x="9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38" name="Line 26">
                  <a:extLst>
                    <a:ext uri="{FF2B5EF4-FFF2-40B4-BE49-F238E27FC236}">
                      <a16:creationId xmlns:a16="http://schemas.microsoft.com/office/drawing/2014/main" id="{C5BE4270-CA44-45CE-83EF-626B8AFE3AE1}"/>
                    </a:ext>
                  </a:extLst>
                </p:cNvPr>
                <p:cNvSpPr>
                  <a:spLocks noChangeShapeType="1"/>
                </p:cNvSpPr>
                <p:nvPr/>
              </p:nvSpPr>
              <p:spPr bwMode="auto">
                <a:xfrm>
                  <a:off x="9045" y="3156"/>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3531" name="Group 27">
                <a:extLst>
                  <a:ext uri="{FF2B5EF4-FFF2-40B4-BE49-F238E27FC236}">
                    <a16:creationId xmlns:a16="http://schemas.microsoft.com/office/drawing/2014/main" id="{7FDB12D2-FB56-438D-BD8A-641879F201E1}"/>
                  </a:ext>
                </a:extLst>
              </p:cNvPr>
              <p:cNvGrpSpPr>
                <a:grpSpLocks/>
              </p:cNvGrpSpPr>
              <p:nvPr/>
            </p:nvGrpSpPr>
            <p:grpSpPr bwMode="auto">
              <a:xfrm rot="5400000">
                <a:off x="1006" y="3351"/>
                <a:ext cx="71" cy="178"/>
                <a:chOff x="9000" y="3060"/>
                <a:chExt cx="90" cy="252"/>
              </a:xfrm>
            </p:grpSpPr>
            <p:sp>
              <p:nvSpPr>
                <p:cNvPr id="63535" name="Freeform 28">
                  <a:extLst>
                    <a:ext uri="{FF2B5EF4-FFF2-40B4-BE49-F238E27FC236}">
                      <a16:creationId xmlns:a16="http://schemas.microsoft.com/office/drawing/2014/main" id="{3C3FB5A4-1923-4453-8601-997D1F821FD6}"/>
                    </a:ext>
                  </a:extLst>
                </p:cNvPr>
                <p:cNvSpPr>
                  <a:spLocks noChangeArrowheads="1"/>
                </p:cNvSpPr>
                <p:nvPr/>
              </p:nvSpPr>
              <p:spPr bwMode="auto">
                <a:xfrm rot="-5400000">
                  <a:off x="9000" y="3060"/>
                  <a:ext cx="90" cy="90"/>
                </a:xfrm>
                <a:custGeom>
                  <a:avLst/>
                  <a:gdLst>
                    <a:gd name="T0" fmla="*/ 90 w 90"/>
                    <a:gd name="T1" fmla="*/ 45 h 90"/>
                    <a:gd name="T2" fmla="*/ 0 w 90"/>
                    <a:gd name="T3" fmla="*/ 90 h 90"/>
                    <a:gd name="T4" fmla="*/ 15 w 90"/>
                    <a:gd name="T5" fmla="*/ 45 h 90"/>
                    <a:gd name="T6" fmla="*/ 0 w 90"/>
                    <a:gd name="T7" fmla="*/ 0 h 90"/>
                    <a:gd name="T8" fmla="*/ 90 w 90"/>
                    <a:gd name="T9" fmla="*/ 45 h 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90">
                      <a:moveTo>
                        <a:pt x="90" y="45"/>
                      </a:moveTo>
                      <a:lnTo>
                        <a:pt x="0" y="90"/>
                      </a:lnTo>
                      <a:lnTo>
                        <a:pt x="15" y="45"/>
                      </a:lnTo>
                      <a:lnTo>
                        <a:pt x="0" y="0"/>
                      </a:lnTo>
                      <a:lnTo>
                        <a:pt x="9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36" name="Line 29">
                  <a:extLst>
                    <a:ext uri="{FF2B5EF4-FFF2-40B4-BE49-F238E27FC236}">
                      <a16:creationId xmlns:a16="http://schemas.microsoft.com/office/drawing/2014/main" id="{3C38A22C-F8F9-4894-AEE8-2DBAF3A9816C}"/>
                    </a:ext>
                  </a:extLst>
                </p:cNvPr>
                <p:cNvSpPr>
                  <a:spLocks noChangeShapeType="1"/>
                </p:cNvSpPr>
                <p:nvPr/>
              </p:nvSpPr>
              <p:spPr bwMode="auto">
                <a:xfrm>
                  <a:off x="9045" y="3156"/>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3532" name="Group 30">
                <a:extLst>
                  <a:ext uri="{FF2B5EF4-FFF2-40B4-BE49-F238E27FC236}">
                    <a16:creationId xmlns:a16="http://schemas.microsoft.com/office/drawing/2014/main" id="{30DC3928-F480-47AE-A6BF-25D06C20617F}"/>
                  </a:ext>
                </a:extLst>
              </p:cNvPr>
              <p:cNvGrpSpPr>
                <a:grpSpLocks/>
              </p:cNvGrpSpPr>
              <p:nvPr/>
            </p:nvGrpSpPr>
            <p:grpSpPr bwMode="auto">
              <a:xfrm rot="10800000">
                <a:off x="1604" y="2214"/>
                <a:ext cx="63" cy="198"/>
                <a:chOff x="9000" y="3060"/>
                <a:chExt cx="90" cy="252"/>
              </a:xfrm>
            </p:grpSpPr>
            <p:sp>
              <p:nvSpPr>
                <p:cNvPr id="63533" name="Freeform 31">
                  <a:extLst>
                    <a:ext uri="{FF2B5EF4-FFF2-40B4-BE49-F238E27FC236}">
                      <a16:creationId xmlns:a16="http://schemas.microsoft.com/office/drawing/2014/main" id="{5066DB82-5558-4B71-B246-8B1CE769AB68}"/>
                    </a:ext>
                  </a:extLst>
                </p:cNvPr>
                <p:cNvSpPr>
                  <a:spLocks noChangeArrowheads="1"/>
                </p:cNvSpPr>
                <p:nvPr/>
              </p:nvSpPr>
              <p:spPr bwMode="auto">
                <a:xfrm rot="-5400000">
                  <a:off x="9000" y="3060"/>
                  <a:ext cx="90" cy="90"/>
                </a:xfrm>
                <a:custGeom>
                  <a:avLst/>
                  <a:gdLst>
                    <a:gd name="T0" fmla="*/ 90 w 90"/>
                    <a:gd name="T1" fmla="*/ 45 h 90"/>
                    <a:gd name="T2" fmla="*/ 0 w 90"/>
                    <a:gd name="T3" fmla="*/ 90 h 90"/>
                    <a:gd name="T4" fmla="*/ 15 w 90"/>
                    <a:gd name="T5" fmla="*/ 45 h 90"/>
                    <a:gd name="T6" fmla="*/ 0 w 90"/>
                    <a:gd name="T7" fmla="*/ 0 h 90"/>
                    <a:gd name="T8" fmla="*/ 90 w 90"/>
                    <a:gd name="T9" fmla="*/ 45 h 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90">
                      <a:moveTo>
                        <a:pt x="90" y="45"/>
                      </a:moveTo>
                      <a:lnTo>
                        <a:pt x="0" y="90"/>
                      </a:lnTo>
                      <a:lnTo>
                        <a:pt x="15" y="45"/>
                      </a:lnTo>
                      <a:lnTo>
                        <a:pt x="0" y="0"/>
                      </a:lnTo>
                      <a:lnTo>
                        <a:pt x="9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34" name="Line 32">
                  <a:extLst>
                    <a:ext uri="{FF2B5EF4-FFF2-40B4-BE49-F238E27FC236}">
                      <a16:creationId xmlns:a16="http://schemas.microsoft.com/office/drawing/2014/main" id="{B79CA249-FD6D-4DC1-AB8E-4F580B21ACE4}"/>
                    </a:ext>
                  </a:extLst>
                </p:cNvPr>
                <p:cNvSpPr>
                  <a:spLocks noChangeShapeType="1"/>
                </p:cNvSpPr>
                <p:nvPr/>
              </p:nvSpPr>
              <p:spPr bwMode="auto">
                <a:xfrm>
                  <a:off x="9045" y="3156"/>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63496" name="Group 33">
              <a:extLst>
                <a:ext uri="{FF2B5EF4-FFF2-40B4-BE49-F238E27FC236}">
                  <a16:creationId xmlns:a16="http://schemas.microsoft.com/office/drawing/2014/main" id="{0E86660A-AAE9-49DE-9D2E-C5758C2C338D}"/>
                </a:ext>
              </a:extLst>
            </p:cNvPr>
            <p:cNvGrpSpPr>
              <a:grpSpLocks/>
            </p:cNvGrpSpPr>
            <p:nvPr/>
          </p:nvGrpSpPr>
          <p:grpSpPr bwMode="auto">
            <a:xfrm>
              <a:off x="3826" y="1891"/>
              <a:ext cx="9248" cy="5120"/>
              <a:chOff x="1286" y="1856"/>
              <a:chExt cx="4090" cy="2464"/>
            </a:xfrm>
          </p:grpSpPr>
          <p:sp>
            <p:nvSpPr>
              <p:cNvPr id="63497" name="Rectangle 34">
                <a:extLst>
                  <a:ext uri="{FF2B5EF4-FFF2-40B4-BE49-F238E27FC236}">
                    <a16:creationId xmlns:a16="http://schemas.microsoft.com/office/drawing/2014/main" id="{14A67F42-F1ED-4E66-AC26-BC417622C14C}"/>
                  </a:ext>
                </a:extLst>
              </p:cNvPr>
              <p:cNvSpPr>
                <a:spLocks noChangeArrowheads="1"/>
              </p:cNvSpPr>
              <p:nvPr/>
            </p:nvSpPr>
            <p:spPr bwMode="auto">
              <a:xfrm>
                <a:off x="3531" y="3485"/>
                <a:ext cx="1041" cy="357"/>
              </a:xfrm>
              <a:prstGeom prst="rect">
                <a:avLst/>
              </a:prstGeom>
              <a:solidFill>
                <a:srgbClr val="FFFFFF"/>
              </a:solidFill>
              <a:ln w="9525">
                <a:solidFill>
                  <a:srgbClr val="000000"/>
                </a:solidFill>
                <a:miter lim="800000"/>
                <a:headEnd/>
                <a:tailEnd/>
              </a:ln>
            </p:spPr>
            <p:txBody>
              <a:bodyPr lIns="61265" tIns="30632" rIns="61265" bIns="30632"/>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spcBef>
                    <a:spcPts val="300"/>
                  </a:spcBef>
                </a:pPr>
                <a:r>
                  <a:rPr lang="en-US" altLang="zh-CN" b="0" u="sng">
                    <a:solidFill>
                      <a:srgbClr val="003366"/>
                    </a:solidFill>
                    <a:latin typeface="Times New Roman" panose="02020603050405020304" pitchFamily="18" charset="0"/>
                  </a:rPr>
                  <a:t>:</a:t>
                </a:r>
                <a:r>
                  <a:rPr lang="zh-CN" altLang="en-US" b="0" u="sng">
                    <a:solidFill>
                      <a:srgbClr val="003366"/>
                    </a:solidFill>
                    <a:latin typeface="Times New Roman" panose="02020603050405020304" pitchFamily="18" charset="0"/>
                  </a:rPr>
                  <a:t>借</a:t>
                </a:r>
                <a:r>
                  <a:rPr lang="en-US" altLang="zh-CN" b="0" u="sng">
                    <a:solidFill>
                      <a:srgbClr val="003366"/>
                    </a:solidFill>
                    <a:latin typeface="Times New Roman" panose="02020603050405020304" pitchFamily="18" charset="0"/>
                  </a:rPr>
                  <a:t>/</a:t>
                </a:r>
                <a:r>
                  <a:rPr lang="zh-CN" altLang="en-US" b="0" u="sng">
                    <a:solidFill>
                      <a:srgbClr val="003366"/>
                    </a:solidFill>
                    <a:latin typeface="Times New Roman" panose="02020603050405020304" pitchFamily="18" charset="0"/>
                  </a:rPr>
                  <a:t>还 </a:t>
                </a:r>
                <a:r>
                  <a:rPr lang="en-US" altLang="zh-CN" b="0">
                    <a:solidFill>
                      <a:srgbClr val="003366"/>
                    </a:solidFill>
                    <a:latin typeface="Times New Roman" panose="02020603050405020304" pitchFamily="18" charset="0"/>
                  </a:rPr>
                  <a:t>{new}</a:t>
                </a:r>
                <a:endParaRPr lang="en-US" altLang="zh-CN" b="0">
                  <a:latin typeface="Arial" panose="020B0604020202020204" pitchFamily="34" charset="0"/>
                </a:endParaRPr>
              </a:p>
            </p:txBody>
          </p:sp>
          <p:sp>
            <p:nvSpPr>
              <p:cNvPr id="63498" name="Rectangle 35">
                <a:extLst>
                  <a:ext uri="{FF2B5EF4-FFF2-40B4-BE49-F238E27FC236}">
                    <a16:creationId xmlns:a16="http://schemas.microsoft.com/office/drawing/2014/main" id="{DA1968B1-6415-4E57-91FD-1254BE4BAAD2}"/>
                  </a:ext>
                </a:extLst>
              </p:cNvPr>
              <p:cNvSpPr>
                <a:spLocks noChangeArrowheads="1"/>
              </p:cNvSpPr>
              <p:nvPr/>
            </p:nvSpPr>
            <p:spPr bwMode="auto">
              <a:xfrm>
                <a:off x="3911" y="2860"/>
                <a:ext cx="961" cy="357"/>
              </a:xfrm>
              <a:prstGeom prst="rect">
                <a:avLst/>
              </a:prstGeom>
              <a:solidFill>
                <a:srgbClr val="FFFFFF"/>
              </a:solidFill>
              <a:ln w="9525">
                <a:solidFill>
                  <a:srgbClr val="000000"/>
                </a:solidFill>
                <a:miter lim="800000"/>
                <a:headEnd/>
                <a:tailEnd/>
              </a:ln>
            </p:spPr>
            <p:txBody>
              <a:bodyPr lIns="61265" tIns="30632" rIns="61265" bIns="30632"/>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spcBef>
                    <a:spcPts val="300"/>
                  </a:spcBef>
                </a:pPr>
                <a:r>
                  <a:rPr lang="en-US" altLang="zh-CN" b="0" u="sng">
                    <a:solidFill>
                      <a:srgbClr val="003366"/>
                    </a:solidFill>
                    <a:latin typeface="Times New Roman" panose="02020603050405020304" pitchFamily="18" charset="0"/>
                  </a:rPr>
                  <a:t>:</a:t>
                </a:r>
                <a:r>
                  <a:rPr lang="zh-CN" altLang="en-US" b="0" u="sng">
                    <a:solidFill>
                      <a:srgbClr val="003366"/>
                    </a:solidFill>
                    <a:latin typeface="Times New Roman" panose="02020603050405020304" pitchFamily="18" charset="0"/>
                  </a:rPr>
                  <a:t>图书书目</a:t>
                </a:r>
                <a:endParaRPr lang="zh-CN" altLang="en-US" b="0">
                  <a:latin typeface="Arial" panose="020B0604020202020204" pitchFamily="34" charset="0"/>
                </a:endParaRPr>
              </a:p>
            </p:txBody>
          </p:sp>
          <p:sp>
            <p:nvSpPr>
              <p:cNvPr id="63499" name="Rectangle 36">
                <a:extLst>
                  <a:ext uri="{FF2B5EF4-FFF2-40B4-BE49-F238E27FC236}">
                    <a16:creationId xmlns:a16="http://schemas.microsoft.com/office/drawing/2014/main" id="{165F9A94-D417-4CFF-A1EA-45DCFDF1F0B5}"/>
                  </a:ext>
                </a:extLst>
              </p:cNvPr>
              <p:cNvSpPr>
                <a:spLocks noChangeArrowheads="1"/>
              </p:cNvSpPr>
              <p:nvPr/>
            </p:nvSpPr>
            <p:spPr bwMode="auto">
              <a:xfrm>
                <a:off x="3542" y="1856"/>
                <a:ext cx="961" cy="357"/>
              </a:xfrm>
              <a:prstGeom prst="rect">
                <a:avLst/>
              </a:prstGeom>
              <a:solidFill>
                <a:srgbClr val="FFFFFF"/>
              </a:solidFill>
              <a:ln w="9525">
                <a:solidFill>
                  <a:srgbClr val="000000"/>
                </a:solidFill>
                <a:miter lim="800000"/>
                <a:headEnd/>
                <a:tailEnd/>
              </a:ln>
            </p:spPr>
            <p:txBody>
              <a:bodyPr lIns="61265" tIns="30632" rIns="61265" bIns="30632"/>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spcBef>
                    <a:spcPts val="300"/>
                  </a:spcBef>
                </a:pPr>
                <a:r>
                  <a:rPr lang="en-US" altLang="zh-CN" b="0" u="sng">
                    <a:solidFill>
                      <a:srgbClr val="003366"/>
                    </a:solidFill>
                    <a:latin typeface="Times New Roman" panose="02020603050405020304" pitchFamily="18" charset="0"/>
                  </a:rPr>
                  <a:t>:</a:t>
                </a:r>
                <a:r>
                  <a:rPr lang="zh-CN" altLang="en-US" b="0" u="sng">
                    <a:solidFill>
                      <a:srgbClr val="003366"/>
                    </a:solidFill>
                    <a:latin typeface="Times New Roman" panose="02020603050405020304" pitchFamily="18" charset="0"/>
                  </a:rPr>
                  <a:t>图书标题</a:t>
                </a:r>
                <a:endParaRPr lang="zh-CN" altLang="en-US" b="0">
                  <a:latin typeface="Arial" panose="020B0604020202020204" pitchFamily="34" charset="0"/>
                </a:endParaRPr>
              </a:p>
            </p:txBody>
          </p:sp>
          <p:sp>
            <p:nvSpPr>
              <p:cNvPr id="63500" name="Freeform 37">
                <a:extLst>
                  <a:ext uri="{FF2B5EF4-FFF2-40B4-BE49-F238E27FC236}">
                    <a16:creationId xmlns:a16="http://schemas.microsoft.com/office/drawing/2014/main" id="{7A2B090E-E8FC-4031-A153-B280889319DE}"/>
                  </a:ext>
                </a:extLst>
              </p:cNvPr>
              <p:cNvSpPr>
                <a:spLocks noChangeArrowheads="1"/>
              </p:cNvSpPr>
              <p:nvPr/>
            </p:nvSpPr>
            <p:spPr bwMode="auto">
              <a:xfrm>
                <a:off x="2016" y="3023"/>
                <a:ext cx="1907" cy="1"/>
              </a:xfrm>
              <a:custGeom>
                <a:avLst/>
                <a:gdLst>
                  <a:gd name="T0" fmla="*/ 0 w 2701"/>
                  <a:gd name="T1" fmla="*/ 0 h 1"/>
                  <a:gd name="T2" fmla="*/ 1907 w 2701"/>
                  <a:gd name="T3" fmla="*/ 0 h 1"/>
                  <a:gd name="T4" fmla="*/ 0 60000 65536"/>
                  <a:gd name="T5" fmla="*/ 0 60000 65536"/>
                </a:gdLst>
                <a:ahLst/>
                <a:cxnLst>
                  <a:cxn ang="T4">
                    <a:pos x="T0" y="T1"/>
                  </a:cxn>
                  <a:cxn ang="T5">
                    <a:pos x="T2" y="T3"/>
                  </a:cxn>
                </a:cxnLst>
                <a:rect l="0" t="0" r="r" b="b"/>
                <a:pathLst>
                  <a:path w="2701" h="1">
                    <a:moveTo>
                      <a:pt x="0" y="0"/>
                    </a:moveTo>
                    <a:lnTo>
                      <a:pt x="2701"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01" name="Line 38">
                <a:extLst>
                  <a:ext uri="{FF2B5EF4-FFF2-40B4-BE49-F238E27FC236}">
                    <a16:creationId xmlns:a16="http://schemas.microsoft.com/office/drawing/2014/main" id="{1E90F447-1930-4E46-AD55-D9BAF53A291B}"/>
                  </a:ext>
                </a:extLst>
              </p:cNvPr>
              <p:cNvSpPr>
                <a:spLocks noChangeShapeType="1"/>
              </p:cNvSpPr>
              <p:nvPr/>
            </p:nvSpPr>
            <p:spPr bwMode="auto">
              <a:xfrm>
                <a:off x="4357" y="2207"/>
                <a:ext cx="0" cy="64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2" name="Text Box 39">
                <a:extLst>
                  <a:ext uri="{FF2B5EF4-FFF2-40B4-BE49-F238E27FC236}">
                    <a16:creationId xmlns:a16="http://schemas.microsoft.com/office/drawing/2014/main" id="{2E94C3F2-265B-4A3A-9570-03228FD2C57C}"/>
                  </a:ext>
                </a:extLst>
              </p:cNvPr>
              <p:cNvSpPr txBox="1">
                <a:spLocks noChangeArrowheads="1"/>
              </p:cNvSpPr>
              <p:nvPr/>
            </p:nvSpPr>
            <p:spPr bwMode="auto">
              <a:xfrm>
                <a:off x="1286" y="3955"/>
                <a:ext cx="35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65" tIns="30632" rIns="61265" bIns="30632"/>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zh-CN" altLang="en-US">
                    <a:latin typeface="Times New Roman" panose="02020603050405020304" pitchFamily="18" charset="0"/>
                  </a:rPr>
                  <a:t>图</a:t>
                </a:r>
                <a:r>
                  <a:rPr lang="en-US" altLang="zh-CN">
                    <a:latin typeface="Times New Roman" panose="02020603050405020304" pitchFamily="18" charset="0"/>
                  </a:rPr>
                  <a:t>5-19 </a:t>
                </a:r>
                <a:r>
                  <a:rPr lang="zh-CN" altLang="en-US">
                    <a:latin typeface="Times New Roman" panose="02020603050405020304" pitchFamily="18" charset="0"/>
                  </a:rPr>
                  <a:t>图书馆系统借书功能的协作图</a:t>
                </a:r>
                <a:endParaRPr lang="zh-CN" altLang="en-US"/>
              </a:p>
              <a:p>
                <a:pPr eaLnBrk="1" hangingPunct="1"/>
                <a:endParaRPr lang="zh-CN" altLang="en-US">
                  <a:latin typeface="Arial" panose="020B0604020202020204" pitchFamily="34" charset="0"/>
                </a:endParaRPr>
              </a:p>
            </p:txBody>
          </p:sp>
          <p:sp>
            <p:nvSpPr>
              <p:cNvPr id="63503" name="Text Box 40">
                <a:extLst>
                  <a:ext uri="{FF2B5EF4-FFF2-40B4-BE49-F238E27FC236}">
                    <a16:creationId xmlns:a16="http://schemas.microsoft.com/office/drawing/2014/main" id="{DC478265-B95E-47F4-A693-9D72E6BF1395}"/>
                  </a:ext>
                </a:extLst>
              </p:cNvPr>
              <p:cNvSpPr txBox="1">
                <a:spLocks noChangeArrowheads="1"/>
              </p:cNvSpPr>
              <p:nvPr/>
            </p:nvSpPr>
            <p:spPr bwMode="auto">
              <a:xfrm>
                <a:off x="4442" y="2405"/>
                <a:ext cx="93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65" tIns="30632" rIns="61265" bIns="30632"/>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just" eaLnBrk="1" hangingPunct="1">
                  <a:spcBef>
                    <a:spcPts val="775"/>
                  </a:spcBef>
                </a:pPr>
                <a:r>
                  <a:rPr lang="en-US" altLang="zh-CN" b="0">
                    <a:solidFill>
                      <a:srgbClr val="003366"/>
                    </a:solidFill>
                    <a:latin typeface="Times New Roman" panose="02020603050405020304" pitchFamily="18" charset="0"/>
                  </a:rPr>
                  <a:t>2.1 </a:t>
                </a:r>
                <a:r>
                  <a:rPr lang="zh-CN" altLang="en-US" b="0">
                    <a:solidFill>
                      <a:srgbClr val="003366"/>
                    </a:solidFill>
                    <a:latin typeface="Times New Roman" panose="02020603050405020304" pitchFamily="18" charset="0"/>
                  </a:rPr>
                  <a:t>验证可借</a:t>
                </a:r>
                <a:endParaRPr lang="zh-CN" altLang="en-US" b="0">
                  <a:latin typeface="Arial" panose="020B0604020202020204" pitchFamily="34" charset="0"/>
                </a:endParaRPr>
              </a:p>
            </p:txBody>
          </p:sp>
          <p:sp>
            <p:nvSpPr>
              <p:cNvPr id="63504" name="Text Box 41">
                <a:extLst>
                  <a:ext uri="{FF2B5EF4-FFF2-40B4-BE49-F238E27FC236}">
                    <a16:creationId xmlns:a16="http://schemas.microsoft.com/office/drawing/2014/main" id="{1ED1629A-7853-4B96-A1CE-C8242B670A40}"/>
                  </a:ext>
                </a:extLst>
              </p:cNvPr>
              <p:cNvSpPr txBox="1">
                <a:spLocks noChangeArrowheads="1"/>
              </p:cNvSpPr>
              <p:nvPr/>
            </p:nvSpPr>
            <p:spPr bwMode="auto">
              <a:xfrm>
                <a:off x="2112" y="2408"/>
                <a:ext cx="1144" cy="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65" tIns="30632" rIns="61265" bIns="30632"/>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just" eaLnBrk="1" hangingPunct="1">
                  <a:spcBef>
                    <a:spcPts val="775"/>
                  </a:spcBef>
                </a:pPr>
                <a:endParaRPr lang="en-US" altLang="zh-CN" b="0">
                  <a:solidFill>
                    <a:srgbClr val="003366"/>
                  </a:solidFill>
                  <a:latin typeface="Times New Roman" panose="02020603050405020304" pitchFamily="18" charset="0"/>
                </a:endParaRPr>
              </a:p>
              <a:p>
                <a:pPr algn="just" eaLnBrk="1" hangingPunct="1">
                  <a:spcBef>
                    <a:spcPts val="775"/>
                  </a:spcBef>
                </a:pPr>
                <a:r>
                  <a:rPr lang="en-US" altLang="zh-CN" b="0">
                    <a:solidFill>
                      <a:srgbClr val="003366"/>
                    </a:solidFill>
                    <a:latin typeface="Times New Roman" panose="02020603050405020304" pitchFamily="18" charset="0"/>
                  </a:rPr>
                  <a:t>4.</a:t>
                </a:r>
                <a:r>
                  <a:rPr lang="zh-CN" altLang="en-US" b="0">
                    <a:solidFill>
                      <a:srgbClr val="003366"/>
                    </a:solidFill>
                    <a:latin typeface="Times New Roman" panose="02020603050405020304" pitchFamily="18" charset="0"/>
                  </a:rPr>
                  <a:t>更新图书标题</a:t>
                </a:r>
                <a:endParaRPr lang="zh-CN" altLang="en-US" b="0">
                  <a:solidFill>
                    <a:srgbClr val="003366"/>
                  </a:solidFill>
                </a:endParaRPr>
              </a:p>
              <a:p>
                <a:pPr algn="just" eaLnBrk="1" hangingPunct="1">
                  <a:spcBef>
                    <a:spcPts val="775"/>
                  </a:spcBef>
                </a:pPr>
                <a:r>
                  <a:rPr lang="en-US" altLang="zh-CN" b="0">
                    <a:solidFill>
                      <a:srgbClr val="003366"/>
                    </a:solidFill>
                    <a:latin typeface="Times New Roman" panose="02020603050405020304" pitchFamily="18" charset="0"/>
                  </a:rPr>
                  <a:t>2.</a:t>
                </a:r>
                <a:r>
                  <a:rPr lang="zh-CN" altLang="en-US" b="0">
                    <a:solidFill>
                      <a:srgbClr val="003366"/>
                    </a:solidFill>
                    <a:latin typeface="Times New Roman" panose="02020603050405020304" pitchFamily="18" charset="0"/>
                  </a:rPr>
                  <a:t>借书</a:t>
                </a:r>
              </a:p>
              <a:p>
                <a:pPr algn="just" eaLnBrk="1" hangingPunct="1">
                  <a:spcBef>
                    <a:spcPts val="775"/>
                  </a:spcBef>
                </a:pPr>
                <a:endParaRPr lang="zh-CN" altLang="en-US" b="0">
                  <a:solidFill>
                    <a:srgbClr val="003366"/>
                  </a:solidFill>
                </a:endParaRPr>
              </a:p>
              <a:p>
                <a:pPr algn="just" eaLnBrk="1" hangingPunct="1">
                  <a:spcBef>
                    <a:spcPts val="775"/>
                  </a:spcBef>
                </a:pPr>
                <a:r>
                  <a:rPr lang="en-US" altLang="zh-CN" b="0">
                    <a:solidFill>
                      <a:srgbClr val="003366"/>
                    </a:solidFill>
                    <a:latin typeface="Times New Roman" panose="02020603050405020304" pitchFamily="18" charset="0"/>
                  </a:rPr>
                  <a:t>5.</a:t>
                </a:r>
                <a:r>
                  <a:rPr lang="zh-CN" altLang="en-US" b="0">
                    <a:solidFill>
                      <a:srgbClr val="003366"/>
                    </a:solidFill>
                    <a:latin typeface="Times New Roman" panose="02020603050405020304" pitchFamily="18" charset="0"/>
                  </a:rPr>
                  <a:t>更新图书书目</a:t>
                </a:r>
                <a:endParaRPr lang="zh-CN" altLang="en-US" b="0">
                  <a:solidFill>
                    <a:srgbClr val="003366"/>
                  </a:solidFill>
                </a:endParaRPr>
              </a:p>
              <a:p>
                <a:pPr algn="just" eaLnBrk="1" hangingPunct="1">
                  <a:spcBef>
                    <a:spcPts val="775"/>
                  </a:spcBef>
                </a:pPr>
                <a:r>
                  <a:rPr lang="en-US" altLang="zh-CN" b="0">
                    <a:solidFill>
                      <a:srgbClr val="003366"/>
                    </a:solidFill>
                    <a:latin typeface="Times New Roman" panose="02020603050405020304" pitchFamily="18" charset="0"/>
                  </a:rPr>
                  <a:t>3.</a:t>
                </a:r>
                <a:r>
                  <a:rPr lang="zh-CN" altLang="en-US" b="0">
                    <a:solidFill>
                      <a:srgbClr val="003366"/>
                    </a:solidFill>
                    <a:latin typeface="Times New Roman" panose="02020603050405020304" pitchFamily="18" charset="0"/>
                  </a:rPr>
                  <a:t>创建借书记录</a:t>
                </a:r>
                <a:endParaRPr lang="zh-CN" altLang="en-US" b="0">
                  <a:latin typeface="Arial" panose="020B0604020202020204" pitchFamily="34" charset="0"/>
                </a:endParaRPr>
              </a:p>
            </p:txBody>
          </p:sp>
          <p:sp>
            <p:nvSpPr>
              <p:cNvPr id="63505" name="Freeform 42">
                <a:extLst>
                  <a:ext uri="{FF2B5EF4-FFF2-40B4-BE49-F238E27FC236}">
                    <a16:creationId xmlns:a16="http://schemas.microsoft.com/office/drawing/2014/main" id="{EE5078DF-11FB-42E4-9C94-47C5F73C7076}"/>
                  </a:ext>
                </a:extLst>
              </p:cNvPr>
              <p:cNvSpPr>
                <a:spLocks noChangeArrowheads="1"/>
              </p:cNvSpPr>
              <p:nvPr/>
            </p:nvSpPr>
            <p:spPr bwMode="auto">
              <a:xfrm>
                <a:off x="1752" y="3224"/>
                <a:ext cx="1769" cy="436"/>
              </a:xfrm>
              <a:custGeom>
                <a:avLst/>
                <a:gdLst>
                  <a:gd name="T0" fmla="*/ 1769 w 2505"/>
                  <a:gd name="T1" fmla="*/ 436 h 555"/>
                  <a:gd name="T2" fmla="*/ 0 w 2505"/>
                  <a:gd name="T3" fmla="*/ 436 h 555"/>
                  <a:gd name="T4" fmla="*/ 0 w 2505"/>
                  <a:gd name="T5" fmla="*/ 0 h 555"/>
                  <a:gd name="T6" fmla="*/ 0 60000 65536"/>
                  <a:gd name="T7" fmla="*/ 0 60000 65536"/>
                  <a:gd name="T8" fmla="*/ 0 60000 65536"/>
                </a:gdLst>
                <a:ahLst/>
                <a:cxnLst>
                  <a:cxn ang="T6">
                    <a:pos x="T0" y="T1"/>
                  </a:cxn>
                  <a:cxn ang="T7">
                    <a:pos x="T2" y="T3"/>
                  </a:cxn>
                  <a:cxn ang="T8">
                    <a:pos x="T4" y="T5"/>
                  </a:cxn>
                </a:cxnLst>
                <a:rect l="0" t="0" r="r" b="b"/>
                <a:pathLst>
                  <a:path w="2505" h="555">
                    <a:moveTo>
                      <a:pt x="2505" y="555"/>
                    </a:moveTo>
                    <a:lnTo>
                      <a:pt x="0" y="555"/>
                    </a:ln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06" name="Freeform 43">
                <a:extLst>
                  <a:ext uri="{FF2B5EF4-FFF2-40B4-BE49-F238E27FC236}">
                    <a16:creationId xmlns:a16="http://schemas.microsoft.com/office/drawing/2014/main" id="{D11692A7-3F99-4F7B-9235-EA1A8545F170}"/>
                  </a:ext>
                </a:extLst>
              </p:cNvPr>
              <p:cNvSpPr>
                <a:spLocks noChangeArrowheads="1"/>
              </p:cNvSpPr>
              <p:nvPr/>
            </p:nvSpPr>
            <p:spPr bwMode="auto">
              <a:xfrm>
                <a:off x="2016" y="2210"/>
                <a:ext cx="1643" cy="556"/>
              </a:xfrm>
              <a:custGeom>
                <a:avLst/>
                <a:gdLst>
                  <a:gd name="T0" fmla="*/ 0 w 2326"/>
                  <a:gd name="T1" fmla="*/ 556 h 708"/>
                  <a:gd name="T2" fmla="*/ 1643 w 2326"/>
                  <a:gd name="T3" fmla="*/ 554 h 708"/>
                  <a:gd name="T4" fmla="*/ 1643 w 2326"/>
                  <a:gd name="T5" fmla="*/ 0 h 708"/>
                  <a:gd name="T6" fmla="*/ 0 60000 65536"/>
                  <a:gd name="T7" fmla="*/ 0 60000 65536"/>
                  <a:gd name="T8" fmla="*/ 0 60000 65536"/>
                </a:gdLst>
                <a:ahLst/>
                <a:cxnLst>
                  <a:cxn ang="T6">
                    <a:pos x="T0" y="T1"/>
                  </a:cxn>
                  <a:cxn ang="T7">
                    <a:pos x="T2" y="T3"/>
                  </a:cxn>
                  <a:cxn ang="T8">
                    <a:pos x="T4" y="T5"/>
                  </a:cxn>
                </a:cxnLst>
                <a:rect l="0" t="0" r="r" b="b"/>
                <a:pathLst>
                  <a:path w="2326" h="708">
                    <a:moveTo>
                      <a:pt x="0" y="708"/>
                    </a:moveTo>
                    <a:lnTo>
                      <a:pt x="2326" y="705"/>
                    </a:lnTo>
                    <a:lnTo>
                      <a:pt x="2326"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07" name="Freeform 44">
                <a:extLst>
                  <a:ext uri="{FF2B5EF4-FFF2-40B4-BE49-F238E27FC236}">
                    <a16:creationId xmlns:a16="http://schemas.microsoft.com/office/drawing/2014/main" id="{4B9A4A52-90E8-48D8-B4C7-1313C37971DB}"/>
                  </a:ext>
                </a:extLst>
              </p:cNvPr>
              <p:cNvSpPr>
                <a:spLocks noChangeArrowheads="1"/>
              </p:cNvSpPr>
              <p:nvPr/>
            </p:nvSpPr>
            <p:spPr bwMode="auto">
              <a:xfrm>
                <a:off x="2005" y="3141"/>
                <a:ext cx="1908" cy="2"/>
              </a:xfrm>
              <a:custGeom>
                <a:avLst/>
                <a:gdLst>
                  <a:gd name="T0" fmla="*/ 0 w 2702"/>
                  <a:gd name="T1" fmla="*/ 2 h 3"/>
                  <a:gd name="T2" fmla="*/ 1908 w 2702"/>
                  <a:gd name="T3" fmla="*/ 0 h 3"/>
                  <a:gd name="T4" fmla="*/ 0 60000 65536"/>
                  <a:gd name="T5" fmla="*/ 0 60000 65536"/>
                </a:gdLst>
                <a:ahLst/>
                <a:cxnLst>
                  <a:cxn ang="T4">
                    <a:pos x="T0" y="T1"/>
                  </a:cxn>
                  <a:cxn ang="T5">
                    <a:pos x="T2" y="T3"/>
                  </a:cxn>
                </a:cxnLst>
                <a:rect l="0" t="0" r="r" b="b"/>
                <a:pathLst>
                  <a:path w="2702" h="3">
                    <a:moveTo>
                      <a:pt x="0" y="3"/>
                    </a:moveTo>
                    <a:lnTo>
                      <a:pt x="2702"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63508" name="Group 45">
                <a:extLst>
                  <a:ext uri="{FF2B5EF4-FFF2-40B4-BE49-F238E27FC236}">
                    <a16:creationId xmlns:a16="http://schemas.microsoft.com/office/drawing/2014/main" id="{EB6962D7-DBA9-44F9-B7BF-E9613571273A}"/>
                  </a:ext>
                </a:extLst>
              </p:cNvPr>
              <p:cNvGrpSpPr>
                <a:grpSpLocks/>
              </p:cNvGrpSpPr>
              <p:nvPr/>
            </p:nvGrpSpPr>
            <p:grpSpPr bwMode="auto">
              <a:xfrm rot="5400000">
                <a:off x="2738" y="2842"/>
                <a:ext cx="70" cy="178"/>
                <a:chOff x="9000" y="3060"/>
                <a:chExt cx="90" cy="252"/>
              </a:xfrm>
            </p:grpSpPr>
            <p:sp>
              <p:nvSpPr>
                <p:cNvPr id="63521" name="Freeform 46">
                  <a:extLst>
                    <a:ext uri="{FF2B5EF4-FFF2-40B4-BE49-F238E27FC236}">
                      <a16:creationId xmlns:a16="http://schemas.microsoft.com/office/drawing/2014/main" id="{7B156FB4-AB6B-48F6-BCE9-03E83C3BC081}"/>
                    </a:ext>
                  </a:extLst>
                </p:cNvPr>
                <p:cNvSpPr>
                  <a:spLocks noChangeArrowheads="1"/>
                </p:cNvSpPr>
                <p:nvPr/>
              </p:nvSpPr>
              <p:spPr bwMode="auto">
                <a:xfrm rot="-5400000">
                  <a:off x="9000" y="3060"/>
                  <a:ext cx="90" cy="90"/>
                </a:xfrm>
                <a:custGeom>
                  <a:avLst/>
                  <a:gdLst>
                    <a:gd name="T0" fmla="*/ 90 w 90"/>
                    <a:gd name="T1" fmla="*/ 45 h 90"/>
                    <a:gd name="T2" fmla="*/ 0 w 90"/>
                    <a:gd name="T3" fmla="*/ 90 h 90"/>
                    <a:gd name="T4" fmla="*/ 15 w 90"/>
                    <a:gd name="T5" fmla="*/ 45 h 90"/>
                    <a:gd name="T6" fmla="*/ 0 w 90"/>
                    <a:gd name="T7" fmla="*/ 0 h 90"/>
                    <a:gd name="T8" fmla="*/ 90 w 90"/>
                    <a:gd name="T9" fmla="*/ 45 h 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90">
                      <a:moveTo>
                        <a:pt x="90" y="45"/>
                      </a:moveTo>
                      <a:lnTo>
                        <a:pt x="0" y="90"/>
                      </a:lnTo>
                      <a:lnTo>
                        <a:pt x="15" y="45"/>
                      </a:lnTo>
                      <a:lnTo>
                        <a:pt x="0" y="0"/>
                      </a:lnTo>
                      <a:lnTo>
                        <a:pt x="9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22" name="Line 47">
                  <a:extLst>
                    <a:ext uri="{FF2B5EF4-FFF2-40B4-BE49-F238E27FC236}">
                      <a16:creationId xmlns:a16="http://schemas.microsoft.com/office/drawing/2014/main" id="{A7F27FA9-9887-452F-B8F4-427E0DDE67BC}"/>
                    </a:ext>
                  </a:extLst>
                </p:cNvPr>
                <p:cNvSpPr>
                  <a:spLocks noChangeShapeType="1"/>
                </p:cNvSpPr>
                <p:nvPr/>
              </p:nvSpPr>
              <p:spPr bwMode="auto">
                <a:xfrm>
                  <a:off x="9045" y="3156"/>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3509" name="Group 48">
                <a:extLst>
                  <a:ext uri="{FF2B5EF4-FFF2-40B4-BE49-F238E27FC236}">
                    <a16:creationId xmlns:a16="http://schemas.microsoft.com/office/drawing/2014/main" id="{869346CA-310A-4898-8D01-7D9F42C966ED}"/>
                  </a:ext>
                </a:extLst>
              </p:cNvPr>
              <p:cNvGrpSpPr>
                <a:grpSpLocks/>
              </p:cNvGrpSpPr>
              <p:nvPr/>
            </p:nvGrpSpPr>
            <p:grpSpPr bwMode="auto">
              <a:xfrm rot="5400000">
                <a:off x="3177" y="3441"/>
                <a:ext cx="71" cy="178"/>
                <a:chOff x="9000" y="3060"/>
                <a:chExt cx="90" cy="252"/>
              </a:xfrm>
            </p:grpSpPr>
            <p:sp>
              <p:nvSpPr>
                <p:cNvPr id="63519" name="Freeform 49">
                  <a:extLst>
                    <a:ext uri="{FF2B5EF4-FFF2-40B4-BE49-F238E27FC236}">
                      <a16:creationId xmlns:a16="http://schemas.microsoft.com/office/drawing/2014/main" id="{37D0C34C-7465-423F-AD65-63133F809558}"/>
                    </a:ext>
                  </a:extLst>
                </p:cNvPr>
                <p:cNvSpPr>
                  <a:spLocks noChangeArrowheads="1"/>
                </p:cNvSpPr>
                <p:nvPr/>
              </p:nvSpPr>
              <p:spPr bwMode="auto">
                <a:xfrm rot="-5400000">
                  <a:off x="9000" y="3060"/>
                  <a:ext cx="90" cy="90"/>
                </a:xfrm>
                <a:custGeom>
                  <a:avLst/>
                  <a:gdLst>
                    <a:gd name="T0" fmla="*/ 90 w 90"/>
                    <a:gd name="T1" fmla="*/ 45 h 90"/>
                    <a:gd name="T2" fmla="*/ 0 w 90"/>
                    <a:gd name="T3" fmla="*/ 90 h 90"/>
                    <a:gd name="T4" fmla="*/ 15 w 90"/>
                    <a:gd name="T5" fmla="*/ 45 h 90"/>
                    <a:gd name="T6" fmla="*/ 0 w 90"/>
                    <a:gd name="T7" fmla="*/ 0 h 90"/>
                    <a:gd name="T8" fmla="*/ 90 w 90"/>
                    <a:gd name="T9" fmla="*/ 45 h 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90">
                      <a:moveTo>
                        <a:pt x="90" y="45"/>
                      </a:moveTo>
                      <a:lnTo>
                        <a:pt x="0" y="90"/>
                      </a:lnTo>
                      <a:lnTo>
                        <a:pt x="15" y="45"/>
                      </a:lnTo>
                      <a:lnTo>
                        <a:pt x="0" y="0"/>
                      </a:lnTo>
                      <a:lnTo>
                        <a:pt x="9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20" name="Line 50">
                  <a:extLst>
                    <a:ext uri="{FF2B5EF4-FFF2-40B4-BE49-F238E27FC236}">
                      <a16:creationId xmlns:a16="http://schemas.microsoft.com/office/drawing/2014/main" id="{B3B7F223-44DB-41B8-8D33-75C4EAF4BB63}"/>
                    </a:ext>
                  </a:extLst>
                </p:cNvPr>
                <p:cNvSpPr>
                  <a:spLocks noChangeShapeType="1"/>
                </p:cNvSpPr>
                <p:nvPr/>
              </p:nvSpPr>
              <p:spPr bwMode="auto">
                <a:xfrm>
                  <a:off x="9045" y="3156"/>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3510" name="Group 51">
                <a:extLst>
                  <a:ext uri="{FF2B5EF4-FFF2-40B4-BE49-F238E27FC236}">
                    <a16:creationId xmlns:a16="http://schemas.microsoft.com/office/drawing/2014/main" id="{A05F147E-5109-4C10-BC9E-F510431436DC}"/>
                  </a:ext>
                </a:extLst>
              </p:cNvPr>
              <p:cNvGrpSpPr>
                <a:grpSpLocks/>
              </p:cNvGrpSpPr>
              <p:nvPr/>
            </p:nvGrpSpPr>
            <p:grpSpPr bwMode="auto">
              <a:xfrm rot="5400000">
                <a:off x="3204" y="3158"/>
                <a:ext cx="70" cy="178"/>
                <a:chOff x="9000" y="3060"/>
                <a:chExt cx="90" cy="252"/>
              </a:xfrm>
            </p:grpSpPr>
            <p:sp>
              <p:nvSpPr>
                <p:cNvPr id="63517" name="Freeform 52">
                  <a:extLst>
                    <a:ext uri="{FF2B5EF4-FFF2-40B4-BE49-F238E27FC236}">
                      <a16:creationId xmlns:a16="http://schemas.microsoft.com/office/drawing/2014/main" id="{6F503E4D-B072-46C2-AB8E-C951EF240489}"/>
                    </a:ext>
                  </a:extLst>
                </p:cNvPr>
                <p:cNvSpPr>
                  <a:spLocks noChangeArrowheads="1"/>
                </p:cNvSpPr>
                <p:nvPr/>
              </p:nvSpPr>
              <p:spPr bwMode="auto">
                <a:xfrm rot="-5400000">
                  <a:off x="9000" y="3060"/>
                  <a:ext cx="90" cy="90"/>
                </a:xfrm>
                <a:custGeom>
                  <a:avLst/>
                  <a:gdLst>
                    <a:gd name="T0" fmla="*/ 90 w 90"/>
                    <a:gd name="T1" fmla="*/ 45 h 90"/>
                    <a:gd name="T2" fmla="*/ 0 w 90"/>
                    <a:gd name="T3" fmla="*/ 90 h 90"/>
                    <a:gd name="T4" fmla="*/ 15 w 90"/>
                    <a:gd name="T5" fmla="*/ 45 h 90"/>
                    <a:gd name="T6" fmla="*/ 0 w 90"/>
                    <a:gd name="T7" fmla="*/ 0 h 90"/>
                    <a:gd name="T8" fmla="*/ 90 w 90"/>
                    <a:gd name="T9" fmla="*/ 45 h 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90">
                      <a:moveTo>
                        <a:pt x="90" y="45"/>
                      </a:moveTo>
                      <a:lnTo>
                        <a:pt x="0" y="90"/>
                      </a:lnTo>
                      <a:lnTo>
                        <a:pt x="15" y="45"/>
                      </a:lnTo>
                      <a:lnTo>
                        <a:pt x="0" y="0"/>
                      </a:lnTo>
                      <a:lnTo>
                        <a:pt x="9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18" name="Line 53">
                  <a:extLst>
                    <a:ext uri="{FF2B5EF4-FFF2-40B4-BE49-F238E27FC236}">
                      <a16:creationId xmlns:a16="http://schemas.microsoft.com/office/drawing/2014/main" id="{8FE7EED2-EC4C-4851-9F6C-BA831A0535DA}"/>
                    </a:ext>
                  </a:extLst>
                </p:cNvPr>
                <p:cNvSpPr>
                  <a:spLocks noChangeShapeType="1"/>
                </p:cNvSpPr>
                <p:nvPr/>
              </p:nvSpPr>
              <p:spPr bwMode="auto">
                <a:xfrm>
                  <a:off x="9045" y="3156"/>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3511" name="Group 54">
                <a:extLst>
                  <a:ext uri="{FF2B5EF4-FFF2-40B4-BE49-F238E27FC236}">
                    <a16:creationId xmlns:a16="http://schemas.microsoft.com/office/drawing/2014/main" id="{00AF7E94-8B93-4DCE-AAF9-D3CD8E6C0620}"/>
                  </a:ext>
                </a:extLst>
              </p:cNvPr>
              <p:cNvGrpSpPr>
                <a:grpSpLocks/>
              </p:cNvGrpSpPr>
              <p:nvPr/>
            </p:nvGrpSpPr>
            <p:grpSpPr bwMode="auto">
              <a:xfrm>
                <a:off x="4421" y="2469"/>
                <a:ext cx="64" cy="198"/>
                <a:chOff x="9000" y="3060"/>
                <a:chExt cx="90" cy="252"/>
              </a:xfrm>
            </p:grpSpPr>
            <p:sp>
              <p:nvSpPr>
                <p:cNvPr id="63515" name="Freeform 55">
                  <a:extLst>
                    <a:ext uri="{FF2B5EF4-FFF2-40B4-BE49-F238E27FC236}">
                      <a16:creationId xmlns:a16="http://schemas.microsoft.com/office/drawing/2014/main" id="{A5875060-05A4-4CA9-B30E-91D8D1247F90}"/>
                    </a:ext>
                  </a:extLst>
                </p:cNvPr>
                <p:cNvSpPr>
                  <a:spLocks noChangeArrowheads="1"/>
                </p:cNvSpPr>
                <p:nvPr/>
              </p:nvSpPr>
              <p:spPr bwMode="auto">
                <a:xfrm rot="-5400000">
                  <a:off x="9000" y="3060"/>
                  <a:ext cx="90" cy="90"/>
                </a:xfrm>
                <a:custGeom>
                  <a:avLst/>
                  <a:gdLst>
                    <a:gd name="T0" fmla="*/ 90 w 90"/>
                    <a:gd name="T1" fmla="*/ 45 h 90"/>
                    <a:gd name="T2" fmla="*/ 0 w 90"/>
                    <a:gd name="T3" fmla="*/ 90 h 90"/>
                    <a:gd name="T4" fmla="*/ 15 w 90"/>
                    <a:gd name="T5" fmla="*/ 45 h 90"/>
                    <a:gd name="T6" fmla="*/ 0 w 90"/>
                    <a:gd name="T7" fmla="*/ 0 h 90"/>
                    <a:gd name="T8" fmla="*/ 90 w 90"/>
                    <a:gd name="T9" fmla="*/ 45 h 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90">
                      <a:moveTo>
                        <a:pt x="90" y="45"/>
                      </a:moveTo>
                      <a:lnTo>
                        <a:pt x="0" y="90"/>
                      </a:lnTo>
                      <a:lnTo>
                        <a:pt x="15" y="45"/>
                      </a:lnTo>
                      <a:lnTo>
                        <a:pt x="0" y="0"/>
                      </a:lnTo>
                      <a:lnTo>
                        <a:pt x="9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16" name="Line 56">
                  <a:extLst>
                    <a:ext uri="{FF2B5EF4-FFF2-40B4-BE49-F238E27FC236}">
                      <a16:creationId xmlns:a16="http://schemas.microsoft.com/office/drawing/2014/main" id="{93081FBA-1041-4358-A643-D8DCE3D07282}"/>
                    </a:ext>
                  </a:extLst>
                </p:cNvPr>
                <p:cNvSpPr>
                  <a:spLocks noChangeShapeType="1"/>
                </p:cNvSpPr>
                <p:nvPr/>
              </p:nvSpPr>
              <p:spPr bwMode="auto">
                <a:xfrm>
                  <a:off x="9045" y="3156"/>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3512" name="Group 57">
                <a:extLst>
                  <a:ext uri="{FF2B5EF4-FFF2-40B4-BE49-F238E27FC236}">
                    <a16:creationId xmlns:a16="http://schemas.microsoft.com/office/drawing/2014/main" id="{E91EC5A1-5A3C-468A-8128-16351C4097E5}"/>
                  </a:ext>
                </a:extLst>
              </p:cNvPr>
              <p:cNvGrpSpPr>
                <a:grpSpLocks/>
              </p:cNvGrpSpPr>
              <p:nvPr/>
            </p:nvGrpSpPr>
            <p:grpSpPr bwMode="auto">
              <a:xfrm rot="5400000">
                <a:off x="3199" y="2547"/>
                <a:ext cx="71" cy="178"/>
                <a:chOff x="9000" y="3060"/>
                <a:chExt cx="90" cy="252"/>
              </a:xfrm>
            </p:grpSpPr>
            <p:sp>
              <p:nvSpPr>
                <p:cNvPr id="63513" name="Freeform 58">
                  <a:extLst>
                    <a:ext uri="{FF2B5EF4-FFF2-40B4-BE49-F238E27FC236}">
                      <a16:creationId xmlns:a16="http://schemas.microsoft.com/office/drawing/2014/main" id="{3F4D70D2-F130-45AA-8B0D-32BD7637010F}"/>
                    </a:ext>
                  </a:extLst>
                </p:cNvPr>
                <p:cNvSpPr>
                  <a:spLocks noChangeArrowheads="1"/>
                </p:cNvSpPr>
                <p:nvPr/>
              </p:nvSpPr>
              <p:spPr bwMode="auto">
                <a:xfrm rot="-5400000">
                  <a:off x="9000" y="3060"/>
                  <a:ext cx="90" cy="90"/>
                </a:xfrm>
                <a:custGeom>
                  <a:avLst/>
                  <a:gdLst>
                    <a:gd name="T0" fmla="*/ 90 w 90"/>
                    <a:gd name="T1" fmla="*/ 45 h 90"/>
                    <a:gd name="T2" fmla="*/ 0 w 90"/>
                    <a:gd name="T3" fmla="*/ 90 h 90"/>
                    <a:gd name="T4" fmla="*/ 15 w 90"/>
                    <a:gd name="T5" fmla="*/ 45 h 90"/>
                    <a:gd name="T6" fmla="*/ 0 w 90"/>
                    <a:gd name="T7" fmla="*/ 0 h 90"/>
                    <a:gd name="T8" fmla="*/ 90 w 90"/>
                    <a:gd name="T9" fmla="*/ 45 h 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90">
                      <a:moveTo>
                        <a:pt x="90" y="45"/>
                      </a:moveTo>
                      <a:lnTo>
                        <a:pt x="0" y="90"/>
                      </a:lnTo>
                      <a:lnTo>
                        <a:pt x="15" y="45"/>
                      </a:lnTo>
                      <a:lnTo>
                        <a:pt x="0" y="0"/>
                      </a:lnTo>
                      <a:lnTo>
                        <a:pt x="9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14" name="Line 59">
                  <a:extLst>
                    <a:ext uri="{FF2B5EF4-FFF2-40B4-BE49-F238E27FC236}">
                      <a16:creationId xmlns:a16="http://schemas.microsoft.com/office/drawing/2014/main" id="{22D020DD-D032-45BB-AAD4-8BDA3A2AA96B}"/>
                    </a:ext>
                  </a:extLst>
                </p:cNvPr>
                <p:cNvSpPr>
                  <a:spLocks noChangeShapeType="1"/>
                </p:cNvSpPr>
                <p:nvPr/>
              </p:nvSpPr>
              <p:spPr bwMode="auto">
                <a:xfrm>
                  <a:off x="9045" y="3156"/>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A893BCA6-4843-4A7B-9753-C220FC51757A}"/>
              </a:ext>
            </a:extLst>
          </p:cNvPr>
          <p:cNvSpPr>
            <a:spLocks noGrp="1" noChangeArrowheads="1"/>
          </p:cNvSpPr>
          <p:nvPr>
            <p:ph type="title" idx="4294967295"/>
          </p:nvPr>
        </p:nvSpPr>
        <p:spPr>
          <a:xfrm>
            <a:off x="428625" y="161925"/>
            <a:ext cx="8178800" cy="533400"/>
          </a:xfrm>
        </p:spPr>
        <p:txBody>
          <a:bodyPr/>
          <a:lstStyle/>
          <a:p>
            <a:pPr eaLnBrk="1" hangingPunct="1"/>
            <a:r>
              <a:rPr lang="en-US" altLang="zh-CN"/>
              <a:t>5.5 </a:t>
            </a:r>
            <a:r>
              <a:rPr lang="zh-CN" altLang="en-US"/>
              <a:t>面向对象分析和设计实例</a:t>
            </a:r>
          </a:p>
        </p:txBody>
      </p:sp>
      <p:sp>
        <p:nvSpPr>
          <p:cNvPr id="64515" name="Text Box 3">
            <a:extLst>
              <a:ext uri="{FF2B5EF4-FFF2-40B4-BE49-F238E27FC236}">
                <a16:creationId xmlns:a16="http://schemas.microsoft.com/office/drawing/2014/main" id="{DB5DC807-1D45-4DE6-8A1C-6525BEE8D9BC}"/>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grpSp>
        <p:nvGrpSpPr>
          <p:cNvPr id="64516" name="Group 9">
            <a:extLst>
              <a:ext uri="{FF2B5EF4-FFF2-40B4-BE49-F238E27FC236}">
                <a16:creationId xmlns:a16="http://schemas.microsoft.com/office/drawing/2014/main" id="{3EDFA013-6D45-4942-860B-F69CC12066F1}"/>
              </a:ext>
            </a:extLst>
          </p:cNvPr>
          <p:cNvGrpSpPr>
            <a:grpSpLocks noChangeAspect="1"/>
          </p:cNvGrpSpPr>
          <p:nvPr/>
        </p:nvGrpSpPr>
        <p:grpSpPr bwMode="auto">
          <a:xfrm>
            <a:off x="1763713" y="1557338"/>
            <a:ext cx="6048375" cy="4649787"/>
            <a:chOff x="2290" y="7023"/>
            <a:chExt cx="10326" cy="6125"/>
          </a:xfrm>
        </p:grpSpPr>
        <p:sp>
          <p:nvSpPr>
            <p:cNvPr id="64517" name="AutoShape 10">
              <a:extLst>
                <a:ext uri="{FF2B5EF4-FFF2-40B4-BE49-F238E27FC236}">
                  <a16:creationId xmlns:a16="http://schemas.microsoft.com/office/drawing/2014/main" id="{68C88ABA-8F80-4C6E-8D57-A133DEA64668}"/>
                </a:ext>
              </a:extLst>
            </p:cNvPr>
            <p:cNvSpPr>
              <a:spLocks noChangeAspect="1" noChangeArrowheads="1"/>
            </p:cNvSpPr>
            <p:nvPr/>
          </p:nvSpPr>
          <p:spPr bwMode="auto">
            <a:xfrm>
              <a:off x="2290" y="7023"/>
              <a:ext cx="10326" cy="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grpSp>
          <p:nvGrpSpPr>
            <p:cNvPr id="64518" name="Group 11">
              <a:extLst>
                <a:ext uri="{FF2B5EF4-FFF2-40B4-BE49-F238E27FC236}">
                  <a16:creationId xmlns:a16="http://schemas.microsoft.com/office/drawing/2014/main" id="{88A7D5CB-B227-4945-B5BF-F7C338395227}"/>
                </a:ext>
              </a:extLst>
            </p:cNvPr>
            <p:cNvGrpSpPr>
              <a:grpSpLocks/>
            </p:cNvGrpSpPr>
            <p:nvPr/>
          </p:nvGrpSpPr>
          <p:grpSpPr bwMode="auto">
            <a:xfrm>
              <a:off x="2290" y="7023"/>
              <a:ext cx="10326" cy="6125"/>
              <a:chOff x="2340" y="1908"/>
              <a:chExt cx="7380" cy="6105"/>
            </a:xfrm>
          </p:grpSpPr>
          <p:grpSp>
            <p:nvGrpSpPr>
              <p:cNvPr id="64520" name="Group 12">
                <a:extLst>
                  <a:ext uri="{FF2B5EF4-FFF2-40B4-BE49-F238E27FC236}">
                    <a16:creationId xmlns:a16="http://schemas.microsoft.com/office/drawing/2014/main" id="{F1F2EAD1-4D0D-4BB5-946C-9C0C392F3E04}"/>
                  </a:ext>
                </a:extLst>
              </p:cNvPr>
              <p:cNvGrpSpPr>
                <a:grpSpLocks/>
              </p:cNvGrpSpPr>
              <p:nvPr/>
            </p:nvGrpSpPr>
            <p:grpSpPr bwMode="auto">
              <a:xfrm>
                <a:off x="2340" y="1908"/>
                <a:ext cx="7380" cy="6105"/>
                <a:chOff x="2340" y="1908"/>
                <a:chExt cx="7380" cy="6105"/>
              </a:xfrm>
            </p:grpSpPr>
            <p:sp>
              <p:nvSpPr>
                <p:cNvPr id="64569" name="Rectangle 13">
                  <a:extLst>
                    <a:ext uri="{FF2B5EF4-FFF2-40B4-BE49-F238E27FC236}">
                      <a16:creationId xmlns:a16="http://schemas.microsoft.com/office/drawing/2014/main" id="{411D6677-8926-4290-A0D1-080ADF65B0F4}"/>
                    </a:ext>
                  </a:extLst>
                </p:cNvPr>
                <p:cNvSpPr>
                  <a:spLocks noChangeArrowheads="1"/>
                </p:cNvSpPr>
                <p:nvPr/>
              </p:nvSpPr>
              <p:spPr bwMode="auto">
                <a:xfrm>
                  <a:off x="2340" y="1908"/>
                  <a:ext cx="7380" cy="5460"/>
                </a:xfrm>
                <a:prstGeom prst="rect">
                  <a:avLst/>
                </a:prstGeom>
                <a:solidFill>
                  <a:srgbClr val="FFFFFF"/>
                </a:solidFill>
                <a:ln w="9525">
                  <a:solidFill>
                    <a:srgbClr val="000000"/>
                  </a:solidFill>
                  <a:miter lim="800000"/>
                  <a:headEnd/>
                  <a:tailEnd/>
                </a:ln>
              </p:spPr>
              <p:txBody>
                <a:bodyPr lIns="18000" tIns="3600" rIns="18000" bIns="3600"/>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64570" name="Text Box 14">
                  <a:extLst>
                    <a:ext uri="{FF2B5EF4-FFF2-40B4-BE49-F238E27FC236}">
                      <a16:creationId xmlns:a16="http://schemas.microsoft.com/office/drawing/2014/main" id="{4EE56196-972C-4B13-80F5-4F987CF57975}"/>
                    </a:ext>
                  </a:extLst>
                </p:cNvPr>
                <p:cNvSpPr txBox="1">
                  <a:spLocks noChangeArrowheads="1"/>
                </p:cNvSpPr>
                <p:nvPr/>
              </p:nvSpPr>
              <p:spPr bwMode="auto">
                <a:xfrm>
                  <a:off x="6660" y="2048"/>
                  <a:ext cx="1456"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600" tIns="2520" rIns="12600" bIns="2520"/>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just" eaLnBrk="1" hangingPunct="1"/>
                  <a:r>
                    <a:rPr lang="zh-CN" altLang="en-US">
                      <a:solidFill>
                        <a:srgbClr val="A50021"/>
                      </a:solidFill>
                      <a:latin typeface="Times New Roman" panose="02020603050405020304" pitchFamily="18" charset="0"/>
                    </a:rPr>
                    <a:t>图书馆管理员</a:t>
                  </a:r>
                  <a:endParaRPr lang="zh-CN" altLang="en-US">
                    <a:solidFill>
                      <a:srgbClr val="A50021"/>
                    </a:solidFill>
                    <a:latin typeface="Arial" panose="020B0604020202020204" pitchFamily="34" charset="0"/>
                  </a:endParaRPr>
                </a:p>
              </p:txBody>
            </p:sp>
            <p:sp>
              <p:nvSpPr>
                <p:cNvPr id="64571" name="Line 15">
                  <a:extLst>
                    <a:ext uri="{FF2B5EF4-FFF2-40B4-BE49-F238E27FC236}">
                      <a16:creationId xmlns:a16="http://schemas.microsoft.com/office/drawing/2014/main" id="{6D14684F-6CE3-45E6-BACC-D203737486B2}"/>
                    </a:ext>
                  </a:extLst>
                </p:cNvPr>
                <p:cNvSpPr>
                  <a:spLocks noChangeShapeType="1"/>
                </p:cNvSpPr>
                <p:nvPr/>
              </p:nvSpPr>
              <p:spPr bwMode="auto">
                <a:xfrm>
                  <a:off x="5264" y="1938"/>
                  <a:ext cx="0" cy="540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72" name="Text Box 16">
                  <a:extLst>
                    <a:ext uri="{FF2B5EF4-FFF2-40B4-BE49-F238E27FC236}">
                      <a16:creationId xmlns:a16="http://schemas.microsoft.com/office/drawing/2014/main" id="{B1BDD9B6-541F-4A5B-9449-B12CA7B50E98}"/>
                    </a:ext>
                  </a:extLst>
                </p:cNvPr>
                <p:cNvSpPr txBox="1">
                  <a:spLocks noChangeArrowheads="1"/>
                </p:cNvSpPr>
                <p:nvPr/>
              </p:nvSpPr>
              <p:spPr bwMode="auto">
                <a:xfrm>
                  <a:off x="2445" y="7563"/>
                  <a:ext cx="7200"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600" tIns="2520" rIns="12600" bIns="2520"/>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endParaRPr lang="zh-CN" altLang="en-US" b="0">
                    <a:latin typeface="Times New Roman" panose="02020603050405020304" pitchFamily="18" charset="0"/>
                  </a:endParaRPr>
                </a:p>
                <a:p>
                  <a:pPr algn="ctr" eaLnBrk="1" hangingPunct="1"/>
                  <a:r>
                    <a:rPr lang="zh-CN" altLang="en-US">
                      <a:latin typeface="Arial" panose="020B0604020202020204" pitchFamily="34" charset="0"/>
                    </a:rPr>
                    <a:t>图</a:t>
                  </a:r>
                  <a:r>
                    <a:rPr lang="en-US" altLang="zh-CN">
                      <a:latin typeface="Arial" panose="020B0604020202020204" pitchFamily="34" charset="0"/>
                    </a:rPr>
                    <a:t>5-20 </a:t>
                  </a:r>
                  <a:r>
                    <a:rPr lang="zh-CN" altLang="en-US">
                      <a:latin typeface="Arial" panose="020B0604020202020204" pitchFamily="34" charset="0"/>
                    </a:rPr>
                    <a:t>图书馆系统借</a:t>
                  </a:r>
                  <a:r>
                    <a:rPr lang="en-US" altLang="zh-CN">
                      <a:latin typeface="Arial" panose="020B0604020202020204" pitchFamily="34" charset="0"/>
                    </a:rPr>
                    <a:t>/</a:t>
                  </a:r>
                  <a:r>
                    <a:rPr lang="zh-CN" altLang="en-US">
                      <a:latin typeface="Arial" panose="020B0604020202020204" pitchFamily="34" charset="0"/>
                    </a:rPr>
                    <a:t>还书业务层的活动图</a:t>
                  </a:r>
                  <a:endParaRPr lang="zh-CN" altLang="en-US">
                    <a:latin typeface="Times New Roman" panose="02020603050405020304" pitchFamily="18" charset="0"/>
                  </a:endParaRPr>
                </a:p>
              </p:txBody>
            </p:sp>
            <p:grpSp>
              <p:nvGrpSpPr>
                <p:cNvPr id="64573" name="Group 17">
                  <a:extLst>
                    <a:ext uri="{FF2B5EF4-FFF2-40B4-BE49-F238E27FC236}">
                      <a16:creationId xmlns:a16="http://schemas.microsoft.com/office/drawing/2014/main" id="{EA6B44B0-A2AD-4275-A2A3-7E95670F46C5}"/>
                    </a:ext>
                  </a:extLst>
                </p:cNvPr>
                <p:cNvGrpSpPr>
                  <a:grpSpLocks/>
                </p:cNvGrpSpPr>
                <p:nvPr/>
              </p:nvGrpSpPr>
              <p:grpSpPr bwMode="auto">
                <a:xfrm>
                  <a:off x="2610" y="1938"/>
                  <a:ext cx="2446" cy="1665"/>
                  <a:chOff x="2610" y="1938"/>
                  <a:chExt cx="2446" cy="1665"/>
                </a:xfrm>
              </p:grpSpPr>
              <p:grpSp>
                <p:nvGrpSpPr>
                  <p:cNvPr id="64574" name="Group 18">
                    <a:extLst>
                      <a:ext uri="{FF2B5EF4-FFF2-40B4-BE49-F238E27FC236}">
                        <a16:creationId xmlns:a16="http://schemas.microsoft.com/office/drawing/2014/main" id="{3E390B91-A6CB-4DF5-A45C-355EC2272347}"/>
                      </a:ext>
                    </a:extLst>
                  </p:cNvPr>
                  <p:cNvGrpSpPr>
                    <a:grpSpLocks/>
                  </p:cNvGrpSpPr>
                  <p:nvPr/>
                </p:nvGrpSpPr>
                <p:grpSpPr bwMode="auto">
                  <a:xfrm rot="10800000">
                    <a:off x="4500" y="2718"/>
                    <a:ext cx="91" cy="460"/>
                    <a:chOff x="6614" y="6432"/>
                    <a:chExt cx="91" cy="460"/>
                  </a:xfrm>
                </p:grpSpPr>
                <p:sp>
                  <p:nvSpPr>
                    <p:cNvPr id="64589" name="Freeform 19">
                      <a:extLst>
                        <a:ext uri="{FF2B5EF4-FFF2-40B4-BE49-F238E27FC236}">
                          <a16:creationId xmlns:a16="http://schemas.microsoft.com/office/drawing/2014/main" id="{D7034EB5-76FB-4AB3-A07F-ED4DDC53E7DD}"/>
                        </a:ext>
                      </a:extLst>
                    </p:cNvPr>
                    <p:cNvSpPr>
                      <a:spLocks noChangeArrowheads="1"/>
                    </p:cNvSpPr>
                    <p:nvPr/>
                  </p:nvSpPr>
                  <p:spPr bwMode="auto">
                    <a:xfrm rot="-5400000">
                      <a:off x="6580" y="6436"/>
                      <a:ext cx="130" cy="91"/>
                    </a:xfrm>
                    <a:custGeom>
                      <a:avLst/>
                      <a:gdLst>
                        <a:gd name="T0" fmla="*/ 35 w 450"/>
                        <a:gd name="T1" fmla="*/ 53 h 285"/>
                        <a:gd name="T2" fmla="*/ 4 w 450"/>
                        <a:gd name="T3" fmla="*/ 0 h 285"/>
                        <a:gd name="T4" fmla="*/ 130 w 450"/>
                        <a:gd name="T5" fmla="*/ 48 h 285"/>
                        <a:gd name="T6" fmla="*/ 0 w 450"/>
                        <a:gd name="T7" fmla="*/ 91 h 285"/>
                        <a:gd name="T8" fmla="*/ 30 w 450"/>
                        <a:gd name="T9" fmla="*/ 46 h 2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a:lstStyle/>
                    <a:p>
                      <a:endParaRPr lang="zh-CN" altLang="en-US"/>
                    </a:p>
                  </p:txBody>
                </p:sp>
                <p:sp>
                  <p:nvSpPr>
                    <p:cNvPr id="64590" name="Line 20">
                      <a:extLst>
                        <a:ext uri="{FF2B5EF4-FFF2-40B4-BE49-F238E27FC236}">
                          <a16:creationId xmlns:a16="http://schemas.microsoft.com/office/drawing/2014/main" id="{4CD672C6-5B00-493D-9A44-29938785A9AD}"/>
                        </a:ext>
                      </a:extLst>
                    </p:cNvPr>
                    <p:cNvSpPr>
                      <a:spLocks noChangeShapeType="1"/>
                    </p:cNvSpPr>
                    <p:nvPr/>
                  </p:nvSpPr>
                  <p:spPr bwMode="auto">
                    <a:xfrm rot="-5400000">
                      <a:off x="6483" y="6710"/>
                      <a:ext cx="3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4575" name="Oval 21">
                    <a:extLst>
                      <a:ext uri="{FF2B5EF4-FFF2-40B4-BE49-F238E27FC236}">
                        <a16:creationId xmlns:a16="http://schemas.microsoft.com/office/drawing/2014/main" id="{E3EF59F4-5730-45A4-87F4-987B54BA0E68}"/>
                      </a:ext>
                    </a:extLst>
                  </p:cNvPr>
                  <p:cNvSpPr>
                    <a:spLocks noChangeArrowheads="1"/>
                  </p:cNvSpPr>
                  <p:nvPr/>
                </p:nvSpPr>
                <p:spPr bwMode="auto">
                  <a:xfrm>
                    <a:off x="2758" y="2103"/>
                    <a:ext cx="170" cy="170"/>
                  </a:xfrm>
                  <a:prstGeom prst="ellipse">
                    <a:avLst/>
                  </a:prstGeom>
                  <a:solidFill>
                    <a:srgbClr val="000000"/>
                  </a:solidFill>
                  <a:ln w="9525">
                    <a:solidFill>
                      <a:srgbClr val="000000"/>
                    </a:solidFill>
                    <a:round/>
                    <a:headEnd/>
                    <a:tailEnd/>
                  </a:ln>
                </p:spPr>
                <p:txBody>
                  <a:bodyPr lIns="18000" tIns="3600" rIns="18000" bIns="3600"/>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64576" name="AutoShape 22">
                    <a:extLst>
                      <a:ext uri="{FF2B5EF4-FFF2-40B4-BE49-F238E27FC236}">
                        <a16:creationId xmlns:a16="http://schemas.microsoft.com/office/drawing/2014/main" id="{8EE3AB43-B1A5-4F54-804E-240A726DCCCD}"/>
                      </a:ext>
                    </a:extLst>
                  </p:cNvPr>
                  <p:cNvSpPr>
                    <a:spLocks noChangeArrowheads="1"/>
                  </p:cNvSpPr>
                  <p:nvPr/>
                </p:nvSpPr>
                <p:spPr bwMode="auto">
                  <a:xfrm>
                    <a:off x="2610" y="2655"/>
                    <a:ext cx="454" cy="198"/>
                  </a:xfrm>
                  <a:prstGeom prst="diamond">
                    <a:avLst/>
                  </a:prstGeom>
                  <a:solidFill>
                    <a:srgbClr val="FFFFFF"/>
                  </a:solidFill>
                  <a:ln w="9525">
                    <a:solidFill>
                      <a:srgbClr val="000000"/>
                    </a:solidFill>
                    <a:miter lim="800000"/>
                    <a:headEnd/>
                    <a:tailEnd/>
                  </a:ln>
                </p:spPr>
                <p:txBody>
                  <a:bodyPr lIns="18000" tIns="3600" rIns="18000" bIns="3600"/>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64577" name="Text Box 23">
                    <a:extLst>
                      <a:ext uri="{FF2B5EF4-FFF2-40B4-BE49-F238E27FC236}">
                        <a16:creationId xmlns:a16="http://schemas.microsoft.com/office/drawing/2014/main" id="{91B52A85-930A-4756-B25B-39BBA29FFB77}"/>
                      </a:ext>
                    </a:extLst>
                  </p:cNvPr>
                  <p:cNvSpPr txBox="1">
                    <a:spLocks noChangeArrowheads="1"/>
                  </p:cNvSpPr>
                  <p:nvPr/>
                </p:nvSpPr>
                <p:spPr bwMode="auto">
                  <a:xfrm>
                    <a:off x="2954" y="2388"/>
                    <a:ext cx="992"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600" tIns="2520" rIns="12600" bIns="2520"/>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en-US" altLang="zh-CN" b="0">
                        <a:solidFill>
                          <a:srgbClr val="003366"/>
                        </a:solidFill>
                        <a:latin typeface="Times New Roman" panose="02020603050405020304" pitchFamily="18" charset="0"/>
                      </a:rPr>
                      <a:t>[</a:t>
                    </a:r>
                    <a:r>
                      <a:rPr lang="zh-CN" altLang="en-US" b="0">
                        <a:solidFill>
                          <a:srgbClr val="003366"/>
                        </a:solidFill>
                        <a:latin typeface="Times New Roman" panose="02020603050405020304" pitchFamily="18" charset="0"/>
                      </a:rPr>
                      <a:t>借书者</a:t>
                    </a:r>
                    <a:r>
                      <a:rPr lang="en-US" altLang="zh-CN" b="0">
                        <a:solidFill>
                          <a:srgbClr val="003366"/>
                        </a:solidFill>
                        <a:latin typeface="Times New Roman" panose="02020603050405020304" pitchFamily="18" charset="0"/>
                      </a:rPr>
                      <a:t>]</a:t>
                    </a:r>
                    <a:endParaRPr lang="en-US" altLang="zh-CN" b="0">
                      <a:latin typeface="Arial" panose="020B0604020202020204" pitchFamily="34" charset="0"/>
                    </a:endParaRPr>
                  </a:p>
                </p:txBody>
              </p:sp>
              <p:sp>
                <p:nvSpPr>
                  <p:cNvPr id="64578" name="Text Box 24">
                    <a:extLst>
                      <a:ext uri="{FF2B5EF4-FFF2-40B4-BE49-F238E27FC236}">
                        <a16:creationId xmlns:a16="http://schemas.microsoft.com/office/drawing/2014/main" id="{CA7F335C-FF40-4039-BB50-29B3495AADF9}"/>
                      </a:ext>
                    </a:extLst>
                  </p:cNvPr>
                  <p:cNvSpPr txBox="1">
                    <a:spLocks noChangeArrowheads="1"/>
                  </p:cNvSpPr>
                  <p:nvPr/>
                </p:nvSpPr>
                <p:spPr bwMode="auto">
                  <a:xfrm>
                    <a:off x="3300" y="1938"/>
                    <a:ext cx="1202"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600" tIns="2520" rIns="12600" bIns="2520"/>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just" eaLnBrk="1" hangingPunct="1"/>
                    <a:r>
                      <a:rPr lang="zh-CN" altLang="en-US">
                        <a:solidFill>
                          <a:srgbClr val="A50021"/>
                        </a:solidFill>
                        <a:latin typeface="Times New Roman" panose="02020603050405020304" pitchFamily="18" charset="0"/>
                      </a:rPr>
                      <a:t>图书馆成员</a:t>
                    </a:r>
                    <a:endParaRPr lang="zh-CN" altLang="en-US">
                      <a:solidFill>
                        <a:srgbClr val="A50021"/>
                      </a:solidFill>
                      <a:latin typeface="Arial" panose="020B0604020202020204" pitchFamily="34" charset="0"/>
                    </a:endParaRPr>
                  </a:p>
                </p:txBody>
              </p:sp>
              <p:sp>
                <p:nvSpPr>
                  <p:cNvPr id="64579" name="AutoShape 25">
                    <a:extLst>
                      <a:ext uri="{FF2B5EF4-FFF2-40B4-BE49-F238E27FC236}">
                        <a16:creationId xmlns:a16="http://schemas.microsoft.com/office/drawing/2014/main" id="{5054EC3F-FCE3-4BA6-A53D-2BBC8ED16E23}"/>
                      </a:ext>
                    </a:extLst>
                  </p:cNvPr>
                  <p:cNvSpPr>
                    <a:spLocks noChangeArrowheads="1"/>
                  </p:cNvSpPr>
                  <p:nvPr/>
                </p:nvSpPr>
                <p:spPr bwMode="auto">
                  <a:xfrm>
                    <a:off x="4006" y="2568"/>
                    <a:ext cx="1050" cy="405"/>
                  </a:xfrm>
                  <a:prstGeom prst="flowChartAlternateProcess">
                    <a:avLst/>
                  </a:prstGeom>
                  <a:solidFill>
                    <a:srgbClr val="FFFFFF"/>
                  </a:solidFill>
                  <a:ln w="9525">
                    <a:solidFill>
                      <a:srgbClr val="000000"/>
                    </a:solidFill>
                    <a:miter lim="800000"/>
                    <a:headEnd/>
                    <a:tailEnd/>
                  </a:ln>
                </p:spPr>
                <p:txBody>
                  <a:bodyPr lIns="12600" tIns="2520" rIns="12600" bIns="2520"/>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zh-CN" altLang="en-US" b="0">
                        <a:solidFill>
                          <a:srgbClr val="003366"/>
                        </a:solidFill>
                        <a:latin typeface="Times New Roman" panose="02020603050405020304" pitchFamily="18" charset="0"/>
                      </a:rPr>
                      <a:t>查找图书</a:t>
                    </a:r>
                    <a:endParaRPr lang="zh-CN" altLang="en-US" b="0">
                      <a:latin typeface="Arial" panose="020B0604020202020204" pitchFamily="34" charset="0"/>
                    </a:endParaRPr>
                  </a:p>
                </p:txBody>
              </p:sp>
              <p:sp>
                <p:nvSpPr>
                  <p:cNvPr id="64580" name="Text Box 26">
                    <a:extLst>
                      <a:ext uri="{FF2B5EF4-FFF2-40B4-BE49-F238E27FC236}">
                        <a16:creationId xmlns:a16="http://schemas.microsoft.com/office/drawing/2014/main" id="{BC6072A1-BB34-4ADC-B67D-C6D56A1AC5E0}"/>
                      </a:ext>
                    </a:extLst>
                  </p:cNvPr>
                  <p:cNvSpPr txBox="1">
                    <a:spLocks noChangeArrowheads="1"/>
                  </p:cNvSpPr>
                  <p:nvPr/>
                </p:nvSpPr>
                <p:spPr bwMode="auto">
                  <a:xfrm>
                    <a:off x="2924" y="3033"/>
                    <a:ext cx="992"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600" tIns="2520" rIns="12600" bIns="2520"/>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en-US" altLang="zh-CN" b="0">
                        <a:solidFill>
                          <a:srgbClr val="003366"/>
                        </a:solidFill>
                        <a:latin typeface="Times New Roman" panose="02020603050405020304" pitchFamily="18" charset="0"/>
                      </a:rPr>
                      <a:t>[</a:t>
                    </a:r>
                    <a:r>
                      <a:rPr lang="zh-CN" altLang="en-US" b="0">
                        <a:solidFill>
                          <a:srgbClr val="003366"/>
                        </a:solidFill>
                        <a:latin typeface="Times New Roman" panose="02020603050405020304" pitchFamily="18" charset="0"/>
                      </a:rPr>
                      <a:t>还书者</a:t>
                    </a:r>
                    <a:r>
                      <a:rPr lang="en-US" altLang="zh-CN" b="0">
                        <a:solidFill>
                          <a:srgbClr val="003366"/>
                        </a:solidFill>
                        <a:latin typeface="Times New Roman" panose="02020603050405020304" pitchFamily="18" charset="0"/>
                      </a:rPr>
                      <a:t>]</a:t>
                    </a:r>
                    <a:endParaRPr lang="en-US" altLang="zh-CN" b="0">
                      <a:latin typeface="Arial" panose="020B0604020202020204" pitchFamily="34" charset="0"/>
                    </a:endParaRPr>
                  </a:p>
                </p:txBody>
              </p:sp>
              <p:sp>
                <p:nvSpPr>
                  <p:cNvPr id="64581" name="Freeform 27">
                    <a:extLst>
                      <a:ext uri="{FF2B5EF4-FFF2-40B4-BE49-F238E27FC236}">
                        <a16:creationId xmlns:a16="http://schemas.microsoft.com/office/drawing/2014/main" id="{F1F8EBAE-209A-44D4-A787-0A6652FFD127}"/>
                      </a:ext>
                    </a:extLst>
                  </p:cNvPr>
                  <p:cNvSpPr>
                    <a:spLocks noChangeArrowheads="1"/>
                  </p:cNvSpPr>
                  <p:nvPr/>
                </p:nvSpPr>
                <p:spPr bwMode="auto">
                  <a:xfrm>
                    <a:off x="2835" y="2853"/>
                    <a:ext cx="1140" cy="537"/>
                  </a:xfrm>
                  <a:custGeom>
                    <a:avLst/>
                    <a:gdLst>
                      <a:gd name="T0" fmla="*/ 1 w 1140"/>
                      <a:gd name="T1" fmla="*/ 0 h 537"/>
                      <a:gd name="T2" fmla="*/ 0 w 1140"/>
                      <a:gd name="T3" fmla="*/ 537 h 537"/>
                      <a:gd name="T4" fmla="*/ 1140 w 1140"/>
                      <a:gd name="T5" fmla="*/ 537 h 537"/>
                      <a:gd name="T6" fmla="*/ 0 60000 65536"/>
                      <a:gd name="T7" fmla="*/ 0 60000 65536"/>
                      <a:gd name="T8" fmla="*/ 0 60000 65536"/>
                    </a:gdLst>
                    <a:ahLst/>
                    <a:cxnLst>
                      <a:cxn ang="T6">
                        <a:pos x="T0" y="T1"/>
                      </a:cxn>
                      <a:cxn ang="T7">
                        <a:pos x="T2" y="T3"/>
                      </a:cxn>
                      <a:cxn ang="T8">
                        <a:pos x="T4" y="T5"/>
                      </a:cxn>
                    </a:cxnLst>
                    <a:rect l="0" t="0" r="r" b="b"/>
                    <a:pathLst>
                      <a:path w="1140" h="537">
                        <a:moveTo>
                          <a:pt x="1" y="0"/>
                        </a:moveTo>
                        <a:lnTo>
                          <a:pt x="0" y="537"/>
                        </a:lnTo>
                        <a:lnTo>
                          <a:pt x="1140" y="537"/>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582" name="AutoShape 28">
                    <a:extLst>
                      <a:ext uri="{FF2B5EF4-FFF2-40B4-BE49-F238E27FC236}">
                        <a16:creationId xmlns:a16="http://schemas.microsoft.com/office/drawing/2014/main" id="{64D305C7-FEE2-4B3A-B1F9-2B7E5EDB750E}"/>
                      </a:ext>
                    </a:extLst>
                  </p:cNvPr>
                  <p:cNvSpPr>
                    <a:spLocks noChangeArrowheads="1"/>
                  </p:cNvSpPr>
                  <p:nvPr/>
                </p:nvSpPr>
                <p:spPr bwMode="auto">
                  <a:xfrm>
                    <a:off x="3992" y="3198"/>
                    <a:ext cx="1050" cy="405"/>
                  </a:xfrm>
                  <a:prstGeom prst="flowChartAlternateProcess">
                    <a:avLst/>
                  </a:prstGeom>
                  <a:solidFill>
                    <a:srgbClr val="FFFFFF"/>
                  </a:solidFill>
                  <a:ln w="9525">
                    <a:solidFill>
                      <a:srgbClr val="000000"/>
                    </a:solidFill>
                    <a:miter lim="800000"/>
                    <a:headEnd/>
                    <a:tailEnd/>
                  </a:ln>
                </p:spPr>
                <p:txBody>
                  <a:bodyPr lIns="12600" tIns="2520" rIns="12600" bIns="2520"/>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zh-CN" altLang="en-US" b="0">
                        <a:solidFill>
                          <a:srgbClr val="003366"/>
                        </a:solidFill>
                        <a:latin typeface="Times New Roman" panose="02020603050405020304" pitchFamily="18" charset="0"/>
                      </a:rPr>
                      <a:t>排队等待</a:t>
                    </a:r>
                    <a:endParaRPr lang="zh-CN" altLang="en-US" b="0">
                      <a:latin typeface="Arial" panose="020B0604020202020204" pitchFamily="34" charset="0"/>
                    </a:endParaRPr>
                  </a:p>
                </p:txBody>
              </p:sp>
              <p:sp>
                <p:nvSpPr>
                  <p:cNvPr id="64583" name="Freeform 29">
                    <a:extLst>
                      <a:ext uri="{FF2B5EF4-FFF2-40B4-BE49-F238E27FC236}">
                        <a16:creationId xmlns:a16="http://schemas.microsoft.com/office/drawing/2014/main" id="{D362E5FE-D79B-45F5-ADA4-EC3E20D4307D}"/>
                      </a:ext>
                    </a:extLst>
                  </p:cNvPr>
                  <p:cNvSpPr>
                    <a:spLocks noChangeArrowheads="1"/>
                  </p:cNvSpPr>
                  <p:nvPr/>
                </p:nvSpPr>
                <p:spPr bwMode="auto">
                  <a:xfrm>
                    <a:off x="3855" y="3348"/>
                    <a:ext cx="130" cy="91"/>
                  </a:xfrm>
                  <a:custGeom>
                    <a:avLst/>
                    <a:gdLst>
                      <a:gd name="T0" fmla="*/ 35 w 450"/>
                      <a:gd name="T1" fmla="*/ 53 h 285"/>
                      <a:gd name="T2" fmla="*/ 4 w 450"/>
                      <a:gd name="T3" fmla="*/ 0 h 285"/>
                      <a:gd name="T4" fmla="*/ 130 w 450"/>
                      <a:gd name="T5" fmla="*/ 48 h 285"/>
                      <a:gd name="T6" fmla="*/ 0 w 450"/>
                      <a:gd name="T7" fmla="*/ 91 h 285"/>
                      <a:gd name="T8" fmla="*/ 30 w 450"/>
                      <a:gd name="T9" fmla="*/ 46 h 2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a:lstStyle/>
                  <a:p>
                    <a:endParaRPr lang="zh-CN" altLang="en-US"/>
                  </a:p>
                </p:txBody>
              </p:sp>
              <p:grpSp>
                <p:nvGrpSpPr>
                  <p:cNvPr id="64584" name="Group 30">
                    <a:extLst>
                      <a:ext uri="{FF2B5EF4-FFF2-40B4-BE49-F238E27FC236}">
                        <a16:creationId xmlns:a16="http://schemas.microsoft.com/office/drawing/2014/main" id="{67EF9878-B634-4092-AD52-9515FD96B2EB}"/>
                      </a:ext>
                    </a:extLst>
                  </p:cNvPr>
                  <p:cNvGrpSpPr>
                    <a:grpSpLocks/>
                  </p:cNvGrpSpPr>
                  <p:nvPr/>
                </p:nvGrpSpPr>
                <p:grpSpPr bwMode="auto">
                  <a:xfrm rot="10800000">
                    <a:off x="2790" y="2211"/>
                    <a:ext cx="91" cy="460"/>
                    <a:chOff x="6614" y="6432"/>
                    <a:chExt cx="91" cy="460"/>
                  </a:xfrm>
                </p:grpSpPr>
                <p:sp>
                  <p:nvSpPr>
                    <p:cNvPr id="64587" name="Freeform 31">
                      <a:extLst>
                        <a:ext uri="{FF2B5EF4-FFF2-40B4-BE49-F238E27FC236}">
                          <a16:creationId xmlns:a16="http://schemas.microsoft.com/office/drawing/2014/main" id="{FC1A90F5-A6F7-48ED-9B83-64C31C04CBD9}"/>
                        </a:ext>
                      </a:extLst>
                    </p:cNvPr>
                    <p:cNvSpPr>
                      <a:spLocks noChangeArrowheads="1"/>
                    </p:cNvSpPr>
                    <p:nvPr/>
                  </p:nvSpPr>
                  <p:spPr bwMode="auto">
                    <a:xfrm rot="-5400000">
                      <a:off x="6580" y="6436"/>
                      <a:ext cx="130" cy="91"/>
                    </a:xfrm>
                    <a:custGeom>
                      <a:avLst/>
                      <a:gdLst>
                        <a:gd name="T0" fmla="*/ 35 w 450"/>
                        <a:gd name="T1" fmla="*/ 53 h 285"/>
                        <a:gd name="T2" fmla="*/ 4 w 450"/>
                        <a:gd name="T3" fmla="*/ 0 h 285"/>
                        <a:gd name="T4" fmla="*/ 130 w 450"/>
                        <a:gd name="T5" fmla="*/ 48 h 285"/>
                        <a:gd name="T6" fmla="*/ 0 w 450"/>
                        <a:gd name="T7" fmla="*/ 91 h 285"/>
                        <a:gd name="T8" fmla="*/ 30 w 450"/>
                        <a:gd name="T9" fmla="*/ 46 h 2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a:lstStyle/>
                    <a:p>
                      <a:endParaRPr lang="zh-CN" altLang="en-US"/>
                    </a:p>
                  </p:txBody>
                </p:sp>
                <p:sp>
                  <p:nvSpPr>
                    <p:cNvPr id="64588" name="Line 32">
                      <a:extLst>
                        <a:ext uri="{FF2B5EF4-FFF2-40B4-BE49-F238E27FC236}">
                          <a16:creationId xmlns:a16="http://schemas.microsoft.com/office/drawing/2014/main" id="{652DADFB-0692-45B9-885A-5753EF0C9315}"/>
                        </a:ext>
                      </a:extLst>
                    </p:cNvPr>
                    <p:cNvSpPr>
                      <a:spLocks noChangeShapeType="1"/>
                    </p:cNvSpPr>
                    <p:nvPr/>
                  </p:nvSpPr>
                  <p:spPr bwMode="auto">
                    <a:xfrm rot="-5400000">
                      <a:off x="6483" y="6710"/>
                      <a:ext cx="3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4585" name="Freeform 33">
                    <a:extLst>
                      <a:ext uri="{FF2B5EF4-FFF2-40B4-BE49-F238E27FC236}">
                        <a16:creationId xmlns:a16="http://schemas.microsoft.com/office/drawing/2014/main" id="{418489FB-40EA-463B-B08E-632BA420A4EC}"/>
                      </a:ext>
                    </a:extLst>
                  </p:cNvPr>
                  <p:cNvSpPr>
                    <a:spLocks noChangeArrowheads="1"/>
                  </p:cNvSpPr>
                  <p:nvPr/>
                </p:nvSpPr>
                <p:spPr bwMode="auto">
                  <a:xfrm>
                    <a:off x="3870" y="2703"/>
                    <a:ext cx="130" cy="91"/>
                  </a:xfrm>
                  <a:custGeom>
                    <a:avLst/>
                    <a:gdLst>
                      <a:gd name="T0" fmla="*/ 35 w 450"/>
                      <a:gd name="T1" fmla="*/ 53 h 285"/>
                      <a:gd name="T2" fmla="*/ 4 w 450"/>
                      <a:gd name="T3" fmla="*/ 0 h 285"/>
                      <a:gd name="T4" fmla="*/ 130 w 450"/>
                      <a:gd name="T5" fmla="*/ 48 h 285"/>
                      <a:gd name="T6" fmla="*/ 0 w 450"/>
                      <a:gd name="T7" fmla="*/ 91 h 285"/>
                      <a:gd name="T8" fmla="*/ 30 w 450"/>
                      <a:gd name="T9" fmla="*/ 46 h 2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a:lstStyle/>
                  <a:p>
                    <a:endParaRPr lang="zh-CN" altLang="en-US"/>
                  </a:p>
                </p:txBody>
              </p:sp>
              <p:sp>
                <p:nvSpPr>
                  <p:cNvPr id="64586" name="Line 34">
                    <a:extLst>
                      <a:ext uri="{FF2B5EF4-FFF2-40B4-BE49-F238E27FC236}">
                        <a16:creationId xmlns:a16="http://schemas.microsoft.com/office/drawing/2014/main" id="{45B01181-68FC-45FE-AA60-DB901DF1CD9F}"/>
                      </a:ext>
                    </a:extLst>
                  </p:cNvPr>
                  <p:cNvSpPr>
                    <a:spLocks noChangeShapeType="1"/>
                  </p:cNvSpPr>
                  <p:nvPr/>
                </p:nvSpPr>
                <p:spPr bwMode="auto">
                  <a:xfrm>
                    <a:off x="3030" y="2763"/>
                    <a:ext cx="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64521" name="Group 35">
                <a:extLst>
                  <a:ext uri="{FF2B5EF4-FFF2-40B4-BE49-F238E27FC236}">
                    <a16:creationId xmlns:a16="http://schemas.microsoft.com/office/drawing/2014/main" id="{3933199D-835D-4578-BDCD-9B2C6D152EDF}"/>
                  </a:ext>
                </a:extLst>
              </p:cNvPr>
              <p:cNvGrpSpPr>
                <a:grpSpLocks/>
              </p:cNvGrpSpPr>
              <p:nvPr/>
            </p:nvGrpSpPr>
            <p:grpSpPr bwMode="auto">
              <a:xfrm>
                <a:off x="3105" y="3375"/>
                <a:ext cx="6015" cy="3766"/>
                <a:chOff x="3105" y="3375"/>
                <a:chExt cx="6015" cy="3766"/>
              </a:xfrm>
            </p:grpSpPr>
            <p:grpSp>
              <p:nvGrpSpPr>
                <p:cNvPr id="64522" name="Group 36">
                  <a:extLst>
                    <a:ext uri="{FF2B5EF4-FFF2-40B4-BE49-F238E27FC236}">
                      <a16:creationId xmlns:a16="http://schemas.microsoft.com/office/drawing/2014/main" id="{6EDDF4E6-2E67-4561-A89D-3C70508B89A8}"/>
                    </a:ext>
                  </a:extLst>
                </p:cNvPr>
                <p:cNvGrpSpPr>
                  <a:grpSpLocks/>
                </p:cNvGrpSpPr>
                <p:nvPr/>
              </p:nvGrpSpPr>
              <p:grpSpPr bwMode="auto">
                <a:xfrm rot="10800000">
                  <a:off x="6840" y="6312"/>
                  <a:ext cx="91" cy="460"/>
                  <a:chOff x="6614" y="6432"/>
                  <a:chExt cx="91" cy="460"/>
                </a:xfrm>
              </p:grpSpPr>
              <p:sp>
                <p:nvSpPr>
                  <p:cNvPr id="64567" name="Freeform 37">
                    <a:extLst>
                      <a:ext uri="{FF2B5EF4-FFF2-40B4-BE49-F238E27FC236}">
                        <a16:creationId xmlns:a16="http://schemas.microsoft.com/office/drawing/2014/main" id="{E003B9F5-A90C-4E79-BD9B-0DDA3E87523F}"/>
                      </a:ext>
                    </a:extLst>
                  </p:cNvPr>
                  <p:cNvSpPr>
                    <a:spLocks noChangeArrowheads="1"/>
                  </p:cNvSpPr>
                  <p:nvPr/>
                </p:nvSpPr>
                <p:spPr bwMode="auto">
                  <a:xfrm rot="-5400000">
                    <a:off x="6580" y="6436"/>
                    <a:ext cx="130" cy="91"/>
                  </a:xfrm>
                  <a:custGeom>
                    <a:avLst/>
                    <a:gdLst>
                      <a:gd name="T0" fmla="*/ 35 w 450"/>
                      <a:gd name="T1" fmla="*/ 53 h 285"/>
                      <a:gd name="T2" fmla="*/ 4 w 450"/>
                      <a:gd name="T3" fmla="*/ 0 h 285"/>
                      <a:gd name="T4" fmla="*/ 130 w 450"/>
                      <a:gd name="T5" fmla="*/ 48 h 285"/>
                      <a:gd name="T6" fmla="*/ 0 w 450"/>
                      <a:gd name="T7" fmla="*/ 91 h 285"/>
                      <a:gd name="T8" fmla="*/ 30 w 450"/>
                      <a:gd name="T9" fmla="*/ 46 h 2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a:lstStyle/>
                  <a:p>
                    <a:endParaRPr lang="zh-CN" altLang="en-US"/>
                  </a:p>
                </p:txBody>
              </p:sp>
              <p:sp>
                <p:nvSpPr>
                  <p:cNvPr id="64568" name="Line 38">
                    <a:extLst>
                      <a:ext uri="{FF2B5EF4-FFF2-40B4-BE49-F238E27FC236}">
                        <a16:creationId xmlns:a16="http://schemas.microsoft.com/office/drawing/2014/main" id="{25939754-0970-48CE-85A5-3C357168BADF}"/>
                      </a:ext>
                    </a:extLst>
                  </p:cNvPr>
                  <p:cNvSpPr>
                    <a:spLocks noChangeShapeType="1"/>
                  </p:cNvSpPr>
                  <p:nvPr/>
                </p:nvSpPr>
                <p:spPr bwMode="auto">
                  <a:xfrm rot="-5400000">
                    <a:off x="6483" y="6710"/>
                    <a:ext cx="3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4523" name="Group 39">
                  <a:extLst>
                    <a:ext uri="{FF2B5EF4-FFF2-40B4-BE49-F238E27FC236}">
                      <a16:creationId xmlns:a16="http://schemas.microsoft.com/office/drawing/2014/main" id="{7E30B36C-D7AA-4521-96E9-563AD203765A}"/>
                    </a:ext>
                  </a:extLst>
                </p:cNvPr>
                <p:cNvGrpSpPr>
                  <a:grpSpLocks/>
                </p:cNvGrpSpPr>
                <p:nvPr/>
              </p:nvGrpSpPr>
              <p:grpSpPr bwMode="auto">
                <a:xfrm rot="10800000">
                  <a:off x="7200" y="5124"/>
                  <a:ext cx="91" cy="460"/>
                  <a:chOff x="6614" y="6432"/>
                  <a:chExt cx="91" cy="460"/>
                </a:xfrm>
              </p:grpSpPr>
              <p:sp>
                <p:nvSpPr>
                  <p:cNvPr id="64565" name="Freeform 40">
                    <a:extLst>
                      <a:ext uri="{FF2B5EF4-FFF2-40B4-BE49-F238E27FC236}">
                        <a16:creationId xmlns:a16="http://schemas.microsoft.com/office/drawing/2014/main" id="{22C2F789-6565-468B-ADE7-0FAC2739D929}"/>
                      </a:ext>
                    </a:extLst>
                  </p:cNvPr>
                  <p:cNvSpPr>
                    <a:spLocks noChangeArrowheads="1"/>
                  </p:cNvSpPr>
                  <p:nvPr/>
                </p:nvSpPr>
                <p:spPr bwMode="auto">
                  <a:xfrm rot="-5400000">
                    <a:off x="6580" y="6436"/>
                    <a:ext cx="130" cy="91"/>
                  </a:xfrm>
                  <a:custGeom>
                    <a:avLst/>
                    <a:gdLst>
                      <a:gd name="T0" fmla="*/ 35 w 450"/>
                      <a:gd name="T1" fmla="*/ 53 h 285"/>
                      <a:gd name="T2" fmla="*/ 4 w 450"/>
                      <a:gd name="T3" fmla="*/ 0 h 285"/>
                      <a:gd name="T4" fmla="*/ 130 w 450"/>
                      <a:gd name="T5" fmla="*/ 48 h 285"/>
                      <a:gd name="T6" fmla="*/ 0 w 450"/>
                      <a:gd name="T7" fmla="*/ 91 h 285"/>
                      <a:gd name="T8" fmla="*/ 30 w 450"/>
                      <a:gd name="T9" fmla="*/ 46 h 2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a:lstStyle/>
                  <a:p>
                    <a:endParaRPr lang="zh-CN" altLang="en-US"/>
                  </a:p>
                </p:txBody>
              </p:sp>
              <p:sp>
                <p:nvSpPr>
                  <p:cNvPr id="64566" name="Line 41">
                    <a:extLst>
                      <a:ext uri="{FF2B5EF4-FFF2-40B4-BE49-F238E27FC236}">
                        <a16:creationId xmlns:a16="http://schemas.microsoft.com/office/drawing/2014/main" id="{8B94995E-848B-4FA0-A14E-BCECB025028B}"/>
                      </a:ext>
                    </a:extLst>
                  </p:cNvPr>
                  <p:cNvSpPr>
                    <a:spLocks noChangeShapeType="1"/>
                  </p:cNvSpPr>
                  <p:nvPr/>
                </p:nvSpPr>
                <p:spPr bwMode="auto">
                  <a:xfrm rot="-5400000">
                    <a:off x="6483" y="6710"/>
                    <a:ext cx="3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4524" name="Group 42">
                  <a:extLst>
                    <a:ext uri="{FF2B5EF4-FFF2-40B4-BE49-F238E27FC236}">
                      <a16:creationId xmlns:a16="http://schemas.microsoft.com/office/drawing/2014/main" id="{85964E7C-6F2B-407A-82ED-EA4CE9AB8108}"/>
                    </a:ext>
                  </a:extLst>
                </p:cNvPr>
                <p:cNvGrpSpPr>
                  <a:grpSpLocks/>
                </p:cNvGrpSpPr>
                <p:nvPr/>
              </p:nvGrpSpPr>
              <p:grpSpPr bwMode="auto">
                <a:xfrm rot="10800000">
                  <a:off x="8265" y="5124"/>
                  <a:ext cx="91" cy="460"/>
                  <a:chOff x="6614" y="6432"/>
                  <a:chExt cx="91" cy="460"/>
                </a:xfrm>
              </p:grpSpPr>
              <p:sp>
                <p:nvSpPr>
                  <p:cNvPr id="64563" name="Freeform 43">
                    <a:extLst>
                      <a:ext uri="{FF2B5EF4-FFF2-40B4-BE49-F238E27FC236}">
                        <a16:creationId xmlns:a16="http://schemas.microsoft.com/office/drawing/2014/main" id="{50536E0C-37C7-44F8-A762-A5F90D50EBFD}"/>
                      </a:ext>
                    </a:extLst>
                  </p:cNvPr>
                  <p:cNvSpPr>
                    <a:spLocks noChangeArrowheads="1"/>
                  </p:cNvSpPr>
                  <p:nvPr/>
                </p:nvSpPr>
                <p:spPr bwMode="auto">
                  <a:xfrm rot="-5400000">
                    <a:off x="6580" y="6436"/>
                    <a:ext cx="130" cy="91"/>
                  </a:xfrm>
                  <a:custGeom>
                    <a:avLst/>
                    <a:gdLst>
                      <a:gd name="T0" fmla="*/ 35 w 450"/>
                      <a:gd name="T1" fmla="*/ 53 h 285"/>
                      <a:gd name="T2" fmla="*/ 4 w 450"/>
                      <a:gd name="T3" fmla="*/ 0 h 285"/>
                      <a:gd name="T4" fmla="*/ 130 w 450"/>
                      <a:gd name="T5" fmla="*/ 48 h 285"/>
                      <a:gd name="T6" fmla="*/ 0 w 450"/>
                      <a:gd name="T7" fmla="*/ 91 h 285"/>
                      <a:gd name="T8" fmla="*/ 30 w 450"/>
                      <a:gd name="T9" fmla="*/ 46 h 2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a:lstStyle/>
                  <a:p>
                    <a:endParaRPr lang="zh-CN" altLang="en-US"/>
                  </a:p>
                </p:txBody>
              </p:sp>
              <p:sp>
                <p:nvSpPr>
                  <p:cNvPr id="64564" name="Line 44">
                    <a:extLst>
                      <a:ext uri="{FF2B5EF4-FFF2-40B4-BE49-F238E27FC236}">
                        <a16:creationId xmlns:a16="http://schemas.microsoft.com/office/drawing/2014/main" id="{AC175B55-07B7-4EC3-871A-BFA477BF316D}"/>
                      </a:ext>
                    </a:extLst>
                  </p:cNvPr>
                  <p:cNvSpPr>
                    <a:spLocks noChangeShapeType="1"/>
                  </p:cNvSpPr>
                  <p:nvPr/>
                </p:nvSpPr>
                <p:spPr bwMode="auto">
                  <a:xfrm rot="-5400000">
                    <a:off x="6483" y="6710"/>
                    <a:ext cx="3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4525" name="Freeform 45">
                  <a:extLst>
                    <a:ext uri="{FF2B5EF4-FFF2-40B4-BE49-F238E27FC236}">
                      <a16:creationId xmlns:a16="http://schemas.microsoft.com/office/drawing/2014/main" id="{FFB55D09-50B8-4E1A-984E-C52A1E1CEA5D}"/>
                    </a:ext>
                  </a:extLst>
                </p:cNvPr>
                <p:cNvSpPr>
                  <a:spLocks noChangeArrowheads="1"/>
                </p:cNvSpPr>
                <p:nvPr/>
              </p:nvSpPr>
              <p:spPr bwMode="auto">
                <a:xfrm>
                  <a:off x="5040" y="3375"/>
                  <a:ext cx="750" cy="225"/>
                </a:xfrm>
                <a:custGeom>
                  <a:avLst/>
                  <a:gdLst>
                    <a:gd name="T0" fmla="*/ 0 w 750"/>
                    <a:gd name="T1" fmla="*/ 0 h 225"/>
                    <a:gd name="T2" fmla="*/ 750 w 750"/>
                    <a:gd name="T3" fmla="*/ 0 h 225"/>
                    <a:gd name="T4" fmla="*/ 750 w 750"/>
                    <a:gd name="T5" fmla="*/ 225 h 225"/>
                    <a:gd name="T6" fmla="*/ 0 60000 65536"/>
                    <a:gd name="T7" fmla="*/ 0 60000 65536"/>
                    <a:gd name="T8" fmla="*/ 0 60000 65536"/>
                  </a:gdLst>
                  <a:ahLst/>
                  <a:cxnLst>
                    <a:cxn ang="T6">
                      <a:pos x="T0" y="T1"/>
                    </a:cxn>
                    <a:cxn ang="T7">
                      <a:pos x="T2" y="T3"/>
                    </a:cxn>
                    <a:cxn ang="T8">
                      <a:pos x="T4" y="T5"/>
                    </a:cxn>
                  </a:cxnLst>
                  <a:rect l="0" t="0" r="r" b="b"/>
                  <a:pathLst>
                    <a:path w="750" h="225">
                      <a:moveTo>
                        <a:pt x="0" y="0"/>
                      </a:moveTo>
                      <a:lnTo>
                        <a:pt x="750" y="0"/>
                      </a:lnTo>
                      <a:lnTo>
                        <a:pt x="750" y="22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526" name="Line 46">
                  <a:extLst>
                    <a:ext uri="{FF2B5EF4-FFF2-40B4-BE49-F238E27FC236}">
                      <a16:creationId xmlns:a16="http://schemas.microsoft.com/office/drawing/2014/main" id="{A05C72EF-6068-489E-ACF1-2D2BFE5F7B91}"/>
                    </a:ext>
                  </a:extLst>
                </p:cNvPr>
                <p:cNvSpPr>
                  <a:spLocks noChangeShapeType="1"/>
                </p:cNvSpPr>
                <p:nvPr/>
              </p:nvSpPr>
              <p:spPr bwMode="auto">
                <a:xfrm>
                  <a:off x="5520" y="3678"/>
                  <a:ext cx="12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7" name="AutoShape 47">
                  <a:extLst>
                    <a:ext uri="{FF2B5EF4-FFF2-40B4-BE49-F238E27FC236}">
                      <a16:creationId xmlns:a16="http://schemas.microsoft.com/office/drawing/2014/main" id="{B731200F-82E6-414D-B1FE-BD55181D4682}"/>
                    </a:ext>
                  </a:extLst>
                </p:cNvPr>
                <p:cNvSpPr>
                  <a:spLocks noChangeArrowheads="1"/>
                </p:cNvSpPr>
                <p:nvPr/>
              </p:nvSpPr>
              <p:spPr bwMode="auto">
                <a:xfrm>
                  <a:off x="5895" y="4083"/>
                  <a:ext cx="454" cy="227"/>
                </a:xfrm>
                <a:prstGeom prst="diamond">
                  <a:avLst/>
                </a:prstGeom>
                <a:solidFill>
                  <a:srgbClr val="FFFFFF"/>
                </a:solidFill>
                <a:ln w="9525">
                  <a:solidFill>
                    <a:srgbClr val="000000"/>
                  </a:solidFill>
                  <a:miter lim="800000"/>
                  <a:headEnd/>
                  <a:tailEnd/>
                </a:ln>
              </p:spPr>
              <p:txBody>
                <a:bodyPr lIns="18000" tIns="3600" rIns="18000" bIns="3600"/>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64528" name="Freeform 48">
                  <a:extLst>
                    <a:ext uri="{FF2B5EF4-FFF2-40B4-BE49-F238E27FC236}">
                      <a16:creationId xmlns:a16="http://schemas.microsoft.com/office/drawing/2014/main" id="{63F450E6-444D-47A9-B6A8-2E494EFA3B48}"/>
                    </a:ext>
                  </a:extLst>
                </p:cNvPr>
                <p:cNvSpPr>
                  <a:spLocks noChangeArrowheads="1"/>
                </p:cNvSpPr>
                <p:nvPr/>
              </p:nvSpPr>
              <p:spPr bwMode="auto">
                <a:xfrm>
                  <a:off x="6345" y="4200"/>
                  <a:ext cx="1380" cy="135"/>
                </a:xfrm>
                <a:custGeom>
                  <a:avLst/>
                  <a:gdLst>
                    <a:gd name="T0" fmla="*/ 0 w 1380"/>
                    <a:gd name="T1" fmla="*/ 0 h 135"/>
                    <a:gd name="T2" fmla="*/ 1380 w 1380"/>
                    <a:gd name="T3" fmla="*/ 0 h 135"/>
                    <a:gd name="T4" fmla="*/ 1380 w 1380"/>
                    <a:gd name="T5" fmla="*/ 135 h 135"/>
                    <a:gd name="T6" fmla="*/ 0 60000 65536"/>
                    <a:gd name="T7" fmla="*/ 0 60000 65536"/>
                    <a:gd name="T8" fmla="*/ 0 60000 65536"/>
                  </a:gdLst>
                  <a:ahLst/>
                  <a:cxnLst>
                    <a:cxn ang="T6">
                      <a:pos x="T0" y="T1"/>
                    </a:cxn>
                    <a:cxn ang="T7">
                      <a:pos x="T2" y="T3"/>
                    </a:cxn>
                    <a:cxn ang="T8">
                      <a:pos x="T4" y="T5"/>
                    </a:cxn>
                  </a:cxnLst>
                  <a:rect l="0" t="0" r="r" b="b"/>
                  <a:pathLst>
                    <a:path w="1380" h="135">
                      <a:moveTo>
                        <a:pt x="0" y="0"/>
                      </a:moveTo>
                      <a:lnTo>
                        <a:pt x="1380" y="0"/>
                      </a:lnTo>
                      <a:lnTo>
                        <a:pt x="1380" y="13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529" name="Line 49">
                  <a:extLst>
                    <a:ext uri="{FF2B5EF4-FFF2-40B4-BE49-F238E27FC236}">
                      <a16:creationId xmlns:a16="http://schemas.microsoft.com/office/drawing/2014/main" id="{ED6E6211-AA9B-4FC8-84F5-FE768666A287}"/>
                    </a:ext>
                  </a:extLst>
                </p:cNvPr>
                <p:cNvSpPr>
                  <a:spLocks noChangeShapeType="1"/>
                </p:cNvSpPr>
                <p:nvPr/>
              </p:nvSpPr>
              <p:spPr bwMode="auto">
                <a:xfrm>
                  <a:off x="6916" y="4383"/>
                  <a:ext cx="177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0" name="Text Box 50">
                  <a:extLst>
                    <a:ext uri="{FF2B5EF4-FFF2-40B4-BE49-F238E27FC236}">
                      <a16:creationId xmlns:a16="http://schemas.microsoft.com/office/drawing/2014/main" id="{EF12F49C-30C0-40C1-8B03-D6D654B55B7B}"/>
                    </a:ext>
                  </a:extLst>
                </p:cNvPr>
                <p:cNvSpPr txBox="1">
                  <a:spLocks noChangeArrowheads="1"/>
                </p:cNvSpPr>
                <p:nvPr/>
              </p:nvSpPr>
              <p:spPr bwMode="auto">
                <a:xfrm>
                  <a:off x="6629" y="3843"/>
                  <a:ext cx="826"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600" tIns="2520" rIns="12600" bIns="2520"/>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en-US" altLang="zh-CN" b="0">
                      <a:solidFill>
                        <a:srgbClr val="003366"/>
                      </a:solidFill>
                      <a:latin typeface="Times New Roman" panose="02020603050405020304" pitchFamily="18" charset="0"/>
                    </a:rPr>
                    <a:t>[</a:t>
                  </a:r>
                  <a:r>
                    <a:rPr lang="zh-CN" altLang="en-US" b="0">
                      <a:solidFill>
                        <a:srgbClr val="003366"/>
                      </a:solidFill>
                      <a:latin typeface="Times New Roman" panose="02020603050405020304" pitchFamily="18" charset="0"/>
                    </a:rPr>
                    <a:t>还书</a:t>
                  </a:r>
                  <a:r>
                    <a:rPr lang="en-US" altLang="zh-CN" b="0">
                      <a:solidFill>
                        <a:srgbClr val="003366"/>
                      </a:solidFill>
                      <a:latin typeface="Times New Roman" panose="02020603050405020304" pitchFamily="18" charset="0"/>
                    </a:rPr>
                    <a:t>]</a:t>
                  </a:r>
                  <a:endParaRPr lang="en-US" altLang="zh-CN" b="0">
                    <a:latin typeface="Arial" panose="020B0604020202020204" pitchFamily="34" charset="0"/>
                  </a:endParaRPr>
                </a:p>
              </p:txBody>
            </p:sp>
            <p:sp>
              <p:nvSpPr>
                <p:cNvPr id="64531" name="Text Box 51">
                  <a:extLst>
                    <a:ext uri="{FF2B5EF4-FFF2-40B4-BE49-F238E27FC236}">
                      <a16:creationId xmlns:a16="http://schemas.microsoft.com/office/drawing/2014/main" id="{816EBF87-ADE4-4353-875B-70356982DB44}"/>
                    </a:ext>
                  </a:extLst>
                </p:cNvPr>
                <p:cNvSpPr txBox="1">
                  <a:spLocks noChangeArrowheads="1"/>
                </p:cNvSpPr>
                <p:nvPr/>
              </p:nvSpPr>
              <p:spPr bwMode="auto">
                <a:xfrm>
                  <a:off x="6030" y="4368"/>
                  <a:ext cx="768"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600" tIns="2520" rIns="12600" bIns="2520"/>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en-US" altLang="zh-CN" b="0">
                      <a:solidFill>
                        <a:srgbClr val="003366"/>
                      </a:solidFill>
                      <a:latin typeface="Times New Roman" panose="02020603050405020304" pitchFamily="18" charset="0"/>
                    </a:rPr>
                    <a:t>[</a:t>
                  </a:r>
                  <a:r>
                    <a:rPr lang="zh-CN" altLang="en-US" b="0">
                      <a:solidFill>
                        <a:srgbClr val="003366"/>
                      </a:solidFill>
                      <a:latin typeface="Times New Roman" panose="02020603050405020304" pitchFamily="18" charset="0"/>
                    </a:rPr>
                    <a:t>借书</a:t>
                  </a:r>
                  <a:r>
                    <a:rPr lang="en-US" altLang="zh-CN" b="0">
                      <a:solidFill>
                        <a:srgbClr val="003366"/>
                      </a:solidFill>
                      <a:latin typeface="Times New Roman" panose="02020603050405020304" pitchFamily="18" charset="0"/>
                    </a:rPr>
                    <a:t>]</a:t>
                  </a:r>
                  <a:endParaRPr lang="en-US" altLang="zh-CN" b="0">
                    <a:latin typeface="Arial" panose="020B0604020202020204" pitchFamily="34" charset="0"/>
                  </a:endParaRPr>
                </a:p>
              </p:txBody>
            </p:sp>
            <p:sp>
              <p:nvSpPr>
                <p:cNvPr id="64532" name="AutoShape 52">
                  <a:extLst>
                    <a:ext uri="{FF2B5EF4-FFF2-40B4-BE49-F238E27FC236}">
                      <a16:creationId xmlns:a16="http://schemas.microsoft.com/office/drawing/2014/main" id="{876D414F-D960-4805-BA8B-3839F6323C7D}"/>
                    </a:ext>
                  </a:extLst>
                </p:cNvPr>
                <p:cNvSpPr>
                  <a:spLocks noChangeArrowheads="1"/>
                </p:cNvSpPr>
                <p:nvPr/>
              </p:nvSpPr>
              <p:spPr bwMode="auto">
                <a:xfrm>
                  <a:off x="6706" y="4803"/>
                  <a:ext cx="1050" cy="405"/>
                </a:xfrm>
                <a:prstGeom prst="flowChartAlternateProcess">
                  <a:avLst/>
                </a:prstGeom>
                <a:solidFill>
                  <a:srgbClr val="FFFFFF"/>
                </a:solidFill>
                <a:ln w="9525">
                  <a:solidFill>
                    <a:srgbClr val="000000"/>
                  </a:solidFill>
                  <a:miter lim="800000"/>
                  <a:headEnd/>
                  <a:tailEnd/>
                </a:ln>
              </p:spPr>
              <p:txBody>
                <a:bodyPr lIns="12600" tIns="2520" rIns="12600" bIns="2520"/>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zh-CN" altLang="en-US" b="0">
                      <a:solidFill>
                        <a:srgbClr val="003366"/>
                      </a:solidFill>
                      <a:latin typeface="Times New Roman" panose="02020603050405020304" pitchFamily="18" charset="0"/>
                    </a:rPr>
                    <a:t>记录还书</a:t>
                  </a:r>
                  <a:endParaRPr lang="zh-CN" altLang="en-US" b="0">
                    <a:latin typeface="Arial" panose="020B0604020202020204" pitchFamily="34" charset="0"/>
                  </a:endParaRPr>
                </a:p>
              </p:txBody>
            </p:sp>
            <p:sp>
              <p:nvSpPr>
                <p:cNvPr id="64533" name="AutoShape 53">
                  <a:extLst>
                    <a:ext uri="{FF2B5EF4-FFF2-40B4-BE49-F238E27FC236}">
                      <a16:creationId xmlns:a16="http://schemas.microsoft.com/office/drawing/2014/main" id="{1A75DF08-96AB-40C4-953A-47760B080297}"/>
                    </a:ext>
                  </a:extLst>
                </p:cNvPr>
                <p:cNvSpPr>
                  <a:spLocks noChangeArrowheads="1"/>
                </p:cNvSpPr>
                <p:nvPr/>
              </p:nvSpPr>
              <p:spPr bwMode="auto">
                <a:xfrm>
                  <a:off x="7830" y="4803"/>
                  <a:ext cx="1050" cy="405"/>
                </a:xfrm>
                <a:prstGeom prst="flowChartAlternateProcess">
                  <a:avLst/>
                </a:prstGeom>
                <a:solidFill>
                  <a:srgbClr val="FFFFFF"/>
                </a:solidFill>
                <a:ln w="9525">
                  <a:solidFill>
                    <a:srgbClr val="000000"/>
                  </a:solidFill>
                  <a:miter lim="800000"/>
                  <a:headEnd/>
                  <a:tailEnd/>
                </a:ln>
              </p:spPr>
              <p:txBody>
                <a:bodyPr lIns="12600" tIns="2520" rIns="12600" bIns="2520"/>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zh-CN" altLang="en-US" b="0">
                      <a:solidFill>
                        <a:srgbClr val="003366"/>
                      </a:solidFill>
                      <a:latin typeface="Times New Roman" panose="02020603050405020304" pitchFamily="18" charset="0"/>
                    </a:rPr>
                    <a:t>图书回架</a:t>
                  </a:r>
                  <a:endParaRPr lang="zh-CN" altLang="en-US" b="0">
                    <a:latin typeface="Arial" panose="020B0604020202020204" pitchFamily="34" charset="0"/>
                  </a:endParaRPr>
                </a:p>
              </p:txBody>
            </p:sp>
            <p:sp>
              <p:nvSpPr>
                <p:cNvPr id="64534" name="AutoShape 54">
                  <a:extLst>
                    <a:ext uri="{FF2B5EF4-FFF2-40B4-BE49-F238E27FC236}">
                      <a16:creationId xmlns:a16="http://schemas.microsoft.com/office/drawing/2014/main" id="{EFB07FAB-22C4-4370-B72F-C7D3E6040DFF}"/>
                    </a:ext>
                  </a:extLst>
                </p:cNvPr>
                <p:cNvSpPr>
                  <a:spLocks noChangeArrowheads="1"/>
                </p:cNvSpPr>
                <p:nvPr/>
              </p:nvSpPr>
              <p:spPr bwMode="auto">
                <a:xfrm>
                  <a:off x="5598" y="5193"/>
                  <a:ext cx="1050" cy="405"/>
                </a:xfrm>
                <a:prstGeom prst="flowChartAlternateProcess">
                  <a:avLst/>
                </a:prstGeom>
                <a:solidFill>
                  <a:srgbClr val="FFFFFF"/>
                </a:solidFill>
                <a:ln w="9525">
                  <a:solidFill>
                    <a:srgbClr val="000000"/>
                  </a:solidFill>
                  <a:miter lim="800000"/>
                  <a:headEnd/>
                  <a:tailEnd/>
                </a:ln>
              </p:spPr>
              <p:txBody>
                <a:bodyPr lIns="12600" tIns="2520" rIns="12600" bIns="2520"/>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zh-CN" altLang="en-US" b="0">
                      <a:solidFill>
                        <a:srgbClr val="003366"/>
                      </a:solidFill>
                      <a:latin typeface="Times New Roman" panose="02020603050405020304" pitchFamily="18" charset="0"/>
                    </a:rPr>
                    <a:t>记录借书</a:t>
                  </a:r>
                  <a:endParaRPr lang="zh-CN" altLang="en-US" b="0">
                    <a:latin typeface="Arial" panose="020B0604020202020204" pitchFamily="34" charset="0"/>
                  </a:endParaRPr>
                </a:p>
              </p:txBody>
            </p:sp>
            <p:sp>
              <p:nvSpPr>
                <p:cNvPr id="64535" name="AutoShape 55">
                  <a:extLst>
                    <a:ext uri="{FF2B5EF4-FFF2-40B4-BE49-F238E27FC236}">
                      <a16:creationId xmlns:a16="http://schemas.microsoft.com/office/drawing/2014/main" id="{1DECB287-58B8-4A8C-8E16-9B595B3D5561}"/>
                    </a:ext>
                  </a:extLst>
                </p:cNvPr>
                <p:cNvSpPr>
                  <a:spLocks noChangeArrowheads="1"/>
                </p:cNvSpPr>
                <p:nvPr/>
              </p:nvSpPr>
              <p:spPr bwMode="auto">
                <a:xfrm>
                  <a:off x="5685" y="6060"/>
                  <a:ext cx="2428" cy="405"/>
                </a:xfrm>
                <a:prstGeom prst="flowChartAlternateProcess">
                  <a:avLst/>
                </a:prstGeom>
                <a:solidFill>
                  <a:srgbClr val="FFFFFF"/>
                </a:solidFill>
                <a:ln w="9525">
                  <a:solidFill>
                    <a:srgbClr val="000000"/>
                  </a:solidFill>
                  <a:miter lim="800000"/>
                  <a:headEnd/>
                  <a:tailEnd/>
                </a:ln>
              </p:spPr>
              <p:txBody>
                <a:bodyPr lIns="12600" tIns="2520" rIns="12600" bIns="2520"/>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zh-CN" altLang="en-US" b="0">
                      <a:solidFill>
                        <a:srgbClr val="003366"/>
                      </a:solidFill>
                      <a:latin typeface="Times New Roman" panose="02020603050405020304" pitchFamily="18" charset="0"/>
                    </a:rPr>
                    <a:t>准备为下一个读者服务</a:t>
                  </a:r>
                  <a:endParaRPr lang="zh-CN" altLang="en-US" b="0">
                    <a:latin typeface="Arial" panose="020B0604020202020204" pitchFamily="34" charset="0"/>
                  </a:endParaRPr>
                </a:p>
              </p:txBody>
            </p:sp>
            <p:sp>
              <p:nvSpPr>
                <p:cNvPr id="64536" name="Line 56">
                  <a:extLst>
                    <a:ext uri="{FF2B5EF4-FFF2-40B4-BE49-F238E27FC236}">
                      <a16:creationId xmlns:a16="http://schemas.microsoft.com/office/drawing/2014/main" id="{E25A4BC5-496C-462E-8BE3-448FFC093714}"/>
                    </a:ext>
                  </a:extLst>
                </p:cNvPr>
                <p:cNvSpPr>
                  <a:spLocks noChangeShapeType="1"/>
                </p:cNvSpPr>
                <p:nvPr/>
              </p:nvSpPr>
              <p:spPr bwMode="auto">
                <a:xfrm>
                  <a:off x="6826" y="5628"/>
                  <a:ext cx="193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7" name="Line 57">
                  <a:extLst>
                    <a:ext uri="{FF2B5EF4-FFF2-40B4-BE49-F238E27FC236}">
                      <a16:creationId xmlns:a16="http://schemas.microsoft.com/office/drawing/2014/main" id="{372C4B27-8F2A-4F65-A6AF-9441E365B22B}"/>
                    </a:ext>
                  </a:extLst>
                </p:cNvPr>
                <p:cNvSpPr>
                  <a:spLocks noChangeShapeType="1"/>
                </p:cNvSpPr>
                <p:nvPr/>
              </p:nvSpPr>
              <p:spPr bwMode="auto">
                <a:xfrm>
                  <a:off x="6389" y="6798"/>
                  <a:ext cx="103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8" name="Freeform 58">
                  <a:extLst>
                    <a:ext uri="{FF2B5EF4-FFF2-40B4-BE49-F238E27FC236}">
                      <a16:creationId xmlns:a16="http://schemas.microsoft.com/office/drawing/2014/main" id="{2628CFE0-C324-4759-B354-A3FC1FF4B964}"/>
                    </a:ext>
                  </a:extLst>
                </p:cNvPr>
                <p:cNvSpPr>
                  <a:spLocks noChangeArrowheads="1"/>
                </p:cNvSpPr>
                <p:nvPr/>
              </p:nvSpPr>
              <p:spPr bwMode="auto">
                <a:xfrm>
                  <a:off x="6450" y="3375"/>
                  <a:ext cx="2670" cy="3645"/>
                </a:xfrm>
                <a:custGeom>
                  <a:avLst/>
                  <a:gdLst>
                    <a:gd name="T0" fmla="*/ 705 w 2670"/>
                    <a:gd name="T1" fmla="*/ 3420 h 3645"/>
                    <a:gd name="T2" fmla="*/ 705 w 2670"/>
                    <a:gd name="T3" fmla="*/ 3645 h 3645"/>
                    <a:gd name="T4" fmla="*/ 2670 w 2670"/>
                    <a:gd name="T5" fmla="*/ 3645 h 3645"/>
                    <a:gd name="T6" fmla="*/ 2670 w 2670"/>
                    <a:gd name="T7" fmla="*/ 0 h 3645"/>
                    <a:gd name="T8" fmla="*/ 0 w 2670"/>
                    <a:gd name="T9" fmla="*/ 0 h 3645"/>
                    <a:gd name="T10" fmla="*/ 0 w 2670"/>
                    <a:gd name="T11" fmla="*/ 225 h 364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70" h="3645">
                      <a:moveTo>
                        <a:pt x="705" y="3420"/>
                      </a:moveTo>
                      <a:lnTo>
                        <a:pt x="705" y="3645"/>
                      </a:lnTo>
                      <a:lnTo>
                        <a:pt x="2670" y="3645"/>
                      </a:lnTo>
                      <a:lnTo>
                        <a:pt x="2670" y="0"/>
                      </a:lnTo>
                      <a:lnTo>
                        <a:pt x="0" y="0"/>
                      </a:lnTo>
                      <a:lnTo>
                        <a:pt x="0" y="22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539" name="Freeform 59">
                  <a:extLst>
                    <a:ext uri="{FF2B5EF4-FFF2-40B4-BE49-F238E27FC236}">
                      <a16:creationId xmlns:a16="http://schemas.microsoft.com/office/drawing/2014/main" id="{15638276-049F-4FB0-A84B-0A187EC97D3D}"/>
                    </a:ext>
                  </a:extLst>
                </p:cNvPr>
                <p:cNvSpPr>
                  <a:spLocks noChangeArrowheads="1"/>
                </p:cNvSpPr>
                <p:nvPr/>
              </p:nvSpPr>
              <p:spPr bwMode="auto">
                <a:xfrm>
                  <a:off x="3420" y="6795"/>
                  <a:ext cx="3165" cy="210"/>
                </a:xfrm>
                <a:custGeom>
                  <a:avLst/>
                  <a:gdLst>
                    <a:gd name="T0" fmla="*/ 3165 w 3165"/>
                    <a:gd name="T1" fmla="*/ 0 h 210"/>
                    <a:gd name="T2" fmla="*/ 3165 w 3165"/>
                    <a:gd name="T3" fmla="*/ 210 h 210"/>
                    <a:gd name="T4" fmla="*/ 0 w 3165"/>
                    <a:gd name="T5" fmla="*/ 210 h 210"/>
                    <a:gd name="T6" fmla="*/ 0 60000 65536"/>
                    <a:gd name="T7" fmla="*/ 0 60000 65536"/>
                    <a:gd name="T8" fmla="*/ 0 60000 65536"/>
                  </a:gdLst>
                  <a:ahLst/>
                  <a:cxnLst>
                    <a:cxn ang="T6">
                      <a:pos x="T0" y="T1"/>
                    </a:cxn>
                    <a:cxn ang="T7">
                      <a:pos x="T2" y="T3"/>
                    </a:cxn>
                    <a:cxn ang="T8">
                      <a:pos x="T4" y="T5"/>
                    </a:cxn>
                  </a:cxnLst>
                  <a:rect l="0" t="0" r="r" b="b"/>
                  <a:pathLst>
                    <a:path w="3165" h="210">
                      <a:moveTo>
                        <a:pt x="3165" y="0"/>
                      </a:moveTo>
                      <a:lnTo>
                        <a:pt x="3165" y="210"/>
                      </a:lnTo>
                      <a:lnTo>
                        <a:pt x="0" y="21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64540" name="Group 60">
                  <a:extLst>
                    <a:ext uri="{FF2B5EF4-FFF2-40B4-BE49-F238E27FC236}">
                      <a16:creationId xmlns:a16="http://schemas.microsoft.com/office/drawing/2014/main" id="{A50D0777-DEA0-4229-81B4-A6886803D68D}"/>
                    </a:ext>
                  </a:extLst>
                </p:cNvPr>
                <p:cNvGrpSpPr>
                  <a:grpSpLocks/>
                </p:cNvGrpSpPr>
                <p:nvPr/>
              </p:nvGrpSpPr>
              <p:grpSpPr bwMode="auto">
                <a:xfrm>
                  <a:off x="3105" y="6858"/>
                  <a:ext cx="283" cy="283"/>
                  <a:chOff x="3120" y="6828"/>
                  <a:chExt cx="283" cy="283"/>
                </a:xfrm>
              </p:grpSpPr>
              <p:sp>
                <p:nvSpPr>
                  <p:cNvPr id="64561" name="Oval 61">
                    <a:extLst>
                      <a:ext uri="{FF2B5EF4-FFF2-40B4-BE49-F238E27FC236}">
                        <a16:creationId xmlns:a16="http://schemas.microsoft.com/office/drawing/2014/main" id="{D0371DCD-CA70-4952-9D2E-BAEF4A2BAEBE}"/>
                      </a:ext>
                    </a:extLst>
                  </p:cNvPr>
                  <p:cNvSpPr>
                    <a:spLocks noChangeArrowheads="1"/>
                  </p:cNvSpPr>
                  <p:nvPr/>
                </p:nvSpPr>
                <p:spPr bwMode="auto">
                  <a:xfrm>
                    <a:off x="3120" y="6828"/>
                    <a:ext cx="283" cy="283"/>
                  </a:xfrm>
                  <a:prstGeom prst="ellipse">
                    <a:avLst/>
                  </a:prstGeom>
                  <a:solidFill>
                    <a:srgbClr val="FFFFFF"/>
                  </a:solidFill>
                  <a:ln w="9525">
                    <a:solidFill>
                      <a:srgbClr val="000000"/>
                    </a:solidFill>
                    <a:round/>
                    <a:headEnd/>
                    <a:tailEnd/>
                  </a:ln>
                </p:spPr>
                <p:txBody>
                  <a:bodyPr lIns="18000" tIns="3600" rIns="18000" bIns="3600"/>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64562" name="Oval 62">
                    <a:extLst>
                      <a:ext uri="{FF2B5EF4-FFF2-40B4-BE49-F238E27FC236}">
                        <a16:creationId xmlns:a16="http://schemas.microsoft.com/office/drawing/2014/main" id="{866FC7A7-9D42-4E62-8E8D-0284EFBF7662}"/>
                      </a:ext>
                    </a:extLst>
                  </p:cNvPr>
                  <p:cNvSpPr>
                    <a:spLocks noChangeArrowheads="1"/>
                  </p:cNvSpPr>
                  <p:nvPr/>
                </p:nvSpPr>
                <p:spPr bwMode="auto">
                  <a:xfrm>
                    <a:off x="3178" y="6888"/>
                    <a:ext cx="170" cy="170"/>
                  </a:xfrm>
                  <a:prstGeom prst="ellipse">
                    <a:avLst/>
                  </a:prstGeom>
                  <a:solidFill>
                    <a:srgbClr val="000000"/>
                  </a:solidFill>
                  <a:ln w="9525">
                    <a:solidFill>
                      <a:srgbClr val="000000"/>
                    </a:solidFill>
                    <a:round/>
                    <a:headEnd/>
                    <a:tailEnd/>
                  </a:ln>
                </p:spPr>
                <p:txBody>
                  <a:bodyPr lIns="18000" tIns="3600" rIns="18000" bIns="3600"/>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grpSp>
            <p:grpSp>
              <p:nvGrpSpPr>
                <p:cNvPr id="64541" name="Group 63">
                  <a:extLst>
                    <a:ext uri="{FF2B5EF4-FFF2-40B4-BE49-F238E27FC236}">
                      <a16:creationId xmlns:a16="http://schemas.microsoft.com/office/drawing/2014/main" id="{5866EFB3-1BE4-4BD8-B976-F2F6EA70ABBF}"/>
                    </a:ext>
                  </a:extLst>
                </p:cNvPr>
                <p:cNvGrpSpPr>
                  <a:grpSpLocks/>
                </p:cNvGrpSpPr>
                <p:nvPr/>
              </p:nvGrpSpPr>
              <p:grpSpPr bwMode="auto">
                <a:xfrm rot="10800000">
                  <a:off x="7200" y="4344"/>
                  <a:ext cx="91" cy="460"/>
                  <a:chOff x="6614" y="6432"/>
                  <a:chExt cx="91" cy="460"/>
                </a:xfrm>
              </p:grpSpPr>
              <p:sp>
                <p:nvSpPr>
                  <p:cNvPr id="64559" name="Freeform 64">
                    <a:extLst>
                      <a:ext uri="{FF2B5EF4-FFF2-40B4-BE49-F238E27FC236}">
                        <a16:creationId xmlns:a16="http://schemas.microsoft.com/office/drawing/2014/main" id="{4F88E318-CDFD-4748-811D-BC559F5F40A3}"/>
                      </a:ext>
                    </a:extLst>
                  </p:cNvPr>
                  <p:cNvSpPr>
                    <a:spLocks noChangeArrowheads="1"/>
                  </p:cNvSpPr>
                  <p:nvPr/>
                </p:nvSpPr>
                <p:spPr bwMode="auto">
                  <a:xfrm rot="-5400000">
                    <a:off x="6580" y="6436"/>
                    <a:ext cx="130" cy="91"/>
                  </a:xfrm>
                  <a:custGeom>
                    <a:avLst/>
                    <a:gdLst>
                      <a:gd name="T0" fmla="*/ 35 w 450"/>
                      <a:gd name="T1" fmla="*/ 53 h 285"/>
                      <a:gd name="T2" fmla="*/ 4 w 450"/>
                      <a:gd name="T3" fmla="*/ 0 h 285"/>
                      <a:gd name="T4" fmla="*/ 130 w 450"/>
                      <a:gd name="T5" fmla="*/ 48 h 285"/>
                      <a:gd name="T6" fmla="*/ 0 w 450"/>
                      <a:gd name="T7" fmla="*/ 91 h 285"/>
                      <a:gd name="T8" fmla="*/ 30 w 450"/>
                      <a:gd name="T9" fmla="*/ 46 h 2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a:lstStyle/>
                  <a:p>
                    <a:endParaRPr lang="zh-CN" altLang="en-US"/>
                  </a:p>
                </p:txBody>
              </p:sp>
              <p:sp>
                <p:nvSpPr>
                  <p:cNvPr id="64560" name="Line 65">
                    <a:extLst>
                      <a:ext uri="{FF2B5EF4-FFF2-40B4-BE49-F238E27FC236}">
                        <a16:creationId xmlns:a16="http://schemas.microsoft.com/office/drawing/2014/main" id="{8F40B103-D2E7-4642-8C22-29931A1984CC}"/>
                      </a:ext>
                    </a:extLst>
                  </p:cNvPr>
                  <p:cNvSpPr>
                    <a:spLocks noChangeShapeType="1"/>
                  </p:cNvSpPr>
                  <p:nvPr/>
                </p:nvSpPr>
                <p:spPr bwMode="auto">
                  <a:xfrm rot="-5400000">
                    <a:off x="6483" y="6710"/>
                    <a:ext cx="3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4542" name="Freeform 66">
                  <a:extLst>
                    <a:ext uri="{FF2B5EF4-FFF2-40B4-BE49-F238E27FC236}">
                      <a16:creationId xmlns:a16="http://schemas.microsoft.com/office/drawing/2014/main" id="{E0328486-4624-40AC-B2B3-602CDF28A11A}"/>
                    </a:ext>
                  </a:extLst>
                </p:cNvPr>
                <p:cNvSpPr>
                  <a:spLocks noChangeArrowheads="1"/>
                </p:cNvSpPr>
                <p:nvPr/>
              </p:nvSpPr>
              <p:spPr bwMode="auto">
                <a:xfrm rot="5400000">
                  <a:off x="7646" y="4228"/>
                  <a:ext cx="130" cy="91"/>
                </a:xfrm>
                <a:custGeom>
                  <a:avLst/>
                  <a:gdLst>
                    <a:gd name="T0" fmla="*/ 35 w 450"/>
                    <a:gd name="T1" fmla="*/ 53 h 285"/>
                    <a:gd name="T2" fmla="*/ 4 w 450"/>
                    <a:gd name="T3" fmla="*/ 0 h 285"/>
                    <a:gd name="T4" fmla="*/ 130 w 450"/>
                    <a:gd name="T5" fmla="*/ 48 h 285"/>
                    <a:gd name="T6" fmla="*/ 0 w 450"/>
                    <a:gd name="T7" fmla="*/ 91 h 285"/>
                    <a:gd name="T8" fmla="*/ 30 w 450"/>
                    <a:gd name="T9" fmla="*/ 46 h 2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a:lstStyle/>
                <a:p>
                  <a:endParaRPr lang="zh-CN" altLang="en-US"/>
                </a:p>
              </p:txBody>
            </p:sp>
            <p:sp>
              <p:nvSpPr>
                <p:cNvPr id="64543" name="Freeform 67">
                  <a:extLst>
                    <a:ext uri="{FF2B5EF4-FFF2-40B4-BE49-F238E27FC236}">
                      <a16:creationId xmlns:a16="http://schemas.microsoft.com/office/drawing/2014/main" id="{22B4CA29-B866-4365-B5EE-4D9CDA3289E5}"/>
                    </a:ext>
                  </a:extLst>
                </p:cNvPr>
                <p:cNvSpPr>
                  <a:spLocks noChangeArrowheads="1"/>
                </p:cNvSpPr>
                <p:nvPr/>
              </p:nvSpPr>
              <p:spPr bwMode="auto">
                <a:xfrm rot="5400000">
                  <a:off x="6040" y="5049"/>
                  <a:ext cx="130" cy="91"/>
                </a:xfrm>
                <a:custGeom>
                  <a:avLst/>
                  <a:gdLst>
                    <a:gd name="T0" fmla="*/ 35 w 450"/>
                    <a:gd name="T1" fmla="*/ 53 h 285"/>
                    <a:gd name="T2" fmla="*/ 4 w 450"/>
                    <a:gd name="T3" fmla="*/ 0 h 285"/>
                    <a:gd name="T4" fmla="*/ 130 w 450"/>
                    <a:gd name="T5" fmla="*/ 48 h 285"/>
                    <a:gd name="T6" fmla="*/ 0 w 450"/>
                    <a:gd name="T7" fmla="*/ 91 h 285"/>
                    <a:gd name="T8" fmla="*/ 30 w 450"/>
                    <a:gd name="T9" fmla="*/ 46 h 2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a:lstStyle/>
                <a:p>
                  <a:endParaRPr lang="zh-CN" altLang="en-US"/>
                </a:p>
              </p:txBody>
            </p:sp>
            <p:sp>
              <p:nvSpPr>
                <p:cNvPr id="64544" name="Line 68">
                  <a:extLst>
                    <a:ext uri="{FF2B5EF4-FFF2-40B4-BE49-F238E27FC236}">
                      <a16:creationId xmlns:a16="http://schemas.microsoft.com/office/drawing/2014/main" id="{2C325F76-65A6-4981-BCF5-C3B70879FAD0}"/>
                    </a:ext>
                  </a:extLst>
                </p:cNvPr>
                <p:cNvSpPr>
                  <a:spLocks noChangeShapeType="1"/>
                </p:cNvSpPr>
                <p:nvPr/>
              </p:nvSpPr>
              <p:spPr bwMode="auto">
                <a:xfrm rot="5400000">
                  <a:off x="5693" y="4737"/>
                  <a:ext cx="8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4545" name="Group 69">
                  <a:extLst>
                    <a:ext uri="{FF2B5EF4-FFF2-40B4-BE49-F238E27FC236}">
                      <a16:creationId xmlns:a16="http://schemas.microsoft.com/office/drawing/2014/main" id="{686D788F-14C3-443D-9C51-D810CA558029}"/>
                    </a:ext>
                  </a:extLst>
                </p:cNvPr>
                <p:cNvGrpSpPr>
                  <a:grpSpLocks/>
                </p:cNvGrpSpPr>
                <p:nvPr/>
              </p:nvGrpSpPr>
              <p:grpSpPr bwMode="auto">
                <a:xfrm rot="10800000">
                  <a:off x="6075" y="3639"/>
                  <a:ext cx="91" cy="460"/>
                  <a:chOff x="6614" y="6432"/>
                  <a:chExt cx="91" cy="460"/>
                </a:xfrm>
              </p:grpSpPr>
              <p:sp>
                <p:nvSpPr>
                  <p:cNvPr id="64557" name="Freeform 70">
                    <a:extLst>
                      <a:ext uri="{FF2B5EF4-FFF2-40B4-BE49-F238E27FC236}">
                        <a16:creationId xmlns:a16="http://schemas.microsoft.com/office/drawing/2014/main" id="{925D1D56-34CA-4A56-BF09-61CF2BCB8B98}"/>
                      </a:ext>
                    </a:extLst>
                  </p:cNvPr>
                  <p:cNvSpPr>
                    <a:spLocks noChangeArrowheads="1"/>
                  </p:cNvSpPr>
                  <p:nvPr/>
                </p:nvSpPr>
                <p:spPr bwMode="auto">
                  <a:xfrm rot="-5400000">
                    <a:off x="6580" y="6436"/>
                    <a:ext cx="130" cy="91"/>
                  </a:xfrm>
                  <a:custGeom>
                    <a:avLst/>
                    <a:gdLst>
                      <a:gd name="T0" fmla="*/ 35 w 450"/>
                      <a:gd name="T1" fmla="*/ 53 h 285"/>
                      <a:gd name="T2" fmla="*/ 4 w 450"/>
                      <a:gd name="T3" fmla="*/ 0 h 285"/>
                      <a:gd name="T4" fmla="*/ 130 w 450"/>
                      <a:gd name="T5" fmla="*/ 48 h 285"/>
                      <a:gd name="T6" fmla="*/ 0 w 450"/>
                      <a:gd name="T7" fmla="*/ 91 h 285"/>
                      <a:gd name="T8" fmla="*/ 30 w 450"/>
                      <a:gd name="T9" fmla="*/ 46 h 2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a:lstStyle/>
                  <a:p>
                    <a:endParaRPr lang="zh-CN" altLang="en-US"/>
                  </a:p>
                </p:txBody>
              </p:sp>
              <p:sp>
                <p:nvSpPr>
                  <p:cNvPr id="64558" name="Line 71">
                    <a:extLst>
                      <a:ext uri="{FF2B5EF4-FFF2-40B4-BE49-F238E27FC236}">
                        <a16:creationId xmlns:a16="http://schemas.microsoft.com/office/drawing/2014/main" id="{2001D38A-3DF4-471B-8088-6F6B686474DA}"/>
                      </a:ext>
                    </a:extLst>
                  </p:cNvPr>
                  <p:cNvSpPr>
                    <a:spLocks noChangeShapeType="1"/>
                  </p:cNvSpPr>
                  <p:nvPr/>
                </p:nvSpPr>
                <p:spPr bwMode="auto">
                  <a:xfrm rot="-5400000">
                    <a:off x="6483" y="6710"/>
                    <a:ext cx="3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4546" name="Group 72">
                  <a:extLst>
                    <a:ext uri="{FF2B5EF4-FFF2-40B4-BE49-F238E27FC236}">
                      <a16:creationId xmlns:a16="http://schemas.microsoft.com/office/drawing/2014/main" id="{C495BB86-9B87-45A0-BA61-D2717576EA5E}"/>
                    </a:ext>
                  </a:extLst>
                </p:cNvPr>
                <p:cNvGrpSpPr>
                  <a:grpSpLocks/>
                </p:cNvGrpSpPr>
                <p:nvPr/>
              </p:nvGrpSpPr>
              <p:grpSpPr bwMode="auto">
                <a:xfrm rot="10800000">
                  <a:off x="8265" y="4344"/>
                  <a:ext cx="91" cy="460"/>
                  <a:chOff x="6614" y="6432"/>
                  <a:chExt cx="91" cy="460"/>
                </a:xfrm>
              </p:grpSpPr>
              <p:sp>
                <p:nvSpPr>
                  <p:cNvPr id="64555" name="Freeform 73">
                    <a:extLst>
                      <a:ext uri="{FF2B5EF4-FFF2-40B4-BE49-F238E27FC236}">
                        <a16:creationId xmlns:a16="http://schemas.microsoft.com/office/drawing/2014/main" id="{756CF3A2-79CA-4B02-912E-B18FA9C67C63}"/>
                      </a:ext>
                    </a:extLst>
                  </p:cNvPr>
                  <p:cNvSpPr>
                    <a:spLocks noChangeArrowheads="1"/>
                  </p:cNvSpPr>
                  <p:nvPr/>
                </p:nvSpPr>
                <p:spPr bwMode="auto">
                  <a:xfrm rot="-5400000">
                    <a:off x="6580" y="6436"/>
                    <a:ext cx="130" cy="91"/>
                  </a:xfrm>
                  <a:custGeom>
                    <a:avLst/>
                    <a:gdLst>
                      <a:gd name="T0" fmla="*/ 35 w 450"/>
                      <a:gd name="T1" fmla="*/ 53 h 285"/>
                      <a:gd name="T2" fmla="*/ 4 w 450"/>
                      <a:gd name="T3" fmla="*/ 0 h 285"/>
                      <a:gd name="T4" fmla="*/ 130 w 450"/>
                      <a:gd name="T5" fmla="*/ 48 h 285"/>
                      <a:gd name="T6" fmla="*/ 0 w 450"/>
                      <a:gd name="T7" fmla="*/ 91 h 285"/>
                      <a:gd name="T8" fmla="*/ 30 w 450"/>
                      <a:gd name="T9" fmla="*/ 46 h 2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a:lstStyle/>
                  <a:p>
                    <a:endParaRPr lang="zh-CN" altLang="en-US"/>
                  </a:p>
                </p:txBody>
              </p:sp>
              <p:sp>
                <p:nvSpPr>
                  <p:cNvPr id="64556" name="Line 74">
                    <a:extLst>
                      <a:ext uri="{FF2B5EF4-FFF2-40B4-BE49-F238E27FC236}">
                        <a16:creationId xmlns:a16="http://schemas.microsoft.com/office/drawing/2014/main" id="{AA1B756D-597D-4636-BCE9-CB132849E61D}"/>
                      </a:ext>
                    </a:extLst>
                  </p:cNvPr>
                  <p:cNvSpPr>
                    <a:spLocks noChangeShapeType="1"/>
                  </p:cNvSpPr>
                  <p:nvPr/>
                </p:nvSpPr>
                <p:spPr bwMode="auto">
                  <a:xfrm rot="-5400000">
                    <a:off x="6483" y="6710"/>
                    <a:ext cx="3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4547" name="Group 75">
                  <a:extLst>
                    <a:ext uri="{FF2B5EF4-FFF2-40B4-BE49-F238E27FC236}">
                      <a16:creationId xmlns:a16="http://schemas.microsoft.com/office/drawing/2014/main" id="{11F3CDD5-0F73-4ECE-BFF5-7142E7FA4FC2}"/>
                    </a:ext>
                  </a:extLst>
                </p:cNvPr>
                <p:cNvGrpSpPr>
                  <a:grpSpLocks/>
                </p:cNvGrpSpPr>
                <p:nvPr/>
              </p:nvGrpSpPr>
              <p:grpSpPr bwMode="auto">
                <a:xfrm rot="10800000">
                  <a:off x="6075" y="5607"/>
                  <a:ext cx="91" cy="460"/>
                  <a:chOff x="6614" y="6432"/>
                  <a:chExt cx="91" cy="460"/>
                </a:xfrm>
              </p:grpSpPr>
              <p:sp>
                <p:nvSpPr>
                  <p:cNvPr id="64553" name="Freeform 76">
                    <a:extLst>
                      <a:ext uri="{FF2B5EF4-FFF2-40B4-BE49-F238E27FC236}">
                        <a16:creationId xmlns:a16="http://schemas.microsoft.com/office/drawing/2014/main" id="{9823054C-8E88-4976-9353-6FBDC6310AFA}"/>
                      </a:ext>
                    </a:extLst>
                  </p:cNvPr>
                  <p:cNvSpPr>
                    <a:spLocks noChangeArrowheads="1"/>
                  </p:cNvSpPr>
                  <p:nvPr/>
                </p:nvSpPr>
                <p:spPr bwMode="auto">
                  <a:xfrm rot="-5400000">
                    <a:off x="6580" y="6436"/>
                    <a:ext cx="130" cy="91"/>
                  </a:xfrm>
                  <a:custGeom>
                    <a:avLst/>
                    <a:gdLst>
                      <a:gd name="T0" fmla="*/ 35 w 450"/>
                      <a:gd name="T1" fmla="*/ 53 h 285"/>
                      <a:gd name="T2" fmla="*/ 4 w 450"/>
                      <a:gd name="T3" fmla="*/ 0 h 285"/>
                      <a:gd name="T4" fmla="*/ 130 w 450"/>
                      <a:gd name="T5" fmla="*/ 48 h 285"/>
                      <a:gd name="T6" fmla="*/ 0 w 450"/>
                      <a:gd name="T7" fmla="*/ 91 h 285"/>
                      <a:gd name="T8" fmla="*/ 30 w 450"/>
                      <a:gd name="T9" fmla="*/ 46 h 2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a:lstStyle/>
                  <a:p>
                    <a:endParaRPr lang="zh-CN" altLang="en-US"/>
                  </a:p>
                </p:txBody>
              </p:sp>
              <p:sp>
                <p:nvSpPr>
                  <p:cNvPr id="64554" name="Line 77">
                    <a:extLst>
                      <a:ext uri="{FF2B5EF4-FFF2-40B4-BE49-F238E27FC236}">
                        <a16:creationId xmlns:a16="http://schemas.microsoft.com/office/drawing/2014/main" id="{51C73997-CC5D-4F34-9D95-BA418A57F58E}"/>
                      </a:ext>
                    </a:extLst>
                  </p:cNvPr>
                  <p:cNvSpPr>
                    <a:spLocks noChangeShapeType="1"/>
                  </p:cNvSpPr>
                  <p:nvPr/>
                </p:nvSpPr>
                <p:spPr bwMode="auto">
                  <a:xfrm rot="-5400000">
                    <a:off x="6483" y="6710"/>
                    <a:ext cx="3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4548" name="Group 78">
                  <a:extLst>
                    <a:ext uri="{FF2B5EF4-FFF2-40B4-BE49-F238E27FC236}">
                      <a16:creationId xmlns:a16="http://schemas.microsoft.com/office/drawing/2014/main" id="{9AC70D34-5976-4792-9B87-A1744FF39A7A}"/>
                    </a:ext>
                  </a:extLst>
                </p:cNvPr>
                <p:cNvGrpSpPr>
                  <a:grpSpLocks/>
                </p:cNvGrpSpPr>
                <p:nvPr/>
              </p:nvGrpSpPr>
              <p:grpSpPr bwMode="auto">
                <a:xfrm rot="10800000">
                  <a:off x="7710" y="5589"/>
                  <a:ext cx="91" cy="460"/>
                  <a:chOff x="6614" y="6432"/>
                  <a:chExt cx="91" cy="460"/>
                </a:xfrm>
              </p:grpSpPr>
              <p:sp>
                <p:nvSpPr>
                  <p:cNvPr id="64551" name="Freeform 79">
                    <a:extLst>
                      <a:ext uri="{FF2B5EF4-FFF2-40B4-BE49-F238E27FC236}">
                        <a16:creationId xmlns:a16="http://schemas.microsoft.com/office/drawing/2014/main" id="{2ADBB4D1-1FC1-4094-8F1F-6D9F41F25042}"/>
                      </a:ext>
                    </a:extLst>
                  </p:cNvPr>
                  <p:cNvSpPr>
                    <a:spLocks noChangeArrowheads="1"/>
                  </p:cNvSpPr>
                  <p:nvPr/>
                </p:nvSpPr>
                <p:spPr bwMode="auto">
                  <a:xfrm rot="-5400000">
                    <a:off x="6580" y="6436"/>
                    <a:ext cx="130" cy="91"/>
                  </a:xfrm>
                  <a:custGeom>
                    <a:avLst/>
                    <a:gdLst>
                      <a:gd name="T0" fmla="*/ 35 w 450"/>
                      <a:gd name="T1" fmla="*/ 53 h 285"/>
                      <a:gd name="T2" fmla="*/ 4 w 450"/>
                      <a:gd name="T3" fmla="*/ 0 h 285"/>
                      <a:gd name="T4" fmla="*/ 130 w 450"/>
                      <a:gd name="T5" fmla="*/ 48 h 285"/>
                      <a:gd name="T6" fmla="*/ 0 w 450"/>
                      <a:gd name="T7" fmla="*/ 91 h 285"/>
                      <a:gd name="T8" fmla="*/ 30 w 450"/>
                      <a:gd name="T9" fmla="*/ 46 h 2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a:lstStyle/>
                  <a:p>
                    <a:endParaRPr lang="zh-CN" altLang="en-US"/>
                  </a:p>
                </p:txBody>
              </p:sp>
              <p:sp>
                <p:nvSpPr>
                  <p:cNvPr id="64552" name="Line 80">
                    <a:extLst>
                      <a:ext uri="{FF2B5EF4-FFF2-40B4-BE49-F238E27FC236}">
                        <a16:creationId xmlns:a16="http://schemas.microsoft.com/office/drawing/2014/main" id="{5CDE3BDD-1AB0-4EDA-9DA5-00E5026EC25C}"/>
                      </a:ext>
                    </a:extLst>
                  </p:cNvPr>
                  <p:cNvSpPr>
                    <a:spLocks noChangeShapeType="1"/>
                  </p:cNvSpPr>
                  <p:nvPr/>
                </p:nvSpPr>
                <p:spPr bwMode="auto">
                  <a:xfrm rot="-5400000">
                    <a:off x="6483" y="6710"/>
                    <a:ext cx="3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4549" name="Freeform 81">
                  <a:extLst>
                    <a:ext uri="{FF2B5EF4-FFF2-40B4-BE49-F238E27FC236}">
                      <a16:creationId xmlns:a16="http://schemas.microsoft.com/office/drawing/2014/main" id="{2B2A1CEF-C732-4396-9BDE-53467C078506}"/>
                    </a:ext>
                  </a:extLst>
                </p:cNvPr>
                <p:cNvSpPr>
                  <a:spLocks noChangeArrowheads="1"/>
                </p:cNvSpPr>
                <p:nvPr/>
              </p:nvSpPr>
              <p:spPr bwMode="auto">
                <a:xfrm rot="5400000">
                  <a:off x="6371" y="3502"/>
                  <a:ext cx="130" cy="91"/>
                </a:xfrm>
                <a:custGeom>
                  <a:avLst/>
                  <a:gdLst>
                    <a:gd name="T0" fmla="*/ 35 w 450"/>
                    <a:gd name="T1" fmla="*/ 53 h 285"/>
                    <a:gd name="T2" fmla="*/ 4 w 450"/>
                    <a:gd name="T3" fmla="*/ 0 h 285"/>
                    <a:gd name="T4" fmla="*/ 130 w 450"/>
                    <a:gd name="T5" fmla="*/ 48 h 285"/>
                    <a:gd name="T6" fmla="*/ 0 w 450"/>
                    <a:gd name="T7" fmla="*/ 91 h 285"/>
                    <a:gd name="T8" fmla="*/ 30 w 450"/>
                    <a:gd name="T9" fmla="*/ 46 h 2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a:lstStyle/>
                <a:p>
                  <a:endParaRPr lang="zh-CN" altLang="en-US"/>
                </a:p>
              </p:txBody>
            </p:sp>
            <p:sp>
              <p:nvSpPr>
                <p:cNvPr id="64550" name="Freeform 82">
                  <a:extLst>
                    <a:ext uri="{FF2B5EF4-FFF2-40B4-BE49-F238E27FC236}">
                      <a16:creationId xmlns:a16="http://schemas.microsoft.com/office/drawing/2014/main" id="{BAD229F6-31F1-4E12-8AA4-6B0EFFD3C1ED}"/>
                    </a:ext>
                  </a:extLst>
                </p:cNvPr>
                <p:cNvSpPr>
                  <a:spLocks noChangeArrowheads="1"/>
                </p:cNvSpPr>
                <p:nvPr/>
              </p:nvSpPr>
              <p:spPr bwMode="auto">
                <a:xfrm rot="5400000">
                  <a:off x="5711" y="3502"/>
                  <a:ext cx="130" cy="91"/>
                </a:xfrm>
                <a:custGeom>
                  <a:avLst/>
                  <a:gdLst>
                    <a:gd name="T0" fmla="*/ 35 w 450"/>
                    <a:gd name="T1" fmla="*/ 53 h 285"/>
                    <a:gd name="T2" fmla="*/ 4 w 450"/>
                    <a:gd name="T3" fmla="*/ 0 h 285"/>
                    <a:gd name="T4" fmla="*/ 130 w 450"/>
                    <a:gd name="T5" fmla="*/ 48 h 285"/>
                    <a:gd name="T6" fmla="*/ 0 w 450"/>
                    <a:gd name="T7" fmla="*/ 91 h 285"/>
                    <a:gd name="T8" fmla="*/ 30 w 450"/>
                    <a:gd name="T9" fmla="*/ 46 h 2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a:lstStyle/>
                <a:p>
                  <a:endParaRPr lang="zh-CN" altLang="en-US"/>
                </a:p>
              </p:txBody>
            </p:sp>
          </p:grpSp>
        </p:grpSp>
        <p:sp>
          <p:nvSpPr>
            <p:cNvPr id="64519" name="Freeform 83">
              <a:extLst>
                <a:ext uri="{FF2B5EF4-FFF2-40B4-BE49-F238E27FC236}">
                  <a16:creationId xmlns:a16="http://schemas.microsoft.com/office/drawing/2014/main" id="{A24B3A87-4DA8-4103-9371-4C4D71453FFF}"/>
                </a:ext>
              </a:extLst>
            </p:cNvPr>
            <p:cNvSpPr>
              <a:spLocks noChangeArrowheads="1"/>
            </p:cNvSpPr>
            <p:nvPr/>
          </p:nvSpPr>
          <p:spPr bwMode="auto">
            <a:xfrm rot="10800000">
              <a:off x="3760" y="12097"/>
              <a:ext cx="181" cy="91"/>
            </a:xfrm>
            <a:custGeom>
              <a:avLst/>
              <a:gdLst>
                <a:gd name="T0" fmla="*/ 48 w 450"/>
                <a:gd name="T1" fmla="*/ 53 h 285"/>
                <a:gd name="T2" fmla="*/ 6 w 450"/>
                <a:gd name="T3" fmla="*/ 0 h 285"/>
                <a:gd name="T4" fmla="*/ 181 w 450"/>
                <a:gd name="T5" fmla="*/ 48 h 285"/>
                <a:gd name="T6" fmla="*/ 0 w 450"/>
                <a:gd name="T7" fmla="*/ 91 h 285"/>
                <a:gd name="T8" fmla="*/ 42 w 450"/>
                <a:gd name="T9" fmla="*/ 46 h 2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a:lstStyle/>
            <a:p>
              <a:endParaRPr lang="zh-CN" altLang="en-US"/>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7B96167E-D8BD-403D-8148-E59540D4A33C}"/>
              </a:ext>
            </a:extLst>
          </p:cNvPr>
          <p:cNvSpPr>
            <a:spLocks noGrp="1" noChangeArrowheads="1"/>
          </p:cNvSpPr>
          <p:nvPr>
            <p:ph type="title" idx="4294967295"/>
          </p:nvPr>
        </p:nvSpPr>
        <p:spPr>
          <a:xfrm>
            <a:off x="395288" y="188913"/>
            <a:ext cx="8178800" cy="533400"/>
          </a:xfrm>
        </p:spPr>
        <p:txBody>
          <a:bodyPr/>
          <a:lstStyle/>
          <a:p>
            <a:pPr eaLnBrk="1" hangingPunct="1"/>
            <a:r>
              <a:rPr lang="en-US" altLang="zh-CN"/>
              <a:t>5.5 </a:t>
            </a:r>
            <a:r>
              <a:rPr lang="zh-CN" altLang="en-US"/>
              <a:t>面向对象分析和设计实例</a:t>
            </a:r>
          </a:p>
        </p:txBody>
      </p:sp>
      <p:sp>
        <p:nvSpPr>
          <p:cNvPr id="65539" name="Text Box 3">
            <a:extLst>
              <a:ext uri="{FF2B5EF4-FFF2-40B4-BE49-F238E27FC236}">
                <a16:creationId xmlns:a16="http://schemas.microsoft.com/office/drawing/2014/main" id="{ABD65A05-16A5-40C6-B10A-53BE7F874C81}"/>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65540" name="Rectangle 7">
            <a:extLst>
              <a:ext uri="{FF2B5EF4-FFF2-40B4-BE49-F238E27FC236}">
                <a16:creationId xmlns:a16="http://schemas.microsoft.com/office/drawing/2014/main" id="{399BD928-620B-4784-81F7-D1FEE22CDEBE}"/>
              </a:ext>
            </a:extLst>
          </p:cNvPr>
          <p:cNvSpPr>
            <a:spLocks noChangeArrowheads="1"/>
          </p:cNvSpPr>
          <p:nvPr/>
        </p:nvSpPr>
        <p:spPr bwMode="auto">
          <a:xfrm>
            <a:off x="250825" y="1817688"/>
            <a:ext cx="85693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eaLnBrk="0" hangingPunct="0">
              <a:tabLst>
                <a:tab pos="-15875" algn="l"/>
                <a:tab pos="401638" algn="l"/>
              </a:tabLst>
              <a:defRPr sz="1400" b="1">
                <a:solidFill>
                  <a:schemeClr val="tx1"/>
                </a:solidFill>
                <a:latin typeface="宋体" panose="02010600030101010101" pitchFamily="2" charset="-122"/>
                <a:ea typeface="宋体" panose="02010600030101010101" pitchFamily="2" charset="-122"/>
              </a:defRPr>
            </a:lvl1pPr>
            <a:lvl2pPr marL="742950" indent="-285750" eaLnBrk="0" hangingPunct="0">
              <a:tabLst>
                <a:tab pos="-15875" algn="l"/>
                <a:tab pos="401638" algn="l"/>
              </a:tabLst>
              <a:defRPr sz="1400" b="1">
                <a:solidFill>
                  <a:schemeClr val="tx1"/>
                </a:solidFill>
                <a:latin typeface="宋体" panose="02010600030101010101" pitchFamily="2" charset="-122"/>
                <a:ea typeface="宋体" panose="02010600030101010101" pitchFamily="2" charset="-122"/>
              </a:defRPr>
            </a:lvl2pPr>
            <a:lvl3pPr marL="1143000" indent="-228600" eaLnBrk="0" hangingPunct="0">
              <a:tabLst>
                <a:tab pos="-15875" algn="l"/>
                <a:tab pos="401638" algn="l"/>
              </a:tabLst>
              <a:defRPr sz="1400" b="1">
                <a:solidFill>
                  <a:schemeClr val="tx1"/>
                </a:solidFill>
                <a:latin typeface="宋体" panose="02010600030101010101" pitchFamily="2" charset="-122"/>
                <a:ea typeface="宋体" panose="02010600030101010101" pitchFamily="2" charset="-122"/>
              </a:defRPr>
            </a:lvl3pPr>
            <a:lvl4pPr marL="1600200" indent="-228600" eaLnBrk="0" hangingPunct="0">
              <a:tabLst>
                <a:tab pos="-15875" algn="l"/>
                <a:tab pos="401638" algn="l"/>
              </a:tabLst>
              <a:defRPr sz="1400" b="1">
                <a:solidFill>
                  <a:schemeClr val="tx1"/>
                </a:solidFill>
                <a:latin typeface="宋体" panose="02010600030101010101" pitchFamily="2" charset="-122"/>
                <a:ea typeface="宋体" panose="02010600030101010101" pitchFamily="2" charset="-122"/>
              </a:defRPr>
            </a:lvl4pPr>
            <a:lvl5pPr marL="2057400" indent="-228600" eaLnBrk="0" hangingPunct="0">
              <a:tabLst>
                <a:tab pos="-15875" algn="l"/>
                <a:tab pos="401638" algn="l"/>
              </a:tabLst>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tabLst>
                <a:tab pos="-15875" algn="l"/>
                <a:tab pos="401638" algn="l"/>
              </a:tabLst>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tabLst>
                <a:tab pos="-15875" algn="l"/>
                <a:tab pos="401638" algn="l"/>
              </a:tabLst>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tabLst>
                <a:tab pos="-15875" algn="l"/>
                <a:tab pos="401638" algn="l"/>
              </a:tabLst>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tabLst>
                <a:tab pos="-15875" algn="l"/>
                <a:tab pos="401638" algn="l"/>
              </a:tabLst>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sz="1800" b="0">
                <a:latin typeface="Times New Roman" panose="02020603050405020304" pitchFamily="18" charset="0"/>
                <a:cs typeface="Times New Roman" panose="02020603050405020304" pitchFamily="18" charset="0"/>
              </a:rPr>
              <a:t>   </a:t>
            </a:r>
            <a:endParaRPr lang="zh-CN" altLang="en-US" sz="1800" b="0"/>
          </a:p>
        </p:txBody>
      </p:sp>
      <p:sp>
        <p:nvSpPr>
          <p:cNvPr id="65541" name="Rectangle 9">
            <a:extLst>
              <a:ext uri="{FF2B5EF4-FFF2-40B4-BE49-F238E27FC236}">
                <a16:creationId xmlns:a16="http://schemas.microsoft.com/office/drawing/2014/main" id="{9310D753-6323-443A-AF38-22B3F9C609B9}"/>
              </a:ext>
            </a:extLst>
          </p:cNvPr>
          <p:cNvSpPr>
            <a:spLocks noChangeArrowheads="1"/>
          </p:cNvSpPr>
          <p:nvPr/>
        </p:nvSpPr>
        <p:spPr bwMode="auto">
          <a:xfrm>
            <a:off x="468313" y="3482975"/>
            <a:ext cx="80645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indent="269875"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sz="2800" b="0">
              <a:latin typeface="Arial" panose="020B0604020202020204" pitchFamily="34" charset="0"/>
            </a:endParaRPr>
          </a:p>
        </p:txBody>
      </p:sp>
      <p:sp>
        <p:nvSpPr>
          <p:cNvPr id="5" name="圆角矩形 4">
            <a:extLst>
              <a:ext uri="{FF2B5EF4-FFF2-40B4-BE49-F238E27FC236}">
                <a16:creationId xmlns:a16="http://schemas.microsoft.com/office/drawing/2014/main" id="{EA3232CA-0F0C-4D33-ABB2-8A8347DF8A6A}"/>
              </a:ext>
            </a:extLst>
          </p:cNvPr>
          <p:cNvSpPr/>
          <p:nvPr/>
        </p:nvSpPr>
        <p:spPr bwMode="gray">
          <a:xfrm>
            <a:off x="827088" y="1268413"/>
            <a:ext cx="7921625" cy="3384550"/>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a:buFontTx/>
              <a:buNone/>
              <a:defRPr/>
            </a:pPr>
            <a:r>
              <a:rPr lang="en-US" altLang="zh-CN" sz="2600">
                <a:solidFill>
                  <a:srgbClr val="FF0000"/>
                </a:solidFill>
                <a:latin typeface="Arial" panose="020B0604020202020204" pitchFamily="34" charset="0"/>
              </a:rPr>
              <a:t>5.5.2 </a:t>
            </a:r>
            <a:r>
              <a:rPr lang="zh-CN" altLang="en-US" sz="2600">
                <a:solidFill>
                  <a:srgbClr val="FF0000"/>
                </a:solidFill>
                <a:latin typeface="Arial" panose="020B0604020202020204" pitchFamily="34" charset="0"/>
              </a:rPr>
              <a:t>图书管理信息系统</a:t>
            </a:r>
            <a:r>
              <a:rPr lang="en-US" altLang="zh-CN" sz="2600">
                <a:solidFill>
                  <a:srgbClr val="FF0000"/>
                </a:solidFill>
                <a:latin typeface="Arial" panose="020B0604020202020204" pitchFamily="34" charset="0"/>
              </a:rPr>
              <a:t>OOD</a:t>
            </a:r>
            <a:r>
              <a:rPr lang="zh-CN" altLang="en-US" sz="2600">
                <a:solidFill>
                  <a:srgbClr val="FF0000"/>
                </a:solidFill>
                <a:latin typeface="Arial" panose="020B0604020202020204" pitchFamily="34" charset="0"/>
              </a:rPr>
              <a:t>实例</a:t>
            </a:r>
          </a:p>
          <a:p>
            <a:pPr>
              <a:spcBef>
                <a:spcPct val="30000"/>
              </a:spcBef>
              <a:spcAft>
                <a:spcPct val="35000"/>
              </a:spcAft>
              <a:buFontTx/>
              <a:buNone/>
              <a:defRPr/>
            </a:pPr>
            <a:r>
              <a:rPr lang="en-US" altLang="zh-CN" sz="2000">
                <a:solidFill>
                  <a:srgbClr val="990033"/>
                </a:solidFill>
                <a:latin typeface="Arial" panose="020B0604020202020204" pitchFamily="34" charset="0"/>
              </a:rPr>
              <a:t>        </a:t>
            </a:r>
            <a:r>
              <a:rPr lang="en-US" altLang="zh-CN" sz="2300">
                <a:solidFill>
                  <a:srgbClr val="990033"/>
                </a:solidFill>
                <a:latin typeface="Arial" panose="020B0604020202020204" pitchFamily="34" charset="0"/>
              </a:rPr>
              <a:t>1</a:t>
            </a:r>
            <a:r>
              <a:rPr lang="zh-CN" altLang="en-US" sz="2300">
                <a:solidFill>
                  <a:srgbClr val="990033"/>
                </a:solidFill>
                <a:latin typeface="Arial" panose="020B0604020202020204" pitchFamily="34" charset="0"/>
              </a:rPr>
              <a:t>．领域建模</a:t>
            </a:r>
          </a:p>
          <a:p>
            <a:pPr>
              <a:buFontTx/>
              <a:buNone/>
              <a:defRPr/>
            </a:pPr>
            <a:r>
              <a:rPr lang="zh-CN" altLang="en-US" sz="2300">
                <a:solidFill>
                  <a:schemeClr val="tx1"/>
                </a:solidFill>
                <a:latin typeface="Arial" panose="020B0604020202020204" pitchFamily="34" charset="0"/>
              </a:rPr>
              <a:t>       通过对图书馆系统进一步分析，将系统中的</a:t>
            </a:r>
            <a:r>
              <a:rPr lang="zh-CN" altLang="en-US" sz="2300">
                <a:solidFill>
                  <a:srgbClr val="C00000"/>
                </a:solidFill>
                <a:latin typeface="Arial" panose="020B0604020202020204" pitchFamily="34" charset="0"/>
              </a:rPr>
              <a:t>领域和关键类</a:t>
            </a:r>
            <a:r>
              <a:rPr lang="zh-CN" altLang="en-US" sz="2300">
                <a:solidFill>
                  <a:schemeClr val="tx1"/>
                </a:solidFill>
                <a:latin typeface="Arial" panose="020B0604020202020204" pitchFamily="34" charset="0"/>
              </a:rPr>
              <a:t>条理化，可得出</a:t>
            </a:r>
            <a:r>
              <a:rPr lang="zh-CN" altLang="en-US" sz="2300" u="sng">
                <a:solidFill>
                  <a:schemeClr val="tx1"/>
                </a:solidFill>
                <a:latin typeface="Arial" panose="020B0604020202020204" pitchFamily="34" charset="0"/>
              </a:rPr>
              <a:t>商业域类模型</a:t>
            </a:r>
            <a:r>
              <a:rPr lang="zh-CN" altLang="en-US" sz="2300">
                <a:solidFill>
                  <a:schemeClr val="tx1"/>
                </a:solidFill>
                <a:latin typeface="Arial" panose="020B0604020202020204" pitchFamily="34" charset="0"/>
              </a:rPr>
              <a:t>。</a:t>
            </a:r>
          </a:p>
          <a:p>
            <a:pPr>
              <a:buFontTx/>
              <a:buNone/>
              <a:defRPr/>
            </a:pPr>
            <a:r>
              <a:rPr lang="zh-CN" altLang="en-US" sz="2300">
                <a:solidFill>
                  <a:schemeClr val="tx1"/>
                </a:solidFill>
                <a:latin typeface="Arial" panose="020B0604020202020204" pitchFamily="34" charset="0"/>
              </a:rPr>
              <a:t>       </a:t>
            </a:r>
            <a:r>
              <a:rPr lang="zh-CN" altLang="en-US" sz="2300">
                <a:solidFill>
                  <a:srgbClr val="A50021"/>
                </a:solidFill>
                <a:latin typeface="Arial" panose="020B0604020202020204" pitchFamily="34" charset="0"/>
              </a:rPr>
              <a:t>图书馆系统</a:t>
            </a:r>
            <a:r>
              <a:rPr lang="zh-CN" altLang="en-US" sz="2300">
                <a:solidFill>
                  <a:schemeClr val="tx1"/>
                </a:solidFill>
                <a:latin typeface="Arial" panose="020B0604020202020204" pitchFamily="34" charset="0"/>
              </a:rPr>
              <a:t>类操作的细化，分析时通过</a:t>
            </a:r>
            <a:r>
              <a:rPr lang="zh-CN" altLang="en-US" sz="2300">
                <a:solidFill>
                  <a:srgbClr val="006600"/>
                </a:solidFill>
                <a:latin typeface="Arial" panose="020B0604020202020204" pitchFamily="34" charset="0"/>
              </a:rPr>
              <a:t>协作图、时序图、活动图</a:t>
            </a:r>
            <a:r>
              <a:rPr lang="zh-CN" altLang="en-US" sz="2300">
                <a:solidFill>
                  <a:schemeClr val="tx1"/>
                </a:solidFill>
                <a:latin typeface="Arial" panose="020B0604020202020204" pitchFamily="34" charset="0"/>
              </a:rPr>
              <a:t>等给出描述。其中，图书馆系统</a:t>
            </a:r>
            <a:r>
              <a:rPr lang="zh-CN" altLang="en-US" sz="2300">
                <a:solidFill>
                  <a:srgbClr val="A50021"/>
                </a:solidFill>
                <a:latin typeface="Arial" panose="020B0604020202020204" pitchFamily="34" charset="0"/>
              </a:rPr>
              <a:t>商业域类模型</a:t>
            </a:r>
            <a:r>
              <a:rPr lang="zh-CN" altLang="en-US" sz="2300">
                <a:solidFill>
                  <a:schemeClr val="tx1"/>
                </a:solidFill>
                <a:latin typeface="Arial" panose="020B0604020202020204" pitchFamily="34" charset="0"/>
              </a:rPr>
              <a:t>如图</a:t>
            </a:r>
            <a:r>
              <a:rPr lang="en-US" altLang="zh-CN" sz="2300">
                <a:solidFill>
                  <a:schemeClr val="tx1"/>
                </a:solidFill>
                <a:latin typeface="Arial" panose="020B0604020202020204" pitchFamily="34" charset="0"/>
              </a:rPr>
              <a:t>5-21</a:t>
            </a:r>
            <a:r>
              <a:rPr lang="zh-CN" altLang="en-US" sz="2300">
                <a:solidFill>
                  <a:schemeClr val="tx1"/>
                </a:solidFill>
                <a:latin typeface="Arial" panose="020B0604020202020204" pitchFamily="34" charset="0"/>
              </a:rPr>
              <a:t>所示，带有借书窗口的</a:t>
            </a:r>
            <a:r>
              <a:rPr lang="zh-CN" altLang="en-US" sz="2300">
                <a:solidFill>
                  <a:srgbClr val="C00000"/>
                </a:solidFill>
                <a:latin typeface="Arial" panose="020B0604020202020204" pitchFamily="34" charset="0"/>
              </a:rPr>
              <a:t>时序图</a:t>
            </a:r>
            <a:r>
              <a:rPr lang="zh-CN" altLang="en-US" sz="2300">
                <a:solidFill>
                  <a:schemeClr val="tx1"/>
                </a:solidFill>
                <a:latin typeface="Arial" panose="020B0604020202020204" pitchFamily="34" charset="0"/>
              </a:rPr>
              <a:t>如图</a:t>
            </a:r>
            <a:r>
              <a:rPr lang="en-US" altLang="zh-CN" sz="2300">
                <a:solidFill>
                  <a:schemeClr val="tx1"/>
                </a:solidFill>
                <a:latin typeface="Arial" panose="020B0604020202020204" pitchFamily="34" charset="0"/>
              </a:rPr>
              <a:t>5-22</a:t>
            </a:r>
            <a:r>
              <a:rPr lang="zh-CN" altLang="en-US" sz="2300">
                <a:solidFill>
                  <a:schemeClr val="tx1"/>
                </a:solidFill>
                <a:latin typeface="Arial" panose="020B0604020202020204" pitchFamily="34" charset="0"/>
              </a:rPr>
              <a:t>所示。</a:t>
            </a:r>
            <a:endParaRPr lang="zh-CN" altLang="en-US" sz="2300" b="0">
              <a:solidFill>
                <a:srgbClr val="009900"/>
              </a:solidFill>
              <a:latin typeface="Arial" panose="020B0604020202020204" pitchFamily="34" charset="0"/>
            </a:endParaRPr>
          </a:p>
        </p:txBody>
      </p:sp>
      <p:pic>
        <p:nvPicPr>
          <p:cNvPr id="65543" name="Picture 20" descr="C:\Program Files\Microsoft Office\MEDIA\CAGCAT10\j0300520.gif">
            <a:extLst>
              <a:ext uri="{FF2B5EF4-FFF2-40B4-BE49-F238E27FC236}">
                <a16:creationId xmlns:a16="http://schemas.microsoft.com/office/drawing/2014/main" id="{95603047-4C56-4430-892F-9CE1C73E74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425" y="4868863"/>
            <a:ext cx="1311275" cy="112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E4BE6E5A-0D2C-4878-B5BA-6FAAA3B9AC8A}"/>
              </a:ext>
            </a:extLst>
          </p:cNvPr>
          <p:cNvSpPr>
            <a:spLocks noGrp="1" noChangeArrowheads="1"/>
          </p:cNvSpPr>
          <p:nvPr>
            <p:ph type="title" idx="4294967295"/>
          </p:nvPr>
        </p:nvSpPr>
        <p:spPr>
          <a:xfrm>
            <a:off x="395288" y="188913"/>
            <a:ext cx="8178800" cy="533400"/>
          </a:xfrm>
        </p:spPr>
        <p:txBody>
          <a:bodyPr/>
          <a:lstStyle/>
          <a:p>
            <a:pPr eaLnBrk="1" hangingPunct="1"/>
            <a:r>
              <a:rPr lang="en-US" altLang="zh-CN"/>
              <a:t>5.5 </a:t>
            </a:r>
            <a:r>
              <a:rPr lang="zh-CN" altLang="en-US"/>
              <a:t>面向对象分析和设计实例</a:t>
            </a:r>
          </a:p>
        </p:txBody>
      </p:sp>
      <p:sp>
        <p:nvSpPr>
          <p:cNvPr id="66563" name="Text Box 3">
            <a:extLst>
              <a:ext uri="{FF2B5EF4-FFF2-40B4-BE49-F238E27FC236}">
                <a16:creationId xmlns:a16="http://schemas.microsoft.com/office/drawing/2014/main" id="{EC26CDDC-2FA9-450A-A4BD-74B8737EA2DF}"/>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grpSp>
        <p:nvGrpSpPr>
          <p:cNvPr id="66564" name="Group 5">
            <a:extLst>
              <a:ext uri="{FF2B5EF4-FFF2-40B4-BE49-F238E27FC236}">
                <a16:creationId xmlns:a16="http://schemas.microsoft.com/office/drawing/2014/main" id="{2B863E14-6DBE-42D9-85C3-FFF9F93FA042}"/>
              </a:ext>
            </a:extLst>
          </p:cNvPr>
          <p:cNvGrpSpPr>
            <a:grpSpLocks noChangeAspect="1"/>
          </p:cNvGrpSpPr>
          <p:nvPr/>
        </p:nvGrpSpPr>
        <p:grpSpPr bwMode="auto">
          <a:xfrm>
            <a:off x="1252538" y="1422400"/>
            <a:ext cx="6926262" cy="4670425"/>
            <a:chOff x="2290" y="2913"/>
            <a:chExt cx="11478" cy="6480"/>
          </a:xfrm>
        </p:grpSpPr>
        <p:sp>
          <p:nvSpPr>
            <p:cNvPr id="66574" name="AutoShape 6">
              <a:extLst>
                <a:ext uri="{FF2B5EF4-FFF2-40B4-BE49-F238E27FC236}">
                  <a16:creationId xmlns:a16="http://schemas.microsoft.com/office/drawing/2014/main" id="{7A275F27-3D2E-44F9-883C-FE9743CC833D}"/>
                </a:ext>
              </a:extLst>
            </p:cNvPr>
            <p:cNvSpPr>
              <a:spLocks noChangeAspect="1" noChangeArrowheads="1"/>
            </p:cNvSpPr>
            <p:nvPr/>
          </p:nvSpPr>
          <p:spPr bwMode="auto">
            <a:xfrm>
              <a:off x="2290" y="2913"/>
              <a:ext cx="11478" cy="6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sz="1200" b="0">
                <a:latin typeface="Arial" panose="020B0604020202020204" pitchFamily="34" charset="0"/>
              </a:endParaRPr>
            </a:p>
          </p:txBody>
        </p:sp>
        <p:sp>
          <p:nvSpPr>
            <p:cNvPr id="66575" name="Line 7">
              <a:extLst>
                <a:ext uri="{FF2B5EF4-FFF2-40B4-BE49-F238E27FC236}">
                  <a16:creationId xmlns:a16="http://schemas.microsoft.com/office/drawing/2014/main" id="{72E50A75-EE2D-445D-BA5A-1575E5BFC4D5}"/>
                </a:ext>
              </a:extLst>
            </p:cNvPr>
            <p:cNvSpPr>
              <a:spLocks noChangeShapeType="1"/>
            </p:cNvSpPr>
            <p:nvPr/>
          </p:nvSpPr>
          <p:spPr bwMode="auto">
            <a:xfrm>
              <a:off x="5393" y="7777"/>
              <a:ext cx="9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6576" name="Group 8">
              <a:extLst>
                <a:ext uri="{FF2B5EF4-FFF2-40B4-BE49-F238E27FC236}">
                  <a16:creationId xmlns:a16="http://schemas.microsoft.com/office/drawing/2014/main" id="{75F2BF59-D262-47C2-973E-ECEF68D69A1B}"/>
                </a:ext>
              </a:extLst>
            </p:cNvPr>
            <p:cNvGrpSpPr>
              <a:grpSpLocks/>
            </p:cNvGrpSpPr>
            <p:nvPr/>
          </p:nvGrpSpPr>
          <p:grpSpPr bwMode="auto">
            <a:xfrm>
              <a:off x="2290" y="2913"/>
              <a:ext cx="11478" cy="6480"/>
              <a:chOff x="192" y="1296"/>
              <a:chExt cx="5280" cy="2976"/>
            </a:xfrm>
          </p:grpSpPr>
          <p:sp>
            <p:nvSpPr>
              <p:cNvPr id="66577" name="Line 9">
                <a:extLst>
                  <a:ext uri="{FF2B5EF4-FFF2-40B4-BE49-F238E27FC236}">
                    <a16:creationId xmlns:a16="http://schemas.microsoft.com/office/drawing/2014/main" id="{A4EC0F4B-5F48-4FEB-B069-DB44ECAFE9E4}"/>
                  </a:ext>
                </a:extLst>
              </p:cNvPr>
              <p:cNvSpPr>
                <a:spLocks noChangeShapeType="1"/>
              </p:cNvSpPr>
              <p:nvPr/>
            </p:nvSpPr>
            <p:spPr bwMode="auto">
              <a:xfrm>
                <a:off x="788" y="2505"/>
                <a:ext cx="0" cy="43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8" name="Text Box 10">
                <a:extLst>
                  <a:ext uri="{FF2B5EF4-FFF2-40B4-BE49-F238E27FC236}">
                    <a16:creationId xmlns:a16="http://schemas.microsoft.com/office/drawing/2014/main" id="{AA040E97-CE7D-4CA7-87B4-DE62AFB6F59B}"/>
                  </a:ext>
                </a:extLst>
              </p:cNvPr>
              <p:cNvSpPr txBox="1">
                <a:spLocks noChangeArrowheads="1"/>
              </p:cNvSpPr>
              <p:nvPr/>
            </p:nvSpPr>
            <p:spPr bwMode="auto">
              <a:xfrm>
                <a:off x="798" y="2659"/>
                <a:ext cx="92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607" tIns="6804" rIns="57607" bIns="6804"/>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just" eaLnBrk="1" hangingPunct="1"/>
                <a:r>
                  <a:rPr lang="en-US" altLang="zh-CN" sz="1200" b="0">
                    <a:solidFill>
                      <a:srgbClr val="003366"/>
                    </a:solidFill>
                    <a:latin typeface="Times New Roman" panose="02020603050405020304" pitchFamily="18" charset="0"/>
                  </a:rPr>
                  <a:t>be loaned in a </a:t>
                </a:r>
                <a:endParaRPr lang="en-US" altLang="zh-CN" sz="1200" b="0">
                  <a:latin typeface="Arial" panose="020B0604020202020204" pitchFamily="34" charset="0"/>
                </a:endParaRPr>
              </a:p>
            </p:txBody>
          </p:sp>
          <p:sp>
            <p:nvSpPr>
              <p:cNvPr id="66579" name="Text Box 11">
                <a:extLst>
                  <a:ext uri="{FF2B5EF4-FFF2-40B4-BE49-F238E27FC236}">
                    <a16:creationId xmlns:a16="http://schemas.microsoft.com/office/drawing/2014/main" id="{A4B3045F-97F4-41DA-BDB6-06FE2CD7F445}"/>
                  </a:ext>
                </a:extLst>
              </p:cNvPr>
              <p:cNvSpPr txBox="1">
                <a:spLocks noChangeArrowheads="1"/>
              </p:cNvSpPr>
              <p:nvPr/>
            </p:nvSpPr>
            <p:spPr bwMode="auto">
              <a:xfrm>
                <a:off x="4353" y="2632"/>
                <a:ext cx="111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607" tIns="6804" rIns="57607" bIns="6804"/>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just" eaLnBrk="1" hangingPunct="1"/>
                <a:r>
                  <a:rPr lang="en-US" altLang="zh-CN" sz="1200" b="0">
                    <a:solidFill>
                      <a:srgbClr val="003366"/>
                    </a:solidFill>
                    <a:latin typeface="Times New Roman" panose="02020603050405020304" pitchFamily="18" charset="0"/>
                  </a:rPr>
                  <a:t>be reserved in a </a:t>
                </a:r>
                <a:endParaRPr lang="en-US" altLang="zh-CN" sz="1200" b="0">
                  <a:latin typeface="Arial" panose="020B0604020202020204" pitchFamily="34" charset="0"/>
                </a:endParaRPr>
              </a:p>
            </p:txBody>
          </p:sp>
          <p:sp>
            <p:nvSpPr>
              <p:cNvPr id="66580" name="Line 12">
                <a:extLst>
                  <a:ext uri="{FF2B5EF4-FFF2-40B4-BE49-F238E27FC236}">
                    <a16:creationId xmlns:a16="http://schemas.microsoft.com/office/drawing/2014/main" id="{9CD9F129-8191-4BE7-A161-297766B50DD9}"/>
                  </a:ext>
                </a:extLst>
              </p:cNvPr>
              <p:cNvSpPr>
                <a:spLocks noChangeShapeType="1"/>
              </p:cNvSpPr>
              <p:nvPr/>
            </p:nvSpPr>
            <p:spPr bwMode="auto">
              <a:xfrm>
                <a:off x="4363" y="2510"/>
                <a:ext cx="0" cy="4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6581" name="Group 13">
                <a:extLst>
                  <a:ext uri="{FF2B5EF4-FFF2-40B4-BE49-F238E27FC236}">
                    <a16:creationId xmlns:a16="http://schemas.microsoft.com/office/drawing/2014/main" id="{98E08BD4-CEED-4886-8615-25139C7ACC42}"/>
                  </a:ext>
                </a:extLst>
              </p:cNvPr>
              <p:cNvGrpSpPr>
                <a:grpSpLocks/>
              </p:cNvGrpSpPr>
              <p:nvPr/>
            </p:nvGrpSpPr>
            <p:grpSpPr bwMode="auto">
              <a:xfrm>
                <a:off x="202" y="1296"/>
                <a:ext cx="5092" cy="1213"/>
                <a:chOff x="202" y="1296"/>
                <a:chExt cx="5092" cy="1213"/>
              </a:xfrm>
            </p:grpSpPr>
            <p:grpSp>
              <p:nvGrpSpPr>
                <p:cNvPr id="66601" name="Group 14">
                  <a:extLst>
                    <a:ext uri="{FF2B5EF4-FFF2-40B4-BE49-F238E27FC236}">
                      <a16:creationId xmlns:a16="http://schemas.microsoft.com/office/drawing/2014/main" id="{A959216D-26F2-400A-9EE6-75080A09D158}"/>
                    </a:ext>
                  </a:extLst>
                </p:cNvPr>
                <p:cNvGrpSpPr>
                  <a:grpSpLocks/>
                </p:cNvGrpSpPr>
                <p:nvPr/>
              </p:nvGrpSpPr>
              <p:grpSpPr bwMode="auto">
                <a:xfrm>
                  <a:off x="202" y="1296"/>
                  <a:ext cx="1428" cy="1204"/>
                  <a:chOff x="202" y="1296"/>
                  <a:chExt cx="1428" cy="1204"/>
                </a:xfrm>
              </p:grpSpPr>
              <p:sp>
                <p:nvSpPr>
                  <p:cNvPr id="66608" name="Text Box 15">
                    <a:extLst>
                      <a:ext uri="{FF2B5EF4-FFF2-40B4-BE49-F238E27FC236}">
                        <a16:creationId xmlns:a16="http://schemas.microsoft.com/office/drawing/2014/main" id="{D70C2A9F-B878-4524-9092-6B79054F9EE0}"/>
                      </a:ext>
                    </a:extLst>
                  </p:cNvPr>
                  <p:cNvSpPr txBox="1">
                    <a:spLocks noChangeArrowheads="1"/>
                  </p:cNvSpPr>
                  <p:nvPr/>
                </p:nvSpPr>
                <p:spPr bwMode="auto">
                  <a:xfrm>
                    <a:off x="205" y="1296"/>
                    <a:ext cx="1425" cy="1204"/>
                  </a:xfrm>
                  <a:prstGeom prst="rect">
                    <a:avLst/>
                  </a:prstGeom>
                  <a:solidFill>
                    <a:srgbClr val="FFFFFF"/>
                  </a:solidFill>
                  <a:ln w="9525">
                    <a:solidFill>
                      <a:srgbClr val="000000"/>
                    </a:solidFill>
                    <a:miter lim="800000"/>
                    <a:headEnd/>
                    <a:tailEnd/>
                  </a:ln>
                </p:spPr>
                <p:txBody>
                  <a:bodyPr lIns="57607" tIns="6804" rIns="57607" bIns="6804"/>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en-US" altLang="zh-CN" sz="1200" b="0">
                        <a:solidFill>
                          <a:srgbClr val="003366"/>
                        </a:solidFill>
                        <a:latin typeface="Times New Roman" panose="02020603050405020304" pitchFamily="18" charset="0"/>
                      </a:rPr>
                      <a:t>&lt;Business Object&gt;</a:t>
                    </a:r>
                  </a:p>
                  <a:p>
                    <a:pPr algn="ctr" eaLnBrk="1" hangingPunct="1"/>
                    <a:r>
                      <a:rPr lang="en-US" altLang="zh-CN" sz="1200">
                        <a:solidFill>
                          <a:srgbClr val="003366"/>
                        </a:solidFill>
                        <a:latin typeface="Times New Roman" panose="02020603050405020304" pitchFamily="18" charset="0"/>
                      </a:rPr>
                      <a:t>Item</a:t>
                    </a:r>
                  </a:p>
                  <a:p>
                    <a:pPr algn="just" eaLnBrk="1" hangingPunct="1"/>
                    <a:r>
                      <a:rPr lang="en-US" altLang="zh-CN" sz="1200" b="0">
                        <a:solidFill>
                          <a:srgbClr val="003366"/>
                        </a:solidFill>
                        <a:latin typeface="Times New Roman" panose="02020603050405020304" pitchFamily="18" charset="0"/>
                      </a:rPr>
                      <a:t>-id: integer</a:t>
                    </a:r>
                  </a:p>
                  <a:p>
                    <a:pPr algn="just" eaLnBrk="1" hangingPunct="1"/>
                    <a:r>
                      <a:rPr lang="en-US" altLang="zh-CN" sz="1200" b="0">
                        <a:solidFill>
                          <a:srgbClr val="003366"/>
                        </a:solidFill>
                        <a:latin typeface="Times New Roman" panose="02020603050405020304" pitchFamily="18" charset="0"/>
                      </a:rPr>
                      <a:t>+findonTitle()</a:t>
                    </a:r>
                  </a:p>
                  <a:p>
                    <a:pPr algn="just" eaLnBrk="1" hangingPunct="1"/>
                    <a:r>
                      <a:rPr lang="en-US" altLang="zh-CN" sz="1200" b="0">
                        <a:solidFill>
                          <a:srgbClr val="003366"/>
                        </a:solidFill>
                        <a:latin typeface="Times New Roman" panose="02020603050405020304" pitchFamily="18" charset="0"/>
                      </a:rPr>
                      <a:t>+findonid()</a:t>
                    </a:r>
                  </a:p>
                  <a:p>
                    <a:pPr algn="just" eaLnBrk="1" hangingPunct="1"/>
                    <a:r>
                      <a:rPr lang="en-US" altLang="zh-CN" sz="1200" b="0">
                        <a:solidFill>
                          <a:srgbClr val="003366"/>
                        </a:solidFill>
                        <a:latin typeface="Times New Roman" panose="02020603050405020304" pitchFamily="18" charset="0"/>
                      </a:rPr>
                      <a:t>+findonReservation() </a:t>
                    </a:r>
                  </a:p>
                  <a:p>
                    <a:pPr algn="just" eaLnBrk="1" hangingPunct="1"/>
                    <a:r>
                      <a:rPr lang="en-US" altLang="zh-CN" sz="1200" b="0">
                        <a:solidFill>
                          <a:srgbClr val="003366"/>
                        </a:solidFill>
                        <a:latin typeface="Times New Roman" panose="02020603050405020304" pitchFamily="18" charset="0"/>
                      </a:rPr>
                      <a:t>create()</a:t>
                    </a:r>
                  </a:p>
                  <a:p>
                    <a:pPr algn="just" eaLnBrk="1" hangingPunct="1"/>
                    <a:r>
                      <a:rPr lang="en-US" altLang="zh-CN" sz="1200" b="0">
                        <a:solidFill>
                          <a:srgbClr val="003366"/>
                        </a:solidFill>
                        <a:latin typeface="Times New Roman" panose="02020603050405020304" pitchFamily="18" charset="0"/>
                      </a:rPr>
                      <a:t>destroy</a:t>
                    </a:r>
                    <a:endParaRPr lang="en-US" altLang="zh-CN" sz="1200" b="0">
                      <a:latin typeface="Arial" panose="020B0604020202020204" pitchFamily="34" charset="0"/>
                    </a:endParaRPr>
                  </a:p>
                </p:txBody>
              </p:sp>
              <p:sp>
                <p:nvSpPr>
                  <p:cNvPr id="66609" name="Line 16">
                    <a:extLst>
                      <a:ext uri="{FF2B5EF4-FFF2-40B4-BE49-F238E27FC236}">
                        <a16:creationId xmlns:a16="http://schemas.microsoft.com/office/drawing/2014/main" id="{9E858E53-0E30-4A24-8D55-F119F5B2126E}"/>
                      </a:ext>
                    </a:extLst>
                  </p:cNvPr>
                  <p:cNvSpPr>
                    <a:spLocks noChangeShapeType="1"/>
                  </p:cNvSpPr>
                  <p:nvPr/>
                </p:nvSpPr>
                <p:spPr bwMode="auto">
                  <a:xfrm>
                    <a:off x="202" y="1552"/>
                    <a:ext cx="14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0" name="Line 17">
                    <a:extLst>
                      <a:ext uri="{FF2B5EF4-FFF2-40B4-BE49-F238E27FC236}">
                        <a16:creationId xmlns:a16="http://schemas.microsoft.com/office/drawing/2014/main" id="{25E63F4E-7492-4897-9691-16C4442CF739}"/>
                      </a:ext>
                    </a:extLst>
                  </p:cNvPr>
                  <p:cNvSpPr>
                    <a:spLocks noChangeShapeType="1"/>
                  </p:cNvSpPr>
                  <p:nvPr/>
                </p:nvSpPr>
                <p:spPr bwMode="auto">
                  <a:xfrm>
                    <a:off x="203" y="1676"/>
                    <a:ext cx="142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6602" name="Text Box 18">
                  <a:extLst>
                    <a:ext uri="{FF2B5EF4-FFF2-40B4-BE49-F238E27FC236}">
                      <a16:creationId xmlns:a16="http://schemas.microsoft.com/office/drawing/2014/main" id="{5C0CFE38-337E-4E5F-918C-5D1E29926F8D}"/>
                    </a:ext>
                  </a:extLst>
                </p:cNvPr>
                <p:cNvSpPr txBox="1">
                  <a:spLocks noChangeArrowheads="1"/>
                </p:cNvSpPr>
                <p:nvPr/>
              </p:nvSpPr>
              <p:spPr bwMode="auto">
                <a:xfrm>
                  <a:off x="3858" y="1305"/>
                  <a:ext cx="1425" cy="1204"/>
                </a:xfrm>
                <a:prstGeom prst="rect">
                  <a:avLst/>
                </a:prstGeom>
                <a:solidFill>
                  <a:srgbClr val="FFFFFF"/>
                </a:solidFill>
                <a:ln w="9525">
                  <a:solidFill>
                    <a:srgbClr val="000000"/>
                  </a:solidFill>
                  <a:miter lim="800000"/>
                  <a:headEnd/>
                  <a:tailEnd/>
                </a:ln>
              </p:spPr>
              <p:txBody>
                <a:bodyPr lIns="57607" tIns="6804" rIns="57607" bIns="6804"/>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en-US" altLang="zh-CN" sz="1200" b="0">
                      <a:solidFill>
                        <a:srgbClr val="003366"/>
                      </a:solidFill>
                      <a:latin typeface="Times New Roman" panose="02020603050405020304" pitchFamily="18" charset="0"/>
                    </a:rPr>
                    <a:t>&lt;Business Object&gt;</a:t>
                  </a:r>
                </a:p>
                <a:p>
                  <a:pPr algn="ctr" eaLnBrk="1" hangingPunct="1"/>
                  <a:r>
                    <a:rPr lang="en-US" altLang="zh-CN" sz="1200">
                      <a:solidFill>
                        <a:srgbClr val="003366"/>
                      </a:solidFill>
                      <a:latin typeface="Times New Roman" panose="02020603050405020304" pitchFamily="18" charset="0"/>
                    </a:rPr>
                    <a:t>Title </a:t>
                  </a:r>
                  <a:r>
                    <a:rPr lang="zh-CN" altLang="en-US" sz="1100">
                      <a:solidFill>
                        <a:srgbClr val="003366"/>
                      </a:solidFill>
                      <a:latin typeface="Times New Roman" panose="02020603050405020304" pitchFamily="18" charset="0"/>
                    </a:rPr>
                    <a:t>图书名</a:t>
                  </a:r>
                  <a:endParaRPr lang="en-US" altLang="zh-CN" sz="1100">
                    <a:solidFill>
                      <a:srgbClr val="003366"/>
                    </a:solidFill>
                    <a:latin typeface="Times New Roman" panose="02020603050405020304" pitchFamily="18" charset="0"/>
                  </a:endParaRPr>
                </a:p>
                <a:p>
                  <a:pPr algn="just" eaLnBrk="1" hangingPunct="1"/>
                  <a:r>
                    <a:rPr lang="en-US" altLang="zh-CN" sz="1200" b="0">
                      <a:solidFill>
                        <a:srgbClr val="003366"/>
                      </a:solidFill>
                      <a:latin typeface="Times New Roman" panose="02020603050405020304" pitchFamily="18" charset="0"/>
                    </a:rPr>
                    <a:t>-bookid: string</a:t>
                  </a:r>
                </a:p>
                <a:p>
                  <a:pPr algn="just" eaLnBrk="1" hangingPunct="1"/>
                  <a:r>
                    <a:rPr lang="en-US" altLang="zh-CN" sz="1200" b="0">
                      <a:solidFill>
                        <a:srgbClr val="003366"/>
                      </a:solidFill>
                      <a:latin typeface="Times New Roman" panose="02020603050405020304" pitchFamily="18" charset="0"/>
                    </a:rPr>
                    <a:t>-borrowednum: integer</a:t>
                  </a:r>
                </a:p>
                <a:p>
                  <a:pPr algn="just" eaLnBrk="1" hangingPunct="1"/>
                  <a:r>
                    <a:rPr lang="en-US" altLang="zh-CN" sz="1200" b="0">
                      <a:solidFill>
                        <a:srgbClr val="003366"/>
                      </a:solidFill>
                      <a:latin typeface="Times New Roman" panose="02020603050405020304" pitchFamily="18" charset="0"/>
                    </a:rPr>
                    <a:t>-reservatednum: integer</a:t>
                  </a:r>
                </a:p>
                <a:p>
                  <a:pPr algn="just" eaLnBrk="1" hangingPunct="1"/>
                  <a:r>
                    <a:rPr lang="en-US" altLang="zh-CN" sz="1200" b="0">
                      <a:solidFill>
                        <a:srgbClr val="003366"/>
                      </a:solidFill>
                      <a:latin typeface="Times New Roman" panose="02020603050405020304" pitchFamily="18" charset="0"/>
                    </a:rPr>
                    <a:t>+finde()</a:t>
                  </a:r>
                </a:p>
                <a:p>
                  <a:pPr algn="just" eaLnBrk="1" hangingPunct="1"/>
                  <a:r>
                    <a:rPr lang="en-US" altLang="zh-CN" sz="1200" b="0">
                      <a:solidFill>
                        <a:srgbClr val="003366"/>
                      </a:solidFill>
                      <a:latin typeface="Times New Roman" panose="02020603050405020304" pitchFamily="18" charset="0"/>
                    </a:rPr>
                    <a:t>create()</a:t>
                  </a:r>
                </a:p>
                <a:p>
                  <a:pPr algn="just" eaLnBrk="1" hangingPunct="1"/>
                  <a:r>
                    <a:rPr lang="en-US" altLang="zh-CN" sz="1200" b="0">
                      <a:solidFill>
                        <a:srgbClr val="003366"/>
                      </a:solidFill>
                      <a:latin typeface="Times New Roman" panose="02020603050405020304" pitchFamily="18" charset="0"/>
                    </a:rPr>
                    <a:t>destroy</a:t>
                  </a:r>
                  <a:endParaRPr lang="en-US" altLang="zh-CN" sz="1200" b="0">
                    <a:latin typeface="Arial" panose="020B0604020202020204" pitchFamily="34" charset="0"/>
                  </a:endParaRPr>
                </a:p>
              </p:txBody>
            </p:sp>
            <p:sp>
              <p:nvSpPr>
                <p:cNvPr id="66603" name="Line 19">
                  <a:extLst>
                    <a:ext uri="{FF2B5EF4-FFF2-40B4-BE49-F238E27FC236}">
                      <a16:creationId xmlns:a16="http://schemas.microsoft.com/office/drawing/2014/main" id="{BE734D2E-BFDB-4063-A5DB-C1303A048F27}"/>
                    </a:ext>
                  </a:extLst>
                </p:cNvPr>
                <p:cNvSpPr>
                  <a:spLocks noChangeShapeType="1"/>
                </p:cNvSpPr>
                <p:nvPr/>
              </p:nvSpPr>
              <p:spPr bwMode="auto">
                <a:xfrm>
                  <a:off x="3857" y="1561"/>
                  <a:ext cx="142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4" name="Line 20">
                  <a:extLst>
                    <a:ext uri="{FF2B5EF4-FFF2-40B4-BE49-F238E27FC236}">
                      <a16:creationId xmlns:a16="http://schemas.microsoft.com/office/drawing/2014/main" id="{740AE8DC-2CCA-473B-BC6B-6F0EB02C378F}"/>
                    </a:ext>
                  </a:extLst>
                </p:cNvPr>
                <p:cNvSpPr>
                  <a:spLocks noChangeShapeType="1"/>
                </p:cNvSpPr>
                <p:nvPr/>
              </p:nvSpPr>
              <p:spPr bwMode="auto">
                <a:xfrm>
                  <a:off x="3868" y="1933"/>
                  <a:ext cx="142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5" name="Line 21">
                  <a:extLst>
                    <a:ext uri="{FF2B5EF4-FFF2-40B4-BE49-F238E27FC236}">
                      <a16:creationId xmlns:a16="http://schemas.microsoft.com/office/drawing/2014/main" id="{7D605CFE-D7FE-4EEB-8923-7B863602AEF9}"/>
                    </a:ext>
                  </a:extLst>
                </p:cNvPr>
                <p:cNvSpPr>
                  <a:spLocks noChangeShapeType="1"/>
                </p:cNvSpPr>
                <p:nvPr/>
              </p:nvSpPr>
              <p:spPr bwMode="auto">
                <a:xfrm>
                  <a:off x="1632" y="1922"/>
                  <a:ext cx="223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6" name="Text Box 22">
                  <a:extLst>
                    <a:ext uri="{FF2B5EF4-FFF2-40B4-BE49-F238E27FC236}">
                      <a16:creationId xmlns:a16="http://schemas.microsoft.com/office/drawing/2014/main" id="{3A799AB5-6400-4343-BD94-99A3B3CDF425}"/>
                    </a:ext>
                  </a:extLst>
                </p:cNvPr>
                <p:cNvSpPr txBox="1">
                  <a:spLocks noChangeArrowheads="1"/>
                </p:cNvSpPr>
                <p:nvPr/>
              </p:nvSpPr>
              <p:spPr bwMode="auto">
                <a:xfrm>
                  <a:off x="2337" y="1747"/>
                  <a:ext cx="69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607" tIns="6804" rIns="57607" bIns="6804"/>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just" eaLnBrk="1" hangingPunct="1"/>
                  <a:r>
                    <a:rPr lang="en-US" altLang="zh-CN" sz="1200" b="0">
                      <a:solidFill>
                        <a:srgbClr val="003366"/>
                      </a:solidFill>
                      <a:latin typeface="Times New Roman" panose="02020603050405020304" pitchFamily="18" charset="0"/>
                    </a:rPr>
                    <a:t>copy of </a:t>
                  </a:r>
                  <a:endParaRPr lang="en-US" altLang="zh-CN" sz="1200" b="0">
                    <a:latin typeface="Arial" panose="020B0604020202020204" pitchFamily="34" charset="0"/>
                  </a:endParaRPr>
                </a:p>
              </p:txBody>
            </p:sp>
            <p:sp>
              <p:nvSpPr>
                <p:cNvPr id="66607" name="AutoShape 23">
                  <a:extLst>
                    <a:ext uri="{FF2B5EF4-FFF2-40B4-BE49-F238E27FC236}">
                      <a16:creationId xmlns:a16="http://schemas.microsoft.com/office/drawing/2014/main" id="{7975FEFF-E7F4-4702-8A21-EC3804F12EED}"/>
                    </a:ext>
                  </a:extLst>
                </p:cNvPr>
                <p:cNvSpPr>
                  <a:spLocks noChangeArrowheads="1"/>
                </p:cNvSpPr>
                <p:nvPr/>
              </p:nvSpPr>
              <p:spPr bwMode="auto">
                <a:xfrm rot="5400000">
                  <a:off x="2879" y="1768"/>
                  <a:ext cx="84" cy="94"/>
                </a:xfrm>
                <a:prstGeom prst="triangle">
                  <a:avLst>
                    <a:gd name="adj" fmla="val 50000"/>
                  </a:avLst>
                </a:prstGeom>
                <a:solidFill>
                  <a:srgbClr val="000000"/>
                </a:solidFill>
                <a:ln w="9525">
                  <a:solidFill>
                    <a:srgbClr val="000000"/>
                  </a:solidFill>
                  <a:miter lim="800000"/>
                  <a:headEnd/>
                  <a:tailEnd/>
                </a:ln>
              </p:spPr>
              <p:txBody>
                <a:bodyPr rot="10800000" vert="eaVert" tIns="10800" bIns="10800"/>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sz="1200" b="0">
                    <a:latin typeface="Arial" panose="020B0604020202020204" pitchFamily="34" charset="0"/>
                  </a:endParaRPr>
                </a:p>
              </p:txBody>
            </p:sp>
          </p:grpSp>
          <p:sp>
            <p:nvSpPr>
              <p:cNvPr id="66582" name="AutoShape 24">
                <a:extLst>
                  <a:ext uri="{FF2B5EF4-FFF2-40B4-BE49-F238E27FC236}">
                    <a16:creationId xmlns:a16="http://schemas.microsoft.com/office/drawing/2014/main" id="{2560BD5B-0C64-4C69-970A-F398CEC10118}"/>
                  </a:ext>
                </a:extLst>
              </p:cNvPr>
              <p:cNvSpPr>
                <a:spLocks noChangeArrowheads="1"/>
              </p:cNvSpPr>
              <p:nvPr/>
            </p:nvSpPr>
            <p:spPr bwMode="auto">
              <a:xfrm rot="10800000">
                <a:off x="1733" y="2683"/>
                <a:ext cx="84" cy="94"/>
              </a:xfrm>
              <a:prstGeom prst="triangle">
                <a:avLst>
                  <a:gd name="adj" fmla="val 50000"/>
                </a:avLst>
              </a:prstGeom>
              <a:solidFill>
                <a:srgbClr val="000000"/>
              </a:solidFill>
              <a:ln w="9525">
                <a:solidFill>
                  <a:srgbClr val="000000"/>
                </a:solidFill>
                <a:miter lim="800000"/>
                <a:headEnd/>
                <a:tailEnd/>
              </a:ln>
            </p:spPr>
            <p:txBody>
              <a:bodyPr rot="10800000" tIns="10800" bIns="10800"/>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sz="1200" b="0">
                  <a:latin typeface="Arial" panose="020B0604020202020204" pitchFamily="34" charset="0"/>
                </a:endParaRPr>
              </a:p>
            </p:txBody>
          </p:sp>
          <p:sp>
            <p:nvSpPr>
              <p:cNvPr id="66583" name="AutoShape 25">
                <a:extLst>
                  <a:ext uri="{FF2B5EF4-FFF2-40B4-BE49-F238E27FC236}">
                    <a16:creationId xmlns:a16="http://schemas.microsoft.com/office/drawing/2014/main" id="{567EEF9E-5D7A-42D4-8E2B-DC85E3FD7E1E}"/>
                  </a:ext>
                </a:extLst>
              </p:cNvPr>
              <p:cNvSpPr>
                <a:spLocks noChangeArrowheads="1"/>
              </p:cNvSpPr>
              <p:nvPr/>
            </p:nvSpPr>
            <p:spPr bwMode="auto">
              <a:xfrm>
                <a:off x="5340" y="2619"/>
                <a:ext cx="84" cy="94"/>
              </a:xfrm>
              <a:prstGeom prst="triangle">
                <a:avLst>
                  <a:gd name="adj" fmla="val 50000"/>
                </a:avLst>
              </a:prstGeom>
              <a:solidFill>
                <a:srgbClr val="000000"/>
              </a:solidFill>
              <a:ln w="9525">
                <a:solidFill>
                  <a:srgbClr val="000000"/>
                </a:solidFill>
                <a:miter lim="800000"/>
                <a:headEnd/>
                <a:tailEnd/>
              </a:ln>
            </p:spPr>
            <p:txBody>
              <a:bodyPr tIns="10800" bIns="10800"/>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sz="1200" b="0">
                  <a:latin typeface="Arial" panose="020B0604020202020204" pitchFamily="34" charset="0"/>
                </a:endParaRPr>
              </a:p>
            </p:txBody>
          </p:sp>
          <p:grpSp>
            <p:nvGrpSpPr>
              <p:cNvPr id="66584" name="Group 26">
                <a:extLst>
                  <a:ext uri="{FF2B5EF4-FFF2-40B4-BE49-F238E27FC236}">
                    <a16:creationId xmlns:a16="http://schemas.microsoft.com/office/drawing/2014/main" id="{0A6C558E-DDC7-449F-BFE9-A2852632273F}"/>
                  </a:ext>
                </a:extLst>
              </p:cNvPr>
              <p:cNvGrpSpPr>
                <a:grpSpLocks/>
              </p:cNvGrpSpPr>
              <p:nvPr/>
            </p:nvGrpSpPr>
            <p:grpSpPr bwMode="auto">
              <a:xfrm>
                <a:off x="192" y="2931"/>
                <a:ext cx="5091" cy="1341"/>
                <a:chOff x="192" y="2931"/>
                <a:chExt cx="5091" cy="1341"/>
              </a:xfrm>
            </p:grpSpPr>
            <p:grpSp>
              <p:nvGrpSpPr>
                <p:cNvPr id="66585" name="Group 27">
                  <a:extLst>
                    <a:ext uri="{FF2B5EF4-FFF2-40B4-BE49-F238E27FC236}">
                      <a16:creationId xmlns:a16="http://schemas.microsoft.com/office/drawing/2014/main" id="{6F837630-959C-47F2-8785-2FEF48876933}"/>
                    </a:ext>
                  </a:extLst>
                </p:cNvPr>
                <p:cNvGrpSpPr>
                  <a:grpSpLocks/>
                </p:cNvGrpSpPr>
                <p:nvPr/>
              </p:nvGrpSpPr>
              <p:grpSpPr bwMode="auto">
                <a:xfrm>
                  <a:off x="192" y="2934"/>
                  <a:ext cx="1426" cy="1338"/>
                  <a:chOff x="192" y="2934"/>
                  <a:chExt cx="1426" cy="1338"/>
                </a:xfrm>
              </p:grpSpPr>
              <p:sp>
                <p:nvSpPr>
                  <p:cNvPr id="66598" name="Text Box 28">
                    <a:extLst>
                      <a:ext uri="{FF2B5EF4-FFF2-40B4-BE49-F238E27FC236}">
                        <a16:creationId xmlns:a16="http://schemas.microsoft.com/office/drawing/2014/main" id="{78DD3189-3E27-4F47-84E7-14C631FAE7C4}"/>
                      </a:ext>
                    </a:extLst>
                  </p:cNvPr>
                  <p:cNvSpPr txBox="1">
                    <a:spLocks noChangeArrowheads="1"/>
                  </p:cNvSpPr>
                  <p:nvPr/>
                </p:nvSpPr>
                <p:spPr bwMode="auto">
                  <a:xfrm>
                    <a:off x="193" y="2934"/>
                    <a:ext cx="1425" cy="1338"/>
                  </a:xfrm>
                  <a:prstGeom prst="rect">
                    <a:avLst/>
                  </a:prstGeom>
                  <a:solidFill>
                    <a:srgbClr val="FFFFFF"/>
                  </a:solidFill>
                  <a:ln w="9525">
                    <a:solidFill>
                      <a:srgbClr val="000000"/>
                    </a:solidFill>
                    <a:miter lim="800000"/>
                    <a:headEnd/>
                    <a:tailEnd/>
                  </a:ln>
                </p:spPr>
                <p:txBody>
                  <a:bodyPr lIns="57607" tIns="6804" rIns="57607" bIns="6804"/>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en-US" altLang="zh-CN" sz="1200" b="0">
                        <a:solidFill>
                          <a:srgbClr val="003366"/>
                        </a:solidFill>
                        <a:latin typeface="Times New Roman" panose="02020603050405020304" pitchFamily="18" charset="0"/>
                      </a:rPr>
                      <a:t>&lt;Business Object&gt;</a:t>
                    </a:r>
                  </a:p>
                  <a:p>
                    <a:pPr algn="ctr" eaLnBrk="1" hangingPunct="1"/>
                    <a:r>
                      <a:rPr lang="en-US" altLang="zh-CN" sz="1200">
                        <a:solidFill>
                          <a:srgbClr val="003366"/>
                        </a:solidFill>
                        <a:latin typeface="Times New Roman" panose="02020603050405020304" pitchFamily="18" charset="0"/>
                      </a:rPr>
                      <a:t>Loan </a:t>
                    </a:r>
                    <a:r>
                      <a:rPr lang="zh-CN" altLang="en-US" sz="1000">
                        <a:solidFill>
                          <a:srgbClr val="003366"/>
                        </a:solidFill>
                        <a:latin typeface="Times New Roman" panose="02020603050405020304" pitchFamily="18" charset="0"/>
                      </a:rPr>
                      <a:t>借出</a:t>
                    </a:r>
                  </a:p>
                  <a:p>
                    <a:pPr algn="just" eaLnBrk="1" hangingPunct="1"/>
                    <a:r>
                      <a:rPr lang="en-US" altLang="zh-CN" sz="1200" b="0">
                        <a:solidFill>
                          <a:srgbClr val="003366"/>
                        </a:solidFill>
                        <a:latin typeface="Times New Roman" panose="02020603050405020304" pitchFamily="18" charset="0"/>
                      </a:rPr>
                      <a:t>-id: integer</a:t>
                    </a:r>
                  </a:p>
                  <a:p>
                    <a:pPr algn="just" eaLnBrk="1" hangingPunct="1"/>
                    <a:r>
                      <a:rPr lang="en-US" altLang="zh-CN" sz="1200" b="0">
                        <a:solidFill>
                          <a:srgbClr val="003366"/>
                        </a:solidFill>
                        <a:latin typeface="Times New Roman" panose="02020603050405020304" pitchFamily="18" charset="0"/>
                      </a:rPr>
                      <a:t>-borroweddate: date</a:t>
                    </a:r>
                  </a:p>
                  <a:p>
                    <a:pPr algn="just" eaLnBrk="1" hangingPunct="1"/>
                    <a:r>
                      <a:rPr lang="en-US" altLang="zh-CN" sz="1200" b="0">
                        <a:solidFill>
                          <a:srgbClr val="003366"/>
                        </a:solidFill>
                        <a:latin typeface="Times New Roman" panose="02020603050405020304" pitchFamily="18" charset="0"/>
                      </a:rPr>
                      <a:t>-returndate: date</a:t>
                    </a:r>
                  </a:p>
                  <a:p>
                    <a:pPr algn="just" eaLnBrk="1" hangingPunct="1"/>
                    <a:r>
                      <a:rPr lang="en-US" altLang="zh-CN" sz="1200" b="0">
                        <a:solidFill>
                          <a:srgbClr val="003366"/>
                        </a:solidFill>
                        <a:latin typeface="Times New Roman" panose="02020603050405020304" pitchFamily="18" charset="0"/>
                      </a:rPr>
                      <a:t>-borrowerid: integer</a:t>
                    </a:r>
                  </a:p>
                  <a:p>
                    <a:pPr algn="just" eaLnBrk="1" hangingPunct="1"/>
                    <a:r>
                      <a:rPr lang="en-US" altLang="zh-CN" sz="1200" b="0">
                        <a:solidFill>
                          <a:srgbClr val="003366"/>
                        </a:solidFill>
                        <a:latin typeface="Times New Roman" panose="02020603050405020304" pitchFamily="18" charset="0"/>
                      </a:rPr>
                      <a:t>create()</a:t>
                    </a:r>
                  </a:p>
                  <a:p>
                    <a:pPr algn="just" eaLnBrk="1" hangingPunct="1"/>
                    <a:r>
                      <a:rPr lang="en-US" altLang="zh-CN" sz="1200" b="0">
                        <a:solidFill>
                          <a:srgbClr val="003366"/>
                        </a:solidFill>
                        <a:latin typeface="Times New Roman" panose="02020603050405020304" pitchFamily="18" charset="0"/>
                      </a:rPr>
                      <a:t>destroy</a:t>
                    </a:r>
                    <a:endParaRPr lang="en-US" altLang="zh-CN" sz="1200" b="0">
                      <a:latin typeface="Arial" panose="020B0604020202020204" pitchFamily="34" charset="0"/>
                    </a:endParaRPr>
                  </a:p>
                </p:txBody>
              </p:sp>
              <p:sp>
                <p:nvSpPr>
                  <p:cNvPr id="66599" name="Line 29">
                    <a:extLst>
                      <a:ext uri="{FF2B5EF4-FFF2-40B4-BE49-F238E27FC236}">
                        <a16:creationId xmlns:a16="http://schemas.microsoft.com/office/drawing/2014/main" id="{299173F6-A558-4961-B698-DD94E2FF1762}"/>
                      </a:ext>
                    </a:extLst>
                  </p:cNvPr>
                  <p:cNvSpPr>
                    <a:spLocks noChangeShapeType="1"/>
                  </p:cNvSpPr>
                  <p:nvPr/>
                </p:nvSpPr>
                <p:spPr bwMode="auto">
                  <a:xfrm>
                    <a:off x="192" y="3192"/>
                    <a:ext cx="14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0" name="Line 30">
                    <a:extLst>
                      <a:ext uri="{FF2B5EF4-FFF2-40B4-BE49-F238E27FC236}">
                        <a16:creationId xmlns:a16="http://schemas.microsoft.com/office/drawing/2014/main" id="{CB1EA7CF-EDF8-47DB-939B-D792F1DE7430}"/>
                      </a:ext>
                    </a:extLst>
                  </p:cNvPr>
                  <p:cNvSpPr>
                    <a:spLocks noChangeShapeType="1"/>
                  </p:cNvSpPr>
                  <p:nvPr/>
                </p:nvSpPr>
                <p:spPr bwMode="auto">
                  <a:xfrm>
                    <a:off x="192" y="3698"/>
                    <a:ext cx="14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6586" name="Group 31">
                  <a:extLst>
                    <a:ext uri="{FF2B5EF4-FFF2-40B4-BE49-F238E27FC236}">
                      <a16:creationId xmlns:a16="http://schemas.microsoft.com/office/drawing/2014/main" id="{548A537A-F605-43BF-82E8-A526C18E5534}"/>
                    </a:ext>
                  </a:extLst>
                </p:cNvPr>
                <p:cNvGrpSpPr>
                  <a:grpSpLocks/>
                </p:cNvGrpSpPr>
                <p:nvPr/>
              </p:nvGrpSpPr>
              <p:grpSpPr bwMode="auto">
                <a:xfrm>
                  <a:off x="2086" y="2934"/>
                  <a:ext cx="1314" cy="1338"/>
                  <a:chOff x="2086" y="2934"/>
                  <a:chExt cx="1314" cy="1338"/>
                </a:xfrm>
              </p:grpSpPr>
              <p:sp>
                <p:nvSpPr>
                  <p:cNvPr id="66595" name="Text Box 32">
                    <a:extLst>
                      <a:ext uri="{FF2B5EF4-FFF2-40B4-BE49-F238E27FC236}">
                        <a16:creationId xmlns:a16="http://schemas.microsoft.com/office/drawing/2014/main" id="{FCA2F892-7358-4B5B-BD83-26E992CA53C8}"/>
                      </a:ext>
                    </a:extLst>
                  </p:cNvPr>
                  <p:cNvSpPr txBox="1">
                    <a:spLocks noChangeArrowheads="1"/>
                  </p:cNvSpPr>
                  <p:nvPr/>
                </p:nvSpPr>
                <p:spPr bwMode="auto">
                  <a:xfrm>
                    <a:off x="2086" y="2934"/>
                    <a:ext cx="1314" cy="1338"/>
                  </a:xfrm>
                  <a:prstGeom prst="rect">
                    <a:avLst/>
                  </a:prstGeom>
                  <a:solidFill>
                    <a:srgbClr val="FFFFFF"/>
                  </a:solidFill>
                  <a:ln w="9525">
                    <a:solidFill>
                      <a:srgbClr val="000000"/>
                    </a:solidFill>
                    <a:miter lim="800000"/>
                    <a:headEnd/>
                    <a:tailEnd/>
                  </a:ln>
                </p:spPr>
                <p:txBody>
                  <a:bodyPr lIns="57607" tIns="6804" rIns="57607" bIns="6804"/>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en-US" altLang="zh-CN" sz="1200" b="0">
                        <a:solidFill>
                          <a:srgbClr val="003366"/>
                        </a:solidFill>
                        <a:latin typeface="Times New Roman" panose="02020603050405020304" pitchFamily="18" charset="0"/>
                      </a:rPr>
                      <a:t>&lt;Business Object&gt;</a:t>
                    </a:r>
                  </a:p>
                  <a:p>
                    <a:pPr algn="ctr" eaLnBrk="1" hangingPunct="1"/>
                    <a:r>
                      <a:rPr lang="en-US" altLang="zh-CN" sz="1200">
                        <a:solidFill>
                          <a:srgbClr val="CC0000"/>
                        </a:solidFill>
                        <a:latin typeface="Times New Roman" panose="02020603050405020304" pitchFamily="18" charset="0"/>
                      </a:rPr>
                      <a:t>Borrower</a:t>
                    </a:r>
                    <a:r>
                      <a:rPr lang="zh-CN" altLang="en-US" sz="1000">
                        <a:solidFill>
                          <a:srgbClr val="CC0000"/>
                        </a:solidFill>
                        <a:latin typeface="Times New Roman" panose="02020603050405020304" pitchFamily="18" charset="0"/>
                      </a:rPr>
                      <a:t>借阅人</a:t>
                    </a:r>
                  </a:p>
                  <a:p>
                    <a:pPr algn="just" eaLnBrk="1" hangingPunct="1"/>
                    <a:r>
                      <a:rPr lang="en-US" altLang="zh-CN" sz="1200" b="0">
                        <a:solidFill>
                          <a:srgbClr val="003366"/>
                        </a:solidFill>
                        <a:latin typeface="Times New Roman" panose="02020603050405020304" pitchFamily="18" charset="0"/>
                      </a:rPr>
                      <a:t>-borrowerid: integer</a:t>
                    </a:r>
                  </a:p>
                  <a:p>
                    <a:pPr algn="just" eaLnBrk="1" hangingPunct="1"/>
                    <a:r>
                      <a:rPr lang="en-US" altLang="zh-CN" sz="1200" b="0">
                        <a:solidFill>
                          <a:srgbClr val="003366"/>
                        </a:solidFill>
                        <a:latin typeface="Times New Roman" panose="02020603050405020304" pitchFamily="18" charset="0"/>
                      </a:rPr>
                      <a:t>-name: string</a:t>
                    </a:r>
                  </a:p>
                  <a:p>
                    <a:pPr algn="just" eaLnBrk="1" hangingPunct="1"/>
                    <a:r>
                      <a:rPr lang="en-US" altLang="zh-CN" sz="1200" b="0">
                        <a:solidFill>
                          <a:srgbClr val="003366"/>
                        </a:solidFill>
                        <a:latin typeface="Times New Roman" panose="02020603050405020304" pitchFamily="18" charset="0"/>
                      </a:rPr>
                      <a:t>-borrowednum: integer</a:t>
                    </a:r>
                  </a:p>
                  <a:p>
                    <a:pPr algn="just" eaLnBrk="1" hangingPunct="1"/>
                    <a:r>
                      <a:rPr lang="en-US" altLang="zh-CN" sz="1200" b="0">
                        <a:solidFill>
                          <a:srgbClr val="003366"/>
                        </a:solidFill>
                        <a:latin typeface="Times New Roman" panose="02020603050405020304" pitchFamily="18" charset="0"/>
                      </a:rPr>
                      <a:t>-fine: number</a:t>
                    </a:r>
                  </a:p>
                  <a:p>
                    <a:pPr algn="just" eaLnBrk="1" hangingPunct="1"/>
                    <a:r>
                      <a:rPr lang="en-US" altLang="zh-CN" sz="1200" b="0">
                        <a:solidFill>
                          <a:srgbClr val="003366"/>
                        </a:solidFill>
                        <a:latin typeface="Times New Roman" panose="02020603050405020304" pitchFamily="18" charset="0"/>
                      </a:rPr>
                      <a:t>+find()</a:t>
                    </a:r>
                  </a:p>
                  <a:p>
                    <a:pPr algn="just" eaLnBrk="1" hangingPunct="1"/>
                    <a:r>
                      <a:rPr lang="en-US" altLang="zh-CN" sz="1200" b="0">
                        <a:solidFill>
                          <a:srgbClr val="003366"/>
                        </a:solidFill>
                        <a:latin typeface="Times New Roman" panose="02020603050405020304" pitchFamily="18" charset="0"/>
                      </a:rPr>
                      <a:t>create()</a:t>
                    </a:r>
                  </a:p>
                  <a:p>
                    <a:pPr algn="just" eaLnBrk="1" hangingPunct="1"/>
                    <a:r>
                      <a:rPr lang="en-US" altLang="zh-CN" sz="1200" b="0">
                        <a:solidFill>
                          <a:srgbClr val="003366"/>
                        </a:solidFill>
                        <a:latin typeface="Times New Roman" panose="02020603050405020304" pitchFamily="18" charset="0"/>
                      </a:rPr>
                      <a:t>destroy</a:t>
                    </a:r>
                    <a:endParaRPr lang="en-US" altLang="zh-CN" sz="1200" b="0">
                      <a:latin typeface="Arial" panose="020B0604020202020204" pitchFamily="34" charset="0"/>
                    </a:endParaRPr>
                  </a:p>
                </p:txBody>
              </p:sp>
              <p:sp>
                <p:nvSpPr>
                  <p:cNvPr id="66596" name="Line 33">
                    <a:extLst>
                      <a:ext uri="{FF2B5EF4-FFF2-40B4-BE49-F238E27FC236}">
                        <a16:creationId xmlns:a16="http://schemas.microsoft.com/office/drawing/2014/main" id="{AFF4CB2D-8B84-43F8-AF5A-98710ECDC234}"/>
                      </a:ext>
                    </a:extLst>
                  </p:cNvPr>
                  <p:cNvSpPr>
                    <a:spLocks noChangeShapeType="1"/>
                  </p:cNvSpPr>
                  <p:nvPr/>
                </p:nvSpPr>
                <p:spPr bwMode="auto">
                  <a:xfrm>
                    <a:off x="2086" y="3208"/>
                    <a:ext cx="13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7" name="Line 34">
                    <a:extLst>
                      <a:ext uri="{FF2B5EF4-FFF2-40B4-BE49-F238E27FC236}">
                        <a16:creationId xmlns:a16="http://schemas.microsoft.com/office/drawing/2014/main" id="{2D15551B-CE13-488A-B4E8-D0F0AEFFEC9A}"/>
                      </a:ext>
                    </a:extLst>
                  </p:cNvPr>
                  <p:cNvSpPr>
                    <a:spLocks noChangeShapeType="1"/>
                  </p:cNvSpPr>
                  <p:nvPr/>
                </p:nvSpPr>
                <p:spPr bwMode="auto">
                  <a:xfrm>
                    <a:off x="2086" y="3694"/>
                    <a:ext cx="131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6587" name="Line 35">
                  <a:extLst>
                    <a:ext uri="{FF2B5EF4-FFF2-40B4-BE49-F238E27FC236}">
                      <a16:creationId xmlns:a16="http://schemas.microsoft.com/office/drawing/2014/main" id="{5F24438A-6D53-4634-A8C4-167E78F7FA11}"/>
                    </a:ext>
                  </a:extLst>
                </p:cNvPr>
                <p:cNvSpPr>
                  <a:spLocks noChangeShapeType="1"/>
                </p:cNvSpPr>
                <p:nvPr/>
              </p:nvSpPr>
              <p:spPr bwMode="auto">
                <a:xfrm>
                  <a:off x="3399" y="3578"/>
                  <a:ext cx="4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8" name="Text Box 36">
                  <a:extLst>
                    <a:ext uri="{FF2B5EF4-FFF2-40B4-BE49-F238E27FC236}">
                      <a16:creationId xmlns:a16="http://schemas.microsoft.com/office/drawing/2014/main" id="{A2D884A7-99A4-412C-9861-BD526A8EF982}"/>
                    </a:ext>
                  </a:extLst>
                </p:cNvPr>
                <p:cNvSpPr txBox="1">
                  <a:spLocks noChangeArrowheads="1"/>
                </p:cNvSpPr>
                <p:nvPr/>
              </p:nvSpPr>
              <p:spPr bwMode="auto">
                <a:xfrm>
                  <a:off x="1728" y="3360"/>
                  <a:ext cx="39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607" tIns="6804" rIns="57607" bIns="6804"/>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just" eaLnBrk="1" hangingPunct="1"/>
                  <a:r>
                    <a:rPr lang="en-US" altLang="zh-CN" sz="1200" b="0">
                      <a:solidFill>
                        <a:srgbClr val="003366"/>
                      </a:solidFill>
                      <a:latin typeface="Times New Roman" panose="02020603050405020304" pitchFamily="18" charset="0"/>
                    </a:rPr>
                    <a:t>has </a:t>
                  </a:r>
                  <a:endParaRPr lang="en-US" altLang="zh-CN" sz="1200" b="0">
                    <a:latin typeface="Arial" panose="020B0604020202020204" pitchFamily="34" charset="0"/>
                  </a:endParaRPr>
                </a:p>
              </p:txBody>
            </p:sp>
            <p:sp>
              <p:nvSpPr>
                <p:cNvPr id="66589" name="Text Box 37">
                  <a:extLst>
                    <a:ext uri="{FF2B5EF4-FFF2-40B4-BE49-F238E27FC236}">
                      <a16:creationId xmlns:a16="http://schemas.microsoft.com/office/drawing/2014/main" id="{74786B64-1548-448A-8CA5-2A9BB673DFC6}"/>
                    </a:ext>
                  </a:extLst>
                </p:cNvPr>
                <p:cNvSpPr txBox="1">
                  <a:spLocks noChangeArrowheads="1"/>
                </p:cNvSpPr>
                <p:nvPr/>
              </p:nvSpPr>
              <p:spPr bwMode="auto">
                <a:xfrm>
                  <a:off x="3490" y="3316"/>
                  <a:ext cx="39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607" tIns="6804" rIns="57607" bIns="6804"/>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just" eaLnBrk="1" hangingPunct="1"/>
                  <a:r>
                    <a:rPr lang="en-US" altLang="zh-CN" sz="1200" b="0">
                      <a:solidFill>
                        <a:srgbClr val="003366"/>
                      </a:solidFill>
                      <a:latin typeface="Times New Roman" panose="02020603050405020304" pitchFamily="18" charset="0"/>
                    </a:rPr>
                    <a:t>has </a:t>
                  </a:r>
                  <a:endParaRPr lang="en-US" altLang="zh-CN" sz="1200" b="0">
                    <a:latin typeface="Arial" panose="020B0604020202020204" pitchFamily="34" charset="0"/>
                  </a:endParaRPr>
                </a:p>
              </p:txBody>
            </p:sp>
            <p:sp>
              <p:nvSpPr>
                <p:cNvPr id="66590" name="Text Box 38">
                  <a:extLst>
                    <a:ext uri="{FF2B5EF4-FFF2-40B4-BE49-F238E27FC236}">
                      <a16:creationId xmlns:a16="http://schemas.microsoft.com/office/drawing/2014/main" id="{08EC9967-6AB5-49F2-8AE1-555391FFBEEB}"/>
                    </a:ext>
                  </a:extLst>
                </p:cNvPr>
                <p:cNvSpPr txBox="1">
                  <a:spLocks noChangeArrowheads="1"/>
                </p:cNvSpPr>
                <p:nvPr/>
              </p:nvSpPr>
              <p:spPr bwMode="auto">
                <a:xfrm>
                  <a:off x="3857" y="2931"/>
                  <a:ext cx="1426" cy="1338"/>
                </a:xfrm>
                <a:prstGeom prst="rect">
                  <a:avLst/>
                </a:prstGeom>
                <a:solidFill>
                  <a:srgbClr val="FFFFFF"/>
                </a:solidFill>
                <a:ln w="9525">
                  <a:solidFill>
                    <a:srgbClr val="000000"/>
                  </a:solidFill>
                  <a:miter lim="800000"/>
                  <a:headEnd/>
                  <a:tailEnd/>
                </a:ln>
              </p:spPr>
              <p:txBody>
                <a:bodyPr lIns="57607" tIns="6804" rIns="57607" bIns="6804"/>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en-US" altLang="zh-CN" sz="1200" b="0">
                      <a:solidFill>
                        <a:srgbClr val="003366"/>
                      </a:solidFill>
                      <a:latin typeface="Times New Roman" panose="02020603050405020304" pitchFamily="18" charset="0"/>
                    </a:rPr>
                    <a:t>&lt;Business Object&gt;</a:t>
                  </a:r>
                </a:p>
                <a:p>
                  <a:pPr algn="ctr" eaLnBrk="1" hangingPunct="1"/>
                  <a:r>
                    <a:rPr lang="en-US" altLang="zh-CN" sz="1200">
                      <a:solidFill>
                        <a:srgbClr val="003366"/>
                      </a:solidFill>
                      <a:latin typeface="Times New Roman" panose="02020603050405020304" pitchFamily="18" charset="0"/>
                    </a:rPr>
                    <a:t>Reservation</a:t>
                  </a:r>
                </a:p>
                <a:p>
                  <a:pPr algn="just" eaLnBrk="1" hangingPunct="1"/>
                  <a:r>
                    <a:rPr lang="en-US" altLang="zh-CN" sz="1200" b="0">
                      <a:solidFill>
                        <a:srgbClr val="003366"/>
                      </a:solidFill>
                      <a:latin typeface="Times New Roman" panose="02020603050405020304" pitchFamily="18" charset="0"/>
                    </a:rPr>
                    <a:t>-reserveddate: date</a:t>
                  </a:r>
                </a:p>
                <a:p>
                  <a:pPr algn="just" eaLnBrk="1" hangingPunct="1"/>
                  <a:r>
                    <a:rPr lang="en-US" altLang="zh-CN" sz="1200" b="0">
                      <a:solidFill>
                        <a:srgbClr val="003366"/>
                      </a:solidFill>
                      <a:latin typeface="Times New Roman" panose="02020603050405020304" pitchFamily="18" charset="0"/>
                    </a:rPr>
                    <a:t>-noticedate:date</a:t>
                  </a:r>
                  <a:endParaRPr lang="en-US" altLang="zh-CN" sz="1200" b="0">
                    <a:solidFill>
                      <a:srgbClr val="003366"/>
                    </a:solidFill>
                  </a:endParaRPr>
                </a:p>
                <a:p>
                  <a:pPr algn="just" eaLnBrk="1" hangingPunct="1"/>
                  <a:r>
                    <a:rPr lang="en-US" altLang="zh-CN" sz="1200" b="0">
                      <a:solidFill>
                        <a:srgbClr val="003366"/>
                      </a:solidFill>
                      <a:latin typeface="Times New Roman" panose="02020603050405020304" pitchFamily="18" charset="0"/>
                    </a:rPr>
                    <a:t>-borrowerid:integer</a:t>
                  </a:r>
                  <a:endParaRPr lang="en-US" altLang="zh-CN" sz="1200" b="0">
                    <a:solidFill>
                      <a:srgbClr val="003366"/>
                    </a:solidFill>
                  </a:endParaRPr>
                </a:p>
                <a:p>
                  <a:pPr algn="just" eaLnBrk="1" hangingPunct="1"/>
                  <a:r>
                    <a:rPr lang="en-US" altLang="zh-CN" sz="1200" b="0">
                      <a:solidFill>
                        <a:srgbClr val="003366"/>
                      </a:solidFill>
                      <a:latin typeface="Times New Roman" panose="02020603050405020304" pitchFamily="18" charset="0"/>
                    </a:rPr>
                    <a:t>-isbn:string</a:t>
                  </a:r>
                  <a:endParaRPr lang="en-US" altLang="zh-CN" sz="1200" b="0">
                    <a:solidFill>
                      <a:srgbClr val="003366"/>
                    </a:solidFill>
                  </a:endParaRPr>
                </a:p>
                <a:p>
                  <a:pPr algn="just" eaLnBrk="1" hangingPunct="1"/>
                  <a:r>
                    <a:rPr lang="en-US" altLang="zh-CN" sz="1200" b="0">
                      <a:solidFill>
                        <a:srgbClr val="003366"/>
                      </a:solidFill>
                      <a:latin typeface="Times New Roman" panose="02020603050405020304" pitchFamily="18" charset="0"/>
                    </a:rPr>
                    <a:t>+find()</a:t>
                  </a:r>
                </a:p>
                <a:p>
                  <a:pPr algn="just" eaLnBrk="1" hangingPunct="1"/>
                  <a:r>
                    <a:rPr lang="en-US" altLang="zh-CN" sz="1200" b="0">
                      <a:solidFill>
                        <a:srgbClr val="003366"/>
                      </a:solidFill>
                      <a:latin typeface="Times New Roman" panose="02020603050405020304" pitchFamily="18" charset="0"/>
                    </a:rPr>
                    <a:t>create()</a:t>
                  </a:r>
                </a:p>
                <a:p>
                  <a:pPr algn="just" eaLnBrk="1" hangingPunct="1"/>
                  <a:r>
                    <a:rPr lang="en-US" altLang="zh-CN" sz="1200" b="0">
                      <a:solidFill>
                        <a:srgbClr val="003366"/>
                      </a:solidFill>
                      <a:latin typeface="Times New Roman" panose="02020603050405020304" pitchFamily="18" charset="0"/>
                    </a:rPr>
                    <a:t>destroy</a:t>
                  </a:r>
                  <a:endParaRPr lang="en-US" altLang="zh-CN" sz="1200" b="0">
                    <a:latin typeface="Arial" panose="020B0604020202020204" pitchFamily="34" charset="0"/>
                  </a:endParaRPr>
                </a:p>
              </p:txBody>
            </p:sp>
            <p:sp>
              <p:nvSpPr>
                <p:cNvPr id="66591" name="Line 39">
                  <a:extLst>
                    <a:ext uri="{FF2B5EF4-FFF2-40B4-BE49-F238E27FC236}">
                      <a16:creationId xmlns:a16="http://schemas.microsoft.com/office/drawing/2014/main" id="{8D7DFFDD-7BF5-46CD-91C9-9B9C6B0B5CA7}"/>
                    </a:ext>
                  </a:extLst>
                </p:cNvPr>
                <p:cNvSpPr>
                  <a:spLocks noChangeShapeType="1"/>
                </p:cNvSpPr>
                <p:nvPr/>
              </p:nvSpPr>
              <p:spPr bwMode="auto">
                <a:xfrm>
                  <a:off x="3857" y="3205"/>
                  <a:ext cx="142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2" name="Line 40">
                  <a:extLst>
                    <a:ext uri="{FF2B5EF4-FFF2-40B4-BE49-F238E27FC236}">
                      <a16:creationId xmlns:a16="http://schemas.microsoft.com/office/drawing/2014/main" id="{B4BAA761-1493-4933-862A-D22A0A337E94}"/>
                    </a:ext>
                  </a:extLst>
                </p:cNvPr>
                <p:cNvSpPr>
                  <a:spLocks noChangeShapeType="1"/>
                </p:cNvSpPr>
                <p:nvPr/>
              </p:nvSpPr>
              <p:spPr bwMode="auto">
                <a:xfrm>
                  <a:off x="3857" y="3693"/>
                  <a:ext cx="142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3" name="AutoShape 41">
                  <a:extLst>
                    <a:ext uri="{FF2B5EF4-FFF2-40B4-BE49-F238E27FC236}">
                      <a16:creationId xmlns:a16="http://schemas.microsoft.com/office/drawing/2014/main" id="{A51C785C-4B5D-4476-830B-06414BE367EE}"/>
                    </a:ext>
                  </a:extLst>
                </p:cNvPr>
                <p:cNvSpPr>
                  <a:spLocks noChangeArrowheads="1"/>
                </p:cNvSpPr>
                <p:nvPr/>
              </p:nvSpPr>
              <p:spPr bwMode="auto">
                <a:xfrm rot="5400000">
                  <a:off x="3552" y="3696"/>
                  <a:ext cx="84" cy="94"/>
                </a:xfrm>
                <a:prstGeom prst="triangle">
                  <a:avLst>
                    <a:gd name="adj" fmla="val 50000"/>
                  </a:avLst>
                </a:prstGeom>
                <a:solidFill>
                  <a:srgbClr val="000000"/>
                </a:solidFill>
                <a:ln w="9525">
                  <a:solidFill>
                    <a:srgbClr val="000000"/>
                  </a:solidFill>
                  <a:miter lim="800000"/>
                  <a:headEnd/>
                  <a:tailEnd/>
                </a:ln>
              </p:spPr>
              <p:txBody>
                <a:bodyPr rot="10800000" vert="eaVert" tIns="10800" bIns="10800"/>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sz="1200" b="0">
                    <a:latin typeface="Arial" panose="020B0604020202020204" pitchFamily="34" charset="0"/>
                  </a:endParaRPr>
                </a:p>
              </p:txBody>
            </p:sp>
            <p:sp>
              <p:nvSpPr>
                <p:cNvPr id="66594" name="AutoShape 42">
                  <a:extLst>
                    <a:ext uri="{FF2B5EF4-FFF2-40B4-BE49-F238E27FC236}">
                      <a16:creationId xmlns:a16="http://schemas.microsoft.com/office/drawing/2014/main" id="{6A1F9F00-211B-479A-B333-04F92354693A}"/>
                    </a:ext>
                  </a:extLst>
                </p:cNvPr>
                <p:cNvSpPr>
                  <a:spLocks noChangeArrowheads="1"/>
                </p:cNvSpPr>
                <p:nvPr/>
              </p:nvSpPr>
              <p:spPr bwMode="auto">
                <a:xfrm rot="-5400000">
                  <a:off x="1776" y="3648"/>
                  <a:ext cx="84" cy="94"/>
                </a:xfrm>
                <a:prstGeom prst="triangle">
                  <a:avLst>
                    <a:gd name="adj" fmla="val 50000"/>
                  </a:avLst>
                </a:prstGeom>
                <a:solidFill>
                  <a:srgbClr val="000000"/>
                </a:solidFill>
                <a:ln w="9525">
                  <a:solidFill>
                    <a:srgbClr val="000000"/>
                  </a:solidFill>
                  <a:miter lim="800000"/>
                  <a:headEnd/>
                  <a:tailEnd/>
                </a:ln>
              </p:spPr>
              <p:txBody>
                <a:bodyPr vert="eaVert" tIns="10800" bIns="10800"/>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sz="1200" b="0">
                    <a:latin typeface="Arial" panose="020B0604020202020204" pitchFamily="34" charset="0"/>
                  </a:endParaRPr>
                </a:p>
              </p:txBody>
            </p:sp>
          </p:grpSp>
        </p:grpSp>
      </p:grpSp>
      <p:sp>
        <p:nvSpPr>
          <p:cNvPr id="66565" name="Rectangle 43">
            <a:extLst>
              <a:ext uri="{FF2B5EF4-FFF2-40B4-BE49-F238E27FC236}">
                <a16:creationId xmlns:a16="http://schemas.microsoft.com/office/drawing/2014/main" id="{9B598114-D3D3-4C48-9238-54D604B7071A}"/>
              </a:ext>
            </a:extLst>
          </p:cNvPr>
          <p:cNvSpPr>
            <a:spLocks noChangeArrowheads="1"/>
          </p:cNvSpPr>
          <p:nvPr/>
        </p:nvSpPr>
        <p:spPr bwMode="auto">
          <a:xfrm>
            <a:off x="3290888" y="6245225"/>
            <a:ext cx="27701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a:latin typeface="Arial" panose="020B0604020202020204" pitchFamily="34" charset="0"/>
              </a:rPr>
              <a:t>图</a:t>
            </a:r>
            <a:r>
              <a:rPr lang="en-US" altLang="zh-CN">
                <a:latin typeface="Arial" panose="020B0604020202020204" pitchFamily="34" charset="0"/>
              </a:rPr>
              <a:t>5-21 </a:t>
            </a:r>
            <a:r>
              <a:rPr lang="zh-CN" altLang="en-US">
                <a:latin typeface="Arial" panose="020B0604020202020204" pitchFamily="34" charset="0"/>
              </a:rPr>
              <a:t>图书馆系统商业域类模型 </a:t>
            </a:r>
          </a:p>
        </p:txBody>
      </p:sp>
      <p:sp>
        <p:nvSpPr>
          <p:cNvPr id="66566" name="Rectangle 44">
            <a:extLst>
              <a:ext uri="{FF2B5EF4-FFF2-40B4-BE49-F238E27FC236}">
                <a16:creationId xmlns:a16="http://schemas.microsoft.com/office/drawing/2014/main" id="{5D87F53F-8324-4044-A21A-44DFBFD4A50C}"/>
              </a:ext>
            </a:extLst>
          </p:cNvPr>
          <p:cNvSpPr>
            <a:spLocks noChangeArrowheads="1"/>
          </p:cNvSpPr>
          <p:nvPr/>
        </p:nvSpPr>
        <p:spPr bwMode="auto">
          <a:xfrm>
            <a:off x="7234238" y="4137025"/>
            <a:ext cx="6064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r>
              <a:rPr lang="zh-CN" altLang="en-US" sz="1100"/>
              <a:t> 预约 </a:t>
            </a:r>
          </a:p>
        </p:txBody>
      </p:sp>
      <p:sp>
        <p:nvSpPr>
          <p:cNvPr id="66567" name="Rectangle 58">
            <a:extLst>
              <a:ext uri="{FF2B5EF4-FFF2-40B4-BE49-F238E27FC236}">
                <a16:creationId xmlns:a16="http://schemas.microsoft.com/office/drawing/2014/main" id="{E55E13EE-B75B-4533-91EF-E54D3EFD61F4}"/>
              </a:ext>
            </a:extLst>
          </p:cNvPr>
          <p:cNvSpPr>
            <a:spLocks noChangeArrowheads="1"/>
          </p:cNvSpPr>
          <p:nvPr/>
        </p:nvSpPr>
        <p:spPr bwMode="auto">
          <a:xfrm>
            <a:off x="3327400" y="3368675"/>
            <a:ext cx="1841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br>
              <a:rPr lang="zh-CN" altLang="en-US" b="0"/>
            </a:br>
            <a:endParaRPr lang="zh-CN" altLang="en-US" b="0"/>
          </a:p>
        </p:txBody>
      </p:sp>
      <p:graphicFrame>
        <p:nvGraphicFramePr>
          <p:cNvPr id="65591" name="Group 55">
            <a:extLst>
              <a:ext uri="{FF2B5EF4-FFF2-40B4-BE49-F238E27FC236}">
                <a16:creationId xmlns:a16="http://schemas.microsoft.com/office/drawing/2014/main" id="{F913AE3D-6A05-4743-828B-799A35A7E56C}"/>
              </a:ext>
            </a:extLst>
          </p:cNvPr>
          <p:cNvGraphicFramePr>
            <a:graphicFrameLocks noGrp="1"/>
          </p:cNvGraphicFramePr>
          <p:nvPr/>
        </p:nvGraphicFramePr>
        <p:xfrm>
          <a:off x="3203575" y="3068638"/>
          <a:ext cx="792163" cy="457200"/>
        </p:xfrm>
        <a:graphic>
          <a:graphicData uri="http://schemas.openxmlformats.org/drawingml/2006/table">
            <a:tbl>
              <a:tblPr/>
              <a:tblGrid>
                <a:gridCol w="334963">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457200">
                <a:tc>
                  <a:txBody>
                    <a:bodyPr/>
                    <a:lstStyle/>
                    <a:p>
                      <a:pPr marL="0" marR="0" lvl="0" indent="0" algn="l" defTabSz="914400" rtl="0" eaLnBrk="0" fontAlgn="t"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借出</a:t>
                      </a:r>
                      <a:endPar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91428" marR="91428" anchor="ctr"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pPr>
                      <a:endParaRPr kumimoji="0" lang="zh-CN" altLang="en-US" sz="1200" b="1" i="0" u="none" strike="noStrike" cap="none" normalizeH="0" baseline="0">
                        <a:ln>
                          <a:noFill/>
                        </a:ln>
                        <a:solidFill>
                          <a:schemeClr val="tx2"/>
                        </a:solidFill>
                        <a:effectLst/>
                        <a:latin typeface="宋体" panose="02010600030101010101" pitchFamily="2" charset="-122"/>
                        <a:ea typeface="宋体" panose="02010600030101010101" pitchFamily="2" charset="-122"/>
                      </a:endParaRPr>
                    </a:p>
                  </a:txBody>
                  <a:tcPr marL="91428" marR="91428" anchor="ctr"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sp>
        <p:nvSpPr>
          <p:cNvPr id="66571" name="Rectangle 72">
            <a:extLst>
              <a:ext uri="{FF2B5EF4-FFF2-40B4-BE49-F238E27FC236}">
                <a16:creationId xmlns:a16="http://schemas.microsoft.com/office/drawing/2014/main" id="{081A9D1D-4733-4BAC-B8CC-E5762350FBCF}"/>
              </a:ext>
            </a:extLst>
          </p:cNvPr>
          <p:cNvSpPr>
            <a:spLocks noChangeArrowheads="1"/>
          </p:cNvSpPr>
          <p:nvPr/>
        </p:nvSpPr>
        <p:spPr bwMode="auto">
          <a:xfrm>
            <a:off x="3276600" y="3500438"/>
            <a:ext cx="1841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br>
              <a:rPr lang="zh-CN" altLang="en-US" b="0"/>
            </a:br>
            <a:endParaRPr lang="zh-CN" altLang="en-US" b="0"/>
          </a:p>
        </p:txBody>
      </p:sp>
      <p:sp>
        <p:nvSpPr>
          <p:cNvPr id="66572" name="矩形 1">
            <a:extLst>
              <a:ext uri="{FF2B5EF4-FFF2-40B4-BE49-F238E27FC236}">
                <a16:creationId xmlns:a16="http://schemas.microsoft.com/office/drawing/2014/main" id="{402D057F-9A69-477C-A3BE-D5C7BCE90B7D}"/>
              </a:ext>
            </a:extLst>
          </p:cNvPr>
          <p:cNvSpPr>
            <a:spLocks noChangeArrowheads="1"/>
          </p:cNvSpPr>
          <p:nvPr/>
        </p:nvSpPr>
        <p:spPr bwMode="auto">
          <a:xfrm>
            <a:off x="6884988" y="1787525"/>
            <a:ext cx="6969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sz="1000" b="0">
                <a:solidFill>
                  <a:srgbClr val="003366"/>
                </a:solidFill>
                <a:latin typeface="Times New Roman" panose="02020603050405020304" pitchFamily="18" charset="0"/>
              </a:rPr>
              <a:t>图书标题</a:t>
            </a:r>
            <a:endParaRPr lang="zh-CN" altLang="en-US" sz="1000"/>
          </a:p>
        </p:txBody>
      </p:sp>
      <p:sp>
        <p:nvSpPr>
          <p:cNvPr id="66573" name="矩形 2">
            <a:extLst>
              <a:ext uri="{FF2B5EF4-FFF2-40B4-BE49-F238E27FC236}">
                <a16:creationId xmlns:a16="http://schemas.microsoft.com/office/drawing/2014/main" id="{FD9535BD-117F-4C27-A9E7-778FFD91A162}"/>
              </a:ext>
            </a:extLst>
          </p:cNvPr>
          <p:cNvSpPr>
            <a:spLocks noChangeArrowheads="1"/>
          </p:cNvSpPr>
          <p:nvPr/>
        </p:nvSpPr>
        <p:spPr bwMode="auto">
          <a:xfrm>
            <a:off x="539750" y="1787525"/>
            <a:ext cx="7874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sz="1100" b="0">
                <a:solidFill>
                  <a:srgbClr val="003366"/>
                </a:solidFill>
                <a:latin typeface="Times New Roman" panose="02020603050405020304" pitchFamily="18" charset="0"/>
              </a:rPr>
              <a:t>借</a:t>
            </a:r>
            <a:r>
              <a:rPr lang="en-US" altLang="zh-CN" sz="1100" b="0">
                <a:solidFill>
                  <a:srgbClr val="003366"/>
                </a:solidFill>
                <a:latin typeface="Times New Roman" panose="02020603050405020304" pitchFamily="18" charset="0"/>
              </a:rPr>
              <a:t>/</a:t>
            </a:r>
            <a:r>
              <a:rPr lang="zh-CN" altLang="en-US" sz="1100" b="0">
                <a:solidFill>
                  <a:srgbClr val="003366"/>
                </a:solidFill>
                <a:latin typeface="Times New Roman" panose="02020603050405020304" pitchFamily="18" charset="0"/>
              </a:rPr>
              <a:t>还书名</a:t>
            </a:r>
            <a:endParaRPr lang="zh-CN" altLang="en-US" sz="11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89CFA362-984A-4C56-A494-10D961F9B21D}"/>
              </a:ext>
            </a:extLst>
          </p:cNvPr>
          <p:cNvSpPr>
            <a:spLocks noGrp="1" noChangeArrowheads="1"/>
          </p:cNvSpPr>
          <p:nvPr>
            <p:ph type="title" idx="4294967295"/>
          </p:nvPr>
        </p:nvSpPr>
        <p:spPr>
          <a:xfrm>
            <a:off x="395288" y="188913"/>
            <a:ext cx="8178800" cy="533400"/>
          </a:xfrm>
        </p:spPr>
        <p:txBody>
          <a:bodyPr/>
          <a:lstStyle/>
          <a:p>
            <a:pPr eaLnBrk="1" hangingPunct="1"/>
            <a:r>
              <a:rPr lang="en-US" altLang="zh-CN"/>
              <a:t>5.5 </a:t>
            </a:r>
            <a:r>
              <a:rPr lang="zh-CN" altLang="en-US"/>
              <a:t>面向对象分析和设计实例</a:t>
            </a:r>
          </a:p>
        </p:txBody>
      </p:sp>
      <p:sp>
        <p:nvSpPr>
          <p:cNvPr id="67587" name="Text Box 3">
            <a:extLst>
              <a:ext uri="{FF2B5EF4-FFF2-40B4-BE49-F238E27FC236}">
                <a16:creationId xmlns:a16="http://schemas.microsoft.com/office/drawing/2014/main" id="{DD2DEDAC-CAB7-4275-8F1D-8E10BFA03134}"/>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67588" name="Rectangle 4">
            <a:extLst>
              <a:ext uri="{FF2B5EF4-FFF2-40B4-BE49-F238E27FC236}">
                <a16:creationId xmlns:a16="http://schemas.microsoft.com/office/drawing/2014/main" id="{9AD0619F-4EA8-412B-BE23-636A19B2ADF0}"/>
              </a:ext>
            </a:extLst>
          </p:cNvPr>
          <p:cNvSpPr>
            <a:spLocks noChangeArrowheads="1"/>
          </p:cNvSpPr>
          <p:nvPr/>
        </p:nvSpPr>
        <p:spPr bwMode="auto">
          <a:xfrm>
            <a:off x="250825" y="1817688"/>
            <a:ext cx="85693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eaLnBrk="0" hangingPunct="0">
              <a:tabLst>
                <a:tab pos="-15875" algn="l"/>
                <a:tab pos="401638" algn="l"/>
              </a:tabLst>
              <a:defRPr sz="1400" b="1">
                <a:solidFill>
                  <a:schemeClr val="tx1"/>
                </a:solidFill>
                <a:latin typeface="宋体" panose="02010600030101010101" pitchFamily="2" charset="-122"/>
                <a:ea typeface="宋体" panose="02010600030101010101" pitchFamily="2" charset="-122"/>
              </a:defRPr>
            </a:lvl1pPr>
            <a:lvl2pPr marL="742950" indent="-285750" eaLnBrk="0" hangingPunct="0">
              <a:tabLst>
                <a:tab pos="-15875" algn="l"/>
                <a:tab pos="401638" algn="l"/>
              </a:tabLst>
              <a:defRPr sz="1400" b="1">
                <a:solidFill>
                  <a:schemeClr val="tx1"/>
                </a:solidFill>
                <a:latin typeface="宋体" panose="02010600030101010101" pitchFamily="2" charset="-122"/>
                <a:ea typeface="宋体" panose="02010600030101010101" pitchFamily="2" charset="-122"/>
              </a:defRPr>
            </a:lvl2pPr>
            <a:lvl3pPr marL="1143000" indent="-228600" eaLnBrk="0" hangingPunct="0">
              <a:tabLst>
                <a:tab pos="-15875" algn="l"/>
                <a:tab pos="401638" algn="l"/>
              </a:tabLst>
              <a:defRPr sz="1400" b="1">
                <a:solidFill>
                  <a:schemeClr val="tx1"/>
                </a:solidFill>
                <a:latin typeface="宋体" panose="02010600030101010101" pitchFamily="2" charset="-122"/>
                <a:ea typeface="宋体" panose="02010600030101010101" pitchFamily="2" charset="-122"/>
              </a:defRPr>
            </a:lvl3pPr>
            <a:lvl4pPr marL="1600200" indent="-228600" eaLnBrk="0" hangingPunct="0">
              <a:tabLst>
                <a:tab pos="-15875" algn="l"/>
                <a:tab pos="401638" algn="l"/>
              </a:tabLst>
              <a:defRPr sz="1400" b="1">
                <a:solidFill>
                  <a:schemeClr val="tx1"/>
                </a:solidFill>
                <a:latin typeface="宋体" panose="02010600030101010101" pitchFamily="2" charset="-122"/>
                <a:ea typeface="宋体" panose="02010600030101010101" pitchFamily="2" charset="-122"/>
              </a:defRPr>
            </a:lvl4pPr>
            <a:lvl5pPr marL="2057400" indent="-228600" eaLnBrk="0" hangingPunct="0">
              <a:tabLst>
                <a:tab pos="-15875" algn="l"/>
                <a:tab pos="401638" algn="l"/>
              </a:tabLst>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tabLst>
                <a:tab pos="-15875" algn="l"/>
                <a:tab pos="401638" algn="l"/>
              </a:tabLst>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tabLst>
                <a:tab pos="-15875" algn="l"/>
                <a:tab pos="401638" algn="l"/>
              </a:tabLst>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tabLst>
                <a:tab pos="-15875" algn="l"/>
                <a:tab pos="401638" algn="l"/>
              </a:tabLst>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tabLst>
                <a:tab pos="-15875" algn="l"/>
                <a:tab pos="401638" algn="l"/>
              </a:tabLst>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sz="1800" b="0">
                <a:latin typeface="Times New Roman" panose="02020603050405020304" pitchFamily="18" charset="0"/>
                <a:cs typeface="Times New Roman" panose="02020603050405020304" pitchFamily="18" charset="0"/>
              </a:rPr>
              <a:t>   </a:t>
            </a:r>
            <a:endParaRPr lang="zh-CN" altLang="en-US" sz="1800" b="0"/>
          </a:p>
        </p:txBody>
      </p:sp>
      <p:grpSp>
        <p:nvGrpSpPr>
          <p:cNvPr id="67589" name="Group 5">
            <a:extLst>
              <a:ext uri="{FF2B5EF4-FFF2-40B4-BE49-F238E27FC236}">
                <a16:creationId xmlns:a16="http://schemas.microsoft.com/office/drawing/2014/main" id="{2795C0BE-40CE-47E9-A630-A505B3BDFDC0}"/>
              </a:ext>
            </a:extLst>
          </p:cNvPr>
          <p:cNvGrpSpPr>
            <a:grpSpLocks noChangeAspect="1"/>
          </p:cNvGrpSpPr>
          <p:nvPr/>
        </p:nvGrpSpPr>
        <p:grpSpPr bwMode="auto">
          <a:xfrm>
            <a:off x="1187450" y="1773238"/>
            <a:ext cx="6408738" cy="3816350"/>
            <a:chOff x="2290" y="7840"/>
            <a:chExt cx="11583" cy="5539"/>
          </a:xfrm>
        </p:grpSpPr>
        <p:sp>
          <p:nvSpPr>
            <p:cNvPr id="67590" name="AutoShape 6">
              <a:extLst>
                <a:ext uri="{FF2B5EF4-FFF2-40B4-BE49-F238E27FC236}">
                  <a16:creationId xmlns:a16="http://schemas.microsoft.com/office/drawing/2014/main" id="{47DB714B-AD9E-4162-B9A8-5F57B6352CAA}"/>
                </a:ext>
              </a:extLst>
            </p:cNvPr>
            <p:cNvSpPr>
              <a:spLocks noChangeAspect="1" noChangeArrowheads="1"/>
            </p:cNvSpPr>
            <p:nvPr/>
          </p:nvSpPr>
          <p:spPr bwMode="auto">
            <a:xfrm>
              <a:off x="2290" y="7840"/>
              <a:ext cx="11583" cy="5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lnSpc>
                  <a:spcPct val="105000"/>
                </a:lnSpc>
              </a:pPr>
              <a:endParaRPr lang="zh-CN" altLang="en-US" b="0">
                <a:latin typeface="Arial" panose="020B0604020202020204" pitchFamily="34" charset="0"/>
              </a:endParaRPr>
            </a:p>
          </p:txBody>
        </p:sp>
        <p:sp>
          <p:nvSpPr>
            <p:cNvPr id="67591" name="Text Box 7">
              <a:extLst>
                <a:ext uri="{FF2B5EF4-FFF2-40B4-BE49-F238E27FC236}">
                  <a16:creationId xmlns:a16="http://schemas.microsoft.com/office/drawing/2014/main" id="{4302B130-A7D9-4CC3-B22F-AD0AB7946329}"/>
                </a:ext>
              </a:extLst>
            </p:cNvPr>
            <p:cNvSpPr txBox="1">
              <a:spLocks noChangeArrowheads="1"/>
            </p:cNvSpPr>
            <p:nvPr/>
          </p:nvSpPr>
          <p:spPr bwMode="auto">
            <a:xfrm>
              <a:off x="3370" y="12789"/>
              <a:ext cx="9377" cy="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6693" tIns="28346" rIns="56693" bIns="28346"/>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lnSpc>
                  <a:spcPct val="105000"/>
                </a:lnSpc>
              </a:pPr>
              <a:endParaRPr lang="zh-CN" altLang="en-US" b="0">
                <a:latin typeface="Times New Roman" panose="02020603050405020304" pitchFamily="18" charset="0"/>
              </a:endParaRPr>
            </a:p>
            <a:p>
              <a:pPr algn="ctr" eaLnBrk="1" hangingPunct="1">
                <a:lnSpc>
                  <a:spcPct val="105000"/>
                </a:lnSpc>
              </a:pPr>
              <a:endParaRPr lang="zh-CN" altLang="en-US" b="0">
                <a:latin typeface="Times New Roman" panose="02020603050405020304" pitchFamily="18" charset="0"/>
              </a:endParaRPr>
            </a:p>
            <a:p>
              <a:pPr algn="ctr" eaLnBrk="1" hangingPunct="1">
                <a:lnSpc>
                  <a:spcPct val="105000"/>
                </a:lnSpc>
              </a:pPr>
              <a:r>
                <a:rPr lang="zh-CN" altLang="en-US" b="0">
                  <a:latin typeface="Times New Roman" panose="02020603050405020304" pitchFamily="18" charset="0"/>
                </a:rPr>
                <a:t>  </a:t>
              </a:r>
              <a:r>
                <a:rPr lang="zh-CN" altLang="en-US">
                  <a:latin typeface="Times New Roman" panose="02020603050405020304" pitchFamily="18" charset="0"/>
                </a:rPr>
                <a:t>图</a:t>
              </a:r>
              <a:r>
                <a:rPr lang="en-US" altLang="zh-CN">
                  <a:latin typeface="Times New Roman" panose="02020603050405020304" pitchFamily="18" charset="0"/>
                </a:rPr>
                <a:t>5-22 </a:t>
              </a:r>
              <a:r>
                <a:rPr lang="zh-CN" altLang="en-US">
                  <a:latin typeface="Times New Roman" panose="02020603050405020304" pitchFamily="18" charset="0"/>
                </a:rPr>
                <a:t>带有借书窗口的时序图</a:t>
              </a:r>
              <a:endParaRPr lang="zh-CN" altLang="en-US">
                <a:latin typeface="Arial" panose="020B0604020202020204" pitchFamily="34" charset="0"/>
              </a:endParaRPr>
            </a:p>
          </p:txBody>
        </p:sp>
        <p:grpSp>
          <p:nvGrpSpPr>
            <p:cNvPr id="67592" name="Group 8">
              <a:extLst>
                <a:ext uri="{FF2B5EF4-FFF2-40B4-BE49-F238E27FC236}">
                  <a16:creationId xmlns:a16="http://schemas.microsoft.com/office/drawing/2014/main" id="{BA0B0A5C-4C0C-4583-A396-A307D5134D0C}"/>
                </a:ext>
              </a:extLst>
            </p:cNvPr>
            <p:cNvGrpSpPr>
              <a:grpSpLocks/>
            </p:cNvGrpSpPr>
            <p:nvPr/>
          </p:nvGrpSpPr>
          <p:grpSpPr bwMode="auto">
            <a:xfrm>
              <a:off x="2290" y="7840"/>
              <a:ext cx="11583" cy="4965"/>
              <a:chOff x="2175" y="1695"/>
              <a:chExt cx="7560" cy="3531"/>
            </a:xfrm>
          </p:grpSpPr>
          <p:grpSp>
            <p:nvGrpSpPr>
              <p:cNvPr id="67594" name="Group 9">
                <a:extLst>
                  <a:ext uri="{FF2B5EF4-FFF2-40B4-BE49-F238E27FC236}">
                    <a16:creationId xmlns:a16="http://schemas.microsoft.com/office/drawing/2014/main" id="{5C16E385-D782-49DF-90BC-01C70391510D}"/>
                  </a:ext>
                </a:extLst>
              </p:cNvPr>
              <p:cNvGrpSpPr>
                <a:grpSpLocks/>
              </p:cNvGrpSpPr>
              <p:nvPr/>
            </p:nvGrpSpPr>
            <p:grpSpPr bwMode="auto">
              <a:xfrm>
                <a:off x="3195" y="2688"/>
                <a:ext cx="1314" cy="113"/>
                <a:chOff x="6448" y="6243"/>
                <a:chExt cx="1314" cy="113"/>
              </a:xfrm>
            </p:grpSpPr>
            <p:sp>
              <p:nvSpPr>
                <p:cNvPr id="67657" name="Line 10">
                  <a:extLst>
                    <a:ext uri="{FF2B5EF4-FFF2-40B4-BE49-F238E27FC236}">
                      <a16:creationId xmlns:a16="http://schemas.microsoft.com/office/drawing/2014/main" id="{10B1A4B3-781E-45A1-B20B-BB63999638ED}"/>
                    </a:ext>
                  </a:extLst>
                </p:cNvPr>
                <p:cNvSpPr>
                  <a:spLocks noChangeShapeType="1"/>
                </p:cNvSpPr>
                <p:nvPr/>
              </p:nvSpPr>
              <p:spPr bwMode="auto">
                <a:xfrm flipH="1">
                  <a:off x="6448" y="6303"/>
                  <a:ext cx="124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58" name="Freeform 11">
                  <a:extLst>
                    <a:ext uri="{FF2B5EF4-FFF2-40B4-BE49-F238E27FC236}">
                      <a16:creationId xmlns:a16="http://schemas.microsoft.com/office/drawing/2014/main" id="{87F7CB19-1314-4D42-9923-E591F09446D3}"/>
                    </a:ext>
                  </a:extLst>
                </p:cNvPr>
                <p:cNvSpPr>
                  <a:spLocks noChangeArrowheads="1"/>
                </p:cNvSpPr>
                <p:nvPr/>
              </p:nvSpPr>
              <p:spPr bwMode="auto">
                <a:xfrm>
                  <a:off x="7620" y="6243"/>
                  <a:ext cx="142" cy="113"/>
                </a:xfrm>
                <a:custGeom>
                  <a:avLst/>
                  <a:gdLst>
                    <a:gd name="T0" fmla="*/ 42 w 810"/>
                    <a:gd name="T1" fmla="*/ 57 h 630"/>
                    <a:gd name="T2" fmla="*/ 0 w 810"/>
                    <a:gd name="T3" fmla="*/ 0 h 630"/>
                    <a:gd name="T4" fmla="*/ 142 w 810"/>
                    <a:gd name="T5" fmla="*/ 54 h 630"/>
                    <a:gd name="T6" fmla="*/ 0 w 810"/>
                    <a:gd name="T7" fmla="*/ 113 h 630"/>
                    <a:gd name="T8" fmla="*/ 45 w 810"/>
                    <a:gd name="T9" fmla="*/ 54 h 6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0" h="630">
                      <a:moveTo>
                        <a:pt x="240" y="315"/>
                      </a:moveTo>
                      <a:lnTo>
                        <a:pt x="0" y="0"/>
                      </a:lnTo>
                      <a:lnTo>
                        <a:pt x="810" y="300"/>
                      </a:lnTo>
                      <a:lnTo>
                        <a:pt x="0" y="630"/>
                      </a:lnTo>
                      <a:lnTo>
                        <a:pt x="255" y="300"/>
                      </a:lnTo>
                    </a:path>
                  </a:pathLst>
                </a:custGeom>
                <a:solidFill>
                  <a:srgbClr val="000000"/>
                </a:solidFill>
                <a:ln w="9525">
                  <a:solidFill>
                    <a:srgbClr val="000000"/>
                  </a:solidFill>
                  <a:round/>
                  <a:headEnd/>
                  <a:tailEnd/>
                </a:ln>
              </p:spPr>
              <p:txBody>
                <a:bodyPr/>
                <a:lstStyle/>
                <a:p>
                  <a:endParaRPr lang="zh-CN" altLang="en-US"/>
                </a:p>
              </p:txBody>
            </p:sp>
          </p:grpSp>
          <p:grpSp>
            <p:nvGrpSpPr>
              <p:cNvPr id="67595" name="Group 12">
                <a:extLst>
                  <a:ext uri="{FF2B5EF4-FFF2-40B4-BE49-F238E27FC236}">
                    <a16:creationId xmlns:a16="http://schemas.microsoft.com/office/drawing/2014/main" id="{D45800F6-7595-4F95-938D-E93E0D1A01BB}"/>
                  </a:ext>
                </a:extLst>
              </p:cNvPr>
              <p:cNvGrpSpPr>
                <a:grpSpLocks/>
              </p:cNvGrpSpPr>
              <p:nvPr/>
            </p:nvGrpSpPr>
            <p:grpSpPr bwMode="auto">
              <a:xfrm>
                <a:off x="3195" y="3237"/>
                <a:ext cx="1314" cy="113"/>
                <a:chOff x="6448" y="6243"/>
                <a:chExt cx="1314" cy="113"/>
              </a:xfrm>
            </p:grpSpPr>
            <p:sp>
              <p:nvSpPr>
                <p:cNvPr id="67655" name="Line 13">
                  <a:extLst>
                    <a:ext uri="{FF2B5EF4-FFF2-40B4-BE49-F238E27FC236}">
                      <a16:creationId xmlns:a16="http://schemas.microsoft.com/office/drawing/2014/main" id="{F155A316-57C1-4E4E-819C-A9BB4F4C4A3F}"/>
                    </a:ext>
                  </a:extLst>
                </p:cNvPr>
                <p:cNvSpPr>
                  <a:spLocks noChangeShapeType="1"/>
                </p:cNvSpPr>
                <p:nvPr/>
              </p:nvSpPr>
              <p:spPr bwMode="auto">
                <a:xfrm flipH="1">
                  <a:off x="6448" y="6303"/>
                  <a:ext cx="124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56" name="Freeform 14">
                  <a:extLst>
                    <a:ext uri="{FF2B5EF4-FFF2-40B4-BE49-F238E27FC236}">
                      <a16:creationId xmlns:a16="http://schemas.microsoft.com/office/drawing/2014/main" id="{B10CEB20-024A-4E37-BB69-BC298156D863}"/>
                    </a:ext>
                  </a:extLst>
                </p:cNvPr>
                <p:cNvSpPr>
                  <a:spLocks noChangeArrowheads="1"/>
                </p:cNvSpPr>
                <p:nvPr/>
              </p:nvSpPr>
              <p:spPr bwMode="auto">
                <a:xfrm>
                  <a:off x="7620" y="6243"/>
                  <a:ext cx="142" cy="113"/>
                </a:xfrm>
                <a:custGeom>
                  <a:avLst/>
                  <a:gdLst>
                    <a:gd name="T0" fmla="*/ 42 w 810"/>
                    <a:gd name="T1" fmla="*/ 57 h 630"/>
                    <a:gd name="T2" fmla="*/ 0 w 810"/>
                    <a:gd name="T3" fmla="*/ 0 h 630"/>
                    <a:gd name="T4" fmla="*/ 142 w 810"/>
                    <a:gd name="T5" fmla="*/ 54 h 630"/>
                    <a:gd name="T6" fmla="*/ 0 w 810"/>
                    <a:gd name="T7" fmla="*/ 113 h 630"/>
                    <a:gd name="T8" fmla="*/ 45 w 810"/>
                    <a:gd name="T9" fmla="*/ 54 h 6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0" h="630">
                      <a:moveTo>
                        <a:pt x="240" y="315"/>
                      </a:moveTo>
                      <a:lnTo>
                        <a:pt x="0" y="0"/>
                      </a:lnTo>
                      <a:lnTo>
                        <a:pt x="810" y="300"/>
                      </a:lnTo>
                      <a:lnTo>
                        <a:pt x="0" y="630"/>
                      </a:lnTo>
                      <a:lnTo>
                        <a:pt x="255" y="300"/>
                      </a:lnTo>
                    </a:path>
                  </a:pathLst>
                </a:custGeom>
                <a:solidFill>
                  <a:srgbClr val="000000"/>
                </a:solidFill>
                <a:ln w="9525">
                  <a:solidFill>
                    <a:srgbClr val="000000"/>
                  </a:solidFill>
                  <a:round/>
                  <a:headEnd/>
                  <a:tailEnd/>
                </a:ln>
              </p:spPr>
              <p:txBody>
                <a:bodyPr/>
                <a:lstStyle/>
                <a:p>
                  <a:endParaRPr lang="zh-CN" altLang="en-US"/>
                </a:p>
              </p:txBody>
            </p:sp>
          </p:grpSp>
          <p:grpSp>
            <p:nvGrpSpPr>
              <p:cNvPr id="67596" name="Group 15">
                <a:extLst>
                  <a:ext uri="{FF2B5EF4-FFF2-40B4-BE49-F238E27FC236}">
                    <a16:creationId xmlns:a16="http://schemas.microsoft.com/office/drawing/2014/main" id="{1BAE40B8-91C7-44AB-8E0F-585634B65456}"/>
                  </a:ext>
                </a:extLst>
              </p:cNvPr>
              <p:cNvGrpSpPr>
                <a:grpSpLocks/>
              </p:cNvGrpSpPr>
              <p:nvPr/>
            </p:nvGrpSpPr>
            <p:grpSpPr bwMode="auto">
              <a:xfrm>
                <a:off x="3195" y="3816"/>
                <a:ext cx="1314" cy="113"/>
                <a:chOff x="6448" y="6243"/>
                <a:chExt cx="1314" cy="113"/>
              </a:xfrm>
            </p:grpSpPr>
            <p:sp>
              <p:nvSpPr>
                <p:cNvPr id="67653" name="Line 16">
                  <a:extLst>
                    <a:ext uri="{FF2B5EF4-FFF2-40B4-BE49-F238E27FC236}">
                      <a16:creationId xmlns:a16="http://schemas.microsoft.com/office/drawing/2014/main" id="{709BAAD9-9AC0-4579-B87A-00395F7CCB8E}"/>
                    </a:ext>
                  </a:extLst>
                </p:cNvPr>
                <p:cNvSpPr>
                  <a:spLocks noChangeShapeType="1"/>
                </p:cNvSpPr>
                <p:nvPr/>
              </p:nvSpPr>
              <p:spPr bwMode="auto">
                <a:xfrm flipH="1">
                  <a:off x="6448" y="6303"/>
                  <a:ext cx="124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54" name="Freeform 17">
                  <a:extLst>
                    <a:ext uri="{FF2B5EF4-FFF2-40B4-BE49-F238E27FC236}">
                      <a16:creationId xmlns:a16="http://schemas.microsoft.com/office/drawing/2014/main" id="{C2670681-64F2-49D1-9F2A-4579FF05916D}"/>
                    </a:ext>
                  </a:extLst>
                </p:cNvPr>
                <p:cNvSpPr>
                  <a:spLocks noChangeArrowheads="1"/>
                </p:cNvSpPr>
                <p:nvPr/>
              </p:nvSpPr>
              <p:spPr bwMode="auto">
                <a:xfrm>
                  <a:off x="7620" y="6243"/>
                  <a:ext cx="142" cy="113"/>
                </a:xfrm>
                <a:custGeom>
                  <a:avLst/>
                  <a:gdLst>
                    <a:gd name="T0" fmla="*/ 42 w 810"/>
                    <a:gd name="T1" fmla="*/ 57 h 630"/>
                    <a:gd name="T2" fmla="*/ 0 w 810"/>
                    <a:gd name="T3" fmla="*/ 0 h 630"/>
                    <a:gd name="T4" fmla="*/ 142 w 810"/>
                    <a:gd name="T5" fmla="*/ 54 h 630"/>
                    <a:gd name="T6" fmla="*/ 0 w 810"/>
                    <a:gd name="T7" fmla="*/ 113 h 630"/>
                    <a:gd name="T8" fmla="*/ 45 w 810"/>
                    <a:gd name="T9" fmla="*/ 54 h 6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0" h="630">
                      <a:moveTo>
                        <a:pt x="240" y="315"/>
                      </a:moveTo>
                      <a:lnTo>
                        <a:pt x="0" y="0"/>
                      </a:lnTo>
                      <a:lnTo>
                        <a:pt x="810" y="300"/>
                      </a:lnTo>
                      <a:lnTo>
                        <a:pt x="0" y="630"/>
                      </a:lnTo>
                      <a:lnTo>
                        <a:pt x="255" y="300"/>
                      </a:lnTo>
                    </a:path>
                  </a:pathLst>
                </a:custGeom>
                <a:solidFill>
                  <a:srgbClr val="000000"/>
                </a:solidFill>
                <a:ln w="9525">
                  <a:solidFill>
                    <a:srgbClr val="000000"/>
                  </a:solidFill>
                  <a:round/>
                  <a:headEnd/>
                  <a:tailEnd/>
                </a:ln>
              </p:spPr>
              <p:txBody>
                <a:bodyPr/>
                <a:lstStyle/>
                <a:p>
                  <a:endParaRPr lang="zh-CN" altLang="en-US"/>
                </a:p>
              </p:txBody>
            </p:sp>
          </p:grpSp>
          <p:sp>
            <p:nvSpPr>
              <p:cNvPr id="67597" name="Text Box 18">
                <a:extLst>
                  <a:ext uri="{FF2B5EF4-FFF2-40B4-BE49-F238E27FC236}">
                    <a16:creationId xmlns:a16="http://schemas.microsoft.com/office/drawing/2014/main" id="{2B2D9FB5-2FC2-4708-AE58-7A538C26DAAE}"/>
                  </a:ext>
                </a:extLst>
              </p:cNvPr>
              <p:cNvSpPr txBox="1">
                <a:spLocks noChangeArrowheads="1"/>
              </p:cNvSpPr>
              <p:nvPr/>
            </p:nvSpPr>
            <p:spPr bwMode="auto">
              <a:xfrm>
                <a:off x="6015" y="2502"/>
                <a:ext cx="172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6693" tIns="28346" rIns="56693" bIns="28346"/>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just" eaLnBrk="1" hangingPunct="1">
                  <a:lnSpc>
                    <a:spcPct val="105000"/>
                  </a:lnSpc>
                </a:pPr>
                <a:r>
                  <a:rPr lang="en-US" altLang="zh-CN" b="0">
                    <a:solidFill>
                      <a:srgbClr val="003366"/>
                    </a:solidFill>
                    <a:latin typeface="Times New Roman" panose="02020603050405020304" pitchFamily="18" charset="0"/>
                  </a:rPr>
                  <a:t>1.1.1:okToBorrow</a:t>
                </a:r>
                <a:endParaRPr lang="en-US" altLang="zh-CN" b="0">
                  <a:latin typeface="Arial" panose="020B0604020202020204" pitchFamily="34" charset="0"/>
                </a:endParaRPr>
              </a:p>
            </p:txBody>
          </p:sp>
          <p:sp>
            <p:nvSpPr>
              <p:cNvPr id="67598" name="Text Box 19">
                <a:extLst>
                  <a:ext uri="{FF2B5EF4-FFF2-40B4-BE49-F238E27FC236}">
                    <a16:creationId xmlns:a16="http://schemas.microsoft.com/office/drawing/2014/main" id="{64D3DF43-227B-4B8D-9C11-6957CC812C01}"/>
                  </a:ext>
                </a:extLst>
              </p:cNvPr>
              <p:cNvSpPr txBox="1">
                <a:spLocks noChangeArrowheads="1"/>
              </p:cNvSpPr>
              <p:nvPr/>
            </p:nvSpPr>
            <p:spPr bwMode="auto">
              <a:xfrm>
                <a:off x="4635" y="3000"/>
                <a:ext cx="121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6693" tIns="28346" rIns="56693" bIns="28346"/>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just" eaLnBrk="1" hangingPunct="1">
                  <a:lnSpc>
                    <a:spcPct val="105000"/>
                  </a:lnSpc>
                </a:pPr>
                <a:r>
                  <a:rPr lang="en-US" altLang="zh-CN" b="0">
                    <a:solidFill>
                      <a:srgbClr val="003366"/>
                    </a:solidFill>
                    <a:latin typeface="Times New Roman" panose="02020603050405020304" pitchFamily="18" charset="0"/>
                  </a:rPr>
                  <a:t>2.1:borrow()</a:t>
                </a:r>
                <a:endParaRPr lang="en-US" altLang="zh-CN" b="0">
                  <a:latin typeface="Arial" panose="020B0604020202020204" pitchFamily="34" charset="0"/>
                </a:endParaRPr>
              </a:p>
            </p:txBody>
          </p:sp>
          <p:sp>
            <p:nvSpPr>
              <p:cNvPr id="67599" name="Text Box 20">
                <a:extLst>
                  <a:ext uri="{FF2B5EF4-FFF2-40B4-BE49-F238E27FC236}">
                    <a16:creationId xmlns:a16="http://schemas.microsoft.com/office/drawing/2014/main" id="{040AC4E6-5CB6-4E67-A272-6F0F61C7B3C4}"/>
                  </a:ext>
                </a:extLst>
              </p:cNvPr>
              <p:cNvSpPr txBox="1">
                <a:spLocks noChangeArrowheads="1"/>
              </p:cNvSpPr>
              <p:nvPr/>
            </p:nvSpPr>
            <p:spPr bwMode="auto">
              <a:xfrm>
                <a:off x="7283" y="2991"/>
                <a:ext cx="1652"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6693" tIns="28346" rIns="56693" bIns="28346"/>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just" eaLnBrk="1" hangingPunct="1">
                  <a:lnSpc>
                    <a:spcPct val="105000"/>
                  </a:lnSpc>
                </a:pPr>
                <a:r>
                  <a:rPr lang="en-US" altLang="zh-CN" b="0">
                    <a:solidFill>
                      <a:srgbClr val="003366"/>
                    </a:solidFill>
                    <a:latin typeface="Times New Roman" panose="02020603050405020304" pitchFamily="18" charset="0"/>
                  </a:rPr>
                  <a:t>2.1.1:oktoborrow</a:t>
                </a:r>
                <a:endParaRPr lang="en-US" altLang="zh-CN" b="0">
                  <a:latin typeface="Arial" panose="020B0604020202020204" pitchFamily="34" charset="0"/>
                </a:endParaRPr>
              </a:p>
            </p:txBody>
          </p:sp>
          <p:sp>
            <p:nvSpPr>
              <p:cNvPr id="67600" name="Text Box 21">
                <a:extLst>
                  <a:ext uri="{FF2B5EF4-FFF2-40B4-BE49-F238E27FC236}">
                    <a16:creationId xmlns:a16="http://schemas.microsoft.com/office/drawing/2014/main" id="{3BBD87AB-14CF-474E-A3D1-273B0346BBAD}"/>
                  </a:ext>
                </a:extLst>
              </p:cNvPr>
              <p:cNvSpPr txBox="1">
                <a:spLocks noChangeArrowheads="1"/>
              </p:cNvSpPr>
              <p:nvPr/>
            </p:nvSpPr>
            <p:spPr bwMode="auto">
              <a:xfrm>
                <a:off x="4725" y="3687"/>
                <a:ext cx="1440" cy="1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60" tIns="6696" rIns="11160" bIns="6696"/>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just" eaLnBrk="1" hangingPunct="1">
                  <a:lnSpc>
                    <a:spcPct val="115000"/>
                  </a:lnSpc>
                </a:pPr>
                <a:r>
                  <a:rPr lang="en-US" altLang="zh-CN" b="0">
                    <a:solidFill>
                      <a:srgbClr val="003366"/>
                    </a:solidFill>
                    <a:latin typeface="Times New Roman" panose="02020603050405020304" pitchFamily="18" charset="0"/>
                  </a:rPr>
                  <a:t>3.1:loan()</a:t>
                </a:r>
              </a:p>
              <a:p>
                <a:pPr algn="just" eaLnBrk="1" hangingPunct="1">
                  <a:lnSpc>
                    <a:spcPct val="115000"/>
                  </a:lnSpc>
                  <a:spcBef>
                    <a:spcPct val="25000"/>
                  </a:spcBef>
                </a:pPr>
                <a:r>
                  <a:rPr lang="en-US" altLang="zh-CN" b="0">
                    <a:solidFill>
                      <a:srgbClr val="003366"/>
                    </a:solidFill>
                    <a:latin typeface="Times New Roman" panose="02020603050405020304" pitchFamily="18" charset="0"/>
                  </a:rPr>
                  <a:t>3.2:update()</a:t>
                </a:r>
              </a:p>
              <a:p>
                <a:pPr algn="just" eaLnBrk="1" hangingPunct="1">
                  <a:lnSpc>
                    <a:spcPct val="115000"/>
                  </a:lnSpc>
                  <a:spcBef>
                    <a:spcPct val="25000"/>
                  </a:spcBef>
                </a:pPr>
                <a:r>
                  <a:rPr lang="en-US" altLang="zh-CN" b="0">
                    <a:solidFill>
                      <a:srgbClr val="003366"/>
                    </a:solidFill>
                    <a:latin typeface="Times New Roman" panose="02020603050405020304" pitchFamily="18" charset="0"/>
                  </a:rPr>
                  <a:t>3.3:updatetitle()</a:t>
                </a:r>
              </a:p>
              <a:p>
                <a:pPr algn="just" eaLnBrk="1" hangingPunct="1">
                  <a:lnSpc>
                    <a:spcPct val="115000"/>
                  </a:lnSpc>
                  <a:spcBef>
                    <a:spcPct val="25000"/>
                  </a:spcBef>
                </a:pPr>
                <a:r>
                  <a:rPr lang="en-US" altLang="zh-CN" b="0">
                    <a:solidFill>
                      <a:srgbClr val="003366"/>
                    </a:solidFill>
                    <a:latin typeface="Times New Roman" panose="02020603050405020304" pitchFamily="18" charset="0"/>
                  </a:rPr>
                  <a:t>3.4:update()</a:t>
                </a:r>
                <a:endParaRPr lang="en-US" altLang="zh-CN" b="0">
                  <a:latin typeface="Arial" panose="020B0604020202020204" pitchFamily="34" charset="0"/>
                </a:endParaRPr>
              </a:p>
            </p:txBody>
          </p:sp>
          <p:sp>
            <p:nvSpPr>
              <p:cNvPr id="67601" name="Text Box 22">
                <a:extLst>
                  <a:ext uri="{FF2B5EF4-FFF2-40B4-BE49-F238E27FC236}">
                    <a16:creationId xmlns:a16="http://schemas.microsoft.com/office/drawing/2014/main" id="{0373E581-80FD-48E7-95C2-27572AC7DB75}"/>
                  </a:ext>
                </a:extLst>
              </p:cNvPr>
              <p:cNvSpPr txBox="1">
                <a:spLocks noChangeArrowheads="1"/>
              </p:cNvSpPr>
              <p:nvPr/>
            </p:nvSpPr>
            <p:spPr bwMode="auto">
              <a:xfrm>
                <a:off x="4650" y="2466"/>
                <a:ext cx="1156"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6693" tIns="28346" rIns="56693" bIns="28346"/>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just" eaLnBrk="1" hangingPunct="1">
                  <a:lnSpc>
                    <a:spcPct val="105000"/>
                  </a:lnSpc>
                </a:pPr>
                <a:r>
                  <a:rPr lang="en-US" altLang="zh-CN" b="0">
                    <a:solidFill>
                      <a:srgbClr val="003366"/>
                    </a:solidFill>
                    <a:latin typeface="Times New Roman" panose="02020603050405020304" pitchFamily="18" charset="0"/>
                  </a:rPr>
                  <a:t>1.1:find(id)</a:t>
                </a:r>
                <a:endParaRPr lang="en-US" altLang="zh-CN" b="0">
                  <a:latin typeface="Arial" panose="020B0604020202020204" pitchFamily="34" charset="0"/>
                </a:endParaRPr>
              </a:p>
            </p:txBody>
          </p:sp>
          <p:grpSp>
            <p:nvGrpSpPr>
              <p:cNvPr id="67602" name="Group 23">
                <a:extLst>
                  <a:ext uri="{FF2B5EF4-FFF2-40B4-BE49-F238E27FC236}">
                    <a16:creationId xmlns:a16="http://schemas.microsoft.com/office/drawing/2014/main" id="{5CD58320-E5C8-4735-AEA0-7C08D656796D}"/>
                  </a:ext>
                </a:extLst>
              </p:cNvPr>
              <p:cNvGrpSpPr>
                <a:grpSpLocks/>
              </p:cNvGrpSpPr>
              <p:nvPr/>
            </p:nvGrpSpPr>
            <p:grpSpPr bwMode="auto">
              <a:xfrm>
                <a:off x="2175" y="1695"/>
                <a:ext cx="7560" cy="3531"/>
                <a:chOff x="2175" y="1695"/>
                <a:chExt cx="7560" cy="3531"/>
              </a:xfrm>
            </p:grpSpPr>
            <p:sp>
              <p:nvSpPr>
                <p:cNvPr id="67604" name="Rectangle 24">
                  <a:extLst>
                    <a:ext uri="{FF2B5EF4-FFF2-40B4-BE49-F238E27FC236}">
                      <a16:creationId xmlns:a16="http://schemas.microsoft.com/office/drawing/2014/main" id="{24C35F41-F8B9-40DB-BD10-9A51F6EF24B4}"/>
                    </a:ext>
                  </a:extLst>
                </p:cNvPr>
                <p:cNvSpPr>
                  <a:spLocks noChangeArrowheads="1"/>
                </p:cNvSpPr>
                <p:nvPr/>
              </p:nvSpPr>
              <p:spPr bwMode="auto">
                <a:xfrm>
                  <a:off x="3088" y="2487"/>
                  <a:ext cx="113" cy="2551"/>
                </a:xfrm>
                <a:prstGeom prst="rect">
                  <a:avLst/>
                </a:prstGeom>
                <a:solidFill>
                  <a:srgbClr val="FFFFFF"/>
                </a:solidFill>
                <a:ln w="9525">
                  <a:solidFill>
                    <a:srgbClr val="000000"/>
                  </a:solidFill>
                  <a:miter lim="800000"/>
                  <a:headEnd/>
                  <a:tailEnd/>
                </a:ln>
              </p:spPr>
              <p:txBody>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lnSpc>
                      <a:spcPct val="105000"/>
                    </a:lnSpc>
                  </a:pPr>
                  <a:endParaRPr lang="zh-CN" altLang="en-US" b="0">
                    <a:latin typeface="Arial" panose="020B0604020202020204" pitchFamily="34" charset="0"/>
                  </a:endParaRPr>
                </a:p>
              </p:txBody>
            </p:sp>
            <p:sp>
              <p:nvSpPr>
                <p:cNvPr id="67605" name="Rectangle 25">
                  <a:extLst>
                    <a:ext uri="{FF2B5EF4-FFF2-40B4-BE49-F238E27FC236}">
                      <a16:creationId xmlns:a16="http://schemas.microsoft.com/office/drawing/2014/main" id="{25A07DF8-10C6-4BD8-8126-0EA13411F23F}"/>
                    </a:ext>
                  </a:extLst>
                </p:cNvPr>
                <p:cNvSpPr>
                  <a:spLocks noChangeArrowheads="1"/>
                </p:cNvSpPr>
                <p:nvPr/>
              </p:nvSpPr>
              <p:spPr bwMode="auto">
                <a:xfrm>
                  <a:off x="4045" y="1695"/>
                  <a:ext cx="1134" cy="680"/>
                </a:xfrm>
                <a:prstGeom prst="rect">
                  <a:avLst/>
                </a:prstGeom>
                <a:solidFill>
                  <a:srgbClr val="FFFFFF"/>
                </a:solidFill>
                <a:ln w="9525">
                  <a:solidFill>
                    <a:srgbClr val="000000"/>
                  </a:solidFill>
                  <a:miter lim="800000"/>
                  <a:headEnd/>
                  <a:tailEnd/>
                </a:ln>
              </p:spPr>
              <p:txBody>
                <a:bodyPr lIns="56693" tIns="51336" rIns="56693" bIns="28346"/>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just" eaLnBrk="1" hangingPunct="1">
                    <a:lnSpc>
                      <a:spcPct val="105000"/>
                    </a:lnSpc>
                  </a:pPr>
                  <a:r>
                    <a:rPr lang="zh-CN" altLang="en-US" b="0" u="sng">
                      <a:solidFill>
                        <a:srgbClr val="CC0000"/>
                      </a:solidFill>
                      <a:latin typeface="Times New Roman" panose="02020603050405020304" pitchFamily="18" charset="0"/>
                    </a:rPr>
                    <a:t>：借书窗口</a:t>
                  </a:r>
                  <a:endParaRPr lang="zh-CN" altLang="en-US" b="0">
                    <a:solidFill>
                      <a:srgbClr val="CC0000"/>
                    </a:solidFill>
                    <a:latin typeface="Arial" panose="020B0604020202020204" pitchFamily="34" charset="0"/>
                  </a:endParaRPr>
                </a:p>
              </p:txBody>
            </p:sp>
            <p:sp>
              <p:nvSpPr>
                <p:cNvPr id="67606" name="Line 26">
                  <a:extLst>
                    <a:ext uri="{FF2B5EF4-FFF2-40B4-BE49-F238E27FC236}">
                      <a16:creationId xmlns:a16="http://schemas.microsoft.com/office/drawing/2014/main" id="{FA5943B2-9F4E-4AC9-8E7A-E488BF346FF6}"/>
                    </a:ext>
                  </a:extLst>
                </p:cNvPr>
                <p:cNvSpPr>
                  <a:spLocks noChangeShapeType="1"/>
                </p:cNvSpPr>
                <p:nvPr/>
              </p:nvSpPr>
              <p:spPr bwMode="auto">
                <a:xfrm flipH="1">
                  <a:off x="4590" y="2364"/>
                  <a:ext cx="0" cy="2835"/>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7" name="Rectangle 27">
                  <a:extLst>
                    <a:ext uri="{FF2B5EF4-FFF2-40B4-BE49-F238E27FC236}">
                      <a16:creationId xmlns:a16="http://schemas.microsoft.com/office/drawing/2014/main" id="{726132B6-DD8A-4556-9D3B-3A9DA641D3D5}"/>
                    </a:ext>
                  </a:extLst>
                </p:cNvPr>
                <p:cNvSpPr>
                  <a:spLocks noChangeArrowheads="1"/>
                </p:cNvSpPr>
                <p:nvPr/>
              </p:nvSpPr>
              <p:spPr bwMode="auto">
                <a:xfrm>
                  <a:off x="4527" y="2634"/>
                  <a:ext cx="113" cy="2438"/>
                </a:xfrm>
                <a:prstGeom prst="rect">
                  <a:avLst/>
                </a:prstGeom>
                <a:solidFill>
                  <a:srgbClr val="FFFFFF"/>
                </a:solidFill>
                <a:ln w="9525">
                  <a:solidFill>
                    <a:srgbClr val="000000"/>
                  </a:solidFill>
                  <a:miter lim="800000"/>
                  <a:headEnd/>
                  <a:tailEnd/>
                </a:ln>
              </p:spPr>
              <p:txBody>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lnSpc>
                      <a:spcPct val="105000"/>
                    </a:lnSpc>
                  </a:pPr>
                  <a:endParaRPr lang="zh-CN" altLang="en-US" b="0">
                    <a:latin typeface="Arial" panose="020B0604020202020204" pitchFamily="34" charset="0"/>
                  </a:endParaRPr>
                </a:p>
              </p:txBody>
            </p:sp>
            <p:grpSp>
              <p:nvGrpSpPr>
                <p:cNvPr id="67608" name="Group 28">
                  <a:extLst>
                    <a:ext uri="{FF2B5EF4-FFF2-40B4-BE49-F238E27FC236}">
                      <a16:creationId xmlns:a16="http://schemas.microsoft.com/office/drawing/2014/main" id="{38501C40-2FB5-45F7-9643-ABF64E89F32A}"/>
                    </a:ext>
                  </a:extLst>
                </p:cNvPr>
                <p:cNvGrpSpPr>
                  <a:grpSpLocks/>
                </p:cNvGrpSpPr>
                <p:nvPr/>
              </p:nvGrpSpPr>
              <p:grpSpPr bwMode="auto">
                <a:xfrm>
                  <a:off x="2175" y="1797"/>
                  <a:ext cx="1116" cy="570"/>
                  <a:chOff x="2130" y="4908"/>
                  <a:chExt cx="1116" cy="570"/>
                </a:xfrm>
              </p:grpSpPr>
              <p:grpSp>
                <p:nvGrpSpPr>
                  <p:cNvPr id="67646" name="Group 29">
                    <a:extLst>
                      <a:ext uri="{FF2B5EF4-FFF2-40B4-BE49-F238E27FC236}">
                        <a16:creationId xmlns:a16="http://schemas.microsoft.com/office/drawing/2014/main" id="{F8BE833E-385A-4574-B5EF-A856753B6B9D}"/>
                      </a:ext>
                    </a:extLst>
                  </p:cNvPr>
                  <p:cNvGrpSpPr>
                    <a:grpSpLocks/>
                  </p:cNvGrpSpPr>
                  <p:nvPr/>
                </p:nvGrpSpPr>
                <p:grpSpPr bwMode="auto">
                  <a:xfrm>
                    <a:off x="3026" y="4908"/>
                    <a:ext cx="220" cy="570"/>
                    <a:chOff x="2880" y="2064"/>
                    <a:chExt cx="195" cy="642"/>
                  </a:xfrm>
                </p:grpSpPr>
                <p:sp>
                  <p:nvSpPr>
                    <p:cNvPr id="67648" name="Line 30">
                      <a:extLst>
                        <a:ext uri="{FF2B5EF4-FFF2-40B4-BE49-F238E27FC236}">
                          <a16:creationId xmlns:a16="http://schemas.microsoft.com/office/drawing/2014/main" id="{61EDE7BF-3F72-40C9-A63B-0D3688933276}"/>
                        </a:ext>
                      </a:extLst>
                    </p:cNvPr>
                    <p:cNvSpPr>
                      <a:spLocks noChangeShapeType="1"/>
                    </p:cNvSpPr>
                    <p:nvPr/>
                  </p:nvSpPr>
                  <p:spPr bwMode="auto">
                    <a:xfrm>
                      <a:off x="2880" y="2376"/>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49" name="Oval 31">
                      <a:extLst>
                        <a:ext uri="{FF2B5EF4-FFF2-40B4-BE49-F238E27FC236}">
                          <a16:creationId xmlns:a16="http://schemas.microsoft.com/office/drawing/2014/main" id="{6B53D184-145D-4877-A8E2-326C4E5B9A29}"/>
                        </a:ext>
                      </a:extLst>
                    </p:cNvPr>
                    <p:cNvSpPr>
                      <a:spLocks noChangeArrowheads="1"/>
                    </p:cNvSpPr>
                    <p:nvPr/>
                  </p:nvSpPr>
                  <p:spPr bwMode="auto">
                    <a:xfrm>
                      <a:off x="2880" y="2064"/>
                      <a:ext cx="180" cy="156"/>
                    </a:xfrm>
                    <a:prstGeom prst="ellipse">
                      <a:avLst/>
                    </a:prstGeom>
                    <a:solidFill>
                      <a:srgbClr val="FFFFFF"/>
                    </a:solidFill>
                    <a:ln w="9525">
                      <a:solidFill>
                        <a:srgbClr val="000000"/>
                      </a:solidFill>
                      <a:round/>
                      <a:headEnd/>
                      <a:tailEnd/>
                    </a:ln>
                  </p:spPr>
                  <p:txBody>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lnSpc>
                          <a:spcPct val="105000"/>
                        </a:lnSpc>
                      </a:pPr>
                      <a:endParaRPr lang="zh-CN" altLang="en-US" b="0">
                        <a:latin typeface="Arial" panose="020B0604020202020204" pitchFamily="34" charset="0"/>
                      </a:endParaRPr>
                    </a:p>
                  </p:txBody>
                </p:sp>
                <p:sp>
                  <p:nvSpPr>
                    <p:cNvPr id="67650" name="Freeform 32">
                      <a:extLst>
                        <a:ext uri="{FF2B5EF4-FFF2-40B4-BE49-F238E27FC236}">
                          <a16:creationId xmlns:a16="http://schemas.microsoft.com/office/drawing/2014/main" id="{23C3A2EC-3A7A-4662-9DAD-8AD23DA1A570}"/>
                        </a:ext>
                      </a:extLst>
                    </p:cNvPr>
                    <p:cNvSpPr>
                      <a:spLocks noChangeArrowheads="1"/>
                    </p:cNvSpPr>
                    <p:nvPr/>
                  </p:nvSpPr>
                  <p:spPr bwMode="auto">
                    <a:xfrm>
                      <a:off x="2970" y="2256"/>
                      <a:ext cx="1" cy="285"/>
                    </a:xfrm>
                    <a:custGeom>
                      <a:avLst/>
                      <a:gdLst>
                        <a:gd name="T0" fmla="*/ 0 w 1"/>
                        <a:gd name="T1" fmla="*/ 0 h 285"/>
                        <a:gd name="T2" fmla="*/ 0 w 1"/>
                        <a:gd name="T3" fmla="*/ 285 h 285"/>
                        <a:gd name="T4" fmla="*/ 0 60000 65536"/>
                        <a:gd name="T5" fmla="*/ 0 60000 65536"/>
                      </a:gdLst>
                      <a:ahLst/>
                      <a:cxnLst>
                        <a:cxn ang="T4">
                          <a:pos x="T0" y="T1"/>
                        </a:cxn>
                        <a:cxn ang="T5">
                          <a:pos x="T2" y="T3"/>
                        </a:cxn>
                      </a:cxnLst>
                      <a:rect l="0" t="0" r="r" b="b"/>
                      <a:pathLst>
                        <a:path w="1" h="285">
                          <a:moveTo>
                            <a:pt x="0" y="0"/>
                          </a:moveTo>
                          <a:lnTo>
                            <a:pt x="0" y="28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51" name="Freeform 33">
                      <a:extLst>
                        <a:ext uri="{FF2B5EF4-FFF2-40B4-BE49-F238E27FC236}">
                          <a16:creationId xmlns:a16="http://schemas.microsoft.com/office/drawing/2014/main" id="{61ED6F6F-C588-47A8-B2D5-1910E764C0A1}"/>
                        </a:ext>
                      </a:extLst>
                    </p:cNvPr>
                    <p:cNvSpPr>
                      <a:spLocks noChangeArrowheads="1"/>
                    </p:cNvSpPr>
                    <p:nvPr/>
                  </p:nvSpPr>
                  <p:spPr bwMode="auto">
                    <a:xfrm>
                      <a:off x="2880" y="2526"/>
                      <a:ext cx="105" cy="162"/>
                    </a:xfrm>
                    <a:custGeom>
                      <a:avLst/>
                      <a:gdLst>
                        <a:gd name="T0" fmla="*/ 105 w 105"/>
                        <a:gd name="T1" fmla="*/ 0 h 162"/>
                        <a:gd name="T2" fmla="*/ 0 w 105"/>
                        <a:gd name="T3" fmla="*/ 162 h 162"/>
                        <a:gd name="T4" fmla="*/ 0 60000 65536"/>
                        <a:gd name="T5" fmla="*/ 0 60000 65536"/>
                      </a:gdLst>
                      <a:ahLst/>
                      <a:cxnLst>
                        <a:cxn ang="T4">
                          <a:pos x="T0" y="T1"/>
                        </a:cxn>
                        <a:cxn ang="T5">
                          <a:pos x="T2" y="T3"/>
                        </a:cxn>
                      </a:cxnLst>
                      <a:rect l="0" t="0" r="r" b="b"/>
                      <a:pathLst>
                        <a:path w="105" h="162">
                          <a:moveTo>
                            <a:pt x="105" y="0"/>
                          </a:moveTo>
                          <a:lnTo>
                            <a:pt x="0" y="162"/>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52" name="Freeform 34">
                      <a:extLst>
                        <a:ext uri="{FF2B5EF4-FFF2-40B4-BE49-F238E27FC236}">
                          <a16:creationId xmlns:a16="http://schemas.microsoft.com/office/drawing/2014/main" id="{51570B06-156F-475A-9289-B4D6C3C97E76}"/>
                        </a:ext>
                      </a:extLst>
                    </p:cNvPr>
                    <p:cNvSpPr>
                      <a:spLocks noChangeArrowheads="1"/>
                    </p:cNvSpPr>
                    <p:nvPr/>
                  </p:nvSpPr>
                  <p:spPr bwMode="auto">
                    <a:xfrm>
                      <a:off x="3000" y="2526"/>
                      <a:ext cx="75" cy="180"/>
                    </a:xfrm>
                    <a:custGeom>
                      <a:avLst/>
                      <a:gdLst>
                        <a:gd name="T0" fmla="*/ 0 w 75"/>
                        <a:gd name="T1" fmla="*/ 0 h 180"/>
                        <a:gd name="T2" fmla="*/ 75 w 75"/>
                        <a:gd name="T3" fmla="*/ 180 h 180"/>
                        <a:gd name="T4" fmla="*/ 0 60000 65536"/>
                        <a:gd name="T5" fmla="*/ 0 60000 65536"/>
                      </a:gdLst>
                      <a:ahLst/>
                      <a:cxnLst>
                        <a:cxn ang="T4">
                          <a:pos x="T0" y="T1"/>
                        </a:cxn>
                        <a:cxn ang="T5">
                          <a:pos x="T2" y="T3"/>
                        </a:cxn>
                      </a:cxnLst>
                      <a:rect l="0" t="0" r="r" b="b"/>
                      <a:pathLst>
                        <a:path w="75" h="180">
                          <a:moveTo>
                            <a:pt x="0" y="0"/>
                          </a:moveTo>
                          <a:lnTo>
                            <a:pt x="75" y="18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7647" name="Text Box 35">
                    <a:extLst>
                      <a:ext uri="{FF2B5EF4-FFF2-40B4-BE49-F238E27FC236}">
                        <a16:creationId xmlns:a16="http://schemas.microsoft.com/office/drawing/2014/main" id="{ECA8E7AF-83AF-49DF-A439-D8AFDFF56A64}"/>
                      </a:ext>
                    </a:extLst>
                  </p:cNvPr>
                  <p:cNvSpPr txBox="1">
                    <a:spLocks noChangeArrowheads="1"/>
                  </p:cNvSpPr>
                  <p:nvPr/>
                </p:nvSpPr>
                <p:spPr bwMode="auto">
                  <a:xfrm>
                    <a:off x="2130" y="5028"/>
                    <a:ext cx="900"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60" tIns="6696" rIns="11160" bIns="6696"/>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just" eaLnBrk="1" hangingPunct="1">
                      <a:lnSpc>
                        <a:spcPct val="105000"/>
                      </a:lnSpc>
                    </a:pPr>
                    <a:r>
                      <a:rPr lang="zh-CN" altLang="en-US" b="0" u="sng">
                        <a:solidFill>
                          <a:srgbClr val="003366"/>
                        </a:solidFill>
                        <a:latin typeface="Times New Roman" panose="02020603050405020304" pitchFamily="18" charset="0"/>
                      </a:rPr>
                      <a:t>：</a:t>
                    </a:r>
                    <a:r>
                      <a:rPr lang="zh-CN" altLang="en-US" u="sng">
                        <a:solidFill>
                          <a:srgbClr val="A50021"/>
                        </a:solidFill>
                        <a:latin typeface="Times New Roman" panose="02020603050405020304" pitchFamily="18" charset="0"/>
                      </a:rPr>
                      <a:t>借书者</a:t>
                    </a:r>
                    <a:endParaRPr lang="zh-CN" altLang="en-US">
                      <a:solidFill>
                        <a:srgbClr val="A50021"/>
                      </a:solidFill>
                      <a:latin typeface="Arial" panose="020B0604020202020204" pitchFamily="34" charset="0"/>
                    </a:endParaRPr>
                  </a:p>
                </p:txBody>
              </p:sp>
            </p:grpSp>
            <p:sp>
              <p:nvSpPr>
                <p:cNvPr id="67609" name="Line 36">
                  <a:extLst>
                    <a:ext uri="{FF2B5EF4-FFF2-40B4-BE49-F238E27FC236}">
                      <a16:creationId xmlns:a16="http://schemas.microsoft.com/office/drawing/2014/main" id="{64A09426-BB2A-44A5-AB57-D83587CCC4E9}"/>
                    </a:ext>
                  </a:extLst>
                </p:cNvPr>
                <p:cNvSpPr>
                  <a:spLocks noChangeShapeType="1"/>
                </p:cNvSpPr>
                <p:nvPr/>
              </p:nvSpPr>
              <p:spPr bwMode="auto">
                <a:xfrm flipH="1">
                  <a:off x="6015" y="2391"/>
                  <a:ext cx="0" cy="2835"/>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0" name="Line 37">
                  <a:extLst>
                    <a:ext uri="{FF2B5EF4-FFF2-40B4-BE49-F238E27FC236}">
                      <a16:creationId xmlns:a16="http://schemas.microsoft.com/office/drawing/2014/main" id="{3E0B3DE4-69A8-449B-BD3A-437DDD75143B}"/>
                    </a:ext>
                  </a:extLst>
                </p:cNvPr>
                <p:cNvSpPr>
                  <a:spLocks noChangeShapeType="1"/>
                </p:cNvSpPr>
                <p:nvPr/>
              </p:nvSpPr>
              <p:spPr bwMode="auto">
                <a:xfrm flipH="1">
                  <a:off x="8715" y="2376"/>
                  <a:ext cx="0" cy="2835"/>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1" name="Line 38">
                  <a:extLst>
                    <a:ext uri="{FF2B5EF4-FFF2-40B4-BE49-F238E27FC236}">
                      <a16:creationId xmlns:a16="http://schemas.microsoft.com/office/drawing/2014/main" id="{DF69C864-B075-4C07-A05A-79525DEB5C6F}"/>
                    </a:ext>
                  </a:extLst>
                </p:cNvPr>
                <p:cNvSpPr>
                  <a:spLocks noChangeShapeType="1"/>
                </p:cNvSpPr>
                <p:nvPr/>
              </p:nvSpPr>
              <p:spPr bwMode="auto">
                <a:xfrm flipH="1">
                  <a:off x="7290" y="2355"/>
                  <a:ext cx="0" cy="2835"/>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2" name="Rectangle 39">
                  <a:extLst>
                    <a:ext uri="{FF2B5EF4-FFF2-40B4-BE49-F238E27FC236}">
                      <a16:creationId xmlns:a16="http://schemas.microsoft.com/office/drawing/2014/main" id="{5C095F5E-C6D4-4040-A7A3-CB968C6258CA}"/>
                    </a:ext>
                  </a:extLst>
                </p:cNvPr>
                <p:cNvSpPr>
                  <a:spLocks noChangeArrowheads="1"/>
                </p:cNvSpPr>
                <p:nvPr/>
              </p:nvSpPr>
              <p:spPr bwMode="auto">
                <a:xfrm>
                  <a:off x="5428" y="1695"/>
                  <a:ext cx="1134" cy="680"/>
                </a:xfrm>
                <a:prstGeom prst="rect">
                  <a:avLst/>
                </a:prstGeom>
                <a:solidFill>
                  <a:srgbClr val="FFFFFF"/>
                </a:solidFill>
                <a:ln w="9525">
                  <a:solidFill>
                    <a:srgbClr val="000000"/>
                  </a:solidFill>
                  <a:miter lim="800000"/>
                  <a:headEnd/>
                  <a:tailEnd/>
                </a:ln>
              </p:spPr>
              <p:txBody>
                <a:bodyPr lIns="56693" tIns="51336" rIns="56693" bIns="28346"/>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just" eaLnBrk="1" hangingPunct="1">
                    <a:lnSpc>
                      <a:spcPct val="105000"/>
                    </a:lnSpc>
                  </a:pPr>
                  <a:r>
                    <a:rPr lang="zh-CN" altLang="en-US" b="0" u="sng">
                      <a:solidFill>
                        <a:srgbClr val="003366"/>
                      </a:solidFill>
                      <a:latin typeface="Times New Roman" panose="02020603050405020304" pitchFamily="18" charset="0"/>
                    </a:rPr>
                    <a:t>：借书者</a:t>
                  </a:r>
                  <a:endParaRPr lang="zh-CN" altLang="en-US" b="0">
                    <a:latin typeface="Arial" panose="020B0604020202020204" pitchFamily="34" charset="0"/>
                  </a:endParaRPr>
                </a:p>
              </p:txBody>
            </p:sp>
            <p:sp>
              <p:nvSpPr>
                <p:cNvPr id="67613" name="Rectangle 40">
                  <a:extLst>
                    <a:ext uri="{FF2B5EF4-FFF2-40B4-BE49-F238E27FC236}">
                      <a16:creationId xmlns:a16="http://schemas.microsoft.com/office/drawing/2014/main" id="{8B90169F-E84C-4B5D-98AF-B9BB18E75BA6}"/>
                    </a:ext>
                  </a:extLst>
                </p:cNvPr>
                <p:cNvSpPr>
                  <a:spLocks noChangeArrowheads="1"/>
                </p:cNvSpPr>
                <p:nvPr/>
              </p:nvSpPr>
              <p:spPr bwMode="auto">
                <a:xfrm>
                  <a:off x="6733" y="1695"/>
                  <a:ext cx="1134" cy="680"/>
                </a:xfrm>
                <a:prstGeom prst="rect">
                  <a:avLst/>
                </a:prstGeom>
                <a:solidFill>
                  <a:srgbClr val="FFFFFF"/>
                </a:solidFill>
                <a:ln w="9525">
                  <a:solidFill>
                    <a:srgbClr val="000000"/>
                  </a:solidFill>
                  <a:miter lim="800000"/>
                  <a:headEnd/>
                  <a:tailEnd/>
                </a:ln>
              </p:spPr>
              <p:txBody>
                <a:bodyPr lIns="56693" tIns="17856" rIns="56693" bIns="17856"/>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just" eaLnBrk="1" hangingPunct="1">
                    <a:lnSpc>
                      <a:spcPct val="105000"/>
                    </a:lnSpc>
                  </a:pPr>
                  <a:r>
                    <a:rPr lang="en-US" altLang="zh-CN" b="0" u="sng">
                      <a:solidFill>
                        <a:srgbClr val="003366"/>
                      </a:solidFill>
                      <a:latin typeface="Times New Roman" panose="02020603050405020304" pitchFamily="18" charset="0"/>
                    </a:rPr>
                    <a:t>Thecopy </a:t>
                  </a:r>
                  <a:r>
                    <a:rPr lang="zh-CN" altLang="en-US" b="0" u="sng">
                      <a:solidFill>
                        <a:srgbClr val="003366"/>
                      </a:solidFill>
                      <a:latin typeface="Times New Roman" panose="02020603050405020304" pitchFamily="18" charset="0"/>
                    </a:rPr>
                    <a:t>：图书书目</a:t>
                  </a:r>
                  <a:endParaRPr lang="zh-CN" altLang="en-US" b="0">
                    <a:latin typeface="Arial" panose="020B0604020202020204" pitchFamily="34" charset="0"/>
                  </a:endParaRPr>
                </a:p>
              </p:txBody>
            </p:sp>
            <p:sp>
              <p:nvSpPr>
                <p:cNvPr id="67614" name="Rectangle 41">
                  <a:extLst>
                    <a:ext uri="{FF2B5EF4-FFF2-40B4-BE49-F238E27FC236}">
                      <a16:creationId xmlns:a16="http://schemas.microsoft.com/office/drawing/2014/main" id="{589F5908-0553-4060-918D-36210B6E723F}"/>
                    </a:ext>
                  </a:extLst>
                </p:cNvPr>
                <p:cNvSpPr>
                  <a:spLocks noChangeArrowheads="1"/>
                </p:cNvSpPr>
                <p:nvPr/>
              </p:nvSpPr>
              <p:spPr bwMode="auto">
                <a:xfrm>
                  <a:off x="8157" y="1695"/>
                  <a:ext cx="1134" cy="680"/>
                </a:xfrm>
                <a:prstGeom prst="rect">
                  <a:avLst/>
                </a:prstGeom>
                <a:solidFill>
                  <a:srgbClr val="FFFFFF"/>
                </a:solidFill>
                <a:ln w="9525">
                  <a:solidFill>
                    <a:srgbClr val="000000"/>
                  </a:solidFill>
                  <a:miter lim="800000"/>
                  <a:headEnd/>
                  <a:tailEnd/>
                </a:ln>
              </p:spPr>
              <p:txBody>
                <a:bodyPr lIns="56693" tIns="17856" rIns="56693" bIns="17856"/>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just" eaLnBrk="1" hangingPunct="1">
                    <a:lnSpc>
                      <a:spcPct val="105000"/>
                    </a:lnSpc>
                  </a:pPr>
                  <a:r>
                    <a:rPr lang="en-US" altLang="zh-CN" b="0" u="sng">
                      <a:solidFill>
                        <a:srgbClr val="003366"/>
                      </a:solidFill>
                      <a:latin typeface="Times New Roman" panose="02020603050405020304" pitchFamily="18" charset="0"/>
                    </a:rPr>
                    <a:t>thebook</a:t>
                  </a:r>
                  <a:r>
                    <a:rPr lang="zh-CN" altLang="en-US" b="0" u="sng">
                      <a:solidFill>
                        <a:srgbClr val="003366"/>
                      </a:solidFill>
                      <a:latin typeface="Times New Roman" panose="02020603050405020304" pitchFamily="18" charset="0"/>
                    </a:rPr>
                    <a:t>：图书标题</a:t>
                  </a:r>
                  <a:endParaRPr lang="zh-CN" altLang="en-US" b="0">
                    <a:latin typeface="Arial" panose="020B0604020202020204" pitchFamily="34" charset="0"/>
                  </a:endParaRPr>
                </a:p>
              </p:txBody>
            </p:sp>
            <p:sp>
              <p:nvSpPr>
                <p:cNvPr id="67615" name="Rectangle 42">
                  <a:extLst>
                    <a:ext uri="{FF2B5EF4-FFF2-40B4-BE49-F238E27FC236}">
                      <a16:creationId xmlns:a16="http://schemas.microsoft.com/office/drawing/2014/main" id="{A827C002-644A-495F-913D-00CA8EDEF250}"/>
                    </a:ext>
                  </a:extLst>
                </p:cNvPr>
                <p:cNvSpPr>
                  <a:spLocks noChangeArrowheads="1"/>
                </p:cNvSpPr>
                <p:nvPr/>
              </p:nvSpPr>
              <p:spPr bwMode="auto">
                <a:xfrm>
                  <a:off x="8652" y="3339"/>
                  <a:ext cx="136" cy="387"/>
                </a:xfrm>
                <a:prstGeom prst="rect">
                  <a:avLst/>
                </a:prstGeom>
                <a:solidFill>
                  <a:srgbClr val="FFFFFF"/>
                </a:solidFill>
                <a:ln w="9525">
                  <a:solidFill>
                    <a:srgbClr val="000000"/>
                  </a:solidFill>
                  <a:miter lim="800000"/>
                  <a:headEnd/>
                  <a:tailEnd/>
                </a:ln>
              </p:spPr>
              <p:txBody>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lnSpc>
                      <a:spcPct val="105000"/>
                    </a:lnSpc>
                  </a:pPr>
                  <a:endParaRPr lang="zh-CN" altLang="en-US" b="0">
                    <a:latin typeface="Arial" panose="020B0604020202020204" pitchFamily="34" charset="0"/>
                  </a:endParaRPr>
                </a:p>
              </p:txBody>
            </p:sp>
            <p:sp>
              <p:nvSpPr>
                <p:cNvPr id="67616" name="Rectangle 43">
                  <a:extLst>
                    <a:ext uri="{FF2B5EF4-FFF2-40B4-BE49-F238E27FC236}">
                      <a16:creationId xmlns:a16="http://schemas.microsoft.com/office/drawing/2014/main" id="{2988297F-BB93-4D3E-92A4-600173A0C2EC}"/>
                    </a:ext>
                  </a:extLst>
                </p:cNvPr>
                <p:cNvSpPr>
                  <a:spLocks noChangeArrowheads="1"/>
                </p:cNvSpPr>
                <p:nvPr/>
              </p:nvSpPr>
              <p:spPr bwMode="auto">
                <a:xfrm>
                  <a:off x="5949" y="2739"/>
                  <a:ext cx="120" cy="459"/>
                </a:xfrm>
                <a:prstGeom prst="rect">
                  <a:avLst/>
                </a:prstGeom>
                <a:solidFill>
                  <a:srgbClr val="FFFFFF"/>
                </a:solidFill>
                <a:ln w="9525">
                  <a:solidFill>
                    <a:srgbClr val="000000"/>
                  </a:solidFill>
                  <a:miter lim="800000"/>
                  <a:headEnd/>
                  <a:tailEnd/>
                </a:ln>
              </p:spPr>
              <p:txBody>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lnSpc>
                      <a:spcPct val="105000"/>
                    </a:lnSpc>
                  </a:pPr>
                  <a:endParaRPr lang="zh-CN" altLang="en-US" b="0">
                    <a:latin typeface="Arial" panose="020B0604020202020204" pitchFamily="34" charset="0"/>
                  </a:endParaRPr>
                </a:p>
              </p:txBody>
            </p:sp>
            <p:sp>
              <p:nvSpPr>
                <p:cNvPr id="67617" name="Rectangle 44">
                  <a:extLst>
                    <a:ext uri="{FF2B5EF4-FFF2-40B4-BE49-F238E27FC236}">
                      <a16:creationId xmlns:a16="http://schemas.microsoft.com/office/drawing/2014/main" id="{05930DB8-A65C-43D6-9F67-8FDC3441A928}"/>
                    </a:ext>
                  </a:extLst>
                </p:cNvPr>
                <p:cNvSpPr>
                  <a:spLocks noChangeArrowheads="1"/>
                </p:cNvSpPr>
                <p:nvPr/>
              </p:nvSpPr>
              <p:spPr bwMode="auto">
                <a:xfrm>
                  <a:off x="8955" y="3807"/>
                  <a:ext cx="780" cy="420"/>
                </a:xfrm>
                <a:prstGeom prst="rect">
                  <a:avLst/>
                </a:prstGeom>
                <a:solidFill>
                  <a:srgbClr val="FFFFFF"/>
                </a:solidFill>
                <a:ln w="9525">
                  <a:solidFill>
                    <a:srgbClr val="000000"/>
                  </a:solidFill>
                  <a:miter lim="800000"/>
                  <a:headEnd/>
                  <a:tailEnd/>
                </a:ln>
              </p:spPr>
              <p:txBody>
                <a:bodyPr lIns="56693" tIns="28346" rIns="56693" bIns="28346"/>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just" eaLnBrk="1" hangingPunct="1">
                    <a:lnSpc>
                      <a:spcPct val="105000"/>
                    </a:lnSpc>
                  </a:pPr>
                  <a:r>
                    <a:rPr lang="zh-CN" altLang="en-US" b="0" u="sng">
                      <a:solidFill>
                        <a:srgbClr val="003366"/>
                      </a:solidFill>
                      <a:latin typeface="Times New Roman" panose="02020603050405020304" pitchFamily="18" charset="0"/>
                    </a:rPr>
                    <a:t>：借还</a:t>
                  </a:r>
                  <a:endParaRPr lang="zh-CN" altLang="en-US" b="0">
                    <a:latin typeface="Arial" panose="020B0604020202020204" pitchFamily="34" charset="0"/>
                  </a:endParaRPr>
                </a:p>
              </p:txBody>
            </p:sp>
            <p:sp>
              <p:nvSpPr>
                <p:cNvPr id="67618" name="Rectangle 45">
                  <a:extLst>
                    <a:ext uri="{FF2B5EF4-FFF2-40B4-BE49-F238E27FC236}">
                      <a16:creationId xmlns:a16="http://schemas.microsoft.com/office/drawing/2014/main" id="{BAD74AEA-1D35-46AF-B0C3-D3F4B02DA038}"/>
                    </a:ext>
                  </a:extLst>
                </p:cNvPr>
                <p:cNvSpPr>
                  <a:spLocks noChangeArrowheads="1"/>
                </p:cNvSpPr>
                <p:nvPr/>
              </p:nvSpPr>
              <p:spPr bwMode="auto">
                <a:xfrm>
                  <a:off x="8637" y="4284"/>
                  <a:ext cx="136" cy="327"/>
                </a:xfrm>
                <a:prstGeom prst="rect">
                  <a:avLst/>
                </a:prstGeom>
                <a:solidFill>
                  <a:srgbClr val="FFFFFF"/>
                </a:solidFill>
                <a:ln w="9525">
                  <a:solidFill>
                    <a:srgbClr val="000000"/>
                  </a:solidFill>
                  <a:miter lim="800000"/>
                  <a:headEnd/>
                  <a:tailEnd/>
                </a:ln>
              </p:spPr>
              <p:txBody>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lnSpc>
                      <a:spcPct val="105000"/>
                    </a:lnSpc>
                  </a:pPr>
                  <a:endParaRPr lang="zh-CN" altLang="en-US" b="0">
                    <a:latin typeface="Arial" panose="020B0604020202020204" pitchFamily="34" charset="0"/>
                  </a:endParaRPr>
                </a:p>
              </p:txBody>
            </p:sp>
            <p:sp>
              <p:nvSpPr>
                <p:cNvPr id="67619" name="Rectangle 46">
                  <a:extLst>
                    <a:ext uri="{FF2B5EF4-FFF2-40B4-BE49-F238E27FC236}">
                      <a16:creationId xmlns:a16="http://schemas.microsoft.com/office/drawing/2014/main" id="{2E70D8DB-D54A-464B-A8E8-D174AECF3DC0}"/>
                    </a:ext>
                  </a:extLst>
                </p:cNvPr>
                <p:cNvSpPr>
                  <a:spLocks noChangeArrowheads="1"/>
                </p:cNvSpPr>
                <p:nvPr/>
              </p:nvSpPr>
              <p:spPr bwMode="auto">
                <a:xfrm>
                  <a:off x="7256" y="4536"/>
                  <a:ext cx="113" cy="369"/>
                </a:xfrm>
                <a:prstGeom prst="rect">
                  <a:avLst/>
                </a:prstGeom>
                <a:solidFill>
                  <a:srgbClr val="FFFFFF"/>
                </a:solidFill>
                <a:ln w="9525">
                  <a:solidFill>
                    <a:srgbClr val="000000"/>
                  </a:solidFill>
                  <a:miter lim="800000"/>
                  <a:headEnd/>
                  <a:tailEnd/>
                </a:ln>
              </p:spPr>
              <p:txBody>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lnSpc>
                      <a:spcPct val="105000"/>
                    </a:lnSpc>
                  </a:pPr>
                  <a:endParaRPr lang="zh-CN" altLang="en-US" b="0">
                    <a:latin typeface="Arial" panose="020B0604020202020204" pitchFamily="34" charset="0"/>
                  </a:endParaRPr>
                </a:p>
              </p:txBody>
            </p:sp>
            <p:sp>
              <p:nvSpPr>
                <p:cNvPr id="67620" name="Rectangle 47">
                  <a:extLst>
                    <a:ext uri="{FF2B5EF4-FFF2-40B4-BE49-F238E27FC236}">
                      <a16:creationId xmlns:a16="http://schemas.microsoft.com/office/drawing/2014/main" id="{BC089EE1-A817-4E08-9059-02D479C5E0C4}"/>
                    </a:ext>
                  </a:extLst>
                </p:cNvPr>
                <p:cNvSpPr>
                  <a:spLocks noChangeArrowheads="1"/>
                </p:cNvSpPr>
                <p:nvPr/>
              </p:nvSpPr>
              <p:spPr bwMode="auto">
                <a:xfrm>
                  <a:off x="5953" y="4842"/>
                  <a:ext cx="120" cy="270"/>
                </a:xfrm>
                <a:prstGeom prst="rect">
                  <a:avLst/>
                </a:prstGeom>
                <a:solidFill>
                  <a:srgbClr val="FFFFFF"/>
                </a:solidFill>
                <a:ln w="9525">
                  <a:solidFill>
                    <a:srgbClr val="000000"/>
                  </a:solidFill>
                  <a:miter lim="800000"/>
                  <a:headEnd/>
                  <a:tailEnd/>
                </a:ln>
              </p:spPr>
              <p:txBody>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lnSpc>
                      <a:spcPct val="105000"/>
                    </a:lnSpc>
                  </a:pPr>
                  <a:endParaRPr lang="zh-CN" altLang="en-US" b="0">
                    <a:latin typeface="Arial" panose="020B0604020202020204" pitchFamily="34" charset="0"/>
                  </a:endParaRPr>
                </a:p>
              </p:txBody>
            </p:sp>
            <p:grpSp>
              <p:nvGrpSpPr>
                <p:cNvPr id="67621" name="Group 48">
                  <a:extLst>
                    <a:ext uri="{FF2B5EF4-FFF2-40B4-BE49-F238E27FC236}">
                      <a16:creationId xmlns:a16="http://schemas.microsoft.com/office/drawing/2014/main" id="{ED82A14B-82BA-42EE-B3CC-89F5AAB3506D}"/>
                    </a:ext>
                  </a:extLst>
                </p:cNvPr>
                <p:cNvGrpSpPr>
                  <a:grpSpLocks/>
                </p:cNvGrpSpPr>
                <p:nvPr/>
              </p:nvGrpSpPr>
              <p:grpSpPr bwMode="auto">
                <a:xfrm>
                  <a:off x="4635" y="3987"/>
                  <a:ext cx="4327" cy="113"/>
                  <a:chOff x="4320" y="8688"/>
                  <a:chExt cx="4327" cy="113"/>
                </a:xfrm>
              </p:grpSpPr>
              <p:sp>
                <p:nvSpPr>
                  <p:cNvPr id="67644" name="Line 49">
                    <a:extLst>
                      <a:ext uri="{FF2B5EF4-FFF2-40B4-BE49-F238E27FC236}">
                        <a16:creationId xmlns:a16="http://schemas.microsoft.com/office/drawing/2014/main" id="{7FF033E4-5A57-4ECD-A4C4-038AFD611E93}"/>
                      </a:ext>
                    </a:extLst>
                  </p:cNvPr>
                  <p:cNvSpPr>
                    <a:spLocks noChangeShapeType="1"/>
                  </p:cNvSpPr>
                  <p:nvPr/>
                </p:nvSpPr>
                <p:spPr bwMode="auto">
                  <a:xfrm>
                    <a:off x="4320" y="8739"/>
                    <a:ext cx="430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45" name="Freeform 50">
                    <a:extLst>
                      <a:ext uri="{FF2B5EF4-FFF2-40B4-BE49-F238E27FC236}">
                        <a16:creationId xmlns:a16="http://schemas.microsoft.com/office/drawing/2014/main" id="{07810D12-DC6E-4166-8A0C-3ED0D8D9C29C}"/>
                      </a:ext>
                    </a:extLst>
                  </p:cNvPr>
                  <p:cNvSpPr>
                    <a:spLocks noChangeArrowheads="1"/>
                  </p:cNvSpPr>
                  <p:nvPr/>
                </p:nvSpPr>
                <p:spPr bwMode="auto">
                  <a:xfrm>
                    <a:off x="8505" y="8688"/>
                    <a:ext cx="142" cy="113"/>
                  </a:xfrm>
                  <a:custGeom>
                    <a:avLst/>
                    <a:gdLst>
                      <a:gd name="T0" fmla="*/ 42 w 810"/>
                      <a:gd name="T1" fmla="*/ 57 h 630"/>
                      <a:gd name="T2" fmla="*/ 0 w 810"/>
                      <a:gd name="T3" fmla="*/ 0 h 630"/>
                      <a:gd name="T4" fmla="*/ 142 w 810"/>
                      <a:gd name="T5" fmla="*/ 54 h 630"/>
                      <a:gd name="T6" fmla="*/ 0 w 810"/>
                      <a:gd name="T7" fmla="*/ 113 h 630"/>
                      <a:gd name="T8" fmla="*/ 45 w 810"/>
                      <a:gd name="T9" fmla="*/ 54 h 6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0" h="630">
                        <a:moveTo>
                          <a:pt x="240" y="315"/>
                        </a:moveTo>
                        <a:lnTo>
                          <a:pt x="0" y="0"/>
                        </a:lnTo>
                        <a:lnTo>
                          <a:pt x="810" y="300"/>
                        </a:lnTo>
                        <a:lnTo>
                          <a:pt x="0" y="630"/>
                        </a:lnTo>
                        <a:lnTo>
                          <a:pt x="255" y="300"/>
                        </a:lnTo>
                      </a:path>
                    </a:pathLst>
                  </a:custGeom>
                  <a:solidFill>
                    <a:srgbClr val="000000"/>
                  </a:solidFill>
                  <a:ln w="9525">
                    <a:solidFill>
                      <a:srgbClr val="000000"/>
                    </a:solidFill>
                    <a:round/>
                    <a:headEnd/>
                    <a:tailEnd/>
                  </a:ln>
                </p:spPr>
                <p:txBody>
                  <a:bodyPr/>
                  <a:lstStyle/>
                  <a:p>
                    <a:endParaRPr lang="zh-CN" altLang="en-US"/>
                  </a:p>
                </p:txBody>
              </p:sp>
            </p:grpSp>
            <p:grpSp>
              <p:nvGrpSpPr>
                <p:cNvPr id="67622" name="Group 51">
                  <a:extLst>
                    <a:ext uri="{FF2B5EF4-FFF2-40B4-BE49-F238E27FC236}">
                      <a16:creationId xmlns:a16="http://schemas.microsoft.com/office/drawing/2014/main" id="{E4AB6C5F-DB2E-487F-AF41-6E9C76425A88}"/>
                    </a:ext>
                  </a:extLst>
                </p:cNvPr>
                <p:cNvGrpSpPr>
                  <a:grpSpLocks/>
                </p:cNvGrpSpPr>
                <p:nvPr/>
              </p:nvGrpSpPr>
              <p:grpSpPr bwMode="auto">
                <a:xfrm>
                  <a:off x="7335" y="3345"/>
                  <a:ext cx="1314" cy="113"/>
                  <a:chOff x="6448" y="6243"/>
                  <a:chExt cx="1314" cy="113"/>
                </a:xfrm>
              </p:grpSpPr>
              <p:sp>
                <p:nvSpPr>
                  <p:cNvPr id="67642" name="Line 52">
                    <a:extLst>
                      <a:ext uri="{FF2B5EF4-FFF2-40B4-BE49-F238E27FC236}">
                        <a16:creationId xmlns:a16="http://schemas.microsoft.com/office/drawing/2014/main" id="{544E4590-11EC-4ADC-A4C3-9E75D3ABE0FC}"/>
                      </a:ext>
                    </a:extLst>
                  </p:cNvPr>
                  <p:cNvSpPr>
                    <a:spLocks noChangeShapeType="1"/>
                  </p:cNvSpPr>
                  <p:nvPr/>
                </p:nvSpPr>
                <p:spPr bwMode="auto">
                  <a:xfrm flipH="1">
                    <a:off x="6448" y="6303"/>
                    <a:ext cx="124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43" name="Freeform 53">
                    <a:extLst>
                      <a:ext uri="{FF2B5EF4-FFF2-40B4-BE49-F238E27FC236}">
                        <a16:creationId xmlns:a16="http://schemas.microsoft.com/office/drawing/2014/main" id="{81A019C4-555B-49AF-8A3F-BBBAD3E5F1B3}"/>
                      </a:ext>
                    </a:extLst>
                  </p:cNvPr>
                  <p:cNvSpPr>
                    <a:spLocks noChangeArrowheads="1"/>
                  </p:cNvSpPr>
                  <p:nvPr/>
                </p:nvSpPr>
                <p:spPr bwMode="auto">
                  <a:xfrm>
                    <a:off x="7620" y="6243"/>
                    <a:ext cx="142" cy="113"/>
                  </a:xfrm>
                  <a:custGeom>
                    <a:avLst/>
                    <a:gdLst>
                      <a:gd name="T0" fmla="*/ 42 w 810"/>
                      <a:gd name="T1" fmla="*/ 57 h 630"/>
                      <a:gd name="T2" fmla="*/ 0 w 810"/>
                      <a:gd name="T3" fmla="*/ 0 h 630"/>
                      <a:gd name="T4" fmla="*/ 142 w 810"/>
                      <a:gd name="T5" fmla="*/ 54 h 630"/>
                      <a:gd name="T6" fmla="*/ 0 w 810"/>
                      <a:gd name="T7" fmla="*/ 113 h 630"/>
                      <a:gd name="T8" fmla="*/ 45 w 810"/>
                      <a:gd name="T9" fmla="*/ 54 h 6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0" h="630">
                        <a:moveTo>
                          <a:pt x="240" y="315"/>
                        </a:moveTo>
                        <a:lnTo>
                          <a:pt x="0" y="0"/>
                        </a:lnTo>
                        <a:lnTo>
                          <a:pt x="810" y="300"/>
                        </a:lnTo>
                        <a:lnTo>
                          <a:pt x="0" y="630"/>
                        </a:lnTo>
                        <a:lnTo>
                          <a:pt x="255" y="300"/>
                        </a:lnTo>
                      </a:path>
                    </a:pathLst>
                  </a:custGeom>
                  <a:solidFill>
                    <a:srgbClr val="000000"/>
                  </a:solidFill>
                  <a:ln w="9525">
                    <a:solidFill>
                      <a:srgbClr val="000000"/>
                    </a:solidFill>
                    <a:round/>
                    <a:headEnd/>
                    <a:tailEnd/>
                  </a:ln>
                </p:spPr>
                <p:txBody>
                  <a:bodyPr/>
                  <a:lstStyle/>
                  <a:p>
                    <a:endParaRPr lang="zh-CN" altLang="en-US"/>
                  </a:p>
                </p:txBody>
              </p:sp>
            </p:grpSp>
            <p:grpSp>
              <p:nvGrpSpPr>
                <p:cNvPr id="67623" name="Group 54">
                  <a:extLst>
                    <a:ext uri="{FF2B5EF4-FFF2-40B4-BE49-F238E27FC236}">
                      <a16:creationId xmlns:a16="http://schemas.microsoft.com/office/drawing/2014/main" id="{ABDCFF25-2D6A-4FC5-81E4-E2DB1D24B450}"/>
                    </a:ext>
                  </a:extLst>
                </p:cNvPr>
                <p:cNvGrpSpPr>
                  <a:grpSpLocks/>
                </p:cNvGrpSpPr>
                <p:nvPr/>
              </p:nvGrpSpPr>
              <p:grpSpPr bwMode="auto">
                <a:xfrm>
                  <a:off x="4620" y="3297"/>
                  <a:ext cx="2632" cy="113"/>
                  <a:chOff x="4620" y="3297"/>
                  <a:chExt cx="2632" cy="113"/>
                </a:xfrm>
              </p:grpSpPr>
              <p:sp>
                <p:nvSpPr>
                  <p:cNvPr id="67640" name="Line 55">
                    <a:extLst>
                      <a:ext uri="{FF2B5EF4-FFF2-40B4-BE49-F238E27FC236}">
                        <a16:creationId xmlns:a16="http://schemas.microsoft.com/office/drawing/2014/main" id="{B94268A8-0DD6-4B16-A94C-3D984E315F67}"/>
                      </a:ext>
                    </a:extLst>
                  </p:cNvPr>
                  <p:cNvSpPr>
                    <a:spLocks noChangeShapeType="1"/>
                  </p:cNvSpPr>
                  <p:nvPr/>
                </p:nvSpPr>
                <p:spPr bwMode="auto">
                  <a:xfrm flipH="1">
                    <a:off x="4620" y="3363"/>
                    <a:ext cx="26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41" name="Freeform 56">
                    <a:extLst>
                      <a:ext uri="{FF2B5EF4-FFF2-40B4-BE49-F238E27FC236}">
                        <a16:creationId xmlns:a16="http://schemas.microsoft.com/office/drawing/2014/main" id="{81B2C5BD-FA9C-4DB4-B181-6FAB0E74E055}"/>
                      </a:ext>
                    </a:extLst>
                  </p:cNvPr>
                  <p:cNvSpPr>
                    <a:spLocks noChangeArrowheads="1"/>
                  </p:cNvSpPr>
                  <p:nvPr/>
                </p:nvSpPr>
                <p:spPr bwMode="auto">
                  <a:xfrm>
                    <a:off x="7110" y="3297"/>
                    <a:ext cx="142" cy="113"/>
                  </a:xfrm>
                  <a:custGeom>
                    <a:avLst/>
                    <a:gdLst>
                      <a:gd name="T0" fmla="*/ 42 w 810"/>
                      <a:gd name="T1" fmla="*/ 57 h 630"/>
                      <a:gd name="T2" fmla="*/ 0 w 810"/>
                      <a:gd name="T3" fmla="*/ 0 h 630"/>
                      <a:gd name="T4" fmla="*/ 142 w 810"/>
                      <a:gd name="T5" fmla="*/ 54 h 630"/>
                      <a:gd name="T6" fmla="*/ 0 w 810"/>
                      <a:gd name="T7" fmla="*/ 113 h 630"/>
                      <a:gd name="T8" fmla="*/ 45 w 810"/>
                      <a:gd name="T9" fmla="*/ 54 h 6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0" h="630">
                        <a:moveTo>
                          <a:pt x="240" y="315"/>
                        </a:moveTo>
                        <a:lnTo>
                          <a:pt x="0" y="0"/>
                        </a:lnTo>
                        <a:lnTo>
                          <a:pt x="810" y="300"/>
                        </a:lnTo>
                        <a:lnTo>
                          <a:pt x="0" y="630"/>
                        </a:lnTo>
                        <a:lnTo>
                          <a:pt x="255" y="300"/>
                        </a:lnTo>
                      </a:path>
                    </a:pathLst>
                  </a:custGeom>
                  <a:solidFill>
                    <a:srgbClr val="000000"/>
                  </a:solidFill>
                  <a:ln w="9525">
                    <a:solidFill>
                      <a:srgbClr val="000000"/>
                    </a:solidFill>
                    <a:round/>
                    <a:headEnd/>
                    <a:tailEnd/>
                  </a:ln>
                </p:spPr>
                <p:txBody>
                  <a:bodyPr/>
                  <a:lstStyle/>
                  <a:p>
                    <a:endParaRPr lang="zh-CN" altLang="en-US"/>
                  </a:p>
                </p:txBody>
              </p:sp>
            </p:grpSp>
            <p:grpSp>
              <p:nvGrpSpPr>
                <p:cNvPr id="67624" name="Group 57">
                  <a:extLst>
                    <a:ext uri="{FF2B5EF4-FFF2-40B4-BE49-F238E27FC236}">
                      <a16:creationId xmlns:a16="http://schemas.microsoft.com/office/drawing/2014/main" id="{D9011C8B-97F4-4892-8EE3-C451FA48358E}"/>
                    </a:ext>
                  </a:extLst>
                </p:cNvPr>
                <p:cNvGrpSpPr>
                  <a:grpSpLocks/>
                </p:cNvGrpSpPr>
                <p:nvPr/>
              </p:nvGrpSpPr>
              <p:grpSpPr bwMode="auto">
                <a:xfrm>
                  <a:off x="6075" y="2901"/>
                  <a:ext cx="680" cy="181"/>
                  <a:chOff x="4500" y="5733"/>
                  <a:chExt cx="680" cy="181"/>
                </a:xfrm>
              </p:grpSpPr>
              <p:sp>
                <p:nvSpPr>
                  <p:cNvPr id="67638" name="Rectangle 58">
                    <a:extLst>
                      <a:ext uri="{FF2B5EF4-FFF2-40B4-BE49-F238E27FC236}">
                        <a16:creationId xmlns:a16="http://schemas.microsoft.com/office/drawing/2014/main" id="{4F92B704-A33F-4551-AEC4-F3CE49376E95}"/>
                      </a:ext>
                    </a:extLst>
                  </p:cNvPr>
                  <p:cNvSpPr>
                    <a:spLocks noChangeArrowheads="1"/>
                  </p:cNvSpPr>
                  <p:nvPr/>
                </p:nvSpPr>
                <p:spPr bwMode="auto">
                  <a:xfrm>
                    <a:off x="4500" y="5733"/>
                    <a:ext cx="680" cy="136"/>
                  </a:xfrm>
                  <a:prstGeom prst="rect">
                    <a:avLst/>
                  </a:prstGeom>
                  <a:solidFill>
                    <a:srgbClr val="FFFFFF"/>
                  </a:solidFill>
                  <a:ln w="9525">
                    <a:solidFill>
                      <a:srgbClr val="000000"/>
                    </a:solidFill>
                    <a:miter lim="800000"/>
                    <a:headEnd/>
                    <a:tailEnd/>
                  </a:ln>
                </p:spPr>
                <p:txBody>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lnSpc>
                        <a:spcPct val="105000"/>
                      </a:lnSpc>
                    </a:pPr>
                    <a:endParaRPr lang="zh-CN" altLang="en-US" b="0">
                      <a:latin typeface="Arial" panose="020B0604020202020204" pitchFamily="34" charset="0"/>
                    </a:endParaRPr>
                  </a:p>
                </p:txBody>
              </p:sp>
              <p:sp>
                <p:nvSpPr>
                  <p:cNvPr id="67639" name="Freeform 59">
                    <a:extLst>
                      <a:ext uri="{FF2B5EF4-FFF2-40B4-BE49-F238E27FC236}">
                        <a16:creationId xmlns:a16="http://schemas.microsoft.com/office/drawing/2014/main" id="{39C992AF-4691-4488-87AD-72BC2334B141}"/>
                      </a:ext>
                    </a:extLst>
                  </p:cNvPr>
                  <p:cNvSpPr>
                    <a:spLocks noChangeArrowheads="1"/>
                  </p:cNvSpPr>
                  <p:nvPr/>
                </p:nvSpPr>
                <p:spPr bwMode="auto">
                  <a:xfrm rot="10800000">
                    <a:off x="4500" y="5823"/>
                    <a:ext cx="130" cy="91"/>
                  </a:xfrm>
                  <a:custGeom>
                    <a:avLst/>
                    <a:gdLst>
                      <a:gd name="T0" fmla="*/ 35 w 450"/>
                      <a:gd name="T1" fmla="*/ 53 h 285"/>
                      <a:gd name="T2" fmla="*/ 4 w 450"/>
                      <a:gd name="T3" fmla="*/ 0 h 285"/>
                      <a:gd name="T4" fmla="*/ 130 w 450"/>
                      <a:gd name="T5" fmla="*/ 48 h 285"/>
                      <a:gd name="T6" fmla="*/ 0 w 450"/>
                      <a:gd name="T7" fmla="*/ 91 h 285"/>
                      <a:gd name="T8" fmla="*/ 30 w 450"/>
                      <a:gd name="T9" fmla="*/ 46 h 2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a:lstStyle/>
                  <a:p>
                    <a:endParaRPr lang="zh-CN" altLang="en-US"/>
                  </a:p>
                </p:txBody>
              </p:sp>
            </p:grpSp>
            <p:grpSp>
              <p:nvGrpSpPr>
                <p:cNvPr id="67625" name="Group 60">
                  <a:extLst>
                    <a:ext uri="{FF2B5EF4-FFF2-40B4-BE49-F238E27FC236}">
                      <a16:creationId xmlns:a16="http://schemas.microsoft.com/office/drawing/2014/main" id="{7BE4E1AC-CA6F-4C37-8F54-8813898C61E2}"/>
                    </a:ext>
                  </a:extLst>
                </p:cNvPr>
                <p:cNvGrpSpPr>
                  <a:grpSpLocks/>
                </p:cNvGrpSpPr>
                <p:nvPr/>
              </p:nvGrpSpPr>
              <p:grpSpPr bwMode="auto">
                <a:xfrm>
                  <a:off x="4635" y="4302"/>
                  <a:ext cx="4009" cy="113"/>
                  <a:chOff x="4635" y="4302"/>
                  <a:chExt cx="4009" cy="113"/>
                </a:xfrm>
              </p:grpSpPr>
              <p:sp>
                <p:nvSpPr>
                  <p:cNvPr id="67636" name="Line 61">
                    <a:extLst>
                      <a:ext uri="{FF2B5EF4-FFF2-40B4-BE49-F238E27FC236}">
                        <a16:creationId xmlns:a16="http://schemas.microsoft.com/office/drawing/2014/main" id="{49A47D89-05F0-40ED-8851-001EB563CFAD}"/>
                      </a:ext>
                    </a:extLst>
                  </p:cNvPr>
                  <p:cNvSpPr>
                    <a:spLocks noChangeShapeType="1"/>
                  </p:cNvSpPr>
                  <p:nvPr/>
                </p:nvSpPr>
                <p:spPr bwMode="auto">
                  <a:xfrm flipH="1">
                    <a:off x="4635" y="4347"/>
                    <a:ext cx="396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7" name="Freeform 62">
                    <a:extLst>
                      <a:ext uri="{FF2B5EF4-FFF2-40B4-BE49-F238E27FC236}">
                        <a16:creationId xmlns:a16="http://schemas.microsoft.com/office/drawing/2014/main" id="{7D8F400D-15DB-4E3A-813E-82DBC0B861F6}"/>
                      </a:ext>
                    </a:extLst>
                  </p:cNvPr>
                  <p:cNvSpPr>
                    <a:spLocks noChangeArrowheads="1"/>
                  </p:cNvSpPr>
                  <p:nvPr/>
                </p:nvSpPr>
                <p:spPr bwMode="auto">
                  <a:xfrm>
                    <a:off x="8502" y="4302"/>
                    <a:ext cx="142" cy="113"/>
                  </a:xfrm>
                  <a:custGeom>
                    <a:avLst/>
                    <a:gdLst>
                      <a:gd name="T0" fmla="*/ 42 w 810"/>
                      <a:gd name="T1" fmla="*/ 57 h 630"/>
                      <a:gd name="T2" fmla="*/ 0 w 810"/>
                      <a:gd name="T3" fmla="*/ 0 h 630"/>
                      <a:gd name="T4" fmla="*/ 142 w 810"/>
                      <a:gd name="T5" fmla="*/ 54 h 630"/>
                      <a:gd name="T6" fmla="*/ 0 w 810"/>
                      <a:gd name="T7" fmla="*/ 113 h 630"/>
                      <a:gd name="T8" fmla="*/ 45 w 810"/>
                      <a:gd name="T9" fmla="*/ 54 h 6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0" h="630">
                        <a:moveTo>
                          <a:pt x="240" y="315"/>
                        </a:moveTo>
                        <a:lnTo>
                          <a:pt x="0" y="0"/>
                        </a:lnTo>
                        <a:lnTo>
                          <a:pt x="810" y="300"/>
                        </a:lnTo>
                        <a:lnTo>
                          <a:pt x="0" y="630"/>
                        </a:lnTo>
                        <a:lnTo>
                          <a:pt x="255" y="300"/>
                        </a:lnTo>
                      </a:path>
                    </a:pathLst>
                  </a:custGeom>
                  <a:solidFill>
                    <a:srgbClr val="000000"/>
                  </a:solidFill>
                  <a:ln w="9525">
                    <a:solidFill>
                      <a:srgbClr val="000000"/>
                    </a:solidFill>
                    <a:round/>
                    <a:headEnd/>
                    <a:tailEnd/>
                  </a:ln>
                </p:spPr>
                <p:txBody>
                  <a:bodyPr/>
                  <a:lstStyle/>
                  <a:p>
                    <a:endParaRPr lang="zh-CN" altLang="en-US"/>
                  </a:p>
                </p:txBody>
              </p:sp>
            </p:grpSp>
            <p:grpSp>
              <p:nvGrpSpPr>
                <p:cNvPr id="67626" name="Group 63">
                  <a:extLst>
                    <a:ext uri="{FF2B5EF4-FFF2-40B4-BE49-F238E27FC236}">
                      <a16:creationId xmlns:a16="http://schemas.microsoft.com/office/drawing/2014/main" id="{B7163F06-D33E-40B3-9968-B5F7402BEC45}"/>
                    </a:ext>
                  </a:extLst>
                </p:cNvPr>
                <p:cNvGrpSpPr>
                  <a:grpSpLocks/>
                </p:cNvGrpSpPr>
                <p:nvPr/>
              </p:nvGrpSpPr>
              <p:grpSpPr bwMode="auto">
                <a:xfrm>
                  <a:off x="4620" y="2784"/>
                  <a:ext cx="1314" cy="113"/>
                  <a:chOff x="6448" y="6243"/>
                  <a:chExt cx="1314" cy="113"/>
                </a:xfrm>
              </p:grpSpPr>
              <p:sp>
                <p:nvSpPr>
                  <p:cNvPr id="67634" name="Line 64">
                    <a:extLst>
                      <a:ext uri="{FF2B5EF4-FFF2-40B4-BE49-F238E27FC236}">
                        <a16:creationId xmlns:a16="http://schemas.microsoft.com/office/drawing/2014/main" id="{13C9A90A-F788-4F9A-9797-F7092EA0EECA}"/>
                      </a:ext>
                    </a:extLst>
                  </p:cNvPr>
                  <p:cNvSpPr>
                    <a:spLocks noChangeShapeType="1"/>
                  </p:cNvSpPr>
                  <p:nvPr/>
                </p:nvSpPr>
                <p:spPr bwMode="auto">
                  <a:xfrm flipH="1">
                    <a:off x="6448" y="6303"/>
                    <a:ext cx="124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5" name="Freeform 65">
                    <a:extLst>
                      <a:ext uri="{FF2B5EF4-FFF2-40B4-BE49-F238E27FC236}">
                        <a16:creationId xmlns:a16="http://schemas.microsoft.com/office/drawing/2014/main" id="{282717F9-8FB3-4EB8-8400-CAB3E996C7D5}"/>
                      </a:ext>
                    </a:extLst>
                  </p:cNvPr>
                  <p:cNvSpPr>
                    <a:spLocks noChangeArrowheads="1"/>
                  </p:cNvSpPr>
                  <p:nvPr/>
                </p:nvSpPr>
                <p:spPr bwMode="auto">
                  <a:xfrm>
                    <a:off x="7620" y="6243"/>
                    <a:ext cx="142" cy="113"/>
                  </a:xfrm>
                  <a:custGeom>
                    <a:avLst/>
                    <a:gdLst>
                      <a:gd name="T0" fmla="*/ 42 w 810"/>
                      <a:gd name="T1" fmla="*/ 57 h 630"/>
                      <a:gd name="T2" fmla="*/ 0 w 810"/>
                      <a:gd name="T3" fmla="*/ 0 h 630"/>
                      <a:gd name="T4" fmla="*/ 142 w 810"/>
                      <a:gd name="T5" fmla="*/ 54 h 630"/>
                      <a:gd name="T6" fmla="*/ 0 w 810"/>
                      <a:gd name="T7" fmla="*/ 113 h 630"/>
                      <a:gd name="T8" fmla="*/ 45 w 810"/>
                      <a:gd name="T9" fmla="*/ 54 h 6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0" h="630">
                        <a:moveTo>
                          <a:pt x="240" y="315"/>
                        </a:moveTo>
                        <a:lnTo>
                          <a:pt x="0" y="0"/>
                        </a:lnTo>
                        <a:lnTo>
                          <a:pt x="810" y="300"/>
                        </a:lnTo>
                        <a:lnTo>
                          <a:pt x="0" y="630"/>
                        </a:lnTo>
                        <a:lnTo>
                          <a:pt x="255" y="300"/>
                        </a:lnTo>
                      </a:path>
                    </a:pathLst>
                  </a:custGeom>
                  <a:solidFill>
                    <a:srgbClr val="000000"/>
                  </a:solidFill>
                  <a:ln w="9525">
                    <a:solidFill>
                      <a:srgbClr val="000000"/>
                    </a:solidFill>
                    <a:round/>
                    <a:headEnd/>
                    <a:tailEnd/>
                  </a:ln>
                </p:spPr>
                <p:txBody>
                  <a:bodyPr/>
                  <a:lstStyle/>
                  <a:p>
                    <a:endParaRPr lang="zh-CN" altLang="en-US"/>
                  </a:p>
                </p:txBody>
              </p:sp>
            </p:grpSp>
            <p:grpSp>
              <p:nvGrpSpPr>
                <p:cNvPr id="67627" name="Group 66">
                  <a:extLst>
                    <a:ext uri="{FF2B5EF4-FFF2-40B4-BE49-F238E27FC236}">
                      <a16:creationId xmlns:a16="http://schemas.microsoft.com/office/drawing/2014/main" id="{57BC0620-A8F6-4383-A718-1AA0C179A70F}"/>
                    </a:ext>
                  </a:extLst>
                </p:cNvPr>
                <p:cNvGrpSpPr>
                  <a:grpSpLocks/>
                </p:cNvGrpSpPr>
                <p:nvPr/>
              </p:nvGrpSpPr>
              <p:grpSpPr bwMode="auto">
                <a:xfrm>
                  <a:off x="4635" y="4869"/>
                  <a:ext cx="1314" cy="113"/>
                  <a:chOff x="6448" y="6243"/>
                  <a:chExt cx="1314" cy="113"/>
                </a:xfrm>
              </p:grpSpPr>
              <p:sp>
                <p:nvSpPr>
                  <p:cNvPr id="67632" name="Line 67">
                    <a:extLst>
                      <a:ext uri="{FF2B5EF4-FFF2-40B4-BE49-F238E27FC236}">
                        <a16:creationId xmlns:a16="http://schemas.microsoft.com/office/drawing/2014/main" id="{E704680A-A88E-42A1-A264-790F984D9677}"/>
                      </a:ext>
                    </a:extLst>
                  </p:cNvPr>
                  <p:cNvSpPr>
                    <a:spLocks noChangeShapeType="1"/>
                  </p:cNvSpPr>
                  <p:nvPr/>
                </p:nvSpPr>
                <p:spPr bwMode="auto">
                  <a:xfrm flipH="1">
                    <a:off x="6448" y="6303"/>
                    <a:ext cx="124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3" name="Freeform 68">
                    <a:extLst>
                      <a:ext uri="{FF2B5EF4-FFF2-40B4-BE49-F238E27FC236}">
                        <a16:creationId xmlns:a16="http://schemas.microsoft.com/office/drawing/2014/main" id="{677CF689-91E1-49D2-A374-73AF54D10906}"/>
                      </a:ext>
                    </a:extLst>
                  </p:cNvPr>
                  <p:cNvSpPr>
                    <a:spLocks noChangeArrowheads="1"/>
                  </p:cNvSpPr>
                  <p:nvPr/>
                </p:nvSpPr>
                <p:spPr bwMode="auto">
                  <a:xfrm>
                    <a:off x="7620" y="6243"/>
                    <a:ext cx="142" cy="113"/>
                  </a:xfrm>
                  <a:custGeom>
                    <a:avLst/>
                    <a:gdLst>
                      <a:gd name="T0" fmla="*/ 42 w 810"/>
                      <a:gd name="T1" fmla="*/ 57 h 630"/>
                      <a:gd name="T2" fmla="*/ 0 w 810"/>
                      <a:gd name="T3" fmla="*/ 0 h 630"/>
                      <a:gd name="T4" fmla="*/ 142 w 810"/>
                      <a:gd name="T5" fmla="*/ 54 h 630"/>
                      <a:gd name="T6" fmla="*/ 0 w 810"/>
                      <a:gd name="T7" fmla="*/ 113 h 630"/>
                      <a:gd name="T8" fmla="*/ 45 w 810"/>
                      <a:gd name="T9" fmla="*/ 54 h 6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0" h="630">
                        <a:moveTo>
                          <a:pt x="240" y="315"/>
                        </a:moveTo>
                        <a:lnTo>
                          <a:pt x="0" y="0"/>
                        </a:lnTo>
                        <a:lnTo>
                          <a:pt x="810" y="300"/>
                        </a:lnTo>
                        <a:lnTo>
                          <a:pt x="0" y="630"/>
                        </a:lnTo>
                        <a:lnTo>
                          <a:pt x="255" y="300"/>
                        </a:lnTo>
                      </a:path>
                    </a:pathLst>
                  </a:custGeom>
                  <a:solidFill>
                    <a:srgbClr val="000000"/>
                  </a:solidFill>
                  <a:ln w="9525">
                    <a:solidFill>
                      <a:srgbClr val="000000"/>
                    </a:solidFill>
                    <a:round/>
                    <a:headEnd/>
                    <a:tailEnd/>
                  </a:ln>
                </p:spPr>
                <p:txBody>
                  <a:bodyPr/>
                  <a:lstStyle/>
                  <a:p>
                    <a:endParaRPr lang="zh-CN" altLang="en-US"/>
                  </a:p>
                </p:txBody>
              </p:sp>
            </p:grpSp>
            <p:sp>
              <p:nvSpPr>
                <p:cNvPr id="67628" name="Line 69">
                  <a:extLst>
                    <a:ext uri="{FF2B5EF4-FFF2-40B4-BE49-F238E27FC236}">
                      <a16:creationId xmlns:a16="http://schemas.microsoft.com/office/drawing/2014/main" id="{3FB94B1C-E29B-48DD-9C11-27D6E9B0C03F}"/>
                    </a:ext>
                  </a:extLst>
                </p:cNvPr>
                <p:cNvSpPr>
                  <a:spLocks noChangeShapeType="1"/>
                </p:cNvSpPr>
                <p:nvPr/>
              </p:nvSpPr>
              <p:spPr bwMode="auto">
                <a:xfrm>
                  <a:off x="9315" y="4248"/>
                  <a:ext cx="0" cy="964"/>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7629" name="Group 70">
                  <a:extLst>
                    <a:ext uri="{FF2B5EF4-FFF2-40B4-BE49-F238E27FC236}">
                      <a16:creationId xmlns:a16="http://schemas.microsoft.com/office/drawing/2014/main" id="{2462D49B-1C8A-409C-B3E5-BA3D1FA04470}"/>
                    </a:ext>
                  </a:extLst>
                </p:cNvPr>
                <p:cNvGrpSpPr>
                  <a:grpSpLocks/>
                </p:cNvGrpSpPr>
                <p:nvPr/>
              </p:nvGrpSpPr>
              <p:grpSpPr bwMode="auto">
                <a:xfrm>
                  <a:off x="4635" y="4581"/>
                  <a:ext cx="2632" cy="113"/>
                  <a:chOff x="4620" y="3297"/>
                  <a:chExt cx="2632" cy="113"/>
                </a:xfrm>
              </p:grpSpPr>
              <p:sp>
                <p:nvSpPr>
                  <p:cNvPr id="67630" name="Line 71">
                    <a:extLst>
                      <a:ext uri="{FF2B5EF4-FFF2-40B4-BE49-F238E27FC236}">
                        <a16:creationId xmlns:a16="http://schemas.microsoft.com/office/drawing/2014/main" id="{9711C47A-66C8-4909-8A01-6D64F5BB0D7D}"/>
                      </a:ext>
                    </a:extLst>
                  </p:cNvPr>
                  <p:cNvSpPr>
                    <a:spLocks noChangeShapeType="1"/>
                  </p:cNvSpPr>
                  <p:nvPr/>
                </p:nvSpPr>
                <p:spPr bwMode="auto">
                  <a:xfrm flipH="1">
                    <a:off x="4620" y="3363"/>
                    <a:ext cx="26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1" name="Freeform 72">
                    <a:extLst>
                      <a:ext uri="{FF2B5EF4-FFF2-40B4-BE49-F238E27FC236}">
                        <a16:creationId xmlns:a16="http://schemas.microsoft.com/office/drawing/2014/main" id="{21C9AE9D-05B8-4735-958B-F08FCEA589E1}"/>
                      </a:ext>
                    </a:extLst>
                  </p:cNvPr>
                  <p:cNvSpPr>
                    <a:spLocks noChangeArrowheads="1"/>
                  </p:cNvSpPr>
                  <p:nvPr/>
                </p:nvSpPr>
                <p:spPr bwMode="auto">
                  <a:xfrm>
                    <a:off x="7110" y="3297"/>
                    <a:ext cx="142" cy="113"/>
                  </a:xfrm>
                  <a:custGeom>
                    <a:avLst/>
                    <a:gdLst>
                      <a:gd name="T0" fmla="*/ 42 w 810"/>
                      <a:gd name="T1" fmla="*/ 57 h 630"/>
                      <a:gd name="T2" fmla="*/ 0 w 810"/>
                      <a:gd name="T3" fmla="*/ 0 h 630"/>
                      <a:gd name="T4" fmla="*/ 142 w 810"/>
                      <a:gd name="T5" fmla="*/ 54 h 630"/>
                      <a:gd name="T6" fmla="*/ 0 w 810"/>
                      <a:gd name="T7" fmla="*/ 113 h 630"/>
                      <a:gd name="T8" fmla="*/ 45 w 810"/>
                      <a:gd name="T9" fmla="*/ 54 h 6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0" h="630">
                        <a:moveTo>
                          <a:pt x="240" y="315"/>
                        </a:moveTo>
                        <a:lnTo>
                          <a:pt x="0" y="0"/>
                        </a:lnTo>
                        <a:lnTo>
                          <a:pt x="810" y="300"/>
                        </a:lnTo>
                        <a:lnTo>
                          <a:pt x="0" y="630"/>
                        </a:lnTo>
                        <a:lnTo>
                          <a:pt x="255" y="300"/>
                        </a:lnTo>
                      </a:path>
                    </a:pathLst>
                  </a:custGeom>
                  <a:solidFill>
                    <a:srgbClr val="000000"/>
                  </a:solidFill>
                  <a:ln w="9525">
                    <a:solidFill>
                      <a:srgbClr val="000000"/>
                    </a:solidFill>
                    <a:round/>
                    <a:headEnd/>
                    <a:tailEnd/>
                  </a:ln>
                </p:spPr>
                <p:txBody>
                  <a:bodyPr/>
                  <a:lstStyle/>
                  <a:p>
                    <a:endParaRPr lang="zh-CN" altLang="en-US"/>
                  </a:p>
                </p:txBody>
              </p:sp>
            </p:grpSp>
          </p:grpSp>
          <p:sp>
            <p:nvSpPr>
              <p:cNvPr id="67603" name="Rectangle 73">
                <a:extLst>
                  <a:ext uri="{FF2B5EF4-FFF2-40B4-BE49-F238E27FC236}">
                    <a16:creationId xmlns:a16="http://schemas.microsoft.com/office/drawing/2014/main" id="{C9D18210-E286-4868-804F-E087586FAD62}"/>
                  </a:ext>
                </a:extLst>
              </p:cNvPr>
              <p:cNvSpPr>
                <a:spLocks noChangeArrowheads="1"/>
              </p:cNvSpPr>
              <p:nvPr/>
            </p:nvSpPr>
            <p:spPr bwMode="auto">
              <a:xfrm>
                <a:off x="7241" y="3288"/>
                <a:ext cx="104" cy="454"/>
              </a:xfrm>
              <a:prstGeom prst="rect">
                <a:avLst/>
              </a:prstGeom>
              <a:solidFill>
                <a:srgbClr val="FFFFFF"/>
              </a:solidFill>
              <a:ln w="9525">
                <a:solidFill>
                  <a:srgbClr val="000000"/>
                </a:solidFill>
                <a:miter lim="800000"/>
                <a:headEnd/>
                <a:tailEnd/>
              </a:ln>
            </p:spPr>
            <p:txBody>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lnSpc>
                    <a:spcPct val="105000"/>
                  </a:lnSpc>
                </a:pPr>
                <a:endParaRPr lang="zh-CN" altLang="en-US" b="0">
                  <a:latin typeface="Arial" panose="020B0604020202020204" pitchFamily="34" charset="0"/>
                </a:endParaRPr>
              </a:p>
            </p:txBody>
          </p:sp>
        </p:grpSp>
        <p:sp>
          <p:nvSpPr>
            <p:cNvPr id="67593" name="Text Box 74">
              <a:extLst>
                <a:ext uri="{FF2B5EF4-FFF2-40B4-BE49-F238E27FC236}">
                  <a16:creationId xmlns:a16="http://schemas.microsoft.com/office/drawing/2014/main" id="{C6216B27-E066-4A59-9EC7-F7D6DF92D7F4}"/>
                </a:ext>
              </a:extLst>
            </p:cNvPr>
            <p:cNvSpPr txBox="1">
              <a:spLocks noChangeArrowheads="1"/>
            </p:cNvSpPr>
            <p:nvPr/>
          </p:nvSpPr>
          <p:spPr bwMode="auto">
            <a:xfrm>
              <a:off x="3921" y="8806"/>
              <a:ext cx="2759" cy="2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60" tIns="6696" rIns="11160" bIns="6696"/>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just" eaLnBrk="1" hangingPunct="1">
                <a:lnSpc>
                  <a:spcPct val="105000"/>
                </a:lnSpc>
              </a:pPr>
              <a:r>
                <a:rPr lang="en-US" altLang="zh-CN" b="0">
                  <a:solidFill>
                    <a:srgbClr val="003366"/>
                  </a:solidFill>
                  <a:latin typeface="Times New Roman" panose="02020603050405020304" pitchFamily="18" charset="0"/>
                </a:rPr>
                <a:t>1:find member()</a:t>
              </a:r>
            </a:p>
            <a:p>
              <a:pPr algn="just" eaLnBrk="1" hangingPunct="1">
                <a:lnSpc>
                  <a:spcPct val="105000"/>
                </a:lnSpc>
              </a:pPr>
              <a:endParaRPr lang="en-US" altLang="zh-CN" b="0">
                <a:solidFill>
                  <a:srgbClr val="003366"/>
                </a:solidFill>
                <a:latin typeface="Times New Roman" panose="02020603050405020304" pitchFamily="18" charset="0"/>
              </a:endParaRPr>
            </a:p>
            <a:p>
              <a:pPr algn="just" eaLnBrk="1" hangingPunct="1">
                <a:lnSpc>
                  <a:spcPct val="105000"/>
                </a:lnSpc>
              </a:pPr>
              <a:r>
                <a:rPr lang="en-US" altLang="zh-CN" b="0">
                  <a:solidFill>
                    <a:srgbClr val="003366"/>
                  </a:solidFill>
                  <a:latin typeface="Times New Roman" panose="02020603050405020304" pitchFamily="18" charset="0"/>
                </a:rPr>
                <a:t>2:find item()</a:t>
              </a:r>
            </a:p>
            <a:p>
              <a:pPr algn="just" eaLnBrk="1" hangingPunct="1">
                <a:lnSpc>
                  <a:spcPct val="105000"/>
                </a:lnSpc>
              </a:pPr>
              <a:endParaRPr lang="en-US" altLang="zh-CN" b="0">
                <a:solidFill>
                  <a:srgbClr val="003366"/>
                </a:solidFill>
                <a:latin typeface="Times New Roman" panose="02020603050405020304" pitchFamily="18" charset="0"/>
              </a:endParaRPr>
            </a:p>
            <a:p>
              <a:pPr algn="just" eaLnBrk="1" hangingPunct="1">
                <a:lnSpc>
                  <a:spcPct val="105000"/>
                </a:lnSpc>
              </a:pPr>
              <a:r>
                <a:rPr lang="en-US" altLang="zh-CN" b="0">
                  <a:solidFill>
                    <a:srgbClr val="003366"/>
                  </a:solidFill>
                  <a:latin typeface="Times New Roman" panose="02020603050405020304" pitchFamily="18" charset="0"/>
                </a:rPr>
                <a:t>3:borrow</a:t>
              </a:r>
            </a:p>
            <a:p>
              <a:pPr algn="just" eaLnBrk="1" hangingPunct="1">
                <a:lnSpc>
                  <a:spcPct val="105000"/>
                </a:lnSpc>
              </a:pPr>
              <a:r>
                <a:rPr lang="en-US" altLang="zh-CN" b="0">
                  <a:solidFill>
                    <a:srgbClr val="003366"/>
                  </a:solidFill>
                  <a:latin typeface="Times New Roman" panose="02020603050405020304" pitchFamily="18" charset="0"/>
                </a:rPr>
                <a:t>(id,thecopy)</a:t>
              </a:r>
              <a:endParaRPr lang="en-US" altLang="zh-CN" b="0">
                <a:latin typeface="Arial" panose="020B0604020202020204" pitchFamily="34" charset="0"/>
              </a:endParaRP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40068C2E-5F57-44A7-9FF7-F666CD3B016E}"/>
              </a:ext>
            </a:extLst>
          </p:cNvPr>
          <p:cNvSpPr>
            <a:spLocks noGrp="1" noChangeArrowheads="1"/>
          </p:cNvSpPr>
          <p:nvPr>
            <p:ph type="title" idx="4294967295"/>
          </p:nvPr>
        </p:nvSpPr>
        <p:spPr>
          <a:xfrm>
            <a:off x="395288" y="188913"/>
            <a:ext cx="8178800" cy="533400"/>
          </a:xfrm>
        </p:spPr>
        <p:txBody>
          <a:bodyPr/>
          <a:lstStyle/>
          <a:p>
            <a:pPr eaLnBrk="1" hangingPunct="1"/>
            <a:r>
              <a:rPr lang="en-US" altLang="zh-CN"/>
              <a:t>5.5 </a:t>
            </a:r>
            <a:r>
              <a:rPr lang="zh-CN" altLang="en-US"/>
              <a:t>面向对象分析和设计实例</a:t>
            </a:r>
          </a:p>
        </p:txBody>
      </p:sp>
      <p:sp>
        <p:nvSpPr>
          <p:cNvPr id="68611" name="Text Box 3">
            <a:extLst>
              <a:ext uri="{FF2B5EF4-FFF2-40B4-BE49-F238E27FC236}">
                <a16:creationId xmlns:a16="http://schemas.microsoft.com/office/drawing/2014/main" id="{3CB2B038-03AC-43E3-A45C-6149AF0441A5}"/>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68612" name="Rectangle 4">
            <a:extLst>
              <a:ext uri="{FF2B5EF4-FFF2-40B4-BE49-F238E27FC236}">
                <a16:creationId xmlns:a16="http://schemas.microsoft.com/office/drawing/2014/main" id="{1A89CC2F-582C-4372-88B8-48F8C9667C39}"/>
              </a:ext>
            </a:extLst>
          </p:cNvPr>
          <p:cNvSpPr>
            <a:spLocks noChangeArrowheads="1"/>
          </p:cNvSpPr>
          <p:nvPr/>
        </p:nvSpPr>
        <p:spPr bwMode="auto">
          <a:xfrm>
            <a:off x="249610" y="2041950"/>
            <a:ext cx="85693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eaLnBrk="0" hangingPunct="0">
              <a:tabLst>
                <a:tab pos="-15875" algn="l"/>
                <a:tab pos="401638" algn="l"/>
              </a:tabLst>
              <a:defRPr sz="1400" b="1">
                <a:solidFill>
                  <a:schemeClr val="tx1"/>
                </a:solidFill>
                <a:latin typeface="宋体" panose="02010600030101010101" pitchFamily="2" charset="-122"/>
                <a:ea typeface="宋体" panose="02010600030101010101" pitchFamily="2" charset="-122"/>
              </a:defRPr>
            </a:lvl1pPr>
            <a:lvl2pPr marL="742950" indent="-285750" eaLnBrk="0" hangingPunct="0">
              <a:tabLst>
                <a:tab pos="-15875" algn="l"/>
                <a:tab pos="401638" algn="l"/>
              </a:tabLst>
              <a:defRPr sz="1400" b="1">
                <a:solidFill>
                  <a:schemeClr val="tx1"/>
                </a:solidFill>
                <a:latin typeface="宋体" panose="02010600030101010101" pitchFamily="2" charset="-122"/>
                <a:ea typeface="宋体" panose="02010600030101010101" pitchFamily="2" charset="-122"/>
              </a:defRPr>
            </a:lvl2pPr>
            <a:lvl3pPr marL="1143000" indent="-228600" eaLnBrk="0" hangingPunct="0">
              <a:tabLst>
                <a:tab pos="-15875" algn="l"/>
                <a:tab pos="401638" algn="l"/>
              </a:tabLst>
              <a:defRPr sz="1400" b="1">
                <a:solidFill>
                  <a:schemeClr val="tx1"/>
                </a:solidFill>
                <a:latin typeface="宋体" panose="02010600030101010101" pitchFamily="2" charset="-122"/>
                <a:ea typeface="宋体" panose="02010600030101010101" pitchFamily="2" charset="-122"/>
              </a:defRPr>
            </a:lvl3pPr>
            <a:lvl4pPr marL="1600200" indent="-228600" eaLnBrk="0" hangingPunct="0">
              <a:tabLst>
                <a:tab pos="-15875" algn="l"/>
                <a:tab pos="401638" algn="l"/>
              </a:tabLst>
              <a:defRPr sz="1400" b="1">
                <a:solidFill>
                  <a:schemeClr val="tx1"/>
                </a:solidFill>
                <a:latin typeface="宋体" panose="02010600030101010101" pitchFamily="2" charset="-122"/>
                <a:ea typeface="宋体" panose="02010600030101010101" pitchFamily="2" charset="-122"/>
              </a:defRPr>
            </a:lvl4pPr>
            <a:lvl5pPr marL="2057400" indent="-228600" eaLnBrk="0" hangingPunct="0">
              <a:tabLst>
                <a:tab pos="-15875" algn="l"/>
                <a:tab pos="401638" algn="l"/>
              </a:tabLst>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tabLst>
                <a:tab pos="-15875" algn="l"/>
                <a:tab pos="401638" algn="l"/>
              </a:tabLst>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tabLst>
                <a:tab pos="-15875" algn="l"/>
                <a:tab pos="401638" algn="l"/>
              </a:tabLst>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tabLst>
                <a:tab pos="-15875" algn="l"/>
                <a:tab pos="401638" algn="l"/>
              </a:tabLst>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tabLst>
                <a:tab pos="-15875" algn="l"/>
                <a:tab pos="401638" algn="l"/>
              </a:tabLst>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sz="1800" b="0">
                <a:latin typeface="Times New Roman" panose="02020603050405020304" pitchFamily="18" charset="0"/>
                <a:cs typeface="Times New Roman" panose="02020603050405020304" pitchFamily="18" charset="0"/>
              </a:rPr>
              <a:t>   </a:t>
            </a:r>
            <a:endParaRPr lang="zh-CN" altLang="en-US" sz="1800" b="0"/>
          </a:p>
        </p:txBody>
      </p:sp>
      <p:sp>
        <p:nvSpPr>
          <p:cNvPr id="67588" name="Rectangle 35">
            <a:extLst>
              <a:ext uri="{FF2B5EF4-FFF2-40B4-BE49-F238E27FC236}">
                <a16:creationId xmlns:a16="http://schemas.microsoft.com/office/drawing/2014/main" id="{1A55F551-1F79-41EB-BE25-D9C8D3A4DD19}"/>
              </a:ext>
            </a:extLst>
          </p:cNvPr>
          <p:cNvSpPr/>
          <p:nvPr/>
        </p:nvSpPr>
        <p:spPr>
          <a:xfrm>
            <a:off x="898898" y="1456162"/>
            <a:ext cx="7343775" cy="2117725"/>
          </a:xfrm>
          <a:prstGeom prst="rect">
            <a:avLst/>
          </a:prstGeom>
          <a:noFill/>
          <a:ln w="9525">
            <a:noFill/>
          </a:ln>
        </p:spPr>
        <p:txBody>
          <a:bodyPr anchor="ctr">
            <a:spAutoFit/>
          </a:bodyPr>
          <a:lstStyle/>
          <a:p>
            <a:pPr indent="635000">
              <a:defRPr/>
            </a:pPr>
            <a:r>
              <a:rPr lang="en-US" altLang="zh-CN" sz="2300" noProof="1">
                <a:solidFill>
                  <a:srgbClr val="CC0000"/>
                </a:solidFill>
                <a:ea typeface="Times New Roman" panose="02020603050405020304" pitchFamily="18" charset="0"/>
                <a:cs typeface="+mn-ea"/>
              </a:rPr>
              <a:t>2</a:t>
            </a:r>
            <a:r>
              <a:rPr lang="zh-CN" altLang="en-US" sz="2300" noProof="1">
                <a:solidFill>
                  <a:srgbClr val="CC0000"/>
                </a:solidFill>
                <a:ea typeface="Times New Roman" panose="02020603050405020304" pitchFamily="18" charset="0"/>
                <a:cs typeface="+mn-ea"/>
              </a:rPr>
              <a:t>．结构设计图书馆系统的架构。</a:t>
            </a:r>
            <a:r>
              <a:rPr lang="zh-CN" altLang="en-US" sz="2300" noProof="1">
                <a:ea typeface="Times New Roman" panose="02020603050405020304" pitchFamily="18" charset="0"/>
                <a:cs typeface="+mn-ea"/>
              </a:rPr>
              <a:t>可使用</a:t>
            </a:r>
            <a:r>
              <a:rPr lang="en-US" altLang="zh-CN" sz="2300" noProof="1">
                <a:ea typeface="Times New Roman" panose="02020603050405020304" pitchFamily="18" charset="0"/>
                <a:cs typeface="+mn-ea"/>
              </a:rPr>
              <a:t>UML</a:t>
            </a:r>
            <a:r>
              <a:rPr lang="zh-CN" altLang="en-US" sz="2300" noProof="1">
                <a:ea typeface="Times New Roman" panose="02020603050405020304" pitchFamily="18" charset="0"/>
                <a:cs typeface="+mn-ea"/>
              </a:rPr>
              <a:t>的</a:t>
            </a:r>
            <a:r>
              <a:rPr lang="zh-CN" altLang="en-US" sz="2300" noProof="1">
                <a:solidFill>
                  <a:srgbClr val="CC0000"/>
                </a:solidFill>
                <a:ea typeface="Times New Roman" panose="02020603050405020304" pitchFamily="18" charset="0"/>
                <a:cs typeface="+mn-ea"/>
              </a:rPr>
              <a:t>包图</a:t>
            </a:r>
            <a:r>
              <a:rPr lang="zh-CN" altLang="en-US" sz="2300" noProof="1">
                <a:ea typeface="Times New Roman" panose="02020603050405020304" pitchFamily="18" charset="0"/>
                <a:cs typeface="+mn-ea"/>
              </a:rPr>
              <a:t>（四个子系统）进行描述。系统架构设计成</a:t>
            </a:r>
            <a:r>
              <a:rPr lang="zh-CN" altLang="en-US" sz="2300" noProof="1">
                <a:solidFill>
                  <a:srgbClr val="CC0000"/>
                </a:solidFill>
                <a:ea typeface="Times New Roman" panose="02020603050405020304" pitchFamily="18" charset="0"/>
                <a:cs typeface="+mn-ea"/>
              </a:rPr>
              <a:t>四个子系统</a:t>
            </a:r>
            <a:r>
              <a:rPr lang="zh-CN" altLang="en-US" sz="2300" noProof="1">
                <a:ea typeface="Times New Roman" panose="02020603050405020304" pitchFamily="18" charset="0"/>
                <a:cs typeface="+mn-ea"/>
              </a:rPr>
              <a:t>包为：用户接口包、业务对象包、数据库包和应用包。 </a:t>
            </a:r>
            <a:r>
              <a:rPr lang="zh-CN" altLang="en-US" sz="2300" noProof="1">
                <a:solidFill>
                  <a:srgbClr val="800000"/>
                </a:solidFill>
                <a:ea typeface="Times New Roman" panose="02020603050405020304" pitchFamily="18" charset="0"/>
                <a:cs typeface="+mn-ea"/>
              </a:rPr>
              <a:t>图书馆系统架构</a:t>
            </a:r>
            <a:r>
              <a:rPr lang="zh-CN" altLang="en-US" sz="2300" noProof="1">
                <a:ea typeface="Times New Roman" panose="02020603050405020304" pitchFamily="18" charset="0"/>
                <a:cs typeface="+mn-ea"/>
              </a:rPr>
              <a:t>的</a:t>
            </a:r>
            <a:r>
              <a:rPr lang="zh-CN" altLang="en-US" sz="2300" noProof="1">
                <a:solidFill>
                  <a:srgbClr val="800000"/>
                </a:solidFill>
                <a:ea typeface="Times New Roman" panose="02020603050405020304" pitchFamily="18" charset="0"/>
                <a:cs typeface="+mn-ea"/>
              </a:rPr>
              <a:t>包图</a:t>
            </a:r>
            <a:r>
              <a:rPr lang="zh-CN" altLang="en-US" sz="2300" noProof="1">
                <a:ea typeface="Times New Roman" panose="02020603050405020304" pitchFamily="18" charset="0"/>
                <a:cs typeface="+mn-ea"/>
              </a:rPr>
              <a:t>如图</a:t>
            </a:r>
            <a:r>
              <a:rPr lang="en-US" altLang="zh-CN" sz="2300" noProof="1">
                <a:ea typeface="Times New Roman" panose="02020603050405020304" pitchFamily="18" charset="0"/>
                <a:cs typeface="+mn-ea"/>
              </a:rPr>
              <a:t>5-23</a:t>
            </a:r>
            <a:r>
              <a:rPr lang="zh-CN" altLang="en-US" sz="2300" noProof="1">
                <a:ea typeface="Times New Roman" panose="02020603050405020304" pitchFamily="18" charset="0"/>
                <a:cs typeface="+mn-ea"/>
              </a:rPr>
              <a:t>所示，另外，图书</a:t>
            </a:r>
            <a:r>
              <a:rPr lang="zh-CN" altLang="en-US" sz="2300" noProof="1">
                <a:solidFill>
                  <a:srgbClr val="800000"/>
                </a:solidFill>
                <a:ea typeface="Times New Roman" panose="02020603050405020304" pitchFamily="18" charset="0"/>
                <a:cs typeface="+mn-ea"/>
              </a:rPr>
              <a:t>借阅子系统结构</a:t>
            </a:r>
            <a:r>
              <a:rPr lang="zh-CN" altLang="en-US" sz="2300" noProof="1">
                <a:ea typeface="Times New Roman" panose="02020603050405020304" pitchFamily="18" charset="0"/>
                <a:cs typeface="+mn-ea"/>
              </a:rPr>
              <a:t>如图</a:t>
            </a:r>
            <a:r>
              <a:rPr lang="en-US" altLang="zh-CN" sz="2300" noProof="1">
                <a:ea typeface="Times New Roman" panose="02020603050405020304" pitchFamily="18" charset="0"/>
                <a:cs typeface="+mn-ea"/>
              </a:rPr>
              <a:t>5-24</a:t>
            </a:r>
            <a:r>
              <a:rPr lang="zh-CN" altLang="en-US" sz="2300" noProof="1">
                <a:ea typeface="Times New Roman" panose="02020603050405020304" pitchFamily="18" charset="0"/>
                <a:cs typeface="+mn-ea"/>
              </a:rPr>
              <a:t>所示。</a:t>
            </a:r>
            <a:endParaRPr lang="zh-CN" altLang="en-US" sz="2300" noProof="1">
              <a:ea typeface="Times New Roman" panose="02020603050405020304" pitchFamily="18" charset="0"/>
            </a:endParaRPr>
          </a:p>
          <a:p>
            <a:pPr indent="1206500" eaLnBrk="0" hangingPunct="0">
              <a:defRPr/>
            </a:pPr>
            <a:endParaRPr lang="zh-CN" altLang="en-US" sz="1800" b="0" noProof="1">
              <a:ea typeface="Times New Roman" panose="02020603050405020304" pitchFamily="18" charset="0"/>
            </a:endParaRPr>
          </a:p>
        </p:txBody>
      </p:sp>
      <p:grpSp>
        <p:nvGrpSpPr>
          <p:cNvPr id="68614" name="Group 5">
            <a:extLst>
              <a:ext uri="{FF2B5EF4-FFF2-40B4-BE49-F238E27FC236}">
                <a16:creationId xmlns:a16="http://schemas.microsoft.com/office/drawing/2014/main" id="{F62953CE-230D-4CC0-8E82-466E701E3FDD}"/>
              </a:ext>
            </a:extLst>
          </p:cNvPr>
          <p:cNvGrpSpPr>
            <a:grpSpLocks noChangeAspect="1"/>
          </p:cNvGrpSpPr>
          <p:nvPr/>
        </p:nvGrpSpPr>
        <p:grpSpPr bwMode="auto">
          <a:xfrm>
            <a:off x="1978398" y="3508800"/>
            <a:ext cx="5472112" cy="2592387"/>
            <a:chOff x="2290" y="985"/>
            <a:chExt cx="7513" cy="4577"/>
          </a:xfrm>
        </p:grpSpPr>
        <p:sp>
          <p:nvSpPr>
            <p:cNvPr id="68617" name="AutoShape 34">
              <a:extLst>
                <a:ext uri="{FF2B5EF4-FFF2-40B4-BE49-F238E27FC236}">
                  <a16:creationId xmlns:a16="http://schemas.microsoft.com/office/drawing/2014/main" id="{AFF1B3E8-367C-496A-9A0F-DCA14837C2BB}"/>
                </a:ext>
              </a:extLst>
            </p:cNvPr>
            <p:cNvSpPr>
              <a:spLocks noChangeAspect="1" noChangeArrowheads="1" noTextEdit="1"/>
            </p:cNvSpPr>
            <p:nvPr/>
          </p:nvSpPr>
          <p:spPr bwMode="auto">
            <a:xfrm>
              <a:off x="2290" y="985"/>
              <a:ext cx="7513" cy="4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8618" name="Freeform 33">
              <a:extLst>
                <a:ext uri="{FF2B5EF4-FFF2-40B4-BE49-F238E27FC236}">
                  <a16:creationId xmlns:a16="http://schemas.microsoft.com/office/drawing/2014/main" id="{7159B4AB-48DF-4164-AD88-9E2A5A444744}"/>
                </a:ext>
              </a:extLst>
            </p:cNvPr>
            <p:cNvSpPr>
              <a:spLocks noChangeArrowheads="1"/>
            </p:cNvSpPr>
            <p:nvPr/>
          </p:nvSpPr>
          <p:spPr bwMode="auto">
            <a:xfrm>
              <a:off x="6937" y="2997"/>
              <a:ext cx="250" cy="192"/>
            </a:xfrm>
            <a:custGeom>
              <a:avLst/>
              <a:gdLst>
                <a:gd name="T0" fmla="*/ 250 w 90"/>
                <a:gd name="T1" fmla="*/ 96 h 90"/>
                <a:gd name="T2" fmla="*/ 0 w 90"/>
                <a:gd name="T3" fmla="*/ 192 h 90"/>
                <a:gd name="T4" fmla="*/ 42 w 90"/>
                <a:gd name="T5" fmla="*/ 96 h 90"/>
                <a:gd name="T6" fmla="*/ 0 w 90"/>
                <a:gd name="T7" fmla="*/ 0 h 90"/>
                <a:gd name="T8" fmla="*/ 250 w 90"/>
                <a:gd name="T9" fmla="*/ 96 h 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90">
                  <a:moveTo>
                    <a:pt x="90" y="45"/>
                  </a:moveTo>
                  <a:lnTo>
                    <a:pt x="0" y="90"/>
                  </a:lnTo>
                  <a:lnTo>
                    <a:pt x="15" y="45"/>
                  </a:lnTo>
                  <a:lnTo>
                    <a:pt x="0" y="0"/>
                  </a:lnTo>
                  <a:lnTo>
                    <a:pt x="9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619" name="Text Box 32">
              <a:extLst>
                <a:ext uri="{FF2B5EF4-FFF2-40B4-BE49-F238E27FC236}">
                  <a16:creationId xmlns:a16="http://schemas.microsoft.com/office/drawing/2014/main" id="{70E70761-0FE7-4C3F-AC89-7F128C806120}"/>
                </a:ext>
              </a:extLst>
            </p:cNvPr>
            <p:cNvSpPr txBox="1">
              <a:spLocks noChangeArrowheads="1"/>
            </p:cNvSpPr>
            <p:nvPr/>
          </p:nvSpPr>
          <p:spPr bwMode="auto">
            <a:xfrm>
              <a:off x="2402" y="4966"/>
              <a:ext cx="738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782" tIns="10368" rIns="87782" bIns="10368"/>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endParaRPr lang="zh-CN" altLang="en-US">
                <a:latin typeface="Times New Roman" panose="02020603050405020304" pitchFamily="18" charset="0"/>
              </a:endParaRPr>
            </a:p>
          </p:txBody>
        </p:sp>
        <p:grpSp>
          <p:nvGrpSpPr>
            <p:cNvPr id="68620" name="Group 12">
              <a:extLst>
                <a:ext uri="{FF2B5EF4-FFF2-40B4-BE49-F238E27FC236}">
                  <a16:creationId xmlns:a16="http://schemas.microsoft.com/office/drawing/2014/main" id="{B2D945DB-C3A3-4002-98AA-E1FB4D5AF810}"/>
                </a:ext>
              </a:extLst>
            </p:cNvPr>
            <p:cNvGrpSpPr>
              <a:grpSpLocks/>
            </p:cNvGrpSpPr>
            <p:nvPr/>
          </p:nvGrpSpPr>
          <p:grpSpPr bwMode="auto">
            <a:xfrm>
              <a:off x="2290" y="985"/>
              <a:ext cx="7513" cy="3836"/>
              <a:chOff x="3240" y="1752"/>
              <a:chExt cx="4027" cy="2705"/>
            </a:xfrm>
          </p:grpSpPr>
          <p:grpSp>
            <p:nvGrpSpPr>
              <p:cNvPr id="68627" name="Group 29">
                <a:extLst>
                  <a:ext uri="{FF2B5EF4-FFF2-40B4-BE49-F238E27FC236}">
                    <a16:creationId xmlns:a16="http://schemas.microsoft.com/office/drawing/2014/main" id="{A0B72941-6406-4A2A-9BCF-206694FA77FC}"/>
                  </a:ext>
                </a:extLst>
              </p:cNvPr>
              <p:cNvGrpSpPr>
                <a:grpSpLocks/>
              </p:cNvGrpSpPr>
              <p:nvPr/>
            </p:nvGrpSpPr>
            <p:grpSpPr bwMode="auto">
              <a:xfrm>
                <a:off x="5850" y="2844"/>
                <a:ext cx="1417" cy="737"/>
                <a:chOff x="3104" y="3120"/>
                <a:chExt cx="1306" cy="840"/>
              </a:xfrm>
            </p:grpSpPr>
            <p:sp>
              <p:nvSpPr>
                <p:cNvPr id="68644" name="Text Box 31">
                  <a:extLst>
                    <a:ext uri="{FF2B5EF4-FFF2-40B4-BE49-F238E27FC236}">
                      <a16:creationId xmlns:a16="http://schemas.microsoft.com/office/drawing/2014/main" id="{1F0F4929-F3F2-4AFC-BCD4-41F9E8438E0D}"/>
                    </a:ext>
                  </a:extLst>
                </p:cNvPr>
                <p:cNvSpPr txBox="1">
                  <a:spLocks noChangeArrowheads="1"/>
                </p:cNvSpPr>
                <p:nvPr/>
              </p:nvSpPr>
              <p:spPr bwMode="auto">
                <a:xfrm>
                  <a:off x="3104" y="3390"/>
                  <a:ext cx="1306" cy="570"/>
                </a:xfrm>
                <a:prstGeom prst="rect">
                  <a:avLst/>
                </a:prstGeom>
                <a:solidFill>
                  <a:srgbClr val="FFFFFF"/>
                </a:solidFill>
                <a:ln w="9525">
                  <a:solidFill>
                    <a:srgbClr val="000000"/>
                  </a:solidFill>
                  <a:miter lim="800000"/>
                  <a:headEnd/>
                  <a:tailEnd/>
                </a:ln>
              </p:spPr>
              <p:txBody>
                <a:bodyPr lIns="87782" tIns="10368" rIns="87782" bIns="10368"/>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zh-CN" altLang="en-US">
                      <a:latin typeface="Times New Roman" panose="02020603050405020304" pitchFamily="18" charset="0"/>
                    </a:rPr>
                    <a:t>应用包</a:t>
                  </a:r>
                  <a:endParaRPr lang="zh-CN" altLang="en-US"/>
                </a:p>
              </p:txBody>
            </p:sp>
            <p:sp>
              <p:nvSpPr>
                <p:cNvPr id="68645" name="Rectangle 30">
                  <a:extLst>
                    <a:ext uri="{FF2B5EF4-FFF2-40B4-BE49-F238E27FC236}">
                      <a16:creationId xmlns:a16="http://schemas.microsoft.com/office/drawing/2014/main" id="{6839C113-90E1-43B5-B63D-88FA1A6EBB8F}"/>
                    </a:ext>
                  </a:extLst>
                </p:cNvPr>
                <p:cNvSpPr>
                  <a:spLocks noChangeArrowheads="1"/>
                </p:cNvSpPr>
                <p:nvPr/>
              </p:nvSpPr>
              <p:spPr bwMode="auto">
                <a:xfrm>
                  <a:off x="3106" y="3120"/>
                  <a:ext cx="584" cy="270"/>
                </a:xfrm>
                <a:prstGeom prst="rect">
                  <a:avLst/>
                </a:prstGeom>
                <a:solidFill>
                  <a:srgbClr val="FFFFFF"/>
                </a:solidFill>
                <a:ln w="9525">
                  <a:solidFill>
                    <a:srgbClr val="000000"/>
                  </a:solidFill>
                  <a:miter lim="800000"/>
                  <a:headEnd/>
                  <a:tailEnd/>
                </a:ln>
              </p:spPr>
              <p:txBody>
                <a:bodyPr tIns="10800" bIns="10800"/>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latin typeface="Arial" panose="020B0604020202020204" pitchFamily="34" charset="0"/>
                  </a:endParaRPr>
                </a:p>
              </p:txBody>
            </p:sp>
          </p:grpSp>
          <p:grpSp>
            <p:nvGrpSpPr>
              <p:cNvPr id="68628" name="Group 26">
                <a:extLst>
                  <a:ext uri="{FF2B5EF4-FFF2-40B4-BE49-F238E27FC236}">
                    <a16:creationId xmlns:a16="http://schemas.microsoft.com/office/drawing/2014/main" id="{2F285B7A-B0C5-4242-97CB-E63D2558D84A}"/>
                  </a:ext>
                </a:extLst>
              </p:cNvPr>
              <p:cNvGrpSpPr>
                <a:grpSpLocks/>
              </p:cNvGrpSpPr>
              <p:nvPr/>
            </p:nvGrpSpPr>
            <p:grpSpPr bwMode="auto">
              <a:xfrm>
                <a:off x="3240" y="1752"/>
                <a:ext cx="1417" cy="737"/>
                <a:chOff x="3104" y="3120"/>
                <a:chExt cx="1306" cy="840"/>
              </a:xfrm>
            </p:grpSpPr>
            <p:sp>
              <p:nvSpPr>
                <p:cNvPr id="68642" name="Text Box 28">
                  <a:extLst>
                    <a:ext uri="{FF2B5EF4-FFF2-40B4-BE49-F238E27FC236}">
                      <a16:creationId xmlns:a16="http://schemas.microsoft.com/office/drawing/2014/main" id="{134291DF-6DBB-430F-942D-6A11AF424CB4}"/>
                    </a:ext>
                  </a:extLst>
                </p:cNvPr>
                <p:cNvSpPr txBox="1">
                  <a:spLocks noChangeArrowheads="1"/>
                </p:cNvSpPr>
                <p:nvPr/>
              </p:nvSpPr>
              <p:spPr bwMode="auto">
                <a:xfrm>
                  <a:off x="3104" y="3390"/>
                  <a:ext cx="1306" cy="570"/>
                </a:xfrm>
                <a:prstGeom prst="rect">
                  <a:avLst/>
                </a:prstGeom>
                <a:solidFill>
                  <a:srgbClr val="FFFFFF"/>
                </a:solidFill>
                <a:ln w="9525">
                  <a:solidFill>
                    <a:srgbClr val="000000"/>
                  </a:solidFill>
                  <a:miter lim="800000"/>
                  <a:headEnd/>
                  <a:tailEnd/>
                </a:ln>
              </p:spPr>
              <p:txBody>
                <a:bodyPr lIns="87782" tIns="10368" rIns="87782" bIns="10368"/>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zh-CN" altLang="en-US">
                      <a:latin typeface="Times New Roman" panose="02020603050405020304" pitchFamily="18" charset="0"/>
                    </a:rPr>
                    <a:t>用户接口包</a:t>
                  </a:r>
                  <a:endParaRPr lang="zh-CN" altLang="en-US"/>
                </a:p>
              </p:txBody>
            </p:sp>
            <p:sp>
              <p:nvSpPr>
                <p:cNvPr id="68643" name="Rectangle 27">
                  <a:extLst>
                    <a:ext uri="{FF2B5EF4-FFF2-40B4-BE49-F238E27FC236}">
                      <a16:creationId xmlns:a16="http://schemas.microsoft.com/office/drawing/2014/main" id="{D67C2482-2FDB-4C91-AD51-DC46C8497992}"/>
                    </a:ext>
                  </a:extLst>
                </p:cNvPr>
                <p:cNvSpPr>
                  <a:spLocks noChangeArrowheads="1"/>
                </p:cNvSpPr>
                <p:nvPr/>
              </p:nvSpPr>
              <p:spPr bwMode="auto">
                <a:xfrm>
                  <a:off x="3106" y="3120"/>
                  <a:ext cx="584" cy="270"/>
                </a:xfrm>
                <a:prstGeom prst="rect">
                  <a:avLst/>
                </a:prstGeom>
                <a:solidFill>
                  <a:srgbClr val="FFFFFF"/>
                </a:solidFill>
                <a:ln w="9525">
                  <a:solidFill>
                    <a:srgbClr val="000000"/>
                  </a:solidFill>
                  <a:miter lim="800000"/>
                  <a:headEnd/>
                  <a:tailEnd/>
                </a:ln>
              </p:spPr>
              <p:txBody>
                <a:bodyPr tIns="10800" bIns="10800"/>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latin typeface="Arial" panose="020B0604020202020204" pitchFamily="34" charset="0"/>
                  </a:endParaRPr>
                </a:p>
              </p:txBody>
            </p:sp>
          </p:grpSp>
          <p:grpSp>
            <p:nvGrpSpPr>
              <p:cNvPr id="68629" name="Group 23">
                <a:extLst>
                  <a:ext uri="{FF2B5EF4-FFF2-40B4-BE49-F238E27FC236}">
                    <a16:creationId xmlns:a16="http://schemas.microsoft.com/office/drawing/2014/main" id="{BD5E87AC-9D0B-4D40-A2B5-2282A3A0E50B}"/>
                  </a:ext>
                </a:extLst>
              </p:cNvPr>
              <p:cNvGrpSpPr>
                <a:grpSpLocks/>
              </p:cNvGrpSpPr>
              <p:nvPr/>
            </p:nvGrpSpPr>
            <p:grpSpPr bwMode="auto">
              <a:xfrm>
                <a:off x="3240" y="2739"/>
                <a:ext cx="1417" cy="737"/>
                <a:chOff x="3104" y="3120"/>
                <a:chExt cx="1306" cy="840"/>
              </a:xfrm>
            </p:grpSpPr>
            <p:sp>
              <p:nvSpPr>
                <p:cNvPr id="68640" name="Text Box 25">
                  <a:extLst>
                    <a:ext uri="{FF2B5EF4-FFF2-40B4-BE49-F238E27FC236}">
                      <a16:creationId xmlns:a16="http://schemas.microsoft.com/office/drawing/2014/main" id="{93FB64D6-ED56-4357-971E-3148FE1DE7A4}"/>
                    </a:ext>
                  </a:extLst>
                </p:cNvPr>
                <p:cNvSpPr txBox="1">
                  <a:spLocks noChangeArrowheads="1"/>
                </p:cNvSpPr>
                <p:nvPr/>
              </p:nvSpPr>
              <p:spPr bwMode="auto">
                <a:xfrm>
                  <a:off x="3104" y="3390"/>
                  <a:ext cx="1306" cy="570"/>
                </a:xfrm>
                <a:prstGeom prst="rect">
                  <a:avLst/>
                </a:prstGeom>
                <a:solidFill>
                  <a:srgbClr val="FFFFFF"/>
                </a:solidFill>
                <a:ln w="9525">
                  <a:solidFill>
                    <a:srgbClr val="000000"/>
                  </a:solidFill>
                  <a:miter lim="800000"/>
                  <a:headEnd/>
                  <a:tailEnd/>
                </a:ln>
              </p:spPr>
              <p:txBody>
                <a:bodyPr lIns="87782" tIns="10368" rIns="87782" bIns="10368"/>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zh-CN" altLang="en-US">
                      <a:latin typeface="Times New Roman" panose="02020603050405020304" pitchFamily="18" charset="0"/>
                    </a:rPr>
                    <a:t>业务对象包</a:t>
                  </a:r>
                  <a:endParaRPr lang="zh-CN" altLang="en-US"/>
                </a:p>
              </p:txBody>
            </p:sp>
            <p:sp>
              <p:nvSpPr>
                <p:cNvPr id="68641" name="Rectangle 24">
                  <a:extLst>
                    <a:ext uri="{FF2B5EF4-FFF2-40B4-BE49-F238E27FC236}">
                      <a16:creationId xmlns:a16="http://schemas.microsoft.com/office/drawing/2014/main" id="{40664E07-9B36-4148-B5D8-BDE37526B744}"/>
                    </a:ext>
                  </a:extLst>
                </p:cNvPr>
                <p:cNvSpPr>
                  <a:spLocks noChangeArrowheads="1"/>
                </p:cNvSpPr>
                <p:nvPr/>
              </p:nvSpPr>
              <p:spPr bwMode="auto">
                <a:xfrm>
                  <a:off x="3106" y="3120"/>
                  <a:ext cx="584" cy="270"/>
                </a:xfrm>
                <a:prstGeom prst="rect">
                  <a:avLst/>
                </a:prstGeom>
                <a:solidFill>
                  <a:srgbClr val="FFFFFF"/>
                </a:solidFill>
                <a:ln w="9525">
                  <a:solidFill>
                    <a:srgbClr val="000000"/>
                  </a:solidFill>
                  <a:miter lim="800000"/>
                  <a:headEnd/>
                  <a:tailEnd/>
                </a:ln>
              </p:spPr>
              <p:txBody>
                <a:bodyPr tIns="10800" bIns="10800"/>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latin typeface="Arial" panose="020B0604020202020204" pitchFamily="34" charset="0"/>
                  </a:endParaRPr>
                </a:p>
              </p:txBody>
            </p:sp>
          </p:grpSp>
          <p:grpSp>
            <p:nvGrpSpPr>
              <p:cNvPr id="68630" name="Group 20">
                <a:extLst>
                  <a:ext uri="{FF2B5EF4-FFF2-40B4-BE49-F238E27FC236}">
                    <a16:creationId xmlns:a16="http://schemas.microsoft.com/office/drawing/2014/main" id="{1D5C8532-171A-4010-AC88-341BED765AC1}"/>
                  </a:ext>
                </a:extLst>
              </p:cNvPr>
              <p:cNvGrpSpPr>
                <a:grpSpLocks/>
              </p:cNvGrpSpPr>
              <p:nvPr/>
            </p:nvGrpSpPr>
            <p:grpSpPr bwMode="auto">
              <a:xfrm>
                <a:off x="3240" y="3720"/>
                <a:ext cx="1417" cy="737"/>
                <a:chOff x="3104" y="3120"/>
                <a:chExt cx="1306" cy="840"/>
              </a:xfrm>
            </p:grpSpPr>
            <p:sp>
              <p:nvSpPr>
                <p:cNvPr id="68638" name="Text Box 22">
                  <a:extLst>
                    <a:ext uri="{FF2B5EF4-FFF2-40B4-BE49-F238E27FC236}">
                      <a16:creationId xmlns:a16="http://schemas.microsoft.com/office/drawing/2014/main" id="{1E963656-C145-458C-BA3D-C6C525CDADB5}"/>
                    </a:ext>
                  </a:extLst>
                </p:cNvPr>
                <p:cNvSpPr txBox="1">
                  <a:spLocks noChangeArrowheads="1"/>
                </p:cNvSpPr>
                <p:nvPr/>
              </p:nvSpPr>
              <p:spPr bwMode="auto">
                <a:xfrm>
                  <a:off x="3104" y="3390"/>
                  <a:ext cx="1306" cy="570"/>
                </a:xfrm>
                <a:prstGeom prst="rect">
                  <a:avLst/>
                </a:prstGeom>
                <a:solidFill>
                  <a:srgbClr val="FFFFFF"/>
                </a:solidFill>
                <a:ln w="9525">
                  <a:solidFill>
                    <a:srgbClr val="000000"/>
                  </a:solidFill>
                  <a:miter lim="800000"/>
                  <a:headEnd/>
                  <a:tailEnd/>
                </a:ln>
              </p:spPr>
              <p:txBody>
                <a:bodyPr lIns="87782" tIns="10368" rIns="87782" bIns="10368"/>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zh-CN" altLang="en-US">
                      <a:latin typeface="Times New Roman" panose="02020603050405020304" pitchFamily="18" charset="0"/>
                    </a:rPr>
                    <a:t>数据库包</a:t>
                  </a:r>
                  <a:endParaRPr lang="zh-CN" altLang="en-US"/>
                </a:p>
              </p:txBody>
            </p:sp>
            <p:sp>
              <p:nvSpPr>
                <p:cNvPr id="68639" name="Rectangle 21">
                  <a:extLst>
                    <a:ext uri="{FF2B5EF4-FFF2-40B4-BE49-F238E27FC236}">
                      <a16:creationId xmlns:a16="http://schemas.microsoft.com/office/drawing/2014/main" id="{DF4C55F6-B175-48F4-9591-416B69C1FFB3}"/>
                    </a:ext>
                  </a:extLst>
                </p:cNvPr>
                <p:cNvSpPr>
                  <a:spLocks noChangeArrowheads="1"/>
                </p:cNvSpPr>
                <p:nvPr/>
              </p:nvSpPr>
              <p:spPr bwMode="auto">
                <a:xfrm>
                  <a:off x="3106" y="3120"/>
                  <a:ext cx="584" cy="270"/>
                </a:xfrm>
                <a:prstGeom prst="rect">
                  <a:avLst/>
                </a:prstGeom>
                <a:solidFill>
                  <a:srgbClr val="FFFFFF"/>
                </a:solidFill>
                <a:ln w="9525">
                  <a:solidFill>
                    <a:srgbClr val="000000"/>
                  </a:solidFill>
                  <a:miter lim="800000"/>
                  <a:headEnd/>
                  <a:tailEnd/>
                </a:ln>
              </p:spPr>
              <p:txBody>
                <a:bodyPr tIns="10800" bIns="10800"/>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latin typeface="Arial" panose="020B0604020202020204" pitchFamily="34" charset="0"/>
                  </a:endParaRPr>
                </a:p>
              </p:txBody>
            </p:sp>
          </p:grpSp>
          <p:sp>
            <p:nvSpPr>
              <p:cNvPr id="68631" name="Line 19">
                <a:extLst>
                  <a:ext uri="{FF2B5EF4-FFF2-40B4-BE49-F238E27FC236}">
                    <a16:creationId xmlns:a16="http://schemas.microsoft.com/office/drawing/2014/main" id="{4CA8056E-0D0B-4779-AF26-425AD9C0CD44}"/>
                  </a:ext>
                </a:extLst>
              </p:cNvPr>
              <p:cNvSpPr>
                <a:spLocks noChangeShapeType="1"/>
              </p:cNvSpPr>
              <p:nvPr/>
            </p:nvSpPr>
            <p:spPr bwMode="auto">
              <a:xfrm rot="5400000">
                <a:off x="5217" y="2664"/>
                <a:ext cx="0" cy="113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8632" name="Group 16">
                <a:extLst>
                  <a:ext uri="{FF2B5EF4-FFF2-40B4-BE49-F238E27FC236}">
                    <a16:creationId xmlns:a16="http://schemas.microsoft.com/office/drawing/2014/main" id="{1C085BA8-2DA6-490A-8806-0D8C75359699}"/>
                  </a:ext>
                </a:extLst>
              </p:cNvPr>
              <p:cNvGrpSpPr>
                <a:grpSpLocks/>
              </p:cNvGrpSpPr>
              <p:nvPr/>
            </p:nvGrpSpPr>
            <p:grpSpPr bwMode="auto">
              <a:xfrm rot="10800000">
                <a:off x="4050" y="2502"/>
                <a:ext cx="91" cy="460"/>
                <a:chOff x="6614" y="6432"/>
                <a:chExt cx="91" cy="460"/>
              </a:xfrm>
            </p:grpSpPr>
            <p:sp>
              <p:nvSpPr>
                <p:cNvPr id="68636" name="Freeform 18">
                  <a:extLst>
                    <a:ext uri="{FF2B5EF4-FFF2-40B4-BE49-F238E27FC236}">
                      <a16:creationId xmlns:a16="http://schemas.microsoft.com/office/drawing/2014/main" id="{76025202-6395-45A1-8BBE-A8DF027530C3}"/>
                    </a:ext>
                  </a:extLst>
                </p:cNvPr>
                <p:cNvSpPr>
                  <a:spLocks noChangeArrowheads="1"/>
                </p:cNvSpPr>
                <p:nvPr/>
              </p:nvSpPr>
              <p:spPr bwMode="auto">
                <a:xfrm rot="-5400000">
                  <a:off x="6580" y="6436"/>
                  <a:ext cx="130" cy="91"/>
                </a:xfrm>
                <a:custGeom>
                  <a:avLst/>
                  <a:gdLst>
                    <a:gd name="T0" fmla="*/ 35 w 450"/>
                    <a:gd name="T1" fmla="*/ 53 h 285"/>
                    <a:gd name="T2" fmla="*/ 4 w 450"/>
                    <a:gd name="T3" fmla="*/ 0 h 285"/>
                    <a:gd name="T4" fmla="*/ 130 w 450"/>
                    <a:gd name="T5" fmla="*/ 48 h 285"/>
                    <a:gd name="T6" fmla="*/ 0 w 450"/>
                    <a:gd name="T7" fmla="*/ 91 h 285"/>
                    <a:gd name="T8" fmla="*/ 30 w 450"/>
                    <a:gd name="T9" fmla="*/ 46 h 2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a:lstStyle/>
                <a:p>
                  <a:endParaRPr lang="zh-CN" altLang="en-US"/>
                </a:p>
              </p:txBody>
            </p:sp>
            <p:sp>
              <p:nvSpPr>
                <p:cNvPr id="68637" name="Line 17">
                  <a:extLst>
                    <a:ext uri="{FF2B5EF4-FFF2-40B4-BE49-F238E27FC236}">
                      <a16:creationId xmlns:a16="http://schemas.microsoft.com/office/drawing/2014/main" id="{7B946C77-F93A-4491-B141-9E14EEDE2F1B}"/>
                    </a:ext>
                  </a:extLst>
                </p:cNvPr>
                <p:cNvSpPr>
                  <a:spLocks noChangeShapeType="1"/>
                </p:cNvSpPr>
                <p:nvPr/>
              </p:nvSpPr>
              <p:spPr bwMode="auto">
                <a:xfrm rot="-5400000">
                  <a:off x="6483" y="6710"/>
                  <a:ext cx="3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8633" name="Group 13">
                <a:extLst>
                  <a:ext uri="{FF2B5EF4-FFF2-40B4-BE49-F238E27FC236}">
                    <a16:creationId xmlns:a16="http://schemas.microsoft.com/office/drawing/2014/main" id="{258B474F-8145-474D-B68E-B922F7A636B3}"/>
                  </a:ext>
                </a:extLst>
              </p:cNvPr>
              <p:cNvGrpSpPr>
                <a:grpSpLocks/>
              </p:cNvGrpSpPr>
              <p:nvPr/>
            </p:nvGrpSpPr>
            <p:grpSpPr bwMode="auto">
              <a:xfrm rot="10800000">
                <a:off x="4065" y="3483"/>
                <a:ext cx="91" cy="460"/>
                <a:chOff x="6614" y="6432"/>
                <a:chExt cx="91" cy="460"/>
              </a:xfrm>
            </p:grpSpPr>
            <p:sp>
              <p:nvSpPr>
                <p:cNvPr id="68634" name="Freeform 15">
                  <a:extLst>
                    <a:ext uri="{FF2B5EF4-FFF2-40B4-BE49-F238E27FC236}">
                      <a16:creationId xmlns:a16="http://schemas.microsoft.com/office/drawing/2014/main" id="{6D655DCB-5BAC-42FA-8030-3F9B200AB1D6}"/>
                    </a:ext>
                  </a:extLst>
                </p:cNvPr>
                <p:cNvSpPr>
                  <a:spLocks noChangeArrowheads="1"/>
                </p:cNvSpPr>
                <p:nvPr/>
              </p:nvSpPr>
              <p:spPr bwMode="auto">
                <a:xfrm rot="-5400000">
                  <a:off x="6580" y="6436"/>
                  <a:ext cx="130" cy="91"/>
                </a:xfrm>
                <a:custGeom>
                  <a:avLst/>
                  <a:gdLst>
                    <a:gd name="T0" fmla="*/ 35 w 450"/>
                    <a:gd name="T1" fmla="*/ 53 h 285"/>
                    <a:gd name="T2" fmla="*/ 4 w 450"/>
                    <a:gd name="T3" fmla="*/ 0 h 285"/>
                    <a:gd name="T4" fmla="*/ 130 w 450"/>
                    <a:gd name="T5" fmla="*/ 48 h 285"/>
                    <a:gd name="T6" fmla="*/ 0 w 450"/>
                    <a:gd name="T7" fmla="*/ 91 h 285"/>
                    <a:gd name="T8" fmla="*/ 30 w 450"/>
                    <a:gd name="T9" fmla="*/ 46 h 2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a:lstStyle/>
                <a:p>
                  <a:endParaRPr lang="zh-CN" altLang="en-US"/>
                </a:p>
              </p:txBody>
            </p:sp>
            <p:sp>
              <p:nvSpPr>
                <p:cNvPr id="68635" name="Line 14">
                  <a:extLst>
                    <a:ext uri="{FF2B5EF4-FFF2-40B4-BE49-F238E27FC236}">
                      <a16:creationId xmlns:a16="http://schemas.microsoft.com/office/drawing/2014/main" id="{65909376-F1C0-4D94-B143-CEAC222BF12F}"/>
                    </a:ext>
                  </a:extLst>
                </p:cNvPr>
                <p:cNvSpPr>
                  <a:spLocks noChangeShapeType="1"/>
                </p:cNvSpPr>
                <p:nvPr/>
              </p:nvSpPr>
              <p:spPr bwMode="auto">
                <a:xfrm rot="-5400000">
                  <a:off x="6483" y="6710"/>
                  <a:ext cx="3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68621" name="Group 9">
              <a:extLst>
                <a:ext uri="{FF2B5EF4-FFF2-40B4-BE49-F238E27FC236}">
                  <a16:creationId xmlns:a16="http://schemas.microsoft.com/office/drawing/2014/main" id="{D1204509-0585-404B-A652-2605F4C488E8}"/>
                </a:ext>
              </a:extLst>
            </p:cNvPr>
            <p:cNvGrpSpPr>
              <a:grpSpLocks/>
            </p:cNvGrpSpPr>
            <p:nvPr/>
          </p:nvGrpSpPr>
          <p:grpSpPr bwMode="auto">
            <a:xfrm>
              <a:off x="4893" y="3233"/>
              <a:ext cx="2320" cy="1214"/>
              <a:chOff x="4635" y="3548"/>
              <a:chExt cx="1244" cy="856"/>
            </a:xfrm>
          </p:grpSpPr>
          <p:sp>
            <p:nvSpPr>
              <p:cNvPr id="68625" name="Freeform 11">
                <a:extLst>
                  <a:ext uri="{FF2B5EF4-FFF2-40B4-BE49-F238E27FC236}">
                    <a16:creationId xmlns:a16="http://schemas.microsoft.com/office/drawing/2014/main" id="{593CC52C-EC80-4F18-A12B-42CFE3632A78}"/>
                  </a:ext>
                </a:extLst>
              </p:cNvPr>
              <p:cNvSpPr>
                <a:spLocks noChangeArrowheads="1"/>
              </p:cNvSpPr>
              <p:nvPr/>
            </p:nvSpPr>
            <p:spPr bwMode="auto">
              <a:xfrm rot="-2100000">
                <a:off x="5745" y="3548"/>
                <a:ext cx="134" cy="136"/>
              </a:xfrm>
              <a:custGeom>
                <a:avLst/>
                <a:gdLst>
                  <a:gd name="T0" fmla="*/ 134 w 90"/>
                  <a:gd name="T1" fmla="*/ 68 h 90"/>
                  <a:gd name="T2" fmla="*/ 0 w 90"/>
                  <a:gd name="T3" fmla="*/ 136 h 90"/>
                  <a:gd name="T4" fmla="*/ 22 w 90"/>
                  <a:gd name="T5" fmla="*/ 68 h 90"/>
                  <a:gd name="T6" fmla="*/ 0 w 90"/>
                  <a:gd name="T7" fmla="*/ 0 h 90"/>
                  <a:gd name="T8" fmla="*/ 134 w 90"/>
                  <a:gd name="T9" fmla="*/ 68 h 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90">
                    <a:moveTo>
                      <a:pt x="90" y="45"/>
                    </a:moveTo>
                    <a:lnTo>
                      <a:pt x="0" y="90"/>
                    </a:lnTo>
                    <a:lnTo>
                      <a:pt x="15" y="45"/>
                    </a:lnTo>
                    <a:lnTo>
                      <a:pt x="0" y="0"/>
                    </a:lnTo>
                    <a:lnTo>
                      <a:pt x="9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626" name="Freeform 10">
                <a:extLst>
                  <a:ext uri="{FF2B5EF4-FFF2-40B4-BE49-F238E27FC236}">
                    <a16:creationId xmlns:a16="http://schemas.microsoft.com/office/drawing/2014/main" id="{C8FF3271-7EB0-4FB6-A8EB-66FDDB18A7AD}"/>
                  </a:ext>
                </a:extLst>
              </p:cNvPr>
              <p:cNvSpPr>
                <a:spLocks noChangeArrowheads="1"/>
              </p:cNvSpPr>
              <p:nvPr/>
            </p:nvSpPr>
            <p:spPr bwMode="auto">
              <a:xfrm>
                <a:off x="4635" y="3609"/>
                <a:ext cx="1185" cy="795"/>
              </a:xfrm>
              <a:custGeom>
                <a:avLst/>
                <a:gdLst>
                  <a:gd name="T0" fmla="*/ 0 w 1185"/>
                  <a:gd name="T1" fmla="*/ 795 h 795"/>
                  <a:gd name="T2" fmla="*/ 1185 w 1185"/>
                  <a:gd name="T3" fmla="*/ 0 h 795"/>
                  <a:gd name="T4" fmla="*/ 0 60000 65536"/>
                  <a:gd name="T5" fmla="*/ 0 60000 65536"/>
                </a:gdLst>
                <a:ahLst/>
                <a:cxnLst>
                  <a:cxn ang="T4">
                    <a:pos x="T0" y="T1"/>
                  </a:cxn>
                  <a:cxn ang="T5">
                    <a:pos x="T2" y="T3"/>
                  </a:cxn>
                </a:cxnLst>
                <a:rect l="0" t="0" r="r" b="b"/>
                <a:pathLst>
                  <a:path w="1185" h="795">
                    <a:moveTo>
                      <a:pt x="0" y="795"/>
                    </a:moveTo>
                    <a:lnTo>
                      <a:pt x="1185"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8622" name="Group 6">
              <a:extLst>
                <a:ext uri="{FF2B5EF4-FFF2-40B4-BE49-F238E27FC236}">
                  <a16:creationId xmlns:a16="http://schemas.microsoft.com/office/drawing/2014/main" id="{C47AC641-0957-4188-9688-4F90CAB5F1F5}"/>
                </a:ext>
              </a:extLst>
            </p:cNvPr>
            <p:cNvGrpSpPr>
              <a:grpSpLocks/>
            </p:cNvGrpSpPr>
            <p:nvPr/>
          </p:nvGrpSpPr>
          <p:grpSpPr bwMode="auto">
            <a:xfrm>
              <a:off x="4920" y="1662"/>
              <a:ext cx="2321" cy="1320"/>
              <a:chOff x="4635" y="2064"/>
              <a:chExt cx="1244" cy="931"/>
            </a:xfrm>
          </p:grpSpPr>
          <p:sp>
            <p:nvSpPr>
              <p:cNvPr id="68623" name="Freeform 8">
                <a:extLst>
                  <a:ext uri="{FF2B5EF4-FFF2-40B4-BE49-F238E27FC236}">
                    <a16:creationId xmlns:a16="http://schemas.microsoft.com/office/drawing/2014/main" id="{115B9948-A952-4912-B0DA-770A0CA3A550}"/>
                  </a:ext>
                </a:extLst>
              </p:cNvPr>
              <p:cNvSpPr>
                <a:spLocks noChangeArrowheads="1"/>
              </p:cNvSpPr>
              <p:nvPr/>
            </p:nvSpPr>
            <p:spPr bwMode="auto">
              <a:xfrm rot="1800000">
                <a:off x="5745" y="2859"/>
                <a:ext cx="134" cy="136"/>
              </a:xfrm>
              <a:custGeom>
                <a:avLst/>
                <a:gdLst>
                  <a:gd name="T0" fmla="*/ 134 w 90"/>
                  <a:gd name="T1" fmla="*/ 68 h 90"/>
                  <a:gd name="T2" fmla="*/ 0 w 90"/>
                  <a:gd name="T3" fmla="*/ 136 h 90"/>
                  <a:gd name="T4" fmla="*/ 22 w 90"/>
                  <a:gd name="T5" fmla="*/ 68 h 90"/>
                  <a:gd name="T6" fmla="*/ 0 w 90"/>
                  <a:gd name="T7" fmla="*/ 0 h 90"/>
                  <a:gd name="T8" fmla="*/ 134 w 90"/>
                  <a:gd name="T9" fmla="*/ 68 h 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90">
                    <a:moveTo>
                      <a:pt x="90" y="45"/>
                    </a:moveTo>
                    <a:lnTo>
                      <a:pt x="0" y="90"/>
                    </a:lnTo>
                    <a:lnTo>
                      <a:pt x="15" y="45"/>
                    </a:lnTo>
                    <a:lnTo>
                      <a:pt x="0" y="0"/>
                    </a:lnTo>
                    <a:lnTo>
                      <a:pt x="9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624" name="Freeform 7">
                <a:extLst>
                  <a:ext uri="{FF2B5EF4-FFF2-40B4-BE49-F238E27FC236}">
                    <a16:creationId xmlns:a16="http://schemas.microsoft.com/office/drawing/2014/main" id="{493AA2F8-72A2-400D-B475-61EE2AE25E08}"/>
                  </a:ext>
                </a:extLst>
              </p:cNvPr>
              <p:cNvSpPr>
                <a:spLocks noChangeArrowheads="1"/>
              </p:cNvSpPr>
              <p:nvPr/>
            </p:nvSpPr>
            <p:spPr bwMode="auto">
              <a:xfrm>
                <a:off x="4635" y="2064"/>
                <a:ext cx="1185" cy="870"/>
              </a:xfrm>
              <a:custGeom>
                <a:avLst/>
                <a:gdLst>
                  <a:gd name="T0" fmla="*/ 0 w 1185"/>
                  <a:gd name="T1" fmla="*/ 0 h 870"/>
                  <a:gd name="T2" fmla="*/ 1185 w 1185"/>
                  <a:gd name="T3" fmla="*/ 870 h 870"/>
                  <a:gd name="T4" fmla="*/ 0 60000 65536"/>
                  <a:gd name="T5" fmla="*/ 0 60000 65536"/>
                </a:gdLst>
                <a:ahLst/>
                <a:cxnLst>
                  <a:cxn ang="T4">
                    <a:pos x="T0" y="T1"/>
                  </a:cxn>
                  <a:cxn ang="T5">
                    <a:pos x="T2" y="T3"/>
                  </a:cxn>
                </a:cxnLst>
                <a:rect l="0" t="0" r="r" b="b"/>
                <a:pathLst>
                  <a:path w="1185" h="870">
                    <a:moveTo>
                      <a:pt x="0" y="0"/>
                    </a:moveTo>
                    <a:lnTo>
                      <a:pt x="1185" y="87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68615" name="Rectangle 41">
            <a:extLst>
              <a:ext uri="{FF2B5EF4-FFF2-40B4-BE49-F238E27FC236}">
                <a16:creationId xmlns:a16="http://schemas.microsoft.com/office/drawing/2014/main" id="{3E621B89-B04D-4096-9323-20AD86C56042}"/>
              </a:ext>
            </a:extLst>
          </p:cNvPr>
          <p:cNvSpPr>
            <a:spLocks noChangeArrowheads="1"/>
          </p:cNvSpPr>
          <p:nvPr/>
        </p:nvSpPr>
        <p:spPr bwMode="auto">
          <a:xfrm>
            <a:off x="3130923" y="5958312"/>
            <a:ext cx="457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1600">
                <a:latin typeface="Arial" panose="020B0604020202020204" pitchFamily="34" charset="0"/>
              </a:rPr>
              <a:t>图</a:t>
            </a:r>
            <a:r>
              <a:rPr lang="en-US" altLang="zh-CN" sz="1600">
                <a:latin typeface="Arial" panose="020B0604020202020204" pitchFamily="34" charset="0"/>
              </a:rPr>
              <a:t>5-23 </a:t>
            </a:r>
            <a:r>
              <a:rPr lang="zh-CN" altLang="en-US" sz="1600">
                <a:latin typeface="Arial" panose="020B0604020202020204" pitchFamily="34" charset="0"/>
              </a:rPr>
              <a:t>图书馆系统架构的包图</a:t>
            </a:r>
            <a:endParaRPr lang="zh-CN" altLang="en-US" sz="1600" b="0"/>
          </a:p>
        </p:txBody>
      </p:sp>
      <p:sp>
        <p:nvSpPr>
          <p:cNvPr id="5" name="圆角矩形 4">
            <a:extLst>
              <a:ext uri="{FF2B5EF4-FFF2-40B4-BE49-F238E27FC236}">
                <a16:creationId xmlns:a16="http://schemas.microsoft.com/office/drawing/2014/main" id="{354428F9-6222-451D-8EA3-0255D4D79B22}"/>
              </a:ext>
            </a:extLst>
          </p:cNvPr>
          <p:cNvSpPr/>
          <p:nvPr/>
        </p:nvSpPr>
        <p:spPr bwMode="gray">
          <a:xfrm>
            <a:off x="611560" y="1403775"/>
            <a:ext cx="7766050" cy="1925637"/>
          </a:xfrm>
          <a:prstGeom prst="roundRect">
            <a:avLst/>
          </a:prstGeom>
          <a:noFill/>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anchor="ctr" anchorCtr="1">
            <a:normAutofit/>
          </a:bodyPr>
          <a:lstStyle/>
          <a:p>
            <a:pPr>
              <a:spcAft>
                <a:spcPct val="35000"/>
              </a:spcAft>
              <a:buFontTx/>
              <a:buNone/>
              <a:defRPr/>
            </a:pPr>
            <a:endParaRPr lang="zh-CN" altLang="en-US" sz="2200">
              <a:solidFill>
                <a:srgbClr val="009900"/>
              </a:solidFill>
              <a:latin typeface="Arial" panose="020B0604020202020204"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353B3CA0-A3EA-4055-9939-4F4AF88EC3B2}"/>
              </a:ext>
            </a:extLst>
          </p:cNvPr>
          <p:cNvSpPr>
            <a:spLocks noGrp="1" noChangeArrowheads="1"/>
          </p:cNvSpPr>
          <p:nvPr>
            <p:ph type="title" idx="4294967295"/>
          </p:nvPr>
        </p:nvSpPr>
        <p:spPr>
          <a:xfrm>
            <a:off x="395288" y="188913"/>
            <a:ext cx="8178800" cy="533400"/>
          </a:xfrm>
        </p:spPr>
        <p:txBody>
          <a:bodyPr/>
          <a:lstStyle/>
          <a:p>
            <a:pPr eaLnBrk="1" hangingPunct="1"/>
            <a:r>
              <a:rPr lang="en-US" altLang="zh-CN"/>
              <a:t>5.5 </a:t>
            </a:r>
            <a:r>
              <a:rPr lang="zh-CN" altLang="en-US"/>
              <a:t>面向对象分析和设计实例</a:t>
            </a:r>
          </a:p>
        </p:txBody>
      </p:sp>
      <p:sp>
        <p:nvSpPr>
          <p:cNvPr id="69635" name="Text Box 3">
            <a:extLst>
              <a:ext uri="{FF2B5EF4-FFF2-40B4-BE49-F238E27FC236}">
                <a16:creationId xmlns:a16="http://schemas.microsoft.com/office/drawing/2014/main" id="{37557531-EC1C-490C-AF36-55BA44768FEC}"/>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69636" name="Rectangle 4">
            <a:extLst>
              <a:ext uri="{FF2B5EF4-FFF2-40B4-BE49-F238E27FC236}">
                <a16:creationId xmlns:a16="http://schemas.microsoft.com/office/drawing/2014/main" id="{9BFFB171-3050-49F1-9129-E3FBCD88E7D2}"/>
              </a:ext>
            </a:extLst>
          </p:cNvPr>
          <p:cNvSpPr>
            <a:spLocks noChangeArrowheads="1"/>
          </p:cNvSpPr>
          <p:nvPr/>
        </p:nvSpPr>
        <p:spPr bwMode="auto">
          <a:xfrm>
            <a:off x="250825" y="1817688"/>
            <a:ext cx="85693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eaLnBrk="0" hangingPunct="0">
              <a:tabLst>
                <a:tab pos="-15875" algn="l"/>
                <a:tab pos="401638" algn="l"/>
              </a:tabLst>
              <a:defRPr sz="1400" b="1">
                <a:solidFill>
                  <a:schemeClr val="tx1"/>
                </a:solidFill>
                <a:latin typeface="宋体" panose="02010600030101010101" pitchFamily="2" charset="-122"/>
                <a:ea typeface="宋体" panose="02010600030101010101" pitchFamily="2" charset="-122"/>
              </a:defRPr>
            </a:lvl1pPr>
            <a:lvl2pPr marL="742950" indent="-285750" eaLnBrk="0" hangingPunct="0">
              <a:tabLst>
                <a:tab pos="-15875" algn="l"/>
                <a:tab pos="401638" algn="l"/>
              </a:tabLst>
              <a:defRPr sz="1400" b="1">
                <a:solidFill>
                  <a:schemeClr val="tx1"/>
                </a:solidFill>
                <a:latin typeface="宋体" panose="02010600030101010101" pitchFamily="2" charset="-122"/>
                <a:ea typeface="宋体" panose="02010600030101010101" pitchFamily="2" charset="-122"/>
              </a:defRPr>
            </a:lvl2pPr>
            <a:lvl3pPr marL="1143000" indent="-228600" eaLnBrk="0" hangingPunct="0">
              <a:tabLst>
                <a:tab pos="-15875" algn="l"/>
                <a:tab pos="401638" algn="l"/>
              </a:tabLst>
              <a:defRPr sz="1400" b="1">
                <a:solidFill>
                  <a:schemeClr val="tx1"/>
                </a:solidFill>
                <a:latin typeface="宋体" panose="02010600030101010101" pitchFamily="2" charset="-122"/>
                <a:ea typeface="宋体" panose="02010600030101010101" pitchFamily="2" charset="-122"/>
              </a:defRPr>
            </a:lvl3pPr>
            <a:lvl4pPr marL="1600200" indent="-228600" eaLnBrk="0" hangingPunct="0">
              <a:tabLst>
                <a:tab pos="-15875" algn="l"/>
                <a:tab pos="401638" algn="l"/>
              </a:tabLst>
              <a:defRPr sz="1400" b="1">
                <a:solidFill>
                  <a:schemeClr val="tx1"/>
                </a:solidFill>
                <a:latin typeface="宋体" panose="02010600030101010101" pitchFamily="2" charset="-122"/>
                <a:ea typeface="宋体" panose="02010600030101010101" pitchFamily="2" charset="-122"/>
              </a:defRPr>
            </a:lvl4pPr>
            <a:lvl5pPr marL="2057400" indent="-228600" eaLnBrk="0" hangingPunct="0">
              <a:tabLst>
                <a:tab pos="-15875" algn="l"/>
                <a:tab pos="401638" algn="l"/>
              </a:tabLst>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tabLst>
                <a:tab pos="-15875" algn="l"/>
                <a:tab pos="401638" algn="l"/>
              </a:tabLst>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tabLst>
                <a:tab pos="-15875" algn="l"/>
                <a:tab pos="401638" algn="l"/>
              </a:tabLst>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tabLst>
                <a:tab pos="-15875" algn="l"/>
                <a:tab pos="401638" algn="l"/>
              </a:tabLst>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tabLst>
                <a:tab pos="-15875" algn="l"/>
                <a:tab pos="401638" algn="l"/>
              </a:tabLst>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sz="1800" b="0">
                <a:latin typeface="Times New Roman" panose="02020603050405020304" pitchFamily="18" charset="0"/>
                <a:cs typeface="Times New Roman" panose="02020603050405020304" pitchFamily="18" charset="0"/>
              </a:rPr>
              <a:t>   </a:t>
            </a:r>
            <a:endParaRPr lang="zh-CN" altLang="en-US" sz="1800" b="0"/>
          </a:p>
        </p:txBody>
      </p:sp>
      <p:grpSp>
        <p:nvGrpSpPr>
          <p:cNvPr id="69637" name="Group 5">
            <a:extLst>
              <a:ext uri="{FF2B5EF4-FFF2-40B4-BE49-F238E27FC236}">
                <a16:creationId xmlns:a16="http://schemas.microsoft.com/office/drawing/2014/main" id="{4FCCA61C-48B5-45AE-8C1C-0988719EDAFE}"/>
              </a:ext>
            </a:extLst>
          </p:cNvPr>
          <p:cNvGrpSpPr>
            <a:grpSpLocks noChangeAspect="1"/>
          </p:cNvGrpSpPr>
          <p:nvPr/>
        </p:nvGrpSpPr>
        <p:grpSpPr bwMode="auto">
          <a:xfrm>
            <a:off x="1403350" y="1773238"/>
            <a:ext cx="5768975" cy="4248150"/>
            <a:chOff x="2290" y="5373"/>
            <a:chExt cx="8974" cy="6062"/>
          </a:xfrm>
        </p:grpSpPr>
        <p:sp>
          <p:nvSpPr>
            <p:cNvPr id="69639" name="AutoShape 6">
              <a:extLst>
                <a:ext uri="{FF2B5EF4-FFF2-40B4-BE49-F238E27FC236}">
                  <a16:creationId xmlns:a16="http://schemas.microsoft.com/office/drawing/2014/main" id="{2061D9C6-A85B-4500-B81A-EC36FB98468C}"/>
                </a:ext>
              </a:extLst>
            </p:cNvPr>
            <p:cNvSpPr>
              <a:spLocks noChangeAspect="1" noChangeArrowheads="1"/>
            </p:cNvSpPr>
            <p:nvPr/>
          </p:nvSpPr>
          <p:spPr bwMode="auto">
            <a:xfrm>
              <a:off x="2290" y="5373"/>
              <a:ext cx="8974" cy="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69640" name="Text Box 7">
              <a:extLst>
                <a:ext uri="{FF2B5EF4-FFF2-40B4-BE49-F238E27FC236}">
                  <a16:creationId xmlns:a16="http://schemas.microsoft.com/office/drawing/2014/main" id="{BEFF0C06-15EF-4F37-A4BC-F62FFCBBFAAF}"/>
                </a:ext>
              </a:extLst>
            </p:cNvPr>
            <p:cNvSpPr txBox="1">
              <a:spLocks noChangeArrowheads="1"/>
            </p:cNvSpPr>
            <p:nvPr/>
          </p:nvSpPr>
          <p:spPr bwMode="auto">
            <a:xfrm>
              <a:off x="2512" y="10757"/>
              <a:ext cx="8277" cy="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52" tIns="17280" rIns="73152" bIns="2880"/>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endParaRPr lang="zh-CN" altLang="en-US" b="0">
                <a:latin typeface="Times New Roman" panose="02020603050405020304" pitchFamily="18" charset="0"/>
              </a:endParaRPr>
            </a:p>
            <a:p>
              <a:pPr algn="ctr" eaLnBrk="1" hangingPunct="1"/>
              <a:endParaRPr lang="zh-CN" altLang="en-US" b="0">
                <a:latin typeface="Times New Roman" panose="02020603050405020304" pitchFamily="18" charset="0"/>
              </a:endParaRPr>
            </a:p>
            <a:p>
              <a:pPr algn="ctr" eaLnBrk="1" hangingPunct="1"/>
              <a:endParaRPr lang="zh-CN" altLang="en-US" b="0">
                <a:latin typeface="Times New Roman" panose="02020603050405020304" pitchFamily="18" charset="0"/>
              </a:endParaRPr>
            </a:p>
            <a:p>
              <a:pPr algn="ctr" eaLnBrk="1" hangingPunct="1"/>
              <a:endParaRPr lang="zh-CN" altLang="en-US" b="0">
                <a:latin typeface="Times New Roman" panose="02020603050405020304" pitchFamily="18" charset="0"/>
              </a:endParaRPr>
            </a:p>
            <a:p>
              <a:pPr algn="ctr" eaLnBrk="1" hangingPunct="1"/>
              <a:endParaRPr lang="zh-CN" altLang="en-US" b="0">
                <a:latin typeface="Arial" panose="020B0604020202020204" pitchFamily="34" charset="0"/>
              </a:endParaRPr>
            </a:p>
          </p:txBody>
        </p:sp>
        <p:grpSp>
          <p:nvGrpSpPr>
            <p:cNvPr id="69641" name="Group 8">
              <a:extLst>
                <a:ext uri="{FF2B5EF4-FFF2-40B4-BE49-F238E27FC236}">
                  <a16:creationId xmlns:a16="http://schemas.microsoft.com/office/drawing/2014/main" id="{04EE9119-40BD-4411-9891-FCA8D87D3A52}"/>
                </a:ext>
              </a:extLst>
            </p:cNvPr>
            <p:cNvGrpSpPr>
              <a:grpSpLocks/>
            </p:cNvGrpSpPr>
            <p:nvPr/>
          </p:nvGrpSpPr>
          <p:grpSpPr bwMode="auto">
            <a:xfrm>
              <a:off x="7332" y="8083"/>
              <a:ext cx="3932" cy="2443"/>
              <a:chOff x="7524" y="5662"/>
              <a:chExt cx="1881" cy="1564"/>
            </a:xfrm>
          </p:grpSpPr>
          <p:sp>
            <p:nvSpPr>
              <p:cNvPr id="69663" name="Text Box 9">
                <a:extLst>
                  <a:ext uri="{FF2B5EF4-FFF2-40B4-BE49-F238E27FC236}">
                    <a16:creationId xmlns:a16="http://schemas.microsoft.com/office/drawing/2014/main" id="{D8B1590D-2C76-4944-A848-6A1604932415}"/>
                  </a:ext>
                </a:extLst>
              </p:cNvPr>
              <p:cNvSpPr txBox="1">
                <a:spLocks noChangeArrowheads="1"/>
              </p:cNvSpPr>
              <p:nvPr/>
            </p:nvSpPr>
            <p:spPr bwMode="auto">
              <a:xfrm>
                <a:off x="7524" y="5662"/>
                <a:ext cx="1417" cy="482"/>
              </a:xfrm>
              <a:prstGeom prst="rect">
                <a:avLst/>
              </a:prstGeom>
              <a:solidFill>
                <a:srgbClr val="FFFFFF"/>
              </a:solidFill>
              <a:ln w="9525">
                <a:solidFill>
                  <a:srgbClr val="000000"/>
                </a:solidFill>
                <a:miter lim="800000"/>
                <a:headEnd/>
                <a:tailEnd/>
              </a:ln>
            </p:spPr>
            <p:txBody>
              <a:bodyPr lIns="28800" tIns="17280" rIns="2880" bIns="2880"/>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en-US" altLang="zh-CN" b="0">
                    <a:latin typeface="Times New Roman" panose="02020603050405020304" pitchFamily="18" charset="0"/>
                  </a:rPr>
                  <a:t>《</a:t>
                </a:r>
                <a:r>
                  <a:rPr lang="zh-CN" altLang="en-US" b="0">
                    <a:latin typeface="Times New Roman" panose="02020603050405020304" pitchFamily="18" charset="0"/>
                  </a:rPr>
                  <a:t>子系统</a:t>
                </a:r>
                <a:r>
                  <a:rPr lang="en-US" altLang="zh-CN" b="0">
                    <a:latin typeface="Times New Roman" panose="02020603050405020304" pitchFamily="18" charset="0"/>
                  </a:rPr>
                  <a:t>》</a:t>
                </a:r>
                <a:endParaRPr lang="en-US" altLang="zh-CN" b="0"/>
              </a:p>
              <a:p>
                <a:pPr algn="ctr" eaLnBrk="1" hangingPunct="1"/>
                <a:r>
                  <a:rPr lang="zh-CN" altLang="en-US" b="0">
                    <a:solidFill>
                      <a:srgbClr val="CC0000"/>
                    </a:solidFill>
                    <a:latin typeface="Times New Roman" panose="02020603050405020304" pitchFamily="18" charset="0"/>
                  </a:rPr>
                  <a:t>更新数据</a:t>
                </a:r>
                <a:endParaRPr lang="zh-CN" altLang="en-US" b="0">
                  <a:solidFill>
                    <a:srgbClr val="CC0000"/>
                  </a:solidFill>
                  <a:latin typeface="Arial" panose="020B0604020202020204" pitchFamily="34" charset="0"/>
                </a:endParaRPr>
              </a:p>
            </p:txBody>
          </p:sp>
          <p:sp>
            <p:nvSpPr>
              <p:cNvPr id="69664" name="Rectangle 10">
                <a:extLst>
                  <a:ext uri="{FF2B5EF4-FFF2-40B4-BE49-F238E27FC236}">
                    <a16:creationId xmlns:a16="http://schemas.microsoft.com/office/drawing/2014/main" id="{A7C87567-EA5E-43CE-8C9C-7BDB3B99ED83}"/>
                  </a:ext>
                </a:extLst>
              </p:cNvPr>
              <p:cNvSpPr>
                <a:spLocks noChangeArrowheads="1"/>
              </p:cNvSpPr>
              <p:nvPr/>
            </p:nvSpPr>
            <p:spPr bwMode="auto">
              <a:xfrm>
                <a:off x="7527" y="6144"/>
                <a:ext cx="1878" cy="1082"/>
              </a:xfrm>
              <a:prstGeom prst="rect">
                <a:avLst/>
              </a:prstGeom>
              <a:solidFill>
                <a:srgbClr val="FFFFFF"/>
              </a:solidFill>
              <a:ln w="9525">
                <a:solidFill>
                  <a:srgbClr val="000000"/>
                </a:solidFill>
                <a:miter lim="800000"/>
                <a:headEnd/>
                <a:tailEnd/>
              </a:ln>
            </p:spPr>
            <p:txBody>
              <a:bodyPr tIns="21600" bIns="3600"/>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69665" name="Text Box 11">
                <a:extLst>
                  <a:ext uri="{FF2B5EF4-FFF2-40B4-BE49-F238E27FC236}">
                    <a16:creationId xmlns:a16="http://schemas.microsoft.com/office/drawing/2014/main" id="{E6E6E66A-EE67-42AD-93E4-C253A4060C1F}"/>
                  </a:ext>
                </a:extLst>
              </p:cNvPr>
              <p:cNvSpPr txBox="1">
                <a:spLocks noChangeArrowheads="1"/>
              </p:cNvSpPr>
              <p:nvPr/>
            </p:nvSpPr>
            <p:spPr bwMode="auto">
              <a:xfrm>
                <a:off x="7631" y="6238"/>
                <a:ext cx="789" cy="316"/>
              </a:xfrm>
              <a:prstGeom prst="rect">
                <a:avLst/>
              </a:prstGeom>
              <a:solidFill>
                <a:srgbClr val="FFFFFF"/>
              </a:solidFill>
              <a:ln w="9525">
                <a:solidFill>
                  <a:srgbClr val="000000"/>
                </a:solidFill>
                <a:miter lim="800000"/>
                <a:headEnd/>
                <a:tailEnd/>
              </a:ln>
            </p:spPr>
            <p:txBody>
              <a:bodyPr lIns="14400" tIns="17280" rIns="14400" bIns="2880"/>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zh-CN" altLang="en-US" b="0">
                    <a:latin typeface="Times New Roman" panose="02020603050405020304" pitchFamily="18" charset="0"/>
                  </a:rPr>
                  <a:t>预约</a:t>
                </a:r>
                <a:endParaRPr lang="zh-CN" altLang="en-US" b="0">
                  <a:latin typeface="Arial" panose="020B0604020202020204" pitchFamily="34" charset="0"/>
                </a:endParaRPr>
              </a:p>
            </p:txBody>
          </p:sp>
          <p:sp>
            <p:nvSpPr>
              <p:cNvPr id="69666" name="Text Box 12">
                <a:extLst>
                  <a:ext uri="{FF2B5EF4-FFF2-40B4-BE49-F238E27FC236}">
                    <a16:creationId xmlns:a16="http://schemas.microsoft.com/office/drawing/2014/main" id="{74C0483E-5138-4ABF-9C80-C0E230B9CDF0}"/>
                  </a:ext>
                </a:extLst>
              </p:cNvPr>
              <p:cNvSpPr txBox="1">
                <a:spLocks noChangeArrowheads="1"/>
              </p:cNvSpPr>
              <p:nvPr/>
            </p:nvSpPr>
            <p:spPr bwMode="auto">
              <a:xfrm>
                <a:off x="7625" y="6823"/>
                <a:ext cx="789" cy="315"/>
              </a:xfrm>
              <a:prstGeom prst="rect">
                <a:avLst/>
              </a:prstGeom>
              <a:solidFill>
                <a:srgbClr val="FFFFFF"/>
              </a:solidFill>
              <a:ln w="9525">
                <a:solidFill>
                  <a:srgbClr val="000000"/>
                </a:solidFill>
                <a:miter lim="800000"/>
                <a:headEnd/>
                <a:tailEnd/>
              </a:ln>
            </p:spPr>
            <p:txBody>
              <a:bodyPr lIns="14400" tIns="17280" rIns="14400" bIns="2880"/>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zh-CN" altLang="en-US" b="0">
                    <a:latin typeface="Times New Roman" panose="02020603050405020304" pitchFamily="18" charset="0"/>
                  </a:rPr>
                  <a:t>借还书</a:t>
                </a:r>
                <a:endParaRPr lang="zh-CN" altLang="en-US" b="0">
                  <a:latin typeface="Arial" panose="020B0604020202020204" pitchFamily="34" charset="0"/>
                </a:endParaRPr>
              </a:p>
            </p:txBody>
          </p:sp>
          <p:sp>
            <p:nvSpPr>
              <p:cNvPr id="69667" name="Text Box 13">
                <a:extLst>
                  <a:ext uri="{FF2B5EF4-FFF2-40B4-BE49-F238E27FC236}">
                    <a16:creationId xmlns:a16="http://schemas.microsoft.com/office/drawing/2014/main" id="{40843535-F2F1-45F0-A9B6-CB00D728C103}"/>
                  </a:ext>
                </a:extLst>
              </p:cNvPr>
              <p:cNvSpPr txBox="1">
                <a:spLocks noChangeArrowheads="1"/>
              </p:cNvSpPr>
              <p:nvPr/>
            </p:nvSpPr>
            <p:spPr bwMode="auto">
              <a:xfrm>
                <a:off x="8518" y="6544"/>
                <a:ext cx="789" cy="316"/>
              </a:xfrm>
              <a:prstGeom prst="rect">
                <a:avLst/>
              </a:prstGeom>
              <a:solidFill>
                <a:srgbClr val="FFFFFF"/>
              </a:solidFill>
              <a:ln w="9525">
                <a:solidFill>
                  <a:srgbClr val="000000"/>
                </a:solidFill>
                <a:miter lim="800000"/>
                <a:headEnd/>
                <a:tailEnd/>
              </a:ln>
            </p:spPr>
            <p:txBody>
              <a:bodyPr lIns="14400" tIns="17280" rIns="14400" bIns="2880"/>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zh-CN" altLang="en-US" b="0">
                    <a:latin typeface="Times New Roman" panose="02020603050405020304" pitchFamily="18" charset="0"/>
                  </a:rPr>
                  <a:t>标题</a:t>
                </a:r>
                <a:endParaRPr lang="zh-CN" altLang="en-US" b="0">
                  <a:latin typeface="Arial" panose="020B0604020202020204" pitchFamily="34" charset="0"/>
                </a:endParaRPr>
              </a:p>
            </p:txBody>
          </p:sp>
          <p:sp>
            <p:nvSpPr>
              <p:cNvPr id="69668" name="Freeform 14">
                <a:extLst>
                  <a:ext uri="{FF2B5EF4-FFF2-40B4-BE49-F238E27FC236}">
                    <a16:creationId xmlns:a16="http://schemas.microsoft.com/office/drawing/2014/main" id="{9B0A343D-32B1-40DF-B2D2-390CEF94BAA8}"/>
                  </a:ext>
                </a:extLst>
              </p:cNvPr>
              <p:cNvSpPr>
                <a:spLocks noChangeArrowheads="1"/>
              </p:cNvSpPr>
              <p:nvPr/>
            </p:nvSpPr>
            <p:spPr bwMode="auto">
              <a:xfrm>
                <a:off x="8412" y="6864"/>
                <a:ext cx="585" cy="126"/>
              </a:xfrm>
              <a:custGeom>
                <a:avLst/>
                <a:gdLst>
                  <a:gd name="T0" fmla="*/ 585 w 585"/>
                  <a:gd name="T1" fmla="*/ 0 h 135"/>
                  <a:gd name="T2" fmla="*/ 0 w 585"/>
                  <a:gd name="T3" fmla="*/ 126 h 135"/>
                  <a:gd name="T4" fmla="*/ 0 60000 65536"/>
                  <a:gd name="T5" fmla="*/ 0 60000 65536"/>
                </a:gdLst>
                <a:ahLst/>
                <a:cxnLst>
                  <a:cxn ang="T4">
                    <a:pos x="T0" y="T1"/>
                  </a:cxn>
                  <a:cxn ang="T5">
                    <a:pos x="T2" y="T3"/>
                  </a:cxn>
                </a:cxnLst>
                <a:rect l="0" t="0" r="r" b="b"/>
                <a:pathLst>
                  <a:path w="585" h="135">
                    <a:moveTo>
                      <a:pt x="585" y="0"/>
                    </a:moveTo>
                    <a:lnTo>
                      <a:pt x="0" y="13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669" name="Freeform 15">
                <a:extLst>
                  <a:ext uri="{FF2B5EF4-FFF2-40B4-BE49-F238E27FC236}">
                    <a16:creationId xmlns:a16="http://schemas.microsoft.com/office/drawing/2014/main" id="{ED177C05-5170-477D-90E5-5796A89BA27A}"/>
                  </a:ext>
                </a:extLst>
              </p:cNvPr>
              <p:cNvSpPr>
                <a:spLocks noChangeArrowheads="1"/>
              </p:cNvSpPr>
              <p:nvPr/>
            </p:nvSpPr>
            <p:spPr bwMode="auto">
              <a:xfrm>
                <a:off x="8412" y="6377"/>
                <a:ext cx="510" cy="153"/>
              </a:xfrm>
              <a:custGeom>
                <a:avLst/>
                <a:gdLst>
                  <a:gd name="T0" fmla="*/ 0 w 510"/>
                  <a:gd name="T1" fmla="*/ 0 h 165"/>
                  <a:gd name="T2" fmla="*/ 510 w 510"/>
                  <a:gd name="T3" fmla="*/ 153 h 165"/>
                  <a:gd name="T4" fmla="*/ 0 60000 65536"/>
                  <a:gd name="T5" fmla="*/ 0 60000 65536"/>
                </a:gdLst>
                <a:ahLst/>
                <a:cxnLst>
                  <a:cxn ang="T4">
                    <a:pos x="T0" y="T1"/>
                  </a:cxn>
                  <a:cxn ang="T5">
                    <a:pos x="T2" y="T3"/>
                  </a:cxn>
                </a:cxnLst>
                <a:rect l="0" t="0" r="r" b="b"/>
                <a:pathLst>
                  <a:path w="510" h="165">
                    <a:moveTo>
                      <a:pt x="0" y="0"/>
                    </a:moveTo>
                    <a:lnTo>
                      <a:pt x="510" y="16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9642" name="Group 16">
              <a:extLst>
                <a:ext uri="{FF2B5EF4-FFF2-40B4-BE49-F238E27FC236}">
                  <a16:creationId xmlns:a16="http://schemas.microsoft.com/office/drawing/2014/main" id="{90B818DA-7D9C-4D29-8B17-B3D8F32AEE0E}"/>
                </a:ext>
              </a:extLst>
            </p:cNvPr>
            <p:cNvGrpSpPr>
              <a:grpSpLocks/>
            </p:cNvGrpSpPr>
            <p:nvPr/>
          </p:nvGrpSpPr>
          <p:grpSpPr bwMode="auto">
            <a:xfrm>
              <a:off x="2290" y="5426"/>
              <a:ext cx="4135" cy="2432"/>
              <a:chOff x="5112" y="3961"/>
              <a:chExt cx="1978" cy="1557"/>
            </a:xfrm>
          </p:grpSpPr>
          <p:sp>
            <p:nvSpPr>
              <p:cNvPr id="69656" name="Text Box 17">
                <a:extLst>
                  <a:ext uri="{FF2B5EF4-FFF2-40B4-BE49-F238E27FC236}">
                    <a16:creationId xmlns:a16="http://schemas.microsoft.com/office/drawing/2014/main" id="{69F43843-9875-45FA-8696-FB34D8165E3B}"/>
                  </a:ext>
                </a:extLst>
              </p:cNvPr>
              <p:cNvSpPr txBox="1">
                <a:spLocks noChangeArrowheads="1"/>
              </p:cNvSpPr>
              <p:nvPr/>
            </p:nvSpPr>
            <p:spPr bwMode="auto">
              <a:xfrm>
                <a:off x="5115" y="3961"/>
                <a:ext cx="1484" cy="482"/>
              </a:xfrm>
              <a:prstGeom prst="rect">
                <a:avLst/>
              </a:prstGeom>
              <a:solidFill>
                <a:srgbClr val="FFFFFF"/>
              </a:solidFill>
              <a:ln w="9525">
                <a:solidFill>
                  <a:srgbClr val="000000"/>
                </a:solidFill>
                <a:miter lim="800000"/>
                <a:headEnd/>
                <a:tailEnd/>
              </a:ln>
            </p:spPr>
            <p:txBody>
              <a:bodyPr lIns="28800" tIns="17280" rIns="2880" bIns="2880"/>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en-US" altLang="zh-CN" b="0">
                    <a:solidFill>
                      <a:srgbClr val="003366"/>
                    </a:solidFill>
                    <a:latin typeface="Times New Roman" panose="02020603050405020304" pitchFamily="18" charset="0"/>
                  </a:rPr>
                  <a:t>《</a:t>
                </a:r>
                <a:r>
                  <a:rPr lang="zh-CN" altLang="en-US" b="0">
                    <a:latin typeface="Times New Roman" panose="02020603050405020304" pitchFamily="18" charset="0"/>
                  </a:rPr>
                  <a:t>子系统</a:t>
                </a:r>
                <a:r>
                  <a:rPr lang="en-US" altLang="zh-CN" b="0">
                    <a:latin typeface="Times New Roman" panose="02020603050405020304" pitchFamily="18" charset="0"/>
                  </a:rPr>
                  <a:t>》</a:t>
                </a:r>
                <a:endParaRPr lang="en-US" altLang="zh-CN" b="0"/>
              </a:p>
              <a:p>
                <a:pPr algn="ctr" eaLnBrk="1" hangingPunct="1"/>
                <a:r>
                  <a:rPr lang="zh-CN" altLang="en-US" b="0">
                    <a:solidFill>
                      <a:srgbClr val="CC0000"/>
                    </a:solidFill>
                    <a:latin typeface="Times New Roman" panose="02020603050405020304" pitchFamily="18" charset="0"/>
                  </a:rPr>
                  <a:t>交互界面</a:t>
                </a:r>
                <a:endParaRPr lang="zh-CN" altLang="en-US" b="0">
                  <a:solidFill>
                    <a:srgbClr val="CC0000"/>
                  </a:solidFill>
                  <a:latin typeface="Arial" panose="020B0604020202020204" pitchFamily="34" charset="0"/>
                </a:endParaRPr>
              </a:p>
            </p:txBody>
          </p:sp>
          <p:sp>
            <p:nvSpPr>
              <p:cNvPr id="69657" name="Rectangle 18">
                <a:extLst>
                  <a:ext uri="{FF2B5EF4-FFF2-40B4-BE49-F238E27FC236}">
                    <a16:creationId xmlns:a16="http://schemas.microsoft.com/office/drawing/2014/main" id="{9823B420-CADF-4392-AB72-536258BDCEA1}"/>
                  </a:ext>
                </a:extLst>
              </p:cNvPr>
              <p:cNvSpPr>
                <a:spLocks noChangeArrowheads="1"/>
              </p:cNvSpPr>
              <p:nvPr/>
            </p:nvSpPr>
            <p:spPr bwMode="auto">
              <a:xfrm>
                <a:off x="5112" y="4436"/>
                <a:ext cx="1978" cy="1082"/>
              </a:xfrm>
              <a:prstGeom prst="rect">
                <a:avLst/>
              </a:prstGeom>
              <a:solidFill>
                <a:srgbClr val="FFFFFF"/>
              </a:solidFill>
              <a:ln w="9525">
                <a:solidFill>
                  <a:srgbClr val="000000"/>
                </a:solidFill>
                <a:miter lim="800000"/>
                <a:headEnd/>
                <a:tailEnd/>
              </a:ln>
            </p:spPr>
            <p:txBody>
              <a:bodyPr tIns="21600" bIns="3600"/>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69658" name="Text Box 19">
                <a:extLst>
                  <a:ext uri="{FF2B5EF4-FFF2-40B4-BE49-F238E27FC236}">
                    <a16:creationId xmlns:a16="http://schemas.microsoft.com/office/drawing/2014/main" id="{EF132740-7BA4-4B3C-9F79-F2D43E4CF277}"/>
                  </a:ext>
                </a:extLst>
              </p:cNvPr>
              <p:cNvSpPr txBox="1">
                <a:spLocks noChangeArrowheads="1"/>
              </p:cNvSpPr>
              <p:nvPr/>
            </p:nvSpPr>
            <p:spPr bwMode="auto">
              <a:xfrm>
                <a:off x="5222" y="4547"/>
                <a:ext cx="830" cy="316"/>
              </a:xfrm>
              <a:prstGeom prst="rect">
                <a:avLst/>
              </a:prstGeom>
              <a:solidFill>
                <a:srgbClr val="FFFFFF"/>
              </a:solidFill>
              <a:ln w="9525">
                <a:solidFill>
                  <a:srgbClr val="000000"/>
                </a:solidFill>
                <a:miter lim="800000"/>
                <a:headEnd/>
                <a:tailEnd/>
              </a:ln>
            </p:spPr>
            <p:txBody>
              <a:bodyPr lIns="14400" tIns="17280" rIns="14400" bIns="2880"/>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zh-CN" altLang="en-US" b="0">
                    <a:latin typeface="Times New Roman" panose="02020603050405020304" pitchFamily="18" charset="0"/>
                  </a:rPr>
                  <a:t>界面控制</a:t>
                </a:r>
                <a:endParaRPr lang="zh-CN" altLang="en-US" b="0">
                  <a:latin typeface="Arial" panose="020B0604020202020204" pitchFamily="34" charset="0"/>
                </a:endParaRPr>
              </a:p>
            </p:txBody>
          </p:sp>
          <p:sp>
            <p:nvSpPr>
              <p:cNvPr id="69659" name="Text Box 20">
                <a:extLst>
                  <a:ext uri="{FF2B5EF4-FFF2-40B4-BE49-F238E27FC236}">
                    <a16:creationId xmlns:a16="http://schemas.microsoft.com/office/drawing/2014/main" id="{A6052EAD-DFDD-401C-B092-551EB5ADC462}"/>
                  </a:ext>
                </a:extLst>
              </p:cNvPr>
              <p:cNvSpPr txBox="1">
                <a:spLocks noChangeArrowheads="1"/>
              </p:cNvSpPr>
              <p:nvPr/>
            </p:nvSpPr>
            <p:spPr bwMode="auto">
              <a:xfrm>
                <a:off x="5215" y="5131"/>
                <a:ext cx="831" cy="316"/>
              </a:xfrm>
              <a:prstGeom prst="rect">
                <a:avLst/>
              </a:prstGeom>
              <a:solidFill>
                <a:srgbClr val="FFFFFF"/>
              </a:solidFill>
              <a:ln w="9525">
                <a:solidFill>
                  <a:srgbClr val="000000"/>
                </a:solidFill>
                <a:miter lim="800000"/>
                <a:headEnd/>
                <a:tailEnd/>
              </a:ln>
            </p:spPr>
            <p:txBody>
              <a:bodyPr lIns="14400" tIns="17280" rIns="14400" bIns="2880"/>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zh-CN" altLang="en-US" b="0">
                    <a:latin typeface="Times New Roman" panose="02020603050405020304" pitchFamily="18" charset="0"/>
                  </a:rPr>
                  <a:t>借书者</a:t>
                </a:r>
                <a:endParaRPr lang="zh-CN" altLang="en-US" b="0">
                  <a:latin typeface="Arial" panose="020B0604020202020204" pitchFamily="34" charset="0"/>
                </a:endParaRPr>
              </a:p>
            </p:txBody>
          </p:sp>
          <p:sp>
            <p:nvSpPr>
              <p:cNvPr id="69660" name="Text Box 21">
                <a:extLst>
                  <a:ext uri="{FF2B5EF4-FFF2-40B4-BE49-F238E27FC236}">
                    <a16:creationId xmlns:a16="http://schemas.microsoft.com/office/drawing/2014/main" id="{5B203A37-1504-4B62-9CF6-BC9997FFB758}"/>
                  </a:ext>
                </a:extLst>
              </p:cNvPr>
              <p:cNvSpPr txBox="1">
                <a:spLocks noChangeArrowheads="1"/>
              </p:cNvSpPr>
              <p:nvPr/>
            </p:nvSpPr>
            <p:spPr bwMode="auto">
              <a:xfrm>
                <a:off x="6156" y="5131"/>
                <a:ext cx="831" cy="316"/>
              </a:xfrm>
              <a:prstGeom prst="rect">
                <a:avLst/>
              </a:prstGeom>
              <a:solidFill>
                <a:srgbClr val="FFFFFF"/>
              </a:solidFill>
              <a:ln w="9525">
                <a:solidFill>
                  <a:srgbClr val="000000"/>
                </a:solidFill>
                <a:miter lim="800000"/>
                <a:headEnd/>
                <a:tailEnd/>
              </a:ln>
            </p:spPr>
            <p:txBody>
              <a:bodyPr lIns="14400" tIns="17280" rIns="14400" bIns="2880"/>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zh-CN" altLang="en-US" b="0">
                    <a:latin typeface="Times New Roman" panose="02020603050405020304" pitchFamily="18" charset="0"/>
                  </a:rPr>
                  <a:t>书目</a:t>
                </a:r>
                <a:endParaRPr lang="zh-CN" altLang="en-US" b="0">
                  <a:latin typeface="Arial" panose="020B0604020202020204" pitchFamily="34" charset="0"/>
                </a:endParaRPr>
              </a:p>
            </p:txBody>
          </p:sp>
          <p:sp>
            <p:nvSpPr>
              <p:cNvPr id="69661" name="Line 22">
                <a:extLst>
                  <a:ext uri="{FF2B5EF4-FFF2-40B4-BE49-F238E27FC236}">
                    <a16:creationId xmlns:a16="http://schemas.microsoft.com/office/drawing/2014/main" id="{63949E0A-DBDD-49D7-8468-698A10DB7709}"/>
                  </a:ext>
                </a:extLst>
              </p:cNvPr>
              <p:cNvSpPr>
                <a:spLocks noChangeShapeType="1"/>
              </p:cNvSpPr>
              <p:nvPr/>
            </p:nvSpPr>
            <p:spPr bwMode="auto">
              <a:xfrm>
                <a:off x="5450" y="4875"/>
                <a:ext cx="0" cy="2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2" name="Freeform 23">
                <a:extLst>
                  <a:ext uri="{FF2B5EF4-FFF2-40B4-BE49-F238E27FC236}">
                    <a16:creationId xmlns:a16="http://schemas.microsoft.com/office/drawing/2014/main" id="{DBEEAEAD-4983-4803-A45E-F5DC23D1F48A}"/>
                  </a:ext>
                </a:extLst>
              </p:cNvPr>
              <p:cNvSpPr>
                <a:spLocks noChangeArrowheads="1"/>
              </p:cNvSpPr>
              <p:nvPr/>
            </p:nvSpPr>
            <p:spPr bwMode="auto">
              <a:xfrm>
                <a:off x="5667" y="4868"/>
                <a:ext cx="870" cy="250"/>
              </a:xfrm>
              <a:custGeom>
                <a:avLst/>
                <a:gdLst>
                  <a:gd name="T0" fmla="*/ 0 w 870"/>
                  <a:gd name="T1" fmla="*/ 0 h 270"/>
                  <a:gd name="T2" fmla="*/ 870 w 870"/>
                  <a:gd name="T3" fmla="*/ 250 h 270"/>
                  <a:gd name="T4" fmla="*/ 0 60000 65536"/>
                  <a:gd name="T5" fmla="*/ 0 60000 65536"/>
                </a:gdLst>
                <a:ahLst/>
                <a:cxnLst>
                  <a:cxn ang="T4">
                    <a:pos x="T0" y="T1"/>
                  </a:cxn>
                  <a:cxn ang="T5">
                    <a:pos x="T2" y="T3"/>
                  </a:cxn>
                </a:cxnLst>
                <a:rect l="0" t="0" r="r" b="b"/>
                <a:pathLst>
                  <a:path w="870" h="270">
                    <a:moveTo>
                      <a:pt x="0" y="0"/>
                    </a:moveTo>
                    <a:lnTo>
                      <a:pt x="870" y="27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9643" name="Group 24">
              <a:extLst>
                <a:ext uri="{FF2B5EF4-FFF2-40B4-BE49-F238E27FC236}">
                  <a16:creationId xmlns:a16="http://schemas.microsoft.com/office/drawing/2014/main" id="{48BDEC94-ED1F-4C14-A4D2-17EEC11C4AA7}"/>
                </a:ext>
              </a:extLst>
            </p:cNvPr>
            <p:cNvGrpSpPr>
              <a:grpSpLocks/>
            </p:cNvGrpSpPr>
            <p:nvPr/>
          </p:nvGrpSpPr>
          <p:grpSpPr bwMode="auto">
            <a:xfrm>
              <a:off x="6209" y="5373"/>
              <a:ext cx="5055" cy="2443"/>
              <a:chOff x="6987" y="3927"/>
              <a:chExt cx="2418" cy="1564"/>
            </a:xfrm>
          </p:grpSpPr>
          <p:sp>
            <p:nvSpPr>
              <p:cNvPr id="69652" name="Text Box 25">
                <a:extLst>
                  <a:ext uri="{FF2B5EF4-FFF2-40B4-BE49-F238E27FC236}">
                    <a16:creationId xmlns:a16="http://schemas.microsoft.com/office/drawing/2014/main" id="{FF9273B9-1284-4930-898F-74545EA68E45}"/>
                  </a:ext>
                </a:extLst>
              </p:cNvPr>
              <p:cNvSpPr txBox="1">
                <a:spLocks noChangeArrowheads="1"/>
              </p:cNvSpPr>
              <p:nvPr/>
            </p:nvSpPr>
            <p:spPr bwMode="auto">
              <a:xfrm>
                <a:off x="7524" y="3927"/>
                <a:ext cx="1409" cy="482"/>
              </a:xfrm>
              <a:prstGeom prst="rect">
                <a:avLst/>
              </a:prstGeom>
              <a:solidFill>
                <a:srgbClr val="FFFFFF"/>
              </a:solidFill>
              <a:ln w="9525">
                <a:solidFill>
                  <a:srgbClr val="000000"/>
                </a:solidFill>
                <a:miter lim="800000"/>
                <a:headEnd/>
                <a:tailEnd/>
              </a:ln>
            </p:spPr>
            <p:txBody>
              <a:bodyPr lIns="28800" tIns="17280" rIns="2880" bIns="2880"/>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en-US" altLang="zh-CN" b="0">
                    <a:latin typeface="Times New Roman" panose="02020603050405020304" pitchFamily="18" charset="0"/>
                  </a:rPr>
                  <a:t>《</a:t>
                </a:r>
                <a:r>
                  <a:rPr lang="zh-CN" altLang="en-US" b="0">
                    <a:latin typeface="Times New Roman" panose="02020603050405020304" pitchFamily="18" charset="0"/>
                  </a:rPr>
                  <a:t>子系统</a:t>
                </a:r>
                <a:r>
                  <a:rPr lang="en-US" altLang="zh-CN" b="0">
                    <a:latin typeface="Times New Roman" panose="02020603050405020304" pitchFamily="18" charset="0"/>
                  </a:rPr>
                  <a:t>》</a:t>
                </a:r>
                <a:endParaRPr lang="en-US" altLang="zh-CN" b="0"/>
              </a:p>
              <a:p>
                <a:pPr algn="ctr" eaLnBrk="1" hangingPunct="1"/>
                <a:r>
                  <a:rPr lang="zh-CN" altLang="en-US" b="0">
                    <a:solidFill>
                      <a:srgbClr val="CC0000"/>
                    </a:solidFill>
                    <a:latin typeface="Times New Roman" panose="02020603050405020304" pitchFamily="18" charset="0"/>
                  </a:rPr>
                  <a:t>标识书目</a:t>
                </a:r>
                <a:endParaRPr lang="zh-CN" altLang="en-US" b="0">
                  <a:solidFill>
                    <a:srgbClr val="CC0000"/>
                  </a:solidFill>
                  <a:latin typeface="Arial" panose="020B0604020202020204" pitchFamily="34" charset="0"/>
                </a:endParaRPr>
              </a:p>
            </p:txBody>
          </p:sp>
          <p:sp>
            <p:nvSpPr>
              <p:cNvPr id="69653" name="Rectangle 26">
                <a:extLst>
                  <a:ext uri="{FF2B5EF4-FFF2-40B4-BE49-F238E27FC236}">
                    <a16:creationId xmlns:a16="http://schemas.microsoft.com/office/drawing/2014/main" id="{61C535FD-8B4F-4D5C-A854-D9E704826A2D}"/>
                  </a:ext>
                </a:extLst>
              </p:cNvPr>
              <p:cNvSpPr>
                <a:spLocks noChangeArrowheads="1"/>
              </p:cNvSpPr>
              <p:nvPr/>
            </p:nvSpPr>
            <p:spPr bwMode="auto">
              <a:xfrm>
                <a:off x="7527" y="4409"/>
                <a:ext cx="1878" cy="1082"/>
              </a:xfrm>
              <a:prstGeom prst="rect">
                <a:avLst/>
              </a:prstGeom>
              <a:solidFill>
                <a:srgbClr val="FFFFFF"/>
              </a:solidFill>
              <a:ln w="9525">
                <a:solidFill>
                  <a:srgbClr val="000000"/>
                </a:solidFill>
                <a:miter lim="800000"/>
                <a:headEnd/>
                <a:tailEnd/>
              </a:ln>
            </p:spPr>
            <p:txBody>
              <a:bodyPr tIns="21600" bIns="3600"/>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69654" name="Text Box 27">
                <a:extLst>
                  <a:ext uri="{FF2B5EF4-FFF2-40B4-BE49-F238E27FC236}">
                    <a16:creationId xmlns:a16="http://schemas.microsoft.com/office/drawing/2014/main" id="{801DF71B-C792-41D2-90F0-5EA28C49F483}"/>
                  </a:ext>
                </a:extLst>
              </p:cNvPr>
              <p:cNvSpPr txBox="1">
                <a:spLocks noChangeArrowheads="1"/>
              </p:cNvSpPr>
              <p:nvPr/>
            </p:nvSpPr>
            <p:spPr bwMode="auto">
              <a:xfrm>
                <a:off x="8062" y="4754"/>
                <a:ext cx="788" cy="315"/>
              </a:xfrm>
              <a:prstGeom prst="rect">
                <a:avLst/>
              </a:prstGeom>
              <a:solidFill>
                <a:srgbClr val="FFFFFF"/>
              </a:solidFill>
              <a:ln w="9525">
                <a:solidFill>
                  <a:srgbClr val="000000"/>
                </a:solidFill>
                <a:miter lim="800000"/>
                <a:headEnd/>
                <a:tailEnd/>
              </a:ln>
            </p:spPr>
            <p:txBody>
              <a:bodyPr lIns="14400" tIns="17280" rIns="14400" bIns="2880"/>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zh-CN" altLang="en-US" b="0">
                    <a:latin typeface="Times New Roman" panose="02020603050405020304" pitchFamily="18" charset="0"/>
                  </a:rPr>
                  <a:t>书目</a:t>
                </a:r>
                <a:endParaRPr lang="zh-CN" altLang="en-US" b="0">
                  <a:latin typeface="Arial" panose="020B0604020202020204" pitchFamily="34" charset="0"/>
                </a:endParaRPr>
              </a:p>
            </p:txBody>
          </p:sp>
          <p:sp>
            <p:nvSpPr>
              <p:cNvPr id="69655" name="Freeform 28">
                <a:extLst>
                  <a:ext uri="{FF2B5EF4-FFF2-40B4-BE49-F238E27FC236}">
                    <a16:creationId xmlns:a16="http://schemas.microsoft.com/office/drawing/2014/main" id="{55B6C266-4D70-4571-9D75-8FC23A9CD925}"/>
                  </a:ext>
                </a:extLst>
              </p:cNvPr>
              <p:cNvSpPr>
                <a:spLocks noChangeArrowheads="1"/>
              </p:cNvSpPr>
              <p:nvPr/>
            </p:nvSpPr>
            <p:spPr bwMode="auto">
              <a:xfrm>
                <a:off x="6987" y="4910"/>
                <a:ext cx="1056" cy="369"/>
              </a:xfrm>
              <a:custGeom>
                <a:avLst/>
                <a:gdLst>
                  <a:gd name="T0" fmla="*/ 0 w 1056"/>
                  <a:gd name="T1" fmla="*/ 369 h 398"/>
                  <a:gd name="T2" fmla="*/ 1056 w 1056"/>
                  <a:gd name="T3" fmla="*/ 0 h 398"/>
                  <a:gd name="T4" fmla="*/ 0 60000 65536"/>
                  <a:gd name="T5" fmla="*/ 0 60000 65536"/>
                </a:gdLst>
                <a:ahLst/>
                <a:cxnLst>
                  <a:cxn ang="T4">
                    <a:pos x="T0" y="T1"/>
                  </a:cxn>
                  <a:cxn ang="T5">
                    <a:pos x="T2" y="T3"/>
                  </a:cxn>
                </a:cxnLst>
                <a:rect l="0" t="0" r="r" b="b"/>
                <a:pathLst>
                  <a:path w="1056" h="398">
                    <a:moveTo>
                      <a:pt x="0" y="398"/>
                    </a:moveTo>
                    <a:lnTo>
                      <a:pt x="1056"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9644" name="Group 29">
              <a:extLst>
                <a:ext uri="{FF2B5EF4-FFF2-40B4-BE49-F238E27FC236}">
                  <a16:creationId xmlns:a16="http://schemas.microsoft.com/office/drawing/2014/main" id="{2EA315B5-3B4D-4389-A720-F80596B29E14}"/>
                </a:ext>
              </a:extLst>
            </p:cNvPr>
            <p:cNvGrpSpPr>
              <a:grpSpLocks/>
            </p:cNvGrpSpPr>
            <p:nvPr/>
          </p:nvGrpSpPr>
          <p:grpSpPr bwMode="auto">
            <a:xfrm>
              <a:off x="2290" y="7755"/>
              <a:ext cx="4135" cy="2784"/>
              <a:chOff x="5112" y="5452"/>
              <a:chExt cx="1978" cy="1782"/>
            </a:xfrm>
          </p:grpSpPr>
          <p:sp>
            <p:nvSpPr>
              <p:cNvPr id="69648" name="Text Box 30">
                <a:extLst>
                  <a:ext uri="{FF2B5EF4-FFF2-40B4-BE49-F238E27FC236}">
                    <a16:creationId xmlns:a16="http://schemas.microsoft.com/office/drawing/2014/main" id="{BE23CD96-310E-4E84-B982-A89E2781996F}"/>
                  </a:ext>
                </a:extLst>
              </p:cNvPr>
              <p:cNvSpPr txBox="1">
                <a:spLocks noChangeArrowheads="1"/>
              </p:cNvSpPr>
              <p:nvPr/>
            </p:nvSpPr>
            <p:spPr bwMode="auto">
              <a:xfrm>
                <a:off x="5115" y="5673"/>
                <a:ext cx="1587" cy="482"/>
              </a:xfrm>
              <a:prstGeom prst="rect">
                <a:avLst/>
              </a:prstGeom>
              <a:solidFill>
                <a:srgbClr val="FFFFFF"/>
              </a:solidFill>
              <a:ln w="9525">
                <a:solidFill>
                  <a:srgbClr val="000000"/>
                </a:solidFill>
                <a:miter lim="800000"/>
                <a:headEnd/>
                <a:tailEnd/>
              </a:ln>
            </p:spPr>
            <p:txBody>
              <a:bodyPr lIns="28800" tIns="17280" rIns="2880" bIns="2880"/>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en-US" altLang="zh-CN" b="0">
                    <a:latin typeface="Times New Roman" panose="02020603050405020304" pitchFamily="18" charset="0"/>
                  </a:rPr>
                  <a:t>《</a:t>
                </a:r>
                <a:r>
                  <a:rPr lang="zh-CN" altLang="en-US" b="0">
                    <a:latin typeface="Times New Roman" panose="02020603050405020304" pitchFamily="18" charset="0"/>
                  </a:rPr>
                  <a:t>子系统</a:t>
                </a:r>
                <a:r>
                  <a:rPr lang="en-US" altLang="zh-CN" b="0">
                    <a:latin typeface="Times New Roman" panose="02020603050405020304" pitchFamily="18" charset="0"/>
                  </a:rPr>
                  <a:t>》</a:t>
                </a:r>
                <a:endParaRPr lang="en-US" altLang="zh-CN" b="0"/>
              </a:p>
              <a:p>
                <a:pPr algn="ctr" eaLnBrk="1" hangingPunct="1"/>
                <a:r>
                  <a:rPr lang="zh-CN" altLang="en-US" b="0">
                    <a:solidFill>
                      <a:srgbClr val="CC0000"/>
                    </a:solidFill>
                    <a:latin typeface="Times New Roman" panose="02020603050405020304" pitchFamily="18" charset="0"/>
                  </a:rPr>
                  <a:t>标识借书者</a:t>
                </a:r>
                <a:endParaRPr lang="zh-CN" altLang="en-US" b="0">
                  <a:solidFill>
                    <a:srgbClr val="CC0000"/>
                  </a:solidFill>
                  <a:latin typeface="Arial" panose="020B0604020202020204" pitchFamily="34" charset="0"/>
                </a:endParaRPr>
              </a:p>
            </p:txBody>
          </p:sp>
          <p:sp>
            <p:nvSpPr>
              <p:cNvPr id="69649" name="Rectangle 31">
                <a:extLst>
                  <a:ext uri="{FF2B5EF4-FFF2-40B4-BE49-F238E27FC236}">
                    <a16:creationId xmlns:a16="http://schemas.microsoft.com/office/drawing/2014/main" id="{F4A51804-B3A1-402E-902D-8B3BD9493173}"/>
                  </a:ext>
                </a:extLst>
              </p:cNvPr>
              <p:cNvSpPr>
                <a:spLocks noChangeArrowheads="1"/>
              </p:cNvSpPr>
              <p:nvPr/>
            </p:nvSpPr>
            <p:spPr bwMode="auto">
              <a:xfrm>
                <a:off x="5112" y="6152"/>
                <a:ext cx="1978" cy="1082"/>
              </a:xfrm>
              <a:prstGeom prst="rect">
                <a:avLst/>
              </a:prstGeom>
              <a:solidFill>
                <a:srgbClr val="FFFFFF"/>
              </a:solidFill>
              <a:ln w="9525">
                <a:solidFill>
                  <a:srgbClr val="000000"/>
                </a:solidFill>
                <a:miter lim="800000"/>
                <a:headEnd/>
                <a:tailEnd/>
              </a:ln>
            </p:spPr>
            <p:txBody>
              <a:bodyPr tIns="21600" bIns="3600"/>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69650" name="Text Box 32">
                <a:extLst>
                  <a:ext uri="{FF2B5EF4-FFF2-40B4-BE49-F238E27FC236}">
                    <a16:creationId xmlns:a16="http://schemas.microsoft.com/office/drawing/2014/main" id="{7B3B713E-0EF6-49DC-BD7E-007DD7C3C3C1}"/>
                  </a:ext>
                </a:extLst>
              </p:cNvPr>
              <p:cNvSpPr txBox="1">
                <a:spLocks noChangeArrowheads="1"/>
              </p:cNvSpPr>
              <p:nvPr/>
            </p:nvSpPr>
            <p:spPr bwMode="auto">
              <a:xfrm>
                <a:off x="5758" y="6483"/>
                <a:ext cx="830" cy="315"/>
              </a:xfrm>
              <a:prstGeom prst="rect">
                <a:avLst/>
              </a:prstGeom>
              <a:solidFill>
                <a:srgbClr val="FFFFFF"/>
              </a:solidFill>
              <a:ln w="9525">
                <a:solidFill>
                  <a:srgbClr val="000000"/>
                </a:solidFill>
                <a:miter lim="800000"/>
                <a:headEnd/>
                <a:tailEnd/>
              </a:ln>
            </p:spPr>
            <p:txBody>
              <a:bodyPr lIns="14400" tIns="17280" rIns="14400" bIns="2880"/>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zh-CN" altLang="en-US" b="0">
                    <a:latin typeface="Times New Roman" panose="02020603050405020304" pitchFamily="18" charset="0"/>
                  </a:rPr>
                  <a:t>借书者</a:t>
                </a:r>
                <a:endParaRPr lang="zh-CN" altLang="en-US" b="0">
                  <a:latin typeface="Arial" panose="020B0604020202020204" pitchFamily="34" charset="0"/>
                </a:endParaRPr>
              </a:p>
            </p:txBody>
          </p:sp>
          <p:sp>
            <p:nvSpPr>
              <p:cNvPr id="69651" name="Freeform 33">
                <a:extLst>
                  <a:ext uri="{FF2B5EF4-FFF2-40B4-BE49-F238E27FC236}">
                    <a16:creationId xmlns:a16="http://schemas.microsoft.com/office/drawing/2014/main" id="{011387E3-3028-4D4D-82A7-338354AB9B6D}"/>
                  </a:ext>
                </a:extLst>
              </p:cNvPr>
              <p:cNvSpPr>
                <a:spLocks noChangeArrowheads="1"/>
              </p:cNvSpPr>
              <p:nvPr/>
            </p:nvSpPr>
            <p:spPr bwMode="auto">
              <a:xfrm>
                <a:off x="5883" y="5452"/>
                <a:ext cx="459" cy="1037"/>
              </a:xfrm>
              <a:custGeom>
                <a:avLst/>
                <a:gdLst>
                  <a:gd name="T0" fmla="*/ 0 w 459"/>
                  <a:gd name="T1" fmla="*/ 0 h 1118"/>
                  <a:gd name="T2" fmla="*/ 459 w 459"/>
                  <a:gd name="T3" fmla="*/ 1037 h 1118"/>
                  <a:gd name="T4" fmla="*/ 0 60000 65536"/>
                  <a:gd name="T5" fmla="*/ 0 60000 65536"/>
                </a:gdLst>
                <a:ahLst/>
                <a:cxnLst>
                  <a:cxn ang="T4">
                    <a:pos x="T0" y="T1"/>
                  </a:cxn>
                  <a:cxn ang="T5">
                    <a:pos x="T2" y="T3"/>
                  </a:cxn>
                </a:cxnLst>
                <a:rect l="0" t="0" r="r" b="b"/>
                <a:pathLst>
                  <a:path w="459" h="1118">
                    <a:moveTo>
                      <a:pt x="0" y="0"/>
                    </a:moveTo>
                    <a:lnTo>
                      <a:pt x="459" y="1118"/>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9645" name="Freeform 34">
              <a:extLst>
                <a:ext uri="{FF2B5EF4-FFF2-40B4-BE49-F238E27FC236}">
                  <a16:creationId xmlns:a16="http://schemas.microsoft.com/office/drawing/2014/main" id="{81BE7297-2CA1-4966-95CE-F91867143F6C}"/>
                </a:ext>
              </a:extLst>
            </p:cNvPr>
            <p:cNvSpPr>
              <a:spLocks noChangeArrowheads="1"/>
            </p:cNvSpPr>
            <p:nvPr/>
          </p:nvSpPr>
          <p:spPr bwMode="auto">
            <a:xfrm>
              <a:off x="10067" y="6877"/>
              <a:ext cx="595" cy="2585"/>
            </a:xfrm>
            <a:custGeom>
              <a:avLst/>
              <a:gdLst>
                <a:gd name="T0" fmla="*/ 0 w 285"/>
                <a:gd name="T1" fmla="*/ 0 h 1785"/>
                <a:gd name="T2" fmla="*/ 595 w 285"/>
                <a:gd name="T3" fmla="*/ 2585 h 1785"/>
                <a:gd name="T4" fmla="*/ 0 60000 65536"/>
                <a:gd name="T5" fmla="*/ 0 60000 65536"/>
              </a:gdLst>
              <a:ahLst/>
              <a:cxnLst>
                <a:cxn ang="T4">
                  <a:pos x="T0" y="T1"/>
                </a:cxn>
                <a:cxn ang="T5">
                  <a:pos x="T2" y="T3"/>
                </a:cxn>
              </a:cxnLst>
              <a:rect l="0" t="0" r="r" b="b"/>
              <a:pathLst>
                <a:path w="285" h="1785">
                  <a:moveTo>
                    <a:pt x="0" y="0"/>
                  </a:moveTo>
                  <a:lnTo>
                    <a:pt x="285" y="178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646" name="Freeform 35">
              <a:extLst>
                <a:ext uri="{FF2B5EF4-FFF2-40B4-BE49-F238E27FC236}">
                  <a16:creationId xmlns:a16="http://schemas.microsoft.com/office/drawing/2014/main" id="{CF6748E6-CFBB-4D6D-992B-5CA518F8080C}"/>
                </a:ext>
              </a:extLst>
            </p:cNvPr>
            <p:cNvSpPr>
              <a:spLocks noChangeArrowheads="1"/>
            </p:cNvSpPr>
            <p:nvPr/>
          </p:nvSpPr>
          <p:spPr bwMode="auto">
            <a:xfrm>
              <a:off x="5375" y="9710"/>
              <a:ext cx="2164" cy="413"/>
            </a:xfrm>
            <a:custGeom>
              <a:avLst/>
              <a:gdLst>
                <a:gd name="T0" fmla="*/ 0 w 1035"/>
                <a:gd name="T1" fmla="*/ 0 h 285"/>
                <a:gd name="T2" fmla="*/ 2164 w 1035"/>
                <a:gd name="T3" fmla="*/ 413 h 285"/>
                <a:gd name="T4" fmla="*/ 0 60000 65536"/>
                <a:gd name="T5" fmla="*/ 0 60000 65536"/>
              </a:gdLst>
              <a:ahLst/>
              <a:cxnLst>
                <a:cxn ang="T4">
                  <a:pos x="T0" y="T1"/>
                </a:cxn>
                <a:cxn ang="T5">
                  <a:pos x="T2" y="T3"/>
                </a:cxn>
              </a:cxnLst>
              <a:rect l="0" t="0" r="r" b="b"/>
              <a:pathLst>
                <a:path w="1035" h="285">
                  <a:moveTo>
                    <a:pt x="0" y="0"/>
                  </a:moveTo>
                  <a:lnTo>
                    <a:pt x="1035" y="28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647" name="Freeform 36">
              <a:extLst>
                <a:ext uri="{FF2B5EF4-FFF2-40B4-BE49-F238E27FC236}">
                  <a16:creationId xmlns:a16="http://schemas.microsoft.com/office/drawing/2014/main" id="{ECAF2DA3-B59E-4E84-B082-4D768A2F0CD1}"/>
                </a:ext>
              </a:extLst>
            </p:cNvPr>
            <p:cNvSpPr>
              <a:spLocks noChangeArrowheads="1"/>
            </p:cNvSpPr>
            <p:nvPr/>
          </p:nvSpPr>
          <p:spPr bwMode="auto">
            <a:xfrm>
              <a:off x="5363" y="9211"/>
              <a:ext cx="2176" cy="359"/>
            </a:xfrm>
            <a:custGeom>
              <a:avLst/>
              <a:gdLst>
                <a:gd name="T0" fmla="*/ 0 w 1041"/>
                <a:gd name="T1" fmla="*/ 359 h 248"/>
                <a:gd name="T2" fmla="*/ 2176 w 1041"/>
                <a:gd name="T3" fmla="*/ 0 h 248"/>
                <a:gd name="T4" fmla="*/ 0 60000 65536"/>
                <a:gd name="T5" fmla="*/ 0 60000 65536"/>
              </a:gdLst>
              <a:ahLst/>
              <a:cxnLst>
                <a:cxn ang="T4">
                  <a:pos x="T0" y="T1"/>
                </a:cxn>
                <a:cxn ang="T5">
                  <a:pos x="T2" y="T3"/>
                </a:cxn>
              </a:cxnLst>
              <a:rect l="0" t="0" r="r" b="b"/>
              <a:pathLst>
                <a:path w="1041" h="248">
                  <a:moveTo>
                    <a:pt x="0" y="248"/>
                  </a:moveTo>
                  <a:lnTo>
                    <a:pt x="1041"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9638" name="Rectangle 37">
            <a:extLst>
              <a:ext uri="{FF2B5EF4-FFF2-40B4-BE49-F238E27FC236}">
                <a16:creationId xmlns:a16="http://schemas.microsoft.com/office/drawing/2014/main" id="{176ED6E3-F476-4BD0-B4C1-02688C54F1E2}"/>
              </a:ext>
            </a:extLst>
          </p:cNvPr>
          <p:cNvSpPr>
            <a:spLocks noChangeArrowheads="1"/>
          </p:cNvSpPr>
          <p:nvPr/>
        </p:nvSpPr>
        <p:spPr bwMode="auto">
          <a:xfrm>
            <a:off x="2987675" y="5589588"/>
            <a:ext cx="23653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a:latin typeface="Arial" panose="020B0604020202020204" pitchFamily="34" charset="0"/>
              </a:rPr>
              <a:t>图</a:t>
            </a:r>
            <a:r>
              <a:rPr lang="en-US" altLang="zh-CN">
                <a:latin typeface="Arial" panose="020B0604020202020204" pitchFamily="34" charset="0"/>
              </a:rPr>
              <a:t>5-24 </a:t>
            </a:r>
            <a:r>
              <a:rPr lang="zh-CN" altLang="en-US">
                <a:latin typeface="Arial" panose="020B0604020202020204" pitchFamily="34" charset="0"/>
              </a:rPr>
              <a:t>图书借阅子系统结构</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C244E8FC-605F-4E80-A943-78676716CC47}"/>
              </a:ext>
            </a:extLst>
          </p:cNvPr>
          <p:cNvSpPr>
            <a:spLocks noGrp="1" noChangeArrowheads="1"/>
          </p:cNvSpPr>
          <p:nvPr>
            <p:ph type="title" idx="4294967295"/>
          </p:nvPr>
        </p:nvSpPr>
        <p:spPr>
          <a:xfrm>
            <a:off x="395288" y="188913"/>
            <a:ext cx="8178800" cy="533400"/>
          </a:xfrm>
        </p:spPr>
        <p:txBody>
          <a:bodyPr/>
          <a:lstStyle/>
          <a:p>
            <a:pPr eaLnBrk="1" hangingPunct="1"/>
            <a:r>
              <a:rPr lang="en-US" altLang="zh-CN"/>
              <a:t>5.5 </a:t>
            </a:r>
            <a:r>
              <a:rPr lang="zh-CN" altLang="en-US"/>
              <a:t>面向对象分析和设计实例</a:t>
            </a:r>
          </a:p>
        </p:txBody>
      </p:sp>
      <p:sp>
        <p:nvSpPr>
          <p:cNvPr id="70659" name="Text Box 3">
            <a:extLst>
              <a:ext uri="{FF2B5EF4-FFF2-40B4-BE49-F238E27FC236}">
                <a16:creationId xmlns:a16="http://schemas.microsoft.com/office/drawing/2014/main" id="{4A69280C-F58E-4F40-BF0A-30010947EC62}"/>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5" name="圆角矩形 4">
            <a:extLst>
              <a:ext uri="{FF2B5EF4-FFF2-40B4-BE49-F238E27FC236}">
                <a16:creationId xmlns:a16="http://schemas.microsoft.com/office/drawing/2014/main" id="{F1D2DB11-39AE-40E6-A9BC-DC26D172CA49}"/>
              </a:ext>
            </a:extLst>
          </p:cNvPr>
          <p:cNvSpPr/>
          <p:nvPr/>
        </p:nvSpPr>
        <p:spPr bwMode="gray">
          <a:xfrm>
            <a:off x="827088" y="1341438"/>
            <a:ext cx="7416800" cy="3455987"/>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a:spcBef>
                <a:spcPct val="20000"/>
              </a:spcBef>
              <a:spcAft>
                <a:spcPct val="20000"/>
              </a:spcAft>
              <a:buFontTx/>
              <a:buNone/>
              <a:defRPr/>
            </a:pPr>
            <a:r>
              <a:rPr lang="en-US" altLang="zh-CN" sz="2300" dirty="0">
                <a:solidFill>
                  <a:srgbClr val="FF0000"/>
                </a:solidFill>
                <a:latin typeface="Arial" panose="020B0604020202020204" pitchFamily="34" charset="0"/>
              </a:rPr>
              <a:t>         3</a:t>
            </a:r>
            <a:r>
              <a:rPr lang="zh-CN" altLang="en-US" sz="2300" dirty="0">
                <a:solidFill>
                  <a:srgbClr val="FF0000"/>
                </a:solidFill>
                <a:latin typeface="Arial" panose="020B0604020202020204" pitchFamily="34" charset="0"/>
              </a:rPr>
              <a:t>．细节设计 </a:t>
            </a:r>
          </a:p>
          <a:p>
            <a:pPr>
              <a:spcBef>
                <a:spcPct val="20000"/>
              </a:spcBef>
              <a:spcAft>
                <a:spcPct val="20000"/>
              </a:spcAft>
              <a:buFontTx/>
              <a:buNone/>
              <a:defRPr/>
            </a:pPr>
            <a:r>
              <a:rPr lang="en-US" altLang="zh-CN" sz="2300" dirty="0">
                <a:solidFill>
                  <a:schemeClr val="tx1"/>
                </a:solidFill>
                <a:latin typeface="Arial" panose="020B0604020202020204" pitchFamily="34" charset="0"/>
              </a:rPr>
              <a:t>         UML</a:t>
            </a:r>
            <a:r>
              <a:rPr lang="zh-CN" altLang="en-US" sz="2300" dirty="0">
                <a:solidFill>
                  <a:schemeClr val="tx1"/>
                </a:solidFill>
                <a:latin typeface="Arial" panose="020B0604020202020204" pitchFamily="34" charset="0"/>
              </a:rPr>
              <a:t>中的</a:t>
            </a:r>
            <a:r>
              <a:rPr lang="zh-CN" altLang="en-US" sz="2300" u="sng" dirty="0">
                <a:solidFill>
                  <a:srgbClr val="800000"/>
                </a:solidFill>
                <a:effectLst>
                  <a:outerShdw blurRad="38100" dist="38100" dir="2700000" algn="tl">
                    <a:srgbClr val="C0C0C0"/>
                  </a:outerShdw>
                </a:effectLst>
                <a:latin typeface="Arial" panose="020B0604020202020204" pitchFamily="34" charset="0"/>
              </a:rPr>
              <a:t>动态模型 </a:t>
            </a:r>
            <a:r>
              <a:rPr lang="zh-CN" altLang="en-US" sz="2300" dirty="0">
                <a:solidFill>
                  <a:srgbClr val="CC0000"/>
                </a:solidFill>
                <a:latin typeface="Arial" panose="020B0604020202020204" pitchFamily="34" charset="0"/>
              </a:rPr>
              <a:t>用于</a:t>
            </a:r>
            <a:r>
              <a:rPr lang="zh-CN" altLang="en-US" sz="2300" dirty="0">
                <a:solidFill>
                  <a:schemeClr val="tx1"/>
                </a:solidFill>
                <a:latin typeface="Arial" panose="020B0604020202020204" pitchFamily="34" charset="0"/>
              </a:rPr>
              <a:t>显示类的对象在指定的情况下的动作</a:t>
            </a:r>
            <a:r>
              <a:rPr lang="en-US" altLang="zh-CN" sz="2300" dirty="0">
                <a:solidFill>
                  <a:schemeClr val="tx1"/>
                </a:solidFill>
                <a:latin typeface="Arial" panose="020B0604020202020204" pitchFamily="34" charset="0"/>
              </a:rPr>
              <a:t>, </a:t>
            </a:r>
            <a:r>
              <a:rPr lang="zh-CN" altLang="en-US" sz="2300" u="sng" dirty="0">
                <a:solidFill>
                  <a:srgbClr val="800000"/>
                </a:solidFill>
                <a:effectLst>
                  <a:outerShdw blurRad="38100" dist="38100" dir="2700000" algn="tl">
                    <a:srgbClr val="C0C0C0"/>
                  </a:outerShdw>
                </a:effectLst>
                <a:latin typeface="Arial" panose="020B0604020202020204" pitchFamily="34" charset="0"/>
              </a:rPr>
              <a:t>用例描述 </a:t>
            </a:r>
            <a:r>
              <a:rPr lang="zh-CN" altLang="en-US" sz="2300" dirty="0">
                <a:solidFill>
                  <a:srgbClr val="CC0000"/>
                </a:solidFill>
                <a:latin typeface="Arial" panose="020B0604020202020204" pitchFamily="34" charset="0"/>
              </a:rPr>
              <a:t>用于</a:t>
            </a:r>
            <a:r>
              <a:rPr lang="zh-CN" altLang="en-US" sz="2300" dirty="0">
                <a:solidFill>
                  <a:schemeClr val="tx1"/>
                </a:solidFill>
                <a:latin typeface="Arial" panose="020B0604020202020204" pitchFamily="34" charset="0"/>
              </a:rPr>
              <a:t>验证用例在设计中的处理。需要进行</a:t>
            </a:r>
            <a:r>
              <a:rPr lang="en-US" altLang="zh-CN" sz="2300" dirty="0">
                <a:solidFill>
                  <a:schemeClr val="tx1"/>
                </a:solidFill>
                <a:latin typeface="Arial" panose="020B0604020202020204" pitchFamily="34" charset="0"/>
              </a:rPr>
              <a:t>3</a:t>
            </a:r>
            <a:r>
              <a:rPr lang="zh-CN" altLang="en-US" sz="2300" dirty="0">
                <a:solidFill>
                  <a:schemeClr val="tx1"/>
                </a:solidFill>
                <a:latin typeface="Arial" panose="020B0604020202020204" pitchFamily="34" charset="0"/>
              </a:rPr>
              <a:t>类</a:t>
            </a:r>
            <a:r>
              <a:rPr lang="en-US" altLang="zh-CN" sz="2300" dirty="0">
                <a:solidFill>
                  <a:schemeClr val="tx1"/>
                </a:solidFill>
                <a:latin typeface="Arial" panose="020B0604020202020204" pitchFamily="34" charset="0"/>
              </a:rPr>
              <a:t>/</a:t>
            </a:r>
            <a:r>
              <a:rPr lang="zh-CN" altLang="en-US" sz="2300" dirty="0">
                <a:solidFill>
                  <a:schemeClr val="tx1"/>
                </a:solidFill>
                <a:latin typeface="Arial" panose="020B0604020202020204" pitchFamily="34" charset="0"/>
              </a:rPr>
              <a:t>对象的</a:t>
            </a:r>
            <a:r>
              <a:rPr lang="zh-CN" altLang="en-US" sz="2300" dirty="0">
                <a:solidFill>
                  <a:srgbClr val="CC0000"/>
                </a:solidFill>
                <a:latin typeface="Arial" panose="020B0604020202020204" pitchFamily="34" charset="0"/>
              </a:rPr>
              <a:t>细节设计</a:t>
            </a:r>
            <a:r>
              <a:rPr lang="zh-CN" altLang="en-US" sz="2300" dirty="0">
                <a:solidFill>
                  <a:schemeClr val="tx1"/>
                </a:solidFill>
                <a:latin typeface="Arial" panose="020B0604020202020204" pitchFamily="34" charset="0"/>
              </a:rPr>
              <a:t>：永久存储对象、细化业务对象和用户界面类。</a:t>
            </a:r>
            <a:r>
              <a:rPr lang="zh-CN" altLang="en-US" sz="2300" dirty="0">
                <a:solidFill>
                  <a:srgbClr val="800000"/>
                </a:solidFill>
                <a:latin typeface="Arial" panose="020B0604020202020204" pitchFamily="34" charset="0"/>
              </a:rPr>
              <a:t>图书馆系统</a:t>
            </a:r>
            <a:r>
              <a:rPr lang="en-US" altLang="zh-CN" sz="2300" dirty="0">
                <a:solidFill>
                  <a:srgbClr val="800000"/>
                </a:solidFill>
                <a:latin typeface="Arial" panose="020B0604020202020204" pitchFamily="34" charset="0"/>
              </a:rPr>
              <a:t>(</a:t>
            </a:r>
            <a:r>
              <a:rPr lang="zh-CN" altLang="en-US" sz="2300" dirty="0">
                <a:solidFill>
                  <a:srgbClr val="800000"/>
                </a:solidFill>
                <a:latin typeface="Arial" panose="020B0604020202020204" pitchFamily="34" charset="0"/>
              </a:rPr>
              <a:t>部分</a:t>
            </a:r>
            <a:r>
              <a:rPr lang="en-US" altLang="zh-CN" sz="2300" dirty="0">
                <a:solidFill>
                  <a:srgbClr val="800000"/>
                </a:solidFill>
                <a:latin typeface="Arial" panose="020B0604020202020204" pitchFamily="34" charset="0"/>
              </a:rPr>
              <a:t>)</a:t>
            </a:r>
            <a:r>
              <a:rPr lang="zh-CN" altLang="en-US" sz="2300" dirty="0">
                <a:solidFill>
                  <a:srgbClr val="800000"/>
                </a:solidFill>
                <a:latin typeface="Arial" panose="020B0604020202020204" pitchFamily="34" charset="0"/>
              </a:rPr>
              <a:t>类属性和操作</a:t>
            </a:r>
            <a:r>
              <a:rPr lang="zh-CN" altLang="en-US" sz="2300" dirty="0">
                <a:solidFill>
                  <a:schemeClr val="tx1"/>
                </a:solidFill>
                <a:latin typeface="Arial" panose="020B0604020202020204" pitchFamily="34" charset="0"/>
              </a:rPr>
              <a:t>如图</a:t>
            </a:r>
            <a:r>
              <a:rPr lang="en-US" altLang="zh-CN" sz="2300" dirty="0">
                <a:solidFill>
                  <a:schemeClr val="tx1"/>
                </a:solidFill>
                <a:latin typeface="Arial" panose="020B0604020202020204" pitchFamily="34" charset="0"/>
              </a:rPr>
              <a:t>5-25</a:t>
            </a:r>
            <a:r>
              <a:rPr lang="zh-CN" altLang="en-US" sz="2300" dirty="0">
                <a:solidFill>
                  <a:schemeClr val="tx1"/>
                </a:solidFill>
                <a:latin typeface="Arial" panose="020B0604020202020204" pitchFamily="34" charset="0"/>
              </a:rPr>
              <a:t>所示，而</a:t>
            </a:r>
            <a:r>
              <a:rPr lang="zh-CN" altLang="en-US" sz="2300" dirty="0">
                <a:solidFill>
                  <a:srgbClr val="800000"/>
                </a:solidFill>
                <a:latin typeface="Arial" panose="020B0604020202020204" pitchFamily="34" charset="0"/>
              </a:rPr>
              <a:t>用户接口</a:t>
            </a:r>
            <a:r>
              <a:rPr lang="en-US" altLang="zh-CN" sz="2300" dirty="0">
                <a:solidFill>
                  <a:srgbClr val="800000"/>
                </a:solidFill>
                <a:latin typeface="Arial" panose="020B0604020202020204" pitchFamily="34" charset="0"/>
              </a:rPr>
              <a:t>(</a:t>
            </a:r>
            <a:r>
              <a:rPr lang="zh-CN" altLang="en-US" sz="2300" dirty="0">
                <a:solidFill>
                  <a:srgbClr val="800000"/>
                </a:solidFill>
                <a:latin typeface="Arial" panose="020B0604020202020204" pitchFamily="34" charset="0"/>
              </a:rPr>
              <a:t>部分</a:t>
            </a:r>
            <a:r>
              <a:rPr lang="en-US" altLang="zh-CN" sz="2300" dirty="0">
                <a:solidFill>
                  <a:srgbClr val="800000"/>
                </a:solidFill>
                <a:latin typeface="Arial" panose="020B0604020202020204" pitchFamily="34" charset="0"/>
              </a:rPr>
              <a:t>)</a:t>
            </a:r>
            <a:r>
              <a:rPr lang="zh-CN" altLang="en-US" sz="2300" dirty="0">
                <a:solidFill>
                  <a:srgbClr val="800000"/>
                </a:solidFill>
                <a:latin typeface="Arial" panose="020B0604020202020204" pitchFamily="34" charset="0"/>
              </a:rPr>
              <a:t>包类图</a:t>
            </a:r>
            <a:r>
              <a:rPr lang="zh-CN" altLang="en-US" sz="2300" dirty="0">
                <a:solidFill>
                  <a:schemeClr val="tx1"/>
                </a:solidFill>
                <a:latin typeface="Arial" panose="020B0604020202020204" pitchFamily="34" charset="0"/>
              </a:rPr>
              <a:t>如图</a:t>
            </a:r>
            <a:r>
              <a:rPr lang="en-US" altLang="zh-CN" sz="2300" dirty="0">
                <a:solidFill>
                  <a:schemeClr val="tx1"/>
                </a:solidFill>
                <a:latin typeface="Arial" panose="020B0604020202020204" pitchFamily="34" charset="0"/>
              </a:rPr>
              <a:t>5-26</a:t>
            </a:r>
            <a:r>
              <a:rPr lang="zh-CN" altLang="en-US" sz="2300" dirty="0">
                <a:solidFill>
                  <a:schemeClr val="tx1"/>
                </a:solidFill>
                <a:latin typeface="Arial" panose="020B0604020202020204" pitchFamily="34" charset="0"/>
              </a:rPr>
              <a:t>所示。</a:t>
            </a:r>
            <a:endParaRPr lang="zh-CN" altLang="en-US" sz="2300" b="0" dirty="0">
              <a:solidFill>
                <a:srgbClr val="009900"/>
              </a:solidFill>
              <a:latin typeface="Arial" panose="020B0604020202020204" pitchFamily="34" charset="0"/>
            </a:endParaRPr>
          </a:p>
        </p:txBody>
      </p:sp>
      <p:pic>
        <p:nvPicPr>
          <p:cNvPr id="70661" name="Picture 5" descr="C:\Program Files\Microsoft Office\MEDIA\CAGCAT10\j0234657.wmf">
            <a:extLst>
              <a:ext uri="{FF2B5EF4-FFF2-40B4-BE49-F238E27FC236}">
                <a16:creationId xmlns:a16="http://schemas.microsoft.com/office/drawing/2014/main" id="{C0879BEA-DBEB-4B06-BEB3-03045D2387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4941888"/>
            <a:ext cx="107950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CA7600A4-CD85-4968-BC2C-E056C0B64D39}"/>
              </a:ext>
            </a:extLst>
          </p:cNvPr>
          <p:cNvSpPr>
            <a:spLocks noGrp="1" noChangeArrowheads="1"/>
          </p:cNvSpPr>
          <p:nvPr>
            <p:ph type="title" idx="4294967295"/>
          </p:nvPr>
        </p:nvSpPr>
        <p:spPr>
          <a:xfrm>
            <a:off x="395288" y="188913"/>
            <a:ext cx="8178800" cy="533400"/>
          </a:xfrm>
        </p:spPr>
        <p:txBody>
          <a:bodyPr/>
          <a:lstStyle/>
          <a:p>
            <a:pPr eaLnBrk="1" hangingPunct="1"/>
            <a:r>
              <a:rPr lang="en-US" altLang="zh-CN"/>
              <a:t>5.5 </a:t>
            </a:r>
            <a:r>
              <a:rPr lang="zh-CN" altLang="en-US"/>
              <a:t>面向对象分析和设计实例</a:t>
            </a:r>
          </a:p>
        </p:txBody>
      </p:sp>
      <p:sp>
        <p:nvSpPr>
          <p:cNvPr id="71683" name="Text Box 3">
            <a:extLst>
              <a:ext uri="{FF2B5EF4-FFF2-40B4-BE49-F238E27FC236}">
                <a16:creationId xmlns:a16="http://schemas.microsoft.com/office/drawing/2014/main" id="{DC41F96F-B49D-48C3-BFCA-0309B5676A67}"/>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71684" name="Rectangle 4">
            <a:extLst>
              <a:ext uri="{FF2B5EF4-FFF2-40B4-BE49-F238E27FC236}">
                <a16:creationId xmlns:a16="http://schemas.microsoft.com/office/drawing/2014/main" id="{723DF9AE-3F02-4DD6-9709-3C4730A0C95B}"/>
              </a:ext>
            </a:extLst>
          </p:cNvPr>
          <p:cNvSpPr>
            <a:spLocks noChangeArrowheads="1"/>
          </p:cNvSpPr>
          <p:nvPr/>
        </p:nvSpPr>
        <p:spPr bwMode="auto">
          <a:xfrm>
            <a:off x="250825" y="1817688"/>
            <a:ext cx="85693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eaLnBrk="0" hangingPunct="0">
              <a:tabLst>
                <a:tab pos="-15875" algn="l"/>
                <a:tab pos="401638" algn="l"/>
              </a:tabLst>
              <a:defRPr sz="1400" b="1">
                <a:solidFill>
                  <a:schemeClr val="tx1"/>
                </a:solidFill>
                <a:latin typeface="宋体" panose="02010600030101010101" pitchFamily="2" charset="-122"/>
                <a:ea typeface="宋体" panose="02010600030101010101" pitchFamily="2" charset="-122"/>
              </a:defRPr>
            </a:lvl1pPr>
            <a:lvl2pPr marL="742950" indent="-285750" eaLnBrk="0" hangingPunct="0">
              <a:tabLst>
                <a:tab pos="-15875" algn="l"/>
                <a:tab pos="401638" algn="l"/>
              </a:tabLst>
              <a:defRPr sz="1400" b="1">
                <a:solidFill>
                  <a:schemeClr val="tx1"/>
                </a:solidFill>
                <a:latin typeface="宋体" panose="02010600030101010101" pitchFamily="2" charset="-122"/>
                <a:ea typeface="宋体" panose="02010600030101010101" pitchFamily="2" charset="-122"/>
              </a:defRPr>
            </a:lvl2pPr>
            <a:lvl3pPr marL="1143000" indent="-228600" eaLnBrk="0" hangingPunct="0">
              <a:tabLst>
                <a:tab pos="-15875" algn="l"/>
                <a:tab pos="401638" algn="l"/>
              </a:tabLst>
              <a:defRPr sz="1400" b="1">
                <a:solidFill>
                  <a:schemeClr val="tx1"/>
                </a:solidFill>
                <a:latin typeface="宋体" panose="02010600030101010101" pitchFamily="2" charset="-122"/>
                <a:ea typeface="宋体" panose="02010600030101010101" pitchFamily="2" charset="-122"/>
              </a:defRPr>
            </a:lvl3pPr>
            <a:lvl4pPr marL="1600200" indent="-228600" eaLnBrk="0" hangingPunct="0">
              <a:tabLst>
                <a:tab pos="-15875" algn="l"/>
                <a:tab pos="401638" algn="l"/>
              </a:tabLst>
              <a:defRPr sz="1400" b="1">
                <a:solidFill>
                  <a:schemeClr val="tx1"/>
                </a:solidFill>
                <a:latin typeface="宋体" panose="02010600030101010101" pitchFamily="2" charset="-122"/>
                <a:ea typeface="宋体" panose="02010600030101010101" pitchFamily="2" charset="-122"/>
              </a:defRPr>
            </a:lvl4pPr>
            <a:lvl5pPr marL="2057400" indent="-228600" eaLnBrk="0" hangingPunct="0">
              <a:tabLst>
                <a:tab pos="-15875" algn="l"/>
                <a:tab pos="401638" algn="l"/>
              </a:tabLst>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tabLst>
                <a:tab pos="-15875" algn="l"/>
                <a:tab pos="401638" algn="l"/>
              </a:tabLst>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tabLst>
                <a:tab pos="-15875" algn="l"/>
                <a:tab pos="401638" algn="l"/>
              </a:tabLst>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tabLst>
                <a:tab pos="-15875" algn="l"/>
                <a:tab pos="401638" algn="l"/>
              </a:tabLst>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tabLst>
                <a:tab pos="-15875" algn="l"/>
                <a:tab pos="401638" algn="l"/>
              </a:tabLst>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sz="1800" b="0">
                <a:latin typeface="Times New Roman" panose="02020603050405020304" pitchFamily="18" charset="0"/>
                <a:cs typeface="Times New Roman" panose="02020603050405020304" pitchFamily="18" charset="0"/>
              </a:rPr>
              <a:t>   </a:t>
            </a:r>
            <a:endParaRPr lang="zh-CN" altLang="en-US" sz="1800" b="0"/>
          </a:p>
        </p:txBody>
      </p:sp>
      <p:sp>
        <p:nvSpPr>
          <p:cNvPr id="71685" name="Rectangle 5">
            <a:extLst>
              <a:ext uri="{FF2B5EF4-FFF2-40B4-BE49-F238E27FC236}">
                <a16:creationId xmlns:a16="http://schemas.microsoft.com/office/drawing/2014/main" id="{B55D00E5-DC81-40F8-9160-93AAA9FE9D76}"/>
              </a:ext>
            </a:extLst>
          </p:cNvPr>
          <p:cNvSpPr>
            <a:spLocks noChangeArrowheads="1"/>
          </p:cNvSpPr>
          <p:nvPr/>
        </p:nvSpPr>
        <p:spPr bwMode="auto">
          <a:xfrm>
            <a:off x="323850" y="1725613"/>
            <a:ext cx="8424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endParaRPr lang="zh-CN" altLang="en-US" sz="1600" b="0">
              <a:ea typeface="黑体" panose="02010609060101010101" pitchFamily="49" charset="-122"/>
            </a:endParaRPr>
          </a:p>
        </p:txBody>
      </p:sp>
      <p:grpSp>
        <p:nvGrpSpPr>
          <p:cNvPr id="71686" name="Group 6">
            <a:extLst>
              <a:ext uri="{FF2B5EF4-FFF2-40B4-BE49-F238E27FC236}">
                <a16:creationId xmlns:a16="http://schemas.microsoft.com/office/drawing/2014/main" id="{51380846-63B9-497B-B1DF-5BA757AAF7C4}"/>
              </a:ext>
            </a:extLst>
          </p:cNvPr>
          <p:cNvGrpSpPr>
            <a:grpSpLocks noChangeAspect="1"/>
          </p:cNvGrpSpPr>
          <p:nvPr/>
        </p:nvGrpSpPr>
        <p:grpSpPr bwMode="auto">
          <a:xfrm>
            <a:off x="827088" y="1700213"/>
            <a:ext cx="7705725" cy="4465637"/>
            <a:chOff x="2290" y="85"/>
            <a:chExt cx="10283" cy="5467"/>
          </a:xfrm>
        </p:grpSpPr>
        <p:sp>
          <p:nvSpPr>
            <p:cNvPr id="71690" name="AutoShape 7">
              <a:extLst>
                <a:ext uri="{FF2B5EF4-FFF2-40B4-BE49-F238E27FC236}">
                  <a16:creationId xmlns:a16="http://schemas.microsoft.com/office/drawing/2014/main" id="{84CD8A8D-21A0-4685-9A64-59FB5A302E0B}"/>
                </a:ext>
              </a:extLst>
            </p:cNvPr>
            <p:cNvSpPr>
              <a:spLocks noChangeAspect="1" noChangeArrowheads="1" noTextEdit="1"/>
            </p:cNvSpPr>
            <p:nvPr/>
          </p:nvSpPr>
          <p:spPr bwMode="auto">
            <a:xfrm>
              <a:off x="2290" y="85"/>
              <a:ext cx="10283" cy="5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71691" name="Group 8">
              <a:extLst>
                <a:ext uri="{FF2B5EF4-FFF2-40B4-BE49-F238E27FC236}">
                  <a16:creationId xmlns:a16="http://schemas.microsoft.com/office/drawing/2014/main" id="{443BE8F5-D36D-42AE-9F71-A6571EE7C693}"/>
                </a:ext>
              </a:extLst>
            </p:cNvPr>
            <p:cNvGrpSpPr>
              <a:grpSpLocks/>
            </p:cNvGrpSpPr>
            <p:nvPr/>
          </p:nvGrpSpPr>
          <p:grpSpPr bwMode="auto">
            <a:xfrm>
              <a:off x="2290" y="85"/>
              <a:ext cx="10283" cy="5467"/>
              <a:chOff x="2700" y="2034"/>
              <a:chExt cx="7324" cy="4112"/>
            </a:xfrm>
          </p:grpSpPr>
          <p:grpSp>
            <p:nvGrpSpPr>
              <p:cNvPr id="71699" name="Group 9">
                <a:extLst>
                  <a:ext uri="{FF2B5EF4-FFF2-40B4-BE49-F238E27FC236}">
                    <a16:creationId xmlns:a16="http://schemas.microsoft.com/office/drawing/2014/main" id="{9594B1F6-7D09-4721-A7BB-12C7AFA6C4C8}"/>
                  </a:ext>
                </a:extLst>
              </p:cNvPr>
              <p:cNvGrpSpPr>
                <a:grpSpLocks/>
              </p:cNvGrpSpPr>
              <p:nvPr/>
            </p:nvGrpSpPr>
            <p:grpSpPr bwMode="auto">
              <a:xfrm>
                <a:off x="2700" y="2034"/>
                <a:ext cx="2170" cy="3061"/>
                <a:chOff x="2700" y="2109"/>
                <a:chExt cx="2170" cy="3061"/>
              </a:xfrm>
            </p:grpSpPr>
            <p:sp>
              <p:nvSpPr>
                <p:cNvPr id="71706" name="Text Box 10">
                  <a:extLst>
                    <a:ext uri="{FF2B5EF4-FFF2-40B4-BE49-F238E27FC236}">
                      <a16:creationId xmlns:a16="http://schemas.microsoft.com/office/drawing/2014/main" id="{9E303D2F-F0AE-4581-8FD0-CB8A60F29AC4}"/>
                    </a:ext>
                  </a:extLst>
                </p:cNvPr>
                <p:cNvSpPr txBox="1">
                  <a:spLocks noChangeArrowheads="1"/>
                </p:cNvSpPr>
                <p:nvPr/>
              </p:nvSpPr>
              <p:spPr bwMode="auto">
                <a:xfrm>
                  <a:off x="2700" y="2109"/>
                  <a:ext cx="2154" cy="3061"/>
                </a:xfrm>
                <a:prstGeom prst="rect">
                  <a:avLst/>
                </a:prstGeom>
                <a:solidFill>
                  <a:srgbClr val="FFFFFF"/>
                </a:solidFill>
                <a:ln w="9525">
                  <a:solidFill>
                    <a:srgbClr val="000000"/>
                  </a:solidFill>
                  <a:miter lim="800000"/>
                  <a:headEnd/>
                  <a:tailEnd/>
                </a:ln>
              </p:spPr>
              <p:txBody>
                <a:bodyPr lIns="64008" tIns="32004" rIns="64008" bIns="32004"/>
                <a:lstStyle>
                  <a:lvl1pPr indent="269875"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spcBef>
                      <a:spcPts val="300"/>
                    </a:spcBef>
                  </a:pPr>
                  <a:r>
                    <a:rPr lang="en-US" altLang="zh-CN" b="0">
                      <a:latin typeface="Times New Roman" panose="02020603050405020304" pitchFamily="18" charset="0"/>
                      <a:cs typeface="Times New Roman" panose="02020603050405020304" pitchFamily="18" charset="0"/>
                    </a:rPr>
                    <a:t>&lt;&lt;Business Object&gt;&gt;</a:t>
                  </a:r>
                  <a:endParaRPr lang="en-US" altLang="zh-CN" b="0">
                    <a:latin typeface="Arial" panose="020B0604020202020204" pitchFamily="34" charset="0"/>
                  </a:endParaRPr>
                </a:p>
                <a:p>
                  <a:pPr algn="ctr">
                    <a:spcBef>
                      <a:spcPts val="300"/>
                    </a:spcBef>
                  </a:pPr>
                  <a:r>
                    <a:rPr lang="en-US" altLang="zh-CN" b="0">
                      <a:latin typeface="Times New Roman" panose="02020603050405020304" pitchFamily="18" charset="0"/>
                      <a:cs typeface="Times New Roman" panose="02020603050405020304" pitchFamily="18" charset="0"/>
                    </a:rPr>
                    <a:t>BookItem</a:t>
                  </a:r>
                  <a:endParaRPr lang="en-US" altLang="zh-CN" b="0">
                    <a:latin typeface="Arial" panose="020B0604020202020204" pitchFamily="34" charset="0"/>
                  </a:endParaRPr>
                </a:p>
                <a:p>
                  <a:pPr>
                    <a:spcBef>
                      <a:spcPts val="300"/>
                    </a:spcBef>
                  </a:pPr>
                  <a:r>
                    <a:rPr lang="en-US" altLang="zh-CN" b="0">
                      <a:latin typeface="Times New Roman" panose="02020603050405020304" pitchFamily="18" charset="0"/>
                      <a:cs typeface="Times New Roman" panose="02020603050405020304" pitchFamily="18" charset="0"/>
                    </a:rPr>
                    <a:t>-itemid:int</a:t>
                  </a:r>
                  <a:endParaRPr lang="en-US" altLang="zh-CN" b="0">
                    <a:latin typeface="Arial" panose="020B0604020202020204" pitchFamily="34" charset="0"/>
                  </a:endParaRPr>
                </a:p>
                <a:p>
                  <a:pPr>
                    <a:spcBef>
                      <a:spcPts val="300"/>
                    </a:spcBef>
                  </a:pPr>
                  <a:r>
                    <a:rPr lang="en-US" altLang="zh-CN" b="0">
                      <a:latin typeface="Times New Roman" panose="02020603050405020304" pitchFamily="18" charset="0"/>
                      <a:cs typeface="Times New Roman" panose="02020603050405020304" pitchFamily="18" charset="0"/>
                    </a:rPr>
                    <a:t>-title:ObjId</a:t>
                  </a:r>
                  <a:endParaRPr lang="en-US" altLang="zh-CN" b="0">
                    <a:latin typeface="Arial" panose="020B0604020202020204" pitchFamily="34" charset="0"/>
                  </a:endParaRPr>
                </a:p>
                <a:p>
                  <a:pPr>
                    <a:spcBef>
                      <a:spcPts val="300"/>
                    </a:spcBef>
                  </a:pPr>
                  <a:r>
                    <a:rPr lang="en-US" altLang="zh-CN" b="0">
                      <a:latin typeface="Times New Roman" panose="02020603050405020304" pitchFamily="18" charset="0"/>
                      <a:cs typeface="Times New Roman" panose="02020603050405020304" pitchFamily="18" charset="0"/>
                    </a:rPr>
                    <a:t>-loan:ObjId</a:t>
                  </a:r>
                  <a:endParaRPr lang="en-US" altLang="zh-CN" b="0">
                    <a:latin typeface="Arial" panose="020B0604020202020204" pitchFamily="34" charset="0"/>
                  </a:endParaRPr>
                </a:p>
                <a:p>
                  <a:pPr>
                    <a:spcBef>
                      <a:spcPts val="300"/>
                    </a:spcBef>
                  </a:pPr>
                  <a:r>
                    <a:rPr lang="en-US" altLang="zh-CN" b="0">
                      <a:latin typeface="Times New Roman" panose="02020603050405020304" pitchFamily="18" charset="0"/>
                      <a:cs typeface="Times New Roman" panose="02020603050405020304" pitchFamily="18" charset="0"/>
                    </a:rPr>
                    <a:t>+BookItem()</a:t>
                  </a:r>
                  <a:endParaRPr lang="en-US" altLang="zh-CN" b="0">
                    <a:latin typeface="Arial" panose="020B0604020202020204" pitchFamily="34" charset="0"/>
                  </a:endParaRPr>
                </a:p>
                <a:p>
                  <a:pPr>
                    <a:spcBef>
                      <a:spcPts val="300"/>
                    </a:spcBef>
                  </a:pPr>
                  <a:r>
                    <a:rPr lang="en-US" altLang="zh-CN" b="0">
                      <a:latin typeface="Times New Roman" panose="02020603050405020304" pitchFamily="18" charset="0"/>
                      <a:cs typeface="Times New Roman" panose="02020603050405020304" pitchFamily="18" charset="0"/>
                    </a:rPr>
                    <a:t>+getTitleName():string</a:t>
                  </a:r>
                  <a:endParaRPr lang="en-US" altLang="zh-CN" b="0">
                    <a:latin typeface="Arial" panose="020B0604020202020204" pitchFamily="34" charset="0"/>
                  </a:endParaRPr>
                </a:p>
                <a:p>
                  <a:pPr>
                    <a:spcBef>
                      <a:spcPts val="300"/>
                    </a:spcBef>
                  </a:pPr>
                  <a:r>
                    <a:rPr lang="en-US" altLang="zh-CN" b="0">
                      <a:latin typeface="Times New Roman" panose="02020603050405020304" pitchFamily="18" charset="0"/>
                      <a:cs typeface="Times New Roman" panose="02020603050405020304" pitchFamily="18" charset="0"/>
                    </a:rPr>
                    <a:t>+getId():int</a:t>
                  </a:r>
                  <a:endParaRPr lang="en-US" altLang="zh-CN" b="0">
                    <a:latin typeface="Arial" panose="020B0604020202020204" pitchFamily="34" charset="0"/>
                  </a:endParaRPr>
                </a:p>
                <a:p>
                  <a:pPr>
                    <a:spcBef>
                      <a:spcPts val="300"/>
                    </a:spcBef>
                  </a:pPr>
                  <a:r>
                    <a:rPr lang="en-US" altLang="zh-CN" b="0">
                      <a:latin typeface="Times New Roman" panose="02020603050405020304" pitchFamily="18" charset="0"/>
                      <a:cs typeface="Times New Roman" panose="02020603050405020304" pitchFamily="18" charset="0"/>
                    </a:rPr>
                    <a:t>+setLoan()</a:t>
                  </a:r>
                  <a:endParaRPr lang="en-US" altLang="zh-CN" b="0">
                    <a:latin typeface="Arial" panose="020B0604020202020204" pitchFamily="34" charset="0"/>
                  </a:endParaRPr>
                </a:p>
                <a:p>
                  <a:pPr>
                    <a:spcBef>
                      <a:spcPts val="300"/>
                    </a:spcBef>
                  </a:pPr>
                  <a:r>
                    <a:rPr lang="en-US" altLang="zh-CN" b="0">
                      <a:latin typeface="Times New Roman" panose="02020603050405020304" pitchFamily="18" charset="0"/>
                      <a:cs typeface="Times New Roman" panose="02020603050405020304" pitchFamily="18" charset="0"/>
                    </a:rPr>
                    <a:t>+getLoan():Loan</a:t>
                  </a:r>
                  <a:endParaRPr lang="en-US" altLang="zh-CN" b="0">
                    <a:latin typeface="Arial" panose="020B0604020202020204" pitchFamily="34" charset="0"/>
                  </a:endParaRPr>
                </a:p>
                <a:p>
                  <a:pPr>
                    <a:spcBef>
                      <a:spcPts val="300"/>
                    </a:spcBef>
                  </a:pPr>
                  <a:r>
                    <a:rPr lang="en-US" altLang="zh-CN" b="0">
                      <a:latin typeface="Times New Roman" panose="02020603050405020304" pitchFamily="18" charset="0"/>
                      <a:cs typeface="Times New Roman" panose="02020603050405020304" pitchFamily="18" charset="0"/>
                    </a:rPr>
                    <a:t>+isBorrowed():boolean</a:t>
                  </a:r>
                  <a:endParaRPr lang="en-US" altLang="zh-CN" b="0">
                    <a:latin typeface="Arial" panose="020B0604020202020204" pitchFamily="34" charset="0"/>
                  </a:endParaRPr>
                </a:p>
                <a:p>
                  <a:pPr>
                    <a:spcBef>
                      <a:spcPts val="300"/>
                    </a:spcBef>
                  </a:pPr>
                  <a:r>
                    <a:rPr lang="en-US" altLang="zh-CN" b="0">
                      <a:latin typeface="Times New Roman" panose="02020603050405020304" pitchFamily="18" charset="0"/>
                      <a:cs typeface="Times New Roman" panose="02020603050405020304" pitchFamily="18" charset="0"/>
                    </a:rPr>
                    <a:t>+write()</a:t>
                  </a:r>
                  <a:endParaRPr lang="en-US" altLang="zh-CN" b="0">
                    <a:latin typeface="Arial" panose="020B0604020202020204" pitchFamily="34" charset="0"/>
                  </a:endParaRPr>
                </a:p>
                <a:p>
                  <a:pPr>
                    <a:spcBef>
                      <a:spcPts val="300"/>
                    </a:spcBef>
                  </a:pPr>
                  <a:r>
                    <a:rPr lang="en-US" altLang="zh-CN" b="0">
                      <a:latin typeface="Times New Roman" panose="02020603050405020304" pitchFamily="18" charset="0"/>
                      <a:cs typeface="Times New Roman" panose="02020603050405020304" pitchFamily="18" charset="0"/>
                    </a:rPr>
                    <a:t>+read()</a:t>
                  </a:r>
                  <a:endParaRPr lang="en-US" altLang="zh-CN" b="0"/>
                </a:p>
              </p:txBody>
            </p:sp>
            <p:sp>
              <p:nvSpPr>
                <p:cNvPr id="71707" name="Line 11">
                  <a:extLst>
                    <a:ext uri="{FF2B5EF4-FFF2-40B4-BE49-F238E27FC236}">
                      <a16:creationId xmlns:a16="http://schemas.microsoft.com/office/drawing/2014/main" id="{074F8695-EA59-487E-AEF2-6809837C0CAA}"/>
                    </a:ext>
                  </a:extLst>
                </p:cNvPr>
                <p:cNvSpPr>
                  <a:spLocks noChangeShapeType="1"/>
                </p:cNvSpPr>
                <p:nvPr/>
              </p:nvSpPr>
              <p:spPr bwMode="auto">
                <a:xfrm>
                  <a:off x="2716" y="2814"/>
                  <a:ext cx="21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8" name="Line 12">
                  <a:extLst>
                    <a:ext uri="{FF2B5EF4-FFF2-40B4-BE49-F238E27FC236}">
                      <a16:creationId xmlns:a16="http://schemas.microsoft.com/office/drawing/2014/main" id="{E6FCB170-CE0F-4954-BBF3-2BD112850EC3}"/>
                    </a:ext>
                  </a:extLst>
                </p:cNvPr>
                <p:cNvSpPr>
                  <a:spLocks noChangeShapeType="1"/>
                </p:cNvSpPr>
                <p:nvPr/>
              </p:nvSpPr>
              <p:spPr bwMode="auto">
                <a:xfrm>
                  <a:off x="2700" y="3414"/>
                  <a:ext cx="21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1700" name="Group 13">
                <a:extLst>
                  <a:ext uri="{FF2B5EF4-FFF2-40B4-BE49-F238E27FC236}">
                    <a16:creationId xmlns:a16="http://schemas.microsoft.com/office/drawing/2014/main" id="{39560D14-1A66-4672-AB7A-63F4C339957F}"/>
                  </a:ext>
                </a:extLst>
              </p:cNvPr>
              <p:cNvGrpSpPr>
                <a:grpSpLocks/>
              </p:cNvGrpSpPr>
              <p:nvPr/>
            </p:nvGrpSpPr>
            <p:grpSpPr bwMode="auto">
              <a:xfrm>
                <a:off x="7755" y="2064"/>
                <a:ext cx="2269" cy="4082"/>
                <a:chOff x="7755" y="2064"/>
                <a:chExt cx="2269" cy="4082"/>
              </a:xfrm>
            </p:grpSpPr>
            <p:sp>
              <p:nvSpPr>
                <p:cNvPr id="71703" name="Text Box 14">
                  <a:extLst>
                    <a:ext uri="{FF2B5EF4-FFF2-40B4-BE49-F238E27FC236}">
                      <a16:creationId xmlns:a16="http://schemas.microsoft.com/office/drawing/2014/main" id="{6DDFC99B-7FD7-4F20-9A8D-A386BF6FC8AA}"/>
                    </a:ext>
                  </a:extLst>
                </p:cNvPr>
                <p:cNvSpPr txBox="1">
                  <a:spLocks noChangeArrowheads="1"/>
                </p:cNvSpPr>
                <p:nvPr/>
              </p:nvSpPr>
              <p:spPr bwMode="auto">
                <a:xfrm>
                  <a:off x="7756" y="2064"/>
                  <a:ext cx="2268" cy="4082"/>
                </a:xfrm>
                <a:prstGeom prst="rect">
                  <a:avLst/>
                </a:prstGeom>
                <a:solidFill>
                  <a:srgbClr val="FFFFFF"/>
                </a:solidFill>
                <a:ln w="9525">
                  <a:solidFill>
                    <a:srgbClr val="000000"/>
                  </a:solidFill>
                  <a:miter lim="800000"/>
                  <a:headEnd/>
                  <a:tailEnd/>
                </a:ln>
              </p:spPr>
              <p:txBody>
                <a:bodyPr lIns="64008" tIns="32004" rIns="64008" bIns="32004"/>
                <a:lstStyle>
                  <a:lvl1pPr indent="269875"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spcBef>
                      <a:spcPts val="200"/>
                    </a:spcBef>
                  </a:pPr>
                  <a:r>
                    <a:rPr lang="en-US" altLang="zh-CN" b="0">
                      <a:latin typeface="Times New Roman" panose="02020603050405020304" pitchFamily="18" charset="0"/>
                      <a:cs typeface="Times New Roman" panose="02020603050405020304" pitchFamily="18" charset="0"/>
                    </a:rPr>
                    <a:t>&lt;&lt;Business Object&gt;&gt;</a:t>
                  </a:r>
                  <a:endParaRPr lang="en-US" altLang="zh-CN" b="0">
                    <a:latin typeface="Arial" panose="020B0604020202020204" pitchFamily="34" charset="0"/>
                  </a:endParaRPr>
                </a:p>
                <a:p>
                  <a:pPr algn="ctr">
                    <a:spcBef>
                      <a:spcPts val="200"/>
                    </a:spcBef>
                  </a:pPr>
                  <a:r>
                    <a:rPr lang="en-US" altLang="zh-CN" b="0">
                      <a:latin typeface="Times New Roman" panose="02020603050405020304" pitchFamily="18" charset="0"/>
                      <a:cs typeface="Times New Roman" panose="02020603050405020304" pitchFamily="18" charset="0"/>
                    </a:rPr>
                    <a:t>Loan</a:t>
                  </a:r>
                  <a:endParaRPr lang="en-US" altLang="zh-CN" b="0">
                    <a:latin typeface="Arial" panose="020B0604020202020204" pitchFamily="34" charset="0"/>
                  </a:endParaRPr>
                </a:p>
                <a:p>
                  <a:pPr>
                    <a:spcBef>
                      <a:spcPts val="200"/>
                    </a:spcBef>
                  </a:pPr>
                  <a:r>
                    <a:rPr lang="en-US" altLang="zh-CN" b="0">
                      <a:latin typeface="Times New Roman" panose="02020603050405020304" pitchFamily="18" charset="0"/>
                      <a:cs typeface="Times New Roman" panose="02020603050405020304" pitchFamily="18" charset="0"/>
                    </a:rPr>
                    <a:t>-Item:ObjId</a:t>
                  </a:r>
                  <a:endParaRPr lang="en-US" altLang="zh-CN" b="0">
                    <a:latin typeface="Arial" panose="020B0604020202020204" pitchFamily="34" charset="0"/>
                  </a:endParaRPr>
                </a:p>
                <a:p>
                  <a:pPr>
                    <a:spcBef>
                      <a:spcPts val="200"/>
                    </a:spcBef>
                  </a:pPr>
                  <a:r>
                    <a:rPr lang="en-US" altLang="zh-CN" b="0">
                      <a:latin typeface="Times New Roman" panose="02020603050405020304" pitchFamily="18" charset="0"/>
                      <a:cs typeface="Times New Roman" panose="02020603050405020304" pitchFamily="18" charset="0"/>
                    </a:rPr>
                    <a:t>-Borrower:ObjId</a:t>
                  </a:r>
                  <a:endParaRPr lang="en-US" altLang="zh-CN" b="0">
                    <a:latin typeface="Arial" panose="020B0604020202020204" pitchFamily="34" charset="0"/>
                  </a:endParaRPr>
                </a:p>
                <a:p>
                  <a:pPr>
                    <a:spcBef>
                      <a:spcPts val="200"/>
                    </a:spcBef>
                  </a:pPr>
                  <a:r>
                    <a:rPr lang="en-US" altLang="zh-CN" b="0">
                      <a:latin typeface="Times New Roman" panose="02020603050405020304" pitchFamily="18" charset="0"/>
                      <a:cs typeface="Times New Roman" panose="02020603050405020304" pitchFamily="18" charset="0"/>
                    </a:rPr>
                    <a:t>-borrowDate:date</a:t>
                  </a:r>
                  <a:endParaRPr lang="en-US" altLang="zh-CN" b="0">
                    <a:latin typeface="Arial" panose="020B0604020202020204" pitchFamily="34" charset="0"/>
                  </a:endParaRPr>
                </a:p>
                <a:p>
                  <a:pPr>
                    <a:spcBef>
                      <a:spcPts val="200"/>
                    </a:spcBef>
                  </a:pPr>
                  <a:r>
                    <a:rPr lang="en-US" altLang="zh-CN" b="0">
                      <a:latin typeface="Times New Roman" panose="02020603050405020304" pitchFamily="18" charset="0"/>
                      <a:cs typeface="Times New Roman" panose="02020603050405020304" pitchFamily="18" charset="0"/>
                    </a:rPr>
                    <a:t>-returnDate:date</a:t>
                  </a:r>
                  <a:endParaRPr lang="en-US" altLang="zh-CN" b="0">
                    <a:latin typeface="Arial" panose="020B0604020202020204" pitchFamily="34" charset="0"/>
                  </a:endParaRPr>
                </a:p>
                <a:p>
                  <a:pPr>
                    <a:spcBef>
                      <a:spcPts val="200"/>
                    </a:spcBef>
                  </a:pPr>
                  <a:r>
                    <a:rPr lang="en-US" altLang="zh-CN" b="0">
                      <a:latin typeface="Times New Roman" panose="02020603050405020304" pitchFamily="18" charset="0"/>
                      <a:cs typeface="Times New Roman" panose="02020603050405020304" pitchFamily="18" charset="0"/>
                    </a:rPr>
                    <a:t>-extendTimes:int</a:t>
                  </a:r>
                  <a:endParaRPr lang="en-US" altLang="zh-CN" b="0">
                    <a:latin typeface="Arial" panose="020B0604020202020204" pitchFamily="34" charset="0"/>
                  </a:endParaRPr>
                </a:p>
                <a:p>
                  <a:pPr>
                    <a:spcBef>
                      <a:spcPts val="200"/>
                    </a:spcBef>
                  </a:pPr>
                  <a:r>
                    <a:rPr lang="en-US" altLang="zh-CN" b="0">
                      <a:latin typeface="Times New Roman" panose="02020603050405020304" pitchFamily="18" charset="0"/>
                      <a:cs typeface="Times New Roman" panose="02020603050405020304" pitchFamily="18" charset="0"/>
                    </a:rPr>
                    <a:t>+Loan()</a:t>
                  </a:r>
                  <a:endParaRPr lang="en-US" altLang="zh-CN" b="0">
                    <a:latin typeface="Arial" panose="020B0604020202020204" pitchFamily="34" charset="0"/>
                  </a:endParaRPr>
                </a:p>
                <a:p>
                  <a:pPr>
                    <a:spcBef>
                      <a:spcPts val="200"/>
                    </a:spcBef>
                  </a:pPr>
                  <a:r>
                    <a:rPr lang="en-US" altLang="zh-CN" b="0">
                      <a:latin typeface="Times New Roman" panose="02020603050405020304" pitchFamily="18" charset="0"/>
                      <a:cs typeface="Times New Roman" panose="02020603050405020304" pitchFamily="18" charset="0"/>
                    </a:rPr>
                    <a:t>+getBorrower():Borrower</a:t>
                  </a:r>
                  <a:endParaRPr lang="en-US" altLang="zh-CN" b="0">
                    <a:latin typeface="Arial" panose="020B0604020202020204" pitchFamily="34" charset="0"/>
                  </a:endParaRPr>
                </a:p>
                <a:p>
                  <a:pPr>
                    <a:spcBef>
                      <a:spcPts val="200"/>
                    </a:spcBef>
                  </a:pPr>
                  <a:r>
                    <a:rPr lang="en-US" altLang="zh-CN" b="0">
                      <a:latin typeface="Times New Roman" panose="02020603050405020304" pitchFamily="18" charset="0"/>
                      <a:cs typeface="Times New Roman" panose="02020603050405020304" pitchFamily="18" charset="0"/>
                    </a:rPr>
                    <a:t>+getItem():Item</a:t>
                  </a:r>
                  <a:endParaRPr lang="en-US" altLang="zh-CN" b="0">
                    <a:latin typeface="Arial" panose="020B0604020202020204" pitchFamily="34" charset="0"/>
                  </a:endParaRPr>
                </a:p>
                <a:p>
                  <a:pPr>
                    <a:spcBef>
                      <a:spcPts val="200"/>
                    </a:spcBef>
                  </a:pPr>
                  <a:r>
                    <a:rPr lang="en-US" altLang="zh-CN" b="0">
                      <a:latin typeface="Times New Roman" panose="02020603050405020304" pitchFamily="18" charset="0"/>
                      <a:cs typeface="Times New Roman" panose="02020603050405020304" pitchFamily="18" charset="0"/>
                    </a:rPr>
                    <a:t>+setItemId():int</a:t>
                  </a:r>
                  <a:endParaRPr lang="en-US" altLang="zh-CN" b="0">
                    <a:latin typeface="Arial" panose="020B0604020202020204" pitchFamily="34" charset="0"/>
                  </a:endParaRPr>
                </a:p>
                <a:p>
                  <a:pPr>
                    <a:spcBef>
                      <a:spcPts val="200"/>
                    </a:spcBef>
                  </a:pPr>
                  <a:r>
                    <a:rPr lang="en-US" altLang="zh-CN" b="0">
                      <a:latin typeface="Times New Roman" panose="02020603050405020304" pitchFamily="18" charset="0"/>
                      <a:cs typeface="Times New Roman" panose="02020603050405020304" pitchFamily="18" charset="0"/>
                    </a:rPr>
                    <a:t>+getTitleName():string</a:t>
                  </a:r>
                  <a:endParaRPr lang="en-US" altLang="zh-CN" b="0">
                    <a:latin typeface="Arial" panose="020B0604020202020204" pitchFamily="34" charset="0"/>
                  </a:endParaRPr>
                </a:p>
                <a:p>
                  <a:pPr>
                    <a:spcBef>
                      <a:spcPts val="200"/>
                    </a:spcBef>
                  </a:pPr>
                  <a:r>
                    <a:rPr lang="en-US" altLang="zh-CN" b="0">
                      <a:latin typeface="Times New Roman" panose="02020603050405020304" pitchFamily="18" charset="0"/>
                      <a:cs typeface="Times New Roman" panose="02020603050405020304" pitchFamily="18" charset="0"/>
                    </a:rPr>
                    <a:t>+getExtendTimes():int</a:t>
                  </a:r>
                  <a:endParaRPr lang="en-US" altLang="zh-CN" b="0">
                    <a:latin typeface="Arial" panose="020B0604020202020204" pitchFamily="34" charset="0"/>
                  </a:endParaRPr>
                </a:p>
                <a:p>
                  <a:pPr>
                    <a:spcBef>
                      <a:spcPts val="200"/>
                    </a:spcBef>
                  </a:pPr>
                  <a:r>
                    <a:rPr lang="en-US" altLang="zh-CN" b="0">
                      <a:latin typeface="Times New Roman" panose="02020603050405020304" pitchFamily="18" charset="0"/>
                      <a:cs typeface="Times New Roman" panose="02020603050405020304" pitchFamily="18" charset="0"/>
                    </a:rPr>
                    <a:t>+setExtendTimes()</a:t>
                  </a:r>
                  <a:endParaRPr lang="en-US" altLang="zh-CN" b="0">
                    <a:latin typeface="Arial" panose="020B0604020202020204" pitchFamily="34" charset="0"/>
                  </a:endParaRPr>
                </a:p>
                <a:p>
                  <a:pPr>
                    <a:spcBef>
                      <a:spcPts val="200"/>
                    </a:spcBef>
                  </a:pPr>
                  <a:r>
                    <a:rPr lang="en-US" altLang="zh-CN" b="0">
                      <a:latin typeface="Times New Roman" panose="02020603050405020304" pitchFamily="18" charset="0"/>
                      <a:cs typeface="Times New Roman" panose="02020603050405020304" pitchFamily="18" charset="0"/>
                    </a:rPr>
                    <a:t>+setReturnDate()</a:t>
                  </a:r>
                  <a:endParaRPr lang="en-US" altLang="zh-CN" b="0">
                    <a:latin typeface="Arial" panose="020B0604020202020204" pitchFamily="34" charset="0"/>
                  </a:endParaRPr>
                </a:p>
                <a:p>
                  <a:pPr>
                    <a:spcBef>
                      <a:spcPts val="200"/>
                    </a:spcBef>
                  </a:pPr>
                  <a:r>
                    <a:rPr lang="en-US" altLang="zh-CN" b="0">
                      <a:latin typeface="Times New Roman" panose="02020603050405020304" pitchFamily="18" charset="0"/>
                      <a:cs typeface="Times New Roman" panose="02020603050405020304" pitchFamily="18" charset="0"/>
                    </a:rPr>
                    <a:t>+getReturnDate():date</a:t>
                  </a:r>
                  <a:endParaRPr lang="en-US" altLang="zh-CN" b="0">
                    <a:latin typeface="Arial" panose="020B0604020202020204" pitchFamily="34" charset="0"/>
                  </a:endParaRPr>
                </a:p>
                <a:p>
                  <a:pPr>
                    <a:spcBef>
                      <a:spcPts val="200"/>
                    </a:spcBef>
                  </a:pPr>
                  <a:r>
                    <a:rPr lang="en-US" altLang="zh-CN" b="0">
                      <a:latin typeface="Times New Roman" panose="02020603050405020304" pitchFamily="18" charset="0"/>
                      <a:cs typeface="Times New Roman" panose="02020603050405020304" pitchFamily="18" charset="0"/>
                    </a:rPr>
                    <a:t>+write()</a:t>
                  </a:r>
                  <a:endParaRPr lang="en-US" altLang="zh-CN" b="0">
                    <a:latin typeface="Arial" panose="020B0604020202020204" pitchFamily="34" charset="0"/>
                  </a:endParaRPr>
                </a:p>
                <a:p>
                  <a:pPr>
                    <a:spcBef>
                      <a:spcPts val="200"/>
                    </a:spcBef>
                  </a:pPr>
                  <a:r>
                    <a:rPr lang="en-US" altLang="zh-CN" b="0">
                      <a:latin typeface="Times New Roman" panose="02020603050405020304" pitchFamily="18" charset="0"/>
                      <a:cs typeface="Times New Roman" panose="02020603050405020304" pitchFamily="18" charset="0"/>
                    </a:rPr>
                    <a:t>+read()</a:t>
                  </a:r>
                  <a:endParaRPr lang="en-US" altLang="zh-CN" b="0"/>
                </a:p>
              </p:txBody>
            </p:sp>
            <p:sp>
              <p:nvSpPr>
                <p:cNvPr id="71704" name="Line 15">
                  <a:extLst>
                    <a:ext uri="{FF2B5EF4-FFF2-40B4-BE49-F238E27FC236}">
                      <a16:creationId xmlns:a16="http://schemas.microsoft.com/office/drawing/2014/main" id="{C64846B9-95F8-4AB5-B5EC-DA3A6E7F9579}"/>
                    </a:ext>
                  </a:extLst>
                </p:cNvPr>
                <p:cNvSpPr>
                  <a:spLocks noChangeShapeType="1"/>
                </p:cNvSpPr>
                <p:nvPr/>
              </p:nvSpPr>
              <p:spPr bwMode="auto">
                <a:xfrm>
                  <a:off x="7756" y="2739"/>
                  <a:ext cx="226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5" name="Line 16">
                  <a:extLst>
                    <a:ext uri="{FF2B5EF4-FFF2-40B4-BE49-F238E27FC236}">
                      <a16:creationId xmlns:a16="http://schemas.microsoft.com/office/drawing/2014/main" id="{6710C58F-EC49-48C8-987B-95EF7A1B3852}"/>
                    </a:ext>
                  </a:extLst>
                </p:cNvPr>
                <p:cNvSpPr>
                  <a:spLocks noChangeShapeType="1"/>
                </p:cNvSpPr>
                <p:nvPr/>
              </p:nvSpPr>
              <p:spPr bwMode="auto">
                <a:xfrm>
                  <a:off x="7755" y="3804"/>
                  <a:ext cx="226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1701" name="Freeform 17">
                <a:extLst>
                  <a:ext uri="{FF2B5EF4-FFF2-40B4-BE49-F238E27FC236}">
                    <a16:creationId xmlns:a16="http://schemas.microsoft.com/office/drawing/2014/main" id="{6DB531A8-E55F-4159-9450-44BFDFFBE311}"/>
                  </a:ext>
                </a:extLst>
              </p:cNvPr>
              <p:cNvSpPr>
                <a:spLocks noChangeArrowheads="1"/>
              </p:cNvSpPr>
              <p:nvPr/>
            </p:nvSpPr>
            <p:spPr bwMode="auto">
              <a:xfrm rot="10800000">
                <a:off x="4860" y="2376"/>
                <a:ext cx="130" cy="91"/>
              </a:xfrm>
              <a:custGeom>
                <a:avLst/>
                <a:gdLst>
                  <a:gd name="T0" fmla="*/ 35 w 450"/>
                  <a:gd name="T1" fmla="*/ 53 h 285"/>
                  <a:gd name="T2" fmla="*/ 4 w 450"/>
                  <a:gd name="T3" fmla="*/ 0 h 285"/>
                  <a:gd name="T4" fmla="*/ 130 w 450"/>
                  <a:gd name="T5" fmla="*/ 48 h 285"/>
                  <a:gd name="T6" fmla="*/ 0 w 450"/>
                  <a:gd name="T7" fmla="*/ 91 h 285"/>
                  <a:gd name="T8" fmla="*/ 30 w 450"/>
                  <a:gd name="T9" fmla="*/ 46 h 2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a:lstStyle/>
              <a:p>
                <a:endParaRPr lang="zh-CN" altLang="en-US"/>
              </a:p>
            </p:txBody>
          </p:sp>
          <p:sp>
            <p:nvSpPr>
              <p:cNvPr id="71702" name="Line 18">
                <a:extLst>
                  <a:ext uri="{FF2B5EF4-FFF2-40B4-BE49-F238E27FC236}">
                    <a16:creationId xmlns:a16="http://schemas.microsoft.com/office/drawing/2014/main" id="{9FA95756-58FD-4C9A-9CCD-49356A10E3ED}"/>
                  </a:ext>
                </a:extLst>
              </p:cNvPr>
              <p:cNvSpPr>
                <a:spLocks noChangeShapeType="1"/>
              </p:cNvSpPr>
              <p:nvPr/>
            </p:nvSpPr>
            <p:spPr bwMode="auto">
              <a:xfrm>
                <a:off x="4875" y="2412"/>
                <a:ext cx="28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1692" name="Group 19">
              <a:extLst>
                <a:ext uri="{FF2B5EF4-FFF2-40B4-BE49-F238E27FC236}">
                  <a16:creationId xmlns:a16="http://schemas.microsoft.com/office/drawing/2014/main" id="{A371D6C6-4FCC-4EB8-B2C0-B0A1FA20EDE7}"/>
                </a:ext>
              </a:extLst>
            </p:cNvPr>
            <p:cNvGrpSpPr>
              <a:grpSpLocks/>
            </p:cNvGrpSpPr>
            <p:nvPr/>
          </p:nvGrpSpPr>
          <p:grpSpPr bwMode="auto">
            <a:xfrm>
              <a:off x="5828" y="1480"/>
              <a:ext cx="3561" cy="4070"/>
              <a:chOff x="5220" y="3084"/>
              <a:chExt cx="2535" cy="3061"/>
            </a:xfrm>
          </p:grpSpPr>
          <p:grpSp>
            <p:nvGrpSpPr>
              <p:cNvPr id="71693" name="Group 20">
                <a:extLst>
                  <a:ext uri="{FF2B5EF4-FFF2-40B4-BE49-F238E27FC236}">
                    <a16:creationId xmlns:a16="http://schemas.microsoft.com/office/drawing/2014/main" id="{58088116-97DC-4523-BEB1-5DDF932B4737}"/>
                  </a:ext>
                </a:extLst>
              </p:cNvPr>
              <p:cNvGrpSpPr>
                <a:grpSpLocks/>
              </p:cNvGrpSpPr>
              <p:nvPr/>
            </p:nvGrpSpPr>
            <p:grpSpPr bwMode="auto">
              <a:xfrm>
                <a:off x="5220" y="3084"/>
                <a:ext cx="2169" cy="3061"/>
                <a:chOff x="5085" y="3264"/>
                <a:chExt cx="2169" cy="3061"/>
              </a:xfrm>
            </p:grpSpPr>
            <p:sp>
              <p:nvSpPr>
                <p:cNvPr id="71696" name="Text Box 21">
                  <a:extLst>
                    <a:ext uri="{FF2B5EF4-FFF2-40B4-BE49-F238E27FC236}">
                      <a16:creationId xmlns:a16="http://schemas.microsoft.com/office/drawing/2014/main" id="{AA8F26B3-E0AE-4A3F-9F02-23EBB6814094}"/>
                    </a:ext>
                  </a:extLst>
                </p:cNvPr>
                <p:cNvSpPr txBox="1">
                  <a:spLocks noChangeArrowheads="1"/>
                </p:cNvSpPr>
                <p:nvPr/>
              </p:nvSpPr>
              <p:spPr bwMode="auto">
                <a:xfrm>
                  <a:off x="5089" y="3264"/>
                  <a:ext cx="2154" cy="3061"/>
                </a:xfrm>
                <a:prstGeom prst="rect">
                  <a:avLst/>
                </a:prstGeom>
                <a:solidFill>
                  <a:srgbClr val="FFFFFF"/>
                </a:solidFill>
                <a:ln w="9525">
                  <a:solidFill>
                    <a:srgbClr val="000000"/>
                  </a:solidFill>
                  <a:miter lim="800000"/>
                  <a:headEnd/>
                  <a:tailEnd/>
                </a:ln>
              </p:spPr>
              <p:txBody>
                <a:bodyPr lIns="64008" tIns="32004" rIns="64008" bIns="32004"/>
                <a:lstStyle>
                  <a:lvl1pPr indent="269875"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spcBef>
                      <a:spcPts val="300"/>
                    </a:spcBef>
                  </a:pPr>
                  <a:r>
                    <a:rPr lang="en-US" altLang="zh-CN" b="0">
                      <a:latin typeface="Times New Roman" panose="02020603050405020304" pitchFamily="18" charset="0"/>
                      <a:cs typeface="Times New Roman" panose="02020603050405020304" pitchFamily="18" charset="0"/>
                    </a:rPr>
                    <a:t>Persistent</a:t>
                  </a:r>
                  <a:endParaRPr lang="en-US" altLang="zh-CN" b="0">
                    <a:latin typeface="Arial" panose="020B0604020202020204" pitchFamily="34" charset="0"/>
                  </a:endParaRPr>
                </a:p>
                <a:p>
                  <a:pPr algn="ctr">
                    <a:spcBef>
                      <a:spcPts val="300"/>
                    </a:spcBef>
                  </a:pPr>
                  <a:r>
                    <a:rPr lang="en-US" altLang="zh-CN" b="0">
                      <a:latin typeface="Times New Roman" panose="02020603050405020304" pitchFamily="18" charset="0"/>
                      <a:cs typeface="Times New Roman" panose="02020603050405020304" pitchFamily="18" charset="0"/>
                    </a:rPr>
                    <a:t>{abstract}</a:t>
                  </a:r>
                  <a:endParaRPr lang="en-US" altLang="zh-CN" b="0">
                    <a:latin typeface="Arial" panose="020B0604020202020204" pitchFamily="34" charset="0"/>
                  </a:endParaRPr>
                </a:p>
                <a:p>
                  <a:pPr>
                    <a:spcBef>
                      <a:spcPts val="300"/>
                    </a:spcBef>
                  </a:pPr>
                  <a:r>
                    <a:rPr lang="en-US" altLang="zh-CN" b="0">
                      <a:latin typeface="Times New Roman" panose="02020603050405020304" pitchFamily="18" charset="0"/>
                      <a:cs typeface="Times New Roman" panose="02020603050405020304" pitchFamily="18" charset="0"/>
                    </a:rPr>
                    <a:t>-ObjId:int</a:t>
                  </a:r>
                  <a:endParaRPr lang="en-US" altLang="zh-CN" b="0">
                    <a:latin typeface="Arial" panose="020B0604020202020204" pitchFamily="34" charset="0"/>
                  </a:endParaRPr>
                </a:p>
                <a:p>
                  <a:pPr>
                    <a:spcBef>
                      <a:spcPts val="300"/>
                    </a:spcBef>
                  </a:pPr>
                  <a:r>
                    <a:rPr lang="en-US" altLang="zh-CN" b="0">
                      <a:latin typeface="Times New Roman" panose="02020603050405020304" pitchFamily="18" charset="0"/>
                      <a:cs typeface="Times New Roman" panose="02020603050405020304" pitchFamily="18" charset="0"/>
                    </a:rPr>
                    <a:t>-iter:RandomAccessFile</a:t>
                  </a:r>
                  <a:endParaRPr lang="en-US" altLang="zh-CN" b="0">
                    <a:latin typeface="Arial" panose="020B0604020202020204" pitchFamily="34" charset="0"/>
                  </a:endParaRPr>
                </a:p>
                <a:p>
                  <a:pPr>
                    <a:spcBef>
                      <a:spcPts val="300"/>
                    </a:spcBef>
                  </a:pPr>
                  <a:r>
                    <a:rPr lang="en-US" altLang="zh-CN" b="0">
                      <a:latin typeface="Times New Roman" panose="02020603050405020304" pitchFamily="18" charset="0"/>
                      <a:cs typeface="Times New Roman" panose="02020603050405020304" pitchFamily="18" charset="0"/>
                    </a:rPr>
                    <a:t>+Persistent()</a:t>
                  </a:r>
                  <a:endParaRPr lang="en-US" altLang="zh-CN" b="0">
                    <a:latin typeface="Arial" panose="020B0604020202020204" pitchFamily="34" charset="0"/>
                  </a:endParaRPr>
                </a:p>
                <a:p>
                  <a:pPr>
                    <a:spcBef>
                      <a:spcPts val="300"/>
                    </a:spcBef>
                  </a:pPr>
                  <a:r>
                    <a:rPr lang="en-US" altLang="zh-CN" b="0">
                      <a:latin typeface="Times New Roman" panose="02020603050405020304" pitchFamily="18" charset="0"/>
                      <a:cs typeface="Times New Roman" panose="02020603050405020304" pitchFamily="18" charset="0"/>
                    </a:rPr>
                    <a:t>+getObjId():ObjId</a:t>
                  </a:r>
                  <a:endParaRPr lang="en-US" altLang="zh-CN" b="0">
                    <a:latin typeface="Arial" panose="020B0604020202020204" pitchFamily="34" charset="0"/>
                  </a:endParaRPr>
                </a:p>
                <a:p>
                  <a:pPr>
                    <a:spcBef>
                      <a:spcPts val="300"/>
                    </a:spcBef>
                  </a:pPr>
                  <a:r>
                    <a:rPr lang="en-US" altLang="zh-CN" b="0">
                      <a:latin typeface="Times New Roman" panose="02020603050405020304" pitchFamily="18" charset="0"/>
                      <a:cs typeface="Times New Roman" panose="02020603050405020304" pitchFamily="18" charset="0"/>
                    </a:rPr>
                    <a:t>+getObject():Object</a:t>
                  </a:r>
                  <a:endParaRPr lang="en-US" altLang="zh-CN" b="0">
                    <a:latin typeface="Arial" panose="020B0604020202020204" pitchFamily="34" charset="0"/>
                  </a:endParaRPr>
                </a:p>
                <a:p>
                  <a:pPr>
                    <a:spcBef>
                      <a:spcPts val="300"/>
                    </a:spcBef>
                  </a:pPr>
                  <a:r>
                    <a:rPr lang="en-US" altLang="zh-CN" b="0">
                      <a:latin typeface="Times New Roman" panose="02020603050405020304" pitchFamily="18" charset="0"/>
                      <a:cs typeface="Times New Roman" panose="02020603050405020304" pitchFamily="18" charset="0"/>
                    </a:rPr>
                    <a:t>+store()</a:t>
                  </a:r>
                  <a:endParaRPr lang="en-US" altLang="zh-CN" b="0">
                    <a:latin typeface="Arial" panose="020B0604020202020204" pitchFamily="34" charset="0"/>
                  </a:endParaRPr>
                </a:p>
                <a:p>
                  <a:pPr>
                    <a:spcBef>
                      <a:spcPts val="300"/>
                    </a:spcBef>
                  </a:pPr>
                  <a:r>
                    <a:rPr lang="en-US" altLang="zh-CN" b="0">
                      <a:latin typeface="Times New Roman" panose="02020603050405020304" pitchFamily="18" charset="0"/>
                      <a:cs typeface="Times New Roman" panose="02020603050405020304" pitchFamily="18" charset="0"/>
                    </a:rPr>
                    <a:t>+delete()</a:t>
                  </a:r>
                  <a:endParaRPr lang="en-US" altLang="zh-CN" b="0">
                    <a:latin typeface="Arial" panose="020B0604020202020204" pitchFamily="34" charset="0"/>
                  </a:endParaRPr>
                </a:p>
                <a:p>
                  <a:pPr>
                    <a:spcBef>
                      <a:spcPts val="300"/>
                    </a:spcBef>
                  </a:pPr>
                  <a:r>
                    <a:rPr lang="en-US" altLang="zh-CN" b="0">
                      <a:latin typeface="Times New Roman" panose="02020603050405020304" pitchFamily="18" charset="0"/>
                      <a:cs typeface="Times New Roman" panose="02020603050405020304" pitchFamily="18" charset="0"/>
                    </a:rPr>
                    <a:t>+update()</a:t>
                  </a:r>
                  <a:endParaRPr lang="en-US" altLang="zh-CN" b="0">
                    <a:latin typeface="Arial" panose="020B0604020202020204" pitchFamily="34" charset="0"/>
                  </a:endParaRPr>
                </a:p>
                <a:p>
                  <a:pPr>
                    <a:spcBef>
                      <a:spcPts val="300"/>
                    </a:spcBef>
                  </a:pPr>
                  <a:r>
                    <a:rPr lang="en-US" altLang="zh-CN" b="0">
                      <a:latin typeface="Times New Roman" panose="02020603050405020304" pitchFamily="18" charset="0"/>
                      <a:cs typeface="Times New Roman" panose="02020603050405020304" pitchFamily="18" charset="0"/>
                    </a:rPr>
                    <a:t>+iterate():Object</a:t>
                  </a:r>
                  <a:endParaRPr lang="en-US" altLang="zh-CN" b="0">
                    <a:latin typeface="Arial" panose="020B0604020202020204" pitchFamily="34" charset="0"/>
                  </a:endParaRPr>
                </a:p>
                <a:p>
                  <a:pPr>
                    <a:spcBef>
                      <a:spcPts val="300"/>
                    </a:spcBef>
                  </a:pPr>
                  <a:r>
                    <a:rPr lang="en-US" altLang="zh-CN" b="0">
                      <a:latin typeface="Times New Roman" panose="02020603050405020304" pitchFamily="18" charset="0"/>
                      <a:cs typeface="Times New Roman" panose="02020603050405020304" pitchFamily="18" charset="0"/>
                    </a:rPr>
                    <a:t>+write()  {abstract}</a:t>
                  </a:r>
                  <a:endParaRPr lang="en-US" altLang="zh-CN" b="0">
                    <a:latin typeface="Arial" panose="020B0604020202020204" pitchFamily="34" charset="0"/>
                  </a:endParaRPr>
                </a:p>
                <a:p>
                  <a:pPr>
                    <a:spcBef>
                      <a:spcPts val="300"/>
                    </a:spcBef>
                  </a:pPr>
                  <a:r>
                    <a:rPr lang="en-US" altLang="zh-CN" b="0">
                      <a:latin typeface="Times New Roman" panose="02020603050405020304" pitchFamily="18" charset="0"/>
                      <a:cs typeface="Times New Roman" panose="02020603050405020304" pitchFamily="18" charset="0"/>
                    </a:rPr>
                    <a:t>+read()  {abstract}</a:t>
                  </a:r>
                  <a:endParaRPr lang="en-US" altLang="zh-CN" b="0"/>
                </a:p>
              </p:txBody>
            </p:sp>
            <p:sp>
              <p:nvSpPr>
                <p:cNvPr id="71697" name="Line 22">
                  <a:extLst>
                    <a:ext uri="{FF2B5EF4-FFF2-40B4-BE49-F238E27FC236}">
                      <a16:creationId xmlns:a16="http://schemas.microsoft.com/office/drawing/2014/main" id="{F99ABE16-B53F-4313-B434-4E74194BE63D}"/>
                    </a:ext>
                  </a:extLst>
                </p:cNvPr>
                <p:cNvSpPr>
                  <a:spLocks noChangeShapeType="1"/>
                </p:cNvSpPr>
                <p:nvPr/>
              </p:nvSpPr>
              <p:spPr bwMode="auto">
                <a:xfrm>
                  <a:off x="5085" y="3954"/>
                  <a:ext cx="21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8" name="Line 23">
                  <a:extLst>
                    <a:ext uri="{FF2B5EF4-FFF2-40B4-BE49-F238E27FC236}">
                      <a16:creationId xmlns:a16="http://schemas.microsoft.com/office/drawing/2014/main" id="{B8CF6B11-EE8C-4517-8D65-998ACDCF3933}"/>
                    </a:ext>
                  </a:extLst>
                </p:cNvPr>
                <p:cNvSpPr>
                  <a:spLocks noChangeShapeType="1"/>
                </p:cNvSpPr>
                <p:nvPr/>
              </p:nvSpPr>
              <p:spPr bwMode="auto">
                <a:xfrm>
                  <a:off x="5100" y="4374"/>
                  <a:ext cx="21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1694" name="Freeform 24">
                <a:extLst>
                  <a:ext uri="{FF2B5EF4-FFF2-40B4-BE49-F238E27FC236}">
                    <a16:creationId xmlns:a16="http://schemas.microsoft.com/office/drawing/2014/main" id="{7ADA1195-CC71-4E9B-A7F2-FDF6A49AC781}"/>
                  </a:ext>
                </a:extLst>
              </p:cNvPr>
              <p:cNvSpPr>
                <a:spLocks noChangeArrowheads="1"/>
              </p:cNvSpPr>
              <p:nvPr/>
            </p:nvSpPr>
            <p:spPr bwMode="auto">
              <a:xfrm rot="10800000">
                <a:off x="7380" y="3468"/>
                <a:ext cx="130" cy="91"/>
              </a:xfrm>
              <a:custGeom>
                <a:avLst/>
                <a:gdLst>
                  <a:gd name="T0" fmla="*/ 35 w 450"/>
                  <a:gd name="T1" fmla="*/ 53 h 285"/>
                  <a:gd name="T2" fmla="*/ 4 w 450"/>
                  <a:gd name="T3" fmla="*/ 0 h 285"/>
                  <a:gd name="T4" fmla="*/ 130 w 450"/>
                  <a:gd name="T5" fmla="*/ 48 h 285"/>
                  <a:gd name="T6" fmla="*/ 0 w 450"/>
                  <a:gd name="T7" fmla="*/ 91 h 285"/>
                  <a:gd name="T8" fmla="*/ 30 w 450"/>
                  <a:gd name="T9" fmla="*/ 46 h 2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a:lstStyle/>
              <a:p>
                <a:endParaRPr lang="zh-CN" altLang="en-US"/>
              </a:p>
            </p:txBody>
          </p:sp>
          <p:sp>
            <p:nvSpPr>
              <p:cNvPr id="71695" name="Line 25">
                <a:extLst>
                  <a:ext uri="{FF2B5EF4-FFF2-40B4-BE49-F238E27FC236}">
                    <a16:creationId xmlns:a16="http://schemas.microsoft.com/office/drawing/2014/main" id="{04D4A1F4-9D62-4915-B955-018655B2B23A}"/>
                  </a:ext>
                </a:extLst>
              </p:cNvPr>
              <p:cNvSpPr>
                <a:spLocks noChangeShapeType="1"/>
              </p:cNvSpPr>
              <p:nvPr/>
            </p:nvSpPr>
            <p:spPr bwMode="auto">
              <a:xfrm>
                <a:off x="7395" y="352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71687" name="Rectangle 26">
            <a:extLst>
              <a:ext uri="{FF2B5EF4-FFF2-40B4-BE49-F238E27FC236}">
                <a16:creationId xmlns:a16="http://schemas.microsoft.com/office/drawing/2014/main" id="{A464E567-57A7-425A-8A19-18C9199E65F9}"/>
              </a:ext>
            </a:extLst>
          </p:cNvPr>
          <p:cNvSpPr>
            <a:spLocks noChangeArrowheads="1"/>
          </p:cNvSpPr>
          <p:nvPr/>
        </p:nvSpPr>
        <p:spPr bwMode="auto">
          <a:xfrm>
            <a:off x="2484438" y="6237288"/>
            <a:ext cx="3243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a:latin typeface="Arial" panose="020B0604020202020204" pitchFamily="34" charset="0"/>
              </a:rPr>
              <a:t>图</a:t>
            </a:r>
            <a:r>
              <a:rPr lang="en-US" altLang="zh-CN">
                <a:latin typeface="Arial" panose="020B0604020202020204" pitchFamily="34" charset="0"/>
              </a:rPr>
              <a:t>5-25 </a:t>
            </a:r>
            <a:r>
              <a:rPr lang="zh-CN" altLang="en-US">
                <a:latin typeface="Arial" panose="020B0604020202020204" pitchFamily="34" charset="0"/>
              </a:rPr>
              <a:t>图书馆系统</a:t>
            </a:r>
            <a:r>
              <a:rPr lang="en-US" altLang="zh-CN">
                <a:latin typeface="Arial" panose="020B0604020202020204" pitchFamily="34" charset="0"/>
              </a:rPr>
              <a:t>(</a:t>
            </a:r>
            <a:r>
              <a:rPr lang="zh-CN" altLang="en-US">
                <a:latin typeface="Arial" panose="020B0604020202020204" pitchFamily="34" charset="0"/>
              </a:rPr>
              <a:t>部分</a:t>
            </a:r>
            <a:r>
              <a:rPr lang="en-US" altLang="zh-CN">
                <a:latin typeface="Arial" panose="020B0604020202020204" pitchFamily="34" charset="0"/>
              </a:rPr>
              <a:t>)</a:t>
            </a:r>
            <a:r>
              <a:rPr lang="zh-CN" altLang="en-US">
                <a:latin typeface="Arial" panose="020B0604020202020204" pitchFamily="34" charset="0"/>
              </a:rPr>
              <a:t>类属性和操作</a:t>
            </a:r>
            <a:r>
              <a:rPr lang="zh-CN" altLang="en-US" b="0">
                <a:latin typeface="Arial" panose="020B0604020202020204" pitchFamily="34" charset="0"/>
              </a:rPr>
              <a:t> </a:t>
            </a:r>
          </a:p>
        </p:txBody>
      </p:sp>
      <p:sp>
        <p:nvSpPr>
          <p:cNvPr id="71688" name="Rectangle 28">
            <a:extLst>
              <a:ext uri="{FF2B5EF4-FFF2-40B4-BE49-F238E27FC236}">
                <a16:creationId xmlns:a16="http://schemas.microsoft.com/office/drawing/2014/main" id="{CE79E6B8-80CC-4DF3-B54D-46A4AB9233F6}"/>
              </a:ext>
            </a:extLst>
          </p:cNvPr>
          <p:cNvSpPr>
            <a:spLocks noChangeArrowheads="1"/>
          </p:cNvSpPr>
          <p:nvPr/>
        </p:nvSpPr>
        <p:spPr bwMode="auto">
          <a:xfrm>
            <a:off x="7740650" y="1989138"/>
            <a:ext cx="438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sz="1000" b="0">
                <a:solidFill>
                  <a:srgbClr val="000000"/>
                </a:solidFill>
              </a:rPr>
              <a:t>借出</a:t>
            </a:r>
          </a:p>
        </p:txBody>
      </p:sp>
      <p:sp>
        <p:nvSpPr>
          <p:cNvPr id="71689" name="Rectangle 28">
            <a:extLst>
              <a:ext uri="{FF2B5EF4-FFF2-40B4-BE49-F238E27FC236}">
                <a16:creationId xmlns:a16="http://schemas.microsoft.com/office/drawing/2014/main" id="{7ED85003-2992-4988-9663-4C4B25FC6121}"/>
              </a:ext>
            </a:extLst>
          </p:cNvPr>
          <p:cNvSpPr>
            <a:spLocks noChangeArrowheads="1"/>
          </p:cNvSpPr>
          <p:nvPr/>
        </p:nvSpPr>
        <p:spPr bwMode="auto">
          <a:xfrm>
            <a:off x="2425700" y="1998663"/>
            <a:ext cx="438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sz="1000" b="0">
                <a:solidFill>
                  <a:srgbClr val="000000"/>
                </a:solidFill>
              </a:rPr>
              <a:t>书名</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D913C721-9ED2-4A26-B764-140082E694DC}"/>
              </a:ext>
            </a:extLst>
          </p:cNvPr>
          <p:cNvSpPr>
            <a:spLocks noGrp="1" noChangeArrowheads="1"/>
          </p:cNvSpPr>
          <p:nvPr>
            <p:ph type="title" idx="4294967295"/>
          </p:nvPr>
        </p:nvSpPr>
        <p:spPr>
          <a:xfrm>
            <a:off x="395288" y="188913"/>
            <a:ext cx="8178800" cy="533400"/>
          </a:xfrm>
        </p:spPr>
        <p:txBody>
          <a:bodyPr/>
          <a:lstStyle/>
          <a:p>
            <a:pPr eaLnBrk="1" hangingPunct="1"/>
            <a:r>
              <a:rPr lang="en-US" altLang="zh-CN"/>
              <a:t>5.5 </a:t>
            </a:r>
            <a:r>
              <a:rPr lang="zh-CN" altLang="en-US"/>
              <a:t>面向对象分析和设计实例</a:t>
            </a:r>
          </a:p>
        </p:txBody>
      </p:sp>
      <p:sp>
        <p:nvSpPr>
          <p:cNvPr id="72707" name="Text Box 3">
            <a:extLst>
              <a:ext uri="{FF2B5EF4-FFF2-40B4-BE49-F238E27FC236}">
                <a16:creationId xmlns:a16="http://schemas.microsoft.com/office/drawing/2014/main" id="{5AA438D5-3C41-4039-B65E-3684138F26F0}"/>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72708" name="Rectangle 4">
            <a:extLst>
              <a:ext uri="{FF2B5EF4-FFF2-40B4-BE49-F238E27FC236}">
                <a16:creationId xmlns:a16="http://schemas.microsoft.com/office/drawing/2014/main" id="{D453A0D3-D404-4257-8900-BBB57F016FED}"/>
              </a:ext>
            </a:extLst>
          </p:cNvPr>
          <p:cNvSpPr>
            <a:spLocks noChangeArrowheads="1"/>
          </p:cNvSpPr>
          <p:nvPr/>
        </p:nvSpPr>
        <p:spPr bwMode="auto">
          <a:xfrm>
            <a:off x="250825" y="1817688"/>
            <a:ext cx="85693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eaLnBrk="0" hangingPunct="0">
              <a:tabLst>
                <a:tab pos="-15875" algn="l"/>
                <a:tab pos="401638" algn="l"/>
              </a:tabLst>
              <a:defRPr sz="1400" b="1">
                <a:solidFill>
                  <a:schemeClr val="tx1"/>
                </a:solidFill>
                <a:latin typeface="宋体" panose="02010600030101010101" pitchFamily="2" charset="-122"/>
                <a:ea typeface="宋体" panose="02010600030101010101" pitchFamily="2" charset="-122"/>
              </a:defRPr>
            </a:lvl1pPr>
            <a:lvl2pPr marL="742950" indent="-285750" eaLnBrk="0" hangingPunct="0">
              <a:tabLst>
                <a:tab pos="-15875" algn="l"/>
                <a:tab pos="401638" algn="l"/>
              </a:tabLst>
              <a:defRPr sz="1400" b="1">
                <a:solidFill>
                  <a:schemeClr val="tx1"/>
                </a:solidFill>
                <a:latin typeface="宋体" panose="02010600030101010101" pitchFamily="2" charset="-122"/>
                <a:ea typeface="宋体" panose="02010600030101010101" pitchFamily="2" charset="-122"/>
              </a:defRPr>
            </a:lvl2pPr>
            <a:lvl3pPr marL="1143000" indent="-228600" eaLnBrk="0" hangingPunct="0">
              <a:tabLst>
                <a:tab pos="-15875" algn="l"/>
                <a:tab pos="401638" algn="l"/>
              </a:tabLst>
              <a:defRPr sz="1400" b="1">
                <a:solidFill>
                  <a:schemeClr val="tx1"/>
                </a:solidFill>
                <a:latin typeface="宋体" panose="02010600030101010101" pitchFamily="2" charset="-122"/>
                <a:ea typeface="宋体" panose="02010600030101010101" pitchFamily="2" charset="-122"/>
              </a:defRPr>
            </a:lvl3pPr>
            <a:lvl4pPr marL="1600200" indent="-228600" eaLnBrk="0" hangingPunct="0">
              <a:tabLst>
                <a:tab pos="-15875" algn="l"/>
                <a:tab pos="401638" algn="l"/>
              </a:tabLst>
              <a:defRPr sz="1400" b="1">
                <a:solidFill>
                  <a:schemeClr val="tx1"/>
                </a:solidFill>
                <a:latin typeface="宋体" panose="02010600030101010101" pitchFamily="2" charset="-122"/>
                <a:ea typeface="宋体" panose="02010600030101010101" pitchFamily="2" charset="-122"/>
              </a:defRPr>
            </a:lvl4pPr>
            <a:lvl5pPr marL="2057400" indent="-228600" eaLnBrk="0" hangingPunct="0">
              <a:tabLst>
                <a:tab pos="-15875" algn="l"/>
                <a:tab pos="401638" algn="l"/>
              </a:tabLst>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tabLst>
                <a:tab pos="-15875" algn="l"/>
                <a:tab pos="401638" algn="l"/>
              </a:tabLst>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tabLst>
                <a:tab pos="-15875" algn="l"/>
                <a:tab pos="401638" algn="l"/>
              </a:tabLst>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tabLst>
                <a:tab pos="-15875" algn="l"/>
                <a:tab pos="401638" algn="l"/>
              </a:tabLst>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tabLst>
                <a:tab pos="-15875" algn="l"/>
                <a:tab pos="401638" algn="l"/>
              </a:tabLst>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sz="1800" b="0">
                <a:latin typeface="Times New Roman" panose="02020603050405020304" pitchFamily="18" charset="0"/>
                <a:cs typeface="Times New Roman" panose="02020603050405020304" pitchFamily="18" charset="0"/>
              </a:rPr>
              <a:t>   </a:t>
            </a:r>
            <a:endParaRPr lang="zh-CN" altLang="en-US" sz="1800" b="0"/>
          </a:p>
        </p:txBody>
      </p:sp>
      <p:grpSp>
        <p:nvGrpSpPr>
          <p:cNvPr id="72709" name="Group 27">
            <a:extLst>
              <a:ext uri="{FF2B5EF4-FFF2-40B4-BE49-F238E27FC236}">
                <a16:creationId xmlns:a16="http://schemas.microsoft.com/office/drawing/2014/main" id="{3B754BD0-EFBF-499C-B61C-72CEEF59D3DB}"/>
              </a:ext>
            </a:extLst>
          </p:cNvPr>
          <p:cNvGrpSpPr>
            <a:grpSpLocks noChangeAspect="1"/>
          </p:cNvGrpSpPr>
          <p:nvPr/>
        </p:nvGrpSpPr>
        <p:grpSpPr bwMode="auto">
          <a:xfrm>
            <a:off x="1187450" y="1484313"/>
            <a:ext cx="6562725" cy="4248150"/>
            <a:chOff x="2290" y="3663"/>
            <a:chExt cx="10364" cy="6480"/>
          </a:xfrm>
        </p:grpSpPr>
        <p:sp>
          <p:nvSpPr>
            <p:cNvPr id="72711" name="AutoShape 28">
              <a:extLst>
                <a:ext uri="{FF2B5EF4-FFF2-40B4-BE49-F238E27FC236}">
                  <a16:creationId xmlns:a16="http://schemas.microsoft.com/office/drawing/2014/main" id="{09AE0C16-A7B2-4307-BDC8-C6CEEF6BBDDE}"/>
                </a:ext>
              </a:extLst>
            </p:cNvPr>
            <p:cNvSpPr>
              <a:spLocks noChangeAspect="1" noChangeArrowheads="1"/>
            </p:cNvSpPr>
            <p:nvPr/>
          </p:nvSpPr>
          <p:spPr bwMode="auto">
            <a:xfrm>
              <a:off x="2290" y="3663"/>
              <a:ext cx="10348" cy="6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grpSp>
          <p:nvGrpSpPr>
            <p:cNvPr id="72712" name="Group 29">
              <a:extLst>
                <a:ext uri="{FF2B5EF4-FFF2-40B4-BE49-F238E27FC236}">
                  <a16:creationId xmlns:a16="http://schemas.microsoft.com/office/drawing/2014/main" id="{1F3D8BE5-9E84-4D5B-AAA9-289A590C6160}"/>
                </a:ext>
              </a:extLst>
            </p:cNvPr>
            <p:cNvGrpSpPr>
              <a:grpSpLocks/>
            </p:cNvGrpSpPr>
            <p:nvPr/>
          </p:nvGrpSpPr>
          <p:grpSpPr bwMode="auto">
            <a:xfrm>
              <a:off x="2529" y="3710"/>
              <a:ext cx="3303" cy="2628"/>
              <a:chOff x="2670" y="6900"/>
              <a:chExt cx="2270" cy="1716"/>
            </a:xfrm>
          </p:grpSpPr>
          <p:sp>
            <p:nvSpPr>
              <p:cNvPr id="72738" name="Text Box 30">
                <a:extLst>
                  <a:ext uri="{FF2B5EF4-FFF2-40B4-BE49-F238E27FC236}">
                    <a16:creationId xmlns:a16="http://schemas.microsoft.com/office/drawing/2014/main" id="{3696732C-A0FE-41BC-A894-05985828696E}"/>
                  </a:ext>
                </a:extLst>
              </p:cNvPr>
              <p:cNvSpPr txBox="1">
                <a:spLocks noChangeArrowheads="1"/>
              </p:cNvSpPr>
              <p:nvPr/>
            </p:nvSpPr>
            <p:spPr bwMode="auto">
              <a:xfrm>
                <a:off x="2672" y="6900"/>
                <a:ext cx="2268" cy="1716"/>
              </a:xfrm>
              <a:prstGeom prst="rect">
                <a:avLst/>
              </a:prstGeom>
              <a:solidFill>
                <a:srgbClr val="FFFFFF"/>
              </a:solidFill>
              <a:ln w="9525">
                <a:solidFill>
                  <a:srgbClr val="000000"/>
                </a:solidFill>
                <a:miter lim="800000"/>
                <a:headEnd/>
                <a:tailEnd/>
              </a:ln>
            </p:spPr>
            <p:txBody>
              <a:bodyPr lIns="64008" tIns="32004" rIns="64008" bIns="32004"/>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lnSpc>
                    <a:spcPct val="96000"/>
                  </a:lnSpc>
                </a:pPr>
                <a:r>
                  <a:rPr lang="zh-CN" altLang="en-US" sz="1200">
                    <a:latin typeface="Times New Roman" panose="02020603050405020304" pitchFamily="18" charset="0"/>
                  </a:rPr>
                  <a:t>借出</a:t>
                </a:r>
                <a:r>
                  <a:rPr lang="en-US" altLang="zh-CN">
                    <a:latin typeface="Times New Roman" panose="02020603050405020304" pitchFamily="18" charset="0"/>
                  </a:rPr>
                  <a:t>LendingWindow</a:t>
                </a:r>
              </a:p>
              <a:p>
                <a:pPr algn="just" eaLnBrk="1" hangingPunct="1">
                  <a:lnSpc>
                    <a:spcPct val="128000"/>
                  </a:lnSpc>
                </a:pPr>
                <a:r>
                  <a:rPr lang="en-US" altLang="zh-CN" b="0">
                    <a:latin typeface="Times New Roman" panose="02020603050405020304" pitchFamily="18" charset="0"/>
                  </a:rPr>
                  <a:t>-borrower:Borrower</a:t>
                </a:r>
              </a:p>
              <a:p>
                <a:pPr algn="just" eaLnBrk="1" hangingPunct="1">
                  <a:lnSpc>
                    <a:spcPct val="96000"/>
                  </a:lnSpc>
                </a:pPr>
                <a:r>
                  <a:rPr lang="en-US" altLang="zh-CN" b="0">
                    <a:latin typeface="Times New Roman" panose="02020603050405020304" pitchFamily="18" charset="0"/>
                  </a:rPr>
                  <a:t>-title:Title</a:t>
                </a:r>
              </a:p>
              <a:p>
                <a:pPr algn="just" eaLnBrk="1" hangingPunct="1">
                  <a:lnSpc>
                    <a:spcPct val="96000"/>
                  </a:lnSpc>
                </a:pPr>
                <a:r>
                  <a:rPr lang="en-US" altLang="zh-CN" b="0">
                    <a:latin typeface="Times New Roman" panose="02020603050405020304" pitchFamily="18" charset="0"/>
                  </a:rPr>
                  <a:t>+LendingWindow()</a:t>
                </a:r>
              </a:p>
              <a:p>
                <a:pPr algn="just" eaLnBrk="1" hangingPunct="1">
                  <a:lnSpc>
                    <a:spcPct val="96000"/>
                  </a:lnSpc>
                </a:pPr>
                <a:r>
                  <a:rPr lang="en-US" altLang="zh-CN" b="0">
                    <a:latin typeface="Times New Roman" panose="02020603050405020304" pitchFamily="18" charset="0"/>
                  </a:rPr>
                  <a:t>+OkButtonClicked()</a:t>
                </a:r>
              </a:p>
              <a:p>
                <a:pPr algn="just" eaLnBrk="1" hangingPunct="1">
                  <a:lnSpc>
                    <a:spcPct val="96000"/>
                  </a:lnSpc>
                </a:pPr>
                <a:r>
                  <a:rPr lang="en-US" altLang="zh-CN" b="0">
                    <a:latin typeface="Times New Roman" panose="02020603050405020304" pitchFamily="18" charset="0"/>
                  </a:rPr>
                  <a:t>+CancelButtonClicked()</a:t>
                </a:r>
              </a:p>
              <a:p>
                <a:pPr algn="just" eaLnBrk="1" hangingPunct="1">
                  <a:lnSpc>
                    <a:spcPct val="96000"/>
                  </a:lnSpc>
                </a:pPr>
                <a:r>
                  <a:rPr lang="en-US" altLang="zh-CN" b="0">
                    <a:latin typeface="Times New Roman" panose="02020603050405020304" pitchFamily="18" charset="0"/>
                  </a:rPr>
                  <a:t>+borrowEditEnter()</a:t>
                </a:r>
                <a:endParaRPr lang="en-US" altLang="zh-CN" b="0">
                  <a:latin typeface="Arial" panose="020B0604020202020204" pitchFamily="34" charset="0"/>
                </a:endParaRPr>
              </a:p>
            </p:txBody>
          </p:sp>
          <p:sp>
            <p:nvSpPr>
              <p:cNvPr id="72739" name="Line 31">
                <a:extLst>
                  <a:ext uri="{FF2B5EF4-FFF2-40B4-BE49-F238E27FC236}">
                    <a16:creationId xmlns:a16="http://schemas.microsoft.com/office/drawing/2014/main" id="{A4CB4158-B1EA-45BF-9BEB-A2E7BF6EC568}"/>
                  </a:ext>
                </a:extLst>
              </p:cNvPr>
              <p:cNvSpPr>
                <a:spLocks noChangeShapeType="1"/>
              </p:cNvSpPr>
              <p:nvPr/>
            </p:nvSpPr>
            <p:spPr bwMode="auto">
              <a:xfrm>
                <a:off x="2670" y="7695"/>
                <a:ext cx="226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40" name="Line 32">
                <a:extLst>
                  <a:ext uri="{FF2B5EF4-FFF2-40B4-BE49-F238E27FC236}">
                    <a16:creationId xmlns:a16="http://schemas.microsoft.com/office/drawing/2014/main" id="{609C20CD-4DDD-4937-BCE8-B4C0C67FC107}"/>
                  </a:ext>
                </a:extLst>
              </p:cNvPr>
              <p:cNvSpPr>
                <a:spLocks noChangeShapeType="1"/>
              </p:cNvSpPr>
              <p:nvPr/>
            </p:nvSpPr>
            <p:spPr bwMode="auto">
              <a:xfrm>
                <a:off x="2672" y="7201"/>
                <a:ext cx="226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2713" name="Group 33">
              <a:extLst>
                <a:ext uri="{FF2B5EF4-FFF2-40B4-BE49-F238E27FC236}">
                  <a16:creationId xmlns:a16="http://schemas.microsoft.com/office/drawing/2014/main" id="{D54436AB-3644-4FA7-83FB-8347D0F74625}"/>
                </a:ext>
              </a:extLst>
            </p:cNvPr>
            <p:cNvGrpSpPr>
              <a:grpSpLocks/>
            </p:cNvGrpSpPr>
            <p:nvPr/>
          </p:nvGrpSpPr>
          <p:grpSpPr bwMode="auto">
            <a:xfrm>
              <a:off x="7088" y="3663"/>
              <a:ext cx="3300" cy="3300"/>
              <a:chOff x="5970" y="6915"/>
              <a:chExt cx="2270" cy="2154"/>
            </a:xfrm>
          </p:grpSpPr>
          <p:sp>
            <p:nvSpPr>
              <p:cNvPr id="72736" name="Text Box 34">
                <a:extLst>
                  <a:ext uri="{FF2B5EF4-FFF2-40B4-BE49-F238E27FC236}">
                    <a16:creationId xmlns:a16="http://schemas.microsoft.com/office/drawing/2014/main" id="{2C4F925C-AD80-4CCD-A6BF-7DEC263D3B03}"/>
                  </a:ext>
                </a:extLst>
              </p:cNvPr>
              <p:cNvSpPr txBox="1">
                <a:spLocks noChangeArrowheads="1"/>
              </p:cNvSpPr>
              <p:nvPr/>
            </p:nvSpPr>
            <p:spPr bwMode="auto">
              <a:xfrm>
                <a:off x="5972" y="6915"/>
                <a:ext cx="2268" cy="2154"/>
              </a:xfrm>
              <a:prstGeom prst="rect">
                <a:avLst/>
              </a:prstGeom>
              <a:solidFill>
                <a:srgbClr val="FFFFFF"/>
              </a:solidFill>
              <a:ln w="9525">
                <a:solidFill>
                  <a:srgbClr val="000000"/>
                </a:solidFill>
                <a:miter lim="800000"/>
                <a:headEnd/>
                <a:tailEnd/>
              </a:ln>
            </p:spPr>
            <p:txBody>
              <a:bodyPr lIns="64008" tIns="32004" rIns="64008" bIns="32004"/>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lnSpc>
                    <a:spcPct val="96000"/>
                  </a:lnSpc>
                </a:pPr>
                <a:r>
                  <a:rPr lang="en-US" altLang="zh-CN">
                    <a:latin typeface="Times New Roman" panose="02020603050405020304" pitchFamily="18" charset="0"/>
                  </a:rPr>
                  <a:t>MainWindow</a:t>
                </a:r>
              </a:p>
              <a:p>
                <a:pPr algn="just" eaLnBrk="1" hangingPunct="1">
                  <a:lnSpc>
                    <a:spcPct val="120000"/>
                  </a:lnSpc>
                </a:pPr>
                <a:endParaRPr lang="en-US" altLang="zh-CN" sz="800" b="0">
                  <a:latin typeface="Times New Roman" panose="02020603050405020304" pitchFamily="18" charset="0"/>
                </a:endParaRPr>
              </a:p>
              <a:p>
                <a:pPr algn="just" eaLnBrk="1" hangingPunct="1">
                  <a:lnSpc>
                    <a:spcPct val="120000"/>
                  </a:lnSpc>
                </a:pPr>
                <a:r>
                  <a:rPr lang="en-US" altLang="zh-CN" b="0">
                    <a:latin typeface="Times New Roman" panose="02020603050405020304" pitchFamily="18" charset="0"/>
                  </a:rPr>
                  <a:t>+paint()</a:t>
                </a:r>
              </a:p>
              <a:p>
                <a:pPr algn="just" eaLnBrk="1" hangingPunct="1">
                  <a:lnSpc>
                    <a:spcPct val="96000"/>
                  </a:lnSpc>
                </a:pPr>
                <a:r>
                  <a:rPr lang="en-US" altLang="zh-CN" b="0">
                    <a:latin typeface="Times New Roman" panose="02020603050405020304" pitchFamily="18" charset="0"/>
                  </a:rPr>
                  <a:t>+LendingItemAction()</a:t>
                </a:r>
              </a:p>
              <a:p>
                <a:pPr algn="just" eaLnBrk="1" hangingPunct="1">
                  <a:lnSpc>
                    <a:spcPct val="96000"/>
                  </a:lnSpc>
                </a:pPr>
                <a:r>
                  <a:rPr lang="en-US" altLang="zh-CN" b="0">
                    <a:latin typeface="Times New Roman" panose="02020603050405020304" pitchFamily="18" charset="0"/>
                  </a:rPr>
                  <a:t>+ReturnItemAction()</a:t>
                </a:r>
              </a:p>
              <a:p>
                <a:pPr algn="just" eaLnBrk="1" hangingPunct="1">
                  <a:lnSpc>
                    <a:spcPct val="96000"/>
                  </a:lnSpc>
                </a:pPr>
                <a:r>
                  <a:rPr lang="en-US" altLang="zh-CN" b="0">
                    <a:latin typeface="Times New Roman" panose="02020603050405020304" pitchFamily="18" charset="0"/>
                  </a:rPr>
                  <a:t>+ReservationAction()</a:t>
                </a:r>
              </a:p>
              <a:p>
                <a:pPr algn="just" eaLnBrk="1" hangingPunct="1">
                  <a:lnSpc>
                    <a:spcPct val="96000"/>
                  </a:lnSpc>
                </a:pPr>
                <a:r>
                  <a:rPr lang="en-US" altLang="zh-CN" b="0">
                    <a:latin typeface="Times New Roman" panose="02020603050405020304" pitchFamily="18" charset="0"/>
                  </a:rPr>
                  <a:t>+MainWindow()</a:t>
                </a:r>
              </a:p>
              <a:p>
                <a:pPr algn="just" eaLnBrk="1" hangingPunct="1">
                  <a:lnSpc>
                    <a:spcPct val="96000"/>
                  </a:lnSpc>
                </a:pPr>
                <a:r>
                  <a:rPr lang="en-US" altLang="zh-CN" b="0">
                    <a:latin typeface="Times New Roman" panose="02020603050405020304" pitchFamily="18" charset="0"/>
                  </a:rPr>
                  <a:t>+BorrowerAction()</a:t>
                </a:r>
              </a:p>
              <a:p>
                <a:pPr algn="just" eaLnBrk="1" hangingPunct="1">
                  <a:lnSpc>
                    <a:spcPct val="96000"/>
                  </a:lnSpc>
                </a:pPr>
                <a:r>
                  <a:rPr lang="en-US" altLang="zh-CN" b="0">
                    <a:latin typeface="Times New Roman" panose="02020603050405020304" pitchFamily="18" charset="0"/>
                  </a:rPr>
                  <a:t>+TitleAction()</a:t>
                </a:r>
              </a:p>
              <a:p>
                <a:pPr algn="just" eaLnBrk="1" hangingPunct="1">
                  <a:lnSpc>
                    <a:spcPct val="96000"/>
                  </a:lnSpc>
                </a:pPr>
                <a:r>
                  <a:rPr lang="en-US" altLang="zh-CN" b="0">
                    <a:latin typeface="Times New Roman" panose="02020603050405020304" pitchFamily="18" charset="0"/>
                  </a:rPr>
                  <a:t>+ExitAction()</a:t>
                </a:r>
                <a:endParaRPr lang="en-US" altLang="zh-CN" b="0">
                  <a:latin typeface="Arial" panose="020B0604020202020204" pitchFamily="34" charset="0"/>
                </a:endParaRPr>
              </a:p>
            </p:txBody>
          </p:sp>
          <p:sp>
            <p:nvSpPr>
              <p:cNvPr id="72737" name="Line 35">
                <a:extLst>
                  <a:ext uri="{FF2B5EF4-FFF2-40B4-BE49-F238E27FC236}">
                    <a16:creationId xmlns:a16="http://schemas.microsoft.com/office/drawing/2014/main" id="{35778355-116E-486D-ABC7-6A565E5E2C01}"/>
                  </a:ext>
                </a:extLst>
              </p:cNvPr>
              <p:cNvSpPr>
                <a:spLocks noChangeShapeType="1"/>
              </p:cNvSpPr>
              <p:nvPr/>
            </p:nvSpPr>
            <p:spPr bwMode="auto">
              <a:xfrm>
                <a:off x="5970" y="7305"/>
                <a:ext cx="226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2714" name="Group 36">
              <a:extLst>
                <a:ext uri="{FF2B5EF4-FFF2-40B4-BE49-F238E27FC236}">
                  <a16:creationId xmlns:a16="http://schemas.microsoft.com/office/drawing/2014/main" id="{07AEEB24-C1A7-4AAA-9DFC-807DFC66D80F}"/>
                </a:ext>
              </a:extLst>
            </p:cNvPr>
            <p:cNvGrpSpPr>
              <a:grpSpLocks/>
            </p:cNvGrpSpPr>
            <p:nvPr/>
          </p:nvGrpSpPr>
          <p:grpSpPr bwMode="auto">
            <a:xfrm>
              <a:off x="5736" y="8048"/>
              <a:ext cx="3301" cy="2085"/>
              <a:chOff x="5100" y="11277"/>
              <a:chExt cx="2270" cy="1361"/>
            </a:xfrm>
          </p:grpSpPr>
          <p:sp>
            <p:nvSpPr>
              <p:cNvPr id="72733" name="Text Box 37">
                <a:extLst>
                  <a:ext uri="{FF2B5EF4-FFF2-40B4-BE49-F238E27FC236}">
                    <a16:creationId xmlns:a16="http://schemas.microsoft.com/office/drawing/2014/main" id="{6AC8F8A0-4E40-488B-89BC-AF074248DE1F}"/>
                  </a:ext>
                </a:extLst>
              </p:cNvPr>
              <p:cNvSpPr txBox="1">
                <a:spLocks noChangeArrowheads="1"/>
              </p:cNvSpPr>
              <p:nvPr/>
            </p:nvSpPr>
            <p:spPr bwMode="auto">
              <a:xfrm>
                <a:off x="5102" y="11277"/>
                <a:ext cx="2268" cy="1361"/>
              </a:xfrm>
              <a:prstGeom prst="rect">
                <a:avLst/>
              </a:prstGeom>
              <a:solidFill>
                <a:srgbClr val="FFFFFF"/>
              </a:solidFill>
              <a:ln w="9525">
                <a:solidFill>
                  <a:srgbClr val="000000"/>
                </a:solidFill>
                <a:miter lim="800000"/>
                <a:headEnd/>
                <a:tailEnd/>
              </a:ln>
            </p:spPr>
            <p:txBody>
              <a:bodyPr lIns="64008" tIns="32004" rIns="64008" bIns="32004"/>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lnSpc>
                    <a:spcPct val="96000"/>
                  </a:lnSpc>
                </a:pPr>
                <a:r>
                  <a:rPr lang="en-US" altLang="zh-CN">
                    <a:latin typeface="Times New Roman" panose="02020603050405020304" pitchFamily="18" charset="0"/>
                  </a:rPr>
                  <a:t>ReturnWindow</a:t>
                </a:r>
              </a:p>
              <a:p>
                <a:pPr algn="just" eaLnBrk="1" hangingPunct="1">
                  <a:lnSpc>
                    <a:spcPct val="136000"/>
                  </a:lnSpc>
                </a:pPr>
                <a:r>
                  <a:rPr lang="en-US" altLang="zh-CN" b="0">
                    <a:latin typeface="Times New Roman" panose="02020603050405020304" pitchFamily="18" charset="0"/>
                  </a:rPr>
                  <a:t>-title:Title</a:t>
                </a:r>
              </a:p>
              <a:p>
                <a:pPr algn="just" eaLnBrk="1" hangingPunct="1">
                  <a:lnSpc>
                    <a:spcPct val="96000"/>
                  </a:lnSpc>
                </a:pPr>
                <a:r>
                  <a:rPr lang="en-US" altLang="zh-CN" b="0">
                    <a:latin typeface="Times New Roman" panose="02020603050405020304" pitchFamily="18" charset="0"/>
                  </a:rPr>
                  <a:t>+ReturnWindow()</a:t>
                </a:r>
              </a:p>
              <a:p>
                <a:pPr algn="just" eaLnBrk="1" hangingPunct="1">
                  <a:lnSpc>
                    <a:spcPct val="96000"/>
                  </a:lnSpc>
                </a:pPr>
                <a:r>
                  <a:rPr lang="en-US" altLang="zh-CN" b="0">
                    <a:latin typeface="Times New Roman" panose="02020603050405020304" pitchFamily="18" charset="0"/>
                  </a:rPr>
                  <a:t>+OkButtonClicked()</a:t>
                </a:r>
              </a:p>
              <a:p>
                <a:pPr algn="just" eaLnBrk="1" hangingPunct="1">
                  <a:lnSpc>
                    <a:spcPct val="96000"/>
                  </a:lnSpc>
                </a:pPr>
                <a:r>
                  <a:rPr lang="en-US" altLang="zh-CN" b="0">
                    <a:latin typeface="Times New Roman" panose="02020603050405020304" pitchFamily="18" charset="0"/>
                  </a:rPr>
                  <a:t>+CancelButtonClicked()</a:t>
                </a:r>
                <a:endParaRPr lang="en-US" altLang="zh-CN" b="0">
                  <a:latin typeface="Arial" panose="020B0604020202020204" pitchFamily="34" charset="0"/>
                </a:endParaRPr>
              </a:p>
            </p:txBody>
          </p:sp>
          <p:sp>
            <p:nvSpPr>
              <p:cNvPr id="72734" name="Line 38">
                <a:extLst>
                  <a:ext uri="{FF2B5EF4-FFF2-40B4-BE49-F238E27FC236}">
                    <a16:creationId xmlns:a16="http://schemas.microsoft.com/office/drawing/2014/main" id="{33F0E601-1992-4436-862D-743162400706}"/>
                  </a:ext>
                </a:extLst>
              </p:cNvPr>
              <p:cNvSpPr>
                <a:spLocks noChangeShapeType="1"/>
              </p:cNvSpPr>
              <p:nvPr/>
            </p:nvSpPr>
            <p:spPr bwMode="auto">
              <a:xfrm>
                <a:off x="5100" y="11865"/>
                <a:ext cx="226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35" name="Line 39">
                <a:extLst>
                  <a:ext uri="{FF2B5EF4-FFF2-40B4-BE49-F238E27FC236}">
                    <a16:creationId xmlns:a16="http://schemas.microsoft.com/office/drawing/2014/main" id="{3075F2CF-2B3C-4AB8-B435-35360330067C}"/>
                  </a:ext>
                </a:extLst>
              </p:cNvPr>
              <p:cNvSpPr>
                <a:spLocks noChangeShapeType="1"/>
              </p:cNvSpPr>
              <p:nvPr/>
            </p:nvSpPr>
            <p:spPr bwMode="auto">
              <a:xfrm>
                <a:off x="5102" y="11569"/>
                <a:ext cx="226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2715" name="Group 40">
              <a:extLst>
                <a:ext uri="{FF2B5EF4-FFF2-40B4-BE49-F238E27FC236}">
                  <a16:creationId xmlns:a16="http://schemas.microsoft.com/office/drawing/2014/main" id="{D14073C8-B504-4C0F-8D03-741EB72749C2}"/>
                </a:ext>
              </a:extLst>
            </p:cNvPr>
            <p:cNvGrpSpPr>
              <a:grpSpLocks/>
            </p:cNvGrpSpPr>
            <p:nvPr/>
          </p:nvGrpSpPr>
          <p:grpSpPr bwMode="auto">
            <a:xfrm>
              <a:off x="9332" y="7363"/>
              <a:ext cx="3322" cy="2780"/>
              <a:chOff x="7681" y="10710"/>
              <a:chExt cx="2285" cy="1814"/>
            </a:xfrm>
          </p:grpSpPr>
          <p:sp>
            <p:nvSpPr>
              <p:cNvPr id="72730" name="Text Box 41">
                <a:extLst>
                  <a:ext uri="{FF2B5EF4-FFF2-40B4-BE49-F238E27FC236}">
                    <a16:creationId xmlns:a16="http://schemas.microsoft.com/office/drawing/2014/main" id="{682CE393-7B1C-408F-B891-DFC94CBCD8D4}"/>
                  </a:ext>
                </a:extLst>
              </p:cNvPr>
              <p:cNvSpPr txBox="1">
                <a:spLocks noChangeArrowheads="1"/>
              </p:cNvSpPr>
              <p:nvPr/>
            </p:nvSpPr>
            <p:spPr bwMode="auto">
              <a:xfrm>
                <a:off x="7684" y="10710"/>
                <a:ext cx="2268" cy="1814"/>
              </a:xfrm>
              <a:prstGeom prst="rect">
                <a:avLst/>
              </a:prstGeom>
              <a:solidFill>
                <a:srgbClr val="FFFFFF"/>
              </a:solidFill>
              <a:ln w="9525">
                <a:solidFill>
                  <a:srgbClr val="000000"/>
                </a:solidFill>
                <a:miter lim="800000"/>
                <a:headEnd/>
                <a:tailEnd/>
              </a:ln>
            </p:spPr>
            <p:txBody>
              <a:bodyPr lIns="64008" tIns="32004" rIns="64008" bIns="32004"/>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spcBef>
                    <a:spcPct val="30000"/>
                  </a:spcBef>
                </a:pPr>
                <a:r>
                  <a:rPr lang="zh-CN" altLang="en-US" sz="1200">
                    <a:latin typeface="Times New Roman" panose="02020603050405020304" pitchFamily="18" charset="0"/>
                  </a:rPr>
                  <a:t>预约</a:t>
                </a:r>
                <a:r>
                  <a:rPr lang="en-US" altLang="zh-CN">
                    <a:latin typeface="Times New Roman" panose="02020603050405020304" pitchFamily="18" charset="0"/>
                  </a:rPr>
                  <a:t>ReservationWindow</a:t>
                </a:r>
              </a:p>
              <a:p>
                <a:pPr algn="just" eaLnBrk="1" hangingPunct="1">
                  <a:lnSpc>
                    <a:spcPct val="104000"/>
                  </a:lnSpc>
                </a:pPr>
                <a:r>
                  <a:rPr lang="en-US" altLang="zh-CN" b="0">
                    <a:latin typeface="Times New Roman" panose="02020603050405020304" pitchFamily="18" charset="0"/>
                  </a:rPr>
                  <a:t>-borrower:Borrower</a:t>
                </a:r>
              </a:p>
              <a:p>
                <a:pPr algn="just" eaLnBrk="1" hangingPunct="1">
                  <a:lnSpc>
                    <a:spcPct val="96000"/>
                  </a:lnSpc>
                </a:pPr>
                <a:r>
                  <a:rPr lang="en-US" altLang="zh-CN" b="0">
                    <a:latin typeface="Times New Roman" panose="02020603050405020304" pitchFamily="18" charset="0"/>
                  </a:rPr>
                  <a:t>-title:Title</a:t>
                </a:r>
              </a:p>
              <a:p>
                <a:pPr algn="just" eaLnBrk="1" hangingPunct="1">
                  <a:lnSpc>
                    <a:spcPct val="96000"/>
                  </a:lnSpc>
                </a:pPr>
                <a:r>
                  <a:rPr lang="en-US" altLang="zh-CN" b="0">
                    <a:latin typeface="Times New Roman" panose="02020603050405020304" pitchFamily="18" charset="0"/>
                  </a:rPr>
                  <a:t>+ReservationWindow()</a:t>
                </a:r>
              </a:p>
              <a:p>
                <a:pPr algn="just" eaLnBrk="1" hangingPunct="1">
                  <a:lnSpc>
                    <a:spcPct val="96000"/>
                  </a:lnSpc>
                </a:pPr>
                <a:r>
                  <a:rPr lang="en-US" altLang="zh-CN" b="0">
                    <a:latin typeface="Times New Roman" panose="02020603050405020304" pitchFamily="18" charset="0"/>
                  </a:rPr>
                  <a:t>+OkButtonClicked()</a:t>
                </a:r>
              </a:p>
              <a:p>
                <a:pPr algn="just" eaLnBrk="1" hangingPunct="1">
                  <a:lnSpc>
                    <a:spcPct val="96000"/>
                  </a:lnSpc>
                </a:pPr>
                <a:r>
                  <a:rPr lang="en-US" altLang="zh-CN" b="0">
                    <a:latin typeface="Times New Roman" panose="02020603050405020304" pitchFamily="18" charset="0"/>
                  </a:rPr>
                  <a:t>+CancelButtonClicked()</a:t>
                </a:r>
              </a:p>
              <a:p>
                <a:pPr algn="just" eaLnBrk="1" hangingPunct="1">
                  <a:lnSpc>
                    <a:spcPct val="96000"/>
                  </a:lnSpc>
                </a:pPr>
                <a:r>
                  <a:rPr lang="en-US" altLang="zh-CN" b="0">
                    <a:latin typeface="Times New Roman" panose="02020603050405020304" pitchFamily="18" charset="0"/>
                  </a:rPr>
                  <a:t>+findTitlebuttonClicked()</a:t>
                </a:r>
                <a:endParaRPr lang="en-US" altLang="zh-CN" b="0">
                  <a:latin typeface="Arial" panose="020B0604020202020204" pitchFamily="34" charset="0"/>
                </a:endParaRPr>
              </a:p>
            </p:txBody>
          </p:sp>
          <p:sp>
            <p:nvSpPr>
              <p:cNvPr id="72731" name="Line 42">
                <a:extLst>
                  <a:ext uri="{FF2B5EF4-FFF2-40B4-BE49-F238E27FC236}">
                    <a16:creationId xmlns:a16="http://schemas.microsoft.com/office/drawing/2014/main" id="{BB89BB43-73AA-4DA6-B45E-D7D0335CC432}"/>
                  </a:ext>
                </a:extLst>
              </p:cNvPr>
              <p:cNvSpPr>
                <a:spLocks noChangeShapeType="1"/>
              </p:cNvSpPr>
              <p:nvPr/>
            </p:nvSpPr>
            <p:spPr bwMode="auto">
              <a:xfrm>
                <a:off x="7681" y="11505"/>
                <a:ext cx="226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32" name="Line 43">
                <a:extLst>
                  <a:ext uri="{FF2B5EF4-FFF2-40B4-BE49-F238E27FC236}">
                    <a16:creationId xmlns:a16="http://schemas.microsoft.com/office/drawing/2014/main" id="{D3B42494-6A7A-4F9B-8F24-A5A917C733A0}"/>
                  </a:ext>
                </a:extLst>
              </p:cNvPr>
              <p:cNvSpPr>
                <a:spLocks noChangeShapeType="1"/>
              </p:cNvSpPr>
              <p:nvPr/>
            </p:nvSpPr>
            <p:spPr bwMode="auto">
              <a:xfrm>
                <a:off x="7698" y="11001"/>
                <a:ext cx="226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2716" name="Text Box 44">
              <a:extLst>
                <a:ext uri="{FF2B5EF4-FFF2-40B4-BE49-F238E27FC236}">
                  <a16:creationId xmlns:a16="http://schemas.microsoft.com/office/drawing/2014/main" id="{DD1F6D42-03A0-46F0-B953-2CA92A546311}"/>
                </a:ext>
              </a:extLst>
            </p:cNvPr>
            <p:cNvSpPr txBox="1">
              <a:spLocks noChangeArrowheads="1"/>
            </p:cNvSpPr>
            <p:nvPr/>
          </p:nvSpPr>
          <p:spPr bwMode="auto">
            <a:xfrm>
              <a:off x="4888" y="7042"/>
              <a:ext cx="1132" cy="666"/>
            </a:xfrm>
            <a:prstGeom prst="rect">
              <a:avLst/>
            </a:prstGeom>
            <a:solidFill>
              <a:srgbClr val="FFFFFF"/>
            </a:solidFill>
            <a:ln w="9525">
              <a:solidFill>
                <a:srgbClr val="000000"/>
              </a:solidFill>
              <a:miter lim="800000"/>
              <a:headEnd/>
              <a:tailEnd/>
            </a:ln>
          </p:spPr>
          <p:txBody>
            <a:bodyPr lIns="64008" tIns="32004" rIns="64008" bIns="32004"/>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just" eaLnBrk="1" hangingPunct="1">
                <a:lnSpc>
                  <a:spcPct val="96000"/>
                </a:lnSpc>
              </a:pPr>
              <a:r>
                <a:rPr lang="en-US" altLang="zh-CN" b="0">
                  <a:latin typeface="Times New Roman" panose="02020603050405020304" pitchFamily="18" charset="0"/>
                </a:rPr>
                <a:t>Title</a:t>
              </a:r>
              <a:endParaRPr lang="en-US" altLang="zh-CN" b="0">
                <a:latin typeface="Arial" panose="020B0604020202020204" pitchFamily="34" charset="0"/>
              </a:endParaRPr>
            </a:p>
          </p:txBody>
        </p:sp>
        <p:sp>
          <p:nvSpPr>
            <p:cNvPr id="72717" name="Text Box 45">
              <a:extLst>
                <a:ext uri="{FF2B5EF4-FFF2-40B4-BE49-F238E27FC236}">
                  <a16:creationId xmlns:a16="http://schemas.microsoft.com/office/drawing/2014/main" id="{E5EE12F1-D98C-4D63-A26D-4D48987A715E}"/>
                </a:ext>
              </a:extLst>
            </p:cNvPr>
            <p:cNvSpPr txBox="1">
              <a:spLocks noChangeArrowheads="1"/>
            </p:cNvSpPr>
            <p:nvPr/>
          </p:nvSpPr>
          <p:spPr bwMode="auto">
            <a:xfrm>
              <a:off x="4080" y="7845"/>
              <a:ext cx="1134" cy="667"/>
            </a:xfrm>
            <a:prstGeom prst="rect">
              <a:avLst/>
            </a:prstGeom>
            <a:solidFill>
              <a:srgbClr val="FFFFFF"/>
            </a:solidFill>
            <a:ln w="9525">
              <a:solidFill>
                <a:srgbClr val="000000"/>
              </a:solidFill>
              <a:miter lim="800000"/>
              <a:headEnd/>
              <a:tailEnd/>
            </a:ln>
          </p:spPr>
          <p:txBody>
            <a:bodyPr lIns="64008" tIns="32004" rIns="64008" bIns="32004"/>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just" eaLnBrk="1" hangingPunct="1">
                <a:lnSpc>
                  <a:spcPct val="96000"/>
                </a:lnSpc>
              </a:pPr>
              <a:r>
                <a:rPr lang="en-US" altLang="zh-CN" b="0">
                  <a:latin typeface="Times New Roman" panose="02020603050405020304" pitchFamily="18" charset="0"/>
                </a:rPr>
                <a:t>Loan</a:t>
              </a:r>
              <a:endParaRPr lang="en-US" altLang="zh-CN" b="0">
                <a:latin typeface="Arial" panose="020B0604020202020204" pitchFamily="34" charset="0"/>
              </a:endParaRPr>
            </a:p>
          </p:txBody>
        </p:sp>
        <p:sp>
          <p:nvSpPr>
            <p:cNvPr id="72718" name="Text Box 46">
              <a:extLst>
                <a:ext uri="{FF2B5EF4-FFF2-40B4-BE49-F238E27FC236}">
                  <a16:creationId xmlns:a16="http://schemas.microsoft.com/office/drawing/2014/main" id="{DCFA3A55-42B9-4534-82E1-0E918877C53C}"/>
                </a:ext>
              </a:extLst>
            </p:cNvPr>
            <p:cNvSpPr txBox="1">
              <a:spLocks noChangeArrowheads="1"/>
            </p:cNvSpPr>
            <p:nvPr/>
          </p:nvSpPr>
          <p:spPr bwMode="auto">
            <a:xfrm>
              <a:off x="3294" y="8628"/>
              <a:ext cx="1135" cy="665"/>
            </a:xfrm>
            <a:prstGeom prst="rect">
              <a:avLst/>
            </a:prstGeom>
            <a:solidFill>
              <a:srgbClr val="FFFFFF"/>
            </a:solidFill>
            <a:ln w="9525">
              <a:solidFill>
                <a:srgbClr val="000000"/>
              </a:solidFill>
              <a:miter lim="800000"/>
              <a:headEnd/>
              <a:tailEnd/>
            </a:ln>
          </p:spPr>
          <p:txBody>
            <a:bodyPr lIns="64008" tIns="32004" rIns="64008" bIns="32004"/>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just" eaLnBrk="1" hangingPunct="1">
                <a:lnSpc>
                  <a:spcPct val="96000"/>
                </a:lnSpc>
              </a:pPr>
              <a:r>
                <a:rPr lang="en-US" altLang="zh-CN" b="0">
                  <a:latin typeface="Times New Roman" panose="02020603050405020304" pitchFamily="18" charset="0"/>
                </a:rPr>
                <a:t>Item</a:t>
              </a:r>
              <a:endParaRPr lang="en-US" altLang="zh-CN" b="0">
                <a:latin typeface="Arial" panose="020B0604020202020204" pitchFamily="34" charset="0"/>
              </a:endParaRPr>
            </a:p>
          </p:txBody>
        </p:sp>
        <p:sp>
          <p:nvSpPr>
            <p:cNvPr id="72719" name="Text Box 47">
              <a:extLst>
                <a:ext uri="{FF2B5EF4-FFF2-40B4-BE49-F238E27FC236}">
                  <a16:creationId xmlns:a16="http://schemas.microsoft.com/office/drawing/2014/main" id="{7BC3DB9A-464A-4DCD-85DC-59ACF936189C}"/>
                </a:ext>
              </a:extLst>
            </p:cNvPr>
            <p:cNvSpPr txBox="1">
              <a:spLocks noChangeArrowheads="1"/>
            </p:cNvSpPr>
            <p:nvPr/>
          </p:nvSpPr>
          <p:spPr bwMode="auto">
            <a:xfrm>
              <a:off x="2290" y="9377"/>
              <a:ext cx="1550" cy="665"/>
            </a:xfrm>
            <a:prstGeom prst="rect">
              <a:avLst/>
            </a:prstGeom>
            <a:solidFill>
              <a:srgbClr val="FFFFFF"/>
            </a:solidFill>
            <a:ln w="9525">
              <a:solidFill>
                <a:srgbClr val="000000"/>
              </a:solidFill>
              <a:miter lim="800000"/>
              <a:headEnd/>
              <a:tailEnd/>
            </a:ln>
          </p:spPr>
          <p:txBody>
            <a:bodyPr lIns="64008" tIns="32004" rIns="64008" bIns="32004"/>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just" eaLnBrk="1" hangingPunct="1">
                <a:lnSpc>
                  <a:spcPct val="96000"/>
                </a:lnSpc>
              </a:pPr>
              <a:r>
                <a:rPr lang="en-US" altLang="zh-CN" b="0">
                  <a:latin typeface="Times New Roman" panose="02020603050405020304" pitchFamily="18" charset="0"/>
                </a:rPr>
                <a:t>Borrower</a:t>
              </a:r>
              <a:endParaRPr lang="en-US" altLang="zh-CN" b="0">
                <a:latin typeface="Arial" panose="020B0604020202020204" pitchFamily="34" charset="0"/>
              </a:endParaRPr>
            </a:p>
          </p:txBody>
        </p:sp>
        <p:sp>
          <p:nvSpPr>
            <p:cNvPr id="72720" name="Line 48">
              <a:extLst>
                <a:ext uri="{FF2B5EF4-FFF2-40B4-BE49-F238E27FC236}">
                  <a16:creationId xmlns:a16="http://schemas.microsoft.com/office/drawing/2014/main" id="{0D68650F-EDBA-49EC-8ADD-241D71E90C89}"/>
                </a:ext>
              </a:extLst>
            </p:cNvPr>
            <p:cNvSpPr>
              <a:spLocks noChangeShapeType="1"/>
            </p:cNvSpPr>
            <p:nvPr/>
          </p:nvSpPr>
          <p:spPr bwMode="auto">
            <a:xfrm>
              <a:off x="4645" y="6362"/>
              <a:ext cx="0" cy="14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1" name="Line 49">
              <a:extLst>
                <a:ext uri="{FF2B5EF4-FFF2-40B4-BE49-F238E27FC236}">
                  <a16:creationId xmlns:a16="http://schemas.microsoft.com/office/drawing/2014/main" id="{BFB141D6-1018-4A9C-B93E-4E6160C3E719}"/>
                </a:ext>
              </a:extLst>
            </p:cNvPr>
            <p:cNvSpPr>
              <a:spLocks noChangeShapeType="1"/>
            </p:cNvSpPr>
            <p:nvPr/>
          </p:nvSpPr>
          <p:spPr bwMode="auto">
            <a:xfrm>
              <a:off x="3862" y="6362"/>
              <a:ext cx="0" cy="22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2" name="Line 50">
              <a:extLst>
                <a:ext uri="{FF2B5EF4-FFF2-40B4-BE49-F238E27FC236}">
                  <a16:creationId xmlns:a16="http://schemas.microsoft.com/office/drawing/2014/main" id="{6A09DA38-DB3E-45CC-B050-3F4DBF3F3F55}"/>
                </a:ext>
              </a:extLst>
            </p:cNvPr>
            <p:cNvSpPr>
              <a:spLocks noChangeShapeType="1"/>
            </p:cNvSpPr>
            <p:nvPr/>
          </p:nvSpPr>
          <p:spPr bwMode="auto">
            <a:xfrm>
              <a:off x="3075" y="6362"/>
              <a:ext cx="5" cy="30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3" name="Line 51">
              <a:extLst>
                <a:ext uri="{FF2B5EF4-FFF2-40B4-BE49-F238E27FC236}">
                  <a16:creationId xmlns:a16="http://schemas.microsoft.com/office/drawing/2014/main" id="{C4A67EC1-52A1-403E-9A9A-9DDD8507574A}"/>
                </a:ext>
              </a:extLst>
            </p:cNvPr>
            <p:cNvSpPr>
              <a:spLocks noChangeShapeType="1"/>
            </p:cNvSpPr>
            <p:nvPr/>
          </p:nvSpPr>
          <p:spPr bwMode="auto">
            <a:xfrm>
              <a:off x="5345" y="6342"/>
              <a:ext cx="0" cy="6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4" name="Line 52">
              <a:extLst>
                <a:ext uri="{FF2B5EF4-FFF2-40B4-BE49-F238E27FC236}">
                  <a16:creationId xmlns:a16="http://schemas.microsoft.com/office/drawing/2014/main" id="{4F9EAA5C-9089-4BF2-97DB-A14A824DC711}"/>
                </a:ext>
              </a:extLst>
            </p:cNvPr>
            <p:cNvSpPr>
              <a:spLocks noChangeShapeType="1"/>
            </p:cNvSpPr>
            <p:nvPr/>
          </p:nvSpPr>
          <p:spPr bwMode="auto">
            <a:xfrm>
              <a:off x="8180" y="6981"/>
              <a:ext cx="0" cy="10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5" name="Line 53">
              <a:extLst>
                <a:ext uri="{FF2B5EF4-FFF2-40B4-BE49-F238E27FC236}">
                  <a16:creationId xmlns:a16="http://schemas.microsoft.com/office/drawing/2014/main" id="{2A2BF3DC-8A65-4E47-9DA5-794BD5B5D7B8}"/>
                </a:ext>
              </a:extLst>
            </p:cNvPr>
            <p:cNvSpPr>
              <a:spLocks noChangeShapeType="1"/>
            </p:cNvSpPr>
            <p:nvPr/>
          </p:nvSpPr>
          <p:spPr bwMode="auto">
            <a:xfrm>
              <a:off x="9788" y="6981"/>
              <a:ext cx="0" cy="4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6" name="Line 54">
              <a:extLst>
                <a:ext uri="{FF2B5EF4-FFF2-40B4-BE49-F238E27FC236}">
                  <a16:creationId xmlns:a16="http://schemas.microsoft.com/office/drawing/2014/main" id="{C7F55E1D-7B29-4119-BD52-E5D36B58A93E}"/>
                </a:ext>
              </a:extLst>
            </p:cNvPr>
            <p:cNvSpPr>
              <a:spLocks noChangeShapeType="1"/>
            </p:cNvSpPr>
            <p:nvPr/>
          </p:nvSpPr>
          <p:spPr bwMode="auto">
            <a:xfrm>
              <a:off x="3838" y="9729"/>
              <a:ext cx="18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7" name="Line 55">
              <a:extLst>
                <a:ext uri="{FF2B5EF4-FFF2-40B4-BE49-F238E27FC236}">
                  <a16:creationId xmlns:a16="http://schemas.microsoft.com/office/drawing/2014/main" id="{3353B020-02DF-43FB-B95A-76B3E65D08BC}"/>
                </a:ext>
              </a:extLst>
            </p:cNvPr>
            <p:cNvSpPr>
              <a:spLocks noChangeShapeType="1"/>
            </p:cNvSpPr>
            <p:nvPr/>
          </p:nvSpPr>
          <p:spPr bwMode="auto">
            <a:xfrm>
              <a:off x="4427" y="8898"/>
              <a:ext cx="12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8" name="Line 56">
              <a:extLst>
                <a:ext uri="{FF2B5EF4-FFF2-40B4-BE49-F238E27FC236}">
                  <a16:creationId xmlns:a16="http://schemas.microsoft.com/office/drawing/2014/main" id="{DF28937D-1836-4B64-A474-49A3E6CD6AE2}"/>
                </a:ext>
              </a:extLst>
            </p:cNvPr>
            <p:cNvSpPr>
              <a:spLocks noChangeShapeType="1"/>
            </p:cNvSpPr>
            <p:nvPr/>
          </p:nvSpPr>
          <p:spPr bwMode="auto">
            <a:xfrm>
              <a:off x="5212" y="8181"/>
              <a:ext cx="5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9" name="Freeform 57">
              <a:extLst>
                <a:ext uri="{FF2B5EF4-FFF2-40B4-BE49-F238E27FC236}">
                  <a16:creationId xmlns:a16="http://schemas.microsoft.com/office/drawing/2014/main" id="{999A0D15-B044-407A-816D-E3DD76547BAF}"/>
                </a:ext>
              </a:extLst>
            </p:cNvPr>
            <p:cNvSpPr>
              <a:spLocks noChangeArrowheads="1"/>
            </p:cNvSpPr>
            <p:nvPr/>
          </p:nvSpPr>
          <p:spPr bwMode="auto">
            <a:xfrm>
              <a:off x="6020" y="7363"/>
              <a:ext cx="544" cy="712"/>
            </a:xfrm>
            <a:custGeom>
              <a:avLst/>
              <a:gdLst>
                <a:gd name="T0" fmla="*/ 0 w 375"/>
                <a:gd name="T1" fmla="*/ 0 h 465"/>
                <a:gd name="T2" fmla="*/ 544 w 375"/>
                <a:gd name="T3" fmla="*/ 0 h 465"/>
                <a:gd name="T4" fmla="*/ 544 w 375"/>
                <a:gd name="T5" fmla="*/ 712 h 465"/>
                <a:gd name="T6" fmla="*/ 0 60000 65536"/>
                <a:gd name="T7" fmla="*/ 0 60000 65536"/>
                <a:gd name="T8" fmla="*/ 0 60000 65536"/>
              </a:gdLst>
              <a:ahLst/>
              <a:cxnLst>
                <a:cxn ang="T6">
                  <a:pos x="T0" y="T1"/>
                </a:cxn>
                <a:cxn ang="T7">
                  <a:pos x="T2" y="T3"/>
                </a:cxn>
                <a:cxn ang="T8">
                  <a:pos x="T4" y="T5"/>
                </a:cxn>
              </a:cxnLst>
              <a:rect l="0" t="0" r="r" b="b"/>
              <a:pathLst>
                <a:path w="375" h="465">
                  <a:moveTo>
                    <a:pt x="0" y="0"/>
                  </a:moveTo>
                  <a:lnTo>
                    <a:pt x="375" y="0"/>
                  </a:lnTo>
                  <a:lnTo>
                    <a:pt x="375" y="46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2710" name="Rectangle 58">
            <a:extLst>
              <a:ext uri="{FF2B5EF4-FFF2-40B4-BE49-F238E27FC236}">
                <a16:creationId xmlns:a16="http://schemas.microsoft.com/office/drawing/2014/main" id="{4CC26F0D-80FA-4079-BA89-363ECFA923C1}"/>
              </a:ext>
            </a:extLst>
          </p:cNvPr>
          <p:cNvSpPr>
            <a:spLocks noChangeArrowheads="1"/>
          </p:cNvSpPr>
          <p:nvPr/>
        </p:nvSpPr>
        <p:spPr bwMode="auto">
          <a:xfrm>
            <a:off x="3132138" y="6021388"/>
            <a:ext cx="25320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a:latin typeface="Arial" panose="020B0604020202020204" pitchFamily="34" charset="0"/>
              </a:rPr>
              <a:t>图</a:t>
            </a:r>
            <a:r>
              <a:rPr lang="en-US" altLang="zh-CN">
                <a:latin typeface="Arial" panose="020B0604020202020204" pitchFamily="34" charset="0"/>
              </a:rPr>
              <a:t>5-26 </a:t>
            </a:r>
            <a:r>
              <a:rPr lang="zh-CN" altLang="en-US">
                <a:latin typeface="Arial" panose="020B0604020202020204" pitchFamily="34" charset="0"/>
              </a:rPr>
              <a:t>用户接口</a:t>
            </a:r>
            <a:r>
              <a:rPr lang="en-US" altLang="zh-CN">
                <a:latin typeface="Arial" panose="020B0604020202020204" pitchFamily="34" charset="0"/>
              </a:rPr>
              <a:t>(</a:t>
            </a:r>
            <a:r>
              <a:rPr lang="zh-CN" altLang="en-US">
                <a:latin typeface="Arial" panose="020B0604020202020204" pitchFamily="34" charset="0"/>
              </a:rPr>
              <a:t>部分</a:t>
            </a:r>
            <a:r>
              <a:rPr lang="en-US" altLang="zh-CN">
                <a:latin typeface="Arial" panose="020B0604020202020204" pitchFamily="34" charset="0"/>
              </a:rPr>
              <a:t>)</a:t>
            </a:r>
            <a:r>
              <a:rPr lang="zh-CN" altLang="en-US">
                <a:latin typeface="Arial" panose="020B0604020202020204" pitchFamily="34" charset="0"/>
              </a:rPr>
              <a:t>包类图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F6744C22-827A-4069-BE40-E24B222799BD}"/>
              </a:ext>
            </a:extLst>
          </p:cNvPr>
          <p:cNvSpPr>
            <a:spLocks noGrp="1" noChangeArrowheads="1"/>
          </p:cNvSpPr>
          <p:nvPr>
            <p:ph type="title" idx="4294967295"/>
          </p:nvPr>
        </p:nvSpPr>
        <p:spPr>
          <a:xfrm>
            <a:off x="428625" y="161925"/>
            <a:ext cx="8178800" cy="533400"/>
          </a:xfrm>
        </p:spPr>
        <p:txBody>
          <a:bodyPr/>
          <a:lstStyle/>
          <a:p>
            <a:pPr eaLnBrk="1" hangingPunct="1"/>
            <a:r>
              <a:rPr lang="en-US" altLang="zh-CN"/>
              <a:t>5.1 </a:t>
            </a:r>
            <a:r>
              <a:rPr lang="zh-CN" altLang="en-US"/>
              <a:t>面向对象的相关概念 </a:t>
            </a:r>
          </a:p>
        </p:txBody>
      </p:sp>
      <p:sp>
        <p:nvSpPr>
          <p:cNvPr id="9219" name="Text Box 3">
            <a:extLst>
              <a:ext uri="{FF2B5EF4-FFF2-40B4-BE49-F238E27FC236}">
                <a16:creationId xmlns:a16="http://schemas.microsoft.com/office/drawing/2014/main" id="{71EB9464-07CF-4087-96C9-CA05ECC0C414}"/>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9220" name="Rectangle 4">
            <a:extLst>
              <a:ext uri="{FF2B5EF4-FFF2-40B4-BE49-F238E27FC236}">
                <a16:creationId xmlns:a16="http://schemas.microsoft.com/office/drawing/2014/main" id="{FE56B24F-F16A-435A-94ED-85191ED1685A}"/>
              </a:ext>
            </a:extLst>
          </p:cNvPr>
          <p:cNvSpPr>
            <a:spLocks noChangeArrowheads="1"/>
          </p:cNvSpPr>
          <p:nvPr/>
        </p:nvSpPr>
        <p:spPr bwMode="auto">
          <a:xfrm>
            <a:off x="1327150" y="3230563"/>
            <a:ext cx="441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57175" eaLnBrk="0" hangingPunct="0">
              <a:tabLst>
                <a:tab pos="269875" algn="l"/>
              </a:tabLst>
              <a:defRPr sz="1400" b="1">
                <a:solidFill>
                  <a:schemeClr val="tx1"/>
                </a:solidFill>
                <a:latin typeface="宋体" panose="02010600030101010101" pitchFamily="2" charset="-122"/>
                <a:ea typeface="宋体" panose="02010600030101010101" pitchFamily="2" charset="-122"/>
              </a:defRPr>
            </a:lvl1pPr>
            <a:lvl2pPr marL="742950" indent="-285750" eaLnBrk="0" hangingPunct="0">
              <a:tabLst>
                <a:tab pos="269875" algn="l"/>
              </a:tabLst>
              <a:defRPr sz="1400" b="1">
                <a:solidFill>
                  <a:schemeClr val="tx1"/>
                </a:solidFill>
                <a:latin typeface="宋体" panose="02010600030101010101" pitchFamily="2" charset="-122"/>
                <a:ea typeface="宋体" panose="02010600030101010101" pitchFamily="2" charset="-122"/>
              </a:defRPr>
            </a:lvl2pPr>
            <a:lvl3pPr marL="1143000" indent="-228600" eaLnBrk="0" hangingPunct="0">
              <a:tabLst>
                <a:tab pos="269875" algn="l"/>
              </a:tabLst>
              <a:defRPr sz="1400" b="1">
                <a:solidFill>
                  <a:schemeClr val="tx1"/>
                </a:solidFill>
                <a:latin typeface="宋体" panose="02010600030101010101" pitchFamily="2" charset="-122"/>
                <a:ea typeface="宋体" panose="02010600030101010101" pitchFamily="2" charset="-122"/>
              </a:defRPr>
            </a:lvl3pPr>
            <a:lvl4pPr marL="1600200" indent="-228600" eaLnBrk="0" hangingPunct="0">
              <a:tabLst>
                <a:tab pos="269875" algn="l"/>
              </a:tabLst>
              <a:defRPr sz="1400" b="1">
                <a:solidFill>
                  <a:schemeClr val="tx1"/>
                </a:solidFill>
                <a:latin typeface="宋体" panose="02010600030101010101" pitchFamily="2" charset="-122"/>
                <a:ea typeface="宋体" panose="02010600030101010101" pitchFamily="2" charset="-122"/>
              </a:defRPr>
            </a:lvl4pPr>
            <a:lvl5pPr marL="2057400" indent="-228600" eaLnBrk="0" hangingPunct="0">
              <a:tabLst>
                <a:tab pos="269875" algn="l"/>
              </a:tabLst>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tabLst>
                <a:tab pos="269875" algn="l"/>
              </a:tabLst>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tabLst>
                <a:tab pos="269875" algn="l"/>
              </a:tabLst>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tabLst>
                <a:tab pos="269875" algn="l"/>
              </a:tabLst>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tabLst>
                <a:tab pos="269875" algn="l"/>
              </a:tabLst>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sz="2000" b="0">
              <a:latin typeface="Arial" panose="020B0604020202020204" pitchFamily="34" charset="0"/>
            </a:endParaRPr>
          </a:p>
        </p:txBody>
      </p:sp>
      <p:sp>
        <p:nvSpPr>
          <p:cNvPr id="19" name="圆角矩形 18">
            <a:extLst>
              <a:ext uri="{FF2B5EF4-FFF2-40B4-BE49-F238E27FC236}">
                <a16:creationId xmlns:a16="http://schemas.microsoft.com/office/drawing/2014/main" id="{88065859-EC7F-48F7-80AE-32331502B38F}"/>
              </a:ext>
            </a:extLst>
          </p:cNvPr>
          <p:cNvSpPr/>
          <p:nvPr/>
        </p:nvSpPr>
        <p:spPr bwMode="gray">
          <a:xfrm>
            <a:off x="611188" y="1217613"/>
            <a:ext cx="7921625" cy="1851025"/>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buFontTx/>
              <a:buNone/>
              <a:defRPr/>
            </a:pPr>
            <a:r>
              <a:rPr lang="en-US" altLang="zh-CN" sz="2400" dirty="0">
                <a:solidFill>
                  <a:srgbClr val="800000"/>
                </a:solidFill>
                <a:latin typeface="Arial" panose="020B0604020202020204" pitchFamily="34" charset="0"/>
              </a:rPr>
              <a:t>       3.</a:t>
            </a:r>
            <a:r>
              <a:rPr lang="zh-CN" altLang="en-US" sz="2400" dirty="0">
                <a:solidFill>
                  <a:srgbClr val="800000"/>
                </a:solidFill>
                <a:latin typeface="Arial" panose="020B0604020202020204" pitchFamily="34" charset="0"/>
              </a:rPr>
              <a:t>类和实例</a:t>
            </a:r>
            <a:r>
              <a:rPr lang="zh-CN" altLang="zh-CN" sz="2400" dirty="0">
                <a:solidFill>
                  <a:srgbClr val="800000"/>
                </a:solidFill>
                <a:latin typeface="Arial" panose="020B0604020202020204" pitchFamily="34" charset="0"/>
              </a:rPr>
              <a:t>的概念</a:t>
            </a:r>
            <a:endParaRPr lang="zh-CN" altLang="en-US" sz="2400" dirty="0">
              <a:solidFill>
                <a:srgbClr val="800000"/>
              </a:solidFill>
              <a:latin typeface="Arial" panose="020B0604020202020204" pitchFamily="34" charset="0"/>
            </a:endParaRPr>
          </a:p>
          <a:p>
            <a:pPr>
              <a:buFontTx/>
              <a:buNone/>
              <a:defRPr/>
            </a:pPr>
            <a:r>
              <a:rPr lang="zh-CN" altLang="en-US" sz="2400" dirty="0">
                <a:solidFill>
                  <a:srgbClr val="0066FF"/>
                </a:solidFill>
                <a:latin typeface="Arial" panose="020B0604020202020204" pitchFamily="34" charset="0"/>
              </a:rPr>
              <a:t>      </a:t>
            </a:r>
            <a:r>
              <a:rPr lang="zh-CN" altLang="en-US" sz="2400" dirty="0">
                <a:solidFill>
                  <a:srgbClr val="FF0000"/>
                </a:solidFill>
                <a:latin typeface="Arial" panose="020B0604020202020204" pitchFamily="34" charset="0"/>
              </a:rPr>
              <a:t> 类</a:t>
            </a:r>
            <a:r>
              <a:rPr lang="zh-CN" altLang="en-US" sz="2400" dirty="0">
                <a:solidFill>
                  <a:srgbClr val="0066FF"/>
                </a:solidFill>
                <a:latin typeface="Arial" panose="020B0604020202020204" pitchFamily="34" charset="0"/>
              </a:rPr>
              <a:t>（</a:t>
            </a:r>
            <a:r>
              <a:rPr lang="en-US" altLang="zh-CN" sz="2400" dirty="0">
                <a:solidFill>
                  <a:srgbClr val="0066FF"/>
                </a:solidFill>
                <a:latin typeface="Arial" panose="020B0604020202020204" pitchFamily="34" charset="0"/>
              </a:rPr>
              <a:t>Class</a:t>
            </a:r>
            <a:r>
              <a:rPr lang="zh-CN" altLang="en-US" sz="2400" dirty="0">
                <a:solidFill>
                  <a:srgbClr val="0066FF"/>
                </a:solidFill>
                <a:latin typeface="Arial" panose="020B0604020202020204" pitchFamily="34" charset="0"/>
              </a:rPr>
              <a:t>）也称</a:t>
            </a:r>
            <a:r>
              <a:rPr lang="zh-CN" altLang="en-US" sz="2400" dirty="0">
                <a:solidFill>
                  <a:srgbClr val="FF0000"/>
                </a:solidFill>
                <a:latin typeface="Arial" panose="020B0604020202020204" pitchFamily="34" charset="0"/>
              </a:rPr>
              <a:t>对象类</a:t>
            </a:r>
            <a:r>
              <a:rPr lang="zh-CN" altLang="en-US" sz="2400" dirty="0">
                <a:solidFill>
                  <a:srgbClr val="0066FF"/>
                </a:solidFill>
                <a:latin typeface="Arial" panose="020B0604020202020204" pitchFamily="34" charset="0"/>
              </a:rPr>
              <a:t>（</a:t>
            </a:r>
            <a:r>
              <a:rPr lang="en-US" altLang="zh-CN" sz="2400" dirty="0">
                <a:solidFill>
                  <a:srgbClr val="0066FF"/>
                </a:solidFill>
                <a:latin typeface="Arial" panose="020B0604020202020204" pitchFamily="34" charset="0"/>
              </a:rPr>
              <a:t>Object Class</a:t>
            </a:r>
            <a:r>
              <a:rPr lang="zh-CN" altLang="en-US" sz="2400" dirty="0">
                <a:solidFill>
                  <a:srgbClr val="0066FF"/>
                </a:solidFill>
                <a:latin typeface="Arial" panose="020B0604020202020204" pitchFamily="34" charset="0"/>
              </a:rPr>
              <a:t>）是对</a:t>
            </a:r>
            <a:r>
              <a:rPr lang="zh-CN" altLang="en-US" sz="2400" dirty="0">
                <a:solidFill>
                  <a:schemeClr val="tx1"/>
                </a:solidFill>
                <a:latin typeface="Arial" panose="020B0604020202020204" pitchFamily="34" charset="0"/>
              </a:rPr>
              <a:t>具有相同属性和服务的</a:t>
            </a:r>
            <a:r>
              <a:rPr lang="zh-CN" altLang="en-US" sz="2400" dirty="0">
                <a:solidFill>
                  <a:srgbClr val="800000"/>
                </a:solidFill>
                <a:latin typeface="Arial" panose="020B0604020202020204" pitchFamily="34" charset="0"/>
              </a:rPr>
              <a:t>一组对象</a:t>
            </a:r>
            <a:r>
              <a:rPr lang="zh-CN" altLang="en-US" sz="2400" dirty="0">
                <a:solidFill>
                  <a:schemeClr val="tx1"/>
                </a:solidFill>
                <a:latin typeface="Arial" panose="020B0604020202020204" pitchFamily="34" charset="0"/>
              </a:rPr>
              <a:t>的</a:t>
            </a:r>
            <a:r>
              <a:rPr lang="zh-CN" altLang="en-US" sz="2400" dirty="0">
                <a:solidFill>
                  <a:srgbClr val="800000"/>
                </a:solidFill>
                <a:latin typeface="Arial" panose="020B0604020202020204" pitchFamily="34" charset="0"/>
              </a:rPr>
              <a:t>抽象定义</a:t>
            </a:r>
            <a:r>
              <a:rPr lang="zh-CN" altLang="en-US" sz="2400" dirty="0">
                <a:solidFill>
                  <a:schemeClr val="tx1"/>
                </a:solidFill>
                <a:latin typeface="Arial" panose="020B0604020202020204" pitchFamily="34" charset="0"/>
              </a:rPr>
              <a:t>。类与对象是抽象描述与具体实例的关系，一个</a:t>
            </a:r>
            <a:r>
              <a:rPr lang="zh-CN" altLang="en-US" sz="2400" dirty="0">
                <a:solidFill>
                  <a:srgbClr val="800000"/>
                </a:solidFill>
                <a:latin typeface="Arial" panose="020B0604020202020204" pitchFamily="34" charset="0"/>
              </a:rPr>
              <a:t>具体的对象</a:t>
            </a:r>
            <a:r>
              <a:rPr lang="zh-CN" altLang="en-US" sz="2400" dirty="0">
                <a:solidFill>
                  <a:schemeClr val="tx1"/>
                </a:solidFill>
                <a:latin typeface="Arial" panose="020B0604020202020204" pitchFamily="34" charset="0"/>
              </a:rPr>
              <a:t>被称为</a:t>
            </a:r>
            <a:r>
              <a:rPr lang="zh-CN" altLang="en-US" sz="2400" dirty="0">
                <a:solidFill>
                  <a:srgbClr val="FF0000"/>
                </a:solidFill>
                <a:latin typeface="Arial" panose="020B0604020202020204" pitchFamily="34" charset="0"/>
              </a:rPr>
              <a:t>类的一个实例</a:t>
            </a:r>
            <a:r>
              <a:rPr lang="zh-CN" altLang="en-US" sz="2400" dirty="0">
                <a:solidFill>
                  <a:srgbClr val="0066FF"/>
                </a:solidFill>
                <a:latin typeface="Arial" panose="020B0604020202020204" pitchFamily="34" charset="0"/>
              </a:rPr>
              <a:t>（</a:t>
            </a:r>
            <a:r>
              <a:rPr lang="en-US" altLang="zh-CN" sz="2400" dirty="0">
                <a:solidFill>
                  <a:srgbClr val="0066FF"/>
                </a:solidFill>
                <a:latin typeface="Arial" panose="020B0604020202020204" pitchFamily="34" charset="0"/>
              </a:rPr>
              <a:t>Instance</a:t>
            </a:r>
            <a:r>
              <a:rPr lang="zh-CN" altLang="en-US" sz="2400" dirty="0">
                <a:solidFill>
                  <a:srgbClr val="0066FF"/>
                </a:solidFill>
                <a:latin typeface="Arial" panose="020B0604020202020204" pitchFamily="34" charset="0"/>
              </a:rPr>
              <a:t>）。</a:t>
            </a:r>
            <a:endParaRPr lang="en-US" altLang="zh-CN" sz="1800" b="0" dirty="0">
              <a:solidFill>
                <a:srgbClr val="0066FF"/>
              </a:solidFill>
              <a:effectLst>
                <a:outerShdw blurRad="38100" dist="38100" dir="2700000" algn="tl">
                  <a:srgbClr val="C0C0C0"/>
                </a:outerShdw>
              </a:effectLst>
              <a:latin typeface="Arial" panose="020B0604020202020204" pitchFamily="34" charset="0"/>
            </a:endParaRPr>
          </a:p>
        </p:txBody>
      </p:sp>
      <p:sp>
        <p:nvSpPr>
          <p:cNvPr id="9222" name="AutoShape 6">
            <a:extLst>
              <a:ext uri="{FF2B5EF4-FFF2-40B4-BE49-F238E27FC236}">
                <a16:creationId xmlns:a16="http://schemas.microsoft.com/office/drawing/2014/main" id="{668814AF-6137-4FA3-A6EA-CA2A33286FE6}"/>
              </a:ext>
            </a:extLst>
          </p:cNvPr>
          <p:cNvSpPr>
            <a:spLocks noChangeArrowheads="1"/>
          </p:cNvSpPr>
          <p:nvPr/>
        </p:nvSpPr>
        <p:spPr bwMode="auto">
          <a:xfrm>
            <a:off x="684213" y="3213100"/>
            <a:ext cx="7848600" cy="1079500"/>
          </a:xfrm>
          <a:prstGeom prst="flowChartAlternateProcess">
            <a:avLst/>
          </a:prstGeom>
          <a:noFill/>
          <a:ln w="28575">
            <a:solidFill>
              <a:schemeClr val="tx1"/>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9223" name="Rectangle 7">
            <a:extLst>
              <a:ext uri="{FF2B5EF4-FFF2-40B4-BE49-F238E27FC236}">
                <a16:creationId xmlns:a16="http://schemas.microsoft.com/office/drawing/2014/main" id="{79781471-E1BE-460C-A370-50C8FC6B06A6}"/>
              </a:ext>
            </a:extLst>
          </p:cNvPr>
          <p:cNvSpPr>
            <a:spLocks noChangeArrowheads="1"/>
          </p:cNvSpPr>
          <p:nvPr/>
        </p:nvSpPr>
        <p:spPr bwMode="auto">
          <a:xfrm>
            <a:off x="827088" y="3357563"/>
            <a:ext cx="74898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sz="2400">
                <a:solidFill>
                  <a:srgbClr val="990033"/>
                </a:solidFill>
                <a:latin typeface="Arial" panose="020B0604020202020204" pitchFamily="34" charset="0"/>
              </a:rPr>
              <a:t>               </a:t>
            </a:r>
            <a:r>
              <a:rPr lang="en-US" altLang="zh-CN" sz="2400">
                <a:latin typeface="Arial" panose="020B0604020202020204" pitchFamily="34" charset="0"/>
              </a:rPr>
              <a:t> “</a:t>
            </a:r>
            <a:r>
              <a:rPr lang="zh-CN" altLang="en-US" sz="2400">
                <a:latin typeface="Arial" panose="020B0604020202020204" pitchFamily="34" charset="0"/>
              </a:rPr>
              <a:t>张三轿车”等</a:t>
            </a:r>
            <a:r>
              <a:rPr lang="zh-CN" altLang="en-US" sz="2400">
                <a:solidFill>
                  <a:srgbClr val="800000"/>
                </a:solidFill>
                <a:latin typeface="Arial" panose="020B0604020202020204" pitchFamily="34" charset="0"/>
              </a:rPr>
              <a:t>具体对象</a:t>
            </a:r>
            <a:r>
              <a:rPr lang="zh-CN" altLang="en-US" sz="2400">
                <a:latin typeface="Arial" panose="020B0604020202020204" pitchFamily="34" charset="0"/>
              </a:rPr>
              <a:t>可得到 </a:t>
            </a:r>
            <a:r>
              <a:rPr lang="zh-CN" altLang="en-US" sz="2400">
                <a:solidFill>
                  <a:srgbClr val="C00000"/>
                </a:solidFill>
                <a:latin typeface="Arial" panose="020B0604020202020204" pitchFamily="34" charset="0"/>
              </a:rPr>
              <a:t>“轿车”类</a:t>
            </a:r>
            <a:r>
              <a:rPr lang="en-US" altLang="zh-CN" sz="2400">
                <a:latin typeface="Arial" panose="020B0604020202020204" pitchFamily="34" charset="0"/>
              </a:rPr>
              <a:t>, </a:t>
            </a:r>
            <a:r>
              <a:rPr lang="zh-CN" altLang="en-US" sz="2400">
                <a:latin typeface="Arial" panose="020B0604020202020204" pitchFamily="34" charset="0"/>
              </a:rPr>
              <a:t>而这些具体的对象就是该</a:t>
            </a:r>
            <a:r>
              <a:rPr lang="zh-CN" altLang="en-US" sz="2400">
                <a:solidFill>
                  <a:srgbClr val="C00000"/>
                </a:solidFill>
                <a:latin typeface="Arial" panose="020B0604020202020204" pitchFamily="34" charset="0"/>
              </a:rPr>
              <a:t>类的实例</a:t>
            </a:r>
            <a:r>
              <a:rPr lang="zh-CN" altLang="en-US" sz="2400">
                <a:latin typeface="Arial" panose="020B0604020202020204" pitchFamily="34" charset="0"/>
              </a:rPr>
              <a:t>。如图</a:t>
            </a:r>
            <a:r>
              <a:rPr lang="en-US" altLang="zh-CN" sz="2400">
                <a:latin typeface="Arial" panose="020B0604020202020204" pitchFamily="34" charset="0"/>
              </a:rPr>
              <a:t>5-1</a:t>
            </a:r>
            <a:r>
              <a:rPr lang="zh-CN" altLang="en-US" sz="2400">
                <a:latin typeface="Arial" panose="020B0604020202020204" pitchFamily="34" charset="0"/>
              </a:rPr>
              <a:t>所示</a:t>
            </a:r>
            <a:r>
              <a:rPr lang="zh-CN" altLang="en-US" sz="1800">
                <a:latin typeface="Arial" panose="020B0604020202020204" pitchFamily="34" charset="0"/>
              </a:rPr>
              <a:t>。</a:t>
            </a:r>
            <a:endParaRPr lang="zh-CN" altLang="en-US" sz="1800"/>
          </a:p>
        </p:txBody>
      </p:sp>
      <p:pic>
        <p:nvPicPr>
          <p:cNvPr id="9224" name="Picture 4">
            <a:extLst>
              <a:ext uri="{FF2B5EF4-FFF2-40B4-BE49-F238E27FC236}">
                <a16:creationId xmlns:a16="http://schemas.microsoft.com/office/drawing/2014/main" id="{C820CAA9-AA39-41C5-9546-60FBA0E94560}"/>
              </a:ext>
            </a:extLst>
          </p:cNvPr>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2268538" y="4365625"/>
            <a:ext cx="4392612"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5" name="Rectangle 8">
            <a:extLst>
              <a:ext uri="{FF2B5EF4-FFF2-40B4-BE49-F238E27FC236}">
                <a16:creationId xmlns:a16="http://schemas.microsoft.com/office/drawing/2014/main" id="{66CA5214-8AEB-4D61-AEAD-CFD58390D6AD}"/>
              </a:ext>
            </a:extLst>
          </p:cNvPr>
          <p:cNvSpPr>
            <a:spLocks noChangeArrowheads="1"/>
          </p:cNvSpPr>
          <p:nvPr/>
        </p:nvSpPr>
        <p:spPr bwMode="auto">
          <a:xfrm>
            <a:off x="3132138" y="6491288"/>
            <a:ext cx="2482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sz="1800">
                <a:latin typeface="Arial" panose="020B0604020202020204" pitchFamily="34" charset="0"/>
              </a:rPr>
              <a:t>图</a:t>
            </a:r>
            <a:r>
              <a:rPr lang="en-US" altLang="zh-CN" sz="1800">
                <a:latin typeface="Arial" panose="020B0604020202020204" pitchFamily="34" charset="0"/>
              </a:rPr>
              <a:t>5-1 </a:t>
            </a:r>
            <a:r>
              <a:rPr lang="zh-CN" altLang="en-US" sz="1800">
                <a:latin typeface="Arial" panose="020B0604020202020204" pitchFamily="34" charset="0"/>
              </a:rPr>
              <a:t>对象、类与实例 </a:t>
            </a:r>
          </a:p>
        </p:txBody>
      </p:sp>
      <p:sp>
        <p:nvSpPr>
          <p:cNvPr id="10" name="圆角矩形 9">
            <a:extLst>
              <a:ext uri="{FF2B5EF4-FFF2-40B4-BE49-F238E27FC236}">
                <a16:creationId xmlns:a16="http://schemas.microsoft.com/office/drawing/2014/main" id="{44C9D97D-AB2C-4D55-A972-480E4ECCAF09}"/>
              </a:ext>
            </a:extLst>
          </p:cNvPr>
          <p:cNvSpPr/>
          <p:nvPr/>
        </p:nvSpPr>
        <p:spPr bwMode="gray">
          <a:xfrm>
            <a:off x="1042988" y="3222625"/>
            <a:ext cx="1185862" cy="411163"/>
          </a:xfrm>
          <a:prstGeom prst="roundRect">
            <a:avLst/>
          </a:prstGeom>
        </p:spPr>
        <p:style>
          <a:lnRef idx="0">
            <a:schemeClr val="accent2"/>
          </a:lnRef>
          <a:fillRef idx="3">
            <a:schemeClr val="accent2"/>
          </a:fillRef>
          <a:effectRef idx="3">
            <a:schemeClr val="accent2"/>
          </a:effectRef>
          <a:fontRef idx="minor">
            <a:schemeClr val="lt1"/>
          </a:fontRef>
        </p:style>
        <p:txBody>
          <a:bodyPr wrap="none" anchor="ctr"/>
          <a:lstStyle/>
          <a:p>
            <a:pPr algn="ctr">
              <a:spcBef>
                <a:spcPct val="20000"/>
              </a:spcBef>
              <a:buFont typeface="Wingdings" panose="05000000000000000000" pitchFamily="2" charset="2"/>
              <a:buNone/>
              <a:defRPr/>
            </a:pPr>
            <a:r>
              <a:rPr lang="zh-CN" altLang="en-US" sz="1600" noProof="1">
                <a:solidFill>
                  <a:srgbClr val="002060"/>
                </a:solidFill>
              </a:rPr>
              <a:t>案例</a:t>
            </a:r>
            <a:r>
              <a:rPr lang="en-US" altLang="zh-CN" sz="1600" noProof="1">
                <a:solidFill>
                  <a:srgbClr val="002060"/>
                </a:solidFill>
              </a:rPr>
              <a:t>5-2</a:t>
            </a:r>
            <a:endParaRPr lang="zh-CN" altLang="en-US" sz="1600" noProof="1">
              <a:solidFill>
                <a:srgbClr val="002060"/>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EA0CA70E-AE99-4BC6-A715-697B4870ED49}"/>
              </a:ext>
            </a:extLst>
          </p:cNvPr>
          <p:cNvSpPr>
            <a:spLocks noGrp="1" noChangeArrowheads="1"/>
          </p:cNvSpPr>
          <p:nvPr>
            <p:ph type="title" idx="4294967295"/>
          </p:nvPr>
        </p:nvSpPr>
        <p:spPr>
          <a:xfrm>
            <a:off x="395288" y="188913"/>
            <a:ext cx="8178800" cy="533400"/>
          </a:xfrm>
        </p:spPr>
        <p:txBody>
          <a:bodyPr/>
          <a:lstStyle/>
          <a:p>
            <a:pPr eaLnBrk="1" hangingPunct="1"/>
            <a:r>
              <a:rPr lang="en-US" altLang="zh-CN"/>
              <a:t>5.5 </a:t>
            </a:r>
            <a:r>
              <a:rPr lang="zh-CN" altLang="en-US"/>
              <a:t>面向对象分析和设计实例</a:t>
            </a:r>
          </a:p>
        </p:txBody>
      </p:sp>
      <p:sp>
        <p:nvSpPr>
          <p:cNvPr id="73731" name="Text Box 3">
            <a:extLst>
              <a:ext uri="{FF2B5EF4-FFF2-40B4-BE49-F238E27FC236}">
                <a16:creationId xmlns:a16="http://schemas.microsoft.com/office/drawing/2014/main" id="{6D65B743-0A03-41C4-A521-BB784705A357}"/>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73732" name="Rectangle 4">
            <a:extLst>
              <a:ext uri="{FF2B5EF4-FFF2-40B4-BE49-F238E27FC236}">
                <a16:creationId xmlns:a16="http://schemas.microsoft.com/office/drawing/2014/main" id="{9BB92E9E-7E64-47AE-AFFA-0E3E90539599}"/>
              </a:ext>
            </a:extLst>
          </p:cNvPr>
          <p:cNvSpPr>
            <a:spLocks noChangeArrowheads="1"/>
          </p:cNvSpPr>
          <p:nvPr/>
        </p:nvSpPr>
        <p:spPr bwMode="auto">
          <a:xfrm>
            <a:off x="250825" y="1817688"/>
            <a:ext cx="85693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eaLnBrk="0" hangingPunct="0">
              <a:tabLst>
                <a:tab pos="-15875" algn="l"/>
                <a:tab pos="401638" algn="l"/>
              </a:tabLst>
              <a:defRPr sz="1400" b="1">
                <a:solidFill>
                  <a:schemeClr val="tx1"/>
                </a:solidFill>
                <a:latin typeface="宋体" panose="02010600030101010101" pitchFamily="2" charset="-122"/>
                <a:ea typeface="宋体" panose="02010600030101010101" pitchFamily="2" charset="-122"/>
              </a:defRPr>
            </a:lvl1pPr>
            <a:lvl2pPr marL="742950" indent="-285750" eaLnBrk="0" hangingPunct="0">
              <a:tabLst>
                <a:tab pos="-15875" algn="l"/>
                <a:tab pos="401638" algn="l"/>
              </a:tabLst>
              <a:defRPr sz="1400" b="1">
                <a:solidFill>
                  <a:schemeClr val="tx1"/>
                </a:solidFill>
                <a:latin typeface="宋体" panose="02010600030101010101" pitchFamily="2" charset="-122"/>
                <a:ea typeface="宋体" panose="02010600030101010101" pitchFamily="2" charset="-122"/>
              </a:defRPr>
            </a:lvl2pPr>
            <a:lvl3pPr marL="1143000" indent="-228600" eaLnBrk="0" hangingPunct="0">
              <a:tabLst>
                <a:tab pos="-15875" algn="l"/>
                <a:tab pos="401638" algn="l"/>
              </a:tabLst>
              <a:defRPr sz="1400" b="1">
                <a:solidFill>
                  <a:schemeClr val="tx1"/>
                </a:solidFill>
                <a:latin typeface="宋体" panose="02010600030101010101" pitchFamily="2" charset="-122"/>
                <a:ea typeface="宋体" panose="02010600030101010101" pitchFamily="2" charset="-122"/>
              </a:defRPr>
            </a:lvl3pPr>
            <a:lvl4pPr marL="1600200" indent="-228600" eaLnBrk="0" hangingPunct="0">
              <a:tabLst>
                <a:tab pos="-15875" algn="l"/>
                <a:tab pos="401638" algn="l"/>
              </a:tabLst>
              <a:defRPr sz="1400" b="1">
                <a:solidFill>
                  <a:schemeClr val="tx1"/>
                </a:solidFill>
                <a:latin typeface="宋体" panose="02010600030101010101" pitchFamily="2" charset="-122"/>
                <a:ea typeface="宋体" panose="02010600030101010101" pitchFamily="2" charset="-122"/>
              </a:defRPr>
            </a:lvl4pPr>
            <a:lvl5pPr marL="2057400" indent="-228600" eaLnBrk="0" hangingPunct="0">
              <a:tabLst>
                <a:tab pos="-15875" algn="l"/>
                <a:tab pos="401638" algn="l"/>
              </a:tabLst>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tabLst>
                <a:tab pos="-15875" algn="l"/>
                <a:tab pos="401638" algn="l"/>
              </a:tabLst>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tabLst>
                <a:tab pos="-15875" algn="l"/>
                <a:tab pos="401638" algn="l"/>
              </a:tabLst>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tabLst>
                <a:tab pos="-15875" algn="l"/>
                <a:tab pos="401638" algn="l"/>
              </a:tabLst>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tabLst>
                <a:tab pos="-15875" algn="l"/>
                <a:tab pos="401638" algn="l"/>
              </a:tabLst>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sz="1800" b="0">
                <a:latin typeface="Times New Roman" panose="02020603050405020304" pitchFamily="18" charset="0"/>
                <a:cs typeface="Times New Roman" panose="02020603050405020304" pitchFamily="18" charset="0"/>
              </a:rPr>
              <a:t>   </a:t>
            </a:r>
            <a:endParaRPr lang="zh-CN" altLang="en-US" sz="1800" b="0"/>
          </a:p>
        </p:txBody>
      </p:sp>
      <p:sp>
        <p:nvSpPr>
          <p:cNvPr id="73733" name="Rectangle 5">
            <a:extLst>
              <a:ext uri="{FF2B5EF4-FFF2-40B4-BE49-F238E27FC236}">
                <a16:creationId xmlns:a16="http://schemas.microsoft.com/office/drawing/2014/main" id="{AF288F64-1351-46F9-B18C-ED6EC72F079D}"/>
              </a:ext>
            </a:extLst>
          </p:cNvPr>
          <p:cNvSpPr>
            <a:spLocks noChangeArrowheads="1"/>
          </p:cNvSpPr>
          <p:nvPr/>
        </p:nvSpPr>
        <p:spPr bwMode="auto">
          <a:xfrm>
            <a:off x="395288" y="3360738"/>
            <a:ext cx="8064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80988"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sz="2000" b="0">
              <a:latin typeface="Arial" panose="020B0604020202020204" pitchFamily="34" charset="0"/>
            </a:endParaRPr>
          </a:p>
        </p:txBody>
      </p:sp>
      <p:sp>
        <p:nvSpPr>
          <p:cNvPr id="5" name="圆角矩形 4">
            <a:extLst>
              <a:ext uri="{FF2B5EF4-FFF2-40B4-BE49-F238E27FC236}">
                <a16:creationId xmlns:a16="http://schemas.microsoft.com/office/drawing/2014/main" id="{9A7C2F98-8239-4A7E-8523-D4508FB60C0A}"/>
              </a:ext>
            </a:extLst>
          </p:cNvPr>
          <p:cNvSpPr/>
          <p:nvPr/>
        </p:nvSpPr>
        <p:spPr bwMode="gray">
          <a:xfrm>
            <a:off x="684213" y="1484313"/>
            <a:ext cx="7991475" cy="4392612"/>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a:buFontTx/>
              <a:buNone/>
              <a:defRPr/>
            </a:pPr>
            <a:r>
              <a:rPr lang="en-US" altLang="zh-CN" sz="2400">
                <a:solidFill>
                  <a:srgbClr val="FF0000"/>
                </a:solidFill>
                <a:latin typeface="Arial" panose="020B0604020202020204" pitchFamily="34" charset="0"/>
              </a:rPr>
              <a:t>     4</a:t>
            </a:r>
            <a:r>
              <a:rPr lang="zh-CN" altLang="en-US" sz="2400">
                <a:solidFill>
                  <a:srgbClr val="FF0000"/>
                </a:solidFill>
                <a:latin typeface="Arial" panose="020B0604020202020204" pitchFamily="34" charset="0"/>
              </a:rPr>
              <a:t>．设计进化</a:t>
            </a:r>
          </a:p>
          <a:p>
            <a:pPr>
              <a:buFontTx/>
              <a:buNone/>
              <a:defRPr/>
            </a:pPr>
            <a:r>
              <a:rPr lang="zh-CN" altLang="en-US" sz="2000">
                <a:solidFill>
                  <a:schemeClr val="tx1"/>
                </a:solidFill>
                <a:latin typeface="Arial" panose="020B0604020202020204" pitchFamily="34" charset="0"/>
              </a:rPr>
              <a:t>        </a:t>
            </a:r>
            <a:r>
              <a:rPr lang="zh-CN" altLang="en-US" sz="2200">
                <a:solidFill>
                  <a:schemeClr val="tx1"/>
                </a:solidFill>
                <a:latin typeface="Arial" panose="020B0604020202020204" pitchFamily="34" charset="0"/>
              </a:rPr>
              <a:t>开发的系统</a:t>
            </a:r>
            <a:r>
              <a:rPr lang="zh-CN" altLang="en-US" sz="2200">
                <a:solidFill>
                  <a:srgbClr val="800000"/>
                </a:solidFill>
                <a:latin typeface="Arial" panose="020B0604020202020204" pitchFamily="34" charset="0"/>
              </a:rPr>
              <a:t>便于维护</a:t>
            </a:r>
            <a:r>
              <a:rPr lang="zh-CN" altLang="en-US" sz="2200">
                <a:solidFill>
                  <a:schemeClr val="tx1"/>
                </a:solidFill>
                <a:latin typeface="Arial" panose="020B0604020202020204" pitchFamily="34" charset="0"/>
              </a:rPr>
              <a:t>是</a:t>
            </a:r>
            <a:r>
              <a:rPr lang="en-US" altLang="zh-CN" sz="2200">
                <a:solidFill>
                  <a:schemeClr val="tx1"/>
                </a:solidFill>
                <a:latin typeface="Arial" panose="020B0604020202020204" pitchFamily="34" charset="0"/>
              </a:rPr>
              <a:t>OOD</a:t>
            </a:r>
            <a:r>
              <a:rPr lang="zh-CN" altLang="en-US" sz="2200">
                <a:solidFill>
                  <a:schemeClr val="tx1"/>
                </a:solidFill>
                <a:latin typeface="Arial" panose="020B0604020202020204" pitchFamily="34" charset="0"/>
              </a:rPr>
              <a:t>方法一个</a:t>
            </a:r>
            <a:r>
              <a:rPr lang="zh-CN" altLang="en-US" sz="2200">
                <a:solidFill>
                  <a:srgbClr val="800000"/>
                </a:solidFill>
                <a:latin typeface="Arial" panose="020B0604020202020204" pitchFamily="34" charset="0"/>
              </a:rPr>
              <a:t>重要优势</a:t>
            </a:r>
            <a:r>
              <a:rPr lang="zh-CN" altLang="en-US" sz="2200">
                <a:solidFill>
                  <a:schemeClr val="tx1"/>
                </a:solidFill>
                <a:latin typeface="Arial" panose="020B0604020202020204" pitchFamily="34" charset="0"/>
              </a:rPr>
              <a:t>。主要由于对象可被当作一个独立的实体进行理解和修改，实现变更对象和添加新服务不会影响系统中其他对象；对象也可以作为可</a:t>
            </a:r>
            <a:r>
              <a:rPr lang="zh-CN" altLang="en-US" sz="2200">
                <a:solidFill>
                  <a:srgbClr val="800000"/>
                </a:solidFill>
                <a:latin typeface="Arial" panose="020B0604020202020204" pitchFamily="34" charset="0"/>
              </a:rPr>
              <a:t>复用的组件</a:t>
            </a:r>
            <a:r>
              <a:rPr lang="zh-CN" altLang="en-US" sz="2200">
                <a:solidFill>
                  <a:schemeClr val="tx1"/>
                </a:solidFill>
                <a:latin typeface="Arial" panose="020B0604020202020204" pitchFamily="34" charset="0"/>
              </a:rPr>
              <a:t>，既可减少了设计、编程和维护的费用，又降低了开发风险。如在借</a:t>
            </a:r>
            <a:r>
              <a:rPr lang="en-US" altLang="zh-CN" sz="2200">
                <a:solidFill>
                  <a:schemeClr val="tx1"/>
                </a:solidFill>
                <a:latin typeface="Arial" panose="020B0604020202020204" pitchFamily="34" charset="0"/>
              </a:rPr>
              <a:t>/</a:t>
            </a:r>
            <a:r>
              <a:rPr lang="zh-CN" altLang="en-US" sz="2200">
                <a:solidFill>
                  <a:schemeClr val="tx1"/>
                </a:solidFill>
                <a:latin typeface="Arial" panose="020B0604020202020204" pitchFamily="34" charset="0"/>
              </a:rPr>
              <a:t>还书功能中，若要添加预约功能，则只需增加一个预约类，并在“</a:t>
            </a:r>
            <a:r>
              <a:rPr lang="en-US" altLang="zh-CN" sz="2200">
                <a:solidFill>
                  <a:schemeClr val="tx1"/>
                </a:solidFill>
                <a:latin typeface="Arial" panose="020B0604020202020204" pitchFamily="34" charset="0"/>
              </a:rPr>
              <a:t>Borrower”</a:t>
            </a:r>
            <a:r>
              <a:rPr lang="zh-CN" altLang="en-US" sz="2200">
                <a:solidFill>
                  <a:schemeClr val="tx1"/>
                </a:solidFill>
                <a:latin typeface="Arial" panose="020B0604020202020204" pitchFamily="34" charset="0"/>
              </a:rPr>
              <a:t>类中增加预约操作即可。</a:t>
            </a:r>
          </a:p>
          <a:p>
            <a:pPr>
              <a:buFontTx/>
              <a:buNone/>
              <a:defRPr/>
            </a:pPr>
            <a:r>
              <a:rPr lang="zh-CN" altLang="en-US" sz="2000">
                <a:solidFill>
                  <a:schemeClr val="tx1"/>
                </a:solidFill>
                <a:latin typeface="Arial" panose="020B0604020202020204" pitchFamily="34" charset="0"/>
              </a:rPr>
              <a:t> </a:t>
            </a:r>
            <a:endParaRPr lang="zh-CN" altLang="en-US" sz="2000" b="0">
              <a:solidFill>
                <a:schemeClr val="tx1"/>
              </a:solidFill>
              <a:latin typeface="Arial" panose="020B0604020202020204" pitchFamily="34" charset="0"/>
            </a:endParaRPr>
          </a:p>
          <a:p>
            <a:pPr>
              <a:buFontTx/>
              <a:buNone/>
              <a:defRPr/>
            </a:pPr>
            <a:r>
              <a:rPr lang="en-US" altLang="zh-CN" sz="2000">
                <a:solidFill>
                  <a:srgbClr val="FF0000"/>
                </a:solidFill>
                <a:latin typeface="Wingdings" panose="05000000000000000000" pitchFamily="2" charset="2"/>
              </a:rPr>
              <a:t>1</a:t>
            </a:r>
            <a:r>
              <a:rPr lang="zh-CN" altLang="zh-CN" sz="2000">
                <a:solidFill>
                  <a:srgbClr val="FF0000"/>
                </a:solidFill>
                <a:latin typeface="黑体" panose="02010609060101010101" pitchFamily="49" charset="-122"/>
                <a:ea typeface="黑体" panose="02010609060101010101" pitchFamily="49" charset="-122"/>
              </a:rPr>
              <a:t>讨论思考</a:t>
            </a:r>
            <a:r>
              <a:rPr lang="zh-CN" altLang="zh-CN" sz="2000" b="0">
                <a:solidFill>
                  <a:srgbClr val="FF0000"/>
                </a:solidFill>
              </a:rPr>
              <a:t>：</a:t>
            </a:r>
            <a:endParaRPr lang="zh-CN" altLang="en-US" sz="2000" b="0">
              <a:solidFill>
                <a:srgbClr val="FF0000"/>
              </a:solidFill>
              <a:latin typeface="Arial" panose="020B0604020202020204" pitchFamily="34" charset="0"/>
            </a:endParaRPr>
          </a:p>
          <a:p>
            <a:pPr>
              <a:buFontTx/>
              <a:buNone/>
              <a:defRPr/>
            </a:pPr>
            <a:r>
              <a:rPr lang="zh-CN" altLang="en-US" sz="1800">
                <a:solidFill>
                  <a:schemeClr val="tx2"/>
                </a:solidFill>
                <a:latin typeface="Arial" panose="020B0604020202020204" pitchFamily="34" charset="0"/>
              </a:rPr>
              <a:t>    </a:t>
            </a:r>
            <a:r>
              <a:rPr lang="en-US" altLang="zh-CN" sz="1800">
                <a:solidFill>
                  <a:schemeClr val="tx2"/>
                </a:solidFill>
                <a:latin typeface="Arial" panose="020B0604020202020204" pitchFamily="34" charset="0"/>
              </a:rPr>
              <a:t>(1) </a:t>
            </a:r>
            <a:r>
              <a:rPr lang="zh-CN" altLang="en-US" sz="1800">
                <a:solidFill>
                  <a:schemeClr val="tx2"/>
                </a:solidFill>
                <a:latin typeface="Arial" panose="020B0604020202020204" pitchFamily="34" charset="0"/>
              </a:rPr>
              <a:t>图书管理信息系统面向对象分析的要点是什么？</a:t>
            </a:r>
          </a:p>
          <a:p>
            <a:pPr>
              <a:buFontTx/>
              <a:buNone/>
              <a:defRPr/>
            </a:pPr>
            <a:r>
              <a:rPr lang="en-US" altLang="zh-CN" sz="1800">
                <a:solidFill>
                  <a:schemeClr val="tx2"/>
                </a:solidFill>
                <a:latin typeface="Arial" panose="020B0604020202020204" pitchFamily="34" charset="0"/>
              </a:rPr>
              <a:t>    (2) </a:t>
            </a:r>
            <a:r>
              <a:rPr lang="zh-CN" altLang="en-US" sz="1800">
                <a:solidFill>
                  <a:schemeClr val="tx2"/>
                </a:solidFill>
                <a:latin typeface="Arial" panose="020B0604020202020204" pitchFamily="34" charset="0"/>
              </a:rPr>
              <a:t>图书管理信息系统</a:t>
            </a:r>
            <a:r>
              <a:rPr lang="en-US" altLang="zh-CN" sz="1800">
                <a:solidFill>
                  <a:schemeClr val="tx2"/>
                </a:solidFill>
                <a:latin typeface="Arial" panose="020B0604020202020204" pitchFamily="34" charset="0"/>
              </a:rPr>
              <a:t>OOD</a:t>
            </a:r>
            <a:r>
              <a:rPr lang="zh-CN" altLang="en-US" sz="1800">
                <a:solidFill>
                  <a:schemeClr val="tx2"/>
                </a:solidFill>
                <a:latin typeface="Arial" panose="020B0604020202020204" pitchFamily="34" charset="0"/>
              </a:rPr>
              <a:t>的要点有那些？</a:t>
            </a:r>
          </a:p>
          <a:p>
            <a:pPr>
              <a:buFontTx/>
              <a:buNone/>
              <a:defRPr/>
            </a:pPr>
            <a:endParaRPr lang="zh-CN" altLang="en-US" sz="1800">
              <a:solidFill>
                <a:srgbClr val="009900"/>
              </a:solidFill>
              <a:latin typeface="Arial" panose="020B0604020202020204" pitchFamily="34" charset="0"/>
            </a:endParaRPr>
          </a:p>
        </p:txBody>
      </p:sp>
      <p:sp>
        <p:nvSpPr>
          <p:cNvPr id="74758" name="圆角矩形 1">
            <a:hlinkClick r:id="rId2" action="ppaction://hlinksldjump"/>
            <a:extLst>
              <a:ext uri="{FF2B5EF4-FFF2-40B4-BE49-F238E27FC236}">
                <a16:creationId xmlns:a16="http://schemas.microsoft.com/office/drawing/2014/main" id="{CDAE29F7-F00E-4061-8674-B0FA5DABDE89}"/>
              </a:ext>
            </a:extLst>
          </p:cNvPr>
          <p:cNvSpPr>
            <a:spLocks noChangeArrowheads="1"/>
          </p:cNvSpPr>
          <p:nvPr/>
        </p:nvSpPr>
        <p:spPr bwMode="auto">
          <a:xfrm>
            <a:off x="2266950" y="4221163"/>
            <a:ext cx="504825" cy="431800"/>
          </a:xfrm>
          <a:prstGeom prst="roundRect">
            <a:avLst>
              <a:gd name="adj" fmla="val 16667"/>
            </a:avLst>
          </a:prstGeom>
          <a:gradFill rotWithShape="1">
            <a:gsLst>
              <a:gs pos="0">
                <a:schemeClr val="folHlink"/>
              </a:gs>
              <a:gs pos="50000">
                <a:srgbClr val="E5ECEC"/>
              </a:gs>
              <a:gs pos="100000">
                <a:schemeClr val="folHlink"/>
              </a:gs>
            </a:gsLst>
            <a:lin ang="5400000" scaled="1"/>
          </a:gradFill>
          <a:ln w="12700">
            <a:solidFill>
              <a:schemeClr val="bg1"/>
            </a:solidFill>
            <a:round/>
            <a:headEnd/>
            <a:tailEnd/>
          </a:ln>
        </p:spPr>
        <p:txBody>
          <a:bodyPr wrap="none" anchor="ctr"/>
          <a:lstStyle/>
          <a:p>
            <a:pPr algn="dist">
              <a:spcBef>
                <a:spcPct val="20000"/>
              </a:spcBef>
              <a:buFont typeface="Wingdings" pitchFamily="2" charset="2"/>
              <a:buNone/>
              <a:defRPr/>
            </a:pPr>
            <a:endParaRPr lang="zh-CN" altLang="en-US" sz="2400">
              <a:solidFill>
                <a:schemeClr val="tx2"/>
              </a:solidFill>
            </a:endParaRPr>
          </a:p>
        </p:txBody>
      </p:sp>
      <p:sp>
        <p:nvSpPr>
          <p:cNvPr id="73736" name="文本框 2">
            <a:extLst>
              <a:ext uri="{FF2B5EF4-FFF2-40B4-BE49-F238E27FC236}">
                <a16:creationId xmlns:a16="http://schemas.microsoft.com/office/drawing/2014/main" id="{BECD293F-10C6-4E82-ACE1-A7FCE8F677BF}"/>
              </a:ext>
            </a:extLst>
          </p:cNvPr>
          <p:cNvSpPr txBox="1">
            <a:spLocks noChangeArrowheads="1"/>
          </p:cNvSpPr>
          <p:nvPr/>
        </p:nvSpPr>
        <p:spPr bwMode="auto">
          <a:xfrm>
            <a:off x="2692400" y="4300538"/>
            <a:ext cx="4873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sz="1200" b="0">
                <a:solidFill>
                  <a:srgbClr val="C00000"/>
                </a:solidFill>
              </a:rPr>
              <a:t>小结</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a:extLst>
              <a:ext uri="{FF2B5EF4-FFF2-40B4-BE49-F238E27FC236}">
                <a16:creationId xmlns:a16="http://schemas.microsoft.com/office/drawing/2014/main" id="{D7D66B92-5A7C-45DF-9B35-729A6A63E020}"/>
              </a:ext>
            </a:extLst>
          </p:cNvPr>
          <p:cNvSpPr>
            <a:spLocks noGrp="1" noChangeArrowheads="1"/>
          </p:cNvSpPr>
          <p:nvPr>
            <p:ph type="title" idx="4294967295"/>
          </p:nvPr>
        </p:nvSpPr>
        <p:spPr>
          <a:xfrm>
            <a:off x="395288" y="260350"/>
            <a:ext cx="8178800" cy="533400"/>
          </a:xfrm>
          <a:ln>
            <a:miter/>
          </a:ln>
        </p:spPr>
        <p:txBody>
          <a:bodyPr/>
          <a:lstStyle/>
          <a:p>
            <a:pPr eaLnBrk="1" hangingPunct="1">
              <a:defRPr/>
            </a:pPr>
            <a:r>
              <a:rPr lang="en-US" altLang="zh-CN">
                <a:effectLst>
                  <a:outerShdw blurRad="38100" dist="38100" dir="2700000" algn="tl">
                    <a:srgbClr val="C0C0C0"/>
                  </a:outerShdw>
                </a:effectLst>
              </a:rPr>
              <a:t>5.6 </a:t>
            </a:r>
            <a:r>
              <a:rPr lang="zh-CN" altLang="en-US">
                <a:effectLst>
                  <a:outerShdw blurRad="38100" dist="38100" dir="2700000" algn="tl">
                    <a:srgbClr val="C0C0C0"/>
                  </a:outerShdw>
                </a:effectLst>
              </a:rPr>
              <a:t>实验五 </a:t>
            </a:r>
            <a:r>
              <a:rPr lang="en-US" altLang="zh-CN">
                <a:effectLst>
                  <a:outerShdw blurRad="38100" dist="38100" dir="2700000" algn="tl">
                    <a:srgbClr val="C0C0C0"/>
                  </a:outerShdw>
                </a:effectLst>
              </a:rPr>
              <a:t>Rational Rose</a:t>
            </a:r>
            <a:r>
              <a:rPr lang="zh-CN" altLang="en-US">
                <a:effectLst>
                  <a:outerShdw blurRad="38100" dist="38100" dir="2700000" algn="tl">
                    <a:srgbClr val="C0C0C0"/>
                  </a:outerShdw>
                </a:effectLst>
              </a:rPr>
              <a:t>应用</a:t>
            </a:r>
            <a:r>
              <a:rPr lang="zh-CN" altLang="en-US"/>
              <a:t> </a:t>
            </a:r>
          </a:p>
        </p:txBody>
      </p:sp>
      <p:sp>
        <p:nvSpPr>
          <p:cNvPr id="74755" name="Text Box 3">
            <a:extLst>
              <a:ext uri="{FF2B5EF4-FFF2-40B4-BE49-F238E27FC236}">
                <a16:creationId xmlns:a16="http://schemas.microsoft.com/office/drawing/2014/main" id="{AE6D8E78-4F68-4E96-B527-F80EF0C40093}"/>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74756" name="Rectangle 7">
            <a:extLst>
              <a:ext uri="{FF2B5EF4-FFF2-40B4-BE49-F238E27FC236}">
                <a16:creationId xmlns:a16="http://schemas.microsoft.com/office/drawing/2014/main" id="{971BC8E7-5352-475D-84A9-761AE3C8AF38}"/>
              </a:ext>
            </a:extLst>
          </p:cNvPr>
          <p:cNvSpPr>
            <a:spLocks noChangeArrowheads="1"/>
          </p:cNvSpPr>
          <p:nvPr/>
        </p:nvSpPr>
        <p:spPr bwMode="auto">
          <a:xfrm>
            <a:off x="468313" y="3770313"/>
            <a:ext cx="8135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76176" bIns="76176" anchor="ctr">
            <a:spAutoFit/>
          </a:bodyPr>
          <a:lstStyle>
            <a:lvl1pPr indent="265113"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sz="2000" b="0">
              <a:latin typeface="Arial" panose="020B0604020202020204" pitchFamily="34" charset="0"/>
            </a:endParaRPr>
          </a:p>
        </p:txBody>
      </p:sp>
      <p:sp>
        <p:nvSpPr>
          <p:cNvPr id="5" name="圆角矩形 4">
            <a:extLst>
              <a:ext uri="{FF2B5EF4-FFF2-40B4-BE49-F238E27FC236}">
                <a16:creationId xmlns:a16="http://schemas.microsoft.com/office/drawing/2014/main" id="{BF42AA00-AB2A-4CE0-BF08-61042A568258}"/>
              </a:ext>
            </a:extLst>
          </p:cNvPr>
          <p:cNvSpPr/>
          <p:nvPr/>
        </p:nvSpPr>
        <p:spPr bwMode="gray">
          <a:xfrm>
            <a:off x="684213" y="1196975"/>
            <a:ext cx="7848600" cy="4824413"/>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lnSpcReduction="10000"/>
          </a:bodyPr>
          <a:lstStyle/>
          <a:p>
            <a:pPr>
              <a:spcBef>
                <a:spcPct val="25000"/>
              </a:spcBef>
              <a:spcAft>
                <a:spcPct val="20000"/>
              </a:spcAft>
              <a:buFontTx/>
              <a:buNone/>
              <a:defRPr/>
            </a:pPr>
            <a:r>
              <a:rPr lang="en-US" altLang="zh-CN" sz="2400">
                <a:solidFill>
                  <a:srgbClr val="FF0000"/>
                </a:solidFill>
                <a:latin typeface="Arial" panose="020B0604020202020204" pitchFamily="34" charset="0"/>
              </a:rPr>
              <a:t>5.6.1 </a:t>
            </a:r>
            <a:r>
              <a:rPr lang="zh-CN" altLang="en-US" sz="2400">
                <a:solidFill>
                  <a:srgbClr val="FF0000"/>
                </a:solidFill>
                <a:latin typeface="Arial" panose="020B0604020202020204" pitchFamily="34" charset="0"/>
              </a:rPr>
              <a:t>用</a:t>
            </a:r>
            <a:r>
              <a:rPr lang="en-US" altLang="zh-CN" sz="2400">
                <a:solidFill>
                  <a:srgbClr val="FF0000"/>
                </a:solidFill>
                <a:latin typeface="Arial" panose="020B0604020202020204" pitchFamily="34" charset="0"/>
              </a:rPr>
              <a:t>Rational Rose</a:t>
            </a:r>
            <a:r>
              <a:rPr lang="zh-CN" altLang="en-US" sz="2400">
                <a:solidFill>
                  <a:srgbClr val="FF0000"/>
                </a:solidFill>
                <a:latin typeface="Arial" panose="020B0604020202020204" pitchFamily="34" charset="0"/>
              </a:rPr>
              <a:t>绘制用例图</a:t>
            </a:r>
          </a:p>
          <a:p>
            <a:pPr>
              <a:spcBef>
                <a:spcPct val="25000"/>
              </a:spcBef>
              <a:spcAft>
                <a:spcPct val="20000"/>
              </a:spcAft>
              <a:buFontTx/>
              <a:buNone/>
              <a:defRPr/>
            </a:pPr>
            <a:r>
              <a:rPr lang="en-US" altLang="zh-CN" sz="2000">
                <a:solidFill>
                  <a:srgbClr val="990033"/>
                </a:solidFill>
                <a:latin typeface="Arial" panose="020B0604020202020204" pitchFamily="34" charset="0"/>
              </a:rPr>
              <a:t>  1 </a:t>
            </a:r>
            <a:r>
              <a:rPr lang="zh-CN" altLang="en-US" sz="2000">
                <a:solidFill>
                  <a:srgbClr val="990033"/>
                </a:solidFill>
                <a:latin typeface="Arial" panose="020B0604020202020204" pitchFamily="34" charset="0"/>
              </a:rPr>
              <a:t>实验环境</a:t>
            </a:r>
          </a:p>
          <a:p>
            <a:pPr>
              <a:spcBef>
                <a:spcPct val="25000"/>
              </a:spcBef>
              <a:spcAft>
                <a:spcPct val="20000"/>
              </a:spcAft>
              <a:buFontTx/>
              <a:buNone/>
              <a:defRPr/>
            </a:pPr>
            <a:r>
              <a:rPr lang="en-US" altLang="zh-CN" sz="2000">
                <a:solidFill>
                  <a:schemeClr val="tx1"/>
                </a:solidFill>
                <a:latin typeface="Arial" panose="020B0604020202020204" pitchFamily="34" charset="0"/>
              </a:rPr>
              <a:t>Windows</a:t>
            </a:r>
            <a:r>
              <a:rPr lang="zh-CN" altLang="en-US" sz="2000">
                <a:solidFill>
                  <a:schemeClr val="tx1"/>
                </a:solidFill>
                <a:latin typeface="Arial" panose="020B0604020202020204" pitchFamily="34" charset="0"/>
              </a:rPr>
              <a:t>、</a:t>
            </a:r>
            <a:r>
              <a:rPr lang="en-US" altLang="zh-CN" sz="2000">
                <a:solidFill>
                  <a:schemeClr val="tx1"/>
                </a:solidFill>
                <a:latin typeface="Arial" panose="020B0604020202020204" pitchFamily="34" charset="0"/>
              </a:rPr>
              <a:t>Rational Software</a:t>
            </a:r>
            <a:r>
              <a:rPr lang="zh-CN" altLang="en-US" sz="2000">
                <a:solidFill>
                  <a:schemeClr val="tx1"/>
                </a:solidFill>
                <a:latin typeface="Arial" panose="020B0604020202020204" pitchFamily="34" charset="0"/>
              </a:rPr>
              <a:t>公司的</a:t>
            </a:r>
            <a:r>
              <a:rPr lang="en-US" altLang="zh-CN" sz="2000">
                <a:solidFill>
                  <a:schemeClr val="tx1"/>
                </a:solidFill>
                <a:latin typeface="Arial" panose="020B0604020202020204" pitchFamily="34" charset="0"/>
              </a:rPr>
              <a:t>Rational Rose</a:t>
            </a:r>
            <a:r>
              <a:rPr lang="zh-CN" altLang="en-US" sz="2000">
                <a:solidFill>
                  <a:schemeClr val="tx1"/>
                </a:solidFill>
                <a:latin typeface="Arial" panose="020B0604020202020204" pitchFamily="34" charset="0"/>
              </a:rPr>
              <a:t>应用软件</a:t>
            </a:r>
          </a:p>
          <a:p>
            <a:pPr>
              <a:spcBef>
                <a:spcPct val="25000"/>
              </a:spcBef>
              <a:spcAft>
                <a:spcPct val="20000"/>
              </a:spcAft>
              <a:buFontTx/>
              <a:buNone/>
              <a:defRPr/>
            </a:pPr>
            <a:r>
              <a:rPr lang="en-US" altLang="zh-CN" sz="2000">
                <a:solidFill>
                  <a:srgbClr val="990033"/>
                </a:solidFill>
                <a:latin typeface="Arial" panose="020B0604020202020204" pitchFamily="34" charset="0"/>
              </a:rPr>
              <a:t>   2 </a:t>
            </a:r>
            <a:r>
              <a:rPr lang="zh-CN" altLang="en-US" sz="2000">
                <a:solidFill>
                  <a:srgbClr val="990033"/>
                </a:solidFill>
                <a:latin typeface="Arial" panose="020B0604020202020204" pitchFamily="34" charset="0"/>
              </a:rPr>
              <a:t>实验目的</a:t>
            </a:r>
          </a:p>
          <a:p>
            <a:pPr>
              <a:spcBef>
                <a:spcPct val="25000"/>
              </a:spcBef>
              <a:spcAft>
                <a:spcPct val="20000"/>
              </a:spcAft>
              <a:buFontTx/>
              <a:buNone/>
              <a:defRPr/>
            </a:pPr>
            <a:r>
              <a:rPr lang="zh-CN" altLang="en-US" sz="2000">
                <a:solidFill>
                  <a:schemeClr val="tx1"/>
                </a:solidFill>
                <a:latin typeface="Arial" panose="020B0604020202020204" pitchFamily="34" charset="0"/>
              </a:rPr>
              <a:t>（</a:t>
            </a:r>
            <a:r>
              <a:rPr lang="en-US" altLang="zh-CN" sz="2000">
                <a:solidFill>
                  <a:schemeClr val="tx1"/>
                </a:solidFill>
                <a:latin typeface="Arial" panose="020B0604020202020204" pitchFamily="34" charset="0"/>
              </a:rPr>
              <a:t>1</a:t>
            </a:r>
            <a:r>
              <a:rPr lang="zh-CN" altLang="en-US" sz="2000">
                <a:solidFill>
                  <a:schemeClr val="tx1"/>
                </a:solidFill>
                <a:latin typeface="Arial" panose="020B0604020202020204" pitchFamily="34" charset="0"/>
              </a:rPr>
              <a:t>）了解</a:t>
            </a:r>
            <a:r>
              <a:rPr lang="en-US" altLang="zh-CN" sz="2000">
                <a:solidFill>
                  <a:schemeClr val="tx1"/>
                </a:solidFill>
                <a:latin typeface="Arial" panose="020B0604020202020204" pitchFamily="34" charset="0"/>
              </a:rPr>
              <a:t>Rational Rose</a:t>
            </a:r>
            <a:r>
              <a:rPr lang="zh-CN" altLang="en-US" sz="2000">
                <a:solidFill>
                  <a:schemeClr val="tx1"/>
                </a:solidFill>
                <a:latin typeface="Arial" panose="020B0604020202020204" pitchFamily="34" charset="0"/>
              </a:rPr>
              <a:t>工具软件的组成及功能</a:t>
            </a:r>
          </a:p>
          <a:p>
            <a:pPr>
              <a:spcBef>
                <a:spcPct val="25000"/>
              </a:spcBef>
              <a:spcAft>
                <a:spcPct val="20000"/>
              </a:spcAft>
              <a:buFontTx/>
              <a:buNone/>
              <a:defRPr/>
            </a:pPr>
            <a:r>
              <a:rPr lang="zh-CN" altLang="en-US" sz="2000">
                <a:solidFill>
                  <a:schemeClr val="tx1"/>
                </a:solidFill>
                <a:latin typeface="Arial" panose="020B0604020202020204" pitchFamily="34" charset="0"/>
              </a:rPr>
              <a:t>（</a:t>
            </a:r>
            <a:r>
              <a:rPr lang="en-US" altLang="zh-CN" sz="2000">
                <a:solidFill>
                  <a:schemeClr val="tx1"/>
                </a:solidFill>
                <a:latin typeface="Arial" panose="020B0604020202020204" pitchFamily="34" charset="0"/>
              </a:rPr>
              <a:t>2</a:t>
            </a:r>
            <a:r>
              <a:rPr lang="zh-CN" altLang="en-US" sz="2000">
                <a:solidFill>
                  <a:schemeClr val="tx1"/>
                </a:solidFill>
                <a:latin typeface="Arial" panose="020B0604020202020204" pitchFamily="34" charset="0"/>
              </a:rPr>
              <a:t>）掌握用</a:t>
            </a:r>
            <a:r>
              <a:rPr lang="en-US" altLang="zh-CN" sz="2000">
                <a:solidFill>
                  <a:schemeClr val="tx1"/>
                </a:solidFill>
                <a:latin typeface="Arial" panose="020B0604020202020204" pitchFamily="34" charset="0"/>
              </a:rPr>
              <a:t>Rational Rose</a:t>
            </a:r>
            <a:r>
              <a:rPr lang="zh-CN" altLang="en-US" sz="2000">
                <a:solidFill>
                  <a:schemeClr val="tx1"/>
                </a:solidFill>
                <a:latin typeface="Arial" panose="020B0604020202020204" pitchFamily="34" charset="0"/>
              </a:rPr>
              <a:t>画用例图的具体的使用方法</a:t>
            </a:r>
          </a:p>
          <a:p>
            <a:pPr>
              <a:spcBef>
                <a:spcPct val="25000"/>
              </a:spcBef>
              <a:spcAft>
                <a:spcPct val="20000"/>
              </a:spcAft>
              <a:buFontTx/>
              <a:buNone/>
              <a:defRPr/>
            </a:pPr>
            <a:r>
              <a:rPr lang="en-US" altLang="zh-CN" sz="2000">
                <a:solidFill>
                  <a:srgbClr val="990033"/>
                </a:solidFill>
                <a:latin typeface="Arial" panose="020B0604020202020204" pitchFamily="34" charset="0"/>
              </a:rPr>
              <a:t>  3 </a:t>
            </a:r>
            <a:r>
              <a:rPr lang="zh-CN" altLang="en-US" sz="2000">
                <a:solidFill>
                  <a:srgbClr val="990033"/>
                </a:solidFill>
                <a:latin typeface="Arial" panose="020B0604020202020204" pitchFamily="34" charset="0"/>
              </a:rPr>
              <a:t>实验内容</a:t>
            </a:r>
          </a:p>
          <a:p>
            <a:pPr>
              <a:spcBef>
                <a:spcPct val="25000"/>
              </a:spcBef>
              <a:spcAft>
                <a:spcPct val="20000"/>
              </a:spcAft>
              <a:buFontTx/>
              <a:buNone/>
              <a:defRPr/>
            </a:pPr>
            <a:r>
              <a:rPr lang="zh-CN" altLang="en-US" sz="2000">
                <a:solidFill>
                  <a:schemeClr val="tx1"/>
                </a:solidFill>
                <a:latin typeface="Arial" panose="020B0604020202020204" pitchFamily="34" charset="0"/>
              </a:rPr>
              <a:t>（</a:t>
            </a:r>
            <a:r>
              <a:rPr lang="en-US" altLang="zh-CN" sz="2000">
                <a:solidFill>
                  <a:schemeClr val="tx1"/>
                </a:solidFill>
                <a:latin typeface="Arial" panose="020B0604020202020204" pitchFamily="34" charset="0"/>
              </a:rPr>
              <a:t>1</a:t>
            </a:r>
            <a:r>
              <a:rPr lang="zh-CN" altLang="en-US" sz="2000">
                <a:solidFill>
                  <a:schemeClr val="tx1"/>
                </a:solidFill>
                <a:latin typeface="Arial" panose="020B0604020202020204" pitchFamily="34" charset="0"/>
              </a:rPr>
              <a:t>）设计用例图（</a:t>
            </a:r>
            <a:r>
              <a:rPr lang="en-US" altLang="zh-CN" sz="2000">
                <a:solidFill>
                  <a:schemeClr val="tx1"/>
                </a:solidFill>
                <a:latin typeface="Arial" panose="020B0604020202020204" pitchFamily="34" charset="0"/>
              </a:rPr>
              <a:t>Use Case</a:t>
            </a:r>
            <a:r>
              <a:rPr lang="zh-CN" altLang="en-US" sz="2000">
                <a:solidFill>
                  <a:schemeClr val="tx1"/>
                </a:solidFill>
                <a:latin typeface="Arial" panose="020B0604020202020204" pitchFamily="34" charset="0"/>
              </a:rPr>
              <a:t>框图）</a:t>
            </a:r>
          </a:p>
          <a:p>
            <a:pPr>
              <a:spcBef>
                <a:spcPct val="25000"/>
              </a:spcBef>
              <a:spcAft>
                <a:spcPct val="20000"/>
              </a:spcAft>
              <a:buFontTx/>
              <a:buNone/>
              <a:defRPr/>
            </a:pPr>
            <a:r>
              <a:rPr lang="zh-CN" altLang="en-US" sz="2000">
                <a:solidFill>
                  <a:schemeClr val="tx1"/>
                </a:solidFill>
                <a:latin typeface="Arial" panose="020B0604020202020204" pitchFamily="34" charset="0"/>
              </a:rPr>
              <a:t>（</a:t>
            </a:r>
            <a:r>
              <a:rPr lang="en-US" altLang="zh-CN" sz="2000">
                <a:solidFill>
                  <a:schemeClr val="tx1"/>
                </a:solidFill>
                <a:latin typeface="Arial" panose="020B0604020202020204" pitchFamily="34" charset="0"/>
              </a:rPr>
              <a:t>2</a:t>
            </a:r>
            <a:r>
              <a:rPr lang="zh-CN" altLang="en-US" sz="2000">
                <a:solidFill>
                  <a:schemeClr val="tx1"/>
                </a:solidFill>
                <a:latin typeface="Arial" panose="020B0604020202020204" pitchFamily="34" charset="0"/>
              </a:rPr>
              <a:t>）用</a:t>
            </a:r>
            <a:r>
              <a:rPr lang="en-US" altLang="zh-CN" sz="2000">
                <a:solidFill>
                  <a:schemeClr val="tx1"/>
                </a:solidFill>
                <a:latin typeface="Arial" panose="020B0604020202020204" pitchFamily="34" charset="0"/>
              </a:rPr>
              <a:t>Rational Rose</a:t>
            </a:r>
            <a:r>
              <a:rPr lang="zh-CN" altLang="en-US" sz="2000">
                <a:solidFill>
                  <a:schemeClr val="tx1"/>
                </a:solidFill>
                <a:latin typeface="Arial" panose="020B0604020202020204" pitchFamily="34" charset="0"/>
              </a:rPr>
              <a:t>，在</a:t>
            </a:r>
            <a:r>
              <a:rPr lang="en-US" altLang="zh-CN" sz="2000">
                <a:solidFill>
                  <a:schemeClr val="tx1"/>
                </a:solidFill>
                <a:latin typeface="Arial" panose="020B0604020202020204" pitchFamily="34" charset="0"/>
              </a:rPr>
              <a:t>Use Case</a:t>
            </a:r>
            <a:r>
              <a:rPr lang="zh-CN" altLang="en-US" sz="2000">
                <a:solidFill>
                  <a:schemeClr val="tx1"/>
                </a:solidFill>
                <a:latin typeface="Arial" panose="020B0604020202020204" pitchFamily="34" charset="0"/>
              </a:rPr>
              <a:t>视图中创建</a:t>
            </a:r>
            <a:r>
              <a:rPr lang="en-US" altLang="zh-CN" sz="2000">
                <a:solidFill>
                  <a:schemeClr val="tx1"/>
                </a:solidFill>
                <a:latin typeface="Arial" panose="020B0604020202020204" pitchFamily="34" charset="0"/>
              </a:rPr>
              <a:t>Use Case</a:t>
            </a:r>
            <a:r>
              <a:rPr lang="zh-CN" altLang="en-US" sz="2000">
                <a:solidFill>
                  <a:schemeClr val="tx1"/>
                </a:solidFill>
                <a:latin typeface="Arial" panose="020B0604020202020204" pitchFamily="34" charset="0"/>
              </a:rPr>
              <a:t>框图。</a:t>
            </a:r>
          </a:p>
          <a:p>
            <a:pPr>
              <a:buFontTx/>
              <a:buNone/>
              <a:defRPr/>
            </a:pPr>
            <a:endParaRPr lang="zh-CN" altLang="en-US" sz="2000" b="0">
              <a:solidFill>
                <a:srgbClr val="009900"/>
              </a:solidFill>
              <a:latin typeface="Arial" panose="020B0604020202020204"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a:extLst>
              <a:ext uri="{FF2B5EF4-FFF2-40B4-BE49-F238E27FC236}">
                <a16:creationId xmlns:a16="http://schemas.microsoft.com/office/drawing/2014/main" id="{DACA9ECC-125E-4F00-819F-68F728662DEF}"/>
              </a:ext>
            </a:extLst>
          </p:cNvPr>
          <p:cNvSpPr>
            <a:spLocks noGrp="1" noChangeArrowheads="1"/>
          </p:cNvSpPr>
          <p:nvPr>
            <p:ph type="title" idx="4294967295"/>
          </p:nvPr>
        </p:nvSpPr>
        <p:spPr>
          <a:xfrm>
            <a:off x="395288" y="260350"/>
            <a:ext cx="8178800" cy="533400"/>
          </a:xfrm>
          <a:ln>
            <a:miter/>
          </a:ln>
        </p:spPr>
        <p:txBody>
          <a:bodyPr/>
          <a:lstStyle/>
          <a:p>
            <a:pPr eaLnBrk="1" hangingPunct="1">
              <a:defRPr/>
            </a:pPr>
            <a:r>
              <a:rPr lang="en-US" altLang="zh-CN">
                <a:effectLst>
                  <a:outerShdw blurRad="38100" dist="38100" dir="2700000" algn="tl">
                    <a:srgbClr val="C0C0C0"/>
                  </a:outerShdw>
                </a:effectLst>
              </a:rPr>
              <a:t>5.6 </a:t>
            </a:r>
            <a:r>
              <a:rPr lang="zh-CN" altLang="en-US">
                <a:effectLst>
                  <a:outerShdw blurRad="38100" dist="38100" dir="2700000" algn="tl">
                    <a:srgbClr val="C0C0C0"/>
                  </a:outerShdw>
                </a:effectLst>
              </a:rPr>
              <a:t>实验五 </a:t>
            </a:r>
            <a:r>
              <a:rPr lang="en-US" altLang="zh-CN">
                <a:effectLst>
                  <a:outerShdw blurRad="38100" dist="38100" dir="2700000" algn="tl">
                    <a:srgbClr val="C0C0C0"/>
                  </a:outerShdw>
                </a:effectLst>
              </a:rPr>
              <a:t>Rational Rose</a:t>
            </a:r>
            <a:r>
              <a:rPr lang="zh-CN" altLang="en-US">
                <a:effectLst>
                  <a:outerShdw blurRad="38100" dist="38100" dir="2700000" algn="tl">
                    <a:srgbClr val="C0C0C0"/>
                  </a:outerShdw>
                </a:effectLst>
              </a:rPr>
              <a:t>应用</a:t>
            </a:r>
            <a:r>
              <a:rPr lang="zh-CN" altLang="en-US"/>
              <a:t> </a:t>
            </a:r>
          </a:p>
        </p:txBody>
      </p:sp>
      <p:sp>
        <p:nvSpPr>
          <p:cNvPr id="75779" name="Text Box 3">
            <a:extLst>
              <a:ext uri="{FF2B5EF4-FFF2-40B4-BE49-F238E27FC236}">
                <a16:creationId xmlns:a16="http://schemas.microsoft.com/office/drawing/2014/main" id="{09AC0DAF-25EF-4326-84A5-4D1DD31A6690}"/>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75780" name="Rectangle 4">
            <a:extLst>
              <a:ext uri="{FF2B5EF4-FFF2-40B4-BE49-F238E27FC236}">
                <a16:creationId xmlns:a16="http://schemas.microsoft.com/office/drawing/2014/main" id="{39F0F508-E29D-448F-805C-1D7105BB9167}"/>
              </a:ext>
            </a:extLst>
          </p:cNvPr>
          <p:cNvSpPr>
            <a:spLocks noChangeArrowheads="1"/>
          </p:cNvSpPr>
          <p:nvPr/>
        </p:nvSpPr>
        <p:spPr bwMode="auto">
          <a:xfrm>
            <a:off x="468313" y="3770313"/>
            <a:ext cx="8135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76176" bIns="76176" anchor="ctr">
            <a:spAutoFit/>
          </a:bodyPr>
          <a:lstStyle>
            <a:lvl1pPr indent="265113"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sz="2000" b="0">
              <a:latin typeface="Arial" panose="020B0604020202020204" pitchFamily="34" charset="0"/>
            </a:endParaRPr>
          </a:p>
        </p:txBody>
      </p:sp>
      <p:sp>
        <p:nvSpPr>
          <p:cNvPr id="5" name="圆角矩形 4">
            <a:extLst>
              <a:ext uri="{FF2B5EF4-FFF2-40B4-BE49-F238E27FC236}">
                <a16:creationId xmlns:a16="http://schemas.microsoft.com/office/drawing/2014/main" id="{43F6CE2A-E50E-4CF2-AD6B-CD47B9BF34F5}"/>
              </a:ext>
            </a:extLst>
          </p:cNvPr>
          <p:cNvSpPr/>
          <p:nvPr/>
        </p:nvSpPr>
        <p:spPr bwMode="gray">
          <a:xfrm>
            <a:off x="428625" y="1196975"/>
            <a:ext cx="8501063" cy="5545138"/>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a:lnSpc>
                <a:spcPct val="80000"/>
              </a:lnSpc>
              <a:buFontTx/>
              <a:buNone/>
              <a:defRPr/>
            </a:pPr>
            <a:r>
              <a:rPr lang="en-US" altLang="zh-CN" sz="2000">
                <a:solidFill>
                  <a:srgbClr val="FF0000"/>
                </a:solidFill>
                <a:latin typeface="Arial" panose="020B0604020202020204" pitchFamily="34" charset="0"/>
              </a:rPr>
              <a:t>       4 </a:t>
            </a:r>
            <a:r>
              <a:rPr lang="zh-CN" altLang="en-US" sz="2000">
                <a:solidFill>
                  <a:srgbClr val="FF0000"/>
                </a:solidFill>
                <a:latin typeface="Arial" panose="020B0604020202020204" pitchFamily="34" charset="0"/>
              </a:rPr>
              <a:t>实验要求</a:t>
            </a:r>
          </a:p>
          <a:p>
            <a:pPr>
              <a:lnSpc>
                <a:spcPct val="80000"/>
              </a:lnSpc>
              <a:buFontTx/>
              <a:buNone/>
              <a:defRPr/>
            </a:pPr>
            <a:r>
              <a:rPr lang="zh-CN" altLang="en-US" sz="2000">
                <a:solidFill>
                  <a:schemeClr val="tx1"/>
                </a:solidFill>
                <a:latin typeface="Arial" panose="020B0604020202020204" pitchFamily="34" charset="0"/>
              </a:rPr>
              <a:t>        目前，国内高校都开发了</a:t>
            </a:r>
            <a:r>
              <a:rPr lang="zh-CN" altLang="en-US" sz="2000">
                <a:solidFill>
                  <a:srgbClr val="A50021"/>
                </a:solidFill>
                <a:latin typeface="Arial" panose="020B0604020202020204" pitchFamily="34" charset="0"/>
              </a:rPr>
              <a:t>基于校园网的教务管理系统</a:t>
            </a:r>
            <a:r>
              <a:rPr lang="zh-CN" altLang="en-US" sz="2000">
                <a:solidFill>
                  <a:schemeClr val="tx1"/>
                </a:solidFill>
                <a:latin typeface="Arial" panose="020B0604020202020204" pitchFamily="34" charset="0"/>
              </a:rPr>
              <a:t>。由于其教务管理模式不尽相同，不同学校的实际教务管理情况各有特点，因而各高校需要针对自己的教务管理模式和特点建立自己的教务管理系统。本设计是基于某高校的教务管理模式开发的</a:t>
            </a:r>
            <a:r>
              <a:rPr lang="zh-CN" altLang="en-US" sz="2000">
                <a:solidFill>
                  <a:srgbClr val="A50021"/>
                </a:solidFill>
                <a:latin typeface="Arial" panose="020B0604020202020204" pitchFamily="34" charset="0"/>
              </a:rPr>
              <a:t>基于校园网的教务管理系统</a:t>
            </a:r>
            <a:r>
              <a:rPr lang="zh-CN" altLang="en-US" sz="2000">
                <a:solidFill>
                  <a:schemeClr val="tx1"/>
                </a:solidFill>
                <a:latin typeface="Arial" panose="020B0604020202020204" pitchFamily="34" charset="0"/>
              </a:rPr>
              <a:t>。这样一个系统不仅可以降低工作量、提高办公效率，而且使分散的教务信息得到集中处理，对减轻教务工作负担、提高教务管理水平、实现教务管理的现代化具有重要意义。</a:t>
            </a:r>
            <a:endParaRPr lang="en-US" altLang="zh-CN" sz="2000">
              <a:solidFill>
                <a:schemeClr val="tx1"/>
              </a:solidFill>
              <a:latin typeface="Arial" panose="020B0604020202020204" pitchFamily="34" charset="0"/>
            </a:endParaRPr>
          </a:p>
          <a:p>
            <a:pPr>
              <a:lnSpc>
                <a:spcPct val="80000"/>
              </a:lnSpc>
              <a:buFontTx/>
              <a:buNone/>
              <a:defRPr/>
            </a:pPr>
            <a:r>
              <a:rPr lang="zh-CN" altLang="en-US" sz="2000">
                <a:solidFill>
                  <a:schemeClr val="tx1"/>
                </a:solidFill>
                <a:latin typeface="Arial" panose="020B0604020202020204" pitchFamily="34" charset="0"/>
              </a:rPr>
              <a:t>      仔细分析教务管理系统问题描述。</a:t>
            </a:r>
            <a:r>
              <a:rPr lang="zh-CN" altLang="en-US" sz="2000">
                <a:solidFill>
                  <a:srgbClr val="A50021"/>
                </a:solidFill>
                <a:latin typeface="Arial" panose="020B0604020202020204" pitchFamily="34" charset="0"/>
              </a:rPr>
              <a:t>创建主要角色</a:t>
            </a:r>
            <a:r>
              <a:rPr lang="zh-CN" altLang="en-US" sz="2000">
                <a:solidFill>
                  <a:schemeClr val="tx1"/>
                </a:solidFill>
                <a:latin typeface="Arial" panose="020B0604020202020204" pitchFamily="34" charset="0"/>
              </a:rPr>
              <a:t>有三类：</a:t>
            </a:r>
          </a:p>
          <a:p>
            <a:pPr>
              <a:lnSpc>
                <a:spcPct val="80000"/>
              </a:lnSpc>
              <a:buFontTx/>
              <a:buNone/>
              <a:defRPr/>
            </a:pPr>
            <a:r>
              <a:rPr lang="zh-CN" altLang="en-US" sz="2000">
                <a:solidFill>
                  <a:schemeClr val="tx1"/>
                </a:solidFill>
                <a:latin typeface="Arial" panose="020B0604020202020204" pitchFamily="34" charset="0"/>
              </a:rPr>
              <a:t>   </a:t>
            </a:r>
            <a:r>
              <a:rPr lang="zh-CN" altLang="en-US" sz="1800">
                <a:solidFill>
                  <a:schemeClr val="tx1"/>
                </a:solidFill>
                <a:latin typeface="Arial" panose="020B0604020202020204" pitchFamily="34" charset="0"/>
              </a:rPr>
              <a:t>（</a:t>
            </a:r>
            <a:r>
              <a:rPr lang="en-US" altLang="zh-CN" sz="1800">
                <a:solidFill>
                  <a:schemeClr val="tx1"/>
                </a:solidFill>
                <a:latin typeface="Arial" panose="020B0604020202020204" pitchFamily="34" charset="0"/>
              </a:rPr>
              <a:t>1</a:t>
            </a:r>
            <a:r>
              <a:rPr lang="zh-CN" altLang="en-US" sz="1800">
                <a:solidFill>
                  <a:schemeClr val="tx1"/>
                </a:solidFill>
                <a:latin typeface="Arial" panose="020B0604020202020204" pitchFamily="34" charset="0"/>
              </a:rPr>
              <a:t>）教务员：在教学管理系统中对全体学生进行用户登录、学籍管理、选课管理、教学管理和成绩管理，并且对教师进行登录管理、教学管理和成绩管理。教务处工作人员处理日常的系统维护，例如维护和及时更新学生，教师信息以及安排选课等。</a:t>
            </a:r>
          </a:p>
          <a:p>
            <a:pPr>
              <a:lnSpc>
                <a:spcPct val="80000"/>
              </a:lnSpc>
              <a:buFontTx/>
              <a:buNone/>
              <a:defRPr/>
            </a:pPr>
            <a:r>
              <a:rPr lang="zh-CN" altLang="en-US" sz="1800">
                <a:solidFill>
                  <a:schemeClr val="tx1"/>
                </a:solidFill>
                <a:latin typeface="Arial" panose="020B0604020202020204" pitchFamily="34" charset="0"/>
              </a:rPr>
              <a:t>   （</a:t>
            </a:r>
            <a:r>
              <a:rPr lang="en-US" altLang="zh-CN" sz="1800">
                <a:solidFill>
                  <a:schemeClr val="tx1"/>
                </a:solidFill>
                <a:latin typeface="Arial" panose="020B0604020202020204" pitchFamily="34" charset="0"/>
              </a:rPr>
              <a:t>2</a:t>
            </a:r>
            <a:r>
              <a:rPr lang="zh-CN" altLang="en-US" sz="1800">
                <a:solidFill>
                  <a:schemeClr val="tx1"/>
                </a:solidFill>
                <a:latin typeface="Arial" panose="020B0604020202020204" pitchFamily="34" charset="0"/>
              </a:rPr>
              <a:t>）教师：教师根据教务系统的选课安排进行教学，将学生的考试成绩录入此系统。 </a:t>
            </a:r>
          </a:p>
          <a:p>
            <a:pPr>
              <a:lnSpc>
                <a:spcPct val="80000"/>
              </a:lnSpc>
              <a:buFontTx/>
              <a:buNone/>
              <a:defRPr/>
            </a:pPr>
            <a:r>
              <a:rPr lang="zh-CN" altLang="en-US" sz="1800">
                <a:solidFill>
                  <a:schemeClr val="tx1"/>
                </a:solidFill>
                <a:latin typeface="Arial" panose="020B0604020202020204" pitchFamily="34" charset="0"/>
              </a:rPr>
              <a:t>    （</a:t>
            </a:r>
            <a:r>
              <a:rPr lang="en-US" altLang="zh-CN" sz="1800">
                <a:solidFill>
                  <a:schemeClr val="tx1"/>
                </a:solidFill>
                <a:latin typeface="Arial" panose="020B0604020202020204" pitchFamily="34" charset="0"/>
              </a:rPr>
              <a:t>3</a:t>
            </a:r>
            <a:r>
              <a:rPr lang="zh-CN" altLang="en-US" sz="1800">
                <a:solidFill>
                  <a:schemeClr val="tx1"/>
                </a:solidFill>
                <a:latin typeface="Arial" panose="020B0604020202020204" pitchFamily="34" charset="0"/>
              </a:rPr>
              <a:t>）学生：学生能够在教务管理系统更改学籍信息、进行选课、查询已选课程和考试成绩。</a:t>
            </a:r>
          </a:p>
          <a:p>
            <a:pPr>
              <a:lnSpc>
                <a:spcPct val="80000"/>
              </a:lnSpc>
              <a:buFontTx/>
              <a:buNone/>
              <a:defRPr/>
            </a:pPr>
            <a:endParaRPr lang="zh-CN" altLang="en-US" sz="1800">
              <a:solidFill>
                <a:schemeClr val="tx1"/>
              </a:solidFill>
              <a:latin typeface="Arial" panose="020B0604020202020204" pitchFamily="34" charset="0"/>
            </a:endParaRPr>
          </a:p>
          <a:p>
            <a:pPr>
              <a:lnSpc>
                <a:spcPct val="80000"/>
              </a:lnSpc>
              <a:buFontTx/>
              <a:buNone/>
              <a:defRPr/>
            </a:pPr>
            <a:r>
              <a:rPr lang="zh-CN" altLang="en-US" sz="1800">
                <a:solidFill>
                  <a:schemeClr val="tx1"/>
                </a:solidFill>
                <a:latin typeface="Arial" panose="020B0604020202020204" pitchFamily="34" charset="0"/>
              </a:rPr>
              <a:t>    学时安排：任务</a:t>
            </a:r>
            <a:r>
              <a:rPr lang="en-US" altLang="zh-CN" sz="1800">
                <a:solidFill>
                  <a:schemeClr val="tx1"/>
                </a:solidFill>
                <a:latin typeface="Arial" panose="020B0604020202020204" pitchFamily="34" charset="0"/>
              </a:rPr>
              <a:t>1-2</a:t>
            </a:r>
            <a:r>
              <a:rPr lang="zh-CN" altLang="en-US" sz="1800">
                <a:solidFill>
                  <a:schemeClr val="tx1"/>
                </a:solidFill>
                <a:latin typeface="Arial" panose="020B0604020202020204" pitchFamily="34" charset="0"/>
              </a:rPr>
              <a:t>（</a:t>
            </a:r>
            <a:r>
              <a:rPr lang="en-US" altLang="zh-CN" sz="1800">
                <a:solidFill>
                  <a:schemeClr val="tx1"/>
                </a:solidFill>
                <a:latin typeface="Arial" panose="020B0604020202020204" pitchFamily="34" charset="0"/>
              </a:rPr>
              <a:t>2</a:t>
            </a:r>
            <a:r>
              <a:rPr lang="zh-CN" altLang="en-US" sz="1800">
                <a:solidFill>
                  <a:schemeClr val="tx1"/>
                </a:solidFill>
                <a:latin typeface="Arial" panose="020B0604020202020204" pitchFamily="34" charset="0"/>
              </a:rPr>
              <a:t>节），共计</a:t>
            </a:r>
            <a:r>
              <a:rPr lang="en-US" altLang="zh-CN" sz="1800">
                <a:solidFill>
                  <a:schemeClr val="tx1"/>
                </a:solidFill>
                <a:latin typeface="Arial" panose="020B0604020202020204" pitchFamily="34" charset="0"/>
              </a:rPr>
              <a:t>4</a:t>
            </a:r>
            <a:r>
              <a:rPr lang="zh-CN" altLang="en-US" sz="1800">
                <a:solidFill>
                  <a:schemeClr val="tx1"/>
                </a:solidFill>
                <a:latin typeface="Arial" panose="020B0604020202020204" pitchFamily="34" charset="0"/>
              </a:rPr>
              <a:t>学时。</a:t>
            </a:r>
          </a:p>
          <a:p>
            <a:pPr>
              <a:lnSpc>
                <a:spcPct val="80000"/>
              </a:lnSpc>
              <a:buFontTx/>
              <a:buNone/>
              <a:defRPr/>
            </a:pPr>
            <a:endParaRPr lang="zh-CN" altLang="en-US" sz="1800">
              <a:solidFill>
                <a:srgbClr val="009900"/>
              </a:solidFill>
              <a:latin typeface="Arial" panose="020B0604020202020204"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a:extLst>
              <a:ext uri="{FF2B5EF4-FFF2-40B4-BE49-F238E27FC236}">
                <a16:creationId xmlns:a16="http://schemas.microsoft.com/office/drawing/2014/main" id="{2CAC4A0C-D828-4CC8-AAF7-BB27CA090869}"/>
              </a:ext>
            </a:extLst>
          </p:cNvPr>
          <p:cNvSpPr>
            <a:spLocks noGrp="1" noChangeArrowheads="1"/>
          </p:cNvSpPr>
          <p:nvPr>
            <p:ph type="title" idx="4294967295"/>
          </p:nvPr>
        </p:nvSpPr>
        <p:spPr>
          <a:xfrm>
            <a:off x="395288" y="260350"/>
            <a:ext cx="8178800" cy="533400"/>
          </a:xfrm>
          <a:ln>
            <a:miter/>
          </a:ln>
        </p:spPr>
        <p:txBody>
          <a:bodyPr/>
          <a:lstStyle/>
          <a:p>
            <a:pPr eaLnBrk="1" hangingPunct="1">
              <a:defRPr/>
            </a:pPr>
            <a:r>
              <a:rPr lang="en-US" altLang="zh-CN">
                <a:effectLst>
                  <a:outerShdw blurRad="38100" dist="38100" dir="2700000" algn="tl">
                    <a:srgbClr val="C0C0C0"/>
                  </a:outerShdw>
                </a:effectLst>
              </a:rPr>
              <a:t>5.6 </a:t>
            </a:r>
            <a:r>
              <a:rPr lang="zh-CN" altLang="en-US">
                <a:effectLst>
                  <a:outerShdw blurRad="38100" dist="38100" dir="2700000" algn="tl">
                    <a:srgbClr val="C0C0C0"/>
                  </a:outerShdw>
                </a:effectLst>
              </a:rPr>
              <a:t>实验五 </a:t>
            </a:r>
            <a:r>
              <a:rPr lang="en-US" altLang="zh-CN">
                <a:effectLst>
                  <a:outerShdw blurRad="38100" dist="38100" dir="2700000" algn="tl">
                    <a:srgbClr val="C0C0C0"/>
                  </a:outerShdw>
                </a:effectLst>
              </a:rPr>
              <a:t>Rational Rose</a:t>
            </a:r>
            <a:r>
              <a:rPr lang="zh-CN" altLang="en-US">
                <a:effectLst>
                  <a:outerShdw blurRad="38100" dist="38100" dir="2700000" algn="tl">
                    <a:srgbClr val="C0C0C0"/>
                  </a:outerShdw>
                </a:effectLst>
              </a:rPr>
              <a:t>应用</a:t>
            </a:r>
            <a:r>
              <a:rPr lang="zh-CN" altLang="en-US"/>
              <a:t> </a:t>
            </a:r>
          </a:p>
        </p:txBody>
      </p:sp>
      <p:sp>
        <p:nvSpPr>
          <p:cNvPr id="76803" name="Text Box 3">
            <a:extLst>
              <a:ext uri="{FF2B5EF4-FFF2-40B4-BE49-F238E27FC236}">
                <a16:creationId xmlns:a16="http://schemas.microsoft.com/office/drawing/2014/main" id="{1290DC46-70D2-42E0-9FC4-CD07B983F00A}"/>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76804" name="Rectangle 4">
            <a:extLst>
              <a:ext uri="{FF2B5EF4-FFF2-40B4-BE49-F238E27FC236}">
                <a16:creationId xmlns:a16="http://schemas.microsoft.com/office/drawing/2014/main" id="{AA4116CA-F34A-4A99-952E-148192610653}"/>
              </a:ext>
            </a:extLst>
          </p:cNvPr>
          <p:cNvSpPr>
            <a:spLocks noChangeArrowheads="1"/>
          </p:cNvSpPr>
          <p:nvPr/>
        </p:nvSpPr>
        <p:spPr bwMode="auto">
          <a:xfrm>
            <a:off x="468313" y="3770313"/>
            <a:ext cx="8135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76176" bIns="76176" anchor="ctr">
            <a:spAutoFit/>
          </a:bodyPr>
          <a:lstStyle>
            <a:lvl1pPr indent="265113"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sz="2000" b="0">
              <a:latin typeface="Arial" panose="020B0604020202020204" pitchFamily="34" charset="0"/>
            </a:endParaRPr>
          </a:p>
        </p:txBody>
      </p:sp>
      <p:sp>
        <p:nvSpPr>
          <p:cNvPr id="5" name="圆角矩形 4">
            <a:extLst>
              <a:ext uri="{FF2B5EF4-FFF2-40B4-BE49-F238E27FC236}">
                <a16:creationId xmlns:a16="http://schemas.microsoft.com/office/drawing/2014/main" id="{4FDA3CB8-EB34-4836-B6D3-6A90729E2E3C}"/>
              </a:ext>
            </a:extLst>
          </p:cNvPr>
          <p:cNvSpPr/>
          <p:nvPr/>
        </p:nvSpPr>
        <p:spPr bwMode="gray">
          <a:xfrm>
            <a:off x="684213" y="1268413"/>
            <a:ext cx="7848600" cy="2808287"/>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a:buFontTx/>
              <a:buNone/>
              <a:defRPr/>
            </a:pPr>
            <a:r>
              <a:rPr lang="en-US" altLang="zh-CN" sz="2000">
                <a:solidFill>
                  <a:srgbClr val="FF0000"/>
                </a:solidFill>
                <a:latin typeface="Arial" panose="020B0604020202020204" pitchFamily="34" charset="0"/>
              </a:rPr>
              <a:t>     5 </a:t>
            </a:r>
            <a:r>
              <a:rPr lang="zh-CN" altLang="en-US" sz="2000">
                <a:solidFill>
                  <a:srgbClr val="FF0000"/>
                </a:solidFill>
                <a:latin typeface="Arial" panose="020B0604020202020204" pitchFamily="34" charset="0"/>
              </a:rPr>
              <a:t>实验步骤</a:t>
            </a:r>
          </a:p>
          <a:p>
            <a:pPr>
              <a:buFontTx/>
              <a:buNone/>
              <a:defRPr/>
            </a:pPr>
            <a:r>
              <a:rPr lang="en-US" altLang="zh-CN" sz="2000">
                <a:solidFill>
                  <a:schemeClr val="tx1"/>
                </a:solidFill>
                <a:latin typeface="Arial" panose="020B0604020202020204" pitchFamily="34" charset="0"/>
              </a:rPr>
              <a:t>      Use Case</a:t>
            </a:r>
            <a:r>
              <a:rPr lang="zh-CN" altLang="en-US" sz="2000">
                <a:solidFill>
                  <a:schemeClr val="tx1"/>
                </a:solidFill>
                <a:latin typeface="Arial" panose="020B0604020202020204" pitchFamily="34" charset="0"/>
              </a:rPr>
              <a:t>框图表示整个机构提供的功能，可用于解答</a:t>
            </a:r>
            <a:r>
              <a:rPr lang="en-US" altLang="zh-CN" sz="2000">
                <a:solidFill>
                  <a:schemeClr val="tx1"/>
                </a:solidFill>
                <a:latin typeface="Arial" panose="020B0604020202020204" pitchFamily="34" charset="0"/>
              </a:rPr>
              <a:t>3</a:t>
            </a:r>
            <a:r>
              <a:rPr lang="zh-CN" altLang="en-US" sz="2000">
                <a:solidFill>
                  <a:schemeClr val="tx1"/>
                </a:solidFill>
                <a:latin typeface="Arial" panose="020B0604020202020204" pitchFamily="34" charset="0"/>
              </a:rPr>
              <a:t>方面问题：公司业务是什么？ 为何要建立这个系统？以及使用这些系统的用户。</a:t>
            </a:r>
            <a:r>
              <a:rPr lang="en-US" altLang="zh-CN" sz="2000">
                <a:solidFill>
                  <a:schemeClr val="tx1"/>
                </a:solidFill>
                <a:latin typeface="Arial" panose="020B0604020202020204" pitchFamily="34" charset="0"/>
              </a:rPr>
              <a:t>Use Case</a:t>
            </a:r>
            <a:r>
              <a:rPr lang="zh-CN" altLang="en-US" sz="2000">
                <a:solidFill>
                  <a:schemeClr val="tx1"/>
                </a:solidFill>
                <a:latin typeface="Arial" panose="020B0604020202020204" pitchFamily="34" charset="0"/>
              </a:rPr>
              <a:t>框图在业务建模活动期间大量用于设置系统情景和形成创建使用案例的基础。</a:t>
            </a:r>
          </a:p>
          <a:p>
            <a:pPr>
              <a:buFontTx/>
              <a:buNone/>
              <a:defRPr/>
            </a:pPr>
            <a:r>
              <a:rPr lang="en-US" altLang="zh-CN" sz="2000">
                <a:solidFill>
                  <a:schemeClr val="tx1"/>
                </a:solidFill>
                <a:latin typeface="Arial" panose="020B0604020202020204" pitchFamily="34" charset="0"/>
              </a:rPr>
              <a:t>   </a:t>
            </a:r>
            <a:r>
              <a:rPr lang="en-US" altLang="zh-CN" sz="2000">
                <a:solidFill>
                  <a:srgbClr val="990033"/>
                </a:solidFill>
                <a:latin typeface="Arial" panose="020B0604020202020204" pitchFamily="34" charset="0"/>
              </a:rPr>
              <a:t>1</a:t>
            </a:r>
            <a:r>
              <a:rPr lang="zh-CN" altLang="en-US" sz="2000">
                <a:solidFill>
                  <a:srgbClr val="990033"/>
                </a:solidFill>
                <a:latin typeface="Arial" panose="020B0604020202020204" pitchFamily="34" charset="0"/>
              </a:rPr>
              <a:t>）使用</a:t>
            </a:r>
            <a:r>
              <a:rPr lang="en-US" altLang="zh-CN" sz="2000">
                <a:solidFill>
                  <a:srgbClr val="990033"/>
                </a:solidFill>
                <a:latin typeface="Arial" panose="020B0604020202020204" pitchFamily="34" charset="0"/>
              </a:rPr>
              <a:t>Rational Rose</a:t>
            </a:r>
            <a:r>
              <a:rPr lang="zh-CN" altLang="en-US" sz="2000">
                <a:solidFill>
                  <a:srgbClr val="990033"/>
                </a:solidFill>
                <a:latin typeface="Arial" panose="020B0604020202020204" pitchFamily="34" charset="0"/>
              </a:rPr>
              <a:t>画</a:t>
            </a:r>
            <a:r>
              <a:rPr lang="en-US" altLang="zh-CN" sz="2000">
                <a:solidFill>
                  <a:srgbClr val="990033"/>
                </a:solidFill>
                <a:latin typeface="Arial" panose="020B0604020202020204" pitchFamily="34" charset="0"/>
              </a:rPr>
              <a:t>Use Case</a:t>
            </a:r>
            <a:r>
              <a:rPr lang="zh-CN" altLang="en-US" sz="2000">
                <a:solidFill>
                  <a:srgbClr val="990033"/>
                </a:solidFill>
                <a:latin typeface="Arial" panose="020B0604020202020204" pitchFamily="34" charset="0"/>
              </a:rPr>
              <a:t>框图</a:t>
            </a:r>
          </a:p>
          <a:p>
            <a:pPr>
              <a:buFontTx/>
              <a:buNone/>
              <a:defRPr/>
            </a:pPr>
            <a:r>
              <a:rPr lang="zh-CN" altLang="en-US" sz="2000">
                <a:solidFill>
                  <a:schemeClr val="tx1"/>
                </a:solidFill>
                <a:latin typeface="Arial" panose="020B0604020202020204" pitchFamily="34" charset="0"/>
              </a:rPr>
              <a:t>（</a:t>
            </a:r>
            <a:r>
              <a:rPr lang="en-US" altLang="zh-CN" sz="2000">
                <a:solidFill>
                  <a:schemeClr val="tx1"/>
                </a:solidFill>
                <a:latin typeface="Arial" panose="020B0604020202020204" pitchFamily="34" charset="0"/>
              </a:rPr>
              <a:t>1</a:t>
            </a:r>
            <a:r>
              <a:rPr lang="zh-CN" altLang="en-US" sz="2000">
                <a:solidFill>
                  <a:schemeClr val="tx1"/>
                </a:solidFill>
                <a:latin typeface="Arial" panose="020B0604020202020204" pitchFamily="34" charset="0"/>
              </a:rPr>
              <a:t>）点击“开始”在“程序”中找到“</a:t>
            </a:r>
            <a:r>
              <a:rPr lang="en-US" altLang="zh-CN" sz="2000">
                <a:solidFill>
                  <a:schemeClr val="tx1"/>
                </a:solidFill>
                <a:latin typeface="Arial" panose="020B0604020202020204" pitchFamily="34" charset="0"/>
              </a:rPr>
              <a:t>Rational rose”</a:t>
            </a:r>
            <a:r>
              <a:rPr lang="zh-CN" altLang="en-US" sz="2000">
                <a:solidFill>
                  <a:schemeClr val="tx1"/>
                </a:solidFill>
                <a:latin typeface="Arial" panose="020B0604020202020204" pitchFamily="34" charset="0"/>
              </a:rPr>
              <a:t>点击“</a:t>
            </a:r>
            <a:r>
              <a:rPr lang="en-US" altLang="zh-CN" sz="2000">
                <a:solidFill>
                  <a:schemeClr val="tx1"/>
                </a:solidFill>
                <a:latin typeface="Arial" panose="020B0604020202020204" pitchFamily="34" charset="0"/>
              </a:rPr>
              <a:t>Rational Rose Enterprise Edition”</a:t>
            </a:r>
            <a:r>
              <a:rPr lang="zh-CN" altLang="en-US" sz="2000">
                <a:solidFill>
                  <a:schemeClr val="tx1"/>
                </a:solidFill>
                <a:latin typeface="Arial" panose="020B0604020202020204" pitchFamily="34" charset="0"/>
              </a:rPr>
              <a:t>进入该软件。如图</a:t>
            </a:r>
            <a:r>
              <a:rPr lang="en-US" altLang="zh-CN" sz="2000">
                <a:solidFill>
                  <a:schemeClr val="tx1"/>
                </a:solidFill>
                <a:latin typeface="Arial" panose="020B0604020202020204" pitchFamily="34" charset="0"/>
              </a:rPr>
              <a:t>5-27</a:t>
            </a:r>
            <a:r>
              <a:rPr lang="zh-CN" altLang="en-US" sz="2000">
                <a:solidFill>
                  <a:schemeClr val="tx1"/>
                </a:solidFill>
                <a:latin typeface="Arial" panose="020B0604020202020204" pitchFamily="34" charset="0"/>
              </a:rPr>
              <a:t>所示。</a:t>
            </a:r>
            <a:endParaRPr lang="zh-CN" altLang="en-US" sz="2000">
              <a:solidFill>
                <a:srgbClr val="009900"/>
              </a:solidFill>
              <a:latin typeface="Arial" panose="020B0604020202020204" pitchFamily="34" charset="0"/>
            </a:endParaRPr>
          </a:p>
        </p:txBody>
      </p:sp>
      <p:sp>
        <p:nvSpPr>
          <p:cNvPr id="76806" name="Rectangle 7">
            <a:extLst>
              <a:ext uri="{FF2B5EF4-FFF2-40B4-BE49-F238E27FC236}">
                <a16:creationId xmlns:a16="http://schemas.microsoft.com/office/drawing/2014/main" id="{FA1C8B6A-80A1-489D-B3B7-6586783D2DC5}"/>
              </a:ext>
            </a:extLst>
          </p:cNvPr>
          <p:cNvSpPr>
            <a:spLocks noChangeArrowheads="1"/>
          </p:cNvSpPr>
          <p:nvPr/>
        </p:nvSpPr>
        <p:spPr bwMode="auto">
          <a:xfrm>
            <a:off x="2411413" y="2205038"/>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a:t>用例</a:t>
            </a:r>
          </a:p>
        </p:txBody>
      </p:sp>
      <p:pic>
        <p:nvPicPr>
          <p:cNvPr id="76807" name="Picture 10">
            <a:extLst>
              <a:ext uri="{FF2B5EF4-FFF2-40B4-BE49-F238E27FC236}">
                <a16:creationId xmlns:a16="http://schemas.microsoft.com/office/drawing/2014/main" id="{A2B0779D-BA28-43F8-AE7C-94F0AEB395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4149725"/>
            <a:ext cx="5329238"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8" name="Rectangle 11">
            <a:extLst>
              <a:ext uri="{FF2B5EF4-FFF2-40B4-BE49-F238E27FC236}">
                <a16:creationId xmlns:a16="http://schemas.microsoft.com/office/drawing/2014/main" id="{04D1133B-00BB-414E-9200-52D1A87800BC}"/>
              </a:ext>
            </a:extLst>
          </p:cNvPr>
          <p:cNvSpPr>
            <a:spLocks noChangeArrowheads="1"/>
          </p:cNvSpPr>
          <p:nvPr/>
        </p:nvSpPr>
        <p:spPr bwMode="auto">
          <a:xfrm>
            <a:off x="2987675" y="6553200"/>
            <a:ext cx="3368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a:latin typeface="Arial" panose="020B0604020202020204" pitchFamily="34" charset="0"/>
              </a:rPr>
              <a:t>图</a:t>
            </a:r>
            <a:r>
              <a:rPr lang="en-US" altLang="zh-CN">
                <a:latin typeface="Arial" panose="020B0604020202020204" pitchFamily="34" charset="0"/>
              </a:rPr>
              <a:t>5-27 </a:t>
            </a:r>
            <a:r>
              <a:rPr lang="zh-CN" altLang="en-US">
                <a:latin typeface="Arial" panose="020B0604020202020204" pitchFamily="34" charset="0"/>
              </a:rPr>
              <a:t>用“开始”菜单启动</a:t>
            </a:r>
            <a:r>
              <a:rPr lang="en-US" altLang="zh-CN">
                <a:latin typeface="Arial" panose="020B0604020202020204" pitchFamily="34" charset="0"/>
              </a:rPr>
              <a:t>Rational Rose</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a:extLst>
              <a:ext uri="{FF2B5EF4-FFF2-40B4-BE49-F238E27FC236}">
                <a16:creationId xmlns:a16="http://schemas.microsoft.com/office/drawing/2014/main" id="{286DB58D-0284-4FCA-9E62-E29650D1535F}"/>
              </a:ext>
            </a:extLst>
          </p:cNvPr>
          <p:cNvSpPr>
            <a:spLocks noGrp="1" noChangeArrowheads="1"/>
          </p:cNvSpPr>
          <p:nvPr>
            <p:ph type="title" idx="4294967295"/>
          </p:nvPr>
        </p:nvSpPr>
        <p:spPr>
          <a:xfrm>
            <a:off x="395288" y="260350"/>
            <a:ext cx="8178800" cy="533400"/>
          </a:xfrm>
          <a:ln>
            <a:miter/>
          </a:ln>
        </p:spPr>
        <p:txBody>
          <a:bodyPr/>
          <a:lstStyle/>
          <a:p>
            <a:pPr eaLnBrk="1" hangingPunct="1">
              <a:defRPr/>
            </a:pPr>
            <a:r>
              <a:rPr lang="en-US" altLang="zh-CN">
                <a:effectLst>
                  <a:outerShdw blurRad="38100" dist="38100" dir="2700000" algn="tl">
                    <a:srgbClr val="C0C0C0"/>
                  </a:outerShdw>
                </a:effectLst>
              </a:rPr>
              <a:t>5.6 </a:t>
            </a:r>
            <a:r>
              <a:rPr lang="zh-CN" altLang="en-US">
                <a:effectLst>
                  <a:outerShdw blurRad="38100" dist="38100" dir="2700000" algn="tl">
                    <a:srgbClr val="C0C0C0"/>
                  </a:outerShdw>
                </a:effectLst>
              </a:rPr>
              <a:t>实验五 </a:t>
            </a:r>
            <a:r>
              <a:rPr lang="en-US" altLang="zh-CN">
                <a:effectLst>
                  <a:outerShdw blurRad="38100" dist="38100" dir="2700000" algn="tl">
                    <a:srgbClr val="C0C0C0"/>
                  </a:outerShdw>
                </a:effectLst>
              </a:rPr>
              <a:t>Rational Rose</a:t>
            </a:r>
            <a:r>
              <a:rPr lang="zh-CN" altLang="en-US">
                <a:effectLst>
                  <a:outerShdw blurRad="38100" dist="38100" dir="2700000" algn="tl">
                    <a:srgbClr val="C0C0C0"/>
                  </a:outerShdw>
                </a:effectLst>
              </a:rPr>
              <a:t>应用</a:t>
            </a:r>
            <a:r>
              <a:rPr lang="zh-CN" altLang="en-US"/>
              <a:t> </a:t>
            </a:r>
          </a:p>
        </p:txBody>
      </p:sp>
      <p:sp>
        <p:nvSpPr>
          <p:cNvPr id="77827" name="Text Box 3">
            <a:extLst>
              <a:ext uri="{FF2B5EF4-FFF2-40B4-BE49-F238E27FC236}">
                <a16:creationId xmlns:a16="http://schemas.microsoft.com/office/drawing/2014/main" id="{EAF4A7B2-E5A4-4F5A-941E-B446C281A988}"/>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77828" name="Rectangle 5">
            <a:extLst>
              <a:ext uri="{FF2B5EF4-FFF2-40B4-BE49-F238E27FC236}">
                <a16:creationId xmlns:a16="http://schemas.microsoft.com/office/drawing/2014/main" id="{0B6FC80B-E36C-4C1A-9715-30C73CBA6CDC}"/>
              </a:ext>
            </a:extLst>
          </p:cNvPr>
          <p:cNvSpPr>
            <a:spLocks noChangeArrowheads="1"/>
          </p:cNvSpPr>
          <p:nvPr/>
        </p:nvSpPr>
        <p:spPr bwMode="auto">
          <a:xfrm>
            <a:off x="755650" y="1412875"/>
            <a:ext cx="7775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sz="1800">
                <a:latin typeface="Microsoft Sans Serif" panose="020B0604020202020204" pitchFamily="34" charset="0"/>
                <a:cs typeface="Microsoft Sans Serif" panose="020B0604020202020204" pitchFamily="34" charset="0"/>
              </a:rPr>
              <a:t>（</a:t>
            </a:r>
            <a:r>
              <a:rPr lang="en-US" altLang="zh-CN" sz="1800">
                <a:latin typeface="Microsoft Sans Serif" panose="020B0604020202020204" pitchFamily="34" charset="0"/>
                <a:cs typeface="Microsoft Sans Serif" panose="020B0604020202020204" pitchFamily="34" charset="0"/>
              </a:rPr>
              <a:t>2</a:t>
            </a:r>
            <a:r>
              <a:rPr lang="zh-CN" altLang="en-US" sz="1800">
                <a:latin typeface="Microsoft Sans Serif" panose="020B0604020202020204" pitchFamily="34" charset="0"/>
                <a:cs typeface="Microsoft Sans Serif" panose="020B0604020202020204" pitchFamily="34" charset="0"/>
              </a:rPr>
              <a:t>）在该软件出现的界面左边将看到一个“</a:t>
            </a:r>
            <a:r>
              <a:rPr lang="en-US" altLang="zh-CN" sz="1800">
                <a:latin typeface="Microsoft Sans Serif" panose="020B0604020202020204" pitchFamily="34" charset="0"/>
                <a:cs typeface="Microsoft Sans Serif" panose="020B0604020202020204" pitchFamily="34" charset="0"/>
              </a:rPr>
              <a:t>Use Case View”</a:t>
            </a:r>
            <a:r>
              <a:rPr lang="zh-CN" altLang="en-US" sz="1800">
                <a:latin typeface="Microsoft Sans Serif" panose="020B0604020202020204" pitchFamily="34" charset="0"/>
                <a:cs typeface="Microsoft Sans Serif" panose="020B0604020202020204" pitchFamily="34" charset="0"/>
              </a:rPr>
              <a:t>双击后出现一个“</a:t>
            </a:r>
            <a:r>
              <a:rPr lang="en-US" altLang="zh-CN" sz="1800">
                <a:latin typeface="Microsoft Sans Serif" panose="020B0604020202020204" pitchFamily="34" charset="0"/>
                <a:cs typeface="Microsoft Sans Serif" panose="020B0604020202020204" pitchFamily="34" charset="0"/>
              </a:rPr>
              <a:t>main”</a:t>
            </a:r>
            <a:r>
              <a:rPr lang="zh-CN" altLang="en-US" sz="1800">
                <a:latin typeface="Microsoft Sans Serif" panose="020B0604020202020204" pitchFamily="34" charset="0"/>
                <a:cs typeface="Microsoft Sans Serif" panose="020B0604020202020204" pitchFamily="34" charset="0"/>
              </a:rPr>
              <a:t>，在双击“</a:t>
            </a:r>
            <a:r>
              <a:rPr lang="en-US" altLang="zh-CN" sz="1800">
                <a:latin typeface="Microsoft Sans Serif" panose="020B0604020202020204" pitchFamily="34" charset="0"/>
                <a:cs typeface="Microsoft Sans Serif" panose="020B0604020202020204" pitchFamily="34" charset="0"/>
              </a:rPr>
              <a:t>main”</a:t>
            </a:r>
            <a:r>
              <a:rPr lang="zh-CN" altLang="en-US" sz="1800">
                <a:latin typeface="Microsoft Sans Serif" panose="020B0604020202020204" pitchFamily="34" charset="0"/>
                <a:cs typeface="Microsoft Sans Serif" panose="020B0604020202020204" pitchFamily="34" charset="0"/>
              </a:rPr>
              <a:t>会弹出一个界面，可此界面上</a:t>
            </a:r>
            <a:r>
              <a:rPr lang="zh-CN" altLang="en-US" sz="1800">
                <a:solidFill>
                  <a:srgbClr val="A50021"/>
                </a:solidFill>
                <a:latin typeface="Microsoft Sans Serif" panose="020B0604020202020204" pitchFamily="34" charset="0"/>
                <a:cs typeface="Microsoft Sans Serif" panose="020B0604020202020204" pitchFamily="34" charset="0"/>
              </a:rPr>
              <a:t>开始绘制用例图</a:t>
            </a:r>
            <a:r>
              <a:rPr lang="zh-CN" altLang="en-US" sz="1800">
                <a:latin typeface="Microsoft Sans Serif" panose="020B0604020202020204" pitchFamily="34" charset="0"/>
                <a:cs typeface="Microsoft Sans Serif" panose="020B0604020202020204" pitchFamily="34" charset="0"/>
              </a:rPr>
              <a:t>。如图</a:t>
            </a:r>
            <a:r>
              <a:rPr lang="en-US" altLang="zh-CN" sz="1800">
                <a:latin typeface="Microsoft Sans Serif" panose="020B0604020202020204" pitchFamily="34" charset="0"/>
                <a:cs typeface="Microsoft Sans Serif" panose="020B0604020202020204" pitchFamily="34" charset="0"/>
              </a:rPr>
              <a:t>5-28</a:t>
            </a:r>
            <a:r>
              <a:rPr lang="zh-CN" altLang="en-US" sz="1800">
                <a:latin typeface="Microsoft Sans Serif" panose="020B0604020202020204" pitchFamily="34" charset="0"/>
                <a:cs typeface="Microsoft Sans Serif" panose="020B0604020202020204" pitchFamily="34" charset="0"/>
              </a:rPr>
              <a:t>所示。</a:t>
            </a:r>
            <a:endParaRPr lang="zh-CN" altLang="en-US" sz="1800"/>
          </a:p>
        </p:txBody>
      </p:sp>
      <p:pic>
        <p:nvPicPr>
          <p:cNvPr id="77829" name="Picture 4">
            <a:extLst>
              <a:ext uri="{FF2B5EF4-FFF2-40B4-BE49-F238E27FC236}">
                <a16:creationId xmlns:a16="http://schemas.microsoft.com/office/drawing/2014/main" id="{A561AF22-A261-4FEE-BE1B-B3A2C8AF4081}"/>
              </a:ext>
            </a:extLst>
          </p:cNvPr>
          <p:cNvPicPr>
            <a:picLocks noChangeAspect="1" noChangeArrowheads="1"/>
          </p:cNvPicPr>
          <p:nvPr/>
        </p:nvPicPr>
        <p:blipFill>
          <a:blip r:embed="rId2">
            <a:lum contrast="12000"/>
            <a:extLst>
              <a:ext uri="{28A0092B-C50C-407E-A947-70E740481C1C}">
                <a14:useLocalDpi xmlns:a14="http://schemas.microsoft.com/office/drawing/2010/main" val="0"/>
              </a:ext>
            </a:extLst>
          </a:blip>
          <a:srcRect/>
          <a:stretch>
            <a:fillRect/>
          </a:stretch>
        </p:blipFill>
        <p:spPr bwMode="auto">
          <a:xfrm>
            <a:off x="1476375" y="2276475"/>
            <a:ext cx="6192838" cy="3503613"/>
          </a:xfrm>
          <a:prstGeom prst="rect">
            <a:avLst/>
          </a:prstGeom>
          <a:noFill/>
          <a:ln w="9525">
            <a:solidFill>
              <a:srgbClr val="1F38ED"/>
            </a:solidFill>
            <a:miter lim="800000"/>
            <a:headEnd/>
            <a:tailEnd/>
          </a:ln>
          <a:extLst>
            <a:ext uri="{909E8E84-426E-40DD-AFC4-6F175D3DCCD1}">
              <a14:hiddenFill xmlns:a14="http://schemas.microsoft.com/office/drawing/2010/main">
                <a:solidFill>
                  <a:srgbClr val="FFFFFF"/>
                </a:solidFill>
              </a14:hiddenFill>
            </a:ext>
          </a:extLst>
        </p:spPr>
      </p:pic>
      <p:sp>
        <p:nvSpPr>
          <p:cNvPr id="77830" name="Rectangle 6">
            <a:extLst>
              <a:ext uri="{FF2B5EF4-FFF2-40B4-BE49-F238E27FC236}">
                <a16:creationId xmlns:a16="http://schemas.microsoft.com/office/drawing/2014/main" id="{AE8CA239-1A53-4D5B-99EE-9C09EC47E208}"/>
              </a:ext>
            </a:extLst>
          </p:cNvPr>
          <p:cNvSpPr>
            <a:spLocks noChangeArrowheads="1"/>
          </p:cNvSpPr>
          <p:nvPr/>
        </p:nvSpPr>
        <p:spPr bwMode="auto">
          <a:xfrm>
            <a:off x="3059113" y="6092825"/>
            <a:ext cx="2592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a:latin typeface="Arial" panose="020B0604020202020204" pitchFamily="34" charset="0"/>
              </a:rPr>
              <a:t>图</a:t>
            </a:r>
            <a:r>
              <a:rPr lang="en-US" altLang="zh-CN">
                <a:latin typeface="Arial" panose="020B0604020202020204" pitchFamily="34" charset="0"/>
              </a:rPr>
              <a:t>5-28 </a:t>
            </a:r>
            <a:r>
              <a:rPr lang="zh-CN" altLang="en-US">
                <a:latin typeface="Arial" panose="020B0604020202020204" pitchFamily="34" charset="0"/>
              </a:rPr>
              <a:t>画图界面上绘制用例图 </a:t>
            </a:r>
          </a:p>
        </p:txBody>
      </p:sp>
      <p:sp>
        <p:nvSpPr>
          <p:cNvPr id="77831" name="Rectangle 8">
            <a:extLst>
              <a:ext uri="{FF2B5EF4-FFF2-40B4-BE49-F238E27FC236}">
                <a16:creationId xmlns:a16="http://schemas.microsoft.com/office/drawing/2014/main" id="{12EF7012-4F50-4E9F-A448-EFE61E28CBF7}"/>
              </a:ext>
            </a:extLst>
          </p:cNvPr>
          <p:cNvSpPr>
            <a:spLocks noChangeArrowheads="1"/>
          </p:cNvSpPr>
          <p:nvPr/>
        </p:nvSpPr>
        <p:spPr bwMode="auto">
          <a:xfrm>
            <a:off x="1835150" y="3357563"/>
            <a:ext cx="1296988" cy="287337"/>
          </a:xfrm>
          <a:prstGeom prst="rect">
            <a:avLst/>
          </a:prstGeom>
          <a:noFill/>
          <a:ln w="158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a:extLst>
              <a:ext uri="{FF2B5EF4-FFF2-40B4-BE49-F238E27FC236}">
                <a16:creationId xmlns:a16="http://schemas.microsoft.com/office/drawing/2014/main" id="{B9FB7C34-5145-4E51-96FD-A26107C0D451}"/>
              </a:ext>
            </a:extLst>
          </p:cNvPr>
          <p:cNvSpPr>
            <a:spLocks noGrp="1" noChangeArrowheads="1"/>
          </p:cNvSpPr>
          <p:nvPr>
            <p:ph type="title" idx="4294967295"/>
          </p:nvPr>
        </p:nvSpPr>
        <p:spPr>
          <a:xfrm>
            <a:off x="395288" y="260350"/>
            <a:ext cx="8178800" cy="533400"/>
          </a:xfrm>
          <a:ln>
            <a:miter/>
          </a:ln>
        </p:spPr>
        <p:txBody>
          <a:bodyPr/>
          <a:lstStyle/>
          <a:p>
            <a:pPr eaLnBrk="1" hangingPunct="1">
              <a:defRPr/>
            </a:pPr>
            <a:r>
              <a:rPr lang="en-US" altLang="zh-CN">
                <a:effectLst>
                  <a:outerShdw blurRad="38100" dist="38100" dir="2700000" algn="tl">
                    <a:srgbClr val="C0C0C0"/>
                  </a:outerShdw>
                </a:effectLst>
              </a:rPr>
              <a:t>5.6 </a:t>
            </a:r>
            <a:r>
              <a:rPr lang="zh-CN" altLang="en-US">
                <a:effectLst>
                  <a:outerShdw blurRad="38100" dist="38100" dir="2700000" algn="tl">
                    <a:srgbClr val="C0C0C0"/>
                  </a:outerShdw>
                </a:effectLst>
              </a:rPr>
              <a:t>实验五 </a:t>
            </a:r>
            <a:r>
              <a:rPr lang="en-US" altLang="zh-CN">
                <a:effectLst>
                  <a:outerShdw blurRad="38100" dist="38100" dir="2700000" algn="tl">
                    <a:srgbClr val="C0C0C0"/>
                  </a:outerShdw>
                </a:effectLst>
              </a:rPr>
              <a:t>Rational Rose</a:t>
            </a:r>
            <a:r>
              <a:rPr lang="zh-CN" altLang="en-US">
                <a:effectLst>
                  <a:outerShdw blurRad="38100" dist="38100" dir="2700000" algn="tl">
                    <a:srgbClr val="C0C0C0"/>
                  </a:outerShdw>
                </a:effectLst>
              </a:rPr>
              <a:t>应用</a:t>
            </a:r>
            <a:r>
              <a:rPr lang="zh-CN" altLang="en-US"/>
              <a:t> </a:t>
            </a:r>
          </a:p>
        </p:txBody>
      </p:sp>
      <p:sp>
        <p:nvSpPr>
          <p:cNvPr id="78851" name="Text Box 3">
            <a:extLst>
              <a:ext uri="{FF2B5EF4-FFF2-40B4-BE49-F238E27FC236}">
                <a16:creationId xmlns:a16="http://schemas.microsoft.com/office/drawing/2014/main" id="{41149984-BA60-4D2E-9AED-3933568F0E06}"/>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78852" name="Rectangle 5">
            <a:extLst>
              <a:ext uri="{FF2B5EF4-FFF2-40B4-BE49-F238E27FC236}">
                <a16:creationId xmlns:a16="http://schemas.microsoft.com/office/drawing/2014/main" id="{FBA43197-AFA5-47EC-95CA-A933F17E5B98}"/>
              </a:ext>
            </a:extLst>
          </p:cNvPr>
          <p:cNvSpPr>
            <a:spLocks noChangeArrowheads="1"/>
          </p:cNvSpPr>
          <p:nvPr/>
        </p:nvSpPr>
        <p:spPr bwMode="auto">
          <a:xfrm>
            <a:off x="539750" y="1352550"/>
            <a:ext cx="7488238"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763"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sz="2200">
                <a:latin typeface="Microsoft Sans Serif" panose="020B0604020202020204" pitchFamily="34" charset="0"/>
                <a:cs typeface="Microsoft Sans Serif" panose="020B0604020202020204" pitchFamily="34" charset="0"/>
              </a:rPr>
              <a:t>（</a:t>
            </a:r>
            <a:r>
              <a:rPr lang="en-US" altLang="zh-CN" sz="2200">
                <a:latin typeface="Microsoft Sans Serif" panose="020B0604020202020204" pitchFamily="34" charset="0"/>
                <a:cs typeface="Microsoft Sans Serif" panose="020B0604020202020204" pitchFamily="34" charset="0"/>
              </a:rPr>
              <a:t>3</a:t>
            </a:r>
            <a:r>
              <a:rPr lang="zh-CN" altLang="en-US" sz="2200">
                <a:latin typeface="Microsoft Sans Serif" panose="020B0604020202020204" pitchFamily="34" charset="0"/>
                <a:cs typeface="Microsoft Sans Serif" panose="020B0604020202020204" pitchFamily="34" charset="0"/>
              </a:rPr>
              <a:t>）在稍微靠左的位置将会看到</a:t>
            </a:r>
            <a:r>
              <a:rPr lang="en-US" altLang="zh-CN" sz="2200">
                <a:latin typeface="Microsoft Sans Serif" panose="020B0604020202020204" pitchFamily="34" charset="0"/>
                <a:cs typeface="Microsoft Sans Serif" panose="020B0604020202020204" pitchFamily="34" charset="0"/>
              </a:rPr>
              <a:t>Use Case</a:t>
            </a:r>
            <a:r>
              <a:rPr lang="zh-CN" altLang="en-US" sz="2200">
                <a:latin typeface="Microsoft Sans Serif" panose="020B0604020202020204" pitchFamily="34" charset="0"/>
                <a:cs typeface="Microsoft Sans Serif" panose="020B0604020202020204" pitchFamily="34" charset="0"/>
              </a:rPr>
              <a:t>框图工具栏图标，下面介绍一下这些</a:t>
            </a:r>
            <a:r>
              <a:rPr lang="zh-CN" altLang="en-US" sz="2200">
                <a:solidFill>
                  <a:srgbClr val="A50021"/>
                </a:solidFill>
                <a:latin typeface="Microsoft Sans Serif" panose="020B0604020202020204" pitchFamily="34" charset="0"/>
                <a:cs typeface="Microsoft Sans Serif" panose="020B0604020202020204" pitchFamily="34" charset="0"/>
              </a:rPr>
              <a:t>图表含义</a:t>
            </a:r>
            <a:r>
              <a:rPr lang="zh-CN" altLang="en-US" sz="2200">
                <a:latin typeface="Microsoft Sans Serif" panose="020B0604020202020204" pitchFamily="34" charset="0"/>
                <a:cs typeface="Microsoft Sans Serif" panose="020B0604020202020204" pitchFamily="34" charset="0"/>
              </a:rPr>
              <a:t>，如图</a:t>
            </a:r>
            <a:r>
              <a:rPr lang="en-US" altLang="zh-CN" sz="2200">
                <a:latin typeface="Microsoft Sans Serif" panose="020B0604020202020204" pitchFamily="34" charset="0"/>
                <a:cs typeface="Microsoft Sans Serif" panose="020B0604020202020204" pitchFamily="34" charset="0"/>
              </a:rPr>
              <a:t>5-29</a:t>
            </a:r>
            <a:r>
              <a:rPr lang="zh-CN" altLang="en-US" sz="2200">
                <a:latin typeface="Microsoft Sans Serif" panose="020B0604020202020204" pitchFamily="34" charset="0"/>
                <a:cs typeface="Microsoft Sans Serif" panose="020B0604020202020204" pitchFamily="34" charset="0"/>
              </a:rPr>
              <a:t>所示。</a:t>
            </a:r>
            <a:endParaRPr lang="zh-CN" altLang="en-US" sz="2200">
              <a:latin typeface="Arial" panose="020B0604020202020204" pitchFamily="34" charset="0"/>
            </a:endParaRPr>
          </a:p>
          <a:p>
            <a:endParaRPr lang="zh-CN" altLang="en-US" sz="1800" b="0"/>
          </a:p>
        </p:txBody>
      </p:sp>
      <p:pic>
        <p:nvPicPr>
          <p:cNvPr id="78853" name="Picture 4">
            <a:extLst>
              <a:ext uri="{FF2B5EF4-FFF2-40B4-BE49-F238E27FC236}">
                <a16:creationId xmlns:a16="http://schemas.microsoft.com/office/drawing/2014/main" id="{A639C348-7518-46AD-A416-379086BB47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492375"/>
            <a:ext cx="6696075" cy="3097213"/>
          </a:xfrm>
          <a:prstGeom prst="rect">
            <a:avLst/>
          </a:prstGeom>
          <a:noFill/>
          <a:ln w="9525">
            <a:solidFill>
              <a:srgbClr val="1F38ED"/>
            </a:solidFill>
            <a:miter lim="800000"/>
            <a:headEnd/>
            <a:tailEnd/>
          </a:ln>
          <a:extLst>
            <a:ext uri="{909E8E84-426E-40DD-AFC4-6F175D3DCCD1}">
              <a14:hiddenFill xmlns:a14="http://schemas.microsoft.com/office/drawing/2010/main">
                <a:solidFill>
                  <a:srgbClr val="FFFFFF"/>
                </a:solidFill>
              </a14:hiddenFill>
            </a:ext>
          </a:extLst>
        </p:spPr>
      </p:pic>
      <p:sp>
        <p:nvSpPr>
          <p:cNvPr id="78854" name="Rectangle 6">
            <a:extLst>
              <a:ext uri="{FF2B5EF4-FFF2-40B4-BE49-F238E27FC236}">
                <a16:creationId xmlns:a16="http://schemas.microsoft.com/office/drawing/2014/main" id="{EDBB83C0-E9A7-48DB-BB79-688D7B8FF662}"/>
              </a:ext>
            </a:extLst>
          </p:cNvPr>
          <p:cNvSpPr>
            <a:spLocks noChangeArrowheads="1"/>
          </p:cNvSpPr>
          <p:nvPr/>
        </p:nvSpPr>
        <p:spPr bwMode="auto">
          <a:xfrm>
            <a:off x="2843213" y="5876925"/>
            <a:ext cx="30210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zh-CN" altLang="en-US">
                <a:latin typeface="Times New Roman" panose="02020603050405020304" pitchFamily="18" charset="0"/>
                <a:cs typeface="Times New Roman" panose="02020603050405020304" pitchFamily="18" charset="0"/>
              </a:rPr>
              <a:t>图</a:t>
            </a:r>
            <a:r>
              <a:rPr lang="en-US" altLang="zh-CN">
                <a:latin typeface="Times New Roman" panose="02020603050405020304" pitchFamily="18" charset="0"/>
                <a:cs typeface="Times New Roman" panose="02020603050405020304" pitchFamily="18" charset="0"/>
              </a:rPr>
              <a:t>5-29 Use Case</a:t>
            </a:r>
            <a:r>
              <a:rPr lang="zh-CN" altLang="en-US">
                <a:latin typeface="Times New Roman" panose="02020603050405020304" pitchFamily="18" charset="0"/>
                <a:cs typeface="Times New Roman" panose="02020603050405020304" pitchFamily="18" charset="0"/>
              </a:rPr>
              <a:t>框图工具栏图标含义</a:t>
            </a:r>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a:extLst>
              <a:ext uri="{FF2B5EF4-FFF2-40B4-BE49-F238E27FC236}">
                <a16:creationId xmlns:a16="http://schemas.microsoft.com/office/drawing/2014/main" id="{577E4A47-1E48-4BFE-B905-2601D53CD852}"/>
              </a:ext>
            </a:extLst>
          </p:cNvPr>
          <p:cNvSpPr>
            <a:spLocks noGrp="1" noChangeArrowheads="1"/>
          </p:cNvSpPr>
          <p:nvPr>
            <p:ph type="title" idx="4294967295"/>
          </p:nvPr>
        </p:nvSpPr>
        <p:spPr>
          <a:xfrm>
            <a:off x="395288" y="260350"/>
            <a:ext cx="8178800" cy="533400"/>
          </a:xfrm>
          <a:ln>
            <a:miter/>
          </a:ln>
        </p:spPr>
        <p:txBody>
          <a:bodyPr/>
          <a:lstStyle/>
          <a:p>
            <a:pPr eaLnBrk="1" hangingPunct="1">
              <a:defRPr/>
            </a:pPr>
            <a:r>
              <a:rPr lang="en-US" altLang="zh-CN">
                <a:effectLst>
                  <a:outerShdw blurRad="38100" dist="38100" dir="2700000" algn="tl">
                    <a:srgbClr val="C0C0C0"/>
                  </a:outerShdw>
                </a:effectLst>
              </a:rPr>
              <a:t>5.6 </a:t>
            </a:r>
            <a:r>
              <a:rPr lang="zh-CN" altLang="en-US">
                <a:effectLst>
                  <a:outerShdw blurRad="38100" dist="38100" dir="2700000" algn="tl">
                    <a:srgbClr val="C0C0C0"/>
                  </a:outerShdw>
                </a:effectLst>
              </a:rPr>
              <a:t>实验五 </a:t>
            </a:r>
            <a:r>
              <a:rPr lang="en-US" altLang="zh-CN">
                <a:effectLst>
                  <a:outerShdw blurRad="38100" dist="38100" dir="2700000" algn="tl">
                    <a:srgbClr val="C0C0C0"/>
                  </a:outerShdw>
                </a:effectLst>
              </a:rPr>
              <a:t>Rational Rose</a:t>
            </a:r>
            <a:r>
              <a:rPr lang="zh-CN" altLang="en-US">
                <a:effectLst>
                  <a:outerShdw blurRad="38100" dist="38100" dir="2700000" algn="tl">
                    <a:srgbClr val="C0C0C0"/>
                  </a:outerShdw>
                </a:effectLst>
              </a:rPr>
              <a:t>应用</a:t>
            </a:r>
            <a:r>
              <a:rPr lang="zh-CN" altLang="en-US"/>
              <a:t> </a:t>
            </a:r>
          </a:p>
        </p:txBody>
      </p:sp>
      <p:sp>
        <p:nvSpPr>
          <p:cNvPr id="79875" name="Text Box 3">
            <a:extLst>
              <a:ext uri="{FF2B5EF4-FFF2-40B4-BE49-F238E27FC236}">
                <a16:creationId xmlns:a16="http://schemas.microsoft.com/office/drawing/2014/main" id="{1BD809CD-07DA-4F82-A5C0-F059B5052422}"/>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79876" name="Rectangle 6">
            <a:extLst>
              <a:ext uri="{FF2B5EF4-FFF2-40B4-BE49-F238E27FC236}">
                <a16:creationId xmlns:a16="http://schemas.microsoft.com/office/drawing/2014/main" id="{94A72C33-122B-4F21-B3C6-446D47FAD335}"/>
              </a:ext>
            </a:extLst>
          </p:cNvPr>
          <p:cNvSpPr>
            <a:spLocks noChangeArrowheads="1"/>
          </p:cNvSpPr>
          <p:nvPr/>
        </p:nvSpPr>
        <p:spPr bwMode="auto">
          <a:xfrm>
            <a:off x="-4905375" y="2481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5" name="圆角矩形 4">
            <a:extLst>
              <a:ext uri="{FF2B5EF4-FFF2-40B4-BE49-F238E27FC236}">
                <a16:creationId xmlns:a16="http://schemas.microsoft.com/office/drawing/2014/main" id="{ED948895-F752-4533-9AD5-97B8632A433A}"/>
              </a:ext>
            </a:extLst>
          </p:cNvPr>
          <p:cNvSpPr/>
          <p:nvPr/>
        </p:nvSpPr>
        <p:spPr bwMode="gray">
          <a:xfrm>
            <a:off x="539750" y="1412875"/>
            <a:ext cx="8064500" cy="4608513"/>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a:buFontTx/>
              <a:buNone/>
              <a:defRPr/>
            </a:pPr>
            <a:r>
              <a:rPr lang="en-US" altLang="zh-CN" sz="2000">
                <a:solidFill>
                  <a:srgbClr val="990033"/>
                </a:solidFill>
                <a:latin typeface="Arial" panose="020B0604020202020204" pitchFamily="34" charset="0"/>
              </a:rPr>
              <a:t>    2</a:t>
            </a:r>
            <a:r>
              <a:rPr lang="zh-CN" altLang="en-US" sz="2000">
                <a:solidFill>
                  <a:srgbClr val="990033"/>
                </a:solidFill>
                <a:latin typeface="Arial" panose="020B0604020202020204" pitchFamily="34" charset="0"/>
              </a:rPr>
              <a:t>）绘制与保存</a:t>
            </a:r>
          </a:p>
          <a:p>
            <a:pPr>
              <a:buFontTx/>
              <a:buNone/>
              <a:defRPr/>
            </a:pPr>
            <a:r>
              <a:rPr lang="zh-CN" altLang="en-US" sz="2000">
                <a:solidFill>
                  <a:schemeClr val="tx1"/>
                </a:solidFill>
                <a:latin typeface="Arial" panose="020B0604020202020204" pitchFamily="34" charset="0"/>
              </a:rPr>
              <a:t>（</a:t>
            </a:r>
            <a:r>
              <a:rPr lang="en-US" altLang="zh-CN" sz="2000">
                <a:solidFill>
                  <a:schemeClr val="tx1"/>
                </a:solidFill>
                <a:latin typeface="Arial" panose="020B0604020202020204" pitchFamily="34" charset="0"/>
              </a:rPr>
              <a:t>1</a:t>
            </a:r>
            <a:r>
              <a:rPr lang="zh-CN" altLang="en-US" sz="2000">
                <a:solidFill>
                  <a:schemeClr val="tx1"/>
                </a:solidFill>
                <a:latin typeface="Arial" panose="020B0604020202020204" pitchFamily="34" charset="0"/>
              </a:rPr>
              <a:t>）根据预习实验是所画的用例图草稿和</a:t>
            </a:r>
            <a:r>
              <a:rPr lang="en-US" altLang="zh-CN" sz="2000">
                <a:solidFill>
                  <a:schemeClr val="tx1"/>
                </a:solidFill>
                <a:latin typeface="Arial" panose="020B0604020202020204" pitchFamily="34" charset="0"/>
              </a:rPr>
              <a:t>Use Case</a:t>
            </a:r>
            <a:r>
              <a:rPr lang="zh-CN" altLang="en-US" sz="2000">
                <a:solidFill>
                  <a:schemeClr val="tx1"/>
                </a:solidFill>
                <a:latin typeface="Arial" panose="020B0604020202020204" pitchFamily="34" charset="0"/>
              </a:rPr>
              <a:t>工具栏图标绘制用例图</a:t>
            </a:r>
          </a:p>
          <a:p>
            <a:pPr>
              <a:buFontTx/>
              <a:buNone/>
              <a:defRPr/>
            </a:pPr>
            <a:r>
              <a:rPr lang="zh-CN" altLang="en-US" sz="2000">
                <a:solidFill>
                  <a:schemeClr val="tx1"/>
                </a:solidFill>
                <a:latin typeface="Arial" panose="020B0604020202020204" pitchFamily="34" charset="0"/>
              </a:rPr>
              <a:t>（</a:t>
            </a:r>
            <a:r>
              <a:rPr lang="en-US" altLang="zh-CN" sz="2000">
                <a:solidFill>
                  <a:schemeClr val="tx1"/>
                </a:solidFill>
                <a:latin typeface="Arial" panose="020B0604020202020204" pitchFamily="34" charset="0"/>
              </a:rPr>
              <a:t>2</a:t>
            </a:r>
            <a:r>
              <a:rPr lang="zh-CN" altLang="en-US" sz="2000">
                <a:solidFill>
                  <a:schemeClr val="tx1"/>
                </a:solidFill>
                <a:latin typeface="Arial" panose="020B0604020202020204" pitchFamily="34" charset="0"/>
              </a:rPr>
              <a:t>）在绘制完成后点击保存，会弹出选择保存位置的对话框，选择地址保存即可。</a:t>
            </a:r>
          </a:p>
          <a:p>
            <a:pPr>
              <a:buFontTx/>
              <a:buNone/>
              <a:defRPr/>
            </a:pPr>
            <a:endParaRPr lang="zh-CN" altLang="en-US" sz="2000">
              <a:solidFill>
                <a:schemeClr val="tx1"/>
              </a:solidFill>
              <a:latin typeface="Arial" panose="020B0604020202020204" pitchFamily="34" charset="0"/>
            </a:endParaRPr>
          </a:p>
          <a:p>
            <a:pPr>
              <a:buFontTx/>
              <a:buNone/>
              <a:defRPr/>
            </a:pPr>
            <a:r>
              <a:rPr lang="zh-CN" altLang="en-US" sz="2000">
                <a:solidFill>
                  <a:schemeClr val="tx1"/>
                </a:solidFill>
                <a:latin typeface="Arial" panose="020B0604020202020204" pitchFamily="34" charset="0"/>
              </a:rPr>
              <a:t>        下面以一个</a:t>
            </a:r>
            <a:r>
              <a:rPr lang="zh-CN" altLang="en-US" sz="2000">
                <a:solidFill>
                  <a:srgbClr val="CC0000"/>
                </a:solidFill>
                <a:latin typeface="Arial" panose="020B0604020202020204" pitchFamily="34" charset="0"/>
              </a:rPr>
              <a:t>教师的实例</a:t>
            </a:r>
            <a:r>
              <a:rPr lang="zh-CN" altLang="en-US" sz="2000">
                <a:solidFill>
                  <a:schemeClr val="tx1"/>
                </a:solidFill>
                <a:latin typeface="Arial" panose="020B0604020202020204" pitchFamily="34" charset="0"/>
              </a:rPr>
              <a:t>，说明一下</a:t>
            </a:r>
            <a:r>
              <a:rPr lang="en-US" altLang="zh-CN" sz="2000">
                <a:solidFill>
                  <a:schemeClr val="tx1"/>
                </a:solidFill>
                <a:latin typeface="Arial" panose="020B0604020202020204" pitchFamily="34" charset="0"/>
              </a:rPr>
              <a:t>Rational Rose</a:t>
            </a:r>
            <a:r>
              <a:rPr lang="zh-CN" altLang="en-US" sz="2000">
                <a:solidFill>
                  <a:schemeClr val="tx1"/>
                </a:solidFill>
                <a:latin typeface="Arial" panose="020B0604020202020204" pitchFamily="34" charset="0"/>
              </a:rPr>
              <a:t>的使用。</a:t>
            </a:r>
          </a:p>
          <a:p>
            <a:pPr>
              <a:buFontTx/>
              <a:buNone/>
              <a:defRPr/>
            </a:pPr>
            <a:r>
              <a:rPr lang="en-US" altLang="zh-CN" sz="2000">
                <a:solidFill>
                  <a:schemeClr val="tx1"/>
                </a:solidFill>
                <a:latin typeface="Arial" panose="020B0604020202020204" pitchFamily="34" charset="0"/>
              </a:rPr>
              <a:t>USE CASE</a:t>
            </a:r>
            <a:r>
              <a:rPr lang="zh-CN" altLang="en-US" sz="2000">
                <a:solidFill>
                  <a:schemeClr val="tx1"/>
                </a:solidFill>
                <a:latin typeface="Arial" panose="020B0604020202020204" pitchFamily="34" charset="0"/>
              </a:rPr>
              <a:t>框图显示</a:t>
            </a:r>
            <a:r>
              <a:rPr lang="zh-CN" altLang="en-US" sz="2000">
                <a:solidFill>
                  <a:srgbClr val="800000"/>
                </a:solidFill>
                <a:latin typeface="Arial" panose="020B0604020202020204" pitchFamily="34" charset="0"/>
              </a:rPr>
              <a:t>教务管理系统</a:t>
            </a:r>
            <a:r>
              <a:rPr lang="zh-CN" altLang="en-US" sz="2000">
                <a:solidFill>
                  <a:schemeClr val="tx1"/>
                </a:solidFill>
                <a:latin typeface="Arial" panose="020B0604020202020204" pitchFamily="34" charset="0"/>
              </a:rPr>
              <a:t>使用案例与角色间的交互，本例中，</a:t>
            </a:r>
            <a:r>
              <a:rPr lang="zh-CN" altLang="en-US" sz="2000">
                <a:solidFill>
                  <a:srgbClr val="A50021"/>
                </a:solidFill>
                <a:latin typeface="Arial" panose="020B0604020202020204" pitchFamily="34" charset="0"/>
              </a:rPr>
              <a:t>教务员</a:t>
            </a:r>
            <a:r>
              <a:rPr lang="zh-CN" altLang="en-US" sz="2000">
                <a:solidFill>
                  <a:schemeClr val="tx1"/>
                </a:solidFill>
                <a:latin typeface="Arial" panose="020B0604020202020204" pitchFamily="34" charset="0"/>
              </a:rPr>
              <a:t>启动几个</a:t>
            </a:r>
            <a:r>
              <a:rPr lang="zh-CN" altLang="en-US" sz="2000">
                <a:solidFill>
                  <a:srgbClr val="A50021"/>
                </a:solidFill>
                <a:latin typeface="Arial" panose="020B0604020202020204" pitchFamily="34" charset="0"/>
              </a:rPr>
              <a:t>使用案例</a:t>
            </a:r>
            <a:r>
              <a:rPr lang="zh-CN" altLang="en-US" sz="2000">
                <a:solidFill>
                  <a:schemeClr val="tx1"/>
                </a:solidFill>
                <a:latin typeface="Arial" panose="020B0604020202020204" pitchFamily="34" charset="0"/>
              </a:rPr>
              <a:t>：教务员参与者用例：用户登录、学籍管理、排课管理、成绩管理、选课管理、 教学管理、系统维护。教师也必须登录后才能进行成绩管理和教学管理。</a:t>
            </a:r>
            <a:r>
              <a:rPr lang="zh-CN" altLang="en-US" sz="2000">
                <a:solidFill>
                  <a:srgbClr val="A50021"/>
                </a:solidFill>
                <a:latin typeface="Arial" panose="020B0604020202020204" pitchFamily="34" charset="0"/>
              </a:rPr>
              <a:t>箭头</a:t>
            </a:r>
            <a:r>
              <a:rPr lang="zh-CN" altLang="en-US" sz="2000">
                <a:solidFill>
                  <a:schemeClr val="tx1"/>
                </a:solidFill>
                <a:latin typeface="Arial" panose="020B0604020202020204" pitchFamily="34" charset="0"/>
              </a:rPr>
              <a:t>从使用案例到角色表示其产生一些角色要使用的信息。如图</a:t>
            </a:r>
            <a:r>
              <a:rPr lang="en-US" altLang="zh-CN" sz="2000">
                <a:solidFill>
                  <a:schemeClr val="tx1"/>
                </a:solidFill>
                <a:latin typeface="Arial" panose="020B0604020202020204" pitchFamily="34" charset="0"/>
              </a:rPr>
              <a:t>5-30</a:t>
            </a:r>
            <a:r>
              <a:rPr lang="zh-CN" altLang="en-US" sz="2000">
                <a:solidFill>
                  <a:schemeClr val="tx1"/>
                </a:solidFill>
                <a:latin typeface="Arial" panose="020B0604020202020204" pitchFamily="34" charset="0"/>
              </a:rPr>
              <a:t>所示。</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a:extLst>
              <a:ext uri="{FF2B5EF4-FFF2-40B4-BE49-F238E27FC236}">
                <a16:creationId xmlns:a16="http://schemas.microsoft.com/office/drawing/2014/main" id="{309C710F-921B-4B11-977B-F5EB05BE6DB7}"/>
              </a:ext>
            </a:extLst>
          </p:cNvPr>
          <p:cNvSpPr>
            <a:spLocks noGrp="1" noChangeArrowheads="1"/>
          </p:cNvSpPr>
          <p:nvPr>
            <p:ph type="title" idx="4294967295"/>
          </p:nvPr>
        </p:nvSpPr>
        <p:spPr>
          <a:xfrm>
            <a:off x="395288" y="260350"/>
            <a:ext cx="8178800" cy="533400"/>
          </a:xfrm>
          <a:ln>
            <a:miter/>
          </a:ln>
        </p:spPr>
        <p:txBody>
          <a:bodyPr/>
          <a:lstStyle/>
          <a:p>
            <a:pPr eaLnBrk="1" hangingPunct="1">
              <a:defRPr/>
            </a:pPr>
            <a:r>
              <a:rPr lang="en-US" altLang="zh-CN">
                <a:effectLst>
                  <a:outerShdw blurRad="38100" dist="38100" dir="2700000" algn="tl">
                    <a:srgbClr val="C0C0C0"/>
                  </a:outerShdw>
                </a:effectLst>
              </a:rPr>
              <a:t>5.6 </a:t>
            </a:r>
            <a:r>
              <a:rPr lang="zh-CN" altLang="en-US">
                <a:effectLst>
                  <a:outerShdw blurRad="38100" dist="38100" dir="2700000" algn="tl">
                    <a:srgbClr val="C0C0C0"/>
                  </a:outerShdw>
                </a:effectLst>
              </a:rPr>
              <a:t>实验五 </a:t>
            </a:r>
            <a:r>
              <a:rPr lang="en-US" altLang="zh-CN">
                <a:effectLst>
                  <a:outerShdw blurRad="38100" dist="38100" dir="2700000" algn="tl">
                    <a:srgbClr val="C0C0C0"/>
                  </a:outerShdw>
                </a:effectLst>
              </a:rPr>
              <a:t>Rational Rose</a:t>
            </a:r>
            <a:r>
              <a:rPr lang="zh-CN" altLang="en-US">
                <a:effectLst>
                  <a:outerShdw blurRad="38100" dist="38100" dir="2700000" algn="tl">
                    <a:srgbClr val="C0C0C0"/>
                  </a:outerShdw>
                </a:effectLst>
              </a:rPr>
              <a:t>应用</a:t>
            </a:r>
            <a:r>
              <a:rPr lang="zh-CN" altLang="en-US"/>
              <a:t> </a:t>
            </a:r>
          </a:p>
        </p:txBody>
      </p:sp>
      <p:sp>
        <p:nvSpPr>
          <p:cNvPr id="80899" name="Text Box 3">
            <a:extLst>
              <a:ext uri="{FF2B5EF4-FFF2-40B4-BE49-F238E27FC236}">
                <a16:creationId xmlns:a16="http://schemas.microsoft.com/office/drawing/2014/main" id="{4D45F7D2-91DE-40FE-9FFA-6F18953740F1}"/>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80900" name="Rectangle 4">
            <a:extLst>
              <a:ext uri="{FF2B5EF4-FFF2-40B4-BE49-F238E27FC236}">
                <a16:creationId xmlns:a16="http://schemas.microsoft.com/office/drawing/2014/main" id="{5D021A03-878F-4225-B4E0-E16A24F65F97}"/>
              </a:ext>
            </a:extLst>
          </p:cNvPr>
          <p:cNvSpPr>
            <a:spLocks noChangeArrowheads="1"/>
          </p:cNvSpPr>
          <p:nvPr/>
        </p:nvSpPr>
        <p:spPr bwMode="auto">
          <a:xfrm>
            <a:off x="-4905375" y="2481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80901" name="Rectangle 7">
            <a:extLst>
              <a:ext uri="{FF2B5EF4-FFF2-40B4-BE49-F238E27FC236}">
                <a16:creationId xmlns:a16="http://schemas.microsoft.com/office/drawing/2014/main" id="{8A18C37E-01DD-4DD9-96D2-F50BEED52D38}"/>
              </a:ext>
            </a:extLst>
          </p:cNvPr>
          <p:cNvSpPr>
            <a:spLocks noChangeArrowheads="1"/>
          </p:cNvSpPr>
          <p:nvPr/>
        </p:nvSpPr>
        <p:spPr bwMode="auto">
          <a:xfrm>
            <a:off x="3419475" y="6521450"/>
            <a:ext cx="2081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a:latin typeface="Arial" panose="020B0604020202020204" pitchFamily="34" charset="0"/>
              </a:rPr>
              <a:t>图</a:t>
            </a:r>
            <a:r>
              <a:rPr lang="en-US" altLang="zh-CN">
                <a:latin typeface="Arial" panose="020B0604020202020204" pitchFamily="34" charset="0"/>
              </a:rPr>
              <a:t>5-30 </a:t>
            </a:r>
            <a:r>
              <a:rPr lang="en-US" altLang="zh-CN" sz="1600">
                <a:latin typeface="Arial" panose="020B0604020202020204" pitchFamily="34" charset="0"/>
              </a:rPr>
              <a:t>USE</a:t>
            </a:r>
            <a:r>
              <a:rPr lang="en-US" altLang="zh-CN">
                <a:latin typeface="Arial" panose="020B0604020202020204" pitchFamily="34" charset="0"/>
              </a:rPr>
              <a:t> CASE</a:t>
            </a:r>
            <a:r>
              <a:rPr lang="zh-CN" altLang="en-US">
                <a:latin typeface="Arial" panose="020B0604020202020204" pitchFamily="34" charset="0"/>
              </a:rPr>
              <a:t>框图</a:t>
            </a:r>
          </a:p>
        </p:txBody>
      </p:sp>
      <p:pic>
        <p:nvPicPr>
          <p:cNvPr id="80902" name="Picture 8" descr="C:\Users\Administrator\AppData\Roaming\Tencent\Users\19227724\QQ\WinTemp\RichOle\E6M{6A29F8~(9ZY`19)PXEN.png">
            <a:extLst>
              <a:ext uri="{FF2B5EF4-FFF2-40B4-BE49-F238E27FC236}">
                <a16:creationId xmlns:a16="http://schemas.microsoft.com/office/drawing/2014/main" id="{93FB8CD6-9712-4E0D-870C-58E1055EF4AE}"/>
              </a:ext>
            </a:extLst>
          </p:cNvPr>
          <p:cNvPicPr>
            <a:picLocks noChangeAspect="1" noChangeArrowheads="1"/>
          </p:cNvPicPr>
          <p:nvPr/>
        </p:nvPicPr>
        <p:blipFill>
          <a:blip r:embed="rId2">
            <a:lum bright="-36000" contrast="54000"/>
            <a:extLst>
              <a:ext uri="{28A0092B-C50C-407E-A947-70E740481C1C}">
                <a14:useLocalDpi xmlns:a14="http://schemas.microsoft.com/office/drawing/2010/main" val="0"/>
              </a:ext>
            </a:extLst>
          </a:blip>
          <a:srcRect/>
          <a:stretch>
            <a:fillRect/>
          </a:stretch>
        </p:blipFill>
        <p:spPr bwMode="auto">
          <a:xfrm>
            <a:off x="1187450" y="1052513"/>
            <a:ext cx="5976938" cy="545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a:extLst>
              <a:ext uri="{FF2B5EF4-FFF2-40B4-BE49-F238E27FC236}">
                <a16:creationId xmlns:a16="http://schemas.microsoft.com/office/drawing/2014/main" id="{B94774B7-70A6-4C9C-A37C-C2D5E85A54BE}"/>
              </a:ext>
            </a:extLst>
          </p:cNvPr>
          <p:cNvSpPr>
            <a:spLocks noGrp="1" noChangeArrowheads="1"/>
          </p:cNvSpPr>
          <p:nvPr>
            <p:ph type="title" idx="4294967295"/>
          </p:nvPr>
        </p:nvSpPr>
        <p:spPr>
          <a:xfrm>
            <a:off x="395288" y="260350"/>
            <a:ext cx="8178800" cy="533400"/>
          </a:xfrm>
          <a:ln>
            <a:miter/>
          </a:ln>
        </p:spPr>
        <p:txBody>
          <a:bodyPr/>
          <a:lstStyle/>
          <a:p>
            <a:pPr eaLnBrk="1" hangingPunct="1">
              <a:defRPr/>
            </a:pPr>
            <a:r>
              <a:rPr lang="en-US" altLang="zh-CN">
                <a:effectLst>
                  <a:outerShdw blurRad="38100" dist="38100" dir="2700000" algn="tl">
                    <a:srgbClr val="C0C0C0"/>
                  </a:outerShdw>
                </a:effectLst>
              </a:rPr>
              <a:t>5.6 </a:t>
            </a:r>
            <a:r>
              <a:rPr lang="zh-CN" altLang="en-US">
                <a:effectLst>
                  <a:outerShdw blurRad="38100" dist="38100" dir="2700000" algn="tl">
                    <a:srgbClr val="C0C0C0"/>
                  </a:outerShdw>
                </a:effectLst>
              </a:rPr>
              <a:t>实验五 </a:t>
            </a:r>
            <a:r>
              <a:rPr lang="en-US" altLang="zh-CN">
                <a:effectLst>
                  <a:outerShdw blurRad="38100" dist="38100" dir="2700000" algn="tl">
                    <a:srgbClr val="C0C0C0"/>
                  </a:outerShdw>
                </a:effectLst>
              </a:rPr>
              <a:t>Rational Rose</a:t>
            </a:r>
            <a:r>
              <a:rPr lang="zh-CN" altLang="en-US">
                <a:effectLst>
                  <a:outerShdw blurRad="38100" dist="38100" dir="2700000" algn="tl">
                    <a:srgbClr val="C0C0C0"/>
                  </a:outerShdw>
                </a:effectLst>
              </a:rPr>
              <a:t>应用</a:t>
            </a:r>
            <a:r>
              <a:rPr lang="zh-CN" altLang="en-US"/>
              <a:t> </a:t>
            </a:r>
          </a:p>
        </p:txBody>
      </p:sp>
      <p:sp>
        <p:nvSpPr>
          <p:cNvPr id="81923" name="Text Box 3">
            <a:extLst>
              <a:ext uri="{FF2B5EF4-FFF2-40B4-BE49-F238E27FC236}">
                <a16:creationId xmlns:a16="http://schemas.microsoft.com/office/drawing/2014/main" id="{77817C42-562E-4C84-B0FF-86CB2AC4684C}"/>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81924" name="Rectangle 4">
            <a:extLst>
              <a:ext uri="{FF2B5EF4-FFF2-40B4-BE49-F238E27FC236}">
                <a16:creationId xmlns:a16="http://schemas.microsoft.com/office/drawing/2014/main" id="{E66592E2-7129-4BBC-88ED-1E60A31A7009}"/>
              </a:ext>
            </a:extLst>
          </p:cNvPr>
          <p:cNvSpPr>
            <a:spLocks noChangeArrowheads="1"/>
          </p:cNvSpPr>
          <p:nvPr/>
        </p:nvSpPr>
        <p:spPr bwMode="auto">
          <a:xfrm>
            <a:off x="539750" y="3317875"/>
            <a:ext cx="8135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76176" bIns="76176" anchor="ctr">
            <a:spAutoFit/>
          </a:bodyPr>
          <a:lstStyle>
            <a:lvl1pPr indent="212725"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sz="1600" b="0">
              <a:latin typeface="Arial" panose="020B0604020202020204" pitchFamily="34" charset="0"/>
            </a:endParaRPr>
          </a:p>
        </p:txBody>
      </p:sp>
      <p:sp>
        <p:nvSpPr>
          <p:cNvPr id="5" name="圆角矩形 4">
            <a:extLst>
              <a:ext uri="{FF2B5EF4-FFF2-40B4-BE49-F238E27FC236}">
                <a16:creationId xmlns:a16="http://schemas.microsoft.com/office/drawing/2014/main" id="{F1637DDA-E4CC-468F-9737-028864DE1780}"/>
              </a:ext>
            </a:extLst>
          </p:cNvPr>
          <p:cNvSpPr/>
          <p:nvPr/>
        </p:nvSpPr>
        <p:spPr bwMode="gray">
          <a:xfrm>
            <a:off x="684213" y="1628775"/>
            <a:ext cx="7848600" cy="3816350"/>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a:buFontTx/>
              <a:buNone/>
              <a:defRPr/>
            </a:pPr>
            <a:r>
              <a:rPr lang="en-US" altLang="zh-CN" sz="2500" dirty="0">
                <a:solidFill>
                  <a:srgbClr val="FF0000"/>
                </a:solidFill>
                <a:latin typeface="Arial" panose="020B0604020202020204" pitchFamily="34" charset="0"/>
              </a:rPr>
              <a:t>5.6.2 </a:t>
            </a:r>
            <a:r>
              <a:rPr lang="zh-CN" altLang="en-US" sz="2500" dirty="0">
                <a:solidFill>
                  <a:srgbClr val="FF0000"/>
                </a:solidFill>
                <a:latin typeface="Arial" panose="020B0604020202020204" pitchFamily="34" charset="0"/>
              </a:rPr>
              <a:t>用</a:t>
            </a:r>
            <a:r>
              <a:rPr lang="en-US" altLang="zh-CN" sz="2500" dirty="0">
                <a:solidFill>
                  <a:srgbClr val="FF0000"/>
                </a:solidFill>
                <a:latin typeface="Arial" panose="020B0604020202020204" pitchFamily="34" charset="0"/>
              </a:rPr>
              <a:t>Rational Rose</a:t>
            </a:r>
            <a:r>
              <a:rPr lang="zh-CN" altLang="en-US" sz="2500" dirty="0">
                <a:solidFill>
                  <a:srgbClr val="FF0000"/>
                </a:solidFill>
                <a:latin typeface="Arial" panose="020B0604020202020204" pitchFamily="34" charset="0"/>
              </a:rPr>
              <a:t>绘制类图</a:t>
            </a:r>
          </a:p>
          <a:p>
            <a:pPr>
              <a:spcBef>
                <a:spcPts val="600"/>
              </a:spcBef>
              <a:spcAft>
                <a:spcPts val="600"/>
              </a:spcAft>
              <a:buFontTx/>
              <a:buNone/>
              <a:defRPr/>
            </a:pPr>
            <a:r>
              <a:rPr lang="en-US" altLang="zh-CN" sz="2000" dirty="0">
                <a:solidFill>
                  <a:srgbClr val="990033"/>
                </a:solidFill>
                <a:latin typeface="Arial" panose="020B0604020202020204" pitchFamily="34" charset="0"/>
              </a:rPr>
              <a:t>1 </a:t>
            </a:r>
            <a:r>
              <a:rPr lang="zh-CN" altLang="en-US" sz="2000" dirty="0">
                <a:solidFill>
                  <a:srgbClr val="990033"/>
                </a:solidFill>
                <a:latin typeface="Arial" panose="020B0604020202020204" pitchFamily="34" charset="0"/>
              </a:rPr>
              <a:t>实验环境</a:t>
            </a:r>
          </a:p>
          <a:p>
            <a:pPr>
              <a:buFontTx/>
              <a:buNone/>
              <a:defRPr/>
            </a:pPr>
            <a:r>
              <a:rPr lang="en-US" altLang="zh-CN" sz="2000" dirty="0">
                <a:solidFill>
                  <a:schemeClr val="tx1"/>
                </a:solidFill>
                <a:latin typeface="Arial" panose="020B0604020202020204" pitchFamily="34" charset="0"/>
              </a:rPr>
              <a:t>Windows</a:t>
            </a:r>
            <a:r>
              <a:rPr lang="zh-CN" altLang="en-US" sz="2000" dirty="0">
                <a:solidFill>
                  <a:schemeClr val="tx1"/>
                </a:solidFill>
                <a:latin typeface="Arial" panose="020B0604020202020204" pitchFamily="34" charset="0"/>
              </a:rPr>
              <a:t>、</a:t>
            </a:r>
            <a:r>
              <a:rPr lang="en-US" altLang="zh-CN" sz="2000" dirty="0">
                <a:solidFill>
                  <a:schemeClr val="tx1"/>
                </a:solidFill>
                <a:latin typeface="Arial" panose="020B0604020202020204" pitchFamily="34" charset="0"/>
              </a:rPr>
              <a:t>IBM</a:t>
            </a:r>
            <a:r>
              <a:rPr lang="zh-CN" altLang="en-US" sz="2000" dirty="0">
                <a:solidFill>
                  <a:schemeClr val="tx1"/>
                </a:solidFill>
                <a:latin typeface="Arial" panose="020B0604020202020204" pitchFamily="34" charset="0"/>
              </a:rPr>
              <a:t>公司的</a:t>
            </a:r>
            <a:r>
              <a:rPr lang="en-US" altLang="zh-CN" sz="2000" dirty="0">
                <a:solidFill>
                  <a:schemeClr val="tx1"/>
                </a:solidFill>
                <a:latin typeface="Arial" panose="020B0604020202020204" pitchFamily="34" charset="0"/>
              </a:rPr>
              <a:t>Rational Rose</a:t>
            </a:r>
            <a:r>
              <a:rPr lang="zh-CN" altLang="en-US" sz="2000" dirty="0">
                <a:solidFill>
                  <a:schemeClr val="tx1"/>
                </a:solidFill>
                <a:latin typeface="Arial" panose="020B0604020202020204" pitchFamily="34" charset="0"/>
              </a:rPr>
              <a:t>应用软件。</a:t>
            </a:r>
          </a:p>
          <a:p>
            <a:pPr>
              <a:buFontTx/>
              <a:buNone/>
              <a:defRPr/>
            </a:pPr>
            <a:r>
              <a:rPr lang="en-US" altLang="zh-CN" sz="2000" dirty="0">
                <a:solidFill>
                  <a:srgbClr val="990033"/>
                </a:solidFill>
                <a:latin typeface="Arial" panose="020B0604020202020204" pitchFamily="34" charset="0"/>
              </a:rPr>
              <a:t>2 </a:t>
            </a:r>
            <a:r>
              <a:rPr lang="zh-CN" altLang="en-US" sz="2000" dirty="0">
                <a:solidFill>
                  <a:srgbClr val="990033"/>
                </a:solidFill>
                <a:latin typeface="Arial" panose="020B0604020202020204" pitchFamily="34" charset="0"/>
              </a:rPr>
              <a:t>实验目的</a:t>
            </a:r>
          </a:p>
          <a:p>
            <a:pPr>
              <a:buFontTx/>
              <a:buNone/>
              <a:defRPr/>
            </a:pPr>
            <a:r>
              <a:rPr lang="zh-CN" altLang="en-US" sz="2000" dirty="0">
                <a:solidFill>
                  <a:schemeClr val="tx1"/>
                </a:solidFill>
                <a:latin typeface="Arial" panose="020B0604020202020204" pitchFamily="34" charset="0"/>
              </a:rPr>
              <a:t>（</a:t>
            </a:r>
            <a:r>
              <a:rPr lang="en-US" altLang="zh-CN" sz="2000" dirty="0">
                <a:solidFill>
                  <a:schemeClr val="tx1"/>
                </a:solidFill>
                <a:latin typeface="Arial" panose="020B0604020202020204" pitchFamily="34" charset="0"/>
              </a:rPr>
              <a:t>1</a:t>
            </a:r>
            <a:r>
              <a:rPr lang="zh-CN" altLang="en-US" sz="2000" dirty="0">
                <a:solidFill>
                  <a:schemeClr val="tx1"/>
                </a:solidFill>
                <a:latin typeface="Arial" panose="020B0604020202020204" pitchFamily="34" charset="0"/>
              </a:rPr>
              <a:t>）了解</a:t>
            </a:r>
            <a:r>
              <a:rPr lang="en-US" altLang="zh-CN" sz="2000" dirty="0">
                <a:solidFill>
                  <a:schemeClr val="tx1"/>
                </a:solidFill>
                <a:latin typeface="Arial" panose="020B0604020202020204" pitchFamily="34" charset="0"/>
              </a:rPr>
              <a:t>Rational Rose</a:t>
            </a:r>
            <a:r>
              <a:rPr lang="zh-CN" altLang="en-US" sz="2000" dirty="0">
                <a:solidFill>
                  <a:schemeClr val="tx1"/>
                </a:solidFill>
                <a:latin typeface="Arial" panose="020B0604020202020204" pitchFamily="34" charset="0"/>
              </a:rPr>
              <a:t>工具软件的组成及功能；</a:t>
            </a:r>
          </a:p>
          <a:p>
            <a:pPr>
              <a:buFontTx/>
              <a:buNone/>
              <a:defRPr/>
            </a:pPr>
            <a:r>
              <a:rPr lang="zh-CN" altLang="en-US" sz="2000" dirty="0">
                <a:solidFill>
                  <a:schemeClr val="tx1"/>
                </a:solidFill>
                <a:latin typeface="Arial" panose="020B0604020202020204" pitchFamily="34" charset="0"/>
              </a:rPr>
              <a:t>（</a:t>
            </a:r>
            <a:r>
              <a:rPr lang="en-US" altLang="zh-CN" sz="2000" dirty="0">
                <a:solidFill>
                  <a:schemeClr val="tx1"/>
                </a:solidFill>
                <a:latin typeface="Arial" panose="020B0604020202020204" pitchFamily="34" charset="0"/>
              </a:rPr>
              <a:t>2</a:t>
            </a:r>
            <a:r>
              <a:rPr lang="zh-CN" altLang="en-US" sz="2000" dirty="0">
                <a:solidFill>
                  <a:schemeClr val="tx1"/>
                </a:solidFill>
                <a:latin typeface="Arial" panose="020B0604020202020204" pitchFamily="34" charset="0"/>
              </a:rPr>
              <a:t>）掌握</a:t>
            </a:r>
            <a:r>
              <a:rPr lang="en-US" altLang="zh-CN" sz="2000" dirty="0">
                <a:solidFill>
                  <a:schemeClr val="tx1"/>
                </a:solidFill>
                <a:latin typeface="Arial" panose="020B0604020202020204" pitchFamily="34" charset="0"/>
              </a:rPr>
              <a:t>Rational Rose</a:t>
            </a:r>
            <a:r>
              <a:rPr lang="zh-CN" altLang="en-US" sz="2000" dirty="0">
                <a:solidFill>
                  <a:schemeClr val="tx1"/>
                </a:solidFill>
                <a:latin typeface="Arial" panose="020B0604020202020204" pitchFamily="34" charset="0"/>
              </a:rPr>
              <a:t>中绘制类图工具使用方法。</a:t>
            </a:r>
          </a:p>
          <a:p>
            <a:pPr>
              <a:buFontTx/>
              <a:buNone/>
              <a:defRPr/>
            </a:pPr>
            <a:r>
              <a:rPr lang="en-US" altLang="zh-CN" sz="2000" dirty="0">
                <a:solidFill>
                  <a:srgbClr val="990033"/>
                </a:solidFill>
                <a:latin typeface="Arial" panose="020B0604020202020204" pitchFamily="34" charset="0"/>
              </a:rPr>
              <a:t>3 </a:t>
            </a:r>
            <a:r>
              <a:rPr lang="zh-CN" altLang="en-US" sz="2000" dirty="0">
                <a:solidFill>
                  <a:srgbClr val="990033"/>
                </a:solidFill>
                <a:latin typeface="Arial" panose="020B0604020202020204" pitchFamily="34" charset="0"/>
              </a:rPr>
              <a:t>实验内容</a:t>
            </a:r>
          </a:p>
          <a:p>
            <a:pPr>
              <a:buFontTx/>
              <a:buNone/>
              <a:defRPr/>
            </a:pPr>
            <a:r>
              <a:rPr lang="zh-CN" altLang="en-US" sz="2000" dirty="0">
                <a:solidFill>
                  <a:schemeClr val="tx1"/>
                </a:solidFill>
                <a:latin typeface="Arial" panose="020B0604020202020204" pitchFamily="34" charset="0"/>
              </a:rPr>
              <a:t>（</a:t>
            </a:r>
            <a:r>
              <a:rPr lang="en-US" altLang="zh-CN" sz="2000" dirty="0">
                <a:solidFill>
                  <a:schemeClr val="tx1"/>
                </a:solidFill>
                <a:latin typeface="Arial" panose="020B0604020202020204" pitchFamily="34" charset="0"/>
              </a:rPr>
              <a:t>1</a:t>
            </a:r>
            <a:r>
              <a:rPr lang="zh-CN" altLang="en-US" sz="2000" dirty="0">
                <a:solidFill>
                  <a:schemeClr val="tx1"/>
                </a:solidFill>
                <a:latin typeface="Arial" panose="020B0604020202020204" pitchFamily="34" charset="0"/>
              </a:rPr>
              <a:t>）通过</a:t>
            </a:r>
            <a:r>
              <a:rPr lang="en-US" altLang="zh-CN" sz="2000" dirty="0">
                <a:solidFill>
                  <a:schemeClr val="tx1"/>
                </a:solidFill>
                <a:latin typeface="Arial" panose="020B0604020202020204" pitchFamily="34" charset="0"/>
              </a:rPr>
              <a:t>Rational Rose</a:t>
            </a:r>
            <a:r>
              <a:rPr lang="zh-CN" altLang="en-US" sz="2000" dirty="0">
                <a:solidFill>
                  <a:schemeClr val="tx1"/>
                </a:solidFill>
                <a:latin typeface="Arial" panose="020B0604020202020204" pitchFamily="34" charset="0"/>
              </a:rPr>
              <a:t>工具软件的界面，了解其组成及功能；</a:t>
            </a:r>
          </a:p>
          <a:p>
            <a:pPr>
              <a:buFontTx/>
              <a:buNone/>
              <a:defRPr/>
            </a:pPr>
            <a:r>
              <a:rPr lang="zh-CN" altLang="en-US" sz="2000" dirty="0">
                <a:solidFill>
                  <a:schemeClr val="tx1"/>
                </a:solidFill>
                <a:latin typeface="Arial" panose="020B0604020202020204" pitchFamily="34" charset="0"/>
              </a:rPr>
              <a:t>（</a:t>
            </a:r>
            <a:r>
              <a:rPr lang="en-US" altLang="zh-CN" sz="2000" dirty="0">
                <a:solidFill>
                  <a:schemeClr val="tx1"/>
                </a:solidFill>
                <a:latin typeface="Arial" panose="020B0604020202020204" pitchFamily="34" charset="0"/>
              </a:rPr>
              <a:t>2</a:t>
            </a:r>
            <a:r>
              <a:rPr lang="zh-CN" altLang="en-US" sz="2000" dirty="0">
                <a:solidFill>
                  <a:schemeClr val="tx1"/>
                </a:solidFill>
                <a:latin typeface="Arial" panose="020B0604020202020204" pitchFamily="34" charset="0"/>
              </a:rPr>
              <a:t>）利用</a:t>
            </a:r>
            <a:r>
              <a:rPr lang="en-US" altLang="zh-CN" sz="2000" dirty="0">
                <a:solidFill>
                  <a:schemeClr val="tx1"/>
                </a:solidFill>
                <a:latin typeface="Arial" panose="020B0604020202020204" pitchFamily="34" charset="0"/>
              </a:rPr>
              <a:t>Rational Rose</a:t>
            </a:r>
            <a:r>
              <a:rPr lang="zh-CN" altLang="en-US" sz="2000" dirty="0">
                <a:solidFill>
                  <a:schemeClr val="tx1"/>
                </a:solidFill>
                <a:latin typeface="Arial" panose="020B0604020202020204" pitchFamily="34" charset="0"/>
              </a:rPr>
              <a:t>工具软件对选题中的类图，按照如下要求和步骤进行绘制。</a:t>
            </a:r>
          </a:p>
          <a:p>
            <a:pPr>
              <a:buFontTx/>
              <a:buNone/>
              <a:defRPr/>
            </a:pPr>
            <a:endParaRPr lang="zh-CN" altLang="en-US" sz="1800" b="0" dirty="0">
              <a:solidFill>
                <a:schemeClr val="tx1"/>
              </a:solidFill>
              <a:latin typeface="Arial" panose="020B0604020202020204"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a:extLst>
              <a:ext uri="{FF2B5EF4-FFF2-40B4-BE49-F238E27FC236}">
                <a16:creationId xmlns:a16="http://schemas.microsoft.com/office/drawing/2014/main" id="{0E58B727-4B5A-4A5F-8F31-34C3263BBE17}"/>
              </a:ext>
            </a:extLst>
          </p:cNvPr>
          <p:cNvSpPr>
            <a:spLocks noGrp="1" noChangeArrowheads="1"/>
          </p:cNvSpPr>
          <p:nvPr>
            <p:ph type="title" idx="4294967295"/>
          </p:nvPr>
        </p:nvSpPr>
        <p:spPr>
          <a:xfrm>
            <a:off x="395288" y="260350"/>
            <a:ext cx="8178800" cy="533400"/>
          </a:xfrm>
          <a:ln>
            <a:miter/>
          </a:ln>
        </p:spPr>
        <p:txBody>
          <a:bodyPr/>
          <a:lstStyle/>
          <a:p>
            <a:pPr eaLnBrk="1" hangingPunct="1">
              <a:defRPr/>
            </a:pPr>
            <a:r>
              <a:rPr lang="en-US" altLang="zh-CN">
                <a:effectLst>
                  <a:outerShdw blurRad="38100" dist="38100" dir="2700000" algn="tl">
                    <a:srgbClr val="C0C0C0"/>
                  </a:outerShdw>
                </a:effectLst>
              </a:rPr>
              <a:t>5.6 </a:t>
            </a:r>
            <a:r>
              <a:rPr lang="zh-CN" altLang="en-US">
                <a:effectLst>
                  <a:outerShdw blurRad="38100" dist="38100" dir="2700000" algn="tl">
                    <a:srgbClr val="C0C0C0"/>
                  </a:outerShdw>
                </a:effectLst>
              </a:rPr>
              <a:t>实验五 </a:t>
            </a:r>
            <a:r>
              <a:rPr lang="en-US" altLang="zh-CN">
                <a:effectLst>
                  <a:outerShdw blurRad="38100" dist="38100" dir="2700000" algn="tl">
                    <a:srgbClr val="C0C0C0"/>
                  </a:outerShdw>
                </a:effectLst>
              </a:rPr>
              <a:t>Rational Rose</a:t>
            </a:r>
            <a:r>
              <a:rPr lang="zh-CN" altLang="en-US">
                <a:effectLst>
                  <a:outerShdw blurRad="38100" dist="38100" dir="2700000" algn="tl">
                    <a:srgbClr val="C0C0C0"/>
                  </a:outerShdw>
                </a:effectLst>
              </a:rPr>
              <a:t>应用</a:t>
            </a:r>
            <a:r>
              <a:rPr lang="zh-CN" altLang="en-US"/>
              <a:t> </a:t>
            </a:r>
          </a:p>
        </p:txBody>
      </p:sp>
      <p:sp>
        <p:nvSpPr>
          <p:cNvPr id="82947" name="Text Box 3">
            <a:extLst>
              <a:ext uri="{FF2B5EF4-FFF2-40B4-BE49-F238E27FC236}">
                <a16:creationId xmlns:a16="http://schemas.microsoft.com/office/drawing/2014/main" id="{5234BD6B-0403-4B94-968F-B93BB2304665}"/>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82948" name="Rectangle 4">
            <a:extLst>
              <a:ext uri="{FF2B5EF4-FFF2-40B4-BE49-F238E27FC236}">
                <a16:creationId xmlns:a16="http://schemas.microsoft.com/office/drawing/2014/main" id="{E3D32030-EEF1-4505-8739-CA05E4260E94}"/>
              </a:ext>
            </a:extLst>
          </p:cNvPr>
          <p:cNvSpPr>
            <a:spLocks noChangeArrowheads="1"/>
          </p:cNvSpPr>
          <p:nvPr/>
        </p:nvSpPr>
        <p:spPr bwMode="auto">
          <a:xfrm>
            <a:off x="539750" y="3317875"/>
            <a:ext cx="8135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76176" bIns="76176" anchor="ctr">
            <a:spAutoFit/>
          </a:bodyPr>
          <a:lstStyle>
            <a:lvl1pPr indent="212725"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sz="1600" b="0">
              <a:latin typeface="Arial" panose="020B0604020202020204" pitchFamily="34" charset="0"/>
            </a:endParaRPr>
          </a:p>
        </p:txBody>
      </p:sp>
      <p:sp>
        <p:nvSpPr>
          <p:cNvPr id="5" name="圆角矩形 4">
            <a:extLst>
              <a:ext uri="{FF2B5EF4-FFF2-40B4-BE49-F238E27FC236}">
                <a16:creationId xmlns:a16="http://schemas.microsoft.com/office/drawing/2014/main" id="{B4984500-340F-4F6F-857C-3EB811E6A59C}"/>
              </a:ext>
            </a:extLst>
          </p:cNvPr>
          <p:cNvSpPr/>
          <p:nvPr/>
        </p:nvSpPr>
        <p:spPr bwMode="gray">
          <a:xfrm>
            <a:off x="755650" y="1314450"/>
            <a:ext cx="7848600" cy="4800600"/>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a:lnSpc>
                <a:spcPct val="90000"/>
              </a:lnSpc>
              <a:buFontTx/>
              <a:buNone/>
              <a:defRPr/>
            </a:pPr>
            <a:endParaRPr lang="en-US" altLang="zh-CN" sz="1900">
              <a:solidFill>
                <a:srgbClr val="FF0000"/>
              </a:solidFill>
              <a:latin typeface="Arial" panose="020B0604020202020204" pitchFamily="34" charset="0"/>
            </a:endParaRPr>
          </a:p>
          <a:p>
            <a:pPr>
              <a:lnSpc>
                <a:spcPct val="90000"/>
              </a:lnSpc>
              <a:buFontTx/>
              <a:buNone/>
              <a:defRPr/>
            </a:pPr>
            <a:r>
              <a:rPr lang="en-US" altLang="zh-CN" sz="1900">
                <a:solidFill>
                  <a:srgbClr val="FF0000"/>
                </a:solidFill>
                <a:latin typeface="Arial" panose="020B0604020202020204" pitchFamily="34" charset="0"/>
              </a:rPr>
              <a:t>      4 </a:t>
            </a:r>
            <a:r>
              <a:rPr lang="zh-CN" altLang="en-US" sz="1900">
                <a:solidFill>
                  <a:srgbClr val="FF0000"/>
                </a:solidFill>
                <a:latin typeface="Arial" panose="020B0604020202020204" pitchFamily="34" charset="0"/>
              </a:rPr>
              <a:t>实验要求</a:t>
            </a:r>
          </a:p>
          <a:p>
            <a:pPr>
              <a:lnSpc>
                <a:spcPct val="90000"/>
              </a:lnSpc>
              <a:buFontTx/>
              <a:buNone/>
              <a:defRPr/>
            </a:pPr>
            <a:r>
              <a:rPr lang="zh-CN" altLang="en-US" sz="1900">
                <a:solidFill>
                  <a:schemeClr val="tx1"/>
                </a:solidFill>
                <a:latin typeface="Arial" panose="020B0604020202020204" pitchFamily="34" charset="0"/>
              </a:rPr>
              <a:t>       关于教务管理系统实现的</a:t>
            </a:r>
            <a:r>
              <a:rPr lang="zh-CN" altLang="en-US" sz="1900">
                <a:solidFill>
                  <a:srgbClr val="A50021"/>
                </a:solidFill>
                <a:latin typeface="Arial" panose="020B0604020202020204" pitchFamily="34" charset="0"/>
              </a:rPr>
              <a:t>具体功能</a:t>
            </a:r>
            <a:r>
              <a:rPr lang="zh-CN" altLang="en-US" sz="1900">
                <a:solidFill>
                  <a:schemeClr val="tx1"/>
                </a:solidFill>
                <a:latin typeface="Arial" panose="020B0604020202020204" pitchFamily="34" charset="0"/>
              </a:rPr>
              <a:t>如下：</a:t>
            </a:r>
          </a:p>
          <a:p>
            <a:pPr>
              <a:lnSpc>
                <a:spcPct val="90000"/>
              </a:lnSpc>
              <a:buFontTx/>
              <a:buNone/>
              <a:defRPr/>
            </a:pPr>
            <a:r>
              <a:rPr lang="zh-CN" altLang="en-US" sz="1900">
                <a:solidFill>
                  <a:schemeClr val="tx1"/>
                </a:solidFill>
                <a:latin typeface="Arial" panose="020B0604020202020204" pitchFamily="34" charset="0"/>
              </a:rPr>
              <a:t>       </a:t>
            </a:r>
            <a:r>
              <a:rPr lang="zh-CN" altLang="en-US" sz="1900">
                <a:solidFill>
                  <a:schemeClr val="tx1"/>
                </a:solidFill>
              </a:rPr>
              <a:t>①</a:t>
            </a:r>
            <a:r>
              <a:rPr lang="zh-CN" altLang="en-US" sz="1900">
                <a:solidFill>
                  <a:schemeClr val="tx1"/>
                </a:solidFill>
                <a:latin typeface="Arial" panose="020B0604020202020204" pitchFamily="34" charset="0"/>
              </a:rPr>
              <a:t>学籍管理功能：包括学生信息查询（个人信息查询，查询专业计划，查询课程信息）</a:t>
            </a:r>
            <a:r>
              <a:rPr lang="en-US" altLang="zh-CN" sz="1900">
                <a:solidFill>
                  <a:schemeClr val="tx1"/>
                </a:solidFill>
                <a:latin typeface="Arial" panose="020B0604020202020204" pitchFamily="34" charset="0"/>
              </a:rPr>
              <a:t>,</a:t>
            </a:r>
            <a:r>
              <a:rPr lang="zh-CN" altLang="en-US" sz="1900">
                <a:solidFill>
                  <a:schemeClr val="tx1"/>
                </a:solidFill>
                <a:latin typeface="Arial" panose="020B0604020202020204" pitchFamily="34" charset="0"/>
              </a:rPr>
              <a:t>学生异动</a:t>
            </a:r>
            <a:r>
              <a:rPr lang="en-US" altLang="zh-CN" sz="1900">
                <a:solidFill>
                  <a:schemeClr val="tx1"/>
                </a:solidFill>
                <a:latin typeface="Arial" panose="020B0604020202020204" pitchFamily="34" charset="0"/>
              </a:rPr>
              <a:t>,</a:t>
            </a:r>
            <a:r>
              <a:rPr lang="zh-CN" altLang="en-US" sz="1900">
                <a:solidFill>
                  <a:schemeClr val="tx1"/>
                </a:solidFill>
                <a:latin typeface="Arial" panose="020B0604020202020204" pitchFamily="34" charset="0"/>
              </a:rPr>
              <a:t>生源录入注册</a:t>
            </a:r>
            <a:r>
              <a:rPr lang="en-US" altLang="zh-CN" sz="1900">
                <a:solidFill>
                  <a:schemeClr val="tx1"/>
                </a:solidFill>
                <a:latin typeface="Arial" panose="020B0604020202020204" pitchFamily="34" charset="0"/>
              </a:rPr>
              <a:t>,</a:t>
            </a:r>
            <a:r>
              <a:rPr lang="zh-CN" altLang="en-US" sz="1900">
                <a:solidFill>
                  <a:schemeClr val="tx1"/>
                </a:solidFill>
                <a:latin typeface="Arial" panose="020B0604020202020204" pitchFamily="34" charset="0"/>
              </a:rPr>
              <a:t>学生资料修改。</a:t>
            </a:r>
          </a:p>
          <a:p>
            <a:pPr>
              <a:lnSpc>
                <a:spcPct val="90000"/>
              </a:lnSpc>
              <a:buFontTx/>
              <a:buNone/>
              <a:defRPr/>
            </a:pPr>
            <a:r>
              <a:rPr lang="zh-CN" altLang="en-US" sz="1900">
                <a:solidFill>
                  <a:schemeClr val="tx1"/>
                </a:solidFill>
                <a:latin typeface="Arial" panose="020B0604020202020204" pitchFamily="34" charset="0"/>
              </a:rPr>
              <a:t>       </a:t>
            </a:r>
            <a:r>
              <a:rPr lang="zh-CN" altLang="en-US" sz="1900">
                <a:solidFill>
                  <a:schemeClr val="tx1"/>
                </a:solidFill>
              </a:rPr>
              <a:t>②</a:t>
            </a:r>
            <a:r>
              <a:rPr lang="zh-CN" altLang="en-US" sz="1900">
                <a:solidFill>
                  <a:schemeClr val="tx1"/>
                </a:solidFill>
                <a:latin typeface="Arial" panose="020B0604020202020204" pitchFamily="34" charset="0"/>
              </a:rPr>
              <a:t>选课管理功能：包括网上选课，个人课表查询，课程详情查询，选课约束设置，增删课堂。</a:t>
            </a:r>
          </a:p>
          <a:p>
            <a:pPr>
              <a:lnSpc>
                <a:spcPct val="90000"/>
              </a:lnSpc>
              <a:buFontTx/>
              <a:buNone/>
              <a:defRPr/>
            </a:pPr>
            <a:r>
              <a:rPr lang="zh-CN" altLang="en-US" sz="1900">
                <a:solidFill>
                  <a:schemeClr val="tx1"/>
                </a:solidFill>
                <a:latin typeface="Arial" panose="020B0604020202020204" pitchFamily="34" charset="0"/>
              </a:rPr>
              <a:t>       </a:t>
            </a:r>
            <a:r>
              <a:rPr lang="zh-CN" altLang="en-US" sz="1900">
                <a:solidFill>
                  <a:schemeClr val="tx1"/>
                </a:solidFill>
              </a:rPr>
              <a:t>③</a:t>
            </a:r>
            <a:r>
              <a:rPr lang="zh-CN" altLang="en-US" sz="1900">
                <a:solidFill>
                  <a:schemeClr val="tx1"/>
                </a:solidFill>
                <a:latin typeface="Arial" panose="020B0604020202020204" pitchFamily="34" charset="0"/>
              </a:rPr>
              <a:t>成绩管理功能：包括查询本学期成绩，不及格成绩，专业计划完成情况，成绩错误报告，监控成绩录入情况，核实成绩表。</a:t>
            </a:r>
          </a:p>
          <a:p>
            <a:pPr>
              <a:lnSpc>
                <a:spcPct val="90000"/>
              </a:lnSpc>
              <a:buFontTx/>
              <a:buNone/>
              <a:defRPr/>
            </a:pPr>
            <a:r>
              <a:rPr lang="zh-CN" altLang="en-US" sz="1900">
                <a:solidFill>
                  <a:schemeClr val="tx1"/>
                </a:solidFill>
                <a:latin typeface="Arial" panose="020B0604020202020204" pitchFamily="34" charset="0"/>
              </a:rPr>
              <a:t>       </a:t>
            </a:r>
            <a:r>
              <a:rPr lang="zh-CN" altLang="en-US" sz="1900">
                <a:solidFill>
                  <a:schemeClr val="tx1"/>
                </a:solidFill>
              </a:rPr>
              <a:t>④</a:t>
            </a:r>
            <a:r>
              <a:rPr lang="zh-CN" altLang="en-US" sz="1900">
                <a:solidFill>
                  <a:schemeClr val="tx1"/>
                </a:solidFill>
                <a:latin typeface="Arial" panose="020B0604020202020204" pitchFamily="34" charset="0"/>
              </a:rPr>
              <a:t>教学管理功能：包括课程库管理，教工库管理，教学日历查询，课表查询（个人课表查询，全校课表查询），评估结果查询，历年数据查询。</a:t>
            </a:r>
          </a:p>
          <a:p>
            <a:pPr>
              <a:lnSpc>
                <a:spcPct val="90000"/>
              </a:lnSpc>
              <a:buFontTx/>
              <a:buNone/>
              <a:defRPr/>
            </a:pPr>
            <a:r>
              <a:rPr lang="zh-CN" altLang="en-US" sz="1900">
                <a:solidFill>
                  <a:schemeClr val="tx1"/>
                </a:solidFill>
                <a:latin typeface="Arial" panose="020B0604020202020204" pitchFamily="34" charset="0"/>
              </a:rPr>
              <a:t>       </a:t>
            </a:r>
            <a:r>
              <a:rPr lang="zh-CN" altLang="en-US" sz="1900">
                <a:solidFill>
                  <a:schemeClr val="tx1"/>
                </a:solidFill>
              </a:rPr>
              <a:t>⑤</a:t>
            </a:r>
            <a:r>
              <a:rPr lang="zh-CN" altLang="en-US" sz="1900">
                <a:solidFill>
                  <a:schemeClr val="tx1"/>
                </a:solidFill>
                <a:latin typeface="Arial" panose="020B0604020202020204" pitchFamily="34" charset="0"/>
              </a:rPr>
              <a:t>排课管理功能：包括课程录入，课程表生成。</a:t>
            </a:r>
          </a:p>
          <a:p>
            <a:pPr>
              <a:lnSpc>
                <a:spcPct val="90000"/>
              </a:lnSpc>
              <a:buFontTx/>
              <a:buNone/>
              <a:defRPr/>
            </a:pPr>
            <a:r>
              <a:rPr lang="zh-CN" altLang="en-US" sz="1900">
                <a:solidFill>
                  <a:schemeClr val="tx1"/>
                </a:solidFill>
                <a:latin typeface="Arial" panose="020B0604020202020204" pitchFamily="34" charset="0"/>
              </a:rPr>
              <a:t>       </a:t>
            </a:r>
            <a:r>
              <a:rPr lang="zh-CN" altLang="en-US" sz="1900">
                <a:solidFill>
                  <a:schemeClr val="tx1"/>
                </a:solidFill>
              </a:rPr>
              <a:t>⑥</a:t>
            </a:r>
            <a:r>
              <a:rPr lang="zh-CN" altLang="en-US" sz="1900">
                <a:solidFill>
                  <a:schemeClr val="tx1"/>
                </a:solidFill>
                <a:latin typeface="Arial" panose="020B0604020202020204" pitchFamily="34" charset="0"/>
              </a:rPr>
              <a:t>系统设置功能：包括数据维护，代码维护。</a:t>
            </a:r>
          </a:p>
          <a:p>
            <a:pPr>
              <a:lnSpc>
                <a:spcPct val="90000"/>
              </a:lnSpc>
              <a:buFontTx/>
              <a:buNone/>
              <a:defRPr/>
            </a:pPr>
            <a:r>
              <a:rPr lang="zh-CN" altLang="en-US" sz="1900">
                <a:solidFill>
                  <a:schemeClr val="tx1"/>
                </a:solidFill>
                <a:latin typeface="Arial" panose="020B0604020202020204" pitchFamily="34" charset="0"/>
              </a:rPr>
              <a:t>       </a:t>
            </a:r>
            <a:r>
              <a:rPr lang="zh-CN" altLang="en-US" sz="1900">
                <a:solidFill>
                  <a:schemeClr val="tx1"/>
                </a:solidFill>
              </a:rPr>
              <a:t>⑦</a:t>
            </a:r>
            <a:r>
              <a:rPr lang="zh-CN" altLang="en-US" sz="1900">
                <a:solidFill>
                  <a:schemeClr val="tx1"/>
                </a:solidFill>
                <a:latin typeface="Arial" panose="020B0604020202020204" pitchFamily="34" charset="0"/>
              </a:rPr>
              <a:t>用户登录功能：包括用户信息，用户注销退出。要求绘制出该教务管理系统的类图</a:t>
            </a:r>
          </a:p>
          <a:p>
            <a:pPr>
              <a:lnSpc>
                <a:spcPct val="90000"/>
              </a:lnSpc>
              <a:buFontTx/>
              <a:buNone/>
              <a:defRPr/>
            </a:pPr>
            <a:endParaRPr lang="zh-CN" altLang="en-US" sz="1900">
              <a:solidFill>
                <a:schemeClr val="tx1"/>
              </a:solidFill>
              <a:latin typeface="Arial" panose="020B0604020202020204" pitchFamily="34" charset="0"/>
            </a:endParaRPr>
          </a:p>
          <a:p>
            <a:pPr>
              <a:lnSpc>
                <a:spcPct val="90000"/>
              </a:lnSpc>
              <a:buFontTx/>
              <a:buNone/>
              <a:defRPr/>
            </a:pPr>
            <a:endParaRPr lang="zh-CN" altLang="en-US" sz="1900">
              <a:solidFill>
                <a:schemeClr val="tx1"/>
              </a:solidFill>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3715FBBC-A075-4571-A649-95C825F5BB5A}"/>
              </a:ext>
            </a:extLst>
          </p:cNvPr>
          <p:cNvSpPr>
            <a:spLocks noGrp="1" noChangeArrowheads="1"/>
          </p:cNvSpPr>
          <p:nvPr>
            <p:ph type="title" idx="4294967295"/>
          </p:nvPr>
        </p:nvSpPr>
        <p:spPr>
          <a:xfrm>
            <a:off x="428625" y="161925"/>
            <a:ext cx="8178800" cy="533400"/>
          </a:xfrm>
        </p:spPr>
        <p:txBody>
          <a:bodyPr/>
          <a:lstStyle/>
          <a:p>
            <a:pPr eaLnBrk="1" hangingPunct="1"/>
            <a:r>
              <a:rPr lang="en-US" altLang="zh-CN"/>
              <a:t>5.1 </a:t>
            </a:r>
            <a:r>
              <a:rPr lang="zh-CN" altLang="en-US"/>
              <a:t>面向对象的相关概念 </a:t>
            </a:r>
          </a:p>
        </p:txBody>
      </p:sp>
      <p:sp>
        <p:nvSpPr>
          <p:cNvPr id="10243" name="Text Box 3">
            <a:extLst>
              <a:ext uri="{FF2B5EF4-FFF2-40B4-BE49-F238E27FC236}">
                <a16:creationId xmlns:a16="http://schemas.microsoft.com/office/drawing/2014/main" id="{416081FA-0EC8-4121-ACD5-40ED38BF61E7}"/>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19" name="圆角矩形 18">
            <a:extLst>
              <a:ext uri="{FF2B5EF4-FFF2-40B4-BE49-F238E27FC236}">
                <a16:creationId xmlns:a16="http://schemas.microsoft.com/office/drawing/2014/main" id="{E948C26E-CADD-4514-ACA5-C668036F831F}"/>
              </a:ext>
            </a:extLst>
          </p:cNvPr>
          <p:cNvSpPr/>
          <p:nvPr/>
        </p:nvSpPr>
        <p:spPr bwMode="gray">
          <a:xfrm>
            <a:off x="582613" y="1235075"/>
            <a:ext cx="7870825" cy="3057525"/>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buFontTx/>
              <a:buNone/>
              <a:defRPr/>
            </a:pPr>
            <a:r>
              <a:rPr lang="en-US" altLang="zh-CN" sz="2400" dirty="0">
                <a:solidFill>
                  <a:srgbClr val="FF0000"/>
                </a:solidFill>
                <a:latin typeface="Arial" panose="020B0604020202020204" pitchFamily="34" charset="0"/>
              </a:rPr>
              <a:t>5.1.2 </a:t>
            </a:r>
            <a:r>
              <a:rPr lang="zh-CN" altLang="en-US" sz="2400" dirty="0">
                <a:solidFill>
                  <a:srgbClr val="FF0000"/>
                </a:solidFill>
                <a:latin typeface="Arial" panose="020B0604020202020204" pitchFamily="34" charset="0"/>
              </a:rPr>
              <a:t>继承及多态性</a:t>
            </a:r>
            <a:r>
              <a:rPr lang="zh-CN" altLang="zh-CN" sz="2400" dirty="0">
                <a:solidFill>
                  <a:srgbClr val="FF0000"/>
                </a:solidFill>
                <a:latin typeface="Arial" panose="020B0604020202020204" pitchFamily="34" charset="0"/>
              </a:rPr>
              <a:t>的概念</a:t>
            </a:r>
            <a:endParaRPr lang="zh-CN" altLang="en-US" sz="2400" dirty="0">
              <a:solidFill>
                <a:srgbClr val="FF0000"/>
              </a:solidFill>
              <a:latin typeface="Arial" panose="020B0604020202020204" pitchFamily="34" charset="0"/>
            </a:endParaRPr>
          </a:p>
          <a:p>
            <a:pPr>
              <a:buFontTx/>
              <a:buNone/>
              <a:defRPr/>
            </a:pPr>
            <a:r>
              <a:rPr lang="en-US" altLang="zh-CN" sz="2400" dirty="0">
                <a:solidFill>
                  <a:srgbClr val="990033"/>
                </a:solidFill>
                <a:latin typeface="Arial" panose="020B0604020202020204" pitchFamily="34" charset="0"/>
              </a:rPr>
              <a:t>       1. </a:t>
            </a:r>
            <a:r>
              <a:rPr lang="zh-CN" altLang="en-US" sz="2400" dirty="0">
                <a:solidFill>
                  <a:srgbClr val="990033"/>
                </a:solidFill>
                <a:latin typeface="Arial" panose="020B0604020202020204" pitchFamily="34" charset="0"/>
              </a:rPr>
              <a:t>继承</a:t>
            </a:r>
            <a:r>
              <a:rPr lang="zh-CN" altLang="zh-CN" sz="2400" dirty="0">
                <a:solidFill>
                  <a:srgbClr val="990033"/>
                </a:solidFill>
                <a:latin typeface="Arial" panose="020B0604020202020204" pitchFamily="34" charset="0"/>
              </a:rPr>
              <a:t>的概念和种类</a:t>
            </a:r>
            <a:endParaRPr lang="zh-CN" altLang="en-US" sz="2400" dirty="0">
              <a:solidFill>
                <a:srgbClr val="990033"/>
              </a:solidFill>
              <a:latin typeface="Arial" panose="020B0604020202020204" pitchFamily="34" charset="0"/>
            </a:endParaRPr>
          </a:p>
          <a:p>
            <a:pPr>
              <a:buFontTx/>
              <a:buNone/>
              <a:defRPr/>
            </a:pPr>
            <a:r>
              <a:rPr lang="zh-CN" altLang="en-US" sz="2400" dirty="0">
                <a:solidFill>
                  <a:schemeClr val="tx1"/>
                </a:solidFill>
                <a:latin typeface="Arial" panose="020B0604020202020204" pitchFamily="34" charset="0"/>
              </a:rPr>
              <a:t>       </a:t>
            </a:r>
            <a:r>
              <a:rPr lang="zh-CN" altLang="en-US" sz="2400" dirty="0">
                <a:solidFill>
                  <a:srgbClr val="FF0000"/>
                </a:solidFill>
                <a:latin typeface="Arial" panose="020B0604020202020204" pitchFamily="34" charset="0"/>
              </a:rPr>
              <a:t>继承</a:t>
            </a:r>
            <a:r>
              <a:rPr lang="zh-CN" altLang="en-US" sz="2400" dirty="0">
                <a:solidFill>
                  <a:schemeClr val="tx1"/>
                </a:solidFill>
                <a:latin typeface="Arial" panose="020B0604020202020204" pitchFamily="34" charset="0"/>
              </a:rPr>
              <a:t>（</a:t>
            </a:r>
            <a:r>
              <a:rPr lang="en-US" altLang="zh-CN" sz="2400" dirty="0">
                <a:solidFill>
                  <a:srgbClr val="000000"/>
                </a:solidFill>
                <a:latin typeface="Arial" panose="020B0604020202020204" pitchFamily="34" charset="0"/>
              </a:rPr>
              <a:t>Inheritance</a:t>
            </a:r>
            <a:r>
              <a:rPr lang="zh-CN" altLang="en-US" sz="2400" dirty="0">
                <a:solidFill>
                  <a:schemeClr val="tx1"/>
                </a:solidFill>
                <a:latin typeface="Arial" panose="020B0604020202020204" pitchFamily="34" charset="0"/>
              </a:rPr>
              <a:t>）是父类和子类之间</a:t>
            </a:r>
            <a:r>
              <a:rPr lang="zh-CN" altLang="en-US" sz="2400" u="sng" dirty="0">
                <a:solidFill>
                  <a:srgbClr val="0066FF"/>
                </a:solidFill>
                <a:latin typeface="Arial" panose="020B0604020202020204" pitchFamily="34" charset="0"/>
              </a:rPr>
              <a:t>共享</a:t>
            </a:r>
            <a:r>
              <a:rPr lang="zh-CN" altLang="en-US" sz="2400" dirty="0">
                <a:solidFill>
                  <a:srgbClr val="006600"/>
                </a:solidFill>
                <a:latin typeface="Arial" panose="020B0604020202020204" pitchFamily="34" charset="0"/>
              </a:rPr>
              <a:t>数据结构和方法</a:t>
            </a:r>
            <a:r>
              <a:rPr lang="zh-CN" altLang="en-US" sz="2400" dirty="0">
                <a:solidFill>
                  <a:schemeClr val="tx1"/>
                </a:solidFill>
                <a:latin typeface="Arial" panose="020B0604020202020204" pitchFamily="34" charset="0"/>
              </a:rPr>
              <a:t>的一种</a:t>
            </a:r>
            <a:r>
              <a:rPr lang="zh-CN" altLang="en-US" sz="2400" dirty="0">
                <a:solidFill>
                  <a:srgbClr val="800000"/>
                </a:solidFill>
                <a:latin typeface="Arial" panose="020B0604020202020204" pitchFamily="34" charset="0"/>
              </a:rPr>
              <a:t>机制</a:t>
            </a:r>
            <a:r>
              <a:rPr lang="zh-CN" altLang="en-US" sz="2400" dirty="0">
                <a:solidFill>
                  <a:schemeClr val="tx1"/>
                </a:solidFill>
                <a:latin typeface="Arial" panose="020B0604020202020204" pitchFamily="34" charset="0"/>
              </a:rPr>
              <a:t>，是以现存的定义的内容为基础，建立新定义内容的技术，是类之间的一种</a:t>
            </a:r>
            <a:r>
              <a:rPr lang="zh-CN" altLang="en-US" sz="2400" dirty="0">
                <a:solidFill>
                  <a:srgbClr val="800000"/>
                </a:solidFill>
                <a:latin typeface="Arial" panose="020B0604020202020204" pitchFamily="34" charset="0"/>
              </a:rPr>
              <a:t>关系</a:t>
            </a:r>
            <a:r>
              <a:rPr lang="zh-CN" altLang="en-US" sz="2400" dirty="0">
                <a:solidFill>
                  <a:schemeClr val="tx1"/>
                </a:solidFill>
                <a:latin typeface="Arial" panose="020B0604020202020204" pitchFamily="34" charset="0"/>
              </a:rPr>
              <a:t>。继承有</a:t>
            </a:r>
            <a:r>
              <a:rPr lang="zh-CN" altLang="en-US" sz="2400" u="sng" dirty="0">
                <a:solidFill>
                  <a:srgbClr val="D533C9"/>
                </a:solidFill>
                <a:effectLst>
                  <a:outerShdw blurRad="38100" dist="38100" dir="2700000" algn="tl">
                    <a:srgbClr val="C0C0C0"/>
                  </a:outerShdw>
                </a:effectLst>
                <a:latin typeface="Arial" panose="020B0604020202020204" pitchFamily="34" charset="0"/>
              </a:rPr>
              <a:t>两种</a:t>
            </a:r>
            <a:r>
              <a:rPr lang="zh-CN" altLang="en-US" sz="2400" dirty="0">
                <a:solidFill>
                  <a:schemeClr val="tx1"/>
                </a:solidFill>
                <a:latin typeface="Arial" panose="020B0604020202020204" pitchFamily="34" charset="0"/>
              </a:rPr>
              <a:t>：单重继承、多重继承。</a:t>
            </a:r>
            <a:r>
              <a:rPr lang="zh-CN" altLang="en-US" sz="2400" dirty="0">
                <a:solidFill>
                  <a:srgbClr val="800000"/>
                </a:solidFill>
                <a:latin typeface="Arial" panose="020B0604020202020204" pitchFamily="34" charset="0"/>
              </a:rPr>
              <a:t>继承性</a:t>
            </a:r>
            <a:r>
              <a:rPr lang="zh-CN" altLang="en-US" sz="2400" dirty="0">
                <a:solidFill>
                  <a:schemeClr val="tx1"/>
                </a:solidFill>
                <a:latin typeface="Arial" panose="020B0604020202020204" pitchFamily="34" charset="0"/>
              </a:rPr>
              <a:t>通常表示父类与子类的关系，如图</a:t>
            </a:r>
            <a:r>
              <a:rPr lang="en-US" altLang="zh-CN" sz="2400" dirty="0">
                <a:solidFill>
                  <a:schemeClr val="tx1"/>
                </a:solidFill>
                <a:latin typeface="Arial" panose="020B0604020202020204" pitchFamily="34" charset="0"/>
              </a:rPr>
              <a:t>5-2</a:t>
            </a:r>
            <a:r>
              <a:rPr lang="zh-CN" altLang="en-US" sz="2400" dirty="0">
                <a:solidFill>
                  <a:schemeClr val="tx1"/>
                </a:solidFill>
                <a:latin typeface="Arial" panose="020B0604020202020204" pitchFamily="34" charset="0"/>
              </a:rPr>
              <a:t>所示。</a:t>
            </a:r>
            <a:r>
              <a:rPr lang="zh-CN" altLang="en-US" sz="2400" dirty="0">
                <a:solidFill>
                  <a:schemeClr val="tx1"/>
                </a:solidFill>
                <a:latin typeface="Arial" panose="020B0604020202020204" pitchFamily="34" charset="0"/>
                <a:sym typeface="+mn-ea"/>
              </a:rPr>
              <a:t>图</a:t>
            </a:r>
            <a:r>
              <a:rPr lang="en-US" altLang="zh-CN" sz="2400" dirty="0">
                <a:solidFill>
                  <a:schemeClr val="tx1"/>
                </a:solidFill>
                <a:latin typeface="Arial" panose="020B0604020202020204" pitchFamily="34" charset="0"/>
                <a:sym typeface="+mn-ea"/>
              </a:rPr>
              <a:t>5-3 </a:t>
            </a:r>
            <a:r>
              <a:rPr lang="zh-CN" altLang="en-US" sz="2400" dirty="0">
                <a:solidFill>
                  <a:schemeClr val="tx1"/>
                </a:solidFill>
                <a:latin typeface="Arial" panose="020B0604020202020204" pitchFamily="34" charset="0"/>
                <a:sym typeface="+mn-ea"/>
              </a:rPr>
              <a:t>是继承性描述的一种</a:t>
            </a:r>
            <a:r>
              <a:rPr lang="zh-CN" altLang="en-US" sz="2400" dirty="0">
                <a:solidFill>
                  <a:srgbClr val="990033"/>
                </a:solidFill>
                <a:latin typeface="Arial" panose="020B0604020202020204" pitchFamily="34" charset="0"/>
                <a:sym typeface="+mn-ea"/>
              </a:rPr>
              <a:t>图示方法</a:t>
            </a:r>
            <a:r>
              <a:rPr lang="zh-CN" altLang="en-US" sz="2400" dirty="0">
                <a:solidFill>
                  <a:schemeClr val="tx1"/>
                </a:solidFill>
                <a:latin typeface="Arial" panose="020B0604020202020204" pitchFamily="34" charset="0"/>
                <a:sym typeface="+mn-ea"/>
              </a:rPr>
              <a:t>。</a:t>
            </a:r>
            <a:endParaRPr lang="en-US" altLang="zh-CN" sz="2400" b="0" dirty="0">
              <a:solidFill>
                <a:srgbClr val="0066FF"/>
              </a:solidFill>
              <a:effectLst>
                <a:outerShdw blurRad="38100" dist="38100" dir="2700000" algn="tl">
                  <a:srgbClr val="C0C0C0"/>
                </a:outerShdw>
              </a:effectLst>
              <a:latin typeface="Arial" panose="020B0604020202020204" pitchFamily="34" charset="0"/>
            </a:endParaRPr>
          </a:p>
        </p:txBody>
      </p:sp>
      <p:pic>
        <p:nvPicPr>
          <p:cNvPr id="10245" name="Picture 5">
            <a:extLst>
              <a:ext uri="{FF2B5EF4-FFF2-40B4-BE49-F238E27FC236}">
                <a16:creationId xmlns:a16="http://schemas.microsoft.com/office/drawing/2014/main" id="{F07547E7-FB94-48D8-A3CA-A0F200AC9213}"/>
              </a:ext>
            </a:extLst>
          </p:cNvPr>
          <p:cNvPicPr>
            <a:picLocks noChangeAspect="1" noChangeArrowheads="1"/>
          </p:cNvPicPr>
          <p:nvPr/>
        </p:nvPicPr>
        <p:blipFill>
          <a:blip r:embed="rId2">
            <a:lum contrast="12000"/>
            <a:grayscl/>
            <a:extLst>
              <a:ext uri="{28A0092B-C50C-407E-A947-70E740481C1C}">
                <a14:useLocalDpi xmlns:a14="http://schemas.microsoft.com/office/drawing/2010/main" val="0"/>
              </a:ext>
            </a:extLst>
          </a:blip>
          <a:srcRect/>
          <a:stretch>
            <a:fillRect/>
          </a:stretch>
        </p:blipFill>
        <p:spPr bwMode="auto">
          <a:xfrm>
            <a:off x="1547813" y="4292600"/>
            <a:ext cx="590391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6">
            <a:extLst>
              <a:ext uri="{FF2B5EF4-FFF2-40B4-BE49-F238E27FC236}">
                <a16:creationId xmlns:a16="http://schemas.microsoft.com/office/drawing/2014/main" id="{2D9E3A7E-EAD1-486C-9FA4-047DD7BC3DC2}"/>
              </a:ext>
            </a:extLst>
          </p:cNvPr>
          <p:cNvSpPr>
            <a:spLocks noChangeArrowheads="1"/>
          </p:cNvSpPr>
          <p:nvPr/>
        </p:nvSpPr>
        <p:spPr bwMode="auto">
          <a:xfrm>
            <a:off x="2484438" y="6237288"/>
            <a:ext cx="4924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zh-CN" altLang="en-US" sz="1800">
                <a:latin typeface="Times New Roman" panose="02020603050405020304" pitchFamily="18" charset="0"/>
              </a:rPr>
              <a:t>图</a:t>
            </a:r>
            <a:r>
              <a:rPr lang="en-US" altLang="zh-CN" sz="1800">
                <a:latin typeface="Times New Roman" panose="02020603050405020304" pitchFamily="18" charset="0"/>
              </a:rPr>
              <a:t>5-2</a:t>
            </a:r>
            <a:r>
              <a:rPr lang="zh-CN" altLang="en-US" sz="1800">
                <a:latin typeface="Times New Roman" panose="02020603050405020304" pitchFamily="18" charset="0"/>
              </a:rPr>
              <a:t>继承性                              图</a:t>
            </a:r>
            <a:r>
              <a:rPr lang="en-US" altLang="zh-CN" sz="1800">
                <a:latin typeface="Times New Roman" panose="02020603050405020304" pitchFamily="18" charset="0"/>
              </a:rPr>
              <a:t>5-3</a:t>
            </a:r>
            <a:r>
              <a:rPr lang="zh-CN" altLang="en-US" sz="1800">
                <a:latin typeface="Times New Roman" panose="02020603050405020304" pitchFamily="18" charset="0"/>
              </a:rPr>
              <a:t>继承性描述</a:t>
            </a:r>
            <a:endParaRPr lang="zh-CN" altLang="en-US" sz="1800"/>
          </a:p>
        </p:txBody>
      </p:sp>
      <p:sp>
        <p:nvSpPr>
          <p:cNvPr id="10247" name="AutoShape 8">
            <a:extLst>
              <a:ext uri="{FF2B5EF4-FFF2-40B4-BE49-F238E27FC236}">
                <a16:creationId xmlns:a16="http://schemas.microsoft.com/office/drawing/2014/main" id="{F9AB36FD-5A85-4BBD-A744-1453ACB82440}"/>
              </a:ext>
            </a:extLst>
          </p:cNvPr>
          <p:cNvSpPr>
            <a:spLocks noChangeArrowheads="1"/>
          </p:cNvSpPr>
          <p:nvPr/>
        </p:nvSpPr>
        <p:spPr bwMode="auto">
          <a:xfrm>
            <a:off x="2225675" y="3948113"/>
            <a:ext cx="3240088" cy="719137"/>
          </a:xfrm>
          <a:prstGeom prst="wedgeRectCallout">
            <a:avLst>
              <a:gd name="adj1" fmla="val -32282"/>
              <a:gd name="adj2" fmla="val -65671"/>
            </a:avLst>
          </a:prstGeom>
          <a:solidFill>
            <a:srgbClr val="FFFF99"/>
          </a:solidFill>
          <a:ln w="9525">
            <a:solidFill>
              <a:schemeClr val="tx1"/>
            </a:solidFill>
            <a:miter lim="800000"/>
            <a:headEnd/>
            <a:tailEnd/>
          </a:ln>
        </p:spPr>
        <p:txBody>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a:solidFill>
                  <a:srgbClr val="CC0000"/>
                </a:solidFill>
              </a:rPr>
              <a:t>单重继承</a:t>
            </a:r>
            <a:r>
              <a:rPr lang="en-US" altLang="zh-CN"/>
              <a:t>:</a:t>
            </a:r>
            <a:r>
              <a:rPr lang="zh-CN" altLang="en-US"/>
              <a:t>一个类别</a:t>
            </a:r>
            <a:r>
              <a:rPr lang="zh-CN" altLang="en-US" u="sng"/>
              <a:t>只可继承自一个父类</a:t>
            </a:r>
            <a:r>
              <a:rPr lang="zh-CN" altLang="en-US"/>
              <a:t>。</a:t>
            </a:r>
            <a:r>
              <a:rPr lang="zh-CN" altLang="en-US">
                <a:solidFill>
                  <a:srgbClr val="CC0000"/>
                </a:solidFill>
              </a:rPr>
              <a:t>多重继承</a:t>
            </a:r>
            <a:r>
              <a:rPr lang="zh-CN" altLang="en-US"/>
              <a:t>是一个类别可同时从多个父类继承行为与特征的功能。</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a:extLst>
              <a:ext uri="{FF2B5EF4-FFF2-40B4-BE49-F238E27FC236}">
                <a16:creationId xmlns:a16="http://schemas.microsoft.com/office/drawing/2014/main" id="{23AC1402-985C-4B9E-A27B-9E16F4ED8089}"/>
              </a:ext>
            </a:extLst>
          </p:cNvPr>
          <p:cNvSpPr>
            <a:spLocks noGrp="1" noChangeArrowheads="1"/>
          </p:cNvSpPr>
          <p:nvPr>
            <p:ph type="title" idx="4294967295"/>
          </p:nvPr>
        </p:nvSpPr>
        <p:spPr>
          <a:xfrm>
            <a:off x="395288" y="260350"/>
            <a:ext cx="8178800" cy="533400"/>
          </a:xfrm>
          <a:ln>
            <a:miter/>
          </a:ln>
        </p:spPr>
        <p:txBody>
          <a:bodyPr/>
          <a:lstStyle/>
          <a:p>
            <a:pPr eaLnBrk="1" hangingPunct="1">
              <a:defRPr/>
            </a:pPr>
            <a:r>
              <a:rPr lang="en-US" altLang="zh-CN">
                <a:effectLst>
                  <a:outerShdw blurRad="38100" dist="38100" dir="2700000" algn="tl">
                    <a:srgbClr val="C0C0C0"/>
                  </a:outerShdw>
                </a:effectLst>
              </a:rPr>
              <a:t>5.6 </a:t>
            </a:r>
            <a:r>
              <a:rPr lang="zh-CN" altLang="en-US">
                <a:effectLst>
                  <a:outerShdw blurRad="38100" dist="38100" dir="2700000" algn="tl">
                    <a:srgbClr val="C0C0C0"/>
                  </a:outerShdw>
                </a:effectLst>
              </a:rPr>
              <a:t>实验五 </a:t>
            </a:r>
            <a:r>
              <a:rPr lang="en-US" altLang="zh-CN">
                <a:effectLst>
                  <a:outerShdw blurRad="38100" dist="38100" dir="2700000" algn="tl">
                    <a:srgbClr val="C0C0C0"/>
                  </a:outerShdw>
                </a:effectLst>
              </a:rPr>
              <a:t>Rational Rose</a:t>
            </a:r>
            <a:r>
              <a:rPr lang="zh-CN" altLang="en-US">
                <a:effectLst>
                  <a:outerShdw blurRad="38100" dist="38100" dir="2700000" algn="tl">
                    <a:srgbClr val="C0C0C0"/>
                  </a:outerShdw>
                </a:effectLst>
              </a:rPr>
              <a:t>应用</a:t>
            </a:r>
            <a:r>
              <a:rPr lang="zh-CN" altLang="en-US"/>
              <a:t> </a:t>
            </a:r>
          </a:p>
        </p:txBody>
      </p:sp>
      <p:sp>
        <p:nvSpPr>
          <p:cNvPr id="83971" name="Text Box 3">
            <a:extLst>
              <a:ext uri="{FF2B5EF4-FFF2-40B4-BE49-F238E27FC236}">
                <a16:creationId xmlns:a16="http://schemas.microsoft.com/office/drawing/2014/main" id="{857FEA75-6406-47DD-AFB0-EE64732B2238}"/>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83972" name="Rectangle 4">
            <a:extLst>
              <a:ext uri="{FF2B5EF4-FFF2-40B4-BE49-F238E27FC236}">
                <a16:creationId xmlns:a16="http://schemas.microsoft.com/office/drawing/2014/main" id="{0E9C1C6E-8E12-48C6-9D82-042A431213EC}"/>
              </a:ext>
            </a:extLst>
          </p:cNvPr>
          <p:cNvSpPr>
            <a:spLocks noChangeArrowheads="1"/>
          </p:cNvSpPr>
          <p:nvPr/>
        </p:nvSpPr>
        <p:spPr bwMode="auto">
          <a:xfrm>
            <a:off x="539750" y="3317875"/>
            <a:ext cx="8135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76176" bIns="76176" anchor="ctr">
            <a:spAutoFit/>
          </a:bodyPr>
          <a:lstStyle>
            <a:lvl1pPr indent="212725"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sz="1600" b="0">
              <a:latin typeface="Arial" panose="020B0604020202020204" pitchFamily="34" charset="0"/>
            </a:endParaRPr>
          </a:p>
        </p:txBody>
      </p:sp>
      <p:sp>
        <p:nvSpPr>
          <p:cNvPr id="5" name="圆角矩形 4">
            <a:extLst>
              <a:ext uri="{FF2B5EF4-FFF2-40B4-BE49-F238E27FC236}">
                <a16:creationId xmlns:a16="http://schemas.microsoft.com/office/drawing/2014/main" id="{BEF7E6C0-478A-43DD-8276-FF159A21FE9C}"/>
              </a:ext>
            </a:extLst>
          </p:cNvPr>
          <p:cNvSpPr/>
          <p:nvPr/>
        </p:nvSpPr>
        <p:spPr bwMode="gray">
          <a:xfrm>
            <a:off x="755650" y="1700213"/>
            <a:ext cx="7848600" cy="3744912"/>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lnSpcReduction="10000"/>
          </a:bodyPr>
          <a:lstStyle/>
          <a:p>
            <a:pPr>
              <a:buFontTx/>
              <a:buNone/>
              <a:defRPr/>
            </a:pPr>
            <a:r>
              <a:rPr lang="en-US" altLang="zh-CN" sz="2000">
                <a:solidFill>
                  <a:srgbClr val="FF0000"/>
                </a:solidFill>
                <a:latin typeface="Arial" panose="020B0604020202020204" pitchFamily="34" charset="0"/>
              </a:rPr>
              <a:t>        5 </a:t>
            </a:r>
            <a:r>
              <a:rPr lang="zh-CN" altLang="en-US" sz="2000">
                <a:solidFill>
                  <a:srgbClr val="FF0000"/>
                </a:solidFill>
                <a:latin typeface="Arial" panose="020B0604020202020204" pitchFamily="34" charset="0"/>
              </a:rPr>
              <a:t>实验步骤</a:t>
            </a:r>
          </a:p>
          <a:p>
            <a:pPr>
              <a:buFontTx/>
              <a:buNone/>
              <a:defRPr/>
            </a:pPr>
            <a:r>
              <a:rPr lang="zh-CN" altLang="en-US" sz="2000">
                <a:solidFill>
                  <a:srgbClr val="0066FF"/>
                </a:solidFill>
                <a:latin typeface="Arial" panose="020B0604020202020204" pitchFamily="34" charset="0"/>
              </a:rPr>
              <a:t>      </a:t>
            </a:r>
            <a:r>
              <a:rPr lang="zh-CN" altLang="en-US" sz="2000">
                <a:solidFill>
                  <a:srgbClr val="A50021"/>
                </a:solidFill>
                <a:latin typeface="Times New Roman" panose="02020603050405020304" pitchFamily="18" charset="0"/>
                <a:cs typeface="Times New Roman" panose="02020603050405020304" pitchFamily="18" charset="0"/>
              </a:rPr>
              <a:t>类图</a:t>
            </a:r>
            <a:r>
              <a:rPr lang="zh-CN" altLang="en-US" sz="2000">
                <a:solidFill>
                  <a:schemeClr val="tx1"/>
                </a:solidFill>
                <a:latin typeface="Times New Roman" panose="02020603050405020304" pitchFamily="18" charset="0"/>
                <a:cs typeface="Times New Roman" panose="02020603050405020304" pitchFamily="18" charset="0"/>
              </a:rPr>
              <a:t>表示不同的实体（人、事物和数据）彼此相关，显示了系统的静态结构。类图</a:t>
            </a:r>
            <a:r>
              <a:rPr lang="zh-CN" altLang="en-US" sz="2000">
                <a:solidFill>
                  <a:srgbClr val="A50021"/>
                </a:solidFill>
                <a:latin typeface="Times New Roman" panose="02020603050405020304" pitchFamily="18" charset="0"/>
                <a:cs typeface="Times New Roman" panose="02020603050405020304" pitchFamily="18" charset="0"/>
              </a:rPr>
              <a:t>可用于</a:t>
            </a:r>
            <a:r>
              <a:rPr lang="zh-CN" altLang="en-US" sz="2000">
                <a:solidFill>
                  <a:schemeClr val="tx1"/>
                </a:solidFill>
                <a:latin typeface="Times New Roman" panose="02020603050405020304" pitchFamily="18" charset="0"/>
                <a:cs typeface="Times New Roman" panose="02020603050405020304" pitchFamily="18" charset="0"/>
              </a:rPr>
              <a:t>表示逻辑类，逻辑类通常就是业务人员所谈及的事物种类，如乐队、</a:t>
            </a:r>
            <a:r>
              <a:rPr lang="en-US" altLang="zh-CN" sz="2000">
                <a:solidFill>
                  <a:schemeClr val="tx1"/>
                </a:solidFill>
                <a:latin typeface="Times New Roman" panose="02020603050405020304" pitchFamily="18" charset="0"/>
                <a:cs typeface="Times New Roman" panose="02020603050405020304" pitchFamily="18" charset="0"/>
              </a:rPr>
              <a:t>CD</a:t>
            </a:r>
            <a:r>
              <a:rPr lang="zh-CN" altLang="en-US" sz="2000">
                <a:solidFill>
                  <a:schemeClr val="tx1"/>
                </a:solidFill>
                <a:latin typeface="Times New Roman" panose="02020603050405020304" pitchFamily="18" charset="0"/>
                <a:cs typeface="Times New Roman" panose="02020603050405020304" pitchFamily="18" charset="0"/>
              </a:rPr>
              <a:t>、广播剧、贷款、住房抵押、汽车信贷和利率等。类图</a:t>
            </a:r>
            <a:r>
              <a:rPr lang="zh-CN" altLang="en-US" sz="2000">
                <a:solidFill>
                  <a:srgbClr val="A50021"/>
                </a:solidFill>
                <a:latin typeface="Times New Roman" panose="02020603050405020304" pitchFamily="18" charset="0"/>
                <a:cs typeface="Times New Roman" panose="02020603050405020304" pitchFamily="18" charset="0"/>
              </a:rPr>
              <a:t>还可用于</a:t>
            </a:r>
            <a:r>
              <a:rPr lang="zh-CN" altLang="en-US" sz="2000">
                <a:solidFill>
                  <a:schemeClr val="tx1"/>
                </a:solidFill>
                <a:latin typeface="Times New Roman" panose="02020603050405020304" pitchFamily="18" charset="0"/>
                <a:cs typeface="Times New Roman" panose="02020603050405020304" pitchFamily="18" charset="0"/>
              </a:rPr>
              <a:t>表示实现类，即程序员处理的实体。实现类图或许会与逻辑类图显示一些相同的类。但是，由于很可能具有对</a:t>
            </a:r>
            <a:r>
              <a:rPr lang="en-US" altLang="zh-CN" sz="2000">
                <a:solidFill>
                  <a:schemeClr val="tx1"/>
                </a:solidFill>
                <a:latin typeface="Times New Roman" panose="02020603050405020304" pitchFamily="18" charset="0"/>
                <a:cs typeface="Times New Roman" panose="02020603050405020304" pitchFamily="18" charset="0"/>
              </a:rPr>
              <a:t>Vector</a:t>
            </a:r>
            <a:r>
              <a:rPr lang="zh-CN" altLang="en-US" sz="2000">
                <a:solidFill>
                  <a:schemeClr val="tx1"/>
                </a:solidFill>
                <a:latin typeface="Times New Roman" panose="02020603050405020304" pitchFamily="18" charset="0"/>
                <a:cs typeface="Times New Roman" panose="02020603050405020304" pitchFamily="18" charset="0"/>
              </a:rPr>
              <a:t>和</a:t>
            </a:r>
            <a:r>
              <a:rPr lang="en-US" altLang="zh-CN" sz="2000">
                <a:solidFill>
                  <a:schemeClr val="tx1"/>
                </a:solidFill>
                <a:latin typeface="Times New Roman" panose="02020603050405020304" pitchFamily="18" charset="0"/>
                <a:cs typeface="Times New Roman" panose="02020603050405020304" pitchFamily="18" charset="0"/>
              </a:rPr>
              <a:t>HashMap</a:t>
            </a:r>
            <a:r>
              <a:rPr lang="zh-CN" altLang="en-US" sz="2000">
                <a:solidFill>
                  <a:schemeClr val="tx1"/>
                </a:solidFill>
                <a:latin typeface="Times New Roman" panose="02020603050405020304" pitchFamily="18" charset="0"/>
                <a:cs typeface="Times New Roman" panose="02020603050405020304" pitchFamily="18" charset="0"/>
              </a:rPr>
              <a:t>这种事物的引用，实现类图不会使用相同的属性进行描述。</a:t>
            </a:r>
          </a:p>
          <a:p>
            <a:pPr>
              <a:buFontTx/>
              <a:buNone/>
              <a:defRPr/>
            </a:pPr>
            <a:r>
              <a:rPr lang="en-US" altLang="zh-CN" sz="1800">
                <a:solidFill>
                  <a:schemeClr val="tx1"/>
                </a:solidFill>
                <a:latin typeface="Times New Roman" panose="02020603050405020304" pitchFamily="18" charset="0"/>
                <a:cs typeface="Times New Roman" panose="02020603050405020304" pitchFamily="18" charset="0"/>
              </a:rPr>
              <a:t>      </a:t>
            </a:r>
            <a:r>
              <a:rPr lang="en-US" altLang="zh-CN" sz="2000">
                <a:solidFill>
                  <a:schemeClr val="tx1"/>
                </a:solidFill>
                <a:latin typeface="Times New Roman" panose="02020603050405020304" pitchFamily="18" charset="0"/>
                <a:cs typeface="Times New Roman" panose="02020603050405020304" pitchFamily="18" charset="0"/>
              </a:rPr>
              <a:t>(1) </a:t>
            </a:r>
            <a:r>
              <a:rPr lang="zh-CN" altLang="en-US" sz="2000">
                <a:solidFill>
                  <a:schemeClr val="tx1"/>
                </a:solidFill>
                <a:latin typeface="Times New Roman" panose="02020603050405020304" pitchFamily="18" charset="0"/>
                <a:cs typeface="Times New Roman" panose="02020603050405020304" pitchFamily="18" charset="0"/>
              </a:rPr>
              <a:t>启动</a:t>
            </a:r>
            <a:r>
              <a:rPr lang="en-US" altLang="zh-CN" sz="2000">
                <a:solidFill>
                  <a:schemeClr val="tx1"/>
                </a:solidFill>
                <a:latin typeface="Times New Roman" panose="02020603050405020304" pitchFamily="18" charset="0"/>
                <a:cs typeface="Times New Roman" panose="02020603050405020304" pitchFamily="18" charset="0"/>
              </a:rPr>
              <a:t>Rational Rose</a:t>
            </a:r>
            <a:r>
              <a:rPr lang="zh-CN" altLang="en-US" sz="2000">
                <a:solidFill>
                  <a:schemeClr val="tx1"/>
                </a:solidFill>
                <a:latin typeface="Times New Roman" panose="02020603050405020304" pitchFamily="18" charset="0"/>
                <a:cs typeface="Times New Roman" panose="02020603050405020304" pitchFamily="18" charset="0"/>
              </a:rPr>
              <a:t>。</a:t>
            </a:r>
          </a:p>
          <a:p>
            <a:pPr>
              <a:buFontTx/>
              <a:buNone/>
              <a:defRPr/>
            </a:pPr>
            <a:r>
              <a:rPr lang="en-US" altLang="zh-CN" sz="2000">
                <a:solidFill>
                  <a:schemeClr val="tx1"/>
                </a:solidFill>
                <a:latin typeface="Times New Roman" panose="02020603050405020304" pitchFamily="18" charset="0"/>
                <a:cs typeface="Times New Roman" panose="02020603050405020304" pitchFamily="18" charset="0"/>
              </a:rPr>
              <a:t>      (2) </a:t>
            </a:r>
            <a:r>
              <a:rPr lang="zh-CN" altLang="en-US" sz="2000">
                <a:solidFill>
                  <a:schemeClr val="tx1"/>
                </a:solidFill>
                <a:latin typeface="Times New Roman" panose="02020603050405020304" pitchFamily="18" charset="0"/>
                <a:cs typeface="Times New Roman" panose="02020603050405020304" pitchFamily="18" charset="0"/>
              </a:rPr>
              <a:t>系统会自动建立一个新的</a:t>
            </a:r>
            <a:r>
              <a:rPr lang="en-US" altLang="zh-CN" sz="2000">
                <a:solidFill>
                  <a:schemeClr val="tx1"/>
                </a:solidFill>
                <a:latin typeface="Times New Roman" panose="02020603050405020304" pitchFamily="18" charset="0"/>
                <a:cs typeface="Times New Roman" panose="02020603050405020304" pitchFamily="18" charset="0"/>
              </a:rPr>
              <a:t>mdl</a:t>
            </a:r>
            <a:r>
              <a:rPr lang="zh-CN" altLang="en-US" sz="2000">
                <a:solidFill>
                  <a:schemeClr val="tx1"/>
                </a:solidFill>
                <a:latin typeface="Times New Roman" panose="02020603050405020304" pitchFamily="18" charset="0"/>
                <a:cs typeface="Times New Roman" panose="02020603050405020304" pitchFamily="18" charset="0"/>
              </a:rPr>
              <a:t>文件，在此文件中绘制类图。</a:t>
            </a:r>
          </a:p>
          <a:p>
            <a:pPr>
              <a:buFontTx/>
              <a:buNone/>
              <a:defRPr/>
            </a:pPr>
            <a:r>
              <a:rPr lang="en-US" altLang="zh-CN" sz="2000">
                <a:solidFill>
                  <a:schemeClr val="tx1"/>
                </a:solidFill>
                <a:latin typeface="Times New Roman" panose="02020603050405020304" pitchFamily="18" charset="0"/>
                <a:cs typeface="Times New Roman" panose="02020603050405020304" pitchFamily="18" charset="0"/>
              </a:rPr>
              <a:t>      (3) </a:t>
            </a:r>
            <a:r>
              <a:rPr lang="zh-CN" altLang="en-US" sz="2000">
                <a:solidFill>
                  <a:schemeClr val="tx1"/>
                </a:solidFill>
                <a:latin typeface="Times New Roman" panose="02020603050405020304" pitchFamily="18" charset="0"/>
                <a:cs typeface="Times New Roman" panose="02020603050405020304" pitchFamily="18" charset="0"/>
              </a:rPr>
              <a:t>界面右边的空白区域为工作区，在工作区进行绘图操作。</a:t>
            </a:r>
          </a:p>
          <a:p>
            <a:pPr>
              <a:buFontTx/>
              <a:buNone/>
              <a:defRPr/>
            </a:pPr>
            <a:endParaRPr lang="zh-CN" altLang="en-US" sz="200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a:extLst>
              <a:ext uri="{FF2B5EF4-FFF2-40B4-BE49-F238E27FC236}">
                <a16:creationId xmlns:a16="http://schemas.microsoft.com/office/drawing/2014/main" id="{84F9FFDA-4E3B-4A82-B132-2BFB4F6CDF04}"/>
              </a:ext>
            </a:extLst>
          </p:cNvPr>
          <p:cNvSpPr>
            <a:spLocks noGrp="1" noChangeArrowheads="1"/>
          </p:cNvSpPr>
          <p:nvPr>
            <p:ph type="title" idx="4294967295"/>
          </p:nvPr>
        </p:nvSpPr>
        <p:spPr>
          <a:xfrm>
            <a:off x="395288" y="260350"/>
            <a:ext cx="8178800" cy="533400"/>
          </a:xfrm>
          <a:ln>
            <a:miter/>
          </a:ln>
        </p:spPr>
        <p:txBody>
          <a:bodyPr/>
          <a:lstStyle/>
          <a:p>
            <a:pPr eaLnBrk="1" hangingPunct="1">
              <a:defRPr/>
            </a:pPr>
            <a:r>
              <a:rPr lang="en-US" altLang="zh-CN">
                <a:effectLst>
                  <a:outerShdw blurRad="38100" dist="38100" dir="2700000" algn="tl">
                    <a:srgbClr val="C0C0C0"/>
                  </a:outerShdw>
                </a:effectLst>
              </a:rPr>
              <a:t>5.6 </a:t>
            </a:r>
            <a:r>
              <a:rPr lang="zh-CN" altLang="en-US">
                <a:effectLst>
                  <a:outerShdw blurRad="38100" dist="38100" dir="2700000" algn="tl">
                    <a:srgbClr val="C0C0C0"/>
                  </a:outerShdw>
                </a:effectLst>
              </a:rPr>
              <a:t>实验五 </a:t>
            </a:r>
            <a:r>
              <a:rPr lang="en-US" altLang="zh-CN">
                <a:effectLst>
                  <a:outerShdw blurRad="38100" dist="38100" dir="2700000" algn="tl">
                    <a:srgbClr val="C0C0C0"/>
                  </a:outerShdw>
                </a:effectLst>
              </a:rPr>
              <a:t>Rational Rose</a:t>
            </a:r>
            <a:r>
              <a:rPr lang="zh-CN" altLang="en-US">
                <a:effectLst>
                  <a:outerShdw blurRad="38100" dist="38100" dir="2700000" algn="tl">
                    <a:srgbClr val="C0C0C0"/>
                  </a:outerShdw>
                </a:effectLst>
              </a:rPr>
              <a:t>应用</a:t>
            </a:r>
            <a:r>
              <a:rPr lang="zh-CN" altLang="en-US"/>
              <a:t> </a:t>
            </a:r>
          </a:p>
        </p:txBody>
      </p:sp>
      <p:sp>
        <p:nvSpPr>
          <p:cNvPr id="84995" name="Text Box 3">
            <a:extLst>
              <a:ext uri="{FF2B5EF4-FFF2-40B4-BE49-F238E27FC236}">
                <a16:creationId xmlns:a16="http://schemas.microsoft.com/office/drawing/2014/main" id="{5673B245-813E-4053-996D-0F8B8FB0AF9F}"/>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pic>
        <p:nvPicPr>
          <p:cNvPr id="84996" name="Picture 4" descr="1">
            <a:extLst>
              <a:ext uri="{FF2B5EF4-FFF2-40B4-BE49-F238E27FC236}">
                <a16:creationId xmlns:a16="http://schemas.microsoft.com/office/drawing/2014/main" id="{DD6E14BC-5918-4E4E-AD7E-670325A1AFC3}"/>
              </a:ext>
            </a:extLst>
          </p:cNvPr>
          <p:cNvPicPr>
            <a:picLocks noChangeAspect="1" noChangeArrowheads="1"/>
          </p:cNvPicPr>
          <p:nvPr/>
        </p:nvPicPr>
        <p:blipFill>
          <a:blip r:embed="rId2">
            <a:lum contrast="48000"/>
            <a:grayscl/>
            <a:extLst>
              <a:ext uri="{28A0092B-C50C-407E-A947-70E740481C1C}">
                <a14:useLocalDpi xmlns:a14="http://schemas.microsoft.com/office/drawing/2010/main" val="0"/>
              </a:ext>
            </a:extLst>
          </a:blip>
          <a:srcRect/>
          <a:stretch>
            <a:fillRect/>
          </a:stretch>
        </p:blipFill>
        <p:spPr bwMode="auto">
          <a:xfrm>
            <a:off x="2339975" y="2997200"/>
            <a:ext cx="576263"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7" name="Rectangle 8">
            <a:extLst>
              <a:ext uri="{FF2B5EF4-FFF2-40B4-BE49-F238E27FC236}">
                <a16:creationId xmlns:a16="http://schemas.microsoft.com/office/drawing/2014/main" id="{1147CB4B-0B69-48F9-B6E6-96A5784F6820}"/>
              </a:ext>
            </a:extLst>
          </p:cNvPr>
          <p:cNvSpPr>
            <a:spLocks noChangeArrowheads="1"/>
          </p:cNvSpPr>
          <p:nvPr/>
        </p:nvSpPr>
        <p:spPr bwMode="auto">
          <a:xfrm>
            <a:off x="0" y="3152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84998" name="Rectangle 9">
            <a:extLst>
              <a:ext uri="{FF2B5EF4-FFF2-40B4-BE49-F238E27FC236}">
                <a16:creationId xmlns:a16="http://schemas.microsoft.com/office/drawing/2014/main" id="{7A3B93E6-A020-4B0F-B761-B63AD0455764}"/>
              </a:ext>
            </a:extLst>
          </p:cNvPr>
          <p:cNvSpPr>
            <a:spLocks noChangeArrowheads="1"/>
          </p:cNvSpPr>
          <p:nvPr/>
        </p:nvSpPr>
        <p:spPr bwMode="auto">
          <a:xfrm>
            <a:off x="900113" y="1773238"/>
            <a:ext cx="7127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401638" algn="l"/>
              </a:tabLst>
              <a:defRPr sz="1400" b="1">
                <a:solidFill>
                  <a:schemeClr val="tx1"/>
                </a:solidFill>
                <a:latin typeface="宋体" panose="02010600030101010101" pitchFamily="2" charset="-122"/>
                <a:ea typeface="宋体" panose="02010600030101010101" pitchFamily="2" charset="-122"/>
              </a:defRPr>
            </a:lvl1pPr>
            <a:lvl2pPr marL="742950" indent="-285750" eaLnBrk="0" hangingPunct="0">
              <a:tabLst>
                <a:tab pos="401638" algn="l"/>
              </a:tabLst>
              <a:defRPr sz="1400" b="1">
                <a:solidFill>
                  <a:schemeClr val="tx1"/>
                </a:solidFill>
                <a:latin typeface="宋体" panose="02010600030101010101" pitchFamily="2" charset="-122"/>
                <a:ea typeface="宋体" panose="02010600030101010101" pitchFamily="2" charset="-122"/>
              </a:defRPr>
            </a:lvl2pPr>
            <a:lvl3pPr marL="1143000" indent="-228600" eaLnBrk="0" hangingPunct="0">
              <a:tabLst>
                <a:tab pos="401638" algn="l"/>
              </a:tabLst>
              <a:defRPr sz="1400" b="1">
                <a:solidFill>
                  <a:schemeClr val="tx1"/>
                </a:solidFill>
                <a:latin typeface="宋体" panose="02010600030101010101" pitchFamily="2" charset="-122"/>
                <a:ea typeface="宋体" panose="02010600030101010101" pitchFamily="2" charset="-122"/>
              </a:defRPr>
            </a:lvl3pPr>
            <a:lvl4pPr marL="1600200" indent="-228600" eaLnBrk="0" hangingPunct="0">
              <a:tabLst>
                <a:tab pos="401638" algn="l"/>
              </a:tabLst>
              <a:defRPr sz="1400" b="1">
                <a:solidFill>
                  <a:schemeClr val="tx1"/>
                </a:solidFill>
                <a:latin typeface="宋体" panose="02010600030101010101" pitchFamily="2" charset="-122"/>
                <a:ea typeface="宋体" panose="02010600030101010101" pitchFamily="2" charset="-122"/>
              </a:defRPr>
            </a:lvl4pPr>
            <a:lvl5pPr marL="2057400" indent="-228600" eaLnBrk="0" hangingPunct="0">
              <a:tabLst>
                <a:tab pos="401638" algn="l"/>
              </a:tabLst>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tabLst>
                <a:tab pos="401638" algn="l"/>
              </a:tabLst>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tabLst>
                <a:tab pos="401638" algn="l"/>
              </a:tabLst>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tabLst>
                <a:tab pos="401638" algn="l"/>
              </a:tabLst>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tabLst>
                <a:tab pos="401638" algn="l"/>
              </a:tabLst>
              <a:defRPr sz="1400" b="1">
                <a:solidFill>
                  <a:schemeClr val="tx1"/>
                </a:solidFill>
                <a:latin typeface="宋体" panose="02010600030101010101" pitchFamily="2" charset="-122"/>
                <a:ea typeface="宋体" panose="02010600030101010101" pitchFamily="2" charset="-122"/>
              </a:defRPr>
            </a:lvl9pPr>
          </a:lstStyle>
          <a:p>
            <a:pPr eaLnBrk="1" hangingPunct="1"/>
            <a:r>
              <a:rPr lang="en-US" altLang="zh-CN" sz="1800">
                <a:latin typeface="Times New Roman" panose="02020603050405020304" pitchFamily="18" charset="0"/>
                <a:cs typeface="Times New Roman" panose="02020603050405020304" pitchFamily="18" charset="0"/>
              </a:rPr>
              <a:t>(4) </a:t>
            </a:r>
            <a:r>
              <a:rPr lang="zh-CN" altLang="en-US" sz="1800">
                <a:latin typeface="Times New Roman" panose="02020603050405020304" pitchFamily="18" charset="0"/>
                <a:cs typeface="Times New Roman" panose="02020603050405020304" pitchFamily="18" charset="0"/>
              </a:rPr>
              <a:t>界面中间的动作条为绘图元素，将使用这些元素进行绘图。如图</a:t>
            </a:r>
            <a:r>
              <a:rPr lang="en-US" altLang="zh-CN" sz="1800">
                <a:latin typeface="Times New Roman" panose="02020603050405020304" pitchFamily="18" charset="0"/>
                <a:cs typeface="Times New Roman" panose="02020603050405020304" pitchFamily="18" charset="0"/>
              </a:rPr>
              <a:t>5-31</a:t>
            </a:r>
            <a:r>
              <a:rPr lang="zh-CN" altLang="en-US" sz="1800">
                <a:latin typeface="Times New Roman" panose="02020603050405020304" pitchFamily="18" charset="0"/>
                <a:cs typeface="Times New Roman" panose="02020603050405020304" pitchFamily="18" charset="0"/>
              </a:rPr>
              <a:t>所示。</a:t>
            </a:r>
            <a:endParaRPr lang="zh-CN" altLang="en-US" sz="1800"/>
          </a:p>
        </p:txBody>
      </p:sp>
      <p:sp>
        <p:nvSpPr>
          <p:cNvPr id="84999" name="Rectangle 10">
            <a:extLst>
              <a:ext uri="{FF2B5EF4-FFF2-40B4-BE49-F238E27FC236}">
                <a16:creationId xmlns:a16="http://schemas.microsoft.com/office/drawing/2014/main" id="{BBA2CFF0-232F-4542-94FF-1A62E70B02C9}"/>
              </a:ext>
            </a:extLst>
          </p:cNvPr>
          <p:cNvSpPr>
            <a:spLocks noChangeArrowheads="1"/>
          </p:cNvSpPr>
          <p:nvPr/>
        </p:nvSpPr>
        <p:spPr bwMode="auto">
          <a:xfrm>
            <a:off x="684213" y="2636838"/>
            <a:ext cx="59864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401638" algn="l"/>
              </a:tabLst>
              <a:defRPr sz="1400" b="1">
                <a:solidFill>
                  <a:schemeClr val="tx1"/>
                </a:solidFill>
                <a:latin typeface="宋体" panose="02010600030101010101" pitchFamily="2" charset="-122"/>
                <a:ea typeface="宋体" panose="02010600030101010101" pitchFamily="2" charset="-122"/>
              </a:defRPr>
            </a:lvl1pPr>
            <a:lvl2pPr marL="742950" indent="-285750" eaLnBrk="0" hangingPunct="0">
              <a:tabLst>
                <a:tab pos="401638" algn="l"/>
              </a:tabLst>
              <a:defRPr sz="1400" b="1">
                <a:solidFill>
                  <a:schemeClr val="tx1"/>
                </a:solidFill>
                <a:latin typeface="宋体" panose="02010600030101010101" pitchFamily="2" charset="-122"/>
                <a:ea typeface="宋体" panose="02010600030101010101" pitchFamily="2" charset="-122"/>
              </a:defRPr>
            </a:lvl2pPr>
            <a:lvl3pPr marL="1143000" indent="-228600" eaLnBrk="0" hangingPunct="0">
              <a:tabLst>
                <a:tab pos="401638" algn="l"/>
              </a:tabLst>
              <a:defRPr sz="1400" b="1">
                <a:solidFill>
                  <a:schemeClr val="tx1"/>
                </a:solidFill>
                <a:latin typeface="宋体" panose="02010600030101010101" pitchFamily="2" charset="-122"/>
                <a:ea typeface="宋体" panose="02010600030101010101" pitchFamily="2" charset="-122"/>
              </a:defRPr>
            </a:lvl3pPr>
            <a:lvl4pPr marL="1600200" indent="-228600" eaLnBrk="0" hangingPunct="0">
              <a:tabLst>
                <a:tab pos="401638" algn="l"/>
              </a:tabLst>
              <a:defRPr sz="1400" b="1">
                <a:solidFill>
                  <a:schemeClr val="tx1"/>
                </a:solidFill>
                <a:latin typeface="宋体" panose="02010600030101010101" pitchFamily="2" charset="-122"/>
                <a:ea typeface="宋体" panose="02010600030101010101" pitchFamily="2" charset="-122"/>
              </a:defRPr>
            </a:lvl4pPr>
            <a:lvl5pPr marL="2057400" indent="-228600" eaLnBrk="0" hangingPunct="0">
              <a:tabLst>
                <a:tab pos="401638" algn="l"/>
              </a:tabLst>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tabLst>
                <a:tab pos="401638" algn="l"/>
              </a:tabLst>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tabLst>
                <a:tab pos="401638" algn="l"/>
              </a:tabLst>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tabLst>
                <a:tab pos="401638" algn="l"/>
              </a:tabLst>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tabLst>
                <a:tab pos="401638" algn="l"/>
              </a:tabLst>
              <a:defRPr sz="1400" b="1">
                <a:solidFill>
                  <a:schemeClr val="tx1"/>
                </a:solidFill>
                <a:latin typeface="宋体" panose="02010600030101010101" pitchFamily="2" charset="-122"/>
                <a:ea typeface="宋体" panose="02010600030101010101" pitchFamily="2" charset="-122"/>
              </a:defRPr>
            </a:lvl9pPr>
          </a:lstStyle>
          <a:p>
            <a:pPr eaLnBrk="1" hangingPunct="1"/>
            <a:r>
              <a:rPr lang="en-US" altLang="zh-CN">
                <a:latin typeface="Arial" panose="020B0604020202020204" pitchFamily="34" charset="0"/>
              </a:rPr>
              <a:t>     </a:t>
            </a:r>
            <a:r>
              <a:rPr lang="en-US" altLang="zh-CN" sz="1800">
                <a:latin typeface="Arial" panose="020B0604020202020204" pitchFamily="34" charset="0"/>
              </a:rPr>
              <a:t>(5) </a:t>
            </a:r>
            <a:r>
              <a:rPr lang="zh-CN" altLang="en-US" sz="1800">
                <a:latin typeface="Arial" panose="020B0604020202020204" pitchFamily="34" charset="0"/>
              </a:rPr>
              <a:t>在动作条中选择</a:t>
            </a:r>
            <a:r>
              <a:rPr lang="en-US" altLang="zh-CN" sz="1800">
                <a:latin typeface="Arial" panose="020B0604020202020204" pitchFamily="34" charset="0"/>
              </a:rPr>
              <a:t>Class</a:t>
            </a:r>
            <a:r>
              <a:rPr lang="zh-CN" altLang="en-US" sz="1800">
                <a:latin typeface="Arial" panose="020B0604020202020204" pitchFamily="34" charset="0"/>
              </a:rPr>
              <a:t>元素，在绘图区中单击左键。</a:t>
            </a:r>
          </a:p>
        </p:txBody>
      </p:sp>
      <p:sp>
        <p:nvSpPr>
          <p:cNvPr id="85000" name="Rectangle 11">
            <a:extLst>
              <a:ext uri="{FF2B5EF4-FFF2-40B4-BE49-F238E27FC236}">
                <a16:creationId xmlns:a16="http://schemas.microsoft.com/office/drawing/2014/main" id="{504822D1-C30B-4466-8B0D-BCC5CB53A6E8}"/>
              </a:ext>
            </a:extLst>
          </p:cNvPr>
          <p:cNvSpPr>
            <a:spLocks noChangeArrowheads="1"/>
          </p:cNvSpPr>
          <p:nvPr/>
        </p:nvSpPr>
        <p:spPr bwMode="auto">
          <a:xfrm>
            <a:off x="3348038" y="5300663"/>
            <a:ext cx="24145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a:latin typeface="Arial" panose="020B0604020202020204" pitchFamily="34" charset="0"/>
              </a:rPr>
              <a:t>图</a:t>
            </a:r>
            <a:r>
              <a:rPr lang="en-US" altLang="zh-CN">
                <a:latin typeface="Arial" panose="020B0604020202020204" pitchFamily="34" charset="0"/>
              </a:rPr>
              <a:t>5-31 </a:t>
            </a:r>
            <a:r>
              <a:rPr lang="zh-CN" altLang="en-US">
                <a:latin typeface="Arial" panose="020B0604020202020204" pitchFamily="34" charset="0"/>
              </a:rPr>
              <a:t>动作条中的绘图元素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a:extLst>
              <a:ext uri="{FF2B5EF4-FFF2-40B4-BE49-F238E27FC236}">
                <a16:creationId xmlns:a16="http://schemas.microsoft.com/office/drawing/2014/main" id="{020F82EF-9666-4563-BE3A-D0E9D71169FD}"/>
              </a:ext>
            </a:extLst>
          </p:cNvPr>
          <p:cNvSpPr>
            <a:spLocks noGrp="1" noChangeArrowheads="1"/>
          </p:cNvSpPr>
          <p:nvPr>
            <p:ph type="title" idx="4294967295"/>
          </p:nvPr>
        </p:nvSpPr>
        <p:spPr>
          <a:xfrm>
            <a:off x="395288" y="260350"/>
            <a:ext cx="8178800" cy="533400"/>
          </a:xfrm>
          <a:ln>
            <a:miter/>
          </a:ln>
        </p:spPr>
        <p:txBody>
          <a:bodyPr/>
          <a:lstStyle/>
          <a:p>
            <a:pPr eaLnBrk="1" hangingPunct="1">
              <a:defRPr/>
            </a:pPr>
            <a:r>
              <a:rPr lang="en-US" altLang="zh-CN">
                <a:effectLst>
                  <a:outerShdw blurRad="38100" dist="38100" dir="2700000" algn="tl">
                    <a:srgbClr val="C0C0C0"/>
                  </a:outerShdw>
                </a:effectLst>
              </a:rPr>
              <a:t>5.6 </a:t>
            </a:r>
            <a:r>
              <a:rPr lang="zh-CN" altLang="en-US">
                <a:effectLst>
                  <a:outerShdw blurRad="38100" dist="38100" dir="2700000" algn="tl">
                    <a:srgbClr val="C0C0C0"/>
                  </a:outerShdw>
                </a:effectLst>
              </a:rPr>
              <a:t>实验五 </a:t>
            </a:r>
            <a:r>
              <a:rPr lang="en-US" altLang="zh-CN">
                <a:effectLst>
                  <a:outerShdw blurRad="38100" dist="38100" dir="2700000" algn="tl">
                    <a:srgbClr val="C0C0C0"/>
                  </a:outerShdw>
                </a:effectLst>
              </a:rPr>
              <a:t>Rational Rose</a:t>
            </a:r>
            <a:r>
              <a:rPr lang="zh-CN" altLang="en-US">
                <a:effectLst>
                  <a:outerShdw blurRad="38100" dist="38100" dir="2700000" algn="tl">
                    <a:srgbClr val="C0C0C0"/>
                  </a:outerShdw>
                </a:effectLst>
              </a:rPr>
              <a:t>应用</a:t>
            </a:r>
            <a:r>
              <a:rPr lang="zh-CN" altLang="en-US"/>
              <a:t> </a:t>
            </a:r>
          </a:p>
        </p:txBody>
      </p:sp>
      <p:sp>
        <p:nvSpPr>
          <p:cNvPr id="86019" name="Text Box 3">
            <a:extLst>
              <a:ext uri="{FF2B5EF4-FFF2-40B4-BE49-F238E27FC236}">
                <a16:creationId xmlns:a16="http://schemas.microsoft.com/office/drawing/2014/main" id="{7D234C80-07FC-4A34-BEEC-15DD86C11781}"/>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86020" name="Rectangle 6">
            <a:extLst>
              <a:ext uri="{FF2B5EF4-FFF2-40B4-BE49-F238E27FC236}">
                <a16:creationId xmlns:a16="http://schemas.microsoft.com/office/drawing/2014/main" id="{3CE6D8FE-CE83-45FC-839F-9EBCD19F5DD2}"/>
              </a:ext>
            </a:extLst>
          </p:cNvPr>
          <p:cNvSpPr>
            <a:spLocks noChangeArrowheads="1"/>
          </p:cNvSpPr>
          <p:nvPr/>
        </p:nvSpPr>
        <p:spPr bwMode="auto">
          <a:xfrm>
            <a:off x="0" y="3152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pic>
        <p:nvPicPr>
          <p:cNvPr id="86021" name="Picture 11" descr="2">
            <a:extLst>
              <a:ext uri="{FF2B5EF4-FFF2-40B4-BE49-F238E27FC236}">
                <a16:creationId xmlns:a16="http://schemas.microsoft.com/office/drawing/2014/main" id="{A5D6CEF6-C07A-40E4-B50B-9EDEE3E1C64C}"/>
              </a:ext>
            </a:extLst>
          </p:cNvPr>
          <p:cNvPicPr>
            <a:picLocks noChangeAspect="1" noChangeArrowheads="1"/>
          </p:cNvPicPr>
          <p:nvPr/>
        </p:nvPicPr>
        <p:blipFill>
          <a:blip r:embed="rId2">
            <a:lum bright="-12000" contrast="30000"/>
            <a:grayscl/>
            <a:extLst>
              <a:ext uri="{28A0092B-C50C-407E-A947-70E740481C1C}">
                <a14:useLocalDpi xmlns:a14="http://schemas.microsoft.com/office/drawing/2010/main" val="0"/>
              </a:ext>
            </a:extLst>
          </a:blip>
          <a:srcRect/>
          <a:stretch>
            <a:fillRect/>
          </a:stretch>
        </p:blipFill>
        <p:spPr bwMode="auto">
          <a:xfrm>
            <a:off x="-4252913" y="3024188"/>
            <a:ext cx="8858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2" name="Picture 10">
            <a:extLst>
              <a:ext uri="{FF2B5EF4-FFF2-40B4-BE49-F238E27FC236}">
                <a16:creationId xmlns:a16="http://schemas.microsoft.com/office/drawing/2014/main" id="{11644BE1-C0CF-42D8-BB73-26DDE3E07702}"/>
              </a:ext>
            </a:extLst>
          </p:cNvPr>
          <p:cNvPicPr>
            <a:picLocks noChangeAspect="1" noChangeArrowheads="1"/>
          </p:cNvPicPr>
          <p:nvPr/>
        </p:nvPicPr>
        <p:blipFill>
          <a:blip r:embed="rId3">
            <a:lum bright="-12000" contrast="30000"/>
            <a:grayscl/>
            <a:extLst>
              <a:ext uri="{28A0092B-C50C-407E-A947-70E740481C1C}">
                <a14:useLocalDpi xmlns:a14="http://schemas.microsoft.com/office/drawing/2010/main" val="0"/>
              </a:ext>
            </a:extLst>
          </a:blip>
          <a:srcRect/>
          <a:stretch>
            <a:fillRect/>
          </a:stretch>
        </p:blipFill>
        <p:spPr bwMode="auto">
          <a:xfrm>
            <a:off x="-4252913" y="3630613"/>
            <a:ext cx="13525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3" name="Rectangle 12">
            <a:extLst>
              <a:ext uri="{FF2B5EF4-FFF2-40B4-BE49-F238E27FC236}">
                <a16:creationId xmlns:a16="http://schemas.microsoft.com/office/drawing/2014/main" id="{30597718-1F9B-45E8-B7F3-F00D4ABBB4D7}"/>
              </a:ext>
            </a:extLst>
          </p:cNvPr>
          <p:cNvSpPr>
            <a:spLocks noChangeArrowheads="1"/>
          </p:cNvSpPr>
          <p:nvPr/>
        </p:nvSpPr>
        <p:spPr bwMode="auto">
          <a:xfrm>
            <a:off x="755650" y="1452563"/>
            <a:ext cx="7999413"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763" eaLnBrk="0" hangingPunct="0">
              <a:tabLst>
                <a:tab pos="401638" algn="l"/>
              </a:tabLst>
              <a:defRPr sz="1400" b="1">
                <a:solidFill>
                  <a:schemeClr val="tx1"/>
                </a:solidFill>
                <a:latin typeface="宋体" panose="02010600030101010101" pitchFamily="2" charset="-122"/>
                <a:ea typeface="宋体" panose="02010600030101010101" pitchFamily="2" charset="-122"/>
              </a:defRPr>
            </a:lvl1pPr>
            <a:lvl2pPr marL="742950" indent="-285750" eaLnBrk="0" hangingPunct="0">
              <a:tabLst>
                <a:tab pos="401638" algn="l"/>
              </a:tabLst>
              <a:defRPr sz="1400" b="1">
                <a:solidFill>
                  <a:schemeClr val="tx1"/>
                </a:solidFill>
                <a:latin typeface="宋体" panose="02010600030101010101" pitchFamily="2" charset="-122"/>
                <a:ea typeface="宋体" panose="02010600030101010101" pitchFamily="2" charset="-122"/>
              </a:defRPr>
            </a:lvl2pPr>
            <a:lvl3pPr marL="1143000" indent="-228600" eaLnBrk="0" hangingPunct="0">
              <a:tabLst>
                <a:tab pos="401638" algn="l"/>
              </a:tabLst>
              <a:defRPr sz="1400" b="1">
                <a:solidFill>
                  <a:schemeClr val="tx1"/>
                </a:solidFill>
                <a:latin typeface="宋体" panose="02010600030101010101" pitchFamily="2" charset="-122"/>
                <a:ea typeface="宋体" panose="02010600030101010101" pitchFamily="2" charset="-122"/>
              </a:defRPr>
            </a:lvl3pPr>
            <a:lvl4pPr marL="1600200" indent="-228600" eaLnBrk="0" hangingPunct="0">
              <a:tabLst>
                <a:tab pos="401638" algn="l"/>
              </a:tabLst>
              <a:defRPr sz="1400" b="1">
                <a:solidFill>
                  <a:schemeClr val="tx1"/>
                </a:solidFill>
                <a:latin typeface="宋体" panose="02010600030101010101" pitchFamily="2" charset="-122"/>
                <a:ea typeface="宋体" panose="02010600030101010101" pitchFamily="2" charset="-122"/>
              </a:defRPr>
            </a:lvl4pPr>
            <a:lvl5pPr marL="2057400" indent="-228600" eaLnBrk="0" hangingPunct="0">
              <a:tabLst>
                <a:tab pos="401638" algn="l"/>
              </a:tabLst>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tabLst>
                <a:tab pos="401638" algn="l"/>
              </a:tabLst>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tabLst>
                <a:tab pos="401638" algn="l"/>
              </a:tabLst>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tabLst>
                <a:tab pos="401638" algn="l"/>
              </a:tabLst>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tabLst>
                <a:tab pos="401638" algn="l"/>
              </a:tabLst>
              <a:defRPr sz="1400" b="1">
                <a:solidFill>
                  <a:schemeClr val="tx1"/>
                </a:solidFill>
                <a:latin typeface="宋体" panose="02010600030101010101" pitchFamily="2" charset="-122"/>
                <a:ea typeface="宋体" panose="02010600030101010101" pitchFamily="2" charset="-122"/>
              </a:defRPr>
            </a:lvl9pPr>
          </a:lstStyle>
          <a:p>
            <a:pPr eaLnBrk="1" hangingPunct="1"/>
            <a:r>
              <a:rPr lang="en-US" altLang="zh-CN" sz="2000">
                <a:latin typeface="Times New Roman" panose="02020603050405020304" pitchFamily="18" charset="0"/>
                <a:cs typeface="Times New Roman" panose="02020603050405020304" pitchFamily="18" charset="0"/>
              </a:rPr>
              <a:t>      (6) </a:t>
            </a:r>
            <a:r>
              <a:rPr lang="zh-CN" altLang="en-US" sz="2000">
                <a:latin typeface="Times New Roman" panose="02020603050405020304" pitchFamily="18" charset="0"/>
                <a:cs typeface="Times New Roman" panose="02020603050405020304" pitchFamily="18" charset="0"/>
              </a:rPr>
              <a:t>现在有了一个空白的类。</a:t>
            </a:r>
            <a:endParaRPr lang="zh-CN" altLang="en-US" sz="2000">
              <a:latin typeface="Arial" panose="020B0604020202020204" pitchFamily="34" charset="0"/>
            </a:endParaRPr>
          </a:p>
          <a:p>
            <a:r>
              <a:rPr lang="zh-CN" altLang="en-US" sz="2000">
                <a:cs typeface="Times New Roman" panose="02020603050405020304" pitchFamily="18" charset="0"/>
              </a:rPr>
              <a:t>     </a:t>
            </a:r>
            <a:r>
              <a:rPr lang="zh-CN" altLang="en-US" sz="2000">
                <a:solidFill>
                  <a:srgbClr val="A50021"/>
                </a:solidFill>
                <a:cs typeface="Times New Roman" panose="02020603050405020304" pitchFamily="18" charset="0"/>
              </a:rPr>
              <a:t>类的 </a:t>
            </a:r>
            <a:r>
              <a:rPr lang="en-US" altLang="zh-CN" sz="2000">
                <a:solidFill>
                  <a:srgbClr val="A50021"/>
                </a:solidFill>
                <a:cs typeface="Times New Roman" panose="02020603050405020304" pitchFamily="18" charset="0"/>
              </a:rPr>
              <a:t>UML</a:t>
            </a:r>
            <a:r>
              <a:rPr lang="en-US" altLang="zh-CN" sz="2000">
                <a:cs typeface="Times New Roman" panose="02020603050405020304" pitchFamily="18" charset="0"/>
              </a:rPr>
              <a:t> </a:t>
            </a:r>
            <a:r>
              <a:rPr lang="zh-CN" altLang="en-US" sz="2000">
                <a:cs typeface="Times New Roman" panose="02020603050405020304" pitchFamily="18" charset="0"/>
              </a:rPr>
              <a:t>表示是一个长方形，垂直地分为三个区，如图</a:t>
            </a:r>
            <a:r>
              <a:rPr lang="en-US" altLang="zh-CN" sz="2000">
                <a:cs typeface="Times New Roman" panose="02020603050405020304" pitchFamily="18" charset="0"/>
              </a:rPr>
              <a:t>5-32</a:t>
            </a:r>
            <a:r>
              <a:rPr lang="zh-CN" altLang="en-US" sz="2000">
                <a:cs typeface="Times New Roman" panose="02020603050405020304" pitchFamily="18" charset="0"/>
              </a:rPr>
              <a:t>所示。顶部区域显示类的名字。中间的区域列出类的属性。底部的区域列出类的操作。当在一个类图上画一个类元素时，你必须要有顶端的区域，下面的二个区域可供选择（当图描述仅用于显示分类器间关系的高层细节时，下面的两个区域并非必要）。</a:t>
            </a:r>
            <a:endParaRPr lang="zh-CN" altLang="en-US" sz="2000">
              <a:latin typeface="Arial" panose="020B0604020202020204" pitchFamily="34" charset="0"/>
            </a:endParaRPr>
          </a:p>
          <a:p>
            <a:endParaRPr lang="zh-CN" altLang="en-US" sz="2000"/>
          </a:p>
        </p:txBody>
      </p:sp>
      <p:sp>
        <p:nvSpPr>
          <p:cNvPr id="86024" name="Rectangle 13">
            <a:extLst>
              <a:ext uri="{FF2B5EF4-FFF2-40B4-BE49-F238E27FC236}">
                <a16:creationId xmlns:a16="http://schemas.microsoft.com/office/drawing/2014/main" id="{B60BB404-DA7F-490B-BA0E-C0F95A147E32}"/>
              </a:ext>
            </a:extLst>
          </p:cNvPr>
          <p:cNvSpPr>
            <a:spLocks noChangeArrowheads="1"/>
          </p:cNvSpPr>
          <p:nvPr/>
        </p:nvSpPr>
        <p:spPr bwMode="auto">
          <a:xfrm>
            <a:off x="128588" y="3386138"/>
            <a:ext cx="3794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zh-CN" altLang="en-US" sz="1000" b="0">
                <a:latin typeface="Times New Roman" panose="02020603050405020304" pitchFamily="18" charset="0"/>
                <a:cs typeface="Times New Roman" panose="02020603050405020304" pitchFamily="18" charset="0"/>
              </a:rPr>
              <a:t>      </a:t>
            </a:r>
            <a:endParaRPr lang="zh-CN" altLang="en-US" sz="1800" b="0"/>
          </a:p>
        </p:txBody>
      </p:sp>
      <p:sp>
        <p:nvSpPr>
          <p:cNvPr id="86025" name="Rectangle 14">
            <a:extLst>
              <a:ext uri="{FF2B5EF4-FFF2-40B4-BE49-F238E27FC236}">
                <a16:creationId xmlns:a16="http://schemas.microsoft.com/office/drawing/2014/main" id="{39A3819B-66DB-4D12-B90A-10D809190419}"/>
              </a:ext>
            </a:extLst>
          </p:cNvPr>
          <p:cNvSpPr>
            <a:spLocks noChangeArrowheads="1"/>
          </p:cNvSpPr>
          <p:nvPr/>
        </p:nvSpPr>
        <p:spPr bwMode="auto">
          <a:xfrm>
            <a:off x="2124075" y="5319713"/>
            <a:ext cx="5400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22225" algn="l"/>
              </a:tabLst>
              <a:defRPr sz="1400" b="1">
                <a:solidFill>
                  <a:schemeClr val="tx1"/>
                </a:solidFill>
                <a:latin typeface="宋体" panose="02010600030101010101" pitchFamily="2" charset="-122"/>
                <a:ea typeface="宋体" panose="02010600030101010101" pitchFamily="2" charset="-122"/>
              </a:defRPr>
            </a:lvl1pPr>
            <a:lvl2pPr marL="742950" indent="-285750" eaLnBrk="0" hangingPunct="0">
              <a:tabLst>
                <a:tab pos="-22225" algn="l"/>
              </a:tabLst>
              <a:defRPr sz="1400" b="1">
                <a:solidFill>
                  <a:schemeClr val="tx1"/>
                </a:solidFill>
                <a:latin typeface="宋体" panose="02010600030101010101" pitchFamily="2" charset="-122"/>
                <a:ea typeface="宋体" panose="02010600030101010101" pitchFamily="2" charset="-122"/>
              </a:defRPr>
            </a:lvl2pPr>
            <a:lvl3pPr marL="1143000" indent="-228600" eaLnBrk="0" hangingPunct="0">
              <a:tabLst>
                <a:tab pos="-22225" algn="l"/>
              </a:tabLst>
              <a:defRPr sz="1400" b="1">
                <a:solidFill>
                  <a:schemeClr val="tx1"/>
                </a:solidFill>
                <a:latin typeface="宋体" panose="02010600030101010101" pitchFamily="2" charset="-122"/>
                <a:ea typeface="宋体" panose="02010600030101010101" pitchFamily="2" charset="-122"/>
              </a:defRPr>
            </a:lvl3pPr>
            <a:lvl4pPr marL="1600200" indent="-228600" eaLnBrk="0" hangingPunct="0">
              <a:tabLst>
                <a:tab pos="-22225" algn="l"/>
              </a:tabLst>
              <a:defRPr sz="1400" b="1">
                <a:solidFill>
                  <a:schemeClr val="tx1"/>
                </a:solidFill>
                <a:latin typeface="宋体" panose="02010600030101010101" pitchFamily="2" charset="-122"/>
                <a:ea typeface="宋体" panose="02010600030101010101" pitchFamily="2" charset="-122"/>
              </a:defRPr>
            </a:lvl4pPr>
            <a:lvl5pPr marL="2057400" indent="-228600" eaLnBrk="0" hangingPunct="0">
              <a:tabLst>
                <a:tab pos="-22225" algn="l"/>
              </a:tabLst>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tabLst>
                <a:tab pos="-22225" algn="l"/>
              </a:tabLst>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tabLst>
                <a:tab pos="-22225" algn="l"/>
              </a:tabLst>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tabLst>
                <a:tab pos="-22225" algn="l"/>
              </a:tabLst>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tabLst>
                <a:tab pos="-22225" algn="l"/>
              </a:tabLst>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sz="1600">
                <a:cs typeface="Times New Roman" panose="02020603050405020304" pitchFamily="18" charset="0"/>
              </a:rPr>
              <a:t>图</a:t>
            </a:r>
            <a:r>
              <a:rPr lang="en-US" altLang="zh-CN" sz="1600">
                <a:cs typeface="Times New Roman" panose="02020603050405020304" pitchFamily="18" charset="0"/>
              </a:rPr>
              <a:t>5-32 </a:t>
            </a:r>
            <a:r>
              <a:rPr lang="zh-CN" altLang="en-US" sz="1600">
                <a:latin typeface="Times New Roman" panose="02020603050405020304" pitchFamily="18" charset="0"/>
                <a:cs typeface="Times New Roman" panose="02020603050405020304" pitchFamily="18" charset="0"/>
              </a:rPr>
              <a:t>空白的类</a:t>
            </a:r>
            <a:r>
              <a:rPr lang="zh-CN" altLang="en-US" sz="1600">
                <a:cs typeface="Times New Roman" panose="02020603050405020304" pitchFamily="18" charset="0"/>
              </a:rPr>
              <a:t>           图</a:t>
            </a:r>
            <a:r>
              <a:rPr lang="en-US" altLang="zh-CN" sz="1600">
                <a:cs typeface="Times New Roman" panose="02020603050405020304" pitchFamily="18" charset="0"/>
              </a:rPr>
              <a:t>5-33 </a:t>
            </a:r>
            <a:r>
              <a:rPr lang="zh-CN" altLang="en-US" sz="1600">
                <a:cs typeface="Times New Roman" panose="02020603050405020304" pitchFamily="18" charset="0"/>
              </a:rPr>
              <a:t>一个学生类类建模</a:t>
            </a:r>
            <a:endParaRPr lang="zh-CN" altLang="en-US" sz="1600"/>
          </a:p>
        </p:txBody>
      </p:sp>
      <p:pic>
        <p:nvPicPr>
          <p:cNvPr id="86026" name="Picture 16" descr="2">
            <a:extLst>
              <a:ext uri="{FF2B5EF4-FFF2-40B4-BE49-F238E27FC236}">
                <a16:creationId xmlns:a16="http://schemas.microsoft.com/office/drawing/2014/main" id="{59E54BBD-2099-4D74-9663-EA5F4463AB55}"/>
              </a:ext>
            </a:extLst>
          </p:cNvPr>
          <p:cNvPicPr>
            <a:picLocks noChangeAspect="1" noChangeArrowheads="1"/>
          </p:cNvPicPr>
          <p:nvPr/>
        </p:nvPicPr>
        <p:blipFill>
          <a:blip r:embed="rId2">
            <a:lum bright="-12000" contrast="30000"/>
            <a:grayscl/>
            <a:extLst>
              <a:ext uri="{28A0092B-C50C-407E-A947-70E740481C1C}">
                <a14:useLocalDpi xmlns:a14="http://schemas.microsoft.com/office/drawing/2010/main" val="0"/>
              </a:ext>
            </a:extLst>
          </a:blip>
          <a:srcRect/>
          <a:stretch>
            <a:fillRect/>
          </a:stretch>
        </p:blipFill>
        <p:spPr bwMode="auto">
          <a:xfrm>
            <a:off x="2124075" y="4076700"/>
            <a:ext cx="201612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7" name="Picture 15">
            <a:extLst>
              <a:ext uri="{FF2B5EF4-FFF2-40B4-BE49-F238E27FC236}">
                <a16:creationId xmlns:a16="http://schemas.microsoft.com/office/drawing/2014/main" id="{FA05BB93-FAC9-4698-B371-9018660355F7}"/>
              </a:ext>
            </a:extLst>
          </p:cNvPr>
          <p:cNvPicPr>
            <a:picLocks noChangeAspect="1" noChangeArrowheads="1"/>
          </p:cNvPicPr>
          <p:nvPr/>
        </p:nvPicPr>
        <p:blipFill>
          <a:blip r:embed="rId3">
            <a:lum bright="-12000" contrast="30000"/>
            <a:grayscl/>
            <a:extLst>
              <a:ext uri="{28A0092B-C50C-407E-A947-70E740481C1C}">
                <a14:useLocalDpi xmlns:a14="http://schemas.microsoft.com/office/drawing/2010/main" val="0"/>
              </a:ext>
            </a:extLst>
          </a:blip>
          <a:srcRect/>
          <a:stretch>
            <a:fillRect/>
          </a:stretch>
        </p:blipFill>
        <p:spPr bwMode="auto">
          <a:xfrm>
            <a:off x="4500563" y="3716338"/>
            <a:ext cx="2808287"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8" name="Rectangle 18">
            <a:extLst>
              <a:ext uri="{FF2B5EF4-FFF2-40B4-BE49-F238E27FC236}">
                <a16:creationId xmlns:a16="http://schemas.microsoft.com/office/drawing/2014/main" id="{0571AA52-F878-4D39-86E6-B4ACA526E05C}"/>
              </a:ext>
            </a:extLst>
          </p:cNvPr>
          <p:cNvSpPr>
            <a:spLocks noChangeArrowheads="1"/>
          </p:cNvSpPr>
          <p:nvPr/>
        </p:nvSpPr>
        <p:spPr bwMode="auto">
          <a:xfrm>
            <a:off x="4381500" y="3163888"/>
            <a:ext cx="3794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zh-CN" altLang="en-US" sz="1000" b="0">
                <a:latin typeface="Times New Roman" panose="02020603050405020304" pitchFamily="18" charset="0"/>
                <a:cs typeface="Times New Roman" panose="02020603050405020304" pitchFamily="18" charset="0"/>
              </a:rPr>
              <a:t>      </a:t>
            </a:r>
            <a:endParaRPr lang="zh-CN" altLang="en-US" sz="1800" b="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a:extLst>
              <a:ext uri="{FF2B5EF4-FFF2-40B4-BE49-F238E27FC236}">
                <a16:creationId xmlns:a16="http://schemas.microsoft.com/office/drawing/2014/main" id="{A72C4787-A1A8-4F9E-8C99-B6D8B1C3B0C6}"/>
              </a:ext>
            </a:extLst>
          </p:cNvPr>
          <p:cNvSpPr>
            <a:spLocks noGrp="1" noChangeArrowheads="1"/>
          </p:cNvSpPr>
          <p:nvPr>
            <p:ph type="title" idx="4294967295"/>
          </p:nvPr>
        </p:nvSpPr>
        <p:spPr>
          <a:xfrm>
            <a:off x="395288" y="260350"/>
            <a:ext cx="8178800" cy="533400"/>
          </a:xfrm>
          <a:ln>
            <a:miter/>
          </a:ln>
        </p:spPr>
        <p:txBody>
          <a:bodyPr/>
          <a:lstStyle/>
          <a:p>
            <a:pPr eaLnBrk="1" hangingPunct="1">
              <a:defRPr/>
            </a:pPr>
            <a:r>
              <a:rPr lang="en-US" altLang="zh-CN">
                <a:effectLst>
                  <a:outerShdw blurRad="38100" dist="38100" dir="2700000" algn="tl">
                    <a:srgbClr val="C0C0C0"/>
                  </a:outerShdw>
                </a:effectLst>
              </a:rPr>
              <a:t>5.6 </a:t>
            </a:r>
            <a:r>
              <a:rPr lang="zh-CN" altLang="en-US">
                <a:effectLst>
                  <a:outerShdw blurRad="38100" dist="38100" dir="2700000" algn="tl">
                    <a:srgbClr val="C0C0C0"/>
                  </a:outerShdw>
                </a:effectLst>
              </a:rPr>
              <a:t>实验五 </a:t>
            </a:r>
            <a:r>
              <a:rPr lang="en-US" altLang="zh-CN">
                <a:effectLst>
                  <a:outerShdw blurRad="38100" dist="38100" dir="2700000" algn="tl">
                    <a:srgbClr val="C0C0C0"/>
                  </a:outerShdw>
                </a:effectLst>
              </a:rPr>
              <a:t>Rational Rose</a:t>
            </a:r>
            <a:r>
              <a:rPr lang="zh-CN" altLang="en-US">
                <a:effectLst>
                  <a:outerShdw blurRad="38100" dist="38100" dir="2700000" algn="tl">
                    <a:srgbClr val="C0C0C0"/>
                  </a:outerShdw>
                </a:effectLst>
              </a:rPr>
              <a:t>应用</a:t>
            </a:r>
            <a:r>
              <a:rPr lang="zh-CN" altLang="en-US"/>
              <a:t> </a:t>
            </a:r>
          </a:p>
        </p:txBody>
      </p:sp>
      <p:sp>
        <p:nvSpPr>
          <p:cNvPr id="87043" name="Text Box 3">
            <a:extLst>
              <a:ext uri="{FF2B5EF4-FFF2-40B4-BE49-F238E27FC236}">
                <a16:creationId xmlns:a16="http://schemas.microsoft.com/office/drawing/2014/main" id="{65064D41-B613-4141-B951-9D77992D111A}"/>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87044" name="Rectangle 4">
            <a:extLst>
              <a:ext uri="{FF2B5EF4-FFF2-40B4-BE49-F238E27FC236}">
                <a16:creationId xmlns:a16="http://schemas.microsoft.com/office/drawing/2014/main" id="{A8CC1488-4E56-415D-B091-E628A62DECBF}"/>
              </a:ext>
            </a:extLst>
          </p:cNvPr>
          <p:cNvSpPr>
            <a:spLocks noChangeArrowheads="1"/>
          </p:cNvSpPr>
          <p:nvPr/>
        </p:nvSpPr>
        <p:spPr bwMode="auto">
          <a:xfrm>
            <a:off x="0" y="3152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87045" name="Rectangle 5">
            <a:extLst>
              <a:ext uri="{FF2B5EF4-FFF2-40B4-BE49-F238E27FC236}">
                <a16:creationId xmlns:a16="http://schemas.microsoft.com/office/drawing/2014/main" id="{FA5965B9-D88D-42D2-93B5-A02FC0470B24}"/>
              </a:ext>
            </a:extLst>
          </p:cNvPr>
          <p:cNvSpPr>
            <a:spLocks noChangeArrowheads="1"/>
          </p:cNvSpPr>
          <p:nvPr/>
        </p:nvSpPr>
        <p:spPr bwMode="auto">
          <a:xfrm>
            <a:off x="0" y="5157788"/>
            <a:ext cx="720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401638" algn="l"/>
              </a:tabLst>
              <a:defRPr sz="1400" b="1">
                <a:solidFill>
                  <a:schemeClr val="tx1"/>
                </a:solidFill>
                <a:latin typeface="宋体" panose="02010600030101010101" pitchFamily="2" charset="-122"/>
                <a:ea typeface="宋体" panose="02010600030101010101" pitchFamily="2" charset="-122"/>
              </a:defRPr>
            </a:lvl1pPr>
            <a:lvl2pPr marL="742950" indent="-285750" eaLnBrk="0" hangingPunct="0">
              <a:tabLst>
                <a:tab pos="401638" algn="l"/>
              </a:tabLst>
              <a:defRPr sz="1400" b="1">
                <a:solidFill>
                  <a:schemeClr val="tx1"/>
                </a:solidFill>
                <a:latin typeface="宋体" panose="02010600030101010101" pitchFamily="2" charset="-122"/>
                <a:ea typeface="宋体" panose="02010600030101010101" pitchFamily="2" charset="-122"/>
              </a:defRPr>
            </a:lvl2pPr>
            <a:lvl3pPr marL="1143000" indent="-228600" eaLnBrk="0" hangingPunct="0">
              <a:tabLst>
                <a:tab pos="401638" algn="l"/>
              </a:tabLst>
              <a:defRPr sz="1400" b="1">
                <a:solidFill>
                  <a:schemeClr val="tx1"/>
                </a:solidFill>
                <a:latin typeface="宋体" panose="02010600030101010101" pitchFamily="2" charset="-122"/>
                <a:ea typeface="宋体" panose="02010600030101010101" pitchFamily="2" charset="-122"/>
              </a:defRPr>
            </a:lvl3pPr>
            <a:lvl4pPr marL="1600200" indent="-228600" eaLnBrk="0" hangingPunct="0">
              <a:tabLst>
                <a:tab pos="401638" algn="l"/>
              </a:tabLst>
              <a:defRPr sz="1400" b="1">
                <a:solidFill>
                  <a:schemeClr val="tx1"/>
                </a:solidFill>
                <a:latin typeface="宋体" panose="02010600030101010101" pitchFamily="2" charset="-122"/>
                <a:ea typeface="宋体" panose="02010600030101010101" pitchFamily="2" charset="-122"/>
              </a:defRPr>
            </a:lvl4pPr>
            <a:lvl5pPr marL="2057400" indent="-228600" eaLnBrk="0" hangingPunct="0">
              <a:tabLst>
                <a:tab pos="401638" algn="l"/>
              </a:tabLst>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tabLst>
                <a:tab pos="401638" algn="l"/>
              </a:tabLst>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tabLst>
                <a:tab pos="401638" algn="l"/>
              </a:tabLst>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tabLst>
                <a:tab pos="401638" algn="l"/>
              </a:tabLst>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tabLst>
                <a:tab pos="401638" algn="l"/>
              </a:tabLst>
              <a:defRPr sz="1400" b="1">
                <a:solidFill>
                  <a:schemeClr val="tx1"/>
                </a:solidFill>
                <a:latin typeface="宋体" panose="02010600030101010101" pitchFamily="2" charset="-122"/>
                <a:ea typeface="宋体" panose="02010600030101010101" pitchFamily="2" charset="-122"/>
              </a:defRPr>
            </a:lvl9pPr>
          </a:lstStyle>
          <a:p>
            <a:pPr eaLnBrk="1" hangingPunct="1"/>
            <a:r>
              <a:rPr lang="en-US" altLang="zh-CN" b="0">
                <a:latin typeface="Arial" panose="020B0604020202020204" pitchFamily="34" charset="0"/>
              </a:rPr>
              <a:t>     </a:t>
            </a:r>
            <a:endParaRPr lang="zh-CN" altLang="en-US" sz="1800" b="0">
              <a:latin typeface="Arial" panose="020B0604020202020204" pitchFamily="34" charset="0"/>
            </a:endParaRPr>
          </a:p>
        </p:txBody>
      </p:sp>
      <p:pic>
        <p:nvPicPr>
          <p:cNvPr id="87046" name="Picture 6" descr="2">
            <a:extLst>
              <a:ext uri="{FF2B5EF4-FFF2-40B4-BE49-F238E27FC236}">
                <a16:creationId xmlns:a16="http://schemas.microsoft.com/office/drawing/2014/main" id="{76AD62B7-7A9A-4692-94C7-7144115085C4}"/>
              </a:ext>
            </a:extLst>
          </p:cNvPr>
          <p:cNvPicPr>
            <a:picLocks noChangeAspect="1" noChangeArrowheads="1"/>
          </p:cNvPicPr>
          <p:nvPr/>
        </p:nvPicPr>
        <p:blipFill>
          <a:blip r:embed="rId2">
            <a:lum bright="-12000" contrast="30000"/>
            <a:grayscl/>
            <a:extLst>
              <a:ext uri="{28A0092B-C50C-407E-A947-70E740481C1C}">
                <a14:useLocalDpi xmlns:a14="http://schemas.microsoft.com/office/drawing/2010/main" val="0"/>
              </a:ext>
            </a:extLst>
          </a:blip>
          <a:srcRect/>
          <a:stretch>
            <a:fillRect/>
          </a:stretch>
        </p:blipFill>
        <p:spPr bwMode="auto">
          <a:xfrm>
            <a:off x="-4252913" y="3024188"/>
            <a:ext cx="8858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7" name="Picture 7">
            <a:extLst>
              <a:ext uri="{FF2B5EF4-FFF2-40B4-BE49-F238E27FC236}">
                <a16:creationId xmlns:a16="http://schemas.microsoft.com/office/drawing/2014/main" id="{4D742105-0F84-4574-83DE-1C4CC044F619}"/>
              </a:ext>
            </a:extLst>
          </p:cNvPr>
          <p:cNvPicPr>
            <a:picLocks noChangeAspect="1" noChangeArrowheads="1"/>
          </p:cNvPicPr>
          <p:nvPr/>
        </p:nvPicPr>
        <p:blipFill>
          <a:blip r:embed="rId3">
            <a:lum bright="-12000" contrast="30000"/>
            <a:grayscl/>
            <a:extLst>
              <a:ext uri="{28A0092B-C50C-407E-A947-70E740481C1C}">
                <a14:useLocalDpi xmlns:a14="http://schemas.microsoft.com/office/drawing/2010/main" val="0"/>
              </a:ext>
            </a:extLst>
          </a:blip>
          <a:srcRect/>
          <a:stretch>
            <a:fillRect/>
          </a:stretch>
        </p:blipFill>
        <p:spPr bwMode="auto">
          <a:xfrm>
            <a:off x="-4252913" y="3630613"/>
            <a:ext cx="13525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8" name="Rectangle 9">
            <a:extLst>
              <a:ext uri="{FF2B5EF4-FFF2-40B4-BE49-F238E27FC236}">
                <a16:creationId xmlns:a16="http://schemas.microsoft.com/office/drawing/2014/main" id="{9B6C36B5-4580-4776-8A56-3EAF20A53DC6}"/>
              </a:ext>
            </a:extLst>
          </p:cNvPr>
          <p:cNvSpPr>
            <a:spLocks noChangeArrowheads="1"/>
          </p:cNvSpPr>
          <p:nvPr/>
        </p:nvSpPr>
        <p:spPr bwMode="auto">
          <a:xfrm>
            <a:off x="128588" y="3386138"/>
            <a:ext cx="3794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zh-CN" altLang="en-US" sz="1000" b="0">
                <a:latin typeface="Times New Roman" panose="02020603050405020304" pitchFamily="18" charset="0"/>
                <a:cs typeface="Times New Roman" panose="02020603050405020304" pitchFamily="18" charset="0"/>
              </a:rPr>
              <a:t>      </a:t>
            </a:r>
            <a:endParaRPr lang="zh-CN" altLang="en-US" sz="1800" b="0"/>
          </a:p>
        </p:txBody>
      </p:sp>
      <p:sp>
        <p:nvSpPr>
          <p:cNvPr id="87049" name="Rectangle 13">
            <a:extLst>
              <a:ext uri="{FF2B5EF4-FFF2-40B4-BE49-F238E27FC236}">
                <a16:creationId xmlns:a16="http://schemas.microsoft.com/office/drawing/2014/main" id="{E76CCA2F-D9EC-4363-9FDF-CB5F57649156}"/>
              </a:ext>
            </a:extLst>
          </p:cNvPr>
          <p:cNvSpPr>
            <a:spLocks noChangeArrowheads="1"/>
          </p:cNvSpPr>
          <p:nvPr/>
        </p:nvSpPr>
        <p:spPr bwMode="auto">
          <a:xfrm>
            <a:off x="0" y="2801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87050" name="Rectangle 14">
            <a:extLst>
              <a:ext uri="{FF2B5EF4-FFF2-40B4-BE49-F238E27FC236}">
                <a16:creationId xmlns:a16="http://schemas.microsoft.com/office/drawing/2014/main" id="{8CF6D6EF-BFB8-4277-8924-FD3B710307B6}"/>
              </a:ext>
            </a:extLst>
          </p:cNvPr>
          <p:cNvSpPr>
            <a:spLocks noChangeArrowheads="1"/>
          </p:cNvSpPr>
          <p:nvPr/>
        </p:nvSpPr>
        <p:spPr bwMode="auto">
          <a:xfrm>
            <a:off x="4381500" y="3163888"/>
            <a:ext cx="3794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zh-CN" altLang="en-US" sz="1000" b="0">
                <a:latin typeface="Times New Roman" panose="02020603050405020304" pitchFamily="18" charset="0"/>
                <a:cs typeface="Times New Roman" panose="02020603050405020304" pitchFamily="18" charset="0"/>
              </a:rPr>
              <a:t>      </a:t>
            </a:r>
            <a:endParaRPr lang="zh-CN" altLang="en-US" sz="1800" b="0"/>
          </a:p>
        </p:txBody>
      </p:sp>
      <p:sp>
        <p:nvSpPr>
          <p:cNvPr id="87051" name="Rectangle 16">
            <a:extLst>
              <a:ext uri="{FF2B5EF4-FFF2-40B4-BE49-F238E27FC236}">
                <a16:creationId xmlns:a16="http://schemas.microsoft.com/office/drawing/2014/main" id="{42EFB540-A3C5-4515-97F1-59A2BB11D050}"/>
              </a:ext>
            </a:extLst>
          </p:cNvPr>
          <p:cNvSpPr>
            <a:spLocks noChangeArrowheads="1"/>
          </p:cNvSpPr>
          <p:nvPr/>
        </p:nvSpPr>
        <p:spPr bwMode="auto">
          <a:xfrm>
            <a:off x="611188" y="1565275"/>
            <a:ext cx="8064500"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17463" eaLnBrk="0" hangingPunct="0">
              <a:tabLst>
                <a:tab pos="401638" algn="l"/>
              </a:tabLst>
              <a:defRPr sz="1400" b="1">
                <a:solidFill>
                  <a:schemeClr val="tx1"/>
                </a:solidFill>
                <a:latin typeface="宋体" panose="02010600030101010101" pitchFamily="2" charset="-122"/>
                <a:ea typeface="宋体" panose="02010600030101010101" pitchFamily="2" charset="-122"/>
              </a:defRPr>
            </a:lvl1pPr>
            <a:lvl2pPr marL="742950" indent="-285750" eaLnBrk="0" hangingPunct="0">
              <a:tabLst>
                <a:tab pos="401638" algn="l"/>
              </a:tabLst>
              <a:defRPr sz="1400" b="1">
                <a:solidFill>
                  <a:schemeClr val="tx1"/>
                </a:solidFill>
                <a:latin typeface="宋体" panose="02010600030101010101" pitchFamily="2" charset="-122"/>
                <a:ea typeface="宋体" panose="02010600030101010101" pitchFamily="2" charset="-122"/>
              </a:defRPr>
            </a:lvl2pPr>
            <a:lvl3pPr marL="1143000" indent="-228600" eaLnBrk="0" hangingPunct="0">
              <a:tabLst>
                <a:tab pos="401638" algn="l"/>
              </a:tabLst>
              <a:defRPr sz="1400" b="1">
                <a:solidFill>
                  <a:schemeClr val="tx1"/>
                </a:solidFill>
                <a:latin typeface="宋体" panose="02010600030101010101" pitchFamily="2" charset="-122"/>
                <a:ea typeface="宋体" panose="02010600030101010101" pitchFamily="2" charset="-122"/>
              </a:defRPr>
            </a:lvl3pPr>
            <a:lvl4pPr marL="1600200" indent="-228600" eaLnBrk="0" hangingPunct="0">
              <a:tabLst>
                <a:tab pos="401638" algn="l"/>
              </a:tabLst>
              <a:defRPr sz="1400" b="1">
                <a:solidFill>
                  <a:schemeClr val="tx1"/>
                </a:solidFill>
                <a:latin typeface="宋体" panose="02010600030101010101" pitchFamily="2" charset="-122"/>
                <a:ea typeface="宋体" panose="02010600030101010101" pitchFamily="2" charset="-122"/>
              </a:defRPr>
            </a:lvl4pPr>
            <a:lvl5pPr marL="2057400" indent="-228600" eaLnBrk="0" hangingPunct="0">
              <a:tabLst>
                <a:tab pos="401638" algn="l"/>
              </a:tabLst>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tabLst>
                <a:tab pos="401638" algn="l"/>
              </a:tabLst>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tabLst>
                <a:tab pos="401638" algn="l"/>
              </a:tabLst>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tabLst>
                <a:tab pos="401638" algn="l"/>
              </a:tabLst>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tabLst>
                <a:tab pos="401638" algn="l"/>
              </a:tabLst>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sz="1800">
                <a:cs typeface="Times New Roman" panose="02020603050405020304" pitchFamily="18" charset="0"/>
              </a:rPr>
              <a:t>    图</a:t>
            </a:r>
            <a:r>
              <a:rPr lang="en-US" altLang="zh-CN" sz="1800">
                <a:cs typeface="Times New Roman" panose="02020603050405020304" pitchFamily="18" charset="0"/>
              </a:rPr>
              <a:t>5-33</a:t>
            </a:r>
            <a:r>
              <a:rPr lang="zh-CN" altLang="en-US" sz="1800">
                <a:cs typeface="Times New Roman" panose="02020603050405020304" pitchFamily="18" charset="0"/>
              </a:rPr>
              <a:t>显示一个学生类类建模。正如所能见到的，名字是“学生”，可以在中间区域看到学生类的</a:t>
            </a:r>
            <a:r>
              <a:rPr lang="en-US" altLang="zh-CN" sz="1800">
                <a:cs typeface="Times New Roman" panose="02020603050405020304" pitchFamily="18" charset="0"/>
              </a:rPr>
              <a:t>1</a:t>
            </a:r>
            <a:r>
              <a:rPr lang="zh-CN" altLang="en-US" sz="1800">
                <a:cs typeface="Times New Roman" panose="02020603050405020304" pitchFamily="18" charset="0"/>
              </a:rPr>
              <a:t>个属性：姓名。在底部区域中可以看到学生类有操作：上交作业。</a:t>
            </a:r>
            <a:endParaRPr lang="zh-CN" altLang="en-US" sz="1800">
              <a:latin typeface="Arial" panose="020B0604020202020204" pitchFamily="34" charset="0"/>
            </a:endParaRPr>
          </a:p>
          <a:p>
            <a:r>
              <a:rPr lang="en-US" altLang="zh-CN" sz="1800">
                <a:latin typeface="Times New Roman" panose="02020603050405020304" pitchFamily="18" charset="0"/>
                <a:cs typeface="Times New Roman" panose="02020603050405020304" pitchFamily="18" charset="0"/>
              </a:rPr>
              <a:t>       (7) </a:t>
            </a:r>
            <a:r>
              <a:rPr lang="zh-CN" altLang="en-US" sz="1800">
                <a:latin typeface="Times New Roman" panose="02020603050405020304" pitchFamily="18" charset="0"/>
                <a:cs typeface="Times New Roman" panose="02020603050405020304" pitchFamily="18" charset="0"/>
              </a:rPr>
              <a:t>左键单击空白类的</a:t>
            </a:r>
            <a:r>
              <a:rPr lang="en-US" altLang="zh-CN" sz="1800">
                <a:latin typeface="Times New Roman" panose="02020603050405020304" pitchFamily="18" charset="0"/>
                <a:cs typeface="Times New Roman" panose="02020603050405020304" pitchFamily="18" charset="0"/>
              </a:rPr>
              <a:t>ClassName</a:t>
            </a:r>
            <a:r>
              <a:rPr lang="zh-CN" altLang="en-US" sz="1800">
                <a:latin typeface="Times New Roman" panose="02020603050405020304" pitchFamily="18" charset="0"/>
                <a:cs typeface="Times New Roman" panose="02020603050405020304" pitchFamily="18" charset="0"/>
              </a:rPr>
              <a:t>，更改类的名字。</a:t>
            </a:r>
            <a:endParaRPr lang="zh-CN" altLang="en-US" sz="1800">
              <a:latin typeface="Arial" panose="020B0604020202020204" pitchFamily="34" charset="0"/>
            </a:endParaRPr>
          </a:p>
          <a:p>
            <a:r>
              <a:rPr lang="en-US" altLang="zh-CN" sz="1800">
                <a:latin typeface="Times New Roman" panose="02020603050405020304" pitchFamily="18" charset="0"/>
                <a:cs typeface="Times New Roman" panose="02020603050405020304" pitchFamily="18" charset="0"/>
              </a:rPr>
              <a:t>       (8) </a:t>
            </a:r>
            <a:r>
              <a:rPr lang="zh-CN" altLang="en-US" sz="1800">
                <a:latin typeface="Times New Roman" panose="02020603050405020304" pitchFamily="18" charset="0"/>
                <a:cs typeface="Times New Roman" panose="02020603050405020304" pitchFamily="18" charset="0"/>
              </a:rPr>
              <a:t>右键点击新类，选择</a:t>
            </a:r>
            <a:r>
              <a:rPr lang="en-US" altLang="zh-CN" sz="1800">
                <a:latin typeface="Times New Roman" panose="02020603050405020304" pitchFamily="18" charset="0"/>
                <a:cs typeface="Times New Roman" panose="02020603050405020304" pitchFamily="18" charset="0"/>
              </a:rPr>
              <a:t>New Attribute</a:t>
            </a:r>
            <a:r>
              <a:rPr lang="zh-CN" altLang="en-US" sz="1800">
                <a:latin typeface="Times New Roman" panose="02020603050405020304" pitchFamily="18" charset="0"/>
                <a:cs typeface="Times New Roman" panose="02020603050405020304" pitchFamily="18" charset="0"/>
              </a:rPr>
              <a:t>，这时新类中将会多一个属性。</a:t>
            </a:r>
            <a:endParaRPr lang="zh-CN" altLang="en-US" sz="1800">
              <a:latin typeface="Arial" panose="020B0604020202020204" pitchFamily="34" charset="0"/>
            </a:endParaRPr>
          </a:p>
          <a:p>
            <a:r>
              <a:rPr lang="en-US" altLang="zh-CN" sz="1800">
                <a:latin typeface="Times New Roman" panose="02020603050405020304" pitchFamily="18" charset="0"/>
                <a:cs typeface="Times New Roman" panose="02020603050405020304" pitchFamily="18" charset="0"/>
              </a:rPr>
              <a:t>       (9) </a:t>
            </a:r>
            <a:r>
              <a:rPr lang="zh-CN" altLang="en-US" sz="1800">
                <a:latin typeface="Times New Roman" panose="02020603050405020304" pitchFamily="18" charset="0"/>
                <a:cs typeface="Times New Roman" panose="02020603050405020304" pitchFamily="18" charset="0"/>
              </a:rPr>
              <a:t>左键单击新的属性，更改成需要的名字和类型。</a:t>
            </a:r>
            <a:r>
              <a:rPr lang="zh-CN" altLang="en-US" sz="1800">
                <a:latin typeface="Microsoft Sans Serif" panose="020B0604020202020204" pitchFamily="34" charset="0"/>
                <a:cs typeface="Microsoft Sans Serif" panose="020B0604020202020204" pitchFamily="34" charset="0"/>
              </a:rPr>
              <a:t>如图</a:t>
            </a:r>
            <a:r>
              <a:rPr lang="en-US" altLang="zh-CN" sz="1800">
                <a:latin typeface="Microsoft Sans Serif" panose="020B0604020202020204" pitchFamily="34" charset="0"/>
                <a:cs typeface="Microsoft Sans Serif" panose="020B0604020202020204" pitchFamily="34" charset="0"/>
              </a:rPr>
              <a:t>5-34</a:t>
            </a:r>
            <a:r>
              <a:rPr lang="zh-CN" altLang="en-US" sz="1800">
                <a:latin typeface="Microsoft Sans Serif" panose="020B0604020202020204" pitchFamily="34" charset="0"/>
                <a:cs typeface="Microsoft Sans Serif" panose="020B0604020202020204" pitchFamily="34" charset="0"/>
              </a:rPr>
              <a:t>所示。</a:t>
            </a:r>
            <a:endParaRPr lang="zh-CN" altLang="en-US" sz="1800">
              <a:latin typeface="Arial" panose="020B0604020202020204" pitchFamily="34" charset="0"/>
            </a:endParaRPr>
          </a:p>
          <a:p>
            <a:r>
              <a:rPr lang="en-US" altLang="zh-CN" sz="1800">
                <a:latin typeface="Times New Roman" panose="02020603050405020304" pitchFamily="18" charset="0"/>
                <a:cs typeface="Times New Roman" panose="02020603050405020304" pitchFamily="18" charset="0"/>
              </a:rPr>
              <a:t>      (10) </a:t>
            </a:r>
            <a:r>
              <a:rPr lang="zh-CN" altLang="en-US" sz="1800">
                <a:latin typeface="Times New Roman" panose="02020603050405020304" pitchFamily="18" charset="0"/>
                <a:cs typeface="Times New Roman" panose="02020603050405020304" pitchFamily="18" charset="0"/>
              </a:rPr>
              <a:t>右键单击新类，选择</a:t>
            </a:r>
            <a:r>
              <a:rPr lang="en-US" altLang="zh-CN" sz="1800">
                <a:latin typeface="Times New Roman" panose="02020603050405020304" pitchFamily="18" charset="0"/>
                <a:cs typeface="Times New Roman" panose="02020603050405020304" pitchFamily="18" charset="0"/>
              </a:rPr>
              <a:t>New Operation, </a:t>
            </a:r>
            <a:r>
              <a:rPr lang="zh-CN" altLang="en-US" sz="1800">
                <a:latin typeface="Times New Roman" panose="02020603050405020304" pitchFamily="18" charset="0"/>
                <a:cs typeface="Times New Roman" panose="02020603050405020304" pitchFamily="18" charset="0"/>
              </a:rPr>
              <a:t>为类添加新的函数或操作。</a:t>
            </a:r>
            <a:endParaRPr lang="zh-CN" altLang="en-US" sz="1800">
              <a:latin typeface="Arial" panose="020B0604020202020204" pitchFamily="34" charset="0"/>
            </a:endParaRPr>
          </a:p>
          <a:p>
            <a:endParaRPr lang="zh-CN" altLang="en-US" sz="1800"/>
          </a:p>
        </p:txBody>
      </p:sp>
      <p:pic>
        <p:nvPicPr>
          <p:cNvPr id="87052" name="Picture 15">
            <a:extLst>
              <a:ext uri="{FF2B5EF4-FFF2-40B4-BE49-F238E27FC236}">
                <a16:creationId xmlns:a16="http://schemas.microsoft.com/office/drawing/2014/main" id="{FA01060C-10B6-4B0E-AB77-BDA564DC1AF7}"/>
              </a:ext>
            </a:extLst>
          </p:cNvPr>
          <p:cNvPicPr>
            <a:picLocks noChangeAspect="1" noChangeArrowheads="1"/>
          </p:cNvPicPr>
          <p:nvPr/>
        </p:nvPicPr>
        <p:blipFill>
          <a:blip r:embed="rId4">
            <a:lum bright="-12000" contrast="30000"/>
            <a:grayscl/>
            <a:extLst>
              <a:ext uri="{28A0092B-C50C-407E-A947-70E740481C1C}">
                <a14:useLocalDpi xmlns:a14="http://schemas.microsoft.com/office/drawing/2010/main" val="0"/>
              </a:ext>
            </a:extLst>
          </a:blip>
          <a:srcRect/>
          <a:stretch>
            <a:fillRect/>
          </a:stretch>
        </p:blipFill>
        <p:spPr bwMode="auto">
          <a:xfrm>
            <a:off x="2339975" y="4010025"/>
            <a:ext cx="3960813" cy="129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53" name="Rectangle 17">
            <a:extLst>
              <a:ext uri="{FF2B5EF4-FFF2-40B4-BE49-F238E27FC236}">
                <a16:creationId xmlns:a16="http://schemas.microsoft.com/office/drawing/2014/main" id="{B0C5493B-D306-4AB8-BCD5-A004F26FEDDC}"/>
              </a:ext>
            </a:extLst>
          </p:cNvPr>
          <p:cNvSpPr>
            <a:spLocks noChangeArrowheads="1"/>
          </p:cNvSpPr>
          <p:nvPr/>
        </p:nvSpPr>
        <p:spPr bwMode="auto">
          <a:xfrm>
            <a:off x="3419475" y="5445125"/>
            <a:ext cx="2009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a:latin typeface="Arial" panose="020B0604020202020204" pitchFamily="34" charset="0"/>
              </a:rPr>
              <a:t>图</a:t>
            </a:r>
            <a:r>
              <a:rPr lang="en-US" altLang="zh-CN">
                <a:latin typeface="Arial" panose="020B0604020202020204" pitchFamily="34" charset="0"/>
              </a:rPr>
              <a:t>5-34</a:t>
            </a:r>
            <a:r>
              <a:rPr lang="zh-CN" altLang="en-US">
                <a:latin typeface="Arial" panose="020B0604020202020204" pitchFamily="34" charset="0"/>
              </a:rPr>
              <a:t>更改名字和类型</a:t>
            </a:r>
            <a:r>
              <a:rPr lang="zh-CN" altLang="en-US" b="0">
                <a:latin typeface="Arial" panose="020B0604020202020204" pitchFamily="34" charset="0"/>
              </a:rPr>
              <a:t>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a:extLst>
              <a:ext uri="{FF2B5EF4-FFF2-40B4-BE49-F238E27FC236}">
                <a16:creationId xmlns:a16="http://schemas.microsoft.com/office/drawing/2014/main" id="{DFD23AA1-3441-4A03-A4D9-6F48CB403333}"/>
              </a:ext>
            </a:extLst>
          </p:cNvPr>
          <p:cNvSpPr>
            <a:spLocks noGrp="1" noChangeArrowheads="1"/>
          </p:cNvSpPr>
          <p:nvPr>
            <p:ph type="title" idx="4294967295"/>
          </p:nvPr>
        </p:nvSpPr>
        <p:spPr>
          <a:xfrm>
            <a:off x="395288" y="260350"/>
            <a:ext cx="8178800" cy="533400"/>
          </a:xfrm>
          <a:ln>
            <a:miter/>
          </a:ln>
        </p:spPr>
        <p:txBody>
          <a:bodyPr/>
          <a:lstStyle/>
          <a:p>
            <a:pPr eaLnBrk="1" hangingPunct="1">
              <a:defRPr/>
            </a:pPr>
            <a:r>
              <a:rPr lang="en-US" altLang="zh-CN">
                <a:effectLst>
                  <a:outerShdw blurRad="38100" dist="38100" dir="2700000" algn="tl">
                    <a:srgbClr val="C0C0C0"/>
                  </a:outerShdw>
                </a:effectLst>
              </a:rPr>
              <a:t>5.6 </a:t>
            </a:r>
            <a:r>
              <a:rPr lang="zh-CN" altLang="en-US">
                <a:effectLst>
                  <a:outerShdw blurRad="38100" dist="38100" dir="2700000" algn="tl">
                    <a:srgbClr val="C0C0C0"/>
                  </a:outerShdw>
                </a:effectLst>
              </a:rPr>
              <a:t>实验五 </a:t>
            </a:r>
            <a:r>
              <a:rPr lang="en-US" altLang="zh-CN">
                <a:effectLst>
                  <a:outerShdw blurRad="38100" dist="38100" dir="2700000" algn="tl">
                    <a:srgbClr val="C0C0C0"/>
                  </a:outerShdw>
                </a:effectLst>
              </a:rPr>
              <a:t>Rational Rose</a:t>
            </a:r>
            <a:r>
              <a:rPr lang="zh-CN" altLang="en-US">
                <a:effectLst>
                  <a:outerShdw blurRad="38100" dist="38100" dir="2700000" algn="tl">
                    <a:srgbClr val="C0C0C0"/>
                  </a:outerShdw>
                </a:effectLst>
              </a:rPr>
              <a:t>应用</a:t>
            </a:r>
            <a:r>
              <a:rPr lang="zh-CN" altLang="en-US"/>
              <a:t> </a:t>
            </a:r>
          </a:p>
        </p:txBody>
      </p:sp>
      <p:sp>
        <p:nvSpPr>
          <p:cNvPr id="88067" name="Text Box 3">
            <a:extLst>
              <a:ext uri="{FF2B5EF4-FFF2-40B4-BE49-F238E27FC236}">
                <a16:creationId xmlns:a16="http://schemas.microsoft.com/office/drawing/2014/main" id="{0C29B5EF-E4A1-4FEC-BA64-D2CFB7543643}"/>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88068" name="Rectangle 4">
            <a:extLst>
              <a:ext uri="{FF2B5EF4-FFF2-40B4-BE49-F238E27FC236}">
                <a16:creationId xmlns:a16="http://schemas.microsoft.com/office/drawing/2014/main" id="{31B5D5EB-D4D0-49EB-BB83-C848332831F9}"/>
              </a:ext>
            </a:extLst>
          </p:cNvPr>
          <p:cNvSpPr>
            <a:spLocks noChangeArrowheads="1"/>
          </p:cNvSpPr>
          <p:nvPr/>
        </p:nvSpPr>
        <p:spPr bwMode="auto">
          <a:xfrm>
            <a:off x="0" y="3152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88069" name="Rectangle 5">
            <a:extLst>
              <a:ext uri="{FF2B5EF4-FFF2-40B4-BE49-F238E27FC236}">
                <a16:creationId xmlns:a16="http://schemas.microsoft.com/office/drawing/2014/main" id="{82C198CD-1D26-45F9-98E3-799FA73B0F8D}"/>
              </a:ext>
            </a:extLst>
          </p:cNvPr>
          <p:cNvSpPr>
            <a:spLocks noChangeArrowheads="1"/>
          </p:cNvSpPr>
          <p:nvPr/>
        </p:nvSpPr>
        <p:spPr bwMode="auto">
          <a:xfrm>
            <a:off x="0" y="5157788"/>
            <a:ext cx="720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401638" algn="l"/>
              </a:tabLst>
              <a:defRPr sz="1400" b="1">
                <a:solidFill>
                  <a:schemeClr val="tx1"/>
                </a:solidFill>
                <a:latin typeface="宋体" panose="02010600030101010101" pitchFamily="2" charset="-122"/>
                <a:ea typeface="宋体" panose="02010600030101010101" pitchFamily="2" charset="-122"/>
              </a:defRPr>
            </a:lvl1pPr>
            <a:lvl2pPr marL="742950" indent="-285750" eaLnBrk="0" hangingPunct="0">
              <a:tabLst>
                <a:tab pos="401638" algn="l"/>
              </a:tabLst>
              <a:defRPr sz="1400" b="1">
                <a:solidFill>
                  <a:schemeClr val="tx1"/>
                </a:solidFill>
                <a:latin typeface="宋体" panose="02010600030101010101" pitchFamily="2" charset="-122"/>
                <a:ea typeface="宋体" panose="02010600030101010101" pitchFamily="2" charset="-122"/>
              </a:defRPr>
            </a:lvl2pPr>
            <a:lvl3pPr marL="1143000" indent="-228600" eaLnBrk="0" hangingPunct="0">
              <a:tabLst>
                <a:tab pos="401638" algn="l"/>
              </a:tabLst>
              <a:defRPr sz="1400" b="1">
                <a:solidFill>
                  <a:schemeClr val="tx1"/>
                </a:solidFill>
                <a:latin typeface="宋体" panose="02010600030101010101" pitchFamily="2" charset="-122"/>
                <a:ea typeface="宋体" panose="02010600030101010101" pitchFamily="2" charset="-122"/>
              </a:defRPr>
            </a:lvl3pPr>
            <a:lvl4pPr marL="1600200" indent="-228600" eaLnBrk="0" hangingPunct="0">
              <a:tabLst>
                <a:tab pos="401638" algn="l"/>
              </a:tabLst>
              <a:defRPr sz="1400" b="1">
                <a:solidFill>
                  <a:schemeClr val="tx1"/>
                </a:solidFill>
                <a:latin typeface="宋体" panose="02010600030101010101" pitchFamily="2" charset="-122"/>
                <a:ea typeface="宋体" panose="02010600030101010101" pitchFamily="2" charset="-122"/>
              </a:defRPr>
            </a:lvl4pPr>
            <a:lvl5pPr marL="2057400" indent="-228600" eaLnBrk="0" hangingPunct="0">
              <a:tabLst>
                <a:tab pos="401638" algn="l"/>
              </a:tabLst>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tabLst>
                <a:tab pos="401638" algn="l"/>
              </a:tabLst>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tabLst>
                <a:tab pos="401638" algn="l"/>
              </a:tabLst>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tabLst>
                <a:tab pos="401638" algn="l"/>
              </a:tabLst>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tabLst>
                <a:tab pos="401638" algn="l"/>
              </a:tabLst>
              <a:defRPr sz="1400" b="1">
                <a:solidFill>
                  <a:schemeClr val="tx1"/>
                </a:solidFill>
                <a:latin typeface="宋体" panose="02010600030101010101" pitchFamily="2" charset="-122"/>
                <a:ea typeface="宋体" panose="02010600030101010101" pitchFamily="2" charset="-122"/>
              </a:defRPr>
            </a:lvl9pPr>
          </a:lstStyle>
          <a:p>
            <a:pPr eaLnBrk="1" hangingPunct="1"/>
            <a:r>
              <a:rPr lang="en-US" altLang="zh-CN" b="0">
                <a:latin typeface="Arial" panose="020B0604020202020204" pitchFamily="34" charset="0"/>
              </a:rPr>
              <a:t>     </a:t>
            </a:r>
            <a:endParaRPr lang="zh-CN" altLang="en-US" sz="1800" b="0">
              <a:latin typeface="Arial" panose="020B0604020202020204" pitchFamily="34" charset="0"/>
            </a:endParaRPr>
          </a:p>
        </p:txBody>
      </p:sp>
      <p:sp>
        <p:nvSpPr>
          <p:cNvPr id="88070" name="Rectangle 9">
            <a:extLst>
              <a:ext uri="{FF2B5EF4-FFF2-40B4-BE49-F238E27FC236}">
                <a16:creationId xmlns:a16="http://schemas.microsoft.com/office/drawing/2014/main" id="{34B13FBC-9F44-4BF5-9129-A2EBA38ACC50}"/>
              </a:ext>
            </a:extLst>
          </p:cNvPr>
          <p:cNvSpPr>
            <a:spLocks noChangeArrowheads="1"/>
          </p:cNvSpPr>
          <p:nvPr/>
        </p:nvSpPr>
        <p:spPr bwMode="auto">
          <a:xfrm>
            <a:off x="128588" y="3386138"/>
            <a:ext cx="3794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zh-CN" altLang="en-US" sz="1000" b="0">
                <a:latin typeface="Times New Roman" panose="02020603050405020304" pitchFamily="18" charset="0"/>
                <a:cs typeface="Times New Roman" panose="02020603050405020304" pitchFamily="18" charset="0"/>
              </a:rPr>
              <a:t>      </a:t>
            </a:r>
            <a:endParaRPr lang="zh-CN" altLang="en-US" sz="1800" b="0"/>
          </a:p>
        </p:txBody>
      </p:sp>
      <p:sp>
        <p:nvSpPr>
          <p:cNvPr id="88071" name="Rectangle 13">
            <a:extLst>
              <a:ext uri="{FF2B5EF4-FFF2-40B4-BE49-F238E27FC236}">
                <a16:creationId xmlns:a16="http://schemas.microsoft.com/office/drawing/2014/main" id="{C179306C-616F-4CB4-BC82-D34F4BAE6822}"/>
              </a:ext>
            </a:extLst>
          </p:cNvPr>
          <p:cNvSpPr>
            <a:spLocks noChangeArrowheads="1"/>
          </p:cNvSpPr>
          <p:nvPr/>
        </p:nvSpPr>
        <p:spPr bwMode="auto">
          <a:xfrm>
            <a:off x="0" y="2801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88072" name="Rectangle 14">
            <a:extLst>
              <a:ext uri="{FF2B5EF4-FFF2-40B4-BE49-F238E27FC236}">
                <a16:creationId xmlns:a16="http://schemas.microsoft.com/office/drawing/2014/main" id="{285AD1AB-70A0-4ECC-A2B1-913F66FF516A}"/>
              </a:ext>
            </a:extLst>
          </p:cNvPr>
          <p:cNvSpPr>
            <a:spLocks noChangeArrowheads="1"/>
          </p:cNvSpPr>
          <p:nvPr/>
        </p:nvSpPr>
        <p:spPr bwMode="auto">
          <a:xfrm>
            <a:off x="4357688" y="3141663"/>
            <a:ext cx="374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zh-CN" altLang="en-US" sz="1000" b="0">
                <a:latin typeface="Times New Roman" panose="02020603050405020304" pitchFamily="18" charset="0"/>
                <a:cs typeface="Times New Roman" panose="02020603050405020304" pitchFamily="18" charset="0"/>
              </a:rPr>
              <a:t>      </a:t>
            </a:r>
            <a:endParaRPr lang="zh-CN" altLang="en-US" sz="1800" b="0"/>
          </a:p>
        </p:txBody>
      </p:sp>
      <p:pic>
        <p:nvPicPr>
          <p:cNvPr id="88073" name="Picture 16">
            <a:extLst>
              <a:ext uri="{FF2B5EF4-FFF2-40B4-BE49-F238E27FC236}">
                <a16:creationId xmlns:a16="http://schemas.microsoft.com/office/drawing/2014/main" id="{AC3B004B-58FA-44C9-9817-543459F9D50F}"/>
              </a:ext>
            </a:extLst>
          </p:cNvPr>
          <p:cNvPicPr>
            <a:picLocks noChangeAspect="1" noChangeArrowheads="1"/>
          </p:cNvPicPr>
          <p:nvPr/>
        </p:nvPicPr>
        <p:blipFill>
          <a:blip r:embed="rId2">
            <a:lum bright="-12000" contrast="24000"/>
            <a:grayscl/>
            <a:extLst>
              <a:ext uri="{28A0092B-C50C-407E-A947-70E740481C1C}">
                <a14:useLocalDpi xmlns:a14="http://schemas.microsoft.com/office/drawing/2010/main" val="0"/>
              </a:ext>
            </a:extLst>
          </a:blip>
          <a:srcRect/>
          <a:stretch>
            <a:fillRect/>
          </a:stretch>
        </p:blipFill>
        <p:spPr bwMode="auto">
          <a:xfrm>
            <a:off x="1244600" y="2419350"/>
            <a:ext cx="3324225" cy="309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74" name="Rectangle 18">
            <a:extLst>
              <a:ext uri="{FF2B5EF4-FFF2-40B4-BE49-F238E27FC236}">
                <a16:creationId xmlns:a16="http://schemas.microsoft.com/office/drawing/2014/main" id="{D3E42066-3CDC-4C24-8573-EB0358233456}"/>
              </a:ext>
            </a:extLst>
          </p:cNvPr>
          <p:cNvSpPr>
            <a:spLocks noChangeArrowheads="1"/>
          </p:cNvSpPr>
          <p:nvPr/>
        </p:nvSpPr>
        <p:spPr bwMode="auto">
          <a:xfrm>
            <a:off x="611188" y="1412875"/>
            <a:ext cx="8102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0350" eaLnBrk="0" hangingPunct="0">
              <a:tabLst>
                <a:tab pos="401638" algn="l"/>
              </a:tabLst>
              <a:defRPr sz="1400" b="1">
                <a:solidFill>
                  <a:schemeClr val="tx1"/>
                </a:solidFill>
                <a:latin typeface="宋体" panose="02010600030101010101" pitchFamily="2" charset="-122"/>
                <a:ea typeface="宋体" panose="02010600030101010101" pitchFamily="2" charset="-122"/>
              </a:defRPr>
            </a:lvl1pPr>
            <a:lvl2pPr marL="742950" indent="-285750" eaLnBrk="0" hangingPunct="0">
              <a:tabLst>
                <a:tab pos="401638" algn="l"/>
              </a:tabLst>
              <a:defRPr sz="1400" b="1">
                <a:solidFill>
                  <a:schemeClr val="tx1"/>
                </a:solidFill>
                <a:latin typeface="宋体" panose="02010600030101010101" pitchFamily="2" charset="-122"/>
                <a:ea typeface="宋体" panose="02010600030101010101" pitchFamily="2" charset="-122"/>
              </a:defRPr>
            </a:lvl2pPr>
            <a:lvl3pPr marL="1143000" indent="-228600" eaLnBrk="0" hangingPunct="0">
              <a:tabLst>
                <a:tab pos="401638" algn="l"/>
              </a:tabLst>
              <a:defRPr sz="1400" b="1">
                <a:solidFill>
                  <a:schemeClr val="tx1"/>
                </a:solidFill>
                <a:latin typeface="宋体" panose="02010600030101010101" pitchFamily="2" charset="-122"/>
                <a:ea typeface="宋体" panose="02010600030101010101" pitchFamily="2" charset="-122"/>
              </a:defRPr>
            </a:lvl3pPr>
            <a:lvl4pPr marL="1600200" indent="-228600" eaLnBrk="0" hangingPunct="0">
              <a:tabLst>
                <a:tab pos="401638" algn="l"/>
              </a:tabLst>
              <a:defRPr sz="1400" b="1">
                <a:solidFill>
                  <a:schemeClr val="tx1"/>
                </a:solidFill>
                <a:latin typeface="宋体" panose="02010600030101010101" pitchFamily="2" charset="-122"/>
                <a:ea typeface="宋体" panose="02010600030101010101" pitchFamily="2" charset="-122"/>
              </a:defRPr>
            </a:lvl4pPr>
            <a:lvl5pPr marL="2057400" indent="-228600" eaLnBrk="0" hangingPunct="0">
              <a:tabLst>
                <a:tab pos="401638" algn="l"/>
              </a:tabLst>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tabLst>
                <a:tab pos="401638" algn="l"/>
              </a:tabLst>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tabLst>
                <a:tab pos="401638" algn="l"/>
              </a:tabLst>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tabLst>
                <a:tab pos="401638" algn="l"/>
              </a:tabLst>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tabLst>
                <a:tab pos="401638" algn="l"/>
              </a:tabLst>
              <a:defRPr sz="1400" b="1">
                <a:solidFill>
                  <a:schemeClr val="tx1"/>
                </a:solidFill>
                <a:latin typeface="宋体" panose="02010600030101010101" pitchFamily="2" charset="-122"/>
                <a:ea typeface="宋体" panose="02010600030101010101" pitchFamily="2" charset="-122"/>
              </a:defRPr>
            </a:lvl9pPr>
          </a:lstStyle>
          <a:p>
            <a:pPr eaLnBrk="1" hangingPunct="1"/>
            <a:r>
              <a:rPr lang="en-US" altLang="zh-CN" sz="2000">
                <a:solidFill>
                  <a:srgbClr val="CC0000"/>
                </a:solidFill>
                <a:latin typeface="Times New Roman" panose="02020603050405020304" pitchFamily="18" charset="0"/>
                <a:cs typeface="Times New Roman" panose="02020603050405020304" pitchFamily="18" charset="0"/>
              </a:rPr>
              <a:t>       (11) </a:t>
            </a:r>
            <a:r>
              <a:rPr lang="zh-CN" altLang="en-US" sz="2000">
                <a:solidFill>
                  <a:srgbClr val="CC0000"/>
                </a:solidFill>
                <a:latin typeface="Times New Roman" panose="02020603050405020304" pitchFamily="18" charset="0"/>
                <a:cs typeface="Times New Roman" panose="02020603050405020304" pitchFamily="18" charset="0"/>
              </a:rPr>
              <a:t>以同样的方法再建立一个新类</a:t>
            </a:r>
            <a:r>
              <a:rPr lang="zh-CN" altLang="en-US" sz="2000">
                <a:latin typeface="Times New Roman" panose="02020603050405020304" pitchFamily="18" charset="0"/>
                <a:cs typeface="Times New Roman" panose="02020603050405020304" pitchFamily="18" charset="0"/>
              </a:rPr>
              <a:t>。</a:t>
            </a:r>
            <a:endParaRPr lang="zh-CN" altLang="en-US" sz="2000">
              <a:latin typeface="Arial" panose="020B0604020202020204" pitchFamily="34" charset="0"/>
            </a:endParaRPr>
          </a:p>
          <a:p>
            <a:r>
              <a:rPr lang="en-US" altLang="zh-CN" sz="2000">
                <a:solidFill>
                  <a:srgbClr val="CC0000"/>
                </a:solidFill>
                <a:latin typeface="Times New Roman" panose="02020603050405020304" pitchFamily="18" charset="0"/>
                <a:cs typeface="Times New Roman" panose="02020603050405020304" pitchFamily="18" charset="0"/>
              </a:rPr>
              <a:t>       (12) </a:t>
            </a:r>
            <a:r>
              <a:rPr lang="zh-CN" altLang="en-US" sz="2000">
                <a:solidFill>
                  <a:srgbClr val="CC0000"/>
                </a:solidFill>
                <a:latin typeface="Times New Roman" panose="02020603050405020304" pitchFamily="18" charset="0"/>
                <a:cs typeface="Times New Roman" panose="02020603050405020304" pitchFamily="18" charset="0"/>
              </a:rPr>
              <a:t>继承</a:t>
            </a:r>
            <a:r>
              <a:rPr lang="zh-CN" altLang="en-US" sz="2000">
                <a:latin typeface="Times New Roman" panose="02020603050405020304" pitchFamily="18" charset="0"/>
                <a:cs typeface="Times New Roman" panose="02020603050405020304" pitchFamily="18" charset="0"/>
              </a:rPr>
              <a:t>是指一个类（子类）继承另外的一个类（超类）的同一功能，并增加其新功能的能力。</a:t>
            </a:r>
            <a:r>
              <a:rPr lang="zh-CN" altLang="en-US" sz="2000">
                <a:latin typeface="Microsoft Sans Serif" panose="020B0604020202020204" pitchFamily="34" charset="0"/>
                <a:cs typeface="Microsoft Sans Serif" panose="020B0604020202020204" pitchFamily="34" charset="0"/>
              </a:rPr>
              <a:t>如图</a:t>
            </a:r>
            <a:r>
              <a:rPr lang="en-US" altLang="zh-CN" sz="2000">
                <a:latin typeface="Microsoft Sans Serif" panose="020B0604020202020204" pitchFamily="34" charset="0"/>
                <a:cs typeface="Microsoft Sans Serif" panose="020B0604020202020204" pitchFamily="34" charset="0"/>
              </a:rPr>
              <a:t>5-35</a:t>
            </a:r>
            <a:r>
              <a:rPr lang="zh-CN" altLang="en-US" sz="2000">
                <a:latin typeface="Microsoft Sans Serif" panose="020B0604020202020204" pitchFamily="34" charset="0"/>
                <a:cs typeface="Microsoft Sans Serif" panose="020B0604020202020204" pitchFamily="34" charset="0"/>
              </a:rPr>
              <a:t>所示。</a:t>
            </a:r>
            <a:endParaRPr lang="zh-CN" altLang="en-US" sz="2000"/>
          </a:p>
        </p:txBody>
      </p:sp>
      <p:sp>
        <p:nvSpPr>
          <p:cNvPr id="88075" name="Rectangle 19">
            <a:extLst>
              <a:ext uri="{FF2B5EF4-FFF2-40B4-BE49-F238E27FC236}">
                <a16:creationId xmlns:a16="http://schemas.microsoft.com/office/drawing/2014/main" id="{CE065EEE-BD7F-4462-9876-B9DDC3B5ECA1}"/>
              </a:ext>
            </a:extLst>
          </p:cNvPr>
          <p:cNvSpPr>
            <a:spLocks noChangeArrowheads="1"/>
          </p:cNvSpPr>
          <p:nvPr/>
        </p:nvSpPr>
        <p:spPr bwMode="auto">
          <a:xfrm>
            <a:off x="1244600" y="3313113"/>
            <a:ext cx="215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sz="1000" b="0">
              <a:latin typeface="Times New Roman" panose="02020603050405020304" pitchFamily="18" charset="0"/>
              <a:cs typeface="Times New Roman" panose="02020603050405020304" pitchFamily="18" charset="0"/>
            </a:endParaRPr>
          </a:p>
          <a:p>
            <a:r>
              <a:rPr lang="zh-CN" altLang="en-US" sz="1000" b="0">
                <a:latin typeface="Times New Roman" panose="02020603050405020304" pitchFamily="18" charset="0"/>
                <a:cs typeface="Times New Roman" panose="02020603050405020304" pitchFamily="18" charset="0"/>
              </a:rPr>
              <a:t> </a:t>
            </a:r>
            <a:endParaRPr lang="zh-CN" altLang="en-US" sz="1800" b="0"/>
          </a:p>
        </p:txBody>
      </p:sp>
      <p:sp>
        <p:nvSpPr>
          <p:cNvPr id="88076" name="Rectangle 20">
            <a:extLst>
              <a:ext uri="{FF2B5EF4-FFF2-40B4-BE49-F238E27FC236}">
                <a16:creationId xmlns:a16="http://schemas.microsoft.com/office/drawing/2014/main" id="{74911E25-0549-4E8C-BB0D-D263C68ABF56}"/>
              </a:ext>
            </a:extLst>
          </p:cNvPr>
          <p:cNvSpPr>
            <a:spLocks noChangeArrowheads="1"/>
          </p:cNvSpPr>
          <p:nvPr/>
        </p:nvSpPr>
        <p:spPr bwMode="auto">
          <a:xfrm>
            <a:off x="1244600" y="5167313"/>
            <a:ext cx="2222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sz="1100" b="0">
                <a:latin typeface="Arial" panose="020B0604020202020204" pitchFamily="34" charset="0"/>
              </a:rPr>
              <a:t> </a:t>
            </a:r>
            <a:endParaRPr lang="zh-CN" altLang="en-US" sz="1800" b="0"/>
          </a:p>
        </p:txBody>
      </p:sp>
      <p:pic>
        <p:nvPicPr>
          <p:cNvPr id="88077" name="Picture 23">
            <a:extLst>
              <a:ext uri="{FF2B5EF4-FFF2-40B4-BE49-F238E27FC236}">
                <a16:creationId xmlns:a16="http://schemas.microsoft.com/office/drawing/2014/main" id="{E91653B4-EADF-4CE9-8B26-79C9BC98F452}"/>
              </a:ext>
            </a:extLst>
          </p:cNvPr>
          <p:cNvPicPr>
            <a:picLocks noChangeAspect="1" noChangeArrowheads="1"/>
          </p:cNvPicPr>
          <p:nvPr/>
        </p:nvPicPr>
        <p:blipFill>
          <a:blip r:embed="rId3">
            <a:lum bright="-12000" contrast="24000"/>
            <a:grayscl/>
            <a:extLst>
              <a:ext uri="{28A0092B-C50C-407E-A947-70E740481C1C}">
                <a14:useLocalDpi xmlns:a14="http://schemas.microsoft.com/office/drawing/2010/main" val="0"/>
              </a:ext>
            </a:extLst>
          </a:blip>
          <a:srcRect/>
          <a:stretch>
            <a:fillRect/>
          </a:stretch>
        </p:blipFill>
        <p:spPr bwMode="auto">
          <a:xfrm>
            <a:off x="4643438" y="2565400"/>
            <a:ext cx="3673475"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78" name="Rectangle 24">
            <a:extLst>
              <a:ext uri="{FF2B5EF4-FFF2-40B4-BE49-F238E27FC236}">
                <a16:creationId xmlns:a16="http://schemas.microsoft.com/office/drawing/2014/main" id="{D65C8415-A539-4500-9F9E-00E04A2174DA}"/>
              </a:ext>
            </a:extLst>
          </p:cNvPr>
          <p:cNvSpPr>
            <a:spLocks noChangeArrowheads="1"/>
          </p:cNvSpPr>
          <p:nvPr/>
        </p:nvSpPr>
        <p:spPr bwMode="auto">
          <a:xfrm>
            <a:off x="3563938" y="5876925"/>
            <a:ext cx="22367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401638" algn="l"/>
              </a:tabLst>
              <a:defRPr sz="1400" b="1">
                <a:solidFill>
                  <a:schemeClr val="tx1"/>
                </a:solidFill>
                <a:latin typeface="宋体" panose="02010600030101010101" pitchFamily="2" charset="-122"/>
                <a:ea typeface="宋体" panose="02010600030101010101" pitchFamily="2" charset="-122"/>
              </a:defRPr>
            </a:lvl1pPr>
            <a:lvl2pPr marL="742950" indent="-285750" eaLnBrk="0" hangingPunct="0">
              <a:tabLst>
                <a:tab pos="401638" algn="l"/>
              </a:tabLst>
              <a:defRPr sz="1400" b="1">
                <a:solidFill>
                  <a:schemeClr val="tx1"/>
                </a:solidFill>
                <a:latin typeface="宋体" panose="02010600030101010101" pitchFamily="2" charset="-122"/>
                <a:ea typeface="宋体" panose="02010600030101010101" pitchFamily="2" charset="-122"/>
              </a:defRPr>
            </a:lvl2pPr>
            <a:lvl3pPr marL="1143000" indent="-228600" eaLnBrk="0" hangingPunct="0">
              <a:tabLst>
                <a:tab pos="401638" algn="l"/>
              </a:tabLst>
              <a:defRPr sz="1400" b="1">
                <a:solidFill>
                  <a:schemeClr val="tx1"/>
                </a:solidFill>
                <a:latin typeface="宋体" panose="02010600030101010101" pitchFamily="2" charset="-122"/>
                <a:ea typeface="宋体" panose="02010600030101010101" pitchFamily="2" charset="-122"/>
              </a:defRPr>
            </a:lvl3pPr>
            <a:lvl4pPr marL="1600200" indent="-228600" eaLnBrk="0" hangingPunct="0">
              <a:tabLst>
                <a:tab pos="401638" algn="l"/>
              </a:tabLst>
              <a:defRPr sz="1400" b="1">
                <a:solidFill>
                  <a:schemeClr val="tx1"/>
                </a:solidFill>
                <a:latin typeface="宋体" panose="02010600030101010101" pitchFamily="2" charset="-122"/>
                <a:ea typeface="宋体" panose="02010600030101010101" pitchFamily="2" charset="-122"/>
              </a:defRPr>
            </a:lvl4pPr>
            <a:lvl5pPr marL="2057400" indent="-228600" eaLnBrk="0" hangingPunct="0">
              <a:tabLst>
                <a:tab pos="401638" algn="l"/>
              </a:tabLst>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tabLst>
                <a:tab pos="401638" algn="l"/>
              </a:tabLst>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tabLst>
                <a:tab pos="401638" algn="l"/>
              </a:tabLst>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tabLst>
                <a:tab pos="401638" algn="l"/>
              </a:tabLst>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tabLst>
                <a:tab pos="401638" algn="l"/>
              </a:tabLst>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zh-CN" altLang="en-US">
                <a:latin typeface="Arial" panose="020B0604020202020204" pitchFamily="34" charset="0"/>
              </a:rPr>
              <a:t>图</a:t>
            </a:r>
            <a:r>
              <a:rPr lang="en-US" altLang="zh-CN">
                <a:latin typeface="Arial" panose="020B0604020202020204" pitchFamily="34" charset="0"/>
              </a:rPr>
              <a:t>5-35 </a:t>
            </a:r>
            <a:r>
              <a:rPr lang="zh-CN" altLang="en-US">
                <a:latin typeface="Arial" panose="020B0604020202020204" pitchFamily="34" charset="0"/>
              </a:rPr>
              <a:t>在类图上建模继承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a:extLst>
              <a:ext uri="{FF2B5EF4-FFF2-40B4-BE49-F238E27FC236}">
                <a16:creationId xmlns:a16="http://schemas.microsoft.com/office/drawing/2014/main" id="{5C65A539-7221-4C3E-AC50-A4139F783789}"/>
              </a:ext>
            </a:extLst>
          </p:cNvPr>
          <p:cNvSpPr>
            <a:spLocks noGrp="1" noChangeArrowheads="1"/>
          </p:cNvSpPr>
          <p:nvPr>
            <p:ph type="title" idx="4294967295"/>
          </p:nvPr>
        </p:nvSpPr>
        <p:spPr>
          <a:xfrm>
            <a:off x="395288" y="260350"/>
            <a:ext cx="8178800" cy="533400"/>
          </a:xfrm>
          <a:ln>
            <a:miter/>
          </a:ln>
        </p:spPr>
        <p:txBody>
          <a:bodyPr/>
          <a:lstStyle/>
          <a:p>
            <a:pPr eaLnBrk="1" hangingPunct="1">
              <a:defRPr/>
            </a:pPr>
            <a:r>
              <a:rPr lang="en-US" altLang="zh-CN">
                <a:effectLst>
                  <a:outerShdw blurRad="38100" dist="38100" dir="2700000" algn="tl">
                    <a:srgbClr val="C0C0C0"/>
                  </a:outerShdw>
                </a:effectLst>
              </a:rPr>
              <a:t>5.6 </a:t>
            </a:r>
            <a:r>
              <a:rPr lang="zh-CN" altLang="en-US">
                <a:effectLst>
                  <a:outerShdw blurRad="38100" dist="38100" dir="2700000" algn="tl">
                    <a:srgbClr val="C0C0C0"/>
                  </a:outerShdw>
                </a:effectLst>
              </a:rPr>
              <a:t>实验五 </a:t>
            </a:r>
            <a:r>
              <a:rPr lang="en-US" altLang="zh-CN">
                <a:effectLst>
                  <a:outerShdw blurRad="38100" dist="38100" dir="2700000" algn="tl">
                    <a:srgbClr val="C0C0C0"/>
                  </a:outerShdw>
                </a:effectLst>
              </a:rPr>
              <a:t>Rational Rose</a:t>
            </a:r>
            <a:r>
              <a:rPr lang="zh-CN" altLang="en-US">
                <a:effectLst>
                  <a:outerShdw blurRad="38100" dist="38100" dir="2700000" algn="tl">
                    <a:srgbClr val="C0C0C0"/>
                  </a:outerShdw>
                </a:effectLst>
              </a:rPr>
              <a:t>应用</a:t>
            </a:r>
            <a:r>
              <a:rPr lang="zh-CN" altLang="en-US"/>
              <a:t> </a:t>
            </a:r>
          </a:p>
        </p:txBody>
      </p:sp>
      <p:sp>
        <p:nvSpPr>
          <p:cNvPr id="89091" name="Text Box 3">
            <a:extLst>
              <a:ext uri="{FF2B5EF4-FFF2-40B4-BE49-F238E27FC236}">
                <a16:creationId xmlns:a16="http://schemas.microsoft.com/office/drawing/2014/main" id="{4E92EDD2-DACC-493C-AE8C-88BAEF151D38}"/>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89092" name="Rectangle 4">
            <a:extLst>
              <a:ext uri="{FF2B5EF4-FFF2-40B4-BE49-F238E27FC236}">
                <a16:creationId xmlns:a16="http://schemas.microsoft.com/office/drawing/2014/main" id="{DA2EE316-A9A2-4A89-8CB3-7F7A04CC5329}"/>
              </a:ext>
            </a:extLst>
          </p:cNvPr>
          <p:cNvSpPr>
            <a:spLocks noChangeArrowheads="1"/>
          </p:cNvSpPr>
          <p:nvPr/>
        </p:nvSpPr>
        <p:spPr bwMode="auto">
          <a:xfrm>
            <a:off x="0" y="3152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89093" name="Rectangle 5">
            <a:extLst>
              <a:ext uri="{FF2B5EF4-FFF2-40B4-BE49-F238E27FC236}">
                <a16:creationId xmlns:a16="http://schemas.microsoft.com/office/drawing/2014/main" id="{996A6947-1EB7-4F4E-BC38-540CC61872FF}"/>
              </a:ext>
            </a:extLst>
          </p:cNvPr>
          <p:cNvSpPr>
            <a:spLocks noChangeArrowheads="1"/>
          </p:cNvSpPr>
          <p:nvPr/>
        </p:nvSpPr>
        <p:spPr bwMode="auto">
          <a:xfrm>
            <a:off x="0" y="5157788"/>
            <a:ext cx="720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401638" algn="l"/>
              </a:tabLst>
              <a:defRPr sz="1400" b="1">
                <a:solidFill>
                  <a:schemeClr val="tx1"/>
                </a:solidFill>
                <a:latin typeface="宋体" panose="02010600030101010101" pitchFamily="2" charset="-122"/>
                <a:ea typeface="宋体" panose="02010600030101010101" pitchFamily="2" charset="-122"/>
              </a:defRPr>
            </a:lvl1pPr>
            <a:lvl2pPr marL="742950" indent="-285750" eaLnBrk="0" hangingPunct="0">
              <a:tabLst>
                <a:tab pos="401638" algn="l"/>
              </a:tabLst>
              <a:defRPr sz="1400" b="1">
                <a:solidFill>
                  <a:schemeClr val="tx1"/>
                </a:solidFill>
                <a:latin typeface="宋体" panose="02010600030101010101" pitchFamily="2" charset="-122"/>
                <a:ea typeface="宋体" panose="02010600030101010101" pitchFamily="2" charset="-122"/>
              </a:defRPr>
            </a:lvl2pPr>
            <a:lvl3pPr marL="1143000" indent="-228600" eaLnBrk="0" hangingPunct="0">
              <a:tabLst>
                <a:tab pos="401638" algn="l"/>
              </a:tabLst>
              <a:defRPr sz="1400" b="1">
                <a:solidFill>
                  <a:schemeClr val="tx1"/>
                </a:solidFill>
                <a:latin typeface="宋体" panose="02010600030101010101" pitchFamily="2" charset="-122"/>
                <a:ea typeface="宋体" panose="02010600030101010101" pitchFamily="2" charset="-122"/>
              </a:defRPr>
            </a:lvl3pPr>
            <a:lvl4pPr marL="1600200" indent="-228600" eaLnBrk="0" hangingPunct="0">
              <a:tabLst>
                <a:tab pos="401638" algn="l"/>
              </a:tabLst>
              <a:defRPr sz="1400" b="1">
                <a:solidFill>
                  <a:schemeClr val="tx1"/>
                </a:solidFill>
                <a:latin typeface="宋体" panose="02010600030101010101" pitchFamily="2" charset="-122"/>
                <a:ea typeface="宋体" panose="02010600030101010101" pitchFamily="2" charset="-122"/>
              </a:defRPr>
            </a:lvl4pPr>
            <a:lvl5pPr marL="2057400" indent="-228600" eaLnBrk="0" hangingPunct="0">
              <a:tabLst>
                <a:tab pos="401638" algn="l"/>
              </a:tabLst>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tabLst>
                <a:tab pos="401638" algn="l"/>
              </a:tabLst>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tabLst>
                <a:tab pos="401638" algn="l"/>
              </a:tabLst>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tabLst>
                <a:tab pos="401638" algn="l"/>
              </a:tabLst>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tabLst>
                <a:tab pos="401638" algn="l"/>
              </a:tabLst>
              <a:defRPr sz="1400" b="1">
                <a:solidFill>
                  <a:schemeClr val="tx1"/>
                </a:solidFill>
                <a:latin typeface="宋体" panose="02010600030101010101" pitchFamily="2" charset="-122"/>
                <a:ea typeface="宋体" panose="02010600030101010101" pitchFamily="2" charset="-122"/>
              </a:defRPr>
            </a:lvl9pPr>
          </a:lstStyle>
          <a:p>
            <a:pPr eaLnBrk="1" hangingPunct="1"/>
            <a:r>
              <a:rPr lang="en-US" altLang="zh-CN" b="0">
                <a:latin typeface="Arial" panose="020B0604020202020204" pitchFamily="34" charset="0"/>
              </a:rPr>
              <a:t>     </a:t>
            </a:r>
            <a:endParaRPr lang="zh-CN" altLang="en-US" sz="1800" b="0">
              <a:latin typeface="Arial" panose="020B0604020202020204" pitchFamily="34" charset="0"/>
            </a:endParaRPr>
          </a:p>
        </p:txBody>
      </p:sp>
      <p:sp>
        <p:nvSpPr>
          <p:cNvPr id="89094" name="Rectangle 8">
            <a:extLst>
              <a:ext uri="{FF2B5EF4-FFF2-40B4-BE49-F238E27FC236}">
                <a16:creationId xmlns:a16="http://schemas.microsoft.com/office/drawing/2014/main" id="{30CF0841-FF56-4A6B-B747-914574A176A1}"/>
              </a:ext>
            </a:extLst>
          </p:cNvPr>
          <p:cNvSpPr>
            <a:spLocks noChangeArrowheads="1"/>
          </p:cNvSpPr>
          <p:nvPr/>
        </p:nvSpPr>
        <p:spPr bwMode="auto">
          <a:xfrm>
            <a:off x="128588" y="3386138"/>
            <a:ext cx="3794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zh-CN" altLang="en-US" sz="1000" b="0">
                <a:latin typeface="Times New Roman" panose="02020603050405020304" pitchFamily="18" charset="0"/>
                <a:cs typeface="Times New Roman" panose="02020603050405020304" pitchFamily="18" charset="0"/>
              </a:rPr>
              <a:t>      </a:t>
            </a:r>
            <a:endParaRPr lang="zh-CN" altLang="en-US" sz="1800" b="0"/>
          </a:p>
        </p:txBody>
      </p:sp>
      <p:sp>
        <p:nvSpPr>
          <p:cNvPr id="89095" name="Rectangle 9">
            <a:extLst>
              <a:ext uri="{FF2B5EF4-FFF2-40B4-BE49-F238E27FC236}">
                <a16:creationId xmlns:a16="http://schemas.microsoft.com/office/drawing/2014/main" id="{6C95FC57-C6BF-4317-BCC5-82F287C32B47}"/>
              </a:ext>
            </a:extLst>
          </p:cNvPr>
          <p:cNvSpPr>
            <a:spLocks noChangeArrowheads="1"/>
          </p:cNvSpPr>
          <p:nvPr/>
        </p:nvSpPr>
        <p:spPr bwMode="auto">
          <a:xfrm>
            <a:off x="0" y="2801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89096" name="Rectangle 10">
            <a:extLst>
              <a:ext uri="{FF2B5EF4-FFF2-40B4-BE49-F238E27FC236}">
                <a16:creationId xmlns:a16="http://schemas.microsoft.com/office/drawing/2014/main" id="{AC48F4B9-3066-4366-9B6A-805D84F3BA4A}"/>
              </a:ext>
            </a:extLst>
          </p:cNvPr>
          <p:cNvSpPr>
            <a:spLocks noChangeArrowheads="1"/>
          </p:cNvSpPr>
          <p:nvPr/>
        </p:nvSpPr>
        <p:spPr bwMode="auto">
          <a:xfrm>
            <a:off x="4381500" y="3163888"/>
            <a:ext cx="3794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zh-CN" altLang="en-US" sz="1000" b="0">
                <a:latin typeface="Times New Roman" panose="02020603050405020304" pitchFamily="18" charset="0"/>
                <a:cs typeface="Times New Roman" panose="02020603050405020304" pitchFamily="18" charset="0"/>
              </a:rPr>
              <a:t>      </a:t>
            </a:r>
            <a:endParaRPr lang="zh-CN" altLang="en-US" sz="1800" b="0"/>
          </a:p>
        </p:txBody>
      </p:sp>
      <p:sp>
        <p:nvSpPr>
          <p:cNvPr id="89097" name="Rectangle 12">
            <a:extLst>
              <a:ext uri="{FF2B5EF4-FFF2-40B4-BE49-F238E27FC236}">
                <a16:creationId xmlns:a16="http://schemas.microsoft.com/office/drawing/2014/main" id="{89AEC2A2-29DF-4558-90A6-72F817B77E10}"/>
              </a:ext>
            </a:extLst>
          </p:cNvPr>
          <p:cNvSpPr>
            <a:spLocks noChangeArrowheads="1"/>
          </p:cNvSpPr>
          <p:nvPr/>
        </p:nvSpPr>
        <p:spPr bwMode="auto">
          <a:xfrm>
            <a:off x="900113" y="1497013"/>
            <a:ext cx="7345362"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3175" eaLnBrk="0" hangingPunct="0">
              <a:tabLst>
                <a:tab pos="401638" algn="l"/>
              </a:tabLst>
              <a:defRPr sz="1400" b="1">
                <a:solidFill>
                  <a:schemeClr val="tx1"/>
                </a:solidFill>
                <a:latin typeface="宋体" panose="02010600030101010101" pitchFamily="2" charset="-122"/>
                <a:ea typeface="宋体" panose="02010600030101010101" pitchFamily="2" charset="-122"/>
              </a:defRPr>
            </a:lvl1pPr>
            <a:lvl2pPr marL="742950" indent="-285750" eaLnBrk="0" hangingPunct="0">
              <a:tabLst>
                <a:tab pos="401638" algn="l"/>
              </a:tabLst>
              <a:defRPr sz="1400" b="1">
                <a:solidFill>
                  <a:schemeClr val="tx1"/>
                </a:solidFill>
                <a:latin typeface="宋体" panose="02010600030101010101" pitchFamily="2" charset="-122"/>
                <a:ea typeface="宋体" panose="02010600030101010101" pitchFamily="2" charset="-122"/>
              </a:defRPr>
            </a:lvl2pPr>
            <a:lvl3pPr marL="1143000" indent="-228600" eaLnBrk="0" hangingPunct="0">
              <a:tabLst>
                <a:tab pos="401638" algn="l"/>
              </a:tabLst>
              <a:defRPr sz="1400" b="1">
                <a:solidFill>
                  <a:schemeClr val="tx1"/>
                </a:solidFill>
                <a:latin typeface="宋体" panose="02010600030101010101" pitchFamily="2" charset="-122"/>
                <a:ea typeface="宋体" panose="02010600030101010101" pitchFamily="2" charset="-122"/>
              </a:defRPr>
            </a:lvl3pPr>
            <a:lvl4pPr marL="1600200" indent="-228600" eaLnBrk="0" hangingPunct="0">
              <a:tabLst>
                <a:tab pos="401638" algn="l"/>
              </a:tabLst>
              <a:defRPr sz="1400" b="1">
                <a:solidFill>
                  <a:schemeClr val="tx1"/>
                </a:solidFill>
                <a:latin typeface="宋体" panose="02010600030101010101" pitchFamily="2" charset="-122"/>
                <a:ea typeface="宋体" panose="02010600030101010101" pitchFamily="2" charset="-122"/>
              </a:defRPr>
            </a:lvl4pPr>
            <a:lvl5pPr marL="2057400" indent="-228600" eaLnBrk="0" hangingPunct="0">
              <a:tabLst>
                <a:tab pos="401638" algn="l"/>
              </a:tabLst>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tabLst>
                <a:tab pos="401638" algn="l"/>
              </a:tabLst>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tabLst>
                <a:tab pos="401638" algn="l"/>
              </a:tabLst>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tabLst>
                <a:tab pos="401638" algn="l"/>
              </a:tabLst>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tabLst>
                <a:tab pos="401638" algn="l"/>
              </a:tabLst>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sz="2000" b="0">
                <a:cs typeface="Times New Roman" panose="02020603050405020304" pitchFamily="18" charset="0"/>
              </a:rPr>
              <a:t>   </a:t>
            </a:r>
            <a:r>
              <a:rPr lang="zh-CN" altLang="en-US" sz="2000">
                <a:solidFill>
                  <a:srgbClr val="CC0000"/>
                </a:solidFill>
                <a:cs typeface="Times New Roman" panose="02020603050405020304" pitchFamily="18" charset="0"/>
              </a:rPr>
              <a:t>（</a:t>
            </a:r>
            <a:r>
              <a:rPr lang="en-US" altLang="zh-CN" sz="2000">
                <a:solidFill>
                  <a:srgbClr val="CC0000"/>
                </a:solidFill>
                <a:cs typeface="Times New Roman" panose="02020603050405020304" pitchFamily="18" charset="0"/>
              </a:rPr>
              <a:t>13</a:t>
            </a:r>
            <a:r>
              <a:rPr lang="zh-CN" altLang="en-US" sz="2000">
                <a:solidFill>
                  <a:srgbClr val="CC0000"/>
                </a:solidFill>
                <a:cs typeface="Times New Roman" panose="02020603050405020304" pitchFamily="18" charset="0"/>
              </a:rPr>
              <a:t>）当系统建模时</a:t>
            </a:r>
            <a:r>
              <a:rPr lang="zh-CN" altLang="en-US" sz="2000">
                <a:cs typeface="Times New Roman" panose="02020603050405020304" pitchFamily="18" charset="0"/>
              </a:rPr>
              <a:t>，特定的对象间将会彼此关联，而且这些关联本身需要被清晰地建模。</a:t>
            </a:r>
            <a:r>
              <a:rPr lang="zh-CN" altLang="en-US" sz="2000">
                <a:latin typeface="Microsoft Sans Serif" panose="020B0604020202020204" pitchFamily="34" charset="0"/>
                <a:cs typeface="Microsoft Sans Serif" panose="020B0604020202020204" pitchFamily="34" charset="0"/>
              </a:rPr>
              <a:t>图</a:t>
            </a:r>
            <a:r>
              <a:rPr lang="en-US" altLang="zh-CN" sz="2000">
                <a:latin typeface="Microsoft Sans Serif" panose="020B0604020202020204" pitchFamily="34" charset="0"/>
                <a:cs typeface="Microsoft Sans Serif" panose="020B0604020202020204" pitchFamily="34" charset="0"/>
              </a:rPr>
              <a:t>5-36</a:t>
            </a:r>
            <a:r>
              <a:rPr lang="zh-CN" altLang="en-US" sz="2000">
                <a:cs typeface="Times New Roman" panose="02020603050405020304" pitchFamily="18" charset="0"/>
              </a:rPr>
              <a:t>显示学生与一个教师相关联，而且学生类可知此关联。</a:t>
            </a:r>
            <a:endParaRPr lang="zh-CN" altLang="en-US" sz="2000">
              <a:latin typeface="Arial" panose="020B0604020202020204" pitchFamily="34" charset="0"/>
            </a:endParaRPr>
          </a:p>
          <a:p>
            <a:endParaRPr lang="zh-CN" altLang="en-US" sz="2000" b="0"/>
          </a:p>
        </p:txBody>
      </p:sp>
      <p:pic>
        <p:nvPicPr>
          <p:cNvPr id="89098" name="Picture 11">
            <a:extLst>
              <a:ext uri="{FF2B5EF4-FFF2-40B4-BE49-F238E27FC236}">
                <a16:creationId xmlns:a16="http://schemas.microsoft.com/office/drawing/2014/main" id="{E105E64A-A79B-412D-AE89-74012E5EF3B3}"/>
              </a:ext>
            </a:extLst>
          </p:cNvPr>
          <p:cNvPicPr>
            <a:picLocks noChangeAspect="1" noChangeArrowheads="1"/>
          </p:cNvPicPr>
          <p:nvPr/>
        </p:nvPicPr>
        <p:blipFill>
          <a:blip r:embed="rId2">
            <a:lum bright="-6000" contrast="18000"/>
            <a:grayscl/>
            <a:extLst>
              <a:ext uri="{28A0092B-C50C-407E-A947-70E740481C1C}">
                <a14:useLocalDpi xmlns:a14="http://schemas.microsoft.com/office/drawing/2010/main" val="0"/>
              </a:ext>
            </a:extLst>
          </a:blip>
          <a:srcRect/>
          <a:stretch>
            <a:fillRect/>
          </a:stretch>
        </p:blipFill>
        <p:spPr bwMode="auto">
          <a:xfrm>
            <a:off x="1835150" y="3014663"/>
            <a:ext cx="5329238"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9" name="Rectangle 13">
            <a:extLst>
              <a:ext uri="{FF2B5EF4-FFF2-40B4-BE49-F238E27FC236}">
                <a16:creationId xmlns:a16="http://schemas.microsoft.com/office/drawing/2014/main" id="{67F65166-9A0B-4472-AC9B-451239991202}"/>
              </a:ext>
            </a:extLst>
          </p:cNvPr>
          <p:cNvSpPr>
            <a:spLocks noChangeArrowheads="1"/>
          </p:cNvSpPr>
          <p:nvPr/>
        </p:nvSpPr>
        <p:spPr bwMode="auto">
          <a:xfrm>
            <a:off x="3059113" y="5718175"/>
            <a:ext cx="2752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sz="1600">
                <a:latin typeface="Arial" panose="020B0604020202020204" pitchFamily="34" charset="0"/>
              </a:rPr>
              <a:t>图</a:t>
            </a:r>
            <a:r>
              <a:rPr lang="en-US" altLang="zh-CN" sz="1600">
                <a:latin typeface="Arial" panose="020B0604020202020204" pitchFamily="34" charset="0"/>
              </a:rPr>
              <a:t>5-36 </a:t>
            </a:r>
            <a:r>
              <a:rPr lang="zh-CN" altLang="en-US" sz="1600">
                <a:latin typeface="Arial" panose="020B0604020202020204" pitchFamily="34" charset="0"/>
              </a:rPr>
              <a:t>特定对象间关联建模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a:extLst>
              <a:ext uri="{FF2B5EF4-FFF2-40B4-BE49-F238E27FC236}">
                <a16:creationId xmlns:a16="http://schemas.microsoft.com/office/drawing/2014/main" id="{4DC239A0-3D42-4396-A958-3AAD44FE1025}"/>
              </a:ext>
            </a:extLst>
          </p:cNvPr>
          <p:cNvSpPr>
            <a:spLocks noGrp="1" noChangeArrowheads="1"/>
          </p:cNvSpPr>
          <p:nvPr>
            <p:ph type="title" idx="4294967295"/>
          </p:nvPr>
        </p:nvSpPr>
        <p:spPr>
          <a:xfrm>
            <a:off x="395288" y="260350"/>
            <a:ext cx="8178800" cy="533400"/>
          </a:xfrm>
          <a:ln>
            <a:miter/>
          </a:ln>
        </p:spPr>
        <p:txBody>
          <a:bodyPr/>
          <a:lstStyle/>
          <a:p>
            <a:pPr eaLnBrk="1" hangingPunct="1">
              <a:defRPr/>
            </a:pPr>
            <a:r>
              <a:rPr lang="en-US" altLang="zh-CN">
                <a:effectLst>
                  <a:outerShdw blurRad="38100" dist="38100" dir="2700000" algn="tl">
                    <a:srgbClr val="C0C0C0"/>
                  </a:outerShdw>
                </a:effectLst>
              </a:rPr>
              <a:t>5.6 </a:t>
            </a:r>
            <a:r>
              <a:rPr lang="zh-CN" altLang="en-US">
                <a:effectLst>
                  <a:outerShdw blurRad="38100" dist="38100" dir="2700000" algn="tl">
                    <a:srgbClr val="C0C0C0"/>
                  </a:outerShdw>
                </a:effectLst>
              </a:rPr>
              <a:t>实验五 </a:t>
            </a:r>
            <a:r>
              <a:rPr lang="en-US" altLang="zh-CN">
                <a:effectLst>
                  <a:outerShdw blurRad="38100" dist="38100" dir="2700000" algn="tl">
                    <a:srgbClr val="C0C0C0"/>
                  </a:outerShdw>
                </a:effectLst>
              </a:rPr>
              <a:t>Rational Rose</a:t>
            </a:r>
            <a:r>
              <a:rPr lang="zh-CN" altLang="en-US">
                <a:effectLst>
                  <a:outerShdw blurRad="38100" dist="38100" dir="2700000" algn="tl">
                    <a:srgbClr val="C0C0C0"/>
                  </a:outerShdw>
                </a:effectLst>
              </a:rPr>
              <a:t>应用</a:t>
            </a:r>
            <a:r>
              <a:rPr lang="zh-CN" altLang="en-US"/>
              <a:t> </a:t>
            </a:r>
          </a:p>
        </p:txBody>
      </p:sp>
      <p:sp>
        <p:nvSpPr>
          <p:cNvPr id="90115" name="Text Box 3">
            <a:extLst>
              <a:ext uri="{FF2B5EF4-FFF2-40B4-BE49-F238E27FC236}">
                <a16:creationId xmlns:a16="http://schemas.microsoft.com/office/drawing/2014/main" id="{F71C3753-D4ED-4ECF-AB42-B0F99B23B0CB}"/>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90116" name="Rectangle 4">
            <a:extLst>
              <a:ext uri="{FF2B5EF4-FFF2-40B4-BE49-F238E27FC236}">
                <a16:creationId xmlns:a16="http://schemas.microsoft.com/office/drawing/2014/main" id="{BCA8EE1C-3CF6-4DB2-9D15-847089AFE3A9}"/>
              </a:ext>
            </a:extLst>
          </p:cNvPr>
          <p:cNvSpPr>
            <a:spLocks noChangeArrowheads="1"/>
          </p:cNvSpPr>
          <p:nvPr/>
        </p:nvSpPr>
        <p:spPr bwMode="auto">
          <a:xfrm>
            <a:off x="0" y="3152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90117" name="Rectangle 5">
            <a:extLst>
              <a:ext uri="{FF2B5EF4-FFF2-40B4-BE49-F238E27FC236}">
                <a16:creationId xmlns:a16="http://schemas.microsoft.com/office/drawing/2014/main" id="{EEAF3314-D853-46EB-A0EC-14AF0F222B79}"/>
              </a:ext>
            </a:extLst>
          </p:cNvPr>
          <p:cNvSpPr>
            <a:spLocks noChangeArrowheads="1"/>
          </p:cNvSpPr>
          <p:nvPr/>
        </p:nvSpPr>
        <p:spPr bwMode="auto">
          <a:xfrm>
            <a:off x="0" y="5157788"/>
            <a:ext cx="720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401638" algn="l"/>
              </a:tabLst>
              <a:defRPr sz="1400" b="1">
                <a:solidFill>
                  <a:schemeClr val="tx1"/>
                </a:solidFill>
                <a:latin typeface="宋体" panose="02010600030101010101" pitchFamily="2" charset="-122"/>
                <a:ea typeface="宋体" panose="02010600030101010101" pitchFamily="2" charset="-122"/>
              </a:defRPr>
            </a:lvl1pPr>
            <a:lvl2pPr marL="742950" indent="-285750" eaLnBrk="0" hangingPunct="0">
              <a:tabLst>
                <a:tab pos="401638" algn="l"/>
              </a:tabLst>
              <a:defRPr sz="1400" b="1">
                <a:solidFill>
                  <a:schemeClr val="tx1"/>
                </a:solidFill>
                <a:latin typeface="宋体" panose="02010600030101010101" pitchFamily="2" charset="-122"/>
                <a:ea typeface="宋体" panose="02010600030101010101" pitchFamily="2" charset="-122"/>
              </a:defRPr>
            </a:lvl2pPr>
            <a:lvl3pPr marL="1143000" indent="-228600" eaLnBrk="0" hangingPunct="0">
              <a:tabLst>
                <a:tab pos="401638" algn="l"/>
              </a:tabLst>
              <a:defRPr sz="1400" b="1">
                <a:solidFill>
                  <a:schemeClr val="tx1"/>
                </a:solidFill>
                <a:latin typeface="宋体" panose="02010600030101010101" pitchFamily="2" charset="-122"/>
                <a:ea typeface="宋体" panose="02010600030101010101" pitchFamily="2" charset="-122"/>
              </a:defRPr>
            </a:lvl3pPr>
            <a:lvl4pPr marL="1600200" indent="-228600" eaLnBrk="0" hangingPunct="0">
              <a:tabLst>
                <a:tab pos="401638" algn="l"/>
              </a:tabLst>
              <a:defRPr sz="1400" b="1">
                <a:solidFill>
                  <a:schemeClr val="tx1"/>
                </a:solidFill>
                <a:latin typeface="宋体" panose="02010600030101010101" pitchFamily="2" charset="-122"/>
                <a:ea typeface="宋体" panose="02010600030101010101" pitchFamily="2" charset="-122"/>
              </a:defRPr>
            </a:lvl4pPr>
            <a:lvl5pPr marL="2057400" indent="-228600" eaLnBrk="0" hangingPunct="0">
              <a:tabLst>
                <a:tab pos="401638" algn="l"/>
              </a:tabLst>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tabLst>
                <a:tab pos="401638" algn="l"/>
              </a:tabLst>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tabLst>
                <a:tab pos="401638" algn="l"/>
              </a:tabLst>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tabLst>
                <a:tab pos="401638" algn="l"/>
              </a:tabLst>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tabLst>
                <a:tab pos="401638" algn="l"/>
              </a:tabLst>
              <a:defRPr sz="1400" b="1">
                <a:solidFill>
                  <a:schemeClr val="tx1"/>
                </a:solidFill>
                <a:latin typeface="宋体" panose="02010600030101010101" pitchFamily="2" charset="-122"/>
                <a:ea typeface="宋体" panose="02010600030101010101" pitchFamily="2" charset="-122"/>
              </a:defRPr>
            </a:lvl9pPr>
          </a:lstStyle>
          <a:p>
            <a:pPr eaLnBrk="1" hangingPunct="1"/>
            <a:r>
              <a:rPr lang="en-US" altLang="zh-CN" b="0">
                <a:latin typeface="Arial" panose="020B0604020202020204" pitchFamily="34" charset="0"/>
              </a:rPr>
              <a:t>     </a:t>
            </a:r>
            <a:endParaRPr lang="zh-CN" altLang="en-US" sz="1800" b="0">
              <a:latin typeface="Arial" panose="020B0604020202020204" pitchFamily="34" charset="0"/>
            </a:endParaRPr>
          </a:p>
        </p:txBody>
      </p:sp>
      <p:sp>
        <p:nvSpPr>
          <p:cNvPr id="90118" name="Rectangle 8">
            <a:extLst>
              <a:ext uri="{FF2B5EF4-FFF2-40B4-BE49-F238E27FC236}">
                <a16:creationId xmlns:a16="http://schemas.microsoft.com/office/drawing/2014/main" id="{A40AC0B3-063E-4DC0-9FA4-AF2CBF3F8207}"/>
              </a:ext>
            </a:extLst>
          </p:cNvPr>
          <p:cNvSpPr>
            <a:spLocks noChangeArrowheads="1"/>
          </p:cNvSpPr>
          <p:nvPr/>
        </p:nvSpPr>
        <p:spPr bwMode="auto">
          <a:xfrm>
            <a:off x="128588" y="3386138"/>
            <a:ext cx="3794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zh-CN" altLang="en-US" sz="1000" b="0">
                <a:latin typeface="Times New Roman" panose="02020603050405020304" pitchFamily="18" charset="0"/>
                <a:cs typeface="Times New Roman" panose="02020603050405020304" pitchFamily="18" charset="0"/>
              </a:rPr>
              <a:t>      </a:t>
            </a:r>
            <a:endParaRPr lang="zh-CN" altLang="en-US" sz="1800" b="0"/>
          </a:p>
        </p:txBody>
      </p:sp>
      <p:sp>
        <p:nvSpPr>
          <p:cNvPr id="90119" name="Rectangle 9">
            <a:extLst>
              <a:ext uri="{FF2B5EF4-FFF2-40B4-BE49-F238E27FC236}">
                <a16:creationId xmlns:a16="http://schemas.microsoft.com/office/drawing/2014/main" id="{00944B16-7D2A-48E8-A0FE-6A5A3FF786F8}"/>
              </a:ext>
            </a:extLst>
          </p:cNvPr>
          <p:cNvSpPr>
            <a:spLocks noChangeArrowheads="1"/>
          </p:cNvSpPr>
          <p:nvPr/>
        </p:nvSpPr>
        <p:spPr bwMode="auto">
          <a:xfrm>
            <a:off x="0" y="2801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sp>
        <p:nvSpPr>
          <p:cNvPr id="90120" name="Rectangle 10">
            <a:extLst>
              <a:ext uri="{FF2B5EF4-FFF2-40B4-BE49-F238E27FC236}">
                <a16:creationId xmlns:a16="http://schemas.microsoft.com/office/drawing/2014/main" id="{FBFDFE58-6126-4658-AC0C-F2710F795493}"/>
              </a:ext>
            </a:extLst>
          </p:cNvPr>
          <p:cNvSpPr>
            <a:spLocks noChangeArrowheads="1"/>
          </p:cNvSpPr>
          <p:nvPr/>
        </p:nvSpPr>
        <p:spPr bwMode="auto">
          <a:xfrm>
            <a:off x="4381500" y="3163888"/>
            <a:ext cx="3794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algn="ctr" eaLnBrk="1" hangingPunct="1"/>
            <a:r>
              <a:rPr lang="zh-CN" altLang="en-US" sz="1000" b="0">
                <a:latin typeface="Times New Roman" panose="02020603050405020304" pitchFamily="18" charset="0"/>
                <a:cs typeface="Times New Roman" panose="02020603050405020304" pitchFamily="18" charset="0"/>
              </a:rPr>
              <a:t>      </a:t>
            </a:r>
            <a:endParaRPr lang="zh-CN" altLang="en-US" sz="1800" b="0"/>
          </a:p>
        </p:txBody>
      </p:sp>
      <p:sp>
        <p:nvSpPr>
          <p:cNvPr id="90121" name="Rectangle 12">
            <a:extLst>
              <a:ext uri="{FF2B5EF4-FFF2-40B4-BE49-F238E27FC236}">
                <a16:creationId xmlns:a16="http://schemas.microsoft.com/office/drawing/2014/main" id="{F8843A0C-C4CE-4C17-BE2E-C14706B14314}"/>
              </a:ext>
            </a:extLst>
          </p:cNvPr>
          <p:cNvSpPr>
            <a:spLocks noChangeArrowheads="1"/>
          </p:cNvSpPr>
          <p:nvPr/>
        </p:nvSpPr>
        <p:spPr bwMode="auto">
          <a:xfrm>
            <a:off x="-2546350" y="23812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b="0">
              <a:latin typeface="Arial" panose="020B0604020202020204" pitchFamily="34" charset="0"/>
            </a:endParaRPr>
          </a:p>
        </p:txBody>
      </p:sp>
      <p:pic>
        <p:nvPicPr>
          <p:cNvPr id="90122" name="Picture 11">
            <a:extLst>
              <a:ext uri="{FF2B5EF4-FFF2-40B4-BE49-F238E27FC236}">
                <a16:creationId xmlns:a16="http://schemas.microsoft.com/office/drawing/2014/main" id="{68DE2D1A-C914-4646-8002-5EDF6F12D75A}"/>
              </a:ext>
            </a:extLst>
          </p:cNvPr>
          <p:cNvPicPr>
            <a:picLocks noChangeAspect="1" noChangeArrowheads="1"/>
          </p:cNvPicPr>
          <p:nvPr/>
        </p:nvPicPr>
        <p:blipFill>
          <a:blip r:embed="rId2">
            <a:lum bright="6000" contrast="6000"/>
            <a:grayscl/>
            <a:extLst>
              <a:ext uri="{28A0092B-C50C-407E-A947-70E740481C1C}">
                <a14:useLocalDpi xmlns:a14="http://schemas.microsoft.com/office/drawing/2010/main" val="0"/>
              </a:ext>
            </a:extLst>
          </a:blip>
          <a:srcRect/>
          <a:stretch>
            <a:fillRect/>
          </a:stretch>
        </p:blipFill>
        <p:spPr bwMode="auto">
          <a:xfrm>
            <a:off x="6372225" y="2060575"/>
            <a:ext cx="1439863"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23" name="Rectangle 13">
            <a:extLst>
              <a:ext uri="{FF2B5EF4-FFF2-40B4-BE49-F238E27FC236}">
                <a16:creationId xmlns:a16="http://schemas.microsoft.com/office/drawing/2014/main" id="{FFBD7F87-FE37-42C2-A85F-F9A0040C8053}"/>
              </a:ext>
            </a:extLst>
          </p:cNvPr>
          <p:cNvSpPr>
            <a:spLocks noChangeArrowheads="1"/>
          </p:cNvSpPr>
          <p:nvPr/>
        </p:nvSpPr>
        <p:spPr bwMode="auto">
          <a:xfrm>
            <a:off x="323850" y="1412875"/>
            <a:ext cx="5903913"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1938" eaLnBrk="0" hangingPunct="0">
              <a:tabLst>
                <a:tab pos="401638" algn="l"/>
              </a:tabLst>
              <a:defRPr sz="1400" b="1">
                <a:solidFill>
                  <a:schemeClr val="tx1"/>
                </a:solidFill>
                <a:latin typeface="宋体" panose="02010600030101010101" pitchFamily="2" charset="-122"/>
                <a:ea typeface="宋体" panose="02010600030101010101" pitchFamily="2" charset="-122"/>
              </a:defRPr>
            </a:lvl1pPr>
            <a:lvl2pPr marL="742950" indent="-285750" eaLnBrk="0" hangingPunct="0">
              <a:tabLst>
                <a:tab pos="401638" algn="l"/>
              </a:tabLst>
              <a:defRPr sz="1400" b="1">
                <a:solidFill>
                  <a:schemeClr val="tx1"/>
                </a:solidFill>
                <a:latin typeface="宋体" panose="02010600030101010101" pitchFamily="2" charset="-122"/>
                <a:ea typeface="宋体" panose="02010600030101010101" pitchFamily="2" charset="-122"/>
              </a:defRPr>
            </a:lvl2pPr>
            <a:lvl3pPr marL="1143000" indent="-228600" eaLnBrk="0" hangingPunct="0">
              <a:tabLst>
                <a:tab pos="401638" algn="l"/>
              </a:tabLst>
              <a:defRPr sz="1400" b="1">
                <a:solidFill>
                  <a:schemeClr val="tx1"/>
                </a:solidFill>
                <a:latin typeface="宋体" panose="02010600030101010101" pitchFamily="2" charset="-122"/>
                <a:ea typeface="宋体" panose="02010600030101010101" pitchFamily="2" charset="-122"/>
              </a:defRPr>
            </a:lvl3pPr>
            <a:lvl4pPr marL="1600200" indent="-228600" eaLnBrk="0" hangingPunct="0">
              <a:tabLst>
                <a:tab pos="401638" algn="l"/>
              </a:tabLst>
              <a:defRPr sz="1400" b="1">
                <a:solidFill>
                  <a:schemeClr val="tx1"/>
                </a:solidFill>
                <a:latin typeface="宋体" panose="02010600030101010101" pitchFamily="2" charset="-122"/>
                <a:ea typeface="宋体" panose="02010600030101010101" pitchFamily="2" charset="-122"/>
              </a:defRPr>
            </a:lvl4pPr>
            <a:lvl5pPr marL="2057400" indent="-228600" eaLnBrk="0" hangingPunct="0">
              <a:tabLst>
                <a:tab pos="401638" algn="l"/>
              </a:tabLst>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tabLst>
                <a:tab pos="401638" algn="l"/>
              </a:tabLst>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tabLst>
                <a:tab pos="401638" algn="l"/>
              </a:tabLst>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tabLst>
                <a:tab pos="401638" algn="l"/>
              </a:tabLst>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tabLst>
                <a:tab pos="401638" algn="l"/>
              </a:tabLst>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sz="1800" b="0"/>
              <a:t>  </a:t>
            </a:r>
            <a:r>
              <a:rPr lang="zh-CN" altLang="en-US" sz="1800"/>
              <a:t>由于角色名以教师类表示，所以学生承担关联中的“教授课程”角色。紧接教师类后面的多重值描述</a:t>
            </a:r>
            <a:r>
              <a:rPr lang="en-US" altLang="zh-CN" sz="1800"/>
              <a:t>0 </a:t>
            </a:r>
            <a:r>
              <a:rPr lang="en-US" altLang="zh-CN" sz="1800">
                <a:latin typeface="Times New Roman" panose="02020603050405020304" pitchFamily="18" charset="0"/>
              </a:rPr>
              <a:t>∙∙∙ </a:t>
            </a:r>
            <a:r>
              <a:rPr lang="en-US" altLang="zh-CN" sz="1800"/>
              <a:t>n</a:t>
            </a:r>
            <a:r>
              <a:rPr lang="zh-CN" altLang="en-US" sz="1800"/>
              <a:t>表示，当一个学生实体存在时，可以有一个或没有教师与之关联。也表明教师可知与学生类的关联。</a:t>
            </a:r>
            <a:endParaRPr lang="zh-CN" altLang="en-US" sz="1800">
              <a:latin typeface="Arial" panose="020B0604020202020204" pitchFamily="34" charset="0"/>
            </a:endParaRPr>
          </a:p>
          <a:p>
            <a:r>
              <a:rPr lang="zh-CN" altLang="en-US" sz="1800">
                <a:solidFill>
                  <a:srgbClr val="CC0000"/>
                </a:solidFill>
                <a:cs typeface="Times New Roman" panose="02020603050405020304" pitchFamily="18" charset="0"/>
              </a:rPr>
              <a:t>（</a:t>
            </a:r>
            <a:r>
              <a:rPr lang="en-US" altLang="zh-CN" sz="1800">
                <a:solidFill>
                  <a:srgbClr val="CC0000"/>
                </a:solidFill>
                <a:cs typeface="Times New Roman" panose="02020603050405020304" pitchFamily="18" charset="0"/>
              </a:rPr>
              <a:t>14</a:t>
            </a:r>
            <a:r>
              <a:rPr lang="zh-CN" altLang="en-US" sz="1800">
                <a:solidFill>
                  <a:srgbClr val="CC0000"/>
                </a:solidFill>
                <a:cs typeface="Times New Roman" panose="02020603050405020304" pitchFamily="18" charset="0"/>
              </a:rPr>
              <a:t>）使用模型分类器</a:t>
            </a:r>
            <a:r>
              <a:rPr lang="zh-CN" altLang="en-US" sz="1800">
                <a:cs typeface="Times New Roman" panose="02020603050405020304" pitchFamily="18" charset="0"/>
              </a:rPr>
              <a:t>。多重值描述，</a:t>
            </a:r>
            <a:r>
              <a:rPr lang="zh-CN" altLang="en-US" sz="1800"/>
              <a:t>如图</a:t>
            </a:r>
            <a:r>
              <a:rPr lang="en-US" altLang="zh-CN" sz="1800"/>
              <a:t>5-37</a:t>
            </a:r>
            <a:r>
              <a:rPr lang="zh-CN" altLang="en-US" sz="1800"/>
              <a:t>所示</a:t>
            </a:r>
          </a:p>
          <a:p>
            <a:r>
              <a:rPr lang="zh-CN" altLang="en-US" sz="1800"/>
              <a:t>图</a:t>
            </a:r>
            <a:r>
              <a:rPr lang="en-US" altLang="zh-CN" sz="1800"/>
              <a:t>5-37</a:t>
            </a:r>
            <a:r>
              <a:rPr lang="zh-CN" altLang="en-US" sz="1800">
                <a:cs typeface="Times New Roman" panose="02020603050405020304" pitchFamily="18" charset="0"/>
              </a:rPr>
              <a:t>多重值描述</a:t>
            </a:r>
            <a:r>
              <a:rPr lang="zh-CN" altLang="en-US" sz="1800"/>
              <a:t>若建模者决定在大长方形中显示软件包的成员，则所有的成员需要被放置在长方形里。另外，所有软件包的名字需要放在软件包的较小长方形之内，如图</a:t>
            </a:r>
            <a:r>
              <a:rPr lang="en-US" altLang="zh-CN" sz="1800"/>
              <a:t>5-38</a:t>
            </a:r>
            <a:r>
              <a:rPr lang="zh-CN" altLang="en-US" sz="1800"/>
              <a:t>所示。</a:t>
            </a:r>
          </a:p>
        </p:txBody>
      </p:sp>
      <p:pic>
        <p:nvPicPr>
          <p:cNvPr id="90124" name="Picture 14">
            <a:extLst>
              <a:ext uri="{FF2B5EF4-FFF2-40B4-BE49-F238E27FC236}">
                <a16:creationId xmlns:a16="http://schemas.microsoft.com/office/drawing/2014/main" id="{08ABFAFE-1D59-4D9B-8F46-65A80D2F26BF}"/>
              </a:ext>
            </a:extLst>
          </p:cNvPr>
          <p:cNvPicPr>
            <a:picLocks noChangeAspect="1" noChangeArrowheads="1"/>
          </p:cNvPicPr>
          <p:nvPr/>
        </p:nvPicPr>
        <p:blipFill>
          <a:blip r:embed="rId3">
            <a:lum bright="-6000" contrast="18000"/>
            <a:grayscl/>
            <a:extLst>
              <a:ext uri="{28A0092B-C50C-407E-A947-70E740481C1C}">
                <a14:useLocalDpi xmlns:a14="http://schemas.microsoft.com/office/drawing/2010/main" val="0"/>
              </a:ext>
            </a:extLst>
          </a:blip>
          <a:srcRect/>
          <a:stretch>
            <a:fillRect/>
          </a:stretch>
        </p:blipFill>
        <p:spPr bwMode="auto">
          <a:xfrm>
            <a:off x="1692275" y="4221163"/>
            <a:ext cx="3095625" cy="183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25" name="Rectangle 15">
            <a:extLst>
              <a:ext uri="{FF2B5EF4-FFF2-40B4-BE49-F238E27FC236}">
                <a16:creationId xmlns:a16="http://schemas.microsoft.com/office/drawing/2014/main" id="{F68F6836-94C7-4935-BDB3-849F0130F0EC}"/>
              </a:ext>
            </a:extLst>
          </p:cNvPr>
          <p:cNvSpPr>
            <a:spLocks noChangeArrowheads="1"/>
          </p:cNvSpPr>
          <p:nvPr/>
        </p:nvSpPr>
        <p:spPr bwMode="auto">
          <a:xfrm>
            <a:off x="2051050" y="6165850"/>
            <a:ext cx="2770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a:latin typeface="Arial" panose="020B0604020202020204" pitchFamily="34" charset="0"/>
              </a:rPr>
              <a:t>图</a:t>
            </a:r>
            <a:r>
              <a:rPr lang="en-US" altLang="zh-CN">
                <a:latin typeface="Arial" panose="020B0604020202020204" pitchFamily="34" charset="0"/>
              </a:rPr>
              <a:t>5-38 </a:t>
            </a:r>
            <a:r>
              <a:rPr lang="zh-CN" altLang="en-US">
                <a:latin typeface="Arial" panose="020B0604020202020204" pitchFamily="34" charset="0"/>
              </a:rPr>
              <a:t>显示软件包的成员及名字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a:extLst>
              <a:ext uri="{FF2B5EF4-FFF2-40B4-BE49-F238E27FC236}">
                <a16:creationId xmlns:a16="http://schemas.microsoft.com/office/drawing/2014/main" id="{31DB16ED-84BD-46FB-A07C-FF681728709D}"/>
              </a:ext>
            </a:extLst>
          </p:cNvPr>
          <p:cNvSpPr>
            <a:spLocks noGrp="1" noChangeArrowheads="1"/>
          </p:cNvSpPr>
          <p:nvPr>
            <p:ph type="title" idx="4294967295"/>
          </p:nvPr>
        </p:nvSpPr>
        <p:spPr>
          <a:xfrm>
            <a:off x="395288" y="260350"/>
            <a:ext cx="8178800" cy="533400"/>
          </a:xfrm>
          <a:ln>
            <a:miter/>
          </a:ln>
        </p:spPr>
        <p:txBody>
          <a:bodyPr/>
          <a:lstStyle/>
          <a:p>
            <a:pPr eaLnBrk="1" hangingPunct="1">
              <a:defRPr/>
            </a:pPr>
            <a:r>
              <a:rPr lang="en-US" altLang="zh-CN">
                <a:effectLst>
                  <a:outerShdw blurRad="38100" dist="38100" dir="2700000" algn="tl">
                    <a:srgbClr val="C0C0C0"/>
                  </a:outerShdw>
                </a:effectLst>
              </a:rPr>
              <a:t>5.6 </a:t>
            </a:r>
            <a:r>
              <a:rPr lang="zh-CN" altLang="en-US">
                <a:effectLst>
                  <a:outerShdw blurRad="38100" dist="38100" dir="2700000" algn="tl">
                    <a:srgbClr val="C0C0C0"/>
                  </a:outerShdw>
                </a:effectLst>
              </a:rPr>
              <a:t>实验五 </a:t>
            </a:r>
            <a:r>
              <a:rPr lang="en-US" altLang="zh-CN">
                <a:effectLst>
                  <a:outerShdw blurRad="38100" dist="38100" dir="2700000" algn="tl">
                    <a:srgbClr val="C0C0C0"/>
                  </a:outerShdw>
                </a:effectLst>
              </a:rPr>
              <a:t>Rational Rose</a:t>
            </a:r>
            <a:r>
              <a:rPr lang="zh-CN" altLang="en-US">
                <a:effectLst>
                  <a:outerShdw blurRad="38100" dist="38100" dir="2700000" algn="tl">
                    <a:srgbClr val="C0C0C0"/>
                  </a:outerShdw>
                </a:effectLst>
              </a:rPr>
              <a:t>应用</a:t>
            </a:r>
            <a:r>
              <a:rPr lang="zh-CN" altLang="en-US"/>
              <a:t> </a:t>
            </a:r>
          </a:p>
        </p:txBody>
      </p:sp>
      <p:sp>
        <p:nvSpPr>
          <p:cNvPr id="91139" name="Text Box 3">
            <a:extLst>
              <a:ext uri="{FF2B5EF4-FFF2-40B4-BE49-F238E27FC236}">
                <a16:creationId xmlns:a16="http://schemas.microsoft.com/office/drawing/2014/main" id="{1223F246-1F13-4836-BFB6-4555C74C31FF}"/>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91140" name="Rectangle 4">
            <a:extLst>
              <a:ext uri="{FF2B5EF4-FFF2-40B4-BE49-F238E27FC236}">
                <a16:creationId xmlns:a16="http://schemas.microsoft.com/office/drawing/2014/main" id="{25CDB311-20D5-44D9-8254-8FD3D0F10D5B}"/>
              </a:ext>
            </a:extLst>
          </p:cNvPr>
          <p:cNvSpPr>
            <a:spLocks noChangeArrowheads="1"/>
          </p:cNvSpPr>
          <p:nvPr/>
        </p:nvSpPr>
        <p:spPr bwMode="auto">
          <a:xfrm>
            <a:off x="539750" y="3317875"/>
            <a:ext cx="8135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76176" bIns="76176" anchor="ctr">
            <a:spAutoFit/>
          </a:bodyPr>
          <a:lstStyle>
            <a:lvl1pPr indent="212725"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sz="1600" b="0">
              <a:latin typeface="Arial" panose="020B0604020202020204" pitchFamily="34" charset="0"/>
            </a:endParaRPr>
          </a:p>
        </p:txBody>
      </p:sp>
      <p:sp>
        <p:nvSpPr>
          <p:cNvPr id="5" name="圆角矩形 4">
            <a:extLst>
              <a:ext uri="{FF2B5EF4-FFF2-40B4-BE49-F238E27FC236}">
                <a16:creationId xmlns:a16="http://schemas.microsoft.com/office/drawing/2014/main" id="{8810DE61-8372-4333-84E0-5DFD74868BEA}"/>
              </a:ext>
            </a:extLst>
          </p:cNvPr>
          <p:cNvSpPr/>
          <p:nvPr/>
        </p:nvSpPr>
        <p:spPr bwMode="gray">
          <a:xfrm>
            <a:off x="684213" y="1268413"/>
            <a:ext cx="7848600" cy="4895850"/>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lnSpcReduction="10000"/>
          </a:bodyPr>
          <a:lstStyle/>
          <a:p>
            <a:pPr algn="ctr">
              <a:buFontTx/>
              <a:buNone/>
              <a:defRPr/>
            </a:pPr>
            <a:r>
              <a:rPr lang="en-US" altLang="zh-CN" sz="3200" dirty="0">
                <a:solidFill>
                  <a:srgbClr val="FF0000"/>
                </a:solidFill>
                <a:latin typeface="Arial" panose="020B0604020202020204" pitchFamily="34" charset="0"/>
              </a:rPr>
              <a:t>5.7 </a:t>
            </a:r>
            <a:r>
              <a:rPr lang="zh-CN" altLang="en-US" sz="3200" dirty="0">
                <a:solidFill>
                  <a:srgbClr val="FF0000"/>
                </a:solidFill>
                <a:latin typeface="Arial" panose="020B0604020202020204" pitchFamily="34" charset="0"/>
              </a:rPr>
              <a:t>本章小结</a:t>
            </a:r>
          </a:p>
          <a:p>
            <a:pPr>
              <a:buFontTx/>
              <a:buNone/>
              <a:defRPr/>
            </a:pPr>
            <a:r>
              <a:rPr lang="en-US" altLang="zh-CN" sz="2000" dirty="0">
                <a:solidFill>
                  <a:schemeClr val="tx1"/>
                </a:solidFill>
                <a:latin typeface="Arial" panose="020B0604020202020204" pitchFamily="34" charset="0"/>
              </a:rPr>
              <a:t>       </a:t>
            </a:r>
          </a:p>
          <a:p>
            <a:pPr>
              <a:buFontTx/>
              <a:buNone/>
              <a:defRPr/>
            </a:pPr>
            <a:r>
              <a:rPr lang="en-US" altLang="zh-CN" sz="2000" dirty="0">
                <a:solidFill>
                  <a:schemeClr val="tx1"/>
                </a:solidFill>
                <a:latin typeface="Arial" panose="020B0604020202020204" pitchFamily="34" charset="0"/>
              </a:rPr>
              <a:t>       Coad</a:t>
            </a:r>
            <a:r>
              <a:rPr lang="zh-CN" altLang="en-US" sz="2000" dirty="0">
                <a:solidFill>
                  <a:schemeClr val="tx1"/>
                </a:solidFill>
                <a:latin typeface="Arial" panose="020B0604020202020204" pitchFamily="34" charset="0"/>
              </a:rPr>
              <a:t>和</a:t>
            </a:r>
            <a:r>
              <a:rPr lang="en-US" altLang="zh-CN" sz="2000" dirty="0">
                <a:solidFill>
                  <a:schemeClr val="tx1"/>
                </a:solidFill>
                <a:latin typeface="Arial" panose="020B0604020202020204" pitchFamily="34" charset="0"/>
              </a:rPr>
              <a:t>Yourdon</a:t>
            </a:r>
            <a:r>
              <a:rPr lang="zh-CN" altLang="en-US" sz="2000" dirty="0">
                <a:solidFill>
                  <a:schemeClr val="tx1"/>
                </a:solidFill>
                <a:latin typeface="Arial" panose="020B0604020202020204" pitchFamily="34" charset="0"/>
              </a:rPr>
              <a:t>给出了一个</a:t>
            </a:r>
            <a:r>
              <a:rPr lang="zh-CN" altLang="en-US" sz="2000" dirty="0">
                <a:solidFill>
                  <a:srgbClr val="A50021"/>
                </a:solidFill>
                <a:latin typeface="Arial" panose="020B0604020202020204" pitchFamily="34" charset="0"/>
              </a:rPr>
              <a:t>面向对象</a:t>
            </a:r>
            <a:r>
              <a:rPr lang="zh-CN" altLang="en-US" sz="2000" dirty="0">
                <a:solidFill>
                  <a:srgbClr val="FF00FF"/>
                </a:solidFill>
                <a:latin typeface="Arial" panose="020B0604020202020204" pitchFamily="34" charset="0"/>
              </a:rPr>
              <a:t>定义</a:t>
            </a:r>
            <a:r>
              <a:rPr lang="zh-CN" altLang="en-US" sz="2000" dirty="0">
                <a:solidFill>
                  <a:schemeClr val="tx1"/>
                </a:solidFill>
                <a:latin typeface="Arial" panose="020B0604020202020204" pitchFamily="34" charset="0"/>
              </a:rPr>
              <a:t>：“面向对象 </a:t>
            </a:r>
            <a:r>
              <a:rPr lang="en-US" altLang="zh-CN" sz="2000" dirty="0">
                <a:solidFill>
                  <a:schemeClr val="tx1"/>
                </a:solidFill>
                <a:latin typeface="Arial" panose="020B0604020202020204" pitchFamily="34" charset="0"/>
              </a:rPr>
              <a:t>= </a:t>
            </a:r>
            <a:r>
              <a:rPr lang="zh-CN" altLang="en-US" sz="2000" dirty="0">
                <a:solidFill>
                  <a:schemeClr val="tx1"/>
                </a:solidFill>
                <a:latin typeface="Arial" panose="020B0604020202020204" pitchFamily="34" charset="0"/>
              </a:rPr>
              <a:t>对象 </a:t>
            </a:r>
            <a:r>
              <a:rPr lang="en-US" altLang="zh-CN" sz="2000" dirty="0">
                <a:solidFill>
                  <a:schemeClr val="tx1"/>
                </a:solidFill>
                <a:latin typeface="Arial" panose="020B0604020202020204" pitchFamily="34" charset="0"/>
              </a:rPr>
              <a:t>+ </a:t>
            </a:r>
            <a:r>
              <a:rPr lang="zh-CN" altLang="en-US" sz="2000" dirty="0">
                <a:solidFill>
                  <a:schemeClr val="tx1"/>
                </a:solidFill>
                <a:latin typeface="Arial" panose="020B0604020202020204" pitchFamily="34" charset="0"/>
              </a:rPr>
              <a:t>类 </a:t>
            </a:r>
            <a:r>
              <a:rPr lang="en-US" altLang="zh-CN" sz="2000" dirty="0">
                <a:solidFill>
                  <a:schemeClr val="tx1"/>
                </a:solidFill>
                <a:latin typeface="Arial" panose="020B0604020202020204" pitchFamily="34" charset="0"/>
              </a:rPr>
              <a:t>+ </a:t>
            </a:r>
            <a:r>
              <a:rPr lang="zh-CN" altLang="en-US" sz="2000" dirty="0">
                <a:solidFill>
                  <a:schemeClr val="tx1"/>
                </a:solidFill>
                <a:latin typeface="Arial" panose="020B0604020202020204" pitchFamily="34" charset="0"/>
              </a:rPr>
              <a:t>继承 </a:t>
            </a:r>
            <a:r>
              <a:rPr lang="en-US" altLang="zh-CN" sz="2000" dirty="0">
                <a:solidFill>
                  <a:schemeClr val="tx1"/>
                </a:solidFill>
                <a:latin typeface="Arial" panose="020B0604020202020204" pitchFamily="34" charset="0"/>
              </a:rPr>
              <a:t>+ </a:t>
            </a:r>
            <a:r>
              <a:rPr lang="zh-CN" altLang="en-US" sz="2000" dirty="0">
                <a:solidFill>
                  <a:schemeClr val="tx1"/>
                </a:solidFill>
                <a:latin typeface="Arial" panose="020B0604020202020204" pitchFamily="34" charset="0"/>
              </a:rPr>
              <a:t>消息通信”。如果一个软件系统是使用这样</a:t>
            </a:r>
            <a:r>
              <a:rPr lang="en-US" altLang="zh-CN" sz="2000" dirty="0">
                <a:solidFill>
                  <a:schemeClr val="tx1"/>
                </a:solidFill>
                <a:latin typeface="Arial" panose="020B0604020202020204" pitchFamily="34" charset="0"/>
              </a:rPr>
              <a:t>4</a:t>
            </a:r>
            <a:r>
              <a:rPr lang="zh-CN" altLang="en-US" sz="2000" dirty="0">
                <a:solidFill>
                  <a:schemeClr val="tx1"/>
                </a:solidFill>
                <a:latin typeface="Arial" panose="020B0604020202020204" pitchFamily="34" charset="0"/>
              </a:rPr>
              <a:t>个概念设计和实现的，则认为这个软件系统是面向对象的。一个面向对象的程序的每一成份应是对象，计算是通过新的对象的建立和对象之间的消息通信来执行的。</a:t>
            </a:r>
          </a:p>
          <a:p>
            <a:pPr>
              <a:buFontTx/>
              <a:buNone/>
              <a:defRPr/>
            </a:pPr>
            <a:r>
              <a:rPr lang="zh-CN" altLang="en-US" sz="2000" dirty="0">
                <a:solidFill>
                  <a:schemeClr val="tx1"/>
                </a:solidFill>
                <a:latin typeface="Arial" panose="020B0604020202020204" pitchFamily="34" charset="0"/>
              </a:rPr>
              <a:t>        </a:t>
            </a:r>
            <a:r>
              <a:rPr lang="zh-CN" altLang="en-US" sz="2000" dirty="0">
                <a:solidFill>
                  <a:srgbClr val="A50021"/>
                </a:solidFill>
                <a:latin typeface="Arial" panose="020B0604020202020204" pitchFamily="34" charset="0"/>
              </a:rPr>
              <a:t>用面向对象开发方法</a:t>
            </a:r>
            <a:r>
              <a:rPr lang="zh-CN" altLang="en-US" sz="2000" dirty="0">
                <a:solidFill>
                  <a:srgbClr val="7030A0"/>
                </a:solidFill>
                <a:latin typeface="Arial" panose="020B0604020202020204" pitchFamily="34" charset="0"/>
              </a:rPr>
              <a:t>构造的软件</a:t>
            </a:r>
            <a:r>
              <a:rPr lang="zh-CN" altLang="en-US" sz="2000" dirty="0">
                <a:solidFill>
                  <a:schemeClr val="tx1"/>
                </a:solidFill>
                <a:latin typeface="Arial" panose="020B0604020202020204" pitchFamily="34" charset="0"/>
              </a:rPr>
              <a:t>具有以下</a:t>
            </a:r>
            <a:r>
              <a:rPr lang="zh-CN" altLang="en-US" sz="2000" dirty="0">
                <a:solidFill>
                  <a:srgbClr val="FF00FF"/>
                </a:solidFill>
                <a:latin typeface="Arial" panose="020B0604020202020204" pitchFamily="34" charset="0"/>
              </a:rPr>
              <a:t>特点</a:t>
            </a:r>
            <a:r>
              <a:rPr lang="zh-CN" altLang="en-US" sz="2000" dirty="0">
                <a:solidFill>
                  <a:schemeClr val="tx1"/>
                </a:solidFill>
                <a:latin typeface="Arial" panose="020B0604020202020204" pitchFamily="34" charset="0"/>
              </a:rPr>
              <a:t>：面向对象的技术建立的模型与客观世界一致，因而便于理解；适应变化的需要，修改局限在模块中；可复用性。</a:t>
            </a:r>
          </a:p>
          <a:p>
            <a:pPr>
              <a:buFontTx/>
              <a:buNone/>
              <a:defRPr/>
            </a:pPr>
            <a:r>
              <a:rPr lang="zh-CN" altLang="en-US" sz="2000" dirty="0">
                <a:solidFill>
                  <a:schemeClr val="tx1"/>
                </a:solidFill>
                <a:latin typeface="Arial" panose="020B0604020202020204" pitchFamily="34" charset="0"/>
              </a:rPr>
              <a:t>        面向对象的</a:t>
            </a:r>
            <a:r>
              <a:rPr lang="zh-CN" altLang="en-US" sz="2000" dirty="0">
                <a:solidFill>
                  <a:srgbClr val="C00000"/>
                </a:solidFill>
                <a:latin typeface="Arial" panose="020B0604020202020204" pitchFamily="34" charset="0"/>
              </a:rPr>
              <a:t>开发过程</a:t>
            </a:r>
            <a:r>
              <a:rPr lang="zh-CN" altLang="en-US" sz="2000" dirty="0">
                <a:solidFill>
                  <a:schemeClr val="tx1"/>
                </a:solidFill>
                <a:latin typeface="Arial" panose="020B0604020202020204" pitchFamily="34" charset="0"/>
              </a:rPr>
              <a:t>包括了面向对象分析（</a:t>
            </a:r>
            <a:r>
              <a:rPr lang="en-US" altLang="zh-CN" sz="2000" dirty="0">
                <a:solidFill>
                  <a:schemeClr val="tx1"/>
                </a:solidFill>
                <a:latin typeface="Arial" panose="020B0604020202020204" pitchFamily="34" charset="0"/>
              </a:rPr>
              <a:t>OOA</a:t>
            </a:r>
            <a:r>
              <a:rPr lang="zh-CN" altLang="en-US" sz="2000" dirty="0">
                <a:solidFill>
                  <a:schemeClr val="tx1"/>
                </a:solidFill>
                <a:latin typeface="Arial" panose="020B0604020202020204" pitchFamily="34" charset="0"/>
              </a:rPr>
              <a:t>）和</a:t>
            </a:r>
            <a:r>
              <a:rPr lang="en-US" altLang="zh-CN" sz="2000" dirty="0">
                <a:solidFill>
                  <a:schemeClr val="tx1"/>
                </a:solidFill>
                <a:latin typeface="Arial" panose="020B0604020202020204" pitchFamily="34" charset="0"/>
              </a:rPr>
              <a:t>OOD</a:t>
            </a:r>
            <a:r>
              <a:rPr lang="zh-CN" altLang="en-US" sz="2000" dirty="0">
                <a:solidFill>
                  <a:schemeClr val="tx1"/>
                </a:solidFill>
                <a:latin typeface="Arial" panose="020B0604020202020204" pitchFamily="34" charset="0"/>
              </a:rPr>
              <a:t>（</a:t>
            </a:r>
            <a:r>
              <a:rPr lang="en-US" altLang="zh-CN" sz="2000" dirty="0">
                <a:solidFill>
                  <a:schemeClr val="tx1"/>
                </a:solidFill>
                <a:latin typeface="Arial" panose="020B0604020202020204" pitchFamily="34" charset="0"/>
              </a:rPr>
              <a:t>OOD</a:t>
            </a:r>
            <a:r>
              <a:rPr lang="zh-CN" altLang="en-US" sz="2000" dirty="0">
                <a:solidFill>
                  <a:schemeClr val="tx1"/>
                </a:solidFill>
                <a:latin typeface="Arial" panose="020B0604020202020204" pitchFamily="34" charset="0"/>
              </a:rPr>
              <a:t>）。利用面向对象方法学的技术，结合</a:t>
            </a:r>
            <a:r>
              <a:rPr lang="en-US" altLang="zh-CN" sz="2000" dirty="0">
                <a:solidFill>
                  <a:schemeClr val="tx1"/>
                </a:solidFill>
                <a:latin typeface="Arial" panose="020B0604020202020204" pitchFamily="34" charset="0"/>
              </a:rPr>
              <a:t>UML</a:t>
            </a:r>
            <a:r>
              <a:rPr lang="zh-CN" altLang="en-US" sz="2000" dirty="0">
                <a:solidFill>
                  <a:schemeClr val="tx1"/>
                </a:solidFill>
                <a:latin typeface="Arial" panose="020B0604020202020204" pitchFamily="34" charset="0"/>
              </a:rPr>
              <a:t>和实例，</a:t>
            </a:r>
            <a:r>
              <a:rPr lang="zh-CN" altLang="en-US" sz="2000" dirty="0">
                <a:solidFill>
                  <a:srgbClr val="A50021"/>
                </a:solidFill>
                <a:latin typeface="Arial" panose="020B0604020202020204" pitchFamily="34" charset="0"/>
              </a:rPr>
              <a:t>重点介绍</a:t>
            </a:r>
            <a:r>
              <a:rPr lang="zh-CN" altLang="en-US" sz="2000" dirty="0">
                <a:solidFill>
                  <a:schemeClr val="tx1"/>
                </a:solidFill>
                <a:latin typeface="Arial" panose="020B0604020202020204" pitchFamily="34" charset="0"/>
              </a:rPr>
              <a:t>了</a:t>
            </a:r>
            <a:r>
              <a:rPr lang="en-US" altLang="zh-CN" sz="2000" dirty="0">
                <a:solidFill>
                  <a:srgbClr val="C00000"/>
                </a:solidFill>
                <a:latin typeface="Arial" panose="020B0604020202020204" pitchFamily="34" charset="0"/>
              </a:rPr>
              <a:t>OOA</a:t>
            </a:r>
            <a:r>
              <a:rPr lang="zh-CN" altLang="en-US" sz="2000" dirty="0">
                <a:solidFill>
                  <a:srgbClr val="C00000"/>
                </a:solidFill>
                <a:latin typeface="Arial" panose="020B0604020202020204" pitchFamily="34" charset="0"/>
              </a:rPr>
              <a:t>和</a:t>
            </a:r>
            <a:r>
              <a:rPr lang="en-US" altLang="zh-CN" sz="2000" dirty="0">
                <a:solidFill>
                  <a:srgbClr val="C00000"/>
                </a:solidFill>
                <a:latin typeface="Arial" panose="020B0604020202020204" pitchFamily="34" charset="0"/>
              </a:rPr>
              <a:t>OOD</a:t>
            </a:r>
            <a:r>
              <a:rPr lang="zh-CN" altLang="en-US" sz="2000" dirty="0">
                <a:solidFill>
                  <a:schemeClr val="tx1"/>
                </a:solidFill>
                <a:latin typeface="Arial" panose="020B0604020202020204" pitchFamily="34" charset="0"/>
              </a:rPr>
              <a:t>具体的目的、任务、原则、要点、步骤和方法，最后，结合具体网上图书管理信息系统的具体应用，给出了一个</a:t>
            </a:r>
            <a:r>
              <a:rPr lang="en-US" altLang="zh-CN" sz="2000" dirty="0">
                <a:solidFill>
                  <a:schemeClr val="tx1"/>
                </a:solidFill>
                <a:latin typeface="Arial" panose="020B0604020202020204" pitchFamily="34" charset="0"/>
              </a:rPr>
              <a:t>OOA</a:t>
            </a:r>
            <a:r>
              <a:rPr lang="zh-CN" altLang="en-US" sz="2000" dirty="0">
                <a:solidFill>
                  <a:schemeClr val="tx1"/>
                </a:solidFill>
                <a:latin typeface="Arial" panose="020B0604020202020204" pitchFamily="34" charset="0"/>
              </a:rPr>
              <a:t>和</a:t>
            </a:r>
            <a:r>
              <a:rPr lang="en-US" altLang="zh-CN" sz="2000" dirty="0">
                <a:solidFill>
                  <a:schemeClr val="tx1"/>
                </a:solidFill>
                <a:latin typeface="Arial" panose="020B0604020202020204" pitchFamily="34" charset="0"/>
              </a:rPr>
              <a:t>OOD</a:t>
            </a:r>
            <a:r>
              <a:rPr lang="zh-CN" altLang="en-US" sz="2000" dirty="0">
                <a:solidFill>
                  <a:schemeClr val="tx1"/>
                </a:solidFill>
                <a:latin typeface="Arial" panose="020B0604020202020204" pitchFamily="34" charset="0"/>
              </a:rPr>
              <a:t>的实际应用面向对象技术方法的具体案例。</a:t>
            </a:r>
          </a:p>
          <a:p>
            <a:pPr>
              <a:buFontTx/>
              <a:buNone/>
              <a:defRPr/>
            </a:pPr>
            <a:endParaRPr lang="zh-CN" altLang="en-US" sz="2000" b="0" dirty="0">
              <a:solidFill>
                <a:srgbClr val="0066FF"/>
              </a:solidFill>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0BB3908-4C3B-40C3-BACB-DE2D0EED195D}"/>
              </a:ext>
            </a:extLst>
          </p:cNvPr>
          <p:cNvSpPr>
            <a:spLocks noGrp="1" noChangeArrowheads="1"/>
          </p:cNvSpPr>
          <p:nvPr>
            <p:ph type="title" idx="4294967295"/>
          </p:nvPr>
        </p:nvSpPr>
        <p:spPr>
          <a:xfrm>
            <a:off x="428625" y="161925"/>
            <a:ext cx="8178800" cy="533400"/>
          </a:xfrm>
        </p:spPr>
        <p:txBody>
          <a:bodyPr/>
          <a:lstStyle/>
          <a:p>
            <a:pPr eaLnBrk="1" hangingPunct="1"/>
            <a:r>
              <a:rPr lang="en-US" altLang="zh-CN"/>
              <a:t>5.1 </a:t>
            </a:r>
            <a:r>
              <a:rPr lang="zh-CN" altLang="en-US"/>
              <a:t>面向对象的相关概念 </a:t>
            </a:r>
          </a:p>
        </p:txBody>
      </p:sp>
      <p:sp>
        <p:nvSpPr>
          <p:cNvPr id="11267" name="Text Box 3">
            <a:extLst>
              <a:ext uri="{FF2B5EF4-FFF2-40B4-BE49-F238E27FC236}">
                <a16:creationId xmlns:a16="http://schemas.microsoft.com/office/drawing/2014/main" id="{1DAD0F00-148A-4FDE-B27B-8C26AAEC8F57}"/>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endParaRPr lang="zh-CN" altLang="zh-CN" sz="1800" b="0"/>
          </a:p>
        </p:txBody>
      </p:sp>
      <p:sp>
        <p:nvSpPr>
          <p:cNvPr id="11268" name="Rectangle 4">
            <a:extLst>
              <a:ext uri="{FF2B5EF4-FFF2-40B4-BE49-F238E27FC236}">
                <a16:creationId xmlns:a16="http://schemas.microsoft.com/office/drawing/2014/main" id="{229BA9C9-9F27-41A4-8C0A-3E349F1F64B3}"/>
              </a:ext>
            </a:extLst>
          </p:cNvPr>
          <p:cNvSpPr>
            <a:spLocks noChangeArrowheads="1"/>
          </p:cNvSpPr>
          <p:nvPr/>
        </p:nvSpPr>
        <p:spPr bwMode="auto">
          <a:xfrm>
            <a:off x="395288" y="3408363"/>
            <a:ext cx="82073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8288" eaLnBrk="0" hangingPunct="0">
              <a:defRPr sz="1400" b="1">
                <a:solidFill>
                  <a:schemeClr val="tx1"/>
                </a:solidFill>
                <a:latin typeface="宋体" panose="02010600030101010101" pitchFamily="2" charset="-122"/>
                <a:ea typeface="宋体" panose="02010600030101010101" pitchFamily="2" charset="-122"/>
              </a:defRPr>
            </a:lvl1pPr>
            <a:lvl2pPr marL="742950" indent="-285750" eaLnBrk="0" hangingPunct="0">
              <a:defRPr sz="1400" b="1">
                <a:solidFill>
                  <a:schemeClr val="tx1"/>
                </a:solidFill>
                <a:latin typeface="宋体" panose="02010600030101010101" pitchFamily="2" charset="-122"/>
                <a:ea typeface="宋体" panose="02010600030101010101" pitchFamily="2" charset="-122"/>
              </a:defRPr>
            </a:lvl2pPr>
            <a:lvl3pPr marL="1143000" indent="-228600" eaLnBrk="0" hangingPunct="0">
              <a:defRPr sz="1400" b="1">
                <a:solidFill>
                  <a:schemeClr val="tx1"/>
                </a:solidFill>
                <a:latin typeface="宋体" panose="02010600030101010101" pitchFamily="2" charset="-122"/>
                <a:ea typeface="宋体" panose="02010600030101010101" pitchFamily="2" charset="-122"/>
              </a:defRPr>
            </a:lvl3pPr>
            <a:lvl4pPr marL="1600200" indent="-228600" eaLnBrk="0" hangingPunct="0">
              <a:defRPr sz="1400" b="1">
                <a:solidFill>
                  <a:schemeClr val="tx1"/>
                </a:solidFill>
                <a:latin typeface="宋体" panose="02010600030101010101" pitchFamily="2" charset="-122"/>
                <a:ea typeface="宋体" panose="02010600030101010101" pitchFamily="2" charset="-122"/>
              </a:defRPr>
            </a:lvl4pPr>
            <a:lvl5pPr marL="2057400" indent="-228600" eaLnBrk="0" hangingPunct="0">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b="1">
                <a:solidFill>
                  <a:schemeClr val="tx1"/>
                </a:solidFill>
                <a:latin typeface="宋体" panose="02010600030101010101" pitchFamily="2" charset="-122"/>
                <a:ea typeface="宋体" panose="02010600030101010101" pitchFamily="2" charset="-122"/>
              </a:defRPr>
            </a:lvl9pPr>
          </a:lstStyle>
          <a:p>
            <a:pPr eaLnBrk="1" hangingPunct="1"/>
            <a:r>
              <a:rPr lang="zh-CN" altLang="en-US" sz="1800" b="0">
                <a:latin typeface="Arial" panose="020B0604020202020204" pitchFamily="34" charset="0"/>
              </a:rPr>
              <a:t>        </a:t>
            </a:r>
          </a:p>
        </p:txBody>
      </p:sp>
      <p:sp>
        <p:nvSpPr>
          <p:cNvPr id="19" name="圆角矩形 18">
            <a:extLst>
              <a:ext uri="{FF2B5EF4-FFF2-40B4-BE49-F238E27FC236}">
                <a16:creationId xmlns:a16="http://schemas.microsoft.com/office/drawing/2014/main" id="{7CDA5B6F-017D-4446-A7AF-6EDD66DB28D5}"/>
              </a:ext>
            </a:extLst>
          </p:cNvPr>
          <p:cNvSpPr/>
          <p:nvPr/>
        </p:nvSpPr>
        <p:spPr bwMode="gray">
          <a:xfrm>
            <a:off x="539750" y="1392238"/>
            <a:ext cx="7921625" cy="403225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nSpc>
                <a:spcPct val="125000"/>
              </a:lnSpc>
              <a:buFontTx/>
              <a:buNone/>
              <a:defRPr/>
            </a:pPr>
            <a:r>
              <a:rPr lang="zh-CN" altLang="en-US" sz="2400" dirty="0">
                <a:solidFill>
                  <a:schemeClr val="tx1"/>
                </a:solidFill>
                <a:latin typeface="Arial" panose="020B0604020202020204" pitchFamily="34" charset="0"/>
              </a:rPr>
              <a:t>       </a:t>
            </a:r>
            <a:r>
              <a:rPr lang="zh-CN" altLang="en-US" sz="2400" dirty="0">
                <a:solidFill>
                  <a:srgbClr val="002060"/>
                </a:solidFill>
                <a:latin typeface="Arial" panose="020B0604020202020204" pitchFamily="34" charset="0"/>
              </a:rPr>
              <a:t>通过继承关系</a:t>
            </a:r>
            <a:r>
              <a:rPr lang="zh-CN" altLang="en-US" sz="2400" dirty="0">
                <a:solidFill>
                  <a:schemeClr val="tx1"/>
                </a:solidFill>
                <a:latin typeface="Arial" panose="020B0604020202020204" pitchFamily="34" charset="0"/>
              </a:rPr>
              <a:t>还可</a:t>
            </a:r>
            <a:r>
              <a:rPr lang="zh-CN" altLang="en-US" sz="2400" dirty="0">
                <a:solidFill>
                  <a:srgbClr val="990033"/>
                </a:solidFill>
                <a:latin typeface="Arial" panose="020B0604020202020204" pitchFamily="34" charset="0"/>
              </a:rPr>
              <a:t>构成层次关系</a:t>
            </a:r>
            <a:r>
              <a:rPr lang="zh-CN" altLang="en-US" sz="2400" dirty="0">
                <a:solidFill>
                  <a:schemeClr val="tx1"/>
                </a:solidFill>
                <a:latin typeface="Arial" panose="020B0604020202020204" pitchFamily="34" charset="0"/>
              </a:rPr>
              <a:t>，</a:t>
            </a:r>
            <a:r>
              <a:rPr lang="zh-CN" altLang="en-US" sz="2400" u="sng" dirty="0">
                <a:solidFill>
                  <a:srgbClr val="CC0000"/>
                </a:solidFill>
                <a:latin typeface="Arial" panose="020B0604020202020204" pitchFamily="34" charset="0"/>
              </a:rPr>
              <a:t>单重继承</a:t>
            </a:r>
            <a:r>
              <a:rPr lang="zh-CN" altLang="en-US" sz="2400" dirty="0">
                <a:solidFill>
                  <a:schemeClr val="tx1"/>
                </a:solidFill>
                <a:latin typeface="Arial" panose="020B0604020202020204" pitchFamily="34" charset="0"/>
              </a:rPr>
              <a:t>构成的类之间的层次关系为一</a:t>
            </a:r>
            <a:r>
              <a:rPr lang="zh-CN" altLang="en-US" sz="2400" dirty="0">
                <a:solidFill>
                  <a:srgbClr val="D533C9"/>
                </a:solidFill>
                <a:latin typeface="Arial" panose="020B0604020202020204" pitchFamily="34" charset="0"/>
              </a:rPr>
              <a:t>树状</a:t>
            </a:r>
            <a:r>
              <a:rPr lang="zh-CN" altLang="en-US" sz="2400" dirty="0">
                <a:solidFill>
                  <a:schemeClr val="tx1"/>
                </a:solidFill>
                <a:latin typeface="Arial" panose="020B0604020202020204" pitchFamily="34" charset="0"/>
              </a:rPr>
              <a:t>，若将所有无子类的类，都看成还有一个公共子类</a:t>
            </a:r>
            <a:r>
              <a:rPr lang="en-US" altLang="zh-CN" sz="2400" dirty="0">
                <a:solidFill>
                  <a:schemeClr val="tx1"/>
                </a:solidFill>
                <a:latin typeface="Arial" panose="020B0604020202020204" pitchFamily="34" charset="0"/>
              </a:rPr>
              <a:t>, </a:t>
            </a:r>
            <a:r>
              <a:rPr lang="zh-CN" altLang="en-US" sz="2400" u="sng" dirty="0">
                <a:solidFill>
                  <a:srgbClr val="CC0000"/>
                </a:solidFill>
                <a:latin typeface="Arial" panose="020B0604020202020204" pitchFamily="34" charset="0"/>
              </a:rPr>
              <a:t>多重继承</a:t>
            </a:r>
            <a:r>
              <a:rPr lang="zh-CN" altLang="en-US" sz="2400" dirty="0">
                <a:solidFill>
                  <a:schemeClr val="tx1"/>
                </a:solidFill>
                <a:latin typeface="Arial" panose="020B0604020202020204" pitchFamily="34" charset="0"/>
              </a:rPr>
              <a:t>构成的类之间的关系为一个</a:t>
            </a:r>
            <a:r>
              <a:rPr lang="zh-CN" altLang="en-US" sz="2400" dirty="0">
                <a:solidFill>
                  <a:srgbClr val="D533C9"/>
                </a:solidFill>
                <a:latin typeface="Arial" panose="020B0604020202020204" pitchFamily="34" charset="0"/>
              </a:rPr>
              <a:t>网格</a:t>
            </a:r>
            <a:r>
              <a:rPr lang="en-US" altLang="zh-CN" sz="2400" dirty="0">
                <a:solidFill>
                  <a:schemeClr val="tx1"/>
                </a:solidFill>
                <a:latin typeface="Arial" panose="020B0604020202020204" pitchFamily="34" charset="0"/>
              </a:rPr>
              <a:t>,  </a:t>
            </a:r>
            <a:r>
              <a:rPr lang="zh-CN" altLang="en-US" sz="2400" dirty="0">
                <a:solidFill>
                  <a:schemeClr val="tx1"/>
                </a:solidFill>
                <a:latin typeface="Arial" panose="020B0604020202020204" pitchFamily="34" charset="0"/>
              </a:rPr>
              <a:t>而且继承关系可传递。</a:t>
            </a:r>
          </a:p>
          <a:p>
            <a:pPr>
              <a:lnSpc>
                <a:spcPct val="125000"/>
              </a:lnSpc>
              <a:buFontTx/>
              <a:buNone/>
              <a:defRPr/>
            </a:pPr>
            <a:r>
              <a:rPr lang="zh-CN" altLang="en-US" sz="2400" dirty="0">
                <a:solidFill>
                  <a:schemeClr val="tx1"/>
                </a:solidFill>
                <a:latin typeface="Arial" panose="020B0604020202020204" pitchFamily="34" charset="0"/>
              </a:rPr>
              <a:t>       </a:t>
            </a:r>
            <a:r>
              <a:rPr lang="zh-CN" altLang="en-US" sz="2400" dirty="0">
                <a:solidFill>
                  <a:srgbClr val="990033"/>
                </a:solidFill>
                <a:latin typeface="Arial" panose="020B0604020202020204" pitchFamily="34" charset="0"/>
              </a:rPr>
              <a:t>建立继承结构</a:t>
            </a:r>
            <a:r>
              <a:rPr lang="zh-CN" altLang="en-US" sz="2400" dirty="0">
                <a:solidFill>
                  <a:schemeClr val="tx1"/>
                </a:solidFill>
                <a:latin typeface="Arial" panose="020B0604020202020204" pitchFamily="34" charset="0"/>
              </a:rPr>
              <a:t>的</a:t>
            </a:r>
            <a:r>
              <a:rPr lang="zh-CN" altLang="en-US" sz="2400" u="sng" dirty="0">
                <a:solidFill>
                  <a:srgbClr val="D533C9"/>
                </a:solidFill>
                <a:effectLst>
                  <a:outerShdw blurRad="38100" dist="38100" dir="2700000" algn="tl">
                    <a:srgbClr val="C0C0C0"/>
                  </a:outerShdw>
                </a:effectLst>
                <a:latin typeface="Arial" panose="020B0604020202020204" pitchFamily="34" charset="0"/>
              </a:rPr>
              <a:t>优点</a:t>
            </a:r>
            <a:r>
              <a:rPr lang="zh-CN" altLang="en-US" sz="2400" dirty="0">
                <a:solidFill>
                  <a:schemeClr val="tx1"/>
                </a:solidFill>
                <a:latin typeface="Arial" panose="020B0604020202020204" pitchFamily="34" charset="0"/>
              </a:rPr>
              <a:t>有</a:t>
            </a:r>
            <a:r>
              <a:rPr lang="en-US" altLang="zh-CN" sz="2400" dirty="0">
                <a:solidFill>
                  <a:schemeClr val="tx1"/>
                </a:solidFill>
                <a:latin typeface="Arial" panose="020B0604020202020204" pitchFamily="34" charset="0"/>
              </a:rPr>
              <a:t>3</a:t>
            </a:r>
            <a:r>
              <a:rPr lang="zh-CN" altLang="en-US" sz="2400" dirty="0">
                <a:solidFill>
                  <a:schemeClr val="tx1"/>
                </a:solidFill>
                <a:latin typeface="Arial" panose="020B0604020202020204" pitchFamily="34" charset="0"/>
              </a:rPr>
              <a:t>个：一是易编程、易理解且代码短</a:t>
            </a:r>
            <a:r>
              <a:rPr lang="en-US" altLang="zh-CN" sz="2400" dirty="0">
                <a:solidFill>
                  <a:schemeClr val="tx1"/>
                </a:solidFill>
                <a:latin typeface="Arial" panose="020B0604020202020204" pitchFamily="34" charset="0"/>
              </a:rPr>
              <a:t>, </a:t>
            </a:r>
            <a:r>
              <a:rPr lang="zh-CN" altLang="en-US" sz="2400" dirty="0">
                <a:solidFill>
                  <a:schemeClr val="tx1"/>
                </a:solidFill>
                <a:latin typeface="Arial" panose="020B0604020202020204" pitchFamily="34" charset="0"/>
              </a:rPr>
              <a:t>结构清晰；二是易修改，共同部分只在一处修改即可；三是易增加新类，只须描述不同部分。</a:t>
            </a:r>
          </a:p>
          <a:p>
            <a:pPr>
              <a:buFontTx/>
              <a:buNone/>
              <a:defRPr/>
            </a:pPr>
            <a:endParaRPr lang="en-US" altLang="zh-CN" sz="2400" dirty="0">
              <a:solidFill>
                <a:srgbClr val="0066FF"/>
              </a:solidFill>
              <a:effectLst>
                <a:outerShdw blurRad="38100" dist="38100" dir="2700000" algn="tl">
                  <a:srgbClr val="C0C0C0"/>
                </a:outerShdw>
              </a:effectLst>
              <a:latin typeface="Arial" panose="020B0604020202020204" pitchFamily="34" charset="0"/>
            </a:endParaRPr>
          </a:p>
        </p:txBody>
      </p:sp>
      <p:pic>
        <p:nvPicPr>
          <p:cNvPr id="11270" name="Picture 5" descr="C:\Program Files\Microsoft Office\MEDIA\CAGCAT10\j0234657.wmf">
            <a:extLst>
              <a:ext uri="{FF2B5EF4-FFF2-40B4-BE49-F238E27FC236}">
                <a16:creationId xmlns:a16="http://schemas.microsoft.com/office/drawing/2014/main" id="{E81A83E1-6138-47A8-832F-5027615F1D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688" y="5516563"/>
            <a:ext cx="107950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cdb2004c003l">
  <a:themeElements>
    <a:clrScheme name="cdb2004c003l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cdb2004c003l">
      <a:majorFont>
        <a:latin typeface="Verdana"/>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c003l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cdb2004c003l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cdb2004c003l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cdb2004c003l</Template>
  <TotalTime>2225</TotalTime>
  <Words>10031</Words>
  <Application>Microsoft Office PowerPoint</Application>
  <PresentationFormat>全屏显示(4:3)</PresentationFormat>
  <Paragraphs>900</Paragraphs>
  <Slides>87</Slides>
  <Notes>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87</vt:i4>
      </vt:variant>
    </vt:vector>
  </HeadingPairs>
  <TitlesOfParts>
    <vt:vector size="100" baseType="lpstr">
      <vt:lpstr>黑体</vt:lpstr>
      <vt:lpstr>楷体</vt:lpstr>
      <vt:lpstr>楷体_GB2312</vt:lpstr>
      <vt:lpstr>宋体</vt:lpstr>
      <vt:lpstr>微软雅黑</vt:lpstr>
      <vt:lpstr>Arial</vt:lpstr>
      <vt:lpstr>Arial Black</vt:lpstr>
      <vt:lpstr>Microsoft Sans Serif</vt:lpstr>
      <vt:lpstr>Times New Roman</vt:lpstr>
      <vt:lpstr>Verdana</vt:lpstr>
      <vt:lpstr>Wingdings</vt:lpstr>
      <vt:lpstr>cdb2004c003l</vt:lpstr>
      <vt:lpstr>Bitmap Image</vt:lpstr>
      <vt:lpstr>软件工程与实践</vt:lpstr>
      <vt:lpstr>目    录</vt:lpstr>
      <vt:lpstr>5.2 面向对象方法概述</vt:lpstr>
      <vt:lpstr>5.2 面向对象方法概述</vt:lpstr>
      <vt:lpstr>5.1 面向对象的相关概念 </vt:lpstr>
      <vt:lpstr>5.1 面向对象的相关概念 </vt:lpstr>
      <vt:lpstr>5.1 面向对象的相关概念 </vt:lpstr>
      <vt:lpstr>5.1 面向对象的相关概念 </vt:lpstr>
      <vt:lpstr>5.1 面向对象的相关概念 </vt:lpstr>
      <vt:lpstr>5.1 面向对象的相关概念 </vt:lpstr>
      <vt:lpstr>5.1 面向对象的相关概念 </vt:lpstr>
      <vt:lpstr>5.1 面向对象的相关概念 </vt:lpstr>
      <vt:lpstr>5.2 面向对象方法概述</vt:lpstr>
      <vt:lpstr>5.2 面向对象方法概述</vt:lpstr>
      <vt:lpstr>5.2 面向对象方法概述</vt:lpstr>
      <vt:lpstr>5.2 面向对象方法概述</vt:lpstr>
      <vt:lpstr>5.2 面向对象方法概述</vt:lpstr>
      <vt:lpstr>5.2 面向对象方法概述</vt:lpstr>
      <vt:lpstr>5.2 面向对象方法概述</vt:lpstr>
      <vt:lpstr>5.2 面向对象方法概述</vt:lpstr>
      <vt:lpstr>5.3 面向对象分析 </vt:lpstr>
      <vt:lpstr>5.3 面向对象分析 </vt:lpstr>
      <vt:lpstr>5.3 面向对象分析 </vt:lpstr>
      <vt:lpstr>5.3 面向对象分析 </vt:lpstr>
      <vt:lpstr>5.3 面向对象分析 </vt:lpstr>
      <vt:lpstr>5.3 面向对象分析 </vt:lpstr>
      <vt:lpstr>5.3 面向对象分析 </vt:lpstr>
      <vt:lpstr>5.3 面向对象分析 </vt:lpstr>
      <vt:lpstr>5.3 面向对象分析 </vt:lpstr>
      <vt:lpstr>5.3 面向对象分析 </vt:lpstr>
      <vt:lpstr>5.3 面向对象分析 </vt:lpstr>
      <vt:lpstr>5.3 面向对象分析 </vt:lpstr>
      <vt:lpstr>5.3 面向对象分析</vt:lpstr>
      <vt:lpstr>5.3 面向对象分析</vt:lpstr>
      <vt:lpstr>5.3 面向对象分析</vt:lpstr>
      <vt:lpstr>5.3 面向对象分析</vt:lpstr>
      <vt:lpstr>5.3 面向对象分析</vt:lpstr>
      <vt:lpstr>5.3 面向对象分析</vt:lpstr>
      <vt:lpstr>5.3 面向对象分析</vt:lpstr>
      <vt:lpstr>5.3 面向对象分析</vt:lpstr>
      <vt:lpstr>5.3 面向对象分析</vt:lpstr>
      <vt:lpstr>5.3 面向对象分析</vt:lpstr>
      <vt:lpstr>5.3 面向对象分析</vt:lpstr>
      <vt:lpstr>PowerPoint 演示文稿</vt:lpstr>
      <vt:lpstr>5.4 面向对象设计 </vt:lpstr>
      <vt:lpstr>5.4 面向对象设计 </vt:lpstr>
      <vt:lpstr>5.4 面向对象设计 </vt:lpstr>
      <vt:lpstr>5.4 面向对象设计 </vt:lpstr>
      <vt:lpstr>5.4 面向对象设计 </vt:lpstr>
      <vt:lpstr>5.4 面向对象设计 </vt:lpstr>
      <vt:lpstr>5.4 面向对象设计 </vt:lpstr>
      <vt:lpstr>5.4 面向对象设计 </vt:lpstr>
      <vt:lpstr>5.4 面向对象设计 </vt:lpstr>
      <vt:lpstr>5.4 面向对象设计 </vt:lpstr>
      <vt:lpstr>5.5 面向对象分析和设计实例 </vt:lpstr>
      <vt:lpstr>5.4 面向对象设计 </vt:lpstr>
      <vt:lpstr>5.5 面向对象分析和设计实例 </vt:lpstr>
      <vt:lpstr>5.5 面向对象分析和设计实例 </vt:lpstr>
      <vt:lpstr>5.5 面向对象分析和设计实例 </vt:lpstr>
      <vt:lpstr>5.5 面向对象分析和设计实例 </vt:lpstr>
      <vt:lpstr>5.5 面向对象分析和设计实例</vt:lpstr>
      <vt:lpstr>5.5 面向对象分析和设计实例</vt:lpstr>
      <vt:lpstr>5.5 面向对象分析和设计实例</vt:lpstr>
      <vt:lpstr>5.5 面向对象分析和设计实例</vt:lpstr>
      <vt:lpstr>5.5 面向对象分析和设计实例</vt:lpstr>
      <vt:lpstr>5.5 面向对象分析和设计实例</vt:lpstr>
      <vt:lpstr>5.5 面向对象分析和设计实例</vt:lpstr>
      <vt:lpstr>5.5 面向对象分析和设计实例</vt:lpstr>
      <vt:lpstr>5.5 面向对象分析和设计实例</vt:lpstr>
      <vt:lpstr>5.5 面向对象分析和设计实例</vt:lpstr>
      <vt:lpstr>5.6 实验五 Rational Rose应用 </vt:lpstr>
      <vt:lpstr>5.6 实验五 Rational Rose应用 </vt:lpstr>
      <vt:lpstr>5.6 实验五 Rational Rose应用 </vt:lpstr>
      <vt:lpstr>5.6 实验五 Rational Rose应用 </vt:lpstr>
      <vt:lpstr>5.6 实验五 Rational Rose应用 </vt:lpstr>
      <vt:lpstr>5.6 实验五 Rational Rose应用 </vt:lpstr>
      <vt:lpstr>5.6 实验五 Rational Rose应用 </vt:lpstr>
      <vt:lpstr>5.6 实验五 Rational Rose应用 </vt:lpstr>
      <vt:lpstr>5.6 实验五 Rational Rose应用 </vt:lpstr>
      <vt:lpstr>5.6 实验五 Rational Rose应用 </vt:lpstr>
      <vt:lpstr>5.6 实验五 Rational Rose应用 </vt:lpstr>
      <vt:lpstr>5.6 实验五 Rational Rose应用 </vt:lpstr>
      <vt:lpstr>5.6 实验五 Rational Rose应用 </vt:lpstr>
      <vt:lpstr>5.6 实验五 Rational Rose应用 </vt:lpstr>
      <vt:lpstr>5.6 实验五 Rational Rose应用 </vt:lpstr>
      <vt:lpstr>5.6 实验五 Rational Rose应用 </vt:lpstr>
      <vt:lpstr>5.6 实验五 Rational Rose应用 </vt:lpstr>
    </vt:vector>
  </TitlesOfParts>
  <Company>tsinghua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zhoujie</dc:creator>
  <cp:lastModifiedBy>Hao-Liu-Office</cp:lastModifiedBy>
  <cp:revision>2326</cp:revision>
  <dcterms:created xsi:type="dcterms:W3CDTF">2007-06-04T06:21:00Z</dcterms:created>
  <dcterms:modified xsi:type="dcterms:W3CDTF">2020-03-30T15:51:24Z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