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2"/>
  </p:notesMasterIdLst>
  <p:handoutMasterIdLst>
    <p:handoutMasterId r:id="rId33"/>
  </p:handoutMasterIdLst>
  <p:sldIdLst>
    <p:sldId id="633" r:id="rId2"/>
    <p:sldId id="634" r:id="rId3"/>
    <p:sldId id="635" r:id="rId4"/>
    <p:sldId id="636" r:id="rId5"/>
    <p:sldId id="637" r:id="rId6"/>
    <p:sldId id="638" r:id="rId7"/>
    <p:sldId id="639" r:id="rId8"/>
    <p:sldId id="640" r:id="rId9"/>
    <p:sldId id="641" r:id="rId10"/>
    <p:sldId id="642" r:id="rId11"/>
    <p:sldId id="643" r:id="rId12"/>
    <p:sldId id="644" r:id="rId13"/>
    <p:sldId id="645" r:id="rId14"/>
    <p:sldId id="646" r:id="rId15"/>
    <p:sldId id="647" r:id="rId16"/>
    <p:sldId id="648" r:id="rId17"/>
    <p:sldId id="649" r:id="rId18"/>
    <p:sldId id="650" r:id="rId19"/>
    <p:sldId id="651" r:id="rId20"/>
    <p:sldId id="652" r:id="rId21"/>
    <p:sldId id="653" r:id="rId22"/>
    <p:sldId id="654" r:id="rId23"/>
    <p:sldId id="655" r:id="rId24"/>
    <p:sldId id="656" r:id="rId25"/>
    <p:sldId id="657" r:id="rId26"/>
    <p:sldId id="658" r:id="rId27"/>
    <p:sldId id="659" r:id="rId28"/>
    <p:sldId id="660" r:id="rId29"/>
    <p:sldId id="661" r:id="rId30"/>
    <p:sldId id="662"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xmlns="">
        <p15:guide id="1" orient="horz" pos="2137">
          <p15:clr>
            <a:srgbClr val="A4A3A4"/>
          </p15:clr>
        </p15:guide>
        <p15:guide id="2" pos="2796">
          <p15:clr>
            <a:srgbClr val="A4A3A4"/>
          </p15:clr>
        </p15:guide>
      </p15:sldGuideLst>
    </p:ext>
    <p:ext uri="{2D200454-40CA-4A62-9FC3-DE9A4176ACB9}">
      <p15:notesGuideLst xmlns:p15="http://schemas.microsoft.com/office/powerpoint/2012/main" xmlns="">
        <p15:guide id="1" orient="horz" pos="2850">
          <p15:clr>
            <a:srgbClr val="A4A3A4"/>
          </p15:clr>
        </p15:guide>
        <p15:guide id="2" pos="20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FF"/>
    <a:srgbClr val="FF0000"/>
    <a:srgbClr val="098133"/>
    <a:srgbClr val="00C000"/>
    <a:srgbClr val="EB5723"/>
    <a:srgbClr val="163794"/>
    <a:srgbClr val="3366FF"/>
    <a:srgbClr val="66FF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163" autoAdjust="0"/>
    <p:restoredTop sz="82307" autoAdjust="0"/>
  </p:normalViewPr>
  <p:slideViewPr>
    <p:cSldViewPr>
      <p:cViewPr varScale="1">
        <p:scale>
          <a:sx n="98" d="100"/>
          <a:sy n="98" d="100"/>
        </p:scale>
        <p:origin x="-3642" y="-90"/>
      </p:cViewPr>
      <p:guideLst>
        <p:guide orient="horz" pos="2137"/>
        <p:guide pos="27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1860" y="1776"/>
      </p:cViewPr>
      <p:guideLst>
        <p:guide orient="horz" pos="2850"/>
        <p:guide pos="209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1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23962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2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3FF8A634-601B-45FC-90BE-40DF6190E913}" type="slidenum">
              <a:rPr lang="zh-CN" altLang="en-US"/>
              <a:t>‹#›</a:t>
            </a:fld>
            <a:endParaRPr lang="en-US" altLang="zh-CN"/>
          </a:p>
        </p:txBody>
      </p:sp>
    </p:spTree>
    <p:extLst>
      <p:ext uri="{BB962C8B-B14F-4D97-AF65-F5344CB8AC3E}">
        <p14:creationId xmlns:p14="http://schemas.microsoft.com/office/powerpoint/2010/main" val="3920713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365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65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D443E1AB-AFED-42B9-9969-51FF1EC221AA}" type="slidenum">
              <a:rPr lang="zh-CN" altLang="en-US"/>
              <a:t>‹#›</a:t>
            </a:fld>
            <a:endParaRPr lang="en-US" altLang="zh-CN"/>
          </a:p>
        </p:txBody>
      </p:sp>
    </p:spTree>
    <p:extLst>
      <p:ext uri="{BB962C8B-B14F-4D97-AF65-F5344CB8AC3E}">
        <p14:creationId xmlns:p14="http://schemas.microsoft.com/office/powerpoint/2010/main" val="2596588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43E1AB-AFED-42B9-9969-51FF1EC221AA}" type="slidenum">
              <a:rPr lang="zh-CN" altLang="en-US" smtClean="0"/>
              <a:t>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5" name="Rectangle 30"/>
          <p:cNvSpPr>
            <a:spLocks noChangeArrowheads="1"/>
          </p:cNvSpPr>
          <p:nvPr userDrawn="1"/>
        </p:nvSpPr>
        <p:spPr bwMode="black">
          <a:xfrm>
            <a:off x="2879725" y="6588125"/>
            <a:ext cx="5975350" cy="306388"/>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chemeClr val="bg1"/>
              </a:solidFill>
              <a:ea typeface="宋体" panose="02010600030101010101" pitchFamily="2" charset="-122"/>
            </a:endParaRPr>
          </a:p>
        </p:txBody>
      </p:sp>
      <p:sp>
        <p:nvSpPr>
          <p:cNvPr id="3075" name="Rectangle 3"/>
          <p:cNvSpPr>
            <a:spLocks noGrp="1" noChangeArrowheads="1"/>
          </p:cNvSpPr>
          <p:nvPr>
            <p:ph type="subTitle" idx="1"/>
          </p:nvPr>
        </p:nvSpPr>
        <p:spPr bwMode="gray">
          <a:xfrm>
            <a:off x="1403350" y="3933825"/>
            <a:ext cx="6553200" cy="533400"/>
          </a:xfrm>
        </p:spPr>
        <p:txBody>
          <a:bodyPr/>
          <a:lstStyle>
            <a:lvl1pPr marL="0" indent="0" algn="ctr">
              <a:lnSpc>
                <a:spcPct val="140000"/>
              </a:lnSpc>
              <a:buFont typeface="Wingdings" panose="05000000000000000000" pitchFamily="2" charset="2"/>
              <a:buNone/>
              <a:defRPr sz="2400" b="1">
                <a:solidFill>
                  <a:schemeClr val="tx2"/>
                </a:solidFill>
                <a:latin typeface="Verdana" panose="020B0604030504040204" pitchFamily="34" charset="0"/>
              </a:defRPr>
            </a:lvl1pPr>
          </a:lstStyle>
          <a:p>
            <a:r>
              <a:rPr lang="en-US" altLang="zh-CN"/>
              <a:t>Click to edit Master subtitle style</a:t>
            </a:r>
          </a:p>
        </p:txBody>
      </p:sp>
      <p:sp>
        <p:nvSpPr>
          <p:cNvPr id="3093" name="Rectangle 21"/>
          <p:cNvSpPr>
            <a:spLocks noGrp="1" noChangeArrowheads="1"/>
          </p:cNvSpPr>
          <p:nvPr>
            <p:ph type="ctrTitle" sz="quarter" hasCustomPrompt="1"/>
          </p:nvPr>
        </p:nvSpPr>
        <p:spPr bwMode="gray">
          <a:xfrm>
            <a:off x="0" y="1700213"/>
            <a:ext cx="9144000" cy="1439862"/>
          </a:xfrm>
          <a:solidFill>
            <a:srgbClr val="193EA7"/>
          </a:solidFill>
        </p:spPr>
        <p:txBody>
          <a:bodyPr/>
          <a:lstStyle>
            <a:lvl1pPr>
              <a:defRPr sz="3600"/>
            </a:lvl1pPr>
          </a:lstStyle>
          <a:p>
            <a:r>
              <a:rPr lang="en-US" altLang="ko-KR"/>
              <a:t>Click to edit Master title</a:t>
            </a:r>
            <a:br>
              <a:rPr lang="en-US" altLang="ko-KR"/>
            </a:br>
            <a:r>
              <a:rPr lang="en-US" altLang="ko-KR"/>
              <a:t> style</a:t>
            </a:r>
          </a:p>
        </p:txBody>
      </p:sp>
      <p:pic>
        <p:nvPicPr>
          <p:cNvPr id="3" name="图片 2">
            <a:extLst>
              <a:ext uri="{FF2B5EF4-FFF2-40B4-BE49-F238E27FC236}">
                <a16:creationId xmlns:a16="http://schemas.microsoft.com/office/drawing/2014/main" xmlns="" id="{3D17834E-13C1-46E5-BE1D-BC029B203F1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2581"/>
            <a:ext cx="4389120" cy="162763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AC019E31-65C8-4D52-B977-896A5670FBED}"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86164E44-952D-4A97-B3A8-26D337C1DCF6}" type="datetime1">
              <a:rPr lang="zh-CN" altLang="en-US" smtClean="0"/>
              <a:t>2020/3/2</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4975" y="333375"/>
            <a:ext cx="2108200" cy="6067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3375"/>
            <a:ext cx="6175375" cy="6067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1FB9A7A-AD44-43D4-9EBE-327A50B8C30B}"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DF7537D7-8AE9-49D4-9C30-1CE348145E85}" type="datetime1">
              <a:rPr lang="zh-CN" altLang="en-US" smtClean="0"/>
              <a:t>2020/3/2</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CB0639C1-AB21-4E1F-87E2-352F863F84D6}"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1314749-5F66-42D7-913A-CFD4E8BD8DCB}" type="datetime1">
              <a:rPr lang="zh-CN" altLang="en-US" smtClean="0"/>
              <a:t>2020/3/2</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484313"/>
            <a:ext cx="4038600" cy="2381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17963"/>
            <a:ext cx="4038600" cy="2382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7" name="Rectangle 6"/>
          <p:cNvSpPr>
            <a:spLocks noGrp="1" noChangeArrowheads="1"/>
          </p:cNvSpPr>
          <p:nvPr>
            <p:ph type="sldNum" sz="quarter" idx="11"/>
          </p:nvPr>
        </p:nvSpPr>
        <p:spPr/>
        <p:txBody>
          <a:bodyPr/>
          <a:lstStyle>
            <a:lvl1pPr>
              <a:defRPr/>
            </a:lvl1pPr>
          </a:lstStyle>
          <a:p>
            <a:pPr>
              <a:defRPr/>
            </a:pPr>
            <a:fld id="{4A51AB9A-65EE-460C-A3CD-392B06D36479}" type="slidenum">
              <a:rPr lang="zh-CN" altLang="en-US"/>
              <a:t>‹#›</a:t>
            </a:fld>
            <a:endParaRPr lang="en-US" altLang="zh-CN"/>
          </a:p>
        </p:txBody>
      </p:sp>
      <p:sp>
        <p:nvSpPr>
          <p:cNvPr id="8" name="Rectangle 4"/>
          <p:cNvSpPr>
            <a:spLocks noGrp="1" noChangeArrowheads="1"/>
          </p:cNvSpPr>
          <p:nvPr>
            <p:ph type="dt" sz="half" idx="12"/>
          </p:nvPr>
        </p:nvSpPr>
        <p:spPr/>
        <p:txBody>
          <a:bodyPr/>
          <a:lstStyle>
            <a:lvl1pPr>
              <a:defRPr/>
            </a:lvl1pPr>
          </a:lstStyle>
          <a:p>
            <a:pPr>
              <a:defRPr/>
            </a:pPr>
            <a:fld id="{0D706B01-CB45-440F-BFDA-C30A4BD65D20}" type="datetime1">
              <a:rPr lang="zh-CN" altLang="en-US" smtClean="0"/>
              <a:t>2020/3/2</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标题 6"/>
          <p:cNvSpPr>
            <a:spLocks noGrp="1"/>
          </p:cNvSpPr>
          <p:nvPr>
            <p:ph type="title"/>
          </p:nvPr>
        </p:nvSpPr>
        <p:spPr/>
        <p:txBody>
          <a:bodyPr/>
          <a:lstStyle/>
          <a:p>
            <a:r>
              <a:rPr lang="zh-CN" altLang="en-US"/>
              <a:t>单击此处编辑母版标题样式</a:t>
            </a:r>
          </a:p>
        </p:txBody>
      </p:sp>
      <p:sp>
        <p:nvSpPr>
          <p:cNvPr id="8" name="Rectangle 5"/>
          <p:cNvSpPr>
            <a:spLocks noGrp="1" noChangeArrowheads="1"/>
          </p:cNvSpPr>
          <p:nvPr>
            <p:ph type="ftr" sz="quarter" idx="10"/>
          </p:nvPr>
        </p:nvSpPr>
        <p:spPr>
          <a:xfrm>
            <a:off x="5867400" y="6461125"/>
            <a:ext cx="2895600" cy="320675"/>
          </a:xfrm>
        </p:spPr>
        <p:txBody>
          <a:bodyPr/>
          <a:lstStyle>
            <a:lvl1pPr>
              <a:defRPr/>
            </a:lvl1pPr>
          </a:lstStyle>
          <a:p>
            <a:pPr>
              <a:defRPr/>
            </a:pPr>
            <a:r>
              <a:rPr lang="zh-CN" altLang="en-US"/>
              <a:t>宁夏大学 信息工程学院</a:t>
            </a:r>
            <a:endParaRPr lang="en-US" altLang="zh-CN"/>
          </a:p>
        </p:txBody>
      </p:sp>
      <p:sp>
        <p:nvSpPr>
          <p:cNvPr id="9" name="Rectangle 6"/>
          <p:cNvSpPr>
            <a:spLocks noGrp="1" noChangeArrowheads="1"/>
          </p:cNvSpPr>
          <p:nvPr>
            <p:ph type="sldNum" sz="quarter" idx="11"/>
          </p:nvPr>
        </p:nvSpPr>
        <p:spPr>
          <a:xfrm>
            <a:off x="3505200" y="6461125"/>
            <a:ext cx="2133600" cy="320675"/>
          </a:xfrm>
        </p:spPr>
        <p:txBody>
          <a:bodyPr/>
          <a:lstStyle>
            <a:lvl1pPr>
              <a:defRPr/>
            </a:lvl1pPr>
          </a:lstStyle>
          <a:p>
            <a:pPr>
              <a:defRPr/>
            </a:pPr>
            <a:fld id="{3BDE7FEC-D923-4D57-82F7-3426DEF019B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3BDE7FEC-D923-4D57-82F7-3426DEF019BE}"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3DD4809F-519D-4B44-A534-80B0C4E4DE4D}" type="datetime1">
              <a:rPr lang="zh-CN" altLang="en-US" smtClean="0"/>
              <a:t>2020/3/2</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32056CC0-05D6-4BEC-8DD2-4FC693F9E1DB}"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8326C0E-A6D2-426C-9BC2-4F749519720B}" type="datetime1">
              <a:rPr lang="zh-CN" altLang="en-US" smtClean="0"/>
              <a:t>2020/3/2</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12EBD1C5-CC09-4F78-A36A-BEC3EECD1CB2}" type="slidenum">
              <a:rPr lang="zh-CN" altLang="en-US"/>
              <a:t>‹#›</a:t>
            </a:fld>
            <a:endParaRPr lang="en-US" altLang="zh-CN"/>
          </a:p>
        </p:txBody>
      </p:sp>
      <p:sp>
        <p:nvSpPr>
          <p:cNvPr id="9" name="Rectangle 4"/>
          <p:cNvSpPr>
            <a:spLocks noGrp="1" noChangeArrowheads="1"/>
          </p:cNvSpPr>
          <p:nvPr>
            <p:ph type="dt" sz="half" idx="12"/>
          </p:nvPr>
        </p:nvSpPr>
        <p:spPr/>
        <p:txBody>
          <a:bodyPr/>
          <a:lstStyle>
            <a:lvl1pPr>
              <a:defRPr/>
            </a:lvl1pPr>
          </a:lstStyle>
          <a:p>
            <a:pPr>
              <a:defRPr/>
            </a:pPr>
            <a:fld id="{63589A75-4461-44AF-80F9-5BADE28ED26F}" type="datetime1">
              <a:rPr lang="zh-CN" altLang="en-US" smtClean="0"/>
              <a:t>2020/3/2</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261CD5B-8AF6-4651-BC33-6C0887D3BE68}" type="slidenum">
              <a:rPr lang="zh-CN" altLang="en-US"/>
              <a:t>‹#›</a:t>
            </a:fld>
            <a:endParaRPr lang="en-US" altLang="zh-CN"/>
          </a:p>
        </p:txBody>
      </p:sp>
      <p:sp>
        <p:nvSpPr>
          <p:cNvPr id="5" name="Rectangle 4"/>
          <p:cNvSpPr>
            <a:spLocks noGrp="1" noChangeArrowheads="1"/>
          </p:cNvSpPr>
          <p:nvPr>
            <p:ph type="dt" sz="half" idx="12"/>
          </p:nvPr>
        </p:nvSpPr>
        <p:spPr/>
        <p:txBody>
          <a:bodyPr/>
          <a:lstStyle>
            <a:lvl1pPr>
              <a:defRPr/>
            </a:lvl1pPr>
          </a:lstStyle>
          <a:p>
            <a:pPr>
              <a:defRPr/>
            </a:pPr>
            <a:fld id="{D31A7536-D698-4C2F-80A5-3E0D725521F1}" type="datetime1">
              <a:rPr lang="zh-CN" altLang="en-US" smtClean="0"/>
              <a:t>2020/3/2</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12BEF44A-B38A-400D-882B-9D4AEFC0BFB2}" type="slidenum">
              <a:rPr lang="zh-CN" altLang="en-US"/>
              <a:t>‹#›</a:t>
            </a:fld>
            <a:endParaRPr lang="en-US" altLang="zh-CN"/>
          </a:p>
        </p:txBody>
      </p:sp>
      <p:sp>
        <p:nvSpPr>
          <p:cNvPr id="4" name="Rectangle 4"/>
          <p:cNvSpPr>
            <a:spLocks noGrp="1" noChangeArrowheads="1"/>
          </p:cNvSpPr>
          <p:nvPr>
            <p:ph type="dt" sz="half" idx="12"/>
          </p:nvPr>
        </p:nvSpPr>
        <p:spPr/>
        <p:txBody>
          <a:bodyPr/>
          <a:lstStyle>
            <a:lvl1pPr>
              <a:defRPr/>
            </a:lvl1pPr>
          </a:lstStyle>
          <a:p>
            <a:pPr>
              <a:defRPr/>
            </a:pPr>
            <a:fld id="{815D93E8-C69B-4FE6-9EEE-01D991686600}" type="datetime1">
              <a:rPr lang="zh-CN" altLang="en-US" smtClean="0"/>
              <a:t>2020/3/2</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07C0D5C3-952D-428E-9F7F-6B5AD3DFE340}"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892EDF15-2236-45A9-863E-9F0917C1F6E9}" type="datetime1">
              <a:rPr lang="zh-CN" altLang="en-US" smtClean="0"/>
              <a:t>2020/3/2</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911D93C-17E1-497E-8463-D165984F2CA8}"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07D55719-E1DA-45F7-AB53-DE0E3DD8E683}" type="datetime1">
              <a:rPr lang="zh-CN" altLang="en-US" smtClean="0"/>
              <a:t>2020/3/2</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1179513"/>
          </a:xfrm>
          <a:prstGeom prst="rect">
            <a:avLst/>
          </a:prstGeom>
          <a:solidFill>
            <a:srgbClr val="163794"/>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1027" name="Rectangle 3"/>
          <p:cNvSpPr>
            <a:spLocks noGrp="1" noChangeArrowheads="1"/>
          </p:cNvSpPr>
          <p:nvPr>
            <p:ph type="body" idx="1"/>
          </p:nvPr>
        </p:nvSpPr>
        <p:spPr bwMode="auto">
          <a:xfrm>
            <a:off x="457200" y="1484313"/>
            <a:ext cx="8229600" cy="4916487"/>
          </a:xfrm>
          <a:prstGeom prst="rect">
            <a:avLst/>
          </a:prstGeom>
          <a:noFill/>
          <a:ln>
            <a:noFill/>
          </a:ln>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1">
                <a:latin typeface="+mj-lt"/>
                <a:ea typeface="宋体" panose="02010600030101010101" pitchFamily="2" charset="-122"/>
              </a:defRPr>
            </a:lvl1pPr>
          </a:lstStyle>
          <a:p>
            <a:pPr>
              <a:defRPr/>
            </a:pPr>
            <a:r>
              <a:rPr lang="zh-CN" altLang="en-US"/>
              <a:t>宁夏大学 信息工程学院</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atin typeface="Verdana" panose="020B0604030504040204" pitchFamily="34" charset="0"/>
                <a:ea typeface="宋体" panose="02010600030101010101" pitchFamily="2" charset="-122"/>
              </a:defRPr>
            </a:lvl1pPr>
          </a:lstStyle>
          <a:p>
            <a:pPr>
              <a:defRPr/>
            </a:pPr>
            <a:fld id="{7CBDD56E-635E-4FBE-8519-8943B4AC7F2F}" type="slidenum">
              <a:rPr lang="zh-CN" altLang="en-US"/>
              <a:t>‹#›</a:t>
            </a:fld>
            <a:endParaRPr lang="en-US" altLang="zh-CN"/>
          </a:p>
        </p:txBody>
      </p:sp>
      <p:sp>
        <p:nvSpPr>
          <p:cNvPr id="2" name="Rectangle 2"/>
          <p:cNvSpPr>
            <a:spLocks noGrp="1" noChangeArrowheads="1"/>
          </p:cNvSpPr>
          <p:nvPr>
            <p:ph type="title"/>
          </p:nvPr>
        </p:nvSpPr>
        <p:spPr bwMode="white">
          <a:xfrm>
            <a:off x="1241425" y="333375"/>
            <a:ext cx="6661150" cy="563563"/>
          </a:xfrm>
          <a:prstGeom prst="rect">
            <a:avLst/>
          </a:prstGeom>
          <a:noFill/>
          <a:ln>
            <a:noFill/>
          </a:ln>
        </p:spPr>
        <p:txBody>
          <a:bodyPr vert="horz" wrap="square" lIns="91440" tIns="45720" rIns="91440" bIns="45720" numCol="1" anchor="ctr" anchorCtr="0" compatLnSpc="1"/>
          <a:lstStyle/>
          <a:p>
            <a:pPr lvl="0"/>
            <a:r>
              <a:rPr lang="en-US" altLang="zh-CN"/>
              <a:t>Click to edit Master title style</a:t>
            </a:r>
          </a:p>
        </p:txBody>
      </p:sp>
      <p:sp>
        <p:nvSpPr>
          <p:cNvPr id="1028" name="Rectangle 4"/>
          <p:cNvSpPr>
            <a:spLocks noGrp="1" noChangeArrowheads="1"/>
          </p:cNvSpPr>
          <p:nvPr>
            <p:ph type="dt" sz="half" idx="2"/>
          </p:nvPr>
        </p:nvSpPr>
        <p:spPr bwMode="gray">
          <a:xfrm>
            <a:off x="0" y="1125538"/>
            <a:ext cx="8458200" cy="2286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b="1">
                <a:solidFill>
                  <a:schemeClr val="bg1"/>
                </a:solidFill>
                <a:latin typeface="+mj-lt"/>
                <a:ea typeface="宋体" panose="02010600030101010101" pitchFamily="2" charset="-122"/>
              </a:defRPr>
            </a:lvl1pPr>
          </a:lstStyle>
          <a:p>
            <a:pPr>
              <a:defRPr/>
            </a:pPr>
            <a:fld id="{8FF070B8-A1F1-45B8-9FD1-9059966F00FE}" type="datetime1">
              <a:rPr lang="zh-CN" altLang="en-US" smtClean="0"/>
              <a:t>2020/3/2</a:t>
            </a:fld>
            <a:endParaRPr lang="en-US" altLang="zh-CN"/>
          </a:p>
        </p:txBody>
      </p:sp>
      <p:sp>
        <p:nvSpPr>
          <p:cNvPr id="1032" name="Rectangle 23"/>
          <p:cNvSpPr>
            <a:spLocks noChangeArrowheads="1"/>
          </p:cNvSpPr>
          <p:nvPr userDrawn="1"/>
        </p:nvSpPr>
        <p:spPr bwMode="black">
          <a:xfrm>
            <a:off x="2879725" y="6557963"/>
            <a:ext cx="5975350" cy="306387"/>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rgbClr val="FF0000"/>
              </a:solidFill>
              <a:ea typeface="宋体" panose="02010600030101010101" pitchFamily="2" charset="-122"/>
            </a:endParaRPr>
          </a:p>
        </p:txBody>
      </p:sp>
      <p:sp>
        <p:nvSpPr>
          <p:cNvPr id="1033" name="Text Box 16"/>
          <p:cNvSpPr txBox="1">
            <a:spLocks noChangeArrowheads="1"/>
          </p:cNvSpPr>
          <p:nvPr/>
        </p:nvSpPr>
        <p:spPr bwMode="gray">
          <a:xfrm>
            <a:off x="0" y="1158875"/>
            <a:ext cx="9144000" cy="244475"/>
          </a:xfrm>
          <a:prstGeom prst="rect">
            <a:avLst/>
          </a:prstGeom>
          <a:solidFill>
            <a:schemeClr val="accent2"/>
          </a:solidFill>
          <a:ln>
            <a:noFill/>
          </a:ln>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5pPr>
      <a:lvl6pPr marL="4572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6pPr>
      <a:lvl7pPr marL="9144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7pPr>
      <a:lvl8pPr marL="13716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8pPr>
      <a:lvl9pPr marL="18288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jingyan.baidu.com/article/f25ef2540f7ec3482c1b82f7.html" TargetMode="External"/><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noChangeArrowheads="1"/>
          </p:cNvSpPr>
          <p:nvPr>
            <p:ph type="subTitle" idx="1"/>
          </p:nvPr>
        </p:nvSpPr>
        <p:spPr>
          <a:xfrm>
            <a:off x="2276745" y="3834045"/>
            <a:ext cx="4471076" cy="1336040"/>
          </a:xfrm>
        </p:spPr>
        <p:txBody>
          <a:bodyPr/>
          <a:lstStyle/>
          <a:p>
            <a:r>
              <a:rPr lang="zh-CN" altLang="en-US" sz="3600" dirty="0">
                <a:latin typeface="微软雅黑" panose="020B0503020204020204" charset="-122"/>
                <a:ea typeface="微软雅黑" panose="020B0503020204020204" charset="-122"/>
                <a:cs typeface="微软雅黑" panose="020B0503020204020204" charset="-122"/>
              </a:rPr>
              <a:t>刘昊</a:t>
            </a:r>
            <a:r>
              <a:rPr lang="zh-CN" altLang="en-US" sz="3600" dirty="0" smtClean="0">
                <a:latin typeface="微软雅黑" panose="020B0503020204020204" charset="-122"/>
                <a:ea typeface="微软雅黑" panose="020B0503020204020204" charset="-122"/>
                <a:cs typeface="微软雅黑" panose="020B0503020204020204" charset="-122"/>
              </a:rPr>
              <a:t>     </a:t>
            </a:r>
            <a:endParaRPr lang="zh-CN" altLang="en-US" sz="3600" dirty="0">
              <a:latin typeface="微软雅黑" panose="020B0503020204020204" charset="-122"/>
              <a:ea typeface="微软雅黑" panose="020B0503020204020204" charset="-122"/>
              <a:cs typeface="微软雅黑" panose="020B0503020204020204" charset="-122"/>
            </a:endParaRPr>
          </a:p>
          <a:p>
            <a:r>
              <a:rPr lang="zh-CN" altLang="en-US" sz="3600" dirty="0" smtClean="0">
                <a:latin typeface="微软雅黑" panose="020B0503020204020204" charset="-122"/>
                <a:ea typeface="微软雅黑" panose="020B0503020204020204" charset="-122"/>
                <a:cs typeface="微软雅黑" panose="020B0503020204020204" charset="-122"/>
              </a:rPr>
              <a:t>信息工程学院 计科系</a:t>
            </a:r>
            <a:endParaRPr lang="zh-CN" altLang="en-US" sz="3600" dirty="0"/>
          </a:p>
        </p:txBody>
      </p:sp>
      <p:sp>
        <p:nvSpPr>
          <p:cNvPr id="4" name="标题 3"/>
          <p:cNvSpPr>
            <a:spLocks noGrp="1" noChangeArrowheads="1"/>
          </p:cNvSpPr>
          <p:nvPr>
            <p:ph type="ctrTitle" sz="quarter"/>
          </p:nvPr>
        </p:nvSpPr>
        <p:spPr/>
        <p:txBody>
          <a:bodyPr/>
          <a:lstStyle/>
          <a:p>
            <a:r>
              <a:rPr lang="zh-CN" altLang="en-US" sz="4800" dirty="0" smtClean="0">
                <a:latin typeface="微软雅黑" panose="020B0503020204020204" charset="-122"/>
                <a:ea typeface="微软雅黑" panose="020B0503020204020204" charset="-122"/>
              </a:rPr>
              <a:t>软件工程与实践</a:t>
            </a:r>
            <a:endParaRPr lang="zh-CN" altLang="en-US" sz="4800" dirty="0">
              <a:latin typeface="微软雅黑" panose="020B0503020204020204" charset="-122"/>
              <a:ea typeface="微软雅黑" panose="020B0503020204020204" charset="-122"/>
            </a:endParaRPr>
          </a:p>
        </p:txBody>
      </p:sp>
      <p:sp>
        <p:nvSpPr>
          <p:cNvPr id="2" name="矩形 1"/>
          <p:cNvSpPr/>
          <p:nvPr/>
        </p:nvSpPr>
        <p:spPr>
          <a:xfrm>
            <a:off x="5805424" y="278650"/>
            <a:ext cx="3013967" cy="769441"/>
          </a:xfrm>
          <a:prstGeom prst="rect">
            <a:avLst/>
          </a:prstGeom>
          <a:noFill/>
        </p:spPr>
        <p:txBody>
          <a:bodyPr wrap="none" lIns="91440" tIns="45720" rIns="91440" bIns="45720">
            <a:spAutoFit/>
          </a:bodyPr>
          <a:lstStyle/>
          <a:p>
            <a:pPr algn="ctr"/>
            <a:r>
              <a:rPr lang="zh-CN" altLang="en-US"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本科生课程</a:t>
            </a:r>
            <a:endParaRPr lang="zh-CN" alt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539750" y="1196975"/>
            <a:ext cx="7705725" cy="158432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90000"/>
              </a:lnSpc>
              <a:defRPr/>
            </a:pPr>
            <a:r>
              <a:rPr lang="en-US" altLang="zh-CN" sz="2400" b="1" dirty="0">
                <a:solidFill>
                  <a:srgbClr val="FF0000"/>
                </a:solidFill>
                <a:latin typeface="Arial" panose="020B0604020202020204" pitchFamily="34" charset="0"/>
              </a:rPr>
              <a:t>1.4.5 </a:t>
            </a:r>
            <a:r>
              <a:rPr lang="zh-CN" altLang="en-US" sz="2400" b="1" dirty="0">
                <a:solidFill>
                  <a:srgbClr val="FF0000"/>
                </a:solidFill>
                <a:latin typeface="Arial" panose="020B0604020202020204" pitchFamily="34" charset="0"/>
              </a:rPr>
              <a:t>喷泉模型概述</a:t>
            </a:r>
          </a:p>
          <a:p>
            <a:pPr eaLnBrk="1" hangingPunct="1">
              <a:lnSpc>
                <a:spcPct val="90000"/>
              </a:lnSpc>
              <a:defRPr/>
            </a:pPr>
            <a:r>
              <a:rPr lang="zh-CN" altLang="en-US" sz="2400" b="1" dirty="0">
                <a:solidFill>
                  <a:schemeClr val="tx1"/>
                </a:solidFill>
                <a:latin typeface="Arial" panose="020B0604020202020204" pitchFamily="34" charset="0"/>
              </a:rPr>
              <a:t>       </a:t>
            </a:r>
            <a:r>
              <a:rPr lang="zh-CN" altLang="en-US" sz="2000" b="1" dirty="0">
                <a:solidFill>
                  <a:srgbClr val="990033"/>
                </a:solidFill>
                <a:latin typeface="Arial" panose="020B0604020202020204" pitchFamily="34" charset="0"/>
              </a:rPr>
              <a:t>喷泉模型</a:t>
            </a:r>
            <a:r>
              <a:rPr lang="zh-CN" altLang="en-US" sz="2000" b="1" dirty="0">
                <a:solidFill>
                  <a:schemeClr val="tx1"/>
                </a:solidFill>
                <a:latin typeface="Arial" panose="020B0604020202020204" pitchFamily="34" charset="0"/>
              </a:rPr>
              <a:t>主要</a:t>
            </a:r>
            <a:r>
              <a:rPr lang="zh-CN" altLang="en-US" sz="2000" b="1" u="sng" dirty="0">
                <a:solidFill>
                  <a:srgbClr val="FF33CC"/>
                </a:solidFill>
                <a:latin typeface="Arial" panose="020B0604020202020204" pitchFamily="34" charset="0"/>
              </a:rPr>
              <a:t>适合于</a:t>
            </a:r>
            <a:r>
              <a:rPr lang="zh-CN" altLang="en-US" sz="2000" b="1" dirty="0">
                <a:solidFill>
                  <a:schemeClr val="tx1"/>
                </a:solidFill>
                <a:latin typeface="Arial" panose="020B0604020202020204" pitchFamily="34" charset="0"/>
              </a:rPr>
              <a:t>利用面向对象技术的软件开发项目。克服了瀑布模型不支持软件重用和多项开发活动集成的局限性。可使开发过程具有迭代性和无间隙性。</a:t>
            </a:r>
          </a:p>
        </p:txBody>
      </p:sp>
      <p:sp>
        <p:nvSpPr>
          <p:cNvPr id="54275" name="Rectangle 5"/>
          <p:cNvSpPr>
            <a:spLocks noChangeArrowheads="1"/>
          </p:cNvSpPr>
          <p:nvPr/>
        </p:nvSpPr>
        <p:spPr bwMode="auto">
          <a:xfrm>
            <a:off x="755650" y="2927350"/>
            <a:ext cx="7272338"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2000" b="1"/>
              <a:t>      </a:t>
            </a:r>
            <a:r>
              <a:rPr lang="zh-CN" altLang="en-US" sz="2000" b="1">
                <a:solidFill>
                  <a:srgbClr val="990033"/>
                </a:solidFill>
              </a:rPr>
              <a:t>喷泉模型</a:t>
            </a:r>
            <a:r>
              <a:rPr lang="zh-CN" altLang="en-US" sz="2000" b="1"/>
              <a:t>是以面向对象的开发方法为基础，以用户需求为源泉。从如图</a:t>
            </a:r>
            <a:r>
              <a:rPr lang="en-US" altLang="zh-CN" sz="2000" b="1"/>
              <a:t>1-11</a:t>
            </a:r>
            <a:r>
              <a:rPr lang="zh-CN" altLang="en-US" sz="2000" b="1"/>
              <a:t>的喷泉模型中可以看出</a:t>
            </a:r>
            <a:r>
              <a:rPr lang="en-US" altLang="zh-CN" sz="2000" b="1"/>
              <a:t>7</a:t>
            </a:r>
            <a:r>
              <a:rPr lang="zh-CN" altLang="en-US" sz="2000" b="1"/>
              <a:t>个</a:t>
            </a:r>
            <a:r>
              <a:rPr lang="zh-CN" altLang="en-US" sz="2000" b="1" u="sng">
                <a:solidFill>
                  <a:srgbClr val="FF33CC"/>
                </a:solidFill>
              </a:rPr>
              <a:t>特点</a:t>
            </a:r>
            <a:r>
              <a:rPr lang="zh-CN" altLang="en-US" sz="2000" b="1"/>
              <a:t>：</a:t>
            </a:r>
          </a:p>
          <a:p>
            <a:pPr eaLnBrk="1" hangingPunct="1">
              <a:buFont typeface="Arial" pitchFamily="34" charset="0"/>
              <a:buNone/>
            </a:pPr>
            <a:r>
              <a:rPr lang="zh-CN" altLang="en-US" sz="2000" b="1"/>
              <a:t>    （</a:t>
            </a:r>
            <a:r>
              <a:rPr lang="en-US" altLang="zh-CN" sz="2000" b="1"/>
              <a:t>1</a:t>
            </a:r>
            <a:r>
              <a:rPr lang="zh-CN" altLang="en-US" sz="2000" b="1"/>
              <a:t>）规定软件开发过程有</a:t>
            </a:r>
            <a:r>
              <a:rPr lang="en-US" altLang="zh-CN" sz="2000" b="1"/>
              <a:t>4</a:t>
            </a:r>
            <a:r>
              <a:rPr lang="zh-CN" altLang="en-US" sz="2000" b="1"/>
              <a:t>个阶段：需求分析、总体设计、详细设计和实现，还可分成多个开发步骤。</a:t>
            </a:r>
          </a:p>
          <a:p>
            <a:pPr eaLnBrk="1" hangingPunct="1">
              <a:buFont typeface="Arial" pitchFamily="34" charset="0"/>
              <a:buNone/>
            </a:pPr>
            <a:r>
              <a:rPr lang="zh-CN" altLang="en-US" sz="2000" b="1"/>
              <a:t>    （</a:t>
            </a:r>
            <a:r>
              <a:rPr lang="en-US" altLang="zh-CN" sz="2000" b="1"/>
              <a:t>2</a:t>
            </a:r>
            <a:r>
              <a:rPr lang="zh-CN" altLang="en-US" sz="2000" b="1"/>
              <a:t>）各阶段相互重叠，反映了软件过程并行性的特点。</a:t>
            </a:r>
          </a:p>
        </p:txBody>
      </p:sp>
      <p:sp>
        <p:nvSpPr>
          <p:cNvPr id="54276" name="Rectangle 7"/>
          <p:cNvSpPr>
            <a:spLocks noChangeArrowheads="1"/>
          </p:cNvSpPr>
          <p:nvPr/>
        </p:nvSpPr>
        <p:spPr bwMode="auto">
          <a:xfrm>
            <a:off x="3721100" y="6594475"/>
            <a:ext cx="1268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zh-CN" altLang="en-US" sz="1200" b="1"/>
              <a:t>  </a:t>
            </a:r>
            <a:r>
              <a:rPr lang="en-US" altLang="zh-CN" sz="1200" b="1"/>
              <a:t>1-11 </a:t>
            </a:r>
            <a:r>
              <a:rPr lang="zh-CN" altLang="en-US" sz="1200" b="1"/>
              <a:t>喷泉模型 </a:t>
            </a:r>
          </a:p>
        </p:txBody>
      </p:sp>
      <p:sp>
        <p:nvSpPr>
          <p:cNvPr id="54277" name="圆角矩形 4"/>
          <p:cNvSpPr>
            <a:spLocks noChangeArrowheads="1"/>
          </p:cNvSpPr>
          <p:nvPr/>
        </p:nvSpPr>
        <p:spPr bwMode="auto">
          <a:xfrm>
            <a:off x="576263" y="2936875"/>
            <a:ext cx="7777162" cy="1716088"/>
          </a:xfrm>
          <a:prstGeom prst="roundRect">
            <a:avLst>
              <a:gd name="adj" fmla="val 16667"/>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p>
            <a:pPr>
              <a:buFont typeface="Arial" pitchFamily="34" charset="0"/>
              <a:buNone/>
            </a:pPr>
            <a:endParaRPr lang="zh-CN" altLang="en-US" sz="2400"/>
          </a:p>
        </p:txBody>
      </p:sp>
      <p:pic>
        <p:nvPicPr>
          <p:cNvPr id="5427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4652963"/>
            <a:ext cx="244951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9" descr="C:\Program Files\Microsoft Office\MEDIA\CAGCAT10\j02346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2438" y="4868863"/>
            <a:ext cx="122555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92817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395288" y="1412875"/>
            <a:ext cx="8424862" cy="35290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zh-CN" altLang="en-US" sz="2000" b="1">
                <a:solidFill>
                  <a:schemeClr val="tx1"/>
                </a:solidFill>
                <a:latin typeface="Arial" panose="020B0604020202020204" pitchFamily="34" charset="0"/>
              </a:rPr>
              <a:t>    （</a:t>
            </a:r>
            <a:r>
              <a:rPr lang="en-US" altLang="zh-CN" sz="2000" b="1">
                <a:solidFill>
                  <a:schemeClr val="tx1"/>
                </a:solidFill>
                <a:latin typeface="Arial" panose="020B0604020202020204" pitchFamily="34" charset="0"/>
              </a:rPr>
              <a:t>3</a:t>
            </a:r>
            <a:r>
              <a:rPr lang="zh-CN" altLang="en-US" sz="2000" b="1">
                <a:solidFill>
                  <a:schemeClr val="tx1"/>
                </a:solidFill>
                <a:latin typeface="Arial" panose="020B0604020202020204" pitchFamily="34" charset="0"/>
              </a:rPr>
              <a:t>）</a:t>
            </a:r>
            <a:r>
              <a:rPr lang="zh-CN" altLang="en-US" sz="2000" b="1">
                <a:solidFill>
                  <a:srgbClr val="990033"/>
                </a:solidFill>
                <a:latin typeface="Arial" panose="020B0604020202020204" pitchFamily="34" charset="0"/>
              </a:rPr>
              <a:t>以分析为基础</a:t>
            </a:r>
            <a:r>
              <a:rPr lang="zh-CN" altLang="en-US" sz="2000" b="1">
                <a:solidFill>
                  <a:schemeClr val="tx1"/>
                </a:solidFill>
                <a:latin typeface="Arial" panose="020B0604020202020204" pitchFamily="34" charset="0"/>
              </a:rPr>
              <a:t>，资源消耗成塔形，在分析阶段消耗的资源最多。</a:t>
            </a:r>
          </a:p>
          <a:p>
            <a:pPr eaLnBrk="1" hangingPunct="1">
              <a:defRPr/>
            </a:pPr>
            <a:r>
              <a:rPr lang="zh-CN" altLang="en-US" sz="2000" b="1">
                <a:solidFill>
                  <a:schemeClr val="tx1"/>
                </a:solidFill>
                <a:latin typeface="Arial" panose="020B0604020202020204" pitchFamily="34" charset="0"/>
              </a:rPr>
              <a:t>    （</a:t>
            </a:r>
            <a:r>
              <a:rPr lang="en-US" altLang="zh-CN" sz="2000" b="1">
                <a:solidFill>
                  <a:schemeClr val="tx1"/>
                </a:solidFill>
                <a:latin typeface="Arial" panose="020B0604020202020204" pitchFamily="34" charset="0"/>
              </a:rPr>
              <a:t>4</a:t>
            </a:r>
            <a:r>
              <a:rPr lang="zh-CN" altLang="en-US" sz="2000" b="1">
                <a:solidFill>
                  <a:schemeClr val="tx1"/>
                </a:solidFill>
                <a:latin typeface="Arial" panose="020B0604020202020204" pitchFamily="34" charset="0"/>
              </a:rPr>
              <a:t>）反映了软件</a:t>
            </a:r>
            <a:r>
              <a:rPr lang="zh-CN" altLang="en-US" sz="2000" b="1">
                <a:solidFill>
                  <a:srgbClr val="990033"/>
                </a:solidFill>
                <a:latin typeface="Arial" panose="020B0604020202020204" pitchFamily="34" charset="0"/>
              </a:rPr>
              <a:t>过程迭代性</a:t>
            </a:r>
            <a:r>
              <a:rPr lang="zh-CN" altLang="en-US" sz="2000" b="1">
                <a:solidFill>
                  <a:schemeClr val="tx1"/>
                </a:solidFill>
                <a:latin typeface="Arial" panose="020B0604020202020204" pitchFamily="34" charset="0"/>
              </a:rPr>
              <a:t>的自然特性，从高层返回低层无资源消耗。</a:t>
            </a:r>
          </a:p>
          <a:p>
            <a:pPr eaLnBrk="1" hangingPunct="1">
              <a:defRPr/>
            </a:pPr>
            <a:r>
              <a:rPr lang="zh-CN" altLang="en-US" sz="2000" b="1">
                <a:solidFill>
                  <a:schemeClr val="tx1"/>
                </a:solidFill>
                <a:latin typeface="Arial" panose="020B0604020202020204" pitchFamily="34" charset="0"/>
              </a:rPr>
              <a:t>     （</a:t>
            </a:r>
            <a:r>
              <a:rPr lang="en-US" altLang="zh-CN" sz="2000" b="1">
                <a:solidFill>
                  <a:schemeClr val="tx1"/>
                </a:solidFill>
                <a:latin typeface="Arial" panose="020B0604020202020204" pitchFamily="34" charset="0"/>
              </a:rPr>
              <a:t>5</a:t>
            </a:r>
            <a:r>
              <a:rPr lang="zh-CN" altLang="en-US" sz="2000" b="1">
                <a:solidFill>
                  <a:schemeClr val="tx1"/>
                </a:solidFill>
                <a:latin typeface="Arial" panose="020B0604020202020204" pitchFamily="34" charset="0"/>
              </a:rPr>
              <a:t>）强调</a:t>
            </a:r>
            <a:r>
              <a:rPr lang="zh-CN" altLang="en-US" sz="2000" b="1">
                <a:solidFill>
                  <a:srgbClr val="990033"/>
                </a:solidFill>
                <a:latin typeface="Arial" panose="020B0604020202020204" pitchFamily="34" charset="0"/>
              </a:rPr>
              <a:t>增量开发</a:t>
            </a:r>
            <a:r>
              <a:rPr lang="zh-CN" altLang="en-US" sz="2000" b="1">
                <a:solidFill>
                  <a:schemeClr val="tx1"/>
                </a:solidFill>
                <a:latin typeface="Arial" panose="020B0604020202020204" pitchFamily="34" charset="0"/>
              </a:rPr>
              <a:t>，依据分析一点设计一点的原则，并不要求一个阶段的彻底完成，整个过程是一个</a:t>
            </a:r>
            <a:r>
              <a:rPr lang="zh-CN" altLang="en-US" sz="2000" b="1">
                <a:solidFill>
                  <a:srgbClr val="990033"/>
                </a:solidFill>
                <a:latin typeface="Arial" panose="020B0604020202020204" pitchFamily="34" charset="0"/>
              </a:rPr>
              <a:t>迭代的逐步提炼</a:t>
            </a:r>
            <a:r>
              <a:rPr lang="zh-CN" altLang="en-US" sz="2000" b="1">
                <a:solidFill>
                  <a:schemeClr val="tx1"/>
                </a:solidFill>
                <a:latin typeface="Arial" panose="020B0604020202020204" pitchFamily="34" charset="0"/>
              </a:rPr>
              <a:t>的过程。</a:t>
            </a:r>
          </a:p>
          <a:p>
            <a:pPr eaLnBrk="1" hangingPunct="1">
              <a:defRPr/>
            </a:pPr>
            <a:r>
              <a:rPr lang="zh-CN" altLang="en-US" sz="2000" b="1">
                <a:solidFill>
                  <a:schemeClr val="tx1"/>
                </a:solidFill>
                <a:latin typeface="Arial" panose="020B0604020202020204" pitchFamily="34" charset="0"/>
              </a:rPr>
              <a:t>     （</a:t>
            </a:r>
            <a:r>
              <a:rPr lang="en-US" altLang="zh-CN" sz="2000" b="1">
                <a:solidFill>
                  <a:schemeClr val="tx1"/>
                </a:solidFill>
                <a:latin typeface="Arial" panose="020B0604020202020204" pitchFamily="34" charset="0"/>
              </a:rPr>
              <a:t>6</a:t>
            </a:r>
            <a:r>
              <a:rPr lang="zh-CN" altLang="en-US" sz="2000" b="1">
                <a:solidFill>
                  <a:schemeClr val="tx1"/>
                </a:solidFill>
                <a:latin typeface="Arial" panose="020B0604020202020204" pitchFamily="34" charset="0"/>
              </a:rPr>
              <a:t>）是</a:t>
            </a:r>
            <a:r>
              <a:rPr lang="zh-CN" altLang="en-US" sz="2000" b="1">
                <a:solidFill>
                  <a:srgbClr val="990033"/>
                </a:solidFill>
                <a:latin typeface="Arial" panose="020B0604020202020204" pitchFamily="34" charset="0"/>
              </a:rPr>
              <a:t>对象驱动过程</a:t>
            </a:r>
            <a:r>
              <a:rPr lang="zh-CN" altLang="en-US" sz="2000" b="1">
                <a:solidFill>
                  <a:schemeClr val="tx1"/>
                </a:solidFill>
                <a:latin typeface="Arial" panose="020B0604020202020204" pitchFamily="34" charset="0"/>
              </a:rPr>
              <a:t>，对象是活动作用的实体，也是项目管理的基本内容。</a:t>
            </a:r>
          </a:p>
          <a:p>
            <a:pPr eaLnBrk="1" hangingPunct="1">
              <a:defRPr/>
            </a:pPr>
            <a:r>
              <a:rPr lang="zh-CN" altLang="en-US" sz="2000" b="1">
                <a:solidFill>
                  <a:schemeClr val="tx1"/>
                </a:solidFill>
                <a:latin typeface="Arial" panose="020B0604020202020204" pitchFamily="34" charset="0"/>
              </a:rPr>
              <a:t>     （</a:t>
            </a:r>
            <a:r>
              <a:rPr lang="en-US" altLang="zh-CN" sz="2000" b="1">
                <a:solidFill>
                  <a:schemeClr val="tx1"/>
                </a:solidFill>
                <a:latin typeface="Arial" panose="020B0604020202020204" pitchFamily="34" charset="0"/>
              </a:rPr>
              <a:t>7</a:t>
            </a:r>
            <a:r>
              <a:rPr lang="zh-CN" altLang="en-US" sz="2000" b="1">
                <a:solidFill>
                  <a:schemeClr val="tx1"/>
                </a:solidFill>
                <a:latin typeface="Arial" panose="020B0604020202020204" pitchFamily="34" charset="0"/>
              </a:rPr>
              <a:t>）实现中由于活动不同，可分为</a:t>
            </a:r>
            <a:r>
              <a:rPr lang="zh-CN" altLang="en-US" sz="2000" b="1">
                <a:solidFill>
                  <a:srgbClr val="990033"/>
                </a:solidFill>
                <a:latin typeface="Arial" panose="020B0604020202020204" pitchFamily="34" charset="0"/>
              </a:rPr>
              <a:t>系统实现</a:t>
            </a:r>
            <a:r>
              <a:rPr lang="zh-CN" altLang="en-US" sz="2000" b="1">
                <a:solidFill>
                  <a:schemeClr val="tx1"/>
                </a:solidFill>
                <a:latin typeface="Arial" panose="020B0604020202020204" pitchFamily="34" charset="0"/>
              </a:rPr>
              <a:t>和</a:t>
            </a:r>
            <a:r>
              <a:rPr lang="zh-CN" altLang="en-US" sz="2000" b="1">
                <a:solidFill>
                  <a:srgbClr val="990033"/>
                </a:solidFill>
                <a:latin typeface="Arial" panose="020B0604020202020204" pitchFamily="34" charset="0"/>
              </a:rPr>
              <a:t>对象实现</a:t>
            </a:r>
            <a:r>
              <a:rPr lang="zh-CN" altLang="en-US" sz="2000" b="1">
                <a:solidFill>
                  <a:schemeClr val="tx1"/>
                </a:solidFill>
                <a:latin typeface="Arial" panose="020B0604020202020204" pitchFamily="34" charset="0"/>
              </a:rPr>
              <a:t>，这既反映了全系统的开发过程，也反映了对象族的开发和重用过</a:t>
            </a:r>
            <a:r>
              <a:rPr lang="zh-CN" altLang="en-US" b="1">
                <a:solidFill>
                  <a:schemeClr val="tx1"/>
                </a:solidFill>
                <a:latin typeface="Arial" panose="020B0604020202020204" pitchFamily="34" charset="0"/>
              </a:rPr>
              <a:t>程。</a:t>
            </a:r>
          </a:p>
        </p:txBody>
      </p:sp>
      <p:pic>
        <p:nvPicPr>
          <p:cNvPr id="55299" name="Picture 5" descr="250px-Crystal_Project_comput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4941888"/>
            <a:ext cx="15875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266514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468313" y="1196975"/>
            <a:ext cx="8424862" cy="208756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90000"/>
              </a:lnSpc>
              <a:defRPr/>
            </a:pPr>
            <a:r>
              <a:rPr lang="en-US" altLang="zh-CN" sz="2400" b="1" dirty="0">
                <a:solidFill>
                  <a:srgbClr val="FF0000"/>
                </a:solidFill>
                <a:latin typeface="Arial" panose="020B0604020202020204" pitchFamily="34" charset="0"/>
              </a:rPr>
              <a:t>1.4.6 </a:t>
            </a:r>
            <a:r>
              <a:rPr lang="zh-CN" altLang="en-US" sz="2400" b="1" dirty="0">
                <a:solidFill>
                  <a:srgbClr val="FF0000"/>
                </a:solidFill>
                <a:latin typeface="Arial" panose="020B0604020202020204" pitchFamily="34" charset="0"/>
              </a:rPr>
              <a:t>基于面向对象的模型</a:t>
            </a:r>
          </a:p>
          <a:p>
            <a:pPr eaLnBrk="1" hangingPunct="1">
              <a:lnSpc>
                <a:spcPct val="90000"/>
              </a:lnSpc>
              <a:defRPr/>
            </a:pPr>
            <a:r>
              <a:rPr lang="zh-CN" altLang="en-US" sz="2400" b="1" dirty="0">
                <a:solidFill>
                  <a:schemeClr val="tx1"/>
                </a:solidFill>
                <a:latin typeface="Arial" panose="020B0604020202020204" pitchFamily="34" charset="0"/>
              </a:rPr>
              <a:t>       </a:t>
            </a:r>
            <a:r>
              <a:rPr lang="zh-CN" altLang="en-US" sz="2000" b="1" dirty="0">
                <a:solidFill>
                  <a:srgbClr val="C00000"/>
                </a:solidFill>
                <a:latin typeface="Arial" panose="020B0604020202020204" pitchFamily="34" charset="0"/>
              </a:rPr>
              <a:t>面向对象技术</a:t>
            </a:r>
            <a:r>
              <a:rPr lang="zh-CN" altLang="zh-CN" sz="2000" b="1" u="sng" dirty="0">
                <a:solidFill>
                  <a:srgbClr val="C00000"/>
                </a:solidFill>
              </a:rPr>
              <a:t>优点</a:t>
            </a:r>
            <a:r>
              <a:rPr lang="zh-CN" altLang="zh-CN" sz="2000" b="1" dirty="0"/>
              <a:t>很多应用非常广泛，构件重用就是其重要技术之一。</a:t>
            </a:r>
            <a:r>
              <a:rPr lang="zh-CN" altLang="en-US" sz="2000" b="1" dirty="0">
                <a:solidFill>
                  <a:schemeClr val="tx1"/>
                </a:solidFill>
                <a:latin typeface="Arial" panose="020B0604020202020204" pitchFamily="34" charset="0"/>
              </a:rPr>
              <a:t>强调了</a:t>
            </a:r>
            <a:r>
              <a:rPr lang="zh-CN" altLang="en-US" sz="2000" b="1" dirty="0">
                <a:solidFill>
                  <a:srgbClr val="990033"/>
                </a:solidFill>
                <a:latin typeface="Arial" panose="020B0604020202020204" pitchFamily="34" charset="0"/>
              </a:rPr>
              <a:t>类的创建与封装</a:t>
            </a:r>
            <a:r>
              <a:rPr lang="zh-CN" altLang="en-US" sz="2000" b="1" dirty="0">
                <a:solidFill>
                  <a:schemeClr val="tx1"/>
                </a:solidFill>
                <a:latin typeface="Arial" panose="020B0604020202020204" pitchFamily="34" charset="0"/>
              </a:rPr>
              <a:t>，一个类创建与封装成功后，便可在不同的应用系统中被重用。面向对象技术为基于构件的软件过程模型提供了强大的技术框架。基于面向对象的模型，</a:t>
            </a:r>
            <a:r>
              <a:rPr lang="zh-CN" altLang="en-US" sz="2000" b="1" dirty="0">
                <a:solidFill>
                  <a:srgbClr val="990033"/>
                </a:solidFill>
                <a:latin typeface="Arial" panose="020B0604020202020204" pitchFamily="34" charset="0"/>
              </a:rPr>
              <a:t>综合了</a:t>
            </a:r>
            <a:r>
              <a:rPr lang="zh-CN" altLang="en-US" sz="2000" b="1" u="sng" dirty="0">
                <a:solidFill>
                  <a:schemeClr val="tx1"/>
                </a:solidFill>
                <a:latin typeface="Arial" panose="020B0604020202020204" pitchFamily="34" charset="0"/>
              </a:rPr>
              <a:t>面向对象和原型方法及重用技术</a:t>
            </a:r>
            <a:r>
              <a:rPr lang="zh-CN" altLang="en-US" sz="2000" b="1" dirty="0">
                <a:solidFill>
                  <a:schemeClr val="tx1"/>
                </a:solidFill>
                <a:latin typeface="Arial" panose="020B0604020202020204" pitchFamily="34" charset="0"/>
              </a:rPr>
              <a:t>。该模型如图</a:t>
            </a:r>
            <a:r>
              <a:rPr lang="en-US" altLang="zh-CN" sz="2000" b="1" dirty="0">
                <a:solidFill>
                  <a:schemeClr val="tx1"/>
                </a:solidFill>
                <a:latin typeface="Arial" panose="020B0604020202020204" pitchFamily="34" charset="0"/>
              </a:rPr>
              <a:t>1-12</a:t>
            </a:r>
            <a:r>
              <a:rPr lang="zh-CN" altLang="en-US" sz="2000" b="1" dirty="0">
                <a:solidFill>
                  <a:schemeClr val="tx1"/>
                </a:solidFill>
                <a:latin typeface="Arial" panose="020B0604020202020204" pitchFamily="34" charset="0"/>
              </a:rPr>
              <a:t>所示。</a:t>
            </a:r>
          </a:p>
        </p:txBody>
      </p:sp>
      <p:pic>
        <p:nvPicPr>
          <p:cNvPr id="563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284538"/>
            <a:ext cx="5545137"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5"/>
          <p:cNvSpPr>
            <a:spLocks noChangeArrowheads="1"/>
          </p:cNvSpPr>
          <p:nvPr/>
        </p:nvSpPr>
        <p:spPr bwMode="auto">
          <a:xfrm>
            <a:off x="2627313" y="6521450"/>
            <a:ext cx="2752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r>
              <a:rPr lang="zh-CN" altLang="en-US" sz="1600" b="1"/>
              <a:t>图</a:t>
            </a:r>
            <a:r>
              <a:rPr lang="en-US" altLang="zh-CN" sz="1600" b="1"/>
              <a:t>1-12 </a:t>
            </a:r>
            <a:r>
              <a:rPr lang="zh-CN" altLang="en-US" sz="1600" b="1"/>
              <a:t>基于面向对象的模型 </a:t>
            </a:r>
          </a:p>
        </p:txBody>
      </p:sp>
      <p:sp>
        <p:nvSpPr>
          <p:cNvPr id="56325"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1950090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612775" y="1149350"/>
            <a:ext cx="7777163" cy="244792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zh-CN" altLang="en-US" sz="2500" b="1" dirty="0">
                <a:solidFill>
                  <a:srgbClr val="FF0000"/>
                </a:solidFill>
                <a:latin typeface="Arial" panose="020B0604020202020204" pitchFamily="34" charset="0"/>
              </a:rPr>
              <a:t>*其他软件开发模型</a:t>
            </a:r>
          </a:p>
          <a:p>
            <a:pPr eaLnBrk="1" hangingPunct="1">
              <a:defRPr/>
            </a:pPr>
            <a:r>
              <a:rPr lang="en-US" altLang="zh-CN" sz="2200" b="1" dirty="0">
                <a:solidFill>
                  <a:schemeClr val="tx1"/>
                </a:solidFill>
                <a:latin typeface="Arial" panose="020B0604020202020204" pitchFamily="34" charset="0"/>
              </a:rPr>
              <a:t>     </a:t>
            </a:r>
            <a:r>
              <a:rPr lang="en-US" altLang="zh-CN" sz="2200" b="1" dirty="0">
                <a:solidFill>
                  <a:srgbClr val="990033"/>
                </a:solidFill>
                <a:latin typeface="Arial" panose="020B0604020202020204" pitchFamily="34" charset="0"/>
              </a:rPr>
              <a:t>1. </a:t>
            </a:r>
            <a:r>
              <a:rPr lang="zh-CN" altLang="en-US" sz="2200" b="1" dirty="0">
                <a:solidFill>
                  <a:srgbClr val="990033"/>
                </a:solidFill>
                <a:latin typeface="Arial" panose="020B0604020202020204" pitchFamily="34" charset="0"/>
              </a:rPr>
              <a:t>智能模型</a:t>
            </a:r>
          </a:p>
          <a:p>
            <a:pPr eaLnBrk="1" hangingPunct="1">
              <a:defRPr/>
            </a:pPr>
            <a:r>
              <a:rPr lang="zh-CN" altLang="en-US" sz="2200" b="1" dirty="0">
                <a:solidFill>
                  <a:schemeClr val="tx1"/>
                </a:solidFill>
                <a:latin typeface="Arial" panose="020B0604020202020204" pitchFamily="34" charset="0"/>
              </a:rPr>
              <a:t>       智能模型也称为</a:t>
            </a:r>
            <a:r>
              <a:rPr lang="zh-CN" altLang="en-US" sz="2200" b="1" dirty="0">
                <a:solidFill>
                  <a:srgbClr val="FF0000"/>
                </a:solidFill>
                <a:latin typeface="Arial" panose="020B0604020202020204" pitchFamily="34" charset="0"/>
              </a:rPr>
              <a:t>基于知识的软件开发模型</a:t>
            </a:r>
            <a:r>
              <a:rPr lang="zh-CN" altLang="en-US" sz="2200" b="1" dirty="0">
                <a:solidFill>
                  <a:schemeClr val="tx1"/>
                </a:solidFill>
                <a:latin typeface="Arial" panose="020B0604020202020204" pitchFamily="34" charset="0"/>
              </a:rPr>
              <a:t>，是知识工程与软件工程在开发模型上的结合，以瀑布模型与专家系统的综合应用为基础。如图</a:t>
            </a:r>
            <a:r>
              <a:rPr lang="en-US" altLang="zh-CN" sz="2200" b="1" dirty="0">
                <a:solidFill>
                  <a:schemeClr val="tx1"/>
                </a:solidFill>
                <a:latin typeface="Arial" panose="020B0604020202020204" pitchFamily="34" charset="0"/>
              </a:rPr>
              <a:t>1-13</a:t>
            </a:r>
            <a:r>
              <a:rPr lang="zh-CN" altLang="en-US" sz="2200" b="1" dirty="0">
                <a:solidFill>
                  <a:schemeClr val="tx1"/>
                </a:solidFill>
                <a:latin typeface="Arial" panose="020B0604020202020204" pitchFamily="34" charset="0"/>
              </a:rPr>
              <a:t>所示可见与其他模型不同，其维护并不在程序一级上进行，可将问题的复杂性极大降低。</a:t>
            </a:r>
          </a:p>
        </p:txBody>
      </p:sp>
      <p:sp>
        <p:nvSpPr>
          <p:cNvPr id="57347" name="Rectangle 6"/>
          <p:cNvSpPr>
            <a:spLocks noChangeArrowheads="1"/>
          </p:cNvSpPr>
          <p:nvPr/>
        </p:nvSpPr>
        <p:spPr bwMode="auto">
          <a:xfrm>
            <a:off x="612775" y="3008313"/>
            <a:ext cx="806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76176" anchor="ctr">
            <a:spAutoFit/>
          </a:bodyPr>
          <a:lstStyle/>
          <a:p>
            <a:pPr>
              <a:buFont typeface="Arial" pitchFamily="34" charset="0"/>
              <a:buNone/>
            </a:pPr>
            <a:endParaRPr lang="zh-CN" altLang="en-US">
              <a:latin typeface="宋体" pitchFamily="2" charset="-122"/>
            </a:endParaRPr>
          </a:p>
        </p:txBody>
      </p:sp>
      <p:pic>
        <p:nvPicPr>
          <p:cNvPr id="57348" name="Picture 7"/>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1042988" y="3789363"/>
            <a:ext cx="633730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8"/>
          <p:cNvSpPr>
            <a:spLocks noChangeArrowheads="1"/>
          </p:cNvSpPr>
          <p:nvPr/>
        </p:nvSpPr>
        <p:spPr bwMode="auto">
          <a:xfrm>
            <a:off x="3563938" y="6521450"/>
            <a:ext cx="1728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r>
              <a:rPr lang="zh-CN" altLang="en-US" sz="1600" b="1"/>
              <a:t>图</a:t>
            </a:r>
            <a:r>
              <a:rPr lang="en-US" altLang="zh-CN" sz="1600" b="1"/>
              <a:t>1-13 </a:t>
            </a:r>
            <a:r>
              <a:rPr lang="zh-CN" altLang="en-US" sz="1600" b="1"/>
              <a:t>智能模型 </a:t>
            </a:r>
          </a:p>
        </p:txBody>
      </p:sp>
      <p:sp>
        <p:nvSpPr>
          <p:cNvPr id="57350"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4027171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684213" y="1412875"/>
            <a:ext cx="7704137" cy="280828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zh-CN" altLang="en-US" sz="2400" b="1" dirty="0">
                <a:solidFill>
                  <a:srgbClr val="990033"/>
                </a:solidFill>
                <a:latin typeface="Arial" panose="020B0604020202020204" pitchFamily="34" charset="0"/>
              </a:rPr>
              <a:t>智能模型的</a:t>
            </a:r>
            <a:r>
              <a:rPr lang="zh-CN" altLang="en-US" sz="2400" b="1" u="sng" dirty="0">
                <a:solidFill>
                  <a:srgbClr val="FF0000"/>
                </a:solidFill>
                <a:latin typeface="Arial" panose="020B0604020202020204" pitchFamily="34" charset="0"/>
              </a:rPr>
              <a:t>主要优点</a:t>
            </a:r>
            <a:r>
              <a:rPr lang="zh-CN" altLang="en-US" sz="2400" b="1" dirty="0">
                <a:solidFill>
                  <a:srgbClr val="990033"/>
                </a:solidFill>
                <a:latin typeface="Arial" panose="020B0604020202020204" pitchFamily="34" charset="0"/>
              </a:rPr>
              <a:t>为</a:t>
            </a:r>
            <a:r>
              <a:rPr lang="zh-CN" altLang="en-US" sz="2400" b="1" dirty="0">
                <a:solidFill>
                  <a:schemeClr val="tx1"/>
                </a:solidFill>
                <a:latin typeface="Arial" panose="020B0604020202020204" pitchFamily="34" charset="0"/>
              </a:rPr>
              <a:t>：</a:t>
            </a:r>
          </a:p>
          <a:p>
            <a:pPr eaLnBrk="1" hangingPunct="1">
              <a:defRPr/>
            </a:pPr>
            <a:r>
              <a:rPr lang="zh-CN" altLang="en-US" sz="2400" b="1" dirty="0">
                <a:solidFill>
                  <a:schemeClr val="tx1"/>
                </a:solidFill>
                <a:latin typeface="Arial" panose="020B0604020202020204" pitchFamily="34" charset="0"/>
              </a:rPr>
              <a:t>    </a:t>
            </a:r>
            <a:r>
              <a:rPr lang="zh-CN" altLang="en-US" sz="2000" b="1" dirty="0">
                <a:solidFill>
                  <a:schemeClr val="tx1"/>
                </a:solidFill>
                <a:latin typeface="Arial" panose="020B0604020202020204" pitchFamily="34" charset="0"/>
              </a:rPr>
              <a:t>（</a:t>
            </a:r>
            <a:r>
              <a:rPr lang="en-US" altLang="zh-CN" sz="2000" b="1" dirty="0">
                <a:solidFill>
                  <a:schemeClr val="tx1"/>
                </a:solidFill>
                <a:latin typeface="Arial" panose="020B0604020202020204" pitchFamily="34" charset="0"/>
              </a:rPr>
              <a:t>1</a:t>
            </a:r>
            <a:r>
              <a:rPr lang="zh-CN" altLang="en-US" sz="2000" b="1" dirty="0">
                <a:solidFill>
                  <a:schemeClr val="tx1"/>
                </a:solidFill>
                <a:latin typeface="Arial" panose="020B0604020202020204" pitchFamily="34" charset="0"/>
              </a:rPr>
              <a:t>）利用领域专家系统，可使需求说明更完整、准确和无二义性。</a:t>
            </a:r>
          </a:p>
          <a:p>
            <a:pPr eaLnBrk="1" hangingPunct="1">
              <a:defRPr/>
            </a:pPr>
            <a:r>
              <a:rPr lang="zh-CN" altLang="en-US" sz="2000" b="1" dirty="0">
                <a:solidFill>
                  <a:schemeClr val="tx1"/>
                </a:solidFill>
                <a:latin typeface="Arial" panose="020B0604020202020204" pitchFamily="34" charset="0"/>
              </a:rPr>
              <a:t>    （ </a:t>
            </a:r>
            <a:r>
              <a:rPr lang="en-US" altLang="zh-CN" sz="2000" b="1" dirty="0">
                <a:solidFill>
                  <a:schemeClr val="tx1"/>
                </a:solidFill>
                <a:latin typeface="Arial" panose="020B0604020202020204" pitchFamily="34" charset="0"/>
              </a:rPr>
              <a:t>2</a:t>
            </a:r>
            <a:r>
              <a:rPr lang="zh-CN" altLang="en-US" sz="2000" b="1" dirty="0">
                <a:solidFill>
                  <a:schemeClr val="tx1"/>
                </a:solidFill>
                <a:latin typeface="Arial" panose="020B0604020202020204" pitchFamily="34" charset="0"/>
              </a:rPr>
              <a:t>）借助软件工程专家系统，提供一个设计库支持，在开发过程中成为设计者的助手。</a:t>
            </a:r>
          </a:p>
          <a:p>
            <a:pPr eaLnBrk="1" hangingPunct="1">
              <a:defRPr/>
            </a:pPr>
            <a:r>
              <a:rPr lang="zh-CN" altLang="en-US" sz="2000" b="1" dirty="0">
                <a:solidFill>
                  <a:schemeClr val="tx1"/>
                </a:solidFill>
                <a:latin typeface="Arial" panose="020B0604020202020204" pitchFamily="34" charset="0"/>
              </a:rPr>
              <a:t>    （</a:t>
            </a:r>
            <a:r>
              <a:rPr lang="en-US" altLang="zh-CN" sz="2000" b="1" dirty="0">
                <a:solidFill>
                  <a:schemeClr val="tx1"/>
                </a:solidFill>
                <a:latin typeface="Arial" panose="020B0604020202020204" pitchFamily="34" charset="0"/>
              </a:rPr>
              <a:t>3</a:t>
            </a:r>
            <a:r>
              <a:rPr lang="zh-CN" altLang="en-US" sz="2000" b="1" dirty="0">
                <a:solidFill>
                  <a:schemeClr val="tx1"/>
                </a:solidFill>
                <a:latin typeface="Arial" panose="020B0604020202020204" pitchFamily="34" charset="0"/>
              </a:rPr>
              <a:t>）通过软件工程知识和特定应用领域的知识及规则的应用，对开发提供帮助。</a:t>
            </a:r>
          </a:p>
        </p:txBody>
      </p:sp>
      <p:pic>
        <p:nvPicPr>
          <p:cNvPr id="58371" name="Picture 5"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4365625"/>
            <a:ext cx="1392238"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3865706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716338"/>
            <a:ext cx="532765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5"/>
          <p:cNvSpPr>
            <a:spLocks noChangeArrowheads="1"/>
          </p:cNvSpPr>
          <p:nvPr/>
        </p:nvSpPr>
        <p:spPr bwMode="auto">
          <a:xfrm>
            <a:off x="2555875" y="6553200"/>
            <a:ext cx="3679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r>
              <a:rPr lang="zh-CN" altLang="en-US" sz="1400" b="1"/>
              <a:t>图</a:t>
            </a:r>
            <a:r>
              <a:rPr lang="en-US" altLang="zh-CN" sz="1400" b="1"/>
              <a:t>1-14 RUP</a:t>
            </a:r>
            <a:r>
              <a:rPr lang="zh-CN" altLang="en-US" sz="1400" b="1"/>
              <a:t>的二维开发模型及其核心工作流 </a:t>
            </a:r>
          </a:p>
        </p:txBody>
      </p:sp>
      <p:sp>
        <p:nvSpPr>
          <p:cNvPr id="5" name="圆角矩形 4">
            <a:extLst>
              <a:ext uri="{FF2B5EF4-FFF2-40B4-BE49-F238E27FC236}"/>
            </a:extLst>
          </p:cNvPr>
          <p:cNvSpPr/>
          <p:nvPr/>
        </p:nvSpPr>
        <p:spPr bwMode="gray">
          <a:xfrm>
            <a:off x="611188" y="1125538"/>
            <a:ext cx="8137525" cy="2519362"/>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10000"/>
          </a:bodyPr>
          <a:lstStyle/>
          <a:p>
            <a:pPr eaLnBrk="1" hangingPunct="1">
              <a:lnSpc>
                <a:spcPct val="90000"/>
              </a:lnSpc>
              <a:defRPr/>
            </a:pPr>
            <a:r>
              <a:rPr lang="en-US" altLang="zh-CN" sz="2000" b="1">
                <a:solidFill>
                  <a:srgbClr val="990033"/>
                </a:solidFill>
                <a:latin typeface="Arial" panose="020B0604020202020204" pitchFamily="34" charset="0"/>
              </a:rPr>
              <a:t>       2. </a:t>
            </a:r>
            <a:r>
              <a:rPr lang="zh-CN" altLang="en-US" sz="2000" b="1">
                <a:solidFill>
                  <a:srgbClr val="990033"/>
                </a:solidFill>
                <a:latin typeface="Arial" panose="020B0604020202020204" pitchFamily="34" charset="0"/>
              </a:rPr>
              <a:t>统一过程模型</a:t>
            </a:r>
          </a:p>
          <a:p>
            <a:pPr eaLnBrk="1" hangingPunct="1">
              <a:lnSpc>
                <a:spcPct val="90000"/>
              </a:lnSpc>
              <a:defRPr/>
            </a:pPr>
            <a:r>
              <a:rPr lang="zh-CN" altLang="en-US" sz="2000" b="1">
                <a:solidFill>
                  <a:schemeClr val="tx1"/>
                </a:solidFill>
                <a:latin typeface="Arial" panose="020B0604020202020204" pitchFamily="34" charset="0"/>
              </a:rPr>
              <a:t>       </a:t>
            </a:r>
            <a:r>
              <a:rPr lang="zh-CN" altLang="en-US" sz="2000" b="1">
                <a:solidFill>
                  <a:srgbClr val="FF0000"/>
                </a:solidFill>
                <a:latin typeface="Arial" panose="020B0604020202020204" pitchFamily="34" charset="0"/>
              </a:rPr>
              <a:t>统一开发过程</a:t>
            </a:r>
            <a:r>
              <a:rPr lang="en-US" altLang="zh-CN" sz="2000" b="1">
                <a:solidFill>
                  <a:schemeClr val="tx1"/>
                </a:solidFill>
                <a:latin typeface="Arial" panose="020B0604020202020204" pitchFamily="34" charset="0"/>
              </a:rPr>
              <a:t>RUP(Rational Unified Process)</a:t>
            </a:r>
            <a:r>
              <a:rPr lang="zh-CN" altLang="en-US" sz="2000" b="1">
                <a:solidFill>
                  <a:schemeClr val="tx1"/>
                </a:solidFill>
                <a:latin typeface="Arial" panose="020B0604020202020204" pitchFamily="34" charset="0"/>
              </a:rPr>
              <a:t>模型在迭代的开发过程、需求管理、基于组件的体系结构、可视化软件建模、验证软件质量及控制软件变更等方面，针对所有关键的开发活动为开发成员提供了必要的准则、模板和工具指导</a:t>
            </a:r>
            <a:r>
              <a:rPr lang="en-US" altLang="zh-CN" sz="2000" b="1">
                <a:solidFill>
                  <a:schemeClr val="tx1"/>
                </a:solidFill>
                <a:latin typeface="Arial" panose="020B0604020202020204" pitchFamily="34" charset="0"/>
              </a:rPr>
              <a:t>,</a:t>
            </a:r>
            <a:r>
              <a:rPr lang="zh-CN" altLang="en-US" sz="2000" b="1">
                <a:solidFill>
                  <a:schemeClr val="tx1"/>
                </a:solidFill>
                <a:latin typeface="Arial" panose="020B0604020202020204" pitchFamily="34" charset="0"/>
              </a:rPr>
              <a:t>并确保共享相同的知识基础。建立了简洁和清晰的过程结构</a:t>
            </a:r>
            <a:r>
              <a:rPr lang="en-US" altLang="zh-CN" sz="2000" b="1">
                <a:solidFill>
                  <a:schemeClr val="tx1"/>
                </a:solidFill>
                <a:latin typeface="Arial" panose="020B0604020202020204" pitchFamily="34" charset="0"/>
              </a:rPr>
              <a:t>,</a:t>
            </a:r>
            <a:r>
              <a:rPr lang="zh-CN" altLang="en-US" sz="2000" b="1">
                <a:solidFill>
                  <a:schemeClr val="tx1"/>
                </a:solidFill>
                <a:latin typeface="Arial" panose="020B0604020202020204" pitchFamily="34" charset="0"/>
              </a:rPr>
              <a:t>为开发过程提供较多的通用性。</a:t>
            </a:r>
          </a:p>
          <a:p>
            <a:pPr eaLnBrk="1" hangingPunct="1">
              <a:lnSpc>
                <a:spcPct val="90000"/>
              </a:lnSpc>
              <a:defRPr/>
            </a:pPr>
            <a:r>
              <a:rPr lang="en-US" altLang="zh-CN" sz="2000" b="1">
                <a:solidFill>
                  <a:schemeClr val="tx1"/>
                </a:solidFill>
                <a:latin typeface="Arial" panose="020B0604020202020204" pitchFamily="34" charset="0"/>
              </a:rPr>
              <a:t>      (1)RUP</a:t>
            </a:r>
            <a:r>
              <a:rPr lang="zh-CN" altLang="en-US" sz="2000" b="1">
                <a:solidFill>
                  <a:schemeClr val="tx1"/>
                </a:solidFill>
                <a:latin typeface="Arial" panose="020B0604020202020204" pitchFamily="34" charset="0"/>
              </a:rPr>
              <a:t>的二维开发模型及其核心工作流</a:t>
            </a:r>
            <a:r>
              <a:rPr lang="en-US" altLang="zh-CN" sz="2000" b="1">
                <a:solidFill>
                  <a:schemeClr val="tx1"/>
                </a:solidFill>
                <a:latin typeface="Arial" panose="020B0604020202020204" pitchFamily="34" charset="0"/>
              </a:rPr>
              <a:t>(Core Workflows)</a:t>
            </a:r>
            <a:r>
              <a:rPr lang="zh-CN" altLang="en-US" sz="2000" b="1">
                <a:solidFill>
                  <a:schemeClr val="tx1"/>
                </a:solidFill>
                <a:latin typeface="Arial" panose="020B0604020202020204" pitchFamily="34" charset="0"/>
              </a:rPr>
              <a:t>。</a:t>
            </a:r>
            <a:r>
              <a:rPr lang="zh-CN" altLang="en-US" sz="2000" b="1">
                <a:solidFill>
                  <a:srgbClr val="990033"/>
                </a:solidFill>
                <a:latin typeface="Arial" panose="020B0604020202020204" pitchFamily="34" charset="0"/>
              </a:rPr>
              <a:t>主要包括</a:t>
            </a:r>
            <a:r>
              <a:rPr lang="zh-CN" altLang="en-US" sz="2000" b="1">
                <a:solidFill>
                  <a:schemeClr val="tx1"/>
                </a:solidFill>
                <a:latin typeface="Arial" panose="020B0604020202020204" pitchFamily="34" charset="0"/>
              </a:rPr>
              <a:t>：商业建模、需求、分析与设计、实现、测试、核心支持工作流、部署、配置和变更管理、项目管理和环境。如图</a:t>
            </a:r>
            <a:r>
              <a:rPr lang="en-US" altLang="zh-CN" sz="2000" b="1">
                <a:solidFill>
                  <a:schemeClr val="tx1"/>
                </a:solidFill>
                <a:latin typeface="Arial" panose="020B0604020202020204" pitchFamily="34" charset="0"/>
              </a:rPr>
              <a:t>1-14</a:t>
            </a:r>
            <a:r>
              <a:rPr lang="zh-CN" altLang="en-US" sz="2000" b="1">
                <a:solidFill>
                  <a:schemeClr val="tx1"/>
                </a:solidFill>
                <a:latin typeface="Arial" panose="020B0604020202020204" pitchFamily="34" charset="0"/>
              </a:rPr>
              <a:t>所示。    </a:t>
            </a:r>
          </a:p>
        </p:txBody>
      </p:sp>
      <p:sp>
        <p:nvSpPr>
          <p:cNvPr id="59397" name="Oval 7"/>
          <p:cNvSpPr>
            <a:spLocks noChangeArrowheads="1"/>
          </p:cNvSpPr>
          <p:nvPr/>
        </p:nvSpPr>
        <p:spPr bwMode="auto">
          <a:xfrm>
            <a:off x="1692275" y="3860800"/>
            <a:ext cx="1008063" cy="36036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Arial" pitchFamily="34" charset="0"/>
              <a:buNone/>
            </a:pPr>
            <a:endParaRPr lang="zh-CN" altLang="en-US"/>
          </a:p>
        </p:txBody>
      </p:sp>
      <p:sp>
        <p:nvSpPr>
          <p:cNvPr id="59398"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2883869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ChangeArrowheads="1"/>
          </p:cNvSpPr>
          <p:nvPr/>
        </p:nvSpPr>
        <p:spPr bwMode="auto">
          <a:xfrm>
            <a:off x="395288" y="1484313"/>
            <a:ext cx="741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55588" eaLnBrk="1" hangingPunct="1">
              <a:buFont typeface="Arial" pitchFamily="34" charset="0"/>
              <a:buNone/>
            </a:pPr>
            <a:r>
              <a:rPr lang="zh-CN" altLang="en-US" sz="1000" b="1">
                <a:latin typeface="Times New Roman" pitchFamily="18" charset="0"/>
                <a:cs typeface="Times New Roman" pitchFamily="18" charset="0"/>
              </a:rPr>
              <a:t>      </a:t>
            </a:r>
            <a:r>
              <a:rPr lang="en-US" altLang="zh-CN" b="1">
                <a:latin typeface="Times New Roman" pitchFamily="18" charset="0"/>
                <a:cs typeface="Times New Roman" pitchFamily="18" charset="0"/>
              </a:rPr>
              <a:t>(2)</a:t>
            </a:r>
            <a:r>
              <a:rPr lang="zh-CN" altLang="en-US" b="1">
                <a:latin typeface="Times New Roman" pitchFamily="18" charset="0"/>
                <a:cs typeface="Times New Roman" pitchFamily="18" charset="0"/>
              </a:rPr>
              <a:t>开发中各阶段和里程碑，主要包括。初始阶段、细化阶段、构造阶段、交付阶段。</a:t>
            </a:r>
            <a:endParaRPr lang="zh-CN" altLang="en-US" b="1"/>
          </a:p>
          <a:p>
            <a:pPr indent="255588">
              <a:buFont typeface="Arial" pitchFamily="34" charset="0"/>
              <a:buNone/>
            </a:pPr>
            <a:r>
              <a:rPr lang="en-US" altLang="zh-CN" b="1">
                <a:latin typeface="Times New Roman" pitchFamily="18" charset="0"/>
                <a:cs typeface="Times New Roman" pitchFamily="18" charset="0"/>
              </a:rPr>
              <a:t>   (3)RUP</a:t>
            </a:r>
            <a:r>
              <a:rPr lang="zh-CN" altLang="en-US" b="1">
                <a:latin typeface="Times New Roman" pitchFamily="18" charset="0"/>
                <a:cs typeface="Times New Roman" pitchFamily="18" charset="0"/>
              </a:rPr>
              <a:t>的迭代开发模式。如图</a:t>
            </a:r>
            <a:r>
              <a:rPr lang="en-US" altLang="zh-CN" b="1">
                <a:latin typeface="Times New Roman" pitchFamily="18" charset="0"/>
                <a:cs typeface="Times New Roman" pitchFamily="18" charset="0"/>
              </a:rPr>
              <a:t>1-15</a:t>
            </a:r>
            <a:r>
              <a:rPr lang="zh-CN" altLang="en-US" b="1">
                <a:latin typeface="Times New Roman" pitchFamily="18" charset="0"/>
                <a:cs typeface="Times New Roman" pitchFamily="18" charset="0"/>
              </a:rPr>
              <a:t>所示。</a:t>
            </a:r>
            <a:endParaRPr lang="zh-CN" altLang="en-US" b="1"/>
          </a:p>
          <a:p>
            <a:pPr indent="255588">
              <a:buFont typeface="Arial" pitchFamily="34" charset="0"/>
              <a:buNone/>
            </a:pPr>
            <a:endParaRPr lang="zh-CN" altLang="en-US" b="1">
              <a:latin typeface="宋体" pitchFamily="2" charset="-122"/>
            </a:endParaRPr>
          </a:p>
        </p:txBody>
      </p:sp>
      <p:pic>
        <p:nvPicPr>
          <p:cNvPr id="604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924175"/>
            <a:ext cx="655161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Rectangle 6"/>
          <p:cNvSpPr>
            <a:spLocks noChangeArrowheads="1"/>
          </p:cNvSpPr>
          <p:nvPr/>
        </p:nvSpPr>
        <p:spPr bwMode="auto">
          <a:xfrm>
            <a:off x="3059113" y="5764213"/>
            <a:ext cx="2435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r>
              <a:rPr lang="zh-CN" altLang="en-US" sz="1400" b="1"/>
              <a:t>图</a:t>
            </a:r>
            <a:r>
              <a:rPr lang="en-US" altLang="zh-CN" sz="1400" b="1"/>
              <a:t>1-15 RUP</a:t>
            </a:r>
            <a:r>
              <a:rPr lang="zh-CN" altLang="en-US" sz="1400" b="1"/>
              <a:t>的迭代开发模式 </a:t>
            </a:r>
          </a:p>
        </p:txBody>
      </p:sp>
      <p:sp>
        <p:nvSpPr>
          <p:cNvPr id="60421"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786576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ChangeArrowheads="1"/>
          </p:cNvSpPr>
          <p:nvPr/>
        </p:nvSpPr>
        <p:spPr bwMode="auto">
          <a:xfrm>
            <a:off x="684213" y="1611313"/>
            <a:ext cx="80645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57175" eaLnBrk="1" hangingPunct="1">
              <a:buFont typeface="Arial" pitchFamily="34" charset="0"/>
              <a:buNone/>
              <a:tabLst>
                <a:tab pos="269875" algn="l"/>
              </a:tabLst>
            </a:pPr>
            <a:r>
              <a:rPr lang="zh-CN" altLang="en-US" b="1">
                <a:latin typeface="Times New Roman" pitchFamily="18" charset="0"/>
                <a:cs typeface="Times New Roman" pitchFamily="18" charset="0"/>
              </a:rPr>
              <a:t>除了上述模型以外，还有其他一些的类似的模型，如形式化方法模型等。</a:t>
            </a:r>
          </a:p>
          <a:p>
            <a:pPr indent="257175" eaLnBrk="1" hangingPunct="1">
              <a:buFont typeface="Arial" pitchFamily="34" charset="0"/>
              <a:buNone/>
              <a:tabLst>
                <a:tab pos="269875" algn="l"/>
              </a:tabLst>
            </a:pPr>
            <a:r>
              <a:rPr lang="zh-CN" altLang="en-US" b="1">
                <a:solidFill>
                  <a:srgbClr val="FF0000"/>
                </a:solidFill>
                <a:latin typeface="Times New Roman" pitchFamily="18" charset="0"/>
                <a:cs typeface="Times New Roman" pitchFamily="18" charset="0"/>
              </a:rPr>
              <a:t>新型技术模型</a:t>
            </a:r>
            <a:r>
              <a:rPr lang="zh-CN" altLang="en-US" b="1">
                <a:latin typeface="Times New Roman" pitchFamily="18" charset="0"/>
                <a:cs typeface="Times New Roman" pitchFamily="18" charset="0"/>
              </a:rPr>
              <a:t>，即</a:t>
            </a:r>
            <a:r>
              <a:rPr lang="zh-CN" altLang="en-US" b="1">
                <a:solidFill>
                  <a:srgbClr val="CC0066"/>
                </a:solidFill>
                <a:latin typeface="Times New Roman" pitchFamily="18" charset="0"/>
                <a:cs typeface="Times New Roman" pitchFamily="18" charset="0"/>
              </a:rPr>
              <a:t>第四代技术模型</a:t>
            </a:r>
            <a:r>
              <a:rPr lang="zh-CN" altLang="en-US" b="1">
                <a:latin typeface="Times New Roman" pitchFamily="18" charset="0"/>
                <a:cs typeface="Times New Roman" pitchFamily="18" charset="0"/>
              </a:rPr>
              <a:t>如图</a:t>
            </a:r>
            <a:r>
              <a:rPr lang="en-US" altLang="zh-CN" b="1">
                <a:latin typeface="Times New Roman" pitchFamily="18" charset="0"/>
                <a:cs typeface="Times New Roman" pitchFamily="18" charset="0"/>
              </a:rPr>
              <a:t>1-16</a:t>
            </a:r>
            <a:r>
              <a:rPr lang="zh-CN" altLang="en-US" b="1">
                <a:latin typeface="Times New Roman" pitchFamily="18" charset="0"/>
                <a:cs typeface="Times New Roman" pitchFamily="18" charset="0"/>
              </a:rPr>
              <a:t>所示。</a:t>
            </a:r>
            <a:endParaRPr lang="zh-CN" altLang="en-US" b="1"/>
          </a:p>
          <a:p>
            <a:pPr indent="257175">
              <a:buFont typeface="Arial" pitchFamily="34" charset="0"/>
              <a:buNone/>
              <a:tabLst>
                <a:tab pos="269875" algn="l"/>
              </a:tabLst>
            </a:pPr>
            <a:endParaRPr lang="zh-CN" altLang="en-US" b="1">
              <a:latin typeface="宋体" pitchFamily="2" charset="-122"/>
            </a:endParaRPr>
          </a:p>
        </p:txBody>
      </p:sp>
      <p:pic>
        <p:nvPicPr>
          <p:cNvPr id="614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636838"/>
            <a:ext cx="6840537"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6"/>
          <p:cNvSpPr>
            <a:spLocks noChangeArrowheads="1"/>
          </p:cNvSpPr>
          <p:nvPr/>
        </p:nvSpPr>
        <p:spPr bwMode="auto">
          <a:xfrm>
            <a:off x="3600450" y="5589588"/>
            <a:ext cx="223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1" hangingPunct="1">
              <a:buFont typeface="Arial" pitchFamily="34" charset="0"/>
              <a:buNone/>
            </a:pPr>
            <a:r>
              <a:rPr lang="zh-CN" altLang="en-US" sz="1400">
                <a:latin typeface="Times New Roman" pitchFamily="18" charset="0"/>
                <a:cs typeface="Times New Roman" pitchFamily="18" charset="0"/>
              </a:rPr>
              <a:t>图</a:t>
            </a:r>
            <a:r>
              <a:rPr lang="en-US" altLang="zh-CN" sz="1400">
                <a:latin typeface="Times New Roman" pitchFamily="18" charset="0"/>
                <a:cs typeface="Times New Roman" pitchFamily="18" charset="0"/>
              </a:rPr>
              <a:t>1-16 </a:t>
            </a:r>
            <a:r>
              <a:rPr lang="zh-CN" altLang="en-US" sz="1400">
                <a:latin typeface="Times New Roman" pitchFamily="18" charset="0"/>
                <a:cs typeface="Times New Roman" pitchFamily="18" charset="0"/>
              </a:rPr>
              <a:t>第四代技术模型</a:t>
            </a:r>
            <a:endParaRPr lang="zh-CN" altLang="en-US" sz="1400">
              <a:latin typeface="宋体" pitchFamily="2" charset="-122"/>
            </a:endParaRPr>
          </a:p>
        </p:txBody>
      </p:sp>
      <p:sp>
        <p:nvSpPr>
          <p:cNvPr id="61445" name="AutoShape 7"/>
          <p:cNvSpPr>
            <a:spLocks noChangeArrowheads="1"/>
          </p:cNvSpPr>
          <p:nvPr/>
        </p:nvSpPr>
        <p:spPr bwMode="auto">
          <a:xfrm>
            <a:off x="5867400" y="2781300"/>
            <a:ext cx="2017713" cy="720725"/>
          </a:xfrm>
          <a:prstGeom prst="wedgeRectCallout">
            <a:avLst>
              <a:gd name="adj1" fmla="val -41898"/>
              <a:gd name="adj2" fmla="val 81056"/>
            </a:avLst>
          </a:prstGeom>
          <a:solidFill>
            <a:srgbClr val="FFFF99"/>
          </a:solidFill>
          <a:ln w="9525">
            <a:solidFill>
              <a:schemeClr val="tx1"/>
            </a:solidFill>
            <a:miter lim="800000"/>
            <a:headEnd/>
            <a:tailEnd/>
          </a:ln>
        </p:spPr>
        <p:txBody>
          <a:bodyPr/>
          <a:lstStyle/>
          <a:p>
            <a:pPr eaLnBrk="1" hangingPunct="1">
              <a:buFont typeface="Arial" pitchFamily="34" charset="0"/>
              <a:buNone/>
            </a:pPr>
            <a:r>
              <a:rPr lang="en-US" altLang="zh-CN" sz="1400">
                <a:solidFill>
                  <a:srgbClr val="FF0000"/>
                </a:solidFill>
              </a:rPr>
              <a:t>4GL</a:t>
            </a:r>
            <a:r>
              <a:rPr lang="zh-CN" altLang="en-US" sz="1400">
                <a:solidFill>
                  <a:srgbClr val="FF0000"/>
                </a:solidFill>
              </a:rPr>
              <a:t>编程发展第四代语言</a:t>
            </a:r>
            <a:r>
              <a:rPr lang="en-US" altLang="zh-CN" sz="1400">
                <a:solidFill>
                  <a:srgbClr val="FF0000"/>
                </a:solidFill>
              </a:rPr>
              <a:t>,</a:t>
            </a:r>
            <a:r>
              <a:rPr lang="zh-CN" altLang="en-US" sz="1400">
                <a:solidFill>
                  <a:srgbClr val="FF0000"/>
                </a:solidFill>
              </a:rPr>
              <a:t>是面向问题的，过程化的程序设计语言 </a:t>
            </a:r>
          </a:p>
        </p:txBody>
      </p:sp>
      <p:sp>
        <p:nvSpPr>
          <p:cNvPr id="61446"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142847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539750" y="1196975"/>
            <a:ext cx="8223250" cy="50069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spcBef>
                <a:spcPct val="45000"/>
              </a:spcBef>
              <a:defRPr/>
            </a:pPr>
            <a:r>
              <a:rPr lang="en-US" altLang="zh-CN" sz="2400" b="1" dirty="0">
                <a:solidFill>
                  <a:srgbClr val="FF0000"/>
                </a:solidFill>
                <a:latin typeface="Arial" panose="020B0604020202020204" pitchFamily="34" charset="0"/>
              </a:rPr>
              <a:t>1.4.7 </a:t>
            </a:r>
            <a:r>
              <a:rPr lang="zh-CN" altLang="en-US" sz="2400" b="1" dirty="0">
                <a:solidFill>
                  <a:srgbClr val="FF0000"/>
                </a:solidFill>
                <a:latin typeface="Arial" panose="020B0604020202020204" pitchFamily="34" charset="0"/>
              </a:rPr>
              <a:t>软件开发模型的选定</a:t>
            </a:r>
          </a:p>
          <a:p>
            <a:pPr eaLnBrk="1" hangingPunct="1">
              <a:spcBef>
                <a:spcPct val="45000"/>
              </a:spcBef>
              <a:defRPr/>
            </a:pPr>
            <a:r>
              <a:rPr lang="zh-CN" altLang="en-US" sz="2000" b="1" dirty="0">
                <a:solidFill>
                  <a:schemeClr val="tx1"/>
                </a:solidFill>
                <a:latin typeface="Arial" panose="020B0604020202020204" pitchFamily="34" charset="0"/>
              </a:rPr>
              <a:t>       </a:t>
            </a:r>
            <a:r>
              <a:rPr lang="en-US" altLang="zh-CN" sz="2000" b="1" dirty="0">
                <a:solidFill>
                  <a:srgbClr val="990033"/>
                </a:solidFill>
                <a:latin typeface="Arial" panose="020B0604020202020204" pitchFamily="34" charset="0"/>
              </a:rPr>
              <a:t>1. </a:t>
            </a:r>
            <a:r>
              <a:rPr lang="zh-CN" altLang="en-US" sz="2000" b="1" dirty="0">
                <a:solidFill>
                  <a:srgbClr val="990033"/>
                </a:solidFill>
                <a:latin typeface="Arial" panose="020B0604020202020204" pitchFamily="34" charset="0"/>
              </a:rPr>
              <a:t>开发模型与开发方法及工具的关系</a:t>
            </a:r>
          </a:p>
          <a:p>
            <a:pPr eaLnBrk="1" hangingPunct="1">
              <a:spcBef>
                <a:spcPct val="45000"/>
              </a:spcBef>
              <a:defRPr/>
            </a:pPr>
            <a:r>
              <a:rPr lang="zh-CN" altLang="en-US" sz="2000" b="1" dirty="0">
                <a:solidFill>
                  <a:schemeClr val="tx1"/>
                </a:solidFill>
                <a:latin typeface="Arial" panose="020B0604020202020204" pitchFamily="34" charset="0"/>
              </a:rPr>
              <a:t>       </a:t>
            </a:r>
            <a:r>
              <a:rPr lang="zh-CN" altLang="en-US" sz="2000" b="1" dirty="0">
                <a:solidFill>
                  <a:srgbClr val="D60093"/>
                </a:solidFill>
                <a:latin typeface="Arial" panose="020B0604020202020204" pitchFamily="34" charset="0"/>
              </a:rPr>
              <a:t>应用软件的开发过程</a:t>
            </a:r>
            <a:r>
              <a:rPr lang="zh-CN" altLang="en-US" sz="2000" b="1" dirty="0">
                <a:solidFill>
                  <a:schemeClr val="tx1"/>
                </a:solidFill>
                <a:latin typeface="Arial" panose="020B0604020202020204" pitchFamily="34" charset="0"/>
              </a:rPr>
              <a:t>主要包括</a:t>
            </a:r>
            <a:r>
              <a:rPr lang="en-US" altLang="zh-CN" sz="2000" b="1" dirty="0">
                <a:solidFill>
                  <a:schemeClr val="tx1"/>
                </a:solidFill>
                <a:latin typeface="Arial" panose="020B0604020202020204" pitchFamily="34" charset="0"/>
              </a:rPr>
              <a:t>:</a:t>
            </a:r>
            <a:r>
              <a:rPr lang="zh-CN" altLang="en-US" sz="2000" b="1" dirty="0">
                <a:solidFill>
                  <a:schemeClr val="tx1"/>
                </a:solidFill>
                <a:latin typeface="Arial" panose="020B0604020202020204" pitchFamily="34" charset="0"/>
              </a:rPr>
              <a:t>生存周期的系统规划、需求分</a:t>
            </a:r>
          </a:p>
          <a:p>
            <a:pPr eaLnBrk="1" hangingPunct="1">
              <a:spcBef>
                <a:spcPct val="45000"/>
              </a:spcBef>
              <a:defRPr/>
            </a:pPr>
            <a:r>
              <a:rPr lang="zh-CN" altLang="en-US" sz="2000" b="1" dirty="0">
                <a:solidFill>
                  <a:schemeClr val="tx1"/>
                </a:solidFill>
                <a:latin typeface="Arial" panose="020B0604020202020204" pitchFamily="34" charset="0"/>
              </a:rPr>
              <a:t>析、软件设计、实现</a:t>
            </a:r>
            <a:r>
              <a:rPr lang="zh-CN" altLang="en-US" sz="2000" b="1" dirty="0">
                <a:solidFill>
                  <a:srgbClr val="990033"/>
                </a:solidFill>
                <a:latin typeface="Arial" panose="020B0604020202020204" pitchFamily="34" charset="0"/>
              </a:rPr>
              <a:t>四个阶段</a:t>
            </a:r>
            <a:r>
              <a:rPr lang="zh-CN" altLang="en-US" sz="2000" b="1" dirty="0">
                <a:solidFill>
                  <a:schemeClr val="tx1"/>
                </a:solidFill>
                <a:latin typeface="Arial" panose="020B0604020202020204" pitchFamily="34" charset="0"/>
              </a:rPr>
              <a:t>。软件的开发方法多种多样，结构化</a:t>
            </a:r>
          </a:p>
          <a:p>
            <a:pPr eaLnBrk="1" hangingPunct="1">
              <a:spcBef>
                <a:spcPct val="45000"/>
              </a:spcBef>
              <a:defRPr/>
            </a:pPr>
            <a:r>
              <a:rPr lang="zh-CN" altLang="en-US" sz="2000" b="1" dirty="0">
                <a:solidFill>
                  <a:schemeClr val="tx1"/>
                </a:solidFill>
                <a:latin typeface="Arial" panose="020B0604020202020204" pitchFamily="34" charset="0"/>
              </a:rPr>
              <a:t>方法和面向对象的方法是常用的最基本的开发方法。当采用不同的</a:t>
            </a:r>
          </a:p>
          <a:p>
            <a:pPr eaLnBrk="1" hangingPunct="1">
              <a:spcBef>
                <a:spcPct val="45000"/>
              </a:spcBef>
              <a:defRPr/>
            </a:pPr>
            <a:r>
              <a:rPr lang="zh-CN" altLang="en-US" sz="2000" b="1" dirty="0">
                <a:solidFill>
                  <a:schemeClr val="tx1"/>
                </a:solidFill>
                <a:latin typeface="Arial" panose="020B0604020202020204" pitchFamily="34" charset="0"/>
              </a:rPr>
              <a:t>开发方法时，软件的生存周期过程将表现为不同的过程模型。为解</a:t>
            </a:r>
          </a:p>
          <a:p>
            <a:pPr eaLnBrk="1" hangingPunct="1">
              <a:spcBef>
                <a:spcPct val="45000"/>
              </a:spcBef>
              <a:defRPr/>
            </a:pPr>
            <a:r>
              <a:rPr lang="zh-CN" altLang="en-US" sz="2000" b="1" dirty="0">
                <a:solidFill>
                  <a:schemeClr val="tx1"/>
                </a:solidFill>
                <a:latin typeface="Arial" panose="020B0604020202020204" pitchFamily="34" charset="0"/>
              </a:rPr>
              <a:t>决开发工程中大量复杂的手工劳动，提高软件的开发效率，还要采</a:t>
            </a:r>
          </a:p>
          <a:p>
            <a:pPr eaLnBrk="1" hangingPunct="1">
              <a:spcBef>
                <a:spcPct val="45000"/>
              </a:spcBef>
              <a:defRPr/>
            </a:pPr>
            <a:r>
              <a:rPr lang="zh-CN" altLang="en-US" sz="2000" b="1" dirty="0">
                <a:solidFill>
                  <a:schemeClr val="tx1"/>
                </a:solidFill>
                <a:latin typeface="Arial" panose="020B0604020202020204" pitchFamily="34" charset="0"/>
              </a:rPr>
              <a:t>用计算机辅助软件工程</a:t>
            </a:r>
            <a:r>
              <a:rPr lang="en-US" altLang="zh-CN" sz="2000" b="1" dirty="0">
                <a:solidFill>
                  <a:schemeClr val="tx1"/>
                </a:solidFill>
                <a:latin typeface="Arial" panose="020B0604020202020204" pitchFamily="34" charset="0"/>
              </a:rPr>
              <a:t>CASE</a:t>
            </a:r>
            <a:r>
              <a:rPr lang="zh-CN" altLang="en-US" sz="2000" b="1" dirty="0">
                <a:solidFill>
                  <a:schemeClr val="tx1"/>
                </a:solidFill>
                <a:latin typeface="Arial" panose="020B0604020202020204" pitchFamily="34" charset="0"/>
              </a:rPr>
              <a:t>开发工具来支持整个开发过程。软件</a:t>
            </a:r>
          </a:p>
          <a:p>
            <a:pPr eaLnBrk="1" hangingPunct="1">
              <a:spcBef>
                <a:spcPct val="45000"/>
              </a:spcBef>
              <a:defRPr/>
            </a:pPr>
            <a:r>
              <a:rPr lang="zh-CN" altLang="en-US" sz="2000" b="1" dirty="0">
                <a:solidFill>
                  <a:schemeClr val="tx1"/>
                </a:solidFill>
                <a:latin typeface="Arial" panose="020B0604020202020204" pitchFamily="34" charset="0"/>
              </a:rPr>
              <a:t>的</a:t>
            </a:r>
            <a:r>
              <a:rPr lang="zh-CN" altLang="en-US" sz="2000" b="1" dirty="0">
                <a:solidFill>
                  <a:srgbClr val="990033"/>
                </a:solidFill>
                <a:latin typeface="Arial" panose="020B0604020202020204" pitchFamily="34" charset="0"/>
              </a:rPr>
              <a:t>开发模型</a:t>
            </a:r>
            <a:r>
              <a:rPr lang="zh-CN" altLang="en-US" sz="2000" b="1" dirty="0">
                <a:solidFill>
                  <a:schemeClr val="tx1"/>
                </a:solidFill>
                <a:latin typeface="Arial" panose="020B0604020202020204" pitchFamily="34" charset="0"/>
              </a:rPr>
              <a:t>（生存周期过程模型）与</a:t>
            </a:r>
            <a:r>
              <a:rPr lang="zh-CN" altLang="en-US" sz="2000" b="1" dirty="0">
                <a:solidFill>
                  <a:srgbClr val="990033"/>
                </a:solidFill>
                <a:latin typeface="Arial" panose="020B0604020202020204" pitchFamily="34" charset="0"/>
              </a:rPr>
              <a:t>开发方法</a:t>
            </a:r>
            <a:r>
              <a:rPr lang="zh-CN" altLang="en-US" sz="2000" b="1" dirty="0">
                <a:solidFill>
                  <a:schemeClr val="tx1"/>
                </a:solidFill>
                <a:latin typeface="Arial" panose="020B0604020202020204" pitchFamily="34" charset="0"/>
              </a:rPr>
              <a:t>、</a:t>
            </a:r>
            <a:r>
              <a:rPr lang="zh-CN" altLang="en-US" sz="2000" b="1" dirty="0">
                <a:solidFill>
                  <a:srgbClr val="990033"/>
                </a:solidFill>
                <a:latin typeface="Arial" panose="020B0604020202020204" pitchFamily="34" charset="0"/>
              </a:rPr>
              <a:t>开发工具之间的</a:t>
            </a:r>
          </a:p>
          <a:p>
            <a:pPr eaLnBrk="1" hangingPunct="1">
              <a:spcBef>
                <a:spcPct val="45000"/>
              </a:spcBef>
              <a:defRPr/>
            </a:pPr>
            <a:r>
              <a:rPr lang="zh-CN" altLang="en-US" sz="2000" b="1" dirty="0">
                <a:solidFill>
                  <a:srgbClr val="990033"/>
                </a:solidFill>
                <a:latin typeface="Arial" panose="020B0604020202020204" pitchFamily="34" charset="0"/>
              </a:rPr>
              <a:t>关系</a:t>
            </a:r>
            <a:r>
              <a:rPr lang="zh-CN" altLang="en-US" sz="2000" b="1" dirty="0">
                <a:solidFill>
                  <a:schemeClr val="tx1"/>
                </a:solidFill>
                <a:latin typeface="Arial" panose="020B0604020202020204" pitchFamily="34" charset="0"/>
              </a:rPr>
              <a:t>如图</a:t>
            </a:r>
            <a:r>
              <a:rPr lang="en-US" altLang="zh-CN" sz="2000" b="1" dirty="0">
                <a:solidFill>
                  <a:schemeClr val="tx1"/>
                </a:solidFill>
                <a:latin typeface="Arial" panose="020B0604020202020204" pitchFamily="34" charset="0"/>
              </a:rPr>
              <a:t>1-17</a:t>
            </a:r>
            <a:r>
              <a:rPr lang="zh-CN" altLang="en-US" sz="2000" b="1" dirty="0">
                <a:solidFill>
                  <a:schemeClr val="tx1"/>
                </a:solidFill>
                <a:latin typeface="Arial" panose="020B0604020202020204" pitchFamily="34" charset="0"/>
              </a:rPr>
              <a:t>所示。</a:t>
            </a:r>
          </a:p>
        </p:txBody>
      </p:sp>
      <p:pic>
        <p:nvPicPr>
          <p:cNvPr id="62467" name="Picture 5" descr="C:\Program Files\Microsoft Office\MEDIA\CAGCAT10\j023465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5516563"/>
            <a:ext cx="100171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4284109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773238"/>
            <a:ext cx="3960812"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6"/>
          <p:cNvSpPr>
            <a:spLocks noChangeArrowheads="1"/>
          </p:cNvSpPr>
          <p:nvPr/>
        </p:nvSpPr>
        <p:spPr bwMode="auto">
          <a:xfrm>
            <a:off x="2451100" y="6043613"/>
            <a:ext cx="40179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r>
              <a:rPr lang="zh-CN" altLang="en-US" sz="1600" b="1"/>
              <a:t>图</a:t>
            </a:r>
            <a:r>
              <a:rPr lang="en-US" altLang="zh-CN" sz="1600" b="1"/>
              <a:t>1-17 </a:t>
            </a:r>
            <a:r>
              <a:rPr lang="zh-CN" altLang="en-US" sz="1600" b="1"/>
              <a:t>开发模型、方法和工具之间的关系 </a:t>
            </a:r>
          </a:p>
        </p:txBody>
      </p:sp>
      <p:sp>
        <p:nvSpPr>
          <p:cNvPr id="63492" name="Rectangle 6"/>
          <p:cNvSpPr>
            <a:spLocks noChangeArrowheads="1"/>
          </p:cNvSpPr>
          <p:nvPr/>
        </p:nvSpPr>
        <p:spPr bwMode="auto">
          <a:xfrm>
            <a:off x="2555875" y="2708275"/>
            <a:ext cx="3600450" cy="6492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Arial" pitchFamily="34" charset="0"/>
              <a:buNone/>
            </a:pPr>
            <a:endParaRPr lang="zh-CN" altLang="en-US"/>
          </a:p>
        </p:txBody>
      </p:sp>
      <p:sp>
        <p:nvSpPr>
          <p:cNvPr id="63493"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811713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
        <p:nvSpPr>
          <p:cNvPr id="5" name="圆角矩形 4">
            <a:extLst>
              <a:ext uri="{FF2B5EF4-FFF2-40B4-BE49-F238E27FC236}"/>
            </a:extLst>
          </p:cNvPr>
          <p:cNvSpPr/>
          <p:nvPr/>
        </p:nvSpPr>
        <p:spPr bwMode="gray">
          <a:xfrm>
            <a:off x="468313" y="1196975"/>
            <a:ext cx="8207375" cy="194468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spcAft>
                <a:spcPct val="30000"/>
              </a:spcAft>
              <a:defRPr/>
            </a:pPr>
            <a:r>
              <a:rPr lang="en-US" altLang="zh-CN" sz="2000" b="1" dirty="0">
                <a:solidFill>
                  <a:schemeClr val="tx1"/>
                </a:solidFill>
                <a:latin typeface="Arial" panose="020B0604020202020204" pitchFamily="34" charset="0"/>
              </a:rPr>
              <a:t>       </a:t>
            </a:r>
            <a:r>
              <a:rPr lang="zh-CN" altLang="zh-CN" sz="2000" b="1" dirty="0">
                <a:solidFill>
                  <a:srgbClr val="C00000"/>
                </a:solidFill>
                <a:latin typeface="Arial" panose="020B0604020202020204" pitchFamily="34" charset="0"/>
              </a:rPr>
              <a:t>模型</a:t>
            </a:r>
            <a:r>
              <a:rPr lang="zh-CN" altLang="zh-CN" sz="2000" b="1" dirty="0">
                <a:solidFill>
                  <a:schemeClr val="tx1"/>
                </a:solidFill>
                <a:latin typeface="Arial" panose="020B0604020202020204" pitchFamily="34" charset="0"/>
              </a:rPr>
              <a:t>是对现实系统本质特征的一种抽象、模拟、简化和描述，</a:t>
            </a:r>
            <a:r>
              <a:rPr lang="zh-CN" altLang="zh-CN" sz="2000" b="1" dirty="0">
                <a:solidFill>
                  <a:srgbClr val="C00000"/>
                </a:solidFill>
                <a:latin typeface="Arial" panose="020B0604020202020204" pitchFamily="34" charset="0"/>
              </a:rPr>
              <a:t>用于</a:t>
            </a:r>
            <a:r>
              <a:rPr lang="zh-CN" altLang="zh-CN" sz="2000" b="1" dirty="0">
                <a:solidFill>
                  <a:schemeClr val="tx1"/>
                </a:solidFill>
                <a:latin typeface="Arial" panose="020B0604020202020204" pitchFamily="34" charset="0"/>
              </a:rPr>
              <a:t>表示事物的重要方面和主要特征，包括描述模型、图表模型、数学模型和实物模型。</a:t>
            </a:r>
            <a:r>
              <a:rPr lang="zh-CN" altLang="en-US" sz="2000" b="1" dirty="0">
                <a:solidFill>
                  <a:schemeClr val="tx1"/>
                </a:solidFill>
                <a:latin typeface="Arial" panose="020B0604020202020204" pitchFamily="34" charset="0"/>
              </a:rPr>
              <a:t>根据软件开发工程化及实际需要，</a:t>
            </a:r>
            <a:r>
              <a:rPr lang="zh-CN" altLang="en-US" sz="2000" b="1" dirty="0">
                <a:solidFill>
                  <a:srgbClr val="990033"/>
                </a:solidFill>
                <a:latin typeface="Arial" panose="020B0604020202020204" pitchFamily="34" charset="0"/>
              </a:rPr>
              <a:t>软件生存周期的划分</a:t>
            </a:r>
            <a:r>
              <a:rPr lang="zh-CN" altLang="en-US" sz="2000" b="1" dirty="0">
                <a:solidFill>
                  <a:schemeClr val="tx1"/>
                </a:solidFill>
                <a:latin typeface="Arial" panose="020B0604020202020204" pitchFamily="34" charset="0"/>
              </a:rPr>
              <a:t>有所不同，形成了不同的软件开发模型，或称</a:t>
            </a:r>
            <a:r>
              <a:rPr lang="zh-CN" altLang="en-US" sz="2000" b="1" dirty="0">
                <a:solidFill>
                  <a:srgbClr val="FF0000"/>
                </a:solidFill>
                <a:latin typeface="Arial" panose="020B0604020202020204" pitchFamily="34" charset="0"/>
              </a:rPr>
              <a:t>软件生存周期模型</a:t>
            </a:r>
            <a:r>
              <a:rPr lang="zh-CN" altLang="en-US" sz="2000" b="1" dirty="0">
                <a:solidFill>
                  <a:schemeClr val="tx1"/>
                </a:solidFill>
                <a:latin typeface="Arial" panose="020B0604020202020204" pitchFamily="34" charset="0"/>
              </a:rPr>
              <a:t>（</a:t>
            </a:r>
            <a:r>
              <a:rPr lang="en-US" altLang="zh-CN" sz="2000" b="1" dirty="0">
                <a:solidFill>
                  <a:schemeClr val="tx1"/>
                </a:solidFill>
                <a:latin typeface="Arial" panose="020B0604020202020204" pitchFamily="34" charset="0"/>
              </a:rPr>
              <a:t>Software life cycle model</a:t>
            </a:r>
            <a:r>
              <a:rPr lang="zh-CN" altLang="en-US" sz="2000" b="1" dirty="0">
                <a:solidFill>
                  <a:schemeClr val="tx1"/>
                </a:solidFill>
                <a:latin typeface="Arial" panose="020B0604020202020204" pitchFamily="34" charset="0"/>
              </a:rPr>
              <a:t>）</a:t>
            </a:r>
            <a:r>
              <a:rPr lang="zh-CN" altLang="zh-CN" sz="2000" dirty="0"/>
              <a:t>或</a:t>
            </a:r>
            <a:r>
              <a:rPr lang="zh-CN" altLang="zh-CN" sz="2000" b="1" dirty="0">
                <a:solidFill>
                  <a:srgbClr val="C00000"/>
                </a:solidFill>
              </a:rPr>
              <a:t>软件开发范型</a:t>
            </a:r>
            <a:r>
              <a:rPr lang="en-US" altLang="zh-CN" sz="2000" dirty="0"/>
              <a:t>(Paradigm)</a:t>
            </a:r>
            <a:r>
              <a:rPr lang="zh-CN" altLang="en-US" sz="2000" b="1" dirty="0">
                <a:solidFill>
                  <a:schemeClr val="tx1"/>
                </a:solidFill>
                <a:latin typeface="Arial" panose="020B0604020202020204" pitchFamily="34" charset="0"/>
              </a:rPr>
              <a:t>。</a:t>
            </a:r>
          </a:p>
        </p:txBody>
      </p:sp>
      <p:sp>
        <p:nvSpPr>
          <p:cNvPr id="2" name="圆角矩形 4">
            <a:extLst>
              <a:ext uri="{FF2B5EF4-FFF2-40B4-BE49-F238E27FC236}"/>
            </a:extLst>
          </p:cNvPr>
          <p:cNvSpPr/>
          <p:nvPr/>
        </p:nvSpPr>
        <p:spPr bwMode="gray">
          <a:xfrm>
            <a:off x="539750" y="3357563"/>
            <a:ext cx="8135938" cy="32400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en-US" altLang="zh-CN" sz="2000" b="1" dirty="0">
                <a:solidFill>
                  <a:srgbClr val="FF0000"/>
                </a:solidFill>
                <a:latin typeface="Arial" panose="020B0604020202020204" pitchFamily="34" charset="0"/>
              </a:rPr>
              <a:t>1.4.1 </a:t>
            </a:r>
            <a:r>
              <a:rPr lang="zh-CN" altLang="en-US" sz="2000" b="1" dirty="0">
                <a:solidFill>
                  <a:srgbClr val="FF0000"/>
                </a:solidFill>
                <a:latin typeface="Arial" panose="020B0604020202020204" pitchFamily="34" charset="0"/>
              </a:rPr>
              <a:t>瀑布模型概述</a:t>
            </a:r>
          </a:p>
          <a:p>
            <a:pPr eaLnBrk="1" hangingPunct="1">
              <a:defRPr/>
            </a:pPr>
            <a:r>
              <a:rPr lang="zh-CN" altLang="en-US" sz="2000" b="1" dirty="0">
                <a:solidFill>
                  <a:schemeClr val="tx1"/>
                </a:solidFill>
                <a:latin typeface="Arial" panose="020B0604020202020204" pitchFamily="34" charset="0"/>
              </a:rPr>
              <a:t>       </a:t>
            </a:r>
            <a:r>
              <a:rPr lang="zh-CN" altLang="en-US" sz="2000" b="1" u="sng" dirty="0">
                <a:solidFill>
                  <a:srgbClr val="FF0000"/>
                </a:solidFill>
                <a:latin typeface="Arial" panose="020B0604020202020204" pitchFamily="34" charset="0"/>
              </a:rPr>
              <a:t>瀑布模型</a:t>
            </a:r>
            <a:r>
              <a:rPr lang="zh-CN" altLang="en-US" sz="2000" b="1" dirty="0">
                <a:solidFill>
                  <a:schemeClr val="tx1"/>
                </a:solidFill>
                <a:latin typeface="Arial" panose="020B0604020202020204" pitchFamily="34" charset="0"/>
              </a:rPr>
              <a:t>（</a:t>
            </a:r>
            <a:r>
              <a:rPr lang="en-US" altLang="zh-CN" sz="2000" b="1" dirty="0">
                <a:solidFill>
                  <a:schemeClr val="tx1"/>
                </a:solidFill>
                <a:latin typeface="Arial" panose="020B0604020202020204" pitchFamily="34" charset="0"/>
              </a:rPr>
              <a:t>Waterfall model</a:t>
            </a:r>
            <a:r>
              <a:rPr lang="zh-CN" altLang="en-US" sz="2000" b="1" dirty="0">
                <a:solidFill>
                  <a:schemeClr val="tx1"/>
                </a:solidFill>
                <a:latin typeface="Arial" panose="020B0604020202020204" pitchFamily="34" charset="0"/>
              </a:rPr>
              <a:t>）将生存期的计划时期、开发时期和运行时期，又细分为</a:t>
            </a:r>
            <a:r>
              <a:rPr lang="zh-CN" altLang="en-US" sz="2000" b="1" dirty="0">
                <a:solidFill>
                  <a:srgbClr val="990033"/>
                </a:solidFill>
                <a:latin typeface="Arial" panose="020B0604020202020204" pitchFamily="34" charset="0"/>
              </a:rPr>
              <a:t>若干个阶段</a:t>
            </a:r>
            <a:r>
              <a:rPr lang="zh-CN" altLang="en-US" sz="2000" b="1" dirty="0">
                <a:solidFill>
                  <a:schemeClr val="tx1"/>
                </a:solidFill>
                <a:latin typeface="Arial" panose="020B0604020202020204" pitchFamily="34" charset="0"/>
              </a:rPr>
              <a:t>：</a:t>
            </a:r>
            <a:r>
              <a:rPr lang="zh-CN" altLang="en-US" sz="2000" b="1" dirty="0">
                <a:solidFill>
                  <a:srgbClr val="D60093"/>
                </a:solidFill>
                <a:latin typeface="Arial" panose="020B0604020202020204" pitchFamily="34" charset="0"/>
              </a:rPr>
              <a:t>计划时期</a:t>
            </a:r>
            <a:r>
              <a:rPr lang="zh-CN" altLang="en-US" sz="2000" b="1" dirty="0">
                <a:solidFill>
                  <a:schemeClr val="tx1"/>
                </a:solidFill>
                <a:latin typeface="Arial" panose="020B0604020202020204" pitchFamily="34" charset="0"/>
              </a:rPr>
              <a:t>可分为问题定义、可行性研究、需求分析</a:t>
            </a:r>
            <a:r>
              <a:rPr lang="en-US" altLang="zh-CN" sz="2000" b="1" dirty="0">
                <a:solidFill>
                  <a:schemeClr val="tx1"/>
                </a:solidFill>
                <a:latin typeface="Arial" panose="020B0604020202020204" pitchFamily="34" charset="0"/>
              </a:rPr>
              <a:t>3</a:t>
            </a:r>
            <a:r>
              <a:rPr lang="zh-CN" altLang="en-US" sz="2000" b="1" dirty="0">
                <a:solidFill>
                  <a:schemeClr val="tx1"/>
                </a:solidFill>
                <a:latin typeface="Arial" panose="020B0604020202020204" pitchFamily="34" charset="0"/>
              </a:rPr>
              <a:t>个阶段，</a:t>
            </a:r>
            <a:r>
              <a:rPr lang="zh-CN" altLang="en-US" sz="2000" b="1" dirty="0">
                <a:solidFill>
                  <a:srgbClr val="D60093"/>
                </a:solidFill>
                <a:latin typeface="Arial" panose="020B0604020202020204" pitchFamily="34" charset="0"/>
              </a:rPr>
              <a:t>开发时期</a:t>
            </a:r>
            <a:r>
              <a:rPr lang="zh-CN" altLang="en-US" sz="2000" b="1" dirty="0">
                <a:solidFill>
                  <a:schemeClr val="tx1"/>
                </a:solidFill>
                <a:latin typeface="Arial" panose="020B0604020202020204" pitchFamily="34" charset="0"/>
              </a:rPr>
              <a:t>分为概要设计、详细设计、软件实现、软件测试等阶段，</a:t>
            </a:r>
            <a:r>
              <a:rPr lang="zh-CN" altLang="en-US" sz="2000" b="1" dirty="0">
                <a:solidFill>
                  <a:srgbClr val="D60093"/>
                </a:solidFill>
                <a:latin typeface="Arial" panose="020B0604020202020204" pitchFamily="34" charset="0"/>
              </a:rPr>
              <a:t>运行时期</a:t>
            </a:r>
            <a:r>
              <a:rPr lang="zh-CN" altLang="en-US" sz="2000" b="1" dirty="0">
                <a:solidFill>
                  <a:schemeClr val="tx1"/>
                </a:solidFill>
                <a:latin typeface="Arial" panose="020B0604020202020204" pitchFamily="34" charset="0"/>
              </a:rPr>
              <a:t>则需要不断进行运行维护，需要不断修改错误、排除故障，或以用户需求、运行环境改变进行改更调整。图</a:t>
            </a:r>
            <a:r>
              <a:rPr lang="en-US" altLang="zh-CN" sz="2000" b="1" dirty="0">
                <a:solidFill>
                  <a:schemeClr val="tx1"/>
                </a:solidFill>
                <a:latin typeface="Arial" panose="020B0604020202020204" pitchFamily="34" charset="0"/>
              </a:rPr>
              <a:t>1-6</a:t>
            </a:r>
            <a:r>
              <a:rPr lang="zh-CN" altLang="en-US" sz="2000" b="1" dirty="0">
                <a:solidFill>
                  <a:schemeClr val="tx1"/>
                </a:solidFill>
                <a:latin typeface="Arial" panose="020B0604020202020204" pitchFamily="34" charset="0"/>
              </a:rPr>
              <a:t>中的实线箭头表示</a:t>
            </a:r>
            <a:r>
              <a:rPr lang="zh-CN" altLang="en-US" sz="2000" b="1" dirty="0">
                <a:solidFill>
                  <a:srgbClr val="990033"/>
                </a:solidFill>
                <a:latin typeface="Arial" panose="020B0604020202020204" pitchFamily="34" charset="0"/>
              </a:rPr>
              <a:t>开发流程</a:t>
            </a:r>
            <a:r>
              <a:rPr lang="zh-CN" altLang="en-US" sz="2000" b="1" dirty="0">
                <a:solidFill>
                  <a:schemeClr val="tx1"/>
                </a:solidFill>
                <a:latin typeface="Arial" panose="020B0604020202020204" pitchFamily="34" charset="0"/>
              </a:rPr>
              <a:t>，每个阶段顺序进行，有时会返工；虚线箭头表示维护工作的流程，根据不同情况返回到不同的阶段进行维护。</a:t>
            </a:r>
          </a:p>
        </p:txBody>
      </p:sp>
    </p:spTree>
    <p:extLst>
      <p:ext uri="{BB962C8B-B14F-4D97-AF65-F5344CB8AC3E}">
        <p14:creationId xmlns:p14="http://schemas.microsoft.com/office/powerpoint/2010/main" val="1162255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611188" y="1268413"/>
            <a:ext cx="8151812" cy="48958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spcAft>
                <a:spcPct val="30000"/>
              </a:spcAft>
              <a:defRPr/>
            </a:pPr>
            <a:r>
              <a:rPr lang="en-US" altLang="zh-CN" sz="2200" b="1">
                <a:solidFill>
                  <a:srgbClr val="FF0000"/>
                </a:solidFill>
                <a:latin typeface="Arial" panose="020B0604020202020204" pitchFamily="34" charset="0"/>
              </a:rPr>
              <a:t>2</a:t>
            </a:r>
            <a:r>
              <a:rPr lang="zh-CN" altLang="en-US" sz="2200" b="1">
                <a:solidFill>
                  <a:srgbClr val="FF0000"/>
                </a:solidFill>
                <a:latin typeface="Arial" panose="020B0604020202020204" pitchFamily="34" charset="0"/>
              </a:rPr>
              <a:t>．软件开发模型选取</a:t>
            </a:r>
          </a:p>
          <a:p>
            <a:pPr eaLnBrk="1" hangingPunct="1">
              <a:defRPr/>
            </a:pPr>
            <a:r>
              <a:rPr lang="zh-CN" altLang="en-US" sz="2000" b="1">
                <a:solidFill>
                  <a:schemeClr val="tx1"/>
                </a:solidFill>
                <a:latin typeface="Arial" panose="020B0604020202020204" pitchFamily="34" charset="0"/>
              </a:rPr>
              <a:t>    最常用的是瀑布模型和原型模型，其次是增量模型，由于迭代模型比较难以掌握使用较少。各种模型各有其特点和优缺点。在具体</a:t>
            </a:r>
            <a:r>
              <a:rPr lang="zh-CN" altLang="en-US" sz="2000" b="1">
                <a:solidFill>
                  <a:srgbClr val="990033"/>
                </a:solidFill>
                <a:latin typeface="Arial" panose="020B0604020202020204" pitchFamily="34" charset="0"/>
              </a:rPr>
              <a:t>选择模型时需要综合考虑</a:t>
            </a:r>
            <a:r>
              <a:rPr lang="zh-CN" altLang="en-US" sz="2000" b="1">
                <a:solidFill>
                  <a:schemeClr val="tx1"/>
                </a:solidFill>
                <a:latin typeface="Arial" panose="020B0604020202020204" pitchFamily="34" charset="0"/>
              </a:rPr>
              <a:t>以下</a:t>
            </a:r>
            <a:r>
              <a:rPr lang="en-US" altLang="zh-CN" sz="2000" b="1">
                <a:solidFill>
                  <a:schemeClr val="tx1"/>
                </a:solidFill>
                <a:latin typeface="Arial" panose="020B0604020202020204" pitchFamily="34" charset="0"/>
              </a:rPr>
              <a:t>6</a:t>
            </a:r>
            <a:r>
              <a:rPr lang="zh-CN" altLang="en-US" sz="2000" b="1">
                <a:solidFill>
                  <a:schemeClr val="tx1"/>
                </a:solidFill>
                <a:latin typeface="Arial" panose="020B0604020202020204" pitchFamily="34" charset="0"/>
              </a:rPr>
              <a:t>点：</a:t>
            </a:r>
          </a:p>
          <a:p>
            <a:pPr eaLnBrk="1" hangingPunct="1">
              <a:defRPr/>
            </a:pPr>
            <a:r>
              <a:rPr lang="zh-CN" altLang="en-US" sz="2000" b="1">
                <a:solidFill>
                  <a:schemeClr val="tx1"/>
                </a:solidFill>
                <a:latin typeface="Arial" panose="020B0604020202020204" pitchFamily="34" charset="0"/>
              </a:rPr>
              <a:t>    （</a:t>
            </a:r>
            <a:r>
              <a:rPr lang="en-US" altLang="zh-CN" sz="2000" b="1">
                <a:solidFill>
                  <a:schemeClr val="tx1"/>
                </a:solidFill>
                <a:latin typeface="Arial" panose="020B0604020202020204" pitchFamily="34" charset="0"/>
              </a:rPr>
              <a:t>1</a:t>
            </a:r>
            <a:r>
              <a:rPr lang="zh-CN" altLang="en-US" sz="2000" b="1">
                <a:solidFill>
                  <a:schemeClr val="tx1"/>
                </a:solidFill>
                <a:latin typeface="Arial" panose="020B0604020202020204" pitchFamily="34" charset="0"/>
              </a:rPr>
              <a:t>）符合软件本身的性质，包括规模、复杂性等；</a:t>
            </a:r>
          </a:p>
          <a:p>
            <a:pPr eaLnBrk="1" hangingPunct="1">
              <a:defRPr/>
            </a:pPr>
            <a:r>
              <a:rPr lang="zh-CN" altLang="en-US" sz="2000" b="1">
                <a:solidFill>
                  <a:schemeClr val="tx1"/>
                </a:solidFill>
                <a:latin typeface="Arial" panose="020B0604020202020204" pitchFamily="34" charset="0"/>
              </a:rPr>
              <a:t>    （</a:t>
            </a:r>
            <a:r>
              <a:rPr lang="en-US" altLang="zh-CN" sz="2000" b="1">
                <a:solidFill>
                  <a:schemeClr val="tx1"/>
                </a:solidFill>
                <a:latin typeface="Arial" panose="020B0604020202020204" pitchFamily="34" charset="0"/>
              </a:rPr>
              <a:t>2</a:t>
            </a:r>
            <a:r>
              <a:rPr lang="zh-CN" altLang="en-US" sz="2000" b="1">
                <a:solidFill>
                  <a:schemeClr val="tx1"/>
                </a:solidFill>
                <a:latin typeface="Arial" panose="020B0604020202020204" pitchFamily="34" charset="0"/>
              </a:rPr>
              <a:t>）满足软件应用系统整体开发进度要求；</a:t>
            </a:r>
          </a:p>
          <a:p>
            <a:pPr eaLnBrk="1" hangingPunct="1">
              <a:defRPr/>
            </a:pPr>
            <a:r>
              <a:rPr lang="zh-CN" altLang="en-US" sz="2000" b="1">
                <a:solidFill>
                  <a:schemeClr val="tx1"/>
                </a:solidFill>
                <a:latin typeface="Arial" panose="020B0604020202020204" pitchFamily="34" charset="0"/>
              </a:rPr>
              <a:t>    （</a:t>
            </a:r>
            <a:r>
              <a:rPr lang="en-US" altLang="zh-CN" sz="2000" b="1">
                <a:solidFill>
                  <a:schemeClr val="tx1"/>
                </a:solidFill>
                <a:latin typeface="Arial" panose="020B0604020202020204" pitchFamily="34" charset="0"/>
              </a:rPr>
              <a:t>3</a:t>
            </a:r>
            <a:r>
              <a:rPr lang="zh-CN" altLang="en-US" sz="2000" b="1">
                <a:solidFill>
                  <a:schemeClr val="tx1"/>
                </a:solidFill>
                <a:latin typeface="Arial" panose="020B0604020202020204" pitchFamily="34" charset="0"/>
              </a:rPr>
              <a:t>）尽可能控制并消除软件开发风险；</a:t>
            </a:r>
          </a:p>
          <a:p>
            <a:pPr eaLnBrk="1" hangingPunct="1">
              <a:defRPr/>
            </a:pPr>
            <a:r>
              <a:rPr lang="zh-CN" altLang="en-US" sz="2000" b="1">
                <a:solidFill>
                  <a:schemeClr val="tx1"/>
                </a:solidFill>
                <a:latin typeface="Arial" panose="020B0604020202020204" pitchFamily="34" charset="0"/>
              </a:rPr>
              <a:t>    （</a:t>
            </a:r>
            <a:r>
              <a:rPr lang="en-US" altLang="zh-CN" sz="2000" b="1">
                <a:solidFill>
                  <a:schemeClr val="tx1"/>
                </a:solidFill>
                <a:latin typeface="Arial" panose="020B0604020202020204" pitchFamily="34" charset="0"/>
              </a:rPr>
              <a:t>4</a:t>
            </a:r>
            <a:r>
              <a:rPr lang="zh-CN" altLang="en-US" sz="2000" b="1">
                <a:solidFill>
                  <a:schemeClr val="tx1"/>
                </a:solidFill>
                <a:latin typeface="Arial" panose="020B0604020202020204" pitchFamily="34" charset="0"/>
              </a:rPr>
              <a:t>）具有计算机辅助工具快速的支持，如快速原型工具；</a:t>
            </a:r>
          </a:p>
          <a:p>
            <a:pPr eaLnBrk="1" hangingPunct="1">
              <a:defRPr/>
            </a:pPr>
            <a:r>
              <a:rPr lang="zh-CN" altLang="en-US" sz="2000" b="1">
                <a:solidFill>
                  <a:schemeClr val="tx1"/>
                </a:solidFill>
                <a:latin typeface="Arial" panose="020B0604020202020204" pitchFamily="34" charset="0"/>
              </a:rPr>
              <a:t>    （</a:t>
            </a:r>
            <a:r>
              <a:rPr lang="en-US" altLang="zh-CN" sz="2000" b="1">
                <a:solidFill>
                  <a:schemeClr val="tx1"/>
                </a:solidFill>
                <a:latin typeface="Arial" panose="020B0604020202020204" pitchFamily="34" charset="0"/>
              </a:rPr>
              <a:t>5</a:t>
            </a:r>
            <a:r>
              <a:rPr lang="zh-CN" altLang="en-US" sz="2000" b="1">
                <a:solidFill>
                  <a:schemeClr val="tx1"/>
                </a:solidFill>
                <a:latin typeface="Arial" panose="020B0604020202020204" pitchFamily="34" charset="0"/>
              </a:rPr>
              <a:t>）与用户和软件开发人员的知识和技能匹配；</a:t>
            </a:r>
          </a:p>
          <a:p>
            <a:pPr eaLnBrk="1" hangingPunct="1">
              <a:spcAft>
                <a:spcPts val="600"/>
              </a:spcAft>
              <a:defRPr/>
            </a:pPr>
            <a:r>
              <a:rPr lang="zh-CN" altLang="en-US" sz="2000" b="1">
                <a:solidFill>
                  <a:schemeClr val="tx1"/>
                </a:solidFill>
                <a:latin typeface="Arial" panose="020B0604020202020204" pitchFamily="34" charset="0"/>
              </a:rPr>
              <a:t>    （</a:t>
            </a:r>
            <a:r>
              <a:rPr lang="en-US" altLang="zh-CN" sz="2000" b="1">
                <a:solidFill>
                  <a:schemeClr val="tx1"/>
                </a:solidFill>
                <a:latin typeface="Arial" panose="020B0604020202020204" pitchFamily="34" charset="0"/>
              </a:rPr>
              <a:t>6</a:t>
            </a:r>
            <a:r>
              <a:rPr lang="zh-CN" altLang="en-US" sz="2000" b="1">
                <a:solidFill>
                  <a:schemeClr val="tx1"/>
                </a:solidFill>
                <a:latin typeface="Arial" panose="020B0604020202020204" pitchFamily="34" charset="0"/>
              </a:rPr>
              <a:t>）有利于软件开发的管理与控制。</a:t>
            </a:r>
            <a:endParaRPr lang="en-US" altLang="zh-CN" sz="2000" b="1">
              <a:solidFill>
                <a:schemeClr val="tx1"/>
              </a:solidFill>
              <a:latin typeface="Arial" panose="020B0604020202020204" pitchFamily="34" charset="0"/>
            </a:endParaRPr>
          </a:p>
          <a:p>
            <a:pPr eaLnBrk="1" hangingPunct="1">
              <a:defRPr/>
            </a:pPr>
            <a:r>
              <a:rPr lang="en-US" altLang="zh-CN" b="1">
                <a:solidFill>
                  <a:srgbClr val="FF0000"/>
                </a:solidFill>
                <a:latin typeface="黑体" panose="02010609060101010101" pitchFamily="2" charset="-122"/>
                <a:ea typeface="黑体" panose="02010609060101010101" pitchFamily="2" charset="-122"/>
                <a:sym typeface="Wingdings" panose="05000000000000000000" pitchFamily="2" charset="2"/>
              </a:rPr>
              <a:t></a:t>
            </a:r>
            <a:r>
              <a:rPr lang="zh-CN" altLang="zh-CN" b="1">
                <a:solidFill>
                  <a:srgbClr val="FF0000"/>
                </a:solidFill>
                <a:latin typeface="黑体" panose="02010609060101010101" pitchFamily="2" charset="-122"/>
                <a:ea typeface="黑体" panose="02010609060101010101" pitchFamily="2" charset="-122"/>
              </a:rPr>
              <a:t>注意：</a:t>
            </a:r>
            <a:r>
              <a:rPr lang="zh-CN" altLang="en-US" b="1">
                <a:solidFill>
                  <a:schemeClr val="tx1"/>
                </a:solidFill>
                <a:latin typeface="楷体" panose="02010609060101010101" pitchFamily="49" charset="-122"/>
                <a:ea typeface="楷体" panose="02010609060101010101" pitchFamily="49" charset="-122"/>
              </a:rPr>
              <a:t>通常情况下，</a:t>
            </a:r>
            <a:r>
              <a:rPr lang="zh-CN" altLang="en-US" b="1">
                <a:solidFill>
                  <a:srgbClr val="990033"/>
                </a:solidFill>
                <a:latin typeface="楷体" panose="02010609060101010101" pitchFamily="49" charset="-122"/>
                <a:ea typeface="楷体" panose="02010609060101010101" pitchFamily="49" charset="-122"/>
              </a:rPr>
              <a:t>面向过程方法</a:t>
            </a:r>
            <a:r>
              <a:rPr lang="zh-CN" altLang="en-US" b="1">
                <a:solidFill>
                  <a:schemeClr val="tx1"/>
                </a:solidFill>
                <a:latin typeface="楷体" panose="02010609060101010101" pitchFamily="49" charset="-122"/>
                <a:ea typeface="楷体" panose="02010609060101010101" pitchFamily="49" charset="-122"/>
              </a:rPr>
              <a:t>可使用瀑布模型、增量模型和螺旋模型进行开发；</a:t>
            </a:r>
            <a:r>
              <a:rPr lang="zh-CN" altLang="en-US" b="1">
                <a:solidFill>
                  <a:srgbClr val="990033"/>
                </a:solidFill>
                <a:latin typeface="楷体" panose="02010609060101010101" pitchFamily="49" charset="-122"/>
                <a:ea typeface="楷体" panose="02010609060101010101" pitchFamily="49" charset="-122"/>
              </a:rPr>
              <a:t>面向对象方法</a:t>
            </a:r>
            <a:r>
              <a:rPr lang="zh-CN" altLang="en-US" b="1">
                <a:solidFill>
                  <a:schemeClr val="tx1"/>
                </a:solidFill>
                <a:latin typeface="楷体" panose="02010609060101010101" pitchFamily="49" charset="-122"/>
                <a:ea typeface="楷体" panose="02010609060101010101" pitchFamily="49" charset="-122"/>
              </a:rPr>
              <a:t>可采用快速原型、增量模型、喷泉模型和统一过程进行开发；</a:t>
            </a:r>
            <a:r>
              <a:rPr lang="zh-CN" altLang="en-US" b="1">
                <a:solidFill>
                  <a:srgbClr val="990033"/>
                </a:solidFill>
                <a:latin typeface="楷体" panose="02010609060101010101" pitchFamily="49" charset="-122"/>
                <a:ea typeface="楷体" panose="02010609060101010101" pitchFamily="49" charset="-122"/>
              </a:rPr>
              <a:t>面向数据方法</a:t>
            </a:r>
            <a:r>
              <a:rPr lang="zh-CN" altLang="en-US" b="1">
                <a:solidFill>
                  <a:schemeClr val="tx1"/>
                </a:solidFill>
                <a:latin typeface="楷体" panose="02010609060101010101" pitchFamily="49" charset="-122"/>
                <a:ea typeface="楷体" panose="02010609060101010101" pitchFamily="49" charset="-122"/>
              </a:rPr>
              <a:t>一股采用瀑布模型和增量模型进行开发。</a:t>
            </a:r>
          </a:p>
        </p:txBody>
      </p:sp>
      <p:sp>
        <p:nvSpPr>
          <p:cNvPr id="64515"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1710344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827088" y="1403350"/>
            <a:ext cx="7705725" cy="19716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90000"/>
              </a:lnSpc>
              <a:spcAft>
                <a:spcPct val="20000"/>
              </a:spcAft>
              <a:defRPr/>
            </a:pPr>
            <a:r>
              <a:rPr lang="en-US" altLang="zh-CN" sz="2400" b="1">
                <a:solidFill>
                  <a:srgbClr val="FF0000"/>
                </a:solidFill>
                <a:latin typeface="Arial" panose="020B0604020202020204" pitchFamily="34" charset="0"/>
              </a:rPr>
              <a:t>3</a:t>
            </a:r>
            <a:r>
              <a:rPr lang="zh-CN" altLang="en-US" sz="2400" b="1">
                <a:solidFill>
                  <a:srgbClr val="FF0000"/>
                </a:solidFill>
                <a:latin typeface="Arial" panose="020B0604020202020204" pitchFamily="34" charset="0"/>
              </a:rPr>
              <a:t>．软件开发模型的修定</a:t>
            </a:r>
          </a:p>
          <a:p>
            <a:pPr eaLnBrk="1" hangingPunct="1">
              <a:lnSpc>
                <a:spcPct val="90000"/>
              </a:lnSpc>
              <a:defRPr/>
            </a:pPr>
            <a:r>
              <a:rPr lang="zh-CN" altLang="en-US" sz="2000" b="1">
                <a:solidFill>
                  <a:schemeClr val="tx1"/>
                </a:solidFill>
                <a:latin typeface="Arial" panose="020B0604020202020204" pitchFamily="34" charset="0"/>
              </a:rPr>
              <a:t>       在实际软件开发过程中，开发模型的</a:t>
            </a:r>
            <a:r>
              <a:rPr lang="zh-CN" altLang="en-US" sz="2000" b="1">
                <a:solidFill>
                  <a:srgbClr val="990033"/>
                </a:solidFill>
                <a:latin typeface="Arial" panose="020B0604020202020204" pitchFamily="34" charset="0"/>
              </a:rPr>
              <a:t>选定</a:t>
            </a:r>
            <a:r>
              <a:rPr lang="zh-CN" altLang="en-US" sz="2000" b="1">
                <a:solidFill>
                  <a:schemeClr val="tx1"/>
                </a:solidFill>
                <a:latin typeface="Arial" panose="020B0604020202020204" pitchFamily="34" charset="0"/>
              </a:rPr>
              <a:t>并非直接照抄照搬、一成不变，有时还需要根据实际开发目标要求进行</a:t>
            </a:r>
            <a:r>
              <a:rPr lang="zh-CN" altLang="en-US" sz="2000" b="1">
                <a:solidFill>
                  <a:srgbClr val="990033"/>
                </a:solidFill>
                <a:latin typeface="Arial" panose="020B0604020202020204" pitchFamily="34" charset="0"/>
              </a:rPr>
              <a:t>裁剪、修改、确定和综合运用</a:t>
            </a:r>
            <a:r>
              <a:rPr lang="zh-CN" altLang="en-US" sz="2000" b="1">
                <a:solidFill>
                  <a:schemeClr val="tx1"/>
                </a:solidFill>
                <a:latin typeface="Arial" panose="020B0604020202020204" pitchFamily="34" charset="0"/>
              </a:rPr>
              <a:t>。</a:t>
            </a:r>
            <a:endParaRPr lang="zh-CN" altLang="en-US" b="1">
              <a:solidFill>
                <a:schemeClr val="tx1"/>
              </a:solidFill>
              <a:latin typeface="Arial" panose="020B0604020202020204" pitchFamily="34" charset="0"/>
            </a:endParaRPr>
          </a:p>
        </p:txBody>
      </p:sp>
      <p:sp>
        <p:nvSpPr>
          <p:cNvPr id="2" name="圆角矩形 1">
            <a:extLst>
              <a:ext uri="{FF2B5EF4-FFF2-40B4-BE49-F238E27FC236}"/>
            </a:extLst>
          </p:cNvPr>
          <p:cNvSpPr/>
          <p:nvPr/>
        </p:nvSpPr>
        <p:spPr bwMode="gray">
          <a:xfrm>
            <a:off x="868363" y="3482975"/>
            <a:ext cx="7664450" cy="2054225"/>
          </a:xfrm>
          <a:prstGeom prst="round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90000"/>
              </a:lnSpc>
              <a:defRPr/>
            </a:pPr>
            <a:r>
              <a:rPr lang="en-US" altLang="zh-CN" sz="2500" b="1" dirty="0">
                <a:solidFill>
                  <a:srgbClr val="FF0000"/>
                </a:solidFill>
                <a:latin typeface="黑体" panose="02010609060101010101" pitchFamily="2" charset="-122"/>
                <a:ea typeface="黑体" panose="02010609060101010101" pitchFamily="2" charset="-122"/>
                <a:sym typeface="Wingdings" panose="05000000000000000000" pitchFamily="2" charset="2"/>
              </a:rPr>
              <a:t>  </a:t>
            </a:r>
            <a:r>
              <a:rPr lang="en-US" altLang="zh-CN" sz="2200" b="1" u="sng" dirty="0">
                <a:solidFill>
                  <a:srgbClr val="FF0000"/>
                </a:solidFill>
                <a:latin typeface="黑体" panose="02010609060101010101" pitchFamily="2" charset="-122"/>
                <a:ea typeface="黑体" panose="02010609060101010101" pitchFamily="2" charset="-122"/>
                <a:sym typeface="Wingdings" panose="05000000000000000000" pitchFamily="2" charset="2"/>
              </a:rPr>
              <a:t></a:t>
            </a:r>
            <a:r>
              <a:rPr lang="zh-CN" altLang="zh-CN" sz="2200" b="1" u="sng" dirty="0">
                <a:solidFill>
                  <a:srgbClr val="FF0000"/>
                </a:solidFill>
                <a:latin typeface="黑体" panose="02010609060101010101" pitchFamily="2" charset="-122"/>
                <a:ea typeface="黑体" panose="02010609060101010101" pitchFamily="2" charset="-122"/>
              </a:rPr>
              <a:t>讨论思考</a:t>
            </a:r>
            <a:r>
              <a:rPr lang="zh-CN" altLang="zh-CN" sz="2200" u="sng" dirty="0">
                <a:solidFill>
                  <a:srgbClr val="29698D"/>
                </a:solidFill>
              </a:rPr>
              <a:t>：</a:t>
            </a:r>
          </a:p>
          <a:p>
            <a:pPr eaLnBrk="1" hangingPunct="1">
              <a:lnSpc>
                <a:spcPct val="90000"/>
              </a:lnSpc>
              <a:defRPr/>
            </a:pPr>
            <a:r>
              <a:rPr lang="zh-CN" altLang="en-US" b="1" dirty="0">
                <a:solidFill>
                  <a:schemeClr val="tx1"/>
                </a:solidFill>
                <a:latin typeface="Arial" panose="020B0604020202020204" pitchFamily="34" charset="0"/>
              </a:rPr>
              <a:t>    </a:t>
            </a:r>
            <a:r>
              <a:rPr lang="zh-CN" altLang="en-US" b="1" dirty="0">
                <a:solidFill>
                  <a:schemeClr val="tx1"/>
                </a:solidFill>
                <a:latin typeface="楷体" panose="02010609060101010101" pitchFamily="49" charset="-122"/>
                <a:ea typeface="楷体" panose="02010609060101010101" pitchFamily="49" charset="-122"/>
              </a:rPr>
              <a:t>（</a:t>
            </a:r>
            <a:r>
              <a:rPr lang="en-US" altLang="zh-CN" b="1" dirty="0">
                <a:solidFill>
                  <a:schemeClr val="tx1"/>
                </a:solidFill>
                <a:latin typeface="楷体" panose="02010609060101010101" pitchFamily="49" charset="-122"/>
                <a:ea typeface="楷体" panose="02010609060101010101" pitchFamily="49" charset="-122"/>
              </a:rPr>
              <a:t>l</a:t>
            </a:r>
            <a:r>
              <a:rPr lang="zh-CN" altLang="en-US" b="1" dirty="0">
                <a:solidFill>
                  <a:schemeClr val="tx1"/>
                </a:solidFill>
                <a:latin typeface="楷体" panose="02010609060101010101" pitchFamily="49" charset="-122"/>
                <a:ea typeface="楷体" panose="02010609060101010101" pitchFamily="49" charset="-122"/>
              </a:rPr>
              <a:t>）以“学籍管理信息系统”为例，说明在开发过程各阶段应做好哪些具体工作？</a:t>
            </a:r>
          </a:p>
          <a:p>
            <a:pPr eaLnBrk="1" hangingPunct="1">
              <a:lnSpc>
                <a:spcPct val="90000"/>
              </a:lnSpc>
              <a:defRPr/>
            </a:pPr>
            <a:r>
              <a:rPr lang="zh-CN" altLang="en-US" b="1" dirty="0">
                <a:solidFill>
                  <a:schemeClr val="tx1"/>
                </a:solidFill>
                <a:latin typeface="楷体" panose="02010609060101010101" pitchFamily="49" charset="-122"/>
                <a:ea typeface="楷体" panose="02010609060101010101" pitchFamily="49" charset="-122"/>
              </a:rPr>
              <a:t>  （</a:t>
            </a:r>
            <a:r>
              <a:rPr lang="en-US" altLang="zh-CN" b="1" dirty="0">
                <a:solidFill>
                  <a:schemeClr val="tx1"/>
                </a:solidFill>
                <a:latin typeface="楷体" panose="02010609060101010101" pitchFamily="49" charset="-122"/>
                <a:ea typeface="楷体" panose="02010609060101010101" pitchFamily="49" charset="-122"/>
              </a:rPr>
              <a:t>2</a:t>
            </a:r>
            <a:r>
              <a:rPr lang="zh-CN" altLang="en-US" b="1" dirty="0">
                <a:solidFill>
                  <a:schemeClr val="tx1"/>
                </a:solidFill>
                <a:latin typeface="楷体" panose="02010609060101010101" pitchFamily="49" charset="-122"/>
                <a:ea typeface="楷体" panose="02010609060101010101" pitchFamily="49" charset="-122"/>
              </a:rPr>
              <a:t>）如果在全校进行统一联网与管理，应做哪些修改或更新？试从未来的发展趋势来分析软件开发模型。</a:t>
            </a:r>
          </a:p>
          <a:p>
            <a:pPr eaLnBrk="1" hangingPunct="1">
              <a:lnSpc>
                <a:spcPct val="90000"/>
              </a:lnSpc>
              <a:defRPr/>
            </a:pPr>
            <a:r>
              <a:rPr lang="zh-CN" altLang="en-US" b="1" dirty="0">
                <a:solidFill>
                  <a:schemeClr val="tx1"/>
                </a:solidFill>
                <a:latin typeface="楷体" panose="02010609060101010101" pitchFamily="49" charset="-122"/>
                <a:ea typeface="楷体" panose="02010609060101010101" pitchFamily="49" charset="-122"/>
              </a:rPr>
              <a:t>  （</a:t>
            </a:r>
            <a:r>
              <a:rPr lang="en-US" altLang="zh-CN" b="1" dirty="0">
                <a:solidFill>
                  <a:schemeClr val="tx1"/>
                </a:solidFill>
                <a:latin typeface="楷体" panose="02010609060101010101" pitchFamily="49" charset="-122"/>
                <a:ea typeface="楷体" panose="02010609060101010101" pitchFamily="49" charset="-122"/>
              </a:rPr>
              <a:t>3</a:t>
            </a:r>
            <a:r>
              <a:rPr lang="zh-CN" altLang="en-US" b="1" dirty="0">
                <a:solidFill>
                  <a:schemeClr val="tx1"/>
                </a:solidFill>
                <a:latin typeface="楷体" panose="02010609060101010101" pitchFamily="49" charset="-122"/>
                <a:ea typeface="楷体" panose="02010609060101010101" pitchFamily="49" charset="-122"/>
              </a:rPr>
              <a:t>）开发模型的种类和特点有哪些？各适合哪种业务环境要求？</a:t>
            </a:r>
          </a:p>
        </p:txBody>
      </p:sp>
      <p:sp>
        <p:nvSpPr>
          <p:cNvPr id="65540"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pic>
        <p:nvPicPr>
          <p:cNvPr id="65541" name="Picture 5"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2225" y="5646738"/>
            <a:ext cx="12636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042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noChangeArrowheads="1"/>
          </p:cNvSpPr>
          <p:nvPr>
            <p:ph idx="4294967295"/>
          </p:nvPr>
        </p:nvSpPr>
        <p:spPr>
          <a:xfrm>
            <a:off x="468313" y="1268413"/>
            <a:ext cx="8153400" cy="1439862"/>
          </a:xfrm>
        </p:spPr>
        <p:txBody>
          <a:bodyPr/>
          <a:lstStyle/>
          <a:p>
            <a:pPr>
              <a:buFont typeface="Wingdings" pitchFamily="2" charset="2"/>
              <a:buNone/>
            </a:pPr>
            <a:r>
              <a:rPr lang="en-US" altLang="zh-CN" smtClean="0"/>
              <a:t> </a:t>
            </a:r>
            <a:endParaRPr lang="zh-CN" altLang="en-US" sz="2800" smtClean="0">
              <a:solidFill>
                <a:srgbClr val="009900"/>
              </a:solidFill>
            </a:endParaRPr>
          </a:p>
        </p:txBody>
      </p:sp>
      <p:sp>
        <p:nvSpPr>
          <p:cNvPr id="66563"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2800">
                <a:solidFill>
                  <a:schemeClr val="bg1"/>
                </a:solidFill>
                <a:latin typeface="Arial" pitchFamily="34" charset="0"/>
              </a:rPr>
              <a:t>1.5 </a:t>
            </a:r>
            <a:r>
              <a:rPr lang="zh-CN" altLang="en-US" sz="2800">
                <a:solidFill>
                  <a:schemeClr val="bg1"/>
                </a:solidFill>
                <a:latin typeface="Arial" pitchFamily="34" charset="0"/>
              </a:rPr>
              <a:t>实验一 软件开发准备及</a:t>
            </a:r>
            <a:r>
              <a:rPr lang="en-US" altLang="zh-CN" sz="2800">
                <a:solidFill>
                  <a:schemeClr val="bg1"/>
                </a:solidFill>
                <a:latin typeface="Arial" pitchFamily="34" charset="0"/>
              </a:rPr>
              <a:t>Visio2017</a:t>
            </a:r>
            <a:r>
              <a:rPr lang="zh-CN" altLang="en-US" sz="2800">
                <a:solidFill>
                  <a:schemeClr val="bg1"/>
                </a:solidFill>
                <a:latin typeface="Arial" pitchFamily="34" charset="0"/>
              </a:rPr>
              <a:t>应用</a:t>
            </a:r>
          </a:p>
        </p:txBody>
      </p:sp>
      <p:sp>
        <p:nvSpPr>
          <p:cNvPr id="66564" name="圆角矩形 4"/>
          <p:cNvSpPr>
            <a:spLocks noChangeArrowheads="1"/>
          </p:cNvSpPr>
          <p:nvPr/>
        </p:nvSpPr>
        <p:spPr bwMode="auto">
          <a:xfrm>
            <a:off x="627063" y="1412875"/>
            <a:ext cx="8135937" cy="4752975"/>
          </a:xfrm>
          <a:prstGeom prst="roundRect">
            <a:avLst>
              <a:gd name="adj" fmla="val 16667"/>
            </a:avLst>
          </a:prstGeom>
          <a:solidFill>
            <a:schemeClr val="bg1"/>
          </a:solidFill>
          <a:ln w="25400">
            <a:solidFill>
              <a:srgbClr val="1F38ED"/>
            </a:solidFill>
            <a:round/>
            <a:headEnd/>
            <a:tailEnd/>
          </a:ln>
        </p:spPr>
        <p:txBody>
          <a:bodyPr anchor="ctr" anchorCtr="1"/>
          <a:lstStyle/>
          <a:p>
            <a:pPr eaLnBrk="1" hangingPunct="1">
              <a:buFont typeface="Arial" pitchFamily="34" charset="0"/>
              <a:buNone/>
            </a:pPr>
            <a:r>
              <a:rPr lang="zh-CN" altLang="en-US" sz="2400" b="1" dirty="0">
                <a:solidFill>
                  <a:srgbClr val="FF0000"/>
                </a:solidFill>
              </a:rPr>
              <a:t>任务一  软件开发团队与选题</a:t>
            </a:r>
            <a:r>
              <a:rPr lang="zh-CN" altLang="en-US" sz="2400" dirty="0">
                <a:solidFill>
                  <a:srgbClr val="FF0000"/>
                </a:solidFill>
              </a:rPr>
              <a:t>（开发前准备工作）</a:t>
            </a:r>
          </a:p>
          <a:p>
            <a:pPr eaLnBrk="1" hangingPunct="1">
              <a:spcBef>
                <a:spcPts val="600"/>
              </a:spcBef>
              <a:spcAft>
                <a:spcPts val="600"/>
              </a:spcAft>
              <a:buFont typeface="Arial" pitchFamily="34" charset="0"/>
              <a:buNone/>
            </a:pPr>
            <a:r>
              <a:rPr lang="en-US" altLang="zh-CN" sz="2400" b="1" dirty="0"/>
              <a:t>       </a:t>
            </a:r>
            <a:r>
              <a:rPr lang="en-US" altLang="zh-CN" sz="2400" b="1" dirty="0">
                <a:solidFill>
                  <a:srgbClr val="990033"/>
                </a:solidFill>
              </a:rPr>
              <a:t>1.</a:t>
            </a:r>
            <a:r>
              <a:rPr lang="zh-CN" altLang="en-US" sz="2400" b="1" dirty="0">
                <a:solidFill>
                  <a:srgbClr val="990033"/>
                </a:solidFill>
              </a:rPr>
              <a:t>实验目的与任务</a:t>
            </a:r>
          </a:p>
          <a:p>
            <a:pPr eaLnBrk="1" hangingPunct="1">
              <a:lnSpc>
                <a:spcPct val="114000"/>
              </a:lnSpc>
              <a:buFont typeface="Arial" pitchFamily="34" charset="0"/>
              <a:buNone/>
            </a:pPr>
            <a:r>
              <a:rPr lang="zh-CN" altLang="en-US" sz="2400" b="1" dirty="0"/>
              <a:t>      </a:t>
            </a:r>
            <a:r>
              <a:rPr lang="zh-CN" altLang="en-US" sz="2400" b="1" dirty="0">
                <a:solidFill>
                  <a:srgbClr val="C00000"/>
                </a:solidFill>
              </a:rPr>
              <a:t>目的</a:t>
            </a:r>
            <a:r>
              <a:rPr lang="zh-CN" altLang="en-US" sz="2400" b="1" dirty="0"/>
              <a:t>：确定课题，组织组员，合理分工，熟悉软件开发环境，培养团队精神。</a:t>
            </a:r>
            <a:endParaRPr lang="en-US" altLang="zh-CN" sz="2400" b="1" dirty="0"/>
          </a:p>
          <a:p>
            <a:pPr eaLnBrk="1" hangingPunct="1">
              <a:lnSpc>
                <a:spcPct val="114000"/>
              </a:lnSpc>
              <a:buFont typeface="Arial" pitchFamily="34" charset="0"/>
              <a:buNone/>
            </a:pPr>
            <a:r>
              <a:rPr lang="en-US" altLang="zh-CN" sz="2400" b="1" dirty="0">
                <a:solidFill>
                  <a:srgbClr val="C00000"/>
                </a:solidFill>
              </a:rPr>
              <a:t>        </a:t>
            </a:r>
            <a:r>
              <a:rPr lang="zh-CN" altLang="en-US" sz="2400" b="1" dirty="0">
                <a:solidFill>
                  <a:srgbClr val="C00000"/>
                </a:solidFill>
              </a:rPr>
              <a:t>任务</a:t>
            </a:r>
            <a:r>
              <a:rPr lang="zh-CN" altLang="en-US" sz="2400" b="1" dirty="0"/>
              <a:t>：学习软件开发小组的组织和管理，合理分工，将项目开发各阶段的任务明确，并熟悉相应的软件开发的具体环境。</a:t>
            </a:r>
          </a:p>
          <a:p>
            <a:pPr eaLnBrk="1" hangingPunct="1">
              <a:lnSpc>
                <a:spcPct val="114000"/>
              </a:lnSpc>
              <a:buFont typeface="Arial" pitchFamily="34" charset="0"/>
              <a:buNone/>
            </a:pPr>
            <a:r>
              <a:rPr lang="zh-CN" altLang="en-US" sz="2400" b="1" dirty="0"/>
              <a:t>       实验学时：</a:t>
            </a:r>
            <a:r>
              <a:rPr lang="en-US" altLang="zh-CN" sz="2400" b="1" dirty="0"/>
              <a:t>2</a:t>
            </a:r>
            <a:r>
              <a:rPr lang="zh-CN" altLang="en-US" sz="2400" b="1" dirty="0"/>
              <a:t>学时。</a:t>
            </a:r>
          </a:p>
          <a:p>
            <a:pPr eaLnBrk="1" hangingPunct="1">
              <a:lnSpc>
                <a:spcPct val="114000"/>
              </a:lnSpc>
              <a:buFont typeface="Arial" pitchFamily="34" charset="0"/>
              <a:buNone/>
            </a:pPr>
            <a:r>
              <a:rPr lang="zh-CN" altLang="en-US" sz="2400" b="1" dirty="0"/>
              <a:t>        实验类型：验证性。</a:t>
            </a:r>
          </a:p>
          <a:p>
            <a:pPr eaLnBrk="1" hangingPunct="1">
              <a:buFont typeface="Arial" pitchFamily="34" charset="0"/>
              <a:buNone/>
            </a:pPr>
            <a:r>
              <a:rPr lang="en-US" altLang="zh-CN" sz="2400" b="1" dirty="0"/>
              <a:t>       </a:t>
            </a:r>
            <a:endParaRPr lang="zh-CN" altLang="en-US" sz="2400" b="1" dirty="0"/>
          </a:p>
        </p:txBody>
      </p:sp>
      <p:pic>
        <p:nvPicPr>
          <p:cNvPr id="66565" name="Picture 6" descr="C:\Program Files\Microsoft Office\MEDIA\CAGCAT10\j023465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7763" y="4581525"/>
            <a:ext cx="1439862"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9174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noChangeArrowheads="1"/>
          </p:cNvSpPr>
          <p:nvPr>
            <p:ph idx="4294967295"/>
          </p:nvPr>
        </p:nvSpPr>
        <p:spPr>
          <a:xfrm>
            <a:off x="468313" y="1268413"/>
            <a:ext cx="8153400" cy="1439862"/>
          </a:xfrm>
        </p:spPr>
        <p:txBody>
          <a:bodyPr/>
          <a:lstStyle/>
          <a:p>
            <a:pPr>
              <a:buFont typeface="Wingdings" pitchFamily="2" charset="2"/>
              <a:buNone/>
            </a:pPr>
            <a:r>
              <a:rPr lang="en-US" altLang="zh-CN" smtClean="0"/>
              <a:t> </a:t>
            </a:r>
            <a:endParaRPr lang="zh-CN" altLang="en-US" sz="2800" smtClean="0">
              <a:solidFill>
                <a:srgbClr val="009900"/>
              </a:solidFill>
            </a:endParaRPr>
          </a:p>
        </p:txBody>
      </p:sp>
      <p:sp>
        <p:nvSpPr>
          <p:cNvPr id="67587" name="圆角矩形 4"/>
          <p:cNvSpPr>
            <a:spLocks noChangeArrowheads="1"/>
          </p:cNvSpPr>
          <p:nvPr/>
        </p:nvSpPr>
        <p:spPr bwMode="auto">
          <a:xfrm>
            <a:off x="592138" y="1319213"/>
            <a:ext cx="8170862" cy="5040312"/>
          </a:xfrm>
          <a:prstGeom prst="roundRect">
            <a:avLst>
              <a:gd name="adj" fmla="val 16667"/>
            </a:avLst>
          </a:prstGeom>
          <a:solidFill>
            <a:schemeClr val="bg1"/>
          </a:solidFill>
          <a:ln w="25400">
            <a:solidFill>
              <a:srgbClr val="1F38ED"/>
            </a:solidFill>
            <a:round/>
            <a:headEnd/>
            <a:tailEnd/>
          </a:ln>
        </p:spPr>
        <p:txBody>
          <a:bodyPr anchor="ctr" anchorCtr="1"/>
          <a:lstStyle/>
          <a:p>
            <a:pPr eaLnBrk="1" hangingPunct="1">
              <a:lnSpc>
                <a:spcPct val="120000"/>
              </a:lnSpc>
              <a:buFont typeface="Arial" pitchFamily="34" charset="0"/>
              <a:buNone/>
            </a:pPr>
            <a:r>
              <a:rPr lang="en-US" altLang="zh-CN" b="1"/>
              <a:t>       </a:t>
            </a:r>
            <a:r>
              <a:rPr lang="en-US" altLang="zh-CN" sz="2400" b="1">
                <a:solidFill>
                  <a:srgbClr val="FF0000"/>
                </a:solidFill>
              </a:rPr>
              <a:t>2.</a:t>
            </a:r>
            <a:r>
              <a:rPr lang="zh-CN" altLang="en-US" sz="2400" b="1">
                <a:solidFill>
                  <a:srgbClr val="FF0000"/>
                </a:solidFill>
              </a:rPr>
              <a:t>内容、要求与安排方式</a:t>
            </a:r>
          </a:p>
          <a:p>
            <a:pPr eaLnBrk="1" hangingPunct="1">
              <a:lnSpc>
                <a:spcPct val="120000"/>
              </a:lnSpc>
              <a:buFont typeface="Arial" pitchFamily="34" charset="0"/>
              <a:buNone/>
            </a:pPr>
            <a:r>
              <a:rPr lang="en-US" altLang="zh-CN" sz="2000" b="1"/>
              <a:t>       </a:t>
            </a:r>
            <a:r>
              <a:rPr lang="en-US" altLang="zh-CN" sz="2000" b="1">
                <a:solidFill>
                  <a:srgbClr val="990033"/>
                </a:solidFill>
              </a:rPr>
              <a:t>(1)</a:t>
            </a:r>
            <a:r>
              <a:rPr lang="zh-CN" altLang="en-US" sz="2000" b="1">
                <a:solidFill>
                  <a:srgbClr val="990033"/>
                </a:solidFill>
              </a:rPr>
              <a:t>实验内容与要求：</a:t>
            </a:r>
          </a:p>
          <a:p>
            <a:pPr eaLnBrk="1" hangingPunct="1">
              <a:lnSpc>
                <a:spcPct val="120000"/>
              </a:lnSpc>
              <a:buFont typeface="Arial" pitchFamily="34" charset="0"/>
              <a:buNone/>
            </a:pPr>
            <a:r>
              <a:rPr lang="zh-CN" altLang="en-US" sz="2000" b="1"/>
              <a:t>       </a:t>
            </a:r>
            <a:r>
              <a:rPr lang="zh-CN" altLang="en-US" b="1"/>
              <a:t>根据各组选择的课题，实行项目组长（经理）制，各组推荐一名组长，统一管理整个项目的实施过程，并和理调整资源和负责项目全局；根据项目的难易合理分配组员的任务，对问题达成一直的看法；针对项目的实施，熟悉相应的软件开发工具的使用环境。</a:t>
            </a:r>
          </a:p>
          <a:p>
            <a:pPr eaLnBrk="1" hangingPunct="1">
              <a:lnSpc>
                <a:spcPct val="120000"/>
              </a:lnSpc>
              <a:buFont typeface="Arial" pitchFamily="34" charset="0"/>
              <a:buNone/>
            </a:pPr>
            <a:r>
              <a:rPr lang="zh-CN" altLang="en-US" b="1"/>
              <a:t>      考核要求：学习本章有关软件开发的有关知识，组成研发小组、发挥特长进行选题、合理分工，明确项目开发各阶段的主要任务，并熟悉相应的软件开发环境，编写出初步的“软件项目开发计划”。</a:t>
            </a:r>
          </a:p>
          <a:p>
            <a:pPr eaLnBrk="1" hangingPunct="1">
              <a:lnSpc>
                <a:spcPct val="120000"/>
              </a:lnSpc>
              <a:buFont typeface="Arial" pitchFamily="34" charset="0"/>
              <a:buNone/>
            </a:pPr>
            <a:r>
              <a:rPr lang="en-US" altLang="zh-CN" b="1"/>
              <a:t>      </a:t>
            </a:r>
            <a:r>
              <a:rPr lang="en-US" altLang="zh-CN" b="1">
                <a:solidFill>
                  <a:srgbClr val="990033"/>
                </a:solidFill>
              </a:rPr>
              <a:t>(2) </a:t>
            </a:r>
            <a:r>
              <a:rPr lang="zh-CN" altLang="en-US" b="1">
                <a:solidFill>
                  <a:srgbClr val="990033"/>
                </a:solidFill>
              </a:rPr>
              <a:t>实验安排方式：</a:t>
            </a:r>
          </a:p>
          <a:p>
            <a:pPr eaLnBrk="1" hangingPunct="1">
              <a:lnSpc>
                <a:spcPct val="120000"/>
              </a:lnSpc>
              <a:buFont typeface="Arial" pitchFamily="34" charset="0"/>
              <a:buNone/>
            </a:pPr>
            <a:r>
              <a:rPr lang="zh-CN" altLang="en-US" b="1"/>
              <a:t>本实验为开放实验，各组可同时进行实验，每组</a:t>
            </a:r>
            <a:r>
              <a:rPr lang="en-US" altLang="zh-CN" b="1"/>
              <a:t>2-3</a:t>
            </a:r>
            <a:r>
              <a:rPr lang="zh-CN" altLang="en-US" b="1"/>
              <a:t>人。</a:t>
            </a:r>
          </a:p>
          <a:p>
            <a:pPr eaLnBrk="1" hangingPunct="1">
              <a:lnSpc>
                <a:spcPct val="120000"/>
              </a:lnSpc>
              <a:buFont typeface="Arial" pitchFamily="34" charset="0"/>
              <a:buNone/>
            </a:pPr>
            <a:r>
              <a:rPr lang="en-US" altLang="zh-CN" b="1"/>
              <a:t>      </a:t>
            </a:r>
            <a:r>
              <a:rPr lang="en-US" altLang="zh-CN" b="1">
                <a:solidFill>
                  <a:srgbClr val="990033"/>
                </a:solidFill>
              </a:rPr>
              <a:t>(3)</a:t>
            </a:r>
            <a:r>
              <a:rPr lang="zh-CN" altLang="en-US" b="1">
                <a:solidFill>
                  <a:srgbClr val="990033"/>
                </a:solidFill>
              </a:rPr>
              <a:t>准备参考资料，阅读相关的国家有关软件开发的标准文档</a:t>
            </a:r>
            <a:r>
              <a:rPr lang="zh-CN" altLang="en-US" b="1"/>
              <a:t>。</a:t>
            </a:r>
          </a:p>
        </p:txBody>
      </p:sp>
      <p:sp>
        <p:nvSpPr>
          <p:cNvPr id="67588"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2800">
                <a:solidFill>
                  <a:schemeClr val="bg1"/>
                </a:solidFill>
                <a:latin typeface="Arial" pitchFamily="34" charset="0"/>
              </a:rPr>
              <a:t>1.5 </a:t>
            </a:r>
            <a:r>
              <a:rPr lang="zh-CN" altLang="en-US" sz="2800">
                <a:solidFill>
                  <a:schemeClr val="bg1"/>
                </a:solidFill>
                <a:latin typeface="Arial" pitchFamily="34" charset="0"/>
              </a:rPr>
              <a:t>实验一 软件开发准备及</a:t>
            </a:r>
            <a:r>
              <a:rPr lang="en-US" altLang="zh-CN" sz="2800">
                <a:solidFill>
                  <a:schemeClr val="bg1"/>
                </a:solidFill>
                <a:latin typeface="Arial" pitchFamily="34" charset="0"/>
              </a:rPr>
              <a:t>Visio</a:t>
            </a:r>
            <a:r>
              <a:rPr lang="zh-CN" altLang="en-US" sz="2800">
                <a:solidFill>
                  <a:schemeClr val="bg1"/>
                </a:solidFill>
                <a:latin typeface="Arial" pitchFamily="34" charset="0"/>
              </a:rPr>
              <a:t>应用</a:t>
            </a:r>
          </a:p>
        </p:txBody>
      </p:sp>
    </p:spTree>
    <p:extLst>
      <p:ext uri="{BB962C8B-B14F-4D97-AF65-F5344CB8AC3E}">
        <p14:creationId xmlns:p14="http://schemas.microsoft.com/office/powerpoint/2010/main" val="635663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noChangeArrowheads="1"/>
          </p:cNvSpPr>
          <p:nvPr>
            <p:ph idx="4294967295"/>
          </p:nvPr>
        </p:nvSpPr>
        <p:spPr>
          <a:xfrm>
            <a:off x="468313" y="1268413"/>
            <a:ext cx="8153400" cy="1439862"/>
          </a:xfrm>
        </p:spPr>
        <p:txBody>
          <a:bodyPr/>
          <a:lstStyle/>
          <a:p>
            <a:pPr>
              <a:buFont typeface="Wingdings" pitchFamily="2" charset="2"/>
              <a:buNone/>
            </a:pPr>
            <a:r>
              <a:rPr lang="en-US" altLang="zh-CN" smtClean="0"/>
              <a:t> </a:t>
            </a:r>
            <a:endParaRPr lang="zh-CN" altLang="en-US" sz="2800" smtClean="0">
              <a:solidFill>
                <a:srgbClr val="009900"/>
              </a:solidFill>
            </a:endParaRPr>
          </a:p>
        </p:txBody>
      </p:sp>
      <p:sp>
        <p:nvSpPr>
          <p:cNvPr id="68611" name="圆角矩形 4"/>
          <p:cNvSpPr>
            <a:spLocks noChangeArrowheads="1"/>
          </p:cNvSpPr>
          <p:nvPr/>
        </p:nvSpPr>
        <p:spPr bwMode="auto">
          <a:xfrm>
            <a:off x="457200" y="1484313"/>
            <a:ext cx="8134350" cy="3384550"/>
          </a:xfrm>
          <a:prstGeom prst="roundRect">
            <a:avLst>
              <a:gd name="adj" fmla="val 16667"/>
            </a:avLst>
          </a:prstGeom>
          <a:solidFill>
            <a:schemeClr val="bg1"/>
          </a:solidFill>
          <a:ln w="25400">
            <a:solidFill>
              <a:srgbClr val="1F38ED"/>
            </a:solidFill>
            <a:round/>
            <a:headEnd/>
            <a:tailEnd/>
          </a:ln>
        </p:spPr>
        <p:txBody>
          <a:bodyPr anchor="ctr" anchorCtr="1"/>
          <a:lstStyle/>
          <a:p>
            <a:pPr eaLnBrk="1" hangingPunct="1">
              <a:buFont typeface="Arial" pitchFamily="34" charset="0"/>
              <a:buNone/>
            </a:pPr>
            <a:r>
              <a:rPr lang="zh-CN" altLang="en-US" sz="2400" b="1"/>
              <a:t> </a:t>
            </a:r>
            <a:r>
              <a:rPr lang="zh-CN" altLang="en-US" sz="2400" b="1">
                <a:solidFill>
                  <a:srgbClr val="990033"/>
                </a:solidFill>
              </a:rPr>
              <a:t>任务二 </a:t>
            </a:r>
            <a:r>
              <a:rPr lang="en-US" altLang="zh-CN" sz="2400" b="1">
                <a:solidFill>
                  <a:srgbClr val="990033"/>
                </a:solidFill>
              </a:rPr>
              <a:t>MS Visio2017</a:t>
            </a:r>
            <a:r>
              <a:rPr lang="zh-CN" altLang="en-US" sz="2400" b="1">
                <a:solidFill>
                  <a:srgbClr val="990033"/>
                </a:solidFill>
              </a:rPr>
              <a:t>应用</a:t>
            </a:r>
          </a:p>
          <a:p>
            <a:pPr eaLnBrk="1" hangingPunct="1">
              <a:buFont typeface="Arial" pitchFamily="34" charset="0"/>
              <a:buNone/>
            </a:pPr>
            <a:r>
              <a:rPr lang="en-US" altLang="zh-CN" sz="2400" b="1"/>
              <a:t>      </a:t>
            </a:r>
            <a:r>
              <a:rPr lang="en-US" altLang="zh-CN" sz="2400" b="1">
                <a:solidFill>
                  <a:srgbClr val="FF0000"/>
                </a:solidFill>
              </a:rPr>
              <a:t>1.</a:t>
            </a:r>
            <a:r>
              <a:rPr lang="zh-CN" altLang="en-US" sz="2400" b="1">
                <a:solidFill>
                  <a:srgbClr val="FF0000"/>
                </a:solidFill>
              </a:rPr>
              <a:t>实验目的</a:t>
            </a:r>
          </a:p>
          <a:p>
            <a:pPr eaLnBrk="1" hangingPunct="1">
              <a:buFont typeface="Arial" pitchFamily="34" charset="0"/>
              <a:buNone/>
            </a:pPr>
            <a:r>
              <a:rPr lang="en-US" altLang="zh-CN" sz="2400" b="1"/>
              <a:t>     【</a:t>
            </a:r>
            <a:r>
              <a:rPr lang="zh-CN" altLang="en-US" sz="2400" b="1"/>
              <a:t>说明</a:t>
            </a:r>
            <a:r>
              <a:rPr lang="en-US" altLang="zh-CN" sz="2400" b="1"/>
              <a:t>】</a:t>
            </a:r>
            <a:r>
              <a:rPr lang="zh-CN" altLang="en-US" sz="2400" b="1"/>
              <a:t>本节以了解为主，以后要求进一步掌握。 </a:t>
            </a:r>
          </a:p>
          <a:p>
            <a:pPr eaLnBrk="1" hangingPunct="1">
              <a:buFont typeface="Arial" pitchFamily="34" charset="0"/>
              <a:buNone/>
            </a:pPr>
            <a:r>
              <a:rPr lang="en-US" altLang="zh-CN" sz="2400" b="1"/>
              <a:t>      1) </a:t>
            </a:r>
            <a:r>
              <a:rPr lang="zh-CN" altLang="en-US" sz="2400" b="1"/>
              <a:t>熟悉</a:t>
            </a:r>
            <a:r>
              <a:rPr lang="en-US" altLang="zh-CN" sz="2400" b="1"/>
              <a:t>Visio</a:t>
            </a:r>
            <a:r>
              <a:rPr lang="zh-CN" altLang="en-US" sz="2400" b="1"/>
              <a:t>的工作环境及组成； </a:t>
            </a:r>
          </a:p>
          <a:p>
            <a:pPr eaLnBrk="1" hangingPunct="1">
              <a:buFont typeface="Arial" pitchFamily="34" charset="0"/>
              <a:buNone/>
            </a:pPr>
            <a:r>
              <a:rPr lang="en-US" altLang="zh-CN" sz="2400" b="1"/>
              <a:t>      2) </a:t>
            </a:r>
            <a:r>
              <a:rPr lang="zh-CN" altLang="en-US" sz="2400" b="1"/>
              <a:t>掌握用</a:t>
            </a:r>
            <a:r>
              <a:rPr lang="en-US" altLang="zh-CN" sz="2400" b="1"/>
              <a:t>Visio</a:t>
            </a:r>
            <a:r>
              <a:rPr lang="zh-CN" altLang="en-US" sz="2400" b="1"/>
              <a:t>软件绘制图表的基本操作； </a:t>
            </a:r>
          </a:p>
          <a:p>
            <a:pPr eaLnBrk="1" hangingPunct="1">
              <a:buFont typeface="Arial" pitchFamily="34" charset="0"/>
              <a:buNone/>
            </a:pPr>
            <a:r>
              <a:rPr lang="en-US" altLang="zh-CN" sz="2400" b="1"/>
              <a:t>      3) </a:t>
            </a:r>
            <a:r>
              <a:rPr lang="zh-CN" altLang="en-US" sz="2400" b="1"/>
              <a:t>能熟练用</a:t>
            </a:r>
            <a:r>
              <a:rPr lang="en-US" altLang="zh-CN" sz="2400" b="1"/>
              <a:t>Visio</a:t>
            </a:r>
            <a:r>
              <a:rPr lang="zh-CN" altLang="en-US" sz="2400" b="1"/>
              <a:t>软件绘制各种较复杂的专业图表； </a:t>
            </a:r>
          </a:p>
          <a:p>
            <a:pPr eaLnBrk="1" hangingPunct="1">
              <a:buFont typeface="Arial" pitchFamily="34" charset="0"/>
              <a:buNone/>
            </a:pPr>
            <a:r>
              <a:rPr lang="en-US" altLang="zh-CN" sz="2400" b="1"/>
              <a:t>      4) </a:t>
            </a:r>
            <a:r>
              <a:rPr lang="zh-CN" altLang="en-US" sz="2400" b="1"/>
              <a:t>掌握各种图表文档创建方法</a:t>
            </a:r>
            <a:r>
              <a:rPr lang="en-US" altLang="zh-CN" sz="2400" b="1"/>
              <a:t>. </a:t>
            </a:r>
          </a:p>
        </p:txBody>
      </p:sp>
      <p:sp>
        <p:nvSpPr>
          <p:cNvPr id="68612"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2800">
                <a:solidFill>
                  <a:schemeClr val="bg1"/>
                </a:solidFill>
                <a:latin typeface="Arial" pitchFamily="34" charset="0"/>
              </a:rPr>
              <a:t>1.5 </a:t>
            </a:r>
            <a:r>
              <a:rPr lang="zh-CN" altLang="en-US" sz="2800">
                <a:solidFill>
                  <a:schemeClr val="bg1"/>
                </a:solidFill>
                <a:latin typeface="Arial" pitchFamily="34" charset="0"/>
              </a:rPr>
              <a:t>实验一 软件开发准备及</a:t>
            </a:r>
            <a:r>
              <a:rPr lang="en-US" altLang="zh-CN" sz="2800">
                <a:solidFill>
                  <a:schemeClr val="bg1"/>
                </a:solidFill>
                <a:latin typeface="Arial" pitchFamily="34" charset="0"/>
              </a:rPr>
              <a:t>Visio</a:t>
            </a:r>
            <a:r>
              <a:rPr lang="zh-CN" altLang="en-US" sz="2800">
                <a:solidFill>
                  <a:schemeClr val="bg1"/>
                </a:solidFill>
                <a:latin typeface="Arial" pitchFamily="34" charset="0"/>
              </a:rPr>
              <a:t>应用</a:t>
            </a:r>
          </a:p>
        </p:txBody>
      </p:sp>
      <p:pic>
        <p:nvPicPr>
          <p:cNvPr id="68613" name="Picture 6"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1500" y="4868863"/>
            <a:ext cx="1109663"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8485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noChangeArrowheads="1"/>
          </p:cNvSpPr>
          <p:nvPr>
            <p:ph idx="4294967295"/>
          </p:nvPr>
        </p:nvSpPr>
        <p:spPr>
          <a:xfrm>
            <a:off x="468313" y="1268413"/>
            <a:ext cx="8153400" cy="1439862"/>
          </a:xfrm>
        </p:spPr>
        <p:txBody>
          <a:bodyPr/>
          <a:lstStyle/>
          <a:p>
            <a:pPr>
              <a:buFont typeface="Wingdings" pitchFamily="2" charset="2"/>
              <a:buNone/>
            </a:pPr>
            <a:r>
              <a:rPr lang="en-US" altLang="zh-CN" smtClean="0"/>
              <a:t> </a:t>
            </a:r>
            <a:endParaRPr lang="zh-CN" altLang="en-US" sz="2800" smtClean="0">
              <a:solidFill>
                <a:srgbClr val="009900"/>
              </a:solidFill>
            </a:endParaRPr>
          </a:p>
        </p:txBody>
      </p:sp>
      <p:sp>
        <p:nvSpPr>
          <p:cNvPr id="69635" name="圆角矩形 4"/>
          <p:cNvSpPr>
            <a:spLocks noChangeArrowheads="1"/>
          </p:cNvSpPr>
          <p:nvPr/>
        </p:nvSpPr>
        <p:spPr bwMode="auto">
          <a:xfrm>
            <a:off x="628650" y="1125538"/>
            <a:ext cx="8120063" cy="2087562"/>
          </a:xfrm>
          <a:prstGeom prst="roundRect">
            <a:avLst>
              <a:gd name="adj" fmla="val 16667"/>
            </a:avLst>
          </a:prstGeom>
          <a:solidFill>
            <a:schemeClr val="bg1"/>
          </a:solidFill>
          <a:ln w="25400">
            <a:solidFill>
              <a:srgbClr val="1F38ED"/>
            </a:solidFill>
            <a:round/>
            <a:headEnd/>
            <a:tailEnd/>
          </a:ln>
        </p:spPr>
        <p:txBody>
          <a:bodyPr anchor="ctr" anchorCtr="1"/>
          <a:lstStyle/>
          <a:p>
            <a:pPr eaLnBrk="1" hangingPunct="1">
              <a:buFont typeface="Arial" pitchFamily="34" charset="0"/>
              <a:buNone/>
            </a:pPr>
            <a:r>
              <a:rPr lang="en-US" altLang="zh-CN" sz="2000" b="1">
                <a:solidFill>
                  <a:srgbClr val="FF0000"/>
                </a:solidFill>
              </a:rPr>
              <a:t>2.</a:t>
            </a:r>
            <a:r>
              <a:rPr lang="zh-CN" altLang="en-US" sz="2000" b="1">
                <a:solidFill>
                  <a:srgbClr val="FF0000"/>
                </a:solidFill>
              </a:rPr>
              <a:t>实验要求</a:t>
            </a:r>
          </a:p>
          <a:p>
            <a:pPr eaLnBrk="1" hangingPunct="1">
              <a:buFont typeface="Arial" pitchFamily="34" charset="0"/>
              <a:buNone/>
            </a:pPr>
            <a:r>
              <a:rPr lang="zh-CN" altLang="en-US" sz="2000" b="1"/>
              <a:t>      要求能够熟练运用</a:t>
            </a:r>
            <a:r>
              <a:rPr lang="en-US" altLang="zh-CN" sz="2000" b="1"/>
              <a:t>Visio</a:t>
            </a:r>
            <a:r>
              <a:rPr lang="zh-CN" altLang="en-US" sz="2000" b="1"/>
              <a:t>软件所提供的菜单、工具、模型等制作图形或图表；能用</a:t>
            </a:r>
            <a:r>
              <a:rPr lang="en-US" altLang="zh-CN" sz="2000" b="1"/>
              <a:t>Visio</a:t>
            </a:r>
            <a:r>
              <a:rPr lang="zh-CN" altLang="en-US" sz="2000" b="1"/>
              <a:t>软件所提供专业图形模板，来自行绘制出专业化、高质量的图形或图表。 </a:t>
            </a:r>
          </a:p>
          <a:p>
            <a:pPr eaLnBrk="1" hangingPunct="1">
              <a:buFont typeface="Arial" pitchFamily="34" charset="0"/>
              <a:buNone/>
            </a:pPr>
            <a:r>
              <a:rPr lang="en-US" altLang="zh-CN" sz="2000" b="1">
                <a:solidFill>
                  <a:srgbClr val="FF0000"/>
                </a:solidFill>
              </a:rPr>
              <a:t>3.</a:t>
            </a:r>
            <a:r>
              <a:rPr lang="zh-CN" altLang="en-US" sz="2000" b="1">
                <a:solidFill>
                  <a:srgbClr val="FF0000"/>
                </a:solidFill>
              </a:rPr>
              <a:t>实验内容及步骤</a:t>
            </a:r>
          </a:p>
          <a:p>
            <a:pPr eaLnBrk="1" hangingPunct="1">
              <a:buFont typeface="Arial" pitchFamily="34" charset="0"/>
              <a:buNone/>
            </a:pPr>
            <a:r>
              <a:rPr lang="zh-CN" altLang="en-US" sz="2000" b="1"/>
              <a:t>      用</a:t>
            </a:r>
            <a:r>
              <a:rPr lang="en-US" altLang="zh-CN" sz="2000" b="1"/>
              <a:t>Visio2017</a:t>
            </a:r>
            <a:r>
              <a:rPr lang="zh-CN" altLang="en-US" sz="2000" b="1"/>
              <a:t>（各种功能画简单图表）设计一个基本流程图模型。 </a:t>
            </a:r>
          </a:p>
        </p:txBody>
      </p:sp>
      <p:pic>
        <p:nvPicPr>
          <p:cNvPr id="696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3213100"/>
            <a:ext cx="5435600" cy="361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2800">
                <a:solidFill>
                  <a:schemeClr val="bg1"/>
                </a:solidFill>
                <a:latin typeface="Arial" pitchFamily="34" charset="0"/>
              </a:rPr>
              <a:t>1.5 </a:t>
            </a:r>
            <a:r>
              <a:rPr lang="zh-CN" altLang="en-US" sz="2800">
                <a:solidFill>
                  <a:schemeClr val="bg1"/>
                </a:solidFill>
                <a:latin typeface="Arial" pitchFamily="34" charset="0"/>
              </a:rPr>
              <a:t>实验一 软件开发准备及</a:t>
            </a:r>
            <a:r>
              <a:rPr lang="en-US" altLang="zh-CN" sz="2800">
                <a:solidFill>
                  <a:schemeClr val="bg1"/>
                </a:solidFill>
                <a:latin typeface="Arial" pitchFamily="34" charset="0"/>
              </a:rPr>
              <a:t>Visio</a:t>
            </a:r>
            <a:r>
              <a:rPr lang="zh-CN" altLang="en-US" sz="2800">
                <a:solidFill>
                  <a:schemeClr val="bg1"/>
                </a:solidFill>
                <a:latin typeface="Arial" pitchFamily="34" charset="0"/>
              </a:rPr>
              <a:t>应用</a:t>
            </a:r>
          </a:p>
        </p:txBody>
      </p:sp>
      <p:pic>
        <p:nvPicPr>
          <p:cNvPr id="6963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6238" y="3500438"/>
            <a:ext cx="3687762" cy="281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5260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noChangeArrowheads="1"/>
          </p:cNvSpPr>
          <p:nvPr>
            <p:ph idx="4294967295"/>
          </p:nvPr>
        </p:nvSpPr>
        <p:spPr>
          <a:xfrm>
            <a:off x="468313" y="1268413"/>
            <a:ext cx="8153400" cy="1439862"/>
          </a:xfrm>
        </p:spPr>
        <p:txBody>
          <a:bodyPr/>
          <a:lstStyle/>
          <a:p>
            <a:pPr>
              <a:buFont typeface="Wingdings" pitchFamily="2" charset="2"/>
              <a:buNone/>
            </a:pPr>
            <a:r>
              <a:rPr lang="en-US" altLang="zh-CN" sz="1800" b="0" smtClean="0"/>
              <a:t>1) </a:t>
            </a:r>
            <a:r>
              <a:rPr lang="zh-CN" altLang="en-US" sz="1800" b="0" smtClean="0"/>
              <a:t>通过打开模板并向图表添加形状来开始“创建”图表。如图</a:t>
            </a:r>
            <a:r>
              <a:rPr lang="en-US" altLang="zh-CN" sz="1800" b="0" smtClean="0"/>
              <a:t>1-18</a:t>
            </a:r>
            <a:r>
              <a:rPr lang="zh-CN" altLang="en-US" sz="1800" b="0" smtClean="0"/>
              <a:t>所示。 </a:t>
            </a:r>
          </a:p>
        </p:txBody>
      </p:sp>
      <p:pic>
        <p:nvPicPr>
          <p:cNvPr id="70659" name="Picture 5"/>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1258888" y="1773238"/>
            <a:ext cx="655320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Rectangle 6"/>
          <p:cNvSpPr>
            <a:spLocks noChangeArrowheads="1"/>
          </p:cNvSpPr>
          <p:nvPr/>
        </p:nvSpPr>
        <p:spPr bwMode="auto">
          <a:xfrm>
            <a:off x="3995738" y="6205538"/>
            <a:ext cx="1717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r>
              <a:rPr lang="zh-CN" altLang="en-US" sz="1400"/>
              <a:t>图</a:t>
            </a:r>
            <a:r>
              <a:rPr lang="en-US" altLang="zh-CN" sz="1400"/>
              <a:t>1-18 </a:t>
            </a:r>
            <a:r>
              <a:rPr lang="zh-CN" altLang="en-US" sz="1400"/>
              <a:t>创建新图表</a:t>
            </a:r>
            <a:r>
              <a:rPr lang="zh-CN" altLang="en-US" b="1"/>
              <a:t> </a:t>
            </a:r>
          </a:p>
        </p:txBody>
      </p:sp>
      <p:sp>
        <p:nvSpPr>
          <p:cNvPr id="70661"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2800">
                <a:solidFill>
                  <a:schemeClr val="bg1"/>
                </a:solidFill>
                <a:latin typeface="Arial" pitchFamily="34" charset="0"/>
              </a:rPr>
              <a:t>1.5 </a:t>
            </a:r>
            <a:r>
              <a:rPr lang="zh-CN" altLang="en-US" sz="2800">
                <a:solidFill>
                  <a:schemeClr val="bg1"/>
                </a:solidFill>
                <a:latin typeface="Arial" pitchFamily="34" charset="0"/>
              </a:rPr>
              <a:t>实验一 软件开发准备及</a:t>
            </a:r>
            <a:r>
              <a:rPr lang="en-US" altLang="zh-CN" sz="2800">
                <a:solidFill>
                  <a:schemeClr val="bg1"/>
                </a:solidFill>
                <a:latin typeface="Arial" pitchFamily="34" charset="0"/>
              </a:rPr>
              <a:t>Visio</a:t>
            </a:r>
            <a:r>
              <a:rPr lang="zh-CN" altLang="en-US" sz="2800">
                <a:solidFill>
                  <a:schemeClr val="bg1"/>
                </a:solidFill>
                <a:latin typeface="Arial" pitchFamily="34" charset="0"/>
              </a:rPr>
              <a:t>应用</a:t>
            </a:r>
          </a:p>
        </p:txBody>
      </p:sp>
      <p:sp>
        <p:nvSpPr>
          <p:cNvPr id="70662" name="AutoShape 7">
            <a:hlinkClick r:id="rId3" highlightClick="1"/>
          </p:cNvPr>
          <p:cNvSpPr>
            <a:spLocks noChangeArrowheads="1"/>
          </p:cNvSpPr>
          <p:nvPr/>
        </p:nvSpPr>
        <p:spPr bwMode="auto">
          <a:xfrm>
            <a:off x="5724525" y="6237288"/>
            <a:ext cx="360363" cy="360362"/>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 typeface="Arial" pitchFamily="34" charset="0"/>
              <a:buNone/>
            </a:pPr>
            <a:endParaRPr lang="zh-CN" altLang="en-US"/>
          </a:p>
        </p:txBody>
      </p:sp>
    </p:spTree>
    <p:extLst>
      <p:ext uri="{BB962C8B-B14F-4D97-AF65-F5344CB8AC3E}">
        <p14:creationId xmlns:p14="http://schemas.microsoft.com/office/powerpoint/2010/main" val="950235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noChangeArrowheads="1"/>
          </p:cNvSpPr>
          <p:nvPr>
            <p:ph idx="4294967295"/>
          </p:nvPr>
        </p:nvSpPr>
        <p:spPr>
          <a:xfrm>
            <a:off x="468313" y="1557338"/>
            <a:ext cx="8207375" cy="3671887"/>
          </a:xfrm>
        </p:spPr>
        <p:txBody>
          <a:bodyPr/>
          <a:lstStyle/>
          <a:p>
            <a:pPr>
              <a:buFont typeface="Wingdings" pitchFamily="2" charset="2"/>
              <a:buNone/>
            </a:pPr>
            <a:r>
              <a:rPr lang="en-US" altLang="zh-CN" sz="1600" b="0" smtClean="0"/>
              <a:t>          </a:t>
            </a:r>
            <a:endParaRPr lang="zh-CN" altLang="en-US" sz="2400" b="0" smtClean="0"/>
          </a:p>
        </p:txBody>
      </p:sp>
      <p:sp>
        <p:nvSpPr>
          <p:cNvPr id="71683" name="圆角矩形 4"/>
          <p:cNvSpPr>
            <a:spLocks noChangeArrowheads="1"/>
          </p:cNvSpPr>
          <p:nvPr/>
        </p:nvSpPr>
        <p:spPr bwMode="auto">
          <a:xfrm>
            <a:off x="611188" y="1196975"/>
            <a:ext cx="7921625" cy="2159000"/>
          </a:xfrm>
          <a:prstGeom prst="roundRect">
            <a:avLst>
              <a:gd name="adj" fmla="val 16667"/>
            </a:avLst>
          </a:prstGeom>
          <a:solidFill>
            <a:schemeClr val="bg1"/>
          </a:solidFill>
          <a:ln w="25400">
            <a:solidFill>
              <a:srgbClr val="1F38ED"/>
            </a:solidFill>
            <a:round/>
            <a:headEnd/>
            <a:tailEnd/>
          </a:ln>
        </p:spPr>
        <p:txBody>
          <a:bodyPr anchor="ctr" anchorCtr="1"/>
          <a:lstStyle/>
          <a:p>
            <a:pPr eaLnBrk="1" hangingPunct="1">
              <a:buFont typeface="Arial" pitchFamily="34" charset="0"/>
              <a:buNone/>
            </a:pPr>
            <a:r>
              <a:rPr lang="en-US" altLang="zh-CN" sz="2000" b="1">
                <a:latin typeface="宋体" pitchFamily="2" charset="-122"/>
              </a:rPr>
              <a:t>2) </a:t>
            </a:r>
            <a:r>
              <a:rPr lang="zh-CN" altLang="en-US" sz="2000" b="1">
                <a:latin typeface="宋体" pitchFamily="2" charset="-122"/>
              </a:rPr>
              <a:t>在图表中移动形状并调整形状的大小。</a:t>
            </a:r>
          </a:p>
          <a:p>
            <a:pPr eaLnBrk="1" hangingPunct="1">
              <a:buFont typeface="Arial" pitchFamily="34" charset="0"/>
              <a:buNone/>
            </a:pPr>
            <a:r>
              <a:rPr lang="zh-CN" altLang="en-US" sz="2000" b="1">
                <a:latin typeface="宋体" pitchFamily="2" charset="-122"/>
              </a:rPr>
              <a:t>在界面中选择“形状”出现如图</a:t>
            </a:r>
            <a:r>
              <a:rPr lang="en-US" altLang="zh-CN" sz="2000" b="1">
                <a:latin typeface="宋体" pitchFamily="2" charset="-122"/>
              </a:rPr>
              <a:t>8-</a:t>
            </a:r>
            <a:r>
              <a:rPr lang="zh-CN" altLang="en-US" sz="2000" b="1">
                <a:latin typeface="宋体" pitchFamily="2" charset="-122"/>
              </a:rPr>
              <a:t>所示的形状界面。 </a:t>
            </a:r>
          </a:p>
          <a:p>
            <a:pPr eaLnBrk="1" hangingPunct="1">
              <a:buFont typeface="Arial" pitchFamily="34" charset="0"/>
              <a:buNone/>
            </a:pPr>
            <a:r>
              <a:rPr lang="en-US" altLang="zh-CN" sz="2000" b="1">
                <a:latin typeface="宋体" pitchFamily="2" charset="-122"/>
              </a:rPr>
              <a:t>3) </a:t>
            </a:r>
            <a:r>
              <a:rPr lang="zh-CN" altLang="en-US" sz="2000" b="1">
                <a:latin typeface="宋体" pitchFamily="2" charset="-122"/>
              </a:rPr>
              <a:t>向图表添加文本。 </a:t>
            </a:r>
          </a:p>
          <a:p>
            <a:pPr eaLnBrk="1" hangingPunct="1">
              <a:buFont typeface="Arial" pitchFamily="34" charset="0"/>
              <a:buNone/>
            </a:pPr>
            <a:r>
              <a:rPr lang="en-US" altLang="zh-CN" sz="2000" b="1">
                <a:latin typeface="宋体" pitchFamily="2" charset="-122"/>
              </a:rPr>
              <a:t>4) </a:t>
            </a:r>
            <a:r>
              <a:rPr lang="zh-CN" altLang="en-US" sz="2000" b="1">
                <a:latin typeface="宋体" pitchFamily="2" charset="-122"/>
              </a:rPr>
              <a:t>连接图表中的形状。 </a:t>
            </a:r>
          </a:p>
          <a:p>
            <a:pPr eaLnBrk="1" hangingPunct="1">
              <a:buFont typeface="Arial" pitchFamily="34" charset="0"/>
              <a:buNone/>
            </a:pPr>
            <a:r>
              <a:rPr lang="en-US" altLang="zh-CN" sz="2000" b="1">
                <a:latin typeface="宋体" pitchFamily="2" charset="-122"/>
              </a:rPr>
              <a:t>5) </a:t>
            </a:r>
            <a:r>
              <a:rPr lang="zh-CN" altLang="en-US" sz="2000" b="1">
                <a:latin typeface="宋体" pitchFamily="2" charset="-122"/>
              </a:rPr>
              <a:t>设置图表中形状的格式。</a:t>
            </a:r>
          </a:p>
          <a:p>
            <a:pPr eaLnBrk="1" hangingPunct="1">
              <a:buFont typeface="Arial" pitchFamily="34" charset="0"/>
              <a:buNone/>
            </a:pPr>
            <a:r>
              <a:rPr lang="en-US" altLang="zh-CN" sz="2000" b="1">
                <a:latin typeface="宋体" pitchFamily="2" charset="-122"/>
              </a:rPr>
              <a:t>6) </a:t>
            </a:r>
            <a:r>
              <a:rPr lang="zh-CN" altLang="en-US" sz="2000" b="1">
                <a:latin typeface="宋体" pitchFamily="2" charset="-122"/>
              </a:rPr>
              <a:t>保存图表以示完成，并向演示图表。</a:t>
            </a:r>
            <a:r>
              <a:rPr lang="zh-CN" altLang="en-US" sz="2000" b="1">
                <a:solidFill>
                  <a:srgbClr val="0066FF"/>
                </a:solidFill>
              </a:rPr>
              <a:t> </a:t>
            </a:r>
          </a:p>
        </p:txBody>
      </p:sp>
      <p:sp>
        <p:nvSpPr>
          <p:cNvPr id="71684" name="圆角矩形 4"/>
          <p:cNvSpPr>
            <a:spLocks noChangeArrowheads="1"/>
          </p:cNvSpPr>
          <p:nvPr/>
        </p:nvSpPr>
        <p:spPr bwMode="auto">
          <a:xfrm>
            <a:off x="539750" y="3573463"/>
            <a:ext cx="8134350" cy="3025775"/>
          </a:xfrm>
          <a:prstGeom prst="roundRect">
            <a:avLst>
              <a:gd name="adj" fmla="val 16667"/>
            </a:avLst>
          </a:prstGeom>
          <a:solidFill>
            <a:schemeClr val="bg1"/>
          </a:solidFill>
          <a:ln w="25400">
            <a:solidFill>
              <a:srgbClr val="1F38ED"/>
            </a:solidFill>
            <a:round/>
            <a:headEnd/>
            <a:tailEnd/>
          </a:ln>
        </p:spPr>
        <p:txBody>
          <a:bodyPr anchor="ctr" anchorCtr="1"/>
          <a:lstStyle/>
          <a:p>
            <a:pPr eaLnBrk="1" hangingPunct="1">
              <a:buFont typeface="Arial" pitchFamily="34" charset="0"/>
              <a:buNone/>
            </a:pPr>
            <a:r>
              <a:rPr lang="en-US" altLang="zh-CN" sz="2400">
                <a:solidFill>
                  <a:srgbClr val="0066FF"/>
                </a:solidFill>
              </a:rPr>
              <a:t>      </a:t>
            </a:r>
            <a:endParaRPr lang="zh-CN" altLang="en-US" sz="2400">
              <a:solidFill>
                <a:srgbClr val="0066FF"/>
              </a:solidFill>
            </a:endParaRPr>
          </a:p>
        </p:txBody>
      </p:sp>
      <p:sp>
        <p:nvSpPr>
          <p:cNvPr id="71685" name="内容占位符 2"/>
          <p:cNvSpPr>
            <a:spLocks noChangeArrowheads="1"/>
          </p:cNvSpPr>
          <p:nvPr/>
        </p:nvSpPr>
        <p:spPr bwMode="auto">
          <a:xfrm>
            <a:off x="611188" y="3357563"/>
            <a:ext cx="777716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Font typeface="Wingdings" pitchFamily="2" charset="2"/>
              <a:buNone/>
            </a:pPr>
            <a:endParaRPr lang="zh-CN" altLang="en-US">
              <a:solidFill>
                <a:schemeClr val="tx2"/>
              </a:solidFill>
              <a:latin typeface="宋体" pitchFamily="2" charset="-122"/>
            </a:endParaRPr>
          </a:p>
          <a:p>
            <a:pPr marL="342900" indent="-342900">
              <a:spcBef>
                <a:spcPct val="20000"/>
              </a:spcBef>
              <a:buClr>
                <a:schemeClr val="hlink"/>
              </a:buClr>
              <a:buFont typeface="Wingdings" pitchFamily="2" charset="2"/>
              <a:buNone/>
            </a:pPr>
            <a:r>
              <a:rPr lang="en-US" altLang="zh-CN" sz="2000">
                <a:latin typeface="宋体" pitchFamily="2" charset="-122"/>
              </a:rPr>
              <a:t>  </a:t>
            </a:r>
            <a:r>
              <a:rPr lang="en-US" altLang="zh-CN" sz="2000" b="1">
                <a:solidFill>
                  <a:srgbClr val="FF0000"/>
                </a:solidFill>
                <a:latin typeface="宋体" pitchFamily="2" charset="-122"/>
              </a:rPr>
              <a:t>4.</a:t>
            </a:r>
            <a:r>
              <a:rPr lang="zh-CN" altLang="en-US" sz="2000" b="1">
                <a:solidFill>
                  <a:srgbClr val="FF0000"/>
                </a:solidFill>
                <a:latin typeface="宋体" pitchFamily="2" charset="-122"/>
              </a:rPr>
              <a:t>实验学时</a:t>
            </a:r>
          </a:p>
          <a:p>
            <a:pPr marL="342900" indent="-342900">
              <a:spcBef>
                <a:spcPct val="20000"/>
              </a:spcBef>
              <a:buClr>
                <a:schemeClr val="hlink"/>
              </a:buClr>
              <a:buFont typeface="Wingdings" pitchFamily="2" charset="2"/>
              <a:buNone/>
            </a:pPr>
            <a:r>
              <a:rPr lang="zh-CN" altLang="en-US" sz="2000" b="1">
                <a:latin typeface="宋体" pitchFamily="2" charset="-122"/>
              </a:rPr>
              <a:t>      实验学时：</a:t>
            </a:r>
            <a:r>
              <a:rPr lang="en-US" altLang="zh-CN" sz="2000" b="1">
                <a:latin typeface="宋体" pitchFamily="2" charset="-122"/>
              </a:rPr>
              <a:t>2</a:t>
            </a:r>
            <a:r>
              <a:rPr lang="zh-CN" altLang="en-US" sz="2000" b="1">
                <a:latin typeface="宋体" pitchFamily="2" charset="-122"/>
              </a:rPr>
              <a:t>学时。 </a:t>
            </a:r>
          </a:p>
          <a:p>
            <a:pPr marL="342900" indent="-342900">
              <a:spcBef>
                <a:spcPct val="20000"/>
              </a:spcBef>
              <a:buClr>
                <a:schemeClr val="hlink"/>
              </a:buClr>
              <a:buFont typeface="Wingdings" pitchFamily="2" charset="2"/>
              <a:buNone/>
            </a:pPr>
            <a:r>
              <a:rPr lang="en-US" altLang="zh-CN" sz="2000" b="1">
                <a:latin typeface="宋体" pitchFamily="2" charset="-122"/>
              </a:rPr>
              <a:t>  </a:t>
            </a:r>
            <a:r>
              <a:rPr lang="en-US" altLang="zh-CN" sz="2000" b="1">
                <a:solidFill>
                  <a:srgbClr val="FF0000"/>
                </a:solidFill>
                <a:latin typeface="宋体" pitchFamily="2" charset="-122"/>
              </a:rPr>
              <a:t>5.</a:t>
            </a:r>
            <a:r>
              <a:rPr lang="zh-CN" altLang="en-US" sz="2000" b="1">
                <a:solidFill>
                  <a:srgbClr val="FF0000"/>
                </a:solidFill>
                <a:latin typeface="宋体" pitchFamily="2" charset="-122"/>
              </a:rPr>
              <a:t>实验结果</a:t>
            </a:r>
            <a:r>
              <a:rPr lang="zh-CN" altLang="en-US" sz="2000" b="1">
                <a:latin typeface="宋体" pitchFamily="2" charset="-122"/>
              </a:rPr>
              <a:t>    </a:t>
            </a:r>
          </a:p>
          <a:p>
            <a:pPr marL="342900" indent="-342900">
              <a:spcBef>
                <a:spcPct val="20000"/>
              </a:spcBef>
              <a:buClr>
                <a:schemeClr val="hlink"/>
              </a:buClr>
              <a:buFont typeface="Wingdings" pitchFamily="2" charset="2"/>
              <a:buNone/>
            </a:pPr>
            <a:r>
              <a:rPr lang="zh-CN" altLang="en-US" sz="2000" b="1">
                <a:latin typeface="宋体" pitchFamily="2" charset="-122"/>
              </a:rPr>
              <a:t>      上交所制作的流程图文件和实验报告</a:t>
            </a:r>
          </a:p>
          <a:p>
            <a:pPr marL="342900" indent="-342900">
              <a:spcBef>
                <a:spcPct val="20000"/>
              </a:spcBef>
              <a:buClr>
                <a:schemeClr val="hlink"/>
              </a:buClr>
              <a:buFont typeface="Wingdings" pitchFamily="2" charset="2"/>
              <a:buNone/>
            </a:pPr>
            <a:r>
              <a:rPr lang="en-US" altLang="zh-CN" sz="2000" b="1">
                <a:latin typeface="宋体" pitchFamily="2" charset="-122"/>
              </a:rPr>
              <a:t>  </a:t>
            </a:r>
            <a:r>
              <a:rPr lang="en-US" altLang="zh-CN" sz="2000" b="1">
                <a:solidFill>
                  <a:srgbClr val="FF0000"/>
                </a:solidFill>
                <a:latin typeface="宋体" pitchFamily="2" charset="-122"/>
              </a:rPr>
              <a:t>6.</a:t>
            </a:r>
            <a:r>
              <a:rPr lang="zh-CN" altLang="en-US" sz="2000" b="1">
                <a:solidFill>
                  <a:srgbClr val="FF0000"/>
                </a:solidFill>
                <a:latin typeface="宋体" pitchFamily="2" charset="-122"/>
              </a:rPr>
              <a:t>实验小结</a:t>
            </a:r>
            <a:r>
              <a:rPr lang="zh-CN" altLang="en-US" sz="2000" b="1">
                <a:latin typeface="宋体" pitchFamily="2" charset="-122"/>
              </a:rPr>
              <a:t>                                            </a:t>
            </a:r>
          </a:p>
          <a:p>
            <a:pPr marL="342900" indent="-342900">
              <a:spcBef>
                <a:spcPct val="20000"/>
              </a:spcBef>
              <a:buClr>
                <a:schemeClr val="hlink"/>
              </a:buClr>
              <a:buFont typeface="Wingdings" pitchFamily="2" charset="2"/>
              <a:buNone/>
            </a:pPr>
            <a:r>
              <a:rPr lang="en-US" altLang="zh-CN" sz="2000" b="1">
                <a:latin typeface="宋体" pitchFamily="2" charset="-122"/>
              </a:rPr>
              <a:t>     【</a:t>
            </a:r>
            <a:r>
              <a:rPr lang="zh-CN" altLang="en-US" sz="2000" b="1">
                <a:latin typeface="宋体" pitchFamily="2" charset="-122"/>
              </a:rPr>
              <a:t>提示</a:t>
            </a:r>
            <a:r>
              <a:rPr lang="en-US" altLang="zh-CN" sz="2000" b="1">
                <a:latin typeface="宋体" pitchFamily="2" charset="-122"/>
              </a:rPr>
              <a:t>】</a:t>
            </a:r>
            <a:r>
              <a:rPr lang="zh-CN" altLang="en-US" sz="2000" b="1">
                <a:latin typeface="宋体" pitchFamily="2" charset="-122"/>
              </a:rPr>
              <a:t>对照上述“实验目的”、“实验要求”、“实</a:t>
            </a:r>
          </a:p>
          <a:p>
            <a:pPr marL="342900" indent="-342900">
              <a:spcBef>
                <a:spcPct val="20000"/>
              </a:spcBef>
              <a:buClr>
                <a:schemeClr val="hlink"/>
              </a:buClr>
              <a:buFont typeface="Wingdings" pitchFamily="2" charset="2"/>
              <a:buNone/>
            </a:pPr>
            <a:r>
              <a:rPr lang="zh-CN" altLang="en-US" sz="2000" b="1">
                <a:latin typeface="宋体" pitchFamily="2" charset="-122"/>
              </a:rPr>
              <a:t>验内容”、“实验步骤”等方面的完成情况，进行认真具体总结。</a:t>
            </a:r>
          </a:p>
          <a:p>
            <a:pPr marL="342900" indent="-342900" algn="r">
              <a:spcBef>
                <a:spcPct val="20000"/>
              </a:spcBef>
              <a:buClr>
                <a:schemeClr val="hlink"/>
              </a:buClr>
              <a:buFont typeface="Wingdings" pitchFamily="2" charset="2"/>
              <a:buNone/>
            </a:pPr>
            <a:endParaRPr lang="zh-CN" altLang="en-US" sz="2000" b="1">
              <a:latin typeface="宋体" pitchFamily="2" charset="-122"/>
            </a:endParaRPr>
          </a:p>
        </p:txBody>
      </p:sp>
      <p:sp>
        <p:nvSpPr>
          <p:cNvPr id="71686"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2800">
                <a:solidFill>
                  <a:schemeClr val="bg1"/>
                </a:solidFill>
                <a:latin typeface="Arial" pitchFamily="34" charset="0"/>
              </a:rPr>
              <a:t>1.5 </a:t>
            </a:r>
            <a:r>
              <a:rPr lang="zh-CN" altLang="en-US" sz="2800">
                <a:solidFill>
                  <a:schemeClr val="bg1"/>
                </a:solidFill>
                <a:latin typeface="Arial" pitchFamily="34" charset="0"/>
              </a:rPr>
              <a:t>实验一 软件开发准备及</a:t>
            </a:r>
            <a:r>
              <a:rPr lang="en-US" altLang="zh-CN" sz="2800">
                <a:solidFill>
                  <a:schemeClr val="bg1"/>
                </a:solidFill>
                <a:latin typeface="Arial" pitchFamily="34" charset="0"/>
              </a:rPr>
              <a:t>Visio</a:t>
            </a:r>
            <a:r>
              <a:rPr lang="zh-CN" altLang="en-US" sz="2800">
                <a:solidFill>
                  <a:schemeClr val="bg1"/>
                </a:solidFill>
                <a:latin typeface="Arial" pitchFamily="34" charset="0"/>
              </a:rPr>
              <a:t>应用</a:t>
            </a:r>
          </a:p>
        </p:txBody>
      </p:sp>
    </p:spTree>
    <p:extLst>
      <p:ext uri="{BB962C8B-B14F-4D97-AF65-F5344CB8AC3E}">
        <p14:creationId xmlns:p14="http://schemas.microsoft.com/office/powerpoint/2010/main" val="7632484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125538"/>
            <a:ext cx="2735262"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Rectangle 5"/>
          <p:cNvSpPr>
            <a:spLocks noChangeArrowheads="1"/>
          </p:cNvSpPr>
          <p:nvPr/>
        </p:nvSpPr>
        <p:spPr bwMode="auto">
          <a:xfrm>
            <a:off x="3276600" y="6092825"/>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buClr>
                <a:schemeClr val="hlink"/>
              </a:buClr>
              <a:buFont typeface="Wingdings" pitchFamily="2" charset="2"/>
              <a:buNone/>
            </a:pPr>
            <a:r>
              <a:rPr lang="zh-CN" altLang="en-US">
                <a:solidFill>
                  <a:schemeClr val="tx2"/>
                </a:solidFill>
              </a:rPr>
              <a:t>图</a:t>
            </a:r>
            <a:r>
              <a:rPr lang="en-US" altLang="zh-CN">
                <a:solidFill>
                  <a:schemeClr val="tx2"/>
                </a:solidFill>
              </a:rPr>
              <a:t>1-19 </a:t>
            </a:r>
            <a:r>
              <a:rPr lang="zh-CN" altLang="en-US">
                <a:solidFill>
                  <a:schemeClr val="tx2"/>
                </a:solidFill>
              </a:rPr>
              <a:t>形状窗口</a:t>
            </a:r>
          </a:p>
        </p:txBody>
      </p:sp>
      <p:sp>
        <p:nvSpPr>
          <p:cNvPr id="72708"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2800">
                <a:solidFill>
                  <a:schemeClr val="bg1"/>
                </a:solidFill>
                <a:latin typeface="Arial" pitchFamily="34" charset="0"/>
              </a:rPr>
              <a:t>1.5 </a:t>
            </a:r>
            <a:r>
              <a:rPr lang="zh-CN" altLang="en-US" sz="2800">
                <a:solidFill>
                  <a:schemeClr val="bg1"/>
                </a:solidFill>
                <a:latin typeface="Arial" pitchFamily="34" charset="0"/>
              </a:rPr>
              <a:t>实验一 软件开发准备及</a:t>
            </a:r>
            <a:r>
              <a:rPr lang="en-US" altLang="zh-CN" sz="2800">
                <a:solidFill>
                  <a:schemeClr val="bg1"/>
                </a:solidFill>
                <a:latin typeface="Arial" pitchFamily="34" charset="0"/>
              </a:rPr>
              <a:t>Visio</a:t>
            </a:r>
            <a:r>
              <a:rPr lang="zh-CN" altLang="en-US" sz="2800">
                <a:solidFill>
                  <a:schemeClr val="bg1"/>
                </a:solidFill>
                <a:latin typeface="Arial" pitchFamily="34" charset="0"/>
              </a:rPr>
              <a:t>应用</a:t>
            </a:r>
          </a:p>
        </p:txBody>
      </p:sp>
    </p:spTree>
    <p:extLst>
      <p:ext uri="{BB962C8B-B14F-4D97-AF65-F5344CB8AC3E}">
        <p14:creationId xmlns:p14="http://schemas.microsoft.com/office/powerpoint/2010/main" val="3259350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noChangeArrowheads="1"/>
          </p:cNvSpPr>
          <p:nvPr>
            <p:ph idx="4294967295"/>
          </p:nvPr>
        </p:nvSpPr>
        <p:spPr>
          <a:xfrm>
            <a:off x="468313" y="1268413"/>
            <a:ext cx="8153400" cy="1439862"/>
          </a:xfrm>
        </p:spPr>
        <p:txBody>
          <a:bodyPr/>
          <a:lstStyle/>
          <a:p>
            <a:pPr>
              <a:buFont typeface="Wingdings" pitchFamily="2" charset="2"/>
              <a:buNone/>
            </a:pPr>
            <a:r>
              <a:rPr lang="en-US" altLang="zh-CN" smtClean="0"/>
              <a:t> </a:t>
            </a:r>
            <a:endParaRPr lang="zh-CN" altLang="en-US" sz="2800" smtClean="0">
              <a:solidFill>
                <a:srgbClr val="009900"/>
              </a:solidFill>
            </a:endParaRPr>
          </a:p>
        </p:txBody>
      </p:sp>
      <p:sp>
        <p:nvSpPr>
          <p:cNvPr id="73731"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1.6 </a:t>
            </a:r>
            <a:r>
              <a:rPr lang="zh-CN" altLang="en-US" sz="3200">
                <a:solidFill>
                  <a:schemeClr val="bg1"/>
                </a:solidFill>
                <a:latin typeface="Arial" pitchFamily="34" charset="0"/>
              </a:rPr>
              <a:t>本章小结 </a:t>
            </a:r>
          </a:p>
        </p:txBody>
      </p:sp>
      <p:sp>
        <p:nvSpPr>
          <p:cNvPr id="73732" name="圆角矩形 4"/>
          <p:cNvSpPr>
            <a:spLocks noChangeArrowheads="1"/>
          </p:cNvSpPr>
          <p:nvPr/>
        </p:nvSpPr>
        <p:spPr bwMode="auto">
          <a:xfrm>
            <a:off x="539750" y="1196975"/>
            <a:ext cx="8134350" cy="4895850"/>
          </a:xfrm>
          <a:prstGeom prst="roundRect">
            <a:avLst>
              <a:gd name="adj" fmla="val 16667"/>
            </a:avLst>
          </a:prstGeom>
          <a:solidFill>
            <a:schemeClr val="bg1"/>
          </a:solidFill>
          <a:ln w="25400">
            <a:solidFill>
              <a:srgbClr val="1F38ED"/>
            </a:solidFill>
            <a:round/>
            <a:headEnd/>
            <a:tailEnd/>
          </a:ln>
        </p:spPr>
        <p:txBody>
          <a:bodyPr anchor="ctr" anchorCtr="1"/>
          <a:lstStyle/>
          <a:p>
            <a:pPr algn="ctr" eaLnBrk="1" hangingPunct="1">
              <a:spcAft>
                <a:spcPts val="1800"/>
              </a:spcAft>
              <a:buFont typeface="Arial" pitchFamily="34" charset="0"/>
              <a:buNone/>
            </a:pPr>
            <a:r>
              <a:rPr lang="en-US" altLang="zh-CN" sz="3200" b="1">
                <a:solidFill>
                  <a:srgbClr val="FF0000"/>
                </a:solidFill>
                <a:latin typeface="楷体_GB2312" pitchFamily="49" charset="-122"/>
                <a:ea typeface="楷体_GB2312" pitchFamily="49" charset="-122"/>
              </a:rPr>
              <a:t>1.6 </a:t>
            </a:r>
            <a:r>
              <a:rPr lang="zh-CN" altLang="en-US" sz="3200" b="1">
                <a:solidFill>
                  <a:srgbClr val="FF0000"/>
                </a:solidFill>
                <a:latin typeface="楷体_GB2312" pitchFamily="49" charset="-122"/>
                <a:ea typeface="楷体_GB2312" pitchFamily="49" charset="-122"/>
              </a:rPr>
              <a:t>本章小结</a:t>
            </a:r>
          </a:p>
          <a:p>
            <a:pPr eaLnBrk="1" hangingPunct="1">
              <a:buFont typeface="Arial" pitchFamily="34" charset="0"/>
              <a:buNone/>
            </a:pPr>
            <a:r>
              <a:rPr lang="zh-CN" altLang="en-US" b="1">
                <a:latin typeface="楷体_GB2312" pitchFamily="49" charset="-122"/>
                <a:ea typeface="楷体_GB2312" pitchFamily="49" charset="-122"/>
              </a:rPr>
              <a:t>    </a:t>
            </a:r>
            <a:r>
              <a:rPr lang="zh-CN" altLang="en-US" sz="2000" b="1">
                <a:solidFill>
                  <a:srgbClr val="990033"/>
                </a:solidFill>
                <a:latin typeface="楷体_GB2312" pitchFamily="49" charset="-122"/>
                <a:ea typeface="楷体_GB2312" pitchFamily="49" charset="-122"/>
              </a:rPr>
              <a:t>软件</a:t>
            </a:r>
            <a:r>
              <a:rPr lang="zh-CN" altLang="en-US" sz="2000" b="1">
                <a:latin typeface="楷体_GB2312" pitchFamily="49" charset="-122"/>
                <a:ea typeface="楷体_GB2312" pitchFamily="49" charset="-122"/>
              </a:rPr>
              <a:t>是计算机程序及其有关的数据和文档的结合。</a:t>
            </a:r>
            <a:r>
              <a:rPr lang="zh-CN" altLang="en-US" sz="2000" b="1">
                <a:solidFill>
                  <a:srgbClr val="990033"/>
                </a:solidFill>
                <a:latin typeface="楷体_GB2312" pitchFamily="49" charset="-122"/>
                <a:ea typeface="楷体_GB2312" pitchFamily="49" charset="-122"/>
              </a:rPr>
              <a:t>软件危机</a:t>
            </a:r>
            <a:r>
              <a:rPr lang="zh-CN" altLang="en-US" sz="2000" b="1">
                <a:latin typeface="楷体_GB2312" pitchFamily="49" charset="-122"/>
                <a:ea typeface="楷体_GB2312" pitchFamily="49" charset="-122"/>
              </a:rPr>
              <a:t>是指在计算机软件开发和维护时所遇到的一系列问题。</a:t>
            </a:r>
            <a:r>
              <a:rPr lang="zh-CN" altLang="en-US" sz="2000" b="1">
                <a:solidFill>
                  <a:srgbClr val="990033"/>
                </a:solidFill>
                <a:latin typeface="楷体_GB2312" pitchFamily="49" charset="-122"/>
                <a:ea typeface="楷体_GB2312" pitchFamily="49" charset="-122"/>
              </a:rPr>
              <a:t>软件危机主要问题</a:t>
            </a:r>
            <a:r>
              <a:rPr lang="zh-CN" altLang="en-US" sz="2000" b="1">
                <a:latin typeface="楷体_GB2312" pitchFamily="49" charset="-122"/>
                <a:ea typeface="楷体_GB2312" pitchFamily="49" charset="-122"/>
              </a:rPr>
              <a:t>：一是如何开发软件以满足对软件日益增长的需求；二是如何维护数量不断增长的已有软件。</a:t>
            </a:r>
          </a:p>
          <a:p>
            <a:pPr eaLnBrk="1" hangingPunct="1">
              <a:buFont typeface="Arial" pitchFamily="34" charset="0"/>
              <a:buNone/>
            </a:pPr>
            <a:r>
              <a:rPr lang="zh-CN" altLang="en-US" sz="2000" b="1">
                <a:latin typeface="楷体_GB2312" pitchFamily="49" charset="-122"/>
                <a:ea typeface="楷体_GB2312" pitchFamily="49" charset="-122"/>
              </a:rPr>
              <a:t>    </a:t>
            </a:r>
            <a:r>
              <a:rPr lang="zh-CN" altLang="en-US" sz="2000" b="1">
                <a:solidFill>
                  <a:srgbClr val="990033"/>
                </a:solidFill>
                <a:latin typeface="楷体_GB2312" pitchFamily="49" charset="-122"/>
                <a:ea typeface="楷体_GB2312" pitchFamily="49" charset="-122"/>
              </a:rPr>
              <a:t>软件工程</a:t>
            </a:r>
            <a:r>
              <a:rPr lang="zh-CN" altLang="en-US" sz="2000" b="1">
                <a:latin typeface="楷体_GB2312" pitchFamily="49" charset="-122"/>
                <a:ea typeface="楷体_GB2312" pitchFamily="49" charset="-122"/>
              </a:rPr>
              <a:t>是软件开发、运行、维护和引退的系统方法。软件工程是指导计算机软件开发和维护的工程学科。软件工程采用工程的概念、原理、技术和方法来开发与维护软件。</a:t>
            </a:r>
            <a:r>
              <a:rPr lang="zh-CN" altLang="en-US" sz="2000" b="1">
                <a:solidFill>
                  <a:srgbClr val="990033"/>
                </a:solidFill>
                <a:latin typeface="楷体_GB2312" pitchFamily="49" charset="-122"/>
                <a:ea typeface="楷体_GB2312" pitchFamily="49" charset="-122"/>
              </a:rPr>
              <a:t>软件工程的目标</a:t>
            </a:r>
            <a:r>
              <a:rPr lang="zh-CN" altLang="en-US" sz="2000" b="1">
                <a:latin typeface="楷体_GB2312" pitchFamily="49" charset="-122"/>
                <a:ea typeface="楷体_GB2312" pitchFamily="49" charset="-122"/>
              </a:rPr>
              <a:t>是实现软件的优质高产。其主要内容是软件开发技术和软件工程管理。</a:t>
            </a:r>
          </a:p>
          <a:p>
            <a:pPr eaLnBrk="1" hangingPunct="1">
              <a:buFont typeface="Arial" pitchFamily="34" charset="0"/>
              <a:buNone/>
            </a:pPr>
            <a:r>
              <a:rPr lang="zh-CN" altLang="en-US" sz="2000" b="1">
                <a:latin typeface="楷体_GB2312" pitchFamily="49" charset="-122"/>
                <a:ea typeface="楷体_GB2312" pitchFamily="49" charset="-122"/>
              </a:rPr>
              <a:t>    </a:t>
            </a:r>
            <a:r>
              <a:rPr lang="zh-CN" altLang="en-US" sz="2000" b="1">
                <a:solidFill>
                  <a:srgbClr val="990033"/>
                </a:solidFill>
                <a:latin typeface="楷体_GB2312" pitchFamily="49" charset="-122"/>
                <a:ea typeface="楷体_GB2312" pitchFamily="49" charset="-122"/>
              </a:rPr>
              <a:t>软件开发方法学</a:t>
            </a:r>
            <a:r>
              <a:rPr lang="zh-CN" altLang="en-US" sz="2000" b="1">
                <a:latin typeface="楷体_GB2312" pitchFamily="49" charset="-122"/>
                <a:ea typeface="楷体_GB2312" pitchFamily="49" charset="-122"/>
              </a:rPr>
              <a:t>是编制软件的系统方法，它确定软件开发的各个阶段，规定每一阶段  的活动、产品、验收的步骤和完成准则。常用的</a:t>
            </a:r>
            <a:r>
              <a:rPr lang="zh-CN" altLang="en-US" sz="2000" b="1">
                <a:solidFill>
                  <a:srgbClr val="990033"/>
                </a:solidFill>
                <a:latin typeface="楷体_GB2312" pitchFamily="49" charset="-122"/>
                <a:ea typeface="楷体_GB2312" pitchFamily="49" charset="-122"/>
              </a:rPr>
              <a:t>软件开发方法</a:t>
            </a:r>
            <a:r>
              <a:rPr lang="zh-CN" altLang="en-US" sz="2000" b="1">
                <a:latin typeface="楷体_GB2312" pitchFamily="49" charset="-122"/>
                <a:ea typeface="楷体_GB2312" pitchFamily="49" charset="-122"/>
              </a:rPr>
              <a:t>有结构化方法、面向数据结构方法和面向对象方法等。</a:t>
            </a:r>
          </a:p>
        </p:txBody>
      </p:sp>
      <p:pic>
        <p:nvPicPr>
          <p:cNvPr id="73733" name="Picture 6"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5705475"/>
            <a:ext cx="12636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584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395288" y="1479550"/>
            <a:ext cx="82089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indent="269875" algn="ctr" eaLnBrk="1" hangingPunct="1">
              <a:buFont typeface="Arial" pitchFamily="34" charset="0"/>
              <a:buNone/>
            </a:pPr>
            <a:endParaRPr lang="zh-CN" altLang="en-US"/>
          </a:p>
        </p:txBody>
      </p:sp>
      <p:sp>
        <p:nvSpPr>
          <p:cNvPr id="47107" name="Rectangle 4"/>
          <p:cNvSpPr>
            <a:spLocks noChangeArrowheads="1"/>
          </p:cNvSpPr>
          <p:nvPr/>
        </p:nvSpPr>
        <p:spPr bwMode="auto">
          <a:xfrm>
            <a:off x="0" y="205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p>
            <a:pPr eaLnBrk="1" hangingPunct="1">
              <a:buFont typeface="Arial" pitchFamily="34" charset="0"/>
              <a:buNone/>
            </a:pPr>
            <a:endParaRPr lang="zh-CN" altLang="en-US"/>
          </a:p>
        </p:txBody>
      </p:sp>
      <p:pic>
        <p:nvPicPr>
          <p:cNvPr id="47108" name="Picture 5" descr="1-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538288"/>
            <a:ext cx="4465638"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7"/>
          <p:cNvSpPr>
            <a:spLocks noChangeArrowheads="1"/>
          </p:cNvSpPr>
          <p:nvPr/>
        </p:nvSpPr>
        <p:spPr bwMode="auto">
          <a:xfrm>
            <a:off x="4284663" y="5949950"/>
            <a:ext cx="1728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b="1"/>
              <a:t>图</a:t>
            </a:r>
            <a:r>
              <a:rPr lang="en-US" altLang="zh-CN" b="1"/>
              <a:t>1-6 </a:t>
            </a:r>
            <a:r>
              <a:rPr lang="zh-CN" altLang="en-US" b="1"/>
              <a:t>瀑布模型</a:t>
            </a:r>
          </a:p>
        </p:txBody>
      </p:sp>
      <p:sp>
        <p:nvSpPr>
          <p:cNvPr id="47110"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2347483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noChangeArrowheads="1"/>
          </p:cNvSpPr>
          <p:nvPr>
            <p:ph idx="4294967295"/>
          </p:nvPr>
        </p:nvSpPr>
        <p:spPr>
          <a:xfrm>
            <a:off x="468313" y="1268413"/>
            <a:ext cx="8153400" cy="1439862"/>
          </a:xfrm>
        </p:spPr>
        <p:txBody>
          <a:bodyPr/>
          <a:lstStyle/>
          <a:p>
            <a:pPr>
              <a:buFont typeface="Wingdings" pitchFamily="2" charset="2"/>
              <a:buNone/>
            </a:pPr>
            <a:r>
              <a:rPr lang="en-US" altLang="zh-CN" smtClean="0"/>
              <a:t> </a:t>
            </a:r>
            <a:endParaRPr lang="zh-CN" altLang="en-US" sz="2800" smtClean="0">
              <a:solidFill>
                <a:srgbClr val="009900"/>
              </a:solidFill>
            </a:endParaRPr>
          </a:p>
        </p:txBody>
      </p:sp>
      <p:sp>
        <p:nvSpPr>
          <p:cNvPr id="74755"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b="0">
                <a:solidFill>
                  <a:schemeClr val="bg1"/>
                </a:solidFill>
                <a:latin typeface="Arial" pitchFamily="34" charset="0"/>
              </a:rPr>
              <a:t>1.6 </a:t>
            </a:r>
            <a:r>
              <a:rPr lang="zh-CN" altLang="en-US" sz="3200" b="0">
                <a:solidFill>
                  <a:schemeClr val="bg1"/>
                </a:solidFill>
                <a:latin typeface="Arial" pitchFamily="34" charset="0"/>
              </a:rPr>
              <a:t>本章小结</a:t>
            </a:r>
            <a:r>
              <a:rPr lang="zh-CN" altLang="en-US" sz="3200">
                <a:solidFill>
                  <a:schemeClr val="bg1"/>
                </a:solidFill>
                <a:latin typeface="Arial" pitchFamily="34" charset="0"/>
              </a:rPr>
              <a:t> </a:t>
            </a:r>
          </a:p>
        </p:txBody>
      </p:sp>
      <p:sp>
        <p:nvSpPr>
          <p:cNvPr id="74756" name="圆角矩形 4"/>
          <p:cNvSpPr>
            <a:spLocks noChangeArrowheads="1"/>
          </p:cNvSpPr>
          <p:nvPr/>
        </p:nvSpPr>
        <p:spPr bwMode="auto">
          <a:xfrm>
            <a:off x="363538" y="1196975"/>
            <a:ext cx="8399462" cy="4968875"/>
          </a:xfrm>
          <a:prstGeom prst="roundRect">
            <a:avLst>
              <a:gd name="adj" fmla="val 16667"/>
            </a:avLst>
          </a:prstGeom>
          <a:solidFill>
            <a:schemeClr val="bg1"/>
          </a:solidFill>
          <a:ln w="25400">
            <a:solidFill>
              <a:srgbClr val="1F38ED"/>
            </a:solidFill>
            <a:round/>
            <a:headEnd/>
            <a:tailEnd/>
          </a:ln>
        </p:spPr>
        <p:txBody>
          <a:bodyPr anchor="ctr" anchorCtr="1"/>
          <a:lstStyle/>
          <a:p>
            <a:pPr eaLnBrk="1" hangingPunct="1">
              <a:buFont typeface="Arial" pitchFamily="34" charset="0"/>
              <a:buNone/>
            </a:pPr>
            <a:r>
              <a:rPr lang="zh-CN" altLang="en-US" sz="2000" b="1"/>
              <a:t>       </a:t>
            </a:r>
            <a:r>
              <a:rPr lang="zh-CN" altLang="en-US" sz="2000" b="1">
                <a:solidFill>
                  <a:srgbClr val="990033"/>
                </a:solidFill>
                <a:latin typeface="楷体_GB2312" pitchFamily="49" charset="-122"/>
                <a:ea typeface="楷体_GB2312" pitchFamily="49" charset="-122"/>
              </a:rPr>
              <a:t>软件过程</a:t>
            </a:r>
            <a:r>
              <a:rPr lang="zh-CN" altLang="en-US" sz="2000" b="1">
                <a:latin typeface="楷体_GB2312" pitchFamily="49" charset="-122"/>
                <a:ea typeface="楷体_GB2312" pitchFamily="49" charset="-122"/>
              </a:rPr>
              <a:t>是为了获得高质量软件所需要完成的一系列任务的框架，规定了完成各项任务的工作步骤。</a:t>
            </a:r>
            <a:r>
              <a:rPr lang="en-US" altLang="zh-CN" sz="2000" b="1">
                <a:latin typeface="楷体_GB2312" pitchFamily="49" charset="-122"/>
                <a:ea typeface="楷体_GB2312" pitchFamily="49" charset="-122"/>
              </a:rPr>
              <a:t>ISO 9000</a:t>
            </a:r>
            <a:r>
              <a:rPr lang="zh-CN" altLang="en-US" sz="2000" b="1">
                <a:latin typeface="楷体_GB2312" pitchFamily="49" charset="-122"/>
                <a:ea typeface="楷体_GB2312" pitchFamily="49" charset="-122"/>
              </a:rPr>
              <a:t>把</a:t>
            </a:r>
            <a:r>
              <a:rPr lang="zh-CN" altLang="en-US" sz="2000" b="1">
                <a:solidFill>
                  <a:srgbClr val="990033"/>
                </a:solidFill>
                <a:latin typeface="楷体_GB2312" pitchFamily="49" charset="-122"/>
                <a:ea typeface="楷体_GB2312" pitchFamily="49" charset="-122"/>
              </a:rPr>
              <a:t>软件过程定义</a:t>
            </a:r>
            <a:r>
              <a:rPr lang="zh-CN" altLang="en-US" sz="2000" b="1">
                <a:latin typeface="楷体_GB2312" pitchFamily="49" charset="-122"/>
                <a:ea typeface="楷体_GB2312" pitchFamily="49" charset="-122"/>
              </a:rPr>
              <a:t>为：</a:t>
            </a:r>
            <a:r>
              <a:rPr lang="zh-CN" altLang="en-US" sz="2000" b="1">
                <a:ea typeface="楷体_GB2312" pitchFamily="49" charset="-122"/>
              </a:rPr>
              <a:t>“</a:t>
            </a:r>
            <a:r>
              <a:rPr lang="zh-CN" altLang="en-US" sz="2000" b="1">
                <a:latin typeface="楷体_GB2312" pitchFamily="49" charset="-122"/>
                <a:ea typeface="楷体_GB2312" pitchFamily="49" charset="-122"/>
              </a:rPr>
              <a:t>把输入转化为输出的一组彼此相关的资源和活动</a:t>
            </a:r>
            <a:r>
              <a:rPr lang="zh-CN" altLang="en-US" sz="2000" b="1">
                <a:ea typeface="楷体_GB2312" pitchFamily="49" charset="-122"/>
              </a:rPr>
              <a:t>”</a:t>
            </a:r>
            <a:r>
              <a:rPr lang="zh-CN" altLang="en-US" sz="2000" b="1">
                <a:latin typeface="楷体_GB2312" pitchFamily="49" charset="-122"/>
                <a:ea typeface="楷体_GB2312" pitchFamily="49" charset="-122"/>
              </a:rPr>
              <a:t>。软件过程定义了运用方法的顺序、应该交付的文档、开发软件的管理措施、各阶段任务完成的标志。软件过程必须科学、合理，才能获得高质量的软件产品。</a:t>
            </a:r>
          </a:p>
          <a:p>
            <a:pPr eaLnBrk="1" hangingPunct="1">
              <a:buFont typeface="Arial" pitchFamily="34" charset="0"/>
              <a:buNone/>
            </a:pPr>
            <a:r>
              <a:rPr lang="zh-CN" altLang="en-US" sz="2000" b="1">
                <a:solidFill>
                  <a:srgbClr val="990033"/>
                </a:solidFill>
                <a:latin typeface="楷体_GB2312" pitchFamily="49" charset="-122"/>
                <a:ea typeface="楷体_GB2312" pitchFamily="49" charset="-122"/>
              </a:rPr>
              <a:t>    软件产品</a:t>
            </a:r>
            <a:r>
              <a:rPr lang="zh-CN" altLang="en-US" sz="2000" b="1">
                <a:latin typeface="楷体_GB2312" pitchFamily="49" charset="-122"/>
                <a:ea typeface="楷体_GB2312" pitchFamily="49" charset="-122"/>
              </a:rPr>
              <a:t>从问题定义开始，经过开发、使用和维护，直到最后被淘汰的整个过程称为软件生存周期。根据软件开发工程化的需要，生存周期的划分有所不同，从而形成了不同的软件生存周期模型，或称软件开发模型。</a:t>
            </a:r>
            <a:r>
              <a:rPr lang="zh-CN" altLang="en-US" sz="2000" b="1">
                <a:solidFill>
                  <a:srgbClr val="990033"/>
                </a:solidFill>
                <a:latin typeface="楷体_GB2312" pitchFamily="49" charset="-122"/>
                <a:ea typeface="楷体_GB2312" pitchFamily="49" charset="-122"/>
              </a:rPr>
              <a:t>软件开发模型</a:t>
            </a:r>
            <a:r>
              <a:rPr lang="zh-CN" altLang="en-US" sz="2000" b="1">
                <a:latin typeface="楷体_GB2312" pitchFamily="49" charset="-122"/>
                <a:ea typeface="楷体_GB2312" pitchFamily="49" charset="-122"/>
              </a:rPr>
              <a:t>包括：瀑布模型、快速原型模型、增量模型、喷泉模型、螺旋模型、智能模型、构件组装模型、统一过程模型等。</a:t>
            </a:r>
          </a:p>
          <a:p>
            <a:pPr eaLnBrk="1" hangingPunct="1">
              <a:buFont typeface="Arial" pitchFamily="34" charset="0"/>
              <a:buNone/>
            </a:pPr>
            <a:r>
              <a:rPr lang="zh-CN" altLang="en-US" sz="2000" b="1">
                <a:latin typeface="楷体_GB2312" pitchFamily="49" charset="-122"/>
                <a:ea typeface="楷体_GB2312" pitchFamily="49" charset="-122"/>
              </a:rPr>
              <a:t>    软件开发时可把各种模型的特点结合起来，充分利用优点、减少缺点。软件开发的各个阶段必须完成的各种规格书、说明书、用户手册等文档。</a:t>
            </a:r>
            <a:r>
              <a:rPr lang="zh-CN" altLang="en-US" sz="2000" b="1"/>
              <a:t> </a:t>
            </a:r>
          </a:p>
        </p:txBody>
      </p:sp>
      <p:pic>
        <p:nvPicPr>
          <p:cNvPr id="74757" name="Picture 6"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1088" y="5576888"/>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1151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6">
            <a:extLst>
              <a:ext uri="{FF2B5EF4-FFF2-40B4-BE49-F238E27FC236}"/>
            </a:extLst>
          </p:cNvPr>
          <p:cNvSpPr>
            <a:spLocks noChangeArrowheads="1"/>
          </p:cNvSpPr>
          <p:nvPr/>
        </p:nvSpPr>
        <p:spPr bwMode="auto">
          <a:xfrm>
            <a:off x="468313" y="1886778"/>
            <a:ext cx="8208962" cy="3797300"/>
          </a:xfrm>
          <a:prstGeom prst="rect">
            <a:avLst/>
          </a:prstGeom>
          <a:noFill/>
          <a:ln>
            <a:noFill/>
          </a:ln>
          <a:effectLst/>
        </p:spPr>
        <p:txBody>
          <a:bodyPr bIns="0" anchor="ctr">
            <a:spAutoFit/>
          </a:bodyPr>
          <a:lstStyle/>
          <a:p>
            <a:pPr indent="269875" eaLnBrk="1" hangingPunct="1">
              <a:defRPr/>
            </a:pPr>
            <a:r>
              <a:rPr lang="zh-CN" altLang="en-US" sz="2000" b="1" dirty="0">
                <a:latin typeface="Times New Roman" panose="02020603050405020304" pitchFamily="18" charset="0"/>
                <a:cs typeface="Times New Roman" panose="02020603050405020304" pitchFamily="18" charset="0"/>
              </a:rPr>
              <a:t>   利用</a:t>
            </a:r>
            <a:r>
              <a:rPr lang="zh-CN" altLang="en-US" sz="2000" b="1" dirty="0">
                <a:solidFill>
                  <a:srgbClr val="CC0000"/>
                </a:solidFill>
                <a:latin typeface="Times New Roman" panose="02020603050405020304" pitchFamily="18" charset="0"/>
                <a:cs typeface="Times New Roman" panose="02020603050405020304" pitchFamily="18" charset="0"/>
              </a:rPr>
              <a:t>瀑布模型开发软件</a:t>
            </a:r>
            <a:r>
              <a:rPr lang="en-US" altLang="zh-CN" sz="2000" b="1" dirty="0">
                <a:solidFill>
                  <a:srgbClr val="CC0000"/>
                </a:solidFill>
                <a:latin typeface="Times New Roman" panose="02020603050405020304" pitchFamily="18" charset="0"/>
                <a:cs typeface="Times New Roman" panose="02020603050405020304" pitchFamily="18" charset="0"/>
              </a:rPr>
              <a:t>3</a:t>
            </a:r>
            <a:r>
              <a:rPr lang="zh-CN" altLang="en-US" sz="2000" b="1" dirty="0">
                <a:solidFill>
                  <a:srgbClr val="CC0000"/>
                </a:solidFill>
                <a:latin typeface="Times New Roman" panose="02020603050405020304" pitchFamily="18" charset="0"/>
                <a:cs typeface="Times New Roman" panose="02020603050405020304" pitchFamily="18" charset="0"/>
              </a:rPr>
              <a:t>个特点</a:t>
            </a:r>
            <a:r>
              <a:rPr lang="zh-CN" altLang="en-US" sz="2000" b="1" dirty="0">
                <a:latin typeface="Times New Roman" panose="02020603050405020304" pitchFamily="18" charset="0"/>
                <a:cs typeface="Times New Roman" panose="02020603050405020304" pitchFamily="18" charset="0"/>
              </a:rPr>
              <a:t>：</a:t>
            </a:r>
            <a:endParaRPr lang="zh-CN" altLang="en-US" sz="20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endParaRPr>
          </a:p>
          <a:p>
            <a:pPr indent="269875">
              <a:defRPr/>
            </a:pPr>
            <a:r>
              <a:rPr lang="zh-CN" altLang="en-US" sz="2000" b="1" dirty="0">
                <a:solidFill>
                  <a:srgbClr val="000000"/>
                </a:solidFill>
                <a:latin typeface="宋体" panose="02010600030101010101" pitchFamily="2" charset="-122"/>
                <a:cs typeface="Times New Roman" panose="02020603050405020304" pitchFamily="18" charset="0"/>
              </a:rPr>
              <a:t>   </a:t>
            </a:r>
            <a:r>
              <a:rPr lang="zh-CN" altLang="en-US" sz="2000" b="1" dirty="0">
                <a:solidFill>
                  <a:srgbClr val="990033"/>
                </a:solidFill>
                <a:latin typeface="宋体" panose="02010600030101010101" pitchFamily="2" charset="-122"/>
                <a:cs typeface="Times New Roman" panose="02020603050405020304" pitchFamily="18" charset="0"/>
              </a:rPr>
              <a:t>（</a:t>
            </a:r>
            <a:r>
              <a:rPr lang="en-US" altLang="zh-CN" sz="2000" b="1" dirty="0">
                <a:solidFill>
                  <a:srgbClr val="990033"/>
                </a:solidFill>
                <a:latin typeface="Times New Roman" panose="02020603050405020304" pitchFamily="18" charset="0"/>
                <a:cs typeface="Times New Roman" panose="02020603050405020304" pitchFamily="18" charset="0"/>
              </a:rPr>
              <a:t>1</a:t>
            </a:r>
            <a:r>
              <a:rPr lang="zh-CN" altLang="en-US" sz="2000" b="1" dirty="0">
                <a:solidFill>
                  <a:srgbClr val="990033"/>
                </a:solidFill>
                <a:latin typeface="宋体" panose="02010600030101010101" pitchFamily="2" charset="-122"/>
                <a:cs typeface="Times New Roman" panose="02020603050405020304" pitchFamily="18" charset="0"/>
              </a:rPr>
              <a:t>）开发过程的顺序性。</a:t>
            </a:r>
            <a:endParaRPr lang="zh-CN" altLang="en-US" sz="2000" b="1" dirty="0">
              <a:solidFill>
                <a:srgbClr val="990033"/>
              </a:solidFill>
              <a:latin typeface="Times New Roman" panose="02020603050405020304" pitchFamily="18" charset="0"/>
              <a:ea typeface="黑体" panose="02010609060101010101" pitchFamily="2" charset="-122"/>
            </a:endParaRPr>
          </a:p>
          <a:p>
            <a:pPr indent="269875">
              <a:defRPr/>
            </a:pPr>
            <a:r>
              <a:rPr lang="zh-CN" altLang="en-US" sz="2000" b="1" dirty="0">
                <a:latin typeface="Times New Roman" panose="02020603050405020304" pitchFamily="18" charset="0"/>
                <a:cs typeface="Times New Roman" panose="02020603050405020304" pitchFamily="18" charset="0"/>
              </a:rPr>
              <a:t>       瀑布模型开发</a:t>
            </a:r>
            <a:r>
              <a:rPr lang="zh-CN" altLang="en-US" sz="2000" b="1" u="sng" dirty="0">
                <a:solidFill>
                  <a:srgbClr val="CC0066"/>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适用于</a:t>
            </a:r>
            <a:r>
              <a:rPr lang="zh-CN" altLang="en-US" sz="2000" b="1" dirty="0">
                <a:latin typeface="Times New Roman" panose="02020603050405020304" pitchFamily="18" charset="0"/>
                <a:cs typeface="Times New Roman" panose="02020603050405020304" pitchFamily="18" charset="0"/>
              </a:rPr>
              <a:t>软件需求明确，开发技术成熟，工程管理较严格的场合下使用。</a:t>
            </a:r>
            <a:endParaRPr lang="zh-CN" altLang="en-US" sz="2000" b="1" dirty="0"/>
          </a:p>
          <a:p>
            <a:pPr indent="269875">
              <a:defRPr/>
            </a:pPr>
            <a:r>
              <a:rPr lang="zh-CN" altLang="en-US" sz="2000" b="1" dirty="0">
                <a:solidFill>
                  <a:srgbClr val="990033"/>
                </a:solidFill>
                <a:latin typeface="Times New Roman" panose="02020603050405020304" pitchFamily="18" charset="0"/>
                <a:cs typeface="Times New Roman" panose="02020603050405020304" pitchFamily="18" charset="0"/>
              </a:rPr>
              <a:t>     （</a:t>
            </a:r>
            <a:r>
              <a:rPr lang="en-US" altLang="zh-CN" sz="2000" b="1" dirty="0">
                <a:solidFill>
                  <a:srgbClr val="990033"/>
                </a:solidFill>
                <a:latin typeface="Times New Roman" panose="02020603050405020304" pitchFamily="18" charset="0"/>
                <a:cs typeface="Times New Roman" panose="02020603050405020304" pitchFamily="18" charset="0"/>
              </a:rPr>
              <a:t>2</a:t>
            </a:r>
            <a:r>
              <a:rPr lang="zh-CN" altLang="en-US" sz="2000" b="1" dirty="0">
                <a:solidFill>
                  <a:srgbClr val="990033"/>
                </a:solidFill>
                <a:latin typeface="Times New Roman" panose="02020603050405020304" pitchFamily="18" charset="0"/>
                <a:cs typeface="Times New Roman" panose="02020603050405020304" pitchFamily="18" charset="0"/>
              </a:rPr>
              <a:t>）统筹兼顾不过早编程。   </a:t>
            </a:r>
          </a:p>
          <a:p>
            <a:pPr indent="269875">
              <a:defRPr/>
            </a:pPr>
            <a:r>
              <a:rPr lang="zh-CN" altLang="en-US" sz="2000" b="1" dirty="0">
                <a:solidFill>
                  <a:srgbClr val="990033"/>
                </a:solidFill>
                <a:latin typeface="Times New Roman" panose="02020603050405020304" pitchFamily="18" charset="0"/>
                <a:cs typeface="Times New Roman" panose="02020603050405020304" pitchFamily="18" charset="0"/>
              </a:rPr>
              <a:t>     （</a:t>
            </a:r>
            <a:r>
              <a:rPr lang="en-US" altLang="zh-CN" sz="2000" b="1" dirty="0">
                <a:solidFill>
                  <a:srgbClr val="990033"/>
                </a:solidFill>
                <a:latin typeface="Times New Roman" panose="02020603050405020304" pitchFamily="18" charset="0"/>
                <a:cs typeface="Times New Roman" panose="02020603050405020304" pitchFamily="18" charset="0"/>
              </a:rPr>
              <a:t>3</a:t>
            </a:r>
            <a:r>
              <a:rPr lang="zh-CN" altLang="en-US" sz="2000" b="1" dirty="0">
                <a:solidFill>
                  <a:srgbClr val="990033"/>
                </a:solidFill>
                <a:latin typeface="Times New Roman" panose="02020603050405020304" pitchFamily="18" charset="0"/>
                <a:cs typeface="Times New Roman" panose="02020603050405020304" pitchFamily="18" charset="0"/>
              </a:rPr>
              <a:t>）严格要求保证质量。</a:t>
            </a:r>
          </a:p>
          <a:p>
            <a:pPr indent="269875" eaLnBrk="1" hangingPunct="1">
              <a:defRPr/>
            </a:pPr>
            <a:r>
              <a:rPr lang="zh-CN" altLang="en-US" b="1" dirty="0">
                <a:solidFill>
                  <a:srgbClr val="FF33CC"/>
                </a:solidFill>
              </a:rPr>
              <a:t>      </a:t>
            </a:r>
            <a:r>
              <a:rPr lang="zh-CN" altLang="en-US" b="1" dirty="0">
                <a:solidFill>
                  <a:srgbClr val="CC0000"/>
                </a:solidFill>
              </a:rPr>
              <a:t>为确保质量，应坚持做到</a:t>
            </a:r>
            <a:r>
              <a:rPr lang="zh-CN" altLang="en-US" b="1" dirty="0"/>
              <a:t>：</a:t>
            </a:r>
          </a:p>
          <a:p>
            <a:pPr indent="269875" eaLnBrk="1" hangingPunct="1">
              <a:defRPr/>
            </a:pPr>
            <a:r>
              <a:rPr lang="zh-CN" altLang="en-US" b="1" dirty="0"/>
              <a:t>     ① 必须各阶段都按照要求认真完成规定的文档。</a:t>
            </a:r>
          </a:p>
          <a:p>
            <a:pPr indent="269875" eaLnBrk="1" hangingPunct="1">
              <a:defRPr/>
            </a:pPr>
            <a:r>
              <a:rPr lang="zh-CN" altLang="en-US" b="1" dirty="0"/>
              <a:t>     ② 各阶段须对完成文档复审，及时发现隐患并排除。</a:t>
            </a:r>
          </a:p>
          <a:p>
            <a:pPr indent="269875" eaLnBrk="1" hangingPunct="1">
              <a:defRPr/>
            </a:pPr>
            <a:r>
              <a:rPr lang="zh-CN" altLang="en-US" b="1" dirty="0"/>
              <a:t>     </a:t>
            </a:r>
            <a:r>
              <a:rPr lang="zh-CN" altLang="en-US" b="1" dirty="0">
                <a:solidFill>
                  <a:srgbClr val="990033"/>
                </a:solidFill>
              </a:rPr>
              <a:t>瀑布模型</a:t>
            </a:r>
            <a:r>
              <a:rPr lang="zh-CN" altLang="en-US" b="1" u="sng" dirty="0">
                <a:solidFill>
                  <a:srgbClr val="FF33CC"/>
                </a:solidFill>
              </a:rPr>
              <a:t>缺陷</a:t>
            </a:r>
            <a:r>
              <a:rPr lang="zh-CN" altLang="en-US" b="1" dirty="0"/>
              <a:t>是将充满回溯且相互重叠的软件开发</a:t>
            </a:r>
          </a:p>
          <a:p>
            <a:pPr indent="269875" eaLnBrk="1" hangingPunct="1">
              <a:defRPr/>
            </a:pPr>
            <a:r>
              <a:rPr lang="zh-CN" altLang="en-US" b="1" dirty="0"/>
              <a:t>过程硬性地分为多个阶段，随着开发软件规模的增加，</a:t>
            </a:r>
          </a:p>
          <a:p>
            <a:pPr indent="269875" eaLnBrk="1" hangingPunct="1">
              <a:defRPr/>
            </a:pPr>
            <a:r>
              <a:rPr lang="zh-CN" altLang="en-US" b="1" dirty="0"/>
              <a:t>造成的危害大增。为了描述软件开发过程中可能回溯</a:t>
            </a:r>
          </a:p>
          <a:p>
            <a:pPr indent="269875" eaLnBrk="1" hangingPunct="1">
              <a:defRPr/>
            </a:pPr>
            <a:r>
              <a:rPr lang="zh-CN" altLang="en-US" b="1" dirty="0"/>
              <a:t>对瀑布模型进行了改进，开发各阶段可能循环重复。 </a:t>
            </a:r>
          </a:p>
        </p:txBody>
      </p:sp>
      <p:sp>
        <p:nvSpPr>
          <p:cNvPr id="48131" name="Rectangle 7"/>
          <p:cNvSpPr>
            <a:spLocks noChangeArrowheads="1"/>
          </p:cNvSpPr>
          <p:nvPr/>
        </p:nvSpPr>
        <p:spPr bwMode="auto">
          <a:xfrm>
            <a:off x="6659563" y="4461703"/>
            <a:ext cx="1390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sz="1400" b="1">
                <a:solidFill>
                  <a:srgbClr val="C00000"/>
                </a:solidFill>
              </a:rPr>
              <a:t>图</a:t>
            </a:r>
            <a:r>
              <a:rPr lang="en-US" altLang="zh-CN" sz="1400" b="1">
                <a:solidFill>
                  <a:srgbClr val="C00000"/>
                </a:solidFill>
              </a:rPr>
              <a:t>1-7 </a:t>
            </a:r>
            <a:r>
              <a:rPr lang="zh-CN" altLang="en-US" sz="1400" b="1">
                <a:solidFill>
                  <a:srgbClr val="C00000"/>
                </a:solidFill>
              </a:rPr>
              <a:t>循环模型</a:t>
            </a:r>
          </a:p>
        </p:txBody>
      </p:sp>
      <p:sp>
        <p:nvSpPr>
          <p:cNvPr id="48132" name="Rectangle 8"/>
          <p:cNvSpPr>
            <a:spLocks noChangeArrowheads="1"/>
          </p:cNvSpPr>
          <p:nvPr/>
        </p:nvSpPr>
        <p:spPr bwMode="auto">
          <a:xfrm>
            <a:off x="1023938" y="1459740"/>
            <a:ext cx="29940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sz="2200" b="1" u="sng">
                <a:solidFill>
                  <a:srgbClr val="CC0000"/>
                </a:solidFill>
              </a:rPr>
              <a:t>瀑布模型开发软件特点</a:t>
            </a:r>
          </a:p>
        </p:txBody>
      </p:sp>
      <p:sp>
        <p:nvSpPr>
          <p:cNvPr id="48133" name="圆角矩形 4"/>
          <p:cNvSpPr>
            <a:spLocks noChangeArrowheads="1"/>
          </p:cNvSpPr>
          <p:nvPr/>
        </p:nvSpPr>
        <p:spPr bwMode="auto">
          <a:xfrm>
            <a:off x="468313" y="1312103"/>
            <a:ext cx="8064500" cy="4795837"/>
          </a:xfrm>
          <a:prstGeom prst="roundRect">
            <a:avLst>
              <a:gd name="adj" fmla="val 16667"/>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p>
            <a:pPr>
              <a:buFont typeface="Arial" pitchFamily="34" charset="0"/>
              <a:buNone/>
            </a:pPr>
            <a:endParaRPr lang="zh-CN" altLang="en-US" sz="2400"/>
          </a:p>
        </p:txBody>
      </p:sp>
      <p:pic>
        <p:nvPicPr>
          <p:cNvPr id="481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7450" y="2824990"/>
            <a:ext cx="2136775"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pic>
        <p:nvPicPr>
          <p:cNvPr id="4813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738" y="4769678"/>
            <a:ext cx="2106612"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7" name="Rectangle 7"/>
          <p:cNvSpPr>
            <a:spLocks noChangeArrowheads="1"/>
          </p:cNvSpPr>
          <p:nvPr/>
        </p:nvSpPr>
        <p:spPr bwMode="auto">
          <a:xfrm>
            <a:off x="7038975" y="6406390"/>
            <a:ext cx="901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sz="1400" b="1">
                <a:solidFill>
                  <a:srgbClr val="C00000"/>
                </a:solidFill>
              </a:rPr>
              <a:t>改进模型</a:t>
            </a:r>
          </a:p>
        </p:txBody>
      </p:sp>
    </p:spTree>
    <p:extLst>
      <p:ext uri="{BB962C8B-B14F-4D97-AF65-F5344CB8AC3E}">
        <p14:creationId xmlns:p14="http://schemas.microsoft.com/office/powerpoint/2010/main" val="158411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827088" y="1125538"/>
            <a:ext cx="7848600" cy="215900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10000"/>
          </a:bodyPr>
          <a:lstStyle/>
          <a:p>
            <a:pPr eaLnBrk="1" hangingPunct="1">
              <a:lnSpc>
                <a:spcPct val="60000"/>
              </a:lnSpc>
              <a:spcAft>
                <a:spcPct val="16000"/>
              </a:spcAft>
              <a:buFont typeface="Arial" panose="020B0604020202020204" pitchFamily="34" charset="0"/>
              <a:buNone/>
              <a:defRPr/>
            </a:pPr>
            <a:r>
              <a:rPr lang="en-US" altLang="zh-CN" sz="2200" b="1" dirty="0">
                <a:solidFill>
                  <a:srgbClr val="FF0000"/>
                </a:solidFill>
                <a:latin typeface="Arial" panose="020B0604020202020204" pitchFamily="34" charset="0"/>
              </a:rPr>
              <a:t>1.4.2 </a:t>
            </a:r>
            <a:r>
              <a:rPr lang="zh-CN" altLang="en-US" sz="2200" b="1" dirty="0">
                <a:solidFill>
                  <a:srgbClr val="FF0000"/>
                </a:solidFill>
                <a:latin typeface="Arial" panose="020B0604020202020204" pitchFamily="34" charset="0"/>
              </a:rPr>
              <a:t>快速原型模型概述</a:t>
            </a:r>
          </a:p>
          <a:p>
            <a:pPr eaLnBrk="1" hangingPunct="1">
              <a:lnSpc>
                <a:spcPct val="110000"/>
              </a:lnSpc>
              <a:buFont typeface="Arial" panose="020B0604020202020204" pitchFamily="34" charset="0"/>
              <a:buNone/>
              <a:defRPr/>
            </a:pPr>
            <a:r>
              <a:rPr lang="zh-CN" altLang="en-US" sz="2200" b="1" dirty="0">
                <a:solidFill>
                  <a:schemeClr val="tx1"/>
                </a:solidFill>
                <a:latin typeface="Arial" panose="020B0604020202020204" pitchFamily="34" charset="0"/>
              </a:rPr>
              <a:t>       </a:t>
            </a:r>
            <a:r>
              <a:rPr lang="zh-CN" altLang="en-US" sz="2200" b="1" dirty="0">
                <a:solidFill>
                  <a:srgbClr val="990033"/>
                </a:solidFill>
                <a:latin typeface="Arial" panose="020B0604020202020204" pitchFamily="34" charset="0"/>
              </a:rPr>
              <a:t>快速原型模型</a:t>
            </a:r>
            <a:r>
              <a:rPr lang="zh-CN" altLang="zh-CN" sz="2200" b="1" u="sng" dirty="0"/>
              <a:t>最适合于</a:t>
            </a:r>
            <a:r>
              <a:rPr lang="zh-CN" altLang="zh-CN" sz="2200" b="1" dirty="0"/>
              <a:t>可以先尽快构建成一个原型的应用系统</a:t>
            </a:r>
            <a:r>
              <a:rPr lang="zh-CN" altLang="en-US" sz="2200" b="1" dirty="0"/>
              <a:t>。</a:t>
            </a:r>
            <a:r>
              <a:rPr lang="zh-CN" altLang="en-US" sz="2200" b="1" dirty="0">
                <a:solidFill>
                  <a:schemeClr val="tx1"/>
                </a:solidFill>
                <a:latin typeface="Arial" panose="020B0604020202020204" pitchFamily="34" charset="0"/>
              </a:rPr>
              <a:t>需要先建造一个快速原型，如操作窗口及界面等，进行客户或潜在用户与系统间的试用交流，用户</a:t>
            </a:r>
            <a:r>
              <a:rPr lang="en-US" altLang="zh-CN" sz="2200" b="1" dirty="0">
                <a:solidFill>
                  <a:schemeClr val="tx1"/>
                </a:solidFill>
                <a:latin typeface="Arial" panose="020B0604020202020204" pitchFamily="34" charset="0"/>
              </a:rPr>
              <a:t>/</a:t>
            </a:r>
            <a:r>
              <a:rPr lang="zh-CN" altLang="en-US" sz="2200" b="1" dirty="0">
                <a:solidFill>
                  <a:schemeClr val="tx1"/>
                </a:solidFill>
                <a:latin typeface="Arial" panose="020B0604020202020204" pitchFamily="34" charset="0"/>
              </a:rPr>
              <a:t>客户可通过对原型的评价及改进意见</a:t>
            </a:r>
            <a:r>
              <a:rPr lang="en-US" altLang="zh-CN" sz="2200" b="1" dirty="0">
                <a:solidFill>
                  <a:schemeClr val="tx1"/>
                </a:solidFill>
                <a:latin typeface="Arial" panose="020B0604020202020204" pitchFamily="34" charset="0"/>
              </a:rPr>
              <a:t>,</a:t>
            </a:r>
            <a:r>
              <a:rPr lang="zh-CN" altLang="en-US" sz="2200" b="1" dirty="0">
                <a:solidFill>
                  <a:schemeClr val="tx1"/>
                </a:solidFill>
                <a:latin typeface="Arial" panose="020B0604020202020204" pitchFamily="34" charset="0"/>
              </a:rPr>
              <a:t>进一步细化待开发软件的需求，通过逐步调整原型达到客户要求</a:t>
            </a:r>
            <a:r>
              <a:rPr lang="en-US" altLang="zh-CN" sz="2200" b="1" dirty="0">
                <a:solidFill>
                  <a:schemeClr val="tx1"/>
                </a:solidFill>
                <a:latin typeface="Arial" panose="020B0604020202020204" pitchFamily="34" charset="0"/>
              </a:rPr>
              <a:t>,</a:t>
            </a:r>
            <a:r>
              <a:rPr lang="zh-CN" altLang="en-US" sz="2200" b="1" dirty="0">
                <a:solidFill>
                  <a:schemeClr val="tx1"/>
                </a:solidFill>
                <a:latin typeface="Arial" panose="020B0604020202020204" pitchFamily="34" charset="0"/>
              </a:rPr>
              <a:t>从中确定客户的具体需求；然后按照需求开发软件。如图</a:t>
            </a:r>
            <a:r>
              <a:rPr lang="en-US" altLang="zh-CN" sz="2200" b="1" dirty="0">
                <a:solidFill>
                  <a:schemeClr val="tx1"/>
                </a:solidFill>
                <a:latin typeface="Arial" panose="020B0604020202020204" pitchFamily="34" charset="0"/>
              </a:rPr>
              <a:t>1-8</a:t>
            </a:r>
            <a:r>
              <a:rPr lang="zh-CN" altLang="en-US" sz="2200" b="1" dirty="0">
                <a:solidFill>
                  <a:schemeClr val="tx1"/>
                </a:solidFill>
                <a:latin typeface="Arial" panose="020B0604020202020204" pitchFamily="34" charset="0"/>
              </a:rPr>
              <a:t>。</a:t>
            </a:r>
          </a:p>
        </p:txBody>
      </p:sp>
      <p:pic>
        <p:nvPicPr>
          <p:cNvPr id="49155" name="图片 1" descr="9-3a"/>
          <p:cNvPicPr>
            <a:picLocks noChangeAspect="1" noChangeArrowheads="1"/>
          </p:cNvPicPr>
          <p:nvPr/>
        </p:nvPicPr>
        <p:blipFill>
          <a:blip r:embed="rId2">
            <a:extLst>
              <a:ext uri="{28A0092B-C50C-407E-A947-70E740481C1C}">
                <a14:useLocalDpi xmlns:a14="http://schemas.microsoft.com/office/drawing/2010/main" val="0"/>
              </a:ext>
            </a:extLst>
          </a:blip>
          <a:srcRect t="3024" r="1979" b="4158"/>
          <a:stretch>
            <a:fillRect/>
          </a:stretch>
        </p:blipFill>
        <p:spPr bwMode="auto">
          <a:xfrm>
            <a:off x="1331913" y="4868863"/>
            <a:ext cx="19843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357563"/>
            <a:ext cx="381635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6"/>
          <p:cNvSpPr>
            <a:spLocks noChangeArrowheads="1"/>
          </p:cNvSpPr>
          <p:nvPr/>
        </p:nvSpPr>
        <p:spPr bwMode="auto">
          <a:xfrm>
            <a:off x="2051720" y="6569582"/>
            <a:ext cx="1597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sz="1200" b="1">
                <a:solidFill>
                  <a:srgbClr val="CC0000"/>
                </a:solidFill>
              </a:rPr>
              <a:t>图</a:t>
            </a:r>
            <a:r>
              <a:rPr lang="en-US" altLang="zh-CN" sz="1200" b="1">
                <a:solidFill>
                  <a:srgbClr val="CC0000"/>
                </a:solidFill>
              </a:rPr>
              <a:t>1-18 </a:t>
            </a:r>
            <a:r>
              <a:rPr lang="zh-CN" altLang="en-US" sz="1200" b="1">
                <a:solidFill>
                  <a:srgbClr val="CC0000"/>
                </a:solidFill>
              </a:rPr>
              <a:t>快速原型模型</a:t>
            </a:r>
          </a:p>
        </p:txBody>
      </p:sp>
      <p:sp>
        <p:nvSpPr>
          <p:cNvPr id="49158"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78707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468313" y="1196975"/>
            <a:ext cx="8424862" cy="195738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a:bodyPr>
          <a:lstStyle/>
          <a:p>
            <a:pPr eaLnBrk="1" hangingPunct="1">
              <a:lnSpc>
                <a:spcPct val="120000"/>
              </a:lnSpc>
              <a:defRPr/>
            </a:pPr>
            <a:r>
              <a:rPr lang="en-US" altLang="zh-CN" sz="2200" b="1" dirty="0">
                <a:solidFill>
                  <a:srgbClr val="FF0000"/>
                </a:solidFill>
                <a:latin typeface="Arial" panose="020B0604020202020204" pitchFamily="34" charset="0"/>
              </a:rPr>
              <a:t>1.4.3 </a:t>
            </a:r>
            <a:r>
              <a:rPr lang="zh-CN" altLang="en-US" sz="2200" b="1" dirty="0">
                <a:solidFill>
                  <a:srgbClr val="FF0000"/>
                </a:solidFill>
                <a:latin typeface="Arial" panose="020B0604020202020204" pitchFamily="34" charset="0"/>
              </a:rPr>
              <a:t>增量模型概述</a:t>
            </a:r>
          </a:p>
          <a:p>
            <a:pPr eaLnBrk="1" hangingPunct="1">
              <a:lnSpc>
                <a:spcPct val="90000"/>
              </a:lnSpc>
              <a:defRPr/>
            </a:pPr>
            <a:r>
              <a:rPr lang="en-US" altLang="zh-CN" sz="2400" b="1" dirty="0">
                <a:solidFill>
                  <a:srgbClr val="C00000"/>
                </a:solidFill>
              </a:rPr>
              <a:t>    </a:t>
            </a:r>
            <a:r>
              <a:rPr lang="zh-CN" altLang="zh-CN" sz="2400" b="1" dirty="0">
                <a:solidFill>
                  <a:srgbClr val="C00000"/>
                </a:solidFill>
              </a:rPr>
              <a:t>增量模型</a:t>
            </a:r>
            <a:r>
              <a:rPr lang="zh-CN" altLang="zh-CN" sz="2400" b="1" dirty="0"/>
              <a:t>灵活性很强，</a:t>
            </a:r>
            <a:r>
              <a:rPr lang="zh-CN" altLang="zh-CN" sz="2400" b="1" dirty="0">
                <a:solidFill>
                  <a:srgbClr val="C00000"/>
                </a:solidFill>
              </a:rPr>
              <a:t>适用于</a:t>
            </a:r>
            <a:r>
              <a:rPr lang="zh-CN" altLang="zh-CN" sz="2400" b="1" dirty="0"/>
              <a:t>软件需求不明确、设计方案有一定风险的软件项目。利用增量模型开发的软件被作为一系列的增量构件进行设计、实现、集成和测试，每个构件具有一定功能，并最终能组合成一个具有完整功能软件的模块。</a:t>
            </a:r>
            <a:r>
              <a:rPr lang="zh-CN" altLang="en-US" sz="1900" b="1" dirty="0">
                <a:solidFill>
                  <a:schemeClr val="tx1"/>
                </a:solidFill>
                <a:latin typeface="Arial" panose="020B0604020202020204" pitchFamily="34" charset="0"/>
              </a:rPr>
              <a:t>如图</a:t>
            </a:r>
            <a:r>
              <a:rPr lang="en-US" altLang="zh-CN" sz="1900" b="1" dirty="0">
                <a:solidFill>
                  <a:schemeClr val="tx1"/>
                </a:solidFill>
                <a:latin typeface="Arial" panose="020B0604020202020204" pitchFamily="34" charset="0"/>
              </a:rPr>
              <a:t>1-9</a:t>
            </a:r>
            <a:r>
              <a:rPr lang="zh-CN" altLang="en-US" sz="1900" b="1" dirty="0">
                <a:solidFill>
                  <a:schemeClr val="tx1"/>
                </a:solidFill>
                <a:latin typeface="Arial" panose="020B0604020202020204" pitchFamily="34" charset="0"/>
              </a:rPr>
              <a:t>所示。</a:t>
            </a:r>
          </a:p>
        </p:txBody>
      </p:sp>
      <p:pic>
        <p:nvPicPr>
          <p:cNvPr id="5017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288" y="3338513"/>
            <a:ext cx="6318250"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Rectangle 10"/>
          <p:cNvSpPr>
            <a:spLocks noChangeArrowheads="1"/>
          </p:cNvSpPr>
          <p:nvPr/>
        </p:nvSpPr>
        <p:spPr bwMode="auto">
          <a:xfrm>
            <a:off x="3995738" y="6342063"/>
            <a:ext cx="1744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b="1"/>
              <a:t>图</a:t>
            </a:r>
            <a:r>
              <a:rPr lang="en-US" altLang="zh-CN" b="1"/>
              <a:t>1-9 </a:t>
            </a:r>
            <a:r>
              <a:rPr lang="zh-CN" altLang="en-US" b="1"/>
              <a:t>增量模型</a:t>
            </a:r>
          </a:p>
        </p:txBody>
      </p:sp>
      <p:sp>
        <p:nvSpPr>
          <p:cNvPr id="50181"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212160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468313" y="1196975"/>
            <a:ext cx="8424862" cy="53276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defRPr/>
            </a:pPr>
            <a:r>
              <a:rPr lang="en-US" altLang="zh-CN" sz="2400" b="1" dirty="0"/>
              <a:t>    </a:t>
            </a:r>
            <a:r>
              <a:rPr lang="zh-CN" altLang="zh-CN" sz="2400" b="1" dirty="0">
                <a:solidFill>
                  <a:srgbClr val="C00000"/>
                </a:solidFill>
              </a:rPr>
              <a:t>同瀑布模型之间的本质区别</a:t>
            </a:r>
            <a:r>
              <a:rPr lang="zh-CN" altLang="zh-CN" sz="2400" b="1" dirty="0"/>
              <a:t>为：瀑布模型属于整体开发模型，规定在开始下一阶段工作之前，必须完成前一阶段的所有细节。而增量模型属于非整体开发模型，可推迟某些阶段或所有阶段中细节，较早地研发出软件。</a:t>
            </a:r>
          </a:p>
          <a:p>
            <a:pPr>
              <a:defRPr/>
            </a:pPr>
            <a:r>
              <a:rPr lang="en-US" altLang="zh-CN" sz="2400" b="1" dirty="0"/>
              <a:t>    </a:t>
            </a:r>
            <a:r>
              <a:rPr lang="zh-CN" altLang="zh-CN" sz="2400" b="1" dirty="0">
                <a:solidFill>
                  <a:srgbClr val="C00000"/>
                </a:solidFill>
              </a:rPr>
              <a:t>增量模型的缺陷</a:t>
            </a:r>
            <a:r>
              <a:rPr lang="zh-CN" altLang="zh-CN" sz="2400" b="1" dirty="0"/>
              <a:t>有两个方面：</a:t>
            </a:r>
          </a:p>
          <a:p>
            <a:pPr>
              <a:defRPr/>
            </a:pPr>
            <a:r>
              <a:rPr lang="en-US" altLang="zh-CN" sz="2400" b="1" dirty="0"/>
              <a:t>    (1) </a:t>
            </a:r>
            <a:r>
              <a:rPr lang="zh-CN" altLang="zh-CN" sz="2400" b="1" dirty="0"/>
              <a:t>需要软件具备开放式的体系结构。主要因为各构件是逐渐并入已有的软件体系结构中的，所以加入构件不能破坏已构造好的系统部分。</a:t>
            </a:r>
          </a:p>
          <a:p>
            <a:pPr>
              <a:defRPr/>
            </a:pPr>
            <a:r>
              <a:rPr lang="en-US" altLang="zh-CN" sz="2400" b="1" dirty="0"/>
              <a:t>    (2) </a:t>
            </a:r>
            <a:r>
              <a:rPr lang="zh-CN" altLang="zh-CN" sz="2400" b="1" dirty="0"/>
              <a:t>软件过程的控制易失去整体性。软件在开发中难免需求的变化，增量模型的灵活性可使其适应变化的能力优于瀑布模型和快速原型模型，但也容易退化为边做边改模型</a:t>
            </a:r>
            <a:r>
              <a:rPr lang="zh-CN" altLang="zh-CN" sz="2400" dirty="0"/>
              <a:t>。</a:t>
            </a:r>
          </a:p>
        </p:txBody>
      </p:sp>
      <p:sp>
        <p:nvSpPr>
          <p:cNvPr id="51203"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347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468313" y="1268413"/>
            <a:ext cx="8424862" cy="23050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en-US" altLang="zh-CN" sz="2400" b="1" dirty="0">
                <a:solidFill>
                  <a:srgbClr val="FF0000"/>
                </a:solidFill>
                <a:latin typeface="Arial" panose="020B0604020202020204" pitchFamily="34" charset="0"/>
              </a:rPr>
              <a:t>1.4.4 </a:t>
            </a:r>
            <a:r>
              <a:rPr lang="zh-CN" altLang="en-US" sz="2400" b="1" dirty="0">
                <a:solidFill>
                  <a:srgbClr val="FF0000"/>
                </a:solidFill>
                <a:latin typeface="Arial" panose="020B0604020202020204" pitchFamily="34" charset="0"/>
              </a:rPr>
              <a:t>螺旋模型概述</a:t>
            </a:r>
          </a:p>
          <a:p>
            <a:pPr eaLnBrk="1" hangingPunct="1">
              <a:defRPr/>
            </a:pPr>
            <a:r>
              <a:rPr lang="zh-CN" altLang="en-US" sz="2400" b="1" dirty="0">
                <a:solidFill>
                  <a:schemeClr val="tx1"/>
                </a:solidFill>
                <a:latin typeface="Arial" panose="020B0604020202020204" pitchFamily="34" charset="0"/>
              </a:rPr>
              <a:t>        </a:t>
            </a:r>
            <a:r>
              <a:rPr lang="zh-CN" altLang="en-US" sz="2000" b="1" dirty="0">
                <a:solidFill>
                  <a:srgbClr val="FF0000"/>
                </a:solidFill>
                <a:latin typeface="Arial" panose="020B0604020202020204" pitchFamily="34" charset="0"/>
              </a:rPr>
              <a:t>螺旋模型</a:t>
            </a:r>
            <a:r>
              <a:rPr lang="zh-CN" altLang="zh-CN" sz="2000" b="1" dirty="0"/>
              <a:t>将瀑布模型和快速原型模型结合，强调了其他模型所忽视的风险分析，</a:t>
            </a:r>
            <a:r>
              <a:rPr lang="zh-CN" altLang="zh-CN" sz="2000" b="1" dirty="0">
                <a:solidFill>
                  <a:srgbClr val="C00000"/>
                </a:solidFill>
              </a:rPr>
              <a:t>适合于</a:t>
            </a:r>
            <a:r>
              <a:rPr lang="zh-CN" altLang="zh-CN" sz="2000" b="1" dirty="0"/>
              <a:t>大型复杂系统，吸收了</a:t>
            </a:r>
            <a:r>
              <a:rPr lang="en-US" altLang="zh-CN" sz="2000" b="1" dirty="0"/>
              <a:t>“</a:t>
            </a:r>
            <a:r>
              <a:rPr lang="zh-CN" altLang="zh-CN" sz="2000" b="1" dirty="0"/>
              <a:t>演化</a:t>
            </a:r>
            <a:r>
              <a:rPr lang="en-US" altLang="zh-CN" sz="2000" b="1" dirty="0"/>
              <a:t>”</a:t>
            </a:r>
            <a:r>
              <a:rPr lang="zh-CN" altLang="zh-CN" sz="2000" b="1" dirty="0"/>
              <a:t>（</a:t>
            </a:r>
            <a:r>
              <a:rPr lang="en-US" altLang="zh-CN" sz="2000" b="1" dirty="0"/>
              <a:t>Evolve )</a:t>
            </a:r>
            <a:r>
              <a:rPr lang="zh-CN" altLang="zh-CN" sz="2000" b="1" dirty="0"/>
              <a:t>的概念，可使开发人员和客户对每个演化层的风险有所了解，继而做出应有反应。</a:t>
            </a:r>
            <a:r>
              <a:rPr lang="zh-CN" altLang="zh-CN" sz="2000" b="1" dirty="0">
                <a:solidFill>
                  <a:srgbClr val="C00000"/>
                </a:solidFill>
              </a:rPr>
              <a:t>将开发过程划分为</a:t>
            </a:r>
            <a:r>
              <a:rPr lang="zh-CN" altLang="zh-CN" sz="2000" b="1" dirty="0"/>
              <a:t>制定计划、风险分析、实施工程和客户评估</a:t>
            </a:r>
            <a:r>
              <a:rPr lang="zh-CN" altLang="zh-CN" sz="2000" b="1" dirty="0">
                <a:solidFill>
                  <a:srgbClr val="C00000"/>
                </a:solidFill>
              </a:rPr>
              <a:t>四类活动</a:t>
            </a:r>
            <a:r>
              <a:rPr lang="zh-CN" altLang="zh-CN" sz="2000" b="1" dirty="0"/>
              <a:t>。</a:t>
            </a:r>
            <a:r>
              <a:rPr lang="zh-CN" altLang="en-US" sz="2000" b="1" dirty="0">
                <a:solidFill>
                  <a:schemeClr val="tx1"/>
                </a:solidFill>
                <a:latin typeface="Arial" panose="020B0604020202020204" pitchFamily="34" charset="0"/>
              </a:rPr>
              <a:t>将沿着螺旋线继续进行，自内向外逐步延伸，最终得到满意的软件产品。</a:t>
            </a:r>
          </a:p>
        </p:txBody>
      </p:sp>
      <p:sp>
        <p:nvSpPr>
          <p:cNvPr id="2" name="圆角矩形 4">
            <a:extLst>
              <a:ext uri="{FF2B5EF4-FFF2-40B4-BE49-F238E27FC236}"/>
            </a:extLst>
          </p:cNvPr>
          <p:cNvSpPr/>
          <p:nvPr/>
        </p:nvSpPr>
        <p:spPr bwMode="gray">
          <a:xfrm>
            <a:off x="468313" y="3644900"/>
            <a:ext cx="8424862" cy="27368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zh-CN" altLang="en-US" sz="2000" b="1">
                <a:solidFill>
                  <a:schemeClr val="tx1"/>
                </a:solidFill>
                <a:latin typeface="Arial" panose="020B0604020202020204" pitchFamily="34" charset="0"/>
              </a:rPr>
              <a:t>       螺旋模型沿着螺线进行多次迭代</a:t>
            </a:r>
            <a:r>
              <a:rPr lang="en-US" altLang="zh-CN" sz="2000" b="1">
                <a:solidFill>
                  <a:schemeClr val="tx1"/>
                </a:solidFill>
                <a:latin typeface="Arial" panose="020B0604020202020204" pitchFamily="34" charset="0"/>
              </a:rPr>
              <a:t>,</a:t>
            </a:r>
            <a:r>
              <a:rPr lang="zh-CN" altLang="en-US" sz="2000" b="1">
                <a:solidFill>
                  <a:schemeClr val="tx1"/>
                </a:solidFill>
                <a:latin typeface="Arial" panose="020B0604020202020204" pitchFamily="34" charset="0"/>
              </a:rPr>
              <a:t>其</a:t>
            </a:r>
            <a:r>
              <a:rPr lang="zh-CN" altLang="en-US" sz="2000" b="1">
                <a:solidFill>
                  <a:srgbClr val="990033"/>
                </a:solidFill>
                <a:latin typeface="Arial" panose="020B0604020202020204" pitchFamily="34" charset="0"/>
              </a:rPr>
              <a:t>迭代过程</a:t>
            </a:r>
            <a:r>
              <a:rPr lang="zh-CN" altLang="en-US" sz="2000" b="1">
                <a:solidFill>
                  <a:schemeClr val="tx1"/>
                </a:solidFill>
                <a:latin typeface="Arial" panose="020B0604020202020204" pitchFamily="34" charset="0"/>
              </a:rPr>
              <a:t>如图</a:t>
            </a:r>
            <a:r>
              <a:rPr lang="en-US" altLang="zh-CN" sz="2000" b="1">
                <a:solidFill>
                  <a:schemeClr val="tx1"/>
                </a:solidFill>
                <a:latin typeface="Arial" panose="020B0604020202020204" pitchFamily="34" charset="0"/>
              </a:rPr>
              <a:t>1-10</a:t>
            </a:r>
            <a:r>
              <a:rPr lang="zh-CN" altLang="en-US" sz="2000" b="1">
                <a:solidFill>
                  <a:schemeClr val="tx1"/>
                </a:solidFill>
                <a:latin typeface="Arial" panose="020B0604020202020204" pitchFamily="34" charset="0"/>
              </a:rPr>
              <a:t>所示。</a:t>
            </a:r>
          </a:p>
          <a:p>
            <a:pPr eaLnBrk="1" hangingPunct="1">
              <a:defRPr/>
            </a:pPr>
            <a:r>
              <a:rPr lang="en-US" altLang="zh-CN" sz="2000" b="1">
                <a:solidFill>
                  <a:srgbClr val="C00000"/>
                </a:solidFill>
                <a:latin typeface="Arial" panose="020B0604020202020204" pitchFamily="34" charset="0"/>
              </a:rPr>
              <a:t>       (1) </a:t>
            </a:r>
            <a:r>
              <a:rPr lang="zh-CN" altLang="en-US" sz="2000" b="1">
                <a:solidFill>
                  <a:srgbClr val="C00000"/>
                </a:solidFill>
                <a:latin typeface="Arial" panose="020B0604020202020204" pitchFamily="34" charset="0"/>
              </a:rPr>
              <a:t>制定计划：</a:t>
            </a:r>
            <a:r>
              <a:rPr lang="zh-CN" altLang="en-US" sz="2000" b="1">
                <a:solidFill>
                  <a:schemeClr val="tx1"/>
                </a:solidFill>
                <a:latin typeface="Arial" panose="020B0604020202020204" pitchFamily="34" charset="0"/>
              </a:rPr>
              <a:t>确定软件目标，选定实施方案，弄清项目开发的限制条件；</a:t>
            </a:r>
          </a:p>
          <a:p>
            <a:pPr eaLnBrk="1" hangingPunct="1">
              <a:defRPr/>
            </a:pPr>
            <a:r>
              <a:rPr lang="en-US" altLang="zh-CN" sz="2000" b="1">
                <a:solidFill>
                  <a:schemeClr val="tx1"/>
                </a:solidFill>
                <a:latin typeface="Arial" panose="020B0604020202020204" pitchFamily="34" charset="0"/>
              </a:rPr>
              <a:t>       </a:t>
            </a:r>
            <a:r>
              <a:rPr lang="en-US" altLang="zh-CN" sz="2000" b="1">
                <a:solidFill>
                  <a:srgbClr val="C00000"/>
                </a:solidFill>
                <a:latin typeface="Arial" panose="020B0604020202020204" pitchFamily="34" charset="0"/>
              </a:rPr>
              <a:t>(2) </a:t>
            </a:r>
            <a:r>
              <a:rPr lang="zh-CN" altLang="en-US" sz="2000" b="1">
                <a:solidFill>
                  <a:srgbClr val="C00000"/>
                </a:solidFill>
                <a:latin typeface="Arial" panose="020B0604020202020204" pitchFamily="34" charset="0"/>
              </a:rPr>
              <a:t>风险分析：</a:t>
            </a:r>
            <a:r>
              <a:rPr lang="zh-CN" altLang="en-US" sz="2000" b="1">
                <a:solidFill>
                  <a:schemeClr val="tx1"/>
                </a:solidFill>
                <a:latin typeface="Arial" panose="020B0604020202020204" pitchFamily="34" charset="0"/>
              </a:rPr>
              <a:t>分析评估所选方案，考虑如何识别和消除风险；</a:t>
            </a:r>
          </a:p>
          <a:p>
            <a:pPr eaLnBrk="1" hangingPunct="1">
              <a:defRPr/>
            </a:pPr>
            <a:r>
              <a:rPr lang="en-US" altLang="zh-CN" sz="2000" b="1">
                <a:solidFill>
                  <a:srgbClr val="C00000"/>
                </a:solidFill>
                <a:latin typeface="Arial" panose="020B0604020202020204" pitchFamily="34" charset="0"/>
              </a:rPr>
              <a:t>       (3) </a:t>
            </a:r>
            <a:r>
              <a:rPr lang="zh-CN" altLang="en-US" sz="2000" b="1">
                <a:solidFill>
                  <a:srgbClr val="C00000"/>
                </a:solidFill>
                <a:latin typeface="Arial" panose="020B0604020202020204" pitchFamily="34" charset="0"/>
              </a:rPr>
              <a:t>实施工程：</a:t>
            </a:r>
            <a:r>
              <a:rPr lang="zh-CN" altLang="en-US" sz="2000" b="1">
                <a:solidFill>
                  <a:schemeClr val="tx1"/>
                </a:solidFill>
                <a:latin typeface="Arial" panose="020B0604020202020204" pitchFamily="34" charset="0"/>
              </a:rPr>
              <a:t>实施软件开发和验证；</a:t>
            </a:r>
          </a:p>
          <a:p>
            <a:pPr eaLnBrk="1" hangingPunct="1">
              <a:defRPr/>
            </a:pPr>
            <a:r>
              <a:rPr lang="en-US" altLang="zh-CN" sz="2000" b="1">
                <a:solidFill>
                  <a:srgbClr val="C00000"/>
                </a:solidFill>
                <a:latin typeface="Arial" panose="020B0604020202020204" pitchFamily="34" charset="0"/>
              </a:rPr>
              <a:t>       (4) </a:t>
            </a:r>
            <a:r>
              <a:rPr lang="zh-CN" altLang="en-US" sz="2000" b="1">
                <a:solidFill>
                  <a:srgbClr val="C00000"/>
                </a:solidFill>
                <a:latin typeface="Arial" panose="020B0604020202020204" pitchFamily="34" charset="0"/>
              </a:rPr>
              <a:t>客户评估：</a:t>
            </a:r>
            <a:r>
              <a:rPr lang="zh-CN" altLang="en-US" sz="2000" b="1">
                <a:solidFill>
                  <a:schemeClr val="tx1"/>
                </a:solidFill>
                <a:latin typeface="Arial" panose="020B0604020202020204" pitchFamily="34" charset="0"/>
              </a:rPr>
              <a:t>评价开发工作，提出修正建议，制定下一步计划。</a:t>
            </a:r>
          </a:p>
        </p:txBody>
      </p:sp>
      <p:pic>
        <p:nvPicPr>
          <p:cNvPr id="52228" name="Picture 6"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5949950"/>
            <a:ext cx="7270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15856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700213"/>
            <a:ext cx="63373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5"/>
          <p:cNvSpPr>
            <a:spLocks noChangeArrowheads="1"/>
          </p:cNvSpPr>
          <p:nvPr/>
        </p:nvSpPr>
        <p:spPr bwMode="auto">
          <a:xfrm>
            <a:off x="3851275" y="6237288"/>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r>
              <a:rPr lang="zh-CN" altLang="en-US"/>
              <a:t>图</a:t>
            </a:r>
            <a:r>
              <a:rPr lang="en-US" altLang="zh-CN"/>
              <a:t>1-10 </a:t>
            </a:r>
            <a:r>
              <a:rPr lang="zh-CN" altLang="en-US"/>
              <a:t>螺旋模型</a:t>
            </a:r>
            <a:r>
              <a:rPr lang="zh-CN" altLang="en-US" b="1"/>
              <a:t> </a:t>
            </a:r>
          </a:p>
        </p:txBody>
      </p:sp>
      <p:sp>
        <p:nvSpPr>
          <p:cNvPr id="53252" name="AutoShape 6"/>
          <p:cNvSpPr>
            <a:spLocks noChangeArrowheads="1"/>
          </p:cNvSpPr>
          <p:nvPr/>
        </p:nvSpPr>
        <p:spPr bwMode="auto">
          <a:xfrm>
            <a:off x="2484438" y="2420938"/>
            <a:ext cx="935037" cy="1079500"/>
          </a:xfrm>
          <a:prstGeom prst="wedgeRectCallout">
            <a:avLst>
              <a:gd name="adj1" fmla="val 26741"/>
              <a:gd name="adj2" fmla="val 77352"/>
            </a:avLst>
          </a:prstGeom>
          <a:solidFill>
            <a:srgbClr val="FFFF99"/>
          </a:solidFill>
          <a:ln w="9525">
            <a:solidFill>
              <a:schemeClr val="tx1"/>
            </a:solidFill>
            <a:miter lim="800000"/>
            <a:headEnd/>
            <a:tailEnd/>
          </a:ln>
        </p:spPr>
        <p:txBody>
          <a:bodyPr/>
          <a:lstStyle/>
          <a:p>
            <a:pPr algn="ctr" eaLnBrk="1" hangingPunct="1">
              <a:buFont typeface="Arial" pitchFamily="34" charset="0"/>
              <a:buNone/>
            </a:pPr>
            <a:r>
              <a:rPr lang="zh-CN" altLang="en-US" sz="1400" b="1">
                <a:solidFill>
                  <a:srgbClr val="FF0000"/>
                </a:solidFill>
              </a:rPr>
              <a:t>制定计划、风险分析、实施工程客户评估</a:t>
            </a:r>
          </a:p>
        </p:txBody>
      </p:sp>
      <p:sp>
        <p:nvSpPr>
          <p:cNvPr id="53253"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1.4</a:t>
            </a:r>
            <a:r>
              <a:rPr lang="en-US" altLang="zh-CN" sz="3200" b="0">
                <a:solidFill>
                  <a:schemeClr val="bg1"/>
                </a:solidFill>
                <a:latin typeface="Arial" pitchFamily="34" charset="0"/>
              </a:rPr>
              <a:t> </a:t>
            </a:r>
            <a:r>
              <a:rPr lang="zh-CN" altLang="en-US" sz="3200">
                <a:solidFill>
                  <a:schemeClr val="bg1"/>
                </a:solidFill>
                <a:latin typeface="Arial" pitchFamily="34" charset="0"/>
              </a:rPr>
              <a:t>常用软件开发模型</a:t>
            </a:r>
          </a:p>
        </p:txBody>
      </p:sp>
    </p:spTree>
    <p:extLst>
      <p:ext uri="{BB962C8B-B14F-4D97-AF65-F5344CB8AC3E}">
        <p14:creationId xmlns:p14="http://schemas.microsoft.com/office/powerpoint/2010/main" val="761072211"/>
      </p:ext>
    </p:extLst>
  </p:cSld>
  <p:clrMapOvr>
    <a:masterClrMapping/>
  </p:clrMapOvr>
</p:sld>
</file>

<file path=ppt/theme/theme1.xml><?xml version="1.0" encoding="utf-8"?>
<a:theme xmlns:a="http://schemas.openxmlformats.org/drawingml/2006/main" name="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cdb2004c003l</Template>
  <TotalTime>61</TotalTime>
  <Words>3126</Words>
  <Application>Microsoft Office PowerPoint</Application>
  <PresentationFormat>全屏显示(4:3)</PresentationFormat>
  <Paragraphs>188</Paragraphs>
  <Slides>30</Slides>
  <Notes>1</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cdb2004c003l</vt:lpstr>
      <vt:lpstr>软件工程与实践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zhoujie</dc:creator>
  <cp:lastModifiedBy>邓宗永</cp:lastModifiedBy>
  <cp:revision>2291</cp:revision>
  <dcterms:created xsi:type="dcterms:W3CDTF">2007-06-04T06:21:00Z</dcterms:created>
  <dcterms:modified xsi:type="dcterms:W3CDTF">2020-03-01T16:22:23Z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