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6"/>
  </p:notesMasterIdLst>
  <p:handoutMasterIdLst>
    <p:handoutMasterId r:id="rId67"/>
  </p:handoutMasterIdLst>
  <p:sldIdLst>
    <p:sldId id="633" r:id="rId2"/>
    <p:sldId id="715" r:id="rId3"/>
    <p:sldId id="716" r:id="rId4"/>
    <p:sldId id="717" r:id="rId5"/>
    <p:sldId id="718" r:id="rId6"/>
    <p:sldId id="719" r:id="rId7"/>
    <p:sldId id="720" r:id="rId8"/>
    <p:sldId id="721" r:id="rId9"/>
    <p:sldId id="722" r:id="rId10"/>
    <p:sldId id="723" r:id="rId11"/>
    <p:sldId id="661" r:id="rId12"/>
    <p:sldId id="662" r:id="rId13"/>
    <p:sldId id="663" r:id="rId14"/>
    <p:sldId id="664" r:id="rId15"/>
    <p:sldId id="665" r:id="rId16"/>
    <p:sldId id="666" r:id="rId17"/>
    <p:sldId id="667" r:id="rId18"/>
    <p:sldId id="668" r:id="rId19"/>
    <p:sldId id="669" r:id="rId20"/>
    <p:sldId id="670" r:id="rId21"/>
    <p:sldId id="671" r:id="rId22"/>
    <p:sldId id="672" r:id="rId23"/>
    <p:sldId id="673" r:id="rId24"/>
    <p:sldId id="674" r:id="rId25"/>
    <p:sldId id="675" r:id="rId26"/>
    <p:sldId id="676" r:id="rId27"/>
    <p:sldId id="677" r:id="rId28"/>
    <p:sldId id="678" r:id="rId29"/>
    <p:sldId id="679" r:id="rId30"/>
    <p:sldId id="680" r:id="rId31"/>
    <p:sldId id="681" r:id="rId32"/>
    <p:sldId id="682" r:id="rId33"/>
    <p:sldId id="683" r:id="rId34"/>
    <p:sldId id="684" r:id="rId35"/>
    <p:sldId id="685" r:id="rId36"/>
    <p:sldId id="686" r:id="rId37"/>
    <p:sldId id="687" r:id="rId38"/>
    <p:sldId id="688" r:id="rId39"/>
    <p:sldId id="689" r:id="rId40"/>
    <p:sldId id="690" r:id="rId41"/>
    <p:sldId id="691" r:id="rId42"/>
    <p:sldId id="692" r:id="rId43"/>
    <p:sldId id="693" r:id="rId44"/>
    <p:sldId id="694" r:id="rId45"/>
    <p:sldId id="695" r:id="rId46"/>
    <p:sldId id="696" r:id="rId47"/>
    <p:sldId id="697" r:id="rId48"/>
    <p:sldId id="698" r:id="rId49"/>
    <p:sldId id="699" r:id="rId50"/>
    <p:sldId id="700" r:id="rId51"/>
    <p:sldId id="701" r:id="rId52"/>
    <p:sldId id="702" r:id="rId53"/>
    <p:sldId id="703" r:id="rId54"/>
    <p:sldId id="704" r:id="rId55"/>
    <p:sldId id="705" r:id="rId56"/>
    <p:sldId id="706" r:id="rId57"/>
    <p:sldId id="707" r:id="rId58"/>
    <p:sldId id="708" r:id="rId59"/>
    <p:sldId id="709" r:id="rId60"/>
    <p:sldId id="710" r:id="rId61"/>
    <p:sldId id="711" r:id="rId62"/>
    <p:sldId id="712" r:id="rId63"/>
    <p:sldId id="713" r:id="rId64"/>
    <p:sldId id="714"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37">
          <p15:clr>
            <a:srgbClr val="A4A3A4"/>
          </p15:clr>
        </p15:guide>
        <p15:guide id="2" pos="2796">
          <p15:clr>
            <a:srgbClr val="A4A3A4"/>
          </p15:clr>
        </p15:guide>
      </p15:sldGuideLst>
    </p:ext>
    <p:ext uri="{2D200454-40CA-4A62-9FC3-DE9A4176ACB9}">
      <p15:notesGuideLst xmlns:p15="http://schemas.microsoft.com/office/powerpoint/2012/main">
        <p15:guide id="1" orient="horz" pos="2850">
          <p15:clr>
            <a:srgbClr val="A4A3A4"/>
          </p15:clr>
        </p15:guide>
        <p15:guide id="2" pos="209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FF"/>
    <a:srgbClr val="FF0000"/>
    <a:srgbClr val="098133"/>
    <a:srgbClr val="00C000"/>
    <a:srgbClr val="EB5723"/>
    <a:srgbClr val="163794"/>
    <a:srgbClr val="3366FF"/>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163" autoAdjust="0"/>
    <p:restoredTop sz="82307" autoAdjust="0"/>
  </p:normalViewPr>
  <p:slideViewPr>
    <p:cSldViewPr>
      <p:cViewPr varScale="1">
        <p:scale>
          <a:sx n="93" d="100"/>
          <a:sy n="93" d="100"/>
        </p:scale>
        <p:origin x="138" y="72"/>
      </p:cViewPr>
      <p:guideLst>
        <p:guide orient="horz" pos="2137"/>
        <p:guide pos="27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90" d="100"/>
          <a:sy n="90" d="100"/>
        </p:scale>
        <p:origin x="-1860" y="1776"/>
      </p:cViewPr>
      <p:guideLst>
        <p:guide orient="horz" pos="2850"/>
        <p:guide pos="2097"/>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1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23962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962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3FF8A634-601B-45FC-90BE-40DF6190E913}" type="slidenum">
              <a:rPr lang="zh-CN" altLang="en-US"/>
              <a:t>‹#›</a:t>
            </a:fld>
            <a:endParaRPr lang="en-US" altLang="zh-CN"/>
          </a:p>
        </p:txBody>
      </p:sp>
    </p:spTree>
    <p:extLst>
      <p:ext uri="{BB962C8B-B14F-4D97-AF65-F5344CB8AC3E}">
        <p14:creationId xmlns:p14="http://schemas.microsoft.com/office/powerpoint/2010/main" val="39207130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mn-ea"/>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2365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65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mn-ea"/>
              </a:defRPr>
            </a:lvl1pPr>
          </a:lstStyle>
          <a:p>
            <a:pPr>
              <a:defRPr/>
            </a:pPr>
            <a:endParaRPr lang="en-US" altLang="zh-CN"/>
          </a:p>
        </p:txBody>
      </p:sp>
      <p:sp>
        <p:nvSpPr>
          <p:cNvPr id="236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a:defRPr/>
            </a:pPr>
            <a:fld id="{D443E1AB-AFED-42B9-9969-51FF1EC221AA}" type="slidenum">
              <a:rPr lang="zh-CN" altLang="en-US"/>
              <a:t>‹#›</a:t>
            </a:fld>
            <a:endParaRPr lang="en-US" altLang="zh-CN"/>
          </a:p>
        </p:txBody>
      </p:sp>
    </p:spTree>
    <p:extLst>
      <p:ext uri="{BB962C8B-B14F-4D97-AF65-F5344CB8AC3E}">
        <p14:creationId xmlns:p14="http://schemas.microsoft.com/office/powerpoint/2010/main" val="25965882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43E1AB-AFED-42B9-9969-51FF1EC221AA}" type="slidenum">
              <a:rPr lang="zh-CN" altLang="en-US" smtClean="0"/>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5" name="Rectangle 30"/>
          <p:cNvSpPr>
            <a:spLocks noChangeArrowheads="1"/>
          </p:cNvSpPr>
          <p:nvPr userDrawn="1"/>
        </p:nvSpPr>
        <p:spPr bwMode="black">
          <a:xfrm>
            <a:off x="2879725" y="6588125"/>
            <a:ext cx="5975350" cy="306388"/>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chemeClr val="bg1"/>
              </a:solidFill>
              <a:ea typeface="宋体" panose="02010600030101010101" pitchFamily="2" charset="-122"/>
            </a:endParaRPr>
          </a:p>
        </p:txBody>
      </p:sp>
      <p:sp>
        <p:nvSpPr>
          <p:cNvPr id="3075" name="Rectangle 3"/>
          <p:cNvSpPr>
            <a:spLocks noGrp="1" noChangeArrowheads="1"/>
          </p:cNvSpPr>
          <p:nvPr>
            <p:ph type="subTitle" idx="1"/>
          </p:nvPr>
        </p:nvSpPr>
        <p:spPr bwMode="gray">
          <a:xfrm>
            <a:off x="1403350" y="3933825"/>
            <a:ext cx="6553200" cy="533400"/>
          </a:xfrm>
        </p:spPr>
        <p:txBody>
          <a:bodyPr/>
          <a:lstStyle>
            <a:lvl1pPr marL="0" indent="0" algn="ctr">
              <a:lnSpc>
                <a:spcPct val="140000"/>
              </a:lnSpc>
              <a:buFont typeface="Wingdings" panose="05000000000000000000" pitchFamily="2" charset="2"/>
              <a:buNone/>
              <a:defRPr sz="2400" b="1">
                <a:solidFill>
                  <a:schemeClr val="tx2"/>
                </a:solidFill>
                <a:latin typeface="Verdana" panose="020B0604030504040204" pitchFamily="34" charset="0"/>
              </a:defRPr>
            </a:lvl1pPr>
          </a:lstStyle>
          <a:p>
            <a:r>
              <a:rPr lang="en-US" altLang="zh-CN"/>
              <a:t>Click to edit Master subtitle style</a:t>
            </a:r>
          </a:p>
        </p:txBody>
      </p:sp>
      <p:sp>
        <p:nvSpPr>
          <p:cNvPr id="3093" name="Rectangle 21"/>
          <p:cNvSpPr>
            <a:spLocks noGrp="1" noChangeArrowheads="1"/>
          </p:cNvSpPr>
          <p:nvPr>
            <p:ph type="ctrTitle" sz="quarter" hasCustomPrompt="1"/>
          </p:nvPr>
        </p:nvSpPr>
        <p:spPr bwMode="gray">
          <a:xfrm>
            <a:off x="0" y="1700213"/>
            <a:ext cx="9144000" cy="1439862"/>
          </a:xfrm>
          <a:solidFill>
            <a:srgbClr val="193EA7"/>
          </a:solidFill>
        </p:spPr>
        <p:txBody>
          <a:bodyPr/>
          <a:lstStyle>
            <a:lvl1pPr>
              <a:defRPr sz="3600"/>
            </a:lvl1pPr>
          </a:lstStyle>
          <a:p>
            <a:r>
              <a:rPr lang="en-US" altLang="ko-KR"/>
              <a:t>Click to edit Master title</a:t>
            </a:r>
            <a:br>
              <a:rPr lang="en-US" altLang="ko-KR"/>
            </a:br>
            <a:r>
              <a:rPr lang="en-US" altLang="ko-KR"/>
              <a:t> style</a:t>
            </a:r>
          </a:p>
        </p:txBody>
      </p:sp>
      <p:pic>
        <p:nvPicPr>
          <p:cNvPr id="3" name="图片 2">
            <a:extLst>
              <a:ext uri="{FF2B5EF4-FFF2-40B4-BE49-F238E27FC236}">
                <a16:creationId xmlns:a16="http://schemas.microsoft.com/office/drawing/2014/main" id="{3D17834E-13C1-46E5-BE1D-BC029B203F1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2581"/>
            <a:ext cx="4389120" cy="162763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019E31-65C8-4D52-B977-896A5670FBED}"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86164E44-952D-4A97-B3A8-26D337C1DCF6}" type="datetime1">
              <a:rPr lang="zh-CN" altLang="en-US" smtClean="0"/>
              <a:t>2020/3/8</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4975" y="333375"/>
            <a:ext cx="2108200" cy="60674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3375"/>
            <a:ext cx="6175375" cy="6067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1FB9A7A-AD44-43D4-9EBE-327A50B8C30B}"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DF7537D7-8AE9-49D4-9C30-1CE348145E85}" type="datetime1">
              <a:rPr lang="zh-CN" altLang="en-US" smtClean="0"/>
              <a:t>2020/3/8</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CB0639C1-AB21-4E1F-87E2-352F863F84D6}"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1314749-5F66-42D7-913A-CFD4E8BD8DCB}" type="datetime1">
              <a:rPr lang="zh-CN" altLang="en-US" smtClean="0"/>
              <a:t>2020/3/8</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96975" y="333375"/>
            <a:ext cx="666115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484313"/>
            <a:ext cx="4038600" cy="4916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484313"/>
            <a:ext cx="4038600" cy="2381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17963"/>
            <a:ext cx="4038600" cy="2382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4A51AB9A-65EE-460C-A3CD-392B06D36479}" type="slidenum">
              <a:rPr lang="zh-CN" altLang="en-US"/>
              <a:t>‹#›</a:t>
            </a:fld>
            <a:endParaRPr lang="en-US" altLang="zh-CN"/>
          </a:p>
        </p:txBody>
      </p:sp>
      <p:sp>
        <p:nvSpPr>
          <p:cNvPr id="8" name="Rectangle 4"/>
          <p:cNvSpPr>
            <a:spLocks noGrp="1" noChangeArrowheads="1"/>
          </p:cNvSpPr>
          <p:nvPr>
            <p:ph type="dt" sz="half" idx="12"/>
          </p:nvPr>
        </p:nvSpPr>
        <p:spPr/>
        <p:txBody>
          <a:bodyPr/>
          <a:lstStyle>
            <a:lvl1pPr>
              <a:defRPr/>
            </a:lvl1pPr>
          </a:lstStyle>
          <a:p>
            <a:pPr>
              <a:defRPr/>
            </a:pPr>
            <a:fld id="{0D706B01-CB45-440F-BFDA-C30A4BD65D20}" type="datetime1">
              <a:rPr lang="zh-CN" altLang="en-US" smtClean="0"/>
              <a:t>2020/3/8</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标题 6"/>
          <p:cNvSpPr>
            <a:spLocks noGrp="1"/>
          </p:cNvSpPr>
          <p:nvPr>
            <p:ph type="title"/>
          </p:nvPr>
        </p:nvSpPr>
        <p:spPr/>
        <p:txBody>
          <a:bodyPr/>
          <a:lstStyle/>
          <a:p>
            <a:r>
              <a:rPr lang="zh-CN" altLang="en-US"/>
              <a:t>单击此处编辑母版标题样式</a:t>
            </a:r>
          </a:p>
        </p:txBody>
      </p:sp>
      <p:sp>
        <p:nvSpPr>
          <p:cNvPr id="8" name="Rectangle 5"/>
          <p:cNvSpPr>
            <a:spLocks noGrp="1" noChangeArrowheads="1"/>
          </p:cNvSpPr>
          <p:nvPr>
            <p:ph type="ftr" sz="quarter" idx="10"/>
          </p:nvPr>
        </p:nvSpPr>
        <p:spPr>
          <a:xfrm>
            <a:off x="5867400" y="6461125"/>
            <a:ext cx="2895600" cy="320675"/>
          </a:xfrm>
        </p:spPr>
        <p:txBody>
          <a:bodyPr/>
          <a:lstStyle>
            <a:lvl1pPr>
              <a:defRPr/>
            </a:lvl1pPr>
          </a:lstStyle>
          <a:p>
            <a:pPr>
              <a:defRPr/>
            </a:pPr>
            <a:r>
              <a:rPr lang="zh-CN" altLang="en-US"/>
              <a:t>宁夏大学 信息工程学院</a:t>
            </a:r>
            <a:endParaRPr lang="en-US" altLang="zh-CN"/>
          </a:p>
        </p:txBody>
      </p:sp>
      <p:sp>
        <p:nvSpPr>
          <p:cNvPr id="9" name="Rectangle 6"/>
          <p:cNvSpPr>
            <a:spLocks noGrp="1" noChangeArrowheads="1"/>
          </p:cNvSpPr>
          <p:nvPr>
            <p:ph type="sldNum" sz="quarter" idx="11"/>
          </p:nvPr>
        </p:nvSpPr>
        <p:spPr>
          <a:xfrm>
            <a:off x="3505200" y="6461125"/>
            <a:ext cx="2133600" cy="320675"/>
          </a:xfrm>
        </p:spPr>
        <p:txBody>
          <a:bodyPr/>
          <a:lstStyle>
            <a:lvl1pPr>
              <a:defRPr/>
            </a:lvl1pPr>
          </a:lstStyle>
          <a:p>
            <a:pPr>
              <a:defRPr/>
            </a:pPr>
            <a:fld id="{3BDE7FEC-D923-4D57-82F7-3426DEF019B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3BDE7FEC-D923-4D57-82F7-3426DEF019BE}" type="slidenum">
              <a:rPr lang="zh-CN" altLang="en-US"/>
              <a:t>‹#›</a:t>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fld id="{3DD4809F-519D-4B44-A534-80B0C4E4DE4D}" type="datetime1">
              <a:rPr lang="zh-CN" altLang="en-US" smtClean="0"/>
              <a:t>2020/3/8</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4313"/>
            <a:ext cx="4038600" cy="4916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32056CC0-05D6-4BEC-8DD2-4FC693F9E1DB}"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28326C0E-A6D2-426C-9BC2-4F749519720B}" type="datetime1">
              <a:rPr lang="zh-CN" altLang="en-US" smtClean="0"/>
              <a:t>2020/3/8</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12EBD1C5-CC09-4F78-A36A-BEC3EECD1CB2}" type="slidenum">
              <a:rPr lang="zh-CN" altLang="en-US"/>
              <a:t>‹#›</a:t>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fld id="{63589A75-4461-44AF-80F9-5BADE28ED26F}" type="datetime1">
              <a:rPr lang="zh-CN" altLang="en-US" smtClean="0"/>
              <a:t>2020/3/8</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261CD5B-8AF6-4651-BC33-6C0887D3BE68}" type="slidenum">
              <a:rPr lang="zh-CN" altLang="en-US"/>
              <a:t>‹#›</a:t>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fld id="{D31A7536-D698-4C2F-80A5-3E0D725521F1}" type="datetime1">
              <a:rPr lang="zh-CN" altLang="en-US" smtClean="0"/>
              <a:t>2020/3/8</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12BEF44A-B38A-400D-882B-9D4AEFC0BFB2}" type="slidenum">
              <a:rPr lang="zh-CN" altLang="en-US"/>
              <a:t>‹#›</a:t>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fld id="{815D93E8-C69B-4FE6-9EEE-01D991686600}" type="datetime1">
              <a:rPr lang="zh-CN" altLang="en-US" smtClean="0"/>
              <a:t>2020/3/8</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07C0D5C3-952D-428E-9F7F-6B5AD3DFE340}"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892EDF15-2236-45A9-863E-9F0917C1F6E9}" type="datetime1">
              <a:rPr lang="zh-CN" altLang="en-US" smtClean="0"/>
              <a:t>2020/3/8</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p:txBody>
          <a:bodyPr/>
          <a:lstStyle>
            <a:lvl1pPr>
              <a:defRPr/>
            </a:lvl1pPr>
          </a:lstStyle>
          <a:p>
            <a:pPr>
              <a:defRPr/>
            </a:pPr>
            <a:r>
              <a:rPr lang="zh-CN" altLang="en-US"/>
              <a:t>宁夏大学 信息工程学院</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911D93C-17E1-497E-8463-D165984F2CA8}" type="slidenum">
              <a:rPr lang="zh-CN" altLang="en-US"/>
              <a:t>‹#›</a:t>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fld id="{07D55719-E1DA-45F7-AB53-DE0E3DD8E683}" type="datetime1">
              <a:rPr lang="zh-CN" altLang="en-US" smtClean="0"/>
              <a:t>2020/3/8</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1179513"/>
          </a:xfrm>
          <a:prstGeom prst="rect">
            <a:avLst/>
          </a:prstGeom>
          <a:solidFill>
            <a:srgbClr val="163794"/>
          </a:solidFill>
          <a:ln>
            <a:noFill/>
          </a:ln>
        </p:spPr>
        <p:txBody>
          <a:bodyPr wrap="none" anchor="ct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defRPr/>
            </a:pPr>
            <a:endParaRPr lang="en-US" altLang="zh-CN"/>
          </a:p>
        </p:txBody>
      </p:sp>
      <p:sp>
        <p:nvSpPr>
          <p:cNvPr id="1027" name="Rectangle 3"/>
          <p:cNvSpPr>
            <a:spLocks noGrp="1" noChangeArrowheads="1"/>
          </p:cNvSpPr>
          <p:nvPr>
            <p:ph type="body" idx="1"/>
          </p:nvPr>
        </p:nvSpPr>
        <p:spPr bwMode="auto">
          <a:xfrm>
            <a:off x="457200" y="1484313"/>
            <a:ext cx="8229600" cy="4916487"/>
          </a:xfrm>
          <a:prstGeom prst="rect">
            <a:avLst/>
          </a:prstGeom>
          <a:noFill/>
          <a:ln>
            <a:noFill/>
          </a:ln>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mj-lt"/>
                <a:ea typeface="宋体" panose="02010600030101010101" pitchFamily="2" charset="-122"/>
              </a:defRPr>
            </a:lvl1pPr>
          </a:lstStyle>
          <a:p>
            <a:pPr>
              <a:defRPr/>
            </a:pPr>
            <a:r>
              <a:rPr lang="zh-CN" altLang="en-US"/>
              <a:t>宁夏大学 信息工程学院</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Verdana" panose="020B0604030504040204" pitchFamily="34" charset="0"/>
                <a:ea typeface="宋体" panose="02010600030101010101" pitchFamily="2" charset="-122"/>
              </a:defRPr>
            </a:lvl1pPr>
          </a:lstStyle>
          <a:p>
            <a:pPr>
              <a:defRPr/>
            </a:pPr>
            <a:fld id="{7CBDD56E-635E-4FBE-8519-8943B4AC7F2F}" type="slidenum">
              <a:rPr lang="zh-CN" altLang="en-US"/>
              <a:t>‹#›</a:t>
            </a:fld>
            <a:endParaRPr lang="en-US" altLang="zh-CN"/>
          </a:p>
        </p:txBody>
      </p:sp>
      <p:sp>
        <p:nvSpPr>
          <p:cNvPr id="2" name="Rectangle 2"/>
          <p:cNvSpPr>
            <a:spLocks noGrp="1" noChangeArrowheads="1"/>
          </p:cNvSpPr>
          <p:nvPr>
            <p:ph type="title"/>
          </p:nvPr>
        </p:nvSpPr>
        <p:spPr bwMode="white">
          <a:xfrm>
            <a:off x="1241425" y="333375"/>
            <a:ext cx="6661150" cy="563563"/>
          </a:xfrm>
          <a:prstGeom prst="rect">
            <a:avLst/>
          </a:prstGeom>
          <a:noFill/>
          <a:ln>
            <a:noFill/>
          </a:ln>
        </p:spPr>
        <p:txBody>
          <a:bodyPr vert="horz" wrap="square" lIns="91440" tIns="45720" rIns="91440" bIns="45720" numCol="1" anchor="ctr" anchorCtr="0" compatLnSpc="1"/>
          <a:lstStyle/>
          <a:p>
            <a:pPr lvl="0"/>
            <a:r>
              <a:rPr lang="en-US" altLang="zh-CN"/>
              <a:t>Click to edit Master title style</a:t>
            </a:r>
          </a:p>
        </p:txBody>
      </p:sp>
      <p:sp>
        <p:nvSpPr>
          <p:cNvPr id="1028" name="Rectangle 4"/>
          <p:cNvSpPr>
            <a:spLocks noGrp="1" noChangeArrowheads="1"/>
          </p:cNvSpPr>
          <p:nvPr>
            <p:ph type="dt" sz="half" idx="2"/>
          </p:nvPr>
        </p:nvSpPr>
        <p:spPr bwMode="gray">
          <a:xfrm>
            <a:off x="0" y="1125538"/>
            <a:ext cx="8458200" cy="2286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b="1">
                <a:solidFill>
                  <a:schemeClr val="bg1"/>
                </a:solidFill>
                <a:latin typeface="+mj-lt"/>
                <a:ea typeface="宋体" panose="02010600030101010101" pitchFamily="2" charset="-122"/>
              </a:defRPr>
            </a:lvl1pPr>
          </a:lstStyle>
          <a:p>
            <a:pPr>
              <a:defRPr/>
            </a:pPr>
            <a:fld id="{8FF070B8-A1F1-45B8-9FD1-9059966F00FE}" type="datetime1">
              <a:rPr lang="zh-CN" altLang="en-US" smtClean="0"/>
              <a:t>2020/3/8</a:t>
            </a:fld>
            <a:endParaRPr lang="en-US" altLang="zh-CN"/>
          </a:p>
        </p:txBody>
      </p:sp>
      <p:sp>
        <p:nvSpPr>
          <p:cNvPr id="1032" name="Rectangle 23"/>
          <p:cNvSpPr>
            <a:spLocks noChangeArrowheads="1"/>
          </p:cNvSpPr>
          <p:nvPr userDrawn="1"/>
        </p:nvSpPr>
        <p:spPr bwMode="black">
          <a:xfrm>
            <a:off x="2879725" y="6557963"/>
            <a:ext cx="5975350" cy="306387"/>
          </a:xfrm>
          <a:prstGeom prst="rect">
            <a:avLst/>
          </a:prstGeom>
          <a:noFill/>
          <a:ln>
            <a:noFill/>
          </a:ln>
        </p:spPr>
        <p:txBody>
          <a:bodyPr lIns="18288" tIns="18288" rIns="18288" bIns="18288" anchor="ctr"/>
          <a:lstStyle>
            <a:lvl1pPr marL="342900" indent="-342900"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eaLnBrk="1" hangingPunct="1">
              <a:lnSpc>
                <a:spcPct val="98000"/>
              </a:lnSpc>
              <a:spcBef>
                <a:spcPct val="20000"/>
              </a:spcBef>
              <a:defRPr/>
            </a:pPr>
            <a:endParaRPr lang="en-US" altLang="en-US" sz="1300">
              <a:solidFill>
                <a:srgbClr val="FF0000"/>
              </a:solidFill>
              <a:ea typeface="宋体" panose="02010600030101010101" pitchFamily="2" charset="-122"/>
            </a:endParaRPr>
          </a:p>
        </p:txBody>
      </p:sp>
      <p:sp>
        <p:nvSpPr>
          <p:cNvPr id="1033" name="Text Box 16"/>
          <p:cNvSpPr txBox="1">
            <a:spLocks noChangeArrowheads="1"/>
          </p:cNvSpPr>
          <p:nvPr/>
        </p:nvSpPr>
        <p:spPr bwMode="gray">
          <a:xfrm>
            <a:off x="0" y="1158875"/>
            <a:ext cx="9144000" cy="244475"/>
          </a:xfrm>
          <a:prstGeom prst="rect">
            <a:avLst/>
          </a:prstGeom>
          <a:solidFill>
            <a:schemeClr val="accent2"/>
          </a:solidFill>
          <a:ln>
            <a:noFill/>
          </a:ln>
        </p:spPr>
        <p:txBody>
          <a:bodyPr>
            <a:spAutoFit/>
          </a:bodyPr>
          <a:lstStyle>
            <a:lvl1pPr eaLnBrk="0" hangingPunct="0">
              <a:defRPr>
                <a:solidFill>
                  <a:schemeClr val="tx1"/>
                </a:solidFill>
                <a:latin typeface="Arial" panose="020B0604020202020204" pitchFamily="34" charset="0"/>
                <a:ea typeface="楷体_GB2312" pitchFamily="49" charset="-122"/>
              </a:defRPr>
            </a:lvl1pPr>
            <a:lvl2pPr marL="742950" indent="-285750" eaLnBrk="0" hangingPunct="0">
              <a:defRPr>
                <a:solidFill>
                  <a:schemeClr val="tx1"/>
                </a:solidFill>
                <a:latin typeface="Arial" panose="020B0604020202020204" pitchFamily="34" charset="0"/>
                <a:ea typeface="楷体_GB2312" pitchFamily="49" charset="-122"/>
              </a:defRPr>
            </a:lvl2pPr>
            <a:lvl3pPr marL="1143000" indent="-228600" eaLnBrk="0" hangingPunct="0">
              <a:defRPr>
                <a:solidFill>
                  <a:schemeClr val="tx1"/>
                </a:solidFill>
                <a:latin typeface="Arial" panose="020B0604020202020204" pitchFamily="34" charset="0"/>
                <a:ea typeface="楷体_GB2312" pitchFamily="49" charset="-122"/>
              </a:defRPr>
            </a:lvl3pPr>
            <a:lvl4pPr marL="1600200" indent="-228600" eaLnBrk="0" hangingPunct="0">
              <a:defRPr>
                <a:solidFill>
                  <a:schemeClr val="tx1"/>
                </a:solidFill>
                <a:latin typeface="Arial" panose="020B0604020202020204" pitchFamily="34" charset="0"/>
                <a:ea typeface="楷体_GB2312" pitchFamily="49" charset="-122"/>
              </a:defRPr>
            </a:lvl4pPr>
            <a:lvl5pPr marL="2057400" indent="-228600" eaLnBrk="0" hangingPunct="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楷体_GB2312" pitchFamily="49" charset="-122"/>
        </a:defRPr>
      </a:lvl5pPr>
      <a:lvl6pPr marL="4572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6pPr>
      <a:lvl7pPr marL="9144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7pPr>
      <a:lvl8pPr marL="13716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8pPr>
      <a:lvl9pPr marL="1828800" algn="ctr" rtl="0" fontAlgn="base">
        <a:spcBef>
          <a:spcPct val="0"/>
        </a:spcBef>
        <a:spcAft>
          <a:spcPct val="0"/>
        </a:spcAft>
        <a:defRPr sz="3200" b="1">
          <a:solidFill>
            <a:schemeClr val="bg1"/>
          </a:solidFill>
          <a:latin typeface="Verdan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5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5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noChangeArrowheads="1"/>
          </p:cNvSpPr>
          <p:nvPr>
            <p:ph type="subTitle" idx="1"/>
          </p:nvPr>
        </p:nvSpPr>
        <p:spPr>
          <a:xfrm>
            <a:off x="2276745" y="3834045"/>
            <a:ext cx="4471076" cy="1336040"/>
          </a:xfrm>
        </p:spPr>
        <p:txBody>
          <a:bodyPr/>
          <a:lstStyle/>
          <a:p>
            <a:r>
              <a:rPr lang="zh-CN" altLang="en-US" sz="3600" dirty="0">
                <a:latin typeface="微软雅黑" panose="020B0503020204020204" charset="-122"/>
                <a:ea typeface="微软雅黑" panose="020B0503020204020204" charset="-122"/>
                <a:cs typeface="微软雅黑" panose="020B0503020204020204" charset="-122"/>
              </a:rPr>
              <a:t>刘昊     </a:t>
            </a:r>
          </a:p>
          <a:p>
            <a:r>
              <a:rPr lang="zh-CN" altLang="en-US" sz="3600" dirty="0">
                <a:latin typeface="微软雅黑" panose="020B0503020204020204" charset="-122"/>
                <a:ea typeface="微软雅黑" panose="020B0503020204020204" charset="-122"/>
                <a:cs typeface="微软雅黑" panose="020B0503020204020204" charset="-122"/>
              </a:rPr>
              <a:t>信息工程学院 计科系</a:t>
            </a:r>
            <a:endParaRPr lang="zh-CN" altLang="en-US" sz="3600" dirty="0"/>
          </a:p>
        </p:txBody>
      </p:sp>
      <p:sp>
        <p:nvSpPr>
          <p:cNvPr id="4" name="标题 3"/>
          <p:cNvSpPr>
            <a:spLocks noGrp="1" noChangeArrowheads="1"/>
          </p:cNvSpPr>
          <p:nvPr>
            <p:ph type="ctrTitle" sz="quarter"/>
          </p:nvPr>
        </p:nvSpPr>
        <p:spPr/>
        <p:txBody>
          <a:bodyPr/>
          <a:lstStyle/>
          <a:p>
            <a:r>
              <a:rPr lang="zh-CN" altLang="en-US" sz="4800" dirty="0">
                <a:latin typeface="微软雅黑" panose="020B0503020204020204" charset="-122"/>
                <a:ea typeface="微软雅黑" panose="020B0503020204020204" charset="-122"/>
              </a:rPr>
              <a:t>软件工程与实践</a:t>
            </a:r>
          </a:p>
        </p:txBody>
      </p:sp>
      <p:sp>
        <p:nvSpPr>
          <p:cNvPr id="2" name="矩形 1"/>
          <p:cNvSpPr/>
          <p:nvPr/>
        </p:nvSpPr>
        <p:spPr>
          <a:xfrm>
            <a:off x="5805424" y="278650"/>
            <a:ext cx="3013967" cy="769441"/>
          </a:xfrm>
          <a:prstGeom prst="rect">
            <a:avLst/>
          </a:prstGeom>
          <a:noFill/>
        </p:spPr>
        <p:txBody>
          <a:bodyPr wrap="none" lIns="91440" tIns="45720" rIns="91440" bIns="45720">
            <a:spAutoFit/>
          </a:bodyPr>
          <a:lstStyle/>
          <a:p>
            <a:pPr algn="ctr"/>
            <a:r>
              <a:rPr lang="zh-CN" altLang="en-US" sz="4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本科生课程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827088" y="1198563"/>
            <a:ext cx="75612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400">
                <a:solidFill>
                  <a:srgbClr val="009900"/>
                </a:solidFill>
              </a:rPr>
              <a:t>       </a:t>
            </a:r>
          </a:p>
          <a:p>
            <a:pPr eaLnBrk="1" hangingPunct="1">
              <a:buFont typeface="Arial" pitchFamily="34" charset="0"/>
              <a:buNone/>
            </a:pPr>
            <a:r>
              <a:rPr lang="zh-CN" altLang="en-US" sz="2400">
                <a:solidFill>
                  <a:srgbClr val="009900"/>
                </a:solidFill>
              </a:rPr>
              <a:t>      </a:t>
            </a:r>
            <a:endParaRPr lang="zh-CN" altLang="en-US" sz="2400" b="1">
              <a:solidFill>
                <a:schemeClr val="tx2"/>
              </a:solidFill>
            </a:endParaRPr>
          </a:p>
        </p:txBody>
      </p:sp>
      <p:sp>
        <p:nvSpPr>
          <p:cNvPr id="45059" name="AutoShape 6"/>
          <p:cNvSpPr>
            <a:spLocks noChangeArrowheads="1"/>
          </p:cNvSpPr>
          <p:nvPr/>
        </p:nvSpPr>
        <p:spPr bwMode="auto">
          <a:xfrm>
            <a:off x="611188" y="1341438"/>
            <a:ext cx="7920037" cy="3529012"/>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45060" name="Rectangle 8"/>
          <p:cNvSpPr>
            <a:spLocks noChangeArrowheads="1"/>
          </p:cNvSpPr>
          <p:nvPr/>
        </p:nvSpPr>
        <p:spPr bwMode="auto">
          <a:xfrm>
            <a:off x="971550" y="1241425"/>
            <a:ext cx="705643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1" hangingPunct="1">
              <a:buFont typeface="Arial" pitchFamily="34" charset="0"/>
              <a:buNone/>
            </a:pPr>
            <a:endParaRPr lang="en-US" altLang="zh-CN" sz="2400">
              <a:latin typeface="Times New Roman" pitchFamily="18" charset="0"/>
              <a:cs typeface="Times New Roman" pitchFamily="18" charset="0"/>
            </a:endParaRPr>
          </a:p>
          <a:p>
            <a:pPr indent="266700" eaLnBrk="1" hangingPunct="1">
              <a:buFont typeface="Arial" pitchFamily="34" charset="0"/>
              <a:buNone/>
            </a:pPr>
            <a:r>
              <a:rPr lang="en-US" altLang="zh-CN" sz="2400" b="1">
                <a:latin typeface="Times New Roman" pitchFamily="18" charset="0"/>
                <a:cs typeface="Times New Roman" pitchFamily="18" charset="0"/>
              </a:rPr>
              <a:t>   (4) </a:t>
            </a:r>
            <a:r>
              <a:rPr lang="zh-CN" altLang="en-US" sz="2400" b="1">
                <a:latin typeface="Times New Roman" pitchFamily="18" charset="0"/>
                <a:cs typeface="Times New Roman" pitchFamily="18" charset="0"/>
              </a:rPr>
              <a:t>详细设计。对</a:t>
            </a:r>
            <a:r>
              <a:rPr lang="zh-CN" altLang="en-US" sz="2400" b="1">
                <a:solidFill>
                  <a:srgbClr val="CC0000"/>
                </a:solidFill>
                <a:latin typeface="Times New Roman" pitchFamily="18" charset="0"/>
                <a:cs typeface="Times New Roman" pitchFamily="18" charset="0"/>
              </a:rPr>
              <a:t>模块</a:t>
            </a:r>
            <a:r>
              <a:rPr lang="zh-CN" altLang="en-US" sz="2400" b="1">
                <a:latin typeface="Times New Roman" pitchFamily="18" charset="0"/>
                <a:cs typeface="Times New Roman" pitchFamily="18" charset="0"/>
              </a:rPr>
              <a:t>功能、性能、可靠性等进行具体技术描述，并转化为过程描述。</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(5) </a:t>
            </a:r>
            <a:r>
              <a:rPr lang="zh-CN" altLang="en-US" sz="2400" b="1">
                <a:latin typeface="Times New Roman" pitchFamily="18" charset="0"/>
                <a:cs typeface="Times New Roman" pitchFamily="18" charset="0"/>
              </a:rPr>
              <a:t>编写程序。又称</a:t>
            </a:r>
            <a:r>
              <a:rPr lang="zh-CN" altLang="en-US" sz="2400" b="1">
                <a:solidFill>
                  <a:srgbClr val="990033"/>
                </a:solidFill>
                <a:latin typeface="Times New Roman" pitchFamily="18" charset="0"/>
                <a:cs typeface="Times New Roman" pitchFamily="18" charset="0"/>
              </a:rPr>
              <a:t>编码</a:t>
            </a:r>
            <a:r>
              <a:rPr lang="zh-CN" altLang="en-US" sz="2400" b="1">
                <a:latin typeface="Times New Roman" pitchFamily="18" charset="0"/>
                <a:cs typeface="Times New Roman" pitchFamily="18" charset="0"/>
              </a:rPr>
              <a:t>（具体实现），将模块的控制结构转换成程序代码。</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(6) </a:t>
            </a:r>
            <a:r>
              <a:rPr lang="zh-CN" altLang="en-US" sz="2400" b="1">
                <a:latin typeface="Times New Roman" pitchFamily="18" charset="0"/>
                <a:cs typeface="Times New Roman" pitchFamily="18" charset="0"/>
              </a:rPr>
              <a:t>测试。为了保证软件需求和质量，在设计测试用例基础上对软件进行检测</a:t>
            </a:r>
            <a:endParaRPr lang="zh-CN" altLang="en-US" sz="2400" b="1"/>
          </a:p>
          <a:p>
            <a:pPr indent="266700">
              <a:buFont typeface="Arial" pitchFamily="34" charset="0"/>
              <a:buNone/>
            </a:pPr>
            <a:r>
              <a:rPr lang="en-US" altLang="zh-CN" sz="2400" b="1">
                <a:latin typeface="Times New Roman" pitchFamily="18" charset="0"/>
                <a:cs typeface="Times New Roman" pitchFamily="18" charset="0"/>
              </a:rPr>
              <a:t>   (7) </a:t>
            </a:r>
            <a:r>
              <a:rPr lang="zh-CN" altLang="en-US" sz="2400" b="1">
                <a:latin typeface="Times New Roman" pitchFamily="18" charset="0"/>
                <a:cs typeface="Times New Roman" pitchFamily="18" charset="0"/>
              </a:rPr>
              <a:t>运行维护。对交付并投入使用的软件进行各种维护，并记录保存文档。</a:t>
            </a:r>
            <a:endParaRPr lang="zh-CN" altLang="en-US" sz="2400" b="1"/>
          </a:p>
          <a:p>
            <a:pPr indent="266700">
              <a:buFont typeface="Arial" pitchFamily="34" charset="0"/>
              <a:buNone/>
            </a:pPr>
            <a:endParaRPr lang="zh-CN" altLang="en-US" sz="2400">
              <a:latin typeface="宋体" pitchFamily="2" charset="-122"/>
            </a:endParaRPr>
          </a:p>
        </p:txBody>
      </p:sp>
      <p:pic>
        <p:nvPicPr>
          <p:cNvPr id="45061" name="Picture 7" descr="joby_gorillamobile_ori_ipad_case_doubled_as_fully_functional_ipad_stand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57725"/>
            <a:ext cx="2160587"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AutoShape 8"/>
          <p:cNvSpPr>
            <a:spLocks noChangeArrowheads="1"/>
          </p:cNvSpPr>
          <p:nvPr/>
        </p:nvSpPr>
        <p:spPr bwMode="auto">
          <a:xfrm>
            <a:off x="3922713" y="1198563"/>
            <a:ext cx="1225550" cy="287337"/>
          </a:xfrm>
          <a:prstGeom prst="wedgeRectCallout">
            <a:avLst>
              <a:gd name="adj1" fmla="val -74481"/>
              <a:gd name="adj2" fmla="val 123481"/>
            </a:avLst>
          </a:prstGeom>
          <a:solidFill>
            <a:srgbClr val="FFFF99"/>
          </a:solidFill>
          <a:ln w="9525">
            <a:solidFill>
              <a:schemeClr val="tx2"/>
            </a:solidFill>
            <a:miter lim="800000"/>
            <a:headEnd/>
            <a:tailEnd/>
          </a:ln>
        </p:spPr>
        <p:txBody>
          <a:bodyPr/>
          <a:lstStyle/>
          <a:p>
            <a:pPr algn="ctr" eaLnBrk="1" hangingPunct="1">
              <a:buFont typeface="Arial" pitchFamily="34" charset="0"/>
              <a:buNone/>
            </a:pPr>
            <a:r>
              <a:rPr lang="zh-CN" altLang="en-US" sz="1300" b="1">
                <a:solidFill>
                  <a:srgbClr val="FF0000"/>
                </a:solidFill>
              </a:rPr>
              <a:t>具体怎么做</a:t>
            </a:r>
          </a:p>
        </p:txBody>
      </p:sp>
      <p:sp>
        <p:nvSpPr>
          <p:cNvPr id="45063" name="Rectangle 2"/>
          <p:cNvSpPr txBox="1">
            <a:spLocks noChangeArrowheads="1"/>
          </p:cNvSpPr>
          <p:nvPr/>
        </p:nvSpPr>
        <p:spPr bwMode="auto">
          <a:xfrm>
            <a:off x="382588" y="188913"/>
            <a:ext cx="8305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1.3</a:t>
            </a:r>
            <a:r>
              <a:rPr lang="en-US" altLang="zh-CN" sz="3200" b="0">
                <a:solidFill>
                  <a:schemeClr val="bg1"/>
                </a:solidFill>
                <a:latin typeface="Arial" pitchFamily="34" charset="0"/>
              </a:rPr>
              <a:t> </a:t>
            </a:r>
            <a:r>
              <a:rPr lang="zh-CN" altLang="en-US" sz="3200">
                <a:solidFill>
                  <a:schemeClr val="bg1"/>
                </a:solidFill>
                <a:latin typeface="Arial" pitchFamily="34" charset="0"/>
              </a:rPr>
              <a:t>软件生存周期及任务</a:t>
            </a:r>
          </a:p>
        </p:txBody>
      </p:sp>
      <p:sp>
        <p:nvSpPr>
          <p:cNvPr id="2" name="矩形 1"/>
          <p:cNvSpPr/>
          <p:nvPr/>
        </p:nvSpPr>
        <p:spPr>
          <a:xfrm>
            <a:off x="1330325" y="4987925"/>
            <a:ext cx="5545138" cy="1292225"/>
          </a:xfrm>
          <a:prstGeom prst="rect">
            <a:avLst/>
          </a:prstGeom>
          <a:solidFill>
            <a:srgbClr val="FFFF00"/>
          </a:solidFill>
          <a:ln>
            <a:solidFill>
              <a:schemeClr val="accent1"/>
            </a:solidFill>
          </a:ln>
        </p:spPr>
        <p:txBody>
          <a:bodyPr>
            <a:spAutoFit/>
          </a:bodyPr>
          <a:lstStyle/>
          <a:p>
            <a:pPr algn="just">
              <a:spcBef>
                <a:spcPts val="240"/>
              </a:spcBef>
              <a:spcAft>
                <a:spcPts val="0"/>
              </a:spcAft>
              <a:defRPr/>
            </a:pPr>
            <a:r>
              <a:rPr lang="zh-CN" altLang="zh-CN" sz="2400" b="1" kern="100" dirty="0">
                <a:solidFill>
                  <a:srgbClr val="FF0000"/>
                </a:solidFill>
                <a:latin typeface="Times New Roman" panose="02020603050405020304" pitchFamily="18" charset="0"/>
                <a:ea typeface="仿宋_GB2312"/>
              </a:rPr>
              <a:t> </a:t>
            </a:r>
            <a:r>
              <a:rPr lang="en-US" altLang="zh-CN" b="1" kern="100" dirty="0">
                <a:solidFill>
                  <a:srgbClr val="FF0000"/>
                </a:solidFill>
                <a:latin typeface="Times New Roman" panose="02020603050405020304" pitchFamily="18" charset="0"/>
                <a:sym typeface="Wingdings" panose="05000000000000000000" pitchFamily="2" charset="2"/>
              </a:rPr>
              <a:t></a:t>
            </a:r>
            <a:r>
              <a:rPr lang="zh-CN" altLang="zh-CN" b="1" kern="100" dirty="0">
                <a:solidFill>
                  <a:srgbClr val="FF0000"/>
                </a:solidFill>
                <a:latin typeface="Times New Roman" panose="02020603050405020304" pitchFamily="18" charset="0"/>
                <a:ea typeface="黑体" panose="02010609060101010101" pitchFamily="49" charset="-122"/>
              </a:rPr>
              <a:t>讨论思考</a:t>
            </a:r>
            <a:r>
              <a:rPr lang="zh-CN" altLang="zh-CN" kern="100" dirty="0">
                <a:latin typeface="Times New Roman" panose="02020603050405020304" pitchFamily="18" charset="0"/>
                <a:ea typeface="黑体" panose="02010609060101010101" pitchFamily="49" charset="-122"/>
              </a:rPr>
              <a:t>：</a:t>
            </a:r>
            <a:endParaRPr lang="zh-CN" altLang="zh-CN" kern="100" dirty="0">
              <a:latin typeface="Times New Roman" panose="02020603050405020304" pitchFamily="18" charset="0"/>
            </a:endParaRPr>
          </a:p>
          <a:p>
            <a:pPr algn="just">
              <a:spcAft>
                <a:spcPts val="0"/>
              </a:spcAft>
              <a:defRPr/>
            </a:pPr>
            <a:r>
              <a:rPr lang="en-US" altLang="zh-CN" kern="100" dirty="0">
                <a:latin typeface="Times New Roman" panose="02020603050405020304" pitchFamily="18" charset="0"/>
              </a:rPr>
              <a:t>  </a:t>
            </a:r>
            <a:r>
              <a:rPr lang="en-US" altLang="zh-CN" kern="100" dirty="0">
                <a:latin typeface="Times New Roman" panose="02020603050405020304" pitchFamily="18" charset="0"/>
                <a:ea typeface="华文宋体" panose="02010600040101010101" pitchFamily="2" charset="-122"/>
              </a:rPr>
              <a:t> </a:t>
            </a:r>
            <a:r>
              <a:rPr lang="en-US" altLang="zh-CN" kern="100" dirty="0">
                <a:latin typeface="Times New Roman" panose="02020603050405020304" pitchFamily="18" charset="0"/>
                <a:ea typeface="仿宋_GB2312"/>
              </a:rPr>
              <a:t>  </a:t>
            </a:r>
            <a:r>
              <a:rPr lang="en-US" altLang="zh-CN" kern="100" dirty="0">
                <a:latin typeface="楷体" panose="02010609060101010101" pitchFamily="49" charset="-122"/>
              </a:rPr>
              <a:t>(1) </a:t>
            </a:r>
            <a:r>
              <a:rPr lang="zh-CN" altLang="zh-CN" kern="100" dirty="0">
                <a:latin typeface="Times New Roman" panose="02020603050405020304" pitchFamily="18" charset="0"/>
                <a:ea typeface="楷体" panose="02010609060101010101" pitchFamily="49" charset="-122"/>
              </a:rPr>
              <a:t>什么叫软件生存周期</a:t>
            </a:r>
            <a:r>
              <a:rPr lang="en-US" altLang="zh-CN" kern="100" dirty="0">
                <a:latin typeface="Times New Roman" panose="02020603050405020304" pitchFamily="18" charset="0"/>
                <a:ea typeface="楷体" panose="02010609060101010101" pitchFamily="49" charset="-122"/>
              </a:rPr>
              <a:t>? </a:t>
            </a:r>
            <a:r>
              <a:rPr lang="zh-CN" altLang="zh-CN" kern="100" dirty="0">
                <a:latin typeface="Times New Roman" panose="02020603050405020304" pitchFamily="18" charset="0"/>
                <a:ea typeface="楷体" panose="02010609060101010101" pitchFamily="49" charset="-122"/>
              </a:rPr>
              <a:t>软件生存周期各阶段如何划分？</a:t>
            </a:r>
            <a:r>
              <a:rPr lang="zh-CN" altLang="zh-CN" b="1" kern="100" dirty="0">
                <a:latin typeface="Times New Roman" panose="02020603050405020304" pitchFamily="18" charset="0"/>
                <a:ea typeface="楷体" panose="02010609060101010101" pitchFamily="49" charset="-122"/>
              </a:rPr>
              <a:t> </a:t>
            </a:r>
            <a:endParaRPr lang="zh-CN" altLang="zh-CN" kern="100" dirty="0">
              <a:latin typeface="Times New Roman" panose="02020603050405020304" pitchFamily="18" charset="0"/>
            </a:endParaRPr>
          </a:p>
          <a:p>
            <a:pPr indent="321310" algn="just">
              <a:spcAft>
                <a:spcPts val="0"/>
              </a:spcAft>
              <a:defRPr/>
            </a:pPr>
            <a:r>
              <a:rPr lang="en-US" altLang="zh-CN" kern="100" dirty="0">
                <a:latin typeface="楷体" panose="02010609060101010101" pitchFamily="49" charset="-122"/>
              </a:rPr>
              <a:t>(2) </a:t>
            </a:r>
            <a:r>
              <a:rPr lang="zh-CN" altLang="zh-CN" kern="100" dirty="0">
                <a:latin typeface="Times New Roman" panose="02020603050405020304" pitchFamily="18" charset="0"/>
                <a:ea typeface="楷体" panose="02010609060101010101" pitchFamily="49" charset="-122"/>
              </a:rPr>
              <a:t>软件生存周期各阶段的主要任务有哪些</a:t>
            </a:r>
            <a:r>
              <a:rPr lang="en-US" altLang="zh-CN" kern="100" dirty="0">
                <a:latin typeface="Times New Roman" panose="02020603050405020304" pitchFamily="18" charset="0"/>
                <a:ea typeface="楷体" panose="02010609060101010101" pitchFamily="49" charset="-122"/>
              </a:rPr>
              <a:t>?</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40713321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a:t> </a:t>
            </a:r>
            <a:endParaRPr lang="zh-CN" altLang="en-US" sz="2800">
              <a:solidFill>
                <a:srgbClr val="009900"/>
              </a:solidFill>
            </a:endParaRPr>
          </a:p>
        </p:txBody>
      </p:sp>
      <p:sp>
        <p:nvSpPr>
          <p:cNvPr id="73731"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zh-CN" altLang="en-US" sz="3200" dirty="0">
                <a:solidFill>
                  <a:schemeClr val="bg1"/>
                </a:solidFill>
                <a:latin typeface="Arial" pitchFamily="34" charset="0"/>
              </a:rPr>
              <a:t>上节回顾</a:t>
            </a:r>
          </a:p>
        </p:txBody>
      </p:sp>
      <p:sp>
        <p:nvSpPr>
          <p:cNvPr id="73732" name="圆角矩形 4"/>
          <p:cNvSpPr>
            <a:spLocks noChangeArrowheads="1"/>
          </p:cNvSpPr>
          <p:nvPr/>
        </p:nvSpPr>
        <p:spPr bwMode="auto">
          <a:xfrm>
            <a:off x="539750" y="1196975"/>
            <a:ext cx="8134350" cy="4895850"/>
          </a:xfrm>
          <a:prstGeom prst="roundRect">
            <a:avLst>
              <a:gd name="adj" fmla="val 16667"/>
            </a:avLst>
          </a:prstGeom>
          <a:solidFill>
            <a:schemeClr val="bg1"/>
          </a:solidFill>
          <a:ln w="25400">
            <a:solidFill>
              <a:srgbClr val="1F38ED"/>
            </a:solidFill>
            <a:round/>
            <a:headEnd/>
            <a:tailEnd/>
          </a:ln>
        </p:spPr>
        <p:txBody>
          <a:bodyPr anchor="ctr" anchorCtr="1"/>
          <a:lstStyle/>
          <a:p>
            <a:pPr algn="ctr" eaLnBrk="1" hangingPunct="1">
              <a:spcAft>
                <a:spcPts val="1800"/>
              </a:spcAft>
              <a:buFont typeface="Arial" pitchFamily="34" charset="0"/>
              <a:buNone/>
            </a:pPr>
            <a:r>
              <a:rPr lang="en-US" altLang="zh-CN" sz="3200" b="1" dirty="0">
                <a:solidFill>
                  <a:srgbClr val="FF0000"/>
                </a:solidFill>
                <a:latin typeface="楷体_GB2312" pitchFamily="49" charset="-122"/>
                <a:ea typeface="楷体_GB2312" pitchFamily="49" charset="-122"/>
              </a:rPr>
              <a:t>1.6 </a:t>
            </a:r>
            <a:r>
              <a:rPr lang="zh-CN" altLang="en-US" sz="3200" b="1" dirty="0">
                <a:solidFill>
                  <a:srgbClr val="FF0000"/>
                </a:solidFill>
                <a:latin typeface="楷体_GB2312" pitchFamily="49" charset="-122"/>
                <a:ea typeface="楷体_GB2312" pitchFamily="49" charset="-122"/>
              </a:rPr>
              <a:t>本章小结</a:t>
            </a:r>
          </a:p>
          <a:p>
            <a:pPr eaLnBrk="1" hangingPunct="1">
              <a:buFont typeface="Arial" pitchFamily="34" charset="0"/>
              <a:buNone/>
            </a:pPr>
            <a:r>
              <a:rPr lang="zh-CN" altLang="en-US" b="1" dirty="0">
                <a:latin typeface="楷体_GB2312" pitchFamily="49" charset="-122"/>
                <a:ea typeface="楷体_GB2312" pitchFamily="49" charset="-122"/>
              </a:rPr>
              <a:t>    </a:t>
            </a:r>
            <a:r>
              <a:rPr lang="zh-CN" altLang="en-US" sz="2000" b="1" dirty="0">
                <a:solidFill>
                  <a:srgbClr val="990033"/>
                </a:solidFill>
                <a:latin typeface="楷体_GB2312" pitchFamily="49" charset="-122"/>
                <a:ea typeface="楷体_GB2312" pitchFamily="49" charset="-122"/>
              </a:rPr>
              <a:t>软件</a:t>
            </a:r>
            <a:r>
              <a:rPr lang="zh-CN" altLang="en-US" sz="2000" b="1" dirty="0">
                <a:latin typeface="楷体_GB2312" pitchFamily="49" charset="-122"/>
                <a:ea typeface="楷体_GB2312" pitchFamily="49" charset="-122"/>
              </a:rPr>
              <a:t>是计算机程序及其有关的数据和文档的结合。</a:t>
            </a:r>
            <a:r>
              <a:rPr lang="zh-CN" altLang="en-US" sz="2000" b="1" dirty="0">
                <a:solidFill>
                  <a:srgbClr val="990033"/>
                </a:solidFill>
                <a:latin typeface="楷体_GB2312" pitchFamily="49" charset="-122"/>
                <a:ea typeface="楷体_GB2312" pitchFamily="49" charset="-122"/>
              </a:rPr>
              <a:t>软件危机</a:t>
            </a:r>
            <a:r>
              <a:rPr lang="zh-CN" altLang="en-US" sz="2000" b="1" dirty="0">
                <a:latin typeface="楷体_GB2312" pitchFamily="49" charset="-122"/>
                <a:ea typeface="楷体_GB2312" pitchFamily="49" charset="-122"/>
              </a:rPr>
              <a:t>是指在计算机软件开发和维护时所遇到的一系列问题。</a:t>
            </a:r>
            <a:r>
              <a:rPr lang="zh-CN" altLang="en-US" sz="2000" b="1" dirty="0">
                <a:solidFill>
                  <a:srgbClr val="990033"/>
                </a:solidFill>
                <a:latin typeface="楷体_GB2312" pitchFamily="49" charset="-122"/>
                <a:ea typeface="楷体_GB2312" pitchFamily="49" charset="-122"/>
              </a:rPr>
              <a:t>软件危机主要问题</a:t>
            </a:r>
            <a:r>
              <a:rPr lang="zh-CN" altLang="en-US" sz="2000" b="1" dirty="0">
                <a:latin typeface="楷体_GB2312" pitchFamily="49" charset="-122"/>
                <a:ea typeface="楷体_GB2312" pitchFamily="49" charset="-122"/>
              </a:rPr>
              <a:t>：一是如何开发软件以满足对软件日益增长的需求；二是如何维护数量不断增长的已有软件。</a:t>
            </a:r>
          </a:p>
          <a:p>
            <a:pPr eaLnBrk="1" hangingPunct="1">
              <a:buFont typeface="Arial" pitchFamily="34" charset="0"/>
              <a:buNone/>
            </a:pPr>
            <a:r>
              <a:rPr lang="zh-CN" altLang="en-US" sz="2000" b="1" dirty="0">
                <a:latin typeface="楷体_GB2312" pitchFamily="49" charset="-122"/>
                <a:ea typeface="楷体_GB2312" pitchFamily="49" charset="-122"/>
              </a:rPr>
              <a:t>    </a:t>
            </a:r>
            <a:r>
              <a:rPr lang="zh-CN" altLang="en-US" sz="2000" b="1" dirty="0">
                <a:solidFill>
                  <a:srgbClr val="990033"/>
                </a:solidFill>
                <a:latin typeface="楷体_GB2312" pitchFamily="49" charset="-122"/>
                <a:ea typeface="楷体_GB2312" pitchFamily="49" charset="-122"/>
              </a:rPr>
              <a:t>软件工程</a:t>
            </a:r>
            <a:r>
              <a:rPr lang="zh-CN" altLang="en-US" sz="2000" b="1" dirty="0">
                <a:latin typeface="楷体_GB2312" pitchFamily="49" charset="-122"/>
                <a:ea typeface="楷体_GB2312" pitchFamily="49" charset="-122"/>
              </a:rPr>
              <a:t>是软件开发、运行、维护和引退的系统方法。软件工程是指导计算机软件开发和维护的工程学科。软件工程采用工程的概念、原理、技术和方法来开发与维护软件。</a:t>
            </a:r>
            <a:r>
              <a:rPr lang="zh-CN" altLang="en-US" sz="2000" b="1" dirty="0">
                <a:solidFill>
                  <a:srgbClr val="990033"/>
                </a:solidFill>
                <a:latin typeface="楷体_GB2312" pitchFamily="49" charset="-122"/>
                <a:ea typeface="楷体_GB2312" pitchFamily="49" charset="-122"/>
              </a:rPr>
              <a:t>软件工程的目标</a:t>
            </a:r>
            <a:r>
              <a:rPr lang="zh-CN" altLang="en-US" sz="2000" b="1" dirty="0">
                <a:latin typeface="楷体_GB2312" pitchFamily="49" charset="-122"/>
                <a:ea typeface="楷体_GB2312" pitchFamily="49" charset="-122"/>
              </a:rPr>
              <a:t>是实现软件的优质高产。其主要内容是软件开发技术和软件工程管理。</a:t>
            </a:r>
          </a:p>
          <a:p>
            <a:pPr eaLnBrk="1" hangingPunct="1">
              <a:buFont typeface="Arial" pitchFamily="34" charset="0"/>
              <a:buNone/>
            </a:pPr>
            <a:r>
              <a:rPr lang="zh-CN" altLang="en-US" sz="2000" b="1" dirty="0">
                <a:latin typeface="楷体_GB2312" pitchFamily="49" charset="-122"/>
                <a:ea typeface="楷体_GB2312" pitchFamily="49" charset="-122"/>
              </a:rPr>
              <a:t>    </a:t>
            </a:r>
            <a:r>
              <a:rPr lang="zh-CN" altLang="en-US" sz="2000" b="1" dirty="0">
                <a:solidFill>
                  <a:srgbClr val="990033"/>
                </a:solidFill>
                <a:latin typeface="楷体_GB2312" pitchFamily="49" charset="-122"/>
                <a:ea typeface="楷体_GB2312" pitchFamily="49" charset="-122"/>
              </a:rPr>
              <a:t>软件开发方法学</a:t>
            </a:r>
            <a:r>
              <a:rPr lang="zh-CN" altLang="en-US" sz="2000" b="1" dirty="0">
                <a:latin typeface="楷体_GB2312" pitchFamily="49" charset="-122"/>
                <a:ea typeface="楷体_GB2312" pitchFamily="49" charset="-122"/>
              </a:rPr>
              <a:t>是编制软件的系统方法，它确定软件开发的各个阶段，规定每一阶段  的活动、产品、验收的步骤和完成准则。常用的</a:t>
            </a:r>
            <a:r>
              <a:rPr lang="zh-CN" altLang="en-US" sz="2000" b="1" dirty="0">
                <a:solidFill>
                  <a:srgbClr val="990033"/>
                </a:solidFill>
                <a:latin typeface="楷体_GB2312" pitchFamily="49" charset="-122"/>
                <a:ea typeface="楷体_GB2312" pitchFamily="49" charset="-122"/>
              </a:rPr>
              <a:t>软件开发方法</a:t>
            </a:r>
            <a:r>
              <a:rPr lang="zh-CN" altLang="en-US" sz="2000" b="1" dirty="0">
                <a:latin typeface="楷体_GB2312" pitchFamily="49" charset="-122"/>
                <a:ea typeface="楷体_GB2312" pitchFamily="49" charset="-122"/>
              </a:rPr>
              <a:t>有结构化方法、面向数据结构方法和面向对象方法等。</a:t>
            </a:r>
          </a:p>
        </p:txBody>
      </p:sp>
      <p:pic>
        <p:nvPicPr>
          <p:cNvPr id="73733"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5705475"/>
            <a:ext cx="1263650"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858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noChangeArrowheads="1"/>
          </p:cNvSpPr>
          <p:nvPr>
            <p:ph idx="4294967295"/>
          </p:nvPr>
        </p:nvSpPr>
        <p:spPr>
          <a:xfrm>
            <a:off x="468313" y="1268413"/>
            <a:ext cx="8153400" cy="1439862"/>
          </a:xfrm>
        </p:spPr>
        <p:txBody>
          <a:bodyPr/>
          <a:lstStyle/>
          <a:p>
            <a:pPr>
              <a:buFont typeface="Wingdings" pitchFamily="2" charset="2"/>
              <a:buNone/>
            </a:pPr>
            <a:r>
              <a:rPr lang="en-US" altLang="zh-CN"/>
              <a:t> </a:t>
            </a:r>
            <a:endParaRPr lang="zh-CN" altLang="en-US" sz="2800">
              <a:solidFill>
                <a:srgbClr val="009900"/>
              </a:solidFill>
            </a:endParaRPr>
          </a:p>
        </p:txBody>
      </p:sp>
      <p:sp>
        <p:nvSpPr>
          <p:cNvPr id="74755"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zh-CN" altLang="en-US" sz="3200" dirty="0">
                <a:solidFill>
                  <a:schemeClr val="bg1"/>
                </a:solidFill>
                <a:latin typeface="Arial" pitchFamily="34" charset="0"/>
              </a:rPr>
              <a:t>上节回顾</a:t>
            </a:r>
          </a:p>
        </p:txBody>
      </p:sp>
      <p:sp>
        <p:nvSpPr>
          <p:cNvPr id="74756" name="圆角矩形 4"/>
          <p:cNvSpPr>
            <a:spLocks noChangeArrowheads="1"/>
          </p:cNvSpPr>
          <p:nvPr/>
        </p:nvSpPr>
        <p:spPr bwMode="auto">
          <a:xfrm>
            <a:off x="363538" y="1196975"/>
            <a:ext cx="8399462" cy="4968875"/>
          </a:xfrm>
          <a:prstGeom prst="roundRect">
            <a:avLst>
              <a:gd name="adj" fmla="val 16667"/>
            </a:avLst>
          </a:prstGeom>
          <a:solidFill>
            <a:schemeClr val="bg1"/>
          </a:solidFill>
          <a:ln w="25400">
            <a:solidFill>
              <a:srgbClr val="1F38ED"/>
            </a:solidFill>
            <a:round/>
            <a:headEnd/>
            <a:tailEnd/>
          </a:ln>
        </p:spPr>
        <p:txBody>
          <a:bodyPr anchor="ctr" anchorCtr="1"/>
          <a:lstStyle/>
          <a:p>
            <a:pPr eaLnBrk="1" hangingPunct="1">
              <a:buFont typeface="Arial" pitchFamily="34" charset="0"/>
              <a:buNone/>
            </a:pPr>
            <a:r>
              <a:rPr lang="zh-CN" altLang="en-US" sz="2000" b="1"/>
              <a:t>       </a:t>
            </a:r>
            <a:r>
              <a:rPr lang="zh-CN" altLang="en-US" sz="2000" b="1">
                <a:solidFill>
                  <a:srgbClr val="990033"/>
                </a:solidFill>
                <a:latin typeface="楷体_GB2312" pitchFamily="49" charset="-122"/>
                <a:ea typeface="楷体_GB2312" pitchFamily="49" charset="-122"/>
              </a:rPr>
              <a:t>软件过程</a:t>
            </a:r>
            <a:r>
              <a:rPr lang="zh-CN" altLang="en-US" sz="2000" b="1">
                <a:latin typeface="楷体_GB2312" pitchFamily="49" charset="-122"/>
                <a:ea typeface="楷体_GB2312" pitchFamily="49" charset="-122"/>
              </a:rPr>
              <a:t>是为了获得高质量软件所需要完成的一系列任务的框架，规定了完成各项任务的工作步骤。</a:t>
            </a:r>
            <a:r>
              <a:rPr lang="en-US" altLang="zh-CN" sz="2000" b="1">
                <a:latin typeface="楷体_GB2312" pitchFamily="49" charset="-122"/>
                <a:ea typeface="楷体_GB2312" pitchFamily="49" charset="-122"/>
              </a:rPr>
              <a:t>ISO 9000</a:t>
            </a:r>
            <a:r>
              <a:rPr lang="zh-CN" altLang="en-US" sz="2000" b="1">
                <a:latin typeface="楷体_GB2312" pitchFamily="49" charset="-122"/>
                <a:ea typeface="楷体_GB2312" pitchFamily="49" charset="-122"/>
              </a:rPr>
              <a:t>把</a:t>
            </a:r>
            <a:r>
              <a:rPr lang="zh-CN" altLang="en-US" sz="2000" b="1">
                <a:solidFill>
                  <a:srgbClr val="990033"/>
                </a:solidFill>
                <a:latin typeface="楷体_GB2312" pitchFamily="49" charset="-122"/>
                <a:ea typeface="楷体_GB2312" pitchFamily="49" charset="-122"/>
              </a:rPr>
              <a:t>软件过程定义</a:t>
            </a:r>
            <a:r>
              <a:rPr lang="zh-CN" altLang="en-US" sz="2000" b="1">
                <a:latin typeface="楷体_GB2312" pitchFamily="49" charset="-122"/>
                <a:ea typeface="楷体_GB2312" pitchFamily="49" charset="-122"/>
              </a:rPr>
              <a:t>为：</a:t>
            </a:r>
            <a:r>
              <a:rPr lang="zh-CN" altLang="en-US" sz="2000" b="1">
                <a:ea typeface="楷体_GB2312" pitchFamily="49" charset="-122"/>
              </a:rPr>
              <a:t>“</a:t>
            </a:r>
            <a:r>
              <a:rPr lang="zh-CN" altLang="en-US" sz="2000" b="1">
                <a:latin typeface="楷体_GB2312" pitchFamily="49" charset="-122"/>
                <a:ea typeface="楷体_GB2312" pitchFamily="49" charset="-122"/>
              </a:rPr>
              <a:t>把输入转化为输出的一组彼此相关的资源和活动</a:t>
            </a:r>
            <a:r>
              <a:rPr lang="zh-CN" altLang="en-US" sz="2000" b="1">
                <a:ea typeface="楷体_GB2312" pitchFamily="49" charset="-122"/>
              </a:rPr>
              <a:t>”</a:t>
            </a:r>
            <a:r>
              <a:rPr lang="zh-CN" altLang="en-US" sz="2000" b="1">
                <a:latin typeface="楷体_GB2312" pitchFamily="49" charset="-122"/>
                <a:ea typeface="楷体_GB2312" pitchFamily="49" charset="-122"/>
              </a:rPr>
              <a:t>。软件过程定义了运用方法的顺序、应该交付的文档、开发软件的管理措施、各阶段任务完成的标志。软件过程必须科学、合理，才能获得高质量的软件产品。</a:t>
            </a:r>
          </a:p>
          <a:p>
            <a:pPr eaLnBrk="1" hangingPunct="1">
              <a:buFont typeface="Arial" pitchFamily="34" charset="0"/>
              <a:buNone/>
            </a:pPr>
            <a:r>
              <a:rPr lang="zh-CN" altLang="en-US" sz="2000" b="1">
                <a:solidFill>
                  <a:srgbClr val="990033"/>
                </a:solidFill>
                <a:latin typeface="楷体_GB2312" pitchFamily="49" charset="-122"/>
                <a:ea typeface="楷体_GB2312" pitchFamily="49" charset="-122"/>
              </a:rPr>
              <a:t>    软件产品</a:t>
            </a:r>
            <a:r>
              <a:rPr lang="zh-CN" altLang="en-US" sz="2000" b="1">
                <a:latin typeface="楷体_GB2312" pitchFamily="49" charset="-122"/>
                <a:ea typeface="楷体_GB2312" pitchFamily="49" charset="-122"/>
              </a:rPr>
              <a:t>从问题定义开始，经过开发、使用和维护，直到最后被淘汰的整个过程称为软件生存周期。根据软件开发工程化的需要，生存周期的划分有所不同，从而形成了不同的软件生存周期模型，或称软件开发模型。</a:t>
            </a:r>
            <a:r>
              <a:rPr lang="zh-CN" altLang="en-US" sz="2000" b="1">
                <a:solidFill>
                  <a:srgbClr val="990033"/>
                </a:solidFill>
                <a:latin typeface="楷体_GB2312" pitchFamily="49" charset="-122"/>
                <a:ea typeface="楷体_GB2312" pitchFamily="49" charset="-122"/>
              </a:rPr>
              <a:t>软件开发模型</a:t>
            </a:r>
            <a:r>
              <a:rPr lang="zh-CN" altLang="en-US" sz="2000" b="1">
                <a:latin typeface="楷体_GB2312" pitchFamily="49" charset="-122"/>
                <a:ea typeface="楷体_GB2312" pitchFamily="49" charset="-122"/>
              </a:rPr>
              <a:t>包括：瀑布模型、快速原型模型、增量模型、喷泉模型、螺旋模型、智能模型、构件组装模型、统一过程模型等。</a:t>
            </a:r>
          </a:p>
          <a:p>
            <a:pPr eaLnBrk="1" hangingPunct="1">
              <a:buFont typeface="Arial" pitchFamily="34" charset="0"/>
              <a:buNone/>
            </a:pPr>
            <a:r>
              <a:rPr lang="zh-CN" altLang="en-US" sz="2000" b="1">
                <a:latin typeface="楷体_GB2312" pitchFamily="49" charset="-122"/>
                <a:ea typeface="楷体_GB2312" pitchFamily="49" charset="-122"/>
              </a:rPr>
              <a:t>    软件开发时可把各种模型的特点结合起来，充分利用优点、减少缺点。软件开发的各个阶段必须完成的各种规格书、说明书、用户手册等文档。</a:t>
            </a:r>
            <a:r>
              <a:rPr lang="zh-CN" altLang="en-US" sz="2000" b="1"/>
              <a:t> </a:t>
            </a:r>
          </a:p>
        </p:txBody>
      </p:sp>
      <p:pic>
        <p:nvPicPr>
          <p:cNvPr id="74757" name="Picture 6"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088" y="5576888"/>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1151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70250" y="228600"/>
            <a:ext cx="2159000" cy="533400"/>
          </a:xfrm>
        </p:spPr>
        <p:txBody>
          <a:bodyPr/>
          <a:lstStyle/>
          <a:p>
            <a:pPr eaLnBrk="1" hangingPunct="1">
              <a:defRPr/>
            </a:pPr>
            <a:r>
              <a:rPr lang="zh-CN" altLang="en-US" dirty="0">
                <a:effectLst>
                  <a:outerShdw blurRad="38100" dist="38100" dir="2700000" algn="tl">
                    <a:srgbClr val="C0C0C0"/>
                  </a:outerShdw>
                </a:effectLst>
              </a:rPr>
              <a:t>目    录</a:t>
            </a:r>
          </a:p>
        </p:txBody>
      </p:sp>
      <p:sp>
        <p:nvSpPr>
          <p:cNvPr id="409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grpSp>
        <p:nvGrpSpPr>
          <p:cNvPr id="4100" name="Group 9"/>
          <p:cNvGrpSpPr>
            <a:grpSpLocks/>
          </p:cNvGrpSpPr>
          <p:nvPr/>
        </p:nvGrpSpPr>
        <p:grpSpPr bwMode="auto">
          <a:xfrm>
            <a:off x="1923991" y="2093091"/>
            <a:ext cx="4724400" cy="619125"/>
            <a:chOff x="1296" y="1824"/>
            <a:chExt cx="2976" cy="432"/>
          </a:xfrm>
        </p:grpSpPr>
        <p:sp>
          <p:nvSpPr>
            <p:cNvPr id="3"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7"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8" name="Text Box 12"/>
            <p:cNvSpPr txBox="1">
              <a:spLocks noChangeArrowheads="1"/>
            </p:cNvSpPr>
            <p:nvPr/>
          </p:nvSpPr>
          <p:spPr bwMode="auto">
            <a:xfrm>
              <a:off x="1680" y="1934"/>
              <a:ext cx="216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2.2 </a:t>
              </a:r>
              <a:r>
                <a:rPr lang="zh-CN" altLang="en-US" sz="1800">
                  <a:solidFill>
                    <a:schemeClr val="tx1"/>
                  </a:solidFill>
                  <a:latin typeface="Arial" pitchFamily="34" charset="0"/>
                </a:rPr>
                <a:t>可行性分析及过程</a:t>
              </a:r>
            </a:p>
          </p:txBody>
        </p:sp>
        <p:sp>
          <p:nvSpPr>
            <p:cNvPr id="4139" name="Text Box 13"/>
            <p:cNvSpPr txBox="1">
              <a:spLocks noChangeArrowheads="1"/>
            </p:cNvSpPr>
            <p:nvPr/>
          </p:nvSpPr>
          <p:spPr bwMode="auto">
            <a:xfrm>
              <a:off x="1393" y="1886"/>
              <a:ext cx="22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2</a:t>
              </a:r>
            </a:p>
          </p:txBody>
        </p:sp>
      </p:grpSp>
      <p:grpSp>
        <p:nvGrpSpPr>
          <p:cNvPr id="4101" name="Group 14"/>
          <p:cNvGrpSpPr>
            <a:grpSpLocks/>
          </p:cNvGrpSpPr>
          <p:nvPr/>
        </p:nvGrpSpPr>
        <p:grpSpPr bwMode="auto">
          <a:xfrm>
            <a:off x="1923991" y="2740791"/>
            <a:ext cx="4724400" cy="668337"/>
            <a:chOff x="1296" y="1824"/>
            <a:chExt cx="2976" cy="432"/>
          </a:xfrm>
        </p:grpSpPr>
        <p:sp>
          <p:nvSpPr>
            <p:cNvPr id="4" name="AutoShape 15"/>
            <p:cNvSpPr>
              <a:spLocks noChangeArrowheads="1"/>
            </p:cNvSpPr>
            <p:nvPr/>
          </p:nvSpPr>
          <p:spPr bwMode="gray">
            <a:xfrm>
              <a:off x="1536" y="1899"/>
              <a:ext cx="2736" cy="289"/>
            </a:xfrm>
            <a:prstGeom prst="roundRect">
              <a:avLst>
                <a:gd name="adj" fmla="val 16667"/>
              </a:avLst>
            </a:prstGeom>
            <a:gradFill rotWithShape="1">
              <a:gsLst>
                <a:gs pos="0">
                  <a:schemeClr val="hlink"/>
                </a:gs>
                <a:gs pos="50000">
                  <a:schemeClr val="hlink">
                    <a:gamma/>
                    <a:tint val="21176"/>
                    <a:invGamma/>
                  </a:schemeClr>
                </a:gs>
                <a:gs pos="100000">
                  <a:schemeClr va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4" name="AutoShape 16"/>
            <p:cNvSpPr>
              <a:spLocks noChangeArrowheads="1"/>
            </p:cNvSpPr>
            <p:nvPr/>
          </p:nvSpPr>
          <p:spPr bwMode="auto">
            <a:xfrm>
              <a:off x="1296" y="1824"/>
              <a:ext cx="432" cy="432"/>
            </a:xfrm>
            <a:prstGeom prst="diamond">
              <a:avLst/>
            </a:prstGeom>
            <a:solidFill>
              <a:schemeClr va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5" name="Text Box 18"/>
            <p:cNvSpPr txBox="1">
              <a:spLocks noChangeArrowheads="1"/>
            </p:cNvSpPr>
            <p:nvPr/>
          </p:nvSpPr>
          <p:spPr bwMode="auto">
            <a:xfrm>
              <a:off x="1398" y="1885"/>
              <a:ext cx="212"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3</a:t>
              </a:r>
            </a:p>
          </p:txBody>
        </p:sp>
      </p:grpSp>
      <p:grpSp>
        <p:nvGrpSpPr>
          <p:cNvPr id="4102" name="Group 19"/>
          <p:cNvGrpSpPr>
            <a:grpSpLocks/>
          </p:cNvGrpSpPr>
          <p:nvPr/>
        </p:nvGrpSpPr>
        <p:grpSpPr bwMode="auto">
          <a:xfrm>
            <a:off x="1923991" y="3388491"/>
            <a:ext cx="4714875" cy="685800"/>
            <a:chOff x="1296" y="1824"/>
            <a:chExt cx="2976" cy="432"/>
          </a:xfrm>
        </p:grpSpPr>
        <p:sp>
          <p:nvSpPr>
            <p:cNvPr id="64532"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30" name="AutoShape 21"/>
            <p:cNvSpPr>
              <a:spLocks noChangeArrowheads="1"/>
            </p:cNvSpPr>
            <p:nvPr/>
          </p:nvSpPr>
          <p:spPr bwMode="auto">
            <a:xfrm>
              <a:off x="1296"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31" name="Text Box 22"/>
            <p:cNvSpPr txBox="1">
              <a:spLocks noChangeArrowheads="1"/>
            </p:cNvSpPr>
            <p:nvPr/>
          </p:nvSpPr>
          <p:spPr bwMode="auto">
            <a:xfrm>
              <a:off x="1742" y="1934"/>
              <a:ext cx="24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2.4 </a:t>
              </a:r>
              <a:r>
                <a:rPr lang="zh-CN" altLang="en-US" sz="1800">
                  <a:solidFill>
                    <a:schemeClr val="tx1"/>
                  </a:solidFill>
                  <a:latin typeface="Arial" pitchFamily="34" charset="0"/>
                </a:rPr>
                <a:t>系统流程图及应用</a:t>
              </a:r>
            </a:p>
          </p:txBody>
        </p:sp>
        <p:sp>
          <p:nvSpPr>
            <p:cNvPr id="4132" name="Text Box 2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4</a:t>
              </a:r>
            </a:p>
          </p:txBody>
        </p:sp>
      </p:grpSp>
      <p:sp>
        <p:nvSpPr>
          <p:cNvPr id="4103" name="Rectangle 51"/>
          <p:cNvSpPr>
            <a:spLocks noChangeArrowheads="1"/>
          </p:cNvSpPr>
          <p:nvPr/>
        </p:nvSpPr>
        <p:spPr bwMode="auto">
          <a:xfrm>
            <a:off x="2285941" y="5036316"/>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sp>
        <p:nvSpPr>
          <p:cNvPr id="4104" name="Rectangle 52"/>
          <p:cNvSpPr>
            <a:spLocks noChangeArrowheads="1"/>
          </p:cNvSpPr>
          <p:nvPr/>
        </p:nvSpPr>
        <p:spPr bwMode="auto">
          <a:xfrm>
            <a:off x="4362391" y="335991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5" name="Group 4"/>
          <p:cNvGrpSpPr>
            <a:grpSpLocks/>
          </p:cNvGrpSpPr>
          <p:nvPr/>
        </p:nvGrpSpPr>
        <p:grpSpPr bwMode="auto">
          <a:xfrm>
            <a:off x="1923991" y="1445391"/>
            <a:ext cx="4714875" cy="642937"/>
            <a:chOff x="1296" y="1824"/>
            <a:chExt cx="2970" cy="432"/>
          </a:xfrm>
        </p:grpSpPr>
        <p:sp>
          <p:nvSpPr>
            <p:cNvPr id="5" name="AutoShape 5"/>
            <p:cNvSpPr>
              <a:spLocks noChangeArrowheads="1"/>
            </p:cNvSpPr>
            <p:nvPr/>
          </p:nvSpPr>
          <p:spPr bwMode="gray">
            <a:xfrm>
              <a:off x="1530"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6"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7" name="Text Box 7"/>
            <p:cNvSpPr txBox="1">
              <a:spLocks noChangeArrowheads="1"/>
            </p:cNvSpPr>
            <p:nvPr/>
          </p:nvSpPr>
          <p:spPr bwMode="auto">
            <a:xfrm>
              <a:off x="1746" y="1934"/>
              <a:ext cx="216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2.1 </a:t>
              </a:r>
              <a:r>
                <a:rPr lang="zh-CN" altLang="en-US" sz="1800">
                  <a:solidFill>
                    <a:schemeClr val="tx1"/>
                  </a:solidFill>
                  <a:latin typeface="Arial" pitchFamily="34" charset="0"/>
                </a:rPr>
                <a:t>软件问题的调研和定义</a:t>
              </a:r>
            </a:p>
          </p:txBody>
        </p:sp>
        <p:sp>
          <p:nvSpPr>
            <p:cNvPr id="4128" name="Text Box 8"/>
            <p:cNvSpPr txBox="1">
              <a:spLocks noChangeArrowheads="1"/>
            </p:cNvSpPr>
            <p:nvPr/>
          </p:nvSpPr>
          <p:spPr bwMode="auto">
            <a:xfrm>
              <a:off x="1398" y="1886"/>
              <a:ext cx="2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1</a:t>
              </a:r>
            </a:p>
          </p:txBody>
        </p:sp>
      </p:grpSp>
      <p:sp>
        <p:nvSpPr>
          <p:cNvPr id="4106" name="Rectangle 123"/>
          <p:cNvSpPr>
            <a:spLocks noChangeArrowheads="1"/>
          </p:cNvSpPr>
          <p:nvPr/>
        </p:nvSpPr>
        <p:spPr bwMode="auto">
          <a:xfrm>
            <a:off x="1779529" y="4901378"/>
            <a:ext cx="5068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spcBef>
                <a:spcPct val="20000"/>
              </a:spcBef>
              <a:buFont typeface="Arial" pitchFamily="34" charset="0"/>
              <a:buNone/>
            </a:pPr>
            <a:r>
              <a:rPr lang="en-US" altLang="zh-CN" sz="2400" b="0">
                <a:solidFill>
                  <a:schemeClr val="tx2"/>
                </a:solidFill>
                <a:latin typeface="宋体" pitchFamily="2" charset="-122"/>
              </a:rPr>
              <a:t>    </a:t>
            </a:r>
          </a:p>
        </p:txBody>
      </p:sp>
      <p:grpSp>
        <p:nvGrpSpPr>
          <p:cNvPr id="4107" name="Group 4"/>
          <p:cNvGrpSpPr>
            <a:grpSpLocks/>
          </p:cNvGrpSpPr>
          <p:nvPr/>
        </p:nvGrpSpPr>
        <p:grpSpPr bwMode="auto">
          <a:xfrm>
            <a:off x="1923991" y="4036191"/>
            <a:ext cx="4714875" cy="657225"/>
            <a:chOff x="1296" y="1824"/>
            <a:chExt cx="2976" cy="432"/>
          </a:xfrm>
        </p:grpSpPr>
        <p:sp>
          <p:nvSpPr>
            <p:cNvPr id="64517"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22" name="AutoShape 6"/>
            <p:cNvSpPr>
              <a:spLocks noChangeArrowheads="1"/>
            </p:cNvSpPr>
            <p:nvPr/>
          </p:nvSpPr>
          <p:spPr bwMode="auto">
            <a:xfrm>
              <a:off x="1296" y="1824"/>
              <a:ext cx="432" cy="432"/>
            </a:xfrm>
            <a:prstGeom prst="diamond">
              <a:avLst/>
            </a:prstGeom>
            <a:solidFill>
              <a:schemeClr val="accent2"/>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23" name="Text Box 7"/>
            <p:cNvSpPr txBox="1">
              <a:spLocks noChangeArrowheads="1"/>
            </p:cNvSpPr>
            <p:nvPr/>
          </p:nvSpPr>
          <p:spPr bwMode="auto">
            <a:xfrm>
              <a:off x="1680" y="1934"/>
              <a:ext cx="2379"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a:t>   </a:t>
              </a:r>
              <a:r>
                <a:rPr lang="en-US" altLang="zh-CN" sz="1800">
                  <a:solidFill>
                    <a:schemeClr val="tx1"/>
                  </a:solidFill>
                  <a:latin typeface="Arial" pitchFamily="34" charset="0"/>
                </a:rPr>
                <a:t>2.5 </a:t>
              </a:r>
              <a:r>
                <a:rPr lang="zh-CN" altLang="en-US" sz="1800">
                  <a:solidFill>
                    <a:schemeClr val="tx1"/>
                  </a:solidFill>
                  <a:latin typeface="Arial" pitchFamily="34" charset="0"/>
                </a:rPr>
                <a:t>软件开发计划及方案 </a:t>
              </a:r>
            </a:p>
          </p:txBody>
        </p:sp>
        <p:sp>
          <p:nvSpPr>
            <p:cNvPr id="4124" name="Text Box 8"/>
            <p:cNvSpPr txBox="1">
              <a:spLocks noChangeArrowheads="1"/>
            </p:cNvSpPr>
            <p:nvPr/>
          </p:nvSpPr>
          <p:spPr bwMode="auto">
            <a:xfrm>
              <a:off x="1397" y="1886"/>
              <a:ext cx="21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5</a:t>
              </a:r>
            </a:p>
          </p:txBody>
        </p:sp>
      </p:grpSp>
      <p:grpSp>
        <p:nvGrpSpPr>
          <p:cNvPr id="4108" name="Group 9"/>
          <p:cNvGrpSpPr>
            <a:grpSpLocks/>
          </p:cNvGrpSpPr>
          <p:nvPr/>
        </p:nvGrpSpPr>
        <p:grpSpPr bwMode="auto">
          <a:xfrm>
            <a:off x="1923991" y="4685478"/>
            <a:ext cx="4724400" cy="685800"/>
            <a:chOff x="1296" y="1824"/>
            <a:chExt cx="2976" cy="432"/>
          </a:xfrm>
        </p:grpSpPr>
        <p:sp>
          <p:nvSpPr>
            <p:cNvPr id="64522" name="AutoShape 10"/>
            <p:cNvSpPr>
              <a:spLocks noChangeArrowheads="1"/>
            </p:cNvSpPr>
            <p:nvPr/>
          </p:nvSpPr>
          <p:spPr bwMode="gray">
            <a:xfrm>
              <a:off x="1536" y="1899"/>
              <a:ext cx="2736" cy="288"/>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8" name="AutoShape 11"/>
            <p:cNvSpPr>
              <a:spLocks noChangeArrowheads="1"/>
            </p:cNvSpPr>
            <p:nvPr/>
          </p:nvSpPr>
          <p:spPr bwMode="auto">
            <a:xfrm>
              <a:off x="1296" y="1824"/>
              <a:ext cx="432" cy="432"/>
            </a:xfrm>
            <a:prstGeom prst="diamond">
              <a:avLst/>
            </a:prstGeom>
            <a:solidFill>
              <a:schemeClr val="accent1"/>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9" name="Text Box 12"/>
            <p:cNvSpPr txBox="1">
              <a:spLocks noChangeArrowheads="1"/>
            </p:cNvSpPr>
            <p:nvPr/>
          </p:nvSpPr>
          <p:spPr bwMode="auto">
            <a:xfrm>
              <a:off x="1680" y="1934"/>
              <a:ext cx="24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1800"/>
                <a:t>   </a:t>
              </a:r>
              <a:r>
                <a:rPr lang="en-US" altLang="zh-CN" sz="1800">
                  <a:solidFill>
                    <a:schemeClr val="tx1"/>
                  </a:solidFill>
                  <a:latin typeface="Arial" pitchFamily="34" charset="0"/>
                </a:rPr>
                <a:t>2.6 </a:t>
              </a:r>
              <a:r>
                <a:rPr lang="zh-CN" altLang="en-US" sz="1800">
                  <a:solidFill>
                    <a:schemeClr val="tx1"/>
                  </a:solidFill>
                  <a:latin typeface="Arial" pitchFamily="34" charset="0"/>
                </a:rPr>
                <a:t>实验二 软件可行性分析报告 </a:t>
              </a:r>
            </a:p>
          </p:txBody>
        </p:sp>
        <p:sp>
          <p:nvSpPr>
            <p:cNvPr id="4120" name="Text Box 13"/>
            <p:cNvSpPr txBox="1">
              <a:spLocks noChangeArrowheads="1"/>
            </p:cNvSpPr>
            <p:nvPr/>
          </p:nvSpPr>
          <p:spPr bwMode="auto">
            <a:xfrm>
              <a:off x="1393" y="188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6</a:t>
              </a:r>
            </a:p>
          </p:txBody>
        </p:sp>
      </p:grpSp>
      <p:sp>
        <p:nvSpPr>
          <p:cNvPr id="4109" name="Rectangle 182"/>
          <p:cNvSpPr>
            <a:spLocks noChangeArrowheads="1"/>
          </p:cNvSpPr>
          <p:nvPr/>
        </p:nvSpPr>
        <p:spPr bwMode="auto">
          <a:xfrm>
            <a:off x="4403666" y="3359916"/>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dist">
              <a:buFont typeface="Arial" pitchFamily="34" charset="0"/>
              <a:buNone/>
            </a:pPr>
            <a:endParaRPr lang="zh-CN" altLang="zh-CN" sz="2400" b="0">
              <a:solidFill>
                <a:schemeClr val="tx2"/>
              </a:solidFill>
              <a:latin typeface="宋体" pitchFamily="2" charset="-122"/>
            </a:endParaRPr>
          </a:p>
        </p:txBody>
      </p:sp>
      <p:pic>
        <p:nvPicPr>
          <p:cNvPr id="4110" name="Picture 25" descr="C:\Users\user\AppData\Local\Microsoft\Windows\Temporary Internet Files\Content.IE5\BRFJ06TV\MCj0411476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35741" y="4901378"/>
            <a:ext cx="160020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11" name="Group 19"/>
          <p:cNvGrpSpPr>
            <a:grpSpLocks/>
          </p:cNvGrpSpPr>
          <p:nvPr/>
        </p:nvGrpSpPr>
        <p:grpSpPr bwMode="auto">
          <a:xfrm>
            <a:off x="1923991" y="5404616"/>
            <a:ext cx="4714875" cy="642937"/>
            <a:chOff x="1305" y="1824"/>
            <a:chExt cx="2967" cy="432"/>
          </a:xfrm>
        </p:grpSpPr>
        <p:sp>
          <p:nvSpPr>
            <p:cNvPr id="55" name="AutoShape 20"/>
            <p:cNvSpPr>
              <a:spLocks noChangeArrowheads="1"/>
            </p:cNvSpPr>
            <p:nvPr/>
          </p:nvSpPr>
          <p:spPr bwMode="gray">
            <a:xfrm>
              <a:off x="1536" y="1899"/>
              <a:ext cx="2736" cy="288"/>
            </a:xfrm>
            <a:prstGeom prst="roundRect">
              <a:avLst>
                <a:gd name="adj" fmla="val 16667"/>
              </a:avLst>
            </a:prstGeom>
            <a:gradFill rotWithShape="1">
              <a:gsLst>
                <a:gs pos="0">
                  <a:schemeClr val="folHlink"/>
                </a:gs>
                <a:gs pos="50000">
                  <a:schemeClr val="folHlink">
                    <a:gamma/>
                    <a:tint val="21176"/>
                    <a:invGamma/>
                  </a:schemeClr>
                </a:gs>
                <a:gs pos="100000">
                  <a:schemeClr val="folHlink"/>
                </a:gs>
              </a:gsLst>
              <a:lin ang="5400000" scaled="1"/>
            </a:gradFill>
            <a:ln w="12700" algn="ctr">
              <a:solidFill>
                <a:schemeClr val="bg1"/>
              </a:solidFill>
              <a:round/>
            </a:ln>
            <a:effectLst/>
          </p:spPr>
          <p:txBody>
            <a:bodyPr wrap="none" anchor="ctr"/>
            <a:lstStyle/>
            <a:p>
              <a:pPr algn="dist" eaLnBrk="1" fontAlgn="auto" hangingPunct="1">
                <a:spcBef>
                  <a:spcPct val="20000"/>
                </a:spcBef>
                <a:spcAft>
                  <a:spcPts val="0"/>
                </a:spcAft>
                <a:buFont typeface="Wingdings" panose="05000000000000000000" pitchFamily="2" charset="2"/>
                <a:buNone/>
                <a:defRPr/>
              </a:pPr>
              <a:endParaRPr lang="zh-CN" altLang="zh-CN" sz="2400" b="0">
                <a:solidFill>
                  <a:schemeClr val="tx2"/>
                </a:solidFill>
                <a:latin typeface="+mn-lt"/>
                <a:ea typeface="+mn-ea"/>
              </a:endParaRPr>
            </a:p>
          </p:txBody>
        </p:sp>
        <p:sp>
          <p:nvSpPr>
            <p:cNvPr id="4114" name="AutoShape 21"/>
            <p:cNvSpPr>
              <a:spLocks noChangeArrowheads="1"/>
            </p:cNvSpPr>
            <p:nvPr/>
          </p:nvSpPr>
          <p:spPr bwMode="auto">
            <a:xfrm>
              <a:off x="1305" y="1824"/>
              <a:ext cx="432" cy="432"/>
            </a:xfrm>
            <a:prstGeom prst="diamond">
              <a:avLst/>
            </a:prstGeom>
            <a:solidFill>
              <a:schemeClr val="folHlink"/>
            </a:solidFill>
            <a:ln w="25400">
              <a:solidFill>
                <a:schemeClr val="bg1"/>
              </a:solidFill>
              <a:miter lim="800000"/>
              <a:headEnd/>
              <a:tailEnd/>
            </a:ln>
          </p:spPr>
          <p:txBody>
            <a:bodyPr wrap="none" anchor="ctr"/>
            <a:lstStyle/>
            <a:p>
              <a:pPr algn="dist" eaLnBrk="1" hangingPunct="1">
                <a:spcBef>
                  <a:spcPct val="20000"/>
                </a:spcBef>
                <a:buFont typeface="Arial" pitchFamily="34" charset="0"/>
                <a:buNone/>
              </a:pPr>
              <a:endParaRPr lang="zh-CN" altLang="zh-CN" sz="2400" b="0">
                <a:solidFill>
                  <a:schemeClr val="tx2"/>
                </a:solidFill>
                <a:latin typeface="宋体" pitchFamily="2" charset="-122"/>
              </a:endParaRPr>
            </a:p>
          </p:txBody>
        </p:sp>
        <p:sp>
          <p:nvSpPr>
            <p:cNvPr id="4115" name="Text Box 22"/>
            <p:cNvSpPr txBox="1">
              <a:spLocks noChangeArrowheads="1"/>
            </p:cNvSpPr>
            <p:nvPr/>
          </p:nvSpPr>
          <p:spPr bwMode="auto">
            <a:xfrm>
              <a:off x="1766" y="1934"/>
              <a:ext cx="218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buFont typeface="Arial" pitchFamily="34" charset="0"/>
                <a:buNone/>
              </a:pPr>
              <a:r>
                <a:rPr lang="en-US" altLang="zh-CN" sz="1800" b="0"/>
                <a:t>  </a:t>
              </a:r>
              <a:r>
                <a:rPr lang="en-US" altLang="zh-CN" sz="1800">
                  <a:solidFill>
                    <a:schemeClr val="tx1"/>
                  </a:solidFill>
                </a:rPr>
                <a:t>2.7 </a:t>
              </a:r>
              <a:r>
                <a:rPr lang="zh-CN" altLang="en-US" sz="1800">
                  <a:solidFill>
                    <a:schemeClr val="tx1"/>
                  </a:solidFill>
                </a:rPr>
                <a:t>本章小结</a:t>
              </a:r>
            </a:p>
          </p:txBody>
        </p:sp>
        <p:sp>
          <p:nvSpPr>
            <p:cNvPr id="4116" name="Text Box 23"/>
            <p:cNvSpPr txBox="1">
              <a:spLocks noChangeArrowheads="1"/>
            </p:cNvSpPr>
            <p:nvPr/>
          </p:nvSpPr>
          <p:spPr bwMode="auto">
            <a:xfrm>
              <a:off x="1395" y="1886"/>
              <a:ext cx="22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2400" b="0"/>
                <a:t>7</a:t>
              </a:r>
            </a:p>
          </p:txBody>
        </p:sp>
      </p:grpSp>
      <p:sp>
        <p:nvSpPr>
          <p:cNvPr id="4112" name="矩形 1"/>
          <p:cNvSpPr>
            <a:spLocks noChangeArrowheads="1"/>
          </p:cNvSpPr>
          <p:nvPr/>
        </p:nvSpPr>
        <p:spPr bwMode="auto">
          <a:xfrm>
            <a:off x="2922529" y="2858266"/>
            <a:ext cx="3125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en-US" altLang="zh-CN" b="1" dirty="0"/>
              <a:t>2.3 </a:t>
            </a:r>
            <a:r>
              <a:rPr lang="zh-CN" altLang="en-US" b="1" dirty="0"/>
              <a:t>项目</a:t>
            </a:r>
            <a:r>
              <a:rPr lang="zh-CN" altLang="zh-CN" b="1" dirty="0"/>
              <a:t>立项</a:t>
            </a:r>
            <a:r>
              <a:rPr lang="zh-CN" altLang="en-US" b="1" dirty="0"/>
              <a:t>、</a:t>
            </a:r>
            <a:r>
              <a:rPr lang="zh-CN" altLang="zh-CN" b="1" dirty="0"/>
              <a:t>合同</a:t>
            </a:r>
            <a:r>
              <a:rPr lang="zh-CN" altLang="en-US" b="1" dirty="0"/>
              <a:t>和任务书</a:t>
            </a:r>
            <a:endParaRPr lang="zh-CN" altLang="zh-CN" b="1" dirty="0"/>
          </a:p>
        </p:txBody>
      </p:sp>
    </p:spTree>
    <p:extLst>
      <p:ext uri="{BB962C8B-B14F-4D97-AF65-F5344CB8AC3E}">
        <p14:creationId xmlns:p14="http://schemas.microsoft.com/office/powerpoint/2010/main" val="372902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28625" y="161925"/>
            <a:ext cx="8178800" cy="533400"/>
          </a:xfrm>
        </p:spPr>
        <p:txBody>
          <a:bodyPr/>
          <a:lstStyle/>
          <a:p>
            <a:pPr eaLnBrk="1" hangingPunct="1">
              <a:defRPr/>
            </a:pPr>
            <a:r>
              <a:rPr lang="zh-CN" altLang="en-US" sz="3800" dirty="0">
                <a:effectLst>
                  <a:outerShdw blurRad="38100" dist="38100" dir="2700000" algn="tl">
                    <a:srgbClr val="000000">
                      <a:alpha val="43137"/>
                    </a:srgbClr>
                  </a:outerShdw>
                </a:effectLst>
              </a:rPr>
              <a:t>教学目标及重点</a:t>
            </a:r>
          </a:p>
        </p:txBody>
      </p:sp>
      <p:sp>
        <p:nvSpPr>
          <p:cNvPr id="5123"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395288" y="2427288"/>
            <a:ext cx="8569325" cy="3016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3200" dirty="0">
                <a:solidFill>
                  <a:srgbClr val="29698D"/>
                </a:solidFill>
              </a:rPr>
              <a:t> </a:t>
            </a:r>
            <a:r>
              <a:rPr lang="en-US" altLang="zh-CN" sz="2800" dirty="0">
                <a:solidFill>
                  <a:srgbClr val="29698D"/>
                </a:solidFill>
              </a:rPr>
              <a:t>● </a:t>
            </a:r>
            <a:r>
              <a:rPr lang="zh-CN" altLang="zh-CN" sz="2800" dirty="0">
                <a:solidFill>
                  <a:srgbClr val="29698D"/>
                </a:solidFill>
              </a:rPr>
              <a:t>了解软件开发初步需求、调研与</a:t>
            </a:r>
            <a:r>
              <a:rPr lang="zh-CN" altLang="zh-CN" sz="2800" dirty="0">
                <a:solidFill>
                  <a:srgbClr val="CC0000"/>
                </a:solidFill>
              </a:rPr>
              <a:t>问题定义</a:t>
            </a:r>
            <a:r>
              <a:rPr lang="zh-CN" altLang="zh-CN" sz="2800" dirty="0">
                <a:solidFill>
                  <a:srgbClr val="29698D"/>
                </a:solidFill>
              </a:rPr>
              <a:t>内容</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可行性分析</a:t>
            </a:r>
            <a:r>
              <a:rPr lang="zh-CN" altLang="zh-CN" sz="2800" dirty="0">
                <a:solidFill>
                  <a:srgbClr val="29698D"/>
                </a:solidFill>
              </a:rPr>
              <a:t>的概念、任务、步骤与</a:t>
            </a:r>
            <a:r>
              <a:rPr lang="zh-CN" altLang="zh-CN" sz="2800" dirty="0">
                <a:solidFill>
                  <a:srgbClr val="CC0000"/>
                </a:solidFill>
              </a:rPr>
              <a:t>立项</a:t>
            </a:r>
          </a:p>
          <a:p>
            <a:pPr eaLnBrk="1" hangingPunct="1">
              <a:defRPr/>
            </a:pPr>
            <a:r>
              <a:rPr lang="en-US" altLang="zh-CN" sz="2800" dirty="0">
                <a:solidFill>
                  <a:srgbClr val="29698D"/>
                </a:solidFill>
              </a:rPr>
              <a:t> ● </a:t>
            </a:r>
            <a:r>
              <a:rPr lang="zh-CN" altLang="zh-CN" sz="2800" dirty="0">
                <a:solidFill>
                  <a:srgbClr val="29698D"/>
                </a:solidFill>
              </a:rPr>
              <a:t>掌握</a:t>
            </a:r>
            <a:r>
              <a:rPr lang="zh-CN" altLang="zh-CN" sz="2800" dirty="0">
                <a:solidFill>
                  <a:srgbClr val="CC0000"/>
                </a:solidFill>
              </a:rPr>
              <a:t>可行性分析</a:t>
            </a:r>
            <a:r>
              <a:rPr lang="zh-CN" altLang="zh-CN" sz="2800" dirty="0">
                <a:solidFill>
                  <a:srgbClr val="29698D"/>
                </a:solidFill>
              </a:rPr>
              <a:t>的图形工具系统流程图画法</a:t>
            </a:r>
          </a:p>
          <a:p>
            <a:pPr eaLnBrk="1" hangingPunct="1">
              <a:defRPr/>
            </a:pPr>
            <a:r>
              <a:rPr lang="en-US" altLang="zh-CN" sz="2800" dirty="0">
                <a:solidFill>
                  <a:srgbClr val="29698D"/>
                </a:solidFill>
              </a:rPr>
              <a:t> ● </a:t>
            </a:r>
            <a:r>
              <a:rPr lang="zh-CN" altLang="zh-CN" sz="2800" dirty="0">
                <a:solidFill>
                  <a:srgbClr val="29698D"/>
                </a:solidFill>
              </a:rPr>
              <a:t>理解</a:t>
            </a:r>
            <a:r>
              <a:rPr lang="zh-CN" altLang="zh-CN" sz="2800" dirty="0">
                <a:solidFill>
                  <a:srgbClr val="CC0000"/>
                </a:solidFill>
              </a:rPr>
              <a:t>软件开发计划</a:t>
            </a:r>
            <a:r>
              <a:rPr lang="zh-CN" altLang="zh-CN" sz="2800" dirty="0">
                <a:solidFill>
                  <a:srgbClr val="29698D"/>
                </a:solidFill>
              </a:rPr>
              <a:t>的内容和制定方法</a:t>
            </a:r>
          </a:p>
          <a:p>
            <a:pPr eaLnBrk="1" hangingPunct="1">
              <a:defRPr/>
            </a:pPr>
            <a:r>
              <a:rPr lang="en-US" altLang="zh-CN" sz="2800" dirty="0">
                <a:solidFill>
                  <a:srgbClr val="29698D"/>
                </a:solidFill>
              </a:rPr>
              <a:t> ● </a:t>
            </a:r>
            <a:r>
              <a:rPr lang="zh-CN" altLang="zh-CN" sz="2800" dirty="0">
                <a:solidFill>
                  <a:srgbClr val="29698D"/>
                </a:solidFill>
              </a:rPr>
              <a:t>掌握编写《软件可行性分析报告》</a:t>
            </a:r>
            <a:r>
              <a:rPr lang="zh-CN" altLang="en-US" sz="2800" dirty="0">
                <a:solidFill>
                  <a:srgbClr val="29698D"/>
                </a:solidFill>
              </a:rPr>
              <a:t>的</a:t>
            </a:r>
            <a:r>
              <a:rPr lang="zh-CN" altLang="zh-CN" sz="2800" dirty="0">
                <a:solidFill>
                  <a:srgbClr val="29698D"/>
                </a:solidFill>
              </a:rPr>
              <a:t>方法 </a:t>
            </a:r>
          </a:p>
        </p:txBody>
      </p:sp>
      <p:sp>
        <p:nvSpPr>
          <p:cNvPr id="95240" name="AutoShape 8"/>
          <p:cNvSpPr>
            <a:spLocks noChangeArrowheads="1"/>
          </p:cNvSpPr>
          <p:nvPr/>
        </p:nvSpPr>
        <p:spPr bwMode="auto">
          <a:xfrm>
            <a:off x="8231188" y="3346450"/>
            <a:ext cx="854075" cy="361950"/>
          </a:xfrm>
          <a:prstGeom prst="wedgeRoundRectCallout">
            <a:avLst>
              <a:gd name="adj1" fmla="val -71159"/>
              <a:gd name="adj2" fmla="val 2231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sp>
        <p:nvSpPr>
          <p:cNvPr id="2" name="AutoShape 8"/>
          <p:cNvSpPr>
            <a:spLocks noChangeArrowheads="1"/>
          </p:cNvSpPr>
          <p:nvPr/>
        </p:nvSpPr>
        <p:spPr bwMode="auto">
          <a:xfrm>
            <a:off x="7524750" y="4292600"/>
            <a:ext cx="936625" cy="360363"/>
          </a:xfrm>
          <a:prstGeom prst="wedgeRoundRectCallout">
            <a:avLst>
              <a:gd name="adj1" fmla="val -74407"/>
              <a:gd name="adj2" fmla="val -21806"/>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zh-CN" altLang="en-US">
                <a:solidFill>
                  <a:srgbClr val="FF0000"/>
                </a:solidFill>
                <a:effectLst>
                  <a:outerShdw blurRad="38100" dist="38100" dir="2700000" algn="tl">
                    <a:srgbClr val="000000"/>
                  </a:outerShdw>
                </a:effectLst>
                <a:latin typeface="Arial Black" panose="020B0A04020102020204" pitchFamily="34" charset="0"/>
              </a:rPr>
              <a:t>重点</a:t>
            </a:r>
          </a:p>
        </p:txBody>
      </p:sp>
      <p:pic>
        <p:nvPicPr>
          <p:cNvPr id="5127" name="Picture 20"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5516563"/>
            <a:ext cx="12128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8" name="文本框 2"/>
          <p:cNvSpPr txBox="1">
            <a:spLocks noChangeArrowheads="1"/>
          </p:cNvSpPr>
          <p:nvPr/>
        </p:nvSpPr>
        <p:spPr bwMode="auto">
          <a:xfrm>
            <a:off x="1079500" y="1584325"/>
            <a:ext cx="25765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r>
              <a:rPr lang="en-US" altLang="zh-CN" sz="3600">
                <a:solidFill>
                  <a:srgbClr val="FF0000"/>
                </a:solidFill>
                <a:latin typeface="黑体" pitchFamily="49" charset="-122"/>
                <a:ea typeface="黑体" pitchFamily="49" charset="-122"/>
                <a:sym typeface="Wingdings" pitchFamily="2" charset="2"/>
              </a:rPr>
              <a:t></a:t>
            </a:r>
            <a:r>
              <a:rPr lang="zh-CN" altLang="zh-CN" sz="3600">
                <a:solidFill>
                  <a:srgbClr val="FF0000"/>
                </a:solidFill>
                <a:latin typeface="黑体" pitchFamily="49" charset="-122"/>
                <a:ea typeface="黑体" pitchFamily="49" charset="-122"/>
                <a:sym typeface="+mn-ea"/>
              </a:rPr>
              <a:t>教学目标</a:t>
            </a:r>
            <a:endParaRPr lang="zh-CN" altLang="en-US" sz="3600" noProof="1">
              <a:solidFill>
                <a:schemeClr val="tx1"/>
              </a:solidFill>
              <a:latin typeface="Arial" pitchFamily="34" charset="0"/>
            </a:endParaRPr>
          </a:p>
        </p:txBody>
      </p:sp>
    </p:spTree>
    <p:extLst>
      <p:ext uri="{BB962C8B-B14F-4D97-AF65-F5344CB8AC3E}">
        <p14:creationId xmlns:p14="http://schemas.microsoft.com/office/powerpoint/2010/main" val="533970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idx="4294967295"/>
          </p:nvPr>
        </p:nvSpPr>
        <p:spPr>
          <a:xfrm>
            <a:off x="428625" y="161925"/>
            <a:ext cx="8178800" cy="533400"/>
          </a:xfrm>
        </p:spPr>
        <p:txBody>
          <a:body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
        <p:nvSpPr>
          <p:cNvPr id="6147"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520700" y="4005263"/>
            <a:ext cx="7994650" cy="25431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FF0000"/>
                </a:solidFill>
                <a:latin typeface="Arial" panose="020B0604020202020204" pitchFamily="34" charset="0"/>
              </a:rPr>
              <a:t>2.1.1 </a:t>
            </a:r>
            <a:r>
              <a:rPr lang="zh-CN" altLang="en-US" sz="2400" dirty="0">
                <a:solidFill>
                  <a:srgbClr val="FF0000"/>
                </a:solidFill>
                <a:latin typeface="Arial" panose="020B0604020202020204" pitchFamily="34" charset="0"/>
              </a:rPr>
              <a:t>开发问题的初步调研</a:t>
            </a:r>
            <a:endParaRPr lang="zh-CN" altLang="en-US" sz="2000" b="0" dirty="0">
              <a:solidFill>
                <a:schemeClr val="tx1"/>
              </a:solidFill>
              <a:latin typeface="Arial" panose="020B0604020202020204" pitchFamily="34" charset="0"/>
            </a:endParaRPr>
          </a:p>
          <a:p>
            <a:pPr eaLnBrk="1" hangingPunct="1">
              <a:defRPr/>
            </a:pPr>
            <a:r>
              <a:rPr lang="zh-CN" altLang="en-US" sz="2000" b="0" dirty="0">
                <a:solidFill>
                  <a:schemeClr val="tx1"/>
                </a:solidFill>
                <a:latin typeface="Arial" panose="020B0604020202020204" pitchFamily="34" charset="0"/>
              </a:rPr>
              <a:t>       </a:t>
            </a:r>
            <a:r>
              <a:rPr lang="zh-CN" altLang="en-US" sz="2300" dirty="0">
                <a:solidFill>
                  <a:schemeClr val="tx1"/>
                </a:solidFill>
                <a:latin typeface="Arial" panose="020B0604020202020204" pitchFamily="34" charset="0"/>
              </a:rPr>
              <a:t>对</a:t>
            </a:r>
            <a:r>
              <a:rPr lang="zh-CN" altLang="en-US" sz="2300" dirty="0">
                <a:solidFill>
                  <a:srgbClr val="990000"/>
                </a:solidFill>
                <a:latin typeface="Arial" panose="020B0604020202020204" pitchFamily="34" charset="0"/>
              </a:rPr>
              <a:t>拟研发软件</a:t>
            </a:r>
            <a:r>
              <a:rPr lang="zh-CN" altLang="zh-CN" sz="2400" dirty="0"/>
              <a:t>情况</a:t>
            </a:r>
            <a:r>
              <a:rPr lang="en-US" altLang="zh-CN" sz="2400" dirty="0"/>
              <a:t>(</a:t>
            </a:r>
            <a:r>
              <a:rPr lang="zh-CN" altLang="en-US" sz="2400" dirty="0"/>
              <a:t>市场</a:t>
            </a:r>
            <a:r>
              <a:rPr lang="zh-CN" altLang="zh-CN" sz="2400" dirty="0"/>
              <a:t>需求</a:t>
            </a:r>
            <a:r>
              <a:rPr lang="en-US" altLang="zh-CN" sz="2400" dirty="0"/>
              <a:t>)</a:t>
            </a:r>
            <a:r>
              <a:rPr lang="en-US" altLang="zh-CN" sz="2300" dirty="0">
                <a:solidFill>
                  <a:schemeClr val="tx1"/>
                </a:solidFill>
                <a:latin typeface="Arial" panose="020B0604020202020204" pitchFamily="34" charset="0"/>
              </a:rPr>
              <a:t>,</a:t>
            </a:r>
            <a:r>
              <a:rPr lang="zh-CN" altLang="zh-CN" sz="2400" dirty="0"/>
              <a:t>先要进行调研和具体细化确认。通过可行性分析确定才能立项开发。</a:t>
            </a:r>
            <a:r>
              <a:rPr lang="zh-CN" altLang="zh-CN" sz="2400" dirty="0">
                <a:solidFill>
                  <a:srgbClr val="990000"/>
                </a:solidFill>
              </a:rPr>
              <a:t>初步调研澄清确定的问题</a:t>
            </a:r>
            <a:r>
              <a:rPr lang="zh-CN" altLang="zh-CN" sz="2400" dirty="0"/>
              <a:t>包括：拟研发软件相关对象及范围、原因、背景、问题、目标、行业属性、社会环境、应用基础、技术条件、时限要求、投资能力等。</a:t>
            </a:r>
            <a:r>
              <a:rPr lang="zh-CN" altLang="en-US" sz="2300" dirty="0">
                <a:solidFill>
                  <a:schemeClr val="tx1"/>
                </a:solidFill>
                <a:latin typeface="Arial" panose="020B0604020202020204" pitchFamily="34" charset="0"/>
              </a:rPr>
              <a:t>。</a:t>
            </a:r>
          </a:p>
        </p:txBody>
      </p:sp>
      <p:pic>
        <p:nvPicPr>
          <p:cNvPr id="6149" name="Picture 5"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5" y="269875"/>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bwMode="gray">
          <a:xfrm>
            <a:off x="611188" y="1152525"/>
            <a:ext cx="7756525" cy="27082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en-US" altLang="zh-CN" sz="2000" dirty="0">
                <a:solidFill>
                  <a:srgbClr val="29698D"/>
                </a:solidFill>
                <a:latin typeface="华文楷体" pitchFamily="2" charset="-122"/>
                <a:ea typeface="华文楷体" pitchFamily="2" charset="-122"/>
              </a:rPr>
              <a:t>                            </a:t>
            </a:r>
            <a:r>
              <a:rPr lang="en-US" altLang="zh-CN" sz="2300" dirty="0">
                <a:solidFill>
                  <a:srgbClr val="CC0000"/>
                </a:solidFill>
              </a:rPr>
              <a:t>“</a:t>
            </a:r>
            <a:r>
              <a:rPr lang="zh-CN" altLang="zh-CN" sz="2300" dirty="0">
                <a:solidFill>
                  <a:srgbClr val="CC0000"/>
                </a:solidFill>
              </a:rPr>
              <a:t>德国最蠢银行</a:t>
            </a:r>
            <a:r>
              <a:rPr lang="en-US" altLang="zh-CN" sz="2300" dirty="0" err="1">
                <a:solidFill>
                  <a:srgbClr val="CC0000"/>
                </a:solidFill>
              </a:rPr>
              <a:t>KfW</a:t>
            </a:r>
            <a:r>
              <a:rPr lang="en-US" altLang="zh-CN" sz="2300" dirty="0">
                <a:solidFill>
                  <a:srgbClr val="CC0000"/>
                </a:solidFill>
              </a:rPr>
              <a:t>”</a:t>
            </a:r>
            <a:r>
              <a:rPr lang="zh-CN" altLang="zh-CN" sz="2300" dirty="0">
                <a:solidFill>
                  <a:srgbClr val="CC0000"/>
                </a:solidFill>
              </a:rPr>
              <a:t>误转巨资</a:t>
            </a:r>
            <a:r>
              <a:rPr lang="zh-CN" altLang="zh-CN" sz="2300" dirty="0"/>
              <a:t>。</a:t>
            </a:r>
            <a:r>
              <a:rPr lang="zh-CN" altLang="zh-CN" sz="2300" dirty="0">
                <a:latin typeface="楷体" panose="02010609060101010101" pitchFamily="49" charset="-122"/>
                <a:ea typeface="楷体" panose="02010609060101010101" pitchFamily="49" charset="-122"/>
              </a:rPr>
              <a:t>据美国媒体</a:t>
            </a:r>
            <a:r>
              <a:rPr lang="en-US" altLang="zh-CN" sz="2300" dirty="0">
                <a:latin typeface="楷体" panose="02010609060101010101" pitchFamily="49" charset="-122"/>
                <a:ea typeface="楷体" panose="02010609060101010101" pitchFamily="49" charset="-122"/>
              </a:rPr>
              <a:t>2017.3</a:t>
            </a:r>
            <a:r>
              <a:rPr lang="zh-CN" altLang="zh-CN" sz="2300" dirty="0">
                <a:latin typeface="楷体" panose="02010609060101010101" pitchFamily="49" charset="-122"/>
                <a:ea typeface="楷体" panose="02010609060101010101" pitchFamily="49" charset="-122"/>
              </a:rPr>
              <a:t>报道，德国国有开发银行</a:t>
            </a:r>
            <a:r>
              <a:rPr lang="en-US" altLang="zh-CN" sz="2300" dirty="0" err="1">
                <a:latin typeface="楷体" panose="02010609060101010101" pitchFamily="49" charset="-122"/>
                <a:ea typeface="楷体" panose="02010609060101010101" pitchFamily="49" charset="-122"/>
              </a:rPr>
              <a:t>KfW</a:t>
            </a:r>
            <a:r>
              <a:rPr lang="zh-CN" altLang="zh-CN" sz="2300" dirty="0">
                <a:latin typeface="楷体" panose="02010609060101010101" pitchFamily="49" charset="-122"/>
                <a:ea typeface="楷体" panose="02010609060101010101" pitchFamily="49" charset="-122"/>
              </a:rPr>
              <a:t>由于系统错误，导致自动向四家银行转账</a:t>
            </a:r>
            <a:r>
              <a:rPr lang="en-US" altLang="zh-CN" sz="2300" dirty="0">
                <a:latin typeface="楷体" panose="02010609060101010101" pitchFamily="49" charset="-122"/>
                <a:ea typeface="楷体" panose="02010609060101010101" pitchFamily="49" charset="-122"/>
              </a:rPr>
              <a:t>50</a:t>
            </a:r>
            <a:r>
              <a:rPr lang="zh-CN" altLang="zh-CN" sz="2300" dirty="0">
                <a:latin typeface="楷体" panose="02010609060101010101" pitchFamily="49" charset="-122"/>
                <a:ea typeface="楷体" panose="02010609060101010101" pitchFamily="49" charset="-122"/>
              </a:rPr>
              <a:t>亿欧元，而且已经不是该银行第一次发生类似失误。在金融危机时期，在雷曼兄弟申请破产当天向其转账上亿欧元。由于系统错误，</a:t>
            </a:r>
            <a:r>
              <a:rPr lang="en-US" altLang="zh-CN" sz="2300" dirty="0" err="1">
                <a:latin typeface="楷体" panose="02010609060101010101" pitchFamily="49" charset="-122"/>
                <a:ea typeface="楷体" panose="02010609060101010101" pitchFamily="49" charset="-122"/>
              </a:rPr>
              <a:t>KfW</a:t>
            </a:r>
            <a:r>
              <a:rPr lang="zh-CN" altLang="zh-CN" sz="2300" dirty="0">
                <a:latin typeface="楷体" panose="02010609060101010101" pitchFamily="49" charset="-122"/>
                <a:ea typeface="楷体" panose="02010609060101010101" pitchFamily="49" charset="-122"/>
              </a:rPr>
              <a:t>的交易被多次重复，导致其错误的转账。该银行之后发现系统问题，并收回错误转出的资金。</a:t>
            </a:r>
            <a:endParaRPr lang="zh-CN" altLang="en-US" sz="2300" dirty="0">
              <a:solidFill>
                <a:schemeClr val="tx1"/>
              </a:solidFill>
              <a:latin typeface="楷体" pitchFamily="49" charset="-122"/>
              <a:ea typeface="楷体" panose="02010609060101010101" pitchFamily="49" charset="-122"/>
            </a:endParaRPr>
          </a:p>
        </p:txBody>
      </p:sp>
      <p:sp>
        <p:nvSpPr>
          <p:cNvPr id="7" name="圆角矩形 6"/>
          <p:cNvSpPr/>
          <p:nvPr/>
        </p:nvSpPr>
        <p:spPr bwMode="gray">
          <a:xfrm>
            <a:off x="1236662" y="1116013"/>
            <a:ext cx="1216025" cy="434975"/>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dirty="0">
                <a:solidFill>
                  <a:srgbClr val="002060"/>
                </a:solidFill>
              </a:rPr>
              <a:t>案例</a:t>
            </a:r>
            <a:r>
              <a:rPr lang="en-US" altLang="zh-CN" dirty="0">
                <a:solidFill>
                  <a:srgbClr val="002060"/>
                </a:solidFill>
              </a:rPr>
              <a:t>2-1</a:t>
            </a:r>
            <a:endParaRPr lang="zh-CN" altLang="en-US" dirty="0">
              <a:solidFill>
                <a:srgbClr val="002060"/>
              </a:solidFill>
            </a:endParaRPr>
          </a:p>
        </p:txBody>
      </p:sp>
    </p:spTree>
    <p:extLst>
      <p:ext uri="{BB962C8B-B14F-4D97-AF65-F5344CB8AC3E}">
        <p14:creationId xmlns:p14="http://schemas.microsoft.com/office/powerpoint/2010/main" val="698596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323850" y="1116013"/>
            <a:ext cx="8712200" cy="54086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ct val="25000"/>
              </a:spcAft>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1. </a:t>
            </a:r>
            <a:r>
              <a:rPr lang="zh-CN" altLang="en-US" sz="2200" dirty="0">
                <a:solidFill>
                  <a:srgbClr val="990033"/>
                </a:solidFill>
                <a:effectLst>
                  <a:outerShdw blurRad="38100" dist="38100" dir="2700000" algn="tl">
                    <a:srgbClr val="C0C0C0"/>
                  </a:outerShdw>
                </a:effectLst>
                <a:latin typeface="Arial" panose="020B0604020202020204" pitchFamily="34" charset="0"/>
              </a:rPr>
              <a:t>确定调研的范围</a:t>
            </a:r>
            <a:endParaRPr lang="en-US" altLang="zh-CN" sz="2200" dirty="0">
              <a:solidFill>
                <a:srgbClr val="990033"/>
              </a:solidFill>
              <a:effectLst>
                <a:outerShdw blurRad="38100" dist="38100" dir="2700000" algn="tl">
                  <a:srgbClr val="C0C0C0"/>
                </a:outerShdw>
              </a:effectLst>
              <a:latin typeface="Arial" panose="020B0604020202020204" pitchFamily="34" charset="0"/>
            </a:endParaRPr>
          </a:p>
          <a:p>
            <a:pPr eaLnBrk="1" hangingPunct="1">
              <a:spcAft>
                <a:spcPct val="25000"/>
              </a:spcAft>
              <a:defRPr/>
            </a:pPr>
            <a:r>
              <a:rPr lang="en-US" altLang="zh-CN" sz="2400" dirty="0"/>
              <a:t>    </a:t>
            </a:r>
            <a:r>
              <a:rPr lang="zh-CN" altLang="zh-CN" sz="2400" dirty="0"/>
              <a:t>对拟研发软件（系统）进行调研，需要事先做好准备，确定调研的具体对象、范围和问题。调研的主要对象是现行系统及相关业务部门，需要深入业务数据处理现场实地观察、收集与阅读相关资料，并以发放问卷调查表、座谈会或交谈等调研方式，对原系统的数据处理过程进行分析、归纳、整理、描述，以获取拟研发新软件涉及的各种具体需求。</a:t>
            </a:r>
            <a:endParaRPr lang="zh-CN" altLang="en-US" sz="2200" dirty="0">
              <a:solidFill>
                <a:srgbClr val="990033"/>
              </a:solidFill>
              <a:effectLst>
                <a:outerShdw blurRad="38100" dist="38100" dir="2700000" algn="tl">
                  <a:srgbClr val="C0C0C0"/>
                </a:outerShdw>
              </a:effectLst>
              <a:latin typeface="Arial" panose="020B0604020202020204" pitchFamily="34" charset="0"/>
            </a:endParaRP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CC0000"/>
                </a:solidFill>
                <a:effectLst>
                  <a:outerShdw blurRad="38100" dist="38100" dir="2700000" algn="tl">
                    <a:srgbClr val="C0C0C0"/>
                  </a:outerShdw>
                </a:effectLst>
                <a:latin typeface="Arial" panose="020B0604020202020204" pitchFamily="34" charset="0"/>
              </a:rPr>
              <a:t>调研的范围</a:t>
            </a:r>
            <a:r>
              <a:rPr lang="zh-CN" altLang="en-US" sz="2200" dirty="0">
                <a:solidFill>
                  <a:schemeClr val="tx1"/>
                </a:solidFill>
                <a:effectLst>
                  <a:outerShdw blurRad="38100" dist="38100" dir="2700000" algn="tl">
                    <a:srgbClr val="C0C0C0"/>
                  </a:outerShdw>
                </a:effectLst>
                <a:latin typeface="Arial" panose="020B0604020202020204" pitchFamily="34" charset="0"/>
              </a:rPr>
              <a:t>划分</a:t>
            </a:r>
            <a:r>
              <a:rPr lang="en-US" altLang="zh-CN" sz="2200" dirty="0">
                <a:solidFill>
                  <a:schemeClr val="tx1"/>
                </a:solidFill>
                <a:effectLst>
                  <a:outerShdw blurRad="38100" dist="38100" dir="2700000" algn="tl">
                    <a:srgbClr val="C0C0C0"/>
                  </a:outerShdw>
                </a:effectLst>
                <a:latin typeface="Arial" panose="020B0604020202020204" pitchFamily="34" charset="0"/>
              </a:rPr>
              <a:t>7</a:t>
            </a:r>
            <a:r>
              <a:rPr lang="zh-CN" altLang="en-US" sz="2200" dirty="0">
                <a:solidFill>
                  <a:schemeClr val="tx1"/>
                </a:solidFill>
                <a:effectLst>
                  <a:outerShdw blurRad="38100" dist="38100" dir="2700000" algn="tl">
                    <a:srgbClr val="C0C0C0"/>
                  </a:outerShdw>
                </a:effectLst>
                <a:latin typeface="Arial" panose="020B0604020202020204" pitchFamily="34" charset="0"/>
              </a:rPr>
              <a:t>类</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在实际应用中可视具体情况调整：</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1</a:t>
            </a:r>
            <a:r>
              <a:rPr lang="zh-CN" altLang="en-US" sz="2200" dirty="0">
                <a:solidFill>
                  <a:schemeClr val="tx1"/>
                </a:solidFill>
                <a:effectLst>
                  <a:outerShdw blurRad="38100" dist="38100" dir="2700000" algn="tl">
                    <a:srgbClr val="C0C0C0"/>
                  </a:outerShdw>
                </a:effectLst>
                <a:latin typeface="Arial" panose="020B0604020202020204" pitchFamily="34" charset="0"/>
              </a:rPr>
              <a:t>）用户的组织机构和业务功能；</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2</a:t>
            </a:r>
            <a:r>
              <a:rPr lang="zh-CN" altLang="en-US" sz="2200" dirty="0">
                <a:solidFill>
                  <a:schemeClr val="tx1"/>
                </a:solidFill>
                <a:effectLst>
                  <a:outerShdw blurRad="38100" dist="38100" dir="2700000" algn="tl">
                    <a:srgbClr val="C0C0C0"/>
                  </a:outerShdw>
                </a:effectLst>
                <a:latin typeface="Arial" panose="020B0604020202020204" pitchFamily="34" charset="0"/>
              </a:rPr>
              <a:t>）现行系统及业务流程与工作形式；</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3</a:t>
            </a:r>
            <a:r>
              <a:rPr lang="zh-CN" altLang="en-US" sz="2200" dirty="0">
                <a:solidFill>
                  <a:schemeClr val="tx1"/>
                </a:solidFill>
                <a:effectLst>
                  <a:outerShdw blurRad="38100" dist="38100" dir="2700000" algn="tl">
                    <a:srgbClr val="C0C0C0"/>
                  </a:outerShdw>
                </a:effectLst>
                <a:latin typeface="Arial" panose="020B0604020202020204" pitchFamily="34" charset="0"/>
              </a:rPr>
              <a:t>）管理方式和具体业务的管理方法；</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4</a:t>
            </a:r>
            <a:r>
              <a:rPr lang="zh-CN" altLang="en-US" sz="2200" dirty="0">
                <a:solidFill>
                  <a:schemeClr val="tx1"/>
                </a:solidFill>
                <a:effectLst>
                  <a:outerShdw blurRad="38100" dist="38100" dir="2700000" algn="tl">
                    <a:srgbClr val="C0C0C0"/>
                  </a:outerShdw>
                </a:effectLst>
                <a:latin typeface="Arial" panose="020B0604020202020204" pitchFamily="34" charset="0"/>
              </a:rPr>
              <a:t>）数据与数据流程</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包括各种计划、单据和报表调研；</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5</a:t>
            </a:r>
            <a:r>
              <a:rPr lang="zh-CN" altLang="en-US" sz="2200" dirty="0">
                <a:solidFill>
                  <a:schemeClr val="tx1"/>
                </a:solidFill>
                <a:effectLst>
                  <a:outerShdw blurRad="38100" dist="38100" dir="2700000" algn="tl">
                    <a:srgbClr val="C0C0C0"/>
                  </a:outerShdw>
                </a:effectLst>
                <a:latin typeface="Arial" panose="020B0604020202020204" pitchFamily="34" charset="0"/>
              </a:rPr>
              <a:t>）管理人员决策的方式和决策过程；</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6</a:t>
            </a:r>
            <a:r>
              <a:rPr lang="zh-CN" altLang="en-US" sz="2200" dirty="0">
                <a:solidFill>
                  <a:schemeClr val="tx1"/>
                </a:solidFill>
                <a:effectLst>
                  <a:outerShdw blurRad="38100" dist="38100" dir="2700000" algn="tl">
                    <a:srgbClr val="C0C0C0"/>
                  </a:outerShdw>
                </a:effectLst>
                <a:latin typeface="Arial" panose="020B0604020202020204" pitchFamily="34" charset="0"/>
              </a:rPr>
              <a:t>）各种可用资源和要求（限制）条件；</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7</a:t>
            </a:r>
            <a:r>
              <a:rPr lang="zh-CN" altLang="en-US" sz="2200" dirty="0">
                <a:solidFill>
                  <a:schemeClr val="tx1"/>
                </a:solidFill>
                <a:effectLst>
                  <a:outerShdw blurRad="38100" dist="38100" dir="2700000" algn="tl">
                    <a:srgbClr val="C0C0C0"/>
                  </a:outerShdw>
                </a:effectLst>
                <a:latin typeface="Arial" panose="020B0604020202020204" pitchFamily="34" charset="0"/>
              </a:rPr>
              <a:t>）目前业务处理过程中需要改进的环节及具体问题。</a:t>
            </a:r>
            <a:r>
              <a:rPr lang="zh-CN" altLang="en-US" sz="2000" b="0" dirty="0">
                <a:solidFill>
                  <a:schemeClr val="tx1"/>
                </a:solidFill>
                <a:latin typeface="Arial" panose="020B0604020202020204" pitchFamily="34" charset="0"/>
              </a:rPr>
              <a:t> </a:t>
            </a:r>
          </a:p>
        </p:txBody>
      </p:sp>
      <p:sp>
        <p:nvSpPr>
          <p:cNvPr id="5"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236850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539750" y="1412875"/>
            <a:ext cx="7921625" cy="46085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200" dirty="0">
                <a:solidFill>
                  <a:srgbClr val="FF0000"/>
                </a:solidFill>
                <a:effectLst>
                  <a:outerShdw blurRad="38100" dist="38100" dir="2700000" algn="tl">
                    <a:srgbClr val="C0C0C0"/>
                  </a:outerShdw>
                </a:effectLst>
                <a:latin typeface="Arial" panose="020B0604020202020204" pitchFamily="34" charset="0"/>
              </a:rPr>
              <a:t>      </a:t>
            </a:r>
            <a:r>
              <a:rPr lang="en-US" altLang="zh-CN" sz="2200" dirty="0">
                <a:solidFill>
                  <a:srgbClr val="C00000"/>
                </a:solidFill>
                <a:effectLst>
                  <a:outerShdw blurRad="38100" dist="38100" dir="2700000" algn="tl">
                    <a:srgbClr val="C0C0C0"/>
                  </a:outerShdw>
                </a:effectLst>
                <a:latin typeface="Arial" panose="020B0604020202020204" pitchFamily="34" charset="0"/>
              </a:rPr>
              <a:t>2. </a:t>
            </a:r>
            <a:r>
              <a:rPr lang="zh-CN" altLang="en-US" sz="2200" dirty="0">
                <a:solidFill>
                  <a:srgbClr val="C00000"/>
                </a:solidFill>
                <a:effectLst>
                  <a:outerShdw blurRad="38100" dist="38100" dir="2700000" algn="tl">
                    <a:srgbClr val="C0C0C0"/>
                  </a:outerShdw>
                </a:effectLst>
                <a:latin typeface="Arial" panose="020B0604020202020204" pitchFamily="34" charset="0"/>
              </a:rPr>
              <a:t>调研策略及原则</a:t>
            </a:r>
          </a:p>
          <a:p>
            <a:pPr eaLnBrk="1" hangingPunct="1">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1</a:t>
            </a:r>
            <a:r>
              <a:rPr lang="zh-CN" altLang="en-US" sz="2200" dirty="0">
                <a:solidFill>
                  <a:schemeClr val="tx1"/>
                </a:solidFill>
                <a:effectLst>
                  <a:outerShdw blurRad="38100" dist="38100" dir="2700000" algn="tl">
                    <a:srgbClr val="C0C0C0"/>
                  </a:outerShdw>
                </a:effectLst>
                <a:latin typeface="Arial" panose="020B0604020202020204" pitchFamily="34" charset="0"/>
              </a:rPr>
              <a:t>）自顶向下</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自底向上逐步展开的策略</a:t>
            </a:r>
          </a:p>
          <a:p>
            <a:pPr eaLnBrk="1" hangingPunct="1">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2</a:t>
            </a:r>
            <a:r>
              <a:rPr lang="zh-CN" altLang="en-US" sz="2200" dirty="0">
                <a:solidFill>
                  <a:schemeClr val="tx1"/>
                </a:solidFill>
                <a:effectLst>
                  <a:outerShdw blurRad="38100" dist="38100" dir="2700000" algn="tl">
                    <a:srgbClr val="C0C0C0"/>
                  </a:outerShdw>
                </a:effectLst>
                <a:latin typeface="Arial" panose="020B0604020202020204" pitchFamily="34" charset="0"/>
              </a:rPr>
              <a:t>）坚持实事求是的原则</a:t>
            </a:r>
          </a:p>
          <a:p>
            <a:pPr eaLnBrk="1" hangingPunct="1">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3</a:t>
            </a:r>
            <a:r>
              <a:rPr lang="zh-CN" altLang="en-US" sz="2200" dirty="0">
                <a:solidFill>
                  <a:schemeClr val="tx1"/>
                </a:solidFill>
                <a:effectLst>
                  <a:outerShdw blurRad="38100" dist="38100" dir="2700000" algn="tl">
                    <a:srgbClr val="C0C0C0"/>
                  </a:outerShdw>
                </a:effectLst>
                <a:latin typeface="Arial" panose="020B0604020202020204" pitchFamily="34" charset="0"/>
              </a:rPr>
              <a:t>）工程化的工作方式</a:t>
            </a:r>
          </a:p>
          <a:p>
            <a:pPr eaLnBrk="1" hangingPunct="1">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4</a:t>
            </a:r>
            <a:r>
              <a:rPr lang="zh-CN" altLang="en-US" sz="2200" dirty="0">
                <a:solidFill>
                  <a:schemeClr val="tx1"/>
                </a:solidFill>
                <a:effectLst>
                  <a:outerShdw blurRad="38100" dist="38100" dir="2700000" algn="tl">
                    <a:srgbClr val="C0C0C0"/>
                  </a:outerShdw>
                </a:effectLst>
                <a:latin typeface="Arial" panose="020B0604020202020204" pitchFamily="34" charset="0"/>
              </a:rPr>
              <a:t>）重点与全面结合的方法</a:t>
            </a:r>
          </a:p>
          <a:p>
            <a:pPr eaLnBrk="1" hangingPunct="1">
              <a:defRPr/>
            </a:pPr>
            <a:r>
              <a:rPr lang="en-US" altLang="zh-CN" sz="2200" dirty="0">
                <a:solidFill>
                  <a:schemeClr val="tx1"/>
                </a:solidFill>
                <a:effectLst>
                  <a:outerShdw blurRad="38100" dist="38100" dir="2700000" algn="tl">
                    <a:srgbClr val="C0C0C0"/>
                  </a:outerShdw>
                </a:effectLst>
                <a:latin typeface="Arial" panose="020B0604020202020204" pitchFamily="34" charset="0"/>
              </a:rPr>
              <a:t>       5</a:t>
            </a:r>
            <a:r>
              <a:rPr lang="zh-CN" altLang="en-US" sz="2200" dirty="0">
                <a:solidFill>
                  <a:schemeClr val="tx1"/>
                </a:solidFill>
                <a:effectLst>
                  <a:outerShdw blurRad="38100" dist="38100" dir="2700000" algn="tl">
                    <a:srgbClr val="C0C0C0"/>
                  </a:outerShdw>
                </a:effectLst>
                <a:latin typeface="Arial" panose="020B0604020202020204" pitchFamily="34" charset="0"/>
              </a:rPr>
              <a:t>）主动沟通与友好交流</a:t>
            </a:r>
          </a:p>
          <a:p>
            <a:pPr eaLnBrk="1" hangingPunct="1">
              <a:defRPr/>
            </a:pPr>
            <a:r>
              <a:rPr lang="en-US" altLang="zh-CN" sz="2200" dirty="0">
                <a:solidFill>
                  <a:srgbClr val="C00000"/>
                </a:solidFill>
                <a:effectLst>
                  <a:outerShdw blurRad="38100" dist="38100" dir="2700000" algn="tl">
                    <a:srgbClr val="C0C0C0"/>
                  </a:outerShdw>
                </a:effectLst>
                <a:latin typeface="Arial" panose="020B0604020202020204" pitchFamily="34" charset="0"/>
              </a:rPr>
              <a:t>      3. </a:t>
            </a:r>
            <a:r>
              <a:rPr lang="zh-CN" altLang="en-US" sz="2200" dirty="0">
                <a:solidFill>
                  <a:srgbClr val="C00000"/>
                </a:solidFill>
                <a:effectLst>
                  <a:outerShdw blurRad="38100" dist="38100" dir="2700000" algn="tl">
                    <a:srgbClr val="C0C0C0"/>
                  </a:outerShdw>
                </a:effectLst>
                <a:latin typeface="Arial" panose="020B0604020202020204" pitchFamily="34" charset="0"/>
              </a:rPr>
              <a:t>调研报告的内容</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在对系统进行调研结束后，应确定“</a:t>
            </a:r>
            <a:r>
              <a:rPr lang="zh-CN" altLang="en-US" sz="2200" dirty="0">
                <a:solidFill>
                  <a:srgbClr val="DC30C3"/>
                </a:solidFill>
                <a:effectLst>
                  <a:outerShdw blurRad="38100" dist="38100" dir="2700000" algn="tl">
                    <a:srgbClr val="C0C0C0"/>
                  </a:outerShdw>
                </a:effectLst>
                <a:latin typeface="Arial" panose="020B0604020202020204" pitchFamily="34" charset="0"/>
              </a:rPr>
              <a:t>系统调研报告</a:t>
            </a:r>
            <a:r>
              <a:rPr lang="zh-CN" altLang="en-US"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rgbClr val="CC0000"/>
                </a:solidFill>
                <a:effectLst>
                  <a:outerShdw blurRad="38100" dist="38100" dir="2700000" algn="tl">
                    <a:srgbClr val="C0C0C0"/>
                  </a:outerShdw>
                </a:effectLst>
                <a:latin typeface="Arial" panose="020B0604020202020204" pitchFamily="34" charset="0"/>
              </a:rPr>
              <a:t>主要内容</a:t>
            </a:r>
            <a:r>
              <a:rPr lang="zh-CN" altLang="en-US" sz="2200" dirty="0">
                <a:solidFill>
                  <a:schemeClr val="tx1"/>
                </a:solidFill>
                <a:effectLst>
                  <a:outerShdw blurRad="38100" dist="38100" dir="2700000" algn="tl">
                    <a:srgbClr val="C0C0C0"/>
                  </a:outerShdw>
                </a:effectLst>
                <a:latin typeface="Arial" panose="020B0604020202020204" pitchFamily="34" charset="0"/>
              </a:rPr>
              <a:t>包括：</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1</a:t>
            </a:r>
            <a:r>
              <a:rPr lang="zh-CN" altLang="en-US" sz="2200" dirty="0">
                <a:solidFill>
                  <a:schemeClr val="tx1"/>
                </a:solidFill>
                <a:effectLst>
                  <a:outerShdw blurRad="38100" dist="38100" dir="2700000" algn="tl">
                    <a:srgbClr val="C0C0C0"/>
                  </a:outerShdw>
                </a:effectLst>
                <a:latin typeface="Arial" panose="020B0604020202020204" pitchFamily="34" charset="0"/>
              </a:rPr>
              <a:t>）企事业用户的发展目标及规划（总体目标及具体目标、规划及计划）；</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en-US" altLang="zh-CN" sz="2200" dirty="0">
                <a:solidFill>
                  <a:schemeClr val="tx1"/>
                </a:solidFill>
                <a:effectLst>
                  <a:outerShdw blurRad="38100" dist="38100" dir="2700000" algn="tl">
                    <a:srgbClr val="C0C0C0"/>
                  </a:outerShdw>
                </a:effectLst>
                <a:latin typeface="Arial" panose="020B0604020202020204" pitchFamily="34" charset="0"/>
              </a:rPr>
              <a:t>2</a:t>
            </a:r>
            <a:r>
              <a:rPr lang="zh-CN" altLang="en-US" sz="2200" dirty="0">
                <a:solidFill>
                  <a:schemeClr val="tx1"/>
                </a:solidFill>
                <a:effectLst>
                  <a:outerShdw blurRad="38100" dist="38100" dir="2700000" algn="tl">
                    <a:srgbClr val="C0C0C0"/>
                  </a:outerShdw>
                </a:effectLst>
                <a:latin typeface="Arial" panose="020B0604020202020204" pitchFamily="34" charset="0"/>
              </a:rPr>
              <a:t>）组织机构层次（组织结构图）和业务功能与计划；</a:t>
            </a:r>
          </a:p>
        </p:txBody>
      </p:sp>
      <p:pic>
        <p:nvPicPr>
          <p:cNvPr id="8196" name="Picture 8" descr="C:\Program Files\Microsoft Office\MEDIA\CAGCAT10\j02929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70588" y="1863725"/>
            <a:ext cx="1366837"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182633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704850" y="1268413"/>
            <a:ext cx="7921625" cy="34559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3</a:t>
            </a:r>
            <a:r>
              <a:rPr lang="zh-CN" altLang="en-US" sz="2300" dirty="0">
                <a:solidFill>
                  <a:schemeClr val="tx1"/>
                </a:solidFill>
                <a:effectLst>
                  <a:outerShdw blurRad="38100" dist="38100" dir="2700000" algn="tl">
                    <a:srgbClr val="C0C0C0"/>
                  </a:outerShdw>
                </a:effectLst>
                <a:latin typeface="Arial" panose="020B0604020202020204" pitchFamily="34" charset="0"/>
              </a:rPr>
              <a:t>）主要</a:t>
            </a:r>
            <a:r>
              <a:rPr lang="zh-CN" altLang="en-US" sz="2300" dirty="0">
                <a:solidFill>
                  <a:srgbClr val="990033"/>
                </a:solidFill>
                <a:effectLst>
                  <a:outerShdw blurRad="38100" dist="38100" dir="2700000" algn="tl">
                    <a:srgbClr val="C0C0C0"/>
                  </a:outerShdw>
                </a:effectLst>
                <a:latin typeface="Arial" panose="020B0604020202020204" pitchFamily="34" charset="0"/>
              </a:rPr>
              <a:t>系统流程</a:t>
            </a:r>
            <a:r>
              <a:rPr lang="zh-CN" altLang="en-US" sz="2300" dirty="0">
                <a:solidFill>
                  <a:schemeClr val="tx1"/>
                </a:solidFill>
                <a:effectLst>
                  <a:outerShdw blurRad="38100" dist="38100" dir="2700000" algn="tl">
                    <a:srgbClr val="C0C0C0"/>
                  </a:outerShdw>
                </a:effectLst>
                <a:latin typeface="Arial" panose="020B0604020202020204" pitchFamily="34" charset="0"/>
              </a:rPr>
              <a:t>（系统流程图）及</a:t>
            </a:r>
            <a:r>
              <a:rPr lang="zh-CN" altLang="en-US" sz="2300" dirty="0">
                <a:solidFill>
                  <a:srgbClr val="990033"/>
                </a:solidFill>
                <a:effectLst>
                  <a:outerShdw blurRad="38100" dist="38100" dir="2700000" algn="tl">
                    <a:srgbClr val="C0C0C0"/>
                  </a:outerShdw>
                </a:effectLst>
                <a:latin typeface="Arial" panose="020B0604020202020204" pitchFamily="34" charset="0"/>
              </a:rPr>
              <a:t>对信息的需求</a:t>
            </a:r>
            <a:r>
              <a:rPr lang="zh-CN" altLang="en-US" sz="2300" dirty="0">
                <a:solidFill>
                  <a:schemeClr val="tx1"/>
                </a:solidFill>
                <a:effectLst>
                  <a:outerShdw blurRad="38100" dist="38100" dir="2700000" algn="tl">
                    <a:srgbClr val="C0C0C0"/>
                  </a:outerShdw>
                </a:effectLst>
                <a:latin typeface="Arial" panose="020B0604020202020204" pitchFamily="34" charset="0"/>
              </a:rPr>
              <a:t>，包括各种计划、单据和报表样品；</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4</a:t>
            </a:r>
            <a:r>
              <a:rPr lang="zh-CN" altLang="en-US" sz="2300" dirty="0">
                <a:solidFill>
                  <a:schemeClr val="tx1"/>
                </a:solidFill>
                <a:effectLst>
                  <a:outerShdw blurRad="38100" dist="38100" dir="2700000" algn="tl">
                    <a:srgbClr val="C0C0C0"/>
                  </a:outerShdw>
                </a:effectLst>
                <a:latin typeface="Arial" panose="020B0604020202020204" pitchFamily="34" charset="0"/>
              </a:rPr>
              <a:t>）现有系统的</a:t>
            </a:r>
            <a:r>
              <a:rPr lang="zh-CN" altLang="en-US" sz="2300" dirty="0">
                <a:solidFill>
                  <a:srgbClr val="990000"/>
                </a:solidFill>
                <a:effectLst>
                  <a:outerShdw blurRad="38100" dist="38100" dir="2700000" algn="tl">
                    <a:srgbClr val="C0C0C0"/>
                  </a:outerShdw>
                </a:effectLst>
                <a:latin typeface="Arial" panose="020B0604020202020204" pitchFamily="34" charset="0"/>
              </a:rPr>
              <a:t>管理方式、具体业务环节、管理方法、管理人员决策的方式和决策过程</a:t>
            </a:r>
            <a:r>
              <a:rPr lang="zh-CN" altLang="en-US" sz="2300" dirty="0">
                <a:solidFill>
                  <a:schemeClr val="tx1"/>
                </a:solidFill>
                <a:effectLst>
                  <a:outerShdw blurRad="38100" dist="38100" dir="2700000" algn="tl">
                    <a:srgbClr val="C0C0C0"/>
                  </a:outerShdw>
                </a:effectLst>
                <a:latin typeface="Arial" panose="020B0604020202020204" pitchFamily="34" charset="0"/>
              </a:rPr>
              <a:t>；</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5</a:t>
            </a:r>
            <a:r>
              <a:rPr lang="zh-CN" altLang="en-US" sz="2300" dirty="0">
                <a:solidFill>
                  <a:schemeClr val="tx1"/>
                </a:solidFill>
                <a:effectLst>
                  <a:outerShdw blurRad="38100" dist="38100" dir="2700000" algn="tl">
                    <a:srgbClr val="C0C0C0"/>
                  </a:outerShdw>
                </a:effectLst>
                <a:latin typeface="Arial" panose="020B0604020202020204" pitchFamily="34" charset="0"/>
              </a:rPr>
              <a:t>）现有系统软硬件的</a:t>
            </a:r>
            <a:r>
              <a:rPr lang="zh-CN" altLang="en-US" sz="2300" dirty="0">
                <a:solidFill>
                  <a:srgbClr val="990033"/>
                </a:solidFill>
                <a:effectLst>
                  <a:outerShdw blurRad="38100" dist="38100" dir="2700000" algn="tl">
                    <a:srgbClr val="C0C0C0"/>
                  </a:outerShdw>
                </a:effectLst>
                <a:latin typeface="Arial" panose="020B0604020202020204" pitchFamily="34" charset="0"/>
              </a:rPr>
              <a:t>配置</a:t>
            </a:r>
            <a:r>
              <a:rPr lang="zh-CN" altLang="en-US" sz="2300" dirty="0">
                <a:solidFill>
                  <a:schemeClr val="tx1"/>
                </a:solidFill>
                <a:effectLst>
                  <a:outerShdw blurRad="38100" dist="38100" dir="2700000" algn="tl">
                    <a:srgbClr val="C0C0C0"/>
                  </a:outerShdw>
                </a:effectLst>
                <a:latin typeface="Arial" panose="020B0604020202020204" pitchFamily="34" charset="0"/>
              </a:rPr>
              <a:t>、</a:t>
            </a:r>
            <a:r>
              <a:rPr lang="zh-CN" altLang="en-US" sz="2300" dirty="0">
                <a:solidFill>
                  <a:srgbClr val="990033"/>
                </a:solidFill>
                <a:effectLst>
                  <a:outerShdw blurRad="38100" dist="38100" dir="2700000" algn="tl">
                    <a:srgbClr val="C0C0C0"/>
                  </a:outerShdw>
                </a:effectLst>
                <a:latin typeface="Arial" panose="020B0604020202020204" pitchFamily="34" charset="0"/>
              </a:rPr>
              <a:t>使用效率</a:t>
            </a:r>
            <a:r>
              <a:rPr lang="zh-CN" altLang="en-US" sz="2300" dirty="0">
                <a:solidFill>
                  <a:schemeClr val="tx1"/>
                </a:solidFill>
                <a:effectLst>
                  <a:outerShdw blurRad="38100" dist="38100" dir="2700000" algn="tl">
                    <a:srgbClr val="C0C0C0"/>
                  </a:outerShdw>
                </a:effectLst>
                <a:latin typeface="Arial" panose="020B0604020202020204" pitchFamily="34" charset="0"/>
              </a:rPr>
              <a:t>和</a:t>
            </a:r>
            <a:r>
              <a:rPr lang="zh-CN" altLang="en-US" sz="2300" dirty="0">
                <a:solidFill>
                  <a:srgbClr val="990033"/>
                </a:solidFill>
                <a:effectLst>
                  <a:outerShdw blurRad="38100" dist="38100" dir="2700000" algn="tl">
                    <a:srgbClr val="C0C0C0"/>
                  </a:outerShdw>
                </a:effectLst>
                <a:latin typeface="Arial" panose="020B0604020202020204" pitchFamily="34" charset="0"/>
              </a:rPr>
              <a:t>存在问题</a:t>
            </a:r>
            <a:r>
              <a:rPr lang="zh-CN" altLang="en-US" sz="2300" dirty="0">
                <a:solidFill>
                  <a:schemeClr val="tx1"/>
                </a:solidFill>
                <a:effectLst>
                  <a:outerShdw blurRad="38100" dist="38100" dir="2700000" algn="tl">
                    <a:srgbClr val="C0C0C0"/>
                  </a:outerShdw>
                </a:effectLst>
                <a:latin typeface="Arial" panose="020B0604020202020204" pitchFamily="34" charset="0"/>
              </a:rPr>
              <a:t>；</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6</a:t>
            </a:r>
            <a:r>
              <a:rPr lang="zh-CN" altLang="en-US" sz="2300" dirty="0">
                <a:solidFill>
                  <a:schemeClr val="tx1"/>
                </a:solidFill>
                <a:effectLst>
                  <a:outerShdw blurRad="38100" dist="38100" dir="2700000" algn="tl">
                    <a:srgbClr val="C0C0C0"/>
                  </a:outerShdw>
                </a:effectLst>
                <a:latin typeface="Arial" panose="020B0604020202020204" pitchFamily="34" charset="0"/>
              </a:rPr>
              <a:t>）现有系统存在的</a:t>
            </a:r>
            <a:r>
              <a:rPr lang="zh-CN" altLang="en-US" sz="2300" dirty="0">
                <a:solidFill>
                  <a:srgbClr val="990033"/>
                </a:solidFill>
                <a:effectLst>
                  <a:outerShdw blurRad="38100" dist="38100" dir="2700000" algn="tl">
                    <a:srgbClr val="C0C0C0"/>
                  </a:outerShdw>
                </a:effectLst>
                <a:latin typeface="Arial" panose="020B0604020202020204" pitchFamily="34" charset="0"/>
              </a:rPr>
              <a:t>主要具体问题</a:t>
            </a:r>
            <a:r>
              <a:rPr lang="zh-CN" altLang="en-US" sz="2300" dirty="0">
                <a:solidFill>
                  <a:schemeClr val="tx1"/>
                </a:solidFill>
                <a:effectLst>
                  <a:outerShdw blurRad="38100" dist="38100" dir="2700000" algn="tl">
                    <a:srgbClr val="C0C0C0"/>
                  </a:outerShdw>
                </a:effectLst>
                <a:latin typeface="Arial" panose="020B0604020202020204" pitchFamily="34" charset="0"/>
              </a:rPr>
              <a:t>和</a:t>
            </a:r>
            <a:r>
              <a:rPr lang="zh-CN" altLang="en-US" sz="2300" dirty="0">
                <a:solidFill>
                  <a:srgbClr val="990033"/>
                </a:solidFill>
                <a:effectLst>
                  <a:outerShdw blurRad="38100" dist="38100" dir="2700000" algn="tl">
                    <a:srgbClr val="C0C0C0"/>
                  </a:outerShdw>
                </a:effectLst>
                <a:latin typeface="Arial" panose="020B0604020202020204" pitchFamily="34" charset="0"/>
              </a:rPr>
              <a:t>薄弱环节</a:t>
            </a:r>
            <a:r>
              <a:rPr lang="zh-CN" altLang="zh-CN" sz="2400" dirty="0"/>
              <a:t>如功能、性能、可靠性等）</a:t>
            </a:r>
            <a:r>
              <a:rPr lang="zh-CN" altLang="en-US" sz="2300" dirty="0">
                <a:solidFill>
                  <a:schemeClr val="tx1"/>
                </a:solidFill>
                <a:effectLst>
                  <a:outerShdw blurRad="38100" dist="38100" dir="2700000" algn="tl">
                    <a:srgbClr val="C0C0C0"/>
                  </a:outerShdw>
                </a:effectLst>
                <a:latin typeface="Arial" panose="020B0604020202020204" pitchFamily="34" charset="0"/>
              </a:rPr>
              <a:t>。</a:t>
            </a:r>
          </a:p>
        </p:txBody>
      </p:sp>
      <p:pic>
        <p:nvPicPr>
          <p:cNvPr id="9220" name="Picture 8" descr="C:\Program Files\Microsoft Office\MEDIA\CAGCAT10\j02870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425" y="4149725"/>
            <a:ext cx="13589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3546316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323850" y="1116013"/>
            <a:ext cx="8712200" cy="54086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ct val="25000"/>
              </a:spcAft>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a:t>
            </a:r>
            <a:r>
              <a:rPr lang="en-US" altLang="zh-CN" sz="2400" dirty="0">
                <a:solidFill>
                  <a:srgbClr val="FF0000"/>
                </a:solidFill>
                <a:latin typeface="Arial" panose="020B0604020202020204" pitchFamily="34" charset="0"/>
              </a:rPr>
              <a:t>2.1.2 </a:t>
            </a:r>
            <a:r>
              <a:rPr lang="zh-CN" altLang="en-US" sz="2400" dirty="0">
                <a:solidFill>
                  <a:srgbClr val="FF0000"/>
                </a:solidFill>
                <a:latin typeface="Arial" panose="020B0604020202020204" pitchFamily="34" charset="0"/>
              </a:rPr>
              <a:t>软件问题定义的概念</a:t>
            </a:r>
            <a:endParaRPr lang="en-US" altLang="zh-CN" sz="2400" dirty="0">
              <a:solidFill>
                <a:srgbClr val="FF0000"/>
              </a:solidFill>
              <a:latin typeface="Arial" panose="020B0604020202020204" pitchFamily="34" charset="0"/>
            </a:endParaRPr>
          </a:p>
          <a:p>
            <a:pPr eaLnBrk="1" hangingPunct="1">
              <a:spcAft>
                <a:spcPct val="25000"/>
              </a:spcAft>
              <a:defRPr/>
            </a:pPr>
            <a:r>
              <a:rPr lang="en-US" altLang="zh-CN" sz="2400" dirty="0"/>
              <a:t>    </a:t>
            </a:r>
            <a:r>
              <a:rPr lang="zh-CN" altLang="zh-CN" sz="2400" dirty="0">
                <a:solidFill>
                  <a:srgbClr val="FF0000"/>
                </a:solidFill>
              </a:rPr>
              <a:t>软件问题定义</a:t>
            </a:r>
            <a:r>
              <a:rPr lang="zh-CN" altLang="zh-CN" sz="2400" dirty="0"/>
              <a:t>是指在对拟研发软件进行可行性分析和立项之前，对有关的主要需求问题进行初步调研、确认和描述的过程。主要包括：提出问题、初步调研、定义问题、完成</a:t>
            </a:r>
            <a:r>
              <a:rPr lang="en-US" altLang="zh-CN" sz="2400" dirty="0"/>
              <a:t>“</a:t>
            </a:r>
            <a:r>
              <a:rPr lang="zh-CN" altLang="zh-CN" sz="2400" dirty="0"/>
              <a:t>问题定义报告</a:t>
            </a:r>
            <a:r>
              <a:rPr lang="en-US" altLang="zh-CN" sz="2400" dirty="0"/>
              <a:t>”</a:t>
            </a:r>
            <a:r>
              <a:rPr lang="zh-CN" altLang="zh-CN" sz="2400" dirty="0"/>
              <a:t>等。对于拟研发的新软件，输入（准备</a:t>
            </a:r>
            <a:r>
              <a:rPr lang="en-US" altLang="zh-CN" sz="2400" dirty="0"/>
              <a:t>/</a:t>
            </a:r>
            <a:r>
              <a:rPr lang="zh-CN" altLang="zh-CN" sz="2400" dirty="0"/>
              <a:t>基础</a:t>
            </a:r>
            <a:r>
              <a:rPr lang="en-US" altLang="zh-CN" sz="2400" dirty="0"/>
              <a:t>/</a:t>
            </a:r>
            <a:r>
              <a:rPr lang="zh-CN" altLang="zh-CN" sz="2400" dirty="0"/>
              <a:t>要求）是经过初步调研之后形成的一系列软件问题要求（业务处理等具体需求）和软件的结构框架等描述，以及预期软件支持业务过程的说明，最后输出（完成结果）是</a:t>
            </a:r>
            <a:r>
              <a:rPr lang="en-US" altLang="zh-CN" sz="2400" dirty="0"/>
              <a:t>“</a:t>
            </a:r>
            <a:r>
              <a:rPr lang="zh-CN" altLang="zh-CN" sz="2400" dirty="0"/>
              <a:t>问题定义报告</a:t>
            </a:r>
            <a:r>
              <a:rPr lang="en-US" altLang="zh-CN" sz="2400" dirty="0"/>
              <a:t>”</a:t>
            </a:r>
            <a:r>
              <a:rPr lang="zh-CN" altLang="zh-CN" sz="2400" dirty="0"/>
              <a:t>。</a:t>
            </a:r>
            <a:endParaRPr lang="en-US" altLang="zh-CN" sz="2400" dirty="0"/>
          </a:p>
          <a:p>
            <a:pPr eaLnBrk="1" hangingPunct="1">
              <a:spcAft>
                <a:spcPct val="25000"/>
              </a:spcAft>
              <a:defRPr/>
            </a:pPr>
            <a:r>
              <a:rPr lang="en-US" altLang="zh-CN" sz="2000" dirty="0"/>
              <a:t>    </a:t>
            </a:r>
            <a:r>
              <a:rPr lang="zh-CN" altLang="zh-CN" sz="2400" dirty="0"/>
              <a:t>通常对企事业机构等用户提出的新软件研发意向，需要先要搞清软件的实际要求相关的具体问题。常由企事业用户根据业务处理的实际需求提出，或由软件销售</a:t>
            </a:r>
            <a:r>
              <a:rPr lang="en-US" altLang="zh-CN" sz="2400" dirty="0"/>
              <a:t>/</a:t>
            </a:r>
            <a:r>
              <a:rPr lang="zh-CN" altLang="zh-CN" sz="2400" dirty="0"/>
              <a:t>策划人员经过调研后提出。</a:t>
            </a:r>
            <a:endParaRPr lang="zh-CN" altLang="en-US" sz="2400" b="0" dirty="0">
              <a:solidFill>
                <a:schemeClr val="tx1"/>
              </a:solidFill>
              <a:latin typeface="Arial" panose="020B0604020202020204" pitchFamily="34" charset="0"/>
            </a:endParaRPr>
          </a:p>
        </p:txBody>
      </p:sp>
      <p:sp>
        <p:nvSpPr>
          <p:cNvPr id="5"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329474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28625" y="161925"/>
            <a:ext cx="5943600" cy="533400"/>
          </a:xfrm>
        </p:spPr>
        <p:txBody>
          <a:bodyPr/>
          <a:lstStyle/>
          <a:p>
            <a:r>
              <a:rPr lang="en-US" altLang="zh-CN"/>
              <a:t>1.1 </a:t>
            </a:r>
            <a:r>
              <a:rPr lang="zh-CN" altLang="zh-CN"/>
              <a:t>软件工程的发展</a:t>
            </a:r>
          </a:p>
        </p:txBody>
      </p:sp>
      <p:sp>
        <p:nvSpPr>
          <p:cNvPr id="921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1016000" y="1268413"/>
            <a:ext cx="7588250" cy="1873250"/>
          </a:xfrm>
          <a:prstGeom prst="roundRect">
            <a:avLst/>
          </a:prstGeom>
        </p:spPr>
        <p:style>
          <a:lnRef idx="2">
            <a:schemeClr val="dk1"/>
          </a:lnRef>
          <a:fillRef idx="1">
            <a:schemeClr val="lt1"/>
          </a:fillRef>
          <a:effectRef idx="0">
            <a:schemeClr val="dk1"/>
          </a:effectRef>
          <a:fontRef idx="minor">
            <a:schemeClr val="dk1"/>
          </a:fontRef>
        </p:style>
        <p:txBody>
          <a:bodyPr anchor="ctr"/>
          <a:lst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stStyle>
          <a:p>
            <a:pPr eaLnBrk="1" hangingPunct="1">
              <a:defRPr/>
            </a:pPr>
            <a:r>
              <a:rPr lang="en-US" altLang="zh-CN" sz="2300" b="1" noProof="1">
                <a:solidFill>
                  <a:srgbClr val="29698D"/>
                </a:solidFill>
                <a:latin typeface="宋体" panose="02010600030101010101" pitchFamily="2" charset="-122"/>
              </a:rPr>
              <a:t>            </a:t>
            </a:r>
            <a:r>
              <a:rPr lang="zh-CN" altLang="zh-CN" sz="2200" b="1" dirty="0">
                <a:solidFill>
                  <a:srgbClr val="C00000"/>
                </a:solidFill>
                <a:ea typeface="楷体" panose="02010609060101010101" pitchFamily="49" charset="-122"/>
              </a:rPr>
              <a:t>欧洲航天局首次发射</a:t>
            </a:r>
            <a:r>
              <a:rPr lang="en-US" altLang="zh-CN" sz="2200" b="1" dirty="0">
                <a:solidFill>
                  <a:srgbClr val="C00000"/>
                </a:solidFill>
                <a:ea typeface="楷体" panose="02010609060101010101" pitchFamily="49" charset="-122"/>
              </a:rPr>
              <a:t>Ariane-5</a:t>
            </a:r>
            <a:r>
              <a:rPr lang="zh-CN" altLang="zh-CN" sz="2200" b="1" dirty="0">
                <a:solidFill>
                  <a:srgbClr val="C00000"/>
                </a:solidFill>
                <a:ea typeface="楷体" panose="02010609060101010101" pitchFamily="49" charset="-122"/>
              </a:rPr>
              <a:t>火箭失败</a:t>
            </a:r>
            <a:r>
              <a:rPr lang="zh-CN" altLang="zh-CN" sz="2200" dirty="0"/>
              <a:t>。</a:t>
            </a:r>
            <a:r>
              <a:rPr lang="en-US" altLang="zh-CN" sz="2200" b="1" dirty="0">
                <a:ea typeface="楷体" panose="02010609060101010101"/>
              </a:rPr>
              <a:t>1996</a:t>
            </a:r>
            <a:r>
              <a:rPr lang="zh-CN" altLang="zh-CN" sz="2200" b="1" dirty="0">
                <a:ea typeface="楷体" panose="02010609060101010101"/>
              </a:rPr>
              <a:t>年，欧洲航天局首次发射</a:t>
            </a:r>
            <a:r>
              <a:rPr lang="en-US" altLang="zh-CN" sz="2200" b="1" dirty="0">
                <a:ea typeface="楷体" panose="02010609060101010101"/>
              </a:rPr>
              <a:t>Ariane-5</a:t>
            </a:r>
            <a:r>
              <a:rPr lang="zh-CN" altLang="zh-CN" sz="2200" b="1" dirty="0">
                <a:ea typeface="楷体" panose="02010609060101010101"/>
              </a:rPr>
              <a:t>火箭，由于火箭控制系统的软件故障，导致首次发射</a:t>
            </a:r>
            <a:r>
              <a:rPr lang="en-US" altLang="zh-CN" sz="2200" b="1" dirty="0">
                <a:ea typeface="楷体" panose="02010609060101010101"/>
              </a:rPr>
              <a:t>Ariane-5</a:t>
            </a:r>
            <a:r>
              <a:rPr lang="zh-CN" altLang="zh-CN" sz="2200" b="1" dirty="0">
                <a:ea typeface="楷体" panose="02010609060101010101"/>
              </a:rPr>
              <a:t>火箭失败，直接经济损失</a:t>
            </a:r>
            <a:r>
              <a:rPr lang="en-US" altLang="zh-CN" sz="2200" b="1" dirty="0">
                <a:ea typeface="楷体" panose="02010609060101010101"/>
              </a:rPr>
              <a:t>5</a:t>
            </a:r>
            <a:r>
              <a:rPr lang="zh-CN" altLang="zh-CN" sz="2200" b="1" dirty="0">
                <a:ea typeface="楷体" panose="02010609060101010101"/>
              </a:rPr>
              <a:t>亿美元且严重影响了相关航空航天研究进展</a:t>
            </a:r>
            <a:r>
              <a:rPr lang="zh-CN" altLang="zh-CN" sz="2200" b="1" noProof="1">
                <a:solidFill>
                  <a:srgbClr val="29698D"/>
                </a:solidFill>
                <a:latin typeface="楷体" panose="02010609060101010101" pitchFamily="49" charset="-122"/>
                <a:ea typeface="楷体" panose="02010609060101010101"/>
              </a:rPr>
              <a:t>。</a:t>
            </a:r>
            <a:endParaRPr lang="zh-CN" altLang="en-US" sz="2200" b="1" noProof="1">
              <a:effectLst>
                <a:outerShdw blurRad="38100" dist="38100" dir="2700000">
                  <a:srgbClr val="C0C0C0"/>
                </a:outerShdw>
              </a:effectLst>
              <a:latin typeface="楷体" panose="02010609060101010101" pitchFamily="49" charset="-122"/>
              <a:ea typeface="楷体" panose="02010609060101010101"/>
            </a:endParaRPr>
          </a:p>
        </p:txBody>
      </p:sp>
      <p:sp>
        <p:nvSpPr>
          <p:cNvPr id="13" name="圆角矩形 12"/>
          <p:cNvSpPr/>
          <p:nvPr/>
        </p:nvSpPr>
        <p:spPr bwMode="gray">
          <a:xfrm>
            <a:off x="1475656" y="1268413"/>
            <a:ext cx="1363663"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b="1" dirty="0">
                <a:solidFill>
                  <a:srgbClr val="002060"/>
                </a:solidFill>
              </a:rPr>
              <a:t>案例</a:t>
            </a:r>
            <a:r>
              <a:rPr lang="en-US" altLang="zh-CN" sz="2000" b="1" dirty="0">
                <a:solidFill>
                  <a:srgbClr val="002060"/>
                </a:solidFill>
              </a:rPr>
              <a:t>1-1</a:t>
            </a:r>
            <a:endParaRPr lang="zh-CN" altLang="en-US" sz="2000" b="1" dirty="0">
              <a:solidFill>
                <a:srgbClr val="002060"/>
              </a:solidFill>
            </a:endParaRPr>
          </a:p>
        </p:txBody>
      </p:sp>
      <p:sp>
        <p:nvSpPr>
          <p:cNvPr id="9" name="圆角矩形 8"/>
          <p:cNvSpPr/>
          <p:nvPr/>
        </p:nvSpPr>
        <p:spPr bwMode="gray">
          <a:xfrm>
            <a:off x="1016000" y="3198813"/>
            <a:ext cx="7659688" cy="3313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b="1" dirty="0">
                <a:solidFill>
                  <a:srgbClr val="C00000"/>
                </a:solidFill>
              </a:rPr>
              <a:t>1.1.1 </a:t>
            </a:r>
            <a:r>
              <a:rPr lang="zh-CN" altLang="zh-CN" sz="2400" b="1" dirty="0">
                <a:solidFill>
                  <a:srgbClr val="C00000"/>
                </a:solidFill>
              </a:rPr>
              <a:t>软件危机概述</a:t>
            </a:r>
          </a:p>
          <a:p>
            <a:pPr eaLnBrk="1" hangingPunct="1">
              <a:spcBef>
                <a:spcPts val="600"/>
              </a:spcBef>
              <a:spcAft>
                <a:spcPts val="600"/>
              </a:spcAft>
              <a:defRPr/>
            </a:pPr>
            <a:r>
              <a:rPr lang="en-US" altLang="zh-CN" sz="2200" b="1" dirty="0">
                <a:solidFill>
                  <a:srgbClr val="990033"/>
                </a:solidFill>
              </a:rPr>
              <a:t>    </a:t>
            </a:r>
            <a:r>
              <a:rPr lang="en-US" altLang="zh-CN" sz="2300" b="1" dirty="0">
                <a:solidFill>
                  <a:srgbClr val="990033"/>
                </a:solidFill>
                <a:latin typeface="Arial" panose="020B0604020202020204" pitchFamily="34" charset="0"/>
              </a:rPr>
              <a:t>1. </a:t>
            </a:r>
            <a:r>
              <a:rPr lang="zh-CN" altLang="zh-CN" sz="2300" b="1" dirty="0">
                <a:solidFill>
                  <a:srgbClr val="990033"/>
                </a:solidFill>
                <a:latin typeface="Arial" panose="020B0604020202020204" pitchFamily="34" charset="0"/>
              </a:rPr>
              <a:t>软件危机</a:t>
            </a:r>
            <a:r>
              <a:rPr lang="zh-CN" altLang="en-US" sz="2300" b="1" dirty="0">
                <a:solidFill>
                  <a:srgbClr val="990033"/>
                </a:solidFill>
                <a:latin typeface="Arial" panose="020B0604020202020204" pitchFamily="34" charset="0"/>
              </a:rPr>
              <a:t>的概念和特征</a:t>
            </a:r>
            <a:endParaRPr lang="zh-CN" altLang="zh-CN" sz="2300" b="1" dirty="0">
              <a:solidFill>
                <a:srgbClr val="990033"/>
              </a:solidFill>
              <a:latin typeface="Arial" panose="020B0604020202020204" pitchFamily="34" charset="0"/>
            </a:endParaRPr>
          </a:p>
          <a:p>
            <a:pPr eaLnBrk="1" hangingPunct="1">
              <a:defRPr/>
            </a:pPr>
            <a:r>
              <a:rPr lang="en-US" altLang="zh-CN" sz="2200" b="1" dirty="0">
                <a:solidFill>
                  <a:srgbClr val="29698D"/>
                </a:solidFill>
              </a:rPr>
              <a:t>    </a:t>
            </a:r>
            <a:r>
              <a:rPr lang="zh-CN" altLang="zh-CN" sz="2200" b="1" u="sng" dirty="0">
                <a:solidFill>
                  <a:srgbClr val="FF0000"/>
                </a:solidFill>
              </a:rPr>
              <a:t>软件危机</a:t>
            </a:r>
            <a:r>
              <a:rPr lang="zh-CN" altLang="zh-CN" sz="2200" b="1" dirty="0">
                <a:solidFill>
                  <a:srgbClr val="29698D"/>
                </a:solidFill>
                <a:latin typeface="Times New Roman" panose="02020603050405020304" pitchFamily="18" charset="0"/>
                <a:cs typeface="Times New Roman" panose="02020603050405020304" pitchFamily="18" charset="0"/>
              </a:rPr>
              <a:t>（</a:t>
            </a:r>
            <a:r>
              <a:rPr lang="en-US" altLang="zh-CN" sz="2200" b="1" dirty="0">
                <a:solidFill>
                  <a:srgbClr val="29698D"/>
                </a:solidFill>
                <a:latin typeface="Times New Roman" panose="02020603050405020304" pitchFamily="18" charset="0"/>
                <a:cs typeface="Times New Roman" panose="02020603050405020304" pitchFamily="18" charset="0"/>
              </a:rPr>
              <a:t>Software crisis</a:t>
            </a:r>
            <a:r>
              <a:rPr lang="zh-CN" altLang="zh-CN" sz="2200" b="1" dirty="0">
                <a:solidFill>
                  <a:srgbClr val="29698D"/>
                </a:solidFill>
                <a:latin typeface="Times New Roman" panose="02020603050405020304" pitchFamily="18" charset="0"/>
                <a:cs typeface="Times New Roman" panose="02020603050405020304" pitchFamily="18" charset="0"/>
              </a:rPr>
              <a:t>）是指</a:t>
            </a:r>
            <a:r>
              <a:rPr lang="en-US" altLang="zh-CN" sz="2200" b="1" dirty="0">
                <a:solidFill>
                  <a:srgbClr val="29698D"/>
                </a:solidFill>
                <a:latin typeface="Times New Roman" panose="02020603050405020304" pitchFamily="18" charset="0"/>
                <a:cs typeface="Times New Roman" panose="02020603050405020304" pitchFamily="18" charset="0"/>
              </a:rPr>
              <a:t>20</a:t>
            </a:r>
            <a:r>
              <a:rPr lang="zh-CN" altLang="en-US" sz="2200" b="1" dirty="0">
                <a:solidFill>
                  <a:srgbClr val="29698D"/>
                </a:solidFill>
                <a:latin typeface="Times New Roman" panose="02020603050405020304" pitchFamily="18" charset="0"/>
                <a:cs typeface="Times New Roman" panose="02020603050405020304" pitchFamily="18" charset="0"/>
              </a:rPr>
              <a:t>世纪</a:t>
            </a:r>
            <a:r>
              <a:rPr lang="en-US" altLang="zh-CN" sz="2200" b="1" dirty="0">
                <a:solidFill>
                  <a:srgbClr val="29698D"/>
                </a:solidFill>
                <a:latin typeface="Times New Roman" panose="02020603050405020304" pitchFamily="18" charset="0"/>
                <a:cs typeface="Times New Roman" panose="02020603050405020304" pitchFamily="18" charset="0"/>
              </a:rPr>
              <a:t>60</a:t>
            </a:r>
            <a:r>
              <a:rPr lang="zh-CN" altLang="en-US" sz="2200" b="1" dirty="0">
                <a:solidFill>
                  <a:srgbClr val="29698D"/>
                </a:solidFill>
                <a:latin typeface="Times New Roman" panose="02020603050405020304" pitchFamily="18" charset="0"/>
                <a:cs typeface="Times New Roman" panose="02020603050405020304" pitchFamily="18" charset="0"/>
              </a:rPr>
              <a:t>年代</a:t>
            </a:r>
            <a:r>
              <a:rPr lang="zh-CN" altLang="zh-CN" sz="2200" b="1" dirty="0">
                <a:solidFill>
                  <a:srgbClr val="29698D"/>
                </a:solidFill>
                <a:latin typeface="Times New Roman" panose="02020603050405020304" pitchFamily="18" charset="0"/>
                <a:cs typeface="Times New Roman" panose="02020603050405020304" pitchFamily="18" charset="0"/>
              </a:rPr>
              <a:t>计算机软件在</a:t>
            </a:r>
            <a:r>
              <a:rPr lang="zh-CN" altLang="zh-CN" sz="2200" b="1" dirty="0">
                <a:solidFill>
                  <a:srgbClr val="3333FF"/>
                </a:solidFill>
                <a:latin typeface="Times New Roman" panose="02020603050405020304" pitchFamily="18" charset="0"/>
                <a:cs typeface="Times New Roman" panose="02020603050405020304" pitchFamily="18" charset="0"/>
              </a:rPr>
              <a:t>研发、运行、维护和管理</a:t>
            </a:r>
            <a:r>
              <a:rPr lang="zh-CN" altLang="zh-CN" sz="2200" b="1" dirty="0">
                <a:solidFill>
                  <a:srgbClr val="29698D"/>
                </a:solidFill>
                <a:latin typeface="Times New Roman" panose="02020603050405020304" pitchFamily="18" charset="0"/>
                <a:cs typeface="Times New Roman" panose="02020603050405020304" pitchFamily="18" charset="0"/>
              </a:rPr>
              <a:t>过程中</a:t>
            </a:r>
            <a:r>
              <a:rPr lang="zh-CN" altLang="en-US" sz="2200" b="1" dirty="0">
                <a:solidFill>
                  <a:srgbClr val="29698D"/>
                </a:solidFill>
                <a:latin typeface="Times New Roman" panose="02020603050405020304" pitchFamily="18" charset="0"/>
                <a:cs typeface="Times New Roman" panose="02020603050405020304" pitchFamily="18" charset="0"/>
              </a:rPr>
              <a:t>，出现</a:t>
            </a:r>
            <a:r>
              <a:rPr lang="zh-CN" altLang="zh-CN" sz="2200" b="1" dirty="0">
                <a:solidFill>
                  <a:srgbClr val="29698D"/>
                </a:solidFill>
                <a:latin typeface="Times New Roman" panose="02020603050405020304" pitchFamily="18" charset="0"/>
                <a:cs typeface="Times New Roman" panose="02020603050405020304" pitchFamily="18" charset="0"/>
              </a:rPr>
              <a:t>的一系列严重问题</a:t>
            </a:r>
            <a:r>
              <a:rPr lang="zh-CN" altLang="en-US" sz="2200" b="1" dirty="0">
                <a:solidFill>
                  <a:srgbClr val="29698D"/>
                </a:solidFill>
                <a:latin typeface="Times New Roman" panose="02020603050405020304" pitchFamily="18" charset="0"/>
                <a:cs typeface="Times New Roman" panose="02020603050405020304" pitchFamily="18" charset="0"/>
              </a:rPr>
              <a:t>的现象</a:t>
            </a:r>
            <a:r>
              <a:rPr lang="zh-CN" altLang="zh-CN" sz="2200" b="1" dirty="0">
                <a:solidFill>
                  <a:srgbClr val="29698D"/>
                </a:solidFill>
                <a:latin typeface="Times New Roman" panose="02020603050405020304" pitchFamily="18" charset="0"/>
                <a:cs typeface="Times New Roman" panose="02020603050405020304" pitchFamily="18" charset="0"/>
              </a:rPr>
              <a:t>。软件危机直接导致</a:t>
            </a:r>
            <a:r>
              <a:rPr lang="zh-CN" altLang="zh-CN" sz="2200" b="1" dirty="0">
                <a:solidFill>
                  <a:srgbClr val="990033"/>
                </a:solidFill>
                <a:latin typeface="Times New Roman" panose="02020603050405020304" pitchFamily="18" charset="0"/>
                <a:cs typeface="Times New Roman" panose="02020603050405020304" pitchFamily="18" charset="0"/>
              </a:rPr>
              <a:t>软件工程</a:t>
            </a:r>
            <a:r>
              <a:rPr lang="zh-CN" altLang="zh-CN" sz="2200" b="1" dirty="0">
                <a:solidFill>
                  <a:srgbClr val="29698D"/>
                </a:solidFill>
                <a:latin typeface="Times New Roman" panose="02020603050405020304" pitchFamily="18" charset="0"/>
                <a:cs typeface="Times New Roman" panose="02020603050405020304" pitchFamily="18" charset="0"/>
              </a:rPr>
              <a:t>的</a:t>
            </a:r>
            <a:r>
              <a:rPr lang="zh-CN" altLang="zh-CN" sz="2200" b="1" dirty="0">
                <a:solidFill>
                  <a:srgbClr val="990033"/>
                </a:solidFill>
                <a:latin typeface="Times New Roman" panose="02020603050405020304" pitchFamily="18" charset="0"/>
                <a:cs typeface="Times New Roman" panose="02020603050405020304" pitchFamily="18" charset="0"/>
              </a:rPr>
              <a:t>产生</a:t>
            </a:r>
            <a:r>
              <a:rPr lang="zh-CN" altLang="zh-CN" sz="2200" b="1" dirty="0">
                <a:solidFill>
                  <a:srgbClr val="29698D"/>
                </a:solidFill>
                <a:latin typeface="Times New Roman" panose="02020603050405020304" pitchFamily="18" charset="0"/>
                <a:cs typeface="Times New Roman" panose="02020603050405020304" pitchFamily="18" charset="0"/>
              </a:rPr>
              <a:t>。</a:t>
            </a:r>
            <a:endParaRPr lang="en-US" altLang="zh-CN" sz="2200" b="1" dirty="0">
              <a:solidFill>
                <a:srgbClr val="29698D"/>
              </a:solidFill>
              <a:latin typeface="Times New Roman" panose="02020603050405020304" pitchFamily="18" charset="0"/>
              <a:cs typeface="Times New Roman" panose="02020603050405020304" pitchFamily="18" charset="0"/>
            </a:endParaRPr>
          </a:p>
          <a:p>
            <a:pPr eaLnBrk="1" hangingPunct="1">
              <a:defRPr/>
            </a:pPr>
            <a:r>
              <a:rPr lang="en-US" altLang="zh-CN" sz="2200" b="1" dirty="0">
                <a:solidFill>
                  <a:srgbClr val="29698D"/>
                </a:solidFill>
                <a:latin typeface="Times New Roman" panose="02020603050405020304" pitchFamily="18" charset="0"/>
                <a:cs typeface="Times New Roman" panose="02020603050405020304" pitchFamily="18" charset="0"/>
              </a:rPr>
              <a:t>       </a:t>
            </a:r>
            <a:r>
              <a:rPr lang="zh-CN" altLang="en-US" sz="2200" b="1" dirty="0">
                <a:solidFill>
                  <a:srgbClr val="FF0000"/>
                </a:solidFill>
                <a:latin typeface="Times New Roman" panose="02020603050405020304" pitchFamily="18" charset="0"/>
                <a:cs typeface="Times New Roman" panose="02020603050405020304" pitchFamily="18" charset="0"/>
              </a:rPr>
              <a:t>*</a:t>
            </a:r>
            <a:r>
              <a:rPr lang="zh-CN" altLang="zh-CN" sz="2200" b="1" dirty="0">
                <a:solidFill>
                  <a:srgbClr val="C00000"/>
                </a:solidFill>
                <a:latin typeface="Times New Roman" panose="02020603050405020304" pitchFamily="18" charset="0"/>
                <a:cs typeface="Times New Roman" panose="02020603050405020304" pitchFamily="18" charset="0"/>
              </a:rPr>
              <a:t>软件危机的教训</a:t>
            </a:r>
            <a:r>
              <a:rPr lang="zh-CN" altLang="zh-CN" sz="2200" b="1" dirty="0">
                <a:solidFill>
                  <a:srgbClr val="29698D"/>
                </a:solidFill>
                <a:latin typeface="Times New Roman" panose="02020603050405020304" pitchFamily="18" charset="0"/>
                <a:cs typeface="Times New Roman" panose="02020603050405020304" pitchFamily="18" charset="0"/>
              </a:rPr>
              <a:t>主要包含两方面的问题：一是</a:t>
            </a:r>
            <a:r>
              <a:rPr lang="zh-CN" altLang="en-US" sz="2200" b="1" dirty="0">
                <a:solidFill>
                  <a:srgbClr val="29698D"/>
                </a:solidFill>
                <a:latin typeface="Times New Roman" panose="02020603050405020304" pitchFamily="18" charset="0"/>
                <a:cs typeface="Times New Roman" panose="02020603050405020304" pitchFamily="18" charset="0"/>
              </a:rPr>
              <a:t>需要工程化方式</a:t>
            </a:r>
            <a:r>
              <a:rPr lang="zh-CN" altLang="zh-CN" sz="2200" b="1" dirty="0">
                <a:solidFill>
                  <a:srgbClr val="29698D"/>
                </a:solidFill>
                <a:latin typeface="Times New Roman" panose="02020603050405020304" pitchFamily="18" charset="0"/>
                <a:cs typeface="Times New Roman" panose="02020603050405020304" pitchFamily="18" charset="0"/>
              </a:rPr>
              <a:t>研发软件</a:t>
            </a:r>
            <a:r>
              <a:rPr lang="zh-CN" altLang="en-US" sz="2200" b="1" dirty="0">
                <a:solidFill>
                  <a:srgbClr val="29698D"/>
                </a:solidFill>
                <a:latin typeface="Times New Roman" panose="02020603050405020304" pitchFamily="18" charset="0"/>
                <a:cs typeface="Times New Roman" panose="02020603050405020304" pitchFamily="18" charset="0"/>
              </a:rPr>
              <a:t>且</a:t>
            </a:r>
            <a:r>
              <a:rPr lang="zh-CN" altLang="zh-CN" sz="2200" b="1" dirty="0">
                <a:solidFill>
                  <a:srgbClr val="29698D"/>
                </a:solidFill>
                <a:latin typeface="Times New Roman" panose="02020603050405020304" pitchFamily="18" charset="0"/>
                <a:cs typeface="Times New Roman" panose="02020603050405020304" pitchFamily="18" charset="0"/>
              </a:rPr>
              <a:t>必须满足用户对软件日益增长的各种需求，二是强化管理和维护不断快速增长的现有软件。</a:t>
            </a:r>
          </a:p>
        </p:txBody>
      </p:sp>
      <p:pic>
        <p:nvPicPr>
          <p:cNvPr id="9225" name="Picture 6"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3357563"/>
            <a:ext cx="86518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6"/>
          <p:cNvSpPr>
            <a:spLocks noChangeArrowheads="1"/>
          </p:cNvSpPr>
          <p:nvPr/>
        </p:nvSpPr>
        <p:spPr bwMode="auto">
          <a:xfrm>
            <a:off x="6240463" y="74613"/>
            <a:ext cx="2724150" cy="831850"/>
          </a:xfrm>
          <a:prstGeom prst="flowChartAlternateProcess">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a:noFill/>
          </a:ln>
        </p:spPr>
        <p:txBody>
          <a:bodyPr wrap="none" anchor="ctr"/>
          <a:lstStyle/>
          <a:p>
            <a:pPr algn="ctr" eaLnBrk="1" hangingPunct="1">
              <a:spcBef>
                <a:spcPct val="20000"/>
              </a:spcBef>
              <a:buFont typeface="Arial" panose="020B0604020202020204" pitchFamily="34" charset="0"/>
              <a:buNone/>
              <a:defRPr/>
            </a:pPr>
            <a:r>
              <a:rPr lang="zh-CN" altLang="en-US" b="1" noProof="1">
                <a:solidFill>
                  <a:srgbClr val="FFFF00"/>
                </a:solidFill>
                <a:effectLst>
                  <a:outerShdw blurRad="38100" dist="38100" dir="2700000" algn="tl">
                    <a:srgbClr val="000000"/>
                  </a:outerShdw>
                </a:effectLst>
              </a:rPr>
              <a:t>十三五国家重点出版规划</a:t>
            </a:r>
          </a:p>
          <a:p>
            <a:pPr algn="ctr" eaLnBrk="1" hangingPunct="1">
              <a:spcBef>
                <a:spcPct val="20000"/>
              </a:spcBef>
              <a:defRPr/>
            </a:pPr>
            <a:r>
              <a:rPr lang="zh-CN" altLang="zh-CN" b="1" dirty="0">
                <a:solidFill>
                  <a:srgbClr val="FFFF00"/>
                </a:solidFill>
                <a:effectLst>
                  <a:outerShdw blurRad="38100" dist="38100" dir="2700000" algn="tl">
                    <a:srgbClr val="000000"/>
                  </a:outerShdw>
                </a:effectLst>
              </a:rPr>
              <a:t>上海</a:t>
            </a:r>
            <a:r>
              <a:rPr lang="zh-CN" altLang="en-US" b="1" dirty="0">
                <a:solidFill>
                  <a:srgbClr val="FFFF00"/>
                </a:solidFill>
                <a:effectLst>
                  <a:outerShdw blurRad="38100" dist="38100" dir="2700000" algn="tl">
                    <a:srgbClr val="000000"/>
                  </a:outerShdw>
                </a:effectLst>
              </a:rPr>
              <a:t>高校精品课程</a:t>
            </a:r>
            <a:r>
              <a:rPr lang="zh-CN" altLang="zh-CN" b="1" dirty="0">
                <a:solidFill>
                  <a:srgbClr val="FFFF00"/>
                </a:solidFill>
                <a:effectLst>
                  <a:outerShdw blurRad="38100" dist="38100" dir="2700000" algn="tl">
                    <a:srgbClr val="000000"/>
                  </a:outerShdw>
                </a:effectLst>
              </a:rPr>
              <a:t>主编</a:t>
            </a:r>
          </a:p>
        </p:txBody>
      </p:sp>
    </p:spTree>
    <p:extLst>
      <p:ext uri="{BB962C8B-B14F-4D97-AF65-F5344CB8AC3E}">
        <p14:creationId xmlns:p14="http://schemas.microsoft.com/office/powerpoint/2010/main" val="4022621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684213" y="1268413"/>
            <a:ext cx="7921625" cy="46085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ct val="25000"/>
              </a:spcAft>
              <a:defRPr/>
            </a:pPr>
            <a:r>
              <a:rPr lang="en-US" altLang="zh-CN" sz="2800" b="0" dirty="0">
                <a:solidFill>
                  <a:srgbClr val="FF0000"/>
                </a:solidFill>
                <a:effectLst>
                  <a:outerShdw blurRad="38100" dist="38100" dir="2700000" algn="tl">
                    <a:srgbClr val="C0C0C0"/>
                  </a:outerShdw>
                </a:effectLst>
                <a:latin typeface="Arial" panose="020B0604020202020204" pitchFamily="34" charset="0"/>
              </a:rPr>
              <a:t>2.1.3 </a:t>
            </a:r>
            <a:r>
              <a:rPr lang="zh-CN" altLang="en-US" sz="2800" b="0" dirty="0">
                <a:solidFill>
                  <a:srgbClr val="FF0000"/>
                </a:solidFill>
                <a:effectLst>
                  <a:outerShdw blurRad="38100" dist="38100" dir="2700000" algn="tl">
                    <a:srgbClr val="C0C0C0"/>
                  </a:outerShdw>
                </a:effectLst>
                <a:latin typeface="Arial" panose="020B0604020202020204" pitchFamily="34" charset="0"/>
              </a:rPr>
              <a:t>软件问题定义的内容</a:t>
            </a:r>
            <a:endParaRPr lang="en-US" altLang="zh-CN" sz="2800" b="0" dirty="0">
              <a:solidFill>
                <a:srgbClr val="FF0000"/>
              </a:solidFill>
              <a:effectLst>
                <a:outerShdw blurRad="38100" dist="38100" dir="2700000" algn="tl">
                  <a:srgbClr val="C0C0C0"/>
                </a:outerShdw>
              </a:effectLst>
              <a:latin typeface="Arial" panose="020B0604020202020204" pitchFamily="34" charset="0"/>
            </a:endParaRPr>
          </a:p>
          <a:p>
            <a:pPr eaLnBrk="1" hangingPunct="1">
              <a:spcAft>
                <a:spcPct val="25000"/>
              </a:spcAft>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u="sng" dirty="0">
                <a:solidFill>
                  <a:srgbClr val="FF0000"/>
                </a:solidFill>
                <a:effectLst>
                  <a:outerShdw blurRad="38100" dist="38100" dir="2700000" algn="tl">
                    <a:srgbClr val="C0C0C0"/>
                  </a:outerShdw>
                </a:effectLst>
                <a:latin typeface="Arial" panose="020B0604020202020204" pitchFamily="34" charset="0"/>
              </a:rPr>
              <a:t>软件问题定义</a:t>
            </a:r>
            <a:r>
              <a:rPr lang="zh-CN" altLang="en-US" sz="2200" dirty="0">
                <a:solidFill>
                  <a:schemeClr val="tx1"/>
                </a:solidFill>
                <a:effectLst>
                  <a:outerShdw blurRad="38100" dist="38100" dir="2700000" algn="tl">
                    <a:srgbClr val="C0C0C0"/>
                  </a:outerShdw>
                </a:effectLst>
                <a:latin typeface="Arial" panose="020B0604020202020204" pitchFamily="34" charset="0"/>
              </a:rPr>
              <a:t>是指在初步调研的基础上，逐步</a:t>
            </a:r>
            <a:r>
              <a:rPr lang="zh-CN" altLang="en-US" sz="2200" u="sng" dirty="0">
                <a:solidFill>
                  <a:schemeClr val="tx1"/>
                </a:solidFill>
                <a:effectLst>
                  <a:outerShdw blurRad="38100" dist="38100" dir="2700000" algn="tl">
                    <a:srgbClr val="C0C0C0"/>
                  </a:outerShdw>
                </a:effectLst>
                <a:latin typeface="Arial" panose="020B0604020202020204" pitchFamily="34" charset="0"/>
              </a:rPr>
              <a:t>搞清拟研发软件开发的具体问题</a:t>
            </a:r>
            <a:r>
              <a:rPr lang="zh-CN" altLang="en-US" sz="2200" dirty="0">
                <a:solidFill>
                  <a:schemeClr val="tx1"/>
                </a:solidFill>
                <a:effectLst>
                  <a:outerShdw blurRad="38100" dist="38100" dir="2700000" algn="tl">
                    <a:srgbClr val="C0C0C0"/>
                  </a:outerShdw>
                </a:effectLst>
                <a:latin typeface="Arial" panose="020B0604020202020204" pitchFamily="34" charset="0"/>
              </a:rPr>
              <a:t>，并以书面形式</a:t>
            </a:r>
            <a:r>
              <a:rPr lang="zh-CN" altLang="en-US" sz="2200" u="sng" dirty="0">
                <a:solidFill>
                  <a:schemeClr val="tx1"/>
                </a:solidFill>
                <a:effectLst>
                  <a:outerShdw blurRad="38100" dist="38100" dir="2700000" algn="tl">
                    <a:srgbClr val="C0C0C0"/>
                  </a:outerShdw>
                </a:effectLst>
                <a:latin typeface="Arial" panose="020B0604020202020204" pitchFamily="34" charset="0"/>
              </a:rPr>
              <a:t>对所有问题作出确定性描述</a:t>
            </a:r>
            <a:r>
              <a:rPr lang="zh-CN" altLang="en-US" sz="2200" dirty="0">
                <a:solidFill>
                  <a:schemeClr val="tx1"/>
                </a:solidFill>
                <a:effectLst>
                  <a:outerShdw blurRad="38100" dist="38100" dir="2700000" algn="tl">
                    <a:srgbClr val="C0C0C0"/>
                  </a:outerShdw>
                </a:effectLst>
                <a:latin typeface="Arial" panose="020B0604020202020204" pitchFamily="34" charset="0"/>
              </a:rPr>
              <a:t>的过程。不同的软件具有不同的问题定义内容。</a:t>
            </a:r>
          </a:p>
          <a:p>
            <a:pPr eaLnBrk="1" hangingPunct="1">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1</a:t>
            </a:r>
            <a:r>
              <a:rPr lang="zh-CN" altLang="en-US" sz="2200" dirty="0">
                <a:solidFill>
                  <a:srgbClr val="990033"/>
                </a:solidFill>
                <a:effectLst>
                  <a:outerShdw blurRad="38100" dist="38100" dir="2700000" algn="tl">
                    <a:srgbClr val="C0C0C0"/>
                  </a:outerShdw>
                </a:effectLst>
                <a:latin typeface="Arial" panose="020B0604020202020204" pitchFamily="34" charset="0"/>
              </a:rPr>
              <a:t>．确定软件或项目名称</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DC30C3"/>
                </a:solidFill>
                <a:effectLst>
                  <a:outerShdw blurRad="38100" dist="38100" dir="2700000" algn="tl">
                    <a:srgbClr val="C0C0C0"/>
                  </a:outerShdw>
                </a:effectLst>
                <a:latin typeface="Arial" panose="020B0604020202020204" pitchFamily="34" charset="0"/>
              </a:rPr>
              <a:t>软件名称</a:t>
            </a:r>
            <a:r>
              <a:rPr lang="zh-CN" altLang="en-US" sz="2200" u="sng" dirty="0">
                <a:solidFill>
                  <a:srgbClr val="CC0000"/>
                </a:solidFill>
                <a:effectLst>
                  <a:outerShdw blurRad="38100" dist="38100" dir="2700000" algn="tl">
                    <a:srgbClr val="C0C0C0"/>
                  </a:outerShdw>
                </a:effectLst>
                <a:latin typeface="Arial" panose="020B0604020202020204" pitchFamily="34" charset="0"/>
              </a:rPr>
              <a:t>用于</a:t>
            </a:r>
            <a:r>
              <a:rPr lang="zh-CN" altLang="en-US" sz="2200" dirty="0">
                <a:solidFill>
                  <a:schemeClr val="tx1"/>
                </a:solidFill>
                <a:effectLst>
                  <a:outerShdw blurRad="38100" dist="38100" dir="2700000" algn="tl">
                    <a:srgbClr val="C0C0C0"/>
                  </a:outerShdw>
                </a:effectLst>
                <a:latin typeface="Arial" panose="020B0604020202020204" pitchFamily="34" charset="0"/>
              </a:rPr>
              <a:t>准确描述软件问题的内涵、主要用途及规模的项目名称</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应与所开发项目内容一致</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en-US" altLang="zh-CN" sz="2000" dirty="0">
                <a:solidFill>
                  <a:srgbClr val="7030A0"/>
                </a:solidFill>
                <a:effectLst>
                  <a:outerShdw blurRad="38100" dist="38100" dir="2700000" algn="tl">
                    <a:srgbClr val="C0C0C0"/>
                  </a:outerShdw>
                </a:effectLst>
                <a:latin typeface="Arial" panose="020B0604020202020204" pitchFamily="34" charset="0"/>
              </a:rPr>
              <a:t>Web</a:t>
            </a:r>
            <a:r>
              <a:rPr lang="zh-CN" altLang="en-US" sz="2000" dirty="0">
                <a:solidFill>
                  <a:srgbClr val="7030A0"/>
                </a:solidFill>
                <a:effectLst>
                  <a:outerShdw blurRad="38100" dist="38100" dir="2700000" algn="tl">
                    <a:srgbClr val="C0C0C0"/>
                  </a:outerShdw>
                </a:effectLst>
                <a:latin typeface="Arial" panose="020B0604020202020204" pitchFamily="34" charset="0"/>
              </a:rPr>
              <a:t>图书销售系统</a:t>
            </a:r>
            <a:r>
              <a:rPr lang="en-US" altLang="zh-CN" sz="2000" dirty="0">
                <a:solidFill>
                  <a:srgbClr val="7030A0"/>
                </a:solidFill>
                <a:effectLst>
                  <a:outerShdw blurRad="38100" dist="38100" dir="2700000" algn="tl">
                    <a:srgbClr val="C0C0C0"/>
                  </a:outerShdw>
                </a:effectLst>
                <a:latin typeface="Arial" panose="020B0604020202020204" pitchFamily="34" charset="0"/>
              </a:rPr>
              <a:t>.</a:t>
            </a:r>
            <a:r>
              <a:rPr lang="en-US" altLang="zh-CN" sz="2200" dirty="0">
                <a:solidFill>
                  <a:srgbClr val="990033"/>
                </a:solidFill>
                <a:effectLst>
                  <a:outerShdw blurRad="38100" dist="38100" dir="2700000" algn="tl">
                    <a:srgbClr val="C0C0C0"/>
                  </a:outerShdw>
                </a:effectLst>
                <a:latin typeface="Arial" panose="020B0604020202020204" pitchFamily="34" charset="0"/>
              </a:rPr>
              <a:t> </a:t>
            </a:r>
          </a:p>
          <a:p>
            <a:pPr eaLnBrk="1" hangingPunct="1">
              <a:defRPr/>
            </a:pPr>
            <a:r>
              <a:rPr lang="en-US" altLang="zh-CN" sz="2200" dirty="0">
                <a:solidFill>
                  <a:srgbClr val="990033"/>
                </a:solidFill>
                <a:effectLst>
                  <a:outerShdw blurRad="38100" dist="38100" dir="2700000" algn="tl">
                    <a:srgbClr val="C0C0C0"/>
                  </a:outerShdw>
                </a:effectLst>
                <a:latin typeface="Arial" panose="020B0604020202020204" pitchFamily="34" charset="0"/>
              </a:rPr>
              <a:t>      2. </a:t>
            </a:r>
            <a:r>
              <a:rPr lang="zh-CN" altLang="en-US" sz="2200" dirty="0">
                <a:solidFill>
                  <a:srgbClr val="990033"/>
                </a:solidFill>
                <a:effectLst>
                  <a:outerShdw blurRad="38100" dist="38100" dir="2700000" algn="tl">
                    <a:srgbClr val="C0C0C0"/>
                  </a:outerShdw>
                </a:effectLst>
                <a:latin typeface="Arial" panose="020B0604020202020204" pitchFamily="34" charset="0"/>
              </a:rPr>
              <a:t>软件项目提出的背景</a:t>
            </a:r>
          </a:p>
          <a:p>
            <a:pPr eaLnBrk="1" hangingPunct="1">
              <a:defRPr/>
            </a:pPr>
            <a:r>
              <a:rPr lang="zh-CN" altLang="en-US" sz="2200" dirty="0">
                <a:solidFill>
                  <a:schemeClr val="tx1"/>
                </a:solidFill>
                <a:effectLst>
                  <a:outerShdw blurRad="38100" dist="38100" dir="2700000" algn="tl">
                    <a:srgbClr val="C0C0C0"/>
                  </a:outerShdw>
                </a:effectLst>
                <a:latin typeface="Arial" panose="020B0604020202020204" pitchFamily="34" charset="0"/>
              </a:rPr>
              <a:t>       </a:t>
            </a:r>
            <a:r>
              <a:rPr lang="zh-CN" altLang="en-US" sz="2200" dirty="0">
                <a:solidFill>
                  <a:srgbClr val="C00000"/>
                </a:solidFill>
                <a:effectLst>
                  <a:outerShdw blurRad="38100" dist="38100" dir="2700000" algn="tl">
                    <a:srgbClr val="C0C0C0"/>
                  </a:outerShdw>
                </a:effectLst>
                <a:latin typeface="Arial" panose="020B0604020202020204" pitchFamily="34" charset="0"/>
              </a:rPr>
              <a:t>软件项目</a:t>
            </a:r>
            <a:r>
              <a:rPr lang="zh-CN" altLang="en-US" sz="2200" dirty="0">
                <a:solidFill>
                  <a:schemeClr val="tx1"/>
                </a:solidFill>
                <a:effectLst>
                  <a:outerShdw blurRad="38100" dist="38100" dir="2700000" algn="tl">
                    <a:srgbClr val="C0C0C0"/>
                  </a:outerShdw>
                </a:effectLst>
                <a:latin typeface="Arial" panose="020B0604020202020204" pitchFamily="34" charset="0"/>
              </a:rPr>
              <a:t>提出的</a:t>
            </a:r>
            <a:r>
              <a:rPr lang="zh-CN" altLang="en-US" sz="2200" dirty="0">
                <a:solidFill>
                  <a:srgbClr val="CC0000"/>
                </a:solidFill>
                <a:effectLst>
                  <a:outerShdw blurRad="38100" dist="38100" dir="2700000" algn="tl">
                    <a:srgbClr val="C0C0C0"/>
                  </a:outerShdw>
                </a:effectLst>
                <a:latin typeface="Arial" panose="020B0604020202020204" pitchFamily="34" charset="0"/>
              </a:rPr>
              <a:t>背景</a:t>
            </a:r>
            <a:r>
              <a:rPr lang="zh-CN" altLang="en-US" sz="2200" dirty="0">
                <a:solidFill>
                  <a:schemeClr val="tx1"/>
                </a:solidFill>
                <a:effectLst>
                  <a:outerShdw blurRad="38100" dist="38100" dir="2700000" algn="tl">
                    <a:srgbClr val="C0C0C0"/>
                  </a:outerShdw>
                </a:effectLst>
                <a:latin typeface="Arial" panose="020B0604020202020204" pitchFamily="34" charset="0"/>
              </a:rPr>
              <a:t>和具体</a:t>
            </a:r>
            <a:r>
              <a:rPr lang="zh-CN" altLang="en-US" sz="2200" dirty="0">
                <a:solidFill>
                  <a:srgbClr val="CC0000"/>
                </a:solidFill>
                <a:effectLst>
                  <a:outerShdw blurRad="38100" dist="38100" dir="2700000" algn="tl">
                    <a:srgbClr val="C0C0C0"/>
                  </a:outerShdw>
                </a:effectLst>
                <a:latin typeface="Arial" panose="020B0604020202020204" pitchFamily="34" charset="0"/>
              </a:rPr>
              <a:t>现状及发展趋势</a:t>
            </a:r>
            <a:r>
              <a:rPr lang="zh-CN" altLang="en-US" sz="2200" dirty="0">
                <a:solidFill>
                  <a:schemeClr val="tx1"/>
                </a:solidFill>
                <a:effectLst>
                  <a:outerShdw blurRad="38100" dist="38100" dir="2700000" algn="tl">
                    <a:srgbClr val="C0C0C0"/>
                  </a:outerShdw>
                </a:effectLst>
                <a:latin typeface="Arial" panose="020B0604020202020204" pitchFamily="34" charset="0"/>
              </a:rPr>
              <a:t>包括：软件所服务的行业属性、主要业务及特征、目前存在的主要问题、需要改进的具体方面及要求、本项目开发所能够带来的经济</a:t>
            </a:r>
            <a:r>
              <a:rPr lang="en-US" altLang="zh-CN" sz="2200" dirty="0">
                <a:solidFill>
                  <a:schemeClr val="tx1"/>
                </a:solidFill>
                <a:effectLst>
                  <a:outerShdw blurRad="38100" dist="38100" dir="2700000" algn="tl">
                    <a:srgbClr val="C0C0C0"/>
                  </a:outerShdw>
                </a:effectLst>
                <a:latin typeface="Arial" panose="020B0604020202020204" pitchFamily="34" charset="0"/>
              </a:rPr>
              <a:t>/</a:t>
            </a:r>
            <a:r>
              <a:rPr lang="zh-CN" altLang="en-US" sz="2200" dirty="0">
                <a:solidFill>
                  <a:schemeClr val="tx1"/>
                </a:solidFill>
                <a:effectLst>
                  <a:outerShdw blurRad="38100" dist="38100" dir="2700000" algn="tl">
                    <a:srgbClr val="C0C0C0"/>
                  </a:outerShdw>
                </a:effectLst>
                <a:latin typeface="Arial" panose="020B0604020202020204" pitchFamily="34" charset="0"/>
              </a:rPr>
              <a:t>社会效益和应用前景等。</a:t>
            </a:r>
          </a:p>
        </p:txBody>
      </p:sp>
      <p:pic>
        <p:nvPicPr>
          <p:cNvPr id="11268" name="Picture 8"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5597525"/>
            <a:ext cx="13811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969180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428625" y="1268413"/>
            <a:ext cx="8137525" cy="46085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C00000"/>
                </a:solidFill>
                <a:effectLst>
                  <a:outerShdw blurRad="38100" dist="38100" dir="2700000" algn="tl">
                    <a:srgbClr val="C0C0C0"/>
                  </a:outerShdw>
                </a:effectLst>
                <a:latin typeface="Arial" panose="020B0604020202020204" pitchFamily="34" charset="0"/>
              </a:rPr>
              <a:t>     </a:t>
            </a:r>
            <a:r>
              <a:rPr lang="en-US" altLang="zh-CN" sz="2300" dirty="0">
                <a:solidFill>
                  <a:srgbClr val="C00000"/>
                </a:solidFill>
                <a:effectLst>
                  <a:outerShdw blurRad="38100" dist="38100" dir="2700000" algn="tl">
                    <a:srgbClr val="C0C0C0"/>
                  </a:outerShdw>
                </a:effectLst>
                <a:latin typeface="Arial" panose="020B0604020202020204" pitchFamily="34" charset="0"/>
              </a:rPr>
              <a:t>3. </a:t>
            </a:r>
            <a:r>
              <a:rPr lang="zh-CN" altLang="en-US" sz="2300" dirty="0">
                <a:solidFill>
                  <a:srgbClr val="C00000"/>
                </a:solidFill>
                <a:effectLst>
                  <a:outerShdw blurRad="38100" dist="38100" dir="2700000" algn="tl">
                    <a:srgbClr val="C0C0C0"/>
                  </a:outerShdw>
                </a:effectLst>
                <a:latin typeface="Arial" panose="020B0604020202020204" pitchFamily="34" charset="0"/>
              </a:rPr>
              <a:t>软件目标及任务</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zh-CN" altLang="en-US" sz="2300" dirty="0">
                <a:solidFill>
                  <a:srgbClr val="FF0000"/>
                </a:solidFill>
                <a:effectLst>
                  <a:outerShdw blurRad="38100" dist="38100" dir="2700000" algn="tl">
                    <a:srgbClr val="C0C0C0"/>
                  </a:outerShdw>
                </a:effectLst>
                <a:latin typeface="Arial" panose="020B0604020202020204" pitchFamily="34" charset="0"/>
              </a:rPr>
              <a:t>软件目标和任务</a:t>
            </a:r>
            <a:r>
              <a:rPr lang="zh-CN" altLang="en-US" sz="2300" dirty="0">
                <a:solidFill>
                  <a:schemeClr val="tx1"/>
                </a:solidFill>
                <a:effectLst>
                  <a:outerShdw blurRad="38100" dist="38100" dir="2700000" algn="tl">
                    <a:srgbClr val="C0C0C0"/>
                  </a:outerShdw>
                </a:effectLst>
                <a:latin typeface="Arial" panose="020B0604020202020204" pitchFamily="34" charset="0"/>
              </a:rPr>
              <a:t>是指软件项目所要达到的</a:t>
            </a:r>
            <a:r>
              <a:rPr lang="zh-CN" altLang="en-US" sz="2300" dirty="0">
                <a:solidFill>
                  <a:srgbClr val="990000"/>
                </a:solidFill>
                <a:effectLst>
                  <a:outerShdw blurRad="38100" dist="38100" dir="2700000" algn="tl">
                    <a:srgbClr val="C0C0C0"/>
                  </a:outerShdw>
                </a:effectLst>
                <a:latin typeface="Arial" panose="020B0604020202020204" pitchFamily="34" charset="0"/>
              </a:rPr>
              <a:t>最终目的指标</a:t>
            </a:r>
            <a:r>
              <a:rPr lang="zh-CN" altLang="en-US" sz="2300" dirty="0">
                <a:solidFill>
                  <a:schemeClr val="tx1"/>
                </a:solidFill>
                <a:effectLst>
                  <a:outerShdw blurRad="38100" dist="38100" dir="2700000" algn="tl">
                    <a:srgbClr val="C0C0C0"/>
                  </a:outerShdw>
                </a:effectLst>
                <a:latin typeface="Arial" panose="020B0604020202020204" pitchFamily="34" charset="0"/>
              </a:rPr>
              <a:t>和</a:t>
            </a:r>
            <a:r>
              <a:rPr lang="zh-CN" altLang="en-US" sz="2300" dirty="0">
                <a:solidFill>
                  <a:srgbClr val="990000"/>
                </a:solidFill>
                <a:effectLst>
                  <a:outerShdw blurRad="38100" dist="38100" dir="2700000" algn="tl">
                    <a:srgbClr val="C0C0C0"/>
                  </a:outerShdw>
                </a:effectLst>
                <a:latin typeface="Arial" panose="020B0604020202020204" pitchFamily="34" charset="0"/>
              </a:rPr>
              <a:t>具体结果</a:t>
            </a:r>
            <a:r>
              <a:rPr lang="zh-CN" altLang="en-US" sz="2300" dirty="0">
                <a:solidFill>
                  <a:schemeClr val="tx1"/>
                </a:solidFill>
                <a:effectLst>
                  <a:outerShdw blurRad="38100" dist="38100" dir="2700000" algn="tl">
                    <a:srgbClr val="C0C0C0"/>
                  </a:outerShdw>
                </a:effectLst>
                <a:latin typeface="Arial" panose="020B0604020202020204" pitchFamily="34" charset="0"/>
              </a:rPr>
              <a:t>，具有可度量性和预测性。从不同角度，主要有以下三种</a:t>
            </a:r>
            <a:r>
              <a:rPr lang="zh-CN" altLang="en-US" sz="2300" dirty="0">
                <a:solidFill>
                  <a:srgbClr val="DC30C3"/>
                </a:solidFill>
                <a:effectLst>
                  <a:outerShdw blurRad="38100" dist="38100" dir="2700000" algn="tl">
                    <a:srgbClr val="C0C0C0"/>
                  </a:outerShdw>
                </a:effectLst>
                <a:latin typeface="Arial" panose="020B0604020202020204" pitchFamily="34" charset="0"/>
              </a:rPr>
              <a:t>分法</a:t>
            </a:r>
            <a:r>
              <a:rPr lang="zh-CN" altLang="en-US" sz="2300" dirty="0">
                <a:solidFill>
                  <a:schemeClr val="tx1"/>
                </a:solidFill>
                <a:effectLst>
                  <a:outerShdw blurRad="38100" dist="38100" dir="2700000" algn="tl">
                    <a:srgbClr val="C0C0C0"/>
                  </a:outerShdw>
                </a:effectLst>
                <a:latin typeface="Arial" panose="020B0604020202020204" pitchFamily="34" charset="0"/>
              </a:rPr>
              <a:t>：</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1</a:t>
            </a:r>
            <a:r>
              <a:rPr lang="zh-CN" altLang="en-US" sz="2300" dirty="0">
                <a:solidFill>
                  <a:schemeClr val="tx1"/>
                </a:solidFill>
                <a:effectLst>
                  <a:outerShdw blurRad="38100" dist="38100" dir="2700000" algn="tl">
                    <a:srgbClr val="C0C0C0"/>
                  </a:outerShdw>
                </a:effectLst>
                <a:latin typeface="Arial" panose="020B0604020202020204" pitchFamily="34" charset="0"/>
              </a:rPr>
              <a:t>）按时间划分，可分为长期目标、中期目标和短期目标。</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2</a:t>
            </a:r>
            <a:r>
              <a:rPr lang="zh-CN" altLang="en-US" sz="2300" dirty="0">
                <a:solidFill>
                  <a:schemeClr val="tx1"/>
                </a:solidFill>
                <a:effectLst>
                  <a:outerShdw blurRad="38100" dist="38100" dir="2700000" algn="tl">
                    <a:srgbClr val="C0C0C0"/>
                  </a:outerShdw>
                </a:effectLst>
                <a:latin typeface="Arial" panose="020B0604020202020204" pitchFamily="34" charset="0"/>
              </a:rPr>
              <a:t>）按目标的综合度，可分为总体目标和分项目标。</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en-US" altLang="zh-CN" sz="2300" dirty="0">
                <a:solidFill>
                  <a:schemeClr val="tx1"/>
                </a:solidFill>
                <a:effectLst>
                  <a:outerShdw blurRad="38100" dist="38100" dir="2700000" algn="tl">
                    <a:srgbClr val="C0C0C0"/>
                  </a:outerShdw>
                </a:effectLst>
                <a:latin typeface="Arial" panose="020B0604020202020204" pitchFamily="34" charset="0"/>
              </a:rPr>
              <a:t>3</a:t>
            </a:r>
            <a:r>
              <a:rPr lang="zh-CN" altLang="en-US" sz="2300" dirty="0">
                <a:solidFill>
                  <a:schemeClr val="tx1"/>
                </a:solidFill>
                <a:effectLst>
                  <a:outerShdw blurRad="38100" dist="38100" dir="2700000" algn="tl">
                    <a:srgbClr val="C0C0C0"/>
                  </a:outerShdw>
                </a:effectLst>
                <a:latin typeface="Arial" panose="020B0604020202020204" pitchFamily="34" charset="0"/>
              </a:rPr>
              <a:t>）按性质划分，可分为效能及可靠性目标、功能目标和性能目标。 </a:t>
            </a:r>
          </a:p>
          <a:p>
            <a:pPr eaLnBrk="1" hangingPunct="1">
              <a:defRPr/>
            </a:pPr>
            <a:r>
              <a:rPr lang="en-US" altLang="zh-CN" sz="2300" dirty="0"/>
              <a:t>    </a:t>
            </a:r>
            <a:r>
              <a:rPr lang="zh-CN" altLang="zh-CN" sz="2300" dirty="0"/>
              <a:t>软件开发目标是建立一个应用广泛、功能及性能和可靠性完备、高效业务处理过程和通用的信息平台，为机构的发展战略、业务流程优化和获取竞争优势提供有力支持。</a:t>
            </a:r>
            <a:endParaRPr lang="zh-CN" altLang="en-US" sz="2300" dirty="0">
              <a:solidFill>
                <a:schemeClr val="tx1"/>
              </a:solidFill>
              <a:effectLst>
                <a:outerShdw blurRad="38100" dist="38100" dir="2700000" algn="tl">
                  <a:srgbClr val="C0C0C0"/>
                </a:outerShdw>
              </a:effectLst>
              <a:latin typeface="Arial" panose="020B0604020202020204" pitchFamily="34" charset="0"/>
            </a:endParaRPr>
          </a:p>
        </p:txBody>
      </p:sp>
      <p:pic>
        <p:nvPicPr>
          <p:cNvPr id="12292" name="Picture 8"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5713413"/>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65578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649288" y="1268413"/>
            <a:ext cx="7921625" cy="46085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300" dirty="0">
                <a:solidFill>
                  <a:srgbClr val="C00000"/>
                </a:solidFill>
                <a:effectLst>
                  <a:outerShdw blurRad="38100" dist="38100" dir="2700000" algn="tl">
                    <a:srgbClr val="C0C0C0"/>
                  </a:outerShdw>
                </a:effectLst>
                <a:latin typeface="Arial" panose="020B0604020202020204" pitchFamily="34" charset="0"/>
              </a:rPr>
              <a:t>      4. </a:t>
            </a:r>
            <a:r>
              <a:rPr lang="zh-CN" altLang="en-US" sz="2300" dirty="0">
                <a:solidFill>
                  <a:srgbClr val="C00000"/>
                </a:solidFill>
                <a:effectLst>
                  <a:outerShdw blurRad="38100" dist="38100" dir="2700000" algn="tl">
                    <a:srgbClr val="C0C0C0"/>
                  </a:outerShdw>
                </a:effectLst>
                <a:latin typeface="Arial" panose="020B0604020202020204" pitchFamily="34" charset="0"/>
              </a:rPr>
              <a:t>软件类型及性质</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对于</a:t>
            </a:r>
            <a:r>
              <a:rPr lang="zh-CN" altLang="en-US" sz="2300" dirty="0">
                <a:solidFill>
                  <a:srgbClr val="CC0000"/>
                </a:solidFill>
                <a:effectLst>
                  <a:outerShdw blurRad="38100" dist="38100" dir="2700000" algn="tl">
                    <a:srgbClr val="C0C0C0"/>
                  </a:outerShdw>
                </a:effectLst>
                <a:latin typeface="Arial" panose="020B0604020202020204" pitchFamily="34" charset="0"/>
              </a:rPr>
              <a:t>软件的类型</a:t>
            </a:r>
            <a:r>
              <a:rPr lang="zh-CN" altLang="en-US" sz="2300" dirty="0">
                <a:solidFill>
                  <a:schemeClr val="tx1"/>
                </a:solidFill>
                <a:effectLst>
                  <a:outerShdw blurRad="38100" dist="38100" dir="2700000" algn="tl">
                    <a:srgbClr val="C0C0C0"/>
                  </a:outerShdw>
                </a:effectLst>
                <a:latin typeface="Arial" panose="020B0604020202020204" pitchFamily="34" charset="0"/>
              </a:rPr>
              <a:t>：</a:t>
            </a:r>
            <a:r>
              <a:rPr lang="zh-CN" altLang="en-US" sz="2300" u="sng" dirty="0">
                <a:solidFill>
                  <a:schemeClr val="tx1"/>
                </a:solidFill>
                <a:effectLst>
                  <a:outerShdw blurRad="38100" dist="38100" dir="2700000" algn="tl">
                    <a:srgbClr val="C0C0C0"/>
                  </a:outerShdw>
                </a:effectLst>
                <a:latin typeface="Arial" panose="020B0604020202020204" pitchFamily="34" charset="0"/>
              </a:rPr>
              <a:t>从软件的规模上</a:t>
            </a:r>
            <a:r>
              <a:rPr lang="zh-CN" altLang="en-US" sz="2300" dirty="0">
                <a:solidFill>
                  <a:schemeClr val="tx1"/>
                </a:solidFill>
                <a:effectLst>
                  <a:outerShdw blurRad="38100" dist="38100" dir="2700000" algn="tl">
                    <a:srgbClr val="C0C0C0"/>
                  </a:outerShdw>
                </a:effectLst>
                <a:latin typeface="Arial" panose="020B0604020202020204" pitchFamily="34" charset="0"/>
              </a:rPr>
              <a:t>，分为大中小和微型软件</a:t>
            </a:r>
            <a:r>
              <a:rPr lang="en-US" altLang="zh-CN" sz="2300" dirty="0">
                <a:solidFill>
                  <a:schemeClr val="tx1"/>
                </a:solidFill>
                <a:effectLst>
                  <a:outerShdw blurRad="38100" dist="38100" dir="2700000" algn="tl">
                    <a:srgbClr val="C0C0C0"/>
                  </a:outerShdw>
                </a:effectLst>
                <a:latin typeface="Arial" panose="020B0604020202020204" pitchFamily="34" charset="0"/>
              </a:rPr>
              <a:t>;</a:t>
            </a:r>
            <a:r>
              <a:rPr lang="zh-CN" altLang="en-US" sz="2300" u="sng" dirty="0">
                <a:solidFill>
                  <a:schemeClr val="tx1"/>
                </a:solidFill>
                <a:effectLst>
                  <a:outerShdw blurRad="38100" dist="38100" dir="2700000" algn="tl">
                    <a:srgbClr val="C0C0C0"/>
                  </a:outerShdw>
                </a:effectLst>
                <a:latin typeface="Arial" panose="020B0604020202020204" pitchFamily="34" charset="0"/>
              </a:rPr>
              <a:t>从软件的用途上</a:t>
            </a:r>
            <a:r>
              <a:rPr lang="zh-CN" altLang="en-US" sz="2300" dirty="0">
                <a:solidFill>
                  <a:schemeClr val="tx1"/>
                </a:solidFill>
                <a:effectLst>
                  <a:outerShdw blurRad="38100" dist="38100" dir="2700000" algn="tl">
                    <a:srgbClr val="C0C0C0"/>
                  </a:outerShdw>
                </a:effectLst>
                <a:latin typeface="Arial" panose="020B0604020202020204" pitchFamily="34" charset="0"/>
              </a:rPr>
              <a:t>，分为系统软件、支撑软件和应用软件；</a:t>
            </a:r>
            <a:r>
              <a:rPr lang="zh-CN" altLang="en-US" sz="2300" u="sng" dirty="0">
                <a:solidFill>
                  <a:schemeClr val="tx1"/>
                </a:solidFill>
                <a:effectLst>
                  <a:outerShdw blurRad="38100" dist="38100" dir="2700000" algn="tl">
                    <a:srgbClr val="C0C0C0"/>
                  </a:outerShdw>
                </a:effectLst>
                <a:latin typeface="Arial" panose="020B0604020202020204" pitchFamily="34" charset="0"/>
              </a:rPr>
              <a:t>从软件的应用类型上</a:t>
            </a:r>
            <a:r>
              <a:rPr lang="zh-CN" altLang="en-US" sz="2300" dirty="0">
                <a:solidFill>
                  <a:schemeClr val="tx1"/>
                </a:solidFill>
                <a:effectLst>
                  <a:outerShdw blurRad="38100" dist="38100" dir="2700000" algn="tl">
                    <a:srgbClr val="C0C0C0"/>
                  </a:outerShdw>
                </a:effectLst>
                <a:latin typeface="Arial" panose="020B0604020202020204" pitchFamily="34" charset="0"/>
              </a:rPr>
              <a:t>，分为工程计算软件、事务处理软件、工业控制软件和嵌入处理软件等。不同类型的软件，采用的开发方法、技术和管理手段不同。</a:t>
            </a:r>
            <a:r>
              <a:rPr lang="zh-CN" altLang="en-US" sz="2300" dirty="0">
                <a:solidFill>
                  <a:srgbClr val="C00000"/>
                </a:solidFill>
                <a:effectLst>
                  <a:outerShdw blurRad="38100" dist="38100" dir="2700000" algn="tl">
                    <a:srgbClr val="C0C0C0"/>
                  </a:outerShdw>
                </a:effectLst>
                <a:latin typeface="Arial" panose="020B0604020202020204" pitchFamily="34" charset="0"/>
              </a:rPr>
              <a:t>软件项目性质</a:t>
            </a:r>
            <a:r>
              <a:rPr lang="zh-CN" altLang="en-US" sz="2300" u="sng" dirty="0">
                <a:solidFill>
                  <a:srgbClr val="DC30C3"/>
                </a:solidFill>
                <a:effectLst>
                  <a:outerShdw blurRad="38100" dist="38100" dir="2700000" algn="tl">
                    <a:srgbClr val="C0C0C0"/>
                  </a:outerShdw>
                </a:effectLst>
                <a:latin typeface="Arial" panose="020B0604020202020204" pitchFamily="34" charset="0"/>
              </a:rPr>
              <a:t>用于</a:t>
            </a:r>
            <a:r>
              <a:rPr lang="zh-CN" altLang="en-US" sz="2300" dirty="0">
                <a:solidFill>
                  <a:schemeClr val="tx1"/>
                </a:solidFill>
                <a:effectLst>
                  <a:outerShdw blurRad="38100" dist="38100" dir="2700000" algn="tl">
                    <a:srgbClr val="C0C0C0"/>
                  </a:outerShdw>
                </a:effectLst>
                <a:latin typeface="Arial" panose="020B0604020202020204" pitchFamily="34" charset="0"/>
              </a:rPr>
              <a:t>描述软件的</a:t>
            </a:r>
            <a:r>
              <a:rPr lang="zh-CN" altLang="en-US" sz="2300" u="sng" dirty="0">
                <a:solidFill>
                  <a:schemeClr val="tx1"/>
                </a:solidFill>
                <a:effectLst>
                  <a:outerShdw blurRad="38100" dist="38100" dir="2700000" algn="tl">
                    <a:srgbClr val="C0C0C0"/>
                  </a:outerShdw>
                </a:effectLst>
                <a:latin typeface="Arial" panose="020B0604020202020204" pitchFamily="34" charset="0"/>
              </a:rPr>
              <a:t>主要特性</a:t>
            </a:r>
            <a:r>
              <a:rPr lang="zh-CN" altLang="en-US" sz="2300" dirty="0">
                <a:solidFill>
                  <a:schemeClr val="tx1"/>
                </a:solidFill>
                <a:effectLst>
                  <a:outerShdw blurRad="38100" dist="38100" dir="2700000" algn="tl">
                    <a:srgbClr val="C0C0C0"/>
                  </a:outerShdw>
                </a:effectLst>
                <a:latin typeface="Arial" panose="020B0604020202020204" pitchFamily="34" charset="0"/>
              </a:rPr>
              <a:t>，还要确定软件的</a:t>
            </a:r>
            <a:r>
              <a:rPr lang="zh-CN" altLang="en-US" sz="2300" u="sng" dirty="0">
                <a:solidFill>
                  <a:schemeClr val="tx1"/>
                </a:solidFill>
                <a:effectLst>
                  <a:outerShdw blurRad="38100" dist="38100" dir="2700000" algn="tl">
                    <a:srgbClr val="C0C0C0"/>
                  </a:outerShdw>
                </a:effectLst>
                <a:latin typeface="Arial" panose="020B0604020202020204" pitchFamily="34" charset="0"/>
              </a:rPr>
              <a:t>应用特性</a:t>
            </a:r>
            <a:r>
              <a:rPr lang="zh-CN" altLang="en-US" sz="2300" dirty="0">
                <a:solidFill>
                  <a:schemeClr val="tx1"/>
                </a:solidFill>
                <a:effectLst>
                  <a:outerShdw blurRad="38100" dist="38100" dir="2700000" algn="tl">
                    <a:srgbClr val="C0C0C0"/>
                  </a:outerShdw>
                </a:effectLst>
                <a:latin typeface="Arial" panose="020B0604020202020204" pitchFamily="34" charset="0"/>
              </a:rPr>
              <a:t>，如通用软件或专用软件。最后，需要确定软件的</a:t>
            </a:r>
            <a:r>
              <a:rPr lang="zh-CN" altLang="en-US" sz="2300" u="sng" dirty="0">
                <a:solidFill>
                  <a:schemeClr val="tx1"/>
                </a:solidFill>
                <a:effectLst>
                  <a:outerShdw blurRad="38100" dist="38100" dir="2700000" algn="tl">
                    <a:srgbClr val="C0C0C0"/>
                  </a:outerShdw>
                </a:effectLst>
                <a:latin typeface="Arial" panose="020B0604020202020204" pitchFamily="34" charset="0"/>
              </a:rPr>
              <a:t>角色性质</a:t>
            </a:r>
            <a:r>
              <a:rPr lang="zh-CN" altLang="en-US" sz="2300" dirty="0">
                <a:solidFill>
                  <a:schemeClr val="tx1"/>
                </a:solidFill>
                <a:effectLst>
                  <a:outerShdw blurRad="38100" dist="38100" dir="2700000" algn="tl">
                    <a:srgbClr val="C0C0C0"/>
                  </a:outerShdw>
                </a:effectLst>
                <a:latin typeface="Arial" panose="020B0604020202020204" pitchFamily="34" charset="0"/>
              </a:rPr>
              <a:t>，是面向全程的综合软件，还是处于配套位置的具有单一辅助功能的插件。</a:t>
            </a:r>
            <a:endParaRPr lang="en-US" altLang="zh-CN" sz="2300" dirty="0">
              <a:solidFill>
                <a:schemeClr val="tx1"/>
              </a:solidFill>
              <a:effectLst>
                <a:outerShdw blurRad="38100" dist="38100" dir="2700000" algn="tl">
                  <a:srgbClr val="C0C0C0"/>
                </a:outerShdw>
              </a:effectLst>
              <a:latin typeface="Arial" panose="020B0604020202020204" pitchFamily="34" charset="0"/>
            </a:endParaRPr>
          </a:p>
          <a:p>
            <a:pPr eaLnBrk="1" hangingPunct="1">
              <a:defRPr/>
            </a:pPr>
            <a:r>
              <a:rPr lang="en-US" altLang="zh-CN" sz="2300" dirty="0"/>
              <a:t>    </a:t>
            </a:r>
            <a:r>
              <a:rPr lang="zh-CN" altLang="zh-CN" sz="2300" dirty="0"/>
              <a:t>软件工程的应用层次及主要特征、主要优势、潜在弱点问题和面临的挑战对应关系，如表</a:t>
            </a:r>
            <a:r>
              <a:rPr lang="en-US" altLang="zh-CN" sz="2300" dirty="0"/>
              <a:t>2-1</a:t>
            </a:r>
            <a:r>
              <a:rPr lang="zh-CN" altLang="zh-CN" sz="2300" dirty="0"/>
              <a:t>所示。</a:t>
            </a:r>
            <a:endParaRPr lang="zh-CN" altLang="en-US" sz="2300" dirty="0">
              <a:solidFill>
                <a:schemeClr val="tx1"/>
              </a:solidFill>
              <a:effectLst>
                <a:outerShdw blurRad="38100" dist="38100" dir="2700000" algn="tl">
                  <a:srgbClr val="C0C0C0"/>
                </a:outerShdw>
              </a:effectLst>
              <a:latin typeface="Arial" panose="020B0604020202020204" pitchFamily="34" charset="0"/>
            </a:endParaRPr>
          </a:p>
        </p:txBody>
      </p:sp>
      <p:pic>
        <p:nvPicPr>
          <p:cNvPr id="13316" name="Picture 8"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025" y="5595938"/>
            <a:ext cx="1497013"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424127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graphicFrame>
        <p:nvGraphicFramePr>
          <p:cNvPr id="12291" name="表格 12290"/>
          <p:cNvGraphicFramePr>
            <a:graphicFrameLocks noGrp="1"/>
          </p:cNvGraphicFramePr>
          <p:nvPr>
            <p:extLst>
              <p:ext uri="{D42A27DB-BD31-4B8C-83A1-F6EECF244321}">
                <p14:modId xmlns:p14="http://schemas.microsoft.com/office/powerpoint/2010/main" val="2372565098"/>
              </p:ext>
            </p:extLst>
          </p:nvPr>
        </p:nvGraphicFramePr>
        <p:xfrm>
          <a:off x="758825" y="1808820"/>
          <a:ext cx="7848600" cy="4822827"/>
        </p:xfrm>
        <a:graphic>
          <a:graphicData uri="http://schemas.openxmlformats.org/drawingml/2006/table">
            <a:tbl>
              <a:tblPr/>
              <a:tblGrid>
                <a:gridCol w="981075">
                  <a:extLst>
                    <a:ext uri="{9D8B030D-6E8A-4147-A177-3AD203B41FA5}">
                      <a16:colId xmlns:a16="http://schemas.microsoft.com/office/drawing/2014/main" val="20000"/>
                    </a:ext>
                  </a:extLst>
                </a:gridCol>
                <a:gridCol w="1717675">
                  <a:extLst>
                    <a:ext uri="{9D8B030D-6E8A-4147-A177-3AD203B41FA5}">
                      <a16:colId xmlns:a16="http://schemas.microsoft.com/office/drawing/2014/main" val="20001"/>
                    </a:ext>
                  </a:extLst>
                </a:gridCol>
                <a:gridCol w="1717675">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gridCol w="1717675">
                  <a:extLst>
                    <a:ext uri="{9D8B030D-6E8A-4147-A177-3AD203B41FA5}">
                      <a16:colId xmlns:a16="http://schemas.microsoft.com/office/drawing/2014/main" val="20004"/>
                    </a:ext>
                  </a:extLst>
                </a:gridCol>
              </a:tblGrid>
              <a:tr h="40160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应用层次</a:t>
                      </a:r>
                      <a:endParaRPr kumimoji="0" lang="zh-CN" altLang="en-US" sz="1400" b="1" i="0" u="none" strike="noStrike" cap="none" normalizeH="0" baseline="0" dirty="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主要特征</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主要优势</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潜在弱点</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面临的挑战</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extLst>
                  <a:ext uri="{0D108BD9-81ED-4DB2-BD59-A6C34878D82A}">
                    <a16:rowId xmlns:a16="http://schemas.microsoft.com/office/drawing/2014/main" val="10000"/>
                  </a:ext>
                </a:extLst>
              </a:tr>
              <a:tr h="944856">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局部开发</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运用</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优化重点</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增值的企业运作 </a:t>
                      </a:r>
                      <a:endParaRPr kumimoji="0"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相对简单的</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IT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开发</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帮助理论证明；组织变化的阻力最小  </a:t>
                      </a:r>
                      <a:endParaRPr kumimoji="0"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类似组织复制；缺乏组织学习；与过去情况相比较好与一流有差距</a:t>
                      </a:r>
                      <a:endParaRPr kumimoji="0"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明确高价值领域</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用一流表现衡量以实现差异化</a:t>
                      </a: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选择新业绩衡量标准</a:t>
                      </a:r>
                      <a:endParaRPr kumimoji="0"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58787">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1" i="0" u="none" strike="noStrike" cap="none" normalizeH="0" baseline="0" dirty="0">
                        <a:ln>
                          <a:noFill/>
                        </a:ln>
                        <a:solidFill>
                          <a:schemeClr val="tx2"/>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a:ln>
                            <a:noFill/>
                          </a:ln>
                          <a:solidFill>
                            <a:schemeClr val="tx2"/>
                          </a:solidFill>
                          <a:effectLst/>
                          <a:latin typeface="Times New Roman" pitchFamily="18" charset="0"/>
                          <a:ea typeface="宋体" pitchFamily="2" charset="-122"/>
                        </a:rPr>
                        <a:t>内部集成</a:t>
                      </a:r>
                      <a:endParaRPr kumimoji="0" lang="zh-CN" altLang="en-US" sz="1400" b="1" i="0" u="none" strike="noStrike" cap="none" normalizeH="0" baseline="0" dirty="0">
                        <a:ln>
                          <a:noFill/>
                        </a:ln>
                        <a:solidFill>
                          <a:schemeClr val="tx2"/>
                        </a:solidFill>
                        <a:effectLst/>
                        <a:latin typeface="Arial" pitchFamily="34" charset="0"/>
                        <a:ea typeface="宋体" pitchFamily="2" charset="-122"/>
                        <a:cs typeface="Times New Roman" pitchFamily="18" charset="0"/>
                      </a:endParaRPr>
                    </a:p>
                  </a:txBody>
                  <a:tcPr marT="45709" marB="4570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运用</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IT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能力创造无缝企业过程；反映技术集成性和组织相关性  </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支持全面质量管理；优化组织过程以提高效率和改善提供客户服务的能力 </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对采用新规则的组织，采用历史组织规则进行的自动化可能只发挥有限的作用</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关注过程整合和技术集成</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确保业绩衡量标准按内部整合度制定</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与第一流能力比较</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8787">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1" i="0" u="none" strike="noStrike" cap="none" normalizeH="0" baseline="0" dirty="0">
                        <a:ln>
                          <a:noFill/>
                        </a:ln>
                        <a:solidFill>
                          <a:schemeClr val="tx2"/>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a:ln>
                            <a:noFill/>
                          </a:ln>
                          <a:solidFill>
                            <a:schemeClr val="tx2"/>
                          </a:solidFill>
                          <a:effectLst/>
                          <a:latin typeface="Times New Roman" pitchFamily="18" charset="0"/>
                          <a:ea typeface="宋体" pitchFamily="2" charset="-122"/>
                        </a:rPr>
                        <a:t>过程重组</a:t>
                      </a:r>
                      <a:endParaRPr kumimoji="0" lang="zh-CN" altLang="en-US" sz="1400" b="1" i="0" u="none" strike="noStrike" cap="none" normalizeH="0" baseline="0" dirty="0">
                        <a:ln>
                          <a:noFill/>
                        </a:ln>
                        <a:solidFill>
                          <a:schemeClr val="tx2"/>
                        </a:solidFill>
                        <a:effectLst/>
                        <a:latin typeface="宋体" pitchFamily="2" charset="-122"/>
                        <a:ea typeface="宋体" pitchFamily="2" charset="-122"/>
                      </a:endParaRPr>
                    </a:p>
                  </a:txBody>
                  <a:tcPr marT="45709" marB="4570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对关键过程重组以实现将来的竞争力</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而不只对现有过程的修补</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运用</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IT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及组织能力</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以往过程影响为客户提供高价值服务能力</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从旧方式转变到新模式；有先行优势</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只看作对过去或目前过程修改可获得的收益是有限的；过程重组可能受到内外阻力</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明确过程重组原则；认识到比选择能支持过程重组的技术平台更重要的是组织问题</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58787">
                <a:tc>
                  <a:txBody>
                    <a:bodyPr/>
                    <a:lstStyle/>
                    <a:p>
                      <a:pPr marL="0" marR="0" lvl="0" indent="1270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400" b="1" i="0" u="none" strike="noStrike" cap="none" normalizeH="0" baseline="0" dirty="0">
                        <a:ln>
                          <a:noFill/>
                        </a:ln>
                        <a:solidFill>
                          <a:schemeClr val="tx2"/>
                        </a:solidFill>
                        <a:effectLst/>
                        <a:latin typeface="Times New Roman" pitchFamily="18" charset="0"/>
                        <a:ea typeface="宋体" pitchFamily="2" charset="-122"/>
                      </a:endParaRPr>
                    </a:p>
                    <a:p>
                      <a:pPr marL="0" marR="0" lvl="0" indent="1270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a:ln>
                            <a:noFill/>
                          </a:ln>
                          <a:solidFill>
                            <a:schemeClr val="tx2"/>
                          </a:solidFill>
                          <a:effectLst/>
                          <a:latin typeface="Times New Roman" pitchFamily="18" charset="0"/>
                          <a:ea typeface="宋体" pitchFamily="2" charset="-122"/>
                        </a:rPr>
                        <a:t>网络信息化</a:t>
                      </a:r>
                      <a:endParaRPr kumimoji="0" lang="zh-CN" altLang="en-US" sz="1400" b="1" i="0" u="none" strike="noStrike" cap="none" normalizeH="0" baseline="0" dirty="0">
                        <a:ln>
                          <a:noFill/>
                        </a:ln>
                        <a:solidFill>
                          <a:schemeClr val="tx2"/>
                        </a:solidFill>
                        <a:effectLst/>
                        <a:latin typeface="宋体" pitchFamily="2" charset="-122"/>
                        <a:ea typeface="宋体" pitchFamily="2" charset="-122"/>
                      </a:endParaRPr>
                    </a:p>
                  </a:txBody>
                  <a:tcPr marT="45709" marB="4570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通过企业网络提供产品和服务</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与合作伙伴联系</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开发</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IT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学习能力及合作和控制能力</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提高竞争能力；优化组织关系，保持灵活快速反应能力，满足个性化用户需求</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a:ln>
                            <a:noFill/>
                          </a:ln>
                          <a:solidFill>
                            <a:schemeClr val="tx1"/>
                          </a:solidFill>
                          <a:effectLst/>
                          <a:latin typeface="Times New Roman" pitchFamily="18" charset="0"/>
                          <a:ea typeface="宋体" pitchFamily="2" charset="-122"/>
                        </a:rPr>
                        <a:t>不良合作方式可能难提供差异化竞争力</a:t>
                      </a:r>
                      <a:r>
                        <a:rPr kumimoji="0" lang="en-US" altLang="zh-CN" sz="1400" b="1" i="0" u="none" strike="noStrike" cap="none" normalizeH="0" baseline="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a:ln>
                            <a:noFill/>
                          </a:ln>
                          <a:solidFill>
                            <a:schemeClr val="tx1"/>
                          </a:solidFill>
                          <a:effectLst/>
                          <a:latin typeface="Times New Roman" pitchFamily="18" charset="0"/>
                          <a:ea typeface="宋体" pitchFamily="2" charset="-122"/>
                        </a:rPr>
                        <a:t>若内部系统不完善将阻碍外部学习能力</a:t>
                      </a:r>
                      <a:endParaRPr kumimoji="0" lang="zh-CN" altLang="en-US" sz="1400" b="1" i="0" u="none" strike="noStrike" cap="none" normalizeH="0" baseline="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1" i="0" u="none" strike="noStrike" cap="none" normalizeH="0" baseline="0" dirty="0">
                          <a:ln>
                            <a:noFill/>
                          </a:ln>
                          <a:solidFill>
                            <a:schemeClr val="tx1"/>
                          </a:solidFill>
                          <a:effectLst/>
                          <a:latin typeface="Times New Roman" pitchFamily="18" charset="0"/>
                          <a:ea typeface="宋体" pitchFamily="2" charset="-122"/>
                        </a:rPr>
                        <a:t>明确信息化重构原则</a:t>
                      </a: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1400" b="1" i="0" u="none" strike="noStrike" cap="none" normalizeH="0" baseline="0" dirty="0">
                          <a:ln>
                            <a:noFill/>
                          </a:ln>
                          <a:solidFill>
                            <a:schemeClr val="tx1"/>
                          </a:solidFill>
                          <a:effectLst/>
                          <a:latin typeface="Times New Roman" pitchFamily="18" charset="0"/>
                          <a:ea typeface="宋体" pitchFamily="2" charset="-122"/>
                        </a:rPr>
                        <a:t>将信息化重构重要性提到战略地位；合理调整绩效衡量标准</a:t>
                      </a:r>
                      <a:endParaRPr kumimoji="0" lang="zh-CN" altLang="en-US" sz="1400" b="1" i="0" u="none" strike="noStrike" cap="none" normalizeH="0" baseline="0" dirty="0">
                        <a:ln>
                          <a:noFill/>
                        </a:ln>
                        <a:solidFill>
                          <a:schemeClr val="tx1"/>
                        </a:solidFill>
                        <a:effectLst/>
                        <a:latin typeface="宋体" pitchFamily="2" charset="-122"/>
                        <a:ea typeface="宋体" pitchFamily="2" charset="-122"/>
                      </a:endParaRPr>
                    </a:p>
                  </a:txBody>
                  <a:tcPr marT="45709" marB="4570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78" name="Rectangle 170"/>
          <p:cNvSpPr>
            <a:spLocks noChangeArrowheads="1"/>
          </p:cNvSpPr>
          <p:nvPr/>
        </p:nvSpPr>
        <p:spPr bwMode="auto">
          <a:xfrm>
            <a:off x="3093963" y="1453356"/>
            <a:ext cx="2879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1" hangingPunct="1">
              <a:buFont typeface="Arial" pitchFamily="34" charset="0"/>
              <a:buNone/>
            </a:pPr>
            <a:r>
              <a:rPr lang="zh-CN" altLang="en-US"/>
              <a:t>表</a:t>
            </a:r>
            <a:r>
              <a:rPr lang="en-US" altLang="zh-CN"/>
              <a:t>2-1 </a:t>
            </a:r>
            <a:r>
              <a:rPr lang="zh-CN" altLang="en-US"/>
              <a:t>软件工程应用的层次</a:t>
            </a:r>
          </a:p>
        </p:txBody>
      </p:sp>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316107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611188" y="1089025"/>
            <a:ext cx="8280400" cy="25558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300" dirty="0">
                <a:solidFill>
                  <a:srgbClr val="C00000"/>
                </a:solidFill>
                <a:effectLst>
                  <a:outerShdw blurRad="38100" dist="38100" dir="2700000" algn="tl">
                    <a:srgbClr val="C0C0C0"/>
                  </a:outerShdw>
                </a:effectLst>
                <a:latin typeface="Arial" panose="020B0604020202020204" pitchFamily="34" charset="0"/>
              </a:rPr>
              <a:t>     5. </a:t>
            </a:r>
            <a:r>
              <a:rPr lang="zh-CN" altLang="en-US" sz="2300" dirty="0">
                <a:solidFill>
                  <a:srgbClr val="C00000"/>
                </a:solidFill>
                <a:effectLst>
                  <a:outerShdw blurRad="38100" dist="38100" dir="2700000" algn="tl">
                    <a:srgbClr val="C0C0C0"/>
                  </a:outerShdw>
                </a:effectLst>
                <a:latin typeface="Arial" panose="020B0604020202020204" pitchFamily="34" charset="0"/>
              </a:rPr>
              <a:t>软件服务范围</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a:t>
            </a:r>
            <a:r>
              <a:rPr lang="zh-CN" altLang="en-US" sz="2300" dirty="0">
                <a:solidFill>
                  <a:srgbClr val="CC0000"/>
                </a:solidFill>
                <a:effectLst>
                  <a:outerShdw blurRad="38100" dist="38100" dir="2700000" algn="tl">
                    <a:srgbClr val="C0C0C0"/>
                  </a:outerShdw>
                </a:effectLst>
                <a:latin typeface="Arial" panose="020B0604020202020204" pitchFamily="34" charset="0"/>
              </a:rPr>
              <a:t>软件的服务范围</a:t>
            </a:r>
            <a:r>
              <a:rPr lang="zh-CN" altLang="en-US" sz="2300" dirty="0">
                <a:solidFill>
                  <a:schemeClr val="tx1"/>
                </a:solidFill>
                <a:effectLst>
                  <a:outerShdw blurRad="38100" dist="38100" dir="2700000" algn="tl">
                    <a:srgbClr val="C0C0C0"/>
                  </a:outerShdw>
                </a:effectLst>
                <a:latin typeface="Arial" panose="020B0604020202020204" pitchFamily="34" charset="0"/>
              </a:rPr>
              <a:t>主要</a:t>
            </a:r>
            <a:r>
              <a:rPr lang="zh-CN" altLang="zh-CN" sz="2300" dirty="0"/>
              <a:t>是指确定软件所应用（服务）的行业及领域的界限，软件服务领域用户对象及应用范畴，主要从总体主要业务上确定软件的具体应用领域和服务范畴。如汽车网上销售软件的应用（服务）范围就是各种汽车及其配件的网上销售，涉及进、销、存和客户及相关业务及其有关的部门等。</a:t>
            </a:r>
            <a:endParaRPr lang="zh-CN" altLang="en-US" sz="2300" dirty="0">
              <a:solidFill>
                <a:schemeClr val="tx1"/>
              </a:solidFill>
              <a:effectLst>
                <a:outerShdw blurRad="38100" dist="38100" dir="2700000" algn="tl">
                  <a:srgbClr val="C0C0C0"/>
                </a:outerShdw>
              </a:effectLst>
              <a:latin typeface="Arial" panose="020B0604020202020204" pitchFamily="34" charset="0"/>
            </a:endParaRPr>
          </a:p>
        </p:txBody>
      </p:sp>
      <p:sp>
        <p:nvSpPr>
          <p:cNvPr id="5"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
        <p:nvSpPr>
          <p:cNvPr id="6" name="圆角矩形 5"/>
          <p:cNvSpPr/>
          <p:nvPr/>
        </p:nvSpPr>
        <p:spPr bwMode="gray">
          <a:xfrm>
            <a:off x="755650" y="3833813"/>
            <a:ext cx="8280400" cy="3024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zh-CN" altLang="zh-CN" sz="2000" dirty="0">
                <a:solidFill>
                  <a:srgbClr val="FF0000"/>
                </a:solidFill>
              </a:rPr>
              <a:t>【案例</a:t>
            </a:r>
            <a:r>
              <a:rPr lang="en-US" altLang="zh-CN" sz="2000" dirty="0">
                <a:solidFill>
                  <a:srgbClr val="FF0000"/>
                </a:solidFill>
              </a:rPr>
              <a:t>2-2</a:t>
            </a:r>
            <a:r>
              <a:rPr lang="zh-CN" altLang="zh-CN" sz="2000" dirty="0">
                <a:solidFill>
                  <a:srgbClr val="FF0000"/>
                </a:solidFill>
              </a:rPr>
              <a:t>】</a:t>
            </a:r>
            <a:r>
              <a:rPr lang="zh-CN" altLang="zh-CN" sz="2000" dirty="0">
                <a:latin typeface="楷体" panose="02010609060101010101" pitchFamily="49" charset="-122"/>
                <a:ea typeface="楷体" panose="02010609060101010101" pitchFamily="49" charset="-122"/>
              </a:rPr>
              <a:t>服装销售软件开发教训。某企业投资用于服装网络销售软件的开发，由某高校软件学院承担，经过需求调研各业务部门后分成若干开发小组，分别进行研发。两年后，大部分的功能模块开发完毕，但发现各模块之间的数据不能很好共享和传输，各类单证的录入、核对和传输比原处理过程还复杂，并随着企业经营规模的扩大和经营方式及业务变化，原有的业务部门也做了调整，所开发的功能模块只有</a:t>
            </a:r>
            <a:r>
              <a:rPr lang="en-US" altLang="zh-CN" sz="2000" dirty="0">
                <a:latin typeface="楷体" panose="02010609060101010101" pitchFamily="49" charset="-122"/>
                <a:ea typeface="楷体" panose="02010609060101010101" pitchFamily="49" charset="-122"/>
              </a:rPr>
              <a:t>73%</a:t>
            </a:r>
            <a:r>
              <a:rPr lang="zh-CN" altLang="zh-CN" sz="2000" dirty="0">
                <a:latin typeface="楷体" panose="02010609060101010101" pitchFamily="49" charset="-122"/>
                <a:ea typeface="楷体" panose="02010609060101010101" pitchFamily="49" charset="-122"/>
              </a:rPr>
              <a:t>能勉强使用。由于大部分学生毕业离校，各模块开发文档资料不全，最后项目无法继续而终止并因没有按期达到合同规定要求而赔偿损失。</a:t>
            </a:r>
          </a:p>
        </p:txBody>
      </p:sp>
    </p:spTree>
    <p:extLst>
      <p:ext uri="{BB962C8B-B14F-4D97-AF65-F5344CB8AC3E}">
        <p14:creationId xmlns:p14="http://schemas.microsoft.com/office/powerpoint/2010/main" val="2684763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539750" y="1268413"/>
            <a:ext cx="8280400" cy="47529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C00000"/>
                </a:solidFill>
                <a:effectLst>
                  <a:outerShdw blurRad="38100" dist="38100" dir="2700000" algn="tl">
                    <a:srgbClr val="C0C0C0"/>
                  </a:outerShdw>
                </a:effectLst>
                <a:latin typeface="Arial" panose="020B0604020202020204" pitchFamily="34" charset="0"/>
              </a:rPr>
              <a:t>    </a:t>
            </a:r>
            <a:r>
              <a:rPr lang="en-US" altLang="zh-CN" sz="2300" dirty="0">
                <a:solidFill>
                  <a:srgbClr val="C00000"/>
                </a:solidFill>
                <a:effectLst>
                  <a:outerShdw blurRad="38100" dist="38100" dir="2700000" algn="tl">
                    <a:srgbClr val="C0C0C0"/>
                  </a:outerShdw>
                </a:effectLst>
                <a:latin typeface="Arial" panose="020B0604020202020204" pitchFamily="34" charset="0"/>
              </a:rPr>
              <a:t>6. </a:t>
            </a:r>
            <a:r>
              <a:rPr lang="zh-CN" altLang="en-US" sz="2300" dirty="0">
                <a:solidFill>
                  <a:srgbClr val="C00000"/>
                </a:solidFill>
                <a:effectLst>
                  <a:outerShdw blurRad="38100" dist="38100" dir="2700000" algn="tl">
                    <a:srgbClr val="C0C0C0"/>
                  </a:outerShdw>
                </a:effectLst>
                <a:latin typeface="Arial" panose="020B0604020202020204" pitchFamily="34" charset="0"/>
              </a:rPr>
              <a:t>基本需求</a:t>
            </a:r>
          </a:p>
          <a:p>
            <a:pPr eaLnBrk="1" hangingPunct="1">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基本需求</a:t>
            </a:r>
            <a:r>
              <a:rPr lang="zh-CN" altLang="en-US" sz="2300" dirty="0">
                <a:solidFill>
                  <a:srgbClr val="CC0000"/>
                </a:solidFill>
                <a:effectLst>
                  <a:outerShdw blurRad="38100" dist="38100" dir="2700000" algn="tl">
                    <a:srgbClr val="C0C0C0"/>
                  </a:outerShdw>
                </a:effectLst>
                <a:latin typeface="Arial" panose="020B0604020202020204" pitchFamily="34" charset="0"/>
              </a:rPr>
              <a:t>用于</a:t>
            </a:r>
            <a:r>
              <a:rPr lang="zh-CN" altLang="en-US" sz="2300" dirty="0">
                <a:solidFill>
                  <a:schemeClr val="tx1"/>
                </a:solidFill>
                <a:effectLst>
                  <a:outerShdw blurRad="38100" dist="38100" dir="2700000" algn="tl">
                    <a:srgbClr val="C0C0C0"/>
                  </a:outerShdw>
                </a:effectLst>
                <a:latin typeface="Arial" panose="020B0604020202020204" pitchFamily="34" charset="0"/>
              </a:rPr>
              <a:t>明确软件问题定义的主要内容，包括整体需求、功能需求、性能需求和时限要求等。</a:t>
            </a:r>
          </a:p>
          <a:p>
            <a:pPr eaLnBrk="1" hangingPunct="1">
              <a:lnSpc>
                <a:spcPct val="125000"/>
              </a:lnSpc>
              <a:defRPr/>
            </a:pPr>
            <a:r>
              <a:rPr lang="en-US" altLang="zh-CN" sz="2300" dirty="0">
                <a:solidFill>
                  <a:srgbClr val="C00000"/>
                </a:solidFill>
                <a:effectLst>
                  <a:outerShdw blurRad="38100" dist="38100" dir="2700000" algn="tl">
                    <a:srgbClr val="C0C0C0"/>
                  </a:outerShdw>
                </a:effectLst>
                <a:latin typeface="Arial" panose="020B0604020202020204" pitchFamily="34" charset="0"/>
              </a:rPr>
              <a:t>     7</a:t>
            </a:r>
            <a:r>
              <a:rPr lang="zh-CN" altLang="en-US" sz="2300" dirty="0">
                <a:solidFill>
                  <a:srgbClr val="C00000"/>
                </a:solidFill>
                <a:effectLst>
                  <a:outerShdw blurRad="38100" dist="38100" dir="2700000" algn="tl">
                    <a:srgbClr val="C0C0C0"/>
                  </a:outerShdw>
                </a:effectLst>
                <a:latin typeface="Arial" panose="020B0604020202020204" pitchFamily="34" charset="0"/>
              </a:rPr>
              <a:t>．软件环境</a:t>
            </a:r>
          </a:p>
          <a:p>
            <a:pPr eaLnBrk="1" hangingPunct="1">
              <a:lnSpc>
                <a:spcPct val="125000"/>
              </a:lnSpc>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软件环境</a:t>
            </a:r>
            <a:r>
              <a:rPr lang="zh-CN" altLang="en-US" sz="2300" dirty="0">
                <a:solidFill>
                  <a:srgbClr val="CC0000"/>
                </a:solidFill>
                <a:effectLst>
                  <a:outerShdw blurRad="38100" dist="38100" dir="2700000" algn="tl">
                    <a:srgbClr val="C0C0C0"/>
                  </a:outerShdw>
                </a:effectLst>
                <a:latin typeface="Arial" panose="020B0604020202020204" pitchFamily="34" charset="0"/>
              </a:rPr>
              <a:t>包括</a:t>
            </a:r>
            <a:r>
              <a:rPr lang="zh-CN" altLang="en-US" sz="2300" dirty="0">
                <a:solidFill>
                  <a:schemeClr val="tx1"/>
                </a:solidFill>
                <a:effectLst>
                  <a:outerShdw blurRad="38100" dist="38100" dir="2700000" algn="tl">
                    <a:srgbClr val="C0C0C0"/>
                  </a:outerShdw>
                </a:effectLst>
                <a:latin typeface="Arial" panose="020B0604020202020204" pitchFamily="34" charset="0"/>
              </a:rPr>
              <a:t>服务领域、运行环境和外部系统等方面。</a:t>
            </a:r>
          </a:p>
          <a:p>
            <a:pPr eaLnBrk="1" hangingPunct="1">
              <a:lnSpc>
                <a:spcPct val="125000"/>
              </a:lnSpc>
              <a:defRPr/>
            </a:pPr>
            <a:r>
              <a:rPr lang="en-US" altLang="zh-CN" sz="2300" dirty="0">
                <a:solidFill>
                  <a:srgbClr val="C00000"/>
                </a:solidFill>
                <a:effectLst>
                  <a:outerShdw blurRad="38100" dist="38100" dir="2700000" algn="tl">
                    <a:srgbClr val="C0C0C0"/>
                  </a:outerShdw>
                </a:effectLst>
                <a:latin typeface="Arial" panose="020B0604020202020204" pitchFamily="34" charset="0"/>
              </a:rPr>
              <a:t>     8</a:t>
            </a:r>
            <a:r>
              <a:rPr lang="zh-CN" altLang="en-US" sz="2300" dirty="0">
                <a:solidFill>
                  <a:srgbClr val="C00000"/>
                </a:solidFill>
                <a:effectLst>
                  <a:outerShdw blurRad="38100" dist="38100" dir="2700000" algn="tl">
                    <a:srgbClr val="C0C0C0"/>
                  </a:outerShdw>
                </a:effectLst>
                <a:latin typeface="Arial" panose="020B0604020202020204" pitchFamily="34" charset="0"/>
              </a:rPr>
              <a:t>．主要技术</a:t>
            </a:r>
          </a:p>
          <a:p>
            <a:pPr eaLnBrk="1" hangingPunct="1">
              <a:lnSpc>
                <a:spcPct val="125000"/>
              </a:lnSpc>
              <a:defRPr/>
            </a:pPr>
            <a:r>
              <a:rPr lang="zh-CN" altLang="en-US" sz="2300" dirty="0">
                <a:solidFill>
                  <a:schemeClr val="tx1"/>
                </a:solidFill>
                <a:effectLst>
                  <a:outerShdw blurRad="38100" dist="38100" dir="2700000" algn="tl">
                    <a:srgbClr val="C0C0C0"/>
                  </a:outerShdw>
                </a:effectLst>
                <a:latin typeface="Arial" panose="020B0604020202020204" pitchFamily="34" charset="0"/>
              </a:rPr>
              <a:t>      开发软件</a:t>
            </a:r>
            <a:r>
              <a:rPr lang="zh-CN" altLang="en-US" sz="2300" dirty="0">
                <a:solidFill>
                  <a:srgbClr val="CC0000"/>
                </a:solidFill>
                <a:effectLst>
                  <a:outerShdw blurRad="38100" dist="38100" dir="2700000" algn="tl">
                    <a:srgbClr val="C0C0C0"/>
                  </a:outerShdw>
                </a:effectLst>
                <a:latin typeface="Arial" panose="020B0604020202020204" pitchFamily="34" charset="0"/>
              </a:rPr>
              <a:t>所需要的</a:t>
            </a:r>
            <a:r>
              <a:rPr lang="zh-CN" altLang="en-US" sz="2300" dirty="0">
                <a:solidFill>
                  <a:srgbClr val="DC30C3"/>
                </a:solidFill>
                <a:effectLst>
                  <a:outerShdw blurRad="38100" dist="38100" dir="2700000" algn="tl">
                    <a:srgbClr val="C0C0C0"/>
                  </a:outerShdw>
                </a:effectLst>
                <a:latin typeface="Arial" panose="020B0604020202020204" pitchFamily="34" charset="0"/>
              </a:rPr>
              <a:t>主要技术</a:t>
            </a:r>
            <a:r>
              <a:rPr lang="zh-CN" altLang="en-US" sz="2300" dirty="0">
                <a:solidFill>
                  <a:schemeClr val="tx1"/>
                </a:solidFill>
                <a:effectLst>
                  <a:outerShdw blurRad="38100" dist="38100" dir="2700000" algn="tl">
                    <a:srgbClr val="C0C0C0"/>
                  </a:outerShdw>
                </a:effectLst>
                <a:latin typeface="Arial" panose="020B0604020202020204" pitchFamily="34" charset="0"/>
              </a:rPr>
              <a:t>，以及</a:t>
            </a:r>
            <a:r>
              <a:rPr lang="zh-CN" altLang="en-US" sz="2300" dirty="0">
                <a:solidFill>
                  <a:srgbClr val="DC30C3"/>
                </a:solidFill>
                <a:effectLst>
                  <a:outerShdw blurRad="38100" dist="38100" dir="2700000" algn="tl">
                    <a:srgbClr val="C0C0C0"/>
                  </a:outerShdw>
                </a:effectLst>
                <a:latin typeface="Arial" panose="020B0604020202020204" pitchFamily="34" charset="0"/>
              </a:rPr>
              <a:t>关键技术路线</a:t>
            </a:r>
            <a:r>
              <a:rPr lang="zh-CN" altLang="en-US" sz="2300" dirty="0">
                <a:solidFill>
                  <a:schemeClr val="tx1"/>
                </a:solidFill>
                <a:effectLst>
                  <a:outerShdw blurRad="38100" dist="38100" dir="2700000" algn="tl">
                    <a:srgbClr val="C0C0C0"/>
                  </a:outerShdw>
                </a:effectLst>
                <a:latin typeface="Arial" panose="020B0604020202020204" pitchFamily="34" charset="0"/>
              </a:rPr>
              <a:t>。主要包括</a:t>
            </a:r>
            <a:r>
              <a:rPr lang="zh-CN" altLang="en-US" sz="2300" dirty="0">
                <a:solidFill>
                  <a:srgbClr val="006600"/>
                </a:solidFill>
                <a:effectLst>
                  <a:outerShdw blurRad="38100" dist="38100" dir="2700000" algn="tl">
                    <a:srgbClr val="C0C0C0"/>
                  </a:outerShdw>
                </a:effectLst>
                <a:latin typeface="Arial" panose="020B0604020202020204" pitchFamily="34" charset="0"/>
              </a:rPr>
              <a:t>描述、规划、分析、建模、设计、编程、测试、集成、切换</a:t>
            </a:r>
            <a:r>
              <a:rPr lang="zh-CN" altLang="en-US" sz="2300" dirty="0">
                <a:solidFill>
                  <a:schemeClr val="tx1"/>
                </a:solidFill>
                <a:effectLst>
                  <a:outerShdw blurRad="38100" dist="38100" dir="2700000" algn="tl">
                    <a:srgbClr val="C0C0C0"/>
                  </a:outerShdw>
                </a:effectLst>
                <a:latin typeface="Arial" panose="020B0604020202020204" pitchFamily="34" charset="0"/>
              </a:rPr>
              <a:t>等相关的软件</a:t>
            </a:r>
            <a:r>
              <a:rPr lang="zh-CN" altLang="en-US" sz="2300" dirty="0">
                <a:solidFill>
                  <a:srgbClr val="990000"/>
                </a:solidFill>
                <a:effectLst>
                  <a:outerShdw blurRad="38100" dist="38100" dir="2700000" algn="tl">
                    <a:srgbClr val="C0C0C0"/>
                  </a:outerShdw>
                </a:effectLst>
                <a:latin typeface="Arial" panose="020B0604020202020204" pitchFamily="34" charset="0"/>
              </a:rPr>
              <a:t>开发技术</a:t>
            </a:r>
            <a:r>
              <a:rPr lang="zh-CN" altLang="en-US" sz="2300" dirty="0">
                <a:solidFill>
                  <a:schemeClr val="tx1"/>
                </a:solidFill>
                <a:effectLst>
                  <a:outerShdw blurRad="38100" dist="38100" dir="2700000" algn="tl">
                    <a:srgbClr val="C0C0C0"/>
                  </a:outerShdw>
                </a:effectLst>
                <a:latin typeface="Arial" panose="020B0604020202020204" pitchFamily="34" charset="0"/>
              </a:rPr>
              <a:t>，以及软件</a:t>
            </a:r>
            <a:r>
              <a:rPr lang="zh-CN" altLang="en-US" sz="2300" dirty="0">
                <a:solidFill>
                  <a:srgbClr val="006600"/>
                </a:solidFill>
                <a:effectLst>
                  <a:outerShdw blurRad="38100" dist="38100" dir="2700000" algn="tl">
                    <a:srgbClr val="C0C0C0"/>
                  </a:outerShdw>
                </a:effectLst>
                <a:latin typeface="Arial" panose="020B0604020202020204" pitchFamily="34" charset="0"/>
              </a:rPr>
              <a:t>管理与维护技术</a:t>
            </a:r>
            <a:r>
              <a:rPr lang="zh-CN" altLang="en-US" sz="2300" dirty="0">
                <a:solidFill>
                  <a:schemeClr val="tx1"/>
                </a:solidFill>
                <a:effectLst>
                  <a:outerShdw blurRad="38100" dist="38100" dir="2700000" algn="tl">
                    <a:srgbClr val="C0C0C0"/>
                  </a:outerShdw>
                </a:effectLst>
                <a:latin typeface="Arial" panose="020B0604020202020204" pitchFamily="34" charset="0"/>
              </a:rPr>
              <a:t>、软件</a:t>
            </a:r>
            <a:r>
              <a:rPr lang="zh-CN" altLang="en-US" sz="2300" dirty="0">
                <a:solidFill>
                  <a:srgbClr val="006600"/>
                </a:solidFill>
                <a:effectLst>
                  <a:outerShdw blurRad="38100" dist="38100" dir="2700000" algn="tl">
                    <a:srgbClr val="C0C0C0"/>
                  </a:outerShdw>
                </a:effectLst>
                <a:latin typeface="Arial" panose="020B0604020202020204" pitchFamily="34" charset="0"/>
              </a:rPr>
              <a:t>度量技术</a:t>
            </a:r>
            <a:r>
              <a:rPr lang="zh-CN" altLang="en-US" sz="2300" dirty="0">
                <a:solidFill>
                  <a:schemeClr val="tx1"/>
                </a:solidFill>
                <a:effectLst>
                  <a:outerShdw blurRad="38100" dist="38100" dir="2700000" algn="tl">
                    <a:srgbClr val="C0C0C0"/>
                  </a:outerShdw>
                </a:effectLst>
                <a:latin typeface="Arial" panose="020B0604020202020204" pitchFamily="34" charset="0"/>
              </a:rPr>
              <a:t>、软件</a:t>
            </a:r>
            <a:r>
              <a:rPr lang="zh-CN" altLang="en-US" sz="2300" dirty="0">
                <a:solidFill>
                  <a:srgbClr val="006600"/>
                </a:solidFill>
                <a:effectLst>
                  <a:outerShdw blurRad="38100" dist="38100" dir="2700000" algn="tl">
                    <a:srgbClr val="C0C0C0"/>
                  </a:outerShdw>
                </a:effectLst>
                <a:latin typeface="Arial" panose="020B0604020202020204" pitchFamily="34" charset="0"/>
              </a:rPr>
              <a:t>支撑技术</a:t>
            </a:r>
            <a:r>
              <a:rPr lang="zh-CN" altLang="en-US" sz="2300" dirty="0">
                <a:solidFill>
                  <a:schemeClr val="tx1"/>
                </a:solidFill>
                <a:effectLst>
                  <a:outerShdw blurRad="38100" dist="38100" dir="2700000" algn="tl">
                    <a:srgbClr val="C0C0C0"/>
                  </a:outerShdw>
                </a:effectLst>
                <a:latin typeface="Arial" panose="020B0604020202020204" pitchFamily="34" charset="0"/>
              </a:rPr>
              <a:t>等。</a:t>
            </a:r>
          </a:p>
        </p:txBody>
      </p:sp>
      <p:sp>
        <p:nvSpPr>
          <p:cNvPr id="5"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137312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539750" y="1341438"/>
            <a:ext cx="7921625" cy="42433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C00000"/>
                </a:solidFill>
                <a:effectLst>
                  <a:outerShdw blurRad="38100" dist="38100" dir="2700000" algn="tl">
                    <a:srgbClr val="C0C0C0"/>
                  </a:outerShdw>
                </a:effectLst>
                <a:latin typeface="Arial" panose="020B0604020202020204" pitchFamily="34" charset="0"/>
              </a:rPr>
              <a:t>       9</a:t>
            </a:r>
            <a:r>
              <a:rPr lang="zh-CN" altLang="en-US" sz="2400" dirty="0">
                <a:solidFill>
                  <a:srgbClr val="C00000"/>
                </a:solidFill>
                <a:effectLst>
                  <a:outerShdw blurRad="38100" dist="38100" dir="2700000" algn="tl">
                    <a:srgbClr val="C0C0C0"/>
                  </a:outerShdw>
                </a:effectLst>
                <a:latin typeface="Arial" panose="020B0604020202020204" pitchFamily="34" charset="0"/>
              </a:rPr>
              <a:t>．基础条件</a:t>
            </a:r>
          </a:p>
          <a:p>
            <a:pPr eaLnBrk="1" hangingPunct="1">
              <a:defRPr/>
            </a:pPr>
            <a:r>
              <a:rPr lang="zh-CN" altLang="en-US" sz="2400" dirty="0">
                <a:solidFill>
                  <a:srgbClr val="CC0000"/>
                </a:solidFill>
                <a:latin typeface="Arial" panose="020B0604020202020204" pitchFamily="34" charset="0"/>
              </a:rPr>
              <a:t>       软件开发的基础条件</a:t>
            </a:r>
            <a:r>
              <a:rPr lang="zh-CN" altLang="en-US" sz="2400" dirty="0">
                <a:solidFill>
                  <a:schemeClr val="tx1"/>
                </a:solidFill>
                <a:latin typeface="Arial" panose="020B0604020202020204" pitchFamily="34" charset="0"/>
              </a:rPr>
              <a:t>包括：软件的业务基础、技术基础和支撑基础等。</a:t>
            </a:r>
          </a:p>
          <a:p>
            <a:pPr eaLnBrk="1" hangingPunct="1">
              <a:defRPr/>
            </a:pPr>
            <a:r>
              <a:rPr lang="zh-CN" altLang="en-US" sz="2400" dirty="0">
                <a:solidFill>
                  <a:schemeClr val="tx1"/>
                </a:solidFill>
                <a:latin typeface="Arial" panose="020B0604020202020204" pitchFamily="34" charset="0"/>
              </a:rPr>
              <a:t>      对</a:t>
            </a:r>
            <a:r>
              <a:rPr lang="zh-CN" altLang="en-US" sz="2400" dirty="0">
                <a:solidFill>
                  <a:srgbClr val="CC0000"/>
                </a:solidFill>
                <a:latin typeface="Arial" panose="020B0604020202020204" pitchFamily="34" charset="0"/>
              </a:rPr>
              <a:t>问题定义的结果</a:t>
            </a:r>
            <a:r>
              <a:rPr lang="zh-CN" altLang="en-US" sz="2400" dirty="0">
                <a:solidFill>
                  <a:schemeClr val="tx1"/>
                </a:solidFill>
                <a:latin typeface="Arial" panose="020B0604020202020204" pitchFamily="34" charset="0"/>
              </a:rPr>
              <a:t>应该形成“</a:t>
            </a:r>
            <a:r>
              <a:rPr lang="zh-CN" altLang="en-US" sz="2400" dirty="0">
                <a:solidFill>
                  <a:srgbClr val="DC30C3"/>
                </a:solidFill>
                <a:latin typeface="Arial" panose="020B0604020202020204" pitchFamily="34" charset="0"/>
              </a:rPr>
              <a:t>问题定义报告</a:t>
            </a:r>
            <a:r>
              <a:rPr lang="zh-CN" altLang="en-US" sz="2400" dirty="0">
                <a:solidFill>
                  <a:schemeClr val="tx1"/>
                </a:solidFill>
                <a:latin typeface="Arial" panose="020B0604020202020204" pitchFamily="34" charset="0"/>
              </a:rPr>
              <a:t>”，主要由软件策划小组起草，需要经过用户认可，反映软件策划小组和用户对问题的一致认识。目前并没有规范统一的问题定义报告格式，“</a:t>
            </a:r>
            <a:r>
              <a:rPr lang="zh-CN" altLang="en-US" sz="2400" dirty="0">
                <a:solidFill>
                  <a:srgbClr val="990000"/>
                </a:solidFill>
                <a:latin typeface="Arial" panose="020B0604020202020204" pitchFamily="34" charset="0"/>
              </a:rPr>
              <a:t>问题定义报告</a:t>
            </a:r>
            <a:r>
              <a:rPr lang="zh-CN" altLang="en-US" sz="2400" dirty="0">
                <a:solidFill>
                  <a:schemeClr val="tx1"/>
                </a:solidFill>
                <a:latin typeface="Arial" panose="020B0604020202020204" pitchFamily="34" charset="0"/>
              </a:rPr>
              <a:t>”</a:t>
            </a:r>
            <a:r>
              <a:rPr lang="zh-CN" altLang="en-US" sz="2400" dirty="0">
                <a:solidFill>
                  <a:srgbClr val="C00000"/>
                </a:solidFill>
                <a:latin typeface="Arial" panose="020B0604020202020204" pitchFamily="34" charset="0"/>
              </a:rPr>
              <a:t>主要包括</a:t>
            </a:r>
            <a:r>
              <a:rPr lang="zh-CN" altLang="en-US" sz="2400" dirty="0">
                <a:solidFill>
                  <a:schemeClr val="tx1"/>
                </a:solidFill>
                <a:latin typeface="Arial" panose="020B0604020202020204" pitchFamily="34" charset="0"/>
              </a:rPr>
              <a:t>：软件（项目）名称、项目提出的背景、软件目标、项目性质、软件服务范围、基本需求、软件环境、主要技术、基础条件等。</a:t>
            </a:r>
          </a:p>
        </p:txBody>
      </p:sp>
      <p:pic>
        <p:nvPicPr>
          <p:cNvPr id="17412" name="Picture 10"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7763" y="5168900"/>
            <a:ext cx="13747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2041015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827088" y="1484313"/>
            <a:ext cx="7561262" cy="27035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800">
                <a:solidFill>
                  <a:srgbClr val="FF0000"/>
                </a:solidFill>
                <a:latin typeface="Wingdings" panose="05000000000000000000" pitchFamily="2" charset="2"/>
              </a:rPr>
              <a:t> </a:t>
            </a:r>
            <a:r>
              <a:rPr lang="en-US" altLang="zh-CN" sz="2400">
                <a:solidFill>
                  <a:srgbClr val="FF0000"/>
                </a:solidFill>
                <a:latin typeface="Wingdings" panose="05000000000000000000" pitchFamily="2" charset="2"/>
              </a:rPr>
              <a:t>1</a:t>
            </a:r>
            <a:r>
              <a:rPr lang="zh-CN" altLang="zh-CN" sz="2400">
                <a:solidFill>
                  <a:srgbClr val="FF0000"/>
                </a:solidFill>
                <a:latin typeface="黑体" panose="02010609060101010101" pitchFamily="2" charset="-122"/>
                <a:ea typeface="黑体" panose="02010609060101010101" pitchFamily="2" charset="-122"/>
              </a:rPr>
              <a:t>讨论思考</a:t>
            </a:r>
            <a:r>
              <a:rPr lang="zh-CN" altLang="zh-CN" sz="2400">
                <a:solidFill>
                  <a:srgbClr val="FF0000"/>
                </a:solidFill>
              </a:rPr>
              <a:t>：</a:t>
            </a:r>
            <a:endParaRPr lang="zh-CN" altLang="en-US" sz="2400">
              <a:solidFill>
                <a:srgbClr val="FF0000"/>
              </a:solidFill>
              <a:latin typeface="Arial" panose="020B0604020202020204" pitchFamily="34" charset="0"/>
            </a:endParaRPr>
          </a:p>
          <a:p>
            <a:pPr eaLnBrk="1" hangingPunct="1">
              <a:defRPr/>
            </a:pPr>
            <a:r>
              <a:rPr lang="zh-CN" altLang="en-US" sz="2400">
                <a:solidFill>
                  <a:schemeClr val="tx1"/>
                </a:solidFill>
                <a:latin typeface="Arial" panose="020B0604020202020204" pitchFamily="34" charset="0"/>
              </a:rPr>
              <a:t> </a:t>
            </a: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1</a:t>
            </a:r>
            <a:r>
              <a:rPr lang="zh-CN" altLang="en-US" sz="2200">
                <a:solidFill>
                  <a:schemeClr val="tx1"/>
                </a:solidFill>
                <a:latin typeface="Arial" panose="020B0604020202020204" pitchFamily="34" charset="0"/>
              </a:rPr>
              <a:t>）什么是软件问题定义？问题定义内容包括哪些？ </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2</a:t>
            </a:r>
            <a:r>
              <a:rPr lang="zh-CN" altLang="en-US" sz="2200">
                <a:solidFill>
                  <a:schemeClr val="tx1"/>
                </a:solidFill>
                <a:latin typeface="Arial" panose="020B0604020202020204" pitchFamily="34" charset="0"/>
              </a:rPr>
              <a:t>）初步调研需要确定和澄清的问题主要有哪些？</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3</a:t>
            </a:r>
            <a:r>
              <a:rPr lang="zh-CN" altLang="en-US" sz="2200">
                <a:solidFill>
                  <a:schemeClr val="tx1"/>
                </a:solidFill>
                <a:latin typeface="Arial" panose="020B0604020202020204" pitchFamily="34" charset="0"/>
              </a:rPr>
              <a:t>）软件工程应用对系统目的和任务有哪几个层次？</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4</a:t>
            </a:r>
            <a:r>
              <a:rPr lang="zh-CN" altLang="en-US" sz="2200">
                <a:solidFill>
                  <a:schemeClr val="tx1"/>
                </a:solidFill>
                <a:latin typeface="Arial" panose="020B0604020202020204" pitchFamily="34" charset="0"/>
              </a:rPr>
              <a:t>）软件问题定义的内容有哪些？</a:t>
            </a:r>
          </a:p>
        </p:txBody>
      </p:sp>
      <p:pic>
        <p:nvPicPr>
          <p:cNvPr id="18436" name="Picture 7"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8588" y="4579938"/>
            <a:ext cx="1320800" cy="134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white">
          <a:xfrm>
            <a:off x="428625" y="161925"/>
            <a:ext cx="8178800" cy="533400"/>
          </a:xfrm>
          <a:prstGeom prst="rect">
            <a:avLst/>
          </a:prstGeom>
          <a:noFill/>
          <a:ln>
            <a:noFill/>
          </a:ln>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eaLnBrk="1" hangingPunct="1">
              <a:defRPr/>
            </a:pPr>
            <a:r>
              <a:rPr lang="en-US" altLang="zh-CN" b="0" dirty="0">
                <a:effectLst>
                  <a:outerShdw blurRad="38100" dist="38100" dir="2700000" algn="tl">
                    <a:srgbClr val="C0C0C0"/>
                  </a:outerShdw>
                </a:effectLst>
              </a:rPr>
              <a:t>2.1</a:t>
            </a:r>
            <a:r>
              <a:rPr lang="zh-CN" altLang="en-US" dirty="0">
                <a:effectLst>
                  <a:outerShdw blurRad="38100" dist="38100" dir="2700000" algn="tl">
                    <a:srgbClr val="C0C0C0"/>
                  </a:outerShdw>
                </a:effectLst>
              </a:rPr>
              <a:t>软件问题的调研和定义</a:t>
            </a:r>
            <a:r>
              <a:rPr lang="zh-CN" altLang="en-US" dirty="0"/>
              <a:t> </a:t>
            </a:r>
          </a:p>
        </p:txBody>
      </p:sp>
    </p:spTree>
    <p:extLst>
      <p:ext uri="{BB962C8B-B14F-4D97-AF65-F5344CB8AC3E}">
        <p14:creationId xmlns:p14="http://schemas.microsoft.com/office/powerpoint/2010/main" val="103553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28625" y="161925"/>
            <a:ext cx="8178800" cy="533400"/>
          </a:xfrm>
        </p:spPr>
        <p:txBody>
          <a:bodyPr/>
          <a:lstStyle/>
          <a:p>
            <a:pPr>
              <a:defRPr/>
            </a:pPr>
            <a:r>
              <a:rPr lang="en-US" altLang="zh-CN" dirty="0">
                <a:effectLst>
                  <a:outerShdw blurRad="38100" dist="38100" dir="2700000" algn="tl">
                    <a:srgbClr val="000000">
                      <a:alpha val="43137"/>
                    </a:srgbClr>
                  </a:outerShdw>
                </a:effectLst>
                <a:latin typeface="Arial" panose="020B0604020202020204" pitchFamily="34" charset="0"/>
              </a:rPr>
              <a:t>2.2 </a:t>
            </a:r>
            <a:r>
              <a:rPr lang="zh-CN" altLang="en-US" dirty="0">
                <a:effectLst>
                  <a:outerShdw blurRad="38100" dist="38100" dir="2700000" algn="tl">
                    <a:srgbClr val="000000">
                      <a:alpha val="43137"/>
                    </a:srgbClr>
                  </a:outerShdw>
                </a:effectLst>
                <a:latin typeface="Arial" panose="020B0604020202020204" pitchFamily="34" charset="0"/>
              </a:rPr>
              <a:t>可行性分析与评审</a:t>
            </a:r>
          </a:p>
        </p:txBody>
      </p:sp>
      <p:sp>
        <p:nvSpPr>
          <p:cNvPr id="19459"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5" name="圆角矩形 4"/>
          <p:cNvSpPr/>
          <p:nvPr/>
        </p:nvSpPr>
        <p:spPr bwMode="gray">
          <a:xfrm>
            <a:off x="395288" y="1268413"/>
            <a:ext cx="8569325" cy="51133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600"/>
              </a:spcBef>
              <a:spcAft>
                <a:spcPts val="600"/>
              </a:spcAft>
              <a:buFont typeface="Arial" panose="020B0604020202020204" pitchFamily="34" charset="0"/>
              <a:buNone/>
              <a:defRPr/>
            </a:pPr>
            <a:r>
              <a:rPr lang="en-US" altLang="zh-CN" sz="2400" dirty="0"/>
              <a:t>    </a:t>
            </a:r>
            <a:r>
              <a:rPr lang="zh-CN" altLang="zh-CN" sz="2200" dirty="0"/>
              <a:t>对拟研发的软件（</a:t>
            </a:r>
            <a:r>
              <a:rPr lang="zh-CN" altLang="en-US" sz="2200" dirty="0"/>
              <a:t>市场等</a:t>
            </a:r>
            <a:r>
              <a:rPr lang="zh-CN" altLang="zh-CN" sz="2200" dirty="0"/>
              <a:t>需求）进行</a:t>
            </a:r>
            <a:r>
              <a:rPr lang="zh-CN" altLang="zh-CN" sz="2200" dirty="0">
                <a:solidFill>
                  <a:srgbClr val="C00000"/>
                </a:solidFill>
              </a:rPr>
              <a:t>深入实际的可行性分析</a:t>
            </a:r>
            <a:r>
              <a:rPr lang="zh-CN" altLang="zh-CN" sz="2200" dirty="0"/>
              <a:t>，是决策其软件是否可以立项进行研发，并对可行研发的软件项目制定初步方案的</a:t>
            </a:r>
            <a:r>
              <a:rPr lang="zh-CN" altLang="zh-CN" sz="2200" dirty="0">
                <a:solidFill>
                  <a:srgbClr val="C00000"/>
                </a:solidFill>
              </a:rPr>
              <a:t>重要依据</a:t>
            </a:r>
            <a:r>
              <a:rPr lang="zh-CN" altLang="zh-CN" sz="2200" dirty="0"/>
              <a:t>。</a:t>
            </a:r>
            <a:endParaRPr lang="en-US" altLang="zh-CN" sz="2200" dirty="0"/>
          </a:p>
          <a:p>
            <a:pPr eaLnBrk="1" hangingPunct="1">
              <a:spcBef>
                <a:spcPts val="600"/>
              </a:spcBef>
              <a:spcAft>
                <a:spcPts val="600"/>
              </a:spcAft>
              <a:buFont typeface="Arial" panose="020B0604020202020204" pitchFamily="34" charset="0"/>
              <a:buNone/>
              <a:defRPr/>
            </a:pPr>
            <a:r>
              <a:rPr lang="en-US" altLang="zh-CN" sz="2600" dirty="0">
                <a:solidFill>
                  <a:srgbClr val="FF0000"/>
                </a:solidFill>
                <a:latin typeface="Arial" panose="020B0604020202020204" pitchFamily="34" charset="0"/>
              </a:rPr>
              <a:t>2.2.1 </a:t>
            </a:r>
            <a:r>
              <a:rPr lang="zh-CN" altLang="en-US" sz="2600" dirty="0">
                <a:solidFill>
                  <a:srgbClr val="FF0000"/>
                </a:solidFill>
                <a:latin typeface="Arial" panose="020B0604020202020204" pitchFamily="34" charset="0"/>
              </a:rPr>
              <a:t>可行性分析的概念及意义</a:t>
            </a:r>
            <a:endParaRPr lang="en-US" altLang="zh-CN" sz="2600" dirty="0">
              <a:solidFill>
                <a:srgbClr val="FF0000"/>
              </a:solidFill>
              <a:latin typeface="Arial" panose="020B0604020202020204" pitchFamily="34" charset="0"/>
            </a:endParaRPr>
          </a:p>
          <a:p>
            <a:pPr eaLnBrk="1" hangingPunct="1">
              <a:spcBef>
                <a:spcPts val="300"/>
              </a:spcBef>
              <a:spcAft>
                <a:spcPts val="200"/>
              </a:spcAft>
              <a:buFont typeface="Arial" panose="020B0604020202020204" pitchFamily="34" charset="0"/>
              <a:buNone/>
              <a:defRPr/>
            </a:pPr>
            <a:r>
              <a:rPr lang="en-US" altLang="zh-CN" sz="2000" dirty="0">
                <a:solidFill>
                  <a:schemeClr val="tx1"/>
                </a:solidFill>
                <a:latin typeface="Arial" panose="020B0604020202020204" pitchFamily="34" charset="0"/>
              </a:rPr>
              <a:t>      </a:t>
            </a:r>
            <a:r>
              <a:rPr lang="en-US" altLang="zh-CN" sz="2200" dirty="0">
                <a:solidFill>
                  <a:srgbClr val="990033"/>
                </a:solidFill>
                <a:latin typeface="Arial" panose="020B0604020202020204" pitchFamily="34" charset="0"/>
              </a:rPr>
              <a:t>1</a:t>
            </a:r>
            <a:r>
              <a:rPr lang="zh-CN" altLang="en-US" sz="2200" dirty="0">
                <a:solidFill>
                  <a:srgbClr val="990033"/>
                </a:solidFill>
                <a:latin typeface="Arial" panose="020B0604020202020204" pitchFamily="34" charset="0"/>
              </a:rPr>
              <a:t>．可行性分析的概念和特点</a:t>
            </a:r>
          </a:p>
          <a:p>
            <a:pPr eaLnBrk="1" hangingPunct="1">
              <a:spcBef>
                <a:spcPts val="300"/>
              </a:spcBef>
              <a:spcAft>
                <a:spcPts val="200"/>
              </a:spcAft>
              <a:buFont typeface="Arial" panose="020B0604020202020204" pitchFamily="34" charset="0"/>
              <a:buNone/>
              <a:defRPr/>
            </a:pPr>
            <a:r>
              <a:rPr lang="zh-CN" altLang="en-US" sz="2200" dirty="0">
                <a:solidFill>
                  <a:schemeClr val="tx1"/>
                </a:solidFill>
                <a:latin typeface="Arial" panose="020B0604020202020204" pitchFamily="34" charset="0"/>
              </a:rPr>
              <a:t>      </a:t>
            </a:r>
            <a:r>
              <a:rPr lang="zh-CN" altLang="en-US" sz="2200" u="sng" dirty="0">
                <a:solidFill>
                  <a:srgbClr val="FF0000"/>
                </a:solidFill>
                <a:latin typeface="Arial" panose="020B0604020202020204" pitchFamily="34" charset="0"/>
              </a:rPr>
              <a:t>可行性分析</a:t>
            </a:r>
            <a:r>
              <a:rPr lang="zh-CN" altLang="en-US" sz="2200" dirty="0">
                <a:solidFill>
                  <a:schemeClr val="tx1"/>
                </a:solidFill>
                <a:latin typeface="Arial" panose="020B0604020202020204" pitchFamily="34" charset="0"/>
              </a:rPr>
              <a:t>也称</a:t>
            </a:r>
            <a:r>
              <a:rPr lang="zh-CN" altLang="en-US" sz="2200" dirty="0">
                <a:solidFill>
                  <a:srgbClr val="FF0000"/>
                </a:solidFill>
                <a:latin typeface="Arial" panose="020B0604020202020204" pitchFamily="34" charset="0"/>
              </a:rPr>
              <a:t>可行性研究</a:t>
            </a:r>
            <a:r>
              <a:rPr lang="zh-CN" altLang="en-US" sz="2200" dirty="0">
                <a:solidFill>
                  <a:schemeClr val="tx1"/>
                </a:solidFill>
                <a:latin typeface="Arial" panose="020B0604020202020204" pitchFamily="34" charset="0"/>
              </a:rPr>
              <a:t>，</a:t>
            </a:r>
            <a:r>
              <a:rPr lang="zh-CN" altLang="zh-CN" sz="2200" dirty="0">
                <a:solidFill>
                  <a:srgbClr val="29698D"/>
                </a:solidFill>
              </a:rPr>
              <a:t>是对拟研发软件项目（或称为申报的“拟研发立项问题”）</a:t>
            </a:r>
            <a:r>
              <a:rPr lang="zh-CN" altLang="zh-CN" sz="2200" dirty="0">
                <a:solidFill>
                  <a:srgbClr val="3333FF"/>
                </a:solidFill>
              </a:rPr>
              <a:t>分析论证</a:t>
            </a:r>
            <a:r>
              <a:rPr lang="zh-CN" altLang="zh-CN" sz="2200" u="sng" dirty="0">
                <a:solidFill>
                  <a:srgbClr val="990000"/>
                </a:solidFill>
              </a:rPr>
              <a:t>可行性</a:t>
            </a:r>
            <a:r>
              <a:rPr lang="zh-CN" altLang="zh-CN" sz="2200" u="sng" dirty="0">
                <a:solidFill>
                  <a:srgbClr val="29698D"/>
                </a:solidFill>
              </a:rPr>
              <a:t>和</a:t>
            </a:r>
            <a:r>
              <a:rPr lang="zh-CN" altLang="zh-CN" sz="2200" u="sng" dirty="0">
                <a:solidFill>
                  <a:srgbClr val="990000"/>
                </a:solidFill>
              </a:rPr>
              <a:t>必要性</a:t>
            </a:r>
            <a:r>
              <a:rPr lang="zh-CN" altLang="zh-CN" sz="2200" dirty="0">
                <a:solidFill>
                  <a:srgbClr val="29698D"/>
                </a:solidFill>
              </a:rPr>
              <a:t>的过程。主要从技术、经济、社会等方面分析其可行性，并根据软件运行环境、软硬件及数据资源与处理要求、研发能力和效益等情况，确定立项开发的必要性，并在确定可行必要后提出初步方案，形成“</a:t>
            </a:r>
            <a:r>
              <a:rPr lang="zh-CN" altLang="zh-CN" sz="2200" u="sng" dirty="0">
                <a:solidFill>
                  <a:srgbClr val="990000"/>
                </a:solidFill>
              </a:rPr>
              <a:t>可行性分析报告</a:t>
            </a:r>
            <a:r>
              <a:rPr lang="zh-CN" altLang="zh-CN" sz="2200" dirty="0">
                <a:solidFill>
                  <a:srgbClr val="29698D"/>
                </a:solidFill>
              </a:rPr>
              <a:t>”</a:t>
            </a:r>
            <a:r>
              <a:rPr lang="zh-CN" altLang="en-US" sz="2200" dirty="0">
                <a:solidFill>
                  <a:srgbClr val="29698D"/>
                </a:solidFill>
              </a:rPr>
              <a:t>,</a:t>
            </a:r>
            <a:r>
              <a:rPr lang="zh-CN" altLang="zh-CN" sz="2200" dirty="0">
                <a:solidFill>
                  <a:srgbClr val="29698D"/>
                </a:solidFill>
              </a:rPr>
              <a:t>之后还需要进行</a:t>
            </a:r>
            <a:r>
              <a:rPr lang="zh-CN" altLang="zh-CN" sz="2200" dirty="0">
                <a:solidFill>
                  <a:srgbClr val="990000"/>
                </a:solidFill>
              </a:rPr>
              <a:t>立项</a:t>
            </a:r>
            <a:r>
              <a:rPr lang="zh-CN" altLang="zh-CN" sz="2200" dirty="0">
                <a:solidFill>
                  <a:srgbClr val="29698D"/>
                </a:solidFill>
              </a:rPr>
              <a:t>并制定出</a:t>
            </a:r>
            <a:r>
              <a:rPr lang="zh-CN" altLang="zh-CN" sz="2200" dirty="0">
                <a:solidFill>
                  <a:srgbClr val="990000"/>
                </a:solidFill>
              </a:rPr>
              <a:t>研发计划</a:t>
            </a:r>
            <a:r>
              <a:rPr lang="zh-CN" altLang="en-US" sz="2200" dirty="0">
                <a:solidFill>
                  <a:srgbClr val="29698D"/>
                </a:solidFill>
              </a:rPr>
              <a:t>,</a:t>
            </a:r>
            <a:r>
              <a:rPr lang="zh-CN" altLang="zh-CN" sz="2200" dirty="0">
                <a:solidFill>
                  <a:srgbClr val="29698D"/>
                </a:solidFill>
              </a:rPr>
              <a:t>以便于进行有效研发。</a:t>
            </a:r>
          </a:p>
          <a:p>
            <a:pPr eaLnBrk="1" hangingPunct="1">
              <a:spcBef>
                <a:spcPts val="600"/>
              </a:spcBef>
              <a:spcAft>
                <a:spcPts val="600"/>
              </a:spcAft>
              <a:buFont typeface="Arial" panose="020B0604020202020204" pitchFamily="34" charset="0"/>
              <a:buNone/>
              <a:defRPr/>
            </a:pPr>
            <a:r>
              <a:rPr lang="zh-CN" altLang="zh-CN" sz="2200" dirty="0">
                <a:solidFill>
                  <a:srgbClr val="29698D"/>
                </a:solidFill>
              </a:rPr>
              <a:t>   可行性分析</a:t>
            </a:r>
            <a:r>
              <a:rPr lang="zh-CN" altLang="zh-CN" sz="2200" dirty="0">
                <a:solidFill>
                  <a:srgbClr val="DC30C3"/>
                </a:solidFill>
              </a:rPr>
              <a:t>特点</a:t>
            </a:r>
            <a:r>
              <a:rPr lang="en-US" altLang="zh-CN" sz="2200" dirty="0">
                <a:solidFill>
                  <a:srgbClr val="29698D"/>
                </a:solidFill>
              </a:rPr>
              <a:t>:</a:t>
            </a:r>
            <a:r>
              <a:rPr lang="zh-CN" altLang="zh-CN" sz="2200" dirty="0">
                <a:solidFill>
                  <a:srgbClr val="29698D"/>
                </a:solidFill>
              </a:rPr>
              <a:t>预见性、公正性、可靠性、科学性等。</a:t>
            </a:r>
            <a:r>
              <a:rPr lang="zh-CN" altLang="en-US" sz="2200" dirty="0">
                <a:solidFill>
                  <a:schemeClr val="tx1"/>
                </a:solidFill>
                <a:latin typeface="Arial" panose="020B0604020202020204" pitchFamily="34" charset="0"/>
              </a:rPr>
              <a:t> </a:t>
            </a:r>
          </a:p>
        </p:txBody>
      </p:sp>
    </p:spTree>
    <p:extLst>
      <p:ext uri="{BB962C8B-B14F-4D97-AF65-F5344CB8AC3E}">
        <p14:creationId xmlns:p14="http://schemas.microsoft.com/office/powerpoint/2010/main" val="2619371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685800" y="3068638"/>
            <a:ext cx="7921625" cy="33845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200">
                <a:solidFill>
                  <a:srgbClr val="C00000"/>
                </a:solidFill>
                <a:latin typeface="Arial" panose="020B0604020202020204" pitchFamily="34" charset="0"/>
              </a:rPr>
              <a:t>       3</a:t>
            </a:r>
            <a:r>
              <a:rPr lang="zh-CN" altLang="zh-CN" sz="2200">
                <a:solidFill>
                  <a:srgbClr val="C00000"/>
                </a:solidFill>
                <a:latin typeface="Arial" panose="020B0604020202020204" pitchFamily="34" charset="0"/>
              </a:rPr>
              <a:t>．可行性分析的目的</a:t>
            </a:r>
            <a:r>
              <a:rPr lang="zh-CN" altLang="en-US" sz="2200">
                <a:solidFill>
                  <a:srgbClr val="C00000"/>
                </a:solidFill>
                <a:latin typeface="Arial" panose="020B0604020202020204" pitchFamily="34" charset="0"/>
              </a:rPr>
              <a:t>及结论</a:t>
            </a:r>
            <a:endParaRPr lang="zh-CN" altLang="zh-CN" sz="2200">
              <a:solidFill>
                <a:srgbClr val="C00000"/>
              </a:solidFill>
              <a:latin typeface="Arial" panose="020B0604020202020204" pitchFamily="34" charset="0"/>
            </a:endParaRPr>
          </a:p>
          <a:p>
            <a:pPr eaLnBrk="1" hangingPunct="1">
              <a:defRPr/>
            </a:pPr>
            <a:r>
              <a:rPr lang="en-US" altLang="zh-CN" sz="2200">
                <a:solidFill>
                  <a:srgbClr val="29698D"/>
                </a:solidFill>
              </a:rPr>
              <a:t>    </a:t>
            </a:r>
            <a:r>
              <a:rPr lang="zh-CN" altLang="zh-CN" sz="2200">
                <a:solidFill>
                  <a:srgbClr val="CC0000"/>
                </a:solidFill>
                <a:latin typeface="Arial" panose="020B0604020202020204" pitchFamily="34" charset="0"/>
              </a:rPr>
              <a:t>可行性分析目的</a:t>
            </a:r>
            <a:r>
              <a:rPr lang="zh-CN" altLang="zh-CN" sz="2200">
                <a:solidFill>
                  <a:srgbClr val="29698D"/>
                </a:solidFill>
              </a:rPr>
              <a:t>是围绕影响软件项目研发的各种因素的可行性进行全面、系统的分析论证。</a:t>
            </a:r>
            <a:endParaRPr lang="en-US" altLang="zh-CN" sz="2200">
              <a:solidFill>
                <a:srgbClr val="29698D"/>
              </a:solidFill>
            </a:endParaRPr>
          </a:p>
          <a:p>
            <a:pPr eaLnBrk="1" hangingPunct="1">
              <a:defRPr/>
            </a:pPr>
            <a:r>
              <a:rPr lang="en-US" altLang="zh-CN" sz="2200">
                <a:solidFill>
                  <a:srgbClr val="CC0000"/>
                </a:solidFill>
                <a:latin typeface="Arial" panose="020B0604020202020204" pitchFamily="34" charset="0"/>
              </a:rPr>
              <a:t>      </a:t>
            </a:r>
            <a:r>
              <a:rPr lang="zh-CN" altLang="en-US" sz="2200">
                <a:solidFill>
                  <a:srgbClr val="CC0000"/>
                </a:solidFill>
                <a:latin typeface="Arial" panose="020B0604020202020204" pitchFamily="34" charset="0"/>
              </a:rPr>
              <a:t>可行性分析的结论</a:t>
            </a:r>
            <a:r>
              <a:rPr lang="zh-CN" altLang="en-US" sz="2200">
                <a:solidFill>
                  <a:srgbClr val="990033"/>
                </a:solidFill>
                <a:latin typeface="Arial" panose="020B0604020202020204" pitchFamily="34" charset="0"/>
              </a:rPr>
              <a:t>，概括起来有</a:t>
            </a:r>
            <a:r>
              <a:rPr lang="en-US" altLang="zh-CN" sz="2200">
                <a:solidFill>
                  <a:srgbClr val="DC30C3"/>
                </a:solidFill>
                <a:latin typeface="Arial" panose="020B0604020202020204" pitchFamily="34" charset="0"/>
              </a:rPr>
              <a:t>3</a:t>
            </a:r>
            <a:r>
              <a:rPr lang="zh-CN" altLang="en-US" sz="2200">
                <a:solidFill>
                  <a:srgbClr val="DC30C3"/>
                </a:solidFill>
                <a:latin typeface="Arial" panose="020B0604020202020204" pitchFamily="34" charset="0"/>
              </a:rPr>
              <a:t>种情况</a:t>
            </a:r>
            <a:r>
              <a:rPr lang="zh-CN" altLang="en-US" sz="2200">
                <a:solidFill>
                  <a:srgbClr val="990033"/>
                </a:solidFill>
                <a:latin typeface="Arial" panose="020B0604020202020204" pitchFamily="34" charset="0"/>
              </a:rPr>
              <a:t>：</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1</a:t>
            </a:r>
            <a:r>
              <a:rPr lang="zh-CN" altLang="en-US" sz="2200">
                <a:solidFill>
                  <a:schemeClr val="tx1"/>
                </a:solidFill>
                <a:latin typeface="Arial" panose="020B0604020202020204" pitchFamily="34" charset="0"/>
              </a:rPr>
              <a:t>）可行。“可行”结论表明可以按初步方案和计划进行立项并开发。</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2</a:t>
            </a:r>
            <a:r>
              <a:rPr lang="zh-CN" altLang="en-US" sz="2200">
                <a:solidFill>
                  <a:schemeClr val="tx1"/>
                </a:solidFill>
                <a:latin typeface="Arial" panose="020B0604020202020204" pitchFamily="34" charset="0"/>
              </a:rPr>
              <a:t>）基本可行。对软件项目内容或方案进行必要修改后，可以进行开发。</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3</a:t>
            </a:r>
            <a:r>
              <a:rPr lang="zh-CN" altLang="en-US" sz="2200">
                <a:solidFill>
                  <a:schemeClr val="tx1"/>
                </a:solidFill>
                <a:latin typeface="Arial" panose="020B0604020202020204" pitchFamily="34" charset="0"/>
              </a:rPr>
              <a:t>）不可行。软件项目不能进行立项或确定项目终止。</a:t>
            </a:r>
          </a:p>
          <a:p>
            <a:pPr eaLnBrk="1" hangingPunct="1">
              <a:defRPr/>
            </a:pPr>
            <a:endParaRPr lang="zh-CN" altLang="en-US" sz="2000">
              <a:solidFill>
                <a:schemeClr val="tx1"/>
              </a:solidFill>
              <a:latin typeface="Arial" panose="020B0604020202020204" pitchFamily="34" charset="0"/>
            </a:endParaRPr>
          </a:p>
        </p:txBody>
      </p:sp>
      <p:sp>
        <p:nvSpPr>
          <p:cNvPr id="6" name="圆角矩形 5"/>
          <p:cNvSpPr/>
          <p:nvPr/>
        </p:nvSpPr>
        <p:spPr bwMode="gray">
          <a:xfrm>
            <a:off x="685800" y="1101725"/>
            <a:ext cx="7921625" cy="18732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200">
                <a:solidFill>
                  <a:srgbClr val="C00000"/>
                </a:solidFill>
                <a:latin typeface="Arial" panose="020B0604020202020204" pitchFamily="34" charset="0"/>
              </a:rPr>
              <a:t>       2. </a:t>
            </a:r>
            <a:r>
              <a:rPr lang="zh-CN" altLang="en-US" sz="2200">
                <a:solidFill>
                  <a:srgbClr val="C00000"/>
                </a:solidFill>
                <a:latin typeface="Arial" panose="020B0604020202020204" pitchFamily="34" charset="0"/>
              </a:rPr>
              <a:t>可行性分析的意义</a:t>
            </a:r>
          </a:p>
          <a:p>
            <a:pPr eaLnBrk="1" hangingPunct="1">
              <a:defRPr/>
            </a:pPr>
            <a:r>
              <a:rPr lang="zh-CN" altLang="en-US" sz="2200">
                <a:solidFill>
                  <a:schemeClr val="tx1"/>
                </a:solidFill>
                <a:latin typeface="Arial" panose="020B0604020202020204" pitchFamily="34" charset="0"/>
              </a:rPr>
              <a:t>       </a:t>
            </a:r>
            <a:r>
              <a:rPr lang="zh-CN" altLang="en-US" sz="2200">
                <a:solidFill>
                  <a:srgbClr val="C00000"/>
                </a:solidFill>
                <a:latin typeface="Arial" panose="020B0604020202020204" pitchFamily="34" charset="0"/>
              </a:rPr>
              <a:t>可行性分析工作</a:t>
            </a:r>
            <a:r>
              <a:rPr lang="zh-CN" altLang="en-US" sz="2200">
                <a:solidFill>
                  <a:schemeClr val="tx1"/>
                </a:solidFill>
                <a:latin typeface="Arial" panose="020B0604020202020204" pitchFamily="34" charset="0"/>
              </a:rPr>
              <a:t>是软件项目开发前非常重要的</a:t>
            </a:r>
            <a:r>
              <a:rPr lang="zh-CN" altLang="en-US" sz="2200">
                <a:solidFill>
                  <a:srgbClr val="C00000"/>
                </a:solidFill>
                <a:latin typeface="Arial" panose="020B0604020202020204" pitchFamily="34" charset="0"/>
              </a:rPr>
              <a:t>一个关键环节</a:t>
            </a:r>
            <a:r>
              <a:rPr lang="zh-CN" altLang="en-US" sz="2200">
                <a:solidFill>
                  <a:schemeClr val="tx1"/>
                </a:solidFill>
                <a:latin typeface="Arial" panose="020B0604020202020204" pitchFamily="34" charset="0"/>
              </a:rPr>
              <a:t>，决定整个软件项目的</a:t>
            </a:r>
            <a:r>
              <a:rPr lang="zh-CN" altLang="en-US" sz="2200">
                <a:solidFill>
                  <a:srgbClr val="990000"/>
                </a:solidFill>
                <a:latin typeface="Arial" panose="020B0604020202020204" pitchFamily="34" charset="0"/>
              </a:rPr>
              <a:t>开发成败</a:t>
            </a:r>
            <a:r>
              <a:rPr lang="zh-CN" altLang="en-US" sz="2200">
                <a:solidFill>
                  <a:schemeClr val="tx1"/>
                </a:solidFill>
                <a:latin typeface="Arial" panose="020B0604020202020204" pitchFamily="34" charset="0"/>
              </a:rPr>
              <a:t>，具有非常重要的经济意义和现实意义。 </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94985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2" name="圆角矩形 18"/>
          <p:cNvSpPr/>
          <p:nvPr/>
        </p:nvSpPr>
        <p:spPr bwMode="gray">
          <a:xfrm>
            <a:off x="827088" y="1268413"/>
            <a:ext cx="7777162" cy="49688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300" b="1" dirty="0">
                <a:solidFill>
                  <a:schemeClr val="tx2"/>
                </a:solidFill>
                <a:latin typeface="Arial" panose="020B0604020202020204" pitchFamily="34" charset="0"/>
              </a:rPr>
              <a:t>    </a:t>
            </a:r>
            <a:r>
              <a:rPr lang="en-US" altLang="zh-CN" sz="2300" b="1" dirty="0">
                <a:solidFill>
                  <a:srgbClr val="CC0000"/>
                </a:solidFill>
                <a:latin typeface="Arial" panose="020B0604020202020204" pitchFamily="34" charset="0"/>
              </a:rPr>
              <a:t>2</a:t>
            </a:r>
            <a:r>
              <a:rPr lang="zh-CN" altLang="en-US" sz="2300" b="1" dirty="0">
                <a:solidFill>
                  <a:srgbClr val="CC0000"/>
                </a:solidFill>
                <a:latin typeface="Arial" panose="020B0604020202020204" pitchFamily="34" charset="0"/>
              </a:rPr>
              <a:t>．软件危机产生的原因</a:t>
            </a:r>
          </a:p>
          <a:p>
            <a:pPr eaLnBrk="1" hangingPunct="1">
              <a:defRPr/>
            </a:pPr>
            <a:r>
              <a:rPr lang="zh-CN" altLang="en-US" sz="2300" b="1" dirty="0">
                <a:solidFill>
                  <a:schemeClr val="tx1"/>
                </a:solidFill>
                <a:latin typeface="Arial" panose="020B0604020202020204" pitchFamily="34" charset="0"/>
              </a:rPr>
              <a:t>      </a:t>
            </a:r>
            <a:r>
              <a:rPr lang="zh-CN" altLang="en-US" sz="2300" b="1" dirty="0">
                <a:solidFill>
                  <a:srgbClr val="990033"/>
                </a:solidFill>
                <a:latin typeface="Arial" panose="020B0604020202020204" pitchFamily="34" charset="0"/>
              </a:rPr>
              <a:t>产生软件危机</a:t>
            </a:r>
            <a:r>
              <a:rPr lang="zh-CN" altLang="en-US" sz="2300" b="1" dirty="0">
                <a:solidFill>
                  <a:schemeClr val="tx1"/>
                </a:solidFill>
                <a:latin typeface="Arial" panose="020B0604020202020204" pitchFamily="34" charset="0"/>
              </a:rPr>
              <a:t>的</a:t>
            </a:r>
            <a:r>
              <a:rPr lang="zh-CN" altLang="en-US" sz="2300" b="1" u="sng" dirty="0">
                <a:solidFill>
                  <a:srgbClr val="FF0000"/>
                </a:solidFill>
                <a:latin typeface="Arial" panose="020B0604020202020204" pitchFamily="34" charset="0"/>
              </a:rPr>
              <a:t>主要原因</a:t>
            </a:r>
            <a:r>
              <a:rPr lang="zh-CN" altLang="en-US" sz="2300" b="1" dirty="0">
                <a:solidFill>
                  <a:schemeClr val="tx1"/>
                </a:solidFill>
                <a:latin typeface="Arial" panose="020B0604020202020204" pitchFamily="34" charset="0"/>
              </a:rPr>
              <a:t>有：</a:t>
            </a:r>
          </a:p>
          <a:p>
            <a:pPr eaLnBrk="1" hangingPunct="1">
              <a:defRPr/>
            </a:pPr>
            <a:r>
              <a:rPr lang="en-US" altLang="zh-CN" sz="2300" b="1" dirty="0">
                <a:solidFill>
                  <a:schemeClr val="tx1"/>
                </a:solidFill>
                <a:latin typeface="Arial" panose="020B0604020202020204" pitchFamily="34" charset="0"/>
              </a:rPr>
              <a:t>      (1)</a:t>
            </a:r>
            <a:r>
              <a:rPr lang="zh-CN" altLang="en-US" sz="2300" b="1" dirty="0">
                <a:solidFill>
                  <a:schemeClr val="tx1"/>
                </a:solidFill>
                <a:latin typeface="Arial" panose="020B0604020202020204" pitchFamily="34" charset="0"/>
              </a:rPr>
              <a:t>软件开发</a:t>
            </a:r>
            <a:r>
              <a:rPr lang="zh-CN" altLang="en-US" sz="2300" b="1" u="sng" dirty="0">
                <a:solidFill>
                  <a:srgbClr val="0F0BAB"/>
                </a:solidFill>
                <a:latin typeface="Arial" panose="020B0604020202020204" pitchFamily="34" charset="0"/>
              </a:rPr>
              <a:t>规模</a:t>
            </a:r>
            <a:r>
              <a:rPr lang="zh-CN" altLang="en-US" sz="2300" b="1" dirty="0">
                <a:solidFill>
                  <a:schemeClr val="tx1"/>
                </a:solidFill>
                <a:latin typeface="Arial" panose="020B0604020202020204" pitchFamily="34" charset="0"/>
              </a:rPr>
              <a:t>、</a:t>
            </a:r>
            <a:r>
              <a:rPr lang="zh-CN" altLang="en-US" sz="2300" b="1" u="sng" dirty="0">
                <a:solidFill>
                  <a:srgbClr val="0F0BAB"/>
                </a:solidFill>
                <a:latin typeface="Arial" panose="020B0604020202020204" pitchFamily="34" charset="0"/>
              </a:rPr>
              <a:t>复杂度</a:t>
            </a:r>
            <a:r>
              <a:rPr lang="zh-CN" altLang="en-US" sz="2300" b="1" dirty="0">
                <a:solidFill>
                  <a:schemeClr val="tx1"/>
                </a:solidFill>
                <a:latin typeface="Arial" panose="020B0604020202020204" pitchFamily="34" charset="0"/>
              </a:rPr>
              <a:t>和</a:t>
            </a:r>
            <a:r>
              <a:rPr lang="zh-CN" altLang="en-US" sz="2300" b="1" u="sng" dirty="0">
                <a:solidFill>
                  <a:srgbClr val="3333FF"/>
                </a:solidFill>
                <a:latin typeface="Arial" panose="020B0604020202020204" pitchFamily="34" charset="0"/>
              </a:rPr>
              <a:t>需求量</a:t>
            </a:r>
            <a:r>
              <a:rPr lang="zh-CN" altLang="en-US" sz="2300" b="1" dirty="0">
                <a:solidFill>
                  <a:schemeClr val="tx1"/>
                </a:solidFill>
                <a:latin typeface="Arial" panose="020B0604020202020204" pitchFamily="34" charset="0"/>
              </a:rPr>
              <a:t>不断增加及变化；</a:t>
            </a:r>
          </a:p>
          <a:p>
            <a:pPr eaLnBrk="1" hangingPunct="1">
              <a:defRPr/>
            </a:pPr>
            <a:r>
              <a:rPr lang="en-US" altLang="zh-CN" sz="2300" b="1" dirty="0">
                <a:solidFill>
                  <a:schemeClr val="tx1"/>
                </a:solidFill>
                <a:latin typeface="Arial" panose="020B0604020202020204" pitchFamily="34" charset="0"/>
              </a:rPr>
              <a:t>      (2)</a:t>
            </a:r>
            <a:r>
              <a:rPr lang="zh-CN" altLang="en-US" sz="2300" b="1" dirty="0">
                <a:solidFill>
                  <a:schemeClr val="tx1"/>
                </a:solidFill>
                <a:latin typeface="Arial" panose="020B0604020202020204" pitchFamily="34" charset="0"/>
              </a:rPr>
              <a:t>软件</a:t>
            </a:r>
            <a:r>
              <a:rPr lang="zh-CN" altLang="en-US" sz="2300" b="1" u="sng" dirty="0">
                <a:solidFill>
                  <a:srgbClr val="3333FF"/>
                </a:solidFill>
                <a:latin typeface="Arial" panose="020B0604020202020204" pitchFamily="34" charset="0"/>
              </a:rPr>
              <a:t>需求分析与设计</a:t>
            </a:r>
            <a:r>
              <a:rPr lang="zh-CN" altLang="en-US" sz="2300" b="1" dirty="0">
                <a:solidFill>
                  <a:schemeClr val="tx1"/>
                </a:solidFill>
                <a:latin typeface="Arial" panose="020B0604020202020204" pitchFamily="34" charset="0"/>
              </a:rPr>
              <a:t>不完善有欠缺周，致使软件</a:t>
            </a:r>
            <a:r>
              <a:rPr lang="zh-CN" altLang="en-US" sz="2300" b="1" u="sng" dirty="0">
                <a:solidFill>
                  <a:srgbClr val="3333FF"/>
                </a:solidFill>
                <a:latin typeface="Arial" panose="020B0604020202020204" pitchFamily="34" charset="0"/>
              </a:rPr>
              <a:t>开发、维护和管理</a:t>
            </a:r>
            <a:r>
              <a:rPr lang="zh-CN" altLang="en-US" sz="2300" b="1" dirty="0">
                <a:solidFill>
                  <a:schemeClr val="tx1"/>
                </a:solidFill>
                <a:latin typeface="Arial" panose="020B0604020202020204" pitchFamily="34" charset="0"/>
              </a:rPr>
              <a:t>或文档出现问题；</a:t>
            </a:r>
          </a:p>
          <a:p>
            <a:pPr eaLnBrk="1" hangingPunct="1">
              <a:defRPr/>
            </a:pPr>
            <a:r>
              <a:rPr lang="en-US" altLang="zh-CN" sz="2300" b="1" dirty="0">
                <a:solidFill>
                  <a:schemeClr val="tx1"/>
                </a:solidFill>
                <a:latin typeface="Arial" panose="020B0604020202020204" pitchFamily="34" charset="0"/>
              </a:rPr>
              <a:t>      (3)</a:t>
            </a:r>
            <a:r>
              <a:rPr lang="zh-CN" altLang="en-US" sz="2300" b="1" dirty="0">
                <a:solidFill>
                  <a:schemeClr val="tx1"/>
                </a:solidFill>
                <a:latin typeface="Arial" panose="020B0604020202020204" pitchFamily="34" charset="0"/>
              </a:rPr>
              <a:t>没有按照工程化方式</a:t>
            </a:r>
            <a:r>
              <a:rPr lang="zh-CN" altLang="en-US" sz="2300" b="1" u="sng" dirty="0">
                <a:solidFill>
                  <a:srgbClr val="3333FF"/>
                </a:solidFill>
                <a:latin typeface="Arial" panose="020B0604020202020204" pitchFamily="34" charset="0"/>
              </a:rPr>
              <a:t>运作</a:t>
            </a:r>
            <a:r>
              <a:rPr lang="zh-CN" altLang="en-US" sz="2300" b="1" dirty="0">
                <a:solidFill>
                  <a:schemeClr val="tx1"/>
                </a:solidFill>
                <a:latin typeface="Arial" panose="020B0604020202020204" pitchFamily="34" charset="0"/>
              </a:rPr>
              <a:t>，开发过程无统一的</a:t>
            </a:r>
            <a:r>
              <a:rPr lang="zh-CN" altLang="en-US" sz="2300" b="1" u="sng" dirty="0">
                <a:solidFill>
                  <a:srgbClr val="3333FF"/>
                </a:solidFill>
                <a:latin typeface="Arial" panose="020B0604020202020204" pitchFamily="34" charset="0"/>
              </a:rPr>
              <a:t>标准和准则</a:t>
            </a:r>
            <a:r>
              <a:rPr lang="zh-CN" altLang="en-US" sz="2300" b="1" dirty="0">
                <a:solidFill>
                  <a:schemeClr val="tx1"/>
                </a:solidFill>
                <a:latin typeface="Arial" panose="020B0604020202020204" pitchFamily="34" charset="0"/>
              </a:rPr>
              <a:t>、规范</a:t>
            </a:r>
            <a:r>
              <a:rPr lang="zh-CN" altLang="en-US" sz="2300" b="1" u="sng" dirty="0">
                <a:solidFill>
                  <a:srgbClr val="3333FF"/>
                </a:solidFill>
                <a:latin typeface="Arial" panose="020B0604020202020204" pitchFamily="34" charset="0"/>
              </a:rPr>
              <a:t>方法</a:t>
            </a:r>
            <a:r>
              <a:rPr lang="zh-CN" altLang="en-US" sz="2300" b="1" dirty="0">
                <a:solidFill>
                  <a:schemeClr val="tx1"/>
                </a:solidFill>
                <a:latin typeface="Arial" panose="020B0604020202020204" pitchFamily="34" charset="0"/>
              </a:rPr>
              <a:t>；</a:t>
            </a:r>
          </a:p>
          <a:p>
            <a:pPr eaLnBrk="1" hangingPunct="1">
              <a:defRPr/>
            </a:pPr>
            <a:r>
              <a:rPr lang="en-US" altLang="zh-CN" sz="2300" b="1" dirty="0">
                <a:solidFill>
                  <a:schemeClr val="tx1"/>
                </a:solidFill>
                <a:latin typeface="Arial" panose="020B0604020202020204" pitchFamily="34" charset="0"/>
              </a:rPr>
              <a:t>      (4)</a:t>
            </a:r>
            <a:r>
              <a:rPr lang="zh-CN" altLang="en-US" sz="2300" b="1" dirty="0">
                <a:solidFill>
                  <a:schemeClr val="tx1"/>
                </a:solidFill>
                <a:latin typeface="Arial" panose="020B0604020202020204" pitchFamily="34" charset="0"/>
              </a:rPr>
              <a:t>研发人员与用户或研发人员之间互相的</a:t>
            </a:r>
            <a:r>
              <a:rPr lang="zh-CN" altLang="en-US" sz="2300" b="1" u="sng" dirty="0">
                <a:solidFill>
                  <a:srgbClr val="3333FF"/>
                </a:solidFill>
                <a:latin typeface="Arial" panose="020B0604020202020204" pitchFamily="34" charset="0"/>
              </a:rPr>
              <a:t>交流沟通</a:t>
            </a:r>
            <a:r>
              <a:rPr lang="zh-CN" altLang="en-US" sz="2300" b="1" dirty="0">
                <a:solidFill>
                  <a:schemeClr val="tx1"/>
                </a:solidFill>
                <a:latin typeface="Arial" panose="020B0604020202020204" pitchFamily="34" charset="0"/>
              </a:rPr>
              <a:t>不够或</a:t>
            </a:r>
            <a:r>
              <a:rPr lang="zh-CN" altLang="en-US" sz="2300" b="1" u="sng" dirty="0">
                <a:solidFill>
                  <a:srgbClr val="3333FF"/>
                </a:solidFill>
                <a:latin typeface="Arial" panose="020B0604020202020204" pitchFamily="34" charset="0"/>
              </a:rPr>
              <a:t>文档资料</a:t>
            </a:r>
            <a:r>
              <a:rPr lang="zh-CN" altLang="en-US" sz="2300" b="1" dirty="0">
                <a:solidFill>
                  <a:schemeClr val="tx1"/>
                </a:solidFill>
                <a:latin typeface="Arial" panose="020B0604020202020204" pitchFamily="34" charset="0"/>
              </a:rPr>
              <a:t>不完备；</a:t>
            </a:r>
          </a:p>
          <a:p>
            <a:pPr eaLnBrk="1" hangingPunct="1">
              <a:defRPr/>
            </a:pPr>
            <a:r>
              <a:rPr lang="en-US" altLang="zh-CN" sz="2300" b="1" dirty="0">
                <a:solidFill>
                  <a:schemeClr val="tx1"/>
                </a:solidFill>
                <a:latin typeface="Arial" panose="020B0604020202020204" pitchFamily="34" charset="0"/>
              </a:rPr>
              <a:t>      (5)</a:t>
            </a:r>
            <a:r>
              <a:rPr lang="zh-CN" altLang="en-US" sz="2300" b="1" dirty="0">
                <a:solidFill>
                  <a:schemeClr val="tx1"/>
                </a:solidFill>
                <a:latin typeface="Arial" panose="020B0604020202020204" pitchFamily="34" charset="0"/>
              </a:rPr>
              <a:t>软件</a:t>
            </a:r>
            <a:r>
              <a:rPr lang="zh-CN" altLang="en-US" sz="2300" b="1" u="sng" dirty="0">
                <a:solidFill>
                  <a:srgbClr val="3333FF"/>
                </a:solidFill>
                <a:latin typeface="Arial" panose="020B0604020202020204" pitchFamily="34" charset="0"/>
              </a:rPr>
              <a:t>测试调试</a:t>
            </a:r>
            <a:r>
              <a:rPr lang="zh-CN" altLang="en-US" sz="2300" b="1" dirty="0">
                <a:solidFill>
                  <a:schemeClr val="tx1"/>
                </a:solidFill>
                <a:latin typeface="Arial" panose="020B0604020202020204" pitchFamily="34" charset="0"/>
              </a:rPr>
              <a:t>不规范不细致，提交的</a:t>
            </a:r>
            <a:r>
              <a:rPr lang="zh-CN" altLang="en-US" sz="2300" b="1" u="sng" dirty="0">
                <a:solidFill>
                  <a:srgbClr val="3333FF"/>
                </a:solidFill>
                <a:latin typeface="Arial" panose="020B0604020202020204" pitchFamily="34" charset="0"/>
              </a:rPr>
              <a:t>软件质量</a:t>
            </a:r>
            <a:r>
              <a:rPr lang="zh-CN" altLang="en-US" sz="2300" b="1" dirty="0">
                <a:solidFill>
                  <a:schemeClr val="tx1"/>
                </a:solidFill>
                <a:latin typeface="Arial" panose="020B0604020202020204" pitchFamily="34" charset="0"/>
              </a:rPr>
              <a:t>不达标；</a:t>
            </a:r>
          </a:p>
          <a:p>
            <a:pPr eaLnBrk="1" hangingPunct="1">
              <a:defRPr/>
            </a:pPr>
            <a:r>
              <a:rPr lang="en-US" altLang="zh-CN" sz="2300" b="1" dirty="0">
                <a:solidFill>
                  <a:schemeClr val="tx1"/>
                </a:solidFill>
                <a:latin typeface="Arial" panose="020B0604020202020204" pitchFamily="34" charset="0"/>
              </a:rPr>
              <a:t>      (6)</a:t>
            </a:r>
            <a:r>
              <a:rPr lang="zh-CN" altLang="en-US" sz="2300" b="1" dirty="0">
                <a:solidFill>
                  <a:schemeClr val="tx1"/>
                </a:solidFill>
                <a:latin typeface="Arial" panose="020B0604020202020204" pitchFamily="34" charset="0"/>
              </a:rPr>
              <a:t>忽视软件运行过程中的</a:t>
            </a:r>
            <a:r>
              <a:rPr lang="zh-CN" altLang="en-US" sz="2300" b="1" u="sng" dirty="0">
                <a:solidFill>
                  <a:srgbClr val="3333FF"/>
                </a:solidFill>
                <a:latin typeface="Arial" panose="020B0604020202020204" pitchFamily="34" charset="0"/>
              </a:rPr>
              <a:t>正常维护和管理</a:t>
            </a:r>
            <a:r>
              <a:rPr lang="zh-CN" altLang="en-US" sz="2300" b="1" dirty="0">
                <a:solidFill>
                  <a:schemeClr val="tx1"/>
                </a:solidFill>
                <a:latin typeface="Arial" panose="020B0604020202020204" pitchFamily="34" charset="0"/>
              </a:rPr>
              <a:t>。</a:t>
            </a:r>
            <a:endParaRPr lang="zh-CN" altLang="en-US" sz="2300" b="1" dirty="0">
              <a:solidFill>
                <a:schemeClr val="tx1"/>
              </a:solidFill>
              <a:effectLst>
                <a:outerShdw blurRad="38100" dist="38100" dir="2700000" algn="tl">
                  <a:srgbClr val="C0C0C0"/>
                </a:outerShdw>
              </a:effectLst>
              <a:latin typeface="Arial" panose="020B0604020202020204" pitchFamily="34" charset="0"/>
            </a:endParaRPr>
          </a:p>
        </p:txBody>
      </p:sp>
      <p:sp>
        <p:nvSpPr>
          <p:cNvPr id="1126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a:buFont typeface="Arial" pitchFamily="34" charset="0"/>
              <a:buNone/>
            </a:pPr>
            <a:r>
              <a:rPr lang="en-US" altLang="zh-CN" sz="3200">
                <a:solidFill>
                  <a:schemeClr val="bg1"/>
                </a:solidFill>
                <a:latin typeface="Verdana" pitchFamily="34" charset="0"/>
              </a:rPr>
              <a:t>1.1 </a:t>
            </a:r>
            <a:r>
              <a:rPr lang="zh-CN" altLang="zh-CN" sz="3200">
                <a:solidFill>
                  <a:schemeClr val="bg1"/>
                </a:solidFill>
                <a:latin typeface="Verdana" pitchFamily="34" charset="0"/>
              </a:rPr>
              <a:t>软件工程的发展</a:t>
            </a:r>
          </a:p>
        </p:txBody>
      </p:sp>
      <p:pic>
        <p:nvPicPr>
          <p:cNvPr id="11269"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5825" y="5732463"/>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189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eaLnBrk="1" hangingPunct="1">
              <a:buFont typeface="Arial" pitchFamily="34" charset="0"/>
              <a:buNone/>
            </a:pPr>
            <a:endParaRPr lang="zh-CN" altLang="zh-CN" sz="1800" b="0">
              <a:solidFill>
                <a:schemeClr val="tx1"/>
              </a:solidFill>
            </a:endParaRPr>
          </a:p>
        </p:txBody>
      </p:sp>
      <p:sp>
        <p:nvSpPr>
          <p:cNvPr id="19" name="圆角矩形 18"/>
          <p:cNvSpPr/>
          <p:nvPr/>
        </p:nvSpPr>
        <p:spPr bwMode="gray">
          <a:xfrm>
            <a:off x="468313" y="1268413"/>
            <a:ext cx="8139112" cy="43211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Aft>
                <a:spcPts val="600"/>
              </a:spcAft>
              <a:defRPr/>
            </a:pPr>
            <a:r>
              <a:rPr lang="en-US" altLang="zh-CN" sz="2600" dirty="0">
                <a:solidFill>
                  <a:srgbClr val="FF0000"/>
                </a:solidFill>
                <a:latin typeface="Arial" panose="020B0604020202020204" pitchFamily="34" charset="0"/>
              </a:rPr>
              <a:t>2.2.2 </a:t>
            </a:r>
            <a:r>
              <a:rPr lang="zh-CN" altLang="en-US" sz="2600" dirty="0">
                <a:solidFill>
                  <a:srgbClr val="FF0000"/>
                </a:solidFill>
                <a:latin typeface="Arial" panose="020B0604020202020204" pitchFamily="34" charset="0"/>
              </a:rPr>
              <a:t>可行性分析的任务及内容</a:t>
            </a:r>
          </a:p>
          <a:p>
            <a:pPr eaLnBrk="1" hangingPunct="1">
              <a:spcBef>
                <a:spcPts val="0"/>
              </a:spcBef>
              <a:spcAft>
                <a:spcPts val="0"/>
              </a:spcAft>
              <a:defRPr/>
            </a:pPr>
            <a:r>
              <a:rPr lang="zh-CN" altLang="en-US" sz="2200" b="0" dirty="0">
                <a:solidFill>
                  <a:schemeClr val="tx1"/>
                </a:solidFill>
                <a:latin typeface="Arial" panose="020B0604020202020204" pitchFamily="34" charset="0"/>
              </a:rPr>
              <a:t>       </a:t>
            </a:r>
            <a:r>
              <a:rPr lang="zh-CN" altLang="en-US" sz="2200" dirty="0">
                <a:solidFill>
                  <a:srgbClr val="990000"/>
                </a:solidFill>
                <a:latin typeface="Arial" panose="020B0604020202020204" pitchFamily="34" charset="0"/>
              </a:rPr>
              <a:t>可行性分析主要任务</a:t>
            </a:r>
            <a:r>
              <a:rPr lang="zh-CN" altLang="en-US" sz="2200" dirty="0">
                <a:solidFill>
                  <a:schemeClr val="tx1"/>
                </a:solidFill>
                <a:latin typeface="Arial" panose="020B0604020202020204" pitchFamily="34" charset="0"/>
              </a:rPr>
              <a:t>主要是：</a:t>
            </a:r>
            <a:r>
              <a:rPr lang="zh-CN" altLang="en-US" sz="2200" dirty="0">
                <a:solidFill>
                  <a:srgbClr val="0066FF"/>
                </a:solidFill>
                <a:latin typeface="Arial" panose="020B0604020202020204" pitchFamily="34" charset="0"/>
              </a:rPr>
              <a:t>决定</a:t>
            </a:r>
            <a:r>
              <a:rPr lang="zh-CN" altLang="en-US" sz="2200" dirty="0">
                <a:solidFill>
                  <a:schemeClr val="tx1"/>
                </a:solidFill>
                <a:latin typeface="Arial" panose="020B0604020202020204" pitchFamily="34" charset="0"/>
              </a:rPr>
              <a:t>软件项目“做还是不做（是否可行）”、</a:t>
            </a:r>
            <a:r>
              <a:rPr lang="zh-CN" altLang="en-US" sz="2200" dirty="0">
                <a:solidFill>
                  <a:srgbClr val="0066FF"/>
                </a:solidFill>
                <a:latin typeface="Arial" panose="020B0604020202020204" pitchFamily="34" charset="0"/>
              </a:rPr>
              <a:t>及完成对</a:t>
            </a:r>
            <a:r>
              <a:rPr lang="zh-CN" altLang="en-US" sz="2200" dirty="0">
                <a:solidFill>
                  <a:schemeClr val="tx1"/>
                </a:solidFill>
                <a:latin typeface="Arial" panose="020B0604020202020204" pitchFamily="34" charset="0"/>
              </a:rPr>
              <a:t>可行项目的</a:t>
            </a:r>
            <a:r>
              <a:rPr lang="zh-CN" altLang="en-US" sz="2200" dirty="0">
                <a:solidFill>
                  <a:srgbClr val="0066FF"/>
                </a:solidFill>
                <a:latin typeface="Arial" panose="020B0604020202020204" pitchFamily="34" charset="0"/>
              </a:rPr>
              <a:t>“初步方案”。</a:t>
            </a:r>
            <a:endParaRPr lang="en-US" altLang="zh-CN" sz="2200" dirty="0">
              <a:solidFill>
                <a:srgbClr val="0066FF"/>
              </a:solidFill>
              <a:latin typeface="Arial" panose="020B0604020202020204" pitchFamily="34" charset="0"/>
            </a:endParaRPr>
          </a:p>
          <a:p>
            <a:pPr eaLnBrk="1" hangingPunct="1">
              <a:spcBef>
                <a:spcPts val="0"/>
              </a:spcBef>
              <a:spcAft>
                <a:spcPts val="0"/>
              </a:spcAft>
              <a:defRPr/>
            </a:pPr>
            <a:r>
              <a:rPr lang="en-US" altLang="zh-CN" sz="2200" dirty="0">
                <a:solidFill>
                  <a:srgbClr val="C00000"/>
                </a:solidFill>
              </a:rPr>
              <a:t>    </a:t>
            </a:r>
            <a:r>
              <a:rPr lang="zh-CN" altLang="zh-CN" sz="2200" dirty="0">
                <a:solidFill>
                  <a:srgbClr val="C00000"/>
                </a:solidFill>
              </a:rPr>
              <a:t>行性分析主要内容</a:t>
            </a:r>
            <a:r>
              <a:rPr lang="zh-CN" altLang="zh-CN" sz="2200" dirty="0"/>
              <a:t>是对问题的定义，主要经过调研与初步概要分析，初步确定软件项目的规模和目标，明确项目的约束和限制，并导出软件系统的逻辑模型。然后从此模型出发，确定若干可供选择的主要软件系统初步研发方案。</a:t>
            </a:r>
            <a:endParaRPr lang="zh-CN" altLang="en-US" sz="2200" dirty="0">
              <a:solidFill>
                <a:srgbClr val="0066FF"/>
              </a:solidFill>
              <a:latin typeface="Arial" panose="020B0604020202020204" pitchFamily="34" charset="0"/>
            </a:endParaRPr>
          </a:p>
          <a:p>
            <a:pPr eaLnBrk="1" hangingPunct="1">
              <a:spcBef>
                <a:spcPts val="0"/>
              </a:spcBef>
              <a:spcAft>
                <a:spcPts val="0"/>
              </a:spcAft>
              <a:defRPr/>
            </a:pPr>
            <a:r>
              <a:rPr lang="zh-CN" altLang="en-US" sz="2200" dirty="0">
                <a:solidFill>
                  <a:srgbClr val="000000"/>
                </a:solidFill>
                <a:latin typeface="Arial" panose="020B0604020202020204" pitchFamily="34" charset="0"/>
              </a:rPr>
              <a:t>       </a:t>
            </a:r>
            <a:r>
              <a:rPr lang="zh-CN" altLang="en-US" sz="2200" dirty="0">
                <a:solidFill>
                  <a:schemeClr val="tx1"/>
                </a:solidFill>
                <a:latin typeface="Arial" panose="020B0604020202020204" pitchFamily="34" charset="0"/>
              </a:rPr>
              <a:t>一般可行性分析的</a:t>
            </a:r>
            <a:r>
              <a:rPr lang="zh-CN" altLang="en-US" sz="2200" dirty="0">
                <a:solidFill>
                  <a:srgbClr val="CC0000"/>
                </a:solidFill>
                <a:latin typeface="Arial" panose="020B0604020202020204" pitchFamily="34" charset="0"/>
              </a:rPr>
              <a:t>成本</a:t>
            </a:r>
            <a:r>
              <a:rPr lang="zh-CN" altLang="en-US" sz="2200" dirty="0">
                <a:solidFill>
                  <a:schemeClr val="tx1"/>
                </a:solidFill>
                <a:latin typeface="Arial" panose="020B0604020202020204" pitchFamily="34" charset="0"/>
              </a:rPr>
              <a:t>只占预期工程成本的</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8</a:t>
            </a:r>
            <a:r>
              <a:rPr lang="zh-CN" altLang="en-US" sz="2200" dirty="0">
                <a:solidFill>
                  <a:schemeClr val="tx1"/>
                </a:solidFill>
                <a:latin typeface="Arial" panose="020B0604020202020204" pitchFamily="34" charset="0"/>
              </a:rPr>
              <a:t>％。</a:t>
            </a:r>
            <a:r>
              <a:rPr lang="zh-CN" altLang="zh-CN" sz="2200" dirty="0">
                <a:solidFill>
                  <a:srgbClr val="C00000"/>
                </a:solidFill>
              </a:rPr>
              <a:t>可行性分析包括</a:t>
            </a:r>
            <a:r>
              <a:rPr lang="en-US" altLang="zh-CN" sz="2200" dirty="0"/>
              <a:t>5</a:t>
            </a:r>
            <a:r>
              <a:rPr lang="zh-CN" altLang="zh-CN" sz="2200" dirty="0"/>
              <a:t>个方面：技术可行性分析、经济可行性分析、社会可行性分析、开发方案可行性分析和运行可行性分析等。</a:t>
            </a:r>
            <a:r>
              <a:rPr lang="zh-CN" altLang="en-US" sz="2200" dirty="0">
                <a:solidFill>
                  <a:schemeClr val="tx1"/>
                </a:solidFill>
                <a:latin typeface="Arial" panose="020B0604020202020204" pitchFamily="34" charset="0"/>
              </a:rPr>
              <a:t>其</a:t>
            </a:r>
            <a:r>
              <a:rPr lang="zh-CN" altLang="en-US" sz="2200" dirty="0">
                <a:solidFill>
                  <a:srgbClr val="CC0000"/>
                </a:solidFill>
                <a:latin typeface="Arial" panose="020B0604020202020204" pitchFamily="34" charset="0"/>
              </a:rPr>
              <a:t>主要工作</a:t>
            </a:r>
            <a:r>
              <a:rPr lang="zh-CN" altLang="en-US" sz="2200" dirty="0">
                <a:solidFill>
                  <a:schemeClr val="tx1"/>
                </a:solidFill>
                <a:latin typeface="Arial" panose="020B0604020202020204" pitchFamily="34" charset="0"/>
              </a:rPr>
              <a:t>如图</a:t>
            </a:r>
            <a:r>
              <a:rPr lang="en-US" altLang="zh-CN" sz="2200" dirty="0">
                <a:solidFill>
                  <a:schemeClr val="tx1"/>
                </a:solidFill>
                <a:latin typeface="Arial" panose="020B0604020202020204" pitchFamily="34" charset="0"/>
              </a:rPr>
              <a:t>2-1</a:t>
            </a:r>
            <a:r>
              <a:rPr lang="zh-CN" altLang="en-US" sz="2200" dirty="0">
                <a:solidFill>
                  <a:schemeClr val="tx1"/>
                </a:solidFill>
                <a:latin typeface="Arial" panose="020B0604020202020204" pitchFamily="34" charset="0"/>
              </a:rPr>
              <a:t>所示，</a:t>
            </a:r>
            <a:r>
              <a:rPr lang="zh-CN" altLang="en-US" sz="2200" u="sng" dirty="0">
                <a:solidFill>
                  <a:schemeClr val="tx1"/>
                </a:solidFill>
                <a:latin typeface="Arial" panose="020B0604020202020204" pitchFamily="34" charset="0"/>
              </a:rPr>
              <a:t>最主要的工作是前</a:t>
            </a:r>
            <a:r>
              <a:rPr lang="en-US" altLang="zh-CN" sz="2200" u="sng" dirty="0">
                <a:solidFill>
                  <a:schemeClr val="tx1"/>
                </a:solidFill>
                <a:latin typeface="Arial" panose="020B0604020202020204" pitchFamily="34" charset="0"/>
              </a:rPr>
              <a:t>3</a:t>
            </a:r>
            <a:r>
              <a:rPr lang="zh-CN" altLang="en-US" sz="2200" u="sng" dirty="0">
                <a:solidFill>
                  <a:schemeClr val="tx1"/>
                </a:solidFill>
                <a:latin typeface="Arial" panose="020B0604020202020204" pitchFamily="34" charset="0"/>
              </a:rPr>
              <a:t>项</a:t>
            </a:r>
            <a:r>
              <a:rPr lang="zh-CN" altLang="en-US" sz="2200" dirty="0">
                <a:solidFill>
                  <a:schemeClr val="tx1"/>
                </a:solidFill>
                <a:latin typeface="Arial" panose="020B0604020202020204" pitchFamily="34" charset="0"/>
              </a:rPr>
              <a:t>。</a:t>
            </a:r>
          </a:p>
        </p:txBody>
      </p:sp>
      <p:pic>
        <p:nvPicPr>
          <p:cNvPr id="21508" name="Picture 5"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5589588"/>
            <a:ext cx="12271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4378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ChangeArrowheads="1"/>
          </p:cNvSpPr>
          <p:nvPr/>
        </p:nvSpPr>
        <p:spPr bwMode="auto">
          <a:xfrm>
            <a:off x="-1870075" y="2489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pic>
        <p:nvPicPr>
          <p:cNvPr id="225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628775"/>
            <a:ext cx="460851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8"/>
          <p:cNvSpPr>
            <a:spLocks noChangeArrowheads="1"/>
          </p:cNvSpPr>
          <p:nvPr/>
        </p:nvSpPr>
        <p:spPr bwMode="auto">
          <a:xfrm>
            <a:off x="3132138" y="6021388"/>
            <a:ext cx="3155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r>
              <a:rPr lang="zh-CN" altLang="en-US" b="0"/>
              <a:t>图</a:t>
            </a:r>
            <a:r>
              <a:rPr lang="en-US" altLang="zh-CN" b="0"/>
              <a:t>2-1 </a:t>
            </a:r>
            <a:r>
              <a:rPr lang="zh-CN" altLang="en-US" b="0"/>
              <a:t>可行性分析的主要任务</a:t>
            </a:r>
            <a:r>
              <a:rPr lang="zh-CN" altLang="en-US"/>
              <a:t> </a:t>
            </a:r>
          </a:p>
        </p:txBody>
      </p:sp>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388220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ChangeArrowheads="1"/>
          </p:cNvSpPr>
          <p:nvPr/>
        </p:nvSpPr>
        <p:spPr bwMode="auto">
          <a:xfrm>
            <a:off x="611188" y="2060575"/>
            <a:ext cx="81359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2400" b="0"/>
              <a:t>       可行性分析的主要内容是对问题的定义，主要初步</a:t>
            </a:r>
          </a:p>
          <a:p>
            <a:pPr eaLnBrk="1" hangingPunct="1">
              <a:buFont typeface="Arial" pitchFamily="34" charset="0"/>
              <a:buNone/>
            </a:pPr>
            <a:r>
              <a:rPr lang="zh-CN" altLang="en-US" sz="2400" b="0"/>
              <a:t>确定软件项目的规模和目标，问题定义后，要导出软件</a:t>
            </a:r>
          </a:p>
          <a:p>
            <a:pPr eaLnBrk="1" hangingPunct="1">
              <a:buFont typeface="Arial" pitchFamily="34" charset="0"/>
              <a:buNone/>
            </a:pPr>
            <a:r>
              <a:rPr lang="zh-CN" altLang="en-US" sz="2400" b="0"/>
              <a:t>系统的逻辑模型。然后从此模型出发，确定若干可供选</a:t>
            </a:r>
          </a:p>
          <a:p>
            <a:pPr eaLnBrk="1" hangingPunct="1">
              <a:buFont typeface="Arial" pitchFamily="34" charset="0"/>
              <a:buNone/>
            </a:pPr>
            <a:r>
              <a:rPr lang="zh-CN" altLang="en-US" sz="2400" b="0"/>
              <a:t>择的主要系统方案。         </a:t>
            </a:r>
          </a:p>
          <a:p>
            <a:pPr eaLnBrk="1" hangingPunct="1">
              <a:buFont typeface="Arial" pitchFamily="34" charset="0"/>
              <a:buNone/>
            </a:pPr>
            <a:r>
              <a:rPr lang="zh-CN" altLang="en-US" sz="2400" b="0"/>
              <a:t>       首先需要进行初步的概要分析，确定软件项目的规模和目标，明确项目的约束和限制。</a:t>
            </a:r>
            <a:r>
              <a:rPr lang="zh-CN" altLang="en-US" sz="2400"/>
              <a:t> </a:t>
            </a:r>
          </a:p>
        </p:txBody>
      </p:sp>
      <p:sp>
        <p:nvSpPr>
          <p:cNvPr id="19" name="圆角矩形 18"/>
          <p:cNvSpPr/>
          <p:nvPr/>
        </p:nvSpPr>
        <p:spPr bwMode="gray">
          <a:xfrm>
            <a:off x="611188" y="1125538"/>
            <a:ext cx="8137525" cy="5183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dirty="0">
                <a:solidFill>
                  <a:srgbClr val="FF0000"/>
                </a:solidFill>
                <a:latin typeface="Arial" panose="020B0604020202020204" pitchFamily="34" charset="0"/>
              </a:rPr>
              <a:t>        </a:t>
            </a:r>
            <a:r>
              <a:rPr lang="en-US" altLang="zh-CN" sz="2400" dirty="0">
                <a:solidFill>
                  <a:srgbClr val="C00000"/>
                </a:solidFill>
                <a:latin typeface="Arial" panose="020B0604020202020204" pitchFamily="34" charset="0"/>
              </a:rPr>
              <a:t>1. </a:t>
            </a:r>
            <a:r>
              <a:rPr lang="zh-CN" altLang="en-US" sz="2400" dirty="0">
                <a:solidFill>
                  <a:srgbClr val="C00000"/>
                </a:solidFill>
                <a:latin typeface="Arial" panose="020B0604020202020204" pitchFamily="34" charset="0"/>
              </a:rPr>
              <a:t>技术可行性分析</a:t>
            </a:r>
          </a:p>
          <a:p>
            <a:pPr eaLnBrk="1" hangingPunct="1">
              <a:defRPr/>
            </a:pPr>
            <a:r>
              <a:rPr lang="zh-CN" altLang="en-US" sz="2200" dirty="0">
                <a:solidFill>
                  <a:srgbClr val="FF0000"/>
                </a:solidFill>
                <a:latin typeface="Arial" panose="020B0604020202020204" pitchFamily="34" charset="0"/>
              </a:rPr>
              <a:t>        </a:t>
            </a:r>
            <a:r>
              <a:rPr lang="zh-CN" altLang="en-US" sz="2200" u="sng" dirty="0">
                <a:solidFill>
                  <a:srgbClr val="FF0000"/>
                </a:solidFill>
                <a:latin typeface="Arial" panose="020B0604020202020204" pitchFamily="34" charset="0"/>
              </a:rPr>
              <a:t>技术可行性</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Technical Feasibility</a:t>
            </a:r>
            <a:r>
              <a:rPr lang="zh-CN" altLang="en-US" sz="2200" dirty="0">
                <a:solidFill>
                  <a:schemeClr val="tx1"/>
                </a:solidFill>
                <a:latin typeface="Arial" panose="020B0604020202020204" pitchFamily="34" charset="0"/>
              </a:rPr>
              <a:t>）是可行性分析中</a:t>
            </a:r>
          </a:p>
          <a:p>
            <a:pPr eaLnBrk="1" hangingPunct="1">
              <a:defRPr/>
            </a:pPr>
            <a:r>
              <a:rPr lang="zh-CN" altLang="en-US" sz="2200" dirty="0">
                <a:solidFill>
                  <a:srgbClr val="DC30C3"/>
                </a:solidFill>
                <a:latin typeface="Arial" panose="020B0604020202020204" pitchFamily="34" charset="0"/>
              </a:rPr>
              <a:t>最关键和最难决断</a:t>
            </a:r>
            <a:r>
              <a:rPr lang="zh-CN" altLang="en-US" sz="2200" dirty="0">
                <a:solidFill>
                  <a:srgbClr val="C00000"/>
                </a:solidFill>
                <a:latin typeface="Arial" panose="020B0604020202020204" pitchFamily="34" charset="0"/>
              </a:rPr>
              <a:t>的问题</a:t>
            </a:r>
            <a:r>
              <a:rPr lang="zh-CN" altLang="en-US" sz="2200" dirty="0">
                <a:solidFill>
                  <a:schemeClr val="tx1"/>
                </a:solidFill>
                <a:latin typeface="Arial" panose="020B0604020202020204" pitchFamily="34" charset="0"/>
              </a:rPr>
              <a:t>。主要分析在特定条件下，技术资源、能力、方法等方面的可用性及其用于解决软件问题的可能性和现实性。问题定义过程与系统技术可行性评估过程，同初步</a:t>
            </a:r>
            <a:r>
              <a:rPr lang="zh-CN" altLang="en-US" sz="2200" u="sng" dirty="0">
                <a:solidFill>
                  <a:schemeClr val="tx1"/>
                </a:solidFill>
                <a:latin typeface="Arial" panose="020B0604020202020204" pitchFamily="34" charset="0"/>
              </a:rPr>
              <a:t>调研分析论证类似</a:t>
            </a:r>
            <a:r>
              <a:rPr lang="en-US" altLang="zh-CN" sz="2200" dirty="0">
                <a:solidFill>
                  <a:schemeClr val="tx1"/>
                </a:solidFill>
                <a:latin typeface="Arial" panose="020B0604020202020204" pitchFamily="34" charset="0"/>
              </a:rPr>
              <a:t>,  </a:t>
            </a:r>
            <a:r>
              <a:rPr lang="zh-CN" altLang="en-US" sz="2200" dirty="0">
                <a:solidFill>
                  <a:schemeClr val="tx1"/>
                </a:solidFill>
                <a:latin typeface="Arial" panose="020B0604020202020204" pitchFamily="34" charset="0"/>
              </a:rPr>
              <a:t>软件系统目标、功能和性能的</a:t>
            </a:r>
            <a:r>
              <a:rPr lang="zh-CN" altLang="en-US" sz="2200" dirty="0">
                <a:solidFill>
                  <a:srgbClr val="990000"/>
                </a:solidFill>
                <a:latin typeface="Arial" panose="020B0604020202020204" pitchFamily="34" charset="0"/>
              </a:rPr>
              <a:t>不确定性</a:t>
            </a:r>
            <a:r>
              <a:rPr lang="zh-CN" altLang="en-US" sz="2200" dirty="0">
                <a:solidFill>
                  <a:schemeClr val="tx1"/>
                </a:solidFill>
                <a:latin typeface="Arial" panose="020B0604020202020204" pitchFamily="34" charset="0"/>
              </a:rPr>
              <a:t>给技术可行性分析与论证增加很多困难。</a:t>
            </a:r>
          </a:p>
          <a:p>
            <a:pPr eaLnBrk="1" hangingPunct="1">
              <a:defRPr/>
            </a:pPr>
            <a:r>
              <a:rPr lang="zh-CN" altLang="en-US" sz="2200" dirty="0">
                <a:solidFill>
                  <a:schemeClr val="tx1"/>
                </a:solidFill>
                <a:latin typeface="Arial" panose="020B0604020202020204" pitchFamily="34" charset="0"/>
              </a:rPr>
              <a:t>       </a:t>
            </a:r>
            <a:r>
              <a:rPr lang="zh-CN" altLang="en-US" sz="2200" dirty="0">
                <a:solidFill>
                  <a:srgbClr val="CC0000"/>
                </a:solidFill>
                <a:latin typeface="Arial" panose="020B0604020202020204" pitchFamily="34" charset="0"/>
              </a:rPr>
              <a:t>技术可行性分析的</a:t>
            </a:r>
            <a:r>
              <a:rPr lang="zh-CN" altLang="en-US" sz="2200" u="sng" dirty="0">
                <a:solidFill>
                  <a:srgbClr val="DC30C3"/>
                </a:solidFill>
                <a:latin typeface="Arial" panose="020B0604020202020204" pitchFamily="34" charset="0"/>
              </a:rPr>
              <a:t>内容</a:t>
            </a:r>
            <a:r>
              <a:rPr lang="zh-CN" altLang="en-US" sz="2200" dirty="0">
                <a:solidFill>
                  <a:schemeClr val="tx1"/>
                </a:solidFill>
                <a:latin typeface="Arial" panose="020B0604020202020204" pitchFamily="34" charset="0"/>
              </a:rPr>
              <a:t>包括：对新软件功能的</a:t>
            </a:r>
            <a:r>
              <a:rPr lang="zh-CN" altLang="en-US" sz="2200" dirty="0">
                <a:solidFill>
                  <a:srgbClr val="006600"/>
                </a:solidFill>
                <a:latin typeface="Arial" panose="020B0604020202020204" pitchFamily="34" charset="0"/>
              </a:rPr>
              <a:t>具体指标、运行环境及条件、响应时间、存储速度及容量、安全性和可靠性</a:t>
            </a:r>
            <a:r>
              <a:rPr lang="zh-CN" altLang="en-US" sz="2200" dirty="0">
                <a:solidFill>
                  <a:schemeClr val="tx1"/>
                </a:solidFill>
                <a:latin typeface="Arial" panose="020B0604020202020204" pitchFamily="34" charset="0"/>
              </a:rPr>
              <a:t>等要求；对</a:t>
            </a:r>
            <a:r>
              <a:rPr lang="zh-CN" altLang="en-US" sz="2200" dirty="0">
                <a:solidFill>
                  <a:srgbClr val="006600"/>
                </a:solidFill>
                <a:latin typeface="Arial" panose="020B0604020202020204" pitchFamily="34" charset="0"/>
              </a:rPr>
              <a:t>网络通信功能</a:t>
            </a:r>
            <a:r>
              <a:rPr lang="zh-CN" altLang="en-US" sz="2200" dirty="0">
                <a:solidFill>
                  <a:schemeClr val="tx1"/>
                </a:solidFill>
                <a:latin typeface="Arial" panose="020B0604020202020204" pitchFamily="34" charset="0"/>
              </a:rPr>
              <a:t>的要求等；确定在现有</a:t>
            </a:r>
            <a:r>
              <a:rPr lang="zh-CN" altLang="en-US" sz="2200" dirty="0">
                <a:solidFill>
                  <a:schemeClr val="tx1"/>
                </a:solidFill>
                <a:effectLst>
                  <a:outerShdw blurRad="38100" dist="38100" dir="2700000" algn="tl">
                    <a:srgbClr val="C0C0C0"/>
                  </a:outerShdw>
                </a:effectLst>
                <a:latin typeface="Arial" panose="020B0604020202020204" pitchFamily="34" charset="0"/>
              </a:rPr>
              <a:t>资源</a:t>
            </a:r>
            <a:r>
              <a:rPr lang="zh-CN" altLang="en-US" sz="2200" dirty="0">
                <a:solidFill>
                  <a:schemeClr val="tx1"/>
                </a:solidFill>
                <a:latin typeface="Arial" panose="020B0604020202020204" pitchFamily="34" charset="0"/>
              </a:rPr>
              <a:t>条件下，</a:t>
            </a:r>
            <a:r>
              <a:rPr lang="zh-CN" altLang="en-US" sz="2200" dirty="0">
                <a:solidFill>
                  <a:srgbClr val="006600"/>
                </a:solidFill>
                <a:latin typeface="Arial" panose="020B0604020202020204" pitchFamily="34" charset="0"/>
              </a:rPr>
              <a:t>技术风险及项目能否实现</a:t>
            </a:r>
            <a:r>
              <a:rPr lang="zh-CN" altLang="en-US" sz="2200" dirty="0">
                <a:solidFill>
                  <a:schemeClr val="tx1"/>
                </a:solidFill>
                <a:latin typeface="Arial" panose="020B0604020202020204" pitchFamily="34" charset="0"/>
              </a:rPr>
              <a:t>等。其中的</a:t>
            </a:r>
            <a:r>
              <a:rPr lang="zh-CN" altLang="en-US" sz="2200" u="sng" dirty="0">
                <a:solidFill>
                  <a:srgbClr val="C00000"/>
                </a:solidFill>
                <a:latin typeface="Arial" panose="020B0604020202020204" pitchFamily="34" charset="0"/>
              </a:rPr>
              <a:t>资源</a:t>
            </a:r>
            <a:r>
              <a:rPr lang="zh-CN" altLang="en-US" sz="2200" u="sng" dirty="0">
                <a:solidFill>
                  <a:schemeClr val="tx1"/>
                </a:solidFill>
                <a:latin typeface="Arial" panose="020B0604020202020204" pitchFamily="34" charset="0"/>
              </a:rPr>
              <a:t>包括</a:t>
            </a:r>
            <a:r>
              <a:rPr lang="zh-CN" altLang="en-US" sz="2200" dirty="0">
                <a:solidFill>
                  <a:schemeClr val="tx1"/>
                </a:solidFill>
                <a:latin typeface="Arial" panose="020B0604020202020204" pitchFamily="34" charset="0"/>
              </a:rPr>
              <a:t>已有的或可以取得的硬件、软件和其他资源，现有技术人员的技术水平和已有的工作基础。</a:t>
            </a:r>
          </a:p>
          <a:p>
            <a:pPr eaLnBrk="1" hangingPunct="1">
              <a:defRPr/>
            </a:pPr>
            <a:endParaRPr lang="zh-CN" altLang="en-US" sz="2400" dirty="0">
              <a:solidFill>
                <a:schemeClr val="tx1"/>
              </a:solidFill>
              <a:latin typeface="Arial" panose="020B0604020202020204" pitchFamily="34" charset="0"/>
            </a:endParaRPr>
          </a:p>
        </p:txBody>
      </p:sp>
      <p:sp>
        <p:nvSpPr>
          <p:cNvPr id="23556" name="Line 6"/>
          <p:cNvSpPr>
            <a:spLocks noChangeShapeType="1"/>
          </p:cNvSpPr>
          <p:nvPr/>
        </p:nvSpPr>
        <p:spPr bwMode="auto">
          <a:xfrm flipV="1">
            <a:off x="6877050" y="4724400"/>
            <a:ext cx="574675" cy="73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4068794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827088" y="1341438"/>
            <a:ext cx="7780337" cy="42481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buFont typeface="Arial" panose="020B0604020202020204" pitchFamily="34" charset="0"/>
              <a:buNone/>
              <a:defRPr/>
            </a:pPr>
            <a:r>
              <a:rPr lang="zh-CN" altLang="en-US" sz="2300" dirty="0">
                <a:solidFill>
                  <a:srgbClr val="FF0000"/>
                </a:solidFill>
                <a:latin typeface="Arial" pitchFamily="34" charset="0"/>
              </a:rPr>
              <a:t>       </a:t>
            </a:r>
            <a:r>
              <a:rPr lang="zh-CN" altLang="zh-CN" sz="2300" dirty="0">
                <a:solidFill>
                  <a:srgbClr val="FF0000"/>
                </a:solidFill>
              </a:rPr>
              <a:t>【案例</a:t>
            </a:r>
            <a:r>
              <a:rPr lang="en-US" altLang="zh-CN" sz="2300" dirty="0">
                <a:solidFill>
                  <a:srgbClr val="FF0000"/>
                </a:solidFill>
              </a:rPr>
              <a:t>2-3</a:t>
            </a:r>
            <a:r>
              <a:rPr lang="zh-CN" altLang="zh-CN" sz="2300" dirty="0">
                <a:solidFill>
                  <a:srgbClr val="FF0000"/>
                </a:solidFill>
              </a:rPr>
              <a:t>】</a:t>
            </a:r>
            <a:r>
              <a:rPr lang="en-US" altLang="zh-CN" sz="2300" dirty="0">
                <a:solidFill>
                  <a:srgbClr val="C00000"/>
                </a:solidFill>
              </a:rPr>
              <a:t>Android</a:t>
            </a:r>
            <a:r>
              <a:rPr lang="zh-CN" altLang="zh-CN" sz="2300" dirty="0">
                <a:solidFill>
                  <a:srgbClr val="C00000"/>
                </a:solidFill>
              </a:rPr>
              <a:t>手机的文件管理软件研发技术可行</a:t>
            </a:r>
            <a:r>
              <a:rPr lang="zh-CN" altLang="zh-CN" sz="2300" dirty="0"/>
              <a:t>。</a:t>
            </a:r>
            <a:r>
              <a:rPr lang="zh-CN" altLang="zh-CN" sz="2300" dirty="0">
                <a:latin typeface="楷体" panose="02010609060101010101" pitchFamily="49" charset="-122"/>
                <a:ea typeface="楷体" panose="02010609060101010101" pitchFamily="49" charset="-122"/>
              </a:rPr>
              <a:t>基于</a:t>
            </a:r>
            <a:r>
              <a:rPr lang="en-US" altLang="zh-CN" sz="2300" dirty="0">
                <a:latin typeface="楷体" panose="02010609060101010101" pitchFamily="49" charset="-122"/>
                <a:ea typeface="楷体" panose="02010609060101010101" pitchFamily="49" charset="-122"/>
              </a:rPr>
              <a:t>Linux</a:t>
            </a:r>
            <a:r>
              <a:rPr lang="zh-CN" altLang="zh-CN" sz="2300" dirty="0">
                <a:latin typeface="楷体" panose="02010609060101010101" pitchFamily="49" charset="-122"/>
                <a:ea typeface="楷体" panose="02010609060101010101" pitchFamily="49" charset="-122"/>
              </a:rPr>
              <a:t>内核开发包括：文件信息查看（名称、图标、创建时间、修改时间、权限、文件大小等）、常用基本操作（对选中文件打开、复制、粘贴、重命名、删除、移动、检索和分类等）、文件收藏、应用程序安装、卸载、文件备份、应用程序运行、进程管理等。对于安全性的问题主要通过加密方式和用户权限管理等及可靠性都可以解决。对其运行环境及条件、响应时间、存储速度及容量、对网络要求，现有资源条件（软件、硬件、技术人员）下技术风险及项目经过多次分析完全可以达到。</a:t>
            </a:r>
          </a:p>
        </p:txBody>
      </p:sp>
      <p:pic>
        <p:nvPicPr>
          <p:cNvPr id="24579" name="Picture 5"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1863" y="5157788"/>
            <a:ext cx="1217612"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62273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611188" y="2060575"/>
            <a:ext cx="813593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2400" b="0"/>
              <a:t>       可行性分析的主要内容是对问题的定义，主要初步</a:t>
            </a:r>
          </a:p>
          <a:p>
            <a:pPr eaLnBrk="1" hangingPunct="1">
              <a:buFont typeface="Arial" pitchFamily="34" charset="0"/>
              <a:buNone/>
            </a:pPr>
            <a:r>
              <a:rPr lang="zh-CN" altLang="en-US" sz="2400" b="0"/>
              <a:t>确定软件项目的规模和目标，问题定义后，要导出软件</a:t>
            </a:r>
          </a:p>
          <a:p>
            <a:pPr eaLnBrk="1" hangingPunct="1">
              <a:buFont typeface="Arial" pitchFamily="34" charset="0"/>
              <a:buNone/>
            </a:pPr>
            <a:r>
              <a:rPr lang="zh-CN" altLang="en-US" sz="2400" b="0"/>
              <a:t>系统的逻辑模型。然后从此模型出发，确定若干可供选</a:t>
            </a:r>
          </a:p>
          <a:p>
            <a:pPr eaLnBrk="1" hangingPunct="1">
              <a:buFont typeface="Arial" pitchFamily="34" charset="0"/>
              <a:buNone/>
            </a:pPr>
            <a:r>
              <a:rPr lang="zh-CN" altLang="en-US" sz="2400" b="0"/>
              <a:t>择的主要系统方案。         </a:t>
            </a:r>
          </a:p>
          <a:p>
            <a:pPr eaLnBrk="1" hangingPunct="1">
              <a:buFont typeface="Arial" pitchFamily="34" charset="0"/>
              <a:buNone/>
            </a:pPr>
            <a:r>
              <a:rPr lang="zh-CN" altLang="en-US" sz="2400" b="0"/>
              <a:t>       首先需要进行初步的概要分析，确定软件项目的规模和目标，明确项目的约束和限制。</a:t>
            </a:r>
            <a:r>
              <a:rPr lang="zh-CN" altLang="en-US" sz="2400"/>
              <a:t> </a:t>
            </a:r>
          </a:p>
        </p:txBody>
      </p:sp>
      <p:sp>
        <p:nvSpPr>
          <p:cNvPr id="19" name="圆角矩形 18"/>
          <p:cNvSpPr/>
          <p:nvPr/>
        </p:nvSpPr>
        <p:spPr bwMode="gray">
          <a:xfrm>
            <a:off x="468313" y="1268413"/>
            <a:ext cx="8280400" cy="511333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200" dirty="0">
                <a:solidFill>
                  <a:srgbClr val="C00000"/>
                </a:solidFill>
                <a:latin typeface="Arial" panose="020B0604020202020204" pitchFamily="34" charset="0"/>
              </a:rPr>
              <a:t>       2. </a:t>
            </a:r>
            <a:r>
              <a:rPr lang="zh-CN" altLang="en-US" sz="2200" dirty="0">
                <a:solidFill>
                  <a:srgbClr val="C00000"/>
                </a:solidFill>
                <a:latin typeface="Arial" panose="020B0604020202020204" pitchFamily="34" charset="0"/>
              </a:rPr>
              <a:t>经济可行性分析</a:t>
            </a:r>
          </a:p>
          <a:p>
            <a:pPr eaLnBrk="1" hangingPunct="1">
              <a:defRPr/>
            </a:pPr>
            <a:r>
              <a:rPr lang="zh-CN" altLang="en-US" sz="2200" dirty="0">
                <a:solidFill>
                  <a:schemeClr val="tx1"/>
                </a:solidFill>
                <a:latin typeface="Arial" panose="020B0604020202020204" pitchFamily="34" charset="0"/>
              </a:rPr>
              <a:t>         </a:t>
            </a:r>
            <a:r>
              <a:rPr lang="zh-CN" altLang="en-US" sz="2200" u="sng" dirty="0">
                <a:solidFill>
                  <a:srgbClr val="FF0000"/>
                </a:solidFill>
                <a:latin typeface="Arial" panose="020B0604020202020204" pitchFamily="34" charset="0"/>
              </a:rPr>
              <a:t>经济可行性分析</a:t>
            </a:r>
            <a:r>
              <a:rPr lang="zh-CN" altLang="en-US" sz="2200" dirty="0">
                <a:solidFill>
                  <a:schemeClr val="tx1"/>
                </a:solidFill>
                <a:latin typeface="Arial" panose="020B0604020202020204" pitchFamily="34" charset="0"/>
              </a:rPr>
              <a:t>（</a:t>
            </a:r>
            <a:r>
              <a:rPr lang="en-US" altLang="zh-CN" sz="2200" dirty="0">
                <a:solidFill>
                  <a:schemeClr val="tx1"/>
                </a:solidFill>
                <a:latin typeface="Arial" panose="020B0604020202020204" pitchFamily="34" charset="0"/>
              </a:rPr>
              <a:t>Economic Feasibility</a:t>
            </a:r>
            <a:r>
              <a:rPr lang="zh-CN" altLang="en-US" sz="2200" dirty="0">
                <a:solidFill>
                  <a:schemeClr val="tx1"/>
                </a:solidFill>
                <a:latin typeface="Arial" panose="020B0604020202020204" pitchFamily="34" charset="0"/>
              </a:rPr>
              <a:t>）也称</a:t>
            </a:r>
            <a:r>
              <a:rPr lang="zh-CN" altLang="en-US" sz="2200" dirty="0">
                <a:solidFill>
                  <a:srgbClr val="FF0000"/>
                </a:solidFill>
                <a:latin typeface="Arial" panose="020B0604020202020204" pitchFamily="34" charset="0"/>
              </a:rPr>
              <a:t>成本效益分析</a:t>
            </a:r>
            <a:r>
              <a:rPr lang="zh-CN" altLang="en-US" sz="2200" dirty="0">
                <a:solidFill>
                  <a:schemeClr val="tx1"/>
                </a:solidFill>
                <a:latin typeface="Arial" panose="020B0604020202020204" pitchFamily="34" charset="0"/>
              </a:rPr>
              <a:t>或</a:t>
            </a:r>
            <a:r>
              <a:rPr lang="zh-CN" altLang="en-US" sz="2200" dirty="0">
                <a:solidFill>
                  <a:srgbClr val="FF0000"/>
                </a:solidFill>
                <a:latin typeface="Arial" panose="020B0604020202020204" pitchFamily="34" charset="0"/>
              </a:rPr>
              <a:t>投资／效益分析</a:t>
            </a:r>
            <a:r>
              <a:rPr lang="zh-CN" altLang="en-US" sz="2200" dirty="0">
                <a:solidFill>
                  <a:schemeClr val="tx1"/>
                </a:solidFill>
                <a:latin typeface="Arial" panose="020B0604020202020204" pitchFamily="34" charset="0"/>
              </a:rPr>
              <a:t>，主要从资源配置的角度衡量软件项目的</a:t>
            </a:r>
            <a:r>
              <a:rPr lang="zh-CN" altLang="en-US" sz="2200" u="sng" dirty="0">
                <a:solidFill>
                  <a:schemeClr val="tx1"/>
                </a:solidFill>
                <a:latin typeface="Arial" panose="020B0604020202020204" pitchFamily="34" charset="0"/>
              </a:rPr>
              <a:t>实际价值</a:t>
            </a:r>
            <a:r>
              <a:rPr lang="zh-CN" altLang="en-US" sz="2200" dirty="0">
                <a:solidFill>
                  <a:schemeClr val="tx1"/>
                </a:solidFill>
                <a:latin typeface="Arial" panose="020B0604020202020204" pitchFamily="34" charset="0"/>
              </a:rPr>
              <a:t>，分析研发软件项目</a:t>
            </a:r>
            <a:r>
              <a:rPr lang="zh-CN" altLang="en-US" sz="2200" u="sng" dirty="0">
                <a:solidFill>
                  <a:schemeClr val="tx1"/>
                </a:solidFill>
                <a:latin typeface="Arial" panose="020B0604020202020204" pitchFamily="34" charset="0"/>
              </a:rPr>
              <a:t>所需成本费用</a:t>
            </a:r>
            <a:r>
              <a:rPr lang="zh-CN" altLang="en-US" sz="2200" dirty="0">
                <a:solidFill>
                  <a:schemeClr val="tx1"/>
                </a:solidFill>
                <a:latin typeface="Arial" panose="020B0604020202020204" pitchFamily="34" charset="0"/>
              </a:rPr>
              <a:t>和项目开发成功后所带来的</a:t>
            </a:r>
            <a:r>
              <a:rPr lang="zh-CN" altLang="en-US" sz="2200" u="sng" dirty="0">
                <a:solidFill>
                  <a:schemeClr val="tx1"/>
                </a:solidFill>
                <a:latin typeface="Arial" panose="020B0604020202020204" pitchFamily="34" charset="0"/>
              </a:rPr>
              <a:t>经济效益</a:t>
            </a:r>
            <a:r>
              <a:rPr lang="zh-CN" altLang="en-US" sz="2200" dirty="0">
                <a:solidFill>
                  <a:schemeClr val="tx1"/>
                </a:solidFill>
                <a:latin typeface="Arial" panose="020B0604020202020204" pitchFamily="34" charset="0"/>
              </a:rPr>
              <a:t>。分析软件的经济可行性，实际就是分析软件项目的</a:t>
            </a:r>
            <a:r>
              <a:rPr lang="zh-CN" altLang="en-US" sz="2200" u="sng" dirty="0">
                <a:solidFill>
                  <a:schemeClr val="tx1"/>
                </a:solidFill>
                <a:latin typeface="Arial" panose="020B0604020202020204" pitchFamily="34" charset="0"/>
              </a:rPr>
              <a:t>有效价值</a:t>
            </a:r>
            <a:r>
              <a:rPr lang="zh-CN" altLang="en-US" sz="2200" dirty="0">
                <a:solidFill>
                  <a:schemeClr val="tx1"/>
                </a:solidFill>
                <a:latin typeface="Arial" panose="020B0604020202020204" pitchFamily="34" charset="0"/>
              </a:rPr>
              <a:t>。</a:t>
            </a:r>
          </a:p>
          <a:p>
            <a:pPr eaLnBrk="1" hangingPunct="1">
              <a:buFont typeface="Arial" panose="020B0604020202020204" pitchFamily="34" charset="0"/>
              <a:buNone/>
              <a:defRPr/>
            </a:pPr>
            <a:r>
              <a:rPr lang="zh-CN" altLang="en-US" sz="2200" dirty="0">
                <a:solidFill>
                  <a:schemeClr val="tx1"/>
                </a:solidFill>
                <a:latin typeface="Arial" panose="020B0604020202020204" pitchFamily="34" charset="0"/>
              </a:rPr>
              <a:t>       </a:t>
            </a:r>
            <a:r>
              <a:rPr lang="zh-CN" altLang="en-US" sz="2200" dirty="0">
                <a:solidFill>
                  <a:srgbClr val="C00000"/>
                </a:solidFill>
                <a:latin typeface="Arial" panose="020B0604020202020204" pitchFamily="34" charset="0"/>
              </a:rPr>
              <a:t>经济可行性分析主要任务</a:t>
            </a:r>
            <a:r>
              <a:rPr lang="zh-CN" altLang="en-US" sz="2200" dirty="0">
                <a:solidFill>
                  <a:schemeClr val="tx1"/>
                </a:solidFill>
                <a:latin typeface="Arial" panose="020B0604020202020204" pitchFamily="34" charset="0"/>
              </a:rPr>
              <a:t>包括</a:t>
            </a:r>
            <a:r>
              <a:rPr lang="zh-CN" altLang="zh-CN" sz="2200" dirty="0"/>
              <a:t>两方面：一方面是市场经济及竞争实力及投资分析；另一方面是新软件开发成功后所带来的经济效益分析与预测。</a:t>
            </a:r>
          </a:p>
          <a:p>
            <a:pPr eaLnBrk="1" hangingPunct="1">
              <a:buFont typeface="Arial" panose="020B0604020202020204" pitchFamily="34" charset="0"/>
              <a:buNone/>
              <a:defRPr/>
            </a:pPr>
            <a:r>
              <a:rPr lang="en-US" altLang="zh-CN" sz="2200" dirty="0">
                <a:solidFill>
                  <a:srgbClr val="C00000"/>
                </a:solidFill>
                <a:latin typeface="Arial" panose="020B0604020202020204" pitchFamily="34" charset="0"/>
              </a:rPr>
              <a:t>      </a:t>
            </a:r>
            <a:r>
              <a:rPr lang="zh-CN" altLang="zh-CN" sz="2200" dirty="0">
                <a:solidFill>
                  <a:srgbClr val="C00000"/>
                </a:solidFill>
                <a:latin typeface="Arial" panose="020B0604020202020204" pitchFamily="34" charset="0"/>
              </a:rPr>
              <a:t>主要内容</a:t>
            </a:r>
            <a:r>
              <a:rPr lang="zh-CN" altLang="zh-CN" sz="2200" dirty="0"/>
              <a:t>是进行软件开发成本的估算，了解软件项目成功取得效益的评估，确定要开发的项目是否值得投资开发。</a:t>
            </a:r>
          </a:p>
          <a:p>
            <a:pPr eaLnBrk="1" hangingPunct="1">
              <a:buFont typeface="Arial" panose="020B0604020202020204" pitchFamily="34" charset="0"/>
              <a:buNone/>
              <a:defRPr/>
            </a:pPr>
            <a:r>
              <a:rPr lang="en-US" altLang="zh-CN" sz="2200" dirty="0">
                <a:solidFill>
                  <a:srgbClr val="C00000"/>
                </a:solidFill>
                <a:latin typeface="Arial" panose="020B0604020202020204" pitchFamily="34" charset="0"/>
              </a:rPr>
              <a:t>       </a:t>
            </a:r>
            <a:r>
              <a:rPr lang="zh-CN" altLang="zh-CN" sz="2200" dirty="0">
                <a:solidFill>
                  <a:srgbClr val="C00000"/>
                </a:solidFill>
                <a:latin typeface="Arial" panose="020B0604020202020204" pitchFamily="34" charset="0"/>
              </a:rPr>
              <a:t>主要工作</a:t>
            </a:r>
            <a:r>
              <a:rPr lang="zh-CN" altLang="zh-CN" sz="2200" dirty="0"/>
              <a:t>包括：进行软件研发成本效益分析，需要估算出新开发软件系统的总成本和总收益，然后对成本和效益进行具体比较，当项目的效益即收益大于成本一定值时才值得开发。</a:t>
            </a:r>
            <a:endParaRPr lang="zh-CN" altLang="en-US" sz="2200" b="0" dirty="0">
              <a:solidFill>
                <a:schemeClr val="tx1"/>
              </a:solidFill>
              <a:latin typeface="Arial" panose="020B0604020202020204" pitchFamily="34" charset="0"/>
            </a:endParaRPr>
          </a:p>
        </p:txBody>
      </p:sp>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760181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684213" y="1052513"/>
            <a:ext cx="7920037" cy="30210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2200">
                <a:solidFill>
                  <a:schemeClr val="tx1"/>
                </a:solidFill>
                <a:latin typeface="Arial" panose="020B0604020202020204" pitchFamily="34" charset="0"/>
              </a:rPr>
              <a:t>    通常，研发计算机系统的</a:t>
            </a:r>
            <a:r>
              <a:rPr lang="zh-CN" altLang="en-US" sz="2200">
                <a:solidFill>
                  <a:srgbClr val="C00000"/>
                </a:solidFill>
                <a:latin typeface="Arial" panose="020B0604020202020204" pitchFamily="34" charset="0"/>
              </a:rPr>
              <a:t>成本费用</a:t>
            </a:r>
            <a:r>
              <a:rPr lang="zh-CN" altLang="en-US" sz="2200">
                <a:solidFill>
                  <a:schemeClr val="tx1"/>
                </a:solidFill>
                <a:latin typeface="Arial" panose="020B0604020202020204" pitchFamily="34" charset="0"/>
              </a:rPr>
              <a:t>，包括</a:t>
            </a:r>
            <a:r>
              <a:rPr lang="zh-CN" altLang="en-US" sz="2200">
                <a:solidFill>
                  <a:srgbClr val="C00000"/>
                </a:solidFill>
                <a:latin typeface="Arial" panose="020B0604020202020204" pitchFamily="34" charset="0"/>
              </a:rPr>
              <a:t>４个组成部分</a:t>
            </a:r>
            <a:r>
              <a:rPr lang="zh-CN" altLang="en-US" sz="2200">
                <a:solidFill>
                  <a:schemeClr val="tx1"/>
                </a:solidFill>
                <a:latin typeface="Arial" panose="020B0604020202020204" pitchFamily="34" charset="0"/>
              </a:rPr>
              <a:t>：</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1</a:t>
            </a:r>
            <a:r>
              <a:rPr lang="zh-CN" altLang="en-US" sz="2200">
                <a:solidFill>
                  <a:schemeClr val="tx1"/>
                </a:solidFill>
                <a:latin typeface="Arial" panose="020B0604020202020204" pitchFamily="34" charset="0"/>
              </a:rPr>
              <a:t>）</a:t>
            </a:r>
            <a:r>
              <a:rPr lang="zh-CN" altLang="en-US" sz="2200" u="sng">
                <a:solidFill>
                  <a:schemeClr val="tx1"/>
                </a:solidFill>
                <a:latin typeface="Arial" panose="020B0604020202020204" pitchFamily="34" charset="0"/>
              </a:rPr>
              <a:t>购置并安装</a:t>
            </a:r>
            <a:r>
              <a:rPr lang="zh-CN" altLang="en-US" sz="2200">
                <a:solidFill>
                  <a:schemeClr val="tx1"/>
                </a:solidFill>
                <a:latin typeface="Arial" panose="020B0604020202020204" pitchFamily="34" charset="0"/>
              </a:rPr>
              <a:t>软硬件及有关网络等设备的费用。</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2</a:t>
            </a:r>
            <a:r>
              <a:rPr lang="zh-CN" altLang="en-US" sz="2200">
                <a:solidFill>
                  <a:schemeClr val="tx1"/>
                </a:solidFill>
                <a:latin typeface="Arial" panose="020B0604020202020204" pitchFamily="34" charset="0"/>
              </a:rPr>
              <a:t>）软件系统</a:t>
            </a:r>
            <a:r>
              <a:rPr lang="zh-CN" altLang="en-US" sz="2200" u="sng">
                <a:solidFill>
                  <a:schemeClr val="tx1"/>
                </a:solidFill>
                <a:latin typeface="Arial" panose="020B0604020202020204" pitchFamily="34" charset="0"/>
              </a:rPr>
              <a:t>开发费用</a:t>
            </a:r>
            <a:r>
              <a:rPr lang="zh-CN" altLang="en-US" sz="2200">
                <a:solidFill>
                  <a:schemeClr val="tx1"/>
                </a:solidFill>
                <a:latin typeface="Arial" panose="020B0604020202020204" pitchFamily="34" charset="0"/>
              </a:rPr>
              <a:t>。</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3</a:t>
            </a:r>
            <a:r>
              <a:rPr lang="zh-CN" altLang="en-US" sz="2200">
                <a:solidFill>
                  <a:schemeClr val="tx1"/>
                </a:solidFill>
                <a:latin typeface="Arial" panose="020B0604020202020204" pitchFamily="34" charset="0"/>
              </a:rPr>
              <a:t>）软件系统</a:t>
            </a:r>
            <a:r>
              <a:rPr lang="zh-CN" altLang="en-US" sz="2200" u="sng">
                <a:solidFill>
                  <a:schemeClr val="tx1"/>
                </a:solidFill>
                <a:latin typeface="Arial" panose="020B0604020202020204" pitchFamily="34" charset="0"/>
              </a:rPr>
              <a:t>管理、运行和维护</a:t>
            </a:r>
            <a:r>
              <a:rPr lang="zh-CN" altLang="en-US" sz="2200">
                <a:solidFill>
                  <a:schemeClr val="tx1"/>
                </a:solidFill>
                <a:latin typeface="Arial" panose="020B0604020202020204" pitchFamily="34" charset="0"/>
              </a:rPr>
              <a:t>等费用。</a:t>
            </a:r>
          </a:p>
          <a:p>
            <a:pPr eaLnBrk="1" hangingPunct="1">
              <a:defRPr/>
            </a:pPr>
            <a:r>
              <a:rPr lang="zh-CN" altLang="en-US" sz="2200">
                <a:solidFill>
                  <a:schemeClr val="tx1"/>
                </a:solidFill>
                <a:latin typeface="Arial" panose="020B0604020202020204" pitchFamily="34" charset="0"/>
              </a:rPr>
              <a:t>    （</a:t>
            </a:r>
            <a:r>
              <a:rPr lang="en-US" altLang="zh-CN" sz="2200">
                <a:solidFill>
                  <a:schemeClr val="tx1"/>
                </a:solidFill>
                <a:latin typeface="Arial" panose="020B0604020202020204" pitchFamily="34" charset="0"/>
              </a:rPr>
              <a:t>4</a:t>
            </a:r>
            <a:r>
              <a:rPr lang="zh-CN" altLang="en-US" sz="2200">
                <a:solidFill>
                  <a:schemeClr val="tx1"/>
                </a:solidFill>
                <a:latin typeface="Arial" panose="020B0604020202020204" pitchFamily="34" charset="0"/>
              </a:rPr>
              <a:t>）</a:t>
            </a:r>
            <a:r>
              <a:rPr lang="zh-CN" altLang="en-US" sz="2200" u="sng">
                <a:solidFill>
                  <a:schemeClr val="tx1"/>
                </a:solidFill>
                <a:latin typeface="Arial" panose="020B0604020202020204" pitchFamily="34" charset="0"/>
              </a:rPr>
              <a:t>推广</a:t>
            </a:r>
            <a:r>
              <a:rPr lang="zh-CN" altLang="en-US" sz="2200">
                <a:solidFill>
                  <a:schemeClr val="tx1"/>
                </a:solidFill>
                <a:latin typeface="Arial" panose="020B0604020202020204" pitchFamily="34" charset="0"/>
              </a:rPr>
              <a:t>及用户</a:t>
            </a:r>
            <a:r>
              <a:rPr lang="zh-CN" altLang="en-US" sz="2200" u="sng">
                <a:solidFill>
                  <a:schemeClr val="tx1"/>
                </a:solidFill>
                <a:latin typeface="Arial" panose="020B0604020202020204" pitchFamily="34" charset="0"/>
              </a:rPr>
              <a:t>使用</a:t>
            </a:r>
            <a:r>
              <a:rPr lang="zh-CN" altLang="en-US" sz="2200">
                <a:solidFill>
                  <a:schemeClr val="tx1"/>
                </a:solidFill>
                <a:latin typeface="Arial" panose="020B0604020202020204" pitchFamily="34" charset="0"/>
              </a:rPr>
              <a:t>与人员</a:t>
            </a:r>
            <a:r>
              <a:rPr lang="zh-CN" altLang="en-US" sz="2200" u="sng">
                <a:solidFill>
                  <a:schemeClr val="tx1"/>
                </a:solidFill>
                <a:latin typeface="Arial" panose="020B0604020202020204" pitchFamily="34" charset="0"/>
              </a:rPr>
              <a:t>培训</a:t>
            </a:r>
            <a:r>
              <a:rPr lang="zh-CN" altLang="en-US" sz="2200">
                <a:solidFill>
                  <a:schemeClr val="tx1"/>
                </a:solidFill>
                <a:latin typeface="Arial" panose="020B0604020202020204" pitchFamily="34" charset="0"/>
              </a:rPr>
              <a:t>等费用。</a:t>
            </a:r>
          </a:p>
          <a:p>
            <a:pPr eaLnBrk="1" hangingPunct="1">
              <a:defRPr/>
            </a:pPr>
            <a:r>
              <a:rPr lang="zh-CN" altLang="en-US" sz="2200">
                <a:solidFill>
                  <a:schemeClr val="tx1"/>
                </a:solidFill>
                <a:latin typeface="Arial" panose="020B0604020202020204" pitchFamily="34" charset="0"/>
              </a:rPr>
              <a:t>     估计每个任务的成本时，通常先估计完成该项任务需要用的</a:t>
            </a:r>
            <a:r>
              <a:rPr lang="zh-CN" altLang="en-US" sz="2200">
                <a:solidFill>
                  <a:srgbClr val="C00000"/>
                </a:solidFill>
                <a:latin typeface="Arial" panose="020B0604020202020204" pitchFamily="34" charset="0"/>
              </a:rPr>
              <a:t>人力费用</a:t>
            </a:r>
            <a:r>
              <a:rPr lang="zh-CN" altLang="en-US" sz="2200">
                <a:solidFill>
                  <a:schemeClr val="tx1"/>
                </a:solidFill>
                <a:latin typeface="Arial" panose="020B0604020202020204" pitchFamily="34" charset="0"/>
              </a:rPr>
              <a:t>，</a:t>
            </a:r>
            <a:r>
              <a:rPr lang="zh-CN" altLang="en-US" sz="2200" u="sng">
                <a:solidFill>
                  <a:schemeClr val="tx1"/>
                </a:solidFill>
                <a:latin typeface="Arial" panose="020B0604020202020204" pitchFamily="34" charset="0"/>
              </a:rPr>
              <a:t>以“人</a:t>
            </a:r>
            <a:r>
              <a:rPr lang="en-US" altLang="zh-CN" sz="2200" u="sng">
                <a:solidFill>
                  <a:schemeClr val="tx1"/>
                </a:solidFill>
                <a:latin typeface="Arial" panose="020B0604020202020204" pitchFamily="34" charset="0"/>
              </a:rPr>
              <a:t>·</a:t>
            </a:r>
            <a:r>
              <a:rPr lang="zh-CN" altLang="en-US" sz="2200" u="sng">
                <a:solidFill>
                  <a:schemeClr val="tx1"/>
                </a:solidFill>
                <a:latin typeface="Arial" panose="020B0604020202020204" pitchFamily="34" charset="0"/>
              </a:rPr>
              <a:t>月”为单位</a:t>
            </a:r>
            <a:r>
              <a:rPr lang="zh-CN" altLang="en-US" sz="2200">
                <a:solidFill>
                  <a:schemeClr val="tx1"/>
                </a:solidFill>
                <a:latin typeface="Arial" panose="020B0604020202020204" pitchFamily="34" charset="0"/>
              </a:rPr>
              <a:t>，再乘以每人每月的平均工资得出每项任务的成本。如表</a:t>
            </a:r>
            <a:r>
              <a:rPr lang="en-US" altLang="zh-CN" sz="2200">
                <a:solidFill>
                  <a:schemeClr val="tx1"/>
                </a:solidFill>
                <a:latin typeface="Arial" panose="020B0604020202020204" pitchFamily="34" charset="0"/>
              </a:rPr>
              <a:t>2-2</a:t>
            </a:r>
            <a:r>
              <a:rPr lang="zh-CN" altLang="en-US" sz="2200">
                <a:solidFill>
                  <a:schemeClr val="tx1"/>
                </a:solidFill>
                <a:latin typeface="Arial" panose="020B0604020202020204" pitchFamily="34" charset="0"/>
              </a:rPr>
              <a:t>所示。</a:t>
            </a:r>
          </a:p>
        </p:txBody>
      </p:sp>
      <p:sp>
        <p:nvSpPr>
          <p:cNvPr id="26627" name="Rectangle 3"/>
          <p:cNvSpPr>
            <a:spLocks noChangeArrowheads="1"/>
          </p:cNvSpPr>
          <p:nvPr/>
        </p:nvSpPr>
        <p:spPr bwMode="auto">
          <a:xfrm>
            <a:off x="2411413" y="4179888"/>
            <a:ext cx="5040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1" hangingPunct="1">
              <a:buFont typeface="Arial" pitchFamily="34" charset="0"/>
              <a:buNone/>
            </a:pPr>
            <a:r>
              <a:rPr lang="zh-CN" altLang="en-US" sz="1600">
                <a:latin typeface="Times New Roman" pitchFamily="18" charset="0"/>
                <a:cs typeface="Times New Roman" pitchFamily="18" charset="0"/>
              </a:rPr>
              <a:t>表</a:t>
            </a:r>
            <a:r>
              <a:rPr lang="en-US" altLang="zh-CN" sz="1600">
                <a:latin typeface="Times New Roman" pitchFamily="18" charset="0"/>
                <a:cs typeface="Times New Roman" pitchFamily="18" charset="0"/>
              </a:rPr>
              <a:t>2-2 </a:t>
            </a:r>
            <a:r>
              <a:rPr lang="zh-CN" altLang="en-US" sz="1600">
                <a:latin typeface="Times New Roman" pitchFamily="18" charset="0"/>
                <a:cs typeface="Times New Roman" pitchFamily="18" charset="0"/>
              </a:rPr>
              <a:t>开发阶段在生存周期中所占的比重</a:t>
            </a:r>
            <a:endParaRPr lang="zh-CN" altLang="en-US" sz="1600"/>
          </a:p>
        </p:txBody>
      </p:sp>
      <p:graphicFrame>
        <p:nvGraphicFramePr>
          <p:cNvPr id="24616" name="Group 40"/>
          <p:cNvGraphicFramePr>
            <a:graphicFrameLocks noGrp="1"/>
          </p:cNvGraphicFramePr>
          <p:nvPr/>
        </p:nvGraphicFramePr>
        <p:xfrm>
          <a:off x="1331913" y="4437063"/>
          <a:ext cx="6985000" cy="1441451"/>
        </p:xfrm>
        <a:graphic>
          <a:graphicData uri="http://schemas.openxmlformats.org/drawingml/2006/table">
            <a:tbl>
              <a:tblPr/>
              <a:tblGrid>
                <a:gridCol w="3884612">
                  <a:extLst>
                    <a:ext uri="{9D8B030D-6E8A-4147-A177-3AD203B41FA5}">
                      <a16:colId xmlns:a16="http://schemas.microsoft.com/office/drawing/2014/main" val="20000"/>
                    </a:ext>
                  </a:extLst>
                </a:gridCol>
                <a:gridCol w="3100388">
                  <a:extLst>
                    <a:ext uri="{9D8B030D-6E8A-4147-A177-3AD203B41FA5}">
                      <a16:colId xmlns:a16="http://schemas.microsoft.com/office/drawing/2014/main" val="20001"/>
                    </a:ext>
                  </a:extLst>
                </a:gridCol>
              </a:tblGrid>
              <a:tr h="3587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任  务</a:t>
                      </a:r>
                      <a:endPar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所占比重（</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可行性分析</a:t>
                      </a:r>
                      <a:endPar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需求分析</a:t>
                      </a:r>
                      <a:endPar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–20</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软件设计</a:t>
                      </a:r>
                      <a:endParaRPr kumimoji="0"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01078" name="Group 22"/>
          <p:cNvGraphicFramePr>
            <a:graphicFrameLocks noGrp="1"/>
          </p:cNvGraphicFramePr>
          <p:nvPr/>
        </p:nvGraphicFramePr>
        <p:xfrm>
          <a:off x="1331913" y="5876925"/>
          <a:ext cx="6985000" cy="823914"/>
        </p:xfrm>
        <a:graphic>
          <a:graphicData uri="http://schemas.openxmlformats.org/drawingml/2006/table">
            <a:tbl>
              <a:tblPr/>
              <a:tblGrid>
                <a:gridCol w="3884612">
                  <a:extLst>
                    <a:ext uri="{9D8B030D-6E8A-4147-A177-3AD203B41FA5}">
                      <a16:colId xmlns:a16="http://schemas.microsoft.com/office/drawing/2014/main" val="20000"/>
                    </a:ext>
                  </a:extLst>
                </a:gridCol>
                <a:gridCol w="3100388">
                  <a:extLst>
                    <a:ext uri="{9D8B030D-6E8A-4147-A177-3AD203B41FA5}">
                      <a16:colId xmlns:a16="http://schemas.microsoft.com/office/drawing/2014/main" val="20001"/>
                    </a:ext>
                  </a:extLst>
                </a:gridCol>
              </a:tblGrid>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编码及单元测试（含调试修改）</a:t>
                      </a:r>
                      <a:endPar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综合测试</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10–</a:t>
                      </a: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  计</a:t>
                      </a:r>
                      <a:endParaRPr kumimoji="0" lang="zh-CN" altLang="en-US" sz="12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a:t>
                      </a:r>
                      <a:endParaRPr kumimoji="0" lang="en-US" altLang="zh-CN"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73" marB="45773"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3455278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5"/>
          <p:cNvSpPr>
            <a:spLocks noChangeArrowheads="1"/>
          </p:cNvSpPr>
          <p:nvPr/>
        </p:nvSpPr>
        <p:spPr bwMode="auto">
          <a:xfrm>
            <a:off x="755650" y="1341438"/>
            <a:ext cx="7921625" cy="3024187"/>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27651" name="Rectangle 8"/>
          <p:cNvSpPr>
            <a:spLocks noChangeArrowheads="1"/>
          </p:cNvSpPr>
          <p:nvPr/>
        </p:nvSpPr>
        <p:spPr bwMode="auto">
          <a:xfrm>
            <a:off x="827088" y="1341438"/>
            <a:ext cx="7777162"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000">
                <a:solidFill>
                  <a:srgbClr val="CC0000"/>
                </a:solidFill>
              </a:rPr>
              <a:t>（</a:t>
            </a:r>
            <a:r>
              <a:rPr lang="en-US" altLang="zh-CN" sz="2000">
                <a:solidFill>
                  <a:srgbClr val="CC0000"/>
                </a:solidFill>
              </a:rPr>
              <a:t>1</a:t>
            </a:r>
            <a:r>
              <a:rPr lang="zh-CN" altLang="en-US" sz="2000">
                <a:solidFill>
                  <a:srgbClr val="CC0000"/>
                </a:solidFill>
              </a:rPr>
              <a:t>）投人产出比</a:t>
            </a:r>
            <a:r>
              <a:rPr lang="zh-CN" altLang="en-US" sz="2000"/>
              <a:t>。是指软件项目</a:t>
            </a:r>
            <a:r>
              <a:rPr lang="zh-CN" altLang="en-US" sz="2000">
                <a:solidFill>
                  <a:srgbClr val="CC0000"/>
                </a:solidFill>
              </a:rPr>
              <a:t>全部投资</a:t>
            </a:r>
            <a:r>
              <a:rPr lang="zh-CN" altLang="en-US" sz="2000"/>
              <a:t>与</a:t>
            </a:r>
            <a:r>
              <a:rPr lang="zh-CN" altLang="en-US" sz="2000">
                <a:solidFill>
                  <a:srgbClr val="CC0000"/>
                </a:solidFill>
              </a:rPr>
              <a:t>产出增加值总和</a:t>
            </a:r>
            <a:r>
              <a:rPr lang="zh-CN" altLang="en-US" sz="2000"/>
              <a:t>之比。</a:t>
            </a:r>
          </a:p>
          <a:p>
            <a:pPr eaLnBrk="1" hangingPunct="1">
              <a:buFont typeface="Arial" pitchFamily="34" charset="0"/>
              <a:buNone/>
            </a:pPr>
            <a:r>
              <a:rPr lang="en-US" altLang="zh-CN" sz="2000"/>
              <a:t>          R=K/IN </a:t>
            </a:r>
          </a:p>
          <a:p>
            <a:pPr eaLnBrk="1" hangingPunct="1">
              <a:buFont typeface="Arial" pitchFamily="34" charset="0"/>
              <a:buNone/>
            </a:pPr>
            <a:r>
              <a:rPr lang="en-US" altLang="zh-CN" sz="2000"/>
              <a:t>         (K</a:t>
            </a:r>
            <a:r>
              <a:rPr lang="zh-CN" altLang="en-US" sz="2000"/>
              <a:t>为投资总额，</a:t>
            </a:r>
            <a:r>
              <a:rPr lang="en-US" altLang="zh-CN" sz="2000"/>
              <a:t>IN</a:t>
            </a:r>
            <a:r>
              <a:rPr lang="zh-CN" altLang="en-US" sz="2000"/>
              <a:t>为软件生存期内各年增加值的总和</a:t>
            </a:r>
            <a:r>
              <a:rPr lang="en-US" altLang="zh-CN" sz="2000"/>
              <a:t>)</a:t>
            </a:r>
          </a:p>
          <a:p>
            <a:pPr eaLnBrk="1" hangingPunct="1">
              <a:buFont typeface="Arial" pitchFamily="34" charset="0"/>
              <a:buNone/>
            </a:pPr>
            <a:r>
              <a:rPr lang="zh-CN" altLang="en-US" sz="2000">
                <a:solidFill>
                  <a:srgbClr val="C00000"/>
                </a:solidFill>
              </a:rPr>
              <a:t>（</a:t>
            </a:r>
            <a:r>
              <a:rPr lang="en-US" altLang="zh-CN" sz="2000">
                <a:solidFill>
                  <a:srgbClr val="C00000"/>
                </a:solidFill>
              </a:rPr>
              <a:t>2</a:t>
            </a:r>
            <a:r>
              <a:rPr lang="zh-CN" altLang="en-US" sz="2000">
                <a:solidFill>
                  <a:srgbClr val="C00000"/>
                </a:solidFill>
              </a:rPr>
              <a:t>）货币的时间价值</a:t>
            </a:r>
            <a:r>
              <a:rPr lang="zh-CN" altLang="en-US" sz="2000"/>
              <a:t>。由于利率的变化等因素，货币的时间价值能较准确地估算。假设</a:t>
            </a:r>
            <a:r>
              <a:rPr lang="zh-CN" altLang="en-US" sz="2000">
                <a:solidFill>
                  <a:srgbClr val="990000"/>
                </a:solidFill>
              </a:rPr>
              <a:t>年利率</a:t>
            </a:r>
            <a:r>
              <a:rPr lang="zh-CN" altLang="en-US" sz="2000"/>
              <a:t>为</a:t>
            </a:r>
            <a:r>
              <a:rPr lang="en-US" altLang="zh-CN" sz="2000"/>
              <a:t>i</a:t>
            </a:r>
            <a:r>
              <a:rPr lang="zh-CN" altLang="en-US" sz="2000"/>
              <a:t>，若</a:t>
            </a:r>
            <a:r>
              <a:rPr lang="zh-CN" altLang="en-US" sz="2000">
                <a:solidFill>
                  <a:srgbClr val="CC0000"/>
                </a:solidFill>
              </a:rPr>
              <a:t>项目开发所需经费</a:t>
            </a:r>
            <a:r>
              <a:rPr lang="zh-CN" altLang="en-US" sz="2000"/>
              <a:t>即</a:t>
            </a:r>
            <a:r>
              <a:rPr lang="zh-CN" altLang="en-US" sz="2000">
                <a:solidFill>
                  <a:srgbClr val="990000"/>
                </a:solidFill>
              </a:rPr>
              <a:t>投资</a:t>
            </a:r>
            <a:r>
              <a:rPr lang="zh-CN" altLang="en-US" sz="2000"/>
              <a:t>为</a:t>
            </a:r>
            <a:r>
              <a:rPr lang="en-US" altLang="zh-CN" sz="2000"/>
              <a:t>P</a:t>
            </a:r>
            <a:r>
              <a:rPr lang="zh-CN" altLang="en-US" sz="2000"/>
              <a:t>元</a:t>
            </a:r>
            <a:r>
              <a:rPr lang="en-US" altLang="zh-CN" sz="2000"/>
              <a:t>,</a:t>
            </a:r>
            <a:r>
              <a:rPr lang="zh-CN" altLang="en-US" sz="2000"/>
              <a:t>则</a:t>
            </a:r>
            <a:r>
              <a:rPr lang="en-US" altLang="zh-CN" sz="2000">
                <a:solidFill>
                  <a:srgbClr val="990000"/>
                </a:solidFill>
              </a:rPr>
              <a:t>n</a:t>
            </a:r>
            <a:r>
              <a:rPr lang="zh-CN" altLang="en-US" sz="2000">
                <a:solidFill>
                  <a:srgbClr val="990000"/>
                </a:solidFill>
              </a:rPr>
              <a:t>年后可得资金</a:t>
            </a:r>
            <a:r>
              <a:rPr lang="zh-CN" altLang="en-US" sz="2000"/>
              <a:t>数为</a:t>
            </a:r>
            <a:r>
              <a:rPr lang="en-US" altLang="zh-CN" sz="2000"/>
              <a:t>F</a:t>
            </a:r>
            <a:r>
              <a:rPr lang="zh-CN" altLang="en-US" sz="2000"/>
              <a:t>元：</a:t>
            </a:r>
          </a:p>
          <a:p>
            <a:pPr eaLnBrk="1" hangingPunct="1">
              <a:buFont typeface="Arial" pitchFamily="34" charset="0"/>
              <a:buNone/>
            </a:pPr>
            <a:r>
              <a:rPr lang="zh-CN" altLang="en-US" sz="2000"/>
              <a:t>           </a:t>
            </a:r>
            <a:r>
              <a:rPr lang="en-US" altLang="zh-CN" sz="2000"/>
              <a:t>F = P﹒(1+ⅰ)</a:t>
            </a:r>
            <a:r>
              <a:rPr lang="en-US" altLang="zh-CN" sz="2000" baseline="50000"/>
              <a:t> n</a:t>
            </a:r>
          </a:p>
          <a:p>
            <a:pPr eaLnBrk="1" hangingPunct="1">
              <a:buFont typeface="Arial" pitchFamily="34" charset="0"/>
              <a:buNone/>
            </a:pPr>
            <a:r>
              <a:rPr lang="zh-CN" altLang="en-US" sz="2000"/>
              <a:t>反之，若</a:t>
            </a:r>
            <a:r>
              <a:rPr lang="en-US" altLang="zh-CN" sz="2000"/>
              <a:t>n</a:t>
            </a:r>
            <a:r>
              <a:rPr lang="zh-CN" altLang="en-US" sz="2000"/>
              <a:t>年后可得效益为</a:t>
            </a:r>
            <a:r>
              <a:rPr lang="en-US" altLang="zh-CN" sz="2000"/>
              <a:t>F</a:t>
            </a:r>
            <a:r>
              <a:rPr lang="zh-CN" altLang="en-US" sz="2000"/>
              <a:t>元，则这些</a:t>
            </a:r>
            <a:r>
              <a:rPr lang="zh-CN" altLang="en-US" sz="2000">
                <a:solidFill>
                  <a:srgbClr val="990000"/>
                </a:solidFill>
              </a:rPr>
              <a:t>资金</a:t>
            </a:r>
            <a:r>
              <a:rPr lang="zh-CN" altLang="en-US" sz="2000">
                <a:solidFill>
                  <a:srgbClr val="CC0000"/>
                </a:solidFill>
              </a:rPr>
              <a:t>现在的价值</a:t>
            </a:r>
            <a:r>
              <a:rPr lang="zh-CN" altLang="en-US" sz="2000"/>
              <a:t>为：</a:t>
            </a:r>
          </a:p>
          <a:p>
            <a:pPr eaLnBrk="1" hangingPunct="1">
              <a:buFont typeface="Arial" pitchFamily="34" charset="0"/>
              <a:buNone/>
            </a:pPr>
            <a:r>
              <a:rPr lang="zh-CN" altLang="en-US" sz="2000"/>
              <a:t>           </a:t>
            </a:r>
            <a:r>
              <a:rPr lang="en-US" altLang="zh-CN" sz="2000"/>
              <a:t>P = F ∕ (1+ⅰ)</a:t>
            </a:r>
            <a:r>
              <a:rPr lang="en-US" altLang="zh-CN" sz="2000" baseline="50000"/>
              <a:t> n</a:t>
            </a:r>
          </a:p>
        </p:txBody>
      </p:sp>
      <p:sp>
        <p:nvSpPr>
          <p:cNvPr id="27652" name="AutoShape 4"/>
          <p:cNvSpPr>
            <a:spLocks noChangeArrowheads="1"/>
          </p:cNvSpPr>
          <p:nvPr/>
        </p:nvSpPr>
        <p:spPr bwMode="auto">
          <a:xfrm>
            <a:off x="755650" y="4508500"/>
            <a:ext cx="7886700" cy="220027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27653" name="Rectangle 5"/>
          <p:cNvSpPr>
            <a:spLocks noChangeArrowheads="1"/>
          </p:cNvSpPr>
          <p:nvPr/>
        </p:nvSpPr>
        <p:spPr bwMode="auto">
          <a:xfrm>
            <a:off x="755650" y="4725988"/>
            <a:ext cx="79549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1" hangingPunct="1">
              <a:buFont typeface="Arial" pitchFamily="34" charset="0"/>
              <a:buNone/>
            </a:pPr>
            <a:r>
              <a:rPr lang="zh-CN" altLang="en-US" sz="2400">
                <a:latin typeface="Times New Roman" pitchFamily="18" charset="0"/>
                <a:ea typeface="仿宋_GB2312" pitchFamily="49" charset="-122"/>
              </a:rPr>
              <a:t>                   </a:t>
            </a:r>
            <a:r>
              <a:rPr lang="zh-CN" altLang="en-US" sz="2200">
                <a:latin typeface="楷体" pitchFamily="49" charset="-122"/>
                <a:ea typeface="楷体" pitchFamily="49" charset="-122"/>
              </a:rPr>
              <a:t>假设开发一套企业应用系统需要投资</a:t>
            </a:r>
            <a:r>
              <a:rPr lang="en-US" altLang="zh-CN" sz="2200">
                <a:latin typeface="楷体" pitchFamily="49" charset="-122"/>
                <a:ea typeface="楷体" pitchFamily="49" charset="-122"/>
              </a:rPr>
              <a:t>20</a:t>
            </a:r>
            <a:r>
              <a:rPr lang="zh-CN" altLang="en-US" sz="2200">
                <a:latin typeface="楷体" pitchFamily="49" charset="-122"/>
                <a:ea typeface="楷体" pitchFamily="49" charset="-122"/>
              </a:rPr>
              <a:t>万元</a:t>
            </a:r>
            <a:r>
              <a:rPr lang="en-US" altLang="zh-CN" sz="2200">
                <a:latin typeface="楷体" pitchFamily="49" charset="-122"/>
                <a:ea typeface="楷体" pitchFamily="49" charset="-122"/>
              </a:rPr>
              <a:t>,</a:t>
            </a:r>
          </a:p>
          <a:p>
            <a:pPr indent="266700" eaLnBrk="1" hangingPunct="1">
              <a:buFont typeface="Arial" pitchFamily="34" charset="0"/>
              <a:buNone/>
            </a:pPr>
            <a:r>
              <a:rPr lang="en-US" altLang="zh-CN" sz="2200">
                <a:latin typeface="楷体" pitchFamily="49" charset="-122"/>
                <a:ea typeface="楷体" pitchFamily="49" charset="-122"/>
              </a:rPr>
              <a:t>5</a:t>
            </a:r>
            <a:r>
              <a:rPr lang="zh-CN" altLang="en-US" sz="2200">
                <a:latin typeface="楷体" pitchFamily="49" charset="-122"/>
                <a:ea typeface="楷体" pitchFamily="49" charset="-122"/>
              </a:rPr>
              <a:t>年内每年可产生直接经济效益</a:t>
            </a:r>
            <a:r>
              <a:rPr lang="en-US" altLang="zh-CN" sz="2200">
                <a:latin typeface="楷体" pitchFamily="49" charset="-122"/>
                <a:ea typeface="楷体" pitchFamily="49" charset="-122"/>
              </a:rPr>
              <a:t>9.6</a:t>
            </a:r>
            <a:r>
              <a:rPr lang="zh-CN" altLang="en-US" sz="2200">
                <a:latin typeface="楷体" pitchFamily="49" charset="-122"/>
                <a:ea typeface="楷体" pitchFamily="49" charset="-122"/>
              </a:rPr>
              <a:t>万元，设年利率为</a:t>
            </a:r>
            <a:r>
              <a:rPr lang="en-US" altLang="zh-CN" sz="2200">
                <a:latin typeface="楷体" pitchFamily="49" charset="-122"/>
                <a:ea typeface="楷体" pitchFamily="49" charset="-122"/>
              </a:rPr>
              <a:t>5 %</a:t>
            </a:r>
          </a:p>
          <a:p>
            <a:pPr indent="266700" eaLnBrk="1" hangingPunct="1">
              <a:buFont typeface="Arial" pitchFamily="34" charset="0"/>
              <a:buNone/>
            </a:pPr>
            <a:r>
              <a:rPr lang="zh-CN" altLang="en-US" sz="2200">
                <a:latin typeface="楷体" pitchFamily="49" charset="-122"/>
                <a:ea typeface="楷体" pitchFamily="49" charset="-122"/>
              </a:rPr>
              <a:t>试</a:t>
            </a:r>
            <a:r>
              <a:rPr lang="zh-CN" altLang="en-US" sz="2200">
                <a:solidFill>
                  <a:srgbClr val="CC0000"/>
                </a:solidFill>
                <a:latin typeface="楷体" pitchFamily="49" charset="-122"/>
                <a:ea typeface="楷体" pitchFamily="49" charset="-122"/>
              </a:rPr>
              <a:t>计算投入产出比</a:t>
            </a:r>
            <a:r>
              <a:rPr lang="zh-CN" altLang="en-US" sz="2200">
                <a:latin typeface="楷体" pitchFamily="49" charset="-122"/>
                <a:ea typeface="楷体" pitchFamily="49" charset="-122"/>
              </a:rPr>
              <a:t>。</a:t>
            </a:r>
          </a:p>
          <a:p>
            <a:pPr indent="266700">
              <a:buFont typeface="Arial" pitchFamily="34" charset="0"/>
              <a:buNone/>
            </a:pPr>
            <a:r>
              <a:rPr lang="zh-CN" altLang="en-US" sz="2200">
                <a:latin typeface="楷体" pitchFamily="49" charset="-122"/>
                <a:ea typeface="楷体" pitchFamily="49" charset="-122"/>
              </a:rPr>
              <a:t>   考虑到货币的时间价值，</a:t>
            </a:r>
            <a:r>
              <a:rPr lang="en-US" altLang="zh-CN" sz="2200">
                <a:latin typeface="楷体" pitchFamily="49" charset="-122"/>
                <a:ea typeface="楷体" pitchFamily="49" charset="-122"/>
              </a:rPr>
              <a:t>5</a:t>
            </a:r>
            <a:r>
              <a:rPr lang="zh-CN" altLang="en-US" sz="2200">
                <a:latin typeface="楷体" pitchFamily="49" charset="-122"/>
                <a:ea typeface="楷体" pitchFamily="49" charset="-122"/>
              </a:rPr>
              <a:t>年的总体收入应当逐年按照上</a:t>
            </a:r>
          </a:p>
          <a:p>
            <a:pPr indent="266700">
              <a:buFont typeface="Arial" pitchFamily="34" charset="0"/>
              <a:buNone/>
            </a:pPr>
            <a:r>
              <a:rPr lang="zh-CN" altLang="en-US" sz="2200">
                <a:latin typeface="楷体" pitchFamily="49" charset="-122"/>
                <a:ea typeface="楷体" pitchFamily="49" charset="-122"/>
              </a:rPr>
              <a:t>式估算，其每年的收人折算到当前的数据如表</a:t>
            </a:r>
            <a:r>
              <a:rPr lang="en-US" altLang="zh-CN" sz="2200">
                <a:latin typeface="楷体" pitchFamily="49" charset="-122"/>
                <a:ea typeface="楷体" pitchFamily="49" charset="-122"/>
              </a:rPr>
              <a:t>2-3</a:t>
            </a:r>
            <a:r>
              <a:rPr lang="zh-CN" altLang="en-US" sz="2200">
                <a:latin typeface="楷体" pitchFamily="49" charset="-122"/>
                <a:ea typeface="楷体" pitchFamily="49" charset="-122"/>
              </a:rPr>
              <a:t>所示。</a:t>
            </a:r>
          </a:p>
        </p:txBody>
      </p:sp>
      <p:sp>
        <p:nvSpPr>
          <p:cNvPr id="7" name="圆角矩形 6"/>
          <p:cNvSpPr/>
          <p:nvPr/>
        </p:nvSpPr>
        <p:spPr bwMode="gray">
          <a:xfrm>
            <a:off x="1236663" y="4532313"/>
            <a:ext cx="1230312" cy="452437"/>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dirty="0">
                <a:solidFill>
                  <a:srgbClr val="002060"/>
                </a:solidFill>
                <a:latin typeface="宋体" panose="02010600030101010101" pitchFamily="2" charset="-122"/>
              </a:rPr>
              <a:t>案例</a:t>
            </a:r>
            <a:r>
              <a:rPr lang="en-US" altLang="zh-CN" dirty="0">
                <a:solidFill>
                  <a:srgbClr val="002060"/>
                </a:solidFill>
                <a:latin typeface="宋体" panose="02010600030101010101" pitchFamily="2" charset="-122"/>
              </a:rPr>
              <a:t>2-4</a:t>
            </a:r>
            <a:endParaRPr lang="zh-CN" altLang="en-US" dirty="0">
              <a:solidFill>
                <a:srgbClr val="002060"/>
              </a:solidFill>
              <a:latin typeface="宋体" panose="02010600030101010101" pitchFamily="2" charset="-122"/>
            </a:endParaRPr>
          </a:p>
        </p:txBody>
      </p:sp>
      <p:sp>
        <p:nvSpPr>
          <p:cNvPr id="8"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498826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3348038" y="1125538"/>
            <a:ext cx="2447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1600">
                <a:latin typeface="Times New Roman" pitchFamily="18" charset="0"/>
                <a:cs typeface="Times New Roman" pitchFamily="18" charset="0"/>
              </a:rPr>
              <a:t>表</a:t>
            </a:r>
            <a:r>
              <a:rPr lang="en-US" altLang="zh-CN" sz="1600">
                <a:latin typeface="Times New Roman" pitchFamily="18" charset="0"/>
                <a:cs typeface="Times New Roman" pitchFamily="18" charset="0"/>
              </a:rPr>
              <a:t>2-3 </a:t>
            </a:r>
            <a:r>
              <a:rPr lang="zh-CN" altLang="en-US" sz="1600">
                <a:latin typeface="Times New Roman" pitchFamily="18" charset="0"/>
                <a:cs typeface="Times New Roman" pitchFamily="18" charset="0"/>
              </a:rPr>
              <a:t>货币的时间价值</a:t>
            </a:r>
            <a:endParaRPr lang="zh-CN" altLang="en-US" sz="1600"/>
          </a:p>
        </p:txBody>
      </p:sp>
      <p:graphicFrame>
        <p:nvGraphicFramePr>
          <p:cNvPr id="26679" name="Group 55"/>
          <p:cNvGraphicFramePr>
            <a:graphicFrameLocks noGrp="1"/>
          </p:cNvGraphicFramePr>
          <p:nvPr/>
        </p:nvGraphicFramePr>
        <p:xfrm>
          <a:off x="1187450" y="1484313"/>
          <a:ext cx="6289675" cy="2162177"/>
        </p:xfrm>
        <a:graphic>
          <a:graphicData uri="http://schemas.openxmlformats.org/drawingml/2006/table">
            <a:tbl>
              <a:tblPr/>
              <a:tblGrid>
                <a:gridCol w="935038">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208087">
                  <a:extLst>
                    <a:ext uri="{9D8B030D-6E8A-4147-A177-3AD203B41FA5}">
                      <a16:colId xmlns:a16="http://schemas.microsoft.com/office/drawing/2014/main" val="20002"/>
                    </a:ext>
                  </a:extLst>
                </a:gridCol>
                <a:gridCol w="1374775">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1807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时间</a:t>
                      </a: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年</a:t>
                      </a: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将来收益</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a:t>
                      </a: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i)</a:t>
                      </a:r>
                      <a:r>
                        <a:rPr kumimoji="0" lang="en-US" altLang="zh-CN" sz="1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当前收益</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a:t>
                      </a: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累计当前收益</a:t>
                      </a: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万</a:t>
                      </a: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32850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9.1429</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9.1429</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91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1.1025</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8.7075</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17.8513</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50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1.1576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8.2928</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26.1432</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08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1.2155</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7.8979</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34.0411</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008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marT="45679" marB="4567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9.6</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1.2763</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7.5219</a:t>
                      </a:r>
                      <a:endParaRPr kumimoji="0"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41.5630</a:t>
                      </a:r>
                      <a:endParaRPr kumimoji="0" lang="en-US" altLang="zh-CN"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marT="45679" marB="4567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9" name="圆角矩形 18"/>
          <p:cNvSpPr/>
          <p:nvPr/>
        </p:nvSpPr>
        <p:spPr bwMode="gray">
          <a:xfrm>
            <a:off x="539750" y="3789363"/>
            <a:ext cx="8280400" cy="24479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2000" b="0" dirty="0">
                <a:solidFill>
                  <a:schemeClr val="tx1"/>
                </a:solidFill>
                <a:latin typeface="Arial" panose="020B0604020202020204" pitchFamily="34" charset="0"/>
              </a:rPr>
              <a:t>      </a:t>
            </a:r>
            <a:r>
              <a:rPr lang="zh-CN" altLang="en-US" sz="2000" dirty="0">
                <a:solidFill>
                  <a:srgbClr val="DC30C3"/>
                </a:solidFill>
                <a:latin typeface="Arial" panose="020B0604020202020204" pitchFamily="34" charset="0"/>
              </a:rPr>
              <a:t>新软件项目的</a:t>
            </a:r>
            <a:r>
              <a:rPr lang="zh-CN" altLang="en-US" sz="2000" u="sng" dirty="0">
                <a:solidFill>
                  <a:srgbClr val="DC30C3"/>
                </a:solidFill>
                <a:latin typeface="Arial" panose="020B0604020202020204" pitchFamily="34" charset="0"/>
              </a:rPr>
              <a:t>投入产出比</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效益成本比</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为：</a:t>
            </a:r>
            <a:r>
              <a:rPr lang="en-US" altLang="zh-CN" sz="2000" dirty="0">
                <a:solidFill>
                  <a:schemeClr val="tx1"/>
                </a:solidFill>
                <a:latin typeface="Arial" panose="020B0604020202020204" pitchFamily="34" charset="0"/>
              </a:rPr>
              <a:t>41.5630/20 = 2.0782</a:t>
            </a:r>
            <a:r>
              <a:rPr lang="zh-CN" altLang="en-US" sz="2000" dirty="0">
                <a:solidFill>
                  <a:schemeClr val="tx1"/>
                </a:solidFill>
                <a:latin typeface="Arial" panose="020B0604020202020204" pitchFamily="34" charset="0"/>
              </a:rPr>
              <a:t>。</a:t>
            </a:r>
          </a:p>
          <a:p>
            <a:pPr eaLnBrk="1" hangingPunct="1">
              <a:defRPr/>
            </a:pPr>
            <a:r>
              <a:rPr lang="zh-CN" altLang="en-US" sz="2000" dirty="0">
                <a:solidFill>
                  <a:srgbClr val="C00000"/>
                </a:solidFill>
                <a:latin typeface="Arial" panose="020B0604020202020204" pitchFamily="34" charset="0"/>
              </a:rPr>
              <a:t>    （</a:t>
            </a:r>
            <a:r>
              <a:rPr lang="en-US" altLang="zh-CN" sz="2000" dirty="0">
                <a:solidFill>
                  <a:srgbClr val="C00000"/>
                </a:solidFill>
                <a:latin typeface="Arial" panose="020B0604020202020204" pitchFamily="34" charset="0"/>
              </a:rPr>
              <a:t>3</a:t>
            </a:r>
            <a:r>
              <a:rPr lang="zh-CN" altLang="en-US" sz="2000" dirty="0">
                <a:solidFill>
                  <a:srgbClr val="C00000"/>
                </a:solidFill>
                <a:latin typeface="Arial" panose="020B0604020202020204" pitchFamily="34" charset="0"/>
              </a:rPr>
              <a:t>）投资回收期</a:t>
            </a:r>
            <a:r>
              <a:rPr lang="zh-CN" altLang="en-US" sz="2000" dirty="0">
                <a:solidFill>
                  <a:schemeClr val="tx1"/>
                </a:solidFill>
                <a:latin typeface="Arial" panose="020B0604020202020204" pitchFamily="34" charset="0"/>
              </a:rPr>
              <a:t>。指使累计的经济效益等于最初的投资费用所需的时间。投资回收期越短，利润获得越大越快，项目越值得开发。两年后收人</a:t>
            </a:r>
            <a:r>
              <a:rPr lang="en-US" altLang="zh-CN" sz="2000" dirty="0">
                <a:solidFill>
                  <a:schemeClr val="tx1"/>
                </a:solidFill>
                <a:latin typeface="Arial" panose="020B0604020202020204" pitchFamily="34" charset="0"/>
              </a:rPr>
              <a:t>17.8513</a:t>
            </a:r>
            <a:r>
              <a:rPr lang="zh-CN" altLang="en-US" sz="2000" dirty="0">
                <a:solidFill>
                  <a:schemeClr val="tx1"/>
                </a:solidFill>
                <a:latin typeface="Arial" panose="020B0604020202020204" pitchFamily="34" charset="0"/>
              </a:rPr>
              <a:t>万元，尚缺</a:t>
            </a:r>
            <a:r>
              <a:rPr lang="en-US" altLang="zh-CN" sz="2000" dirty="0">
                <a:solidFill>
                  <a:schemeClr val="tx1"/>
                </a:solidFill>
                <a:latin typeface="Arial" panose="020B0604020202020204" pitchFamily="34" charset="0"/>
              </a:rPr>
              <a:t>2. 15</a:t>
            </a:r>
            <a:r>
              <a:rPr lang="zh-CN" altLang="en-US" sz="2000" dirty="0">
                <a:solidFill>
                  <a:schemeClr val="tx1"/>
                </a:solidFill>
                <a:latin typeface="Arial" panose="020B0604020202020204" pitchFamily="34" charset="0"/>
              </a:rPr>
              <a:t>万元没有收回成本，还需要时间：</a:t>
            </a:r>
          </a:p>
          <a:p>
            <a:pPr eaLnBrk="1" hangingPunct="1">
              <a:defRPr/>
            </a:pPr>
            <a:r>
              <a:rPr lang="en-US" altLang="zh-CN" sz="2000" dirty="0">
                <a:solidFill>
                  <a:schemeClr val="tx1"/>
                </a:solidFill>
                <a:latin typeface="Arial" panose="020B0604020202020204" pitchFamily="34" charset="0"/>
              </a:rPr>
              <a:t>2. 15 / 8.2928=0.259</a:t>
            </a:r>
            <a:r>
              <a:rPr lang="zh-CN" altLang="en-US" sz="2000" dirty="0">
                <a:solidFill>
                  <a:schemeClr val="tx1"/>
                </a:solidFill>
                <a:latin typeface="Arial" panose="020B0604020202020204" pitchFamily="34" charset="0"/>
              </a:rPr>
              <a:t>（年），即</a:t>
            </a:r>
            <a:r>
              <a:rPr lang="zh-CN" altLang="en-US" sz="2000" u="sng" dirty="0">
                <a:solidFill>
                  <a:schemeClr val="tx1"/>
                </a:solidFill>
                <a:latin typeface="Arial" panose="020B0604020202020204" pitchFamily="34" charset="0"/>
              </a:rPr>
              <a:t>投资回收期（时间）</a:t>
            </a:r>
            <a:r>
              <a:rPr lang="zh-CN" altLang="en-US" sz="2000" dirty="0">
                <a:solidFill>
                  <a:schemeClr val="tx1"/>
                </a:solidFill>
                <a:latin typeface="Arial" panose="020B0604020202020204" pitchFamily="34" charset="0"/>
              </a:rPr>
              <a:t>为</a:t>
            </a:r>
            <a:r>
              <a:rPr lang="en-US" altLang="zh-CN" sz="2000" dirty="0">
                <a:solidFill>
                  <a:schemeClr val="tx1"/>
                </a:solidFill>
                <a:latin typeface="Arial" panose="020B0604020202020204" pitchFamily="34" charset="0"/>
              </a:rPr>
              <a:t>2.259</a:t>
            </a:r>
            <a:r>
              <a:rPr lang="zh-CN" altLang="en-US" sz="2000" dirty="0">
                <a:solidFill>
                  <a:schemeClr val="tx1"/>
                </a:solidFill>
                <a:latin typeface="Arial" panose="020B0604020202020204" pitchFamily="34" charset="0"/>
              </a:rPr>
              <a:t>年。</a:t>
            </a:r>
          </a:p>
          <a:p>
            <a:pPr eaLnBrk="1" hangingPunct="1">
              <a:defRPr/>
            </a:pPr>
            <a:r>
              <a:rPr lang="zh-CN" altLang="en-US" sz="2000" dirty="0">
                <a:solidFill>
                  <a:schemeClr val="tx1"/>
                </a:solidFill>
                <a:latin typeface="Arial" panose="020B0604020202020204" pitchFamily="34" charset="0"/>
              </a:rPr>
              <a:t>    </a:t>
            </a:r>
            <a:r>
              <a:rPr lang="zh-CN" altLang="en-US" sz="2000" dirty="0">
                <a:solidFill>
                  <a:srgbClr val="C00000"/>
                </a:solidFill>
                <a:latin typeface="Arial" panose="020B0604020202020204" pitchFamily="34" charset="0"/>
              </a:rPr>
              <a:t>（</a:t>
            </a:r>
            <a:r>
              <a:rPr lang="en-US" altLang="zh-CN" sz="2000" dirty="0">
                <a:solidFill>
                  <a:srgbClr val="C00000"/>
                </a:solidFill>
                <a:latin typeface="Arial" panose="020B0604020202020204" pitchFamily="34" charset="0"/>
              </a:rPr>
              <a:t>4</a:t>
            </a:r>
            <a:r>
              <a:rPr lang="zh-CN" altLang="en-US" sz="2000" dirty="0">
                <a:solidFill>
                  <a:srgbClr val="C00000"/>
                </a:solidFill>
                <a:latin typeface="Arial" panose="020B0604020202020204" pitchFamily="34" charset="0"/>
              </a:rPr>
              <a:t>）纯利润</a:t>
            </a:r>
            <a:r>
              <a:rPr lang="zh-CN" altLang="en-US" sz="2000" dirty="0">
                <a:solidFill>
                  <a:schemeClr val="tx1"/>
                </a:solidFill>
                <a:latin typeface="Arial" panose="020B0604020202020204" pitchFamily="34" charset="0"/>
              </a:rPr>
              <a:t>。是在整个生存周期内的累计经济效益（折合成现在值）与投资之差。</a:t>
            </a:r>
            <a:r>
              <a:rPr lang="en-US" altLang="zh-CN" sz="2000" dirty="0">
                <a:solidFill>
                  <a:schemeClr val="tx1"/>
                </a:solidFill>
                <a:latin typeface="Arial" panose="020B0604020202020204" pitchFamily="34" charset="0"/>
              </a:rPr>
              <a:t>5</a:t>
            </a:r>
            <a:r>
              <a:rPr lang="zh-CN" altLang="en-US" sz="2000" dirty="0">
                <a:solidFill>
                  <a:schemeClr val="tx1"/>
                </a:solidFill>
                <a:latin typeface="Arial" panose="020B0604020202020204" pitchFamily="34" charset="0"/>
              </a:rPr>
              <a:t>年纯利润收人为：</a:t>
            </a:r>
            <a:r>
              <a:rPr lang="en-US" altLang="zh-CN" sz="2000" dirty="0">
                <a:solidFill>
                  <a:schemeClr val="tx1"/>
                </a:solidFill>
                <a:latin typeface="Arial" panose="020B0604020202020204" pitchFamily="34" charset="0"/>
              </a:rPr>
              <a:t>41.5630﹣20 = 21.5630(</a:t>
            </a:r>
            <a:r>
              <a:rPr lang="zh-CN" altLang="en-US" sz="2000" dirty="0">
                <a:solidFill>
                  <a:schemeClr val="tx1"/>
                </a:solidFill>
                <a:latin typeface="Arial" panose="020B0604020202020204" pitchFamily="34" charset="0"/>
              </a:rPr>
              <a:t>万元</a:t>
            </a:r>
            <a:r>
              <a:rPr lang="en-US" altLang="zh-CN" sz="2000" dirty="0">
                <a:solidFill>
                  <a:schemeClr val="tx1"/>
                </a:solidFill>
                <a:latin typeface="Arial" panose="020B0604020202020204" pitchFamily="34" charset="0"/>
              </a:rPr>
              <a:t>)</a:t>
            </a:r>
            <a:r>
              <a:rPr lang="zh-CN" altLang="en-US" sz="2000" dirty="0">
                <a:solidFill>
                  <a:schemeClr val="tx1"/>
                </a:solidFill>
                <a:latin typeface="Arial" panose="020B0604020202020204" pitchFamily="34" charset="0"/>
              </a:rPr>
              <a:t>。</a:t>
            </a:r>
            <a:endParaRPr lang="zh-CN" altLang="en-US" sz="2000" b="0" dirty="0">
              <a:solidFill>
                <a:schemeClr val="tx1"/>
              </a:solidFill>
              <a:latin typeface="Arial" panose="020B0604020202020204" pitchFamily="34" charset="0"/>
            </a:endParaRPr>
          </a:p>
        </p:txBody>
      </p:sp>
      <p:sp>
        <p:nvSpPr>
          <p:cNvPr id="6"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847319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755650" y="1341438"/>
            <a:ext cx="7477125" cy="403066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600"/>
              </a:spcBef>
              <a:spcAft>
                <a:spcPts val="600"/>
              </a:spcAft>
              <a:defRPr/>
            </a:pPr>
            <a:r>
              <a:rPr lang="en-US" altLang="zh-CN" sz="2300" b="0" dirty="0">
                <a:solidFill>
                  <a:srgbClr val="C00000"/>
                </a:solidFill>
                <a:latin typeface="Arial" panose="020B0604020202020204" pitchFamily="34" charset="0"/>
              </a:rPr>
              <a:t>      3</a:t>
            </a:r>
            <a:r>
              <a:rPr lang="zh-CN" altLang="en-US" sz="2300" b="0" dirty="0">
                <a:solidFill>
                  <a:srgbClr val="C00000"/>
                </a:solidFill>
                <a:latin typeface="Arial" panose="020B0604020202020204" pitchFamily="34" charset="0"/>
              </a:rPr>
              <a:t>．</a:t>
            </a:r>
            <a:r>
              <a:rPr lang="zh-CN" altLang="en-US" sz="2300" dirty="0">
                <a:solidFill>
                  <a:srgbClr val="C00000"/>
                </a:solidFill>
                <a:latin typeface="Arial" panose="020B0604020202020204" pitchFamily="34" charset="0"/>
              </a:rPr>
              <a:t>社会可行性分析</a:t>
            </a:r>
          </a:p>
          <a:p>
            <a:pPr eaLnBrk="1" hangingPunct="1">
              <a:spcBef>
                <a:spcPts val="0"/>
              </a:spcBef>
              <a:spcAft>
                <a:spcPts val="600"/>
              </a:spcAft>
              <a:defRPr/>
            </a:pPr>
            <a:r>
              <a:rPr lang="zh-CN" altLang="en-US" sz="2300" dirty="0">
                <a:solidFill>
                  <a:schemeClr val="tx1"/>
                </a:solidFill>
                <a:latin typeface="Arial" panose="020B0604020202020204" pitchFamily="34" charset="0"/>
              </a:rPr>
              <a:t>       </a:t>
            </a:r>
            <a:r>
              <a:rPr lang="zh-CN" altLang="en-US" sz="2300" dirty="0">
                <a:solidFill>
                  <a:srgbClr val="C00000"/>
                </a:solidFill>
                <a:latin typeface="Arial" panose="020B0604020202020204" pitchFamily="34" charset="0"/>
              </a:rPr>
              <a:t>社会可行性所涉及的</a:t>
            </a:r>
            <a:r>
              <a:rPr lang="zh-CN" altLang="en-US" sz="2300" dirty="0">
                <a:solidFill>
                  <a:srgbClr val="DC30C3"/>
                </a:solidFill>
                <a:latin typeface="Arial" panose="020B0604020202020204" pitchFamily="34" charset="0"/>
              </a:rPr>
              <a:t>范围</a:t>
            </a:r>
            <a:r>
              <a:rPr lang="zh-CN" altLang="en-US" sz="2300" dirty="0">
                <a:solidFill>
                  <a:schemeClr val="tx1"/>
                </a:solidFill>
                <a:latin typeface="Arial" panose="020B0604020202020204" pitchFamily="34" charset="0"/>
              </a:rPr>
              <a:t>较广，</a:t>
            </a:r>
            <a:r>
              <a:rPr lang="zh-CN" altLang="en-US" sz="2300" dirty="0">
                <a:solidFill>
                  <a:srgbClr val="C00000"/>
                </a:solidFill>
                <a:latin typeface="Arial" panose="020B0604020202020204" pitchFamily="34" charset="0"/>
              </a:rPr>
              <a:t>包括</a:t>
            </a:r>
            <a:r>
              <a:rPr lang="zh-CN" altLang="en-US" sz="2300" dirty="0">
                <a:solidFill>
                  <a:schemeClr val="tx1"/>
                </a:solidFill>
                <a:latin typeface="Arial" panose="020B0604020202020204" pitchFamily="34" charset="0"/>
              </a:rPr>
              <a:t>法律及道德的可行性、安全因素、对经济政策和市场发展趋势的分析、用户组织的管理模式、业务规范、应用操作可行性及产生的后果与隐患等。在软件开发过程中可能</a:t>
            </a:r>
            <a:r>
              <a:rPr lang="zh-CN" altLang="en-US" sz="2300" dirty="0">
                <a:solidFill>
                  <a:srgbClr val="DC30C3"/>
                </a:solidFill>
                <a:latin typeface="Arial" panose="020B0604020202020204" pitchFamily="34" charset="0"/>
              </a:rPr>
              <a:t>涉及到</a:t>
            </a:r>
            <a:r>
              <a:rPr lang="zh-CN" altLang="en-US" sz="2300" dirty="0">
                <a:solidFill>
                  <a:schemeClr val="tx1"/>
                </a:solidFill>
                <a:latin typeface="Arial" panose="020B0604020202020204" pitchFamily="34" charset="0"/>
              </a:rPr>
              <a:t>各种合同、侵权、责任以及与法律法规相抵触的各种问题、双方有关规章制度责任等问题，软件的应用操作方式是否可行，是否违背现有的管理制度，对研发人员素质要求等。以免在研发过程中，出现不必要的纠纷和其他限制问题</a:t>
            </a:r>
            <a:r>
              <a:rPr lang="zh-CN" altLang="en-US" sz="2300" b="0" dirty="0">
                <a:solidFill>
                  <a:schemeClr val="tx1"/>
                </a:solidFill>
                <a:latin typeface="Arial" panose="020B0604020202020204" pitchFamily="34" charset="0"/>
              </a:rPr>
              <a:t>。</a:t>
            </a:r>
          </a:p>
          <a:p>
            <a:pPr eaLnBrk="1" hangingPunct="1">
              <a:defRPr/>
            </a:pPr>
            <a:endParaRPr lang="zh-CN" altLang="en-US" sz="2000" b="0" dirty="0">
              <a:solidFill>
                <a:schemeClr val="tx1"/>
              </a:solidFill>
              <a:latin typeface="Arial" panose="020B0604020202020204" pitchFamily="34" charset="0"/>
            </a:endParaRPr>
          </a:p>
        </p:txBody>
      </p:sp>
      <p:pic>
        <p:nvPicPr>
          <p:cNvPr id="29699" name="Picture 7" descr="C:\Program Files\Microsoft Office\MEDIA\CAGCAT10\j0234657.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250" y="4797425"/>
            <a:ext cx="1712913"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791783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611188" y="1341438"/>
            <a:ext cx="7704137" cy="35290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b="0" dirty="0">
                <a:solidFill>
                  <a:srgbClr val="C00000"/>
                </a:solidFill>
                <a:latin typeface="Arial" panose="020B0604020202020204" pitchFamily="34" charset="0"/>
              </a:rPr>
              <a:t>     4</a:t>
            </a:r>
            <a:r>
              <a:rPr lang="zh-CN" altLang="en-US" sz="2400" b="0" dirty="0">
                <a:solidFill>
                  <a:srgbClr val="C00000"/>
                </a:solidFill>
                <a:latin typeface="Arial" panose="020B0604020202020204" pitchFamily="34" charset="0"/>
              </a:rPr>
              <a:t>．</a:t>
            </a:r>
            <a:r>
              <a:rPr lang="zh-CN" altLang="en-US" sz="2400" dirty="0">
                <a:solidFill>
                  <a:srgbClr val="C00000"/>
                </a:solidFill>
                <a:latin typeface="Arial" panose="020B0604020202020204" pitchFamily="34" charset="0"/>
              </a:rPr>
              <a:t>运行可行性分析</a:t>
            </a:r>
          </a:p>
          <a:p>
            <a:pPr eaLnBrk="1" hangingPunct="1">
              <a:defRPr/>
            </a:pPr>
            <a:r>
              <a:rPr lang="zh-CN" altLang="en-US" sz="2200" dirty="0">
                <a:solidFill>
                  <a:schemeClr val="tx1"/>
                </a:solidFill>
                <a:latin typeface="Arial" panose="020B0604020202020204" pitchFamily="34" charset="0"/>
              </a:rPr>
              <a:t>       新软件</a:t>
            </a:r>
            <a:r>
              <a:rPr lang="zh-CN" altLang="en-US" sz="2200" dirty="0">
                <a:solidFill>
                  <a:srgbClr val="C00000"/>
                </a:solidFill>
                <a:latin typeface="Arial" panose="020B0604020202020204" pitchFamily="34" charset="0"/>
              </a:rPr>
              <a:t>运行可行性分析</a:t>
            </a:r>
            <a:r>
              <a:rPr lang="zh-CN" altLang="en-US" sz="2200" dirty="0">
                <a:solidFill>
                  <a:schemeClr val="tx1"/>
                </a:solidFill>
                <a:latin typeface="Arial" panose="020B0604020202020204" pitchFamily="34" charset="0"/>
              </a:rPr>
              <a:t>包括</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个方面：</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）原业务与新系统流程的相近程度和差异。</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）业务处理的专业化程度，功能、性能、安全性、</a:t>
            </a:r>
          </a:p>
          <a:p>
            <a:pPr eaLnBrk="1" hangingPunct="1">
              <a:defRPr/>
            </a:pPr>
            <a:r>
              <a:rPr lang="zh-CN" altLang="en-US" sz="2200" dirty="0">
                <a:solidFill>
                  <a:schemeClr val="tx1"/>
                </a:solidFill>
                <a:latin typeface="Arial" panose="020B0604020202020204" pitchFamily="34" charset="0"/>
              </a:rPr>
              <a:t>可靠性及接口等。</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）对用户操作方式及具体使用要求。</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）新软件界面的友好程度以及操作的便捷程度。</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）用户的具体实际应用能力及存在的问题等。</a:t>
            </a:r>
          </a:p>
        </p:txBody>
      </p:sp>
      <p:pic>
        <p:nvPicPr>
          <p:cNvPr id="30723" name="Picture 5" descr="C:\Program Files\Microsoft Office\MEDIA\CAGCAT10\j02055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1000" y="4652963"/>
            <a:ext cx="1776413"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45983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5" name="圆角矩形 4"/>
          <p:cNvSpPr/>
          <p:nvPr/>
        </p:nvSpPr>
        <p:spPr bwMode="gray">
          <a:xfrm>
            <a:off x="611188" y="1196975"/>
            <a:ext cx="8151812" cy="5472113"/>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fontScale="92500" lnSpcReduction="10000"/>
          </a:bodyPr>
          <a:lstStyle/>
          <a:p>
            <a:pPr eaLnBrk="1" hangingPunct="1">
              <a:lnSpc>
                <a:spcPct val="80000"/>
              </a:lnSpc>
              <a:spcAft>
                <a:spcPts val="540"/>
              </a:spcAft>
              <a:buFont typeface="Arial" panose="020B0604020202020204" pitchFamily="34" charset="0"/>
              <a:buNone/>
              <a:defRPr/>
            </a:pPr>
            <a:r>
              <a:rPr lang="en-US" altLang="zh-CN" sz="2500" b="1" dirty="0">
                <a:solidFill>
                  <a:srgbClr val="FF0000"/>
                </a:solidFill>
                <a:latin typeface="Arial" panose="020B0604020202020204" pitchFamily="34" charset="0"/>
              </a:rPr>
              <a:t>1.2.1 </a:t>
            </a:r>
            <a:r>
              <a:rPr lang="zh-CN" altLang="en-US" sz="2500" b="1" dirty="0">
                <a:solidFill>
                  <a:srgbClr val="FF0000"/>
                </a:solidFill>
                <a:latin typeface="Arial" panose="020B0604020202020204" pitchFamily="34" charset="0"/>
              </a:rPr>
              <a:t>软件的概念特点和分类</a:t>
            </a:r>
          </a:p>
          <a:p>
            <a:pPr eaLnBrk="1" hangingPunct="1">
              <a:lnSpc>
                <a:spcPct val="80000"/>
              </a:lnSpc>
              <a:spcBef>
                <a:spcPts val="300"/>
              </a:spcBef>
              <a:spcAft>
                <a:spcPts val="300"/>
              </a:spcAft>
              <a:buFont typeface="Arial" panose="020B0604020202020204" pitchFamily="34" charset="0"/>
              <a:buNone/>
              <a:defRPr/>
            </a:pPr>
            <a:r>
              <a:rPr lang="zh-CN" altLang="en-US" sz="2000" b="1" dirty="0">
                <a:solidFill>
                  <a:schemeClr val="tx1"/>
                </a:solidFill>
                <a:latin typeface="Arial" panose="020B0604020202020204" pitchFamily="34" charset="0"/>
              </a:rPr>
              <a:t>        </a:t>
            </a:r>
            <a:r>
              <a:rPr lang="en-US" altLang="zh-CN" sz="2300" b="1" dirty="0">
                <a:solidFill>
                  <a:srgbClr val="990033"/>
                </a:solidFill>
                <a:latin typeface="Arial" panose="020B0604020202020204" pitchFamily="34" charset="0"/>
              </a:rPr>
              <a:t>1</a:t>
            </a:r>
            <a:r>
              <a:rPr lang="zh-CN" altLang="en-US" sz="2300" b="1" dirty="0">
                <a:solidFill>
                  <a:srgbClr val="990033"/>
                </a:solidFill>
                <a:latin typeface="Arial" panose="020B0604020202020204" pitchFamily="34" charset="0"/>
              </a:rPr>
              <a:t>．软件的概念</a:t>
            </a:r>
          </a:p>
          <a:p>
            <a:pPr eaLnBrk="1" hangingPunct="1">
              <a:spcBef>
                <a:spcPts val="0"/>
              </a:spcBef>
              <a:buFont typeface="Arial" panose="020B0604020202020204" pitchFamily="34" charset="0"/>
              <a:buNone/>
              <a:defRPr/>
            </a:pPr>
            <a:r>
              <a:rPr lang="zh-CN" altLang="en-US" sz="2000" b="1" dirty="0">
                <a:solidFill>
                  <a:srgbClr val="FF0000"/>
                </a:solidFill>
                <a:latin typeface="Arial" panose="020B0604020202020204" pitchFamily="34" charset="0"/>
              </a:rPr>
              <a:t>       </a:t>
            </a:r>
            <a:r>
              <a:rPr lang="zh-CN" altLang="en-US" sz="2000" b="1" u="sng" dirty="0">
                <a:solidFill>
                  <a:srgbClr val="FF0000"/>
                </a:solidFill>
                <a:latin typeface="Arial" panose="020B0604020202020204" pitchFamily="34" charset="0"/>
              </a:rPr>
              <a:t>软件</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a:t>
            </a:r>
            <a:r>
              <a:rPr lang="zh-CN" altLang="en-US" sz="2000" b="1" dirty="0">
                <a:solidFill>
                  <a:schemeClr val="tx1"/>
                </a:solidFill>
                <a:latin typeface="Arial" panose="020B0604020202020204" pitchFamily="34" charset="0"/>
              </a:rPr>
              <a:t>）是计算机及手机等终端设备运行的程序、数据、文档和服务的集合，</a:t>
            </a:r>
            <a:r>
              <a:rPr lang="zh-CN" altLang="en-US" sz="2000" b="1" dirty="0">
                <a:solidFill>
                  <a:srgbClr val="990033"/>
                </a:solidFill>
                <a:latin typeface="Arial" panose="020B0604020202020204" pitchFamily="34" charset="0"/>
              </a:rPr>
              <a:t>包括</a:t>
            </a:r>
            <a:r>
              <a:rPr lang="zh-CN" altLang="en-US" sz="2000" b="1" dirty="0">
                <a:solidFill>
                  <a:schemeClr val="tx1"/>
                </a:solidFill>
                <a:latin typeface="Arial" panose="020B0604020202020204" pitchFamily="34" charset="0"/>
              </a:rPr>
              <a:t>指令程序、数据、相关文档和完善的售后服务的完整集合。即；</a:t>
            </a: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990033"/>
                </a:solidFill>
                <a:latin typeface="Arial" panose="020B0604020202020204" pitchFamily="34" charset="0"/>
              </a:rPr>
              <a:t>软件</a:t>
            </a:r>
            <a:r>
              <a:rPr lang="en-US" altLang="zh-CN" sz="2000" b="1" dirty="0">
                <a:solidFill>
                  <a:srgbClr val="990033"/>
                </a:solidFill>
                <a:latin typeface="Arial" panose="020B0604020202020204" pitchFamily="34" charset="0"/>
              </a:rPr>
              <a:t>=</a:t>
            </a:r>
            <a:r>
              <a:rPr lang="zh-CN" altLang="en-US" sz="2000" b="1" dirty="0">
                <a:solidFill>
                  <a:srgbClr val="990033"/>
                </a:solidFill>
                <a:latin typeface="Arial" panose="020B0604020202020204" pitchFamily="34" charset="0"/>
              </a:rPr>
              <a:t>程序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数据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文档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服务</a:t>
            </a:r>
            <a:r>
              <a:rPr lang="zh-CN" altLang="en-US" sz="2000" b="1" dirty="0">
                <a:solidFill>
                  <a:schemeClr val="tx1"/>
                </a:solidFill>
                <a:latin typeface="Arial" panose="020B0604020202020204" pitchFamily="34" charset="0"/>
              </a:rPr>
              <a:t>。</a:t>
            </a: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其中，</a:t>
            </a:r>
            <a:r>
              <a:rPr lang="zh-CN" altLang="en-US" sz="2000" b="1" dirty="0">
                <a:solidFill>
                  <a:srgbClr val="FF0000"/>
                </a:solidFill>
                <a:latin typeface="Arial" panose="020B0604020202020204" pitchFamily="34" charset="0"/>
              </a:rPr>
              <a:t>数据</a:t>
            </a:r>
            <a:r>
              <a:rPr lang="zh-CN" altLang="en-US" sz="2000" b="1" dirty="0">
                <a:solidFill>
                  <a:schemeClr val="tx1"/>
                </a:solidFill>
                <a:latin typeface="Arial" panose="020B0604020202020204" pitchFamily="34" charset="0"/>
              </a:rPr>
              <a:t>则是使程序正常处理信息的</a:t>
            </a:r>
            <a:r>
              <a:rPr lang="zh-CN" altLang="en-US" sz="2000" b="1" u="sng" dirty="0">
                <a:solidFill>
                  <a:schemeClr val="tx1"/>
                </a:solidFill>
                <a:latin typeface="Arial" panose="020B0604020202020204" pitchFamily="34" charset="0"/>
              </a:rPr>
              <a:t>数据结构及信息表示</a:t>
            </a:r>
            <a:r>
              <a:rPr lang="zh-CN" altLang="en-US" sz="2000" b="1" dirty="0">
                <a:solidFill>
                  <a:schemeClr val="tx1"/>
                </a:solidFill>
                <a:latin typeface="Arial" panose="020B0604020202020204" pitchFamily="34" charset="0"/>
              </a:rPr>
              <a:t>；</a:t>
            </a:r>
            <a:r>
              <a:rPr lang="zh-CN" altLang="en-US" sz="2000" b="1" dirty="0">
                <a:solidFill>
                  <a:srgbClr val="FF0000"/>
                </a:solidFill>
                <a:latin typeface="Arial" panose="020B0604020202020204" pitchFamily="34" charset="0"/>
              </a:rPr>
              <a:t>文档</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Document</a:t>
            </a:r>
            <a:r>
              <a:rPr lang="zh-CN" altLang="en-US" sz="2000" b="1" dirty="0">
                <a:solidFill>
                  <a:schemeClr val="tx1"/>
                </a:solidFill>
                <a:latin typeface="Arial" panose="020B0604020202020204" pitchFamily="34" charset="0"/>
              </a:rPr>
              <a:t>）是与程序开发、维护和使用有关的技术资料。</a:t>
            </a:r>
            <a:r>
              <a:rPr lang="zh-CN" altLang="zh-CN" sz="2100" b="1" dirty="0">
                <a:solidFill>
                  <a:srgbClr val="FF0000"/>
                </a:solidFill>
                <a:latin typeface="Arial" panose="020B0604020202020204" pitchFamily="34" charset="0"/>
              </a:rPr>
              <a:t>服务</a:t>
            </a:r>
            <a:r>
              <a:rPr lang="zh-CN" altLang="zh-CN" sz="2100" b="1" dirty="0">
                <a:solidFill>
                  <a:schemeClr val="tx1"/>
                </a:solidFill>
                <a:latin typeface="Arial" panose="020B0604020202020204" pitchFamily="34" charset="0"/>
              </a:rPr>
              <a:t>主要指对各种软件用户的服务，包括提供软件产品使用说明书、推销服务及售后技术支持等</a:t>
            </a:r>
            <a:endParaRPr lang="zh-CN" altLang="en-US" sz="2100" b="1" dirty="0">
              <a:solidFill>
                <a:schemeClr val="tx1"/>
              </a:solidFill>
              <a:latin typeface="Arial" panose="020B0604020202020204" pitchFamily="34" charset="0"/>
            </a:endParaRPr>
          </a:p>
          <a:p>
            <a:pPr eaLnBrk="1" hangingPunct="1">
              <a:spcBef>
                <a:spcPts val="0"/>
              </a:spcBef>
              <a:buFont typeface="Arial" panose="020B0604020202020204" pitchFamily="34" charset="0"/>
              <a:buNone/>
              <a:defRPr/>
            </a:pPr>
            <a:r>
              <a:rPr lang="zh-CN" altLang="en-US" sz="2000" b="1" dirty="0">
                <a:solidFill>
                  <a:schemeClr val="tx1"/>
                </a:solidFill>
                <a:latin typeface="Arial" panose="020B0604020202020204" pitchFamily="34" charset="0"/>
              </a:rPr>
              <a:t>        </a:t>
            </a:r>
            <a:r>
              <a:rPr lang="zh-CN" altLang="en-US" sz="2000" b="1" dirty="0">
                <a:solidFill>
                  <a:srgbClr val="C00000"/>
                </a:solidFill>
                <a:latin typeface="Arial" panose="020B0604020202020204" pitchFamily="34" charset="0"/>
              </a:rPr>
              <a:t>软件分为</a:t>
            </a:r>
            <a:r>
              <a:rPr lang="zh-CN" altLang="en-US" sz="2000" b="1" dirty="0">
                <a:solidFill>
                  <a:schemeClr val="tx1"/>
                </a:solidFill>
                <a:latin typeface="Arial" panose="020B0604020202020204" pitchFamily="34" charset="0"/>
              </a:rPr>
              <a:t>系统软件</a:t>
            </a:r>
            <a:r>
              <a:rPr lang="zh-CN" altLang="zh-CN" sz="2000" b="1" dirty="0">
                <a:solidFill>
                  <a:schemeClr val="tx1"/>
                </a:solidFill>
                <a:latin typeface="Arial" panose="020B0604020202020204" pitchFamily="34" charset="0"/>
              </a:rPr>
              <a:t>、支撑软件（开发环境）和</a:t>
            </a:r>
            <a:r>
              <a:rPr lang="zh-CN" altLang="en-US" sz="2000" b="1" dirty="0">
                <a:solidFill>
                  <a:schemeClr val="tx1"/>
                </a:solidFill>
                <a:latin typeface="Arial" panose="020B0604020202020204" pitchFamily="34" charset="0"/>
              </a:rPr>
              <a:t>应用软件等。其中</a:t>
            </a:r>
            <a:r>
              <a:rPr lang="zh-CN" altLang="en-US" sz="2000" b="1" dirty="0">
                <a:solidFill>
                  <a:srgbClr val="990033"/>
                </a:solidFill>
                <a:latin typeface="Arial" panose="020B0604020202020204" pitchFamily="34" charset="0"/>
              </a:rPr>
              <a:t>应用软件</a:t>
            </a:r>
            <a:r>
              <a:rPr lang="zh-CN" altLang="en-US" sz="2000" b="1" dirty="0">
                <a:solidFill>
                  <a:schemeClr val="tx1"/>
                </a:solidFill>
                <a:latin typeface="Arial" panose="020B0604020202020204" pitchFamily="34" charset="0"/>
              </a:rPr>
              <a:t>常称为</a:t>
            </a:r>
            <a:r>
              <a:rPr lang="zh-CN" altLang="en-US" sz="2000" b="1" dirty="0">
                <a:solidFill>
                  <a:srgbClr val="990033"/>
                </a:solidFill>
                <a:latin typeface="Arial" panose="020B0604020202020204" pitchFamily="34" charset="0"/>
              </a:rPr>
              <a:t>信息系统</a:t>
            </a:r>
            <a:r>
              <a:rPr lang="zh-CN" altLang="en-US" sz="2000" b="1" dirty="0">
                <a:solidFill>
                  <a:schemeClr val="tx1"/>
                </a:solidFill>
                <a:latin typeface="Arial" panose="020B0604020202020204" pitchFamily="34" charset="0"/>
              </a:rPr>
              <a:t>主要是指具体的应用系统。</a:t>
            </a:r>
            <a:endParaRPr lang="en-US" altLang="zh-CN" sz="2000" b="1" dirty="0">
              <a:solidFill>
                <a:schemeClr val="tx1"/>
              </a:solidFill>
              <a:latin typeface="Arial" panose="020B0604020202020204" pitchFamily="34" charset="0"/>
            </a:endParaRPr>
          </a:p>
          <a:p>
            <a:pPr eaLnBrk="1" hangingPunct="1">
              <a:spcBef>
                <a:spcPts val="0"/>
              </a:spcBef>
              <a:buFont typeface="Arial" panose="020B0604020202020204" pitchFamily="34" charset="0"/>
              <a:buNone/>
              <a:defRPr/>
            </a:pPr>
            <a:r>
              <a:rPr lang="en-US" altLang="zh-CN" sz="2000" b="1" dirty="0">
                <a:solidFill>
                  <a:srgbClr val="29698D"/>
                </a:solidFill>
                <a:sym typeface="Wingdings" panose="05000000000000000000" pitchFamily="2" charset="2"/>
              </a:rPr>
              <a:t>    </a:t>
            </a:r>
            <a:r>
              <a:rPr lang="en-US" altLang="zh-CN" sz="2000" b="1" dirty="0">
                <a:solidFill>
                  <a:srgbClr val="FF0000"/>
                </a:solidFill>
                <a:latin typeface="Arial" panose="020B0604020202020204" pitchFamily="34" charset="0"/>
                <a:sym typeface="Wingdings" panose="05000000000000000000" pitchFamily="2" charset="2"/>
              </a:rPr>
              <a:t></a:t>
            </a:r>
            <a:r>
              <a:rPr lang="zh-CN" altLang="zh-CN" sz="2000" b="1" u="sng" dirty="0">
                <a:solidFill>
                  <a:srgbClr val="FF0000"/>
                </a:solidFill>
                <a:latin typeface="Arial" panose="020B0604020202020204" pitchFamily="34" charset="0"/>
                <a:ea typeface="黑体" panose="02010609060101010101" pitchFamily="2" charset="-122"/>
              </a:rPr>
              <a:t>注意</a:t>
            </a:r>
            <a:r>
              <a:rPr lang="zh-CN" altLang="zh-CN" sz="2000" b="1" dirty="0">
                <a:solidFill>
                  <a:srgbClr val="FF0000"/>
                </a:solidFill>
                <a:latin typeface="Arial" panose="020B0604020202020204" pitchFamily="34" charset="0"/>
              </a:rPr>
              <a:t>：</a:t>
            </a:r>
            <a:r>
              <a:rPr lang="zh-CN" altLang="zh-CN" sz="2000" b="1" dirty="0">
                <a:solidFill>
                  <a:srgbClr val="29698D"/>
                </a:solidFill>
                <a:latin typeface="楷体" panose="02010609060101010101" pitchFamily="49" charset="-122"/>
                <a:ea typeface="楷体" panose="02010609060101010101" pitchFamily="49" charset="-122"/>
              </a:rPr>
              <a:t>程序与软件不同，程序只是软件的组成部分。</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软件就是程序</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的观点为误解</a:t>
            </a:r>
            <a:r>
              <a:rPr lang="en-US" altLang="zh-CN" sz="2000" b="1" dirty="0">
                <a:solidFill>
                  <a:srgbClr val="29698D"/>
                </a:solidFill>
                <a:latin typeface="楷体" panose="02010609060101010101" pitchFamily="49" charset="-122"/>
                <a:ea typeface="楷体" panose="02010609060101010101" pitchFamily="49" charset="-122"/>
              </a:rPr>
              <a:t>,</a:t>
            </a:r>
            <a:r>
              <a:rPr lang="zh-CN" altLang="zh-CN" sz="2000" b="1" dirty="0">
                <a:solidFill>
                  <a:srgbClr val="29698D"/>
                </a:solidFill>
                <a:latin typeface="楷体" panose="02010609060101010101" pitchFamily="49" charset="-122"/>
                <a:ea typeface="楷体" panose="02010609060101010101" pitchFamily="49" charset="-122"/>
              </a:rPr>
              <a:t>也严重影响了软件工程的正常进行和发展。文档必不可少，只有程序不能称为软件。</a:t>
            </a:r>
            <a:endParaRPr lang="zh-CN" altLang="en-US" sz="2000" b="1" dirty="0">
              <a:solidFill>
                <a:schemeClr val="tx1"/>
              </a:solidFill>
              <a:latin typeface="楷体" panose="02010609060101010101" pitchFamily="49" charset="-122"/>
              <a:ea typeface="楷体" panose="02010609060101010101" pitchFamily="49" charset="-122"/>
            </a:endParaRPr>
          </a:p>
          <a:p>
            <a:pPr eaLnBrk="1" hangingPunct="1">
              <a:spcBef>
                <a:spcPts val="0"/>
              </a:spcBef>
              <a:buFont typeface="Arial" panose="020B0604020202020204" pitchFamily="34" charset="0"/>
              <a:buNone/>
              <a:defRPr/>
            </a:pPr>
            <a:r>
              <a:rPr lang="en-US" altLang="zh-CN" sz="2000" b="1" dirty="0">
                <a:solidFill>
                  <a:srgbClr val="29698D"/>
                </a:solidFill>
              </a:rPr>
              <a:t>    </a:t>
            </a:r>
            <a:r>
              <a:rPr lang="zh-CN" altLang="zh-CN" sz="2000" b="1" dirty="0">
                <a:solidFill>
                  <a:srgbClr val="C00000"/>
                </a:solidFill>
              </a:rPr>
              <a:t>软件工程师</a:t>
            </a:r>
            <a:r>
              <a:rPr lang="zh-CN" altLang="zh-CN" sz="2000" b="1" dirty="0">
                <a:solidFill>
                  <a:srgbClr val="29698D"/>
                </a:solidFill>
              </a:rPr>
              <a:t>是软件研发人员的统称，按照所处的领域不同可以分为</a:t>
            </a:r>
            <a:r>
              <a:rPr lang="zh-CN" altLang="en-US" sz="2000" b="1" dirty="0">
                <a:solidFill>
                  <a:srgbClr val="009900"/>
                </a:solidFill>
              </a:rPr>
              <a:t>软件策划</a:t>
            </a:r>
            <a:r>
              <a:rPr lang="en-US" altLang="zh-CN" sz="2000" b="1" dirty="0">
                <a:solidFill>
                  <a:srgbClr val="009900"/>
                </a:solidFill>
              </a:rPr>
              <a:t>/</a:t>
            </a:r>
            <a:r>
              <a:rPr lang="zh-CN" altLang="en-US" sz="2000" b="1" dirty="0">
                <a:solidFill>
                  <a:srgbClr val="009900"/>
                </a:solidFill>
              </a:rPr>
              <a:t>架构师、</a:t>
            </a:r>
            <a:r>
              <a:rPr lang="zh-CN" altLang="zh-CN" sz="2000" b="1" dirty="0">
                <a:solidFill>
                  <a:srgbClr val="009900"/>
                </a:solidFill>
              </a:rPr>
              <a:t>系统分析</a:t>
            </a:r>
            <a:r>
              <a:rPr lang="zh-CN" altLang="en-US" sz="2000" b="1" dirty="0">
                <a:solidFill>
                  <a:srgbClr val="009900"/>
                </a:solidFill>
                <a:latin typeface="Arial" panose="020B0604020202020204" pitchFamily="34" charset="0"/>
              </a:rPr>
              <a:t>师</a:t>
            </a:r>
            <a:r>
              <a:rPr lang="zh-CN" altLang="zh-CN" sz="2000" b="1" dirty="0">
                <a:solidFill>
                  <a:srgbClr val="009900"/>
                </a:solidFill>
              </a:rPr>
              <a:t>、软件设计师、系统架构师、程序员、测试员</a:t>
            </a:r>
            <a:r>
              <a:rPr lang="zh-CN" altLang="en-US" sz="2000" b="1" dirty="0">
                <a:solidFill>
                  <a:srgbClr val="009900"/>
                </a:solidFill>
              </a:rPr>
              <a:t>、维护与管理员</a:t>
            </a:r>
            <a:r>
              <a:rPr lang="zh-CN" altLang="zh-CN" sz="2000" b="1" dirty="0">
                <a:solidFill>
                  <a:srgbClr val="29698D"/>
                </a:solidFill>
              </a:rPr>
              <a:t>等。</a:t>
            </a:r>
          </a:p>
        </p:txBody>
      </p:sp>
      <p:sp>
        <p:nvSpPr>
          <p:cNvPr id="16388" name="矩形 2"/>
          <p:cNvSpPr>
            <a:spLocks noChangeArrowheads="1"/>
          </p:cNvSpPr>
          <p:nvPr/>
        </p:nvSpPr>
        <p:spPr bwMode="auto">
          <a:xfrm>
            <a:off x="5003800" y="1412875"/>
            <a:ext cx="3240088" cy="584200"/>
          </a:xfrm>
          <a:prstGeom prst="rect">
            <a:avLst/>
          </a:prstGeom>
          <a:solidFill>
            <a:srgbClr val="FFFF00"/>
          </a:solidFill>
          <a:ln w="9525">
            <a:solidFill>
              <a:schemeClr val="accent1"/>
            </a:solidFill>
            <a:miter lim="800000"/>
            <a:headEnd/>
            <a:tailEnd/>
          </a:ln>
        </p:spPr>
        <p:txBody>
          <a:bodyPr>
            <a:spAutoFit/>
          </a:bodyPr>
          <a:lstStyle/>
          <a:p>
            <a:r>
              <a:rPr lang="zh-CN" altLang="en-US" sz="1600" b="1">
                <a:solidFill>
                  <a:srgbClr val="FF0000"/>
                </a:solidFill>
              </a:rPr>
              <a:t>程序</a:t>
            </a:r>
            <a:r>
              <a:rPr lang="zh-CN" altLang="en-US" sz="1600" b="1"/>
              <a:t>是按照事先预定功能性能等要求设计和编写的</a:t>
            </a:r>
            <a:r>
              <a:rPr lang="zh-CN" altLang="en-US" sz="1600" b="1">
                <a:solidFill>
                  <a:srgbClr val="990033"/>
                </a:solidFill>
              </a:rPr>
              <a:t>指令序列</a:t>
            </a:r>
            <a:r>
              <a:rPr lang="zh-CN" altLang="en-US" sz="1600" b="1"/>
              <a:t>；</a:t>
            </a:r>
            <a:endParaRPr lang="zh-CN" altLang="en-US" sz="1600"/>
          </a:p>
        </p:txBody>
      </p:sp>
    </p:spTree>
    <p:extLst>
      <p:ext uri="{BB962C8B-B14F-4D97-AF65-F5344CB8AC3E}">
        <p14:creationId xmlns:p14="http://schemas.microsoft.com/office/powerpoint/2010/main" val="2863594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468313" y="1268413"/>
            <a:ext cx="8280400" cy="41052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dirty="0">
                <a:solidFill>
                  <a:srgbClr val="C00000"/>
                </a:solidFill>
                <a:latin typeface="Arial" panose="020B0604020202020204" pitchFamily="34" charset="0"/>
              </a:rPr>
              <a:t>      5. </a:t>
            </a:r>
            <a:r>
              <a:rPr lang="zh-CN" altLang="en-US" sz="2400" dirty="0">
                <a:solidFill>
                  <a:srgbClr val="C00000"/>
                </a:solidFill>
                <a:latin typeface="Arial" panose="020B0604020202020204" pitchFamily="34" charset="0"/>
              </a:rPr>
              <a:t>开发方案可行性分析</a:t>
            </a:r>
          </a:p>
          <a:p>
            <a:pPr eaLnBrk="1" hangingPunct="1">
              <a:defRPr/>
            </a:pPr>
            <a:r>
              <a:rPr lang="zh-CN" altLang="en-US" sz="2200" dirty="0">
                <a:solidFill>
                  <a:schemeClr val="tx1"/>
                </a:solidFill>
                <a:latin typeface="Arial" panose="020B0604020202020204" pitchFamily="34" charset="0"/>
              </a:rPr>
              <a:t>       </a:t>
            </a:r>
            <a:r>
              <a:rPr lang="zh-CN" altLang="en-US" sz="2200" dirty="0">
                <a:solidFill>
                  <a:srgbClr val="DC30C3"/>
                </a:solidFill>
                <a:latin typeface="Arial" panose="020B0604020202020204" pitchFamily="34" charset="0"/>
              </a:rPr>
              <a:t>开发方案可行性分析</a:t>
            </a:r>
            <a:r>
              <a:rPr lang="zh-CN" altLang="en-US" sz="2200" dirty="0">
                <a:solidFill>
                  <a:schemeClr val="tx1"/>
                </a:solidFill>
                <a:latin typeface="Arial" panose="020B0604020202020204" pitchFamily="34" charset="0"/>
              </a:rPr>
              <a:t>，</a:t>
            </a:r>
            <a:r>
              <a:rPr lang="zh-CN" altLang="en-US" sz="2200" dirty="0">
                <a:solidFill>
                  <a:srgbClr val="C00000"/>
                </a:solidFill>
                <a:latin typeface="Arial" panose="020B0604020202020204" pitchFamily="34" charset="0"/>
              </a:rPr>
              <a:t>包括</a:t>
            </a:r>
            <a:r>
              <a:rPr lang="zh-CN" altLang="en-US" sz="2200" dirty="0">
                <a:solidFill>
                  <a:schemeClr val="tx1"/>
                </a:solidFill>
                <a:latin typeface="Arial" panose="020B0604020202020204" pitchFamily="34" charset="0"/>
              </a:rPr>
              <a:t>资源和时间等可行性分析，</a:t>
            </a:r>
            <a:r>
              <a:rPr lang="zh-CN" altLang="en-US" sz="2200" dirty="0">
                <a:solidFill>
                  <a:srgbClr val="C00000"/>
                </a:solidFill>
                <a:latin typeface="Arial" panose="020B0604020202020204" pitchFamily="34" charset="0"/>
              </a:rPr>
              <a:t>主要有</a:t>
            </a:r>
            <a:r>
              <a:rPr lang="en-US" altLang="zh-CN" sz="2200" dirty="0">
                <a:solidFill>
                  <a:srgbClr val="C00000"/>
                </a:solidFill>
                <a:latin typeface="Arial" panose="020B0604020202020204" pitchFamily="34" charset="0"/>
              </a:rPr>
              <a:t>4</a:t>
            </a:r>
            <a:r>
              <a:rPr lang="zh-CN" altLang="en-US" sz="2200" dirty="0">
                <a:solidFill>
                  <a:srgbClr val="C00000"/>
                </a:solidFill>
                <a:latin typeface="Arial" panose="020B0604020202020204" pitchFamily="34" charset="0"/>
              </a:rPr>
              <a:t>个方面</a:t>
            </a:r>
            <a:r>
              <a:rPr lang="zh-CN" altLang="en-US" sz="2200" dirty="0">
                <a:solidFill>
                  <a:schemeClr val="tx1"/>
                </a:solidFill>
                <a:latin typeface="Arial" panose="020B0604020202020204" pitchFamily="34" charset="0"/>
              </a:rPr>
              <a:t>：</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）以正常的运作方式</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开发软件项目并投入市场的可行性</a:t>
            </a:r>
            <a:r>
              <a:rPr lang="en-US" altLang="zh-CN" sz="2200" dirty="0">
                <a:solidFill>
                  <a:schemeClr val="tx1"/>
                </a:solidFill>
                <a:latin typeface="Arial" panose="020B0604020202020204" pitchFamily="34" charset="0"/>
              </a:rPr>
              <a:t>;</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）需要人力资源、财力资源的预算情况；</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）软件硬件及研发设备等物品资源的预算情况；</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）组织保障及时间进度保障分析等。</a:t>
            </a:r>
          </a:p>
          <a:p>
            <a:pPr eaLnBrk="1" hangingPunct="1">
              <a:defRPr/>
            </a:pPr>
            <a:r>
              <a:rPr lang="zh-CN" altLang="en-US" sz="2200" dirty="0">
                <a:solidFill>
                  <a:srgbClr val="FF0000"/>
                </a:solidFill>
                <a:latin typeface="Arial" panose="020B0604020202020204" pitchFamily="34" charset="0"/>
              </a:rPr>
              <a:t>       </a:t>
            </a:r>
            <a:r>
              <a:rPr lang="zh-CN" altLang="zh-CN" sz="2400" dirty="0">
                <a:solidFill>
                  <a:srgbClr val="FF0000"/>
                </a:solidFill>
              </a:rPr>
              <a:t>注意</a:t>
            </a:r>
            <a:r>
              <a:rPr lang="zh-CN" altLang="zh-CN" sz="2400" dirty="0"/>
              <a:t>：</a:t>
            </a:r>
            <a:r>
              <a:rPr lang="zh-CN" altLang="en-US" sz="2200" dirty="0">
                <a:solidFill>
                  <a:schemeClr val="tx1"/>
                </a:solidFill>
                <a:latin typeface="Arial" panose="020B0604020202020204" pitchFamily="34" charset="0"/>
              </a:rPr>
              <a:t>可行性分析</a:t>
            </a:r>
            <a:r>
              <a:rPr lang="zh-CN" altLang="en-US" sz="2200" dirty="0">
                <a:solidFill>
                  <a:srgbClr val="C00000"/>
                </a:solidFill>
                <a:latin typeface="Arial" panose="020B0604020202020204" pitchFamily="34" charset="0"/>
              </a:rPr>
              <a:t>最根本的任务</a:t>
            </a:r>
            <a:r>
              <a:rPr lang="zh-CN" altLang="en-US" sz="2200" dirty="0">
                <a:solidFill>
                  <a:schemeClr val="tx1"/>
                </a:solidFill>
                <a:latin typeface="Arial" panose="020B0604020202020204" pitchFamily="34" charset="0"/>
              </a:rPr>
              <a:t>是对以后研发技术路线提出建议</a:t>
            </a:r>
            <a:r>
              <a:rPr lang="en-US" altLang="zh-CN" sz="2200" dirty="0">
                <a:solidFill>
                  <a:schemeClr val="tx1"/>
                </a:solidFill>
                <a:latin typeface="Arial" panose="020B0604020202020204" pitchFamily="34" charset="0"/>
              </a:rPr>
              <a:t>,</a:t>
            </a:r>
            <a:r>
              <a:rPr lang="zh-CN" altLang="en-US" sz="2200" dirty="0">
                <a:solidFill>
                  <a:schemeClr val="tx1"/>
                </a:solidFill>
                <a:latin typeface="Arial" panose="020B0604020202020204" pitchFamily="34" charset="0"/>
              </a:rPr>
              <a:t>对于不可行的开发方案，应建议重审或暂停，对可行的方案，提出修改完善建议并制定一个初步计划 。</a:t>
            </a:r>
          </a:p>
        </p:txBody>
      </p:sp>
      <p:pic>
        <p:nvPicPr>
          <p:cNvPr id="31747" name="Picture 5"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5465763"/>
            <a:ext cx="1096963"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547761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bwMode="gray">
          <a:xfrm>
            <a:off x="491754" y="1735931"/>
            <a:ext cx="8280400" cy="41767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600"/>
              </a:spcBef>
              <a:spcAft>
                <a:spcPts val="600"/>
              </a:spcAft>
              <a:defRPr/>
            </a:pPr>
            <a:r>
              <a:rPr lang="en-US" altLang="zh-CN" sz="2800" dirty="0">
                <a:solidFill>
                  <a:srgbClr val="FF0000"/>
                </a:solidFill>
                <a:latin typeface="Arial" panose="020B0604020202020204" pitchFamily="34" charset="0"/>
              </a:rPr>
              <a:t>2.2.3 </a:t>
            </a:r>
            <a:r>
              <a:rPr lang="zh-CN" altLang="en-US" sz="2800" dirty="0">
                <a:solidFill>
                  <a:srgbClr val="FF0000"/>
                </a:solidFill>
                <a:latin typeface="Arial" panose="020B0604020202020204" pitchFamily="34" charset="0"/>
              </a:rPr>
              <a:t>可行性分析的过程</a:t>
            </a:r>
          </a:p>
          <a:p>
            <a:pPr eaLnBrk="1" hangingPunct="1">
              <a:spcBef>
                <a:spcPts val="600"/>
              </a:spcBef>
              <a:spcAft>
                <a:spcPts val="600"/>
              </a:spcAft>
              <a:defRPr/>
            </a:pPr>
            <a:r>
              <a:rPr lang="zh-CN" altLang="en-US" sz="2200" dirty="0">
                <a:solidFill>
                  <a:srgbClr val="990033"/>
                </a:solidFill>
                <a:latin typeface="Arial" panose="020B0604020202020204" pitchFamily="34" charset="0"/>
              </a:rPr>
              <a:t>      可行性分析</a:t>
            </a:r>
            <a:r>
              <a:rPr lang="zh-CN" altLang="en-US" sz="2200" b="0" dirty="0">
                <a:solidFill>
                  <a:srgbClr val="990033"/>
                </a:solidFill>
                <a:latin typeface="Arial" panose="020B0604020202020204" pitchFamily="34" charset="0"/>
              </a:rPr>
              <a:t>的</a:t>
            </a:r>
            <a:r>
              <a:rPr lang="zh-CN" altLang="en-US" sz="2200" dirty="0">
                <a:solidFill>
                  <a:srgbClr val="DC30C3"/>
                </a:solidFill>
                <a:latin typeface="Arial" panose="020B0604020202020204" pitchFamily="34" charset="0"/>
              </a:rPr>
              <a:t>主要过程</a:t>
            </a:r>
            <a:r>
              <a:rPr lang="zh-CN" altLang="en-US" sz="2200" dirty="0">
                <a:solidFill>
                  <a:srgbClr val="990033"/>
                </a:solidFill>
                <a:latin typeface="Arial" panose="020B0604020202020204" pitchFamily="34" charset="0"/>
              </a:rPr>
              <a:t>有</a:t>
            </a:r>
            <a:r>
              <a:rPr lang="en-US" altLang="zh-CN" sz="2200" b="0" dirty="0">
                <a:solidFill>
                  <a:srgbClr val="990033"/>
                </a:solidFill>
                <a:latin typeface="Arial" panose="020B0604020202020204" pitchFamily="34" charset="0"/>
              </a:rPr>
              <a:t>6</a:t>
            </a:r>
            <a:r>
              <a:rPr lang="zh-CN" altLang="en-US" sz="2200" b="0" dirty="0">
                <a:solidFill>
                  <a:srgbClr val="990033"/>
                </a:solidFill>
                <a:latin typeface="Arial" panose="020B0604020202020204" pitchFamily="34" charset="0"/>
              </a:rPr>
              <a:t>个方面：</a:t>
            </a:r>
          </a:p>
          <a:p>
            <a:pPr eaLnBrk="1" hangingPunct="1">
              <a:spcBef>
                <a:spcPts val="600"/>
              </a:spcBef>
              <a:spcAft>
                <a:spcPts val="600"/>
              </a:spcAft>
              <a:defRPr/>
            </a:pPr>
            <a:r>
              <a:rPr lang="en-US" altLang="zh-CN" sz="2200" dirty="0">
                <a:solidFill>
                  <a:schemeClr val="tx1"/>
                </a:solidFill>
                <a:latin typeface="Arial" panose="020B0604020202020204" pitchFamily="34" charset="0"/>
              </a:rPr>
              <a:t>      1. </a:t>
            </a:r>
            <a:r>
              <a:rPr lang="zh-CN" altLang="en-US" sz="2200" dirty="0">
                <a:solidFill>
                  <a:schemeClr val="tx1"/>
                </a:solidFill>
                <a:latin typeface="Arial" panose="020B0604020202020204" pitchFamily="34" charset="0"/>
              </a:rPr>
              <a:t>明确系统规模和目标</a:t>
            </a:r>
          </a:p>
          <a:p>
            <a:pPr eaLnBrk="1" hangingPunct="1">
              <a:spcBef>
                <a:spcPts val="600"/>
              </a:spcBef>
              <a:spcAft>
                <a:spcPts val="600"/>
              </a:spcAft>
              <a:defRPr/>
            </a:pPr>
            <a:r>
              <a:rPr lang="en-US" altLang="zh-CN" sz="2200" dirty="0">
                <a:solidFill>
                  <a:schemeClr val="tx1"/>
                </a:solidFill>
                <a:latin typeface="Arial" panose="020B0604020202020204" pitchFamily="34" charset="0"/>
              </a:rPr>
              <a:t>      2. </a:t>
            </a:r>
            <a:r>
              <a:rPr lang="zh-CN" altLang="en-US" sz="2200" dirty="0">
                <a:solidFill>
                  <a:schemeClr val="tx1"/>
                </a:solidFill>
                <a:latin typeface="Arial" panose="020B0604020202020204" pitchFamily="34" charset="0"/>
              </a:rPr>
              <a:t>认真研究现行系统</a:t>
            </a:r>
          </a:p>
          <a:p>
            <a:pPr eaLnBrk="1" hangingPunct="1">
              <a:spcBef>
                <a:spcPts val="600"/>
              </a:spcBef>
              <a:spcAft>
                <a:spcPts val="600"/>
              </a:spcAft>
              <a:defRPr/>
            </a:pPr>
            <a:r>
              <a:rPr lang="en-US" altLang="zh-CN" sz="2200" dirty="0">
                <a:solidFill>
                  <a:schemeClr val="tx1"/>
                </a:solidFill>
                <a:latin typeface="Arial" panose="020B0604020202020204" pitchFamily="34" charset="0"/>
              </a:rPr>
              <a:t>      3. </a:t>
            </a:r>
            <a:r>
              <a:rPr lang="zh-CN" altLang="en-US" sz="2200" dirty="0">
                <a:solidFill>
                  <a:schemeClr val="tx1"/>
                </a:solidFill>
                <a:latin typeface="Arial" panose="020B0604020202020204" pitchFamily="34" charset="0"/>
              </a:rPr>
              <a:t>确定系统逻辑模型</a:t>
            </a:r>
          </a:p>
          <a:p>
            <a:pPr eaLnBrk="1" hangingPunct="1">
              <a:spcBef>
                <a:spcPts val="600"/>
              </a:spcBef>
              <a:spcAft>
                <a:spcPts val="600"/>
              </a:spcAft>
              <a:defRPr/>
            </a:pPr>
            <a:r>
              <a:rPr lang="en-US" altLang="zh-CN" sz="2200" dirty="0">
                <a:solidFill>
                  <a:schemeClr val="tx1"/>
                </a:solidFill>
                <a:latin typeface="Arial" panose="020B0604020202020204" pitchFamily="34" charset="0"/>
              </a:rPr>
              <a:t>      4. </a:t>
            </a:r>
            <a:r>
              <a:rPr lang="zh-CN" altLang="en-US" sz="2200" dirty="0">
                <a:solidFill>
                  <a:schemeClr val="tx1"/>
                </a:solidFill>
                <a:latin typeface="Arial" panose="020B0604020202020204" pitchFamily="34" charset="0"/>
              </a:rPr>
              <a:t>制定并推荐技术方案</a:t>
            </a:r>
          </a:p>
          <a:p>
            <a:pPr eaLnBrk="1" hangingPunct="1">
              <a:spcBef>
                <a:spcPts val="600"/>
              </a:spcBef>
              <a:spcAft>
                <a:spcPts val="600"/>
              </a:spcAft>
              <a:defRPr/>
            </a:pPr>
            <a:r>
              <a:rPr lang="en-US" altLang="zh-CN" sz="2200" dirty="0">
                <a:solidFill>
                  <a:schemeClr val="tx1"/>
                </a:solidFill>
                <a:latin typeface="Arial" panose="020B0604020202020204" pitchFamily="34" charset="0"/>
              </a:rPr>
              <a:t>      5. </a:t>
            </a:r>
            <a:r>
              <a:rPr lang="zh-CN" altLang="en-US" sz="2200" dirty="0">
                <a:solidFill>
                  <a:schemeClr val="tx1"/>
                </a:solidFill>
                <a:latin typeface="Arial" panose="020B0604020202020204" pitchFamily="34" charset="0"/>
              </a:rPr>
              <a:t>编写可行性分析报告</a:t>
            </a:r>
            <a:r>
              <a:rPr lang="zh-CN" altLang="en-US" sz="2200" dirty="0">
                <a:solidFill>
                  <a:srgbClr val="990000"/>
                </a:solidFill>
                <a:latin typeface="Arial" panose="020B0604020202020204" pitchFamily="34" charset="0"/>
              </a:rPr>
              <a:t>（实验二）</a:t>
            </a:r>
          </a:p>
          <a:p>
            <a:pPr eaLnBrk="1" hangingPunct="1">
              <a:spcBef>
                <a:spcPts val="600"/>
              </a:spcBef>
              <a:spcAft>
                <a:spcPts val="600"/>
              </a:spcAft>
              <a:defRPr/>
            </a:pPr>
            <a:r>
              <a:rPr lang="en-US" altLang="zh-CN" sz="2200" dirty="0">
                <a:solidFill>
                  <a:schemeClr val="tx1"/>
                </a:solidFill>
                <a:latin typeface="Arial" panose="020B0604020202020204" pitchFamily="34" charset="0"/>
              </a:rPr>
              <a:t>      6. </a:t>
            </a:r>
            <a:r>
              <a:rPr lang="zh-CN" altLang="en-US" sz="2200" dirty="0">
                <a:solidFill>
                  <a:schemeClr val="tx1"/>
                </a:solidFill>
                <a:latin typeface="Arial" panose="020B0604020202020204" pitchFamily="34" charset="0"/>
              </a:rPr>
              <a:t>审查论证</a:t>
            </a:r>
          </a:p>
        </p:txBody>
      </p:sp>
      <p:pic>
        <p:nvPicPr>
          <p:cNvPr id="32771" name="Picture 5" descr="C:\Program Files\Microsoft Office\MEDIA\CAGCAT10\j029202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071816" y="3909219"/>
            <a:ext cx="1585913"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AutoShape 6"/>
          <p:cNvSpPr>
            <a:spLocks noChangeArrowheads="1"/>
          </p:cNvSpPr>
          <p:nvPr/>
        </p:nvSpPr>
        <p:spPr bwMode="auto">
          <a:xfrm>
            <a:off x="2580904" y="3247231"/>
            <a:ext cx="215900"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eaLnBrk="1" hangingPunct="1">
              <a:buFont typeface="Arial" pitchFamily="34" charset="0"/>
              <a:buNone/>
            </a:pPr>
            <a:endParaRPr lang="zh-CN" altLang="en-US"/>
          </a:p>
        </p:txBody>
      </p:sp>
      <p:sp>
        <p:nvSpPr>
          <p:cNvPr id="32773" name="AutoShape 7"/>
          <p:cNvSpPr>
            <a:spLocks noChangeArrowheads="1"/>
          </p:cNvSpPr>
          <p:nvPr/>
        </p:nvSpPr>
        <p:spPr bwMode="auto">
          <a:xfrm>
            <a:off x="2580904" y="3752056"/>
            <a:ext cx="215900"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eaLnBrk="1" hangingPunct="1">
              <a:buFont typeface="Arial" pitchFamily="34" charset="0"/>
              <a:buNone/>
            </a:pPr>
            <a:endParaRPr lang="zh-CN" altLang="en-US"/>
          </a:p>
        </p:txBody>
      </p:sp>
      <p:sp>
        <p:nvSpPr>
          <p:cNvPr id="32774" name="AutoShape 8"/>
          <p:cNvSpPr>
            <a:spLocks noChangeArrowheads="1"/>
          </p:cNvSpPr>
          <p:nvPr/>
        </p:nvSpPr>
        <p:spPr bwMode="auto">
          <a:xfrm>
            <a:off x="2580904" y="4255294"/>
            <a:ext cx="215900"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eaLnBrk="1" hangingPunct="1">
              <a:buFont typeface="Arial" pitchFamily="34" charset="0"/>
              <a:buNone/>
            </a:pPr>
            <a:endParaRPr lang="zh-CN" altLang="en-US"/>
          </a:p>
        </p:txBody>
      </p:sp>
      <p:sp>
        <p:nvSpPr>
          <p:cNvPr id="32775" name="AutoShape 9"/>
          <p:cNvSpPr>
            <a:spLocks noChangeArrowheads="1"/>
          </p:cNvSpPr>
          <p:nvPr/>
        </p:nvSpPr>
        <p:spPr bwMode="auto">
          <a:xfrm>
            <a:off x="2580904" y="4688681"/>
            <a:ext cx="215900"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eaLnBrk="1" hangingPunct="1">
              <a:buFont typeface="Arial" pitchFamily="34" charset="0"/>
              <a:buNone/>
            </a:pPr>
            <a:endParaRPr lang="zh-CN" altLang="en-US"/>
          </a:p>
        </p:txBody>
      </p:sp>
      <p:sp>
        <p:nvSpPr>
          <p:cNvPr id="32776" name="AutoShape 10"/>
          <p:cNvSpPr>
            <a:spLocks noChangeArrowheads="1"/>
          </p:cNvSpPr>
          <p:nvPr/>
        </p:nvSpPr>
        <p:spPr bwMode="auto">
          <a:xfrm>
            <a:off x="2507879" y="5191919"/>
            <a:ext cx="215900"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p>
            <a:pPr eaLnBrk="1" hangingPunct="1">
              <a:buFont typeface="Arial" pitchFamily="34" charset="0"/>
              <a:buNone/>
            </a:pPr>
            <a:endParaRPr lang="zh-CN" altLang="en-US"/>
          </a:p>
        </p:txBody>
      </p:sp>
      <p:sp>
        <p:nvSpPr>
          <p:cNvPr id="10" name="Rectangle 2"/>
          <p:cNvSpPr txBox="1">
            <a:spLocks noChangeArrowheads="1"/>
          </p:cNvSpPr>
          <p:nvPr/>
        </p:nvSpPr>
        <p:spPr bwMode="auto">
          <a:xfrm>
            <a:off x="428625" y="161925"/>
            <a:ext cx="817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3200" b="1">
                <a:solidFill>
                  <a:schemeClr val="bg1"/>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3200" b="1">
                <a:solidFill>
                  <a:schemeClr val="bg1"/>
                </a:solidFill>
                <a:latin typeface="Verdana" panose="020B0604030504040204" pitchFamily="34" charset="0"/>
                <a:ea typeface="宋体" panose="02010600030101010101" pitchFamily="2" charset="-122"/>
              </a:defRPr>
            </a:lvl9pPr>
          </a:lstStyle>
          <a:p>
            <a:pPr>
              <a:defRPr/>
            </a:pPr>
            <a:r>
              <a:rPr lang="en-US" altLang="zh-CN" kern="0">
                <a:effectLst>
                  <a:outerShdw blurRad="38100" dist="38100" dir="2700000" algn="tl">
                    <a:srgbClr val="000000">
                      <a:alpha val="43137"/>
                    </a:srgbClr>
                  </a:outerShdw>
                </a:effectLst>
                <a:latin typeface="Arial" panose="020B0604020202020204" pitchFamily="34" charset="0"/>
              </a:rPr>
              <a:t>2.2 </a:t>
            </a:r>
            <a:r>
              <a:rPr lang="zh-CN" altLang="en-US" kern="0">
                <a:effectLst>
                  <a:outerShdw blurRad="38100" dist="38100" dir="2700000" algn="tl">
                    <a:srgbClr val="000000">
                      <a:alpha val="43137"/>
                    </a:srgbClr>
                  </a:outerShdw>
                </a:effectLst>
                <a:latin typeface="Arial" panose="020B0604020202020204" pitchFamily="34" charset="0"/>
              </a:rPr>
              <a:t>可行性分析与评审</a:t>
            </a:r>
            <a:endParaRPr lang="zh-CN" altLang="en-US" kern="0" dirty="0">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2689618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
        <p:nvSpPr>
          <p:cNvPr id="33795" name="Rectangle 3"/>
          <p:cNvSpPr>
            <a:spLocks noChangeArrowheads="1"/>
          </p:cNvSpPr>
          <p:nvPr/>
        </p:nvSpPr>
        <p:spPr bwMode="auto">
          <a:xfrm>
            <a:off x="395288" y="1763713"/>
            <a:ext cx="82089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endParaRPr lang="en-US" altLang="zh-CN" sz="2400">
              <a:latin typeface="Times New Roman" pitchFamily="18" charset="0"/>
              <a:cs typeface="Times New Roman" pitchFamily="18" charset="0"/>
            </a:endParaRPr>
          </a:p>
          <a:p>
            <a:pPr>
              <a:buFont typeface="Arial" pitchFamily="34" charset="0"/>
              <a:buNone/>
            </a:pPr>
            <a:endParaRPr lang="zh-CN" altLang="en-US" sz="2000" b="0">
              <a:latin typeface="宋体" pitchFamily="2" charset="-122"/>
            </a:endParaRPr>
          </a:p>
        </p:txBody>
      </p:sp>
      <p:sp>
        <p:nvSpPr>
          <p:cNvPr id="31750" name="Rectangle 4"/>
          <p:cNvSpPr>
            <a:spLocks noChangeArrowheads="1"/>
          </p:cNvSpPr>
          <p:nvPr/>
        </p:nvSpPr>
        <p:spPr bwMode="auto">
          <a:xfrm>
            <a:off x="900113" y="1285875"/>
            <a:ext cx="7704137" cy="5334000"/>
          </a:xfrm>
          <a:prstGeom prst="rect">
            <a:avLst/>
          </a:prstGeom>
          <a:noFill/>
          <a:ln>
            <a:noFill/>
          </a:ln>
          <a:effectLst/>
        </p:spPr>
        <p:txBody>
          <a:bodyPr anchor="ctr">
            <a:spAutoFit/>
          </a:bodyPr>
          <a:lstStyle/>
          <a:p>
            <a:pPr eaLnBrk="1" hangingPunct="1">
              <a:defRPr/>
            </a:pPr>
            <a:r>
              <a:rPr lang="en-US" altLang="zh-CN" sz="2400" dirty="0">
                <a:solidFill>
                  <a:srgbClr val="FF0000"/>
                </a:solidFill>
                <a:latin typeface="Times New Roman" panose="02020603050405020304" pitchFamily="18" charset="0"/>
                <a:cs typeface="Times New Roman" panose="02020603050405020304" pitchFamily="18" charset="0"/>
              </a:rPr>
              <a:t>2.3.1 </a:t>
            </a:r>
            <a:r>
              <a:rPr lang="zh-CN" altLang="en-US" sz="2400" dirty="0">
                <a:solidFill>
                  <a:srgbClr val="FF0000"/>
                </a:solidFill>
                <a:latin typeface="Times New Roman" panose="02020603050405020304" pitchFamily="18" charset="0"/>
                <a:cs typeface="Times New Roman" panose="02020603050405020304" pitchFamily="18" charset="0"/>
              </a:rPr>
              <a:t>软件立项方法及文档</a:t>
            </a:r>
            <a:endParaRPr lang="zh-CN" altLang="en-US" sz="2400" dirty="0">
              <a:solidFill>
                <a:srgbClr val="FF0000"/>
              </a:solidFill>
            </a:endParaRPr>
          </a:p>
          <a:p>
            <a:pPr>
              <a:spcBef>
                <a:spcPct val="15000"/>
              </a:spcBef>
              <a:spcAft>
                <a:spcPct val="15000"/>
              </a:spcAft>
              <a:defRPr/>
            </a:pPr>
            <a:r>
              <a:rPr lang="zh-CN" altLang="en-US" sz="2200" b="0" dirty="0">
                <a:latin typeface="Times New Roman" panose="02020603050405020304" pitchFamily="18" charset="0"/>
                <a:cs typeface="Times New Roman" panose="02020603050405020304" pitchFamily="18" charset="0"/>
              </a:rPr>
              <a:t>       </a:t>
            </a:r>
            <a:r>
              <a:rPr lang="en-US" altLang="zh-CN" sz="2200" dirty="0">
                <a:solidFill>
                  <a:srgbClr val="990033"/>
                </a:solidFill>
                <a:latin typeface="Times New Roman" panose="02020603050405020304" pitchFamily="18" charset="0"/>
                <a:ea typeface="黑体" panose="02010609060101010101" pitchFamily="2" charset="-122"/>
                <a:cs typeface="Times New Roman" panose="02020603050405020304" pitchFamily="18" charset="0"/>
              </a:rPr>
              <a:t>1</a:t>
            </a:r>
            <a:r>
              <a:rPr lang="zh-CN" altLang="en-US" sz="2200" dirty="0">
                <a:solidFill>
                  <a:srgbClr val="990033"/>
                </a:solidFill>
                <a:latin typeface="Times New Roman" panose="02020603050405020304" pitchFamily="18" charset="0"/>
                <a:ea typeface="黑体" panose="02010609060101010101" pitchFamily="2" charset="-122"/>
                <a:cs typeface="Times New Roman" panose="02020603050405020304" pitchFamily="18" charset="0"/>
              </a:rPr>
              <a:t>．软件项目立项方法概述</a:t>
            </a:r>
            <a:endParaRPr lang="zh-CN" altLang="en-US" sz="2200" dirty="0">
              <a:solidFill>
                <a:srgbClr val="990033"/>
              </a:solidFill>
            </a:endParaRPr>
          </a:p>
          <a:p>
            <a:pPr>
              <a:defRPr/>
            </a:pPr>
            <a:r>
              <a:rPr lang="zh-CN" altLang="en-US" sz="2200" dirty="0">
                <a:latin typeface="Times New Roman" panose="02020603050405020304" pitchFamily="18" charset="0"/>
                <a:cs typeface="Times New Roman" panose="02020603050405020304" pitchFamily="18" charset="0"/>
              </a:rPr>
              <a:t>       </a:t>
            </a:r>
            <a:r>
              <a:rPr lang="zh-CN" altLang="zh-CN" sz="2400" dirty="0"/>
              <a:t> </a:t>
            </a:r>
            <a:r>
              <a:rPr lang="zh-CN" altLang="zh-CN" sz="2400" dirty="0">
                <a:solidFill>
                  <a:srgbClr val="C00000"/>
                </a:solidFill>
              </a:rPr>
              <a:t>软件项目来源</a:t>
            </a:r>
            <a:r>
              <a:rPr lang="zh-CN" altLang="zh-CN" sz="2400" dirty="0"/>
              <a:t>的两个基本途径，通常是确定</a:t>
            </a:r>
            <a:r>
              <a:rPr lang="zh-CN" altLang="zh-CN" sz="2200" dirty="0"/>
              <a:t>软件项目立项和合同。</a:t>
            </a:r>
            <a:r>
              <a:rPr lang="zh-CN" altLang="en-US" sz="2200" dirty="0">
                <a:latin typeface="Times New Roman" panose="02020603050405020304" pitchFamily="18" charset="0"/>
                <a:cs typeface="Times New Roman" panose="02020603050405020304" pitchFamily="18" charset="0"/>
              </a:rPr>
              <a:t>软件项目特别是重大项目对</a:t>
            </a:r>
            <a:r>
              <a:rPr lang="en-US" altLang="zh-CN" sz="2200" dirty="0">
                <a:latin typeface="Times New Roman" panose="02020603050405020304" pitchFamily="18" charset="0"/>
                <a:cs typeface="Times New Roman" panose="02020603050405020304" pitchFamily="18" charset="0"/>
              </a:rPr>
              <a:t>IT</a:t>
            </a:r>
            <a:r>
              <a:rPr lang="zh-CN" altLang="en-US" sz="2200" dirty="0">
                <a:latin typeface="Times New Roman" panose="02020603050405020304" pitchFamily="18" charset="0"/>
                <a:cs typeface="Times New Roman" panose="02020603050405020304" pitchFamily="18" charset="0"/>
              </a:rPr>
              <a:t>企业</a:t>
            </a:r>
            <a:r>
              <a:rPr lang="zh-CN" altLang="en-US" sz="2200" u="sng" dirty="0">
                <a:solidFill>
                  <a:srgbClr val="3333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关系到</a:t>
            </a:r>
            <a:r>
              <a:rPr lang="zh-CN" altLang="en-US" sz="2200" u="sng" dirty="0">
                <a:solidFill>
                  <a:srgbClr val="DC30C3"/>
                </a:solidFill>
                <a:latin typeface="Times New Roman" panose="02020603050405020304" pitchFamily="18" charset="0"/>
                <a:cs typeface="Times New Roman" panose="02020603050405020304" pitchFamily="18" charset="0"/>
              </a:rPr>
              <a:t>存亡与发展</a:t>
            </a:r>
            <a:r>
              <a:rPr lang="en-US" altLang="zh-CN" sz="2200" dirty="0">
                <a:latin typeface="Times New Roman" panose="02020603050405020304" pitchFamily="18" charset="0"/>
                <a:cs typeface="Times New Roman" panose="02020603050405020304" pitchFamily="18" charset="0"/>
              </a:rPr>
              <a:t>,</a:t>
            </a:r>
            <a:r>
              <a:rPr lang="zh-CN" altLang="en-US" sz="2200" dirty="0">
                <a:latin typeface="Times New Roman" panose="02020603050405020304" pitchFamily="18" charset="0"/>
                <a:cs typeface="Times New Roman" panose="02020603050405020304" pitchFamily="18" charset="0"/>
              </a:rPr>
              <a:t>其立项</a:t>
            </a:r>
            <a:r>
              <a:rPr lang="zh-CN" altLang="en-US" sz="2200" dirty="0">
                <a:solidFill>
                  <a:srgbClr val="DC30C3"/>
                </a:solidFill>
                <a:latin typeface="Times New Roman" panose="02020603050405020304" pitchFamily="18" charset="0"/>
                <a:cs typeface="Times New Roman" panose="02020603050405020304" pitchFamily="18" charset="0"/>
              </a:rPr>
              <a:t>至关重要</a:t>
            </a:r>
            <a:r>
              <a:rPr lang="zh-CN" altLang="en-US" sz="2200" dirty="0">
                <a:latin typeface="Times New Roman" panose="02020603050405020304" pitchFamily="18" charset="0"/>
                <a:cs typeface="Times New Roman" panose="02020603050405020304" pitchFamily="18" charset="0"/>
              </a:rPr>
              <a:t>，也是对软件开发项目的重大决策，应按照科学和民主决策的程序进行。</a:t>
            </a:r>
            <a:r>
              <a:rPr lang="zh-CN" altLang="zh-CN" sz="2200" dirty="0"/>
              <a:t>履行立项审批手续，填写立项申报表（建议书），还可形成开发合同或</a:t>
            </a:r>
            <a:r>
              <a:rPr lang="en-US" altLang="zh-CN" sz="2200" dirty="0"/>
              <a:t>“</a:t>
            </a:r>
            <a:r>
              <a:rPr lang="zh-CN" altLang="zh-CN" sz="2200" dirty="0"/>
              <a:t>用户需求报告</a:t>
            </a:r>
            <a:r>
              <a:rPr lang="en-US" altLang="zh-CN" sz="2200" dirty="0"/>
              <a:t>”</a:t>
            </a:r>
            <a:r>
              <a:rPr lang="zh-CN" altLang="zh-CN" sz="2200" dirty="0"/>
              <a:t>，指导软件项目研发、经费使用和验收的重要依据，也是软件策划的基础。</a:t>
            </a:r>
            <a:endParaRPr lang="zh-CN" altLang="en-US" sz="2200"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defRPr/>
            </a:pPr>
            <a:r>
              <a:rPr lang="en-US" altLang="zh-CN" sz="2200" dirty="0"/>
              <a:t>      </a:t>
            </a:r>
            <a:r>
              <a:rPr lang="zh-CN" altLang="zh-CN" sz="2200" dirty="0">
                <a:solidFill>
                  <a:srgbClr val="FF0000"/>
                </a:solidFill>
              </a:rPr>
              <a:t>注意</a:t>
            </a:r>
            <a:r>
              <a:rPr lang="zh-CN" altLang="zh-CN" sz="2200" dirty="0"/>
              <a:t>：</a:t>
            </a:r>
            <a:r>
              <a:rPr lang="zh-CN" altLang="zh-CN" sz="2200" dirty="0">
                <a:latin typeface="楷体" panose="02010609060101010101" pitchFamily="49" charset="-122"/>
                <a:ea typeface="楷体" panose="02010609060101010101" pitchFamily="49" charset="-122"/>
              </a:rPr>
              <a:t>软件项目或产品都是为了实现用户需求中的</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功能、性能、可靠性和接口</a:t>
            </a:r>
            <a:r>
              <a:rPr lang="en-US" altLang="zh-CN" sz="2200" dirty="0">
                <a:latin typeface="楷体" panose="02010609060101010101" pitchFamily="49" charset="-122"/>
                <a:ea typeface="楷体" panose="02010609060101010101" pitchFamily="49" charset="-122"/>
              </a:rPr>
              <a:t>”</a:t>
            </a:r>
            <a:r>
              <a:rPr lang="zh-CN" altLang="zh-CN" sz="2200" dirty="0">
                <a:latin typeface="楷体" panose="02010609060101010101" pitchFamily="49" charset="-122"/>
                <a:ea typeface="楷体" panose="02010609060101010101" pitchFamily="49" charset="-122"/>
              </a:rPr>
              <a:t>等主要目标。从软件的立项及研发开始，就要围绕其目标进行，并在研发过程中及用户需求报告、需求规格说明书、概要设计说明书、详细设计说明书、编码实现、测试用例与测试报告、评审与审计、验收与交付中，认真地进行认真贯彻落实。</a:t>
            </a:r>
            <a:endParaRPr lang="zh-CN" altLang="en-US" sz="2200" dirty="0">
              <a:latin typeface="楷体" panose="02010609060101010101" pitchFamily="49" charset="-122"/>
              <a:ea typeface="楷体" panose="02010609060101010101" pitchFamily="49" charset="-122"/>
            </a:endParaRPr>
          </a:p>
        </p:txBody>
      </p:sp>
      <p:sp>
        <p:nvSpPr>
          <p:cNvPr id="33797" name="AutoShape 3"/>
          <p:cNvSpPr>
            <a:spLocks noChangeArrowheads="1"/>
          </p:cNvSpPr>
          <p:nvPr/>
        </p:nvSpPr>
        <p:spPr bwMode="auto">
          <a:xfrm>
            <a:off x="468313" y="1285875"/>
            <a:ext cx="8424862" cy="540067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3798" name="Rectangle 5"/>
          <p:cNvSpPr>
            <a:spLocks noChangeArrowheads="1"/>
          </p:cNvSpPr>
          <p:nvPr/>
        </p:nvSpPr>
        <p:spPr bwMode="auto">
          <a:xfrm>
            <a:off x="1597025" y="4075113"/>
            <a:ext cx="6551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1000" b="0">
                <a:latin typeface="Times New Roman" pitchFamily="18" charset="0"/>
                <a:cs typeface="Times New Roman" pitchFamily="18" charset="0"/>
              </a:rPr>
              <a:t>   </a:t>
            </a:r>
            <a:endParaRPr lang="zh-CN" altLang="en-US" sz="2400" b="0">
              <a:latin typeface="宋体" pitchFamily="2" charset="-122"/>
            </a:endParaRPr>
          </a:p>
        </p:txBody>
      </p:sp>
    </p:spTree>
    <p:extLst>
      <p:ext uri="{BB962C8B-B14F-4D97-AF65-F5344CB8AC3E}">
        <p14:creationId xmlns:p14="http://schemas.microsoft.com/office/powerpoint/2010/main" val="2132780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
        <p:nvSpPr>
          <p:cNvPr id="34819" name="Rectangle 3"/>
          <p:cNvSpPr>
            <a:spLocks noChangeArrowheads="1"/>
          </p:cNvSpPr>
          <p:nvPr/>
        </p:nvSpPr>
        <p:spPr bwMode="auto">
          <a:xfrm>
            <a:off x="395288" y="1674813"/>
            <a:ext cx="82089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endParaRPr lang="en-US" altLang="zh-CN" sz="2400">
              <a:latin typeface="Times New Roman" pitchFamily="18" charset="0"/>
              <a:cs typeface="Times New Roman" pitchFamily="18" charset="0"/>
            </a:endParaRPr>
          </a:p>
          <a:p>
            <a:pPr>
              <a:buFont typeface="Arial" pitchFamily="34" charset="0"/>
              <a:buNone/>
            </a:pPr>
            <a:endParaRPr lang="zh-CN" altLang="en-US" sz="2000" b="0">
              <a:latin typeface="宋体" pitchFamily="2" charset="-122"/>
            </a:endParaRPr>
          </a:p>
        </p:txBody>
      </p:sp>
      <p:sp>
        <p:nvSpPr>
          <p:cNvPr id="34820" name="AutoShape 4"/>
          <p:cNvSpPr>
            <a:spLocks noChangeArrowheads="1"/>
          </p:cNvSpPr>
          <p:nvPr/>
        </p:nvSpPr>
        <p:spPr bwMode="auto">
          <a:xfrm>
            <a:off x="914400" y="1357313"/>
            <a:ext cx="7735888" cy="259556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4821" name="Rectangle 5"/>
          <p:cNvSpPr>
            <a:spLocks noChangeArrowheads="1"/>
          </p:cNvSpPr>
          <p:nvPr/>
        </p:nvSpPr>
        <p:spPr bwMode="auto">
          <a:xfrm>
            <a:off x="1092200" y="1357313"/>
            <a:ext cx="74183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2200" b="0">
                <a:solidFill>
                  <a:srgbClr val="DC30C3"/>
                </a:solidFill>
                <a:latin typeface="Times New Roman" pitchFamily="18" charset="0"/>
                <a:cs typeface="Times New Roman" pitchFamily="18" charset="0"/>
              </a:rPr>
              <a:t>   </a:t>
            </a:r>
            <a:r>
              <a:rPr lang="en-US" altLang="zh-CN" sz="2200">
                <a:solidFill>
                  <a:srgbClr val="DC30C3"/>
                </a:solidFill>
                <a:latin typeface="Times New Roman" pitchFamily="18" charset="0"/>
                <a:cs typeface="Times New Roman" pitchFamily="18" charset="0"/>
              </a:rPr>
              <a:t>【</a:t>
            </a:r>
            <a:r>
              <a:rPr lang="zh-CN" altLang="en-US" sz="2200">
                <a:solidFill>
                  <a:srgbClr val="DC30C3"/>
                </a:solidFill>
                <a:latin typeface="Times New Roman" pitchFamily="18" charset="0"/>
                <a:cs typeface="Times New Roman" pitchFamily="18" charset="0"/>
              </a:rPr>
              <a:t>案例</a:t>
            </a:r>
            <a:r>
              <a:rPr lang="en-US" altLang="zh-CN" sz="2200">
                <a:solidFill>
                  <a:srgbClr val="DC30C3"/>
                </a:solidFill>
                <a:latin typeface="楷体" pitchFamily="49" charset="-122"/>
                <a:ea typeface="楷体" pitchFamily="49" charset="-122"/>
              </a:rPr>
              <a:t>2-3  </a:t>
            </a:r>
            <a:r>
              <a:rPr lang="en-US" altLang="zh-CN" sz="2200">
                <a:latin typeface="楷体" pitchFamily="49" charset="-122"/>
                <a:ea typeface="楷体" pitchFamily="49" charset="-122"/>
              </a:rPr>
              <a:t>2016</a:t>
            </a:r>
            <a:r>
              <a:rPr lang="zh-CN" altLang="en-US" sz="2200">
                <a:latin typeface="楷体" pitchFamily="49" charset="-122"/>
                <a:ea typeface="楷体" pitchFamily="49" charset="-122"/>
              </a:rPr>
              <a:t>年初，某市一软件公司负责人外出期间偶然得知，很多煤矿企业和院校想用</a:t>
            </a:r>
            <a:r>
              <a:rPr lang="zh-CN" altLang="en-US" sz="2200">
                <a:solidFill>
                  <a:srgbClr val="CC0000"/>
                </a:solidFill>
                <a:latin typeface="楷体" pitchFamily="49" charset="-122"/>
                <a:ea typeface="楷体" pitchFamily="49" charset="-122"/>
              </a:rPr>
              <a:t>地下煤矿操作模拟系统</a:t>
            </a:r>
            <a:r>
              <a:rPr lang="zh-CN" altLang="en-US" sz="2200">
                <a:latin typeface="楷体" pitchFamily="49" charset="-122"/>
                <a:ea typeface="楷体" pitchFamily="49" charset="-122"/>
              </a:rPr>
              <a:t>提高实践训练。于是与</a:t>
            </a:r>
            <a:r>
              <a:rPr lang="zh-CN" altLang="en-US" sz="2200">
                <a:solidFill>
                  <a:srgbClr val="990000"/>
                </a:solidFill>
                <a:latin typeface="楷体" pitchFamily="49" charset="-122"/>
                <a:ea typeface="楷体" pitchFamily="49" charset="-122"/>
              </a:rPr>
              <a:t>山西煤院</a:t>
            </a:r>
            <a:r>
              <a:rPr lang="zh-CN" altLang="en-US" sz="2200">
                <a:latin typeface="楷体" pitchFamily="49" charset="-122"/>
                <a:ea typeface="楷体" pitchFamily="49" charset="-122"/>
              </a:rPr>
              <a:t>的领导进行洽谈，决定开发“煤矿操作模拟系统”。历经一年，系统开发完毕后</a:t>
            </a:r>
            <a:r>
              <a:rPr lang="en-US" altLang="zh-CN" sz="2200">
                <a:latin typeface="楷体" pitchFamily="49" charset="-122"/>
                <a:ea typeface="楷体" pitchFamily="49" charset="-122"/>
              </a:rPr>
              <a:t>,</a:t>
            </a:r>
            <a:r>
              <a:rPr lang="zh-CN" altLang="en-US" sz="2200">
                <a:latin typeface="楷体" pitchFamily="49" charset="-122"/>
                <a:ea typeface="楷体" pitchFamily="49" charset="-122"/>
              </a:rPr>
              <a:t>除当初洽谈的院校外，该系统在全国销售很少。</a:t>
            </a:r>
            <a:r>
              <a:rPr lang="zh-CN" altLang="en-US" sz="2200">
                <a:solidFill>
                  <a:srgbClr val="CC0000"/>
                </a:solidFill>
                <a:latin typeface="楷体" pitchFamily="49" charset="-122"/>
                <a:ea typeface="楷体" pitchFamily="49" charset="-122"/>
              </a:rPr>
              <a:t>主要原因</a:t>
            </a:r>
            <a:r>
              <a:rPr lang="zh-CN" altLang="en-US" sz="2200">
                <a:latin typeface="楷体" pitchFamily="49" charset="-122"/>
                <a:ea typeface="楷体" pitchFamily="49" charset="-122"/>
              </a:rPr>
              <a:t>是所开发的系统只是针对山西煤矿的矿下模拟，却未考虑到南北地质、矿下环境、煤矿规模等重要因素。</a:t>
            </a:r>
            <a:r>
              <a:rPr lang="zh-CN" altLang="en-US" sz="2200" b="0">
                <a:latin typeface="Times New Roman" pitchFamily="18" charset="0"/>
                <a:ea typeface="仿宋_GB2312" pitchFamily="49" charset="-122"/>
              </a:rPr>
              <a:t> </a:t>
            </a:r>
            <a:endParaRPr lang="zh-CN" altLang="en-US" sz="2200" b="0">
              <a:latin typeface="宋体" pitchFamily="2" charset="-122"/>
            </a:endParaRPr>
          </a:p>
        </p:txBody>
      </p:sp>
      <p:sp>
        <p:nvSpPr>
          <p:cNvPr id="31750" name="Rectangle 4"/>
          <p:cNvSpPr>
            <a:spLocks noChangeArrowheads="1"/>
          </p:cNvSpPr>
          <p:nvPr/>
        </p:nvSpPr>
        <p:spPr bwMode="auto">
          <a:xfrm>
            <a:off x="1376363" y="4270375"/>
            <a:ext cx="7165975" cy="1570038"/>
          </a:xfrm>
          <a:prstGeom prst="rect">
            <a:avLst/>
          </a:prstGeom>
          <a:noFill/>
          <a:ln>
            <a:noFill/>
          </a:ln>
          <a:effectLst/>
        </p:spPr>
        <p:txBody>
          <a:bodyPr anchor="ctr">
            <a:spAutoFit/>
          </a:bodyPr>
          <a:lstStyle/>
          <a:p>
            <a:pPr eaLnBrk="1" hangingPunct="1">
              <a:buFont typeface="Arial" panose="020B0604020202020204" pitchFamily="34" charset="0"/>
              <a:buNone/>
              <a:defRPr/>
            </a:pPr>
            <a:r>
              <a:rPr lang="en-US" altLang="zh-CN" sz="2400" noProof="1">
                <a:solidFill>
                  <a:srgbClr val="990033"/>
                </a:solidFill>
                <a:latin typeface="Times New Roman" panose="02020603050405020304" pitchFamily="18" charset="0"/>
                <a:ea typeface="黑体" panose="02010609060101010101" pitchFamily="2" charset="-122"/>
                <a:cs typeface="+mn-ea"/>
                <a:sym typeface="+mn-ea"/>
              </a:rPr>
              <a:t>      2. </a:t>
            </a:r>
            <a:r>
              <a:rPr lang="zh-CN" altLang="en-US" sz="2400" noProof="1">
                <a:solidFill>
                  <a:srgbClr val="990033"/>
                </a:solidFill>
                <a:latin typeface="Times New Roman" panose="02020603050405020304" pitchFamily="18" charset="0"/>
                <a:ea typeface="黑体" panose="02010609060101010101" pitchFamily="2" charset="-122"/>
                <a:cs typeface="+mn-ea"/>
                <a:sym typeface="+mn-ea"/>
              </a:rPr>
              <a:t>软件项目的立项文档</a:t>
            </a:r>
            <a:r>
              <a:rPr lang="zh-CN" altLang="en-US" sz="2400" noProof="1">
                <a:ea typeface="黑体" panose="02010609060101010101" pitchFamily="2" charset="-122"/>
                <a:cs typeface="+mn-ea"/>
                <a:sym typeface="+mn-ea"/>
              </a:rPr>
              <a:t> </a:t>
            </a:r>
            <a:endParaRPr lang="zh-CN" altLang="en-US" sz="2400" noProof="1">
              <a:ea typeface="黑体" panose="02010609060101010101" pitchFamily="2" charset="-122"/>
            </a:endParaRPr>
          </a:p>
          <a:p>
            <a:pPr eaLnBrk="1" hangingPunct="1">
              <a:buFont typeface="Arial" panose="020B0604020202020204" pitchFamily="34" charset="0"/>
              <a:buNone/>
              <a:defRPr/>
            </a:pPr>
            <a:r>
              <a:rPr lang="zh-CN" altLang="en-US" sz="2400" noProof="1">
                <a:ea typeface="黑体" panose="02010609060101010101" pitchFamily="2" charset="-122"/>
                <a:cs typeface="+mn-ea"/>
                <a:sym typeface="+mn-ea"/>
              </a:rPr>
              <a:t>      软件项目的</a:t>
            </a:r>
            <a:r>
              <a:rPr lang="zh-CN" altLang="en-US" sz="2400" noProof="1">
                <a:solidFill>
                  <a:srgbClr val="CC0000"/>
                </a:solidFill>
                <a:ea typeface="黑体" panose="02010609060101010101" pitchFamily="2" charset="-122"/>
                <a:cs typeface="+mn-ea"/>
                <a:sym typeface="+mn-ea"/>
              </a:rPr>
              <a:t>立项文档</a:t>
            </a:r>
            <a:r>
              <a:rPr lang="zh-CN" altLang="en-US" sz="2400" noProof="1">
                <a:ea typeface="黑体" panose="02010609060101010101" pitchFamily="2" charset="-122"/>
                <a:cs typeface="+mn-ea"/>
                <a:sym typeface="+mn-ea"/>
              </a:rPr>
              <a:t>是“</a:t>
            </a:r>
            <a:r>
              <a:rPr lang="zh-CN" altLang="en-US" sz="2400" noProof="1">
                <a:solidFill>
                  <a:srgbClr val="990000"/>
                </a:solidFill>
                <a:ea typeface="黑体" panose="02010609060101010101" pitchFamily="2" charset="-122"/>
                <a:cs typeface="+mn-ea"/>
                <a:sym typeface="+mn-ea"/>
              </a:rPr>
              <a:t>立项申报表</a:t>
            </a:r>
            <a:r>
              <a:rPr lang="zh-CN" altLang="en-US" sz="2400" noProof="1">
                <a:ea typeface="黑体" panose="02010609060101010101" pitchFamily="2" charset="-122"/>
                <a:cs typeface="+mn-ea"/>
                <a:sym typeface="+mn-ea"/>
              </a:rPr>
              <a:t>（</a:t>
            </a:r>
            <a:r>
              <a:rPr lang="zh-CN" altLang="en-US" sz="2400" noProof="1">
                <a:solidFill>
                  <a:srgbClr val="990000"/>
                </a:solidFill>
                <a:ea typeface="黑体" panose="02010609060101010101" pitchFamily="2" charset="-122"/>
                <a:cs typeface="+mn-ea"/>
                <a:sym typeface="+mn-ea"/>
              </a:rPr>
              <a:t>建议书</a:t>
            </a:r>
            <a:r>
              <a:rPr lang="zh-CN" altLang="en-US" sz="2400" noProof="1">
                <a:ea typeface="黑体" panose="02010609060101010101" pitchFamily="2" charset="-122"/>
                <a:cs typeface="+mn-ea"/>
                <a:sym typeface="+mn-ea"/>
              </a:rPr>
              <a:t>）”，其“编写格式”不尽一致</a:t>
            </a:r>
            <a:r>
              <a:rPr lang="en-US" altLang="zh-CN" sz="2400" noProof="1">
                <a:ea typeface="黑体" panose="02010609060101010101" pitchFamily="2" charset="-122"/>
                <a:cs typeface="+mn-ea"/>
                <a:sym typeface="+mn-ea"/>
              </a:rPr>
              <a:t>,</a:t>
            </a:r>
            <a:r>
              <a:rPr lang="zh-CN" altLang="en-US" sz="2400" noProof="1">
                <a:ea typeface="黑体" panose="02010609060101010101" pitchFamily="2" charset="-122"/>
                <a:cs typeface="+mn-ea"/>
                <a:sym typeface="+mn-ea"/>
              </a:rPr>
              <a:t>可以查阅相关文献及网络资料。</a:t>
            </a:r>
            <a:endParaRPr lang="zh-CN" altLang="en-US" sz="2400" dirty="0"/>
          </a:p>
        </p:txBody>
      </p:sp>
      <p:sp>
        <p:nvSpPr>
          <p:cNvPr id="34823" name="AutoShape 3"/>
          <p:cNvSpPr>
            <a:spLocks noChangeArrowheads="1"/>
          </p:cNvSpPr>
          <p:nvPr/>
        </p:nvSpPr>
        <p:spPr bwMode="auto">
          <a:xfrm>
            <a:off x="1066800" y="4119563"/>
            <a:ext cx="7537450" cy="2249487"/>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4824" name="Rectangle 5"/>
          <p:cNvSpPr>
            <a:spLocks noChangeArrowheads="1"/>
          </p:cNvSpPr>
          <p:nvPr/>
        </p:nvSpPr>
        <p:spPr bwMode="auto">
          <a:xfrm>
            <a:off x="1597025" y="3986213"/>
            <a:ext cx="65516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1000" b="0">
                <a:latin typeface="Times New Roman" pitchFamily="18" charset="0"/>
                <a:cs typeface="Times New Roman" pitchFamily="18" charset="0"/>
              </a:rPr>
              <a:t>   </a:t>
            </a:r>
            <a:endParaRPr lang="zh-CN" altLang="en-US" sz="2400" b="0">
              <a:latin typeface="宋体" pitchFamily="2" charset="-122"/>
            </a:endParaRPr>
          </a:p>
        </p:txBody>
      </p:sp>
      <p:sp>
        <p:nvSpPr>
          <p:cNvPr id="9" name="圆角矩形 8"/>
          <p:cNvSpPr/>
          <p:nvPr/>
        </p:nvSpPr>
        <p:spPr bwMode="gray">
          <a:xfrm>
            <a:off x="1372234" y="1223732"/>
            <a:ext cx="1362075" cy="53975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dirty="0">
                <a:solidFill>
                  <a:srgbClr val="002060"/>
                </a:solidFill>
              </a:rPr>
              <a:t>案例</a:t>
            </a:r>
            <a:r>
              <a:rPr lang="en-US" altLang="zh-CN" sz="2000" dirty="0">
                <a:solidFill>
                  <a:srgbClr val="002060"/>
                </a:solidFill>
              </a:rPr>
              <a:t>2-3</a:t>
            </a:r>
            <a:endParaRPr lang="zh-CN" altLang="en-US" sz="2000" dirty="0">
              <a:solidFill>
                <a:srgbClr val="002060"/>
              </a:solidFill>
            </a:endParaRPr>
          </a:p>
        </p:txBody>
      </p:sp>
    </p:spTree>
    <p:extLst>
      <p:ext uri="{BB962C8B-B14F-4D97-AF65-F5344CB8AC3E}">
        <p14:creationId xmlns:p14="http://schemas.microsoft.com/office/powerpoint/2010/main" val="4294234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1149350" y="1358900"/>
            <a:ext cx="74168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spcAft>
                <a:spcPts val="600"/>
              </a:spcAft>
              <a:buFont typeface="Arial" pitchFamily="34" charset="0"/>
              <a:buNone/>
            </a:pPr>
            <a:r>
              <a:rPr lang="en-US" altLang="zh-CN" sz="2400">
                <a:solidFill>
                  <a:srgbClr val="FF0000"/>
                </a:solidFill>
              </a:rPr>
              <a:t>2.3.2 </a:t>
            </a:r>
            <a:r>
              <a:rPr lang="zh-CN" altLang="en-US" sz="2400">
                <a:solidFill>
                  <a:srgbClr val="FF0000"/>
                </a:solidFill>
              </a:rPr>
              <a:t>软件项目签订合同和文档</a:t>
            </a:r>
          </a:p>
          <a:p>
            <a:pPr eaLnBrk="1" hangingPunct="1">
              <a:buFont typeface="Arial" pitchFamily="34" charset="0"/>
              <a:buNone/>
            </a:pPr>
            <a:r>
              <a:rPr lang="zh-CN" altLang="en-US" sz="2000"/>
              <a:t>      </a:t>
            </a:r>
            <a:r>
              <a:rPr lang="zh-CN" altLang="en-US" sz="2300"/>
              <a:t>正规的软件开发企业，都具有本企业规定的规范“项目合同”</a:t>
            </a:r>
            <a:r>
              <a:rPr lang="zh-CN" altLang="en-US" sz="2300">
                <a:solidFill>
                  <a:srgbClr val="990000"/>
                </a:solidFill>
              </a:rPr>
              <a:t>文本格式</a:t>
            </a:r>
            <a:r>
              <a:rPr lang="zh-CN" altLang="en-US" sz="2300"/>
              <a:t>。一般</a:t>
            </a:r>
            <a:r>
              <a:rPr lang="zh-CN" altLang="en-US" sz="2300">
                <a:solidFill>
                  <a:srgbClr val="C00000"/>
                </a:solidFill>
              </a:rPr>
              <a:t>合同的文档</a:t>
            </a:r>
            <a:r>
              <a:rPr lang="zh-CN" altLang="en-US" sz="2300"/>
              <a:t>有两份，一份是主文件，即合同正文。另一份是合同附件，即技术性的文件，其格式和内容与“立项申报表（建议书）”的主体部分基本相同，且具有同等效力。</a:t>
            </a:r>
          </a:p>
          <a:p>
            <a:pPr eaLnBrk="1" hangingPunct="1">
              <a:buFont typeface="Arial" pitchFamily="34" charset="0"/>
              <a:buNone/>
            </a:pPr>
            <a:r>
              <a:rPr lang="zh-CN" altLang="en-US" sz="2300"/>
              <a:t>       </a:t>
            </a:r>
            <a:r>
              <a:rPr lang="zh-CN" altLang="en-US" sz="2300">
                <a:solidFill>
                  <a:srgbClr val="CC0000"/>
                </a:solidFill>
              </a:rPr>
              <a:t>合同正文</a:t>
            </a:r>
            <a:r>
              <a:rPr lang="zh-CN" altLang="en-US" sz="2300"/>
              <a:t>的</a:t>
            </a:r>
            <a:r>
              <a:rPr lang="zh-CN" altLang="en-US" sz="2300">
                <a:solidFill>
                  <a:srgbClr val="DC30C3"/>
                </a:solidFill>
              </a:rPr>
              <a:t>主要内容</a:t>
            </a:r>
            <a:r>
              <a:rPr lang="zh-CN" altLang="en-US" sz="2300"/>
              <a:t>包括：合同名称、甲方单位名称、乙方单位名称、合同内容条款、甲乙双方责任、交付产品方式、交付产品日期、用户培训办法、产品维护办法、付款方式、联系人和联系方式、违约规定、合同份数、双方代表签字、签字日期。</a:t>
            </a:r>
            <a:r>
              <a:rPr lang="zh-CN" altLang="en-US" sz="2300">
                <a:solidFill>
                  <a:srgbClr val="990000"/>
                </a:solidFill>
              </a:rPr>
              <a:t>附件内容</a:t>
            </a:r>
            <a:r>
              <a:rPr lang="zh-CN" altLang="en-US" sz="2300"/>
              <a:t>应包括系统的具体功能点列表、性能点列表、接口列表、资源需求列表、开发进度列表等主要事项 。</a:t>
            </a:r>
            <a:endParaRPr lang="zh-CN" altLang="en-US" sz="2300">
              <a:latin typeface="宋体" pitchFamily="2" charset="-122"/>
            </a:endParaRPr>
          </a:p>
        </p:txBody>
      </p:sp>
      <p:sp>
        <p:nvSpPr>
          <p:cNvPr id="35843" name="AutoShape 4"/>
          <p:cNvSpPr>
            <a:spLocks noChangeArrowheads="1"/>
          </p:cNvSpPr>
          <p:nvPr/>
        </p:nvSpPr>
        <p:spPr bwMode="auto">
          <a:xfrm>
            <a:off x="900113" y="1309688"/>
            <a:ext cx="7662862" cy="4884737"/>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5844" name="Rectangle 5"/>
          <p:cNvSpPr>
            <a:spLocks noChangeArrowheads="1"/>
          </p:cNvSpPr>
          <p:nvPr/>
        </p:nvSpPr>
        <p:spPr bwMode="auto">
          <a:xfrm>
            <a:off x="1042988" y="3411538"/>
            <a:ext cx="65516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sz="1000" b="0">
                <a:latin typeface="Times New Roman" pitchFamily="18" charset="0"/>
                <a:cs typeface="Times New Roman" pitchFamily="18" charset="0"/>
              </a:rPr>
              <a:t>   </a:t>
            </a:r>
            <a:endParaRPr lang="zh-CN" altLang="en-US" sz="2400" b="0">
              <a:latin typeface="宋体" pitchFamily="2" charset="-122"/>
            </a:endParaRPr>
          </a:p>
        </p:txBody>
      </p:sp>
      <p:sp>
        <p:nvSpPr>
          <p:cNvPr id="35845" name="Rectangle 3"/>
          <p:cNvSpPr>
            <a:spLocks noChangeArrowheads="1"/>
          </p:cNvSpPr>
          <p:nvPr/>
        </p:nvSpPr>
        <p:spPr bwMode="auto">
          <a:xfrm>
            <a:off x="1149350" y="1619250"/>
            <a:ext cx="72040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endParaRPr lang="zh-CN" altLang="en-US" sz="2200">
              <a:ea typeface="黑体" pitchFamily="49" charset="-122"/>
            </a:endParaRPr>
          </a:p>
          <a:p>
            <a:pPr>
              <a:buFont typeface="Arial" pitchFamily="34" charset="0"/>
              <a:buNone/>
            </a:pPr>
            <a:endParaRPr lang="zh-CN" altLang="en-US" sz="2400">
              <a:latin typeface="宋体" pitchFamily="2" charset="-122"/>
              <a:ea typeface="黑体" pitchFamily="49" charset="-122"/>
            </a:endParaRPr>
          </a:p>
        </p:txBody>
      </p:sp>
      <p:sp>
        <p:nvSpPr>
          <p:cNvPr id="35846"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926828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ChangeArrowheads="1"/>
          </p:cNvSpPr>
          <p:nvPr/>
        </p:nvSpPr>
        <p:spPr bwMode="auto">
          <a:xfrm>
            <a:off x="755650" y="1844675"/>
            <a:ext cx="70564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endParaRPr lang="zh-CN" altLang="en-US" sz="1100" b="0"/>
          </a:p>
          <a:p>
            <a:pPr>
              <a:buFont typeface="Arial" pitchFamily="34" charset="0"/>
              <a:buNone/>
            </a:pPr>
            <a:endParaRPr lang="zh-CN" altLang="en-US" b="0">
              <a:latin typeface="宋体" pitchFamily="2" charset="-122"/>
            </a:endParaRPr>
          </a:p>
        </p:txBody>
      </p:sp>
      <p:sp>
        <p:nvSpPr>
          <p:cNvPr id="36867" name="Rectangle 4"/>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68" name="Rectangle 6"/>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69" name="Rectangle 8"/>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70" name="Rectangle 10"/>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71" name="Rectangle 12"/>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72" name="Rectangle 14"/>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73" name="Rectangle 16"/>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74" name="Rectangle 18"/>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75" name="Rectangle 20"/>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76" name="Rectangle 23"/>
          <p:cNvSpPr>
            <a:spLocks noChangeArrowheads="1"/>
          </p:cNvSpPr>
          <p:nvPr/>
        </p:nvSpPr>
        <p:spPr bwMode="auto">
          <a:xfrm>
            <a:off x="1209675" y="1874838"/>
            <a:ext cx="20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5400" eaLnBrk="1" hangingPunct="1">
              <a:buFont typeface="Arial" pitchFamily="34" charset="0"/>
              <a:buNone/>
            </a:pPr>
            <a:endParaRPr lang="zh-CN" altLang="en-US" sz="1000" b="0">
              <a:cs typeface="Times New Roman" pitchFamily="18" charset="0"/>
            </a:endParaRPr>
          </a:p>
          <a:p>
            <a:pPr indent="25400">
              <a:buFont typeface="Arial" pitchFamily="34" charset="0"/>
              <a:buNone/>
            </a:pPr>
            <a:endParaRPr lang="zh-CN" altLang="en-US" b="0">
              <a:latin typeface="宋体" pitchFamily="2" charset="-122"/>
            </a:endParaRPr>
          </a:p>
        </p:txBody>
      </p:sp>
      <p:sp>
        <p:nvSpPr>
          <p:cNvPr id="36877" name="Rectangle 24"/>
          <p:cNvSpPr>
            <a:spLocks noChangeArrowheads="1"/>
          </p:cNvSpPr>
          <p:nvPr/>
        </p:nvSpPr>
        <p:spPr bwMode="auto">
          <a:xfrm>
            <a:off x="1329095" y="1378744"/>
            <a:ext cx="59055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5400" eaLnBrk="1" hangingPunct="1">
              <a:buFont typeface="Arial" pitchFamily="34" charset="0"/>
              <a:buNone/>
            </a:pPr>
            <a:r>
              <a:rPr lang="zh-CN" altLang="en-US" sz="2000" dirty="0"/>
              <a:t> </a:t>
            </a:r>
            <a:r>
              <a:rPr lang="zh-CN" altLang="en-US" sz="2000" dirty="0">
                <a:solidFill>
                  <a:srgbClr val="C00000"/>
                </a:solidFill>
              </a:rPr>
              <a:t>“软件项目投标书”编写参考格式</a:t>
            </a:r>
            <a:r>
              <a:rPr lang="zh-CN" altLang="en-US" sz="2000" b="0" dirty="0"/>
              <a:t>，</a:t>
            </a:r>
            <a:r>
              <a:rPr lang="zh-CN" altLang="en-US" sz="2000" dirty="0"/>
              <a:t>见表</a:t>
            </a:r>
            <a:r>
              <a:rPr lang="en-US" altLang="zh-CN" sz="2000" b="0" dirty="0"/>
              <a:t>2-4</a:t>
            </a:r>
            <a:r>
              <a:rPr lang="zh-CN" altLang="en-US" sz="2000" b="0" dirty="0"/>
              <a:t>。</a:t>
            </a:r>
          </a:p>
          <a:p>
            <a:pPr indent="25400" algn="ctr" eaLnBrk="1" hangingPunct="1">
              <a:buFont typeface="Arial" pitchFamily="34" charset="0"/>
              <a:buNone/>
            </a:pPr>
            <a:endParaRPr lang="en-US" altLang="zh-CN" sz="1600" b="0" dirty="0"/>
          </a:p>
          <a:p>
            <a:pPr indent="25400" algn="ctr" eaLnBrk="1" hangingPunct="1">
              <a:buFont typeface="Arial" pitchFamily="34" charset="0"/>
              <a:buNone/>
            </a:pPr>
            <a:r>
              <a:rPr lang="zh-CN" altLang="en-US" sz="1600" dirty="0"/>
              <a:t>表</a:t>
            </a:r>
            <a:r>
              <a:rPr lang="en-US" altLang="zh-CN" sz="1600" dirty="0"/>
              <a:t>2-4 “</a:t>
            </a:r>
            <a:r>
              <a:rPr lang="zh-CN" altLang="en-US" sz="1600" dirty="0"/>
              <a:t>软件项目投标书”编写参考格式 </a:t>
            </a:r>
          </a:p>
        </p:txBody>
      </p:sp>
      <p:sp>
        <p:nvSpPr>
          <p:cNvPr id="36878" name="Rectangle 26"/>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79" name="Rectangle 28"/>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80" name="Rectangle 30"/>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81" name="Rectangle 34"/>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82" name="Rectangle 36"/>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83" name="Rectangle 38"/>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84" name="Rectangle 42"/>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85" name="Rectangle 44"/>
          <p:cNvSpPr>
            <a:spLocks noChangeArrowheads="1"/>
          </p:cNvSpPr>
          <p:nvPr/>
        </p:nvSpPr>
        <p:spPr bwMode="auto">
          <a:xfrm>
            <a:off x="1209675" y="1920875"/>
            <a:ext cx="106045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sp>
        <p:nvSpPr>
          <p:cNvPr id="36886" name="Rectangle 46"/>
          <p:cNvSpPr>
            <a:spLocks noChangeArrowheads="1"/>
          </p:cNvSpPr>
          <p:nvPr/>
        </p:nvSpPr>
        <p:spPr bwMode="auto">
          <a:xfrm>
            <a:off x="1209675" y="1920875"/>
            <a:ext cx="284956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endParaRPr lang="zh-CN" altLang="en-US"/>
          </a:p>
        </p:txBody>
      </p:sp>
      <p:sp>
        <p:nvSpPr>
          <p:cNvPr id="36887" name="Rectangle 47"/>
          <p:cNvSpPr>
            <a:spLocks noChangeArrowheads="1"/>
          </p:cNvSpPr>
          <p:nvPr/>
        </p:nvSpPr>
        <p:spPr bwMode="auto">
          <a:xfrm>
            <a:off x="900113" y="2087563"/>
            <a:ext cx="209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indent="25400" eaLnBrk="1" hangingPunct="1">
              <a:buFont typeface="Arial" pitchFamily="34" charset="0"/>
              <a:buNone/>
            </a:pPr>
            <a:endParaRPr lang="zh-CN" altLang="en-US" sz="1000" b="0">
              <a:cs typeface="Times New Roman" pitchFamily="18" charset="0"/>
            </a:endParaRPr>
          </a:p>
          <a:p>
            <a:pPr indent="25400">
              <a:buFont typeface="Arial" pitchFamily="34" charset="0"/>
              <a:buNone/>
            </a:pPr>
            <a:endParaRPr lang="zh-CN" altLang="en-US" b="0">
              <a:latin typeface="宋体" pitchFamily="2" charset="-122"/>
            </a:endParaRPr>
          </a:p>
        </p:txBody>
      </p:sp>
      <p:sp>
        <p:nvSpPr>
          <p:cNvPr id="36888" name="Rectangle 50"/>
          <p:cNvSpPr>
            <a:spLocks noChangeArrowheads="1"/>
          </p:cNvSpPr>
          <p:nvPr/>
        </p:nvSpPr>
        <p:spPr bwMode="auto">
          <a:xfrm>
            <a:off x="1209675" y="1920875"/>
            <a:ext cx="3968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buFont typeface="Arial" pitchFamily="34" charset="0"/>
              <a:buNone/>
            </a:pPr>
            <a:endParaRPr lang="zh-CN" altLang="en-US"/>
          </a:p>
        </p:txBody>
      </p:sp>
      <p:graphicFrame>
        <p:nvGraphicFramePr>
          <p:cNvPr id="33817" name="表格 33816"/>
          <p:cNvGraphicFramePr>
            <a:graphicFrameLocks noGrp="1"/>
          </p:cNvGraphicFramePr>
          <p:nvPr>
            <p:extLst>
              <p:ext uri="{D42A27DB-BD31-4B8C-83A1-F6EECF244321}">
                <p14:modId xmlns:p14="http://schemas.microsoft.com/office/powerpoint/2010/main" val="1500219025"/>
              </p:ext>
            </p:extLst>
          </p:nvPr>
        </p:nvGraphicFramePr>
        <p:xfrm>
          <a:off x="898525" y="2242343"/>
          <a:ext cx="7345362" cy="4471989"/>
        </p:xfrm>
        <a:graphic>
          <a:graphicData uri="http://schemas.openxmlformats.org/drawingml/2006/table">
            <a:tbl>
              <a:tblPr/>
              <a:tblGrid>
                <a:gridCol w="720725">
                  <a:extLst>
                    <a:ext uri="{9D8B030D-6E8A-4147-A177-3AD203B41FA5}">
                      <a16:colId xmlns:a16="http://schemas.microsoft.com/office/drawing/2014/main" val="20000"/>
                    </a:ext>
                  </a:extLst>
                </a:gridCol>
                <a:gridCol w="1763712">
                  <a:extLst>
                    <a:ext uri="{9D8B030D-6E8A-4147-A177-3AD203B41FA5}">
                      <a16:colId xmlns:a16="http://schemas.microsoft.com/office/drawing/2014/main" val="20001"/>
                    </a:ext>
                  </a:extLst>
                </a:gridCol>
                <a:gridCol w="4860925">
                  <a:extLst>
                    <a:ext uri="{9D8B030D-6E8A-4147-A177-3AD203B41FA5}">
                      <a16:colId xmlns:a16="http://schemas.microsoft.com/office/drawing/2014/main" val="20002"/>
                    </a:ext>
                  </a:extLst>
                </a:gridCol>
              </a:tblGrid>
              <a:tr h="341367">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序号</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章节名称</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章节内容</a:t>
                      </a: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8AC7F3"/>
                        </a:gs>
                        <a:gs pos="50000">
                          <a:srgbClr val="B9DBF5"/>
                        </a:gs>
                        <a:gs pos="100000">
                          <a:srgbClr val="DDEDFA"/>
                        </a:gs>
                      </a:gsLst>
                      <a:lin ang="2700000" scaled="1"/>
                    </a:gradFill>
                  </a:tcPr>
                </a:tc>
                <a:extLst>
                  <a:ext uri="{0D108BD9-81ED-4DB2-BD59-A6C34878D82A}">
                    <a16:rowId xmlns:a16="http://schemas.microsoft.com/office/drawing/2014/main" val="10000"/>
                  </a:ext>
                </a:extLst>
              </a:tr>
              <a:tr h="304848">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项目概况</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按照招标书的内容，陈述项目概况</a:t>
                      </a: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30450">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总体解决方案</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网络结构总体方案</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系统软件配置方案</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应用软件设计方案</a:t>
                      </a:r>
                      <a:endPar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系统实施方案</a:t>
                      </a: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7692">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项目功能、性能、可靠性和接口描述</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应用软件的具体功能点列表</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应用软件的具体性能及可靠性点列表</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应用软件的具体接口列表</a:t>
                      </a: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6986">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项目工期、进度和经费估算</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项目工期（单位：人月）估算</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项目进度估算：需求、设计、编程、测试、验收时间表</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项目经费（单位：人民币元）估算 </a:t>
                      </a:r>
                      <a:endParaRPr kumimoji="0" lang="zh-CN" altLang="en-US" sz="1400" b="1" i="0" u="none" strike="noStrike" cap="none" normalizeH="0" baseline="0">
                        <a:ln>
                          <a:noFill/>
                        </a:ln>
                        <a:solidFill>
                          <a:schemeClr val="tx2"/>
                        </a:solidFill>
                        <a:effectLst/>
                        <a:latin typeface="宋体" panose="02010600030101010101" pitchFamily="2" charset="-122"/>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17692">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项目质量管理控制</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质量标准</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宋体" panose="02010600030101010101" pitchFamily="2" charset="-122"/>
                          <a:ea typeface="宋体" panose="02010600030101010101" pitchFamily="2" charset="-122"/>
                        </a:rPr>
                        <a:t>质量管理控制方法</a:t>
                      </a:r>
                    </a:p>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tabLst/>
                      </a:pPr>
                      <a:r>
                        <a:rPr kumimoji="0"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项目开发和管理的组织结构及人员配备</a:t>
                      </a: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2954">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附录</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000" b="1">
                          <a:solidFill>
                            <a:schemeClr val="tx2"/>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2"/>
                          </a:solidFill>
                          <a:latin typeface="宋体" panose="02010600030101010101" pitchFamily="2" charset="-122"/>
                          <a:ea typeface="宋体" panose="02010600030101010101" pitchFamily="2" charset="-122"/>
                        </a:defRPr>
                      </a:lvl3pPr>
                      <a:lvl4pPr marL="1600200" indent="-228600" eaLnBrk="0" hangingPunct="0">
                        <a:spcBef>
                          <a:spcPct val="20000"/>
                        </a:spcBef>
                        <a:defRPr sz="1400">
                          <a:solidFill>
                            <a:schemeClr val="tx1"/>
                          </a:solidFill>
                          <a:latin typeface="宋体" panose="02010600030101010101" pitchFamily="2" charset="-122"/>
                          <a:ea typeface="宋体" panose="02010600030101010101" pitchFamily="2" charset="-122"/>
                        </a:defRPr>
                      </a:lvl4pPr>
                      <a:lvl5pPr marL="2057400" indent="-228600" eaLnBrk="0" hangingPunct="0">
                        <a:spcBef>
                          <a:spcPct val="20000"/>
                        </a:spcBef>
                        <a:defRPr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sz="12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24" marB="45724"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6924"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2664031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550294" y="1398872"/>
            <a:ext cx="81026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28600" eaLnBrk="1" hangingPunct="1">
              <a:spcAft>
                <a:spcPts val="300"/>
              </a:spcAft>
              <a:buFont typeface="Arial" pitchFamily="34" charset="0"/>
              <a:buNone/>
            </a:pPr>
            <a:r>
              <a:rPr lang="en-US" altLang="zh-CN" sz="2400">
                <a:solidFill>
                  <a:srgbClr val="FF0000"/>
                </a:solidFill>
                <a:latin typeface="Times New Roman" pitchFamily="18" charset="0"/>
                <a:ea typeface="黑体" pitchFamily="49" charset="-122"/>
              </a:rPr>
              <a:t>2.3.3  </a:t>
            </a:r>
            <a:r>
              <a:rPr lang="zh-CN" altLang="en-US" sz="2400">
                <a:solidFill>
                  <a:srgbClr val="FF0000"/>
                </a:solidFill>
                <a:latin typeface="Times New Roman" pitchFamily="18" charset="0"/>
                <a:ea typeface="黑体" pitchFamily="49" charset="-122"/>
              </a:rPr>
              <a:t>任务下达的方式及文档</a:t>
            </a:r>
            <a:r>
              <a:rPr lang="zh-CN" altLang="en-US" sz="2400">
                <a:latin typeface="Times New Roman" pitchFamily="18" charset="0"/>
                <a:ea typeface="黑体" pitchFamily="49" charset="-122"/>
              </a:rPr>
              <a:t> </a:t>
            </a:r>
            <a:endParaRPr lang="zh-CN" altLang="en-US" sz="2400">
              <a:ea typeface="黑体" pitchFamily="49" charset="-122"/>
            </a:endParaRPr>
          </a:p>
          <a:p>
            <a:pPr indent="228600">
              <a:buFont typeface="Arial" pitchFamily="34" charset="0"/>
              <a:buNone/>
            </a:pPr>
            <a:r>
              <a:rPr lang="zh-CN" altLang="en-US" sz="2200">
                <a:latin typeface="宋体" pitchFamily="2" charset="-122"/>
                <a:ea typeface="黑体" pitchFamily="49" charset="-122"/>
              </a:rPr>
              <a:t>    </a:t>
            </a:r>
            <a:r>
              <a:rPr lang="zh-CN" altLang="en-US" sz="2200">
                <a:solidFill>
                  <a:srgbClr val="C00000"/>
                </a:solidFill>
                <a:latin typeface="宋体" pitchFamily="2" charset="-122"/>
              </a:rPr>
              <a:t>软件开发任务的下达</a:t>
            </a:r>
            <a:r>
              <a:rPr lang="zh-CN" altLang="en-US" sz="2200">
                <a:latin typeface="宋体" pitchFamily="2" charset="-122"/>
              </a:rPr>
              <a:t>，需要至少满足下列条件之一： </a:t>
            </a:r>
          </a:p>
          <a:p>
            <a:pPr indent="228600">
              <a:buFont typeface="Arial" pitchFamily="34" charset="0"/>
              <a:buNone/>
            </a:pPr>
            <a:r>
              <a:rPr lang="zh-CN" altLang="en-US" sz="2200">
                <a:latin typeface="宋体" pitchFamily="2" charset="-122"/>
              </a:rPr>
              <a:t>    </a:t>
            </a:r>
            <a:r>
              <a:rPr lang="en-US" altLang="zh-CN" sz="2200">
                <a:latin typeface="宋体" pitchFamily="2" charset="-122"/>
              </a:rPr>
              <a:t>(1) </a:t>
            </a:r>
            <a:r>
              <a:rPr lang="zh-CN" altLang="en-US" sz="2200">
                <a:latin typeface="宋体" pitchFamily="2" charset="-122"/>
              </a:rPr>
              <a:t>软件企业已签订了“项目合同”；</a:t>
            </a:r>
          </a:p>
          <a:p>
            <a:pPr indent="228600">
              <a:buFont typeface="Arial" pitchFamily="34" charset="0"/>
              <a:buNone/>
            </a:pPr>
            <a:r>
              <a:rPr lang="zh-CN" altLang="en-US" sz="2200">
                <a:latin typeface="宋体" pitchFamily="2" charset="-122"/>
              </a:rPr>
              <a:t>    </a:t>
            </a:r>
            <a:r>
              <a:rPr lang="en-US" altLang="zh-CN" sz="2200">
                <a:latin typeface="宋体" pitchFamily="2" charset="-122"/>
              </a:rPr>
              <a:t>(2) “</a:t>
            </a:r>
            <a:r>
              <a:rPr lang="zh-CN" altLang="en-US" sz="2200">
                <a:latin typeface="宋体" pitchFamily="2" charset="-122"/>
              </a:rPr>
              <a:t>立项申报表（建议书）”已通过项目评审和审批；</a:t>
            </a:r>
          </a:p>
          <a:p>
            <a:pPr indent="228600">
              <a:buFont typeface="Arial" pitchFamily="34" charset="0"/>
              <a:buNone/>
            </a:pPr>
            <a:r>
              <a:rPr lang="zh-CN" altLang="en-US" sz="2200">
                <a:latin typeface="宋体" pitchFamily="2" charset="-122"/>
              </a:rPr>
              <a:t>    </a:t>
            </a:r>
            <a:r>
              <a:rPr lang="en-US" altLang="zh-CN" sz="2200">
                <a:latin typeface="宋体" pitchFamily="2" charset="-122"/>
              </a:rPr>
              <a:t>(3) </a:t>
            </a:r>
            <a:r>
              <a:rPr lang="zh-CN" altLang="en-US" sz="2200">
                <a:latin typeface="宋体" pitchFamily="2" charset="-122"/>
              </a:rPr>
              <a:t>经过审批的指令性软件研发项目计划或合作性项目。 </a:t>
            </a:r>
          </a:p>
          <a:p>
            <a:pPr indent="228600">
              <a:buFont typeface="Arial" pitchFamily="34" charset="0"/>
              <a:buNone/>
            </a:pPr>
            <a:endParaRPr lang="zh-CN" altLang="en-US" sz="2000">
              <a:latin typeface="宋体" pitchFamily="2" charset="-122"/>
            </a:endParaRPr>
          </a:p>
        </p:txBody>
      </p:sp>
      <p:sp>
        <p:nvSpPr>
          <p:cNvPr id="37891" name="AutoShape 5"/>
          <p:cNvSpPr>
            <a:spLocks noChangeArrowheads="1"/>
          </p:cNvSpPr>
          <p:nvPr/>
        </p:nvSpPr>
        <p:spPr bwMode="auto">
          <a:xfrm>
            <a:off x="694757" y="1449672"/>
            <a:ext cx="7993062" cy="2062163"/>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7892" name="AutoShape 4"/>
          <p:cNvSpPr>
            <a:spLocks noChangeArrowheads="1"/>
          </p:cNvSpPr>
          <p:nvPr/>
        </p:nvSpPr>
        <p:spPr bwMode="auto">
          <a:xfrm>
            <a:off x="694757" y="3681697"/>
            <a:ext cx="7920037" cy="2520950"/>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7893" name="Rectangle 5"/>
          <p:cNvSpPr>
            <a:spLocks noChangeArrowheads="1"/>
          </p:cNvSpPr>
          <p:nvPr/>
        </p:nvSpPr>
        <p:spPr bwMode="auto">
          <a:xfrm>
            <a:off x="837632" y="3978560"/>
            <a:ext cx="7705725"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2300" b="0">
                <a:solidFill>
                  <a:srgbClr val="990033"/>
                </a:solidFill>
                <a:latin typeface="Times New Roman" pitchFamily="18" charset="0"/>
                <a:cs typeface="Times New Roman" pitchFamily="18" charset="0"/>
              </a:rPr>
              <a:t>    【</a:t>
            </a:r>
            <a:r>
              <a:rPr lang="zh-CN" altLang="en-US" sz="2300">
                <a:solidFill>
                  <a:srgbClr val="990033"/>
                </a:solidFill>
                <a:latin typeface="Times New Roman" pitchFamily="18" charset="0"/>
                <a:cs typeface="Times New Roman" pitchFamily="18" charset="0"/>
              </a:rPr>
              <a:t>案例</a:t>
            </a:r>
            <a:r>
              <a:rPr lang="en-US" altLang="zh-CN" sz="2300">
                <a:solidFill>
                  <a:srgbClr val="990033"/>
                </a:solidFill>
                <a:latin typeface="Times New Roman" pitchFamily="18" charset="0"/>
                <a:cs typeface="Times New Roman" pitchFamily="18" charset="0"/>
              </a:rPr>
              <a:t>2-4</a:t>
            </a:r>
            <a:r>
              <a:rPr lang="en-US" altLang="zh-CN" sz="2300" b="0">
                <a:solidFill>
                  <a:srgbClr val="990033"/>
                </a:solidFill>
                <a:latin typeface="Times New Roman" pitchFamily="18" charset="0"/>
                <a:cs typeface="Times New Roman" pitchFamily="18" charset="0"/>
              </a:rPr>
              <a:t>】</a:t>
            </a:r>
            <a:r>
              <a:rPr lang="zh-CN" altLang="en-US" sz="2300">
                <a:latin typeface="楷体" pitchFamily="49" charset="-122"/>
                <a:ea typeface="楷体" pitchFamily="49" charset="-122"/>
              </a:rPr>
              <a:t>对于针对</a:t>
            </a:r>
            <a:r>
              <a:rPr lang="zh-CN" altLang="en-US" sz="2300">
                <a:solidFill>
                  <a:srgbClr val="3333FF"/>
                </a:solidFill>
                <a:latin typeface="楷体" pitchFamily="49" charset="-122"/>
                <a:ea typeface="楷体" pitchFamily="49" charset="-122"/>
              </a:rPr>
              <a:t>跨组织跨部门</a:t>
            </a:r>
            <a:r>
              <a:rPr lang="zh-CN" altLang="en-US" sz="2300">
                <a:solidFill>
                  <a:srgbClr val="CC0000"/>
                </a:solidFill>
                <a:latin typeface="楷体" pitchFamily="49" charset="-122"/>
                <a:ea typeface="楷体" pitchFamily="49" charset="-122"/>
              </a:rPr>
              <a:t>企业</a:t>
            </a:r>
            <a:r>
              <a:rPr lang="zh-CN" altLang="en-US" sz="2300">
                <a:latin typeface="楷体" pitchFamily="49" charset="-122"/>
                <a:ea typeface="楷体" pitchFamily="49" charset="-122"/>
              </a:rPr>
              <a:t>的一些大型软件系统项目，如</a:t>
            </a:r>
            <a:r>
              <a:rPr lang="zh-CN" altLang="en-US" sz="2300">
                <a:solidFill>
                  <a:srgbClr val="DC30C3"/>
                </a:solidFill>
                <a:latin typeface="楷体" pitchFamily="49" charset="-122"/>
                <a:ea typeface="楷体" pitchFamily="49" charset="-122"/>
              </a:rPr>
              <a:t>大型电子商务平台</a:t>
            </a:r>
            <a:r>
              <a:rPr lang="zh-CN" altLang="en-US" sz="2300">
                <a:latin typeface="楷体" pitchFamily="49" charset="-122"/>
                <a:ea typeface="楷体" pitchFamily="49" charset="-122"/>
              </a:rPr>
              <a:t>的研发，如</a:t>
            </a:r>
            <a:r>
              <a:rPr lang="zh-CN" altLang="en-US" sz="2300">
                <a:solidFill>
                  <a:srgbClr val="990000"/>
                </a:solidFill>
                <a:latin typeface="楷体" pitchFamily="49" charset="-122"/>
                <a:ea typeface="楷体" pitchFamily="49" charset="-122"/>
              </a:rPr>
              <a:t>淘宝</a:t>
            </a:r>
            <a:r>
              <a:rPr lang="zh-CN" altLang="en-US" sz="2300">
                <a:latin typeface="楷体" pitchFamily="49" charset="-122"/>
                <a:ea typeface="楷体" pitchFamily="49" charset="-122"/>
              </a:rPr>
              <a:t>。可以根据情况由系统总体设计机构分配项目的具体软件需求。“任务书”与“合同”或“立项申报表（建议书）”同样重要</a:t>
            </a:r>
            <a:r>
              <a:rPr lang="en-US" altLang="zh-CN" sz="2300">
                <a:latin typeface="楷体" pitchFamily="49" charset="-122"/>
                <a:ea typeface="楷体" pitchFamily="49" charset="-122"/>
              </a:rPr>
              <a:t>,</a:t>
            </a:r>
            <a:r>
              <a:rPr lang="zh-CN" altLang="en-US" sz="2300">
                <a:latin typeface="楷体" pitchFamily="49" charset="-122"/>
                <a:ea typeface="楷体" pitchFamily="49" charset="-122"/>
              </a:rPr>
              <a:t>是该项目的第二份管理文档。</a:t>
            </a:r>
          </a:p>
        </p:txBody>
      </p:sp>
      <p:sp>
        <p:nvSpPr>
          <p:cNvPr id="7" name="圆角矩形 6"/>
          <p:cNvSpPr/>
          <p:nvPr/>
        </p:nvSpPr>
        <p:spPr bwMode="gray">
          <a:xfrm>
            <a:off x="715808" y="3454803"/>
            <a:ext cx="1362075" cy="541337"/>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6pPr>
            <a:lvl7pPr marL="29718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7pPr>
            <a:lvl8pPr marL="34290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8pPr>
            <a:lvl9pPr marL="3886200" indent="-228600" fontAlgn="base">
              <a:spcBef>
                <a:spcPct val="0"/>
              </a:spcBef>
              <a:spcAft>
                <a:spcPct val="0"/>
              </a:spcAft>
              <a:defRPr>
                <a:solidFill>
                  <a:schemeClr val="tx1"/>
                </a:solidFill>
                <a:latin typeface="宋体" panose="02010600030101010101" pitchFamily="2" charset="-122"/>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sz="2000" dirty="0">
                <a:solidFill>
                  <a:srgbClr val="002060"/>
                </a:solidFill>
              </a:rPr>
              <a:t>案例</a:t>
            </a:r>
            <a:r>
              <a:rPr lang="en-US" altLang="zh-CN" sz="2000" dirty="0">
                <a:solidFill>
                  <a:srgbClr val="002060"/>
                </a:solidFill>
              </a:rPr>
              <a:t>2-6</a:t>
            </a:r>
            <a:endParaRPr lang="zh-CN" altLang="en-US" sz="2000" dirty="0">
              <a:solidFill>
                <a:srgbClr val="002060"/>
              </a:solidFill>
            </a:endParaRPr>
          </a:p>
        </p:txBody>
      </p:sp>
      <p:pic>
        <p:nvPicPr>
          <p:cNvPr id="37897"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8669" y="5769260"/>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1058866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4"/>
          <p:cNvSpPr>
            <a:spLocks noChangeArrowheads="1"/>
          </p:cNvSpPr>
          <p:nvPr/>
        </p:nvSpPr>
        <p:spPr bwMode="auto">
          <a:xfrm>
            <a:off x="693738" y="4356100"/>
            <a:ext cx="7526337" cy="1912938"/>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8915" name="Rectangle 5"/>
          <p:cNvSpPr>
            <a:spLocks noChangeArrowheads="1"/>
          </p:cNvSpPr>
          <p:nvPr/>
        </p:nvSpPr>
        <p:spPr bwMode="auto">
          <a:xfrm>
            <a:off x="755650" y="1414463"/>
            <a:ext cx="7961313"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zh-CN" sz="2400"/>
              <a:t>通常</a:t>
            </a:r>
            <a:r>
              <a:rPr lang="zh-CN" altLang="zh-CN" sz="2400">
                <a:solidFill>
                  <a:srgbClr val="CC0000"/>
                </a:solidFill>
              </a:rPr>
              <a:t>下达任务的方式及文档</a:t>
            </a:r>
            <a:r>
              <a:rPr lang="zh-CN" altLang="zh-CN" sz="2400"/>
              <a:t>为：</a:t>
            </a:r>
            <a:r>
              <a:rPr lang="en-US" altLang="zh-CN" sz="2400"/>
              <a:t> </a:t>
            </a:r>
            <a:endParaRPr lang="zh-CN" altLang="zh-CN" sz="2400"/>
          </a:p>
          <a:p>
            <a:pPr eaLnBrk="1" hangingPunct="1">
              <a:buFont typeface="Arial" pitchFamily="34" charset="0"/>
              <a:buNone/>
            </a:pPr>
            <a:r>
              <a:rPr lang="en-US" altLang="zh-CN" sz="2400"/>
              <a:t>   (1) </a:t>
            </a:r>
            <a:r>
              <a:rPr lang="en-US" altLang="zh-CN" sz="2400">
                <a:solidFill>
                  <a:srgbClr val="990000"/>
                </a:solidFill>
              </a:rPr>
              <a:t>“</a:t>
            </a:r>
            <a:r>
              <a:rPr lang="zh-CN" altLang="zh-CN" sz="2400">
                <a:solidFill>
                  <a:srgbClr val="990000"/>
                </a:solidFill>
              </a:rPr>
              <a:t>任务书</a:t>
            </a:r>
            <a:r>
              <a:rPr lang="en-US" altLang="zh-CN" sz="2400">
                <a:solidFill>
                  <a:srgbClr val="990000"/>
                </a:solidFill>
              </a:rPr>
              <a:t>”</a:t>
            </a:r>
            <a:r>
              <a:rPr lang="zh-CN" altLang="zh-CN" sz="2400">
                <a:solidFill>
                  <a:srgbClr val="990000"/>
                </a:solidFill>
              </a:rPr>
              <a:t>的正文</a:t>
            </a:r>
            <a:r>
              <a:rPr lang="zh-CN" altLang="zh-CN" sz="2400"/>
              <a:t>。主要包括任务下达的对象、内容、要求、完成日期、决定投入的资源、任命项目经理</a:t>
            </a:r>
            <a:r>
              <a:rPr lang="en-US" altLang="zh-CN" sz="2400"/>
              <a:t>(</a:t>
            </a:r>
            <a:r>
              <a:rPr lang="zh-CN" altLang="zh-CN" sz="2400"/>
              <a:t>技术经理和产品经理</a:t>
            </a:r>
            <a:r>
              <a:rPr lang="en-US" altLang="zh-CN" sz="2400"/>
              <a:t>)</a:t>
            </a:r>
            <a:r>
              <a:rPr lang="zh-CN" altLang="zh-CN" sz="2400"/>
              <a:t>、其他保障及奖惩措施等。</a:t>
            </a:r>
          </a:p>
          <a:p>
            <a:pPr eaLnBrk="1" hangingPunct="1">
              <a:buFont typeface="Arial" pitchFamily="34" charset="0"/>
              <a:buNone/>
            </a:pPr>
            <a:r>
              <a:rPr lang="en-US" altLang="zh-CN" sz="2400"/>
              <a:t>   (2) </a:t>
            </a:r>
            <a:r>
              <a:rPr lang="en-US" altLang="zh-CN" sz="2400">
                <a:solidFill>
                  <a:srgbClr val="990000"/>
                </a:solidFill>
              </a:rPr>
              <a:t>“</a:t>
            </a:r>
            <a:r>
              <a:rPr lang="zh-CN" altLang="zh-CN" sz="2400">
                <a:solidFill>
                  <a:srgbClr val="990000"/>
                </a:solidFill>
              </a:rPr>
              <a:t>任务书</a:t>
            </a:r>
            <a:r>
              <a:rPr lang="en-US" altLang="zh-CN" sz="2400">
                <a:solidFill>
                  <a:srgbClr val="990000"/>
                </a:solidFill>
              </a:rPr>
              <a:t>”</a:t>
            </a:r>
            <a:r>
              <a:rPr lang="zh-CN" altLang="zh-CN" sz="2400">
                <a:solidFill>
                  <a:srgbClr val="990000"/>
                </a:solidFill>
              </a:rPr>
              <a:t>的附件</a:t>
            </a:r>
            <a:r>
              <a:rPr lang="zh-CN" altLang="zh-CN" sz="2400"/>
              <a:t>。一般为软件</a:t>
            </a:r>
            <a:r>
              <a:rPr lang="en-US" altLang="zh-CN" sz="2400"/>
              <a:t>“</a:t>
            </a:r>
            <a:r>
              <a:rPr lang="zh-CN" altLang="zh-CN" sz="2400"/>
              <a:t>合同</a:t>
            </a:r>
            <a:r>
              <a:rPr lang="en-US" altLang="zh-CN" sz="2400"/>
              <a:t>”</a:t>
            </a:r>
            <a:r>
              <a:rPr lang="zh-CN" altLang="zh-CN" sz="2400"/>
              <a:t>或</a:t>
            </a:r>
            <a:r>
              <a:rPr lang="en-US" altLang="zh-CN" sz="2400"/>
              <a:t>“</a:t>
            </a:r>
            <a:r>
              <a:rPr lang="zh-CN" altLang="zh-CN" sz="2400"/>
              <a:t>立项申报表（建议书）</a:t>
            </a:r>
            <a:r>
              <a:rPr lang="en-US" altLang="zh-CN" sz="2400"/>
              <a:t>”</a:t>
            </a:r>
            <a:r>
              <a:rPr lang="zh-CN" altLang="zh-CN" sz="2400"/>
              <a:t>，如果是指令性计划，它的格式和内容，也应与</a:t>
            </a:r>
            <a:r>
              <a:rPr lang="en-US" altLang="zh-CN" sz="2400"/>
              <a:t>“</a:t>
            </a:r>
            <a:r>
              <a:rPr lang="zh-CN" altLang="zh-CN" sz="2400"/>
              <a:t>合同</a:t>
            </a:r>
            <a:r>
              <a:rPr lang="en-US" altLang="zh-CN" sz="2400"/>
              <a:t>”</a:t>
            </a:r>
            <a:r>
              <a:rPr lang="zh-CN" altLang="zh-CN" sz="2400"/>
              <a:t>或</a:t>
            </a:r>
            <a:r>
              <a:rPr lang="en-US" altLang="zh-CN" sz="2400"/>
              <a:t>“</a:t>
            </a:r>
            <a:r>
              <a:rPr lang="zh-CN" altLang="zh-CN" sz="2400"/>
              <a:t>立项申报表（建议书）</a:t>
            </a:r>
            <a:r>
              <a:rPr lang="en-US" altLang="zh-CN" sz="2400"/>
              <a:t>”</a:t>
            </a:r>
            <a:r>
              <a:rPr lang="zh-CN" altLang="zh-CN" sz="2400"/>
              <a:t>基本相同</a:t>
            </a:r>
            <a:r>
              <a:rPr lang="zh-CN" altLang="en-US" sz="2400"/>
              <a:t>。</a:t>
            </a:r>
            <a:endParaRPr lang="zh-CN" altLang="zh-CN" sz="2400"/>
          </a:p>
          <a:p>
            <a:pPr eaLnBrk="1" hangingPunct="1">
              <a:buFont typeface="Arial" pitchFamily="34" charset="0"/>
              <a:buNone/>
            </a:pPr>
            <a:endParaRPr lang="en-US" altLang="zh-CN"/>
          </a:p>
          <a:p>
            <a:pPr eaLnBrk="1" hangingPunct="1">
              <a:buFont typeface="Arial" pitchFamily="34" charset="0"/>
              <a:buNone/>
            </a:pPr>
            <a:endParaRPr lang="en-US" altLang="zh-CN"/>
          </a:p>
          <a:p>
            <a:pPr eaLnBrk="1" hangingPunct="1">
              <a:buFont typeface="Arial" pitchFamily="34" charset="0"/>
              <a:buNone/>
            </a:pPr>
            <a:r>
              <a:rPr lang="en-US" altLang="zh-CN" sz="2300">
                <a:solidFill>
                  <a:srgbClr val="FF0000"/>
                </a:solidFill>
                <a:latin typeface="Wingdings" pitchFamily="2" charset="2"/>
              </a:rPr>
              <a:t>1</a:t>
            </a:r>
            <a:r>
              <a:rPr lang="zh-CN" altLang="zh-CN" sz="2300">
                <a:solidFill>
                  <a:srgbClr val="FF0000"/>
                </a:solidFill>
              </a:rPr>
              <a:t>讨论思考</a:t>
            </a:r>
            <a:r>
              <a:rPr lang="zh-CN" altLang="zh-CN" sz="2300"/>
              <a:t>：</a:t>
            </a:r>
          </a:p>
          <a:p>
            <a:pPr eaLnBrk="1" hangingPunct="1">
              <a:buFont typeface="Arial" pitchFamily="34" charset="0"/>
              <a:buNone/>
            </a:pPr>
            <a:r>
              <a:rPr lang="zh-CN" altLang="en-US" sz="2000"/>
              <a:t>     （</a:t>
            </a:r>
            <a:r>
              <a:rPr lang="en-US" altLang="zh-CN" sz="2000"/>
              <a:t>1</a:t>
            </a:r>
            <a:r>
              <a:rPr lang="zh-CN" altLang="en-US" sz="2000"/>
              <a:t>）可行性分析的目的和意义是什么？ </a:t>
            </a:r>
          </a:p>
          <a:p>
            <a:pPr eaLnBrk="1" hangingPunct="1">
              <a:buFont typeface="Arial" pitchFamily="34" charset="0"/>
              <a:buNone/>
            </a:pPr>
            <a:r>
              <a:rPr lang="zh-CN" altLang="en-US" sz="2000"/>
              <a:t>     （</a:t>
            </a:r>
            <a:r>
              <a:rPr lang="en-US" altLang="zh-CN" sz="2000"/>
              <a:t>2</a:t>
            </a:r>
            <a:r>
              <a:rPr lang="zh-CN" altLang="en-US" sz="2000"/>
              <a:t>）可行性分析的任务及内容？可行性分析的步骤是什么？</a:t>
            </a:r>
          </a:p>
          <a:p>
            <a:pPr eaLnBrk="1" hangingPunct="1">
              <a:buFont typeface="Arial" pitchFamily="34" charset="0"/>
              <a:buNone/>
            </a:pPr>
            <a:r>
              <a:rPr lang="zh-CN" altLang="en-US" sz="2000"/>
              <a:t>     （</a:t>
            </a:r>
            <a:r>
              <a:rPr lang="en-US" altLang="zh-CN" sz="2000"/>
              <a:t>3</a:t>
            </a:r>
            <a:r>
              <a:rPr lang="zh-CN" altLang="en-US" sz="2000"/>
              <a:t>）可行性分析与立项的关系是什么？合同正文的主要内容</a:t>
            </a:r>
          </a:p>
          <a:p>
            <a:pPr eaLnBrk="1" hangingPunct="1">
              <a:buFont typeface="Arial" pitchFamily="34" charset="0"/>
              <a:buNone/>
            </a:pPr>
            <a:r>
              <a:rPr lang="zh-CN" altLang="en-US" sz="2000"/>
              <a:t>              有哪些？</a:t>
            </a:r>
          </a:p>
        </p:txBody>
      </p:sp>
      <p:sp>
        <p:nvSpPr>
          <p:cNvPr id="38916" name="AutoShape 4"/>
          <p:cNvSpPr>
            <a:spLocks noChangeArrowheads="1"/>
          </p:cNvSpPr>
          <p:nvPr/>
        </p:nvSpPr>
        <p:spPr bwMode="auto">
          <a:xfrm>
            <a:off x="693738" y="1258888"/>
            <a:ext cx="7878762" cy="29702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38917" name="Rectangle 2"/>
          <p:cNvSpPr>
            <a:spLocks noChangeArrowheads="1"/>
          </p:cNvSpPr>
          <p:nvPr/>
        </p:nvSpPr>
        <p:spPr bwMode="auto">
          <a:xfrm>
            <a:off x="1763713" y="139700"/>
            <a:ext cx="5688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latin typeface="黑体" pitchFamily="49" charset="-122"/>
                <a:ea typeface="黑体" pitchFamily="49" charset="-122"/>
              </a:rPr>
              <a:t>2.3 </a:t>
            </a:r>
            <a:r>
              <a:rPr lang="zh-CN" altLang="zh-CN" sz="3200">
                <a:solidFill>
                  <a:schemeClr val="bg1"/>
                </a:solidFill>
                <a:latin typeface="黑体" pitchFamily="49" charset="-122"/>
                <a:ea typeface="黑体" pitchFamily="49" charset="-122"/>
              </a:rPr>
              <a:t>软件立项</a:t>
            </a:r>
            <a:r>
              <a:rPr lang="zh-CN" altLang="en-US" sz="3200">
                <a:solidFill>
                  <a:schemeClr val="bg1"/>
                </a:solidFill>
                <a:latin typeface="黑体" pitchFamily="49" charset="-122"/>
                <a:ea typeface="黑体" pitchFamily="49" charset="-122"/>
              </a:rPr>
              <a:t>、</a:t>
            </a:r>
            <a:r>
              <a:rPr lang="zh-CN" altLang="zh-CN" sz="3200">
                <a:solidFill>
                  <a:schemeClr val="bg1"/>
                </a:solidFill>
                <a:latin typeface="黑体" pitchFamily="49" charset="-122"/>
                <a:ea typeface="黑体" pitchFamily="49" charset="-122"/>
              </a:rPr>
              <a:t>合同</a:t>
            </a:r>
            <a:r>
              <a:rPr lang="zh-CN" altLang="en-US" sz="3200">
                <a:solidFill>
                  <a:schemeClr val="bg1"/>
                </a:solidFill>
                <a:latin typeface="黑体" pitchFamily="49" charset="-122"/>
                <a:ea typeface="黑体" pitchFamily="49" charset="-122"/>
              </a:rPr>
              <a:t>和任务书</a:t>
            </a:r>
            <a:endParaRPr lang="zh-CN" altLang="zh-CN" sz="320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3984185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sp>
        <p:nvSpPr>
          <p:cNvPr id="39939" name="Rectangle 5"/>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19" name="圆角矩形 18"/>
          <p:cNvSpPr/>
          <p:nvPr/>
        </p:nvSpPr>
        <p:spPr bwMode="gray">
          <a:xfrm>
            <a:off x="647700" y="1122363"/>
            <a:ext cx="8245475" cy="477202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600"/>
              </a:spcBef>
              <a:spcAft>
                <a:spcPts val="600"/>
              </a:spcAft>
              <a:buFont typeface="Arial" panose="020B0604020202020204" pitchFamily="34" charset="0"/>
              <a:buNone/>
              <a:defRPr/>
            </a:pPr>
            <a:r>
              <a:rPr lang="en-US" altLang="zh-CN" sz="2600" dirty="0">
                <a:solidFill>
                  <a:srgbClr val="FF0000"/>
                </a:solidFill>
              </a:rPr>
              <a:t>2.4.1</a:t>
            </a:r>
            <a:r>
              <a:rPr lang="zh-CN" altLang="en-US" sz="2600" dirty="0">
                <a:solidFill>
                  <a:srgbClr val="FF0000"/>
                </a:solidFill>
              </a:rPr>
              <a:t>系统流程图主要用途</a:t>
            </a:r>
          </a:p>
          <a:p>
            <a:pPr eaLnBrk="1" hangingPunct="1">
              <a:spcBef>
                <a:spcPts val="600"/>
              </a:spcBef>
              <a:spcAft>
                <a:spcPts val="600"/>
              </a:spcAft>
              <a:buFont typeface="Arial" panose="020B0604020202020204" pitchFamily="34" charset="0"/>
              <a:buNone/>
              <a:defRPr/>
            </a:pPr>
            <a:r>
              <a:rPr lang="zh-CN" altLang="en-US" sz="2800" b="0" dirty="0"/>
              <a:t>   </a:t>
            </a:r>
            <a:r>
              <a:rPr lang="zh-CN" altLang="en-US" sz="2400" dirty="0">
                <a:solidFill>
                  <a:srgbClr val="990033"/>
                </a:solidFill>
              </a:rPr>
              <a:t>系统流程图</a:t>
            </a:r>
            <a:r>
              <a:rPr lang="zh-CN" altLang="en-US" sz="2400" dirty="0"/>
              <a:t>的</a:t>
            </a:r>
            <a:r>
              <a:rPr lang="zh-CN" altLang="en-US" sz="2400" dirty="0">
                <a:solidFill>
                  <a:srgbClr val="C00000"/>
                </a:solidFill>
              </a:rPr>
              <a:t>主要</a:t>
            </a:r>
            <a:r>
              <a:rPr lang="zh-CN" altLang="en-US" sz="2400" dirty="0">
                <a:solidFill>
                  <a:srgbClr val="DC30C3"/>
                </a:solidFill>
              </a:rPr>
              <a:t>用途</a:t>
            </a:r>
            <a:r>
              <a:rPr lang="zh-CN" altLang="en-US" sz="2400" dirty="0"/>
              <a:t>：</a:t>
            </a:r>
          </a:p>
          <a:p>
            <a:pPr eaLnBrk="1" hangingPunct="1">
              <a:buFont typeface="Arial" panose="020B0604020202020204" pitchFamily="34" charset="0"/>
              <a:buNone/>
              <a:defRPr/>
            </a:pPr>
            <a:r>
              <a:rPr lang="zh-CN" altLang="en-US" sz="2400" dirty="0"/>
              <a:t>    </a:t>
            </a:r>
            <a:r>
              <a:rPr lang="en-US" altLang="zh-CN" sz="2400" dirty="0"/>
              <a:t>(1) </a:t>
            </a:r>
            <a:r>
              <a:rPr lang="zh-CN" altLang="zh-CN" sz="2400" dirty="0"/>
              <a:t>对于软件相关的具体主要物理系统的实际描述和表示。</a:t>
            </a:r>
          </a:p>
          <a:p>
            <a:pPr eaLnBrk="1" hangingPunct="1">
              <a:buFont typeface="Arial" panose="020B0604020202020204" pitchFamily="34" charset="0"/>
              <a:buNone/>
              <a:defRPr/>
            </a:pPr>
            <a:r>
              <a:rPr lang="en-US" altLang="zh-CN" sz="2400" dirty="0"/>
              <a:t>    (2) </a:t>
            </a:r>
            <a:r>
              <a:rPr lang="zh-CN" altLang="zh-CN" sz="2400" dirty="0"/>
              <a:t>全面了解系统业务处理过程和进一步分析系统结构的依据。</a:t>
            </a:r>
          </a:p>
          <a:p>
            <a:pPr eaLnBrk="1" hangingPunct="1">
              <a:buFont typeface="Arial" panose="020B0604020202020204" pitchFamily="34" charset="0"/>
              <a:buNone/>
              <a:defRPr/>
            </a:pPr>
            <a:r>
              <a:rPr lang="en-US" altLang="zh-CN" sz="2400" dirty="0"/>
              <a:t>    (3) </a:t>
            </a:r>
            <a:r>
              <a:rPr lang="zh-CN" altLang="zh-CN" sz="2400" dirty="0"/>
              <a:t>系统分析员、管理人员、业务操作人员相互交流确认的工具。</a:t>
            </a:r>
          </a:p>
          <a:p>
            <a:pPr eaLnBrk="1" hangingPunct="1">
              <a:buFont typeface="Arial" panose="020B0604020202020204" pitchFamily="34" charset="0"/>
              <a:buNone/>
              <a:defRPr/>
            </a:pPr>
            <a:r>
              <a:rPr lang="en-US" altLang="zh-CN" sz="2400" dirty="0"/>
              <a:t>    (4) </a:t>
            </a:r>
            <a:r>
              <a:rPr lang="zh-CN" altLang="zh-CN" sz="2400" dirty="0"/>
              <a:t>可直接在系统流程图上，拟出软件系统可实现处理的主要部分。</a:t>
            </a:r>
          </a:p>
          <a:p>
            <a:pPr eaLnBrk="1" hangingPunct="1">
              <a:buFont typeface="Arial" panose="020B0604020202020204" pitchFamily="34" charset="0"/>
              <a:buNone/>
              <a:defRPr/>
            </a:pPr>
            <a:r>
              <a:rPr lang="en-US" altLang="zh-CN" sz="2400" dirty="0"/>
              <a:t>    (5) </a:t>
            </a:r>
            <a:r>
              <a:rPr lang="zh-CN" altLang="zh-CN" sz="2400" dirty="0"/>
              <a:t>可利用系统流程图分析业务流程及其合理性。</a:t>
            </a:r>
          </a:p>
        </p:txBody>
      </p:sp>
      <p:pic>
        <p:nvPicPr>
          <p:cNvPr id="39941" name="Picture 5"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888" y="5792788"/>
            <a:ext cx="1096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524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40963" name="Rectangle 5"/>
          <p:cNvSpPr>
            <a:spLocks noChangeArrowheads="1"/>
          </p:cNvSpPr>
          <p:nvPr/>
        </p:nvSpPr>
        <p:spPr bwMode="auto">
          <a:xfrm>
            <a:off x="539750" y="2092325"/>
            <a:ext cx="7704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38138" eaLnBrk="1" hangingPunct="1">
              <a:buFont typeface="Arial" pitchFamily="34" charset="0"/>
              <a:buNone/>
            </a:pPr>
            <a:endParaRPr lang="zh-CN" altLang="en-US" b="0"/>
          </a:p>
          <a:p>
            <a:pPr indent="338138">
              <a:buFont typeface="Arial" pitchFamily="34" charset="0"/>
              <a:buNone/>
            </a:pPr>
            <a:endParaRPr lang="zh-CN" altLang="en-US" b="0">
              <a:latin typeface="宋体" pitchFamily="2" charset="-122"/>
            </a:endParaRPr>
          </a:p>
        </p:txBody>
      </p:sp>
      <p:pic>
        <p:nvPicPr>
          <p:cNvPr id="40964" name="Picture 8"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1400" y="5672138"/>
            <a:ext cx="13652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sp>
        <p:nvSpPr>
          <p:cNvPr id="8" name="圆角矩形 7"/>
          <p:cNvSpPr/>
          <p:nvPr/>
        </p:nvSpPr>
        <p:spPr bwMode="gray">
          <a:xfrm>
            <a:off x="647700" y="1412875"/>
            <a:ext cx="7993063" cy="3529013"/>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spcBef>
                <a:spcPts val="600"/>
              </a:spcBef>
              <a:spcAft>
                <a:spcPts val="600"/>
              </a:spcAft>
              <a:defRPr/>
            </a:pPr>
            <a:r>
              <a:rPr lang="en-US" altLang="zh-CN" sz="2800" dirty="0">
                <a:solidFill>
                  <a:srgbClr val="CC0000"/>
                </a:solidFill>
                <a:latin typeface="Arial" panose="020B0604020202020204" pitchFamily="34" charset="0"/>
              </a:rPr>
              <a:t>2.4.2 </a:t>
            </a:r>
            <a:r>
              <a:rPr lang="zh-CN" altLang="en-US" sz="2800" dirty="0">
                <a:solidFill>
                  <a:srgbClr val="CC0000"/>
                </a:solidFill>
                <a:latin typeface="Arial" panose="020B0604020202020204" pitchFamily="34" charset="0"/>
              </a:rPr>
              <a:t>系统流程图画法及符号</a:t>
            </a:r>
          </a:p>
          <a:p>
            <a:pPr eaLnBrk="1" hangingPunct="1">
              <a:buFont typeface="Arial" panose="020B0604020202020204" pitchFamily="34" charset="0"/>
              <a:buNone/>
              <a:defRPr/>
            </a:pPr>
            <a:r>
              <a:rPr lang="zh-CN" altLang="en-US" sz="2400" b="0" dirty="0">
                <a:solidFill>
                  <a:schemeClr val="tx1"/>
                </a:solidFill>
                <a:latin typeface="Arial" panose="020B0604020202020204" pitchFamily="34" charset="0"/>
              </a:rPr>
              <a:t>       </a:t>
            </a:r>
            <a:r>
              <a:rPr lang="zh-CN" altLang="en-US" sz="2400" dirty="0">
                <a:solidFill>
                  <a:srgbClr val="FF0000"/>
                </a:solidFill>
                <a:latin typeface="Arial" panose="020B0604020202020204" pitchFamily="34" charset="0"/>
              </a:rPr>
              <a:t>系统流程图</a:t>
            </a:r>
            <a:r>
              <a:rPr lang="zh-CN" altLang="en-US" sz="2400" dirty="0">
                <a:solidFill>
                  <a:srgbClr val="C00000"/>
                </a:solidFill>
                <a:latin typeface="Arial" panose="020B0604020202020204" pitchFamily="34" charset="0"/>
              </a:rPr>
              <a:t>基本画法</a:t>
            </a:r>
            <a:r>
              <a:rPr lang="zh-CN" altLang="en-US" sz="2400" dirty="0">
                <a:solidFill>
                  <a:schemeClr val="tx1"/>
                </a:solidFill>
                <a:latin typeface="Arial" panose="020B0604020202020204" pitchFamily="34" charset="0"/>
              </a:rPr>
              <a:t>是用图形符号描绘系统中的各部件（程序、文件、数据库、表格、人工过程等）</a:t>
            </a:r>
            <a:r>
              <a:rPr lang="zh-CN" altLang="zh-CN" sz="2400" dirty="0"/>
              <a:t>的业务处理及数据流向，而并非是对数据处理的控制过程及细节</a:t>
            </a:r>
            <a:r>
              <a:rPr lang="zh-CN" altLang="en-US" sz="2400" dirty="0"/>
              <a:t>，</a:t>
            </a:r>
            <a:r>
              <a:rPr lang="zh-CN" altLang="zh-CN" sz="2400" dirty="0"/>
              <a:t>通常至上而下、分层进行，同层从左到右边顺序画出。</a:t>
            </a:r>
          </a:p>
          <a:p>
            <a:pPr eaLnBrk="1" hangingPunct="1">
              <a:buFont typeface="Arial" panose="020B0604020202020204" pitchFamily="34" charset="0"/>
              <a:buNone/>
              <a:defRPr/>
            </a:pPr>
            <a:r>
              <a:rPr lang="en-US" altLang="zh-CN" sz="2400" dirty="0"/>
              <a:t>    </a:t>
            </a:r>
            <a:r>
              <a:rPr lang="zh-CN" altLang="zh-CN" sz="2400" dirty="0">
                <a:solidFill>
                  <a:srgbClr val="C00000"/>
                </a:solidFill>
              </a:rPr>
              <a:t>系统流程图的基本符号</a:t>
            </a:r>
            <a:r>
              <a:rPr lang="zh-CN" altLang="zh-CN" sz="2400" dirty="0"/>
              <a:t>如表</a:t>
            </a:r>
            <a:r>
              <a:rPr lang="en-US" altLang="zh-CN" sz="2400" dirty="0"/>
              <a:t>2-5</a:t>
            </a:r>
            <a:r>
              <a:rPr lang="zh-CN" altLang="zh-CN" sz="2400" dirty="0"/>
              <a:t>所示。</a:t>
            </a:r>
          </a:p>
          <a:p>
            <a:pPr eaLnBrk="1" hangingPunct="1">
              <a:spcBef>
                <a:spcPts val="600"/>
              </a:spcBef>
              <a:spcAft>
                <a:spcPts val="600"/>
              </a:spcAft>
              <a:defRPr/>
            </a:pPr>
            <a:endParaRPr lang="zh-CN" altLang="en-US" sz="2400" dirty="0">
              <a:solidFill>
                <a:schemeClr val="tx1"/>
              </a:solidFill>
              <a:latin typeface="Arial" panose="020B0604020202020204" pitchFamily="34" charset="0"/>
            </a:endParaRPr>
          </a:p>
        </p:txBody>
      </p:sp>
    </p:spTree>
    <p:extLst>
      <p:ext uri="{BB962C8B-B14F-4D97-AF65-F5344CB8AC3E}">
        <p14:creationId xmlns:p14="http://schemas.microsoft.com/office/powerpoint/2010/main" val="1394862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4294967295"/>
          </p:nvPr>
        </p:nvSpPr>
        <p:spPr>
          <a:xfrm>
            <a:off x="468313" y="1125538"/>
            <a:ext cx="8507412" cy="1295400"/>
          </a:xfrm>
        </p:spPr>
        <p:txBody>
          <a:bodyPr/>
          <a:lstStyle/>
          <a:p>
            <a:pPr>
              <a:buFont typeface="Wingdings" pitchFamily="2" charset="2"/>
              <a:buNone/>
            </a:pPr>
            <a:endParaRPr lang="zh-CN" altLang="en-US" sz="2400">
              <a:solidFill>
                <a:srgbClr val="3333FF"/>
              </a:solidFill>
            </a:endParaRPr>
          </a:p>
          <a:p>
            <a:pPr>
              <a:buFont typeface="Wingdings" pitchFamily="2" charset="2"/>
              <a:buNone/>
            </a:pPr>
            <a:r>
              <a:rPr lang="zh-CN" altLang="en-US" sz="2800">
                <a:solidFill>
                  <a:srgbClr val="FF0000"/>
                </a:solidFill>
              </a:rPr>
              <a:t> </a:t>
            </a:r>
            <a:endParaRPr lang="zh-CN" altLang="en-US" sz="1800">
              <a:solidFill>
                <a:srgbClr val="FF0000"/>
              </a:solidFill>
            </a:endParaRPr>
          </a:p>
        </p:txBody>
      </p:sp>
      <p:pic>
        <p:nvPicPr>
          <p:cNvPr id="18435" name="对象 1"/>
          <p:cNvPicPr>
            <a:picLocks noChangeArrowheads="1"/>
          </p:cNvPicPr>
          <p:nvPr/>
        </p:nvPicPr>
        <p:blipFill>
          <a:blip r:embed="rId2">
            <a:extLst>
              <a:ext uri="{28A0092B-C50C-407E-A947-70E740481C1C}">
                <a14:useLocalDpi xmlns:a14="http://schemas.microsoft.com/office/drawing/2010/main" val="0"/>
              </a:ext>
            </a:extLst>
          </a:blip>
          <a:srcRect l="-1263" t="-3876" r="-1717" b="-3189"/>
          <a:stretch>
            <a:fillRect/>
          </a:stretch>
        </p:blipFill>
        <p:spPr bwMode="auto">
          <a:xfrm>
            <a:off x="827088" y="1989138"/>
            <a:ext cx="72009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6"/>
          <p:cNvSpPr>
            <a:spLocks noChangeArrowheads="1"/>
          </p:cNvSpPr>
          <p:nvPr/>
        </p:nvSpPr>
        <p:spPr bwMode="auto">
          <a:xfrm>
            <a:off x="1619250" y="5445125"/>
            <a:ext cx="633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b="1"/>
              <a:t> </a:t>
            </a:r>
            <a:r>
              <a:rPr lang="zh-CN" altLang="en-US"/>
              <a:t>图</a:t>
            </a:r>
            <a:r>
              <a:rPr lang="en-US" altLang="zh-CN"/>
              <a:t>1-1 </a:t>
            </a:r>
            <a:r>
              <a:rPr lang="zh-CN" altLang="en-US"/>
              <a:t>硬件失效率曲线                       图</a:t>
            </a:r>
            <a:r>
              <a:rPr lang="en-US" altLang="zh-CN"/>
              <a:t>1-2 </a:t>
            </a:r>
            <a:r>
              <a:rPr lang="zh-CN" altLang="en-US"/>
              <a:t>软件失效率曲线</a:t>
            </a:r>
            <a:r>
              <a:rPr lang="zh-CN" altLang="en-US" b="1"/>
              <a:t> </a:t>
            </a:r>
          </a:p>
        </p:txBody>
      </p:sp>
      <p:sp>
        <p:nvSpPr>
          <p:cNvPr id="1843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1111728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41987"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pic>
        <p:nvPicPr>
          <p:cNvPr id="4198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459" y="1760907"/>
            <a:ext cx="630555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6"/>
          <p:cNvSpPr>
            <a:spLocks noChangeArrowheads="1"/>
          </p:cNvSpPr>
          <p:nvPr/>
        </p:nvSpPr>
        <p:spPr bwMode="auto">
          <a:xfrm>
            <a:off x="2586984" y="1400544"/>
            <a:ext cx="3109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a:t>表</a:t>
            </a:r>
            <a:r>
              <a:rPr lang="en-US" altLang="zh-CN"/>
              <a:t>2-5 </a:t>
            </a:r>
            <a:r>
              <a:rPr lang="zh-CN" altLang="en-US"/>
              <a:t>系统流程图的基本符号</a:t>
            </a:r>
          </a:p>
        </p:txBody>
      </p:sp>
    </p:spTree>
    <p:extLst>
      <p:ext uri="{BB962C8B-B14F-4D97-AF65-F5344CB8AC3E}">
        <p14:creationId xmlns:p14="http://schemas.microsoft.com/office/powerpoint/2010/main" val="1362080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539750" y="2277505"/>
            <a:ext cx="7704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38138" eaLnBrk="1" hangingPunct="1">
              <a:buFont typeface="Arial" pitchFamily="34" charset="0"/>
              <a:buNone/>
            </a:pPr>
            <a:endParaRPr lang="zh-CN" altLang="en-US" b="0"/>
          </a:p>
          <a:p>
            <a:pPr indent="338138">
              <a:buFont typeface="Arial" pitchFamily="34" charset="0"/>
              <a:buNone/>
            </a:pPr>
            <a:endParaRPr lang="zh-CN" altLang="en-US" b="0">
              <a:latin typeface="宋体" pitchFamily="2" charset="-122"/>
            </a:endParaRPr>
          </a:p>
        </p:txBody>
      </p:sp>
      <p:sp>
        <p:nvSpPr>
          <p:cNvPr id="43011" name="AutoShape 5"/>
          <p:cNvSpPr>
            <a:spLocks noChangeArrowheads="1"/>
          </p:cNvSpPr>
          <p:nvPr/>
        </p:nvSpPr>
        <p:spPr bwMode="auto">
          <a:xfrm>
            <a:off x="539750" y="1310718"/>
            <a:ext cx="8135938" cy="24479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40966" name="Rectangle 6"/>
          <p:cNvSpPr>
            <a:spLocks noChangeArrowheads="1"/>
          </p:cNvSpPr>
          <p:nvPr/>
        </p:nvSpPr>
        <p:spPr bwMode="auto">
          <a:xfrm>
            <a:off x="539750" y="1372630"/>
            <a:ext cx="8208963" cy="2355850"/>
          </a:xfrm>
          <a:prstGeom prst="rect">
            <a:avLst/>
          </a:prstGeom>
          <a:noFill/>
          <a:ln>
            <a:noFill/>
          </a:ln>
          <a:effectLst/>
        </p:spPr>
        <p:txBody>
          <a:bodyPr anchor="ctr">
            <a:spAutoFit/>
          </a:bodyPr>
          <a:lstStyle/>
          <a:p>
            <a:pPr eaLnBrk="1" hangingPunct="1">
              <a:defRPr/>
            </a:pPr>
            <a:r>
              <a:rPr lang="zh-CN" altLang="en-US" sz="2100" dirty="0">
                <a:latin typeface="Times New Roman" panose="02020603050405020304" pitchFamily="18" charset="0"/>
                <a:ea typeface="仿宋_GB2312" pitchFamily="49" charset="-122"/>
                <a:cs typeface="Times New Roman" panose="02020603050405020304" pitchFamily="18" charset="0"/>
              </a:rPr>
              <a:t>                         </a:t>
            </a:r>
            <a:r>
              <a:rPr lang="zh-CN" altLang="en-US" sz="2100" dirty="0">
                <a:latin typeface="楷体" panose="02010609060101010101" pitchFamily="49" charset="-122"/>
                <a:ea typeface="楷体" panose="02010609060101010101" pitchFamily="49" charset="-122"/>
                <a:cs typeface="Times New Roman" panose="02020603050405020304" pitchFamily="18" charset="0"/>
              </a:rPr>
              <a:t>某公司的</a:t>
            </a:r>
            <a:r>
              <a:rPr lang="zh-CN" altLang="en-US" sz="2100" dirty="0">
                <a:solidFill>
                  <a:srgbClr val="990033"/>
                </a:solidFill>
                <a:latin typeface="楷体" panose="02010609060101010101" pitchFamily="49" charset="-122"/>
                <a:ea typeface="楷体" panose="02010609060101010101" pitchFamily="49" charset="-122"/>
                <a:cs typeface="Times New Roman" panose="02020603050405020304" pitchFamily="18" charset="0"/>
              </a:rPr>
              <a:t>零件仓库管理信息系统</a:t>
            </a:r>
            <a:r>
              <a:rPr lang="zh-CN" altLang="en-US" sz="2100" dirty="0">
                <a:latin typeface="楷体" panose="02010609060101010101" pitchFamily="49" charset="-122"/>
                <a:ea typeface="楷体" panose="02010609060101010101" pitchFamily="49" charset="-122"/>
                <a:cs typeface="Times New Roman" panose="02020603050405020304" pitchFamily="18" charset="0"/>
              </a:rPr>
              <a:t>，现有</a:t>
            </a:r>
            <a:r>
              <a:rPr lang="zh-CN" altLang="en-US" sz="2100" dirty="0">
                <a:solidFill>
                  <a:srgbClr val="339933"/>
                </a:solidFill>
                <a:effectLst>
                  <a:outerShdw blurRad="38100" dist="38100" dir="2700000" algn="tl">
                    <a:srgbClr val="C0C0C0"/>
                  </a:outerShdw>
                </a:effectLst>
                <a:latin typeface="楷体" panose="02010609060101010101" pitchFamily="49" charset="-122"/>
                <a:ea typeface="楷体" panose="02010609060101010101" pitchFamily="49" charset="-122"/>
                <a:cs typeface="Times New Roman" panose="02020603050405020304" pitchFamily="18" charset="0"/>
              </a:rPr>
              <a:t>零件数量</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和各种库存量临界值等数据</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记录</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在库存清单文件中。当仓库中零件数量变化时</a:t>
            </a:r>
            <a:r>
              <a:rPr lang="en-US" altLang="zh-CN" sz="2100" dirty="0">
                <a:latin typeface="楷体" panose="02010609060101010101" pitchFamily="49" charset="-122"/>
                <a:ea typeface="楷体" panose="02010609060101010101" pitchFamily="49" charset="-122"/>
                <a:cs typeface="Times New Roman" panose="02020603050405020304" pitchFamily="18" charset="0"/>
              </a:rPr>
              <a:t>,</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修改</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库存清单，当某种零件少于库存量临界值，</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报告</a:t>
            </a:r>
            <a:r>
              <a:rPr lang="zh-CN" altLang="en-US" sz="2100" dirty="0">
                <a:latin typeface="楷体" panose="02010609060101010101" pitchFamily="49" charset="-122"/>
                <a:ea typeface="楷体" panose="02010609060101010101" pitchFamily="49" charset="-122"/>
                <a:cs typeface="Times New Roman" panose="02020603050405020304" pitchFamily="18" charset="0"/>
              </a:rPr>
              <a:t>给采购部门</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定货</a:t>
            </a:r>
            <a:r>
              <a:rPr lang="en-US" altLang="zh-CN" sz="2100" dirty="0">
                <a:latin typeface="楷体" panose="02010609060101010101" pitchFamily="49" charset="-122"/>
                <a:ea typeface="楷体" panose="02010609060101010101" pitchFamily="49" charset="-122"/>
                <a:cs typeface="Times New Roman" panose="02020603050405020304" pitchFamily="18" charset="0"/>
              </a:rPr>
              <a:t>,</a:t>
            </a:r>
            <a:r>
              <a:rPr lang="zh-CN" altLang="en-US" sz="2100" dirty="0">
                <a:latin typeface="楷体" panose="02010609060101010101" pitchFamily="49" charset="-122"/>
                <a:ea typeface="楷体" panose="02010609060101010101" pitchFamily="49" charset="-122"/>
                <a:cs typeface="Times New Roman" panose="02020603050405020304" pitchFamily="18" charset="0"/>
              </a:rPr>
              <a:t>每天送一次定货报告。</a:t>
            </a:r>
            <a:r>
              <a:rPr lang="zh-CN" altLang="en-US" sz="2100" dirty="0">
                <a:solidFill>
                  <a:srgbClr val="339933"/>
                </a:solidFill>
                <a:effectLst>
                  <a:outerShdw blurRad="38100" dist="38100" dir="2700000" algn="tl">
                    <a:srgbClr val="C0C0C0"/>
                  </a:outerShdw>
                </a:effectLst>
                <a:latin typeface="楷体" panose="02010609060101010101" pitchFamily="49" charset="-122"/>
                <a:ea typeface="楷体" panose="02010609060101010101" pitchFamily="49" charset="-122"/>
                <a:cs typeface="Times New Roman" panose="02020603050405020304" pitchFamily="18" charset="0"/>
              </a:rPr>
              <a:t>零件库存量</a:t>
            </a:r>
            <a:r>
              <a:rPr lang="zh-CN" altLang="en-US" sz="2100" dirty="0">
                <a:latin typeface="楷体" panose="02010609060101010101" pitchFamily="49" charset="-122"/>
                <a:ea typeface="楷体" panose="02010609060101010101" pitchFamily="49" charset="-122"/>
                <a:cs typeface="Times New Roman" panose="02020603050405020304" pitchFamily="18" charset="0"/>
              </a:rPr>
              <a:t>的每次变化称为</a:t>
            </a:r>
            <a:r>
              <a:rPr lang="zh-CN" altLang="en-US" sz="2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一个事务</a:t>
            </a:r>
            <a:r>
              <a:rPr lang="zh-CN" altLang="en-US" sz="2100" dirty="0">
                <a:latin typeface="楷体" panose="02010609060101010101" pitchFamily="49" charset="-122"/>
                <a:ea typeface="楷体" panose="02010609060101010101" pitchFamily="49" charset="-122"/>
                <a:cs typeface="Times New Roman" panose="02020603050405020304" pitchFamily="18" charset="0"/>
              </a:rPr>
              <a:t>，由仓库中终端</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输入到</a:t>
            </a:r>
            <a:r>
              <a:rPr lang="zh-CN" altLang="en-US" sz="2100" dirty="0">
                <a:latin typeface="楷体" panose="02010609060101010101" pitchFamily="49" charset="-122"/>
                <a:ea typeface="楷体" panose="02010609060101010101" pitchFamily="49" charset="-122"/>
                <a:cs typeface="Times New Roman" panose="02020603050405020304" pitchFamily="18" charset="0"/>
              </a:rPr>
              <a:t>计算机；系统中库存清单程序对事务</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处理</a:t>
            </a:r>
            <a:r>
              <a:rPr lang="en-US" altLang="zh-CN" sz="2100" dirty="0">
                <a:latin typeface="楷体" panose="02010609060101010101" pitchFamily="49" charset="-122"/>
                <a:ea typeface="楷体" panose="02010609060101010101" pitchFamily="49" charset="-122"/>
                <a:cs typeface="Times New Roman" panose="02020603050405020304" pitchFamily="18" charset="0"/>
              </a:rPr>
              <a:t>,</a:t>
            </a:r>
            <a:r>
              <a:rPr lang="zh-CN" altLang="en-US" sz="2100" dirty="0">
                <a:solidFill>
                  <a:srgbClr val="3333FF"/>
                </a:solidFill>
                <a:latin typeface="楷体" panose="02010609060101010101" pitchFamily="49" charset="-122"/>
                <a:ea typeface="楷体" panose="02010609060101010101" pitchFamily="49" charset="-122"/>
                <a:cs typeface="Times New Roman" panose="02020603050405020304" pitchFamily="18" charset="0"/>
              </a:rPr>
              <a:t>更新</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存储的库存清单</a:t>
            </a:r>
            <a:r>
              <a:rPr lang="en-US" altLang="zh-CN" sz="2100" dirty="0">
                <a:latin typeface="楷体" panose="02010609060101010101" pitchFamily="49" charset="-122"/>
                <a:ea typeface="楷体" panose="02010609060101010101" pitchFamily="49" charset="-122"/>
                <a:cs typeface="Times New Roman" panose="02020603050405020304" pitchFamily="18" charset="0"/>
              </a:rPr>
              <a:t>,</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并存入定货信息。每天生成并打印出定货报告。</a:t>
            </a:r>
            <a:r>
              <a:rPr lang="zh-CN" altLang="en-US" sz="2100" dirty="0">
                <a:solidFill>
                  <a:srgbClr val="C00000"/>
                </a:solidFill>
                <a:latin typeface="楷体" panose="02010609060101010101" pitchFamily="49" charset="-122"/>
                <a:ea typeface="楷体" panose="02010609060101010101" pitchFamily="49" charset="-122"/>
                <a:cs typeface="Times New Roman" panose="02020603050405020304" pitchFamily="18" charset="0"/>
              </a:rPr>
              <a:t>系统流程图</a:t>
            </a:r>
            <a:r>
              <a:rPr lang="zh-CN" altLang="en-US" sz="2100" dirty="0">
                <a:latin typeface="楷体" panose="02010609060101010101" pitchFamily="49" charset="-122"/>
                <a:ea typeface="楷体" panose="02010609060101010101" pitchFamily="49" charset="-122"/>
                <a:cs typeface="Times New Roman" panose="02020603050405020304" pitchFamily="18" charset="0"/>
              </a:rPr>
              <a:t>如图</a:t>
            </a:r>
            <a:r>
              <a:rPr lang="en-US" altLang="zh-CN" sz="2100" dirty="0">
                <a:latin typeface="楷体" panose="02010609060101010101" pitchFamily="49" charset="-122"/>
                <a:ea typeface="楷体" panose="02010609060101010101" pitchFamily="49" charset="-122"/>
                <a:cs typeface="Times New Roman" panose="02020603050405020304" pitchFamily="18" charset="0"/>
              </a:rPr>
              <a:t>2-2</a:t>
            </a:r>
            <a:r>
              <a:rPr lang="zh-CN" altLang="en-US" sz="2100" dirty="0">
                <a:latin typeface="楷体" panose="02010609060101010101" pitchFamily="49" charset="-122"/>
                <a:ea typeface="楷体" panose="02010609060101010101" pitchFamily="49" charset="-122"/>
                <a:cs typeface="Times New Roman" panose="02020603050405020304" pitchFamily="18" charset="0"/>
              </a:rPr>
              <a:t>所示。</a:t>
            </a:r>
          </a:p>
        </p:txBody>
      </p:sp>
      <p:pic>
        <p:nvPicPr>
          <p:cNvPr id="43013"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644900"/>
            <a:ext cx="255587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Rectangle 3"/>
          <p:cNvSpPr>
            <a:spLocks noChangeArrowheads="1"/>
          </p:cNvSpPr>
          <p:nvPr/>
        </p:nvSpPr>
        <p:spPr bwMode="auto">
          <a:xfrm>
            <a:off x="177800" y="6505575"/>
            <a:ext cx="84978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r>
              <a:rPr lang="zh-CN" altLang="en-US" sz="1600"/>
              <a:t>图</a:t>
            </a:r>
            <a:r>
              <a:rPr lang="en-US" altLang="zh-CN" sz="1600"/>
              <a:t>2-2 </a:t>
            </a:r>
            <a:r>
              <a:rPr lang="zh-CN" altLang="en-US" sz="1600"/>
              <a:t>库存清单模块的系统流程图</a:t>
            </a:r>
          </a:p>
        </p:txBody>
      </p:sp>
      <p:sp>
        <p:nvSpPr>
          <p:cNvPr id="43015"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sp>
        <p:nvSpPr>
          <p:cNvPr id="9" name="圆角矩形 8"/>
          <p:cNvSpPr/>
          <p:nvPr/>
        </p:nvSpPr>
        <p:spPr bwMode="gray">
          <a:xfrm>
            <a:off x="1017588" y="1079500"/>
            <a:ext cx="1163637" cy="455613"/>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dirty="0">
                <a:solidFill>
                  <a:srgbClr val="002060"/>
                </a:solidFill>
                <a:latin typeface="宋体" panose="02010600030101010101" pitchFamily="2" charset="-122"/>
              </a:rPr>
              <a:t>案例</a:t>
            </a:r>
            <a:r>
              <a:rPr lang="en-US" altLang="zh-CN" dirty="0">
                <a:solidFill>
                  <a:srgbClr val="002060"/>
                </a:solidFill>
                <a:latin typeface="宋体" panose="02010600030101010101" pitchFamily="2" charset="-122"/>
              </a:rPr>
              <a:t>2-7</a:t>
            </a:r>
            <a:endParaRPr lang="zh-CN" altLang="en-US" dirty="0">
              <a:solidFill>
                <a:srgbClr val="002060"/>
              </a:solidFill>
              <a:latin typeface="宋体" panose="02010600030101010101" pitchFamily="2" charset="-122"/>
            </a:endParaRPr>
          </a:p>
        </p:txBody>
      </p:sp>
    </p:spTree>
    <p:extLst>
      <p:ext uri="{BB962C8B-B14F-4D97-AF65-F5344CB8AC3E}">
        <p14:creationId xmlns:p14="http://schemas.microsoft.com/office/powerpoint/2010/main" val="3107442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ChangeArrowheads="1"/>
          </p:cNvSpPr>
          <p:nvPr/>
        </p:nvSpPr>
        <p:spPr bwMode="auto">
          <a:xfrm>
            <a:off x="539750" y="2092325"/>
            <a:ext cx="77041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38138" eaLnBrk="1" hangingPunct="1">
              <a:buFont typeface="Arial" pitchFamily="34" charset="0"/>
              <a:buNone/>
            </a:pPr>
            <a:endParaRPr lang="zh-CN" altLang="en-US" b="0"/>
          </a:p>
          <a:p>
            <a:pPr indent="338138">
              <a:buFont typeface="Arial" pitchFamily="34" charset="0"/>
              <a:buNone/>
            </a:pPr>
            <a:endParaRPr lang="zh-CN" altLang="en-US" b="0">
              <a:latin typeface="宋体" pitchFamily="2" charset="-122"/>
            </a:endParaRPr>
          </a:p>
        </p:txBody>
      </p:sp>
      <p:sp>
        <p:nvSpPr>
          <p:cNvPr id="44035" name="AutoShape 5"/>
          <p:cNvSpPr>
            <a:spLocks noChangeArrowheads="1"/>
          </p:cNvSpPr>
          <p:nvPr/>
        </p:nvSpPr>
        <p:spPr bwMode="auto">
          <a:xfrm>
            <a:off x="1006475" y="1198563"/>
            <a:ext cx="6769100" cy="175736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44036" name="Rectangle 6"/>
          <p:cNvSpPr>
            <a:spLocks noChangeArrowheads="1"/>
          </p:cNvSpPr>
          <p:nvPr/>
        </p:nvSpPr>
        <p:spPr bwMode="auto">
          <a:xfrm>
            <a:off x="1006475" y="1260475"/>
            <a:ext cx="67691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zh-CN" altLang="en-US">
                <a:latin typeface="楷体" pitchFamily="49" charset="-122"/>
                <a:ea typeface="楷体" pitchFamily="49" charset="-122"/>
              </a:rPr>
              <a:t>             </a:t>
            </a:r>
            <a:r>
              <a:rPr lang="zh-CN" altLang="en-US" sz="2000">
                <a:latin typeface="楷体" pitchFamily="49" charset="-122"/>
                <a:ea typeface="楷体" pitchFamily="49" charset="-122"/>
              </a:rPr>
              <a:t>某</a:t>
            </a:r>
            <a:r>
              <a:rPr lang="zh-CN" altLang="zh-CN" sz="2000">
                <a:latin typeface="楷体" pitchFamily="49" charset="-122"/>
                <a:ea typeface="楷体" pitchFamily="49" charset="-122"/>
              </a:rPr>
              <a:t>大学信息学院学生</a:t>
            </a:r>
            <a:r>
              <a:rPr lang="en-US" altLang="zh-CN" sz="2000">
                <a:latin typeface="楷体" pitchFamily="49" charset="-122"/>
                <a:ea typeface="楷体" pitchFamily="49" charset="-122"/>
              </a:rPr>
              <a:t>,</a:t>
            </a:r>
            <a:r>
              <a:rPr lang="zh-CN" altLang="en-US" sz="2000">
                <a:latin typeface="楷体" pitchFamily="49" charset="-122"/>
                <a:ea typeface="楷体" pitchFamily="49" charset="-122"/>
              </a:rPr>
              <a:t>准备研发一种</a:t>
            </a:r>
            <a:r>
              <a:rPr lang="zh-CN" altLang="zh-CN" sz="2000">
                <a:solidFill>
                  <a:srgbClr val="CC0000"/>
                </a:solidFill>
                <a:latin typeface="楷体" pitchFamily="49" charset="-122"/>
                <a:ea typeface="楷体" pitchFamily="49" charset="-122"/>
              </a:rPr>
              <a:t>基于</a:t>
            </a:r>
            <a:r>
              <a:rPr lang="en-US" altLang="zh-CN" sz="2000">
                <a:solidFill>
                  <a:srgbClr val="CC0000"/>
                </a:solidFill>
                <a:latin typeface="楷体" pitchFamily="49" charset="-122"/>
                <a:ea typeface="楷体" pitchFamily="49" charset="-122"/>
              </a:rPr>
              <a:t>Web</a:t>
            </a:r>
            <a:r>
              <a:rPr lang="zh-CN" altLang="zh-CN" sz="2000">
                <a:solidFill>
                  <a:srgbClr val="CC0000"/>
                </a:solidFill>
                <a:latin typeface="楷体" pitchFamily="49" charset="-122"/>
                <a:ea typeface="楷体" pitchFamily="49" charset="-122"/>
              </a:rPr>
              <a:t>的</a:t>
            </a:r>
            <a:r>
              <a:rPr lang="zh-CN" altLang="en-US" sz="2000">
                <a:solidFill>
                  <a:srgbClr val="CC0000"/>
                </a:solidFill>
                <a:latin typeface="楷体" pitchFamily="49" charset="-122"/>
                <a:ea typeface="楷体" pitchFamily="49" charset="-122"/>
              </a:rPr>
              <a:t>教材采购及销售分发系统</a:t>
            </a:r>
            <a:r>
              <a:rPr lang="zh-CN" altLang="en-US" sz="2000">
                <a:latin typeface="楷体" pitchFamily="49" charset="-122"/>
                <a:ea typeface="楷体" pitchFamily="49" charset="-122"/>
              </a:rPr>
              <a:t>，进行各种教材的预订、审查、统计、采购、查询、开具发票及领书单、发放等</a:t>
            </a:r>
            <a:r>
              <a:rPr lang="zh-CN" altLang="en-US" sz="2000">
                <a:solidFill>
                  <a:srgbClr val="3333FF"/>
                </a:solidFill>
                <a:latin typeface="楷体" pitchFamily="49" charset="-122"/>
                <a:ea typeface="楷体" pitchFamily="49" charset="-122"/>
              </a:rPr>
              <a:t>数据处理</a:t>
            </a:r>
            <a:r>
              <a:rPr lang="zh-CN" altLang="en-US" sz="2000">
                <a:latin typeface="楷体" pitchFamily="49" charset="-122"/>
                <a:ea typeface="楷体" pitchFamily="49" charset="-122"/>
              </a:rPr>
              <a:t>，还需要具有输入、插入、编辑修改、删除、存储等</a:t>
            </a:r>
            <a:r>
              <a:rPr lang="zh-CN" altLang="en-US" sz="2000">
                <a:solidFill>
                  <a:srgbClr val="3333FF"/>
                </a:solidFill>
                <a:latin typeface="楷体" pitchFamily="49" charset="-122"/>
                <a:ea typeface="楷体" pitchFamily="49" charset="-122"/>
              </a:rPr>
              <a:t>功能</a:t>
            </a:r>
            <a:r>
              <a:rPr lang="zh-CN" altLang="en-US" sz="2000">
                <a:latin typeface="楷体" pitchFamily="49" charset="-122"/>
                <a:ea typeface="楷体" pitchFamily="49" charset="-122"/>
              </a:rPr>
              <a:t>。进行调研分析，确定的</a:t>
            </a:r>
            <a:r>
              <a:rPr lang="zh-CN" altLang="en-US" sz="2000">
                <a:solidFill>
                  <a:srgbClr val="990000"/>
                </a:solidFill>
                <a:latin typeface="楷体" pitchFamily="49" charset="-122"/>
                <a:ea typeface="楷体" pitchFamily="49" charset="-122"/>
              </a:rPr>
              <a:t>教材购销系统流程图</a:t>
            </a:r>
            <a:r>
              <a:rPr lang="zh-CN" altLang="en-US" sz="2000">
                <a:latin typeface="楷体" pitchFamily="49" charset="-122"/>
                <a:ea typeface="楷体" pitchFamily="49" charset="-122"/>
              </a:rPr>
              <a:t>如图</a:t>
            </a:r>
            <a:r>
              <a:rPr lang="en-US" altLang="zh-CN" sz="2000">
                <a:latin typeface="楷体" pitchFamily="49" charset="-122"/>
                <a:ea typeface="楷体" pitchFamily="49" charset="-122"/>
              </a:rPr>
              <a:t>2-3</a:t>
            </a:r>
            <a:r>
              <a:rPr lang="zh-CN" altLang="en-US" sz="2000">
                <a:latin typeface="楷体" pitchFamily="49" charset="-122"/>
                <a:ea typeface="楷体" pitchFamily="49" charset="-122"/>
              </a:rPr>
              <a:t>所示。</a:t>
            </a:r>
          </a:p>
        </p:txBody>
      </p:sp>
      <p:sp>
        <p:nvSpPr>
          <p:cNvPr id="44037" name="Rectangle 3"/>
          <p:cNvSpPr>
            <a:spLocks noChangeArrowheads="1"/>
          </p:cNvSpPr>
          <p:nvPr/>
        </p:nvSpPr>
        <p:spPr bwMode="auto">
          <a:xfrm>
            <a:off x="2339975" y="6180138"/>
            <a:ext cx="3995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r>
              <a:rPr lang="zh-CN" altLang="en-US" sz="1600"/>
              <a:t>图</a:t>
            </a:r>
            <a:r>
              <a:rPr lang="en-US" altLang="zh-CN" sz="1600"/>
              <a:t>2-3    </a:t>
            </a:r>
            <a:r>
              <a:rPr lang="zh-CN" altLang="en-US" sz="1600"/>
              <a:t>教材购销系统流程图</a:t>
            </a:r>
          </a:p>
        </p:txBody>
      </p:sp>
      <p:sp>
        <p:nvSpPr>
          <p:cNvPr id="44038"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sp>
        <p:nvSpPr>
          <p:cNvPr id="9" name="圆角矩形 8"/>
          <p:cNvSpPr/>
          <p:nvPr/>
        </p:nvSpPr>
        <p:spPr bwMode="gray">
          <a:xfrm>
            <a:off x="1219200" y="1247775"/>
            <a:ext cx="1265238" cy="368300"/>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dirty="0">
                <a:solidFill>
                  <a:srgbClr val="002060"/>
                </a:solidFill>
                <a:latin typeface="宋体" panose="02010600030101010101" pitchFamily="2" charset="-122"/>
              </a:rPr>
              <a:t>案例</a:t>
            </a:r>
            <a:r>
              <a:rPr lang="en-US" altLang="zh-CN" dirty="0">
                <a:solidFill>
                  <a:srgbClr val="002060"/>
                </a:solidFill>
                <a:latin typeface="宋体" panose="02010600030101010101" pitchFamily="2" charset="-122"/>
              </a:rPr>
              <a:t>2-8</a:t>
            </a:r>
            <a:endParaRPr lang="zh-CN" altLang="en-US" dirty="0">
              <a:solidFill>
                <a:srgbClr val="002060"/>
              </a:solidFill>
              <a:latin typeface="宋体" panose="02010600030101010101" pitchFamily="2" charset="-122"/>
            </a:endParaRPr>
          </a:p>
        </p:txBody>
      </p:sp>
      <p:sp>
        <p:nvSpPr>
          <p:cNvPr id="44042" name="AutoShape 14"/>
          <p:cNvSpPr>
            <a:spLocks noChangeArrowheads="1"/>
          </p:cNvSpPr>
          <p:nvPr/>
        </p:nvSpPr>
        <p:spPr bwMode="auto">
          <a:xfrm>
            <a:off x="1535113" y="4652963"/>
            <a:ext cx="817562" cy="425450"/>
          </a:xfrm>
          <a:prstGeom prst="flowChartTerminator">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10" name="AutoShape 8"/>
          <p:cNvSpPr>
            <a:spLocks noChangeArrowheads="1"/>
          </p:cNvSpPr>
          <p:nvPr/>
        </p:nvSpPr>
        <p:spPr bwMode="auto">
          <a:xfrm>
            <a:off x="539750" y="3176588"/>
            <a:ext cx="936625" cy="612775"/>
          </a:xfrm>
          <a:prstGeom prst="wedgeRoundRectCallout">
            <a:avLst>
              <a:gd name="adj1" fmla="val 73469"/>
              <a:gd name="adj2" fmla="val -25538"/>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en-US" altLang="zh-CN" sz="1600" dirty="0">
                <a:solidFill>
                  <a:srgbClr val="FF0000"/>
                </a:solidFill>
                <a:effectLst>
                  <a:outerShdw blurRad="38100" dist="38100" dir="2700000" algn="tl">
                    <a:srgbClr val="000000"/>
                  </a:outerShdw>
                </a:effectLst>
                <a:latin typeface="Arial Black" panose="020B0A04020102020204" pitchFamily="34" charset="0"/>
              </a:rPr>
              <a:t>[</a:t>
            </a:r>
            <a:r>
              <a:rPr lang="zh-CN" altLang="en-US" sz="1600" dirty="0">
                <a:solidFill>
                  <a:srgbClr val="FF0000"/>
                </a:solidFill>
                <a:effectLst>
                  <a:outerShdw blurRad="38100" dist="38100" dir="2700000" algn="tl">
                    <a:srgbClr val="000000"/>
                  </a:outerShdw>
                </a:effectLst>
                <a:latin typeface="Arial Black" panose="020B0A04020102020204" pitchFamily="34" charset="0"/>
              </a:rPr>
              <a:t>作业</a:t>
            </a:r>
            <a:r>
              <a:rPr lang="en-US" altLang="zh-CN" sz="1600" dirty="0">
                <a:solidFill>
                  <a:srgbClr val="FF0000"/>
                </a:solidFill>
                <a:effectLst>
                  <a:outerShdw blurRad="38100" dist="38100" dir="2700000" algn="tl">
                    <a:srgbClr val="000000"/>
                  </a:outerShdw>
                </a:effectLst>
                <a:latin typeface="Arial Black" panose="020B0A04020102020204" pitchFamily="34" charset="0"/>
              </a:rPr>
              <a:t>] </a:t>
            </a:r>
            <a:r>
              <a:rPr lang="zh-CN" altLang="en-US" sz="1600" dirty="0">
                <a:solidFill>
                  <a:srgbClr val="FF0000"/>
                </a:solidFill>
                <a:effectLst>
                  <a:outerShdw blurRad="38100" dist="38100" dir="2700000" algn="tl">
                    <a:srgbClr val="000000"/>
                  </a:outerShdw>
                </a:effectLst>
                <a:latin typeface="Arial Black" panose="020B0A04020102020204" pitchFamily="34" charset="0"/>
              </a:rPr>
              <a:t>按选题</a:t>
            </a:r>
          </a:p>
        </p:txBody>
      </p:sp>
      <p:sp>
        <p:nvSpPr>
          <p:cNvPr id="44044" name="Rectangle 16"/>
          <p:cNvSpPr>
            <a:spLocks noChangeArrowheads="1"/>
          </p:cNvSpPr>
          <p:nvPr/>
        </p:nvSpPr>
        <p:spPr bwMode="auto">
          <a:xfrm>
            <a:off x="1449388" y="3019425"/>
            <a:ext cx="10355262"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buFont typeface="Arial" pitchFamily="34" charset="0"/>
              <a:buNone/>
            </a:pPr>
            <a:endParaRPr lang="zh-CN" altLang="en-US"/>
          </a:p>
        </p:txBody>
      </p:sp>
      <p:graphicFrame>
        <p:nvGraphicFramePr>
          <p:cNvPr id="44045" name="对象 4"/>
          <p:cNvGraphicFramePr>
            <a:graphicFrameLocks noChangeAspect="1"/>
          </p:cNvGraphicFramePr>
          <p:nvPr/>
        </p:nvGraphicFramePr>
        <p:xfrm>
          <a:off x="1476375" y="3049588"/>
          <a:ext cx="6408738" cy="3068637"/>
        </p:xfrm>
        <a:graphic>
          <a:graphicData uri="http://schemas.openxmlformats.org/presentationml/2006/ole">
            <mc:AlternateContent xmlns:mc="http://schemas.openxmlformats.org/markup-compatibility/2006">
              <mc:Choice xmlns:v="urn:schemas-microsoft-com:vml" Requires="v">
                <p:oleObj spid="_x0000_s1040" r:id="rId3" imgW="6838682" imgH="2914743" progId="Visio.Drawing.11">
                  <p:embed/>
                </p:oleObj>
              </mc:Choice>
              <mc:Fallback>
                <p:oleObj r:id="rId3" imgW="6838682" imgH="2914743"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049588"/>
                        <a:ext cx="6408738" cy="306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44753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395288" y="2725738"/>
            <a:ext cx="8497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eaLnBrk="1" hangingPunct="1">
              <a:buFont typeface="Arial" pitchFamily="34" charset="0"/>
              <a:buNone/>
              <a:tabLst>
                <a:tab pos="3175" algn="l"/>
              </a:tabLst>
            </a:pPr>
            <a:endParaRPr lang="zh-CN" altLang="en-US" sz="3200" b="0"/>
          </a:p>
        </p:txBody>
      </p:sp>
      <p:sp>
        <p:nvSpPr>
          <p:cNvPr id="19" name="圆角矩形 18"/>
          <p:cNvSpPr/>
          <p:nvPr/>
        </p:nvSpPr>
        <p:spPr bwMode="gray">
          <a:xfrm>
            <a:off x="1116013" y="1341438"/>
            <a:ext cx="6840537" cy="1727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500">
                <a:solidFill>
                  <a:srgbClr val="FF0000"/>
                </a:solidFill>
                <a:latin typeface="Wingdings" panose="05000000000000000000" pitchFamily="2" charset="2"/>
              </a:rPr>
              <a:t>1</a:t>
            </a:r>
            <a:r>
              <a:rPr lang="zh-CN" altLang="zh-CN" sz="2500">
                <a:solidFill>
                  <a:srgbClr val="FF0000"/>
                </a:solidFill>
              </a:rPr>
              <a:t>讨论思考</a:t>
            </a:r>
            <a:r>
              <a:rPr lang="zh-CN" altLang="en-US" sz="2300">
                <a:solidFill>
                  <a:schemeClr val="tx1"/>
                </a:solidFill>
                <a:latin typeface="Arial" panose="020B0604020202020204" pitchFamily="34" charset="0"/>
              </a:rPr>
              <a:t>：</a:t>
            </a:r>
          </a:p>
          <a:p>
            <a:pPr eaLnBrk="1" hangingPunct="1">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1</a:t>
            </a:r>
            <a:r>
              <a:rPr lang="zh-CN" altLang="en-US" sz="2400">
                <a:solidFill>
                  <a:schemeClr val="tx1"/>
                </a:solidFill>
                <a:latin typeface="Arial" panose="020B0604020202020204" pitchFamily="34" charset="0"/>
              </a:rPr>
              <a:t>）系统流程图基本符号有哪些？ </a:t>
            </a:r>
          </a:p>
          <a:p>
            <a:pPr eaLnBrk="1" hangingPunct="1">
              <a:defRPr/>
            </a:pPr>
            <a:r>
              <a:rPr lang="zh-CN" altLang="en-US" sz="2400">
                <a:solidFill>
                  <a:schemeClr val="tx1"/>
                </a:solidFill>
                <a:latin typeface="Arial" panose="020B0604020202020204" pitchFamily="34" charset="0"/>
              </a:rPr>
              <a:t>（</a:t>
            </a:r>
            <a:r>
              <a:rPr lang="en-US" altLang="zh-CN" sz="2400">
                <a:solidFill>
                  <a:schemeClr val="tx1"/>
                </a:solidFill>
                <a:latin typeface="Arial" panose="020B0604020202020204" pitchFamily="34" charset="0"/>
              </a:rPr>
              <a:t>2</a:t>
            </a:r>
            <a:r>
              <a:rPr lang="zh-CN" altLang="en-US" sz="2400">
                <a:solidFill>
                  <a:schemeClr val="tx1"/>
                </a:solidFill>
                <a:latin typeface="Arial" panose="020B0604020202020204" pitchFamily="34" charset="0"/>
              </a:rPr>
              <a:t>）系统流程图主要用途是什么？</a:t>
            </a:r>
          </a:p>
        </p:txBody>
      </p:sp>
      <p:pic>
        <p:nvPicPr>
          <p:cNvPr id="45060" name="Picture 5"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005263"/>
            <a:ext cx="14128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4"/>
          <p:cNvSpPr>
            <a:spLocks noChangeArrowheads="1"/>
          </p:cNvSpPr>
          <p:nvPr/>
        </p:nvSpPr>
        <p:spPr bwMode="auto">
          <a:xfrm>
            <a:off x="2484438" y="188913"/>
            <a:ext cx="4968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2.4 </a:t>
            </a:r>
            <a:r>
              <a:rPr lang="zh-CN" altLang="en-US" sz="3200">
                <a:solidFill>
                  <a:schemeClr val="bg1"/>
                </a:solidFill>
                <a:latin typeface="黑体" pitchFamily="49" charset="-122"/>
                <a:ea typeface="黑体" pitchFamily="49" charset="-122"/>
              </a:rPr>
              <a:t>系统流程图及应用 </a:t>
            </a:r>
          </a:p>
        </p:txBody>
      </p:sp>
    </p:spTree>
    <p:extLst>
      <p:ext uri="{BB962C8B-B14F-4D97-AF65-F5344CB8AC3E}">
        <p14:creationId xmlns:p14="http://schemas.microsoft.com/office/powerpoint/2010/main" val="33821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979613" y="260350"/>
            <a:ext cx="4968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2.5 </a:t>
            </a:r>
            <a:r>
              <a:rPr lang="zh-CN" altLang="en-US" sz="3200">
                <a:solidFill>
                  <a:schemeClr val="bg1"/>
                </a:solidFill>
              </a:rPr>
              <a:t>软件开发计划及方案</a:t>
            </a:r>
          </a:p>
        </p:txBody>
      </p:sp>
      <p:sp>
        <p:nvSpPr>
          <p:cNvPr id="19" name="圆角矩形 18"/>
          <p:cNvSpPr/>
          <p:nvPr/>
        </p:nvSpPr>
        <p:spPr bwMode="gray">
          <a:xfrm>
            <a:off x="520700" y="1196975"/>
            <a:ext cx="8120063" cy="2311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400">
                <a:solidFill>
                  <a:srgbClr val="FF0000"/>
                </a:solidFill>
                <a:latin typeface="Arial" panose="020B0604020202020204" pitchFamily="34" charset="0"/>
              </a:rPr>
              <a:t>2.5.1</a:t>
            </a:r>
            <a:r>
              <a:rPr lang="zh-CN" altLang="en-US" sz="2400">
                <a:solidFill>
                  <a:srgbClr val="FF0000"/>
                </a:solidFill>
                <a:latin typeface="Arial" panose="020B0604020202020204" pitchFamily="34" charset="0"/>
              </a:rPr>
              <a:t>软件开发计划的目的及分类</a:t>
            </a:r>
          </a:p>
          <a:p>
            <a:pPr eaLnBrk="1" hangingPunct="1">
              <a:defRPr/>
            </a:pPr>
            <a:r>
              <a:rPr lang="zh-CN" altLang="en-US" sz="2400">
                <a:solidFill>
                  <a:schemeClr val="tx1"/>
                </a:solidFill>
                <a:latin typeface="Arial" panose="020B0604020202020204" pitchFamily="34" charset="0"/>
              </a:rPr>
              <a:t>       </a:t>
            </a:r>
            <a:r>
              <a:rPr lang="zh-CN" altLang="en-US" sz="2000">
                <a:solidFill>
                  <a:srgbClr val="C00000"/>
                </a:solidFill>
                <a:latin typeface="Arial" panose="020B0604020202020204" pitchFamily="34" charset="0"/>
              </a:rPr>
              <a:t>软件开发计划</a:t>
            </a:r>
            <a:r>
              <a:rPr lang="zh-CN" altLang="en-US" sz="2000">
                <a:solidFill>
                  <a:schemeClr val="tx1"/>
                </a:solidFill>
                <a:latin typeface="Arial" panose="020B0604020202020204" pitchFamily="34" charset="0"/>
              </a:rPr>
              <a:t>也称</a:t>
            </a:r>
            <a:r>
              <a:rPr lang="zh-CN" altLang="en-US" sz="2000">
                <a:solidFill>
                  <a:srgbClr val="C00000"/>
                </a:solidFill>
                <a:latin typeface="Arial" panose="020B0604020202020204" pitchFamily="34" charset="0"/>
              </a:rPr>
              <a:t>软件项目计划</a:t>
            </a:r>
            <a:r>
              <a:rPr lang="zh-CN" altLang="en-US" sz="2000">
                <a:solidFill>
                  <a:schemeClr val="tx1"/>
                </a:solidFill>
                <a:latin typeface="Arial" panose="020B0604020202020204" pitchFamily="34" charset="0"/>
              </a:rPr>
              <a:t>（</a:t>
            </a:r>
            <a:r>
              <a:rPr lang="en-US" altLang="zh-CN" sz="2000">
                <a:solidFill>
                  <a:schemeClr val="tx1"/>
                </a:solidFill>
                <a:latin typeface="Arial" panose="020B0604020202020204" pitchFamily="34" charset="0"/>
              </a:rPr>
              <a:t>Software Project Planning</a:t>
            </a:r>
            <a:r>
              <a:rPr lang="zh-CN" altLang="en-US" sz="2000">
                <a:solidFill>
                  <a:schemeClr val="tx1"/>
                </a:solidFill>
                <a:latin typeface="Arial" panose="020B0604020202020204" pitchFamily="34" charset="0"/>
              </a:rPr>
              <a:t>）是指在正式进行软件开发之前</a:t>
            </a:r>
            <a:r>
              <a:rPr lang="en-US" altLang="zh-CN" sz="2000">
                <a:solidFill>
                  <a:schemeClr val="tx1"/>
                </a:solidFill>
                <a:latin typeface="Arial" panose="020B0604020202020204" pitchFamily="34" charset="0"/>
              </a:rPr>
              <a:t>,</a:t>
            </a:r>
            <a:r>
              <a:rPr lang="zh-CN" altLang="en-US" sz="2000">
                <a:solidFill>
                  <a:schemeClr val="tx1"/>
                </a:solidFill>
                <a:latin typeface="Arial" panose="020B0604020202020204" pitchFamily="34" charset="0"/>
              </a:rPr>
              <a:t>制定的</a:t>
            </a:r>
            <a:r>
              <a:rPr lang="zh-CN" altLang="en-US" sz="2000" u="sng">
                <a:solidFill>
                  <a:schemeClr val="tx1"/>
                </a:solidFill>
                <a:latin typeface="Arial" panose="020B0604020202020204" pitchFamily="34" charset="0"/>
              </a:rPr>
              <a:t>具体指导软件开发的实施计划</a:t>
            </a:r>
            <a:r>
              <a:rPr lang="en-US" altLang="zh-CN" sz="2000" u="sng">
                <a:solidFill>
                  <a:schemeClr val="tx1"/>
                </a:solidFill>
                <a:latin typeface="Arial" panose="020B0604020202020204" pitchFamily="34" charset="0"/>
              </a:rPr>
              <a:t>,</a:t>
            </a:r>
            <a:r>
              <a:rPr lang="zh-CN" altLang="en-US" sz="2000">
                <a:solidFill>
                  <a:schemeClr val="tx1"/>
                </a:solidFill>
                <a:latin typeface="Arial" panose="020B0604020202020204" pitchFamily="34" charset="0"/>
              </a:rPr>
              <a:t>是指导软件开发工作的</a:t>
            </a:r>
            <a:r>
              <a:rPr lang="zh-CN" altLang="en-US" sz="2000">
                <a:solidFill>
                  <a:srgbClr val="990000"/>
                </a:solidFill>
                <a:latin typeface="Arial" panose="020B0604020202020204" pitchFamily="34" charset="0"/>
              </a:rPr>
              <a:t>纲领</a:t>
            </a:r>
            <a:r>
              <a:rPr lang="zh-CN" altLang="en-US" sz="2000">
                <a:solidFill>
                  <a:schemeClr val="tx1"/>
                </a:solidFill>
                <a:latin typeface="Arial" panose="020B0604020202020204" pitchFamily="34" charset="0"/>
              </a:rPr>
              <a:t>。软件开发计划</a:t>
            </a:r>
            <a:r>
              <a:rPr lang="zh-CN" altLang="en-US" sz="2000" u="sng">
                <a:solidFill>
                  <a:srgbClr val="DC30C3"/>
                </a:solidFill>
                <a:latin typeface="Arial" panose="020B0604020202020204" pitchFamily="34" charset="0"/>
              </a:rPr>
              <a:t>制定的依据</a:t>
            </a:r>
            <a:r>
              <a:rPr lang="zh-CN" altLang="en-US" sz="2000">
                <a:solidFill>
                  <a:schemeClr val="tx1"/>
                </a:solidFill>
                <a:latin typeface="Arial" panose="020B0604020202020204" pitchFamily="34" charset="0"/>
              </a:rPr>
              <a:t>是</a:t>
            </a:r>
            <a:r>
              <a:rPr lang="zh-CN" altLang="en-US" sz="2000">
                <a:solidFill>
                  <a:srgbClr val="1F38ED"/>
                </a:solidFill>
                <a:latin typeface="Arial" panose="020B0604020202020204" pitchFamily="34" charset="0"/>
              </a:rPr>
              <a:t>问题定义报告</a:t>
            </a:r>
            <a:r>
              <a:rPr lang="zh-CN" altLang="en-US" sz="2000">
                <a:solidFill>
                  <a:schemeClr val="tx1"/>
                </a:solidFill>
                <a:latin typeface="Arial" panose="020B0604020202020204" pitchFamily="34" charset="0"/>
              </a:rPr>
              <a:t>。在问题定义中，</a:t>
            </a:r>
            <a:r>
              <a:rPr lang="zh-CN" altLang="en-US" sz="2000">
                <a:solidFill>
                  <a:srgbClr val="1F38ED"/>
                </a:solidFill>
                <a:latin typeface="Arial" panose="020B0604020202020204" pitchFamily="34" charset="0"/>
              </a:rPr>
              <a:t>需要确定</a:t>
            </a:r>
            <a:r>
              <a:rPr lang="zh-CN" altLang="en-US" sz="2000">
                <a:solidFill>
                  <a:schemeClr val="tx1"/>
                </a:solidFill>
                <a:latin typeface="Arial" panose="020B0604020202020204" pitchFamily="34" charset="0"/>
              </a:rPr>
              <a:t>软件目标、性质、范围、基本需求、环境、主要技术、基础条件和开发的时限要求等。</a:t>
            </a:r>
          </a:p>
        </p:txBody>
      </p:sp>
      <p:sp>
        <p:nvSpPr>
          <p:cNvPr id="6" name="圆角矩形 5"/>
          <p:cNvSpPr/>
          <p:nvPr/>
        </p:nvSpPr>
        <p:spPr bwMode="gray">
          <a:xfrm>
            <a:off x="395288" y="3660775"/>
            <a:ext cx="8245475" cy="308133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zh-CN" altLang="en-US" sz="2000" b="0" dirty="0">
                <a:solidFill>
                  <a:srgbClr val="990000"/>
                </a:solidFill>
                <a:latin typeface="Arial" panose="020B0604020202020204" pitchFamily="34" charset="0"/>
              </a:rPr>
              <a:t>       </a:t>
            </a:r>
            <a:r>
              <a:rPr lang="zh-CN" altLang="en-US" sz="2000" dirty="0">
                <a:solidFill>
                  <a:srgbClr val="990000"/>
                </a:solidFill>
                <a:latin typeface="Arial" panose="020B0604020202020204" pitchFamily="34" charset="0"/>
              </a:rPr>
              <a:t>制定“软件开发计划”</a:t>
            </a:r>
            <a:r>
              <a:rPr lang="zh-CN" altLang="en-US" sz="2000" dirty="0">
                <a:solidFill>
                  <a:schemeClr val="tx1"/>
                </a:solidFill>
                <a:latin typeface="Arial" panose="020B0604020202020204" pitchFamily="34" charset="0"/>
              </a:rPr>
              <a:t> </a:t>
            </a:r>
            <a:r>
              <a:rPr lang="zh-CN" altLang="en-US" sz="2000" u="sng" dirty="0">
                <a:solidFill>
                  <a:srgbClr val="DC30C3"/>
                </a:solidFill>
                <a:latin typeface="Arial" panose="020B0604020202020204" pitchFamily="34" charset="0"/>
              </a:rPr>
              <a:t>主要目的</a:t>
            </a:r>
            <a:r>
              <a:rPr lang="zh-CN" altLang="en-US" sz="2000" dirty="0">
                <a:solidFill>
                  <a:schemeClr val="tx1"/>
                </a:solidFill>
                <a:latin typeface="Arial" panose="020B0604020202020204" pitchFamily="34" charset="0"/>
              </a:rPr>
              <a:t>指导</a:t>
            </a:r>
            <a:r>
              <a:rPr lang="zh-CN" altLang="en-US" sz="2000" dirty="0">
                <a:solidFill>
                  <a:srgbClr val="006600"/>
                </a:solidFill>
                <a:latin typeface="Arial" panose="020B0604020202020204" pitchFamily="34" charset="0"/>
              </a:rPr>
              <a:t>组织、实施、协调和控制软件研发与建设</a:t>
            </a:r>
            <a:r>
              <a:rPr lang="zh-CN" altLang="en-US" sz="2000" dirty="0">
                <a:solidFill>
                  <a:schemeClr val="tx1"/>
                </a:solidFill>
                <a:latin typeface="Arial" panose="020B0604020202020204" pitchFamily="34" charset="0"/>
              </a:rPr>
              <a:t>的重要文件，也是软件工程中的一种管理性文档，主要使项目成员有</a:t>
            </a:r>
            <a:r>
              <a:rPr lang="zh-CN" altLang="en-US" sz="2000" u="sng" dirty="0">
                <a:solidFill>
                  <a:schemeClr val="tx1"/>
                </a:solidFill>
                <a:latin typeface="Arial" panose="020B0604020202020204" pitchFamily="34" charset="0"/>
              </a:rPr>
              <a:t>明确的分工及工作目标</a:t>
            </a:r>
            <a:r>
              <a:rPr lang="zh-CN" altLang="en-US" sz="2000" dirty="0">
                <a:solidFill>
                  <a:schemeClr val="tx1"/>
                </a:solidFill>
                <a:latin typeface="Arial" panose="020B0604020202020204" pitchFamily="34" charset="0"/>
              </a:rPr>
              <a:t>，并对拟开发项目的</a:t>
            </a:r>
            <a:r>
              <a:rPr lang="zh-CN" altLang="en-US" sz="2000" dirty="0">
                <a:solidFill>
                  <a:srgbClr val="006600"/>
                </a:solidFill>
                <a:latin typeface="Arial" panose="020B0604020202020204" pitchFamily="34" charset="0"/>
              </a:rPr>
              <a:t>费用、时间、进度、人员组织、硬件设备的配置、软件开发和运行环境的配置</a:t>
            </a:r>
            <a:r>
              <a:rPr lang="zh-CN" altLang="en-US" sz="2000" dirty="0">
                <a:solidFill>
                  <a:schemeClr val="tx1"/>
                </a:solidFill>
                <a:latin typeface="Arial" panose="020B0604020202020204" pitchFamily="34" charset="0"/>
              </a:rPr>
              <a:t>等进行</a:t>
            </a:r>
            <a:r>
              <a:rPr lang="zh-CN" altLang="en-US" sz="2000" u="sng" dirty="0">
                <a:solidFill>
                  <a:schemeClr val="tx1"/>
                </a:solidFill>
                <a:latin typeface="Arial" panose="020B0604020202020204" pitchFamily="34" charset="0"/>
              </a:rPr>
              <a:t>说明和计划</a:t>
            </a:r>
            <a:r>
              <a:rPr lang="zh-CN" altLang="en-US" sz="2000" dirty="0">
                <a:solidFill>
                  <a:schemeClr val="tx1"/>
                </a:solidFill>
                <a:latin typeface="Arial" panose="020B0604020202020204" pitchFamily="34" charset="0"/>
              </a:rPr>
              <a:t>，是对项目进行运作和管理及解决客户与研发团队间冲突的</a:t>
            </a:r>
            <a:r>
              <a:rPr lang="zh-CN" altLang="en-US" sz="2000" u="sng" dirty="0">
                <a:solidFill>
                  <a:schemeClr val="tx1"/>
                </a:solidFill>
                <a:latin typeface="Arial" panose="020B0604020202020204" pitchFamily="34" charset="0"/>
              </a:rPr>
              <a:t>依据</a:t>
            </a:r>
            <a:r>
              <a:rPr lang="zh-CN" altLang="en-US" sz="2000" dirty="0">
                <a:solidFill>
                  <a:schemeClr val="tx1"/>
                </a:solidFill>
                <a:latin typeface="Arial" panose="020B0604020202020204" pitchFamily="34" charset="0"/>
              </a:rPr>
              <a:t>，据此对项目的</a:t>
            </a:r>
            <a:r>
              <a:rPr lang="zh-CN" altLang="en-US" sz="2000" dirty="0">
                <a:solidFill>
                  <a:srgbClr val="006600"/>
                </a:solidFill>
                <a:latin typeface="Arial" panose="020B0604020202020204" pitchFamily="34" charset="0"/>
              </a:rPr>
              <a:t>费用、进度和资源</a:t>
            </a:r>
            <a:r>
              <a:rPr lang="zh-CN" altLang="en-US" sz="2000" dirty="0">
                <a:solidFill>
                  <a:schemeClr val="tx1"/>
                </a:solidFill>
                <a:latin typeface="Arial" panose="020B0604020202020204" pitchFamily="34" charset="0"/>
              </a:rPr>
              <a:t>进行</a:t>
            </a:r>
            <a:r>
              <a:rPr lang="zh-CN" altLang="en-US" sz="2000" u="sng" dirty="0">
                <a:solidFill>
                  <a:schemeClr val="tx1"/>
                </a:solidFill>
                <a:latin typeface="Arial" panose="020B0604020202020204" pitchFamily="34" charset="0"/>
              </a:rPr>
              <a:t>管理控制</a:t>
            </a:r>
            <a:r>
              <a:rPr lang="zh-CN" altLang="en-US" sz="2000" dirty="0">
                <a:solidFill>
                  <a:schemeClr val="tx1"/>
                </a:solidFill>
                <a:latin typeface="Arial" panose="020B0604020202020204" pitchFamily="34" charset="0"/>
              </a:rPr>
              <a:t>，有助于项目成员之间的</a:t>
            </a:r>
            <a:r>
              <a:rPr lang="zh-CN" altLang="en-US" sz="2000" u="sng" dirty="0">
                <a:solidFill>
                  <a:schemeClr val="tx1"/>
                </a:solidFill>
                <a:latin typeface="Arial" panose="020B0604020202020204" pitchFamily="34" charset="0"/>
              </a:rPr>
              <a:t>交流沟通</a:t>
            </a:r>
            <a:r>
              <a:rPr lang="zh-CN" altLang="en-US" sz="2000" dirty="0">
                <a:solidFill>
                  <a:schemeClr val="tx1"/>
                </a:solidFill>
                <a:latin typeface="Arial" panose="020B0604020202020204" pitchFamily="34" charset="0"/>
              </a:rPr>
              <a:t>，也可作为对项目</a:t>
            </a:r>
            <a:r>
              <a:rPr lang="zh-CN" altLang="en-US" sz="2000" u="sng" dirty="0">
                <a:solidFill>
                  <a:schemeClr val="tx1"/>
                </a:solidFill>
                <a:latin typeface="Arial" panose="020B0604020202020204" pitchFamily="34" charset="0"/>
              </a:rPr>
              <a:t>过程控制和工作考核的基准</a:t>
            </a:r>
            <a:r>
              <a:rPr lang="zh-CN" altLang="en-US" sz="2000" dirty="0">
                <a:solidFill>
                  <a:schemeClr val="tx1"/>
                </a:solidFill>
                <a:latin typeface="Arial" panose="020B0604020202020204" pitchFamily="34" charset="0"/>
              </a:rPr>
              <a:t>。</a:t>
            </a:r>
          </a:p>
          <a:p>
            <a:pPr eaLnBrk="1" hangingPunct="1">
              <a:defRPr/>
            </a:pPr>
            <a:r>
              <a:rPr lang="zh-CN" altLang="en-US" sz="2000" dirty="0">
                <a:solidFill>
                  <a:schemeClr val="tx1"/>
                </a:solidFill>
                <a:latin typeface="Arial" panose="020B0604020202020204" pitchFamily="34" charset="0"/>
              </a:rPr>
              <a:t>        </a:t>
            </a:r>
            <a:r>
              <a:rPr lang="zh-CN" altLang="en-US" sz="2000" dirty="0">
                <a:solidFill>
                  <a:srgbClr val="C00000"/>
                </a:solidFill>
                <a:latin typeface="Arial" panose="020B0604020202020204" pitchFamily="34" charset="0"/>
              </a:rPr>
              <a:t>软件项目计划</a:t>
            </a:r>
            <a:r>
              <a:rPr lang="zh-CN" altLang="en-US" sz="2000" u="sng" dirty="0">
                <a:solidFill>
                  <a:srgbClr val="DC30C3"/>
                </a:solidFill>
                <a:latin typeface="Arial" panose="020B0604020202020204" pitchFamily="34" charset="0"/>
              </a:rPr>
              <a:t>分类</a:t>
            </a:r>
            <a:r>
              <a:rPr lang="zh-CN" altLang="en-US" sz="2000" dirty="0">
                <a:solidFill>
                  <a:schemeClr val="tx1"/>
                </a:solidFill>
                <a:latin typeface="Arial" panose="020B0604020202020204" pitchFamily="34" charset="0"/>
              </a:rPr>
              <a:t>包括：进度计划、质量保证计划、费用计划、风险管理计划、人力计划等。对于大型项目分别制订以上计划，小型项目可将以上内容合并为一个计划。</a:t>
            </a:r>
          </a:p>
        </p:txBody>
      </p:sp>
    </p:spTree>
    <p:extLst>
      <p:ext uri="{BB962C8B-B14F-4D97-AF65-F5344CB8AC3E}">
        <p14:creationId xmlns:p14="http://schemas.microsoft.com/office/powerpoint/2010/main" val="2909484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47107" name="Rectangle 4"/>
          <p:cNvSpPr>
            <a:spLocks noChangeArrowheads="1"/>
          </p:cNvSpPr>
          <p:nvPr/>
        </p:nvSpPr>
        <p:spPr bwMode="auto">
          <a:xfrm>
            <a:off x="468313" y="3203575"/>
            <a:ext cx="8351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eaLnBrk="1" hangingPunct="1">
              <a:buFont typeface="Arial" pitchFamily="34" charset="0"/>
              <a:buNone/>
            </a:pPr>
            <a:endParaRPr lang="zh-CN" altLang="en-US" sz="2400" b="0"/>
          </a:p>
        </p:txBody>
      </p:sp>
      <p:sp>
        <p:nvSpPr>
          <p:cNvPr id="19" name="圆角矩形 18"/>
          <p:cNvSpPr/>
          <p:nvPr/>
        </p:nvSpPr>
        <p:spPr bwMode="gray">
          <a:xfrm>
            <a:off x="611188" y="1125538"/>
            <a:ext cx="7993062" cy="5400675"/>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eaLnBrk="1" hangingPunct="1">
              <a:defRPr/>
            </a:pPr>
            <a:r>
              <a:rPr lang="en-US" altLang="zh-CN" sz="2800" dirty="0">
                <a:solidFill>
                  <a:srgbClr val="FF0000"/>
                </a:solidFill>
                <a:latin typeface="Arial" panose="020B0604020202020204" pitchFamily="34" charset="0"/>
              </a:rPr>
              <a:t>2.5.2 </a:t>
            </a:r>
            <a:r>
              <a:rPr lang="zh-CN" altLang="en-US" sz="2800" dirty="0">
                <a:solidFill>
                  <a:srgbClr val="FF0000"/>
                </a:solidFill>
                <a:latin typeface="Arial" panose="020B0604020202020204" pitchFamily="34" charset="0"/>
              </a:rPr>
              <a:t>软件开发计划的内容及制定</a:t>
            </a:r>
          </a:p>
          <a:p>
            <a:pPr eaLnBrk="1" hangingPunct="1">
              <a:defRPr/>
            </a:pPr>
            <a:r>
              <a:rPr lang="en-US" altLang="zh-CN" sz="2200" b="0" dirty="0">
                <a:solidFill>
                  <a:schemeClr val="tx1"/>
                </a:solidFill>
                <a:latin typeface="Arial" panose="020B0604020202020204" pitchFamily="34" charset="0"/>
              </a:rPr>
              <a:t>       </a:t>
            </a:r>
            <a:r>
              <a:rPr lang="en-US" altLang="zh-CN" sz="2200" dirty="0">
                <a:solidFill>
                  <a:srgbClr val="990033"/>
                </a:solidFill>
                <a:latin typeface="Arial" panose="020B0604020202020204" pitchFamily="34" charset="0"/>
              </a:rPr>
              <a:t>1</a:t>
            </a:r>
            <a:r>
              <a:rPr lang="zh-CN" altLang="en-US" sz="2200" dirty="0">
                <a:solidFill>
                  <a:srgbClr val="990033"/>
                </a:solidFill>
                <a:latin typeface="Arial" panose="020B0604020202020204" pitchFamily="34" charset="0"/>
              </a:rPr>
              <a:t>．软件开发计划主要内容</a:t>
            </a:r>
          </a:p>
          <a:p>
            <a:pPr eaLnBrk="1" hangingPunct="1">
              <a:defRPr/>
            </a:pPr>
            <a:r>
              <a:rPr lang="zh-CN" altLang="en-US" sz="2200" dirty="0">
                <a:solidFill>
                  <a:srgbClr val="990000"/>
                </a:solidFill>
                <a:latin typeface="Arial" panose="020B0604020202020204" pitchFamily="34" charset="0"/>
              </a:rPr>
              <a:t>      </a:t>
            </a:r>
            <a:r>
              <a:rPr lang="zh-CN" altLang="en-US" sz="2200" dirty="0">
                <a:solidFill>
                  <a:srgbClr val="3333FF"/>
                </a:solidFill>
                <a:latin typeface="Arial" panose="020B0604020202020204" pitchFamily="34" charset="0"/>
              </a:rPr>
              <a:t>项目开发计划</a:t>
            </a:r>
            <a:r>
              <a:rPr lang="zh-CN" altLang="en-US" sz="2200" dirty="0">
                <a:solidFill>
                  <a:schemeClr val="tx1"/>
                </a:solidFill>
                <a:latin typeface="Arial" panose="020B0604020202020204" pitchFamily="34" charset="0"/>
              </a:rPr>
              <a:t>是一个管理性文档，</a:t>
            </a:r>
            <a:r>
              <a:rPr lang="zh-CN" altLang="en-US" sz="2200" u="sng" dirty="0">
                <a:solidFill>
                  <a:srgbClr val="DC30C3"/>
                </a:solidFill>
                <a:latin typeface="Arial" panose="020B0604020202020204" pitchFamily="34" charset="0"/>
              </a:rPr>
              <a:t>主要内容</a:t>
            </a:r>
            <a:r>
              <a:rPr lang="zh-CN" altLang="en-US" sz="2200" dirty="0">
                <a:solidFill>
                  <a:schemeClr val="tx1"/>
                </a:solidFill>
                <a:latin typeface="Arial" panose="020B0604020202020204" pitchFamily="34" charset="0"/>
              </a:rPr>
              <a:t>包括： </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1</a:t>
            </a:r>
            <a:r>
              <a:rPr lang="zh-CN" altLang="en-US" sz="2200" dirty="0">
                <a:solidFill>
                  <a:schemeClr val="tx1"/>
                </a:solidFill>
                <a:latin typeface="Arial" panose="020B0604020202020204" pitchFamily="34" charset="0"/>
              </a:rPr>
              <a:t>）项目概述。</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2</a:t>
            </a:r>
            <a:r>
              <a:rPr lang="zh-CN" altLang="en-US" sz="2200" dirty="0">
                <a:solidFill>
                  <a:schemeClr val="tx1"/>
                </a:solidFill>
                <a:latin typeface="Arial" panose="020B0604020202020204" pitchFamily="34" charset="0"/>
              </a:rPr>
              <a:t>）实施计划。</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3</a:t>
            </a:r>
            <a:r>
              <a:rPr lang="zh-CN" altLang="en-US" sz="2200" dirty="0">
                <a:solidFill>
                  <a:schemeClr val="tx1"/>
                </a:solidFill>
                <a:latin typeface="Arial" panose="020B0604020202020204" pitchFamily="34" charset="0"/>
              </a:rPr>
              <a:t>）人员组织及分工。</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4</a:t>
            </a:r>
            <a:r>
              <a:rPr lang="zh-CN" altLang="en-US" sz="2200" dirty="0">
                <a:solidFill>
                  <a:schemeClr val="tx1"/>
                </a:solidFill>
                <a:latin typeface="Arial" panose="020B0604020202020204" pitchFamily="34" charset="0"/>
              </a:rPr>
              <a:t>）交付产品。</a:t>
            </a:r>
          </a:p>
          <a:p>
            <a:pPr eaLnBrk="1" hangingPunct="1">
              <a:defRPr/>
            </a:pPr>
            <a:r>
              <a:rPr lang="zh-CN" altLang="en-US" sz="2200" dirty="0">
                <a:solidFill>
                  <a:schemeClr val="tx1"/>
                </a:solidFill>
                <a:latin typeface="Arial" panose="020B0604020202020204" pitchFamily="34" charset="0"/>
              </a:rPr>
              <a:t>    （</a:t>
            </a:r>
            <a:r>
              <a:rPr lang="en-US" altLang="zh-CN" sz="2200" dirty="0">
                <a:solidFill>
                  <a:schemeClr val="tx1"/>
                </a:solidFill>
                <a:latin typeface="Arial" panose="020B0604020202020204" pitchFamily="34" charset="0"/>
              </a:rPr>
              <a:t>5</a:t>
            </a:r>
            <a:r>
              <a:rPr lang="zh-CN" altLang="en-US" sz="2200" dirty="0">
                <a:solidFill>
                  <a:schemeClr val="tx1"/>
                </a:solidFill>
                <a:latin typeface="Arial" panose="020B0604020202020204" pitchFamily="34" charset="0"/>
              </a:rPr>
              <a:t>）其他内容。</a:t>
            </a:r>
          </a:p>
          <a:p>
            <a:pPr eaLnBrk="1" hangingPunct="1">
              <a:defRPr/>
            </a:pPr>
            <a:r>
              <a:rPr lang="en-US" altLang="zh-CN" sz="2200" dirty="0">
                <a:solidFill>
                  <a:srgbClr val="990033"/>
                </a:solidFill>
                <a:latin typeface="Arial" panose="020B0604020202020204" pitchFamily="34" charset="0"/>
              </a:rPr>
              <a:t>     2. </a:t>
            </a:r>
            <a:r>
              <a:rPr lang="zh-CN" altLang="en-US" sz="2200" dirty="0">
                <a:solidFill>
                  <a:srgbClr val="990033"/>
                </a:solidFill>
                <a:latin typeface="Arial" panose="020B0604020202020204" pitchFamily="34" charset="0"/>
              </a:rPr>
              <a:t>项目开发计划的制定</a:t>
            </a:r>
          </a:p>
          <a:p>
            <a:pPr eaLnBrk="1" hangingPunct="1">
              <a:defRPr/>
            </a:pPr>
            <a:r>
              <a:rPr lang="zh-CN" altLang="en-US" sz="2200" dirty="0">
                <a:solidFill>
                  <a:srgbClr val="3333FF"/>
                </a:solidFill>
                <a:latin typeface="Arial" panose="020B0604020202020204" pitchFamily="34" charset="0"/>
              </a:rPr>
              <a:t>      </a:t>
            </a:r>
            <a:r>
              <a:rPr lang="zh-CN" altLang="en-US" sz="2200" dirty="0">
                <a:solidFill>
                  <a:srgbClr val="C00000"/>
                </a:solidFill>
                <a:latin typeface="Arial" panose="020B0604020202020204" pitchFamily="34" charset="0"/>
              </a:rPr>
              <a:t>项目开发计划的制定科学</a:t>
            </a:r>
            <a:r>
              <a:rPr lang="zh-CN" altLang="en-US" sz="2200" dirty="0">
                <a:solidFill>
                  <a:srgbClr val="29698D"/>
                </a:solidFill>
              </a:rPr>
              <a:t>应</a:t>
            </a:r>
            <a:r>
              <a:rPr lang="zh-CN" altLang="en-US" sz="2200" u="sng" dirty="0">
                <a:solidFill>
                  <a:srgbClr val="DC30C3"/>
                </a:solidFill>
                <a:latin typeface="Arial" panose="020B0604020202020204" pitchFamily="34" charset="0"/>
              </a:rPr>
              <a:t>着重考虑</a:t>
            </a:r>
            <a:r>
              <a:rPr lang="zh-CN" altLang="en-US" sz="2200" dirty="0">
                <a:solidFill>
                  <a:srgbClr val="29698D"/>
                </a:solidFill>
              </a:rPr>
              <a:t>项目规模、类型、特定、复杂度、熟悉程度等。</a:t>
            </a:r>
            <a:endParaRPr lang="en-US" altLang="zh-CN" sz="2200" dirty="0">
              <a:solidFill>
                <a:srgbClr val="29698D"/>
              </a:solidFill>
            </a:endParaRPr>
          </a:p>
          <a:p>
            <a:pPr eaLnBrk="1" hangingPunct="1">
              <a:defRPr/>
            </a:pPr>
            <a:r>
              <a:rPr lang="zh-CN" altLang="en-US" sz="2200" dirty="0">
                <a:solidFill>
                  <a:schemeClr val="tx1"/>
                </a:solidFill>
                <a:latin typeface="Arial" panose="020B0604020202020204" pitchFamily="34" charset="0"/>
              </a:rPr>
              <a:t>      </a:t>
            </a:r>
            <a:r>
              <a:rPr lang="zh-CN" altLang="en-US" sz="2200" dirty="0">
                <a:solidFill>
                  <a:srgbClr val="C00000"/>
                </a:solidFill>
                <a:latin typeface="Arial" panose="020B0604020202020204" pitchFamily="34" charset="0"/>
              </a:rPr>
              <a:t>选择最佳方案</a:t>
            </a:r>
            <a:r>
              <a:rPr lang="zh-CN" altLang="en-US" sz="2200" dirty="0">
                <a:solidFill>
                  <a:schemeClr val="tx1"/>
                </a:solidFill>
                <a:latin typeface="Arial" panose="020B0604020202020204" pitchFamily="34" charset="0"/>
              </a:rPr>
              <a:t>的</a:t>
            </a:r>
            <a:r>
              <a:rPr lang="zh-CN" altLang="en-US" sz="2200" u="sng" dirty="0">
                <a:solidFill>
                  <a:srgbClr val="DC30C3"/>
                </a:solidFill>
                <a:latin typeface="Arial" panose="020B0604020202020204" pitchFamily="34" charset="0"/>
              </a:rPr>
              <a:t>主要依据</a:t>
            </a:r>
            <a:r>
              <a:rPr lang="zh-CN" altLang="en-US" sz="2200" dirty="0">
                <a:solidFill>
                  <a:schemeClr val="tx1"/>
                </a:solidFill>
                <a:latin typeface="Arial" panose="020B0604020202020204" pitchFamily="34" charset="0"/>
              </a:rPr>
              <a:t>包括：技术、工作量、时间、进度、人员组织、费用、软硬件开发及运行环境等方面综合达到最佳。</a:t>
            </a:r>
            <a:endParaRPr lang="en-US" altLang="zh-CN" sz="2200" dirty="0">
              <a:solidFill>
                <a:schemeClr val="tx1"/>
              </a:solidFill>
              <a:latin typeface="Arial" panose="020B0604020202020204" pitchFamily="34" charset="0"/>
            </a:endParaRPr>
          </a:p>
          <a:p>
            <a:pPr eaLnBrk="1" hangingPunct="1">
              <a:defRPr/>
            </a:pPr>
            <a:r>
              <a:rPr lang="zh-CN" altLang="en-US" sz="2200" dirty="0">
                <a:solidFill>
                  <a:srgbClr val="29698D"/>
                </a:solidFill>
              </a:rPr>
              <a:t> </a:t>
            </a:r>
            <a:r>
              <a:rPr lang="zh-CN" altLang="en-US" sz="2200" dirty="0">
                <a:solidFill>
                  <a:schemeClr val="tx1"/>
                </a:solidFill>
                <a:latin typeface="Arial" panose="020B0604020202020204" pitchFamily="34" charset="0"/>
              </a:rPr>
              <a:t> </a:t>
            </a:r>
            <a:endParaRPr lang="en-US" altLang="zh-CN" sz="2200" dirty="0">
              <a:solidFill>
                <a:schemeClr val="tx1"/>
              </a:solidFill>
              <a:latin typeface="Arial" panose="020B0604020202020204" pitchFamily="34" charset="0"/>
            </a:endParaRPr>
          </a:p>
        </p:txBody>
      </p:sp>
      <p:sp>
        <p:nvSpPr>
          <p:cNvPr id="47109" name="Rectangle 2"/>
          <p:cNvSpPr>
            <a:spLocks noChangeArrowheads="1"/>
          </p:cNvSpPr>
          <p:nvPr/>
        </p:nvSpPr>
        <p:spPr bwMode="auto">
          <a:xfrm>
            <a:off x="1979613" y="257175"/>
            <a:ext cx="4968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a:solidFill>
                  <a:schemeClr val="bg1"/>
                </a:solidFill>
              </a:rPr>
              <a:t>2.5 </a:t>
            </a:r>
            <a:r>
              <a:rPr lang="zh-CN" altLang="en-US" sz="3200">
                <a:solidFill>
                  <a:schemeClr val="bg1"/>
                </a:solidFill>
              </a:rPr>
              <a:t>软件开发计划及方案</a:t>
            </a:r>
          </a:p>
        </p:txBody>
      </p:sp>
    </p:spTree>
    <p:extLst>
      <p:ext uri="{BB962C8B-B14F-4D97-AF65-F5344CB8AC3E}">
        <p14:creationId xmlns:p14="http://schemas.microsoft.com/office/powerpoint/2010/main" val="3170506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1763713" y="257175"/>
            <a:ext cx="4968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48131" name="AutoShape 10"/>
          <p:cNvSpPr>
            <a:spLocks noChangeArrowheads="1"/>
          </p:cNvSpPr>
          <p:nvPr/>
        </p:nvSpPr>
        <p:spPr bwMode="auto">
          <a:xfrm>
            <a:off x="684213" y="1412875"/>
            <a:ext cx="8064500" cy="20161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48132" name="Rectangle 13"/>
          <p:cNvSpPr>
            <a:spLocks noChangeArrowheads="1"/>
          </p:cNvSpPr>
          <p:nvPr/>
        </p:nvSpPr>
        <p:spPr bwMode="auto">
          <a:xfrm>
            <a:off x="792163" y="1601788"/>
            <a:ext cx="7704137"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2200">
                <a:solidFill>
                  <a:srgbClr val="990033"/>
                </a:solidFill>
                <a:latin typeface="Times New Roman" pitchFamily="18" charset="0"/>
                <a:cs typeface="Times New Roman" pitchFamily="18" charset="0"/>
              </a:rPr>
              <a:t>                               </a:t>
            </a:r>
            <a:r>
              <a:rPr lang="en-US" altLang="zh-CN" sz="2300">
                <a:solidFill>
                  <a:srgbClr val="CC0000"/>
                </a:solidFill>
                <a:latin typeface="Times New Roman" pitchFamily="18" charset="0"/>
                <a:ea typeface="楷体" pitchFamily="49" charset="-122"/>
              </a:rPr>
              <a:t>Microsoft</a:t>
            </a:r>
            <a:r>
              <a:rPr lang="zh-CN" altLang="en-US" sz="2300">
                <a:solidFill>
                  <a:srgbClr val="CC0000"/>
                </a:solidFill>
                <a:latin typeface="Times New Roman" pitchFamily="18" charset="0"/>
                <a:ea typeface="楷体" pitchFamily="49" charset="-122"/>
              </a:rPr>
              <a:t>公司</a:t>
            </a:r>
            <a:r>
              <a:rPr lang="zh-CN" altLang="en-US" sz="2300">
                <a:latin typeface="Times New Roman" pitchFamily="18" charset="0"/>
                <a:ea typeface="楷体" pitchFamily="49" charset="-122"/>
              </a:rPr>
              <a:t>的一些</a:t>
            </a:r>
            <a:r>
              <a:rPr lang="zh-CN" altLang="en-US" sz="2300">
                <a:solidFill>
                  <a:srgbClr val="3333FF"/>
                </a:solidFill>
                <a:latin typeface="Times New Roman" pitchFamily="18" charset="0"/>
                <a:ea typeface="楷体" pitchFamily="49" charset="-122"/>
              </a:rPr>
              <a:t>开发小组</a:t>
            </a:r>
            <a:r>
              <a:rPr lang="zh-CN" altLang="en-US" sz="2300">
                <a:latin typeface="Times New Roman" pitchFamily="18" charset="0"/>
                <a:ea typeface="楷体" pitchFamily="49" charset="-122"/>
              </a:rPr>
              <a:t>甚至制定了“</a:t>
            </a:r>
            <a:r>
              <a:rPr lang="en-US" altLang="zh-CN" sz="2300">
                <a:solidFill>
                  <a:srgbClr val="CC0000"/>
                </a:solidFill>
                <a:latin typeface="Times New Roman" pitchFamily="18" charset="0"/>
                <a:ea typeface="楷体" pitchFamily="49" charset="-122"/>
              </a:rPr>
              <a:t>20-30%</a:t>
            </a:r>
            <a:r>
              <a:rPr lang="zh-CN" altLang="en-US" sz="2300">
                <a:solidFill>
                  <a:srgbClr val="CC0000"/>
                </a:solidFill>
                <a:latin typeface="Times New Roman" pitchFamily="18" charset="0"/>
                <a:ea typeface="楷体" pitchFamily="49" charset="-122"/>
              </a:rPr>
              <a:t>缓冲规则</a:t>
            </a:r>
            <a:r>
              <a:rPr lang="zh-CN" altLang="en-US" sz="2300">
                <a:latin typeface="Times New Roman" pitchFamily="18" charset="0"/>
                <a:ea typeface="楷体" pitchFamily="49" charset="-122"/>
              </a:rPr>
              <a:t>”。另外，制定软件开发可用一些</a:t>
            </a:r>
            <a:r>
              <a:rPr lang="zh-CN" altLang="en-US" sz="2300">
                <a:solidFill>
                  <a:srgbClr val="3333FF"/>
                </a:solidFill>
                <a:latin typeface="Times New Roman" pitchFamily="18" charset="0"/>
                <a:ea typeface="楷体" pitchFamily="49" charset="-122"/>
              </a:rPr>
              <a:t>工具</a:t>
            </a:r>
            <a:r>
              <a:rPr lang="zh-CN" altLang="en-US" sz="2300">
                <a:latin typeface="Times New Roman" pitchFamily="18" charset="0"/>
                <a:ea typeface="楷体" pitchFamily="49" charset="-122"/>
              </a:rPr>
              <a:t>，如</a:t>
            </a:r>
            <a:r>
              <a:rPr lang="en-US" altLang="zh-CN" sz="2300">
                <a:latin typeface="Times New Roman" pitchFamily="18" charset="0"/>
                <a:ea typeface="楷体" pitchFamily="49" charset="-122"/>
              </a:rPr>
              <a:t>Microsoft Project</a:t>
            </a:r>
            <a:r>
              <a:rPr lang="zh-CN" altLang="en-US" sz="2300">
                <a:latin typeface="Times New Roman" pitchFamily="18" charset="0"/>
                <a:ea typeface="楷体" pitchFamily="49" charset="-122"/>
              </a:rPr>
              <a:t>，对</a:t>
            </a:r>
            <a:r>
              <a:rPr lang="zh-CN" altLang="en-US" sz="2300" u="sng">
                <a:latin typeface="Times New Roman" pitchFamily="18" charset="0"/>
                <a:ea typeface="楷体" pitchFamily="49" charset="-122"/>
              </a:rPr>
              <a:t>项目的资源分配、任务分配等</a:t>
            </a:r>
            <a:r>
              <a:rPr lang="zh-CN" altLang="en-US" sz="2300">
                <a:latin typeface="Times New Roman" pitchFamily="18" charset="0"/>
                <a:ea typeface="楷体" pitchFamily="49" charset="-122"/>
              </a:rPr>
              <a:t>进行较为直观和简单地描述，并提高工作效率。</a:t>
            </a:r>
          </a:p>
        </p:txBody>
      </p:sp>
      <p:sp>
        <p:nvSpPr>
          <p:cNvPr id="48133" name="Rectangle 3"/>
          <p:cNvSpPr>
            <a:spLocks noChangeArrowheads="1"/>
          </p:cNvSpPr>
          <p:nvPr/>
        </p:nvSpPr>
        <p:spPr bwMode="auto">
          <a:xfrm>
            <a:off x="395288" y="5448300"/>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a:p>
        </p:txBody>
      </p:sp>
      <p:sp>
        <p:nvSpPr>
          <p:cNvPr id="48134" name="AutoShape 5"/>
          <p:cNvSpPr>
            <a:spLocks noChangeArrowheads="1"/>
          </p:cNvSpPr>
          <p:nvPr/>
        </p:nvSpPr>
        <p:spPr bwMode="auto">
          <a:xfrm>
            <a:off x="611188" y="3716338"/>
            <a:ext cx="7993062" cy="2592387"/>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sz="2200"/>
          </a:p>
        </p:txBody>
      </p:sp>
      <p:sp>
        <p:nvSpPr>
          <p:cNvPr id="48135" name="Rectangle 8"/>
          <p:cNvSpPr>
            <a:spLocks noChangeArrowheads="1"/>
          </p:cNvSpPr>
          <p:nvPr/>
        </p:nvSpPr>
        <p:spPr bwMode="auto">
          <a:xfrm>
            <a:off x="827088" y="4114800"/>
            <a:ext cx="34115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9563" eaLnBrk="1" hangingPunct="1">
              <a:buFont typeface="Arial" pitchFamily="34" charset="0"/>
              <a:buNone/>
            </a:pPr>
            <a:r>
              <a:rPr lang="en-US" altLang="zh-CN" sz="2200">
                <a:latin typeface="Times New Roman" pitchFamily="18" charset="0"/>
                <a:cs typeface="Times New Roman" pitchFamily="18" charset="0"/>
              </a:rPr>
              <a:t>1</a:t>
            </a:r>
            <a:r>
              <a:rPr lang="zh-CN" altLang="en-US" sz="2200">
                <a:latin typeface="Times New Roman" pitchFamily="18" charset="0"/>
                <a:cs typeface="Times New Roman" pitchFamily="18" charset="0"/>
              </a:rPr>
              <a:t>）软件项目主要问题</a:t>
            </a:r>
            <a:endParaRPr lang="zh-CN" altLang="en-US" sz="2200"/>
          </a:p>
          <a:p>
            <a:pPr indent="309563">
              <a:buFont typeface="Arial" pitchFamily="34" charset="0"/>
              <a:buNone/>
            </a:pPr>
            <a:endParaRPr lang="zh-CN" altLang="en-US" sz="2200">
              <a:latin typeface="宋体" pitchFamily="2" charset="-122"/>
            </a:endParaRPr>
          </a:p>
        </p:txBody>
      </p:sp>
      <p:sp>
        <p:nvSpPr>
          <p:cNvPr id="48136" name="Rectangle 9"/>
          <p:cNvSpPr>
            <a:spLocks noChangeArrowheads="1"/>
          </p:cNvSpPr>
          <p:nvPr/>
        </p:nvSpPr>
        <p:spPr bwMode="auto">
          <a:xfrm>
            <a:off x="827088" y="4391025"/>
            <a:ext cx="77057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09563" eaLnBrk="1" hangingPunct="1">
              <a:buFont typeface="Arial" pitchFamily="34" charset="0"/>
              <a:buNone/>
            </a:pPr>
            <a:r>
              <a:rPr lang="en-US" altLang="zh-CN" sz="2200">
                <a:latin typeface="Times New Roman" pitchFamily="18" charset="0"/>
                <a:cs typeface="Times New Roman" pitchFamily="18" charset="0"/>
              </a:rPr>
              <a:t>2</a:t>
            </a:r>
            <a:r>
              <a:rPr lang="zh-CN" altLang="en-US" sz="2200">
                <a:latin typeface="Times New Roman" pitchFamily="18" charset="0"/>
                <a:cs typeface="Times New Roman" pitchFamily="18" charset="0"/>
              </a:rPr>
              <a:t>）软件开发的主要问题</a:t>
            </a:r>
            <a:endParaRPr lang="zh-CN" altLang="en-US" sz="2200"/>
          </a:p>
          <a:p>
            <a:pPr indent="309563">
              <a:buFont typeface="Arial" pitchFamily="34" charset="0"/>
              <a:buNone/>
            </a:pPr>
            <a:r>
              <a:rPr lang="en-US" altLang="zh-CN" sz="2200">
                <a:latin typeface="Times New Roman" pitchFamily="18" charset="0"/>
                <a:cs typeface="Times New Roman" pitchFamily="18" charset="0"/>
              </a:rPr>
              <a:t>3</a:t>
            </a:r>
            <a:r>
              <a:rPr lang="zh-CN" altLang="en-US" sz="2200">
                <a:latin typeface="Times New Roman" pitchFamily="18" charset="0"/>
                <a:cs typeface="Times New Roman" pitchFamily="18" charset="0"/>
              </a:rPr>
              <a:t>）工作阶段及任务</a:t>
            </a:r>
            <a:endParaRPr lang="zh-CN" altLang="en-US" sz="2200"/>
          </a:p>
          <a:p>
            <a:pPr indent="309563">
              <a:buFont typeface="Arial" pitchFamily="34" charset="0"/>
              <a:buNone/>
            </a:pPr>
            <a:r>
              <a:rPr lang="en-US" altLang="zh-CN" sz="2200">
                <a:latin typeface="Times New Roman" pitchFamily="18" charset="0"/>
                <a:cs typeface="Times New Roman" pitchFamily="18" charset="0"/>
              </a:rPr>
              <a:t>4</a:t>
            </a:r>
            <a:r>
              <a:rPr lang="zh-CN" altLang="en-US" sz="2200">
                <a:latin typeface="Times New Roman" pitchFamily="18" charset="0"/>
                <a:cs typeface="Times New Roman" pitchFamily="18" charset="0"/>
              </a:rPr>
              <a:t>）主要资源需求</a:t>
            </a:r>
          </a:p>
          <a:p>
            <a:pPr indent="309563">
              <a:buFont typeface="Arial" pitchFamily="34" charset="0"/>
              <a:buNone/>
            </a:pP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1</a:t>
            </a:r>
            <a:r>
              <a:rPr lang="zh-CN" altLang="en-US" sz="2200">
                <a:latin typeface="Times New Roman" pitchFamily="18" charset="0"/>
                <a:cs typeface="Times New Roman" pitchFamily="18" charset="0"/>
              </a:rPr>
              <a:t>）人力资源</a:t>
            </a:r>
          </a:p>
          <a:p>
            <a:pPr indent="309563">
              <a:buFont typeface="Arial" pitchFamily="34" charset="0"/>
              <a:buNone/>
            </a:pP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2</a:t>
            </a:r>
            <a:r>
              <a:rPr lang="zh-CN" altLang="en-US" sz="2200">
                <a:latin typeface="Times New Roman" pitchFamily="18" charset="0"/>
                <a:cs typeface="Times New Roman" pitchFamily="18" charset="0"/>
              </a:rPr>
              <a:t>）环境资源</a:t>
            </a:r>
            <a:r>
              <a:rPr lang="zh-CN" altLang="en-US" sz="2200"/>
              <a:t> </a:t>
            </a:r>
            <a:endParaRPr lang="zh-CN" altLang="en-US" sz="2200">
              <a:latin typeface="宋体" pitchFamily="2" charset="-122"/>
            </a:endParaRPr>
          </a:p>
        </p:txBody>
      </p:sp>
      <p:sp>
        <p:nvSpPr>
          <p:cNvPr id="48137" name="Rectangle 10"/>
          <p:cNvSpPr>
            <a:spLocks noChangeArrowheads="1"/>
          </p:cNvSpPr>
          <p:nvPr/>
        </p:nvSpPr>
        <p:spPr bwMode="auto">
          <a:xfrm>
            <a:off x="1042988" y="3789363"/>
            <a:ext cx="2708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2200">
                <a:solidFill>
                  <a:srgbClr val="CC0000"/>
                </a:solidFill>
              </a:rPr>
              <a:t>主要着重考虑事项</a:t>
            </a:r>
            <a:r>
              <a:rPr lang="zh-CN" altLang="en-US" sz="2200">
                <a:solidFill>
                  <a:srgbClr val="1F38ED"/>
                </a:solidFill>
              </a:rPr>
              <a:t>：</a:t>
            </a:r>
          </a:p>
        </p:txBody>
      </p:sp>
      <p:sp>
        <p:nvSpPr>
          <p:cNvPr id="10" name="圆角矩形 9"/>
          <p:cNvSpPr/>
          <p:nvPr/>
        </p:nvSpPr>
        <p:spPr bwMode="gray">
          <a:xfrm>
            <a:off x="1460500" y="1512888"/>
            <a:ext cx="1363663" cy="484187"/>
          </a:xfrm>
          <a:prstGeom prst="roundRect">
            <a:avLst/>
          </a:prstGeom>
        </p:spPr>
        <p:style>
          <a:lnRef idx="0">
            <a:schemeClr val="accent2"/>
          </a:lnRef>
          <a:fillRef idx="3">
            <a:schemeClr val="accent2"/>
          </a:fillRef>
          <a:effectRef idx="3">
            <a:schemeClr val="accent2"/>
          </a:effectRef>
          <a:fontRef idx="minor">
            <a:schemeClr val="lt1"/>
          </a:fontRef>
        </p:style>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 typeface="Wingdings" panose="05000000000000000000" pitchFamily="2" charset="2"/>
              <a:buNone/>
              <a:defRPr/>
            </a:pPr>
            <a:r>
              <a:rPr lang="zh-CN" altLang="en-US" dirty="0">
                <a:solidFill>
                  <a:srgbClr val="002060"/>
                </a:solidFill>
                <a:latin typeface="宋体" panose="02010600030101010101" pitchFamily="2" charset="-122"/>
              </a:rPr>
              <a:t>案例</a:t>
            </a:r>
            <a:r>
              <a:rPr lang="en-US" altLang="zh-CN" dirty="0">
                <a:solidFill>
                  <a:srgbClr val="002060"/>
                </a:solidFill>
                <a:latin typeface="宋体" panose="02010600030101010101" pitchFamily="2" charset="-122"/>
              </a:rPr>
              <a:t>2-9</a:t>
            </a:r>
            <a:endParaRPr lang="zh-CN" altLang="en-US" dirty="0">
              <a:solidFill>
                <a:srgbClr val="002060"/>
              </a:solidFill>
              <a:latin typeface="宋体" panose="02010600030101010101" pitchFamily="2" charset="-122"/>
            </a:endParaRPr>
          </a:p>
        </p:txBody>
      </p:sp>
      <p:pic>
        <p:nvPicPr>
          <p:cNvPr id="48141"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9563" y="52292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0671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763713" y="257175"/>
            <a:ext cx="4968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49155"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49156" name="Rectangle 4"/>
          <p:cNvSpPr>
            <a:spLocks noChangeArrowheads="1"/>
          </p:cNvSpPr>
          <p:nvPr/>
        </p:nvSpPr>
        <p:spPr bwMode="auto">
          <a:xfrm>
            <a:off x="684213" y="1654175"/>
            <a:ext cx="7885112"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50825" eaLnBrk="1" hangingPunct="1">
              <a:buFont typeface="Arial" pitchFamily="34" charset="0"/>
              <a:buNone/>
            </a:pPr>
            <a:r>
              <a:rPr lang="en-US" altLang="zh-CN" sz="2000">
                <a:solidFill>
                  <a:srgbClr val="990033"/>
                </a:solidFill>
              </a:rPr>
              <a:t>   5</a:t>
            </a:r>
            <a:r>
              <a:rPr lang="zh-CN" altLang="en-US" sz="2000">
                <a:solidFill>
                  <a:srgbClr val="990033"/>
                </a:solidFill>
              </a:rPr>
              <a:t>）进度计划的制定</a:t>
            </a:r>
          </a:p>
          <a:p>
            <a:pPr indent="250825" eaLnBrk="1" hangingPunct="1">
              <a:buFont typeface="Arial" pitchFamily="34" charset="0"/>
              <a:buNone/>
            </a:pPr>
            <a:r>
              <a:rPr lang="zh-CN" altLang="en-US" sz="2000"/>
              <a:t>    </a:t>
            </a:r>
            <a:r>
              <a:rPr lang="zh-CN" altLang="en-US" sz="2000">
                <a:solidFill>
                  <a:srgbClr val="CC0000"/>
                </a:solidFill>
              </a:rPr>
              <a:t>软件项目计划</a:t>
            </a:r>
            <a:r>
              <a:rPr lang="zh-CN" altLang="en-US" sz="2000"/>
              <a:t>是一个软件项目进入系统实施的启动阶段</a:t>
            </a:r>
            <a:r>
              <a:rPr lang="en-US" altLang="zh-CN" sz="2000"/>
              <a:t>,</a:t>
            </a:r>
            <a:r>
              <a:rPr lang="zh-CN" altLang="en-US" sz="2000">
                <a:solidFill>
                  <a:srgbClr val="C00000"/>
                </a:solidFill>
              </a:rPr>
              <a:t>主要工作</a:t>
            </a:r>
            <a:r>
              <a:rPr lang="en-US" altLang="zh-CN" sz="2000"/>
              <a:t>:</a:t>
            </a:r>
            <a:r>
              <a:rPr lang="zh-CN" altLang="en-US" sz="2000"/>
              <a:t>确定详细项目实施范围、明确递交工作成果、评估实施过程中主要风险、制定项目实施时间计划、成本和预算计划、人力资源计划等。</a:t>
            </a:r>
          </a:p>
          <a:p>
            <a:pPr indent="250825" eaLnBrk="1" hangingPunct="1">
              <a:buFont typeface="Arial" pitchFamily="34" charset="0"/>
              <a:buNone/>
            </a:pPr>
            <a:r>
              <a:rPr lang="zh-CN" altLang="en-US" sz="2000"/>
              <a:t>    </a:t>
            </a:r>
            <a:r>
              <a:rPr lang="zh-CN" altLang="en-US" sz="2000">
                <a:solidFill>
                  <a:srgbClr val="990000"/>
                </a:solidFill>
              </a:rPr>
              <a:t>制定项目计划</a:t>
            </a:r>
            <a:r>
              <a:rPr lang="zh-CN" altLang="en-US" sz="2000"/>
              <a:t>是软件项目管理过程中一个</a:t>
            </a:r>
            <a:r>
              <a:rPr lang="zh-CN" altLang="en-US" sz="2000">
                <a:solidFill>
                  <a:srgbClr val="DC30C3"/>
                </a:solidFill>
              </a:rPr>
              <a:t>关键活动</a:t>
            </a:r>
            <a:r>
              <a:rPr lang="zh-CN" altLang="en-US" sz="2000"/>
              <a:t>，是软件开发工作的</a:t>
            </a:r>
            <a:r>
              <a:rPr lang="zh-CN" altLang="en-US" sz="2000">
                <a:solidFill>
                  <a:srgbClr val="DC30C3"/>
                </a:solidFill>
              </a:rPr>
              <a:t>第一步</a:t>
            </a:r>
            <a:r>
              <a:rPr lang="zh-CN" altLang="en-US" sz="2000"/>
              <a:t>。 项目计划的</a:t>
            </a:r>
            <a:r>
              <a:rPr lang="zh-CN" altLang="en-US" sz="2000">
                <a:solidFill>
                  <a:srgbClr val="C00000"/>
                </a:solidFill>
              </a:rPr>
              <a:t>目标</a:t>
            </a:r>
            <a:r>
              <a:rPr lang="zh-CN" altLang="en-US" sz="2000"/>
              <a:t>是为项目负责人提供一个框架，使之能合理地估算软件项目开发所需的资源 、经费和开发进度，并控制软件项目开发过程按此计划进行。</a:t>
            </a:r>
            <a:endParaRPr lang="en-US" altLang="zh-CN" sz="2000"/>
          </a:p>
          <a:p>
            <a:pPr indent="250825" eaLnBrk="1" hangingPunct="1">
              <a:buFont typeface="Arial" pitchFamily="34" charset="0"/>
              <a:buNone/>
            </a:pPr>
            <a:r>
              <a:rPr lang="zh-CN" altLang="en-US" sz="2000"/>
              <a:t>   </a:t>
            </a:r>
            <a:r>
              <a:rPr lang="zh-CN" altLang="en-US" sz="2000">
                <a:solidFill>
                  <a:srgbClr val="990000"/>
                </a:solidFill>
              </a:rPr>
              <a:t>软件项目计划</a:t>
            </a:r>
            <a:r>
              <a:rPr lang="zh-CN" altLang="en-US" sz="2000">
                <a:solidFill>
                  <a:srgbClr val="DC30C3"/>
                </a:solidFill>
              </a:rPr>
              <a:t>包括两个方面</a:t>
            </a:r>
            <a:r>
              <a:rPr lang="zh-CN" altLang="en-US" sz="2000" b="0"/>
              <a:t>：</a:t>
            </a:r>
            <a:r>
              <a:rPr lang="zh-CN" altLang="en-US" sz="2000"/>
              <a:t>研究确定和估算。即通过研究确定该软件项目的主要功能、性能和系统界面，估算相关费用和进度。       </a:t>
            </a:r>
          </a:p>
          <a:p>
            <a:pPr indent="250825" eaLnBrk="1" hangingPunct="1">
              <a:buFont typeface="Arial" pitchFamily="34" charset="0"/>
              <a:buNone/>
            </a:pPr>
            <a:r>
              <a:rPr lang="zh-CN" altLang="en-US" sz="2000" b="0"/>
              <a:t>    </a:t>
            </a:r>
            <a:r>
              <a:rPr lang="zh-CN" altLang="en-US" sz="2000"/>
              <a:t>对项目</a:t>
            </a:r>
            <a:r>
              <a:rPr lang="zh-CN" altLang="en-US" sz="2000">
                <a:solidFill>
                  <a:srgbClr val="990000"/>
                </a:solidFill>
              </a:rPr>
              <a:t>不同知识领域</a:t>
            </a:r>
            <a:r>
              <a:rPr lang="zh-CN" altLang="en-US" sz="2000"/>
              <a:t>有</a:t>
            </a:r>
            <a:r>
              <a:rPr lang="zh-CN" altLang="en-US" sz="2000">
                <a:solidFill>
                  <a:srgbClr val="990033"/>
                </a:solidFill>
              </a:rPr>
              <a:t>不同计划</a:t>
            </a:r>
            <a:r>
              <a:rPr lang="en-US" altLang="zh-CN" sz="2000"/>
              <a:t>,</a:t>
            </a:r>
            <a:r>
              <a:rPr lang="zh-CN" altLang="en-US" sz="2000"/>
              <a:t>应根据实际项目情况</a:t>
            </a:r>
            <a:r>
              <a:rPr lang="en-US" altLang="zh-CN" sz="2000"/>
              <a:t>,</a:t>
            </a:r>
            <a:r>
              <a:rPr lang="zh-CN" altLang="en-US" sz="2000"/>
              <a:t>编制不同的计划，其中</a:t>
            </a:r>
            <a:r>
              <a:rPr lang="zh-CN" altLang="en-US" sz="2000">
                <a:solidFill>
                  <a:srgbClr val="339933"/>
                </a:solidFill>
              </a:rPr>
              <a:t>开发计划、范围说明书、工作分解结构、活动清单、网络图、进度计划、资源计划、成本估计、质量计划、风险计划、沟通计划、采购计划</a:t>
            </a:r>
            <a:r>
              <a:rPr lang="zh-CN" altLang="en-US" sz="2000"/>
              <a:t>等</a:t>
            </a:r>
            <a:r>
              <a:rPr lang="en-US" altLang="zh-CN" sz="2000"/>
              <a:t>,</a:t>
            </a:r>
            <a:r>
              <a:rPr lang="zh-CN" altLang="en-US" sz="2000"/>
              <a:t>是项目计划过程常见的</a:t>
            </a:r>
            <a:r>
              <a:rPr lang="zh-CN" altLang="en-US" sz="2000">
                <a:solidFill>
                  <a:srgbClr val="990000"/>
                </a:solidFill>
              </a:rPr>
              <a:t>输出</a:t>
            </a:r>
            <a:r>
              <a:rPr lang="en-US" altLang="zh-CN" sz="2000"/>
              <a:t>,</a:t>
            </a:r>
            <a:r>
              <a:rPr lang="zh-CN" altLang="en-US" sz="2000"/>
              <a:t>应重点把握与运用。             </a:t>
            </a:r>
            <a:r>
              <a:rPr lang="zh-CN" altLang="en-US"/>
              <a:t>      </a:t>
            </a:r>
            <a:endParaRPr lang="zh-CN" altLang="en-US" b="0"/>
          </a:p>
        </p:txBody>
      </p:sp>
      <p:sp>
        <p:nvSpPr>
          <p:cNvPr id="49157" name="AutoShape 7"/>
          <p:cNvSpPr>
            <a:spLocks noChangeArrowheads="1"/>
          </p:cNvSpPr>
          <p:nvPr/>
        </p:nvSpPr>
        <p:spPr bwMode="auto">
          <a:xfrm>
            <a:off x="395288" y="1343025"/>
            <a:ext cx="8208962" cy="5046663"/>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Tree>
    <p:extLst>
      <p:ext uri="{BB962C8B-B14F-4D97-AF65-F5344CB8AC3E}">
        <p14:creationId xmlns:p14="http://schemas.microsoft.com/office/powerpoint/2010/main" val="12371758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835150" y="257175"/>
            <a:ext cx="4968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50179"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pic>
        <p:nvPicPr>
          <p:cNvPr id="50180" name="Picture 5"/>
          <p:cNvPicPr>
            <a:picLocks noChangeAspect="1" noChangeArrowheads="1"/>
          </p:cNvPicPr>
          <p:nvPr/>
        </p:nvPicPr>
        <p:blipFill>
          <a:blip r:embed="rId3">
            <a:lum bright="-12000" contrast="24000"/>
            <a:extLst>
              <a:ext uri="{28A0092B-C50C-407E-A947-70E740481C1C}">
                <a14:useLocalDpi xmlns:a14="http://schemas.microsoft.com/office/drawing/2010/main" val="0"/>
              </a:ext>
            </a:extLst>
          </a:blip>
          <a:srcRect/>
          <a:stretch>
            <a:fillRect/>
          </a:stretch>
        </p:blipFill>
        <p:spPr bwMode="auto">
          <a:xfrm>
            <a:off x="4433888" y="1125538"/>
            <a:ext cx="4040187"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6"/>
          <p:cNvSpPr>
            <a:spLocks noChangeArrowheads="1"/>
          </p:cNvSpPr>
          <p:nvPr/>
        </p:nvSpPr>
        <p:spPr bwMode="auto">
          <a:xfrm>
            <a:off x="5018088" y="6521450"/>
            <a:ext cx="284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itchFamily="34" charset="0"/>
              <a:buNone/>
            </a:pPr>
            <a:r>
              <a:rPr lang="zh-CN" altLang="en-US" sz="1600"/>
              <a:t>图</a:t>
            </a:r>
            <a:r>
              <a:rPr lang="en-US" altLang="zh-CN" sz="1600"/>
              <a:t>2-4  </a:t>
            </a:r>
            <a:r>
              <a:rPr lang="zh-CN" altLang="en-US" sz="1600"/>
              <a:t>制定软件项目计划过程</a:t>
            </a:r>
          </a:p>
        </p:txBody>
      </p:sp>
      <p:graphicFrame>
        <p:nvGraphicFramePr>
          <p:cNvPr id="50182" name="对象 3"/>
          <p:cNvGraphicFramePr>
            <a:graphicFrameLocks/>
          </p:cNvGraphicFramePr>
          <p:nvPr/>
        </p:nvGraphicFramePr>
        <p:xfrm>
          <a:off x="122238" y="1976438"/>
          <a:ext cx="4292600" cy="2808287"/>
        </p:xfrm>
        <a:graphic>
          <a:graphicData uri="http://schemas.openxmlformats.org/presentationml/2006/ole">
            <mc:AlternateContent xmlns:mc="http://schemas.openxmlformats.org/markup-compatibility/2006">
              <mc:Choice xmlns:v="urn:schemas-microsoft-com:vml" Requires="v">
                <p:oleObj spid="_x0000_s2064" r:id="rId4" imgW="2800494" imgH="1257586" progId="Paint.Picture">
                  <p:embed/>
                </p:oleObj>
              </mc:Choice>
              <mc:Fallback>
                <p:oleObj r:id="rId4" imgW="2800494" imgH="1257586"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238" y="1976438"/>
                        <a:ext cx="429260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AutoShape 8"/>
          <p:cNvSpPr>
            <a:spLocks noChangeArrowheads="1"/>
          </p:cNvSpPr>
          <p:nvPr/>
        </p:nvSpPr>
        <p:spPr bwMode="auto">
          <a:xfrm>
            <a:off x="4103688" y="5040313"/>
            <a:ext cx="1081087" cy="433387"/>
          </a:xfrm>
          <a:prstGeom prst="wedgeRectCallout">
            <a:avLst>
              <a:gd name="adj1" fmla="val 72977"/>
              <a:gd name="adj2" fmla="val -94093"/>
            </a:avLst>
          </a:prstGeom>
          <a:solidFill>
            <a:srgbClr val="FFFFCC"/>
          </a:solidFill>
          <a:ln w="9525">
            <a:solidFill>
              <a:schemeClr val="tx1"/>
            </a:solidFill>
            <a:miter lim="800000"/>
            <a:headEnd/>
            <a:tailEnd/>
          </a:ln>
        </p:spPr>
        <p:txBody>
          <a:bodyPr/>
          <a:lstStyle/>
          <a:p>
            <a:pPr algn="ctr" eaLnBrk="1" hangingPunct="1">
              <a:lnSpc>
                <a:spcPct val="85000"/>
              </a:lnSpc>
              <a:buFont typeface="Arial" pitchFamily="34" charset="0"/>
              <a:buNone/>
            </a:pPr>
            <a:r>
              <a:rPr lang="zh-CN" altLang="en-US" sz="1200">
                <a:solidFill>
                  <a:srgbClr val="CC0000"/>
                </a:solidFill>
              </a:rPr>
              <a:t>工作分解结构</a:t>
            </a:r>
            <a:r>
              <a:rPr lang="zh-CN" altLang="en-US"/>
              <a:t> </a:t>
            </a:r>
            <a:r>
              <a:rPr lang="en-US" altLang="zh-CN" sz="1200" b="0">
                <a:solidFill>
                  <a:schemeClr val="tx2"/>
                </a:solidFill>
              </a:rPr>
              <a:t>WBS</a:t>
            </a:r>
            <a:endParaRPr lang="zh-CN" altLang="en-US" sz="1200" b="0">
              <a:solidFill>
                <a:schemeClr val="tx2"/>
              </a:solidFill>
            </a:endParaRPr>
          </a:p>
        </p:txBody>
      </p:sp>
    </p:spTree>
    <p:extLst>
      <p:ext uri="{BB962C8B-B14F-4D97-AF65-F5344CB8AC3E}">
        <p14:creationId xmlns:p14="http://schemas.microsoft.com/office/powerpoint/2010/main" val="39147754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835150" y="185738"/>
            <a:ext cx="4968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51203" name="Rectangle 4"/>
          <p:cNvSpPr>
            <a:spLocks noChangeArrowheads="1"/>
          </p:cNvSpPr>
          <p:nvPr/>
        </p:nvSpPr>
        <p:spPr bwMode="auto">
          <a:xfrm>
            <a:off x="395288" y="3341688"/>
            <a:ext cx="7777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a:p>
            <a:pPr indent="261938" eaLnBrk="1" hangingPunct="1">
              <a:buFont typeface="Arial" pitchFamily="34" charset="0"/>
              <a:buNone/>
            </a:pPr>
            <a:r>
              <a:rPr lang="en-US" altLang="zh-CN" sz="2000" b="0"/>
              <a:t>       </a:t>
            </a:r>
            <a:endParaRPr lang="zh-CN" altLang="en-US" sz="2000" b="0"/>
          </a:p>
        </p:txBody>
      </p:sp>
      <p:sp>
        <p:nvSpPr>
          <p:cNvPr id="51204" name="AutoShape 5"/>
          <p:cNvSpPr>
            <a:spLocks noChangeArrowheads="1"/>
          </p:cNvSpPr>
          <p:nvPr/>
        </p:nvSpPr>
        <p:spPr bwMode="auto">
          <a:xfrm>
            <a:off x="900113" y="1125538"/>
            <a:ext cx="7777162" cy="54721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1205" name="Rectangle 6"/>
          <p:cNvSpPr>
            <a:spLocks noChangeArrowheads="1"/>
          </p:cNvSpPr>
          <p:nvPr/>
        </p:nvSpPr>
        <p:spPr bwMode="auto">
          <a:xfrm>
            <a:off x="971550" y="1157288"/>
            <a:ext cx="77057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eaLnBrk="1" hangingPunct="1">
              <a:buFont typeface="Arial" pitchFamily="34" charset="0"/>
              <a:buNone/>
            </a:pPr>
            <a:r>
              <a:rPr lang="en-US" altLang="zh-CN" sz="2500" dirty="0">
                <a:solidFill>
                  <a:srgbClr val="FF0000"/>
                </a:solidFill>
              </a:rPr>
              <a:t>2.5.3 </a:t>
            </a:r>
            <a:r>
              <a:rPr lang="zh-CN" altLang="en-US" sz="2500" dirty="0">
                <a:solidFill>
                  <a:srgbClr val="FF0000"/>
                </a:solidFill>
              </a:rPr>
              <a:t>软件开发计划书及方案</a:t>
            </a:r>
            <a:r>
              <a:rPr lang="zh-CN" altLang="en-US" sz="2000" dirty="0"/>
              <a:t>（</a:t>
            </a:r>
            <a:r>
              <a:rPr lang="zh-CN" altLang="en-US" sz="2000" dirty="0">
                <a:solidFill>
                  <a:srgbClr val="990000"/>
                </a:solidFill>
              </a:rPr>
              <a:t>参考</a:t>
            </a:r>
            <a:r>
              <a:rPr lang="en-US" altLang="zh-CN" sz="2000" dirty="0">
                <a:solidFill>
                  <a:srgbClr val="990000"/>
                </a:solidFill>
              </a:rPr>
              <a:t>P55</a:t>
            </a:r>
            <a:r>
              <a:rPr lang="zh-CN" altLang="en-US" sz="2000" dirty="0"/>
              <a:t>）</a:t>
            </a:r>
            <a:endParaRPr lang="zh-CN" altLang="zh-CN" sz="2000" dirty="0"/>
          </a:p>
          <a:p>
            <a:pPr eaLnBrk="1" hangingPunct="1">
              <a:spcBef>
                <a:spcPts val="300"/>
              </a:spcBef>
              <a:spcAft>
                <a:spcPts val="200"/>
              </a:spcAft>
              <a:buFont typeface="Arial" pitchFamily="34" charset="0"/>
              <a:buNone/>
            </a:pPr>
            <a:r>
              <a:rPr lang="en-US" altLang="zh-CN" sz="2200" dirty="0"/>
              <a:t>        </a:t>
            </a:r>
            <a:r>
              <a:rPr lang="en-US" altLang="zh-CN" sz="2200" dirty="0">
                <a:solidFill>
                  <a:srgbClr val="C00000"/>
                </a:solidFill>
              </a:rPr>
              <a:t>1. </a:t>
            </a:r>
            <a:r>
              <a:rPr lang="zh-CN" altLang="zh-CN" sz="2200" dirty="0">
                <a:solidFill>
                  <a:srgbClr val="C00000"/>
                </a:solidFill>
              </a:rPr>
              <a:t>软件开发计划书的编写</a:t>
            </a:r>
          </a:p>
          <a:p>
            <a:pPr eaLnBrk="1" hangingPunct="1">
              <a:buFont typeface="Arial" pitchFamily="34" charset="0"/>
              <a:buNone/>
            </a:pPr>
            <a:r>
              <a:rPr lang="en-US" altLang="zh-CN" sz="2200" dirty="0"/>
              <a:t>        “</a:t>
            </a:r>
            <a:r>
              <a:rPr lang="zh-CN" altLang="zh-CN" sz="2200" dirty="0"/>
              <a:t>软件开发计划</a:t>
            </a:r>
            <a:r>
              <a:rPr lang="en-US" altLang="zh-CN" sz="2200" dirty="0"/>
              <a:t>”</a:t>
            </a:r>
            <a:r>
              <a:rPr lang="zh-CN" altLang="zh-CN" sz="2200" dirty="0"/>
              <a:t>的</a:t>
            </a:r>
            <a:r>
              <a:rPr lang="zh-CN" altLang="zh-CN" sz="2200" dirty="0">
                <a:solidFill>
                  <a:srgbClr val="C00000"/>
                </a:solidFill>
              </a:rPr>
              <a:t>具体内容和文档格式</a:t>
            </a:r>
            <a:r>
              <a:rPr lang="zh-CN" altLang="zh-CN" sz="2200" dirty="0"/>
              <a:t>，可参考国家标准</a:t>
            </a:r>
            <a:r>
              <a:rPr lang="en-US" altLang="zh-CN" sz="2200" dirty="0"/>
              <a:t>GB/T 8567-2006</a:t>
            </a:r>
            <a:r>
              <a:rPr lang="zh-CN" altLang="zh-CN" sz="2200" dirty="0"/>
              <a:t>《计算机软件文档编制规范》中的“软件开发计划</a:t>
            </a:r>
            <a:r>
              <a:rPr lang="en-US" altLang="zh-CN" sz="2200" dirty="0"/>
              <a:t>(SDP)</a:t>
            </a:r>
            <a:r>
              <a:rPr lang="zh-CN" altLang="zh-CN" sz="2200" dirty="0"/>
              <a:t>”，结合具体软件项目的规模、类型、条件等特点情况进行适当调整。其中的</a:t>
            </a:r>
            <a:r>
              <a:rPr lang="en-US" altLang="zh-CN" sz="2200" dirty="0"/>
              <a:t>SDP</a:t>
            </a:r>
            <a:r>
              <a:rPr lang="zh-CN" altLang="zh-CN" sz="2200" dirty="0"/>
              <a:t>是向需求方提供了解和监督软件开发过程、所使用的方法、每项活动的途径、项目的安排、组织及资源的一种手段。计划的某些部分可视实际需要单独编制成册，例如，软件配置管理计划、软件质量保证计划和文档编制计划等。</a:t>
            </a:r>
          </a:p>
          <a:p>
            <a:pPr eaLnBrk="1" hangingPunct="1">
              <a:buFont typeface="Arial" pitchFamily="34" charset="0"/>
              <a:buNone/>
            </a:pPr>
            <a:r>
              <a:rPr lang="en-US" altLang="zh-CN" sz="2200" dirty="0"/>
              <a:t>       </a:t>
            </a:r>
            <a:r>
              <a:rPr lang="en-US" altLang="zh-CN" sz="2200" dirty="0">
                <a:solidFill>
                  <a:srgbClr val="C00000"/>
                </a:solidFill>
              </a:rPr>
              <a:t>*2. </a:t>
            </a:r>
            <a:r>
              <a:rPr lang="zh-CN" altLang="zh-CN" sz="2200" dirty="0">
                <a:solidFill>
                  <a:srgbClr val="C00000"/>
                </a:solidFill>
              </a:rPr>
              <a:t>软件开发方案选择及文档</a:t>
            </a:r>
          </a:p>
          <a:p>
            <a:pPr eaLnBrk="1" hangingPunct="1">
              <a:buFont typeface="Arial" pitchFamily="34" charset="0"/>
              <a:buNone/>
            </a:pPr>
            <a:r>
              <a:rPr lang="en-US" altLang="zh-CN" sz="2200" dirty="0"/>
              <a:t>       </a:t>
            </a:r>
            <a:r>
              <a:rPr lang="zh-CN" altLang="zh-CN" sz="2200" dirty="0"/>
              <a:t>可行性分析完成后，系统分析员需要对制定的几个软件研发初步方案中选取的最佳方案进行计划。选择最佳方案的主要依据包括：技术、工作量、时间、进度、人员组织、费用、软硬件开发及运行环境等方面综合达到最佳。</a:t>
            </a:r>
          </a:p>
        </p:txBody>
      </p:sp>
      <p:pic>
        <p:nvPicPr>
          <p:cNvPr id="51206" name="Picture 5"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7588" y="5762625"/>
            <a:ext cx="7762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60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gray">
          <a:xfrm>
            <a:off x="755650" y="1341438"/>
            <a:ext cx="7561263" cy="47529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normAutofit/>
          </a:bodyPr>
          <a:lstStyle/>
          <a:p>
            <a:pPr eaLnBrk="1" hangingPunct="1">
              <a:defRPr/>
            </a:pPr>
            <a:r>
              <a:rPr lang="en-US" altLang="zh-CN" sz="2400" b="1" dirty="0">
                <a:solidFill>
                  <a:srgbClr val="FF0000"/>
                </a:solidFill>
                <a:latin typeface="Arial" panose="020B0604020202020204" pitchFamily="34" charset="0"/>
              </a:rPr>
              <a:t>1.2.2  </a:t>
            </a:r>
            <a:r>
              <a:rPr lang="zh-CN" altLang="en-US" sz="2400" b="1" dirty="0">
                <a:solidFill>
                  <a:srgbClr val="FF0000"/>
                </a:solidFill>
                <a:latin typeface="Arial" panose="020B0604020202020204" pitchFamily="34" charset="0"/>
              </a:rPr>
              <a:t>软件工程的概念、特点和目标</a:t>
            </a:r>
          </a:p>
          <a:p>
            <a:pPr eaLnBrk="1" hangingPunct="1">
              <a:spcBef>
                <a:spcPct val="20000"/>
              </a:spcBef>
              <a:defRPr/>
            </a:pPr>
            <a:r>
              <a:rPr lang="en-US" altLang="zh-CN" sz="2400" dirty="0">
                <a:solidFill>
                  <a:srgbClr val="FF0000"/>
                </a:solidFill>
                <a:latin typeface="Arial" panose="020B0604020202020204" pitchFamily="34" charset="0"/>
              </a:rPr>
              <a:t>    </a:t>
            </a:r>
            <a:r>
              <a:rPr lang="en-US" altLang="zh-CN" sz="2000" b="1" dirty="0">
                <a:solidFill>
                  <a:srgbClr val="FF0000"/>
                </a:solidFill>
                <a:latin typeface="Arial" panose="020B0604020202020204" pitchFamily="34" charset="0"/>
              </a:rPr>
              <a:t>1</a:t>
            </a:r>
            <a:r>
              <a:rPr lang="zh-CN" altLang="en-US" sz="2000" b="1" dirty="0">
                <a:solidFill>
                  <a:srgbClr val="FF0000"/>
                </a:solidFill>
                <a:latin typeface="Arial" panose="020B0604020202020204" pitchFamily="34" charset="0"/>
              </a:rPr>
              <a:t>．软件工程的概念</a:t>
            </a:r>
          </a:p>
          <a:p>
            <a:pPr eaLnBrk="1" hangingPunct="1">
              <a:spcBef>
                <a:spcPct val="20000"/>
              </a:spcBef>
              <a:defRPr/>
            </a:pPr>
            <a:r>
              <a:rPr lang="zh-CN" altLang="en-US" sz="2000" b="1" dirty="0">
                <a:solidFill>
                  <a:schemeClr val="tx1"/>
                </a:solidFill>
                <a:latin typeface="Arial" panose="020B0604020202020204" pitchFamily="34" charset="0"/>
              </a:rPr>
              <a:t>       按照中国国家标准</a:t>
            </a:r>
            <a:r>
              <a:rPr lang="en-US" altLang="zh-CN" sz="2000" b="1" dirty="0">
                <a:solidFill>
                  <a:schemeClr val="tx1"/>
                </a:solidFill>
                <a:latin typeface="Arial" panose="020B0604020202020204" pitchFamily="34" charset="0"/>
              </a:rPr>
              <a:t>GB/T 11457—1995《</a:t>
            </a:r>
            <a:r>
              <a:rPr lang="zh-CN" altLang="en-US" sz="2000" b="1" dirty="0">
                <a:solidFill>
                  <a:schemeClr val="tx1"/>
                </a:solidFill>
                <a:latin typeface="Arial" panose="020B0604020202020204" pitchFamily="34" charset="0"/>
              </a:rPr>
              <a:t>软件工程术语</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的</a:t>
            </a:r>
            <a:r>
              <a:rPr lang="zh-CN" altLang="en-US" sz="2000" b="1" dirty="0">
                <a:solidFill>
                  <a:srgbClr val="CC0000"/>
                </a:solidFill>
                <a:latin typeface="Arial" panose="020B0604020202020204" pitchFamily="34" charset="0"/>
              </a:rPr>
              <a:t>定义</a:t>
            </a:r>
            <a:r>
              <a:rPr lang="zh-CN" altLang="en-US" sz="2000" b="1" dirty="0">
                <a:solidFill>
                  <a:schemeClr val="tx1"/>
                </a:solidFill>
                <a:latin typeface="Arial" panose="020B0604020202020204" pitchFamily="34" charset="0"/>
              </a:rPr>
              <a:t>：</a:t>
            </a:r>
            <a:r>
              <a:rPr lang="zh-CN" altLang="en-US" sz="2000" b="1" u="sng" dirty="0">
                <a:solidFill>
                  <a:srgbClr val="FF0000"/>
                </a:solidFill>
                <a:effectLst>
                  <a:outerShdw blurRad="38100" dist="38100" dir="2700000" algn="tl">
                    <a:srgbClr val="C0C0C0"/>
                  </a:outerShdw>
                </a:effectLst>
                <a:latin typeface="Arial" panose="020B0604020202020204" pitchFamily="34" charset="0"/>
              </a:rPr>
              <a:t>软件工程</a:t>
            </a:r>
            <a:r>
              <a:rPr lang="zh-CN" altLang="en-US" sz="2000" b="1" dirty="0">
                <a:solidFill>
                  <a:schemeClr val="tx1"/>
                </a:solidFill>
                <a:latin typeface="Arial" panose="020B0604020202020204" pitchFamily="34" charset="0"/>
              </a:rPr>
              <a:t>（</a:t>
            </a:r>
            <a:r>
              <a:rPr lang="en-US" altLang="zh-CN" sz="2000" b="1" dirty="0">
                <a:solidFill>
                  <a:schemeClr val="tx1"/>
                </a:solidFill>
                <a:latin typeface="Arial" panose="020B0604020202020204" pitchFamily="34" charset="0"/>
              </a:rPr>
              <a:t>Software Engineering</a:t>
            </a:r>
            <a:r>
              <a:rPr lang="zh-CN" altLang="en-US" sz="2000" b="1" dirty="0">
                <a:solidFill>
                  <a:schemeClr val="tx1"/>
                </a:solidFill>
                <a:latin typeface="Arial" panose="020B0604020202020204" pitchFamily="34" charset="0"/>
              </a:rPr>
              <a:t>）是软件开发、运行、维护和</a:t>
            </a:r>
            <a:r>
              <a:rPr lang="zh-CN" altLang="en-US" sz="2000" b="1" u="sng" dirty="0">
                <a:solidFill>
                  <a:schemeClr val="tx1"/>
                </a:solidFill>
                <a:latin typeface="Arial" panose="020B0604020202020204" pitchFamily="34" charset="0"/>
              </a:rPr>
              <a:t>引退</a:t>
            </a:r>
            <a:r>
              <a:rPr lang="zh-CN" altLang="en-US" sz="2000" b="1" dirty="0">
                <a:solidFill>
                  <a:schemeClr val="tx1"/>
                </a:solidFill>
                <a:latin typeface="Arial" panose="020B0604020202020204" pitchFamily="34" charset="0"/>
              </a:rPr>
              <a:t>的系统方法。</a:t>
            </a:r>
          </a:p>
          <a:p>
            <a:pPr eaLnBrk="1" hangingPunct="1">
              <a:spcBef>
                <a:spcPct val="20000"/>
              </a:spcBef>
              <a:defRPr/>
            </a:pPr>
            <a:r>
              <a:rPr lang="en-US" altLang="zh-CN" sz="2000" b="1" dirty="0">
                <a:solidFill>
                  <a:schemeClr val="tx1"/>
                </a:solidFill>
                <a:latin typeface="Arial" panose="020B0604020202020204" pitchFamily="34" charset="0"/>
              </a:rPr>
              <a:t>     《</a:t>
            </a:r>
            <a:r>
              <a:rPr lang="zh-CN" altLang="en-US" sz="2000" b="1" dirty="0">
                <a:solidFill>
                  <a:schemeClr val="tx1"/>
                </a:solidFill>
                <a:latin typeface="Arial" panose="020B0604020202020204" pitchFamily="34" charset="0"/>
              </a:rPr>
              <a:t>计算机科学技术百科全书</a:t>
            </a:r>
            <a:r>
              <a:rPr lang="en-US" altLang="zh-CN" sz="2000" b="1" dirty="0">
                <a:solidFill>
                  <a:schemeClr val="tx1"/>
                </a:solidFill>
                <a:latin typeface="Arial" panose="020B0604020202020204" pitchFamily="34" charset="0"/>
              </a:rPr>
              <a:t>》</a:t>
            </a:r>
            <a:r>
              <a:rPr lang="zh-CN" altLang="en-US" sz="2000" b="1" dirty="0">
                <a:solidFill>
                  <a:schemeClr val="tx1"/>
                </a:solidFill>
                <a:latin typeface="Arial" panose="020B0604020202020204" pitchFamily="34" charset="0"/>
              </a:rPr>
              <a:t>中对</a:t>
            </a:r>
            <a:r>
              <a:rPr lang="zh-CN" altLang="en-US" sz="2000" b="1" u="sng" dirty="0">
                <a:solidFill>
                  <a:srgbClr val="FF0000"/>
                </a:solidFill>
                <a:effectLst>
                  <a:outerShdw blurRad="38100" dist="38100" dir="2700000" algn="tl">
                    <a:srgbClr val="C0C0C0"/>
                  </a:outerShdw>
                </a:effectLst>
                <a:latin typeface="Arial" panose="020B0604020202020204" pitchFamily="34" charset="0"/>
              </a:rPr>
              <a:t>软件工程</a:t>
            </a:r>
            <a:r>
              <a:rPr lang="zh-CN" altLang="en-US" sz="2000" b="1" dirty="0">
                <a:solidFill>
                  <a:schemeClr val="tx1"/>
                </a:solidFill>
                <a:latin typeface="Arial" panose="020B0604020202020204" pitchFamily="34" charset="0"/>
              </a:rPr>
              <a:t>的</a:t>
            </a:r>
            <a:r>
              <a:rPr lang="zh-CN" altLang="en-US" sz="2000" b="1" dirty="0">
                <a:solidFill>
                  <a:srgbClr val="CC0000"/>
                </a:solidFill>
                <a:latin typeface="Arial" panose="020B0604020202020204" pitchFamily="34" charset="0"/>
              </a:rPr>
              <a:t>定义</a:t>
            </a:r>
            <a:r>
              <a:rPr lang="zh-CN" altLang="en-US" sz="2000" b="1" dirty="0">
                <a:solidFill>
                  <a:schemeClr val="tx1"/>
                </a:solidFill>
                <a:latin typeface="Arial" panose="020B0604020202020204" pitchFamily="34" charset="0"/>
              </a:rPr>
              <a:t>是：应用计算机科学、数学及管理科学等原理，开发软件的</a:t>
            </a:r>
            <a:r>
              <a:rPr lang="zh-CN" altLang="en-US" sz="2000" b="1" dirty="0">
                <a:solidFill>
                  <a:srgbClr val="990033"/>
                </a:solidFill>
                <a:latin typeface="Arial" panose="020B0604020202020204" pitchFamily="34" charset="0"/>
              </a:rPr>
              <a:t>过程</a:t>
            </a:r>
            <a:r>
              <a:rPr lang="zh-CN" altLang="en-US" sz="2000" b="1" dirty="0">
                <a:solidFill>
                  <a:schemeClr val="tx1"/>
                </a:solidFill>
                <a:latin typeface="Arial" panose="020B0604020202020204" pitchFamily="34" charset="0"/>
              </a:rPr>
              <a:t>。软件工程借鉴传统工程的原则、方法，以提高质量、降低成本。其中，</a:t>
            </a:r>
            <a:r>
              <a:rPr lang="zh-CN" altLang="en-US" sz="2000" b="1" u="sng" dirty="0">
                <a:solidFill>
                  <a:srgbClr val="990033"/>
                </a:solidFill>
                <a:latin typeface="Arial" panose="020B0604020202020204" pitchFamily="34" charset="0"/>
              </a:rPr>
              <a:t>计算机科学和数学</a:t>
            </a:r>
            <a:r>
              <a:rPr lang="zh-CN" altLang="en-US" sz="2000" b="1" dirty="0">
                <a:solidFill>
                  <a:schemeClr val="tx1"/>
                </a:solidFill>
                <a:latin typeface="Arial" panose="020B0604020202020204" pitchFamily="34" charset="0"/>
              </a:rPr>
              <a:t>用于构建模型与算法，</a:t>
            </a:r>
            <a:r>
              <a:rPr lang="zh-CN" altLang="en-US" sz="2000" b="1" u="sng" dirty="0">
                <a:solidFill>
                  <a:srgbClr val="990033"/>
                </a:solidFill>
                <a:latin typeface="Arial" panose="020B0604020202020204" pitchFamily="34" charset="0"/>
              </a:rPr>
              <a:t>工程科学</a:t>
            </a:r>
            <a:r>
              <a:rPr lang="zh-CN" altLang="en-US" sz="2000" b="1" dirty="0">
                <a:solidFill>
                  <a:schemeClr val="tx1"/>
                </a:solidFill>
                <a:latin typeface="Arial" panose="020B0604020202020204" pitchFamily="34" charset="0"/>
              </a:rPr>
              <a:t>用于制定规范、设计范型</a:t>
            </a:r>
            <a:r>
              <a:rPr lang="en-US" altLang="zh-CN" sz="2000" b="1" dirty="0">
                <a:solidFill>
                  <a:schemeClr val="tx1"/>
                </a:solidFill>
                <a:latin typeface="Arial" panose="020B0604020202020204" pitchFamily="34" charset="0"/>
              </a:rPr>
              <a:t>(paradigm)</a:t>
            </a:r>
            <a:r>
              <a:rPr lang="zh-CN" altLang="en-US" sz="2000" b="1" dirty="0">
                <a:solidFill>
                  <a:schemeClr val="tx1"/>
                </a:solidFill>
                <a:latin typeface="Arial" panose="020B0604020202020204" pitchFamily="34" charset="0"/>
              </a:rPr>
              <a:t>、评估成本及确定权衡，</a:t>
            </a:r>
            <a:r>
              <a:rPr lang="zh-CN" altLang="en-US" sz="2000" b="1" u="sng" dirty="0">
                <a:solidFill>
                  <a:srgbClr val="990033"/>
                </a:solidFill>
                <a:latin typeface="Arial" panose="020B0604020202020204" pitchFamily="34" charset="0"/>
              </a:rPr>
              <a:t>管理科学</a:t>
            </a:r>
            <a:r>
              <a:rPr lang="zh-CN" altLang="en-US" sz="2000" b="1" dirty="0">
                <a:solidFill>
                  <a:schemeClr val="tx1"/>
                </a:solidFill>
                <a:latin typeface="Arial" panose="020B0604020202020204" pitchFamily="34" charset="0"/>
              </a:rPr>
              <a:t>用于计划、资源、质量、成本等管理。</a:t>
            </a:r>
          </a:p>
          <a:p>
            <a:pPr algn="ctr" eaLnBrk="1" hangingPunct="1">
              <a:spcBef>
                <a:spcPct val="20000"/>
              </a:spcBef>
              <a:defRPr/>
            </a:pPr>
            <a:r>
              <a:rPr lang="zh-CN" altLang="en-US" sz="2000" b="1" dirty="0">
                <a:solidFill>
                  <a:srgbClr val="990033"/>
                </a:solidFill>
                <a:latin typeface="Arial" panose="020B0604020202020204" pitchFamily="34" charset="0"/>
              </a:rPr>
              <a:t>软件工程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工程原理 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技术方法 </a:t>
            </a:r>
            <a:r>
              <a:rPr lang="en-US" altLang="zh-CN" sz="2000" b="1" dirty="0">
                <a:solidFill>
                  <a:srgbClr val="990033"/>
                </a:solidFill>
                <a:latin typeface="Arial" panose="020B0604020202020204" pitchFamily="34" charset="0"/>
              </a:rPr>
              <a:t>+ </a:t>
            </a:r>
            <a:r>
              <a:rPr lang="zh-CN" altLang="en-US" sz="2000" b="1" dirty="0">
                <a:solidFill>
                  <a:srgbClr val="990033"/>
                </a:solidFill>
                <a:latin typeface="Arial" panose="020B0604020202020204" pitchFamily="34" charset="0"/>
              </a:rPr>
              <a:t>管理技术</a:t>
            </a:r>
          </a:p>
        </p:txBody>
      </p:sp>
      <p:sp>
        <p:nvSpPr>
          <p:cNvPr id="20483"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20484" name="AutoShape 5"/>
          <p:cNvSpPr>
            <a:spLocks noChangeArrowheads="1"/>
          </p:cNvSpPr>
          <p:nvPr/>
        </p:nvSpPr>
        <p:spPr bwMode="auto">
          <a:xfrm>
            <a:off x="2505075" y="3387725"/>
            <a:ext cx="827088" cy="150813"/>
          </a:xfrm>
          <a:prstGeom prst="wedgeRectCallout">
            <a:avLst>
              <a:gd name="adj1" fmla="val -48694"/>
              <a:gd name="adj2" fmla="val 20495"/>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80000"/>
              </a:lnSpc>
              <a:buFont typeface="Arial" pitchFamily="34" charset="0"/>
              <a:buNone/>
            </a:pPr>
            <a:r>
              <a:rPr lang="zh-CN" altLang="en-US" sz="800" b="1">
                <a:solidFill>
                  <a:srgbClr val="990033"/>
                </a:solidFill>
              </a:rPr>
              <a:t>更新升级</a:t>
            </a:r>
            <a:r>
              <a:rPr lang="zh-CN" altLang="en-US" sz="800" b="1"/>
              <a:t> </a:t>
            </a:r>
          </a:p>
        </p:txBody>
      </p:sp>
      <p:pic>
        <p:nvPicPr>
          <p:cNvPr id="20485"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950" y="5462588"/>
            <a:ext cx="10271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矩形 1"/>
          <p:cNvSpPr>
            <a:spLocks noChangeArrowheads="1"/>
          </p:cNvSpPr>
          <p:nvPr/>
        </p:nvSpPr>
        <p:spPr bwMode="auto">
          <a:xfrm>
            <a:off x="6011863" y="1484313"/>
            <a:ext cx="2751137" cy="1077912"/>
          </a:xfrm>
          <a:prstGeom prst="rect">
            <a:avLst/>
          </a:prstGeom>
          <a:solidFill>
            <a:srgbClr val="FFFF00"/>
          </a:solidFill>
          <a:ln w="9525">
            <a:solidFill>
              <a:schemeClr val="accent1"/>
            </a:solidFill>
            <a:miter lim="800000"/>
            <a:headEnd/>
            <a:tailEnd/>
          </a:ln>
        </p:spPr>
        <p:txBody>
          <a:bodyPr>
            <a:spAutoFit/>
          </a:bodyPr>
          <a:lstStyle/>
          <a:p>
            <a:r>
              <a:rPr lang="zh-CN" altLang="zh-CN" sz="1600" b="1">
                <a:solidFill>
                  <a:srgbClr val="FF0000"/>
                </a:solidFill>
                <a:latin typeface="Times New Roman" pitchFamily="18" charset="0"/>
                <a:cs typeface="Times New Roman" pitchFamily="18" charset="0"/>
              </a:rPr>
              <a:t>软件工程基本思想</a:t>
            </a:r>
            <a:r>
              <a:rPr lang="zh-CN" altLang="zh-CN" sz="1600">
                <a:latin typeface="Times New Roman" pitchFamily="18" charset="0"/>
                <a:cs typeface="Times New Roman" pitchFamily="18" charset="0"/>
              </a:rPr>
              <a:t>特别强调在软件开发过程中利用工程化标准准则、技术、方法和管理及文档与应用的重要性</a:t>
            </a:r>
            <a:endParaRPr lang="zh-CN" altLang="en-US" sz="1600"/>
          </a:p>
        </p:txBody>
      </p:sp>
    </p:spTree>
    <p:extLst>
      <p:ext uri="{BB962C8B-B14F-4D97-AF65-F5344CB8AC3E}">
        <p14:creationId xmlns:p14="http://schemas.microsoft.com/office/powerpoint/2010/main" val="1130836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835150" y="185738"/>
            <a:ext cx="49688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52227" name="Rectangle 4"/>
          <p:cNvSpPr>
            <a:spLocks noChangeArrowheads="1"/>
          </p:cNvSpPr>
          <p:nvPr/>
        </p:nvSpPr>
        <p:spPr bwMode="auto">
          <a:xfrm>
            <a:off x="395288" y="3341688"/>
            <a:ext cx="77771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a:p>
            <a:pPr indent="261938" eaLnBrk="1" hangingPunct="1">
              <a:buFont typeface="Arial" pitchFamily="34" charset="0"/>
              <a:buNone/>
            </a:pPr>
            <a:r>
              <a:rPr lang="en-US" altLang="zh-CN" sz="2000" b="0"/>
              <a:t>       </a:t>
            </a:r>
            <a:endParaRPr lang="zh-CN" altLang="en-US" sz="2000" b="0"/>
          </a:p>
        </p:txBody>
      </p:sp>
      <p:sp>
        <p:nvSpPr>
          <p:cNvPr id="52228" name="AutoShape 5"/>
          <p:cNvSpPr>
            <a:spLocks noChangeArrowheads="1"/>
          </p:cNvSpPr>
          <p:nvPr/>
        </p:nvSpPr>
        <p:spPr bwMode="auto">
          <a:xfrm>
            <a:off x="900113" y="1125538"/>
            <a:ext cx="7777162" cy="5472112"/>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2229" name="Rectangle 6"/>
          <p:cNvSpPr>
            <a:spLocks noChangeArrowheads="1"/>
          </p:cNvSpPr>
          <p:nvPr/>
        </p:nvSpPr>
        <p:spPr bwMode="auto">
          <a:xfrm>
            <a:off x="1476375" y="1460500"/>
            <a:ext cx="72009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a:t>                         </a:t>
            </a:r>
            <a:r>
              <a:rPr lang="zh-CN" altLang="zh-CN" sz="2400">
                <a:solidFill>
                  <a:srgbClr val="C00000"/>
                </a:solidFill>
              </a:rPr>
              <a:t>软件开发方案书</a:t>
            </a:r>
            <a:r>
              <a:rPr lang="zh-CN" altLang="en-US" sz="2400">
                <a:solidFill>
                  <a:srgbClr val="C00000"/>
                </a:solidFill>
              </a:rPr>
              <a:t>（参见书表）</a:t>
            </a:r>
            <a:endParaRPr lang="zh-CN" altLang="zh-CN" sz="2400">
              <a:solidFill>
                <a:srgbClr val="C00000"/>
              </a:solidFill>
            </a:endParaRPr>
          </a:p>
          <a:p>
            <a:pPr eaLnBrk="1" hangingPunct="1">
              <a:buFont typeface="Arial" pitchFamily="34" charset="0"/>
              <a:buNone/>
            </a:pPr>
            <a:r>
              <a:rPr lang="en-US" altLang="zh-CN" sz="2400"/>
              <a:t>1.</a:t>
            </a:r>
            <a:r>
              <a:rPr lang="zh-CN" altLang="zh-CN" sz="2400"/>
              <a:t>项目描述</a:t>
            </a:r>
          </a:p>
          <a:p>
            <a:pPr eaLnBrk="1" hangingPunct="1">
              <a:buFont typeface="Arial" pitchFamily="34" charset="0"/>
              <a:buNone/>
            </a:pPr>
            <a:r>
              <a:rPr lang="zh-CN" altLang="zh-CN" sz="2400"/>
              <a:t>（</a:t>
            </a:r>
            <a:r>
              <a:rPr lang="en-US" altLang="zh-CN" sz="2400"/>
              <a:t>1</a:t>
            </a:r>
            <a:r>
              <a:rPr lang="zh-CN" altLang="zh-CN" sz="2400"/>
              <a:t>）项目名称</a:t>
            </a:r>
          </a:p>
          <a:p>
            <a:pPr eaLnBrk="1" hangingPunct="1">
              <a:buFont typeface="Arial" pitchFamily="34" charset="0"/>
              <a:buNone/>
            </a:pPr>
            <a:r>
              <a:rPr lang="zh-CN" altLang="zh-CN" sz="2400"/>
              <a:t>（</a:t>
            </a:r>
            <a:r>
              <a:rPr lang="en-US" altLang="zh-CN" sz="2400"/>
              <a:t>2</a:t>
            </a:r>
            <a:r>
              <a:rPr lang="zh-CN" altLang="zh-CN" sz="2400"/>
              <a:t>）项目简介</a:t>
            </a:r>
          </a:p>
          <a:p>
            <a:pPr eaLnBrk="1" hangingPunct="1">
              <a:buFont typeface="Arial" pitchFamily="34" charset="0"/>
              <a:buNone/>
            </a:pPr>
            <a:r>
              <a:rPr lang="zh-CN" altLang="zh-CN" sz="2400"/>
              <a:t>（</a:t>
            </a:r>
            <a:r>
              <a:rPr lang="en-US" altLang="zh-CN" sz="2400"/>
              <a:t>3</a:t>
            </a:r>
            <a:r>
              <a:rPr lang="zh-CN" altLang="zh-CN" sz="2400"/>
              <a:t>）项目调研内容</a:t>
            </a:r>
            <a:endParaRPr lang="en-US" altLang="zh-CN" sz="2400"/>
          </a:p>
          <a:p>
            <a:pPr eaLnBrk="1" hangingPunct="1">
              <a:buFont typeface="Arial" pitchFamily="34" charset="0"/>
              <a:buNone/>
            </a:pPr>
            <a:r>
              <a:rPr lang="en-US" altLang="zh-CN" sz="2400"/>
              <a:t>2.</a:t>
            </a:r>
            <a:r>
              <a:rPr lang="zh-CN" altLang="zh-CN" sz="2400"/>
              <a:t>开发方案</a:t>
            </a:r>
          </a:p>
          <a:p>
            <a:pPr eaLnBrk="1" hangingPunct="1">
              <a:buFont typeface="Arial" pitchFamily="34" charset="0"/>
              <a:buNone/>
            </a:pPr>
            <a:r>
              <a:rPr lang="zh-CN" altLang="zh-CN" sz="2400"/>
              <a:t>（</a:t>
            </a:r>
            <a:r>
              <a:rPr lang="en-US" altLang="zh-CN" sz="2400"/>
              <a:t>1</a:t>
            </a:r>
            <a:r>
              <a:rPr lang="zh-CN" altLang="zh-CN" sz="2400"/>
              <a:t>）进度安排</a:t>
            </a:r>
          </a:p>
          <a:p>
            <a:pPr eaLnBrk="1" hangingPunct="1">
              <a:buFont typeface="Arial" pitchFamily="34" charset="0"/>
              <a:buNone/>
            </a:pPr>
            <a:r>
              <a:rPr lang="zh-CN" altLang="zh-CN" sz="2400"/>
              <a:t>（</a:t>
            </a:r>
            <a:r>
              <a:rPr lang="en-US" altLang="zh-CN" sz="2400"/>
              <a:t>2</a:t>
            </a:r>
            <a:r>
              <a:rPr lang="zh-CN" altLang="zh-CN" sz="2400"/>
              <a:t>）软件开发进度安排</a:t>
            </a:r>
          </a:p>
          <a:p>
            <a:pPr eaLnBrk="1" hangingPunct="1">
              <a:buFont typeface="Arial" pitchFamily="34" charset="0"/>
              <a:buNone/>
            </a:pPr>
            <a:r>
              <a:rPr lang="zh-CN" altLang="zh-CN" sz="2400"/>
              <a:t>（</a:t>
            </a:r>
            <a:r>
              <a:rPr lang="en-US" altLang="zh-CN" sz="2400"/>
              <a:t>3</a:t>
            </a:r>
            <a:r>
              <a:rPr lang="zh-CN" altLang="zh-CN" sz="2400"/>
              <a:t>）项目开发内容</a:t>
            </a:r>
          </a:p>
          <a:p>
            <a:pPr eaLnBrk="1" hangingPunct="1">
              <a:buFont typeface="Arial" pitchFamily="34" charset="0"/>
              <a:buNone/>
            </a:pPr>
            <a:r>
              <a:rPr lang="en-US" altLang="zh-CN" sz="2400"/>
              <a:t>3.</a:t>
            </a:r>
            <a:r>
              <a:rPr lang="zh-CN" altLang="zh-CN" sz="2400"/>
              <a:t>保密约定</a:t>
            </a:r>
          </a:p>
          <a:p>
            <a:pPr eaLnBrk="1" hangingPunct="1">
              <a:buFont typeface="Arial" pitchFamily="34" charset="0"/>
              <a:buNone/>
            </a:pPr>
            <a:r>
              <a:rPr lang="en-US" altLang="zh-CN" sz="2400"/>
              <a:t>4.</a:t>
            </a:r>
            <a:r>
              <a:rPr lang="zh-CN" altLang="zh-CN" sz="2400"/>
              <a:t>软件项目费用</a:t>
            </a:r>
          </a:p>
          <a:p>
            <a:pPr eaLnBrk="1" hangingPunct="1">
              <a:buFont typeface="Arial" pitchFamily="34" charset="0"/>
              <a:buNone/>
            </a:pPr>
            <a:r>
              <a:rPr lang="en-US" altLang="zh-CN" sz="2400"/>
              <a:t>5.</a:t>
            </a:r>
            <a:r>
              <a:rPr lang="zh-CN" altLang="zh-CN" sz="2400"/>
              <a:t>维护方式</a:t>
            </a:r>
          </a:p>
        </p:txBody>
      </p:sp>
      <p:pic>
        <p:nvPicPr>
          <p:cNvPr id="52230" name="Picture 5"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325" y="4149725"/>
            <a:ext cx="141287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5905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835150" y="257175"/>
            <a:ext cx="49688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1" hangingPunct="1">
              <a:buFont typeface="Arial" pitchFamily="34" charset="0"/>
              <a:buNone/>
            </a:pPr>
            <a:r>
              <a:rPr lang="en-US" altLang="zh-CN" sz="3200" b="0">
                <a:solidFill>
                  <a:schemeClr val="bg1"/>
                </a:solidFill>
              </a:rPr>
              <a:t>2.5 </a:t>
            </a:r>
            <a:r>
              <a:rPr lang="zh-CN" altLang="en-US" sz="3200" b="0">
                <a:solidFill>
                  <a:schemeClr val="bg1"/>
                </a:solidFill>
              </a:rPr>
              <a:t>软件开发计划</a:t>
            </a:r>
            <a:r>
              <a:rPr lang="zh-CN" altLang="en-US" sz="3200">
                <a:solidFill>
                  <a:schemeClr val="bg1"/>
                </a:solidFill>
              </a:rPr>
              <a:t>及方案</a:t>
            </a:r>
            <a:r>
              <a:rPr lang="zh-CN" altLang="en-US" sz="3200" b="0">
                <a:solidFill>
                  <a:schemeClr val="bg1"/>
                </a:solidFill>
              </a:rPr>
              <a:t> </a:t>
            </a:r>
          </a:p>
        </p:txBody>
      </p:sp>
      <p:sp>
        <p:nvSpPr>
          <p:cNvPr id="53251"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3252" name="Rectangle 4"/>
          <p:cNvSpPr>
            <a:spLocks noChangeArrowheads="1"/>
          </p:cNvSpPr>
          <p:nvPr/>
        </p:nvSpPr>
        <p:spPr bwMode="auto">
          <a:xfrm>
            <a:off x="395288" y="3494088"/>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3253" name="AutoShape 5"/>
          <p:cNvSpPr>
            <a:spLocks noChangeArrowheads="1"/>
          </p:cNvSpPr>
          <p:nvPr/>
        </p:nvSpPr>
        <p:spPr bwMode="auto">
          <a:xfrm>
            <a:off x="852488" y="1509713"/>
            <a:ext cx="7632700" cy="24479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3254" name="Rectangle 6"/>
          <p:cNvSpPr>
            <a:spLocks noChangeArrowheads="1"/>
          </p:cNvSpPr>
          <p:nvPr/>
        </p:nvSpPr>
        <p:spPr bwMode="auto">
          <a:xfrm>
            <a:off x="1068388" y="1887538"/>
            <a:ext cx="72009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en-US" altLang="zh-CN" sz="2200">
                <a:solidFill>
                  <a:srgbClr val="FF0000"/>
                </a:solidFill>
                <a:latin typeface="Wingdings" pitchFamily="2" charset="2"/>
              </a:rPr>
              <a:t>1</a:t>
            </a:r>
            <a:r>
              <a:rPr lang="zh-CN" altLang="zh-CN" sz="2200">
                <a:solidFill>
                  <a:srgbClr val="FF0000"/>
                </a:solidFill>
                <a:latin typeface="黑体" pitchFamily="49" charset="-122"/>
                <a:ea typeface="黑体" pitchFamily="49" charset="-122"/>
              </a:rPr>
              <a:t>讨论思考</a:t>
            </a:r>
            <a:r>
              <a:rPr lang="zh-CN" altLang="en-US" sz="2200"/>
              <a:t>：</a:t>
            </a:r>
          </a:p>
          <a:p>
            <a:pPr eaLnBrk="1" hangingPunct="1">
              <a:buFont typeface="Arial" pitchFamily="34" charset="0"/>
              <a:buNone/>
            </a:pPr>
            <a:r>
              <a:rPr lang="zh-CN" altLang="en-US" sz="2000">
                <a:latin typeface="华文楷体" pitchFamily="2" charset="-122"/>
                <a:ea typeface="华文楷体" pitchFamily="2" charset="-122"/>
              </a:rPr>
              <a:t>（</a:t>
            </a:r>
            <a:r>
              <a:rPr lang="en-US" altLang="zh-CN" sz="2000">
                <a:latin typeface="华文楷体" pitchFamily="2" charset="-122"/>
                <a:ea typeface="华文楷体" pitchFamily="2" charset="-122"/>
              </a:rPr>
              <a:t>1</a:t>
            </a:r>
            <a:r>
              <a:rPr lang="zh-CN" altLang="en-US" sz="2000">
                <a:latin typeface="华文楷体" pitchFamily="2" charset="-122"/>
                <a:ea typeface="华文楷体" pitchFamily="2" charset="-122"/>
              </a:rPr>
              <a:t>）什么是软件开发计划？软件开发计划制订的依据是什么？</a:t>
            </a:r>
          </a:p>
          <a:p>
            <a:pPr eaLnBrk="1" hangingPunct="1">
              <a:buFont typeface="Arial" pitchFamily="34" charset="0"/>
              <a:buNone/>
            </a:pPr>
            <a:r>
              <a:rPr lang="zh-CN" altLang="en-US" sz="2000">
                <a:latin typeface="华文楷体" pitchFamily="2" charset="-122"/>
                <a:ea typeface="华文楷体" pitchFamily="2" charset="-122"/>
              </a:rPr>
              <a:t>（</a:t>
            </a:r>
            <a:r>
              <a:rPr lang="en-US" altLang="zh-CN" sz="2000">
                <a:latin typeface="华文楷体" pitchFamily="2" charset="-122"/>
                <a:ea typeface="华文楷体" pitchFamily="2" charset="-122"/>
              </a:rPr>
              <a:t>2</a:t>
            </a:r>
            <a:r>
              <a:rPr lang="zh-CN" altLang="en-US" sz="2000">
                <a:latin typeface="华文楷体" pitchFamily="2" charset="-122"/>
                <a:ea typeface="华文楷体" pitchFamily="2" charset="-122"/>
              </a:rPr>
              <a:t>）软件开发计划的内容包括哪几个方面？其主要内容具体有那些？？</a:t>
            </a:r>
          </a:p>
          <a:p>
            <a:pPr eaLnBrk="1" hangingPunct="1">
              <a:buFont typeface="Arial" pitchFamily="34" charset="0"/>
              <a:buNone/>
            </a:pPr>
            <a:r>
              <a:rPr lang="zh-CN" altLang="en-US" sz="2000">
                <a:latin typeface="华文楷体" pitchFamily="2" charset="-122"/>
                <a:ea typeface="华文楷体" pitchFamily="2" charset="-122"/>
              </a:rPr>
              <a:t>（</a:t>
            </a:r>
            <a:r>
              <a:rPr lang="en-US" altLang="zh-CN" sz="2000">
                <a:latin typeface="华文楷体" pitchFamily="2" charset="-122"/>
                <a:ea typeface="华文楷体" pitchFamily="2" charset="-122"/>
              </a:rPr>
              <a:t>3</a:t>
            </a:r>
            <a:r>
              <a:rPr lang="zh-CN" altLang="en-US" sz="2000">
                <a:latin typeface="华文楷体" pitchFamily="2" charset="-122"/>
                <a:ea typeface="华文楷体" pitchFamily="2" charset="-122"/>
              </a:rPr>
              <a:t>）软件开发计划通常着重考虑的基本内容有那些？</a:t>
            </a:r>
            <a:r>
              <a:rPr lang="en-US" altLang="zh-CN" sz="2000">
                <a:latin typeface="华文楷体" pitchFamily="2" charset="-122"/>
                <a:ea typeface="华文楷体" pitchFamily="2" charset="-122"/>
              </a:rPr>
              <a:t> </a:t>
            </a:r>
            <a:endParaRPr lang="zh-CN" altLang="en-US" sz="2000">
              <a:latin typeface="华文楷体" pitchFamily="2" charset="-122"/>
              <a:ea typeface="华文楷体" pitchFamily="2" charset="-122"/>
            </a:endParaRPr>
          </a:p>
        </p:txBody>
      </p:sp>
      <p:pic>
        <p:nvPicPr>
          <p:cNvPr id="53255" name="Picture 24" descr="C:\Program Files\Microsoft Office\MEDIA\CAGCAT10\j030052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4164013"/>
            <a:ext cx="13684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4472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1692275" y="173038"/>
            <a:ext cx="6408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b="0">
                <a:solidFill>
                  <a:schemeClr val="bg1"/>
                </a:solidFill>
              </a:rPr>
              <a:t>2.6 </a:t>
            </a:r>
            <a:r>
              <a:rPr lang="zh-CN" altLang="en-US" sz="3200" b="0">
                <a:solidFill>
                  <a:schemeClr val="bg1"/>
                </a:solidFill>
              </a:rPr>
              <a:t>实验二 软件可行性分析报告</a:t>
            </a:r>
          </a:p>
          <a:p>
            <a:pPr eaLnBrk="1" hangingPunct="1">
              <a:buFont typeface="Arial" pitchFamily="34" charset="0"/>
              <a:buNone/>
            </a:pPr>
            <a:endParaRPr lang="zh-CN" altLang="en-US" sz="3200" b="0">
              <a:solidFill>
                <a:schemeClr val="bg1"/>
              </a:solidFill>
            </a:endParaRPr>
          </a:p>
        </p:txBody>
      </p:sp>
      <p:sp>
        <p:nvSpPr>
          <p:cNvPr id="54275"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4276" name="Rectangle 4"/>
          <p:cNvSpPr>
            <a:spLocks noChangeArrowheads="1"/>
          </p:cNvSpPr>
          <p:nvPr/>
        </p:nvSpPr>
        <p:spPr bwMode="auto">
          <a:xfrm>
            <a:off x="395288" y="3494088"/>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4277" name="AutoShape 5"/>
          <p:cNvSpPr>
            <a:spLocks noChangeArrowheads="1"/>
          </p:cNvSpPr>
          <p:nvPr/>
        </p:nvSpPr>
        <p:spPr bwMode="auto">
          <a:xfrm>
            <a:off x="250825" y="1254125"/>
            <a:ext cx="8642350" cy="53435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4278" name="Rectangle 6"/>
          <p:cNvSpPr>
            <a:spLocks noChangeArrowheads="1"/>
          </p:cNvSpPr>
          <p:nvPr/>
        </p:nvSpPr>
        <p:spPr bwMode="auto">
          <a:xfrm>
            <a:off x="971550" y="234950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endParaRPr lang="zh-CN" altLang="en-US" sz="2400" b="0"/>
          </a:p>
        </p:txBody>
      </p:sp>
      <p:sp>
        <p:nvSpPr>
          <p:cNvPr id="54279" name="Rectangle 7"/>
          <p:cNvSpPr>
            <a:spLocks noChangeArrowheads="1"/>
          </p:cNvSpPr>
          <p:nvPr/>
        </p:nvSpPr>
        <p:spPr bwMode="auto">
          <a:xfrm>
            <a:off x="684213" y="1285875"/>
            <a:ext cx="8351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ts val="600"/>
              </a:spcBef>
              <a:spcAft>
                <a:spcPts val="600"/>
              </a:spcAft>
              <a:buFont typeface="Arial" pitchFamily="34" charset="0"/>
              <a:buNone/>
            </a:pPr>
            <a:r>
              <a:rPr lang="en-US" altLang="zh-CN" sz="2400">
                <a:solidFill>
                  <a:srgbClr val="FF0000"/>
                </a:solidFill>
              </a:rPr>
              <a:t>2.6.1 </a:t>
            </a:r>
            <a:r>
              <a:rPr lang="zh-CN" altLang="en-US" sz="2400">
                <a:solidFill>
                  <a:srgbClr val="FF0000"/>
                </a:solidFill>
              </a:rPr>
              <a:t>实验目的</a:t>
            </a:r>
            <a:endParaRPr lang="en-US" altLang="zh-CN" sz="2400">
              <a:solidFill>
                <a:srgbClr val="FF0000"/>
              </a:solidFill>
            </a:endParaRPr>
          </a:p>
          <a:p>
            <a:pPr eaLnBrk="1" hangingPunct="1">
              <a:buFont typeface="Arial" pitchFamily="34" charset="0"/>
              <a:buNone/>
            </a:pPr>
            <a:r>
              <a:rPr lang="zh-CN" altLang="zh-CN" sz="2400"/>
              <a:t>（</a:t>
            </a:r>
            <a:r>
              <a:rPr lang="en-US" altLang="zh-CN" sz="2400"/>
              <a:t>1</a:t>
            </a:r>
            <a:r>
              <a:rPr lang="zh-CN" altLang="zh-CN" sz="2400"/>
              <a:t>）熟悉业务应用系统的分析方法，加深对软件工程概念的理解。</a:t>
            </a:r>
          </a:p>
          <a:p>
            <a:pPr eaLnBrk="1" hangingPunct="1">
              <a:buFont typeface="Arial" pitchFamily="34" charset="0"/>
              <a:buNone/>
            </a:pPr>
            <a:r>
              <a:rPr lang="zh-CN" altLang="zh-CN" sz="2400"/>
              <a:t>（</a:t>
            </a:r>
            <a:r>
              <a:rPr lang="en-US" altLang="zh-CN" sz="2400"/>
              <a:t>2</a:t>
            </a:r>
            <a:r>
              <a:rPr lang="zh-CN" altLang="zh-CN" sz="2400"/>
              <a:t>）掌握“软件可行性分析报告”的内容、书写格式和注意事项，明确可行性分析的任务和具体过程。</a:t>
            </a:r>
          </a:p>
          <a:p>
            <a:pPr eaLnBrk="1" hangingPunct="1">
              <a:buFont typeface="Arial" pitchFamily="34" charset="0"/>
              <a:buNone/>
            </a:pPr>
            <a:r>
              <a:rPr lang="zh-CN" altLang="zh-CN" sz="2400"/>
              <a:t>（</a:t>
            </a:r>
            <a:r>
              <a:rPr lang="en-US" altLang="zh-CN" sz="2400"/>
              <a:t>3</a:t>
            </a:r>
            <a:r>
              <a:rPr lang="zh-CN" altLang="zh-CN" sz="2400"/>
              <a:t>）掌握软件项目可行性分析中成本</a:t>
            </a:r>
            <a:r>
              <a:rPr lang="en-US" altLang="zh-CN" sz="2400"/>
              <a:t>/</a:t>
            </a:r>
            <a:r>
              <a:rPr lang="zh-CN" altLang="zh-CN" sz="2400"/>
              <a:t>效益分析的常用方法。</a:t>
            </a:r>
          </a:p>
          <a:p>
            <a:pPr eaLnBrk="1" hangingPunct="1">
              <a:spcBef>
                <a:spcPts val="600"/>
              </a:spcBef>
              <a:spcAft>
                <a:spcPts val="600"/>
              </a:spcAft>
              <a:buFont typeface="Arial" pitchFamily="34" charset="0"/>
              <a:buNone/>
            </a:pPr>
            <a:r>
              <a:rPr lang="en-US" altLang="zh-CN" sz="2400">
                <a:solidFill>
                  <a:srgbClr val="FF0000"/>
                </a:solidFill>
              </a:rPr>
              <a:t>2.6.2 </a:t>
            </a:r>
            <a:r>
              <a:rPr lang="zh-CN" altLang="zh-CN" sz="2400">
                <a:solidFill>
                  <a:srgbClr val="FF0000"/>
                </a:solidFill>
              </a:rPr>
              <a:t>实验任务及要求</a:t>
            </a:r>
          </a:p>
          <a:p>
            <a:pPr eaLnBrk="1" hangingPunct="1">
              <a:buFont typeface="Arial" pitchFamily="34" charset="0"/>
              <a:buNone/>
            </a:pPr>
            <a:r>
              <a:rPr lang="zh-CN" altLang="zh-CN" sz="2400"/>
              <a:t>（</a:t>
            </a:r>
            <a:r>
              <a:rPr lang="en-US" altLang="zh-CN" sz="2400"/>
              <a:t>1</a:t>
            </a:r>
            <a:r>
              <a:rPr lang="zh-CN" altLang="zh-CN" sz="2400"/>
              <a:t>）针对“学籍管理系统”（或</a:t>
            </a:r>
            <a:r>
              <a:rPr lang="zh-CN" altLang="zh-CN" sz="2400">
                <a:solidFill>
                  <a:srgbClr val="990000"/>
                </a:solidFill>
              </a:rPr>
              <a:t>分组选题</a:t>
            </a:r>
            <a:r>
              <a:rPr lang="zh-CN" altLang="zh-CN" sz="2400"/>
              <a:t>）具体实际业务应用的调查研究，进行具体的可行性分析。</a:t>
            </a:r>
          </a:p>
          <a:p>
            <a:pPr eaLnBrk="1" hangingPunct="1">
              <a:buFont typeface="Arial" pitchFamily="34" charset="0"/>
              <a:buNone/>
            </a:pPr>
            <a:r>
              <a:rPr lang="zh-CN" altLang="zh-CN" sz="2400"/>
              <a:t>（</a:t>
            </a:r>
            <a:r>
              <a:rPr lang="en-US" altLang="zh-CN" sz="2400"/>
              <a:t>2</a:t>
            </a:r>
            <a:r>
              <a:rPr lang="zh-CN" altLang="zh-CN" sz="2400"/>
              <a:t>）掌握可行性分析报告编写的方法和步骤，明确可行性分析报告的内容和具体格式。从技术、经济、运行等方面进行可行性论证，撰写出“可行性分析报告”。</a:t>
            </a:r>
          </a:p>
          <a:p>
            <a:pPr eaLnBrk="1" hangingPunct="1">
              <a:spcBef>
                <a:spcPts val="600"/>
              </a:spcBef>
              <a:spcAft>
                <a:spcPts val="600"/>
              </a:spcAft>
              <a:buFont typeface="Arial" pitchFamily="34" charset="0"/>
              <a:buNone/>
            </a:pPr>
            <a:endParaRPr lang="zh-CN" altLang="en-US" sz="2200"/>
          </a:p>
        </p:txBody>
      </p:sp>
      <p:pic>
        <p:nvPicPr>
          <p:cNvPr id="54280" name="Picture 8" descr="C:\Program Files\Microsoft Office\MEDIA\CAGCAT10\j02055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8" y="5445125"/>
            <a:ext cx="1368425"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8"/>
          <p:cNvSpPr>
            <a:spLocks noChangeArrowheads="1"/>
          </p:cNvSpPr>
          <p:nvPr/>
        </p:nvSpPr>
        <p:spPr bwMode="auto">
          <a:xfrm>
            <a:off x="6516688" y="3692525"/>
            <a:ext cx="1225550" cy="425450"/>
          </a:xfrm>
          <a:prstGeom prst="wedgeRoundRectCallout">
            <a:avLst>
              <a:gd name="adj1" fmla="val -74407"/>
              <a:gd name="adj2" fmla="val 44721"/>
              <a:gd name="adj3" fmla="val 16667"/>
            </a:avLst>
          </a:prstGeom>
          <a:solidFill>
            <a:srgbClr val="FFFF00"/>
          </a:solidFill>
          <a:ln w="9525" algn="ctr">
            <a:solidFill>
              <a:schemeClr val="tx2"/>
            </a:solidFill>
            <a:miter lim="800000"/>
          </a:ln>
          <a:effectLst/>
        </p:spPr>
        <p:txBody>
          <a:bodyPr/>
          <a:lstStyle/>
          <a:p>
            <a:pPr algn="ctr" eaLnBrk="1" hangingPunct="1">
              <a:spcBef>
                <a:spcPct val="20000"/>
              </a:spcBef>
              <a:buFont typeface="Wingdings" panose="05000000000000000000" pitchFamily="2" charset="2"/>
              <a:buNone/>
              <a:defRPr/>
            </a:pPr>
            <a:r>
              <a:rPr lang="en-US" altLang="zh-CN" sz="1600" dirty="0">
                <a:solidFill>
                  <a:srgbClr val="FF0000"/>
                </a:solidFill>
                <a:effectLst>
                  <a:outerShdw blurRad="38100" dist="38100" dir="2700000" algn="tl">
                    <a:srgbClr val="000000"/>
                  </a:outerShdw>
                </a:effectLst>
                <a:latin typeface="Arial Black" panose="020B0A04020102020204" pitchFamily="34" charset="0"/>
              </a:rPr>
              <a:t>[</a:t>
            </a:r>
            <a:r>
              <a:rPr lang="zh-CN" altLang="en-US" sz="1600" dirty="0">
                <a:solidFill>
                  <a:srgbClr val="FF0000"/>
                </a:solidFill>
                <a:effectLst>
                  <a:outerShdw blurRad="38100" dist="38100" dir="2700000" algn="tl">
                    <a:srgbClr val="000000"/>
                  </a:outerShdw>
                </a:effectLst>
                <a:latin typeface="Arial Black" panose="020B0A04020102020204" pitchFamily="34" charset="0"/>
              </a:rPr>
              <a:t>实验报告</a:t>
            </a:r>
            <a:r>
              <a:rPr lang="en-US" altLang="zh-CN" sz="1600" dirty="0">
                <a:solidFill>
                  <a:srgbClr val="FF0000"/>
                </a:solidFill>
                <a:effectLst>
                  <a:outerShdw blurRad="38100" dist="38100" dir="2700000" algn="tl">
                    <a:srgbClr val="000000"/>
                  </a:outerShdw>
                </a:effectLst>
                <a:latin typeface="Arial Black" panose="020B0A04020102020204" pitchFamily="34" charset="0"/>
              </a:rPr>
              <a:t>] </a:t>
            </a:r>
            <a:endParaRPr lang="zh-CN" altLang="en-US" sz="1600" dirty="0">
              <a:solidFill>
                <a:srgbClr val="FF0000"/>
              </a:solidFill>
              <a:effectLst>
                <a:outerShdw blurRad="38100" dist="38100" dir="2700000" algn="tl">
                  <a:srgbClr val="000000"/>
                </a:outerShdw>
              </a:effectLst>
              <a:latin typeface="Arial Black" panose="020B0A04020102020204" pitchFamily="34" charset="0"/>
            </a:endParaRPr>
          </a:p>
        </p:txBody>
      </p:sp>
    </p:spTree>
    <p:extLst>
      <p:ext uri="{BB962C8B-B14F-4D97-AF65-F5344CB8AC3E}">
        <p14:creationId xmlns:p14="http://schemas.microsoft.com/office/powerpoint/2010/main" val="4217239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692275" y="173038"/>
            <a:ext cx="64087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1" hangingPunct="1">
              <a:buFont typeface="Arial" pitchFamily="34" charset="0"/>
              <a:buNone/>
            </a:pPr>
            <a:r>
              <a:rPr lang="en-US" altLang="zh-CN" sz="3200" b="0">
                <a:solidFill>
                  <a:schemeClr val="bg1"/>
                </a:solidFill>
              </a:rPr>
              <a:t>2.6 </a:t>
            </a:r>
            <a:r>
              <a:rPr lang="zh-CN" altLang="en-US" sz="3200" b="0">
                <a:solidFill>
                  <a:schemeClr val="bg1"/>
                </a:solidFill>
              </a:rPr>
              <a:t>实验二 软件可行性分析报告</a:t>
            </a:r>
          </a:p>
          <a:p>
            <a:pPr eaLnBrk="1" hangingPunct="1">
              <a:buFont typeface="Arial" pitchFamily="34" charset="0"/>
              <a:buNone/>
            </a:pPr>
            <a:endParaRPr lang="zh-CN" altLang="en-US" sz="3200" b="0">
              <a:solidFill>
                <a:schemeClr val="bg1"/>
              </a:solidFill>
            </a:endParaRPr>
          </a:p>
        </p:txBody>
      </p:sp>
      <p:sp>
        <p:nvSpPr>
          <p:cNvPr id="55299" name="Rectangle 3"/>
          <p:cNvSpPr>
            <a:spLocks noChangeArrowheads="1"/>
          </p:cNvSpPr>
          <p:nvPr/>
        </p:nvSpPr>
        <p:spPr bwMode="auto">
          <a:xfrm>
            <a:off x="395288" y="3508375"/>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5300" name="Rectangle 4"/>
          <p:cNvSpPr>
            <a:spLocks noChangeArrowheads="1"/>
          </p:cNvSpPr>
          <p:nvPr/>
        </p:nvSpPr>
        <p:spPr bwMode="auto">
          <a:xfrm>
            <a:off x="395288" y="3494088"/>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5301" name="AutoShape 5"/>
          <p:cNvSpPr>
            <a:spLocks noChangeArrowheads="1"/>
          </p:cNvSpPr>
          <p:nvPr/>
        </p:nvSpPr>
        <p:spPr bwMode="auto">
          <a:xfrm>
            <a:off x="250825" y="1254125"/>
            <a:ext cx="8642350" cy="5343525"/>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5302" name="Rectangle 6"/>
          <p:cNvSpPr>
            <a:spLocks noChangeArrowheads="1"/>
          </p:cNvSpPr>
          <p:nvPr/>
        </p:nvSpPr>
        <p:spPr bwMode="auto">
          <a:xfrm>
            <a:off x="971550" y="234950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endParaRPr lang="zh-CN" altLang="en-US" sz="2400" b="0"/>
          </a:p>
        </p:txBody>
      </p:sp>
      <p:sp>
        <p:nvSpPr>
          <p:cNvPr id="50182" name="Rectangle 7"/>
          <p:cNvSpPr>
            <a:spLocks noChangeArrowheads="1"/>
          </p:cNvSpPr>
          <p:nvPr/>
        </p:nvSpPr>
        <p:spPr bwMode="auto">
          <a:xfrm>
            <a:off x="695325" y="1220788"/>
            <a:ext cx="8351838" cy="5524500"/>
          </a:xfrm>
          <a:prstGeom prst="rect">
            <a:avLst/>
          </a:prstGeom>
          <a:noFill/>
          <a:ln>
            <a:noFill/>
          </a:ln>
        </p:spPr>
        <p:txBody>
          <a:bodyPr>
            <a:spAutoFit/>
          </a:bodyPr>
          <a:lstStyle/>
          <a:p>
            <a:pPr marL="0" lvl="1" eaLnBrk="1" hangingPunct="1">
              <a:spcBef>
                <a:spcPts val="600"/>
              </a:spcBef>
              <a:spcAft>
                <a:spcPts val="600"/>
              </a:spcAft>
              <a:buFont typeface="Arial" panose="020B0604020202020204" pitchFamily="34" charset="0"/>
              <a:buNone/>
              <a:defRPr/>
            </a:pPr>
            <a:r>
              <a:rPr lang="en-US" altLang="zh-CN" sz="2400" dirty="0">
                <a:solidFill>
                  <a:srgbClr val="FF0000"/>
                </a:solidFill>
              </a:rPr>
              <a:t>2.6.3 </a:t>
            </a:r>
            <a:r>
              <a:rPr lang="zh-CN" altLang="zh-CN" sz="2400" dirty="0">
                <a:solidFill>
                  <a:srgbClr val="FF0000"/>
                </a:solidFill>
              </a:rPr>
              <a:t>实验内容及步骤</a:t>
            </a:r>
            <a:r>
              <a:rPr lang="zh-CN" altLang="en-US" sz="2000" dirty="0"/>
              <a:t>（</a:t>
            </a:r>
            <a:r>
              <a:rPr lang="zh-CN" altLang="en-US" sz="2000" dirty="0">
                <a:solidFill>
                  <a:srgbClr val="990000"/>
                </a:solidFill>
              </a:rPr>
              <a:t>参考</a:t>
            </a:r>
            <a:r>
              <a:rPr lang="en-US" altLang="zh-CN" sz="2000" dirty="0">
                <a:solidFill>
                  <a:srgbClr val="990000"/>
                </a:solidFill>
              </a:rPr>
              <a:t>P59</a:t>
            </a:r>
            <a:r>
              <a:rPr lang="zh-CN" altLang="en-US" sz="2000" dirty="0"/>
              <a:t>）</a:t>
            </a:r>
            <a:endParaRPr lang="zh-CN" altLang="zh-CN" sz="2000" dirty="0"/>
          </a:p>
          <a:p>
            <a:pPr indent="266700" eaLnBrk="1" hangingPunct="1">
              <a:buFont typeface="Arial" panose="020B0604020202020204" pitchFamily="34" charset="0"/>
              <a:buNone/>
              <a:defRPr/>
            </a:pPr>
            <a:r>
              <a:rPr lang="zh-CN" altLang="zh-CN" dirty="0">
                <a:latin typeface="Times New Roman" pitchFamily="18" charset="0"/>
                <a:cs typeface="Times New Roman" pitchFamily="18" charset="0"/>
              </a:rPr>
              <a:t>结合“学籍管理系统”（或分组自选专题）实际业务应用，调研分析，并编写“出软件</a:t>
            </a:r>
            <a:r>
              <a:rPr lang="zh-CN" altLang="zh-CN" dirty="0" bmk="_Toc235938394">
                <a:latin typeface="Times New Roman" pitchFamily="18" charset="0"/>
                <a:cs typeface="Times New Roman" pitchFamily="18" charset="0"/>
              </a:rPr>
              <a:t>可行性分析</a:t>
            </a:r>
            <a:r>
              <a:rPr lang="en-US" altLang="zh-CN" dirty="0" bmk="_Toc235938394">
                <a:latin typeface="Times New Roman" pitchFamily="18" charset="0"/>
                <a:cs typeface="Times New Roman" pitchFamily="18" charset="0"/>
              </a:rPr>
              <a:t>(</a:t>
            </a:r>
            <a:r>
              <a:rPr lang="zh-CN" altLang="en-US" dirty="0" bmk="_Toc235938394">
                <a:latin typeface="Times New Roman" pitchFamily="18" charset="0"/>
                <a:cs typeface="Times New Roman" pitchFamily="18" charset="0"/>
              </a:rPr>
              <a:t>研究</a:t>
            </a:r>
            <a:r>
              <a:rPr lang="en-US" altLang="zh-CN" dirty="0" bmk="_Toc235938394">
                <a:latin typeface="Times New Roman" pitchFamily="18" charset="0"/>
                <a:cs typeface="Times New Roman" pitchFamily="18" charset="0"/>
              </a:rPr>
              <a:t>)</a:t>
            </a:r>
            <a:r>
              <a:rPr lang="zh-CN" altLang="en-US" dirty="0" bmk="_Toc235938394">
                <a:latin typeface="Times New Roman" pitchFamily="18" charset="0"/>
                <a:cs typeface="Times New Roman" pitchFamily="18" charset="0"/>
              </a:rPr>
              <a:t>报告</a:t>
            </a:r>
            <a:r>
              <a:rPr lang="en-US" altLang="zh-CN" dirty="0" bmk="">
                <a:latin typeface="Times New Roman" pitchFamily="18" charset="0"/>
                <a:cs typeface="Times New Roman" pitchFamily="18" charset="0"/>
              </a:rPr>
              <a:t>”</a:t>
            </a:r>
            <a:r>
              <a:rPr lang="zh-CN" altLang="en-US" dirty="0" bmk="">
                <a:latin typeface="Times New Roman" pitchFamily="18" charset="0"/>
                <a:cs typeface="Times New Roman" pitchFamily="18" charset="0"/>
              </a:rPr>
              <a:t>。其</a:t>
            </a:r>
            <a:r>
              <a:rPr lang="zh-CN" altLang="en-US" dirty="0" bmk="">
                <a:solidFill>
                  <a:srgbClr val="990000"/>
                </a:solidFill>
                <a:latin typeface="Times New Roman" pitchFamily="18" charset="0"/>
                <a:cs typeface="Times New Roman" pitchFamily="18" charset="0"/>
              </a:rPr>
              <a:t>具体内容和格式</a:t>
            </a:r>
            <a:r>
              <a:rPr lang="zh-CN" altLang="en-US" dirty="0" bmk="">
                <a:latin typeface="Times New Roman" pitchFamily="18" charset="0"/>
                <a:cs typeface="Times New Roman" pitchFamily="18" charset="0"/>
              </a:rPr>
              <a:t>如下。</a:t>
            </a:r>
          </a:p>
          <a:p>
            <a:pPr indent="177800">
              <a:buFont typeface="Arial" panose="020B0604020202020204" pitchFamily="34" charset="0"/>
              <a:buNone/>
              <a:defRPr/>
            </a:pPr>
            <a:r>
              <a:rPr lang="en-US" altLang="zh-CN" sz="1600" dirty="0" bmk="">
                <a:latin typeface="黑体" pitchFamily="49" charset="-122"/>
                <a:cs typeface="Times New Roman" pitchFamily="18" charset="0"/>
              </a:rPr>
              <a:t>1</a:t>
            </a:r>
            <a:r>
              <a:rPr lang="zh-CN" altLang="en-US" sz="1600" dirty="0" bmk="">
                <a:latin typeface="黑体" pitchFamily="49" charset="-122"/>
                <a:cs typeface="Times New Roman" pitchFamily="18" charset="0"/>
              </a:rPr>
              <a:t>引言   </a:t>
            </a:r>
            <a:r>
              <a:rPr lang="en-US" altLang="zh-CN" sz="1600" dirty="0" bmk="">
                <a:latin typeface="Cambria" pitchFamily="18" charset="0"/>
              </a:rPr>
              <a:t>1.1</a:t>
            </a:r>
            <a:r>
              <a:rPr lang="zh-CN" altLang="en-US" sz="1600" dirty="0" bmk="">
                <a:latin typeface="Cambria" pitchFamily="18" charset="0"/>
              </a:rPr>
              <a:t>标识   </a:t>
            </a:r>
            <a:r>
              <a:rPr lang="en-US" altLang="zh-CN" sz="1600" dirty="0" bmk="">
                <a:latin typeface="Cambria" pitchFamily="18" charset="0"/>
              </a:rPr>
              <a:t>1.2</a:t>
            </a:r>
            <a:r>
              <a:rPr lang="zh-CN" altLang="en-US" sz="1600" dirty="0" bmk="">
                <a:latin typeface="Cambria" pitchFamily="18" charset="0"/>
              </a:rPr>
              <a:t>背景   </a:t>
            </a:r>
            <a:r>
              <a:rPr lang="en-US" altLang="zh-CN" sz="1600" dirty="0" bmk="">
                <a:latin typeface="Cambria" pitchFamily="18" charset="0"/>
              </a:rPr>
              <a:t>1.3</a:t>
            </a:r>
            <a:r>
              <a:rPr lang="zh-CN" altLang="en-US" sz="1600" dirty="0" bmk="">
                <a:latin typeface="Cambria" pitchFamily="18" charset="0"/>
              </a:rPr>
              <a:t>项目概述  </a:t>
            </a:r>
            <a:r>
              <a:rPr lang="en-US" altLang="zh-CN" sz="1600" dirty="0" bmk="">
                <a:latin typeface="Cambria" pitchFamily="18" charset="0"/>
              </a:rPr>
              <a:t>1.4</a:t>
            </a:r>
            <a:r>
              <a:rPr lang="zh-CN" altLang="en-US" sz="1600" dirty="0" bmk="">
                <a:latin typeface="Cambria" pitchFamily="18" charset="0"/>
              </a:rPr>
              <a:t>文档概述</a:t>
            </a:r>
          </a:p>
          <a:p>
            <a:pPr indent="177800">
              <a:buFont typeface="Arial" panose="020B0604020202020204" pitchFamily="34" charset="0"/>
              <a:buNone/>
              <a:defRPr/>
            </a:pPr>
            <a:r>
              <a:rPr lang="en-US" altLang="zh-CN" sz="1600" dirty="0" bmk="">
                <a:latin typeface="黑体" pitchFamily="49" charset="-122"/>
                <a:cs typeface="Times New Roman" pitchFamily="18" charset="0"/>
              </a:rPr>
              <a:t>2</a:t>
            </a:r>
            <a:r>
              <a:rPr lang="zh-CN" altLang="en-US" sz="1600" dirty="0" bmk="">
                <a:latin typeface="黑体" pitchFamily="49" charset="-122"/>
                <a:cs typeface="Times New Roman" pitchFamily="18" charset="0"/>
              </a:rPr>
              <a:t>引用文件</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黑体" pitchFamily="49" charset="-122"/>
                <a:cs typeface="Times New Roman" pitchFamily="18" charset="0"/>
              </a:rPr>
              <a:t>3</a:t>
            </a:r>
            <a:r>
              <a:rPr lang="zh-CN" altLang="en-US" sz="1600" dirty="0" bmk="">
                <a:latin typeface="黑体" pitchFamily="49" charset="-122"/>
                <a:cs typeface="Times New Roman" pitchFamily="18" charset="0"/>
              </a:rPr>
              <a:t>可行性分析前提 </a:t>
            </a:r>
            <a:r>
              <a:rPr lang="en-US" altLang="zh-CN" sz="1600" dirty="0" bmk="">
                <a:latin typeface="Cambria" pitchFamily="18" charset="0"/>
              </a:rPr>
              <a:t>3.1</a:t>
            </a:r>
            <a:r>
              <a:rPr lang="zh-CN" altLang="en-US" sz="1600" dirty="0" bmk="">
                <a:latin typeface="Cambria" pitchFamily="18" charset="0"/>
              </a:rPr>
              <a:t>项目要求   </a:t>
            </a:r>
            <a:r>
              <a:rPr lang="en-US" altLang="zh-CN" sz="1600" dirty="0" bmk="">
                <a:latin typeface="Cambria" pitchFamily="18" charset="0"/>
              </a:rPr>
              <a:t>3.2</a:t>
            </a:r>
            <a:r>
              <a:rPr lang="zh-CN" altLang="en-US" sz="1600" dirty="0" bmk="">
                <a:latin typeface="Cambria" pitchFamily="18" charset="0"/>
              </a:rPr>
              <a:t>目标  </a:t>
            </a:r>
            <a:r>
              <a:rPr lang="en-US" altLang="zh-CN" sz="1600" dirty="0" bmk="">
                <a:latin typeface="Cambria" pitchFamily="18" charset="0"/>
              </a:rPr>
              <a:t>3.3</a:t>
            </a:r>
            <a:r>
              <a:rPr lang="zh-CN" altLang="en-US" sz="1600" dirty="0" bmk="">
                <a:latin typeface="Cambria" pitchFamily="18" charset="0"/>
              </a:rPr>
              <a:t>环境、条件、假定和限制 </a:t>
            </a:r>
            <a:r>
              <a:rPr lang="en-US" altLang="zh-CN" sz="1600" dirty="0" bmk="">
                <a:latin typeface="Cambria" pitchFamily="18" charset="0"/>
              </a:rPr>
              <a:t>3.4</a:t>
            </a:r>
            <a:r>
              <a:rPr lang="zh-CN" altLang="en-US" sz="1600" dirty="0" bmk="">
                <a:latin typeface="Cambria" pitchFamily="18" charset="0"/>
              </a:rPr>
              <a:t>可行性分析方法</a:t>
            </a:r>
          </a:p>
          <a:p>
            <a:pPr indent="177800">
              <a:buFont typeface="Arial" panose="020B0604020202020204" pitchFamily="34" charset="0"/>
              <a:buNone/>
              <a:defRPr/>
            </a:pPr>
            <a:r>
              <a:rPr lang="en-US" altLang="zh-CN" sz="1600" dirty="0" bmk="">
                <a:latin typeface="黑体" pitchFamily="49" charset="-122"/>
                <a:cs typeface="Times New Roman" pitchFamily="18" charset="0"/>
              </a:rPr>
              <a:t>4</a:t>
            </a:r>
            <a:r>
              <a:rPr lang="zh-CN" altLang="en-US" sz="1600" dirty="0" bmk="">
                <a:latin typeface="黑体" pitchFamily="49" charset="-122"/>
                <a:cs typeface="Times New Roman" pitchFamily="18" charset="0"/>
              </a:rPr>
              <a:t>可选的方案</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Cambria" pitchFamily="18" charset="0"/>
              </a:rPr>
              <a:t>4.1</a:t>
            </a:r>
            <a:r>
              <a:rPr lang="zh-CN" altLang="en-US" sz="1600" dirty="0" bmk="">
                <a:latin typeface="Cambria" pitchFamily="18" charset="0"/>
              </a:rPr>
              <a:t>原有方案的优缺点、局限性及存在的问题  </a:t>
            </a:r>
            <a:r>
              <a:rPr lang="en-US" altLang="zh-CN" sz="1600" dirty="0" bmk="">
                <a:latin typeface="Cambria" pitchFamily="18" charset="0"/>
              </a:rPr>
              <a:t>4.2</a:t>
            </a:r>
            <a:r>
              <a:rPr lang="zh-CN" altLang="en-US" sz="1600" dirty="0" bmk="">
                <a:latin typeface="Cambria" pitchFamily="18" charset="0"/>
              </a:rPr>
              <a:t>可重用的系统，与要求之间的差距  </a:t>
            </a:r>
            <a:endParaRPr lang="en-US" altLang="zh-CN" sz="1600" dirty="0" bmk="">
              <a:latin typeface="Cambria" pitchFamily="18" charset="0"/>
            </a:endParaRPr>
          </a:p>
          <a:p>
            <a:pPr indent="177800">
              <a:buFont typeface="Arial" panose="020B0604020202020204" pitchFamily="34" charset="0"/>
              <a:buNone/>
              <a:defRPr/>
            </a:pPr>
            <a:r>
              <a:rPr lang="en-US" altLang="zh-CN" sz="1600" dirty="0" bmk="">
                <a:latin typeface="Cambria" pitchFamily="18" charset="0"/>
              </a:rPr>
              <a:t>4.3</a:t>
            </a:r>
            <a:r>
              <a:rPr lang="zh-CN" altLang="en-US" sz="1600" dirty="0" bmk="">
                <a:latin typeface="Cambria" pitchFamily="18" charset="0"/>
              </a:rPr>
              <a:t>可选择的系统方案</a:t>
            </a:r>
            <a:r>
              <a:rPr lang="en-US" altLang="zh-CN" sz="1600" dirty="0" bmk="">
                <a:latin typeface="Cambria" pitchFamily="18" charset="0"/>
              </a:rPr>
              <a:t>1,    4.4</a:t>
            </a:r>
            <a:r>
              <a:rPr lang="zh-CN" altLang="en-US" sz="1600" dirty="0" bmk="">
                <a:latin typeface="Cambria" pitchFamily="18" charset="0"/>
              </a:rPr>
              <a:t>可选择的系统方案</a:t>
            </a:r>
            <a:r>
              <a:rPr lang="en-US" altLang="zh-CN" sz="1600" dirty="0" bmk="">
                <a:latin typeface="Cambria" pitchFamily="18" charset="0"/>
              </a:rPr>
              <a:t>2 ,   4.5</a:t>
            </a:r>
            <a:r>
              <a:rPr lang="zh-CN" altLang="en-US" sz="1600" dirty="0" bmk="">
                <a:latin typeface="Cambria" pitchFamily="18" charset="0"/>
              </a:rPr>
              <a:t>选择最终方案的准则</a:t>
            </a:r>
          </a:p>
          <a:p>
            <a:pPr indent="177800">
              <a:buFont typeface="Arial" panose="020B0604020202020204" pitchFamily="34" charset="0"/>
              <a:buNone/>
              <a:defRPr/>
            </a:pPr>
            <a:r>
              <a:rPr lang="en-US" altLang="zh-CN" sz="1600" dirty="0" bmk="">
                <a:latin typeface="黑体" pitchFamily="49" charset="-122"/>
                <a:cs typeface="Times New Roman" pitchFamily="18" charset="0"/>
              </a:rPr>
              <a:t>5</a:t>
            </a:r>
            <a:r>
              <a:rPr lang="zh-CN" altLang="en-US" sz="1600" dirty="0" bmk="">
                <a:latin typeface="黑体" pitchFamily="49" charset="-122"/>
                <a:cs typeface="Times New Roman" pitchFamily="18" charset="0"/>
              </a:rPr>
              <a:t>所建议的系统</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Cambria" pitchFamily="18" charset="0"/>
              </a:rPr>
              <a:t>5.1</a:t>
            </a:r>
            <a:r>
              <a:rPr lang="zh-CN" altLang="en-US" sz="1600" dirty="0" bmk="">
                <a:latin typeface="Cambria" pitchFamily="18" charset="0"/>
              </a:rPr>
              <a:t>对所建议的系统的说明  </a:t>
            </a:r>
            <a:r>
              <a:rPr lang="en-US" altLang="zh-CN" sz="1600" dirty="0" bmk="">
                <a:latin typeface="Cambria" pitchFamily="18" charset="0"/>
              </a:rPr>
              <a:t>5.2</a:t>
            </a:r>
            <a:r>
              <a:rPr lang="zh-CN" altLang="en-US" sz="1600" dirty="0" bmk="">
                <a:latin typeface="Cambria" pitchFamily="18" charset="0"/>
              </a:rPr>
              <a:t>数据流程和处理流程 </a:t>
            </a:r>
            <a:r>
              <a:rPr lang="en-US" altLang="zh-CN" sz="1600" dirty="0" bmk="">
                <a:latin typeface="Cambria" pitchFamily="18" charset="0"/>
              </a:rPr>
              <a:t>5.3</a:t>
            </a:r>
            <a:r>
              <a:rPr lang="zh-CN" altLang="en-US" sz="1600" dirty="0" bmk="">
                <a:latin typeface="Cambria" pitchFamily="18" charset="0"/>
              </a:rPr>
              <a:t>与原系统比较 </a:t>
            </a:r>
            <a:r>
              <a:rPr lang="en-US" altLang="zh-CN" sz="1600" dirty="0" bmk="">
                <a:latin typeface="Cambria" pitchFamily="18" charset="0"/>
              </a:rPr>
              <a:t>5.4</a:t>
            </a:r>
            <a:r>
              <a:rPr lang="zh-CN" altLang="en-US" sz="1600" dirty="0" bmk="">
                <a:latin typeface="Cambria" pitchFamily="18" charset="0"/>
              </a:rPr>
              <a:t>影响</a:t>
            </a:r>
            <a:r>
              <a:rPr lang="en-US" altLang="zh-CN" sz="1600" dirty="0" bmk="">
                <a:latin typeface="Cambria" pitchFamily="18" charset="0"/>
              </a:rPr>
              <a:t>(</a:t>
            </a:r>
            <a:r>
              <a:rPr lang="zh-CN" altLang="en-US" sz="1600" dirty="0" bmk="">
                <a:latin typeface="Cambria" pitchFamily="18" charset="0"/>
              </a:rPr>
              <a:t>或要求</a:t>
            </a:r>
            <a:r>
              <a:rPr lang="en-US" altLang="zh-CN" sz="1600" dirty="0" bmk="">
                <a:latin typeface="Cambria" pitchFamily="18" charset="0"/>
              </a:rPr>
              <a:t>)</a:t>
            </a:r>
          </a:p>
          <a:p>
            <a:pPr indent="177800">
              <a:buFont typeface="Arial" panose="020B0604020202020204" pitchFamily="34" charset="0"/>
              <a:buNone/>
              <a:defRPr/>
            </a:pPr>
            <a:r>
              <a:rPr lang="en-US" altLang="zh-CN" sz="1600" dirty="0" bmk="">
                <a:cs typeface="宋体" pitchFamily="2" charset="-122"/>
              </a:rPr>
              <a:t>5.4.1</a:t>
            </a:r>
            <a:r>
              <a:rPr lang="zh-CN" altLang="en-US" sz="1600" dirty="0" bmk="">
                <a:cs typeface="宋体" pitchFamily="2" charset="-122"/>
              </a:rPr>
              <a:t>设备 </a:t>
            </a:r>
            <a:r>
              <a:rPr lang="en-US" altLang="zh-CN" sz="1600" dirty="0" bmk="">
                <a:cs typeface="宋体" pitchFamily="2" charset="-122"/>
              </a:rPr>
              <a:t>5.4.2</a:t>
            </a:r>
            <a:r>
              <a:rPr lang="zh-CN" altLang="en-US" sz="1600" dirty="0" bmk="">
                <a:cs typeface="宋体" pitchFamily="2" charset="-122"/>
              </a:rPr>
              <a:t>软件 </a:t>
            </a:r>
            <a:r>
              <a:rPr lang="en-US" altLang="zh-CN" sz="1600" dirty="0" bmk="">
                <a:cs typeface="宋体" pitchFamily="2" charset="-122"/>
              </a:rPr>
              <a:t>5.4.3</a:t>
            </a:r>
            <a:r>
              <a:rPr lang="zh-CN" altLang="en-US" sz="1600" dirty="0" bmk="">
                <a:cs typeface="宋体" pitchFamily="2" charset="-122"/>
              </a:rPr>
              <a:t>运行 </a:t>
            </a:r>
            <a:r>
              <a:rPr lang="en-US" altLang="zh-CN" sz="1600" dirty="0" bmk="">
                <a:cs typeface="宋体" pitchFamily="2" charset="-122"/>
              </a:rPr>
              <a:t>5.4.4</a:t>
            </a:r>
            <a:r>
              <a:rPr lang="zh-CN" altLang="en-US" sz="1600" dirty="0" bmk="">
                <a:cs typeface="宋体" pitchFamily="2" charset="-122"/>
              </a:rPr>
              <a:t>开发 </a:t>
            </a:r>
            <a:r>
              <a:rPr lang="en-US" altLang="zh-CN" sz="1600" dirty="0" bmk="">
                <a:cs typeface="宋体" pitchFamily="2" charset="-122"/>
              </a:rPr>
              <a:t>5.4.5</a:t>
            </a:r>
            <a:r>
              <a:rPr lang="zh-CN" altLang="en-US" sz="1600" dirty="0" bmk="">
                <a:cs typeface="宋体" pitchFamily="2" charset="-122"/>
              </a:rPr>
              <a:t>环境 </a:t>
            </a:r>
            <a:r>
              <a:rPr lang="en-US" altLang="zh-CN" sz="1600" dirty="0" bmk="">
                <a:cs typeface="宋体" pitchFamily="2" charset="-122"/>
              </a:rPr>
              <a:t>5.4.6</a:t>
            </a:r>
            <a:r>
              <a:rPr lang="zh-CN" altLang="en-US" sz="1600" dirty="0" bmk="">
                <a:cs typeface="宋体" pitchFamily="2" charset="-122"/>
              </a:rPr>
              <a:t>经费 </a:t>
            </a:r>
            <a:r>
              <a:rPr lang="en-US" altLang="zh-CN" sz="1600" dirty="0" bmk="">
                <a:cs typeface="宋体" pitchFamily="2" charset="-122"/>
              </a:rPr>
              <a:t>5.5</a:t>
            </a:r>
            <a:r>
              <a:rPr lang="zh-CN" altLang="en-US" sz="1600" dirty="0" bmk="">
                <a:cs typeface="宋体" pitchFamily="2" charset="-122"/>
              </a:rPr>
              <a:t>局限性</a:t>
            </a:r>
          </a:p>
          <a:p>
            <a:pPr indent="177800">
              <a:buFont typeface="Arial" panose="020B0604020202020204" pitchFamily="34" charset="0"/>
              <a:buNone/>
              <a:defRPr/>
            </a:pPr>
            <a:r>
              <a:rPr lang="en-US" altLang="zh-CN" sz="1600" dirty="0" bmk="">
                <a:latin typeface="黑体" pitchFamily="49" charset="-122"/>
                <a:cs typeface="Times New Roman" pitchFamily="18" charset="0"/>
              </a:rPr>
              <a:t>6</a:t>
            </a:r>
            <a:r>
              <a:rPr lang="zh-CN" altLang="en-US" sz="1600" dirty="0" bmk="">
                <a:latin typeface="黑体" pitchFamily="49" charset="-122"/>
                <a:cs typeface="Times New Roman" pitchFamily="18" charset="0"/>
              </a:rPr>
              <a:t>经济可行性</a:t>
            </a:r>
            <a:r>
              <a:rPr lang="en-US" altLang="zh-CN" sz="1600" dirty="0" bmk="">
                <a:latin typeface="黑体" pitchFamily="49" charset="-122"/>
                <a:cs typeface="Times New Roman" pitchFamily="18" charset="0"/>
              </a:rPr>
              <a:t>(</a:t>
            </a:r>
            <a:r>
              <a:rPr lang="zh-CN" altLang="en-US" sz="1600" dirty="0" bmk="">
                <a:latin typeface="黑体" pitchFamily="49" charset="-122"/>
                <a:cs typeface="Times New Roman" pitchFamily="18" charset="0"/>
              </a:rPr>
              <a:t>成本</a:t>
            </a:r>
            <a:r>
              <a:rPr lang="en-US" altLang="zh-CN" sz="1600" dirty="0" bmk="">
                <a:latin typeface="黑体" pitchFamily="49" charset="-122"/>
                <a:cs typeface="Times New Roman" pitchFamily="18" charset="0"/>
              </a:rPr>
              <a:t>----</a:t>
            </a:r>
            <a:r>
              <a:rPr lang="zh-CN" altLang="en-US" sz="1600" dirty="0" bmk="">
                <a:latin typeface="黑体" pitchFamily="49" charset="-122"/>
                <a:cs typeface="Times New Roman" pitchFamily="18" charset="0"/>
              </a:rPr>
              <a:t>效益分析</a:t>
            </a:r>
            <a:r>
              <a:rPr lang="en-US" altLang="zh-CN" sz="1600" dirty="0" bmk="">
                <a:latin typeface="黑体" pitchFamily="49" charset="-122"/>
                <a:cs typeface="Times New Roman" pitchFamily="18" charset="0"/>
              </a:rPr>
              <a:t>)</a:t>
            </a:r>
            <a:endParaRPr lang="en-US" altLang="zh-CN"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Cambria" pitchFamily="18" charset="0"/>
              </a:rPr>
              <a:t>6.1</a:t>
            </a:r>
            <a:r>
              <a:rPr lang="zh-CN" altLang="en-US" sz="1600" dirty="0" bmk="">
                <a:latin typeface="Cambria" pitchFamily="18" charset="0"/>
              </a:rPr>
              <a:t>投资 </a:t>
            </a:r>
            <a:r>
              <a:rPr lang="en-US" altLang="zh-CN" sz="1600" dirty="0" bmk="">
                <a:latin typeface="Cambria" pitchFamily="18" charset="0"/>
              </a:rPr>
              <a:t>6.2</a:t>
            </a:r>
            <a:r>
              <a:rPr lang="zh-CN" altLang="en-US" sz="1600" dirty="0" bmk="">
                <a:latin typeface="Cambria" pitchFamily="18" charset="0"/>
              </a:rPr>
              <a:t>预期的经济效益 </a:t>
            </a:r>
            <a:r>
              <a:rPr lang="en-US" altLang="zh-CN" sz="1600" dirty="0" bmk="">
                <a:cs typeface="宋体" pitchFamily="2" charset="-122"/>
              </a:rPr>
              <a:t>6.2.1</a:t>
            </a:r>
            <a:r>
              <a:rPr lang="zh-CN" altLang="en-US" sz="1600" dirty="0" bmk="">
                <a:cs typeface="宋体" pitchFamily="2" charset="-122"/>
              </a:rPr>
              <a:t>一次性收益 </a:t>
            </a:r>
            <a:r>
              <a:rPr lang="en-US" altLang="zh-CN" sz="1600" dirty="0" bmk="">
                <a:cs typeface="宋体" pitchFamily="2" charset="-122"/>
              </a:rPr>
              <a:t>6.2.2</a:t>
            </a:r>
            <a:r>
              <a:rPr lang="zh-CN" altLang="en-US" sz="1600" dirty="0" bmk="">
                <a:cs typeface="宋体" pitchFamily="2" charset="-122"/>
              </a:rPr>
              <a:t>非一次性收益 </a:t>
            </a:r>
            <a:r>
              <a:rPr lang="en-US" altLang="zh-CN" sz="1600" dirty="0" bmk="">
                <a:cs typeface="宋体" pitchFamily="2" charset="-122"/>
              </a:rPr>
              <a:t>6.2.3</a:t>
            </a:r>
            <a:r>
              <a:rPr lang="zh-CN" altLang="en-US" sz="1600" dirty="0" bmk="">
                <a:cs typeface="宋体" pitchFamily="2" charset="-122"/>
              </a:rPr>
              <a:t>不可定量的收益</a:t>
            </a:r>
          </a:p>
          <a:p>
            <a:pPr indent="177800">
              <a:buFont typeface="Arial" panose="020B0604020202020204" pitchFamily="34" charset="0"/>
              <a:buNone/>
              <a:defRPr/>
            </a:pPr>
            <a:r>
              <a:rPr lang="en-US" altLang="zh-CN" sz="1600" dirty="0" bmk="">
                <a:cs typeface="宋体" pitchFamily="2" charset="-122"/>
              </a:rPr>
              <a:t>6.2.4</a:t>
            </a:r>
            <a:r>
              <a:rPr lang="zh-CN" altLang="en-US" sz="1600" dirty="0" bmk="">
                <a:cs typeface="宋体" pitchFamily="2" charset="-122"/>
              </a:rPr>
              <a:t>收益</a:t>
            </a:r>
            <a:r>
              <a:rPr lang="en-US" altLang="zh-CN" sz="1600" dirty="0" bmk="">
                <a:cs typeface="宋体" pitchFamily="2" charset="-122"/>
              </a:rPr>
              <a:t>/</a:t>
            </a:r>
            <a:r>
              <a:rPr lang="zh-CN" altLang="en-US" sz="1600" dirty="0" bmk="">
                <a:cs typeface="宋体" pitchFamily="2" charset="-122"/>
              </a:rPr>
              <a:t>投资比 </a:t>
            </a:r>
            <a:r>
              <a:rPr lang="en-US" altLang="zh-CN" sz="1600" dirty="0" bmk="">
                <a:cs typeface="宋体" pitchFamily="2" charset="-122"/>
              </a:rPr>
              <a:t>6.2.5</a:t>
            </a:r>
            <a:r>
              <a:rPr lang="zh-CN" altLang="en-US" sz="1600" dirty="0" bmk="">
                <a:cs typeface="宋体" pitchFamily="2" charset="-122"/>
              </a:rPr>
              <a:t>投资回收周期  </a:t>
            </a:r>
            <a:r>
              <a:rPr lang="en-US" altLang="zh-CN" sz="1600" dirty="0" bmk="">
                <a:latin typeface="Cambria" pitchFamily="18" charset="0"/>
              </a:rPr>
              <a:t>6.3</a:t>
            </a:r>
            <a:r>
              <a:rPr lang="zh-CN" altLang="en-US" sz="1600" dirty="0" bmk="">
                <a:latin typeface="Cambria" pitchFamily="18" charset="0"/>
              </a:rPr>
              <a:t>市场预测</a:t>
            </a:r>
          </a:p>
          <a:p>
            <a:pPr indent="177800">
              <a:buFont typeface="Arial" panose="020B0604020202020204" pitchFamily="34" charset="0"/>
              <a:buNone/>
              <a:defRPr/>
            </a:pPr>
            <a:r>
              <a:rPr lang="en-US" altLang="zh-CN" sz="1600" dirty="0" bmk="">
                <a:latin typeface="黑体" pitchFamily="49" charset="-122"/>
                <a:cs typeface="Times New Roman" pitchFamily="18" charset="0"/>
              </a:rPr>
              <a:t>7</a:t>
            </a:r>
            <a:r>
              <a:rPr lang="zh-CN" altLang="en-US" sz="1600" dirty="0" bmk="">
                <a:latin typeface="黑体" pitchFamily="49" charset="-122"/>
                <a:cs typeface="Times New Roman" pitchFamily="18" charset="0"/>
              </a:rPr>
              <a:t>技术可行性</a:t>
            </a:r>
            <a:r>
              <a:rPr lang="en-US" altLang="zh-CN" sz="1600" dirty="0" bmk="">
                <a:latin typeface="黑体" pitchFamily="49" charset="-122"/>
                <a:cs typeface="Times New Roman" pitchFamily="18" charset="0"/>
              </a:rPr>
              <a:t>(</a:t>
            </a:r>
            <a:r>
              <a:rPr lang="zh-CN" altLang="en-US" sz="1600" dirty="0" bmk="">
                <a:latin typeface="黑体" pitchFamily="49" charset="-122"/>
                <a:cs typeface="Times New Roman" pitchFamily="18" charset="0"/>
              </a:rPr>
              <a:t>技术风险评价</a:t>
            </a:r>
            <a:r>
              <a:rPr lang="en-US" altLang="zh-CN" sz="1600" dirty="0" bmk="">
                <a:latin typeface="黑体" pitchFamily="49" charset="-122"/>
                <a:cs typeface="Times New Roman" pitchFamily="18" charset="0"/>
              </a:rPr>
              <a:t>)</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黑体" pitchFamily="49" charset="-122"/>
                <a:cs typeface="Times New Roman" pitchFamily="18" charset="0"/>
              </a:rPr>
              <a:t>8</a:t>
            </a:r>
            <a:r>
              <a:rPr lang="zh-CN" altLang="en-US" sz="1600" dirty="0" bmk="">
                <a:latin typeface="黑体" pitchFamily="49" charset="-122"/>
                <a:cs typeface="Times New Roman" pitchFamily="18" charset="0"/>
              </a:rPr>
              <a:t>法律可行性</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黑体" pitchFamily="49" charset="-122"/>
                <a:cs typeface="Times New Roman" pitchFamily="18" charset="0"/>
              </a:rPr>
              <a:t>9</a:t>
            </a:r>
            <a:r>
              <a:rPr lang="zh-CN" altLang="en-US" sz="1600" dirty="0" bmk="">
                <a:latin typeface="黑体" pitchFamily="49" charset="-122"/>
                <a:cs typeface="Times New Roman" pitchFamily="18" charset="0"/>
              </a:rPr>
              <a:t>用户使用可行性</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en-US" altLang="zh-CN" sz="1600" dirty="0" bmk="">
                <a:latin typeface="黑体" pitchFamily="49" charset="-122"/>
                <a:cs typeface="Times New Roman" pitchFamily="18" charset="0"/>
              </a:rPr>
              <a:t>10</a:t>
            </a:r>
            <a:r>
              <a:rPr lang="zh-CN" altLang="en-US" sz="1600" dirty="0" bmk="">
                <a:latin typeface="黑体" pitchFamily="49" charset="-122"/>
                <a:cs typeface="Times New Roman" pitchFamily="18" charset="0"/>
              </a:rPr>
              <a:t>其他与项目有关的问题</a:t>
            </a:r>
            <a:r>
              <a:rPr lang="en-US" altLang="zh-CN" sz="1600" dirty="0" bmk="">
                <a:latin typeface="黑体" pitchFamily="49" charset="-122"/>
                <a:cs typeface="Times New Roman" pitchFamily="18" charset="0"/>
              </a:rPr>
              <a:t>.</a:t>
            </a:r>
            <a:r>
              <a:rPr lang="zh-CN" altLang="en-US" sz="1600" dirty="0" bmk="">
                <a:latin typeface="Times New Roman" pitchFamily="18" charset="0"/>
                <a:cs typeface="Times New Roman" pitchFamily="18" charset="0"/>
              </a:rPr>
              <a:t>未来可能的变化。</a:t>
            </a:r>
          </a:p>
          <a:p>
            <a:pPr indent="177800">
              <a:buFont typeface="Arial" panose="020B0604020202020204" pitchFamily="34" charset="0"/>
              <a:buNone/>
              <a:defRPr/>
            </a:pPr>
            <a:r>
              <a:rPr lang="en-US" altLang="zh-CN" sz="1600" dirty="0" bmk="">
                <a:latin typeface="黑体" pitchFamily="49" charset="-122"/>
                <a:cs typeface="Times New Roman" pitchFamily="18" charset="0"/>
              </a:rPr>
              <a:t>11</a:t>
            </a:r>
            <a:r>
              <a:rPr lang="zh-CN" altLang="en-US" sz="1600" dirty="0" bmk="">
                <a:latin typeface="黑体" pitchFamily="49" charset="-122"/>
                <a:cs typeface="Times New Roman" pitchFamily="18" charset="0"/>
              </a:rPr>
              <a:t>注解</a:t>
            </a:r>
            <a:endParaRPr lang="zh-CN" altLang="en-US" sz="1600" dirty="0" bmk="">
              <a:latin typeface="Times New Roman" pitchFamily="18" charset="0"/>
              <a:cs typeface="Times New Roman" pitchFamily="18" charset="0"/>
            </a:endParaRPr>
          </a:p>
          <a:p>
            <a:pPr indent="177800">
              <a:buFont typeface="Arial" panose="020B0604020202020204" pitchFamily="34" charset="0"/>
              <a:buNone/>
              <a:defRPr/>
            </a:pPr>
            <a:r>
              <a:rPr lang="zh-CN" altLang="en-US" sz="1600" dirty="0" bmk="">
                <a:latin typeface="黑体" pitchFamily="49" charset="-122"/>
                <a:cs typeface="Times New Roman" pitchFamily="18" charset="0"/>
              </a:rPr>
              <a:t>附录</a:t>
            </a:r>
            <a:endParaRPr lang="zh-CN" altLang="en-US" sz="1600" dirty="0">
              <a:latin typeface="Times New Roman" pitchFamily="18" charset="0"/>
              <a:cs typeface="Times New Roman" pitchFamily="18" charset="0"/>
            </a:endParaRPr>
          </a:p>
        </p:txBody>
      </p:sp>
      <p:pic>
        <p:nvPicPr>
          <p:cNvPr id="55304" name="Picture 8" descr="C:\Program Files\Microsoft Office\MEDIA\CAGCAT10\j02055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3" y="4462463"/>
            <a:ext cx="1368425"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0640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p:nvPr/>
        </p:nvSpPr>
        <p:spPr>
          <a:xfrm>
            <a:off x="1800225" y="185738"/>
            <a:ext cx="4968875" cy="579437"/>
          </a:xfrm>
          <a:prstGeom prst="rect">
            <a:avLst/>
          </a:prstGeom>
          <a:noFill/>
          <a:ln w="9525">
            <a:noFill/>
          </a:ln>
        </p:spPr>
        <p:txBody>
          <a:bodyPr anchor="ctr">
            <a:spAutoFit/>
          </a:bodyPr>
          <a:lstStyle/>
          <a:p>
            <a:pPr algn="ctr" eaLnBrk="1" hangingPunct="1">
              <a:buFont typeface="Arial" panose="020B0604020202020204" pitchFamily="34" charset="0"/>
              <a:buNone/>
              <a:defRPr/>
            </a:pPr>
            <a:r>
              <a:rPr lang="en-US" altLang="zh-CN" sz="3200" noProof="1">
                <a:solidFill>
                  <a:schemeClr val="bg1"/>
                </a:solidFill>
                <a:effectLst>
                  <a:outerShdw blurRad="38100" dist="38100" dir="2700000" algn="tl">
                    <a:srgbClr val="000000">
                      <a:alpha val="43137"/>
                    </a:srgbClr>
                  </a:outerShdw>
                </a:effectLst>
                <a:cs typeface="+mn-ea"/>
              </a:rPr>
              <a:t>2.7 </a:t>
            </a:r>
            <a:r>
              <a:rPr lang="zh-CN" altLang="en-US" sz="3200" noProof="1">
                <a:solidFill>
                  <a:schemeClr val="bg1"/>
                </a:solidFill>
                <a:effectLst>
                  <a:outerShdw blurRad="38100" dist="38100" dir="2700000" algn="tl">
                    <a:srgbClr val="000000">
                      <a:alpha val="43137"/>
                    </a:srgbClr>
                  </a:outerShdw>
                </a:effectLst>
                <a:cs typeface="+mn-ea"/>
              </a:rPr>
              <a:t>本章小结</a:t>
            </a:r>
            <a:endParaRPr lang="zh-CN" altLang="en-US" sz="3200" noProof="1">
              <a:solidFill>
                <a:schemeClr val="bg1"/>
              </a:solidFill>
              <a:effectLst>
                <a:outerShdw blurRad="38100" dist="38100" dir="2700000" algn="tl">
                  <a:srgbClr val="000000">
                    <a:alpha val="43137"/>
                  </a:srgbClr>
                </a:outerShdw>
              </a:effectLst>
            </a:endParaRPr>
          </a:p>
        </p:txBody>
      </p:sp>
      <p:sp>
        <p:nvSpPr>
          <p:cNvPr id="56323" name="Rectangle 3"/>
          <p:cNvSpPr>
            <a:spLocks noChangeArrowheads="1"/>
          </p:cNvSpPr>
          <p:nvPr/>
        </p:nvSpPr>
        <p:spPr bwMode="auto">
          <a:xfrm>
            <a:off x="416837" y="3706812"/>
            <a:ext cx="8497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95275" algn="ctr" eaLnBrk="1" hangingPunct="1">
              <a:buFont typeface="Arial" pitchFamily="34" charset="0"/>
              <a:buNone/>
              <a:tabLst>
                <a:tab pos="3175" algn="l"/>
              </a:tabLst>
            </a:pPr>
            <a:endParaRPr lang="zh-CN" altLang="en-US" sz="2000" b="0"/>
          </a:p>
        </p:txBody>
      </p:sp>
      <p:sp>
        <p:nvSpPr>
          <p:cNvPr id="56324" name="Rectangle 4"/>
          <p:cNvSpPr>
            <a:spLocks noChangeArrowheads="1"/>
          </p:cNvSpPr>
          <p:nvPr/>
        </p:nvSpPr>
        <p:spPr bwMode="auto">
          <a:xfrm>
            <a:off x="416837" y="3692525"/>
            <a:ext cx="7777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1938" eaLnBrk="1" hangingPunct="1">
              <a:buFont typeface="Arial" pitchFamily="34" charset="0"/>
              <a:buNone/>
            </a:pPr>
            <a:endParaRPr lang="en-US" altLang="zh-CN" sz="2400"/>
          </a:p>
        </p:txBody>
      </p:sp>
      <p:sp>
        <p:nvSpPr>
          <p:cNvPr id="56325" name="AutoShape 5"/>
          <p:cNvSpPr>
            <a:spLocks noChangeArrowheads="1"/>
          </p:cNvSpPr>
          <p:nvPr/>
        </p:nvSpPr>
        <p:spPr bwMode="auto">
          <a:xfrm>
            <a:off x="272374" y="1389062"/>
            <a:ext cx="8642350" cy="5137150"/>
          </a:xfrm>
          <a:prstGeom prst="flowChartAlternateProcess">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buFont typeface="Arial" pitchFamily="34" charset="0"/>
              <a:buNone/>
            </a:pPr>
            <a:endParaRPr lang="zh-CN" altLang="en-US"/>
          </a:p>
        </p:txBody>
      </p:sp>
      <p:sp>
        <p:nvSpPr>
          <p:cNvPr id="56326" name="Rectangle 6"/>
          <p:cNvSpPr>
            <a:spLocks noChangeArrowheads="1"/>
          </p:cNvSpPr>
          <p:nvPr/>
        </p:nvSpPr>
        <p:spPr bwMode="auto">
          <a:xfrm>
            <a:off x="993099" y="2547937"/>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endParaRPr lang="zh-CN" altLang="en-US" sz="2400" b="0"/>
          </a:p>
        </p:txBody>
      </p:sp>
      <p:sp>
        <p:nvSpPr>
          <p:cNvPr id="56327" name="Rectangle 8"/>
          <p:cNvSpPr>
            <a:spLocks noChangeArrowheads="1"/>
          </p:cNvSpPr>
          <p:nvPr/>
        </p:nvSpPr>
        <p:spPr bwMode="auto">
          <a:xfrm>
            <a:off x="416837" y="1573212"/>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itchFamily="34" charset="0"/>
              <a:buNone/>
            </a:pPr>
            <a:r>
              <a:rPr lang="zh-CN" altLang="en-US" sz="2000">
                <a:latin typeface="楷体_GB2312" pitchFamily="49" charset="-122"/>
                <a:ea typeface="楷体_GB2312" pitchFamily="49" charset="-122"/>
              </a:rPr>
              <a:t>    在软件项目开发之前，</a:t>
            </a:r>
            <a:r>
              <a:rPr lang="zh-CN" altLang="en-US" sz="2000">
                <a:solidFill>
                  <a:srgbClr val="C00000"/>
                </a:solidFill>
                <a:latin typeface="楷体_GB2312" pitchFamily="49" charset="-122"/>
                <a:ea typeface="楷体_GB2312" pitchFamily="49" charset="-122"/>
              </a:rPr>
              <a:t>必要的准备过程</a:t>
            </a:r>
            <a:r>
              <a:rPr lang="zh-CN" altLang="en-US" sz="2000">
                <a:latin typeface="楷体_GB2312" pitchFamily="49" charset="-122"/>
                <a:ea typeface="楷体_GB2312" pitchFamily="49" charset="-122"/>
              </a:rPr>
              <a:t>包括：初步调研、定义问题、可行性分析、项目立项和软件策划等，不仅可以减少技术风险和投资风险，而且有助于确立开发目标和方向。只有通过调研和可行性分析，才能更有效地进行软件立项、签订合同、制定项目开发计划、组织实施，确保软件工程项目开发的质量和实效。</a:t>
            </a:r>
          </a:p>
          <a:p>
            <a:pPr eaLnBrk="1" hangingPunct="1">
              <a:buFont typeface="Arial" pitchFamily="34" charset="0"/>
              <a:buNone/>
            </a:pPr>
            <a:r>
              <a:rPr lang="zh-CN" altLang="en-US" sz="2000">
                <a:latin typeface="楷体_GB2312" pitchFamily="49" charset="-122"/>
                <a:ea typeface="楷体_GB2312" pitchFamily="49" charset="-122"/>
              </a:rPr>
              <a:t>    本章首先概述了</a:t>
            </a:r>
            <a:r>
              <a:rPr lang="zh-CN" altLang="en-US" sz="2000">
                <a:solidFill>
                  <a:srgbClr val="C00000"/>
                </a:solidFill>
                <a:latin typeface="楷体_GB2312" pitchFamily="49" charset="-122"/>
                <a:ea typeface="楷体_GB2312" pitchFamily="49" charset="-122"/>
              </a:rPr>
              <a:t>对软件问题的定义</a:t>
            </a:r>
            <a:r>
              <a:rPr lang="zh-CN" altLang="en-US" sz="2000">
                <a:latin typeface="楷体_GB2312" pitchFamily="49" charset="-122"/>
                <a:ea typeface="楷体_GB2312" pitchFamily="49" charset="-122"/>
              </a:rPr>
              <a:t>，</a:t>
            </a:r>
            <a:r>
              <a:rPr lang="zh-CN" altLang="en-US" sz="2000">
                <a:solidFill>
                  <a:srgbClr val="CC0000"/>
                </a:solidFill>
                <a:latin typeface="楷体_GB2312" pitchFamily="49" charset="-122"/>
                <a:ea typeface="楷体_GB2312" pitchFamily="49" charset="-122"/>
              </a:rPr>
              <a:t>包括</a:t>
            </a:r>
            <a:r>
              <a:rPr lang="zh-CN" altLang="en-US" sz="2000">
                <a:latin typeface="楷体_GB2312" pitchFamily="49" charset="-122"/>
                <a:ea typeface="楷体_GB2312" pitchFamily="49" charset="-122"/>
              </a:rPr>
              <a:t>软件开发问题的提出、初步调研和问题定义内容；然后对软件项目进行</a:t>
            </a:r>
            <a:r>
              <a:rPr lang="zh-CN" altLang="en-US" sz="2000">
                <a:solidFill>
                  <a:srgbClr val="C00000"/>
                </a:solidFill>
                <a:latin typeface="楷体_GB2312" pitchFamily="49" charset="-122"/>
                <a:ea typeface="楷体_GB2312" pitchFamily="49" charset="-122"/>
              </a:rPr>
              <a:t>可行性分析</a:t>
            </a:r>
            <a:r>
              <a:rPr lang="zh-CN" altLang="en-US" sz="2000">
                <a:latin typeface="楷体_GB2312" pitchFamily="49" charset="-122"/>
                <a:ea typeface="楷体_GB2312" pitchFamily="49" charset="-122"/>
              </a:rPr>
              <a:t>，主要介绍了可行性分析的目的和意义、任务及内容、步骤、软件立项及合同等；进行可行性分析</a:t>
            </a:r>
            <a:r>
              <a:rPr lang="zh-CN" altLang="en-US" sz="2000">
                <a:solidFill>
                  <a:srgbClr val="C00000"/>
                </a:solidFill>
                <a:latin typeface="楷体_GB2312" pitchFamily="49" charset="-122"/>
                <a:ea typeface="楷体_GB2312" pitchFamily="49" charset="-122"/>
              </a:rPr>
              <a:t>目的</a:t>
            </a:r>
            <a:r>
              <a:rPr lang="zh-CN" altLang="en-US" sz="2000">
                <a:latin typeface="楷体_GB2312" pitchFamily="49" charset="-122"/>
                <a:ea typeface="楷体_GB2312" pitchFamily="49" charset="-122"/>
              </a:rPr>
              <a:t>是确定拟研发项目是否值得开发，通过可行性分析可以避免人力、物力和财力上的浪费。并概述了可行性研究图形工具－</a:t>
            </a:r>
            <a:r>
              <a:rPr lang="zh-CN" altLang="en-US" sz="2000">
                <a:solidFill>
                  <a:srgbClr val="C00000"/>
                </a:solidFill>
                <a:latin typeface="楷体_GB2312" pitchFamily="49" charset="-122"/>
                <a:ea typeface="楷体_GB2312" pitchFamily="49" charset="-122"/>
              </a:rPr>
              <a:t>系统流程图基本画法</a:t>
            </a:r>
            <a:r>
              <a:rPr lang="zh-CN" altLang="en-US" sz="2000">
                <a:latin typeface="楷体_GB2312" pitchFamily="49" charset="-122"/>
                <a:ea typeface="楷体_GB2312" pitchFamily="49" charset="-122"/>
              </a:rPr>
              <a:t>，以及</a:t>
            </a:r>
            <a:r>
              <a:rPr lang="zh-CN" altLang="en-US" sz="2000">
                <a:ea typeface="楷体_GB2312" pitchFamily="49" charset="-122"/>
              </a:rPr>
              <a:t>“</a:t>
            </a:r>
            <a:r>
              <a:rPr lang="zh-CN" altLang="en-US" sz="2000">
                <a:solidFill>
                  <a:srgbClr val="C00000"/>
                </a:solidFill>
                <a:latin typeface="楷体_GB2312" pitchFamily="49" charset="-122"/>
                <a:ea typeface="楷体_GB2312" pitchFamily="49" charset="-122"/>
              </a:rPr>
              <a:t>可行性分析报告</a:t>
            </a:r>
            <a:r>
              <a:rPr lang="zh-CN" altLang="en-US" sz="2000">
                <a:ea typeface="楷体_GB2312" pitchFamily="49" charset="-122"/>
              </a:rPr>
              <a:t>”</a:t>
            </a:r>
            <a:r>
              <a:rPr lang="zh-CN" altLang="en-US" sz="2000">
                <a:latin typeface="楷体_GB2312" pitchFamily="49" charset="-122"/>
                <a:ea typeface="楷体_GB2312" pitchFamily="49" charset="-122"/>
              </a:rPr>
              <a:t>编写。</a:t>
            </a:r>
          </a:p>
          <a:p>
            <a:pPr eaLnBrk="1" hangingPunct="1">
              <a:buFont typeface="Arial" pitchFamily="34" charset="0"/>
              <a:buNone/>
            </a:pPr>
            <a:r>
              <a:rPr lang="zh-CN" altLang="en-US" sz="2000">
                <a:latin typeface="楷体_GB2312" pitchFamily="49" charset="-122"/>
                <a:ea typeface="楷体_GB2312" pitchFamily="49" charset="-122"/>
              </a:rPr>
              <a:t>    在可行性分析的基础上</a:t>
            </a:r>
            <a:r>
              <a:rPr lang="zh-CN" altLang="en-US" sz="2000">
                <a:solidFill>
                  <a:srgbClr val="C00000"/>
                </a:solidFill>
                <a:latin typeface="楷体_GB2312" pitchFamily="49" charset="-122"/>
                <a:ea typeface="楷体_GB2312" pitchFamily="49" charset="-122"/>
              </a:rPr>
              <a:t>对软件工程进行计划</a:t>
            </a:r>
            <a:r>
              <a:rPr lang="zh-CN" altLang="en-US" sz="2000">
                <a:latin typeface="楷体_GB2312" pitchFamily="49" charset="-122"/>
                <a:ea typeface="楷体_GB2312" pitchFamily="49" charset="-122"/>
              </a:rPr>
              <a:t>，</a:t>
            </a:r>
            <a:r>
              <a:rPr lang="zh-CN" altLang="en-US" sz="2000">
                <a:solidFill>
                  <a:srgbClr val="C00000"/>
                </a:solidFill>
                <a:latin typeface="楷体_GB2312" pitchFamily="49" charset="-122"/>
                <a:ea typeface="楷体_GB2312" pitchFamily="49" charset="-122"/>
              </a:rPr>
              <a:t>重点</a:t>
            </a:r>
            <a:r>
              <a:rPr lang="zh-CN" altLang="en-US" sz="2000">
                <a:latin typeface="楷体_GB2312" pitchFamily="49" charset="-122"/>
                <a:ea typeface="楷体_GB2312" pitchFamily="49" charset="-122"/>
              </a:rPr>
              <a:t>包括软件计划的概念、软件计划的内容、软件计划的方法；阐述了</a:t>
            </a:r>
            <a:r>
              <a:rPr lang="zh-CN" altLang="en-US" sz="2000">
                <a:solidFill>
                  <a:srgbClr val="CC0000"/>
                </a:solidFill>
                <a:latin typeface="楷体_GB2312" pitchFamily="49" charset="-122"/>
                <a:ea typeface="楷体_GB2312" pitchFamily="49" charset="-122"/>
              </a:rPr>
              <a:t>软件开发计划</a:t>
            </a:r>
            <a:r>
              <a:rPr lang="zh-CN" altLang="en-US" sz="2000">
                <a:latin typeface="楷体_GB2312" pitchFamily="49" charset="-122"/>
                <a:ea typeface="楷体_GB2312" pitchFamily="49" charset="-122"/>
              </a:rPr>
              <a:t>，涵盖了软件开发计划概述、软件开发计划的内容、软件开发计划书的编写和综合应用案例分析。</a:t>
            </a:r>
          </a:p>
        </p:txBody>
      </p:sp>
      <p:pic>
        <p:nvPicPr>
          <p:cNvPr id="56328" name="Picture 6" descr="C:\Program Files\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1249" y="6003925"/>
            <a:ext cx="126365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19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bwMode="gray">
          <a:xfrm>
            <a:off x="323850" y="1341438"/>
            <a:ext cx="8439150" cy="4968875"/>
          </a:xfrm>
          <a:prstGeom prst="roundRect">
            <a:avLst/>
          </a:prstGeom>
        </p:spPr>
        <p:style>
          <a:lnRef idx="2">
            <a:schemeClr val="accent1"/>
          </a:lnRef>
          <a:fillRef idx="1">
            <a:schemeClr val="lt1"/>
          </a:fillRef>
          <a:effectRef idx="0">
            <a:schemeClr val="accent1"/>
          </a:effectRef>
          <a:fontRef idx="minor">
            <a:schemeClr val="dk1"/>
          </a:fontRef>
        </p:style>
        <p:txBody>
          <a:bodyPr anchor="ctr" anchorCtr="1"/>
          <a:lstStyle/>
          <a:p>
            <a:pPr eaLnBrk="1" hangingPunct="1">
              <a:defRPr/>
            </a:pPr>
            <a:r>
              <a:rPr lang="en-US" altLang="zh-CN" sz="2100" b="1" dirty="0">
                <a:solidFill>
                  <a:schemeClr val="tx1"/>
                </a:solidFill>
                <a:latin typeface="Arial" panose="020B0604020202020204" pitchFamily="34" charset="0"/>
              </a:rPr>
              <a:t>        </a:t>
            </a:r>
            <a:r>
              <a:rPr lang="en-US" altLang="zh-CN" sz="2100" b="1" dirty="0">
                <a:solidFill>
                  <a:srgbClr val="FF0000"/>
                </a:solidFill>
                <a:latin typeface="Arial" panose="020B0604020202020204" pitchFamily="34" charset="0"/>
              </a:rPr>
              <a:t>2</a:t>
            </a:r>
            <a:r>
              <a:rPr lang="zh-CN" altLang="en-US" sz="2100" b="1" dirty="0">
                <a:solidFill>
                  <a:srgbClr val="FF0000"/>
                </a:solidFill>
                <a:latin typeface="Arial" panose="020B0604020202020204" pitchFamily="34" charset="0"/>
              </a:rPr>
              <a:t>．软件工程的特点和目标</a:t>
            </a:r>
          </a:p>
          <a:p>
            <a:pPr eaLnBrk="1" hangingPunct="1">
              <a:defRPr/>
            </a:pPr>
            <a:r>
              <a:rPr lang="zh-CN" altLang="en-US" sz="2100" b="1" dirty="0">
                <a:solidFill>
                  <a:schemeClr val="tx1"/>
                </a:solidFill>
                <a:latin typeface="Arial" panose="020B0604020202020204" pitchFamily="34" charset="0"/>
              </a:rPr>
              <a:t>        </a:t>
            </a:r>
            <a:r>
              <a:rPr lang="zh-CN" altLang="en-US" sz="2100" b="1" dirty="0">
                <a:solidFill>
                  <a:srgbClr val="FF0000"/>
                </a:solidFill>
                <a:latin typeface="Arial" panose="020B0604020202020204" pitchFamily="34" charset="0"/>
              </a:rPr>
              <a:t>软件工程学</a:t>
            </a:r>
            <a:r>
              <a:rPr lang="zh-CN" altLang="en-US" sz="2100" b="1" dirty="0">
                <a:solidFill>
                  <a:schemeClr val="tx1"/>
                </a:solidFill>
                <a:latin typeface="Arial" panose="020B0604020202020204" pitchFamily="34" charset="0"/>
              </a:rPr>
              <a:t>是软件工程化的思想、规范、过程、技术、环境和工具的集成，是将具体的技术和方法结合形成的一个完整体系。</a:t>
            </a:r>
          </a:p>
          <a:p>
            <a:pPr eaLnBrk="1" hangingPunct="1">
              <a:defRPr/>
            </a:pPr>
            <a:r>
              <a:rPr lang="zh-CN" altLang="en-US" sz="2100" b="1" dirty="0">
                <a:solidFill>
                  <a:srgbClr val="990033"/>
                </a:solidFill>
                <a:latin typeface="Arial" panose="020B0604020202020204" pitchFamily="34" charset="0"/>
              </a:rPr>
              <a:t>        软件工程学科</a:t>
            </a:r>
            <a:r>
              <a:rPr lang="zh-CN" altLang="en-US" sz="2100" b="1" dirty="0">
                <a:solidFill>
                  <a:schemeClr val="tx1"/>
                </a:solidFill>
                <a:latin typeface="Arial" panose="020B0604020202020204" pitchFamily="34" charset="0"/>
              </a:rPr>
              <a:t>的</a:t>
            </a:r>
            <a:r>
              <a:rPr lang="zh-CN" altLang="en-US" sz="2100" b="1" u="sng" dirty="0">
                <a:solidFill>
                  <a:srgbClr val="CC0000"/>
                </a:solidFill>
                <a:latin typeface="Arial" panose="020B0604020202020204" pitchFamily="34" charset="0"/>
              </a:rPr>
              <a:t>主要特点</a:t>
            </a:r>
            <a:r>
              <a:rPr lang="zh-CN" altLang="en-US" sz="2100" b="1" dirty="0">
                <a:solidFill>
                  <a:schemeClr val="tx1"/>
                </a:solidFill>
                <a:latin typeface="Arial" panose="020B0604020202020204" pitchFamily="34" charset="0"/>
              </a:rPr>
              <a:t>是实践性和发展性，其</a:t>
            </a:r>
            <a:r>
              <a:rPr lang="zh-CN" altLang="en-US" sz="2100" b="1" dirty="0">
                <a:solidFill>
                  <a:srgbClr val="990033"/>
                </a:solidFill>
                <a:latin typeface="Arial" panose="020B0604020202020204" pitchFamily="34" charset="0"/>
              </a:rPr>
              <a:t>问题来源并应用于</a:t>
            </a:r>
            <a:r>
              <a:rPr lang="zh-CN" altLang="en-US" sz="2100" b="1" dirty="0">
                <a:solidFill>
                  <a:schemeClr val="tx1"/>
                </a:solidFill>
                <a:latin typeface="Arial" panose="020B0604020202020204" pitchFamily="34" charset="0"/>
              </a:rPr>
              <a:t>实践，</a:t>
            </a:r>
            <a:r>
              <a:rPr lang="zh-CN" altLang="en-US" sz="2100" b="1" u="sng" dirty="0">
                <a:solidFill>
                  <a:srgbClr val="D60093"/>
                </a:solidFill>
                <a:effectLst>
                  <a:outerShdw blurRad="38100" dist="38100" dir="2700000" algn="tl">
                    <a:srgbClr val="000000">
                      <a:alpha val="43137"/>
                    </a:srgbClr>
                  </a:outerShdw>
                </a:effectLst>
                <a:latin typeface="Arial" panose="020B0604020202020204" pitchFamily="34" charset="0"/>
              </a:rPr>
              <a:t>最终目的</a:t>
            </a:r>
            <a:r>
              <a:rPr lang="zh-CN" altLang="en-US" sz="2100" b="1" dirty="0">
                <a:solidFill>
                  <a:schemeClr val="tx1"/>
                </a:solidFill>
                <a:latin typeface="Arial" panose="020B0604020202020204" pitchFamily="34" charset="0"/>
              </a:rPr>
              <a:t>是</a:t>
            </a:r>
            <a:r>
              <a:rPr lang="zh-CN" altLang="en-US" sz="2100" b="1" u="sng" dirty="0">
                <a:solidFill>
                  <a:schemeClr val="tx1"/>
                </a:solidFill>
                <a:latin typeface="Arial" panose="020B0604020202020204" pitchFamily="34" charset="0"/>
              </a:rPr>
              <a:t>高效高质量低成本</a:t>
            </a:r>
            <a:r>
              <a:rPr lang="zh-CN" altLang="en-US" sz="2100" b="1" dirty="0">
                <a:solidFill>
                  <a:schemeClr val="tx1"/>
                </a:solidFill>
                <a:latin typeface="Arial" panose="020B0604020202020204" pitchFamily="34" charset="0"/>
              </a:rPr>
              <a:t>地研发软件产品。其</a:t>
            </a:r>
            <a:r>
              <a:rPr lang="zh-CN" altLang="en-US" sz="2100" b="1" u="sng" dirty="0">
                <a:solidFill>
                  <a:srgbClr val="D60093"/>
                </a:solidFill>
                <a:latin typeface="Arial" panose="020B0604020202020204" pitchFamily="34" charset="0"/>
              </a:rPr>
              <a:t>特点</a:t>
            </a:r>
            <a:r>
              <a:rPr lang="zh-CN" altLang="en-US" sz="2100" b="1" dirty="0">
                <a:solidFill>
                  <a:srgbClr val="990033"/>
                </a:solidFill>
                <a:latin typeface="Arial" panose="020B0604020202020204" pitchFamily="34" charset="0"/>
              </a:rPr>
              <a:t>体现为“</a:t>
            </a:r>
            <a:r>
              <a:rPr lang="en-US" altLang="zh-CN" sz="2100" b="1" dirty="0">
                <a:solidFill>
                  <a:srgbClr val="990033"/>
                </a:solidFill>
                <a:latin typeface="Arial" panose="020B0604020202020204" pitchFamily="34" charset="0"/>
              </a:rPr>
              <a:t>3</a:t>
            </a:r>
            <a:r>
              <a:rPr lang="zh-CN" altLang="en-US" sz="2100" b="1" dirty="0">
                <a:solidFill>
                  <a:srgbClr val="990033"/>
                </a:solidFill>
                <a:latin typeface="Arial" panose="020B0604020202020204" pitchFamily="34" charset="0"/>
              </a:rPr>
              <a:t>多”</a:t>
            </a:r>
            <a:r>
              <a:rPr lang="zh-CN" altLang="en-US" sz="2100" b="1" dirty="0">
                <a:solidFill>
                  <a:schemeClr val="tx1"/>
                </a:solidFill>
                <a:latin typeface="Arial" panose="020B0604020202020204" pitchFamily="34" charset="0"/>
              </a:rPr>
              <a:t>：一是</a:t>
            </a:r>
            <a:r>
              <a:rPr lang="zh-CN" altLang="en-US" sz="2100" b="1" u="sng" dirty="0">
                <a:solidFill>
                  <a:schemeClr val="tx1"/>
                </a:solidFill>
                <a:latin typeface="Arial" panose="020B0604020202020204" pitchFamily="34" charset="0"/>
              </a:rPr>
              <a:t>多学科</a:t>
            </a:r>
            <a:r>
              <a:rPr lang="zh-CN" altLang="en-US" sz="2100" b="1" dirty="0">
                <a:solidFill>
                  <a:schemeClr val="tx1"/>
                </a:solidFill>
                <a:latin typeface="Arial" panose="020B0604020202020204" pitchFamily="34" charset="0"/>
              </a:rPr>
              <a:t>，不仅包含有关课题还涉及到计算机科学、工程科学、管理科学、数学等多个学科；二是</a:t>
            </a:r>
            <a:r>
              <a:rPr lang="zh-CN" altLang="en-US" sz="2100" b="1" u="sng" dirty="0">
                <a:solidFill>
                  <a:schemeClr val="tx1"/>
                </a:solidFill>
                <a:latin typeface="Arial" panose="020B0604020202020204" pitchFamily="34" charset="0"/>
              </a:rPr>
              <a:t>多目标</a:t>
            </a:r>
            <a:r>
              <a:rPr lang="zh-CN" altLang="en-US" sz="2100" b="1" dirty="0">
                <a:solidFill>
                  <a:schemeClr val="tx1"/>
                </a:solidFill>
                <a:latin typeface="Arial" panose="020B0604020202020204" pitchFamily="34" charset="0"/>
              </a:rPr>
              <a:t>，不仅关心项目产品及其功能，还有注重质量、成本、进度、性能、可靠性、安全性、通用性、可维护性、有效性和界面等；三是</a:t>
            </a:r>
            <a:r>
              <a:rPr lang="zh-CN" altLang="en-US" sz="2100" b="1" u="sng" dirty="0">
                <a:solidFill>
                  <a:schemeClr val="tx1"/>
                </a:solidFill>
                <a:latin typeface="Arial" panose="020B0604020202020204" pitchFamily="34" charset="0"/>
              </a:rPr>
              <a:t>多阶段</a:t>
            </a:r>
            <a:r>
              <a:rPr lang="zh-CN" altLang="en-US" sz="2100" b="1" dirty="0">
                <a:solidFill>
                  <a:schemeClr val="tx1"/>
                </a:solidFill>
                <a:latin typeface="Arial" panose="020B0604020202020204" pitchFamily="34" charset="0"/>
              </a:rPr>
              <a:t>，软件开发不只是编程，而是由可行性研究、计划立项、需求分析、总体设计、详细设计、编程（实现）、测试、运行、维护等阶段构成完整过程。</a:t>
            </a:r>
          </a:p>
          <a:p>
            <a:pPr eaLnBrk="1" hangingPunct="1">
              <a:defRPr/>
            </a:pPr>
            <a:r>
              <a:rPr lang="zh-CN" altLang="en-US" sz="2100" b="1" dirty="0">
                <a:solidFill>
                  <a:schemeClr val="tx1"/>
                </a:solidFill>
                <a:latin typeface="Arial" panose="020B0604020202020204" pitchFamily="34" charset="0"/>
              </a:rPr>
              <a:t>       </a:t>
            </a:r>
            <a:r>
              <a:rPr lang="zh-CN" altLang="en-US" sz="2100" b="1" dirty="0">
                <a:solidFill>
                  <a:srgbClr val="CC0000"/>
                </a:solidFill>
                <a:latin typeface="Arial" panose="020B0604020202020204" pitchFamily="34" charset="0"/>
              </a:rPr>
              <a:t>软件工程的</a:t>
            </a:r>
            <a:r>
              <a:rPr lang="zh-CN" altLang="en-US" sz="2100" b="1" u="sng" dirty="0">
                <a:solidFill>
                  <a:srgbClr val="990033"/>
                </a:solidFill>
                <a:latin typeface="Arial" panose="020B0604020202020204" pitchFamily="34" charset="0"/>
              </a:rPr>
              <a:t>目的</a:t>
            </a:r>
            <a:r>
              <a:rPr lang="zh-CN" altLang="en-US" sz="2100" b="1" dirty="0">
                <a:solidFill>
                  <a:schemeClr val="tx1"/>
                </a:solidFill>
                <a:latin typeface="Arial" panose="020B0604020202020204" pitchFamily="34" charset="0"/>
              </a:rPr>
              <a:t>是在规定的时间和开发经费内，开发出满足用户需求的、高质量的软件产品。其</a:t>
            </a:r>
            <a:r>
              <a:rPr lang="zh-CN" altLang="en-US" sz="2100" b="1" u="sng" dirty="0">
                <a:solidFill>
                  <a:srgbClr val="990033"/>
                </a:solidFill>
                <a:latin typeface="Arial" panose="020B0604020202020204" pitchFamily="34" charset="0"/>
              </a:rPr>
              <a:t>目标</a:t>
            </a:r>
            <a:r>
              <a:rPr lang="zh-CN" altLang="en-US" sz="2100" b="1" dirty="0">
                <a:solidFill>
                  <a:schemeClr val="tx1"/>
                </a:solidFill>
                <a:latin typeface="Arial" panose="020B0604020202020204" pitchFamily="34" charset="0"/>
              </a:rPr>
              <a:t>是实现软件研发与维护的优质高效和自动化。</a:t>
            </a:r>
          </a:p>
        </p:txBody>
      </p:sp>
      <p:sp>
        <p:nvSpPr>
          <p:cNvPr id="21507"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Tree>
    <p:extLst>
      <p:ext uri="{BB962C8B-B14F-4D97-AF65-F5344CB8AC3E}">
        <p14:creationId xmlns:p14="http://schemas.microsoft.com/office/powerpoint/2010/main" val="192639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noChangeArrowheads="1"/>
          </p:cNvSpPr>
          <p:nvPr>
            <p:ph idx="4294967295"/>
          </p:nvPr>
        </p:nvSpPr>
        <p:spPr>
          <a:xfrm>
            <a:off x="722313" y="1545431"/>
            <a:ext cx="7775575" cy="4319587"/>
          </a:xfrm>
        </p:spPr>
        <p:txBody>
          <a:bodyPr/>
          <a:lstStyle/>
          <a:p>
            <a:pPr marL="419100" indent="-419100">
              <a:buFont typeface="Wingdings" pitchFamily="2" charset="2"/>
              <a:buNone/>
            </a:pPr>
            <a:r>
              <a:rPr lang="en-US" altLang="zh-CN" sz="1800" b="1" dirty="0">
                <a:solidFill>
                  <a:srgbClr val="FF0000"/>
                </a:solidFill>
              </a:rPr>
              <a:t>1.2.4  </a:t>
            </a:r>
            <a:r>
              <a:rPr lang="zh-CN" altLang="en-US" sz="1800" b="1" dirty="0">
                <a:solidFill>
                  <a:srgbClr val="FF0000"/>
                </a:solidFill>
              </a:rPr>
              <a:t>软件过程及实际开发过程</a:t>
            </a:r>
          </a:p>
          <a:p>
            <a:pPr marL="419100" indent="-419100">
              <a:buFont typeface="Wingdings" pitchFamily="2" charset="2"/>
              <a:buNone/>
            </a:pPr>
            <a:r>
              <a:rPr lang="zh-CN" altLang="en-US" sz="2000" dirty="0">
                <a:solidFill>
                  <a:srgbClr val="FF0000"/>
                </a:solidFill>
              </a:rPr>
              <a:t>    </a:t>
            </a:r>
            <a:r>
              <a:rPr lang="zh-CN" altLang="en-US" sz="2000" u="sng" dirty="0">
                <a:solidFill>
                  <a:srgbClr val="FF0000"/>
                </a:solidFill>
              </a:rPr>
              <a:t>软件过程</a:t>
            </a:r>
            <a:r>
              <a:rPr lang="zh-CN" altLang="en-US" sz="2000" dirty="0"/>
              <a:t>（</a:t>
            </a:r>
            <a:r>
              <a:rPr lang="en-US" altLang="zh-CN" sz="2000" dirty="0"/>
              <a:t>software process</a:t>
            </a:r>
            <a:r>
              <a:rPr lang="zh-CN" altLang="en-US" sz="2000" dirty="0"/>
              <a:t>）</a:t>
            </a:r>
            <a:r>
              <a:rPr lang="en-US" altLang="zh-CN" sz="2000" dirty="0"/>
              <a:t>ISO9000</a:t>
            </a:r>
            <a:r>
              <a:rPr lang="zh-CN" altLang="en-US" sz="2000" dirty="0">
                <a:solidFill>
                  <a:srgbClr val="CC0000"/>
                </a:solidFill>
              </a:rPr>
              <a:t>定义</a:t>
            </a:r>
            <a:r>
              <a:rPr lang="zh-CN" altLang="en-US" sz="2000" dirty="0"/>
              <a:t>为：“将</a:t>
            </a:r>
          </a:p>
          <a:p>
            <a:pPr marL="419100" indent="-419100">
              <a:buFont typeface="Wingdings" pitchFamily="2" charset="2"/>
              <a:buNone/>
            </a:pPr>
            <a:r>
              <a:rPr lang="zh-CN" altLang="en-US" sz="2000" dirty="0"/>
              <a:t>输入</a:t>
            </a:r>
            <a:r>
              <a:rPr lang="zh-CN" altLang="en-US" sz="2000" dirty="0">
                <a:solidFill>
                  <a:srgbClr val="3333FF"/>
                </a:solidFill>
              </a:rPr>
              <a:t>转化为</a:t>
            </a:r>
            <a:r>
              <a:rPr lang="zh-CN" altLang="en-US" sz="2000" dirty="0"/>
              <a:t>输出的一组彼此相关的</a:t>
            </a:r>
            <a:r>
              <a:rPr lang="zh-CN" altLang="en-US" sz="2000" dirty="0">
                <a:solidFill>
                  <a:srgbClr val="990033"/>
                </a:solidFill>
              </a:rPr>
              <a:t>资源和活动</a:t>
            </a:r>
            <a:r>
              <a:rPr lang="zh-CN" altLang="en-US" sz="2000" dirty="0"/>
              <a:t>”。</a:t>
            </a:r>
          </a:p>
          <a:p>
            <a:pPr marL="419100" indent="-419100">
              <a:buFont typeface="Wingdings" pitchFamily="2" charset="2"/>
              <a:buNone/>
            </a:pPr>
            <a:r>
              <a:rPr lang="zh-CN" altLang="en-US" sz="2000" dirty="0">
                <a:solidFill>
                  <a:srgbClr val="CC0000"/>
                </a:solidFill>
              </a:rPr>
              <a:t>   软件过程</a:t>
            </a:r>
            <a:r>
              <a:rPr lang="zh-CN" altLang="en-US" sz="2000" dirty="0"/>
              <a:t>通常包括</a:t>
            </a:r>
            <a:r>
              <a:rPr lang="en-US" altLang="zh-CN" sz="2000" dirty="0">
                <a:solidFill>
                  <a:srgbClr val="990033"/>
                </a:solidFill>
              </a:rPr>
              <a:t>4</a:t>
            </a:r>
            <a:r>
              <a:rPr lang="zh-CN" altLang="en-US" sz="2000" dirty="0">
                <a:solidFill>
                  <a:srgbClr val="990033"/>
                </a:solidFill>
              </a:rPr>
              <a:t>类</a:t>
            </a:r>
            <a:r>
              <a:rPr lang="zh-CN" altLang="en-US" sz="2000" dirty="0">
                <a:solidFill>
                  <a:srgbClr val="CC0066"/>
                </a:solidFill>
              </a:rPr>
              <a:t>基本过程</a:t>
            </a:r>
            <a:r>
              <a:rPr lang="zh-CN" altLang="en-US" sz="2000" dirty="0"/>
              <a:t>：</a:t>
            </a:r>
          </a:p>
          <a:p>
            <a:pPr marL="419100" indent="-419100">
              <a:buFont typeface="Wingdings" pitchFamily="2" charset="2"/>
              <a:buNone/>
            </a:pPr>
            <a:r>
              <a:rPr lang="en-US" altLang="zh-CN" sz="2000" dirty="0"/>
              <a:t>   (1)</a:t>
            </a:r>
            <a:r>
              <a:rPr lang="zh-CN" altLang="en-US" sz="2000" dirty="0"/>
              <a:t>软件规格说明（需求分析）：规定软件的功能、性能、</a:t>
            </a:r>
            <a:endParaRPr lang="en-US" altLang="zh-CN" sz="2000" dirty="0"/>
          </a:p>
          <a:p>
            <a:pPr marL="419100" indent="-419100">
              <a:buFont typeface="Wingdings" pitchFamily="2" charset="2"/>
              <a:buNone/>
            </a:pPr>
            <a:r>
              <a:rPr lang="zh-CN" altLang="en-US" sz="2000" dirty="0"/>
              <a:t>可靠性及其运行环境等。 </a:t>
            </a:r>
          </a:p>
          <a:p>
            <a:pPr marL="419100" indent="-419100">
              <a:buFont typeface="Wingdings" pitchFamily="2" charset="2"/>
              <a:buNone/>
            </a:pPr>
            <a:r>
              <a:rPr lang="en-US" altLang="zh-CN" sz="2000" dirty="0"/>
              <a:t>   (2) </a:t>
            </a:r>
            <a:r>
              <a:rPr lang="zh-CN" altLang="en-US" sz="2000" dirty="0"/>
              <a:t>软件开发：研发满足规格说明的具体软件。</a:t>
            </a:r>
          </a:p>
          <a:p>
            <a:pPr marL="419100" indent="-419100">
              <a:buFont typeface="Wingdings" pitchFamily="2" charset="2"/>
              <a:buNone/>
            </a:pPr>
            <a:r>
              <a:rPr lang="en-US" altLang="zh-CN" sz="2000" dirty="0"/>
              <a:t>   (3) </a:t>
            </a:r>
            <a:r>
              <a:rPr lang="zh-CN" altLang="en-US" sz="2000" dirty="0"/>
              <a:t>软件确认：确认软件能够完成客户提出的需求。</a:t>
            </a:r>
            <a:endParaRPr lang="en-US" altLang="zh-CN" sz="2000" dirty="0"/>
          </a:p>
          <a:p>
            <a:pPr marL="419100" indent="-419100">
              <a:buFont typeface="Wingdings" pitchFamily="2" charset="2"/>
              <a:buNone/>
            </a:pPr>
            <a:r>
              <a:rPr lang="en-US" altLang="zh-CN" sz="2000" dirty="0"/>
              <a:t>   (4) </a:t>
            </a:r>
            <a:r>
              <a:rPr lang="zh-CN" altLang="en-US" sz="2000" dirty="0"/>
              <a:t>软件演进：为满足用户的变更要求，软件必须在使用</a:t>
            </a:r>
          </a:p>
          <a:p>
            <a:pPr marL="419100" indent="-419100">
              <a:buFont typeface="Wingdings" pitchFamily="2" charset="2"/>
              <a:buNone/>
            </a:pPr>
            <a:r>
              <a:rPr lang="zh-CN" altLang="en-US" sz="2000" dirty="0"/>
              <a:t>过程中引进新技术新方法并根据新业务及时升级更新。</a:t>
            </a:r>
            <a:endParaRPr lang="en-US" altLang="zh-CN" sz="2000" dirty="0"/>
          </a:p>
          <a:p>
            <a:pPr marL="419100" indent="-419100">
              <a:buFont typeface="Wingdings" pitchFamily="2" charset="2"/>
              <a:buNone/>
            </a:pPr>
            <a:r>
              <a:rPr lang="en-US" altLang="zh-CN" sz="2000" dirty="0"/>
              <a:t>   </a:t>
            </a:r>
            <a:r>
              <a:rPr lang="zh-CN" altLang="en-US" sz="2000" dirty="0">
                <a:solidFill>
                  <a:srgbClr val="990033"/>
                </a:solidFill>
              </a:rPr>
              <a:t>具体开发过程</a:t>
            </a:r>
            <a:r>
              <a:rPr lang="zh-CN" altLang="en-US" sz="2000" dirty="0"/>
              <a:t>如图</a:t>
            </a:r>
            <a:r>
              <a:rPr lang="en-US" altLang="zh-CN" sz="2000" dirty="0"/>
              <a:t>1-4</a:t>
            </a:r>
            <a:r>
              <a:rPr lang="zh-CN" altLang="en-US" sz="2000" dirty="0"/>
              <a:t>所示。</a:t>
            </a:r>
          </a:p>
        </p:txBody>
      </p:sp>
      <p:sp>
        <p:nvSpPr>
          <p:cNvPr id="33795" name="AutoShape 7"/>
          <p:cNvSpPr>
            <a:spLocks noChangeArrowheads="1"/>
          </p:cNvSpPr>
          <p:nvPr/>
        </p:nvSpPr>
        <p:spPr bwMode="auto">
          <a:xfrm>
            <a:off x="457200" y="1400968"/>
            <a:ext cx="8305800" cy="4608513"/>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3379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pic>
        <p:nvPicPr>
          <p:cNvPr id="33797" name="Picture 6"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163" y="5611018"/>
            <a:ext cx="11811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460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8"/>
          <p:cNvSpPr>
            <a:spLocks noChangeArrowheads="1"/>
          </p:cNvSpPr>
          <p:nvPr/>
        </p:nvSpPr>
        <p:spPr bwMode="auto">
          <a:xfrm>
            <a:off x="685800" y="1389760"/>
            <a:ext cx="7848600" cy="2879725"/>
          </a:xfrm>
          <a:prstGeom prst="flowChartAlternateProcess">
            <a:avLst/>
          </a:prstGeom>
          <a:noFill/>
          <a:ln w="25400">
            <a:solidFill>
              <a:srgbClr val="1F38ED"/>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hangingPunct="1">
              <a:buFont typeface="Arial" pitchFamily="34" charset="0"/>
              <a:buNone/>
            </a:pPr>
            <a:endParaRPr lang="zh-CN" altLang="en-US"/>
          </a:p>
        </p:txBody>
      </p:sp>
      <p:sp>
        <p:nvSpPr>
          <p:cNvPr id="38915" name="Rectangle 9"/>
          <p:cNvSpPr>
            <a:spLocks noChangeArrowheads="1"/>
          </p:cNvSpPr>
          <p:nvPr/>
        </p:nvSpPr>
        <p:spPr bwMode="auto">
          <a:xfrm>
            <a:off x="755650" y="1510410"/>
            <a:ext cx="74739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320675" eaLnBrk="1" hangingPunct="1">
              <a:spcAft>
                <a:spcPct val="35000"/>
              </a:spcAft>
              <a:buFont typeface="Arial" pitchFamily="34" charset="0"/>
              <a:buNone/>
            </a:pPr>
            <a:r>
              <a:rPr lang="en-US" altLang="zh-CN" sz="2400" b="1">
                <a:solidFill>
                  <a:srgbClr val="FF0000"/>
                </a:solidFill>
              </a:rPr>
              <a:t>   2. </a:t>
            </a:r>
            <a:r>
              <a:rPr lang="zh-CN" altLang="en-US" sz="2400" b="1">
                <a:solidFill>
                  <a:srgbClr val="FF0000"/>
                </a:solidFill>
              </a:rPr>
              <a:t>软件工程的基本原则</a:t>
            </a:r>
          </a:p>
          <a:p>
            <a:pPr indent="320675" eaLnBrk="1" hangingPunct="1">
              <a:spcAft>
                <a:spcPct val="35000"/>
              </a:spcAft>
              <a:buFont typeface="Arial" pitchFamily="34" charset="0"/>
              <a:buNone/>
            </a:pPr>
            <a:r>
              <a:rPr lang="en-US" altLang="zh-CN" sz="2400" b="1"/>
              <a:t>   (1) </a:t>
            </a:r>
            <a:r>
              <a:rPr lang="zh-CN" altLang="en-US" sz="2400" b="1"/>
              <a:t>选取适宜的开发模型。 </a:t>
            </a:r>
          </a:p>
          <a:p>
            <a:pPr indent="320675" eaLnBrk="1" hangingPunct="1">
              <a:spcAft>
                <a:spcPct val="35000"/>
              </a:spcAft>
              <a:buFont typeface="Arial" pitchFamily="34" charset="0"/>
              <a:buNone/>
            </a:pPr>
            <a:r>
              <a:rPr lang="en-US" altLang="zh-CN" sz="2400" b="1"/>
              <a:t>   (2) </a:t>
            </a:r>
            <a:r>
              <a:rPr lang="zh-CN" altLang="en-US" sz="2400" b="1"/>
              <a:t>采用合适的设计方法。 </a:t>
            </a:r>
          </a:p>
          <a:p>
            <a:pPr indent="320675" eaLnBrk="1" hangingPunct="1">
              <a:spcAft>
                <a:spcPct val="35000"/>
              </a:spcAft>
              <a:buFont typeface="Arial" pitchFamily="34" charset="0"/>
              <a:buNone/>
            </a:pPr>
            <a:r>
              <a:rPr lang="en-US" altLang="zh-CN" sz="2400" b="1"/>
              <a:t>   (3) </a:t>
            </a:r>
            <a:r>
              <a:rPr lang="zh-CN" altLang="en-US" sz="2400" b="1"/>
              <a:t>提供高质量的工程支撑。 </a:t>
            </a:r>
          </a:p>
          <a:p>
            <a:pPr indent="320675" eaLnBrk="1" hangingPunct="1">
              <a:spcAft>
                <a:spcPct val="35000"/>
              </a:spcAft>
              <a:buFont typeface="Arial" pitchFamily="34" charset="0"/>
              <a:buNone/>
            </a:pPr>
            <a:r>
              <a:rPr lang="en-US" altLang="zh-CN" sz="2400" b="1"/>
              <a:t>   (4) </a:t>
            </a:r>
            <a:r>
              <a:rPr lang="zh-CN" altLang="en-US" sz="2400" b="1"/>
              <a:t>重视软件工程的管理。   </a:t>
            </a:r>
          </a:p>
        </p:txBody>
      </p:sp>
      <p:sp>
        <p:nvSpPr>
          <p:cNvPr id="38916" name="Rectangle 2"/>
          <p:cNvSpPr txBox="1">
            <a:spLocks noChangeArrowheads="1"/>
          </p:cNvSpPr>
          <p:nvPr/>
        </p:nvSpPr>
        <p:spPr bwMode="auto">
          <a:xfrm>
            <a:off x="457200" y="152400"/>
            <a:ext cx="83058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200" b="1">
                <a:solidFill>
                  <a:schemeClr val="tx2"/>
                </a:solidFill>
                <a:latin typeface="宋体" pitchFamily="2" charset="-122"/>
                <a:ea typeface="宋体" pitchFamily="2" charset="-122"/>
              </a:defRPr>
            </a:lvl1pPr>
            <a:lvl2pPr>
              <a:defRPr sz="2200">
                <a:solidFill>
                  <a:schemeClr val="tx2"/>
                </a:solidFill>
                <a:latin typeface="宋体" pitchFamily="2" charset="-122"/>
                <a:ea typeface="宋体" pitchFamily="2" charset="-122"/>
              </a:defRPr>
            </a:lvl2pPr>
            <a:lvl3pPr>
              <a:defRPr sz="2200">
                <a:solidFill>
                  <a:schemeClr val="tx2"/>
                </a:solidFill>
                <a:latin typeface="宋体" pitchFamily="2" charset="-122"/>
                <a:ea typeface="宋体" pitchFamily="2" charset="-122"/>
              </a:defRPr>
            </a:lvl3pPr>
            <a:lvl4pPr>
              <a:defRPr sz="1600">
                <a:solidFill>
                  <a:schemeClr val="tx1"/>
                </a:solidFill>
                <a:latin typeface="宋体" pitchFamily="2" charset="-122"/>
                <a:ea typeface="宋体" pitchFamily="2" charset="-122"/>
              </a:defRPr>
            </a:lvl4pPr>
            <a:lvl5pPr>
              <a:defRPr sz="1400">
                <a:solidFill>
                  <a:schemeClr val="tx1"/>
                </a:solidFill>
                <a:latin typeface="宋体" pitchFamily="2" charset="-122"/>
                <a:ea typeface="宋体" pitchFamily="2" charset="-122"/>
              </a:defRPr>
            </a:lvl5pPr>
            <a:lvl6pPr eaLnBrk="0" hangingPunct="0">
              <a:defRPr sz="1400">
                <a:solidFill>
                  <a:schemeClr val="tx1"/>
                </a:solidFill>
                <a:latin typeface="宋体" pitchFamily="2" charset="-122"/>
                <a:ea typeface="宋体" pitchFamily="2" charset="-122"/>
              </a:defRPr>
            </a:lvl6pPr>
            <a:lvl7pPr eaLnBrk="0" hangingPunct="0">
              <a:defRPr sz="1400">
                <a:solidFill>
                  <a:schemeClr val="tx1"/>
                </a:solidFill>
                <a:latin typeface="宋体" pitchFamily="2" charset="-122"/>
                <a:ea typeface="宋体" pitchFamily="2" charset="-122"/>
              </a:defRPr>
            </a:lvl7pPr>
            <a:lvl8pPr eaLnBrk="0" hangingPunct="0">
              <a:defRPr sz="1400">
                <a:solidFill>
                  <a:schemeClr val="tx1"/>
                </a:solidFill>
                <a:latin typeface="宋体" pitchFamily="2" charset="-122"/>
                <a:ea typeface="宋体" pitchFamily="2" charset="-122"/>
              </a:defRPr>
            </a:lvl8pPr>
            <a:lvl9pPr eaLnBrk="0" hangingPunct="0">
              <a:defRPr sz="1400">
                <a:solidFill>
                  <a:schemeClr val="tx1"/>
                </a:solidFill>
                <a:latin typeface="宋体" pitchFamily="2" charset="-122"/>
                <a:ea typeface="宋体" pitchFamily="2" charset="-122"/>
              </a:defRPr>
            </a:lvl9pPr>
          </a:lstStyle>
          <a:p>
            <a:pPr algn="ctr" eaLnBrk="1" hangingPunct="1">
              <a:buFont typeface="Arial" pitchFamily="34" charset="0"/>
              <a:buNone/>
            </a:pPr>
            <a:r>
              <a:rPr lang="en-US" altLang="zh-CN" sz="3200">
                <a:solidFill>
                  <a:schemeClr val="bg1"/>
                </a:solidFill>
                <a:latin typeface="Arial" pitchFamily="34" charset="0"/>
              </a:rPr>
              <a:t>1.2 </a:t>
            </a:r>
            <a:r>
              <a:rPr lang="zh-CN" altLang="zh-CN" sz="3200">
                <a:solidFill>
                  <a:schemeClr val="bg1"/>
                </a:solidFill>
                <a:latin typeface="Arial" pitchFamily="34" charset="0"/>
              </a:rPr>
              <a:t>软件及软件工程概述</a:t>
            </a:r>
            <a:endParaRPr lang="zh-CN" altLang="en-US" sz="3200">
              <a:solidFill>
                <a:schemeClr val="bg1"/>
              </a:solidFill>
              <a:latin typeface="Arial" pitchFamily="34" charset="0"/>
            </a:endParaRPr>
          </a:p>
        </p:txBody>
      </p:sp>
      <p:sp>
        <p:nvSpPr>
          <p:cNvPr id="38917" name="AutoShape 8"/>
          <p:cNvSpPr>
            <a:spLocks noChangeArrowheads="1"/>
          </p:cNvSpPr>
          <p:nvPr/>
        </p:nvSpPr>
        <p:spPr bwMode="auto">
          <a:xfrm>
            <a:off x="1258888" y="4644135"/>
            <a:ext cx="6551612" cy="1512887"/>
          </a:xfrm>
          <a:prstGeom prst="flowChartAlternateProcess">
            <a:avLst/>
          </a:prstGeom>
          <a:solidFill>
            <a:srgbClr val="FFFFCC"/>
          </a:solidFill>
          <a:ln w="25400">
            <a:solidFill>
              <a:srgbClr val="1F38ED"/>
            </a:solidFill>
            <a:miter lim="800000"/>
            <a:headEnd/>
            <a:tailEnd/>
          </a:ln>
        </p:spPr>
        <p:txBody>
          <a:bodyPr wrap="none" anchor="ctr"/>
          <a:lstStyle/>
          <a:p>
            <a:pPr eaLnBrk="1" hangingPunct="1">
              <a:buFont typeface="Arial" pitchFamily="34" charset="0"/>
              <a:buNone/>
            </a:pPr>
            <a:endParaRPr lang="zh-CN" altLang="en-US"/>
          </a:p>
        </p:txBody>
      </p:sp>
      <p:sp>
        <p:nvSpPr>
          <p:cNvPr id="38918" name="矩形 1"/>
          <p:cNvSpPr>
            <a:spLocks noChangeArrowheads="1"/>
          </p:cNvSpPr>
          <p:nvPr/>
        </p:nvSpPr>
        <p:spPr bwMode="auto">
          <a:xfrm>
            <a:off x="1187450" y="4715572"/>
            <a:ext cx="6551613" cy="127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320675" eaLnBrk="1" hangingPunct="1">
              <a:buFont typeface="Arial" pitchFamily="34" charset="0"/>
              <a:buNone/>
            </a:pPr>
            <a:r>
              <a:rPr lang="en-US" altLang="zh-CN" sz="2100" b="1" u="sng">
                <a:solidFill>
                  <a:srgbClr val="FF0000"/>
                </a:solidFill>
                <a:latin typeface="黑体" pitchFamily="49" charset="-122"/>
                <a:ea typeface="黑体" pitchFamily="49" charset="-122"/>
                <a:sym typeface="Wingdings" pitchFamily="2" charset="2"/>
              </a:rPr>
              <a:t></a:t>
            </a:r>
            <a:r>
              <a:rPr lang="zh-CN" altLang="zh-CN" sz="2100" b="1" u="sng">
                <a:solidFill>
                  <a:srgbClr val="FF0000"/>
                </a:solidFill>
                <a:latin typeface="黑体" pitchFamily="49" charset="-122"/>
                <a:ea typeface="黑体" pitchFamily="49" charset="-122"/>
              </a:rPr>
              <a:t>讨论思考</a:t>
            </a:r>
            <a:r>
              <a:rPr lang="zh-CN" altLang="zh-CN" sz="2100" b="1">
                <a:solidFill>
                  <a:srgbClr val="FF0000"/>
                </a:solidFill>
              </a:rPr>
              <a:t>：</a:t>
            </a:r>
            <a:endParaRPr lang="en-US" altLang="zh-CN" sz="2100" b="1">
              <a:solidFill>
                <a:srgbClr val="FF0000"/>
              </a:solidFill>
            </a:endParaRPr>
          </a:p>
          <a:p>
            <a:pPr indent="320675" eaLnBrk="1" hangingPunct="1">
              <a:buFont typeface="Arial" pitchFamily="34" charset="0"/>
              <a:buNone/>
            </a:pPr>
            <a:r>
              <a:rPr lang="zh-CN" altLang="en-US" sz="2000" b="1"/>
              <a:t> </a:t>
            </a:r>
            <a:r>
              <a:rPr lang="en-US" altLang="zh-CN" b="1">
                <a:solidFill>
                  <a:schemeClr val="tx2"/>
                </a:solidFill>
              </a:rPr>
              <a:t>(1) </a:t>
            </a:r>
            <a:r>
              <a:rPr lang="zh-CN" altLang="en-US" b="1">
                <a:solidFill>
                  <a:schemeClr val="tx2"/>
                </a:solidFill>
              </a:rPr>
              <a:t>软件和软件工程的概念</a:t>
            </a:r>
            <a:r>
              <a:rPr lang="en-US" altLang="zh-CN" b="1">
                <a:solidFill>
                  <a:schemeClr val="tx2"/>
                </a:solidFill>
              </a:rPr>
              <a:t>? </a:t>
            </a:r>
            <a:r>
              <a:rPr lang="zh-CN" altLang="en-US" b="1">
                <a:solidFill>
                  <a:schemeClr val="tx2"/>
                </a:solidFill>
              </a:rPr>
              <a:t>软件工程方法学？</a:t>
            </a:r>
            <a:r>
              <a:rPr lang="en-US" altLang="zh-CN" b="1">
                <a:solidFill>
                  <a:schemeClr val="tx2"/>
                </a:solidFill>
              </a:rPr>
              <a:t> </a:t>
            </a:r>
          </a:p>
          <a:p>
            <a:pPr indent="320675" eaLnBrk="1" hangingPunct="1">
              <a:buFont typeface="Arial" pitchFamily="34" charset="0"/>
              <a:buNone/>
            </a:pPr>
            <a:r>
              <a:rPr lang="en-US" altLang="zh-CN" b="1">
                <a:solidFill>
                  <a:schemeClr val="tx2"/>
                </a:solidFill>
              </a:rPr>
              <a:t> (2)</a:t>
            </a:r>
            <a:r>
              <a:rPr lang="zh-CN" altLang="en-US" b="1">
                <a:solidFill>
                  <a:schemeClr val="tx2"/>
                </a:solidFill>
              </a:rPr>
              <a:t>软件工程三要素</a:t>
            </a:r>
            <a:r>
              <a:rPr lang="en-US" altLang="zh-CN" b="1">
                <a:solidFill>
                  <a:schemeClr val="tx2"/>
                </a:solidFill>
              </a:rPr>
              <a:t>? </a:t>
            </a:r>
            <a:r>
              <a:rPr lang="zh-CN" altLang="en-US" b="1">
                <a:solidFill>
                  <a:schemeClr val="tx2"/>
                </a:solidFill>
              </a:rPr>
              <a:t>软件工程开发的方法主要有哪些</a:t>
            </a:r>
            <a:r>
              <a:rPr lang="en-US" altLang="zh-CN" b="1">
                <a:solidFill>
                  <a:schemeClr val="tx2"/>
                </a:solidFill>
              </a:rPr>
              <a:t>?</a:t>
            </a:r>
          </a:p>
          <a:p>
            <a:pPr indent="320675" eaLnBrk="1" hangingPunct="1">
              <a:buFont typeface="Arial" pitchFamily="34" charset="0"/>
              <a:buNone/>
            </a:pPr>
            <a:r>
              <a:rPr lang="en-US" altLang="zh-CN" b="1">
                <a:solidFill>
                  <a:schemeClr val="tx2"/>
                </a:solidFill>
              </a:rPr>
              <a:t>  (3) </a:t>
            </a:r>
            <a:r>
              <a:rPr lang="zh-CN" altLang="en-US" b="1">
                <a:solidFill>
                  <a:schemeClr val="tx2"/>
                </a:solidFill>
              </a:rPr>
              <a:t>结合“人事管理信息系统”案例进行讨论软件工程？</a:t>
            </a:r>
          </a:p>
        </p:txBody>
      </p:sp>
      <p:pic>
        <p:nvPicPr>
          <p:cNvPr id="38919" name="Picture 9" descr="C:\Program Files\Microsoft Office\MEDIA\CAGCAT10\j0287005.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1288" y="1715197"/>
            <a:ext cx="111918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578187"/>
      </p:ext>
    </p:extLst>
  </p:cSld>
  <p:clrMapOvr>
    <a:masterClrMapping/>
  </p:clrMapOvr>
</p:sld>
</file>

<file path=ppt/theme/theme1.xml><?xml version="1.0" encoding="utf-8"?>
<a:theme xmlns:a="http://schemas.openxmlformats.org/drawingml/2006/main" name="cdb2004c003l">
  <a:themeElements>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cdb2004c003l">
      <a:majorFont>
        <a:latin typeface="Verdana"/>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3l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cdb2004c003l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cdb2004c003l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cdb2004c003l</Template>
  <TotalTime>1067</TotalTime>
  <Words>9178</Words>
  <Application>Microsoft Office PowerPoint</Application>
  <PresentationFormat>全屏显示(4:3)</PresentationFormat>
  <Paragraphs>572</Paragraphs>
  <Slides>64</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64</vt:i4>
      </vt:variant>
    </vt:vector>
  </HeadingPairs>
  <TitlesOfParts>
    <vt:vector size="79" baseType="lpstr">
      <vt:lpstr>黑体</vt:lpstr>
      <vt:lpstr>华文楷体</vt:lpstr>
      <vt:lpstr>楷体</vt:lpstr>
      <vt:lpstr>楷体_GB2312</vt:lpstr>
      <vt:lpstr>宋体</vt:lpstr>
      <vt:lpstr>微软雅黑</vt:lpstr>
      <vt:lpstr>Arial</vt:lpstr>
      <vt:lpstr>Arial Black</vt:lpstr>
      <vt:lpstr>Cambria</vt:lpstr>
      <vt:lpstr>Times New Roman</vt:lpstr>
      <vt:lpstr>Verdana</vt:lpstr>
      <vt:lpstr>Wingdings</vt:lpstr>
      <vt:lpstr>cdb2004c003l</vt:lpstr>
      <vt:lpstr>Microsoft Visio 2003-2010 Drawing</vt:lpstr>
      <vt:lpstr>Bitmap Image</vt:lpstr>
      <vt:lpstr>软件工程与实践</vt:lpstr>
      <vt:lpstr>1.1 软件工程的发展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    录</vt:lpstr>
      <vt:lpstr>教学目标及重点</vt:lpstr>
      <vt:lpstr>2.1软件问题的调研和定义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可行性分析与评审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zhoujie</dc:creator>
  <cp:lastModifiedBy>Hao-Liu-Office</cp:lastModifiedBy>
  <cp:revision>2304</cp:revision>
  <dcterms:created xsi:type="dcterms:W3CDTF">2007-06-04T06:21:00Z</dcterms:created>
  <dcterms:modified xsi:type="dcterms:W3CDTF">2020-03-08T23:44:03Z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