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2"/>
  </p:notesMasterIdLst>
  <p:handoutMasterIdLst>
    <p:handoutMasterId r:id="rId83"/>
  </p:handoutMasterIdLst>
  <p:sldIdLst>
    <p:sldId id="633" r:id="rId2"/>
    <p:sldId id="663" r:id="rId3"/>
    <p:sldId id="664" r:id="rId4"/>
    <p:sldId id="714" r:id="rId5"/>
    <p:sldId id="260" r:id="rId6"/>
    <p:sldId id="261" r:id="rId7"/>
    <p:sldId id="741" r:id="rId8"/>
    <p:sldId id="492" r:id="rId9"/>
    <p:sldId id="742" r:id="rId10"/>
    <p:sldId id="544" r:id="rId11"/>
    <p:sldId id="545" r:id="rId12"/>
    <p:sldId id="548" r:id="rId13"/>
    <p:sldId id="500" r:id="rId14"/>
    <p:sldId id="668" r:id="rId15"/>
    <p:sldId id="669" r:id="rId16"/>
    <p:sldId id="671" r:id="rId17"/>
    <p:sldId id="672" r:id="rId18"/>
    <p:sldId id="673" r:id="rId19"/>
    <p:sldId id="674" r:id="rId20"/>
    <p:sldId id="501" r:id="rId21"/>
    <p:sldId id="675" r:id="rId22"/>
    <p:sldId id="735" r:id="rId23"/>
    <p:sldId id="736" r:id="rId24"/>
    <p:sldId id="713" r:id="rId25"/>
    <p:sldId id="743" r:id="rId26"/>
    <p:sldId id="715" r:id="rId27"/>
    <p:sldId id="737" r:id="rId28"/>
    <p:sldId id="744" r:id="rId29"/>
    <p:sldId id="738" r:id="rId30"/>
    <p:sldId id="745" r:id="rId31"/>
    <p:sldId id="739" r:id="rId32"/>
    <p:sldId id="716" r:id="rId33"/>
    <p:sldId id="717" r:id="rId34"/>
    <p:sldId id="718" r:id="rId35"/>
    <p:sldId id="719" r:id="rId36"/>
    <p:sldId id="692" r:id="rId37"/>
    <p:sldId id="693" r:id="rId38"/>
    <p:sldId id="695" r:id="rId39"/>
    <p:sldId id="696" r:id="rId40"/>
    <p:sldId id="694" r:id="rId41"/>
    <p:sldId id="698" r:id="rId42"/>
    <p:sldId id="697" r:id="rId43"/>
    <p:sldId id="699" r:id="rId44"/>
    <p:sldId id="700" r:id="rId45"/>
    <p:sldId id="701" r:id="rId46"/>
    <p:sldId id="702" r:id="rId47"/>
    <p:sldId id="703" r:id="rId48"/>
    <p:sldId id="704" r:id="rId49"/>
    <p:sldId id="705" r:id="rId50"/>
    <p:sldId id="706" r:id="rId51"/>
    <p:sldId id="707" r:id="rId52"/>
    <p:sldId id="728" r:id="rId53"/>
    <p:sldId id="729" r:id="rId54"/>
    <p:sldId id="730" r:id="rId55"/>
    <p:sldId id="731" r:id="rId56"/>
    <p:sldId id="732" r:id="rId57"/>
    <p:sldId id="733" r:id="rId58"/>
    <p:sldId id="734" r:id="rId59"/>
    <p:sldId id="720" r:id="rId60"/>
    <p:sldId id="721" r:id="rId61"/>
    <p:sldId id="722" r:id="rId62"/>
    <p:sldId id="723" r:id="rId63"/>
    <p:sldId id="724" r:id="rId64"/>
    <p:sldId id="725" r:id="rId65"/>
    <p:sldId id="726" r:id="rId66"/>
    <p:sldId id="727" r:id="rId67"/>
    <p:sldId id="708" r:id="rId68"/>
    <p:sldId id="709" r:id="rId69"/>
    <p:sldId id="710" r:id="rId70"/>
    <p:sldId id="711" r:id="rId71"/>
    <p:sldId id="712" r:id="rId72"/>
    <p:sldId id="676" r:id="rId73"/>
    <p:sldId id="677" r:id="rId74"/>
    <p:sldId id="678" r:id="rId75"/>
    <p:sldId id="679" r:id="rId76"/>
    <p:sldId id="680" r:id="rId77"/>
    <p:sldId id="681" r:id="rId78"/>
    <p:sldId id="682" r:id="rId79"/>
    <p:sldId id="683" r:id="rId80"/>
    <p:sldId id="684" r:id="rId8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37">
          <p15:clr>
            <a:srgbClr val="A4A3A4"/>
          </p15:clr>
        </p15:guide>
        <p15:guide id="2" pos="2796">
          <p15:clr>
            <a:srgbClr val="A4A3A4"/>
          </p15:clr>
        </p15:guide>
      </p15:sldGuideLst>
    </p:ext>
    <p:ext uri="{2D200454-40CA-4A62-9FC3-DE9A4176ACB9}">
      <p15:notesGuideLst xmlns:p15="http://schemas.microsoft.com/office/powerpoint/2012/main">
        <p15:guide id="1" orient="horz" pos="2850">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FF"/>
    <a:srgbClr val="FF0000"/>
    <a:srgbClr val="098133"/>
    <a:srgbClr val="00C000"/>
    <a:srgbClr val="EB5723"/>
    <a:srgbClr val="163794"/>
    <a:srgbClr val="3366FF"/>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82307" autoAdjust="0"/>
  </p:normalViewPr>
  <p:slideViewPr>
    <p:cSldViewPr>
      <p:cViewPr varScale="1">
        <p:scale>
          <a:sx n="109" d="100"/>
          <a:sy n="109" d="100"/>
        </p:scale>
        <p:origin x="372" y="102"/>
      </p:cViewPr>
      <p:guideLst>
        <p:guide orient="horz" pos="2137"/>
        <p:guide pos="27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1860" y="1776"/>
      </p:cViewPr>
      <p:guideLst>
        <p:guide orient="horz" pos="2850"/>
        <p:guide pos="209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2396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3FF8A634-601B-45FC-90BE-40DF6190E913}" type="slidenum">
              <a:rPr lang="zh-CN" altLang="en-US"/>
              <a:t>‹#›</a:t>
            </a:fld>
            <a:endParaRPr lang="en-US" altLang="zh-CN"/>
          </a:p>
        </p:txBody>
      </p:sp>
    </p:spTree>
    <p:extLst>
      <p:ext uri="{BB962C8B-B14F-4D97-AF65-F5344CB8AC3E}">
        <p14:creationId xmlns:p14="http://schemas.microsoft.com/office/powerpoint/2010/main" val="3920713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365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65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D443E1AB-AFED-42B9-9969-51FF1EC221AA}" type="slidenum">
              <a:rPr lang="zh-CN" altLang="en-US"/>
              <a:t>‹#›</a:t>
            </a:fld>
            <a:endParaRPr lang="en-US" altLang="zh-CN"/>
          </a:p>
        </p:txBody>
      </p:sp>
    </p:spTree>
    <p:extLst>
      <p:ext uri="{BB962C8B-B14F-4D97-AF65-F5344CB8AC3E}">
        <p14:creationId xmlns:p14="http://schemas.microsoft.com/office/powerpoint/2010/main" val="2596588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43E1AB-AFED-42B9-9969-51FF1EC221AA}" type="slidenum">
              <a:rPr lang="zh-CN" altLang="en-US"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9C390EA1-FF9D-489D-88DB-C8FF3BC11A00}"/>
              </a:ext>
            </a:extLst>
          </p:cNvPr>
          <p:cNvSpPr>
            <a:spLocks noGrp="1" noRot="1" noChangeAspect="1" noChangeArrowheads="1" noTextEdit="1"/>
          </p:cNvSpPr>
          <p:nvPr>
            <p:ph type="sldImg" idx="4294967295"/>
          </p:nvPr>
        </p:nvSpPr>
        <p:spPr>
          <a:ln>
            <a:miter lim="800000"/>
          </a:ln>
        </p:spPr>
      </p:sp>
      <p:sp>
        <p:nvSpPr>
          <p:cNvPr id="24578" name="文本占位符 2">
            <a:extLst>
              <a:ext uri="{FF2B5EF4-FFF2-40B4-BE49-F238E27FC236}">
                <a16:creationId xmlns:a16="http://schemas.microsoft.com/office/drawing/2014/main" id="{B7403628-F1CC-48DE-AF7C-D172ED281EFA}"/>
              </a:ext>
            </a:extLst>
          </p:cNvPr>
          <p:cNvSpPr>
            <a:spLocks noGrp="1" noChangeArrowheads="1"/>
          </p:cNvSpPr>
          <p:nvPr>
            <p:ph type="body" idx="4294967295"/>
          </p:nvPr>
        </p:nvSpPr>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5" name="Rectangle 30"/>
          <p:cNvSpPr>
            <a:spLocks noChangeArrowheads="1"/>
          </p:cNvSpPr>
          <p:nvPr userDrawn="1"/>
        </p:nvSpPr>
        <p:spPr bwMode="black">
          <a:xfrm>
            <a:off x="2879725" y="6588125"/>
            <a:ext cx="5975350" cy="306388"/>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chemeClr val="bg1"/>
              </a:solidFill>
              <a:ea typeface="宋体" panose="02010600030101010101" pitchFamily="2" charset="-122"/>
            </a:endParaRPr>
          </a:p>
        </p:txBody>
      </p:sp>
      <p:sp>
        <p:nvSpPr>
          <p:cNvPr id="3075" name="Rectangle 3"/>
          <p:cNvSpPr>
            <a:spLocks noGrp="1" noChangeArrowheads="1"/>
          </p:cNvSpPr>
          <p:nvPr>
            <p:ph type="subTitle" idx="1"/>
          </p:nvPr>
        </p:nvSpPr>
        <p:spPr bwMode="gray">
          <a:xfrm>
            <a:off x="1403350" y="3933825"/>
            <a:ext cx="6553200" cy="533400"/>
          </a:xfrm>
        </p:spPr>
        <p:txBody>
          <a:bodyPr/>
          <a:lstStyle>
            <a:lvl1pPr marL="0" indent="0" algn="ctr">
              <a:lnSpc>
                <a:spcPct val="140000"/>
              </a:lnSpc>
              <a:buFont typeface="Wingdings" panose="05000000000000000000" pitchFamily="2" charset="2"/>
              <a:buNone/>
              <a:defRPr sz="2400" b="1">
                <a:solidFill>
                  <a:schemeClr val="tx2"/>
                </a:solidFill>
                <a:latin typeface="Verdana" panose="020B0604030504040204" pitchFamily="34" charset="0"/>
              </a:defRPr>
            </a:lvl1pPr>
          </a:lstStyle>
          <a:p>
            <a:r>
              <a:rPr lang="en-US" altLang="zh-CN"/>
              <a:t>Click to edit Master subtitle style</a:t>
            </a:r>
          </a:p>
        </p:txBody>
      </p:sp>
      <p:sp>
        <p:nvSpPr>
          <p:cNvPr id="3093" name="Rectangle 21"/>
          <p:cNvSpPr>
            <a:spLocks noGrp="1" noChangeArrowheads="1"/>
          </p:cNvSpPr>
          <p:nvPr>
            <p:ph type="ctrTitle" sz="quarter" hasCustomPrompt="1"/>
          </p:nvPr>
        </p:nvSpPr>
        <p:spPr bwMode="gray">
          <a:xfrm>
            <a:off x="0" y="1700213"/>
            <a:ext cx="9144000" cy="1439862"/>
          </a:xfrm>
          <a:solidFill>
            <a:srgbClr val="193EA7"/>
          </a:solidFill>
        </p:spPr>
        <p:txBody>
          <a:bodyPr/>
          <a:lstStyle>
            <a:lvl1pPr>
              <a:defRPr sz="3600"/>
            </a:lvl1pPr>
          </a:lstStyle>
          <a:p>
            <a:r>
              <a:rPr lang="en-US" altLang="ko-KR"/>
              <a:t>Click to edit Master title</a:t>
            </a:r>
            <a:br>
              <a:rPr lang="en-US" altLang="ko-KR"/>
            </a:br>
            <a:r>
              <a:rPr lang="en-US" altLang="ko-KR"/>
              <a:t> style</a:t>
            </a:r>
          </a:p>
        </p:txBody>
      </p:sp>
      <p:pic>
        <p:nvPicPr>
          <p:cNvPr id="3" name="图片 2">
            <a:extLst>
              <a:ext uri="{FF2B5EF4-FFF2-40B4-BE49-F238E27FC236}">
                <a16:creationId xmlns:a16="http://schemas.microsoft.com/office/drawing/2014/main" id="{3D17834E-13C1-46E5-BE1D-BC029B203F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2581"/>
            <a:ext cx="4389120" cy="162763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019E31-65C8-4D52-B977-896A5670FBED}"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86164E44-952D-4A97-B3A8-26D337C1DCF6}" type="datetime1">
              <a:rPr lang="zh-CN" altLang="en-US" smtClean="0"/>
              <a:t>2020/3/17</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333375"/>
            <a:ext cx="2108200" cy="6067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3375"/>
            <a:ext cx="6175375" cy="6067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1FB9A7A-AD44-43D4-9EBE-327A50B8C30B}"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DF7537D7-8AE9-49D4-9C30-1CE348145E85}" type="datetime1">
              <a:rPr lang="zh-CN" altLang="en-US" smtClean="0"/>
              <a:t>2020/3/17</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CB0639C1-AB21-4E1F-87E2-352F863F84D6}"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1314749-5F66-42D7-913A-CFD4E8BD8DCB}" type="datetime1">
              <a:rPr lang="zh-CN" altLang="en-US" smtClean="0"/>
              <a:t>2020/3/17</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84313"/>
            <a:ext cx="4038600" cy="2381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17963"/>
            <a:ext cx="4038600" cy="2382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4A51AB9A-65EE-460C-A3CD-392B06D36479}" type="slidenum">
              <a:rPr lang="zh-CN" altLang="en-US"/>
              <a:t>‹#›</a:t>
            </a:fld>
            <a:endParaRPr lang="en-US" altLang="zh-CN"/>
          </a:p>
        </p:txBody>
      </p:sp>
      <p:sp>
        <p:nvSpPr>
          <p:cNvPr id="8" name="Rectangle 4"/>
          <p:cNvSpPr>
            <a:spLocks noGrp="1" noChangeArrowheads="1"/>
          </p:cNvSpPr>
          <p:nvPr>
            <p:ph type="dt" sz="half" idx="12"/>
          </p:nvPr>
        </p:nvSpPr>
        <p:spPr/>
        <p:txBody>
          <a:bodyPr/>
          <a:lstStyle>
            <a:lvl1pPr>
              <a:defRPr/>
            </a:lvl1pPr>
          </a:lstStyle>
          <a:p>
            <a:pPr>
              <a:defRPr/>
            </a:pPr>
            <a:fld id="{0D706B01-CB45-440F-BFDA-C30A4BD65D20}" type="datetime1">
              <a:rPr lang="zh-CN" altLang="en-US" smtClean="0"/>
              <a:t>2020/3/17</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标题 6"/>
          <p:cNvSpPr>
            <a:spLocks noGrp="1"/>
          </p:cNvSpPr>
          <p:nvPr>
            <p:ph type="title"/>
          </p:nvPr>
        </p:nvSpPr>
        <p:spPr/>
        <p:txBody>
          <a:bodyPr/>
          <a:lstStyle/>
          <a:p>
            <a:r>
              <a:rPr lang="zh-CN" altLang="en-US"/>
              <a:t>单击此处编辑母版标题样式</a:t>
            </a:r>
          </a:p>
        </p:txBody>
      </p:sp>
      <p:sp>
        <p:nvSpPr>
          <p:cNvPr id="8" name="Rectangle 5"/>
          <p:cNvSpPr>
            <a:spLocks noGrp="1" noChangeArrowheads="1"/>
          </p:cNvSpPr>
          <p:nvPr>
            <p:ph type="ftr" sz="quarter" idx="10"/>
          </p:nvPr>
        </p:nvSpPr>
        <p:spPr>
          <a:xfrm>
            <a:off x="5867400" y="6461125"/>
            <a:ext cx="2895600" cy="320675"/>
          </a:xfrm>
        </p:spPr>
        <p:txBody>
          <a:bodyPr/>
          <a:lstStyle>
            <a:lvl1pPr>
              <a:defRPr/>
            </a:lvl1pPr>
          </a:lstStyle>
          <a:p>
            <a:pPr>
              <a:defRPr/>
            </a:pPr>
            <a:r>
              <a:rPr lang="zh-CN" altLang="en-US"/>
              <a:t>宁夏大学 信息工程学院</a:t>
            </a:r>
            <a:endParaRPr lang="en-US" altLang="zh-CN"/>
          </a:p>
        </p:txBody>
      </p:sp>
      <p:sp>
        <p:nvSpPr>
          <p:cNvPr id="9" name="Rectangle 6"/>
          <p:cNvSpPr>
            <a:spLocks noGrp="1" noChangeArrowheads="1"/>
          </p:cNvSpPr>
          <p:nvPr>
            <p:ph type="sldNum" sz="quarter" idx="11"/>
          </p:nvPr>
        </p:nvSpPr>
        <p:spPr>
          <a:xfrm>
            <a:off x="3505200" y="6461125"/>
            <a:ext cx="2133600" cy="320675"/>
          </a:xfrm>
        </p:spPr>
        <p:txBody>
          <a:bodyPr/>
          <a:lstStyle>
            <a:lvl1pPr>
              <a:defRPr/>
            </a:lvl1pPr>
          </a:lstStyle>
          <a:p>
            <a:pPr>
              <a:defRPr/>
            </a:pPr>
            <a:fld id="{3BDE7FEC-D923-4D57-82F7-3426DEF019B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BDE7FEC-D923-4D57-82F7-3426DEF019BE}"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3DD4809F-519D-4B44-A534-80B0C4E4DE4D}" type="datetime1">
              <a:rPr lang="zh-CN" altLang="en-US" smtClean="0"/>
              <a:t>2020/3/17</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32056CC0-05D6-4BEC-8DD2-4FC693F9E1DB}"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8326C0E-A6D2-426C-9BC2-4F749519720B}" type="datetime1">
              <a:rPr lang="zh-CN" altLang="en-US" smtClean="0"/>
              <a:t>2020/3/17</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12EBD1C5-CC09-4F78-A36A-BEC3EECD1CB2}" type="slidenum">
              <a:rPr lang="zh-CN" altLang="en-US"/>
              <a:t>‹#›</a:t>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fld id="{63589A75-4461-44AF-80F9-5BADE28ED26F}" type="datetime1">
              <a:rPr lang="zh-CN" altLang="en-US" smtClean="0"/>
              <a:t>2020/3/17</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261CD5B-8AF6-4651-BC33-6C0887D3BE68}" type="slidenum">
              <a:rPr lang="zh-CN" altLang="en-US"/>
              <a:t>‹#›</a:t>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fld id="{D31A7536-D698-4C2F-80A5-3E0D725521F1}" type="datetime1">
              <a:rPr lang="zh-CN" altLang="en-US" smtClean="0"/>
              <a:t>2020/3/17</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12BEF44A-B38A-400D-882B-9D4AEFC0BFB2}" type="slidenum">
              <a:rPr lang="zh-CN" altLang="en-US"/>
              <a:t>‹#›</a:t>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fld id="{815D93E8-C69B-4FE6-9EEE-01D991686600}" type="datetime1">
              <a:rPr lang="zh-CN" altLang="en-US" smtClean="0"/>
              <a:t>2020/3/17</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07C0D5C3-952D-428E-9F7F-6B5AD3DFE340}"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892EDF15-2236-45A9-863E-9F0917C1F6E9}" type="datetime1">
              <a:rPr lang="zh-CN" altLang="en-US" smtClean="0"/>
              <a:t>2020/3/17</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911D93C-17E1-497E-8463-D165984F2CA8}"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07D55719-E1DA-45F7-AB53-DE0E3DD8E683}" type="datetime1">
              <a:rPr lang="zh-CN" altLang="en-US" smtClean="0"/>
              <a:t>2020/3/17</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1179513"/>
          </a:xfrm>
          <a:prstGeom prst="rect">
            <a:avLst/>
          </a:prstGeom>
          <a:solidFill>
            <a:srgbClr val="163794"/>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1027" name="Rectangle 3"/>
          <p:cNvSpPr>
            <a:spLocks noGrp="1" noChangeArrowheads="1"/>
          </p:cNvSpPr>
          <p:nvPr>
            <p:ph type="body" idx="1"/>
          </p:nvPr>
        </p:nvSpPr>
        <p:spPr bwMode="auto">
          <a:xfrm>
            <a:off x="457200" y="1484313"/>
            <a:ext cx="8229600" cy="4916487"/>
          </a:xfrm>
          <a:prstGeom prst="rect">
            <a:avLst/>
          </a:prstGeom>
          <a:noFill/>
          <a:ln>
            <a:noFill/>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atin typeface="+mj-lt"/>
                <a:ea typeface="宋体" panose="02010600030101010101" pitchFamily="2" charset="-122"/>
              </a:defRPr>
            </a:lvl1pPr>
          </a:lstStyle>
          <a:p>
            <a:pPr>
              <a:defRPr/>
            </a:pPr>
            <a:r>
              <a:rPr lang="zh-CN" altLang="en-US"/>
              <a:t>宁夏大学 信息工程学院</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Verdana" panose="020B0604030504040204" pitchFamily="34" charset="0"/>
                <a:ea typeface="宋体" panose="02010600030101010101" pitchFamily="2" charset="-122"/>
              </a:defRPr>
            </a:lvl1pPr>
          </a:lstStyle>
          <a:p>
            <a:pPr>
              <a:defRPr/>
            </a:pPr>
            <a:fld id="{7CBDD56E-635E-4FBE-8519-8943B4AC7F2F}" type="slidenum">
              <a:rPr lang="zh-CN" altLang="en-US"/>
              <a:t>‹#›</a:t>
            </a:fld>
            <a:endParaRPr lang="en-US" altLang="zh-CN"/>
          </a:p>
        </p:txBody>
      </p:sp>
      <p:sp>
        <p:nvSpPr>
          <p:cNvPr id="2" name="Rectangle 2"/>
          <p:cNvSpPr>
            <a:spLocks noGrp="1" noChangeArrowheads="1"/>
          </p:cNvSpPr>
          <p:nvPr>
            <p:ph type="title"/>
          </p:nvPr>
        </p:nvSpPr>
        <p:spPr bwMode="white">
          <a:xfrm>
            <a:off x="1241425" y="333375"/>
            <a:ext cx="6661150" cy="563563"/>
          </a:xfrm>
          <a:prstGeom prst="rect">
            <a:avLst/>
          </a:prstGeom>
          <a:noFill/>
          <a:ln>
            <a:noFill/>
          </a:ln>
        </p:spPr>
        <p:txBody>
          <a:bodyPr vert="horz" wrap="square" lIns="91440" tIns="45720" rIns="91440" bIns="45720" numCol="1" anchor="ctr" anchorCtr="0" compatLnSpc="1"/>
          <a:lstStyle/>
          <a:p>
            <a:pPr lvl="0"/>
            <a:r>
              <a:rPr lang="en-US" altLang="zh-CN"/>
              <a:t>Click to edit Master title style</a:t>
            </a:r>
          </a:p>
        </p:txBody>
      </p:sp>
      <p:sp>
        <p:nvSpPr>
          <p:cNvPr id="1028" name="Rectangle 4"/>
          <p:cNvSpPr>
            <a:spLocks noGrp="1" noChangeArrowheads="1"/>
          </p:cNvSpPr>
          <p:nvPr>
            <p:ph type="dt" sz="half" idx="2"/>
          </p:nvPr>
        </p:nvSpPr>
        <p:spPr bwMode="gray">
          <a:xfrm>
            <a:off x="0" y="1125538"/>
            <a:ext cx="8458200" cy="2286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b="1">
                <a:solidFill>
                  <a:schemeClr val="bg1"/>
                </a:solidFill>
                <a:latin typeface="+mj-lt"/>
                <a:ea typeface="宋体" panose="02010600030101010101" pitchFamily="2" charset="-122"/>
              </a:defRPr>
            </a:lvl1pPr>
          </a:lstStyle>
          <a:p>
            <a:pPr>
              <a:defRPr/>
            </a:pPr>
            <a:fld id="{8FF070B8-A1F1-45B8-9FD1-9059966F00FE}" type="datetime1">
              <a:rPr lang="zh-CN" altLang="en-US" smtClean="0"/>
              <a:t>2020/3/17</a:t>
            </a:fld>
            <a:endParaRPr lang="en-US" altLang="zh-CN"/>
          </a:p>
        </p:txBody>
      </p:sp>
      <p:sp>
        <p:nvSpPr>
          <p:cNvPr id="1032" name="Rectangle 23"/>
          <p:cNvSpPr>
            <a:spLocks noChangeArrowheads="1"/>
          </p:cNvSpPr>
          <p:nvPr userDrawn="1"/>
        </p:nvSpPr>
        <p:spPr bwMode="black">
          <a:xfrm>
            <a:off x="2879725" y="6557963"/>
            <a:ext cx="5975350" cy="306387"/>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rgbClr val="FF0000"/>
              </a:solidFill>
              <a:ea typeface="宋体" panose="02010600030101010101" pitchFamily="2" charset="-122"/>
            </a:endParaRPr>
          </a:p>
        </p:txBody>
      </p:sp>
      <p:sp>
        <p:nvSpPr>
          <p:cNvPr id="1033" name="Text Box 16"/>
          <p:cNvSpPr txBox="1">
            <a:spLocks noChangeArrowheads="1"/>
          </p:cNvSpPr>
          <p:nvPr/>
        </p:nvSpPr>
        <p:spPr bwMode="gray">
          <a:xfrm>
            <a:off x="0" y="1158875"/>
            <a:ext cx="9144000" cy="244475"/>
          </a:xfrm>
          <a:prstGeom prst="rect">
            <a:avLst/>
          </a:prstGeom>
          <a:solidFill>
            <a:schemeClr val="accent2"/>
          </a:solidFill>
          <a:ln>
            <a:noFill/>
          </a:ln>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5pPr>
      <a:lvl6pPr marL="4572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6pPr>
      <a:lvl7pPr marL="9144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7pPr>
      <a:lvl8pPr marL="13716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8pPr>
      <a:lvl9pPr marL="18288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png"/><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oleObject" Target="../embeddings/oleObject5.bin"/><Relationship Id="rId1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0.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5.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6.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8.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9.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noChangeArrowheads="1"/>
          </p:cNvSpPr>
          <p:nvPr>
            <p:ph type="subTitle" idx="1"/>
          </p:nvPr>
        </p:nvSpPr>
        <p:spPr>
          <a:xfrm>
            <a:off x="2276745" y="3834045"/>
            <a:ext cx="4471076" cy="1336040"/>
          </a:xfrm>
        </p:spPr>
        <p:txBody>
          <a:bodyPr/>
          <a:lstStyle/>
          <a:p>
            <a:r>
              <a:rPr lang="zh-CN" altLang="en-US" sz="3600" dirty="0">
                <a:latin typeface="微软雅黑" panose="020B0503020204020204" charset="-122"/>
                <a:ea typeface="微软雅黑" panose="020B0503020204020204" charset="-122"/>
                <a:cs typeface="微软雅黑" panose="020B0503020204020204" charset="-122"/>
              </a:rPr>
              <a:t>刘昊     </a:t>
            </a:r>
          </a:p>
          <a:p>
            <a:r>
              <a:rPr lang="zh-CN" altLang="en-US" sz="3600" dirty="0">
                <a:latin typeface="微软雅黑" panose="020B0503020204020204" charset="-122"/>
                <a:ea typeface="微软雅黑" panose="020B0503020204020204" charset="-122"/>
                <a:cs typeface="微软雅黑" panose="020B0503020204020204" charset="-122"/>
              </a:rPr>
              <a:t>信息工程学院 计科系</a:t>
            </a:r>
            <a:endParaRPr lang="zh-CN" altLang="en-US" sz="3600" dirty="0"/>
          </a:p>
        </p:txBody>
      </p:sp>
      <p:sp>
        <p:nvSpPr>
          <p:cNvPr id="4" name="标题 3"/>
          <p:cNvSpPr>
            <a:spLocks noGrp="1" noChangeArrowheads="1"/>
          </p:cNvSpPr>
          <p:nvPr>
            <p:ph type="ctrTitle" sz="quarter"/>
          </p:nvPr>
        </p:nvSpPr>
        <p:spPr/>
        <p:txBody>
          <a:bodyPr/>
          <a:lstStyle/>
          <a:p>
            <a:r>
              <a:rPr lang="zh-CN" altLang="en-US" sz="4800" dirty="0">
                <a:latin typeface="微软雅黑" panose="020B0503020204020204" charset="-122"/>
                <a:ea typeface="微软雅黑" panose="020B0503020204020204" charset="-122"/>
              </a:rPr>
              <a:t>软件工程与实践</a:t>
            </a:r>
          </a:p>
        </p:txBody>
      </p:sp>
      <p:sp>
        <p:nvSpPr>
          <p:cNvPr id="2" name="矩形 1"/>
          <p:cNvSpPr/>
          <p:nvPr/>
        </p:nvSpPr>
        <p:spPr>
          <a:xfrm>
            <a:off x="5805424" y="278650"/>
            <a:ext cx="3013967" cy="769441"/>
          </a:xfrm>
          <a:prstGeom prst="rect">
            <a:avLst/>
          </a:prstGeom>
          <a:noFill/>
        </p:spPr>
        <p:txBody>
          <a:bodyPr wrap="none" lIns="91440" tIns="45720" rIns="91440" bIns="45720">
            <a:spAutoFit/>
          </a:bodyPr>
          <a:lstStyle/>
          <a:p>
            <a:pPr algn="ctr"/>
            <a:r>
              <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本科生课程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782ECEB4-E6E5-4347-B653-C937EE3B2548}"/>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b="0">
                <a:effectLst>
                  <a:outerShdw blurRad="38100" dist="38100" dir="2700000" algn="tl">
                    <a:srgbClr val="C0C0C0"/>
                  </a:outerShdw>
                </a:effectLst>
              </a:rPr>
              <a:t>3.1 </a:t>
            </a:r>
            <a:r>
              <a:rPr lang="zh-CN" altLang="en-US" b="0">
                <a:effectLst>
                  <a:outerShdw blurRad="38100" dist="38100" dir="2700000" algn="tl">
                    <a:srgbClr val="C0C0C0"/>
                  </a:outerShdw>
                </a:effectLst>
              </a:rPr>
              <a:t>需求分析概述</a:t>
            </a:r>
            <a:r>
              <a:rPr lang="zh-CN" altLang="en-US"/>
              <a:t> </a:t>
            </a:r>
          </a:p>
        </p:txBody>
      </p:sp>
      <p:sp>
        <p:nvSpPr>
          <p:cNvPr id="21506" name="Text Box 3">
            <a:extLst>
              <a:ext uri="{FF2B5EF4-FFF2-40B4-BE49-F238E27FC236}">
                <a16:creationId xmlns:a16="http://schemas.microsoft.com/office/drawing/2014/main" id="{9B7F744D-62AA-4D90-85D0-5595E0AC45E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19" name="圆角矩形 18">
            <a:extLst>
              <a:ext uri="{FF2B5EF4-FFF2-40B4-BE49-F238E27FC236}">
                <a16:creationId xmlns:a16="http://schemas.microsoft.com/office/drawing/2014/main" id="{1A5C4D40-C429-4FC8-BCFD-91EFB8B815A0}"/>
              </a:ext>
            </a:extLst>
          </p:cNvPr>
          <p:cNvSpPr/>
          <p:nvPr/>
        </p:nvSpPr>
        <p:spPr bwMode="gray">
          <a:xfrm>
            <a:off x="576263" y="1196975"/>
            <a:ext cx="8205787" cy="5329238"/>
          </a:xfrm>
          <a:prstGeom prst="roundRect">
            <a:avLst>
              <a:gd name="adj" fmla="val 6211"/>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a:solidFill>
                  <a:srgbClr val="990033"/>
                </a:solidFill>
                <a:latin typeface="Arial" panose="020B0604020202020204" pitchFamily="34" charset="0"/>
              </a:rPr>
              <a:t>2. </a:t>
            </a:r>
            <a:r>
              <a:rPr lang="zh-CN" altLang="zh-CN">
                <a:solidFill>
                  <a:srgbClr val="990033"/>
                </a:solidFill>
                <a:latin typeface="Arial" panose="020B0604020202020204" pitchFamily="34" charset="0"/>
              </a:rPr>
              <a:t>软件需求分析的重要作用</a:t>
            </a:r>
          </a:p>
          <a:p>
            <a:pPr eaLnBrk="1" hangingPunct="1">
              <a:spcBef>
                <a:spcPct val="0"/>
              </a:spcBef>
              <a:buClrTx/>
              <a:buFontTx/>
              <a:buNone/>
            </a:pPr>
            <a:r>
              <a:rPr lang="en-US" altLang="zh-CN" b="0">
                <a:solidFill>
                  <a:srgbClr val="29698D"/>
                </a:solidFill>
              </a:rPr>
              <a:t>     </a:t>
            </a:r>
            <a:r>
              <a:rPr lang="zh-CN" altLang="zh-CN">
                <a:solidFill>
                  <a:srgbClr val="993300"/>
                </a:solidFill>
                <a:effectLst>
                  <a:outerShdw blurRad="38100" dist="38100" dir="2700000" algn="tl">
                    <a:srgbClr val="C0C0C0"/>
                  </a:outerShdw>
                </a:effectLst>
              </a:rPr>
              <a:t>软件需求分析</a:t>
            </a:r>
            <a:r>
              <a:rPr lang="zh-CN" altLang="zh-CN">
                <a:solidFill>
                  <a:schemeClr val="tx1"/>
                </a:solidFill>
                <a:latin typeface="Arial" panose="020B0604020202020204" pitchFamily="34" charset="0"/>
              </a:rPr>
              <a:t>是软件项目立项决定开发后的</a:t>
            </a:r>
            <a:r>
              <a:rPr lang="zh-CN" altLang="zh-CN">
                <a:solidFill>
                  <a:srgbClr val="993300"/>
                </a:solidFill>
              </a:rPr>
              <a:t>首要工作</a:t>
            </a:r>
            <a:r>
              <a:rPr lang="zh-CN" altLang="zh-CN">
                <a:solidFill>
                  <a:srgbClr val="29698D"/>
                </a:solidFill>
              </a:rPr>
              <a:t>，在整个软件研发过程中的</a:t>
            </a:r>
            <a:r>
              <a:rPr lang="zh-CN" altLang="zh-CN">
                <a:solidFill>
                  <a:srgbClr val="993300"/>
                </a:solidFill>
              </a:rPr>
              <a:t>重要基础和依据</a:t>
            </a:r>
            <a:r>
              <a:rPr lang="zh-CN" altLang="zh-CN">
                <a:solidFill>
                  <a:srgbClr val="29698D"/>
                </a:solidFill>
              </a:rPr>
              <a:t>，也是“万事开头难”的</a:t>
            </a:r>
            <a:r>
              <a:rPr lang="zh-CN" altLang="zh-CN">
                <a:solidFill>
                  <a:srgbClr val="993300"/>
                </a:solidFill>
              </a:rPr>
              <a:t>首要环节</a:t>
            </a:r>
            <a:r>
              <a:rPr lang="zh-CN" altLang="zh-CN">
                <a:solidFill>
                  <a:srgbClr val="29698D"/>
                </a:solidFill>
              </a:rPr>
              <a:t>，由于需求分析的特点和难度，对整个项目的</a:t>
            </a:r>
            <a:r>
              <a:rPr lang="zh-CN" altLang="zh-CN">
                <a:solidFill>
                  <a:srgbClr val="993300"/>
                </a:solidFill>
              </a:rPr>
              <a:t>开发成败和质量影响极大</a:t>
            </a:r>
            <a:r>
              <a:rPr lang="zh-CN" altLang="zh-CN">
                <a:solidFill>
                  <a:srgbClr val="29698D"/>
                </a:solidFill>
              </a:rPr>
              <a:t>。国内外很多软件项目开发失败的原因，绝大部分都是需求分析问题所致。软件开发人员在大量的开发教训中，深刻认识到需求分析在软件开发中</a:t>
            </a:r>
            <a:r>
              <a:rPr lang="zh-CN" altLang="zh-CN">
                <a:solidFill>
                  <a:srgbClr val="993300"/>
                </a:solidFill>
              </a:rPr>
              <a:t>极为重要</a:t>
            </a:r>
            <a:r>
              <a:rPr lang="zh-CN" altLang="zh-CN">
                <a:solidFill>
                  <a:srgbClr val="29698D"/>
                </a:solidFill>
              </a:rPr>
              <a:t>。</a:t>
            </a:r>
            <a:endParaRPr lang="en-US" altLang="zh-CN">
              <a:solidFill>
                <a:srgbClr val="990033"/>
              </a:solidFill>
              <a:latin typeface="Arial" panose="020B0604020202020204" pitchFamily="34" charset="0"/>
            </a:endParaRPr>
          </a:p>
          <a:p>
            <a:pPr eaLnBrk="1" hangingPunct="1">
              <a:spcBef>
                <a:spcPct val="0"/>
              </a:spcBef>
              <a:buClrTx/>
              <a:buFontTx/>
              <a:buNone/>
            </a:pPr>
            <a:r>
              <a:rPr lang="en-US" altLang="zh-CN">
                <a:solidFill>
                  <a:srgbClr val="990033"/>
                </a:solidFill>
                <a:latin typeface="Arial" panose="020B0604020202020204" pitchFamily="34" charset="0"/>
              </a:rPr>
              <a:t>3</a:t>
            </a:r>
            <a:r>
              <a:rPr lang="zh-CN" altLang="en-US">
                <a:solidFill>
                  <a:srgbClr val="990033"/>
                </a:solidFill>
                <a:latin typeface="Arial" panose="020B0604020202020204" pitchFamily="34" charset="0"/>
              </a:rPr>
              <a:t>．软件需求分析的特点</a:t>
            </a:r>
          </a:p>
          <a:p>
            <a:pPr eaLnBrk="1" hangingPunct="1">
              <a:spcBef>
                <a:spcPct val="0"/>
              </a:spcBef>
              <a:buClrTx/>
              <a:buFontTx/>
              <a:buNone/>
            </a:pPr>
            <a:r>
              <a:rPr lang="zh-CN" altLang="en-US">
                <a:solidFill>
                  <a:schemeClr val="tx1"/>
                </a:solidFill>
                <a:latin typeface="Arial" panose="020B0604020202020204" pitchFamily="34" charset="0"/>
              </a:rPr>
              <a:t>     需求分析的</a:t>
            </a:r>
            <a:r>
              <a:rPr lang="zh-CN" altLang="en-US">
                <a:solidFill>
                  <a:srgbClr val="CC0000"/>
                </a:solidFill>
                <a:latin typeface="Arial" panose="020B0604020202020204" pitchFamily="34" charset="0"/>
              </a:rPr>
              <a:t>特点及难点</a:t>
            </a:r>
            <a:r>
              <a:rPr lang="zh-CN" altLang="en-US">
                <a:solidFill>
                  <a:schemeClr val="tx1"/>
                </a:solidFill>
                <a:latin typeface="Arial" panose="020B0604020202020204" pitchFamily="34" charset="0"/>
              </a:rPr>
              <a:t>，主要体现</a:t>
            </a:r>
            <a:r>
              <a:rPr lang="en-US" altLang="zh-CN">
                <a:solidFill>
                  <a:schemeClr val="tx1"/>
                </a:solidFill>
                <a:latin typeface="Arial" panose="020B0604020202020204" pitchFamily="34" charset="0"/>
              </a:rPr>
              <a:t>5</a:t>
            </a:r>
            <a:r>
              <a:rPr lang="zh-CN" altLang="en-US">
                <a:solidFill>
                  <a:schemeClr val="tx1"/>
                </a:solidFill>
                <a:latin typeface="Arial" panose="020B0604020202020204" pitchFamily="34" charset="0"/>
              </a:rPr>
              <a:t>个方面：</a:t>
            </a:r>
          </a:p>
          <a:p>
            <a:pPr eaLnBrk="1" hangingPunct="1">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1</a:t>
            </a:r>
            <a:r>
              <a:rPr lang="zh-CN" altLang="en-US">
                <a:solidFill>
                  <a:schemeClr val="tx1"/>
                </a:solidFill>
                <a:latin typeface="Arial" panose="020B0604020202020204" pitchFamily="34" charset="0"/>
              </a:rPr>
              <a:t>）指标确定难。</a:t>
            </a:r>
            <a:r>
              <a:rPr lang="zh-CN" altLang="en-US">
                <a:solidFill>
                  <a:schemeClr val="tx1"/>
                </a:solidFill>
                <a:latin typeface="Arial" panose="020B0604020202020204" pitchFamily="34" charset="0"/>
                <a:sym typeface="+mn-ea"/>
              </a:rPr>
              <a:t>因素多</a:t>
            </a:r>
            <a:r>
              <a:rPr lang="en-US" altLang="zh-CN">
                <a:solidFill>
                  <a:schemeClr val="tx1"/>
                </a:solidFill>
                <a:latin typeface="Arial" panose="020B0604020202020204" pitchFamily="34" charset="0"/>
                <a:sym typeface="+mn-ea"/>
              </a:rPr>
              <a:t>-</a:t>
            </a:r>
            <a:r>
              <a:rPr lang="zh-CN" altLang="en-US">
                <a:solidFill>
                  <a:schemeClr val="tx1"/>
                </a:solidFill>
                <a:latin typeface="Arial" panose="020B0604020202020204" pitchFamily="34" charset="0"/>
              </a:rPr>
              <a:t>复杂性</a:t>
            </a:r>
            <a:r>
              <a:rPr lang="en-US" altLang="zh-CN">
                <a:solidFill>
                  <a:schemeClr val="tx1"/>
                </a:solidFill>
                <a:latin typeface="Arial" panose="020B0604020202020204" pitchFamily="34" charset="0"/>
                <a:sym typeface="+mn-ea"/>
              </a:rPr>
              <a:t>-</a:t>
            </a:r>
            <a:r>
              <a:rPr lang="zh-CN" altLang="en-US">
                <a:solidFill>
                  <a:schemeClr val="tx1"/>
                </a:solidFill>
                <a:latin typeface="Arial" panose="020B0604020202020204" pitchFamily="34" charset="0"/>
              </a:rPr>
              <a:t>业务变化</a:t>
            </a:r>
          </a:p>
          <a:p>
            <a:pPr eaLnBrk="1" hangingPunct="1">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2</a:t>
            </a:r>
            <a:r>
              <a:rPr lang="zh-CN" altLang="en-US">
                <a:solidFill>
                  <a:schemeClr val="tx1"/>
                </a:solidFill>
                <a:latin typeface="Arial" panose="020B0604020202020204" pitchFamily="34" charset="0"/>
              </a:rPr>
              <a:t>）需求动态性。用户需求</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实际业务</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数据</a:t>
            </a:r>
          </a:p>
          <a:p>
            <a:pPr eaLnBrk="1" hangingPunct="1">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3</a:t>
            </a:r>
            <a:r>
              <a:rPr lang="zh-CN" altLang="en-US">
                <a:solidFill>
                  <a:schemeClr val="tx1"/>
                </a:solidFill>
                <a:latin typeface="Arial" panose="020B0604020202020204" pitchFamily="34" charset="0"/>
              </a:rPr>
              <a:t>）交流共识难。准确理解</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描述</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表示</a:t>
            </a:r>
          </a:p>
          <a:p>
            <a:pPr eaLnBrk="1" hangingPunct="1">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4</a:t>
            </a:r>
            <a:r>
              <a:rPr lang="zh-CN" altLang="en-US">
                <a:solidFill>
                  <a:schemeClr val="tx1"/>
                </a:solidFill>
                <a:latin typeface="Arial" panose="020B0604020202020204" pitchFamily="34" charset="0"/>
              </a:rPr>
              <a:t>）完备一致难。对系统要求及认识</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表述</a:t>
            </a:r>
          </a:p>
          <a:p>
            <a:pPr eaLnBrk="1" hangingPunct="1">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5</a:t>
            </a:r>
            <a:r>
              <a:rPr lang="zh-CN" altLang="en-US">
                <a:solidFill>
                  <a:schemeClr val="tx1"/>
                </a:solidFill>
                <a:latin typeface="Arial" panose="020B0604020202020204" pitchFamily="34" charset="0"/>
              </a:rPr>
              <a:t>）深入完善难。深入细致精准分析确认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8A1003F3-5BFF-4232-9FB1-5BD419B3F417}"/>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b="0">
                <a:effectLst>
                  <a:outerShdw blurRad="38100" dist="38100" dir="2700000" algn="tl">
                    <a:srgbClr val="C0C0C0"/>
                  </a:outerShdw>
                </a:effectLst>
              </a:rPr>
              <a:t>3.1 </a:t>
            </a:r>
            <a:r>
              <a:rPr lang="zh-CN" altLang="en-US" b="0">
                <a:effectLst>
                  <a:outerShdw blurRad="38100" dist="38100" dir="2700000" algn="tl">
                    <a:srgbClr val="C0C0C0"/>
                  </a:outerShdw>
                </a:effectLst>
              </a:rPr>
              <a:t>需求分析概述</a:t>
            </a:r>
            <a:r>
              <a:rPr lang="zh-CN" altLang="en-US"/>
              <a:t> </a:t>
            </a:r>
          </a:p>
        </p:txBody>
      </p:sp>
      <p:sp>
        <p:nvSpPr>
          <p:cNvPr id="22530" name="Text Box 3">
            <a:extLst>
              <a:ext uri="{FF2B5EF4-FFF2-40B4-BE49-F238E27FC236}">
                <a16:creationId xmlns:a16="http://schemas.microsoft.com/office/drawing/2014/main" id="{FBCDDFC5-3913-40C2-9A80-7CD8785185D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19" name="圆角矩形 18">
            <a:extLst>
              <a:ext uri="{FF2B5EF4-FFF2-40B4-BE49-F238E27FC236}">
                <a16:creationId xmlns:a16="http://schemas.microsoft.com/office/drawing/2014/main" id="{9171D4D6-9FAF-4E8A-B5C7-72A18223AEF3}"/>
              </a:ext>
            </a:extLst>
          </p:cNvPr>
          <p:cNvSpPr/>
          <p:nvPr/>
        </p:nvSpPr>
        <p:spPr bwMode="gray">
          <a:xfrm>
            <a:off x="428625" y="1371600"/>
            <a:ext cx="8321675" cy="5010150"/>
          </a:xfrm>
          <a:prstGeom prst="roundRect">
            <a:avLst>
              <a:gd name="adj" fmla="val 3436"/>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2500">
                <a:solidFill>
                  <a:srgbClr val="FF0000"/>
                </a:solidFill>
                <a:latin typeface="Arial" panose="020B0604020202020204" pitchFamily="34" charset="0"/>
              </a:rPr>
              <a:t>3.1.2  </a:t>
            </a:r>
            <a:r>
              <a:rPr lang="zh-CN" altLang="en-US" sz="2500">
                <a:solidFill>
                  <a:srgbClr val="FF0000"/>
                </a:solidFill>
                <a:latin typeface="Arial" panose="020B0604020202020204" pitchFamily="34" charset="0"/>
              </a:rPr>
              <a:t>软件需求分析的目的和原则</a:t>
            </a:r>
          </a:p>
          <a:p>
            <a:pPr eaLnBrk="1" hangingPunct="1">
              <a:spcBef>
                <a:spcPct val="30000"/>
              </a:spcBef>
              <a:spcAft>
                <a:spcPct val="20000"/>
              </a:spcAft>
              <a:buClrTx/>
              <a:buFontTx/>
              <a:buNone/>
            </a:pPr>
            <a:r>
              <a:rPr lang="en-US" altLang="zh-CN">
                <a:solidFill>
                  <a:schemeClr val="tx1"/>
                </a:solidFill>
                <a:latin typeface="Arial" panose="020B0604020202020204" pitchFamily="34" charset="0"/>
              </a:rPr>
              <a:t>       </a:t>
            </a:r>
            <a:r>
              <a:rPr lang="en-US" altLang="zh-CN">
                <a:solidFill>
                  <a:srgbClr val="990033"/>
                </a:solidFill>
                <a:latin typeface="Arial" panose="020B0604020202020204" pitchFamily="34" charset="0"/>
              </a:rPr>
              <a:t>1</a:t>
            </a:r>
            <a:r>
              <a:rPr lang="zh-CN" altLang="en-US">
                <a:solidFill>
                  <a:srgbClr val="990033"/>
                </a:solidFill>
                <a:latin typeface="Arial" panose="020B0604020202020204" pitchFamily="34" charset="0"/>
              </a:rPr>
              <a:t>．软件需求分析的目的及重点</a:t>
            </a:r>
          </a:p>
          <a:p>
            <a:pPr eaLnBrk="1" hangingPunct="1">
              <a:spcBef>
                <a:spcPct val="0"/>
              </a:spcBef>
              <a:buClrTx/>
              <a:buFont typeface="Arial" panose="020B0604020202020204" pitchFamily="34" charset="0"/>
              <a:buNone/>
            </a:pPr>
            <a:r>
              <a:rPr lang="zh-CN" altLang="en-US">
                <a:solidFill>
                  <a:schemeClr val="tx1"/>
                </a:solidFill>
                <a:latin typeface="Arial" panose="020B0604020202020204" pitchFamily="34" charset="0"/>
              </a:rPr>
              <a:t>      </a:t>
            </a:r>
            <a:r>
              <a:rPr lang="zh-CN" altLang="en-US" u="sng">
                <a:solidFill>
                  <a:srgbClr val="990033"/>
                </a:solidFill>
                <a:latin typeface="Arial" panose="020B0604020202020204" pitchFamily="34" charset="0"/>
              </a:rPr>
              <a:t>软件需求分析</a:t>
            </a:r>
            <a:r>
              <a:rPr lang="zh-CN" altLang="en-US">
                <a:solidFill>
                  <a:schemeClr val="tx1"/>
                </a:solidFill>
                <a:latin typeface="Arial" panose="020B0604020202020204" pitchFamily="34" charset="0"/>
              </a:rPr>
              <a:t>主要</a:t>
            </a:r>
            <a:r>
              <a:rPr lang="zh-CN" altLang="en-US">
                <a:solidFill>
                  <a:srgbClr val="FF0000"/>
                </a:solidFill>
                <a:latin typeface="Arial" panose="020B0604020202020204" pitchFamily="34" charset="0"/>
              </a:rPr>
              <a:t>目的</a:t>
            </a:r>
            <a:r>
              <a:rPr lang="zh-CN" altLang="en-US">
                <a:solidFill>
                  <a:schemeClr val="tx1"/>
                </a:solidFill>
                <a:latin typeface="Arial" panose="020B0604020202020204" pitchFamily="34" charset="0"/>
              </a:rPr>
              <a:t>是获取用户及项目的</a:t>
            </a:r>
            <a:r>
              <a:rPr lang="zh-CN" altLang="en-US">
                <a:solidFill>
                  <a:srgbClr val="800000"/>
                </a:solidFill>
                <a:latin typeface="Arial" panose="020B0604020202020204" pitchFamily="34" charset="0"/>
              </a:rPr>
              <a:t>具体需求</a:t>
            </a:r>
            <a:r>
              <a:rPr lang="zh-CN" altLang="en-US">
                <a:solidFill>
                  <a:schemeClr val="tx1"/>
                </a:solidFill>
                <a:latin typeface="Arial" panose="020B0604020202020204" pitchFamily="34" charset="0"/>
              </a:rPr>
              <a:t>，通过对实际需求的</a:t>
            </a:r>
            <a:r>
              <a:rPr lang="zh-CN" altLang="en-US">
                <a:solidFill>
                  <a:srgbClr val="006600"/>
                </a:solidFill>
                <a:latin typeface="Arial" panose="020B0604020202020204" pitchFamily="34" charset="0"/>
              </a:rPr>
              <a:t>获取、分析、文档化和验证</a:t>
            </a:r>
            <a:r>
              <a:rPr lang="zh-CN" altLang="en-US">
                <a:solidFill>
                  <a:schemeClr val="tx1"/>
                </a:solidFill>
                <a:latin typeface="Arial" panose="020B0604020202020204" pitchFamily="34" charset="0"/>
              </a:rPr>
              <a:t>等</a:t>
            </a:r>
            <a:r>
              <a:rPr lang="zh-CN" altLang="en-US">
                <a:solidFill>
                  <a:srgbClr val="800000"/>
                </a:solidFill>
                <a:latin typeface="Arial" panose="020B0604020202020204" pitchFamily="34" charset="0"/>
              </a:rPr>
              <a:t>需求分析过程</a:t>
            </a:r>
            <a:r>
              <a:rPr lang="en-US" altLang="zh-CN">
                <a:solidFill>
                  <a:schemeClr val="tx1"/>
                </a:solidFill>
                <a:latin typeface="Arial" panose="020B0604020202020204" pitchFamily="34" charset="0"/>
              </a:rPr>
              <a:t>, </a:t>
            </a:r>
            <a:r>
              <a:rPr lang="zh-CN" altLang="en-US">
                <a:solidFill>
                  <a:srgbClr val="3333FF"/>
                </a:solidFill>
                <a:effectLst>
                  <a:outerShdw blurRad="38100" dist="38100" dir="2700000" algn="tl">
                    <a:srgbClr val="C0C0C0"/>
                  </a:outerShdw>
                </a:effectLst>
                <a:latin typeface="Arial" panose="020B0604020202020204" pitchFamily="34" charset="0"/>
              </a:rPr>
              <a:t>为软件的进一步</a:t>
            </a:r>
            <a:r>
              <a:rPr lang="zh-CN" altLang="en-US">
                <a:solidFill>
                  <a:srgbClr val="800000"/>
                </a:solidFill>
                <a:latin typeface="Arial" panose="020B0604020202020204" pitchFamily="34" charset="0"/>
              </a:rPr>
              <a:t>设计和实现</a:t>
            </a:r>
            <a:r>
              <a:rPr lang="zh-CN" altLang="en-US">
                <a:solidFill>
                  <a:srgbClr val="3333FF"/>
                </a:solidFill>
                <a:effectLst>
                  <a:outerShdw blurRad="38100" dist="38100" dir="2700000" algn="tl">
                    <a:srgbClr val="C0C0C0"/>
                  </a:outerShdw>
                </a:effectLst>
                <a:latin typeface="Arial" panose="020B0604020202020204" pitchFamily="34" charset="0"/>
              </a:rPr>
              <a:t>提供依据</a:t>
            </a:r>
            <a:r>
              <a:rPr lang="zh-CN" altLang="en-US">
                <a:solidFill>
                  <a:schemeClr val="tx1"/>
                </a:solidFill>
                <a:latin typeface="Arial" panose="020B0604020202020204" pitchFamily="34" charset="0"/>
              </a:rPr>
              <a:t>：</a:t>
            </a:r>
          </a:p>
          <a:p>
            <a:pPr eaLnBrk="1" hangingPunct="1">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(1) </a:t>
            </a:r>
            <a:r>
              <a:rPr lang="zh-CN" altLang="en-US">
                <a:solidFill>
                  <a:schemeClr val="tx1"/>
                </a:solidFill>
                <a:latin typeface="Arial" panose="020B0604020202020204" pitchFamily="34" charset="0"/>
              </a:rPr>
              <a:t>需求划分。将软件功能、性能、可靠性等相关需求进行分类、逐一细化。</a:t>
            </a:r>
          </a:p>
          <a:p>
            <a:pPr eaLnBrk="1" hangingPunct="1">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(2) </a:t>
            </a:r>
            <a:r>
              <a:rPr lang="zh-CN" altLang="en-US">
                <a:solidFill>
                  <a:schemeClr val="tx1"/>
                </a:solidFill>
                <a:latin typeface="Arial" panose="020B0604020202020204" pitchFamily="34" charset="0"/>
              </a:rPr>
              <a:t>面向用户及项目获取分析需求。 </a:t>
            </a:r>
          </a:p>
          <a:p>
            <a:pPr eaLnBrk="1" hangingPunct="1">
              <a:spcBef>
                <a:spcPct val="0"/>
              </a:spcBef>
              <a:buClrTx/>
              <a:buFont typeface="Arial" panose="020B0604020202020204" pitchFamily="34" charset="0"/>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(3)</a:t>
            </a:r>
            <a:r>
              <a:rPr lang="zh-CN" altLang="en-US">
                <a:solidFill>
                  <a:schemeClr val="tx1"/>
                </a:solidFill>
                <a:latin typeface="Arial" panose="020B0604020202020204" pitchFamily="34" charset="0"/>
              </a:rPr>
              <a:t>检查和解决不同需求之间存在的矛盾或不一致问题，尽量达到均衡和优化。</a:t>
            </a:r>
          </a:p>
          <a:p>
            <a:pPr eaLnBrk="1" hangingPunct="1">
              <a:spcBef>
                <a:spcPct val="0"/>
              </a:spcBef>
              <a:buClrTx/>
              <a:buFont typeface="Arial" panose="020B0604020202020204" pitchFamily="34" charset="0"/>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(4)</a:t>
            </a:r>
            <a:r>
              <a:rPr lang="zh-CN" altLang="en-US">
                <a:solidFill>
                  <a:schemeClr val="tx1"/>
                </a:solidFill>
                <a:latin typeface="Arial" panose="020B0604020202020204" pitchFamily="34" charset="0"/>
              </a:rPr>
              <a:t>确定软件的边界及范围，以及软件与环境的相互作用方式等。</a:t>
            </a:r>
          </a:p>
          <a:p>
            <a:pPr eaLnBrk="1" hangingPunct="1">
              <a:spcBef>
                <a:spcPct val="0"/>
              </a:spcBef>
              <a:buClrTx/>
              <a:buFontTx/>
              <a:buNone/>
            </a:pPr>
            <a:r>
              <a:rPr lang="zh-CN" altLang="zh-CN" b="0">
                <a:solidFill>
                  <a:srgbClr val="29698D"/>
                </a:solidFill>
              </a:rPr>
              <a:t> </a:t>
            </a:r>
            <a:r>
              <a:rPr lang="en-US" altLang="zh-CN" b="0">
                <a:solidFill>
                  <a:srgbClr val="29698D"/>
                </a:solidFill>
              </a:rPr>
              <a:t>   </a:t>
            </a:r>
            <a:r>
              <a:rPr lang="en-US" altLang="zh-CN">
                <a:solidFill>
                  <a:schemeClr val="tx1"/>
                </a:solidFill>
                <a:latin typeface="Arial" panose="020B0604020202020204" pitchFamily="34" charset="0"/>
              </a:rPr>
              <a:t>(5) </a:t>
            </a:r>
            <a:r>
              <a:rPr lang="zh-CN" altLang="zh-CN">
                <a:solidFill>
                  <a:schemeClr val="tx1"/>
                </a:solidFill>
                <a:latin typeface="Arial" panose="020B0604020202020204" pitchFamily="34" charset="0"/>
              </a:rPr>
              <a:t>对需求文档化并进行最后验证与确认。</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D97F9440-B9D0-4714-9F85-1C364923B3F0}"/>
              </a:ext>
            </a:extLst>
          </p:cNvPr>
          <p:cNvSpPr>
            <a:spLocks noGrp="1" noChangeArrowheads="1"/>
          </p:cNvSpPr>
          <p:nvPr>
            <p:ph type="title" idx="4294967295"/>
          </p:nvPr>
        </p:nvSpPr>
        <p:spPr>
          <a:xfrm>
            <a:off x="428625" y="161925"/>
            <a:ext cx="8178800" cy="533400"/>
          </a:xfrm>
        </p:spPr>
        <p:txBody>
          <a:bodyPr/>
          <a:lstStyle/>
          <a:p>
            <a:pPr eaLnBrk="1" hangingPunct="1">
              <a:defRPr/>
            </a:pPr>
            <a:r>
              <a:rPr lang="en-US" altLang="zh-CN" b="0">
                <a:effectLst>
                  <a:outerShdw blurRad="38100" dist="38100" dir="2700000" algn="tl">
                    <a:srgbClr val="C0C0C0"/>
                  </a:outerShdw>
                </a:effectLst>
              </a:rPr>
              <a:t>3.1 </a:t>
            </a:r>
            <a:r>
              <a:rPr lang="zh-CN" altLang="en-US" b="0">
                <a:effectLst>
                  <a:outerShdw blurRad="38100" dist="38100" dir="2700000" algn="tl">
                    <a:srgbClr val="C0C0C0"/>
                  </a:outerShdw>
                </a:effectLst>
              </a:rPr>
              <a:t>需求分析概述</a:t>
            </a:r>
            <a:r>
              <a:rPr lang="zh-CN" altLang="en-US"/>
              <a:t> </a:t>
            </a:r>
          </a:p>
        </p:txBody>
      </p:sp>
      <p:sp>
        <p:nvSpPr>
          <p:cNvPr id="23554" name="Text Box 3">
            <a:extLst>
              <a:ext uri="{FF2B5EF4-FFF2-40B4-BE49-F238E27FC236}">
                <a16:creationId xmlns:a16="http://schemas.microsoft.com/office/drawing/2014/main" id="{B744B219-B9F7-4565-8727-6E29A46CA09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19" name="圆角矩形 18">
            <a:extLst>
              <a:ext uri="{FF2B5EF4-FFF2-40B4-BE49-F238E27FC236}">
                <a16:creationId xmlns:a16="http://schemas.microsoft.com/office/drawing/2014/main" id="{35A5D122-FCE4-4B33-8522-01F710ECAEEF}"/>
              </a:ext>
            </a:extLst>
          </p:cNvPr>
          <p:cNvSpPr/>
          <p:nvPr/>
        </p:nvSpPr>
        <p:spPr bwMode="gray">
          <a:xfrm>
            <a:off x="539750" y="1196975"/>
            <a:ext cx="8208963" cy="2736850"/>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15000"/>
              </a:spcAft>
              <a:buClrTx/>
              <a:buFontTx/>
              <a:buNone/>
            </a:pPr>
            <a:r>
              <a:rPr lang="en-US" altLang="zh-CN">
                <a:solidFill>
                  <a:srgbClr val="990033"/>
                </a:solidFill>
                <a:latin typeface="Arial" panose="020B0604020202020204" pitchFamily="34" charset="0"/>
              </a:rPr>
              <a:t>2</a:t>
            </a:r>
            <a:r>
              <a:rPr lang="zh-CN" altLang="en-US">
                <a:solidFill>
                  <a:srgbClr val="990033"/>
                </a:solidFill>
                <a:latin typeface="Arial" panose="020B0604020202020204" pitchFamily="34" charset="0"/>
              </a:rPr>
              <a:t>．软件需求分析的原则</a:t>
            </a:r>
          </a:p>
          <a:p>
            <a:pPr eaLnBrk="1" hangingPunct="1">
              <a:spcAft>
                <a:spcPct val="15000"/>
              </a:spcAft>
              <a:buClrTx/>
              <a:buFontTx/>
              <a:buNone/>
            </a:pPr>
            <a:r>
              <a:rPr lang="zh-CN" altLang="en-US">
                <a:solidFill>
                  <a:schemeClr val="tx1"/>
                </a:solidFill>
                <a:latin typeface="Arial" panose="020B0604020202020204" pitchFamily="34" charset="0"/>
              </a:rPr>
              <a:t>需求分析的</a:t>
            </a:r>
            <a:r>
              <a:rPr lang="zh-CN" altLang="en-US">
                <a:solidFill>
                  <a:srgbClr val="CC0000"/>
                </a:solidFill>
                <a:latin typeface="Arial" panose="020B0604020202020204" pitchFamily="34" charset="0"/>
              </a:rPr>
              <a:t>基本原则</a:t>
            </a:r>
            <a:r>
              <a:rPr lang="zh-CN" altLang="en-US">
                <a:solidFill>
                  <a:schemeClr val="tx1"/>
                </a:solidFill>
                <a:latin typeface="Arial" panose="020B0604020202020204" pitchFamily="34" charset="0"/>
              </a:rPr>
              <a:t>：</a:t>
            </a:r>
          </a:p>
          <a:p>
            <a:pPr eaLnBrk="1" hangingPunct="1">
              <a:spcAft>
                <a:spcPct val="15000"/>
              </a:spcAft>
              <a:buClrTx/>
              <a:buFont typeface="Arial" panose="020B0604020202020204" pitchFamily="34" charset="0"/>
              <a:buNone/>
            </a:pP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1</a:t>
            </a:r>
            <a:r>
              <a:rPr lang="zh-CN" altLang="en-US">
                <a:solidFill>
                  <a:schemeClr val="tx1"/>
                </a:solidFill>
                <a:latin typeface="Arial" panose="020B0604020202020204" pitchFamily="34" charset="0"/>
              </a:rPr>
              <a:t>）功能分解，逐层细化。</a:t>
            </a:r>
          </a:p>
          <a:p>
            <a:pPr eaLnBrk="1" hangingPunct="1">
              <a:spcAft>
                <a:spcPct val="15000"/>
              </a:spcAft>
              <a:buClrTx/>
              <a:buFont typeface="Arial" panose="020B0604020202020204" pitchFamily="34" charset="0"/>
              <a:buNone/>
            </a:pP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2</a:t>
            </a:r>
            <a:r>
              <a:rPr lang="zh-CN" altLang="en-US">
                <a:solidFill>
                  <a:schemeClr val="tx1"/>
                </a:solidFill>
                <a:latin typeface="Arial" panose="020B0604020202020204" pitchFamily="34" charset="0"/>
              </a:rPr>
              <a:t>）表达理解问题的数据域和功能域。</a:t>
            </a:r>
          </a:p>
          <a:p>
            <a:pPr eaLnBrk="1" hangingPunct="1">
              <a:spcAft>
                <a:spcPct val="15000"/>
              </a:spcAft>
              <a:buClrTx/>
              <a:buFontTx/>
              <a:buNone/>
            </a:pP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3</a:t>
            </a:r>
            <a:r>
              <a:rPr lang="zh-CN" altLang="en-US">
                <a:solidFill>
                  <a:schemeClr val="tx1"/>
                </a:solidFill>
                <a:latin typeface="Arial" panose="020B0604020202020204" pitchFamily="34" charset="0"/>
              </a:rPr>
              <a:t>）建立模型</a:t>
            </a:r>
            <a:r>
              <a:rPr lang="zh-CN" altLang="en-US" sz="2000">
                <a:solidFill>
                  <a:schemeClr val="tx1"/>
                </a:solidFill>
                <a:latin typeface="Arial" panose="020B0604020202020204" pitchFamily="34" charset="0"/>
              </a:rPr>
              <a:t>（</a:t>
            </a:r>
            <a:r>
              <a:rPr lang="zh-CN" altLang="en-US" sz="2000">
                <a:solidFill>
                  <a:srgbClr val="006600"/>
                </a:solidFill>
                <a:latin typeface="Arial" panose="020B0604020202020204" pitchFamily="34" charset="0"/>
              </a:rPr>
              <a:t>业务模型、功能模型、性能模型、接口模型等</a:t>
            </a:r>
            <a:r>
              <a:rPr lang="zh-CN" altLang="en-US" sz="2000">
                <a:solidFill>
                  <a:schemeClr val="tx1"/>
                </a:solidFill>
                <a:latin typeface="Arial" panose="020B0604020202020204" pitchFamily="34" charset="0"/>
              </a:rPr>
              <a:t>）。</a:t>
            </a:r>
            <a:endParaRPr lang="zh-CN" altLang="en-US" sz="2000" b="0">
              <a:solidFill>
                <a:schemeClr val="tx1"/>
              </a:solidFill>
              <a:latin typeface="Arial" panose="020B0604020202020204" pitchFamily="34" charset="0"/>
            </a:endParaRPr>
          </a:p>
          <a:p>
            <a:pPr eaLnBrk="1" hangingPunct="1">
              <a:spcBef>
                <a:spcPct val="0"/>
              </a:spcBef>
              <a:buClrTx/>
              <a:buFontTx/>
              <a:buNone/>
            </a:pPr>
            <a:endParaRPr lang="zh-CN" altLang="en-US" sz="2000" b="0">
              <a:solidFill>
                <a:schemeClr val="tx1"/>
              </a:solidFill>
              <a:latin typeface="Arial" panose="020B0604020202020204" pitchFamily="34" charset="0"/>
            </a:endParaRPr>
          </a:p>
        </p:txBody>
      </p:sp>
      <p:grpSp>
        <p:nvGrpSpPr>
          <p:cNvPr id="23556" name="组合 11">
            <a:extLst>
              <a:ext uri="{FF2B5EF4-FFF2-40B4-BE49-F238E27FC236}">
                <a16:creationId xmlns:a16="http://schemas.microsoft.com/office/drawing/2014/main" id="{36BA10F4-67ED-4114-9A55-92479D1E5498}"/>
              </a:ext>
            </a:extLst>
          </p:cNvPr>
          <p:cNvGrpSpPr>
            <a:grpSpLocks/>
          </p:cNvGrpSpPr>
          <p:nvPr/>
        </p:nvGrpSpPr>
        <p:grpSpPr bwMode="auto">
          <a:xfrm>
            <a:off x="428625" y="4149725"/>
            <a:ext cx="8178800" cy="2232025"/>
            <a:chOff x="900113" y="4149725"/>
            <a:chExt cx="5688012" cy="2232025"/>
          </a:xfrm>
        </p:grpSpPr>
        <p:sp>
          <p:nvSpPr>
            <p:cNvPr id="23560" name="AutoShape 29">
              <a:extLst>
                <a:ext uri="{FF2B5EF4-FFF2-40B4-BE49-F238E27FC236}">
                  <a16:creationId xmlns:a16="http://schemas.microsoft.com/office/drawing/2014/main" id="{F85B5EF9-96F9-4CB0-B2AD-46F50142746D}"/>
                </a:ext>
              </a:extLst>
            </p:cNvPr>
            <p:cNvSpPr>
              <a:spLocks noChangeArrowheads="1"/>
            </p:cNvSpPr>
            <p:nvPr/>
          </p:nvSpPr>
          <p:spPr bwMode="auto">
            <a:xfrm>
              <a:off x="900113" y="4149725"/>
              <a:ext cx="5688012" cy="223202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0247" name="Rectangle 7">
              <a:extLst>
                <a:ext uri="{FF2B5EF4-FFF2-40B4-BE49-F238E27FC236}">
                  <a16:creationId xmlns:a16="http://schemas.microsoft.com/office/drawing/2014/main" id="{800D9633-6A3F-4A6B-A7C3-656C5CDD456A}"/>
                </a:ext>
              </a:extLst>
            </p:cNvPr>
            <p:cNvSpPr>
              <a:spLocks noChangeArrowheads="1"/>
            </p:cNvSpPr>
            <p:nvPr/>
          </p:nvSpPr>
          <p:spPr bwMode="auto">
            <a:xfrm>
              <a:off x="989541" y="4219575"/>
              <a:ext cx="5427459" cy="2062163"/>
            </a:xfrm>
            <a:prstGeom prst="rect">
              <a:avLst/>
            </a:prstGeom>
            <a:noFill/>
            <a:ln>
              <a:noFill/>
            </a:ln>
            <a:effec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2000">
                  <a:solidFill>
                    <a:srgbClr val="FF0000"/>
                  </a:solidFill>
                  <a:latin typeface="Wingdings" panose="05000000000000000000" pitchFamily="2" charset="2"/>
                </a:rPr>
                <a:t>1</a:t>
              </a:r>
              <a:r>
                <a:rPr lang="zh-CN" altLang="en-US" sz="200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讨论思考</a:t>
              </a:r>
              <a:r>
                <a:rPr lang="zh-CN" altLang="en-US" sz="1800">
                  <a:solidFill>
                    <a:srgbClr val="FF0000"/>
                  </a:solidFill>
                  <a:effectLst>
                    <a:outerShdw blurRad="38100" dist="38100" dir="2700000" algn="tl">
                      <a:srgbClr val="C0C0C0"/>
                    </a:outerShdw>
                  </a:effectLst>
                  <a:latin typeface="Arial" panose="020B0604020202020204" pitchFamily="34" charset="0"/>
                </a:rPr>
                <a:t>：</a:t>
              </a:r>
              <a:endParaRPr lang="zh-CN" altLang="en-US" sz="1800" b="0">
                <a:solidFill>
                  <a:srgbClr val="FF0000"/>
                </a:solidFill>
                <a:effectLst>
                  <a:outerShdw blurRad="38100" dist="38100" dir="2700000" algn="tl">
                    <a:srgbClr val="C0C0C0"/>
                  </a:outerShdw>
                </a:effectLst>
                <a:latin typeface="Arial" panose="020B0604020202020204" pitchFamily="34" charset="0"/>
              </a:endParaRPr>
            </a:p>
            <a:p>
              <a:pPr eaLnBrk="1" hangingPunct="1">
                <a:spcBef>
                  <a:spcPct val="0"/>
                </a:spcBef>
                <a:buClrTx/>
                <a:buFont typeface="Arial" panose="020B0604020202020204" pitchFamily="34" charset="0"/>
                <a:buNone/>
              </a:pPr>
              <a:r>
                <a:rPr lang="zh-CN" altLang="en-US" sz="1800">
                  <a:solidFill>
                    <a:schemeClr val="tx1"/>
                  </a:solidFill>
                  <a:latin typeface="楷体" panose="02010609060101010101" pitchFamily="49" charset="-122"/>
                  <a:ea typeface="楷体" panose="02010609060101010101" pitchFamily="49" charset="-122"/>
                </a:rPr>
                <a:t>（</a:t>
              </a:r>
              <a:r>
                <a:rPr lang="en-US" altLang="zh-CN" sz="1800">
                  <a:solidFill>
                    <a:schemeClr val="tx1"/>
                  </a:solidFill>
                  <a:latin typeface="楷体" panose="02010609060101010101" pitchFamily="49" charset="-122"/>
                  <a:ea typeface="楷体" panose="02010609060101010101" pitchFamily="49" charset="-122"/>
                </a:rPr>
                <a:t>1</a:t>
              </a:r>
              <a:r>
                <a:rPr lang="zh-CN" altLang="en-US" sz="1800">
                  <a:solidFill>
                    <a:schemeClr val="tx1"/>
                  </a:solidFill>
                  <a:latin typeface="楷体" panose="02010609060101010101" pitchFamily="49" charset="-122"/>
                  <a:ea typeface="楷体" panose="02010609060101010101" pitchFamily="49" charset="-122"/>
                </a:rPr>
                <a:t>）什么需求分析？主要确定新系统什么工作？</a:t>
              </a:r>
            </a:p>
            <a:p>
              <a:pPr eaLnBrk="1" hangingPunct="1">
                <a:spcBef>
                  <a:spcPct val="0"/>
                </a:spcBef>
                <a:buClrTx/>
                <a:buFontTx/>
                <a:buNone/>
              </a:pPr>
              <a:r>
                <a:rPr lang="zh-CN" altLang="en-US" sz="1800">
                  <a:solidFill>
                    <a:schemeClr val="tx1"/>
                  </a:solidFill>
                  <a:latin typeface="楷体" panose="02010609060101010101" pitchFamily="49" charset="-122"/>
                  <a:ea typeface="楷体" panose="02010609060101010101" pitchFamily="49" charset="-122"/>
                </a:rPr>
                <a:t>（</a:t>
              </a:r>
              <a:r>
                <a:rPr lang="en-US" altLang="zh-CN" sz="1800">
                  <a:solidFill>
                    <a:schemeClr val="tx1"/>
                  </a:solidFill>
                  <a:latin typeface="楷体" panose="02010609060101010101" pitchFamily="49" charset="-122"/>
                  <a:ea typeface="楷体" panose="02010609060101010101" pitchFamily="49" charset="-122"/>
                </a:rPr>
                <a:t>2</a:t>
              </a:r>
              <a:r>
                <a:rPr lang="zh-CN" altLang="en-US" sz="1800">
                  <a:solidFill>
                    <a:schemeClr val="tx1"/>
                  </a:solidFill>
                  <a:latin typeface="楷体" panose="02010609060101010101" pitchFamily="49" charset="-122"/>
                  <a:ea typeface="楷体" panose="02010609060101010101" pitchFamily="49" charset="-122"/>
                </a:rPr>
                <a:t>）需求分析的特点主要有哪些？</a:t>
              </a:r>
            </a:p>
            <a:p>
              <a:pPr eaLnBrk="1" hangingPunct="1">
                <a:spcBef>
                  <a:spcPct val="0"/>
                </a:spcBef>
                <a:buClrTx/>
                <a:buFontTx/>
                <a:buNone/>
              </a:pPr>
              <a:r>
                <a:rPr lang="zh-CN" altLang="en-US" sz="1800">
                  <a:solidFill>
                    <a:schemeClr val="tx1"/>
                  </a:solidFill>
                  <a:latin typeface="楷体" panose="02010609060101010101" pitchFamily="49" charset="-122"/>
                  <a:ea typeface="楷体" panose="02010609060101010101" pitchFamily="49" charset="-122"/>
                </a:rPr>
                <a:t>（</a:t>
              </a:r>
              <a:r>
                <a:rPr lang="en-US" altLang="zh-CN" sz="1800">
                  <a:solidFill>
                    <a:schemeClr val="tx1"/>
                  </a:solidFill>
                  <a:latin typeface="楷体" panose="02010609060101010101" pitchFamily="49" charset="-122"/>
                  <a:ea typeface="楷体" panose="02010609060101010101" pitchFamily="49" charset="-122"/>
                </a:rPr>
                <a:t>3</a:t>
              </a:r>
              <a:r>
                <a:rPr lang="zh-CN" altLang="en-US" sz="1800">
                  <a:solidFill>
                    <a:schemeClr val="tx1"/>
                  </a:solidFill>
                  <a:latin typeface="楷体" panose="02010609060101010101" pitchFamily="49" charset="-122"/>
                  <a:ea typeface="楷体" panose="02010609060101010101" pitchFamily="49" charset="-122"/>
                </a:rPr>
                <a:t>）需求分析的目的和重点是什么？</a:t>
              </a:r>
            </a:p>
            <a:p>
              <a:pPr eaLnBrk="1" hangingPunct="1">
                <a:spcBef>
                  <a:spcPct val="0"/>
                </a:spcBef>
                <a:buClrTx/>
                <a:buFontTx/>
                <a:buNone/>
              </a:pPr>
              <a:r>
                <a:rPr lang="zh-CN" altLang="en-US" sz="1800">
                  <a:solidFill>
                    <a:schemeClr val="tx1"/>
                  </a:solidFill>
                  <a:latin typeface="楷体" panose="02010609060101010101" pitchFamily="49" charset="-122"/>
                  <a:ea typeface="楷体" panose="02010609060101010101" pitchFamily="49" charset="-122"/>
                </a:rPr>
                <a:t>（</a:t>
              </a:r>
              <a:r>
                <a:rPr lang="en-US" altLang="zh-CN" sz="1800">
                  <a:solidFill>
                    <a:schemeClr val="tx1"/>
                  </a:solidFill>
                  <a:latin typeface="楷体" panose="02010609060101010101" pitchFamily="49" charset="-122"/>
                  <a:ea typeface="楷体" panose="02010609060101010101" pitchFamily="49" charset="-122"/>
                </a:rPr>
                <a:t>4</a:t>
              </a:r>
              <a:r>
                <a:rPr lang="zh-CN" altLang="en-US" sz="1800">
                  <a:solidFill>
                    <a:schemeClr val="tx1"/>
                  </a:solidFill>
                  <a:latin typeface="楷体" panose="02010609060101010101" pitchFamily="49" charset="-122"/>
                  <a:ea typeface="楷体" panose="02010609060101010101" pitchFamily="49" charset="-122"/>
                </a:rPr>
                <a:t>）需求分析的原则有哪些？</a:t>
              </a:r>
              <a:endParaRPr lang="en-US" altLang="zh-CN" sz="1800">
                <a:solidFill>
                  <a:schemeClr val="tx1"/>
                </a:solidFill>
                <a:latin typeface="楷体" panose="02010609060101010101" pitchFamily="49" charset="-122"/>
                <a:ea typeface="楷体" panose="02010609060101010101" pitchFamily="49" charset="-122"/>
              </a:endParaRPr>
            </a:p>
            <a:p>
              <a:pPr eaLnBrk="1" hangingPunct="1">
                <a:spcBef>
                  <a:spcPct val="0"/>
                </a:spcBef>
                <a:buClrTx/>
                <a:buFont typeface="Arial" panose="020B0604020202020204" pitchFamily="34" charset="0"/>
                <a:buNone/>
              </a:pPr>
              <a:r>
                <a:rPr lang="zh-CN" altLang="en-US" sz="1800">
                  <a:solidFill>
                    <a:schemeClr val="tx1"/>
                  </a:solidFill>
                  <a:latin typeface="楷体" panose="02010609060101010101" pitchFamily="49" charset="-122"/>
                  <a:ea typeface="楷体" panose="02010609060101010101" pitchFamily="49" charset="-122"/>
                </a:rPr>
                <a:t>（</a:t>
              </a:r>
              <a:r>
                <a:rPr lang="en-US" altLang="zh-CN" sz="1800">
                  <a:solidFill>
                    <a:schemeClr val="tx1"/>
                  </a:solidFill>
                  <a:latin typeface="楷体" panose="02010609060101010101" pitchFamily="49" charset="-122"/>
                  <a:ea typeface="楷体" panose="02010609060101010101" pitchFamily="49" charset="-122"/>
                </a:rPr>
                <a:t>5</a:t>
              </a:r>
              <a:r>
                <a:rPr lang="zh-CN" altLang="en-US" sz="1800">
                  <a:solidFill>
                    <a:schemeClr val="tx1"/>
                  </a:solidFill>
                  <a:latin typeface="楷体" panose="02010609060101010101" pitchFamily="49" charset="-122"/>
                  <a:ea typeface="楷体" panose="02010609060101010101" pitchFamily="49" charset="-122"/>
                </a:rPr>
                <a:t>） （</a:t>
              </a:r>
              <a:r>
                <a:rPr lang="en-US" altLang="zh-CN" sz="1800">
                  <a:solidFill>
                    <a:schemeClr val="tx1"/>
                  </a:solidFill>
                  <a:latin typeface="楷体" panose="02010609060101010101" pitchFamily="49" charset="-122"/>
                  <a:ea typeface="楷体" panose="02010609060101010101" pitchFamily="49" charset="-122"/>
                </a:rPr>
                <a:t>5</a:t>
              </a:r>
              <a:r>
                <a:rPr lang="zh-CN" altLang="en-US" sz="1800">
                  <a:solidFill>
                    <a:schemeClr val="tx1"/>
                  </a:solidFill>
                  <a:latin typeface="楷体" panose="02010609060101010101" pitchFamily="49" charset="-122"/>
                  <a:ea typeface="楷体" panose="02010609060101010101" pitchFamily="49" charset="-122"/>
                </a:rPr>
                <a:t>）针对你正在使用的教务管理系统等，分析系统中存在的问题。</a:t>
              </a:r>
            </a:p>
          </p:txBody>
        </p:sp>
      </p:grpSp>
      <p:sp>
        <p:nvSpPr>
          <p:cNvPr id="23557" name="AutoShape 8">
            <a:extLst>
              <a:ext uri="{FF2B5EF4-FFF2-40B4-BE49-F238E27FC236}">
                <a16:creationId xmlns:a16="http://schemas.microsoft.com/office/drawing/2014/main" id="{A9AF27AB-D79D-46CE-B04B-6B050408CFB4}"/>
              </a:ext>
            </a:extLst>
          </p:cNvPr>
          <p:cNvSpPr>
            <a:spLocks noChangeArrowheads="1"/>
          </p:cNvSpPr>
          <p:nvPr/>
        </p:nvSpPr>
        <p:spPr bwMode="auto">
          <a:xfrm>
            <a:off x="3780631" y="1737519"/>
            <a:ext cx="2592387" cy="358775"/>
          </a:xfrm>
          <a:prstGeom prst="wedgeRectCallout">
            <a:avLst>
              <a:gd name="adj1" fmla="val -63773"/>
              <a:gd name="adj2" fmla="val 5750"/>
            </a:avLst>
          </a:prstGeom>
          <a:solidFill>
            <a:srgbClr val="FFFFCC"/>
          </a:solidFill>
          <a:ln w="9525">
            <a:solidFill>
              <a:schemeClr val="tx1"/>
            </a:solidFill>
            <a:miter lim="800000"/>
            <a:headEnd/>
            <a:tailEnd/>
          </a:ln>
        </p:spPr>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en-US" sz="1600">
                <a:solidFill>
                  <a:srgbClr val="FF0000"/>
                </a:solidFill>
                <a:latin typeface="Arial" panose="020B0604020202020204" pitchFamily="34" charset="0"/>
              </a:rPr>
              <a:t>规范化、科学化、文档化</a:t>
            </a:r>
          </a:p>
        </p:txBody>
      </p:sp>
      <p:sp>
        <p:nvSpPr>
          <p:cNvPr id="23558" name="AutoShape 9">
            <a:extLst>
              <a:ext uri="{FF2B5EF4-FFF2-40B4-BE49-F238E27FC236}">
                <a16:creationId xmlns:a16="http://schemas.microsoft.com/office/drawing/2014/main" id="{2448D490-2673-4E15-A857-D8320903D75E}"/>
              </a:ext>
            </a:extLst>
          </p:cNvPr>
          <p:cNvSpPr>
            <a:spLocks noChangeArrowheads="1"/>
          </p:cNvSpPr>
          <p:nvPr/>
        </p:nvSpPr>
        <p:spPr bwMode="auto">
          <a:xfrm>
            <a:off x="5863786" y="2636838"/>
            <a:ext cx="2705100" cy="287337"/>
          </a:xfrm>
          <a:prstGeom prst="wedgeRectCallout">
            <a:avLst>
              <a:gd name="adj1" fmla="val -56500"/>
              <a:gd name="adj2" fmla="val 20167"/>
            </a:avLst>
          </a:prstGeom>
          <a:solidFill>
            <a:srgbClr val="CCFFFF"/>
          </a:solidFill>
          <a:ln w="9525">
            <a:solidFill>
              <a:schemeClr val="tx1"/>
            </a:solidFill>
            <a:miter lim="800000"/>
            <a:headEnd/>
            <a:tailEnd/>
          </a:ln>
        </p:spPr>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en-US" sz="1200">
                <a:solidFill>
                  <a:srgbClr val="990000"/>
                </a:solidFill>
                <a:latin typeface="Arial" panose="020B0604020202020204" pitchFamily="34" charset="0"/>
              </a:rPr>
              <a:t>数据流、内容、结构 </a:t>
            </a:r>
            <a:r>
              <a:rPr lang="en-US" altLang="zh-CN" sz="1200">
                <a:solidFill>
                  <a:srgbClr val="990000"/>
                </a:solidFill>
                <a:latin typeface="Arial" panose="020B0604020202020204" pitchFamily="34" charset="0"/>
              </a:rPr>
              <a:t>-- </a:t>
            </a:r>
            <a:r>
              <a:rPr lang="zh-CN" altLang="en-US" sz="1200">
                <a:solidFill>
                  <a:srgbClr val="990000"/>
                </a:solidFill>
                <a:latin typeface="Arial" panose="020B0604020202020204" pitchFamily="34" charset="0"/>
              </a:rPr>
              <a:t>相应控制信息</a:t>
            </a:r>
          </a:p>
        </p:txBody>
      </p:sp>
      <p:sp>
        <p:nvSpPr>
          <p:cNvPr id="23559" name="AutoShape 8">
            <a:extLst>
              <a:ext uri="{FF2B5EF4-FFF2-40B4-BE49-F238E27FC236}">
                <a16:creationId xmlns:a16="http://schemas.microsoft.com/office/drawing/2014/main" id="{A722F185-718D-4ADB-B758-F88433A9EFE4}"/>
              </a:ext>
            </a:extLst>
          </p:cNvPr>
          <p:cNvSpPr>
            <a:spLocks noChangeArrowheads="1"/>
          </p:cNvSpPr>
          <p:nvPr/>
        </p:nvSpPr>
        <p:spPr bwMode="auto">
          <a:xfrm>
            <a:off x="3348037" y="3503613"/>
            <a:ext cx="865187" cy="358775"/>
          </a:xfrm>
          <a:prstGeom prst="wedgeRectCallout">
            <a:avLst>
              <a:gd name="adj1" fmla="val -56421"/>
              <a:gd name="adj2" fmla="val -88051"/>
            </a:avLst>
          </a:prstGeom>
          <a:solidFill>
            <a:srgbClr val="FFFFCC"/>
          </a:solidFill>
          <a:ln w="9525">
            <a:solidFill>
              <a:schemeClr val="tx1"/>
            </a:solidFill>
            <a:miter lim="800000"/>
            <a:headEnd/>
            <a:tailEnd/>
          </a:ln>
        </p:spPr>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en-US" sz="1600">
                <a:solidFill>
                  <a:srgbClr val="FF0000"/>
                </a:solidFill>
                <a:latin typeface="Arial" panose="020B0604020202020204" pitchFamily="34" charset="0"/>
              </a:rPr>
              <a:t>图表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a:extLst>
              <a:ext uri="{FF2B5EF4-FFF2-40B4-BE49-F238E27FC236}">
                <a16:creationId xmlns:a16="http://schemas.microsoft.com/office/drawing/2014/main" id="{61CC0DEE-9944-4635-8D59-46107B445950}"/>
              </a:ext>
            </a:extLst>
          </p:cNvPr>
          <p:cNvSpPr>
            <a:spLocks noChangeArrowheads="1"/>
          </p:cNvSpPr>
          <p:nvPr/>
        </p:nvSpPr>
        <p:spPr bwMode="auto">
          <a:xfrm>
            <a:off x="321468" y="1164178"/>
            <a:ext cx="8499475" cy="6078538"/>
          </a:xfrm>
          <a:prstGeom prst="rect">
            <a:avLst/>
          </a:prstGeom>
          <a:noFill/>
          <a:ln w="9525">
            <a:noFill/>
            <a:miter lim="800000"/>
            <a:headEnd/>
            <a:tailEnd/>
          </a:ln>
        </p:spPr>
        <p:txBody>
          <a:bodyPr tIns="76176" bIns="152352"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2400">
                <a:solidFill>
                  <a:srgbClr val="FF0000"/>
                </a:solidFill>
                <a:latin typeface="Arial" panose="020B0604020202020204" pitchFamily="34" charset="0"/>
              </a:rPr>
              <a:t>3.2.1 </a:t>
            </a:r>
            <a:r>
              <a:rPr lang="zh-CN" altLang="en-US" sz="2400">
                <a:solidFill>
                  <a:srgbClr val="FF0000"/>
                </a:solidFill>
                <a:latin typeface="Arial" panose="020B0604020202020204" pitchFamily="34" charset="0"/>
              </a:rPr>
              <a:t>软件需求分析的任务</a:t>
            </a:r>
            <a:endParaRPr lang="en-US" altLang="zh-CN" sz="2400">
              <a:solidFill>
                <a:srgbClr val="FF0000"/>
              </a:solidFill>
              <a:latin typeface="Arial" panose="020B0604020202020204" pitchFamily="34" charset="0"/>
            </a:endParaRPr>
          </a:p>
          <a:p>
            <a:pPr eaLnBrk="1" hangingPunct="1">
              <a:spcBef>
                <a:spcPct val="0"/>
              </a:spcBef>
              <a:buClrTx/>
              <a:buFont typeface="Arial" panose="020B0604020202020204" pitchFamily="34" charset="0"/>
              <a:buNone/>
            </a:pPr>
            <a:r>
              <a:rPr lang="zh-CN" altLang="en-US" sz="2000">
                <a:solidFill>
                  <a:srgbClr val="CC0000"/>
                </a:solidFill>
                <a:latin typeface="Times New Roman" panose="02020603050405020304" pitchFamily="18" charset="0"/>
              </a:rPr>
              <a:t>   </a:t>
            </a:r>
            <a:r>
              <a:rPr lang="zh-CN" altLang="zh-CN" sz="2000" u="sng">
                <a:solidFill>
                  <a:srgbClr val="CC0000"/>
                </a:solidFill>
                <a:latin typeface="Times New Roman" panose="02020603050405020304" pitchFamily="18" charset="0"/>
              </a:rPr>
              <a:t>需求分析</a:t>
            </a:r>
            <a:r>
              <a:rPr lang="zh-CN" altLang="zh-CN" sz="2000">
                <a:solidFill>
                  <a:schemeClr val="tx1"/>
                </a:solidFill>
                <a:latin typeface="Times New Roman" panose="02020603050405020304" pitchFamily="18" charset="0"/>
              </a:rPr>
              <a:t>的基本任务是通过软件开发人员与用户的交流和讨论，准确地分析理解原系统，定义新系统的基本功能、性能、开发时间、投资情况人员安排等，并获得需求规格说明书。需求分析的具体任务包括：</a:t>
            </a:r>
          </a:p>
          <a:p>
            <a:pPr eaLnBrk="1" hangingPunct="1">
              <a:spcBef>
                <a:spcPct val="0"/>
              </a:spcBef>
              <a:buClrTx/>
              <a:buFont typeface="Arial" panose="020B0604020202020204" pitchFamily="34" charset="0"/>
              <a:buNone/>
            </a:pPr>
            <a:r>
              <a:rPr lang="zh-CN" altLang="en-US" sz="2000">
                <a:solidFill>
                  <a:schemeClr val="tx1"/>
                </a:solidFill>
                <a:latin typeface="Times New Roman" panose="02020603050405020304" pitchFamily="18" charset="0"/>
                <a:ea typeface="黑体" panose="02010609060101010101" pitchFamily="49" charset="-122"/>
              </a:rPr>
              <a:t>   </a:t>
            </a:r>
            <a:r>
              <a:rPr lang="en-US" altLang="zh-CN" sz="2000">
                <a:solidFill>
                  <a:schemeClr val="tx1"/>
                </a:solidFill>
                <a:latin typeface="Times New Roman" panose="02020603050405020304" pitchFamily="18" charset="0"/>
                <a:ea typeface="黑体" panose="02010609060101010101" pitchFamily="49" charset="-122"/>
              </a:rPr>
              <a:t> </a:t>
            </a:r>
            <a:r>
              <a:rPr lang="en-US" altLang="zh-CN" sz="2000">
                <a:solidFill>
                  <a:srgbClr val="CC0000"/>
                </a:solidFill>
                <a:latin typeface="Times New Roman" panose="02020603050405020304" pitchFamily="18" charset="0"/>
                <a:ea typeface="黑体" panose="02010609060101010101" pitchFamily="49" charset="-122"/>
              </a:rPr>
              <a:t>1</a:t>
            </a:r>
            <a:r>
              <a:rPr lang="zh-CN" altLang="en-US" sz="2000" b="0">
                <a:solidFill>
                  <a:srgbClr val="CC0000"/>
                </a:solidFill>
                <a:latin typeface="Times New Roman" panose="02020603050405020304" pitchFamily="18" charset="0"/>
              </a:rPr>
              <a:t>．</a:t>
            </a:r>
            <a:r>
              <a:rPr lang="zh-CN" altLang="zh-CN" sz="2000" u="sng">
                <a:solidFill>
                  <a:srgbClr val="CC0000"/>
                </a:solidFill>
                <a:latin typeface="Times New Roman" panose="02020603050405020304" pitchFamily="18" charset="0"/>
              </a:rPr>
              <a:t>确定目标系统的具体要求</a:t>
            </a:r>
            <a:endParaRPr lang="en-US" altLang="zh-CN" sz="2000">
              <a:solidFill>
                <a:schemeClr val="tx1"/>
              </a:solidFill>
              <a:latin typeface="Times New Roman" panose="02020603050405020304" pitchFamily="18" charset="0"/>
            </a:endParaRPr>
          </a:p>
          <a:p>
            <a:pPr eaLnBrk="1" hangingPunct="1">
              <a:spcBef>
                <a:spcPct val="0"/>
              </a:spcBef>
              <a:buClrTx/>
              <a:buFont typeface="Arial" panose="020B0604020202020204" pitchFamily="34" charset="0"/>
              <a:buNone/>
            </a:pPr>
            <a:r>
              <a:rPr lang="zh-CN" altLang="en-US" sz="2000">
                <a:solidFill>
                  <a:schemeClr val="tx1"/>
                </a:solidFill>
                <a:latin typeface="Times New Roman" panose="02020603050405020304" pitchFamily="18" charset="0"/>
              </a:rPr>
              <a:t>   </a:t>
            </a:r>
            <a:r>
              <a:rPr lang="zh-CN" altLang="zh-CN" sz="2000">
                <a:solidFill>
                  <a:schemeClr val="tx1"/>
                </a:solidFill>
                <a:latin typeface="Times New Roman" panose="02020603050405020304" pitchFamily="18" charset="0"/>
              </a:rPr>
              <a:t>在可行性研究的基础上，双方通过交流，确定对问题的综合需求。这些需求包括：</a:t>
            </a:r>
            <a:r>
              <a:rPr lang="zh-CN" altLang="zh-CN" sz="2000">
                <a:solidFill>
                  <a:srgbClr val="FF0000"/>
                </a:solidFill>
                <a:latin typeface="Times New Roman" panose="02020603050405020304" pitchFamily="18" charset="0"/>
              </a:rPr>
              <a:t>功能需求、性能需求、环境需求和用户界面需求；另外还有系统的可靠性、安全性、可移植性和可维护性等方面的需求</a:t>
            </a:r>
            <a:r>
              <a:rPr lang="zh-CN" altLang="zh-CN" sz="2000">
                <a:solidFill>
                  <a:schemeClr val="tx1"/>
                </a:solidFill>
                <a:latin typeface="Times New Roman" panose="02020603050405020304" pitchFamily="18" charset="0"/>
              </a:rPr>
              <a:t>。双方在讨论这些需求内容时一般通过双方交流、调查研究来获取，并达到共同的理解。</a:t>
            </a:r>
            <a:endParaRPr lang="zh-CN" altLang="en-US" sz="2400">
              <a:solidFill>
                <a:srgbClr val="FF0000"/>
              </a:solidFill>
              <a:latin typeface="Arial" panose="020B0604020202020204" pitchFamily="34" charset="0"/>
            </a:endParaRPr>
          </a:p>
          <a:p>
            <a:pPr>
              <a:spcBef>
                <a:spcPct val="30000"/>
              </a:spcBef>
              <a:buClrTx/>
              <a:buFont typeface="Arial" panose="020B0604020202020204" pitchFamily="34" charset="0"/>
              <a:buNone/>
            </a:pP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(1)</a:t>
            </a:r>
            <a:r>
              <a:rPr lang="zh-CN" altLang="zh-CN" sz="2000" u="sng">
                <a:solidFill>
                  <a:srgbClr val="009900"/>
                </a:solidFill>
                <a:effectLst>
                  <a:outerShdw blurRad="38100" dist="38100" dir="2700000" algn="tl">
                    <a:srgbClr val="C0C0C0"/>
                  </a:outerShdw>
                </a:effectLst>
                <a:latin typeface="Times New Roman" panose="02020603050405020304" pitchFamily="18" charset="0"/>
              </a:rPr>
              <a:t>确定功能需求</a:t>
            </a:r>
            <a:r>
              <a:rPr lang="zh-CN" altLang="zh-CN" sz="2000" b="0">
                <a:solidFill>
                  <a:schemeClr val="tx1"/>
                </a:solidFill>
                <a:latin typeface="Arial" panose="020B0604020202020204" pitchFamily="34" charset="0"/>
              </a:rPr>
              <a:t>，</a:t>
            </a:r>
            <a:r>
              <a:rPr lang="zh-CN" altLang="zh-CN" sz="2000">
                <a:solidFill>
                  <a:srgbClr val="3333FF"/>
                </a:solidFill>
                <a:effectLst>
                  <a:outerShdw blurRad="38100" dist="38100" dir="2700000" algn="tl">
                    <a:srgbClr val="C0C0C0"/>
                  </a:outerShdw>
                </a:effectLst>
                <a:latin typeface="Times New Roman" panose="02020603050405020304" pitchFamily="18" charset="0"/>
              </a:rPr>
              <a:t>画出</a:t>
            </a:r>
            <a:r>
              <a:rPr lang="zh-CN" altLang="zh-CN" sz="2000">
                <a:solidFill>
                  <a:srgbClr val="009900"/>
                </a:solidFill>
                <a:effectLst>
                  <a:outerShdw blurRad="38100" dist="38100" dir="2700000" algn="tl">
                    <a:srgbClr val="C0C0C0"/>
                  </a:outerShdw>
                </a:effectLst>
                <a:latin typeface="Times New Roman" panose="02020603050405020304" pitchFamily="18" charset="0"/>
              </a:rPr>
              <a:t>功能结构图</a:t>
            </a:r>
            <a:r>
              <a:rPr lang="zh-CN" altLang="zh-CN" sz="2000" b="0">
                <a:solidFill>
                  <a:schemeClr val="tx1"/>
                </a:solidFill>
                <a:latin typeface="Arial" panose="020B0604020202020204" pitchFamily="34" charset="0"/>
              </a:rPr>
              <a:t>，</a:t>
            </a:r>
            <a:r>
              <a:rPr lang="zh-CN" altLang="zh-CN" sz="2000">
                <a:solidFill>
                  <a:srgbClr val="3333FF"/>
                </a:solidFill>
                <a:effectLst>
                  <a:outerShdw blurRad="38100" dist="38100" dir="2700000" algn="tl">
                    <a:srgbClr val="C0C0C0"/>
                  </a:outerShdw>
                </a:effectLst>
                <a:latin typeface="Times New Roman" panose="02020603050405020304" pitchFamily="18" charset="0"/>
              </a:rPr>
              <a:t>完成</a:t>
            </a:r>
            <a:r>
              <a:rPr lang="zh-CN" altLang="zh-CN" sz="2000" b="0">
                <a:solidFill>
                  <a:schemeClr val="tx1"/>
                </a:solidFill>
                <a:latin typeface="Arial" panose="020B0604020202020204" pitchFamily="34" charset="0"/>
              </a:rPr>
              <a:t>新系统的</a:t>
            </a:r>
            <a:r>
              <a:rPr lang="zh-CN" altLang="zh-CN" sz="2000">
                <a:solidFill>
                  <a:srgbClr val="009900"/>
                </a:solidFill>
                <a:latin typeface="Arial" panose="020B0604020202020204" pitchFamily="34" charset="0"/>
              </a:rPr>
              <a:t>功能点列表</a:t>
            </a:r>
            <a:r>
              <a:rPr lang="zh-CN" altLang="zh-CN" sz="2000" b="0">
                <a:solidFill>
                  <a:schemeClr val="tx1"/>
                </a:solidFill>
                <a:latin typeface="Arial" panose="020B0604020202020204" pitchFamily="34" charset="0"/>
              </a:rPr>
              <a:t>，即功能模型。有时将</a:t>
            </a:r>
            <a:r>
              <a:rPr lang="zh-CN" altLang="zh-CN" sz="2000">
                <a:solidFill>
                  <a:srgbClr val="009900"/>
                </a:solidFill>
                <a:effectLst>
                  <a:outerShdw blurRad="38100" dist="38100" dir="2700000" algn="tl">
                    <a:srgbClr val="C0C0C0"/>
                  </a:outerShdw>
                </a:effectLst>
                <a:latin typeface="Times New Roman" panose="02020603050405020304" pitchFamily="18" charset="0"/>
              </a:rPr>
              <a:t>性能模型</a:t>
            </a:r>
            <a:r>
              <a:rPr lang="zh-CN" altLang="zh-CN" sz="2000" b="0">
                <a:solidFill>
                  <a:schemeClr val="tx1"/>
                </a:solidFill>
                <a:latin typeface="Arial" panose="020B0604020202020204" pitchFamily="34" charset="0"/>
              </a:rPr>
              <a:t>、</a:t>
            </a:r>
            <a:r>
              <a:rPr lang="zh-CN" altLang="zh-CN" sz="2000">
                <a:solidFill>
                  <a:srgbClr val="009900"/>
                </a:solidFill>
                <a:effectLst>
                  <a:outerShdw blurRad="38100" dist="38100" dir="2700000" algn="tl">
                    <a:srgbClr val="C0C0C0"/>
                  </a:outerShdw>
                </a:effectLst>
                <a:latin typeface="Times New Roman" panose="02020603050405020304" pitchFamily="18" charset="0"/>
              </a:rPr>
              <a:t>界面模型</a:t>
            </a:r>
            <a:r>
              <a:rPr lang="zh-CN" altLang="zh-CN" sz="2000" b="0">
                <a:solidFill>
                  <a:schemeClr val="tx1"/>
                </a:solidFill>
                <a:latin typeface="Arial" panose="020B0604020202020204" pitchFamily="34" charset="0"/>
              </a:rPr>
              <a:t>和</a:t>
            </a:r>
            <a:r>
              <a:rPr lang="zh-CN" altLang="zh-CN" sz="2000">
                <a:solidFill>
                  <a:srgbClr val="009900"/>
                </a:solidFill>
                <a:effectLst>
                  <a:outerShdw blurRad="38100" dist="38100" dir="2700000" algn="tl">
                    <a:srgbClr val="C0C0C0"/>
                  </a:outerShdw>
                </a:effectLst>
                <a:latin typeface="Times New Roman" panose="02020603050405020304" pitchFamily="18" charset="0"/>
              </a:rPr>
              <a:t>接口模型</a:t>
            </a:r>
            <a:r>
              <a:rPr lang="zh-CN" altLang="zh-CN" sz="2000" b="0">
                <a:solidFill>
                  <a:schemeClr val="tx1"/>
                </a:solidFill>
                <a:latin typeface="Arial" panose="020B0604020202020204" pitchFamily="34" charset="0"/>
              </a:rPr>
              <a:t>的内容都合并其中，功能模型可用</a:t>
            </a:r>
            <a:r>
              <a:rPr lang="en-US" altLang="zh-CN" sz="2000" b="0">
                <a:solidFill>
                  <a:schemeClr val="tx1"/>
                </a:solidFill>
                <a:latin typeface="Arial" panose="020B0604020202020204" pitchFamily="34" charset="0"/>
              </a:rPr>
              <a:t>Use Case</a:t>
            </a:r>
            <a:r>
              <a:rPr lang="zh-CN" altLang="zh-CN" sz="2000" b="0">
                <a:solidFill>
                  <a:schemeClr val="tx1"/>
                </a:solidFill>
                <a:latin typeface="Arial" panose="020B0604020202020204" pitchFamily="34" charset="0"/>
              </a:rPr>
              <a:t>矩阵</a:t>
            </a:r>
            <a:r>
              <a:rPr lang="en-US" altLang="zh-CN" sz="2000" b="0">
                <a:solidFill>
                  <a:schemeClr val="tx1"/>
                </a:solidFill>
                <a:latin typeface="Arial" panose="020B0604020202020204" pitchFamily="34" charset="0"/>
              </a:rPr>
              <a:t>/</a:t>
            </a:r>
            <a:r>
              <a:rPr lang="zh-CN" altLang="zh-CN" sz="2000" b="0">
                <a:solidFill>
                  <a:schemeClr val="tx1"/>
                </a:solidFill>
                <a:latin typeface="Arial" panose="020B0604020202020204" pitchFamily="34" charset="0"/>
              </a:rPr>
              <a:t>图表示。</a:t>
            </a:r>
            <a:endParaRPr lang="en-US" altLang="zh-CN" sz="2000" b="0">
              <a:solidFill>
                <a:schemeClr val="tx1"/>
              </a:solidFill>
              <a:latin typeface="Arial" panose="020B0604020202020204" pitchFamily="34" charset="0"/>
            </a:endParaRPr>
          </a:p>
          <a:p>
            <a:pPr>
              <a:spcBef>
                <a:spcPct val="30000"/>
              </a:spcBef>
              <a:buClrTx/>
              <a:buFont typeface="Arial" panose="020B0604020202020204" pitchFamily="34" charset="0"/>
              <a:buNone/>
            </a:pPr>
            <a:endParaRPr lang="en-US" altLang="zh-CN" sz="2000" b="0">
              <a:solidFill>
                <a:schemeClr val="tx1"/>
              </a:solidFill>
              <a:latin typeface="Arial" panose="020B0604020202020204" pitchFamily="34" charset="0"/>
            </a:endParaRPr>
          </a:p>
          <a:p>
            <a:pPr>
              <a:spcBef>
                <a:spcPct val="30000"/>
              </a:spcBef>
              <a:buClrTx/>
              <a:buFont typeface="Arial" panose="020B0604020202020204" pitchFamily="34" charset="0"/>
              <a:buNone/>
            </a:pPr>
            <a:endParaRPr lang="en-US" altLang="zh-CN" sz="2000" b="0">
              <a:solidFill>
                <a:schemeClr val="tx1"/>
              </a:solidFill>
              <a:latin typeface="Arial" panose="020B0604020202020204" pitchFamily="34" charset="0"/>
            </a:endParaRPr>
          </a:p>
          <a:p>
            <a:pPr>
              <a:spcBef>
                <a:spcPct val="30000"/>
              </a:spcBef>
              <a:buClrTx/>
              <a:buFont typeface="Arial" panose="020B0604020202020204" pitchFamily="34" charset="0"/>
              <a:buNone/>
            </a:pPr>
            <a:r>
              <a:rPr lang="en-US" altLang="zh-CN" sz="2000" b="0">
                <a:solidFill>
                  <a:schemeClr val="tx1"/>
                </a:solidFill>
                <a:latin typeface="Arial" panose="020B0604020202020204" pitchFamily="34" charset="0"/>
              </a:rPr>
              <a:t>    </a:t>
            </a:r>
            <a:r>
              <a:rPr lang="zh-CN" altLang="zh-CN" sz="2000" b="0">
                <a:solidFill>
                  <a:schemeClr val="tx1"/>
                </a:solidFill>
                <a:latin typeface="Arial" panose="020B0604020202020204" pitchFamily="34" charset="0"/>
              </a:rPr>
              <a:t>某高校毕业设计管理系统的功能列表（功能模型），如表</a:t>
            </a:r>
            <a:r>
              <a:rPr lang="en-US" altLang="zh-CN" sz="2000" b="0">
                <a:solidFill>
                  <a:schemeClr val="tx1"/>
                </a:solidFill>
                <a:latin typeface="Arial" panose="020B0604020202020204" pitchFamily="34" charset="0"/>
              </a:rPr>
              <a:t>3-1</a:t>
            </a:r>
            <a:r>
              <a:rPr lang="zh-CN" altLang="zh-CN" sz="2000" b="0">
                <a:solidFill>
                  <a:schemeClr val="tx1"/>
                </a:solidFill>
                <a:latin typeface="Arial" panose="020B0604020202020204" pitchFamily="34" charset="0"/>
              </a:rPr>
              <a:t>所示。</a:t>
            </a:r>
          </a:p>
          <a:p>
            <a:pPr>
              <a:spcBef>
                <a:spcPct val="30000"/>
              </a:spcBef>
              <a:buClrTx/>
              <a:buFont typeface="Arial" panose="020B0604020202020204" pitchFamily="34" charset="0"/>
              <a:buNone/>
            </a:pPr>
            <a:endParaRPr lang="zh-CN" altLang="en-US" sz="2000">
              <a:solidFill>
                <a:schemeClr val="tx1"/>
              </a:solidFill>
              <a:latin typeface="Times New Roman" panose="02020603050405020304" pitchFamily="18" charset="0"/>
            </a:endParaRPr>
          </a:p>
          <a:p>
            <a:pPr>
              <a:spcBef>
                <a:spcPct val="30000"/>
              </a:spcBef>
              <a:buClrTx/>
              <a:buFont typeface="Arial" panose="020B0604020202020204" pitchFamily="34" charset="0"/>
              <a:buNone/>
            </a:pPr>
            <a:endParaRPr lang="en-US" altLang="zh-CN" sz="2000" u="sng">
              <a:solidFill>
                <a:srgbClr val="CC0000"/>
              </a:solidFill>
              <a:latin typeface="Times New Roman" panose="02020603050405020304" pitchFamily="18" charset="0"/>
            </a:endParaRPr>
          </a:p>
        </p:txBody>
      </p:sp>
      <p:sp>
        <p:nvSpPr>
          <p:cNvPr id="312322" name="Rectangle 2">
            <a:extLst>
              <a:ext uri="{FF2B5EF4-FFF2-40B4-BE49-F238E27FC236}">
                <a16:creationId xmlns:a16="http://schemas.microsoft.com/office/drawing/2014/main" id="{3F40B20C-55BC-4C5F-B92A-ADA2120D8C8D}"/>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软件需求分析的任务及过程</a:t>
            </a:r>
            <a:r>
              <a:rPr lang="zh-CN" altLang="en-US"/>
              <a:t> </a:t>
            </a:r>
          </a:p>
        </p:txBody>
      </p:sp>
      <p:sp>
        <p:nvSpPr>
          <p:cNvPr id="25603" name="Text Box 3">
            <a:extLst>
              <a:ext uri="{FF2B5EF4-FFF2-40B4-BE49-F238E27FC236}">
                <a16:creationId xmlns:a16="http://schemas.microsoft.com/office/drawing/2014/main" id="{C882FB60-7B38-4EBA-879A-2ABC9EA5484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5604" name="AutoShape 5">
            <a:extLst>
              <a:ext uri="{FF2B5EF4-FFF2-40B4-BE49-F238E27FC236}">
                <a16:creationId xmlns:a16="http://schemas.microsoft.com/office/drawing/2014/main" id="{F92D9546-3F64-4B6C-BD85-A3467D987A4D}"/>
              </a:ext>
            </a:extLst>
          </p:cNvPr>
          <p:cNvSpPr>
            <a:spLocks noChangeArrowheads="1"/>
          </p:cNvSpPr>
          <p:nvPr/>
        </p:nvSpPr>
        <p:spPr bwMode="auto">
          <a:xfrm>
            <a:off x="431006" y="5278978"/>
            <a:ext cx="8140700" cy="117792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25605" name="Rectangle 137">
            <a:extLst>
              <a:ext uri="{FF2B5EF4-FFF2-40B4-BE49-F238E27FC236}">
                <a16:creationId xmlns:a16="http://schemas.microsoft.com/office/drawing/2014/main" id="{BC4E0898-9E34-4ABC-B840-A3027D31A1F7}"/>
              </a:ext>
            </a:extLst>
          </p:cNvPr>
          <p:cNvSpPr>
            <a:spLocks noChangeArrowheads="1"/>
          </p:cNvSpPr>
          <p:nvPr/>
        </p:nvSpPr>
        <p:spPr bwMode="auto">
          <a:xfrm>
            <a:off x="-572295" y="4531266"/>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6" name="圆角矩形 15">
            <a:extLst>
              <a:ext uri="{FF2B5EF4-FFF2-40B4-BE49-F238E27FC236}">
                <a16:creationId xmlns:a16="http://schemas.microsoft.com/office/drawing/2014/main" id="{83115C79-AA1E-47B8-B3F0-6878E81894F3}"/>
              </a:ext>
            </a:extLst>
          </p:cNvPr>
          <p:cNvSpPr/>
          <p:nvPr/>
        </p:nvSpPr>
        <p:spPr bwMode="gray">
          <a:xfrm>
            <a:off x="575270" y="5377378"/>
            <a:ext cx="1017588" cy="4000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b="1" dirty="0">
                <a:solidFill>
                  <a:srgbClr val="002060"/>
                </a:solidFill>
                <a:latin typeface="宋体" panose="02010600030101010101" pitchFamily="2" charset="-122"/>
              </a:rPr>
              <a:t>案例</a:t>
            </a:r>
            <a:r>
              <a:rPr lang="en-US" altLang="zh-CN" b="1" dirty="0">
                <a:solidFill>
                  <a:srgbClr val="002060"/>
                </a:solidFill>
                <a:latin typeface="宋体" panose="02010600030101010101" pitchFamily="2" charset="-122"/>
              </a:rPr>
              <a:t>3-2</a:t>
            </a:r>
            <a:endParaRPr lang="zh-CN" altLang="en-US" b="1" dirty="0">
              <a:solidFill>
                <a:srgbClr val="002060"/>
              </a:solidFill>
              <a:latin typeface="宋体" panose="02010600030101010101" pitchFamily="2" charset="-122"/>
            </a:endParaRPr>
          </a:p>
        </p:txBody>
      </p:sp>
      <p:sp>
        <p:nvSpPr>
          <p:cNvPr id="25609" name="圆角矩形 1">
            <a:extLst>
              <a:ext uri="{FF2B5EF4-FFF2-40B4-BE49-F238E27FC236}">
                <a16:creationId xmlns:a16="http://schemas.microsoft.com/office/drawing/2014/main" id="{1B9B24C6-3E6F-4E3A-B3AA-AF200EF47C9A}"/>
              </a:ext>
            </a:extLst>
          </p:cNvPr>
          <p:cNvSpPr>
            <a:spLocks noChangeArrowheads="1"/>
          </p:cNvSpPr>
          <p:nvPr/>
        </p:nvSpPr>
        <p:spPr bwMode="gray">
          <a:xfrm>
            <a:off x="143668" y="1218153"/>
            <a:ext cx="8856663" cy="5580063"/>
          </a:xfrm>
          <a:prstGeom prst="roundRect">
            <a:avLst>
              <a:gd name="adj" fmla="val 10296"/>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spcBef>
                <a:spcPct val="20000"/>
              </a:spcBef>
              <a:buFont typeface="Wingdings" panose="05000000000000000000" pitchFamily="2" charset="2"/>
              <a:buNone/>
            </a:pPr>
            <a:endParaRPr kumimoji="1" lang="zh-CN" altLang="en-US" sz="240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090ED550-7D05-4347-8BAF-8AF5AB5AC62D}"/>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软件需求分析的任务及过程</a:t>
            </a:r>
            <a:r>
              <a:rPr lang="zh-CN" altLang="en-US"/>
              <a:t> </a:t>
            </a:r>
          </a:p>
        </p:txBody>
      </p:sp>
      <p:sp>
        <p:nvSpPr>
          <p:cNvPr id="26626" name="Text Box 3">
            <a:extLst>
              <a:ext uri="{FF2B5EF4-FFF2-40B4-BE49-F238E27FC236}">
                <a16:creationId xmlns:a16="http://schemas.microsoft.com/office/drawing/2014/main" id="{CB3CE58F-2218-4606-A170-F2432E461F2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6627" name="Rectangle 137">
            <a:extLst>
              <a:ext uri="{FF2B5EF4-FFF2-40B4-BE49-F238E27FC236}">
                <a16:creationId xmlns:a16="http://schemas.microsoft.com/office/drawing/2014/main" id="{5AE178B7-1F78-4362-8B43-B3D09B6A7491}"/>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16" name="表格 15">
            <a:extLst>
              <a:ext uri="{FF2B5EF4-FFF2-40B4-BE49-F238E27FC236}">
                <a16:creationId xmlns:a16="http://schemas.microsoft.com/office/drawing/2014/main" id="{9A24C1F8-BC06-4707-83A1-C008AD9E73B0}"/>
              </a:ext>
            </a:extLst>
          </p:cNvPr>
          <p:cNvGraphicFramePr>
            <a:graphicFrameLocks noGrp="1"/>
          </p:cNvGraphicFramePr>
          <p:nvPr/>
        </p:nvGraphicFramePr>
        <p:xfrm>
          <a:off x="611188" y="1844675"/>
          <a:ext cx="7993062" cy="4683128"/>
        </p:xfrm>
        <a:graphic>
          <a:graphicData uri="http://schemas.openxmlformats.org/drawingml/2006/table">
            <a:tbl>
              <a:tblPr/>
              <a:tblGrid>
                <a:gridCol w="2574925">
                  <a:extLst>
                    <a:ext uri="{9D8B030D-6E8A-4147-A177-3AD203B41FA5}">
                      <a16:colId xmlns:a16="http://schemas.microsoft.com/office/drawing/2014/main" val="2061570966"/>
                    </a:ext>
                  </a:extLst>
                </a:gridCol>
                <a:gridCol w="1360487">
                  <a:extLst>
                    <a:ext uri="{9D8B030D-6E8A-4147-A177-3AD203B41FA5}">
                      <a16:colId xmlns:a16="http://schemas.microsoft.com/office/drawing/2014/main" val="3225081799"/>
                    </a:ext>
                  </a:extLst>
                </a:gridCol>
                <a:gridCol w="4057650">
                  <a:extLst>
                    <a:ext uri="{9D8B030D-6E8A-4147-A177-3AD203B41FA5}">
                      <a16:colId xmlns:a16="http://schemas.microsoft.com/office/drawing/2014/main" val="1344410608"/>
                    </a:ext>
                  </a:extLst>
                </a:gridCol>
              </a:tblGrid>
              <a:tr h="4079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功能类别</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标识符</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使用角色</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目标描述</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8921523"/>
                  </a:ext>
                </a:extLst>
              </a:tr>
              <a:tr h="8143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选题管理（</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CTM</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教师</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学生</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教务人员</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完成教师立题、学生选题的双向选择过程。最终达到每人一题。</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2584249"/>
                  </a:ext>
                </a:extLst>
              </a:tr>
              <a:tr h="8143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过程管理（</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PPM</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教师</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学生</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教务人员</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完成教师与学生交流、中期检查、教师与学生互评过程。</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6121042"/>
                  </a:ext>
                </a:extLst>
              </a:tr>
              <a:tr h="4079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答辩管理（</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DM</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教师</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完成答辩准备工作，提交答辩结果。</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2050591"/>
                  </a:ext>
                </a:extLst>
              </a:tr>
              <a:tr h="609600">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后期处理（</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BPM</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教务人员</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完成收集、上报材料，统计成绩，评优过程。</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2182806"/>
                  </a:ext>
                </a:extLst>
              </a:tr>
              <a:tr h="8143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登录管理</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(LM)</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教师</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学生</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教务人员</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提供用户登录验证及用户权限查询的功能。</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62957195"/>
                  </a:ext>
                </a:extLst>
              </a:tr>
              <a:tr h="8143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系统维护</a:t>
                      </a: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(SM)</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管理员</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系统维护包括：身份管理、流程管理和数据维护三个子功能块。</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406945"/>
                  </a:ext>
                </a:extLst>
              </a:tr>
            </a:tbl>
          </a:graphicData>
        </a:graphic>
      </p:graphicFrame>
      <p:sp>
        <p:nvSpPr>
          <p:cNvPr id="26660" name="Rectangle 1">
            <a:extLst>
              <a:ext uri="{FF2B5EF4-FFF2-40B4-BE49-F238E27FC236}">
                <a16:creationId xmlns:a16="http://schemas.microsoft.com/office/drawing/2014/main" id="{DB6D5683-8097-4F50-9696-B0439D0CCFE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26661" name="Rectangle 2">
            <a:extLst>
              <a:ext uri="{FF2B5EF4-FFF2-40B4-BE49-F238E27FC236}">
                <a16:creationId xmlns:a16="http://schemas.microsoft.com/office/drawing/2014/main" id="{CAFE71C5-262A-4B87-BFFC-8ED05281A0E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26662" name="Rectangle 3">
            <a:extLst>
              <a:ext uri="{FF2B5EF4-FFF2-40B4-BE49-F238E27FC236}">
                <a16:creationId xmlns:a16="http://schemas.microsoft.com/office/drawing/2014/main" id="{270CAC25-72C4-4450-A935-CB11E7BE409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26663" name="TextBox 19">
            <a:extLst>
              <a:ext uri="{FF2B5EF4-FFF2-40B4-BE49-F238E27FC236}">
                <a16:creationId xmlns:a16="http://schemas.microsoft.com/office/drawing/2014/main" id="{ED15F010-8D67-4989-965A-598C311E32A4}"/>
              </a:ext>
            </a:extLst>
          </p:cNvPr>
          <p:cNvSpPr txBox="1">
            <a:spLocks noChangeArrowheads="1"/>
          </p:cNvSpPr>
          <p:nvPr/>
        </p:nvSpPr>
        <p:spPr bwMode="auto">
          <a:xfrm>
            <a:off x="2339975" y="1341438"/>
            <a:ext cx="496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3-1 </a:t>
            </a:r>
            <a:r>
              <a:rPr lang="zh-CN" altLang="zh-CN" sz="1800">
                <a:solidFill>
                  <a:schemeClr val="tx1"/>
                </a:solidFill>
                <a:latin typeface="Arial" panose="020B0604020202020204" pitchFamily="34" charset="0"/>
              </a:rPr>
              <a:t>某高校毕业设计管理系统总体功能</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6D157CEC-4C7F-49B0-800D-3661F8F50C6E}"/>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软件需求分析的任务及过程</a:t>
            </a:r>
            <a:r>
              <a:rPr lang="zh-CN" altLang="en-US"/>
              <a:t> </a:t>
            </a:r>
          </a:p>
        </p:txBody>
      </p:sp>
      <p:sp>
        <p:nvSpPr>
          <p:cNvPr id="27650" name="Text Box 3">
            <a:extLst>
              <a:ext uri="{FF2B5EF4-FFF2-40B4-BE49-F238E27FC236}">
                <a16:creationId xmlns:a16="http://schemas.microsoft.com/office/drawing/2014/main" id="{239B8ABE-2596-47A1-A19C-3CC5188D409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7651" name="Rectangle 137">
            <a:extLst>
              <a:ext uri="{FF2B5EF4-FFF2-40B4-BE49-F238E27FC236}">
                <a16:creationId xmlns:a16="http://schemas.microsoft.com/office/drawing/2014/main" id="{75EF315A-94E7-4F7B-9450-64C76C4B938E}"/>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27652" name="Rectangle 1">
            <a:extLst>
              <a:ext uri="{FF2B5EF4-FFF2-40B4-BE49-F238E27FC236}">
                <a16:creationId xmlns:a16="http://schemas.microsoft.com/office/drawing/2014/main" id="{BC862590-0FFF-4CC6-8ABA-1C96EF71E4B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27653" name="Rectangle 2">
            <a:extLst>
              <a:ext uri="{FF2B5EF4-FFF2-40B4-BE49-F238E27FC236}">
                <a16:creationId xmlns:a16="http://schemas.microsoft.com/office/drawing/2014/main" id="{B1444989-222F-4C5A-BFA9-9708F486A01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27654" name="Rectangle 3">
            <a:extLst>
              <a:ext uri="{FF2B5EF4-FFF2-40B4-BE49-F238E27FC236}">
                <a16:creationId xmlns:a16="http://schemas.microsoft.com/office/drawing/2014/main" id="{42FD6034-3176-4721-AF6B-1EE77E190B81}"/>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10" name="矩形 9">
            <a:extLst>
              <a:ext uri="{FF2B5EF4-FFF2-40B4-BE49-F238E27FC236}">
                <a16:creationId xmlns:a16="http://schemas.microsoft.com/office/drawing/2014/main" id="{73E84725-944B-4289-A876-4F425FEC1A0A}"/>
              </a:ext>
            </a:extLst>
          </p:cNvPr>
          <p:cNvSpPr/>
          <p:nvPr/>
        </p:nvSpPr>
        <p:spPr>
          <a:xfrm>
            <a:off x="433388" y="1485900"/>
            <a:ext cx="7812087" cy="2608263"/>
          </a:xfrm>
          <a:prstGeom prst="rect">
            <a:avLst/>
          </a:prstGeom>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2000">
                <a:solidFill>
                  <a:srgbClr val="FF0000"/>
                </a:solidFill>
                <a:latin typeface="Heiti SC Light"/>
                <a:ea typeface="Heiti SC Light"/>
                <a:cs typeface="Heiti SC Light"/>
              </a:rPr>
              <a:t>      (2) </a:t>
            </a:r>
            <a:r>
              <a:rPr lang="zh-CN" altLang="zh-CN" sz="2000" u="sng">
                <a:solidFill>
                  <a:srgbClr val="CC0000"/>
                </a:solidFill>
                <a:latin typeface="Heiti SC Light"/>
                <a:ea typeface="Heiti SC Light"/>
                <a:cs typeface="Heiti SC Light"/>
              </a:rPr>
              <a:t>获取性能需求</a:t>
            </a:r>
          </a:p>
          <a:p>
            <a:pPr eaLnBrk="1" hangingPunct="1">
              <a:lnSpc>
                <a:spcPct val="150000"/>
              </a:lnSpc>
              <a:spcBef>
                <a:spcPct val="0"/>
              </a:spcBef>
              <a:buClrTx/>
              <a:buFont typeface="Arial" panose="020B0604020202020204" pitchFamily="34" charset="0"/>
              <a:buNone/>
            </a:pPr>
            <a:r>
              <a:rPr lang="zh-CN" altLang="en-US" sz="2000">
                <a:solidFill>
                  <a:srgbClr val="3333FF"/>
                </a:solidFill>
                <a:effectLst>
                  <a:outerShdw blurRad="38100" dist="38100" dir="2700000" algn="tl">
                    <a:srgbClr val="C0C0C0"/>
                  </a:outerShdw>
                </a:effectLst>
                <a:latin typeface="Times New Roman" panose="02020603050405020304" pitchFamily="18" charset="0"/>
              </a:rPr>
              <a:t>       </a:t>
            </a:r>
            <a:r>
              <a:rPr lang="zh-CN" altLang="zh-CN" sz="2000" u="sng">
                <a:solidFill>
                  <a:srgbClr val="FF0000"/>
                </a:solidFill>
                <a:effectLst>
                  <a:outerShdw blurRad="38100" dist="38100" dir="2700000" algn="tl">
                    <a:srgbClr val="C0C0C0"/>
                  </a:outerShdw>
                </a:effectLst>
                <a:latin typeface="Times New Roman" panose="02020603050405020304" pitchFamily="18" charset="0"/>
              </a:rPr>
              <a:t>性能需求</a:t>
            </a:r>
            <a:r>
              <a:rPr lang="zh-CN" altLang="zh-CN" sz="2000">
                <a:solidFill>
                  <a:schemeClr val="tx1"/>
                </a:solidFill>
                <a:latin typeface="Times New Roman" panose="02020603050405020304" pitchFamily="18" charset="0"/>
              </a:rPr>
              <a:t>是为了保证软件功能的实现和正确运行，对软件所规定的</a:t>
            </a:r>
            <a:r>
              <a:rPr lang="zh-CN" altLang="zh-CN" sz="2000">
                <a:solidFill>
                  <a:srgbClr val="FF0000"/>
                </a:solidFill>
                <a:effectLst>
                  <a:outerShdw blurRad="38100" dist="38100" dir="2700000" algn="tl">
                    <a:srgbClr val="C0C0C0"/>
                  </a:outerShdw>
                </a:effectLst>
                <a:latin typeface="Times New Roman" panose="02020603050405020304" pitchFamily="18" charset="0"/>
              </a:rPr>
              <a:t>效率、可靠性、安全性</a:t>
            </a:r>
            <a:r>
              <a:rPr lang="zh-CN" altLang="zh-CN" sz="2000">
                <a:solidFill>
                  <a:schemeClr val="tx1"/>
                </a:solidFill>
                <a:latin typeface="Times New Roman" panose="02020603050405020304" pitchFamily="18" charset="0"/>
              </a:rPr>
              <a:t>等规约。包括软件的效率（运行处理速度）、可靠性、安全性、适用性、可移植性、可维护性和可扩充性等方面的需求，还应考虑业务发展的扩展及更新维护等。</a:t>
            </a:r>
            <a:endParaRPr lang="en-US" altLang="zh-CN" sz="2000">
              <a:solidFill>
                <a:schemeClr val="tx1"/>
              </a:solidFill>
              <a:latin typeface="Times New Roman" panose="02020603050405020304" pitchFamily="18" charset="0"/>
            </a:endParaRPr>
          </a:p>
          <a:p>
            <a:pPr>
              <a:spcBef>
                <a:spcPct val="30000"/>
              </a:spcBef>
              <a:buClrTx/>
              <a:buFont typeface="Arial" panose="020B0604020202020204" pitchFamily="34" charset="0"/>
              <a:buNone/>
            </a:pPr>
            <a:endParaRPr lang="zh-CN" altLang="en-US" sz="1800">
              <a:solidFill>
                <a:schemeClr val="tx1"/>
              </a:solidFill>
              <a:latin typeface="Times New Roman" panose="02020603050405020304" pitchFamily="18" charset="0"/>
            </a:endParaRPr>
          </a:p>
        </p:txBody>
      </p:sp>
      <p:grpSp>
        <p:nvGrpSpPr>
          <p:cNvPr id="27656" name="组合 16">
            <a:extLst>
              <a:ext uri="{FF2B5EF4-FFF2-40B4-BE49-F238E27FC236}">
                <a16:creationId xmlns:a16="http://schemas.microsoft.com/office/drawing/2014/main" id="{78A23C8D-391A-4AF1-8385-9B84BEFE59AC}"/>
              </a:ext>
            </a:extLst>
          </p:cNvPr>
          <p:cNvGrpSpPr>
            <a:grpSpLocks/>
          </p:cNvGrpSpPr>
          <p:nvPr/>
        </p:nvGrpSpPr>
        <p:grpSpPr bwMode="auto">
          <a:xfrm>
            <a:off x="776288" y="4094163"/>
            <a:ext cx="7127875" cy="1152525"/>
            <a:chOff x="1547664" y="5157192"/>
            <a:chExt cx="7128792" cy="1152128"/>
          </a:xfrm>
        </p:grpSpPr>
        <p:sp>
          <p:nvSpPr>
            <p:cNvPr id="27658" name="AutoShape 5">
              <a:extLst>
                <a:ext uri="{FF2B5EF4-FFF2-40B4-BE49-F238E27FC236}">
                  <a16:creationId xmlns:a16="http://schemas.microsoft.com/office/drawing/2014/main" id="{8AEECBAC-6B71-40CD-AFBD-1667CE15C11D}"/>
                </a:ext>
              </a:extLst>
            </p:cNvPr>
            <p:cNvSpPr>
              <a:spLocks noChangeArrowheads="1"/>
            </p:cNvSpPr>
            <p:nvPr/>
          </p:nvSpPr>
          <p:spPr bwMode="auto">
            <a:xfrm rot="-5400000">
              <a:off x="4535996" y="2168860"/>
              <a:ext cx="1152128" cy="712879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en-US" altLang="zh-CN" sz="1800" b="0">
                <a:solidFill>
                  <a:schemeClr val="tx1"/>
                </a:solidFill>
                <a:latin typeface="Arial" panose="020B0604020202020204" pitchFamily="34" charset="0"/>
              </a:endParaRPr>
            </a:p>
            <a:p>
              <a:pPr eaLnBrk="1" hangingPunct="1">
                <a:spcBef>
                  <a:spcPct val="0"/>
                </a:spcBef>
                <a:buClrTx/>
                <a:buFont typeface="Arial" panose="020B0604020202020204" pitchFamily="34" charset="0"/>
                <a:buNone/>
              </a:pPr>
              <a:endParaRPr lang="en-US" altLang="zh-CN" sz="1800" b="0">
                <a:solidFill>
                  <a:schemeClr val="tx1"/>
                </a:solidFill>
                <a:latin typeface="Arial" panose="020B0604020202020204" pitchFamily="34" charset="0"/>
              </a:endParaRPr>
            </a:p>
            <a:p>
              <a:pPr algn="ctr" eaLnBrk="1" hangingPunct="1">
                <a:spcBef>
                  <a:spcPct val="0"/>
                </a:spcBef>
                <a:buClrTx/>
                <a:buFont typeface="Arial" panose="020B0604020202020204" pitchFamily="34" charset="0"/>
                <a:buNone/>
              </a:pPr>
              <a:r>
                <a:rPr lang="zh-CN" altLang="zh-CN" sz="2000">
                  <a:solidFill>
                    <a:schemeClr val="tx1"/>
                  </a:solidFill>
                  <a:latin typeface="Times New Roman" panose="02020603050405020304" pitchFamily="18" charset="0"/>
                </a:rPr>
                <a:t>某考务系统的部分性能点列表</a:t>
              </a:r>
              <a:r>
                <a:rPr lang="en-US" altLang="zh-CN" sz="2000">
                  <a:solidFill>
                    <a:schemeClr val="tx1"/>
                  </a:solidFill>
                  <a:latin typeface="Times New Roman" panose="02020603050405020304" pitchFamily="18" charset="0"/>
                </a:rPr>
                <a:t>(</a:t>
              </a:r>
              <a:r>
                <a:rPr lang="zh-CN" altLang="zh-CN" sz="2000">
                  <a:solidFill>
                    <a:schemeClr val="tx1"/>
                  </a:solidFill>
                  <a:latin typeface="Times New Roman" panose="02020603050405020304" pitchFamily="18" charset="0"/>
                </a:rPr>
                <a:t>性能模型</a:t>
              </a:r>
              <a:r>
                <a:rPr lang="en-US" altLang="zh-CN" sz="2000">
                  <a:solidFill>
                    <a:schemeClr val="tx1"/>
                  </a:solidFill>
                  <a:latin typeface="Times New Roman" panose="02020603050405020304" pitchFamily="18" charset="0"/>
                </a:rPr>
                <a:t>)</a:t>
              </a:r>
              <a:r>
                <a:rPr lang="zh-CN" altLang="zh-CN" sz="2000">
                  <a:solidFill>
                    <a:schemeClr val="tx1"/>
                  </a:solidFill>
                  <a:latin typeface="Times New Roman" panose="02020603050405020304" pitchFamily="18" charset="0"/>
                </a:rPr>
                <a:t>，如表</a:t>
              </a:r>
              <a:r>
                <a:rPr lang="en-US" altLang="zh-CN" sz="2000">
                  <a:solidFill>
                    <a:schemeClr val="tx1"/>
                  </a:solidFill>
                  <a:latin typeface="Times New Roman" panose="02020603050405020304" pitchFamily="18" charset="0"/>
                </a:rPr>
                <a:t>3-2</a:t>
              </a:r>
              <a:r>
                <a:rPr lang="zh-CN" altLang="zh-CN" sz="2000">
                  <a:solidFill>
                    <a:schemeClr val="tx1"/>
                  </a:solidFill>
                  <a:latin typeface="Times New Roman" panose="02020603050405020304" pitchFamily="18" charset="0"/>
                </a:rPr>
                <a:t>所示</a:t>
              </a:r>
            </a:p>
          </p:txBody>
        </p:sp>
        <p:sp>
          <p:nvSpPr>
            <p:cNvPr id="15" name="圆角矩形 14">
              <a:extLst>
                <a:ext uri="{FF2B5EF4-FFF2-40B4-BE49-F238E27FC236}">
                  <a16:creationId xmlns:a16="http://schemas.microsoft.com/office/drawing/2014/main" id="{11EAABFD-3645-401C-BA9C-1E0A42A1C6A3}"/>
                </a:ext>
              </a:extLst>
            </p:cNvPr>
            <p:cNvSpPr/>
            <p:nvPr/>
          </p:nvSpPr>
          <p:spPr bwMode="gray">
            <a:xfrm>
              <a:off x="1691680" y="5301208"/>
              <a:ext cx="1017588" cy="4000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b="1" dirty="0">
                  <a:solidFill>
                    <a:srgbClr val="002060"/>
                  </a:solidFill>
                  <a:latin typeface="宋体" panose="02010600030101010101" pitchFamily="2" charset="-122"/>
                </a:rPr>
                <a:t>案例</a:t>
              </a:r>
              <a:r>
                <a:rPr lang="en-US" altLang="zh-CN" b="1" dirty="0">
                  <a:solidFill>
                    <a:srgbClr val="002060"/>
                  </a:solidFill>
                  <a:latin typeface="宋体" panose="02010600030101010101" pitchFamily="2" charset="-122"/>
                </a:rPr>
                <a:t>3-3</a:t>
              </a:r>
              <a:endParaRPr lang="zh-CN" altLang="en-US" b="1" dirty="0">
                <a:solidFill>
                  <a:srgbClr val="002060"/>
                </a:solidFill>
                <a:latin typeface="宋体" panose="02010600030101010101" pitchFamily="2" charset="-122"/>
              </a:endParaRPr>
            </a:p>
          </p:txBody>
        </p:sp>
      </p:grpSp>
      <p:sp>
        <p:nvSpPr>
          <p:cNvPr id="27657" name="圆角矩形 1">
            <a:extLst>
              <a:ext uri="{FF2B5EF4-FFF2-40B4-BE49-F238E27FC236}">
                <a16:creationId xmlns:a16="http://schemas.microsoft.com/office/drawing/2014/main" id="{D24635BD-137B-4610-B068-307BC8EAFA78}"/>
              </a:ext>
            </a:extLst>
          </p:cNvPr>
          <p:cNvSpPr>
            <a:spLocks noChangeArrowheads="1"/>
          </p:cNvSpPr>
          <p:nvPr/>
        </p:nvSpPr>
        <p:spPr bwMode="gray">
          <a:xfrm>
            <a:off x="179388" y="1341438"/>
            <a:ext cx="8713787" cy="5256212"/>
          </a:xfrm>
          <a:prstGeom prst="roundRect">
            <a:avLst>
              <a:gd name="adj" fmla="val 748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spcBef>
                <a:spcPct val="20000"/>
              </a:spcBef>
              <a:buFont typeface="Wingdings" panose="05000000000000000000" pitchFamily="2" charset="2"/>
              <a:buNone/>
            </a:pPr>
            <a:endParaRPr kumimoji="1" lang="zh-CN" altLang="en-US" sz="240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F9C26AC1-1E73-4031-9CC3-BF7F406AE585}"/>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软件需求分析的任务及过程</a:t>
            </a:r>
            <a:r>
              <a:rPr lang="zh-CN" altLang="en-US"/>
              <a:t> </a:t>
            </a:r>
          </a:p>
        </p:txBody>
      </p:sp>
      <p:sp>
        <p:nvSpPr>
          <p:cNvPr id="28674" name="Text Box 3">
            <a:extLst>
              <a:ext uri="{FF2B5EF4-FFF2-40B4-BE49-F238E27FC236}">
                <a16:creationId xmlns:a16="http://schemas.microsoft.com/office/drawing/2014/main" id="{AD061A0F-6476-4017-B3B3-D45A561B76B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8675" name="Rectangle 137">
            <a:extLst>
              <a:ext uri="{FF2B5EF4-FFF2-40B4-BE49-F238E27FC236}">
                <a16:creationId xmlns:a16="http://schemas.microsoft.com/office/drawing/2014/main" id="{AA192A6B-5895-4F81-8098-1B99C4844A9C}"/>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11" name="表格 10">
            <a:extLst>
              <a:ext uri="{FF2B5EF4-FFF2-40B4-BE49-F238E27FC236}">
                <a16:creationId xmlns:a16="http://schemas.microsoft.com/office/drawing/2014/main" id="{1B0E3F1A-DD78-4290-8F16-568576923DC0}"/>
              </a:ext>
            </a:extLst>
          </p:cNvPr>
          <p:cNvGraphicFramePr>
            <a:graphicFrameLocks noGrp="1"/>
          </p:cNvGraphicFramePr>
          <p:nvPr>
            <p:extLst>
              <p:ext uri="{D42A27DB-BD31-4B8C-83A1-F6EECF244321}">
                <p14:modId xmlns:p14="http://schemas.microsoft.com/office/powerpoint/2010/main" val="1841605988"/>
              </p:ext>
            </p:extLst>
          </p:nvPr>
        </p:nvGraphicFramePr>
        <p:xfrm>
          <a:off x="0" y="1683066"/>
          <a:ext cx="9144000" cy="5174934"/>
        </p:xfrm>
        <a:graphic>
          <a:graphicData uri="http://schemas.openxmlformats.org/drawingml/2006/table">
            <a:tbl>
              <a:tblPr/>
              <a:tblGrid>
                <a:gridCol w="815975">
                  <a:extLst>
                    <a:ext uri="{9D8B030D-6E8A-4147-A177-3AD203B41FA5}">
                      <a16:colId xmlns:a16="http://schemas.microsoft.com/office/drawing/2014/main" val="2390109354"/>
                    </a:ext>
                  </a:extLst>
                </a:gridCol>
                <a:gridCol w="1309688">
                  <a:extLst>
                    <a:ext uri="{9D8B030D-6E8A-4147-A177-3AD203B41FA5}">
                      <a16:colId xmlns:a16="http://schemas.microsoft.com/office/drawing/2014/main" val="1187328066"/>
                    </a:ext>
                  </a:extLst>
                </a:gridCol>
                <a:gridCol w="728662">
                  <a:extLst>
                    <a:ext uri="{9D8B030D-6E8A-4147-A177-3AD203B41FA5}">
                      <a16:colId xmlns:a16="http://schemas.microsoft.com/office/drawing/2014/main" val="3252894306"/>
                    </a:ext>
                  </a:extLst>
                </a:gridCol>
                <a:gridCol w="742950">
                  <a:extLst>
                    <a:ext uri="{9D8B030D-6E8A-4147-A177-3AD203B41FA5}">
                      <a16:colId xmlns:a16="http://schemas.microsoft.com/office/drawing/2014/main" val="2573115508"/>
                    </a:ext>
                  </a:extLst>
                </a:gridCol>
                <a:gridCol w="1095375">
                  <a:extLst>
                    <a:ext uri="{9D8B030D-6E8A-4147-A177-3AD203B41FA5}">
                      <a16:colId xmlns:a16="http://schemas.microsoft.com/office/drawing/2014/main" val="4161043068"/>
                    </a:ext>
                  </a:extLst>
                </a:gridCol>
                <a:gridCol w="1054100">
                  <a:extLst>
                    <a:ext uri="{9D8B030D-6E8A-4147-A177-3AD203B41FA5}">
                      <a16:colId xmlns:a16="http://schemas.microsoft.com/office/drawing/2014/main" val="1091146660"/>
                    </a:ext>
                  </a:extLst>
                </a:gridCol>
                <a:gridCol w="1455738">
                  <a:extLst>
                    <a:ext uri="{9D8B030D-6E8A-4147-A177-3AD203B41FA5}">
                      <a16:colId xmlns:a16="http://schemas.microsoft.com/office/drawing/2014/main" val="2134146420"/>
                    </a:ext>
                  </a:extLst>
                </a:gridCol>
                <a:gridCol w="1941512">
                  <a:extLst>
                    <a:ext uri="{9D8B030D-6E8A-4147-A177-3AD203B41FA5}">
                      <a16:colId xmlns:a16="http://schemas.microsoft.com/office/drawing/2014/main" val="1579088310"/>
                    </a:ext>
                  </a:extLst>
                </a:gridCol>
              </a:tblGrid>
              <a:tr h="9413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编号</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性能名称</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使用部门</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使用角色</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性能描述</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输入</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系统响应</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输出</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2965759"/>
                  </a:ext>
                </a:extLst>
              </a:tr>
              <a:tr h="14112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1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网上报名响应时间</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考生</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考生</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100</a:t>
                      </a: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个并发用户情况下报名时间</a:t>
                      </a:r>
                      <a:r>
                        <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&lt;1.5</a:t>
                      </a: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秒</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考生身份证、姓名、考试科目等信息</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检查报名信息，如果正确存入数据库</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显示报名情况信息</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1679940"/>
                  </a:ext>
                </a:extLst>
              </a:tr>
              <a:tr h="14112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2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成绩查询响应时间</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考生</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考生</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100</a:t>
                      </a: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个并发用户情况下查询时间</a:t>
                      </a:r>
                      <a:r>
                        <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&lt;1.5</a:t>
                      </a: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秒</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考生身份证</a:t>
                      </a:r>
                      <a:r>
                        <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考号、姓名</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按照输入的组合条件，进行查询</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显示考生身份证、姓名、科目、成绩</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5318566"/>
                  </a:ext>
                </a:extLst>
              </a:tr>
              <a:tr h="117633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3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成绩统计响应时间</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考务部门</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管理员</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后台统计时间</a:t>
                      </a:r>
                      <a:r>
                        <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&lt;2</a:t>
                      </a: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秒</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科目</a:t>
                      </a:r>
                      <a:r>
                        <a:rPr kumimoji="0" lang="en-US"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a:t>
                      </a: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学校</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按照输入条件，统计考试各分数段情况</a:t>
                      </a:r>
                      <a:r>
                        <a:rPr kumimoji="0" lang="zh-CN" altLang="zh-CN" sz="18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215978"/>
                          </a:solidFill>
                          <a:effectLst/>
                          <a:latin typeface="Times New Roman" panose="02020603050405020304" pitchFamily="18" charset="0"/>
                          <a:ea typeface="宋体" panose="02010600030101010101" pitchFamily="2" charset="-122"/>
                        </a:rPr>
                        <a:t>显示各分数段人数及百分比</a:t>
                      </a:r>
                      <a:endParaRPr kumimoji="0" lang="zh-CN" altLang="zh-CN" sz="1800" b="1" i="0" u="none" strike="noStrike" cap="none" normalizeH="0" baseline="0" dirty="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1786307"/>
                  </a:ext>
                </a:extLst>
              </a:tr>
            </a:tbl>
          </a:graphicData>
        </a:graphic>
      </p:graphicFrame>
      <p:sp>
        <p:nvSpPr>
          <p:cNvPr id="28724" name="TextBox 12">
            <a:extLst>
              <a:ext uri="{FF2B5EF4-FFF2-40B4-BE49-F238E27FC236}">
                <a16:creationId xmlns:a16="http://schemas.microsoft.com/office/drawing/2014/main" id="{6C1D8E09-80D4-44D9-92F7-4CE85A976336}"/>
              </a:ext>
            </a:extLst>
          </p:cNvPr>
          <p:cNvSpPr txBox="1">
            <a:spLocks noChangeArrowheads="1"/>
          </p:cNvSpPr>
          <p:nvPr/>
        </p:nvSpPr>
        <p:spPr bwMode="auto">
          <a:xfrm>
            <a:off x="2339975" y="1341438"/>
            <a:ext cx="496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3-2</a:t>
            </a:r>
            <a:r>
              <a:rPr lang="zh-CN" altLang="zh-CN" sz="1800">
                <a:solidFill>
                  <a:schemeClr val="tx1"/>
                </a:solidFill>
                <a:latin typeface="Arial" panose="020B0604020202020204" pitchFamily="34" charset="0"/>
              </a:rPr>
              <a:t>考务系统的性能点列表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54C42FBF-C818-44E3-82EB-B11E557BB504}"/>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软件需求分析的任务及过程</a:t>
            </a:r>
            <a:r>
              <a:rPr lang="zh-CN" altLang="en-US"/>
              <a:t> </a:t>
            </a:r>
          </a:p>
        </p:txBody>
      </p:sp>
      <p:sp>
        <p:nvSpPr>
          <p:cNvPr id="29698" name="Text Box 3">
            <a:extLst>
              <a:ext uri="{FF2B5EF4-FFF2-40B4-BE49-F238E27FC236}">
                <a16:creationId xmlns:a16="http://schemas.microsoft.com/office/drawing/2014/main" id="{5123A4D5-74F9-44F8-B8EE-A744C3AE68A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9699" name="Rectangle 137">
            <a:extLst>
              <a:ext uri="{FF2B5EF4-FFF2-40B4-BE49-F238E27FC236}">
                <a16:creationId xmlns:a16="http://schemas.microsoft.com/office/drawing/2014/main" id="{39BBD0FD-7F11-4C60-A4F4-9AEFFE4415AC}"/>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29700" name="Rectangle 1">
            <a:extLst>
              <a:ext uri="{FF2B5EF4-FFF2-40B4-BE49-F238E27FC236}">
                <a16:creationId xmlns:a16="http://schemas.microsoft.com/office/drawing/2014/main" id="{B3B64CBA-D6BD-4196-BE74-57674625B22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29701" name="Rectangle 2">
            <a:extLst>
              <a:ext uri="{FF2B5EF4-FFF2-40B4-BE49-F238E27FC236}">
                <a16:creationId xmlns:a16="http://schemas.microsoft.com/office/drawing/2014/main" id="{0C47CB31-8A6D-43A4-B081-1C0E1B813D0A}"/>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29702" name="Rectangle 3">
            <a:extLst>
              <a:ext uri="{FF2B5EF4-FFF2-40B4-BE49-F238E27FC236}">
                <a16:creationId xmlns:a16="http://schemas.microsoft.com/office/drawing/2014/main" id="{BB4950BE-0405-4A67-B421-DA0260C3424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29703" name="矩形 9">
            <a:extLst>
              <a:ext uri="{FF2B5EF4-FFF2-40B4-BE49-F238E27FC236}">
                <a16:creationId xmlns:a16="http://schemas.microsoft.com/office/drawing/2014/main" id="{D24C946E-D137-423A-9916-F0D1D1C55523}"/>
              </a:ext>
            </a:extLst>
          </p:cNvPr>
          <p:cNvSpPr>
            <a:spLocks noChangeArrowheads="1"/>
          </p:cNvSpPr>
          <p:nvPr/>
        </p:nvSpPr>
        <p:spPr bwMode="auto">
          <a:xfrm>
            <a:off x="155575" y="1641475"/>
            <a:ext cx="8675688"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en-US" altLang="zh-CN" sz="2000">
                <a:solidFill>
                  <a:srgbClr val="CC0000"/>
                </a:solidFill>
                <a:latin typeface="Times New Roman" panose="02020603050405020304" pitchFamily="18" charset="0"/>
              </a:rPr>
              <a:t>      </a:t>
            </a:r>
            <a:r>
              <a:rPr lang="en-US" altLang="zh-CN" sz="2000" u="sng">
                <a:solidFill>
                  <a:srgbClr val="CC0000"/>
                </a:solidFill>
                <a:latin typeface="Times New Roman" panose="02020603050405020304" pitchFamily="18" charset="0"/>
              </a:rPr>
              <a:t>(3) </a:t>
            </a:r>
            <a:r>
              <a:rPr lang="zh-CN" altLang="zh-CN" sz="2000" u="sng">
                <a:solidFill>
                  <a:srgbClr val="CC0000"/>
                </a:solidFill>
                <a:latin typeface="Times New Roman" panose="02020603050405020304" pitchFamily="18" charset="0"/>
              </a:rPr>
              <a:t>明确处理关系，列出接口列表</a:t>
            </a:r>
          </a:p>
          <a:p>
            <a:pPr eaLnBrk="1" hangingPunct="1">
              <a:lnSpc>
                <a:spcPct val="150000"/>
              </a:lnSpc>
              <a:spcBef>
                <a:spcPct val="0"/>
              </a:spcBef>
              <a:buClrTx/>
              <a:buFont typeface="Arial" panose="020B0604020202020204" pitchFamily="34" charset="0"/>
              <a:buNone/>
            </a:pPr>
            <a:r>
              <a:rPr lang="zh-CN" altLang="en-US" sz="2000">
                <a:solidFill>
                  <a:srgbClr val="CC0000"/>
                </a:solidFill>
                <a:latin typeface="Times New Roman" panose="02020603050405020304" pitchFamily="18" charset="0"/>
              </a:rPr>
              <a:t>         </a:t>
            </a:r>
            <a:r>
              <a:rPr lang="zh-CN" altLang="zh-CN" sz="2000">
                <a:solidFill>
                  <a:srgbClr val="CC0000"/>
                </a:solidFill>
                <a:latin typeface="Times New Roman" panose="02020603050405020304" pitchFamily="18" charset="0"/>
              </a:rPr>
              <a:t>应用软件</a:t>
            </a:r>
            <a:r>
              <a:rPr lang="zh-CN" altLang="zh-CN" sz="2000">
                <a:solidFill>
                  <a:schemeClr val="tx1"/>
                </a:solidFill>
                <a:latin typeface="Times New Roman" panose="02020603050405020304" pitchFamily="18" charset="0"/>
              </a:rPr>
              <a:t>可能还与机构内部的其他应用软件集成，因此，需要</a:t>
            </a:r>
            <a:r>
              <a:rPr lang="zh-CN" altLang="zh-CN" sz="2000">
                <a:solidFill>
                  <a:srgbClr val="CC0000"/>
                </a:solidFill>
                <a:latin typeface="Times New Roman" panose="02020603050405020304" pitchFamily="18" charset="0"/>
              </a:rPr>
              <a:t>明确</a:t>
            </a:r>
            <a:r>
              <a:rPr lang="zh-CN" altLang="zh-CN" sz="2000">
                <a:solidFill>
                  <a:schemeClr val="tx1"/>
                </a:solidFill>
                <a:latin typeface="Times New Roman" panose="02020603050405020304" pitchFamily="18" charset="0"/>
              </a:rPr>
              <a:t>与外部应用软件数据交换的</a:t>
            </a:r>
            <a:r>
              <a:rPr lang="zh-CN" altLang="zh-CN" sz="2000">
                <a:solidFill>
                  <a:srgbClr val="CC0000"/>
                </a:solidFill>
                <a:latin typeface="Times New Roman" panose="02020603050405020304" pitchFamily="18" charset="0"/>
              </a:rPr>
              <a:t>内容、格式</a:t>
            </a:r>
            <a:r>
              <a:rPr lang="zh-CN" altLang="zh-CN" sz="2000">
                <a:solidFill>
                  <a:schemeClr val="tx1"/>
                </a:solidFill>
                <a:latin typeface="Times New Roman" panose="02020603050405020304" pitchFamily="18" charset="0"/>
              </a:rPr>
              <a:t>与</a:t>
            </a:r>
            <a:r>
              <a:rPr lang="zh-CN" altLang="zh-CN" sz="2000">
                <a:solidFill>
                  <a:srgbClr val="CC0000"/>
                </a:solidFill>
                <a:latin typeface="Times New Roman" panose="02020603050405020304" pitchFamily="18" charset="0"/>
              </a:rPr>
              <a:t>接口</a:t>
            </a:r>
            <a:r>
              <a:rPr lang="zh-CN" altLang="zh-CN" sz="2000">
                <a:solidFill>
                  <a:schemeClr val="tx1"/>
                </a:solidFill>
                <a:latin typeface="Times New Roman" panose="02020603050405020304" pitchFamily="18" charset="0"/>
              </a:rPr>
              <a:t>，以实现数据及功能的有机结合。</a:t>
            </a:r>
          </a:p>
          <a:p>
            <a:pPr eaLnBrk="1" hangingPunct="1">
              <a:lnSpc>
                <a:spcPct val="150000"/>
              </a:lnSpc>
              <a:spcBef>
                <a:spcPct val="0"/>
              </a:spcBef>
              <a:buClrTx/>
              <a:buFont typeface="Arial" panose="020B0604020202020204" pitchFamily="34" charset="0"/>
              <a:buNone/>
            </a:pPr>
            <a:endParaRPr lang="en-US" altLang="zh-CN" sz="2000">
              <a:solidFill>
                <a:schemeClr val="tx1"/>
              </a:solidFill>
              <a:latin typeface="Times New Roman" panose="02020603050405020304" pitchFamily="18" charset="0"/>
            </a:endParaRPr>
          </a:p>
          <a:p>
            <a:pPr>
              <a:lnSpc>
                <a:spcPct val="150000"/>
              </a:lnSpc>
              <a:spcBef>
                <a:spcPct val="30000"/>
              </a:spcBef>
              <a:buClrTx/>
              <a:buFont typeface="Arial" panose="020B0604020202020204" pitchFamily="34" charset="0"/>
              <a:buNone/>
            </a:pPr>
            <a:endParaRPr lang="zh-CN" altLang="en-US" sz="1800">
              <a:solidFill>
                <a:schemeClr val="tx1"/>
              </a:solidFill>
              <a:latin typeface="Times New Roman" panose="02020603050405020304" pitchFamily="18" charset="0"/>
            </a:endParaRPr>
          </a:p>
        </p:txBody>
      </p:sp>
      <p:grpSp>
        <p:nvGrpSpPr>
          <p:cNvPr id="29704" name="组合 16">
            <a:extLst>
              <a:ext uri="{FF2B5EF4-FFF2-40B4-BE49-F238E27FC236}">
                <a16:creationId xmlns:a16="http://schemas.microsoft.com/office/drawing/2014/main" id="{E46E96A6-35A5-4C48-83D7-E54A1C5C5EA2}"/>
              </a:ext>
            </a:extLst>
          </p:cNvPr>
          <p:cNvGrpSpPr>
            <a:grpSpLocks/>
          </p:cNvGrpSpPr>
          <p:nvPr/>
        </p:nvGrpSpPr>
        <p:grpSpPr bwMode="auto">
          <a:xfrm>
            <a:off x="684213" y="4508500"/>
            <a:ext cx="7127875" cy="1152525"/>
            <a:chOff x="1547664" y="5157192"/>
            <a:chExt cx="7128792" cy="1152128"/>
          </a:xfrm>
        </p:grpSpPr>
        <p:sp>
          <p:nvSpPr>
            <p:cNvPr id="29706" name="AutoShape 5">
              <a:extLst>
                <a:ext uri="{FF2B5EF4-FFF2-40B4-BE49-F238E27FC236}">
                  <a16:creationId xmlns:a16="http://schemas.microsoft.com/office/drawing/2014/main" id="{064B8E3B-6125-43F8-AF45-95EB46FCEE4D}"/>
                </a:ext>
              </a:extLst>
            </p:cNvPr>
            <p:cNvSpPr>
              <a:spLocks noChangeArrowheads="1"/>
            </p:cNvSpPr>
            <p:nvPr/>
          </p:nvSpPr>
          <p:spPr bwMode="auto">
            <a:xfrm rot="-5400000">
              <a:off x="4535996" y="2168860"/>
              <a:ext cx="1152128" cy="712879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en-US" altLang="zh-CN" sz="2000" b="0">
                <a:solidFill>
                  <a:schemeClr val="tx1"/>
                </a:solidFill>
                <a:latin typeface="Arial" panose="020B0604020202020204" pitchFamily="34" charset="0"/>
              </a:endParaRPr>
            </a:p>
            <a:p>
              <a:pPr eaLnBrk="1" hangingPunct="1">
                <a:spcBef>
                  <a:spcPct val="0"/>
                </a:spcBef>
                <a:buClrTx/>
                <a:buFont typeface="Arial" panose="020B0604020202020204" pitchFamily="34" charset="0"/>
                <a:buNone/>
              </a:pPr>
              <a:endParaRPr lang="en-US" altLang="zh-CN" sz="2000" b="0">
                <a:solidFill>
                  <a:schemeClr val="tx1"/>
                </a:solidFill>
                <a:latin typeface="Arial" panose="020B0604020202020204" pitchFamily="34" charset="0"/>
              </a:endParaRPr>
            </a:p>
            <a:p>
              <a:pPr algn="ctr" eaLnBrk="1" hangingPunct="1">
                <a:spcBef>
                  <a:spcPct val="0"/>
                </a:spcBef>
                <a:buClrTx/>
                <a:buFont typeface="Arial" panose="020B0604020202020204" pitchFamily="34" charset="0"/>
                <a:buNone/>
              </a:pPr>
              <a:r>
                <a:rPr lang="zh-CN" altLang="zh-CN" sz="2000">
                  <a:solidFill>
                    <a:schemeClr val="tx1"/>
                  </a:solidFill>
                  <a:latin typeface="Arial" panose="020B0604020202020204" pitchFamily="34" charset="0"/>
                </a:rPr>
                <a:t>某系统与财务收费系统的部分接口列表，如表</a:t>
              </a:r>
              <a:r>
                <a:rPr lang="en-US" altLang="zh-CN" sz="2000">
                  <a:solidFill>
                    <a:schemeClr val="tx1"/>
                  </a:solidFill>
                  <a:latin typeface="Arial" panose="020B0604020202020204" pitchFamily="34" charset="0"/>
                </a:rPr>
                <a:t>3-3</a:t>
              </a:r>
              <a:r>
                <a:rPr lang="zh-CN" altLang="zh-CN" sz="2000">
                  <a:solidFill>
                    <a:schemeClr val="tx1"/>
                  </a:solidFill>
                  <a:latin typeface="Arial" panose="020B0604020202020204" pitchFamily="34" charset="0"/>
                </a:rPr>
                <a:t>所示。</a:t>
              </a:r>
              <a:endParaRPr lang="zh-CN" altLang="zh-CN" sz="2000">
                <a:solidFill>
                  <a:schemeClr val="tx1"/>
                </a:solidFill>
                <a:latin typeface="Times New Roman" panose="02020603050405020304" pitchFamily="18" charset="0"/>
              </a:endParaRPr>
            </a:p>
          </p:txBody>
        </p:sp>
        <p:sp>
          <p:nvSpPr>
            <p:cNvPr id="15" name="圆角矩形 14">
              <a:extLst>
                <a:ext uri="{FF2B5EF4-FFF2-40B4-BE49-F238E27FC236}">
                  <a16:creationId xmlns:a16="http://schemas.microsoft.com/office/drawing/2014/main" id="{5BE26DCD-5E22-4CD1-957C-5DABA8ADCC96}"/>
                </a:ext>
              </a:extLst>
            </p:cNvPr>
            <p:cNvSpPr/>
            <p:nvPr/>
          </p:nvSpPr>
          <p:spPr bwMode="gray">
            <a:xfrm>
              <a:off x="1691680" y="5301208"/>
              <a:ext cx="1017588" cy="4000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2000" b="1" dirty="0">
                  <a:solidFill>
                    <a:srgbClr val="002060"/>
                  </a:solidFill>
                  <a:latin typeface="宋体" panose="02010600030101010101" pitchFamily="2" charset="-122"/>
                </a:rPr>
                <a:t>案例</a:t>
              </a:r>
              <a:r>
                <a:rPr lang="en-US" altLang="zh-CN" sz="2000" b="1" dirty="0">
                  <a:solidFill>
                    <a:srgbClr val="002060"/>
                  </a:solidFill>
                  <a:latin typeface="宋体" panose="02010600030101010101" pitchFamily="2" charset="-122"/>
                </a:rPr>
                <a:t>3-4</a:t>
              </a:r>
              <a:endParaRPr lang="zh-CN" altLang="en-US" sz="2000" b="1" dirty="0">
                <a:solidFill>
                  <a:srgbClr val="002060"/>
                </a:solidFill>
                <a:latin typeface="宋体" panose="02010600030101010101" pitchFamily="2" charset="-122"/>
              </a:endParaRPr>
            </a:p>
          </p:txBody>
        </p:sp>
      </p:grpSp>
      <p:sp>
        <p:nvSpPr>
          <p:cNvPr id="29705" name="圆角矩形 11">
            <a:extLst>
              <a:ext uri="{FF2B5EF4-FFF2-40B4-BE49-F238E27FC236}">
                <a16:creationId xmlns:a16="http://schemas.microsoft.com/office/drawing/2014/main" id="{5225765D-1BEC-48EF-A9F8-55CACB3B529D}"/>
              </a:ext>
            </a:extLst>
          </p:cNvPr>
          <p:cNvSpPr>
            <a:spLocks noChangeArrowheads="1"/>
          </p:cNvSpPr>
          <p:nvPr/>
        </p:nvSpPr>
        <p:spPr bwMode="gray">
          <a:xfrm>
            <a:off x="179388" y="1341438"/>
            <a:ext cx="8713787" cy="5256212"/>
          </a:xfrm>
          <a:prstGeom prst="roundRect">
            <a:avLst>
              <a:gd name="adj" fmla="val 748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spcBef>
                <a:spcPct val="20000"/>
              </a:spcBef>
              <a:buFont typeface="Wingdings" panose="05000000000000000000" pitchFamily="2" charset="2"/>
              <a:buNone/>
            </a:pPr>
            <a:endParaRPr kumimoji="1" lang="zh-CN" altLang="en-US" sz="240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D6A04F2D-56C9-442E-9E54-BC1C477E3060}"/>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软件需求分析的任务及过程</a:t>
            </a:r>
            <a:r>
              <a:rPr lang="zh-CN" altLang="en-US"/>
              <a:t> </a:t>
            </a:r>
          </a:p>
        </p:txBody>
      </p:sp>
      <p:sp>
        <p:nvSpPr>
          <p:cNvPr id="30722" name="Text Box 3">
            <a:extLst>
              <a:ext uri="{FF2B5EF4-FFF2-40B4-BE49-F238E27FC236}">
                <a16:creationId xmlns:a16="http://schemas.microsoft.com/office/drawing/2014/main" id="{88337AF8-FC53-43D8-BC37-50AD02E288FF}"/>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0723" name="Rectangle 137">
            <a:extLst>
              <a:ext uri="{FF2B5EF4-FFF2-40B4-BE49-F238E27FC236}">
                <a16:creationId xmlns:a16="http://schemas.microsoft.com/office/drawing/2014/main" id="{E2F7E0E4-3920-409E-84F6-CB74BCA3E499}"/>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0724" name="Rectangle 1">
            <a:extLst>
              <a:ext uri="{FF2B5EF4-FFF2-40B4-BE49-F238E27FC236}">
                <a16:creationId xmlns:a16="http://schemas.microsoft.com/office/drawing/2014/main" id="{CA0ACCED-EBA6-47C1-945C-FBE7C90B314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30725" name="Rectangle 2">
            <a:extLst>
              <a:ext uri="{FF2B5EF4-FFF2-40B4-BE49-F238E27FC236}">
                <a16:creationId xmlns:a16="http://schemas.microsoft.com/office/drawing/2014/main" id="{8566D572-652B-4E15-9425-972221043DD0}"/>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30726" name="Rectangle 3">
            <a:extLst>
              <a:ext uri="{FF2B5EF4-FFF2-40B4-BE49-F238E27FC236}">
                <a16:creationId xmlns:a16="http://schemas.microsoft.com/office/drawing/2014/main" id="{5C65D7E2-85C7-41C5-B546-0E8C846A0C9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graphicFrame>
        <p:nvGraphicFramePr>
          <p:cNvPr id="12" name="表格 11">
            <a:extLst>
              <a:ext uri="{FF2B5EF4-FFF2-40B4-BE49-F238E27FC236}">
                <a16:creationId xmlns:a16="http://schemas.microsoft.com/office/drawing/2014/main" id="{D1670FD4-4C0C-4F76-95E7-7BDD269DF229}"/>
              </a:ext>
            </a:extLst>
          </p:cNvPr>
          <p:cNvGraphicFramePr>
            <a:graphicFrameLocks noGrp="1"/>
          </p:cNvGraphicFramePr>
          <p:nvPr/>
        </p:nvGraphicFramePr>
        <p:xfrm>
          <a:off x="0" y="2133600"/>
          <a:ext cx="9144000" cy="4464051"/>
        </p:xfrm>
        <a:graphic>
          <a:graphicData uri="http://schemas.openxmlformats.org/drawingml/2006/table">
            <a:tbl>
              <a:tblPr/>
              <a:tblGrid>
                <a:gridCol w="581025">
                  <a:extLst>
                    <a:ext uri="{9D8B030D-6E8A-4147-A177-3AD203B41FA5}">
                      <a16:colId xmlns:a16="http://schemas.microsoft.com/office/drawing/2014/main" val="1979447846"/>
                    </a:ext>
                  </a:extLst>
                </a:gridCol>
                <a:gridCol w="735013">
                  <a:extLst>
                    <a:ext uri="{9D8B030D-6E8A-4147-A177-3AD203B41FA5}">
                      <a16:colId xmlns:a16="http://schemas.microsoft.com/office/drawing/2014/main" val="2923092944"/>
                    </a:ext>
                  </a:extLst>
                </a:gridCol>
                <a:gridCol w="735012">
                  <a:extLst>
                    <a:ext uri="{9D8B030D-6E8A-4147-A177-3AD203B41FA5}">
                      <a16:colId xmlns:a16="http://schemas.microsoft.com/office/drawing/2014/main" val="4115472231"/>
                    </a:ext>
                  </a:extLst>
                </a:gridCol>
                <a:gridCol w="736600">
                  <a:extLst>
                    <a:ext uri="{9D8B030D-6E8A-4147-A177-3AD203B41FA5}">
                      <a16:colId xmlns:a16="http://schemas.microsoft.com/office/drawing/2014/main" val="1501956316"/>
                    </a:ext>
                  </a:extLst>
                </a:gridCol>
                <a:gridCol w="2197100">
                  <a:extLst>
                    <a:ext uri="{9D8B030D-6E8A-4147-A177-3AD203B41FA5}">
                      <a16:colId xmlns:a16="http://schemas.microsoft.com/office/drawing/2014/main" val="118378200"/>
                    </a:ext>
                  </a:extLst>
                </a:gridCol>
                <a:gridCol w="3455988">
                  <a:extLst>
                    <a:ext uri="{9D8B030D-6E8A-4147-A177-3AD203B41FA5}">
                      <a16:colId xmlns:a16="http://schemas.microsoft.com/office/drawing/2014/main" val="3715078163"/>
                    </a:ext>
                  </a:extLst>
                </a:gridCol>
                <a:gridCol w="703262">
                  <a:extLst>
                    <a:ext uri="{9D8B030D-6E8A-4147-A177-3AD203B41FA5}">
                      <a16:colId xmlns:a16="http://schemas.microsoft.com/office/drawing/2014/main" val="905765410"/>
                    </a:ext>
                  </a:extLst>
                </a:gridCol>
              </a:tblGrid>
              <a:tr h="9921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编号</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接口名称</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接口规范</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接口</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标准</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入口参数</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出口参数</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传输速率</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2668574"/>
                  </a:ext>
                </a:extLst>
              </a:tr>
              <a:tr h="3471863">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1</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ts val="575"/>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与财务系统接口</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财务系统规定的接口规范</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记账凭证与分录的具体格式</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(1) </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凭证记录参数：凭证编号、日期、单据张数、借方合计、贷方合计；</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(2) </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分录记录参数：凭证编号、日期、借方、贷方、数量、单价、摘要。</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(1) </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凭证记录格式：编号、状态、会计期间、凭证字号、日期、单据张数、审核、过账、制单、过账状态、借方合计、贷方合计；</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(2) </a:t>
                      </a: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分录记录格式：分录编号、凭证编号、摘要、科目代码、结算号、结算日期、结算方式、借方、贷方、数量、单价。</a:t>
                      </a:r>
                      <a:r>
                        <a:rPr kumimoji="0" lang="zh-CN" altLang="zh-CN" sz="2000" b="1" i="0" u="none" strike="noStrike" cap="none" normalizeH="0" baseline="0">
                          <a:ln>
                            <a:noFill/>
                          </a:ln>
                          <a:solidFill>
                            <a:srgbClr val="215978"/>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a:ln>
                            <a:noFill/>
                          </a:ln>
                          <a:solidFill>
                            <a:srgbClr val="215978"/>
                          </a:solidFill>
                          <a:effectLst/>
                          <a:latin typeface="Times New Roman" panose="02020603050405020304" pitchFamily="18" charset="0"/>
                          <a:ea typeface="宋体" panose="02010600030101010101" pitchFamily="2" charset="-122"/>
                        </a:rPr>
                        <a:t>一张凭证一次处理传送</a:t>
                      </a:r>
                      <a:endParaRPr kumimoji="0" lang="zh-CN" altLang="zh-CN" sz="2000" b="1" i="0" u="none" strike="noStrike" cap="none" normalizeH="0" baseline="0">
                        <a:ln>
                          <a:noFill/>
                        </a:ln>
                        <a:solidFill>
                          <a:srgbClr val="215978"/>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5992488"/>
                  </a:ext>
                </a:extLst>
              </a:tr>
            </a:tbl>
          </a:graphicData>
        </a:graphic>
      </p:graphicFrame>
      <p:sp>
        <p:nvSpPr>
          <p:cNvPr id="30751" name="TextBox 13">
            <a:extLst>
              <a:ext uri="{FF2B5EF4-FFF2-40B4-BE49-F238E27FC236}">
                <a16:creationId xmlns:a16="http://schemas.microsoft.com/office/drawing/2014/main" id="{CD04C92A-32F9-46FD-9D59-A59C8744F700}"/>
              </a:ext>
            </a:extLst>
          </p:cNvPr>
          <p:cNvSpPr txBox="1">
            <a:spLocks noChangeArrowheads="1"/>
          </p:cNvSpPr>
          <p:nvPr/>
        </p:nvSpPr>
        <p:spPr bwMode="auto">
          <a:xfrm>
            <a:off x="2339975" y="1341438"/>
            <a:ext cx="496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3-3  </a:t>
            </a:r>
            <a:r>
              <a:rPr lang="zh-CN" altLang="zh-CN" sz="1800">
                <a:solidFill>
                  <a:schemeClr val="tx1"/>
                </a:solidFill>
                <a:latin typeface="Arial" panose="020B0604020202020204" pitchFamily="34" charset="0"/>
              </a:rPr>
              <a:t>目标系统的接口列表</a:t>
            </a:r>
            <a:r>
              <a:rPr lang="en-US" altLang="zh-CN" sz="1800">
                <a:solidFill>
                  <a:schemeClr val="tx1"/>
                </a:solidFill>
                <a:latin typeface="Arial" panose="020B0604020202020204" pitchFamily="34" charset="0"/>
              </a:rPr>
              <a:t>(</a:t>
            </a:r>
            <a:r>
              <a:rPr lang="zh-CN" altLang="zh-CN" sz="1800">
                <a:solidFill>
                  <a:schemeClr val="tx1"/>
                </a:solidFill>
                <a:latin typeface="Arial" panose="020B0604020202020204" pitchFamily="34" charset="0"/>
              </a:rPr>
              <a:t>接口模型</a:t>
            </a:r>
            <a:r>
              <a:rPr lang="en-US" altLang="zh-CN" sz="1800">
                <a:solidFill>
                  <a:schemeClr val="tx1"/>
                </a:solidFill>
                <a:latin typeface="Arial" panose="020B0604020202020204" pitchFamily="34" charset="0"/>
              </a:rPr>
              <a:t>)</a:t>
            </a:r>
            <a:endParaRPr lang="zh-CN" altLang="zh-CN" sz="1800">
              <a:solidFill>
                <a:schemeClr val="tx1"/>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1B60D80F-C3D5-487B-B198-582CA260CFFA}"/>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软件需求分析的任务及过程</a:t>
            </a:r>
            <a:r>
              <a:rPr lang="zh-CN" altLang="en-US"/>
              <a:t> </a:t>
            </a:r>
          </a:p>
        </p:txBody>
      </p:sp>
      <p:sp>
        <p:nvSpPr>
          <p:cNvPr id="31746" name="Text Box 3">
            <a:extLst>
              <a:ext uri="{FF2B5EF4-FFF2-40B4-BE49-F238E27FC236}">
                <a16:creationId xmlns:a16="http://schemas.microsoft.com/office/drawing/2014/main" id="{758E855A-607F-41C8-ABEE-1F249C42A2A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1747" name="Rectangle 137">
            <a:extLst>
              <a:ext uri="{FF2B5EF4-FFF2-40B4-BE49-F238E27FC236}">
                <a16:creationId xmlns:a16="http://schemas.microsoft.com/office/drawing/2014/main" id="{B3457F96-2ED5-499C-A7B1-B8DEF1F8A1E8}"/>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1748" name="Rectangle 1">
            <a:extLst>
              <a:ext uri="{FF2B5EF4-FFF2-40B4-BE49-F238E27FC236}">
                <a16:creationId xmlns:a16="http://schemas.microsoft.com/office/drawing/2014/main" id="{C4B1EF8B-4B0B-42DE-81B2-C7C633DB32CD}"/>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31749" name="Rectangle 2">
            <a:extLst>
              <a:ext uri="{FF2B5EF4-FFF2-40B4-BE49-F238E27FC236}">
                <a16:creationId xmlns:a16="http://schemas.microsoft.com/office/drawing/2014/main" id="{E530FF53-1425-46EC-801A-7D00434AA65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31750" name="Rectangle 3">
            <a:extLst>
              <a:ext uri="{FF2B5EF4-FFF2-40B4-BE49-F238E27FC236}">
                <a16:creationId xmlns:a16="http://schemas.microsoft.com/office/drawing/2014/main" id="{516291DD-9F0D-4222-BB3B-BB52CF0A0E01}"/>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3-1 </a:t>
            </a:r>
            <a:r>
              <a:rPr lang="zh-CN" altLang="en-US" sz="900" b="0">
                <a:solidFill>
                  <a:srgbClr val="000000"/>
                </a:solidFill>
                <a:latin typeface="Times New Roman" panose="02020603050405020304" pitchFamily="18" charset="0"/>
              </a:rPr>
              <a:t>某高校毕业设计管理系统总体功能</a:t>
            </a:r>
            <a:endParaRPr lang="zh-CN" altLang="en-US" sz="1800" b="0">
              <a:solidFill>
                <a:schemeClr val="tx1"/>
              </a:solidFill>
              <a:latin typeface="Arial" panose="020B0604020202020204" pitchFamily="34" charset="0"/>
            </a:endParaRPr>
          </a:p>
        </p:txBody>
      </p:sp>
      <p:sp>
        <p:nvSpPr>
          <p:cNvPr id="31751" name="矩形 9">
            <a:extLst>
              <a:ext uri="{FF2B5EF4-FFF2-40B4-BE49-F238E27FC236}">
                <a16:creationId xmlns:a16="http://schemas.microsoft.com/office/drawing/2014/main" id="{639A6C16-A041-46A6-83B4-421DD53C8298}"/>
              </a:ext>
            </a:extLst>
          </p:cNvPr>
          <p:cNvSpPr>
            <a:spLocks noChangeArrowheads="1"/>
          </p:cNvSpPr>
          <p:nvPr/>
        </p:nvSpPr>
        <p:spPr bwMode="auto">
          <a:xfrm>
            <a:off x="201613" y="1579563"/>
            <a:ext cx="8675687"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2000">
                <a:solidFill>
                  <a:srgbClr val="FF0000"/>
                </a:solidFill>
                <a:latin typeface="Times New Roman" panose="02020603050405020304" pitchFamily="18" charset="0"/>
              </a:rPr>
              <a:t>      (4) </a:t>
            </a:r>
            <a:r>
              <a:rPr lang="zh-CN" altLang="zh-CN" sz="2000" u="sng">
                <a:solidFill>
                  <a:srgbClr val="CC0000"/>
                </a:solidFill>
                <a:latin typeface="Times New Roman" panose="02020603050405020304" pitchFamily="18" charset="0"/>
              </a:rPr>
              <a:t>确定系统运行环境及界面</a:t>
            </a:r>
          </a:p>
          <a:p>
            <a:pPr eaLnBrk="1" hangingPunct="1">
              <a:lnSpc>
                <a:spcPct val="150000"/>
              </a:lnSpc>
              <a:spcBef>
                <a:spcPct val="0"/>
              </a:spcBef>
              <a:buClrTx/>
              <a:buFont typeface="Arial" panose="020B0604020202020204" pitchFamily="34" charset="0"/>
              <a:buNone/>
            </a:pPr>
            <a:r>
              <a:rPr lang="zh-CN" altLang="en-US" sz="2000">
                <a:solidFill>
                  <a:schemeClr val="tx1"/>
                </a:solidFill>
                <a:latin typeface="Times New Roman" panose="02020603050405020304" pitchFamily="18" charset="0"/>
              </a:rPr>
              <a:t>        </a:t>
            </a:r>
            <a:r>
              <a:rPr lang="zh-CN" altLang="zh-CN" sz="2000">
                <a:solidFill>
                  <a:schemeClr val="tx1"/>
                </a:solidFill>
                <a:latin typeface="Times New Roman" panose="02020603050405020304" pitchFamily="18" charset="0"/>
              </a:rPr>
              <a:t>环境需求包括：</a:t>
            </a:r>
            <a:r>
              <a:rPr lang="zh-CN" altLang="zh-CN" sz="2100">
                <a:solidFill>
                  <a:srgbClr val="990033"/>
                </a:solidFill>
                <a:latin typeface="Arial" panose="020B0604020202020204" pitchFamily="34" charset="0"/>
              </a:rPr>
              <a:t>软件运行</a:t>
            </a:r>
            <a:r>
              <a:rPr lang="zh-CN" altLang="zh-CN" sz="2000">
                <a:solidFill>
                  <a:schemeClr val="tx1"/>
                </a:solidFill>
                <a:latin typeface="Times New Roman" panose="02020603050405020304" pitchFamily="18" charset="0"/>
              </a:rPr>
              <a:t>时所需要的硬件的</a:t>
            </a:r>
            <a:r>
              <a:rPr lang="zh-CN" altLang="zh-CN" sz="2100">
                <a:solidFill>
                  <a:srgbClr val="990033"/>
                </a:solidFill>
                <a:latin typeface="Arial" panose="020B0604020202020204" pitchFamily="34" charset="0"/>
              </a:rPr>
              <a:t>机型</a:t>
            </a:r>
            <a:r>
              <a:rPr lang="zh-CN" altLang="zh-CN" sz="2000">
                <a:solidFill>
                  <a:schemeClr val="tx1"/>
                </a:solidFill>
                <a:latin typeface="Times New Roman" panose="02020603050405020304" pitchFamily="18" charset="0"/>
              </a:rPr>
              <a:t>、</a:t>
            </a:r>
            <a:r>
              <a:rPr lang="zh-CN" altLang="zh-CN" sz="2100">
                <a:solidFill>
                  <a:srgbClr val="990033"/>
                </a:solidFill>
                <a:latin typeface="Arial" panose="020B0604020202020204" pitchFamily="34" charset="0"/>
              </a:rPr>
              <a:t>外设</a:t>
            </a:r>
            <a:r>
              <a:rPr lang="zh-CN" altLang="zh-CN" sz="2000">
                <a:solidFill>
                  <a:schemeClr val="tx1"/>
                </a:solidFill>
                <a:latin typeface="Times New Roman" panose="02020603050405020304" pitchFamily="18" charset="0"/>
              </a:rPr>
              <a:t>；软件的</a:t>
            </a:r>
            <a:r>
              <a:rPr lang="zh-CN" altLang="zh-CN" sz="2100">
                <a:solidFill>
                  <a:srgbClr val="990033"/>
                </a:solidFill>
                <a:latin typeface="Arial" panose="020B0604020202020204" pitchFamily="34" charset="0"/>
              </a:rPr>
              <a:t>操作系统</a:t>
            </a:r>
            <a:r>
              <a:rPr lang="zh-CN" altLang="zh-CN" sz="2000">
                <a:solidFill>
                  <a:schemeClr val="tx1"/>
                </a:solidFill>
                <a:latin typeface="Times New Roman" panose="02020603050405020304" pitchFamily="18" charset="0"/>
              </a:rPr>
              <a:t>、</a:t>
            </a:r>
            <a:r>
              <a:rPr lang="zh-CN" altLang="zh-CN" sz="2100">
                <a:solidFill>
                  <a:srgbClr val="990033"/>
                </a:solidFill>
                <a:latin typeface="Arial" panose="020B0604020202020204" pitchFamily="34" charset="0"/>
              </a:rPr>
              <a:t>开发与维护工具</a:t>
            </a:r>
            <a:r>
              <a:rPr lang="zh-CN" altLang="zh-CN" sz="2000">
                <a:solidFill>
                  <a:schemeClr val="tx1"/>
                </a:solidFill>
                <a:latin typeface="Times New Roman" panose="02020603050405020304" pitchFamily="18" charset="0"/>
              </a:rPr>
              <a:t>和</a:t>
            </a:r>
            <a:r>
              <a:rPr lang="zh-CN" altLang="zh-CN" sz="2100">
                <a:solidFill>
                  <a:srgbClr val="990033"/>
                </a:solidFill>
                <a:latin typeface="Arial" panose="020B0604020202020204" pitchFamily="34" charset="0"/>
              </a:rPr>
              <a:t>数据库管理系统</a:t>
            </a:r>
            <a:r>
              <a:rPr lang="zh-CN" altLang="zh-CN" sz="2000">
                <a:solidFill>
                  <a:schemeClr val="tx1"/>
                </a:solidFill>
                <a:latin typeface="Times New Roman" panose="02020603050405020304" pitchFamily="18" charset="0"/>
              </a:rPr>
              <a:t>等要求。运行环境</a:t>
            </a:r>
            <a:r>
              <a:rPr lang="zh-CN" altLang="zh-CN" sz="2100">
                <a:solidFill>
                  <a:srgbClr val="990033"/>
                </a:solidFill>
                <a:latin typeface="Arial" panose="020B0604020202020204" pitchFamily="34" charset="0"/>
              </a:rPr>
              <a:t>包括</a:t>
            </a:r>
            <a:r>
              <a:rPr lang="zh-CN" altLang="zh-CN" sz="2000">
                <a:solidFill>
                  <a:schemeClr val="tx1"/>
                </a:solidFill>
                <a:latin typeface="Times New Roman" panose="02020603050405020304" pitchFamily="18" charset="0"/>
              </a:rPr>
              <a:t>：服务器及核心计算机与网络资源</a:t>
            </a:r>
            <a:r>
              <a:rPr lang="en-US" altLang="zh-CN" sz="2000">
                <a:solidFill>
                  <a:schemeClr val="tx1"/>
                </a:solidFill>
                <a:latin typeface="Times New Roman" panose="02020603050405020304" pitchFamily="18" charset="0"/>
              </a:rPr>
              <a:t>(</a:t>
            </a:r>
            <a:r>
              <a:rPr lang="zh-CN" altLang="zh-CN" sz="2000">
                <a:solidFill>
                  <a:schemeClr val="tx1"/>
                </a:solidFill>
                <a:latin typeface="Times New Roman" panose="02020603050405020304" pitchFamily="18" charset="0"/>
              </a:rPr>
              <a:t>系统软件、硬件和初始化数据</a:t>
            </a:r>
            <a:r>
              <a:rPr lang="en-US" altLang="zh-CN" sz="2000">
                <a:solidFill>
                  <a:schemeClr val="tx1"/>
                </a:solidFill>
                <a:latin typeface="Times New Roman" panose="02020603050405020304" pitchFamily="18" charset="0"/>
              </a:rPr>
              <a:t>)</a:t>
            </a:r>
            <a:r>
              <a:rPr lang="zh-CN" altLang="zh-CN" sz="2000">
                <a:solidFill>
                  <a:schemeClr val="tx1"/>
                </a:solidFill>
                <a:latin typeface="Times New Roman" panose="02020603050405020304" pitchFamily="18" charset="0"/>
              </a:rPr>
              <a:t>的配置计划、采购计划、安装调试进度、人员培训计划等内容。界面需求</a:t>
            </a:r>
            <a:r>
              <a:rPr lang="zh-CN" altLang="zh-CN" sz="2100">
                <a:solidFill>
                  <a:srgbClr val="990033"/>
                </a:solidFill>
                <a:latin typeface="Arial" panose="020B0604020202020204" pitchFamily="34" charset="0"/>
              </a:rPr>
              <a:t>包括</a:t>
            </a:r>
            <a:r>
              <a:rPr lang="zh-CN" altLang="zh-CN" sz="2000">
                <a:solidFill>
                  <a:schemeClr val="tx1"/>
                </a:solidFill>
                <a:latin typeface="Times New Roman" panose="02020603050405020304" pitchFamily="18" charset="0"/>
              </a:rPr>
              <a:t>：界面的风格、用户与软件的交互方式、数据的输入</a:t>
            </a:r>
            <a:r>
              <a:rPr lang="en-US" altLang="zh-CN" sz="2000">
                <a:solidFill>
                  <a:schemeClr val="tx1"/>
                </a:solidFill>
                <a:latin typeface="Times New Roman" panose="02020603050405020304" pitchFamily="18" charset="0"/>
              </a:rPr>
              <a:t>/</a:t>
            </a:r>
            <a:r>
              <a:rPr lang="zh-CN" altLang="zh-CN" sz="2000">
                <a:solidFill>
                  <a:schemeClr val="tx1"/>
                </a:solidFill>
                <a:latin typeface="Times New Roman" panose="02020603050405020304" pitchFamily="18" charset="0"/>
              </a:rPr>
              <a:t>输出格式等。</a:t>
            </a:r>
          </a:p>
          <a:p>
            <a:pPr eaLnBrk="1" hangingPunct="1">
              <a:spcBef>
                <a:spcPct val="0"/>
              </a:spcBef>
              <a:buClrTx/>
              <a:buFont typeface="Arial" panose="020B0604020202020204" pitchFamily="34" charset="0"/>
              <a:buNone/>
            </a:pPr>
            <a:endParaRPr lang="en-US" altLang="zh-CN" sz="2000">
              <a:solidFill>
                <a:schemeClr val="tx1"/>
              </a:solidFill>
              <a:latin typeface="Times New Roman" panose="02020603050405020304" pitchFamily="18" charset="0"/>
            </a:endParaRPr>
          </a:p>
          <a:p>
            <a:pPr>
              <a:spcBef>
                <a:spcPct val="30000"/>
              </a:spcBef>
              <a:buClrTx/>
              <a:buFont typeface="Arial" panose="020B0604020202020204" pitchFamily="34" charset="0"/>
              <a:buNone/>
            </a:pPr>
            <a:endParaRPr lang="zh-CN" altLang="en-US" sz="1800">
              <a:solidFill>
                <a:schemeClr val="tx1"/>
              </a:solidFill>
              <a:latin typeface="Times New Roman" panose="02020603050405020304" pitchFamily="18" charset="0"/>
            </a:endParaRPr>
          </a:p>
        </p:txBody>
      </p:sp>
      <p:sp>
        <p:nvSpPr>
          <p:cNvPr id="31752" name="圆角矩形 8">
            <a:extLst>
              <a:ext uri="{FF2B5EF4-FFF2-40B4-BE49-F238E27FC236}">
                <a16:creationId xmlns:a16="http://schemas.microsoft.com/office/drawing/2014/main" id="{081E7308-7AE9-4492-BA71-3093634EDB83}"/>
              </a:ext>
            </a:extLst>
          </p:cNvPr>
          <p:cNvSpPr>
            <a:spLocks noChangeArrowheads="1"/>
          </p:cNvSpPr>
          <p:nvPr/>
        </p:nvSpPr>
        <p:spPr bwMode="gray">
          <a:xfrm>
            <a:off x="179388" y="1341438"/>
            <a:ext cx="8713787" cy="5256212"/>
          </a:xfrm>
          <a:prstGeom prst="roundRect">
            <a:avLst>
              <a:gd name="adj" fmla="val 748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spcBef>
                <a:spcPct val="20000"/>
              </a:spcBef>
              <a:buFont typeface="Wingdings" panose="05000000000000000000" pitchFamily="2" charset="2"/>
              <a:buNone/>
            </a:pPr>
            <a:endParaRPr kumimoji="1" lang="zh-CN" altLang="en-US" sz="240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270250" y="228600"/>
            <a:ext cx="2159000" cy="533400"/>
          </a:xfrm>
        </p:spPr>
        <p:txBody>
          <a:bodyPr/>
          <a:lstStyle/>
          <a:p>
            <a:pPr eaLnBrk="1" hangingPunct="1">
              <a:defRPr/>
            </a:pPr>
            <a:r>
              <a:rPr lang="zh-CN" altLang="en-US" dirty="0">
                <a:effectLst>
                  <a:outerShdw blurRad="38100" dist="38100" dir="2700000" algn="tl">
                    <a:srgbClr val="C0C0C0"/>
                  </a:outerShdw>
                </a:effectLst>
              </a:rPr>
              <a:t>目    录</a:t>
            </a:r>
          </a:p>
        </p:txBody>
      </p:sp>
      <p:sp>
        <p:nvSpPr>
          <p:cNvPr id="409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grpSp>
        <p:nvGrpSpPr>
          <p:cNvPr id="4100" name="Group 9"/>
          <p:cNvGrpSpPr>
            <a:grpSpLocks/>
          </p:cNvGrpSpPr>
          <p:nvPr/>
        </p:nvGrpSpPr>
        <p:grpSpPr bwMode="auto">
          <a:xfrm>
            <a:off x="1923991" y="2093091"/>
            <a:ext cx="4724400" cy="619125"/>
            <a:chOff x="1296" y="1824"/>
            <a:chExt cx="2976" cy="432"/>
          </a:xfrm>
        </p:grpSpPr>
        <p:sp>
          <p:nvSpPr>
            <p:cNvPr id="3"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7"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38" name="Text Box 12"/>
            <p:cNvSpPr txBox="1">
              <a:spLocks noChangeArrowheads="1"/>
            </p:cNvSpPr>
            <p:nvPr/>
          </p:nvSpPr>
          <p:spPr bwMode="auto">
            <a:xfrm>
              <a:off x="1680" y="1934"/>
              <a:ext cx="21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1800"/>
                <a:t>   </a:t>
              </a:r>
              <a:r>
                <a:rPr lang="en-US" altLang="zh-CN" sz="1800">
                  <a:solidFill>
                    <a:schemeClr val="tx1"/>
                  </a:solidFill>
                  <a:latin typeface="Arial" pitchFamily="34" charset="0"/>
                </a:rPr>
                <a:t>2.2 </a:t>
              </a:r>
              <a:r>
                <a:rPr lang="zh-CN" altLang="en-US" sz="1800">
                  <a:solidFill>
                    <a:schemeClr val="tx1"/>
                  </a:solidFill>
                  <a:latin typeface="Arial" pitchFamily="34" charset="0"/>
                </a:rPr>
                <a:t>可行性分析及过程</a:t>
              </a:r>
            </a:p>
          </p:txBody>
        </p:sp>
        <p:sp>
          <p:nvSpPr>
            <p:cNvPr id="4139" name="Text Box 13"/>
            <p:cNvSpPr txBox="1">
              <a:spLocks noChangeArrowheads="1"/>
            </p:cNvSpPr>
            <p:nvPr/>
          </p:nvSpPr>
          <p:spPr bwMode="auto">
            <a:xfrm>
              <a:off x="1393" y="1886"/>
              <a:ext cx="22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2</a:t>
              </a:r>
            </a:p>
          </p:txBody>
        </p:sp>
      </p:grpSp>
      <p:grpSp>
        <p:nvGrpSpPr>
          <p:cNvPr id="4101" name="Group 14"/>
          <p:cNvGrpSpPr>
            <a:grpSpLocks/>
          </p:cNvGrpSpPr>
          <p:nvPr/>
        </p:nvGrpSpPr>
        <p:grpSpPr bwMode="auto">
          <a:xfrm>
            <a:off x="1923991" y="2740791"/>
            <a:ext cx="4724400" cy="668337"/>
            <a:chOff x="1296" y="1824"/>
            <a:chExt cx="2976" cy="432"/>
          </a:xfrm>
        </p:grpSpPr>
        <p:sp>
          <p:nvSpPr>
            <p:cNvPr id="4" name="AutoShape 15"/>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4" name="AutoShape 16"/>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35" name="Text Box 18"/>
            <p:cNvSpPr txBox="1">
              <a:spLocks noChangeArrowheads="1"/>
            </p:cNvSpPr>
            <p:nvPr/>
          </p:nvSpPr>
          <p:spPr bwMode="auto">
            <a:xfrm>
              <a:off x="1398" y="1885"/>
              <a:ext cx="21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3</a:t>
              </a:r>
            </a:p>
          </p:txBody>
        </p:sp>
      </p:grpSp>
      <p:grpSp>
        <p:nvGrpSpPr>
          <p:cNvPr id="4102" name="Group 19"/>
          <p:cNvGrpSpPr>
            <a:grpSpLocks/>
          </p:cNvGrpSpPr>
          <p:nvPr/>
        </p:nvGrpSpPr>
        <p:grpSpPr bwMode="auto">
          <a:xfrm>
            <a:off x="1923991" y="3388491"/>
            <a:ext cx="4714875" cy="685800"/>
            <a:chOff x="1296" y="1824"/>
            <a:chExt cx="2976" cy="432"/>
          </a:xfrm>
        </p:grpSpPr>
        <p:sp>
          <p:nvSpPr>
            <p:cNvPr id="64532"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0" name="AutoShape 21"/>
            <p:cNvSpPr>
              <a:spLocks noChangeArrowheads="1"/>
            </p:cNvSpPr>
            <p:nvPr/>
          </p:nvSpPr>
          <p:spPr bwMode="auto">
            <a:xfrm>
              <a:off x="1296" y="1824"/>
              <a:ext cx="432" cy="432"/>
            </a:xfrm>
            <a:prstGeom prst="diamond">
              <a:avLst/>
            </a:prstGeom>
            <a:solidFill>
              <a:schemeClr val="fo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31" name="Text Box 22"/>
            <p:cNvSpPr txBox="1">
              <a:spLocks noChangeArrowheads="1"/>
            </p:cNvSpPr>
            <p:nvPr/>
          </p:nvSpPr>
          <p:spPr bwMode="auto">
            <a:xfrm>
              <a:off x="1742" y="1934"/>
              <a:ext cx="2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2.4 </a:t>
              </a:r>
              <a:r>
                <a:rPr lang="zh-CN" altLang="en-US" sz="1800">
                  <a:solidFill>
                    <a:schemeClr val="tx1"/>
                  </a:solidFill>
                  <a:latin typeface="Arial" pitchFamily="34" charset="0"/>
                </a:rPr>
                <a:t>系统流程图及应用</a:t>
              </a:r>
            </a:p>
          </p:txBody>
        </p:sp>
        <p:sp>
          <p:nvSpPr>
            <p:cNvPr id="4132" name="Text Box 23"/>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4</a:t>
              </a:r>
            </a:p>
          </p:txBody>
        </p:sp>
      </p:grpSp>
      <p:sp>
        <p:nvSpPr>
          <p:cNvPr id="4103" name="Rectangle 51"/>
          <p:cNvSpPr>
            <a:spLocks noChangeArrowheads="1"/>
          </p:cNvSpPr>
          <p:nvPr/>
        </p:nvSpPr>
        <p:spPr bwMode="auto">
          <a:xfrm>
            <a:off x="2285941" y="5036316"/>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spcBef>
                <a:spcPct val="20000"/>
              </a:spcBef>
              <a:buFont typeface="Arial" pitchFamily="34" charset="0"/>
              <a:buNone/>
            </a:pPr>
            <a:r>
              <a:rPr lang="en-US" altLang="zh-CN" sz="2400" b="0">
                <a:solidFill>
                  <a:schemeClr val="tx2"/>
                </a:solidFill>
                <a:latin typeface="宋体" pitchFamily="2" charset="-122"/>
              </a:rPr>
              <a:t> </a:t>
            </a:r>
          </a:p>
        </p:txBody>
      </p:sp>
      <p:sp>
        <p:nvSpPr>
          <p:cNvPr id="4104" name="Rectangle 52"/>
          <p:cNvSpPr>
            <a:spLocks noChangeArrowheads="1"/>
          </p:cNvSpPr>
          <p:nvPr/>
        </p:nvSpPr>
        <p:spPr bwMode="auto">
          <a:xfrm>
            <a:off x="4362391" y="335991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dist" eaLnBrk="1" hangingPunct="1">
              <a:spcBef>
                <a:spcPct val="20000"/>
              </a:spcBef>
              <a:buFont typeface="Arial" pitchFamily="34" charset="0"/>
              <a:buNone/>
            </a:pPr>
            <a:r>
              <a:rPr lang="en-US" altLang="zh-CN" sz="2400" b="0">
                <a:solidFill>
                  <a:schemeClr val="tx2"/>
                </a:solidFill>
                <a:latin typeface="宋体" pitchFamily="2" charset="-122"/>
              </a:rPr>
              <a:t> </a:t>
            </a:r>
          </a:p>
        </p:txBody>
      </p:sp>
      <p:grpSp>
        <p:nvGrpSpPr>
          <p:cNvPr id="4105" name="Group 4"/>
          <p:cNvGrpSpPr>
            <a:grpSpLocks/>
          </p:cNvGrpSpPr>
          <p:nvPr/>
        </p:nvGrpSpPr>
        <p:grpSpPr bwMode="auto">
          <a:xfrm>
            <a:off x="1923991" y="1445391"/>
            <a:ext cx="4714875" cy="642937"/>
            <a:chOff x="1296" y="1824"/>
            <a:chExt cx="2970" cy="432"/>
          </a:xfrm>
        </p:grpSpPr>
        <p:sp>
          <p:nvSpPr>
            <p:cNvPr id="5" name="AutoShape 5"/>
            <p:cNvSpPr>
              <a:spLocks noChangeArrowheads="1"/>
            </p:cNvSpPr>
            <p:nvPr/>
          </p:nvSpPr>
          <p:spPr bwMode="gray">
            <a:xfrm>
              <a:off x="1530"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6"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27" name="Text Box 7"/>
            <p:cNvSpPr txBox="1">
              <a:spLocks noChangeArrowheads="1"/>
            </p:cNvSpPr>
            <p:nvPr/>
          </p:nvSpPr>
          <p:spPr bwMode="auto">
            <a:xfrm>
              <a:off x="1746" y="1934"/>
              <a:ext cx="216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2.1 </a:t>
              </a:r>
              <a:r>
                <a:rPr lang="zh-CN" altLang="en-US" sz="1800">
                  <a:solidFill>
                    <a:schemeClr val="tx1"/>
                  </a:solidFill>
                  <a:latin typeface="Arial" pitchFamily="34" charset="0"/>
                </a:rPr>
                <a:t>软件问题的调研和定义</a:t>
              </a:r>
            </a:p>
          </p:txBody>
        </p:sp>
        <p:sp>
          <p:nvSpPr>
            <p:cNvPr id="4128" name="Text Box 8"/>
            <p:cNvSpPr txBox="1">
              <a:spLocks noChangeArrowheads="1"/>
            </p:cNvSpPr>
            <p:nvPr/>
          </p:nvSpPr>
          <p:spPr bwMode="auto">
            <a:xfrm>
              <a:off x="1398" y="1886"/>
              <a:ext cx="2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1</a:t>
              </a:r>
            </a:p>
          </p:txBody>
        </p:sp>
      </p:grpSp>
      <p:sp>
        <p:nvSpPr>
          <p:cNvPr id="4106" name="Rectangle 123"/>
          <p:cNvSpPr>
            <a:spLocks noChangeArrowheads="1"/>
          </p:cNvSpPr>
          <p:nvPr/>
        </p:nvSpPr>
        <p:spPr bwMode="auto">
          <a:xfrm>
            <a:off x="1779529" y="4901378"/>
            <a:ext cx="5068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spcBef>
                <a:spcPct val="20000"/>
              </a:spcBef>
              <a:buFont typeface="Arial" pitchFamily="34" charset="0"/>
              <a:buNone/>
            </a:pPr>
            <a:r>
              <a:rPr lang="en-US" altLang="zh-CN" sz="2400" b="0">
                <a:solidFill>
                  <a:schemeClr val="tx2"/>
                </a:solidFill>
                <a:latin typeface="宋体" pitchFamily="2" charset="-122"/>
              </a:rPr>
              <a:t>    </a:t>
            </a:r>
          </a:p>
        </p:txBody>
      </p:sp>
      <p:grpSp>
        <p:nvGrpSpPr>
          <p:cNvPr id="4107" name="Group 4"/>
          <p:cNvGrpSpPr>
            <a:grpSpLocks/>
          </p:cNvGrpSpPr>
          <p:nvPr/>
        </p:nvGrpSpPr>
        <p:grpSpPr bwMode="auto">
          <a:xfrm>
            <a:off x="1923991" y="4036191"/>
            <a:ext cx="4714875" cy="657225"/>
            <a:chOff x="1296" y="1824"/>
            <a:chExt cx="2976" cy="432"/>
          </a:xfrm>
        </p:grpSpPr>
        <p:sp>
          <p:nvSpPr>
            <p:cNvPr id="64517"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2"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23" name="Text Box 7"/>
            <p:cNvSpPr txBox="1">
              <a:spLocks noChangeArrowheads="1"/>
            </p:cNvSpPr>
            <p:nvPr/>
          </p:nvSpPr>
          <p:spPr bwMode="auto">
            <a:xfrm>
              <a:off x="1680" y="1934"/>
              <a:ext cx="237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2.5 </a:t>
              </a:r>
              <a:r>
                <a:rPr lang="zh-CN" altLang="en-US" sz="1800">
                  <a:solidFill>
                    <a:schemeClr val="tx1"/>
                  </a:solidFill>
                  <a:latin typeface="Arial" pitchFamily="34" charset="0"/>
                </a:rPr>
                <a:t>软件开发计划及方案 </a:t>
              </a:r>
            </a:p>
          </p:txBody>
        </p:sp>
        <p:sp>
          <p:nvSpPr>
            <p:cNvPr id="4124" name="Text Box 8"/>
            <p:cNvSpPr txBox="1">
              <a:spLocks noChangeArrowheads="1"/>
            </p:cNvSpPr>
            <p:nvPr/>
          </p:nvSpPr>
          <p:spPr bwMode="auto">
            <a:xfrm>
              <a:off x="1397" y="1886"/>
              <a:ext cx="21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5</a:t>
              </a:r>
            </a:p>
          </p:txBody>
        </p:sp>
      </p:grpSp>
      <p:grpSp>
        <p:nvGrpSpPr>
          <p:cNvPr id="4108" name="Group 9"/>
          <p:cNvGrpSpPr>
            <a:grpSpLocks/>
          </p:cNvGrpSpPr>
          <p:nvPr/>
        </p:nvGrpSpPr>
        <p:grpSpPr bwMode="auto">
          <a:xfrm>
            <a:off x="1923991" y="4685478"/>
            <a:ext cx="4724400" cy="685800"/>
            <a:chOff x="1296" y="1824"/>
            <a:chExt cx="2976" cy="432"/>
          </a:xfrm>
        </p:grpSpPr>
        <p:sp>
          <p:nvSpPr>
            <p:cNvPr id="6452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18"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19" name="Text Box 12"/>
            <p:cNvSpPr txBox="1">
              <a:spLocks noChangeArrowheads="1"/>
            </p:cNvSpPr>
            <p:nvPr/>
          </p:nvSpPr>
          <p:spPr bwMode="auto">
            <a:xfrm>
              <a:off x="1680" y="1934"/>
              <a:ext cx="2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1800"/>
                <a:t>   </a:t>
              </a:r>
              <a:r>
                <a:rPr lang="en-US" altLang="zh-CN" sz="1800">
                  <a:solidFill>
                    <a:schemeClr val="tx1"/>
                  </a:solidFill>
                  <a:latin typeface="Arial" pitchFamily="34" charset="0"/>
                </a:rPr>
                <a:t>2.6 </a:t>
              </a:r>
              <a:r>
                <a:rPr lang="zh-CN" altLang="en-US" sz="1800">
                  <a:solidFill>
                    <a:schemeClr val="tx1"/>
                  </a:solidFill>
                  <a:latin typeface="Arial" pitchFamily="34" charset="0"/>
                </a:rPr>
                <a:t>实验二 软件可行性分析报告 </a:t>
              </a:r>
            </a:p>
          </p:txBody>
        </p:sp>
        <p:sp>
          <p:nvSpPr>
            <p:cNvPr id="4120" name="Text Box 13"/>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6</a:t>
              </a:r>
            </a:p>
          </p:txBody>
        </p:sp>
      </p:grpSp>
      <p:sp>
        <p:nvSpPr>
          <p:cNvPr id="4109" name="Rectangle 182"/>
          <p:cNvSpPr>
            <a:spLocks noChangeArrowheads="1"/>
          </p:cNvSpPr>
          <p:nvPr/>
        </p:nvSpPr>
        <p:spPr bwMode="auto">
          <a:xfrm>
            <a:off x="4403666" y="3359916"/>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dist">
              <a:buFont typeface="Arial" pitchFamily="34" charset="0"/>
              <a:buNone/>
            </a:pPr>
            <a:endParaRPr lang="zh-CN" altLang="zh-CN" sz="2400" b="0">
              <a:solidFill>
                <a:schemeClr val="tx2"/>
              </a:solidFill>
              <a:latin typeface="宋体" pitchFamily="2" charset="-122"/>
            </a:endParaRPr>
          </a:p>
        </p:txBody>
      </p:sp>
      <p:pic>
        <p:nvPicPr>
          <p:cNvPr id="4110" name="Picture 25" descr="C:\Users\user\AppData\Local\Microsoft\Windows\Temporary Internet Files\Content.IE5\BRFJ06TV\MCj0411476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035741" y="4901378"/>
            <a:ext cx="160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11" name="Group 19"/>
          <p:cNvGrpSpPr>
            <a:grpSpLocks/>
          </p:cNvGrpSpPr>
          <p:nvPr/>
        </p:nvGrpSpPr>
        <p:grpSpPr bwMode="auto">
          <a:xfrm>
            <a:off x="1923991" y="5404616"/>
            <a:ext cx="4714875" cy="642937"/>
            <a:chOff x="1305" y="1824"/>
            <a:chExt cx="2967" cy="432"/>
          </a:xfrm>
        </p:grpSpPr>
        <p:sp>
          <p:nvSpPr>
            <p:cNvPr id="55"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14" name="AutoShape 21"/>
            <p:cNvSpPr>
              <a:spLocks noChangeArrowheads="1"/>
            </p:cNvSpPr>
            <p:nvPr/>
          </p:nvSpPr>
          <p:spPr bwMode="auto">
            <a:xfrm>
              <a:off x="1305" y="1824"/>
              <a:ext cx="432" cy="432"/>
            </a:xfrm>
            <a:prstGeom prst="diamond">
              <a:avLst/>
            </a:prstGeom>
            <a:solidFill>
              <a:schemeClr val="fo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15" name="Text Box 22"/>
            <p:cNvSpPr txBox="1">
              <a:spLocks noChangeArrowheads="1"/>
            </p:cNvSpPr>
            <p:nvPr/>
          </p:nvSpPr>
          <p:spPr bwMode="auto">
            <a:xfrm>
              <a:off x="1766" y="1934"/>
              <a:ext cx="218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b="0"/>
                <a:t>  </a:t>
              </a:r>
              <a:r>
                <a:rPr lang="en-US" altLang="zh-CN" sz="1800">
                  <a:solidFill>
                    <a:schemeClr val="tx1"/>
                  </a:solidFill>
                </a:rPr>
                <a:t>2.7 </a:t>
              </a:r>
              <a:r>
                <a:rPr lang="zh-CN" altLang="en-US" sz="1800">
                  <a:solidFill>
                    <a:schemeClr val="tx1"/>
                  </a:solidFill>
                </a:rPr>
                <a:t>本章小结</a:t>
              </a:r>
            </a:p>
          </p:txBody>
        </p:sp>
        <p:sp>
          <p:nvSpPr>
            <p:cNvPr id="4116" name="Text Box 23"/>
            <p:cNvSpPr txBox="1">
              <a:spLocks noChangeArrowheads="1"/>
            </p:cNvSpPr>
            <p:nvPr/>
          </p:nvSpPr>
          <p:spPr bwMode="auto">
            <a:xfrm>
              <a:off x="1395" y="1886"/>
              <a:ext cx="22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7</a:t>
              </a:r>
            </a:p>
          </p:txBody>
        </p:sp>
      </p:grpSp>
      <p:sp>
        <p:nvSpPr>
          <p:cNvPr id="4112" name="矩形 1"/>
          <p:cNvSpPr>
            <a:spLocks noChangeArrowheads="1"/>
          </p:cNvSpPr>
          <p:nvPr/>
        </p:nvSpPr>
        <p:spPr bwMode="auto">
          <a:xfrm>
            <a:off x="2922529" y="2858266"/>
            <a:ext cx="3125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en-US" altLang="zh-CN" b="1" dirty="0"/>
              <a:t>2.3 </a:t>
            </a:r>
            <a:r>
              <a:rPr lang="zh-CN" altLang="en-US" b="1" dirty="0"/>
              <a:t>项目</a:t>
            </a:r>
            <a:r>
              <a:rPr lang="zh-CN" altLang="zh-CN" b="1" dirty="0"/>
              <a:t>立项</a:t>
            </a:r>
            <a:r>
              <a:rPr lang="zh-CN" altLang="en-US" b="1" dirty="0"/>
              <a:t>、</a:t>
            </a:r>
            <a:r>
              <a:rPr lang="zh-CN" altLang="zh-CN" b="1" dirty="0"/>
              <a:t>合同</a:t>
            </a:r>
            <a:r>
              <a:rPr lang="zh-CN" altLang="en-US" b="1" dirty="0"/>
              <a:t>和任务书</a:t>
            </a:r>
            <a:endParaRPr lang="zh-CN" altLang="zh-CN" b="1" dirty="0"/>
          </a:p>
        </p:txBody>
      </p:sp>
    </p:spTree>
    <p:extLst>
      <p:ext uri="{BB962C8B-B14F-4D97-AF65-F5344CB8AC3E}">
        <p14:creationId xmlns:p14="http://schemas.microsoft.com/office/powerpoint/2010/main" val="3729026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7636D5EF-CC72-428B-9567-82679BB3B3A7}"/>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需求分析的任务及过程</a:t>
            </a:r>
            <a:r>
              <a:rPr lang="zh-CN" altLang="en-US"/>
              <a:t> </a:t>
            </a:r>
          </a:p>
        </p:txBody>
      </p:sp>
      <p:sp>
        <p:nvSpPr>
          <p:cNvPr id="32770" name="Text Box 3">
            <a:extLst>
              <a:ext uri="{FF2B5EF4-FFF2-40B4-BE49-F238E27FC236}">
                <a16:creationId xmlns:a16="http://schemas.microsoft.com/office/drawing/2014/main" id="{B78C1ABF-16E1-4210-8838-538715ABAF7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2771" name="Rectangle 41">
            <a:extLst>
              <a:ext uri="{FF2B5EF4-FFF2-40B4-BE49-F238E27FC236}">
                <a16:creationId xmlns:a16="http://schemas.microsoft.com/office/drawing/2014/main" id="{D9BDE22A-0E40-4BDA-B007-0BD6AE8EF794}"/>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F13A0B07-0282-4DE7-BD59-BB3DFF196640}"/>
              </a:ext>
            </a:extLst>
          </p:cNvPr>
          <p:cNvSpPr/>
          <p:nvPr/>
        </p:nvSpPr>
        <p:spPr bwMode="gray">
          <a:xfrm>
            <a:off x="539750" y="1412875"/>
            <a:ext cx="7993063" cy="4895850"/>
          </a:xfrm>
          <a:prstGeom prst="roundRect">
            <a:avLst>
              <a:gd name="adj" fmla="val 7620"/>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spcAft>
                <a:spcPct val="20000"/>
              </a:spcAft>
              <a:buClrTx/>
              <a:buFontTx/>
              <a:buNone/>
            </a:pPr>
            <a:r>
              <a:rPr lang="en-US" altLang="zh-CN" sz="2100">
                <a:solidFill>
                  <a:srgbClr val="CC0000"/>
                </a:solidFill>
                <a:latin typeface="Arial" panose="020B0604020202020204" pitchFamily="34" charset="0"/>
              </a:rPr>
              <a:t>       2</a:t>
            </a:r>
            <a:r>
              <a:rPr lang="zh-CN" altLang="en-US" sz="2100">
                <a:solidFill>
                  <a:srgbClr val="CC0000"/>
                </a:solidFill>
                <a:latin typeface="Arial" panose="020B0604020202020204" pitchFamily="34" charset="0"/>
              </a:rPr>
              <a:t>．</a:t>
            </a:r>
            <a:r>
              <a:rPr lang="zh-CN" altLang="zh-CN" sz="2100">
                <a:solidFill>
                  <a:srgbClr val="CC0000"/>
                </a:solidFill>
                <a:latin typeface="Arial" panose="020B0604020202020204" pitchFamily="34" charset="0"/>
              </a:rPr>
              <a:t>建立目标系统的</a:t>
            </a:r>
            <a:r>
              <a:rPr lang="zh-CN" altLang="zh-CN" sz="2100" u="sng">
                <a:solidFill>
                  <a:srgbClr val="CC0000"/>
                </a:solidFill>
                <a:latin typeface="Arial" panose="020B0604020202020204" pitchFamily="34" charset="0"/>
              </a:rPr>
              <a:t>逻辑模型</a:t>
            </a:r>
            <a:endParaRPr lang="zh-CN" altLang="en-US" sz="2100" u="sng">
              <a:solidFill>
                <a:srgbClr val="CC0000"/>
              </a:solidFill>
              <a:latin typeface="Arial" panose="020B0604020202020204" pitchFamily="34" charset="0"/>
            </a:endParaRPr>
          </a:p>
          <a:p>
            <a:pPr eaLnBrk="1" hangingPunct="1">
              <a:lnSpc>
                <a:spcPct val="150000"/>
              </a:lnSpc>
              <a:spcBef>
                <a:spcPct val="0"/>
              </a:spcBef>
              <a:buClrTx/>
              <a:buFont typeface="Arial" panose="020B0604020202020204" pitchFamily="34" charset="0"/>
              <a:buNone/>
            </a:pPr>
            <a:r>
              <a:rPr lang="zh-CN" altLang="en-US" sz="2100">
                <a:solidFill>
                  <a:schemeClr val="tx1"/>
                </a:solidFill>
                <a:latin typeface="Arial" panose="020B0604020202020204" pitchFamily="34" charset="0"/>
              </a:rPr>
              <a:t>       </a:t>
            </a:r>
            <a:r>
              <a:rPr lang="zh-CN" altLang="zh-CN" sz="2100">
                <a:solidFill>
                  <a:schemeClr val="tx1"/>
                </a:solidFill>
                <a:latin typeface="Arial" panose="020B0604020202020204" pitchFamily="34" charset="0"/>
              </a:rPr>
              <a:t>软件系统的</a:t>
            </a:r>
            <a:r>
              <a:rPr lang="zh-CN" altLang="zh-CN" sz="2100">
                <a:solidFill>
                  <a:srgbClr val="990033"/>
                </a:solidFill>
                <a:latin typeface="Arial" panose="020B0604020202020204" pitchFamily="34" charset="0"/>
              </a:rPr>
              <a:t>逻辑模型</a:t>
            </a:r>
            <a:r>
              <a:rPr lang="zh-CN" altLang="zh-CN" sz="2100">
                <a:solidFill>
                  <a:schemeClr val="tx1"/>
                </a:solidFill>
                <a:latin typeface="Arial" panose="020B0604020202020204" pitchFamily="34" charset="0"/>
              </a:rPr>
              <a:t>分为：</a:t>
            </a:r>
            <a:r>
              <a:rPr lang="zh-CN" altLang="zh-CN" sz="2100">
                <a:solidFill>
                  <a:srgbClr val="009900"/>
                </a:solidFill>
                <a:latin typeface="Arial" panose="020B0604020202020204" pitchFamily="34" charset="0"/>
              </a:rPr>
              <a:t>数据模型</a:t>
            </a:r>
            <a:r>
              <a:rPr lang="zh-CN" altLang="zh-CN" sz="2100">
                <a:solidFill>
                  <a:schemeClr val="tx1"/>
                </a:solidFill>
                <a:latin typeface="Arial" panose="020B0604020202020204" pitchFamily="34" charset="0"/>
              </a:rPr>
              <a:t>、</a:t>
            </a:r>
            <a:r>
              <a:rPr lang="zh-CN" altLang="zh-CN" sz="2100">
                <a:solidFill>
                  <a:srgbClr val="009900"/>
                </a:solidFill>
                <a:latin typeface="Arial" panose="020B0604020202020204" pitchFamily="34" charset="0"/>
              </a:rPr>
              <a:t>功能模型</a:t>
            </a:r>
            <a:r>
              <a:rPr lang="zh-CN" altLang="zh-CN" sz="2100">
                <a:solidFill>
                  <a:schemeClr val="tx1"/>
                </a:solidFill>
                <a:latin typeface="Arial" panose="020B0604020202020204" pitchFamily="34" charset="0"/>
              </a:rPr>
              <a:t>和</a:t>
            </a:r>
            <a:r>
              <a:rPr lang="zh-CN" altLang="zh-CN" sz="2100">
                <a:solidFill>
                  <a:srgbClr val="009900"/>
                </a:solidFill>
                <a:latin typeface="Arial" panose="020B0604020202020204" pitchFamily="34" charset="0"/>
              </a:rPr>
              <a:t>行为模型</a:t>
            </a:r>
            <a:r>
              <a:rPr lang="zh-CN" altLang="zh-CN" sz="2100">
                <a:solidFill>
                  <a:schemeClr val="tx1"/>
                </a:solidFill>
                <a:latin typeface="Arial" panose="020B0604020202020204" pitchFamily="34" charset="0"/>
              </a:rPr>
              <a:t>。可用层次的方式对逻辑模型进行细化，并采用相应的图形以及数据字典进行描述。其中</a:t>
            </a:r>
            <a:r>
              <a:rPr lang="zh-CN" altLang="zh-CN" sz="2100">
                <a:solidFill>
                  <a:srgbClr val="990033"/>
                </a:solidFill>
                <a:latin typeface="Arial" panose="020B0604020202020204" pitchFamily="34" charset="0"/>
              </a:rPr>
              <a:t>数据模型</a:t>
            </a:r>
            <a:r>
              <a:rPr lang="zh-CN" altLang="zh-CN" sz="2100">
                <a:solidFill>
                  <a:schemeClr val="tx1"/>
                </a:solidFill>
                <a:latin typeface="Arial" panose="020B0604020202020204" pitchFamily="34" charset="0"/>
              </a:rPr>
              <a:t>采用</a:t>
            </a:r>
            <a:r>
              <a:rPr lang="en-US" altLang="zh-CN" sz="2100">
                <a:solidFill>
                  <a:srgbClr val="FF0000"/>
                </a:solidFill>
                <a:latin typeface="Arial" panose="020B0604020202020204" pitchFamily="34" charset="0"/>
              </a:rPr>
              <a:t>E-R</a:t>
            </a:r>
            <a:r>
              <a:rPr lang="zh-CN" altLang="zh-CN" sz="2100">
                <a:solidFill>
                  <a:srgbClr val="FF0000"/>
                </a:solidFill>
                <a:latin typeface="Arial" panose="020B0604020202020204" pitchFamily="34" charset="0"/>
              </a:rPr>
              <a:t>图</a:t>
            </a:r>
            <a:r>
              <a:rPr lang="zh-CN" altLang="zh-CN" sz="2100">
                <a:solidFill>
                  <a:schemeClr val="tx1"/>
                </a:solidFill>
                <a:latin typeface="Arial" panose="020B0604020202020204" pitchFamily="34" charset="0"/>
              </a:rPr>
              <a:t>描述；</a:t>
            </a:r>
            <a:r>
              <a:rPr lang="zh-CN" altLang="zh-CN" sz="2100">
                <a:solidFill>
                  <a:srgbClr val="990033"/>
                </a:solidFill>
                <a:latin typeface="Arial" panose="020B0604020202020204" pitchFamily="34" charset="0"/>
              </a:rPr>
              <a:t>功能模型</a:t>
            </a:r>
            <a:r>
              <a:rPr lang="zh-CN" altLang="zh-CN" sz="2100">
                <a:solidFill>
                  <a:schemeClr val="tx1"/>
                </a:solidFill>
                <a:latin typeface="Arial" panose="020B0604020202020204" pitchFamily="34" charset="0"/>
              </a:rPr>
              <a:t>常用</a:t>
            </a:r>
            <a:r>
              <a:rPr lang="zh-CN" altLang="zh-CN" sz="2100">
                <a:solidFill>
                  <a:srgbClr val="FF0000"/>
                </a:solidFill>
                <a:latin typeface="Arial" panose="020B0604020202020204" pitchFamily="34" charset="0"/>
              </a:rPr>
              <a:t>数据流图</a:t>
            </a:r>
            <a:r>
              <a:rPr lang="zh-CN" altLang="zh-CN" sz="2100">
                <a:solidFill>
                  <a:schemeClr val="tx1"/>
                </a:solidFill>
                <a:latin typeface="Arial" panose="020B0604020202020204" pitchFamily="34" charset="0"/>
              </a:rPr>
              <a:t>来描述；</a:t>
            </a:r>
            <a:r>
              <a:rPr lang="zh-CN" altLang="zh-CN" sz="2100">
                <a:solidFill>
                  <a:srgbClr val="990033"/>
                </a:solidFill>
                <a:latin typeface="Arial" panose="020B0604020202020204" pitchFamily="34" charset="0"/>
              </a:rPr>
              <a:t>行为模型</a:t>
            </a:r>
            <a:r>
              <a:rPr lang="zh-CN" altLang="zh-CN" sz="2100">
                <a:solidFill>
                  <a:schemeClr val="tx1"/>
                </a:solidFill>
                <a:latin typeface="Arial" panose="020B0604020202020204" pitchFamily="34" charset="0"/>
              </a:rPr>
              <a:t>常用</a:t>
            </a:r>
            <a:r>
              <a:rPr lang="zh-CN" altLang="zh-CN" sz="2100">
                <a:solidFill>
                  <a:srgbClr val="FF0000"/>
                </a:solidFill>
                <a:latin typeface="Arial" panose="020B0604020202020204" pitchFamily="34" charset="0"/>
              </a:rPr>
              <a:t>状态转换图来</a:t>
            </a:r>
            <a:r>
              <a:rPr lang="zh-CN" altLang="zh-CN" sz="2100">
                <a:solidFill>
                  <a:schemeClr val="tx1"/>
                </a:solidFill>
                <a:latin typeface="Arial" panose="020B0604020202020204" pitchFamily="34" charset="0"/>
              </a:rPr>
              <a:t>描绘系统的各种行为模式（状态）和不同状态间的转换；</a:t>
            </a:r>
            <a:r>
              <a:rPr lang="zh-CN" altLang="zh-CN" sz="2100">
                <a:solidFill>
                  <a:srgbClr val="990033"/>
                </a:solidFill>
                <a:latin typeface="Arial" panose="020B0604020202020204" pitchFamily="34" charset="0"/>
              </a:rPr>
              <a:t>数据字典</a:t>
            </a:r>
            <a:r>
              <a:rPr lang="zh-CN" altLang="zh-CN" sz="2100">
                <a:solidFill>
                  <a:schemeClr val="tx1"/>
                </a:solidFill>
                <a:latin typeface="Arial" panose="020B0604020202020204" pitchFamily="34" charset="0"/>
              </a:rPr>
              <a:t>用来描述软件使用或产生的所有数据对象。具体描述工具及用法将在</a:t>
            </a:r>
            <a:r>
              <a:rPr lang="en-US" altLang="zh-CN" sz="2100">
                <a:solidFill>
                  <a:schemeClr val="tx1"/>
                </a:solidFill>
                <a:latin typeface="Arial" panose="020B0604020202020204" pitchFamily="34" charset="0"/>
              </a:rPr>
              <a:t>3.5</a:t>
            </a:r>
            <a:r>
              <a:rPr lang="zh-CN" altLang="zh-CN" sz="2100">
                <a:solidFill>
                  <a:schemeClr val="tx1"/>
                </a:solidFill>
                <a:latin typeface="Arial" panose="020B0604020202020204" pitchFamily="34" charset="0"/>
              </a:rPr>
              <a:t>中进行介绍。</a:t>
            </a:r>
            <a:endParaRPr lang="zh-CN" altLang="en-US" sz="2100">
              <a:solidFill>
                <a:schemeClr val="tx1"/>
              </a:solidFill>
              <a:latin typeface="Arial" panose="020B0604020202020204" pitchFamily="34" charset="0"/>
            </a:endParaRPr>
          </a:p>
          <a:p>
            <a:pPr eaLnBrk="1" hangingPunct="1">
              <a:lnSpc>
                <a:spcPct val="150000"/>
              </a:lnSpc>
              <a:spcBef>
                <a:spcPct val="0"/>
              </a:spcBef>
              <a:buClrTx/>
              <a:buFontTx/>
              <a:buNone/>
            </a:pPr>
            <a:endParaRPr lang="zh-CN" altLang="en-US" sz="2100">
              <a:solidFill>
                <a:schemeClr val="tx1"/>
              </a:solidFill>
              <a:latin typeface="Arial" panose="020B0604020202020204" pitchFamily="34" charset="0"/>
            </a:endParaRPr>
          </a:p>
          <a:p>
            <a:pPr eaLnBrk="1" hangingPunct="1">
              <a:lnSpc>
                <a:spcPct val="150000"/>
              </a:lnSpc>
              <a:spcBef>
                <a:spcPct val="0"/>
              </a:spcBef>
              <a:buClrTx/>
              <a:buFontTx/>
              <a:buNone/>
            </a:pPr>
            <a:endParaRPr lang="zh-CN" altLang="en-US" sz="2100">
              <a:solidFill>
                <a:schemeClr val="tx1"/>
              </a:solidFill>
              <a:latin typeface="Arial" panose="020B0604020202020204" pitchFamily="34" charset="0"/>
            </a:endParaRPr>
          </a:p>
        </p:txBody>
      </p:sp>
      <p:pic>
        <p:nvPicPr>
          <p:cNvPr id="32773" name="Picture 45" descr="C:\Program Files\Microsoft Office\MEDIA\CAGCAT10\j0205582.wmf">
            <a:extLst>
              <a:ext uri="{FF2B5EF4-FFF2-40B4-BE49-F238E27FC236}">
                <a16:creationId xmlns:a16="http://schemas.microsoft.com/office/drawing/2014/main" id="{E72CAFA7-5B20-4857-A07A-487CEBFEB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227638"/>
            <a:ext cx="17764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5CC44A1A-02ED-4DC9-9592-7D71560AAB4A}"/>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需求分析的任务及过程</a:t>
            </a:r>
            <a:r>
              <a:rPr lang="zh-CN" altLang="en-US"/>
              <a:t> </a:t>
            </a:r>
          </a:p>
        </p:txBody>
      </p:sp>
      <p:sp>
        <p:nvSpPr>
          <p:cNvPr id="33794" name="Text Box 3">
            <a:extLst>
              <a:ext uri="{FF2B5EF4-FFF2-40B4-BE49-F238E27FC236}">
                <a16:creationId xmlns:a16="http://schemas.microsoft.com/office/drawing/2014/main" id="{D37A8EF2-9493-45FC-A74C-C088214DAB6A}"/>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3795" name="Rectangle 41">
            <a:extLst>
              <a:ext uri="{FF2B5EF4-FFF2-40B4-BE49-F238E27FC236}">
                <a16:creationId xmlns:a16="http://schemas.microsoft.com/office/drawing/2014/main" id="{20F26B3A-450B-4FD1-873F-02B2E44FCD0E}"/>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697C796F-53A5-4FE6-9231-7A537B68D37B}"/>
              </a:ext>
            </a:extLst>
          </p:cNvPr>
          <p:cNvSpPr/>
          <p:nvPr/>
        </p:nvSpPr>
        <p:spPr bwMode="gray">
          <a:xfrm>
            <a:off x="569913" y="1557338"/>
            <a:ext cx="7993062" cy="5300662"/>
          </a:xfrm>
          <a:prstGeom prst="roundRect">
            <a:avLst>
              <a:gd name="adj" fmla="val 7425"/>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spcAft>
                <a:spcPct val="20000"/>
              </a:spcAft>
              <a:buClrTx/>
              <a:buFontTx/>
              <a:buNone/>
            </a:pPr>
            <a:r>
              <a:rPr lang="en-US" altLang="zh-CN" sz="2100">
                <a:solidFill>
                  <a:srgbClr val="CC0000"/>
                </a:solidFill>
                <a:latin typeface="Arial" panose="020B0604020202020204" pitchFamily="34" charset="0"/>
              </a:rPr>
              <a:t>3</a:t>
            </a:r>
            <a:r>
              <a:rPr lang="zh-CN" altLang="en-US" sz="2100">
                <a:solidFill>
                  <a:srgbClr val="CC0000"/>
                </a:solidFill>
                <a:latin typeface="Arial" panose="020B0604020202020204" pitchFamily="34" charset="0"/>
              </a:rPr>
              <a:t>．</a:t>
            </a:r>
            <a:r>
              <a:rPr lang="zh-CN" altLang="zh-CN" sz="2100">
                <a:solidFill>
                  <a:srgbClr val="CC0000"/>
                </a:solidFill>
                <a:latin typeface="Arial" panose="020B0604020202020204" pitchFamily="34" charset="0"/>
              </a:rPr>
              <a:t>编写</a:t>
            </a:r>
            <a:r>
              <a:rPr lang="zh-CN" altLang="zh-CN" sz="2100" u="sng">
                <a:solidFill>
                  <a:srgbClr val="CC0000"/>
                </a:solidFill>
                <a:latin typeface="Arial" panose="020B0604020202020204" pitchFamily="34" charset="0"/>
              </a:rPr>
              <a:t>需求文档 </a:t>
            </a:r>
            <a:r>
              <a:rPr lang="zh-CN" altLang="zh-CN" sz="2100">
                <a:solidFill>
                  <a:srgbClr val="CC0000"/>
                </a:solidFill>
                <a:latin typeface="Arial" panose="020B0604020202020204" pitchFamily="34" charset="0"/>
              </a:rPr>
              <a:t>，验证确认需求</a:t>
            </a:r>
            <a:endParaRPr lang="zh-CN" altLang="en-US" sz="2100">
              <a:solidFill>
                <a:srgbClr val="CC0000"/>
              </a:solidFill>
              <a:latin typeface="Arial" panose="020B0604020202020204" pitchFamily="34" charset="0"/>
            </a:endParaRPr>
          </a:p>
          <a:p>
            <a:pPr eaLnBrk="1" hangingPunct="1">
              <a:lnSpc>
                <a:spcPct val="150000"/>
              </a:lnSpc>
              <a:spcBef>
                <a:spcPct val="0"/>
              </a:spcBef>
              <a:buClrTx/>
              <a:buFont typeface="Arial" panose="020B0604020202020204" pitchFamily="34" charset="0"/>
              <a:buNone/>
            </a:pPr>
            <a:r>
              <a:rPr lang="zh-CN" altLang="zh-CN" sz="2100">
                <a:solidFill>
                  <a:schemeClr val="tx1"/>
                </a:solidFill>
                <a:latin typeface="Arial" panose="020B0604020202020204" pitchFamily="34" charset="0"/>
              </a:rPr>
              <a:t> (1)</a:t>
            </a:r>
            <a:r>
              <a:rPr lang="zh-CN" altLang="zh-CN" sz="2100">
                <a:solidFill>
                  <a:srgbClr val="1F38ED"/>
                </a:solidFill>
                <a:latin typeface="Arial" panose="020B0604020202020204" pitchFamily="34" charset="0"/>
              </a:rPr>
              <a:t>编写</a:t>
            </a:r>
            <a:r>
              <a:rPr lang="zh-CN" altLang="zh-CN" sz="2100">
                <a:solidFill>
                  <a:schemeClr val="tx1"/>
                </a:solidFill>
                <a:latin typeface="Arial" panose="020B0604020202020204" pitchFamily="34" charset="0"/>
              </a:rPr>
              <a:t>“</a:t>
            </a:r>
            <a:r>
              <a:rPr lang="zh-CN" altLang="zh-CN" sz="2100">
                <a:solidFill>
                  <a:srgbClr val="990033"/>
                </a:solidFill>
                <a:latin typeface="Arial" panose="020B0604020202020204" pitchFamily="34" charset="0"/>
              </a:rPr>
              <a:t>需求规格说明书</a:t>
            </a:r>
            <a:r>
              <a:rPr lang="zh-CN" altLang="zh-CN" sz="2100">
                <a:solidFill>
                  <a:schemeClr val="tx1"/>
                </a:solidFill>
                <a:latin typeface="Arial" panose="020B0604020202020204" pitchFamily="34" charset="0"/>
              </a:rPr>
              <a:t>(Software Rquirement SPecification，SRS)”。 软件需求规格说明书描述系统的数据、功能、行为、性能需求、设计约束、验收标准，以及其他与系统需求相关的信息。</a:t>
            </a:r>
          </a:p>
          <a:p>
            <a:pPr eaLnBrk="1" hangingPunct="1">
              <a:lnSpc>
                <a:spcPct val="150000"/>
              </a:lnSpc>
              <a:spcBef>
                <a:spcPct val="0"/>
              </a:spcBef>
              <a:buClrTx/>
              <a:buFont typeface="Arial" panose="020B0604020202020204" pitchFamily="34" charset="0"/>
              <a:buNone/>
            </a:pPr>
            <a:r>
              <a:rPr lang="zh-CN" altLang="zh-CN" sz="2100">
                <a:solidFill>
                  <a:schemeClr val="tx1"/>
                </a:solidFill>
                <a:latin typeface="Arial" panose="020B0604020202020204" pitchFamily="34" charset="0"/>
              </a:rPr>
              <a:t>(2)</a:t>
            </a:r>
            <a:r>
              <a:rPr lang="zh-CN" altLang="zh-CN" sz="2100">
                <a:solidFill>
                  <a:srgbClr val="1F38ED"/>
                </a:solidFill>
                <a:latin typeface="Arial" panose="020B0604020202020204" pitchFamily="34" charset="0"/>
              </a:rPr>
              <a:t>编写</a:t>
            </a:r>
            <a:r>
              <a:rPr lang="zh-CN" altLang="zh-CN" sz="2100">
                <a:solidFill>
                  <a:schemeClr val="tx1"/>
                </a:solidFill>
                <a:latin typeface="Arial" panose="020B0604020202020204" pitchFamily="34" charset="0"/>
              </a:rPr>
              <a:t>初步用户使用手册。使用手册</a:t>
            </a:r>
            <a:r>
              <a:rPr lang="zh-CN" altLang="zh-CN" sz="2100">
                <a:solidFill>
                  <a:srgbClr val="990033"/>
                </a:solidFill>
                <a:latin typeface="Arial" panose="020B0604020202020204" pitchFamily="34" charset="0"/>
              </a:rPr>
              <a:t>反映</a:t>
            </a:r>
            <a:r>
              <a:rPr lang="zh-CN" altLang="zh-CN" sz="2100">
                <a:solidFill>
                  <a:schemeClr val="tx1"/>
                </a:solidFill>
                <a:latin typeface="Arial" panose="020B0604020202020204" pitchFamily="34" charset="0"/>
              </a:rPr>
              <a:t>系统的功能界面和用户使用的具体要求，用户手册能强制</a:t>
            </a:r>
            <a:r>
              <a:rPr lang="zh-CN" altLang="zh-CN" sz="2100">
                <a:solidFill>
                  <a:srgbClr val="990033"/>
                </a:solidFill>
                <a:latin typeface="Arial" panose="020B0604020202020204" pitchFamily="34" charset="0"/>
              </a:rPr>
              <a:t>分析</a:t>
            </a:r>
            <a:r>
              <a:rPr lang="zh-CN" altLang="zh-CN" sz="2100">
                <a:solidFill>
                  <a:schemeClr val="tx1"/>
                </a:solidFill>
                <a:latin typeface="Arial" panose="020B0604020202020204" pitchFamily="34" charset="0"/>
              </a:rPr>
              <a:t>人员从用户使用的观点考虑软件。</a:t>
            </a:r>
          </a:p>
          <a:p>
            <a:pPr eaLnBrk="1" hangingPunct="1">
              <a:lnSpc>
                <a:spcPct val="150000"/>
              </a:lnSpc>
              <a:spcBef>
                <a:spcPct val="0"/>
              </a:spcBef>
              <a:buClrTx/>
              <a:buFont typeface="Arial" panose="020B0604020202020204" pitchFamily="34" charset="0"/>
              <a:buNone/>
            </a:pPr>
            <a:r>
              <a:rPr lang="zh-CN" altLang="zh-CN" sz="2100">
                <a:solidFill>
                  <a:schemeClr val="tx1"/>
                </a:solidFill>
                <a:latin typeface="Arial" panose="020B0604020202020204" pitchFamily="34" charset="0"/>
              </a:rPr>
              <a:t>(3)</a:t>
            </a:r>
            <a:r>
              <a:rPr lang="zh-CN" altLang="zh-CN" sz="2100">
                <a:solidFill>
                  <a:srgbClr val="1F38ED"/>
                </a:solidFill>
                <a:latin typeface="Arial" panose="020B0604020202020204" pitchFamily="34" charset="0"/>
              </a:rPr>
              <a:t>编写</a:t>
            </a:r>
            <a:r>
              <a:rPr lang="zh-CN" altLang="zh-CN" sz="2100">
                <a:solidFill>
                  <a:schemeClr val="tx1"/>
                </a:solidFill>
                <a:latin typeface="Arial" panose="020B0604020202020204" pitchFamily="34" charset="0"/>
              </a:rPr>
              <a:t>确认测试计划，作为今后</a:t>
            </a:r>
            <a:r>
              <a:rPr lang="zh-CN" altLang="zh-CN" sz="2100">
                <a:solidFill>
                  <a:srgbClr val="990033"/>
                </a:solidFill>
                <a:latin typeface="Arial" panose="020B0604020202020204" pitchFamily="34" charset="0"/>
              </a:rPr>
              <a:t>确认和验收的依据</a:t>
            </a:r>
            <a:r>
              <a:rPr lang="zh-CN" altLang="zh-CN" sz="2100">
                <a:solidFill>
                  <a:schemeClr val="tx1"/>
                </a:solidFill>
                <a:latin typeface="Arial" panose="020B0604020202020204" pitchFamily="34" charset="0"/>
              </a:rPr>
              <a:t>。</a:t>
            </a:r>
          </a:p>
          <a:p>
            <a:pPr eaLnBrk="1" hangingPunct="1">
              <a:lnSpc>
                <a:spcPct val="150000"/>
              </a:lnSpc>
              <a:spcBef>
                <a:spcPct val="0"/>
              </a:spcBef>
              <a:buClrTx/>
              <a:buFont typeface="Arial" panose="020B0604020202020204" pitchFamily="34" charset="0"/>
              <a:buNone/>
            </a:pPr>
            <a:r>
              <a:rPr lang="zh-CN" altLang="zh-CN" sz="2100">
                <a:solidFill>
                  <a:schemeClr val="tx1"/>
                </a:solidFill>
                <a:latin typeface="Arial" panose="020B0604020202020204" pitchFamily="34" charset="0"/>
              </a:rPr>
              <a:t>(4)</a:t>
            </a:r>
            <a:r>
              <a:rPr lang="zh-CN" altLang="zh-CN" sz="2100">
                <a:solidFill>
                  <a:srgbClr val="1F38ED"/>
                </a:solidFill>
                <a:latin typeface="Arial" panose="020B0604020202020204" pitchFamily="34" charset="0"/>
              </a:rPr>
              <a:t>完善</a:t>
            </a:r>
            <a:r>
              <a:rPr lang="zh-CN" altLang="zh-CN" sz="2100">
                <a:solidFill>
                  <a:schemeClr val="tx1"/>
                </a:solidFill>
                <a:latin typeface="Arial" panose="020B0604020202020204" pitchFamily="34" charset="0"/>
              </a:rPr>
              <a:t>开发计划。在</a:t>
            </a:r>
            <a:r>
              <a:rPr lang="zh-CN" altLang="zh-CN" sz="2100">
                <a:solidFill>
                  <a:srgbClr val="990033"/>
                </a:solidFill>
                <a:latin typeface="Arial" panose="020B0604020202020204" pitchFamily="34" charset="0"/>
              </a:rPr>
              <a:t>需求分析阶段</a:t>
            </a:r>
            <a:r>
              <a:rPr lang="zh-CN" altLang="zh-CN" sz="2100">
                <a:solidFill>
                  <a:schemeClr val="tx1"/>
                </a:solidFill>
                <a:latin typeface="Arial" panose="020B0604020202020204" pitchFamily="34" charset="0"/>
              </a:rPr>
              <a:t>对开发的系统有了更进一步的了解，因此对原计划要进行适当修正并加以完善。</a:t>
            </a:r>
          </a:p>
          <a:p>
            <a:pPr eaLnBrk="1" hangingPunct="1">
              <a:lnSpc>
                <a:spcPct val="150000"/>
              </a:lnSpc>
              <a:spcBef>
                <a:spcPct val="0"/>
              </a:spcBef>
              <a:buClrTx/>
              <a:buFontTx/>
              <a:buNone/>
            </a:pPr>
            <a:endParaRPr lang="zh-CN" altLang="en-US" sz="2100">
              <a:solidFill>
                <a:schemeClr val="tx1"/>
              </a:solidFill>
              <a:latin typeface="Arial" panose="020B0604020202020204" pitchFamily="34" charset="0"/>
            </a:endParaRPr>
          </a:p>
          <a:p>
            <a:pPr eaLnBrk="1" hangingPunct="1">
              <a:lnSpc>
                <a:spcPct val="150000"/>
              </a:lnSpc>
              <a:spcBef>
                <a:spcPct val="0"/>
              </a:spcBef>
              <a:buClrTx/>
              <a:buFontTx/>
              <a:buNone/>
            </a:pPr>
            <a:endParaRPr lang="zh-CN" altLang="en-US" sz="2100">
              <a:solidFill>
                <a:schemeClr val="tx1"/>
              </a:solidFill>
              <a:latin typeface="Arial" panose="020B0604020202020204" pitchFamily="34" charset="0"/>
            </a:endParaRPr>
          </a:p>
        </p:txBody>
      </p:sp>
      <p:pic>
        <p:nvPicPr>
          <p:cNvPr id="33797" name="Picture 45" descr="C:\Program Files\Microsoft Office\MEDIA\CAGCAT10\j0205582.wmf">
            <a:extLst>
              <a:ext uri="{FF2B5EF4-FFF2-40B4-BE49-F238E27FC236}">
                <a16:creationId xmlns:a16="http://schemas.microsoft.com/office/drawing/2014/main" id="{D54C6382-44FB-40DF-8101-601BDEA66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88" y="5622925"/>
            <a:ext cx="136842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3B85EAC6-16FC-4538-8C4A-A5A6978A569E}"/>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需求分析的任务及过程</a:t>
            </a:r>
            <a:r>
              <a:rPr lang="zh-CN" altLang="en-US"/>
              <a:t> </a:t>
            </a:r>
          </a:p>
        </p:txBody>
      </p:sp>
      <p:sp>
        <p:nvSpPr>
          <p:cNvPr id="34818" name="Text Box 3">
            <a:extLst>
              <a:ext uri="{FF2B5EF4-FFF2-40B4-BE49-F238E27FC236}">
                <a16:creationId xmlns:a16="http://schemas.microsoft.com/office/drawing/2014/main" id="{C4BA9D77-5484-4660-AEB9-9034CF75318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4819" name="Rectangle 4">
            <a:extLst>
              <a:ext uri="{FF2B5EF4-FFF2-40B4-BE49-F238E27FC236}">
                <a16:creationId xmlns:a16="http://schemas.microsoft.com/office/drawing/2014/main" id="{C3D64126-8E66-41B6-9555-4D51562177CE}"/>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4820" name="Rectangle 5">
            <a:extLst>
              <a:ext uri="{FF2B5EF4-FFF2-40B4-BE49-F238E27FC236}">
                <a16:creationId xmlns:a16="http://schemas.microsoft.com/office/drawing/2014/main" id="{3B8AD622-BE89-40DF-9020-B05A16B4062D}"/>
              </a:ext>
            </a:extLst>
          </p:cNvPr>
          <p:cNvSpPr>
            <a:spLocks noChangeArrowheads="1"/>
          </p:cNvSpPr>
          <p:nvPr/>
        </p:nvSpPr>
        <p:spPr bwMode="auto">
          <a:xfrm>
            <a:off x="684213" y="2884488"/>
            <a:ext cx="7993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1800">
                <a:solidFill>
                  <a:schemeClr val="tx1"/>
                </a:solidFill>
                <a:latin typeface="Arial" panose="020B0604020202020204" pitchFamily="34" charset="0"/>
              </a:rPr>
              <a:t>     </a:t>
            </a:r>
            <a:endParaRPr lang="zh-CN" altLang="en-US" sz="24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7B5D41AE-1DA7-4CC5-A16D-5BE0695FBA5E}"/>
              </a:ext>
            </a:extLst>
          </p:cNvPr>
          <p:cNvSpPr/>
          <p:nvPr/>
        </p:nvSpPr>
        <p:spPr bwMode="gray">
          <a:xfrm>
            <a:off x="539750" y="1196975"/>
            <a:ext cx="8067675" cy="2519363"/>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spcAft>
                <a:spcPct val="20000"/>
              </a:spcAft>
              <a:buClrTx/>
              <a:buFontTx/>
              <a:buNone/>
            </a:pPr>
            <a:r>
              <a:rPr lang="en-US" altLang="zh-CN" sz="2400">
                <a:solidFill>
                  <a:srgbClr val="FF0000"/>
                </a:solidFill>
                <a:latin typeface="Arial" panose="020B0604020202020204" pitchFamily="34" charset="0"/>
              </a:rPr>
              <a:t>3.2.2  </a:t>
            </a:r>
            <a:r>
              <a:rPr lang="zh-CN" altLang="en-US" sz="2400">
                <a:solidFill>
                  <a:srgbClr val="FF0000"/>
                </a:solidFill>
                <a:latin typeface="Arial" panose="020B0604020202020204" pitchFamily="34" charset="0"/>
              </a:rPr>
              <a:t>软件需求分析的过程</a:t>
            </a:r>
          </a:p>
          <a:p>
            <a:pPr eaLnBrk="1" hangingPunct="1">
              <a:spcBef>
                <a:spcPct val="0"/>
              </a:spcBef>
              <a:buClrTx/>
              <a:buFontTx/>
              <a:buNone/>
            </a:pPr>
            <a:r>
              <a:rPr lang="zh-CN" altLang="en-US" sz="2000">
                <a:solidFill>
                  <a:srgbClr val="FF0000"/>
                </a:solidFill>
                <a:latin typeface="Arial" panose="020B0604020202020204" pitchFamily="34" charset="0"/>
              </a:rPr>
              <a:t>       </a:t>
            </a:r>
            <a:r>
              <a:rPr lang="zh-CN" altLang="en-US" sz="2000" u="sng">
                <a:solidFill>
                  <a:srgbClr val="FF0000"/>
                </a:solidFill>
                <a:latin typeface="Arial" panose="020B0604020202020204" pitchFamily="34" charset="0"/>
              </a:rPr>
              <a:t>软件需求分析的过程</a:t>
            </a:r>
            <a:r>
              <a:rPr lang="zh-CN" altLang="en-US" sz="2000">
                <a:solidFill>
                  <a:schemeClr val="tx1"/>
                </a:solidFill>
                <a:latin typeface="Arial" panose="020B0604020202020204" pitchFamily="34" charset="0"/>
              </a:rPr>
              <a:t>也称为</a:t>
            </a:r>
            <a:r>
              <a:rPr lang="zh-CN" altLang="en-US" sz="2000">
                <a:solidFill>
                  <a:srgbClr val="990033"/>
                </a:solidFill>
                <a:latin typeface="Arial" panose="020B0604020202020204" pitchFamily="34" charset="0"/>
              </a:rPr>
              <a:t>需求开发</a:t>
            </a:r>
            <a:r>
              <a:rPr lang="zh-CN" altLang="en-US" sz="2000">
                <a:solidFill>
                  <a:schemeClr val="tx1"/>
                </a:solidFill>
                <a:latin typeface="Arial" panose="020B0604020202020204" pitchFamily="34" charset="0"/>
              </a:rPr>
              <a:t>，可</a:t>
            </a:r>
            <a:r>
              <a:rPr lang="zh-CN" altLang="en-US" sz="2000">
                <a:solidFill>
                  <a:srgbClr val="DE4AD7"/>
                </a:solidFill>
                <a:latin typeface="Arial" panose="020B0604020202020204" pitchFamily="34" charset="0"/>
              </a:rPr>
              <a:t>分为</a:t>
            </a:r>
            <a:r>
              <a:rPr lang="zh-CN" altLang="en-US" sz="2000">
                <a:solidFill>
                  <a:srgbClr val="006600"/>
                </a:solidFill>
                <a:latin typeface="Arial" panose="020B0604020202020204" pitchFamily="34" charset="0"/>
              </a:rPr>
              <a:t>需求获取、综合与描述、需求验证和编写文档</a:t>
            </a:r>
            <a:r>
              <a:rPr lang="zh-CN" altLang="en-US" sz="2000">
                <a:solidFill>
                  <a:schemeClr val="tx1"/>
                </a:solidFill>
                <a:latin typeface="Arial" panose="020B0604020202020204" pitchFamily="34" charset="0"/>
              </a:rPr>
              <a:t>等</a:t>
            </a:r>
            <a:r>
              <a:rPr lang="zh-CN" altLang="en-US" sz="2000">
                <a:solidFill>
                  <a:srgbClr val="990033"/>
                </a:solidFill>
                <a:latin typeface="Arial" panose="020B0604020202020204" pitchFamily="34" charset="0"/>
              </a:rPr>
              <a:t>步骤</a:t>
            </a:r>
            <a:r>
              <a:rPr lang="zh-CN" altLang="en-US" sz="2000">
                <a:solidFill>
                  <a:schemeClr val="tx1"/>
                </a:solidFill>
                <a:latin typeface="Arial" panose="020B0604020202020204" pitchFamily="34" charset="0"/>
              </a:rPr>
              <a:t>，是一个不断深入与完善的</a:t>
            </a:r>
            <a:r>
              <a:rPr lang="zh-CN" altLang="en-US" sz="2000">
                <a:solidFill>
                  <a:srgbClr val="990033"/>
                </a:solidFill>
                <a:latin typeface="Arial" panose="020B0604020202020204" pitchFamily="34" charset="0"/>
              </a:rPr>
              <a:t>迭代过程</a:t>
            </a:r>
            <a:r>
              <a:rPr lang="zh-CN" altLang="en-US" sz="2000">
                <a:solidFill>
                  <a:schemeClr val="tx1"/>
                </a:solidFill>
                <a:latin typeface="Arial" panose="020B0604020202020204" pitchFamily="34" charset="0"/>
              </a:rPr>
              <a:t>，如图</a:t>
            </a:r>
            <a:r>
              <a:rPr lang="en-US" altLang="zh-CN" sz="2000">
                <a:solidFill>
                  <a:schemeClr val="tx1"/>
                </a:solidFill>
                <a:latin typeface="Arial" panose="020B0604020202020204" pitchFamily="34" charset="0"/>
              </a:rPr>
              <a:t>3-2</a:t>
            </a:r>
            <a:r>
              <a:rPr lang="zh-CN" altLang="en-US" sz="2000">
                <a:solidFill>
                  <a:schemeClr val="tx1"/>
                </a:solidFill>
                <a:latin typeface="Arial" panose="020B0604020202020204" pitchFamily="34" charset="0"/>
              </a:rPr>
              <a:t>所示。通常从用户获取的</a:t>
            </a:r>
            <a:r>
              <a:rPr lang="zh-CN" altLang="en-US" sz="2000">
                <a:solidFill>
                  <a:srgbClr val="990000"/>
                </a:solidFill>
                <a:latin typeface="Arial" panose="020B0604020202020204" pitchFamily="34" charset="0"/>
              </a:rPr>
              <a:t>初步需求</a:t>
            </a:r>
            <a:r>
              <a:rPr lang="zh-CN" altLang="en-US" sz="2000">
                <a:solidFill>
                  <a:schemeClr val="tx1"/>
                </a:solidFill>
                <a:latin typeface="Arial" panose="020B0604020202020204" pitchFamily="34" charset="0"/>
              </a:rPr>
              <a:t>存在不够精确、模糊、片面等问题。通过</a:t>
            </a:r>
            <a:r>
              <a:rPr lang="zh-CN" altLang="en-US" sz="2000">
                <a:solidFill>
                  <a:srgbClr val="990033"/>
                </a:solidFill>
                <a:latin typeface="Arial" panose="020B0604020202020204" pitchFamily="34" charset="0"/>
              </a:rPr>
              <a:t>进一步</a:t>
            </a:r>
            <a:r>
              <a:rPr lang="zh-CN" altLang="en-US" sz="2000">
                <a:solidFill>
                  <a:srgbClr val="006600"/>
                </a:solidFill>
                <a:latin typeface="Arial" panose="020B0604020202020204" pitchFamily="34" charset="0"/>
              </a:rPr>
              <a:t>调研、修改、补充、细化、删减、整合和完善</a:t>
            </a:r>
            <a:r>
              <a:rPr lang="zh-CN" altLang="en-US" sz="2000">
                <a:solidFill>
                  <a:schemeClr val="tx1"/>
                </a:solidFill>
                <a:latin typeface="Arial" panose="020B0604020202020204" pitchFamily="34" charset="0"/>
              </a:rPr>
              <a:t>，最后得出全面且可行的软件需求。需求分析应有</a:t>
            </a:r>
            <a:r>
              <a:rPr lang="zh-CN" altLang="en-US" sz="2000">
                <a:solidFill>
                  <a:srgbClr val="990000"/>
                </a:solidFill>
                <a:latin typeface="Arial" panose="020B0604020202020204" pitchFamily="34" charset="0"/>
              </a:rPr>
              <a:t>用户参加</a:t>
            </a:r>
            <a:r>
              <a:rPr lang="zh-CN" altLang="en-US" sz="2000">
                <a:solidFill>
                  <a:schemeClr val="tx1"/>
                </a:solidFill>
                <a:latin typeface="Arial" panose="020B0604020202020204" pitchFamily="34" charset="0"/>
              </a:rPr>
              <a:t>，随时进行沟通交流，并最终征得用户认可。</a:t>
            </a:r>
          </a:p>
        </p:txBody>
      </p:sp>
      <p:pic>
        <p:nvPicPr>
          <p:cNvPr id="34822" name="Picture 7">
            <a:extLst>
              <a:ext uri="{FF2B5EF4-FFF2-40B4-BE49-F238E27FC236}">
                <a16:creationId xmlns:a16="http://schemas.microsoft.com/office/drawing/2014/main" id="{1C10DF4B-2EFB-4C37-98CD-36987293A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860800"/>
            <a:ext cx="4535488"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Rectangle 8">
            <a:extLst>
              <a:ext uri="{FF2B5EF4-FFF2-40B4-BE49-F238E27FC236}">
                <a16:creationId xmlns:a16="http://schemas.microsoft.com/office/drawing/2014/main" id="{415D529F-DB0A-4BB2-875F-F448B4446BF9}"/>
              </a:ext>
            </a:extLst>
          </p:cNvPr>
          <p:cNvSpPr>
            <a:spLocks noChangeArrowheads="1"/>
          </p:cNvSpPr>
          <p:nvPr/>
        </p:nvSpPr>
        <p:spPr bwMode="auto">
          <a:xfrm>
            <a:off x="3821113" y="6521450"/>
            <a:ext cx="193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en-US" sz="1600">
                <a:solidFill>
                  <a:schemeClr val="tx1"/>
                </a:solidFill>
                <a:latin typeface="Times New Roman" panose="02020603050405020304" pitchFamily="18" charset="0"/>
              </a:rPr>
              <a:t>图</a:t>
            </a:r>
            <a:r>
              <a:rPr lang="en-US" altLang="zh-CN" sz="1600">
                <a:solidFill>
                  <a:schemeClr val="tx1"/>
                </a:solidFill>
                <a:latin typeface="Times New Roman" panose="02020603050405020304" pitchFamily="18" charset="0"/>
              </a:rPr>
              <a:t>3-2 </a:t>
            </a:r>
            <a:r>
              <a:rPr lang="zh-CN" altLang="en-US" sz="1600">
                <a:solidFill>
                  <a:schemeClr val="tx1"/>
                </a:solidFill>
                <a:latin typeface="Times New Roman" panose="02020603050405020304" pitchFamily="18" charset="0"/>
              </a:rPr>
              <a:t>需求分析过程</a:t>
            </a:r>
            <a:endParaRPr lang="zh-CN" altLang="en-US" sz="160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32BA1DF7-DB64-4B50-A81D-65D66D86606A}"/>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3.2 </a:t>
            </a:r>
            <a:r>
              <a:rPr lang="zh-CN" altLang="en-US" b="0">
                <a:effectLst>
                  <a:outerShdw blurRad="38100" dist="38100" dir="2700000" algn="tl">
                    <a:srgbClr val="C0C0C0"/>
                  </a:outerShdw>
                </a:effectLst>
              </a:rPr>
              <a:t>需求分析的任务及过程</a:t>
            </a:r>
            <a:r>
              <a:rPr lang="zh-CN" altLang="en-US"/>
              <a:t> </a:t>
            </a:r>
          </a:p>
        </p:txBody>
      </p:sp>
      <p:sp>
        <p:nvSpPr>
          <p:cNvPr id="35842" name="Text Box 3">
            <a:extLst>
              <a:ext uri="{FF2B5EF4-FFF2-40B4-BE49-F238E27FC236}">
                <a16:creationId xmlns:a16="http://schemas.microsoft.com/office/drawing/2014/main" id="{D14B03AF-F667-4817-970B-25089E3046D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5843" name="Rectangle 4">
            <a:extLst>
              <a:ext uri="{FF2B5EF4-FFF2-40B4-BE49-F238E27FC236}">
                <a16:creationId xmlns:a16="http://schemas.microsoft.com/office/drawing/2014/main" id="{38DCDE0B-F02B-4035-9800-ADCB036BA9FA}"/>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5844" name="Rectangle 5">
            <a:extLst>
              <a:ext uri="{FF2B5EF4-FFF2-40B4-BE49-F238E27FC236}">
                <a16:creationId xmlns:a16="http://schemas.microsoft.com/office/drawing/2014/main" id="{B243B651-AC89-4970-A476-823AD306428B}"/>
              </a:ext>
            </a:extLst>
          </p:cNvPr>
          <p:cNvSpPr>
            <a:spLocks noChangeArrowheads="1"/>
          </p:cNvSpPr>
          <p:nvPr/>
        </p:nvSpPr>
        <p:spPr bwMode="auto">
          <a:xfrm>
            <a:off x="755650" y="3506788"/>
            <a:ext cx="7080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3200" b="0">
                <a:solidFill>
                  <a:schemeClr val="tx1"/>
                </a:solidFill>
                <a:latin typeface="Arial" panose="020B0604020202020204" pitchFamily="34" charset="0"/>
              </a:rPr>
              <a:t>      </a:t>
            </a:r>
          </a:p>
        </p:txBody>
      </p:sp>
      <p:sp>
        <p:nvSpPr>
          <p:cNvPr id="19" name="圆角矩形 18">
            <a:extLst>
              <a:ext uri="{FF2B5EF4-FFF2-40B4-BE49-F238E27FC236}">
                <a16:creationId xmlns:a16="http://schemas.microsoft.com/office/drawing/2014/main" id="{1A0A4695-A9F7-4BD5-9656-BF68065A3DA2}"/>
              </a:ext>
            </a:extLst>
          </p:cNvPr>
          <p:cNvSpPr/>
          <p:nvPr/>
        </p:nvSpPr>
        <p:spPr bwMode="gray">
          <a:xfrm>
            <a:off x="539750" y="1412875"/>
            <a:ext cx="7921625" cy="3686175"/>
          </a:xfrm>
          <a:prstGeom prst="roundRect">
            <a:avLst>
              <a:gd name="adj" fmla="val 10078"/>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Tx/>
              <a:buNone/>
            </a:pPr>
            <a:r>
              <a:rPr lang="zh-CN" altLang="en-US" sz="2400">
                <a:solidFill>
                  <a:schemeClr val="tx1"/>
                </a:solidFill>
                <a:latin typeface="Arial" panose="020B0604020202020204" pitchFamily="34" charset="0"/>
              </a:rPr>
              <a:t>       根据实际项目的</a:t>
            </a:r>
            <a:r>
              <a:rPr lang="zh-CN" altLang="en-US" sz="2400">
                <a:solidFill>
                  <a:srgbClr val="990033"/>
                </a:solidFill>
                <a:latin typeface="Arial" panose="020B0604020202020204" pitchFamily="34" charset="0"/>
              </a:rPr>
              <a:t>规模和特点</a:t>
            </a:r>
            <a:r>
              <a:rPr lang="zh-CN" altLang="en-US" sz="2400">
                <a:solidFill>
                  <a:schemeClr val="tx1"/>
                </a:solidFill>
                <a:latin typeface="Arial" panose="020B0604020202020204" pitchFamily="34" charset="0"/>
              </a:rPr>
              <a:t>，</a:t>
            </a:r>
            <a:r>
              <a:rPr lang="zh-CN" altLang="en-US" sz="2400" u="sng">
                <a:solidFill>
                  <a:srgbClr val="1F38ED"/>
                </a:solidFill>
                <a:effectLst>
                  <a:outerShdw blurRad="38100" dist="38100" dir="2700000" algn="tl">
                    <a:srgbClr val="C0C0C0"/>
                  </a:outerShdw>
                </a:effectLst>
                <a:latin typeface="Arial" panose="020B0604020202020204" pitchFamily="34" charset="0"/>
              </a:rPr>
              <a:t>确定</a:t>
            </a:r>
            <a:r>
              <a:rPr lang="zh-CN" altLang="en-US" sz="2400">
                <a:solidFill>
                  <a:srgbClr val="CC0000"/>
                </a:solidFill>
                <a:latin typeface="Arial" panose="020B0604020202020204" pitchFamily="34" charset="0"/>
              </a:rPr>
              <a:t>合适的需求分析常规过程</a:t>
            </a:r>
            <a:r>
              <a:rPr lang="zh-CN" altLang="en-US" sz="2400">
                <a:solidFill>
                  <a:schemeClr val="tx1"/>
                </a:solidFill>
                <a:latin typeface="Arial" panose="020B0604020202020204" pitchFamily="34" charset="0"/>
              </a:rPr>
              <a:t>如下。 </a:t>
            </a:r>
          </a:p>
          <a:p>
            <a:pPr eaLnBrk="1" hangingPunct="1">
              <a:lnSpc>
                <a:spcPct val="150000"/>
              </a:lnSpc>
              <a:spcBef>
                <a:spcPct val="0"/>
              </a:spcBef>
              <a:buClrTx/>
              <a:buFontTx/>
              <a:buNone/>
            </a:pPr>
            <a:r>
              <a:rPr lang="en-US" altLang="zh-CN" sz="2400">
                <a:solidFill>
                  <a:schemeClr val="tx1"/>
                </a:solidFill>
                <a:latin typeface="Arial" panose="020B0604020202020204" pitchFamily="34" charset="0"/>
              </a:rPr>
              <a:t>      1</a:t>
            </a:r>
            <a:r>
              <a:rPr lang="zh-CN" altLang="en-US" sz="2400">
                <a:solidFill>
                  <a:schemeClr val="tx1"/>
                </a:solidFill>
                <a:latin typeface="Arial" panose="020B0604020202020204" pitchFamily="34" charset="0"/>
              </a:rPr>
              <a:t>）需求获取</a:t>
            </a:r>
            <a:r>
              <a:rPr lang="en-US" altLang="zh-CN" sz="2400">
                <a:solidFill>
                  <a:schemeClr val="tx1"/>
                </a:solidFill>
                <a:latin typeface="Arial" panose="020B0604020202020204" pitchFamily="34" charset="0"/>
              </a:rPr>
              <a:t>-</a:t>
            </a:r>
            <a:r>
              <a:rPr lang="zh-CN" altLang="en-US" sz="2400">
                <a:solidFill>
                  <a:schemeClr val="tx1"/>
                </a:solidFill>
                <a:latin typeface="Arial" panose="020B0604020202020204" pitchFamily="34" charset="0"/>
              </a:rPr>
              <a:t>需求调查</a:t>
            </a:r>
            <a:r>
              <a:rPr lang="en-US" altLang="zh-CN" sz="2400">
                <a:solidFill>
                  <a:schemeClr val="tx1"/>
                </a:solidFill>
                <a:latin typeface="Arial" panose="020B0604020202020204" pitchFamily="34" charset="0"/>
              </a:rPr>
              <a:t>-</a:t>
            </a:r>
            <a:r>
              <a:rPr lang="zh-CN" altLang="en-US" sz="2400">
                <a:solidFill>
                  <a:schemeClr val="tx1"/>
                </a:solidFill>
                <a:latin typeface="Arial" panose="020B0604020202020204" pitchFamily="34" charset="0"/>
              </a:rPr>
              <a:t>调研、座谈、问卷、查阅</a:t>
            </a:r>
            <a:r>
              <a:rPr lang="en-US" altLang="zh-CN" sz="2400">
                <a:solidFill>
                  <a:schemeClr val="tx1"/>
                </a:solidFill>
                <a:latin typeface="Arial" panose="020B0604020202020204" pitchFamily="34" charset="0"/>
              </a:rPr>
              <a:t>…      </a:t>
            </a:r>
          </a:p>
          <a:p>
            <a:pPr eaLnBrk="1" hangingPunct="1">
              <a:lnSpc>
                <a:spcPct val="150000"/>
              </a:lnSpc>
              <a:spcBef>
                <a:spcPct val="0"/>
              </a:spcBef>
              <a:buClrTx/>
              <a:buFontTx/>
              <a:buNone/>
            </a:pPr>
            <a:r>
              <a:rPr lang="en-US" altLang="zh-CN" sz="2400">
                <a:solidFill>
                  <a:schemeClr val="tx1"/>
                </a:solidFill>
                <a:latin typeface="Arial" panose="020B0604020202020204" pitchFamily="34" charset="0"/>
              </a:rPr>
              <a:t>      2</a:t>
            </a:r>
            <a:r>
              <a:rPr lang="zh-CN" altLang="en-US" sz="2400">
                <a:solidFill>
                  <a:schemeClr val="tx1"/>
                </a:solidFill>
                <a:latin typeface="Arial" panose="020B0604020202020204" pitchFamily="34" charset="0"/>
              </a:rPr>
              <a:t>）需求综合与描述</a:t>
            </a:r>
            <a:r>
              <a:rPr lang="en-US" altLang="zh-CN" sz="2400">
                <a:solidFill>
                  <a:schemeClr val="tx1"/>
                </a:solidFill>
                <a:latin typeface="Arial" panose="020B0604020202020204" pitchFamily="34" charset="0"/>
              </a:rPr>
              <a:t>-</a:t>
            </a:r>
            <a:r>
              <a:rPr lang="zh-CN" altLang="en-US" sz="2400">
                <a:solidFill>
                  <a:schemeClr val="tx1"/>
                </a:solidFill>
                <a:latin typeface="Arial" panose="020B0604020202020204" pitchFamily="34" charset="0"/>
              </a:rPr>
              <a:t>从系统角度理解</a:t>
            </a:r>
            <a:r>
              <a:rPr lang="en-US" altLang="zh-CN" sz="2400">
                <a:solidFill>
                  <a:schemeClr val="tx1"/>
                </a:solidFill>
                <a:latin typeface="Arial" panose="020B0604020202020204" pitchFamily="34" charset="0"/>
              </a:rPr>
              <a:t>-</a:t>
            </a:r>
            <a:r>
              <a:rPr lang="zh-CN" altLang="en-US" sz="2400">
                <a:solidFill>
                  <a:schemeClr val="tx1"/>
                </a:solidFill>
                <a:latin typeface="Arial" panose="020B0604020202020204" pitchFamily="34" charset="0"/>
              </a:rPr>
              <a:t>确定</a:t>
            </a:r>
            <a:r>
              <a:rPr lang="zh-CN" altLang="en-US" sz="2400">
                <a:solidFill>
                  <a:schemeClr val="tx1"/>
                </a:solidFill>
                <a:latin typeface="Arial" panose="020B0604020202020204" pitchFamily="34" charset="0"/>
                <a:sym typeface="+mn-ea"/>
              </a:rPr>
              <a:t>综合要求</a:t>
            </a:r>
            <a:r>
              <a:rPr lang="en-US" altLang="zh-CN" sz="2400">
                <a:solidFill>
                  <a:schemeClr val="tx1"/>
                </a:solidFill>
                <a:latin typeface="Arial" panose="020B0604020202020204" pitchFamily="34" charset="0"/>
                <a:sym typeface="+mn-ea"/>
              </a:rPr>
              <a:t>-</a:t>
            </a:r>
            <a:r>
              <a:rPr lang="zh-CN" altLang="en-US" sz="2400">
                <a:solidFill>
                  <a:schemeClr val="tx1"/>
                </a:solidFill>
                <a:latin typeface="Arial" panose="020B0604020202020204" pitchFamily="34" charset="0"/>
                <a:sym typeface="+mn-ea"/>
              </a:rPr>
              <a:t>需求实现条件</a:t>
            </a:r>
            <a:r>
              <a:rPr lang="en-US" altLang="zh-CN" sz="2400">
                <a:solidFill>
                  <a:schemeClr val="tx1"/>
                </a:solidFill>
                <a:latin typeface="Arial" panose="020B0604020202020204" pitchFamily="34" charset="0"/>
                <a:sym typeface="+mn-ea"/>
              </a:rPr>
              <a:t>-</a:t>
            </a:r>
            <a:r>
              <a:rPr lang="zh-CN" altLang="en-US" sz="2400">
                <a:solidFill>
                  <a:schemeClr val="tx1"/>
                </a:solidFill>
                <a:latin typeface="Arial" panose="020B0604020202020204" pitchFamily="34" charset="0"/>
                <a:sym typeface="+mn-ea"/>
              </a:rPr>
              <a:t>需求应达到的标准。</a:t>
            </a:r>
            <a:endParaRPr lang="zh-CN" altLang="en-US" sz="2400">
              <a:solidFill>
                <a:schemeClr val="tx1"/>
              </a:solidFill>
              <a:latin typeface="Arial" panose="020B0604020202020204" pitchFamily="34" charset="0"/>
            </a:endParaRPr>
          </a:p>
          <a:p>
            <a:pPr eaLnBrk="1" hangingPunct="1">
              <a:lnSpc>
                <a:spcPct val="150000"/>
              </a:lnSpc>
              <a:spcBef>
                <a:spcPct val="0"/>
              </a:spcBef>
              <a:buClrTx/>
              <a:buFontTx/>
              <a:buNone/>
            </a:pPr>
            <a:r>
              <a:rPr lang="en-US" altLang="zh-CN" sz="2400">
                <a:solidFill>
                  <a:schemeClr val="tx1"/>
                </a:solidFill>
                <a:latin typeface="Arial" panose="020B0604020202020204" pitchFamily="34" charset="0"/>
              </a:rPr>
              <a:t>      3</a:t>
            </a:r>
            <a:r>
              <a:rPr lang="zh-CN" altLang="en-US" sz="2400">
                <a:solidFill>
                  <a:schemeClr val="tx1"/>
                </a:solidFill>
                <a:latin typeface="Arial" panose="020B0604020202020204" pitchFamily="34" charset="0"/>
              </a:rPr>
              <a:t>） 需求验证</a:t>
            </a:r>
            <a:r>
              <a:rPr lang="en-US" altLang="zh-CN" sz="2400">
                <a:solidFill>
                  <a:schemeClr val="tx1"/>
                </a:solidFill>
                <a:latin typeface="Arial" panose="020B0604020202020204" pitchFamily="34" charset="0"/>
              </a:rPr>
              <a:t>-</a:t>
            </a:r>
            <a:r>
              <a:rPr lang="zh-CN" altLang="en-US" sz="2400">
                <a:solidFill>
                  <a:schemeClr val="tx1"/>
                </a:solidFill>
                <a:latin typeface="Arial" panose="020B0604020202020204" pitchFamily="34" charset="0"/>
              </a:rPr>
              <a:t>需求检验或评审</a:t>
            </a:r>
          </a:p>
          <a:p>
            <a:pPr eaLnBrk="1" hangingPunct="1">
              <a:lnSpc>
                <a:spcPct val="150000"/>
              </a:lnSpc>
              <a:spcBef>
                <a:spcPct val="0"/>
              </a:spcBef>
              <a:buClrTx/>
              <a:buFontTx/>
              <a:buNone/>
            </a:pPr>
            <a:r>
              <a:rPr lang="en-US" altLang="zh-CN" sz="2400">
                <a:solidFill>
                  <a:schemeClr val="tx1"/>
                </a:solidFill>
                <a:latin typeface="Arial" panose="020B0604020202020204" pitchFamily="34" charset="0"/>
              </a:rPr>
              <a:t>      4</a:t>
            </a:r>
            <a:r>
              <a:rPr lang="zh-CN" altLang="en-US" sz="2400">
                <a:solidFill>
                  <a:schemeClr val="tx1"/>
                </a:solidFill>
                <a:latin typeface="Arial" panose="020B0604020202020204" pitchFamily="34" charset="0"/>
              </a:rPr>
              <a:t>）完成需求文档</a:t>
            </a:r>
          </a:p>
        </p:txBody>
      </p:sp>
      <p:sp>
        <p:nvSpPr>
          <p:cNvPr id="2" name="圆角矩形 18">
            <a:extLst>
              <a:ext uri="{FF2B5EF4-FFF2-40B4-BE49-F238E27FC236}">
                <a16:creationId xmlns:a16="http://schemas.microsoft.com/office/drawing/2014/main" id="{18A8C557-D2E7-4DDB-8AC2-B166980DEF5C}"/>
              </a:ext>
            </a:extLst>
          </p:cNvPr>
          <p:cNvSpPr/>
          <p:nvPr/>
        </p:nvSpPr>
        <p:spPr bwMode="gray">
          <a:xfrm>
            <a:off x="428625" y="5392738"/>
            <a:ext cx="7921625" cy="143986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endParaRPr lang="zh-CN" altLang="en-US" sz="2400" b="1">
              <a:solidFill>
                <a:schemeClr val="tx1"/>
              </a:solidFill>
              <a:latin typeface="Arial" panose="020B0604020202020204" pitchFamily="34" charset="0"/>
            </a:endParaRPr>
          </a:p>
        </p:txBody>
      </p:sp>
      <p:sp>
        <p:nvSpPr>
          <p:cNvPr id="35847" name="Rectangle 9">
            <a:extLst>
              <a:ext uri="{FF2B5EF4-FFF2-40B4-BE49-F238E27FC236}">
                <a16:creationId xmlns:a16="http://schemas.microsoft.com/office/drawing/2014/main" id="{EE9EFA36-AC20-42C7-8B2F-9CAD4DE76B55}"/>
              </a:ext>
            </a:extLst>
          </p:cNvPr>
          <p:cNvSpPr>
            <a:spLocks noChangeArrowheads="1"/>
          </p:cNvSpPr>
          <p:nvPr/>
        </p:nvSpPr>
        <p:spPr bwMode="auto">
          <a:xfrm>
            <a:off x="768350" y="5448300"/>
            <a:ext cx="45720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a:solidFill>
                  <a:srgbClr val="FF0000"/>
                </a:solidFill>
                <a:latin typeface="Wingdings" panose="05000000000000000000" pitchFamily="2" charset="2"/>
              </a:rPr>
              <a:t> 1</a:t>
            </a:r>
            <a:r>
              <a:rPr lang="zh-CN" altLang="en-US">
                <a:solidFill>
                  <a:srgbClr val="FF0000"/>
                </a:solidFill>
                <a:latin typeface="Arial" panose="020B0604020202020204" pitchFamily="34" charset="0"/>
                <a:ea typeface="黑体" panose="02010609060101010101" pitchFamily="49" charset="-122"/>
              </a:rPr>
              <a:t>讨论思考</a:t>
            </a:r>
            <a:r>
              <a:rPr lang="zh-CN" altLang="en-US">
                <a:solidFill>
                  <a:srgbClr val="FF0000"/>
                </a:solidFill>
                <a:latin typeface="Arial" panose="020B0604020202020204" pitchFamily="34" charset="0"/>
              </a:rPr>
              <a:t>：</a:t>
            </a:r>
          </a:p>
          <a:p>
            <a:pPr eaLnBrk="1" hangingPunct="1">
              <a:spcBef>
                <a:spcPct val="0"/>
              </a:spcBef>
              <a:buClrTx/>
              <a:buFont typeface="Arial" panose="020B0604020202020204" pitchFamily="34" charset="0"/>
              <a:buNone/>
            </a:pPr>
            <a:r>
              <a:rPr lang="zh-CN" altLang="en-US" sz="2000">
                <a:solidFill>
                  <a:schemeClr val="tx1"/>
                </a:solidFill>
                <a:latin typeface="楷体" panose="02010609060101010101" pitchFamily="49" charset="-122"/>
                <a:ea typeface="楷体" panose="02010609060101010101" pitchFamily="49" charset="-122"/>
              </a:rPr>
              <a:t>    （</a:t>
            </a:r>
            <a:r>
              <a:rPr lang="en-US" altLang="zh-CN" sz="2000">
                <a:solidFill>
                  <a:schemeClr val="tx1"/>
                </a:solidFill>
                <a:latin typeface="楷体" panose="02010609060101010101" pitchFamily="49" charset="-122"/>
                <a:ea typeface="楷体" panose="02010609060101010101" pitchFamily="49" charset="-122"/>
              </a:rPr>
              <a:t>1</a:t>
            </a:r>
            <a:r>
              <a:rPr lang="zh-CN" altLang="en-US" sz="2000">
                <a:solidFill>
                  <a:schemeClr val="tx1"/>
                </a:solidFill>
                <a:latin typeface="楷体" panose="02010609060101010101" pitchFamily="49" charset="-122"/>
                <a:ea typeface="楷体" panose="02010609060101010101" pitchFamily="49" charset="-122"/>
              </a:rPr>
              <a:t>）需求分析具体任务有哪些？ </a:t>
            </a:r>
          </a:p>
          <a:p>
            <a:pPr eaLnBrk="1" hangingPunct="1">
              <a:spcBef>
                <a:spcPct val="0"/>
              </a:spcBef>
              <a:buClrTx/>
              <a:buFont typeface="Arial" panose="020B0604020202020204" pitchFamily="34" charset="0"/>
              <a:buNone/>
            </a:pPr>
            <a:r>
              <a:rPr lang="zh-CN" altLang="en-US" sz="2000">
                <a:solidFill>
                  <a:schemeClr val="tx1"/>
                </a:solidFill>
                <a:latin typeface="楷体" panose="02010609060101010101" pitchFamily="49" charset="-122"/>
                <a:ea typeface="楷体" panose="02010609060101010101" pitchFamily="49" charset="-122"/>
              </a:rPr>
              <a:t>    （</a:t>
            </a:r>
            <a:r>
              <a:rPr lang="en-US" altLang="zh-CN" sz="2000">
                <a:solidFill>
                  <a:schemeClr val="tx1"/>
                </a:solidFill>
                <a:latin typeface="楷体" panose="02010609060101010101" pitchFamily="49" charset="-122"/>
                <a:ea typeface="楷体" panose="02010609060101010101" pitchFamily="49" charset="-122"/>
              </a:rPr>
              <a:t>2</a:t>
            </a:r>
            <a:r>
              <a:rPr lang="zh-CN" altLang="en-US" sz="2000">
                <a:solidFill>
                  <a:schemeClr val="tx1"/>
                </a:solidFill>
                <a:latin typeface="楷体" panose="02010609060101010101" pitchFamily="49" charset="-122"/>
                <a:ea typeface="楷体" panose="02010609060101010101" pitchFamily="49" charset="-122"/>
              </a:rPr>
              <a:t>）需求分析常规步骤是什么？</a:t>
            </a:r>
          </a:p>
        </p:txBody>
      </p:sp>
      <p:pic>
        <p:nvPicPr>
          <p:cNvPr id="35848" name="图片 30">
            <a:extLst>
              <a:ext uri="{FF2B5EF4-FFF2-40B4-BE49-F238E27FC236}">
                <a16:creationId xmlns:a16="http://schemas.microsoft.com/office/drawing/2014/main" id="{AB7A8853-F823-4CFD-AEC1-3C03F31CA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0" y="4086225"/>
            <a:ext cx="9366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9AEAD5A-65F7-4059-841C-6FA86764A5FD}"/>
              </a:ext>
            </a:extLst>
          </p:cNvPr>
          <p:cNvSpPr>
            <a:spLocks noGrp="1" noChangeArrowheads="1"/>
          </p:cNvSpPr>
          <p:nvPr>
            <p:ph type="title" idx="4294967295"/>
          </p:nvPr>
        </p:nvSpPr>
        <p:spPr>
          <a:xfrm>
            <a:off x="395288" y="188913"/>
            <a:ext cx="8178800" cy="533400"/>
          </a:xfrm>
        </p:spPr>
        <p:txBody>
          <a:bodyPr/>
          <a:lstStyle/>
          <a:p>
            <a:pPr eaLnBrk="1" hangingPunct="1"/>
            <a:r>
              <a:rPr lang="en-US" altLang="zh-CN">
                <a:effectLst>
                  <a:outerShdw blurRad="38100" dist="38100" dir="2700000" algn="tl">
                    <a:srgbClr val="C0C0C0"/>
                  </a:outerShdw>
                </a:effectLst>
              </a:rPr>
              <a:t>3.3 </a:t>
            </a:r>
            <a:r>
              <a:rPr lang="zh-CN" altLang="en-US">
                <a:effectLst>
                  <a:outerShdw blurRad="38100" dist="38100" dir="2700000" algn="tl">
                    <a:srgbClr val="C0C0C0"/>
                  </a:outerShdw>
                </a:effectLst>
              </a:rPr>
              <a:t>软件需求分析方法 </a:t>
            </a:r>
          </a:p>
        </p:txBody>
      </p:sp>
      <p:sp>
        <p:nvSpPr>
          <p:cNvPr id="36866" name="Text Box 3">
            <a:extLst>
              <a:ext uri="{FF2B5EF4-FFF2-40B4-BE49-F238E27FC236}">
                <a16:creationId xmlns:a16="http://schemas.microsoft.com/office/drawing/2014/main" id="{05A4B9CB-8CBA-4BAC-A4EE-A0A4ED3EC89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6867" name="Rectangle 4">
            <a:extLst>
              <a:ext uri="{FF2B5EF4-FFF2-40B4-BE49-F238E27FC236}">
                <a16:creationId xmlns:a16="http://schemas.microsoft.com/office/drawing/2014/main" id="{B86F44E0-47FA-4F00-BDF7-A6B34C602C8D}"/>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6868" name="Rectangle 5">
            <a:extLst>
              <a:ext uri="{FF2B5EF4-FFF2-40B4-BE49-F238E27FC236}">
                <a16:creationId xmlns:a16="http://schemas.microsoft.com/office/drawing/2014/main" id="{132F2449-4046-4B50-9D07-A88A87C8FB3B}"/>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D3E09AEA-CE22-4FC2-97A3-1895C693E29A}"/>
              </a:ext>
            </a:extLst>
          </p:cNvPr>
          <p:cNvSpPr/>
          <p:nvPr/>
        </p:nvSpPr>
        <p:spPr bwMode="gray">
          <a:xfrm>
            <a:off x="395288" y="1196975"/>
            <a:ext cx="8353425" cy="5472113"/>
          </a:xfrm>
          <a:prstGeom prst="roundRect">
            <a:avLst>
              <a:gd name="adj" fmla="val 3873"/>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en-US" altLang="zh-CN" sz="2600">
                <a:solidFill>
                  <a:srgbClr val="FF0000"/>
                </a:solidFill>
                <a:latin typeface="Arial" panose="020B0604020202020204" pitchFamily="34" charset="0"/>
              </a:rPr>
              <a:t>3.3.1 </a:t>
            </a:r>
            <a:r>
              <a:rPr lang="zh-CN" altLang="en-US" sz="2600">
                <a:solidFill>
                  <a:srgbClr val="FF0000"/>
                </a:solidFill>
                <a:latin typeface="Arial" panose="020B0604020202020204" pitchFamily="34" charset="0"/>
              </a:rPr>
              <a:t>软件需求分析方法的种类</a:t>
            </a:r>
          </a:p>
          <a:p>
            <a:pPr eaLnBrk="1" hangingPunct="1">
              <a:spcAft>
                <a:spcPct val="20000"/>
              </a:spcAft>
              <a:buClrTx/>
              <a:buFont typeface="Arial" panose="020B0604020202020204" pitchFamily="34" charset="0"/>
              <a:buNone/>
            </a:pPr>
            <a:r>
              <a:rPr lang="zh-CN" altLang="en-US" sz="2000" b="0">
                <a:solidFill>
                  <a:schemeClr val="tx1"/>
                </a:solidFill>
                <a:latin typeface="Arial" panose="020B0604020202020204" pitchFamily="34" charset="0"/>
              </a:rPr>
              <a:t>       </a:t>
            </a:r>
            <a:r>
              <a:rPr lang="zh-CN" altLang="en-US">
                <a:solidFill>
                  <a:schemeClr val="tx1"/>
                </a:solidFill>
                <a:latin typeface="Arial" panose="020B0604020202020204" pitchFamily="34" charset="0"/>
              </a:rPr>
              <a:t>目前，软件需求的分析与设计方法较多，目前常用的</a:t>
            </a:r>
            <a:r>
              <a:rPr lang="zh-CN" altLang="en-US">
                <a:solidFill>
                  <a:srgbClr val="CC0000"/>
                </a:solidFill>
                <a:latin typeface="Arial" panose="020B0604020202020204" pitchFamily="34" charset="0"/>
              </a:rPr>
              <a:t>需求分析方法</a:t>
            </a:r>
            <a:r>
              <a:rPr lang="zh-CN" altLang="en-US">
                <a:solidFill>
                  <a:schemeClr val="tx1"/>
                </a:solidFill>
                <a:latin typeface="Arial" panose="020B0604020202020204" pitchFamily="34" charset="0"/>
              </a:rPr>
              <a:t>分为</a:t>
            </a:r>
            <a:r>
              <a:rPr lang="en-US" altLang="zh-CN">
                <a:solidFill>
                  <a:srgbClr val="FF00FF"/>
                </a:solidFill>
                <a:latin typeface="Arial" panose="020B0604020202020204" pitchFamily="34" charset="0"/>
              </a:rPr>
              <a:t>4</a:t>
            </a:r>
            <a:r>
              <a:rPr lang="zh-CN" altLang="en-US">
                <a:solidFill>
                  <a:srgbClr val="FF00FF"/>
                </a:solidFill>
                <a:latin typeface="Arial" panose="020B0604020202020204" pitchFamily="34" charset="0"/>
              </a:rPr>
              <a:t>种</a:t>
            </a:r>
            <a:r>
              <a:rPr lang="zh-CN" altLang="en-US">
                <a:solidFill>
                  <a:schemeClr val="tx1"/>
                </a:solidFill>
                <a:latin typeface="Arial" panose="020B0604020202020204" pitchFamily="34" charset="0"/>
              </a:rPr>
              <a:t>：功能分解法、结构化分析法、信息建模法和面向对象的分析方法。</a:t>
            </a:r>
          </a:p>
          <a:p>
            <a:pPr eaLnBrk="1" hangingPunct="1">
              <a:spcBef>
                <a:spcPct val="0"/>
              </a:spcBef>
              <a:buClrTx/>
              <a:buFontTx/>
              <a:buNone/>
            </a:pP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1</a:t>
            </a:r>
            <a:r>
              <a:rPr lang="zh-CN" altLang="en-US" sz="2000">
                <a:solidFill>
                  <a:schemeClr val="tx1"/>
                </a:solidFill>
                <a:latin typeface="Arial" panose="020B0604020202020204" pitchFamily="34" charset="0"/>
              </a:rPr>
              <a:t>）功能分解方法。</a:t>
            </a:r>
          </a:p>
          <a:p>
            <a:pPr eaLnBrk="1" hangingPunct="1">
              <a:spcBef>
                <a:spcPct val="0"/>
              </a:spcBef>
              <a:buClrTx/>
              <a:buFontTx/>
              <a:buNone/>
            </a:pPr>
            <a:r>
              <a:rPr lang="zh-CN" altLang="en-US" sz="2000">
                <a:solidFill>
                  <a:srgbClr val="993300"/>
                </a:solidFill>
                <a:latin typeface="Arial" panose="020B0604020202020204" pitchFamily="34" charset="0"/>
              </a:rPr>
              <a:t>               功能分解</a:t>
            </a:r>
            <a:r>
              <a:rPr lang="en-US" altLang="zh-CN" sz="2000">
                <a:solidFill>
                  <a:schemeClr val="tx1"/>
                </a:solidFill>
                <a:latin typeface="Arial" panose="020B0604020202020204" pitchFamily="34" charset="0"/>
              </a:rPr>
              <a:t>=</a:t>
            </a:r>
            <a:r>
              <a:rPr lang="zh-CN" altLang="en-US" sz="2000">
                <a:solidFill>
                  <a:srgbClr val="006600"/>
                </a:solidFill>
                <a:latin typeface="Arial" panose="020B0604020202020204" pitchFamily="34" charset="0"/>
              </a:rPr>
              <a:t>功能</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子功能</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功能接口。</a:t>
            </a:r>
          </a:p>
          <a:p>
            <a:pPr eaLnBrk="1" hangingPunct="1">
              <a:spcBef>
                <a:spcPct val="0"/>
              </a:spcBef>
              <a:buClrTx/>
              <a:buFontTx/>
              <a:buNone/>
            </a:pP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2</a:t>
            </a:r>
            <a:r>
              <a:rPr lang="zh-CN" altLang="en-US" sz="2000">
                <a:solidFill>
                  <a:schemeClr val="tx1"/>
                </a:solidFill>
                <a:latin typeface="Arial" panose="020B0604020202020204" pitchFamily="34" charset="0"/>
              </a:rPr>
              <a:t>）结构化分析方法。</a:t>
            </a:r>
          </a:p>
          <a:p>
            <a:pPr eaLnBrk="1" hangingPunct="1">
              <a:spcBef>
                <a:spcPct val="0"/>
              </a:spcBef>
              <a:buClrTx/>
              <a:buFontTx/>
              <a:buNone/>
            </a:pPr>
            <a:r>
              <a:rPr lang="zh-CN" altLang="en-US" sz="2000">
                <a:solidFill>
                  <a:schemeClr val="tx1"/>
                </a:solidFill>
                <a:latin typeface="Arial" panose="020B0604020202020204" pitchFamily="34" charset="0"/>
              </a:rPr>
              <a:t>              </a:t>
            </a:r>
            <a:r>
              <a:rPr lang="zh-CN" altLang="en-US" sz="2000">
                <a:solidFill>
                  <a:srgbClr val="FF0000"/>
                </a:solidFill>
                <a:latin typeface="Arial" panose="020B0604020202020204" pitchFamily="34" charset="0"/>
              </a:rPr>
              <a:t>结构化</a:t>
            </a:r>
            <a:r>
              <a:rPr lang="zh-CN" altLang="en-US" sz="2000">
                <a:solidFill>
                  <a:srgbClr val="993300"/>
                </a:solidFill>
                <a:latin typeface="Arial" panose="020B0604020202020204" pitchFamily="34" charset="0"/>
              </a:rPr>
              <a:t>分析</a:t>
            </a: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 </a:t>
            </a:r>
            <a:r>
              <a:rPr lang="zh-CN" altLang="en-US" sz="2000">
                <a:solidFill>
                  <a:srgbClr val="006600"/>
                </a:solidFill>
                <a:latin typeface="Arial" panose="020B0604020202020204" pitchFamily="34" charset="0"/>
              </a:rPr>
              <a:t>数据流</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数据处理</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加工</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数据存储</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端点</a:t>
            </a:r>
            <a:r>
              <a:rPr lang="en-US" altLang="zh-CN" sz="2000">
                <a:solidFill>
                  <a:srgbClr val="006600"/>
                </a:solidFill>
                <a:latin typeface="Arial" panose="020B0604020202020204" pitchFamily="34" charset="0"/>
                <a:sym typeface="+mn-ea"/>
              </a:rPr>
              <a:t>+</a:t>
            </a:r>
            <a:endParaRPr lang="zh-CN" altLang="en-US" sz="2000">
              <a:solidFill>
                <a:srgbClr val="006600"/>
              </a:solidFill>
              <a:latin typeface="Arial" panose="020B0604020202020204" pitchFamily="34" charset="0"/>
            </a:endParaRPr>
          </a:p>
          <a:p>
            <a:pPr eaLnBrk="1" hangingPunct="1">
              <a:spcBef>
                <a:spcPct val="0"/>
              </a:spcBef>
              <a:buClrTx/>
              <a:buFontTx/>
              <a:buNone/>
            </a:pPr>
            <a:r>
              <a:rPr lang="zh-CN" altLang="en-US" sz="2000">
                <a:solidFill>
                  <a:srgbClr val="006600"/>
                </a:solidFill>
                <a:latin typeface="Arial" panose="020B0604020202020204" pitchFamily="34" charset="0"/>
              </a:rPr>
              <a:t>                    处理说明</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数据字典。</a:t>
            </a:r>
          </a:p>
          <a:p>
            <a:pPr eaLnBrk="1" hangingPunct="1">
              <a:spcBef>
                <a:spcPct val="0"/>
              </a:spcBef>
              <a:buClrTx/>
              <a:buFontTx/>
              <a:buNone/>
            </a:pP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3</a:t>
            </a:r>
            <a:r>
              <a:rPr lang="zh-CN" altLang="en-US" sz="2000">
                <a:solidFill>
                  <a:schemeClr val="tx1"/>
                </a:solidFill>
                <a:latin typeface="Arial" panose="020B0604020202020204" pitchFamily="34" charset="0"/>
              </a:rPr>
              <a:t>）信息建模方法。 </a:t>
            </a:r>
            <a:r>
              <a:rPr lang="zh-CN" altLang="en-US" sz="2000">
                <a:solidFill>
                  <a:srgbClr val="993300"/>
                </a:solidFill>
                <a:latin typeface="Arial" panose="020B0604020202020204" pitchFamily="34" charset="0"/>
              </a:rPr>
              <a:t>有序模型</a:t>
            </a:r>
            <a:r>
              <a:rPr lang="zh-CN" altLang="en-US" sz="2000">
                <a:solidFill>
                  <a:schemeClr val="tx1"/>
                </a:solidFill>
                <a:latin typeface="Arial" panose="020B0604020202020204" pitchFamily="34" charset="0"/>
              </a:rPr>
              <a:t>：</a:t>
            </a:r>
            <a:r>
              <a:rPr lang="zh-CN" altLang="en-US" sz="2000">
                <a:solidFill>
                  <a:srgbClr val="006600"/>
                </a:solidFill>
                <a:latin typeface="Arial" panose="020B0604020202020204" pitchFamily="34" charset="0"/>
              </a:rPr>
              <a:t>功能模型、信息模型、数据模型、控制模型、决策模型等，</a:t>
            </a:r>
            <a:r>
              <a:rPr lang="zh-CN" altLang="en-US" sz="2000">
                <a:solidFill>
                  <a:srgbClr val="993300"/>
                </a:solidFill>
                <a:latin typeface="Arial" panose="020B0604020202020204" pitchFamily="34" charset="0"/>
              </a:rPr>
              <a:t>工具：</a:t>
            </a:r>
            <a:r>
              <a:rPr lang="en-US" altLang="zh-CN" sz="2000">
                <a:solidFill>
                  <a:schemeClr val="tx1"/>
                </a:solidFill>
                <a:latin typeface="Arial" panose="020B0604020202020204" pitchFamily="34" charset="0"/>
              </a:rPr>
              <a:t>ER</a:t>
            </a:r>
            <a:r>
              <a:rPr lang="zh-CN" altLang="en-US" sz="2000">
                <a:solidFill>
                  <a:schemeClr val="tx1"/>
                </a:solidFill>
                <a:latin typeface="Arial" panose="020B0604020202020204" pitchFamily="34" charset="0"/>
              </a:rPr>
              <a:t>图。</a:t>
            </a:r>
          </a:p>
          <a:p>
            <a:pPr eaLnBrk="1" hangingPunct="1">
              <a:spcBef>
                <a:spcPct val="0"/>
              </a:spcBef>
              <a:buClrTx/>
              <a:buFontTx/>
              <a:buNone/>
            </a:pP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4</a:t>
            </a:r>
            <a:r>
              <a:rPr lang="zh-CN" altLang="en-US" sz="2000">
                <a:solidFill>
                  <a:schemeClr val="tx1"/>
                </a:solidFill>
                <a:latin typeface="Arial" panose="020B0604020202020204" pitchFamily="34" charset="0"/>
              </a:rPr>
              <a:t>）面向对象的分析。</a:t>
            </a:r>
          </a:p>
          <a:p>
            <a:pPr eaLnBrk="1" hangingPunct="1">
              <a:spcBef>
                <a:spcPct val="0"/>
              </a:spcBef>
              <a:buClrTx/>
              <a:buFontTx/>
              <a:buNone/>
            </a:pPr>
            <a:r>
              <a:rPr lang="zh-CN" altLang="en-US" sz="2000">
                <a:solidFill>
                  <a:srgbClr val="993300"/>
                </a:solidFill>
                <a:latin typeface="Arial" panose="020B0604020202020204" pitchFamily="34" charset="0"/>
              </a:rPr>
              <a:t>           面向对象</a:t>
            </a: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 </a:t>
            </a:r>
            <a:r>
              <a:rPr lang="zh-CN" altLang="en-US" sz="2000">
                <a:solidFill>
                  <a:srgbClr val="006600"/>
                </a:solidFill>
                <a:latin typeface="Arial" panose="020B0604020202020204" pitchFamily="34" charset="0"/>
              </a:rPr>
              <a:t>对象</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类</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结构与连接</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继承</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封装</a:t>
            </a:r>
            <a:r>
              <a:rPr lang="en-US" altLang="zh-CN" sz="2000">
                <a:solidFill>
                  <a:srgbClr val="006600"/>
                </a:solidFill>
                <a:latin typeface="Arial" panose="020B0604020202020204" pitchFamily="34" charset="0"/>
              </a:rPr>
              <a:t>+</a:t>
            </a:r>
            <a:r>
              <a:rPr lang="zh-CN" altLang="en-US" sz="2000">
                <a:solidFill>
                  <a:srgbClr val="006600"/>
                </a:solidFill>
                <a:latin typeface="Arial" panose="020B0604020202020204" pitchFamily="34" charset="0"/>
              </a:rPr>
              <a:t>消息通信。</a:t>
            </a:r>
          </a:p>
          <a:p>
            <a:pPr eaLnBrk="1" hangingPunct="1">
              <a:spcBef>
                <a:spcPct val="0"/>
              </a:spcBef>
              <a:buClrTx/>
              <a:buFontTx/>
              <a:buNone/>
            </a:pPr>
            <a:endParaRPr lang="zh-CN" altLang="en-US" sz="2000">
              <a:solidFill>
                <a:srgbClr val="006600"/>
              </a:solidFill>
              <a:latin typeface="Arial" panose="020B0604020202020204" pitchFamily="34" charset="0"/>
            </a:endParaRPr>
          </a:p>
        </p:txBody>
      </p:sp>
      <p:sp>
        <p:nvSpPr>
          <p:cNvPr id="36870" name="五边形 1">
            <a:extLst>
              <a:ext uri="{FF2B5EF4-FFF2-40B4-BE49-F238E27FC236}">
                <a16:creationId xmlns:a16="http://schemas.microsoft.com/office/drawing/2014/main" id="{CF46430A-2167-4794-BB5E-87766A117A64}"/>
              </a:ext>
            </a:extLst>
          </p:cNvPr>
          <p:cNvSpPr>
            <a:spLocks noChangeArrowheads="1"/>
          </p:cNvSpPr>
          <p:nvPr/>
        </p:nvSpPr>
        <p:spPr bwMode="gray">
          <a:xfrm>
            <a:off x="250825" y="3794125"/>
            <a:ext cx="792163" cy="360363"/>
          </a:xfrm>
          <a:prstGeom prst="homePlate">
            <a:avLst>
              <a:gd name="adj" fmla="val 49959"/>
            </a:avLst>
          </a:prstGeom>
          <a:solidFill>
            <a:srgbClr val="CC0000"/>
          </a:solidFill>
          <a:ln w="12700">
            <a:solidFill>
              <a:schemeClr val="bg1"/>
            </a:solidFill>
            <a:round/>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a:buClrTx/>
              <a:buFont typeface="Wingdings" panose="05000000000000000000" pitchFamily="2" charset="2"/>
              <a:buNone/>
            </a:pPr>
            <a:r>
              <a:rPr kumimoji="1" lang="zh-CN" altLang="en-US" sz="2000" b="0">
                <a:solidFill>
                  <a:srgbClr val="FFC000"/>
                </a:solidFill>
                <a:latin typeface="Arial" panose="020B0604020202020204" pitchFamily="34" charset="0"/>
              </a:rPr>
              <a:t>重点</a:t>
            </a:r>
          </a:p>
        </p:txBody>
      </p:sp>
      <p:sp>
        <p:nvSpPr>
          <p:cNvPr id="36871" name="五边形 8">
            <a:extLst>
              <a:ext uri="{FF2B5EF4-FFF2-40B4-BE49-F238E27FC236}">
                <a16:creationId xmlns:a16="http://schemas.microsoft.com/office/drawing/2014/main" id="{7CE52738-86D0-4ADE-842F-6D892DE1FCA0}"/>
              </a:ext>
            </a:extLst>
          </p:cNvPr>
          <p:cNvSpPr>
            <a:spLocks noChangeArrowheads="1"/>
          </p:cNvSpPr>
          <p:nvPr/>
        </p:nvSpPr>
        <p:spPr bwMode="gray">
          <a:xfrm>
            <a:off x="250825" y="5359400"/>
            <a:ext cx="792163" cy="360363"/>
          </a:xfrm>
          <a:prstGeom prst="homePlate">
            <a:avLst>
              <a:gd name="adj" fmla="val 49959"/>
            </a:avLst>
          </a:prstGeom>
          <a:solidFill>
            <a:srgbClr val="CC0000"/>
          </a:solidFill>
          <a:ln w="12700">
            <a:solidFill>
              <a:schemeClr val="bg1"/>
            </a:solidFill>
            <a:round/>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a:buClrTx/>
              <a:buFont typeface="Wingdings" panose="05000000000000000000" pitchFamily="2" charset="2"/>
              <a:buNone/>
            </a:pPr>
            <a:r>
              <a:rPr kumimoji="1" lang="zh-CN" altLang="en-US" sz="2000" b="0">
                <a:solidFill>
                  <a:srgbClr val="FFC000"/>
                </a:solidFill>
                <a:latin typeface="Arial" panose="020B0604020202020204" pitchFamily="34" charset="0"/>
              </a:rPr>
              <a:t>重点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AEEF207A-BFBD-4341-9E7F-2DF7DFC1BD3D}"/>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3.3 </a:t>
            </a:r>
            <a:r>
              <a:rPr lang="zh-CN" altLang="en-US" b="0">
                <a:effectLst>
                  <a:outerShdw blurRad="38100" dist="38100" dir="2700000" algn="tl">
                    <a:srgbClr val="C0C0C0"/>
                  </a:outerShdw>
                </a:effectLst>
              </a:rPr>
              <a:t>软件需求分析方法</a:t>
            </a:r>
          </a:p>
        </p:txBody>
      </p:sp>
      <p:sp>
        <p:nvSpPr>
          <p:cNvPr id="37890" name="Text Box 3">
            <a:extLst>
              <a:ext uri="{FF2B5EF4-FFF2-40B4-BE49-F238E27FC236}">
                <a16:creationId xmlns:a16="http://schemas.microsoft.com/office/drawing/2014/main" id="{1D27FBF8-0288-466B-9B37-FB4B6DBC16C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891" name="Rectangle 4">
            <a:extLst>
              <a:ext uri="{FF2B5EF4-FFF2-40B4-BE49-F238E27FC236}">
                <a16:creationId xmlns:a16="http://schemas.microsoft.com/office/drawing/2014/main" id="{5C05C33A-9950-4047-AE0D-4F386A3B6E59}"/>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7892" name="Rectangle 5">
            <a:extLst>
              <a:ext uri="{FF2B5EF4-FFF2-40B4-BE49-F238E27FC236}">
                <a16:creationId xmlns:a16="http://schemas.microsoft.com/office/drawing/2014/main" id="{F6CE7260-A69C-40B0-8C7D-1AD9A4238C93}"/>
              </a:ext>
            </a:extLst>
          </p:cNvPr>
          <p:cNvSpPr>
            <a:spLocks noChangeArrowheads="1"/>
          </p:cNvSpPr>
          <p:nvPr/>
        </p:nvSpPr>
        <p:spPr bwMode="auto">
          <a:xfrm>
            <a:off x="0" y="2492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57383" name="Group 39">
            <a:extLst>
              <a:ext uri="{FF2B5EF4-FFF2-40B4-BE49-F238E27FC236}">
                <a16:creationId xmlns:a16="http://schemas.microsoft.com/office/drawing/2014/main" id="{0F2C1923-856D-40D1-9889-7D7E7604814E}"/>
              </a:ext>
            </a:extLst>
          </p:cNvPr>
          <p:cNvGraphicFramePr>
            <a:graphicFrameLocks noGrp="1"/>
          </p:cNvGraphicFramePr>
          <p:nvPr/>
        </p:nvGraphicFramePr>
        <p:xfrm>
          <a:off x="1258888" y="3068638"/>
          <a:ext cx="6913562" cy="2806702"/>
        </p:xfrm>
        <a:graphic>
          <a:graphicData uri="http://schemas.openxmlformats.org/drawingml/2006/table">
            <a:tbl>
              <a:tblPr/>
              <a:tblGrid>
                <a:gridCol w="1787525">
                  <a:extLst>
                    <a:ext uri="{9D8B030D-6E8A-4147-A177-3AD203B41FA5}">
                      <a16:colId xmlns:a16="http://schemas.microsoft.com/office/drawing/2014/main" val="1493152092"/>
                    </a:ext>
                  </a:extLst>
                </a:gridCol>
                <a:gridCol w="1728787">
                  <a:extLst>
                    <a:ext uri="{9D8B030D-6E8A-4147-A177-3AD203B41FA5}">
                      <a16:colId xmlns:a16="http://schemas.microsoft.com/office/drawing/2014/main" val="3613177316"/>
                    </a:ext>
                  </a:extLst>
                </a:gridCol>
                <a:gridCol w="1284288">
                  <a:extLst>
                    <a:ext uri="{9D8B030D-6E8A-4147-A177-3AD203B41FA5}">
                      <a16:colId xmlns:a16="http://schemas.microsoft.com/office/drawing/2014/main" val="1426728993"/>
                    </a:ext>
                  </a:extLst>
                </a:gridCol>
                <a:gridCol w="2112962">
                  <a:extLst>
                    <a:ext uri="{9D8B030D-6E8A-4147-A177-3AD203B41FA5}">
                      <a16:colId xmlns:a16="http://schemas.microsoft.com/office/drawing/2014/main" val="2188253307"/>
                    </a:ext>
                  </a:extLst>
                </a:gridCol>
              </a:tblGrid>
              <a:tr h="73183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分析方法名称</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   的</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优缺点</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适用范围</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747551362"/>
                  </a:ext>
                </a:extLst>
              </a:tr>
              <a:tr h="6746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面向功能分析</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3F0"/>
                    </a:solid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获取功能模型</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简单明了</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系统软件和应用软件</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2643441"/>
                  </a:ext>
                </a:extLst>
              </a:tr>
              <a:tr h="6746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面向对象分析</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3F0"/>
                    </a:solid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获取对象模型</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复杂抽象</a:t>
                      </a:r>
                    </a:p>
                  </a:txBody>
                  <a:tcPr marL="91441" marR="91441"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系统软件和应用软件</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809731"/>
                  </a:ext>
                </a:extLst>
              </a:tr>
              <a:tr h="7254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面向数据分析</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3F0"/>
                    </a:solid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获取数据模型</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抓住本质</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关系数据库信息系统</a:t>
                      </a: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41" marR="91441" marT="45714" marB="4571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7698956"/>
                  </a:ext>
                </a:extLst>
              </a:tr>
            </a:tbl>
          </a:graphicData>
        </a:graphic>
      </p:graphicFrame>
      <p:sp>
        <p:nvSpPr>
          <p:cNvPr id="37921" name="Rectangle 120">
            <a:extLst>
              <a:ext uri="{FF2B5EF4-FFF2-40B4-BE49-F238E27FC236}">
                <a16:creationId xmlns:a16="http://schemas.microsoft.com/office/drawing/2014/main" id="{C4BAE204-0EFC-487A-9856-05E041719782}"/>
              </a:ext>
            </a:extLst>
          </p:cNvPr>
          <p:cNvSpPr>
            <a:spLocks noChangeArrowheads="1"/>
          </p:cNvSpPr>
          <p:nvPr/>
        </p:nvSpPr>
        <p:spPr bwMode="auto">
          <a:xfrm>
            <a:off x="795338" y="1423988"/>
            <a:ext cx="76263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2600">
                <a:solidFill>
                  <a:srgbClr val="FF0000"/>
                </a:solidFill>
                <a:latin typeface="Arial" panose="020B0604020202020204" pitchFamily="34" charset="0"/>
              </a:rPr>
              <a:t>3.3.2 </a:t>
            </a:r>
            <a:r>
              <a:rPr lang="zh-CN" altLang="en-US" sz="2600">
                <a:solidFill>
                  <a:srgbClr val="FF0000"/>
                </a:solidFill>
                <a:latin typeface="Arial" panose="020B0604020202020204" pitchFamily="34" charset="0"/>
              </a:rPr>
              <a:t>需求分析方法对比</a:t>
            </a:r>
            <a:endParaRPr lang="zh-CN" altLang="en-US" sz="2600">
              <a:solidFill>
                <a:schemeClr val="tx1"/>
              </a:solidFill>
              <a:latin typeface="Arial" panose="020B0604020202020204" pitchFamily="34" charset="0"/>
            </a:endParaRPr>
          </a:p>
          <a:p>
            <a:pPr eaLnBrk="1" hangingPunct="1">
              <a:spcBef>
                <a:spcPct val="25000"/>
              </a:spcBef>
              <a:spcAft>
                <a:spcPct val="35000"/>
              </a:spcAft>
              <a:buClrTx/>
              <a:buFont typeface="Arial" panose="020B0604020202020204" pitchFamily="34" charset="0"/>
              <a:buNone/>
            </a:pPr>
            <a:r>
              <a:rPr lang="zh-CN" altLang="en-US">
                <a:solidFill>
                  <a:srgbClr val="993300"/>
                </a:solidFill>
                <a:latin typeface="Arial" panose="020B0604020202020204" pitchFamily="34" charset="0"/>
              </a:rPr>
              <a:t>三种需求分析方法</a:t>
            </a:r>
            <a:r>
              <a:rPr lang="zh-CN" altLang="en-US">
                <a:solidFill>
                  <a:srgbClr val="CC0000"/>
                </a:solidFill>
                <a:latin typeface="Arial" panose="020B0604020202020204" pitchFamily="34" charset="0"/>
              </a:rPr>
              <a:t>优缺点和适用范围</a:t>
            </a:r>
            <a:r>
              <a:rPr lang="zh-CN" altLang="en-US">
                <a:solidFill>
                  <a:schemeClr val="tx1"/>
                </a:solidFill>
                <a:latin typeface="Arial" panose="020B0604020202020204" pitchFamily="34" charset="0"/>
              </a:rPr>
              <a:t>对比</a:t>
            </a:r>
            <a:r>
              <a:rPr lang="zh-CN" altLang="en-US" sz="2000">
                <a:solidFill>
                  <a:schemeClr val="tx1"/>
                </a:solidFill>
                <a:latin typeface="Arial" panose="020B0604020202020204" pitchFamily="34" charset="0"/>
              </a:rPr>
              <a:t>，如表</a:t>
            </a:r>
            <a:r>
              <a:rPr lang="en-US" altLang="zh-CN" sz="2000">
                <a:solidFill>
                  <a:schemeClr val="tx1"/>
                </a:solidFill>
                <a:latin typeface="Arial" panose="020B0604020202020204" pitchFamily="34" charset="0"/>
              </a:rPr>
              <a:t>3-4</a:t>
            </a:r>
            <a:r>
              <a:rPr lang="zh-CN" altLang="en-US" sz="2000">
                <a:solidFill>
                  <a:schemeClr val="tx1"/>
                </a:solidFill>
                <a:latin typeface="Arial" panose="020B0604020202020204" pitchFamily="34" charset="0"/>
              </a:rPr>
              <a:t>所示。</a:t>
            </a:r>
          </a:p>
        </p:txBody>
      </p:sp>
      <p:sp>
        <p:nvSpPr>
          <p:cNvPr id="37922" name="Rectangle 36">
            <a:extLst>
              <a:ext uri="{FF2B5EF4-FFF2-40B4-BE49-F238E27FC236}">
                <a16:creationId xmlns:a16="http://schemas.microsoft.com/office/drawing/2014/main" id="{6FB9E165-30AF-4FA2-B640-FFBCDEB92D10}"/>
              </a:ext>
            </a:extLst>
          </p:cNvPr>
          <p:cNvSpPr>
            <a:spLocks noChangeArrowheads="1"/>
          </p:cNvSpPr>
          <p:nvPr/>
        </p:nvSpPr>
        <p:spPr bwMode="auto">
          <a:xfrm>
            <a:off x="2900363" y="2701925"/>
            <a:ext cx="323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180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3-4 </a:t>
            </a:r>
            <a:r>
              <a:rPr lang="zh-CN" altLang="en-US" sz="1800">
                <a:solidFill>
                  <a:schemeClr val="tx1"/>
                </a:solidFill>
                <a:latin typeface="Arial" panose="020B0604020202020204" pitchFamily="34" charset="0"/>
              </a:rPr>
              <a:t>三种需求分析方法对比</a:t>
            </a:r>
          </a:p>
        </p:txBody>
      </p:sp>
      <p:sp>
        <p:nvSpPr>
          <p:cNvPr id="19" name="圆角矩形 18">
            <a:extLst>
              <a:ext uri="{FF2B5EF4-FFF2-40B4-BE49-F238E27FC236}">
                <a16:creationId xmlns:a16="http://schemas.microsoft.com/office/drawing/2014/main" id="{89299D3A-1D93-4AFF-916F-CADBD4024DB0}"/>
              </a:ext>
            </a:extLst>
          </p:cNvPr>
          <p:cNvSpPr/>
          <p:nvPr/>
        </p:nvSpPr>
        <p:spPr bwMode="gray">
          <a:xfrm>
            <a:off x="539750" y="1268413"/>
            <a:ext cx="7921625" cy="1227137"/>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eaLnBrk="1" hangingPunct="1">
              <a:defRPr/>
            </a:pPr>
            <a:endParaRPr lang="zh-CN" altLang="en-US" sz="2000" b="1">
              <a:solidFill>
                <a:schemeClr val="tx1"/>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97940646-9AFB-4074-92C7-A16385C3DE5E}"/>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3.3 </a:t>
            </a:r>
            <a:r>
              <a:rPr lang="zh-CN" altLang="en-US" b="0">
                <a:effectLst>
                  <a:outerShdw blurRad="38100" dist="38100" dir="2700000" algn="tl">
                    <a:srgbClr val="C0C0C0"/>
                  </a:outerShdw>
                </a:effectLst>
              </a:rPr>
              <a:t>软件需求分析方法</a:t>
            </a:r>
          </a:p>
        </p:txBody>
      </p:sp>
      <p:sp>
        <p:nvSpPr>
          <p:cNvPr id="38914" name="Text Box 3">
            <a:extLst>
              <a:ext uri="{FF2B5EF4-FFF2-40B4-BE49-F238E27FC236}">
                <a16:creationId xmlns:a16="http://schemas.microsoft.com/office/drawing/2014/main" id="{F2364DE7-63FE-480E-A14F-37718AA70BE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8915" name="Rectangle 4">
            <a:extLst>
              <a:ext uri="{FF2B5EF4-FFF2-40B4-BE49-F238E27FC236}">
                <a16:creationId xmlns:a16="http://schemas.microsoft.com/office/drawing/2014/main" id="{710BF1F6-94BF-4691-A1B2-6CE7B7A54734}"/>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8916" name="Rectangle 5">
            <a:extLst>
              <a:ext uri="{FF2B5EF4-FFF2-40B4-BE49-F238E27FC236}">
                <a16:creationId xmlns:a16="http://schemas.microsoft.com/office/drawing/2014/main" id="{17D49555-FFB2-4104-932F-47724F6F43CC}"/>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8917" name="Rectangle 6">
            <a:extLst>
              <a:ext uri="{FF2B5EF4-FFF2-40B4-BE49-F238E27FC236}">
                <a16:creationId xmlns:a16="http://schemas.microsoft.com/office/drawing/2014/main" id="{6FE431F9-E50F-479E-87C8-17C8D5F26472}"/>
              </a:ext>
            </a:extLst>
          </p:cNvPr>
          <p:cNvSpPr>
            <a:spLocks noChangeArrowheads="1"/>
          </p:cNvSpPr>
          <p:nvPr/>
        </p:nvSpPr>
        <p:spPr bwMode="auto">
          <a:xfrm>
            <a:off x="539750" y="3670300"/>
            <a:ext cx="784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1C29C613-433D-4478-94A9-88E4D64F756B}"/>
              </a:ext>
            </a:extLst>
          </p:cNvPr>
          <p:cNvSpPr/>
          <p:nvPr/>
        </p:nvSpPr>
        <p:spPr bwMode="gray">
          <a:xfrm>
            <a:off x="250825" y="1257300"/>
            <a:ext cx="8424863" cy="5411788"/>
          </a:xfrm>
          <a:prstGeom prst="roundRect">
            <a:avLst>
              <a:gd name="adj" fmla="val 5873"/>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600">
                <a:solidFill>
                  <a:srgbClr val="FF0000"/>
                </a:solidFill>
                <a:latin typeface="Arial" panose="020B0604020202020204" pitchFamily="34" charset="0"/>
              </a:rPr>
              <a:t>    </a:t>
            </a:r>
            <a:r>
              <a:rPr lang="en-US" altLang="zh-CN" sz="2600">
                <a:solidFill>
                  <a:srgbClr val="FF0000"/>
                </a:solidFill>
                <a:latin typeface="Arial" panose="020B0604020202020204" pitchFamily="34" charset="0"/>
              </a:rPr>
              <a:t>3.3.3 </a:t>
            </a:r>
            <a:r>
              <a:rPr lang="zh-CN" altLang="zh-CN" sz="2600">
                <a:solidFill>
                  <a:srgbClr val="FF0000"/>
                </a:solidFill>
                <a:latin typeface="Arial" panose="020B0604020202020204" pitchFamily="34" charset="0"/>
              </a:rPr>
              <a:t>需求分析技巧</a:t>
            </a:r>
          </a:p>
          <a:p>
            <a:pPr eaLnBrk="1" hangingPunct="1">
              <a:lnSpc>
                <a:spcPct val="150000"/>
              </a:lnSpc>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(1) </a:t>
            </a:r>
            <a:r>
              <a:rPr lang="zh-CN" altLang="en-US">
                <a:solidFill>
                  <a:schemeClr val="tx1"/>
                </a:solidFill>
                <a:latin typeface="Arial" panose="020B0604020202020204" pitchFamily="34" charset="0"/>
              </a:rPr>
              <a:t>需求分析是分析师与用户双方进行配合的项目，需要</a:t>
            </a:r>
            <a:r>
              <a:rPr lang="zh-CN" altLang="en-US">
                <a:solidFill>
                  <a:srgbClr val="FF0000"/>
                </a:solidFill>
                <a:latin typeface="Arial" panose="020B0604020202020204" pitchFamily="34" charset="0"/>
              </a:rPr>
              <a:t>密切交流</a:t>
            </a:r>
            <a:r>
              <a:rPr lang="zh-CN" altLang="en-US">
                <a:solidFill>
                  <a:schemeClr val="tx1"/>
                </a:solidFill>
                <a:latin typeface="Arial" panose="020B0604020202020204" pitchFamily="34" charset="0"/>
              </a:rPr>
              <a:t>合作。</a:t>
            </a:r>
          </a:p>
          <a:p>
            <a:pPr eaLnBrk="1" hangingPunct="1">
              <a:lnSpc>
                <a:spcPct val="150000"/>
              </a:lnSpc>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(2) </a:t>
            </a:r>
            <a:r>
              <a:rPr lang="zh-CN" altLang="en-US">
                <a:solidFill>
                  <a:schemeClr val="tx1"/>
                </a:solidFill>
                <a:latin typeface="Arial" panose="020B0604020202020204" pitchFamily="34" charset="0"/>
              </a:rPr>
              <a:t>在微观上</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宏观上都应</a:t>
            </a:r>
            <a:r>
              <a:rPr lang="zh-CN" altLang="en-US">
                <a:solidFill>
                  <a:srgbClr val="FF0000"/>
                </a:solidFill>
                <a:latin typeface="Arial" panose="020B0604020202020204" pitchFamily="34" charset="0"/>
              </a:rPr>
              <a:t>以流程为主</a:t>
            </a:r>
            <a:r>
              <a:rPr lang="zh-CN" altLang="en-US">
                <a:solidFill>
                  <a:schemeClr val="tx1"/>
                </a:solidFill>
                <a:latin typeface="Arial" panose="020B0604020202020204" pitchFamily="34" charset="0"/>
              </a:rPr>
              <a:t>。</a:t>
            </a:r>
          </a:p>
          <a:p>
            <a:pPr eaLnBrk="1" hangingPunct="1">
              <a:lnSpc>
                <a:spcPct val="150000"/>
              </a:lnSpc>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(3) </a:t>
            </a:r>
            <a:r>
              <a:rPr lang="zh-CN" altLang="en-US">
                <a:solidFill>
                  <a:schemeClr val="tx1"/>
                </a:solidFill>
                <a:latin typeface="Arial" panose="020B0604020202020204" pitchFamily="34" charset="0"/>
              </a:rPr>
              <a:t>注重事实坚持</a:t>
            </a:r>
            <a:r>
              <a:rPr lang="zh-CN" altLang="en-US">
                <a:solidFill>
                  <a:srgbClr val="FF0000"/>
                </a:solidFill>
                <a:latin typeface="Arial" panose="020B0604020202020204" pitchFamily="34" charset="0"/>
              </a:rPr>
              <a:t>客观调研及主见</a:t>
            </a:r>
            <a:r>
              <a:rPr lang="zh-CN" altLang="en-US">
                <a:solidFill>
                  <a:schemeClr val="tx1"/>
                </a:solidFill>
                <a:latin typeface="Arial" panose="020B0604020202020204" pitchFamily="34" charset="0"/>
              </a:rPr>
              <a:t>，不应偏听偏信。</a:t>
            </a:r>
          </a:p>
          <a:p>
            <a:pPr eaLnBrk="1" hangingPunct="1">
              <a:lnSpc>
                <a:spcPct val="150000"/>
              </a:lnSpc>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(4) </a:t>
            </a:r>
            <a:r>
              <a:rPr lang="zh-CN" altLang="en-US">
                <a:solidFill>
                  <a:schemeClr val="tx1"/>
                </a:solidFill>
                <a:latin typeface="Arial" panose="020B0604020202020204" pitchFamily="34" charset="0"/>
              </a:rPr>
              <a:t>构建需求金字塔。</a:t>
            </a:r>
            <a:r>
              <a:rPr lang="zh-CN" altLang="en-US">
                <a:solidFill>
                  <a:srgbClr val="990000"/>
                </a:solidFill>
                <a:latin typeface="Arial" panose="020B0604020202020204" pitchFamily="34" charset="0"/>
              </a:rPr>
              <a:t>决策层</a:t>
            </a:r>
            <a:r>
              <a:rPr lang="zh-CN" altLang="en-US">
                <a:solidFill>
                  <a:schemeClr val="tx1"/>
                </a:solidFill>
                <a:latin typeface="Arial" panose="020B0604020202020204" pitchFamily="34" charset="0"/>
              </a:rPr>
              <a:t>提出宏观上的统计、查询、决策需求，</a:t>
            </a:r>
            <a:r>
              <a:rPr lang="zh-CN" altLang="en-US">
                <a:solidFill>
                  <a:srgbClr val="990000"/>
                </a:solidFill>
                <a:latin typeface="Arial" panose="020B0604020202020204" pitchFamily="34" charset="0"/>
              </a:rPr>
              <a:t>管理层</a:t>
            </a:r>
            <a:r>
              <a:rPr lang="zh-CN" altLang="en-US">
                <a:solidFill>
                  <a:schemeClr val="tx1"/>
                </a:solidFill>
                <a:latin typeface="Arial" panose="020B0604020202020204" pitchFamily="34" charset="0"/>
              </a:rPr>
              <a:t>提出业务管理和作业控制需求，</a:t>
            </a:r>
            <a:r>
              <a:rPr lang="zh-CN" altLang="en-US">
                <a:solidFill>
                  <a:srgbClr val="990000"/>
                </a:solidFill>
                <a:latin typeface="Arial" panose="020B0604020202020204" pitchFamily="34" charset="0"/>
              </a:rPr>
              <a:t>操作层</a:t>
            </a:r>
            <a:r>
              <a:rPr lang="zh-CN" altLang="en-US">
                <a:solidFill>
                  <a:schemeClr val="tx1"/>
                </a:solidFill>
                <a:latin typeface="Arial" panose="020B0604020202020204" pitchFamily="34" charset="0"/>
              </a:rPr>
              <a:t>提出录入、修改、提交、处理、打印、界面、传输、通信、时间与速度等方面的操作需求。</a:t>
            </a:r>
          </a:p>
          <a:p>
            <a:pPr eaLnBrk="1" hangingPunct="1">
              <a:lnSpc>
                <a:spcPct val="150000"/>
              </a:lnSpc>
              <a:spcBef>
                <a:spcPct val="0"/>
              </a:spcBef>
              <a:buClrTx/>
              <a:buFontTx/>
              <a:buNone/>
            </a:pPr>
            <a:r>
              <a:rPr lang="zh-CN" altLang="en-US">
                <a:solidFill>
                  <a:schemeClr val="tx1"/>
                </a:solidFill>
                <a:latin typeface="Arial" panose="020B0604020202020204" pitchFamily="34" charset="0"/>
              </a:rPr>
              <a:t>        </a:t>
            </a:r>
            <a:r>
              <a:rPr lang="en-US" altLang="zh-CN">
                <a:solidFill>
                  <a:schemeClr val="tx1"/>
                </a:solidFill>
                <a:latin typeface="Arial" panose="020B0604020202020204" pitchFamily="34" charset="0"/>
              </a:rPr>
              <a:t>(5) </a:t>
            </a:r>
            <a:r>
              <a:rPr lang="zh-CN" altLang="en-US">
                <a:solidFill>
                  <a:schemeClr val="tx1"/>
                </a:solidFill>
                <a:latin typeface="Arial" panose="020B0604020202020204" pitchFamily="34" charset="0"/>
              </a:rPr>
              <a:t>注重主动</a:t>
            </a:r>
            <a:r>
              <a:rPr lang="zh-CN" altLang="en-US">
                <a:solidFill>
                  <a:srgbClr val="FF0000"/>
                </a:solidFill>
                <a:latin typeface="Arial" panose="020B0604020202020204" pitchFamily="34" charset="0"/>
              </a:rPr>
              <a:t>征求各层的意见和建议</a:t>
            </a:r>
            <a:r>
              <a:rPr lang="zh-CN" altLang="en-US">
                <a:solidFill>
                  <a:schemeClr val="tx1"/>
                </a:solidFill>
                <a:latin typeface="Arial" panose="020B0604020202020204" pitchFamily="34" charset="0"/>
              </a:rPr>
              <a:t>，一般需求分析过程需要集中汇报</a:t>
            </a:r>
            <a:r>
              <a:rPr lang="en-US" altLang="zh-CN">
                <a:solidFill>
                  <a:schemeClr val="tx1"/>
                </a:solidFill>
                <a:latin typeface="Arial" panose="020B0604020202020204" pitchFamily="34" charset="0"/>
              </a:rPr>
              <a:t>2-3</a:t>
            </a:r>
            <a:r>
              <a:rPr lang="zh-CN" altLang="en-US">
                <a:solidFill>
                  <a:schemeClr val="tx1"/>
                </a:solidFill>
                <a:latin typeface="Arial" panose="020B0604020202020204" pitchFamily="34" charset="0"/>
              </a:rPr>
              <a:t>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3">
            <a:extLst>
              <a:ext uri="{FF2B5EF4-FFF2-40B4-BE49-F238E27FC236}">
                <a16:creationId xmlns:a16="http://schemas.microsoft.com/office/drawing/2014/main" id="{6C39760A-48EE-4EA1-8FA7-85D2F6754A2B}"/>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9938" name="Rectangle 4">
            <a:extLst>
              <a:ext uri="{FF2B5EF4-FFF2-40B4-BE49-F238E27FC236}">
                <a16:creationId xmlns:a16="http://schemas.microsoft.com/office/drawing/2014/main" id="{DB4D2881-91B5-40D5-96A0-D97E68567134}"/>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9939" name="Rectangle 5">
            <a:extLst>
              <a:ext uri="{FF2B5EF4-FFF2-40B4-BE49-F238E27FC236}">
                <a16:creationId xmlns:a16="http://schemas.microsoft.com/office/drawing/2014/main" id="{20955D47-1F6A-42C0-B980-98C16A2C9138}"/>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CF2A37C8-3C7F-4807-A778-983B40098FA5}"/>
              </a:ext>
            </a:extLst>
          </p:cNvPr>
          <p:cNvSpPr/>
          <p:nvPr/>
        </p:nvSpPr>
        <p:spPr bwMode="gray">
          <a:xfrm>
            <a:off x="250825" y="1017588"/>
            <a:ext cx="8713788" cy="5724525"/>
          </a:xfrm>
          <a:prstGeom prst="roundRect">
            <a:avLst>
              <a:gd name="adj" fmla="val 8019"/>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Tx/>
              <a:buNone/>
            </a:pPr>
            <a:r>
              <a:rPr lang="zh-CN" altLang="en-US" sz="2400" b="0" dirty="0">
                <a:solidFill>
                  <a:schemeClr val="tx1"/>
                </a:solidFill>
                <a:latin typeface="Arial" panose="020B0604020202020204" pitchFamily="34" charset="0"/>
              </a:rPr>
              <a:t>         </a:t>
            </a:r>
            <a:r>
              <a:rPr lang="zh-CN" altLang="zh-CN" u="sng" dirty="0">
                <a:solidFill>
                  <a:srgbClr val="CC0000"/>
                </a:solidFill>
                <a:latin typeface="Arial" panose="020B0604020202020204" pitchFamily="34" charset="0"/>
              </a:rPr>
              <a:t>结构化开发方法</a:t>
            </a:r>
            <a:r>
              <a:rPr lang="zh-CN" altLang="zh-CN" b="0" dirty="0">
                <a:solidFill>
                  <a:schemeClr val="tx1"/>
                </a:solidFill>
                <a:latin typeface="Arial" panose="020B0604020202020204" pitchFamily="34" charset="0"/>
              </a:rPr>
              <a:t>（</a:t>
            </a:r>
            <a:r>
              <a:rPr lang="en-US" altLang="zh-CN" b="0" dirty="0">
                <a:solidFill>
                  <a:schemeClr val="tx1"/>
                </a:solidFill>
                <a:latin typeface="Arial" panose="020B0604020202020204" pitchFamily="34" charset="0"/>
              </a:rPr>
              <a:t>Structured Developing Method</a:t>
            </a:r>
            <a:r>
              <a:rPr lang="zh-CN" altLang="zh-CN" b="0" dirty="0">
                <a:solidFill>
                  <a:schemeClr val="tx1"/>
                </a:solidFill>
                <a:latin typeface="Arial" panose="020B0604020202020204" pitchFamily="34" charset="0"/>
              </a:rPr>
              <a:t>）是软件开发方法中最成熟、应用最广泛的方法，主要特点是快速、自然和便捷。结构化开发方法由结构化</a:t>
            </a:r>
            <a:r>
              <a:rPr lang="zh-CN" altLang="zh-CN" dirty="0">
                <a:solidFill>
                  <a:srgbClr val="009900"/>
                </a:solidFill>
                <a:latin typeface="Arial" panose="020B0604020202020204" pitchFamily="34" charset="0"/>
              </a:rPr>
              <a:t>分析方法（</a:t>
            </a:r>
            <a:r>
              <a:rPr lang="en-US" altLang="zh-CN" dirty="0">
                <a:solidFill>
                  <a:srgbClr val="009900"/>
                </a:solidFill>
                <a:latin typeface="Arial" panose="020B0604020202020204" pitchFamily="34" charset="0"/>
              </a:rPr>
              <a:t>SA</a:t>
            </a:r>
            <a:r>
              <a:rPr lang="zh-CN" altLang="zh-CN" dirty="0">
                <a:solidFill>
                  <a:srgbClr val="009900"/>
                </a:solidFill>
                <a:latin typeface="Arial" panose="020B0604020202020204" pitchFamily="34" charset="0"/>
              </a:rPr>
              <a:t>法）</a:t>
            </a:r>
            <a:r>
              <a:rPr lang="zh-CN" altLang="zh-CN" b="0" dirty="0">
                <a:solidFill>
                  <a:schemeClr val="tx1"/>
                </a:solidFill>
                <a:latin typeface="Arial" panose="020B0604020202020204" pitchFamily="34" charset="0"/>
              </a:rPr>
              <a:t>、结构化</a:t>
            </a:r>
            <a:r>
              <a:rPr lang="zh-CN" altLang="zh-CN" dirty="0">
                <a:solidFill>
                  <a:srgbClr val="009900"/>
                </a:solidFill>
                <a:latin typeface="Arial" panose="020B0604020202020204" pitchFamily="34" charset="0"/>
              </a:rPr>
              <a:t>设计方法（</a:t>
            </a:r>
            <a:r>
              <a:rPr lang="en-US" altLang="zh-CN" dirty="0">
                <a:solidFill>
                  <a:srgbClr val="009900"/>
                </a:solidFill>
                <a:latin typeface="Arial" panose="020B0604020202020204" pitchFamily="34" charset="0"/>
              </a:rPr>
              <a:t>SD</a:t>
            </a:r>
            <a:r>
              <a:rPr lang="zh-CN" altLang="zh-CN" dirty="0">
                <a:solidFill>
                  <a:srgbClr val="009900"/>
                </a:solidFill>
                <a:latin typeface="Arial" panose="020B0604020202020204" pitchFamily="34" charset="0"/>
              </a:rPr>
              <a:t>法）</a:t>
            </a:r>
            <a:r>
              <a:rPr lang="zh-CN" altLang="zh-CN" b="0" dirty="0">
                <a:solidFill>
                  <a:schemeClr val="tx1"/>
                </a:solidFill>
                <a:latin typeface="Arial" panose="020B0604020202020204" pitchFamily="34" charset="0"/>
              </a:rPr>
              <a:t>及结构化</a:t>
            </a:r>
            <a:r>
              <a:rPr lang="zh-CN" altLang="zh-CN" dirty="0">
                <a:solidFill>
                  <a:srgbClr val="009900"/>
                </a:solidFill>
                <a:latin typeface="Arial" panose="020B0604020202020204" pitchFamily="34" charset="0"/>
              </a:rPr>
              <a:t>程序设计方法（</a:t>
            </a:r>
            <a:r>
              <a:rPr lang="en-US" altLang="zh-CN" dirty="0">
                <a:solidFill>
                  <a:srgbClr val="009900"/>
                </a:solidFill>
                <a:latin typeface="Arial" panose="020B0604020202020204" pitchFamily="34" charset="0"/>
              </a:rPr>
              <a:t>SP</a:t>
            </a:r>
            <a:r>
              <a:rPr lang="zh-CN" altLang="zh-CN" dirty="0">
                <a:solidFill>
                  <a:srgbClr val="009900"/>
                </a:solidFill>
                <a:latin typeface="Arial" panose="020B0604020202020204" pitchFamily="34" charset="0"/>
              </a:rPr>
              <a:t>法）</a:t>
            </a:r>
            <a:r>
              <a:rPr lang="zh-CN" altLang="zh-CN" b="0" dirty="0">
                <a:solidFill>
                  <a:schemeClr val="tx1"/>
                </a:solidFill>
                <a:latin typeface="Arial" panose="020B0604020202020204" pitchFamily="34" charset="0"/>
              </a:rPr>
              <a:t>构成。</a:t>
            </a:r>
            <a:endParaRPr lang="zh-CN" altLang="en-US" dirty="0">
              <a:solidFill>
                <a:srgbClr val="FF0000"/>
              </a:solidFill>
              <a:latin typeface="Arial" panose="020B0604020202020204" pitchFamily="34" charset="0"/>
            </a:endParaRPr>
          </a:p>
          <a:p>
            <a:pPr eaLnBrk="1" hangingPunct="1">
              <a:lnSpc>
                <a:spcPct val="150000"/>
              </a:lnSpc>
              <a:spcBef>
                <a:spcPct val="0"/>
              </a:spcBef>
              <a:buClrTx/>
              <a:buFontTx/>
              <a:buNone/>
            </a:pPr>
            <a:r>
              <a:rPr lang="zh-CN" altLang="en-US" dirty="0">
                <a:solidFill>
                  <a:srgbClr val="FF0000"/>
                </a:solidFill>
                <a:latin typeface="Arial" panose="020B0604020202020204" pitchFamily="34" charset="0"/>
              </a:rPr>
              <a:t>      </a:t>
            </a:r>
            <a:r>
              <a:rPr lang="en-US" altLang="zh-CN" dirty="0">
                <a:solidFill>
                  <a:srgbClr val="FF0000"/>
                </a:solidFill>
                <a:latin typeface="Arial" panose="020B0604020202020204" pitchFamily="34" charset="0"/>
              </a:rPr>
              <a:t>3.4.1 </a:t>
            </a:r>
            <a:r>
              <a:rPr lang="zh-CN" altLang="en-US" dirty="0">
                <a:solidFill>
                  <a:srgbClr val="FF0000"/>
                </a:solidFill>
                <a:latin typeface="Arial" panose="020B0604020202020204" pitchFamily="34" charset="0"/>
              </a:rPr>
              <a:t>结构化分析方法</a:t>
            </a:r>
            <a:r>
              <a:rPr lang="zh-CN" altLang="zh-CN" dirty="0">
                <a:solidFill>
                  <a:srgbClr val="FF0000"/>
                </a:solidFill>
                <a:latin typeface="Arial" panose="020B0604020202020204" pitchFamily="34" charset="0"/>
              </a:rPr>
              <a:t>的基本思想</a:t>
            </a:r>
            <a:endParaRPr lang="zh-CN" altLang="en-US" dirty="0">
              <a:solidFill>
                <a:srgbClr val="FF0000"/>
              </a:solidFill>
              <a:latin typeface="Arial" panose="020B0604020202020204" pitchFamily="34" charset="0"/>
            </a:endParaRPr>
          </a:p>
          <a:p>
            <a:pPr>
              <a:lnSpc>
                <a:spcPct val="150000"/>
              </a:lnSpc>
              <a:spcBef>
                <a:spcPct val="0"/>
              </a:spcBef>
              <a:buClrTx/>
              <a:buFontTx/>
              <a:buNone/>
            </a:pPr>
            <a:r>
              <a:rPr lang="zh-CN" altLang="en-US" b="0" dirty="0">
                <a:solidFill>
                  <a:schemeClr val="tx1"/>
                </a:solidFill>
                <a:latin typeface="Arial" panose="020B0604020202020204" pitchFamily="34" charset="0"/>
              </a:rPr>
              <a:t>      </a:t>
            </a:r>
            <a:r>
              <a:rPr lang="zh-CN" altLang="zh-CN" b="0" dirty="0">
                <a:solidFill>
                  <a:schemeClr val="tx1"/>
                </a:solidFill>
                <a:latin typeface="Arial" panose="020B0604020202020204" pitchFamily="34" charset="0"/>
              </a:rPr>
              <a:t>结构化分析（</a:t>
            </a:r>
            <a:r>
              <a:rPr lang="en-US" altLang="zh-CN" b="0" dirty="0">
                <a:solidFill>
                  <a:schemeClr val="tx1"/>
                </a:solidFill>
                <a:latin typeface="Arial" panose="020B0604020202020204" pitchFamily="34" charset="0"/>
              </a:rPr>
              <a:t>Structured Analysis</a:t>
            </a:r>
            <a:r>
              <a:rPr lang="zh-CN" altLang="zh-CN" b="0" dirty="0">
                <a:solidFill>
                  <a:schemeClr val="tx1"/>
                </a:solidFill>
                <a:latin typeface="Arial" panose="020B0604020202020204" pitchFamily="34" charset="0"/>
              </a:rPr>
              <a:t>，</a:t>
            </a:r>
            <a:r>
              <a:rPr lang="en-US" altLang="zh-CN" b="0" dirty="0">
                <a:solidFill>
                  <a:schemeClr val="tx1"/>
                </a:solidFill>
                <a:latin typeface="Arial" panose="020B0604020202020204" pitchFamily="34" charset="0"/>
              </a:rPr>
              <a:t>SA</a:t>
            </a:r>
            <a:r>
              <a:rPr lang="zh-CN" altLang="zh-CN" b="0" dirty="0">
                <a:solidFill>
                  <a:schemeClr val="tx1"/>
                </a:solidFill>
                <a:latin typeface="Arial" panose="020B0604020202020204" pitchFamily="34" charset="0"/>
              </a:rPr>
              <a:t>）方法是面向数据流的需求分析方法，</a:t>
            </a:r>
            <a:r>
              <a:rPr lang="en-US" altLang="zh-CN" b="0" dirty="0">
                <a:solidFill>
                  <a:schemeClr val="tx1"/>
                </a:solidFill>
                <a:latin typeface="Arial" panose="020B0604020202020204" pitchFamily="34" charset="0"/>
              </a:rPr>
              <a:t>SA</a:t>
            </a:r>
            <a:r>
              <a:rPr lang="zh-CN" altLang="zh-CN" b="0" dirty="0">
                <a:solidFill>
                  <a:schemeClr val="tx1"/>
                </a:solidFill>
                <a:latin typeface="Arial" panose="020B0604020202020204" pitchFamily="34" charset="0"/>
              </a:rPr>
              <a:t>方法根据软件内部的数据传递、变换关系，自顶向下、逐层分解，绘出满足功能要求的模型。</a:t>
            </a:r>
          </a:p>
          <a:p>
            <a:pPr>
              <a:lnSpc>
                <a:spcPct val="150000"/>
              </a:lnSpc>
              <a:spcBef>
                <a:spcPct val="0"/>
              </a:spcBef>
              <a:buClrTx/>
              <a:buFontTx/>
              <a:buNone/>
            </a:pPr>
            <a:r>
              <a:rPr lang="zh-CN" altLang="en-US" b="0" dirty="0">
                <a:solidFill>
                  <a:schemeClr val="tx1"/>
                </a:solidFill>
                <a:latin typeface="Arial" panose="020B0604020202020204" pitchFamily="34" charset="0"/>
              </a:rPr>
              <a:t>       </a:t>
            </a:r>
            <a:r>
              <a:rPr lang="zh-CN" altLang="zh-CN" b="0" dirty="0">
                <a:solidFill>
                  <a:schemeClr val="tx1"/>
                </a:solidFill>
                <a:latin typeface="Arial" panose="020B0604020202020204" pitchFamily="34" charset="0"/>
              </a:rPr>
              <a:t>结构化方法总的</a:t>
            </a:r>
            <a:r>
              <a:rPr lang="zh-CN" altLang="zh-CN" dirty="0">
                <a:solidFill>
                  <a:srgbClr val="FF0000"/>
                </a:solidFill>
                <a:latin typeface="Arial" panose="020B0604020202020204" pitchFamily="34" charset="0"/>
              </a:rPr>
              <a:t>指导思想</a:t>
            </a:r>
            <a:r>
              <a:rPr lang="zh-CN" altLang="zh-CN" b="0" dirty="0">
                <a:solidFill>
                  <a:schemeClr val="tx1"/>
                </a:solidFill>
                <a:latin typeface="Arial" panose="020B0604020202020204" pitchFamily="34" charset="0"/>
              </a:rPr>
              <a:t>是</a:t>
            </a:r>
            <a:r>
              <a:rPr lang="zh-CN" altLang="zh-CN" dirty="0">
                <a:solidFill>
                  <a:srgbClr val="009900"/>
                </a:solidFill>
                <a:latin typeface="Arial" panose="020B0604020202020204" pitchFamily="34" charset="0"/>
              </a:rPr>
              <a:t>“自顶向下、逐步求精</a:t>
            </a:r>
            <a:r>
              <a:rPr lang="zh-CN" altLang="zh-CN" b="0" dirty="0">
                <a:solidFill>
                  <a:schemeClr val="tx1"/>
                </a:solidFill>
                <a:latin typeface="Arial" panose="020B0604020202020204" pitchFamily="34" charset="0"/>
              </a:rPr>
              <a:t>（如图</a:t>
            </a:r>
            <a:r>
              <a:rPr lang="en-US" altLang="zh-CN" b="0" dirty="0">
                <a:solidFill>
                  <a:schemeClr val="tx1"/>
                </a:solidFill>
                <a:latin typeface="Arial" panose="020B0604020202020204" pitchFamily="34" charset="0"/>
              </a:rPr>
              <a:t>3-2</a:t>
            </a:r>
            <a:r>
              <a:rPr lang="zh-CN" altLang="zh-CN" b="0" dirty="0">
                <a:solidFill>
                  <a:schemeClr val="tx1"/>
                </a:solidFill>
                <a:latin typeface="Arial" panose="020B0604020202020204" pitchFamily="34" charset="0"/>
              </a:rPr>
              <a:t>所示）”，其</a:t>
            </a:r>
            <a:r>
              <a:rPr lang="zh-CN" altLang="zh-CN" b="0" dirty="0">
                <a:solidFill>
                  <a:srgbClr val="CC0000"/>
                </a:solidFill>
                <a:latin typeface="Arial" panose="020B0604020202020204" pitchFamily="34" charset="0"/>
              </a:rPr>
              <a:t>基本原则</a:t>
            </a:r>
            <a:r>
              <a:rPr lang="zh-CN" altLang="zh-CN" b="0" dirty="0">
                <a:solidFill>
                  <a:schemeClr val="tx1"/>
                </a:solidFill>
                <a:latin typeface="Arial" panose="020B0604020202020204" pitchFamily="34" charset="0"/>
              </a:rPr>
              <a:t>是</a:t>
            </a:r>
            <a:r>
              <a:rPr lang="zh-CN" altLang="zh-CN" dirty="0">
                <a:solidFill>
                  <a:srgbClr val="009900"/>
                </a:solidFill>
                <a:latin typeface="Arial" panose="020B0604020202020204" pitchFamily="34" charset="0"/>
              </a:rPr>
              <a:t>抽象与分解</a:t>
            </a:r>
            <a:r>
              <a:rPr lang="zh-CN" altLang="zh-CN" b="0" dirty="0">
                <a:solidFill>
                  <a:schemeClr val="tx1"/>
                </a:solidFill>
                <a:latin typeface="Arial" panose="020B0604020202020204" pitchFamily="34" charset="0"/>
              </a:rPr>
              <a:t>。</a:t>
            </a:r>
          </a:p>
        </p:txBody>
      </p:sp>
      <p:sp>
        <p:nvSpPr>
          <p:cNvPr id="39941" name="Rectangle 2">
            <a:extLst>
              <a:ext uri="{FF2B5EF4-FFF2-40B4-BE49-F238E27FC236}">
                <a16:creationId xmlns:a16="http://schemas.microsoft.com/office/drawing/2014/main" id="{920D6B79-EA6A-4CA8-9136-E6A449C72DF9}"/>
              </a:ext>
            </a:extLst>
          </p:cNvPr>
          <p:cNvSpPr>
            <a:spLocks noChangeArrowheads="1"/>
          </p:cNvSpPr>
          <p:nvPr/>
        </p:nvSpPr>
        <p:spPr bwMode="auto">
          <a:xfrm>
            <a:off x="395288" y="188913"/>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latin typeface="Verdana" panose="020B0604030504040204" pitchFamily="34" charset="0"/>
              </a:rPr>
              <a:t>3.4 </a:t>
            </a:r>
            <a:r>
              <a:rPr lang="zh-CN" altLang="zh-CN" sz="3200">
                <a:solidFill>
                  <a:schemeClr val="bg1"/>
                </a:solidFill>
                <a:latin typeface="Verdana" panose="020B0604030504040204" pitchFamily="34" charset="0"/>
              </a:rPr>
              <a:t>结构化分析方法</a:t>
            </a:r>
            <a:endParaRPr lang="zh-CN" altLang="en-US" sz="3200">
              <a:solidFill>
                <a:schemeClr val="bg1"/>
              </a:solidFill>
              <a:latin typeface="Verdan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C23066A-1591-4652-BFAB-C13C0EC77034}"/>
              </a:ext>
            </a:extLst>
          </p:cNvPr>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Tx/>
              <a:buNone/>
            </a:pPr>
            <a:r>
              <a:rPr lang="en-US" altLang="zh-CN" sz="3200">
                <a:solidFill>
                  <a:schemeClr val="bg1"/>
                </a:solidFill>
                <a:latin typeface="Verdana" panose="020B0604030504040204" pitchFamily="34" charset="0"/>
              </a:rPr>
              <a:t>3.4 </a:t>
            </a:r>
            <a:r>
              <a:rPr lang="zh-CN" altLang="zh-CN" sz="3200">
                <a:solidFill>
                  <a:schemeClr val="bg1"/>
                </a:solidFill>
                <a:latin typeface="Verdana" panose="020B0604030504040204" pitchFamily="34" charset="0"/>
              </a:rPr>
              <a:t>结构化分析方法</a:t>
            </a:r>
            <a:endParaRPr lang="zh-CN" altLang="en-US" sz="3200" b="0">
              <a:solidFill>
                <a:schemeClr val="bg1"/>
              </a:solidFill>
              <a:effectLst>
                <a:outerShdw blurRad="38100" dist="38100" dir="2700000" algn="tl">
                  <a:srgbClr val="C0C0C0"/>
                </a:outerShdw>
              </a:effectLst>
              <a:latin typeface="Verdana" panose="020B0604030504040204" pitchFamily="34" charset="0"/>
            </a:endParaRPr>
          </a:p>
        </p:txBody>
      </p:sp>
      <p:sp>
        <p:nvSpPr>
          <p:cNvPr id="40962" name="圆角矩形 2">
            <a:extLst>
              <a:ext uri="{FF2B5EF4-FFF2-40B4-BE49-F238E27FC236}">
                <a16:creationId xmlns:a16="http://schemas.microsoft.com/office/drawing/2014/main" id="{50D6E71A-C762-4F78-94A3-26B89129A263}"/>
              </a:ext>
            </a:extLst>
          </p:cNvPr>
          <p:cNvSpPr>
            <a:spLocks noChangeArrowheads="1"/>
          </p:cNvSpPr>
          <p:nvPr/>
        </p:nvSpPr>
        <p:spPr bwMode="gray">
          <a:xfrm>
            <a:off x="250825" y="1341438"/>
            <a:ext cx="8642350" cy="5111750"/>
          </a:xfrm>
          <a:prstGeom prst="roundRect">
            <a:avLst>
              <a:gd name="adj" fmla="val 6731"/>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a:buClrTx/>
              <a:buFont typeface="Wingdings" panose="05000000000000000000" pitchFamily="2" charset="2"/>
              <a:buNone/>
            </a:pPr>
            <a:endParaRPr kumimoji="1" lang="zh-CN" altLang="en-US" sz="2400" b="0">
              <a:latin typeface="Arial" panose="020B0604020202020204" pitchFamily="34" charset="0"/>
            </a:endParaRPr>
          </a:p>
        </p:txBody>
      </p:sp>
      <p:sp>
        <p:nvSpPr>
          <p:cNvPr id="40963" name="矩形 3">
            <a:extLst>
              <a:ext uri="{FF2B5EF4-FFF2-40B4-BE49-F238E27FC236}">
                <a16:creationId xmlns:a16="http://schemas.microsoft.com/office/drawing/2014/main" id="{B736BD3C-EB91-4BD0-88FC-83699C2DB2CC}"/>
              </a:ext>
            </a:extLst>
          </p:cNvPr>
          <p:cNvSpPr>
            <a:spLocks noChangeArrowheads="1"/>
          </p:cNvSpPr>
          <p:nvPr/>
        </p:nvSpPr>
        <p:spPr bwMode="auto">
          <a:xfrm>
            <a:off x="428625" y="1327150"/>
            <a:ext cx="8320088"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035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nSpc>
                <a:spcPct val="150000"/>
              </a:lnSpc>
              <a:spcBef>
                <a:spcPct val="0"/>
              </a:spcBef>
              <a:buClrTx/>
              <a:buFontTx/>
              <a:buNone/>
            </a:pPr>
            <a:r>
              <a:rPr lang="zh-CN" altLang="zh-CN">
                <a:solidFill>
                  <a:srgbClr val="FF0000"/>
                </a:solidFill>
                <a:latin typeface="Heiti SC Light"/>
                <a:ea typeface="Heiti SC Light"/>
                <a:cs typeface="Heiti SC Light"/>
              </a:rPr>
              <a:t>（</a:t>
            </a:r>
            <a:r>
              <a:rPr lang="en-US" altLang="zh-CN">
                <a:solidFill>
                  <a:srgbClr val="FF0000"/>
                </a:solidFill>
                <a:latin typeface="Heiti SC Light"/>
                <a:ea typeface="Heiti SC Light"/>
                <a:cs typeface="Heiti SC Light"/>
              </a:rPr>
              <a:t>1</a:t>
            </a:r>
            <a:r>
              <a:rPr lang="zh-CN" altLang="zh-CN">
                <a:solidFill>
                  <a:srgbClr val="FF0000"/>
                </a:solidFill>
                <a:latin typeface="Heiti SC Light"/>
                <a:ea typeface="Heiti SC Light"/>
                <a:cs typeface="Heiti SC Light"/>
              </a:rPr>
              <a:t>）分解</a:t>
            </a:r>
            <a:r>
              <a:rPr lang="zh-CN" altLang="zh-CN">
                <a:solidFill>
                  <a:srgbClr val="FF0000"/>
                </a:solidFill>
                <a:latin typeface="Arial" panose="020B0604020202020204" pitchFamily="34" charset="0"/>
              </a:rPr>
              <a:t>。</a:t>
            </a:r>
            <a:r>
              <a:rPr lang="zh-CN" altLang="zh-CN">
                <a:solidFill>
                  <a:schemeClr val="tx1"/>
                </a:solidFill>
                <a:latin typeface="Arial" panose="020B0604020202020204" pitchFamily="34" charset="0"/>
              </a:rPr>
              <a:t>对复杂的问题，常分解为几个相对易于解决的小问题，然后再分别解决。分解的方法可</a:t>
            </a:r>
            <a:r>
              <a:rPr lang="zh-CN" altLang="zh-CN">
                <a:solidFill>
                  <a:srgbClr val="FF0000"/>
                </a:solidFill>
                <a:latin typeface="Arial" panose="020B0604020202020204" pitchFamily="34" charset="0"/>
              </a:rPr>
              <a:t>分层进行</a:t>
            </a:r>
            <a:r>
              <a:rPr lang="zh-CN" altLang="zh-CN">
                <a:solidFill>
                  <a:schemeClr val="tx1"/>
                </a:solidFill>
                <a:latin typeface="Arial" panose="020B0604020202020204" pitchFamily="34" charset="0"/>
              </a:rPr>
              <a:t>，原理是忽略细节先</a:t>
            </a:r>
            <a:r>
              <a:rPr lang="zh-CN" altLang="zh-CN">
                <a:solidFill>
                  <a:srgbClr val="FF0000"/>
                </a:solidFill>
                <a:latin typeface="Arial" panose="020B0604020202020204" pitchFamily="34" charset="0"/>
              </a:rPr>
              <a:t>考虑问题最本质的方面</a:t>
            </a:r>
            <a:r>
              <a:rPr lang="zh-CN" altLang="zh-CN">
                <a:solidFill>
                  <a:schemeClr val="tx1"/>
                </a:solidFill>
                <a:latin typeface="Arial" panose="020B0604020202020204" pitchFamily="34" charset="0"/>
              </a:rPr>
              <a:t>，</a:t>
            </a:r>
            <a:r>
              <a:rPr lang="zh-CN" altLang="zh-CN">
                <a:solidFill>
                  <a:srgbClr val="FF0000"/>
                </a:solidFill>
                <a:latin typeface="Arial" panose="020B0604020202020204" pitchFamily="34" charset="0"/>
              </a:rPr>
              <a:t>形成问题的高层概念</a:t>
            </a:r>
            <a:r>
              <a:rPr lang="zh-CN" altLang="zh-CN">
                <a:solidFill>
                  <a:schemeClr val="tx1"/>
                </a:solidFill>
                <a:latin typeface="Arial" panose="020B0604020202020204" pitchFamily="34" charset="0"/>
              </a:rPr>
              <a:t>；</a:t>
            </a:r>
            <a:r>
              <a:rPr lang="zh-CN" altLang="zh-CN">
                <a:solidFill>
                  <a:srgbClr val="FF0000"/>
                </a:solidFill>
                <a:latin typeface="Arial" panose="020B0604020202020204" pitchFamily="34" charset="0"/>
              </a:rPr>
              <a:t>然后再逐层添加细节</a:t>
            </a:r>
            <a:r>
              <a:rPr lang="zh-CN" altLang="zh-CN">
                <a:solidFill>
                  <a:schemeClr val="tx1"/>
                </a:solidFill>
                <a:latin typeface="Arial" panose="020B0604020202020204" pitchFamily="34" charset="0"/>
              </a:rPr>
              <a:t>。</a:t>
            </a:r>
          </a:p>
          <a:p>
            <a:pPr>
              <a:lnSpc>
                <a:spcPct val="150000"/>
              </a:lnSpc>
              <a:spcBef>
                <a:spcPct val="0"/>
              </a:spcBef>
              <a:buClrTx/>
              <a:buFontTx/>
              <a:buNone/>
            </a:pPr>
            <a:r>
              <a:rPr lang="zh-CN" altLang="zh-CN">
                <a:solidFill>
                  <a:srgbClr val="FF0000"/>
                </a:solidFill>
                <a:latin typeface="Heiti SC Light"/>
                <a:ea typeface="Heiti SC Light"/>
                <a:cs typeface="Heiti SC Light"/>
              </a:rPr>
              <a:t>（</a:t>
            </a:r>
            <a:r>
              <a:rPr lang="en-US" altLang="zh-CN">
                <a:solidFill>
                  <a:srgbClr val="FF0000"/>
                </a:solidFill>
                <a:latin typeface="Heiti SC Light"/>
                <a:ea typeface="Heiti SC Light"/>
                <a:cs typeface="Heiti SC Light"/>
              </a:rPr>
              <a:t>2</a:t>
            </a:r>
            <a:r>
              <a:rPr lang="zh-CN" altLang="zh-CN">
                <a:solidFill>
                  <a:srgbClr val="FF0000"/>
                </a:solidFill>
                <a:latin typeface="Heiti SC Light"/>
                <a:ea typeface="Heiti SC Light"/>
                <a:cs typeface="Heiti SC Light"/>
              </a:rPr>
              <a:t>）抽象。</a:t>
            </a:r>
            <a:r>
              <a:rPr lang="zh-CN" altLang="zh-CN">
                <a:solidFill>
                  <a:schemeClr val="tx1"/>
                </a:solidFill>
                <a:latin typeface="Arial" panose="020B0604020202020204" pitchFamily="34" charset="0"/>
              </a:rPr>
              <a:t>分析问题时先考虑问题本质的属性，暂把细节略去，以后再逐层添加细节，直至涉及到最详细的内容。</a:t>
            </a:r>
          </a:p>
        </p:txBody>
      </p:sp>
      <p:sp>
        <p:nvSpPr>
          <p:cNvPr id="5" name="Rectangle 2">
            <a:extLst>
              <a:ext uri="{FF2B5EF4-FFF2-40B4-BE49-F238E27FC236}">
                <a16:creationId xmlns:a16="http://schemas.microsoft.com/office/drawing/2014/main" id="{332A460A-2C1A-436C-9D0E-E9C495DDE61C}"/>
              </a:ext>
            </a:extLst>
          </p:cNvPr>
          <p:cNvSpPr>
            <a:spLocks noChangeArrowheads="1"/>
          </p:cNvSpPr>
          <p:nvPr/>
        </p:nvSpPr>
        <p:spPr bwMode="auto">
          <a:xfrm>
            <a:off x="2771775" y="4810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latin typeface="Arial" charset="0"/>
              <a:ea typeface="宋体" charset="0"/>
            </a:endParaRPr>
          </a:p>
        </p:txBody>
      </p:sp>
      <p:pic>
        <p:nvPicPr>
          <p:cNvPr id="40965" name="对象 2">
            <a:extLst>
              <a:ext uri="{FF2B5EF4-FFF2-40B4-BE49-F238E27FC236}">
                <a16:creationId xmlns:a16="http://schemas.microsoft.com/office/drawing/2014/main" id="{BC6DB7EF-7BF5-4319-98AA-B3E69A6B9E41}"/>
              </a:ext>
            </a:extLst>
          </p:cNvPr>
          <p:cNvPicPr>
            <a:picLocks noChangeArrowheads="1"/>
          </p:cNvPicPr>
          <p:nvPr/>
        </p:nvPicPr>
        <p:blipFill>
          <a:blip r:embed="rId2">
            <a:extLst>
              <a:ext uri="{28A0092B-C50C-407E-A947-70E740481C1C}">
                <a14:useLocalDpi xmlns:a14="http://schemas.microsoft.com/office/drawing/2010/main" val="0"/>
              </a:ext>
            </a:extLst>
          </a:blip>
          <a:srcRect t="-229" b="-389"/>
          <a:stretch>
            <a:fillRect/>
          </a:stretch>
        </p:blipFill>
        <p:spPr bwMode="auto">
          <a:xfrm>
            <a:off x="2779713" y="4479925"/>
            <a:ext cx="2439987"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3">
            <a:extLst>
              <a:ext uri="{FF2B5EF4-FFF2-40B4-BE49-F238E27FC236}">
                <a16:creationId xmlns:a16="http://schemas.microsoft.com/office/drawing/2014/main" id="{144AB673-5EE6-4079-95DB-7503717DFC5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41986" name="Rectangle 4">
            <a:extLst>
              <a:ext uri="{FF2B5EF4-FFF2-40B4-BE49-F238E27FC236}">
                <a16:creationId xmlns:a16="http://schemas.microsoft.com/office/drawing/2014/main" id="{3F6A8A96-0F36-4ECD-9BDF-903C91AD27DD}"/>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41987" name="Rectangle 5">
            <a:extLst>
              <a:ext uri="{FF2B5EF4-FFF2-40B4-BE49-F238E27FC236}">
                <a16:creationId xmlns:a16="http://schemas.microsoft.com/office/drawing/2014/main" id="{37B67F3C-206B-46B7-A486-216A4046C948}"/>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94937D8B-8F1D-4351-9D24-189E3FBB2599}"/>
              </a:ext>
            </a:extLst>
          </p:cNvPr>
          <p:cNvSpPr/>
          <p:nvPr/>
        </p:nvSpPr>
        <p:spPr bwMode="gray">
          <a:xfrm>
            <a:off x="254000" y="1125538"/>
            <a:ext cx="8710613" cy="5543550"/>
          </a:xfrm>
          <a:prstGeom prst="roundRect">
            <a:avLst>
              <a:gd name="adj" fmla="val 9567"/>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en-US" altLang="zh-CN" sz="2000">
                <a:solidFill>
                  <a:srgbClr val="FF0000"/>
                </a:solidFill>
                <a:latin typeface="Arial" panose="020B0604020202020204" pitchFamily="34" charset="0"/>
              </a:rPr>
              <a:t>3.4.2  </a:t>
            </a:r>
            <a:r>
              <a:rPr lang="zh-CN" altLang="zh-CN" sz="2000">
                <a:solidFill>
                  <a:srgbClr val="FF0000"/>
                </a:solidFill>
                <a:latin typeface="Arial" panose="020B0604020202020204" pitchFamily="34" charset="0"/>
              </a:rPr>
              <a:t>结构化分析步骤</a:t>
            </a:r>
            <a:endParaRPr lang="zh-CN" altLang="en-US" sz="2000">
              <a:solidFill>
                <a:srgbClr val="FF0000"/>
              </a:solidFill>
              <a:latin typeface="Arial" panose="020B0604020202020204" pitchFamily="34" charset="0"/>
            </a:endParaRPr>
          </a:p>
          <a:p>
            <a:pPr eaLnBrk="1" hangingPunct="1">
              <a:lnSpc>
                <a:spcPct val="150000"/>
              </a:lnSpc>
              <a:spcBef>
                <a:spcPct val="0"/>
              </a:spcBef>
              <a:buClrTx/>
              <a:buFontTx/>
              <a:buNone/>
            </a:pPr>
            <a:r>
              <a:rPr lang="zh-CN" altLang="en-US" sz="2000">
                <a:solidFill>
                  <a:schemeClr val="tx1"/>
                </a:solidFill>
                <a:latin typeface="Arial" panose="020B0604020202020204" pitchFamily="34" charset="0"/>
              </a:rPr>
              <a:t>  对软件进行结构化分析</a:t>
            </a:r>
            <a:r>
              <a:rPr lang="zh-CN" altLang="en-US" sz="2000">
                <a:solidFill>
                  <a:srgbClr val="990000"/>
                </a:solidFill>
                <a:latin typeface="Arial" panose="020B0604020202020204" pitchFamily="34" charset="0"/>
              </a:rPr>
              <a:t>具体步骤</a:t>
            </a:r>
            <a:r>
              <a:rPr lang="zh-CN" altLang="en-US" sz="2000">
                <a:solidFill>
                  <a:schemeClr val="tx1"/>
                </a:solidFill>
                <a:latin typeface="Arial" panose="020B0604020202020204" pitchFamily="34" charset="0"/>
              </a:rPr>
              <a:t>：</a:t>
            </a:r>
          </a:p>
          <a:p>
            <a:pPr eaLnBrk="1" hangingPunct="1">
              <a:lnSpc>
                <a:spcPct val="150000"/>
              </a:lnSpc>
              <a:spcBef>
                <a:spcPct val="0"/>
              </a:spcBef>
              <a:buClrTx/>
              <a:buFontTx/>
              <a:buNone/>
            </a:pPr>
            <a:r>
              <a:rPr lang="zh-CN" altLang="en-US" sz="2000">
                <a:solidFill>
                  <a:schemeClr val="tx1"/>
                </a:solidFill>
                <a:latin typeface="Arial" panose="020B0604020202020204" pitchFamily="34" charset="0"/>
              </a:rPr>
              <a:t>      </a:t>
            </a:r>
            <a:r>
              <a:rPr lang="zh-CN" altLang="en-US" sz="2000">
                <a:solidFill>
                  <a:srgbClr val="FF0000"/>
                </a:solidFill>
                <a:latin typeface="Arial" panose="020B0604020202020204" pitchFamily="34" charset="0"/>
              </a:rPr>
              <a:t>（</a:t>
            </a:r>
            <a:r>
              <a:rPr lang="en-US" altLang="zh-CN" sz="2000">
                <a:solidFill>
                  <a:srgbClr val="FF0000"/>
                </a:solidFill>
                <a:latin typeface="Arial" panose="020B0604020202020204" pitchFamily="34" charset="0"/>
              </a:rPr>
              <a:t>1</a:t>
            </a:r>
            <a:r>
              <a:rPr lang="zh-CN" altLang="en-US" sz="2000">
                <a:solidFill>
                  <a:srgbClr val="FF0000"/>
                </a:solidFill>
                <a:latin typeface="Arial" panose="020B0604020202020204" pitchFamily="34" charset="0"/>
              </a:rPr>
              <a:t>）构建原系统物理模型：</a:t>
            </a:r>
            <a:r>
              <a:rPr lang="zh-CN" altLang="zh-CN" sz="2000">
                <a:solidFill>
                  <a:schemeClr val="tx1"/>
                </a:solidFill>
                <a:latin typeface="Arial" panose="020B0604020202020204" pitchFamily="34" charset="0"/>
              </a:rPr>
              <a:t>对原系统进行详细</a:t>
            </a:r>
            <a:r>
              <a:rPr lang="zh-CN" altLang="zh-CN" sz="2000">
                <a:solidFill>
                  <a:srgbClr val="009900"/>
                </a:solidFill>
                <a:latin typeface="Arial" panose="020B0604020202020204" pitchFamily="34" charset="0"/>
              </a:rPr>
              <a:t>调研并收集资料</a:t>
            </a:r>
            <a:r>
              <a:rPr lang="zh-CN" altLang="zh-CN" sz="2000">
                <a:solidFill>
                  <a:schemeClr val="tx1"/>
                </a:solidFill>
                <a:latin typeface="Arial" panose="020B0604020202020204" pitchFamily="34" charset="0"/>
              </a:rPr>
              <a:t>，通过</a:t>
            </a:r>
            <a:r>
              <a:rPr lang="zh-CN" altLang="zh-CN" sz="2000">
                <a:solidFill>
                  <a:srgbClr val="009900"/>
                </a:solidFill>
                <a:latin typeface="Arial" panose="020B0604020202020204" pitchFamily="34" charset="0"/>
              </a:rPr>
              <a:t>认识原系统</a:t>
            </a:r>
            <a:r>
              <a:rPr lang="zh-CN" altLang="zh-CN" sz="2000">
                <a:solidFill>
                  <a:schemeClr val="tx1"/>
                </a:solidFill>
                <a:latin typeface="Arial" panose="020B0604020202020204" pitchFamily="34" charset="0"/>
              </a:rPr>
              <a:t>的工作过程，将看到听到和收集到的实际情况</a:t>
            </a:r>
            <a:r>
              <a:rPr lang="zh-CN" altLang="zh-CN" sz="2000">
                <a:solidFill>
                  <a:srgbClr val="009900"/>
                </a:solidFill>
                <a:latin typeface="Arial" panose="020B0604020202020204" pitchFamily="34" charset="0"/>
              </a:rPr>
              <a:t>用图表或文字进行描述</a:t>
            </a:r>
            <a:r>
              <a:rPr lang="zh-CN" altLang="zh-CN" sz="2000">
                <a:solidFill>
                  <a:schemeClr val="tx1"/>
                </a:solidFill>
                <a:latin typeface="Arial" panose="020B0604020202020204" pitchFamily="34" charset="0"/>
              </a:rPr>
              <a:t>。用模型表示对原系统的理解，如业务流程图等。</a:t>
            </a:r>
            <a:endParaRPr lang="zh-CN" altLang="en-US" sz="2000">
              <a:solidFill>
                <a:schemeClr val="tx1"/>
              </a:solidFill>
              <a:latin typeface="Arial" panose="020B0604020202020204" pitchFamily="34" charset="0"/>
            </a:endParaRPr>
          </a:p>
          <a:p>
            <a:pPr eaLnBrk="1" hangingPunct="1">
              <a:lnSpc>
                <a:spcPct val="150000"/>
              </a:lnSpc>
              <a:spcBef>
                <a:spcPct val="0"/>
              </a:spcBef>
              <a:buClrTx/>
              <a:buFontTx/>
              <a:buNone/>
            </a:pPr>
            <a:r>
              <a:rPr lang="zh-CN" altLang="en-US" sz="2000">
                <a:solidFill>
                  <a:schemeClr val="tx1"/>
                </a:solidFill>
                <a:latin typeface="Arial" panose="020B0604020202020204" pitchFamily="34" charset="0"/>
              </a:rPr>
              <a:t>      </a:t>
            </a:r>
            <a:r>
              <a:rPr lang="zh-CN" altLang="en-US" sz="2000">
                <a:solidFill>
                  <a:srgbClr val="FF0000"/>
                </a:solidFill>
                <a:latin typeface="Arial" panose="020B0604020202020204" pitchFamily="34" charset="0"/>
              </a:rPr>
              <a:t>（</a:t>
            </a:r>
            <a:r>
              <a:rPr lang="en-US" altLang="zh-CN" sz="2000">
                <a:solidFill>
                  <a:srgbClr val="FF0000"/>
                </a:solidFill>
                <a:latin typeface="Arial" panose="020B0604020202020204" pitchFamily="34" charset="0"/>
              </a:rPr>
              <a:t>2</a:t>
            </a:r>
            <a:r>
              <a:rPr lang="zh-CN" altLang="en-US" sz="2000">
                <a:solidFill>
                  <a:srgbClr val="FF0000"/>
                </a:solidFill>
                <a:latin typeface="Arial" panose="020B0604020202020204" pitchFamily="34" charset="0"/>
              </a:rPr>
              <a:t>）抽象原系统逻辑模型：</a:t>
            </a:r>
            <a:r>
              <a:rPr lang="zh-CN" altLang="zh-CN" sz="2000">
                <a:solidFill>
                  <a:schemeClr val="tx1"/>
                </a:solidFill>
                <a:latin typeface="Arial" panose="020B0604020202020204" pitchFamily="34" charset="0"/>
              </a:rPr>
              <a:t>逻辑模型反映了原系统“做什么”的功能，需要去除物理模型中非本质的物理因素等，</a:t>
            </a:r>
            <a:r>
              <a:rPr lang="zh-CN" altLang="zh-CN" sz="2000">
                <a:solidFill>
                  <a:srgbClr val="009900"/>
                </a:solidFill>
                <a:latin typeface="Arial" panose="020B0604020202020204" pitchFamily="34" charset="0"/>
              </a:rPr>
              <a:t>抽象并提取其本质的因素</a:t>
            </a:r>
            <a:r>
              <a:rPr lang="zh-CN" altLang="zh-CN" sz="2000">
                <a:solidFill>
                  <a:schemeClr val="tx1"/>
                </a:solidFill>
                <a:latin typeface="Arial" panose="020B0604020202020204" pitchFamily="34" charset="0"/>
              </a:rPr>
              <a:t>。 </a:t>
            </a:r>
            <a:endParaRPr lang="en-US" altLang="zh-CN" sz="2000">
              <a:solidFill>
                <a:schemeClr val="tx1"/>
              </a:solidFill>
              <a:latin typeface="Arial" panose="020B0604020202020204" pitchFamily="34" charset="0"/>
            </a:endParaRPr>
          </a:p>
          <a:p>
            <a:pPr eaLnBrk="1" hangingPunct="1">
              <a:lnSpc>
                <a:spcPct val="150000"/>
              </a:lnSpc>
              <a:spcBef>
                <a:spcPct val="0"/>
              </a:spcBef>
              <a:buClrTx/>
              <a:buFontTx/>
              <a:buNone/>
            </a:pPr>
            <a:r>
              <a:rPr lang="zh-CN" altLang="en-US" sz="2000">
                <a:solidFill>
                  <a:schemeClr val="tx1"/>
                </a:solidFill>
                <a:latin typeface="Arial" panose="020B0604020202020204" pitchFamily="34" charset="0"/>
              </a:rPr>
              <a:t>      </a:t>
            </a:r>
            <a:r>
              <a:rPr lang="zh-CN" altLang="en-US" sz="2000">
                <a:solidFill>
                  <a:srgbClr val="FF0000"/>
                </a:solidFill>
                <a:latin typeface="Arial" panose="020B0604020202020204" pitchFamily="34" charset="0"/>
              </a:rPr>
              <a:t>（</a:t>
            </a:r>
            <a:r>
              <a:rPr lang="en-US" altLang="zh-CN" sz="2000">
                <a:solidFill>
                  <a:srgbClr val="FF0000"/>
                </a:solidFill>
                <a:latin typeface="Arial" panose="020B0604020202020204" pitchFamily="34" charset="0"/>
              </a:rPr>
              <a:t>3</a:t>
            </a:r>
            <a:r>
              <a:rPr lang="zh-CN" altLang="en-US" sz="2000">
                <a:solidFill>
                  <a:srgbClr val="FF0000"/>
                </a:solidFill>
                <a:latin typeface="Arial" panose="020B0604020202020204" pitchFamily="34" charset="0"/>
              </a:rPr>
              <a:t>）建立新系统逻辑模型：</a:t>
            </a:r>
            <a:r>
              <a:rPr lang="zh-CN" altLang="zh-CN" sz="2000">
                <a:solidFill>
                  <a:schemeClr val="tx1"/>
                </a:solidFill>
                <a:latin typeface="Arial" panose="020B0604020202020204" pitchFamily="34" charset="0"/>
              </a:rPr>
              <a:t>在原系统的逻辑模型基础上，可将新系统与原系统逻辑进行比较分析，查看决定变化的范围，找出要改变的部分，并抽象为一加工，以确定加工的外部环境及输入输出。</a:t>
            </a:r>
            <a:endParaRPr lang="zh-CN" altLang="en-US" sz="2000">
              <a:solidFill>
                <a:schemeClr val="tx1"/>
              </a:solidFill>
              <a:latin typeface="Arial" panose="020B0604020202020204" pitchFamily="34" charset="0"/>
            </a:endParaRPr>
          </a:p>
          <a:p>
            <a:pPr eaLnBrk="1" hangingPunct="1">
              <a:lnSpc>
                <a:spcPct val="150000"/>
              </a:lnSpc>
              <a:spcBef>
                <a:spcPct val="0"/>
              </a:spcBef>
              <a:buClrTx/>
              <a:buFontTx/>
              <a:buNone/>
            </a:pPr>
            <a:r>
              <a:rPr lang="zh-CN" altLang="en-US" sz="2000">
                <a:solidFill>
                  <a:srgbClr val="FF0000"/>
                </a:solidFill>
                <a:latin typeface="Arial" panose="020B0604020202020204" pitchFamily="34" charset="0"/>
              </a:rPr>
              <a:t>      （</a:t>
            </a:r>
            <a:r>
              <a:rPr lang="en-US" altLang="zh-CN" sz="2000">
                <a:solidFill>
                  <a:srgbClr val="FF0000"/>
                </a:solidFill>
                <a:latin typeface="Arial" panose="020B0604020202020204" pitchFamily="34" charset="0"/>
              </a:rPr>
              <a:t>4</a:t>
            </a:r>
            <a:r>
              <a:rPr lang="zh-CN" altLang="en-US" sz="2000">
                <a:solidFill>
                  <a:srgbClr val="FF0000"/>
                </a:solidFill>
                <a:latin typeface="Arial" panose="020B0604020202020204" pitchFamily="34" charset="0"/>
              </a:rPr>
              <a:t>）进一步补充和优化。</a:t>
            </a:r>
          </a:p>
          <a:p>
            <a:pPr eaLnBrk="1" hangingPunct="1">
              <a:lnSpc>
                <a:spcPct val="150000"/>
              </a:lnSpc>
              <a:spcBef>
                <a:spcPct val="0"/>
              </a:spcBef>
              <a:buClrTx/>
              <a:buFontTx/>
              <a:buNone/>
            </a:pPr>
            <a:r>
              <a:rPr lang="en-US" altLang="zh-CN" sz="2000">
                <a:solidFill>
                  <a:srgbClr val="990033"/>
                </a:solidFill>
                <a:latin typeface="Arial" panose="020B0604020202020204" pitchFamily="34" charset="0"/>
              </a:rPr>
              <a:t> </a:t>
            </a:r>
            <a:endParaRPr lang="zh-CN" altLang="en-US" sz="2000">
              <a:solidFill>
                <a:schemeClr val="tx1"/>
              </a:solidFill>
              <a:latin typeface="Arial" panose="020B0604020202020204" pitchFamily="34" charset="0"/>
            </a:endParaRPr>
          </a:p>
        </p:txBody>
      </p:sp>
      <p:sp>
        <p:nvSpPr>
          <p:cNvPr id="41989" name="Rectangle 2">
            <a:extLst>
              <a:ext uri="{FF2B5EF4-FFF2-40B4-BE49-F238E27FC236}">
                <a16:creationId xmlns:a16="http://schemas.microsoft.com/office/drawing/2014/main" id="{53032E11-FC42-42EC-A26C-FA23C1D93FDA}"/>
              </a:ext>
            </a:extLst>
          </p:cNvPr>
          <p:cNvSpPr>
            <a:spLocks noChangeArrowheads="1"/>
          </p:cNvSpPr>
          <p:nvPr/>
        </p:nvSpPr>
        <p:spPr bwMode="auto">
          <a:xfrm>
            <a:off x="395288" y="188913"/>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latin typeface="Verdana" panose="020B0604030504040204" pitchFamily="34" charset="0"/>
              </a:rPr>
              <a:t>3.4 </a:t>
            </a:r>
            <a:r>
              <a:rPr lang="zh-CN" altLang="zh-CN" sz="3200">
                <a:solidFill>
                  <a:schemeClr val="bg1"/>
                </a:solidFill>
                <a:latin typeface="Verdana" panose="020B0604030504040204" pitchFamily="34" charset="0"/>
              </a:rPr>
              <a:t>结构化分析方法</a:t>
            </a:r>
            <a:endParaRPr lang="zh-CN" altLang="en-US" sz="3200">
              <a:solidFill>
                <a:schemeClr val="bg1"/>
              </a:solidFill>
              <a:latin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28625" y="161925"/>
            <a:ext cx="8178800" cy="533400"/>
          </a:xfrm>
        </p:spPr>
        <p:txBody>
          <a:bodyPr/>
          <a:lstStyle/>
          <a:p>
            <a:pPr eaLnBrk="1" hangingPunct="1">
              <a:defRPr/>
            </a:pPr>
            <a:r>
              <a:rPr lang="zh-CN" altLang="en-US" sz="3800" dirty="0">
                <a:effectLst>
                  <a:outerShdw blurRad="38100" dist="38100" dir="2700000" algn="tl">
                    <a:srgbClr val="000000">
                      <a:alpha val="43137"/>
                    </a:srgbClr>
                  </a:outerShdw>
                </a:effectLst>
              </a:rPr>
              <a:t>教学目标及重点</a:t>
            </a:r>
          </a:p>
        </p:txBody>
      </p:sp>
      <p:sp>
        <p:nvSpPr>
          <p:cNvPr id="5123"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395288" y="2427288"/>
            <a:ext cx="8569325" cy="30162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3200" dirty="0">
                <a:solidFill>
                  <a:srgbClr val="29698D"/>
                </a:solidFill>
              </a:rPr>
              <a:t> </a:t>
            </a:r>
            <a:r>
              <a:rPr lang="en-US" altLang="zh-CN" sz="2800" dirty="0">
                <a:solidFill>
                  <a:srgbClr val="29698D"/>
                </a:solidFill>
              </a:rPr>
              <a:t>● </a:t>
            </a:r>
            <a:r>
              <a:rPr lang="zh-CN" altLang="zh-CN" sz="2800" dirty="0">
                <a:solidFill>
                  <a:srgbClr val="29698D"/>
                </a:solidFill>
              </a:rPr>
              <a:t>了解软件开发初步需求、调研与</a:t>
            </a:r>
            <a:r>
              <a:rPr lang="zh-CN" altLang="zh-CN" sz="2800" dirty="0">
                <a:solidFill>
                  <a:srgbClr val="CC0000"/>
                </a:solidFill>
              </a:rPr>
              <a:t>问题定义</a:t>
            </a:r>
            <a:r>
              <a:rPr lang="zh-CN" altLang="zh-CN" sz="2800" dirty="0">
                <a:solidFill>
                  <a:srgbClr val="29698D"/>
                </a:solidFill>
              </a:rPr>
              <a:t>内容</a:t>
            </a:r>
          </a:p>
          <a:p>
            <a:pPr eaLnBrk="1" hangingPunct="1">
              <a:defRPr/>
            </a:pPr>
            <a:r>
              <a:rPr lang="en-US" altLang="zh-CN" sz="2800" dirty="0">
                <a:solidFill>
                  <a:srgbClr val="29698D"/>
                </a:solidFill>
              </a:rPr>
              <a:t> ● </a:t>
            </a:r>
            <a:r>
              <a:rPr lang="zh-CN" altLang="zh-CN" sz="2800" dirty="0">
                <a:solidFill>
                  <a:srgbClr val="29698D"/>
                </a:solidFill>
              </a:rPr>
              <a:t>理解</a:t>
            </a:r>
            <a:r>
              <a:rPr lang="zh-CN" altLang="zh-CN" sz="2800" dirty="0">
                <a:solidFill>
                  <a:srgbClr val="CC0000"/>
                </a:solidFill>
              </a:rPr>
              <a:t>可行性分析</a:t>
            </a:r>
            <a:r>
              <a:rPr lang="zh-CN" altLang="zh-CN" sz="2800" dirty="0">
                <a:solidFill>
                  <a:srgbClr val="29698D"/>
                </a:solidFill>
              </a:rPr>
              <a:t>的概念、任务、步骤与</a:t>
            </a:r>
            <a:r>
              <a:rPr lang="zh-CN" altLang="zh-CN" sz="2800" dirty="0">
                <a:solidFill>
                  <a:srgbClr val="CC0000"/>
                </a:solidFill>
              </a:rPr>
              <a:t>立项</a:t>
            </a:r>
          </a:p>
          <a:p>
            <a:pPr eaLnBrk="1" hangingPunct="1">
              <a:defRPr/>
            </a:pPr>
            <a:r>
              <a:rPr lang="en-US" altLang="zh-CN" sz="2800" dirty="0">
                <a:solidFill>
                  <a:srgbClr val="29698D"/>
                </a:solidFill>
              </a:rPr>
              <a:t> ● </a:t>
            </a:r>
            <a:r>
              <a:rPr lang="zh-CN" altLang="zh-CN" sz="2800" dirty="0">
                <a:solidFill>
                  <a:srgbClr val="29698D"/>
                </a:solidFill>
              </a:rPr>
              <a:t>掌握</a:t>
            </a:r>
            <a:r>
              <a:rPr lang="zh-CN" altLang="zh-CN" sz="2800" dirty="0">
                <a:solidFill>
                  <a:srgbClr val="CC0000"/>
                </a:solidFill>
              </a:rPr>
              <a:t>可行性分析</a:t>
            </a:r>
            <a:r>
              <a:rPr lang="zh-CN" altLang="zh-CN" sz="2800" dirty="0">
                <a:solidFill>
                  <a:srgbClr val="29698D"/>
                </a:solidFill>
              </a:rPr>
              <a:t>的图形工具系统流程图画法</a:t>
            </a:r>
          </a:p>
          <a:p>
            <a:pPr eaLnBrk="1" hangingPunct="1">
              <a:defRPr/>
            </a:pPr>
            <a:r>
              <a:rPr lang="en-US" altLang="zh-CN" sz="2800" dirty="0">
                <a:solidFill>
                  <a:srgbClr val="29698D"/>
                </a:solidFill>
              </a:rPr>
              <a:t> ● </a:t>
            </a:r>
            <a:r>
              <a:rPr lang="zh-CN" altLang="zh-CN" sz="2800" dirty="0">
                <a:solidFill>
                  <a:srgbClr val="29698D"/>
                </a:solidFill>
              </a:rPr>
              <a:t>理解</a:t>
            </a:r>
            <a:r>
              <a:rPr lang="zh-CN" altLang="zh-CN" sz="2800" dirty="0">
                <a:solidFill>
                  <a:srgbClr val="CC0000"/>
                </a:solidFill>
              </a:rPr>
              <a:t>软件开发计划</a:t>
            </a:r>
            <a:r>
              <a:rPr lang="zh-CN" altLang="zh-CN" sz="2800" dirty="0">
                <a:solidFill>
                  <a:srgbClr val="29698D"/>
                </a:solidFill>
              </a:rPr>
              <a:t>的内容和制定方法</a:t>
            </a:r>
          </a:p>
          <a:p>
            <a:pPr eaLnBrk="1" hangingPunct="1">
              <a:defRPr/>
            </a:pPr>
            <a:r>
              <a:rPr lang="en-US" altLang="zh-CN" sz="2800" dirty="0">
                <a:solidFill>
                  <a:srgbClr val="29698D"/>
                </a:solidFill>
              </a:rPr>
              <a:t> ● </a:t>
            </a:r>
            <a:r>
              <a:rPr lang="zh-CN" altLang="zh-CN" sz="2800" dirty="0">
                <a:solidFill>
                  <a:srgbClr val="29698D"/>
                </a:solidFill>
              </a:rPr>
              <a:t>掌握编写《软件可行性分析报告》</a:t>
            </a:r>
            <a:r>
              <a:rPr lang="zh-CN" altLang="en-US" sz="2800" dirty="0">
                <a:solidFill>
                  <a:srgbClr val="29698D"/>
                </a:solidFill>
              </a:rPr>
              <a:t>的</a:t>
            </a:r>
            <a:r>
              <a:rPr lang="zh-CN" altLang="zh-CN" sz="2800" dirty="0">
                <a:solidFill>
                  <a:srgbClr val="29698D"/>
                </a:solidFill>
              </a:rPr>
              <a:t>方法 </a:t>
            </a:r>
          </a:p>
        </p:txBody>
      </p:sp>
      <p:sp>
        <p:nvSpPr>
          <p:cNvPr id="95240" name="AutoShape 8"/>
          <p:cNvSpPr>
            <a:spLocks noChangeArrowheads="1"/>
          </p:cNvSpPr>
          <p:nvPr/>
        </p:nvSpPr>
        <p:spPr bwMode="auto">
          <a:xfrm>
            <a:off x="8231188" y="3346450"/>
            <a:ext cx="854075" cy="361950"/>
          </a:xfrm>
          <a:prstGeom prst="wedgeRoundRectCallout">
            <a:avLst>
              <a:gd name="adj1" fmla="val -71159"/>
              <a:gd name="adj2" fmla="val 22316"/>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a:solidFill>
                  <a:srgbClr val="FF0000"/>
                </a:solidFill>
                <a:effectLst>
                  <a:outerShdw blurRad="38100" dist="38100" dir="2700000" algn="tl">
                    <a:srgbClr val="000000"/>
                  </a:outerShdw>
                </a:effectLst>
                <a:latin typeface="Arial Black" panose="020B0A04020102020204" pitchFamily="34" charset="0"/>
              </a:rPr>
              <a:t>重点</a:t>
            </a:r>
          </a:p>
        </p:txBody>
      </p:sp>
      <p:sp>
        <p:nvSpPr>
          <p:cNvPr id="2" name="AutoShape 8"/>
          <p:cNvSpPr>
            <a:spLocks noChangeArrowheads="1"/>
          </p:cNvSpPr>
          <p:nvPr/>
        </p:nvSpPr>
        <p:spPr bwMode="auto">
          <a:xfrm>
            <a:off x="7524750" y="4292600"/>
            <a:ext cx="936625" cy="360363"/>
          </a:xfrm>
          <a:prstGeom prst="wedgeRoundRectCallout">
            <a:avLst>
              <a:gd name="adj1" fmla="val -74407"/>
              <a:gd name="adj2" fmla="val -21806"/>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a:solidFill>
                  <a:srgbClr val="FF0000"/>
                </a:solidFill>
                <a:effectLst>
                  <a:outerShdw blurRad="38100" dist="38100" dir="2700000" algn="tl">
                    <a:srgbClr val="000000"/>
                  </a:outerShdw>
                </a:effectLst>
                <a:latin typeface="Arial Black" panose="020B0A04020102020204" pitchFamily="34" charset="0"/>
              </a:rPr>
              <a:t>重点</a:t>
            </a:r>
          </a:p>
        </p:txBody>
      </p:sp>
      <p:pic>
        <p:nvPicPr>
          <p:cNvPr id="5127" name="Picture 20"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5516563"/>
            <a:ext cx="12128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文本框 2"/>
          <p:cNvSpPr txBox="1">
            <a:spLocks noChangeArrowheads="1"/>
          </p:cNvSpPr>
          <p:nvPr/>
        </p:nvSpPr>
        <p:spPr bwMode="auto">
          <a:xfrm>
            <a:off x="1079500" y="1584325"/>
            <a:ext cx="25765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3600">
                <a:solidFill>
                  <a:srgbClr val="FF0000"/>
                </a:solidFill>
                <a:latin typeface="黑体" pitchFamily="49" charset="-122"/>
                <a:ea typeface="黑体" pitchFamily="49" charset="-122"/>
                <a:sym typeface="Wingdings" pitchFamily="2" charset="2"/>
              </a:rPr>
              <a:t></a:t>
            </a:r>
            <a:r>
              <a:rPr lang="zh-CN" altLang="zh-CN" sz="3600">
                <a:solidFill>
                  <a:srgbClr val="FF0000"/>
                </a:solidFill>
                <a:latin typeface="黑体" pitchFamily="49" charset="-122"/>
                <a:ea typeface="黑体" pitchFamily="49" charset="-122"/>
                <a:sym typeface="+mn-ea"/>
              </a:rPr>
              <a:t>教学目标</a:t>
            </a:r>
            <a:endParaRPr lang="zh-CN" altLang="en-US" sz="3600" noProof="1">
              <a:solidFill>
                <a:schemeClr val="tx1"/>
              </a:solidFill>
              <a:latin typeface="Arial" pitchFamily="34" charset="0"/>
            </a:endParaRPr>
          </a:p>
        </p:txBody>
      </p:sp>
    </p:spTree>
    <p:extLst>
      <p:ext uri="{BB962C8B-B14F-4D97-AF65-F5344CB8AC3E}">
        <p14:creationId xmlns:p14="http://schemas.microsoft.com/office/powerpoint/2010/main" val="533970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D9338200-B3C4-4DF8-BABD-3236BB1CF9A5}"/>
              </a:ext>
            </a:extLst>
          </p:cNvPr>
          <p:cNvSpPr/>
          <p:nvPr/>
        </p:nvSpPr>
        <p:spPr bwMode="gray">
          <a:xfrm>
            <a:off x="425450" y="1123950"/>
            <a:ext cx="8709025" cy="5545138"/>
          </a:xfrm>
          <a:prstGeom prst="roundRect">
            <a:avLst>
              <a:gd name="adj" fmla="val 9567"/>
            </a:avLst>
          </a:prstGeom>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lnSpc>
                <a:spcPct val="150000"/>
              </a:lnSpc>
              <a:defRPr/>
            </a:pPr>
            <a:r>
              <a:rPr lang="en-US" altLang="zh-CN" sz="2000" b="1">
                <a:solidFill>
                  <a:srgbClr val="990033"/>
                </a:solidFill>
              </a:rPr>
              <a:t> </a:t>
            </a:r>
            <a:endParaRPr lang="zh-CN" altLang="en-US" sz="2000" b="1" dirty="0"/>
          </a:p>
        </p:txBody>
      </p:sp>
      <p:sp>
        <p:nvSpPr>
          <p:cNvPr id="43010" name="矩形 1">
            <a:extLst>
              <a:ext uri="{FF2B5EF4-FFF2-40B4-BE49-F238E27FC236}">
                <a16:creationId xmlns:a16="http://schemas.microsoft.com/office/drawing/2014/main" id="{5C148497-2F12-4B2F-8267-DAD55E130356}"/>
              </a:ext>
            </a:extLst>
          </p:cNvPr>
          <p:cNvSpPr>
            <a:spLocks noChangeArrowheads="1"/>
          </p:cNvSpPr>
          <p:nvPr/>
        </p:nvSpPr>
        <p:spPr bwMode="auto">
          <a:xfrm>
            <a:off x="1042988" y="1268413"/>
            <a:ext cx="7561262"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Tx/>
              <a:buNone/>
            </a:pPr>
            <a:r>
              <a:rPr lang="en-US" altLang="zh-CN">
                <a:solidFill>
                  <a:srgbClr val="FF0000"/>
                </a:solidFill>
                <a:latin typeface="Arial" panose="020B0604020202020204" pitchFamily="34" charset="0"/>
              </a:rPr>
              <a:t>3.4.3 </a:t>
            </a:r>
            <a:r>
              <a:rPr lang="zh-CN" altLang="zh-CN">
                <a:solidFill>
                  <a:srgbClr val="990033"/>
                </a:solidFill>
                <a:latin typeface="Arial" panose="020B0604020202020204" pitchFamily="34" charset="0"/>
              </a:rPr>
              <a:t>结构化分析的流程</a:t>
            </a:r>
            <a:endParaRPr lang="zh-CN" altLang="en-US">
              <a:solidFill>
                <a:srgbClr val="990033"/>
              </a:solidFill>
              <a:latin typeface="Arial" panose="020B0604020202020204" pitchFamily="34" charset="0"/>
            </a:endParaRPr>
          </a:p>
          <a:p>
            <a:pPr>
              <a:lnSpc>
                <a:spcPct val="150000"/>
              </a:lnSpc>
              <a:spcBef>
                <a:spcPct val="0"/>
              </a:spcBef>
              <a:buClrTx/>
              <a:buFontTx/>
              <a:buNone/>
            </a:pPr>
            <a:r>
              <a:rPr lang="zh-CN" altLang="en-US" sz="2000">
                <a:solidFill>
                  <a:schemeClr val="tx1"/>
                </a:solidFill>
                <a:latin typeface="Arial" panose="020B0604020202020204" pitchFamily="34" charset="0"/>
              </a:rPr>
              <a:t>         </a:t>
            </a:r>
            <a:r>
              <a:rPr lang="zh-CN" altLang="zh-CN" sz="2000">
                <a:solidFill>
                  <a:schemeClr val="tx1"/>
                </a:solidFill>
                <a:latin typeface="Arial" panose="020B0604020202020204" pitchFamily="34" charset="0"/>
              </a:rPr>
              <a:t>结构化分析导出的分析模型包括</a:t>
            </a:r>
            <a:r>
              <a:rPr lang="zh-CN" altLang="zh-CN" sz="2000">
                <a:solidFill>
                  <a:srgbClr val="FF0000"/>
                </a:solidFill>
                <a:latin typeface="Arial" panose="020B0604020202020204" pitchFamily="34" charset="0"/>
              </a:rPr>
              <a:t>数据模型､功能模型和行为模型</a:t>
            </a:r>
            <a:r>
              <a:rPr lang="zh-CN" altLang="zh-CN" sz="2000">
                <a:solidFill>
                  <a:schemeClr val="tx1"/>
                </a:solidFill>
                <a:latin typeface="Arial" panose="020B0604020202020204" pitchFamily="34" charset="0"/>
              </a:rPr>
              <a:t>，这些模型以</a:t>
            </a:r>
            <a:r>
              <a:rPr lang="zh-CN" altLang="zh-CN" sz="2000">
                <a:solidFill>
                  <a:srgbClr val="FF0000"/>
                </a:solidFill>
                <a:latin typeface="Arial" panose="020B0604020202020204" pitchFamily="34" charset="0"/>
              </a:rPr>
              <a:t>“数据字典”为核心</a:t>
            </a:r>
            <a:r>
              <a:rPr lang="zh-CN" altLang="zh-CN" sz="2000">
                <a:solidFill>
                  <a:schemeClr val="tx1"/>
                </a:solidFill>
                <a:latin typeface="Arial" panose="020B0604020202020204" pitchFamily="34" charset="0"/>
              </a:rPr>
              <a:t>，如图</a:t>
            </a:r>
            <a:r>
              <a:rPr lang="en-US" altLang="zh-CN" sz="2000">
                <a:solidFill>
                  <a:schemeClr val="tx1"/>
                </a:solidFill>
                <a:latin typeface="Arial" panose="020B0604020202020204" pitchFamily="34" charset="0"/>
              </a:rPr>
              <a:t>3-3</a:t>
            </a:r>
            <a:r>
              <a:rPr lang="zh-CN" altLang="zh-CN" sz="2000">
                <a:solidFill>
                  <a:schemeClr val="tx1"/>
                </a:solidFill>
                <a:latin typeface="Arial" panose="020B0604020202020204" pitchFamily="34" charset="0"/>
              </a:rPr>
              <a:t>所示｡其中，实体关系图</a:t>
            </a:r>
            <a:r>
              <a:rPr lang="en-US" altLang="zh-CN" sz="2000">
                <a:solidFill>
                  <a:schemeClr val="tx1"/>
                </a:solidFill>
                <a:latin typeface="Arial" panose="020B0604020202020204" pitchFamily="34" charset="0"/>
              </a:rPr>
              <a:t>(</a:t>
            </a:r>
            <a:r>
              <a:rPr lang="en-US" altLang="zh-CN" sz="2000">
                <a:solidFill>
                  <a:srgbClr val="FF0000"/>
                </a:solidFill>
                <a:latin typeface="Arial" panose="020B0604020202020204" pitchFamily="34" charset="0"/>
              </a:rPr>
              <a:t>E-R</a:t>
            </a:r>
            <a:r>
              <a:rPr lang="zh-CN" altLang="zh-CN" sz="2000">
                <a:solidFill>
                  <a:srgbClr val="FF0000"/>
                </a:solidFill>
                <a:latin typeface="Arial" panose="020B0604020202020204" pitchFamily="34" charset="0"/>
              </a:rPr>
              <a:t>图</a:t>
            </a:r>
            <a:r>
              <a:rPr lang="en-US" altLang="zh-CN" sz="2000">
                <a:solidFill>
                  <a:schemeClr val="tx1"/>
                </a:solidFill>
                <a:latin typeface="Arial" panose="020B0604020202020204" pitchFamily="34" charset="0"/>
              </a:rPr>
              <a:t>Entity Relationship Diagram)</a:t>
            </a:r>
            <a:r>
              <a:rPr lang="zh-CN" altLang="zh-CN" sz="2000">
                <a:solidFill>
                  <a:schemeClr val="tx1"/>
                </a:solidFill>
                <a:latin typeface="Arial" panose="020B0604020202020204" pitchFamily="34" charset="0"/>
              </a:rPr>
              <a:t>作为数据建模的基础；</a:t>
            </a:r>
            <a:r>
              <a:rPr lang="zh-CN" altLang="zh-CN" sz="2000">
                <a:solidFill>
                  <a:srgbClr val="FF0000"/>
                </a:solidFill>
                <a:latin typeface="Arial" panose="020B0604020202020204" pitchFamily="34" charset="0"/>
              </a:rPr>
              <a:t>数据流图</a:t>
            </a:r>
            <a:r>
              <a:rPr lang="en-US" altLang="zh-CN" sz="2000">
                <a:solidFill>
                  <a:schemeClr val="tx1"/>
                </a:solidFill>
                <a:latin typeface="Arial" panose="020B0604020202020204" pitchFamily="34" charset="0"/>
              </a:rPr>
              <a:t>(DFD</a:t>
            </a:r>
            <a:r>
              <a:rPr lang="zh-CN" altLang="zh-CN"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Data Flow Diagram)</a:t>
            </a:r>
            <a:r>
              <a:rPr lang="zh-CN" altLang="zh-CN" sz="2000">
                <a:solidFill>
                  <a:schemeClr val="tx1"/>
                </a:solidFill>
                <a:latin typeface="Arial" panose="020B0604020202020204" pitchFamily="34" charset="0"/>
              </a:rPr>
              <a:t>作为功能建模的基础；</a:t>
            </a:r>
            <a:r>
              <a:rPr lang="zh-CN" altLang="zh-CN" sz="2000">
                <a:solidFill>
                  <a:srgbClr val="FF0000"/>
                </a:solidFill>
                <a:latin typeface="Arial" panose="020B0604020202020204" pitchFamily="34" charset="0"/>
              </a:rPr>
              <a:t>状态转换图</a:t>
            </a:r>
            <a:r>
              <a:rPr lang="en-US" altLang="zh-CN" sz="2000">
                <a:solidFill>
                  <a:schemeClr val="tx1"/>
                </a:solidFill>
                <a:latin typeface="Arial" panose="020B0604020202020204" pitchFamily="34" charset="0"/>
              </a:rPr>
              <a:t>(STD</a:t>
            </a:r>
            <a:r>
              <a:rPr lang="zh-CN" altLang="zh-CN"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State Transition Diagram)</a:t>
            </a:r>
            <a:r>
              <a:rPr lang="zh-CN" altLang="zh-CN" sz="2000">
                <a:solidFill>
                  <a:schemeClr val="tx1"/>
                </a:solidFill>
                <a:latin typeface="Arial" panose="020B0604020202020204" pitchFamily="34" charset="0"/>
              </a:rPr>
              <a:t>作为行为建模的基础｡</a:t>
            </a:r>
          </a:p>
        </p:txBody>
      </p:sp>
      <p:sp>
        <p:nvSpPr>
          <p:cNvPr id="4" name="Rectangle 2">
            <a:extLst>
              <a:ext uri="{FF2B5EF4-FFF2-40B4-BE49-F238E27FC236}">
                <a16:creationId xmlns:a16="http://schemas.microsoft.com/office/drawing/2014/main" id="{2E305F88-4064-4BBA-9A98-69405D1AF75A}"/>
              </a:ext>
            </a:extLst>
          </p:cNvPr>
          <p:cNvSpPr>
            <a:spLocks noChangeArrowheads="1"/>
          </p:cNvSpPr>
          <p:nvPr/>
        </p:nvSpPr>
        <p:spPr bwMode="auto">
          <a:xfrm>
            <a:off x="3844925" y="3986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latin typeface="Arial" charset="0"/>
              <a:ea typeface="宋体" charset="0"/>
            </a:endParaRPr>
          </a:p>
        </p:txBody>
      </p:sp>
      <p:pic>
        <p:nvPicPr>
          <p:cNvPr id="43012" name="图片 32">
            <a:extLst>
              <a:ext uri="{FF2B5EF4-FFF2-40B4-BE49-F238E27FC236}">
                <a16:creationId xmlns:a16="http://schemas.microsoft.com/office/drawing/2014/main" id="{628695E4-4FF6-481C-AE2E-C2835F885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4065588"/>
            <a:ext cx="239395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56A4A89B-6993-46E3-A41F-0918FEAF9C49}"/>
              </a:ext>
            </a:extLst>
          </p:cNvPr>
          <p:cNvSpPr>
            <a:spLocks noChangeArrowheads="1"/>
          </p:cNvSpPr>
          <p:nvPr/>
        </p:nvSpPr>
        <p:spPr bwMode="auto">
          <a:xfrm>
            <a:off x="3436938" y="6143625"/>
            <a:ext cx="34559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b="1"/>
              <a:t>图3-3 结构化分析模型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426E3588-0384-4BAA-8A8B-67FC66CFAA4E}"/>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3.4 </a:t>
            </a:r>
            <a:r>
              <a:rPr lang="zh-CN" altLang="zh-CN"/>
              <a:t>结构化分析方法</a:t>
            </a:r>
            <a:endParaRPr lang="zh-CN" altLang="en-US" b="0">
              <a:effectLst>
                <a:outerShdw blurRad="38100" dist="38100" dir="2700000" algn="tl">
                  <a:srgbClr val="C0C0C0"/>
                </a:outerShdw>
              </a:effectLst>
            </a:endParaRPr>
          </a:p>
        </p:txBody>
      </p:sp>
      <p:sp>
        <p:nvSpPr>
          <p:cNvPr id="44034" name="Text Box 3">
            <a:extLst>
              <a:ext uri="{FF2B5EF4-FFF2-40B4-BE49-F238E27FC236}">
                <a16:creationId xmlns:a16="http://schemas.microsoft.com/office/drawing/2014/main" id="{E44C96BA-F18D-4263-B83A-ED8D3974C72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44035" name="Rectangle 4">
            <a:extLst>
              <a:ext uri="{FF2B5EF4-FFF2-40B4-BE49-F238E27FC236}">
                <a16:creationId xmlns:a16="http://schemas.microsoft.com/office/drawing/2014/main" id="{E5F499AA-1E2A-490F-A69E-4DBB3CBE236E}"/>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44036" name="Rectangle 5">
            <a:extLst>
              <a:ext uri="{FF2B5EF4-FFF2-40B4-BE49-F238E27FC236}">
                <a16:creationId xmlns:a16="http://schemas.microsoft.com/office/drawing/2014/main" id="{80F831D3-1836-4D36-B24E-BE285CD7700B}"/>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pic>
        <p:nvPicPr>
          <p:cNvPr id="44037" name="Picture 6">
            <a:extLst>
              <a:ext uri="{FF2B5EF4-FFF2-40B4-BE49-F238E27FC236}">
                <a16:creationId xmlns:a16="http://schemas.microsoft.com/office/drawing/2014/main" id="{E3D505C4-D649-4B10-B6A6-AE7215914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089025"/>
            <a:ext cx="56896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8">
            <a:extLst>
              <a:ext uri="{FF2B5EF4-FFF2-40B4-BE49-F238E27FC236}">
                <a16:creationId xmlns:a16="http://schemas.microsoft.com/office/drawing/2014/main" id="{592CE21D-416A-40F2-BAD1-CAF7BC988A51}"/>
              </a:ext>
            </a:extLst>
          </p:cNvPr>
          <p:cNvSpPr>
            <a:spLocks noChangeArrowheads="1"/>
          </p:cNvSpPr>
          <p:nvPr/>
        </p:nvSpPr>
        <p:spPr bwMode="auto">
          <a:xfrm>
            <a:off x="3043238" y="6165850"/>
            <a:ext cx="2655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en-US" sz="1600">
                <a:solidFill>
                  <a:schemeClr val="tx1"/>
                </a:solidFill>
                <a:latin typeface="Times New Roman" panose="02020603050405020304" pitchFamily="18" charset="0"/>
              </a:rPr>
              <a:t>图</a:t>
            </a:r>
            <a:r>
              <a:rPr lang="en-US" altLang="zh-CN" sz="1600">
                <a:solidFill>
                  <a:schemeClr val="tx1"/>
                </a:solidFill>
                <a:latin typeface="Times New Roman" panose="02020603050405020304" pitchFamily="18" charset="0"/>
              </a:rPr>
              <a:t>3-14 </a:t>
            </a:r>
            <a:r>
              <a:rPr lang="zh-CN" altLang="en-US" sz="1600">
                <a:solidFill>
                  <a:schemeClr val="tx1"/>
                </a:solidFill>
                <a:latin typeface="Times New Roman" panose="02020603050405020304" pitchFamily="18" charset="0"/>
              </a:rPr>
              <a:t>结构化开发方法流程</a:t>
            </a:r>
            <a:endParaRPr lang="zh-CN" altLang="en-US" sz="1600">
              <a:solidFill>
                <a:schemeClr val="tx1"/>
              </a:solidFill>
            </a:endParaRPr>
          </a:p>
        </p:txBody>
      </p:sp>
      <p:sp>
        <p:nvSpPr>
          <p:cNvPr id="44039" name="椭圆 1">
            <a:extLst>
              <a:ext uri="{FF2B5EF4-FFF2-40B4-BE49-F238E27FC236}">
                <a16:creationId xmlns:a16="http://schemas.microsoft.com/office/drawing/2014/main" id="{CC58DDF2-FF09-43FA-851A-0FD0F6016212}"/>
              </a:ext>
            </a:extLst>
          </p:cNvPr>
          <p:cNvSpPr>
            <a:spLocks noChangeArrowheads="1"/>
          </p:cNvSpPr>
          <p:nvPr/>
        </p:nvSpPr>
        <p:spPr bwMode="auto">
          <a:xfrm>
            <a:off x="1763713" y="4076700"/>
            <a:ext cx="1079500" cy="4318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en-US" sz="2400" b="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3">
            <a:extLst>
              <a:ext uri="{FF2B5EF4-FFF2-40B4-BE49-F238E27FC236}">
                <a16:creationId xmlns:a16="http://schemas.microsoft.com/office/drawing/2014/main" id="{BC36B4BD-9AD2-4E33-851C-436D1B5C534A}"/>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45058" name="Rectangle 4">
            <a:extLst>
              <a:ext uri="{FF2B5EF4-FFF2-40B4-BE49-F238E27FC236}">
                <a16:creationId xmlns:a16="http://schemas.microsoft.com/office/drawing/2014/main" id="{434AC3B0-B4F5-49FD-815D-C4EA49A94BF6}"/>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45059" name="Rectangle 5">
            <a:extLst>
              <a:ext uri="{FF2B5EF4-FFF2-40B4-BE49-F238E27FC236}">
                <a16:creationId xmlns:a16="http://schemas.microsoft.com/office/drawing/2014/main" id="{10165FF9-F0BF-44A2-82E0-65172C391906}"/>
              </a:ext>
            </a:extLst>
          </p:cNvPr>
          <p:cNvSpPr>
            <a:spLocks noChangeArrowheads="1"/>
          </p:cNvSpPr>
          <p:nvPr/>
        </p:nvSpPr>
        <p:spPr bwMode="auto">
          <a:xfrm>
            <a:off x="755650" y="3506788"/>
            <a:ext cx="7080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3200" b="0">
                <a:solidFill>
                  <a:schemeClr val="tx1"/>
                </a:solidFill>
                <a:latin typeface="Arial" panose="020B0604020202020204" pitchFamily="34" charset="0"/>
              </a:rPr>
              <a:t>      </a:t>
            </a:r>
          </a:p>
        </p:txBody>
      </p:sp>
      <p:sp>
        <p:nvSpPr>
          <p:cNvPr id="19" name="圆角矩形 18">
            <a:extLst>
              <a:ext uri="{FF2B5EF4-FFF2-40B4-BE49-F238E27FC236}">
                <a16:creationId xmlns:a16="http://schemas.microsoft.com/office/drawing/2014/main" id="{49E5C769-245F-4CF9-BA3B-14FFE847736E}"/>
              </a:ext>
            </a:extLst>
          </p:cNvPr>
          <p:cNvSpPr/>
          <p:nvPr/>
        </p:nvSpPr>
        <p:spPr bwMode="gray">
          <a:xfrm>
            <a:off x="611188" y="1484313"/>
            <a:ext cx="7993062" cy="4968875"/>
          </a:xfrm>
          <a:prstGeom prst="roundRect">
            <a:avLst>
              <a:gd name="adj" fmla="val 7084"/>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endParaRPr lang="en-US" altLang="zh-CN" sz="2000">
              <a:solidFill>
                <a:schemeClr val="tx1"/>
              </a:solidFill>
              <a:latin typeface="Arial" panose="020B0604020202020204" pitchFamily="34" charset="0"/>
            </a:endParaRPr>
          </a:p>
          <a:p>
            <a:pPr eaLnBrk="1" hangingPunct="1">
              <a:lnSpc>
                <a:spcPct val="150000"/>
              </a:lnSpc>
              <a:spcBef>
                <a:spcPct val="0"/>
              </a:spcBef>
              <a:buClrTx/>
              <a:buFontTx/>
              <a:buNone/>
            </a:pPr>
            <a:r>
              <a:rPr lang="zh-CN" altLang="en-US">
                <a:solidFill>
                  <a:schemeClr val="tx1"/>
                </a:solidFill>
                <a:latin typeface="Arial" panose="020B0604020202020204" pitchFamily="34" charset="0"/>
              </a:rPr>
              <a:t>      需求建模工具的选择通常与具体需求分析方法和阶段有关：</a:t>
            </a:r>
          </a:p>
          <a:p>
            <a:pPr eaLnBrk="1" hangingPunct="1">
              <a:lnSpc>
                <a:spcPct val="150000"/>
              </a:lnSpc>
              <a:spcBef>
                <a:spcPct val="0"/>
              </a:spcBef>
              <a:buClrTx/>
              <a:buFontTx/>
              <a:buNone/>
            </a:pPr>
            <a:r>
              <a:rPr lang="zh-CN" altLang="en-US">
                <a:solidFill>
                  <a:schemeClr val="tx1"/>
                </a:solidFill>
                <a:latin typeface="Arial" panose="020B0604020202020204" pitchFamily="34" charset="0"/>
              </a:rPr>
              <a:t>      </a:t>
            </a:r>
            <a:r>
              <a:rPr lang="zh-CN" altLang="en-US" u="sng">
                <a:solidFill>
                  <a:srgbClr val="FF0000"/>
                </a:solidFill>
                <a:effectLst>
                  <a:outerShdw blurRad="38100" dist="38100" dir="2700000" algn="tl">
                    <a:srgbClr val="C0C0C0"/>
                  </a:outerShdw>
                </a:effectLst>
                <a:latin typeface="Arial" panose="020B0604020202020204" pitchFamily="34" charset="0"/>
              </a:rPr>
              <a:t>面向过程和面向数据的分析方法</a:t>
            </a:r>
            <a:r>
              <a:rPr lang="zh-CN" altLang="en-US">
                <a:solidFill>
                  <a:schemeClr val="tx1"/>
                </a:solidFill>
                <a:latin typeface="Arial" panose="020B0604020202020204" pitchFamily="34" charset="0"/>
              </a:rPr>
              <a:t>：常用的</a:t>
            </a:r>
            <a:r>
              <a:rPr lang="zh-CN" altLang="en-US">
                <a:solidFill>
                  <a:srgbClr val="990033"/>
                </a:solidFill>
                <a:latin typeface="Arial" panose="020B0604020202020204" pitchFamily="34" charset="0"/>
              </a:rPr>
              <a:t>描述工具</a:t>
            </a:r>
            <a:r>
              <a:rPr lang="zh-CN" altLang="en-US">
                <a:solidFill>
                  <a:schemeClr val="tx1"/>
                </a:solidFill>
                <a:latin typeface="Arial" panose="020B0604020202020204" pitchFamily="34" charset="0"/>
              </a:rPr>
              <a:t>为：</a:t>
            </a:r>
            <a:r>
              <a:rPr lang="zh-CN" altLang="en-US">
                <a:solidFill>
                  <a:srgbClr val="006600"/>
                </a:solidFill>
                <a:latin typeface="Arial" panose="020B0604020202020204" pitchFamily="34" charset="0"/>
              </a:rPr>
              <a:t>实体关系图、数据流图、状态转换图和数据字典</a:t>
            </a:r>
            <a:r>
              <a:rPr lang="zh-CN" altLang="en-US">
                <a:solidFill>
                  <a:schemeClr val="tx1"/>
                </a:solidFill>
                <a:latin typeface="Arial" panose="020B0604020202020204" pitchFamily="34" charset="0"/>
              </a:rPr>
              <a:t>。</a:t>
            </a:r>
          </a:p>
          <a:p>
            <a:pPr eaLnBrk="1" hangingPunct="1">
              <a:lnSpc>
                <a:spcPct val="150000"/>
              </a:lnSpc>
              <a:spcBef>
                <a:spcPct val="0"/>
              </a:spcBef>
              <a:buClrTx/>
              <a:buFontTx/>
              <a:buNone/>
            </a:pPr>
            <a:r>
              <a:rPr lang="zh-CN" altLang="en-US">
                <a:solidFill>
                  <a:srgbClr val="FF0000"/>
                </a:solidFill>
                <a:effectLst>
                  <a:outerShdw blurRad="38100" dist="38100" dir="2700000" algn="tl">
                    <a:srgbClr val="C0C0C0"/>
                  </a:outerShdw>
                </a:effectLst>
                <a:latin typeface="Arial" panose="020B0604020202020204" pitchFamily="34" charset="0"/>
              </a:rPr>
              <a:t>       </a:t>
            </a:r>
            <a:r>
              <a:rPr lang="zh-CN" altLang="en-US" u="sng">
                <a:solidFill>
                  <a:srgbClr val="FF0000"/>
                </a:solidFill>
                <a:effectLst>
                  <a:outerShdw blurRad="38100" dist="38100" dir="2700000" algn="tl">
                    <a:srgbClr val="C0C0C0"/>
                  </a:outerShdw>
                </a:effectLst>
                <a:latin typeface="Arial" panose="020B0604020202020204" pitchFamily="34" charset="0"/>
              </a:rPr>
              <a:t>面向对象的分析方法：</a:t>
            </a:r>
            <a:r>
              <a:rPr lang="zh-CN" altLang="en-US">
                <a:solidFill>
                  <a:schemeClr val="tx1"/>
                </a:solidFill>
                <a:latin typeface="Arial" panose="020B0604020202020204" pitchFamily="34" charset="0"/>
              </a:rPr>
              <a:t>则主要采用</a:t>
            </a:r>
            <a:r>
              <a:rPr lang="en-US" altLang="zh-CN">
                <a:solidFill>
                  <a:schemeClr val="tx1"/>
                </a:solidFill>
                <a:latin typeface="Arial" panose="020B0604020202020204" pitchFamily="34" charset="0"/>
              </a:rPr>
              <a:t>UML</a:t>
            </a:r>
            <a:r>
              <a:rPr lang="zh-CN" altLang="en-US">
                <a:solidFill>
                  <a:schemeClr val="tx1"/>
                </a:solidFill>
                <a:latin typeface="Arial" panose="020B0604020202020204" pitchFamily="34" charset="0"/>
              </a:rPr>
              <a:t>语言和</a:t>
            </a:r>
            <a:r>
              <a:rPr lang="zh-CN" altLang="en-US">
                <a:solidFill>
                  <a:srgbClr val="006600"/>
                </a:solidFill>
                <a:latin typeface="Arial" panose="020B0604020202020204" pitchFamily="34" charset="0"/>
              </a:rPr>
              <a:t>用例图、类图、活动图、时序图</a:t>
            </a:r>
            <a:r>
              <a:rPr lang="zh-CN" altLang="en-US">
                <a:solidFill>
                  <a:schemeClr val="tx1"/>
                </a:solidFill>
                <a:latin typeface="Arial" panose="020B0604020202020204" pitchFamily="34" charset="0"/>
              </a:rPr>
              <a:t>等，将在第</a:t>
            </a:r>
            <a:r>
              <a:rPr lang="en-US" altLang="zh-CN">
                <a:solidFill>
                  <a:schemeClr val="tx1"/>
                </a:solidFill>
                <a:latin typeface="Arial" panose="020B0604020202020204" pitchFamily="34" charset="0"/>
              </a:rPr>
              <a:t>5</a:t>
            </a:r>
            <a:r>
              <a:rPr lang="zh-CN" altLang="en-US">
                <a:solidFill>
                  <a:schemeClr val="tx1"/>
                </a:solidFill>
                <a:latin typeface="Arial" panose="020B0604020202020204" pitchFamily="34" charset="0"/>
              </a:rPr>
              <a:t>章单独进行介绍。</a:t>
            </a:r>
          </a:p>
          <a:p>
            <a:pPr eaLnBrk="1" hangingPunct="1">
              <a:spcBef>
                <a:spcPct val="15000"/>
              </a:spcBef>
              <a:spcAft>
                <a:spcPct val="15000"/>
              </a:spcAft>
              <a:buClrTx/>
              <a:buFont typeface="Arial" panose="020B0604020202020204" pitchFamily="34" charset="0"/>
              <a:buNone/>
            </a:pPr>
            <a:endParaRPr lang="zh-CN" altLang="en-US">
              <a:solidFill>
                <a:schemeClr val="tx1"/>
              </a:solidFill>
              <a:latin typeface="Arial" panose="020B0604020202020204" pitchFamily="34" charset="0"/>
            </a:endParaRPr>
          </a:p>
          <a:p>
            <a:pPr eaLnBrk="1" hangingPunct="1">
              <a:spcBef>
                <a:spcPct val="0"/>
              </a:spcBef>
              <a:buClrTx/>
              <a:buFontTx/>
              <a:buNone/>
            </a:pPr>
            <a:endParaRPr lang="zh-CN" altLang="en-US">
              <a:solidFill>
                <a:schemeClr val="tx1"/>
              </a:solidFill>
              <a:latin typeface="Arial" panose="020B0604020202020204" pitchFamily="34" charset="0"/>
            </a:endParaRPr>
          </a:p>
        </p:txBody>
      </p:sp>
      <p:sp>
        <p:nvSpPr>
          <p:cNvPr id="19462" name="Rectangle 2">
            <a:extLst>
              <a:ext uri="{FF2B5EF4-FFF2-40B4-BE49-F238E27FC236}">
                <a16:creationId xmlns:a16="http://schemas.microsoft.com/office/drawing/2014/main" id="{08951193-3072-4AB9-BC2F-61B620FB1F02}"/>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3">
            <a:extLst>
              <a:ext uri="{FF2B5EF4-FFF2-40B4-BE49-F238E27FC236}">
                <a16:creationId xmlns:a16="http://schemas.microsoft.com/office/drawing/2014/main" id="{A4C8C325-7EAF-43B5-B02D-ACE662FDEE0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46082" name="Rectangle 4">
            <a:extLst>
              <a:ext uri="{FF2B5EF4-FFF2-40B4-BE49-F238E27FC236}">
                <a16:creationId xmlns:a16="http://schemas.microsoft.com/office/drawing/2014/main" id="{13662D86-37C7-4146-852B-114F97FC1F1B}"/>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46083" name="Rectangle 5">
            <a:extLst>
              <a:ext uri="{FF2B5EF4-FFF2-40B4-BE49-F238E27FC236}">
                <a16:creationId xmlns:a16="http://schemas.microsoft.com/office/drawing/2014/main" id="{AFA2C1DD-1BC6-4AEF-8BDB-C5DBC23F3947}"/>
              </a:ext>
            </a:extLst>
          </p:cNvPr>
          <p:cNvSpPr>
            <a:spLocks noChangeArrowheads="1"/>
          </p:cNvSpPr>
          <p:nvPr/>
        </p:nvSpPr>
        <p:spPr bwMode="auto">
          <a:xfrm>
            <a:off x="755650" y="3506788"/>
            <a:ext cx="7080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3200" b="0">
                <a:solidFill>
                  <a:schemeClr val="tx1"/>
                </a:solidFill>
                <a:latin typeface="Arial" panose="020B0604020202020204" pitchFamily="34" charset="0"/>
              </a:rPr>
              <a:t>      </a:t>
            </a:r>
          </a:p>
        </p:txBody>
      </p:sp>
      <p:sp>
        <p:nvSpPr>
          <p:cNvPr id="19" name="圆角矩形 18">
            <a:extLst>
              <a:ext uri="{FF2B5EF4-FFF2-40B4-BE49-F238E27FC236}">
                <a16:creationId xmlns:a16="http://schemas.microsoft.com/office/drawing/2014/main" id="{56BA2BD8-2BE1-44D9-A468-DC12A2A640F6}"/>
              </a:ext>
            </a:extLst>
          </p:cNvPr>
          <p:cNvSpPr/>
          <p:nvPr/>
        </p:nvSpPr>
        <p:spPr bwMode="gray">
          <a:xfrm>
            <a:off x="611188" y="1484313"/>
            <a:ext cx="7993062" cy="5113337"/>
          </a:xfrm>
          <a:prstGeom prst="roundRect">
            <a:avLst>
              <a:gd name="adj" fmla="val 4808"/>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Tx/>
              <a:buNone/>
            </a:pPr>
            <a:endParaRPr lang="en-US" altLang="zh-CN" sz="2000">
              <a:solidFill>
                <a:schemeClr val="tx1"/>
              </a:solidFill>
              <a:latin typeface="Arial" panose="020B0604020202020204" pitchFamily="34" charset="0"/>
            </a:endParaRPr>
          </a:p>
          <a:p>
            <a:pPr eaLnBrk="1" hangingPunct="1">
              <a:lnSpc>
                <a:spcPct val="150000"/>
              </a:lnSpc>
              <a:spcBef>
                <a:spcPct val="0"/>
              </a:spcBef>
              <a:spcAft>
                <a:spcPct val="20000"/>
              </a:spcAft>
              <a:buClrTx/>
              <a:buFont typeface="Arial" panose="020B0604020202020204" pitchFamily="34" charset="0"/>
              <a:buNone/>
            </a:pPr>
            <a:r>
              <a:rPr lang="zh-CN" altLang="en-US" sz="2800">
                <a:solidFill>
                  <a:srgbClr val="FF0000"/>
                </a:solidFill>
                <a:latin typeface="Arial" panose="020B0604020202020204" pitchFamily="34" charset="0"/>
              </a:rPr>
              <a:t>  </a:t>
            </a:r>
            <a:r>
              <a:rPr lang="en-US" altLang="zh-CN" sz="2800">
                <a:solidFill>
                  <a:srgbClr val="FF0000"/>
                </a:solidFill>
                <a:latin typeface="Arial" panose="020B0604020202020204" pitchFamily="34" charset="0"/>
              </a:rPr>
              <a:t>3.5.1 </a:t>
            </a:r>
            <a:r>
              <a:rPr lang="zh-CN" altLang="en-US" sz="2800">
                <a:solidFill>
                  <a:srgbClr val="FF0000"/>
                </a:solidFill>
                <a:latin typeface="Arial" panose="020B0604020202020204" pitchFamily="34" charset="0"/>
              </a:rPr>
              <a:t>实体</a:t>
            </a:r>
            <a:r>
              <a:rPr lang="en-US" altLang="zh-CN" sz="2800">
                <a:solidFill>
                  <a:srgbClr val="FF0000"/>
                </a:solidFill>
                <a:latin typeface="Arial" panose="020B0604020202020204" pitchFamily="34" charset="0"/>
              </a:rPr>
              <a:t>-</a:t>
            </a:r>
            <a:r>
              <a:rPr lang="zh-CN" altLang="en-US" sz="2800">
                <a:solidFill>
                  <a:srgbClr val="FF0000"/>
                </a:solidFill>
                <a:latin typeface="Arial" panose="020B0604020202020204" pitchFamily="34" charset="0"/>
              </a:rPr>
              <a:t>关系图</a:t>
            </a:r>
          </a:p>
          <a:p>
            <a:pPr eaLnBrk="1" hangingPunct="1">
              <a:lnSpc>
                <a:spcPct val="150000"/>
              </a:lnSpc>
              <a:spcBef>
                <a:spcPct val="0"/>
              </a:spcBef>
              <a:buClrTx/>
              <a:buFont typeface="Arial" panose="020B0604020202020204" pitchFamily="34" charset="0"/>
              <a:buNone/>
            </a:pPr>
            <a:r>
              <a:rPr lang="zh-CN" altLang="en-US">
                <a:solidFill>
                  <a:srgbClr val="FF0000"/>
                </a:solidFill>
                <a:latin typeface="Arial" panose="020B0604020202020204" pitchFamily="34" charset="0"/>
              </a:rPr>
              <a:t>      </a:t>
            </a:r>
            <a:r>
              <a:rPr lang="zh-CN" altLang="en-US" u="sng">
                <a:solidFill>
                  <a:srgbClr val="FF0000"/>
                </a:solidFill>
                <a:latin typeface="Arial" panose="020B0604020202020204" pitchFamily="34" charset="0"/>
              </a:rPr>
              <a:t>实体关系图</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Entity Relationship Diagram</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E-R</a:t>
            </a:r>
            <a:r>
              <a:rPr lang="zh-CN" altLang="en-US">
                <a:solidFill>
                  <a:schemeClr val="tx1"/>
                </a:solidFill>
                <a:latin typeface="Arial" panose="020B0604020202020204" pitchFamily="34" charset="0"/>
              </a:rPr>
              <a:t>图）是目前最常用的数据建模方法。主要用于在需求分析阶段清晰地表达</a:t>
            </a:r>
            <a:r>
              <a:rPr lang="zh-CN" altLang="en-US">
                <a:solidFill>
                  <a:srgbClr val="990033"/>
                </a:solidFill>
                <a:latin typeface="Arial" panose="020B0604020202020204" pitchFamily="34" charset="0"/>
              </a:rPr>
              <a:t>目标系统中数据之间的联系及其组织方式</a:t>
            </a:r>
            <a:r>
              <a:rPr lang="zh-CN" altLang="en-US">
                <a:solidFill>
                  <a:schemeClr val="tx1"/>
                </a:solidFill>
                <a:latin typeface="Arial" panose="020B0604020202020204" pitchFamily="34" charset="0"/>
              </a:rPr>
              <a:t>，建立系统的</a:t>
            </a:r>
            <a:r>
              <a:rPr lang="zh-CN" altLang="en-US">
                <a:solidFill>
                  <a:srgbClr val="990033"/>
                </a:solidFill>
                <a:latin typeface="Arial" panose="020B0604020202020204" pitchFamily="34" charset="0"/>
              </a:rPr>
              <a:t>实体数据模型（</a:t>
            </a:r>
            <a:r>
              <a:rPr lang="en-US" altLang="zh-CN">
                <a:solidFill>
                  <a:srgbClr val="990033"/>
                </a:solidFill>
                <a:latin typeface="Arial" panose="020B0604020202020204" pitchFamily="34" charset="0"/>
              </a:rPr>
              <a:t>E-R</a:t>
            </a:r>
            <a:r>
              <a:rPr lang="zh-CN" altLang="en-US">
                <a:solidFill>
                  <a:srgbClr val="990033"/>
                </a:solidFill>
                <a:latin typeface="Arial" panose="020B0604020202020204" pitchFamily="34" charset="0"/>
              </a:rPr>
              <a:t>模型）</a:t>
            </a:r>
            <a:r>
              <a:rPr lang="zh-CN" altLang="en-US">
                <a:solidFill>
                  <a:schemeClr val="tx1"/>
                </a:solidFill>
                <a:latin typeface="Arial" panose="020B0604020202020204" pitchFamily="34" charset="0"/>
              </a:rPr>
              <a:t>。</a:t>
            </a:r>
            <a:endParaRPr lang="en-US" altLang="zh-CN">
              <a:solidFill>
                <a:schemeClr val="tx1"/>
              </a:solidFill>
              <a:latin typeface="Arial" panose="020B0604020202020204" pitchFamily="34" charset="0"/>
            </a:endParaRPr>
          </a:p>
          <a:p>
            <a:pPr eaLnBrk="1" hangingPunct="1">
              <a:lnSpc>
                <a:spcPct val="150000"/>
              </a:lnSpc>
              <a:spcBef>
                <a:spcPct val="0"/>
              </a:spcBef>
              <a:buClrTx/>
              <a:buFont typeface="Arial" panose="020B0604020202020204" pitchFamily="34" charset="0"/>
              <a:buNone/>
            </a:pPr>
            <a:r>
              <a:rPr lang="zh-CN" altLang="en-US">
                <a:solidFill>
                  <a:schemeClr val="tx1"/>
                </a:solidFill>
                <a:latin typeface="Arial" panose="020B0604020202020204" pitchFamily="34" charset="0"/>
              </a:rPr>
              <a:t>      实体数据模型可以在软件实现时转换成各种不同数据库管理系统所支持的数据物理模型。实体模型由</a:t>
            </a:r>
            <a:r>
              <a:rPr lang="zh-CN" altLang="en-US">
                <a:solidFill>
                  <a:srgbClr val="990033"/>
                </a:solidFill>
                <a:latin typeface="Arial" panose="020B0604020202020204" pitchFamily="34" charset="0"/>
              </a:rPr>
              <a:t>实体、联系和属性</a:t>
            </a:r>
            <a:r>
              <a:rPr lang="zh-CN" altLang="en-US">
                <a:solidFill>
                  <a:schemeClr val="tx1"/>
                </a:solidFill>
                <a:latin typeface="Arial" panose="020B0604020202020204" pitchFamily="34" charset="0"/>
              </a:rPr>
              <a:t>三个基本成分组成。</a:t>
            </a:r>
          </a:p>
          <a:p>
            <a:pPr eaLnBrk="1" hangingPunct="1">
              <a:lnSpc>
                <a:spcPct val="150000"/>
              </a:lnSpc>
              <a:spcBef>
                <a:spcPct val="0"/>
              </a:spcBef>
              <a:buClrTx/>
              <a:buFont typeface="Arial" panose="020B0604020202020204" pitchFamily="34" charset="0"/>
              <a:buNone/>
            </a:pPr>
            <a:endParaRPr lang="zh-CN" altLang="en-US">
              <a:solidFill>
                <a:schemeClr val="tx1"/>
              </a:solidFill>
              <a:latin typeface="Arial" panose="020B0604020202020204" pitchFamily="34" charset="0"/>
            </a:endParaRPr>
          </a:p>
          <a:p>
            <a:pPr eaLnBrk="1" hangingPunct="1">
              <a:lnSpc>
                <a:spcPct val="150000"/>
              </a:lnSpc>
              <a:spcBef>
                <a:spcPct val="15000"/>
              </a:spcBef>
              <a:spcAft>
                <a:spcPct val="15000"/>
              </a:spcAft>
              <a:buClrTx/>
              <a:buFont typeface="Arial" panose="020B0604020202020204" pitchFamily="34" charset="0"/>
              <a:buNone/>
            </a:pPr>
            <a:endParaRPr lang="zh-CN" altLang="en-US">
              <a:solidFill>
                <a:schemeClr val="tx1"/>
              </a:solidFill>
              <a:latin typeface="Arial" panose="020B0604020202020204" pitchFamily="34" charset="0"/>
            </a:endParaRPr>
          </a:p>
          <a:p>
            <a:pPr eaLnBrk="1" hangingPunct="1">
              <a:lnSpc>
                <a:spcPct val="150000"/>
              </a:lnSpc>
              <a:spcBef>
                <a:spcPct val="0"/>
              </a:spcBef>
              <a:buClrTx/>
              <a:buFontTx/>
              <a:buNone/>
            </a:pPr>
            <a:endParaRPr lang="zh-CN" altLang="en-US">
              <a:solidFill>
                <a:schemeClr val="tx1"/>
              </a:solidFill>
              <a:latin typeface="Arial" panose="020B0604020202020204" pitchFamily="34" charset="0"/>
            </a:endParaRPr>
          </a:p>
        </p:txBody>
      </p:sp>
      <p:sp>
        <p:nvSpPr>
          <p:cNvPr id="19462" name="Rectangle 2">
            <a:extLst>
              <a:ext uri="{FF2B5EF4-FFF2-40B4-BE49-F238E27FC236}">
                <a16:creationId xmlns:a16="http://schemas.microsoft.com/office/drawing/2014/main" id="{D75F6636-C388-41C3-870E-3A5569732CA2}"/>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3">
            <a:extLst>
              <a:ext uri="{FF2B5EF4-FFF2-40B4-BE49-F238E27FC236}">
                <a16:creationId xmlns:a16="http://schemas.microsoft.com/office/drawing/2014/main" id="{A1F8E7E3-5A33-4622-8232-367C0C95F2C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47106" name="Rectangle 4">
            <a:extLst>
              <a:ext uri="{FF2B5EF4-FFF2-40B4-BE49-F238E27FC236}">
                <a16:creationId xmlns:a16="http://schemas.microsoft.com/office/drawing/2014/main" id="{DA352D4A-C620-42F5-B887-6871B8210C77}"/>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47107" name="Rectangle 5">
            <a:extLst>
              <a:ext uri="{FF2B5EF4-FFF2-40B4-BE49-F238E27FC236}">
                <a16:creationId xmlns:a16="http://schemas.microsoft.com/office/drawing/2014/main" id="{F115008D-E832-4523-8C83-29E105A5D797}"/>
              </a:ext>
            </a:extLst>
          </p:cNvPr>
          <p:cNvSpPr>
            <a:spLocks noChangeArrowheads="1"/>
          </p:cNvSpPr>
          <p:nvPr/>
        </p:nvSpPr>
        <p:spPr bwMode="auto">
          <a:xfrm>
            <a:off x="755650" y="3506788"/>
            <a:ext cx="7080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3200" b="0">
                <a:solidFill>
                  <a:schemeClr val="tx1"/>
                </a:solidFill>
                <a:latin typeface="Arial" panose="020B0604020202020204" pitchFamily="34" charset="0"/>
              </a:rPr>
              <a:t>      </a:t>
            </a:r>
          </a:p>
        </p:txBody>
      </p:sp>
      <p:sp>
        <p:nvSpPr>
          <p:cNvPr id="19" name="圆角矩形 18">
            <a:extLst>
              <a:ext uri="{FF2B5EF4-FFF2-40B4-BE49-F238E27FC236}">
                <a16:creationId xmlns:a16="http://schemas.microsoft.com/office/drawing/2014/main" id="{BE30B52D-44BD-4211-9F50-783CA2C149B3}"/>
              </a:ext>
            </a:extLst>
          </p:cNvPr>
          <p:cNvSpPr/>
          <p:nvPr/>
        </p:nvSpPr>
        <p:spPr bwMode="gray">
          <a:xfrm>
            <a:off x="611188" y="1196975"/>
            <a:ext cx="7993062" cy="5400675"/>
          </a:xfrm>
          <a:prstGeom prst="roundRect">
            <a:avLst>
              <a:gd name="adj" fmla="val 5399"/>
            </a:avLst>
          </a:prstGeom>
        </p:spPr>
        <p:style>
          <a:lnRef idx="2">
            <a:schemeClr val="dk1"/>
          </a:lnRef>
          <a:fillRef idx="1">
            <a:schemeClr val="lt1"/>
          </a:fillRef>
          <a:effectRef idx="0">
            <a:schemeClr val="dk1"/>
          </a:effectRef>
          <a:fontRef idx="minor">
            <a:schemeClr val="dk1"/>
          </a:fontRef>
        </p:style>
        <p:txBody>
          <a:bodyPr anchor="ctr"/>
          <a:lstStyle>
            <a:lvl1pPr indent="4572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90000"/>
              </a:lnSpc>
              <a:spcBef>
                <a:spcPts val="25"/>
              </a:spcBef>
              <a:spcAft>
                <a:spcPts val="25"/>
              </a:spcAft>
              <a:buClrTx/>
              <a:buFont typeface="Arial" panose="020B0604020202020204" pitchFamily="34" charset="0"/>
              <a:buNone/>
            </a:pP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a:solidFill>
                  <a:schemeClr val="tx1"/>
                </a:solidFill>
                <a:latin typeface="Arial" panose="020B0604020202020204" pitchFamily="34" charset="0"/>
              </a:rPr>
              <a:t>）</a:t>
            </a:r>
            <a:r>
              <a:rPr lang="zh-CN" altLang="en-US" u="sng">
                <a:solidFill>
                  <a:srgbClr val="FF0000"/>
                </a:solidFill>
                <a:latin typeface="Arial" panose="020B0604020202020204" pitchFamily="34" charset="0"/>
              </a:rPr>
              <a:t>实体</a:t>
            </a:r>
            <a:r>
              <a:rPr lang="zh-CN" altLang="en-US" sz="2000">
                <a:solidFill>
                  <a:schemeClr val="tx1"/>
                </a:solidFill>
                <a:latin typeface="Arial" panose="020B0604020202020204" pitchFamily="34" charset="0"/>
              </a:rPr>
              <a:t>：指客观世界存在的，且可以相互区分的事物。实体可以是人，也可以是物，还可以是抽象概念。如学生、课程、产品都是实体。</a:t>
            </a:r>
          </a:p>
          <a:p>
            <a:pPr eaLnBrk="1" hangingPunct="1">
              <a:lnSpc>
                <a:spcPct val="90000"/>
              </a:lnSpc>
              <a:spcBef>
                <a:spcPts val="25"/>
              </a:spcBef>
              <a:spcAft>
                <a:spcPts val="25"/>
              </a:spcAft>
              <a:buClrTx/>
              <a:buFont typeface="Arial" panose="020B0604020202020204" pitchFamily="34" charset="0"/>
              <a:buNone/>
            </a:pP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2</a:t>
            </a:r>
            <a:r>
              <a:rPr lang="zh-CN" altLang="en-US" sz="2000">
                <a:solidFill>
                  <a:schemeClr val="tx1"/>
                </a:solidFill>
                <a:latin typeface="Arial" panose="020B0604020202020204" pitchFamily="34" charset="0"/>
              </a:rPr>
              <a:t>）</a:t>
            </a:r>
            <a:r>
              <a:rPr lang="zh-CN" altLang="en-US" u="sng">
                <a:solidFill>
                  <a:srgbClr val="FF0000"/>
                </a:solidFill>
                <a:latin typeface="Arial" panose="020B0604020202020204" pitchFamily="34" charset="0"/>
              </a:rPr>
              <a:t>属性：也称性质</a:t>
            </a:r>
            <a:r>
              <a:rPr lang="zh-CN" altLang="en-US" sz="2000">
                <a:solidFill>
                  <a:schemeClr val="tx1"/>
                </a:solidFill>
                <a:latin typeface="Arial" panose="020B0604020202020204" pitchFamily="34" charset="0"/>
              </a:rPr>
              <a:t>，指实体某一方面的特征。一个实体通常由多个属性值组成，如学生实体具有学号、姓名、出生年月、入学日期、专业等属性。</a:t>
            </a:r>
          </a:p>
          <a:p>
            <a:pPr eaLnBrk="1" hangingPunct="1">
              <a:lnSpc>
                <a:spcPct val="90000"/>
              </a:lnSpc>
              <a:spcBef>
                <a:spcPts val="25"/>
              </a:spcBef>
              <a:spcAft>
                <a:spcPts val="25"/>
              </a:spcAft>
              <a:buClrTx/>
              <a:buFont typeface="Arial" panose="020B0604020202020204" pitchFamily="34" charset="0"/>
              <a:buNone/>
            </a:pP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3</a:t>
            </a:r>
            <a:r>
              <a:rPr lang="zh-CN" altLang="en-US" sz="2000">
                <a:solidFill>
                  <a:schemeClr val="tx1"/>
                </a:solidFill>
                <a:latin typeface="Arial" panose="020B0604020202020204" pitchFamily="34" charset="0"/>
              </a:rPr>
              <a:t>）</a:t>
            </a:r>
            <a:r>
              <a:rPr lang="zh-CN" altLang="en-US" u="sng">
                <a:solidFill>
                  <a:srgbClr val="FF0000"/>
                </a:solidFill>
                <a:latin typeface="Arial" panose="020B0604020202020204" pitchFamily="34" charset="0"/>
              </a:rPr>
              <a:t>联系</a:t>
            </a:r>
            <a:r>
              <a:rPr lang="zh-CN" altLang="en-US" sz="2000">
                <a:solidFill>
                  <a:schemeClr val="tx1"/>
                </a:solidFill>
                <a:latin typeface="Arial" panose="020B0604020202020204" pitchFamily="34" charset="0"/>
              </a:rPr>
              <a:t>：指实体之间的相互关系。实体之间的联系可主要划分为三类：</a:t>
            </a:r>
          </a:p>
          <a:p>
            <a:pPr eaLnBrk="1" hangingPunct="1">
              <a:lnSpc>
                <a:spcPct val="90000"/>
              </a:lnSpc>
              <a:spcBef>
                <a:spcPts val="25"/>
              </a:spcBef>
              <a:spcAft>
                <a:spcPts val="25"/>
              </a:spcAft>
              <a:buClrTx/>
              <a:buFont typeface="Arial" panose="020B0604020202020204" pitchFamily="34" charset="0"/>
              <a:buNone/>
            </a:pPr>
            <a:r>
              <a:rPr lang="zh-CN" altLang="en-US">
                <a:solidFill>
                  <a:srgbClr val="009900"/>
                </a:solidFill>
                <a:latin typeface="Arial" panose="020B0604020202020204" pitchFamily="34" charset="0"/>
              </a:rPr>
              <a:t>一对一（</a:t>
            </a:r>
            <a:r>
              <a:rPr lang="en-US" altLang="zh-CN">
                <a:solidFill>
                  <a:srgbClr val="009900"/>
                </a:solidFill>
                <a:latin typeface="Arial" panose="020B0604020202020204" pitchFamily="34" charset="0"/>
              </a:rPr>
              <a:t>1:1</a:t>
            </a:r>
            <a:r>
              <a:rPr lang="zh-CN" altLang="en-US">
                <a:solidFill>
                  <a:srgbClr val="009900"/>
                </a:solidFill>
                <a:latin typeface="Arial" panose="020B0604020202020204" pitchFamily="34" charset="0"/>
              </a:rPr>
              <a:t>），</a:t>
            </a:r>
            <a:r>
              <a:rPr lang="zh-CN" altLang="en-US" sz="2000">
                <a:solidFill>
                  <a:schemeClr val="tx1"/>
                </a:solidFill>
                <a:latin typeface="Arial" panose="020B0604020202020204" pitchFamily="34" charset="0"/>
              </a:rPr>
              <a:t>例如：一个学院有一名院长</a:t>
            </a:r>
          </a:p>
          <a:p>
            <a:pPr eaLnBrk="1" hangingPunct="1">
              <a:lnSpc>
                <a:spcPct val="90000"/>
              </a:lnSpc>
              <a:spcBef>
                <a:spcPts val="25"/>
              </a:spcBef>
              <a:spcAft>
                <a:spcPts val="25"/>
              </a:spcAft>
              <a:buClrTx/>
              <a:buFont typeface="Arial" panose="020B0604020202020204" pitchFamily="34" charset="0"/>
              <a:buNone/>
            </a:pPr>
            <a:r>
              <a:rPr lang="zh-CN" altLang="en-US">
                <a:solidFill>
                  <a:srgbClr val="009900"/>
                </a:solidFill>
                <a:latin typeface="Arial" panose="020B0604020202020204" pitchFamily="34" charset="0"/>
              </a:rPr>
              <a:t>一对多（</a:t>
            </a:r>
            <a:r>
              <a:rPr lang="en-US" altLang="zh-CN">
                <a:solidFill>
                  <a:srgbClr val="009900"/>
                </a:solidFill>
                <a:latin typeface="Arial" panose="020B0604020202020204" pitchFamily="34" charset="0"/>
              </a:rPr>
              <a:t>1:n</a:t>
            </a:r>
            <a:r>
              <a:rPr lang="zh-CN" altLang="en-US">
                <a:solidFill>
                  <a:srgbClr val="009900"/>
                </a:solidFill>
                <a:latin typeface="Arial" panose="020B0604020202020204" pitchFamily="34" charset="0"/>
              </a:rPr>
              <a:t>），</a:t>
            </a:r>
            <a:r>
              <a:rPr lang="zh-CN" altLang="en-US" sz="2000">
                <a:solidFill>
                  <a:schemeClr val="tx1"/>
                </a:solidFill>
                <a:latin typeface="Arial" panose="020B0604020202020204" pitchFamily="34" charset="0"/>
              </a:rPr>
              <a:t>例如：每个出版社出版多本书，但是每本书名只能出自一个出版社。</a:t>
            </a:r>
            <a:endParaRPr lang="zh-CN" altLang="en-US">
              <a:solidFill>
                <a:srgbClr val="009900"/>
              </a:solidFill>
              <a:latin typeface="Arial" panose="020B0604020202020204" pitchFamily="34" charset="0"/>
            </a:endParaRPr>
          </a:p>
          <a:p>
            <a:pPr eaLnBrk="1" hangingPunct="1">
              <a:lnSpc>
                <a:spcPct val="90000"/>
              </a:lnSpc>
              <a:spcBef>
                <a:spcPts val="25"/>
              </a:spcBef>
              <a:spcAft>
                <a:spcPts val="25"/>
              </a:spcAft>
              <a:buClrTx/>
              <a:buFont typeface="Arial" panose="020B0604020202020204" pitchFamily="34" charset="0"/>
              <a:buNone/>
            </a:pPr>
            <a:r>
              <a:rPr lang="zh-CN" altLang="en-US">
                <a:solidFill>
                  <a:srgbClr val="009900"/>
                </a:solidFill>
                <a:latin typeface="Arial" panose="020B0604020202020204" pitchFamily="34" charset="0"/>
              </a:rPr>
              <a:t>多对多（</a:t>
            </a:r>
            <a:r>
              <a:rPr lang="en-US" altLang="zh-CN">
                <a:solidFill>
                  <a:srgbClr val="009900"/>
                </a:solidFill>
                <a:latin typeface="Arial" panose="020B0604020202020204" pitchFamily="34" charset="0"/>
              </a:rPr>
              <a:t>m:n</a:t>
            </a:r>
            <a:r>
              <a:rPr lang="zh-CN" altLang="en-US">
                <a:solidFill>
                  <a:srgbClr val="009900"/>
                </a:solidFill>
                <a:latin typeface="Arial" panose="020B0604020202020204" pitchFamily="34" charset="0"/>
              </a:rPr>
              <a:t>），</a:t>
            </a:r>
            <a:r>
              <a:rPr lang="zh-CN" altLang="en-US" sz="2000">
                <a:solidFill>
                  <a:schemeClr val="tx1"/>
                </a:solidFill>
                <a:latin typeface="Arial" panose="020B0604020202020204" pitchFamily="34" charset="0"/>
              </a:rPr>
              <a:t>例如：学生与课程之间的联系是多对多的关系，一个学生可以学多门课程，每门课程有多个学生学。</a:t>
            </a:r>
            <a:endParaRPr lang="en-US" altLang="zh-CN" sz="2000">
              <a:solidFill>
                <a:schemeClr val="tx1"/>
              </a:solidFill>
              <a:latin typeface="Arial" panose="020B0604020202020204" pitchFamily="34" charset="0"/>
            </a:endParaRPr>
          </a:p>
          <a:p>
            <a:pPr eaLnBrk="1" hangingPunct="1">
              <a:lnSpc>
                <a:spcPct val="90000"/>
              </a:lnSpc>
              <a:spcBef>
                <a:spcPts val="25"/>
              </a:spcBef>
              <a:spcAft>
                <a:spcPts val="25"/>
              </a:spcAft>
              <a:buClrTx/>
              <a:buFont typeface="Arial" panose="020B0604020202020204" pitchFamily="34" charset="0"/>
              <a:buNone/>
            </a:pPr>
            <a:r>
              <a:rPr lang="en-US" altLang="zh-CN" sz="2000">
                <a:solidFill>
                  <a:srgbClr val="CC0000"/>
                </a:solidFill>
                <a:latin typeface="Arial" panose="020B0604020202020204" pitchFamily="34" charset="0"/>
              </a:rPr>
              <a:t>E-R</a:t>
            </a:r>
            <a:r>
              <a:rPr lang="zh-CN" altLang="en-US" sz="2000">
                <a:solidFill>
                  <a:schemeClr val="tx1"/>
                </a:solidFill>
                <a:latin typeface="Arial" panose="020B0604020202020204" pitchFamily="34" charset="0"/>
              </a:rPr>
              <a:t>图由</a:t>
            </a:r>
            <a:r>
              <a:rPr lang="zh-CN" altLang="en-US" sz="2000">
                <a:solidFill>
                  <a:srgbClr val="009900"/>
                </a:solidFill>
                <a:latin typeface="Arial" panose="020B0604020202020204" pitchFamily="34" charset="0"/>
              </a:rPr>
              <a:t>矩形框、菱形框、椭圆或圆角矩形及连线</a:t>
            </a:r>
            <a:r>
              <a:rPr lang="zh-CN" altLang="en-US" sz="2000">
                <a:solidFill>
                  <a:schemeClr val="tx1"/>
                </a:solidFill>
                <a:latin typeface="Arial" panose="020B0604020202020204" pitchFamily="34" charset="0"/>
              </a:rPr>
              <a:t>组成。其中，矩形框表示实体，菱形框表示关系，椭圆或圆角矩形表示实体（或关系）的属性。</a:t>
            </a:r>
          </a:p>
        </p:txBody>
      </p:sp>
      <p:sp>
        <p:nvSpPr>
          <p:cNvPr id="19462" name="Rectangle 2">
            <a:extLst>
              <a:ext uri="{FF2B5EF4-FFF2-40B4-BE49-F238E27FC236}">
                <a16:creationId xmlns:a16="http://schemas.microsoft.com/office/drawing/2014/main" id="{BB077219-6EC9-47D4-B4DE-290168538F50}"/>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AutoShape 5">
            <a:extLst>
              <a:ext uri="{FF2B5EF4-FFF2-40B4-BE49-F238E27FC236}">
                <a16:creationId xmlns:a16="http://schemas.microsoft.com/office/drawing/2014/main" id="{4F651F15-D553-48A0-B9D9-B4884D1012CC}"/>
              </a:ext>
            </a:extLst>
          </p:cNvPr>
          <p:cNvSpPr>
            <a:spLocks noChangeArrowheads="1"/>
          </p:cNvSpPr>
          <p:nvPr/>
        </p:nvSpPr>
        <p:spPr bwMode="auto">
          <a:xfrm>
            <a:off x="755650" y="1484313"/>
            <a:ext cx="7200900" cy="649287"/>
          </a:xfrm>
          <a:prstGeom prst="flowChartAlternateProcess">
            <a:avLst/>
          </a:prstGeom>
          <a:noFill/>
          <a:ln w="952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48130" name="Text Box 3">
            <a:extLst>
              <a:ext uri="{FF2B5EF4-FFF2-40B4-BE49-F238E27FC236}">
                <a16:creationId xmlns:a16="http://schemas.microsoft.com/office/drawing/2014/main" id="{DC86A697-42C0-4822-A3CE-14EB01587F6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48131" name="Rectangle 4">
            <a:extLst>
              <a:ext uri="{FF2B5EF4-FFF2-40B4-BE49-F238E27FC236}">
                <a16:creationId xmlns:a16="http://schemas.microsoft.com/office/drawing/2014/main" id="{2334F5FE-F76D-4421-93A4-7B93A1491950}"/>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462" name="Rectangle 2">
            <a:extLst>
              <a:ext uri="{FF2B5EF4-FFF2-40B4-BE49-F238E27FC236}">
                <a16:creationId xmlns:a16="http://schemas.microsoft.com/office/drawing/2014/main" id="{B6F806E1-693C-47A7-A7DB-30BE8EBD80A9}"/>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
        <p:nvSpPr>
          <p:cNvPr id="48133" name="Rectangle 6">
            <a:extLst>
              <a:ext uri="{FF2B5EF4-FFF2-40B4-BE49-F238E27FC236}">
                <a16:creationId xmlns:a16="http://schemas.microsoft.com/office/drawing/2014/main" id="{7C4FB3B8-C1FF-4A62-94B7-943184DAB26C}"/>
              </a:ext>
            </a:extLst>
          </p:cNvPr>
          <p:cNvSpPr>
            <a:spLocks noChangeArrowheads="1"/>
          </p:cNvSpPr>
          <p:nvPr/>
        </p:nvSpPr>
        <p:spPr bwMode="auto">
          <a:xfrm>
            <a:off x="2771775" y="1557338"/>
            <a:ext cx="51133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400">
                <a:solidFill>
                  <a:schemeClr val="tx1"/>
                </a:solidFill>
                <a:latin typeface="Times New Roman" panose="02020603050405020304" pitchFamily="18" charset="0"/>
                <a:ea typeface="仿宋_GB2312" charset="-122"/>
              </a:rPr>
              <a:t>成绩管理系统的</a:t>
            </a:r>
            <a:r>
              <a:rPr lang="en-US" altLang="zh-CN" sz="2400">
                <a:solidFill>
                  <a:schemeClr val="tx1"/>
                </a:solidFill>
                <a:latin typeface="Times New Roman" panose="02020603050405020304" pitchFamily="18" charset="0"/>
                <a:ea typeface="仿宋_GB2312" charset="-122"/>
              </a:rPr>
              <a:t>E-R</a:t>
            </a:r>
            <a:r>
              <a:rPr lang="zh-CN" altLang="en-US" sz="2400">
                <a:solidFill>
                  <a:schemeClr val="tx1"/>
                </a:solidFill>
                <a:latin typeface="Times New Roman" panose="02020603050405020304" pitchFamily="18" charset="0"/>
                <a:ea typeface="仿宋_GB2312" charset="-122"/>
              </a:rPr>
              <a:t>图如图</a:t>
            </a:r>
            <a:r>
              <a:rPr lang="en-US" altLang="zh-CN" sz="2400">
                <a:solidFill>
                  <a:schemeClr val="tx1"/>
                </a:solidFill>
                <a:latin typeface="Times New Roman" panose="02020603050405020304" pitchFamily="18" charset="0"/>
                <a:ea typeface="仿宋_GB2312" charset="-122"/>
              </a:rPr>
              <a:t>3-5</a:t>
            </a:r>
            <a:r>
              <a:rPr lang="zh-CN" altLang="en-US" sz="2400">
                <a:solidFill>
                  <a:schemeClr val="tx1"/>
                </a:solidFill>
                <a:latin typeface="Times New Roman" panose="02020603050405020304" pitchFamily="18" charset="0"/>
                <a:ea typeface="仿宋_GB2312" charset="-122"/>
              </a:rPr>
              <a:t>所示。</a:t>
            </a:r>
            <a:endParaRPr lang="zh-CN" altLang="en-US" sz="2400">
              <a:solidFill>
                <a:schemeClr val="tx1"/>
              </a:solidFill>
            </a:endParaRPr>
          </a:p>
        </p:txBody>
      </p:sp>
      <p:sp>
        <p:nvSpPr>
          <p:cNvPr id="9" name="圆角矩形 8">
            <a:extLst>
              <a:ext uri="{FF2B5EF4-FFF2-40B4-BE49-F238E27FC236}">
                <a16:creationId xmlns:a16="http://schemas.microsoft.com/office/drawing/2014/main" id="{67E176E6-4F8F-4B0A-A8C7-EFD7DA87F156}"/>
              </a:ext>
            </a:extLst>
          </p:cNvPr>
          <p:cNvSpPr/>
          <p:nvPr/>
        </p:nvSpPr>
        <p:spPr bwMode="gray">
          <a:xfrm>
            <a:off x="1190625" y="1484313"/>
            <a:ext cx="1458913" cy="5397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2000" b="1" dirty="0">
                <a:solidFill>
                  <a:srgbClr val="002060"/>
                </a:solidFill>
                <a:latin typeface="宋体" panose="02010600030101010101" pitchFamily="2" charset="-122"/>
              </a:rPr>
              <a:t>案例</a:t>
            </a:r>
            <a:r>
              <a:rPr lang="en-US" altLang="zh-CN" b="1" dirty="0">
                <a:solidFill>
                  <a:srgbClr val="002060"/>
                </a:solidFill>
                <a:latin typeface="宋体" panose="02010600030101010101" pitchFamily="2" charset="-122"/>
              </a:rPr>
              <a:t>3-5</a:t>
            </a:r>
            <a:endParaRPr lang="zh-CN" altLang="en-US" b="1" dirty="0">
              <a:solidFill>
                <a:srgbClr val="002060"/>
              </a:solidFill>
              <a:latin typeface="宋体" panose="02010600030101010101" pitchFamily="2" charset="-122"/>
            </a:endParaRPr>
          </a:p>
        </p:txBody>
      </p:sp>
      <p:pic>
        <p:nvPicPr>
          <p:cNvPr id="48137" name="Picture 1" descr="C:\Users\Administrator\Documents\Tencent Files\2550540583\Image\C2C\QG@MF)(4OM)H_V{XOY1P%FU.png">
            <a:extLst>
              <a:ext uri="{FF2B5EF4-FFF2-40B4-BE49-F238E27FC236}">
                <a16:creationId xmlns:a16="http://schemas.microsoft.com/office/drawing/2014/main" id="{02329AB7-33CD-489C-BA97-D7A895420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691" y="2276475"/>
            <a:ext cx="615581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8" name="TextBox 15">
            <a:extLst>
              <a:ext uri="{FF2B5EF4-FFF2-40B4-BE49-F238E27FC236}">
                <a16:creationId xmlns:a16="http://schemas.microsoft.com/office/drawing/2014/main" id="{22A4FF0F-15AD-4E98-9215-D0DAADD3DBDD}"/>
              </a:ext>
            </a:extLst>
          </p:cNvPr>
          <p:cNvSpPr txBox="1">
            <a:spLocks noChangeArrowheads="1"/>
          </p:cNvSpPr>
          <p:nvPr/>
        </p:nvSpPr>
        <p:spPr bwMode="auto">
          <a:xfrm>
            <a:off x="3348038" y="6237288"/>
            <a:ext cx="3384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3-5 </a:t>
            </a:r>
            <a:r>
              <a:rPr lang="zh-CN" altLang="en-US" sz="1800">
                <a:solidFill>
                  <a:schemeClr val="tx1"/>
                </a:solidFill>
                <a:latin typeface="Arial" panose="020B0604020202020204" pitchFamily="34" charset="0"/>
              </a:rPr>
              <a:t>成绩管理</a:t>
            </a:r>
            <a:r>
              <a:rPr lang="en-US" altLang="zh-CN" sz="1800">
                <a:solidFill>
                  <a:schemeClr val="tx1"/>
                </a:solidFill>
                <a:latin typeface="Arial" panose="020B0604020202020204" pitchFamily="34" charset="0"/>
              </a:rPr>
              <a:t>E-R</a:t>
            </a:r>
            <a:r>
              <a:rPr lang="zh-CN" altLang="en-US" sz="1800">
                <a:solidFill>
                  <a:schemeClr val="tx1"/>
                </a:solidFill>
                <a:latin typeface="Arial" panose="020B0604020202020204" pitchFamily="34" charset="0"/>
              </a:rPr>
              <a:t>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915DCE1F-267B-4FB8-8397-EFD5A736F021}"/>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49154" name="Text Box 3">
            <a:extLst>
              <a:ext uri="{FF2B5EF4-FFF2-40B4-BE49-F238E27FC236}">
                <a16:creationId xmlns:a16="http://schemas.microsoft.com/office/drawing/2014/main" id="{73C7D3E8-C7C6-4C3C-BEA3-84856F5FED7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49155" name="Rectangle 4">
            <a:extLst>
              <a:ext uri="{FF2B5EF4-FFF2-40B4-BE49-F238E27FC236}">
                <a16:creationId xmlns:a16="http://schemas.microsoft.com/office/drawing/2014/main" id="{B22F0C18-3643-4E5D-AA1B-E6B2D3D4AB1F}"/>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450279C6-C1BD-4F16-9847-3F9146D3D80B}"/>
              </a:ext>
            </a:extLst>
          </p:cNvPr>
          <p:cNvSpPr/>
          <p:nvPr/>
        </p:nvSpPr>
        <p:spPr bwMode="gray">
          <a:xfrm>
            <a:off x="428625" y="1046163"/>
            <a:ext cx="8301038" cy="5768975"/>
          </a:xfrm>
          <a:prstGeom prst="roundRect">
            <a:avLst>
              <a:gd name="adj" fmla="val 6100"/>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Aft>
                <a:spcPct val="20000"/>
              </a:spcAft>
              <a:buClrTx/>
              <a:buFontTx/>
              <a:buNone/>
            </a:pPr>
            <a:r>
              <a:rPr lang="en-US" altLang="zh-CN" sz="2400" b="0">
                <a:solidFill>
                  <a:srgbClr val="FF0000"/>
                </a:solidFill>
                <a:latin typeface="Arial" panose="020B0604020202020204" pitchFamily="34" charset="0"/>
              </a:rPr>
              <a:t>3.5.2</a:t>
            </a:r>
            <a:r>
              <a:rPr lang="zh-CN" altLang="en-US" sz="2400" b="0">
                <a:solidFill>
                  <a:srgbClr val="FF0000"/>
                </a:solidFill>
                <a:latin typeface="Arial" panose="020B0604020202020204" pitchFamily="34" charset="0"/>
              </a:rPr>
              <a:t> </a:t>
            </a:r>
            <a:r>
              <a:rPr lang="zh-CN" altLang="zh-CN" sz="2400" b="0">
                <a:solidFill>
                  <a:srgbClr val="FF0000"/>
                </a:solidFill>
                <a:latin typeface="Arial" panose="020B0604020202020204" pitchFamily="34" charset="0"/>
              </a:rPr>
              <a:t>数据流图</a:t>
            </a:r>
            <a:endParaRPr lang="zh-CN" altLang="en-US" sz="2400" b="0">
              <a:solidFill>
                <a:srgbClr val="FF0000"/>
              </a:solidFill>
              <a:latin typeface="Arial" panose="020B0604020202020204" pitchFamily="34" charset="0"/>
            </a:endParaRPr>
          </a:p>
          <a:p>
            <a:pPr eaLnBrk="1" hangingPunct="1">
              <a:lnSpc>
                <a:spcPct val="150000"/>
              </a:lnSpc>
              <a:spcBef>
                <a:spcPct val="0"/>
              </a:spcBef>
              <a:buClrTx/>
              <a:buFont typeface="Arial" panose="020B0604020202020204" pitchFamily="34" charset="0"/>
              <a:buNone/>
            </a:pPr>
            <a:r>
              <a:rPr lang="en-US" altLang="zh-CN">
                <a:solidFill>
                  <a:srgbClr val="990000"/>
                </a:solidFill>
                <a:latin typeface="Arial" panose="020B0604020202020204" pitchFamily="34" charset="0"/>
              </a:rPr>
              <a:t>     1</a:t>
            </a:r>
            <a:r>
              <a:rPr lang="zh-CN" altLang="en-US">
                <a:solidFill>
                  <a:srgbClr val="990000"/>
                </a:solidFill>
                <a:latin typeface="Arial" panose="020B0604020202020204" pitchFamily="34" charset="0"/>
              </a:rPr>
              <a:t>．</a:t>
            </a:r>
            <a:r>
              <a:rPr lang="zh-CN" altLang="zh-CN">
                <a:solidFill>
                  <a:srgbClr val="990000"/>
                </a:solidFill>
                <a:latin typeface="Arial" panose="020B0604020202020204" pitchFamily="34" charset="0"/>
              </a:rPr>
              <a:t>数据流图的概念和作用</a:t>
            </a:r>
            <a:endParaRPr lang="en-US" altLang="zh-CN">
              <a:solidFill>
                <a:srgbClr val="990000"/>
              </a:solidFill>
              <a:latin typeface="Arial" panose="020B0604020202020204" pitchFamily="34" charset="0"/>
            </a:endParaRPr>
          </a:p>
          <a:p>
            <a:pPr eaLnBrk="1" hangingPunct="1">
              <a:lnSpc>
                <a:spcPct val="150000"/>
              </a:lnSpc>
              <a:spcBef>
                <a:spcPct val="0"/>
              </a:spcBef>
              <a:buClrTx/>
              <a:buFont typeface="Arial" panose="020B0604020202020204" pitchFamily="34" charset="0"/>
              <a:buNone/>
            </a:pPr>
            <a:r>
              <a:rPr lang="zh-CN" altLang="en-US">
                <a:solidFill>
                  <a:schemeClr val="tx1"/>
                </a:solidFill>
                <a:latin typeface="Arial" panose="020B0604020202020204" pitchFamily="34" charset="0"/>
              </a:rPr>
              <a:t>     </a:t>
            </a:r>
            <a:r>
              <a:rPr lang="zh-CN" altLang="zh-CN" u="sng">
                <a:solidFill>
                  <a:srgbClr val="FF0000"/>
                </a:solidFill>
              </a:rPr>
              <a:t>数据流图</a:t>
            </a:r>
            <a:r>
              <a:rPr lang="zh-CN" altLang="zh-CN">
                <a:solidFill>
                  <a:srgbClr val="29698D"/>
                </a:solidFill>
              </a:rPr>
              <a:t>（</a:t>
            </a:r>
            <a:r>
              <a:rPr lang="en-US" altLang="zh-CN">
                <a:solidFill>
                  <a:srgbClr val="29698D"/>
                </a:solidFill>
              </a:rPr>
              <a:t>Data Flow Diagram</a:t>
            </a:r>
            <a:r>
              <a:rPr lang="zh-CN" altLang="zh-CN">
                <a:solidFill>
                  <a:srgbClr val="29698D"/>
                </a:solidFill>
              </a:rPr>
              <a:t>，</a:t>
            </a:r>
            <a:r>
              <a:rPr lang="en-US" altLang="zh-CN">
                <a:solidFill>
                  <a:srgbClr val="29698D"/>
                </a:solidFill>
              </a:rPr>
              <a:t>DFD</a:t>
            </a:r>
            <a:r>
              <a:rPr lang="zh-CN" altLang="zh-CN">
                <a:solidFill>
                  <a:srgbClr val="29698D"/>
                </a:solidFill>
              </a:rPr>
              <a:t>）是一种图形化的</a:t>
            </a:r>
            <a:r>
              <a:rPr lang="zh-CN" altLang="zh-CN">
                <a:solidFill>
                  <a:srgbClr val="990033"/>
                </a:solidFill>
                <a:latin typeface="Arial" panose="020B0604020202020204" pitchFamily="34" charset="0"/>
              </a:rPr>
              <a:t>系统模型</a:t>
            </a:r>
            <a:r>
              <a:rPr lang="zh-CN" altLang="en-US">
                <a:solidFill>
                  <a:srgbClr val="990033"/>
                </a:solidFill>
                <a:latin typeface="Arial" panose="020B0604020202020204" pitchFamily="34" charset="0"/>
              </a:rPr>
              <a:t>。</a:t>
            </a:r>
            <a:r>
              <a:rPr lang="zh-CN" altLang="zh-CN">
                <a:solidFill>
                  <a:srgbClr val="29698D"/>
                </a:solidFill>
              </a:rPr>
              <a:t>运用图形方式描述系统</a:t>
            </a:r>
            <a:r>
              <a:rPr lang="zh-CN" altLang="zh-CN">
                <a:solidFill>
                  <a:srgbClr val="FF0000"/>
                </a:solidFill>
                <a:latin typeface="Arial" panose="020B0604020202020204" pitchFamily="34" charset="0"/>
              </a:rPr>
              <a:t>内部</a:t>
            </a:r>
            <a:r>
              <a:rPr lang="zh-CN" altLang="zh-CN">
                <a:solidFill>
                  <a:srgbClr val="FF0000"/>
                </a:solidFill>
              </a:rPr>
              <a:t>的数据流程</a:t>
            </a:r>
            <a:r>
              <a:rPr lang="zh-CN" altLang="zh-CN">
                <a:solidFill>
                  <a:srgbClr val="29698D"/>
                </a:solidFill>
              </a:rPr>
              <a:t>，表达系统的各处理环节之间的数据联系，是结构化系统</a:t>
            </a:r>
            <a:r>
              <a:rPr lang="zh-CN" altLang="zh-CN">
                <a:solidFill>
                  <a:srgbClr val="FF0000"/>
                </a:solidFill>
                <a:latin typeface="Arial" panose="020B0604020202020204" pitchFamily="34" charset="0"/>
              </a:rPr>
              <a:t>分析方法</a:t>
            </a:r>
            <a:r>
              <a:rPr lang="zh-CN" altLang="zh-CN">
                <a:solidFill>
                  <a:srgbClr val="FF0000"/>
                </a:solidFill>
              </a:rPr>
              <a:t>的主要表达工具</a:t>
            </a:r>
            <a:r>
              <a:rPr lang="zh-CN" altLang="zh-CN">
                <a:solidFill>
                  <a:srgbClr val="29698D"/>
                </a:solidFill>
              </a:rPr>
              <a:t>。</a:t>
            </a:r>
          </a:p>
          <a:p>
            <a:pPr eaLnBrk="1" hangingPunct="1">
              <a:lnSpc>
                <a:spcPct val="150000"/>
              </a:lnSpc>
              <a:spcBef>
                <a:spcPct val="0"/>
              </a:spcBef>
              <a:buClrTx/>
              <a:buFont typeface="Arial" panose="020B0604020202020204" pitchFamily="34" charset="0"/>
              <a:buNone/>
            </a:pPr>
            <a:r>
              <a:rPr lang="zh-CN" altLang="en-US">
                <a:solidFill>
                  <a:srgbClr val="29698D"/>
                </a:solidFill>
              </a:rPr>
              <a:t>   </a:t>
            </a:r>
            <a:r>
              <a:rPr lang="en-US" altLang="zh-CN">
                <a:solidFill>
                  <a:srgbClr val="29698D"/>
                </a:solidFill>
              </a:rPr>
              <a:t>DFD</a:t>
            </a:r>
            <a:r>
              <a:rPr lang="zh-CN" altLang="zh-CN">
                <a:solidFill>
                  <a:srgbClr val="29698D"/>
                </a:solidFill>
              </a:rPr>
              <a:t>是结构化分析的</a:t>
            </a:r>
            <a:r>
              <a:rPr lang="zh-CN" altLang="zh-CN">
                <a:solidFill>
                  <a:srgbClr val="990033"/>
                </a:solidFill>
                <a:latin typeface="Arial" panose="020B0604020202020204" pitchFamily="34" charset="0"/>
              </a:rPr>
              <a:t>最基本工具</a:t>
            </a:r>
            <a:r>
              <a:rPr lang="zh-CN" altLang="zh-CN">
                <a:solidFill>
                  <a:srgbClr val="29698D"/>
                </a:solidFill>
              </a:rPr>
              <a:t>。由一系列表示系统中元素的图形符号组成，这些符号表达了系统中各元素之间的数据具体流动和处理的过程</a:t>
            </a:r>
            <a:r>
              <a:rPr lang="en-US" altLang="zh-CN">
                <a:solidFill>
                  <a:srgbClr val="29698D"/>
                </a:solidFill>
              </a:rPr>
              <a:t>.</a:t>
            </a:r>
            <a:endParaRPr lang="zh-CN" altLang="en-US">
              <a:solidFill>
                <a:schemeClr val="tx1"/>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AA5A0151-8A21-40DD-9A04-30BDFCB3DA11}"/>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50178" name="Text Box 3">
            <a:extLst>
              <a:ext uri="{FF2B5EF4-FFF2-40B4-BE49-F238E27FC236}">
                <a16:creationId xmlns:a16="http://schemas.microsoft.com/office/drawing/2014/main" id="{C78A9466-010E-43E7-9460-03AF810E22C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50179" name="Rectangle 4">
            <a:extLst>
              <a:ext uri="{FF2B5EF4-FFF2-40B4-BE49-F238E27FC236}">
                <a16:creationId xmlns:a16="http://schemas.microsoft.com/office/drawing/2014/main" id="{AF932600-DA03-49A0-B8CF-62CA39BAE8B9}"/>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2B87D4A4-2E35-41C2-B003-D34FE9FBADDC}"/>
              </a:ext>
            </a:extLst>
          </p:cNvPr>
          <p:cNvSpPr/>
          <p:nvPr/>
        </p:nvSpPr>
        <p:spPr bwMode="gray">
          <a:xfrm>
            <a:off x="428625" y="1160463"/>
            <a:ext cx="8320088" cy="5437187"/>
          </a:xfrm>
          <a:prstGeom prst="roundRect">
            <a:avLst>
              <a:gd name="adj" fmla="val 9270"/>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en-US" altLang="zh-CN" sz="2400">
                <a:solidFill>
                  <a:srgbClr val="990000"/>
                </a:solidFill>
                <a:latin typeface="Arial" panose="020B0604020202020204" pitchFamily="34" charset="0"/>
              </a:rPr>
              <a:t>2</a:t>
            </a:r>
            <a:r>
              <a:rPr lang="zh-CN" altLang="en-US" sz="2400">
                <a:solidFill>
                  <a:srgbClr val="990000"/>
                </a:solidFill>
                <a:latin typeface="Arial" panose="020B0604020202020204" pitchFamily="34" charset="0"/>
              </a:rPr>
              <a:t>．</a:t>
            </a:r>
            <a:r>
              <a:rPr lang="zh-CN" altLang="zh-CN" sz="2400">
                <a:solidFill>
                  <a:srgbClr val="990000"/>
                </a:solidFill>
                <a:latin typeface="Arial" panose="020B0604020202020204" pitchFamily="34" charset="0"/>
              </a:rPr>
              <a:t>基本图形符号</a:t>
            </a:r>
            <a:endParaRPr lang="en-US" altLang="zh-CN" sz="2400">
              <a:solidFill>
                <a:srgbClr val="990000"/>
              </a:solidFill>
              <a:latin typeface="Arial" panose="020B0604020202020204" pitchFamily="34" charset="0"/>
            </a:endParaRPr>
          </a:p>
          <a:p>
            <a:pPr eaLnBrk="1" hangingPunct="1">
              <a:spcBef>
                <a:spcPct val="0"/>
              </a:spcBef>
              <a:buClrTx/>
              <a:buFont typeface="Arial" panose="020B0604020202020204" pitchFamily="34" charset="0"/>
              <a:buNone/>
            </a:pPr>
            <a:r>
              <a:rPr lang="zh-CN" altLang="en-US" sz="2400">
                <a:solidFill>
                  <a:srgbClr val="29698D"/>
                </a:solidFill>
              </a:rPr>
              <a:t>    </a:t>
            </a:r>
            <a:r>
              <a:rPr lang="en-US" altLang="zh-CN" sz="2400">
                <a:solidFill>
                  <a:srgbClr val="29698D"/>
                </a:solidFill>
              </a:rPr>
              <a:t>DFD</a:t>
            </a:r>
            <a:r>
              <a:rPr lang="zh-CN" altLang="zh-CN" sz="2400">
                <a:solidFill>
                  <a:srgbClr val="29698D"/>
                </a:solidFill>
              </a:rPr>
              <a:t>的描述符号主要有</a:t>
            </a:r>
            <a:r>
              <a:rPr lang="en-US" altLang="zh-CN" sz="2400">
                <a:solidFill>
                  <a:srgbClr val="29698D"/>
                </a:solidFill>
              </a:rPr>
              <a:t>4</a:t>
            </a:r>
            <a:r>
              <a:rPr lang="zh-CN" altLang="zh-CN" sz="2400">
                <a:solidFill>
                  <a:srgbClr val="29698D"/>
                </a:solidFill>
              </a:rPr>
              <a:t>种：起点（或终点）、数据流连线、数据加工</a:t>
            </a:r>
            <a:r>
              <a:rPr lang="en-US" altLang="zh-CN" sz="2400">
                <a:solidFill>
                  <a:srgbClr val="29698D"/>
                </a:solidFill>
              </a:rPr>
              <a:t>/</a:t>
            </a:r>
            <a:r>
              <a:rPr lang="zh-CN" altLang="zh-CN" sz="2400">
                <a:solidFill>
                  <a:srgbClr val="29698D"/>
                </a:solidFill>
              </a:rPr>
              <a:t>处理、输入</a:t>
            </a:r>
            <a:r>
              <a:rPr lang="en-US" altLang="zh-CN" sz="2400">
                <a:solidFill>
                  <a:srgbClr val="29698D"/>
                </a:solidFill>
              </a:rPr>
              <a:t>/</a:t>
            </a:r>
            <a:r>
              <a:rPr lang="zh-CN" altLang="zh-CN" sz="2400">
                <a:solidFill>
                  <a:srgbClr val="29698D"/>
                </a:solidFill>
              </a:rPr>
              <a:t>输出的文件，如表</a:t>
            </a:r>
            <a:r>
              <a:rPr lang="en-US" altLang="zh-CN" sz="2400">
                <a:solidFill>
                  <a:srgbClr val="29698D"/>
                </a:solidFill>
              </a:rPr>
              <a:t>3-5</a:t>
            </a:r>
            <a:r>
              <a:rPr lang="zh-CN" altLang="zh-CN" sz="2400">
                <a:solidFill>
                  <a:srgbClr val="29698D"/>
                </a:solidFill>
              </a:rPr>
              <a:t>所示。</a:t>
            </a: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zh-CN" altLang="zh-CN" sz="2400">
              <a:solidFill>
                <a:srgbClr val="29698D"/>
              </a:solidFill>
            </a:endParaRPr>
          </a:p>
        </p:txBody>
      </p:sp>
      <p:graphicFrame>
        <p:nvGraphicFramePr>
          <p:cNvPr id="8" name="表格 7">
            <a:extLst>
              <a:ext uri="{FF2B5EF4-FFF2-40B4-BE49-F238E27FC236}">
                <a16:creationId xmlns:a16="http://schemas.microsoft.com/office/drawing/2014/main" id="{D71CA601-C8CD-4E87-B9E3-92821203F7D1}"/>
              </a:ext>
            </a:extLst>
          </p:cNvPr>
          <p:cNvGraphicFramePr>
            <a:graphicFrameLocks noGrp="1"/>
          </p:cNvGraphicFramePr>
          <p:nvPr/>
        </p:nvGraphicFramePr>
        <p:xfrm>
          <a:off x="1223963" y="2943225"/>
          <a:ext cx="6985000" cy="3170239"/>
        </p:xfrm>
        <a:graphic>
          <a:graphicData uri="http://schemas.openxmlformats.org/drawingml/2006/table">
            <a:tbl>
              <a:tblPr/>
              <a:tblGrid>
                <a:gridCol w="1477962">
                  <a:extLst>
                    <a:ext uri="{9D8B030D-6E8A-4147-A177-3AD203B41FA5}">
                      <a16:colId xmlns:a16="http://schemas.microsoft.com/office/drawing/2014/main" val="3259872784"/>
                    </a:ext>
                  </a:extLst>
                </a:gridCol>
                <a:gridCol w="1512888">
                  <a:extLst>
                    <a:ext uri="{9D8B030D-6E8A-4147-A177-3AD203B41FA5}">
                      <a16:colId xmlns:a16="http://schemas.microsoft.com/office/drawing/2014/main" val="733296437"/>
                    </a:ext>
                  </a:extLst>
                </a:gridCol>
                <a:gridCol w="3994150">
                  <a:extLst>
                    <a:ext uri="{9D8B030D-6E8A-4147-A177-3AD203B41FA5}">
                      <a16:colId xmlns:a16="http://schemas.microsoft.com/office/drawing/2014/main" val="3768818186"/>
                    </a:ext>
                  </a:extLst>
                </a:gridCol>
              </a:tblGrid>
              <a:tr h="385763">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名</a:t>
                      </a:r>
                      <a:r>
                        <a:rPr kumimoji="0" lang="zh-CN" altLang="zh-CN" sz="1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称</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0163">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30163" algn="ctr" defTabSz="914400" rtl="0" eaLnBrk="1" fontAlgn="base" latinLnBrk="0" hangingPunct="1">
                        <a:lnSpc>
                          <a:spcPct val="100000"/>
                        </a:lnSpc>
                        <a:spcBef>
                          <a:spcPts val="600"/>
                        </a:spcBef>
                        <a:spcAft>
                          <a:spcPct val="0"/>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图</a:t>
                      </a:r>
                      <a:r>
                        <a:rPr kumimoji="0" lang="zh-CN" altLang="zh-CN" sz="1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例</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44488">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344488" algn="ctr" defTabSz="914400" rtl="0" eaLnBrk="1" fontAlgn="base" latinLnBrk="0" hangingPunct="1">
                        <a:lnSpc>
                          <a:spcPct val="100000"/>
                        </a:lnSpc>
                        <a:spcBef>
                          <a:spcPts val="600"/>
                        </a:spcBef>
                        <a:spcAft>
                          <a:spcPct val="0"/>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说</a:t>
                      </a:r>
                      <a:r>
                        <a:rPr kumimoji="0" lang="zh-CN" altLang="zh-CN" sz="1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明</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798064"/>
                  </a:ext>
                </a:extLst>
              </a:tr>
              <a:tr h="557213">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起点</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或终点</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ts val="363"/>
                        </a:spcBef>
                        <a:spcAft>
                          <a:spcPct val="0"/>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数据流的起点或终点，表示数据源和数据宿</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3925184"/>
                  </a:ext>
                </a:extLst>
              </a:tr>
              <a:tr h="835025">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ts val="363"/>
                        </a:spcBef>
                        <a:spcAft>
                          <a:spcPct val="0"/>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加工或处理</a:t>
                      </a:r>
                      <a:r>
                        <a:rPr kumimoji="0" lang="zh-CN" altLang="zh-CN" sz="1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表示对流到此处的数据进行加工或处理，即对数据的算法分析与科学计算</a:t>
                      </a:r>
                      <a:r>
                        <a:rPr kumimoji="0" lang="zh-CN" altLang="zh-CN" sz="1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00675"/>
                  </a:ext>
                </a:extLst>
              </a:tr>
              <a:tr h="835025">
                <a:tc>
                  <a:txBody>
                    <a:bodyPr/>
                    <a:lstStyle>
                      <a:lvl1pPr indent="952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9525" algn="just" defTabSz="914400" rtl="0" eaLnBrk="1" fontAlgn="base" latinLnBrk="0" hangingPunct="1">
                        <a:lnSpc>
                          <a:spcPct val="100000"/>
                        </a:lnSpc>
                        <a:spcBef>
                          <a:spcPts val="363"/>
                        </a:spcBef>
                        <a:spcAft>
                          <a:spcPct val="0"/>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输入</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输出文件</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表示输入</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输出文件，说明加工</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处理前的输入文件，记录加工</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处理后的输出文件，也可单线</a:t>
                      </a:r>
                      <a:r>
                        <a:rPr kumimoji="0" lang="zh-CN" altLang="zh-CN" sz="1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5247436"/>
                  </a:ext>
                </a:extLst>
              </a:tr>
              <a:tr h="557213">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ts val="238"/>
                        </a:spcBef>
                        <a:spcAft>
                          <a:spcPct val="0"/>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数据流连线</a:t>
                      </a:r>
                      <a:r>
                        <a:rPr kumimoji="0" lang="zh-CN" altLang="zh-CN" sz="1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ts val="575"/>
                        </a:spcBef>
                        <a:spcAft>
                          <a:spcPct val="0"/>
                        </a:spcAft>
                        <a:buClrTx/>
                        <a:buSzTx/>
                        <a:buFontTx/>
                        <a:buNone/>
                        <a:tabLst/>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ts val="238"/>
                        </a:spcBef>
                        <a:spcAft>
                          <a:spcPts val="238"/>
                        </a:spcAft>
                        <a:buClrTx/>
                        <a:buSzTx/>
                        <a:buFontTx/>
                        <a:buNone/>
                        <a:tabLst/>
                      </a:pPr>
                      <a:r>
                        <a:rPr kumimoji="0" lang="zh-CN"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表示数据流的流动方向</a:t>
                      </a:r>
                      <a:r>
                        <a:rPr kumimoji="0" lang="zh-CN" altLang="zh-CN" sz="18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4971297"/>
                  </a:ext>
                </a:extLst>
              </a:tr>
            </a:tbl>
          </a:graphicData>
        </a:graphic>
      </p:graphicFrame>
      <p:sp>
        <p:nvSpPr>
          <p:cNvPr id="50205" name="Rectangle 6">
            <a:extLst>
              <a:ext uri="{FF2B5EF4-FFF2-40B4-BE49-F238E27FC236}">
                <a16:creationId xmlns:a16="http://schemas.microsoft.com/office/drawing/2014/main" id="{403B9BAB-9ABB-4D3D-B66F-5BCC7070588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3-5 DFD</a:t>
            </a:r>
            <a:r>
              <a:rPr lang="zh-CN" altLang="en-US" sz="900" b="0">
                <a:solidFill>
                  <a:srgbClr val="000000"/>
                </a:solidFill>
                <a:latin typeface="Times New Roman" panose="02020603050405020304" pitchFamily="18" charset="0"/>
              </a:rPr>
              <a:t>描述符号</a:t>
            </a:r>
            <a:endParaRPr lang="zh-CN" altLang="en-US" sz="1800" b="0">
              <a:solidFill>
                <a:schemeClr val="tx1"/>
              </a:solidFill>
              <a:latin typeface="Arial" panose="020B0604020202020204" pitchFamily="34" charset="0"/>
            </a:endParaRPr>
          </a:p>
        </p:txBody>
      </p:sp>
      <p:sp>
        <p:nvSpPr>
          <p:cNvPr id="50206" name="Rectangle 716">
            <a:extLst>
              <a:ext uri="{FF2B5EF4-FFF2-40B4-BE49-F238E27FC236}">
                <a16:creationId xmlns:a16="http://schemas.microsoft.com/office/drawing/2014/main" id="{8FF387FC-FB2C-4B90-90BC-2997C54ECF9A}"/>
              </a:ext>
            </a:extLst>
          </p:cNvPr>
          <p:cNvSpPr>
            <a:spLocks noChangeArrowheads="1"/>
          </p:cNvSpPr>
          <p:nvPr/>
        </p:nvSpPr>
        <p:spPr bwMode="auto">
          <a:xfrm>
            <a:off x="3276600" y="3500438"/>
            <a:ext cx="481013" cy="15875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50207" name="Oval 715">
            <a:extLst>
              <a:ext uri="{FF2B5EF4-FFF2-40B4-BE49-F238E27FC236}">
                <a16:creationId xmlns:a16="http://schemas.microsoft.com/office/drawing/2014/main" id="{B2A349DC-752D-45C2-8A2C-49A6C4E2A54C}"/>
              </a:ext>
            </a:extLst>
          </p:cNvPr>
          <p:cNvSpPr>
            <a:spLocks noChangeArrowheads="1"/>
          </p:cNvSpPr>
          <p:nvPr/>
        </p:nvSpPr>
        <p:spPr bwMode="auto">
          <a:xfrm>
            <a:off x="3276600" y="4221163"/>
            <a:ext cx="474663" cy="142875"/>
          </a:xfrm>
          <a:prstGeom prst="ellipse">
            <a:avLst/>
          </a:prstGeom>
          <a:solidFill>
            <a:srgbClr val="FFFFFF"/>
          </a:solidFill>
          <a:ln w="9525">
            <a:solidFill>
              <a:srgbClr val="000000"/>
            </a:solidFill>
            <a:round/>
            <a:headEnd/>
            <a:tailEnd/>
          </a:ln>
        </p:spPr>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cxnSp>
        <p:nvCxnSpPr>
          <p:cNvPr id="50208" name="AutoShape 714">
            <a:extLst>
              <a:ext uri="{FF2B5EF4-FFF2-40B4-BE49-F238E27FC236}">
                <a16:creationId xmlns:a16="http://schemas.microsoft.com/office/drawing/2014/main" id="{FC5B89AD-CF1C-4A7B-B3E5-2ECD5E8AD928}"/>
              </a:ext>
            </a:extLst>
          </p:cNvPr>
          <p:cNvCxnSpPr>
            <a:cxnSpLocks noChangeShapeType="1"/>
          </p:cNvCxnSpPr>
          <p:nvPr/>
        </p:nvCxnSpPr>
        <p:spPr bwMode="auto">
          <a:xfrm>
            <a:off x="3276600" y="5805488"/>
            <a:ext cx="528638" cy="0"/>
          </a:xfrm>
          <a:prstGeom prst="straightConnector1">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cxnSp>
      <p:sp>
        <p:nvSpPr>
          <p:cNvPr id="50209" name="Line 911">
            <a:extLst>
              <a:ext uri="{FF2B5EF4-FFF2-40B4-BE49-F238E27FC236}">
                <a16:creationId xmlns:a16="http://schemas.microsoft.com/office/drawing/2014/main" id="{D2F3FE11-79C0-47F0-9C0C-B36E60ACE126}"/>
              </a:ext>
            </a:extLst>
          </p:cNvPr>
          <p:cNvSpPr>
            <a:spLocks noChangeShapeType="1"/>
          </p:cNvSpPr>
          <p:nvPr/>
        </p:nvSpPr>
        <p:spPr bwMode="auto">
          <a:xfrm>
            <a:off x="3276600" y="4941888"/>
            <a:ext cx="447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endParaRPr lang="zh-CN" altLang="en-US"/>
          </a:p>
        </p:txBody>
      </p:sp>
      <p:sp>
        <p:nvSpPr>
          <p:cNvPr id="50210" name="Line 911">
            <a:extLst>
              <a:ext uri="{FF2B5EF4-FFF2-40B4-BE49-F238E27FC236}">
                <a16:creationId xmlns:a16="http://schemas.microsoft.com/office/drawing/2014/main" id="{F07492B5-4688-46D4-9204-348A9B70662C}"/>
              </a:ext>
            </a:extLst>
          </p:cNvPr>
          <p:cNvSpPr>
            <a:spLocks noChangeShapeType="1"/>
          </p:cNvSpPr>
          <p:nvPr/>
        </p:nvSpPr>
        <p:spPr bwMode="auto">
          <a:xfrm>
            <a:off x="3276600" y="5013325"/>
            <a:ext cx="447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a:lstStyle/>
          <a:p>
            <a:endParaRPr lang="zh-CN" altLang="en-US"/>
          </a:p>
        </p:txBody>
      </p:sp>
      <p:sp>
        <p:nvSpPr>
          <p:cNvPr id="50211" name="TextBox 19">
            <a:extLst>
              <a:ext uri="{FF2B5EF4-FFF2-40B4-BE49-F238E27FC236}">
                <a16:creationId xmlns:a16="http://schemas.microsoft.com/office/drawing/2014/main" id="{BFA21BE2-548B-4638-8348-C12ED238F029}"/>
              </a:ext>
            </a:extLst>
          </p:cNvPr>
          <p:cNvSpPr txBox="1">
            <a:spLocks noChangeArrowheads="1"/>
          </p:cNvSpPr>
          <p:nvPr/>
        </p:nvSpPr>
        <p:spPr bwMode="auto">
          <a:xfrm>
            <a:off x="2232025" y="2528888"/>
            <a:ext cx="496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3-5   DFD</a:t>
            </a:r>
            <a:r>
              <a:rPr lang="zh-CN" altLang="zh-CN" sz="1800">
                <a:solidFill>
                  <a:schemeClr val="tx1"/>
                </a:solidFill>
                <a:latin typeface="Arial" panose="020B0604020202020204" pitchFamily="34" charset="0"/>
              </a:rPr>
              <a:t>描述符号</a:t>
            </a:r>
          </a:p>
        </p:txBody>
      </p:sp>
      <p:sp>
        <p:nvSpPr>
          <p:cNvPr id="2" name="Rectangle 37">
            <a:extLst>
              <a:ext uri="{FF2B5EF4-FFF2-40B4-BE49-F238E27FC236}">
                <a16:creationId xmlns:a16="http://schemas.microsoft.com/office/drawing/2014/main" id="{155C4828-B15F-4A7C-A613-9AA73DE6C57A}"/>
              </a:ext>
            </a:extLst>
          </p:cNvPr>
          <p:cNvSpPr>
            <a:spLocks noChangeArrowheads="1"/>
          </p:cNvSpPr>
          <p:nvPr/>
        </p:nvSpPr>
        <p:spPr bwMode="auto">
          <a:xfrm>
            <a:off x="8108950" y="5935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latin typeface="Arial" charset="0"/>
              <a:ea typeface="宋体" charset="0"/>
            </a:endParaRPr>
          </a:p>
        </p:txBody>
      </p:sp>
      <p:pic>
        <p:nvPicPr>
          <p:cNvPr id="50213" name="图片 37">
            <a:extLst>
              <a:ext uri="{FF2B5EF4-FFF2-40B4-BE49-F238E27FC236}">
                <a16:creationId xmlns:a16="http://schemas.microsoft.com/office/drawing/2014/main" id="{8F4197EE-DF8C-40F9-808B-604BD5A69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5597525"/>
            <a:ext cx="8509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E75AB85E-B804-4AF8-8F53-5F76DE146F78}"/>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51202" name="Text Box 3">
            <a:extLst>
              <a:ext uri="{FF2B5EF4-FFF2-40B4-BE49-F238E27FC236}">
                <a16:creationId xmlns:a16="http://schemas.microsoft.com/office/drawing/2014/main" id="{E2DF716A-657C-4417-9396-2951DF3F9E8B}"/>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51203" name="Rectangle 4">
            <a:extLst>
              <a:ext uri="{FF2B5EF4-FFF2-40B4-BE49-F238E27FC236}">
                <a16:creationId xmlns:a16="http://schemas.microsoft.com/office/drawing/2014/main" id="{451FAFF9-3710-47AD-A96C-BDD5A39862A3}"/>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pSp>
        <p:nvGrpSpPr>
          <p:cNvPr id="51205" name="组合 13">
            <a:extLst>
              <a:ext uri="{FF2B5EF4-FFF2-40B4-BE49-F238E27FC236}">
                <a16:creationId xmlns:a16="http://schemas.microsoft.com/office/drawing/2014/main" id="{E3EB69BE-54FD-4184-BD81-D17A096D71B2}"/>
              </a:ext>
            </a:extLst>
          </p:cNvPr>
          <p:cNvGrpSpPr>
            <a:grpSpLocks/>
          </p:cNvGrpSpPr>
          <p:nvPr/>
        </p:nvGrpSpPr>
        <p:grpSpPr bwMode="auto">
          <a:xfrm>
            <a:off x="323850" y="1089025"/>
            <a:ext cx="8496300" cy="2484438"/>
            <a:chOff x="1547664" y="5021648"/>
            <a:chExt cx="7128792" cy="1152128"/>
          </a:xfrm>
        </p:grpSpPr>
        <p:sp>
          <p:nvSpPr>
            <p:cNvPr id="51209" name="AutoShape 5">
              <a:extLst>
                <a:ext uri="{FF2B5EF4-FFF2-40B4-BE49-F238E27FC236}">
                  <a16:creationId xmlns:a16="http://schemas.microsoft.com/office/drawing/2014/main" id="{8912F142-D675-488D-A002-5B745225A35A}"/>
                </a:ext>
              </a:extLst>
            </p:cNvPr>
            <p:cNvSpPr>
              <a:spLocks noChangeArrowheads="1"/>
            </p:cNvSpPr>
            <p:nvPr/>
          </p:nvSpPr>
          <p:spPr bwMode="auto">
            <a:xfrm rot="-5400000">
              <a:off x="4535996" y="2033316"/>
              <a:ext cx="1152128" cy="712879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en-US" altLang="zh-CN" sz="1800" b="0">
                <a:solidFill>
                  <a:schemeClr val="tx1"/>
                </a:solidFill>
                <a:latin typeface="Arial" panose="020B0604020202020204" pitchFamily="34" charset="0"/>
              </a:endParaRPr>
            </a:p>
            <a:p>
              <a:pPr eaLnBrk="1" hangingPunct="1">
                <a:spcBef>
                  <a:spcPct val="0"/>
                </a:spcBef>
                <a:buClrTx/>
                <a:buFont typeface="Arial" panose="020B0604020202020204" pitchFamily="34" charset="0"/>
                <a:buNone/>
              </a:pPr>
              <a:endParaRPr lang="en-US" altLang="zh-CN" sz="1800" b="0">
                <a:solidFill>
                  <a:schemeClr val="tx1"/>
                </a:solidFill>
                <a:latin typeface="Arial" panose="020B0604020202020204" pitchFamily="34" charset="0"/>
              </a:endParaRPr>
            </a:p>
            <a:p>
              <a:pPr eaLnBrk="1" hangingPunct="1">
                <a:spcBef>
                  <a:spcPct val="0"/>
                </a:spcBef>
                <a:buClrTx/>
                <a:buFont typeface="Arial" panose="020B0604020202020204" pitchFamily="34" charset="0"/>
                <a:buNone/>
              </a:pPr>
              <a:r>
                <a:rPr lang="zh-CN" altLang="en-US" sz="1800" b="0">
                  <a:solidFill>
                    <a:schemeClr val="tx1"/>
                  </a:solidFill>
                  <a:latin typeface="Arial" panose="020B0604020202020204" pitchFamily="34" charset="0"/>
                </a:rPr>
                <a:t>      </a:t>
              </a:r>
              <a:r>
                <a:rPr lang="zh-CN" altLang="zh-CN" sz="1800">
                  <a:solidFill>
                    <a:schemeClr val="tx1"/>
                  </a:solidFill>
                  <a:latin typeface="Arial" panose="020B0604020202020204" pitchFamily="34" charset="0"/>
                </a:rPr>
                <a:t>某礼品销售</a:t>
              </a:r>
              <a:r>
                <a:rPr lang="en-US" altLang="zh-CN" sz="1800">
                  <a:solidFill>
                    <a:schemeClr val="tx1"/>
                  </a:solidFill>
                  <a:latin typeface="Arial" panose="020B0604020202020204" pitchFamily="34" charset="0"/>
                </a:rPr>
                <a:t>APP</a:t>
              </a:r>
              <a:r>
                <a:rPr lang="zh-CN" altLang="zh-CN" sz="1800">
                  <a:solidFill>
                    <a:schemeClr val="tx1"/>
                  </a:solidFill>
                  <a:latin typeface="Arial" panose="020B0604020202020204" pitchFamily="34" charset="0"/>
                </a:rPr>
                <a:t>的主要功能是：系统接收用户的订单，并对订单验证，验证过程主要根据礼品目录检查订单的正确性，并由顾客档案确定新老顾客及信誉情况。验证正确的订单，暂存放在待处理的订单文件中。集中后对订单进行成批处理，对于有货的订单将通过短信给用户发送送货信息，对缺货的订单发送供应商。店铺经理可以统计销售情况。该系统的</a:t>
              </a:r>
              <a:r>
                <a:rPr lang="en-US" altLang="zh-CN" sz="1800">
                  <a:solidFill>
                    <a:schemeClr val="tx1"/>
                  </a:solidFill>
                  <a:latin typeface="Arial" panose="020B0604020202020204" pitchFamily="34" charset="0"/>
                </a:rPr>
                <a:t>DFD</a:t>
              </a:r>
              <a:r>
                <a:rPr lang="zh-CN" altLang="zh-CN" sz="1800">
                  <a:solidFill>
                    <a:schemeClr val="tx1"/>
                  </a:solidFill>
                  <a:latin typeface="Arial" panose="020B0604020202020204" pitchFamily="34" charset="0"/>
                </a:rPr>
                <a:t>图，如图</a:t>
              </a:r>
              <a:r>
                <a:rPr lang="en-US" altLang="zh-CN" sz="1800">
                  <a:solidFill>
                    <a:schemeClr val="tx1"/>
                  </a:solidFill>
                  <a:latin typeface="Arial" panose="020B0604020202020204" pitchFamily="34" charset="0"/>
                </a:rPr>
                <a:t>3-6</a:t>
              </a:r>
              <a:r>
                <a:rPr lang="zh-CN" altLang="zh-CN" sz="1800">
                  <a:solidFill>
                    <a:schemeClr val="tx1"/>
                  </a:solidFill>
                  <a:latin typeface="Arial" panose="020B0604020202020204" pitchFamily="34" charset="0"/>
                </a:rPr>
                <a:t>所示。</a:t>
              </a:r>
              <a:endParaRPr lang="zh-CN" altLang="zh-CN" sz="1800">
                <a:solidFill>
                  <a:schemeClr val="tx1"/>
                </a:solidFill>
                <a:latin typeface="Times New Roman" panose="02020603050405020304" pitchFamily="18" charset="0"/>
              </a:endParaRPr>
            </a:p>
          </p:txBody>
        </p:sp>
        <p:sp>
          <p:nvSpPr>
            <p:cNvPr id="16" name="圆角矩形 15">
              <a:extLst>
                <a:ext uri="{FF2B5EF4-FFF2-40B4-BE49-F238E27FC236}">
                  <a16:creationId xmlns:a16="http://schemas.microsoft.com/office/drawing/2014/main" id="{2DC32F05-7441-4AAA-9181-94144C182FA1}"/>
                </a:ext>
              </a:extLst>
            </p:cNvPr>
            <p:cNvSpPr/>
            <p:nvPr/>
          </p:nvSpPr>
          <p:spPr bwMode="gray">
            <a:xfrm>
              <a:off x="1763688" y="5123306"/>
              <a:ext cx="1017588" cy="194845"/>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b="1" dirty="0">
                  <a:solidFill>
                    <a:srgbClr val="002060"/>
                  </a:solidFill>
                  <a:latin typeface="宋体" panose="02010600030101010101" pitchFamily="2" charset="-122"/>
                </a:rPr>
                <a:t>案例</a:t>
              </a:r>
              <a:r>
                <a:rPr lang="en-US" altLang="zh-CN" b="1" dirty="0">
                  <a:solidFill>
                    <a:srgbClr val="002060"/>
                  </a:solidFill>
                  <a:latin typeface="宋体" panose="02010600030101010101" pitchFamily="2" charset="-122"/>
                </a:rPr>
                <a:t>3-6</a:t>
              </a:r>
              <a:endParaRPr lang="zh-CN" altLang="en-US" b="1" dirty="0">
                <a:solidFill>
                  <a:srgbClr val="002060"/>
                </a:solidFill>
                <a:latin typeface="宋体" panose="02010600030101010101" pitchFamily="2" charset="-122"/>
              </a:endParaRPr>
            </a:p>
          </p:txBody>
        </p:sp>
      </p:grpSp>
      <p:sp>
        <p:nvSpPr>
          <p:cNvPr id="51206" name="Rectangle 2">
            <a:extLst>
              <a:ext uri="{FF2B5EF4-FFF2-40B4-BE49-F238E27FC236}">
                <a16:creationId xmlns:a16="http://schemas.microsoft.com/office/drawing/2014/main" id="{4A73B11E-885B-44C9-8766-FBB9278415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51207" name="对象 44">
            <a:extLst>
              <a:ext uri="{FF2B5EF4-FFF2-40B4-BE49-F238E27FC236}">
                <a16:creationId xmlns:a16="http://schemas.microsoft.com/office/drawing/2014/main" id="{CCB80587-8650-4239-B5AB-AEDA463077E6}"/>
              </a:ext>
            </a:extLst>
          </p:cNvPr>
          <p:cNvGraphicFramePr>
            <a:graphicFrameLocks/>
          </p:cNvGraphicFramePr>
          <p:nvPr/>
        </p:nvGraphicFramePr>
        <p:xfrm>
          <a:off x="323850" y="3644900"/>
          <a:ext cx="8135938" cy="2736850"/>
        </p:xfrm>
        <a:graphic>
          <a:graphicData uri="http://schemas.openxmlformats.org/presentationml/2006/ole">
            <mc:AlternateContent xmlns:mc="http://schemas.openxmlformats.org/markup-compatibility/2006">
              <mc:Choice xmlns:v="urn:schemas-microsoft-com:vml" Requires="v">
                <p:oleObj spid="_x0000_s3088" r:id="rId3" imgW="5930900" imgH="2120900" progId="Visio.Drawing.15">
                  <p:embed/>
                </p:oleObj>
              </mc:Choice>
              <mc:Fallback>
                <p:oleObj r:id="rId3" imgW="5930900" imgH="2120900" progId="Visio.Drawing.15">
                  <p:embed/>
                  <p:pic>
                    <p:nvPicPr>
                      <p:cNvPr id="51207" name="对象 44">
                        <a:extLst>
                          <a:ext uri="{FF2B5EF4-FFF2-40B4-BE49-F238E27FC236}">
                            <a16:creationId xmlns:a16="http://schemas.microsoft.com/office/drawing/2014/main" id="{CCB80587-8650-4239-B5AB-AEDA463077E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644900"/>
                        <a:ext cx="813593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8" name="TextBox 22">
            <a:extLst>
              <a:ext uri="{FF2B5EF4-FFF2-40B4-BE49-F238E27FC236}">
                <a16:creationId xmlns:a16="http://schemas.microsoft.com/office/drawing/2014/main" id="{8521C5EC-183D-4AC5-B553-EBBA5788A95B}"/>
              </a:ext>
            </a:extLst>
          </p:cNvPr>
          <p:cNvSpPr txBox="1">
            <a:spLocks noChangeArrowheads="1"/>
          </p:cNvSpPr>
          <p:nvPr/>
        </p:nvSpPr>
        <p:spPr bwMode="auto">
          <a:xfrm>
            <a:off x="2195513" y="6488113"/>
            <a:ext cx="496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3-6 </a:t>
            </a:r>
            <a:r>
              <a:rPr lang="zh-CN" altLang="zh-CN" sz="1800">
                <a:solidFill>
                  <a:schemeClr val="tx1"/>
                </a:solidFill>
                <a:latin typeface="Arial" panose="020B0604020202020204" pitchFamily="34" charset="0"/>
              </a:rPr>
              <a:t>礼品网上销售系统</a:t>
            </a:r>
            <a:r>
              <a:rPr lang="en-US" altLang="zh-CN" sz="1800">
                <a:solidFill>
                  <a:schemeClr val="tx1"/>
                </a:solidFill>
                <a:latin typeface="Arial" panose="020B0604020202020204" pitchFamily="34" charset="0"/>
              </a:rPr>
              <a:t>DFD</a:t>
            </a:r>
            <a:r>
              <a:rPr lang="zh-CN" altLang="zh-CN" sz="1800">
                <a:solidFill>
                  <a:schemeClr val="tx1"/>
                </a:solidFill>
                <a:latin typeface="Arial" panose="020B0604020202020204" pitchFamily="34" charset="0"/>
              </a:rPr>
              <a:t>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99C9795C-EBC1-4C9C-9359-9E72E7AFCF84}"/>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52226" name="Text Box 3">
            <a:extLst>
              <a:ext uri="{FF2B5EF4-FFF2-40B4-BE49-F238E27FC236}">
                <a16:creationId xmlns:a16="http://schemas.microsoft.com/office/drawing/2014/main" id="{872642D1-E1AA-460D-8459-CF92FFB07A5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52227" name="Rectangle 4">
            <a:extLst>
              <a:ext uri="{FF2B5EF4-FFF2-40B4-BE49-F238E27FC236}">
                <a16:creationId xmlns:a16="http://schemas.microsoft.com/office/drawing/2014/main" id="{82EBFDF3-469F-4B3D-9736-4C8D78281126}"/>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52228" name="Rectangle 6">
            <a:extLst>
              <a:ext uri="{FF2B5EF4-FFF2-40B4-BE49-F238E27FC236}">
                <a16:creationId xmlns:a16="http://schemas.microsoft.com/office/drawing/2014/main" id="{13B6C7D3-E28A-4CFC-BF35-4EFD68D6E82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zh-CN" altLang="zh-CN" sz="900" b="0">
                <a:solidFill>
                  <a:srgbClr val="000000"/>
                </a:solidFill>
                <a:latin typeface="Times New Roman" panose="02020603050405020304" pitchFamily="18" charset="0"/>
              </a:rPr>
              <a:t>表</a:t>
            </a:r>
            <a:r>
              <a:rPr lang="en-US" altLang="zh-CN" sz="900" b="0">
                <a:solidFill>
                  <a:srgbClr val="000000"/>
                </a:solidFill>
                <a:latin typeface="Times New Roman" panose="02020603050405020304" pitchFamily="18" charset="0"/>
              </a:rPr>
              <a:t>3-5 DFD</a:t>
            </a:r>
            <a:r>
              <a:rPr lang="zh-CN" altLang="en-US" sz="900" b="0">
                <a:solidFill>
                  <a:srgbClr val="000000"/>
                </a:solidFill>
                <a:latin typeface="Times New Roman" panose="02020603050405020304" pitchFamily="18" charset="0"/>
              </a:rPr>
              <a:t>描述符号</a:t>
            </a:r>
            <a:endParaRPr lang="zh-CN" altLang="en-US" sz="1800" b="0">
              <a:solidFill>
                <a:schemeClr val="tx1"/>
              </a:solidFill>
              <a:latin typeface="Arial" panose="020B0604020202020204" pitchFamily="34" charset="0"/>
            </a:endParaRPr>
          </a:p>
        </p:txBody>
      </p:sp>
      <p:sp>
        <p:nvSpPr>
          <p:cNvPr id="52229" name="Rectangle 2">
            <a:extLst>
              <a:ext uri="{FF2B5EF4-FFF2-40B4-BE49-F238E27FC236}">
                <a16:creationId xmlns:a16="http://schemas.microsoft.com/office/drawing/2014/main" id="{19B3A45A-D206-49A5-80AD-E69CD542EA3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52230" name="TextBox 22">
            <a:extLst>
              <a:ext uri="{FF2B5EF4-FFF2-40B4-BE49-F238E27FC236}">
                <a16:creationId xmlns:a16="http://schemas.microsoft.com/office/drawing/2014/main" id="{F5D2DFBD-56FC-402B-8216-44A3CE30E6D5}"/>
              </a:ext>
            </a:extLst>
          </p:cNvPr>
          <p:cNvSpPr txBox="1">
            <a:spLocks noChangeArrowheads="1"/>
          </p:cNvSpPr>
          <p:nvPr/>
        </p:nvSpPr>
        <p:spPr bwMode="auto">
          <a:xfrm>
            <a:off x="2124075" y="4437063"/>
            <a:ext cx="496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3-7 DFD</a:t>
            </a:r>
            <a:r>
              <a:rPr lang="zh-CN" altLang="zh-CN" sz="1800">
                <a:solidFill>
                  <a:schemeClr val="tx1"/>
                </a:solidFill>
                <a:latin typeface="Arial" panose="020B0604020202020204" pitchFamily="34" charset="0"/>
              </a:rPr>
              <a:t>另一种基本符号</a:t>
            </a:r>
          </a:p>
        </p:txBody>
      </p:sp>
      <p:pic>
        <p:nvPicPr>
          <p:cNvPr id="52231" name="Picture 5">
            <a:extLst>
              <a:ext uri="{FF2B5EF4-FFF2-40B4-BE49-F238E27FC236}">
                <a16:creationId xmlns:a16="http://schemas.microsoft.com/office/drawing/2014/main" id="{A17E6772-95B9-4834-AB53-61401CDD6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92375"/>
            <a:ext cx="72390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矩形 12">
            <a:extLst>
              <a:ext uri="{FF2B5EF4-FFF2-40B4-BE49-F238E27FC236}">
                <a16:creationId xmlns:a16="http://schemas.microsoft.com/office/drawing/2014/main" id="{89ABFA48-82E6-4FCD-9AF3-25A0B487D29B}"/>
              </a:ext>
            </a:extLst>
          </p:cNvPr>
          <p:cNvSpPr>
            <a:spLocks noChangeArrowheads="1"/>
          </p:cNvSpPr>
          <p:nvPr/>
        </p:nvSpPr>
        <p:spPr bwMode="auto">
          <a:xfrm>
            <a:off x="827088" y="1844675"/>
            <a:ext cx="4192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zh-CN" sz="1800" b="0">
                <a:solidFill>
                  <a:schemeClr val="tx1"/>
                </a:solidFill>
                <a:latin typeface="Arial" panose="020B0604020202020204" pitchFamily="34" charset="0"/>
              </a:rPr>
              <a:t>有时</a:t>
            </a:r>
            <a:r>
              <a:rPr lang="en-US" altLang="zh-CN" sz="1800" b="0">
                <a:solidFill>
                  <a:schemeClr val="tx1"/>
                </a:solidFill>
                <a:latin typeface="Arial" panose="020B0604020202020204" pitchFamily="34" charset="0"/>
              </a:rPr>
              <a:t>DFD</a:t>
            </a:r>
            <a:r>
              <a:rPr lang="zh-CN" altLang="zh-CN" sz="1800" b="0">
                <a:solidFill>
                  <a:schemeClr val="tx1"/>
                </a:solidFill>
                <a:latin typeface="Arial" panose="020B0604020202020204" pitchFamily="34" charset="0"/>
              </a:rPr>
              <a:t>符号表示不尽相同。</a:t>
            </a:r>
            <a:endParaRPr lang="zh-CN" altLang="en-US" sz="1800" b="0">
              <a:solidFill>
                <a:schemeClr val="tx1"/>
              </a:solidFill>
              <a:latin typeface="Arial" panose="020B0604020202020204" pitchFamily="34" charset="0"/>
            </a:endParaRPr>
          </a:p>
        </p:txBody>
      </p:sp>
      <p:sp>
        <p:nvSpPr>
          <p:cNvPr id="52233" name="圆角矩形 1">
            <a:extLst>
              <a:ext uri="{FF2B5EF4-FFF2-40B4-BE49-F238E27FC236}">
                <a16:creationId xmlns:a16="http://schemas.microsoft.com/office/drawing/2014/main" id="{6E6E6993-39AB-4037-A715-D7E3F39D3B99}"/>
              </a:ext>
            </a:extLst>
          </p:cNvPr>
          <p:cNvSpPr>
            <a:spLocks noChangeArrowheads="1"/>
          </p:cNvSpPr>
          <p:nvPr/>
        </p:nvSpPr>
        <p:spPr bwMode="gray">
          <a:xfrm>
            <a:off x="428625" y="1412875"/>
            <a:ext cx="8247063" cy="5256213"/>
          </a:xfrm>
          <a:prstGeom prst="roundRect">
            <a:avLst>
              <a:gd name="adj" fmla="val 477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a:buClrTx/>
              <a:buFont typeface="Wingdings" panose="05000000000000000000" pitchFamily="2" charset="2"/>
              <a:buNone/>
            </a:pPr>
            <a:endParaRPr kumimoji="1" lang="zh-CN" altLang="en-US" sz="2400" b="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p:nvPr/>
        </p:nvSpPr>
        <p:spPr>
          <a:xfrm>
            <a:off x="1800225" y="185738"/>
            <a:ext cx="4968875" cy="579437"/>
          </a:xfrm>
          <a:prstGeom prst="rect">
            <a:avLst/>
          </a:prstGeom>
          <a:noFill/>
          <a:ln w="9525">
            <a:noFill/>
          </a:ln>
        </p:spPr>
        <p:txBody>
          <a:bodyPr anchor="ctr">
            <a:spAutoFit/>
          </a:bodyPr>
          <a:lstStyle/>
          <a:p>
            <a:pPr algn="ctr" eaLnBrk="1" hangingPunct="1">
              <a:buFont typeface="Arial" panose="020B0604020202020204" pitchFamily="34" charset="0"/>
              <a:buNone/>
              <a:defRPr/>
            </a:pPr>
            <a:r>
              <a:rPr lang="en-US" altLang="zh-CN" sz="3200" noProof="1">
                <a:solidFill>
                  <a:schemeClr val="bg1"/>
                </a:solidFill>
                <a:effectLst>
                  <a:outerShdw blurRad="38100" dist="38100" dir="2700000" algn="tl">
                    <a:srgbClr val="000000">
                      <a:alpha val="43137"/>
                    </a:srgbClr>
                  </a:outerShdw>
                </a:effectLst>
                <a:cs typeface="+mn-ea"/>
              </a:rPr>
              <a:t>2.7 </a:t>
            </a:r>
            <a:r>
              <a:rPr lang="zh-CN" altLang="en-US" sz="3200" noProof="1">
                <a:solidFill>
                  <a:schemeClr val="bg1"/>
                </a:solidFill>
                <a:effectLst>
                  <a:outerShdw blurRad="38100" dist="38100" dir="2700000" algn="tl">
                    <a:srgbClr val="000000">
                      <a:alpha val="43137"/>
                    </a:srgbClr>
                  </a:outerShdw>
                </a:effectLst>
                <a:cs typeface="+mn-ea"/>
              </a:rPr>
              <a:t>本章小结</a:t>
            </a:r>
            <a:endParaRPr lang="zh-CN" altLang="en-US" sz="3200" noProof="1">
              <a:solidFill>
                <a:schemeClr val="bg1"/>
              </a:solidFill>
              <a:effectLst>
                <a:outerShdw blurRad="38100" dist="38100" dir="2700000" algn="tl">
                  <a:srgbClr val="000000">
                    <a:alpha val="43137"/>
                  </a:srgbClr>
                </a:outerShdw>
              </a:effectLst>
            </a:endParaRPr>
          </a:p>
        </p:txBody>
      </p:sp>
      <p:sp>
        <p:nvSpPr>
          <p:cNvPr id="56323" name="Rectangle 3"/>
          <p:cNvSpPr>
            <a:spLocks noChangeArrowheads="1"/>
          </p:cNvSpPr>
          <p:nvPr/>
        </p:nvSpPr>
        <p:spPr bwMode="auto">
          <a:xfrm>
            <a:off x="416837" y="3706812"/>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56324" name="Rectangle 4"/>
          <p:cNvSpPr>
            <a:spLocks noChangeArrowheads="1"/>
          </p:cNvSpPr>
          <p:nvPr/>
        </p:nvSpPr>
        <p:spPr bwMode="auto">
          <a:xfrm>
            <a:off x="416837" y="3692525"/>
            <a:ext cx="7777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1938" eaLnBrk="1" hangingPunct="1">
              <a:buFont typeface="Arial" pitchFamily="34" charset="0"/>
              <a:buNone/>
            </a:pPr>
            <a:endParaRPr lang="en-US" altLang="zh-CN" sz="2400"/>
          </a:p>
        </p:txBody>
      </p:sp>
      <p:sp>
        <p:nvSpPr>
          <p:cNvPr id="56325" name="AutoShape 5"/>
          <p:cNvSpPr>
            <a:spLocks noChangeArrowheads="1"/>
          </p:cNvSpPr>
          <p:nvPr/>
        </p:nvSpPr>
        <p:spPr bwMode="auto">
          <a:xfrm>
            <a:off x="272374" y="1389062"/>
            <a:ext cx="8642350" cy="5137150"/>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56326" name="Rectangle 6"/>
          <p:cNvSpPr>
            <a:spLocks noChangeArrowheads="1"/>
          </p:cNvSpPr>
          <p:nvPr/>
        </p:nvSpPr>
        <p:spPr bwMode="auto">
          <a:xfrm>
            <a:off x="993099" y="2547937"/>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endParaRPr lang="zh-CN" altLang="en-US" sz="2400" b="0"/>
          </a:p>
        </p:txBody>
      </p:sp>
      <p:sp>
        <p:nvSpPr>
          <p:cNvPr id="56327" name="Rectangle 8"/>
          <p:cNvSpPr>
            <a:spLocks noChangeArrowheads="1"/>
          </p:cNvSpPr>
          <p:nvPr/>
        </p:nvSpPr>
        <p:spPr bwMode="auto">
          <a:xfrm>
            <a:off x="416837" y="1573212"/>
            <a:ext cx="84978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000">
                <a:latin typeface="楷体_GB2312" pitchFamily="49" charset="-122"/>
                <a:ea typeface="楷体_GB2312" pitchFamily="49" charset="-122"/>
              </a:rPr>
              <a:t>    在软件项目开发之前，</a:t>
            </a:r>
            <a:r>
              <a:rPr lang="zh-CN" altLang="en-US" sz="2000">
                <a:solidFill>
                  <a:srgbClr val="C00000"/>
                </a:solidFill>
                <a:latin typeface="楷体_GB2312" pitchFamily="49" charset="-122"/>
                <a:ea typeface="楷体_GB2312" pitchFamily="49" charset="-122"/>
              </a:rPr>
              <a:t>必要的准备过程</a:t>
            </a:r>
            <a:r>
              <a:rPr lang="zh-CN" altLang="en-US" sz="2000">
                <a:latin typeface="楷体_GB2312" pitchFamily="49" charset="-122"/>
                <a:ea typeface="楷体_GB2312" pitchFamily="49" charset="-122"/>
              </a:rPr>
              <a:t>包括：初步调研、定义问题、可行性分析、项目立项和软件策划等，不仅可以减少技术风险和投资风险，而且有助于确立开发目标和方向。只有通过调研和可行性分析，才能更有效地进行软件立项、签订合同、制定项目开发计划、组织实施，确保软件工程项目开发的质量和实效。</a:t>
            </a:r>
          </a:p>
          <a:p>
            <a:pPr eaLnBrk="1" hangingPunct="1">
              <a:buFont typeface="Arial" pitchFamily="34" charset="0"/>
              <a:buNone/>
            </a:pPr>
            <a:r>
              <a:rPr lang="zh-CN" altLang="en-US" sz="2000">
                <a:latin typeface="楷体_GB2312" pitchFamily="49" charset="-122"/>
                <a:ea typeface="楷体_GB2312" pitchFamily="49" charset="-122"/>
              </a:rPr>
              <a:t>    本章首先概述了</a:t>
            </a:r>
            <a:r>
              <a:rPr lang="zh-CN" altLang="en-US" sz="2000">
                <a:solidFill>
                  <a:srgbClr val="C00000"/>
                </a:solidFill>
                <a:latin typeface="楷体_GB2312" pitchFamily="49" charset="-122"/>
                <a:ea typeface="楷体_GB2312" pitchFamily="49" charset="-122"/>
              </a:rPr>
              <a:t>对软件问题的定义</a:t>
            </a:r>
            <a:r>
              <a:rPr lang="zh-CN" altLang="en-US" sz="2000">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包括</a:t>
            </a:r>
            <a:r>
              <a:rPr lang="zh-CN" altLang="en-US" sz="2000">
                <a:latin typeface="楷体_GB2312" pitchFamily="49" charset="-122"/>
                <a:ea typeface="楷体_GB2312" pitchFamily="49" charset="-122"/>
              </a:rPr>
              <a:t>软件开发问题的提出、初步调研和问题定义内容；然后对软件项目进行</a:t>
            </a:r>
            <a:r>
              <a:rPr lang="zh-CN" altLang="en-US" sz="2000">
                <a:solidFill>
                  <a:srgbClr val="C00000"/>
                </a:solidFill>
                <a:latin typeface="楷体_GB2312" pitchFamily="49" charset="-122"/>
                <a:ea typeface="楷体_GB2312" pitchFamily="49" charset="-122"/>
              </a:rPr>
              <a:t>可行性分析</a:t>
            </a:r>
            <a:r>
              <a:rPr lang="zh-CN" altLang="en-US" sz="2000">
                <a:latin typeface="楷体_GB2312" pitchFamily="49" charset="-122"/>
                <a:ea typeface="楷体_GB2312" pitchFamily="49" charset="-122"/>
              </a:rPr>
              <a:t>，主要介绍了可行性分析的目的和意义、任务及内容、步骤、软件立项及合同等；进行可行性分析</a:t>
            </a:r>
            <a:r>
              <a:rPr lang="zh-CN" altLang="en-US" sz="2000">
                <a:solidFill>
                  <a:srgbClr val="C00000"/>
                </a:solidFill>
                <a:latin typeface="楷体_GB2312" pitchFamily="49" charset="-122"/>
                <a:ea typeface="楷体_GB2312" pitchFamily="49" charset="-122"/>
              </a:rPr>
              <a:t>目的</a:t>
            </a:r>
            <a:r>
              <a:rPr lang="zh-CN" altLang="en-US" sz="2000">
                <a:latin typeface="楷体_GB2312" pitchFamily="49" charset="-122"/>
                <a:ea typeface="楷体_GB2312" pitchFamily="49" charset="-122"/>
              </a:rPr>
              <a:t>是确定拟研发项目是否值得开发，通过可行性分析可以避免人力、物力和财力上的浪费。并概述了可行性研究图形工具－</a:t>
            </a:r>
            <a:r>
              <a:rPr lang="zh-CN" altLang="en-US" sz="2000">
                <a:solidFill>
                  <a:srgbClr val="C00000"/>
                </a:solidFill>
                <a:latin typeface="楷体_GB2312" pitchFamily="49" charset="-122"/>
                <a:ea typeface="楷体_GB2312" pitchFamily="49" charset="-122"/>
              </a:rPr>
              <a:t>系统流程图基本画法</a:t>
            </a:r>
            <a:r>
              <a:rPr lang="zh-CN" altLang="en-US" sz="2000">
                <a:latin typeface="楷体_GB2312" pitchFamily="49" charset="-122"/>
                <a:ea typeface="楷体_GB2312" pitchFamily="49" charset="-122"/>
              </a:rPr>
              <a:t>，以及</a:t>
            </a:r>
            <a:r>
              <a:rPr lang="zh-CN" altLang="en-US" sz="2000">
                <a:ea typeface="楷体_GB2312" pitchFamily="49" charset="-122"/>
              </a:rPr>
              <a:t>“</a:t>
            </a:r>
            <a:r>
              <a:rPr lang="zh-CN" altLang="en-US" sz="2000">
                <a:solidFill>
                  <a:srgbClr val="C00000"/>
                </a:solidFill>
                <a:latin typeface="楷体_GB2312" pitchFamily="49" charset="-122"/>
                <a:ea typeface="楷体_GB2312" pitchFamily="49" charset="-122"/>
              </a:rPr>
              <a:t>可行性分析报告</a:t>
            </a:r>
            <a:r>
              <a:rPr lang="zh-CN" altLang="en-US" sz="2000">
                <a:ea typeface="楷体_GB2312" pitchFamily="49" charset="-122"/>
              </a:rPr>
              <a:t>”</a:t>
            </a:r>
            <a:r>
              <a:rPr lang="zh-CN" altLang="en-US" sz="2000">
                <a:latin typeface="楷体_GB2312" pitchFamily="49" charset="-122"/>
                <a:ea typeface="楷体_GB2312" pitchFamily="49" charset="-122"/>
              </a:rPr>
              <a:t>编写。</a:t>
            </a:r>
          </a:p>
          <a:p>
            <a:pPr eaLnBrk="1" hangingPunct="1">
              <a:buFont typeface="Arial" pitchFamily="34" charset="0"/>
              <a:buNone/>
            </a:pPr>
            <a:r>
              <a:rPr lang="zh-CN" altLang="en-US" sz="2000">
                <a:latin typeface="楷体_GB2312" pitchFamily="49" charset="-122"/>
                <a:ea typeface="楷体_GB2312" pitchFamily="49" charset="-122"/>
              </a:rPr>
              <a:t>    在可行性分析的基础上</a:t>
            </a:r>
            <a:r>
              <a:rPr lang="zh-CN" altLang="en-US" sz="2000">
                <a:solidFill>
                  <a:srgbClr val="C00000"/>
                </a:solidFill>
                <a:latin typeface="楷体_GB2312" pitchFamily="49" charset="-122"/>
                <a:ea typeface="楷体_GB2312" pitchFamily="49" charset="-122"/>
              </a:rPr>
              <a:t>对软件工程进行计划</a:t>
            </a:r>
            <a:r>
              <a:rPr lang="zh-CN" altLang="en-US" sz="2000">
                <a:latin typeface="楷体_GB2312" pitchFamily="49" charset="-122"/>
                <a:ea typeface="楷体_GB2312" pitchFamily="49" charset="-122"/>
              </a:rPr>
              <a:t>，</a:t>
            </a:r>
            <a:r>
              <a:rPr lang="zh-CN" altLang="en-US" sz="2000">
                <a:solidFill>
                  <a:srgbClr val="C00000"/>
                </a:solidFill>
                <a:latin typeface="楷体_GB2312" pitchFamily="49" charset="-122"/>
                <a:ea typeface="楷体_GB2312" pitchFamily="49" charset="-122"/>
              </a:rPr>
              <a:t>重点</a:t>
            </a:r>
            <a:r>
              <a:rPr lang="zh-CN" altLang="en-US" sz="2000">
                <a:latin typeface="楷体_GB2312" pitchFamily="49" charset="-122"/>
                <a:ea typeface="楷体_GB2312" pitchFamily="49" charset="-122"/>
              </a:rPr>
              <a:t>包括软件计划的概念、软件计划的内容、软件计划的方法；阐述了</a:t>
            </a:r>
            <a:r>
              <a:rPr lang="zh-CN" altLang="en-US" sz="2000">
                <a:solidFill>
                  <a:srgbClr val="CC0000"/>
                </a:solidFill>
                <a:latin typeface="楷体_GB2312" pitchFamily="49" charset="-122"/>
                <a:ea typeface="楷体_GB2312" pitchFamily="49" charset="-122"/>
              </a:rPr>
              <a:t>软件开发计划</a:t>
            </a:r>
            <a:r>
              <a:rPr lang="zh-CN" altLang="en-US" sz="2000">
                <a:latin typeface="楷体_GB2312" pitchFamily="49" charset="-122"/>
                <a:ea typeface="楷体_GB2312" pitchFamily="49" charset="-122"/>
              </a:rPr>
              <a:t>，涵盖了软件开发计划概述、软件开发计划的内容、软件开发计划书的编写和综合应用案例分析。</a:t>
            </a:r>
          </a:p>
        </p:txBody>
      </p:sp>
      <p:pic>
        <p:nvPicPr>
          <p:cNvPr id="56328"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1249" y="6003925"/>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193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4875614E-EE3B-423A-B2AC-B568F0FCACD8}"/>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53250" name="Text Box 3">
            <a:extLst>
              <a:ext uri="{FF2B5EF4-FFF2-40B4-BE49-F238E27FC236}">
                <a16:creationId xmlns:a16="http://schemas.microsoft.com/office/drawing/2014/main" id="{7D765D47-597C-4D42-8FDB-173F5694C6DF}"/>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53251" name="Rectangle 4">
            <a:extLst>
              <a:ext uri="{FF2B5EF4-FFF2-40B4-BE49-F238E27FC236}">
                <a16:creationId xmlns:a16="http://schemas.microsoft.com/office/drawing/2014/main" id="{7C82C21A-8AF9-464F-B8CB-B04ED5934C5E}"/>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630F2CDB-D211-4078-8C2E-FF68EFCEEEE7}"/>
              </a:ext>
            </a:extLst>
          </p:cNvPr>
          <p:cNvSpPr/>
          <p:nvPr/>
        </p:nvSpPr>
        <p:spPr bwMode="gray">
          <a:xfrm>
            <a:off x="684213" y="1412875"/>
            <a:ext cx="8064500" cy="5111750"/>
          </a:xfrm>
          <a:prstGeom prst="roundRect">
            <a:avLst>
              <a:gd name="adj" fmla="val 7201"/>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en-US" altLang="zh-CN" sz="2400">
                <a:solidFill>
                  <a:srgbClr val="990000"/>
                </a:solidFill>
                <a:latin typeface="Arial" panose="020B0604020202020204" pitchFamily="34" charset="0"/>
              </a:rPr>
              <a:t>3</a:t>
            </a:r>
            <a:r>
              <a:rPr lang="zh-CN" altLang="en-US" sz="2400">
                <a:solidFill>
                  <a:srgbClr val="990000"/>
                </a:solidFill>
                <a:latin typeface="Arial" panose="020B0604020202020204" pitchFamily="34" charset="0"/>
              </a:rPr>
              <a:t>．</a:t>
            </a:r>
            <a:r>
              <a:rPr lang="zh-CN" altLang="zh-CN" sz="2400">
                <a:solidFill>
                  <a:srgbClr val="990000"/>
                </a:solidFill>
                <a:latin typeface="Arial" panose="020B0604020202020204" pitchFamily="34" charset="0"/>
              </a:rPr>
              <a:t>数据流图的附加符号</a:t>
            </a:r>
            <a:endParaRPr lang="en-US" altLang="zh-CN" sz="2400">
              <a:solidFill>
                <a:srgbClr val="990000"/>
              </a:solidFill>
              <a:latin typeface="Arial" panose="020B0604020202020204" pitchFamily="34" charset="0"/>
            </a:endParaRPr>
          </a:p>
          <a:p>
            <a:pPr eaLnBrk="1" hangingPunct="1">
              <a:lnSpc>
                <a:spcPct val="150000"/>
              </a:lnSpc>
              <a:spcAft>
                <a:spcPct val="20000"/>
              </a:spcAft>
              <a:buClrTx/>
              <a:buFontTx/>
              <a:buNone/>
            </a:pPr>
            <a:r>
              <a:rPr lang="zh-CN" altLang="en-US" sz="2100">
                <a:solidFill>
                  <a:srgbClr val="29698D"/>
                </a:solidFill>
              </a:rPr>
              <a:t>     </a:t>
            </a:r>
            <a:r>
              <a:rPr lang="zh-CN" altLang="zh-CN" sz="2100">
                <a:solidFill>
                  <a:srgbClr val="29698D"/>
                </a:solidFill>
              </a:rPr>
              <a:t>在数据流图中，有时有两个以上的数据流进入或流出同一个加工，这样，多个数据流之间往往存在一定的关系。为了表示这些</a:t>
            </a:r>
            <a:r>
              <a:rPr lang="zh-CN" altLang="zh-CN" sz="2100">
                <a:solidFill>
                  <a:srgbClr val="FF0000"/>
                </a:solidFill>
              </a:rPr>
              <a:t>数据流之间的关系</a:t>
            </a:r>
            <a:r>
              <a:rPr lang="zh-CN" altLang="zh-CN" sz="2100">
                <a:solidFill>
                  <a:srgbClr val="29698D"/>
                </a:solidFill>
              </a:rPr>
              <a:t>，需要在数据流图中给这些数据流对应的加工标记符号。常见的几种关系的表示方法如表</a:t>
            </a:r>
            <a:r>
              <a:rPr lang="en-US" altLang="zh-CN" sz="2100">
                <a:solidFill>
                  <a:srgbClr val="29698D"/>
                </a:solidFill>
              </a:rPr>
              <a:t>3-6</a:t>
            </a:r>
            <a:r>
              <a:rPr lang="zh-CN" altLang="zh-CN" sz="2100">
                <a:solidFill>
                  <a:srgbClr val="29698D"/>
                </a:solidFill>
              </a:rPr>
              <a:t>所示。</a:t>
            </a:r>
            <a:endParaRPr lang="zh-CN" altLang="en-US" sz="2100">
              <a:solidFill>
                <a:srgbClr val="29698D"/>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7B24B47E-CB90-4E49-A1FC-E70250849C86}"/>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54274" name="Text Box 3">
            <a:extLst>
              <a:ext uri="{FF2B5EF4-FFF2-40B4-BE49-F238E27FC236}">
                <a16:creationId xmlns:a16="http://schemas.microsoft.com/office/drawing/2014/main" id="{60469514-668E-407E-8CBC-37467453BED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54275" name="Rectangle 4">
            <a:extLst>
              <a:ext uri="{FF2B5EF4-FFF2-40B4-BE49-F238E27FC236}">
                <a16:creationId xmlns:a16="http://schemas.microsoft.com/office/drawing/2014/main" id="{24A12296-2692-4500-9587-AF977617E571}"/>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6" name="表格 5">
            <a:extLst>
              <a:ext uri="{FF2B5EF4-FFF2-40B4-BE49-F238E27FC236}">
                <a16:creationId xmlns:a16="http://schemas.microsoft.com/office/drawing/2014/main" id="{29414753-D7BB-4DC9-BF22-2F7CC17543B2}"/>
              </a:ext>
            </a:extLst>
          </p:cNvPr>
          <p:cNvGraphicFramePr>
            <a:graphicFrameLocks noGrp="1"/>
          </p:cNvGraphicFramePr>
          <p:nvPr/>
        </p:nvGraphicFramePr>
        <p:xfrm>
          <a:off x="0" y="1916113"/>
          <a:ext cx="8820150" cy="4754565"/>
        </p:xfrm>
        <a:graphic>
          <a:graphicData uri="http://schemas.openxmlformats.org/drawingml/2006/table">
            <a:tbl>
              <a:tblPr/>
              <a:tblGrid>
                <a:gridCol w="2878138">
                  <a:extLst>
                    <a:ext uri="{9D8B030D-6E8A-4147-A177-3AD203B41FA5}">
                      <a16:colId xmlns:a16="http://schemas.microsoft.com/office/drawing/2014/main" val="1032109793"/>
                    </a:ext>
                  </a:extLst>
                </a:gridCol>
                <a:gridCol w="5942012">
                  <a:extLst>
                    <a:ext uri="{9D8B030D-6E8A-4147-A177-3AD203B41FA5}">
                      <a16:colId xmlns:a16="http://schemas.microsoft.com/office/drawing/2014/main" val="2106156828"/>
                    </a:ext>
                  </a:extLst>
                </a:gridCol>
              </a:tblGrid>
              <a:tr h="652463">
                <a:tc>
                  <a:txBody>
                    <a:bodyPr/>
                    <a:lstStyle>
                      <a:lvl1pPr indent="30163">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30163" algn="ctr" defTabSz="914400" rtl="0" eaLnBrk="1" fontAlgn="base" latinLnBrk="0" hangingPunct="1">
                        <a:lnSpc>
                          <a:spcPct val="100000"/>
                        </a:lnSpc>
                        <a:spcBef>
                          <a:spcPts val="60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图</a:t>
                      </a:r>
                      <a:r>
                        <a:rPr kumimoji="0" lang="zh-CN" altLang="zh-CN" sz="20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例</a:t>
                      </a:r>
                      <a:r>
                        <a:rPr kumimoji="0" lang="zh-CN"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44488">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344488" algn="ctr" defTabSz="914400" rtl="0" eaLnBrk="1" fontAlgn="base" latinLnBrk="0" hangingPunct="1">
                        <a:lnSpc>
                          <a:spcPct val="100000"/>
                        </a:lnSpc>
                        <a:spcBef>
                          <a:spcPts val="60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说</a:t>
                      </a:r>
                      <a:r>
                        <a:rPr kumimoji="0" lang="zh-CN" altLang="zh-CN" sz="20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宋体" panose="02010600030101010101" pitchFamily="2" charset="-122"/>
                        </a:rPr>
                        <a:t> </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明</a:t>
                      </a:r>
                      <a:r>
                        <a:rPr kumimoji="0" lang="zh-CN"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7021751"/>
                  </a:ext>
                </a:extLst>
              </a:tr>
              <a:tr h="671513">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NewRoman"/>
                        <a:ea typeface="TimesNewRoman"/>
                        <a:cs typeface="TimesNewRoman"/>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ts val="238"/>
                        </a:spcBef>
                        <a:spcAft>
                          <a:spcPts val="238"/>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”表示数据流之间是“与”关系（同时存在），即数据</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和</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同时输入才能变换成</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9719115"/>
                  </a:ext>
                </a:extLst>
              </a:tr>
              <a:tr h="714375">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NewRoman"/>
                        <a:ea typeface="TimesNewRoman"/>
                        <a:cs typeface="TimesNewRoman"/>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ts val="238"/>
                        </a:spcBef>
                        <a:spcAft>
                          <a:spcPts val="238"/>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”表示数据流之间是“或”关系。即数据</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或</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输入，或</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和</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同时输入才能变换成</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7877239"/>
                  </a:ext>
                </a:extLst>
              </a:tr>
              <a:tr h="1006475">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ts val="238"/>
                        </a:spcBef>
                        <a:spcAft>
                          <a:spcPts val="238"/>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”表示只能从几个数据流中选一个（互斥关系）。即只有数据</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或只有数据</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（但不能</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同时）输入时变换为</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5249328"/>
                  </a:ext>
                </a:extLst>
              </a:tr>
              <a:tr h="519113">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ts val="575"/>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ts val="238"/>
                        </a:spcBef>
                        <a:spcAft>
                          <a:spcPts val="238"/>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数据</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变换成数据</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和</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6132209"/>
                  </a:ext>
                </a:extLst>
              </a:tr>
              <a:tr h="519113">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ts val="575"/>
                        </a:spcBef>
                        <a:spcAft>
                          <a:spcPct val="0"/>
                        </a:spcAft>
                        <a:buClrTx/>
                        <a:buSzTx/>
                        <a:buFontTx/>
                        <a:buNone/>
                        <a:tabLst/>
                      </a:pP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just" defTabSz="914400" rtl="0" eaLnBrk="1" fontAlgn="base" latinLnBrk="0" hangingPunct="1">
                        <a:lnSpc>
                          <a:spcPct val="100000"/>
                        </a:lnSpc>
                        <a:spcBef>
                          <a:spcPts val="238"/>
                        </a:spcBef>
                        <a:spcAft>
                          <a:spcPts val="238"/>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数据</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变换成数据</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或</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，，或同时变为</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和</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4087057"/>
                  </a:ext>
                </a:extLst>
              </a:tr>
              <a:tr h="671513">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ts val="575"/>
                        </a:spcBef>
                        <a:spcAft>
                          <a:spcPct val="0"/>
                        </a:spcAft>
                        <a:buClrTx/>
                        <a:buSzTx/>
                        <a:buFontTx/>
                        <a:buNone/>
                        <a:tabLst/>
                      </a:pPr>
                      <a:endPar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just" defTabSz="914400" rtl="0" eaLnBrk="1" fontAlgn="base" latinLnBrk="0" hangingPunct="1">
                        <a:lnSpc>
                          <a:spcPct val="100000"/>
                        </a:lnSpc>
                        <a:spcBef>
                          <a:spcPts val="238"/>
                        </a:spcBef>
                        <a:spcAft>
                          <a:spcPts val="238"/>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数据</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变换成数据</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或</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，但不能同时变为</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和</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9470610"/>
                  </a:ext>
                </a:extLst>
              </a:tr>
            </a:tbl>
          </a:graphicData>
        </a:graphic>
      </p:graphicFrame>
      <p:graphicFrame>
        <p:nvGraphicFramePr>
          <p:cNvPr id="54300" name="对象 9">
            <a:extLst>
              <a:ext uri="{FF2B5EF4-FFF2-40B4-BE49-F238E27FC236}">
                <a16:creationId xmlns:a16="http://schemas.microsoft.com/office/drawing/2014/main" id="{1A2F1ECD-A4B5-4F5C-A5F1-F31D876C965C}"/>
              </a:ext>
            </a:extLst>
          </p:cNvPr>
          <p:cNvGraphicFramePr>
            <a:graphicFrameLocks noChangeAspect="1"/>
          </p:cNvGraphicFramePr>
          <p:nvPr/>
        </p:nvGraphicFramePr>
        <p:xfrm>
          <a:off x="1042988" y="3357563"/>
          <a:ext cx="1057275" cy="466725"/>
        </p:xfrm>
        <a:graphic>
          <a:graphicData uri="http://schemas.openxmlformats.org/presentationml/2006/ole">
            <mc:AlternateContent xmlns:mc="http://schemas.openxmlformats.org/markup-compatibility/2006">
              <mc:Choice xmlns:v="urn:schemas-microsoft-com:vml" Requires="v">
                <p:oleObj spid="_x0000_s4182" name="BMP 图像" r:id="rId3" imgW="1733333" imgH="771429" progId="Paint.Picture">
                  <p:embed/>
                </p:oleObj>
              </mc:Choice>
              <mc:Fallback>
                <p:oleObj name="BMP 图像" r:id="rId3" imgW="1733333" imgH="771429" progId="Paint.Picture">
                  <p:embed/>
                  <p:pic>
                    <p:nvPicPr>
                      <p:cNvPr id="54300" name="对象 9">
                        <a:extLst>
                          <a:ext uri="{FF2B5EF4-FFF2-40B4-BE49-F238E27FC236}">
                            <a16:creationId xmlns:a16="http://schemas.microsoft.com/office/drawing/2014/main" id="{1A2F1ECD-A4B5-4F5C-A5F1-F31D876C9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357563"/>
                        <a:ext cx="10572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01" name="对象 10">
            <a:extLst>
              <a:ext uri="{FF2B5EF4-FFF2-40B4-BE49-F238E27FC236}">
                <a16:creationId xmlns:a16="http://schemas.microsoft.com/office/drawing/2014/main" id="{74798365-F556-427A-B0D1-C07B7067E206}"/>
              </a:ext>
            </a:extLst>
          </p:cNvPr>
          <p:cNvGraphicFramePr>
            <a:graphicFrameLocks noChangeAspect="1"/>
          </p:cNvGraphicFramePr>
          <p:nvPr/>
        </p:nvGraphicFramePr>
        <p:xfrm>
          <a:off x="971550" y="4292600"/>
          <a:ext cx="1057275" cy="447675"/>
        </p:xfrm>
        <a:graphic>
          <a:graphicData uri="http://schemas.openxmlformats.org/presentationml/2006/ole">
            <mc:AlternateContent xmlns:mc="http://schemas.openxmlformats.org/markup-compatibility/2006">
              <mc:Choice xmlns:v="urn:schemas-microsoft-com:vml" Requires="v">
                <p:oleObj spid="_x0000_s4183" name="BMP 图像" r:id="rId5" imgW="1628571" imgH="695238" progId="Paint.Picture">
                  <p:embed/>
                </p:oleObj>
              </mc:Choice>
              <mc:Fallback>
                <p:oleObj name="BMP 图像" r:id="rId5" imgW="1628571" imgH="695238" progId="Paint.Picture">
                  <p:embed/>
                  <p:pic>
                    <p:nvPicPr>
                      <p:cNvPr id="54301" name="对象 10">
                        <a:extLst>
                          <a:ext uri="{FF2B5EF4-FFF2-40B4-BE49-F238E27FC236}">
                            <a16:creationId xmlns:a16="http://schemas.microsoft.com/office/drawing/2014/main" id="{74798365-F556-427A-B0D1-C07B7067E2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292600"/>
                        <a:ext cx="10572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02" name="对象 11">
            <a:extLst>
              <a:ext uri="{FF2B5EF4-FFF2-40B4-BE49-F238E27FC236}">
                <a16:creationId xmlns:a16="http://schemas.microsoft.com/office/drawing/2014/main" id="{E5213402-95A9-4133-A639-347FC1BEF28D}"/>
              </a:ext>
            </a:extLst>
          </p:cNvPr>
          <p:cNvGraphicFramePr>
            <a:graphicFrameLocks noChangeAspect="1"/>
          </p:cNvGraphicFramePr>
          <p:nvPr/>
        </p:nvGraphicFramePr>
        <p:xfrm>
          <a:off x="1042988" y="5013325"/>
          <a:ext cx="1057275" cy="447675"/>
        </p:xfrm>
        <a:graphic>
          <a:graphicData uri="http://schemas.openxmlformats.org/presentationml/2006/ole">
            <mc:AlternateContent xmlns:mc="http://schemas.openxmlformats.org/markup-compatibility/2006">
              <mc:Choice xmlns:v="urn:schemas-microsoft-com:vml" Requires="v">
                <p:oleObj spid="_x0000_s4184" name="BMP 图像" r:id="rId7" imgW="1733333" imgH="733333" progId="Paint.Picture">
                  <p:embed/>
                </p:oleObj>
              </mc:Choice>
              <mc:Fallback>
                <p:oleObj name="BMP 图像" r:id="rId7" imgW="1733333" imgH="733333" progId="Paint.Picture">
                  <p:embed/>
                  <p:pic>
                    <p:nvPicPr>
                      <p:cNvPr id="54302" name="对象 11">
                        <a:extLst>
                          <a:ext uri="{FF2B5EF4-FFF2-40B4-BE49-F238E27FC236}">
                            <a16:creationId xmlns:a16="http://schemas.microsoft.com/office/drawing/2014/main" id="{E5213402-95A9-4133-A639-347FC1BEF2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013325"/>
                        <a:ext cx="10572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03" name="对象 12">
            <a:extLst>
              <a:ext uri="{FF2B5EF4-FFF2-40B4-BE49-F238E27FC236}">
                <a16:creationId xmlns:a16="http://schemas.microsoft.com/office/drawing/2014/main" id="{58EB6935-186F-45B5-820D-70B6061A0805}"/>
              </a:ext>
            </a:extLst>
          </p:cNvPr>
          <p:cNvGraphicFramePr>
            <a:graphicFrameLocks noChangeAspect="1"/>
          </p:cNvGraphicFramePr>
          <p:nvPr/>
        </p:nvGraphicFramePr>
        <p:xfrm>
          <a:off x="971550" y="5516563"/>
          <a:ext cx="1057275" cy="428625"/>
        </p:xfrm>
        <a:graphic>
          <a:graphicData uri="http://schemas.openxmlformats.org/presentationml/2006/ole">
            <mc:AlternateContent xmlns:mc="http://schemas.openxmlformats.org/markup-compatibility/2006">
              <mc:Choice xmlns:v="urn:schemas-microsoft-com:vml" Requires="v">
                <p:oleObj spid="_x0000_s4185" name="BMP 图像" r:id="rId9" imgW="1609524" imgH="657317" progId="Paint.Picture">
                  <p:embed/>
                </p:oleObj>
              </mc:Choice>
              <mc:Fallback>
                <p:oleObj name="BMP 图像" r:id="rId9" imgW="1609524" imgH="657317" progId="Paint.Picture">
                  <p:embed/>
                  <p:pic>
                    <p:nvPicPr>
                      <p:cNvPr id="54303" name="对象 12">
                        <a:extLst>
                          <a:ext uri="{FF2B5EF4-FFF2-40B4-BE49-F238E27FC236}">
                            <a16:creationId xmlns:a16="http://schemas.microsoft.com/office/drawing/2014/main" id="{58EB6935-186F-45B5-820D-70B6061A08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5516563"/>
                        <a:ext cx="1057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304" name="对象 13">
            <a:extLst>
              <a:ext uri="{FF2B5EF4-FFF2-40B4-BE49-F238E27FC236}">
                <a16:creationId xmlns:a16="http://schemas.microsoft.com/office/drawing/2014/main" id="{2312C218-696C-4FB0-B7A3-D755BFB6519B}"/>
              </a:ext>
            </a:extLst>
          </p:cNvPr>
          <p:cNvGraphicFramePr>
            <a:graphicFrameLocks noChangeAspect="1"/>
          </p:cNvGraphicFramePr>
          <p:nvPr/>
        </p:nvGraphicFramePr>
        <p:xfrm>
          <a:off x="971550" y="6165850"/>
          <a:ext cx="1057275" cy="438150"/>
        </p:xfrm>
        <a:graphic>
          <a:graphicData uri="http://schemas.openxmlformats.org/presentationml/2006/ole">
            <mc:AlternateContent xmlns:mc="http://schemas.openxmlformats.org/markup-compatibility/2006">
              <mc:Choice xmlns:v="urn:schemas-microsoft-com:vml" Requires="v">
                <p:oleObj spid="_x0000_s4186" name="BMP 图像" r:id="rId11" imgW="1600000" imgH="666667" progId="Paint.Picture">
                  <p:embed/>
                </p:oleObj>
              </mc:Choice>
              <mc:Fallback>
                <p:oleObj name="BMP 图像" r:id="rId11" imgW="1600000" imgH="666667" progId="Paint.Picture">
                  <p:embed/>
                  <p:pic>
                    <p:nvPicPr>
                      <p:cNvPr id="54304" name="对象 13">
                        <a:extLst>
                          <a:ext uri="{FF2B5EF4-FFF2-40B4-BE49-F238E27FC236}">
                            <a16:creationId xmlns:a16="http://schemas.microsoft.com/office/drawing/2014/main" id="{2312C218-696C-4FB0-B7A3-D755BFB6519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6165850"/>
                        <a:ext cx="1057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305" name="Rectangle 8">
            <a:extLst>
              <a:ext uri="{FF2B5EF4-FFF2-40B4-BE49-F238E27FC236}">
                <a16:creationId xmlns:a16="http://schemas.microsoft.com/office/drawing/2014/main" id="{8BEEAC18-D1EA-4DBB-BF10-294BB78C647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54306" name="对象 8">
            <a:extLst>
              <a:ext uri="{FF2B5EF4-FFF2-40B4-BE49-F238E27FC236}">
                <a16:creationId xmlns:a16="http://schemas.microsoft.com/office/drawing/2014/main" id="{BA9B2905-1E13-4D7A-B9D9-3B818E46B223}"/>
              </a:ext>
            </a:extLst>
          </p:cNvPr>
          <p:cNvGraphicFramePr>
            <a:graphicFrameLocks noChangeAspect="1"/>
          </p:cNvGraphicFramePr>
          <p:nvPr/>
        </p:nvGraphicFramePr>
        <p:xfrm>
          <a:off x="971550" y="2636838"/>
          <a:ext cx="1057275" cy="495300"/>
        </p:xfrm>
        <a:graphic>
          <a:graphicData uri="http://schemas.openxmlformats.org/presentationml/2006/ole">
            <mc:AlternateContent xmlns:mc="http://schemas.openxmlformats.org/markup-compatibility/2006">
              <mc:Choice xmlns:v="urn:schemas-microsoft-com:vml" Requires="v">
                <p:oleObj spid="_x0000_s4187" name="BMP 图像" r:id="rId13" imgW="1733333" imgH="809738" progId="Paint.Picture">
                  <p:embed/>
                </p:oleObj>
              </mc:Choice>
              <mc:Fallback>
                <p:oleObj name="BMP 图像" r:id="rId13" imgW="1733333" imgH="809738" progId="Paint.Picture">
                  <p:embed/>
                  <p:pic>
                    <p:nvPicPr>
                      <p:cNvPr id="54306" name="对象 8">
                        <a:extLst>
                          <a:ext uri="{FF2B5EF4-FFF2-40B4-BE49-F238E27FC236}">
                            <a16:creationId xmlns:a16="http://schemas.microsoft.com/office/drawing/2014/main" id="{BA9B2905-1E13-4D7A-B9D9-3B818E46B22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2636838"/>
                        <a:ext cx="10572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307" name="TextBox 14">
            <a:extLst>
              <a:ext uri="{FF2B5EF4-FFF2-40B4-BE49-F238E27FC236}">
                <a16:creationId xmlns:a16="http://schemas.microsoft.com/office/drawing/2014/main" id="{3807289A-3E17-41A1-8A80-8688023D0695}"/>
              </a:ext>
            </a:extLst>
          </p:cNvPr>
          <p:cNvSpPr txBox="1">
            <a:spLocks noChangeArrowheads="1"/>
          </p:cNvSpPr>
          <p:nvPr/>
        </p:nvSpPr>
        <p:spPr bwMode="auto">
          <a:xfrm>
            <a:off x="2124075" y="1341438"/>
            <a:ext cx="496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3-6   DFD</a:t>
            </a:r>
            <a:r>
              <a:rPr lang="zh-CN" altLang="zh-CN" sz="1800">
                <a:solidFill>
                  <a:schemeClr val="tx1"/>
                </a:solidFill>
                <a:latin typeface="Arial" panose="020B0604020202020204" pitchFamily="34" charset="0"/>
              </a:rPr>
              <a:t>附加符号</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CF322992-2298-4E21-BBCA-B4B127D312A0}"/>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55298" name="Text Box 3">
            <a:extLst>
              <a:ext uri="{FF2B5EF4-FFF2-40B4-BE49-F238E27FC236}">
                <a16:creationId xmlns:a16="http://schemas.microsoft.com/office/drawing/2014/main" id="{D3E9C07F-B4AF-41DC-BBE8-6EDAF5CD595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55299" name="Rectangle 4">
            <a:extLst>
              <a:ext uri="{FF2B5EF4-FFF2-40B4-BE49-F238E27FC236}">
                <a16:creationId xmlns:a16="http://schemas.microsoft.com/office/drawing/2014/main" id="{FE603559-907B-4915-9CBD-E7186417C365}"/>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4F527405-D7AE-4108-8FE1-17D99C13457B}"/>
              </a:ext>
            </a:extLst>
          </p:cNvPr>
          <p:cNvSpPr/>
          <p:nvPr/>
        </p:nvSpPr>
        <p:spPr bwMode="gray">
          <a:xfrm>
            <a:off x="428625" y="1233488"/>
            <a:ext cx="8320088" cy="5508625"/>
          </a:xfrm>
          <a:prstGeom prst="roundRect">
            <a:avLst>
              <a:gd name="adj" fmla="val 7071"/>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en-US" altLang="zh-CN" sz="2400">
                <a:solidFill>
                  <a:srgbClr val="990000"/>
                </a:solidFill>
                <a:latin typeface="Arial" panose="020B0604020202020204" pitchFamily="34" charset="0"/>
              </a:rPr>
              <a:t>4</a:t>
            </a:r>
            <a:r>
              <a:rPr lang="zh-CN" altLang="en-US" sz="2400">
                <a:solidFill>
                  <a:srgbClr val="990000"/>
                </a:solidFill>
                <a:latin typeface="Arial" panose="020B0604020202020204" pitchFamily="34" charset="0"/>
              </a:rPr>
              <a:t>．</a:t>
            </a:r>
            <a:r>
              <a:rPr lang="en-US" altLang="zh-CN" sz="2400">
                <a:solidFill>
                  <a:srgbClr val="990000"/>
                </a:solidFill>
                <a:latin typeface="Arial" panose="020B0604020202020204" pitchFamily="34" charset="0"/>
              </a:rPr>
              <a:t>DFD</a:t>
            </a:r>
            <a:r>
              <a:rPr lang="zh-CN" altLang="zh-CN" sz="2400">
                <a:solidFill>
                  <a:srgbClr val="990000"/>
                </a:solidFill>
                <a:latin typeface="Arial" panose="020B0604020202020204" pitchFamily="34" charset="0"/>
              </a:rPr>
              <a:t>绘制方法</a:t>
            </a:r>
            <a:endParaRPr lang="en-US" altLang="zh-CN" sz="2400">
              <a:solidFill>
                <a:srgbClr val="990000"/>
              </a:solidFill>
              <a:latin typeface="Arial" panose="020B0604020202020204" pitchFamily="34" charset="0"/>
            </a:endParaRPr>
          </a:p>
          <a:p>
            <a:pPr eaLnBrk="1" hangingPunct="1">
              <a:spcAft>
                <a:spcPct val="20000"/>
              </a:spcAft>
              <a:buClrTx/>
              <a:buFontTx/>
              <a:buNone/>
            </a:pPr>
            <a:r>
              <a:rPr lang="zh-CN" altLang="en-US" sz="2100">
                <a:solidFill>
                  <a:srgbClr val="29698D"/>
                </a:solidFill>
              </a:rPr>
              <a:t>  </a:t>
            </a:r>
            <a:r>
              <a:rPr lang="zh-CN" altLang="zh-CN" sz="2100">
                <a:solidFill>
                  <a:srgbClr val="FF0000"/>
                </a:solidFill>
              </a:rPr>
              <a:t>（</a:t>
            </a:r>
            <a:r>
              <a:rPr lang="en-US" altLang="zh-CN" sz="2100">
                <a:solidFill>
                  <a:srgbClr val="FF0000"/>
                </a:solidFill>
              </a:rPr>
              <a:t>1</a:t>
            </a:r>
            <a:r>
              <a:rPr lang="zh-CN" altLang="zh-CN" sz="2100">
                <a:solidFill>
                  <a:srgbClr val="FF0000"/>
                </a:solidFill>
              </a:rPr>
              <a:t>）画顶层</a:t>
            </a:r>
            <a:r>
              <a:rPr lang="en-US" altLang="zh-CN" sz="2100">
                <a:solidFill>
                  <a:srgbClr val="FF0000"/>
                </a:solidFill>
              </a:rPr>
              <a:t>DFD</a:t>
            </a:r>
            <a:r>
              <a:rPr lang="zh-CN" altLang="zh-CN" sz="2100">
                <a:solidFill>
                  <a:srgbClr val="FF0000"/>
                </a:solidFill>
              </a:rPr>
              <a:t>（</a:t>
            </a:r>
            <a:r>
              <a:rPr lang="zh-CN" altLang="zh-CN" sz="2100">
                <a:solidFill>
                  <a:srgbClr val="29698D"/>
                </a:solidFill>
              </a:rPr>
              <a:t>系统的输入</a:t>
            </a:r>
            <a:r>
              <a:rPr lang="en-US" altLang="zh-CN" sz="2100">
                <a:solidFill>
                  <a:srgbClr val="29698D"/>
                </a:solidFill>
              </a:rPr>
              <a:t>/</a:t>
            </a:r>
            <a:r>
              <a:rPr lang="zh-CN" altLang="zh-CN" sz="2100">
                <a:solidFill>
                  <a:srgbClr val="29698D"/>
                </a:solidFill>
              </a:rPr>
              <a:t>输出）。将系统视为一个</a:t>
            </a:r>
            <a:r>
              <a:rPr lang="zh-CN" altLang="zh-CN" sz="2100">
                <a:solidFill>
                  <a:srgbClr val="FF0000"/>
                </a:solidFill>
              </a:rPr>
              <a:t>整体</a:t>
            </a:r>
            <a:r>
              <a:rPr lang="zh-CN" altLang="zh-CN" sz="2100">
                <a:solidFill>
                  <a:srgbClr val="29698D"/>
                </a:solidFill>
              </a:rPr>
              <a:t>，</a:t>
            </a:r>
            <a:r>
              <a:rPr lang="zh-CN" altLang="zh-CN" sz="2100">
                <a:solidFill>
                  <a:srgbClr val="FF0066"/>
                </a:solidFill>
              </a:rPr>
              <a:t>查看</a:t>
            </a:r>
            <a:r>
              <a:rPr lang="zh-CN" altLang="zh-CN" sz="2100">
                <a:solidFill>
                  <a:srgbClr val="29698D"/>
                </a:solidFill>
              </a:rPr>
              <a:t>整体与外界的联系。</a:t>
            </a:r>
            <a:r>
              <a:rPr lang="zh-CN" altLang="zh-CN" sz="2100">
                <a:solidFill>
                  <a:srgbClr val="FF0066"/>
                </a:solidFill>
              </a:rPr>
              <a:t>分析</a:t>
            </a:r>
            <a:r>
              <a:rPr lang="zh-CN" altLang="zh-CN" sz="2100">
                <a:solidFill>
                  <a:srgbClr val="29698D"/>
                </a:solidFill>
              </a:rPr>
              <a:t>通过外界获取的数据，即</a:t>
            </a:r>
            <a:r>
              <a:rPr lang="zh-CN" altLang="zh-CN" sz="2100">
                <a:solidFill>
                  <a:srgbClr val="FF0000"/>
                </a:solidFill>
              </a:rPr>
              <a:t>系统输入</a:t>
            </a:r>
            <a:r>
              <a:rPr lang="zh-CN" altLang="zh-CN" sz="2100">
                <a:solidFill>
                  <a:srgbClr val="29698D"/>
                </a:solidFill>
              </a:rPr>
              <a:t>；向外界提供服务的数据，即</a:t>
            </a:r>
            <a:r>
              <a:rPr lang="zh-CN" altLang="zh-CN" sz="2100">
                <a:solidFill>
                  <a:srgbClr val="FF0000"/>
                </a:solidFill>
              </a:rPr>
              <a:t>系统输出</a:t>
            </a:r>
            <a:r>
              <a:rPr lang="zh-CN" altLang="zh-CN" sz="2100">
                <a:solidFill>
                  <a:srgbClr val="29698D"/>
                </a:solidFill>
              </a:rPr>
              <a:t>。例如：考试系统的顶层数据流图如图</a:t>
            </a:r>
            <a:r>
              <a:rPr lang="en-US" altLang="zh-CN" sz="2100">
                <a:solidFill>
                  <a:srgbClr val="29698D"/>
                </a:solidFill>
              </a:rPr>
              <a:t>3-8</a:t>
            </a:r>
            <a:r>
              <a:rPr lang="zh-CN" altLang="zh-CN" sz="2100">
                <a:solidFill>
                  <a:srgbClr val="29698D"/>
                </a:solidFill>
              </a:rPr>
              <a:t>所示。</a:t>
            </a: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zh-CN" altLang="en-US" sz="2100">
              <a:solidFill>
                <a:srgbClr val="29698D"/>
              </a:solidFill>
            </a:endParaRPr>
          </a:p>
        </p:txBody>
      </p:sp>
      <p:sp>
        <p:nvSpPr>
          <p:cNvPr id="55301" name="Rectangle 2">
            <a:extLst>
              <a:ext uri="{FF2B5EF4-FFF2-40B4-BE49-F238E27FC236}">
                <a16:creationId xmlns:a16="http://schemas.microsoft.com/office/drawing/2014/main" id="{2C002320-D7A8-4A08-B7D1-4B165D0A282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55302" name="对象 14">
            <a:extLst>
              <a:ext uri="{FF2B5EF4-FFF2-40B4-BE49-F238E27FC236}">
                <a16:creationId xmlns:a16="http://schemas.microsoft.com/office/drawing/2014/main" id="{E9EFE55D-10EA-43D7-93FA-558F15A5060B}"/>
              </a:ext>
            </a:extLst>
          </p:cNvPr>
          <p:cNvGraphicFramePr>
            <a:graphicFrameLocks noChangeAspect="1"/>
          </p:cNvGraphicFramePr>
          <p:nvPr/>
        </p:nvGraphicFramePr>
        <p:xfrm>
          <a:off x="1619250" y="2924175"/>
          <a:ext cx="6408738" cy="3130550"/>
        </p:xfrm>
        <a:graphic>
          <a:graphicData uri="http://schemas.openxmlformats.org/presentationml/2006/ole">
            <mc:AlternateContent xmlns:mc="http://schemas.openxmlformats.org/markup-compatibility/2006">
              <mc:Choice xmlns:v="urn:schemas-microsoft-com:vml" Requires="v">
                <p:oleObj spid="_x0000_s5136" r:id="rId3" imgW="4102100" imgH="2006600" progId="Visio.Drawing.11">
                  <p:embed/>
                </p:oleObj>
              </mc:Choice>
              <mc:Fallback>
                <p:oleObj r:id="rId3" imgW="4102100" imgH="2006600" progId="Visio.Drawing.11">
                  <p:embed/>
                  <p:pic>
                    <p:nvPicPr>
                      <p:cNvPr id="55302" name="对象 14">
                        <a:extLst>
                          <a:ext uri="{FF2B5EF4-FFF2-40B4-BE49-F238E27FC236}">
                            <a16:creationId xmlns:a16="http://schemas.microsoft.com/office/drawing/2014/main" id="{E9EFE55D-10EA-43D7-93FA-558F15A506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924175"/>
                        <a:ext cx="6408738"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3" name="TextBox 7">
            <a:extLst>
              <a:ext uri="{FF2B5EF4-FFF2-40B4-BE49-F238E27FC236}">
                <a16:creationId xmlns:a16="http://schemas.microsoft.com/office/drawing/2014/main" id="{BD679846-7E04-4D13-A598-CC39AB3CE603}"/>
              </a:ext>
            </a:extLst>
          </p:cNvPr>
          <p:cNvSpPr txBox="1">
            <a:spLocks noChangeArrowheads="1"/>
          </p:cNvSpPr>
          <p:nvPr/>
        </p:nvSpPr>
        <p:spPr bwMode="auto">
          <a:xfrm>
            <a:off x="22685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 3-8</a:t>
            </a:r>
            <a:r>
              <a:rPr lang="zh-CN" altLang="zh-CN" sz="1800">
                <a:solidFill>
                  <a:schemeClr val="tx1"/>
                </a:solidFill>
                <a:latin typeface="Arial" panose="020B0604020202020204" pitchFamily="34" charset="0"/>
              </a:rPr>
              <a:t>考试系统顶层数据流图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FE6285E8-5273-45CC-87CA-4875B92290F1}"/>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56322" name="Text Box 3">
            <a:extLst>
              <a:ext uri="{FF2B5EF4-FFF2-40B4-BE49-F238E27FC236}">
                <a16:creationId xmlns:a16="http://schemas.microsoft.com/office/drawing/2014/main" id="{39A18653-863B-4CBE-9F53-6B6A9031895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56323" name="Rectangle 4">
            <a:extLst>
              <a:ext uri="{FF2B5EF4-FFF2-40B4-BE49-F238E27FC236}">
                <a16:creationId xmlns:a16="http://schemas.microsoft.com/office/drawing/2014/main" id="{8B2E84B1-FB21-4F71-91F1-6F629A81193F}"/>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E1E010FB-CCB3-4521-9EA3-DD3462FDACB6}"/>
              </a:ext>
            </a:extLst>
          </p:cNvPr>
          <p:cNvSpPr/>
          <p:nvPr/>
        </p:nvSpPr>
        <p:spPr bwMode="gray">
          <a:xfrm>
            <a:off x="250825" y="1160463"/>
            <a:ext cx="8713788" cy="5508625"/>
          </a:xfrm>
          <a:prstGeom prst="roundRect">
            <a:avLst>
              <a:gd name="adj" fmla="val 5774"/>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zh-CN" altLang="zh-CN" sz="2100">
                <a:solidFill>
                  <a:srgbClr val="FF0000"/>
                </a:solidFill>
              </a:rPr>
              <a:t>（</a:t>
            </a:r>
            <a:r>
              <a:rPr lang="en-US" altLang="zh-CN" sz="2100">
                <a:solidFill>
                  <a:srgbClr val="FF0000"/>
                </a:solidFill>
              </a:rPr>
              <a:t>2</a:t>
            </a:r>
            <a:r>
              <a:rPr lang="zh-CN" altLang="zh-CN" sz="2100">
                <a:solidFill>
                  <a:srgbClr val="FF0000"/>
                </a:solidFill>
              </a:rPr>
              <a:t>）画系统内部</a:t>
            </a:r>
            <a:r>
              <a:rPr lang="zh-CN" altLang="zh-CN" sz="2100">
                <a:solidFill>
                  <a:srgbClr val="29698D"/>
                </a:solidFill>
              </a:rPr>
              <a:t>。</a:t>
            </a:r>
            <a:r>
              <a:rPr lang="en-US" altLang="zh-CN" sz="2100">
                <a:solidFill>
                  <a:srgbClr val="29698D"/>
                </a:solidFill>
              </a:rPr>
              <a:t>DFD</a:t>
            </a:r>
            <a:r>
              <a:rPr lang="zh-CN" altLang="zh-CN" sz="2100">
                <a:solidFill>
                  <a:srgbClr val="29698D"/>
                </a:solidFill>
              </a:rPr>
              <a:t>主要是用于</a:t>
            </a:r>
            <a:r>
              <a:rPr lang="zh-CN" altLang="zh-CN" sz="2100" u="sng">
                <a:solidFill>
                  <a:srgbClr val="FF0066"/>
                </a:solidFill>
              </a:rPr>
              <a:t>描述</a:t>
            </a:r>
            <a:r>
              <a:rPr lang="zh-CN" altLang="zh-CN" sz="2100">
                <a:solidFill>
                  <a:srgbClr val="29698D"/>
                </a:solidFill>
              </a:rPr>
              <a:t>系统</a:t>
            </a:r>
            <a:r>
              <a:rPr lang="zh-CN" altLang="zh-CN" sz="2100">
                <a:solidFill>
                  <a:srgbClr val="009900"/>
                </a:solidFill>
              </a:rPr>
              <a:t>内部的处理过程</a:t>
            </a:r>
            <a:r>
              <a:rPr lang="zh-CN" altLang="zh-CN" sz="2100">
                <a:solidFill>
                  <a:srgbClr val="29698D"/>
                </a:solidFill>
              </a:rPr>
              <a:t>，即画下层</a:t>
            </a:r>
            <a:r>
              <a:rPr lang="en-US" altLang="zh-CN" sz="2100">
                <a:solidFill>
                  <a:srgbClr val="29698D"/>
                </a:solidFill>
              </a:rPr>
              <a:t>DFD</a:t>
            </a:r>
            <a:r>
              <a:rPr lang="zh-CN" altLang="zh-CN" sz="2100">
                <a:solidFill>
                  <a:srgbClr val="29698D"/>
                </a:solidFill>
              </a:rPr>
              <a:t>。考试系统的一层数据流图如图</a:t>
            </a:r>
            <a:r>
              <a:rPr lang="en-US" altLang="zh-CN" sz="2100">
                <a:solidFill>
                  <a:srgbClr val="29698D"/>
                </a:solidFill>
              </a:rPr>
              <a:t>3-9</a:t>
            </a:r>
            <a:r>
              <a:rPr lang="zh-CN" altLang="zh-CN" sz="2100">
                <a:solidFill>
                  <a:srgbClr val="29698D"/>
                </a:solidFill>
              </a:rPr>
              <a:t>所示。</a:t>
            </a: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zh-CN" altLang="en-US" sz="2100">
              <a:solidFill>
                <a:srgbClr val="29698D"/>
              </a:solidFill>
            </a:endParaRPr>
          </a:p>
        </p:txBody>
      </p:sp>
      <p:sp>
        <p:nvSpPr>
          <p:cNvPr id="56325" name="Rectangle 2">
            <a:extLst>
              <a:ext uri="{FF2B5EF4-FFF2-40B4-BE49-F238E27FC236}">
                <a16:creationId xmlns:a16="http://schemas.microsoft.com/office/drawing/2014/main" id="{A79CA750-443E-4E21-A455-100D8CFCF91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56326" name="TextBox 7">
            <a:extLst>
              <a:ext uri="{FF2B5EF4-FFF2-40B4-BE49-F238E27FC236}">
                <a16:creationId xmlns:a16="http://schemas.microsoft.com/office/drawing/2014/main" id="{77650B51-EB59-49EA-982A-A2EC83262A52}"/>
              </a:ext>
            </a:extLst>
          </p:cNvPr>
          <p:cNvSpPr txBox="1">
            <a:spLocks noChangeArrowheads="1"/>
          </p:cNvSpPr>
          <p:nvPr/>
        </p:nvSpPr>
        <p:spPr bwMode="auto">
          <a:xfrm>
            <a:off x="22685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 3-9  </a:t>
            </a:r>
            <a:r>
              <a:rPr lang="zh-CN" altLang="zh-CN" sz="1800">
                <a:solidFill>
                  <a:schemeClr val="tx1"/>
                </a:solidFill>
                <a:latin typeface="Arial" panose="020B0604020202020204" pitchFamily="34" charset="0"/>
              </a:rPr>
              <a:t>考试系统一层数据流图</a:t>
            </a:r>
          </a:p>
        </p:txBody>
      </p:sp>
      <p:sp>
        <p:nvSpPr>
          <p:cNvPr id="56327" name="Rectangle 4">
            <a:extLst>
              <a:ext uri="{FF2B5EF4-FFF2-40B4-BE49-F238E27FC236}">
                <a16:creationId xmlns:a16="http://schemas.microsoft.com/office/drawing/2014/main" id="{306AF041-7C4C-4909-A70A-207532510E6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56328" name="对象 15">
            <a:extLst>
              <a:ext uri="{FF2B5EF4-FFF2-40B4-BE49-F238E27FC236}">
                <a16:creationId xmlns:a16="http://schemas.microsoft.com/office/drawing/2014/main" id="{EA128AAB-BABF-4E66-93B8-502AF39B8E41}"/>
              </a:ext>
            </a:extLst>
          </p:cNvPr>
          <p:cNvGraphicFramePr>
            <a:graphicFrameLocks noChangeAspect="1"/>
          </p:cNvGraphicFramePr>
          <p:nvPr/>
        </p:nvGraphicFramePr>
        <p:xfrm>
          <a:off x="1258888" y="2781300"/>
          <a:ext cx="7038975" cy="2879725"/>
        </p:xfrm>
        <a:graphic>
          <a:graphicData uri="http://schemas.openxmlformats.org/presentationml/2006/ole">
            <mc:AlternateContent xmlns:mc="http://schemas.openxmlformats.org/markup-compatibility/2006">
              <mc:Choice xmlns:v="urn:schemas-microsoft-com:vml" Requires="v">
                <p:oleObj spid="_x0000_s6160" r:id="rId3" imgW="4648200" imgH="1905000" progId="Visio.Drawing.11">
                  <p:embed/>
                </p:oleObj>
              </mc:Choice>
              <mc:Fallback>
                <p:oleObj r:id="rId3" imgW="4648200" imgH="1905000" progId="Visio.Drawing.11">
                  <p:embed/>
                  <p:pic>
                    <p:nvPicPr>
                      <p:cNvPr id="56328" name="对象 15">
                        <a:extLst>
                          <a:ext uri="{FF2B5EF4-FFF2-40B4-BE49-F238E27FC236}">
                            <a16:creationId xmlns:a16="http://schemas.microsoft.com/office/drawing/2014/main" id="{EA128AAB-BABF-4E66-93B8-502AF39B8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781300"/>
                        <a:ext cx="70389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D4C422AA-8FC6-4592-BBC0-3C01F2DB7317}"/>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57346" name="Text Box 3">
            <a:extLst>
              <a:ext uri="{FF2B5EF4-FFF2-40B4-BE49-F238E27FC236}">
                <a16:creationId xmlns:a16="http://schemas.microsoft.com/office/drawing/2014/main" id="{97E02C14-9275-4D05-8DF0-1C0B721B290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57347" name="Rectangle 4">
            <a:extLst>
              <a:ext uri="{FF2B5EF4-FFF2-40B4-BE49-F238E27FC236}">
                <a16:creationId xmlns:a16="http://schemas.microsoft.com/office/drawing/2014/main" id="{73E1A337-2ABD-4F06-BE56-B6E1DA3B6B69}"/>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F0FB6208-12D5-40C8-8697-0115C9DA70FE}"/>
              </a:ext>
            </a:extLst>
          </p:cNvPr>
          <p:cNvSpPr/>
          <p:nvPr/>
        </p:nvSpPr>
        <p:spPr bwMode="gray">
          <a:xfrm>
            <a:off x="250825" y="1196975"/>
            <a:ext cx="8497888" cy="5508625"/>
          </a:xfrm>
          <a:prstGeom prst="roundRect">
            <a:avLst>
              <a:gd name="adj" fmla="val 6292"/>
            </a:avLst>
          </a:prstGeom>
        </p:spPr>
        <p:style>
          <a:lnRef idx="2">
            <a:schemeClr val="dk1"/>
          </a:lnRef>
          <a:fillRef idx="1">
            <a:schemeClr val="lt1"/>
          </a:fillRef>
          <a:effectRef idx="0">
            <a:schemeClr val="dk1"/>
          </a:effectRef>
          <a:fontRef idx="minor">
            <a:schemeClr val="dk1"/>
          </a:fontRef>
        </p:style>
        <p:txBody>
          <a:bodyPr anchor="ctr"/>
          <a:lstStyle/>
          <a:p>
            <a:pPr eaLnBrk="1" hangingPunct="1">
              <a:spcBef>
                <a:spcPct val="20000"/>
              </a:spcBef>
              <a:spcAft>
                <a:spcPct val="20000"/>
              </a:spcAft>
              <a:defRPr/>
            </a:pPr>
            <a:endParaRPr lang="en-US" altLang="zh-CN" sz="2100" b="1" dirty="0"/>
          </a:p>
          <a:p>
            <a:pPr eaLnBrk="1" hangingPunct="1">
              <a:spcBef>
                <a:spcPct val="20000"/>
              </a:spcBef>
              <a:spcAft>
                <a:spcPct val="20000"/>
              </a:spcAft>
              <a:defRPr/>
            </a:pPr>
            <a:endParaRPr lang="en-US" altLang="zh-CN" sz="2100" b="1" dirty="0"/>
          </a:p>
          <a:p>
            <a:pPr eaLnBrk="1" hangingPunct="1">
              <a:spcBef>
                <a:spcPct val="20000"/>
              </a:spcBef>
              <a:spcAft>
                <a:spcPct val="20000"/>
              </a:spcAft>
              <a:defRPr/>
            </a:pPr>
            <a:endParaRPr lang="en-US" altLang="zh-CN" sz="2100" b="1" dirty="0"/>
          </a:p>
          <a:p>
            <a:pPr eaLnBrk="1" hangingPunct="1">
              <a:spcBef>
                <a:spcPct val="20000"/>
              </a:spcBef>
              <a:spcAft>
                <a:spcPct val="20000"/>
              </a:spcAft>
              <a:defRPr/>
            </a:pPr>
            <a:endParaRPr lang="en-US" altLang="zh-CN" sz="2100" b="1" dirty="0"/>
          </a:p>
          <a:p>
            <a:pPr eaLnBrk="1" hangingPunct="1">
              <a:spcBef>
                <a:spcPct val="20000"/>
              </a:spcBef>
              <a:spcAft>
                <a:spcPct val="20000"/>
              </a:spcAft>
              <a:defRPr/>
            </a:pPr>
            <a:endParaRPr lang="en-US" altLang="zh-CN" sz="2100" b="1" dirty="0"/>
          </a:p>
          <a:p>
            <a:pPr eaLnBrk="1" hangingPunct="1">
              <a:spcBef>
                <a:spcPct val="20000"/>
              </a:spcBef>
              <a:spcAft>
                <a:spcPct val="20000"/>
              </a:spcAft>
              <a:defRPr/>
            </a:pPr>
            <a:endParaRPr lang="en-US" altLang="zh-CN" sz="2100" b="1" dirty="0"/>
          </a:p>
          <a:p>
            <a:pPr eaLnBrk="1" hangingPunct="1">
              <a:spcBef>
                <a:spcPct val="20000"/>
              </a:spcBef>
              <a:spcAft>
                <a:spcPct val="20000"/>
              </a:spcAft>
              <a:defRPr/>
            </a:pPr>
            <a:endParaRPr lang="zh-CN" altLang="en-US" sz="2100" b="1" dirty="0"/>
          </a:p>
        </p:txBody>
      </p:sp>
      <p:sp>
        <p:nvSpPr>
          <p:cNvPr id="57349" name="Rectangle 2">
            <a:extLst>
              <a:ext uri="{FF2B5EF4-FFF2-40B4-BE49-F238E27FC236}">
                <a16:creationId xmlns:a16="http://schemas.microsoft.com/office/drawing/2014/main" id="{E15C6674-C50D-46EF-BD58-DA458B65D90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57350" name="TextBox 7">
            <a:extLst>
              <a:ext uri="{FF2B5EF4-FFF2-40B4-BE49-F238E27FC236}">
                <a16:creationId xmlns:a16="http://schemas.microsoft.com/office/drawing/2014/main" id="{44539A3F-7A23-4654-ABE9-E0234D5CCD1C}"/>
              </a:ext>
            </a:extLst>
          </p:cNvPr>
          <p:cNvSpPr txBox="1">
            <a:spLocks noChangeArrowheads="1"/>
          </p:cNvSpPr>
          <p:nvPr/>
        </p:nvSpPr>
        <p:spPr bwMode="auto">
          <a:xfrm>
            <a:off x="22685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 3-10  </a:t>
            </a:r>
            <a:r>
              <a:rPr lang="zh-CN" altLang="zh-CN" sz="1800">
                <a:solidFill>
                  <a:schemeClr val="tx1"/>
                </a:solidFill>
                <a:latin typeface="Arial" panose="020B0604020202020204" pitchFamily="34" charset="0"/>
              </a:rPr>
              <a:t>考试系统</a:t>
            </a:r>
            <a:r>
              <a:rPr lang="zh-CN" altLang="en-US" sz="1800">
                <a:solidFill>
                  <a:schemeClr val="tx1"/>
                </a:solidFill>
                <a:latin typeface="Arial" panose="020B0604020202020204" pitchFamily="34" charset="0"/>
              </a:rPr>
              <a:t>二</a:t>
            </a:r>
            <a:r>
              <a:rPr lang="zh-CN" altLang="zh-CN" sz="1800">
                <a:solidFill>
                  <a:schemeClr val="tx1"/>
                </a:solidFill>
                <a:latin typeface="Arial" panose="020B0604020202020204" pitchFamily="34" charset="0"/>
              </a:rPr>
              <a:t>层数据流图</a:t>
            </a:r>
          </a:p>
        </p:txBody>
      </p:sp>
      <p:sp>
        <p:nvSpPr>
          <p:cNvPr id="57351" name="Rectangle 4">
            <a:extLst>
              <a:ext uri="{FF2B5EF4-FFF2-40B4-BE49-F238E27FC236}">
                <a16:creationId xmlns:a16="http://schemas.microsoft.com/office/drawing/2014/main" id="{C35A90AA-6130-4A77-8600-05D59C6728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57352" name="Rectangle 4">
            <a:extLst>
              <a:ext uri="{FF2B5EF4-FFF2-40B4-BE49-F238E27FC236}">
                <a16:creationId xmlns:a16="http://schemas.microsoft.com/office/drawing/2014/main" id="{D56117FE-9397-476C-BC61-8289F838DE9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57353" name="对象 45">
            <a:extLst>
              <a:ext uri="{FF2B5EF4-FFF2-40B4-BE49-F238E27FC236}">
                <a16:creationId xmlns:a16="http://schemas.microsoft.com/office/drawing/2014/main" id="{0B453B23-8C1C-43E5-B91F-9593B9CDDCBB}"/>
              </a:ext>
            </a:extLst>
          </p:cNvPr>
          <p:cNvGraphicFramePr>
            <a:graphicFrameLocks noChangeAspect="1"/>
          </p:cNvGraphicFramePr>
          <p:nvPr/>
        </p:nvGraphicFramePr>
        <p:xfrm>
          <a:off x="201613" y="1989138"/>
          <a:ext cx="8942387" cy="3986212"/>
        </p:xfrm>
        <a:graphic>
          <a:graphicData uri="http://schemas.openxmlformats.org/presentationml/2006/ole">
            <mc:AlternateContent xmlns:mc="http://schemas.openxmlformats.org/markup-compatibility/2006">
              <mc:Choice xmlns:v="urn:schemas-microsoft-com:vml" Requires="v">
                <p:oleObj spid="_x0000_s7184" r:id="rId3" imgW="7912100" imgH="3517900" progId="Visio.Drawing.11">
                  <p:embed/>
                </p:oleObj>
              </mc:Choice>
              <mc:Fallback>
                <p:oleObj r:id="rId3" imgW="7912100" imgH="3517900" progId="Visio.Drawing.11">
                  <p:embed/>
                  <p:pic>
                    <p:nvPicPr>
                      <p:cNvPr id="57353" name="对象 45">
                        <a:extLst>
                          <a:ext uri="{FF2B5EF4-FFF2-40B4-BE49-F238E27FC236}">
                            <a16:creationId xmlns:a16="http://schemas.microsoft.com/office/drawing/2014/main" id="{0B453B23-8C1C-43E5-B91F-9593B9CDD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3" y="1989138"/>
                        <a:ext cx="8942387"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4" name="矩形 11">
            <a:extLst>
              <a:ext uri="{FF2B5EF4-FFF2-40B4-BE49-F238E27FC236}">
                <a16:creationId xmlns:a16="http://schemas.microsoft.com/office/drawing/2014/main" id="{C0BD8F84-D382-47C9-A903-1FF93F8C9C0A}"/>
              </a:ext>
            </a:extLst>
          </p:cNvPr>
          <p:cNvSpPr>
            <a:spLocks noChangeArrowheads="1"/>
          </p:cNvSpPr>
          <p:nvPr/>
        </p:nvSpPr>
        <p:spPr bwMode="auto">
          <a:xfrm>
            <a:off x="539750" y="1341438"/>
            <a:ext cx="5184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spcAft>
                <a:spcPct val="20000"/>
              </a:spcAft>
              <a:buClrTx/>
              <a:buFontTx/>
              <a:buNone/>
            </a:pPr>
            <a:r>
              <a:rPr lang="zh-CN" altLang="zh-CN" sz="1800">
                <a:solidFill>
                  <a:schemeClr val="tx1"/>
                </a:solidFill>
                <a:latin typeface="Arial" panose="020B0604020202020204" pitchFamily="34" charset="0"/>
              </a:rPr>
              <a:t>考试系统的二层数据流图如图</a:t>
            </a:r>
            <a:r>
              <a:rPr lang="en-US" altLang="zh-CN" sz="1800">
                <a:solidFill>
                  <a:schemeClr val="tx1"/>
                </a:solidFill>
                <a:latin typeface="Arial" panose="020B0604020202020204" pitchFamily="34" charset="0"/>
              </a:rPr>
              <a:t>3-10</a:t>
            </a:r>
            <a:r>
              <a:rPr lang="zh-CN" altLang="zh-CN" sz="1800">
                <a:solidFill>
                  <a:schemeClr val="tx1"/>
                </a:solidFill>
                <a:latin typeface="Arial" panose="020B0604020202020204" pitchFamily="34" charset="0"/>
              </a:rPr>
              <a:t>所示</a:t>
            </a:r>
            <a:endParaRPr lang="en-US" altLang="zh-CN" sz="1800">
              <a:solidFill>
                <a:schemeClr val="tx1"/>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CA403527-9B17-418D-B6D5-4CBF8E5C8C31}"/>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58370" name="Text Box 3">
            <a:extLst>
              <a:ext uri="{FF2B5EF4-FFF2-40B4-BE49-F238E27FC236}">
                <a16:creationId xmlns:a16="http://schemas.microsoft.com/office/drawing/2014/main" id="{8D9E8A26-278B-49D4-AF66-A143A5877B36}"/>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58371" name="Rectangle 4">
            <a:extLst>
              <a:ext uri="{FF2B5EF4-FFF2-40B4-BE49-F238E27FC236}">
                <a16:creationId xmlns:a16="http://schemas.microsoft.com/office/drawing/2014/main" id="{D8A3B06D-20BE-4258-9044-E65F7962C7CD}"/>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A8394E77-0FA1-4557-8293-05374E5546A5}"/>
              </a:ext>
            </a:extLst>
          </p:cNvPr>
          <p:cNvSpPr/>
          <p:nvPr/>
        </p:nvSpPr>
        <p:spPr bwMode="gray">
          <a:xfrm>
            <a:off x="252413" y="1089025"/>
            <a:ext cx="8712200" cy="5508625"/>
          </a:xfrm>
          <a:prstGeom prst="roundRect">
            <a:avLst>
              <a:gd name="adj" fmla="val 8627"/>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zh-CN" altLang="zh-CN" sz="2100">
                <a:solidFill>
                  <a:srgbClr val="FF0000"/>
                </a:solidFill>
              </a:rPr>
              <a:t>（</a:t>
            </a:r>
            <a:r>
              <a:rPr lang="en-US" altLang="zh-CN" sz="2100">
                <a:solidFill>
                  <a:srgbClr val="FF0000"/>
                </a:solidFill>
              </a:rPr>
              <a:t>3</a:t>
            </a:r>
            <a:r>
              <a:rPr lang="zh-CN" altLang="zh-CN" sz="2100">
                <a:solidFill>
                  <a:srgbClr val="FF0000"/>
                </a:solidFill>
              </a:rPr>
              <a:t>）</a:t>
            </a:r>
            <a:r>
              <a:rPr lang="en-US" altLang="zh-CN" sz="2100">
                <a:solidFill>
                  <a:srgbClr val="FF0000"/>
                </a:solidFill>
              </a:rPr>
              <a:t> DFD</a:t>
            </a:r>
            <a:r>
              <a:rPr lang="zh-CN" altLang="zh-CN" sz="2100">
                <a:solidFill>
                  <a:srgbClr val="FF0000"/>
                </a:solidFill>
              </a:rPr>
              <a:t>绘制规则</a:t>
            </a:r>
            <a:endParaRPr lang="en-US" altLang="zh-CN" sz="2100">
              <a:solidFill>
                <a:srgbClr val="FF0000"/>
              </a:solidFill>
            </a:endParaRPr>
          </a:p>
          <a:p>
            <a:pPr eaLnBrk="1" hangingPunct="1">
              <a:spcBef>
                <a:spcPct val="0"/>
              </a:spcBef>
              <a:buClrTx/>
              <a:buFont typeface="Arial" panose="020B0604020202020204" pitchFamily="34" charset="0"/>
              <a:buNone/>
            </a:pP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① </a:t>
            </a:r>
            <a:r>
              <a:rPr lang="zh-CN" altLang="zh-CN" sz="2000">
                <a:solidFill>
                  <a:schemeClr val="tx1"/>
                </a:solidFill>
                <a:latin typeface="Arial" panose="020B0604020202020204" pitchFamily="34" charset="0"/>
              </a:rPr>
              <a:t>自顶向下、由外向内绘制。注意绘制层次和顺序，用父子图描述不同的层次。</a:t>
            </a:r>
          </a:p>
          <a:p>
            <a:pPr eaLnBrk="1" hangingPunct="1">
              <a:spcBef>
                <a:spcPct val="0"/>
              </a:spcBef>
              <a:buClrTx/>
              <a:buFont typeface="Arial" panose="020B0604020202020204" pitchFamily="34" charset="0"/>
              <a:buNone/>
            </a:pP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② </a:t>
            </a:r>
            <a:r>
              <a:rPr lang="zh-CN" altLang="zh-CN" sz="2000">
                <a:solidFill>
                  <a:schemeClr val="tx1"/>
                </a:solidFill>
                <a:latin typeface="Arial" panose="020B0604020202020204" pitchFamily="34" charset="0"/>
              </a:rPr>
              <a:t>命名编号。从</a:t>
            </a:r>
            <a:r>
              <a:rPr lang="en-US" altLang="zh-CN" sz="2000">
                <a:solidFill>
                  <a:schemeClr val="tx1"/>
                </a:solidFill>
                <a:latin typeface="Arial" panose="020B0604020202020204" pitchFamily="34" charset="0"/>
              </a:rPr>
              <a:t>0</a:t>
            </a:r>
            <a:r>
              <a:rPr lang="zh-CN" altLang="zh-CN" sz="2000">
                <a:solidFill>
                  <a:schemeClr val="tx1"/>
                </a:solidFill>
                <a:latin typeface="Arial" panose="020B0604020202020204" pitchFamily="34" charset="0"/>
              </a:rPr>
              <a:t>开始编层号，对数据流命名</a:t>
            </a:r>
            <a:r>
              <a:rPr lang="en-US" altLang="zh-CN" sz="2000">
                <a:solidFill>
                  <a:schemeClr val="tx1"/>
                </a:solidFill>
                <a:latin typeface="Arial" panose="020B0604020202020204" pitchFamily="34" charset="0"/>
              </a:rPr>
              <a:t>(</a:t>
            </a:r>
            <a:r>
              <a:rPr lang="zh-CN" altLang="zh-CN" sz="2000">
                <a:solidFill>
                  <a:schemeClr val="tx1"/>
                </a:solidFill>
                <a:latin typeface="Arial" panose="020B0604020202020204" pitchFamily="34" charset="0"/>
              </a:rPr>
              <a:t>含义明显时可略</a:t>
            </a:r>
            <a:r>
              <a:rPr lang="en-US" altLang="zh-CN" sz="2000">
                <a:solidFill>
                  <a:schemeClr val="tx1"/>
                </a:solidFill>
                <a:latin typeface="Arial" panose="020B0604020202020204" pitchFamily="34" charset="0"/>
              </a:rPr>
              <a:t>)</a:t>
            </a:r>
            <a:r>
              <a:rPr lang="zh-CN" altLang="zh-CN" sz="2000">
                <a:solidFill>
                  <a:schemeClr val="tx1"/>
                </a:solidFill>
                <a:latin typeface="Arial" panose="020B0604020202020204" pitchFamily="34" charset="0"/>
              </a:rPr>
              <a:t>。如图</a:t>
            </a:r>
            <a:r>
              <a:rPr lang="en-US" altLang="zh-CN" sz="2000">
                <a:solidFill>
                  <a:schemeClr val="tx1"/>
                </a:solidFill>
                <a:latin typeface="Arial" panose="020B0604020202020204" pitchFamily="34" charset="0"/>
              </a:rPr>
              <a:t>3-11</a:t>
            </a:r>
            <a:r>
              <a:rPr lang="zh-CN" altLang="zh-CN" sz="2000">
                <a:solidFill>
                  <a:schemeClr val="tx1"/>
                </a:solidFill>
                <a:latin typeface="Arial" panose="020B0604020202020204" pitchFamily="34" charset="0"/>
              </a:rPr>
              <a:t>所示。</a:t>
            </a: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en-US" altLang="zh-CN" sz="2100">
              <a:solidFill>
                <a:srgbClr val="29698D"/>
              </a:solidFill>
            </a:endParaRPr>
          </a:p>
          <a:p>
            <a:pPr eaLnBrk="1" hangingPunct="1">
              <a:spcAft>
                <a:spcPct val="20000"/>
              </a:spcAft>
              <a:buClrTx/>
              <a:buFontTx/>
              <a:buNone/>
            </a:pPr>
            <a:endParaRPr lang="zh-CN" altLang="en-US" sz="2100">
              <a:solidFill>
                <a:srgbClr val="29698D"/>
              </a:solidFill>
            </a:endParaRPr>
          </a:p>
        </p:txBody>
      </p:sp>
      <p:sp>
        <p:nvSpPr>
          <p:cNvPr id="58373" name="Rectangle 2">
            <a:extLst>
              <a:ext uri="{FF2B5EF4-FFF2-40B4-BE49-F238E27FC236}">
                <a16:creationId xmlns:a16="http://schemas.microsoft.com/office/drawing/2014/main" id="{5610DACC-5FFE-429A-BA9E-6D7DC73F450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58374" name="TextBox 7">
            <a:extLst>
              <a:ext uri="{FF2B5EF4-FFF2-40B4-BE49-F238E27FC236}">
                <a16:creationId xmlns:a16="http://schemas.microsoft.com/office/drawing/2014/main" id="{C84A999C-CF83-4A36-B0C6-3F562387BAAD}"/>
              </a:ext>
            </a:extLst>
          </p:cNvPr>
          <p:cNvSpPr txBox="1">
            <a:spLocks noChangeArrowheads="1"/>
          </p:cNvSpPr>
          <p:nvPr/>
        </p:nvSpPr>
        <p:spPr bwMode="auto">
          <a:xfrm>
            <a:off x="22685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 3-11</a:t>
            </a:r>
            <a:r>
              <a:rPr lang="zh-CN" altLang="zh-CN" sz="1800">
                <a:solidFill>
                  <a:schemeClr val="tx1"/>
                </a:solidFill>
                <a:latin typeface="Arial" panose="020B0604020202020204" pitchFamily="34" charset="0"/>
              </a:rPr>
              <a:t>自顶向下分层描述</a:t>
            </a:r>
          </a:p>
        </p:txBody>
      </p:sp>
      <p:sp>
        <p:nvSpPr>
          <p:cNvPr id="58375" name="Rectangle 4">
            <a:extLst>
              <a:ext uri="{FF2B5EF4-FFF2-40B4-BE49-F238E27FC236}">
                <a16:creationId xmlns:a16="http://schemas.microsoft.com/office/drawing/2014/main" id="{98131445-FEAF-4A1A-B96F-6E3A0588495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pic>
        <p:nvPicPr>
          <p:cNvPr id="58376" name="Picture 6">
            <a:extLst>
              <a:ext uri="{FF2B5EF4-FFF2-40B4-BE49-F238E27FC236}">
                <a16:creationId xmlns:a16="http://schemas.microsoft.com/office/drawing/2014/main" id="{8A5D6883-6C6B-4E4C-9FA4-51BA4CCBA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073400"/>
            <a:ext cx="4103688"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D8C79DC7-E372-44E6-A832-2E6FBDE6757D}"/>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59394" name="Text Box 3">
            <a:extLst>
              <a:ext uri="{FF2B5EF4-FFF2-40B4-BE49-F238E27FC236}">
                <a16:creationId xmlns:a16="http://schemas.microsoft.com/office/drawing/2014/main" id="{15DE3DD6-E7FD-4434-BA5F-5B4B6CD9BDD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59395" name="Rectangle 4">
            <a:extLst>
              <a:ext uri="{FF2B5EF4-FFF2-40B4-BE49-F238E27FC236}">
                <a16:creationId xmlns:a16="http://schemas.microsoft.com/office/drawing/2014/main" id="{E914D665-1728-40D0-A9C6-C987E22566C1}"/>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8C798E16-8F14-4634-A3F7-1971B05F3B2D}"/>
              </a:ext>
            </a:extLst>
          </p:cNvPr>
          <p:cNvSpPr/>
          <p:nvPr/>
        </p:nvSpPr>
        <p:spPr bwMode="gray">
          <a:xfrm>
            <a:off x="428625" y="1349375"/>
            <a:ext cx="8391525" cy="5248275"/>
          </a:xfrm>
          <a:prstGeom prst="roundRect">
            <a:avLst>
              <a:gd name="adj" fmla="val 6552"/>
            </a:avLst>
          </a:prstGeom>
        </p:spPr>
        <p:style>
          <a:lnRef idx="2">
            <a:schemeClr val="dk1"/>
          </a:lnRef>
          <a:fillRef idx="1">
            <a:schemeClr val="lt1"/>
          </a:fillRef>
          <a:effectRef idx="0">
            <a:schemeClr val="dk1"/>
          </a:effectRef>
          <a:fontRef idx="minor">
            <a:schemeClr val="dk1"/>
          </a:fontRef>
        </p:style>
        <p:txBody>
          <a:bodyPr/>
          <a:lstStyle>
            <a:lvl1pPr marL="342900" indent="-3429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lvl="1" eaLnBrk="1" hangingPunct="1">
              <a:lnSpc>
                <a:spcPct val="150000"/>
              </a:lnSpc>
              <a:spcBef>
                <a:spcPct val="0"/>
              </a:spcBef>
              <a:buClrTx/>
              <a:buFont typeface="Arial" panose="020B0604020202020204" pitchFamily="34" charset="0"/>
              <a:buNone/>
            </a:pPr>
            <a:r>
              <a:rPr lang="en-US" altLang="zh-CN" b="1">
                <a:solidFill>
                  <a:schemeClr val="tx1"/>
                </a:solidFill>
                <a:latin typeface="Arial" panose="020B0604020202020204" pitchFamily="34" charset="0"/>
              </a:rPr>
              <a:t>③ </a:t>
            </a:r>
            <a:r>
              <a:rPr lang="zh-CN" altLang="zh-CN" b="1">
                <a:solidFill>
                  <a:schemeClr val="tx1"/>
                </a:solidFill>
                <a:latin typeface="Arial" panose="020B0604020202020204" pitchFamily="34" charset="0"/>
              </a:rPr>
              <a:t>调整位置尽量</a:t>
            </a:r>
            <a:r>
              <a:rPr lang="zh-CN" altLang="zh-CN" b="1">
                <a:solidFill>
                  <a:srgbClr val="FF0000"/>
                </a:solidFill>
                <a:latin typeface="Arial" panose="020B0604020202020204" pitchFamily="34" charset="0"/>
              </a:rPr>
              <a:t>避免</a:t>
            </a:r>
            <a:r>
              <a:rPr lang="zh-CN" altLang="zh-CN" b="1">
                <a:solidFill>
                  <a:schemeClr val="tx1"/>
                </a:solidFill>
                <a:latin typeface="Arial" panose="020B0604020202020204" pitchFamily="34" charset="0"/>
              </a:rPr>
              <a:t>数据流的</a:t>
            </a:r>
            <a:r>
              <a:rPr lang="zh-CN" altLang="zh-CN" b="1">
                <a:solidFill>
                  <a:srgbClr val="FF0000"/>
                </a:solidFill>
                <a:latin typeface="Arial" panose="020B0604020202020204" pitchFamily="34" charset="0"/>
              </a:rPr>
              <a:t>交叉</a:t>
            </a:r>
            <a:r>
              <a:rPr lang="zh-CN" altLang="zh-CN" b="1">
                <a:solidFill>
                  <a:schemeClr val="tx1"/>
                </a:solidFill>
                <a:latin typeface="Arial" panose="020B0604020202020204" pitchFamily="34" charset="0"/>
              </a:rPr>
              <a:t>。</a:t>
            </a:r>
          </a:p>
          <a:p>
            <a:pPr lvl="1" eaLnBrk="1" hangingPunct="1">
              <a:lnSpc>
                <a:spcPct val="150000"/>
              </a:lnSpc>
              <a:spcBef>
                <a:spcPct val="0"/>
              </a:spcBef>
              <a:buClrTx/>
              <a:buFont typeface="Arial" panose="020B0604020202020204" pitchFamily="34" charset="0"/>
              <a:buNone/>
            </a:pPr>
            <a:r>
              <a:rPr lang="en-US" altLang="zh-CN" b="1">
                <a:solidFill>
                  <a:schemeClr val="tx1"/>
                </a:solidFill>
                <a:latin typeface="Arial" panose="020B0604020202020204" pitchFamily="34" charset="0"/>
              </a:rPr>
              <a:t>④ </a:t>
            </a:r>
            <a:r>
              <a:rPr lang="zh-CN" altLang="zh-CN" b="1">
                <a:solidFill>
                  <a:schemeClr val="tx1"/>
                </a:solidFill>
                <a:latin typeface="Arial" panose="020B0604020202020204" pitchFamily="34" charset="0"/>
              </a:rPr>
              <a:t>对需要在两个设备上进行的处理，应</a:t>
            </a:r>
            <a:r>
              <a:rPr lang="zh-CN" altLang="zh-CN" b="1">
                <a:solidFill>
                  <a:srgbClr val="FF0000"/>
                </a:solidFill>
                <a:latin typeface="Arial" panose="020B0604020202020204" pitchFamily="34" charset="0"/>
              </a:rPr>
              <a:t>避免直接相连</a:t>
            </a:r>
            <a:r>
              <a:rPr lang="zh-CN" altLang="zh-CN" b="1">
                <a:solidFill>
                  <a:schemeClr val="tx1"/>
                </a:solidFill>
                <a:latin typeface="Arial" panose="020B0604020202020204" pitchFamily="34" charset="0"/>
              </a:rPr>
              <a:t>。可在其之间加一个数据存储。</a:t>
            </a:r>
          </a:p>
          <a:p>
            <a:pPr lvl="1" eaLnBrk="1" hangingPunct="1">
              <a:lnSpc>
                <a:spcPct val="150000"/>
              </a:lnSpc>
              <a:spcBef>
                <a:spcPct val="0"/>
              </a:spcBef>
              <a:buClrTx/>
              <a:buFont typeface="Arial" panose="020B0604020202020204" pitchFamily="34" charset="0"/>
              <a:buNone/>
            </a:pPr>
            <a:r>
              <a:rPr lang="en-US" altLang="zh-CN" b="1">
                <a:solidFill>
                  <a:schemeClr val="tx1"/>
                </a:solidFill>
                <a:latin typeface="Arial" panose="020B0604020202020204" pitchFamily="34" charset="0"/>
              </a:rPr>
              <a:t>⑤ </a:t>
            </a:r>
            <a:r>
              <a:rPr lang="zh-CN" altLang="zh-CN" b="1">
                <a:solidFill>
                  <a:schemeClr val="tx1"/>
                </a:solidFill>
                <a:latin typeface="Arial" panose="020B0604020202020204" pitchFamily="34" charset="0"/>
              </a:rPr>
              <a:t>如果一个外部实体提供给某一处理的数据流过多，可将其</a:t>
            </a:r>
            <a:r>
              <a:rPr lang="zh-CN" altLang="zh-CN" b="1">
                <a:solidFill>
                  <a:srgbClr val="FF0000"/>
                </a:solidFill>
                <a:latin typeface="Arial" panose="020B0604020202020204" pitchFamily="34" charset="0"/>
              </a:rPr>
              <a:t>合并成一个综合数据流</a:t>
            </a:r>
            <a:r>
              <a:rPr lang="zh-CN" altLang="zh-CN" b="1">
                <a:solidFill>
                  <a:schemeClr val="tx1"/>
                </a:solidFill>
                <a:latin typeface="Arial" panose="020B0604020202020204" pitchFamily="34" charset="0"/>
              </a:rPr>
              <a:t>。</a:t>
            </a:r>
          </a:p>
          <a:p>
            <a:pPr lvl="1" eaLnBrk="1" hangingPunct="1">
              <a:lnSpc>
                <a:spcPct val="150000"/>
              </a:lnSpc>
              <a:spcBef>
                <a:spcPct val="0"/>
              </a:spcBef>
              <a:buClrTx/>
              <a:buFont typeface="Arial" panose="020B0604020202020204" pitchFamily="34" charset="0"/>
              <a:buNone/>
            </a:pPr>
            <a:r>
              <a:rPr lang="en-US" altLang="zh-CN" b="1">
                <a:solidFill>
                  <a:schemeClr val="tx1"/>
                </a:solidFill>
                <a:latin typeface="Arial" panose="020B0604020202020204" pitchFamily="34" charset="0"/>
              </a:rPr>
              <a:t>⑥ </a:t>
            </a:r>
            <a:r>
              <a:rPr lang="zh-CN" altLang="zh-CN" b="1">
                <a:solidFill>
                  <a:schemeClr val="tx1"/>
                </a:solidFill>
                <a:latin typeface="Arial" panose="020B0604020202020204" pitchFamily="34" charset="0"/>
              </a:rPr>
              <a:t>下层图中的数据流应与上层图中的数据流</a:t>
            </a:r>
            <a:r>
              <a:rPr lang="zh-CN" altLang="zh-CN" b="1">
                <a:solidFill>
                  <a:srgbClr val="FF0000"/>
                </a:solidFill>
                <a:latin typeface="Arial" panose="020B0604020202020204" pitchFamily="34" charset="0"/>
              </a:rPr>
              <a:t>等价</a:t>
            </a:r>
            <a:r>
              <a:rPr lang="zh-CN" altLang="zh-CN" b="1">
                <a:solidFill>
                  <a:schemeClr val="tx1"/>
                </a:solidFill>
                <a:latin typeface="Arial" panose="020B0604020202020204" pitchFamily="34" charset="0"/>
              </a:rPr>
              <a:t>。</a:t>
            </a:r>
          </a:p>
          <a:p>
            <a:pPr lvl="1" eaLnBrk="1" hangingPunct="1">
              <a:lnSpc>
                <a:spcPct val="150000"/>
              </a:lnSpc>
              <a:spcBef>
                <a:spcPct val="0"/>
              </a:spcBef>
              <a:buClrTx/>
              <a:buFont typeface="Arial" panose="020B0604020202020204" pitchFamily="34" charset="0"/>
              <a:buNone/>
            </a:pPr>
            <a:r>
              <a:rPr lang="en-US" altLang="zh-CN" b="1">
                <a:solidFill>
                  <a:schemeClr val="tx1"/>
                </a:solidFill>
                <a:latin typeface="Arial" panose="020B0604020202020204" pitchFamily="34" charset="0"/>
              </a:rPr>
              <a:t>⑦ </a:t>
            </a:r>
            <a:r>
              <a:rPr lang="zh-CN" altLang="zh-CN" b="1">
                <a:solidFill>
                  <a:schemeClr val="tx1"/>
                </a:solidFill>
                <a:latin typeface="Arial" panose="020B0604020202020204" pitchFamily="34" charset="0"/>
              </a:rPr>
              <a:t>对于大而复杂的系统，其图中的各元素应加以编号。通常在编号前冠以字母，表示不同的元素，用</a:t>
            </a:r>
            <a:r>
              <a:rPr lang="en-US" altLang="zh-CN" b="1">
                <a:solidFill>
                  <a:srgbClr val="FF0000"/>
                </a:solidFill>
                <a:latin typeface="Arial" panose="020B0604020202020204" pitchFamily="34" charset="0"/>
              </a:rPr>
              <a:t>P</a:t>
            </a:r>
            <a:r>
              <a:rPr lang="zh-CN" altLang="zh-CN" b="1">
                <a:solidFill>
                  <a:schemeClr val="tx1"/>
                </a:solidFill>
                <a:latin typeface="Arial" panose="020B0604020202020204" pitchFamily="34" charset="0"/>
              </a:rPr>
              <a:t>表示处理、</a:t>
            </a:r>
            <a:r>
              <a:rPr lang="en-US" altLang="zh-CN" b="1">
                <a:solidFill>
                  <a:srgbClr val="FF0000"/>
                </a:solidFill>
                <a:latin typeface="Arial" panose="020B0604020202020204" pitchFamily="34" charset="0"/>
              </a:rPr>
              <a:t>D</a:t>
            </a:r>
            <a:r>
              <a:rPr lang="zh-CN" altLang="zh-CN" b="1">
                <a:solidFill>
                  <a:schemeClr val="tx1"/>
                </a:solidFill>
                <a:latin typeface="Arial" panose="020B0604020202020204" pitchFamily="34" charset="0"/>
              </a:rPr>
              <a:t>表示数据流、</a:t>
            </a:r>
            <a:r>
              <a:rPr lang="en-US" altLang="zh-CN" b="1">
                <a:solidFill>
                  <a:srgbClr val="FF0000"/>
                </a:solidFill>
                <a:latin typeface="Arial" panose="020B0604020202020204" pitchFamily="34" charset="0"/>
              </a:rPr>
              <a:t>F</a:t>
            </a:r>
            <a:r>
              <a:rPr lang="zh-CN" altLang="zh-CN" b="1">
                <a:solidFill>
                  <a:schemeClr val="tx1"/>
                </a:solidFill>
                <a:latin typeface="Arial" panose="020B0604020202020204" pitchFamily="34" charset="0"/>
              </a:rPr>
              <a:t>表示数据存储、</a:t>
            </a:r>
            <a:r>
              <a:rPr lang="en-US" altLang="zh-CN" b="1">
                <a:solidFill>
                  <a:srgbClr val="FF0000"/>
                </a:solidFill>
                <a:latin typeface="Arial" panose="020B0604020202020204" pitchFamily="34" charset="0"/>
              </a:rPr>
              <a:t>S</a:t>
            </a:r>
            <a:r>
              <a:rPr lang="zh-CN" altLang="zh-CN" b="1">
                <a:solidFill>
                  <a:schemeClr val="tx1"/>
                </a:solidFill>
                <a:latin typeface="Arial" panose="020B0604020202020204" pitchFamily="34" charset="0"/>
              </a:rPr>
              <a:t>表示外部实体。</a:t>
            </a:r>
          </a:p>
        </p:txBody>
      </p:sp>
      <p:sp>
        <p:nvSpPr>
          <p:cNvPr id="59397" name="Rectangle 2">
            <a:extLst>
              <a:ext uri="{FF2B5EF4-FFF2-40B4-BE49-F238E27FC236}">
                <a16:creationId xmlns:a16="http://schemas.microsoft.com/office/drawing/2014/main" id="{02340B60-D3C9-4994-A61C-953381F40EC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59398" name="Rectangle 4">
            <a:extLst>
              <a:ext uri="{FF2B5EF4-FFF2-40B4-BE49-F238E27FC236}">
                <a16:creationId xmlns:a16="http://schemas.microsoft.com/office/drawing/2014/main" id="{C31B8208-C918-4AB0-9D47-89A6FCF1195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CCC4F0BF-5493-483E-B512-EA01E7EF8E5F}"/>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60418" name="Text Box 3">
            <a:extLst>
              <a:ext uri="{FF2B5EF4-FFF2-40B4-BE49-F238E27FC236}">
                <a16:creationId xmlns:a16="http://schemas.microsoft.com/office/drawing/2014/main" id="{899970EE-BAB4-4810-B6AC-D3E97B371B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60419" name="Rectangle 4">
            <a:extLst>
              <a:ext uri="{FF2B5EF4-FFF2-40B4-BE49-F238E27FC236}">
                <a16:creationId xmlns:a16="http://schemas.microsoft.com/office/drawing/2014/main" id="{4CBAD5E7-3AE1-4BB1-8DD2-98AA0B647781}"/>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0364B4AC-404B-4BE6-9DBA-98D3D8BD7A15}"/>
              </a:ext>
            </a:extLst>
          </p:cNvPr>
          <p:cNvSpPr/>
          <p:nvPr/>
        </p:nvSpPr>
        <p:spPr bwMode="gray">
          <a:xfrm>
            <a:off x="250825" y="1233488"/>
            <a:ext cx="8497888" cy="5508625"/>
          </a:xfrm>
          <a:prstGeom prst="roundRect">
            <a:avLst>
              <a:gd name="adj" fmla="val 5255"/>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Aft>
                <a:spcPct val="20000"/>
              </a:spcAft>
              <a:buClrTx/>
              <a:buFontTx/>
              <a:buNone/>
            </a:pPr>
            <a:r>
              <a:rPr lang="en-US" altLang="zh-CN" sz="2400">
                <a:solidFill>
                  <a:srgbClr val="990000"/>
                </a:solidFill>
                <a:latin typeface="Arial" panose="020B0604020202020204" pitchFamily="34" charset="0"/>
              </a:rPr>
              <a:t>5</a:t>
            </a:r>
            <a:r>
              <a:rPr lang="zh-CN" altLang="en-US" sz="2400">
                <a:solidFill>
                  <a:srgbClr val="990000"/>
                </a:solidFill>
                <a:latin typeface="Arial" panose="020B0604020202020204" pitchFamily="34" charset="0"/>
              </a:rPr>
              <a:t>．</a:t>
            </a:r>
            <a:r>
              <a:rPr lang="zh-CN" altLang="zh-CN" sz="2400">
                <a:solidFill>
                  <a:srgbClr val="990000"/>
                </a:solidFill>
                <a:latin typeface="Arial" panose="020B0604020202020204" pitchFamily="34" charset="0"/>
              </a:rPr>
              <a:t>注意事项</a:t>
            </a:r>
            <a:endParaRPr lang="en-US" altLang="zh-CN" sz="2400">
              <a:solidFill>
                <a:srgbClr val="990000"/>
              </a:solidFill>
              <a:latin typeface="Arial" panose="020B0604020202020204" pitchFamily="34" charset="0"/>
            </a:endParaRPr>
          </a:p>
          <a:p>
            <a:pPr eaLnBrk="1" hangingPunct="1">
              <a:lnSpc>
                <a:spcPct val="150000"/>
              </a:lnSpc>
              <a:spcAft>
                <a:spcPct val="20000"/>
              </a:spcAft>
              <a:buClrTx/>
              <a:buFont typeface="Arial" panose="020B0604020202020204" pitchFamily="34" charset="0"/>
              <a:buNone/>
            </a:pPr>
            <a:r>
              <a:rPr lang="zh-CN" altLang="en-US" sz="2100">
                <a:solidFill>
                  <a:srgbClr val="29698D"/>
                </a:solidFill>
              </a:rPr>
              <a:t>  </a:t>
            </a:r>
            <a:r>
              <a:rPr lang="zh-CN" altLang="zh-CN" sz="2100">
                <a:solidFill>
                  <a:srgbClr val="29698D"/>
                </a:solidFill>
              </a:rPr>
              <a:t>画</a:t>
            </a:r>
            <a:r>
              <a:rPr lang="en-US" altLang="zh-CN" sz="2100">
                <a:solidFill>
                  <a:srgbClr val="29698D"/>
                </a:solidFill>
              </a:rPr>
              <a:t>DFD</a:t>
            </a:r>
            <a:r>
              <a:rPr lang="zh-CN" altLang="zh-CN" sz="2100">
                <a:solidFill>
                  <a:srgbClr val="29698D"/>
                </a:solidFill>
              </a:rPr>
              <a:t>要注意以下几点：</a:t>
            </a:r>
          </a:p>
          <a:p>
            <a:pPr eaLnBrk="1" hangingPunct="1">
              <a:lnSpc>
                <a:spcPct val="150000"/>
              </a:lnSpc>
              <a:spcBef>
                <a:spcPct val="0"/>
              </a:spcBef>
              <a:buClrTx/>
              <a:buFont typeface="Arial" panose="020B0604020202020204" pitchFamily="34" charset="0"/>
              <a:buNone/>
            </a:pPr>
            <a:r>
              <a:rPr lang="zh-CN" altLang="zh-CN" sz="2100">
                <a:solidFill>
                  <a:srgbClr val="29698D"/>
                </a:solidFill>
              </a:rPr>
              <a:t>（</a:t>
            </a:r>
            <a:r>
              <a:rPr lang="en-US" altLang="zh-CN" sz="2100">
                <a:solidFill>
                  <a:srgbClr val="29698D"/>
                </a:solidFill>
              </a:rPr>
              <a:t>1</a:t>
            </a:r>
            <a:r>
              <a:rPr lang="zh-CN" altLang="zh-CN" sz="2100">
                <a:solidFill>
                  <a:srgbClr val="29698D"/>
                </a:solidFill>
              </a:rPr>
              <a:t>）</a:t>
            </a:r>
            <a:r>
              <a:rPr lang="zh-CN" altLang="zh-CN" sz="2400">
                <a:solidFill>
                  <a:srgbClr val="CC0000"/>
                </a:solidFill>
              </a:rPr>
              <a:t>统一编号及命名</a:t>
            </a:r>
            <a:r>
              <a:rPr lang="zh-CN" altLang="zh-CN" sz="2100">
                <a:solidFill>
                  <a:srgbClr val="29698D"/>
                </a:solidFill>
              </a:rPr>
              <a:t>。统一编号，并对数据流、数据存储或加工的命名应容易理解。如顶层的加工编号为</a:t>
            </a:r>
            <a:r>
              <a:rPr lang="en-US" altLang="zh-CN" sz="2100">
                <a:solidFill>
                  <a:srgbClr val="29698D"/>
                </a:solidFill>
              </a:rPr>
              <a:t>1</a:t>
            </a:r>
            <a:r>
              <a:rPr lang="zh-CN" altLang="zh-CN" sz="2100">
                <a:solidFill>
                  <a:srgbClr val="29698D"/>
                </a:solidFill>
              </a:rPr>
              <a:t>，</a:t>
            </a:r>
            <a:r>
              <a:rPr lang="en-US" altLang="zh-CN" sz="2100">
                <a:solidFill>
                  <a:srgbClr val="29698D"/>
                </a:solidFill>
              </a:rPr>
              <a:t>2</a:t>
            </a:r>
            <a:r>
              <a:rPr lang="zh-CN" altLang="zh-CN" sz="2100">
                <a:solidFill>
                  <a:srgbClr val="29698D"/>
                </a:solidFill>
              </a:rPr>
              <a:t>，</a:t>
            </a:r>
            <a:r>
              <a:rPr lang="en-US" altLang="zh-CN" sz="2100">
                <a:solidFill>
                  <a:srgbClr val="29698D"/>
                </a:solidFill>
              </a:rPr>
              <a:t>3</a:t>
            </a:r>
            <a:r>
              <a:rPr lang="zh-CN" altLang="zh-CN" sz="2100">
                <a:solidFill>
                  <a:srgbClr val="29698D"/>
                </a:solidFill>
              </a:rPr>
              <a:t>，</a:t>
            </a:r>
            <a:r>
              <a:rPr lang="en-US" altLang="zh-CN" sz="2100">
                <a:solidFill>
                  <a:srgbClr val="29698D"/>
                </a:solidFill>
              </a:rPr>
              <a:t>……</a:t>
            </a:r>
            <a:r>
              <a:rPr lang="zh-CN" altLang="zh-CN" sz="2100">
                <a:solidFill>
                  <a:srgbClr val="29698D"/>
                </a:solidFill>
              </a:rPr>
              <a:t>，</a:t>
            </a:r>
            <a:r>
              <a:rPr lang="en-US" altLang="zh-CN" sz="2100">
                <a:solidFill>
                  <a:srgbClr val="29698D"/>
                </a:solidFill>
              </a:rPr>
              <a:t>n</a:t>
            </a:r>
            <a:r>
              <a:rPr lang="zh-CN" altLang="zh-CN" sz="2100">
                <a:solidFill>
                  <a:srgbClr val="29698D"/>
                </a:solidFill>
              </a:rPr>
              <a:t>，一层的加工编号为</a:t>
            </a:r>
            <a:r>
              <a:rPr lang="en-US" altLang="zh-CN" sz="2100">
                <a:solidFill>
                  <a:srgbClr val="29698D"/>
                </a:solidFill>
              </a:rPr>
              <a:t>1.1</a:t>
            </a:r>
            <a:r>
              <a:rPr lang="zh-CN" altLang="zh-CN" sz="2100">
                <a:solidFill>
                  <a:srgbClr val="29698D"/>
                </a:solidFill>
              </a:rPr>
              <a:t>，</a:t>
            </a:r>
            <a:r>
              <a:rPr lang="en-US" altLang="zh-CN" sz="2100">
                <a:solidFill>
                  <a:srgbClr val="29698D"/>
                </a:solidFill>
              </a:rPr>
              <a:t>1.2</a:t>
            </a:r>
            <a:r>
              <a:rPr lang="zh-CN" altLang="zh-CN" sz="2100">
                <a:solidFill>
                  <a:srgbClr val="29698D"/>
                </a:solidFill>
              </a:rPr>
              <a:t>，</a:t>
            </a:r>
            <a:r>
              <a:rPr lang="en-US" altLang="zh-CN" sz="2100">
                <a:solidFill>
                  <a:srgbClr val="29698D"/>
                </a:solidFill>
              </a:rPr>
              <a:t>……1.n</a:t>
            </a:r>
            <a:r>
              <a:rPr lang="zh-CN" altLang="zh-CN" sz="2100">
                <a:solidFill>
                  <a:srgbClr val="29698D"/>
                </a:solidFill>
              </a:rPr>
              <a:t>，</a:t>
            </a:r>
            <a:r>
              <a:rPr lang="en-US" altLang="zh-CN" sz="2100">
                <a:solidFill>
                  <a:srgbClr val="29698D"/>
                </a:solidFill>
              </a:rPr>
              <a:t>2.1</a:t>
            </a:r>
            <a:r>
              <a:rPr lang="zh-CN" altLang="zh-CN" sz="2100">
                <a:solidFill>
                  <a:srgbClr val="29698D"/>
                </a:solidFill>
              </a:rPr>
              <a:t>，</a:t>
            </a:r>
            <a:r>
              <a:rPr lang="en-US" altLang="zh-CN" sz="2100">
                <a:solidFill>
                  <a:srgbClr val="29698D"/>
                </a:solidFill>
              </a:rPr>
              <a:t>2.2</a:t>
            </a:r>
            <a:r>
              <a:rPr lang="zh-CN" altLang="zh-CN" sz="2100">
                <a:solidFill>
                  <a:srgbClr val="29698D"/>
                </a:solidFill>
              </a:rPr>
              <a:t>，</a:t>
            </a:r>
            <a:r>
              <a:rPr lang="en-US" altLang="zh-CN" sz="2100">
                <a:solidFill>
                  <a:srgbClr val="29698D"/>
                </a:solidFill>
              </a:rPr>
              <a:t>……</a:t>
            </a:r>
            <a:r>
              <a:rPr lang="zh-CN" altLang="zh-CN" sz="2100">
                <a:solidFill>
                  <a:srgbClr val="29698D"/>
                </a:solidFill>
              </a:rPr>
              <a:t>，</a:t>
            </a:r>
            <a:r>
              <a:rPr lang="en-US" altLang="zh-CN" sz="2100">
                <a:solidFill>
                  <a:srgbClr val="29698D"/>
                </a:solidFill>
              </a:rPr>
              <a:t>2.n</a:t>
            </a:r>
            <a:r>
              <a:rPr lang="zh-CN" altLang="zh-CN" sz="2100">
                <a:solidFill>
                  <a:srgbClr val="29698D"/>
                </a:solidFill>
              </a:rPr>
              <a:t>，以此类推。</a:t>
            </a:r>
          </a:p>
          <a:p>
            <a:pPr eaLnBrk="1" hangingPunct="1">
              <a:lnSpc>
                <a:spcPct val="150000"/>
              </a:lnSpc>
              <a:spcBef>
                <a:spcPct val="0"/>
              </a:spcBef>
              <a:buClrTx/>
              <a:buFont typeface="Arial" panose="020B0604020202020204" pitchFamily="34" charset="0"/>
              <a:buNone/>
            </a:pPr>
            <a:r>
              <a:rPr lang="zh-CN" altLang="zh-CN" sz="2100">
                <a:solidFill>
                  <a:srgbClr val="29698D"/>
                </a:solidFill>
              </a:rPr>
              <a:t>（</a:t>
            </a:r>
            <a:r>
              <a:rPr lang="en-US" altLang="zh-CN" sz="2100">
                <a:solidFill>
                  <a:srgbClr val="29698D"/>
                </a:solidFill>
              </a:rPr>
              <a:t>2</a:t>
            </a:r>
            <a:r>
              <a:rPr lang="zh-CN" altLang="zh-CN" sz="2100">
                <a:solidFill>
                  <a:srgbClr val="29698D"/>
                </a:solidFill>
              </a:rPr>
              <a:t>）</a:t>
            </a:r>
            <a:r>
              <a:rPr lang="zh-CN" altLang="zh-CN" sz="2400">
                <a:solidFill>
                  <a:srgbClr val="CC0000"/>
                </a:solidFill>
              </a:rPr>
              <a:t>不用画出控制关系</a:t>
            </a:r>
            <a:r>
              <a:rPr lang="zh-CN" altLang="zh-CN" sz="2100">
                <a:solidFill>
                  <a:srgbClr val="29698D"/>
                </a:solidFill>
              </a:rPr>
              <a:t>。在画</a:t>
            </a:r>
            <a:r>
              <a:rPr lang="en-US" altLang="zh-CN" sz="2100">
                <a:solidFill>
                  <a:srgbClr val="29698D"/>
                </a:solidFill>
              </a:rPr>
              <a:t>DFD</a:t>
            </a:r>
            <a:r>
              <a:rPr lang="zh-CN" altLang="zh-CN" sz="2100">
                <a:solidFill>
                  <a:srgbClr val="29698D"/>
                </a:solidFill>
              </a:rPr>
              <a:t>时注意不画控制流。</a:t>
            </a:r>
            <a:r>
              <a:rPr lang="en-US" altLang="zh-CN" sz="2100">
                <a:solidFill>
                  <a:srgbClr val="29698D"/>
                </a:solidFill>
              </a:rPr>
              <a:t> </a:t>
            </a:r>
            <a:endParaRPr lang="zh-CN" altLang="zh-CN" sz="2100">
              <a:solidFill>
                <a:srgbClr val="29698D"/>
              </a:solidFill>
            </a:endParaRPr>
          </a:p>
          <a:p>
            <a:pPr eaLnBrk="1" hangingPunct="1">
              <a:lnSpc>
                <a:spcPct val="150000"/>
              </a:lnSpc>
              <a:spcBef>
                <a:spcPct val="0"/>
              </a:spcBef>
              <a:buClrTx/>
              <a:buFont typeface="Arial" panose="020B0604020202020204" pitchFamily="34" charset="0"/>
              <a:buNone/>
            </a:pPr>
            <a:r>
              <a:rPr lang="zh-CN" altLang="zh-CN" sz="2100">
                <a:solidFill>
                  <a:srgbClr val="29698D"/>
                </a:solidFill>
              </a:rPr>
              <a:t>（</a:t>
            </a:r>
            <a:r>
              <a:rPr lang="en-US" altLang="zh-CN" sz="2100">
                <a:solidFill>
                  <a:srgbClr val="29698D"/>
                </a:solidFill>
              </a:rPr>
              <a:t>3</a:t>
            </a:r>
            <a:r>
              <a:rPr lang="zh-CN" altLang="zh-CN" sz="2100">
                <a:solidFill>
                  <a:srgbClr val="29698D"/>
                </a:solidFill>
              </a:rPr>
              <a:t>）</a:t>
            </a:r>
            <a:r>
              <a:rPr lang="zh-CN" altLang="zh-CN" sz="2400">
                <a:solidFill>
                  <a:srgbClr val="CC0000"/>
                </a:solidFill>
              </a:rPr>
              <a:t>输入</a:t>
            </a:r>
            <a:r>
              <a:rPr lang="en-US" altLang="zh-CN" sz="2100">
                <a:solidFill>
                  <a:srgbClr val="29698D"/>
                </a:solidFill>
              </a:rPr>
              <a:t>/</a:t>
            </a:r>
            <a:r>
              <a:rPr lang="zh-CN" altLang="zh-CN" sz="2400">
                <a:solidFill>
                  <a:srgbClr val="CC0000"/>
                </a:solidFill>
              </a:rPr>
              <a:t>输出流</a:t>
            </a:r>
            <a:r>
              <a:rPr lang="zh-CN" altLang="zh-CN" sz="2100">
                <a:solidFill>
                  <a:srgbClr val="29698D"/>
                </a:solidFill>
              </a:rPr>
              <a:t>。各加工至少有一个输入流和一个输出流，表明数据的来源与去向。</a:t>
            </a:r>
          </a:p>
          <a:p>
            <a:pPr eaLnBrk="1" hangingPunct="1">
              <a:lnSpc>
                <a:spcPct val="150000"/>
              </a:lnSpc>
              <a:spcBef>
                <a:spcPct val="0"/>
              </a:spcBef>
              <a:buClrTx/>
              <a:buFont typeface="Arial" panose="020B0604020202020204" pitchFamily="34" charset="0"/>
              <a:buNone/>
            </a:pPr>
            <a:r>
              <a:rPr lang="zh-CN" altLang="zh-CN" sz="2100">
                <a:solidFill>
                  <a:srgbClr val="29698D"/>
                </a:solidFill>
              </a:rPr>
              <a:t>（</a:t>
            </a:r>
            <a:r>
              <a:rPr lang="en-US" altLang="zh-CN" sz="2100">
                <a:solidFill>
                  <a:srgbClr val="29698D"/>
                </a:solidFill>
              </a:rPr>
              <a:t>4</a:t>
            </a:r>
            <a:r>
              <a:rPr lang="zh-CN" altLang="zh-CN" sz="2100">
                <a:solidFill>
                  <a:srgbClr val="29698D"/>
                </a:solidFill>
              </a:rPr>
              <a:t>）</a:t>
            </a:r>
            <a:r>
              <a:rPr lang="zh-CN" altLang="zh-CN" sz="2400">
                <a:solidFill>
                  <a:srgbClr val="CC0000"/>
                </a:solidFill>
              </a:rPr>
              <a:t>数据流应当守恒</a:t>
            </a:r>
            <a:r>
              <a:rPr lang="zh-CN" altLang="zh-CN" sz="2100">
                <a:solidFill>
                  <a:srgbClr val="29698D"/>
                </a:solidFill>
              </a:rPr>
              <a:t>。一个数据流子图应该对应于其父图中的一个加工，两者的输入数据流和输出数据流必须一致。</a:t>
            </a:r>
          </a:p>
          <a:p>
            <a:pPr eaLnBrk="1" hangingPunct="1">
              <a:spcAft>
                <a:spcPct val="20000"/>
              </a:spcAft>
              <a:buClrTx/>
              <a:buFontTx/>
              <a:buNone/>
            </a:pPr>
            <a:endParaRPr lang="zh-CN" altLang="en-US" sz="2100">
              <a:solidFill>
                <a:srgbClr val="29698D"/>
              </a:solidFill>
            </a:endParaRPr>
          </a:p>
        </p:txBody>
      </p:sp>
      <p:sp>
        <p:nvSpPr>
          <p:cNvPr id="60421" name="Rectangle 2">
            <a:extLst>
              <a:ext uri="{FF2B5EF4-FFF2-40B4-BE49-F238E27FC236}">
                <a16:creationId xmlns:a16="http://schemas.microsoft.com/office/drawing/2014/main" id="{45838C42-E222-4448-87C6-1E82636B165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35CCB90-BF36-4575-8395-064768945BC8}"/>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61442" name="Text Box 3">
            <a:extLst>
              <a:ext uri="{FF2B5EF4-FFF2-40B4-BE49-F238E27FC236}">
                <a16:creationId xmlns:a16="http://schemas.microsoft.com/office/drawing/2014/main" id="{A2AB8846-DD55-4C06-A8A3-6F64782D821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61443" name="Rectangle 4">
            <a:extLst>
              <a:ext uri="{FF2B5EF4-FFF2-40B4-BE49-F238E27FC236}">
                <a16:creationId xmlns:a16="http://schemas.microsoft.com/office/drawing/2014/main" id="{D4C1839C-A8C7-455B-9ECC-D7062D2C75C3}"/>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0D351706-DAFB-49DB-9C3F-9351BF7BA211}"/>
              </a:ext>
            </a:extLst>
          </p:cNvPr>
          <p:cNvSpPr/>
          <p:nvPr/>
        </p:nvSpPr>
        <p:spPr bwMode="gray">
          <a:xfrm>
            <a:off x="233363" y="1296988"/>
            <a:ext cx="8569325" cy="5508625"/>
          </a:xfrm>
          <a:prstGeom prst="roundRect">
            <a:avLst>
              <a:gd name="adj" fmla="val 7849"/>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en-US" altLang="zh-CN" sz="2400">
                <a:solidFill>
                  <a:srgbClr val="990000"/>
                </a:solidFill>
                <a:latin typeface="Arial" panose="020B0604020202020204" pitchFamily="34" charset="0"/>
              </a:rPr>
              <a:t>6</a:t>
            </a:r>
            <a:r>
              <a:rPr lang="zh-CN" altLang="en-US" sz="2400">
                <a:solidFill>
                  <a:srgbClr val="990000"/>
                </a:solidFill>
                <a:latin typeface="Arial" panose="020B0604020202020204" pitchFamily="34" charset="0"/>
              </a:rPr>
              <a:t>．</a:t>
            </a:r>
            <a:r>
              <a:rPr lang="en-US" altLang="zh-CN" sz="2400">
                <a:solidFill>
                  <a:srgbClr val="990000"/>
                </a:solidFill>
                <a:latin typeface="Arial" panose="020B0604020202020204" pitchFamily="34" charset="0"/>
              </a:rPr>
              <a:t>DFD</a:t>
            </a:r>
            <a:r>
              <a:rPr lang="zh-CN" altLang="zh-CN" sz="2400">
                <a:solidFill>
                  <a:srgbClr val="990000"/>
                </a:solidFill>
                <a:latin typeface="Arial" panose="020B0604020202020204" pitchFamily="34" charset="0"/>
              </a:rPr>
              <a:t>实际应用示例</a:t>
            </a:r>
            <a:endParaRPr lang="zh-CN" altLang="en-US" sz="2400">
              <a:solidFill>
                <a:srgbClr val="990000"/>
              </a:solidFill>
              <a:latin typeface="Arial" panose="020B0604020202020204" pitchFamily="34" charset="0"/>
            </a:endParaRPr>
          </a:p>
          <a:p>
            <a:pPr eaLnBrk="1" hangingPunct="1">
              <a:spcBef>
                <a:spcPct val="0"/>
              </a:spcBef>
              <a:buClrTx/>
              <a:buFontTx/>
              <a:buNone/>
            </a:pPr>
            <a:r>
              <a:rPr lang="zh-CN" altLang="en-US">
                <a:solidFill>
                  <a:schemeClr val="tx1"/>
                </a:solidFill>
                <a:latin typeface="Arial" panose="020B0604020202020204" pitchFamily="34" charset="0"/>
              </a:rPr>
              <a:t>      </a:t>
            </a:r>
            <a:r>
              <a:rPr lang="zh-CN" altLang="zh-CN">
                <a:solidFill>
                  <a:schemeClr val="tx1"/>
                </a:solidFill>
                <a:latin typeface="Arial" panose="020B0604020202020204" pitchFamily="34" charset="0"/>
              </a:rPr>
              <a:t>某高校“毕业生就业服务系统”的主要</a:t>
            </a:r>
            <a:r>
              <a:rPr lang="zh-CN" altLang="zh-CN">
                <a:solidFill>
                  <a:srgbClr val="FF0000"/>
                </a:solidFill>
                <a:latin typeface="Arial" panose="020B0604020202020204" pitchFamily="34" charset="0"/>
              </a:rPr>
              <a:t>用户</a:t>
            </a:r>
            <a:r>
              <a:rPr lang="zh-CN" altLang="zh-CN">
                <a:solidFill>
                  <a:schemeClr val="tx1"/>
                </a:solidFill>
                <a:latin typeface="Arial" panose="020B0604020202020204" pitchFamily="34" charset="0"/>
              </a:rPr>
              <a:t>分为三类：</a:t>
            </a:r>
            <a:r>
              <a:rPr lang="zh-CN" altLang="zh-CN">
                <a:solidFill>
                  <a:srgbClr val="009900"/>
                </a:solidFill>
                <a:latin typeface="Arial" panose="020B0604020202020204" pitchFamily="34" charset="0"/>
              </a:rPr>
              <a:t>就业管理人员；应届毕业生；招聘公司</a:t>
            </a:r>
            <a:r>
              <a:rPr lang="zh-CN" altLang="zh-CN">
                <a:solidFill>
                  <a:schemeClr val="tx1"/>
                </a:solidFill>
                <a:latin typeface="Arial" panose="020B0604020202020204" pitchFamily="34" charset="0"/>
              </a:rPr>
              <a:t>。分为四个子系统：</a:t>
            </a:r>
          </a:p>
          <a:p>
            <a:pPr eaLnBrk="1" hangingPunct="1">
              <a:spcBef>
                <a:spcPct val="0"/>
              </a:spcBef>
              <a:buClrTx/>
              <a:buFontTx/>
              <a:buNone/>
            </a:pPr>
            <a:r>
              <a:rPr lang="zh-CN" altLang="en-US">
                <a:solidFill>
                  <a:schemeClr val="tx1"/>
                </a:solidFill>
                <a:latin typeface="Arial" panose="020B0604020202020204" pitchFamily="34" charset="0"/>
              </a:rPr>
              <a:t>       </a:t>
            </a:r>
            <a:r>
              <a:rPr lang="zh-CN" altLang="en-US">
                <a:solidFill>
                  <a:srgbClr val="FF0000"/>
                </a:solidFill>
                <a:latin typeface="Arial" panose="020B0604020202020204" pitchFamily="34" charset="0"/>
              </a:rPr>
              <a:t>●</a:t>
            </a:r>
            <a:r>
              <a:rPr lang="zh-CN" altLang="zh-CN">
                <a:solidFill>
                  <a:srgbClr val="FF0000"/>
                </a:solidFill>
                <a:latin typeface="Arial" panose="020B0604020202020204" pitchFamily="34" charset="0"/>
              </a:rPr>
              <a:t>验证注册子系统</a:t>
            </a:r>
            <a:r>
              <a:rPr lang="zh-CN" altLang="zh-CN">
                <a:solidFill>
                  <a:schemeClr val="tx1"/>
                </a:solidFill>
                <a:latin typeface="Arial" panose="020B0604020202020204" pitchFamily="34" charset="0"/>
              </a:rPr>
              <a:t>：使用角色：应届毕业生、招聘公司、就业管理人员，主要功能：登录验证及公司、学生的注册；</a:t>
            </a:r>
          </a:p>
          <a:p>
            <a:pPr eaLnBrk="1" hangingPunct="1">
              <a:spcBef>
                <a:spcPct val="0"/>
              </a:spcBef>
              <a:buClrTx/>
              <a:buFontTx/>
              <a:buNone/>
            </a:pPr>
            <a:r>
              <a:rPr lang="zh-CN" altLang="en-US">
                <a:solidFill>
                  <a:schemeClr val="tx1"/>
                </a:solidFill>
                <a:latin typeface="Arial" panose="020B0604020202020204" pitchFamily="34" charset="0"/>
              </a:rPr>
              <a:t>       </a:t>
            </a:r>
            <a:r>
              <a:rPr lang="zh-CN" altLang="en-US">
                <a:solidFill>
                  <a:srgbClr val="FF0000"/>
                </a:solidFill>
                <a:latin typeface="Arial" panose="020B0604020202020204" pitchFamily="34" charset="0"/>
              </a:rPr>
              <a:t>●</a:t>
            </a:r>
            <a:r>
              <a:rPr lang="zh-CN" altLang="zh-CN">
                <a:solidFill>
                  <a:srgbClr val="FF0000"/>
                </a:solidFill>
                <a:latin typeface="Arial" panose="020B0604020202020204" pitchFamily="34" charset="0"/>
              </a:rPr>
              <a:t>招聘管理子系统</a:t>
            </a:r>
            <a:r>
              <a:rPr lang="zh-CN" altLang="zh-CN">
                <a:solidFill>
                  <a:schemeClr val="tx1"/>
                </a:solidFill>
                <a:latin typeface="Arial" panose="020B0604020202020204" pitchFamily="34" charset="0"/>
              </a:rPr>
              <a:t>：使用角色：招聘公司，主要功能是发布招聘信息、查询学生应聘信息、安排面试通知；</a:t>
            </a:r>
          </a:p>
          <a:p>
            <a:pPr eaLnBrk="1" hangingPunct="1">
              <a:spcBef>
                <a:spcPct val="0"/>
              </a:spcBef>
              <a:buClrTx/>
              <a:buFontTx/>
              <a:buNone/>
            </a:pPr>
            <a:r>
              <a:rPr lang="zh-CN" altLang="en-US">
                <a:solidFill>
                  <a:schemeClr val="tx1"/>
                </a:solidFill>
                <a:latin typeface="Arial" panose="020B0604020202020204" pitchFamily="34" charset="0"/>
              </a:rPr>
              <a:t>       </a:t>
            </a:r>
            <a:r>
              <a:rPr lang="zh-CN" altLang="en-US">
                <a:solidFill>
                  <a:srgbClr val="FF0000"/>
                </a:solidFill>
                <a:latin typeface="Arial" panose="020B0604020202020204" pitchFamily="34" charset="0"/>
              </a:rPr>
              <a:t>●</a:t>
            </a:r>
            <a:r>
              <a:rPr lang="zh-CN" altLang="zh-CN">
                <a:solidFill>
                  <a:srgbClr val="FF0000"/>
                </a:solidFill>
                <a:latin typeface="Arial" panose="020B0604020202020204" pitchFamily="34" charset="0"/>
              </a:rPr>
              <a:t>应聘管理子系统</a:t>
            </a:r>
            <a:r>
              <a:rPr lang="zh-CN" altLang="zh-CN">
                <a:solidFill>
                  <a:schemeClr val="tx1"/>
                </a:solidFill>
                <a:latin typeface="Arial" panose="020B0604020202020204" pitchFamily="34" charset="0"/>
              </a:rPr>
              <a:t>：使用角色：应届毕业生，主要功能是利用移动终端实现查询招聘信息、发送应聘信息、查询面试通知。</a:t>
            </a:r>
          </a:p>
          <a:p>
            <a:pPr eaLnBrk="1" hangingPunct="1">
              <a:spcBef>
                <a:spcPct val="0"/>
              </a:spcBef>
              <a:buClrTx/>
              <a:buFontTx/>
              <a:buNone/>
            </a:pPr>
            <a:r>
              <a:rPr lang="zh-CN" altLang="en-US">
                <a:solidFill>
                  <a:schemeClr val="tx1"/>
                </a:solidFill>
                <a:latin typeface="Arial" panose="020B0604020202020204" pitchFamily="34" charset="0"/>
              </a:rPr>
              <a:t>        </a:t>
            </a:r>
            <a:r>
              <a:rPr lang="zh-CN" altLang="en-US">
                <a:solidFill>
                  <a:srgbClr val="FF0000"/>
                </a:solidFill>
                <a:latin typeface="Arial" panose="020B0604020202020204" pitchFamily="34" charset="0"/>
              </a:rPr>
              <a:t>●</a:t>
            </a:r>
            <a:r>
              <a:rPr lang="zh-CN" altLang="zh-CN">
                <a:solidFill>
                  <a:srgbClr val="FF0000"/>
                </a:solidFill>
                <a:latin typeface="Arial" panose="020B0604020202020204" pitchFamily="34" charset="0"/>
              </a:rPr>
              <a:t>系统管理子系统</a:t>
            </a:r>
            <a:r>
              <a:rPr lang="zh-CN" altLang="zh-CN">
                <a:solidFill>
                  <a:schemeClr val="tx1"/>
                </a:solidFill>
                <a:latin typeface="Arial" panose="020B0604020202020204" pitchFamily="34" charset="0"/>
              </a:rPr>
              <a:t>：使用角色：就业管理人员，主要功能是负责招聘企业的审核、招聘信息的统计。</a:t>
            </a:r>
          </a:p>
          <a:p>
            <a:pPr eaLnBrk="1" hangingPunct="1">
              <a:spcBef>
                <a:spcPct val="0"/>
              </a:spcBef>
              <a:buClrTx/>
              <a:buFontTx/>
              <a:buNone/>
            </a:pPr>
            <a:r>
              <a:rPr lang="zh-CN" altLang="en-US">
                <a:solidFill>
                  <a:schemeClr val="tx1"/>
                </a:solidFill>
                <a:latin typeface="Arial" panose="020B0604020202020204" pitchFamily="34" charset="0"/>
              </a:rPr>
              <a:t>        </a:t>
            </a:r>
            <a:r>
              <a:rPr lang="zh-CN" altLang="zh-CN">
                <a:solidFill>
                  <a:schemeClr val="tx1"/>
                </a:solidFill>
                <a:latin typeface="Arial" panose="020B0604020202020204" pitchFamily="34" charset="0"/>
              </a:rPr>
              <a:t>该系统的</a:t>
            </a:r>
            <a:r>
              <a:rPr lang="en-US" altLang="zh-CN">
                <a:solidFill>
                  <a:schemeClr val="tx1"/>
                </a:solidFill>
                <a:latin typeface="Arial" panose="020B0604020202020204" pitchFamily="34" charset="0"/>
              </a:rPr>
              <a:t>DFD</a:t>
            </a:r>
            <a:r>
              <a:rPr lang="zh-CN" altLang="zh-CN">
                <a:solidFill>
                  <a:schemeClr val="tx1"/>
                </a:solidFill>
                <a:latin typeface="Arial" panose="020B0604020202020204" pitchFamily="34" charset="0"/>
              </a:rPr>
              <a:t>，采用了“自顶向下，由外向内”的绘制原则，其</a:t>
            </a:r>
            <a:r>
              <a:rPr lang="en-US" altLang="zh-CN">
                <a:solidFill>
                  <a:schemeClr val="tx1"/>
                </a:solidFill>
                <a:latin typeface="Arial" panose="020B0604020202020204" pitchFamily="34" charset="0"/>
              </a:rPr>
              <a:t>3</a:t>
            </a:r>
            <a:r>
              <a:rPr lang="zh-CN" altLang="zh-CN">
                <a:solidFill>
                  <a:schemeClr val="tx1"/>
                </a:solidFill>
                <a:latin typeface="Arial" panose="020B0604020202020204" pitchFamily="34" charset="0"/>
              </a:rPr>
              <a:t>层部分</a:t>
            </a:r>
            <a:r>
              <a:rPr lang="en-US" altLang="zh-CN">
                <a:solidFill>
                  <a:schemeClr val="tx1"/>
                </a:solidFill>
                <a:latin typeface="Arial" panose="020B0604020202020204" pitchFamily="34" charset="0"/>
              </a:rPr>
              <a:t>DFD</a:t>
            </a:r>
            <a:r>
              <a:rPr lang="zh-CN" altLang="zh-CN">
                <a:solidFill>
                  <a:schemeClr val="tx1"/>
                </a:solidFill>
                <a:latin typeface="Arial" panose="020B0604020202020204" pitchFamily="34" charset="0"/>
              </a:rPr>
              <a:t>如图</a:t>
            </a:r>
            <a:r>
              <a:rPr lang="en-US" altLang="zh-CN">
                <a:solidFill>
                  <a:schemeClr val="tx1"/>
                </a:solidFill>
                <a:latin typeface="Arial" panose="020B0604020202020204" pitchFamily="34" charset="0"/>
              </a:rPr>
              <a:t>3-12</a:t>
            </a:r>
            <a:r>
              <a:rPr lang="zh-CN" altLang="zh-CN">
                <a:solidFill>
                  <a:schemeClr val="tx1"/>
                </a:solidFill>
                <a:latin typeface="Arial" panose="020B0604020202020204" pitchFamily="34" charset="0"/>
              </a:rPr>
              <a:t>至图</a:t>
            </a:r>
            <a:r>
              <a:rPr lang="en-US" altLang="zh-CN">
                <a:solidFill>
                  <a:schemeClr val="tx1"/>
                </a:solidFill>
                <a:latin typeface="Arial" panose="020B0604020202020204" pitchFamily="34" charset="0"/>
              </a:rPr>
              <a:t>3-14</a:t>
            </a:r>
            <a:r>
              <a:rPr lang="zh-CN" altLang="zh-CN">
                <a:solidFill>
                  <a:schemeClr val="tx1"/>
                </a:solidFill>
                <a:latin typeface="Arial" panose="020B0604020202020204" pitchFamily="34" charset="0"/>
              </a:rPr>
              <a:t>所示。</a:t>
            </a: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p:txBody>
      </p:sp>
      <p:sp>
        <p:nvSpPr>
          <p:cNvPr id="61445" name="Rectangle 2">
            <a:extLst>
              <a:ext uri="{FF2B5EF4-FFF2-40B4-BE49-F238E27FC236}">
                <a16:creationId xmlns:a16="http://schemas.microsoft.com/office/drawing/2014/main" id="{2A281ED1-EDA8-464D-A2F2-9BF13482E2C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B7C8DF46-B505-4382-B2D6-5757F5E6F7AA}"/>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62466" name="Text Box 3">
            <a:extLst>
              <a:ext uri="{FF2B5EF4-FFF2-40B4-BE49-F238E27FC236}">
                <a16:creationId xmlns:a16="http://schemas.microsoft.com/office/drawing/2014/main" id="{D379E23D-E8C3-4824-8C64-00E235136F3F}"/>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62467" name="Rectangle 4">
            <a:extLst>
              <a:ext uri="{FF2B5EF4-FFF2-40B4-BE49-F238E27FC236}">
                <a16:creationId xmlns:a16="http://schemas.microsoft.com/office/drawing/2014/main" id="{EAABF839-E78D-4CB0-BBF0-219C78D68558}"/>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7C285F58-7714-4009-BF80-6DAAB79C21B5}"/>
              </a:ext>
            </a:extLst>
          </p:cNvPr>
          <p:cNvSpPr/>
          <p:nvPr/>
        </p:nvSpPr>
        <p:spPr bwMode="gray">
          <a:xfrm>
            <a:off x="428625" y="1304925"/>
            <a:ext cx="8247063" cy="5508625"/>
          </a:xfrm>
          <a:prstGeom prst="roundRect">
            <a:avLst>
              <a:gd name="adj" fmla="val 8627"/>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en-US" altLang="zh-CN" sz="2400">
                <a:solidFill>
                  <a:srgbClr val="990000"/>
                </a:solidFill>
                <a:latin typeface="Arial" panose="020B0604020202020204" pitchFamily="34" charset="0"/>
              </a:rPr>
              <a:t>6</a:t>
            </a:r>
            <a:r>
              <a:rPr lang="zh-CN" altLang="en-US" sz="2400">
                <a:solidFill>
                  <a:srgbClr val="990000"/>
                </a:solidFill>
                <a:latin typeface="Arial" panose="020B0604020202020204" pitchFamily="34" charset="0"/>
              </a:rPr>
              <a:t>．</a:t>
            </a:r>
            <a:r>
              <a:rPr lang="en-US" altLang="zh-CN" sz="2400">
                <a:solidFill>
                  <a:srgbClr val="990000"/>
                </a:solidFill>
                <a:latin typeface="Arial" panose="020B0604020202020204" pitchFamily="34" charset="0"/>
              </a:rPr>
              <a:t>DFD</a:t>
            </a:r>
            <a:r>
              <a:rPr lang="zh-CN" altLang="zh-CN" sz="2400">
                <a:solidFill>
                  <a:srgbClr val="990000"/>
                </a:solidFill>
                <a:latin typeface="Arial" panose="020B0604020202020204" pitchFamily="34" charset="0"/>
              </a:rPr>
              <a:t>实际应用示例</a:t>
            </a: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a:p>
            <a:pPr eaLnBrk="1" hangingPunct="1">
              <a:spcAft>
                <a:spcPct val="20000"/>
              </a:spcAft>
              <a:buClrTx/>
              <a:buFontTx/>
              <a:buNone/>
            </a:pPr>
            <a:endParaRPr lang="en-US" altLang="zh-CN" sz="2400">
              <a:solidFill>
                <a:srgbClr val="990000"/>
              </a:solidFill>
              <a:latin typeface="Arial" panose="020B0604020202020204" pitchFamily="34" charset="0"/>
            </a:endParaRPr>
          </a:p>
        </p:txBody>
      </p:sp>
      <p:sp>
        <p:nvSpPr>
          <p:cNvPr id="62469" name="Rectangle 2">
            <a:extLst>
              <a:ext uri="{FF2B5EF4-FFF2-40B4-BE49-F238E27FC236}">
                <a16:creationId xmlns:a16="http://schemas.microsoft.com/office/drawing/2014/main" id="{EC6ECC14-466F-49A1-8838-4F1C251924B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62470" name="Rectangle 2">
            <a:extLst>
              <a:ext uri="{FF2B5EF4-FFF2-40B4-BE49-F238E27FC236}">
                <a16:creationId xmlns:a16="http://schemas.microsoft.com/office/drawing/2014/main" id="{63C9ECF4-31EA-4585-8921-633C7ED9285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62471" name="对象 19">
            <a:extLst>
              <a:ext uri="{FF2B5EF4-FFF2-40B4-BE49-F238E27FC236}">
                <a16:creationId xmlns:a16="http://schemas.microsoft.com/office/drawing/2014/main" id="{7E6072DF-B8BA-4989-9257-1C639D7E50E8}"/>
              </a:ext>
            </a:extLst>
          </p:cNvPr>
          <p:cNvGraphicFramePr>
            <a:graphicFrameLocks noChangeAspect="1"/>
          </p:cNvGraphicFramePr>
          <p:nvPr/>
        </p:nvGraphicFramePr>
        <p:xfrm>
          <a:off x="1331913" y="2000250"/>
          <a:ext cx="6624637" cy="4308475"/>
        </p:xfrm>
        <a:graphic>
          <a:graphicData uri="http://schemas.openxmlformats.org/presentationml/2006/ole">
            <mc:AlternateContent xmlns:mc="http://schemas.openxmlformats.org/markup-compatibility/2006">
              <mc:Choice xmlns:v="urn:schemas-microsoft-com:vml" Requires="v">
                <p:oleObj spid="_x0000_s8208" r:id="rId3" imgW="5041900" imgH="3124200" progId="Visio.Drawing.11">
                  <p:embed/>
                </p:oleObj>
              </mc:Choice>
              <mc:Fallback>
                <p:oleObj r:id="rId3" imgW="5041900" imgH="3124200" progId="Visio.Drawing.11">
                  <p:embed/>
                  <p:pic>
                    <p:nvPicPr>
                      <p:cNvPr id="62471" name="对象 19">
                        <a:extLst>
                          <a:ext uri="{FF2B5EF4-FFF2-40B4-BE49-F238E27FC236}">
                            <a16:creationId xmlns:a16="http://schemas.microsoft.com/office/drawing/2014/main" id="{7E6072DF-B8BA-4989-9257-1C639D7E50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000250"/>
                        <a:ext cx="6624637"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2" name="TextBox 10">
            <a:extLst>
              <a:ext uri="{FF2B5EF4-FFF2-40B4-BE49-F238E27FC236}">
                <a16:creationId xmlns:a16="http://schemas.microsoft.com/office/drawing/2014/main" id="{7B119117-1F79-44DE-B8F1-5AE898C031FC}"/>
              </a:ext>
            </a:extLst>
          </p:cNvPr>
          <p:cNvSpPr txBox="1">
            <a:spLocks noChangeArrowheads="1"/>
          </p:cNvSpPr>
          <p:nvPr/>
        </p:nvSpPr>
        <p:spPr bwMode="auto">
          <a:xfrm>
            <a:off x="22685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 3-12  </a:t>
            </a:r>
            <a:r>
              <a:rPr lang="zh-CN" altLang="zh-CN" sz="1800">
                <a:solidFill>
                  <a:schemeClr val="tx1"/>
                </a:solidFill>
                <a:latin typeface="Arial" panose="020B0604020202020204" pitchFamily="34" charset="0"/>
              </a:rPr>
              <a:t>毕业生就业服务系统顶层数据流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AEBFFAC-FB91-42F4-922E-A5709C20ECF1}"/>
              </a:ext>
            </a:extLst>
          </p:cNvPr>
          <p:cNvSpPr>
            <a:spLocks noGrp="1" noChangeArrowheads="1"/>
          </p:cNvSpPr>
          <p:nvPr>
            <p:ph type="title" idx="4294967295"/>
          </p:nvPr>
        </p:nvSpPr>
        <p:spPr>
          <a:xfrm>
            <a:off x="3270250" y="228600"/>
            <a:ext cx="2159000" cy="533400"/>
          </a:xfrm>
        </p:spPr>
        <p:txBody>
          <a:bodyPr/>
          <a:lstStyle/>
          <a:p>
            <a:pPr eaLnBrk="1" hangingPunct="1">
              <a:defRPr/>
            </a:pPr>
            <a:r>
              <a:rPr lang="zh-CN" altLang="en-US" dirty="0">
                <a:effectLst>
                  <a:outerShdw blurRad="38100" dist="38100" dir="2700000" algn="tl">
                    <a:srgbClr val="C0C0C0"/>
                  </a:outerShdw>
                </a:effectLst>
              </a:rPr>
              <a:t>目    录</a:t>
            </a:r>
          </a:p>
        </p:txBody>
      </p:sp>
      <p:sp>
        <p:nvSpPr>
          <p:cNvPr id="16386" name="Text Box 3">
            <a:extLst>
              <a:ext uri="{FF2B5EF4-FFF2-40B4-BE49-F238E27FC236}">
                <a16:creationId xmlns:a16="http://schemas.microsoft.com/office/drawing/2014/main" id="{DB94A074-8146-406B-9069-5CB9757941A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grpSp>
        <p:nvGrpSpPr>
          <p:cNvPr id="16387" name="Group 9">
            <a:extLst>
              <a:ext uri="{FF2B5EF4-FFF2-40B4-BE49-F238E27FC236}">
                <a16:creationId xmlns:a16="http://schemas.microsoft.com/office/drawing/2014/main" id="{248A8EE4-2621-4A96-8C30-E476D094535C}"/>
              </a:ext>
            </a:extLst>
          </p:cNvPr>
          <p:cNvGrpSpPr>
            <a:grpSpLocks/>
          </p:cNvGrpSpPr>
          <p:nvPr/>
        </p:nvGrpSpPr>
        <p:grpSpPr bwMode="auto">
          <a:xfrm>
            <a:off x="1692275" y="2060575"/>
            <a:ext cx="4724400" cy="619125"/>
            <a:chOff x="1296" y="1824"/>
            <a:chExt cx="2976" cy="432"/>
          </a:xfrm>
        </p:grpSpPr>
        <p:sp>
          <p:nvSpPr>
            <p:cNvPr id="3" name="AutoShape 10">
              <a:extLst>
                <a:ext uri="{FF2B5EF4-FFF2-40B4-BE49-F238E27FC236}">
                  <a16:creationId xmlns:a16="http://schemas.microsoft.com/office/drawing/2014/main" id="{166B0266-CBF6-4C2A-B465-DF8971BA0A10}"/>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31" name="AutoShape 11">
              <a:extLst>
                <a:ext uri="{FF2B5EF4-FFF2-40B4-BE49-F238E27FC236}">
                  <a16:creationId xmlns:a16="http://schemas.microsoft.com/office/drawing/2014/main" id="{3068012F-0A6D-473C-B0AD-0B4542505795}"/>
                </a:ext>
              </a:extLst>
            </p:cNvPr>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32" name="Text Box 12">
              <a:extLst>
                <a:ext uri="{FF2B5EF4-FFF2-40B4-BE49-F238E27FC236}">
                  <a16:creationId xmlns:a16="http://schemas.microsoft.com/office/drawing/2014/main" id="{06AACDB6-D655-442C-A98C-47375EE08E84}"/>
                </a:ext>
              </a:extLst>
            </p:cNvPr>
            <p:cNvSpPr txBox="1">
              <a:spLocks noChangeArrowheads="1"/>
            </p:cNvSpPr>
            <p:nvPr/>
          </p:nvSpPr>
          <p:spPr bwMode="auto">
            <a:xfrm>
              <a:off x="1680" y="1934"/>
              <a:ext cx="249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3.2 </a:t>
              </a:r>
              <a:r>
                <a:rPr lang="zh-CN" altLang="en-US" sz="1800">
                  <a:solidFill>
                    <a:schemeClr val="tx1"/>
                  </a:solidFill>
                  <a:latin typeface="Arial" panose="020B0604020202020204" pitchFamily="34" charset="0"/>
                </a:rPr>
                <a:t>软件需求分析的任务及过程 </a:t>
              </a:r>
            </a:p>
          </p:txBody>
        </p:sp>
        <p:sp>
          <p:nvSpPr>
            <p:cNvPr id="16433" name="Text Box 13">
              <a:extLst>
                <a:ext uri="{FF2B5EF4-FFF2-40B4-BE49-F238E27FC236}">
                  <a16:creationId xmlns:a16="http://schemas.microsoft.com/office/drawing/2014/main" id="{6D50EE9A-93BD-4124-B6CF-6600BA378F83}"/>
                </a:ext>
              </a:extLst>
            </p:cNvPr>
            <p:cNvSpPr txBox="1">
              <a:spLocks noChangeArrowheads="1"/>
            </p:cNvSpPr>
            <p:nvPr/>
          </p:nvSpPr>
          <p:spPr bwMode="auto">
            <a:xfrm>
              <a:off x="1393" y="1886"/>
              <a:ext cx="22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2</a:t>
              </a:r>
            </a:p>
          </p:txBody>
        </p:sp>
      </p:grpSp>
      <p:grpSp>
        <p:nvGrpSpPr>
          <p:cNvPr id="16388" name="Group 14">
            <a:extLst>
              <a:ext uri="{FF2B5EF4-FFF2-40B4-BE49-F238E27FC236}">
                <a16:creationId xmlns:a16="http://schemas.microsoft.com/office/drawing/2014/main" id="{97605836-8181-4A49-B2AA-16A7D72DF811}"/>
              </a:ext>
            </a:extLst>
          </p:cNvPr>
          <p:cNvGrpSpPr>
            <a:grpSpLocks/>
          </p:cNvGrpSpPr>
          <p:nvPr/>
        </p:nvGrpSpPr>
        <p:grpSpPr bwMode="auto">
          <a:xfrm>
            <a:off x="1692275" y="2709863"/>
            <a:ext cx="4886325" cy="668337"/>
            <a:chOff x="1296" y="1824"/>
            <a:chExt cx="3078" cy="432"/>
          </a:xfrm>
        </p:grpSpPr>
        <p:sp>
          <p:nvSpPr>
            <p:cNvPr id="4" name="AutoShape 15">
              <a:extLst>
                <a:ext uri="{FF2B5EF4-FFF2-40B4-BE49-F238E27FC236}">
                  <a16:creationId xmlns:a16="http://schemas.microsoft.com/office/drawing/2014/main" id="{5CBAFC08-4DCF-4819-8753-C6512959C7BE}"/>
                </a:ext>
              </a:extLst>
            </p:cNvPr>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27" name="AutoShape 16">
              <a:extLst>
                <a:ext uri="{FF2B5EF4-FFF2-40B4-BE49-F238E27FC236}">
                  <a16:creationId xmlns:a16="http://schemas.microsoft.com/office/drawing/2014/main" id="{78A8197D-2E14-4825-A382-5245FDA9891A}"/>
                </a:ext>
              </a:extLst>
            </p:cNvPr>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28" name="Text Box 17">
              <a:extLst>
                <a:ext uri="{FF2B5EF4-FFF2-40B4-BE49-F238E27FC236}">
                  <a16:creationId xmlns:a16="http://schemas.microsoft.com/office/drawing/2014/main" id="{21171C5B-6B70-4824-8B85-D48487620AD5}"/>
                </a:ext>
              </a:extLst>
            </p:cNvPr>
            <p:cNvSpPr txBox="1">
              <a:spLocks noChangeArrowheads="1"/>
            </p:cNvSpPr>
            <p:nvPr/>
          </p:nvSpPr>
          <p:spPr bwMode="auto">
            <a:xfrm>
              <a:off x="1743" y="1936"/>
              <a:ext cx="263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3.3 </a:t>
              </a:r>
              <a:r>
                <a:rPr lang="zh-CN" altLang="en-US" sz="1800">
                  <a:solidFill>
                    <a:schemeClr val="tx1"/>
                  </a:solidFill>
                  <a:latin typeface="Arial" panose="020B0604020202020204" pitchFamily="34" charset="0"/>
                </a:rPr>
                <a:t>软件需求分析方法</a:t>
              </a:r>
            </a:p>
          </p:txBody>
        </p:sp>
        <p:sp>
          <p:nvSpPr>
            <p:cNvPr id="16429" name="Text Box 18">
              <a:extLst>
                <a:ext uri="{FF2B5EF4-FFF2-40B4-BE49-F238E27FC236}">
                  <a16:creationId xmlns:a16="http://schemas.microsoft.com/office/drawing/2014/main" id="{44A358B8-E481-48BB-B163-F6743EA81690}"/>
                </a:ext>
              </a:extLst>
            </p:cNvPr>
            <p:cNvSpPr txBox="1">
              <a:spLocks noChangeArrowheads="1"/>
            </p:cNvSpPr>
            <p:nvPr/>
          </p:nvSpPr>
          <p:spPr bwMode="auto">
            <a:xfrm>
              <a:off x="1398" y="1885"/>
              <a:ext cx="21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3</a:t>
              </a:r>
            </a:p>
          </p:txBody>
        </p:sp>
      </p:grpSp>
      <p:grpSp>
        <p:nvGrpSpPr>
          <p:cNvPr id="16389" name="Group 19">
            <a:extLst>
              <a:ext uri="{FF2B5EF4-FFF2-40B4-BE49-F238E27FC236}">
                <a16:creationId xmlns:a16="http://schemas.microsoft.com/office/drawing/2014/main" id="{D076E123-312B-438F-BC09-4FFBF4D24DD0}"/>
              </a:ext>
            </a:extLst>
          </p:cNvPr>
          <p:cNvGrpSpPr>
            <a:grpSpLocks/>
          </p:cNvGrpSpPr>
          <p:nvPr/>
        </p:nvGrpSpPr>
        <p:grpSpPr bwMode="auto">
          <a:xfrm>
            <a:off x="1692275" y="3357563"/>
            <a:ext cx="4714875" cy="685800"/>
            <a:chOff x="1296" y="1824"/>
            <a:chExt cx="2976" cy="432"/>
          </a:xfrm>
        </p:grpSpPr>
        <p:sp>
          <p:nvSpPr>
            <p:cNvPr id="64532" name="AutoShape 20">
              <a:extLst>
                <a:ext uri="{FF2B5EF4-FFF2-40B4-BE49-F238E27FC236}">
                  <a16:creationId xmlns:a16="http://schemas.microsoft.com/office/drawing/2014/main" id="{218E9DB7-446A-4DE9-9BEC-BF63097EF136}"/>
                </a:ext>
              </a:extLst>
            </p:cNvPr>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23" name="AutoShape 21">
              <a:extLst>
                <a:ext uri="{FF2B5EF4-FFF2-40B4-BE49-F238E27FC236}">
                  <a16:creationId xmlns:a16="http://schemas.microsoft.com/office/drawing/2014/main" id="{79175480-B197-4D5A-9D0E-6618A2C8DCDE}"/>
                </a:ext>
              </a:extLst>
            </p:cNvPr>
            <p:cNvSpPr>
              <a:spLocks noChangeArrowheads="1"/>
            </p:cNvSpPr>
            <p:nvPr/>
          </p:nvSpPr>
          <p:spPr bwMode="auto">
            <a:xfrm>
              <a:off x="1296" y="1824"/>
              <a:ext cx="432" cy="432"/>
            </a:xfrm>
            <a:prstGeom prst="diamond">
              <a:avLst/>
            </a:prstGeom>
            <a:solidFill>
              <a:schemeClr val="folHlink"/>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24" name="Text Box 22">
              <a:extLst>
                <a:ext uri="{FF2B5EF4-FFF2-40B4-BE49-F238E27FC236}">
                  <a16:creationId xmlns:a16="http://schemas.microsoft.com/office/drawing/2014/main" id="{E76E42BA-C198-40FC-9406-1C3A2579D1E3}"/>
                </a:ext>
              </a:extLst>
            </p:cNvPr>
            <p:cNvSpPr txBox="1">
              <a:spLocks noChangeArrowheads="1"/>
            </p:cNvSpPr>
            <p:nvPr/>
          </p:nvSpPr>
          <p:spPr bwMode="auto">
            <a:xfrm>
              <a:off x="1742" y="1934"/>
              <a:ext cx="2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3.4 </a:t>
              </a:r>
              <a:r>
                <a:rPr lang="zh-CN" altLang="en-US" sz="1800">
                  <a:solidFill>
                    <a:schemeClr val="tx1"/>
                  </a:solidFill>
                  <a:latin typeface="Arial" panose="020B0604020202020204" pitchFamily="34" charset="0"/>
                </a:rPr>
                <a:t>结构化分析方法</a:t>
              </a:r>
            </a:p>
          </p:txBody>
        </p:sp>
        <p:sp>
          <p:nvSpPr>
            <p:cNvPr id="16425" name="Text Box 23">
              <a:extLst>
                <a:ext uri="{FF2B5EF4-FFF2-40B4-BE49-F238E27FC236}">
                  <a16:creationId xmlns:a16="http://schemas.microsoft.com/office/drawing/2014/main" id="{660AB0B4-7040-4EBD-9DB6-34D649E853E3}"/>
                </a:ext>
              </a:extLst>
            </p:cNvPr>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4</a:t>
              </a:r>
            </a:p>
          </p:txBody>
        </p:sp>
      </p:grpSp>
      <p:sp>
        <p:nvSpPr>
          <p:cNvPr id="16390" name="Rectangle 51">
            <a:extLst>
              <a:ext uri="{FF2B5EF4-FFF2-40B4-BE49-F238E27FC236}">
                <a16:creationId xmlns:a16="http://schemas.microsoft.com/office/drawing/2014/main" id="{9FDC20E2-2795-492D-A6D8-6594A3B2842C}"/>
              </a:ext>
            </a:extLst>
          </p:cNvPr>
          <p:cNvSpPr>
            <a:spLocks noChangeArrowheads="1"/>
          </p:cNvSpPr>
          <p:nvPr/>
        </p:nvSpPr>
        <p:spPr bwMode="auto">
          <a:xfrm>
            <a:off x="2270125" y="4716463"/>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r>
              <a:rPr lang="en-US" altLang="zh-CN" sz="2400" b="0"/>
              <a:t> </a:t>
            </a:r>
          </a:p>
        </p:txBody>
      </p:sp>
      <p:sp>
        <p:nvSpPr>
          <p:cNvPr id="16391" name="Rectangle 52">
            <a:extLst>
              <a:ext uri="{FF2B5EF4-FFF2-40B4-BE49-F238E27FC236}">
                <a16:creationId xmlns:a16="http://schemas.microsoft.com/office/drawing/2014/main" id="{0E1D5F00-15CC-47D0-B9E9-B88258AAE277}"/>
              </a:ext>
            </a:extLst>
          </p:cNvPr>
          <p:cNvSpPr>
            <a:spLocks noChangeArrowheads="1"/>
          </p:cNvSpPr>
          <p:nvPr/>
        </p:nvSpPr>
        <p:spPr bwMode="auto">
          <a:xfrm>
            <a:off x="4779963" y="34004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r>
              <a:rPr lang="en-US" altLang="zh-CN" sz="2400" b="0"/>
              <a:t> </a:t>
            </a:r>
          </a:p>
        </p:txBody>
      </p:sp>
      <p:grpSp>
        <p:nvGrpSpPr>
          <p:cNvPr id="16392" name="Group 4">
            <a:extLst>
              <a:ext uri="{FF2B5EF4-FFF2-40B4-BE49-F238E27FC236}">
                <a16:creationId xmlns:a16="http://schemas.microsoft.com/office/drawing/2014/main" id="{07DA66F9-512D-4B8D-ACC9-DF576705BE67}"/>
              </a:ext>
            </a:extLst>
          </p:cNvPr>
          <p:cNvGrpSpPr>
            <a:grpSpLocks/>
          </p:cNvGrpSpPr>
          <p:nvPr/>
        </p:nvGrpSpPr>
        <p:grpSpPr bwMode="auto">
          <a:xfrm>
            <a:off x="1692275" y="1412875"/>
            <a:ext cx="4714875" cy="642938"/>
            <a:chOff x="1296" y="1824"/>
            <a:chExt cx="2970" cy="432"/>
          </a:xfrm>
        </p:grpSpPr>
        <p:sp>
          <p:nvSpPr>
            <p:cNvPr id="5" name="AutoShape 5">
              <a:extLst>
                <a:ext uri="{FF2B5EF4-FFF2-40B4-BE49-F238E27FC236}">
                  <a16:creationId xmlns:a16="http://schemas.microsoft.com/office/drawing/2014/main" id="{DCB73CEB-E471-4876-A0EB-CEE622503EFA}"/>
                </a:ext>
              </a:extLst>
            </p:cNvPr>
            <p:cNvSpPr>
              <a:spLocks noChangeArrowheads="1"/>
            </p:cNvSpPr>
            <p:nvPr/>
          </p:nvSpPr>
          <p:spPr bwMode="gray">
            <a:xfrm>
              <a:off x="1530"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19" name="AutoShape 6">
              <a:extLst>
                <a:ext uri="{FF2B5EF4-FFF2-40B4-BE49-F238E27FC236}">
                  <a16:creationId xmlns:a16="http://schemas.microsoft.com/office/drawing/2014/main" id="{902477DD-46A9-4026-ACAB-813CAC84988F}"/>
                </a:ext>
              </a:extLst>
            </p:cNvPr>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20" name="Text Box 7">
              <a:extLst>
                <a:ext uri="{FF2B5EF4-FFF2-40B4-BE49-F238E27FC236}">
                  <a16:creationId xmlns:a16="http://schemas.microsoft.com/office/drawing/2014/main" id="{732A81C6-A93E-45B8-889A-3220ED670704}"/>
                </a:ext>
              </a:extLst>
            </p:cNvPr>
            <p:cNvSpPr txBox="1">
              <a:spLocks noChangeArrowheads="1"/>
            </p:cNvSpPr>
            <p:nvPr/>
          </p:nvSpPr>
          <p:spPr bwMode="auto">
            <a:xfrm>
              <a:off x="1746" y="1934"/>
              <a:ext cx="216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3.1 </a:t>
              </a:r>
              <a:r>
                <a:rPr lang="zh-CN" altLang="en-US" sz="1800">
                  <a:solidFill>
                    <a:schemeClr val="tx1"/>
                  </a:solidFill>
                  <a:latin typeface="Arial" panose="020B0604020202020204" pitchFamily="34" charset="0"/>
                </a:rPr>
                <a:t>需求分析概述 </a:t>
              </a:r>
            </a:p>
          </p:txBody>
        </p:sp>
        <p:sp>
          <p:nvSpPr>
            <p:cNvPr id="16421" name="Text Box 8">
              <a:extLst>
                <a:ext uri="{FF2B5EF4-FFF2-40B4-BE49-F238E27FC236}">
                  <a16:creationId xmlns:a16="http://schemas.microsoft.com/office/drawing/2014/main" id="{50758604-8FF5-4F9F-B946-59196A716527}"/>
                </a:ext>
              </a:extLst>
            </p:cNvPr>
            <p:cNvSpPr txBox="1">
              <a:spLocks noChangeArrowheads="1"/>
            </p:cNvSpPr>
            <p:nvPr/>
          </p:nvSpPr>
          <p:spPr bwMode="auto">
            <a:xfrm>
              <a:off x="1398" y="1886"/>
              <a:ext cx="2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1</a:t>
              </a:r>
            </a:p>
          </p:txBody>
        </p:sp>
      </p:grpSp>
      <p:sp>
        <p:nvSpPr>
          <p:cNvPr id="16393" name="Rectangle 123">
            <a:extLst>
              <a:ext uri="{FF2B5EF4-FFF2-40B4-BE49-F238E27FC236}">
                <a16:creationId xmlns:a16="http://schemas.microsoft.com/office/drawing/2014/main" id="{3CF4B336-521F-4E82-BE75-5CD6098FD8A0}"/>
              </a:ext>
            </a:extLst>
          </p:cNvPr>
          <p:cNvSpPr>
            <a:spLocks noChangeArrowheads="1"/>
          </p:cNvSpPr>
          <p:nvPr/>
        </p:nvSpPr>
        <p:spPr bwMode="auto">
          <a:xfrm>
            <a:off x="1736725" y="4487863"/>
            <a:ext cx="506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r>
              <a:rPr lang="en-US" altLang="zh-CN" sz="2400" b="0"/>
              <a:t>    </a:t>
            </a:r>
          </a:p>
        </p:txBody>
      </p:sp>
      <p:grpSp>
        <p:nvGrpSpPr>
          <p:cNvPr id="16394" name="Group 4">
            <a:extLst>
              <a:ext uri="{FF2B5EF4-FFF2-40B4-BE49-F238E27FC236}">
                <a16:creationId xmlns:a16="http://schemas.microsoft.com/office/drawing/2014/main" id="{546B38B0-3325-4814-A174-CFAD008A34E2}"/>
              </a:ext>
            </a:extLst>
          </p:cNvPr>
          <p:cNvGrpSpPr>
            <a:grpSpLocks/>
          </p:cNvGrpSpPr>
          <p:nvPr/>
        </p:nvGrpSpPr>
        <p:grpSpPr bwMode="auto">
          <a:xfrm>
            <a:off x="1692275" y="4005263"/>
            <a:ext cx="4714875" cy="657225"/>
            <a:chOff x="1296" y="1824"/>
            <a:chExt cx="2976" cy="432"/>
          </a:xfrm>
        </p:grpSpPr>
        <p:sp>
          <p:nvSpPr>
            <p:cNvPr id="64517" name="AutoShape 5">
              <a:extLst>
                <a:ext uri="{FF2B5EF4-FFF2-40B4-BE49-F238E27FC236}">
                  <a16:creationId xmlns:a16="http://schemas.microsoft.com/office/drawing/2014/main" id="{7774A479-1F06-4779-80E3-1CDA2ADA7A7B}"/>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15" name="AutoShape 6">
              <a:extLst>
                <a:ext uri="{FF2B5EF4-FFF2-40B4-BE49-F238E27FC236}">
                  <a16:creationId xmlns:a16="http://schemas.microsoft.com/office/drawing/2014/main" id="{6296C11B-1556-4792-A738-CFB2CC5B6BB2}"/>
                </a:ext>
              </a:extLst>
            </p:cNvPr>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16" name="Text Box 7">
              <a:extLst>
                <a:ext uri="{FF2B5EF4-FFF2-40B4-BE49-F238E27FC236}">
                  <a16:creationId xmlns:a16="http://schemas.microsoft.com/office/drawing/2014/main" id="{F50C8982-39C2-48AF-BD9E-9CE24E10C659}"/>
                </a:ext>
              </a:extLst>
            </p:cNvPr>
            <p:cNvSpPr txBox="1">
              <a:spLocks noChangeArrowheads="1"/>
            </p:cNvSpPr>
            <p:nvPr/>
          </p:nvSpPr>
          <p:spPr bwMode="auto">
            <a:xfrm>
              <a:off x="1680" y="1934"/>
              <a:ext cx="237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3.5 </a:t>
              </a:r>
              <a:r>
                <a:rPr lang="zh-CN" altLang="en-US" sz="1800">
                  <a:solidFill>
                    <a:schemeClr val="tx1"/>
                  </a:solidFill>
                  <a:latin typeface="Arial" panose="020B0604020202020204" pitchFamily="34" charset="0"/>
                </a:rPr>
                <a:t>结构化分析建模工具 </a:t>
              </a:r>
            </a:p>
          </p:txBody>
        </p:sp>
        <p:sp>
          <p:nvSpPr>
            <p:cNvPr id="16417" name="Text Box 8">
              <a:extLst>
                <a:ext uri="{FF2B5EF4-FFF2-40B4-BE49-F238E27FC236}">
                  <a16:creationId xmlns:a16="http://schemas.microsoft.com/office/drawing/2014/main" id="{A5B87E89-9062-4429-B73C-F89932F7E1C4}"/>
                </a:ext>
              </a:extLst>
            </p:cNvPr>
            <p:cNvSpPr txBox="1">
              <a:spLocks noChangeArrowheads="1"/>
            </p:cNvSpPr>
            <p:nvPr/>
          </p:nvSpPr>
          <p:spPr bwMode="auto">
            <a:xfrm>
              <a:off x="1397" y="1886"/>
              <a:ext cx="21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5</a:t>
              </a:r>
            </a:p>
          </p:txBody>
        </p:sp>
      </p:grpSp>
      <p:grpSp>
        <p:nvGrpSpPr>
          <p:cNvPr id="16395" name="Group 9">
            <a:extLst>
              <a:ext uri="{FF2B5EF4-FFF2-40B4-BE49-F238E27FC236}">
                <a16:creationId xmlns:a16="http://schemas.microsoft.com/office/drawing/2014/main" id="{C89A8455-6C94-49C2-9378-976737A16C99}"/>
              </a:ext>
            </a:extLst>
          </p:cNvPr>
          <p:cNvGrpSpPr>
            <a:grpSpLocks/>
          </p:cNvGrpSpPr>
          <p:nvPr/>
        </p:nvGrpSpPr>
        <p:grpSpPr bwMode="auto">
          <a:xfrm>
            <a:off x="1765300" y="4581525"/>
            <a:ext cx="4679950" cy="685800"/>
            <a:chOff x="1296" y="1824"/>
            <a:chExt cx="2976" cy="432"/>
          </a:xfrm>
        </p:grpSpPr>
        <p:sp>
          <p:nvSpPr>
            <p:cNvPr id="64522" name="AutoShape 10">
              <a:extLst>
                <a:ext uri="{FF2B5EF4-FFF2-40B4-BE49-F238E27FC236}">
                  <a16:creationId xmlns:a16="http://schemas.microsoft.com/office/drawing/2014/main" id="{444FFC5D-A55E-41A1-B281-D9FAB0CA9AEA}"/>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11" name="AutoShape 11">
              <a:extLst>
                <a:ext uri="{FF2B5EF4-FFF2-40B4-BE49-F238E27FC236}">
                  <a16:creationId xmlns:a16="http://schemas.microsoft.com/office/drawing/2014/main" id="{426C85CB-C052-4A48-8068-E1302FE79232}"/>
                </a:ext>
              </a:extLst>
            </p:cNvPr>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12" name="Text Box 12">
              <a:extLst>
                <a:ext uri="{FF2B5EF4-FFF2-40B4-BE49-F238E27FC236}">
                  <a16:creationId xmlns:a16="http://schemas.microsoft.com/office/drawing/2014/main" id="{13EFCC04-1275-4AC8-BD8D-B01BED786ECF}"/>
                </a:ext>
              </a:extLst>
            </p:cNvPr>
            <p:cNvSpPr txBox="1">
              <a:spLocks noChangeArrowheads="1"/>
            </p:cNvSpPr>
            <p:nvPr/>
          </p:nvSpPr>
          <p:spPr bwMode="auto">
            <a:xfrm>
              <a:off x="1680" y="1934"/>
              <a:ext cx="24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3.6 </a:t>
              </a:r>
              <a:r>
                <a:rPr lang="zh-CN" altLang="en-US" sz="1700">
                  <a:solidFill>
                    <a:schemeClr val="tx1"/>
                  </a:solidFill>
                  <a:latin typeface="Arial" panose="020B0604020202020204" pitchFamily="34" charset="0"/>
                </a:rPr>
                <a:t>软件需求分析文档 </a:t>
              </a:r>
            </a:p>
          </p:txBody>
        </p:sp>
        <p:sp>
          <p:nvSpPr>
            <p:cNvPr id="16413" name="Text Box 13">
              <a:extLst>
                <a:ext uri="{FF2B5EF4-FFF2-40B4-BE49-F238E27FC236}">
                  <a16:creationId xmlns:a16="http://schemas.microsoft.com/office/drawing/2014/main" id="{991FB447-C6D1-4039-9FCF-E51E224979CA}"/>
                </a:ext>
              </a:extLst>
            </p:cNvPr>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6</a:t>
              </a:r>
            </a:p>
          </p:txBody>
        </p:sp>
      </p:grpSp>
      <p:sp>
        <p:nvSpPr>
          <p:cNvPr id="16396" name="Rectangle 182">
            <a:extLst>
              <a:ext uri="{FF2B5EF4-FFF2-40B4-BE49-F238E27FC236}">
                <a16:creationId xmlns:a16="http://schemas.microsoft.com/office/drawing/2014/main" id="{3F0CEE9D-3301-4AE5-A1E4-1E01985AA863}"/>
              </a:ext>
            </a:extLst>
          </p:cNvPr>
          <p:cNvSpPr>
            <a:spLocks noChangeArrowheads="1"/>
          </p:cNvSpPr>
          <p:nvPr/>
        </p:nvSpPr>
        <p:spPr bwMode="auto">
          <a:xfrm>
            <a:off x="4821238" y="34004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a:spcBef>
                <a:spcPct val="0"/>
              </a:spcBef>
              <a:buClrTx/>
              <a:buFont typeface="Arial" panose="020B0604020202020204" pitchFamily="34" charset="0"/>
              <a:buNone/>
            </a:pPr>
            <a:endParaRPr lang="zh-CN" altLang="zh-CN" sz="2400" b="0"/>
          </a:p>
        </p:txBody>
      </p:sp>
      <p:grpSp>
        <p:nvGrpSpPr>
          <p:cNvPr id="16397" name="Group 19">
            <a:extLst>
              <a:ext uri="{FF2B5EF4-FFF2-40B4-BE49-F238E27FC236}">
                <a16:creationId xmlns:a16="http://schemas.microsoft.com/office/drawing/2014/main" id="{A5DFA169-B75F-4923-AF78-A132D514C64C}"/>
              </a:ext>
            </a:extLst>
          </p:cNvPr>
          <p:cNvGrpSpPr>
            <a:grpSpLocks/>
          </p:cNvGrpSpPr>
          <p:nvPr/>
        </p:nvGrpSpPr>
        <p:grpSpPr bwMode="auto">
          <a:xfrm>
            <a:off x="1765300" y="5881688"/>
            <a:ext cx="4714875" cy="642937"/>
            <a:chOff x="1305" y="1824"/>
            <a:chExt cx="2967" cy="432"/>
          </a:xfrm>
        </p:grpSpPr>
        <p:sp>
          <p:nvSpPr>
            <p:cNvPr id="55" name="AutoShape 20">
              <a:extLst>
                <a:ext uri="{FF2B5EF4-FFF2-40B4-BE49-F238E27FC236}">
                  <a16:creationId xmlns:a16="http://schemas.microsoft.com/office/drawing/2014/main" id="{11E49F53-4730-46C3-843E-0AAB2B2BABCB}"/>
                </a:ext>
              </a:extLst>
            </p:cNvPr>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07" name="AutoShape 21">
              <a:extLst>
                <a:ext uri="{FF2B5EF4-FFF2-40B4-BE49-F238E27FC236}">
                  <a16:creationId xmlns:a16="http://schemas.microsoft.com/office/drawing/2014/main" id="{FCF5BB62-AF99-44A8-AF0C-F76BF759F66A}"/>
                </a:ext>
              </a:extLst>
            </p:cNvPr>
            <p:cNvSpPr>
              <a:spLocks noChangeArrowheads="1"/>
            </p:cNvSpPr>
            <p:nvPr/>
          </p:nvSpPr>
          <p:spPr bwMode="auto">
            <a:xfrm>
              <a:off x="1305" y="1824"/>
              <a:ext cx="432" cy="432"/>
            </a:xfrm>
            <a:prstGeom prst="diamond">
              <a:avLst/>
            </a:prstGeom>
            <a:solidFill>
              <a:schemeClr val="folHlink"/>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08" name="Text Box 22">
              <a:extLst>
                <a:ext uri="{FF2B5EF4-FFF2-40B4-BE49-F238E27FC236}">
                  <a16:creationId xmlns:a16="http://schemas.microsoft.com/office/drawing/2014/main" id="{EA12160C-06AB-4331-B1B7-01A7BFAC0818}"/>
                </a:ext>
              </a:extLst>
            </p:cNvPr>
            <p:cNvSpPr txBox="1">
              <a:spLocks noChangeArrowheads="1"/>
            </p:cNvSpPr>
            <p:nvPr/>
          </p:nvSpPr>
          <p:spPr bwMode="auto">
            <a:xfrm>
              <a:off x="1766" y="1934"/>
              <a:ext cx="218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b="0"/>
                <a:t> </a:t>
              </a:r>
              <a:r>
                <a:rPr lang="en-US" altLang="zh-CN" sz="1800">
                  <a:solidFill>
                    <a:schemeClr val="tx1"/>
                  </a:solidFill>
                  <a:latin typeface="Arial" panose="020B0604020202020204" pitchFamily="34" charset="0"/>
                </a:rPr>
                <a:t>3.8</a:t>
              </a:r>
              <a:r>
                <a:rPr lang="zh-CN" altLang="en-US" sz="1800">
                  <a:solidFill>
                    <a:schemeClr val="tx1"/>
                  </a:solidFill>
                  <a:latin typeface="Arial" panose="020B0604020202020204" pitchFamily="34" charset="0"/>
                </a:rPr>
                <a:t>本章小结 </a:t>
              </a:r>
            </a:p>
          </p:txBody>
        </p:sp>
        <p:sp>
          <p:nvSpPr>
            <p:cNvPr id="16409" name="Text Box 23">
              <a:extLst>
                <a:ext uri="{FF2B5EF4-FFF2-40B4-BE49-F238E27FC236}">
                  <a16:creationId xmlns:a16="http://schemas.microsoft.com/office/drawing/2014/main" id="{C7DD0651-1F6B-4E9F-A04C-E0C673087EAB}"/>
                </a:ext>
              </a:extLst>
            </p:cNvPr>
            <p:cNvSpPr txBox="1">
              <a:spLocks noChangeArrowheads="1"/>
            </p:cNvSpPr>
            <p:nvPr/>
          </p:nvSpPr>
          <p:spPr bwMode="auto">
            <a:xfrm>
              <a:off x="1395" y="1886"/>
              <a:ext cx="22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8</a:t>
              </a:r>
            </a:p>
          </p:txBody>
        </p:sp>
      </p:grpSp>
      <p:grpSp>
        <p:nvGrpSpPr>
          <p:cNvPr id="16398" name="Group 14">
            <a:extLst>
              <a:ext uri="{FF2B5EF4-FFF2-40B4-BE49-F238E27FC236}">
                <a16:creationId xmlns:a16="http://schemas.microsoft.com/office/drawing/2014/main" id="{E9C39B4D-B246-4513-ACBF-17C2096A0978}"/>
              </a:ext>
            </a:extLst>
          </p:cNvPr>
          <p:cNvGrpSpPr>
            <a:grpSpLocks/>
          </p:cNvGrpSpPr>
          <p:nvPr/>
        </p:nvGrpSpPr>
        <p:grpSpPr bwMode="auto">
          <a:xfrm>
            <a:off x="1763713" y="5208588"/>
            <a:ext cx="4886325" cy="668337"/>
            <a:chOff x="1296" y="1824"/>
            <a:chExt cx="3078" cy="432"/>
          </a:xfrm>
        </p:grpSpPr>
        <p:sp>
          <p:nvSpPr>
            <p:cNvPr id="45" name="AutoShape 15">
              <a:extLst>
                <a:ext uri="{FF2B5EF4-FFF2-40B4-BE49-F238E27FC236}">
                  <a16:creationId xmlns:a16="http://schemas.microsoft.com/office/drawing/2014/main" id="{C48D3A31-4737-4E5C-B6A7-DE3219846006}"/>
                </a:ext>
              </a:extLst>
            </p:cNvPr>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a:solidFill>
                  <a:schemeClr val="tx2"/>
                </a:solidFill>
                <a:latin typeface="+mn-lt"/>
                <a:ea typeface="+mn-ea"/>
              </a:endParaRPr>
            </a:p>
          </p:txBody>
        </p:sp>
        <p:sp>
          <p:nvSpPr>
            <p:cNvPr id="16403" name="AutoShape 16">
              <a:extLst>
                <a:ext uri="{FF2B5EF4-FFF2-40B4-BE49-F238E27FC236}">
                  <a16:creationId xmlns:a16="http://schemas.microsoft.com/office/drawing/2014/main" id="{DBDD3C52-0D62-486E-9E49-E75BE0CE0860}"/>
                </a:ext>
              </a:extLst>
            </p:cNvPr>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zh-CN" sz="2400" b="0"/>
            </a:p>
          </p:txBody>
        </p:sp>
        <p:sp>
          <p:nvSpPr>
            <p:cNvPr id="16404" name="Text Box 17">
              <a:extLst>
                <a:ext uri="{FF2B5EF4-FFF2-40B4-BE49-F238E27FC236}">
                  <a16:creationId xmlns:a16="http://schemas.microsoft.com/office/drawing/2014/main" id="{7175160F-2296-48DC-A919-6DF0AE9BB13F}"/>
                </a:ext>
              </a:extLst>
            </p:cNvPr>
            <p:cNvSpPr txBox="1">
              <a:spLocks noChangeArrowheads="1"/>
            </p:cNvSpPr>
            <p:nvPr/>
          </p:nvSpPr>
          <p:spPr bwMode="auto">
            <a:xfrm>
              <a:off x="1743" y="1936"/>
              <a:ext cx="263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sz="1800"/>
                <a:t> </a:t>
              </a:r>
              <a:r>
                <a:rPr lang="en-US" altLang="zh-CN" sz="1800">
                  <a:solidFill>
                    <a:schemeClr val="tx1"/>
                  </a:solidFill>
                  <a:latin typeface="Arial" panose="020B0604020202020204" pitchFamily="34" charset="0"/>
                </a:rPr>
                <a:t>3.7</a:t>
              </a:r>
              <a:r>
                <a:rPr lang="zh-CN" altLang="en-US" sz="1800">
                  <a:solidFill>
                    <a:schemeClr val="tx1"/>
                  </a:solidFill>
                  <a:latin typeface="Arial" panose="020B0604020202020204" pitchFamily="34" charset="0"/>
                </a:rPr>
                <a:t>实验三 需求分析文档与建模</a:t>
              </a:r>
            </a:p>
          </p:txBody>
        </p:sp>
        <p:sp>
          <p:nvSpPr>
            <p:cNvPr id="16405" name="Text Box 18">
              <a:extLst>
                <a:ext uri="{FF2B5EF4-FFF2-40B4-BE49-F238E27FC236}">
                  <a16:creationId xmlns:a16="http://schemas.microsoft.com/office/drawing/2014/main" id="{23A31BD0-D4E5-4900-BD64-A24C105A48A2}"/>
                </a:ext>
              </a:extLst>
            </p:cNvPr>
            <p:cNvSpPr txBox="1">
              <a:spLocks noChangeArrowheads="1"/>
            </p:cNvSpPr>
            <p:nvPr/>
          </p:nvSpPr>
          <p:spPr bwMode="auto">
            <a:xfrm>
              <a:off x="1397" y="1885"/>
              <a:ext cx="21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a:spcBef>
                  <a:spcPct val="0"/>
                </a:spcBef>
                <a:buClrTx/>
                <a:buFont typeface="Arial" panose="020B0604020202020204" pitchFamily="34" charset="0"/>
                <a:buNone/>
              </a:pPr>
              <a:r>
                <a:rPr lang="en-US" altLang="zh-CN" sz="2400" b="0"/>
                <a:t>7</a:t>
              </a:r>
            </a:p>
          </p:txBody>
        </p:sp>
      </p:grpSp>
      <p:sp>
        <p:nvSpPr>
          <p:cNvPr id="2" name="左大括号 1">
            <a:extLst>
              <a:ext uri="{FF2B5EF4-FFF2-40B4-BE49-F238E27FC236}">
                <a16:creationId xmlns:a16="http://schemas.microsoft.com/office/drawing/2014/main" id="{F9D539EF-7B54-4DF7-A7AE-0C4349A99BCE}"/>
              </a:ext>
            </a:extLst>
          </p:cNvPr>
          <p:cNvSpPr/>
          <p:nvPr/>
        </p:nvSpPr>
        <p:spPr>
          <a:xfrm>
            <a:off x="1276350" y="3565525"/>
            <a:ext cx="293688" cy="955675"/>
          </a:xfrm>
          <a:prstGeom prst="leftBrace">
            <a:avLst>
              <a:gd name="adj1" fmla="val 8333"/>
              <a:gd name="adj2" fmla="val 5156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buFont typeface="Arial" charset="0"/>
              <a:buNone/>
              <a:defRPr/>
            </a:pPr>
            <a:endParaRPr kumimoji="1" lang="zh-CN" altLang="en-US">
              <a:solidFill>
                <a:srgbClr val="FF0000"/>
              </a:solidFill>
            </a:endParaRPr>
          </a:p>
        </p:txBody>
      </p:sp>
      <p:sp>
        <p:nvSpPr>
          <p:cNvPr id="16400" name="文本框 5">
            <a:extLst>
              <a:ext uri="{FF2B5EF4-FFF2-40B4-BE49-F238E27FC236}">
                <a16:creationId xmlns:a16="http://schemas.microsoft.com/office/drawing/2014/main" id="{FC8356A5-3418-4B4C-AE76-EB9986134BC7}"/>
              </a:ext>
            </a:extLst>
          </p:cNvPr>
          <p:cNvSpPr txBox="1">
            <a:spLocks noChangeArrowheads="1"/>
          </p:cNvSpPr>
          <p:nvPr/>
        </p:nvSpPr>
        <p:spPr bwMode="auto">
          <a:xfrm>
            <a:off x="530225" y="3857625"/>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kumimoji="1" lang="zh-CN" altLang="en-US" sz="1800">
                <a:solidFill>
                  <a:srgbClr val="FF0000"/>
                </a:solidFill>
                <a:latin typeface="Arial" panose="020B0604020202020204" pitchFamily="34" charset="0"/>
              </a:rPr>
              <a:t>重点</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8F3AF0EB-DB47-4C56-A27A-70104DE720DD}"/>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63490" name="Text Box 3">
            <a:extLst>
              <a:ext uri="{FF2B5EF4-FFF2-40B4-BE49-F238E27FC236}">
                <a16:creationId xmlns:a16="http://schemas.microsoft.com/office/drawing/2014/main" id="{29E3CDE5-390E-4235-B161-0F5F341092A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63491" name="Rectangle 4">
            <a:extLst>
              <a:ext uri="{FF2B5EF4-FFF2-40B4-BE49-F238E27FC236}">
                <a16:creationId xmlns:a16="http://schemas.microsoft.com/office/drawing/2014/main" id="{4BF515CD-B325-4642-9B55-55D85D8826A9}"/>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6E9539AD-2173-4B92-81E7-1DD1357E9D1A}"/>
              </a:ext>
            </a:extLst>
          </p:cNvPr>
          <p:cNvSpPr/>
          <p:nvPr/>
        </p:nvSpPr>
        <p:spPr bwMode="gray">
          <a:xfrm>
            <a:off x="250825" y="1304925"/>
            <a:ext cx="8497888" cy="5508625"/>
          </a:xfrm>
          <a:prstGeom prst="roundRect">
            <a:avLst>
              <a:gd name="adj" fmla="val 5774"/>
            </a:avLst>
          </a:prstGeom>
        </p:spPr>
        <p:style>
          <a:lnRef idx="2">
            <a:schemeClr val="dk1"/>
          </a:lnRef>
          <a:fillRef idx="1">
            <a:schemeClr val="lt1"/>
          </a:fillRef>
          <a:effectRef idx="0">
            <a:schemeClr val="dk1"/>
          </a:effectRef>
          <a:fontRef idx="minor">
            <a:schemeClr val="dk1"/>
          </a:fontRef>
        </p:style>
        <p:txBody>
          <a:bodyPr anchor="ctr"/>
          <a:lstStyle/>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p:txBody>
      </p:sp>
      <p:sp>
        <p:nvSpPr>
          <p:cNvPr id="63493" name="Rectangle 2">
            <a:extLst>
              <a:ext uri="{FF2B5EF4-FFF2-40B4-BE49-F238E27FC236}">
                <a16:creationId xmlns:a16="http://schemas.microsoft.com/office/drawing/2014/main" id="{0138D50C-B5AB-47BC-B46C-F40011096C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63494" name="Rectangle 2">
            <a:extLst>
              <a:ext uri="{FF2B5EF4-FFF2-40B4-BE49-F238E27FC236}">
                <a16:creationId xmlns:a16="http://schemas.microsoft.com/office/drawing/2014/main" id="{5F33560F-E30F-4557-AA41-99EBE731F85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63495" name="TextBox 10">
            <a:extLst>
              <a:ext uri="{FF2B5EF4-FFF2-40B4-BE49-F238E27FC236}">
                <a16:creationId xmlns:a16="http://schemas.microsoft.com/office/drawing/2014/main" id="{CEDABC9C-A32E-4AA3-B7A4-84BC38B6E221}"/>
              </a:ext>
            </a:extLst>
          </p:cNvPr>
          <p:cNvSpPr txBox="1">
            <a:spLocks noChangeArrowheads="1"/>
          </p:cNvSpPr>
          <p:nvPr/>
        </p:nvSpPr>
        <p:spPr bwMode="auto">
          <a:xfrm>
            <a:off x="22685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 3-13  </a:t>
            </a:r>
            <a:r>
              <a:rPr lang="zh-CN" altLang="zh-CN" sz="1800">
                <a:solidFill>
                  <a:schemeClr val="tx1"/>
                </a:solidFill>
                <a:latin typeface="Arial" panose="020B0604020202020204" pitchFamily="34" charset="0"/>
              </a:rPr>
              <a:t>毕业生就业服务系统第一层数据流</a:t>
            </a:r>
          </a:p>
        </p:txBody>
      </p:sp>
      <p:sp>
        <p:nvSpPr>
          <p:cNvPr id="63496" name="Rectangle 4">
            <a:extLst>
              <a:ext uri="{FF2B5EF4-FFF2-40B4-BE49-F238E27FC236}">
                <a16:creationId xmlns:a16="http://schemas.microsoft.com/office/drawing/2014/main" id="{7FCA8C28-ED1C-4898-ADF7-3D9A8A709F2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63497" name="对象 20">
            <a:extLst>
              <a:ext uri="{FF2B5EF4-FFF2-40B4-BE49-F238E27FC236}">
                <a16:creationId xmlns:a16="http://schemas.microsoft.com/office/drawing/2014/main" id="{6D0D48CF-BBB2-4A48-A2B4-5E24ED78B7A1}"/>
              </a:ext>
            </a:extLst>
          </p:cNvPr>
          <p:cNvGraphicFramePr>
            <a:graphicFrameLocks noChangeAspect="1"/>
          </p:cNvGraphicFramePr>
          <p:nvPr/>
        </p:nvGraphicFramePr>
        <p:xfrm>
          <a:off x="1619250" y="1700213"/>
          <a:ext cx="5589588" cy="4408487"/>
        </p:xfrm>
        <a:graphic>
          <a:graphicData uri="http://schemas.openxmlformats.org/presentationml/2006/ole">
            <mc:AlternateContent xmlns:mc="http://schemas.openxmlformats.org/markup-compatibility/2006">
              <mc:Choice xmlns:v="urn:schemas-microsoft-com:vml" Requires="v">
                <p:oleObj spid="_x0000_s9232" r:id="rId3" imgW="6362700" imgH="5041900" progId="Visio.Drawing.11">
                  <p:embed/>
                </p:oleObj>
              </mc:Choice>
              <mc:Fallback>
                <p:oleObj r:id="rId3" imgW="6362700" imgH="5041900" progId="Visio.Drawing.11">
                  <p:embed/>
                  <p:pic>
                    <p:nvPicPr>
                      <p:cNvPr id="63497" name="对象 20">
                        <a:extLst>
                          <a:ext uri="{FF2B5EF4-FFF2-40B4-BE49-F238E27FC236}">
                            <a16:creationId xmlns:a16="http://schemas.microsoft.com/office/drawing/2014/main" id="{6D0D48CF-BBB2-4A48-A2B4-5E24ED78B7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700213"/>
                        <a:ext cx="5589588"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8" name="矩形 11">
            <a:extLst>
              <a:ext uri="{FF2B5EF4-FFF2-40B4-BE49-F238E27FC236}">
                <a16:creationId xmlns:a16="http://schemas.microsoft.com/office/drawing/2014/main" id="{B811285F-F6AE-4D9C-8A7D-E5A27B5F6113}"/>
              </a:ext>
            </a:extLst>
          </p:cNvPr>
          <p:cNvSpPr>
            <a:spLocks noChangeArrowheads="1"/>
          </p:cNvSpPr>
          <p:nvPr/>
        </p:nvSpPr>
        <p:spPr bwMode="auto">
          <a:xfrm>
            <a:off x="544513" y="1398588"/>
            <a:ext cx="2416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en-US" altLang="zh-CN" sz="1800">
                <a:solidFill>
                  <a:srgbClr val="990000"/>
                </a:solidFill>
                <a:latin typeface="Arial" panose="020B0604020202020204" pitchFamily="34" charset="0"/>
              </a:rPr>
              <a:t>6</a:t>
            </a:r>
            <a:r>
              <a:rPr lang="zh-CN" altLang="en-US" sz="1800">
                <a:solidFill>
                  <a:srgbClr val="990000"/>
                </a:solidFill>
                <a:latin typeface="Arial" panose="020B0604020202020204" pitchFamily="34" charset="0"/>
              </a:rPr>
              <a:t>．</a:t>
            </a:r>
            <a:r>
              <a:rPr lang="en-US" altLang="zh-CN" sz="1800">
                <a:solidFill>
                  <a:srgbClr val="990000"/>
                </a:solidFill>
                <a:latin typeface="Arial" panose="020B0604020202020204" pitchFamily="34" charset="0"/>
              </a:rPr>
              <a:t>DFD</a:t>
            </a:r>
            <a:r>
              <a:rPr lang="zh-CN" altLang="zh-CN" sz="1800">
                <a:solidFill>
                  <a:srgbClr val="990000"/>
                </a:solidFill>
                <a:latin typeface="Arial" panose="020B0604020202020204" pitchFamily="34" charset="0"/>
              </a:rPr>
              <a:t>实际应用示例</a:t>
            </a:r>
            <a:endParaRPr lang="en-US" altLang="zh-CN" sz="1800">
              <a:solidFill>
                <a:srgbClr val="990000"/>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038005D2-1D20-482D-9862-825EEBD88EF3}"/>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64514" name="Text Box 3">
            <a:extLst>
              <a:ext uri="{FF2B5EF4-FFF2-40B4-BE49-F238E27FC236}">
                <a16:creationId xmlns:a16="http://schemas.microsoft.com/office/drawing/2014/main" id="{0243D585-650B-49EA-84FA-D1723A81556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64515" name="Rectangle 4">
            <a:extLst>
              <a:ext uri="{FF2B5EF4-FFF2-40B4-BE49-F238E27FC236}">
                <a16:creationId xmlns:a16="http://schemas.microsoft.com/office/drawing/2014/main" id="{5667BBEC-D504-4290-93BC-6A4AE9D127A6}"/>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FE9BB4A3-5A21-43A7-AB5E-6800A89E2849}"/>
              </a:ext>
            </a:extLst>
          </p:cNvPr>
          <p:cNvSpPr/>
          <p:nvPr/>
        </p:nvSpPr>
        <p:spPr bwMode="gray">
          <a:xfrm>
            <a:off x="179388" y="1089025"/>
            <a:ext cx="8713787" cy="5508625"/>
          </a:xfrm>
          <a:prstGeom prst="roundRect">
            <a:avLst>
              <a:gd name="adj" fmla="val 6552"/>
            </a:avLst>
          </a:prstGeom>
        </p:spPr>
        <p:style>
          <a:lnRef idx="2">
            <a:schemeClr val="dk1"/>
          </a:lnRef>
          <a:fillRef idx="1">
            <a:schemeClr val="lt1"/>
          </a:fillRef>
          <a:effectRef idx="0">
            <a:schemeClr val="dk1"/>
          </a:effectRef>
          <a:fontRef idx="minor">
            <a:schemeClr val="dk1"/>
          </a:fontRef>
        </p:style>
        <p:txBody>
          <a:bodyPr anchor="ctr"/>
          <a:lstStyle/>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a:p>
            <a:pPr eaLnBrk="1" hangingPunct="1">
              <a:spcBef>
                <a:spcPct val="20000"/>
              </a:spcBef>
              <a:spcAft>
                <a:spcPct val="20000"/>
              </a:spcAft>
              <a:defRPr/>
            </a:pPr>
            <a:endParaRPr lang="en-US" altLang="zh-CN" sz="2400" b="1" dirty="0">
              <a:solidFill>
                <a:srgbClr val="990000"/>
              </a:solidFill>
              <a:latin typeface="Arial" panose="020B0604020202020204" pitchFamily="34" charset="0"/>
            </a:endParaRPr>
          </a:p>
        </p:txBody>
      </p:sp>
      <p:sp>
        <p:nvSpPr>
          <p:cNvPr id="64517" name="Rectangle 2">
            <a:extLst>
              <a:ext uri="{FF2B5EF4-FFF2-40B4-BE49-F238E27FC236}">
                <a16:creationId xmlns:a16="http://schemas.microsoft.com/office/drawing/2014/main" id="{3711B825-5B96-4E98-A161-E600174290A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64518" name="Rectangle 2">
            <a:extLst>
              <a:ext uri="{FF2B5EF4-FFF2-40B4-BE49-F238E27FC236}">
                <a16:creationId xmlns:a16="http://schemas.microsoft.com/office/drawing/2014/main" id="{5BB12690-C418-4D6C-8F2C-99193B6405A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64519" name="TextBox 10">
            <a:extLst>
              <a:ext uri="{FF2B5EF4-FFF2-40B4-BE49-F238E27FC236}">
                <a16:creationId xmlns:a16="http://schemas.microsoft.com/office/drawing/2014/main" id="{13FB750E-24DD-45D8-856F-4CA5A1C01675}"/>
              </a:ext>
            </a:extLst>
          </p:cNvPr>
          <p:cNvSpPr txBox="1">
            <a:spLocks noChangeArrowheads="1"/>
          </p:cNvSpPr>
          <p:nvPr/>
        </p:nvSpPr>
        <p:spPr bwMode="auto">
          <a:xfrm>
            <a:off x="22685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 3-14  	</a:t>
            </a:r>
            <a:r>
              <a:rPr lang="zh-CN" altLang="zh-CN" sz="1800">
                <a:solidFill>
                  <a:schemeClr val="tx1"/>
                </a:solidFill>
                <a:latin typeface="Arial" panose="020B0604020202020204" pitchFamily="34" charset="0"/>
              </a:rPr>
              <a:t>加工</a:t>
            </a:r>
            <a:r>
              <a:rPr lang="en-US" altLang="zh-CN" sz="1800">
                <a:solidFill>
                  <a:schemeClr val="tx1"/>
                </a:solidFill>
                <a:latin typeface="Arial" panose="020B0604020202020204" pitchFamily="34" charset="0"/>
              </a:rPr>
              <a:t>1</a:t>
            </a:r>
            <a:r>
              <a:rPr lang="zh-CN" altLang="zh-CN" sz="1800">
                <a:solidFill>
                  <a:schemeClr val="tx1"/>
                </a:solidFill>
                <a:latin typeface="Arial" panose="020B0604020202020204" pitchFamily="34" charset="0"/>
              </a:rPr>
              <a:t>的第二层数据流图</a:t>
            </a:r>
          </a:p>
        </p:txBody>
      </p:sp>
      <p:sp>
        <p:nvSpPr>
          <p:cNvPr id="64520" name="Rectangle 4">
            <a:extLst>
              <a:ext uri="{FF2B5EF4-FFF2-40B4-BE49-F238E27FC236}">
                <a16:creationId xmlns:a16="http://schemas.microsoft.com/office/drawing/2014/main" id="{80958776-4FDB-440E-A75F-C6CD76E8137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64521" name="矩形 11">
            <a:extLst>
              <a:ext uri="{FF2B5EF4-FFF2-40B4-BE49-F238E27FC236}">
                <a16:creationId xmlns:a16="http://schemas.microsoft.com/office/drawing/2014/main" id="{17E016E0-0522-4C9A-946D-4B319650944E}"/>
              </a:ext>
            </a:extLst>
          </p:cNvPr>
          <p:cNvSpPr>
            <a:spLocks noChangeArrowheads="1"/>
          </p:cNvSpPr>
          <p:nvPr/>
        </p:nvSpPr>
        <p:spPr bwMode="auto">
          <a:xfrm>
            <a:off x="460375" y="1208088"/>
            <a:ext cx="2414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en-US" altLang="zh-CN" sz="1800">
                <a:solidFill>
                  <a:srgbClr val="990000"/>
                </a:solidFill>
                <a:latin typeface="Arial" panose="020B0604020202020204" pitchFamily="34" charset="0"/>
              </a:rPr>
              <a:t>6</a:t>
            </a:r>
            <a:r>
              <a:rPr lang="zh-CN" altLang="en-US" sz="1800">
                <a:solidFill>
                  <a:srgbClr val="990000"/>
                </a:solidFill>
                <a:latin typeface="Arial" panose="020B0604020202020204" pitchFamily="34" charset="0"/>
              </a:rPr>
              <a:t>．</a:t>
            </a:r>
            <a:r>
              <a:rPr lang="en-US" altLang="zh-CN" sz="1800">
                <a:solidFill>
                  <a:srgbClr val="990000"/>
                </a:solidFill>
                <a:latin typeface="Arial" panose="020B0604020202020204" pitchFamily="34" charset="0"/>
              </a:rPr>
              <a:t>DFD</a:t>
            </a:r>
            <a:r>
              <a:rPr lang="zh-CN" altLang="zh-CN" sz="1800">
                <a:solidFill>
                  <a:srgbClr val="990000"/>
                </a:solidFill>
                <a:latin typeface="Arial" panose="020B0604020202020204" pitchFamily="34" charset="0"/>
              </a:rPr>
              <a:t>实际应用示例</a:t>
            </a:r>
            <a:endParaRPr lang="en-US" altLang="zh-CN" sz="1800">
              <a:solidFill>
                <a:srgbClr val="990000"/>
              </a:solidFill>
              <a:latin typeface="Arial" panose="020B0604020202020204" pitchFamily="34" charset="0"/>
            </a:endParaRPr>
          </a:p>
        </p:txBody>
      </p:sp>
      <p:sp>
        <p:nvSpPr>
          <p:cNvPr id="64522" name="Rectangle 4">
            <a:extLst>
              <a:ext uri="{FF2B5EF4-FFF2-40B4-BE49-F238E27FC236}">
                <a16:creationId xmlns:a16="http://schemas.microsoft.com/office/drawing/2014/main" id="{248C5616-FA44-4A97-A230-98794233D2C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64523" name="对象 21">
            <a:extLst>
              <a:ext uri="{FF2B5EF4-FFF2-40B4-BE49-F238E27FC236}">
                <a16:creationId xmlns:a16="http://schemas.microsoft.com/office/drawing/2014/main" id="{BD7E83DD-30F2-4A60-BDDC-6E3CE4E23E9A}"/>
              </a:ext>
            </a:extLst>
          </p:cNvPr>
          <p:cNvGraphicFramePr>
            <a:graphicFrameLocks noChangeAspect="1"/>
          </p:cNvGraphicFramePr>
          <p:nvPr/>
        </p:nvGraphicFramePr>
        <p:xfrm>
          <a:off x="1979613" y="1773238"/>
          <a:ext cx="5400675" cy="4187825"/>
        </p:xfrm>
        <a:graphic>
          <a:graphicData uri="http://schemas.openxmlformats.org/presentationml/2006/ole">
            <mc:AlternateContent xmlns:mc="http://schemas.openxmlformats.org/markup-compatibility/2006">
              <mc:Choice xmlns:v="urn:schemas-microsoft-com:vml" Requires="v">
                <p:oleObj spid="_x0000_s10256" r:id="rId3" imgW="3797300" imgH="2946400" progId="Visio.Drawing.11">
                  <p:embed/>
                </p:oleObj>
              </mc:Choice>
              <mc:Fallback>
                <p:oleObj r:id="rId3" imgW="3797300" imgH="2946400" progId="Visio.Drawing.11">
                  <p:embed/>
                  <p:pic>
                    <p:nvPicPr>
                      <p:cNvPr id="64523" name="对象 21">
                        <a:extLst>
                          <a:ext uri="{FF2B5EF4-FFF2-40B4-BE49-F238E27FC236}">
                            <a16:creationId xmlns:a16="http://schemas.microsoft.com/office/drawing/2014/main" id="{BD7E83DD-30F2-4A60-BDDC-6E3CE4E23E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773238"/>
                        <a:ext cx="5400675"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3">
            <a:extLst>
              <a:ext uri="{FF2B5EF4-FFF2-40B4-BE49-F238E27FC236}">
                <a16:creationId xmlns:a16="http://schemas.microsoft.com/office/drawing/2014/main" id="{190D0D7F-5566-443C-98E7-434A9A852AF6}"/>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65538" name="Rectangle 4">
            <a:extLst>
              <a:ext uri="{FF2B5EF4-FFF2-40B4-BE49-F238E27FC236}">
                <a16:creationId xmlns:a16="http://schemas.microsoft.com/office/drawing/2014/main" id="{ACBB75C0-78B1-49D9-B611-62956FA2EA8E}"/>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65539" name="Rectangle 5">
            <a:extLst>
              <a:ext uri="{FF2B5EF4-FFF2-40B4-BE49-F238E27FC236}">
                <a16:creationId xmlns:a16="http://schemas.microsoft.com/office/drawing/2014/main" id="{707CA83A-8AAC-4E2D-A969-E6B1F92CD6CD}"/>
              </a:ext>
            </a:extLst>
          </p:cNvPr>
          <p:cNvSpPr>
            <a:spLocks noChangeArrowheads="1"/>
          </p:cNvSpPr>
          <p:nvPr/>
        </p:nvSpPr>
        <p:spPr bwMode="auto">
          <a:xfrm>
            <a:off x="827088" y="2586038"/>
            <a:ext cx="7489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2000" b="0">
                <a:solidFill>
                  <a:schemeClr val="tx1"/>
                </a:solidFill>
                <a:latin typeface="Times New Roman" panose="02020603050405020304" pitchFamily="18" charset="0"/>
                <a:ea typeface="黑体" panose="02010609060101010101" pitchFamily="49" charset="-122"/>
              </a:rPr>
              <a:t>       </a:t>
            </a:r>
            <a:endParaRPr lang="zh-CN" altLang="en-US" sz="1800" b="0">
              <a:solidFill>
                <a:schemeClr val="tx1"/>
              </a:solidFill>
              <a:latin typeface="Arial" panose="020B0604020202020204" pitchFamily="34" charset="0"/>
              <a:ea typeface="黑体" panose="02010609060101010101" pitchFamily="49" charset="-122"/>
            </a:endParaRPr>
          </a:p>
        </p:txBody>
      </p:sp>
      <p:sp>
        <p:nvSpPr>
          <p:cNvPr id="65540" name="Rectangle 182">
            <a:extLst>
              <a:ext uri="{FF2B5EF4-FFF2-40B4-BE49-F238E27FC236}">
                <a16:creationId xmlns:a16="http://schemas.microsoft.com/office/drawing/2014/main" id="{5659FA1B-72E4-4567-AA57-5319D61A9CDC}"/>
              </a:ext>
            </a:extLst>
          </p:cNvPr>
          <p:cNvSpPr>
            <a:spLocks noChangeArrowheads="1"/>
          </p:cNvSpPr>
          <p:nvPr/>
        </p:nvSpPr>
        <p:spPr bwMode="auto">
          <a:xfrm>
            <a:off x="395288" y="1052513"/>
            <a:ext cx="8178800"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2400">
                <a:solidFill>
                  <a:srgbClr val="FF0000"/>
                </a:solidFill>
                <a:latin typeface="Arial" panose="020B0604020202020204" pitchFamily="34" charset="0"/>
              </a:rPr>
              <a:t>3.5.3 </a:t>
            </a:r>
            <a:r>
              <a:rPr lang="zh-CN" altLang="en-US" sz="2400">
                <a:solidFill>
                  <a:srgbClr val="FF0000"/>
                </a:solidFill>
                <a:latin typeface="Arial" panose="020B0604020202020204" pitchFamily="34" charset="0"/>
              </a:rPr>
              <a:t>数据字典 </a:t>
            </a:r>
            <a:endParaRPr lang="zh-CN" altLang="en-US">
              <a:solidFill>
                <a:srgbClr val="FF0000"/>
              </a:solidFill>
              <a:latin typeface="Arial" panose="020B0604020202020204" pitchFamily="34" charset="0"/>
            </a:endParaRPr>
          </a:p>
          <a:p>
            <a:pPr eaLnBrk="1" hangingPunct="1">
              <a:spcBef>
                <a:spcPct val="0"/>
              </a:spcBef>
              <a:buClrTx/>
              <a:buFont typeface="Arial" panose="020B0604020202020204" pitchFamily="34" charset="0"/>
              <a:buNone/>
            </a:pPr>
            <a:r>
              <a:rPr lang="zh-CN" altLang="en-US">
                <a:solidFill>
                  <a:srgbClr val="CC0000"/>
                </a:solidFill>
                <a:latin typeface="Arial" panose="020B0604020202020204" pitchFamily="34" charset="0"/>
              </a:rPr>
              <a:t>      </a:t>
            </a:r>
            <a:r>
              <a:rPr lang="zh-CN" altLang="en-US" u="sng">
                <a:solidFill>
                  <a:srgbClr val="CC0000"/>
                </a:solidFill>
                <a:latin typeface="Arial" panose="020B0604020202020204" pitchFamily="34" charset="0"/>
              </a:rPr>
              <a:t>数据词典</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Data Dictionary</a:t>
            </a:r>
            <a:r>
              <a:rPr lang="zh-CN" altLang="en-US">
                <a:solidFill>
                  <a:schemeClr val="tx1"/>
                </a:solidFill>
                <a:latin typeface="Arial" panose="020B0604020202020204" pitchFamily="34" charset="0"/>
              </a:rPr>
              <a:t>，</a:t>
            </a:r>
            <a:r>
              <a:rPr lang="en-US" altLang="zh-CN">
                <a:solidFill>
                  <a:schemeClr val="tx1"/>
                </a:solidFill>
                <a:latin typeface="Arial" panose="020B0604020202020204" pitchFamily="34" charset="0"/>
              </a:rPr>
              <a:t>DD</a:t>
            </a:r>
            <a:r>
              <a:rPr lang="zh-CN" altLang="en-US">
                <a:solidFill>
                  <a:schemeClr val="tx1"/>
                </a:solidFill>
                <a:latin typeface="Arial" panose="020B0604020202020204" pitchFamily="34" charset="0"/>
              </a:rPr>
              <a:t>）是指存储数据源定义和属性（描述说明）文档，是数据描述的重要组成部分。数据字典有</a:t>
            </a:r>
            <a:r>
              <a:rPr lang="en-US" altLang="zh-CN">
                <a:solidFill>
                  <a:srgbClr val="FF0000"/>
                </a:solidFill>
                <a:latin typeface="Arial" panose="020B0604020202020204" pitchFamily="34" charset="0"/>
              </a:rPr>
              <a:t>4</a:t>
            </a:r>
            <a:r>
              <a:rPr lang="zh-CN" altLang="en-US">
                <a:solidFill>
                  <a:srgbClr val="FF0000"/>
                </a:solidFill>
                <a:latin typeface="Arial" panose="020B0604020202020204" pitchFamily="34" charset="0"/>
              </a:rPr>
              <a:t>类条目</a:t>
            </a:r>
            <a:r>
              <a:rPr lang="zh-CN" altLang="en-US">
                <a:solidFill>
                  <a:schemeClr val="tx1"/>
                </a:solidFill>
                <a:latin typeface="Arial" panose="020B0604020202020204" pitchFamily="34" charset="0"/>
              </a:rPr>
              <a:t>：</a:t>
            </a:r>
            <a:r>
              <a:rPr lang="zh-CN" altLang="en-US">
                <a:solidFill>
                  <a:srgbClr val="009900"/>
                </a:solidFill>
                <a:latin typeface="Arial" panose="020B0604020202020204" pitchFamily="34" charset="0"/>
              </a:rPr>
              <a:t>数据流、数据项、文件及基本加工</a:t>
            </a:r>
            <a:r>
              <a:rPr lang="zh-CN" altLang="en-US">
                <a:solidFill>
                  <a:schemeClr val="tx1"/>
                </a:solidFill>
                <a:latin typeface="Arial" panose="020B0604020202020204" pitchFamily="34" charset="0"/>
              </a:rPr>
              <a:t>。在定义数据流或文件时，使用表</a:t>
            </a:r>
            <a:r>
              <a:rPr lang="en-US" altLang="zh-CN">
                <a:solidFill>
                  <a:schemeClr val="tx1"/>
                </a:solidFill>
                <a:latin typeface="Arial" panose="020B0604020202020204" pitchFamily="34" charset="0"/>
              </a:rPr>
              <a:t>3-7</a:t>
            </a:r>
            <a:r>
              <a:rPr lang="zh-CN" altLang="en-US">
                <a:solidFill>
                  <a:schemeClr val="tx1"/>
                </a:solidFill>
                <a:latin typeface="Arial" panose="020B0604020202020204" pitchFamily="34" charset="0"/>
              </a:rPr>
              <a:t>给出的符号。将这些条目按照一定的规则进行组织，构成数据字典。</a:t>
            </a:r>
          </a:p>
        </p:txBody>
      </p:sp>
      <p:graphicFrame>
        <p:nvGraphicFramePr>
          <p:cNvPr id="35894" name="Group 54">
            <a:extLst>
              <a:ext uri="{FF2B5EF4-FFF2-40B4-BE49-F238E27FC236}">
                <a16:creationId xmlns:a16="http://schemas.microsoft.com/office/drawing/2014/main" id="{CE65DCD6-69EA-4ED1-A1B1-B40323A03CE1}"/>
              </a:ext>
            </a:extLst>
          </p:cNvPr>
          <p:cNvGraphicFramePr>
            <a:graphicFrameLocks noGrp="1"/>
          </p:cNvGraphicFramePr>
          <p:nvPr/>
        </p:nvGraphicFramePr>
        <p:xfrm>
          <a:off x="1295400" y="3536950"/>
          <a:ext cx="7058025" cy="3068641"/>
        </p:xfrm>
        <a:graphic>
          <a:graphicData uri="http://schemas.openxmlformats.org/drawingml/2006/table">
            <a:tbl>
              <a:tblPr/>
              <a:tblGrid>
                <a:gridCol w="1154113">
                  <a:extLst>
                    <a:ext uri="{9D8B030D-6E8A-4147-A177-3AD203B41FA5}">
                      <a16:colId xmlns:a16="http://schemas.microsoft.com/office/drawing/2014/main" val="68082484"/>
                    </a:ext>
                  </a:extLst>
                </a:gridCol>
                <a:gridCol w="1311275">
                  <a:extLst>
                    <a:ext uri="{9D8B030D-6E8A-4147-A177-3AD203B41FA5}">
                      <a16:colId xmlns:a16="http://schemas.microsoft.com/office/drawing/2014/main" val="3912055951"/>
                    </a:ext>
                  </a:extLst>
                </a:gridCol>
                <a:gridCol w="4592637">
                  <a:extLst>
                    <a:ext uri="{9D8B030D-6E8A-4147-A177-3AD203B41FA5}">
                      <a16:colId xmlns:a16="http://schemas.microsoft.com/office/drawing/2014/main" val="3043348949"/>
                    </a:ext>
                  </a:extLst>
                </a:gridCol>
              </a:tblGrid>
              <a:tr h="31273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符号</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定义</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举例及说明</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4112653996"/>
                  </a:ext>
                </a:extLst>
              </a:tr>
              <a:tr h="336550">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被定义为</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6738738"/>
                  </a:ext>
                </a:extLst>
              </a:tr>
              <a:tr h="33178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与</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X=a+b</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，表示</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由</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和</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b</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组成</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653243"/>
                  </a:ext>
                </a:extLst>
              </a:tr>
              <a:tr h="31273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或</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X=[a│b]</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，表示</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由</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或</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b</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组成</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852479"/>
                  </a:ext>
                </a:extLst>
              </a:tr>
              <a:tr h="31273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重复</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，表示</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由</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个或多个</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组成</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354734"/>
                  </a:ext>
                </a:extLst>
              </a:tr>
              <a:tr h="531813">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m{</a:t>
                      </a:r>
                      <a:r>
                        <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}n</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或</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0">
                          <a:ln>
                            <a:noFill/>
                          </a:ln>
                          <a:solidFill>
                            <a:schemeClr val="tx2"/>
                          </a:solidFill>
                          <a:effectLst/>
                          <a:latin typeface="Arial" panose="020B0604020202020204" pitchFamily="34" charset="0"/>
                          <a:ea typeface="宋体" panose="02010600030101010101" pitchFamily="2" charset="-122"/>
                        </a:rPr>
                        <a:t>…</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30000">
                          <a:ln>
                            <a:noFill/>
                          </a:ln>
                          <a:solidFill>
                            <a:schemeClr val="tx2"/>
                          </a:solidFill>
                          <a:effectLst/>
                          <a:latin typeface="Times New Roman" panose="02020603050405020304" pitchFamily="18" charset="0"/>
                          <a:ea typeface="宋体" panose="02010600030101010101" pitchFamily="2" charset="-122"/>
                        </a:rPr>
                        <a:t>n</a:t>
                      </a:r>
                      <a:r>
                        <a:rPr kumimoji="0" lang="en-US" altLang="zh-CN" sz="1400" b="1" i="0" u="none" strike="noStrike" cap="none" normalizeH="0" baseline="-30000">
                          <a:ln>
                            <a:noFill/>
                          </a:ln>
                          <a:solidFill>
                            <a:schemeClr val="tx2"/>
                          </a:solidFill>
                          <a:effectLst/>
                          <a:latin typeface="Times New Roman" panose="02020603050405020304" pitchFamily="18" charset="0"/>
                          <a:ea typeface="宋体" panose="02010600030101010101" pitchFamily="2" charset="-122"/>
                        </a:rPr>
                        <a:t>m</a:t>
                      </a:r>
                      <a:endPar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重复</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X=2{a}5</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或</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a:t>
                      </a:r>
                      <a:r>
                        <a:rPr kumimoji="0" lang="en-US" altLang="zh-CN" sz="1400" b="1" i="0" u="none" strike="noStrike" cap="none" normalizeH="0" baseline="30000">
                          <a:ln>
                            <a:noFill/>
                          </a:ln>
                          <a:solidFill>
                            <a:schemeClr val="tx2"/>
                          </a:solidFill>
                          <a:effectLst/>
                          <a:latin typeface="Times New Roman" panose="02020603050405020304" pitchFamily="18" charset="0"/>
                          <a:ea typeface="宋体" panose="02010600030101010101" pitchFamily="2" charset="-122"/>
                        </a:rPr>
                        <a:t>5</a:t>
                      </a:r>
                      <a:r>
                        <a:rPr kumimoji="0" lang="en-US" altLang="zh-CN" sz="1400" b="1" i="0" u="none" strike="noStrike" cap="none" normalizeH="0" baseline="-30000">
                          <a:ln>
                            <a:noFill/>
                          </a:ln>
                          <a:solidFill>
                            <a:schemeClr val="tx2"/>
                          </a:solidFill>
                          <a:effectLst/>
                          <a:latin typeface="Times New Roman" panose="02020603050405020304" pitchFamily="18" charset="0"/>
                          <a:ea typeface="宋体" panose="02010600030101010101" pitchFamily="2" charset="-122"/>
                        </a:rPr>
                        <a:t>2</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，表示</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中最少出现</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2</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次</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，最多出现</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5</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次</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5</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和</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2</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为重复次数的上下限</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1862066"/>
                  </a:ext>
                </a:extLst>
              </a:tr>
              <a:tr h="31273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0">
                          <a:ln>
                            <a:noFill/>
                          </a:ln>
                          <a:solidFill>
                            <a:schemeClr val="tx2"/>
                          </a:solidFill>
                          <a:effectLst/>
                          <a:latin typeface="Arial" panose="020B0604020202020204" pitchFamily="34" charset="0"/>
                          <a:ea typeface="宋体" panose="02010600030101010101" pitchFamily="2" charset="-122"/>
                        </a:rPr>
                        <a:t>…</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可选</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），表示</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可在</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中出现，也可不出现</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6282544"/>
                  </a:ext>
                </a:extLst>
              </a:tr>
              <a:tr h="304800">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en-US" altLang="zh-CN" sz="12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基本数据元素</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t>
                      </a:r>
                      <a:r>
                        <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，表示</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取值为字符</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的数据元素</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869330"/>
                  </a:ext>
                </a:extLst>
              </a:tr>
              <a:tr h="31273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en-US" altLang="zh-CN"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连接符</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x=1</a:t>
                      </a:r>
                      <a:r>
                        <a:rPr kumimoji="0" lang="en-US" altLang="zh-CN" sz="12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9</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，表示</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x</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可取</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到</a:t>
                      </a:r>
                      <a:r>
                        <a:rPr kumimoji="0" lang="en-US" altLang="zh-CN"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9</a:t>
                      </a:r>
                      <a:r>
                        <a:rPr kumimoji="0"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中任意一个值</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3409767"/>
                  </a:ext>
                </a:extLst>
              </a:tr>
            </a:tbl>
          </a:graphicData>
        </a:graphic>
      </p:graphicFrame>
      <p:sp>
        <p:nvSpPr>
          <p:cNvPr id="65584" name="Rectangle 51">
            <a:extLst>
              <a:ext uri="{FF2B5EF4-FFF2-40B4-BE49-F238E27FC236}">
                <a16:creationId xmlns:a16="http://schemas.microsoft.com/office/drawing/2014/main" id="{EC3E1F72-68CF-402C-8BED-B1427DC6B155}"/>
              </a:ext>
            </a:extLst>
          </p:cNvPr>
          <p:cNvSpPr>
            <a:spLocks noChangeArrowheads="1"/>
          </p:cNvSpPr>
          <p:nvPr/>
        </p:nvSpPr>
        <p:spPr bwMode="auto">
          <a:xfrm>
            <a:off x="2652713" y="3105150"/>
            <a:ext cx="3836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1800">
                <a:solidFill>
                  <a:schemeClr val="tx1"/>
                </a:solidFill>
                <a:latin typeface="Arial" panose="020B0604020202020204" pitchFamily="34" charset="0"/>
              </a:rPr>
              <a:t>表</a:t>
            </a:r>
            <a:r>
              <a:rPr lang="en-US" altLang="zh-CN" sz="1800">
                <a:solidFill>
                  <a:schemeClr val="tx1"/>
                </a:solidFill>
                <a:latin typeface="Arial" panose="020B0604020202020204" pitchFamily="34" charset="0"/>
              </a:rPr>
              <a:t>3-7</a:t>
            </a:r>
            <a:r>
              <a:rPr lang="zh-CN" altLang="en-US" sz="1800">
                <a:solidFill>
                  <a:schemeClr val="tx1"/>
                </a:solidFill>
                <a:latin typeface="Arial" panose="020B0604020202020204" pitchFamily="34" charset="0"/>
              </a:rPr>
              <a:t>在数据字典定义中使用的符号</a:t>
            </a:r>
          </a:p>
        </p:txBody>
      </p:sp>
      <p:sp>
        <p:nvSpPr>
          <p:cNvPr id="35893" name="Rectangle 2">
            <a:extLst>
              <a:ext uri="{FF2B5EF4-FFF2-40B4-BE49-F238E27FC236}">
                <a16:creationId xmlns:a16="http://schemas.microsoft.com/office/drawing/2014/main" id="{68334758-7301-4772-877E-0F2E2312860F}"/>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a:extLst>
              <a:ext uri="{FF2B5EF4-FFF2-40B4-BE49-F238E27FC236}">
                <a16:creationId xmlns:a16="http://schemas.microsoft.com/office/drawing/2014/main" id="{5DA6E1F9-CB82-46FE-8281-7DD9F31799FC}"/>
              </a:ext>
            </a:extLst>
          </p:cNvPr>
          <p:cNvSpPr/>
          <p:nvPr/>
        </p:nvSpPr>
        <p:spPr bwMode="gray">
          <a:xfrm>
            <a:off x="179388" y="1089025"/>
            <a:ext cx="8713787" cy="5508625"/>
          </a:xfrm>
          <a:prstGeom prst="roundRect">
            <a:avLst>
              <a:gd name="adj" fmla="val 6552"/>
            </a:avLst>
          </a:prstGeom>
        </p:spPr>
        <p:style>
          <a:lnRef idx="2">
            <a:schemeClr val="dk1"/>
          </a:lnRef>
          <a:fillRef idx="1">
            <a:schemeClr val="lt1"/>
          </a:fillRef>
          <a:effectRef idx="0">
            <a:schemeClr val="dk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15000"/>
              </a:spcAft>
              <a:buFont typeface="Arial" panose="020B0604020202020204" pitchFamily="34" charset="0"/>
              <a:buNone/>
            </a:pPr>
            <a:r>
              <a:rPr lang="zh-CN" altLang="en-US" sz="2000">
                <a:latin typeface="Times New Roman" panose="02020603050405020304" pitchFamily="18" charset="0"/>
              </a:rPr>
              <a:t>        </a:t>
            </a:r>
            <a:r>
              <a:rPr lang="en-US" altLang="zh-CN" sz="2400">
                <a:solidFill>
                  <a:srgbClr val="993300"/>
                </a:solidFill>
                <a:latin typeface="Times New Roman" panose="02020603050405020304" pitchFamily="18" charset="0"/>
              </a:rPr>
              <a:t>DD</a:t>
            </a:r>
            <a:r>
              <a:rPr lang="zh-CN" altLang="en-US" sz="2400">
                <a:latin typeface="Times New Roman" panose="02020603050405020304" pitchFamily="18" charset="0"/>
              </a:rPr>
              <a:t>以一种准确无二义性的说明方式，为软件分析、设计及维护提供了有关</a:t>
            </a:r>
            <a:r>
              <a:rPr lang="zh-CN" altLang="en-US" sz="2400">
                <a:solidFill>
                  <a:srgbClr val="FF0000"/>
                </a:solidFill>
                <a:latin typeface="Times New Roman" panose="02020603050405020304" pitchFamily="18" charset="0"/>
              </a:rPr>
              <a:t>数据</a:t>
            </a:r>
            <a:r>
              <a:rPr lang="zh-CN" altLang="en-US" sz="2400">
                <a:latin typeface="Times New Roman" panose="02020603050405020304" pitchFamily="18" charset="0"/>
              </a:rPr>
              <a:t>元素一致的</a:t>
            </a:r>
            <a:r>
              <a:rPr lang="zh-CN" altLang="en-US" sz="2400">
                <a:solidFill>
                  <a:srgbClr val="FF0000"/>
                </a:solidFill>
                <a:latin typeface="Times New Roman" panose="02020603050405020304" pitchFamily="18" charset="0"/>
              </a:rPr>
              <a:t>定义和详细描述</a:t>
            </a:r>
            <a:r>
              <a:rPr lang="zh-CN" altLang="en-US" sz="2400">
                <a:latin typeface="Times New Roman" panose="02020603050405020304" pitchFamily="18" charset="0"/>
              </a:rPr>
              <a:t>。</a:t>
            </a:r>
          </a:p>
          <a:p>
            <a:pPr eaLnBrk="1" hangingPunct="1">
              <a:lnSpc>
                <a:spcPct val="150000"/>
              </a:lnSpc>
              <a:spcAft>
                <a:spcPct val="15000"/>
              </a:spcAft>
              <a:buFont typeface="Arial" panose="020B0604020202020204" pitchFamily="34" charset="0"/>
              <a:buNone/>
            </a:pPr>
            <a:r>
              <a:rPr lang="zh-CN" altLang="en-US" sz="2400">
                <a:latin typeface="Times New Roman" panose="02020603050405020304" pitchFamily="18" charset="0"/>
              </a:rPr>
              <a:t>   数据字典</a:t>
            </a:r>
            <a:r>
              <a:rPr lang="zh-CN" altLang="en-US" sz="2400">
                <a:solidFill>
                  <a:srgbClr val="FF0000"/>
                </a:solidFill>
                <a:latin typeface="Times New Roman" panose="02020603050405020304" pitchFamily="18" charset="0"/>
              </a:rPr>
              <a:t>要求</a:t>
            </a:r>
            <a:r>
              <a:rPr lang="zh-CN" altLang="en-US" sz="2400">
                <a:latin typeface="Times New Roman" panose="02020603050405020304" pitchFamily="18" charset="0"/>
              </a:rPr>
              <a:t>：</a:t>
            </a:r>
            <a:r>
              <a:rPr lang="zh-CN" altLang="en-US" sz="2400">
                <a:solidFill>
                  <a:srgbClr val="009900"/>
                </a:solidFill>
                <a:latin typeface="Times New Roman" panose="02020603050405020304" pitchFamily="18" charset="0"/>
              </a:rPr>
              <a:t>完整性、一致性和可用性</a:t>
            </a:r>
            <a:r>
              <a:rPr lang="zh-CN" altLang="en-US" sz="2400">
                <a:latin typeface="Times New Roman" panose="02020603050405020304" pitchFamily="18" charset="0"/>
              </a:rPr>
              <a:t>。</a:t>
            </a:r>
          </a:p>
          <a:p>
            <a:pPr>
              <a:lnSpc>
                <a:spcPct val="150000"/>
              </a:lnSpc>
              <a:spcAft>
                <a:spcPct val="15000"/>
              </a:spcAft>
              <a:buFont typeface="Arial" panose="020B0604020202020204" pitchFamily="34" charset="0"/>
              <a:buNone/>
            </a:pPr>
            <a:r>
              <a:rPr lang="zh-CN" altLang="en-US" sz="2400">
                <a:solidFill>
                  <a:srgbClr val="990033"/>
                </a:solidFill>
              </a:rPr>
              <a:t>   （</a:t>
            </a:r>
            <a:r>
              <a:rPr lang="en-US" altLang="zh-CN" sz="2400">
                <a:solidFill>
                  <a:srgbClr val="990033"/>
                </a:solidFill>
              </a:rPr>
              <a:t>1</a:t>
            </a:r>
            <a:r>
              <a:rPr lang="zh-CN" altLang="en-US" sz="2400">
                <a:solidFill>
                  <a:srgbClr val="990033"/>
                </a:solidFill>
              </a:rPr>
              <a:t>）数据流条目</a:t>
            </a:r>
            <a:r>
              <a:rPr lang="zh-CN" altLang="en-US" sz="2400">
                <a:latin typeface="Times New Roman" panose="02020603050405020304" pitchFamily="18" charset="0"/>
              </a:rPr>
              <a:t>。给出了</a:t>
            </a:r>
            <a:r>
              <a:rPr lang="en-US" altLang="zh-CN" sz="2400">
                <a:latin typeface="Times New Roman" panose="02020603050405020304" pitchFamily="18" charset="0"/>
              </a:rPr>
              <a:t>DFD</a:t>
            </a:r>
            <a:r>
              <a:rPr lang="zh-CN" altLang="en-US" sz="2400">
                <a:latin typeface="Times New Roman" panose="02020603050405020304" pitchFamily="18" charset="0"/>
              </a:rPr>
              <a:t>中</a:t>
            </a:r>
            <a:r>
              <a:rPr lang="zh-CN" altLang="en-US" sz="2400">
                <a:solidFill>
                  <a:srgbClr val="009900"/>
                </a:solidFill>
                <a:latin typeface="Times New Roman" panose="02020603050405020304" pitchFamily="18" charset="0"/>
              </a:rPr>
              <a:t>数据流的定义</a:t>
            </a:r>
            <a:r>
              <a:rPr lang="zh-CN" altLang="en-US" sz="2400">
                <a:latin typeface="Times New Roman" panose="02020603050405020304" pitchFamily="18" charset="0"/>
              </a:rPr>
              <a:t>，通常对数据流的简单描述为列出该数据流的</a:t>
            </a:r>
            <a:r>
              <a:rPr lang="zh-CN" altLang="en-US" sz="2400">
                <a:solidFill>
                  <a:srgbClr val="990000"/>
                </a:solidFill>
                <a:latin typeface="Times New Roman" panose="02020603050405020304" pitchFamily="18" charset="0"/>
              </a:rPr>
              <a:t>各组成数据项</a:t>
            </a:r>
            <a:r>
              <a:rPr lang="zh-CN" altLang="en-US" sz="2400">
                <a:latin typeface="Times New Roman" panose="02020603050405020304" pitchFamily="18" charset="0"/>
              </a:rPr>
              <a:t>。</a:t>
            </a:r>
            <a:r>
              <a:rPr lang="zh-CN" altLang="en-US" sz="2400">
                <a:solidFill>
                  <a:srgbClr val="990000"/>
                </a:solidFill>
                <a:latin typeface="Times New Roman" panose="02020603050405020304" pitchFamily="18" charset="0"/>
              </a:rPr>
              <a:t>主要包括</a:t>
            </a:r>
            <a:r>
              <a:rPr lang="zh-CN" altLang="en-US" sz="2400">
                <a:latin typeface="Times New Roman" panose="02020603050405020304" pitchFamily="18" charset="0"/>
              </a:rPr>
              <a:t>：</a:t>
            </a:r>
            <a:r>
              <a:rPr lang="zh-CN" altLang="en-US" sz="2400">
                <a:solidFill>
                  <a:srgbClr val="009900"/>
                </a:solidFill>
                <a:latin typeface="Times New Roman" panose="02020603050405020304" pitchFamily="18" charset="0"/>
              </a:rPr>
              <a:t>数据流名称、别名及简述、数据流来源和去处、数据流组成、流通量</a:t>
            </a:r>
            <a:r>
              <a:rPr lang="zh-CN" altLang="en-US" sz="2400">
                <a:latin typeface="Times New Roman" panose="02020603050405020304" pitchFamily="18" charset="0"/>
              </a:rPr>
              <a:t>。   </a:t>
            </a:r>
            <a:endParaRPr lang="zh-CN" altLang="en-US" sz="2400"/>
          </a:p>
        </p:txBody>
      </p:sp>
      <p:sp>
        <p:nvSpPr>
          <p:cNvPr id="66562" name="Text Box 3">
            <a:extLst>
              <a:ext uri="{FF2B5EF4-FFF2-40B4-BE49-F238E27FC236}">
                <a16:creationId xmlns:a16="http://schemas.microsoft.com/office/drawing/2014/main" id="{1E9D669F-0E49-49B1-B650-D2B81B019D4F}"/>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66563" name="Rectangle 4">
            <a:extLst>
              <a:ext uri="{FF2B5EF4-FFF2-40B4-BE49-F238E27FC236}">
                <a16:creationId xmlns:a16="http://schemas.microsoft.com/office/drawing/2014/main" id="{E67019D8-025B-49D3-9403-EE5CA80FE269}"/>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66564" name="Rectangle 5">
            <a:extLst>
              <a:ext uri="{FF2B5EF4-FFF2-40B4-BE49-F238E27FC236}">
                <a16:creationId xmlns:a16="http://schemas.microsoft.com/office/drawing/2014/main" id="{6DDCD76C-782C-4005-998B-BE22CA867BF0}"/>
              </a:ext>
            </a:extLst>
          </p:cNvPr>
          <p:cNvSpPr>
            <a:spLocks noChangeArrowheads="1"/>
          </p:cNvSpPr>
          <p:nvPr/>
        </p:nvSpPr>
        <p:spPr bwMode="auto">
          <a:xfrm>
            <a:off x="323850" y="3100388"/>
            <a:ext cx="79232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en-US" altLang="zh-CN" sz="1600" b="0">
              <a:solidFill>
                <a:schemeClr val="tx1"/>
              </a:solidFill>
              <a:latin typeface="Times New Roman" panose="02020603050405020304" pitchFamily="18" charset="0"/>
            </a:endParaRPr>
          </a:p>
          <a:p>
            <a:pPr>
              <a:spcBef>
                <a:spcPct val="0"/>
              </a:spcBef>
              <a:buClrTx/>
              <a:buFont typeface="Arial" panose="020B0604020202020204" pitchFamily="34" charset="0"/>
              <a:buNone/>
            </a:pPr>
            <a:endParaRPr lang="zh-CN" altLang="en-US" sz="2000" b="0">
              <a:solidFill>
                <a:schemeClr val="tx1"/>
              </a:solidFill>
            </a:endParaRPr>
          </a:p>
        </p:txBody>
      </p:sp>
      <p:sp>
        <p:nvSpPr>
          <p:cNvPr id="36873" name="Rectangle 2">
            <a:extLst>
              <a:ext uri="{FF2B5EF4-FFF2-40B4-BE49-F238E27FC236}">
                <a16:creationId xmlns:a16="http://schemas.microsoft.com/office/drawing/2014/main" id="{9E1FDF5A-6FF7-482C-A725-51B1BA62A0C4}"/>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3">
            <a:extLst>
              <a:ext uri="{FF2B5EF4-FFF2-40B4-BE49-F238E27FC236}">
                <a16:creationId xmlns:a16="http://schemas.microsoft.com/office/drawing/2014/main" id="{45C2CBA7-BEAD-4A2D-840B-E591355CBE3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67586" name="Rectangle 4">
            <a:extLst>
              <a:ext uri="{FF2B5EF4-FFF2-40B4-BE49-F238E27FC236}">
                <a16:creationId xmlns:a16="http://schemas.microsoft.com/office/drawing/2014/main" id="{2EF2049F-9CB7-4F04-9582-910FF1068BBB}"/>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67587" name="AutoShape 6">
            <a:extLst>
              <a:ext uri="{FF2B5EF4-FFF2-40B4-BE49-F238E27FC236}">
                <a16:creationId xmlns:a16="http://schemas.microsoft.com/office/drawing/2014/main" id="{722855E9-BA4A-4E9B-BB18-7ED62FE5AC44}"/>
              </a:ext>
            </a:extLst>
          </p:cNvPr>
          <p:cNvSpPr>
            <a:spLocks noChangeArrowheads="1"/>
          </p:cNvSpPr>
          <p:nvPr/>
        </p:nvSpPr>
        <p:spPr bwMode="auto">
          <a:xfrm>
            <a:off x="384175" y="1255713"/>
            <a:ext cx="8435975" cy="526891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b="0">
              <a:solidFill>
                <a:schemeClr val="tx1"/>
              </a:solidFill>
            </a:endParaRPr>
          </a:p>
        </p:txBody>
      </p:sp>
      <p:sp>
        <p:nvSpPr>
          <p:cNvPr id="67588" name="Rectangle 7">
            <a:extLst>
              <a:ext uri="{FF2B5EF4-FFF2-40B4-BE49-F238E27FC236}">
                <a16:creationId xmlns:a16="http://schemas.microsoft.com/office/drawing/2014/main" id="{CE410CB1-F395-42C9-9247-44D3A1B905E9}"/>
              </a:ext>
            </a:extLst>
          </p:cNvPr>
          <p:cNvSpPr>
            <a:spLocks noChangeArrowheads="1"/>
          </p:cNvSpPr>
          <p:nvPr/>
        </p:nvSpPr>
        <p:spPr bwMode="auto">
          <a:xfrm>
            <a:off x="795338" y="1400175"/>
            <a:ext cx="7775575"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en-US">
                <a:solidFill>
                  <a:schemeClr val="tx1"/>
                </a:solidFill>
                <a:latin typeface="Times New Roman" panose="02020603050405020304" pitchFamily="18" charset="0"/>
              </a:rPr>
              <a:t>“  毕业生就业服务系统”中的数据流“招聘信息”条目：</a:t>
            </a:r>
            <a:endParaRPr lang="zh-CN" altLang="en-US">
              <a:solidFill>
                <a:schemeClr val="tx1"/>
              </a:solidFill>
              <a:latin typeface="Arial" panose="020B0604020202020204" pitchFamily="34" charset="0"/>
            </a:endParaRPr>
          </a:p>
          <a:p>
            <a:pPr>
              <a:lnSpc>
                <a:spcPct val="150000"/>
              </a:lnSpc>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数据流名称</a:t>
            </a:r>
            <a:r>
              <a:rPr lang="zh-CN" altLang="en-US">
                <a:solidFill>
                  <a:schemeClr val="tx1"/>
                </a:solidFill>
                <a:latin typeface="楷体" panose="02010609060101010101" pitchFamily="49" charset="-122"/>
                <a:ea typeface="楷体" panose="02010609060101010101" pitchFamily="49" charset="-122"/>
              </a:rPr>
              <a:t>：招聘信息。</a:t>
            </a:r>
          </a:p>
          <a:p>
            <a:pPr>
              <a:lnSpc>
                <a:spcPct val="150000"/>
              </a:lnSpc>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别名</a:t>
            </a:r>
            <a:r>
              <a:rPr lang="zh-CN" altLang="en-US">
                <a:solidFill>
                  <a:schemeClr val="tx1"/>
                </a:solidFill>
                <a:latin typeface="楷体" panose="02010609060101010101" pitchFamily="49" charset="-122"/>
                <a:ea typeface="楷体" panose="02010609060101010101" pitchFamily="49" charset="-122"/>
              </a:rPr>
              <a:t>：无。</a:t>
            </a:r>
          </a:p>
          <a:p>
            <a:pPr>
              <a:lnSpc>
                <a:spcPct val="150000"/>
              </a:lnSpc>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简述</a:t>
            </a:r>
            <a:r>
              <a:rPr lang="zh-CN" altLang="en-US">
                <a:solidFill>
                  <a:schemeClr val="tx1"/>
                </a:solidFill>
                <a:latin typeface="楷体" panose="02010609060101010101" pitchFamily="49" charset="-122"/>
                <a:ea typeface="楷体" panose="02010609060101010101" pitchFamily="49" charset="-122"/>
              </a:rPr>
              <a:t>：公司发布招聘信息。</a:t>
            </a:r>
          </a:p>
          <a:p>
            <a:pPr>
              <a:lnSpc>
                <a:spcPct val="150000"/>
              </a:lnSpc>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来源</a:t>
            </a:r>
            <a:r>
              <a:rPr lang="zh-CN" altLang="en-US">
                <a:solidFill>
                  <a:schemeClr val="tx1"/>
                </a:solidFill>
                <a:latin typeface="楷体" panose="02010609060101010101" pitchFamily="49" charset="-122"/>
                <a:ea typeface="楷体" panose="02010609060101010101" pitchFamily="49" charset="-122"/>
              </a:rPr>
              <a:t>：招聘公司。</a:t>
            </a:r>
          </a:p>
          <a:p>
            <a:pPr>
              <a:lnSpc>
                <a:spcPct val="150000"/>
              </a:lnSpc>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去向</a:t>
            </a:r>
            <a:r>
              <a:rPr lang="zh-CN" altLang="en-US">
                <a:solidFill>
                  <a:schemeClr val="tx1"/>
                </a:solidFill>
                <a:latin typeface="楷体" panose="02010609060101010101" pitchFamily="49" charset="-122"/>
                <a:ea typeface="楷体" panose="02010609060101010101" pitchFamily="49" charset="-122"/>
              </a:rPr>
              <a:t>：加工</a:t>
            </a:r>
            <a:r>
              <a:rPr lang="en-US" altLang="zh-CN">
                <a:solidFill>
                  <a:schemeClr val="tx1"/>
                </a:solidFill>
                <a:latin typeface="楷体" panose="02010609060101010101" pitchFamily="49" charset="-122"/>
                <a:ea typeface="楷体" panose="02010609060101010101" pitchFamily="49" charset="-122"/>
              </a:rPr>
              <a:t>2“</a:t>
            </a:r>
            <a:r>
              <a:rPr lang="zh-CN" altLang="en-US">
                <a:solidFill>
                  <a:schemeClr val="tx1"/>
                </a:solidFill>
                <a:latin typeface="楷体" panose="02010609060101010101" pitchFamily="49" charset="-122"/>
                <a:ea typeface="楷体" panose="02010609060101010101" pitchFamily="49" charset="-122"/>
              </a:rPr>
              <a:t>招聘管理”。</a:t>
            </a:r>
          </a:p>
          <a:p>
            <a:pPr>
              <a:lnSpc>
                <a:spcPct val="150000"/>
              </a:lnSpc>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数据流量</a:t>
            </a:r>
            <a:r>
              <a:rPr lang="zh-CN" altLang="en-US">
                <a:solidFill>
                  <a:schemeClr val="tx1"/>
                </a:solidFill>
                <a:latin typeface="楷体" panose="02010609060101010101" pitchFamily="49" charset="-122"/>
                <a:ea typeface="楷体" panose="02010609060101010101" pitchFamily="49" charset="-122"/>
              </a:rPr>
              <a:t>：</a:t>
            </a:r>
            <a:r>
              <a:rPr lang="en-US" altLang="zh-CN">
                <a:solidFill>
                  <a:schemeClr val="tx1"/>
                </a:solidFill>
                <a:latin typeface="楷体" panose="02010609060101010101" pitchFamily="49" charset="-122"/>
                <a:ea typeface="楷体" panose="02010609060101010101" pitchFamily="49" charset="-122"/>
              </a:rPr>
              <a:t>100</a:t>
            </a:r>
            <a:r>
              <a:rPr lang="zh-CN" altLang="en-US">
                <a:solidFill>
                  <a:schemeClr val="tx1"/>
                </a:solidFill>
                <a:latin typeface="楷体" panose="02010609060101010101" pitchFamily="49" charset="-122"/>
                <a:ea typeface="楷体" panose="02010609060101010101" pitchFamily="49" charset="-122"/>
              </a:rPr>
              <a:t>份</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每月。</a:t>
            </a:r>
          </a:p>
          <a:p>
            <a:pPr>
              <a:lnSpc>
                <a:spcPct val="150000"/>
              </a:lnSpc>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组成</a:t>
            </a:r>
            <a:r>
              <a:rPr lang="zh-CN" altLang="en-US">
                <a:solidFill>
                  <a:schemeClr val="tx1"/>
                </a:solidFill>
                <a:latin typeface="楷体" panose="02010609060101010101" pitchFamily="49" charset="-122"/>
                <a:ea typeface="楷体" panose="02010609060101010101" pitchFamily="49" charset="-122"/>
              </a:rPr>
              <a:t>：公司代码</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公司名称</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招聘岗位</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招聘人数</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招聘条件</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工资待遇</a:t>
            </a:r>
          </a:p>
          <a:p>
            <a:pPr>
              <a:lnSpc>
                <a:spcPct val="150000"/>
              </a:lnSpc>
              <a:spcBef>
                <a:spcPct val="0"/>
              </a:spcBef>
              <a:buClrTx/>
              <a:buFont typeface="Arial" panose="020B0604020202020204" pitchFamily="34" charset="0"/>
              <a:buNone/>
            </a:pPr>
            <a:endParaRPr lang="zh-CN" altLang="en-US">
              <a:solidFill>
                <a:schemeClr val="tx1"/>
              </a:solidFill>
              <a:latin typeface="楷体" panose="02010609060101010101" pitchFamily="49" charset="-122"/>
              <a:ea typeface="楷体" panose="02010609060101010101" pitchFamily="49" charset="-122"/>
            </a:endParaRPr>
          </a:p>
        </p:txBody>
      </p:sp>
      <p:sp>
        <p:nvSpPr>
          <p:cNvPr id="13" name="圆角矩形 12">
            <a:extLst>
              <a:ext uri="{FF2B5EF4-FFF2-40B4-BE49-F238E27FC236}">
                <a16:creationId xmlns:a16="http://schemas.microsoft.com/office/drawing/2014/main" id="{EF690E1E-E26E-4225-928A-F819AE3BCA6B}"/>
              </a:ext>
            </a:extLst>
          </p:cNvPr>
          <p:cNvSpPr/>
          <p:nvPr/>
        </p:nvSpPr>
        <p:spPr bwMode="gray">
          <a:xfrm>
            <a:off x="384473" y="1209663"/>
            <a:ext cx="1143000" cy="5397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b="1" dirty="0">
                <a:solidFill>
                  <a:srgbClr val="002060"/>
                </a:solidFill>
                <a:latin typeface="宋体" panose="02010600030101010101" pitchFamily="2" charset="-122"/>
              </a:rPr>
              <a:t>案例</a:t>
            </a:r>
            <a:r>
              <a:rPr lang="en-US" altLang="zh-CN" b="1" dirty="0">
                <a:solidFill>
                  <a:srgbClr val="002060"/>
                </a:solidFill>
                <a:latin typeface="宋体" panose="02010600030101010101" pitchFamily="2" charset="-122"/>
              </a:rPr>
              <a:t>3-8</a:t>
            </a:r>
            <a:endParaRPr lang="zh-CN" altLang="en-US" b="1" dirty="0">
              <a:solidFill>
                <a:srgbClr val="002060"/>
              </a:solidFill>
              <a:latin typeface="宋体" panose="02010600030101010101" pitchFamily="2" charset="-122"/>
            </a:endParaRPr>
          </a:p>
        </p:txBody>
      </p:sp>
      <p:sp>
        <p:nvSpPr>
          <p:cNvPr id="37899" name="Rectangle 2">
            <a:extLst>
              <a:ext uri="{FF2B5EF4-FFF2-40B4-BE49-F238E27FC236}">
                <a16:creationId xmlns:a16="http://schemas.microsoft.com/office/drawing/2014/main" id="{7FA25D00-CD5F-42F9-8549-A34CD346FB6D}"/>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3">
            <a:extLst>
              <a:ext uri="{FF2B5EF4-FFF2-40B4-BE49-F238E27FC236}">
                <a16:creationId xmlns:a16="http://schemas.microsoft.com/office/drawing/2014/main" id="{365B8C71-7ADA-4C4C-9D96-B26EF39C874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68610" name="Rectangle 4">
            <a:extLst>
              <a:ext uri="{FF2B5EF4-FFF2-40B4-BE49-F238E27FC236}">
                <a16:creationId xmlns:a16="http://schemas.microsoft.com/office/drawing/2014/main" id="{58626656-B03B-4A09-9CD3-0B4531AE9F04}"/>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BC7DAE35-17E9-4AA6-8F0A-23C609B60462}"/>
              </a:ext>
            </a:extLst>
          </p:cNvPr>
          <p:cNvSpPr/>
          <p:nvPr/>
        </p:nvSpPr>
        <p:spPr bwMode="gray">
          <a:xfrm>
            <a:off x="395288" y="1255713"/>
            <a:ext cx="8208962" cy="1309687"/>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indent="4572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zh-CN" altLang="en-US">
                <a:solidFill>
                  <a:srgbClr val="990033"/>
                </a:solidFill>
                <a:latin typeface="Arial" panose="020B0604020202020204" pitchFamily="34" charset="0"/>
              </a:rPr>
              <a:t>（</a:t>
            </a:r>
            <a:r>
              <a:rPr lang="en-US" altLang="zh-CN">
                <a:solidFill>
                  <a:srgbClr val="990033"/>
                </a:solidFill>
                <a:latin typeface="Arial" panose="020B0604020202020204" pitchFamily="34" charset="0"/>
              </a:rPr>
              <a:t>2</a:t>
            </a:r>
            <a:r>
              <a:rPr lang="zh-CN" altLang="en-US">
                <a:solidFill>
                  <a:srgbClr val="990033"/>
                </a:solidFill>
                <a:latin typeface="Arial" panose="020B0604020202020204" pitchFamily="34" charset="0"/>
              </a:rPr>
              <a:t>）文件条目</a:t>
            </a:r>
            <a:r>
              <a:rPr lang="zh-CN" altLang="en-US">
                <a:solidFill>
                  <a:schemeClr val="tx1"/>
                </a:solidFill>
                <a:latin typeface="Arial" panose="020B0604020202020204" pitchFamily="34" charset="0"/>
              </a:rPr>
              <a:t>。给出某个文件的定义，</a:t>
            </a:r>
            <a:r>
              <a:rPr lang="zh-CN" altLang="en-US">
                <a:solidFill>
                  <a:srgbClr val="C00000"/>
                </a:solidFill>
                <a:latin typeface="Arial" panose="020B0604020202020204" pitchFamily="34" charset="0"/>
              </a:rPr>
              <a:t>文件的定义</a:t>
            </a:r>
            <a:r>
              <a:rPr lang="zh-CN" altLang="en-US">
                <a:solidFill>
                  <a:schemeClr val="tx1"/>
                </a:solidFill>
                <a:latin typeface="Arial" panose="020B0604020202020204" pitchFamily="34" charset="0"/>
              </a:rPr>
              <a:t>通常是列出文件记录的组成数据流，还可指出文件的组织方式。</a:t>
            </a:r>
          </a:p>
          <a:p>
            <a:pPr eaLnBrk="1" hangingPunct="1">
              <a:spcBef>
                <a:spcPct val="0"/>
              </a:spcBef>
              <a:buClrTx/>
              <a:buFontTx/>
              <a:buNone/>
            </a:pPr>
            <a:r>
              <a:rPr lang="zh-CN" altLang="en-US">
                <a:solidFill>
                  <a:schemeClr val="tx1"/>
                </a:solidFill>
                <a:latin typeface="Arial" panose="020B0604020202020204" pitchFamily="34" charset="0"/>
              </a:rPr>
              <a:t>      </a:t>
            </a:r>
            <a:endParaRPr lang="zh-CN" altLang="en-US" b="0">
              <a:solidFill>
                <a:schemeClr val="tx1"/>
              </a:solidFill>
              <a:latin typeface="Arial" panose="020B0604020202020204" pitchFamily="34" charset="0"/>
            </a:endParaRPr>
          </a:p>
        </p:txBody>
      </p:sp>
      <p:sp>
        <p:nvSpPr>
          <p:cNvPr id="38920" name="Rectangle 2">
            <a:extLst>
              <a:ext uri="{FF2B5EF4-FFF2-40B4-BE49-F238E27FC236}">
                <a16:creationId xmlns:a16="http://schemas.microsoft.com/office/drawing/2014/main" id="{2C06C94F-4100-460A-8212-5330E8DC9A5A}"/>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
        <p:nvSpPr>
          <p:cNvPr id="68613" name="Rectangle 7">
            <a:extLst>
              <a:ext uri="{FF2B5EF4-FFF2-40B4-BE49-F238E27FC236}">
                <a16:creationId xmlns:a16="http://schemas.microsoft.com/office/drawing/2014/main" id="{ADF6DC18-B757-4E3C-B77A-BC0180337D4F}"/>
              </a:ext>
            </a:extLst>
          </p:cNvPr>
          <p:cNvSpPr>
            <a:spLocks noChangeArrowheads="1"/>
          </p:cNvSpPr>
          <p:nvPr/>
        </p:nvSpPr>
        <p:spPr bwMode="auto">
          <a:xfrm>
            <a:off x="611188" y="2632075"/>
            <a:ext cx="77755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a:solidFill>
                  <a:schemeClr val="tx1"/>
                </a:solidFill>
                <a:latin typeface="Times New Roman" panose="02020603050405020304" pitchFamily="18" charset="0"/>
              </a:rPr>
              <a:t>             “毕业生就业服务系统”中公司注册信息文件：</a:t>
            </a:r>
            <a:endParaRPr lang="en-US" altLang="zh-CN">
              <a:solidFill>
                <a:schemeClr val="tx1"/>
              </a:solidFill>
              <a:latin typeface="Times New Roman" panose="02020603050405020304" pitchFamily="18" charset="0"/>
            </a:endParaRPr>
          </a:p>
          <a:p>
            <a:pPr eaLnBrk="1" hangingPunct="1">
              <a:spcBef>
                <a:spcPct val="0"/>
              </a:spcBef>
              <a:buClrTx/>
              <a:buFont typeface="Arial" panose="020B0604020202020204" pitchFamily="34" charset="0"/>
              <a:buNone/>
            </a:pPr>
            <a:endParaRPr lang="zh-CN" altLang="en-US">
              <a:solidFill>
                <a:schemeClr val="tx1"/>
              </a:solidFill>
              <a:latin typeface="Arial" panose="020B0604020202020204" pitchFamily="34" charset="0"/>
            </a:endParaRPr>
          </a:p>
          <a:p>
            <a:pPr>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数据文件名</a:t>
            </a:r>
            <a:r>
              <a:rPr lang="zh-CN" altLang="en-US">
                <a:solidFill>
                  <a:schemeClr val="tx1"/>
                </a:solidFill>
                <a:latin typeface="楷体" panose="02010609060101010101" pitchFamily="49" charset="-122"/>
                <a:ea typeface="楷体" panose="02010609060101010101" pitchFamily="49" charset="-122"/>
              </a:rPr>
              <a:t>：公司信息表</a:t>
            </a:r>
          </a:p>
          <a:p>
            <a:pPr>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别名</a:t>
            </a:r>
            <a:r>
              <a:rPr lang="zh-CN" altLang="en-US">
                <a:solidFill>
                  <a:schemeClr val="tx1"/>
                </a:solidFill>
                <a:latin typeface="楷体" panose="02010609060101010101" pitchFamily="49" charset="-122"/>
                <a:ea typeface="楷体" panose="02010609060101010101" pitchFamily="49" charset="-122"/>
              </a:rPr>
              <a:t>：</a:t>
            </a:r>
            <a:r>
              <a:rPr lang="en-US" altLang="zh-CN">
                <a:solidFill>
                  <a:schemeClr val="tx1"/>
                </a:solidFill>
                <a:latin typeface="楷体" panose="02010609060101010101" pitchFamily="49" charset="-122"/>
                <a:ea typeface="楷体" panose="02010609060101010101" pitchFamily="49" charset="-122"/>
              </a:rPr>
              <a:t>Company_information</a:t>
            </a:r>
          </a:p>
          <a:p>
            <a:pPr>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简述</a:t>
            </a:r>
            <a:r>
              <a:rPr lang="zh-CN" altLang="en-US">
                <a:solidFill>
                  <a:schemeClr val="tx1"/>
                </a:solidFill>
                <a:latin typeface="楷体" panose="02010609060101010101" pitchFamily="49" charset="-122"/>
                <a:ea typeface="楷体" panose="02010609060101010101" pitchFamily="49" charset="-122"/>
              </a:rPr>
              <a:t>：存储招聘公司基本信息</a:t>
            </a:r>
          </a:p>
          <a:p>
            <a:pPr>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组成</a:t>
            </a:r>
            <a:r>
              <a:rPr lang="zh-CN" altLang="en-US">
                <a:solidFill>
                  <a:schemeClr val="tx1"/>
                </a:solidFill>
                <a:latin typeface="楷体" panose="02010609060101010101" pitchFamily="49" charset="-122"/>
                <a:ea typeface="楷体" panose="02010609060101010101" pitchFamily="49" charset="-122"/>
              </a:rPr>
              <a:t>：公司</a:t>
            </a:r>
            <a:r>
              <a:rPr lang="en-US" altLang="zh-CN">
                <a:solidFill>
                  <a:schemeClr val="tx1"/>
                </a:solidFill>
                <a:latin typeface="楷体" panose="02010609060101010101" pitchFamily="49" charset="-122"/>
                <a:ea typeface="楷体" panose="02010609060101010101" pitchFamily="49" charset="-122"/>
              </a:rPr>
              <a:t>ID</a:t>
            </a:r>
            <a:r>
              <a:rPr lang="zh-CN" altLang="en-US">
                <a:solidFill>
                  <a:schemeClr val="tx1"/>
                </a:solidFill>
                <a:latin typeface="楷体" panose="02010609060101010101" pitchFamily="49" charset="-122"/>
                <a:ea typeface="楷体" panose="02010609060101010101" pitchFamily="49" charset="-122"/>
              </a:rPr>
              <a:t>＋公司名称</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公司性质＋注册资金＋人员数量＋企业效益</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公司地址</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法人代表</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经营范围</a:t>
            </a:r>
          </a:p>
          <a:p>
            <a:pPr>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存储方式</a:t>
            </a:r>
            <a:r>
              <a:rPr lang="zh-CN" altLang="en-US">
                <a:solidFill>
                  <a:schemeClr val="tx1"/>
                </a:solidFill>
                <a:latin typeface="楷体" panose="02010609060101010101" pitchFamily="49" charset="-122"/>
                <a:ea typeface="楷体" panose="02010609060101010101" pitchFamily="49" charset="-122"/>
              </a:rPr>
              <a:t>：顺序</a:t>
            </a:r>
          </a:p>
          <a:p>
            <a:pPr>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组织方式</a:t>
            </a:r>
            <a:r>
              <a:rPr lang="zh-CN" altLang="en-US">
                <a:solidFill>
                  <a:schemeClr val="tx1"/>
                </a:solidFill>
                <a:latin typeface="楷体" panose="02010609060101010101" pitchFamily="49" charset="-122"/>
                <a:ea typeface="楷体" panose="02010609060101010101" pitchFamily="49" charset="-122"/>
              </a:rPr>
              <a:t>：以“公司</a:t>
            </a:r>
            <a:r>
              <a:rPr lang="en-US" altLang="zh-CN">
                <a:solidFill>
                  <a:schemeClr val="tx1"/>
                </a:solidFill>
                <a:latin typeface="楷体" panose="02010609060101010101" pitchFamily="49" charset="-122"/>
                <a:ea typeface="楷体" panose="02010609060101010101" pitchFamily="49" charset="-122"/>
              </a:rPr>
              <a:t>ID”</a:t>
            </a:r>
            <a:r>
              <a:rPr lang="zh-CN" altLang="en-US">
                <a:solidFill>
                  <a:schemeClr val="tx1"/>
                </a:solidFill>
                <a:latin typeface="楷体" panose="02010609060101010101" pitchFamily="49" charset="-122"/>
                <a:ea typeface="楷体" panose="02010609060101010101" pitchFamily="49" charset="-122"/>
              </a:rPr>
              <a:t>为关键字</a:t>
            </a:r>
          </a:p>
          <a:p>
            <a:pPr>
              <a:spcBef>
                <a:spcPct val="0"/>
              </a:spcBef>
              <a:buClrTx/>
              <a:buFont typeface="Arial" panose="020B0604020202020204" pitchFamily="34" charset="0"/>
              <a:buNone/>
            </a:pPr>
            <a:r>
              <a:rPr lang="zh-CN" altLang="en-US">
                <a:solidFill>
                  <a:srgbClr val="FF0000"/>
                </a:solidFill>
                <a:latin typeface="楷体" panose="02010609060101010101" pitchFamily="49" charset="-122"/>
                <a:ea typeface="楷体" panose="02010609060101010101" pitchFamily="49" charset="-122"/>
              </a:rPr>
              <a:t>存取频率</a:t>
            </a:r>
            <a:r>
              <a:rPr lang="zh-CN" altLang="en-US">
                <a:solidFill>
                  <a:schemeClr val="tx1"/>
                </a:solidFill>
                <a:latin typeface="楷体" panose="02010609060101010101" pitchFamily="49" charset="-122"/>
                <a:ea typeface="楷体" panose="02010609060101010101" pitchFamily="49" charset="-122"/>
              </a:rPr>
              <a:t>：</a:t>
            </a:r>
            <a:r>
              <a:rPr lang="en-US" altLang="zh-CN">
                <a:solidFill>
                  <a:schemeClr val="tx1"/>
                </a:solidFill>
                <a:latin typeface="楷体" panose="02010609060101010101" pitchFamily="49" charset="-122"/>
                <a:ea typeface="楷体" panose="02010609060101010101" pitchFamily="49" charset="-122"/>
              </a:rPr>
              <a:t>1000</a:t>
            </a:r>
            <a:r>
              <a:rPr lang="zh-CN" altLang="en-US">
                <a:solidFill>
                  <a:schemeClr val="tx1"/>
                </a:solidFill>
                <a:latin typeface="楷体" panose="02010609060101010101" pitchFamily="49" charset="-122"/>
                <a:ea typeface="楷体" panose="02010609060101010101" pitchFamily="49" charset="-122"/>
              </a:rPr>
              <a:t>次</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天</a:t>
            </a:r>
          </a:p>
          <a:p>
            <a:pPr>
              <a:spcBef>
                <a:spcPct val="0"/>
              </a:spcBef>
              <a:buClrTx/>
              <a:buFont typeface="Arial" panose="020B0604020202020204" pitchFamily="34" charset="0"/>
              <a:buNone/>
            </a:pPr>
            <a:endParaRPr lang="zh-CN" altLang="en-US" sz="2000">
              <a:solidFill>
                <a:schemeClr val="tx1"/>
              </a:solidFill>
              <a:latin typeface="楷体" panose="02010609060101010101" pitchFamily="49" charset="-122"/>
              <a:ea typeface="楷体" panose="02010609060101010101" pitchFamily="49" charset="-122"/>
            </a:endParaRPr>
          </a:p>
        </p:txBody>
      </p:sp>
      <p:sp>
        <p:nvSpPr>
          <p:cNvPr id="10" name="圆角矩形 9">
            <a:extLst>
              <a:ext uri="{FF2B5EF4-FFF2-40B4-BE49-F238E27FC236}">
                <a16:creationId xmlns:a16="http://schemas.microsoft.com/office/drawing/2014/main" id="{8253E534-7CE5-4BCB-975F-D2248D758559}"/>
              </a:ext>
            </a:extLst>
          </p:cNvPr>
          <p:cNvSpPr/>
          <p:nvPr/>
        </p:nvSpPr>
        <p:spPr bwMode="gray">
          <a:xfrm>
            <a:off x="393701" y="2732510"/>
            <a:ext cx="1143000" cy="432048"/>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b="1" dirty="0">
                <a:solidFill>
                  <a:srgbClr val="002060"/>
                </a:solidFill>
                <a:latin typeface="宋体" panose="02010600030101010101" pitchFamily="2" charset="-122"/>
              </a:rPr>
              <a:t>案例</a:t>
            </a:r>
            <a:r>
              <a:rPr lang="en-US" altLang="zh-CN" b="1" dirty="0">
                <a:solidFill>
                  <a:srgbClr val="002060"/>
                </a:solidFill>
                <a:latin typeface="宋体" panose="02010600030101010101" pitchFamily="2" charset="-122"/>
              </a:rPr>
              <a:t>3-9</a:t>
            </a:r>
            <a:endParaRPr lang="zh-CN" altLang="en-US" b="1" dirty="0">
              <a:solidFill>
                <a:srgbClr val="002060"/>
              </a:solidFill>
              <a:latin typeface="宋体" panose="02010600030101010101" pitchFamily="2" charset="-122"/>
            </a:endParaRPr>
          </a:p>
        </p:txBody>
      </p:sp>
      <p:sp>
        <p:nvSpPr>
          <p:cNvPr id="68617" name="AutoShape 6">
            <a:extLst>
              <a:ext uri="{FF2B5EF4-FFF2-40B4-BE49-F238E27FC236}">
                <a16:creationId xmlns:a16="http://schemas.microsoft.com/office/drawing/2014/main" id="{128DE416-9369-4A96-B8C1-2D26927A00CB}"/>
              </a:ext>
            </a:extLst>
          </p:cNvPr>
          <p:cNvSpPr>
            <a:spLocks noChangeArrowheads="1"/>
          </p:cNvSpPr>
          <p:nvPr/>
        </p:nvSpPr>
        <p:spPr bwMode="auto">
          <a:xfrm>
            <a:off x="395288" y="2708275"/>
            <a:ext cx="8208962" cy="3816350"/>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3">
            <a:extLst>
              <a:ext uri="{FF2B5EF4-FFF2-40B4-BE49-F238E27FC236}">
                <a16:creationId xmlns:a16="http://schemas.microsoft.com/office/drawing/2014/main" id="{8D4E67AF-AFD7-40C2-8C37-0C262F3D41C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69634" name="Rectangle 4">
            <a:extLst>
              <a:ext uri="{FF2B5EF4-FFF2-40B4-BE49-F238E27FC236}">
                <a16:creationId xmlns:a16="http://schemas.microsoft.com/office/drawing/2014/main" id="{058D81ED-3286-4A7C-AF61-2C93116844E5}"/>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1B548724-A243-4C18-BBF4-DCBA19D920B1}"/>
              </a:ext>
            </a:extLst>
          </p:cNvPr>
          <p:cNvSpPr/>
          <p:nvPr/>
        </p:nvSpPr>
        <p:spPr bwMode="gray">
          <a:xfrm>
            <a:off x="468313" y="1103313"/>
            <a:ext cx="7921625" cy="1533525"/>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indent="4572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zh-CN" altLang="en-US" sz="2000">
                <a:solidFill>
                  <a:srgbClr val="990033"/>
                </a:solidFill>
                <a:latin typeface="Arial" panose="020B0604020202020204" pitchFamily="34" charset="0"/>
              </a:rPr>
              <a:t>（</a:t>
            </a:r>
            <a:r>
              <a:rPr lang="en-US" altLang="zh-CN" sz="2000">
                <a:solidFill>
                  <a:srgbClr val="990033"/>
                </a:solidFill>
                <a:latin typeface="Arial" panose="020B0604020202020204" pitchFamily="34" charset="0"/>
              </a:rPr>
              <a:t>3</a:t>
            </a:r>
            <a:r>
              <a:rPr lang="zh-CN" altLang="en-US" sz="2000">
                <a:solidFill>
                  <a:srgbClr val="990033"/>
                </a:solidFill>
                <a:latin typeface="Arial" panose="020B0604020202020204" pitchFamily="34" charset="0"/>
              </a:rPr>
              <a:t>）数据项条目</a:t>
            </a:r>
            <a:r>
              <a:rPr lang="zh-CN" altLang="en-US" sz="2000">
                <a:solidFill>
                  <a:schemeClr val="tx1"/>
                </a:solidFill>
                <a:latin typeface="Arial" panose="020B0604020202020204" pitchFamily="34" charset="0"/>
              </a:rPr>
              <a:t>。给出某个数据单项的定义，通常是该数据项的值类型、允许值等。</a:t>
            </a:r>
            <a:endParaRPr lang="zh-CN" altLang="en-US" sz="2400" b="0">
              <a:solidFill>
                <a:schemeClr val="tx1"/>
              </a:solidFill>
              <a:latin typeface="Arial" panose="020B0604020202020204" pitchFamily="34" charset="0"/>
            </a:endParaRPr>
          </a:p>
        </p:txBody>
      </p:sp>
      <p:sp>
        <p:nvSpPr>
          <p:cNvPr id="38920" name="Rectangle 2">
            <a:extLst>
              <a:ext uri="{FF2B5EF4-FFF2-40B4-BE49-F238E27FC236}">
                <a16:creationId xmlns:a16="http://schemas.microsoft.com/office/drawing/2014/main" id="{75C3D9D6-B5A0-4A1C-AF5D-456F52EC0EE6}"/>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
        <p:nvSpPr>
          <p:cNvPr id="69637" name="Rectangle 7">
            <a:extLst>
              <a:ext uri="{FF2B5EF4-FFF2-40B4-BE49-F238E27FC236}">
                <a16:creationId xmlns:a16="http://schemas.microsoft.com/office/drawing/2014/main" id="{57AEBE3D-C510-4A91-9931-471454D5A88D}"/>
              </a:ext>
            </a:extLst>
          </p:cNvPr>
          <p:cNvSpPr>
            <a:spLocks noChangeArrowheads="1"/>
          </p:cNvSpPr>
          <p:nvPr/>
        </p:nvSpPr>
        <p:spPr bwMode="auto">
          <a:xfrm>
            <a:off x="611188" y="3063875"/>
            <a:ext cx="77755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a:solidFill>
                  <a:schemeClr val="tx1"/>
                </a:solidFill>
                <a:latin typeface="Times New Roman" panose="02020603050405020304" pitchFamily="18" charset="0"/>
              </a:rPr>
              <a:t>                公司性质数据项：</a:t>
            </a:r>
            <a:endParaRPr lang="en-US" altLang="zh-CN">
              <a:solidFill>
                <a:schemeClr val="tx1"/>
              </a:solidFill>
              <a:latin typeface="Times New Roman" panose="02020603050405020304" pitchFamily="18" charset="0"/>
            </a:endParaRPr>
          </a:p>
          <a:p>
            <a:pPr eaLnBrk="1" hangingPunct="1">
              <a:spcBef>
                <a:spcPct val="0"/>
              </a:spcBef>
              <a:buClrTx/>
              <a:buFont typeface="Arial" panose="020B0604020202020204" pitchFamily="34" charset="0"/>
              <a:buNone/>
            </a:pPr>
            <a:endParaRPr lang="zh-CN" altLang="en-US">
              <a:solidFill>
                <a:schemeClr val="tx1"/>
              </a:solidFill>
              <a:latin typeface="Arial" panose="020B0604020202020204" pitchFamily="34" charset="0"/>
            </a:endParaRP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数据项名称</a:t>
            </a:r>
            <a:r>
              <a:rPr lang="zh-CN" altLang="en-US" sz="2000">
                <a:solidFill>
                  <a:schemeClr val="tx1"/>
                </a:solidFill>
                <a:latin typeface="楷体" panose="02010609060101010101" pitchFamily="49" charset="-122"/>
                <a:ea typeface="楷体" panose="02010609060101010101" pitchFamily="49" charset="-122"/>
              </a:rPr>
              <a:t>：公司性质</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别名</a:t>
            </a:r>
            <a:r>
              <a:rPr lang="zh-CN" altLang="en-US" sz="2000">
                <a:solidFill>
                  <a:schemeClr val="tx1"/>
                </a:solidFill>
                <a:latin typeface="楷体" panose="02010609060101010101" pitchFamily="49" charset="-122"/>
                <a:ea typeface="楷体" panose="02010609060101010101" pitchFamily="49" charset="-122"/>
              </a:rPr>
              <a:t>：</a:t>
            </a:r>
            <a:r>
              <a:rPr lang="en-US" altLang="zh-CN" sz="2000">
                <a:solidFill>
                  <a:schemeClr val="tx1"/>
                </a:solidFill>
                <a:latin typeface="楷体" panose="02010609060101010101" pitchFamily="49" charset="-122"/>
                <a:ea typeface="楷体" panose="02010609060101010101" pitchFamily="49" charset="-122"/>
              </a:rPr>
              <a:t>Company_category</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简述</a:t>
            </a:r>
            <a:r>
              <a:rPr lang="zh-CN" altLang="en-US" sz="2000">
                <a:solidFill>
                  <a:schemeClr val="tx1"/>
                </a:solidFill>
                <a:latin typeface="楷体" panose="02010609060101010101" pitchFamily="49" charset="-122"/>
                <a:ea typeface="楷体" panose="02010609060101010101" pitchFamily="49" charset="-122"/>
              </a:rPr>
              <a:t>：</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类型</a:t>
            </a:r>
            <a:r>
              <a:rPr lang="zh-CN" altLang="en-US" sz="2000">
                <a:solidFill>
                  <a:schemeClr val="tx1"/>
                </a:solidFill>
                <a:latin typeface="楷体" panose="02010609060101010101" pitchFamily="49" charset="-122"/>
                <a:ea typeface="楷体" panose="02010609060101010101" pitchFamily="49" charset="-122"/>
              </a:rPr>
              <a:t>：字符串</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长度</a:t>
            </a:r>
            <a:r>
              <a:rPr lang="zh-CN" altLang="en-US" sz="2000">
                <a:solidFill>
                  <a:schemeClr val="tx1"/>
                </a:solidFill>
                <a:latin typeface="楷体" panose="02010609060101010101" pitchFamily="49" charset="-122"/>
                <a:ea typeface="楷体" panose="02010609060101010101" pitchFamily="49" charset="-122"/>
              </a:rPr>
              <a:t>：</a:t>
            </a:r>
            <a:r>
              <a:rPr lang="en-US" altLang="zh-CN" sz="2000">
                <a:solidFill>
                  <a:schemeClr val="tx1"/>
                </a:solidFill>
                <a:latin typeface="楷体" panose="02010609060101010101" pitchFamily="49" charset="-122"/>
                <a:ea typeface="楷体" panose="02010609060101010101" pitchFamily="49" charset="-122"/>
              </a:rPr>
              <a:t>10</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取值范围</a:t>
            </a:r>
            <a:r>
              <a:rPr lang="en-US" altLang="zh-CN" sz="2000">
                <a:solidFill>
                  <a:schemeClr val="tx1"/>
                </a:solidFill>
                <a:latin typeface="楷体" panose="02010609060101010101" pitchFamily="49" charset="-122"/>
                <a:ea typeface="楷体" panose="02010609060101010101" pitchFamily="49" charset="-122"/>
              </a:rPr>
              <a:t>:[</a:t>
            </a:r>
            <a:r>
              <a:rPr lang="zh-CN" altLang="en-US" sz="2000">
                <a:solidFill>
                  <a:schemeClr val="tx1"/>
                </a:solidFill>
                <a:latin typeface="楷体" panose="02010609060101010101" pitchFamily="49" charset="-122"/>
                <a:ea typeface="楷体" panose="02010609060101010101" pitchFamily="49" charset="-122"/>
              </a:rPr>
              <a:t>国有</a:t>
            </a:r>
            <a:r>
              <a:rPr lang="en-US" altLang="zh-CN" sz="2000">
                <a:solidFill>
                  <a:schemeClr val="tx1"/>
                </a:solidFill>
                <a:latin typeface="楷体" panose="02010609060101010101" pitchFamily="49" charset="-122"/>
                <a:ea typeface="楷体" panose="02010609060101010101" pitchFamily="49" charset="-122"/>
              </a:rPr>
              <a:t>|</a:t>
            </a:r>
            <a:r>
              <a:rPr lang="zh-CN" altLang="en-US" sz="2000">
                <a:solidFill>
                  <a:schemeClr val="tx1"/>
                </a:solidFill>
                <a:latin typeface="楷体" panose="02010609060101010101" pitchFamily="49" charset="-122"/>
                <a:ea typeface="楷体" panose="02010609060101010101" pitchFamily="49" charset="-122"/>
              </a:rPr>
              <a:t>有限责任</a:t>
            </a:r>
            <a:r>
              <a:rPr lang="en-US" altLang="zh-CN" sz="2000">
                <a:solidFill>
                  <a:schemeClr val="tx1"/>
                </a:solidFill>
                <a:latin typeface="楷体" panose="02010609060101010101" pitchFamily="49" charset="-122"/>
                <a:ea typeface="楷体" panose="02010609060101010101" pitchFamily="49" charset="-122"/>
              </a:rPr>
              <a:t>|</a:t>
            </a:r>
            <a:r>
              <a:rPr lang="zh-CN" altLang="en-US" sz="2000">
                <a:solidFill>
                  <a:schemeClr val="tx1"/>
                </a:solidFill>
                <a:latin typeface="楷体" panose="02010609060101010101" pitchFamily="49" charset="-122"/>
                <a:ea typeface="楷体" panose="02010609060101010101" pitchFamily="49" charset="-122"/>
              </a:rPr>
              <a:t>中外合资</a:t>
            </a:r>
            <a:r>
              <a:rPr lang="en-US" altLang="zh-CN" sz="2000">
                <a:solidFill>
                  <a:schemeClr val="tx1"/>
                </a:solidFill>
                <a:latin typeface="楷体" panose="02010609060101010101" pitchFamily="49" charset="-122"/>
                <a:ea typeface="楷体" panose="02010609060101010101" pitchFamily="49" charset="-122"/>
              </a:rPr>
              <a:t>|</a:t>
            </a:r>
            <a:r>
              <a:rPr lang="zh-CN" altLang="en-US" sz="2000">
                <a:solidFill>
                  <a:schemeClr val="tx1"/>
                </a:solidFill>
                <a:latin typeface="楷体" panose="02010609060101010101" pitchFamily="49" charset="-122"/>
                <a:ea typeface="楷体" panose="02010609060101010101" pitchFamily="49" charset="-122"/>
              </a:rPr>
              <a:t>外商独资</a:t>
            </a:r>
            <a:r>
              <a:rPr lang="en-US" altLang="zh-CN" sz="2000">
                <a:solidFill>
                  <a:schemeClr val="tx1"/>
                </a:solidFill>
                <a:latin typeface="楷体" panose="02010609060101010101" pitchFamily="49" charset="-122"/>
                <a:ea typeface="楷体" panose="02010609060101010101" pitchFamily="49" charset="-122"/>
              </a:rPr>
              <a:t>|</a:t>
            </a:r>
            <a:r>
              <a:rPr lang="zh-CN" altLang="en-US" sz="2000">
                <a:solidFill>
                  <a:schemeClr val="tx1"/>
                </a:solidFill>
                <a:latin typeface="楷体" panose="02010609060101010101" pitchFamily="49" charset="-122"/>
                <a:ea typeface="楷体" panose="02010609060101010101" pitchFamily="49" charset="-122"/>
              </a:rPr>
              <a:t>集体</a:t>
            </a:r>
            <a:r>
              <a:rPr lang="en-US" altLang="zh-CN" sz="2000">
                <a:solidFill>
                  <a:schemeClr val="tx1"/>
                </a:solidFill>
                <a:latin typeface="楷体" panose="02010609060101010101" pitchFamily="49" charset="-122"/>
                <a:ea typeface="楷体" panose="02010609060101010101" pitchFamily="49" charset="-122"/>
              </a:rPr>
              <a:t>|</a:t>
            </a:r>
            <a:r>
              <a:rPr lang="zh-CN" altLang="en-US" sz="2000">
                <a:solidFill>
                  <a:schemeClr val="tx1"/>
                </a:solidFill>
                <a:latin typeface="楷体" panose="02010609060101010101" pitchFamily="49" charset="-122"/>
                <a:ea typeface="楷体" panose="02010609060101010101" pitchFamily="49" charset="-122"/>
              </a:rPr>
              <a:t>个体</a:t>
            </a:r>
            <a:r>
              <a:rPr lang="en-US" altLang="zh-CN" sz="2000">
                <a:solidFill>
                  <a:schemeClr val="tx1"/>
                </a:solidFill>
                <a:latin typeface="楷体" panose="02010609060101010101" pitchFamily="49" charset="-122"/>
                <a:ea typeface="楷体" panose="02010609060101010101" pitchFamily="49" charset="-122"/>
              </a:rPr>
              <a:t>]</a:t>
            </a:r>
          </a:p>
          <a:p>
            <a:pPr>
              <a:spcBef>
                <a:spcPct val="0"/>
              </a:spcBef>
              <a:buClrTx/>
              <a:buFont typeface="Arial" panose="020B0604020202020204" pitchFamily="34" charset="0"/>
              <a:buNone/>
            </a:pPr>
            <a:endParaRPr lang="zh-CN" altLang="en-US" sz="2000">
              <a:solidFill>
                <a:schemeClr val="tx1"/>
              </a:solidFill>
              <a:latin typeface="楷体" panose="02010609060101010101" pitchFamily="49" charset="-122"/>
              <a:ea typeface="楷体" panose="02010609060101010101" pitchFamily="49" charset="-122"/>
            </a:endParaRPr>
          </a:p>
        </p:txBody>
      </p:sp>
      <p:sp>
        <p:nvSpPr>
          <p:cNvPr id="10" name="圆角矩形 9">
            <a:extLst>
              <a:ext uri="{FF2B5EF4-FFF2-40B4-BE49-F238E27FC236}">
                <a16:creationId xmlns:a16="http://schemas.microsoft.com/office/drawing/2014/main" id="{07226F5C-33DF-4594-BF98-EF471007883D}"/>
              </a:ext>
            </a:extLst>
          </p:cNvPr>
          <p:cNvSpPr/>
          <p:nvPr/>
        </p:nvSpPr>
        <p:spPr bwMode="gray">
          <a:xfrm>
            <a:off x="764704" y="3105274"/>
            <a:ext cx="1143000" cy="5397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b="1" dirty="0">
                <a:solidFill>
                  <a:srgbClr val="002060"/>
                </a:solidFill>
                <a:latin typeface="宋体" panose="02010600030101010101" pitchFamily="2" charset="-122"/>
              </a:rPr>
              <a:t>案例</a:t>
            </a:r>
            <a:r>
              <a:rPr lang="en-US" altLang="zh-CN" b="1" dirty="0">
                <a:solidFill>
                  <a:srgbClr val="002060"/>
                </a:solidFill>
                <a:latin typeface="宋体" panose="02010600030101010101" pitchFamily="2" charset="-122"/>
              </a:rPr>
              <a:t>3-10</a:t>
            </a:r>
            <a:endParaRPr lang="zh-CN" altLang="en-US" b="1" dirty="0">
              <a:solidFill>
                <a:srgbClr val="002060"/>
              </a:solidFill>
              <a:latin typeface="宋体" panose="02010600030101010101" pitchFamily="2" charset="-122"/>
            </a:endParaRPr>
          </a:p>
        </p:txBody>
      </p:sp>
      <p:sp>
        <p:nvSpPr>
          <p:cNvPr id="69641" name="AutoShape 6">
            <a:extLst>
              <a:ext uri="{FF2B5EF4-FFF2-40B4-BE49-F238E27FC236}">
                <a16:creationId xmlns:a16="http://schemas.microsoft.com/office/drawing/2014/main" id="{58A787F3-28E7-4E85-A254-85CBD9996306}"/>
              </a:ext>
            </a:extLst>
          </p:cNvPr>
          <p:cNvSpPr>
            <a:spLocks noChangeArrowheads="1"/>
          </p:cNvSpPr>
          <p:nvPr/>
        </p:nvSpPr>
        <p:spPr bwMode="auto">
          <a:xfrm>
            <a:off x="395288" y="2708275"/>
            <a:ext cx="8208962" cy="3529013"/>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3">
            <a:extLst>
              <a:ext uri="{FF2B5EF4-FFF2-40B4-BE49-F238E27FC236}">
                <a16:creationId xmlns:a16="http://schemas.microsoft.com/office/drawing/2014/main" id="{5E31E1B5-137B-481D-8E57-DBA4EC2F8F5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70658" name="Rectangle 4">
            <a:extLst>
              <a:ext uri="{FF2B5EF4-FFF2-40B4-BE49-F238E27FC236}">
                <a16:creationId xmlns:a16="http://schemas.microsoft.com/office/drawing/2014/main" id="{4818B4F9-E2CD-455A-8490-BAC915CD5371}"/>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0659" name="Rectangle 5">
            <a:extLst>
              <a:ext uri="{FF2B5EF4-FFF2-40B4-BE49-F238E27FC236}">
                <a16:creationId xmlns:a16="http://schemas.microsoft.com/office/drawing/2014/main" id="{A62B1FC0-B632-4E81-B0B5-8ED8483F46DC}"/>
              </a:ext>
            </a:extLst>
          </p:cNvPr>
          <p:cNvSpPr>
            <a:spLocks noChangeArrowheads="1"/>
          </p:cNvSpPr>
          <p:nvPr/>
        </p:nvSpPr>
        <p:spPr bwMode="auto">
          <a:xfrm>
            <a:off x="395288" y="3421063"/>
            <a:ext cx="813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94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400" b="0">
                <a:solidFill>
                  <a:schemeClr val="tx1"/>
                </a:solidFill>
                <a:latin typeface="Arial" panose="020B0604020202020204" pitchFamily="34" charset="0"/>
              </a:rPr>
              <a:t>     </a:t>
            </a:r>
            <a:endParaRPr lang="zh-CN" altLang="en-US" sz="20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7083A9F7-B157-4AD2-AE21-499700A276EE}"/>
              </a:ext>
            </a:extLst>
          </p:cNvPr>
          <p:cNvSpPr/>
          <p:nvPr/>
        </p:nvSpPr>
        <p:spPr bwMode="gray">
          <a:xfrm>
            <a:off x="523875" y="1503363"/>
            <a:ext cx="7921625" cy="2879725"/>
          </a:xfrm>
          <a:prstGeom prst="roundRect">
            <a:avLst/>
          </a:prstGeom>
        </p:spPr>
        <p:style>
          <a:lnRef idx="2">
            <a:schemeClr val="dk1"/>
          </a:lnRef>
          <a:fillRef idx="1">
            <a:schemeClr val="lt1"/>
          </a:fillRef>
          <a:effectRef idx="0">
            <a:schemeClr val="dk1"/>
          </a:effectRef>
          <a:fontRef idx="minor">
            <a:schemeClr val="dk1"/>
          </a:fontRef>
        </p:style>
        <p:txBody>
          <a:bodyPr/>
          <a:lstStyle>
            <a:lvl1pPr indent="4572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Tx/>
              <a:buNone/>
            </a:pPr>
            <a:r>
              <a:rPr lang="zh-CN" altLang="en-US">
                <a:solidFill>
                  <a:srgbClr val="990033"/>
                </a:solidFill>
                <a:latin typeface="Arial" panose="020B0604020202020204" pitchFamily="34" charset="0"/>
              </a:rPr>
              <a:t>（</a:t>
            </a:r>
            <a:r>
              <a:rPr lang="en-US" altLang="zh-CN">
                <a:solidFill>
                  <a:srgbClr val="990033"/>
                </a:solidFill>
                <a:latin typeface="Arial" panose="020B0604020202020204" pitchFamily="34" charset="0"/>
              </a:rPr>
              <a:t>4</a:t>
            </a:r>
            <a:r>
              <a:rPr lang="zh-CN" altLang="en-US">
                <a:solidFill>
                  <a:srgbClr val="990033"/>
                </a:solidFill>
                <a:latin typeface="Arial" panose="020B0604020202020204" pitchFamily="34" charset="0"/>
              </a:rPr>
              <a:t>）加工条目</a:t>
            </a:r>
            <a:r>
              <a:rPr lang="zh-CN" altLang="en-US">
                <a:solidFill>
                  <a:schemeClr val="tx1"/>
                </a:solidFill>
                <a:latin typeface="Arial" panose="020B0604020202020204" pitchFamily="34" charset="0"/>
              </a:rPr>
              <a:t>。是对</a:t>
            </a:r>
            <a:r>
              <a:rPr lang="en-US" altLang="zh-CN">
                <a:solidFill>
                  <a:schemeClr val="tx1"/>
                </a:solidFill>
                <a:latin typeface="Arial" panose="020B0604020202020204" pitchFamily="34" charset="0"/>
              </a:rPr>
              <a:t>DFD</a:t>
            </a:r>
            <a:r>
              <a:rPr lang="zh-CN" altLang="en-US">
                <a:solidFill>
                  <a:schemeClr val="tx1"/>
                </a:solidFill>
                <a:latin typeface="Arial" panose="020B0604020202020204" pitchFamily="34" charset="0"/>
              </a:rPr>
              <a:t>的补充，实际是“加工小说明”。由于“加工”是</a:t>
            </a:r>
            <a:r>
              <a:rPr lang="en-US" altLang="zh-CN">
                <a:solidFill>
                  <a:schemeClr val="tx1"/>
                </a:solidFill>
                <a:latin typeface="Arial" panose="020B0604020202020204" pitchFamily="34" charset="0"/>
              </a:rPr>
              <a:t>DFD</a:t>
            </a:r>
            <a:r>
              <a:rPr lang="zh-CN" altLang="en-US">
                <a:solidFill>
                  <a:schemeClr val="tx1"/>
                </a:solidFill>
                <a:latin typeface="Arial" panose="020B0604020202020204" pitchFamily="34" charset="0"/>
              </a:rPr>
              <a:t>的重要组成部分，一般应单独进行说明。因此，</a:t>
            </a:r>
            <a:r>
              <a:rPr lang="zh-CN" altLang="en-US" u="sng">
                <a:solidFill>
                  <a:srgbClr val="FF0000"/>
                </a:solidFill>
                <a:effectLst>
                  <a:outerShdw blurRad="38100" dist="38100" dir="2700000" algn="tl">
                    <a:srgbClr val="C0C0C0"/>
                  </a:outerShdw>
                </a:effectLst>
                <a:latin typeface="Arial" panose="020B0604020202020204" pitchFamily="34" charset="0"/>
              </a:rPr>
              <a:t>数据字典</a:t>
            </a:r>
            <a:r>
              <a:rPr lang="zh-CN" altLang="en-US">
                <a:solidFill>
                  <a:schemeClr val="tx1"/>
                </a:solidFill>
                <a:latin typeface="Arial" panose="020B0604020202020204" pitchFamily="34" charset="0"/>
              </a:rPr>
              <a:t>是对</a:t>
            </a:r>
            <a:r>
              <a:rPr lang="en-US" altLang="zh-CN">
                <a:solidFill>
                  <a:schemeClr val="tx1"/>
                </a:solidFill>
                <a:latin typeface="Arial" panose="020B0604020202020204" pitchFamily="34" charset="0"/>
              </a:rPr>
              <a:t>DFD</a:t>
            </a:r>
            <a:r>
              <a:rPr lang="zh-CN" altLang="en-US">
                <a:solidFill>
                  <a:schemeClr val="tx1"/>
                </a:solidFill>
                <a:latin typeface="Arial" panose="020B0604020202020204" pitchFamily="34" charset="0"/>
              </a:rPr>
              <a:t>中所包含各种元素定义</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数据项、结构、特征、加工、流向等</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的集合。</a:t>
            </a:r>
            <a:r>
              <a:rPr lang="zh-CN" altLang="en-US">
                <a:solidFill>
                  <a:srgbClr val="990000"/>
                </a:solidFill>
                <a:latin typeface="Arial" panose="020B0604020202020204" pitchFamily="34" charset="0"/>
              </a:rPr>
              <a:t>对 </a:t>
            </a:r>
            <a:r>
              <a:rPr lang="en-US" altLang="zh-CN">
                <a:solidFill>
                  <a:srgbClr val="990000"/>
                </a:solidFill>
                <a:latin typeface="Arial" panose="020B0604020202020204" pitchFamily="34" charset="0"/>
              </a:rPr>
              <a:t>4 </a:t>
            </a:r>
            <a:r>
              <a:rPr lang="zh-CN" altLang="en-US">
                <a:solidFill>
                  <a:srgbClr val="990000"/>
                </a:solidFill>
                <a:latin typeface="Arial" panose="020B0604020202020204" pitchFamily="34" charset="0"/>
              </a:rPr>
              <a:t>类条目描述</a:t>
            </a:r>
            <a:r>
              <a:rPr lang="zh-CN" altLang="en-US">
                <a:solidFill>
                  <a:schemeClr val="tx1"/>
                </a:solidFill>
                <a:latin typeface="Arial" panose="020B0604020202020204" pitchFamily="34" charset="0"/>
              </a:rPr>
              <a:t>：数据流、数据项、文件及基本加工。</a:t>
            </a:r>
            <a:endParaRPr lang="zh-CN" altLang="en-US" b="0">
              <a:solidFill>
                <a:schemeClr val="tx1"/>
              </a:solidFill>
              <a:latin typeface="Arial" panose="020B0604020202020204" pitchFamily="34" charset="0"/>
            </a:endParaRPr>
          </a:p>
        </p:txBody>
      </p:sp>
      <p:sp>
        <p:nvSpPr>
          <p:cNvPr id="38920" name="Rectangle 2">
            <a:extLst>
              <a:ext uri="{FF2B5EF4-FFF2-40B4-BE49-F238E27FC236}">
                <a16:creationId xmlns:a16="http://schemas.microsoft.com/office/drawing/2014/main" id="{1567CE0A-1A64-4268-ABD8-8E77778EE9A6}"/>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AutoShape 6">
            <a:extLst>
              <a:ext uri="{FF2B5EF4-FFF2-40B4-BE49-F238E27FC236}">
                <a16:creationId xmlns:a16="http://schemas.microsoft.com/office/drawing/2014/main" id="{8EABC425-0BCF-43A4-B160-71031ADB8757}"/>
              </a:ext>
            </a:extLst>
          </p:cNvPr>
          <p:cNvSpPr>
            <a:spLocks noChangeArrowheads="1"/>
          </p:cNvSpPr>
          <p:nvPr/>
        </p:nvSpPr>
        <p:spPr bwMode="auto">
          <a:xfrm>
            <a:off x="395288" y="1268413"/>
            <a:ext cx="8208962" cy="525621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1682" name="Text Box 3">
            <a:extLst>
              <a:ext uri="{FF2B5EF4-FFF2-40B4-BE49-F238E27FC236}">
                <a16:creationId xmlns:a16="http://schemas.microsoft.com/office/drawing/2014/main" id="{18299CC6-37A6-4D06-84EA-400B94D4982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71683" name="Rectangle 4">
            <a:extLst>
              <a:ext uri="{FF2B5EF4-FFF2-40B4-BE49-F238E27FC236}">
                <a16:creationId xmlns:a16="http://schemas.microsoft.com/office/drawing/2014/main" id="{1CCCFBC7-9D8B-4D94-AE9E-276FFD8C34B2}"/>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1684" name="Rectangle 5">
            <a:extLst>
              <a:ext uri="{FF2B5EF4-FFF2-40B4-BE49-F238E27FC236}">
                <a16:creationId xmlns:a16="http://schemas.microsoft.com/office/drawing/2014/main" id="{C35BB65F-C0DB-4BC0-965A-8BA34ED82BD2}"/>
              </a:ext>
            </a:extLst>
          </p:cNvPr>
          <p:cNvSpPr>
            <a:spLocks noChangeArrowheads="1"/>
          </p:cNvSpPr>
          <p:nvPr/>
        </p:nvSpPr>
        <p:spPr bwMode="auto">
          <a:xfrm>
            <a:off x="395288" y="3421063"/>
            <a:ext cx="813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94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400" b="0">
                <a:solidFill>
                  <a:schemeClr val="tx1"/>
                </a:solidFill>
                <a:latin typeface="Arial" panose="020B0604020202020204" pitchFamily="34" charset="0"/>
              </a:rPr>
              <a:t>     </a:t>
            </a:r>
            <a:endParaRPr lang="zh-CN" altLang="en-US" sz="2000" b="0">
              <a:solidFill>
                <a:schemeClr val="tx1"/>
              </a:solidFill>
              <a:latin typeface="Arial" panose="020B0604020202020204" pitchFamily="34" charset="0"/>
            </a:endParaRPr>
          </a:p>
        </p:txBody>
      </p:sp>
      <p:sp>
        <p:nvSpPr>
          <p:cNvPr id="38920" name="Rectangle 2">
            <a:extLst>
              <a:ext uri="{FF2B5EF4-FFF2-40B4-BE49-F238E27FC236}">
                <a16:creationId xmlns:a16="http://schemas.microsoft.com/office/drawing/2014/main" id="{63C50816-714D-4064-9D5A-BA1745764A6B}"/>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
        <p:nvSpPr>
          <p:cNvPr id="71686" name="Rectangle 7">
            <a:extLst>
              <a:ext uri="{FF2B5EF4-FFF2-40B4-BE49-F238E27FC236}">
                <a16:creationId xmlns:a16="http://schemas.microsoft.com/office/drawing/2014/main" id="{407E56E6-02E3-4E36-93DC-DA7F4941FEF8}"/>
              </a:ext>
            </a:extLst>
          </p:cNvPr>
          <p:cNvSpPr>
            <a:spLocks noChangeArrowheads="1"/>
          </p:cNvSpPr>
          <p:nvPr/>
        </p:nvSpPr>
        <p:spPr bwMode="auto">
          <a:xfrm>
            <a:off x="900113" y="1782763"/>
            <a:ext cx="77755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a:solidFill>
                  <a:schemeClr val="tx1"/>
                </a:solidFill>
                <a:latin typeface="Times New Roman" panose="02020603050405020304" pitchFamily="18" charset="0"/>
              </a:rPr>
              <a:t>              成绩检查加工条目（见图</a:t>
            </a:r>
            <a:r>
              <a:rPr lang="en-US" altLang="zh-CN">
                <a:solidFill>
                  <a:schemeClr val="tx1"/>
                </a:solidFill>
                <a:latin typeface="Times New Roman" panose="02020603050405020304" pitchFamily="18" charset="0"/>
              </a:rPr>
              <a:t>3-10(b)</a:t>
            </a:r>
            <a:r>
              <a:rPr lang="zh-CN" altLang="en-US">
                <a:solidFill>
                  <a:schemeClr val="tx1"/>
                </a:solidFill>
                <a:latin typeface="Times New Roman" panose="02020603050405020304" pitchFamily="18" charset="0"/>
              </a:rPr>
              <a:t>）</a:t>
            </a:r>
            <a:endParaRPr lang="zh-CN" altLang="en-US">
              <a:solidFill>
                <a:schemeClr val="tx1"/>
              </a:solidFill>
              <a:latin typeface="Arial" panose="020B0604020202020204" pitchFamily="34" charset="0"/>
            </a:endParaRP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加工名</a:t>
            </a:r>
            <a:r>
              <a:rPr lang="zh-CN" altLang="en-US" sz="2000">
                <a:solidFill>
                  <a:schemeClr val="tx1"/>
                </a:solidFill>
                <a:latin typeface="楷体" panose="02010609060101010101" pitchFamily="49" charset="-122"/>
                <a:ea typeface="楷体" panose="02010609060101010101" pitchFamily="49" charset="-122"/>
              </a:rPr>
              <a:t>：成绩检查</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编号</a:t>
            </a:r>
            <a:r>
              <a:rPr lang="zh-CN" altLang="en-US" sz="2000">
                <a:solidFill>
                  <a:schemeClr val="tx1"/>
                </a:solidFill>
                <a:latin typeface="楷体" panose="02010609060101010101" pitchFamily="49" charset="-122"/>
                <a:ea typeface="楷体" panose="02010609060101010101" pitchFamily="49" charset="-122"/>
              </a:rPr>
              <a:t>：</a:t>
            </a:r>
            <a:r>
              <a:rPr lang="en-US" altLang="zh-CN" sz="2000">
                <a:solidFill>
                  <a:schemeClr val="tx1"/>
                </a:solidFill>
                <a:latin typeface="楷体" panose="02010609060101010101" pitchFamily="49" charset="-122"/>
                <a:ea typeface="楷体" panose="02010609060101010101" pitchFamily="49" charset="-122"/>
              </a:rPr>
              <a:t>2.1</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激发条件</a:t>
            </a:r>
            <a:r>
              <a:rPr lang="zh-CN" altLang="en-US" sz="2000">
                <a:solidFill>
                  <a:schemeClr val="tx1"/>
                </a:solidFill>
                <a:latin typeface="楷体" panose="02010609060101010101" pitchFamily="49" charset="-122"/>
                <a:ea typeface="楷体" panose="02010609060101010101" pitchFamily="49" charset="-122"/>
              </a:rPr>
              <a:t>：输入考试成绩</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优先级</a:t>
            </a:r>
            <a:r>
              <a:rPr lang="zh-CN" altLang="en-US" sz="2000">
                <a:solidFill>
                  <a:schemeClr val="tx1"/>
                </a:solidFill>
                <a:latin typeface="楷体" panose="02010609060101010101" pitchFamily="49" charset="-122"/>
                <a:ea typeface="楷体" panose="02010609060101010101" pitchFamily="49" charset="-122"/>
              </a:rPr>
              <a:t>：普通</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输入</a:t>
            </a:r>
            <a:r>
              <a:rPr lang="zh-CN" altLang="en-US" sz="2000">
                <a:solidFill>
                  <a:schemeClr val="tx1"/>
                </a:solidFill>
                <a:latin typeface="楷体" panose="02010609060101010101" pitchFamily="49" charset="-122"/>
                <a:ea typeface="楷体" panose="02010609060101010101" pitchFamily="49" charset="-122"/>
              </a:rPr>
              <a:t>：考生成绩</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输出</a:t>
            </a:r>
            <a:r>
              <a:rPr lang="zh-CN" altLang="en-US" sz="2000">
                <a:solidFill>
                  <a:schemeClr val="tx1"/>
                </a:solidFill>
                <a:latin typeface="楷体" panose="02010609060101010101" pitchFamily="49" charset="-122"/>
                <a:ea typeface="楷体" panose="02010609060101010101" pitchFamily="49" charset="-122"/>
              </a:rPr>
              <a:t>：格式正确的考生成绩</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加工逻辑</a:t>
            </a:r>
            <a:r>
              <a:rPr lang="zh-CN" altLang="en-US" sz="2000">
                <a:solidFill>
                  <a:schemeClr val="tx1"/>
                </a:solidFill>
                <a:latin typeface="楷体" panose="02010609060101010101" pitchFamily="49" charset="-122"/>
                <a:ea typeface="楷体" panose="02010609060101010101" pitchFamily="49" charset="-122"/>
              </a:rPr>
              <a:t>：</a:t>
            </a:r>
          </a:p>
          <a:p>
            <a:pPr>
              <a:spcBef>
                <a:spcPct val="0"/>
              </a:spcBef>
              <a:buClrTx/>
              <a:buFont typeface="Arial" panose="020B0604020202020204" pitchFamily="34" charset="0"/>
              <a:buNone/>
            </a:pPr>
            <a:r>
              <a:rPr lang="zh-CN" altLang="en-US" sz="2000">
                <a:solidFill>
                  <a:schemeClr val="tx1"/>
                </a:solidFill>
                <a:latin typeface="楷体" panose="02010609060101010101" pitchFamily="49" charset="-122"/>
                <a:ea typeface="楷体" panose="02010609060101010101" pitchFamily="49" charset="-122"/>
              </a:rPr>
              <a:t>       </a:t>
            </a:r>
            <a:r>
              <a:rPr lang="en-US" altLang="zh-CN" sz="2000">
                <a:solidFill>
                  <a:schemeClr val="tx1"/>
                </a:solidFill>
                <a:latin typeface="楷体" panose="02010609060101010101" pitchFamily="49" charset="-122"/>
                <a:ea typeface="楷体" panose="02010609060101010101" pitchFamily="49" charset="-122"/>
              </a:rPr>
              <a:t>IF </a:t>
            </a:r>
            <a:r>
              <a:rPr lang="zh-CN" altLang="en-US" sz="2000">
                <a:solidFill>
                  <a:schemeClr val="tx1"/>
                </a:solidFill>
                <a:latin typeface="楷体" panose="02010609060101010101" pitchFamily="49" charset="-122"/>
                <a:ea typeface="楷体" panose="02010609060101010101" pitchFamily="49" charset="-122"/>
              </a:rPr>
              <a:t>考生成绩</a:t>
            </a:r>
            <a:r>
              <a:rPr lang="en-US" altLang="zh-CN" sz="2000">
                <a:solidFill>
                  <a:schemeClr val="tx1"/>
                </a:solidFill>
                <a:latin typeface="楷体" panose="02010609060101010101" pitchFamily="49" charset="-122"/>
                <a:ea typeface="楷体" panose="02010609060101010101" pitchFamily="49" charset="-122"/>
              </a:rPr>
              <a:t>&gt;=0 and </a:t>
            </a:r>
            <a:r>
              <a:rPr lang="zh-CN" altLang="en-US" sz="2000">
                <a:solidFill>
                  <a:schemeClr val="tx1"/>
                </a:solidFill>
                <a:latin typeface="楷体" panose="02010609060101010101" pitchFamily="49" charset="-122"/>
                <a:ea typeface="楷体" panose="02010609060101010101" pitchFamily="49" charset="-122"/>
              </a:rPr>
              <a:t>考生成绩</a:t>
            </a:r>
            <a:r>
              <a:rPr lang="en-US" altLang="zh-CN" sz="2000">
                <a:solidFill>
                  <a:schemeClr val="tx1"/>
                </a:solidFill>
                <a:latin typeface="楷体" panose="02010609060101010101" pitchFamily="49" charset="-122"/>
                <a:ea typeface="楷体" panose="02010609060101010101" pitchFamily="49" charset="-122"/>
              </a:rPr>
              <a:t>&lt;=100</a:t>
            </a:r>
          </a:p>
          <a:p>
            <a:pPr>
              <a:spcBef>
                <a:spcPct val="0"/>
              </a:spcBef>
              <a:buClrTx/>
              <a:buFont typeface="Arial" panose="020B0604020202020204" pitchFamily="34" charset="0"/>
              <a:buNone/>
            </a:pPr>
            <a:r>
              <a:rPr lang="en-US" altLang="zh-CN" sz="2000">
                <a:solidFill>
                  <a:schemeClr val="tx1"/>
                </a:solidFill>
                <a:latin typeface="楷体" panose="02010609060101010101" pitchFamily="49" charset="-122"/>
                <a:ea typeface="楷体" panose="02010609060101010101" pitchFamily="49" charset="-122"/>
              </a:rPr>
              <a:t>          </a:t>
            </a:r>
            <a:r>
              <a:rPr lang="zh-CN" altLang="en-US" sz="2000">
                <a:solidFill>
                  <a:schemeClr val="tx1"/>
                </a:solidFill>
                <a:latin typeface="楷体" panose="02010609060101010101" pitchFamily="49" charset="-122"/>
                <a:ea typeface="楷体" panose="02010609060101010101" pitchFamily="49" charset="-122"/>
              </a:rPr>
              <a:t>保存考生成绩</a:t>
            </a:r>
          </a:p>
          <a:p>
            <a:pPr>
              <a:spcBef>
                <a:spcPct val="0"/>
              </a:spcBef>
              <a:buClrTx/>
              <a:buFont typeface="Arial" panose="020B0604020202020204" pitchFamily="34" charset="0"/>
              <a:buNone/>
            </a:pPr>
            <a:r>
              <a:rPr lang="zh-CN" altLang="en-US" sz="2000">
                <a:solidFill>
                  <a:schemeClr val="tx1"/>
                </a:solidFill>
                <a:latin typeface="楷体" panose="02010609060101010101" pitchFamily="49" charset="-122"/>
                <a:ea typeface="楷体" panose="02010609060101010101" pitchFamily="49" charset="-122"/>
              </a:rPr>
              <a:t>       </a:t>
            </a:r>
            <a:r>
              <a:rPr lang="en-US" altLang="zh-CN" sz="2000">
                <a:solidFill>
                  <a:schemeClr val="tx1"/>
                </a:solidFill>
                <a:latin typeface="楷体" panose="02010609060101010101" pitchFamily="49" charset="-122"/>
                <a:ea typeface="楷体" panose="02010609060101010101" pitchFamily="49" charset="-122"/>
              </a:rPr>
              <a:t>ELSE</a:t>
            </a:r>
          </a:p>
          <a:p>
            <a:pPr>
              <a:spcBef>
                <a:spcPct val="0"/>
              </a:spcBef>
              <a:buClrTx/>
              <a:buFont typeface="Arial" panose="020B0604020202020204" pitchFamily="34" charset="0"/>
              <a:buNone/>
            </a:pPr>
            <a:r>
              <a:rPr lang="en-US" altLang="zh-CN" sz="2000">
                <a:solidFill>
                  <a:schemeClr val="tx1"/>
                </a:solidFill>
                <a:latin typeface="楷体" panose="02010609060101010101" pitchFamily="49" charset="-122"/>
                <a:ea typeface="楷体" panose="02010609060101010101" pitchFamily="49" charset="-122"/>
              </a:rPr>
              <a:t>          </a:t>
            </a:r>
            <a:r>
              <a:rPr lang="zh-CN" altLang="en-US" sz="2000">
                <a:solidFill>
                  <a:schemeClr val="tx1"/>
                </a:solidFill>
                <a:latin typeface="楷体" panose="02010609060101010101" pitchFamily="49" charset="-122"/>
                <a:ea typeface="楷体" panose="02010609060101010101" pitchFamily="49" charset="-122"/>
              </a:rPr>
              <a:t>输入格式错误，重新输入</a:t>
            </a:r>
          </a:p>
          <a:p>
            <a:pPr>
              <a:spcBef>
                <a:spcPct val="0"/>
              </a:spcBef>
              <a:buClrTx/>
              <a:buFont typeface="Arial" panose="020B0604020202020204" pitchFamily="34" charset="0"/>
              <a:buNone/>
            </a:pPr>
            <a:r>
              <a:rPr lang="zh-CN" altLang="en-US" sz="2000">
                <a:solidFill>
                  <a:schemeClr val="tx1"/>
                </a:solidFill>
                <a:latin typeface="楷体" panose="02010609060101010101" pitchFamily="49" charset="-122"/>
                <a:ea typeface="楷体" panose="02010609060101010101" pitchFamily="49" charset="-122"/>
              </a:rPr>
              <a:t>       </a:t>
            </a:r>
            <a:r>
              <a:rPr lang="en-US" altLang="zh-CN" sz="2000">
                <a:solidFill>
                  <a:schemeClr val="tx1"/>
                </a:solidFill>
                <a:latin typeface="楷体" panose="02010609060101010101" pitchFamily="49" charset="-122"/>
                <a:ea typeface="楷体" panose="02010609060101010101" pitchFamily="49" charset="-122"/>
              </a:rPr>
              <a:t>ENDIF</a:t>
            </a:r>
            <a:endParaRPr lang="zh-CN" altLang="en-US" sz="2000">
              <a:solidFill>
                <a:schemeClr val="tx1"/>
              </a:solidFill>
              <a:latin typeface="楷体" panose="02010609060101010101" pitchFamily="49" charset="-122"/>
              <a:ea typeface="楷体" panose="02010609060101010101" pitchFamily="49" charset="-122"/>
            </a:endParaRPr>
          </a:p>
        </p:txBody>
      </p:sp>
      <p:sp>
        <p:nvSpPr>
          <p:cNvPr id="9" name="圆角矩形 8">
            <a:extLst>
              <a:ext uri="{FF2B5EF4-FFF2-40B4-BE49-F238E27FC236}">
                <a16:creationId xmlns:a16="http://schemas.microsoft.com/office/drawing/2014/main" id="{11539D6D-1101-45A8-A1FD-20C0BC7B67A5}"/>
              </a:ext>
            </a:extLst>
          </p:cNvPr>
          <p:cNvSpPr/>
          <p:nvPr/>
        </p:nvSpPr>
        <p:spPr bwMode="gray">
          <a:xfrm>
            <a:off x="971600" y="1484784"/>
            <a:ext cx="1143000" cy="5397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b="1" dirty="0">
                <a:solidFill>
                  <a:srgbClr val="002060"/>
                </a:solidFill>
                <a:latin typeface="宋体" panose="02010600030101010101" pitchFamily="2" charset="-122"/>
              </a:rPr>
              <a:t>案例</a:t>
            </a:r>
            <a:r>
              <a:rPr lang="en-US" altLang="zh-CN" b="1" dirty="0">
                <a:solidFill>
                  <a:srgbClr val="002060"/>
                </a:solidFill>
                <a:latin typeface="宋体" panose="02010600030101010101" pitchFamily="2" charset="-122"/>
              </a:rPr>
              <a:t>3-11</a:t>
            </a:r>
            <a:endParaRPr lang="zh-CN" altLang="en-US" b="1" dirty="0">
              <a:solidFill>
                <a:srgbClr val="002060"/>
              </a:solidFill>
              <a:latin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 Box 3">
            <a:extLst>
              <a:ext uri="{FF2B5EF4-FFF2-40B4-BE49-F238E27FC236}">
                <a16:creationId xmlns:a16="http://schemas.microsoft.com/office/drawing/2014/main" id="{10A232C1-F282-4317-858E-C85E9D05BFC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72706" name="Rectangle 4">
            <a:extLst>
              <a:ext uri="{FF2B5EF4-FFF2-40B4-BE49-F238E27FC236}">
                <a16:creationId xmlns:a16="http://schemas.microsoft.com/office/drawing/2014/main" id="{7228438F-3707-4F2E-A3F9-0F5BE377DD7B}"/>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2707" name="Rectangle 5">
            <a:extLst>
              <a:ext uri="{FF2B5EF4-FFF2-40B4-BE49-F238E27FC236}">
                <a16:creationId xmlns:a16="http://schemas.microsoft.com/office/drawing/2014/main" id="{E56D3948-5662-44F5-A168-66F0F00F9430}"/>
              </a:ext>
            </a:extLst>
          </p:cNvPr>
          <p:cNvSpPr>
            <a:spLocks noChangeArrowheads="1"/>
          </p:cNvSpPr>
          <p:nvPr/>
        </p:nvSpPr>
        <p:spPr bwMode="auto">
          <a:xfrm>
            <a:off x="395288" y="3421063"/>
            <a:ext cx="813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94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400" b="0">
                <a:solidFill>
                  <a:schemeClr val="tx1"/>
                </a:solidFill>
                <a:latin typeface="Arial" panose="020B0604020202020204" pitchFamily="34" charset="0"/>
              </a:rPr>
              <a:t>     </a:t>
            </a:r>
            <a:endParaRPr lang="zh-CN" altLang="en-US" sz="20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53E360C6-2A29-4D8C-AD7E-7489CB651026}"/>
              </a:ext>
            </a:extLst>
          </p:cNvPr>
          <p:cNvSpPr/>
          <p:nvPr/>
        </p:nvSpPr>
        <p:spPr bwMode="gray">
          <a:xfrm>
            <a:off x="250825" y="1125538"/>
            <a:ext cx="8642350" cy="5543550"/>
          </a:xfrm>
          <a:prstGeom prst="roundRect">
            <a:avLst>
              <a:gd name="adj" fmla="val 9193"/>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sz="2600">
                <a:solidFill>
                  <a:srgbClr val="FF0000"/>
                </a:solidFill>
                <a:latin typeface="Arial" panose="020B0604020202020204" pitchFamily="34" charset="0"/>
              </a:rPr>
              <a:t>3.5.4 </a:t>
            </a:r>
            <a:r>
              <a:rPr lang="zh-CN" altLang="en-US" sz="2600">
                <a:solidFill>
                  <a:srgbClr val="FF0000"/>
                </a:solidFill>
                <a:latin typeface="Arial" panose="020B0604020202020204" pitchFamily="34" charset="0"/>
              </a:rPr>
              <a:t>处理过程描述</a:t>
            </a:r>
          </a:p>
          <a:p>
            <a:pPr eaLnBrk="1" hangingPunct="1">
              <a:spcAft>
                <a:spcPct val="20000"/>
              </a:spcAft>
              <a:buClrTx/>
              <a:buFontTx/>
              <a:buNone/>
            </a:pPr>
            <a:r>
              <a:rPr lang="zh-CN" altLang="en-US">
                <a:solidFill>
                  <a:schemeClr val="tx1"/>
                </a:solidFill>
                <a:latin typeface="Arial" panose="020B0604020202020204" pitchFamily="34" charset="0"/>
              </a:rPr>
              <a:t>      </a:t>
            </a:r>
            <a:r>
              <a:rPr lang="en-US" altLang="zh-CN">
                <a:solidFill>
                  <a:srgbClr val="990033"/>
                </a:solidFill>
                <a:latin typeface="Arial" panose="020B0604020202020204" pitchFamily="34" charset="0"/>
              </a:rPr>
              <a:t>1</a:t>
            </a:r>
            <a:r>
              <a:rPr lang="zh-CN" altLang="en-US">
                <a:solidFill>
                  <a:srgbClr val="990033"/>
                </a:solidFill>
                <a:latin typeface="Arial" panose="020B0604020202020204" pitchFamily="34" charset="0"/>
              </a:rPr>
              <a:t>．结构化语言</a:t>
            </a:r>
          </a:p>
          <a:p>
            <a:pPr eaLnBrk="1" hangingPunct="1">
              <a:spcAft>
                <a:spcPct val="20000"/>
              </a:spcAft>
              <a:buClrTx/>
              <a:buFontTx/>
              <a:buNone/>
            </a:pPr>
            <a:r>
              <a:rPr lang="zh-CN" altLang="en-US">
                <a:solidFill>
                  <a:srgbClr val="FF0000"/>
                </a:solidFill>
                <a:latin typeface="Arial" panose="020B0604020202020204" pitchFamily="34" charset="0"/>
              </a:rPr>
              <a:t>      </a:t>
            </a:r>
            <a:r>
              <a:rPr lang="zh-CN" altLang="en-US" u="sng">
                <a:solidFill>
                  <a:srgbClr val="FF0000"/>
                </a:solidFill>
                <a:latin typeface="Arial" panose="020B0604020202020204" pitchFamily="34" charset="0"/>
              </a:rPr>
              <a:t>结构化语言</a:t>
            </a:r>
            <a:r>
              <a:rPr lang="zh-CN" altLang="en-US">
                <a:solidFill>
                  <a:schemeClr val="tx1"/>
                </a:solidFill>
                <a:latin typeface="Arial" panose="020B0604020202020204" pitchFamily="34" charset="0"/>
              </a:rPr>
              <a:t>是一种介于自然语言（英语或汉语）和形式语言之间的</a:t>
            </a:r>
            <a:r>
              <a:rPr lang="zh-CN" altLang="en-US">
                <a:solidFill>
                  <a:srgbClr val="009900"/>
                </a:solidFill>
                <a:latin typeface="Arial" panose="020B0604020202020204" pitchFamily="34" charset="0"/>
              </a:rPr>
              <a:t>半形式化语言</a:t>
            </a:r>
            <a:r>
              <a:rPr lang="zh-CN" altLang="en-US">
                <a:solidFill>
                  <a:schemeClr val="tx1"/>
                </a:solidFill>
                <a:latin typeface="Arial" panose="020B0604020202020204" pitchFamily="34" charset="0"/>
              </a:rPr>
              <a:t>。专门</a:t>
            </a:r>
            <a:r>
              <a:rPr lang="zh-CN" altLang="en-US">
                <a:solidFill>
                  <a:srgbClr val="009900"/>
                </a:solidFill>
                <a:latin typeface="Arial" panose="020B0604020202020204" pitchFamily="34" charset="0"/>
              </a:rPr>
              <a:t>用于描述</a:t>
            </a:r>
            <a:r>
              <a:rPr lang="zh-CN" altLang="en-US">
                <a:solidFill>
                  <a:schemeClr val="tx1"/>
                </a:solidFill>
                <a:latin typeface="Arial" panose="020B0604020202020204" pitchFamily="34" charset="0"/>
              </a:rPr>
              <a:t>一个</a:t>
            </a:r>
            <a:r>
              <a:rPr lang="zh-CN" altLang="en-US">
                <a:solidFill>
                  <a:srgbClr val="009900"/>
                </a:solidFill>
                <a:latin typeface="Arial" panose="020B0604020202020204" pitchFamily="34" charset="0"/>
              </a:rPr>
              <a:t>功能单元逻辑要求</a:t>
            </a:r>
            <a:r>
              <a:rPr lang="zh-CN" altLang="en-US">
                <a:solidFill>
                  <a:schemeClr val="tx1"/>
                </a:solidFill>
                <a:latin typeface="Arial" panose="020B0604020202020204" pitchFamily="34" charset="0"/>
              </a:rPr>
              <a:t>。结构化语言有三种结构形式：</a:t>
            </a:r>
          </a:p>
          <a:p>
            <a:pPr eaLnBrk="1" hangingPunct="1">
              <a:spcAft>
                <a:spcPct val="20000"/>
              </a:spcAft>
              <a:buClrTx/>
              <a:buFontTx/>
              <a:buNone/>
            </a:pPr>
            <a:r>
              <a:rPr lang="zh-CN" altLang="en-US">
                <a:solidFill>
                  <a:srgbClr val="990033"/>
                </a:solidFill>
                <a:latin typeface="Arial" panose="020B0604020202020204" pitchFamily="34" charset="0"/>
              </a:rPr>
              <a:t>（</a:t>
            </a:r>
            <a:r>
              <a:rPr lang="en-US" altLang="zh-CN">
                <a:solidFill>
                  <a:srgbClr val="990033"/>
                </a:solidFill>
                <a:latin typeface="Arial" panose="020B0604020202020204" pitchFamily="34" charset="0"/>
              </a:rPr>
              <a:t>1</a:t>
            </a:r>
            <a:r>
              <a:rPr lang="zh-CN" altLang="en-US">
                <a:solidFill>
                  <a:srgbClr val="990033"/>
                </a:solidFill>
                <a:latin typeface="Arial" panose="020B0604020202020204" pitchFamily="34" charset="0"/>
              </a:rPr>
              <a:t>）顺序结构</a:t>
            </a:r>
            <a:r>
              <a:rPr lang="zh-CN" altLang="en-US">
                <a:solidFill>
                  <a:schemeClr val="tx1"/>
                </a:solidFill>
                <a:latin typeface="Arial" panose="020B0604020202020204" pitchFamily="34" charset="0"/>
              </a:rPr>
              <a:t>。以一组祈使语句、选择语句、重复语句的顺序排列；</a:t>
            </a:r>
            <a:endParaRPr lang="en-US" altLang="zh-CN">
              <a:solidFill>
                <a:schemeClr val="tx1"/>
              </a:solidFill>
              <a:latin typeface="Arial" panose="020B0604020202020204" pitchFamily="34" charset="0"/>
            </a:endParaRPr>
          </a:p>
          <a:p>
            <a:pPr eaLnBrk="1" hangingPunct="1">
              <a:spcAft>
                <a:spcPct val="20000"/>
              </a:spcAft>
              <a:buClrTx/>
              <a:buFontTx/>
              <a:buNone/>
            </a:pPr>
            <a:r>
              <a:rPr lang="zh-CN" altLang="en-US">
                <a:solidFill>
                  <a:srgbClr val="990033"/>
                </a:solidFill>
                <a:latin typeface="Arial" panose="020B0604020202020204" pitchFamily="34" charset="0"/>
              </a:rPr>
              <a:t>（</a:t>
            </a:r>
            <a:r>
              <a:rPr lang="en-US" altLang="zh-CN">
                <a:solidFill>
                  <a:srgbClr val="990033"/>
                </a:solidFill>
                <a:latin typeface="Arial" panose="020B0604020202020204" pitchFamily="34" charset="0"/>
              </a:rPr>
              <a:t>2</a:t>
            </a:r>
            <a:r>
              <a:rPr lang="zh-CN" altLang="en-US">
                <a:solidFill>
                  <a:srgbClr val="990033"/>
                </a:solidFill>
                <a:latin typeface="Arial" panose="020B0604020202020204" pitchFamily="34" charset="0"/>
              </a:rPr>
              <a:t>）选择结构</a:t>
            </a:r>
            <a:r>
              <a:rPr lang="zh-CN" altLang="en-US" sz="2000">
                <a:solidFill>
                  <a:schemeClr val="tx1"/>
                </a:solidFill>
                <a:latin typeface="Arial" panose="020B0604020202020204" pitchFamily="34" charset="0"/>
              </a:rPr>
              <a:t>。常用</a:t>
            </a:r>
            <a:r>
              <a:rPr lang="en-US" altLang="zh-CN" sz="2000">
                <a:solidFill>
                  <a:schemeClr val="tx1"/>
                </a:solidFill>
                <a:latin typeface="Arial" panose="020B0604020202020204" pitchFamily="34" charset="0"/>
              </a:rPr>
              <a:t>IF-THEN(-ELASE)-ENDIF</a:t>
            </a:r>
            <a:r>
              <a:rPr lang="zh-CN" altLang="en-US" sz="2000">
                <a:solidFill>
                  <a:schemeClr val="tx1"/>
                </a:solidFill>
                <a:latin typeface="Arial" panose="020B0604020202020204" pitchFamily="34" charset="0"/>
              </a:rPr>
              <a:t>或</a:t>
            </a:r>
            <a:r>
              <a:rPr lang="en-US" altLang="zh-CN" sz="2000">
                <a:solidFill>
                  <a:schemeClr val="tx1"/>
                </a:solidFill>
                <a:latin typeface="Arial" panose="020B0604020202020204" pitchFamily="34" charset="0"/>
              </a:rPr>
              <a:t>CASE-OF-ENDCASE</a:t>
            </a:r>
            <a:r>
              <a:rPr lang="zh-CN" altLang="en-US" sz="2000">
                <a:solidFill>
                  <a:schemeClr val="tx1"/>
                </a:solidFill>
                <a:latin typeface="Arial" panose="020B0604020202020204" pitchFamily="34" charset="0"/>
              </a:rPr>
              <a:t>等关键词构成的语句结构；</a:t>
            </a:r>
          </a:p>
          <a:p>
            <a:pPr eaLnBrk="1" hangingPunct="1">
              <a:spcAft>
                <a:spcPct val="20000"/>
              </a:spcAft>
              <a:buClrTx/>
              <a:buFontTx/>
              <a:buNone/>
            </a:pPr>
            <a:r>
              <a:rPr lang="zh-CN" altLang="en-US">
                <a:solidFill>
                  <a:srgbClr val="990033"/>
                </a:solidFill>
                <a:latin typeface="Arial" panose="020B0604020202020204" pitchFamily="34" charset="0"/>
              </a:rPr>
              <a:t>（</a:t>
            </a:r>
            <a:r>
              <a:rPr lang="en-US" altLang="zh-CN">
                <a:solidFill>
                  <a:srgbClr val="990033"/>
                </a:solidFill>
                <a:latin typeface="Arial" panose="020B0604020202020204" pitchFamily="34" charset="0"/>
              </a:rPr>
              <a:t>3</a:t>
            </a:r>
            <a:r>
              <a:rPr lang="zh-CN" altLang="en-US">
                <a:solidFill>
                  <a:srgbClr val="990033"/>
                </a:solidFill>
                <a:latin typeface="Arial" panose="020B0604020202020204" pitchFamily="34" charset="0"/>
              </a:rPr>
              <a:t>）循环结构</a:t>
            </a:r>
            <a:r>
              <a:rPr lang="zh-CN" altLang="en-US" sz="2000">
                <a:solidFill>
                  <a:schemeClr val="tx1"/>
                </a:solidFill>
                <a:latin typeface="Arial" panose="020B0604020202020204" pitchFamily="34" charset="0"/>
              </a:rPr>
              <a:t>。常用</a:t>
            </a:r>
            <a:r>
              <a:rPr lang="en-US" altLang="zh-CN" sz="2000">
                <a:solidFill>
                  <a:schemeClr val="tx1"/>
                </a:solidFill>
                <a:latin typeface="Arial" panose="020B0604020202020204" pitchFamily="34" charset="0"/>
              </a:rPr>
              <a:t>DO-WHILE-ENDDO</a:t>
            </a:r>
            <a:r>
              <a:rPr lang="zh-CN" altLang="en-US" sz="2000">
                <a:solidFill>
                  <a:schemeClr val="tx1"/>
                </a:solidFill>
                <a:latin typeface="Arial" panose="020B0604020202020204" pitchFamily="34" charset="0"/>
              </a:rPr>
              <a:t>或</a:t>
            </a:r>
            <a:r>
              <a:rPr lang="en-US" altLang="zh-CN" sz="2000">
                <a:solidFill>
                  <a:schemeClr val="tx1"/>
                </a:solidFill>
                <a:latin typeface="Arial" panose="020B0604020202020204" pitchFamily="34" charset="0"/>
              </a:rPr>
              <a:t>REPEAT-UNTIL</a:t>
            </a:r>
            <a:r>
              <a:rPr lang="zh-CN" altLang="en-US" sz="2000">
                <a:solidFill>
                  <a:schemeClr val="tx1"/>
                </a:solidFill>
                <a:latin typeface="Arial" panose="020B0604020202020204" pitchFamily="34" charset="0"/>
              </a:rPr>
              <a:t>等关键词的语句结构。</a:t>
            </a:r>
            <a:endParaRPr lang="en-US" altLang="zh-CN" sz="2000">
              <a:solidFill>
                <a:schemeClr val="tx1"/>
              </a:solidFill>
              <a:latin typeface="Arial" panose="020B0604020202020204" pitchFamily="34" charset="0"/>
            </a:endParaRPr>
          </a:p>
        </p:txBody>
      </p:sp>
      <p:sp>
        <p:nvSpPr>
          <p:cNvPr id="39945" name="Rectangle 2">
            <a:extLst>
              <a:ext uri="{FF2B5EF4-FFF2-40B4-BE49-F238E27FC236}">
                <a16:creationId xmlns:a16="http://schemas.microsoft.com/office/drawing/2014/main" id="{EB3B4D40-7D4F-4496-AFE0-68EDC45C2DF6}"/>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7D9CB87B-D109-4B4C-A10E-4BE4D1679036}"/>
              </a:ext>
            </a:extLst>
          </p:cNvPr>
          <p:cNvSpPr>
            <a:spLocks noGrp="1" noChangeArrowheads="1"/>
          </p:cNvSpPr>
          <p:nvPr>
            <p:ph type="title" idx="4294967295"/>
          </p:nvPr>
        </p:nvSpPr>
        <p:spPr>
          <a:xfrm>
            <a:off x="1212850" y="239713"/>
            <a:ext cx="6553200" cy="533400"/>
          </a:xfrm>
        </p:spPr>
        <p:txBody>
          <a:bodyPr/>
          <a:lstStyle/>
          <a:p>
            <a:pPr eaLnBrk="1" hangingPunct="1"/>
            <a:r>
              <a:rPr lang="zh-CN" altLang="en-US" sz="3600">
                <a:ea typeface="微软雅黑" panose="020B0503020204020204" pitchFamily="34" charset="-122"/>
              </a:rPr>
              <a:t>教学目标及重点</a:t>
            </a:r>
          </a:p>
        </p:txBody>
      </p:sp>
      <p:sp>
        <p:nvSpPr>
          <p:cNvPr id="17410" name="Text Box 3">
            <a:extLst>
              <a:ext uri="{FF2B5EF4-FFF2-40B4-BE49-F238E27FC236}">
                <a16:creationId xmlns:a16="http://schemas.microsoft.com/office/drawing/2014/main" id="{26E26581-FC56-4DC9-AC37-716ADCF381F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17411" name="Rectangle 16">
            <a:extLst>
              <a:ext uri="{FF2B5EF4-FFF2-40B4-BE49-F238E27FC236}">
                <a16:creationId xmlns:a16="http://schemas.microsoft.com/office/drawing/2014/main" id="{105E4325-322E-42D5-B00D-F92D34669753}"/>
              </a:ext>
            </a:extLst>
          </p:cNvPr>
          <p:cNvSpPr>
            <a:spLocks noChangeArrowheads="1"/>
          </p:cNvSpPr>
          <p:nvPr/>
        </p:nvSpPr>
        <p:spPr bwMode="auto">
          <a:xfrm>
            <a:off x="684213" y="2362200"/>
            <a:ext cx="1919287"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304704" bIns="228528"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3200">
              <a:solidFill>
                <a:schemeClr val="tx1"/>
              </a:solidFill>
              <a:latin typeface="Arial" panose="020B0604020202020204" pitchFamily="34" charset="0"/>
            </a:endParaRPr>
          </a:p>
          <a:p>
            <a:pPr eaLnBrk="1" hangingPunct="1">
              <a:spcBef>
                <a:spcPct val="0"/>
              </a:spcBef>
              <a:buClrTx/>
              <a:buFont typeface="Arial" panose="020B0604020202020204" pitchFamily="34" charset="0"/>
              <a:buNone/>
            </a:pPr>
            <a:r>
              <a:rPr lang="zh-CN" altLang="en-US" sz="3200">
                <a:solidFill>
                  <a:schemeClr val="tx1"/>
                </a:solidFill>
                <a:latin typeface="Arial" panose="020B0604020202020204" pitchFamily="34" charset="0"/>
              </a:rPr>
              <a:t>             </a:t>
            </a:r>
            <a:endParaRPr lang="zh-CN" altLang="en-US" sz="32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946A7A42-A6D8-444D-84D9-4B1779934E9B}"/>
              </a:ext>
            </a:extLst>
          </p:cNvPr>
          <p:cNvSpPr/>
          <p:nvPr/>
        </p:nvSpPr>
        <p:spPr bwMode="gray">
          <a:xfrm>
            <a:off x="251519" y="1947863"/>
            <a:ext cx="8685965" cy="4348162"/>
          </a:xfrm>
          <a:prstGeom prst="roundRect">
            <a:avLst>
              <a:gd name="adj" fmla="val 11081"/>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endParaRPr lang="zh-CN" altLang="en-US" sz="1600" dirty="0">
              <a:solidFill>
                <a:srgbClr val="FF0000"/>
              </a:solidFill>
              <a:effectLst>
                <a:outerShdw blurRad="38100" dist="38100" dir="2700000" algn="tl">
                  <a:srgbClr val="C0C0C0"/>
                </a:outerShdw>
              </a:effectLst>
              <a:latin typeface="Arial" panose="020B0604020202020204" pitchFamily="34" charset="0"/>
              <a:ea typeface="黑体" panose="02010609060101010101" pitchFamily="49" charset="-122"/>
            </a:endParaRPr>
          </a:p>
          <a:p>
            <a:pPr eaLnBrk="1" hangingPunct="1">
              <a:spcBef>
                <a:spcPct val="0"/>
              </a:spcBef>
              <a:buClrTx/>
              <a:buFontTx/>
              <a:buNone/>
            </a:pPr>
            <a:endParaRPr lang="zh-CN" altLang="en-US" sz="1800" dirty="0">
              <a:solidFill>
                <a:srgbClr val="FF0000"/>
              </a:solidFill>
              <a:effectLst>
                <a:outerShdw blurRad="38100" dist="38100" dir="2700000" algn="tl">
                  <a:srgbClr val="C0C0C0"/>
                </a:outerShdw>
              </a:effectLst>
              <a:latin typeface="Arial" panose="020B0604020202020204" pitchFamily="34" charset="0"/>
            </a:endParaRPr>
          </a:p>
          <a:p>
            <a:pPr eaLnBrk="1" hangingPunct="1">
              <a:spcAft>
                <a:spcPct val="25000"/>
              </a:spcAft>
              <a:buClrTx/>
              <a:buFontTx/>
              <a:buNone/>
            </a:pPr>
            <a:r>
              <a:rPr lang="zh-CN" altLang="en-US" sz="2800" dirty="0">
                <a:solidFill>
                  <a:schemeClr val="tx1"/>
                </a:solidFill>
                <a:latin typeface="Arial" panose="020B0604020202020204" pitchFamily="34" charset="0"/>
              </a:rPr>
              <a:t>  ● 理解软件</a:t>
            </a:r>
            <a:r>
              <a:rPr lang="zh-CN" altLang="en-US" sz="2800" dirty="0">
                <a:solidFill>
                  <a:srgbClr val="CC0000"/>
                </a:solidFill>
                <a:latin typeface="Arial" panose="020B0604020202020204" pitchFamily="34" charset="0"/>
              </a:rPr>
              <a:t>需求分析</a:t>
            </a:r>
            <a:r>
              <a:rPr lang="zh-CN" altLang="en-US" sz="2800" dirty="0">
                <a:solidFill>
                  <a:schemeClr val="tx1"/>
                </a:solidFill>
                <a:latin typeface="Arial" panose="020B0604020202020204" pitchFamily="34" charset="0"/>
              </a:rPr>
              <a:t>的</a:t>
            </a:r>
            <a:r>
              <a:rPr lang="zh-CN" altLang="en-US" sz="2800" dirty="0">
                <a:solidFill>
                  <a:srgbClr val="CC0000"/>
                </a:solidFill>
                <a:latin typeface="Arial" panose="020B0604020202020204" pitchFamily="34" charset="0"/>
              </a:rPr>
              <a:t>概念和特点、目的和原则</a:t>
            </a:r>
            <a:r>
              <a:rPr lang="zh-CN" altLang="en-US" sz="2800" dirty="0">
                <a:solidFill>
                  <a:schemeClr val="tx1"/>
                </a:solidFill>
                <a:latin typeface="Arial" panose="020B0604020202020204" pitchFamily="34" charset="0"/>
              </a:rPr>
              <a:t>。</a:t>
            </a:r>
          </a:p>
          <a:p>
            <a:pPr eaLnBrk="1" hangingPunct="1">
              <a:spcAft>
                <a:spcPct val="25000"/>
              </a:spcAft>
              <a:buClrTx/>
              <a:buFontTx/>
              <a:buNone/>
            </a:pPr>
            <a:r>
              <a:rPr lang="zh-CN" altLang="en-US" sz="2800" dirty="0">
                <a:solidFill>
                  <a:schemeClr val="tx1"/>
                </a:solidFill>
                <a:latin typeface="Arial" panose="020B0604020202020204" pitchFamily="34" charset="0"/>
              </a:rPr>
              <a:t>  ● 熟悉软件系统需求分析的</a:t>
            </a:r>
            <a:r>
              <a:rPr lang="zh-CN" altLang="en-US" sz="2800" dirty="0">
                <a:solidFill>
                  <a:srgbClr val="CC0000"/>
                </a:solidFill>
                <a:latin typeface="Arial" panose="020B0604020202020204" pitchFamily="34" charset="0"/>
              </a:rPr>
              <a:t>任务及步骤</a:t>
            </a:r>
          </a:p>
          <a:p>
            <a:pPr eaLnBrk="1" hangingPunct="1">
              <a:spcAft>
                <a:spcPct val="25000"/>
              </a:spcAft>
              <a:buClrTx/>
              <a:buFontTx/>
              <a:buNone/>
            </a:pPr>
            <a:r>
              <a:rPr lang="zh-CN" altLang="en-US" sz="2800" dirty="0">
                <a:solidFill>
                  <a:schemeClr val="tx1"/>
                </a:solidFill>
                <a:latin typeface="Arial" panose="020B0604020202020204" pitchFamily="34" charset="0"/>
              </a:rPr>
              <a:t>  ● 掌握软件需求分析</a:t>
            </a:r>
            <a:r>
              <a:rPr lang="zh-CN" altLang="en-US" sz="2800" dirty="0">
                <a:solidFill>
                  <a:srgbClr val="FF0000"/>
                </a:solidFill>
                <a:latin typeface="Arial" panose="020B0604020202020204" pitchFamily="34" charset="0"/>
              </a:rPr>
              <a:t>方法</a:t>
            </a:r>
            <a:r>
              <a:rPr lang="zh-CN" altLang="en-US" sz="2800" dirty="0">
                <a:solidFill>
                  <a:schemeClr val="tx1"/>
                </a:solidFill>
                <a:latin typeface="Arial" panose="020B0604020202020204" pitchFamily="34" charset="0"/>
              </a:rPr>
              <a:t>及</a:t>
            </a:r>
            <a:r>
              <a:rPr lang="zh-CN" altLang="en-US" sz="2800" dirty="0">
                <a:solidFill>
                  <a:srgbClr val="CC0000"/>
                </a:solidFill>
                <a:latin typeface="Arial" panose="020B0604020202020204" pitchFamily="34" charset="0"/>
              </a:rPr>
              <a:t>描述工具</a:t>
            </a:r>
            <a:r>
              <a:rPr lang="zh-CN" altLang="en-US" sz="2800" dirty="0">
                <a:solidFill>
                  <a:schemeClr val="tx1"/>
                </a:solidFill>
                <a:latin typeface="Arial" panose="020B0604020202020204" pitchFamily="34" charset="0"/>
              </a:rPr>
              <a:t>，学会</a:t>
            </a:r>
            <a:r>
              <a:rPr lang="zh-CN" altLang="en-US" sz="2800" dirty="0">
                <a:solidFill>
                  <a:srgbClr val="CC0000"/>
                </a:solidFill>
                <a:latin typeface="Arial" panose="020B0604020202020204" pitchFamily="34" charset="0"/>
              </a:rPr>
              <a:t>编写</a:t>
            </a:r>
            <a:r>
              <a:rPr lang="zh-CN" altLang="en-US" sz="2800" dirty="0">
                <a:solidFill>
                  <a:schemeClr val="tx1"/>
                </a:solidFill>
                <a:latin typeface="Arial" panose="020B0604020202020204" pitchFamily="34" charset="0"/>
              </a:rPr>
              <a:t>“软件需求说明书”。</a:t>
            </a:r>
          </a:p>
          <a:p>
            <a:pPr eaLnBrk="1" hangingPunct="1">
              <a:spcBef>
                <a:spcPct val="0"/>
              </a:spcBef>
              <a:buClrTx/>
              <a:buFontTx/>
              <a:buNone/>
            </a:pPr>
            <a:endParaRPr lang="zh-CN" altLang="en-US" sz="2400" dirty="0">
              <a:solidFill>
                <a:schemeClr val="tx1"/>
              </a:solidFill>
              <a:latin typeface="Arial" panose="020B0604020202020204" pitchFamily="34" charset="0"/>
            </a:endParaRPr>
          </a:p>
        </p:txBody>
      </p:sp>
      <p:sp>
        <p:nvSpPr>
          <p:cNvPr id="2" name="AutoShape 8">
            <a:extLst>
              <a:ext uri="{FF2B5EF4-FFF2-40B4-BE49-F238E27FC236}">
                <a16:creationId xmlns:a16="http://schemas.microsoft.com/office/drawing/2014/main" id="{859C9AA8-1567-4E2E-8220-3C43DC8674C4}"/>
              </a:ext>
            </a:extLst>
          </p:cNvPr>
          <p:cNvSpPr>
            <a:spLocks noChangeArrowheads="1"/>
          </p:cNvSpPr>
          <p:nvPr/>
        </p:nvSpPr>
        <p:spPr bwMode="auto">
          <a:xfrm>
            <a:off x="7164388" y="3827058"/>
            <a:ext cx="936625" cy="360362"/>
          </a:xfrm>
          <a:prstGeom prst="wedgeRoundRectCallout">
            <a:avLst>
              <a:gd name="adj1" fmla="val -62204"/>
              <a:gd name="adj2" fmla="val -21806"/>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b="1" dirty="0">
                <a:solidFill>
                  <a:srgbClr val="FF0000"/>
                </a:solidFill>
                <a:effectLst>
                  <a:outerShdw blurRad="38100" dist="38100" dir="2700000" algn="tl">
                    <a:srgbClr val="000000"/>
                  </a:outerShdw>
                </a:effectLst>
                <a:latin typeface="Arial Black" panose="020B0A04020102020204" pitchFamily="34" charset="0"/>
              </a:rPr>
              <a:t>重点</a:t>
            </a:r>
          </a:p>
        </p:txBody>
      </p:sp>
      <p:sp>
        <p:nvSpPr>
          <p:cNvPr id="3" name="AutoShape 8">
            <a:extLst>
              <a:ext uri="{FF2B5EF4-FFF2-40B4-BE49-F238E27FC236}">
                <a16:creationId xmlns:a16="http://schemas.microsoft.com/office/drawing/2014/main" id="{9761F652-BEF6-4C61-8A9A-99617419A7D6}"/>
              </a:ext>
            </a:extLst>
          </p:cNvPr>
          <p:cNvSpPr>
            <a:spLocks noChangeArrowheads="1"/>
          </p:cNvSpPr>
          <p:nvPr/>
        </p:nvSpPr>
        <p:spPr bwMode="auto">
          <a:xfrm>
            <a:off x="4572000" y="4914165"/>
            <a:ext cx="936625" cy="360362"/>
          </a:xfrm>
          <a:prstGeom prst="wedgeRoundRectCallout">
            <a:avLst>
              <a:gd name="adj1" fmla="val -70000"/>
              <a:gd name="adj2" fmla="val -32818"/>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b="1">
                <a:solidFill>
                  <a:srgbClr val="FF0000"/>
                </a:solidFill>
                <a:effectLst>
                  <a:outerShdw blurRad="38100" dist="38100" dir="2700000" algn="tl">
                    <a:srgbClr val="000000"/>
                  </a:outerShdw>
                </a:effectLst>
                <a:latin typeface="Arial Black" panose="020B0A04020102020204" pitchFamily="34" charset="0"/>
              </a:rPr>
              <a:t>重点</a:t>
            </a:r>
          </a:p>
        </p:txBody>
      </p:sp>
      <p:sp>
        <p:nvSpPr>
          <p:cNvPr id="4" name="矩形 3">
            <a:extLst>
              <a:ext uri="{FF2B5EF4-FFF2-40B4-BE49-F238E27FC236}">
                <a16:creationId xmlns:a16="http://schemas.microsoft.com/office/drawing/2014/main" id="{0C580502-D8AD-4283-B1E4-47AACA294ACB}"/>
              </a:ext>
            </a:extLst>
          </p:cNvPr>
          <p:cNvSpPr/>
          <p:nvPr/>
        </p:nvSpPr>
        <p:spPr>
          <a:xfrm>
            <a:off x="791580" y="1309687"/>
            <a:ext cx="2867025" cy="676275"/>
          </a:xfrm>
          <a:prstGeom prst="rect">
            <a:avLst/>
          </a:prstGeom>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zh-CN" altLang="en-US" sz="3800" dirty="0">
                <a:solidFill>
                  <a:srgbClr val="FF0000"/>
                </a:solidFill>
                <a:effectLst>
                  <a:outerShdw blurRad="38100" dist="38100" dir="2700000" algn="tl">
                    <a:srgbClr val="C0C0C0"/>
                  </a:outerShdw>
                </a:effectLst>
                <a:latin typeface="Arial" panose="020B0604020202020204" pitchFamily="34" charset="0"/>
              </a:rPr>
              <a:t> </a:t>
            </a:r>
            <a:r>
              <a:rPr lang="en-US" altLang="zh-CN" sz="3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sym typeface="Wingdings" panose="05000000000000000000" pitchFamily="2" charset="2"/>
              </a:rPr>
              <a:t></a:t>
            </a:r>
            <a:r>
              <a:rPr lang="zh-CN" altLang="en-US" sz="3800" dirty="0">
                <a:solidFill>
                  <a:srgbClr val="FF0000"/>
                </a:solidFill>
                <a:effectLst>
                  <a:outerShdw blurRad="38100" dist="38100" dir="2700000" algn="tl">
                    <a:srgbClr val="C0C0C0"/>
                  </a:outerShdw>
                </a:effectLst>
                <a:latin typeface="Arial" panose="020B0604020202020204" pitchFamily="34" charset="0"/>
                <a:ea typeface="黑体" panose="02010609060101010101" pitchFamily="49" charset="-122"/>
              </a:rPr>
              <a:t>教学目标</a:t>
            </a:r>
            <a:endParaRPr lang="en-US" altLang="zh-CN" sz="3800" dirty="0">
              <a:solidFill>
                <a:srgbClr val="FF0000"/>
              </a:solidFill>
              <a:effectLst>
                <a:outerShdw blurRad="38100" dist="38100" dir="2700000" algn="tl">
                  <a:srgbClr val="C0C0C0"/>
                </a:outerShdw>
              </a:effectLst>
              <a:latin typeface="Arial" panose="020B0604020202020204" pitchFamily="34" charset="0"/>
              <a:ea typeface="黑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3">
            <a:extLst>
              <a:ext uri="{FF2B5EF4-FFF2-40B4-BE49-F238E27FC236}">
                <a16:creationId xmlns:a16="http://schemas.microsoft.com/office/drawing/2014/main" id="{D63C9B5C-6ACD-4074-A058-139AC906542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73730" name="Rectangle 4">
            <a:extLst>
              <a:ext uri="{FF2B5EF4-FFF2-40B4-BE49-F238E27FC236}">
                <a16:creationId xmlns:a16="http://schemas.microsoft.com/office/drawing/2014/main" id="{577B4F26-477D-418B-9CC7-6076BFA1B90C}"/>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8920" name="Rectangle 2">
            <a:extLst>
              <a:ext uri="{FF2B5EF4-FFF2-40B4-BE49-F238E27FC236}">
                <a16:creationId xmlns:a16="http://schemas.microsoft.com/office/drawing/2014/main" id="{21DC1413-6AA6-47D7-8FD4-82C1F9C2485A}"/>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
        <p:nvSpPr>
          <p:cNvPr id="73732" name="Rectangle 7">
            <a:extLst>
              <a:ext uri="{FF2B5EF4-FFF2-40B4-BE49-F238E27FC236}">
                <a16:creationId xmlns:a16="http://schemas.microsoft.com/office/drawing/2014/main" id="{50BE57E7-AB6F-4865-893A-7B62F6D513C5}"/>
              </a:ext>
            </a:extLst>
          </p:cNvPr>
          <p:cNvSpPr>
            <a:spLocks noChangeArrowheads="1"/>
          </p:cNvSpPr>
          <p:nvPr/>
        </p:nvSpPr>
        <p:spPr bwMode="auto">
          <a:xfrm>
            <a:off x="684213" y="1295400"/>
            <a:ext cx="7920037"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a:solidFill>
                  <a:schemeClr val="tx1"/>
                </a:solidFill>
                <a:latin typeface="Times New Roman" panose="02020603050405020304" pitchFamily="18" charset="0"/>
              </a:rPr>
              <a:t>               用结构化语言描述学生奖学金评定：</a:t>
            </a:r>
            <a:endParaRPr lang="en-US" altLang="zh-CN">
              <a:solidFill>
                <a:schemeClr val="tx1"/>
              </a:solidFill>
              <a:latin typeface="Times New Roman" panose="02020603050405020304" pitchFamily="18" charset="0"/>
            </a:endParaRPr>
          </a:p>
          <a:p>
            <a:pPr eaLnBrk="1" hangingPunct="1">
              <a:spcBef>
                <a:spcPct val="0"/>
              </a:spcBef>
              <a:buClrTx/>
              <a:buFont typeface="Arial" panose="020B0604020202020204" pitchFamily="34" charset="0"/>
              <a:buNone/>
            </a:pPr>
            <a:endParaRPr lang="en-US" altLang="zh-CN">
              <a:solidFill>
                <a:schemeClr val="tx1"/>
              </a:solidFill>
              <a:latin typeface="Times New Roman" panose="02020603050405020304" pitchFamily="18" charset="0"/>
            </a:endParaRP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一等奖学金条件</a:t>
            </a:r>
            <a:r>
              <a:rPr lang="zh-CN" altLang="en-US" sz="2000">
                <a:solidFill>
                  <a:schemeClr val="tx1"/>
                </a:solidFill>
                <a:latin typeface="楷体" panose="02010609060101010101" pitchFamily="49" charset="-122"/>
                <a:ea typeface="楷体" panose="02010609060101010101" pitchFamily="49" charset="-122"/>
              </a:rPr>
              <a:t>：成绩为</a:t>
            </a:r>
            <a:r>
              <a:rPr lang="en-US" altLang="zh-CN" sz="2000">
                <a:solidFill>
                  <a:schemeClr val="tx1"/>
                </a:solidFill>
                <a:latin typeface="楷体" panose="02010609060101010101" pitchFamily="49" charset="-122"/>
                <a:ea typeface="楷体" panose="02010609060101010101" pitchFamily="49" charset="-122"/>
              </a:rPr>
              <a:t>A</a:t>
            </a:r>
            <a:r>
              <a:rPr lang="zh-CN" altLang="en-US" sz="2000">
                <a:solidFill>
                  <a:schemeClr val="tx1"/>
                </a:solidFill>
                <a:latin typeface="楷体" panose="02010609060101010101" pitchFamily="49" charset="-122"/>
                <a:ea typeface="楷体" panose="02010609060101010101" pitchFamily="49" charset="-122"/>
              </a:rPr>
              <a:t>（优秀）的课程比例大于或等于</a:t>
            </a:r>
            <a:r>
              <a:rPr lang="en-US" altLang="zh-CN" sz="2000">
                <a:solidFill>
                  <a:schemeClr val="tx1"/>
                </a:solidFill>
                <a:latin typeface="楷体" panose="02010609060101010101" pitchFamily="49" charset="-122"/>
                <a:ea typeface="楷体" panose="02010609060101010101" pitchFamily="49" charset="-122"/>
              </a:rPr>
              <a:t>70%</a:t>
            </a:r>
            <a:r>
              <a:rPr lang="zh-CN" altLang="en-US" sz="2000">
                <a:solidFill>
                  <a:schemeClr val="tx1"/>
                </a:solidFill>
                <a:latin typeface="楷体" panose="02010609060101010101" pitchFamily="49" charset="-122"/>
                <a:ea typeface="楷体" panose="02010609060101010101" pitchFamily="49" charset="-122"/>
              </a:rPr>
              <a:t>，且成绩为</a:t>
            </a:r>
            <a:r>
              <a:rPr lang="en-US" altLang="zh-CN" sz="2000">
                <a:solidFill>
                  <a:schemeClr val="tx1"/>
                </a:solidFill>
                <a:latin typeface="楷体" panose="02010609060101010101" pitchFamily="49" charset="-122"/>
                <a:ea typeface="楷体" panose="02010609060101010101" pitchFamily="49" charset="-122"/>
              </a:rPr>
              <a:t>D</a:t>
            </a:r>
            <a:r>
              <a:rPr lang="zh-CN" altLang="en-US" sz="2000">
                <a:solidFill>
                  <a:schemeClr val="tx1"/>
                </a:solidFill>
                <a:latin typeface="楷体" panose="02010609060101010101" pitchFamily="49" charset="-122"/>
                <a:ea typeface="楷体" panose="02010609060101010101" pitchFamily="49" charset="-122"/>
              </a:rPr>
              <a:t>（及格）的比例小于或等于</a:t>
            </a:r>
            <a:r>
              <a:rPr lang="en-US" altLang="zh-CN" sz="2000">
                <a:solidFill>
                  <a:schemeClr val="tx1"/>
                </a:solidFill>
                <a:latin typeface="楷体" panose="02010609060101010101" pitchFamily="49" charset="-122"/>
                <a:ea typeface="楷体" panose="02010609060101010101" pitchFamily="49" charset="-122"/>
              </a:rPr>
              <a:t>15%</a:t>
            </a:r>
            <a:r>
              <a:rPr lang="zh-CN" altLang="en-US" sz="2000">
                <a:solidFill>
                  <a:schemeClr val="tx1"/>
                </a:solidFill>
                <a:latin typeface="楷体" panose="02010609060101010101" pitchFamily="49" charset="-122"/>
                <a:ea typeface="楷体" panose="02010609060101010101" pitchFamily="49" charset="-122"/>
              </a:rPr>
              <a:t>，思想表现为优良的。</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二等奖学金条件</a:t>
            </a:r>
            <a:r>
              <a:rPr lang="zh-CN" altLang="en-US" sz="2000">
                <a:solidFill>
                  <a:schemeClr val="tx1"/>
                </a:solidFill>
                <a:latin typeface="楷体" panose="02010609060101010101" pitchFamily="49" charset="-122"/>
                <a:ea typeface="楷体" panose="02010609060101010101" pitchFamily="49" charset="-122"/>
              </a:rPr>
              <a:t>：成绩为</a:t>
            </a:r>
            <a:r>
              <a:rPr lang="en-US" altLang="zh-CN" sz="2000">
                <a:solidFill>
                  <a:schemeClr val="tx1"/>
                </a:solidFill>
                <a:latin typeface="楷体" panose="02010609060101010101" pitchFamily="49" charset="-122"/>
                <a:ea typeface="楷体" panose="02010609060101010101" pitchFamily="49" charset="-122"/>
              </a:rPr>
              <a:t>A</a:t>
            </a:r>
            <a:r>
              <a:rPr lang="zh-CN" altLang="en-US" sz="2000">
                <a:solidFill>
                  <a:schemeClr val="tx1"/>
                </a:solidFill>
                <a:latin typeface="楷体" panose="02010609060101010101" pitchFamily="49" charset="-122"/>
                <a:ea typeface="楷体" panose="02010609060101010101" pitchFamily="49" charset="-122"/>
              </a:rPr>
              <a:t>的课程比例大于或等于</a:t>
            </a:r>
            <a:r>
              <a:rPr lang="en-US" altLang="zh-CN" sz="2000">
                <a:solidFill>
                  <a:schemeClr val="tx1"/>
                </a:solidFill>
                <a:latin typeface="楷体" panose="02010609060101010101" pitchFamily="49" charset="-122"/>
                <a:ea typeface="楷体" panose="02010609060101010101" pitchFamily="49" charset="-122"/>
              </a:rPr>
              <a:t>70%</a:t>
            </a:r>
            <a:r>
              <a:rPr lang="zh-CN" altLang="en-US" sz="2000">
                <a:solidFill>
                  <a:schemeClr val="tx1"/>
                </a:solidFill>
                <a:latin typeface="楷体" panose="02010609060101010101" pitchFamily="49" charset="-122"/>
                <a:ea typeface="楷体" panose="02010609060101010101" pitchFamily="49" charset="-122"/>
              </a:rPr>
              <a:t>，且成绩为</a:t>
            </a:r>
            <a:r>
              <a:rPr lang="en-US" altLang="zh-CN" sz="2000">
                <a:solidFill>
                  <a:schemeClr val="tx1"/>
                </a:solidFill>
                <a:latin typeface="楷体" panose="02010609060101010101" pitchFamily="49" charset="-122"/>
                <a:ea typeface="楷体" panose="02010609060101010101" pitchFamily="49" charset="-122"/>
              </a:rPr>
              <a:t>D</a:t>
            </a:r>
            <a:r>
              <a:rPr lang="zh-CN" altLang="en-US" sz="2000">
                <a:solidFill>
                  <a:schemeClr val="tx1"/>
                </a:solidFill>
                <a:latin typeface="楷体" panose="02010609060101010101" pitchFamily="49" charset="-122"/>
                <a:ea typeface="楷体" panose="02010609060101010101" pitchFamily="49" charset="-122"/>
              </a:rPr>
              <a:t>的比例小于或等于</a:t>
            </a:r>
            <a:r>
              <a:rPr lang="en-US" altLang="zh-CN" sz="2000">
                <a:solidFill>
                  <a:schemeClr val="tx1"/>
                </a:solidFill>
                <a:latin typeface="楷体" panose="02010609060101010101" pitchFamily="49" charset="-122"/>
                <a:ea typeface="楷体" panose="02010609060101010101" pitchFamily="49" charset="-122"/>
              </a:rPr>
              <a:t>15%</a:t>
            </a:r>
            <a:r>
              <a:rPr lang="zh-CN" altLang="en-US" sz="2000">
                <a:solidFill>
                  <a:schemeClr val="tx1"/>
                </a:solidFill>
                <a:latin typeface="楷体" panose="02010609060101010101" pitchFamily="49" charset="-122"/>
                <a:ea typeface="楷体" panose="02010609060101010101" pitchFamily="49" charset="-122"/>
              </a:rPr>
              <a:t>，思想表现为一般的；成绩为</a:t>
            </a:r>
            <a:r>
              <a:rPr lang="en-US" altLang="zh-CN" sz="2000">
                <a:solidFill>
                  <a:schemeClr val="tx1"/>
                </a:solidFill>
                <a:latin typeface="楷体" panose="02010609060101010101" pitchFamily="49" charset="-122"/>
                <a:ea typeface="楷体" panose="02010609060101010101" pitchFamily="49" charset="-122"/>
              </a:rPr>
              <a:t>A</a:t>
            </a:r>
            <a:r>
              <a:rPr lang="zh-CN" altLang="en-US" sz="2000">
                <a:solidFill>
                  <a:schemeClr val="tx1"/>
                </a:solidFill>
                <a:latin typeface="楷体" panose="02010609060101010101" pitchFamily="49" charset="-122"/>
                <a:ea typeface="楷体" panose="02010609060101010101" pitchFamily="49" charset="-122"/>
              </a:rPr>
              <a:t>的课程比例大于或等于</a:t>
            </a:r>
            <a:r>
              <a:rPr lang="en-US" altLang="zh-CN" sz="2000">
                <a:solidFill>
                  <a:schemeClr val="tx1"/>
                </a:solidFill>
                <a:latin typeface="楷体" panose="02010609060101010101" pitchFamily="49" charset="-122"/>
                <a:ea typeface="楷体" panose="02010609060101010101" pitchFamily="49" charset="-122"/>
              </a:rPr>
              <a:t>70%</a:t>
            </a:r>
            <a:r>
              <a:rPr lang="zh-CN" altLang="en-US" sz="2000">
                <a:solidFill>
                  <a:schemeClr val="tx1"/>
                </a:solidFill>
                <a:latin typeface="楷体" panose="02010609060101010101" pitchFamily="49" charset="-122"/>
                <a:ea typeface="楷体" panose="02010609060101010101" pitchFamily="49" charset="-122"/>
              </a:rPr>
              <a:t>，且成绩为</a:t>
            </a:r>
            <a:r>
              <a:rPr lang="en-US" altLang="zh-CN" sz="2000">
                <a:solidFill>
                  <a:schemeClr val="tx1"/>
                </a:solidFill>
                <a:latin typeface="楷体" panose="02010609060101010101" pitchFamily="49" charset="-122"/>
                <a:ea typeface="楷体" panose="02010609060101010101" pitchFamily="49" charset="-122"/>
              </a:rPr>
              <a:t>D</a:t>
            </a:r>
            <a:r>
              <a:rPr lang="zh-CN" altLang="en-US" sz="2000">
                <a:solidFill>
                  <a:schemeClr val="tx1"/>
                </a:solidFill>
                <a:latin typeface="楷体" panose="02010609060101010101" pitchFamily="49" charset="-122"/>
                <a:ea typeface="楷体" panose="02010609060101010101" pitchFamily="49" charset="-122"/>
              </a:rPr>
              <a:t>的比例小于或等于</a:t>
            </a:r>
            <a:r>
              <a:rPr lang="en-US" altLang="zh-CN" sz="2000">
                <a:solidFill>
                  <a:schemeClr val="tx1"/>
                </a:solidFill>
                <a:latin typeface="楷体" panose="02010609060101010101" pitchFamily="49" charset="-122"/>
                <a:ea typeface="楷体" panose="02010609060101010101" pitchFamily="49" charset="-122"/>
              </a:rPr>
              <a:t>20%</a:t>
            </a:r>
            <a:r>
              <a:rPr lang="zh-CN" altLang="en-US" sz="2000">
                <a:solidFill>
                  <a:schemeClr val="tx1"/>
                </a:solidFill>
                <a:latin typeface="楷体" panose="02010609060101010101" pitchFamily="49" charset="-122"/>
                <a:ea typeface="楷体" panose="02010609060101010101" pitchFamily="49" charset="-122"/>
              </a:rPr>
              <a:t>，思想表现为优良的；成绩</a:t>
            </a:r>
            <a:r>
              <a:rPr lang="en-US" altLang="zh-CN" sz="2000">
                <a:solidFill>
                  <a:schemeClr val="tx1"/>
                </a:solidFill>
                <a:latin typeface="楷体" panose="02010609060101010101" pitchFamily="49" charset="-122"/>
                <a:ea typeface="楷体" panose="02010609060101010101" pitchFamily="49" charset="-122"/>
              </a:rPr>
              <a:t>A</a:t>
            </a:r>
            <a:r>
              <a:rPr lang="zh-CN" altLang="en-US" sz="2000">
                <a:solidFill>
                  <a:schemeClr val="tx1"/>
                </a:solidFill>
                <a:latin typeface="楷体" panose="02010609060101010101" pitchFamily="49" charset="-122"/>
                <a:ea typeface="楷体" panose="02010609060101010101" pitchFamily="49" charset="-122"/>
              </a:rPr>
              <a:t>的课程比例大于或等于</a:t>
            </a:r>
            <a:r>
              <a:rPr lang="en-US" altLang="zh-CN" sz="2000">
                <a:solidFill>
                  <a:schemeClr val="tx1"/>
                </a:solidFill>
                <a:latin typeface="楷体" panose="02010609060101010101" pitchFamily="49" charset="-122"/>
                <a:ea typeface="楷体" panose="02010609060101010101" pitchFamily="49" charset="-122"/>
              </a:rPr>
              <a:t>50%</a:t>
            </a:r>
            <a:r>
              <a:rPr lang="zh-CN" altLang="en-US" sz="2000">
                <a:solidFill>
                  <a:schemeClr val="tx1"/>
                </a:solidFill>
                <a:latin typeface="楷体" panose="02010609060101010101" pitchFamily="49" charset="-122"/>
                <a:ea typeface="楷体" panose="02010609060101010101" pitchFamily="49" charset="-122"/>
              </a:rPr>
              <a:t>，且成绩为</a:t>
            </a:r>
            <a:r>
              <a:rPr lang="en-US" altLang="zh-CN" sz="2000">
                <a:solidFill>
                  <a:schemeClr val="tx1"/>
                </a:solidFill>
                <a:latin typeface="楷体" panose="02010609060101010101" pitchFamily="49" charset="-122"/>
                <a:ea typeface="楷体" panose="02010609060101010101" pitchFamily="49" charset="-122"/>
              </a:rPr>
              <a:t>D</a:t>
            </a:r>
            <a:r>
              <a:rPr lang="zh-CN" altLang="en-US" sz="2000">
                <a:solidFill>
                  <a:schemeClr val="tx1"/>
                </a:solidFill>
                <a:latin typeface="楷体" panose="02010609060101010101" pitchFamily="49" charset="-122"/>
                <a:ea typeface="楷体" panose="02010609060101010101" pitchFamily="49" charset="-122"/>
              </a:rPr>
              <a:t>占比例小于或等于</a:t>
            </a:r>
            <a:r>
              <a:rPr lang="en-US" altLang="zh-CN" sz="2000">
                <a:solidFill>
                  <a:schemeClr val="tx1"/>
                </a:solidFill>
                <a:latin typeface="楷体" panose="02010609060101010101" pitchFamily="49" charset="-122"/>
                <a:ea typeface="楷体" panose="02010609060101010101" pitchFamily="49" charset="-122"/>
              </a:rPr>
              <a:t>15%</a:t>
            </a:r>
            <a:r>
              <a:rPr lang="zh-CN" altLang="en-US" sz="2000">
                <a:solidFill>
                  <a:schemeClr val="tx1"/>
                </a:solidFill>
                <a:latin typeface="楷体" panose="02010609060101010101" pitchFamily="49" charset="-122"/>
                <a:ea typeface="楷体" panose="02010609060101010101" pitchFamily="49" charset="-122"/>
              </a:rPr>
              <a:t>，思想表现为优良的。</a:t>
            </a:r>
          </a:p>
          <a:p>
            <a:pPr>
              <a:spcBef>
                <a:spcPct val="0"/>
              </a:spcBef>
              <a:buClrTx/>
              <a:buFont typeface="Arial" panose="020B0604020202020204" pitchFamily="34" charset="0"/>
              <a:buNone/>
            </a:pPr>
            <a:r>
              <a:rPr lang="zh-CN" altLang="en-US" sz="2000">
                <a:solidFill>
                  <a:srgbClr val="FF0000"/>
                </a:solidFill>
                <a:latin typeface="楷体" panose="02010609060101010101" pitchFamily="49" charset="-122"/>
                <a:ea typeface="楷体" panose="02010609060101010101" pitchFamily="49" charset="-122"/>
              </a:rPr>
              <a:t>三等奖学金条件</a:t>
            </a:r>
            <a:r>
              <a:rPr lang="zh-CN" altLang="en-US" sz="2000">
                <a:solidFill>
                  <a:schemeClr val="tx1"/>
                </a:solidFill>
                <a:latin typeface="楷体" panose="02010609060101010101" pitchFamily="49" charset="-122"/>
                <a:ea typeface="楷体" panose="02010609060101010101" pitchFamily="49" charset="-122"/>
              </a:rPr>
              <a:t>：成绩为</a:t>
            </a:r>
            <a:r>
              <a:rPr lang="en-US" altLang="zh-CN" sz="2000">
                <a:solidFill>
                  <a:schemeClr val="tx1"/>
                </a:solidFill>
                <a:latin typeface="楷体" panose="02010609060101010101" pitchFamily="49" charset="-122"/>
                <a:ea typeface="楷体" panose="02010609060101010101" pitchFamily="49" charset="-122"/>
              </a:rPr>
              <a:t>A</a:t>
            </a:r>
            <a:r>
              <a:rPr lang="zh-CN" altLang="en-US" sz="2000">
                <a:solidFill>
                  <a:schemeClr val="tx1"/>
                </a:solidFill>
                <a:latin typeface="楷体" panose="02010609060101010101" pitchFamily="49" charset="-122"/>
                <a:ea typeface="楷体" panose="02010609060101010101" pitchFamily="49" charset="-122"/>
              </a:rPr>
              <a:t>的课程比例大于或等于</a:t>
            </a:r>
            <a:r>
              <a:rPr lang="en-US" altLang="zh-CN" sz="2000">
                <a:solidFill>
                  <a:schemeClr val="tx1"/>
                </a:solidFill>
                <a:latin typeface="楷体" panose="02010609060101010101" pitchFamily="49" charset="-122"/>
                <a:ea typeface="楷体" panose="02010609060101010101" pitchFamily="49" charset="-122"/>
              </a:rPr>
              <a:t>70%</a:t>
            </a:r>
            <a:r>
              <a:rPr lang="zh-CN" altLang="en-US" sz="2000">
                <a:solidFill>
                  <a:schemeClr val="tx1"/>
                </a:solidFill>
                <a:latin typeface="楷体" panose="02010609060101010101" pitchFamily="49" charset="-122"/>
                <a:ea typeface="楷体" panose="02010609060101010101" pitchFamily="49" charset="-122"/>
              </a:rPr>
              <a:t>，且成绩为</a:t>
            </a:r>
            <a:r>
              <a:rPr lang="en-US" altLang="zh-CN" sz="2000">
                <a:solidFill>
                  <a:schemeClr val="tx1"/>
                </a:solidFill>
                <a:latin typeface="楷体" panose="02010609060101010101" pitchFamily="49" charset="-122"/>
                <a:ea typeface="楷体" panose="02010609060101010101" pitchFamily="49" charset="-122"/>
              </a:rPr>
              <a:t>D</a:t>
            </a:r>
            <a:r>
              <a:rPr lang="zh-CN" altLang="en-US" sz="2000">
                <a:solidFill>
                  <a:schemeClr val="tx1"/>
                </a:solidFill>
                <a:latin typeface="楷体" panose="02010609060101010101" pitchFamily="49" charset="-122"/>
                <a:ea typeface="楷体" panose="02010609060101010101" pitchFamily="49" charset="-122"/>
              </a:rPr>
              <a:t>的比例小于或等于</a:t>
            </a:r>
            <a:r>
              <a:rPr lang="en-US" altLang="zh-CN" sz="2000">
                <a:solidFill>
                  <a:schemeClr val="tx1"/>
                </a:solidFill>
                <a:latin typeface="楷体" panose="02010609060101010101" pitchFamily="49" charset="-122"/>
                <a:ea typeface="楷体" panose="02010609060101010101" pitchFamily="49" charset="-122"/>
              </a:rPr>
              <a:t>20%</a:t>
            </a:r>
            <a:r>
              <a:rPr lang="zh-CN" altLang="en-US" sz="2000">
                <a:solidFill>
                  <a:schemeClr val="tx1"/>
                </a:solidFill>
                <a:latin typeface="楷体" panose="02010609060101010101" pitchFamily="49" charset="-122"/>
                <a:ea typeface="楷体" panose="02010609060101010101" pitchFamily="49" charset="-122"/>
              </a:rPr>
              <a:t>，思想表现为一般的；成绩</a:t>
            </a:r>
            <a:r>
              <a:rPr lang="en-US" altLang="zh-CN" sz="2000">
                <a:solidFill>
                  <a:schemeClr val="tx1"/>
                </a:solidFill>
                <a:latin typeface="楷体" panose="02010609060101010101" pitchFamily="49" charset="-122"/>
                <a:ea typeface="楷体" panose="02010609060101010101" pitchFamily="49" charset="-122"/>
              </a:rPr>
              <a:t>A</a:t>
            </a:r>
            <a:r>
              <a:rPr lang="zh-CN" altLang="en-US" sz="2000">
                <a:solidFill>
                  <a:schemeClr val="tx1"/>
                </a:solidFill>
                <a:latin typeface="楷体" panose="02010609060101010101" pitchFamily="49" charset="-122"/>
                <a:ea typeface="楷体" panose="02010609060101010101" pitchFamily="49" charset="-122"/>
              </a:rPr>
              <a:t>的课程比例大于或等于</a:t>
            </a:r>
            <a:r>
              <a:rPr lang="en-US" altLang="zh-CN" sz="2000">
                <a:solidFill>
                  <a:schemeClr val="tx1"/>
                </a:solidFill>
                <a:latin typeface="楷体" panose="02010609060101010101" pitchFamily="49" charset="-122"/>
                <a:ea typeface="楷体" panose="02010609060101010101" pitchFamily="49" charset="-122"/>
              </a:rPr>
              <a:t>50%</a:t>
            </a:r>
            <a:r>
              <a:rPr lang="zh-CN" altLang="en-US" sz="2000">
                <a:solidFill>
                  <a:schemeClr val="tx1"/>
                </a:solidFill>
                <a:latin typeface="楷体" panose="02010609060101010101" pitchFamily="49" charset="-122"/>
                <a:ea typeface="楷体" panose="02010609060101010101" pitchFamily="49" charset="-122"/>
              </a:rPr>
              <a:t>，且成绩为</a:t>
            </a:r>
            <a:r>
              <a:rPr lang="en-US" altLang="zh-CN" sz="2000">
                <a:solidFill>
                  <a:schemeClr val="tx1"/>
                </a:solidFill>
                <a:latin typeface="楷体" panose="02010609060101010101" pitchFamily="49" charset="-122"/>
                <a:ea typeface="楷体" panose="02010609060101010101" pitchFamily="49" charset="-122"/>
              </a:rPr>
              <a:t>D</a:t>
            </a:r>
            <a:r>
              <a:rPr lang="zh-CN" altLang="en-US" sz="2000">
                <a:solidFill>
                  <a:schemeClr val="tx1"/>
                </a:solidFill>
                <a:latin typeface="楷体" panose="02010609060101010101" pitchFamily="49" charset="-122"/>
                <a:ea typeface="楷体" panose="02010609060101010101" pitchFamily="49" charset="-122"/>
              </a:rPr>
              <a:t>占比例小于或等于</a:t>
            </a:r>
            <a:r>
              <a:rPr lang="en-US" altLang="zh-CN" sz="2000">
                <a:solidFill>
                  <a:schemeClr val="tx1"/>
                </a:solidFill>
                <a:latin typeface="楷体" panose="02010609060101010101" pitchFamily="49" charset="-122"/>
                <a:ea typeface="楷体" panose="02010609060101010101" pitchFamily="49" charset="-122"/>
              </a:rPr>
              <a:t>15%</a:t>
            </a:r>
            <a:r>
              <a:rPr lang="zh-CN" altLang="en-US" sz="2000">
                <a:solidFill>
                  <a:schemeClr val="tx1"/>
                </a:solidFill>
                <a:latin typeface="楷体" panose="02010609060101010101" pitchFamily="49" charset="-122"/>
                <a:ea typeface="楷体" panose="02010609060101010101" pitchFamily="49" charset="-122"/>
              </a:rPr>
              <a:t>，思想表现为一般的；成绩</a:t>
            </a:r>
            <a:r>
              <a:rPr lang="en-US" altLang="zh-CN" sz="2000">
                <a:solidFill>
                  <a:schemeClr val="tx1"/>
                </a:solidFill>
                <a:latin typeface="楷体" panose="02010609060101010101" pitchFamily="49" charset="-122"/>
                <a:ea typeface="楷体" panose="02010609060101010101" pitchFamily="49" charset="-122"/>
              </a:rPr>
              <a:t>A</a:t>
            </a:r>
            <a:r>
              <a:rPr lang="zh-CN" altLang="en-US" sz="2000">
                <a:solidFill>
                  <a:schemeClr val="tx1"/>
                </a:solidFill>
                <a:latin typeface="楷体" panose="02010609060101010101" pitchFamily="49" charset="-122"/>
                <a:ea typeface="楷体" panose="02010609060101010101" pitchFamily="49" charset="-122"/>
              </a:rPr>
              <a:t>的课程比例大于或等于</a:t>
            </a:r>
            <a:r>
              <a:rPr lang="en-US" altLang="zh-CN" sz="2000">
                <a:solidFill>
                  <a:schemeClr val="tx1"/>
                </a:solidFill>
                <a:latin typeface="楷体" panose="02010609060101010101" pitchFamily="49" charset="-122"/>
                <a:ea typeface="楷体" panose="02010609060101010101" pitchFamily="49" charset="-122"/>
              </a:rPr>
              <a:t>50%</a:t>
            </a:r>
            <a:r>
              <a:rPr lang="zh-CN" altLang="en-US" sz="2000">
                <a:solidFill>
                  <a:schemeClr val="tx1"/>
                </a:solidFill>
                <a:latin typeface="楷体" panose="02010609060101010101" pitchFamily="49" charset="-122"/>
                <a:ea typeface="楷体" panose="02010609060101010101" pitchFamily="49" charset="-122"/>
              </a:rPr>
              <a:t>，且成绩为</a:t>
            </a:r>
            <a:r>
              <a:rPr lang="en-US" altLang="zh-CN" sz="2000">
                <a:solidFill>
                  <a:schemeClr val="tx1"/>
                </a:solidFill>
                <a:latin typeface="楷体" panose="02010609060101010101" pitchFamily="49" charset="-122"/>
                <a:ea typeface="楷体" panose="02010609060101010101" pitchFamily="49" charset="-122"/>
              </a:rPr>
              <a:t>D</a:t>
            </a:r>
            <a:r>
              <a:rPr lang="zh-CN" altLang="en-US" sz="2000">
                <a:solidFill>
                  <a:schemeClr val="tx1"/>
                </a:solidFill>
                <a:latin typeface="楷体" panose="02010609060101010101" pitchFamily="49" charset="-122"/>
                <a:ea typeface="楷体" panose="02010609060101010101" pitchFamily="49" charset="-122"/>
              </a:rPr>
              <a:t>的比例小于或等于</a:t>
            </a:r>
            <a:r>
              <a:rPr lang="en-US" altLang="zh-CN" sz="2000">
                <a:solidFill>
                  <a:schemeClr val="tx1"/>
                </a:solidFill>
                <a:latin typeface="楷体" panose="02010609060101010101" pitchFamily="49" charset="-122"/>
                <a:ea typeface="楷体" panose="02010609060101010101" pitchFamily="49" charset="-122"/>
              </a:rPr>
              <a:t>20%</a:t>
            </a:r>
            <a:r>
              <a:rPr lang="zh-CN" altLang="en-US" sz="2000">
                <a:solidFill>
                  <a:schemeClr val="tx1"/>
                </a:solidFill>
                <a:latin typeface="楷体" panose="02010609060101010101" pitchFamily="49" charset="-122"/>
                <a:ea typeface="楷体" panose="02010609060101010101" pitchFamily="49" charset="-122"/>
              </a:rPr>
              <a:t>，思想表现为优秀的。</a:t>
            </a:r>
            <a:endParaRPr lang="en-US" altLang="zh-CN" sz="2000">
              <a:solidFill>
                <a:schemeClr val="tx1"/>
              </a:solidFill>
              <a:latin typeface="楷体" panose="02010609060101010101" pitchFamily="49" charset="-122"/>
              <a:ea typeface="楷体" panose="02010609060101010101" pitchFamily="49" charset="-122"/>
            </a:endParaRPr>
          </a:p>
          <a:p>
            <a:pPr>
              <a:spcBef>
                <a:spcPct val="0"/>
              </a:spcBef>
              <a:buClrTx/>
              <a:buFont typeface="Arial" panose="020B0604020202020204" pitchFamily="34" charset="0"/>
              <a:buNone/>
            </a:pPr>
            <a:r>
              <a:rPr lang="zh-CN" altLang="en-US" sz="2000">
                <a:solidFill>
                  <a:schemeClr val="tx1"/>
                </a:solidFill>
                <a:latin typeface="楷体" panose="02010609060101010101" pitchFamily="49" charset="-122"/>
                <a:ea typeface="楷体" panose="02010609060101010101" pitchFamily="49" charset="-122"/>
              </a:rPr>
              <a:t>结构化语言描述如下：</a:t>
            </a:r>
            <a:endParaRPr lang="en-US" altLang="zh-CN" sz="2000">
              <a:solidFill>
                <a:schemeClr val="tx1"/>
              </a:solidFill>
              <a:latin typeface="楷体" panose="02010609060101010101" pitchFamily="49" charset="-122"/>
              <a:ea typeface="楷体" panose="02010609060101010101" pitchFamily="49" charset="-122"/>
            </a:endParaRPr>
          </a:p>
          <a:p>
            <a:pPr>
              <a:spcBef>
                <a:spcPct val="0"/>
              </a:spcBef>
              <a:buClrTx/>
              <a:buFont typeface="Arial" panose="020B0604020202020204" pitchFamily="34" charset="0"/>
              <a:buNone/>
            </a:pPr>
            <a:endParaRPr lang="zh-CN" altLang="en-US" sz="2000">
              <a:solidFill>
                <a:schemeClr val="tx1"/>
              </a:solidFill>
              <a:latin typeface="楷体" panose="02010609060101010101" pitchFamily="49" charset="-122"/>
              <a:ea typeface="楷体" panose="02010609060101010101" pitchFamily="49" charset="-122"/>
            </a:endParaRPr>
          </a:p>
        </p:txBody>
      </p:sp>
      <p:sp>
        <p:nvSpPr>
          <p:cNvPr id="10" name="圆角矩形 9">
            <a:extLst>
              <a:ext uri="{FF2B5EF4-FFF2-40B4-BE49-F238E27FC236}">
                <a16:creationId xmlns:a16="http://schemas.microsoft.com/office/drawing/2014/main" id="{6A251B9B-C3F9-41C3-B5BF-D53AD9974FB4}"/>
              </a:ext>
            </a:extLst>
          </p:cNvPr>
          <p:cNvSpPr/>
          <p:nvPr/>
        </p:nvSpPr>
        <p:spPr bwMode="gray">
          <a:xfrm>
            <a:off x="755576" y="1340768"/>
            <a:ext cx="1143000" cy="5397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b="1" dirty="0">
                <a:solidFill>
                  <a:srgbClr val="002060"/>
                </a:solidFill>
                <a:latin typeface="宋体" panose="02010600030101010101" pitchFamily="2" charset="-122"/>
              </a:rPr>
              <a:t>案例</a:t>
            </a:r>
            <a:r>
              <a:rPr lang="en-US" altLang="zh-CN" b="1" dirty="0">
                <a:solidFill>
                  <a:srgbClr val="002060"/>
                </a:solidFill>
                <a:latin typeface="宋体" panose="02010600030101010101" pitchFamily="2" charset="-122"/>
              </a:rPr>
              <a:t>3-12</a:t>
            </a:r>
            <a:endParaRPr lang="zh-CN" altLang="en-US" b="1" dirty="0">
              <a:solidFill>
                <a:srgbClr val="002060"/>
              </a:solidFill>
              <a:latin typeface="宋体" panose="02010600030101010101" pitchFamily="2" charset="-122"/>
            </a:endParaRPr>
          </a:p>
        </p:txBody>
      </p:sp>
      <p:sp>
        <p:nvSpPr>
          <p:cNvPr id="73736" name="AutoShape 6">
            <a:extLst>
              <a:ext uri="{FF2B5EF4-FFF2-40B4-BE49-F238E27FC236}">
                <a16:creationId xmlns:a16="http://schemas.microsoft.com/office/drawing/2014/main" id="{DE655322-7791-485C-9906-50059E0B7031}"/>
              </a:ext>
            </a:extLst>
          </p:cNvPr>
          <p:cNvSpPr>
            <a:spLocks noChangeArrowheads="1"/>
          </p:cNvSpPr>
          <p:nvPr/>
        </p:nvSpPr>
        <p:spPr bwMode="auto">
          <a:xfrm>
            <a:off x="395288" y="1268413"/>
            <a:ext cx="8208962" cy="525621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3">
            <a:extLst>
              <a:ext uri="{FF2B5EF4-FFF2-40B4-BE49-F238E27FC236}">
                <a16:creationId xmlns:a16="http://schemas.microsoft.com/office/drawing/2014/main" id="{F1C5EA16-898E-438C-8ED7-1E73D3EBA47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74754" name="Rectangle 4">
            <a:extLst>
              <a:ext uri="{FF2B5EF4-FFF2-40B4-BE49-F238E27FC236}">
                <a16:creationId xmlns:a16="http://schemas.microsoft.com/office/drawing/2014/main" id="{96949527-376D-4989-B613-B1327E3DBF78}"/>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8920" name="Rectangle 2">
            <a:extLst>
              <a:ext uri="{FF2B5EF4-FFF2-40B4-BE49-F238E27FC236}">
                <a16:creationId xmlns:a16="http://schemas.microsoft.com/office/drawing/2014/main" id="{0CF6FD60-B513-4FA7-A883-6C4CB8068216}"/>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
        <p:nvSpPr>
          <p:cNvPr id="74756" name="Rectangle 7">
            <a:extLst>
              <a:ext uri="{FF2B5EF4-FFF2-40B4-BE49-F238E27FC236}">
                <a16:creationId xmlns:a16="http://schemas.microsoft.com/office/drawing/2014/main" id="{5628911A-2EBB-4D2C-A474-8D427A4F654D}"/>
              </a:ext>
            </a:extLst>
          </p:cNvPr>
          <p:cNvSpPr>
            <a:spLocks noChangeArrowheads="1"/>
          </p:cNvSpPr>
          <p:nvPr/>
        </p:nvSpPr>
        <p:spPr bwMode="auto">
          <a:xfrm>
            <a:off x="684213" y="1587500"/>
            <a:ext cx="7920037"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IF </a:t>
            </a:r>
            <a:r>
              <a:rPr lang="zh-CN" altLang="en-US">
                <a:solidFill>
                  <a:schemeClr val="tx1"/>
                </a:solidFill>
                <a:latin typeface="楷体" panose="02010609060101010101" pitchFamily="49" charset="-122"/>
                <a:ea typeface="楷体" panose="02010609060101010101" pitchFamily="49" charset="-122"/>
              </a:rPr>
              <a:t>成绩为</a:t>
            </a:r>
            <a:r>
              <a:rPr lang="en-US" altLang="zh-CN">
                <a:solidFill>
                  <a:schemeClr val="tx1"/>
                </a:solidFill>
                <a:latin typeface="楷体" panose="02010609060101010101" pitchFamily="49" charset="-122"/>
                <a:ea typeface="楷体" panose="02010609060101010101" pitchFamily="49" charset="-122"/>
              </a:rPr>
              <a:t>A</a:t>
            </a:r>
            <a:r>
              <a:rPr lang="zh-CN" altLang="en-US">
                <a:solidFill>
                  <a:schemeClr val="tx1"/>
                </a:solidFill>
                <a:latin typeface="楷体" panose="02010609060101010101" pitchFamily="49" charset="-122"/>
                <a:ea typeface="楷体" panose="02010609060101010101" pitchFamily="49" charset="-122"/>
              </a:rPr>
              <a:t>的比例</a:t>
            </a:r>
            <a:r>
              <a:rPr lang="en-US" altLang="zh-CN">
                <a:solidFill>
                  <a:schemeClr val="tx1"/>
                </a:solidFill>
                <a:latin typeface="楷体" panose="02010609060101010101" pitchFamily="49" charset="-122"/>
                <a:ea typeface="楷体" panose="02010609060101010101" pitchFamily="49" charset="-122"/>
              </a:rPr>
              <a:t>&gt;=</a:t>
            </a:r>
            <a:r>
              <a:rPr lang="zh-CN" altLang="en-US">
                <a:solidFill>
                  <a:schemeClr val="tx1"/>
                </a:solidFill>
                <a:latin typeface="楷体" panose="02010609060101010101" pitchFamily="49" charset="-122"/>
                <a:ea typeface="楷体" panose="02010609060101010101" pitchFamily="49" charset="-122"/>
              </a:rPr>
              <a:t>课程总门数的</a:t>
            </a:r>
            <a:r>
              <a:rPr lang="en-US" altLang="zh-CN">
                <a:solidFill>
                  <a:schemeClr val="tx1"/>
                </a:solidFill>
                <a:latin typeface="楷体" panose="02010609060101010101" pitchFamily="49" charset="-122"/>
                <a:ea typeface="楷体" panose="02010609060101010101" pitchFamily="49" charset="-122"/>
              </a:rPr>
              <a:t>70%</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IF  </a:t>
            </a:r>
            <a:r>
              <a:rPr lang="zh-CN" altLang="en-US">
                <a:solidFill>
                  <a:schemeClr val="tx1"/>
                </a:solidFill>
                <a:latin typeface="楷体" panose="02010609060101010101" pitchFamily="49" charset="-122"/>
                <a:ea typeface="楷体" panose="02010609060101010101" pitchFamily="49" charset="-122"/>
              </a:rPr>
              <a:t>成绩为</a:t>
            </a:r>
            <a:r>
              <a:rPr lang="en-US" altLang="zh-CN">
                <a:solidFill>
                  <a:schemeClr val="tx1"/>
                </a:solidFill>
                <a:latin typeface="楷体" panose="02010609060101010101" pitchFamily="49" charset="-122"/>
                <a:ea typeface="楷体" panose="02010609060101010101" pitchFamily="49" charset="-122"/>
              </a:rPr>
              <a:t>D</a:t>
            </a:r>
            <a:r>
              <a:rPr lang="zh-CN" altLang="en-US">
                <a:solidFill>
                  <a:schemeClr val="tx1"/>
                </a:solidFill>
                <a:latin typeface="楷体" panose="02010609060101010101" pitchFamily="49" charset="-122"/>
                <a:ea typeface="楷体" panose="02010609060101010101" pitchFamily="49" charset="-122"/>
              </a:rPr>
              <a:t>的比例</a:t>
            </a:r>
            <a:r>
              <a:rPr lang="en-US" altLang="zh-CN">
                <a:solidFill>
                  <a:schemeClr val="tx1"/>
                </a:solidFill>
                <a:latin typeface="楷体" panose="02010609060101010101" pitchFamily="49" charset="-122"/>
                <a:ea typeface="楷体" panose="02010609060101010101" pitchFamily="49" charset="-122"/>
              </a:rPr>
              <a:t>&lt;=15%  THEN</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IF </a:t>
            </a:r>
            <a:r>
              <a:rPr lang="zh-CN" altLang="en-US">
                <a:solidFill>
                  <a:schemeClr val="tx1"/>
                </a:solidFill>
                <a:latin typeface="楷体" panose="02010609060101010101" pitchFamily="49" charset="-122"/>
                <a:ea typeface="楷体" panose="02010609060101010101" pitchFamily="49" charset="-122"/>
              </a:rPr>
              <a:t>思想表现</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优良 </a:t>
            </a:r>
            <a:r>
              <a:rPr lang="en-US" altLang="zh-CN">
                <a:solidFill>
                  <a:schemeClr val="tx1"/>
                </a:solidFill>
                <a:latin typeface="楷体" panose="02010609060101010101" pitchFamily="49" charset="-122"/>
                <a:ea typeface="楷体" panose="02010609060101010101" pitchFamily="49" charset="-122"/>
              </a:rPr>
              <a:t>THEN</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a:t>
            </a:r>
            <a:r>
              <a:rPr lang="zh-CN" altLang="en-US">
                <a:solidFill>
                  <a:schemeClr val="tx1"/>
                </a:solidFill>
                <a:latin typeface="楷体" panose="02010609060101010101" pitchFamily="49" charset="-122"/>
                <a:ea typeface="楷体" panose="02010609060101010101" pitchFamily="49" charset="-122"/>
              </a:rPr>
              <a:t>一等奖学金</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ELSE IF </a:t>
            </a:r>
            <a:r>
              <a:rPr lang="zh-CN" altLang="en-US">
                <a:solidFill>
                  <a:schemeClr val="tx1"/>
                </a:solidFill>
                <a:latin typeface="楷体" panose="02010609060101010101" pitchFamily="49" charset="-122"/>
                <a:ea typeface="楷体" panose="02010609060101010101" pitchFamily="49" charset="-122"/>
              </a:rPr>
              <a:t>思想表现</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一般 </a:t>
            </a:r>
            <a:r>
              <a:rPr lang="en-US" altLang="zh-CN">
                <a:solidFill>
                  <a:schemeClr val="tx1"/>
                </a:solidFill>
                <a:latin typeface="楷体" panose="02010609060101010101" pitchFamily="49" charset="-122"/>
                <a:ea typeface="楷体" panose="02010609060101010101" pitchFamily="49" charset="-122"/>
              </a:rPr>
              <a:t>THEN</a:t>
            </a:r>
          </a:p>
          <a:p>
            <a:pPr>
              <a:spcBef>
                <a:spcPct val="0"/>
              </a:spcBef>
              <a:buClrTx/>
              <a:buFont typeface="Arial" panose="020B0604020202020204" pitchFamily="34" charset="0"/>
              <a:buNone/>
            </a:pPr>
            <a:r>
              <a:rPr lang="zh-CN" altLang="en-US">
                <a:solidFill>
                  <a:schemeClr val="tx1"/>
                </a:solidFill>
                <a:latin typeface="楷体" panose="02010609060101010101" pitchFamily="49" charset="-122"/>
                <a:ea typeface="楷体" panose="02010609060101010101" pitchFamily="49" charset="-122"/>
              </a:rPr>
              <a:t>二等奖学金</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ENDIF  </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ELSE IF </a:t>
            </a:r>
            <a:r>
              <a:rPr lang="zh-CN" altLang="en-US">
                <a:solidFill>
                  <a:schemeClr val="tx1"/>
                </a:solidFill>
                <a:latin typeface="楷体" panose="02010609060101010101" pitchFamily="49" charset="-122"/>
                <a:ea typeface="楷体" panose="02010609060101010101" pitchFamily="49" charset="-122"/>
              </a:rPr>
              <a:t>成绩为</a:t>
            </a:r>
            <a:r>
              <a:rPr lang="en-US" altLang="zh-CN">
                <a:solidFill>
                  <a:schemeClr val="tx1"/>
                </a:solidFill>
                <a:latin typeface="楷体" panose="02010609060101010101" pitchFamily="49" charset="-122"/>
                <a:ea typeface="楷体" panose="02010609060101010101" pitchFamily="49" charset="-122"/>
              </a:rPr>
              <a:t>D</a:t>
            </a:r>
            <a:r>
              <a:rPr lang="zh-CN" altLang="en-US">
                <a:solidFill>
                  <a:schemeClr val="tx1"/>
                </a:solidFill>
                <a:latin typeface="楷体" panose="02010609060101010101" pitchFamily="49" charset="-122"/>
                <a:ea typeface="楷体" panose="02010609060101010101" pitchFamily="49" charset="-122"/>
              </a:rPr>
              <a:t>的比例</a:t>
            </a:r>
            <a:r>
              <a:rPr lang="en-US" altLang="zh-CN">
                <a:solidFill>
                  <a:schemeClr val="tx1"/>
                </a:solidFill>
                <a:latin typeface="楷体" panose="02010609060101010101" pitchFamily="49" charset="-122"/>
                <a:ea typeface="楷体" panose="02010609060101010101" pitchFamily="49" charset="-122"/>
              </a:rPr>
              <a:t>&lt;=20%  THEN</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IF </a:t>
            </a:r>
            <a:r>
              <a:rPr lang="zh-CN" altLang="en-US">
                <a:solidFill>
                  <a:schemeClr val="tx1"/>
                </a:solidFill>
                <a:latin typeface="楷体" panose="02010609060101010101" pitchFamily="49" charset="-122"/>
                <a:ea typeface="楷体" panose="02010609060101010101" pitchFamily="49" charset="-122"/>
              </a:rPr>
              <a:t>思想表现</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优良 </a:t>
            </a:r>
            <a:r>
              <a:rPr lang="en-US" altLang="zh-CN">
                <a:solidFill>
                  <a:schemeClr val="tx1"/>
                </a:solidFill>
                <a:latin typeface="楷体" panose="02010609060101010101" pitchFamily="49" charset="-122"/>
                <a:ea typeface="楷体" panose="02010609060101010101" pitchFamily="49" charset="-122"/>
              </a:rPr>
              <a:t>THEN</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a:t>
            </a:r>
            <a:r>
              <a:rPr lang="zh-CN" altLang="en-US">
                <a:solidFill>
                  <a:schemeClr val="tx1"/>
                </a:solidFill>
                <a:latin typeface="楷体" panose="02010609060101010101" pitchFamily="49" charset="-122"/>
                <a:ea typeface="楷体" panose="02010609060101010101" pitchFamily="49" charset="-122"/>
              </a:rPr>
              <a:t>二等奖学金</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ELSE IF </a:t>
            </a:r>
            <a:r>
              <a:rPr lang="zh-CN" altLang="en-US">
                <a:solidFill>
                  <a:schemeClr val="tx1"/>
                </a:solidFill>
                <a:latin typeface="楷体" panose="02010609060101010101" pitchFamily="49" charset="-122"/>
                <a:ea typeface="楷体" panose="02010609060101010101" pitchFamily="49" charset="-122"/>
              </a:rPr>
              <a:t>思想表现</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一般 </a:t>
            </a:r>
            <a:r>
              <a:rPr lang="en-US" altLang="zh-CN">
                <a:solidFill>
                  <a:schemeClr val="tx1"/>
                </a:solidFill>
                <a:latin typeface="楷体" panose="02010609060101010101" pitchFamily="49" charset="-122"/>
                <a:ea typeface="楷体" panose="02010609060101010101" pitchFamily="49" charset="-122"/>
              </a:rPr>
              <a:t>THEN</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a:t>
            </a:r>
            <a:r>
              <a:rPr lang="zh-CN" altLang="en-US">
                <a:solidFill>
                  <a:schemeClr val="tx1"/>
                </a:solidFill>
                <a:latin typeface="楷体" panose="02010609060101010101" pitchFamily="49" charset="-122"/>
                <a:ea typeface="楷体" panose="02010609060101010101" pitchFamily="49" charset="-122"/>
              </a:rPr>
              <a:t>三等奖学金</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ENDIF </a:t>
            </a:r>
            <a:endParaRPr lang="zh-CN" altLang="en-US">
              <a:solidFill>
                <a:schemeClr val="tx1"/>
              </a:solidFill>
              <a:latin typeface="楷体" panose="02010609060101010101" pitchFamily="49" charset="-122"/>
              <a:ea typeface="楷体" panose="02010609060101010101" pitchFamily="49" charset="-122"/>
            </a:endParaRPr>
          </a:p>
        </p:txBody>
      </p:sp>
      <p:sp>
        <p:nvSpPr>
          <p:cNvPr id="74757" name="AutoShape 6">
            <a:extLst>
              <a:ext uri="{FF2B5EF4-FFF2-40B4-BE49-F238E27FC236}">
                <a16:creationId xmlns:a16="http://schemas.microsoft.com/office/drawing/2014/main" id="{588F0865-799E-4713-B008-0B5F58D1AD14}"/>
              </a:ext>
            </a:extLst>
          </p:cNvPr>
          <p:cNvSpPr>
            <a:spLocks noChangeArrowheads="1"/>
          </p:cNvSpPr>
          <p:nvPr/>
        </p:nvSpPr>
        <p:spPr bwMode="auto">
          <a:xfrm>
            <a:off x="395288" y="1268413"/>
            <a:ext cx="8208962" cy="525621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2000" b="0">
              <a:solidFill>
                <a:schemeClr val="tx1"/>
              </a:solidFill>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3">
            <a:extLst>
              <a:ext uri="{FF2B5EF4-FFF2-40B4-BE49-F238E27FC236}">
                <a16:creationId xmlns:a16="http://schemas.microsoft.com/office/drawing/2014/main" id="{60FD1307-8BF3-4A3A-A068-AD50D9F7DE8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75778" name="Rectangle 4">
            <a:extLst>
              <a:ext uri="{FF2B5EF4-FFF2-40B4-BE49-F238E27FC236}">
                <a16:creationId xmlns:a16="http://schemas.microsoft.com/office/drawing/2014/main" id="{5CC33141-2691-4068-86B4-89CD5D509333}"/>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38920" name="Rectangle 2">
            <a:extLst>
              <a:ext uri="{FF2B5EF4-FFF2-40B4-BE49-F238E27FC236}">
                <a16:creationId xmlns:a16="http://schemas.microsoft.com/office/drawing/2014/main" id="{131E0A02-5146-487F-AF39-FC879E7946C5}"/>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
        <p:nvSpPr>
          <p:cNvPr id="75780" name="Rectangle 7">
            <a:extLst>
              <a:ext uri="{FF2B5EF4-FFF2-40B4-BE49-F238E27FC236}">
                <a16:creationId xmlns:a16="http://schemas.microsoft.com/office/drawing/2014/main" id="{1C9AC7EA-623E-4210-AEE2-EBEC636D0FCC}"/>
              </a:ext>
            </a:extLst>
          </p:cNvPr>
          <p:cNvSpPr>
            <a:spLocks noChangeArrowheads="1"/>
          </p:cNvSpPr>
          <p:nvPr/>
        </p:nvSpPr>
        <p:spPr bwMode="auto">
          <a:xfrm>
            <a:off x="684213" y="1419225"/>
            <a:ext cx="7920037"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ENDIF</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ELSE </a:t>
            </a:r>
            <a:r>
              <a:rPr lang="zh-CN" altLang="en-US">
                <a:solidFill>
                  <a:schemeClr val="tx1"/>
                </a:solidFill>
                <a:latin typeface="楷体" panose="02010609060101010101" pitchFamily="49" charset="-122"/>
                <a:ea typeface="楷体" panose="02010609060101010101" pitchFamily="49" charset="-122"/>
              </a:rPr>
              <a:t>成绩为</a:t>
            </a:r>
            <a:r>
              <a:rPr lang="en-US" altLang="zh-CN">
                <a:solidFill>
                  <a:schemeClr val="tx1"/>
                </a:solidFill>
                <a:latin typeface="楷体" panose="02010609060101010101" pitchFamily="49" charset="-122"/>
                <a:ea typeface="楷体" panose="02010609060101010101" pitchFamily="49" charset="-122"/>
              </a:rPr>
              <a:t>A</a:t>
            </a:r>
            <a:r>
              <a:rPr lang="zh-CN" altLang="en-US">
                <a:solidFill>
                  <a:schemeClr val="tx1"/>
                </a:solidFill>
                <a:latin typeface="楷体" panose="02010609060101010101" pitchFamily="49" charset="-122"/>
                <a:ea typeface="楷体" panose="02010609060101010101" pitchFamily="49" charset="-122"/>
              </a:rPr>
              <a:t>的比例</a:t>
            </a:r>
            <a:r>
              <a:rPr lang="en-US" altLang="zh-CN">
                <a:solidFill>
                  <a:schemeClr val="tx1"/>
                </a:solidFill>
                <a:latin typeface="楷体" panose="02010609060101010101" pitchFamily="49" charset="-122"/>
                <a:ea typeface="楷体" panose="02010609060101010101" pitchFamily="49" charset="-122"/>
              </a:rPr>
              <a:t>&gt;=50%</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IF  </a:t>
            </a:r>
            <a:r>
              <a:rPr lang="zh-CN" altLang="en-US">
                <a:solidFill>
                  <a:schemeClr val="tx1"/>
                </a:solidFill>
                <a:latin typeface="楷体" panose="02010609060101010101" pitchFamily="49" charset="-122"/>
                <a:ea typeface="楷体" panose="02010609060101010101" pitchFamily="49" charset="-122"/>
              </a:rPr>
              <a:t>成绩为</a:t>
            </a:r>
            <a:r>
              <a:rPr lang="en-US" altLang="zh-CN">
                <a:solidFill>
                  <a:schemeClr val="tx1"/>
                </a:solidFill>
                <a:latin typeface="楷体" panose="02010609060101010101" pitchFamily="49" charset="-122"/>
                <a:ea typeface="楷体" panose="02010609060101010101" pitchFamily="49" charset="-122"/>
              </a:rPr>
              <a:t>D</a:t>
            </a:r>
            <a:r>
              <a:rPr lang="zh-CN" altLang="en-US">
                <a:solidFill>
                  <a:schemeClr val="tx1"/>
                </a:solidFill>
                <a:latin typeface="楷体" panose="02010609060101010101" pitchFamily="49" charset="-122"/>
                <a:ea typeface="楷体" panose="02010609060101010101" pitchFamily="49" charset="-122"/>
              </a:rPr>
              <a:t>的比例</a:t>
            </a:r>
            <a:r>
              <a:rPr lang="en-US" altLang="zh-CN">
                <a:solidFill>
                  <a:schemeClr val="tx1"/>
                </a:solidFill>
                <a:latin typeface="楷体" panose="02010609060101010101" pitchFamily="49" charset="-122"/>
                <a:ea typeface="楷体" panose="02010609060101010101" pitchFamily="49" charset="-122"/>
              </a:rPr>
              <a:t>&lt;=15%  THEN</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IF </a:t>
            </a:r>
            <a:r>
              <a:rPr lang="zh-CN" altLang="en-US">
                <a:solidFill>
                  <a:schemeClr val="tx1"/>
                </a:solidFill>
                <a:latin typeface="楷体" panose="02010609060101010101" pitchFamily="49" charset="-122"/>
                <a:ea typeface="楷体" panose="02010609060101010101" pitchFamily="49" charset="-122"/>
              </a:rPr>
              <a:t>思想表现</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优良 </a:t>
            </a:r>
            <a:r>
              <a:rPr lang="en-US" altLang="zh-CN">
                <a:solidFill>
                  <a:schemeClr val="tx1"/>
                </a:solidFill>
                <a:latin typeface="楷体" panose="02010609060101010101" pitchFamily="49" charset="-122"/>
                <a:ea typeface="楷体" panose="02010609060101010101" pitchFamily="49" charset="-122"/>
              </a:rPr>
              <a:t>THEN </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a:t>
            </a:r>
            <a:r>
              <a:rPr lang="zh-CN" altLang="en-US">
                <a:solidFill>
                  <a:schemeClr val="tx1"/>
                </a:solidFill>
                <a:latin typeface="楷体" panose="02010609060101010101" pitchFamily="49" charset="-122"/>
                <a:ea typeface="楷体" panose="02010609060101010101" pitchFamily="49" charset="-122"/>
              </a:rPr>
              <a:t>二等奖学金</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ELSE </a:t>
            </a:r>
            <a:r>
              <a:rPr lang="zh-CN" altLang="en-US">
                <a:solidFill>
                  <a:schemeClr val="tx1"/>
                </a:solidFill>
                <a:latin typeface="楷体" panose="02010609060101010101" pitchFamily="49" charset="-122"/>
                <a:ea typeface="楷体" panose="02010609060101010101" pitchFamily="49" charset="-122"/>
              </a:rPr>
              <a:t>思想表现</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一般 </a:t>
            </a:r>
            <a:r>
              <a:rPr lang="en-US" altLang="zh-CN">
                <a:solidFill>
                  <a:schemeClr val="tx1"/>
                </a:solidFill>
                <a:latin typeface="楷体" panose="02010609060101010101" pitchFamily="49" charset="-122"/>
                <a:ea typeface="楷体" panose="02010609060101010101" pitchFamily="49" charset="-122"/>
              </a:rPr>
              <a:t>THEN</a:t>
            </a:r>
          </a:p>
          <a:p>
            <a:pPr>
              <a:spcBef>
                <a:spcPct val="0"/>
              </a:spcBef>
              <a:buClrTx/>
              <a:buFont typeface="Arial" panose="020B0604020202020204" pitchFamily="34" charset="0"/>
              <a:buNone/>
            </a:pPr>
            <a:r>
              <a:rPr lang="zh-CN" altLang="en-US">
                <a:solidFill>
                  <a:schemeClr val="tx1"/>
                </a:solidFill>
                <a:latin typeface="楷体" panose="02010609060101010101" pitchFamily="49" charset="-122"/>
                <a:ea typeface="楷体" panose="02010609060101010101" pitchFamily="49" charset="-122"/>
              </a:rPr>
              <a:t>三等奖学金</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ENDIF  </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ELSE IF </a:t>
            </a:r>
            <a:r>
              <a:rPr lang="zh-CN" altLang="en-US">
                <a:solidFill>
                  <a:schemeClr val="tx1"/>
                </a:solidFill>
                <a:latin typeface="楷体" panose="02010609060101010101" pitchFamily="49" charset="-122"/>
                <a:ea typeface="楷体" panose="02010609060101010101" pitchFamily="49" charset="-122"/>
              </a:rPr>
              <a:t>成绩为</a:t>
            </a:r>
            <a:r>
              <a:rPr lang="en-US" altLang="zh-CN">
                <a:solidFill>
                  <a:schemeClr val="tx1"/>
                </a:solidFill>
                <a:latin typeface="楷体" panose="02010609060101010101" pitchFamily="49" charset="-122"/>
                <a:ea typeface="楷体" panose="02010609060101010101" pitchFamily="49" charset="-122"/>
              </a:rPr>
              <a:t>D</a:t>
            </a:r>
            <a:r>
              <a:rPr lang="zh-CN" altLang="en-US">
                <a:solidFill>
                  <a:schemeClr val="tx1"/>
                </a:solidFill>
                <a:latin typeface="楷体" panose="02010609060101010101" pitchFamily="49" charset="-122"/>
                <a:ea typeface="楷体" panose="02010609060101010101" pitchFamily="49" charset="-122"/>
              </a:rPr>
              <a:t>的比例</a:t>
            </a:r>
            <a:r>
              <a:rPr lang="en-US" altLang="zh-CN">
                <a:solidFill>
                  <a:schemeClr val="tx1"/>
                </a:solidFill>
                <a:latin typeface="楷体" panose="02010609060101010101" pitchFamily="49" charset="-122"/>
                <a:ea typeface="楷体" panose="02010609060101010101" pitchFamily="49" charset="-122"/>
              </a:rPr>
              <a:t>&lt;=20% THEN </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IF </a:t>
            </a:r>
            <a:r>
              <a:rPr lang="zh-CN" altLang="en-US">
                <a:solidFill>
                  <a:schemeClr val="tx1"/>
                </a:solidFill>
                <a:latin typeface="楷体" panose="02010609060101010101" pitchFamily="49" charset="-122"/>
                <a:ea typeface="楷体" panose="02010609060101010101" pitchFamily="49" charset="-122"/>
              </a:rPr>
              <a:t>思想表现</a:t>
            </a:r>
            <a:r>
              <a:rPr lang="en-US" altLang="zh-CN">
                <a:solidFill>
                  <a:schemeClr val="tx1"/>
                </a:solidFill>
                <a:latin typeface="楷体" panose="02010609060101010101" pitchFamily="49" charset="-122"/>
                <a:ea typeface="楷体" panose="02010609060101010101" pitchFamily="49" charset="-122"/>
              </a:rPr>
              <a:t>=</a:t>
            </a:r>
            <a:r>
              <a:rPr lang="zh-CN" altLang="en-US">
                <a:solidFill>
                  <a:schemeClr val="tx1"/>
                </a:solidFill>
                <a:latin typeface="楷体" panose="02010609060101010101" pitchFamily="49" charset="-122"/>
                <a:ea typeface="楷体" panose="02010609060101010101" pitchFamily="49" charset="-122"/>
              </a:rPr>
              <a:t>优良</a:t>
            </a:r>
          </a:p>
          <a:p>
            <a:pPr>
              <a:spcBef>
                <a:spcPct val="0"/>
              </a:spcBef>
              <a:buClrTx/>
              <a:buFont typeface="Arial" panose="020B0604020202020204" pitchFamily="34" charset="0"/>
              <a:buNone/>
            </a:pPr>
            <a:r>
              <a:rPr lang="zh-CN" altLang="en-US">
                <a:solidFill>
                  <a:schemeClr val="tx1"/>
                </a:solidFill>
                <a:latin typeface="楷体" panose="02010609060101010101" pitchFamily="49" charset="-122"/>
                <a:ea typeface="楷体" panose="02010609060101010101" pitchFamily="49" charset="-122"/>
              </a:rPr>
              <a:t>           三等奖学金</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ENDIF  </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   END IF</a:t>
            </a:r>
          </a:p>
          <a:p>
            <a:pPr>
              <a:spcBef>
                <a:spcPct val="0"/>
              </a:spcBef>
              <a:buClrTx/>
              <a:buFont typeface="Arial" panose="020B0604020202020204" pitchFamily="34" charset="0"/>
              <a:buNone/>
            </a:pPr>
            <a:r>
              <a:rPr lang="en-US" altLang="zh-CN">
                <a:solidFill>
                  <a:schemeClr val="tx1"/>
                </a:solidFill>
                <a:latin typeface="楷体" panose="02010609060101010101" pitchFamily="49" charset="-122"/>
                <a:ea typeface="楷体" panose="02010609060101010101" pitchFamily="49" charset="-122"/>
              </a:rPr>
              <a:t>END IF</a:t>
            </a:r>
            <a:endParaRPr lang="zh-CN" altLang="en-US">
              <a:solidFill>
                <a:schemeClr val="tx1"/>
              </a:solidFill>
              <a:latin typeface="楷体" panose="02010609060101010101" pitchFamily="49" charset="-122"/>
              <a:ea typeface="楷体" panose="02010609060101010101" pitchFamily="49" charset="-122"/>
            </a:endParaRPr>
          </a:p>
        </p:txBody>
      </p:sp>
      <p:sp>
        <p:nvSpPr>
          <p:cNvPr id="75781" name="AutoShape 6">
            <a:extLst>
              <a:ext uri="{FF2B5EF4-FFF2-40B4-BE49-F238E27FC236}">
                <a16:creationId xmlns:a16="http://schemas.microsoft.com/office/drawing/2014/main" id="{31B9A2FF-2F15-4B8B-81A7-6A4F61BB5EF4}"/>
              </a:ext>
            </a:extLst>
          </p:cNvPr>
          <p:cNvSpPr>
            <a:spLocks noChangeArrowheads="1"/>
          </p:cNvSpPr>
          <p:nvPr/>
        </p:nvSpPr>
        <p:spPr bwMode="auto">
          <a:xfrm>
            <a:off x="395288" y="1268413"/>
            <a:ext cx="8208962" cy="525621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3">
            <a:extLst>
              <a:ext uri="{FF2B5EF4-FFF2-40B4-BE49-F238E27FC236}">
                <a16:creationId xmlns:a16="http://schemas.microsoft.com/office/drawing/2014/main" id="{01575CB5-240D-46F6-AFDA-01F2F20C239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76802" name="Rectangle 4">
            <a:extLst>
              <a:ext uri="{FF2B5EF4-FFF2-40B4-BE49-F238E27FC236}">
                <a16:creationId xmlns:a16="http://schemas.microsoft.com/office/drawing/2014/main" id="{25A18A29-01DC-4DE5-A60A-7D8DA82DFF71}"/>
              </a:ext>
            </a:extLst>
          </p:cNvPr>
          <p:cNvSpPr>
            <a:spLocks noChangeArrowheads="1"/>
          </p:cNvSpPr>
          <p:nvPr/>
        </p:nvSpPr>
        <p:spPr bwMode="auto">
          <a:xfrm>
            <a:off x="-592932" y="496850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6803" name="Rectangle 5">
            <a:extLst>
              <a:ext uri="{FF2B5EF4-FFF2-40B4-BE49-F238E27FC236}">
                <a16:creationId xmlns:a16="http://schemas.microsoft.com/office/drawing/2014/main" id="{90F5CD92-F107-4488-AF78-0B11BBAC856A}"/>
              </a:ext>
            </a:extLst>
          </p:cNvPr>
          <p:cNvSpPr>
            <a:spLocks noChangeArrowheads="1"/>
          </p:cNvSpPr>
          <p:nvPr/>
        </p:nvSpPr>
        <p:spPr bwMode="auto">
          <a:xfrm>
            <a:off x="15081" y="308096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6804" name="Rectangle 9">
            <a:extLst>
              <a:ext uri="{FF2B5EF4-FFF2-40B4-BE49-F238E27FC236}">
                <a16:creationId xmlns:a16="http://schemas.microsoft.com/office/drawing/2014/main" id="{89467BA7-79B8-4F94-BA44-7331064DA5B6}"/>
              </a:ext>
            </a:extLst>
          </p:cNvPr>
          <p:cNvSpPr>
            <a:spLocks noChangeArrowheads="1"/>
          </p:cNvSpPr>
          <p:nvPr/>
        </p:nvSpPr>
        <p:spPr bwMode="auto">
          <a:xfrm>
            <a:off x="338931" y="2365000"/>
            <a:ext cx="8496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1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1000" b="0">
                <a:solidFill>
                  <a:schemeClr val="tx1"/>
                </a:solidFill>
                <a:latin typeface="Times New Roman" panose="02020603050405020304" pitchFamily="18" charset="0"/>
              </a:rPr>
              <a:t> </a:t>
            </a:r>
            <a:endParaRPr lang="zh-CN" altLang="en-US" sz="1600" b="0">
              <a:solidFill>
                <a:schemeClr val="tx1"/>
              </a:solidFill>
            </a:endParaRPr>
          </a:p>
        </p:txBody>
      </p:sp>
      <p:sp>
        <p:nvSpPr>
          <p:cNvPr id="19" name="圆角矩形 18">
            <a:extLst>
              <a:ext uri="{FF2B5EF4-FFF2-40B4-BE49-F238E27FC236}">
                <a16:creationId xmlns:a16="http://schemas.microsoft.com/office/drawing/2014/main" id="{541E3540-5222-4439-B1BB-B175E7CE92C3}"/>
              </a:ext>
            </a:extLst>
          </p:cNvPr>
          <p:cNvSpPr/>
          <p:nvPr/>
        </p:nvSpPr>
        <p:spPr bwMode="gray">
          <a:xfrm>
            <a:off x="554831" y="1853825"/>
            <a:ext cx="8034338" cy="3673475"/>
          </a:xfrm>
          <a:prstGeom prst="roundRect">
            <a:avLst>
              <a:gd name="adj" fmla="val 8370"/>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Tx/>
              <a:buNone/>
            </a:pPr>
            <a:r>
              <a:rPr lang="zh-CN" altLang="en-US" sz="2300">
                <a:solidFill>
                  <a:schemeClr val="tx1"/>
                </a:solidFill>
                <a:latin typeface="Arial" panose="020B0604020202020204" pitchFamily="34" charset="0"/>
              </a:rPr>
              <a:t>        </a:t>
            </a:r>
            <a:r>
              <a:rPr lang="en-US" altLang="zh-CN" sz="2300">
                <a:solidFill>
                  <a:srgbClr val="990033"/>
                </a:solidFill>
                <a:latin typeface="Arial" panose="020B0604020202020204" pitchFamily="34" charset="0"/>
              </a:rPr>
              <a:t>2</a:t>
            </a:r>
            <a:r>
              <a:rPr lang="zh-CN" altLang="en-US" sz="2300">
                <a:solidFill>
                  <a:srgbClr val="990033"/>
                </a:solidFill>
                <a:latin typeface="Arial" panose="020B0604020202020204" pitchFamily="34" charset="0"/>
              </a:rPr>
              <a:t>．判定树</a:t>
            </a:r>
          </a:p>
          <a:p>
            <a:pPr eaLnBrk="1" hangingPunct="1">
              <a:lnSpc>
                <a:spcPct val="150000"/>
              </a:lnSpc>
              <a:spcBef>
                <a:spcPct val="0"/>
              </a:spcBef>
              <a:buClrTx/>
              <a:buFontTx/>
              <a:buNone/>
            </a:pPr>
            <a:r>
              <a:rPr lang="zh-CN" altLang="en-US" sz="2300">
                <a:solidFill>
                  <a:srgbClr val="FF0000"/>
                </a:solidFill>
                <a:latin typeface="Arial" panose="020B0604020202020204" pitchFamily="34" charset="0"/>
              </a:rPr>
              <a:t>      </a:t>
            </a:r>
            <a:r>
              <a:rPr lang="zh-CN" altLang="en-US" sz="2300" u="sng">
                <a:solidFill>
                  <a:srgbClr val="FF0000"/>
                </a:solidFill>
                <a:latin typeface="Arial" panose="020B0604020202020204" pitchFamily="34" charset="0"/>
              </a:rPr>
              <a:t>判定树</a:t>
            </a:r>
            <a:r>
              <a:rPr lang="zh-CN" altLang="en-US" sz="2300">
                <a:solidFill>
                  <a:schemeClr val="tx1"/>
                </a:solidFill>
                <a:latin typeface="Arial" panose="020B0604020202020204" pitchFamily="34" charset="0"/>
              </a:rPr>
              <a:t>（</a:t>
            </a:r>
            <a:r>
              <a:rPr lang="en-US" altLang="zh-CN" sz="2300">
                <a:solidFill>
                  <a:schemeClr val="tx1"/>
                </a:solidFill>
                <a:latin typeface="Arial" panose="020B0604020202020204" pitchFamily="34" charset="0"/>
              </a:rPr>
              <a:t>Decision Tree</a:t>
            </a:r>
            <a:r>
              <a:rPr lang="zh-CN" altLang="en-US" sz="2300">
                <a:solidFill>
                  <a:schemeClr val="tx1"/>
                </a:solidFill>
                <a:latin typeface="Arial" panose="020B0604020202020204" pitchFamily="34" charset="0"/>
              </a:rPr>
              <a:t>）也称为</a:t>
            </a:r>
            <a:r>
              <a:rPr lang="zh-CN" altLang="en-US" sz="2300">
                <a:solidFill>
                  <a:srgbClr val="CC0000"/>
                </a:solidFill>
                <a:latin typeface="Arial" panose="020B0604020202020204" pitchFamily="34" charset="0"/>
              </a:rPr>
              <a:t>判断树</a:t>
            </a:r>
            <a:r>
              <a:rPr lang="zh-CN" altLang="en-US" sz="2300">
                <a:solidFill>
                  <a:schemeClr val="tx1"/>
                </a:solidFill>
                <a:latin typeface="Arial" panose="020B0604020202020204" pitchFamily="34" charset="0"/>
              </a:rPr>
              <a:t>或</a:t>
            </a:r>
            <a:r>
              <a:rPr lang="zh-CN" altLang="en-US" sz="2300">
                <a:solidFill>
                  <a:srgbClr val="CC0000"/>
                </a:solidFill>
                <a:latin typeface="Arial" panose="020B0604020202020204" pitchFamily="34" charset="0"/>
              </a:rPr>
              <a:t>决策树</a:t>
            </a:r>
            <a:r>
              <a:rPr lang="zh-CN" altLang="en-US" sz="2300">
                <a:solidFill>
                  <a:schemeClr val="tx1"/>
                </a:solidFill>
                <a:latin typeface="Arial" panose="020B0604020202020204" pitchFamily="34" charset="0"/>
              </a:rPr>
              <a:t>，用判定树描述一个功能模块</a:t>
            </a:r>
            <a:r>
              <a:rPr lang="zh-CN" altLang="en-US" sz="2300">
                <a:solidFill>
                  <a:srgbClr val="009900"/>
                </a:solidFill>
                <a:latin typeface="Arial" panose="020B0604020202020204" pitchFamily="34" charset="0"/>
              </a:rPr>
              <a:t>逻辑处理过程</a:t>
            </a:r>
            <a:r>
              <a:rPr lang="zh-CN" altLang="en-US" sz="2300">
                <a:solidFill>
                  <a:schemeClr val="tx1"/>
                </a:solidFill>
                <a:latin typeface="Arial" panose="020B0604020202020204" pitchFamily="34" charset="0"/>
              </a:rPr>
              <a:t>，其</a:t>
            </a:r>
            <a:r>
              <a:rPr lang="zh-CN" altLang="en-US" sz="2300">
                <a:solidFill>
                  <a:srgbClr val="DE4AD7"/>
                </a:solidFill>
                <a:latin typeface="Arial" panose="020B0604020202020204" pitchFamily="34" charset="0"/>
              </a:rPr>
              <a:t>基本思路</a:t>
            </a:r>
            <a:r>
              <a:rPr lang="zh-CN" altLang="en-US" sz="2300">
                <a:solidFill>
                  <a:schemeClr val="tx1"/>
                </a:solidFill>
                <a:latin typeface="Arial" panose="020B0604020202020204" pitchFamily="34" charset="0"/>
              </a:rPr>
              <a:t>与结构化语言完全类似，是结构化语言的另一种更为直观方便的逻辑表现形式。</a:t>
            </a:r>
            <a:endParaRPr lang="en-US" altLang="zh-CN" sz="2300">
              <a:solidFill>
                <a:schemeClr val="tx1"/>
              </a:solidFill>
              <a:latin typeface="Arial" panose="020B0604020202020204" pitchFamily="34" charset="0"/>
            </a:endParaRPr>
          </a:p>
          <a:p>
            <a:pPr eaLnBrk="1" hangingPunct="1">
              <a:lnSpc>
                <a:spcPct val="150000"/>
              </a:lnSpc>
              <a:spcBef>
                <a:spcPct val="0"/>
              </a:spcBef>
              <a:buClrTx/>
              <a:buFontTx/>
              <a:buNone/>
            </a:pPr>
            <a:r>
              <a:rPr lang="zh-CN" altLang="en-US" sz="2300">
                <a:solidFill>
                  <a:srgbClr val="FF0000"/>
                </a:solidFill>
                <a:latin typeface="Arial" panose="020B0604020202020204" pitchFamily="34" charset="0"/>
              </a:rPr>
              <a:t>特点：</a:t>
            </a:r>
            <a:r>
              <a:rPr lang="zh-CN" altLang="en-US" sz="2300">
                <a:solidFill>
                  <a:schemeClr val="tx1"/>
                </a:solidFill>
                <a:latin typeface="Arial" panose="020B0604020202020204" pitchFamily="34" charset="0"/>
              </a:rPr>
              <a:t>描述一般组合条件较清晰。</a:t>
            </a:r>
            <a:r>
              <a:rPr lang="zh-CN" altLang="en-US" sz="2300">
                <a:solidFill>
                  <a:srgbClr val="FF0000"/>
                </a:solidFill>
                <a:latin typeface="Arial" panose="020B0604020202020204" pitchFamily="34" charset="0"/>
              </a:rPr>
              <a:t>缺点：</a:t>
            </a:r>
            <a:r>
              <a:rPr lang="zh-CN" altLang="en-US" sz="2300">
                <a:solidFill>
                  <a:schemeClr val="tx1"/>
                </a:solidFill>
                <a:latin typeface="Arial" panose="020B0604020202020204" pitchFamily="34" charset="0"/>
              </a:rPr>
              <a:t>不易输入计算机。</a:t>
            </a:r>
          </a:p>
        </p:txBody>
      </p:sp>
      <p:sp>
        <p:nvSpPr>
          <p:cNvPr id="43019" name="Rectangle 2">
            <a:extLst>
              <a:ext uri="{FF2B5EF4-FFF2-40B4-BE49-F238E27FC236}">
                <a16:creationId xmlns:a16="http://schemas.microsoft.com/office/drawing/2014/main" id="{72FC5EC2-6BF1-4250-982C-284D51309980}"/>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3">
            <a:extLst>
              <a:ext uri="{FF2B5EF4-FFF2-40B4-BE49-F238E27FC236}">
                <a16:creationId xmlns:a16="http://schemas.microsoft.com/office/drawing/2014/main" id="{0D9542C5-F48B-4FF4-9270-1928B639BB7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77826" name="Rectangle 4">
            <a:extLst>
              <a:ext uri="{FF2B5EF4-FFF2-40B4-BE49-F238E27FC236}">
                <a16:creationId xmlns:a16="http://schemas.microsoft.com/office/drawing/2014/main" id="{BDBAB85F-0A73-4E00-8AB2-F1BAAA6155F1}"/>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7827" name="Rectangle 5">
            <a:extLst>
              <a:ext uri="{FF2B5EF4-FFF2-40B4-BE49-F238E27FC236}">
                <a16:creationId xmlns:a16="http://schemas.microsoft.com/office/drawing/2014/main" id="{A34C1257-CF25-4239-A275-8C36A4D1F2C1}"/>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7828" name="Rectangle 9">
            <a:extLst>
              <a:ext uri="{FF2B5EF4-FFF2-40B4-BE49-F238E27FC236}">
                <a16:creationId xmlns:a16="http://schemas.microsoft.com/office/drawing/2014/main" id="{0977AB09-4DE8-4A43-BAD5-8AA4B6B9969A}"/>
              </a:ext>
            </a:extLst>
          </p:cNvPr>
          <p:cNvSpPr>
            <a:spLocks noChangeArrowheads="1"/>
          </p:cNvSpPr>
          <p:nvPr/>
        </p:nvSpPr>
        <p:spPr bwMode="auto">
          <a:xfrm>
            <a:off x="323850" y="1779588"/>
            <a:ext cx="8496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1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1000" b="0">
                <a:solidFill>
                  <a:schemeClr val="tx1"/>
                </a:solidFill>
                <a:latin typeface="Times New Roman" panose="02020603050405020304" pitchFamily="18" charset="0"/>
              </a:rPr>
              <a:t> </a:t>
            </a:r>
            <a:endParaRPr lang="zh-CN" altLang="en-US" sz="1600" b="0">
              <a:solidFill>
                <a:schemeClr val="tx1"/>
              </a:solidFill>
            </a:endParaRPr>
          </a:p>
        </p:txBody>
      </p:sp>
      <p:sp>
        <p:nvSpPr>
          <p:cNvPr id="19" name="圆角矩形 18">
            <a:extLst>
              <a:ext uri="{FF2B5EF4-FFF2-40B4-BE49-F238E27FC236}">
                <a16:creationId xmlns:a16="http://schemas.microsoft.com/office/drawing/2014/main" id="{A2F7E3F6-5738-4100-809D-C7FB4ABAC87A}"/>
              </a:ext>
            </a:extLst>
          </p:cNvPr>
          <p:cNvSpPr/>
          <p:nvPr/>
        </p:nvSpPr>
        <p:spPr bwMode="gray">
          <a:xfrm>
            <a:off x="539750" y="1125538"/>
            <a:ext cx="8208963" cy="647700"/>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indent="4572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300">
                <a:solidFill>
                  <a:schemeClr val="tx1"/>
                </a:solidFill>
                <a:latin typeface="Arial" panose="020B0604020202020204" pitchFamily="34" charset="0"/>
              </a:rPr>
              <a:t>用判定树方法对学生奖学金的评定如图</a:t>
            </a:r>
            <a:r>
              <a:rPr lang="en-US" altLang="zh-CN" sz="2300">
                <a:solidFill>
                  <a:schemeClr val="tx1"/>
                </a:solidFill>
                <a:latin typeface="Arial" panose="020B0604020202020204" pitchFamily="34" charset="0"/>
              </a:rPr>
              <a:t>3-15</a:t>
            </a:r>
            <a:r>
              <a:rPr lang="zh-CN" altLang="en-US" sz="2300">
                <a:solidFill>
                  <a:schemeClr val="tx1"/>
                </a:solidFill>
                <a:latin typeface="Arial" panose="020B0604020202020204" pitchFamily="34" charset="0"/>
              </a:rPr>
              <a:t>所示。</a:t>
            </a:r>
            <a:endParaRPr lang="en-US" altLang="zh-CN" sz="2300">
              <a:solidFill>
                <a:schemeClr val="tx1"/>
              </a:solidFill>
              <a:latin typeface="Arial" panose="020B0604020202020204" pitchFamily="34" charset="0"/>
            </a:endParaRPr>
          </a:p>
        </p:txBody>
      </p:sp>
      <p:sp>
        <p:nvSpPr>
          <p:cNvPr id="43019" name="Rectangle 2">
            <a:extLst>
              <a:ext uri="{FF2B5EF4-FFF2-40B4-BE49-F238E27FC236}">
                <a16:creationId xmlns:a16="http://schemas.microsoft.com/office/drawing/2014/main" id="{2DADF5E8-22DA-4CAB-A6D0-16A683A32119}"/>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 </a:t>
            </a:r>
          </a:p>
        </p:txBody>
      </p:sp>
      <p:pic>
        <p:nvPicPr>
          <p:cNvPr id="77831" name="Picture 1" descr="C:\Users\Administrator\Documents\Tencent Files\2550540583\Image\C2C\V7HZABL~{W7U06MFF{`21@Y.png">
            <a:extLst>
              <a:ext uri="{FF2B5EF4-FFF2-40B4-BE49-F238E27FC236}">
                <a16:creationId xmlns:a16="http://schemas.microsoft.com/office/drawing/2014/main" id="{02E73E6B-8F38-4FE3-BA12-6A6025E79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844675"/>
            <a:ext cx="5472113"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2" name="TextBox 9">
            <a:extLst>
              <a:ext uri="{FF2B5EF4-FFF2-40B4-BE49-F238E27FC236}">
                <a16:creationId xmlns:a16="http://schemas.microsoft.com/office/drawing/2014/main" id="{62EA904E-CD63-49D8-8E10-9367E7D0143B}"/>
              </a:ext>
            </a:extLst>
          </p:cNvPr>
          <p:cNvSpPr txBox="1">
            <a:spLocks noChangeArrowheads="1"/>
          </p:cNvSpPr>
          <p:nvPr/>
        </p:nvSpPr>
        <p:spPr bwMode="auto">
          <a:xfrm>
            <a:off x="3203575" y="6308725"/>
            <a:ext cx="3168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3-15</a:t>
            </a:r>
            <a:r>
              <a:rPr lang="zh-CN" altLang="en-US" sz="1800">
                <a:solidFill>
                  <a:schemeClr val="tx1"/>
                </a:solidFill>
                <a:latin typeface="Arial" panose="020B0604020202020204" pitchFamily="34" charset="0"/>
              </a:rPr>
              <a:t>奖学金评定判定树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3">
            <a:extLst>
              <a:ext uri="{FF2B5EF4-FFF2-40B4-BE49-F238E27FC236}">
                <a16:creationId xmlns:a16="http://schemas.microsoft.com/office/drawing/2014/main" id="{59E79740-8D5B-4455-B110-4F190A4A267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78850" name="Rectangle 4">
            <a:extLst>
              <a:ext uri="{FF2B5EF4-FFF2-40B4-BE49-F238E27FC236}">
                <a16:creationId xmlns:a16="http://schemas.microsoft.com/office/drawing/2014/main" id="{A30F9A9F-99C1-4DA9-BC99-18C10FD3A9D3}"/>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8851" name="Rectangle 5">
            <a:extLst>
              <a:ext uri="{FF2B5EF4-FFF2-40B4-BE49-F238E27FC236}">
                <a16:creationId xmlns:a16="http://schemas.microsoft.com/office/drawing/2014/main" id="{1EE1264B-8334-4BE0-AAC0-772B1291AC78}"/>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8852" name="Rectangle 6">
            <a:extLst>
              <a:ext uri="{FF2B5EF4-FFF2-40B4-BE49-F238E27FC236}">
                <a16:creationId xmlns:a16="http://schemas.microsoft.com/office/drawing/2014/main" id="{8F4C3C45-4CB7-41B5-93B1-0D31024C87E0}"/>
              </a:ext>
            </a:extLst>
          </p:cNvPr>
          <p:cNvSpPr>
            <a:spLocks noChangeArrowheads="1"/>
          </p:cNvSpPr>
          <p:nvPr/>
        </p:nvSpPr>
        <p:spPr bwMode="auto">
          <a:xfrm>
            <a:off x="323850" y="1779588"/>
            <a:ext cx="8496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1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1000" b="0">
                <a:solidFill>
                  <a:schemeClr val="tx1"/>
                </a:solidFill>
                <a:latin typeface="Times New Roman" panose="02020603050405020304" pitchFamily="18" charset="0"/>
              </a:rPr>
              <a:t> </a:t>
            </a:r>
            <a:endParaRPr lang="zh-CN" altLang="en-US" sz="1600" b="0">
              <a:solidFill>
                <a:schemeClr val="tx1"/>
              </a:solidFill>
            </a:endParaRPr>
          </a:p>
        </p:txBody>
      </p:sp>
      <p:sp>
        <p:nvSpPr>
          <p:cNvPr id="19" name="圆角矩形 18">
            <a:extLst>
              <a:ext uri="{FF2B5EF4-FFF2-40B4-BE49-F238E27FC236}">
                <a16:creationId xmlns:a16="http://schemas.microsoft.com/office/drawing/2014/main" id="{9D68155E-1E6F-41FC-9F50-4738D51F2BCD}"/>
              </a:ext>
            </a:extLst>
          </p:cNvPr>
          <p:cNvSpPr/>
          <p:nvPr/>
        </p:nvSpPr>
        <p:spPr bwMode="gray">
          <a:xfrm>
            <a:off x="611188" y="1268413"/>
            <a:ext cx="8064500" cy="3114675"/>
          </a:xfrm>
          <a:prstGeom prst="roundRect">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zh-CN" altLang="en-US" sz="2300">
                <a:solidFill>
                  <a:schemeClr val="tx1"/>
                </a:solidFill>
                <a:latin typeface="Arial" panose="020B0604020202020204" pitchFamily="34" charset="0"/>
              </a:rPr>
              <a:t>      </a:t>
            </a:r>
            <a:r>
              <a:rPr lang="en-US" altLang="zh-CN" sz="2300">
                <a:solidFill>
                  <a:srgbClr val="990033"/>
                </a:solidFill>
                <a:latin typeface="Arial" panose="020B0604020202020204" pitchFamily="34" charset="0"/>
              </a:rPr>
              <a:t>3</a:t>
            </a:r>
            <a:r>
              <a:rPr lang="zh-CN" altLang="en-US" sz="2300">
                <a:solidFill>
                  <a:srgbClr val="990033"/>
                </a:solidFill>
                <a:latin typeface="Arial" panose="020B0604020202020204" pitchFamily="34" charset="0"/>
              </a:rPr>
              <a:t>．判定表</a:t>
            </a:r>
          </a:p>
          <a:p>
            <a:pPr eaLnBrk="1" hangingPunct="1">
              <a:lnSpc>
                <a:spcPct val="150000"/>
              </a:lnSpc>
              <a:spcBef>
                <a:spcPct val="0"/>
              </a:spcBef>
              <a:buClrTx/>
              <a:buFontTx/>
              <a:buNone/>
            </a:pPr>
            <a:r>
              <a:rPr lang="zh-CN" altLang="en-US" sz="2300">
                <a:solidFill>
                  <a:srgbClr val="FF0000"/>
                </a:solidFill>
                <a:latin typeface="Arial" panose="020B0604020202020204" pitchFamily="34" charset="0"/>
              </a:rPr>
              <a:t>      </a:t>
            </a:r>
            <a:r>
              <a:rPr lang="zh-CN" altLang="en-US" sz="2300" u="sng">
                <a:solidFill>
                  <a:srgbClr val="FF0000"/>
                </a:solidFill>
                <a:latin typeface="Arial" panose="020B0604020202020204" pitchFamily="34" charset="0"/>
              </a:rPr>
              <a:t>判定表</a:t>
            </a:r>
            <a:r>
              <a:rPr lang="zh-CN" altLang="en-US" sz="2300">
                <a:solidFill>
                  <a:schemeClr val="tx1"/>
                </a:solidFill>
                <a:latin typeface="Arial" panose="020B0604020202020204" pitchFamily="34" charset="0"/>
              </a:rPr>
              <a:t>也称为</a:t>
            </a:r>
            <a:r>
              <a:rPr lang="zh-CN" altLang="en-US" sz="2300" u="sng">
                <a:solidFill>
                  <a:srgbClr val="FF0000"/>
                </a:solidFill>
                <a:latin typeface="Arial" panose="020B0604020202020204" pitchFamily="34" charset="0"/>
              </a:rPr>
              <a:t>决策表</a:t>
            </a:r>
            <a:r>
              <a:rPr lang="zh-CN" altLang="en-US" sz="2300">
                <a:solidFill>
                  <a:schemeClr val="tx1"/>
                </a:solidFill>
                <a:latin typeface="Arial" panose="020B0604020202020204" pitchFamily="34" charset="0"/>
              </a:rPr>
              <a:t>，与结构化语言和判定树方法相比，其</a:t>
            </a:r>
            <a:r>
              <a:rPr lang="zh-CN" altLang="en-US" sz="2300">
                <a:solidFill>
                  <a:srgbClr val="CC0000"/>
                </a:solidFill>
                <a:latin typeface="Arial" panose="020B0604020202020204" pitchFamily="34" charset="0"/>
              </a:rPr>
              <a:t>优点</a:t>
            </a:r>
            <a:r>
              <a:rPr lang="zh-CN" altLang="en-US" sz="2300">
                <a:solidFill>
                  <a:schemeClr val="tx1"/>
                </a:solidFill>
                <a:latin typeface="Arial" panose="020B0604020202020204" pitchFamily="34" charset="0"/>
              </a:rPr>
              <a:t>是能够将所有的条件组合充分地表达出来。</a:t>
            </a:r>
            <a:r>
              <a:rPr lang="zh-CN" altLang="en-US" sz="2300">
                <a:solidFill>
                  <a:srgbClr val="CC0000"/>
                </a:solidFill>
                <a:latin typeface="Arial" panose="020B0604020202020204" pitchFamily="34" charset="0"/>
              </a:rPr>
              <a:t>缺点</a:t>
            </a:r>
            <a:r>
              <a:rPr lang="zh-CN" altLang="en-US" sz="2300">
                <a:solidFill>
                  <a:schemeClr val="tx1"/>
                </a:solidFill>
                <a:latin typeface="Arial" panose="020B0604020202020204" pitchFamily="34" charset="0"/>
              </a:rPr>
              <a:t>是判定表的建立过程较为繁杂，且表达方式不如前两者简便。</a:t>
            </a:r>
          </a:p>
          <a:p>
            <a:pPr eaLnBrk="1" hangingPunct="1">
              <a:lnSpc>
                <a:spcPct val="150000"/>
              </a:lnSpc>
              <a:spcBef>
                <a:spcPct val="0"/>
              </a:spcBef>
              <a:buClrTx/>
              <a:buFontTx/>
              <a:buNone/>
            </a:pPr>
            <a:r>
              <a:rPr lang="zh-CN" altLang="en-US" sz="2300">
                <a:solidFill>
                  <a:schemeClr val="tx1"/>
                </a:solidFill>
                <a:latin typeface="Arial" panose="020B0604020202020204" pitchFamily="34" charset="0"/>
              </a:rPr>
              <a:t>判定表由</a:t>
            </a:r>
            <a:r>
              <a:rPr lang="en-US" altLang="zh-CN" sz="2300">
                <a:solidFill>
                  <a:srgbClr val="FF0000"/>
                </a:solidFill>
                <a:latin typeface="Arial" panose="020B0604020202020204" pitchFamily="34" charset="0"/>
              </a:rPr>
              <a:t>4</a:t>
            </a:r>
            <a:r>
              <a:rPr lang="zh-CN" altLang="en-US" sz="2300">
                <a:solidFill>
                  <a:srgbClr val="FF0000"/>
                </a:solidFill>
                <a:latin typeface="Arial" panose="020B0604020202020204" pitchFamily="34" charset="0"/>
              </a:rPr>
              <a:t>个部分</a:t>
            </a:r>
            <a:r>
              <a:rPr lang="zh-CN" altLang="en-US" sz="2300">
                <a:solidFill>
                  <a:schemeClr val="tx1"/>
                </a:solidFill>
                <a:latin typeface="Arial" panose="020B0604020202020204" pitchFamily="34" charset="0"/>
              </a:rPr>
              <a:t>组成：</a:t>
            </a:r>
          </a:p>
        </p:txBody>
      </p:sp>
      <p:graphicFrame>
        <p:nvGraphicFramePr>
          <p:cNvPr id="44039" name="Group 27">
            <a:extLst>
              <a:ext uri="{FF2B5EF4-FFF2-40B4-BE49-F238E27FC236}">
                <a16:creationId xmlns:a16="http://schemas.microsoft.com/office/drawing/2014/main" id="{E1F80477-AD29-415B-A4C5-16DA236726F7}"/>
              </a:ext>
            </a:extLst>
          </p:cNvPr>
          <p:cNvGraphicFramePr>
            <a:graphicFrameLocks noGrp="1"/>
          </p:cNvGraphicFramePr>
          <p:nvPr/>
        </p:nvGraphicFramePr>
        <p:xfrm>
          <a:off x="1782763" y="4721225"/>
          <a:ext cx="5721350" cy="1572556"/>
        </p:xfrm>
        <a:graphic>
          <a:graphicData uri="http://schemas.openxmlformats.org/drawingml/2006/table">
            <a:tbl>
              <a:tblPr/>
              <a:tblGrid>
                <a:gridCol w="2632075">
                  <a:extLst>
                    <a:ext uri="{9D8B030D-6E8A-4147-A177-3AD203B41FA5}">
                      <a16:colId xmlns:a16="http://schemas.microsoft.com/office/drawing/2014/main" val="2984266500"/>
                    </a:ext>
                  </a:extLst>
                </a:gridCol>
                <a:gridCol w="3089275">
                  <a:extLst>
                    <a:ext uri="{9D8B030D-6E8A-4147-A177-3AD203B41FA5}">
                      <a16:colId xmlns:a16="http://schemas.microsoft.com/office/drawing/2014/main" val="2452411828"/>
                    </a:ext>
                  </a:extLst>
                </a:gridCol>
              </a:tblGrid>
              <a:tr h="61753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条件</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定义</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CC0000"/>
                          </a:solidFill>
                          <a:effectLst/>
                          <a:latin typeface="Times New Roman" panose="02020603050405020304" pitchFamily="18" charset="0"/>
                          <a:ea typeface="宋体" panose="02010600030101010101" pitchFamily="2" charset="-122"/>
                        </a:rPr>
                        <a:t>条件</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取值及组合</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09" marB="4570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808889341"/>
                  </a:ext>
                </a:extLst>
              </a:tr>
              <a:tr h="871538">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80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800000"/>
                          </a:solidFill>
                          <a:effectLst/>
                          <a:latin typeface="Times New Roman" panose="02020603050405020304" pitchFamily="18" charset="0"/>
                          <a:ea typeface="宋体" panose="02010600030101010101" pitchFamily="2" charset="-122"/>
                        </a:rPr>
                        <a:t>结果</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操作定义</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09" marB="4570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取值组合</a:t>
                      </a:r>
                      <a:r>
                        <a:rPr kumimoji="0" lang="zh-CN" altLang="en-US" sz="2000" b="1" i="0" u="none" strike="noStrike" cap="none" normalizeH="0" baseline="0">
                          <a:ln>
                            <a:noFill/>
                          </a:ln>
                          <a:solidFill>
                            <a:srgbClr val="800000"/>
                          </a:solidFill>
                          <a:effectLst/>
                          <a:latin typeface="Times New Roman" panose="02020603050405020304" pitchFamily="18" charset="0"/>
                          <a:ea typeface="宋体" panose="02010600030101010101" pitchFamily="2" charset="-122"/>
                        </a:rPr>
                        <a:t>结果</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操作</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09" marB="4570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978060181"/>
                  </a:ext>
                </a:extLst>
              </a:tr>
            </a:tbl>
          </a:graphicData>
        </a:graphic>
      </p:graphicFrame>
      <p:sp>
        <p:nvSpPr>
          <p:cNvPr id="44055" name="Rectangle 2">
            <a:extLst>
              <a:ext uri="{FF2B5EF4-FFF2-40B4-BE49-F238E27FC236}">
                <a16:creationId xmlns:a16="http://schemas.microsoft.com/office/drawing/2014/main" id="{3B574C5B-5471-4794-88A3-A2634690A262}"/>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3">
            <a:extLst>
              <a:ext uri="{FF2B5EF4-FFF2-40B4-BE49-F238E27FC236}">
                <a16:creationId xmlns:a16="http://schemas.microsoft.com/office/drawing/2014/main" id="{3D55ECDE-08DE-4459-B5DE-AB7BB225D98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79874" name="Rectangle 4">
            <a:extLst>
              <a:ext uri="{FF2B5EF4-FFF2-40B4-BE49-F238E27FC236}">
                <a16:creationId xmlns:a16="http://schemas.microsoft.com/office/drawing/2014/main" id="{00CA2A45-937F-4B5A-9B98-F613B9ECC0BD}"/>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79875" name="Rectangle 5">
            <a:extLst>
              <a:ext uri="{FF2B5EF4-FFF2-40B4-BE49-F238E27FC236}">
                <a16:creationId xmlns:a16="http://schemas.microsoft.com/office/drawing/2014/main" id="{0C90DC4F-C3C1-4D23-B232-9ECD61E12FE4}"/>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77D72C17-C73B-408C-8B85-A979332AEB23}"/>
              </a:ext>
            </a:extLst>
          </p:cNvPr>
          <p:cNvSpPr/>
          <p:nvPr/>
        </p:nvSpPr>
        <p:spPr bwMode="gray">
          <a:xfrm>
            <a:off x="611188" y="1125538"/>
            <a:ext cx="8064500" cy="431800"/>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indent="4572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en-US" sz="2300">
                <a:solidFill>
                  <a:schemeClr val="tx1"/>
                </a:solidFill>
                <a:latin typeface="Arial" panose="020B0604020202020204" pitchFamily="34" charset="0"/>
              </a:rPr>
              <a:t>奖学金评定判定表如表</a:t>
            </a:r>
            <a:r>
              <a:rPr lang="en-US" altLang="zh-CN" sz="2300">
                <a:solidFill>
                  <a:schemeClr val="tx1"/>
                </a:solidFill>
                <a:latin typeface="Arial" panose="020B0604020202020204" pitchFamily="34" charset="0"/>
              </a:rPr>
              <a:t>3-8</a:t>
            </a:r>
            <a:r>
              <a:rPr lang="zh-CN" altLang="en-US" sz="2300">
                <a:solidFill>
                  <a:schemeClr val="tx1"/>
                </a:solidFill>
                <a:latin typeface="Arial" panose="020B0604020202020204" pitchFamily="34" charset="0"/>
              </a:rPr>
              <a:t>所示。</a:t>
            </a:r>
          </a:p>
        </p:txBody>
      </p:sp>
      <p:sp>
        <p:nvSpPr>
          <p:cNvPr id="44055" name="Rectangle 2">
            <a:extLst>
              <a:ext uri="{FF2B5EF4-FFF2-40B4-BE49-F238E27FC236}">
                <a16:creationId xmlns:a16="http://schemas.microsoft.com/office/drawing/2014/main" id="{F494C5B1-11F4-44B9-A724-DEA67D3D0415}"/>
              </a:ext>
            </a:extLst>
          </p:cNvPr>
          <p:cNvSpPr txBox="1">
            <a:spLocks noChangeArrowheads="1"/>
          </p:cNvSpPr>
          <p:nvPr/>
        </p:nvSpPr>
        <p:spPr bwMode="white">
          <a:xfrm>
            <a:off x="395288" y="188913"/>
            <a:ext cx="8178800" cy="533400"/>
          </a:xfrm>
          <a:prstGeom prst="rect">
            <a:avLst/>
          </a:prstGeom>
          <a:noFill/>
          <a:ln>
            <a:noFill/>
          </a:ln>
        </p:spPr>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en-US" altLang="zh-CN" sz="3200">
                <a:solidFill>
                  <a:schemeClr val="bg1"/>
                </a:solidFill>
                <a:effectLst>
                  <a:outerShdw blurRad="38100" dist="38100" dir="2700000" algn="tl">
                    <a:srgbClr val="C0C0C0"/>
                  </a:outerShdw>
                </a:effectLst>
                <a:latin typeface="Verdana" panose="020B0604030504040204" pitchFamily="34" charset="0"/>
              </a:rPr>
              <a:t>3.5 </a:t>
            </a:r>
            <a:r>
              <a:rPr lang="zh-CN" altLang="en-US" sz="3200">
                <a:solidFill>
                  <a:schemeClr val="bg1"/>
                </a:solidFill>
                <a:effectLst>
                  <a:outerShdw blurRad="38100" dist="38100" dir="2700000" algn="tl">
                    <a:srgbClr val="C0C0C0"/>
                  </a:outerShdw>
                </a:effectLst>
                <a:latin typeface="Verdana" panose="020B0604030504040204" pitchFamily="34" charset="0"/>
              </a:rPr>
              <a:t>结构化分析建模工具</a:t>
            </a:r>
          </a:p>
        </p:txBody>
      </p:sp>
      <p:graphicFrame>
        <p:nvGraphicFramePr>
          <p:cNvPr id="9" name="表格 8">
            <a:extLst>
              <a:ext uri="{FF2B5EF4-FFF2-40B4-BE49-F238E27FC236}">
                <a16:creationId xmlns:a16="http://schemas.microsoft.com/office/drawing/2014/main" id="{6FE3D2B9-73EF-48AD-98A6-076E80783766}"/>
              </a:ext>
            </a:extLst>
          </p:cNvPr>
          <p:cNvGraphicFramePr>
            <a:graphicFrameLocks noGrp="1"/>
          </p:cNvGraphicFramePr>
          <p:nvPr/>
        </p:nvGraphicFramePr>
        <p:xfrm>
          <a:off x="322263" y="1960563"/>
          <a:ext cx="8642350" cy="4243392"/>
        </p:xfrm>
        <a:graphic>
          <a:graphicData uri="http://schemas.openxmlformats.org/drawingml/2006/table">
            <a:tbl>
              <a:tblPr/>
              <a:tblGrid>
                <a:gridCol w="647700">
                  <a:extLst>
                    <a:ext uri="{9D8B030D-6E8A-4147-A177-3AD203B41FA5}">
                      <a16:colId xmlns:a16="http://schemas.microsoft.com/office/drawing/2014/main" val="3451060025"/>
                    </a:ext>
                  </a:extLst>
                </a:gridCol>
                <a:gridCol w="1441450">
                  <a:extLst>
                    <a:ext uri="{9D8B030D-6E8A-4147-A177-3AD203B41FA5}">
                      <a16:colId xmlns:a16="http://schemas.microsoft.com/office/drawing/2014/main" val="2627275389"/>
                    </a:ext>
                  </a:extLst>
                </a:gridCol>
                <a:gridCol w="1657350">
                  <a:extLst>
                    <a:ext uri="{9D8B030D-6E8A-4147-A177-3AD203B41FA5}">
                      <a16:colId xmlns:a16="http://schemas.microsoft.com/office/drawing/2014/main" val="500358401"/>
                    </a:ext>
                  </a:extLst>
                </a:gridCol>
                <a:gridCol w="717550">
                  <a:extLst>
                    <a:ext uri="{9D8B030D-6E8A-4147-A177-3AD203B41FA5}">
                      <a16:colId xmlns:a16="http://schemas.microsoft.com/office/drawing/2014/main" val="2158301290"/>
                    </a:ext>
                  </a:extLst>
                </a:gridCol>
                <a:gridCol w="793750">
                  <a:extLst>
                    <a:ext uri="{9D8B030D-6E8A-4147-A177-3AD203B41FA5}">
                      <a16:colId xmlns:a16="http://schemas.microsoft.com/office/drawing/2014/main" val="3172197279"/>
                    </a:ext>
                  </a:extLst>
                </a:gridCol>
                <a:gridCol w="647700">
                  <a:extLst>
                    <a:ext uri="{9D8B030D-6E8A-4147-A177-3AD203B41FA5}">
                      <a16:colId xmlns:a16="http://schemas.microsoft.com/office/drawing/2014/main" val="3008511042"/>
                    </a:ext>
                  </a:extLst>
                </a:gridCol>
                <a:gridCol w="720725">
                  <a:extLst>
                    <a:ext uri="{9D8B030D-6E8A-4147-A177-3AD203B41FA5}">
                      <a16:colId xmlns:a16="http://schemas.microsoft.com/office/drawing/2014/main" val="2607492261"/>
                    </a:ext>
                  </a:extLst>
                </a:gridCol>
                <a:gridCol w="720725">
                  <a:extLst>
                    <a:ext uri="{9D8B030D-6E8A-4147-A177-3AD203B41FA5}">
                      <a16:colId xmlns:a16="http://schemas.microsoft.com/office/drawing/2014/main" val="3866210177"/>
                    </a:ext>
                  </a:extLst>
                </a:gridCol>
                <a:gridCol w="647700">
                  <a:extLst>
                    <a:ext uri="{9D8B030D-6E8A-4147-A177-3AD203B41FA5}">
                      <a16:colId xmlns:a16="http://schemas.microsoft.com/office/drawing/2014/main" val="410085343"/>
                    </a:ext>
                  </a:extLst>
                </a:gridCol>
                <a:gridCol w="647700">
                  <a:extLst>
                    <a:ext uri="{9D8B030D-6E8A-4147-A177-3AD203B41FA5}">
                      <a16:colId xmlns:a16="http://schemas.microsoft.com/office/drawing/2014/main" val="2592844523"/>
                    </a:ext>
                  </a:extLst>
                </a:gridCol>
              </a:tblGrid>
              <a:tr h="471488">
                <a:tc rowSpan="6">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条件</a:t>
                      </a:r>
                    </a:p>
                  </a:txBody>
                  <a:tcPr marL="68580" marR="68580" marT="0" marB="0" vert="eaVert"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4">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已修课程各科成绩比例</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70%</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67421739"/>
                  </a:ext>
                </a:extLst>
              </a:tr>
              <a:tr h="471488">
                <a:tc vMerge="1">
                  <a:txBody>
                    <a:bodyPr/>
                    <a:lstStyle/>
                    <a:p>
                      <a:endParaRPr lang="zh-CN" altLang="en-US"/>
                    </a:p>
                  </a:txBody>
                  <a:tcPr/>
                </a:tc>
                <a:tc vMerge="1">
                  <a:txBody>
                    <a:bodyPr/>
                    <a:lstStyle/>
                    <a:p>
                      <a:endParaRPr lang="zh-CN" altLang="en-US"/>
                    </a:p>
                  </a:txBody>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a:t>
                      </a: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50%</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90575990"/>
                  </a:ext>
                </a:extLst>
              </a:tr>
              <a:tr h="471488">
                <a:tc vMerge="1">
                  <a:txBody>
                    <a:bodyPr/>
                    <a:lstStyle/>
                    <a:p>
                      <a:endParaRPr lang="zh-CN" altLang="en-US"/>
                    </a:p>
                  </a:txBody>
                  <a:tcPr/>
                </a:tc>
                <a:tc vMerge="1">
                  <a:txBody>
                    <a:bodyPr/>
                    <a:lstStyle/>
                    <a:p>
                      <a:endParaRPr lang="zh-CN" altLang="en-US"/>
                    </a:p>
                  </a:txBody>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D</a:t>
                      </a: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15%</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38878195"/>
                  </a:ext>
                </a:extLst>
              </a:tr>
              <a:tr h="471488">
                <a:tc vMerge="1">
                  <a:txBody>
                    <a:bodyPr/>
                    <a:lstStyle/>
                    <a:p>
                      <a:endParaRPr lang="zh-CN" altLang="en-US"/>
                    </a:p>
                  </a:txBody>
                  <a:tcPr/>
                </a:tc>
                <a:tc vMerge="1">
                  <a:txBody>
                    <a:bodyPr/>
                    <a:lstStyle/>
                    <a:p>
                      <a:endParaRPr lang="zh-CN" altLang="en-US"/>
                    </a:p>
                  </a:txBody>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D</a:t>
                      </a: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20%</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91397545"/>
                  </a:ext>
                </a:extLst>
              </a:tr>
              <a:tr h="471488">
                <a:tc vMerge="1">
                  <a:txBody>
                    <a:bodyPr/>
                    <a:lstStyle/>
                    <a:p>
                      <a:endParaRPr lang="zh-CN" altLang="en-US"/>
                    </a:p>
                  </a:txBody>
                  <a:tcPr/>
                </a:tc>
                <a:tc rowSpan="2">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思想表现</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优良</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030271100"/>
                  </a:ext>
                </a:extLst>
              </a:tr>
              <a:tr h="471488">
                <a:tc vMerge="1">
                  <a:txBody>
                    <a:bodyPr/>
                    <a:lstStyle/>
                    <a:p>
                      <a:endParaRPr lang="zh-CN" altLang="en-US"/>
                    </a:p>
                  </a:txBody>
                  <a:tcPr/>
                </a:tc>
                <a:tc vMerge="1">
                  <a:txBody>
                    <a:bodyPr/>
                    <a:lstStyle/>
                    <a:p>
                      <a:endParaRPr lang="zh-CN" altLang="en-US"/>
                    </a:p>
                  </a:txBody>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一般</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Y</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47959468"/>
                  </a:ext>
                </a:extLst>
              </a:tr>
              <a:tr h="471488">
                <a:tc rowSpan="3">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结</a:t>
                      </a:r>
                    </a:p>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果</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rowSpan="3">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奖学金</a:t>
                      </a:r>
                    </a:p>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等级</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一等</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extLst>
                  <a:ext uri="{0D108BD9-81ED-4DB2-BD59-A6C34878D82A}">
                    <a16:rowId xmlns:a16="http://schemas.microsoft.com/office/drawing/2014/main" val="26124483"/>
                  </a:ext>
                </a:extLst>
              </a:tr>
              <a:tr h="471488">
                <a:tc vMerge="1">
                  <a:txBody>
                    <a:bodyPr/>
                    <a:lstStyle/>
                    <a:p>
                      <a:endParaRPr lang="zh-CN" altLang="en-US"/>
                    </a:p>
                  </a:txBody>
                  <a:tcPr/>
                </a:tc>
                <a:tc vMerge="1">
                  <a:txBody>
                    <a:bodyPr/>
                    <a:lstStyle/>
                    <a:p>
                      <a:endParaRPr lang="zh-CN" altLang="en-US"/>
                    </a:p>
                  </a:txBody>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二等</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extLst>
                  <a:ext uri="{0D108BD9-81ED-4DB2-BD59-A6C34878D82A}">
                    <a16:rowId xmlns:a16="http://schemas.microsoft.com/office/drawing/2014/main" val="3783005881"/>
                  </a:ext>
                </a:extLst>
              </a:tr>
              <a:tr h="471488">
                <a:tc vMerge="1">
                  <a:txBody>
                    <a:bodyPr/>
                    <a:lstStyle/>
                    <a:p>
                      <a:endParaRPr lang="zh-CN" altLang="en-US"/>
                    </a:p>
                  </a:txBody>
                  <a:tcPr/>
                </a:tc>
                <a:tc vMerge="1">
                  <a:txBody>
                    <a:bodyPr/>
                    <a:lstStyle/>
                    <a:p>
                      <a:endParaRPr lang="zh-CN" altLang="en-US"/>
                    </a:p>
                  </a:txBody>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三等</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tc>
                  <a:txBody>
                    <a:bodyPr/>
                    <a:lstStyle>
                      <a:lvl1pPr indent="269875">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0" lang="zh-CN" altLang="zh-CN" sz="24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7D7D7"/>
                    </a:solidFill>
                  </a:tcPr>
                </a:tc>
                <a:extLst>
                  <a:ext uri="{0D108BD9-81ED-4DB2-BD59-A6C34878D82A}">
                    <a16:rowId xmlns:a16="http://schemas.microsoft.com/office/drawing/2014/main" val="249892088"/>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6A1E8E51-8BA9-4847-8DA5-03257FEE366F}"/>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80898" name="Text Box 3">
            <a:extLst>
              <a:ext uri="{FF2B5EF4-FFF2-40B4-BE49-F238E27FC236}">
                <a16:creationId xmlns:a16="http://schemas.microsoft.com/office/drawing/2014/main" id="{F3E1A0BC-0F22-4127-9485-1D71E7F0620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80899" name="Rectangle 4">
            <a:extLst>
              <a:ext uri="{FF2B5EF4-FFF2-40B4-BE49-F238E27FC236}">
                <a16:creationId xmlns:a16="http://schemas.microsoft.com/office/drawing/2014/main" id="{03F2DE8F-8FD6-4280-BF3E-C9F2557B0AE9}"/>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795AD77B-B88A-4013-BDF9-11B0EAE35B64}"/>
              </a:ext>
            </a:extLst>
          </p:cNvPr>
          <p:cNvSpPr/>
          <p:nvPr/>
        </p:nvSpPr>
        <p:spPr bwMode="gray">
          <a:xfrm>
            <a:off x="684213" y="1089025"/>
            <a:ext cx="8064500" cy="5508625"/>
          </a:xfrm>
          <a:prstGeom prst="roundRect">
            <a:avLst>
              <a:gd name="adj" fmla="val 8247"/>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en-US" altLang="zh-CN" sz="2400">
                <a:solidFill>
                  <a:srgbClr val="FF0000"/>
                </a:solidFill>
                <a:latin typeface="Arial" panose="020B0604020202020204" pitchFamily="34" charset="0"/>
              </a:rPr>
              <a:t>3.5.5  </a:t>
            </a:r>
            <a:r>
              <a:rPr lang="zh-CN" altLang="zh-CN" sz="2400">
                <a:solidFill>
                  <a:srgbClr val="FF0000"/>
                </a:solidFill>
                <a:latin typeface="Arial" panose="020B0604020202020204" pitchFamily="34" charset="0"/>
              </a:rPr>
              <a:t>状态转换图</a:t>
            </a:r>
            <a:endParaRPr lang="zh-CN" altLang="en-US" sz="2400">
              <a:solidFill>
                <a:srgbClr val="FF0000"/>
              </a:solidFill>
              <a:latin typeface="Arial" panose="020B0604020202020204" pitchFamily="34" charset="0"/>
            </a:endParaRPr>
          </a:p>
          <a:p>
            <a:pPr eaLnBrk="1" hangingPunct="1">
              <a:spcBef>
                <a:spcPct val="0"/>
              </a:spcBef>
              <a:buClrTx/>
              <a:buFont typeface="Arial" panose="020B0604020202020204" pitchFamily="34" charset="0"/>
              <a:buNone/>
            </a:pPr>
            <a:r>
              <a:rPr lang="zh-CN" altLang="en-US" sz="2400">
                <a:solidFill>
                  <a:srgbClr val="29698D"/>
                </a:solidFill>
              </a:rPr>
              <a:t>     </a:t>
            </a:r>
            <a:r>
              <a:rPr lang="zh-CN" altLang="zh-CN" sz="2400">
                <a:solidFill>
                  <a:srgbClr val="29698D"/>
                </a:solidFill>
              </a:rPr>
              <a:t>在对系统进行需求分析时，除建立系统的数据模型和功能模型外，有时还</a:t>
            </a:r>
            <a:r>
              <a:rPr lang="zh-CN" altLang="zh-CN" sz="2100">
                <a:solidFill>
                  <a:srgbClr val="990033"/>
                </a:solidFill>
                <a:latin typeface="Arial" panose="020B0604020202020204" pitchFamily="34" charset="0"/>
              </a:rPr>
              <a:t>需要建立系统的行为模型</a:t>
            </a:r>
            <a:r>
              <a:rPr lang="zh-CN" altLang="zh-CN" sz="2400">
                <a:solidFill>
                  <a:srgbClr val="29698D"/>
                </a:solidFill>
              </a:rPr>
              <a:t>，例如系统中的某些数据对象在不同状态下会呈现不同的</a:t>
            </a:r>
            <a:r>
              <a:rPr lang="zh-CN" altLang="zh-CN" sz="2100">
                <a:solidFill>
                  <a:srgbClr val="990033"/>
                </a:solidFill>
                <a:latin typeface="Arial" panose="020B0604020202020204" pitchFamily="34" charset="0"/>
              </a:rPr>
              <a:t>行为方式，</a:t>
            </a:r>
            <a:r>
              <a:rPr lang="zh-CN" altLang="zh-CN" sz="2400">
                <a:solidFill>
                  <a:srgbClr val="29698D"/>
                </a:solidFill>
              </a:rPr>
              <a:t>此时应分析数据对象的状态，画出状态转换图（</a:t>
            </a:r>
            <a:r>
              <a:rPr lang="en-US" altLang="zh-CN" sz="2400">
                <a:solidFill>
                  <a:srgbClr val="29698D"/>
                </a:solidFill>
              </a:rPr>
              <a:t>State Transition Diagram</a:t>
            </a:r>
            <a:r>
              <a:rPr lang="zh-CN" altLang="zh-CN" sz="2400">
                <a:solidFill>
                  <a:srgbClr val="29698D"/>
                </a:solidFill>
              </a:rPr>
              <a:t>，</a:t>
            </a:r>
            <a:r>
              <a:rPr lang="en-US" altLang="zh-CN" sz="2400">
                <a:solidFill>
                  <a:srgbClr val="FF0000"/>
                </a:solidFill>
              </a:rPr>
              <a:t>STD</a:t>
            </a:r>
            <a:r>
              <a:rPr lang="zh-CN" altLang="zh-CN" sz="2400">
                <a:solidFill>
                  <a:srgbClr val="29698D"/>
                </a:solidFill>
              </a:rPr>
              <a:t>），以便正确认识数据对象的行为</a:t>
            </a:r>
            <a:r>
              <a:rPr lang="zh-CN" altLang="zh-CN" sz="2400" b="0">
                <a:solidFill>
                  <a:srgbClr val="29698D"/>
                </a:solidFill>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413E246A-6D67-4140-AAF9-E83EBDD321A6}"/>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81922" name="Text Box 3">
            <a:extLst>
              <a:ext uri="{FF2B5EF4-FFF2-40B4-BE49-F238E27FC236}">
                <a16:creationId xmlns:a16="http://schemas.microsoft.com/office/drawing/2014/main" id="{668B4BD4-EF0F-4831-93F7-CD8C68FECD96}"/>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81923" name="Rectangle 4">
            <a:extLst>
              <a:ext uri="{FF2B5EF4-FFF2-40B4-BE49-F238E27FC236}">
                <a16:creationId xmlns:a16="http://schemas.microsoft.com/office/drawing/2014/main" id="{3603D7B4-879D-48E1-8569-58274DECE385}"/>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39D4B714-5621-4589-8AEC-558BC635524B}"/>
              </a:ext>
            </a:extLst>
          </p:cNvPr>
          <p:cNvSpPr/>
          <p:nvPr/>
        </p:nvSpPr>
        <p:spPr bwMode="gray">
          <a:xfrm>
            <a:off x="684213" y="1089025"/>
            <a:ext cx="8064500" cy="5580063"/>
          </a:xfrm>
          <a:prstGeom prst="roundRect">
            <a:avLst>
              <a:gd name="adj" fmla="val 6761"/>
            </a:avLst>
          </a:prstGeom>
        </p:spPr>
        <p:style>
          <a:lnRef idx="2">
            <a:schemeClr val="dk1"/>
          </a:lnRef>
          <a:fillRef idx="1">
            <a:schemeClr val="lt1"/>
          </a:fillRef>
          <a:effectRef idx="0">
            <a:schemeClr val="dk1"/>
          </a:effectRef>
          <a:fontRef idx="minor">
            <a:schemeClr val="dk1"/>
          </a:fontRef>
        </p:style>
        <p:txBody>
          <a:bodyPr/>
          <a:lstStyle>
            <a:lvl1pPr marL="358775" indent="4572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zh-CN" sz="2100">
                <a:solidFill>
                  <a:srgbClr val="990033"/>
                </a:solidFill>
                <a:latin typeface="Arial" panose="020B0604020202020204" pitchFamily="34" charset="0"/>
              </a:rPr>
              <a:t>状态</a:t>
            </a:r>
            <a:r>
              <a:rPr lang="zh-CN" altLang="zh-CN" sz="2400">
                <a:solidFill>
                  <a:srgbClr val="29698D"/>
                </a:solidFill>
              </a:rPr>
              <a:t>：状态代表系统的一种</a:t>
            </a:r>
            <a:r>
              <a:rPr lang="zh-CN" altLang="zh-CN" sz="2100">
                <a:solidFill>
                  <a:srgbClr val="990033"/>
                </a:solidFill>
                <a:latin typeface="Arial" panose="020B0604020202020204" pitchFamily="34" charset="0"/>
              </a:rPr>
              <a:t>行为模式</a:t>
            </a:r>
            <a:r>
              <a:rPr lang="zh-CN" altLang="zh-CN" sz="2400">
                <a:solidFill>
                  <a:srgbClr val="29698D"/>
                </a:solidFill>
              </a:rPr>
              <a:t>。在状态转换图中，状态又可以分为：</a:t>
            </a:r>
            <a:r>
              <a:rPr lang="zh-CN" altLang="zh-CN" sz="2100">
                <a:solidFill>
                  <a:srgbClr val="990033"/>
                </a:solidFill>
                <a:latin typeface="Arial" panose="020B0604020202020204" pitchFamily="34" charset="0"/>
              </a:rPr>
              <a:t>初始状态</a:t>
            </a:r>
            <a:r>
              <a:rPr lang="zh-CN" altLang="zh-CN" sz="2400">
                <a:solidFill>
                  <a:srgbClr val="29698D"/>
                </a:solidFill>
              </a:rPr>
              <a:t>、</a:t>
            </a:r>
            <a:r>
              <a:rPr lang="zh-CN" altLang="zh-CN" sz="2100">
                <a:solidFill>
                  <a:srgbClr val="990033"/>
                </a:solidFill>
                <a:latin typeface="Arial" panose="020B0604020202020204" pitchFamily="34" charset="0"/>
              </a:rPr>
              <a:t>终态</a:t>
            </a:r>
            <a:r>
              <a:rPr lang="zh-CN" altLang="zh-CN" sz="2400">
                <a:solidFill>
                  <a:srgbClr val="29698D"/>
                </a:solidFill>
              </a:rPr>
              <a:t>、</a:t>
            </a:r>
            <a:r>
              <a:rPr lang="zh-CN" altLang="zh-CN" sz="2100">
                <a:solidFill>
                  <a:srgbClr val="990033"/>
                </a:solidFill>
                <a:latin typeface="Arial" panose="020B0604020202020204" pitchFamily="34" charset="0"/>
              </a:rPr>
              <a:t>结束状态</a:t>
            </a:r>
            <a:r>
              <a:rPr lang="zh-CN" altLang="zh-CN" sz="2400">
                <a:solidFill>
                  <a:srgbClr val="29698D"/>
                </a:solidFill>
              </a:rPr>
              <a:t>和</a:t>
            </a:r>
            <a:r>
              <a:rPr lang="zh-CN" altLang="zh-CN" sz="2100">
                <a:solidFill>
                  <a:srgbClr val="990033"/>
                </a:solidFill>
                <a:latin typeface="Arial" panose="020B0604020202020204" pitchFamily="34" charset="0"/>
              </a:rPr>
              <a:t>中间状态</a:t>
            </a:r>
            <a:r>
              <a:rPr lang="zh-CN" altLang="zh-CN" sz="2400">
                <a:solidFill>
                  <a:srgbClr val="29698D"/>
                </a:solidFill>
              </a:rPr>
              <a:t>。三类状态的表示符号如图</a:t>
            </a:r>
            <a:r>
              <a:rPr lang="en-US" altLang="zh-CN" sz="2400">
                <a:solidFill>
                  <a:srgbClr val="29698D"/>
                </a:solidFill>
              </a:rPr>
              <a:t>3-16</a:t>
            </a:r>
            <a:r>
              <a:rPr lang="zh-CN" altLang="zh-CN" sz="2400">
                <a:solidFill>
                  <a:srgbClr val="29698D"/>
                </a:solidFill>
              </a:rPr>
              <a:t>所示。</a:t>
            </a: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a:p>
            <a:pPr eaLnBrk="1" hangingPunct="1">
              <a:spcBef>
                <a:spcPct val="0"/>
              </a:spcBef>
              <a:buClrTx/>
              <a:buFont typeface="Arial" panose="020B0604020202020204" pitchFamily="34" charset="0"/>
              <a:buNone/>
            </a:pPr>
            <a:endParaRPr lang="en-US" altLang="zh-CN" sz="2400">
              <a:solidFill>
                <a:srgbClr val="29698D"/>
              </a:solidFill>
            </a:endParaRPr>
          </a:p>
        </p:txBody>
      </p:sp>
      <p:sp>
        <p:nvSpPr>
          <p:cNvPr id="81925" name="Rectangle 2">
            <a:extLst>
              <a:ext uri="{FF2B5EF4-FFF2-40B4-BE49-F238E27FC236}">
                <a16:creationId xmlns:a16="http://schemas.microsoft.com/office/drawing/2014/main" id="{A39F4823-60F6-44FF-8355-C72C591336C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81926" name="对象 52">
            <a:extLst>
              <a:ext uri="{FF2B5EF4-FFF2-40B4-BE49-F238E27FC236}">
                <a16:creationId xmlns:a16="http://schemas.microsoft.com/office/drawing/2014/main" id="{38EE2D49-938F-4178-BF4F-53BBA6A28D1E}"/>
              </a:ext>
            </a:extLst>
          </p:cNvPr>
          <p:cNvGraphicFramePr>
            <a:graphicFrameLocks/>
          </p:cNvGraphicFramePr>
          <p:nvPr/>
        </p:nvGraphicFramePr>
        <p:xfrm>
          <a:off x="1979613" y="2978150"/>
          <a:ext cx="5184775" cy="2809875"/>
        </p:xfrm>
        <a:graphic>
          <a:graphicData uri="http://schemas.openxmlformats.org/presentationml/2006/ole">
            <mc:AlternateContent xmlns:mc="http://schemas.openxmlformats.org/markup-compatibility/2006">
              <mc:Choice xmlns:v="urn:schemas-microsoft-com:vml" Requires="v">
                <p:oleObj spid="_x0000_s11280" r:id="rId3" imgW="3111500" imgH="1689100" progId="Visio.Drawing.15">
                  <p:embed/>
                </p:oleObj>
              </mc:Choice>
              <mc:Fallback>
                <p:oleObj r:id="rId3" imgW="3111500" imgH="1689100" progId="Visio.Drawing.15">
                  <p:embed/>
                  <p:pic>
                    <p:nvPicPr>
                      <p:cNvPr id="81926" name="对象 52">
                        <a:extLst>
                          <a:ext uri="{FF2B5EF4-FFF2-40B4-BE49-F238E27FC236}">
                            <a16:creationId xmlns:a16="http://schemas.microsoft.com/office/drawing/2014/main" id="{38EE2D49-938F-4178-BF4F-53BBA6A28D1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978150"/>
                        <a:ext cx="51847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7" name="TextBox 9">
            <a:extLst>
              <a:ext uri="{FF2B5EF4-FFF2-40B4-BE49-F238E27FC236}">
                <a16:creationId xmlns:a16="http://schemas.microsoft.com/office/drawing/2014/main" id="{D483026B-48E2-4CB1-BDDA-001A1FF4A6A4}"/>
              </a:ext>
            </a:extLst>
          </p:cNvPr>
          <p:cNvSpPr txBox="1">
            <a:spLocks noChangeArrowheads="1"/>
          </p:cNvSpPr>
          <p:nvPr/>
        </p:nvSpPr>
        <p:spPr bwMode="auto">
          <a:xfrm>
            <a:off x="22685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 3-16  </a:t>
            </a:r>
            <a:r>
              <a:rPr lang="zh-CN" altLang="zh-CN" sz="1800">
                <a:solidFill>
                  <a:schemeClr val="tx1"/>
                </a:solidFill>
                <a:latin typeface="Arial" panose="020B0604020202020204" pitchFamily="34" charset="0"/>
              </a:rPr>
              <a:t>三类状态的表示符号</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0CEAEAE5-04B8-4478-8B12-8683EF1B3983}"/>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82946" name="Text Box 3">
            <a:extLst>
              <a:ext uri="{FF2B5EF4-FFF2-40B4-BE49-F238E27FC236}">
                <a16:creationId xmlns:a16="http://schemas.microsoft.com/office/drawing/2014/main" id="{3EE0AB13-8BA6-4EF0-864C-6E820ED4359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82947" name="Rectangle 4">
            <a:extLst>
              <a:ext uri="{FF2B5EF4-FFF2-40B4-BE49-F238E27FC236}">
                <a16:creationId xmlns:a16="http://schemas.microsoft.com/office/drawing/2014/main" id="{62F08D15-5636-4A99-A375-CF3BB9AD654D}"/>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02AEB426-4C0E-404A-BC8C-F70D5FFF9F0D}"/>
              </a:ext>
            </a:extLst>
          </p:cNvPr>
          <p:cNvSpPr/>
          <p:nvPr/>
        </p:nvSpPr>
        <p:spPr bwMode="gray">
          <a:xfrm>
            <a:off x="428625" y="1268413"/>
            <a:ext cx="8320088" cy="5292725"/>
          </a:xfrm>
          <a:prstGeom prst="roundRect">
            <a:avLst>
              <a:gd name="adj" fmla="val 6588"/>
            </a:avLst>
          </a:prstGeom>
        </p:spPr>
        <p:style>
          <a:lnRef idx="2">
            <a:schemeClr val="dk1"/>
          </a:lnRef>
          <a:fillRef idx="1">
            <a:schemeClr val="lt1"/>
          </a:fillRef>
          <a:effectRef idx="0">
            <a:schemeClr val="dk1"/>
          </a:effectRef>
          <a:fontRef idx="minor">
            <a:schemeClr val="dk1"/>
          </a:fontRef>
        </p:style>
        <p:txBody>
          <a:bodyPr/>
          <a:lstStyle>
            <a:lvl1pPr marL="358775" indent="457200">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zh-CN">
                <a:solidFill>
                  <a:srgbClr val="990033"/>
                </a:solidFill>
                <a:latin typeface="Arial" panose="020B0604020202020204" pitchFamily="34" charset="0"/>
              </a:rPr>
              <a:t>初始状态</a:t>
            </a:r>
            <a:r>
              <a:rPr lang="zh-CN" altLang="zh-CN">
                <a:solidFill>
                  <a:srgbClr val="29698D"/>
                </a:solidFill>
              </a:rPr>
              <a:t>：简称</a:t>
            </a:r>
            <a:r>
              <a:rPr lang="zh-CN" altLang="zh-CN">
                <a:solidFill>
                  <a:srgbClr val="990033"/>
                </a:solidFill>
                <a:latin typeface="Arial" panose="020B0604020202020204" pitchFamily="34" charset="0"/>
              </a:rPr>
              <a:t>初态</a:t>
            </a:r>
            <a:r>
              <a:rPr lang="zh-CN" altLang="zh-CN">
                <a:solidFill>
                  <a:srgbClr val="29698D"/>
                </a:solidFill>
              </a:rPr>
              <a:t>，系统启动时</a:t>
            </a:r>
            <a:r>
              <a:rPr lang="zh-CN" altLang="zh-CN">
                <a:solidFill>
                  <a:srgbClr val="990033"/>
                </a:solidFill>
                <a:latin typeface="Arial" panose="020B0604020202020204" pitchFamily="34" charset="0"/>
              </a:rPr>
              <a:t>进入</a:t>
            </a:r>
            <a:r>
              <a:rPr lang="zh-CN" altLang="zh-CN">
                <a:solidFill>
                  <a:srgbClr val="29698D"/>
                </a:solidFill>
              </a:rPr>
              <a:t>的状态。</a:t>
            </a:r>
          </a:p>
          <a:p>
            <a:pPr eaLnBrk="1" hangingPunct="1">
              <a:lnSpc>
                <a:spcPct val="150000"/>
              </a:lnSpc>
              <a:spcBef>
                <a:spcPct val="0"/>
              </a:spcBef>
              <a:buClrTx/>
              <a:buFont typeface="Arial" panose="020B0604020202020204" pitchFamily="34" charset="0"/>
              <a:buNone/>
            </a:pPr>
            <a:r>
              <a:rPr lang="zh-CN" altLang="zh-CN">
                <a:solidFill>
                  <a:srgbClr val="990033"/>
                </a:solidFill>
                <a:latin typeface="Arial" panose="020B0604020202020204" pitchFamily="34" charset="0"/>
              </a:rPr>
              <a:t>最终状态</a:t>
            </a:r>
            <a:r>
              <a:rPr lang="zh-CN" altLang="zh-CN">
                <a:solidFill>
                  <a:srgbClr val="29698D"/>
                </a:solidFill>
              </a:rPr>
              <a:t>：简称</a:t>
            </a:r>
            <a:r>
              <a:rPr lang="zh-CN" altLang="zh-CN">
                <a:solidFill>
                  <a:srgbClr val="990033"/>
                </a:solidFill>
                <a:latin typeface="Arial" panose="020B0604020202020204" pitchFamily="34" charset="0"/>
              </a:rPr>
              <a:t>终态</a:t>
            </a:r>
            <a:r>
              <a:rPr lang="zh-CN" altLang="zh-CN">
                <a:solidFill>
                  <a:srgbClr val="29698D"/>
                </a:solidFill>
              </a:rPr>
              <a:t>，系统运行</a:t>
            </a:r>
            <a:r>
              <a:rPr lang="zh-CN" altLang="zh-CN">
                <a:solidFill>
                  <a:srgbClr val="990033"/>
                </a:solidFill>
                <a:latin typeface="Arial" panose="020B0604020202020204" pitchFamily="34" charset="0"/>
              </a:rPr>
              <a:t>结束时</a:t>
            </a:r>
            <a:r>
              <a:rPr lang="zh-CN" altLang="zh-CN">
                <a:solidFill>
                  <a:srgbClr val="29698D"/>
                </a:solidFill>
              </a:rPr>
              <a:t>到达的状态。</a:t>
            </a:r>
          </a:p>
          <a:p>
            <a:pPr eaLnBrk="1" hangingPunct="1">
              <a:lnSpc>
                <a:spcPct val="150000"/>
              </a:lnSpc>
              <a:spcBef>
                <a:spcPct val="0"/>
              </a:spcBef>
              <a:buClrTx/>
              <a:buFont typeface="Arial" panose="020B0604020202020204" pitchFamily="34" charset="0"/>
              <a:buNone/>
            </a:pPr>
            <a:r>
              <a:rPr lang="zh-CN" altLang="zh-CN">
                <a:solidFill>
                  <a:srgbClr val="990033"/>
                </a:solidFill>
                <a:latin typeface="Arial" panose="020B0604020202020204" pitchFamily="34" charset="0"/>
              </a:rPr>
              <a:t>状态迁移</a:t>
            </a:r>
            <a:r>
              <a:rPr lang="zh-CN" altLang="zh-CN">
                <a:solidFill>
                  <a:srgbClr val="29698D"/>
                </a:solidFill>
              </a:rPr>
              <a:t>：一个状态向另一个状态</a:t>
            </a:r>
            <a:r>
              <a:rPr lang="zh-CN" altLang="zh-CN">
                <a:solidFill>
                  <a:srgbClr val="990033"/>
                </a:solidFill>
                <a:latin typeface="Arial" panose="020B0604020202020204" pitchFamily="34" charset="0"/>
              </a:rPr>
              <a:t>转换</a:t>
            </a:r>
            <a:r>
              <a:rPr lang="zh-CN" altLang="zh-CN">
                <a:solidFill>
                  <a:srgbClr val="29698D"/>
                </a:solidFill>
              </a:rPr>
              <a:t>。用箭头表示从一种状态向另一种状态的迁移。</a:t>
            </a:r>
          </a:p>
          <a:p>
            <a:pPr eaLnBrk="1" hangingPunct="1">
              <a:lnSpc>
                <a:spcPct val="150000"/>
              </a:lnSpc>
              <a:spcBef>
                <a:spcPct val="0"/>
              </a:spcBef>
              <a:buClrTx/>
              <a:buFont typeface="Arial" panose="020B0604020202020204" pitchFamily="34" charset="0"/>
              <a:buNone/>
            </a:pPr>
            <a:r>
              <a:rPr lang="zh-CN" altLang="zh-CN">
                <a:solidFill>
                  <a:srgbClr val="990033"/>
                </a:solidFill>
                <a:latin typeface="Arial" panose="020B0604020202020204" pitchFamily="34" charset="0"/>
              </a:rPr>
              <a:t>事件</a:t>
            </a:r>
            <a:r>
              <a:rPr lang="zh-CN" altLang="zh-CN">
                <a:solidFill>
                  <a:srgbClr val="29698D"/>
                </a:solidFill>
              </a:rPr>
              <a:t>：是在某个特定时刻发生的</a:t>
            </a:r>
            <a:r>
              <a:rPr lang="zh-CN" altLang="zh-CN">
                <a:solidFill>
                  <a:srgbClr val="990033"/>
                </a:solidFill>
                <a:latin typeface="Arial" panose="020B0604020202020204" pitchFamily="34" charset="0"/>
              </a:rPr>
              <a:t>事情</a:t>
            </a:r>
            <a:r>
              <a:rPr lang="zh-CN" altLang="zh-CN">
                <a:solidFill>
                  <a:srgbClr val="29698D"/>
                </a:solidFill>
              </a:rPr>
              <a:t>，它是对引起系统做</a:t>
            </a:r>
            <a:r>
              <a:rPr lang="zh-CN" altLang="zh-CN">
                <a:solidFill>
                  <a:srgbClr val="990033"/>
                </a:solidFill>
                <a:latin typeface="Arial" panose="020B0604020202020204" pitchFamily="34" charset="0"/>
              </a:rPr>
              <a:t>动作</a:t>
            </a:r>
            <a:r>
              <a:rPr lang="zh-CN" altLang="zh-CN">
                <a:solidFill>
                  <a:srgbClr val="29698D"/>
                </a:solidFill>
              </a:rPr>
              <a:t>或（和）从一个状态转换到另一个状态的外界事件的</a:t>
            </a:r>
            <a:r>
              <a:rPr lang="zh-CN" altLang="zh-CN">
                <a:solidFill>
                  <a:srgbClr val="990033"/>
                </a:solidFill>
                <a:latin typeface="Arial" panose="020B0604020202020204" pitchFamily="34" charset="0"/>
              </a:rPr>
              <a:t>抽象</a:t>
            </a:r>
            <a:r>
              <a:rPr lang="zh-CN" altLang="zh-CN">
                <a:solidFill>
                  <a:srgbClr val="29698D"/>
                </a:solidFill>
              </a:rPr>
              <a:t>。</a:t>
            </a:r>
            <a:endParaRPr lang="en-US" altLang="zh-CN">
              <a:solidFill>
                <a:srgbClr val="29698D"/>
              </a:solidFill>
            </a:endParaRPr>
          </a:p>
          <a:p>
            <a:pPr eaLnBrk="1" hangingPunct="1">
              <a:lnSpc>
                <a:spcPct val="150000"/>
              </a:lnSpc>
              <a:spcBef>
                <a:spcPct val="0"/>
              </a:spcBef>
              <a:buClrTx/>
              <a:buFont typeface="Arial" panose="020B0604020202020204" pitchFamily="34" charset="0"/>
              <a:buNone/>
            </a:pPr>
            <a:endParaRPr lang="zh-CN" altLang="en-US">
              <a:solidFill>
                <a:srgbClr val="29698D"/>
              </a:solidFill>
            </a:endParaRPr>
          </a:p>
          <a:p>
            <a:pPr eaLnBrk="1" hangingPunct="1">
              <a:lnSpc>
                <a:spcPct val="150000"/>
              </a:lnSpc>
              <a:spcBef>
                <a:spcPct val="0"/>
              </a:spcBef>
              <a:buClrTx/>
              <a:buFont typeface="Arial" panose="020B0604020202020204" pitchFamily="34" charset="0"/>
              <a:buNone/>
            </a:pPr>
            <a:r>
              <a:rPr lang="zh-CN" altLang="zh-CN">
                <a:solidFill>
                  <a:srgbClr val="29698D"/>
                </a:solidFill>
              </a:rPr>
              <a:t>事件的</a:t>
            </a:r>
            <a:r>
              <a:rPr lang="zh-CN" altLang="zh-CN">
                <a:solidFill>
                  <a:srgbClr val="FF0000"/>
                </a:solidFill>
              </a:rPr>
              <a:t>语法格式</a:t>
            </a:r>
            <a:r>
              <a:rPr lang="zh-CN" altLang="zh-CN">
                <a:solidFill>
                  <a:srgbClr val="29698D"/>
                </a:solidFill>
              </a:rPr>
              <a:t>为：事件说明 ［条件］／动作表达式</a:t>
            </a:r>
          </a:p>
          <a:p>
            <a:pPr eaLnBrk="1" hangingPunct="1">
              <a:lnSpc>
                <a:spcPct val="150000"/>
              </a:lnSpc>
              <a:spcBef>
                <a:spcPct val="0"/>
              </a:spcBef>
              <a:buClrTx/>
              <a:buFont typeface="Arial" panose="020B0604020202020204" pitchFamily="34" charset="0"/>
              <a:buNone/>
            </a:pPr>
            <a:endParaRPr lang="zh-CN" altLang="zh-CN" sz="2400">
              <a:solidFill>
                <a:srgbClr val="29698D"/>
              </a:solidFill>
            </a:endParaRPr>
          </a:p>
          <a:p>
            <a:pPr eaLnBrk="1" hangingPunct="1">
              <a:lnSpc>
                <a:spcPct val="150000"/>
              </a:lnSpc>
              <a:spcBef>
                <a:spcPct val="0"/>
              </a:spcBef>
              <a:buClrTx/>
              <a:buFont typeface="Arial" panose="020B0604020202020204" pitchFamily="34" charset="0"/>
              <a:buNone/>
            </a:pPr>
            <a:endParaRPr lang="en-US" altLang="zh-CN" sz="2400">
              <a:solidFill>
                <a:srgbClr val="29698D"/>
              </a:solidFill>
            </a:endParaRPr>
          </a:p>
        </p:txBody>
      </p:sp>
      <p:sp>
        <p:nvSpPr>
          <p:cNvPr id="82949" name="Rectangle 2">
            <a:extLst>
              <a:ext uri="{FF2B5EF4-FFF2-40B4-BE49-F238E27FC236}">
                <a16:creationId xmlns:a16="http://schemas.microsoft.com/office/drawing/2014/main" id="{2BB177D8-B981-4602-A67E-DFBEB201EA8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0E751334-7807-4073-807E-E44442012E40}"/>
              </a:ext>
            </a:extLst>
          </p:cNvPr>
          <p:cNvSpPr>
            <a:spLocks noGrp="1" noChangeArrowheads="1"/>
          </p:cNvSpPr>
          <p:nvPr>
            <p:ph type="title" idx="4294967295"/>
          </p:nvPr>
        </p:nvSpPr>
        <p:spPr>
          <a:xfrm>
            <a:off x="441325" y="260350"/>
            <a:ext cx="8178800" cy="533400"/>
          </a:xfrm>
        </p:spPr>
        <p:txBody>
          <a:bodyPr/>
          <a:lstStyle/>
          <a:p>
            <a:pPr eaLnBrk="1" hangingPunct="1">
              <a:defRPr/>
            </a:pPr>
            <a:r>
              <a:rPr lang="en-US" altLang="zh-CN" dirty="0">
                <a:effectLst>
                  <a:outerShdw blurRad="38100" dist="38100" dir="2700000" algn="tl">
                    <a:srgbClr val="C0C0C0"/>
                  </a:outerShdw>
                </a:effectLst>
                <a:latin typeface="黑体" panose="02010609060101010101" pitchFamily="2" charset="-122"/>
                <a:ea typeface="黑体" panose="02010609060101010101" pitchFamily="2" charset="-122"/>
              </a:rPr>
              <a:t>3.1 </a:t>
            </a:r>
            <a:r>
              <a:rPr lang="zh-CN" altLang="en-US" dirty="0">
                <a:effectLst>
                  <a:outerShdw blurRad="38100" dist="38100" dir="2700000" algn="tl">
                    <a:srgbClr val="C0C0C0"/>
                  </a:outerShdw>
                </a:effectLst>
                <a:latin typeface="黑体" panose="02010609060101010101" pitchFamily="2" charset="-122"/>
                <a:ea typeface="黑体" panose="02010609060101010101" pitchFamily="2" charset="-122"/>
              </a:rPr>
              <a:t>需求分析概述</a:t>
            </a:r>
            <a:r>
              <a:rPr lang="zh-CN" altLang="en-US" dirty="0">
                <a:latin typeface="黑体" panose="02010609060101010101" pitchFamily="2" charset="-122"/>
                <a:ea typeface="黑体" panose="02010609060101010101" pitchFamily="2" charset="-122"/>
              </a:rPr>
              <a:t> </a:t>
            </a:r>
          </a:p>
        </p:txBody>
      </p:sp>
      <p:sp>
        <p:nvSpPr>
          <p:cNvPr id="6" name="圆角矩形 5">
            <a:extLst>
              <a:ext uri="{FF2B5EF4-FFF2-40B4-BE49-F238E27FC236}">
                <a16:creationId xmlns:a16="http://schemas.microsoft.com/office/drawing/2014/main" id="{929827D4-0AAD-413B-8364-B1C2C3DCB2BE}"/>
              </a:ext>
            </a:extLst>
          </p:cNvPr>
          <p:cNvSpPr/>
          <p:nvPr/>
        </p:nvSpPr>
        <p:spPr bwMode="gray">
          <a:xfrm>
            <a:off x="684213" y="1196975"/>
            <a:ext cx="7921625" cy="2376488"/>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2000">
                <a:solidFill>
                  <a:srgbClr val="29698D"/>
                </a:solidFill>
                <a:latin typeface="华文楷体" panose="02010600040101010101" pitchFamily="2" charset="-122"/>
                <a:ea typeface="华文楷体" panose="02010600040101010101" pitchFamily="2" charset="-122"/>
              </a:rPr>
              <a:t>                         </a:t>
            </a:r>
            <a:r>
              <a:rPr lang="zh-CN" altLang="en-US" sz="2000">
                <a:solidFill>
                  <a:srgbClr val="993300"/>
                </a:solidFill>
                <a:latin typeface="华文楷体" panose="02010600040101010101" pitchFamily="2" charset="-122"/>
                <a:ea typeface="华文楷体" panose="02010600040101010101" pitchFamily="2" charset="-122"/>
              </a:rPr>
              <a:t>全球第一台图形用户界面</a:t>
            </a:r>
            <a:r>
              <a:rPr lang="zh-CN" altLang="en-US" sz="2000">
                <a:solidFill>
                  <a:srgbClr val="29698D"/>
                </a:solidFill>
                <a:latin typeface="华文楷体" panose="02010600040101010101" pitchFamily="2" charset="-122"/>
                <a:ea typeface="华文楷体" panose="02010600040101010101" pitchFamily="2" charset="-122"/>
              </a:rPr>
              <a:t>（</a:t>
            </a:r>
            <a:r>
              <a:rPr lang="en-US" altLang="zh-CN" sz="2000">
                <a:solidFill>
                  <a:srgbClr val="29698D"/>
                </a:solidFill>
                <a:latin typeface="华文楷体" panose="02010600040101010101" pitchFamily="2" charset="-122"/>
                <a:ea typeface="华文楷体" panose="02010600040101010101" pitchFamily="2" charset="-122"/>
              </a:rPr>
              <a:t>GUI</a:t>
            </a:r>
            <a:r>
              <a:rPr lang="zh-CN" altLang="en-US" sz="2000">
                <a:solidFill>
                  <a:srgbClr val="29698D"/>
                </a:solidFill>
                <a:latin typeface="华文楷体" panose="02010600040101010101" pitchFamily="2" charset="-122"/>
                <a:ea typeface="华文楷体" panose="02010600040101010101" pitchFamily="2" charset="-122"/>
              </a:rPr>
              <a:t>）和鼠标的个人电脑 </a:t>
            </a:r>
            <a:r>
              <a:rPr lang="en-US" altLang="zh-CN" sz="2000">
                <a:solidFill>
                  <a:srgbClr val="29698D"/>
                </a:solidFill>
                <a:latin typeface="华文楷体" panose="02010600040101010101" pitchFamily="2" charset="-122"/>
                <a:ea typeface="华文楷体" panose="02010600040101010101" pitchFamily="2" charset="-122"/>
              </a:rPr>
              <a:t>Apple Lisa</a:t>
            </a:r>
            <a:r>
              <a:rPr lang="zh-CN" altLang="en-US" sz="2000">
                <a:solidFill>
                  <a:srgbClr val="29698D"/>
                </a:solidFill>
                <a:latin typeface="华文楷体" panose="02010600040101010101" pitchFamily="2" charset="-122"/>
                <a:ea typeface="华文楷体" panose="02010600040101010101" pitchFamily="2" charset="-122"/>
              </a:rPr>
              <a:t>（以乔布斯的女儿的名字”利萨”命名）在 </a:t>
            </a:r>
            <a:r>
              <a:rPr lang="en-US" altLang="zh-CN" sz="2000">
                <a:solidFill>
                  <a:srgbClr val="29698D"/>
                </a:solidFill>
                <a:latin typeface="华文楷体" panose="02010600040101010101" pitchFamily="2" charset="-122"/>
                <a:ea typeface="华文楷体" panose="02010600040101010101" pitchFamily="2" charset="-122"/>
              </a:rPr>
              <a:t>1983 </a:t>
            </a:r>
            <a:r>
              <a:rPr lang="zh-CN" altLang="en-US" sz="2000">
                <a:solidFill>
                  <a:srgbClr val="29698D"/>
                </a:solidFill>
                <a:latin typeface="华文楷体" panose="02010600040101010101" pitchFamily="2" charset="-122"/>
                <a:ea typeface="华文楷体" panose="02010600040101010101" pitchFamily="2" charset="-122"/>
              </a:rPr>
              <a:t>年上市时的售价为 </a:t>
            </a:r>
            <a:r>
              <a:rPr lang="en-US" altLang="zh-CN" sz="2000">
                <a:solidFill>
                  <a:srgbClr val="29698D"/>
                </a:solidFill>
                <a:latin typeface="华文楷体" panose="02010600040101010101" pitchFamily="2" charset="-122"/>
                <a:ea typeface="华文楷体" panose="02010600040101010101" pitchFamily="2" charset="-122"/>
              </a:rPr>
              <a:t>9995 </a:t>
            </a:r>
            <a:r>
              <a:rPr lang="zh-CN" altLang="en-US" sz="2000">
                <a:solidFill>
                  <a:srgbClr val="29698D"/>
                </a:solidFill>
                <a:latin typeface="华文楷体" panose="02010600040101010101" pitchFamily="2" charset="-122"/>
                <a:ea typeface="华文楷体" panose="02010600040101010101" pitchFamily="2" charset="-122"/>
              </a:rPr>
              <a:t>美元（约相当于今天的两万多美元），</a:t>
            </a:r>
            <a:r>
              <a:rPr lang="zh-CN" altLang="en-US" sz="2000">
                <a:solidFill>
                  <a:srgbClr val="993300"/>
                </a:solidFill>
                <a:latin typeface="华文楷体" panose="02010600040101010101" pitchFamily="2" charset="-122"/>
                <a:ea typeface="华文楷体" panose="02010600040101010101" pitchFamily="2" charset="-122"/>
              </a:rPr>
              <a:t>远远超过市场用户的承受能力</a:t>
            </a:r>
            <a:r>
              <a:rPr lang="zh-CN" altLang="en-US" sz="2000">
                <a:solidFill>
                  <a:srgbClr val="29698D"/>
                </a:solidFill>
                <a:latin typeface="华文楷体" panose="02010600040101010101" pitchFamily="2" charset="-122"/>
                <a:ea typeface="华文楷体" panose="02010600040101010101" pitchFamily="2" charset="-122"/>
              </a:rPr>
              <a:t>，而且运行速度缓慢，性价比太低。因此，其销量远低于苹果的预期，企业用户更愿意选择价格更低的 </a:t>
            </a:r>
            <a:r>
              <a:rPr lang="en-US" altLang="zh-CN" sz="2000">
                <a:solidFill>
                  <a:srgbClr val="29698D"/>
                </a:solidFill>
                <a:latin typeface="华文楷体" panose="02010600040101010101" pitchFamily="2" charset="-122"/>
                <a:ea typeface="华文楷体" panose="02010600040101010101" pitchFamily="2" charset="-122"/>
              </a:rPr>
              <a:t>IBM </a:t>
            </a:r>
            <a:r>
              <a:rPr lang="zh-CN" altLang="en-US" sz="2000">
                <a:solidFill>
                  <a:srgbClr val="29698D"/>
                </a:solidFill>
                <a:latin typeface="华文楷体" panose="02010600040101010101" pitchFamily="2" charset="-122"/>
                <a:ea typeface="华文楷体" panose="02010600040101010101" pitchFamily="2" charset="-122"/>
              </a:rPr>
              <a:t>电脑。很明显产品在做</a:t>
            </a:r>
            <a:r>
              <a:rPr lang="zh-CN" altLang="en-US" sz="2000">
                <a:solidFill>
                  <a:srgbClr val="993300"/>
                </a:solidFill>
                <a:latin typeface="华文楷体" panose="02010600040101010101" pitchFamily="2" charset="-122"/>
                <a:ea typeface="华文楷体" panose="02010600040101010101" pitchFamily="2" charset="-122"/>
              </a:rPr>
              <a:t>需求</a:t>
            </a:r>
            <a:r>
              <a:rPr lang="zh-CN" altLang="en-US" sz="2000">
                <a:solidFill>
                  <a:srgbClr val="29698D"/>
                </a:solidFill>
                <a:latin typeface="华文楷体" panose="02010600040101010101" pitchFamily="2" charset="-122"/>
                <a:ea typeface="华文楷体" panose="02010600040101010101" pitchFamily="2" charset="-122"/>
              </a:rPr>
              <a:t>的时候，忽略了非常重要的价格因素，导致产品研发失败。    </a:t>
            </a:r>
            <a:endParaRPr lang="zh-CN" altLang="en-US" sz="2000">
              <a:solidFill>
                <a:schemeClr val="tx1"/>
              </a:solidFill>
              <a:latin typeface="华文楷体" panose="02010600040101010101" pitchFamily="2" charset="-122"/>
              <a:ea typeface="华文楷体" panose="02010600040101010101" pitchFamily="2" charset="-122"/>
            </a:endParaRPr>
          </a:p>
        </p:txBody>
      </p:sp>
      <p:sp>
        <p:nvSpPr>
          <p:cNvPr id="7" name="圆角矩形 6">
            <a:extLst>
              <a:ext uri="{FF2B5EF4-FFF2-40B4-BE49-F238E27FC236}">
                <a16:creationId xmlns:a16="http://schemas.microsoft.com/office/drawing/2014/main" id="{169DF851-716F-4816-A24C-26C2F8983882}"/>
              </a:ext>
            </a:extLst>
          </p:cNvPr>
          <p:cNvSpPr/>
          <p:nvPr/>
        </p:nvSpPr>
        <p:spPr bwMode="gray">
          <a:xfrm>
            <a:off x="1236663" y="1149350"/>
            <a:ext cx="1177925" cy="449263"/>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1600" b="1">
                <a:solidFill>
                  <a:srgbClr val="002060"/>
                </a:solidFill>
                <a:latin typeface="宋体" panose="02010600030101010101" pitchFamily="2" charset="-122"/>
              </a:rPr>
              <a:t>案例</a:t>
            </a:r>
            <a:r>
              <a:rPr lang="en-US" altLang="zh-CN" sz="1600" b="1">
                <a:solidFill>
                  <a:srgbClr val="002060"/>
                </a:solidFill>
                <a:latin typeface="宋体" panose="02010600030101010101" pitchFamily="2" charset="-122"/>
              </a:rPr>
              <a:t>3-1</a:t>
            </a:r>
            <a:endParaRPr lang="zh-CN" altLang="en-US" sz="1600" b="1">
              <a:solidFill>
                <a:srgbClr val="002060"/>
              </a:solidFill>
              <a:latin typeface="宋体" panose="02010600030101010101" pitchFamily="2" charset="-122"/>
            </a:endParaRPr>
          </a:p>
        </p:txBody>
      </p:sp>
      <p:sp>
        <p:nvSpPr>
          <p:cNvPr id="18438" name="矩形 1">
            <a:extLst>
              <a:ext uri="{FF2B5EF4-FFF2-40B4-BE49-F238E27FC236}">
                <a16:creationId xmlns:a16="http://schemas.microsoft.com/office/drawing/2014/main" id="{528A2DDA-6BA5-4F7F-A23C-DDA0C31ACEC2}"/>
              </a:ext>
            </a:extLst>
          </p:cNvPr>
          <p:cNvSpPr>
            <a:spLocks noChangeArrowheads="1"/>
          </p:cNvSpPr>
          <p:nvPr/>
        </p:nvSpPr>
        <p:spPr bwMode="auto">
          <a:xfrm>
            <a:off x="876300" y="3867150"/>
            <a:ext cx="75834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just" eaLnBrk="1" hangingPunct="1">
              <a:lnSpc>
                <a:spcPct val="150000"/>
              </a:lnSpc>
              <a:spcBef>
                <a:spcPts val="600"/>
              </a:spcBef>
              <a:buClrTx/>
              <a:buFont typeface="Arial" panose="020B0604020202020204" pitchFamily="34" charset="0"/>
              <a:buNone/>
            </a:pPr>
            <a:r>
              <a:rPr lang="zh-CN" altLang="zh-CN" sz="2000" u="sng">
                <a:solidFill>
                  <a:srgbClr val="FF0000"/>
                </a:solidFill>
                <a:latin typeface="华文宋体" panose="02010600040101010101" pitchFamily="2" charset="-122"/>
                <a:ea typeface="华文宋体" panose="02010600040101010101" pitchFamily="2" charset="-122"/>
              </a:rPr>
              <a:t>需求分析</a:t>
            </a:r>
            <a:r>
              <a:rPr lang="zh-CN" altLang="zh-CN" sz="2000">
                <a:solidFill>
                  <a:srgbClr val="29698D"/>
                </a:solidFill>
                <a:latin typeface="华文宋体" panose="02010600040101010101" pitchFamily="2" charset="-122"/>
                <a:ea typeface="华文宋体" panose="02010600040101010101" pitchFamily="2" charset="-122"/>
              </a:rPr>
              <a:t>(Requirements Analysis) 主要是搞清软件应用用户的实际具体需求，包括</a:t>
            </a:r>
            <a:r>
              <a:rPr lang="zh-CN" altLang="zh-CN" sz="2000">
                <a:solidFill>
                  <a:srgbClr val="FF0000"/>
                </a:solidFill>
                <a:latin typeface="华文宋体" panose="02010600040101010101" pitchFamily="2" charset="-122"/>
                <a:ea typeface="华文宋体" panose="02010600040101010101" pitchFamily="2" charset="-122"/>
              </a:rPr>
              <a:t>功能需求</a:t>
            </a:r>
            <a:r>
              <a:rPr lang="zh-CN" altLang="zh-CN" sz="2000">
                <a:solidFill>
                  <a:srgbClr val="29698D"/>
                </a:solidFill>
                <a:latin typeface="华文宋体" panose="02010600040101010101" pitchFamily="2" charset="-122"/>
                <a:ea typeface="华文宋体" panose="02010600040101010101" pitchFamily="2" charset="-122"/>
              </a:rPr>
              <a:t>、</a:t>
            </a:r>
            <a:r>
              <a:rPr lang="zh-CN" altLang="zh-CN" sz="2000">
                <a:solidFill>
                  <a:srgbClr val="FF0000"/>
                </a:solidFill>
                <a:latin typeface="华文宋体" panose="02010600040101010101" pitchFamily="2" charset="-122"/>
                <a:ea typeface="华文宋体" panose="02010600040101010101" pitchFamily="2" charset="-122"/>
              </a:rPr>
              <a:t>性能需求</a:t>
            </a:r>
            <a:r>
              <a:rPr lang="zh-CN" altLang="zh-CN" sz="2000">
                <a:solidFill>
                  <a:srgbClr val="29698D"/>
                </a:solidFill>
                <a:latin typeface="华文宋体" panose="02010600040101010101" pitchFamily="2" charset="-122"/>
                <a:ea typeface="华文宋体" panose="02010600040101010101" pitchFamily="2" charset="-122"/>
              </a:rPr>
              <a:t>、</a:t>
            </a:r>
            <a:r>
              <a:rPr lang="zh-CN" altLang="zh-CN" sz="2000">
                <a:solidFill>
                  <a:srgbClr val="FF0000"/>
                </a:solidFill>
                <a:latin typeface="华文宋体" panose="02010600040101010101" pitchFamily="2" charset="-122"/>
                <a:ea typeface="华文宋体" panose="02010600040101010101" pitchFamily="2" charset="-122"/>
              </a:rPr>
              <a:t>数据需求</a:t>
            </a:r>
            <a:r>
              <a:rPr lang="zh-CN" altLang="zh-CN" sz="2000">
                <a:solidFill>
                  <a:srgbClr val="29698D"/>
                </a:solidFill>
                <a:latin typeface="华文宋体" panose="02010600040101010101" pitchFamily="2" charset="-122"/>
                <a:ea typeface="华文宋体" panose="02010600040101010101" pitchFamily="2" charset="-122"/>
              </a:rPr>
              <a:t>、</a:t>
            </a:r>
            <a:r>
              <a:rPr lang="zh-CN" altLang="zh-CN" sz="2000">
                <a:solidFill>
                  <a:srgbClr val="FF0000"/>
                </a:solidFill>
                <a:latin typeface="华文宋体" panose="02010600040101010101" pitchFamily="2" charset="-122"/>
                <a:ea typeface="华文宋体" panose="02010600040101010101" pitchFamily="2" charset="-122"/>
              </a:rPr>
              <a:t>安全及可靠性要求</a:t>
            </a:r>
            <a:r>
              <a:rPr lang="zh-CN" altLang="zh-CN" sz="2000">
                <a:solidFill>
                  <a:srgbClr val="29698D"/>
                </a:solidFill>
                <a:latin typeface="华文宋体" panose="02010600040101010101" pitchFamily="2" charset="-122"/>
                <a:ea typeface="华文宋体" panose="02010600040101010101" pitchFamily="2" charset="-122"/>
              </a:rPr>
              <a:t>、</a:t>
            </a:r>
            <a:r>
              <a:rPr lang="zh-CN" altLang="zh-CN" sz="2000">
                <a:solidFill>
                  <a:srgbClr val="FF0000"/>
                </a:solidFill>
                <a:latin typeface="华文宋体" panose="02010600040101010101" pitchFamily="2" charset="-122"/>
                <a:ea typeface="华文宋体" panose="02010600040101010101" pitchFamily="2" charset="-122"/>
              </a:rPr>
              <a:t>运行环境</a:t>
            </a:r>
            <a:r>
              <a:rPr lang="zh-CN" altLang="zh-CN" sz="2000">
                <a:solidFill>
                  <a:srgbClr val="29698D"/>
                </a:solidFill>
                <a:latin typeface="华文宋体" panose="02010600040101010101" pitchFamily="2" charset="-122"/>
                <a:ea typeface="华文宋体" panose="02010600040101010101" pitchFamily="2" charset="-122"/>
              </a:rPr>
              <a:t>和将来可能的业务变化及拓展要求等，并建立系统的</a:t>
            </a:r>
            <a:r>
              <a:rPr lang="zh-CN" altLang="zh-CN" sz="2000">
                <a:solidFill>
                  <a:srgbClr val="FF0000"/>
                </a:solidFill>
                <a:latin typeface="华文宋体" panose="02010600040101010101" pitchFamily="2" charset="-122"/>
                <a:ea typeface="华文宋体" panose="02010600040101010101" pitchFamily="2" charset="-122"/>
              </a:rPr>
              <a:t>逻辑模型</a:t>
            </a:r>
            <a:r>
              <a:rPr lang="zh-CN" altLang="zh-CN" sz="2000">
                <a:solidFill>
                  <a:srgbClr val="29698D"/>
                </a:solidFill>
                <a:latin typeface="华文宋体" panose="02010600040101010101" pitchFamily="2" charset="-122"/>
                <a:ea typeface="华文宋体" panose="02010600040101010101" pitchFamily="2" charset="-122"/>
              </a:rPr>
              <a:t>，写出“</a:t>
            </a:r>
            <a:r>
              <a:rPr lang="zh-CN" altLang="zh-CN" sz="2000">
                <a:solidFill>
                  <a:srgbClr val="FF0000"/>
                </a:solidFill>
                <a:latin typeface="华文宋体" panose="02010600040101010101" pitchFamily="2" charset="-122"/>
                <a:ea typeface="华文宋体" panose="02010600040101010101" pitchFamily="2" charset="-122"/>
              </a:rPr>
              <a:t>软件需求规格说明</a:t>
            </a:r>
            <a:r>
              <a:rPr lang="en-US" altLang="zh-CN" sz="2000">
                <a:solidFill>
                  <a:srgbClr val="FF0000"/>
                </a:solidFill>
                <a:latin typeface="华文宋体" panose="02010600040101010101" pitchFamily="2" charset="-122"/>
                <a:ea typeface="华文宋体" panose="02010600040101010101" pitchFamily="2" charset="-122"/>
              </a:rPr>
              <a:t>(SRS)</a:t>
            </a:r>
            <a:r>
              <a:rPr lang="zh-CN" altLang="zh-CN" sz="2000">
                <a:solidFill>
                  <a:srgbClr val="29698D"/>
                </a:solidFill>
                <a:latin typeface="华文宋体" panose="02010600040101010101" pitchFamily="2" charset="-122"/>
                <a:ea typeface="华文宋体" panose="02010600040101010101" pitchFamily="2" charset="-122"/>
              </a:rPr>
              <a:t>”等文档。</a:t>
            </a:r>
          </a:p>
        </p:txBody>
      </p:sp>
      <p:pic>
        <p:nvPicPr>
          <p:cNvPr id="18439" name="图片 37">
            <a:extLst>
              <a:ext uri="{FF2B5EF4-FFF2-40B4-BE49-F238E27FC236}">
                <a16:creationId xmlns:a16="http://schemas.microsoft.com/office/drawing/2014/main" id="{E26132FB-B9D0-456B-94C8-C0132A89F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88" y="5654675"/>
            <a:ext cx="868362"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4941A0CB-DB53-45BF-A057-3129E62A8952}"/>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83970" name="Text Box 3">
            <a:extLst>
              <a:ext uri="{FF2B5EF4-FFF2-40B4-BE49-F238E27FC236}">
                <a16:creationId xmlns:a16="http://schemas.microsoft.com/office/drawing/2014/main" id="{84E4C59A-45C0-4E7F-93B1-6828AA125BA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83971" name="Rectangle 4">
            <a:extLst>
              <a:ext uri="{FF2B5EF4-FFF2-40B4-BE49-F238E27FC236}">
                <a16:creationId xmlns:a16="http://schemas.microsoft.com/office/drawing/2014/main" id="{5520C87D-C4DF-4E7D-AB8A-BFC7E8F335B6}"/>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DE3A306A-90E3-4EB5-8D81-FEA26D830F2E}"/>
              </a:ext>
            </a:extLst>
          </p:cNvPr>
          <p:cNvSpPr/>
          <p:nvPr/>
        </p:nvSpPr>
        <p:spPr bwMode="gray">
          <a:xfrm>
            <a:off x="684213" y="1089025"/>
            <a:ext cx="8064500" cy="5508625"/>
          </a:xfrm>
          <a:prstGeom prst="roundRect">
            <a:avLst>
              <a:gd name="adj" fmla="val 7751"/>
            </a:avLst>
          </a:prstGeom>
        </p:spPr>
        <p:style>
          <a:lnRef idx="2">
            <a:schemeClr val="dk1"/>
          </a:lnRef>
          <a:fillRef idx="1">
            <a:schemeClr val="lt1"/>
          </a:fillRef>
          <a:effectRef idx="0">
            <a:schemeClr val="dk1"/>
          </a:effectRef>
          <a:fontRef idx="minor">
            <a:schemeClr val="dk1"/>
          </a:fontRef>
        </p:style>
        <p:txBody>
          <a:bodyPr anchor="ctr"/>
          <a:lstStyle/>
          <a:p>
            <a:pPr marL="360000" indent="457200" eaLnBrk="1" hangingPunct="1">
              <a:buFont typeface="Arial" charset="0"/>
              <a:buNone/>
              <a:defRPr/>
            </a:pPr>
            <a:endParaRPr lang="en-US" altLang="zh-CN" sz="2400" b="1" dirty="0"/>
          </a:p>
        </p:txBody>
      </p:sp>
      <p:sp>
        <p:nvSpPr>
          <p:cNvPr id="83973" name="Rectangle 2">
            <a:extLst>
              <a:ext uri="{FF2B5EF4-FFF2-40B4-BE49-F238E27FC236}">
                <a16:creationId xmlns:a16="http://schemas.microsoft.com/office/drawing/2014/main" id="{CA3E868C-3D4E-4BA7-BA91-57895F6EBC0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83974" name="AutoShape 5">
            <a:extLst>
              <a:ext uri="{FF2B5EF4-FFF2-40B4-BE49-F238E27FC236}">
                <a16:creationId xmlns:a16="http://schemas.microsoft.com/office/drawing/2014/main" id="{AB55058F-80C0-4E79-A85E-A5E8BD6F994E}"/>
              </a:ext>
            </a:extLst>
          </p:cNvPr>
          <p:cNvSpPr>
            <a:spLocks noChangeArrowheads="1"/>
          </p:cNvSpPr>
          <p:nvPr/>
        </p:nvSpPr>
        <p:spPr bwMode="auto">
          <a:xfrm rot="-5400000">
            <a:off x="2051051" y="319087"/>
            <a:ext cx="5040312" cy="7129463"/>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en-US" altLang="zh-CN" sz="1800" b="0">
              <a:solidFill>
                <a:schemeClr val="tx1"/>
              </a:solidFill>
              <a:latin typeface="Arial" panose="020B0604020202020204" pitchFamily="34" charset="0"/>
            </a:endParaRPr>
          </a:p>
          <a:p>
            <a:pPr eaLnBrk="1" hangingPunct="1">
              <a:spcBef>
                <a:spcPct val="0"/>
              </a:spcBef>
              <a:buClrTx/>
              <a:buFont typeface="Arial" panose="020B0604020202020204" pitchFamily="34" charset="0"/>
              <a:buNone/>
            </a:pPr>
            <a:endParaRPr lang="en-US" altLang="zh-CN" sz="1800" b="0">
              <a:solidFill>
                <a:schemeClr val="tx1"/>
              </a:solidFill>
              <a:latin typeface="Arial" panose="020B0604020202020204" pitchFamily="34" charset="0"/>
            </a:endParaRPr>
          </a:p>
          <a:p>
            <a:pPr eaLnBrk="1" hangingPunct="1">
              <a:spcBef>
                <a:spcPct val="0"/>
              </a:spcBef>
              <a:buClrTx/>
              <a:buFont typeface="Arial" panose="020B0604020202020204" pitchFamily="34" charset="0"/>
              <a:buNone/>
            </a:pPr>
            <a:r>
              <a:rPr lang="zh-CN" altLang="zh-CN" sz="1800" b="0">
                <a:solidFill>
                  <a:schemeClr val="tx1"/>
                </a:solidFill>
                <a:latin typeface="Arial" panose="020B0604020202020204" pitchFamily="34" charset="0"/>
              </a:rPr>
              <a:t>航空订票系统的状态转换图如图</a:t>
            </a:r>
            <a:r>
              <a:rPr lang="en-US" altLang="zh-CN" sz="1800" b="0">
                <a:solidFill>
                  <a:schemeClr val="tx1"/>
                </a:solidFill>
                <a:latin typeface="Arial" panose="020B0604020202020204" pitchFamily="34" charset="0"/>
              </a:rPr>
              <a:t>3-17</a:t>
            </a:r>
            <a:r>
              <a:rPr lang="zh-CN" altLang="zh-CN" sz="1800" b="0">
                <a:solidFill>
                  <a:schemeClr val="tx1"/>
                </a:solidFill>
                <a:latin typeface="Arial" panose="020B0604020202020204" pitchFamily="34" charset="0"/>
              </a:rPr>
              <a:t>所示</a:t>
            </a:r>
          </a:p>
          <a:p>
            <a:pPr algn="ctr" eaLnBrk="1" hangingPunct="1">
              <a:spcBef>
                <a:spcPct val="0"/>
              </a:spcBef>
              <a:buClrTx/>
              <a:buFont typeface="Arial" panose="020B0604020202020204" pitchFamily="34" charset="0"/>
              <a:buNone/>
            </a:pPr>
            <a:endParaRPr lang="zh-CN" altLang="zh-CN" sz="1800">
              <a:solidFill>
                <a:schemeClr val="tx1"/>
              </a:solidFill>
              <a:latin typeface="Times New Roman" panose="02020603050405020304" pitchFamily="18" charset="0"/>
            </a:endParaRPr>
          </a:p>
        </p:txBody>
      </p:sp>
      <p:sp>
        <p:nvSpPr>
          <p:cNvPr id="10" name="圆角矩形 9">
            <a:extLst>
              <a:ext uri="{FF2B5EF4-FFF2-40B4-BE49-F238E27FC236}">
                <a16:creationId xmlns:a16="http://schemas.microsoft.com/office/drawing/2014/main" id="{1EFDC99A-FCFA-4252-A168-AD1337BF5DBC}"/>
              </a:ext>
            </a:extLst>
          </p:cNvPr>
          <p:cNvSpPr/>
          <p:nvPr/>
        </p:nvSpPr>
        <p:spPr bwMode="gray">
          <a:xfrm>
            <a:off x="1331640" y="1772816"/>
            <a:ext cx="1017588" cy="4000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b="1" dirty="0">
                <a:solidFill>
                  <a:srgbClr val="002060"/>
                </a:solidFill>
                <a:latin typeface="宋体" panose="02010600030101010101" pitchFamily="2" charset="-122"/>
              </a:rPr>
              <a:t>案例</a:t>
            </a:r>
            <a:r>
              <a:rPr lang="en-US" altLang="zh-CN" b="1" dirty="0">
                <a:solidFill>
                  <a:srgbClr val="002060"/>
                </a:solidFill>
                <a:latin typeface="宋体" panose="02010600030101010101" pitchFamily="2" charset="-122"/>
              </a:rPr>
              <a:t>3-13</a:t>
            </a:r>
            <a:endParaRPr lang="zh-CN" altLang="en-US" b="1" dirty="0">
              <a:solidFill>
                <a:srgbClr val="002060"/>
              </a:solidFill>
              <a:latin typeface="宋体" panose="02010600030101010101" pitchFamily="2" charset="-122"/>
            </a:endParaRPr>
          </a:p>
        </p:txBody>
      </p:sp>
      <p:sp>
        <p:nvSpPr>
          <p:cNvPr id="83978" name="Rectangle 2">
            <a:extLst>
              <a:ext uri="{FF2B5EF4-FFF2-40B4-BE49-F238E27FC236}">
                <a16:creationId xmlns:a16="http://schemas.microsoft.com/office/drawing/2014/main" id="{26023A75-BD20-4477-A64B-A7284C23C5B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aphicFrame>
        <p:nvGraphicFramePr>
          <p:cNvPr id="83979" name="对象 53">
            <a:extLst>
              <a:ext uri="{FF2B5EF4-FFF2-40B4-BE49-F238E27FC236}">
                <a16:creationId xmlns:a16="http://schemas.microsoft.com/office/drawing/2014/main" id="{A156CA36-95CD-4933-BA37-A0BD09187A86}"/>
              </a:ext>
            </a:extLst>
          </p:cNvPr>
          <p:cNvGraphicFramePr>
            <a:graphicFrameLocks/>
          </p:cNvGraphicFramePr>
          <p:nvPr/>
        </p:nvGraphicFramePr>
        <p:xfrm>
          <a:off x="1835150" y="2781300"/>
          <a:ext cx="5832475" cy="2951163"/>
        </p:xfrm>
        <a:graphic>
          <a:graphicData uri="http://schemas.openxmlformats.org/presentationml/2006/ole">
            <mc:AlternateContent xmlns:mc="http://schemas.openxmlformats.org/markup-compatibility/2006">
              <mc:Choice xmlns:v="urn:schemas-microsoft-com:vml" Requires="v">
                <p:oleObj spid="_x0000_s12304" r:id="rId3" imgW="4635500" imgH="2324100" progId="Visio.Drawing.15">
                  <p:embed/>
                </p:oleObj>
              </mc:Choice>
              <mc:Fallback>
                <p:oleObj r:id="rId3" imgW="4635500" imgH="2324100" progId="Visio.Drawing.15">
                  <p:embed/>
                  <p:pic>
                    <p:nvPicPr>
                      <p:cNvPr id="83979" name="对象 53">
                        <a:extLst>
                          <a:ext uri="{FF2B5EF4-FFF2-40B4-BE49-F238E27FC236}">
                            <a16:creationId xmlns:a16="http://schemas.microsoft.com/office/drawing/2014/main" id="{A156CA36-95CD-4933-BA37-A0BD09187A8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781300"/>
                        <a:ext cx="58324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80" name="TextBox 12">
            <a:extLst>
              <a:ext uri="{FF2B5EF4-FFF2-40B4-BE49-F238E27FC236}">
                <a16:creationId xmlns:a16="http://schemas.microsoft.com/office/drawing/2014/main" id="{A4BDF305-5062-49AA-B745-7D8B7B6171A0}"/>
              </a:ext>
            </a:extLst>
          </p:cNvPr>
          <p:cNvSpPr txBox="1">
            <a:spLocks noChangeArrowheads="1"/>
          </p:cNvSpPr>
          <p:nvPr/>
        </p:nvSpPr>
        <p:spPr bwMode="auto">
          <a:xfrm>
            <a:off x="2268538" y="5876925"/>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Font typeface="Arial" panose="020B0604020202020204" pitchFamily="34" charset="0"/>
              <a:buNone/>
            </a:pPr>
            <a:r>
              <a:rPr lang="zh-CN" altLang="zh-CN" sz="1800">
                <a:solidFill>
                  <a:schemeClr val="tx1"/>
                </a:solidFill>
                <a:latin typeface="Arial" panose="020B0604020202020204" pitchFamily="34" charset="0"/>
              </a:rPr>
              <a:t>图</a:t>
            </a:r>
            <a:r>
              <a:rPr lang="en-US" altLang="zh-CN" sz="1800">
                <a:solidFill>
                  <a:schemeClr val="tx1"/>
                </a:solidFill>
                <a:latin typeface="Arial" panose="020B0604020202020204" pitchFamily="34" charset="0"/>
              </a:rPr>
              <a:t> 3-17  </a:t>
            </a:r>
            <a:r>
              <a:rPr lang="zh-CN" altLang="zh-CN" sz="1800">
                <a:solidFill>
                  <a:schemeClr val="tx1"/>
                </a:solidFill>
                <a:latin typeface="Arial" panose="020B0604020202020204" pitchFamily="34" charset="0"/>
              </a:rPr>
              <a:t>航空订票系统状态转换图</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E2219A4D-7C7C-47D7-ACF6-E1472BB6497C}"/>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3.5  </a:t>
            </a:r>
            <a:r>
              <a:rPr lang="zh-CN" altLang="zh-CN"/>
              <a:t>结构化分析建模工具</a:t>
            </a:r>
            <a:endParaRPr lang="zh-CN" altLang="en-US"/>
          </a:p>
        </p:txBody>
      </p:sp>
      <p:sp>
        <p:nvSpPr>
          <p:cNvPr id="84994" name="Text Box 3">
            <a:extLst>
              <a:ext uri="{FF2B5EF4-FFF2-40B4-BE49-F238E27FC236}">
                <a16:creationId xmlns:a16="http://schemas.microsoft.com/office/drawing/2014/main" id="{249C25E0-5413-4242-BF54-426E66DB2D9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84995" name="Rectangle 4">
            <a:extLst>
              <a:ext uri="{FF2B5EF4-FFF2-40B4-BE49-F238E27FC236}">
                <a16:creationId xmlns:a16="http://schemas.microsoft.com/office/drawing/2014/main" id="{D4EC8808-B7C2-40C3-9477-5B807255D5A6}"/>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C2BC5EA5-E9D6-478F-813D-7E868B3C1D29}"/>
              </a:ext>
            </a:extLst>
          </p:cNvPr>
          <p:cNvSpPr/>
          <p:nvPr/>
        </p:nvSpPr>
        <p:spPr bwMode="gray">
          <a:xfrm>
            <a:off x="539750" y="1231900"/>
            <a:ext cx="8064500" cy="5292725"/>
          </a:xfrm>
          <a:prstGeom prst="roundRect">
            <a:avLst>
              <a:gd name="adj" fmla="val 10475"/>
            </a:avLst>
          </a:prstGeom>
        </p:spPr>
        <p:style>
          <a:lnRef idx="2">
            <a:schemeClr val="dk1"/>
          </a:lnRef>
          <a:fillRef idx="1">
            <a:schemeClr val="lt1"/>
          </a:fillRef>
          <a:effectRef idx="0">
            <a:schemeClr val="dk1"/>
          </a:effectRef>
          <a:fontRef idx="minor">
            <a:schemeClr val="dk1"/>
          </a:fontRef>
        </p:style>
        <p:txBody>
          <a:bodyPr anchor="ctr"/>
          <a:lstStyle/>
          <a:p>
            <a:pPr marL="360000" indent="457200" eaLnBrk="1" hangingPunct="1">
              <a:buFont typeface="Arial" charset="0"/>
              <a:buNone/>
              <a:defRPr/>
            </a:pPr>
            <a:endParaRPr lang="en-US" altLang="zh-CN" sz="2400" b="1" dirty="0"/>
          </a:p>
        </p:txBody>
      </p:sp>
      <p:sp>
        <p:nvSpPr>
          <p:cNvPr id="84997" name="Rectangle 2">
            <a:extLst>
              <a:ext uri="{FF2B5EF4-FFF2-40B4-BE49-F238E27FC236}">
                <a16:creationId xmlns:a16="http://schemas.microsoft.com/office/drawing/2014/main" id="{B4B091C8-1AB9-4739-8AF4-23D7081AC88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84998" name="Rectangle 2">
            <a:extLst>
              <a:ext uri="{FF2B5EF4-FFF2-40B4-BE49-F238E27FC236}">
                <a16:creationId xmlns:a16="http://schemas.microsoft.com/office/drawing/2014/main" id="{0BCBDA61-5146-4F21-AD7D-41E7949DC0CD}"/>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grpSp>
        <p:nvGrpSpPr>
          <p:cNvPr id="84999" name="组合 14">
            <a:extLst>
              <a:ext uri="{FF2B5EF4-FFF2-40B4-BE49-F238E27FC236}">
                <a16:creationId xmlns:a16="http://schemas.microsoft.com/office/drawing/2014/main" id="{E9FDE8CF-B365-493B-A144-30520F3BC4AA}"/>
              </a:ext>
            </a:extLst>
          </p:cNvPr>
          <p:cNvGrpSpPr>
            <a:grpSpLocks/>
          </p:cNvGrpSpPr>
          <p:nvPr/>
        </p:nvGrpSpPr>
        <p:grpSpPr bwMode="auto">
          <a:xfrm>
            <a:off x="846138" y="1844675"/>
            <a:ext cx="7248525" cy="4298950"/>
            <a:chOff x="900113" y="3628523"/>
            <a:chExt cx="5613639" cy="4037729"/>
          </a:xfrm>
        </p:grpSpPr>
        <p:sp>
          <p:nvSpPr>
            <p:cNvPr id="85000" name="AutoShape 29">
              <a:extLst>
                <a:ext uri="{FF2B5EF4-FFF2-40B4-BE49-F238E27FC236}">
                  <a16:creationId xmlns:a16="http://schemas.microsoft.com/office/drawing/2014/main" id="{7B31F58C-9D99-474F-9309-DF7D2125ECAA}"/>
                </a:ext>
              </a:extLst>
            </p:cNvPr>
            <p:cNvSpPr>
              <a:spLocks noChangeArrowheads="1"/>
            </p:cNvSpPr>
            <p:nvPr/>
          </p:nvSpPr>
          <p:spPr bwMode="auto">
            <a:xfrm>
              <a:off x="900113" y="3628523"/>
              <a:ext cx="5613639" cy="4037729"/>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b="0">
                <a:solidFill>
                  <a:schemeClr val="tx1"/>
                </a:solidFill>
                <a:latin typeface="Arial" panose="020B0604020202020204" pitchFamily="34" charset="0"/>
              </a:endParaRPr>
            </a:p>
          </p:txBody>
        </p:sp>
        <p:sp>
          <p:nvSpPr>
            <p:cNvPr id="17" name="Rectangle 7">
              <a:extLst>
                <a:ext uri="{FF2B5EF4-FFF2-40B4-BE49-F238E27FC236}">
                  <a16:creationId xmlns:a16="http://schemas.microsoft.com/office/drawing/2014/main" id="{1B20C5C8-F00F-4D09-A3DA-546451CBBA8A}"/>
                </a:ext>
              </a:extLst>
            </p:cNvPr>
            <p:cNvSpPr>
              <a:spLocks noChangeArrowheads="1"/>
            </p:cNvSpPr>
            <p:nvPr/>
          </p:nvSpPr>
          <p:spPr bwMode="auto">
            <a:xfrm>
              <a:off x="1085759" y="3723949"/>
              <a:ext cx="5427993" cy="2312599"/>
            </a:xfrm>
            <a:prstGeom prst="rect">
              <a:avLst/>
            </a:prstGeom>
            <a:noFill/>
            <a:ln>
              <a:noFill/>
            </a:ln>
            <a:effectLst/>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a:solidFill>
                    <a:srgbClr val="FF0000"/>
                  </a:solidFill>
                  <a:latin typeface="Wingdings" panose="05000000000000000000" pitchFamily="2" charset="2"/>
                </a:rPr>
                <a:t>1</a:t>
              </a:r>
              <a:r>
                <a:rPr lang="zh-CN" altLang="en-US">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讨论思考</a:t>
              </a:r>
              <a:r>
                <a:rPr lang="zh-CN" altLang="en-US">
                  <a:solidFill>
                    <a:srgbClr val="FF0000"/>
                  </a:solidFill>
                  <a:effectLst>
                    <a:outerShdw blurRad="38100" dist="38100" dir="2700000" algn="tl">
                      <a:srgbClr val="C0C0C0"/>
                    </a:outerShdw>
                  </a:effectLst>
                  <a:latin typeface="Arial" panose="020B0604020202020204" pitchFamily="34" charset="0"/>
                </a:rPr>
                <a:t>：</a:t>
              </a:r>
              <a:endParaRPr lang="zh-CN" altLang="en-US" b="0">
                <a:solidFill>
                  <a:srgbClr val="FF0000"/>
                </a:solidFill>
                <a:effectLst>
                  <a:outerShdw blurRad="38100" dist="38100" dir="2700000" algn="tl">
                    <a:srgbClr val="C0C0C0"/>
                  </a:outerShdw>
                </a:effectLst>
                <a:latin typeface="Arial" panose="020B0604020202020204" pitchFamily="34" charset="0"/>
              </a:endParaRPr>
            </a:p>
            <a:p>
              <a:pPr eaLnBrk="1" hangingPunct="1">
                <a:spcBef>
                  <a:spcPct val="0"/>
                </a:spcBef>
                <a:buClrTx/>
                <a:buFont typeface="Arial" panose="020B0604020202020204" pitchFamily="34" charset="0"/>
                <a:buNone/>
              </a:pPr>
              <a:r>
                <a:rPr lang="zh-CN" altLang="zh-CN">
                  <a:solidFill>
                    <a:schemeClr val="tx1"/>
                  </a:solidFill>
                  <a:latin typeface="楷体" panose="02010609060101010101" pitchFamily="49" charset="-122"/>
                  <a:ea typeface="楷体" panose="02010609060101010101" pitchFamily="49" charset="-122"/>
                </a:rPr>
                <a:t>（</a:t>
              </a:r>
              <a:r>
                <a:rPr lang="en-US" altLang="zh-CN">
                  <a:solidFill>
                    <a:schemeClr val="tx1"/>
                  </a:solidFill>
                  <a:latin typeface="楷体" panose="02010609060101010101" pitchFamily="49" charset="-122"/>
                  <a:ea typeface="楷体" panose="02010609060101010101" pitchFamily="49" charset="-122"/>
                </a:rPr>
                <a:t>1</a:t>
              </a:r>
              <a:r>
                <a:rPr lang="zh-CN" altLang="zh-CN">
                  <a:solidFill>
                    <a:schemeClr val="tx1"/>
                  </a:solidFill>
                  <a:latin typeface="楷体" panose="02010609060101010101" pitchFamily="49" charset="-122"/>
                  <a:ea typeface="楷体" panose="02010609060101010101" pitchFamily="49" charset="-122"/>
                </a:rPr>
                <a:t>）业务流程图、数据流图及数据字典主要用于什么地方？</a:t>
              </a:r>
              <a:r>
                <a:rPr lang="en-US" altLang="zh-CN">
                  <a:solidFill>
                    <a:schemeClr val="tx1"/>
                  </a:solidFill>
                  <a:latin typeface="楷体" panose="02010609060101010101" pitchFamily="49" charset="-122"/>
                  <a:ea typeface="楷体" panose="02010609060101010101" pitchFamily="49" charset="-122"/>
                </a:rPr>
                <a:t> </a:t>
              </a:r>
              <a:endParaRPr lang="zh-CN" altLang="zh-CN">
                <a:solidFill>
                  <a:schemeClr val="tx1"/>
                </a:solidFill>
                <a:latin typeface="楷体" panose="02010609060101010101" pitchFamily="49" charset="-122"/>
                <a:ea typeface="楷体" panose="02010609060101010101" pitchFamily="49" charset="-122"/>
              </a:endParaRPr>
            </a:p>
            <a:p>
              <a:pPr eaLnBrk="1" hangingPunct="1">
                <a:spcBef>
                  <a:spcPct val="0"/>
                </a:spcBef>
                <a:buClrTx/>
                <a:buFont typeface="Arial" panose="020B0604020202020204" pitchFamily="34" charset="0"/>
                <a:buNone/>
              </a:pPr>
              <a:r>
                <a:rPr lang="zh-CN" altLang="zh-CN">
                  <a:solidFill>
                    <a:schemeClr val="tx1"/>
                  </a:solidFill>
                  <a:latin typeface="楷体" panose="02010609060101010101" pitchFamily="49" charset="-122"/>
                  <a:ea typeface="楷体" panose="02010609060101010101" pitchFamily="49" charset="-122"/>
                </a:rPr>
                <a:t>（</a:t>
              </a:r>
              <a:r>
                <a:rPr lang="en-US" altLang="zh-CN">
                  <a:solidFill>
                    <a:schemeClr val="tx1"/>
                  </a:solidFill>
                  <a:latin typeface="楷体" panose="02010609060101010101" pitchFamily="49" charset="-122"/>
                  <a:ea typeface="楷体" panose="02010609060101010101" pitchFamily="49" charset="-122"/>
                </a:rPr>
                <a:t>2</a:t>
              </a:r>
              <a:r>
                <a:rPr lang="zh-CN" altLang="zh-CN">
                  <a:solidFill>
                    <a:schemeClr val="tx1"/>
                  </a:solidFill>
                  <a:latin typeface="楷体" panose="02010609060101010101" pitchFamily="49" charset="-122"/>
                  <a:ea typeface="楷体" panose="02010609060101010101" pitchFamily="49" charset="-122"/>
                </a:rPr>
                <a:t>）系统流程图主要用于什么地方？其基本思想是什么？</a:t>
              </a:r>
            </a:p>
            <a:p>
              <a:pPr eaLnBrk="1" hangingPunct="1">
                <a:spcBef>
                  <a:spcPct val="0"/>
                </a:spcBef>
                <a:buClrTx/>
                <a:buFont typeface="Arial" panose="020B0604020202020204" pitchFamily="34" charset="0"/>
                <a:buNone/>
              </a:pPr>
              <a:r>
                <a:rPr lang="zh-CN" altLang="zh-CN">
                  <a:solidFill>
                    <a:schemeClr val="tx1"/>
                  </a:solidFill>
                  <a:latin typeface="楷体" panose="02010609060101010101" pitchFamily="49" charset="-122"/>
                  <a:ea typeface="楷体" panose="02010609060101010101" pitchFamily="49" charset="-122"/>
                </a:rPr>
                <a:t>（</a:t>
              </a:r>
              <a:r>
                <a:rPr lang="en-US" altLang="zh-CN">
                  <a:solidFill>
                    <a:schemeClr val="tx1"/>
                  </a:solidFill>
                  <a:latin typeface="楷体" panose="02010609060101010101" pitchFamily="49" charset="-122"/>
                  <a:ea typeface="楷体" panose="02010609060101010101" pitchFamily="49" charset="-122"/>
                </a:rPr>
                <a:t>3</a:t>
              </a:r>
              <a:r>
                <a:rPr lang="zh-CN" altLang="zh-CN">
                  <a:solidFill>
                    <a:schemeClr val="tx1"/>
                  </a:solidFill>
                  <a:latin typeface="楷体" panose="02010609060101010101" pitchFamily="49" charset="-122"/>
                  <a:ea typeface="楷体" panose="02010609060101010101" pitchFamily="49" charset="-122"/>
                </a:rPr>
                <a:t>）如何利用结构化语言、判定表和判定树描述处理逻辑过程？ </a:t>
              </a:r>
              <a:endParaRPr lang="zh-CN" altLang="en-US">
                <a:solidFill>
                  <a:schemeClr val="tx1"/>
                </a:solidFill>
                <a:latin typeface="楷体" panose="02010609060101010101" pitchFamily="49" charset="-122"/>
                <a:ea typeface="楷体" panose="02010609060101010101" pitchFamily="49" charset="-122"/>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a:extLst>
              <a:ext uri="{FF2B5EF4-FFF2-40B4-BE49-F238E27FC236}">
                <a16:creationId xmlns:a16="http://schemas.microsoft.com/office/drawing/2014/main" id="{DAC49905-94BF-4B8A-BB55-19F69B7836F1}"/>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3.6 </a:t>
            </a:r>
            <a:r>
              <a:rPr lang="zh-CN" altLang="en-US" b="0">
                <a:effectLst>
                  <a:outerShdw blurRad="38100" dist="38100" dir="2700000" algn="tl">
                    <a:srgbClr val="C0C0C0"/>
                  </a:outerShdw>
                </a:effectLst>
              </a:rPr>
              <a:t>软件需求分析文档</a:t>
            </a:r>
            <a:r>
              <a:rPr lang="zh-CN" altLang="en-US"/>
              <a:t> </a:t>
            </a:r>
          </a:p>
        </p:txBody>
      </p:sp>
      <p:sp>
        <p:nvSpPr>
          <p:cNvPr id="86018" name="Text Box 3">
            <a:extLst>
              <a:ext uri="{FF2B5EF4-FFF2-40B4-BE49-F238E27FC236}">
                <a16:creationId xmlns:a16="http://schemas.microsoft.com/office/drawing/2014/main" id="{74129996-195A-4295-A87B-4B291FF9D62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86019" name="Rectangle 4">
            <a:extLst>
              <a:ext uri="{FF2B5EF4-FFF2-40B4-BE49-F238E27FC236}">
                <a16:creationId xmlns:a16="http://schemas.microsoft.com/office/drawing/2014/main" id="{E371B13B-4D7A-4C41-A5F3-9BF86CCFE62B}"/>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86020" name="Rectangle 5">
            <a:extLst>
              <a:ext uri="{FF2B5EF4-FFF2-40B4-BE49-F238E27FC236}">
                <a16:creationId xmlns:a16="http://schemas.microsoft.com/office/drawing/2014/main" id="{A519D8A8-EB8E-4465-A9B8-7CD891C1471D}"/>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86021" name="Rectangle 6">
            <a:extLst>
              <a:ext uri="{FF2B5EF4-FFF2-40B4-BE49-F238E27FC236}">
                <a16:creationId xmlns:a16="http://schemas.microsoft.com/office/drawing/2014/main" id="{02DC8BB1-B494-458B-A6E4-A3739A9D80C0}"/>
              </a:ext>
            </a:extLst>
          </p:cNvPr>
          <p:cNvSpPr>
            <a:spLocks noChangeArrowheads="1"/>
          </p:cNvSpPr>
          <p:nvPr/>
        </p:nvSpPr>
        <p:spPr bwMode="auto">
          <a:xfrm>
            <a:off x="539750" y="3670300"/>
            <a:ext cx="784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4B99CA52-3B11-4D8C-BCDB-8406515766A9}"/>
              </a:ext>
            </a:extLst>
          </p:cNvPr>
          <p:cNvSpPr/>
          <p:nvPr/>
        </p:nvSpPr>
        <p:spPr bwMode="gray">
          <a:xfrm>
            <a:off x="611188" y="1196975"/>
            <a:ext cx="8064500" cy="5407025"/>
          </a:xfrm>
          <a:prstGeom prst="roundRect">
            <a:avLst>
              <a:gd name="adj" fmla="val 8740"/>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spcAft>
                <a:spcPts val="1200"/>
              </a:spcAft>
              <a:buClrTx/>
              <a:buFontTx/>
              <a:buNone/>
            </a:pPr>
            <a:r>
              <a:rPr lang="en-US" altLang="zh-CN" sz="2500">
                <a:solidFill>
                  <a:srgbClr val="FF0000"/>
                </a:solidFill>
                <a:latin typeface="Arial" panose="020B0604020202020204" pitchFamily="34" charset="0"/>
              </a:rPr>
              <a:t>3.6.1 </a:t>
            </a:r>
            <a:r>
              <a:rPr lang="zh-CN" altLang="en-US" sz="2500">
                <a:solidFill>
                  <a:srgbClr val="FF0000"/>
                </a:solidFill>
                <a:latin typeface="Arial" panose="020B0604020202020204" pitchFamily="34" charset="0"/>
              </a:rPr>
              <a:t>软件需求文档概述</a:t>
            </a:r>
            <a:r>
              <a:rPr lang="zh-CN" altLang="en-US" sz="2500">
                <a:solidFill>
                  <a:schemeClr val="tx1"/>
                </a:solidFill>
                <a:latin typeface="Arial" panose="020B0604020202020204" pitchFamily="34" charset="0"/>
              </a:rPr>
              <a:t> </a:t>
            </a:r>
          </a:p>
          <a:p>
            <a:pPr eaLnBrk="1" hangingPunct="1">
              <a:spcBef>
                <a:spcPct val="0"/>
              </a:spcBef>
              <a:buClrTx/>
              <a:buFontTx/>
              <a:buNone/>
            </a:pPr>
            <a:r>
              <a:rPr lang="en-US" altLang="zh-CN" sz="2400" b="0">
                <a:solidFill>
                  <a:srgbClr val="29698D"/>
                </a:solidFill>
              </a:rPr>
              <a:t>    </a:t>
            </a:r>
            <a:r>
              <a:rPr lang="zh-CN" altLang="zh-CN" sz="2400">
                <a:solidFill>
                  <a:srgbClr val="29698D"/>
                </a:solidFill>
              </a:rPr>
              <a:t>在</a:t>
            </a:r>
            <a:r>
              <a:rPr lang="zh-CN" altLang="zh-CN" sz="2400">
                <a:solidFill>
                  <a:srgbClr val="CC0000"/>
                </a:solidFill>
              </a:rPr>
              <a:t>需求分析阶段</a:t>
            </a:r>
            <a:r>
              <a:rPr lang="zh-CN" altLang="zh-CN" sz="2400">
                <a:solidFill>
                  <a:srgbClr val="29698D"/>
                </a:solidFill>
              </a:rPr>
              <a:t>内，由系统分析人员对</a:t>
            </a:r>
            <a:r>
              <a:rPr lang="zh-CN" altLang="en-US" sz="2400">
                <a:solidFill>
                  <a:srgbClr val="29698D"/>
                </a:solidFill>
              </a:rPr>
              <a:t>新研发</a:t>
            </a:r>
            <a:r>
              <a:rPr lang="zh-CN" altLang="zh-CN" sz="2400">
                <a:solidFill>
                  <a:srgbClr val="29698D"/>
                </a:solidFill>
              </a:rPr>
              <a:t>的软件系统进行需求分析，</a:t>
            </a:r>
            <a:r>
              <a:rPr lang="zh-CN" altLang="zh-CN" sz="2400">
                <a:solidFill>
                  <a:srgbClr val="993300"/>
                </a:solidFill>
              </a:rPr>
              <a:t>确定</a:t>
            </a:r>
            <a:r>
              <a:rPr lang="zh-CN" altLang="zh-CN" sz="2400">
                <a:solidFill>
                  <a:srgbClr val="29698D"/>
                </a:solidFill>
              </a:rPr>
              <a:t>对该软件的各项功能、性能需求和设计约束，</a:t>
            </a:r>
            <a:r>
              <a:rPr lang="zh-CN" altLang="zh-CN" sz="2400">
                <a:solidFill>
                  <a:srgbClr val="993300"/>
                </a:solidFill>
              </a:rPr>
              <a:t>确定</a:t>
            </a:r>
            <a:r>
              <a:rPr lang="zh-CN" altLang="zh-CN" sz="2400">
                <a:solidFill>
                  <a:srgbClr val="29698D"/>
                </a:solidFill>
              </a:rPr>
              <a:t>对文档编制的要求，作为本阶段工作的结果，需要</a:t>
            </a:r>
            <a:r>
              <a:rPr lang="zh-CN" altLang="zh-CN" sz="2400">
                <a:solidFill>
                  <a:srgbClr val="993300"/>
                </a:solidFill>
              </a:rPr>
              <a:t>编写</a:t>
            </a:r>
            <a:r>
              <a:rPr lang="zh-CN" altLang="zh-CN" sz="2400">
                <a:solidFill>
                  <a:srgbClr val="29698D"/>
                </a:solidFill>
              </a:rPr>
              <a:t>出</a:t>
            </a:r>
            <a:r>
              <a:rPr lang="zh-CN" altLang="zh-CN" sz="2400">
                <a:solidFill>
                  <a:srgbClr val="006600"/>
                </a:solidFill>
              </a:rPr>
              <a:t>软件需求分析文档</a:t>
            </a:r>
            <a:r>
              <a:rPr lang="zh-CN" altLang="zh-CN" sz="2400">
                <a:solidFill>
                  <a:srgbClr val="29698D"/>
                </a:solidFill>
              </a:rPr>
              <a:t>，可以根据软件规模和复杂情况进行确定。</a:t>
            </a:r>
          </a:p>
          <a:p>
            <a:pPr eaLnBrk="1" hangingPunct="1">
              <a:spcBef>
                <a:spcPct val="0"/>
              </a:spcBef>
              <a:buClrTx/>
              <a:buFontTx/>
              <a:buNone/>
            </a:pPr>
            <a:r>
              <a:rPr lang="en-US" altLang="zh-CN" sz="2400">
                <a:solidFill>
                  <a:srgbClr val="29698D"/>
                </a:solidFill>
              </a:rPr>
              <a:t>    </a:t>
            </a:r>
            <a:r>
              <a:rPr lang="zh-CN" altLang="zh-CN" sz="2400">
                <a:solidFill>
                  <a:srgbClr val="CC0000"/>
                </a:solidFill>
              </a:rPr>
              <a:t>软件需求分析文档</a:t>
            </a:r>
            <a:r>
              <a:rPr lang="zh-CN" altLang="zh-CN" sz="2400">
                <a:solidFill>
                  <a:srgbClr val="29698D"/>
                </a:solidFill>
              </a:rPr>
              <a:t>主要</a:t>
            </a:r>
            <a:r>
              <a:rPr lang="zh-CN" altLang="zh-CN" sz="2400" u="sng">
                <a:solidFill>
                  <a:srgbClr val="FF0066"/>
                </a:solidFill>
              </a:rPr>
              <a:t>包括</a:t>
            </a:r>
            <a:r>
              <a:rPr lang="zh-CN" altLang="zh-CN" sz="2400">
                <a:solidFill>
                  <a:srgbClr val="29698D"/>
                </a:solidFill>
              </a:rPr>
              <a:t>：系统（子系统）需求规格说明</a:t>
            </a:r>
            <a:r>
              <a:rPr lang="en-US" altLang="zh-CN" sz="2400">
                <a:solidFill>
                  <a:srgbClr val="29698D"/>
                </a:solidFill>
              </a:rPr>
              <a:t>(SSS) </a:t>
            </a:r>
            <a:r>
              <a:rPr lang="zh-CN" altLang="zh-CN" sz="2400">
                <a:solidFill>
                  <a:srgbClr val="29698D"/>
                </a:solidFill>
              </a:rPr>
              <a:t>（</a:t>
            </a:r>
            <a:r>
              <a:rPr lang="zh-CN" altLang="zh-CN" sz="2400" b="0">
                <a:solidFill>
                  <a:srgbClr val="29698D"/>
                </a:solidFill>
                <a:latin typeface="楷体" panose="02010609060101010101" pitchFamily="49" charset="-122"/>
                <a:ea typeface="楷体" panose="02010609060101010101" pitchFamily="49" charset="-122"/>
              </a:rPr>
              <a:t>对整个系统或子系统需求分析的说明性文档</a:t>
            </a:r>
            <a:r>
              <a:rPr lang="zh-CN" altLang="zh-CN" sz="2400">
                <a:solidFill>
                  <a:srgbClr val="29698D"/>
                </a:solidFill>
              </a:rPr>
              <a:t>）、软件需求规格说明</a:t>
            </a:r>
            <a:r>
              <a:rPr lang="en-US" altLang="zh-CN" sz="2400">
                <a:solidFill>
                  <a:srgbClr val="29698D"/>
                </a:solidFill>
              </a:rPr>
              <a:t>(SRS)</a:t>
            </a:r>
            <a:r>
              <a:rPr lang="zh-CN" altLang="zh-CN" sz="2400">
                <a:solidFill>
                  <a:srgbClr val="29698D"/>
                </a:solidFill>
              </a:rPr>
              <a:t>、接口需求规格说明</a:t>
            </a:r>
            <a:r>
              <a:rPr lang="en-US" altLang="zh-CN" sz="2400">
                <a:solidFill>
                  <a:srgbClr val="29698D"/>
                </a:solidFill>
              </a:rPr>
              <a:t>(IRS)</a:t>
            </a:r>
            <a:r>
              <a:rPr lang="zh-CN" altLang="zh-CN" sz="2400">
                <a:solidFill>
                  <a:srgbClr val="29698D"/>
                </a:solidFill>
              </a:rPr>
              <a:t>、数据需求说明</a:t>
            </a:r>
            <a:r>
              <a:rPr lang="en-US" altLang="zh-CN" sz="2400">
                <a:solidFill>
                  <a:srgbClr val="29698D"/>
                </a:solidFill>
              </a:rPr>
              <a:t>(DRD)</a:t>
            </a:r>
            <a:r>
              <a:rPr lang="zh-CN" altLang="zh-CN" sz="2400">
                <a:solidFill>
                  <a:srgbClr val="29698D"/>
                </a:solidFill>
              </a:rPr>
              <a:t>，软件需求相关说明书的评审记录表、需求变更管理表等。</a:t>
            </a:r>
            <a:endParaRPr lang="en-US" altLang="zh-CN" sz="2400">
              <a:solidFill>
                <a:srgbClr val="29698D"/>
              </a:solidFill>
            </a:endParaRPr>
          </a:p>
          <a:p>
            <a:pPr eaLnBrk="1" hangingPunct="1">
              <a:spcBef>
                <a:spcPct val="0"/>
              </a:spcBef>
              <a:buClrTx/>
              <a:buFontTx/>
              <a:buNone/>
            </a:pPr>
            <a:r>
              <a:rPr lang="en-US" altLang="zh-CN" sz="2000" b="0">
                <a:solidFill>
                  <a:srgbClr val="29698D"/>
                </a:solidFill>
              </a:rPr>
              <a:t> </a:t>
            </a:r>
            <a:r>
              <a:rPr lang="zh-CN" altLang="zh-CN" sz="2000" b="0">
                <a:solidFill>
                  <a:srgbClr val="29698D"/>
                </a:solidFill>
              </a:rPr>
              <a:t>《</a:t>
            </a:r>
            <a:r>
              <a:rPr lang="zh-CN" altLang="zh-CN" sz="2000">
                <a:solidFill>
                  <a:srgbClr val="993300"/>
                </a:solidFill>
              </a:rPr>
              <a:t>计算机软件文档编制规范</a:t>
            </a:r>
            <a:r>
              <a:rPr lang="en-US" altLang="zh-CN" sz="2000" b="0">
                <a:solidFill>
                  <a:srgbClr val="29698D"/>
                </a:solidFill>
              </a:rPr>
              <a:t>GBT8567-2006</a:t>
            </a:r>
            <a:r>
              <a:rPr lang="zh-CN" altLang="zh-CN" sz="2000" b="0">
                <a:solidFill>
                  <a:srgbClr val="29698D"/>
                </a:solidFill>
              </a:rPr>
              <a:t>》</a:t>
            </a:r>
            <a:r>
              <a:rPr lang="zh-CN" altLang="zh-CN" sz="2000">
                <a:solidFill>
                  <a:srgbClr val="29698D"/>
                </a:solidFill>
              </a:rPr>
              <a:t>主要内容</a:t>
            </a:r>
            <a:r>
              <a:rPr lang="zh-CN" altLang="zh-CN" sz="2000" b="0">
                <a:solidFill>
                  <a:srgbClr val="29698D"/>
                </a:solidFill>
              </a:rPr>
              <a:t>见目录：</a:t>
            </a:r>
          </a:p>
        </p:txBody>
      </p:sp>
      <p:pic>
        <p:nvPicPr>
          <p:cNvPr id="86023" name="图片 54">
            <a:hlinkClick r:id="rId2" action="ppaction://hlinksldjump"/>
            <a:extLst>
              <a:ext uri="{FF2B5EF4-FFF2-40B4-BE49-F238E27FC236}">
                <a16:creationId xmlns:a16="http://schemas.microsoft.com/office/drawing/2014/main" id="{AF8B9AF7-5153-4F1F-899F-1590FE655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8113" y="5543550"/>
            <a:ext cx="1152525"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1BC33239-5362-42C0-96CD-85B3B88043A8}"/>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3.6 </a:t>
            </a:r>
            <a:r>
              <a:rPr lang="zh-CN" altLang="en-US" b="0">
                <a:effectLst>
                  <a:outerShdw blurRad="38100" dist="38100" dir="2700000" algn="tl">
                    <a:srgbClr val="C0C0C0"/>
                  </a:outerShdw>
                </a:effectLst>
              </a:rPr>
              <a:t>软件需求分析文档</a:t>
            </a:r>
            <a:r>
              <a:rPr lang="zh-CN" altLang="en-US"/>
              <a:t> </a:t>
            </a:r>
          </a:p>
        </p:txBody>
      </p:sp>
      <p:sp>
        <p:nvSpPr>
          <p:cNvPr id="87042" name="Text Box 3">
            <a:extLst>
              <a:ext uri="{FF2B5EF4-FFF2-40B4-BE49-F238E27FC236}">
                <a16:creationId xmlns:a16="http://schemas.microsoft.com/office/drawing/2014/main" id="{4FB7B088-5689-41EC-8B02-E1CDA1A0251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87043" name="Rectangle 6">
            <a:extLst>
              <a:ext uri="{FF2B5EF4-FFF2-40B4-BE49-F238E27FC236}">
                <a16:creationId xmlns:a16="http://schemas.microsoft.com/office/drawing/2014/main" id="{314A36B2-5396-46BF-B11E-C596CA45B176}"/>
              </a:ext>
            </a:extLst>
          </p:cNvPr>
          <p:cNvSpPr>
            <a:spLocks noChangeArrowheads="1"/>
          </p:cNvSpPr>
          <p:nvPr/>
        </p:nvSpPr>
        <p:spPr bwMode="auto">
          <a:xfrm>
            <a:off x="539750" y="3670300"/>
            <a:ext cx="784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pic>
        <p:nvPicPr>
          <p:cNvPr id="87044" name="Picture 13">
            <a:extLst>
              <a:ext uri="{FF2B5EF4-FFF2-40B4-BE49-F238E27FC236}">
                <a16:creationId xmlns:a16="http://schemas.microsoft.com/office/drawing/2014/main" id="{C8783996-80D1-4F2B-9F26-4AF98CDEB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25" y="1089025"/>
            <a:ext cx="5864225" cy="57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矩形 1">
            <a:extLst>
              <a:ext uri="{FF2B5EF4-FFF2-40B4-BE49-F238E27FC236}">
                <a16:creationId xmlns:a16="http://schemas.microsoft.com/office/drawing/2014/main" id="{72F91100-DA85-497B-B40B-3F59FC41E52D}"/>
              </a:ext>
            </a:extLst>
          </p:cNvPr>
          <p:cNvSpPr>
            <a:spLocks noChangeArrowheads="1"/>
          </p:cNvSpPr>
          <p:nvPr/>
        </p:nvSpPr>
        <p:spPr bwMode="auto">
          <a:xfrm>
            <a:off x="1844675" y="5703888"/>
            <a:ext cx="2747963" cy="965200"/>
          </a:xfrm>
          <a:prstGeom prst="rect">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en-US" sz="2400" b="0">
              <a:latin typeface="Arial" panose="020B0604020202020204" pitchFamily="34" charset="0"/>
            </a:endParaRPr>
          </a:p>
        </p:txBody>
      </p:sp>
      <p:sp>
        <p:nvSpPr>
          <p:cNvPr id="87046" name="矩形 6">
            <a:extLst>
              <a:ext uri="{FF2B5EF4-FFF2-40B4-BE49-F238E27FC236}">
                <a16:creationId xmlns:a16="http://schemas.microsoft.com/office/drawing/2014/main" id="{4542D9E9-84FC-4052-AA72-89B55352C57F}"/>
              </a:ext>
            </a:extLst>
          </p:cNvPr>
          <p:cNvSpPr>
            <a:spLocks noChangeArrowheads="1"/>
          </p:cNvSpPr>
          <p:nvPr/>
        </p:nvSpPr>
        <p:spPr bwMode="auto">
          <a:xfrm>
            <a:off x="4822825" y="1700213"/>
            <a:ext cx="1836738" cy="220662"/>
          </a:xfrm>
          <a:prstGeom prst="rect">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buClrTx/>
              <a:buFont typeface="Wingdings" panose="05000000000000000000" pitchFamily="2" charset="2"/>
              <a:buNone/>
            </a:pPr>
            <a:endParaRPr lang="zh-CN" altLang="en-US" sz="2400" b="0">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925E8272-E09F-4AC2-828A-C2591DDA6523}"/>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3.6 </a:t>
            </a:r>
            <a:r>
              <a:rPr lang="zh-CN" altLang="en-US" b="0">
                <a:effectLst>
                  <a:outerShdw blurRad="38100" dist="38100" dir="2700000" algn="tl">
                    <a:srgbClr val="C0C0C0"/>
                  </a:outerShdw>
                </a:effectLst>
              </a:rPr>
              <a:t>软件需求分析文档</a:t>
            </a:r>
            <a:r>
              <a:rPr lang="zh-CN" altLang="en-US"/>
              <a:t> </a:t>
            </a:r>
          </a:p>
        </p:txBody>
      </p:sp>
      <p:sp>
        <p:nvSpPr>
          <p:cNvPr id="88066" name="Text Box 3">
            <a:extLst>
              <a:ext uri="{FF2B5EF4-FFF2-40B4-BE49-F238E27FC236}">
                <a16:creationId xmlns:a16="http://schemas.microsoft.com/office/drawing/2014/main" id="{FE99D4CF-B519-43B6-8820-499083985616}"/>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88067" name="Rectangle 4">
            <a:extLst>
              <a:ext uri="{FF2B5EF4-FFF2-40B4-BE49-F238E27FC236}">
                <a16:creationId xmlns:a16="http://schemas.microsoft.com/office/drawing/2014/main" id="{5EAE9D81-CCE3-4919-9E84-BDF7EDDE4325}"/>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C75F8F90-3276-4FCA-8F35-397E8C5C2C9F}"/>
              </a:ext>
            </a:extLst>
          </p:cNvPr>
          <p:cNvSpPr/>
          <p:nvPr/>
        </p:nvSpPr>
        <p:spPr bwMode="gray">
          <a:xfrm>
            <a:off x="250825" y="1089025"/>
            <a:ext cx="8497888" cy="5768975"/>
          </a:xfrm>
          <a:prstGeom prst="roundRect">
            <a:avLst>
              <a:gd name="adj" fmla="val 9732"/>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Aft>
                <a:spcPct val="20000"/>
              </a:spcAft>
              <a:buClrTx/>
              <a:buFontTx/>
              <a:buNone/>
            </a:pPr>
            <a:r>
              <a:rPr lang="en-US" altLang="zh-CN" sz="2400">
                <a:solidFill>
                  <a:srgbClr val="FF0000"/>
                </a:solidFill>
                <a:latin typeface="Arial" panose="020B0604020202020204" pitchFamily="34" charset="0"/>
              </a:rPr>
              <a:t>3.6.2 </a:t>
            </a:r>
            <a:r>
              <a:rPr lang="zh-CN" altLang="en-US" sz="2400">
                <a:solidFill>
                  <a:srgbClr val="FF0000"/>
                </a:solidFill>
                <a:latin typeface="Arial" panose="020B0604020202020204" pitchFamily="34" charset="0"/>
              </a:rPr>
              <a:t>软件需求文档编写</a:t>
            </a:r>
          </a:p>
          <a:p>
            <a:pPr eaLnBrk="1" hangingPunct="1">
              <a:spcAft>
                <a:spcPct val="20000"/>
              </a:spcAft>
              <a:buClrTx/>
              <a:buFontTx/>
              <a:buNone/>
            </a:pPr>
            <a:r>
              <a:rPr lang="en-US" altLang="zh-CN" sz="2400">
                <a:solidFill>
                  <a:srgbClr val="990000"/>
                </a:solidFill>
                <a:latin typeface="Arial" panose="020B0604020202020204" pitchFamily="34" charset="0"/>
              </a:rPr>
              <a:t>     1</a:t>
            </a:r>
            <a:r>
              <a:rPr lang="zh-CN" altLang="en-US" sz="2400">
                <a:solidFill>
                  <a:srgbClr val="990000"/>
                </a:solidFill>
                <a:latin typeface="Arial" panose="020B0604020202020204" pitchFamily="34" charset="0"/>
              </a:rPr>
              <a:t>．系统</a:t>
            </a:r>
            <a:r>
              <a:rPr lang="en-US" altLang="zh-CN" sz="2400">
                <a:solidFill>
                  <a:srgbClr val="990000"/>
                </a:solidFill>
                <a:latin typeface="Arial" panose="020B0604020202020204" pitchFamily="34" charset="0"/>
              </a:rPr>
              <a:t>/</a:t>
            </a:r>
            <a:r>
              <a:rPr lang="zh-CN" altLang="en-US" sz="2400">
                <a:solidFill>
                  <a:srgbClr val="990000"/>
                </a:solidFill>
                <a:latin typeface="Arial" panose="020B0604020202020204" pitchFamily="34" charset="0"/>
              </a:rPr>
              <a:t>子系统需求规格说明</a:t>
            </a:r>
            <a:r>
              <a:rPr lang="zh-CN" altLang="en-US">
                <a:solidFill>
                  <a:schemeClr val="tx1"/>
                </a:solidFill>
                <a:latin typeface="Arial" panose="020B0604020202020204" pitchFamily="34" charset="0"/>
              </a:rPr>
              <a:t>（整个系统</a:t>
            </a:r>
            <a:r>
              <a:rPr lang="en-US" altLang="zh-CN" sz="2000">
                <a:solidFill>
                  <a:srgbClr val="990000"/>
                </a:solidFill>
                <a:latin typeface="Arial" panose="020B0604020202020204" pitchFamily="34" charset="0"/>
              </a:rPr>
              <a:t>/</a:t>
            </a:r>
            <a:r>
              <a:rPr lang="zh-CN" altLang="en-US">
                <a:solidFill>
                  <a:schemeClr val="tx1"/>
                </a:solidFill>
                <a:latin typeface="Arial" panose="020B0604020202020204" pitchFamily="34" charset="0"/>
              </a:rPr>
              <a:t>子系统需求：软件</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非软件）</a:t>
            </a:r>
            <a:r>
              <a:rPr lang="zh-CN" altLang="zh-CN" sz="2100">
                <a:solidFill>
                  <a:srgbClr val="29698D"/>
                </a:solidFill>
              </a:rPr>
              <a:t>“系统</a:t>
            </a:r>
            <a:r>
              <a:rPr lang="en-US" altLang="zh-CN" sz="2100">
                <a:solidFill>
                  <a:srgbClr val="29698D"/>
                </a:solidFill>
              </a:rPr>
              <a:t>/</a:t>
            </a:r>
            <a:r>
              <a:rPr lang="zh-CN" altLang="zh-CN" sz="2100">
                <a:solidFill>
                  <a:srgbClr val="29698D"/>
                </a:solidFill>
              </a:rPr>
              <a:t>子系统需求规格说明</a:t>
            </a:r>
            <a:r>
              <a:rPr lang="en-US" altLang="zh-CN" sz="2100">
                <a:solidFill>
                  <a:srgbClr val="29698D"/>
                </a:solidFill>
              </a:rPr>
              <a:t>(SSS)</a:t>
            </a:r>
            <a:r>
              <a:rPr lang="zh-CN" altLang="zh-CN" sz="2100">
                <a:solidFill>
                  <a:srgbClr val="29698D"/>
                </a:solidFill>
              </a:rPr>
              <a:t>” 主要介绍整个软件项目必须提供的系统总体功能和业务结构、软硬降系统的功能、性能、接口、适应性、安全性、操作需求和系统环境及资源需求等</a:t>
            </a:r>
            <a:r>
              <a:rPr lang="zh-CN" altLang="en-US" sz="2100">
                <a:solidFill>
                  <a:srgbClr val="29698D"/>
                </a:solidFill>
              </a:rPr>
              <a:t>。</a:t>
            </a:r>
            <a:r>
              <a:rPr lang="en-US" altLang="zh-CN" sz="2100">
                <a:solidFill>
                  <a:schemeClr val="tx1"/>
                </a:solidFill>
                <a:latin typeface="Arial" panose="020B0604020202020204" pitchFamily="34" charset="0"/>
              </a:rPr>
              <a:t> ——</a:t>
            </a:r>
            <a:r>
              <a:rPr lang="zh-CN" altLang="en-US" sz="2100" b="0">
                <a:solidFill>
                  <a:schemeClr val="tx1"/>
                </a:solidFill>
                <a:latin typeface="Arial" panose="020B0604020202020204" pitchFamily="34" charset="0"/>
              </a:rPr>
              <a:t>见书</a:t>
            </a:r>
            <a:r>
              <a:rPr lang="en-US" altLang="zh-CN" sz="2100" b="0">
                <a:solidFill>
                  <a:schemeClr val="tx1"/>
                </a:solidFill>
                <a:latin typeface="Arial" panose="020B0604020202020204" pitchFamily="34" charset="0"/>
              </a:rPr>
              <a:t>P90</a:t>
            </a:r>
            <a:r>
              <a:rPr lang="zh-CN" altLang="en-US" sz="2100" b="0">
                <a:solidFill>
                  <a:schemeClr val="tx1"/>
                </a:solidFill>
                <a:latin typeface="Arial" panose="020B0604020202020204" pitchFamily="34" charset="0"/>
              </a:rPr>
              <a:t>目录</a:t>
            </a:r>
          </a:p>
          <a:p>
            <a:pPr eaLnBrk="1" hangingPunct="1">
              <a:spcAft>
                <a:spcPct val="20000"/>
              </a:spcAft>
              <a:buClrTx/>
              <a:buFontTx/>
              <a:buNone/>
            </a:pPr>
            <a:r>
              <a:rPr lang="en-US" altLang="zh-CN" sz="2400">
                <a:solidFill>
                  <a:srgbClr val="990000"/>
                </a:solidFill>
                <a:latin typeface="Arial" panose="020B0604020202020204" pitchFamily="34" charset="0"/>
              </a:rPr>
              <a:t>     2</a:t>
            </a:r>
            <a:r>
              <a:rPr lang="zh-CN" altLang="en-US" sz="2400">
                <a:solidFill>
                  <a:srgbClr val="990000"/>
                </a:solidFill>
                <a:latin typeface="Arial" panose="020B0604020202020204" pitchFamily="34" charset="0"/>
              </a:rPr>
              <a:t>．软件需求规格说明</a:t>
            </a:r>
            <a:r>
              <a:rPr lang="en-US" altLang="zh-CN">
                <a:solidFill>
                  <a:schemeClr val="tx1"/>
                </a:solidFill>
                <a:latin typeface="Arial" panose="020B0604020202020204" pitchFamily="34" charset="0"/>
              </a:rPr>
              <a:t>-</a:t>
            </a:r>
            <a:r>
              <a:rPr lang="zh-CN" altLang="en-US">
                <a:solidFill>
                  <a:schemeClr val="tx1"/>
                </a:solidFill>
                <a:latin typeface="Arial" panose="020B0604020202020204" pitchFamily="34" charset="0"/>
              </a:rPr>
              <a:t>软件“做什么”“不做什么”</a:t>
            </a:r>
            <a:endParaRPr lang="en-US" altLang="zh-CN">
              <a:solidFill>
                <a:schemeClr val="tx1"/>
              </a:solidFill>
              <a:latin typeface="Arial" panose="020B0604020202020204" pitchFamily="34" charset="0"/>
            </a:endParaRPr>
          </a:p>
          <a:p>
            <a:pPr eaLnBrk="1" hangingPunct="1">
              <a:spcAft>
                <a:spcPct val="20000"/>
              </a:spcAft>
              <a:buClrTx/>
              <a:buFontTx/>
              <a:buNone/>
            </a:pPr>
            <a:r>
              <a:rPr lang="zh-CN" altLang="zh-CN" sz="2100">
                <a:solidFill>
                  <a:srgbClr val="29698D"/>
                </a:solidFill>
              </a:rPr>
              <a:t>“软件需求规格说明</a:t>
            </a:r>
            <a:r>
              <a:rPr lang="en-US" altLang="zh-CN" sz="2100">
                <a:solidFill>
                  <a:srgbClr val="29698D"/>
                </a:solidFill>
              </a:rPr>
              <a:t>(SRS)</a:t>
            </a:r>
            <a:r>
              <a:rPr lang="zh-CN" altLang="zh-CN" sz="2100">
                <a:solidFill>
                  <a:srgbClr val="29698D"/>
                </a:solidFill>
              </a:rPr>
              <a:t>” 主要</a:t>
            </a:r>
            <a:r>
              <a:rPr lang="zh-CN" altLang="zh-CN" sz="2100" u="sng">
                <a:solidFill>
                  <a:srgbClr val="FF0066"/>
                </a:solidFill>
              </a:rPr>
              <a:t>用于</a:t>
            </a:r>
            <a:r>
              <a:rPr lang="zh-CN" altLang="zh-CN" sz="2100">
                <a:solidFill>
                  <a:srgbClr val="29698D"/>
                </a:solidFill>
              </a:rPr>
              <a:t>中小规模且不太复杂的应用软件的需求分析。对于需求分析，除了说明需求内容外，还需要一些相关的辅助信息。如，需求来源、类别、基本原理、验证方法、验收测试和变更历史等。</a:t>
            </a:r>
            <a:r>
              <a:rPr lang="en-US" altLang="zh-CN" sz="2100">
                <a:solidFill>
                  <a:schemeClr val="tx1"/>
                </a:solidFill>
                <a:latin typeface="Arial" panose="020B0604020202020204" pitchFamily="34" charset="0"/>
              </a:rPr>
              <a:t>——</a:t>
            </a:r>
            <a:r>
              <a:rPr lang="zh-CN" altLang="en-US" sz="2100" b="0">
                <a:solidFill>
                  <a:schemeClr val="tx1"/>
                </a:solidFill>
                <a:latin typeface="Arial" panose="020B0604020202020204" pitchFamily="34" charset="0"/>
              </a:rPr>
              <a:t>见书</a:t>
            </a:r>
            <a:r>
              <a:rPr lang="en-US" altLang="zh-CN" sz="2100" b="0">
                <a:solidFill>
                  <a:schemeClr val="tx1"/>
                </a:solidFill>
                <a:latin typeface="Arial" panose="020B0604020202020204" pitchFamily="34" charset="0"/>
              </a:rPr>
              <a:t>P91</a:t>
            </a:r>
            <a:r>
              <a:rPr lang="zh-CN" altLang="en-US" sz="2100" b="0">
                <a:solidFill>
                  <a:schemeClr val="tx1"/>
                </a:solidFill>
                <a:latin typeface="Arial" panose="020B0604020202020204" pitchFamily="34" charset="0"/>
              </a:rPr>
              <a:t>目录</a:t>
            </a:r>
          </a:p>
          <a:p>
            <a:pPr eaLnBrk="1" hangingPunct="1">
              <a:spcAft>
                <a:spcPct val="20000"/>
              </a:spcAft>
              <a:buClrTx/>
              <a:buFontTx/>
              <a:buNone/>
            </a:pPr>
            <a:r>
              <a:rPr lang="en-US" altLang="zh-CN" sz="2400">
                <a:solidFill>
                  <a:srgbClr val="990000"/>
                </a:solidFill>
                <a:latin typeface="Arial" panose="020B0604020202020204" pitchFamily="34" charset="0"/>
              </a:rPr>
              <a:t>     3</a:t>
            </a:r>
            <a:r>
              <a:rPr lang="zh-CN" altLang="en-US" sz="2400">
                <a:solidFill>
                  <a:srgbClr val="990000"/>
                </a:solidFill>
                <a:latin typeface="Arial" panose="020B0604020202020204" pitchFamily="34" charset="0"/>
              </a:rPr>
              <a:t>．软件需求规格说明</a:t>
            </a:r>
            <a:r>
              <a:rPr lang="zh-CN" altLang="en-US" sz="2400" u="sng">
                <a:solidFill>
                  <a:srgbClr val="990000"/>
                </a:solidFill>
                <a:latin typeface="Arial" panose="020B0604020202020204" pitchFamily="34" charset="0"/>
              </a:rPr>
              <a:t>格式</a:t>
            </a:r>
            <a:endParaRPr lang="en-US" altLang="zh-CN" sz="2400" u="sng">
              <a:solidFill>
                <a:srgbClr val="990000"/>
              </a:solidFill>
              <a:latin typeface="Arial" panose="020B0604020202020204" pitchFamily="34" charset="0"/>
            </a:endParaRPr>
          </a:p>
          <a:p>
            <a:pPr eaLnBrk="1" hangingPunct="1">
              <a:spcAft>
                <a:spcPct val="20000"/>
              </a:spcAft>
              <a:buClrTx/>
              <a:buFontTx/>
              <a:buNone/>
            </a:pPr>
            <a:r>
              <a:rPr lang="zh-CN" altLang="en-US">
                <a:solidFill>
                  <a:schemeClr val="tx1"/>
                </a:solidFill>
                <a:latin typeface="Arial" panose="020B0604020202020204" pitchFamily="34" charset="0"/>
              </a:rPr>
              <a:t> </a:t>
            </a:r>
            <a:r>
              <a:rPr lang="zh-CN" altLang="zh-CN" sz="2400">
                <a:solidFill>
                  <a:srgbClr val="29698D"/>
                </a:solidFill>
              </a:rPr>
              <a:t>“软件需求规格说明</a:t>
            </a:r>
            <a:r>
              <a:rPr lang="en-US" altLang="zh-CN" sz="2400">
                <a:solidFill>
                  <a:srgbClr val="29698D"/>
                </a:solidFill>
              </a:rPr>
              <a:t>(SRS)</a:t>
            </a:r>
            <a:r>
              <a:rPr lang="zh-CN" altLang="zh-CN" sz="2400">
                <a:solidFill>
                  <a:srgbClr val="29698D"/>
                </a:solidFill>
              </a:rPr>
              <a:t>”编写格式，可以参考书后的</a:t>
            </a:r>
            <a:r>
              <a:rPr lang="en-US" altLang="zh-CN" sz="2400">
                <a:solidFill>
                  <a:srgbClr val="29698D"/>
                </a:solidFill>
              </a:rPr>
              <a:t>“</a:t>
            </a:r>
            <a:r>
              <a:rPr lang="zh-CN" altLang="zh-CN" sz="2400">
                <a:solidFill>
                  <a:srgbClr val="29698D"/>
                </a:solidFill>
              </a:rPr>
              <a:t>附录</a:t>
            </a:r>
            <a:r>
              <a:rPr lang="en-US" altLang="zh-CN" sz="2400">
                <a:solidFill>
                  <a:srgbClr val="29698D"/>
                </a:solidFill>
              </a:rPr>
              <a:t>B”</a:t>
            </a:r>
            <a:r>
              <a:rPr lang="zh-CN" altLang="zh-CN" sz="2400">
                <a:solidFill>
                  <a:srgbClr val="29698D"/>
                </a:solidFill>
              </a:rPr>
              <a:t>部分。按照规定的内容和格式，就可以制作出具体的软件需求文档。</a:t>
            </a:r>
            <a:endParaRPr lang="zh-CN" altLang="en-US" sz="2400" b="0" u="sng">
              <a:solidFill>
                <a:srgbClr val="990000"/>
              </a:solidFill>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96BE982-EB74-4107-8DDA-C01AAB25106D}"/>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3.6 </a:t>
            </a:r>
            <a:r>
              <a:rPr lang="zh-CN" altLang="en-US" b="0">
                <a:effectLst>
                  <a:outerShdw blurRad="38100" dist="38100" dir="2700000" algn="tl">
                    <a:srgbClr val="C0C0C0"/>
                  </a:outerShdw>
                </a:effectLst>
              </a:rPr>
              <a:t>软件需求分析文档</a:t>
            </a:r>
            <a:r>
              <a:rPr lang="zh-CN" altLang="en-US"/>
              <a:t> </a:t>
            </a:r>
          </a:p>
        </p:txBody>
      </p:sp>
      <p:sp>
        <p:nvSpPr>
          <p:cNvPr id="89090" name="Text Box 3">
            <a:extLst>
              <a:ext uri="{FF2B5EF4-FFF2-40B4-BE49-F238E27FC236}">
                <a16:creationId xmlns:a16="http://schemas.microsoft.com/office/drawing/2014/main" id="{6A5B7BBC-B37E-474F-A3AC-761CCFA6173B}"/>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89091" name="Rectangle 4">
            <a:extLst>
              <a:ext uri="{FF2B5EF4-FFF2-40B4-BE49-F238E27FC236}">
                <a16:creationId xmlns:a16="http://schemas.microsoft.com/office/drawing/2014/main" id="{CE8E31F4-4EF8-4734-A4AF-4D599D6481F8}"/>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2" name="矩形 1">
            <a:extLst>
              <a:ext uri="{FF2B5EF4-FFF2-40B4-BE49-F238E27FC236}">
                <a16:creationId xmlns:a16="http://schemas.microsoft.com/office/drawing/2014/main" id="{B3665C64-3D28-4643-8F36-FF318338C90A}"/>
              </a:ext>
            </a:extLst>
          </p:cNvPr>
          <p:cNvSpPr/>
          <p:nvPr/>
        </p:nvSpPr>
        <p:spPr>
          <a:xfrm>
            <a:off x="684213" y="5264150"/>
            <a:ext cx="6480175" cy="1477963"/>
          </a:xfrm>
          <a:prstGeom prst="rect">
            <a:avLst/>
          </a:prstGeom>
        </p:spPr>
        <p:txBody>
          <a:bodyP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1800">
                <a:solidFill>
                  <a:srgbClr val="FF0000"/>
                </a:solidFill>
                <a:effectLst>
                  <a:outerShdw blurRad="38100" dist="38100" dir="2700000" algn="tl">
                    <a:srgbClr val="C0C0C0"/>
                  </a:outerShdw>
                </a:effectLst>
                <a:latin typeface="Wingdings" panose="05000000000000000000" pitchFamily="2" charset="2"/>
              </a:rPr>
              <a:t>1</a:t>
            </a:r>
            <a:r>
              <a:rPr lang="zh-CN" altLang="zh-CN" sz="1800">
                <a:solidFill>
                  <a:srgbClr val="FF0000"/>
                </a:solidFill>
                <a:effectLst>
                  <a:outerShdw blurRad="38100" dist="38100" dir="2700000" algn="tl">
                    <a:srgbClr val="C0C0C0"/>
                  </a:outerShdw>
                </a:effectLst>
                <a:latin typeface="Arial" panose="020B0604020202020204" pitchFamily="34" charset="0"/>
              </a:rPr>
              <a:t>讨论思考</a:t>
            </a:r>
            <a:r>
              <a:rPr lang="zh-CN" altLang="zh-CN" sz="1800" b="0">
                <a:solidFill>
                  <a:schemeClr val="tx1"/>
                </a:solidFill>
                <a:latin typeface="Arial" panose="020B0604020202020204" pitchFamily="34" charset="0"/>
              </a:rPr>
              <a:t>：</a:t>
            </a:r>
          </a:p>
          <a:p>
            <a:pPr eaLnBrk="1" hangingPunct="1">
              <a:spcBef>
                <a:spcPct val="0"/>
              </a:spcBef>
              <a:buClrTx/>
              <a:buFont typeface="Arial" panose="020B0604020202020204" pitchFamily="34" charset="0"/>
              <a:buNone/>
            </a:pPr>
            <a:r>
              <a:rPr lang="zh-CN" altLang="zh-CN" sz="1800">
                <a:solidFill>
                  <a:schemeClr val="tx1"/>
                </a:solidFill>
                <a:latin typeface="华文楷体" panose="02010600040101010101" pitchFamily="2" charset="-122"/>
                <a:ea typeface="华文楷体" panose="02010600040101010101" pitchFamily="2" charset="-122"/>
              </a:rPr>
              <a:t>（</a:t>
            </a:r>
            <a:r>
              <a:rPr lang="en-US" altLang="zh-CN" sz="1800">
                <a:solidFill>
                  <a:schemeClr val="tx1"/>
                </a:solidFill>
                <a:latin typeface="华文楷体" panose="02010600040101010101" pitchFamily="2" charset="-122"/>
                <a:ea typeface="华文楷体" panose="02010600040101010101" pitchFamily="2" charset="-122"/>
              </a:rPr>
              <a:t>1</a:t>
            </a:r>
            <a:r>
              <a:rPr lang="zh-CN" altLang="zh-CN" sz="1800">
                <a:solidFill>
                  <a:schemeClr val="tx1"/>
                </a:solidFill>
                <a:latin typeface="华文楷体" panose="02010600040101010101" pitchFamily="2" charset="-122"/>
                <a:ea typeface="华文楷体" panose="02010600040101010101" pitchFamily="2" charset="-122"/>
              </a:rPr>
              <a:t>）</a:t>
            </a:r>
            <a:r>
              <a:rPr lang="en-US" altLang="zh-CN" sz="1800">
                <a:solidFill>
                  <a:schemeClr val="tx1"/>
                </a:solidFill>
                <a:latin typeface="华文楷体" panose="02010600040101010101" pitchFamily="2" charset="-122"/>
                <a:ea typeface="华文楷体" panose="02010600040101010101" pitchFamily="2" charset="-122"/>
              </a:rPr>
              <a:t> “</a:t>
            </a:r>
            <a:r>
              <a:rPr lang="zh-CN" altLang="zh-CN" sz="1800">
                <a:solidFill>
                  <a:schemeClr val="tx1"/>
                </a:solidFill>
                <a:latin typeface="华文楷体" panose="02010600040101010101" pitchFamily="2" charset="-122"/>
                <a:ea typeface="华文楷体" panose="02010600040101010101" pitchFamily="2" charset="-122"/>
              </a:rPr>
              <a:t>系统</a:t>
            </a:r>
            <a:r>
              <a:rPr lang="en-US" altLang="zh-CN" sz="1800">
                <a:solidFill>
                  <a:schemeClr val="tx1"/>
                </a:solidFill>
                <a:latin typeface="华文楷体" panose="02010600040101010101" pitchFamily="2" charset="-122"/>
                <a:ea typeface="华文楷体" panose="02010600040101010101" pitchFamily="2" charset="-122"/>
              </a:rPr>
              <a:t>/</a:t>
            </a:r>
            <a:r>
              <a:rPr lang="zh-CN" altLang="zh-CN" sz="1800">
                <a:solidFill>
                  <a:schemeClr val="tx1"/>
                </a:solidFill>
                <a:latin typeface="华文楷体" panose="02010600040101010101" pitchFamily="2" charset="-122"/>
                <a:ea typeface="华文楷体" panose="02010600040101010101" pitchFamily="2" charset="-122"/>
              </a:rPr>
              <a:t>子系统需求规格说明</a:t>
            </a:r>
            <a:r>
              <a:rPr lang="en-US" altLang="zh-CN" sz="1800">
                <a:solidFill>
                  <a:schemeClr val="tx1"/>
                </a:solidFill>
                <a:latin typeface="华文楷体" panose="02010600040101010101" pitchFamily="2" charset="-122"/>
                <a:ea typeface="华文楷体" panose="02010600040101010101" pitchFamily="2" charset="-122"/>
              </a:rPr>
              <a:t>(SSS)”</a:t>
            </a:r>
            <a:r>
              <a:rPr lang="zh-CN" altLang="zh-CN" sz="1800">
                <a:solidFill>
                  <a:schemeClr val="tx1"/>
                </a:solidFill>
                <a:latin typeface="华文楷体" panose="02010600040101010101" pitchFamily="2" charset="-122"/>
                <a:ea typeface="华文楷体" panose="02010600040101010101" pitchFamily="2" charset="-122"/>
              </a:rPr>
              <a:t>和</a:t>
            </a:r>
            <a:r>
              <a:rPr lang="en-US" altLang="zh-CN" sz="1800">
                <a:solidFill>
                  <a:schemeClr val="tx1"/>
                </a:solidFill>
                <a:latin typeface="华文楷体" panose="02010600040101010101" pitchFamily="2" charset="-122"/>
                <a:ea typeface="华文楷体" panose="02010600040101010101" pitchFamily="2" charset="-122"/>
              </a:rPr>
              <a:t>“</a:t>
            </a:r>
            <a:r>
              <a:rPr lang="zh-CN" altLang="zh-CN" sz="1800">
                <a:solidFill>
                  <a:schemeClr val="tx1"/>
                </a:solidFill>
                <a:latin typeface="华文楷体" panose="02010600040101010101" pitchFamily="2" charset="-122"/>
                <a:ea typeface="华文楷体" panose="02010600040101010101" pitchFamily="2" charset="-122"/>
              </a:rPr>
              <a:t>软件需求规格说明</a:t>
            </a:r>
            <a:r>
              <a:rPr lang="en-US" altLang="zh-CN" sz="1800">
                <a:solidFill>
                  <a:schemeClr val="tx1"/>
                </a:solidFill>
                <a:latin typeface="华文楷体" panose="02010600040101010101" pitchFamily="2" charset="-122"/>
                <a:ea typeface="华文楷体" panose="02010600040101010101" pitchFamily="2" charset="-122"/>
              </a:rPr>
              <a:t>(SRS)”</a:t>
            </a:r>
            <a:r>
              <a:rPr lang="zh-CN" altLang="zh-CN" sz="1800">
                <a:solidFill>
                  <a:schemeClr val="tx1"/>
                </a:solidFill>
                <a:latin typeface="华文楷体" panose="02010600040101010101" pitchFamily="2" charset="-122"/>
                <a:ea typeface="华文楷体" panose="02010600040101010101" pitchFamily="2" charset="-122"/>
              </a:rPr>
              <a:t>主要区别？</a:t>
            </a:r>
          </a:p>
          <a:p>
            <a:pPr eaLnBrk="1" hangingPunct="1">
              <a:spcBef>
                <a:spcPct val="0"/>
              </a:spcBef>
              <a:buClrTx/>
              <a:buFont typeface="Arial" panose="020B0604020202020204" pitchFamily="34" charset="0"/>
              <a:buNone/>
            </a:pPr>
            <a:r>
              <a:rPr lang="zh-CN" altLang="zh-CN" sz="1800">
                <a:solidFill>
                  <a:schemeClr val="tx1"/>
                </a:solidFill>
                <a:latin typeface="华文楷体" panose="02010600040101010101" pitchFamily="2" charset="-122"/>
                <a:ea typeface="华文楷体" panose="02010600040101010101" pitchFamily="2" charset="-122"/>
              </a:rPr>
              <a:t>（</a:t>
            </a:r>
            <a:r>
              <a:rPr lang="en-US" altLang="zh-CN" sz="1800">
                <a:solidFill>
                  <a:schemeClr val="tx1"/>
                </a:solidFill>
                <a:latin typeface="华文楷体" panose="02010600040101010101" pitchFamily="2" charset="-122"/>
                <a:ea typeface="华文楷体" panose="02010600040101010101" pitchFamily="2" charset="-122"/>
              </a:rPr>
              <a:t>2</a:t>
            </a:r>
            <a:r>
              <a:rPr lang="zh-CN" altLang="zh-CN" sz="1800">
                <a:solidFill>
                  <a:schemeClr val="tx1"/>
                </a:solidFill>
                <a:latin typeface="华文楷体" panose="02010600040101010101" pitchFamily="2" charset="-122"/>
                <a:ea typeface="华文楷体" panose="02010600040101010101" pitchFamily="2" charset="-122"/>
              </a:rPr>
              <a:t>）</a:t>
            </a:r>
            <a:r>
              <a:rPr lang="en-US" altLang="zh-CN" sz="1800">
                <a:solidFill>
                  <a:schemeClr val="tx1"/>
                </a:solidFill>
                <a:latin typeface="华文楷体" panose="02010600040101010101" pitchFamily="2" charset="-122"/>
                <a:ea typeface="华文楷体" panose="02010600040101010101" pitchFamily="2" charset="-122"/>
              </a:rPr>
              <a:t> “</a:t>
            </a:r>
            <a:r>
              <a:rPr lang="zh-CN" altLang="zh-CN" sz="1800">
                <a:solidFill>
                  <a:schemeClr val="tx1"/>
                </a:solidFill>
                <a:latin typeface="华文楷体" panose="02010600040101010101" pitchFamily="2" charset="-122"/>
                <a:ea typeface="华文楷体" panose="02010600040101010101" pitchFamily="2" charset="-122"/>
              </a:rPr>
              <a:t>系统</a:t>
            </a:r>
            <a:r>
              <a:rPr lang="en-US" altLang="zh-CN" sz="1800">
                <a:solidFill>
                  <a:schemeClr val="tx1"/>
                </a:solidFill>
                <a:latin typeface="华文楷体" panose="02010600040101010101" pitchFamily="2" charset="-122"/>
                <a:ea typeface="华文楷体" panose="02010600040101010101" pitchFamily="2" charset="-122"/>
              </a:rPr>
              <a:t>/</a:t>
            </a:r>
            <a:r>
              <a:rPr lang="zh-CN" altLang="zh-CN" sz="1800">
                <a:solidFill>
                  <a:schemeClr val="tx1"/>
                </a:solidFill>
                <a:latin typeface="华文楷体" panose="02010600040101010101" pitchFamily="2" charset="-122"/>
                <a:ea typeface="华文楷体" panose="02010600040101010101" pitchFamily="2" charset="-122"/>
              </a:rPr>
              <a:t>子系统需求规格说明</a:t>
            </a:r>
            <a:r>
              <a:rPr lang="en-US" altLang="zh-CN" sz="1800">
                <a:solidFill>
                  <a:schemeClr val="tx1"/>
                </a:solidFill>
                <a:latin typeface="华文楷体" panose="02010600040101010101" pitchFamily="2" charset="-122"/>
                <a:ea typeface="华文楷体" panose="02010600040101010101" pitchFamily="2" charset="-122"/>
              </a:rPr>
              <a:t>(SSS)”</a:t>
            </a:r>
            <a:r>
              <a:rPr lang="zh-CN" altLang="zh-CN" sz="1800">
                <a:solidFill>
                  <a:schemeClr val="tx1"/>
                </a:solidFill>
                <a:latin typeface="华文楷体" panose="02010600040101010101" pitchFamily="2" charset="-122"/>
                <a:ea typeface="华文楷体" panose="02010600040101010101" pitchFamily="2" charset="-122"/>
              </a:rPr>
              <a:t>主要内容有哪些？</a:t>
            </a:r>
          </a:p>
          <a:p>
            <a:pPr eaLnBrk="1" hangingPunct="1">
              <a:spcBef>
                <a:spcPct val="0"/>
              </a:spcBef>
              <a:buClrTx/>
              <a:buFont typeface="Arial" panose="020B0604020202020204" pitchFamily="34" charset="0"/>
              <a:buNone/>
            </a:pPr>
            <a:r>
              <a:rPr lang="zh-CN" altLang="zh-CN" sz="1800">
                <a:solidFill>
                  <a:schemeClr val="tx1"/>
                </a:solidFill>
                <a:latin typeface="华文楷体" panose="02010600040101010101" pitchFamily="2" charset="-122"/>
                <a:ea typeface="华文楷体" panose="02010600040101010101" pitchFamily="2" charset="-122"/>
              </a:rPr>
              <a:t>（</a:t>
            </a:r>
            <a:r>
              <a:rPr lang="en-US" altLang="zh-CN" sz="1800">
                <a:solidFill>
                  <a:schemeClr val="tx1"/>
                </a:solidFill>
                <a:latin typeface="华文楷体" panose="02010600040101010101" pitchFamily="2" charset="-122"/>
                <a:ea typeface="华文楷体" panose="02010600040101010101" pitchFamily="2" charset="-122"/>
              </a:rPr>
              <a:t>3</a:t>
            </a:r>
            <a:r>
              <a:rPr lang="zh-CN" altLang="zh-CN" sz="1800">
                <a:solidFill>
                  <a:schemeClr val="tx1"/>
                </a:solidFill>
                <a:latin typeface="华文楷体" panose="02010600040101010101" pitchFamily="2" charset="-122"/>
                <a:ea typeface="华文楷体" panose="02010600040101010101" pitchFamily="2" charset="-122"/>
              </a:rPr>
              <a:t>）</a:t>
            </a:r>
            <a:r>
              <a:rPr lang="en-US" altLang="zh-CN" sz="1800">
                <a:solidFill>
                  <a:schemeClr val="tx1"/>
                </a:solidFill>
                <a:latin typeface="华文楷体" panose="02010600040101010101" pitchFamily="2" charset="-122"/>
                <a:ea typeface="华文楷体" panose="02010600040101010101" pitchFamily="2" charset="-122"/>
              </a:rPr>
              <a:t> “</a:t>
            </a:r>
            <a:r>
              <a:rPr lang="zh-CN" altLang="zh-CN" sz="1800">
                <a:solidFill>
                  <a:schemeClr val="tx1"/>
                </a:solidFill>
                <a:latin typeface="华文楷体" panose="02010600040101010101" pitchFamily="2" charset="-122"/>
                <a:ea typeface="华文楷体" panose="02010600040101010101" pitchFamily="2" charset="-122"/>
              </a:rPr>
              <a:t>软件需求规格说明</a:t>
            </a:r>
            <a:r>
              <a:rPr lang="en-US" altLang="zh-CN" sz="1800">
                <a:solidFill>
                  <a:schemeClr val="tx1"/>
                </a:solidFill>
                <a:latin typeface="华文楷体" panose="02010600040101010101" pitchFamily="2" charset="-122"/>
                <a:ea typeface="华文楷体" panose="02010600040101010101" pitchFamily="2" charset="-122"/>
              </a:rPr>
              <a:t>(SRS)” </a:t>
            </a:r>
            <a:r>
              <a:rPr lang="zh-CN" altLang="zh-CN" sz="1800">
                <a:solidFill>
                  <a:schemeClr val="tx1"/>
                </a:solidFill>
                <a:latin typeface="华文楷体" panose="02010600040101010101" pitchFamily="2" charset="-122"/>
                <a:ea typeface="华文楷体" panose="02010600040101010101" pitchFamily="2" charset="-122"/>
              </a:rPr>
              <a:t>主要内容有哪些？</a:t>
            </a:r>
          </a:p>
        </p:txBody>
      </p:sp>
      <p:sp>
        <p:nvSpPr>
          <p:cNvPr id="89093" name="Rectangle 6">
            <a:extLst>
              <a:ext uri="{FF2B5EF4-FFF2-40B4-BE49-F238E27FC236}">
                <a16:creationId xmlns:a16="http://schemas.microsoft.com/office/drawing/2014/main" id="{BFE54C47-D00E-4C4C-92A7-CDF09B3A7E91}"/>
              </a:ext>
            </a:extLst>
          </p:cNvPr>
          <p:cNvSpPr>
            <a:spLocks noChangeArrowheads="1"/>
          </p:cNvSpPr>
          <p:nvPr/>
        </p:nvSpPr>
        <p:spPr bwMode="auto">
          <a:xfrm>
            <a:off x="407988" y="1255713"/>
            <a:ext cx="784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89094" name="AutoShape 6">
            <a:extLst>
              <a:ext uri="{FF2B5EF4-FFF2-40B4-BE49-F238E27FC236}">
                <a16:creationId xmlns:a16="http://schemas.microsoft.com/office/drawing/2014/main" id="{C56FAF11-F7C8-4EDB-9F9C-D3E03C3DBECE}"/>
              </a:ext>
            </a:extLst>
          </p:cNvPr>
          <p:cNvSpPr>
            <a:spLocks noChangeArrowheads="1"/>
          </p:cNvSpPr>
          <p:nvPr/>
        </p:nvSpPr>
        <p:spPr bwMode="auto">
          <a:xfrm>
            <a:off x="768350" y="1301750"/>
            <a:ext cx="7704138" cy="192087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89095" name="Rectangle 7">
            <a:extLst>
              <a:ext uri="{FF2B5EF4-FFF2-40B4-BE49-F238E27FC236}">
                <a16:creationId xmlns:a16="http://schemas.microsoft.com/office/drawing/2014/main" id="{E31115D0-252A-4537-BCB5-2ACBBBB32496}"/>
              </a:ext>
            </a:extLst>
          </p:cNvPr>
          <p:cNvSpPr>
            <a:spLocks noChangeArrowheads="1"/>
          </p:cNvSpPr>
          <p:nvPr/>
        </p:nvSpPr>
        <p:spPr bwMode="auto">
          <a:xfrm>
            <a:off x="911225" y="1436688"/>
            <a:ext cx="7488238"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a:solidFill>
                  <a:schemeClr val="tx1"/>
                </a:solidFill>
                <a:latin typeface="华文楷体" panose="02010600040101010101" pitchFamily="2" charset="-122"/>
                <a:ea typeface="华文楷体" panose="02010600040101010101" pitchFamily="2" charset="-122"/>
              </a:rPr>
              <a:t>                       </a:t>
            </a:r>
            <a:r>
              <a:rPr lang="zh-CN" altLang="zh-CN">
                <a:solidFill>
                  <a:schemeClr val="tx1"/>
                </a:solidFill>
                <a:latin typeface="华文楷体" panose="02010600040101010101" pitchFamily="2" charset="-122"/>
                <a:ea typeface="华文楷体" panose="02010600040101010101" pitchFamily="2" charset="-122"/>
              </a:rPr>
              <a:t>《</a:t>
            </a:r>
            <a:r>
              <a:rPr lang="zh-CN" altLang="zh-CN">
                <a:solidFill>
                  <a:srgbClr val="993300"/>
                </a:solidFill>
                <a:latin typeface="华文楷体" panose="02010600040101010101" pitchFamily="2" charset="-122"/>
                <a:ea typeface="华文楷体" panose="02010600040101010101" pitchFamily="2" charset="-122"/>
              </a:rPr>
              <a:t>计算机软件文档编制规范</a:t>
            </a:r>
            <a:r>
              <a:rPr lang="en-US" altLang="zh-CN">
                <a:solidFill>
                  <a:srgbClr val="993300"/>
                </a:solidFill>
                <a:latin typeface="华文楷体" panose="02010600040101010101" pitchFamily="2" charset="-122"/>
                <a:ea typeface="华文楷体" panose="02010600040101010101" pitchFamily="2" charset="-122"/>
              </a:rPr>
              <a:t>GBT8567-2006</a:t>
            </a:r>
            <a:r>
              <a:rPr lang="zh-CN" altLang="zh-CN">
                <a:solidFill>
                  <a:schemeClr val="tx1"/>
                </a:solidFill>
                <a:latin typeface="华文楷体" panose="02010600040101010101" pitchFamily="2" charset="-122"/>
                <a:ea typeface="华文楷体" panose="02010600040101010101" pitchFamily="2" charset="-122"/>
              </a:rPr>
              <a:t>》为软件需求分析文档提供了</a:t>
            </a:r>
            <a:r>
              <a:rPr lang="zh-CN" altLang="zh-CN">
                <a:solidFill>
                  <a:srgbClr val="993300"/>
                </a:solidFill>
                <a:latin typeface="华文楷体" panose="02010600040101010101" pitchFamily="2" charset="-122"/>
                <a:ea typeface="华文楷体" panose="02010600040101010101" pitchFamily="2" charset="-122"/>
              </a:rPr>
              <a:t>规范化的编制方法</a:t>
            </a:r>
            <a:r>
              <a:rPr lang="zh-CN" altLang="zh-CN">
                <a:solidFill>
                  <a:schemeClr val="tx1"/>
                </a:solidFill>
                <a:latin typeface="华文楷体" panose="02010600040101010101" pitchFamily="2" charset="-122"/>
                <a:ea typeface="华文楷体" panose="02010600040101010101" pitchFamily="2" charset="-122"/>
              </a:rPr>
              <a:t>。由于篇幅有限，请见</a:t>
            </a:r>
            <a:r>
              <a:rPr lang="en-US" altLang="zh-CN">
                <a:solidFill>
                  <a:schemeClr val="tx1"/>
                </a:solidFill>
                <a:latin typeface="华文楷体" panose="02010600040101010101" pitchFamily="2" charset="-122"/>
                <a:ea typeface="华文楷体" panose="02010600040101010101" pitchFamily="2" charset="-122"/>
              </a:rPr>
              <a:t>“</a:t>
            </a:r>
            <a:r>
              <a:rPr lang="zh-CN" altLang="zh-CN" u="sng">
                <a:solidFill>
                  <a:srgbClr val="993300"/>
                </a:solidFill>
                <a:latin typeface="华文楷体" panose="02010600040101010101" pitchFamily="2" charset="-122"/>
                <a:ea typeface="华文楷体" panose="02010600040101010101" pitchFamily="2" charset="-122"/>
              </a:rPr>
              <a:t>附录</a:t>
            </a:r>
            <a:r>
              <a:rPr lang="en-US" altLang="zh-CN" u="sng">
                <a:solidFill>
                  <a:srgbClr val="993300"/>
                </a:solidFill>
                <a:latin typeface="华文楷体" panose="02010600040101010101" pitchFamily="2" charset="-122"/>
                <a:ea typeface="华文楷体" panose="02010600040101010101" pitchFamily="2" charset="-122"/>
              </a:rPr>
              <a:t>B</a:t>
            </a:r>
            <a:r>
              <a:rPr lang="en-US" altLang="zh-CN">
                <a:solidFill>
                  <a:schemeClr val="tx1"/>
                </a:solidFill>
                <a:latin typeface="华文楷体" panose="02010600040101010101" pitchFamily="2" charset="-122"/>
                <a:ea typeface="华文楷体" panose="02010600040101010101" pitchFamily="2" charset="-122"/>
              </a:rPr>
              <a:t>”</a:t>
            </a:r>
            <a:r>
              <a:rPr lang="zh-CN" altLang="zh-CN">
                <a:solidFill>
                  <a:schemeClr val="tx1"/>
                </a:solidFill>
                <a:latin typeface="华文楷体" panose="02010600040101010101" pitchFamily="2" charset="-122"/>
                <a:ea typeface="华文楷体" panose="02010600040101010101" pitchFamily="2" charset="-122"/>
              </a:rPr>
              <a:t>。 此外，《</a:t>
            </a:r>
            <a:r>
              <a:rPr lang="en-US" altLang="zh-CN">
                <a:solidFill>
                  <a:schemeClr val="tx1"/>
                </a:solidFill>
                <a:latin typeface="华文楷体" panose="02010600040101010101" pitchFamily="2" charset="-122"/>
                <a:ea typeface="华文楷体" panose="02010600040101010101" pitchFamily="2" charset="-122"/>
              </a:rPr>
              <a:t>IEEE</a:t>
            </a:r>
            <a:r>
              <a:rPr lang="zh-CN" altLang="zh-CN">
                <a:solidFill>
                  <a:schemeClr val="tx1"/>
                </a:solidFill>
                <a:latin typeface="华文楷体" panose="02010600040101010101" pitchFamily="2" charset="-122"/>
                <a:ea typeface="华文楷体" panose="02010600040101010101" pitchFamily="2" charset="-122"/>
              </a:rPr>
              <a:t>推荐的软件需求规格说明书（</a:t>
            </a:r>
            <a:r>
              <a:rPr lang="en-US" altLang="zh-CN">
                <a:solidFill>
                  <a:schemeClr val="tx1"/>
                </a:solidFill>
                <a:latin typeface="华文楷体" panose="02010600040101010101" pitchFamily="2" charset="-122"/>
                <a:ea typeface="华文楷体" panose="02010600040101010101" pitchFamily="2" charset="-122"/>
              </a:rPr>
              <a:t>IEEE</a:t>
            </a:r>
            <a:r>
              <a:rPr lang="zh-CN" altLang="zh-CN">
                <a:solidFill>
                  <a:schemeClr val="tx1"/>
                </a:solidFill>
                <a:latin typeface="华文楷体" panose="02010600040101010101" pitchFamily="2" charset="-122"/>
                <a:ea typeface="华文楷体" panose="02010600040101010101" pitchFamily="2" charset="-122"/>
              </a:rPr>
              <a:t>标准）》的编写方法，可以参考作为一个涉外应用软件的“软件需求规格说明书”模板格式及应用案例。</a:t>
            </a:r>
            <a:endParaRPr lang="zh-CN" altLang="en-US">
              <a:solidFill>
                <a:schemeClr val="tx1"/>
              </a:solidFill>
              <a:latin typeface="华文楷体" panose="02010600040101010101" pitchFamily="2" charset="-122"/>
              <a:ea typeface="华文楷体" panose="02010600040101010101" pitchFamily="2" charset="-122"/>
            </a:endParaRPr>
          </a:p>
        </p:txBody>
      </p:sp>
      <p:sp>
        <p:nvSpPr>
          <p:cNvPr id="12" name="圆角矩形 11">
            <a:extLst>
              <a:ext uri="{FF2B5EF4-FFF2-40B4-BE49-F238E27FC236}">
                <a16:creationId xmlns:a16="http://schemas.microsoft.com/office/drawing/2014/main" id="{DBDD5986-7049-4AA1-A45F-F783603618E1}"/>
              </a:ext>
            </a:extLst>
          </p:cNvPr>
          <p:cNvSpPr/>
          <p:nvPr/>
        </p:nvSpPr>
        <p:spPr bwMode="gray">
          <a:xfrm>
            <a:off x="1270000" y="1223963"/>
            <a:ext cx="1301750" cy="465137"/>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2000" b="1" dirty="0">
                <a:solidFill>
                  <a:srgbClr val="002060"/>
                </a:solidFill>
              </a:rPr>
              <a:t>案例</a:t>
            </a:r>
            <a:r>
              <a:rPr lang="en-US" altLang="zh-CN" sz="2000" b="1" dirty="0">
                <a:solidFill>
                  <a:srgbClr val="002060"/>
                </a:solidFill>
              </a:rPr>
              <a:t>3-15</a:t>
            </a:r>
            <a:endParaRPr lang="zh-CN" altLang="en-US" sz="2000" b="1" dirty="0">
              <a:solidFill>
                <a:srgbClr val="002060"/>
              </a:solidFill>
            </a:endParaRPr>
          </a:p>
        </p:txBody>
      </p:sp>
      <p:sp>
        <p:nvSpPr>
          <p:cNvPr id="13" name="圆角矩形 12">
            <a:extLst>
              <a:ext uri="{FF2B5EF4-FFF2-40B4-BE49-F238E27FC236}">
                <a16:creationId xmlns:a16="http://schemas.microsoft.com/office/drawing/2014/main" id="{7DC74BCC-387F-4407-99C4-38D5159132F7}"/>
              </a:ext>
            </a:extLst>
          </p:cNvPr>
          <p:cNvSpPr/>
          <p:nvPr/>
        </p:nvSpPr>
        <p:spPr bwMode="gray">
          <a:xfrm>
            <a:off x="768350" y="3430588"/>
            <a:ext cx="7781925" cy="1728787"/>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a:solidFill>
                  <a:srgbClr val="FF0000"/>
                </a:solidFill>
                <a:effectLst>
                  <a:outerShdw blurRad="38100" dist="38100" dir="2700000" algn="tl">
                    <a:srgbClr val="C0C0C0"/>
                  </a:outerShdw>
                </a:effectLst>
                <a:sym typeface="Wingdings" panose="05000000000000000000" pitchFamily="2" charset="2"/>
              </a:rPr>
              <a:t> </a:t>
            </a:r>
            <a:r>
              <a:rPr lang="zh-CN" altLang="zh-CN">
                <a:solidFill>
                  <a:srgbClr val="FF0000"/>
                </a:solidFill>
                <a:effectLst>
                  <a:outerShdw blurRad="38100" dist="38100" dir="2700000" algn="tl">
                    <a:srgbClr val="C0C0C0"/>
                  </a:outerShdw>
                </a:effectLst>
              </a:rPr>
              <a:t>注意</a:t>
            </a:r>
            <a:r>
              <a:rPr lang="zh-CN" altLang="zh-CN">
                <a:solidFill>
                  <a:srgbClr val="29698D"/>
                </a:solidFill>
              </a:rPr>
              <a:t>：</a:t>
            </a:r>
            <a:r>
              <a:rPr lang="zh-CN" altLang="zh-CN" sz="2000">
                <a:solidFill>
                  <a:srgbClr val="29698D"/>
                </a:solidFill>
                <a:latin typeface="华文楷体" panose="02010600040101010101" pitchFamily="2" charset="-122"/>
                <a:ea typeface="华文楷体" panose="02010600040101010101" pitchFamily="2" charset="-122"/>
              </a:rPr>
              <a:t>通常在软件开发的总工作量中，</a:t>
            </a:r>
            <a:r>
              <a:rPr lang="zh-CN" altLang="zh-CN" sz="2000">
                <a:solidFill>
                  <a:srgbClr val="993300"/>
                </a:solidFill>
                <a:latin typeface="华文楷体" panose="02010600040101010101" pitchFamily="2" charset="-122"/>
                <a:ea typeface="华文楷体" panose="02010600040101010101" pitchFamily="2" charset="-122"/>
              </a:rPr>
              <a:t>需求分析的工作量</a:t>
            </a:r>
            <a:r>
              <a:rPr lang="zh-CN" altLang="zh-CN" sz="2000">
                <a:solidFill>
                  <a:srgbClr val="29698D"/>
                </a:solidFill>
                <a:latin typeface="华文楷体" panose="02010600040101010101" pitchFamily="2" charset="-122"/>
                <a:ea typeface="华文楷体" panose="02010600040101010101" pitchFamily="2" charset="-122"/>
              </a:rPr>
              <a:t>约占</a:t>
            </a:r>
            <a:r>
              <a:rPr lang="en-US" altLang="zh-CN" sz="2000">
                <a:solidFill>
                  <a:srgbClr val="29698D"/>
                </a:solidFill>
                <a:latin typeface="华文楷体" panose="02010600040101010101" pitchFamily="2" charset="-122"/>
                <a:ea typeface="华文楷体" panose="02010600040101010101" pitchFamily="2" charset="-122"/>
              </a:rPr>
              <a:t>30%</a:t>
            </a:r>
            <a:r>
              <a:rPr lang="zh-CN" altLang="zh-CN" sz="2000">
                <a:solidFill>
                  <a:srgbClr val="29698D"/>
                </a:solidFill>
                <a:latin typeface="华文楷体" panose="02010600040101010101" pitchFamily="2" charset="-122"/>
                <a:ea typeface="华文楷体" panose="02010600040101010101" pitchFamily="2" charset="-122"/>
              </a:rPr>
              <a:t>，软件设计的工作量占</a:t>
            </a:r>
            <a:r>
              <a:rPr lang="en-US" altLang="zh-CN" sz="2000">
                <a:solidFill>
                  <a:srgbClr val="29698D"/>
                </a:solidFill>
                <a:latin typeface="华文楷体" panose="02010600040101010101" pitchFamily="2" charset="-122"/>
                <a:ea typeface="华文楷体" panose="02010600040101010101" pitchFamily="2" charset="-122"/>
              </a:rPr>
              <a:t>30%</a:t>
            </a:r>
            <a:r>
              <a:rPr lang="zh-CN" altLang="zh-CN" sz="2000">
                <a:solidFill>
                  <a:srgbClr val="29698D"/>
                </a:solidFill>
                <a:latin typeface="华文楷体" panose="02010600040101010101" pitchFamily="2" charset="-122"/>
                <a:ea typeface="华文楷体" panose="02010600040101010101" pitchFamily="2" charset="-122"/>
              </a:rPr>
              <a:t>，编码和单元测试的工作量一般占</a:t>
            </a:r>
            <a:r>
              <a:rPr lang="en-US" altLang="zh-CN" sz="2000">
                <a:solidFill>
                  <a:srgbClr val="29698D"/>
                </a:solidFill>
                <a:latin typeface="华文楷体" panose="02010600040101010101" pitchFamily="2" charset="-122"/>
                <a:ea typeface="华文楷体" panose="02010600040101010101" pitchFamily="2" charset="-122"/>
              </a:rPr>
              <a:t>30%</a:t>
            </a:r>
            <a:r>
              <a:rPr lang="zh-CN" altLang="zh-CN" sz="2000">
                <a:solidFill>
                  <a:srgbClr val="29698D"/>
                </a:solidFill>
                <a:latin typeface="华文楷体" panose="02010600040101010101" pitchFamily="2" charset="-122"/>
                <a:ea typeface="华文楷体" panose="02010600040101010101" pitchFamily="2" charset="-122"/>
              </a:rPr>
              <a:t>，其他测试的工作量占</a:t>
            </a:r>
            <a:r>
              <a:rPr lang="en-US" altLang="zh-CN" sz="2000">
                <a:solidFill>
                  <a:srgbClr val="29698D"/>
                </a:solidFill>
                <a:latin typeface="华文楷体" panose="02010600040101010101" pitchFamily="2" charset="-122"/>
                <a:ea typeface="华文楷体" panose="02010600040101010101" pitchFamily="2" charset="-122"/>
              </a:rPr>
              <a:t>5%</a:t>
            </a:r>
            <a:r>
              <a:rPr lang="zh-CN" altLang="zh-CN" sz="2000">
                <a:solidFill>
                  <a:srgbClr val="29698D"/>
                </a:solidFill>
                <a:latin typeface="华文楷体" panose="02010600040101010101" pitchFamily="2" charset="-122"/>
                <a:ea typeface="华文楷体" panose="02010600040101010101" pitchFamily="2" charset="-122"/>
              </a:rPr>
              <a:t>，返工修改的工作量通常占</a:t>
            </a:r>
            <a:r>
              <a:rPr lang="en-US" altLang="zh-CN" sz="2000">
                <a:solidFill>
                  <a:srgbClr val="29698D"/>
                </a:solidFill>
                <a:latin typeface="华文楷体" panose="02010600040101010101" pitchFamily="2" charset="-122"/>
                <a:ea typeface="华文楷体" panose="02010600040101010101" pitchFamily="2" charset="-122"/>
              </a:rPr>
              <a:t>5%</a:t>
            </a:r>
            <a:r>
              <a:rPr lang="zh-CN" altLang="zh-CN" sz="2000">
                <a:solidFill>
                  <a:srgbClr val="29698D"/>
                </a:solidFill>
                <a:latin typeface="华文楷体" panose="02010600040101010101" pitchFamily="2" charset="-122"/>
                <a:ea typeface="华文楷体" panose="02010600040101010101" pitchFamily="2" charset="-122"/>
              </a:rPr>
              <a:t>。</a:t>
            </a:r>
            <a:r>
              <a:rPr lang="zh-CN" altLang="zh-CN" sz="2000">
                <a:solidFill>
                  <a:srgbClr val="993300"/>
                </a:solidFill>
                <a:latin typeface="华文楷体" panose="02010600040101010101" pitchFamily="2" charset="-122"/>
                <a:ea typeface="华文楷体" panose="02010600040101010101" pitchFamily="2" charset="-122"/>
              </a:rPr>
              <a:t>切忌</a:t>
            </a:r>
            <a:r>
              <a:rPr lang="zh-CN" altLang="zh-CN" sz="2000">
                <a:solidFill>
                  <a:srgbClr val="29698D"/>
                </a:solidFill>
                <a:latin typeface="华文楷体" panose="02010600040101010101" pitchFamily="2" charset="-122"/>
                <a:ea typeface="华文楷体" panose="02010600040101010101" pitchFamily="2" charset="-122"/>
              </a:rPr>
              <a:t>“需求分析不重要、设计可不做、急于编程序”的想法和做法。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38E42DEB-5366-4D8E-92CE-61BB13A24FDF}"/>
              </a:ext>
            </a:extLst>
          </p:cNvPr>
          <p:cNvSpPr>
            <a:spLocks noGrp="1" noChangeArrowheads="1"/>
          </p:cNvSpPr>
          <p:nvPr>
            <p:ph type="title" idx="4294967295"/>
          </p:nvPr>
        </p:nvSpPr>
        <p:spPr>
          <a:xfrm>
            <a:off x="539750" y="161925"/>
            <a:ext cx="8324850" cy="744538"/>
          </a:xfrm>
        </p:spPr>
        <p:txBody>
          <a:bodyPr/>
          <a:lstStyle/>
          <a:p>
            <a:pPr eaLnBrk="1" hangingPunct="1">
              <a:lnSpc>
                <a:spcPct val="90000"/>
              </a:lnSpc>
            </a:pPr>
            <a:r>
              <a:rPr lang="en-US" altLang="zh-CN" sz="2800">
                <a:effectLst>
                  <a:outerShdw blurRad="38100" dist="38100" dir="2700000" algn="tl">
                    <a:srgbClr val="C0C0C0"/>
                  </a:outerShdw>
                </a:effectLst>
              </a:rPr>
              <a:t>3.7 </a:t>
            </a:r>
            <a:r>
              <a:rPr lang="zh-CN" altLang="en-US" sz="2800">
                <a:effectLst>
                  <a:outerShdw blurRad="38100" dist="38100" dir="2700000" algn="tl">
                    <a:srgbClr val="C0C0C0"/>
                  </a:outerShdw>
                </a:effectLst>
              </a:rPr>
              <a:t>实验三 需求分析文档与建模</a:t>
            </a:r>
            <a:r>
              <a:rPr lang="zh-CN" altLang="en-US"/>
              <a:t> </a:t>
            </a:r>
          </a:p>
        </p:txBody>
      </p:sp>
      <p:sp>
        <p:nvSpPr>
          <p:cNvPr id="90114" name="Text Box 3">
            <a:extLst>
              <a:ext uri="{FF2B5EF4-FFF2-40B4-BE49-F238E27FC236}">
                <a16:creationId xmlns:a16="http://schemas.microsoft.com/office/drawing/2014/main" id="{D09630B3-77A0-494D-877B-4585F3BE3DC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90115" name="Rectangle 4">
            <a:extLst>
              <a:ext uri="{FF2B5EF4-FFF2-40B4-BE49-F238E27FC236}">
                <a16:creationId xmlns:a16="http://schemas.microsoft.com/office/drawing/2014/main" id="{EEEFB2E7-63AE-44A4-98A5-D728D5E829AD}"/>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90116" name="Rectangle 5">
            <a:extLst>
              <a:ext uri="{FF2B5EF4-FFF2-40B4-BE49-F238E27FC236}">
                <a16:creationId xmlns:a16="http://schemas.microsoft.com/office/drawing/2014/main" id="{A7ED18A5-3270-4330-ABA2-EEE68AB79E42}"/>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555B39F7-0D04-4F9A-AD42-5DDA55ECAC37}"/>
              </a:ext>
            </a:extLst>
          </p:cNvPr>
          <p:cNvSpPr/>
          <p:nvPr/>
        </p:nvSpPr>
        <p:spPr bwMode="gray">
          <a:xfrm>
            <a:off x="250825" y="1268413"/>
            <a:ext cx="8353425" cy="5589587"/>
          </a:xfrm>
          <a:prstGeom prst="roundRect">
            <a:avLst>
              <a:gd name="adj" fmla="val 3628"/>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Tx/>
              <a:buNone/>
            </a:pPr>
            <a:r>
              <a:rPr lang="en-US" altLang="zh-CN">
                <a:solidFill>
                  <a:srgbClr val="FF0000"/>
                </a:solidFill>
                <a:latin typeface="Arial" panose="020B0604020202020204" pitchFamily="34" charset="0"/>
              </a:rPr>
              <a:t>    1.</a:t>
            </a:r>
            <a:r>
              <a:rPr lang="zh-CN" altLang="en-US">
                <a:solidFill>
                  <a:srgbClr val="FF0000"/>
                </a:solidFill>
                <a:latin typeface="Arial" panose="020B0604020202020204" pitchFamily="34" charset="0"/>
              </a:rPr>
              <a:t>实验目的</a:t>
            </a:r>
            <a:r>
              <a:rPr lang="zh-CN" altLang="en-US">
                <a:solidFill>
                  <a:schemeClr val="tx1"/>
                </a:solidFill>
                <a:latin typeface="Arial" panose="020B0604020202020204" pitchFamily="34" charset="0"/>
              </a:rPr>
              <a:t> </a:t>
            </a:r>
          </a:p>
          <a:p>
            <a:pPr eaLnBrk="1" hangingPunct="1">
              <a:lnSpc>
                <a:spcPct val="150000"/>
              </a:lnSpc>
              <a:spcBef>
                <a:spcPct val="0"/>
              </a:spcBef>
              <a:buClrTx/>
              <a:buFontTx/>
              <a:buNone/>
            </a:pPr>
            <a:r>
              <a:rPr lang="en-US" altLang="zh-CN">
                <a:solidFill>
                  <a:schemeClr val="tx1"/>
                </a:solidFill>
                <a:latin typeface="Arial" panose="020B0604020202020204" pitchFamily="34" charset="0"/>
              </a:rPr>
              <a:t>      1)</a:t>
            </a:r>
            <a:r>
              <a:rPr lang="zh-CN" altLang="zh-CN">
                <a:solidFill>
                  <a:schemeClr val="tx1"/>
                </a:solidFill>
                <a:latin typeface="Arial" panose="020B0604020202020204" pitchFamily="34" charset="0"/>
              </a:rPr>
              <a:t>根据所选定应用软件的题目，完成整个需求分析工作</a:t>
            </a:r>
            <a:r>
              <a:rPr lang="zh-CN" altLang="en-US">
                <a:solidFill>
                  <a:schemeClr val="tx1"/>
                </a:solidFill>
                <a:latin typeface="Arial" panose="020B0604020202020204" pitchFamily="34" charset="0"/>
              </a:rPr>
              <a:t>； </a:t>
            </a:r>
          </a:p>
          <a:p>
            <a:pPr eaLnBrk="1" hangingPunct="1">
              <a:lnSpc>
                <a:spcPct val="150000"/>
              </a:lnSpc>
              <a:spcBef>
                <a:spcPct val="0"/>
              </a:spcBef>
              <a:buClrTx/>
              <a:buFontTx/>
              <a:buNone/>
            </a:pPr>
            <a:r>
              <a:rPr lang="en-US" altLang="zh-CN">
                <a:solidFill>
                  <a:schemeClr val="tx1"/>
                </a:solidFill>
                <a:latin typeface="Arial" panose="020B0604020202020204" pitchFamily="34" charset="0"/>
              </a:rPr>
              <a:t>      2)</a:t>
            </a:r>
            <a:r>
              <a:rPr lang="zh-CN" altLang="zh-CN">
                <a:solidFill>
                  <a:schemeClr val="tx1"/>
                </a:solidFill>
                <a:latin typeface="Arial" panose="020B0604020202020204" pitchFamily="34" charset="0"/>
              </a:rPr>
              <a:t>通过实例掌握结构化数据流分析技术</a:t>
            </a:r>
            <a:r>
              <a:rPr lang="zh-CN" altLang="en-US">
                <a:solidFill>
                  <a:schemeClr val="tx1"/>
                </a:solidFill>
                <a:latin typeface="Arial" panose="020B0604020202020204" pitchFamily="34" charset="0"/>
              </a:rPr>
              <a:t>； </a:t>
            </a:r>
          </a:p>
          <a:p>
            <a:pPr eaLnBrk="1" hangingPunct="1">
              <a:lnSpc>
                <a:spcPct val="150000"/>
              </a:lnSpc>
              <a:spcBef>
                <a:spcPct val="0"/>
              </a:spcBef>
              <a:buClrTx/>
              <a:buFontTx/>
              <a:buNone/>
            </a:pPr>
            <a:r>
              <a:rPr lang="en-US" altLang="zh-CN">
                <a:solidFill>
                  <a:schemeClr val="tx1"/>
                </a:solidFill>
                <a:latin typeface="Arial" panose="020B0604020202020204" pitchFamily="34" charset="0"/>
              </a:rPr>
              <a:t>      3)</a:t>
            </a:r>
            <a:r>
              <a:rPr lang="zh-CN" altLang="zh-CN">
                <a:solidFill>
                  <a:schemeClr val="tx1"/>
                </a:solidFill>
                <a:latin typeface="Arial" panose="020B0604020202020204" pitchFamily="34" charset="0"/>
              </a:rPr>
              <a:t>进行业务需求分析、用户需求、功能需求、非功能需求分析</a:t>
            </a:r>
            <a:r>
              <a:rPr lang="en-US" altLang="zh-CN">
                <a:solidFill>
                  <a:schemeClr val="tx1"/>
                </a:solidFill>
                <a:latin typeface="Arial" panose="020B0604020202020204" pitchFamily="34" charset="0"/>
              </a:rPr>
              <a:t>; </a:t>
            </a:r>
          </a:p>
          <a:p>
            <a:pPr eaLnBrk="1" hangingPunct="1">
              <a:lnSpc>
                <a:spcPct val="150000"/>
              </a:lnSpc>
              <a:spcBef>
                <a:spcPct val="0"/>
              </a:spcBef>
              <a:buClrTx/>
              <a:buFontTx/>
              <a:buNone/>
            </a:pPr>
            <a:r>
              <a:rPr lang="en-US" altLang="zh-CN">
                <a:solidFill>
                  <a:schemeClr val="tx1"/>
                </a:solidFill>
                <a:latin typeface="Arial" panose="020B0604020202020204" pitchFamily="34" charset="0"/>
              </a:rPr>
              <a:t>      4)</a:t>
            </a:r>
            <a:r>
              <a:rPr lang="zh-CN" altLang="zh-CN">
                <a:solidFill>
                  <a:schemeClr val="tx1"/>
                </a:solidFill>
                <a:latin typeface="Arial" panose="020B0604020202020204" pitchFamily="34" charset="0"/>
              </a:rPr>
              <a:t>写出“软件需求规格说明</a:t>
            </a:r>
            <a:r>
              <a:rPr lang="en-US" altLang="zh-CN">
                <a:solidFill>
                  <a:schemeClr val="tx1"/>
                </a:solidFill>
                <a:latin typeface="Arial" panose="020B0604020202020204" pitchFamily="34" charset="0"/>
              </a:rPr>
              <a:t>(SRS)</a:t>
            </a:r>
            <a:r>
              <a:rPr lang="zh-CN" altLang="zh-CN">
                <a:solidFill>
                  <a:schemeClr val="tx1"/>
                </a:solidFill>
                <a:latin typeface="Arial" panose="020B0604020202020204" pitchFamily="34" charset="0"/>
              </a:rPr>
              <a:t>”（含利用工具画出数据流图）</a:t>
            </a:r>
            <a:r>
              <a:rPr lang="zh-CN" altLang="en-US">
                <a:solidFill>
                  <a:schemeClr val="tx1"/>
                </a:solidFill>
                <a:latin typeface="Arial" panose="020B0604020202020204" pitchFamily="34" charset="0"/>
              </a:rPr>
              <a:t> </a:t>
            </a:r>
          </a:p>
          <a:p>
            <a:pPr eaLnBrk="1" hangingPunct="1">
              <a:lnSpc>
                <a:spcPct val="150000"/>
              </a:lnSpc>
              <a:spcBef>
                <a:spcPct val="0"/>
              </a:spcBef>
              <a:buClrTx/>
              <a:buFontTx/>
              <a:buNone/>
            </a:pPr>
            <a:r>
              <a:rPr lang="en-US" altLang="zh-CN">
                <a:solidFill>
                  <a:srgbClr val="FF0000"/>
                </a:solidFill>
                <a:latin typeface="Arial" panose="020B0604020202020204" pitchFamily="34" charset="0"/>
              </a:rPr>
              <a:t>     2.</a:t>
            </a:r>
            <a:r>
              <a:rPr lang="zh-CN" altLang="en-US">
                <a:solidFill>
                  <a:srgbClr val="FF0000"/>
                </a:solidFill>
                <a:latin typeface="Arial" panose="020B0604020202020204" pitchFamily="34" charset="0"/>
              </a:rPr>
              <a:t>实验要求</a:t>
            </a:r>
            <a:r>
              <a:rPr lang="en-US" altLang="zh-CN">
                <a:solidFill>
                  <a:srgbClr val="FF0000"/>
                </a:solidFill>
                <a:latin typeface="Arial" panose="020B0604020202020204" pitchFamily="34" charset="0"/>
              </a:rPr>
              <a:t>:</a:t>
            </a:r>
            <a:endParaRPr lang="en-US" altLang="zh-CN">
              <a:solidFill>
                <a:schemeClr val="tx1"/>
              </a:solidFill>
              <a:latin typeface="Arial" panose="020B0604020202020204" pitchFamily="34" charset="0"/>
            </a:endParaRPr>
          </a:p>
          <a:p>
            <a:pPr eaLnBrk="1" hangingPunct="1">
              <a:lnSpc>
                <a:spcPct val="150000"/>
              </a:lnSpc>
              <a:spcBef>
                <a:spcPct val="0"/>
              </a:spcBef>
              <a:buClrTx/>
              <a:buFontTx/>
              <a:buNone/>
            </a:pPr>
            <a:r>
              <a:rPr lang="en-US" altLang="zh-CN">
                <a:solidFill>
                  <a:schemeClr val="tx1"/>
                </a:solidFill>
                <a:latin typeface="Arial" panose="020B0604020202020204" pitchFamily="34" charset="0"/>
              </a:rPr>
              <a:t>    </a:t>
            </a:r>
            <a:r>
              <a:rPr lang="zh-CN" altLang="zh-CN">
                <a:solidFill>
                  <a:schemeClr val="tx1"/>
                </a:solidFill>
                <a:latin typeface="Arial" panose="020B0604020202020204" pitchFamily="34" charset="0"/>
              </a:rPr>
              <a:t>根据所要开发的软件系统，利用结构化数据流分析技术分析系统的具体需求，完成详细的数据流图和数据字典，数据流图的基本处理的个数不得少于</a:t>
            </a:r>
            <a:r>
              <a:rPr lang="en-US" altLang="zh-CN">
                <a:solidFill>
                  <a:schemeClr val="tx1"/>
                </a:solidFill>
                <a:latin typeface="Arial" panose="020B0604020202020204" pitchFamily="34" charset="0"/>
              </a:rPr>
              <a:t>5</a:t>
            </a:r>
            <a:r>
              <a:rPr lang="zh-CN" altLang="zh-CN">
                <a:solidFill>
                  <a:schemeClr val="tx1"/>
                </a:solidFill>
                <a:latin typeface="Arial" panose="020B0604020202020204" pitchFamily="34" charset="0"/>
              </a:rPr>
              <a:t>个。</a:t>
            </a:r>
            <a:r>
              <a:rPr lang="zh-CN" altLang="en-US">
                <a:solidFill>
                  <a:schemeClr val="tx1"/>
                </a:solidFill>
                <a:latin typeface="Arial" panose="020B0604020202020204" pitchFamily="34" charset="0"/>
              </a:rPr>
              <a:t> </a:t>
            </a:r>
          </a:p>
          <a:p>
            <a:pPr eaLnBrk="1" hangingPunct="1">
              <a:lnSpc>
                <a:spcPct val="150000"/>
              </a:lnSpc>
              <a:spcBef>
                <a:spcPct val="0"/>
              </a:spcBef>
              <a:buClrTx/>
              <a:buFontTx/>
              <a:buNone/>
            </a:pPr>
            <a:r>
              <a:rPr lang="zh-CN" altLang="en-US" sz="1800" b="0">
                <a:solidFill>
                  <a:schemeClr val="tx1"/>
                </a:solidFill>
                <a:latin typeface="Arial" panose="020B0604020202020204" pitchFamily="34" charset="0"/>
              </a:rPr>
              <a:t> </a:t>
            </a:r>
            <a:endParaRPr lang="zh-CN" altLang="en-US" sz="2000" b="0">
              <a:solidFill>
                <a:schemeClr val="tx1"/>
              </a:solidFill>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28106661-52D4-40E9-B853-29DF8F9BC36F}"/>
              </a:ext>
            </a:extLst>
          </p:cNvPr>
          <p:cNvSpPr>
            <a:spLocks noGrp="1" noChangeArrowheads="1"/>
          </p:cNvSpPr>
          <p:nvPr>
            <p:ph type="title" idx="4294967295"/>
          </p:nvPr>
        </p:nvSpPr>
        <p:spPr>
          <a:xfrm>
            <a:off x="428625" y="161925"/>
            <a:ext cx="8178800" cy="533400"/>
          </a:xfrm>
        </p:spPr>
        <p:txBody>
          <a:bodyPr/>
          <a:lstStyle/>
          <a:p>
            <a:pPr eaLnBrk="1" hangingPunct="1"/>
            <a:r>
              <a:rPr lang="en-US" altLang="zh-CN" sz="2800" b="0">
                <a:effectLst>
                  <a:outerShdw blurRad="38100" dist="38100" dir="2700000" algn="tl">
                    <a:srgbClr val="C0C0C0"/>
                  </a:outerShdw>
                </a:effectLst>
              </a:rPr>
              <a:t>3.7 </a:t>
            </a:r>
            <a:r>
              <a:rPr lang="zh-CN" altLang="en-US" sz="2800" b="0">
                <a:effectLst>
                  <a:outerShdw blurRad="38100" dist="38100" dir="2700000" algn="tl">
                    <a:srgbClr val="C0C0C0"/>
                  </a:outerShdw>
                </a:effectLst>
              </a:rPr>
              <a:t>实验三</a:t>
            </a:r>
            <a:r>
              <a:rPr lang="zh-CN" altLang="en-US" sz="2800">
                <a:effectLst>
                  <a:outerShdw blurRad="38100" dist="38100" dir="2700000" algn="tl">
                    <a:srgbClr val="C0C0C0"/>
                  </a:outerShdw>
                </a:effectLst>
              </a:rPr>
              <a:t>需求分析文档与建模</a:t>
            </a:r>
            <a:endParaRPr lang="zh-CN" altLang="en-US"/>
          </a:p>
        </p:txBody>
      </p:sp>
      <p:sp>
        <p:nvSpPr>
          <p:cNvPr id="91138" name="Text Box 3">
            <a:extLst>
              <a:ext uri="{FF2B5EF4-FFF2-40B4-BE49-F238E27FC236}">
                <a16:creationId xmlns:a16="http://schemas.microsoft.com/office/drawing/2014/main" id="{6CB38FB3-961F-41FD-A867-A381B36CC9F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91139" name="Rectangle 4">
            <a:extLst>
              <a:ext uri="{FF2B5EF4-FFF2-40B4-BE49-F238E27FC236}">
                <a16:creationId xmlns:a16="http://schemas.microsoft.com/office/drawing/2014/main" id="{6DA51489-CA80-4236-8626-82481C5D3AFC}"/>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91140" name="Rectangle 5">
            <a:extLst>
              <a:ext uri="{FF2B5EF4-FFF2-40B4-BE49-F238E27FC236}">
                <a16:creationId xmlns:a16="http://schemas.microsoft.com/office/drawing/2014/main" id="{20C9826A-21CB-4FC0-87C4-50E011BF0292}"/>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8" name="圆角矩形 7">
            <a:extLst>
              <a:ext uri="{FF2B5EF4-FFF2-40B4-BE49-F238E27FC236}">
                <a16:creationId xmlns:a16="http://schemas.microsoft.com/office/drawing/2014/main" id="{5B63D7EB-6117-49F0-8BE8-5A96A47370F1}"/>
              </a:ext>
            </a:extLst>
          </p:cNvPr>
          <p:cNvSpPr/>
          <p:nvPr/>
        </p:nvSpPr>
        <p:spPr bwMode="gray">
          <a:xfrm>
            <a:off x="684213" y="1196975"/>
            <a:ext cx="7921625" cy="5327650"/>
          </a:xfrm>
          <a:prstGeom prst="roundRect">
            <a:avLst>
              <a:gd name="adj" fmla="val 5137"/>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50000"/>
              </a:lnSpc>
              <a:spcBef>
                <a:spcPct val="0"/>
              </a:spcBef>
              <a:buClrTx/>
              <a:buFontTx/>
              <a:buNone/>
            </a:pPr>
            <a:r>
              <a:rPr lang="en-US" altLang="zh-CN">
                <a:solidFill>
                  <a:srgbClr val="FF0000"/>
                </a:solidFill>
                <a:latin typeface="Arial" panose="020B0604020202020204" pitchFamily="34" charset="0"/>
              </a:rPr>
              <a:t> 3.</a:t>
            </a:r>
            <a:r>
              <a:rPr lang="zh-CN" altLang="en-US">
                <a:solidFill>
                  <a:srgbClr val="FF0000"/>
                </a:solidFill>
                <a:latin typeface="Arial" panose="020B0604020202020204" pitchFamily="34" charset="0"/>
              </a:rPr>
              <a:t>实验内容和步骤</a:t>
            </a:r>
            <a:r>
              <a:rPr lang="en-US" altLang="zh-CN">
                <a:solidFill>
                  <a:srgbClr val="FF0000"/>
                </a:solidFill>
                <a:latin typeface="Arial" panose="020B0604020202020204" pitchFamily="34" charset="0"/>
              </a:rPr>
              <a:t> </a:t>
            </a:r>
          </a:p>
          <a:p>
            <a:pPr eaLnBrk="1" hangingPunct="1">
              <a:lnSpc>
                <a:spcPct val="150000"/>
              </a:lnSpc>
              <a:spcBef>
                <a:spcPct val="0"/>
              </a:spcBef>
              <a:buClrTx/>
              <a:buFont typeface="Arial" panose="020B0604020202020204" pitchFamily="34" charset="0"/>
              <a:buNone/>
            </a:pPr>
            <a:r>
              <a:rPr lang="en-US" altLang="zh-CN">
                <a:solidFill>
                  <a:schemeClr val="tx1"/>
                </a:solidFill>
                <a:latin typeface="Arial" panose="020B0604020202020204" pitchFamily="34" charset="0"/>
              </a:rPr>
              <a:t>    </a:t>
            </a:r>
            <a:r>
              <a:rPr lang="zh-CN" altLang="zh-CN">
                <a:solidFill>
                  <a:schemeClr val="tx1"/>
                </a:solidFill>
                <a:latin typeface="Arial" panose="020B0604020202020204" pitchFamily="34" charset="0"/>
              </a:rPr>
              <a:t>用结构化数据流分析技术进行软件系统需求分析，完成数据流图和数据字典。</a:t>
            </a:r>
            <a:endParaRPr lang="en-US" altLang="zh-CN">
              <a:solidFill>
                <a:schemeClr val="tx1"/>
              </a:solidFill>
              <a:latin typeface="Arial" panose="020B0604020202020204" pitchFamily="34" charset="0"/>
            </a:endParaRPr>
          </a:p>
          <a:p>
            <a:pPr eaLnBrk="1" hangingPunct="1">
              <a:lnSpc>
                <a:spcPct val="150000"/>
              </a:lnSpc>
              <a:spcBef>
                <a:spcPct val="0"/>
              </a:spcBef>
              <a:buClrTx/>
              <a:buFont typeface="Arial" panose="020B0604020202020204" pitchFamily="34" charset="0"/>
              <a:buNone/>
            </a:pPr>
            <a:r>
              <a:rPr lang="en-US" altLang="zh-CN">
                <a:solidFill>
                  <a:schemeClr val="tx1"/>
                </a:solidFill>
                <a:latin typeface="Arial" panose="020B0604020202020204" pitchFamily="34" charset="0"/>
              </a:rPr>
              <a:t>(1) </a:t>
            </a:r>
            <a:r>
              <a:rPr lang="zh-CN" altLang="zh-CN">
                <a:solidFill>
                  <a:schemeClr val="tx1"/>
                </a:solidFill>
                <a:latin typeface="Arial" panose="020B0604020202020204" pitchFamily="34" charset="0"/>
              </a:rPr>
              <a:t>深入相关企事业单位进行调研和需求分析。 </a:t>
            </a:r>
          </a:p>
          <a:p>
            <a:pPr eaLnBrk="1" hangingPunct="1">
              <a:lnSpc>
                <a:spcPct val="150000"/>
              </a:lnSpc>
              <a:spcBef>
                <a:spcPct val="0"/>
              </a:spcBef>
              <a:buClrTx/>
              <a:buFont typeface="Arial" panose="020B0604020202020204" pitchFamily="34" charset="0"/>
              <a:buNone/>
            </a:pPr>
            <a:r>
              <a:rPr lang="en-US" altLang="zh-CN">
                <a:solidFill>
                  <a:schemeClr val="tx1"/>
                </a:solidFill>
                <a:latin typeface="Arial" panose="020B0604020202020204" pitchFamily="34" charset="0"/>
              </a:rPr>
              <a:t>(2) </a:t>
            </a:r>
            <a:r>
              <a:rPr lang="zh-CN" altLang="zh-CN">
                <a:solidFill>
                  <a:schemeClr val="tx1"/>
                </a:solidFill>
                <a:latin typeface="Arial" panose="020B0604020202020204" pitchFamily="34" charset="0"/>
              </a:rPr>
              <a:t>综合利用</a:t>
            </a:r>
            <a:r>
              <a:rPr lang="en-US" altLang="zh-CN">
                <a:solidFill>
                  <a:schemeClr val="tx1"/>
                </a:solidFill>
                <a:latin typeface="Arial" panose="020B0604020202020204" pitchFamily="34" charset="0"/>
              </a:rPr>
              <a:t>Internet</a:t>
            </a:r>
            <a:r>
              <a:rPr lang="zh-CN" altLang="zh-CN">
                <a:solidFill>
                  <a:schemeClr val="tx1"/>
                </a:solidFill>
                <a:latin typeface="Arial" panose="020B0604020202020204" pitchFamily="34" charset="0"/>
              </a:rPr>
              <a:t>网和相关书籍整理并完善需求分析。 </a:t>
            </a:r>
          </a:p>
          <a:p>
            <a:pPr eaLnBrk="1" hangingPunct="1">
              <a:lnSpc>
                <a:spcPct val="150000"/>
              </a:lnSpc>
              <a:spcBef>
                <a:spcPct val="0"/>
              </a:spcBef>
              <a:buClrTx/>
              <a:buFont typeface="Arial" panose="020B0604020202020204" pitchFamily="34" charset="0"/>
              <a:buNone/>
            </a:pPr>
            <a:r>
              <a:rPr lang="en-US" altLang="zh-CN">
                <a:solidFill>
                  <a:schemeClr val="tx1"/>
                </a:solidFill>
                <a:latin typeface="Arial" panose="020B0604020202020204" pitchFamily="34" charset="0"/>
              </a:rPr>
              <a:t>(3) </a:t>
            </a:r>
            <a:r>
              <a:rPr lang="zh-CN" altLang="zh-CN">
                <a:solidFill>
                  <a:schemeClr val="tx1"/>
                </a:solidFill>
                <a:latin typeface="Arial" panose="020B0604020202020204" pitchFamily="34" charset="0"/>
              </a:rPr>
              <a:t>画出系统数据流图（分清系统是事务型还是加工型）。 </a:t>
            </a:r>
          </a:p>
          <a:p>
            <a:pPr eaLnBrk="1" hangingPunct="1">
              <a:lnSpc>
                <a:spcPct val="150000"/>
              </a:lnSpc>
              <a:spcBef>
                <a:spcPct val="0"/>
              </a:spcBef>
              <a:buClrTx/>
              <a:buFont typeface="Arial" panose="020B0604020202020204" pitchFamily="34" charset="0"/>
              <a:buNone/>
            </a:pPr>
            <a:r>
              <a:rPr lang="en-US" altLang="zh-CN">
                <a:solidFill>
                  <a:schemeClr val="tx1"/>
                </a:solidFill>
                <a:latin typeface="Arial" panose="020B0604020202020204" pitchFamily="34" charset="0"/>
              </a:rPr>
              <a:t>(4) </a:t>
            </a:r>
            <a:r>
              <a:rPr lang="zh-CN" altLang="zh-CN">
                <a:solidFill>
                  <a:schemeClr val="tx1"/>
                </a:solidFill>
                <a:latin typeface="Arial" panose="020B0604020202020204" pitchFamily="34" charset="0"/>
              </a:rPr>
              <a:t>得出软件系统具体的数据字典。</a:t>
            </a:r>
            <a:endParaRPr lang="en-US" altLang="zh-CN">
              <a:solidFill>
                <a:schemeClr val="tx1"/>
              </a:solidFill>
              <a:latin typeface="Arial" panose="020B0604020202020204" pitchFamily="34" charset="0"/>
            </a:endParaRPr>
          </a:p>
          <a:p>
            <a:pPr eaLnBrk="1" hangingPunct="1">
              <a:lnSpc>
                <a:spcPct val="150000"/>
              </a:lnSpc>
              <a:spcBef>
                <a:spcPct val="0"/>
              </a:spcBef>
              <a:buClrTx/>
              <a:buFont typeface="Arial" panose="020B0604020202020204" pitchFamily="34" charset="0"/>
              <a:buNone/>
            </a:pPr>
            <a:r>
              <a:rPr lang="zh-CN" altLang="zh-CN" sz="2400">
                <a:solidFill>
                  <a:srgbClr val="C00000"/>
                </a:solidFill>
              </a:rPr>
              <a:t>实验学时</a:t>
            </a:r>
            <a:r>
              <a:rPr lang="zh-CN" altLang="zh-CN" sz="2400">
                <a:solidFill>
                  <a:srgbClr val="29698D"/>
                </a:solidFill>
              </a:rPr>
              <a:t>：</a:t>
            </a:r>
            <a:r>
              <a:rPr lang="en-US" altLang="zh-CN" sz="2400">
                <a:solidFill>
                  <a:srgbClr val="29698D"/>
                </a:solidFill>
              </a:rPr>
              <a:t>2-4</a:t>
            </a:r>
            <a:r>
              <a:rPr lang="zh-CN" altLang="zh-CN" sz="2400">
                <a:solidFill>
                  <a:srgbClr val="29698D"/>
                </a:solidFill>
              </a:rPr>
              <a:t>学时（建议课外进行</a:t>
            </a:r>
            <a:r>
              <a:rPr lang="en-US" altLang="zh-CN" sz="2400">
                <a:solidFill>
                  <a:srgbClr val="29698D"/>
                </a:solidFill>
              </a:rPr>
              <a:t>2</a:t>
            </a:r>
            <a:r>
              <a:rPr lang="zh-CN" altLang="zh-CN" sz="2400">
                <a:solidFill>
                  <a:srgbClr val="29698D"/>
                </a:solidFill>
              </a:rPr>
              <a:t>学时）</a:t>
            </a:r>
            <a:endParaRPr lang="zh-CN" altLang="en-US">
              <a:solidFill>
                <a:schemeClr val="tx1"/>
              </a:solidFill>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D656736B-BBE2-4A19-84AC-6B8676434471}"/>
              </a:ext>
            </a:extLst>
          </p:cNvPr>
          <p:cNvSpPr>
            <a:spLocks noGrp="1" noChangeArrowheads="1"/>
          </p:cNvSpPr>
          <p:nvPr>
            <p:ph type="title" idx="4294967295"/>
          </p:nvPr>
        </p:nvSpPr>
        <p:spPr>
          <a:xfrm>
            <a:off x="428625" y="161925"/>
            <a:ext cx="8178800" cy="533400"/>
          </a:xfrm>
        </p:spPr>
        <p:txBody>
          <a:bodyPr/>
          <a:lstStyle/>
          <a:p>
            <a:pPr eaLnBrk="1" hangingPunct="1"/>
            <a:r>
              <a:rPr lang="en-US" altLang="zh-CN" sz="2800" b="0">
                <a:effectLst>
                  <a:outerShdw blurRad="38100" dist="38100" dir="2700000" algn="tl">
                    <a:srgbClr val="C0C0C0"/>
                  </a:outerShdw>
                </a:effectLst>
              </a:rPr>
              <a:t>3.7 </a:t>
            </a:r>
            <a:r>
              <a:rPr lang="zh-CN" altLang="en-US" sz="2800" b="0">
                <a:effectLst>
                  <a:outerShdw blurRad="38100" dist="38100" dir="2700000" algn="tl">
                    <a:srgbClr val="C0C0C0"/>
                  </a:outerShdw>
                </a:effectLst>
              </a:rPr>
              <a:t>实验三</a:t>
            </a:r>
            <a:r>
              <a:rPr lang="zh-CN" altLang="en-US" sz="2800">
                <a:effectLst>
                  <a:outerShdw blurRad="38100" dist="38100" dir="2700000" algn="tl">
                    <a:srgbClr val="C0C0C0"/>
                  </a:outerShdw>
                </a:effectLst>
              </a:rPr>
              <a:t>需求分析文档与建模</a:t>
            </a:r>
            <a:endParaRPr lang="zh-CN" altLang="en-US" sz="2800" b="0">
              <a:effectLst>
                <a:outerShdw blurRad="38100" dist="38100" dir="2700000" algn="tl">
                  <a:srgbClr val="C0C0C0"/>
                </a:outerShdw>
              </a:effectLst>
            </a:endParaRPr>
          </a:p>
        </p:txBody>
      </p:sp>
      <p:sp>
        <p:nvSpPr>
          <p:cNvPr id="92162" name="Text Box 3">
            <a:extLst>
              <a:ext uri="{FF2B5EF4-FFF2-40B4-BE49-F238E27FC236}">
                <a16:creationId xmlns:a16="http://schemas.microsoft.com/office/drawing/2014/main" id="{5DC618C5-FF21-465A-8D08-E9B53BC147F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92163" name="Rectangle 4">
            <a:extLst>
              <a:ext uri="{FF2B5EF4-FFF2-40B4-BE49-F238E27FC236}">
                <a16:creationId xmlns:a16="http://schemas.microsoft.com/office/drawing/2014/main" id="{62A64C45-AF70-46E1-877F-5C0FC50CC9C3}"/>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92164" name="Rectangle 5">
            <a:extLst>
              <a:ext uri="{FF2B5EF4-FFF2-40B4-BE49-F238E27FC236}">
                <a16:creationId xmlns:a16="http://schemas.microsoft.com/office/drawing/2014/main" id="{40E385C6-AA11-466B-AAED-1C1761135FB8}"/>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96A46081-FBB1-4669-A923-EBCA280BFF9A}"/>
              </a:ext>
            </a:extLst>
          </p:cNvPr>
          <p:cNvSpPr/>
          <p:nvPr/>
        </p:nvSpPr>
        <p:spPr bwMode="gray">
          <a:xfrm>
            <a:off x="468313" y="1412875"/>
            <a:ext cx="8067675" cy="5184775"/>
          </a:xfrm>
          <a:prstGeom prst="roundRect">
            <a:avLst>
              <a:gd name="adj" fmla="val 10162"/>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en-US" altLang="zh-CN">
                <a:solidFill>
                  <a:srgbClr val="FF0000"/>
                </a:solidFill>
                <a:latin typeface="Arial" panose="020B0604020202020204" pitchFamily="34" charset="0"/>
              </a:rPr>
              <a:t>      4.</a:t>
            </a:r>
            <a:r>
              <a:rPr lang="zh-CN" altLang="en-US">
                <a:solidFill>
                  <a:srgbClr val="FF0000"/>
                </a:solidFill>
                <a:latin typeface="Arial" panose="020B0604020202020204" pitchFamily="34" charset="0"/>
              </a:rPr>
              <a:t>实验报告要求</a:t>
            </a:r>
            <a:r>
              <a:rPr lang="zh-CN" altLang="en-US">
                <a:solidFill>
                  <a:schemeClr val="tx1"/>
                </a:solidFill>
                <a:latin typeface="Arial" panose="020B0604020202020204" pitchFamily="34" charset="0"/>
              </a:rPr>
              <a:t> </a:t>
            </a:r>
          </a:p>
          <a:p>
            <a:pPr eaLnBrk="1" hangingPunct="1">
              <a:spcBef>
                <a:spcPct val="0"/>
              </a:spcBef>
              <a:buClrTx/>
              <a:buFontTx/>
              <a:buNone/>
            </a:pPr>
            <a:r>
              <a:rPr lang="zh-CN" altLang="en-US">
                <a:solidFill>
                  <a:schemeClr val="tx1"/>
                </a:solidFill>
                <a:latin typeface="Arial" panose="020B0604020202020204" pitchFamily="34" charset="0"/>
              </a:rPr>
              <a:t>       除了</a:t>
            </a:r>
            <a:r>
              <a:rPr lang="zh-CN" altLang="en-US">
                <a:solidFill>
                  <a:srgbClr val="009900"/>
                </a:solidFill>
                <a:latin typeface="Arial" panose="020B0604020202020204" pitchFamily="34" charset="0"/>
              </a:rPr>
              <a:t>实验项目名称、实验目的、实验内容、实验步骤</a:t>
            </a:r>
            <a:r>
              <a:rPr lang="zh-CN" altLang="en-US">
                <a:solidFill>
                  <a:schemeClr val="tx1"/>
                </a:solidFill>
                <a:latin typeface="Arial" panose="020B0604020202020204" pitchFamily="34" charset="0"/>
              </a:rPr>
              <a:t>外，还应该有以下</a:t>
            </a:r>
            <a:r>
              <a:rPr lang="zh-CN" altLang="en-US">
                <a:solidFill>
                  <a:srgbClr val="800000"/>
                </a:solidFill>
                <a:latin typeface="Arial" panose="020B0604020202020204" pitchFamily="34" charset="0"/>
              </a:rPr>
              <a:t>内容</a:t>
            </a:r>
            <a:r>
              <a:rPr lang="zh-CN" altLang="en-US">
                <a:solidFill>
                  <a:schemeClr val="tx1"/>
                </a:solidFill>
                <a:latin typeface="Arial" panose="020B0604020202020204" pitchFamily="34" charset="0"/>
              </a:rPr>
              <a:t>：</a:t>
            </a:r>
            <a:r>
              <a:rPr lang="zh-CN" altLang="en-US" sz="2000">
                <a:solidFill>
                  <a:schemeClr val="tx1"/>
                </a:solidFill>
                <a:latin typeface="Arial" panose="020B0604020202020204" pitchFamily="34" charset="0"/>
              </a:rPr>
              <a:t> </a:t>
            </a:r>
          </a:p>
          <a:p>
            <a:pPr eaLnBrk="1" hangingPunct="1">
              <a:spcBef>
                <a:spcPct val="0"/>
              </a:spcBef>
              <a:buClrTx/>
              <a:buFontTx/>
              <a:buNone/>
            </a:pPr>
            <a:r>
              <a:rPr lang="zh-CN" altLang="en-US" sz="2000">
                <a:solidFill>
                  <a:schemeClr val="tx1"/>
                </a:solidFill>
                <a:latin typeface="Arial" panose="020B0604020202020204" pitchFamily="34" charset="0"/>
              </a:rPr>
              <a:t>     </a:t>
            </a:r>
            <a:r>
              <a:rPr lang="zh-CN" altLang="en-US" sz="2000">
                <a:solidFill>
                  <a:srgbClr val="C00000"/>
                </a:solidFill>
                <a:latin typeface="Arial" panose="020B0604020202020204" pitchFamily="34" charset="0"/>
              </a:rPr>
              <a:t>（</a:t>
            </a:r>
            <a:r>
              <a:rPr lang="en-US" altLang="zh-CN" sz="2000">
                <a:solidFill>
                  <a:srgbClr val="C00000"/>
                </a:solidFill>
                <a:latin typeface="Arial" panose="020B0604020202020204" pitchFamily="34" charset="0"/>
              </a:rPr>
              <a:t>1</a:t>
            </a:r>
            <a:r>
              <a:rPr lang="zh-CN" altLang="en-US" sz="2000">
                <a:solidFill>
                  <a:srgbClr val="C00000"/>
                </a:solidFill>
                <a:latin typeface="Arial" panose="020B0604020202020204" pitchFamily="34" charset="0"/>
              </a:rPr>
              <a:t>）软件需求描述</a:t>
            </a: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a:t>
            </a:r>
            <a:r>
              <a:rPr lang="zh-CN" altLang="en-US" sz="2000">
                <a:solidFill>
                  <a:schemeClr val="tx1"/>
                </a:solidFill>
                <a:latin typeface="Arial" panose="020B0604020202020204" pitchFamily="34" charset="0"/>
              </a:rPr>
              <a:t>从功能、性能、接口进行描述</a:t>
            </a:r>
            <a:r>
              <a:rPr lang="en-US" altLang="zh-CN" sz="2000">
                <a:solidFill>
                  <a:schemeClr val="tx1"/>
                </a:solidFill>
                <a:latin typeface="Arial" panose="020B0604020202020204" pitchFamily="34" charset="0"/>
              </a:rPr>
              <a:t>) </a:t>
            </a:r>
          </a:p>
          <a:p>
            <a:pPr eaLnBrk="1" hangingPunct="1">
              <a:spcBef>
                <a:spcPct val="0"/>
              </a:spcBef>
              <a:buClrTx/>
              <a:buFontTx/>
              <a:buNone/>
            </a:pPr>
            <a:r>
              <a:rPr lang="zh-CN" altLang="en-US" sz="2000">
                <a:solidFill>
                  <a:schemeClr val="tx1"/>
                </a:solidFill>
                <a:latin typeface="Arial" panose="020B0604020202020204" pitchFamily="34" charset="0"/>
              </a:rPr>
              <a:t>     </a:t>
            </a:r>
            <a:r>
              <a:rPr lang="zh-CN" altLang="en-US" sz="2000">
                <a:solidFill>
                  <a:srgbClr val="C00000"/>
                </a:solidFill>
                <a:latin typeface="Arial" panose="020B0604020202020204" pitchFamily="34" charset="0"/>
              </a:rPr>
              <a:t>（</a:t>
            </a:r>
            <a:r>
              <a:rPr lang="en-US" altLang="zh-CN" sz="2000">
                <a:solidFill>
                  <a:srgbClr val="C00000"/>
                </a:solidFill>
                <a:latin typeface="Arial" panose="020B0604020202020204" pitchFamily="34" charset="0"/>
              </a:rPr>
              <a:t>2</a:t>
            </a:r>
            <a:r>
              <a:rPr lang="zh-CN" altLang="en-US" sz="2000">
                <a:solidFill>
                  <a:srgbClr val="C00000"/>
                </a:solidFill>
                <a:latin typeface="Arial" panose="020B0604020202020204" pitchFamily="34" charset="0"/>
              </a:rPr>
              <a:t>）数据流图</a:t>
            </a: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PowerDesigner</a:t>
            </a:r>
            <a:r>
              <a:rPr lang="zh-CN" altLang="en-US" sz="2000">
                <a:solidFill>
                  <a:schemeClr val="tx1"/>
                </a:solidFill>
                <a:latin typeface="Arial" panose="020B0604020202020204" pitchFamily="34" charset="0"/>
              </a:rPr>
              <a:t>建模工具画出数据流图，由加工、数据流、文件、源点</a:t>
            </a:r>
            <a:r>
              <a:rPr lang="en-US" altLang="zh-CN" sz="2000">
                <a:solidFill>
                  <a:schemeClr val="tx1"/>
                </a:solidFill>
                <a:latin typeface="Arial" panose="020B0604020202020204" pitchFamily="34" charset="0"/>
              </a:rPr>
              <a:t>/</a:t>
            </a:r>
            <a:r>
              <a:rPr lang="zh-CN" altLang="en-US" sz="2000">
                <a:solidFill>
                  <a:schemeClr val="tx1"/>
                </a:solidFill>
                <a:latin typeface="Arial" panose="020B0604020202020204" pitchFamily="34" charset="0"/>
              </a:rPr>
              <a:t>终点</a:t>
            </a:r>
            <a:r>
              <a:rPr lang="en-US" altLang="zh-CN" sz="2000">
                <a:solidFill>
                  <a:schemeClr val="tx1"/>
                </a:solidFill>
                <a:latin typeface="Arial" panose="020B0604020202020204" pitchFamily="34" charset="0"/>
              </a:rPr>
              <a:t>4</a:t>
            </a:r>
            <a:r>
              <a:rPr lang="zh-CN" altLang="en-US" sz="2000">
                <a:solidFill>
                  <a:schemeClr val="tx1"/>
                </a:solidFill>
                <a:latin typeface="Arial" panose="020B0604020202020204" pitchFamily="34" charset="0"/>
              </a:rPr>
              <a:t>种元素组成）： </a:t>
            </a:r>
          </a:p>
          <a:p>
            <a:pPr eaLnBrk="1" hangingPunct="1">
              <a:spcBef>
                <a:spcPct val="0"/>
              </a:spcBef>
              <a:buClrTx/>
              <a:buFontTx/>
              <a:buNone/>
            </a:pPr>
            <a:r>
              <a:rPr lang="zh-CN" altLang="en-US" sz="2000">
                <a:solidFill>
                  <a:schemeClr val="tx1"/>
                </a:solidFill>
                <a:latin typeface="Arial" panose="020B0604020202020204" pitchFamily="34" charset="0"/>
              </a:rPr>
              <a:t>      ①顶层数据流图 </a:t>
            </a:r>
          </a:p>
          <a:p>
            <a:pPr eaLnBrk="1" hangingPunct="1">
              <a:spcBef>
                <a:spcPct val="0"/>
              </a:spcBef>
              <a:buClrTx/>
              <a:buFontTx/>
              <a:buNone/>
            </a:pPr>
            <a:r>
              <a:rPr lang="zh-CN" altLang="en-US" sz="2000">
                <a:solidFill>
                  <a:schemeClr val="tx1"/>
                </a:solidFill>
                <a:latin typeface="Arial" panose="020B0604020202020204" pitchFamily="34" charset="0"/>
              </a:rPr>
              <a:t>      ②</a:t>
            </a:r>
            <a:r>
              <a:rPr lang="en-US" altLang="zh-CN" sz="2000">
                <a:solidFill>
                  <a:schemeClr val="tx1"/>
                </a:solidFill>
                <a:latin typeface="Arial" panose="020B0604020202020204" pitchFamily="34" charset="0"/>
              </a:rPr>
              <a:t>1</a:t>
            </a:r>
            <a:r>
              <a:rPr lang="zh-CN" altLang="en-US" sz="2000">
                <a:solidFill>
                  <a:schemeClr val="tx1"/>
                </a:solidFill>
                <a:latin typeface="Arial" panose="020B0604020202020204" pitchFamily="34" charset="0"/>
              </a:rPr>
              <a:t>层数据流图 </a:t>
            </a:r>
          </a:p>
          <a:p>
            <a:pPr eaLnBrk="1" hangingPunct="1">
              <a:spcBef>
                <a:spcPct val="0"/>
              </a:spcBef>
              <a:buClrTx/>
              <a:buFontTx/>
              <a:buNone/>
            </a:pPr>
            <a:r>
              <a:rPr lang="zh-CN" altLang="en-US" sz="2000">
                <a:solidFill>
                  <a:schemeClr val="tx1"/>
                </a:solidFill>
                <a:latin typeface="Arial" panose="020B0604020202020204" pitchFamily="34" charset="0"/>
              </a:rPr>
              <a:t>      ③</a:t>
            </a:r>
            <a:r>
              <a:rPr lang="en-US" altLang="zh-CN" sz="2000">
                <a:solidFill>
                  <a:schemeClr val="tx1"/>
                </a:solidFill>
                <a:latin typeface="Arial" panose="020B0604020202020204" pitchFamily="34" charset="0"/>
              </a:rPr>
              <a:t>2</a:t>
            </a:r>
            <a:r>
              <a:rPr lang="zh-CN" altLang="en-US" sz="2000">
                <a:solidFill>
                  <a:schemeClr val="tx1"/>
                </a:solidFill>
                <a:latin typeface="Arial" panose="020B0604020202020204" pitchFamily="34" charset="0"/>
              </a:rPr>
              <a:t>层数据流图 </a:t>
            </a:r>
          </a:p>
          <a:p>
            <a:pPr eaLnBrk="1" hangingPunct="1">
              <a:spcBef>
                <a:spcPct val="0"/>
              </a:spcBef>
              <a:buClrTx/>
              <a:buFontTx/>
              <a:buNone/>
            </a:pPr>
            <a:r>
              <a:rPr lang="zh-CN" altLang="en-US" sz="2000">
                <a:solidFill>
                  <a:srgbClr val="C00000"/>
                </a:solidFill>
                <a:latin typeface="Arial" panose="020B0604020202020204" pitchFamily="34" charset="0"/>
              </a:rPr>
              <a:t>    （</a:t>
            </a:r>
            <a:r>
              <a:rPr lang="en-US" altLang="zh-CN" sz="2000">
                <a:solidFill>
                  <a:srgbClr val="C00000"/>
                </a:solidFill>
                <a:latin typeface="Arial" panose="020B0604020202020204" pitchFamily="34" charset="0"/>
              </a:rPr>
              <a:t>3</a:t>
            </a:r>
            <a:r>
              <a:rPr lang="zh-CN" altLang="en-US" sz="2000">
                <a:solidFill>
                  <a:srgbClr val="C00000"/>
                </a:solidFill>
                <a:latin typeface="Arial" panose="020B0604020202020204" pitchFamily="34" charset="0"/>
              </a:rPr>
              <a:t>）软件系统数据字典</a:t>
            </a:r>
            <a:r>
              <a:rPr lang="zh-CN" altLang="en-US" sz="2000">
                <a:solidFill>
                  <a:schemeClr val="tx1"/>
                </a:solidFill>
                <a:latin typeface="Arial" panose="020B0604020202020204" pitchFamily="34" charset="0"/>
              </a:rPr>
              <a:t>： </a:t>
            </a:r>
          </a:p>
          <a:p>
            <a:pPr eaLnBrk="1" hangingPunct="1">
              <a:spcBef>
                <a:spcPct val="0"/>
              </a:spcBef>
              <a:buClrTx/>
              <a:buFontTx/>
              <a:buNone/>
            </a:pPr>
            <a:r>
              <a:rPr lang="zh-CN" altLang="en-US" sz="2000">
                <a:solidFill>
                  <a:schemeClr val="tx1"/>
                </a:solidFill>
                <a:latin typeface="Arial" panose="020B0604020202020204" pitchFamily="34" charset="0"/>
              </a:rPr>
              <a:t>      ①数据流条目 </a:t>
            </a:r>
          </a:p>
          <a:p>
            <a:pPr eaLnBrk="1" hangingPunct="1">
              <a:spcBef>
                <a:spcPct val="0"/>
              </a:spcBef>
              <a:buClrTx/>
              <a:buFontTx/>
              <a:buNone/>
            </a:pPr>
            <a:r>
              <a:rPr lang="zh-CN" altLang="en-US" sz="2000">
                <a:solidFill>
                  <a:schemeClr val="tx1"/>
                </a:solidFill>
                <a:latin typeface="Arial" panose="020B0604020202020204" pitchFamily="34" charset="0"/>
              </a:rPr>
              <a:t>      ②加工条目 </a:t>
            </a:r>
          </a:p>
          <a:p>
            <a:pPr eaLnBrk="1" hangingPunct="1">
              <a:spcBef>
                <a:spcPct val="0"/>
              </a:spcBef>
              <a:buClrTx/>
              <a:buFontTx/>
              <a:buNone/>
            </a:pPr>
            <a:r>
              <a:rPr lang="zh-CN" altLang="en-US" sz="2000">
                <a:solidFill>
                  <a:schemeClr val="tx1"/>
                </a:solidFill>
                <a:latin typeface="Arial" panose="020B0604020202020204" pitchFamily="34" charset="0"/>
              </a:rPr>
              <a:t>      ③文件条目</a:t>
            </a:r>
            <a:r>
              <a:rPr lang="zh-CN" altLang="en-US" sz="1800">
                <a:solidFill>
                  <a:schemeClr val="tx1"/>
                </a:solidFill>
                <a:latin typeface="Arial" panose="020B0604020202020204" pitchFamily="34" charset="0"/>
              </a:rPr>
              <a:t> </a:t>
            </a:r>
            <a:endParaRPr lang="zh-CN" altLang="en-US" sz="2000">
              <a:solidFill>
                <a:schemeClr val="tx1"/>
              </a:solidFill>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1952B3D8-033C-4C15-97E9-9B92544AF5DF}"/>
              </a:ext>
            </a:extLst>
          </p:cNvPr>
          <p:cNvSpPr>
            <a:spLocks noGrp="1" noChangeArrowheads="1"/>
          </p:cNvSpPr>
          <p:nvPr>
            <p:ph type="title" idx="4294967295"/>
          </p:nvPr>
        </p:nvSpPr>
        <p:spPr>
          <a:xfrm>
            <a:off x="428625" y="161925"/>
            <a:ext cx="8178800" cy="533400"/>
          </a:xfrm>
        </p:spPr>
        <p:txBody>
          <a:bodyPr/>
          <a:lstStyle/>
          <a:p>
            <a:pPr eaLnBrk="1" hangingPunct="1"/>
            <a:r>
              <a:rPr lang="en-US" altLang="zh-CN" sz="2800" b="0">
                <a:effectLst>
                  <a:outerShdw blurRad="38100" dist="38100" dir="2700000" algn="tl">
                    <a:srgbClr val="C0C0C0"/>
                  </a:outerShdw>
                </a:effectLst>
              </a:rPr>
              <a:t>3.7 </a:t>
            </a:r>
            <a:r>
              <a:rPr lang="zh-CN" altLang="en-US" sz="2800" b="0">
                <a:effectLst>
                  <a:outerShdw blurRad="38100" dist="38100" dir="2700000" algn="tl">
                    <a:srgbClr val="C0C0C0"/>
                  </a:outerShdw>
                </a:effectLst>
              </a:rPr>
              <a:t>实验三</a:t>
            </a:r>
            <a:r>
              <a:rPr lang="zh-CN" altLang="en-US" sz="2800">
                <a:effectLst>
                  <a:outerShdw blurRad="38100" dist="38100" dir="2700000" algn="tl">
                    <a:srgbClr val="C0C0C0"/>
                  </a:outerShdw>
                </a:effectLst>
              </a:rPr>
              <a:t>需求分析文档与建模</a:t>
            </a:r>
            <a:endParaRPr lang="zh-CN" altLang="en-US" sz="2800" b="0">
              <a:effectLst>
                <a:outerShdw blurRad="38100" dist="38100" dir="2700000" algn="tl">
                  <a:srgbClr val="C0C0C0"/>
                </a:outerShdw>
              </a:effectLst>
            </a:endParaRPr>
          </a:p>
        </p:txBody>
      </p:sp>
      <p:sp>
        <p:nvSpPr>
          <p:cNvPr id="93186" name="Text Box 3">
            <a:extLst>
              <a:ext uri="{FF2B5EF4-FFF2-40B4-BE49-F238E27FC236}">
                <a16:creationId xmlns:a16="http://schemas.microsoft.com/office/drawing/2014/main" id="{7516279D-01CF-4459-8C2D-7ED1D7DCEDE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93187" name="Rectangle 4">
            <a:extLst>
              <a:ext uri="{FF2B5EF4-FFF2-40B4-BE49-F238E27FC236}">
                <a16:creationId xmlns:a16="http://schemas.microsoft.com/office/drawing/2014/main" id="{A695CB60-B839-40F5-9509-38DAE5392AF3}"/>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93188" name="Rectangle 5">
            <a:extLst>
              <a:ext uri="{FF2B5EF4-FFF2-40B4-BE49-F238E27FC236}">
                <a16:creationId xmlns:a16="http://schemas.microsoft.com/office/drawing/2014/main" id="{B3F52844-69E4-4AE9-B8A1-EFE8118A5440}"/>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820EBD66-0339-41BA-91E6-CE2979E7DC86}"/>
              </a:ext>
            </a:extLst>
          </p:cNvPr>
          <p:cNvSpPr/>
          <p:nvPr/>
        </p:nvSpPr>
        <p:spPr bwMode="gray">
          <a:xfrm>
            <a:off x="684213" y="1557338"/>
            <a:ext cx="7921625" cy="2376487"/>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Tx/>
              <a:buNone/>
            </a:pPr>
            <a:r>
              <a:rPr lang="zh-CN" altLang="en-US">
                <a:solidFill>
                  <a:srgbClr val="C00000"/>
                </a:solidFill>
                <a:latin typeface="Arial" panose="020B0604020202020204" pitchFamily="34" charset="0"/>
              </a:rPr>
              <a:t>      （</a:t>
            </a:r>
            <a:r>
              <a:rPr lang="en-US" altLang="zh-CN">
                <a:solidFill>
                  <a:srgbClr val="C00000"/>
                </a:solidFill>
                <a:latin typeface="Arial" panose="020B0604020202020204" pitchFamily="34" charset="0"/>
              </a:rPr>
              <a:t>4</a:t>
            </a:r>
            <a:r>
              <a:rPr lang="zh-CN" altLang="en-US">
                <a:solidFill>
                  <a:srgbClr val="C00000"/>
                </a:solidFill>
                <a:latin typeface="Arial" panose="020B0604020202020204" pitchFamily="34" charset="0"/>
              </a:rPr>
              <a:t>）实验小结 </a:t>
            </a:r>
          </a:p>
          <a:p>
            <a:pPr eaLnBrk="1" hangingPunct="1">
              <a:spcBef>
                <a:spcPct val="0"/>
              </a:spcBef>
              <a:buClrTx/>
              <a:buFontTx/>
              <a:buNone/>
            </a:pPr>
            <a:r>
              <a:rPr lang="en-US" altLang="zh-CN" sz="2400">
                <a:solidFill>
                  <a:schemeClr val="tx1"/>
                </a:solidFill>
                <a:latin typeface="Arial" panose="020B0604020202020204" pitchFamily="34" charset="0"/>
              </a:rPr>
              <a:t>       【</a:t>
            </a:r>
            <a:r>
              <a:rPr lang="zh-CN" altLang="en-US" sz="2400">
                <a:solidFill>
                  <a:srgbClr val="990000"/>
                </a:solidFill>
                <a:latin typeface="Arial" panose="020B0604020202020204" pitchFamily="34" charset="0"/>
              </a:rPr>
              <a:t>提示</a:t>
            </a:r>
            <a:r>
              <a:rPr lang="en-US" altLang="zh-CN" sz="2400">
                <a:solidFill>
                  <a:schemeClr val="tx1"/>
                </a:solidFill>
                <a:latin typeface="Arial" panose="020B0604020202020204" pitchFamily="34" charset="0"/>
              </a:rPr>
              <a:t>】</a:t>
            </a:r>
            <a:r>
              <a:rPr lang="zh-CN" altLang="en-US" sz="2400">
                <a:solidFill>
                  <a:schemeClr val="tx1"/>
                </a:solidFill>
                <a:latin typeface="Arial" panose="020B0604020202020204" pitchFamily="34" charset="0"/>
              </a:rPr>
              <a:t>对照上述“实验目的”、“实验要求”、“实验内容”、“实验步骤”等方面的完成情况，进行认真具体总结。</a:t>
            </a:r>
          </a:p>
          <a:p>
            <a:pPr eaLnBrk="1" hangingPunct="1">
              <a:spcBef>
                <a:spcPct val="0"/>
              </a:spcBef>
              <a:buClrTx/>
              <a:buFontTx/>
              <a:buNone/>
            </a:pPr>
            <a:endParaRPr lang="zh-CN" altLang="en-US" sz="2400">
              <a:solidFill>
                <a:schemeClr val="tx1"/>
              </a:solidFill>
              <a:latin typeface="Arial" panose="020B0604020202020204" pitchFamily="34" charset="0"/>
            </a:endParaRPr>
          </a:p>
        </p:txBody>
      </p:sp>
      <p:pic>
        <p:nvPicPr>
          <p:cNvPr id="93190" name="Picture 11" descr="IObit-Malware-Fighter[1]">
            <a:extLst>
              <a:ext uri="{FF2B5EF4-FFF2-40B4-BE49-F238E27FC236}">
                <a16:creationId xmlns:a16="http://schemas.microsoft.com/office/drawing/2014/main" id="{04853286-DAC4-48AD-9D4B-C0B9836FE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3860800"/>
            <a:ext cx="194468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215FF31F-C652-48A9-BAB1-DCF608F030A2}"/>
              </a:ext>
            </a:extLst>
          </p:cNvPr>
          <p:cNvSpPr>
            <a:spLocks noGrp="1" noChangeArrowheads="1"/>
          </p:cNvSpPr>
          <p:nvPr>
            <p:ph type="title" idx="4294967295"/>
          </p:nvPr>
        </p:nvSpPr>
        <p:spPr>
          <a:xfrm>
            <a:off x="441325" y="260350"/>
            <a:ext cx="8178800" cy="533400"/>
          </a:xfrm>
        </p:spPr>
        <p:txBody>
          <a:bodyPr/>
          <a:lstStyle/>
          <a:p>
            <a:pPr eaLnBrk="1" hangingPunct="1">
              <a:defRPr/>
            </a:pPr>
            <a:r>
              <a:rPr lang="en-US" altLang="zh-CN" dirty="0">
                <a:effectLst>
                  <a:outerShdw blurRad="38100" dist="38100" dir="2700000" algn="tl">
                    <a:srgbClr val="C0C0C0"/>
                  </a:outerShdw>
                </a:effectLst>
                <a:latin typeface="黑体" panose="02010609060101010101" pitchFamily="2" charset="-122"/>
                <a:ea typeface="黑体" panose="02010609060101010101" pitchFamily="2" charset="-122"/>
              </a:rPr>
              <a:t>3.1 </a:t>
            </a:r>
            <a:r>
              <a:rPr lang="zh-CN" altLang="en-US" dirty="0">
                <a:effectLst>
                  <a:outerShdw blurRad="38100" dist="38100" dir="2700000" algn="tl">
                    <a:srgbClr val="C0C0C0"/>
                  </a:outerShdw>
                </a:effectLst>
                <a:latin typeface="黑体" panose="02010609060101010101" pitchFamily="2" charset="-122"/>
                <a:ea typeface="黑体" panose="02010609060101010101" pitchFamily="2" charset="-122"/>
              </a:rPr>
              <a:t>需求分析概述</a:t>
            </a:r>
            <a:r>
              <a:rPr lang="zh-CN" altLang="en-US" dirty="0">
                <a:latin typeface="黑体" panose="02010609060101010101" pitchFamily="2" charset="-122"/>
                <a:ea typeface="黑体" panose="02010609060101010101" pitchFamily="2" charset="-122"/>
              </a:rPr>
              <a:t> </a:t>
            </a:r>
          </a:p>
        </p:txBody>
      </p:sp>
      <p:sp>
        <p:nvSpPr>
          <p:cNvPr id="19" name="圆角矩形 18">
            <a:extLst>
              <a:ext uri="{FF2B5EF4-FFF2-40B4-BE49-F238E27FC236}">
                <a16:creationId xmlns:a16="http://schemas.microsoft.com/office/drawing/2014/main" id="{5E8A716A-8F02-40EC-B9CE-C9AAEACBFA80}"/>
              </a:ext>
            </a:extLst>
          </p:cNvPr>
          <p:cNvSpPr/>
          <p:nvPr/>
        </p:nvSpPr>
        <p:spPr bwMode="gray">
          <a:xfrm>
            <a:off x="333375" y="1412875"/>
            <a:ext cx="8199438" cy="5327650"/>
          </a:xfrm>
          <a:prstGeom prst="roundRect">
            <a:avLst>
              <a:gd name="adj" fmla="val 7281"/>
            </a:avLst>
          </a:prstGeom>
        </p:spPr>
        <p:style>
          <a:lnRef idx="2">
            <a:schemeClr val="dk1"/>
          </a:lnRef>
          <a:fillRef idx="1">
            <a:schemeClr val="lt1"/>
          </a:fillRef>
          <a:effectRef idx="0">
            <a:schemeClr val="dk1"/>
          </a:effectRef>
          <a:fontRef idx="minor">
            <a:schemeClr val="dk1"/>
          </a:fontRef>
        </p:style>
        <p:txBody>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25000"/>
              </a:spcBef>
              <a:spcAft>
                <a:spcPct val="25000"/>
              </a:spcAft>
              <a:buClrTx/>
              <a:buFontTx/>
              <a:buNone/>
            </a:pPr>
            <a:r>
              <a:rPr lang="en-US" altLang="zh-CN" sz="2400">
                <a:solidFill>
                  <a:srgbClr val="FF0000"/>
                </a:solidFill>
                <a:latin typeface="Arial" panose="020B0604020202020204" pitchFamily="34" charset="0"/>
              </a:rPr>
              <a:t>3.1.1 </a:t>
            </a:r>
            <a:r>
              <a:rPr lang="zh-CN" altLang="en-US" sz="2400">
                <a:solidFill>
                  <a:srgbClr val="FF0000"/>
                </a:solidFill>
                <a:latin typeface="Arial" panose="020B0604020202020204" pitchFamily="34" charset="0"/>
              </a:rPr>
              <a:t>软件需求分析的概念</a:t>
            </a:r>
          </a:p>
          <a:p>
            <a:pPr eaLnBrk="1" hangingPunct="1">
              <a:spcBef>
                <a:spcPct val="0"/>
              </a:spcBef>
              <a:buClrTx/>
              <a:buFontTx/>
              <a:buNone/>
            </a:pPr>
            <a:r>
              <a:rPr lang="zh-CN" altLang="en-US" sz="2000">
                <a:solidFill>
                  <a:srgbClr val="990033"/>
                </a:solidFill>
                <a:latin typeface="Arial" panose="020B0604020202020204" pitchFamily="34" charset="0"/>
              </a:rPr>
              <a:t>        </a:t>
            </a:r>
            <a:r>
              <a:rPr lang="en-US" altLang="zh-CN" sz="2400">
                <a:solidFill>
                  <a:srgbClr val="990033"/>
                </a:solidFill>
                <a:latin typeface="Arial" panose="020B0604020202020204" pitchFamily="34" charset="0"/>
              </a:rPr>
              <a:t> 1. </a:t>
            </a:r>
            <a:r>
              <a:rPr lang="zh-CN" altLang="en-US" sz="2400">
                <a:solidFill>
                  <a:srgbClr val="990033"/>
                </a:solidFill>
                <a:latin typeface="Arial" panose="020B0604020202020204" pitchFamily="34" charset="0"/>
              </a:rPr>
              <a:t>软件需求分析的概念</a:t>
            </a:r>
          </a:p>
          <a:p>
            <a:pPr>
              <a:spcBef>
                <a:spcPct val="0"/>
              </a:spcBef>
              <a:buClrTx/>
              <a:buFont typeface="Arial" panose="020B0604020202020204" pitchFamily="34" charset="0"/>
              <a:buNone/>
            </a:pPr>
            <a:r>
              <a:rPr lang="zh-CN" altLang="en-US" sz="2400">
                <a:solidFill>
                  <a:schemeClr val="tx1"/>
                </a:solidFill>
                <a:latin typeface="Arial" panose="020B0604020202020204" pitchFamily="34" charset="0"/>
              </a:rPr>
              <a:t>      </a:t>
            </a:r>
            <a:r>
              <a:rPr lang="zh-CN" altLang="en-US" sz="2400">
                <a:solidFill>
                  <a:srgbClr val="FF0000"/>
                </a:solidFill>
                <a:latin typeface="Arial" panose="020B0604020202020204" pitchFamily="34" charset="0"/>
              </a:rPr>
              <a:t> </a:t>
            </a:r>
            <a:r>
              <a:rPr lang="en-US" altLang="zh-CN" sz="2400">
                <a:solidFill>
                  <a:srgbClr val="FF0000"/>
                </a:solidFill>
                <a:latin typeface="Arial" panose="020B0604020202020204" pitchFamily="34" charset="0"/>
              </a:rPr>
              <a:t>IEEE</a:t>
            </a:r>
            <a:r>
              <a:rPr lang="zh-CN" altLang="zh-CN" sz="2400">
                <a:solidFill>
                  <a:schemeClr val="tx1"/>
                </a:solidFill>
                <a:latin typeface="Arial" panose="020B0604020202020204" pitchFamily="34" charset="0"/>
              </a:rPr>
              <a:t>的软件工作标准术语表（</a:t>
            </a:r>
            <a:r>
              <a:rPr lang="en-US" altLang="zh-CN" sz="2400">
                <a:solidFill>
                  <a:schemeClr val="tx1"/>
                </a:solidFill>
                <a:latin typeface="Arial" panose="020B0604020202020204" pitchFamily="34" charset="0"/>
              </a:rPr>
              <a:t>1990</a:t>
            </a:r>
            <a:r>
              <a:rPr lang="zh-CN" altLang="zh-CN" sz="2400">
                <a:solidFill>
                  <a:schemeClr val="tx1"/>
                </a:solidFill>
                <a:latin typeface="Arial" panose="020B0604020202020204" pitchFamily="34" charset="0"/>
              </a:rPr>
              <a:t>）将需求定义为：</a:t>
            </a:r>
          </a:p>
          <a:p>
            <a:pPr>
              <a:spcBef>
                <a:spcPct val="0"/>
              </a:spcBef>
              <a:buClrTx/>
              <a:buFont typeface="Arial" panose="020B0604020202020204" pitchFamily="34" charset="0"/>
              <a:buNone/>
            </a:pPr>
            <a:r>
              <a:rPr lang="zh-CN" altLang="zh-CN"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1</a:t>
            </a:r>
            <a:r>
              <a:rPr lang="zh-CN" altLang="zh-CN" sz="2400">
                <a:solidFill>
                  <a:schemeClr val="tx1"/>
                </a:solidFill>
                <a:latin typeface="Arial" panose="020B0604020202020204" pitchFamily="34" charset="0"/>
              </a:rPr>
              <a:t>）用户解决问题或达到目标所需的</a:t>
            </a:r>
            <a:r>
              <a:rPr lang="zh-CN" altLang="zh-CN" sz="2400">
                <a:solidFill>
                  <a:srgbClr val="FF0000"/>
                </a:solidFill>
                <a:latin typeface="Arial" panose="020B0604020202020204" pitchFamily="34" charset="0"/>
              </a:rPr>
              <a:t>条件或能力</a:t>
            </a:r>
            <a:r>
              <a:rPr lang="zh-CN" altLang="zh-CN" sz="2400">
                <a:solidFill>
                  <a:schemeClr val="tx1"/>
                </a:solidFill>
                <a:latin typeface="Arial" panose="020B0604020202020204" pitchFamily="34" charset="0"/>
              </a:rPr>
              <a:t>。</a:t>
            </a:r>
          </a:p>
          <a:p>
            <a:pPr>
              <a:spcBef>
                <a:spcPct val="0"/>
              </a:spcBef>
              <a:buClrTx/>
              <a:buFont typeface="Arial" panose="020B0604020202020204" pitchFamily="34" charset="0"/>
              <a:buNone/>
            </a:pPr>
            <a:r>
              <a:rPr lang="zh-CN" altLang="zh-CN"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2</a:t>
            </a:r>
            <a:r>
              <a:rPr lang="zh-CN" altLang="zh-CN" sz="2400">
                <a:solidFill>
                  <a:schemeClr val="tx1"/>
                </a:solidFill>
                <a:latin typeface="Arial" panose="020B0604020202020204" pitchFamily="34" charset="0"/>
              </a:rPr>
              <a:t>）系统或系统部件要满足合同、标准、规范或其它正式规定文档所需具有的</a:t>
            </a:r>
            <a:r>
              <a:rPr lang="zh-CN" altLang="zh-CN" sz="2400">
                <a:solidFill>
                  <a:srgbClr val="FF0000"/>
                </a:solidFill>
                <a:latin typeface="Arial" panose="020B0604020202020204" pitchFamily="34" charset="0"/>
              </a:rPr>
              <a:t>条件或能力</a:t>
            </a:r>
            <a:r>
              <a:rPr lang="zh-CN" altLang="zh-CN" sz="2400">
                <a:solidFill>
                  <a:schemeClr val="tx1"/>
                </a:solidFill>
                <a:latin typeface="Arial" panose="020B0604020202020204" pitchFamily="34" charset="0"/>
              </a:rPr>
              <a:t>。</a:t>
            </a:r>
          </a:p>
          <a:p>
            <a:pPr>
              <a:spcBef>
                <a:spcPct val="0"/>
              </a:spcBef>
              <a:buClrTx/>
              <a:buFont typeface="Arial" panose="020B0604020202020204" pitchFamily="34" charset="0"/>
              <a:buNone/>
            </a:pPr>
            <a:r>
              <a:rPr lang="zh-CN" altLang="zh-CN"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3</a:t>
            </a:r>
            <a:r>
              <a:rPr lang="zh-CN" altLang="zh-CN" sz="2400">
                <a:solidFill>
                  <a:schemeClr val="tx1"/>
                </a:solidFill>
                <a:latin typeface="Arial" panose="020B0604020202020204" pitchFamily="34" charset="0"/>
              </a:rPr>
              <a:t>）一种反映上面或所描述的条件或能力的</a:t>
            </a:r>
            <a:r>
              <a:rPr lang="zh-CN" altLang="zh-CN" sz="2400">
                <a:solidFill>
                  <a:srgbClr val="FF0000"/>
                </a:solidFill>
                <a:latin typeface="Arial" panose="020B0604020202020204" pitchFamily="34" charset="0"/>
              </a:rPr>
              <a:t>文档说明</a:t>
            </a:r>
            <a:r>
              <a:rPr lang="zh-CN" altLang="zh-CN" sz="2400">
                <a:solidFill>
                  <a:schemeClr val="tx1"/>
                </a:solidFill>
                <a:latin typeface="Arial" panose="020B0604020202020204" pitchFamily="34" charset="0"/>
              </a:rPr>
              <a:t>。</a:t>
            </a:r>
          </a:p>
          <a:p>
            <a:pPr>
              <a:spcBef>
                <a:spcPct val="0"/>
              </a:spcBef>
              <a:buClrTx/>
              <a:buFont typeface="Arial" panose="020B0604020202020204" pitchFamily="34" charset="0"/>
              <a:buNone/>
            </a:pPr>
            <a:r>
              <a:rPr lang="zh-CN" altLang="zh-CN" sz="2400">
                <a:solidFill>
                  <a:schemeClr val="tx1"/>
                </a:solidFill>
                <a:latin typeface="Arial" panose="020B0604020202020204" pitchFamily="34" charset="0"/>
              </a:rPr>
              <a:t>通俗地讲，“需求”就是用户的需要，包括用户要解决的问题、达到的目标、以及实现这些目标所需要的条件，它是一个程序或系统开发工作的说明，表现形式一般为</a:t>
            </a:r>
            <a:r>
              <a:rPr lang="zh-CN" altLang="zh-CN" sz="2400">
                <a:solidFill>
                  <a:srgbClr val="FF0000"/>
                </a:solidFill>
                <a:latin typeface="Arial" panose="020B0604020202020204" pitchFamily="34" charset="0"/>
              </a:rPr>
              <a:t>文档</a:t>
            </a:r>
            <a:r>
              <a:rPr lang="zh-CN" altLang="zh-CN" sz="2400">
                <a:solidFill>
                  <a:schemeClr val="tx1"/>
                </a:solidFill>
                <a:latin typeface="Arial" panose="020B0604020202020204" pitchFamily="34" charset="0"/>
              </a:rPr>
              <a:t>形式。</a:t>
            </a:r>
          </a:p>
        </p:txBody>
      </p:sp>
      <p:sp>
        <p:nvSpPr>
          <p:cNvPr id="2" name="Rectangle 9">
            <a:extLst>
              <a:ext uri="{FF2B5EF4-FFF2-40B4-BE49-F238E27FC236}">
                <a16:creationId xmlns:a16="http://schemas.microsoft.com/office/drawing/2014/main" id="{319ED836-6BA1-4BEE-AF6C-F49A6A0BEFE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buFont typeface="Arial" charset="0"/>
              <a:buNone/>
              <a:defRPr/>
            </a:pPr>
            <a:endParaRPr lang="zh-CN" altLang="en-US">
              <a:latin typeface="Arial" charset="0"/>
              <a:ea typeface="宋体" charset="0"/>
            </a:endParaRPr>
          </a:p>
        </p:txBody>
      </p:sp>
      <p:pic>
        <p:nvPicPr>
          <p:cNvPr id="19460" name="图片 37">
            <a:extLst>
              <a:ext uri="{FF2B5EF4-FFF2-40B4-BE49-F238E27FC236}">
                <a16:creationId xmlns:a16="http://schemas.microsoft.com/office/drawing/2014/main" id="{86ADA691-395C-4909-BA3A-6D8EDF204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5949950"/>
            <a:ext cx="8604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
            <a:extLst>
              <a:ext uri="{FF2B5EF4-FFF2-40B4-BE49-F238E27FC236}">
                <a16:creationId xmlns:a16="http://schemas.microsoft.com/office/drawing/2014/main" id="{F6D4EC1C-AAA7-471F-8060-5B97E5EC292E}"/>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buFont typeface="Arial" charset="0"/>
              <a:buNone/>
              <a:defRPr/>
            </a:pPr>
            <a:endParaRPr lang="zh-CN" altLang="en-US">
              <a:latin typeface="Arial" charset="0"/>
              <a:ea typeface="宋体"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E3663B25-7176-4BCA-8BB6-8B7A4EFD3CEA}"/>
              </a:ext>
            </a:extLst>
          </p:cNvPr>
          <p:cNvSpPr>
            <a:spLocks noGrp="1" noChangeArrowheads="1"/>
          </p:cNvSpPr>
          <p:nvPr>
            <p:ph type="title" idx="4294967295"/>
          </p:nvPr>
        </p:nvSpPr>
        <p:spPr>
          <a:xfrm>
            <a:off x="428625" y="161925"/>
            <a:ext cx="8178800" cy="533400"/>
          </a:xfrm>
        </p:spPr>
        <p:txBody>
          <a:bodyPr/>
          <a:lstStyle/>
          <a:p>
            <a:pPr eaLnBrk="1" hangingPunct="1"/>
            <a:r>
              <a:rPr lang="en-US" altLang="zh-CN" b="0">
                <a:effectLst>
                  <a:outerShdw blurRad="38100" dist="38100" dir="2700000" algn="tl">
                    <a:srgbClr val="C0C0C0"/>
                  </a:outerShdw>
                </a:effectLst>
              </a:rPr>
              <a:t>3.8 </a:t>
            </a:r>
            <a:r>
              <a:rPr lang="zh-CN" altLang="en-US" b="0">
                <a:effectLst>
                  <a:outerShdw blurRad="38100" dist="38100" dir="2700000" algn="tl">
                    <a:srgbClr val="C0C0C0"/>
                  </a:outerShdw>
                </a:effectLst>
              </a:rPr>
              <a:t>本章小结</a:t>
            </a:r>
          </a:p>
        </p:txBody>
      </p:sp>
      <p:sp>
        <p:nvSpPr>
          <p:cNvPr id="94210" name="Text Box 3">
            <a:extLst>
              <a:ext uri="{FF2B5EF4-FFF2-40B4-BE49-F238E27FC236}">
                <a16:creationId xmlns:a16="http://schemas.microsoft.com/office/drawing/2014/main" id="{AED4AC0A-9BC6-4D73-A8B1-24EE38C1DC4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94211" name="Rectangle 4">
            <a:extLst>
              <a:ext uri="{FF2B5EF4-FFF2-40B4-BE49-F238E27FC236}">
                <a16:creationId xmlns:a16="http://schemas.microsoft.com/office/drawing/2014/main" id="{759CBF15-4AE0-41E9-ACD6-9BBCE7D6B7D8}"/>
              </a:ext>
            </a:extLst>
          </p:cNvPr>
          <p:cNvSpPr>
            <a:spLocks noChangeArrowheads="1"/>
          </p:cNvSpPr>
          <p:nvPr/>
        </p:nvSpPr>
        <p:spPr bwMode="auto">
          <a:xfrm>
            <a:off x="-608013" y="43830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94212" name="Rectangle 5">
            <a:extLst>
              <a:ext uri="{FF2B5EF4-FFF2-40B4-BE49-F238E27FC236}">
                <a16:creationId xmlns:a16="http://schemas.microsoft.com/office/drawing/2014/main" id="{773A2EF9-D82D-4734-A60E-830EA206622F}"/>
              </a:ext>
            </a:extLst>
          </p:cNvPr>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solidFill>
                <a:schemeClr val="tx1"/>
              </a:solidFill>
              <a:latin typeface="Arial" panose="020B0604020202020204" pitchFamily="34" charset="0"/>
            </a:endParaRPr>
          </a:p>
        </p:txBody>
      </p:sp>
      <p:sp>
        <p:nvSpPr>
          <p:cNvPr id="19" name="圆角矩形 18">
            <a:extLst>
              <a:ext uri="{FF2B5EF4-FFF2-40B4-BE49-F238E27FC236}">
                <a16:creationId xmlns:a16="http://schemas.microsoft.com/office/drawing/2014/main" id="{78E1BF0B-F882-421C-A0BE-F5BD73711CD3}"/>
              </a:ext>
            </a:extLst>
          </p:cNvPr>
          <p:cNvSpPr/>
          <p:nvPr/>
        </p:nvSpPr>
        <p:spPr bwMode="gray">
          <a:xfrm>
            <a:off x="250825" y="1125538"/>
            <a:ext cx="8785225" cy="5732462"/>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90000"/>
              </a:lnSpc>
              <a:spcBef>
                <a:spcPct val="0"/>
              </a:spcBef>
              <a:buClrTx/>
              <a:buFontTx/>
              <a:buNone/>
            </a:pPr>
            <a:r>
              <a:rPr lang="zh-CN" altLang="en-US" sz="1800">
                <a:solidFill>
                  <a:srgbClr val="CC0000"/>
                </a:solidFill>
                <a:latin typeface="Arial" panose="020B0604020202020204" pitchFamily="34" charset="0"/>
              </a:rPr>
              <a:t>        </a:t>
            </a:r>
            <a:r>
              <a:rPr lang="zh-CN" altLang="en-US" sz="1800">
                <a:solidFill>
                  <a:srgbClr val="FF0000"/>
                </a:solidFill>
                <a:latin typeface="Arial" panose="020B0604020202020204" pitchFamily="34" charset="0"/>
              </a:rPr>
              <a:t>应用系统分析</a:t>
            </a:r>
            <a:r>
              <a:rPr lang="zh-CN" altLang="en-US" sz="1800">
                <a:solidFill>
                  <a:schemeClr val="tx1"/>
                </a:solidFill>
                <a:latin typeface="Arial" panose="020B0604020202020204" pitchFamily="34" charset="0"/>
              </a:rPr>
              <a:t>实际</a:t>
            </a:r>
            <a:r>
              <a:rPr lang="zh-CN" altLang="en-US" sz="1800">
                <a:solidFill>
                  <a:srgbClr val="990000"/>
                </a:solidFill>
                <a:latin typeface="Arial" panose="020B0604020202020204" pitchFamily="34" charset="0"/>
              </a:rPr>
              <a:t>包括</a:t>
            </a:r>
            <a:r>
              <a:rPr lang="zh-CN" altLang="en-US" sz="1800" u="sng">
                <a:solidFill>
                  <a:schemeClr val="tx1"/>
                </a:solidFill>
                <a:latin typeface="Arial" panose="020B0604020202020204" pitchFamily="34" charset="0"/>
              </a:rPr>
              <a:t>领域分析</a:t>
            </a:r>
            <a:r>
              <a:rPr lang="zh-CN" altLang="en-US" sz="1800">
                <a:solidFill>
                  <a:schemeClr val="tx1"/>
                </a:solidFill>
                <a:latin typeface="Arial" panose="020B0604020202020204" pitchFamily="34" charset="0"/>
              </a:rPr>
              <a:t>和</a:t>
            </a:r>
            <a:r>
              <a:rPr lang="zh-CN" altLang="en-US" sz="1800" u="sng">
                <a:solidFill>
                  <a:schemeClr val="tx1"/>
                </a:solidFill>
                <a:latin typeface="Arial" panose="020B0604020202020204" pitchFamily="34" charset="0"/>
              </a:rPr>
              <a:t>软件需求分析</a:t>
            </a:r>
            <a:r>
              <a:rPr lang="zh-CN" altLang="en-US" sz="1800">
                <a:solidFill>
                  <a:srgbClr val="990000"/>
                </a:solidFill>
                <a:latin typeface="Arial" panose="020B0604020202020204" pitchFamily="34" charset="0"/>
              </a:rPr>
              <a:t>两方面</a:t>
            </a:r>
            <a:r>
              <a:rPr lang="zh-CN" altLang="en-US" sz="1800">
                <a:solidFill>
                  <a:schemeClr val="tx1"/>
                </a:solidFill>
                <a:latin typeface="Arial" panose="020B0604020202020204" pitchFamily="34" charset="0"/>
              </a:rPr>
              <a:t>工作</a:t>
            </a:r>
            <a:r>
              <a:rPr lang="en-US" altLang="zh-CN" sz="1800">
                <a:solidFill>
                  <a:schemeClr val="tx1"/>
                </a:solidFill>
                <a:latin typeface="Arial" panose="020B0604020202020204" pitchFamily="34" charset="0"/>
              </a:rPr>
              <a:t>.</a:t>
            </a:r>
            <a:r>
              <a:rPr lang="zh-CN" altLang="en-US" sz="1800">
                <a:solidFill>
                  <a:srgbClr val="CC0000"/>
                </a:solidFill>
                <a:latin typeface="Arial" panose="020B0604020202020204" pitchFamily="34" charset="0"/>
              </a:rPr>
              <a:t>领域分析</a:t>
            </a:r>
            <a:r>
              <a:rPr lang="zh-CN" altLang="en-US" sz="1800">
                <a:solidFill>
                  <a:schemeClr val="tx1"/>
                </a:solidFill>
                <a:latin typeface="Arial" panose="020B0604020202020204" pitchFamily="34" charset="0"/>
              </a:rPr>
              <a:t>是对软件所服务的应用领域进行的分析工作</a:t>
            </a:r>
            <a:r>
              <a:rPr lang="en-US" altLang="zh-CN" sz="1800">
                <a:solidFill>
                  <a:schemeClr val="tx1"/>
                </a:solidFill>
                <a:latin typeface="Arial" panose="020B0604020202020204" pitchFamily="34" charset="0"/>
              </a:rPr>
              <a:t>.</a:t>
            </a:r>
            <a:r>
              <a:rPr lang="zh-CN" altLang="en-US" sz="1800">
                <a:solidFill>
                  <a:schemeClr val="tx1"/>
                </a:solidFill>
                <a:latin typeface="Arial" panose="020B0604020202020204" pitchFamily="34" charset="0"/>
              </a:rPr>
              <a:t>软件的服务领域具有广阔性和多样性</a:t>
            </a:r>
            <a:r>
              <a:rPr lang="en-US" altLang="zh-CN" sz="1800">
                <a:solidFill>
                  <a:schemeClr val="tx1"/>
                </a:solidFill>
                <a:latin typeface="Arial" panose="020B0604020202020204" pitchFamily="34" charset="0"/>
              </a:rPr>
              <a:t>,</a:t>
            </a:r>
            <a:r>
              <a:rPr lang="zh-CN" altLang="en-US" sz="1800">
                <a:solidFill>
                  <a:schemeClr val="tx1"/>
                </a:solidFill>
                <a:latin typeface="Arial" panose="020B0604020202020204" pitchFamily="34" charset="0"/>
              </a:rPr>
              <a:t>不同软件的应用领域差异很大</a:t>
            </a:r>
            <a:r>
              <a:rPr lang="en-US" altLang="zh-CN" sz="1800">
                <a:solidFill>
                  <a:schemeClr val="tx1"/>
                </a:solidFill>
                <a:latin typeface="Arial" panose="020B0604020202020204" pitchFamily="34" charset="0"/>
              </a:rPr>
              <a:t>.</a:t>
            </a:r>
            <a:r>
              <a:rPr lang="zh-CN" altLang="zh-CN" sz="1800">
                <a:solidFill>
                  <a:srgbClr val="FF0000"/>
                </a:solidFill>
                <a:latin typeface="Arial" panose="020B0604020202020204" pitchFamily="34" charset="0"/>
              </a:rPr>
              <a:t>软件需求分析</a:t>
            </a:r>
            <a:r>
              <a:rPr lang="zh-CN" altLang="zh-CN" sz="1800">
                <a:solidFill>
                  <a:schemeClr val="tx1"/>
                </a:solidFill>
                <a:latin typeface="Arial" panose="020B0604020202020204" pitchFamily="34" charset="0"/>
              </a:rPr>
              <a:t>简称</a:t>
            </a:r>
            <a:r>
              <a:rPr lang="zh-CN" altLang="zh-CN" sz="1800">
                <a:solidFill>
                  <a:srgbClr val="FF0000"/>
                </a:solidFill>
                <a:latin typeface="Arial" panose="020B0604020202020204" pitchFamily="34" charset="0"/>
              </a:rPr>
              <a:t>需求分析</a:t>
            </a:r>
            <a:r>
              <a:rPr lang="en-US" altLang="zh-CN" sz="1800">
                <a:solidFill>
                  <a:schemeClr val="tx1"/>
                </a:solidFill>
                <a:latin typeface="Arial" panose="020B0604020202020204" pitchFamily="34" charset="0"/>
              </a:rPr>
              <a:t>.</a:t>
            </a:r>
            <a:r>
              <a:rPr lang="zh-CN" altLang="en-US" sz="1800">
                <a:solidFill>
                  <a:schemeClr val="tx1"/>
                </a:solidFill>
                <a:latin typeface="Arial" panose="020B0604020202020204" pitchFamily="34" charset="0"/>
              </a:rPr>
              <a:t>        </a:t>
            </a:r>
            <a:endParaRPr lang="en-US" altLang="zh-CN" sz="1800">
              <a:solidFill>
                <a:schemeClr val="tx1"/>
              </a:solidFill>
              <a:latin typeface="Arial" panose="020B0604020202020204" pitchFamily="34" charset="0"/>
            </a:endParaRPr>
          </a:p>
          <a:p>
            <a:pPr eaLnBrk="1" hangingPunct="1">
              <a:lnSpc>
                <a:spcPct val="90000"/>
              </a:lnSpc>
              <a:spcBef>
                <a:spcPct val="0"/>
              </a:spcBef>
              <a:buClrTx/>
              <a:buFontTx/>
              <a:buNone/>
            </a:pPr>
            <a:r>
              <a:rPr lang="zh-CN" altLang="en-US" sz="1800">
                <a:solidFill>
                  <a:schemeClr val="tx1"/>
                </a:solidFill>
                <a:latin typeface="Arial" panose="020B0604020202020204" pitchFamily="34" charset="0"/>
              </a:rPr>
              <a:t>本章主要介绍</a:t>
            </a:r>
            <a:r>
              <a:rPr lang="zh-CN" altLang="en-US" sz="1800">
                <a:solidFill>
                  <a:srgbClr val="FF0000"/>
                </a:solidFill>
                <a:latin typeface="Arial" panose="020B0604020202020204" pitchFamily="34" charset="0"/>
              </a:rPr>
              <a:t>需求分析</a:t>
            </a:r>
            <a:r>
              <a:rPr lang="zh-CN" altLang="en-US" sz="1800">
                <a:solidFill>
                  <a:schemeClr val="tx1"/>
                </a:solidFill>
                <a:latin typeface="Arial" panose="020B0604020202020204" pitchFamily="34" charset="0"/>
              </a:rPr>
              <a:t>的</a:t>
            </a:r>
            <a:r>
              <a:rPr lang="zh-CN" altLang="en-US" sz="1800">
                <a:solidFill>
                  <a:srgbClr val="990000"/>
                </a:solidFill>
                <a:latin typeface="Arial" panose="020B0604020202020204" pitchFamily="34" charset="0"/>
              </a:rPr>
              <a:t>概念和特点、目的和原则、</a:t>
            </a:r>
            <a:r>
              <a:rPr lang="zh-CN" altLang="zh-CN" sz="1800">
                <a:solidFill>
                  <a:srgbClr val="990000"/>
                </a:solidFill>
                <a:latin typeface="Arial" panose="020B0604020202020204" pitchFamily="34" charset="0"/>
              </a:rPr>
              <a:t>需求分析的</a:t>
            </a:r>
            <a:r>
              <a:rPr lang="zh-CN" altLang="en-US" sz="1800">
                <a:solidFill>
                  <a:srgbClr val="990000"/>
                </a:solidFill>
                <a:latin typeface="Arial" panose="020B0604020202020204" pitchFamily="34" charset="0"/>
              </a:rPr>
              <a:t>任务及步骤</a:t>
            </a:r>
            <a:r>
              <a:rPr lang="en-US" altLang="zh-CN" sz="1800">
                <a:solidFill>
                  <a:srgbClr val="990000"/>
                </a:solidFill>
                <a:latin typeface="Arial" panose="020B0604020202020204" pitchFamily="34" charset="0"/>
              </a:rPr>
              <a:t>.</a:t>
            </a:r>
          </a:p>
          <a:p>
            <a:pPr eaLnBrk="1" hangingPunct="1">
              <a:lnSpc>
                <a:spcPct val="90000"/>
              </a:lnSpc>
              <a:spcBef>
                <a:spcPct val="0"/>
              </a:spcBef>
              <a:buClrTx/>
              <a:buFontTx/>
              <a:buNone/>
            </a:pPr>
            <a:r>
              <a:rPr lang="zh-CN" altLang="en-US" sz="1800">
                <a:solidFill>
                  <a:schemeClr val="tx1"/>
                </a:solidFill>
                <a:latin typeface="Arial" panose="020B0604020202020204" pitchFamily="34" charset="0"/>
              </a:rPr>
              <a:t>       在</a:t>
            </a:r>
            <a:r>
              <a:rPr lang="zh-CN" altLang="en-US" sz="1800">
                <a:solidFill>
                  <a:srgbClr val="990000"/>
                </a:solidFill>
                <a:latin typeface="Arial" panose="020B0604020202020204" pitchFamily="34" charset="0"/>
              </a:rPr>
              <a:t>需求分析描述工具</a:t>
            </a:r>
            <a:r>
              <a:rPr lang="zh-CN" altLang="en-US" sz="1800">
                <a:solidFill>
                  <a:schemeClr val="tx1"/>
                </a:solidFill>
                <a:latin typeface="Arial" panose="020B0604020202020204" pitchFamily="34" charset="0"/>
              </a:rPr>
              <a:t>中主要概述了</a:t>
            </a:r>
            <a:r>
              <a:rPr lang="en-US" altLang="zh-CN" sz="1800">
                <a:solidFill>
                  <a:schemeClr val="tx1"/>
                </a:solidFill>
                <a:latin typeface="Arial" panose="020B0604020202020204" pitchFamily="34" charset="0"/>
              </a:rPr>
              <a:t>ERD</a:t>
            </a:r>
            <a:r>
              <a:rPr lang="zh-CN" altLang="zh-CN" sz="1800">
                <a:solidFill>
                  <a:schemeClr val="tx1"/>
                </a:solidFill>
                <a:latin typeface="Arial" panose="020B0604020202020204" pitchFamily="34" charset="0"/>
              </a:rPr>
              <a:t>、</a:t>
            </a:r>
            <a:r>
              <a:rPr lang="en-US" altLang="zh-CN" sz="1800">
                <a:solidFill>
                  <a:schemeClr val="tx1"/>
                </a:solidFill>
                <a:latin typeface="Arial" panose="020B0604020202020204" pitchFamily="34" charset="0"/>
              </a:rPr>
              <a:t>DFD</a:t>
            </a:r>
            <a:r>
              <a:rPr lang="zh-CN" altLang="zh-CN" sz="1800">
                <a:solidFill>
                  <a:schemeClr val="tx1"/>
                </a:solidFill>
                <a:latin typeface="Arial" panose="020B0604020202020204" pitchFamily="34" charset="0"/>
              </a:rPr>
              <a:t>及数据字典、系统流程图及功能结构图、处理过程描述、子系统划分及新系统逻辑方案等</a:t>
            </a:r>
            <a:r>
              <a:rPr lang="zh-CN" altLang="en-US" sz="1800">
                <a:solidFill>
                  <a:schemeClr val="tx1"/>
                </a:solidFill>
                <a:latin typeface="Arial" panose="020B0604020202020204" pitchFamily="34" charset="0"/>
              </a:rPr>
              <a:t>。在</a:t>
            </a:r>
            <a:r>
              <a:rPr lang="zh-CN" altLang="en-US" sz="1800">
                <a:solidFill>
                  <a:srgbClr val="990000"/>
                </a:solidFill>
                <a:latin typeface="Arial" panose="020B0604020202020204" pitchFamily="34" charset="0"/>
              </a:rPr>
              <a:t>需求分析方法</a:t>
            </a:r>
            <a:r>
              <a:rPr lang="zh-CN" altLang="en-US" sz="1800">
                <a:solidFill>
                  <a:schemeClr val="tx1"/>
                </a:solidFill>
                <a:latin typeface="Arial" panose="020B0604020202020204" pitchFamily="34" charset="0"/>
              </a:rPr>
              <a:t>中介绍了需求分析方法分类（</a:t>
            </a:r>
            <a:r>
              <a:rPr lang="en-US" altLang="zh-CN" sz="1800">
                <a:solidFill>
                  <a:schemeClr val="tx1"/>
                </a:solidFill>
                <a:latin typeface="Arial" panose="020B0604020202020204" pitchFamily="34" charset="0"/>
              </a:rPr>
              <a:t>7</a:t>
            </a:r>
            <a:r>
              <a:rPr lang="zh-CN" altLang="en-US" sz="1800">
                <a:solidFill>
                  <a:schemeClr val="tx1"/>
                </a:solidFill>
                <a:latin typeface="Arial" panose="020B0604020202020204" pitchFamily="34" charset="0"/>
              </a:rPr>
              <a:t>种）、结构化分析、面向流程分析方法、需求获取技术等；需求分析的文档包括：</a:t>
            </a:r>
            <a:r>
              <a:rPr lang="zh-CN" altLang="zh-CN" sz="1800">
                <a:solidFill>
                  <a:schemeClr val="tx1"/>
                </a:solidFill>
                <a:latin typeface="Arial" panose="020B0604020202020204" pitchFamily="34" charset="0"/>
              </a:rPr>
              <a:t>系统（子系统）需求规格说明</a:t>
            </a:r>
            <a:r>
              <a:rPr lang="en-US" altLang="zh-CN" sz="1800">
                <a:solidFill>
                  <a:schemeClr val="tx1"/>
                </a:solidFill>
                <a:latin typeface="Arial" panose="020B0604020202020204" pitchFamily="34" charset="0"/>
              </a:rPr>
              <a:t>(SSS)</a:t>
            </a:r>
            <a:r>
              <a:rPr lang="zh-CN" altLang="zh-CN" sz="1800">
                <a:solidFill>
                  <a:schemeClr val="tx1"/>
                </a:solidFill>
                <a:latin typeface="Arial" panose="020B0604020202020204" pitchFamily="34" charset="0"/>
              </a:rPr>
              <a:t>、软件需求规格说明</a:t>
            </a:r>
            <a:r>
              <a:rPr lang="en-US" altLang="zh-CN" sz="1800">
                <a:solidFill>
                  <a:schemeClr val="tx1"/>
                </a:solidFill>
                <a:latin typeface="Arial" panose="020B0604020202020204" pitchFamily="34" charset="0"/>
              </a:rPr>
              <a:t>(SRS)</a:t>
            </a:r>
            <a:r>
              <a:rPr lang="zh-CN" altLang="zh-CN" sz="1800">
                <a:solidFill>
                  <a:schemeClr val="tx1"/>
                </a:solidFill>
                <a:latin typeface="Arial" panose="020B0604020202020204" pitchFamily="34" charset="0"/>
              </a:rPr>
              <a:t>、接口需求规格说明</a:t>
            </a:r>
            <a:r>
              <a:rPr lang="en-US" altLang="zh-CN" sz="1800">
                <a:solidFill>
                  <a:schemeClr val="tx1"/>
                </a:solidFill>
                <a:latin typeface="Arial" panose="020B0604020202020204" pitchFamily="34" charset="0"/>
              </a:rPr>
              <a:t>(IRS)</a:t>
            </a:r>
            <a:r>
              <a:rPr lang="zh-CN" altLang="zh-CN" sz="1800">
                <a:solidFill>
                  <a:schemeClr val="tx1"/>
                </a:solidFill>
                <a:latin typeface="Arial" panose="020B0604020202020204" pitchFamily="34" charset="0"/>
              </a:rPr>
              <a:t>、数据需求说明</a:t>
            </a:r>
            <a:r>
              <a:rPr lang="en-US" altLang="zh-CN" sz="1800">
                <a:solidFill>
                  <a:schemeClr val="tx1"/>
                </a:solidFill>
                <a:latin typeface="Arial" panose="020B0604020202020204" pitchFamily="34" charset="0"/>
              </a:rPr>
              <a:t>(DRD) .</a:t>
            </a:r>
            <a:endParaRPr lang="zh-CN" altLang="en-US" sz="1800">
              <a:solidFill>
                <a:schemeClr val="tx1"/>
              </a:solidFill>
              <a:latin typeface="Arial" panose="020B0604020202020204" pitchFamily="34" charset="0"/>
            </a:endParaRPr>
          </a:p>
          <a:p>
            <a:pPr eaLnBrk="1" hangingPunct="1">
              <a:lnSpc>
                <a:spcPct val="90000"/>
              </a:lnSpc>
              <a:spcAft>
                <a:spcPct val="20000"/>
              </a:spcAft>
              <a:buClrTx/>
              <a:buFontTx/>
              <a:buNone/>
            </a:pPr>
            <a:r>
              <a:rPr lang="zh-CN" altLang="en-US" sz="1800">
                <a:solidFill>
                  <a:schemeClr val="tx1"/>
                </a:solidFill>
                <a:latin typeface="Arial" panose="020B0604020202020204" pitchFamily="34" charset="0"/>
              </a:rPr>
              <a:t>        在需求分析阶段，需要对经过可行性分析所确定的系统目标和功能作进一步的</a:t>
            </a:r>
            <a:r>
              <a:rPr lang="zh-CN" altLang="en-US" sz="1800">
                <a:solidFill>
                  <a:srgbClr val="993300"/>
                </a:solidFill>
                <a:latin typeface="Arial" panose="020B0604020202020204" pitchFamily="34" charset="0"/>
              </a:rPr>
              <a:t>详细论述</a:t>
            </a:r>
            <a:r>
              <a:rPr lang="zh-CN" altLang="en-US" sz="1800">
                <a:solidFill>
                  <a:schemeClr val="tx1"/>
                </a:solidFill>
                <a:latin typeface="Arial" panose="020B0604020202020204" pitchFamily="34" charset="0"/>
              </a:rPr>
              <a:t>，确定系统“</a:t>
            </a:r>
            <a:r>
              <a:rPr lang="zh-CN" altLang="en-US" sz="1800">
                <a:solidFill>
                  <a:srgbClr val="990000"/>
                </a:solidFill>
                <a:latin typeface="Arial" panose="020B0604020202020204" pitchFamily="34" charset="0"/>
              </a:rPr>
              <a:t>必须做什么？</a:t>
            </a:r>
            <a:r>
              <a:rPr lang="zh-CN" altLang="en-US" sz="1800">
                <a:solidFill>
                  <a:schemeClr val="tx1"/>
                </a:solidFill>
                <a:latin typeface="Arial" panose="020B0604020202020204" pitchFamily="34" charset="0"/>
              </a:rPr>
              <a:t>” 即“</a:t>
            </a:r>
            <a:r>
              <a:rPr lang="zh-CN" altLang="en-US" sz="1800">
                <a:solidFill>
                  <a:srgbClr val="990000"/>
                </a:solidFill>
                <a:latin typeface="Arial" panose="020B0604020202020204" pitchFamily="34" charset="0"/>
              </a:rPr>
              <a:t>必须完成哪些</a:t>
            </a:r>
            <a:r>
              <a:rPr lang="zh-CN" altLang="en-US" sz="1800">
                <a:solidFill>
                  <a:schemeClr val="tx1"/>
                </a:solidFill>
                <a:latin typeface="Arial" panose="020B0604020202020204" pitchFamily="34" charset="0"/>
              </a:rPr>
              <a:t>”工作，同时对新的目标系统</a:t>
            </a:r>
            <a:r>
              <a:rPr lang="zh-CN" altLang="en-US" sz="1800">
                <a:solidFill>
                  <a:srgbClr val="3333FF"/>
                </a:solidFill>
                <a:effectLst>
                  <a:outerShdw blurRad="38100" dist="38100" dir="2700000" algn="tl">
                    <a:srgbClr val="C0C0C0"/>
                  </a:outerShdw>
                </a:effectLst>
                <a:latin typeface="Arial" panose="020B0604020202020204" pitchFamily="34" charset="0"/>
              </a:rPr>
              <a:t>提出</a:t>
            </a:r>
            <a:r>
              <a:rPr lang="zh-CN" altLang="en-US" sz="1800" u="sng">
                <a:solidFill>
                  <a:schemeClr val="tx1"/>
                </a:solidFill>
                <a:latin typeface="Arial" panose="020B0604020202020204" pitchFamily="34" charset="0"/>
              </a:rPr>
              <a:t>完整、准确的具体要求</a:t>
            </a:r>
            <a:r>
              <a:rPr lang="zh-CN" altLang="en-US" sz="1800">
                <a:solidFill>
                  <a:schemeClr val="tx1"/>
                </a:solidFill>
                <a:latin typeface="Arial" panose="020B0604020202020204" pitchFamily="34" charset="0"/>
              </a:rPr>
              <a:t>，而</a:t>
            </a:r>
            <a:r>
              <a:rPr lang="zh-CN" altLang="en-US" sz="1800" u="sng">
                <a:solidFill>
                  <a:schemeClr val="tx1"/>
                </a:solidFill>
                <a:latin typeface="Arial" panose="020B0604020202020204" pitchFamily="34" charset="0"/>
              </a:rPr>
              <a:t>不是确定系统“怎样完成”工作</a:t>
            </a:r>
            <a:r>
              <a:rPr lang="zh-CN" altLang="en-US" sz="1800">
                <a:solidFill>
                  <a:schemeClr val="tx1"/>
                </a:solidFill>
                <a:latin typeface="Arial" panose="020B0604020202020204" pitchFamily="34" charset="0"/>
              </a:rPr>
              <a:t>。</a:t>
            </a:r>
          </a:p>
          <a:p>
            <a:pPr eaLnBrk="1" hangingPunct="1">
              <a:lnSpc>
                <a:spcPct val="90000"/>
              </a:lnSpc>
              <a:spcAft>
                <a:spcPct val="20000"/>
              </a:spcAft>
              <a:buClrTx/>
              <a:buFontTx/>
              <a:buNone/>
            </a:pPr>
            <a:r>
              <a:rPr lang="zh-CN" altLang="en-US" sz="1800">
                <a:solidFill>
                  <a:srgbClr val="CC0000"/>
                </a:solidFill>
                <a:latin typeface="Arial" panose="020B0604020202020204" pitchFamily="34" charset="0"/>
              </a:rPr>
              <a:t>       软件需求</a:t>
            </a:r>
            <a:r>
              <a:rPr lang="zh-CN" altLang="zh-CN" sz="1800">
                <a:solidFill>
                  <a:schemeClr val="tx1"/>
                </a:solidFill>
                <a:latin typeface="Arial" panose="020B0604020202020204" pitchFamily="34" charset="0"/>
              </a:rPr>
              <a:t>是为了解决现实中的特定问题的需求属性</a:t>
            </a:r>
            <a:r>
              <a:rPr lang="en-US" altLang="zh-CN" sz="1800">
                <a:solidFill>
                  <a:schemeClr val="tx1"/>
                </a:solidFill>
                <a:latin typeface="Arial" panose="020B0604020202020204" pitchFamily="34" charset="0"/>
              </a:rPr>
              <a:t>.</a:t>
            </a:r>
            <a:r>
              <a:rPr lang="zh-CN" altLang="en-US" sz="1800">
                <a:solidFill>
                  <a:schemeClr val="tx1"/>
                </a:solidFill>
                <a:latin typeface="Arial" panose="020B0604020202020204" pitchFamily="34" charset="0"/>
              </a:rPr>
              <a:t>其</a:t>
            </a:r>
            <a:r>
              <a:rPr lang="zh-CN" altLang="en-US" sz="1800">
                <a:solidFill>
                  <a:srgbClr val="993300"/>
                </a:solidFill>
                <a:latin typeface="Arial" panose="020B0604020202020204" pitchFamily="34" charset="0"/>
              </a:rPr>
              <a:t>特定问题</a:t>
            </a:r>
            <a:r>
              <a:rPr lang="zh-CN" altLang="en-US" sz="1800">
                <a:solidFill>
                  <a:schemeClr val="tx1"/>
                </a:solidFill>
                <a:latin typeface="Arial" panose="020B0604020202020204" pitchFamily="34" charset="0"/>
              </a:rPr>
              <a:t>可能是用户的任务自动化、业务处理或设备控制等。</a:t>
            </a:r>
            <a:r>
              <a:rPr lang="zh-CN" altLang="en-US" sz="1800">
                <a:solidFill>
                  <a:srgbClr val="800000"/>
                </a:solidFill>
                <a:latin typeface="Arial" panose="020B0604020202020204" pitchFamily="34" charset="0"/>
              </a:rPr>
              <a:t>需求获取</a:t>
            </a:r>
            <a:r>
              <a:rPr lang="zh-CN" altLang="en-US" sz="1800">
                <a:solidFill>
                  <a:schemeClr val="tx1"/>
                </a:solidFill>
                <a:latin typeface="Arial" panose="020B0604020202020204" pitchFamily="34" charset="0"/>
              </a:rPr>
              <a:t>可以采用面谈、走访、问卷调查和召开座谈会等方法，并可以辅助采取启发法、观摩法和原型法。需求分析需要从总体需求、系统功能和技术性能等方面进行分析。需求分析完成后需要</a:t>
            </a:r>
            <a:r>
              <a:rPr lang="zh-CN" altLang="en-US" sz="1800">
                <a:solidFill>
                  <a:srgbClr val="3333FF"/>
                </a:solidFill>
                <a:effectLst>
                  <a:outerShdw blurRad="38100" dist="38100" dir="2700000" algn="tl">
                    <a:srgbClr val="C0C0C0"/>
                  </a:outerShdw>
                </a:effectLst>
                <a:latin typeface="Arial" panose="020B0604020202020204" pitchFamily="34" charset="0"/>
              </a:rPr>
              <a:t>编写</a:t>
            </a:r>
            <a:r>
              <a:rPr lang="zh-CN" altLang="en-US" sz="1800">
                <a:solidFill>
                  <a:srgbClr val="800000"/>
                </a:solidFill>
                <a:latin typeface="Arial" panose="020B0604020202020204" pitchFamily="34" charset="0"/>
              </a:rPr>
              <a:t>软件需求说明书</a:t>
            </a:r>
            <a:r>
              <a:rPr lang="en-US" altLang="zh-CN" sz="1800" b="0">
                <a:solidFill>
                  <a:srgbClr val="29698D"/>
                </a:solidFill>
              </a:rPr>
              <a:t>(</a:t>
            </a:r>
            <a:r>
              <a:rPr lang="en-US" altLang="zh-CN" sz="1800">
                <a:solidFill>
                  <a:schemeClr val="tx1"/>
                </a:solidFill>
                <a:latin typeface="Arial" panose="020B0604020202020204" pitchFamily="34" charset="0"/>
              </a:rPr>
              <a:t>SRS) </a:t>
            </a:r>
            <a:r>
              <a:rPr lang="zh-CN" altLang="en-US" sz="1800">
                <a:solidFill>
                  <a:schemeClr val="tx1"/>
                </a:solidFill>
                <a:latin typeface="Arial" panose="020B0604020202020204" pitchFamily="34" charset="0"/>
              </a:rPr>
              <a:t>，</a:t>
            </a:r>
            <a:r>
              <a:rPr lang="zh-CN" altLang="zh-CN" sz="1800">
                <a:solidFill>
                  <a:schemeClr val="tx1"/>
                </a:solidFill>
                <a:latin typeface="Arial" panose="020B0604020202020204" pitchFamily="34" charset="0"/>
              </a:rPr>
              <a:t>并对需求进行审查、验证和总结</a:t>
            </a:r>
            <a:r>
              <a:rPr lang="zh-CN" altLang="en-US" sz="1800">
                <a:solidFill>
                  <a:schemeClr val="tx1"/>
                </a:solidFill>
                <a:latin typeface="Arial" panose="020B060402020202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B0804E30-23FD-4DCC-B0B4-D2892A78B6FD}"/>
              </a:ext>
            </a:extLst>
          </p:cNvPr>
          <p:cNvSpPr/>
          <p:nvPr/>
        </p:nvSpPr>
        <p:spPr bwMode="gray">
          <a:xfrm>
            <a:off x="179388" y="1268413"/>
            <a:ext cx="8785225" cy="5256212"/>
          </a:xfrm>
          <a:prstGeom prst="roundRect">
            <a:avLst>
              <a:gd name="adj" fmla="val 8201"/>
            </a:avLst>
          </a:prstGeom>
        </p:spPr>
        <p:style>
          <a:lnRef idx="2">
            <a:schemeClr val="dk1"/>
          </a:lnRef>
          <a:fillRef idx="1">
            <a:schemeClr val="lt1"/>
          </a:fillRef>
          <a:effectRef idx="0">
            <a:schemeClr val="dk1"/>
          </a:effectRef>
          <a:fontRef idx="minor">
            <a:schemeClr val="dk1"/>
          </a:fontRef>
        </p:style>
        <p:txBody>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spcBef>
                <a:spcPct val="25000"/>
              </a:spcBef>
              <a:spcAft>
                <a:spcPct val="25000"/>
              </a:spcAft>
              <a:defRPr/>
            </a:pPr>
            <a:endParaRPr lang="zh-CN" altLang="zh-CN" sz="2400" dirty="0"/>
          </a:p>
        </p:txBody>
      </p:sp>
      <p:sp>
        <p:nvSpPr>
          <p:cNvPr id="2" name="矩形 1">
            <a:extLst>
              <a:ext uri="{FF2B5EF4-FFF2-40B4-BE49-F238E27FC236}">
                <a16:creationId xmlns:a16="http://schemas.microsoft.com/office/drawing/2014/main" id="{B1D43B0D-31A8-48DF-AFF4-F27E3D0285FF}"/>
              </a:ext>
            </a:extLst>
          </p:cNvPr>
          <p:cNvSpPr/>
          <p:nvPr/>
        </p:nvSpPr>
        <p:spPr>
          <a:xfrm>
            <a:off x="684213" y="1501775"/>
            <a:ext cx="7632700" cy="5078413"/>
          </a:xfrm>
          <a:prstGeom prst="rect">
            <a:avLst/>
          </a:prstGeom>
        </p:spPr>
        <p:txBody>
          <a:bodyPr>
            <a:spAutoFit/>
          </a:bodyPr>
          <a:lstStyle>
            <a:lvl1pPr indent="26987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zh-CN" b="1">
                <a:solidFill>
                  <a:srgbClr val="29698D"/>
                </a:solidFill>
                <a:latin typeface="宋体" panose="02010600030101010101" pitchFamily="2" charset="-122"/>
              </a:rPr>
              <a:t>软件需求分为</a:t>
            </a:r>
            <a:r>
              <a:rPr lang="zh-CN" altLang="zh-CN" b="1">
                <a:solidFill>
                  <a:srgbClr val="FF0000"/>
                </a:solidFill>
                <a:latin typeface="宋体" panose="02010600030101010101" pitchFamily="2" charset="-122"/>
              </a:rPr>
              <a:t>三个层次：</a:t>
            </a:r>
            <a:r>
              <a:rPr lang="zh-CN" altLang="zh-CN" b="1">
                <a:solidFill>
                  <a:srgbClr val="006600"/>
                </a:solidFill>
                <a:latin typeface="宋体" panose="02010600030101010101" pitchFamily="2" charset="-122"/>
              </a:rPr>
              <a:t>业务需求、用户需求、功能需求</a:t>
            </a:r>
            <a:r>
              <a:rPr lang="zh-CN" altLang="zh-CN" b="1">
                <a:solidFill>
                  <a:srgbClr val="29698D"/>
                </a:solidFill>
                <a:latin typeface="宋体" panose="02010600030101010101" pitchFamily="2" charset="-122"/>
              </a:rPr>
              <a:t>，此外还包括某些类别的</a:t>
            </a:r>
            <a:r>
              <a:rPr lang="zh-CN" altLang="zh-CN" b="1">
                <a:solidFill>
                  <a:srgbClr val="006600"/>
                </a:solidFill>
                <a:latin typeface="宋体" panose="02010600030101010101" pitchFamily="2" charset="-122"/>
              </a:rPr>
              <a:t>非功能需求</a:t>
            </a:r>
            <a:r>
              <a:rPr lang="zh-CN" altLang="zh-CN" b="1">
                <a:solidFill>
                  <a:srgbClr val="29698D"/>
                </a:solidFill>
                <a:latin typeface="宋体" panose="02010600030101010101" pitchFamily="2" charset="-122"/>
              </a:rPr>
              <a:t>。</a:t>
            </a:r>
          </a:p>
          <a:p>
            <a:pPr eaLnBrk="1" hangingPunct="1">
              <a:lnSpc>
                <a:spcPct val="150000"/>
              </a:lnSpc>
              <a:buFont typeface="Arial" panose="020B0604020202020204" pitchFamily="34" charset="0"/>
              <a:buNone/>
            </a:pPr>
            <a:r>
              <a:rPr lang="en-US" altLang="zh-CN" b="1">
                <a:solidFill>
                  <a:srgbClr val="CC0000"/>
                </a:solidFill>
                <a:latin typeface="宋体" panose="02010600030101010101" pitchFamily="2" charset="-122"/>
              </a:rPr>
              <a:t>(1) </a:t>
            </a:r>
            <a:r>
              <a:rPr lang="zh-CN" altLang="zh-CN" b="1">
                <a:solidFill>
                  <a:srgbClr val="CC0000"/>
                </a:solidFill>
                <a:latin typeface="宋体" panose="02010600030101010101" pitchFamily="2" charset="-122"/>
              </a:rPr>
              <a:t>业务需求</a:t>
            </a:r>
            <a:r>
              <a:rPr lang="zh-CN" altLang="zh-CN" b="1">
                <a:solidFill>
                  <a:srgbClr val="29698D"/>
                </a:solidFill>
                <a:latin typeface="宋体" panose="02010600030101010101" pitchFamily="2" charset="-122"/>
              </a:rPr>
              <a:t>：业务需求反映组织机构或客户对系统和产品高层次的目标要求，它们在项目视图与范围文档中予以说明。</a:t>
            </a:r>
          </a:p>
          <a:p>
            <a:pPr eaLnBrk="1" hangingPunct="1">
              <a:lnSpc>
                <a:spcPct val="150000"/>
              </a:lnSpc>
              <a:buFont typeface="Arial" panose="020B0604020202020204" pitchFamily="34" charset="0"/>
              <a:buNone/>
            </a:pPr>
            <a:r>
              <a:rPr lang="en-US" altLang="zh-CN" b="1">
                <a:solidFill>
                  <a:srgbClr val="CC0000"/>
                </a:solidFill>
                <a:latin typeface="宋体" panose="02010600030101010101" pitchFamily="2" charset="-122"/>
              </a:rPr>
              <a:t>(2) </a:t>
            </a:r>
            <a:r>
              <a:rPr lang="zh-CN" altLang="zh-CN" b="1">
                <a:solidFill>
                  <a:srgbClr val="CC0000"/>
                </a:solidFill>
                <a:latin typeface="宋体" panose="02010600030101010101" pitchFamily="2" charset="-122"/>
              </a:rPr>
              <a:t>用户需求</a:t>
            </a:r>
            <a:r>
              <a:rPr lang="zh-CN" altLang="zh-CN" b="1">
                <a:solidFill>
                  <a:srgbClr val="29698D"/>
                </a:solidFill>
                <a:latin typeface="宋体" panose="02010600030101010101" pitchFamily="2" charset="-122"/>
              </a:rPr>
              <a:t>：用户需求是从用户角度描述系统所完成的任务或者是用户期望有的产品属性。用户需求文档用于描述用户使用软件产品要完成的任务。</a:t>
            </a:r>
          </a:p>
          <a:p>
            <a:pPr eaLnBrk="1" hangingPunct="1">
              <a:lnSpc>
                <a:spcPct val="150000"/>
              </a:lnSpc>
              <a:buFont typeface="Arial" panose="020B0604020202020204" pitchFamily="34" charset="0"/>
              <a:buNone/>
            </a:pPr>
            <a:r>
              <a:rPr lang="en-US" altLang="zh-CN" b="1">
                <a:solidFill>
                  <a:srgbClr val="CC0000"/>
                </a:solidFill>
                <a:latin typeface="宋体" panose="02010600030101010101" pitchFamily="2" charset="-122"/>
              </a:rPr>
              <a:t>(3) </a:t>
            </a:r>
            <a:r>
              <a:rPr lang="zh-CN" altLang="zh-CN" b="1">
                <a:solidFill>
                  <a:srgbClr val="CC0000"/>
                </a:solidFill>
                <a:latin typeface="宋体" panose="02010600030101010101" pitchFamily="2" charset="-122"/>
              </a:rPr>
              <a:t>功能需求</a:t>
            </a:r>
            <a:r>
              <a:rPr lang="zh-CN" altLang="zh-CN" b="1">
                <a:solidFill>
                  <a:srgbClr val="29698D"/>
                </a:solidFill>
                <a:latin typeface="宋体" panose="02010600030101010101" pitchFamily="2" charset="-122"/>
              </a:rPr>
              <a:t>：功能需求描述系统所提供的功能或服务。即定义系统的主要功能、系统的输入</a:t>
            </a:r>
            <a:r>
              <a:rPr lang="en-US" altLang="zh-CN" b="1">
                <a:solidFill>
                  <a:srgbClr val="29698D"/>
                </a:solidFill>
                <a:latin typeface="宋体" panose="02010600030101010101" pitchFamily="2" charset="-122"/>
              </a:rPr>
              <a:t>/</a:t>
            </a:r>
            <a:r>
              <a:rPr lang="zh-CN" altLang="zh-CN" b="1">
                <a:solidFill>
                  <a:srgbClr val="29698D"/>
                </a:solidFill>
                <a:latin typeface="宋体" panose="02010600030101010101" pitchFamily="2" charset="-122"/>
              </a:rPr>
              <a:t>输出信息、系统的约束等。</a:t>
            </a:r>
          </a:p>
          <a:p>
            <a:pPr eaLnBrk="1" hangingPunct="1">
              <a:lnSpc>
                <a:spcPct val="150000"/>
              </a:lnSpc>
              <a:buFont typeface="Arial" panose="020B0604020202020204" pitchFamily="34" charset="0"/>
              <a:buNone/>
            </a:pPr>
            <a:r>
              <a:rPr lang="zh-CN" altLang="en-US" b="1">
                <a:solidFill>
                  <a:srgbClr val="29698D"/>
                </a:solidFill>
                <a:latin typeface="宋体" panose="02010600030101010101" pitchFamily="2" charset="-122"/>
              </a:rPr>
              <a:t>   </a:t>
            </a:r>
            <a:r>
              <a:rPr lang="en-US" altLang="zh-CN" b="1">
                <a:solidFill>
                  <a:srgbClr val="CC0000"/>
                </a:solidFill>
                <a:latin typeface="宋体" panose="02010600030101010101" pitchFamily="2" charset="-122"/>
              </a:rPr>
              <a:t>(4) </a:t>
            </a:r>
            <a:r>
              <a:rPr lang="zh-CN" altLang="zh-CN" b="1">
                <a:solidFill>
                  <a:srgbClr val="CC0000"/>
                </a:solidFill>
                <a:latin typeface="宋体" panose="02010600030101010101" pitchFamily="2" charset="-122"/>
              </a:rPr>
              <a:t>非功能需求</a:t>
            </a:r>
            <a:r>
              <a:rPr lang="zh-CN" altLang="zh-CN" b="1">
                <a:solidFill>
                  <a:srgbClr val="29698D"/>
                </a:solidFill>
                <a:latin typeface="宋体" panose="02010600030101010101" pitchFamily="2" charset="-122"/>
              </a:rPr>
              <a:t>：非功能性需求作为功能需求的补充主要描述那些与系统的具体功能无关，但与系统的总体特性相关的特征，如安全性、可靠性、响应时间、可移植性、可重用性等。 </a:t>
            </a:r>
            <a:endParaRPr lang="zh-CN" altLang="en-US" b="1">
              <a:solidFill>
                <a:srgbClr val="29698D"/>
              </a:solidFill>
              <a:latin typeface="宋体" panose="02010600030101010101" pitchFamily="2" charset="-122"/>
            </a:endParaRPr>
          </a:p>
        </p:txBody>
      </p:sp>
      <p:sp>
        <p:nvSpPr>
          <p:cNvPr id="5" name="Rectangle 2">
            <a:extLst>
              <a:ext uri="{FF2B5EF4-FFF2-40B4-BE49-F238E27FC236}">
                <a16:creationId xmlns:a16="http://schemas.microsoft.com/office/drawing/2014/main" id="{9BCED510-191E-4400-8DDB-978D447EF59D}"/>
              </a:ext>
            </a:extLst>
          </p:cNvPr>
          <p:cNvSpPr txBox="1">
            <a:spLocks noChangeArrowheads="1"/>
          </p:cNvSpPr>
          <p:nvPr/>
        </p:nvSpPr>
        <p:spPr bwMode="auto">
          <a:xfrm>
            <a:off x="441325" y="260350"/>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kern="0">
                <a:effectLst>
                  <a:outerShdw blurRad="38100" dist="38100" dir="2700000" algn="tl">
                    <a:srgbClr val="C0C0C0"/>
                  </a:outerShdw>
                </a:effectLst>
                <a:latin typeface="黑体" panose="02010609060101010101" pitchFamily="2" charset="-122"/>
                <a:ea typeface="黑体" panose="02010609060101010101" pitchFamily="2" charset="-122"/>
              </a:rPr>
              <a:t>3.1 </a:t>
            </a:r>
            <a:r>
              <a:rPr lang="zh-CN" altLang="en-US" kern="0">
                <a:effectLst>
                  <a:outerShdw blurRad="38100" dist="38100" dir="2700000" algn="tl">
                    <a:srgbClr val="C0C0C0"/>
                  </a:outerShdw>
                </a:effectLst>
                <a:latin typeface="黑体" panose="02010609060101010101" pitchFamily="2" charset="-122"/>
                <a:ea typeface="黑体" panose="02010609060101010101" pitchFamily="2" charset="-122"/>
              </a:rPr>
              <a:t>需求分析概述</a:t>
            </a:r>
            <a:r>
              <a:rPr lang="zh-CN" altLang="en-US" kern="0">
                <a:latin typeface="黑体" panose="02010609060101010101" pitchFamily="2" charset="-122"/>
                <a:ea typeface="黑体" panose="02010609060101010101" pitchFamily="2" charset="-122"/>
              </a:rPr>
              <a:t> </a:t>
            </a:r>
            <a:endParaRPr lang="zh-CN" altLang="en-US" kern="0" dirty="0">
              <a:latin typeface="黑体" panose="02010609060101010101" pitchFamily="2" charset="-122"/>
              <a:ea typeface="黑体" panose="02010609060101010101" pitchFamily="2" charset="-122"/>
            </a:endParaRPr>
          </a:p>
        </p:txBody>
      </p:sp>
    </p:spTree>
  </p:cSld>
  <p:clrMapOvr>
    <a:masterClrMapping/>
  </p:clrMapOvr>
</p:sld>
</file>

<file path=ppt/theme/theme1.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cdb2004c003l</Template>
  <TotalTime>1622</TotalTime>
  <Words>8695</Words>
  <Application>Microsoft Office PowerPoint</Application>
  <PresentationFormat>全屏显示(4:3)</PresentationFormat>
  <Paragraphs>812</Paragraphs>
  <Slides>80</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80</vt:i4>
      </vt:variant>
    </vt:vector>
  </HeadingPairs>
  <TitlesOfParts>
    <vt:vector size="99" baseType="lpstr">
      <vt:lpstr>Heiti SC Light</vt:lpstr>
      <vt:lpstr>TimesNewRoman</vt:lpstr>
      <vt:lpstr>黑体</vt:lpstr>
      <vt:lpstr>华文楷体</vt:lpstr>
      <vt:lpstr>华文宋体</vt:lpstr>
      <vt:lpstr>楷体</vt:lpstr>
      <vt:lpstr>楷体_GB2312</vt:lpstr>
      <vt:lpstr>宋体</vt:lpstr>
      <vt:lpstr>微软雅黑</vt:lpstr>
      <vt:lpstr>Arial</vt:lpstr>
      <vt:lpstr>Arial Black</vt:lpstr>
      <vt:lpstr>Calibri</vt:lpstr>
      <vt:lpstr>Times New Roman</vt:lpstr>
      <vt:lpstr>Verdana</vt:lpstr>
      <vt:lpstr>Wingdings</vt:lpstr>
      <vt:lpstr>cdb2004c003l</vt:lpstr>
      <vt:lpstr>Microsoft Visio Drawing</vt:lpstr>
      <vt:lpstr>BMP 图像</vt:lpstr>
      <vt:lpstr>Microsoft Visio 2003-2010 Drawing</vt:lpstr>
      <vt:lpstr>软件工程与实践</vt:lpstr>
      <vt:lpstr>目    录</vt:lpstr>
      <vt:lpstr>教学目标及重点</vt:lpstr>
      <vt:lpstr>PowerPoint 演示文稿</vt:lpstr>
      <vt:lpstr>目    录</vt:lpstr>
      <vt:lpstr>教学目标及重点</vt:lpstr>
      <vt:lpstr>3.1 需求分析概述 </vt:lpstr>
      <vt:lpstr>3.1 需求分析概述 </vt:lpstr>
      <vt:lpstr>PowerPoint 演示文稿</vt:lpstr>
      <vt:lpstr>3.1 需求分析概述 </vt:lpstr>
      <vt:lpstr>3.1 需求分析概述 </vt:lpstr>
      <vt:lpstr>3.1 需求分析概述 </vt:lpstr>
      <vt:lpstr>3.2 软件需求分析的任务及过程 </vt:lpstr>
      <vt:lpstr>3.2 软件需求分析的任务及过程 </vt:lpstr>
      <vt:lpstr>3.2 软件需求分析的任务及过程 </vt:lpstr>
      <vt:lpstr>3.2 软件需求分析的任务及过程 </vt:lpstr>
      <vt:lpstr>3.2 软件需求分析的任务及过程 </vt:lpstr>
      <vt:lpstr>3.2 软件需求分析的任务及过程 </vt:lpstr>
      <vt:lpstr>3.2 软件需求分析的任务及过程 </vt:lpstr>
      <vt:lpstr>3.2 需求分析的任务及过程 </vt:lpstr>
      <vt:lpstr>3.2 需求分析的任务及过程 </vt:lpstr>
      <vt:lpstr>3.2 需求分析的任务及过程 </vt:lpstr>
      <vt:lpstr>3.2 需求分析的任务及过程 </vt:lpstr>
      <vt:lpstr>3.3 软件需求分析方法 </vt:lpstr>
      <vt:lpstr>3.3 软件需求分析方法</vt:lpstr>
      <vt:lpstr>3.3 软件需求分析方法</vt:lpstr>
      <vt:lpstr>PowerPoint 演示文稿</vt:lpstr>
      <vt:lpstr>PowerPoint 演示文稿</vt:lpstr>
      <vt:lpstr>PowerPoint 演示文稿</vt:lpstr>
      <vt:lpstr>PowerPoint 演示文稿</vt:lpstr>
      <vt:lpstr>3.4 结构化分析方法</vt:lpstr>
      <vt:lpstr>PowerPoint 演示文稿</vt:lpstr>
      <vt:lpstr>PowerPoint 演示文稿</vt:lpstr>
      <vt:lpstr>PowerPoint 演示文稿</vt:lpstr>
      <vt:lpstr>PowerPoint 演示文稿</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3.5  结构化分析建模工具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结构化分析建模工具</vt:lpstr>
      <vt:lpstr>3.5  结构化分析建模工具</vt:lpstr>
      <vt:lpstr>3.5  结构化分析建模工具</vt:lpstr>
      <vt:lpstr>3.5  结构化分析建模工具</vt:lpstr>
      <vt:lpstr>3.5  结构化分析建模工具</vt:lpstr>
      <vt:lpstr>3.6 软件需求分析文档 </vt:lpstr>
      <vt:lpstr>3.6 软件需求分析文档 </vt:lpstr>
      <vt:lpstr>3.6 软件需求分析文档 </vt:lpstr>
      <vt:lpstr>3.6 软件需求分析文档 </vt:lpstr>
      <vt:lpstr>3.7 实验三 需求分析文档与建模 </vt:lpstr>
      <vt:lpstr>3.7 实验三需求分析文档与建模</vt:lpstr>
      <vt:lpstr>3.7 实验三需求分析文档与建模</vt:lpstr>
      <vt:lpstr>3.7 实验三需求分析文档与建模</vt:lpstr>
      <vt:lpstr>3.8 本章小结</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zhoujie</dc:creator>
  <cp:lastModifiedBy>Hao-Liu-Office</cp:lastModifiedBy>
  <cp:revision>2315</cp:revision>
  <dcterms:created xsi:type="dcterms:W3CDTF">2007-06-04T06:21:00Z</dcterms:created>
  <dcterms:modified xsi:type="dcterms:W3CDTF">2020-03-17T01:43:51Z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