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8"/>
  </p:notesMasterIdLst>
  <p:handoutMasterIdLst>
    <p:handoutMasterId r:id="rId69"/>
  </p:handoutMasterIdLst>
  <p:sldIdLst>
    <p:sldId id="633" r:id="rId2"/>
    <p:sldId id="635" r:id="rId3"/>
    <p:sldId id="636" r:id="rId4"/>
    <p:sldId id="637" r:id="rId5"/>
    <p:sldId id="638" r:id="rId6"/>
    <p:sldId id="639" r:id="rId7"/>
    <p:sldId id="640" r:id="rId8"/>
    <p:sldId id="641" r:id="rId9"/>
    <p:sldId id="642" r:id="rId10"/>
    <p:sldId id="643" r:id="rId11"/>
    <p:sldId id="644" r:id="rId12"/>
    <p:sldId id="645" r:id="rId13"/>
    <p:sldId id="646" r:id="rId14"/>
    <p:sldId id="647" r:id="rId15"/>
    <p:sldId id="648" r:id="rId16"/>
    <p:sldId id="649" r:id="rId17"/>
    <p:sldId id="650" r:id="rId18"/>
    <p:sldId id="651" r:id="rId19"/>
    <p:sldId id="652" r:id="rId20"/>
    <p:sldId id="653" r:id="rId21"/>
    <p:sldId id="654" r:id="rId22"/>
    <p:sldId id="655" r:id="rId23"/>
    <p:sldId id="656" r:id="rId24"/>
    <p:sldId id="657" r:id="rId25"/>
    <p:sldId id="658" r:id="rId26"/>
    <p:sldId id="659" r:id="rId27"/>
    <p:sldId id="660" r:id="rId28"/>
    <p:sldId id="661" r:id="rId29"/>
    <p:sldId id="662" r:id="rId30"/>
    <p:sldId id="663" r:id="rId31"/>
    <p:sldId id="664" r:id="rId32"/>
    <p:sldId id="665" r:id="rId33"/>
    <p:sldId id="666" r:id="rId34"/>
    <p:sldId id="667" r:id="rId35"/>
    <p:sldId id="668" r:id="rId36"/>
    <p:sldId id="669" r:id="rId37"/>
    <p:sldId id="670" r:id="rId38"/>
    <p:sldId id="671" r:id="rId39"/>
    <p:sldId id="672" r:id="rId40"/>
    <p:sldId id="673" r:id="rId41"/>
    <p:sldId id="674" r:id="rId42"/>
    <p:sldId id="675" r:id="rId43"/>
    <p:sldId id="676" r:id="rId44"/>
    <p:sldId id="677" r:id="rId45"/>
    <p:sldId id="678" r:id="rId46"/>
    <p:sldId id="679" r:id="rId47"/>
    <p:sldId id="680" r:id="rId48"/>
    <p:sldId id="681" r:id="rId49"/>
    <p:sldId id="682" r:id="rId50"/>
    <p:sldId id="683" r:id="rId51"/>
    <p:sldId id="684" r:id="rId52"/>
    <p:sldId id="685" r:id="rId53"/>
    <p:sldId id="686" r:id="rId54"/>
    <p:sldId id="687" r:id="rId55"/>
    <p:sldId id="688" r:id="rId56"/>
    <p:sldId id="689" r:id="rId57"/>
    <p:sldId id="690" r:id="rId58"/>
    <p:sldId id="691" r:id="rId59"/>
    <p:sldId id="692" r:id="rId60"/>
    <p:sldId id="693" r:id="rId61"/>
    <p:sldId id="694" r:id="rId62"/>
    <p:sldId id="695" r:id="rId63"/>
    <p:sldId id="696" r:id="rId64"/>
    <p:sldId id="697" r:id="rId65"/>
    <p:sldId id="698" r:id="rId66"/>
    <p:sldId id="699" r:id="rId67"/>
  </p:sldIdLst>
  <p:sldSz cx="9144000" cy="6858000" type="screen4x3"/>
  <p:notesSz cx="6797675" cy="99298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37">
          <p15:clr>
            <a:srgbClr val="A4A3A4"/>
          </p15:clr>
        </p15:guide>
        <p15:guide id="2" pos="2796">
          <p15:clr>
            <a:srgbClr val="A4A3A4"/>
          </p15:clr>
        </p15:guide>
      </p15:sldGuideLst>
    </p:ext>
    <p:ext uri="{2D200454-40CA-4A62-9FC3-DE9A4176ACB9}">
      <p15:notesGuideLst xmlns:p15="http://schemas.microsoft.com/office/powerpoint/2012/main">
        <p15:guide id="1" orient="horz" pos="3095" userDrawn="1">
          <p15:clr>
            <a:srgbClr val="A4A3A4"/>
          </p15:clr>
        </p15:guide>
        <p15:guide id="2" pos="207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FFFF"/>
    <a:srgbClr val="FF0000"/>
    <a:srgbClr val="098133"/>
    <a:srgbClr val="00C000"/>
    <a:srgbClr val="EB5723"/>
    <a:srgbClr val="163794"/>
    <a:srgbClr val="3366FF"/>
    <a:srgbClr val="66FF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82307" autoAdjust="0"/>
  </p:normalViewPr>
  <p:slideViewPr>
    <p:cSldViewPr>
      <p:cViewPr varScale="1">
        <p:scale>
          <a:sx n="95" d="100"/>
          <a:sy n="95" d="100"/>
        </p:scale>
        <p:origin x="600" y="78"/>
      </p:cViewPr>
      <p:guideLst>
        <p:guide orient="horz" pos="2137"/>
        <p:guide pos="27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90" d="100"/>
          <a:sy n="90" d="100"/>
        </p:scale>
        <p:origin x="-1860" y="1776"/>
      </p:cViewPr>
      <p:guideLst>
        <p:guide orient="horz" pos="3095"/>
        <p:guide pos="2079"/>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EE28517-0EBF-4E55-BDA5-11C17C0A43CF}" type="doc">
      <dgm:prSet loTypeId="urn:microsoft.com/office/officeart/2005/8/layout/orgChart1#2" qsTypeId="urn:microsoft.com/office/officeart/2005/8/quickstyle/simple1#2" csTypeId="urn:microsoft.com/office/officeart/2005/8/colors/accent1_2#2"/>
      <dgm:spPr/>
    </dgm:pt>
    <dgm:pt modelId="{2D44C98E-752F-48D9-B409-D9A73440F13B}">
      <dgm:prSet/>
      <dgm:spPr/>
      <dgm:t>
        <a:bodyPr/>
        <a:lstStyle/>
        <a:p>
          <a:endParaRPr lang="zh-CN" altLang="en-US"/>
        </a:p>
      </dgm:t>
    </dgm:pt>
    <dgm:pt modelId="{2AD66464-612A-4FCC-A940-B1ECC3F836EA}" type="parTrans" cxnId="{126D92C1-9CA1-413E-93D7-0B8CA67FF2D2}">
      <dgm:prSet/>
      <dgm:spPr/>
    </dgm:pt>
    <dgm:pt modelId="{6CEAF788-564B-4EAB-BA1F-756B17253C88}" type="sibTrans" cxnId="{126D92C1-9CA1-413E-93D7-0B8CA67FF2D2}">
      <dgm:prSet/>
      <dgm:spPr/>
    </dgm:pt>
    <dgm:pt modelId="{6A7632DB-1867-4660-9E74-EBFE1A0D1DA7}" type="asst">
      <dgm:prSet/>
      <dgm:spPr/>
      <dgm:t>
        <a:bodyPr/>
        <a:lstStyle/>
        <a:p>
          <a:endParaRPr lang="zh-CN" altLang="en-US"/>
        </a:p>
      </dgm:t>
    </dgm:pt>
    <dgm:pt modelId="{224B33A6-7C41-484F-8642-03D17464807E}" type="parTrans" cxnId="{AB3B1A34-EBA9-466B-AC9B-0FB9DD99A9F6}">
      <dgm:prSet/>
      <dgm:spPr/>
    </dgm:pt>
    <dgm:pt modelId="{7831FCD5-0ABD-46A5-8E8E-8946F3BD3756}" type="sibTrans" cxnId="{AB3B1A34-EBA9-466B-AC9B-0FB9DD99A9F6}">
      <dgm:prSet/>
      <dgm:spPr/>
    </dgm:pt>
    <dgm:pt modelId="{8499C4D2-CAE0-49D8-8ECB-4F2BC8762C04}">
      <dgm:prSet/>
      <dgm:spPr/>
      <dgm:t>
        <a:bodyPr/>
        <a:lstStyle/>
        <a:p>
          <a:endParaRPr lang="zh-CN" altLang="en-US"/>
        </a:p>
      </dgm:t>
    </dgm:pt>
    <dgm:pt modelId="{13973787-4A3F-4EA9-B48D-484B2492DF1A}" type="parTrans" cxnId="{C201E580-7962-4AFA-B92F-87C823053958}">
      <dgm:prSet/>
      <dgm:spPr/>
    </dgm:pt>
    <dgm:pt modelId="{2BB55FEC-DFAA-45EA-8D87-B5260ED3584C}" type="sibTrans" cxnId="{C201E580-7962-4AFA-B92F-87C823053958}">
      <dgm:prSet/>
      <dgm:spPr/>
    </dgm:pt>
    <dgm:pt modelId="{E2893457-A15A-423D-A161-3CEB4D19DD4E}">
      <dgm:prSet/>
      <dgm:spPr/>
      <dgm:t>
        <a:bodyPr/>
        <a:lstStyle/>
        <a:p>
          <a:endParaRPr lang="zh-CN" altLang="en-US"/>
        </a:p>
      </dgm:t>
    </dgm:pt>
    <dgm:pt modelId="{AB3623AE-49D9-42A8-9F19-70D14B445582}" type="parTrans" cxnId="{EE11A302-59FE-4687-98A2-DCE3DF67ACB1}">
      <dgm:prSet/>
      <dgm:spPr/>
    </dgm:pt>
    <dgm:pt modelId="{9A7FD6AC-6748-4532-9E76-7B1F8635E186}" type="sibTrans" cxnId="{EE11A302-59FE-4687-98A2-DCE3DF67ACB1}">
      <dgm:prSet/>
      <dgm:spPr/>
    </dgm:pt>
    <dgm:pt modelId="{08297854-B2FC-4501-8313-05DE3116AEA4}">
      <dgm:prSet/>
      <dgm:spPr/>
      <dgm:t>
        <a:bodyPr/>
        <a:lstStyle/>
        <a:p>
          <a:endParaRPr lang="zh-CN" altLang="en-US"/>
        </a:p>
      </dgm:t>
    </dgm:pt>
    <dgm:pt modelId="{1BECDBC4-F2DD-4FC9-93A2-67814AFF66E9}" type="parTrans" cxnId="{201749E4-2665-4E26-9512-1AA67E8840A8}">
      <dgm:prSet/>
      <dgm:spPr/>
    </dgm:pt>
    <dgm:pt modelId="{0C92D313-7A48-4C54-A538-E1B4F24D954D}" type="sibTrans" cxnId="{201749E4-2665-4E26-9512-1AA67E8840A8}">
      <dgm:prSet/>
      <dgm:spPr/>
    </dgm:pt>
    <dgm:pt modelId="{C7FF4232-B4C3-4A3F-9ABC-A9CB2B19280B}" type="pres">
      <dgm:prSet presAssocID="{4EE28517-0EBF-4E55-BDA5-11C17C0A43CF}" presName="hierChild1" presStyleCnt="0">
        <dgm:presLayoutVars>
          <dgm:orgChart val="1"/>
          <dgm:chPref val="1"/>
          <dgm:dir/>
          <dgm:animOne val="branch"/>
          <dgm:animLvl val="lvl"/>
          <dgm:resizeHandles/>
        </dgm:presLayoutVars>
      </dgm:prSet>
      <dgm:spPr/>
    </dgm:pt>
    <dgm:pt modelId="{F690DB80-2ABE-4EDF-AF18-306551C345A2}" type="pres">
      <dgm:prSet presAssocID="{2D44C98E-752F-48D9-B409-D9A73440F13B}" presName="hierRoot1" presStyleCnt="0">
        <dgm:presLayoutVars>
          <dgm:hierBranch val="init"/>
        </dgm:presLayoutVars>
      </dgm:prSet>
      <dgm:spPr/>
    </dgm:pt>
    <dgm:pt modelId="{4AA22F27-3656-49F5-AB2C-BE1A70613E2D}" type="pres">
      <dgm:prSet presAssocID="{2D44C98E-752F-48D9-B409-D9A73440F13B}" presName="rootComposite1" presStyleCnt="0"/>
      <dgm:spPr/>
    </dgm:pt>
    <dgm:pt modelId="{7E21C60D-0828-4733-9F5E-6E9722EA6ED9}" type="pres">
      <dgm:prSet presAssocID="{2D44C98E-752F-48D9-B409-D9A73440F13B}" presName="rootText1" presStyleLbl="node0" presStyleIdx="0" presStyleCnt="1">
        <dgm:presLayoutVars>
          <dgm:chPref val="3"/>
        </dgm:presLayoutVars>
      </dgm:prSet>
      <dgm:spPr/>
    </dgm:pt>
    <dgm:pt modelId="{3BFC126C-AC45-4708-AADF-1F35BBE28FD0}" type="pres">
      <dgm:prSet presAssocID="{2D44C98E-752F-48D9-B409-D9A73440F13B}" presName="rootConnector1" presStyleLbl="node1" presStyleIdx="0" presStyleCnt="0"/>
      <dgm:spPr/>
    </dgm:pt>
    <dgm:pt modelId="{C2DBA936-5260-465B-BB09-E9D7C137D62E}" type="pres">
      <dgm:prSet presAssocID="{2D44C98E-752F-48D9-B409-D9A73440F13B}" presName="hierChild2" presStyleCnt="0"/>
      <dgm:spPr/>
    </dgm:pt>
    <dgm:pt modelId="{8E5B2087-9583-4B52-A1B1-BEF870F6C780}" type="pres">
      <dgm:prSet presAssocID="{13973787-4A3F-4EA9-B48D-484B2492DF1A}" presName="Name37" presStyleLbl="parChTrans1D2" presStyleIdx="0" presStyleCnt="4"/>
      <dgm:spPr/>
    </dgm:pt>
    <dgm:pt modelId="{E65B595E-1A07-41CF-9D17-75044E5CCE81}" type="pres">
      <dgm:prSet presAssocID="{8499C4D2-CAE0-49D8-8ECB-4F2BC8762C04}" presName="hierRoot2" presStyleCnt="0">
        <dgm:presLayoutVars>
          <dgm:hierBranch val="init"/>
        </dgm:presLayoutVars>
      </dgm:prSet>
      <dgm:spPr/>
    </dgm:pt>
    <dgm:pt modelId="{2E45069E-656B-43A6-BEFD-29BC8558F848}" type="pres">
      <dgm:prSet presAssocID="{8499C4D2-CAE0-49D8-8ECB-4F2BC8762C04}" presName="rootComposite" presStyleCnt="0"/>
      <dgm:spPr/>
    </dgm:pt>
    <dgm:pt modelId="{A3D773E9-CACC-4700-8563-077523F1D6E9}" type="pres">
      <dgm:prSet presAssocID="{8499C4D2-CAE0-49D8-8ECB-4F2BC8762C04}" presName="rootText" presStyleLbl="node2" presStyleIdx="0" presStyleCnt="3">
        <dgm:presLayoutVars>
          <dgm:chPref val="3"/>
        </dgm:presLayoutVars>
      </dgm:prSet>
      <dgm:spPr/>
    </dgm:pt>
    <dgm:pt modelId="{722EF912-8A6F-4EE8-A82A-138A6331EE38}" type="pres">
      <dgm:prSet presAssocID="{8499C4D2-CAE0-49D8-8ECB-4F2BC8762C04}" presName="rootConnector" presStyleLbl="node2" presStyleIdx="0" presStyleCnt="3"/>
      <dgm:spPr/>
    </dgm:pt>
    <dgm:pt modelId="{D6CC716C-61F6-4ABC-A03A-56DF2C4321A7}" type="pres">
      <dgm:prSet presAssocID="{8499C4D2-CAE0-49D8-8ECB-4F2BC8762C04}" presName="hierChild4" presStyleCnt="0"/>
      <dgm:spPr/>
    </dgm:pt>
    <dgm:pt modelId="{51229A07-5B8C-4A5D-BF61-EB86EE01DD06}" type="pres">
      <dgm:prSet presAssocID="{8499C4D2-CAE0-49D8-8ECB-4F2BC8762C04}" presName="hierChild5" presStyleCnt="0"/>
      <dgm:spPr/>
    </dgm:pt>
    <dgm:pt modelId="{363CABCC-AC56-4152-8E39-D9BD18885760}" type="pres">
      <dgm:prSet presAssocID="{AB3623AE-49D9-42A8-9F19-70D14B445582}" presName="Name37" presStyleLbl="parChTrans1D2" presStyleIdx="1" presStyleCnt="4"/>
      <dgm:spPr/>
    </dgm:pt>
    <dgm:pt modelId="{7C5C7A97-BAAB-412C-8282-D344DF49CC7C}" type="pres">
      <dgm:prSet presAssocID="{E2893457-A15A-423D-A161-3CEB4D19DD4E}" presName="hierRoot2" presStyleCnt="0">
        <dgm:presLayoutVars>
          <dgm:hierBranch val="init"/>
        </dgm:presLayoutVars>
      </dgm:prSet>
      <dgm:spPr/>
    </dgm:pt>
    <dgm:pt modelId="{C9CC4FCD-B0F8-4243-BC70-2A4BCE89DDF2}" type="pres">
      <dgm:prSet presAssocID="{E2893457-A15A-423D-A161-3CEB4D19DD4E}" presName="rootComposite" presStyleCnt="0"/>
      <dgm:spPr/>
    </dgm:pt>
    <dgm:pt modelId="{115C43A9-00D5-4470-8879-1AD23E47E450}" type="pres">
      <dgm:prSet presAssocID="{E2893457-A15A-423D-A161-3CEB4D19DD4E}" presName="rootText" presStyleLbl="node2" presStyleIdx="1" presStyleCnt="3">
        <dgm:presLayoutVars>
          <dgm:chPref val="3"/>
        </dgm:presLayoutVars>
      </dgm:prSet>
      <dgm:spPr/>
    </dgm:pt>
    <dgm:pt modelId="{390E4250-53BA-46BA-A736-8FF6BC9C43A5}" type="pres">
      <dgm:prSet presAssocID="{E2893457-A15A-423D-A161-3CEB4D19DD4E}" presName="rootConnector" presStyleLbl="node2" presStyleIdx="1" presStyleCnt="3"/>
      <dgm:spPr/>
    </dgm:pt>
    <dgm:pt modelId="{C87ACF97-FC6D-41BA-A5C5-9D768EDB14A3}" type="pres">
      <dgm:prSet presAssocID="{E2893457-A15A-423D-A161-3CEB4D19DD4E}" presName="hierChild4" presStyleCnt="0"/>
      <dgm:spPr/>
    </dgm:pt>
    <dgm:pt modelId="{8712FA44-3DEE-421A-9D7E-78C392AE69BA}" type="pres">
      <dgm:prSet presAssocID="{E2893457-A15A-423D-A161-3CEB4D19DD4E}" presName="hierChild5" presStyleCnt="0"/>
      <dgm:spPr/>
    </dgm:pt>
    <dgm:pt modelId="{42AB9193-25D8-4F04-8AD3-F046DF45E2C0}" type="pres">
      <dgm:prSet presAssocID="{1BECDBC4-F2DD-4FC9-93A2-67814AFF66E9}" presName="Name37" presStyleLbl="parChTrans1D2" presStyleIdx="2" presStyleCnt="4"/>
      <dgm:spPr/>
    </dgm:pt>
    <dgm:pt modelId="{07E3A632-3BA5-4B36-AA5C-58C23CF8A0B9}" type="pres">
      <dgm:prSet presAssocID="{08297854-B2FC-4501-8313-05DE3116AEA4}" presName="hierRoot2" presStyleCnt="0">
        <dgm:presLayoutVars>
          <dgm:hierBranch val="init"/>
        </dgm:presLayoutVars>
      </dgm:prSet>
      <dgm:spPr/>
    </dgm:pt>
    <dgm:pt modelId="{76FADCE4-A422-4895-91DE-908F0FA66FAC}" type="pres">
      <dgm:prSet presAssocID="{08297854-B2FC-4501-8313-05DE3116AEA4}" presName="rootComposite" presStyleCnt="0"/>
      <dgm:spPr/>
    </dgm:pt>
    <dgm:pt modelId="{878744C2-8679-4FA3-BDF6-F1531AEE22B3}" type="pres">
      <dgm:prSet presAssocID="{08297854-B2FC-4501-8313-05DE3116AEA4}" presName="rootText" presStyleLbl="node2" presStyleIdx="2" presStyleCnt="3">
        <dgm:presLayoutVars>
          <dgm:chPref val="3"/>
        </dgm:presLayoutVars>
      </dgm:prSet>
      <dgm:spPr/>
    </dgm:pt>
    <dgm:pt modelId="{651B7757-6E60-40A8-A830-FDC74E347271}" type="pres">
      <dgm:prSet presAssocID="{08297854-B2FC-4501-8313-05DE3116AEA4}" presName="rootConnector" presStyleLbl="node2" presStyleIdx="2" presStyleCnt="3"/>
      <dgm:spPr/>
    </dgm:pt>
    <dgm:pt modelId="{B93DCAAE-04BD-4EFC-9AA2-A6206DAB2EFF}" type="pres">
      <dgm:prSet presAssocID="{08297854-B2FC-4501-8313-05DE3116AEA4}" presName="hierChild4" presStyleCnt="0"/>
      <dgm:spPr/>
    </dgm:pt>
    <dgm:pt modelId="{86EA3B2B-4049-4250-BCFF-2ECB2F1600D1}" type="pres">
      <dgm:prSet presAssocID="{08297854-B2FC-4501-8313-05DE3116AEA4}" presName="hierChild5" presStyleCnt="0"/>
      <dgm:spPr/>
    </dgm:pt>
    <dgm:pt modelId="{99E025A8-9B6F-4CAB-B997-EEDCCCE73762}" type="pres">
      <dgm:prSet presAssocID="{2D44C98E-752F-48D9-B409-D9A73440F13B}" presName="hierChild3" presStyleCnt="0"/>
      <dgm:spPr/>
    </dgm:pt>
    <dgm:pt modelId="{41EE3987-446A-41FF-A7E4-9958F897B150}" type="pres">
      <dgm:prSet presAssocID="{224B33A6-7C41-484F-8642-03D17464807E}" presName="Name111" presStyleLbl="parChTrans1D2" presStyleIdx="3" presStyleCnt="4"/>
      <dgm:spPr/>
    </dgm:pt>
    <dgm:pt modelId="{E0E84746-F463-40F8-BB72-B3D15CFFEDA0}" type="pres">
      <dgm:prSet presAssocID="{6A7632DB-1867-4660-9E74-EBFE1A0D1DA7}" presName="hierRoot3" presStyleCnt="0">
        <dgm:presLayoutVars>
          <dgm:hierBranch val="init"/>
        </dgm:presLayoutVars>
      </dgm:prSet>
      <dgm:spPr/>
    </dgm:pt>
    <dgm:pt modelId="{04D838A5-78AC-4989-8BB2-399D7364B8F7}" type="pres">
      <dgm:prSet presAssocID="{6A7632DB-1867-4660-9E74-EBFE1A0D1DA7}" presName="rootComposite3" presStyleCnt="0"/>
      <dgm:spPr/>
    </dgm:pt>
    <dgm:pt modelId="{FA06A5FA-AEB2-424A-9344-D61A249181E6}" type="pres">
      <dgm:prSet presAssocID="{6A7632DB-1867-4660-9E74-EBFE1A0D1DA7}" presName="rootText3" presStyleLbl="asst1" presStyleIdx="0" presStyleCnt="1">
        <dgm:presLayoutVars>
          <dgm:chPref val="3"/>
        </dgm:presLayoutVars>
      </dgm:prSet>
      <dgm:spPr/>
    </dgm:pt>
    <dgm:pt modelId="{E67F8DEF-4CBA-48A5-AAA9-0F1F26EEC46F}" type="pres">
      <dgm:prSet presAssocID="{6A7632DB-1867-4660-9E74-EBFE1A0D1DA7}" presName="rootConnector3" presStyleLbl="asst1" presStyleIdx="0" presStyleCnt="1"/>
      <dgm:spPr/>
    </dgm:pt>
    <dgm:pt modelId="{F75C9013-738F-408F-A8F0-27CD7F572A77}" type="pres">
      <dgm:prSet presAssocID="{6A7632DB-1867-4660-9E74-EBFE1A0D1DA7}" presName="hierChild6" presStyleCnt="0"/>
      <dgm:spPr/>
    </dgm:pt>
    <dgm:pt modelId="{0CA30C7A-0BE0-49D6-8A91-8B875ABDA420}" type="pres">
      <dgm:prSet presAssocID="{6A7632DB-1867-4660-9E74-EBFE1A0D1DA7}" presName="hierChild7" presStyleCnt="0"/>
      <dgm:spPr/>
    </dgm:pt>
  </dgm:ptLst>
  <dgm:cxnLst>
    <dgm:cxn modelId="{EE11A302-59FE-4687-98A2-DCE3DF67ACB1}" srcId="{2D44C98E-752F-48D9-B409-D9A73440F13B}" destId="{E2893457-A15A-423D-A161-3CEB4D19DD4E}" srcOrd="2" destOrd="0" parTransId="{AB3623AE-49D9-42A8-9F19-70D14B445582}" sibTransId="{9A7FD6AC-6748-4532-9E76-7B1F8635E186}"/>
    <dgm:cxn modelId="{CE19C210-0D7C-4534-9D0F-F45C9EAE1F70}" type="presOf" srcId="{224B33A6-7C41-484F-8642-03D17464807E}" destId="{41EE3987-446A-41FF-A7E4-9958F897B150}" srcOrd="0" destOrd="0" presId="urn:microsoft.com/office/officeart/2005/8/layout/orgChart1#2"/>
    <dgm:cxn modelId="{D30FC213-D4B3-48A9-A92D-E7C46AE663D7}" type="presOf" srcId="{6A7632DB-1867-4660-9E74-EBFE1A0D1DA7}" destId="{FA06A5FA-AEB2-424A-9344-D61A249181E6}" srcOrd="0" destOrd="0" presId="urn:microsoft.com/office/officeart/2005/8/layout/orgChart1#2"/>
    <dgm:cxn modelId="{DA41E521-6132-4D8A-8E82-6720D1698DB0}" type="presOf" srcId="{08297854-B2FC-4501-8313-05DE3116AEA4}" destId="{878744C2-8679-4FA3-BDF6-F1531AEE22B3}" srcOrd="0" destOrd="0" presId="urn:microsoft.com/office/officeart/2005/8/layout/orgChart1#2"/>
    <dgm:cxn modelId="{0CBD9423-21BD-4EB7-9A96-9D58FFF237FA}" type="presOf" srcId="{4EE28517-0EBF-4E55-BDA5-11C17C0A43CF}" destId="{C7FF4232-B4C3-4A3F-9ABC-A9CB2B19280B}" srcOrd="0" destOrd="0" presId="urn:microsoft.com/office/officeart/2005/8/layout/orgChart1#2"/>
    <dgm:cxn modelId="{A5EFF927-BFC7-4E13-8C0D-6064956D9DB2}" type="presOf" srcId="{1BECDBC4-F2DD-4FC9-93A2-67814AFF66E9}" destId="{42AB9193-25D8-4F04-8AD3-F046DF45E2C0}" srcOrd="0" destOrd="0" presId="urn:microsoft.com/office/officeart/2005/8/layout/orgChart1#2"/>
    <dgm:cxn modelId="{9973562B-7F3D-4A09-A98C-C4626322D9E8}" type="presOf" srcId="{2D44C98E-752F-48D9-B409-D9A73440F13B}" destId="{3BFC126C-AC45-4708-AADF-1F35BBE28FD0}" srcOrd="1" destOrd="0" presId="urn:microsoft.com/office/officeart/2005/8/layout/orgChart1#2"/>
    <dgm:cxn modelId="{AB3B1A34-EBA9-466B-AC9B-0FB9DD99A9F6}" srcId="{2D44C98E-752F-48D9-B409-D9A73440F13B}" destId="{6A7632DB-1867-4660-9E74-EBFE1A0D1DA7}" srcOrd="0" destOrd="0" parTransId="{224B33A6-7C41-484F-8642-03D17464807E}" sibTransId="{7831FCD5-0ABD-46A5-8E8E-8946F3BD3756}"/>
    <dgm:cxn modelId="{B86ADE65-691B-4757-9038-E177DADA9A80}" type="presOf" srcId="{08297854-B2FC-4501-8313-05DE3116AEA4}" destId="{651B7757-6E60-40A8-A830-FDC74E347271}" srcOrd="1" destOrd="0" presId="urn:microsoft.com/office/officeart/2005/8/layout/orgChart1#2"/>
    <dgm:cxn modelId="{5627ED69-B6A9-4EB7-90ED-737D2DDB4F99}" type="presOf" srcId="{8499C4D2-CAE0-49D8-8ECB-4F2BC8762C04}" destId="{A3D773E9-CACC-4700-8563-077523F1D6E9}" srcOrd="0" destOrd="0" presId="urn:microsoft.com/office/officeart/2005/8/layout/orgChart1#2"/>
    <dgm:cxn modelId="{9D6EDA54-EAF9-4564-A099-4E16FEF7D4DB}" type="presOf" srcId="{13973787-4A3F-4EA9-B48D-484B2492DF1A}" destId="{8E5B2087-9583-4B52-A1B1-BEF870F6C780}" srcOrd="0" destOrd="0" presId="urn:microsoft.com/office/officeart/2005/8/layout/orgChart1#2"/>
    <dgm:cxn modelId="{C201E580-7962-4AFA-B92F-87C823053958}" srcId="{2D44C98E-752F-48D9-B409-D9A73440F13B}" destId="{8499C4D2-CAE0-49D8-8ECB-4F2BC8762C04}" srcOrd="1" destOrd="0" parTransId="{13973787-4A3F-4EA9-B48D-484B2492DF1A}" sibTransId="{2BB55FEC-DFAA-45EA-8D87-B5260ED3584C}"/>
    <dgm:cxn modelId="{96593886-B6A9-4FDA-8701-DD9F2E01CC1B}" type="presOf" srcId="{6A7632DB-1867-4660-9E74-EBFE1A0D1DA7}" destId="{E67F8DEF-4CBA-48A5-AAA9-0F1F26EEC46F}" srcOrd="1" destOrd="0" presId="urn:microsoft.com/office/officeart/2005/8/layout/orgChart1#2"/>
    <dgm:cxn modelId="{174CEEA8-79A6-4BD4-9979-92B9B5729D33}" type="presOf" srcId="{AB3623AE-49D9-42A8-9F19-70D14B445582}" destId="{363CABCC-AC56-4152-8E39-D9BD18885760}" srcOrd="0" destOrd="0" presId="urn:microsoft.com/office/officeart/2005/8/layout/orgChart1#2"/>
    <dgm:cxn modelId="{126D92C1-9CA1-413E-93D7-0B8CA67FF2D2}" srcId="{4EE28517-0EBF-4E55-BDA5-11C17C0A43CF}" destId="{2D44C98E-752F-48D9-B409-D9A73440F13B}" srcOrd="0" destOrd="0" parTransId="{2AD66464-612A-4FCC-A940-B1ECC3F836EA}" sibTransId="{6CEAF788-564B-4EAB-BA1F-756B17253C88}"/>
    <dgm:cxn modelId="{FD276EC9-EA51-420A-A3B1-7023F5D61A39}" type="presOf" srcId="{E2893457-A15A-423D-A161-3CEB4D19DD4E}" destId="{390E4250-53BA-46BA-A736-8FF6BC9C43A5}" srcOrd="1" destOrd="0" presId="urn:microsoft.com/office/officeart/2005/8/layout/orgChart1#2"/>
    <dgm:cxn modelId="{201749E4-2665-4E26-9512-1AA67E8840A8}" srcId="{2D44C98E-752F-48D9-B409-D9A73440F13B}" destId="{08297854-B2FC-4501-8313-05DE3116AEA4}" srcOrd="3" destOrd="0" parTransId="{1BECDBC4-F2DD-4FC9-93A2-67814AFF66E9}" sibTransId="{0C92D313-7A48-4C54-A538-E1B4F24D954D}"/>
    <dgm:cxn modelId="{BF071DE7-19A6-441D-A656-F9D4279009EE}" type="presOf" srcId="{E2893457-A15A-423D-A161-3CEB4D19DD4E}" destId="{115C43A9-00D5-4470-8879-1AD23E47E450}" srcOrd="0" destOrd="0" presId="urn:microsoft.com/office/officeart/2005/8/layout/orgChart1#2"/>
    <dgm:cxn modelId="{2E5E77E8-D957-47CC-8A68-D5112D7877D9}" type="presOf" srcId="{8499C4D2-CAE0-49D8-8ECB-4F2BC8762C04}" destId="{722EF912-8A6F-4EE8-A82A-138A6331EE38}" srcOrd="1" destOrd="0" presId="urn:microsoft.com/office/officeart/2005/8/layout/orgChart1#2"/>
    <dgm:cxn modelId="{62C82AFE-037F-4B51-A2FA-F2F399E65F4C}" type="presOf" srcId="{2D44C98E-752F-48D9-B409-D9A73440F13B}" destId="{7E21C60D-0828-4733-9F5E-6E9722EA6ED9}" srcOrd="0" destOrd="0" presId="urn:microsoft.com/office/officeart/2005/8/layout/orgChart1#2"/>
    <dgm:cxn modelId="{3674F96B-30F0-48E2-93DE-0020473C1F63}" type="presParOf" srcId="{C7FF4232-B4C3-4A3F-9ABC-A9CB2B19280B}" destId="{F690DB80-2ABE-4EDF-AF18-306551C345A2}" srcOrd="0" destOrd="0" presId="urn:microsoft.com/office/officeart/2005/8/layout/orgChart1#2"/>
    <dgm:cxn modelId="{337C3785-D1AB-4A19-84F2-DA5119E3DA34}" type="presParOf" srcId="{F690DB80-2ABE-4EDF-AF18-306551C345A2}" destId="{4AA22F27-3656-49F5-AB2C-BE1A70613E2D}" srcOrd="0" destOrd="0" presId="urn:microsoft.com/office/officeart/2005/8/layout/orgChart1#2"/>
    <dgm:cxn modelId="{D5526599-C559-4576-AF78-CA0C581022B6}" type="presParOf" srcId="{4AA22F27-3656-49F5-AB2C-BE1A70613E2D}" destId="{7E21C60D-0828-4733-9F5E-6E9722EA6ED9}" srcOrd="0" destOrd="0" presId="urn:microsoft.com/office/officeart/2005/8/layout/orgChart1#2"/>
    <dgm:cxn modelId="{1F86D85C-6A98-4806-A537-1586C2BB26C7}" type="presParOf" srcId="{4AA22F27-3656-49F5-AB2C-BE1A70613E2D}" destId="{3BFC126C-AC45-4708-AADF-1F35BBE28FD0}" srcOrd="1" destOrd="0" presId="urn:microsoft.com/office/officeart/2005/8/layout/orgChart1#2"/>
    <dgm:cxn modelId="{4BE3948D-1833-40C4-AF7E-ADDCC596C052}" type="presParOf" srcId="{F690DB80-2ABE-4EDF-AF18-306551C345A2}" destId="{C2DBA936-5260-465B-BB09-E9D7C137D62E}" srcOrd="1" destOrd="0" presId="urn:microsoft.com/office/officeart/2005/8/layout/orgChart1#2"/>
    <dgm:cxn modelId="{DF689C75-309F-486A-9C0F-E139190E01DB}" type="presParOf" srcId="{C2DBA936-5260-465B-BB09-E9D7C137D62E}" destId="{8E5B2087-9583-4B52-A1B1-BEF870F6C780}" srcOrd="0" destOrd="0" presId="urn:microsoft.com/office/officeart/2005/8/layout/orgChart1#2"/>
    <dgm:cxn modelId="{61214F5B-2930-4044-8AC8-D97C71216A92}" type="presParOf" srcId="{C2DBA936-5260-465B-BB09-E9D7C137D62E}" destId="{E65B595E-1A07-41CF-9D17-75044E5CCE81}" srcOrd="1" destOrd="0" presId="urn:microsoft.com/office/officeart/2005/8/layout/orgChart1#2"/>
    <dgm:cxn modelId="{F1584C5E-53E6-4187-B798-2B1BE1015980}" type="presParOf" srcId="{E65B595E-1A07-41CF-9D17-75044E5CCE81}" destId="{2E45069E-656B-43A6-BEFD-29BC8558F848}" srcOrd="0" destOrd="0" presId="urn:microsoft.com/office/officeart/2005/8/layout/orgChart1#2"/>
    <dgm:cxn modelId="{5B237AB5-7E55-4B69-898F-6E64B563EE1B}" type="presParOf" srcId="{2E45069E-656B-43A6-BEFD-29BC8558F848}" destId="{A3D773E9-CACC-4700-8563-077523F1D6E9}" srcOrd="0" destOrd="0" presId="urn:microsoft.com/office/officeart/2005/8/layout/orgChart1#2"/>
    <dgm:cxn modelId="{D0CC8D01-B6B7-4C9C-AB54-8E5A0608B38E}" type="presParOf" srcId="{2E45069E-656B-43A6-BEFD-29BC8558F848}" destId="{722EF912-8A6F-4EE8-A82A-138A6331EE38}" srcOrd="1" destOrd="0" presId="urn:microsoft.com/office/officeart/2005/8/layout/orgChart1#2"/>
    <dgm:cxn modelId="{2D4F1919-538D-467C-AC44-18D671D697A9}" type="presParOf" srcId="{E65B595E-1A07-41CF-9D17-75044E5CCE81}" destId="{D6CC716C-61F6-4ABC-A03A-56DF2C4321A7}" srcOrd="1" destOrd="0" presId="urn:microsoft.com/office/officeart/2005/8/layout/orgChart1#2"/>
    <dgm:cxn modelId="{4F617F6A-EFDD-4319-B09B-F30FFF7A46EB}" type="presParOf" srcId="{E65B595E-1A07-41CF-9D17-75044E5CCE81}" destId="{51229A07-5B8C-4A5D-BF61-EB86EE01DD06}" srcOrd="2" destOrd="0" presId="urn:microsoft.com/office/officeart/2005/8/layout/orgChart1#2"/>
    <dgm:cxn modelId="{1F8E8F7F-3685-4586-B957-442BA913F5C9}" type="presParOf" srcId="{C2DBA936-5260-465B-BB09-E9D7C137D62E}" destId="{363CABCC-AC56-4152-8E39-D9BD18885760}" srcOrd="2" destOrd="0" presId="urn:microsoft.com/office/officeart/2005/8/layout/orgChart1#2"/>
    <dgm:cxn modelId="{02810686-80F8-4F36-A515-826BF884E804}" type="presParOf" srcId="{C2DBA936-5260-465B-BB09-E9D7C137D62E}" destId="{7C5C7A97-BAAB-412C-8282-D344DF49CC7C}" srcOrd="3" destOrd="0" presId="urn:microsoft.com/office/officeart/2005/8/layout/orgChart1#2"/>
    <dgm:cxn modelId="{59AD5D60-CDF8-4B30-AC72-9D06956D8042}" type="presParOf" srcId="{7C5C7A97-BAAB-412C-8282-D344DF49CC7C}" destId="{C9CC4FCD-B0F8-4243-BC70-2A4BCE89DDF2}" srcOrd="0" destOrd="0" presId="urn:microsoft.com/office/officeart/2005/8/layout/orgChart1#2"/>
    <dgm:cxn modelId="{B42F1822-782E-44D0-AEE5-008530819C51}" type="presParOf" srcId="{C9CC4FCD-B0F8-4243-BC70-2A4BCE89DDF2}" destId="{115C43A9-00D5-4470-8879-1AD23E47E450}" srcOrd="0" destOrd="0" presId="urn:microsoft.com/office/officeart/2005/8/layout/orgChart1#2"/>
    <dgm:cxn modelId="{F8C90B59-4652-4657-BF5E-C1FD31AC2CC2}" type="presParOf" srcId="{C9CC4FCD-B0F8-4243-BC70-2A4BCE89DDF2}" destId="{390E4250-53BA-46BA-A736-8FF6BC9C43A5}" srcOrd="1" destOrd="0" presId="urn:microsoft.com/office/officeart/2005/8/layout/orgChart1#2"/>
    <dgm:cxn modelId="{D116C848-9B2E-4410-BAA2-DD5C3F3DF76E}" type="presParOf" srcId="{7C5C7A97-BAAB-412C-8282-D344DF49CC7C}" destId="{C87ACF97-FC6D-41BA-A5C5-9D768EDB14A3}" srcOrd="1" destOrd="0" presId="urn:microsoft.com/office/officeart/2005/8/layout/orgChart1#2"/>
    <dgm:cxn modelId="{2CAF314D-7F92-45EE-BA00-C5B105822685}" type="presParOf" srcId="{7C5C7A97-BAAB-412C-8282-D344DF49CC7C}" destId="{8712FA44-3DEE-421A-9D7E-78C392AE69BA}" srcOrd="2" destOrd="0" presId="urn:microsoft.com/office/officeart/2005/8/layout/orgChart1#2"/>
    <dgm:cxn modelId="{93C7B902-CB61-4F21-9B09-ABFA7A272AA6}" type="presParOf" srcId="{C2DBA936-5260-465B-BB09-E9D7C137D62E}" destId="{42AB9193-25D8-4F04-8AD3-F046DF45E2C0}" srcOrd="4" destOrd="0" presId="urn:microsoft.com/office/officeart/2005/8/layout/orgChart1#2"/>
    <dgm:cxn modelId="{B8A604F3-2E46-453D-B650-20A2C6051E50}" type="presParOf" srcId="{C2DBA936-5260-465B-BB09-E9D7C137D62E}" destId="{07E3A632-3BA5-4B36-AA5C-58C23CF8A0B9}" srcOrd="5" destOrd="0" presId="urn:microsoft.com/office/officeart/2005/8/layout/orgChart1#2"/>
    <dgm:cxn modelId="{091FDA2D-5FF3-4D85-87DA-FD10E331A2B2}" type="presParOf" srcId="{07E3A632-3BA5-4B36-AA5C-58C23CF8A0B9}" destId="{76FADCE4-A422-4895-91DE-908F0FA66FAC}" srcOrd="0" destOrd="0" presId="urn:microsoft.com/office/officeart/2005/8/layout/orgChart1#2"/>
    <dgm:cxn modelId="{6F072B87-104B-4AB5-A7A5-2C41CF1CA53F}" type="presParOf" srcId="{76FADCE4-A422-4895-91DE-908F0FA66FAC}" destId="{878744C2-8679-4FA3-BDF6-F1531AEE22B3}" srcOrd="0" destOrd="0" presId="urn:microsoft.com/office/officeart/2005/8/layout/orgChart1#2"/>
    <dgm:cxn modelId="{B9F71272-4797-420E-8586-67E0BB468655}" type="presParOf" srcId="{76FADCE4-A422-4895-91DE-908F0FA66FAC}" destId="{651B7757-6E60-40A8-A830-FDC74E347271}" srcOrd="1" destOrd="0" presId="urn:microsoft.com/office/officeart/2005/8/layout/orgChart1#2"/>
    <dgm:cxn modelId="{847B086E-A4D7-422B-8ED3-81382D32186A}" type="presParOf" srcId="{07E3A632-3BA5-4B36-AA5C-58C23CF8A0B9}" destId="{B93DCAAE-04BD-4EFC-9AA2-A6206DAB2EFF}" srcOrd="1" destOrd="0" presId="urn:microsoft.com/office/officeart/2005/8/layout/orgChart1#2"/>
    <dgm:cxn modelId="{B8CB59E0-6344-40DD-B732-AD20E85D23FA}" type="presParOf" srcId="{07E3A632-3BA5-4B36-AA5C-58C23CF8A0B9}" destId="{86EA3B2B-4049-4250-BCFF-2ECB2F1600D1}" srcOrd="2" destOrd="0" presId="urn:microsoft.com/office/officeart/2005/8/layout/orgChart1#2"/>
    <dgm:cxn modelId="{F3251B97-FFDE-4B8E-B240-9B1211B35050}" type="presParOf" srcId="{F690DB80-2ABE-4EDF-AF18-306551C345A2}" destId="{99E025A8-9B6F-4CAB-B997-EEDCCCE73762}" srcOrd="2" destOrd="0" presId="urn:microsoft.com/office/officeart/2005/8/layout/orgChart1#2"/>
    <dgm:cxn modelId="{C63C8DE3-A9C0-46EA-A98A-C0D116B892D4}" type="presParOf" srcId="{99E025A8-9B6F-4CAB-B997-EEDCCCE73762}" destId="{41EE3987-446A-41FF-A7E4-9958F897B150}" srcOrd="0" destOrd="0" presId="urn:microsoft.com/office/officeart/2005/8/layout/orgChart1#2"/>
    <dgm:cxn modelId="{9F389FF7-F9CC-4192-B8A5-A43D1F9FF37A}" type="presParOf" srcId="{99E025A8-9B6F-4CAB-B997-EEDCCCE73762}" destId="{E0E84746-F463-40F8-BB72-B3D15CFFEDA0}" srcOrd="1" destOrd="0" presId="urn:microsoft.com/office/officeart/2005/8/layout/orgChart1#2"/>
    <dgm:cxn modelId="{4ED2B8FA-5451-4627-AA1E-2763DB540D84}" type="presParOf" srcId="{E0E84746-F463-40F8-BB72-B3D15CFFEDA0}" destId="{04D838A5-78AC-4989-8BB2-399D7364B8F7}" srcOrd="0" destOrd="0" presId="urn:microsoft.com/office/officeart/2005/8/layout/orgChart1#2"/>
    <dgm:cxn modelId="{47A08F4D-1A3E-4C0E-B3F2-AA4A6D0AE0A9}" type="presParOf" srcId="{04D838A5-78AC-4989-8BB2-399D7364B8F7}" destId="{FA06A5FA-AEB2-424A-9344-D61A249181E6}" srcOrd="0" destOrd="0" presId="urn:microsoft.com/office/officeart/2005/8/layout/orgChart1#2"/>
    <dgm:cxn modelId="{E6497495-7F49-466B-A0F1-09BAC6789349}" type="presParOf" srcId="{04D838A5-78AC-4989-8BB2-399D7364B8F7}" destId="{E67F8DEF-4CBA-48A5-AAA9-0F1F26EEC46F}" srcOrd="1" destOrd="0" presId="urn:microsoft.com/office/officeart/2005/8/layout/orgChart1#2"/>
    <dgm:cxn modelId="{605B5F6F-C97A-44E8-966A-A3EC500A99AC}" type="presParOf" srcId="{E0E84746-F463-40F8-BB72-B3D15CFFEDA0}" destId="{F75C9013-738F-408F-A8F0-27CD7F572A77}" srcOrd="1" destOrd="0" presId="urn:microsoft.com/office/officeart/2005/8/layout/orgChart1#2"/>
    <dgm:cxn modelId="{AC8A575F-DD66-4476-989C-9F80D4EBB476}" type="presParOf" srcId="{E0E84746-F463-40F8-BB72-B3D15CFFEDA0}" destId="{0CA30C7A-0BE0-49D6-8A91-8B875ABDA420}" srcOrd="2" destOrd="0" presId="urn:microsoft.com/office/officeart/2005/8/layout/orgChart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E3987-446A-41FF-A7E4-9958F897B150}">
      <dsp:nvSpPr>
        <dsp:cNvPr id="0" name=""/>
        <dsp:cNvSpPr/>
      </dsp:nvSpPr>
      <dsp:spPr>
        <a:xfrm>
          <a:off x="634947" y="202955"/>
          <a:ext cx="91440" cy="186616"/>
        </a:xfrm>
        <a:custGeom>
          <a:avLst/>
          <a:gdLst/>
          <a:ahLst/>
          <a:cxnLst/>
          <a:rect l="0" t="0" r="0" b="0"/>
          <a:pathLst>
            <a:path>
              <a:moveTo>
                <a:pt x="88317" y="0"/>
              </a:moveTo>
              <a:lnTo>
                <a:pt x="88317" y="186616"/>
              </a:lnTo>
              <a:lnTo>
                <a:pt x="45720" y="1866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AB9193-25D8-4F04-8AD3-F046DF45E2C0}">
      <dsp:nvSpPr>
        <dsp:cNvPr id="0" name=""/>
        <dsp:cNvSpPr/>
      </dsp:nvSpPr>
      <dsp:spPr>
        <a:xfrm>
          <a:off x="723265" y="202955"/>
          <a:ext cx="490883" cy="373233"/>
        </a:xfrm>
        <a:custGeom>
          <a:avLst/>
          <a:gdLst/>
          <a:ahLst/>
          <a:cxnLst/>
          <a:rect l="0" t="0" r="0" b="0"/>
          <a:pathLst>
            <a:path>
              <a:moveTo>
                <a:pt x="0" y="0"/>
              </a:moveTo>
              <a:lnTo>
                <a:pt x="0" y="330636"/>
              </a:lnTo>
              <a:lnTo>
                <a:pt x="490883" y="330636"/>
              </a:lnTo>
              <a:lnTo>
                <a:pt x="490883" y="3732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3CABCC-AC56-4152-8E39-D9BD18885760}">
      <dsp:nvSpPr>
        <dsp:cNvPr id="0" name=""/>
        <dsp:cNvSpPr/>
      </dsp:nvSpPr>
      <dsp:spPr>
        <a:xfrm>
          <a:off x="677545" y="202955"/>
          <a:ext cx="91440" cy="373233"/>
        </a:xfrm>
        <a:custGeom>
          <a:avLst/>
          <a:gdLst/>
          <a:ahLst/>
          <a:cxnLst/>
          <a:rect l="0" t="0" r="0" b="0"/>
          <a:pathLst>
            <a:path>
              <a:moveTo>
                <a:pt x="45720" y="0"/>
              </a:moveTo>
              <a:lnTo>
                <a:pt x="45720" y="3732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5B2087-9583-4B52-A1B1-BEF870F6C780}">
      <dsp:nvSpPr>
        <dsp:cNvPr id="0" name=""/>
        <dsp:cNvSpPr/>
      </dsp:nvSpPr>
      <dsp:spPr>
        <a:xfrm>
          <a:off x="232381" y="202955"/>
          <a:ext cx="490883" cy="373233"/>
        </a:xfrm>
        <a:custGeom>
          <a:avLst/>
          <a:gdLst/>
          <a:ahLst/>
          <a:cxnLst/>
          <a:rect l="0" t="0" r="0" b="0"/>
          <a:pathLst>
            <a:path>
              <a:moveTo>
                <a:pt x="490883" y="0"/>
              </a:moveTo>
              <a:lnTo>
                <a:pt x="490883" y="330636"/>
              </a:lnTo>
              <a:lnTo>
                <a:pt x="0" y="330636"/>
              </a:lnTo>
              <a:lnTo>
                <a:pt x="0" y="3732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21C60D-0828-4733-9F5E-6E9722EA6ED9}">
      <dsp:nvSpPr>
        <dsp:cNvPr id="0" name=""/>
        <dsp:cNvSpPr/>
      </dsp:nvSpPr>
      <dsp:spPr>
        <a:xfrm>
          <a:off x="520420" y="111"/>
          <a:ext cx="405688" cy="2028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520420" y="111"/>
        <a:ext cx="405688" cy="202844"/>
      </dsp:txXfrm>
    </dsp:sp>
    <dsp:sp modelId="{A3D773E9-CACC-4700-8563-077523F1D6E9}">
      <dsp:nvSpPr>
        <dsp:cNvPr id="0" name=""/>
        <dsp:cNvSpPr/>
      </dsp:nvSpPr>
      <dsp:spPr>
        <a:xfrm>
          <a:off x="29537" y="576189"/>
          <a:ext cx="405688" cy="2028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9537" y="576189"/>
        <a:ext cx="405688" cy="202844"/>
      </dsp:txXfrm>
    </dsp:sp>
    <dsp:sp modelId="{115C43A9-00D5-4470-8879-1AD23E47E450}">
      <dsp:nvSpPr>
        <dsp:cNvPr id="0" name=""/>
        <dsp:cNvSpPr/>
      </dsp:nvSpPr>
      <dsp:spPr>
        <a:xfrm>
          <a:off x="520420" y="576189"/>
          <a:ext cx="405688" cy="2028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520420" y="576189"/>
        <a:ext cx="405688" cy="202844"/>
      </dsp:txXfrm>
    </dsp:sp>
    <dsp:sp modelId="{878744C2-8679-4FA3-BDF6-F1531AEE22B3}">
      <dsp:nvSpPr>
        <dsp:cNvPr id="0" name=""/>
        <dsp:cNvSpPr/>
      </dsp:nvSpPr>
      <dsp:spPr>
        <a:xfrm>
          <a:off x="1011304" y="576189"/>
          <a:ext cx="405688" cy="2028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011304" y="576189"/>
        <a:ext cx="405688" cy="202844"/>
      </dsp:txXfrm>
    </dsp:sp>
    <dsp:sp modelId="{FA06A5FA-AEB2-424A-9344-D61A249181E6}">
      <dsp:nvSpPr>
        <dsp:cNvPr id="0" name=""/>
        <dsp:cNvSpPr/>
      </dsp:nvSpPr>
      <dsp:spPr>
        <a:xfrm>
          <a:off x="274978" y="288150"/>
          <a:ext cx="405688" cy="2028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74978" y="288150"/>
        <a:ext cx="405688" cy="20284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2">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bwMode="auto">
          <a:xfrm>
            <a:off x="0" y="0"/>
            <a:ext cx="2945659" cy="496491"/>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9619" name="Rectangle 3"/>
          <p:cNvSpPr>
            <a:spLocks noGrp="1" noChangeArrowheads="1"/>
          </p:cNvSpPr>
          <p:nvPr>
            <p:ph type="dt" sz="quarter" idx="1"/>
          </p:nvPr>
        </p:nvSpPr>
        <p:spPr bwMode="auto">
          <a:xfrm>
            <a:off x="3850443" y="0"/>
            <a:ext cx="2945659" cy="496491"/>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mn-ea"/>
              </a:defRPr>
            </a:lvl1pPr>
          </a:lstStyle>
          <a:p>
            <a:pPr>
              <a:defRPr/>
            </a:pPr>
            <a:endParaRPr lang="en-US" altLang="zh-CN"/>
          </a:p>
        </p:txBody>
      </p:sp>
      <p:sp>
        <p:nvSpPr>
          <p:cNvPr id="239620" name="Rectangle 4"/>
          <p:cNvSpPr>
            <a:spLocks noGrp="1" noChangeArrowheads="1"/>
          </p:cNvSpPr>
          <p:nvPr>
            <p:ph type="ftr" sz="quarter" idx="2"/>
          </p:nvPr>
        </p:nvSpPr>
        <p:spPr bwMode="auto">
          <a:xfrm>
            <a:off x="0" y="9431599"/>
            <a:ext cx="2945659" cy="496491"/>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9621" name="Rectangle 5"/>
          <p:cNvSpPr>
            <a:spLocks noGrp="1" noChangeArrowheads="1"/>
          </p:cNvSpPr>
          <p:nvPr>
            <p:ph type="sldNum" sz="quarter" idx="3"/>
          </p:nvPr>
        </p:nvSpPr>
        <p:spPr bwMode="auto">
          <a:xfrm>
            <a:off x="3850443" y="9431599"/>
            <a:ext cx="2945659" cy="496491"/>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pPr>
              <a:defRPr/>
            </a:pPr>
            <a:fld id="{3FF8A634-601B-45FC-90BE-40DF6190E913}" type="slidenum">
              <a:rPr lang="zh-CN" altLang="en-US"/>
              <a:t>‹#›</a:t>
            </a:fld>
            <a:endParaRPr lang="en-US" altLang="zh-CN"/>
          </a:p>
        </p:txBody>
      </p:sp>
    </p:spTree>
    <p:extLst>
      <p:ext uri="{BB962C8B-B14F-4D97-AF65-F5344CB8AC3E}">
        <p14:creationId xmlns:p14="http://schemas.microsoft.com/office/powerpoint/2010/main" val="3920713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bwMode="auto">
          <a:xfrm>
            <a:off x="0" y="0"/>
            <a:ext cx="2945659" cy="496491"/>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6547" name="Rectangle 3"/>
          <p:cNvSpPr>
            <a:spLocks noGrp="1" noChangeArrowheads="1"/>
          </p:cNvSpPr>
          <p:nvPr>
            <p:ph type="dt" idx="1"/>
          </p:nvPr>
        </p:nvSpPr>
        <p:spPr bwMode="auto">
          <a:xfrm>
            <a:off x="3850443" y="0"/>
            <a:ext cx="2945659" cy="496491"/>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mn-ea"/>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15988" y="744538"/>
            <a:ext cx="4965700" cy="3724275"/>
          </a:xfrm>
          <a:prstGeom prst="rect">
            <a:avLst/>
          </a:prstGeom>
          <a:noFill/>
          <a:ln w="9525">
            <a:solidFill>
              <a:srgbClr val="000000"/>
            </a:solidFill>
            <a:miter lim="800000"/>
          </a:ln>
        </p:spPr>
      </p:sp>
      <p:sp>
        <p:nvSpPr>
          <p:cNvPr id="236549" name="Rectangle 5"/>
          <p:cNvSpPr>
            <a:spLocks noGrp="1" noChangeArrowheads="1"/>
          </p:cNvSpPr>
          <p:nvPr>
            <p:ph type="body" sz="quarter" idx="3"/>
          </p:nvPr>
        </p:nvSpPr>
        <p:spPr bwMode="auto">
          <a:xfrm>
            <a:off x="679768" y="4716661"/>
            <a:ext cx="5438140" cy="4468416"/>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36550" name="Rectangle 6"/>
          <p:cNvSpPr>
            <a:spLocks noGrp="1" noChangeArrowheads="1"/>
          </p:cNvSpPr>
          <p:nvPr>
            <p:ph type="ftr" sz="quarter" idx="4"/>
          </p:nvPr>
        </p:nvSpPr>
        <p:spPr bwMode="auto">
          <a:xfrm>
            <a:off x="0" y="9431599"/>
            <a:ext cx="2945659" cy="496491"/>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6551" name="Rectangle 7"/>
          <p:cNvSpPr>
            <a:spLocks noGrp="1" noChangeArrowheads="1"/>
          </p:cNvSpPr>
          <p:nvPr>
            <p:ph type="sldNum" sz="quarter" idx="5"/>
          </p:nvPr>
        </p:nvSpPr>
        <p:spPr bwMode="auto">
          <a:xfrm>
            <a:off x="3850443" y="9431599"/>
            <a:ext cx="2945659" cy="496491"/>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pPr>
              <a:defRPr/>
            </a:pPr>
            <a:fld id="{D443E1AB-AFED-42B9-9969-51FF1EC221AA}" type="slidenum">
              <a:rPr lang="zh-CN" altLang="en-US"/>
              <a:t>‹#›</a:t>
            </a:fld>
            <a:endParaRPr lang="en-US" altLang="zh-CN"/>
          </a:p>
        </p:txBody>
      </p:sp>
    </p:spTree>
    <p:extLst>
      <p:ext uri="{BB962C8B-B14F-4D97-AF65-F5344CB8AC3E}">
        <p14:creationId xmlns:p14="http://schemas.microsoft.com/office/powerpoint/2010/main" val="25965882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43E1AB-AFED-42B9-9969-51FF1EC221AA}" type="slidenum">
              <a:rPr lang="zh-CN" altLang="en-US" smtClean="0"/>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ChangeArrowheads="1" noTextEdit="1"/>
          </p:cNvSpPr>
          <p:nvPr>
            <p:ph type="sldImg" idx="4294967295"/>
          </p:nvPr>
        </p:nvSpPr>
        <p:spPr>
          <a:ln>
            <a:miter lim="800000"/>
          </a:ln>
        </p:spPr>
      </p:sp>
      <p:sp>
        <p:nvSpPr>
          <p:cNvPr id="72707" name="文本占位符 2"/>
          <p:cNvSpPr>
            <a:spLocks noGrp="1" noChangeArrowheads="1"/>
          </p:cNvSpPr>
          <p:nvPr>
            <p:ph type="body" idx="4294967295"/>
          </p:nvPr>
        </p:nvSpPr>
        <p:spPr/>
        <p:txBody>
          <a:bodyPr/>
          <a:lstStyle/>
          <a:p>
            <a:pPr eaLnBrk="1" hangingPunct="1"/>
            <a:endParaRPr lang="zh-CN" altLang="en-US"/>
          </a:p>
        </p:txBody>
      </p:sp>
    </p:spTree>
    <p:extLst>
      <p:ext uri="{BB962C8B-B14F-4D97-AF65-F5344CB8AC3E}">
        <p14:creationId xmlns:p14="http://schemas.microsoft.com/office/powerpoint/2010/main" val="1140215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p:nvSpPr>
        <p:spPr bwMode="ltGray">
          <a:xfrm>
            <a:off x="0" y="6611938"/>
            <a:ext cx="9144000" cy="260350"/>
          </a:xfrm>
          <a:prstGeom prst="rect">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defRPr/>
            </a:pPr>
            <a:endParaRPr lang="en-US" altLang="zh-CN"/>
          </a:p>
        </p:txBody>
      </p:sp>
      <p:sp>
        <p:nvSpPr>
          <p:cNvPr id="5" name="Rectangle 30"/>
          <p:cNvSpPr>
            <a:spLocks noChangeArrowheads="1"/>
          </p:cNvSpPr>
          <p:nvPr userDrawn="1"/>
        </p:nvSpPr>
        <p:spPr bwMode="black">
          <a:xfrm>
            <a:off x="2879725" y="6588125"/>
            <a:ext cx="5975350" cy="306388"/>
          </a:xfrm>
          <a:prstGeom prst="rect">
            <a:avLst/>
          </a:prstGeom>
          <a:noFill/>
          <a:ln>
            <a:noFill/>
          </a:ln>
        </p:spPr>
        <p:txBody>
          <a:bodyPr lIns="18288" tIns="18288" rIns="18288" bIns="18288" anchor="ctr"/>
          <a:lstStyle>
            <a:lvl1pPr marL="342900" indent="-342900"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r" eaLnBrk="1" hangingPunct="1">
              <a:lnSpc>
                <a:spcPct val="98000"/>
              </a:lnSpc>
              <a:spcBef>
                <a:spcPct val="20000"/>
              </a:spcBef>
              <a:defRPr/>
            </a:pPr>
            <a:endParaRPr lang="en-US" altLang="en-US" sz="1300">
              <a:solidFill>
                <a:schemeClr val="bg1"/>
              </a:solidFill>
              <a:ea typeface="宋体" panose="02010600030101010101" pitchFamily="2" charset="-122"/>
            </a:endParaRPr>
          </a:p>
        </p:txBody>
      </p:sp>
      <p:sp>
        <p:nvSpPr>
          <p:cNvPr id="3075" name="Rectangle 3"/>
          <p:cNvSpPr>
            <a:spLocks noGrp="1" noChangeArrowheads="1"/>
          </p:cNvSpPr>
          <p:nvPr>
            <p:ph type="subTitle" idx="1"/>
          </p:nvPr>
        </p:nvSpPr>
        <p:spPr bwMode="gray">
          <a:xfrm>
            <a:off x="1403350" y="3933825"/>
            <a:ext cx="6553200" cy="533400"/>
          </a:xfrm>
        </p:spPr>
        <p:txBody>
          <a:bodyPr/>
          <a:lstStyle>
            <a:lvl1pPr marL="0" indent="0" algn="ctr">
              <a:lnSpc>
                <a:spcPct val="140000"/>
              </a:lnSpc>
              <a:buFont typeface="Wingdings" panose="05000000000000000000" pitchFamily="2" charset="2"/>
              <a:buNone/>
              <a:defRPr sz="2400" b="1">
                <a:solidFill>
                  <a:schemeClr val="tx2"/>
                </a:solidFill>
                <a:latin typeface="Verdana" panose="020B0604030504040204" pitchFamily="34" charset="0"/>
              </a:defRPr>
            </a:lvl1pPr>
          </a:lstStyle>
          <a:p>
            <a:r>
              <a:rPr lang="en-US" altLang="zh-CN"/>
              <a:t>Click to edit Master subtitle style</a:t>
            </a:r>
          </a:p>
        </p:txBody>
      </p:sp>
      <p:sp>
        <p:nvSpPr>
          <p:cNvPr id="3093" name="Rectangle 21"/>
          <p:cNvSpPr>
            <a:spLocks noGrp="1" noChangeArrowheads="1"/>
          </p:cNvSpPr>
          <p:nvPr>
            <p:ph type="ctrTitle" sz="quarter" hasCustomPrompt="1"/>
          </p:nvPr>
        </p:nvSpPr>
        <p:spPr bwMode="gray">
          <a:xfrm>
            <a:off x="0" y="1700213"/>
            <a:ext cx="9144000" cy="1439862"/>
          </a:xfrm>
          <a:solidFill>
            <a:srgbClr val="193EA7"/>
          </a:solidFill>
        </p:spPr>
        <p:txBody>
          <a:bodyPr/>
          <a:lstStyle>
            <a:lvl1pPr>
              <a:defRPr sz="3600"/>
            </a:lvl1pPr>
          </a:lstStyle>
          <a:p>
            <a:r>
              <a:rPr lang="en-US" altLang="ko-KR"/>
              <a:t>Click to edit Master title</a:t>
            </a:r>
            <a:br>
              <a:rPr lang="en-US" altLang="ko-KR"/>
            </a:br>
            <a:r>
              <a:rPr lang="en-US" altLang="ko-KR"/>
              <a:t> style</a:t>
            </a:r>
          </a:p>
        </p:txBody>
      </p:sp>
      <p:pic>
        <p:nvPicPr>
          <p:cNvPr id="3" name="图片 2">
            <a:extLst>
              <a:ext uri="{FF2B5EF4-FFF2-40B4-BE49-F238E27FC236}">
                <a16:creationId xmlns:a16="http://schemas.microsoft.com/office/drawing/2014/main" id="{3D17834E-13C1-46E5-BE1D-BC029B203F1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2581"/>
            <a:ext cx="4389120" cy="162763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AC019E31-65C8-4D52-B977-896A5670FBED}" type="slidenum">
              <a:rPr lang="zh-CN" altLang="en-US"/>
              <a:t>‹#›</a:t>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fld id="{86164E44-952D-4A97-B3A8-26D337C1DCF6}" type="datetime1">
              <a:rPr lang="zh-CN" altLang="en-US" smtClean="0"/>
              <a:t>2020/4/20</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4975" y="333375"/>
            <a:ext cx="2108200" cy="60674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3375"/>
            <a:ext cx="6175375" cy="6067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1FB9A7A-AD44-43D4-9EBE-327A50B8C30B}" type="slidenum">
              <a:rPr lang="zh-CN" altLang="en-US"/>
              <a:t>‹#›</a:t>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fld id="{DF7537D7-8AE9-49D4-9C30-1CE348145E85}" type="datetime1">
              <a:rPr lang="zh-CN" altLang="en-US" smtClean="0"/>
              <a:t>2020/4/20</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96975" y="333375"/>
            <a:ext cx="666115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84313"/>
            <a:ext cx="4038600" cy="4916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4313"/>
            <a:ext cx="4038600" cy="4916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CB0639C1-AB21-4E1F-87E2-352F863F84D6}"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21314749-5F66-42D7-913A-CFD4E8BD8DCB}" type="datetime1">
              <a:rPr lang="zh-CN" altLang="en-US" smtClean="0"/>
              <a:t>2020/4/20</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96975" y="333375"/>
            <a:ext cx="666115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84313"/>
            <a:ext cx="4038600" cy="4916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484313"/>
            <a:ext cx="4038600" cy="2381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17963"/>
            <a:ext cx="4038600" cy="2382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7" name="Rectangle 6"/>
          <p:cNvSpPr>
            <a:spLocks noGrp="1" noChangeArrowheads="1"/>
          </p:cNvSpPr>
          <p:nvPr>
            <p:ph type="sldNum" sz="quarter" idx="11"/>
          </p:nvPr>
        </p:nvSpPr>
        <p:spPr/>
        <p:txBody>
          <a:bodyPr/>
          <a:lstStyle>
            <a:lvl1pPr>
              <a:defRPr/>
            </a:lvl1pPr>
          </a:lstStyle>
          <a:p>
            <a:pPr>
              <a:defRPr/>
            </a:pPr>
            <a:fld id="{4A51AB9A-65EE-460C-A3CD-392B06D36479}" type="slidenum">
              <a:rPr lang="zh-CN" altLang="en-US"/>
              <a:t>‹#›</a:t>
            </a:fld>
            <a:endParaRPr lang="en-US" altLang="zh-CN"/>
          </a:p>
        </p:txBody>
      </p:sp>
      <p:sp>
        <p:nvSpPr>
          <p:cNvPr id="8" name="Rectangle 4"/>
          <p:cNvSpPr>
            <a:spLocks noGrp="1" noChangeArrowheads="1"/>
          </p:cNvSpPr>
          <p:nvPr>
            <p:ph type="dt" sz="half" idx="12"/>
          </p:nvPr>
        </p:nvSpPr>
        <p:spPr/>
        <p:txBody>
          <a:bodyPr/>
          <a:lstStyle>
            <a:lvl1pPr>
              <a:defRPr/>
            </a:lvl1pPr>
          </a:lstStyle>
          <a:p>
            <a:pPr>
              <a:defRPr/>
            </a:pPr>
            <a:fld id="{0D706B01-CB45-440F-BFDA-C30A4BD65D20}" type="datetime1">
              <a:rPr lang="zh-CN" altLang="en-US" smtClean="0"/>
              <a:t>2020/4/20</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p:cNvSpPr>
            <a:spLocks noGrp="1" noChangeArrowheads="1"/>
          </p:cNvSpPr>
          <p:nvPr>
            <p:ph type="sldNum" sz="quarter" idx="10"/>
          </p:nvPr>
        </p:nvSpPr>
        <p:spPr>
          <a:ln/>
        </p:spPr>
        <p:txBody>
          <a:bodyPr/>
          <a:lstStyle>
            <a:lvl1pPr>
              <a:defRPr/>
            </a:lvl1pPr>
          </a:lstStyle>
          <a:p>
            <a:fld id="{573015E0-1687-4BD9-9BD0-FA23016E0AA6}" type="slidenum">
              <a:rPr lang="zh-CN" altLang="en-US"/>
              <a:pPr/>
              <a:t>‹#›</a:t>
            </a:fld>
            <a:endParaRPr lang="zh-CN" altLang="en-US"/>
          </a:p>
        </p:txBody>
      </p:sp>
    </p:spTree>
    <p:extLst>
      <p:ext uri="{BB962C8B-B14F-4D97-AF65-F5344CB8AC3E}">
        <p14:creationId xmlns:p14="http://schemas.microsoft.com/office/powerpoint/2010/main" val="2762547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标题 6"/>
          <p:cNvSpPr>
            <a:spLocks noGrp="1"/>
          </p:cNvSpPr>
          <p:nvPr>
            <p:ph type="title"/>
          </p:nvPr>
        </p:nvSpPr>
        <p:spPr/>
        <p:txBody>
          <a:bodyPr/>
          <a:lstStyle/>
          <a:p>
            <a:r>
              <a:rPr lang="zh-CN" altLang="en-US"/>
              <a:t>单击此处编辑母版标题样式</a:t>
            </a:r>
          </a:p>
        </p:txBody>
      </p:sp>
      <p:sp>
        <p:nvSpPr>
          <p:cNvPr id="8" name="Rectangle 5"/>
          <p:cNvSpPr>
            <a:spLocks noGrp="1" noChangeArrowheads="1"/>
          </p:cNvSpPr>
          <p:nvPr>
            <p:ph type="ftr" sz="quarter" idx="10"/>
          </p:nvPr>
        </p:nvSpPr>
        <p:spPr>
          <a:xfrm>
            <a:off x="5867400" y="6461125"/>
            <a:ext cx="2895600" cy="320675"/>
          </a:xfrm>
        </p:spPr>
        <p:txBody>
          <a:bodyPr/>
          <a:lstStyle>
            <a:lvl1pPr>
              <a:defRPr/>
            </a:lvl1pPr>
          </a:lstStyle>
          <a:p>
            <a:pPr>
              <a:defRPr/>
            </a:pPr>
            <a:r>
              <a:rPr lang="zh-CN" altLang="en-US"/>
              <a:t>宁夏大学 信息工程学院</a:t>
            </a:r>
            <a:endParaRPr lang="en-US" altLang="zh-CN"/>
          </a:p>
        </p:txBody>
      </p:sp>
      <p:sp>
        <p:nvSpPr>
          <p:cNvPr id="9" name="Rectangle 6"/>
          <p:cNvSpPr>
            <a:spLocks noGrp="1" noChangeArrowheads="1"/>
          </p:cNvSpPr>
          <p:nvPr>
            <p:ph type="sldNum" sz="quarter" idx="11"/>
          </p:nvPr>
        </p:nvSpPr>
        <p:spPr>
          <a:xfrm>
            <a:off x="3505200" y="6461125"/>
            <a:ext cx="2133600" cy="320675"/>
          </a:xfrm>
        </p:spPr>
        <p:txBody>
          <a:bodyPr/>
          <a:lstStyle>
            <a:lvl1pPr>
              <a:defRPr/>
            </a:lvl1pPr>
          </a:lstStyle>
          <a:p>
            <a:pPr>
              <a:defRPr/>
            </a:pPr>
            <a:fld id="{3BDE7FEC-D923-4D57-82F7-3426DEF019BE}"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3BDE7FEC-D923-4D57-82F7-3426DEF019BE}" type="slidenum">
              <a:rPr lang="zh-CN" altLang="en-US"/>
              <a:t>‹#›</a:t>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fld id="{3DD4809F-519D-4B44-A534-80B0C4E4DE4D}" type="datetime1">
              <a:rPr lang="zh-CN" altLang="en-US" smtClean="0"/>
              <a:t>2020/4/20</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84313"/>
            <a:ext cx="4038600"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4313"/>
            <a:ext cx="4038600"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32056CC0-05D6-4BEC-8DD2-4FC693F9E1DB}"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28326C0E-A6D2-426C-9BC2-4F749519720B}" type="datetime1">
              <a:rPr lang="zh-CN" altLang="en-US" smtClean="0"/>
              <a:t>2020/4/20</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12EBD1C5-CC09-4F78-A36A-BEC3EECD1CB2}" type="slidenum">
              <a:rPr lang="zh-CN" altLang="en-US"/>
              <a:t>‹#›</a:t>
            </a:fld>
            <a:endParaRPr lang="en-US" altLang="zh-CN"/>
          </a:p>
        </p:txBody>
      </p:sp>
      <p:sp>
        <p:nvSpPr>
          <p:cNvPr id="9" name="Rectangle 4"/>
          <p:cNvSpPr>
            <a:spLocks noGrp="1" noChangeArrowheads="1"/>
          </p:cNvSpPr>
          <p:nvPr>
            <p:ph type="dt" sz="half" idx="12"/>
          </p:nvPr>
        </p:nvSpPr>
        <p:spPr/>
        <p:txBody>
          <a:bodyPr/>
          <a:lstStyle>
            <a:lvl1pPr>
              <a:defRPr/>
            </a:lvl1pPr>
          </a:lstStyle>
          <a:p>
            <a:pPr>
              <a:defRPr/>
            </a:pPr>
            <a:fld id="{63589A75-4461-44AF-80F9-5BADE28ED26F}" type="datetime1">
              <a:rPr lang="zh-CN" altLang="en-US" smtClean="0"/>
              <a:t>2020/4/20</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D261CD5B-8AF6-4651-BC33-6C0887D3BE68}" type="slidenum">
              <a:rPr lang="zh-CN" altLang="en-US"/>
              <a:t>‹#›</a:t>
            </a:fld>
            <a:endParaRPr lang="en-US" altLang="zh-CN"/>
          </a:p>
        </p:txBody>
      </p:sp>
      <p:sp>
        <p:nvSpPr>
          <p:cNvPr id="5" name="Rectangle 4"/>
          <p:cNvSpPr>
            <a:spLocks noGrp="1" noChangeArrowheads="1"/>
          </p:cNvSpPr>
          <p:nvPr>
            <p:ph type="dt" sz="half" idx="12"/>
          </p:nvPr>
        </p:nvSpPr>
        <p:spPr/>
        <p:txBody>
          <a:bodyPr/>
          <a:lstStyle>
            <a:lvl1pPr>
              <a:defRPr/>
            </a:lvl1pPr>
          </a:lstStyle>
          <a:p>
            <a:pPr>
              <a:defRPr/>
            </a:pPr>
            <a:fld id="{D31A7536-D698-4C2F-80A5-3E0D725521F1}" type="datetime1">
              <a:rPr lang="zh-CN" altLang="en-US" smtClean="0"/>
              <a:t>2020/4/20</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12BEF44A-B38A-400D-882B-9D4AEFC0BFB2}" type="slidenum">
              <a:rPr lang="zh-CN" altLang="en-US"/>
              <a:t>‹#›</a:t>
            </a:fld>
            <a:endParaRPr lang="en-US" altLang="zh-CN"/>
          </a:p>
        </p:txBody>
      </p:sp>
      <p:sp>
        <p:nvSpPr>
          <p:cNvPr id="4" name="Rectangle 4"/>
          <p:cNvSpPr>
            <a:spLocks noGrp="1" noChangeArrowheads="1"/>
          </p:cNvSpPr>
          <p:nvPr>
            <p:ph type="dt" sz="half" idx="12"/>
          </p:nvPr>
        </p:nvSpPr>
        <p:spPr/>
        <p:txBody>
          <a:bodyPr/>
          <a:lstStyle>
            <a:lvl1pPr>
              <a:defRPr/>
            </a:lvl1pPr>
          </a:lstStyle>
          <a:p>
            <a:pPr>
              <a:defRPr/>
            </a:pPr>
            <a:fld id="{815D93E8-C69B-4FE6-9EEE-01D991686600}" type="datetime1">
              <a:rPr lang="zh-CN" altLang="en-US" smtClean="0"/>
              <a:t>2020/4/20</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07C0D5C3-952D-428E-9F7F-6B5AD3DFE340}"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892EDF15-2236-45A9-863E-9F0917C1F6E9}" type="datetime1">
              <a:rPr lang="zh-CN" altLang="en-US" smtClean="0"/>
              <a:t>2020/4/20</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8911D93C-17E1-497E-8463-D165984F2CA8}"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07D55719-E1DA-45F7-AB53-DE0E3DD8E683}" type="datetime1">
              <a:rPr lang="zh-CN" altLang="en-US" smtClean="0"/>
              <a:t>2020/4/20</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ltGray">
          <a:xfrm>
            <a:off x="0" y="0"/>
            <a:ext cx="9144000" cy="1179513"/>
          </a:xfrm>
          <a:prstGeom prst="rect">
            <a:avLst/>
          </a:prstGeom>
          <a:solidFill>
            <a:srgbClr val="163794"/>
          </a:solidFill>
          <a:ln>
            <a:noFill/>
          </a:ln>
        </p:spPr>
        <p:txBody>
          <a:bodyPr wrap="none" anchor="ct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defRPr/>
            </a:pPr>
            <a:endParaRPr lang="en-US" altLang="zh-CN"/>
          </a:p>
        </p:txBody>
      </p:sp>
      <p:sp>
        <p:nvSpPr>
          <p:cNvPr id="1027" name="Rectangle 3"/>
          <p:cNvSpPr>
            <a:spLocks noGrp="1" noChangeArrowheads="1"/>
          </p:cNvSpPr>
          <p:nvPr>
            <p:ph type="body" idx="1"/>
          </p:nvPr>
        </p:nvSpPr>
        <p:spPr bwMode="auto">
          <a:xfrm>
            <a:off x="457200" y="1484313"/>
            <a:ext cx="8229600" cy="4916487"/>
          </a:xfrm>
          <a:prstGeom prst="rect">
            <a:avLst/>
          </a:prstGeom>
          <a:noFill/>
          <a:ln>
            <a:noFill/>
          </a:ln>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1">
                <a:latin typeface="+mj-lt"/>
                <a:ea typeface="宋体" panose="02010600030101010101" pitchFamily="2" charset="-122"/>
              </a:defRPr>
            </a:lvl1pPr>
          </a:lstStyle>
          <a:p>
            <a:pPr>
              <a:defRPr/>
            </a:pPr>
            <a:r>
              <a:rPr lang="zh-CN" altLang="en-US"/>
              <a:t>宁夏大学 信息工程学院</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latin typeface="Verdana" panose="020B0604030504040204" pitchFamily="34" charset="0"/>
                <a:ea typeface="宋体" panose="02010600030101010101" pitchFamily="2" charset="-122"/>
              </a:defRPr>
            </a:lvl1pPr>
          </a:lstStyle>
          <a:p>
            <a:pPr>
              <a:defRPr/>
            </a:pPr>
            <a:fld id="{7CBDD56E-635E-4FBE-8519-8943B4AC7F2F}" type="slidenum">
              <a:rPr lang="zh-CN" altLang="en-US"/>
              <a:t>‹#›</a:t>
            </a:fld>
            <a:endParaRPr lang="en-US" altLang="zh-CN"/>
          </a:p>
        </p:txBody>
      </p:sp>
      <p:sp>
        <p:nvSpPr>
          <p:cNvPr id="2" name="Rectangle 2"/>
          <p:cNvSpPr>
            <a:spLocks noGrp="1" noChangeArrowheads="1"/>
          </p:cNvSpPr>
          <p:nvPr>
            <p:ph type="title"/>
          </p:nvPr>
        </p:nvSpPr>
        <p:spPr bwMode="white">
          <a:xfrm>
            <a:off x="1241425" y="333375"/>
            <a:ext cx="6661150" cy="563563"/>
          </a:xfrm>
          <a:prstGeom prst="rect">
            <a:avLst/>
          </a:prstGeom>
          <a:noFill/>
          <a:ln>
            <a:noFill/>
          </a:ln>
        </p:spPr>
        <p:txBody>
          <a:bodyPr vert="horz" wrap="square" lIns="91440" tIns="45720" rIns="91440" bIns="45720" numCol="1" anchor="ctr" anchorCtr="0" compatLnSpc="1"/>
          <a:lstStyle/>
          <a:p>
            <a:pPr lvl="0"/>
            <a:r>
              <a:rPr lang="en-US" altLang="zh-CN"/>
              <a:t>Click to edit Master title style</a:t>
            </a:r>
          </a:p>
        </p:txBody>
      </p:sp>
      <p:sp>
        <p:nvSpPr>
          <p:cNvPr id="1028" name="Rectangle 4"/>
          <p:cNvSpPr>
            <a:spLocks noGrp="1" noChangeArrowheads="1"/>
          </p:cNvSpPr>
          <p:nvPr>
            <p:ph type="dt" sz="half" idx="2"/>
          </p:nvPr>
        </p:nvSpPr>
        <p:spPr bwMode="gray">
          <a:xfrm>
            <a:off x="0" y="1125538"/>
            <a:ext cx="8458200" cy="2286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b="1">
                <a:solidFill>
                  <a:schemeClr val="bg1"/>
                </a:solidFill>
                <a:latin typeface="+mj-lt"/>
                <a:ea typeface="宋体" panose="02010600030101010101" pitchFamily="2" charset="-122"/>
              </a:defRPr>
            </a:lvl1pPr>
          </a:lstStyle>
          <a:p>
            <a:pPr>
              <a:defRPr/>
            </a:pPr>
            <a:fld id="{8FF070B8-A1F1-45B8-9FD1-9059966F00FE}" type="datetime1">
              <a:rPr lang="zh-CN" altLang="en-US" smtClean="0"/>
              <a:t>2020/4/20</a:t>
            </a:fld>
            <a:endParaRPr lang="en-US" altLang="zh-CN"/>
          </a:p>
        </p:txBody>
      </p:sp>
      <p:sp>
        <p:nvSpPr>
          <p:cNvPr id="1032" name="Rectangle 23"/>
          <p:cNvSpPr>
            <a:spLocks noChangeArrowheads="1"/>
          </p:cNvSpPr>
          <p:nvPr userDrawn="1"/>
        </p:nvSpPr>
        <p:spPr bwMode="black">
          <a:xfrm>
            <a:off x="2879725" y="6557963"/>
            <a:ext cx="5975350" cy="306387"/>
          </a:xfrm>
          <a:prstGeom prst="rect">
            <a:avLst/>
          </a:prstGeom>
          <a:noFill/>
          <a:ln>
            <a:noFill/>
          </a:ln>
        </p:spPr>
        <p:txBody>
          <a:bodyPr lIns="18288" tIns="18288" rIns="18288" bIns="18288" anchor="ctr"/>
          <a:lstStyle>
            <a:lvl1pPr marL="342900" indent="-342900"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r" eaLnBrk="1" hangingPunct="1">
              <a:lnSpc>
                <a:spcPct val="98000"/>
              </a:lnSpc>
              <a:spcBef>
                <a:spcPct val="20000"/>
              </a:spcBef>
              <a:defRPr/>
            </a:pPr>
            <a:endParaRPr lang="en-US" altLang="en-US" sz="1300">
              <a:solidFill>
                <a:srgbClr val="FF0000"/>
              </a:solidFill>
              <a:ea typeface="宋体" panose="02010600030101010101" pitchFamily="2" charset="-122"/>
            </a:endParaRPr>
          </a:p>
        </p:txBody>
      </p:sp>
      <p:sp>
        <p:nvSpPr>
          <p:cNvPr id="1033" name="Text Box 16"/>
          <p:cNvSpPr txBox="1">
            <a:spLocks noChangeArrowheads="1"/>
          </p:cNvSpPr>
          <p:nvPr/>
        </p:nvSpPr>
        <p:spPr bwMode="gray">
          <a:xfrm>
            <a:off x="0" y="1158875"/>
            <a:ext cx="9144000" cy="244475"/>
          </a:xfrm>
          <a:prstGeom prst="rect">
            <a:avLst/>
          </a:prstGeom>
          <a:solidFill>
            <a:schemeClr val="accent2"/>
          </a:solidFill>
          <a:ln>
            <a:noFill/>
          </a:ln>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defRPr/>
            </a:pPr>
            <a:endParaRPr lang="zh-CN" altLang="en-US" sz="1000" b="1">
              <a:solidFill>
                <a:schemeClr val="bg1"/>
              </a:solidFill>
              <a:latin typeface="Verdan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5pPr>
      <a:lvl6pPr marL="4572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6pPr>
      <a:lvl7pPr marL="9144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7pPr>
      <a:lvl8pPr marL="13716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8pPr>
      <a:lvl9pPr marL="18288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baike.baidu.com/item/%E5%BE%AE%E5%A4%84%E7%90%86%E5%99%A8" TargetMode="External"/><Relationship Id="rId2" Type="http://schemas.openxmlformats.org/officeDocument/2006/relationships/hyperlink" Target="https://baike.baidu.com/item/%E7%94%B5%E5%AD%90%E8%AE%A1%E7%AE%97%E6%9C%BA" TargetMode="External"/><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www.baidu.com/s?wd=SQL&amp;tn=44039180_cpr&amp;fenlei=mv6quAkxTZn0IZRqIHckPjm4nH00T1dWPAwbPHmkPyF9ryRkrycL0ZwV5Hcvrjm3rH6sPfKWUMw85HfYnjn4nH6sgvPsT6KdThsqpZwYTjCEQLGCpyw9Uz4Bmy-bIi4WUvYETgN-TLwGUv3EnW0knjcYrHn1PjT4PjbsP1RYr0" TargetMode="External"/><Relationship Id="rId2" Type="http://schemas.openxmlformats.org/officeDocument/2006/relationships/image" Target="../media/image6.wmf"/><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hyperlink" Target="https://www.baidu.com/s?wd=%E6%96%B0%E5%BB%BA&amp;tn=44039180_cpr&amp;fenlei=mv6quAkxTZn0IZRqIHckPjm4nH00T1dWPAwbPHmkPyF9ryRkrycL0ZwV5Hcvrjm3rH6sPfKWUMw85HfYnjn4nH6sgvPsT6KdThsqpZwYTjCEQLGCpyw9Uz4Bmy-bIi4WUvYETgN-TLwGUv3EnW0knjcYrHn1PjT4PjbsP1RYr0"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noChangeArrowheads="1"/>
          </p:cNvSpPr>
          <p:nvPr>
            <p:ph type="subTitle" idx="1"/>
          </p:nvPr>
        </p:nvSpPr>
        <p:spPr>
          <a:xfrm>
            <a:off x="2276745" y="3834045"/>
            <a:ext cx="4471076" cy="1336040"/>
          </a:xfrm>
        </p:spPr>
        <p:txBody>
          <a:bodyPr/>
          <a:lstStyle/>
          <a:p>
            <a:r>
              <a:rPr lang="zh-CN" altLang="en-US" sz="3600" dirty="0">
                <a:latin typeface="微软雅黑" panose="020B0503020204020204" charset="-122"/>
                <a:ea typeface="微软雅黑" panose="020B0503020204020204" charset="-122"/>
                <a:cs typeface="微软雅黑" panose="020B0503020204020204" charset="-122"/>
              </a:rPr>
              <a:t>刘昊     </a:t>
            </a:r>
          </a:p>
          <a:p>
            <a:r>
              <a:rPr lang="zh-CN" altLang="en-US" sz="3600" dirty="0">
                <a:latin typeface="微软雅黑" panose="020B0503020204020204" charset="-122"/>
                <a:ea typeface="微软雅黑" panose="020B0503020204020204" charset="-122"/>
                <a:cs typeface="微软雅黑" panose="020B0503020204020204" charset="-122"/>
              </a:rPr>
              <a:t>信息工程学院 计科系</a:t>
            </a:r>
            <a:endParaRPr lang="zh-CN" altLang="en-US" sz="3600" dirty="0"/>
          </a:p>
        </p:txBody>
      </p:sp>
      <p:sp>
        <p:nvSpPr>
          <p:cNvPr id="4" name="标题 3"/>
          <p:cNvSpPr>
            <a:spLocks noGrp="1" noChangeArrowheads="1"/>
          </p:cNvSpPr>
          <p:nvPr>
            <p:ph type="ctrTitle" sz="quarter"/>
          </p:nvPr>
        </p:nvSpPr>
        <p:spPr/>
        <p:txBody>
          <a:bodyPr/>
          <a:lstStyle/>
          <a:p>
            <a:r>
              <a:rPr lang="zh-CN" altLang="en-US" sz="4800" dirty="0">
                <a:latin typeface="微软雅黑" panose="020B0503020204020204" charset="-122"/>
                <a:ea typeface="微软雅黑" panose="020B0503020204020204" charset="-122"/>
              </a:rPr>
              <a:t>软件工程与实践</a:t>
            </a:r>
          </a:p>
        </p:txBody>
      </p:sp>
      <p:sp>
        <p:nvSpPr>
          <p:cNvPr id="2" name="矩形 1"/>
          <p:cNvSpPr/>
          <p:nvPr/>
        </p:nvSpPr>
        <p:spPr>
          <a:xfrm>
            <a:off x="5805424" y="278650"/>
            <a:ext cx="3013967" cy="769441"/>
          </a:xfrm>
          <a:prstGeom prst="rect">
            <a:avLst/>
          </a:prstGeom>
          <a:noFill/>
        </p:spPr>
        <p:txBody>
          <a:bodyPr wrap="none" lIns="91440" tIns="45720" rIns="91440" bIns="45720">
            <a:spAutoFit/>
          </a:bodyPr>
          <a:lstStyle/>
          <a:p>
            <a:pPr algn="ctr"/>
            <a:r>
              <a:rPr lang="zh-CN" alt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本科生课程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395288" y="1341438"/>
            <a:ext cx="8353425" cy="46799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spcAft>
                <a:spcPct val="25000"/>
              </a:spcAft>
              <a:buFontTx/>
              <a:buNone/>
              <a:defRPr/>
            </a:pPr>
            <a:r>
              <a:rPr lang="en-US" altLang="zh-CN" sz="2400" dirty="0">
                <a:solidFill>
                  <a:srgbClr val="990033"/>
                </a:solidFill>
                <a:effectLst>
                  <a:outerShdw blurRad="38100" dist="38100" dir="2700000" algn="tl">
                    <a:srgbClr val="C0C0C0"/>
                  </a:outerShdw>
                </a:effectLst>
                <a:latin typeface="Arial" panose="020B0604020202020204" pitchFamily="34" charset="0"/>
              </a:rPr>
              <a:t>      3</a:t>
            </a:r>
            <a:r>
              <a:rPr lang="zh-CN" altLang="en-US" sz="2400" dirty="0">
                <a:solidFill>
                  <a:srgbClr val="990033"/>
                </a:solidFill>
                <a:effectLst>
                  <a:outerShdw blurRad="38100" dist="38100" dir="2700000" algn="tl">
                    <a:srgbClr val="C0C0C0"/>
                  </a:outerShdw>
                </a:effectLst>
                <a:latin typeface="Arial" panose="020B0604020202020204" pitchFamily="34" charset="0"/>
              </a:rPr>
              <a:t>．软件编程框架</a:t>
            </a:r>
          </a:p>
          <a:p>
            <a:pPr>
              <a:buFontTx/>
              <a:buNone/>
              <a:defRPr/>
            </a:pPr>
            <a:r>
              <a:rPr lang="zh-CN" altLang="en-US" sz="2400" dirty="0">
                <a:solidFill>
                  <a:schemeClr val="tx1"/>
                </a:solidFill>
                <a:effectLst>
                  <a:outerShdw blurRad="38100" dist="38100" dir="2700000" algn="tl">
                    <a:srgbClr val="C0C0C0"/>
                  </a:outerShdw>
                </a:effectLst>
                <a:latin typeface="Arial" panose="020B0604020202020204" pitchFamily="34" charset="0"/>
              </a:rPr>
              <a:t>       </a:t>
            </a:r>
            <a:r>
              <a:rPr lang="zh-CN" altLang="en-US" sz="2400" dirty="0">
                <a:solidFill>
                  <a:srgbClr val="C00000"/>
                </a:solidFill>
                <a:effectLst>
                  <a:outerShdw blurRad="38100" dist="38100" dir="2700000" algn="tl">
                    <a:srgbClr val="C0C0C0"/>
                  </a:outerShdw>
                </a:effectLst>
                <a:latin typeface="Arial" panose="020B0604020202020204" pitchFamily="34" charset="0"/>
              </a:rPr>
              <a:t>编程框架</a:t>
            </a:r>
            <a:r>
              <a:rPr lang="zh-CN" altLang="en-US" sz="2400" dirty="0">
                <a:solidFill>
                  <a:schemeClr val="tx1"/>
                </a:solidFill>
                <a:effectLst>
                  <a:outerShdw blurRad="38100" dist="38100" dir="2700000" algn="tl">
                    <a:srgbClr val="C0C0C0"/>
                  </a:outerShdw>
                </a:effectLst>
                <a:latin typeface="Arial" panose="020B0604020202020204" pitchFamily="34" charset="0"/>
              </a:rPr>
              <a:t>主要是软件的基础构架，为应用程序所包含的业务对象、数据访问和界面逻辑中的基类。编程框架可由建模工具根据设计模型通过正向工程直接生成。 </a:t>
            </a:r>
          </a:p>
          <a:p>
            <a:pPr>
              <a:spcBef>
                <a:spcPts val="600"/>
              </a:spcBef>
              <a:spcAft>
                <a:spcPct val="25000"/>
              </a:spcAft>
              <a:buFontTx/>
              <a:buNone/>
              <a:defRPr/>
            </a:pPr>
            <a:r>
              <a:rPr lang="en-US" altLang="zh-CN" sz="2400" dirty="0">
                <a:solidFill>
                  <a:srgbClr val="FF0000"/>
                </a:solidFill>
                <a:effectLst>
                  <a:outerShdw blurRad="38100" dist="38100" dir="2700000" algn="tl">
                    <a:srgbClr val="C0C0C0"/>
                  </a:outerShdw>
                </a:effectLst>
                <a:latin typeface="Arial" panose="020B0604020202020204" pitchFamily="34" charset="0"/>
              </a:rPr>
              <a:t>      </a:t>
            </a:r>
            <a:r>
              <a:rPr lang="en-US" altLang="zh-CN" sz="2400" dirty="0">
                <a:solidFill>
                  <a:srgbClr val="990033"/>
                </a:solidFill>
                <a:effectLst>
                  <a:outerShdw blurRad="38100" dist="38100" dir="2700000" algn="tl">
                    <a:srgbClr val="C0C0C0"/>
                  </a:outerShdw>
                </a:effectLst>
                <a:latin typeface="Arial" panose="020B0604020202020204" pitchFamily="34" charset="0"/>
              </a:rPr>
              <a:t>4</a:t>
            </a:r>
            <a:r>
              <a:rPr lang="zh-CN" altLang="en-US" sz="2400" dirty="0">
                <a:solidFill>
                  <a:srgbClr val="990033"/>
                </a:solidFill>
                <a:effectLst>
                  <a:outerShdw blurRad="38100" dist="38100" dir="2700000" algn="tl">
                    <a:srgbClr val="C0C0C0"/>
                  </a:outerShdw>
                </a:effectLst>
                <a:latin typeface="Arial" panose="020B0604020202020204" pitchFamily="34" charset="0"/>
              </a:rPr>
              <a:t>．软件实现有关注意事项</a:t>
            </a:r>
          </a:p>
          <a:p>
            <a:pPr>
              <a:buFontTx/>
              <a:buNone/>
              <a:defRPr/>
            </a:pPr>
            <a:r>
              <a:rPr lang="zh-CN" altLang="en-US" sz="2400" dirty="0">
                <a:solidFill>
                  <a:schemeClr val="tx1"/>
                </a:solidFill>
                <a:effectLst>
                  <a:outerShdw blurRad="38100" dist="38100" dir="2700000" algn="tl">
                    <a:srgbClr val="C0C0C0"/>
                  </a:outerShdw>
                </a:effectLst>
                <a:latin typeface="Arial" panose="020B0604020202020204" pitchFamily="34" charset="0"/>
              </a:rPr>
              <a:t>    （</a:t>
            </a:r>
            <a:r>
              <a:rPr lang="en-US" altLang="zh-CN" sz="2400" dirty="0">
                <a:solidFill>
                  <a:schemeClr val="tx1"/>
                </a:solidFill>
                <a:effectLst>
                  <a:outerShdw blurRad="38100" dist="38100" dir="2700000" algn="tl">
                    <a:srgbClr val="C0C0C0"/>
                  </a:outerShdw>
                </a:effectLst>
                <a:latin typeface="Arial" panose="020B0604020202020204" pitchFamily="34" charset="0"/>
              </a:rPr>
              <a:t>1</a:t>
            </a:r>
            <a:r>
              <a:rPr lang="zh-CN" altLang="en-US" sz="2400" dirty="0">
                <a:solidFill>
                  <a:schemeClr val="tx1"/>
                </a:solidFill>
                <a:effectLst>
                  <a:outerShdw blurRad="38100" dist="38100" dir="2700000" algn="tl">
                    <a:srgbClr val="C0C0C0"/>
                  </a:outerShdw>
                </a:effectLst>
                <a:latin typeface="Arial" panose="020B0604020202020204" pitchFamily="34" charset="0"/>
              </a:rPr>
              <a:t>）软件实现的报告与审批。</a:t>
            </a:r>
          </a:p>
          <a:p>
            <a:pPr>
              <a:buFontTx/>
              <a:buNone/>
              <a:defRPr/>
            </a:pPr>
            <a:r>
              <a:rPr lang="zh-CN" altLang="en-US" sz="2400" dirty="0">
                <a:solidFill>
                  <a:schemeClr val="tx1"/>
                </a:solidFill>
                <a:effectLst>
                  <a:outerShdw blurRad="38100" dist="38100" dir="2700000" algn="tl">
                    <a:srgbClr val="C0C0C0"/>
                  </a:outerShdw>
                </a:effectLst>
                <a:latin typeface="Arial" panose="020B0604020202020204" pitchFamily="34" charset="0"/>
              </a:rPr>
              <a:t>    （</a:t>
            </a:r>
            <a:r>
              <a:rPr lang="en-US" altLang="zh-CN" sz="2400" dirty="0">
                <a:solidFill>
                  <a:schemeClr val="tx1"/>
                </a:solidFill>
                <a:effectLst>
                  <a:outerShdw blurRad="38100" dist="38100" dir="2700000" algn="tl">
                    <a:srgbClr val="C0C0C0"/>
                  </a:outerShdw>
                </a:effectLst>
                <a:latin typeface="Arial" panose="020B0604020202020204" pitchFamily="34" charset="0"/>
              </a:rPr>
              <a:t>2</a:t>
            </a:r>
            <a:r>
              <a:rPr lang="zh-CN" altLang="en-US" sz="2400" dirty="0">
                <a:solidFill>
                  <a:schemeClr val="tx1"/>
                </a:solidFill>
                <a:effectLst>
                  <a:outerShdw blurRad="38100" dist="38100" dir="2700000" algn="tl">
                    <a:srgbClr val="C0C0C0"/>
                  </a:outerShdw>
                </a:effectLst>
                <a:latin typeface="Arial" panose="020B0604020202020204" pitchFamily="34" charset="0"/>
              </a:rPr>
              <a:t>）发挥程序员的独创性。</a:t>
            </a:r>
          </a:p>
          <a:p>
            <a:pPr>
              <a:buFontTx/>
              <a:buNone/>
              <a:defRPr/>
            </a:pPr>
            <a:r>
              <a:rPr lang="zh-CN" altLang="en-US" sz="2400" dirty="0">
                <a:solidFill>
                  <a:schemeClr val="tx1"/>
                </a:solidFill>
                <a:effectLst>
                  <a:outerShdw blurRad="38100" dist="38100" dir="2700000" algn="tl">
                    <a:srgbClr val="C0C0C0"/>
                  </a:outerShdw>
                </a:effectLst>
                <a:latin typeface="Arial" panose="020B0604020202020204" pitchFamily="34" charset="0"/>
              </a:rPr>
              <a:t>    （</a:t>
            </a:r>
            <a:r>
              <a:rPr lang="en-US" altLang="zh-CN" sz="2400" dirty="0">
                <a:solidFill>
                  <a:schemeClr val="tx1"/>
                </a:solidFill>
                <a:effectLst>
                  <a:outerShdw blurRad="38100" dist="38100" dir="2700000" algn="tl">
                    <a:srgbClr val="C0C0C0"/>
                  </a:outerShdw>
                </a:effectLst>
                <a:latin typeface="Arial" panose="020B0604020202020204" pitchFamily="34" charset="0"/>
              </a:rPr>
              <a:t>3</a:t>
            </a:r>
            <a:r>
              <a:rPr lang="zh-CN" altLang="en-US" sz="2400" dirty="0">
                <a:solidFill>
                  <a:schemeClr val="tx1"/>
                </a:solidFill>
                <a:effectLst>
                  <a:outerShdw blurRad="38100" dist="38100" dir="2700000" algn="tl">
                    <a:srgbClr val="C0C0C0"/>
                  </a:outerShdw>
                </a:effectLst>
                <a:latin typeface="Arial" panose="020B0604020202020204" pitchFamily="34" charset="0"/>
              </a:rPr>
              <a:t>）功能编程、界面编程，以及后台数据库的编程应当分开实现。</a:t>
            </a:r>
          </a:p>
          <a:p>
            <a:pPr>
              <a:buFontTx/>
              <a:buNone/>
              <a:defRPr/>
            </a:pPr>
            <a:endParaRPr lang="zh-CN" altLang="en-US" sz="2400" dirty="0">
              <a:solidFill>
                <a:schemeClr val="tx1"/>
              </a:solidFill>
              <a:effectLst>
                <a:outerShdw blurRad="38100" dist="38100" dir="2700000" algn="tl">
                  <a:srgbClr val="C0C0C0"/>
                </a:outerShdw>
              </a:effectLst>
              <a:latin typeface="Arial" panose="020B0604020202020204" pitchFamily="34" charset="0"/>
            </a:endParaRPr>
          </a:p>
        </p:txBody>
      </p:sp>
      <p:pic>
        <p:nvPicPr>
          <p:cNvPr id="12292" name="Picture 5" descr="C:\Program Files\Microsoft Office\MEDIA\CAGCAT10\j0205582.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5013325"/>
            <a:ext cx="1776413"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6.1 </a:t>
            </a:r>
            <a:r>
              <a:rPr lang="zh-CN" altLang="en-US" sz="3600" dirty="0">
                <a:effectLst>
                  <a:outerShdw blurRad="38100" dist="38100" dir="2700000" algn="tl">
                    <a:srgbClr val="C0C0C0"/>
                  </a:outerShdw>
                </a:effectLst>
              </a:rPr>
              <a:t>软件编程实现概述</a:t>
            </a:r>
            <a:r>
              <a:rPr lang="zh-CN" altLang="en-US" sz="3600" dirty="0"/>
              <a:t> </a:t>
            </a:r>
          </a:p>
        </p:txBody>
      </p:sp>
    </p:spTree>
    <p:extLst>
      <p:ext uri="{BB962C8B-B14F-4D97-AF65-F5344CB8AC3E}">
        <p14:creationId xmlns:p14="http://schemas.microsoft.com/office/powerpoint/2010/main" val="2756179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179388" y="1196975"/>
            <a:ext cx="8497887" cy="3960813"/>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400" dirty="0">
                <a:solidFill>
                  <a:srgbClr val="990033"/>
                </a:solidFill>
                <a:effectLst>
                  <a:outerShdw blurRad="38100" dist="38100" dir="2700000" algn="tl">
                    <a:srgbClr val="C0C0C0"/>
                  </a:outerShdw>
                </a:effectLst>
                <a:latin typeface="Arial" panose="020B0604020202020204" pitchFamily="34" charset="0"/>
              </a:rPr>
              <a:t>       5</a:t>
            </a:r>
            <a:r>
              <a:rPr lang="zh-CN" altLang="en-US" sz="2400" dirty="0">
                <a:solidFill>
                  <a:srgbClr val="990033"/>
                </a:solidFill>
                <a:effectLst>
                  <a:outerShdw blurRad="38100" dist="38100" dir="2700000" algn="tl">
                    <a:srgbClr val="C0C0C0"/>
                  </a:outerShdw>
                </a:effectLst>
                <a:latin typeface="Arial" panose="020B0604020202020204" pitchFamily="34" charset="0"/>
              </a:rPr>
              <a:t>．软件版本管理与控制</a:t>
            </a:r>
          </a:p>
          <a:p>
            <a:pPr>
              <a:buFontTx/>
              <a:buNone/>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软件一般具有中间版本、</a:t>
            </a:r>
            <a:r>
              <a:rPr lang="en-US" altLang="zh-CN" sz="2200" dirty="0">
                <a:solidFill>
                  <a:schemeClr val="tx1"/>
                </a:solidFill>
                <a:effectLst>
                  <a:outerShdw blurRad="38100" dist="38100" dir="2700000" algn="tl">
                    <a:srgbClr val="C0C0C0"/>
                  </a:outerShdw>
                </a:effectLst>
                <a:latin typeface="Arial" panose="020B0604020202020204" pitchFamily="34" charset="0"/>
              </a:rPr>
              <a:t>α</a:t>
            </a:r>
            <a:r>
              <a:rPr lang="zh-CN" altLang="en-US" sz="2200" dirty="0">
                <a:solidFill>
                  <a:schemeClr val="tx1"/>
                </a:solidFill>
                <a:effectLst>
                  <a:outerShdw blurRad="38100" dist="38100" dir="2700000" algn="tl">
                    <a:srgbClr val="C0C0C0"/>
                  </a:outerShdw>
                </a:effectLst>
                <a:latin typeface="Arial" panose="020B0604020202020204" pitchFamily="34" charset="0"/>
              </a:rPr>
              <a:t>版本、</a:t>
            </a:r>
            <a:r>
              <a:rPr lang="en-US" altLang="zh-CN" sz="2200" dirty="0">
                <a:solidFill>
                  <a:schemeClr val="tx1"/>
                </a:solidFill>
                <a:effectLst>
                  <a:outerShdw blurRad="38100" dist="38100" dir="2700000" algn="tl">
                    <a:srgbClr val="C0C0C0"/>
                  </a:outerShdw>
                </a:effectLst>
                <a:latin typeface="Arial" panose="020B0604020202020204" pitchFamily="34" charset="0"/>
              </a:rPr>
              <a:t>β</a:t>
            </a:r>
            <a:r>
              <a:rPr lang="zh-CN" altLang="en-US" sz="2200" dirty="0">
                <a:solidFill>
                  <a:schemeClr val="tx1"/>
                </a:solidFill>
                <a:effectLst>
                  <a:outerShdw blurRad="38100" dist="38100" dir="2700000" algn="tl">
                    <a:srgbClr val="C0C0C0"/>
                  </a:outerShdw>
                </a:effectLst>
                <a:latin typeface="Arial" panose="020B0604020202020204" pitchFamily="34" charset="0"/>
              </a:rPr>
              <a:t>版本、发布版本和维护版本等，以不同标号标识。</a:t>
            </a:r>
          </a:p>
          <a:p>
            <a:pPr>
              <a:buFontTx/>
              <a:buNone/>
              <a:defRPr/>
            </a:pPr>
            <a:r>
              <a:rPr lang="zh-CN" altLang="en-US" dirty="0">
                <a:solidFill>
                  <a:schemeClr val="tx1"/>
                </a:solidFill>
                <a:effectLst>
                  <a:outerShdw blurRad="38100" dist="38100" dir="2700000" algn="tl">
                    <a:srgbClr val="C0C0C0"/>
                  </a:outerShdw>
                </a:effectLst>
                <a:latin typeface="Arial" panose="020B0604020202020204" pitchFamily="34" charset="0"/>
              </a:rPr>
              <a:t>     （</a:t>
            </a:r>
            <a:r>
              <a:rPr lang="en-US" altLang="zh-CN" dirty="0">
                <a:solidFill>
                  <a:schemeClr val="tx1"/>
                </a:solidFill>
                <a:effectLst>
                  <a:outerShdw blurRad="38100" dist="38100" dir="2700000" algn="tl">
                    <a:srgbClr val="C0C0C0"/>
                  </a:outerShdw>
                </a:effectLst>
                <a:latin typeface="Arial" panose="020B0604020202020204" pitchFamily="34" charset="0"/>
              </a:rPr>
              <a:t>1</a:t>
            </a:r>
            <a:r>
              <a:rPr lang="zh-CN" altLang="en-US" dirty="0">
                <a:solidFill>
                  <a:schemeClr val="tx1"/>
                </a:solidFill>
                <a:effectLst>
                  <a:outerShdw blurRad="38100" dist="38100" dir="2700000" algn="tl">
                    <a:srgbClr val="C0C0C0"/>
                  </a:outerShdw>
                </a:effectLst>
                <a:latin typeface="Arial" panose="020B0604020202020204" pitchFamily="34" charset="0"/>
              </a:rPr>
              <a:t>）中间版本。软件未完成前且未进行正式测试的版本。一个软件可能会有多个中间版本，记录不同时间、不同人员开发的软件程序。</a:t>
            </a:r>
          </a:p>
          <a:p>
            <a:pPr>
              <a:buFontTx/>
              <a:buNone/>
              <a:defRPr/>
            </a:pPr>
            <a:r>
              <a:rPr lang="zh-CN" altLang="en-US" dirty="0">
                <a:solidFill>
                  <a:schemeClr val="tx1"/>
                </a:solidFill>
                <a:effectLst>
                  <a:outerShdw blurRad="38100" dist="38100" dir="2700000" algn="tl">
                    <a:srgbClr val="C0C0C0"/>
                  </a:outerShdw>
                </a:effectLst>
                <a:latin typeface="Arial" panose="020B0604020202020204" pitchFamily="34" charset="0"/>
              </a:rPr>
              <a:t>     （</a:t>
            </a:r>
            <a:r>
              <a:rPr lang="en-US" altLang="zh-CN" dirty="0">
                <a:solidFill>
                  <a:schemeClr val="tx1"/>
                </a:solidFill>
                <a:effectLst>
                  <a:outerShdw blurRad="38100" dist="38100" dir="2700000" algn="tl">
                    <a:srgbClr val="C0C0C0"/>
                  </a:outerShdw>
                </a:effectLst>
                <a:latin typeface="Arial" panose="020B0604020202020204" pitchFamily="34" charset="0"/>
              </a:rPr>
              <a:t>2</a:t>
            </a:r>
            <a:r>
              <a:rPr lang="zh-CN" altLang="en-US" dirty="0">
                <a:solidFill>
                  <a:schemeClr val="tx1"/>
                </a:solidFill>
                <a:effectLst>
                  <a:outerShdw blurRad="38100" dist="38100" dir="2700000" algn="tl">
                    <a:srgbClr val="C0C0C0"/>
                  </a:outerShdw>
                </a:effectLst>
                <a:latin typeface="Arial" panose="020B0604020202020204" pitchFamily="34" charset="0"/>
              </a:rPr>
              <a:t>）</a:t>
            </a:r>
            <a:r>
              <a:rPr lang="en-US" altLang="zh-CN" dirty="0">
                <a:solidFill>
                  <a:schemeClr val="tx1"/>
                </a:solidFill>
                <a:effectLst>
                  <a:outerShdw blurRad="38100" dist="38100" dir="2700000" algn="tl">
                    <a:srgbClr val="C0C0C0"/>
                  </a:outerShdw>
                </a:effectLst>
                <a:latin typeface="Arial" panose="020B0604020202020204" pitchFamily="34" charset="0"/>
              </a:rPr>
              <a:t>α</a:t>
            </a:r>
            <a:r>
              <a:rPr lang="zh-CN" altLang="en-US" dirty="0">
                <a:solidFill>
                  <a:schemeClr val="tx1"/>
                </a:solidFill>
                <a:effectLst>
                  <a:outerShdw blurRad="38100" dist="38100" dir="2700000" algn="tl">
                    <a:srgbClr val="C0C0C0"/>
                  </a:outerShdw>
                </a:effectLst>
                <a:latin typeface="Arial" panose="020B0604020202020204" pitchFamily="34" charset="0"/>
              </a:rPr>
              <a:t>版本。是软件未完成但可以提交进行严格测试的软件版本。生存周期通常只有几天或几周。</a:t>
            </a:r>
          </a:p>
          <a:p>
            <a:pPr>
              <a:buFontTx/>
              <a:buNone/>
              <a:defRPr/>
            </a:pPr>
            <a:r>
              <a:rPr lang="zh-CN" altLang="en-US" dirty="0">
                <a:solidFill>
                  <a:schemeClr val="tx1"/>
                </a:solidFill>
                <a:effectLst>
                  <a:outerShdw blurRad="38100" dist="38100" dir="2700000" algn="tl">
                    <a:srgbClr val="C0C0C0"/>
                  </a:outerShdw>
                </a:effectLst>
                <a:latin typeface="Arial" panose="020B0604020202020204" pitchFamily="34" charset="0"/>
              </a:rPr>
              <a:t>     （</a:t>
            </a:r>
            <a:r>
              <a:rPr lang="en-US" altLang="zh-CN" dirty="0">
                <a:solidFill>
                  <a:schemeClr val="tx1"/>
                </a:solidFill>
                <a:effectLst>
                  <a:outerShdw blurRad="38100" dist="38100" dir="2700000" algn="tl">
                    <a:srgbClr val="C0C0C0"/>
                  </a:outerShdw>
                </a:effectLst>
                <a:latin typeface="Arial" panose="020B0604020202020204" pitchFamily="34" charset="0"/>
              </a:rPr>
              <a:t>3</a:t>
            </a:r>
            <a:r>
              <a:rPr lang="zh-CN" altLang="en-US" dirty="0">
                <a:solidFill>
                  <a:schemeClr val="tx1"/>
                </a:solidFill>
                <a:effectLst>
                  <a:outerShdw blurRad="38100" dist="38100" dir="2700000" algn="tl">
                    <a:srgbClr val="C0C0C0"/>
                  </a:outerShdw>
                </a:effectLst>
                <a:latin typeface="Arial" panose="020B0604020202020204" pitchFamily="34" charset="0"/>
              </a:rPr>
              <a:t>）</a:t>
            </a:r>
            <a:r>
              <a:rPr lang="en-US" altLang="zh-CN" dirty="0">
                <a:solidFill>
                  <a:schemeClr val="tx1"/>
                </a:solidFill>
                <a:effectLst>
                  <a:outerShdw blurRad="38100" dist="38100" dir="2700000" algn="tl">
                    <a:srgbClr val="C0C0C0"/>
                  </a:outerShdw>
                </a:effectLst>
                <a:latin typeface="Arial" panose="020B0604020202020204" pitchFamily="34" charset="0"/>
              </a:rPr>
              <a:t>β</a:t>
            </a:r>
            <a:r>
              <a:rPr lang="zh-CN" altLang="en-US" dirty="0">
                <a:solidFill>
                  <a:schemeClr val="tx1"/>
                </a:solidFill>
                <a:effectLst>
                  <a:outerShdw blurRad="38100" dist="38100" dir="2700000" algn="tl">
                    <a:srgbClr val="C0C0C0"/>
                  </a:outerShdw>
                </a:effectLst>
                <a:latin typeface="Arial" panose="020B0604020202020204" pitchFamily="34" charset="0"/>
              </a:rPr>
              <a:t>版本。能够稳定运行的软件，可交付给终端用户进行测试。是经过多个</a:t>
            </a:r>
            <a:r>
              <a:rPr lang="en-US" altLang="zh-CN" dirty="0">
                <a:solidFill>
                  <a:schemeClr val="tx1"/>
                </a:solidFill>
                <a:effectLst>
                  <a:outerShdw blurRad="38100" dist="38100" dir="2700000" algn="tl">
                    <a:srgbClr val="C0C0C0"/>
                  </a:outerShdw>
                </a:effectLst>
                <a:latin typeface="Arial" panose="020B0604020202020204" pitchFamily="34" charset="0"/>
              </a:rPr>
              <a:t>α</a:t>
            </a:r>
            <a:r>
              <a:rPr lang="zh-CN" altLang="en-US" dirty="0">
                <a:solidFill>
                  <a:schemeClr val="tx1"/>
                </a:solidFill>
                <a:effectLst>
                  <a:outerShdw blurRad="38100" dist="38100" dir="2700000" algn="tl">
                    <a:srgbClr val="C0C0C0"/>
                  </a:outerShdw>
                </a:effectLst>
                <a:latin typeface="Arial" panose="020B0604020202020204" pitchFamily="34" charset="0"/>
              </a:rPr>
              <a:t>版本的完整测试，确认没有问题后产生的，</a:t>
            </a:r>
            <a:r>
              <a:rPr lang="en-US" altLang="zh-CN" dirty="0">
                <a:solidFill>
                  <a:schemeClr val="tx1"/>
                </a:solidFill>
                <a:effectLst>
                  <a:outerShdw blurRad="38100" dist="38100" dir="2700000" algn="tl">
                    <a:srgbClr val="C0C0C0"/>
                  </a:outerShdw>
                </a:effectLst>
                <a:latin typeface="Arial" panose="020B0604020202020204" pitchFamily="34" charset="0"/>
              </a:rPr>
              <a:t>β</a:t>
            </a:r>
            <a:r>
              <a:rPr lang="zh-CN" altLang="en-US" dirty="0">
                <a:solidFill>
                  <a:schemeClr val="tx1"/>
                </a:solidFill>
                <a:effectLst>
                  <a:outerShdw blurRad="38100" dist="38100" dir="2700000" algn="tl">
                    <a:srgbClr val="C0C0C0"/>
                  </a:outerShdw>
                </a:effectLst>
                <a:latin typeface="Arial" panose="020B0604020202020204" pitchFamily="34" charset="0"/>
              </a:rPr>
              <a:t>版本提交给直接用户在实际工作中进行测试和检验，一般需要几个月的测试时间。</a:t>
            </a:r>
          </a:p>
          <a:p>
            <a:pPr>
              <a:buFontTx/>
              <a:buNone/>
              <a:defRPr/>
            </a:pPr>
            <a:r>
              <a:rPr lang="zh-CN" altLang="en-US" dirty="0">
                <a:solidFill>
                  <a:schemeClr val="tx1"/>
                </a:solidFill>
                <a:effectLst>
                  <a:outerShdw blurRad="38100" dist="38100" dir="2700000" algn="tl">
                    <a:srgbClr val="C0C0C0"/>
                  </a:outerShdw>
                </a:effectLst>
                <a:latin typeface="Arial" panose="020B0604020202020204" pitchFamily="34" charset="0"/>
              </a:rPr>
              <a:t>     （</a:t>
            </a:r>
            <a:r>
              <a:rPr lang="en-US" altLang="zh-CN" dirty="0">
                <a:solidFill>
                  <a:schemeClr val="tx1"/>
                </a:solidFill>
                <a:effectLst>
                  <a:outerShdw blurRad="38100" dist="38100" dir="2700000" algn="tl">
                    <a:srgbClr val="C0C0C0"/>
                  </a:outerShdw>
                </a:effectLst>
                <a:latin typeface="Arial" panose="020B0604020202020204" pitchFamily="34" charset="0"/>
              </a:rPr>
              <a:t>4</a:t>
            </a:r>
            <a:r>
              <a:rPr lang="zh-CN" altLang="en-US" dirty="0">
                <a:solidFill>
                  <a:schemeClr val="tx1"/>
                </a:solidFill>
                <a:effectLst>
                  <a:outerShdw blurRad="38100" dist="38100" dir="2700000" algn="tl">
                    <a:srgbClr val="C0C0C0"/>
                  </a:outerShdw>
                </a:effectLst>
                <a:latin typeface="Arial" panose="020B0604020202020204" pitchFamily="34" charset="0"/>
              </a:rPr>
              <a:t>）发布版本。正式向社会发布或向用户提交使用的软件产品。</a:t>
            </a:r>
          </a:p>
          <a:p>
            <a:pPr>
              <a:buFontTx/>
              <a:buNone/>
              <a:defRPr/>
            </a:pPr>
            <a:r>
              <a:rPr lang="zh-CN" altLang="en-US" dirty="0">
                <a:solidFill>
                  <a:schemeClr val="tx1"/>
                </a:solidFill>
                <a:effectLst>
                  <a:outerShdw blurRad="38100" dist="38100" dir="2700000" algn="tl">
                    <a:srgbClr val="C0C0C0"/>
                  </a:outerShdw>
                </a:effectLst>
                <a:latin typeface="Arial" panose="020B0604020202020204" pitchFamily="34" charset="0"/>
              </a:rPr>
              <a:t>     （</a:t>
            </a:r>
            <a:r>
              <a:rPr lang="en-US" altLang="zh-CN" dirty="0">
                <a:solidFill>
                  <a:schemeClr val="tx1"/>
                </a:solidFill>
                <a:effectLst>
                  <a:outerShdw blurRad="38100" dist="38100" dir="2700000" algn="tl">
                    <a:srgbClr val="C0C0C0"/>
                  </a:outerShdw>
                </a:effectLst>
                <a:latin typeface="Arial" panose="020B0604020202020204" pitchFamily="34" charset="0"/>
              </a:rPr>
              <a:t>5</a:t>
            </a:r>
            <a:r>
              <a:rPr lang="zh-CN" altLang="en-US" dirty="0">
                <a:solidFill>
                  <a:schemeClr val="tx1"/>
                </a:solidFill>
                <a:effectLst>
                  <a:outerShdw blurRad="38100" dist="38100" dir="2700000" algn="tl">
                    <a:srgbClr val="C0C0C0"/>
                  </a:outerShdw>
                </a:effectLst>
                <a:latin typeface="Arial" panose="020B0604020202020204" pitchFamily="34" charset="0"/>
              </a:rPr>
              <a:t>）维护版本。对发布的版本进行错误纠正</a:t>
            </a:r>
            <a:r>
              <a:rPr lang="en-US" altLang="zh-CN" dirty="0">
                <a:solidFill>
                  <a:schemeClr val="tx1"/>
                </a:solidFill>
                <a:effectLst>
                  <a:outerShdw blurRad="38100" dist="38100" dir="2700000" algn="tl">
                    <a:srgbClr val="C0C0C0"/>
                  </a:outerShdw>
                </a:effectLst>
                <a:latin typeface="Arial" panose="020B0604020202020204" pitchFamily="34" charset="0"/>
              </a:rPr>
              <a:t>,</a:t>
            </a:r>
            <a:r>
              <a:rPr lang="zh-CN" altLang="en-US" dirty="0">
                <a:solidFill>
                  <a:schemeClr val="tx1"/>
                </a:solidFill>
                <a:effectLst>
                  <a:outerShdw blurRad="38100" dist="38100" dir="2700000" algn="tl">
                    <a:srgbClr val="C0C0C0"/>
                  </a:outerShdw>
                </a:effectLst>
                <a:latin typeface="Arial" panose="020B0604020202020204" pitchFamily="34" charset="0"/>
              </a:rPr>
              <a:t>及功能或性能改进的版本。</a:t>
            </a:r>
            <a:endParaRPr lang="en-US" altLang="zh-CN" sz="2400" dirty="0">
              <a:solidFill>
                <a:schemeClr val="tx1"/>
              </a:solidFill>
              <a:effectLst>
                <a:outerShdw blurRad="38100" dist="38100" dir="2700000" algn="tl">
                  <a:srgbClr val="C0C0C0"/>
                </a:outerShdw>
              </a:effectLst>
              <a:latin typeface="Arial" panose="020B0604020202020204" pitchFamily="34" charset="0"/>
            </a:endParaRPr>
          </a:p>
        </p:txBody>
      </p:sp>
      <p:sp>
        <p:nvSpPr>
          <p:cNvPr id="2" name="圆角矩形 18"/>
          <p:cNvSpPr/>
          <p:nvPr/>
        </p:nvSpPr>
        <p:spPr bwMode="gray">
          <a:xfrm>
            <a:off x="712788" y="5300663"/>
            <a:ext cx="7610475" cy="129698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200">
                <a:solidFill>
                  <a:srgbClr val="FF0000"/>
                </a:solidFill>
                <a:latin typeface="Wingdings" panose="05000000000000000000" pitchFamily="2" charset="2"/>
              </a:rPr>
              <a:t> 1</a:t>
            </a:r>
            <a:r>
              <a:rPr lang="zh-CN" altLang="zh-CN" sz="2200">
                <a:solidFill>
                  <a:srgbClr val="FF0000"/>
                </a:solidFill>
                <a:latin typeface="黑体" panose="02010609060101010101" pitchFamily="49" charset="-122"/>
                <a:ea typeface="黑体" panose="02010609060101010101" pitchFamily="49" charset="-122"/>
              </a:rPr>
              <a:t>讨论思考</a:t>
            </a:r>
            <a:r>
              <a:rPr lang="zh-CN" altLang="zh-CN" sz="2200">
                <a:solidFill>
                  <a:srgbClr val="FF0000"/>
                </a:solidFill>
              </a:rPr>
              <a:t>：</a:t>
            </a:r>
            <a:endParaRPr lang="zh-CN" altLang="en-US" sz="2200">
              <a:solidFill>
                <a:srgbClr val="FF0000"/>
              </a:solidFill>
              <a:latin typeface="Arial" panose="020B0604020202020204" pitchFamily="34" charset="0"/>
            </a:endParaRPr>
          </a:p>
          <a:p>
            <a:pPr>
              <a:buFontTx/>
              <a:buNone/>
              <a:defRPr/>
            </a:pPr>
            <a:r>
              <a:rPr lang="zh-CN" altLang="en-US" sz="200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  （</a:t>
            </a:r>
            <a:r>
              <a:rPr lang="en-US" altLang="zh-CN" sz="200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1</a:t>
            </a:r>
            <a:r>
              <a:rPr lang="zh-CN" altLang="en-US" sz="200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）什么是软件实现？软件实现的过程是什么？ </a:t>
            </a:r>
          </a:p>
          <a:p>
            <a:pPr>
              <a:buFontTx/>
              <a:buNone/>
              <a:defRPr/>
            </a:pPr>
            <a:r>
              <a:rPr lang="zh-CN" altLang="en-US" sz="200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  （</a:t>
            </a:r>
            <a:r>
              <a:rPr lang="en-US" altLang="zh-CN" sz="200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2</a:t>
            </a:r>
            <a:r>
              <a:rPr lang="zh-CN" altLang="en-US" sz="200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）通常软件实现主要遵循原则有哪几个？</a:t>
            </a:r>
          </a:p>
          <a:p>
            <a:pPr>
              <a:buFontTx/>
              <a:buNone/>
              <a:defRPr/>
            </a:pPr>
            <a:r>
              <a:rPr lang="zh-CN" altLang="en-US" sz="200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  （</a:t>
            </a:r>
            <a:r>
              <a:rPr lang="en-US" altLang="zh-CN" sz="200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3</a:t>
            </a:r>
            <a:r>
              <a:rPr lang="zh-CN" altLang="en-US" sz="200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）软件实现策略有那些？举例说明。</a:t>
            </a:r>
          </a:p>
        </p:txBody>
      </p:sp>
      <p:pic>
        <p:nvPicPr>
          <p:cNvPr id="13317" name="Picture 6" descr="C:\Program Files\Microsoft Office\MEDIA\CAGCAT10\j028575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3225" y="5715000"/>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6.1 </a:t>
            </a:r>
            <a:r>
              <a:rPr lang="zh-CN" altLang="en-US" sz="3600" dirty="0">
                <a:effectLst>
                  <a:outerShdw blurRad="38100" dist="38100" dir="2700000" algn="tl">
                    <a:srgbClr val="C0C0C0"/>
                  </a:outerShdw>
                </a:effectLst>
              </a:rPr>
              <a:t>软件编程实现概述</a:t>
            </a:r>
            <a:r>
              <a:rPr lang="zh-CN" altLang="en-US" sz="3600" dirty="0"/>
              <a:t> </a:t>
            </a:r>
          </a:p>
        </p:txBody>
      </p:sp>
    </p:spTree>
    <p:extLst>
      <p:ext uri="{BB962C8B-B14F-4D97-AF65-F5344CB8AC3E}">
        <p14:creationId xmlns:p14="http://schemas.microsoft.com/office/powerpoint/2010/main" val="3047171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idx="4294967295"/>
          </p:nvPr>
        </p:nvSpPr>
        <p:spPr>
          <a:xfrm>
            <a:off x="428625" y="161925"/>
            <a:ext cx="8178800" cy="533400"/>
          </a:xfrm>
        </p:spPr>
        <p:txBody>
          <a:bodyPr/>
          <a:lstStyle/>
          <a:p>
            <a:pPr eaLnBrk="1" hangingPunct="1">
              <a:defRPr/>
            </a:pPr>
            <a:r>
              <a:rPr lang="en-US" altLang="zh-CN" sz="3600" dirty="0">
                <a:effectLst>
                  <a:outerShdw blurRad="38100" dist="38100" dir="2700000" algn="tl">
                    <a:srgbClr val="C0C0C0"/>
                  </a:outerShdw>
                </a:effectLst>
              </a:rPr>
              <a:t>6.2 </a:t>
            </a:r>
            <a:r>
              <a:rPr lang="zh-CN" altLang="en-US" sz="3600" dirty="0">
                <a:effectLst>
                  <a:outerShdw blurRad="38100" dist="38100" dir="2700000" algn="tl">
                    <a:srgbClr val="C0C0C0"/>
                  </a:outerShdw>
                </a:effectLst>
              </a:rPr>
              <a:t>软件编程语言和技术方法</a:t>
            </a:r>
            <a:r>
              <a:rPr lang="zh-CN" altLang="en-US" sz="3600" dirty="0"/>
              <a:t> </a:t>
            </a:r>
          </a:p>
        </p:txBody>
      </p:sp>
      <p:sp>
        <p:nvSpPr>
          <p:cNvPr id="14339"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428625" y="1196976"/>
            <a:ext cx="8248650" cy="497733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400" dirty="0">
                <a:solidFill>
                  <a:srgbClr val="FF0000"/>
                </a:solidFill>
                <a:effectLst>
                  <a:outerShdw blurRad="38100" dist="38100" dir="2700000" algn="tl">
                    <a:srgbClr val="C0C0C0"/>
                  </a:outerShdw>
                </a:effectLst>
                <a:latin typeface="Arial" panose="020B0604020202020204" pitchFamily="34" charset="0"/>
              </a:rPr>
              <a:t> 6.2.1 </a:t>
            </a:r>
            <a:r>
              <a:rPr lang="zh-CN" altLang="en-US" sz="2400" dirty="0">
                <a:solidFill>
                  <a:srgbClr val="FF0000"/>
                </a:solidFill>
                <a:effectLst>
                  <a:outerShdw blurRad="38100" dist="38100" dir="2700000" algn="tl">
                    <a:srgbClr val="C0C0C0"/>
                  </a:outerShdw>
                </a:effectLst>
                <a:latin typeface="Arial" panose="020B0604020202020204" pitchFamily="34" charset="0"/>
              </a:rPr>
              <a:t>软件编程语言概述</a:t>
            </a:r>
          </a:p>
          <a:p>
            <a:pPr lvl="1">
              <a:spcBef>
                <a:spcPts val="600"/>
              </a:spcBef>
              <a:spcAft>
                <a:spcPts val="600"/>
              </a:spcAft>
              <a:buFontTx/>
              <a:buNone/>
              <a:defRPr/>
            </a:pPr>
            <a:r>
              <a:rPr lang="en-US" altLang="zh-CN" sz="2000" dirty="0">
                <a:solidFill>
                  <a:srgbClr val="990033"/>
                </a:solidFill>
                <a:effectLst>
                  <a:outerShdw blurRad="38100" dist="38100" dir="2700000" algn="tl">
                    <a:srgbClr val="C0C0C0"/>
                  </a:outerShdw>
                </a:effectLst>
                <a:latin typeface="Arial" panose="020B0604020202020204" pitchFamily="34" charset="0"/>
              </a:rPr>
              <a:t>    1.</a:t>
            </a:r>
            <a:r>
              <a:rPr lang="zh-CN" altLang="en-US" sz="2000" dirty="0">
                <a:solidFill>
                  <a:srgbClr val="990033"/>
                </a:solidFill>
                <a:effectLst>
                  <a:outerShdw blurRad="38100" dist="38100" dir="2700000" algn="tl">
                    <a:srgbClr val="C0C0C0"/>
                  </a:outerShdw>
                </a:effectLst>
                <a:latin typeface="Arial" panose="020B0604020202020204" pitchFamily="34" charset="0"/>
              </a:rPr>
              <a:t>软件编程语言的概念</a:t>
            </a:r>
          </a:p>
          <a:p>
            <a:pPr marL="176530" lvl="1">
              <a:buFontTx/>
              <a:buNone/>
              <a:defRPr/>
            </a:pPr>
            <a:r>
              <a:rPr lang="zh-CN" altLang="en-US" sz="2000" dirty="0">
                <a:solidFill>
                  <a:schemeClr val="tx1"/>
                </a:solidFill>
                <a:effectLst>
                  <a:outerShdw blurRad="38100" dist="38100" dir="2700000" algn="tl">
                    <a:srgbClr val="C0C0C0"/>
                  </a:outerShdw>
                </a:effectLst>
                <a:latin typeface="Arial" panose="020B0604020202020204" pitchFamily="34" charset="0"/>
              </a:rPr>
              <a:t>      </a:t>
            </a:r>
            <a:r>
              <a:rPr lang="zh-CN" altLang="en-US" sz="2000" dirty="0">
                <a:solidFill>
                  <a:srgbClr val="CC0000"/>
                </a:solidFill>
                <a:effectLst>
                  <a:outerShdw blurRad="38100" dist="38100" dir="2700000" algn="tl">
                    <a:srgbClr val="C0C0C0"/>
                  </a:outerShdw>
                </a:effectLst>
                <a:latin typeface="Arial" panose="020B0604020202020204" pitchFamily="34" charset="0"/>
              </a:rPr>
              <a:t>编程语言</a:t>
            </a:r>
            <a:r>
              <a:rPr lang="zh-CN" altLang="en-US" sz="2000" dirty="0">
                <a:solidFill>
                  <a:schemeClr val="tx1"/>
                </a:solidFill>
                <a:effectLst>
                  <a:outerShdw blurRad="38100" dist="38100" dir="2700000" algn="tl">
                    <a:srgbClr val="C0C0C0"/>
                  </a:outerShdw>
                </a:effectLst>
                <a:latin typeface="Arial" panose="020B0604020202020204" pitchFamily="34" charset="0"/>
              </a:rPr>
              <a:t>是人与计算机交流的工具。</a:t>
            </a:r>
            <a:r>
              <a:rPr lang="zh-CN" altLang="en-US" sz="2000" dirty="0">
                <a:solidFill>
                  <a:srgbClr val="990033"/>
                </a:solidFill>
                <a:effectLst>
                  <a:outerShdw blurRad="38100" dist="38100" dir="2700000" algn="tl">
                    <a:srgbClr val="C0C0C0"/>
                  </a:outerShdw>
                </a:effectLst>
                <a:latin typeface="Arial" panose="020B0604020202020204" pitchFamily="34" charset="0"/>
              </a:rPr>
              <a:t>编写程序的过程</a:t>
            </a:r>
            <a:r>
              <a:rPr lang="zh-CN" altLang="en-US" sz="2000" dirty="0">
                <a:solidFill>
                  <a:schemeClr val="tx1"/>
                </a:solidFill>
                <a:effectLst>
                  <a:outerShdw blurRad="38100" dist="38100" dir="2700000" algn="tl">
                    <a:srgbClr val="C0C0C0"/>
                  </a:outerShdw>
                </a:effectLst>
                <a:latin typeface="Arial" panose="020B0604020202020204" pitchFamily="34" charset="0"/>
              </a:rPr>
              <a:t>也被称为</a:t>
            </a:r>
            <a:r>
              <a:rPr lang="zh-CN" altLang="en-US" sz="2000" dirty="0">
                <a:solidFill>
                  <a:srgbClr val="FF0066"/>
                </a:solidFill>
                <a:effectLst>
                  <a:outerShdw blurRad="38100" dist="38100" dir="2700000" algn="tl">
                    <a:srgbClr val="C0C0C0"/>
                  </a:outerShdw>
                </a:effectLst>
                <a:latin typeface="Arial" panose="020B0604020202020204" pitchFamily="34" charset="0"/>
              </a:rPr>
              <a:t>编程</a:t>
            </a:r>
            <a:r>
              <a:rPr lang="zh-CN" altLang="en-US" sz="2000" dirty="0">
                <a:solidFill>
                  <a:schemeClr val="tx1"/>
                </a:solidFill>
                <a:effectLst>
                  <a:outerShdw blurRad="38100" dist="38100" dir="2700000" algn="tl">
                    <a:srgbClr val="C0C0C0"/>
                  </a:outerShdw>
                </a:effectLst>
                <a:latin typeface="Arial" panose="020B0604020202020204" pitchFamily="34" charset="0"/>
              </a:rPr>
              <a:t>或</a:t>
            </a:r>
            <a:r>
              <a:rPr lang="zh-CN" altLang="en-US" sz="2000" dirty="0">
                <a:solidFill>
                  <a:srgbClr val="FF0066"/>
                </a:solidFill>
                <a:effectLst>
                  <a:outerShdw blurRad="38100" dist="38100" dir="2700000" algn="tl">
                    <a:srgbClr val="C0C0C0"/>
                  </a:outerShdw>
                </a:effectLst>
                <a:latin typeface="Arial" panose="020B0604020202020204" pitchFamily="34" charset="0"/>
              </a:rPr>
              <a:t>编码</a:t>
            </a:r>
            <a:r>
              <a:rPr lang="zh-CN" altLang="en-US" sz="2000" dirty="0">
                <a:solidFill>
                  <a:schemeClr val="tx1"/>
                </a:solidFill>
                <a:effectLst>
                  <a:outerShdw blurRad="38100" dist="38100" dir="2700000" algn="tl">
                    <a:srgbClr val="C0C0C0"/>
                  </a:outerShdw>
                </a:effectLst>
                <a:latin typeface="Arial" panose="020B0604020202020204" pitchFamily="34" charset="0"/>
              </a:rPr>
              <a:t>，是根据软件分析和设计模型及要求，编写计算机理解的运行程序的过程。</a:t>
            </a:r>
          </a:p>
          <a:p>
            <a:pPr lvl="1">
              <a:spcBef>
                <a:spcPts val="600"/>
              </a:spcBef>
              <a:spcAft>
                <a:spcPts val="600"/>
              </a:spcAft>
              <a:buFontTx/>
              <a:buNone/>
              <a:defRPr/>
            </a:pPr>
            <a:r>
              <a:rPr lang="en-US" altLang="zh-CN" sz="2000" dirty="0">
                <a:solidFill>
                  <a:srgbClr val="990033"/>
                </a:solidFill>
                <a:effectLst>
                  <a:outerShdw blurRad="38100" dist="38100" dir="2700000" algn="tl">
                    <a:srgbClr val="C0C0C0"/>
                  </a:outerShdw>
                </a:effectLst>
                <a:latin typeface="Arial" panose="020B0604020202020204" pitchFamily="34" charset="0"/>
              </a:rPr>
              <a:t>   2. </a:t>
            </a:r>
            <a:r>
              <a:rPr lang="zh-CN" altLang="en-US" sz="2000" dirty="0">
                <a:solidFill>
                  <a:srgbClr val="990033"/>
                </a:solidFill>
                <a:effectLst>
                  <a:outerShdw blurRad="38100" dist="38100" dir="2700000" algn="tl">
                    <a:srgbClr val="C0C0C0"/>
                  </a:outerShdw>
                </a:effectLst>
                <a:latin typeface="Arial" panose="020B0604020202020204" pitchFamily="34" charset="0"/>
              </a:rPr>
              <a:t>软件编程语言的发展</a:t>
            </a:r>
          </a:p>
          <a:p>
            <a:pPr lvl="1">
              <a:buFontTx/>
              <a:buNone/>
              <a:defRPr/>
            </a:pPr>
            <a:r>
              <a:rPr lang="zh-CN" altLang="en-US" sz="2000" dirty="0">
                <a:solidFill>
                  <a:schemeClr val="tx1"/>
                </a:solidFill>
                <a:effectLst>
                  <a:outerShdw blurRad="38100" dist="38100" dir="2700000" algn="tl">
                    <a:srgbClr val="C0C0C0"/>
                  </a:outerShdw>
                </a:effectLst>
                <a:latin typeface="Arial" panose="020B0604020202020204" pitchFamily="34" charset="0"/>
              </a:rPr>
              <a:t>（</a:t>
            </a:r>
            <a:r>
              <a:rPr lang="en-US" altLang="zh-CN" sz="2000" dirty="0">
                <a:solidFill>
                  <a:schemeClr val="tx1"/>
                </a:solidFill>
                <a:effectLst>
                  <a:outerShdw blurRad="38100" dist="38100" dir="2700000" algn="tl">
                    <a:srgbClr val="C0C0C0"/>
                  </a:outerShdw>
                </a:effectLst>
                <a:latin typeface="Arial" panose="020B0604020202020204" pitchFamily="34" charset="0"/>
              </a:rPr>
              <a:t>1</a:t>
            </a:r>
            <a:r>
              <a:rPr lang="zh-CN" altLang="en-US" sz="2000" dirty="0">
                <a:solidFill>
                  <a:schemeClr val="tx1"/>
                </a:solidFill>
                <a:effectLst>
                  <a:outerShdw blurRad="38100" dist="38100" dir="2700000" algn="tl">
                    <a:srgbClr val="C0C0C0"/>
                  </a:outerShdw>
                </a:effectLst>
                <a:latin typeface="Arial" panose="020B0604020202020204" pitchFamily="34" charset="0"/>
              </a:rPr>
              <a:t>）第一代语言</a:t>
            </a:r>
            <a:r>
              <a:rPr lang="en-US" altLang="zh-CN" sz="2000" dirty="0">
                <a:solidFill>
                  <a:schemeClr val="tx1"/>
                </a:solidFill>
                <a:effectLst>
                  <a:outerShdw blurRad="38100" dist="38100" dir="2700000" algn="tl">
                    <a:srgbClr val="C0C0C0"/>
                  </a:outerShdw>
                </a:effectLst>
                <a:latin typeface="Arial" panose="020B0604020202020204" pitchFamily="34" charset="0"/>
              </a:rPr>
              <a:t>.</a:t>
            </a:r>
            <a:r>
              <a:rPr lang="zh-CN" altLang="en-US" sz="1600" u="sng" dirty="0">
                <a:solidFill>
                  <a:schemeClr val="tx1"/>
                </a:solidFill>
                <a:effectLst>
                  <a:outerShdw blurRad="38100" dist="38100" dir="2700000" algn="tl">
                    <a:srgbClr val="C0C0C0"/>
                  </a:outerShdw>
                </a:effectLst>
                <a:latin typeface="Arial" panose="020B0604020202020204" pitchFamily="34" charset="0"/>
              </a:rPr>
              <a:t>机器语言</a:t>
            </a:r>
            <a:r>
              <a:rPr lang="zh-CN" altLang="en-US" sz="1600" b="0" dirty="0">
                <a:solidFill>
                  <a:schemeClr val="tx1"/>
                </a:solidFill>
                <a:effectLst>
                  <a:outerShdw blurRad="38100" dist="38100" dir="2700000" algn="tl">
                    <a:srgbClr val="C0C0C0"/>
                  </a:outerShdw>
                </a:effectLst>
                <a:latin typeface="Arial" panose="020B0604020202020204" pitchFamily="34" charset="0"/>
              </a:rPr>
              <a:t>无需编译和转换就能被 </a:t>
            </a:r>
            <a:r>
              <a:rPr lang="en-US" altLang="zh-CN" sz="1600" b="0" dirty="0">
                <a:solidFill>
                  <a:schemeClr val="tx1"/>
                </a:solidFill>
                <a:effectLst>
                  <a:outerShdw blurRad="38100" dist="38100" dir="2700000" algn="tl">
                    <a:srgbClr val="C0C0C0"/>
                  </a:outerShdw>
                </a:effectLst>
                <a:latin typeface="Arial" panose="020B0604020202020204" pitchFamily="34" charset="0"/>
              </a:rPr>
              <a:t>CPU </a:t>
            </a:r>
            <a:r>
              <a:rPr lang="zh-CN" altLang="en-US" sz="1600" b="0" dirty="0">
                <a:solidFill>
                  <a:schemeClr val="tx1"/>
                </a:solidFill>
                <a:effectLst>
                  <a:outerShdw blurRad="38100" dist="38100" dir="2700000" algn="tl">
                    <a:srgbClr val="C0C0C0"/>
                  </a:outerShdw>
                </a:effectLst>
                <a:latin typeface="Arial" panose="020B0604020202020204" pitchFamily="34" charset="0"/>
              </a:rPr>
              <a:t>直接使用。</a:t>
            </a:r>
            <a:r>
              <a:rPr lang="zh-CN" altLang="en-US" sz="1600" dirty="0">
                <a:solidFill>
                  <a:schemeClr val="tx1"/>
                </a:solidFill>
                <a:latin typeface="Arial" panose="020B0604020202020204" pitchFamily="34" charset="0"/>
              </a:rPr>
              <a:t> </a:t>
            </a:r>
            <a:endParaRPr lang="zh-CN" altLang="en-US" sz="2000" dirty="0">
              <a:solidFill>
                <a:schemeClr val="tx1"/>
              </a:solidFill>
              <a:effectLst>
                <a:outerShdw blurRad="38100" dist="38100" dir="2700000" algn="tl">
                  <a:srgbClr val="C0C0C0"/>
                </a:outerShdw>
              </a:effectLst>
              <a:latin typeface="Arial" panose="020B0604020202020204" pitchFamily="34" charset="0"/>
            </a:endParaRPr>
          </a:p>
          <a:p>
            <a:pPr lvl="1">
              <a:buFontTx/>
              <a:buNone/>
              <a:defRPr/>
            </a:pPr>
            <a:r>
              <a:rPr lang="zh-CN" altLang="en-US" sz="2000" dirty="0">
                <a:solidFill>
                  <a:schemeClr val="tx1"/>
                </a:solidFill>
                <a:effectLst>
                  <a:outerShdw blurRad="38100" dist="38100" dir="2700000" algn="tl">
                    <a:srgbClr val="C0C0C0"/>
                  </a:outerShdw>
                </a:effectLst>
                <a:latin typeface="Arial" panose="020B0604020202020204" pitchFamily="34" charset="0"/>
              </a:rPr>
              <a:t>（</a:t>
            </a:r>
            <a:r>
              <a:rPr lang="en-US" altLang="zh-CN" sz="2000" dirty="0">
                <a:solidFill>
                  <a:schemeClr val="tx1"/>
                </a:solidFill>
                <a:effectLst>
                  <a:outerShdw blurRad="38100" dist="38100" dir="2700000" algn="tl">
                    <a:srgbClr val="C0C0C0"/>
                  </a:outerShdw>
                </a:effectLst>
                <a:latin typeface="Arial" panose="020B0604020202020204" pitchFamily="34" charset="0"/>
              </a:rPr>
              <a:t>2</a:t>
            </a:r>
            <a:r>
              <a:rPr lang="zh-CN" altLang="en-US" sz="2000" dirty="0">
                <a:solidFill>
                  <a:schemeClr val="tx1"/>
                </a:solidFill>
                <a:effectLst>
                  <a:outerShdw blurRad="38100" dist="38100" dir="2700000" algn="tl">
                    <a:srgbClr val="C0C0C0"/>
                  </a:outerShdw>
                </a:effectLst>
                <a:latin typeface="Arial" panose="020B0604020202020204" pitchFamily="34" charset="0"/>
              </a:rPr>
              <a:t>）第二代语言。汇编语言。</a:t>
            </a:r>
          </a:p>
          <a:p>
            <a:pPr marL="186055" lvl="1" indent="271145">
              <a:lnSpc>
                <a:spcPct val="90000"/>
              </a:lnSpc>
              <a:buFontTx/>
              <a:buNone/>
              <a:tabLst>
                <a:tab pos="89535" algn="l"/>
              </a:tabLst>
              <a:defRPr/>
            </a:pPr>
            <a:r>
              <a:rPr lang="zh-CN" altLang="en-US" sz="2000" dirty="0">
                <a:solidFill>
                  <a:schemeClr val="tx1"/>
                </a:solidFill>
                <a:effectLst>
                  <a:outerShdw blurRad="38100" dist="38100" dir="2700000" algn="tl">
                    <a:srgbClr val="C0C0C0"/>
                  </a:outerShdw>
                </a:effectLst>
                <a:latin typeface="Arial" panose="020B0604020202020204" pitchFamily="34" charset="0"/>
              </a:rPr>
              <a:t>（</a:t>
            </a:r>
            <a:r>
              <a:rPr lang="en-US" altLang="zh-CN" sz="2000" dirty="0">
                <a:solidFill>
                  <a:schemeClr val="tx1"/>
                </a:solidFill>
                <a:effectLst>
                  <a:outerShdw blurRad="38100" dist="38100" dir="2700000" algn="tl">
                    <a:srgbClr val="C0C0C0"/>
                  </a:outerShdw>
                </a:effectLst>
                <a:latin typeface="Arial" panose="020B0604020202020204" pitchFamily="34" charset="0"/>
              </a:rPr>
              <a:t>3</a:t>
            </a:r>
            <a:r>
              <a:rPr lang="zh-CN" altLang="en-US" sz="2000" dirty="0">
                <a:solidFill>
                  <a:schemeClr val="tx1"/>
                </a:solidFill>
                <a:effectLst>
                  <a:outerShdw blurRad="38100" dist="38100" dir="2700000" algn="tl">
                    <a:srgbClr val="C0C0C0"/>
                  </a:outerShdw>
                </a:effectLst>
                <a:latin typeface="Arial" panose="020B0604020202020204" pitchFamily="34" charset="0"/>
              </a:rPr>
              <a:t>）第三代语言。</a:t>
            </a:r>
            <a:r>
              <a:rPr lang="zh-CN" altLang="en-US" sz="1600" dirty="0">
                <a:solidFill>
                  <a:schemeClr val="tx1"/>
                </a:solidFill>
                <a:effectLst>
                  <a:outerShdw blurRad="38100" dist="38100" dir="2700000" algn="tl">
                    <a:srgbClr val="C0C0C0"/>
                  </a:outerShdw>
                </a:effectLst>
                <a:latin typeface="Arial" panose="020B0604020202020204" pitchFamily="34" charset="0"/>
              </a:rPr>
              <a:t>具有直接支持结构化构件，并具有很强的过程能力和数据结构能力特点的</a:t>
            </a:r>
            <a:r>
              <a:rPr lang="zh-CN" altLang="en-US" sz="1600" dirty="0">
                <a:solidFill>
                  <a:srgbClr val="990033"/>
                </a:solidFill>
                <a:effectLst>
                  <a:outerShdw blurRad="38100" dist="38100" dir="2700000" algn="tl">
                    <a:srgbClr val="C0C0C0"/>
                  </a:outerShdw>
                </a:effectLst>
                <a:latin typeface="Arial" panose="020B0604020202020204" pitchFamily="34" charset="0"/>
              </a:rPr>
              <a:t>结构化与现代程序语言</a:t>
            </a:r>
            <a:r>
              <a:rPr lang="zh-CN" altLang="en-US" sz="1600" dirty="0">
                <a:solidFill>
                  <a:schemeClr val="tx1"/>
                </a:solidFill>
                <a:effectLst>
                  <a:outerShdw blurRad="38100" dist="38100" dir="2700000" algn="tl">
                    <a:srgbClr val="C0C0C0"/>
                  </a:outerShdw>
                </a:effectLst>
                <a:latin typeface="Arial" panose="020B0604020202020204" pitchFamily="34" charset="0"/>
              </a:rPr>
              <a:t>。分为三类：通用高级语言、面向对象的语言和专用语言。结构化程序语言</a:t>
            </a:r>
            <a:r>
              <a:rPr lang="en-US" altLang="zh-CN" sz="1600" dirty="0">
                <a:solidFill>
                  <a:schemeClr val="tx1"/>
                </a:solidFill>
                <a:effectLst>
                  <a:outerShdw blurRad="38100" dist="38100" dir="2700000" algn="tl">
                    <a:srgbClr val="C0C0C0"/>
                  </a:outerShdw>
                </a:effectLst>
                <a:latin typeface="Arial" panose="020B0604020202020204" pitchFamily="34" charset="0"/>
              </a:rPr>
              <a:t>Turbo C</a:t>
            </a:r>
            <a:r>
              <a:rPr lang="zh-CN" altLang="en-US" sz="1600" dirty="0">
                <a:solidFill>
                  <a:schemeClr val="tx1"/>
                </a:solidFill>
                <a:effectLst>
                  <a:outerShdw blurRad="38100" dist="38100" dir="2700000" algn="tl">
                    <a:srgbClr val="C0C0C0"/>
                  </a:outerShdw>
                </a:effectLst>
                <a:latin typeface="Arial" panose="020B0604020202020204" pitchFamily="34" charset="0"/>
              </a:rPr>
              <a:t>，面向对象的语言有</a:t>
            </a:r>
            <a:r>
              <a:rPr lang="en-US" altLang="zh-CN" sz="1600" dirty="0">
                <a:solidFill>
                  <a:schemeClr val="tx1"/>
                </a:solidFill>
                <a:effectLst>
                  <a:outerShdw blurRad="38100" dist="38100" dir="2700000" algn="tl">
                    <a:srgbClr val="C0C0C0"/>
                  </a:outerShdw>
                </a:effectLst>
                <a:latin typeface="Arial" panose="020B0604020202020204" pitchFamily="34" charset="0"/>
              </a:rPr>
              <a:t>C++</a:t>
            </a:r>
            <a:r>
              <a:rPr lang="zh-CN" altLang="en-US" sz="1600" dirty="0">
                <a:solidFill>
                  <a:schemeClr val="tx1"/>
                </a:solidFill>
                <a:effectLst>
                  <a:outerShdw blurRad="38100" dist="38100" dir="2700000" algn="tl">
                    <a:srgbClr val="C0C0C0"/>
                  </a:outerShdw>
                </a:effectLst>
                <a:latin typeface="Arial" panose="020B0604020202020204" pitchFamily="34" charset="0"/>
              </a:rPr>
              <a:t>、</a:t>
            </a:r>
            <a:r>
              <a:rPr lang="en-US" altLang="zh-CN" sz="1600" dirty="0">
                <a:solidFill>
                  <a:schemeClr val="tx1"/>
                </a:solidFill>
                <a:effectLst>
                  <a:outerShdw blurRad="38100" dist="38100" dir="2700000" algn="tl">
                    <a:srgbClr val="C0C0C0"/>
                  </a:outerShdw>
                </a:effectLst>
                <a:latin typeface="Arial" panose="020B0604020202020204" pitchFamily="34" charset="0"/>
              </a:rPr>
              <a:t>Java</a:t>
            </a:r>
            <a:r>
              <a:rPr lang="zh-CN" altLang="en-US" sz="1600" dirty="0">
                <a:solidFill>
                  <a:schemeClr val="tx1"/>
                </a:solidFill>
                <a:effectLst>
                  <a:outerShdw blurRad="38100" dist="38100" dir="2700000" algn="tl">
                    <a:srgbClr val="C0C0C0"/>
                  </a:outerShdw>
                </a:effectLst>
                <a:latin typeface="Arial" panose="020B0604020202020204" pitchFamily="34" charset="0"/>
              </a:rPr>
              <a:t>、</a:t>
            </a:r>
            <a:r>
              <a:rPr lang="en-US" altLang="zh-CN" sz="1600" dirty="0">
                <a:solidFill>
                  <a:schemeClr val="tx1"/>
                </a:solidFill>
                <a:effectLst>
                  <a:outerShdw blurRad="38100" dist="38100" dir="2700000" algn="tl">
                    <a:srgbClr val="C0C0C0"/>
                  </a:outerShdw>
                </a:effectLst>
                <a:latin typeface="Arial" panose="020B0604020202020204" pitchFamily="34" charset="0"/>
              </a:rPr>
              <a:t>Delphi</a:t>
            </a:r>
            <a:r>
              <a:rPr lang="zh-CN" altLang="en-US" sz="1600" dirty="0">
                <a:solidFill>
                  <a:schemeClr val="tx1"/>
                </a:solidFill>
                <a:effectLst>
                  <a:outerShdw blurRad="38100" dist="38100" dir="2700000" algn="tl">
                    <a:srgbClr val="C0C0C0"/>
                  </a:outerShdw>
                </a:effectLst>
                <a:latin typeface="Arial" panose="020B0604020202020204" pitchFamily="34" charset="0"/>
              </a:rPr>
              <a:t>等。</a:t>
            </a:r>
            <a:endParaRPr lang="zh-CN" altLang="en-US" sz="2000" dirty="0">
              <a:solidFill>
                <a:schemeClr val="tx1"/>
              </a:solidFill>
              <a:effectLst>
                <a:outerShdw blurRad="38100" dist="38100" dir="2700000" algn="tl">
                  <a:srgbClr val="C0C0C0"/>
                </a:outerShdw>
              </a:effectLst>
              <a:latin typeface="Arial" panose="020B0604020202020204" pitchFamily="34" charset="0"/>
            </a:endParaRPr>
          </a:p>
          <a:p>
            <a:pPr marL="186055" lvl="1" indent="271145">
              <a:buFontTx/>
              <a:buNone/>
              <a:tabLst>
                <a:tab pos="89535" algn="l"/>
              </a:tabLst>
              <a:defRPr/>
            </a:pPr>
            <a:r>
              <a:rPr lang="zh-CN" altLang="en-US" sz="2000" dirty="0">
                <a:solidFill>
                  <a:schemeClr val="tx1"/>
                </a:solidFill>
                <a:effectLst>
                  <a:outerShdw blurRad="38100" dist="38100" dir="2700000" algn="tl">
                    <a:srgbClr val="C0C0C0"/>
                  </a:outerShdw>
                </a:effectLst>
                <a:latin typeface="Arial" panose="020B0604020202020204" pitchFamily="34" charset="0"/>
              </a:rPr>
              <a:t>（</a:t>
            </a:r>
            <a:r>
              <a:rPr lang="en-US" altLang="zh-CN" sz="2000" dirty="0">
                <a:solidFill>
                  <a:schemeClr val="tx1"/>
                </a:solidFill>
                <a:effectLst>
                  <a:outerShdw blurRad="38100" dist="38100" dir="2700000" algn="tl">
                    <a:srgbClr val="C0C0C0"/>
                  </a:outerShdw>
                </a:effectLst>
                <a:latin typeface="Arial" panose="020B0604020202020204" pitchFamily="34" charset="0"/>
              </a:rPr>
              <a:t>4</a:t>
            </a:r>
            <a:r>
              <a:rPr lang="zh-CN" altLang="en-US" sz="2000" dirty="0">
                <a:solidFill>
                  <a:schemeClr val="tx1"/>
                </a:solidFill>
                <a:effectLst>
                  <a:outerShdw blurRad="38100" dist="38100" dir="2700000" algn="tl">
                    <a:srgbClr val="C0C0C0"/>
                  </a:outerShdw>
                </a:effectLst>
                <a:latin typeface="Arial" panose="020B0604020202020204" pitchFamily="34" charset="0"/>
              </a:rPr>
              <a:t>）第四代语言。</a:t>
            </a:r>
            <a:r>
              <a:rPr lang="zh-CN" altLang="en-US" sz="1600" dirty="0">
                <a:solidFill>
                  <a:schemeClr val="tx1"/>
                </a:solidFill>
                <a:effectLst>
                  <a:outerShdw blurRad="38100" dist="38100" dir="2700000" algn="tl">
                    <a:srgbClr val="C0C0C0"/>
                  </a:outerShdw>
                </a:effectLst>
                <a:latin typeface="Arial" panose="020B0604020202020204" pitchFamily="34" charset="0"/>
              </a:rPr>
              <a:t>超高级编程语言</a:t>
            </a:r>
            <a:r>
              <a:rPr lang="en-US" altLang="zh-CN" sz="1600" dirty="0">
                <a:solidFill>
                  <a:schemeClr val="tx1"/>
                </a:solidFill>
                <a:effectLst>
                  <a:outerShdw blurRad="38100" dist="38100" dir="2700000" algn="tl">
                    <a:srgbClr val="C0C0C0"/>
                  </a:outerShdw>
                </a:effectLst>
                <a:latin typeface="Arial" panose="020B0604020202020204" pitchFamily="34" charset="0"/>
              </a:rPr>
              <a:t>(4GL),</a:t>
            </a:r>
            <a:r>
              <a:rPr lang="zh-CN" altLang="en-US" sz="1600" dirty="0">
                <a:solidFill>
                  <a:schemeClr val="tx1"/>
                </a:solidFill>
                <a:effectLst>
                  <a:outerShdw blurRad="38100" dist="38100" dir="2700000" algn="tl">
                    <a:srgbClr val="C0C0C0"/>
                  </a:outerShdw>
                </a:effectLst>
                <a:latin typeface="Arial" panose="020B0604020202020204" pitchFamily="34" charset="0"/>
              </a:rPr>
              <a:t> 不再涉及很多算法性细节</a:t>
            </a:r>
            <a:r>
              <a:rPr lang="en-US" altLang="zh-CN" sz="1600" dirty="0">
                <a:solidFill>
                  <a:schemeClr val="tx1"/>
                </a:solidFill>
                <a:effectLst>
                  <a:outerShdw blurRad="38100" dist="38100" dir="2700000" algn="tl">
                    <a:srgbClr val="C0C0C0"/>
                  </a:outerShdw>
                </a:effectLst>
                <a:latin typeface="Arial" panose="020B0604020202020204" pitchFamily="34" charset="0"/>
              </a:rPr>
              <a:t>.</a:t>
            </a:r>
            <a:r>
              <a:rPr lang="zh-CN" altLang="en-US" sz="1600" dirty="0">
                <a:solidFill>
                  <a:schemeClr val="tx1"/>
                </a:solidFill>
                <a:effectLst>
                  <a:outerShdw blurRad="38100" dist="38100" dir="2700000" algn="tl">
                    <a:srgbClr val="C0C0C0"/>
                  </a:outerShdw>
                </a:effectLst>
                <a:latin typeface="Arial" panose="020B0604020202020204" pitchFamily="34" charset="0"/>
              </a:rPr>
              <a:t>具有</a:t>
            </a:r>
            <a:r>
              <a:rPr lang="en-US" altLang="zh-CN" sz="1600" dirty="0">
                <a:solidFill>
                  <a:srgbClr val="CC0000"/>
                </a:solidFill>
                <a:effectLst>
                  <a:outerShdw blurRad="38100" dist="38100" dir="2700000" algn="tl">
                    <a:srgbClr val="C0C0C0"/>
                  </a:outerShdw>
                </a:effectLst>
                <a:latin typeface="Arial" panose="020B0604020202020204" pitchFamily="34" charset="0"/>
              </a:rPr>
              <a:t>3</a:t>
            </a:r>
            <a:r>
              <a:rPr lang="zh-CN" altLang="en-US" sz="1600" dirty="0">
                <a:solidFill>
                  <a:srgbClr val="CC0000"/>
                </a:solidFill>
                <a:effectLst>
                  <a:outerShdw blurRad="38100" dist="38100" dir="2700000" algn="tl">
                    <a:srgbClr val="C0C0C0"/>
                  </a:outerShdw>
                </a:effectLst>
                <a:latin typeface="Arial" panose="020B0604020202020204" pitchFamily="34" charset="0"/>
              </a:rPr>
              <a:t>个特征</a:t>
            </a:r>
            <a:r>
              <a:rPr lang="en-US" altLang="zh-CN" sz="1600" dirty="0">
                <a:solidFill>
                  <a:schemeClr val="tx1"/>
                </a:solidFill>
                <a:effectLst>
                  <a:outerShdw blurRad="38100" dist="38100" dir="2700000" algn="tl">
                    <a:srgbClr val="C0C0C0"/>
                  </a:outerShdw>
                </a:effectLst>
                <a:latin typeface="Arial" panose="020B0604020202020204" pitchFamily="34" charset="0"/>
              </a:rPr>
              <a:t>:</a:t>
            </a:r>
            <a:r>
              <a:rPr lang="zh-CN" altLang="en-US" sz="1600" dirty="0">
                <a:solidFill>
                  <a:schemeClr val="tx1"/>
                </a:solidFill>
                <a:effectLst>
                  <a:outerShdw blurRad="38100" dist="38100" dir="2700000" algn="tl">
                    <a:srgbClr val="C0C0C0"/>
                  </a:outerShdw>
                </a:effectLst>
                <a:latin typeface="Arial" panose="020B0604020202020204" pitchFamily="34" charset="0"/>
              </a:rPr>
              <a:t>强大数据管理能力</a:t>
            </a:r>
            <a:r>
              <a:rPr lang="en-US" altLang="zh-CN" sz="1600" dirty="0">
                <a:solidFill>
                  <a:schemeClr val="tx1"/>
                </a:solidFill>
                <a:effectLst>
                  <a:outerShdw blurRad="38100" dist="38100" dir="2700000" algn="tl">
                    <a:srgbClr val="C0C0C0"/>
                  </a:outerShdw>
                </a:effectLst>
                <a:latin typeface="Arial" panose="020B0604020202020204" pitchFamily="34" charset="0"/>
              </a:rPr>
              <a:t>,</a:t>
            </a:r>
            <a:r>
              <a:rPr lang="zh-CN" altLang="en-US" sz="1600" dirty="0">
                <a:solidFill>
                  <a:schemeClr val="tx1"/>
                </a:solidFill>
                <a:effectLst>
                  <a:outerShdw blurRad="38100" dist="38100" dir="2700000" algn="tl">
                    <a:srgbClr val="C0C0C0"/>
                  </a:outerShdw>
                </a:effectLst>
                <a:latin typeface="Arial" panose="020B0604020202020204" pitchFamily="34" charset="0"/>
              </a:rPr>
              <a:t>可对数据库有效存取、查询等操作</a:t>
            </a:r>
            <a:r>
              <a:rPr lang="en-US" altLang="zh-CN" sz="1600" dirty="0">
                <a:solidFill>
                  <a:schemeClr val="tx1"/>
                </a:solidFill>
                <a:effectLst>
                  <a:outerShdw blurRad="38100" dist="38100" dir="2700000" algn="tl">
                    <a:srgbClr val="C0C0C0"/>
                  </a:outerShdw>
                </a:effectLst>
                <a:latin typeface="Arial" panose="020B0604020202020204" pitchFamily="34" charset="0"/>
              </a:rPr>
              <a:t>;</a:t>
            </a:r>
            <a:r>
              <a:rPr lang="zh-CN" altLang="en-US" sz="1600" dirty="0">
                <a:solidFill>
                  <a:schemeClr val="tx1"/>
                </a:solidFill>
                <a:effectLst>
                  <a:outerShdw blurRad="38100" dist="38100" dir="2700000" algn="tl">
                    <a:srgbClr val="C0C0C0"/>
                  </a:outerShdw>
                </a:effectLst>
                <a:latin typeface="Arial" panose="020B0604020202020204" pitchFamily="34" charset="0"/>
              </a:rPr>
              <a:t>提供高效、非过程化命令</a:t>
            </a:r>
            <a:r>
              <a:rPr lang="en-US" altLang="zh-CN" sz="1600" dirty="0">
                <a:solidFill>
                  <a:schemeClr val="tx1"/>
                </a:solidFill>
                <a:effectLst>
                  <a:outerShdw blurRad="38100" dist="38100" dir="2700000" algn="tl">
                    <a:srgbClr val="C0C0C0"/>
                  </a:outerShdw>
                </a:effectLst>
                <a:latin typeface="Arial" panose="020B0604020202020204" pitchFamily="34" charset="0"/>
              </a:rPr>
              <a:t>,</a:t>
            </a:r>
            <a:r>
              <a:rPr lang="zh-CN" altLang="en-US" sz="1600" dirty="0">
                <a:solidFill>
                  <a:schemeClr val="tx1"/>
                </a:solidFill>
                <a:effectLst>
                  <a:outerShdw blurRad="38100" dist="38100" dir="2700000" algn="tl">
                    <a:srgbClr val="C0C0C0"/>
                  </a:outerShdw>
                </a:effectLst>
                <a:latin typeface="Arial" panose="020B0604020202020204" pitchFamily="34" charset="0"/>
              </a:rPr>
              <a:t>组成语言基本语句</a:t>
            </a:r>
            <a:r>
              <a:rPr lang="en-US" altLang="zh-CN" sz="1600" dirty="0">
                <a:solidFill>
                  <a:schemeClr val="tx1"/>
                </a:solidFill>
                <a:effectLst>
                  <a:outerShdw blurRad="38100" dist="38100" dir="2700000" algn="tl">
                    <a:srgbClr val="C0C0C0"/>
                  </a:outerShdw>
                </a:effectLst>
                <a:latin typeface="Arial" panose="020B0604020202020204" pitchFamily="34" charset="0"/>
              </a:rPr>
              <a:t>;</a:t>
            </a:r>
            <a:r>
              <a:rPr lang="zh-CN" altLang="en-US" sz="1600" dirty="0">
                <a:solidFill>
                  <a:schemeClr val="tx1"/>
                </a:solidFill>
                <a:effectLst>
                  <a:outerShdw blurRad="38100" dist="38100" dir="2700000" algn="tl">
                    <a:srgbClr val="C0C0C0"/>
                  </a:outerShdw>
                </a:effectLst>
                <a:latin typeface="Arial" panose="020B0604020202020204" pitchFamily="34" charset="0"/>
              </a:rPr>
              <a:t>可满足多功能一体化要求</a:t>
            </a:r>
            <a:r>
              <a:rPr lang="zh-CN" altLang="en-US" sz="1600" dirty="0">
                <a:solidFill>
                  <a:schemeClr val="tx1"/>
                </a:solidFill>
                <a:latin typeface="Arial" panose="020B0604020202020204" pitchFamily="34" charset="0"/>
              </a:rPr>
              <a:t> </a:t>
            </a:r>
          </a:p>
        </p:txBody>
      </p:sp>
      <p:sp>
        <p:nvSpPr>
          <p:cNvPr id="14341" name="AutoShape 7"/>
          <p:cNvSpPr>
            <a:spLocks noChangeArrowheads="1"/>
          </p:cNvSpPr>
          <p:nvPr/>
        </p:nvSpPr>
        <p:spPr bwMode="auto">
          <a:xfrm>
            <a:off x="1421650" y="6288470"/>
            <a:ext cx="6769100" cy="287337"/>
          </a:xfrm>
          <a:prstGeom prst="wedgeRectCallout">
            <a:avLst>
              <a:gd name="adj1" fmla="val -33676"/>
              <a:gd name="adj2" fmla="val -64366"/>
            </a:avLst>
          </a:prstGeom>
          <a:solidFill>
            <a:srgbClr val="FFFF66"/>
          </a:solidFill>
          <a:ln w="9525">
            <a:solidFill>
              <a:schemeClr val="tx1"/>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CC0000"/>
                </a:solidFill>
                <a:latin typeface="Times New Roman" panose="02020603050405020304" pitchFamily="18" charset="0"/>
                <a:cs typeface="Times New Roman" panose="02020603050405020304" pitchFamily="18" charset="0"/>
              </a:rPr>
              <a:t>用来</a:t>
            </a:r>
            <a:r>
              <a:rPr lang="zh-CN" altLang="en-US" sz="1600">
                <a:latin typeface="Times New Roman" panose="02020603050405020304" pitchFamily="18" charset="0"/>
                <a:cs typeface="Times New Roman" panose="02020603050405020304" pitchFamily="18" charset="0"/>
              </a:rPr>
              <a:t>快速开发连接数据库的编程语言。如</a:t>
            </a:r>
            <a:r>
              <a:rPr lang="en-US" altLang="zh-CN" sz="1600">
                <a:latin typeface="Times New Roman" panose="02020603050405020304" pitchFamily="18" charset="0"/>
                <a:cs typeface="Times New Roman" panose="02020603050405020304" pitchFamily="18" charset="0"/>
              </a:rPr>
              <a:t>PowerBuilder</a:t>
            </a:r>
            <a:r>
              <a:rPr lang="zh-CN" altLang="en-US" sz="1600">
                <a:latin typeface="Times New Roman" panose="02020603050405020304" pitchFamily="18" charset="0"/>
                <a:cs typeface="Times New Roman" panose="02020603050405020304" pitchFamily="18" charset="0"/>
              </a:rPr>
              <a:t>、</a:t>
            </a:r>
            <a:r>
              <a:rPr lang="en-US" altLang="zh-CN" sz="1600">
                <a:latin typeface="Times New Roman" panose="02020603050405020304" pitchFamily="18" charset="0"/>
                <a:cs typeface="Times New Roman" panose="02020603050405020304" pitchFamily="18" charset="0"/>
              </a:rPr>
              <a:t>SQL</a:t>
            </a:r>
            <a:r>
              <a:rPr lang="zh-CN" altLang="en-US" sz="1600">
                <a:latin typeface="Times New Roman" panose="02020603050405020304" pitchFamily="18" charset="0"/>
                <a:cs typeface="Times New Roman" panose="02020603050405020304" pitchFamily="18" charset="0"/>
              </a:rPr>
              <a:t>等。</a:t>
            </a:r>
            <a:r>
              <a:rPr lang="zh-CN" altLang="en-US" sz="1600"/>
              <a:t> </a:t>
            </a:r>
          </a:p>
        </p:txBody>
      </p:sp>
    </p:spTree>
    <p:extLst>
      <p:ext uri="{BB962C8B-B14F-4D97-AF65-F5344CB8AC3E}">
        <p14:creationId xmlns:p14="http://schemas.microsoft.com/office/powerpoint/2010/main" val="2571216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395288" y="1341438"/>
            <a:ext cx="8353425" cy="40322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spcAft>
                <a:spcPts val="600"/>
              </a:spcAft>
              <a:buFontTx/>
              <a:buNone/>
              <a:defRPr/>
            </a:pPr>
            <a:r>
              <a:rPr lang="en-US" altLang="zh-CN" sz="2400" dirty="0">
                <a:solidFill>
                  <a:srgbClr val="990033"/>
                </a:solidFill>
                <a:effectLst>
                  <a:outerShdw blurRad="38100" dist="38100" dir="2700000" algn="tl">
                    <a:srgbClr val="C0C0C0"/>
                  </a:outerShdw>
                </a:effectLst>
                <a:latin typeface="Arial" panose="020B0604020202020204" pitchFamily="34" charset="0"/>
              </a:rPr>
              <a:t>       </a:t>
            </a:r>
            <a:r>
              <a:rPr lang="en-US" altLang="zh-CN" sz="2400" dirty="0">
                <a:solidFill>
                  <a:srgbClr val="FF0000"/>
                </a:solidFill>
                <a:effectLst>
                  <a:outerShdw blurRad="38100" dist="38100" dir="2700000" algn="tl">
                    <a:srgbClr val="C0C0C0"/>
                  </a:outerShdw>
                </a:effectLst>
                <a:latin typeface="Arial" panose="020B0604020202020204" pitchFamily="34" charset="0"/>
              </a:rPr>
              <a:t>3. </a:t>
            </a:r>
            <a:r>
              <a:rPr lang="zh-CN" altLang="en-US" sz="2400" dirty="0">
                <a:solidFill>
                  <a:srgbClr val="FF0000"/>
                </a:solidFill>
                <a:effectLst>
                  <a:outerShdw blurRad="38100" dist="38100" dir="2700000" algn="tl">
                    <a:srgbClr val="C0C0C0"/>
                  </a:outerShdw>
                </a:effectLst>
                <a:latin typeface="Arial" panose="020B0604020202020204" pitchFamily="34" charset="0"/>
              </a:rPr>
              <a:t>软件编程语言的分类</a:t>
            </a:r>
          </a:p>
          <a:p>
            <a:pPr>
              <a:buFontTx/>
              <a:buNone/>
              <a:defRPr/>
            </a:pPr>
            <a:r>
              <a:rPr lang="zh-CN" altLang="en-US" sz="2400" dirty="0">
                <a:solidFill>
                  <a:schemeClr val="tx1"/>
                </a:solidFill>
                <a:effectLst>
                  <a:outerShdw blurRad="38100" dist="38100" dir="2700000" algn="tl">
                    <a:srgbClr val="C0C0C0"/>
                  </a:outerShdw>
                </a:effectLst>
                <a:latin typeface="Arial" panose="020B0604020202020204" pitchFamily="34" charset="0"/>
              </a:rPr>
              <a:t>        </a:t>
            </a:r>
            <a:r>
              <a:rPr lang="zh-CN" altLang="en-US" sz="2400" dirty="0">
                <a:solidFill>
                  <a:srgbClr val="C00000"/>
                </a:solidFill>
                <a:effectLst>
                  <a:outerShdw blurRad="38100" dist="38100" dir="2700000" algn="tl">
                    <a:srgbClr val="C0C0C0"/>
                  </a:outerShdw>
                </a:effectLst>
                <a:latin typeface="Arial" panose="020B0604020202020204" pitchFamily="34" charset="0"/>
              </a:rPr>
              <a:t>编程语言种类</a:t>
            </a:r>
            <a:r>
              <a:rPr lang="zh-CN" altLang="en-US" sz="2400" dirty="0">
                <a:solidFill>
                  <a:schemeClr val="tx1"/>
                </a:solidFill>
                <a:effectLst>
                  <a:outerShdw blurRad="38100" dist="38100" dir="2700000" algn="tl">
                    <a:srgbClr val="C0C0C0"/>
                  </a:outerShdw>
                </a:effectLst>
                <a:latin typeface="Arial" panose="020B0604020202020204" pitchFamily="34" charset="0"/>
              </a:rPr>
              <a:t>很多，可从不同角度分类。</a:t>
            </a:r>
          </a:p>
          <a:p>
            <a:pPr>
              <a:buFontTx/>
              <a:buNone/>
              <a:defRPr/>
            </a:pPr>
            <a:r>
              <a:rPr lang="zh-CN" altLang="en-US" sz="2400" dirty="0">
                <a:solidFill>
                  <a:schemeClr val="tx1"/>
                </a:solidFill>
                <a:effectLst>
                  <a:outerShdw blurRad="38100" dist="38100" dir="2700000" algn="tl">
                    <a:srgbClr val="C0C0C0"/>
                  </a:outerShdw>
                </a:effectLst>
                <a:latin typeface="Arial" panose="020B0604020202020204" pitchFamily="34" charset="0"/>
              </a:rPr>
              <a:t>     （</a:t>
            </a:r>
            <a:r>
              <a:rPr lang="en-US" altLang="zh-CN" sz="2400" dirty="0">
                <a:solidFill>
                  <a:schemeClr val="tx1"/>
                </a:solidFill>
                <a:effectLst>
                  <a:outerShdw blurRad="38100" dist="38100" dir="2700000" algn="tl">
                    <a:srgbClr val="C0C0C0"/>
                  </a:outerShdw>
                </a:effectLst>
                <a:latin typeface="Arial" panose="020B0604020202020204" pitchFamily="34" charset="0"/>
              </a:rPr>
              <a:t>1</a:t>
            </a:r>
            <a:r>
              <a:rPr lang="zh-CN" altLang="en-US" sz="2400" dirty="0">
                <a:solidFill>
                  <a:schemeClr val="tx1"/>
                </a:solidFill>
                <a:effectLst>
                  <a:outerShdw blurRad="38100" dist="38100" dir="2700000" algn="tl">
                    <a:srgbClr val="C0C0C0"/>
                  </a:outerShdw>
                </a:effectLst>
                <a:latin typeface="Arial" panose="020B0604020202020204" pitchFamily="34" charset="0"/>
              </a:rPr>
              <a:t>）</a:t>
            </a:r>
            <a:r>
              <a:rPr lang="zh-CN" altLang="en-US" sz="2400" dirty="0">
                <a:solidFill>
                  <a:srgbClr val="990033"/>
                </a:solidFill>
                <a:effectLst>
                  <a:outerShdw blurRad="38100" dist="38100" dir="2700000" algn="tl">
                    <a:srgbClr val="C0C0C0"/>
                  </a:outerShdw>
                </a:effectLst>
                <a:latin typeface="Arial" panose="020B0604020202020204" pitchFamily="34" charset="0"/>
              </a:rPr>
              <a:t>从语言层次方面</a:t>
            </a:r>
            <a:r>
              <a:rPr lang="zh-CN" altLang="en-US" sz="2400" dirty="0">
                <a:solidFill>
                  <a:schemeClr val="tx1"/>
                </a:solidFill>
                <a:effectLst>
                  <a:outerShdw blurRad="38100" dist="38100" dir="2700000" algn="tl">
                    <a:srgbClr val="C0C0C0"/>
                  </a:outerShdw>
                </a:effectLst>
                <a:latin typeface="Arial" panose="020B0604020202020204" pitchFamily="34" charset="0"/>
              </a:rPr>
              <a:t>，可分为面向机器的语言和面向问题的语言两大类。</a:t>
            </a:r>
          </a:p>
          <a:p>
            <a:pPr>
              <a:buFontTx/>
              <a:buNone/>
              <a:defRPr/>
            </a:pPr>
            <a:r>
              <a:rPr lang="zh-CN" altLang="en-US" sz="2400" dirty="0">
                <a:solidFill>
                  <a:schemeClr val="tx1"/>
                </a:solidFill>
                <a:effectLst>
                  <a:outerShdw blurRad="38100" dist="38100" dir="2700000" algn="tl">
                    <a:srgbClr val="C0C0C0"/>
                  </a:outerShdw>
                </a:effectLst>
                <a:latin typeface="Arial" panose="020B0604020202020204" pitchFamily="34" charset="0"/>
              </a:rPr>
              <a:t>     （</a:t>
            </a:r>
            <a:r>
              <a:rPr lang="en-US" altLang="zh-CN" sz="2400" dirty="0">
                <a:solidFill>
                  <a:schemeClr val="tx1"/>
                </a:solidFill>
                <a:effectLst>
                  <a:outerShdw blurRad="38100" dist="38100" dir="2700000" algn="tl">
                    <a:srgbClr val="C0C0C0"/>
                  </a:outerShdw>
                </a:effectLst>
                <a:latin typeface="Arial" panose="020B0604020202020204" pitchFamily="34" charset="0"/>
              </a:rPr>
              <a:t>2</a:t>
            </a:r>
            <a:r>
              <a:rPr lang="zh-CN" altLang="en-US" sz="2400" dirty="0">
                <a:solidFill>
                  <a:schemeClr val="tx1"/>
                </a:solidFill>
                <a:effectLst>
                  <a:outerShdw blurRad="38100" dist="38100" dir="2700000" algn="tl">
                    <a:srgbClr val="C0C0C0"/>
                  </a:outerShdw>
                </a:effectLst>
                <a:latin typeface="Arial" panose="020B0604020202020204" pitchFamily="34" charset="0"/>
              </a:rPr>
              <a:t>）</a:t>
            </a:r>
            <a:r>
              <a:rPr lang="zh-CN" altLang="en-US" sz="2400" dirty="0">
                <a:solidFill>
                  <a:srgbClr val="990033"/>
                </a:solidFill>
                <a:effectLst>
                  <a:outerShdw blurRad="38100" dist="38100" dir="2700000" algn="tl">
                    <a:srgbClr val="C0C0C0"/>
                  </a:outerShdw>
                </a:effectLst>
                <a:latin typeface="Arial" panose="020B0604020202020204" pitchFamily="34" charset="0"/>
              </a:rPr>
              <a:t>从语言适用性方面</a:t>
            </a:r>
            <a:r>
              <a:rPr lang="zh-CN" altLang="en-US" sz="2400" dirty="0">
                <a:solidFill>
                  <a:schemeClr val="tx1"/>
                </a:solidFill>
                <a:effectLst>
                  <a:outerShdw blurRad="38100" dist="38100" dir="2700000" algn="tl">
                    <a:srgbClr val="C0C0C0"/>
                  </a:outerShdw>
                </a:effectLst>
                <a:latin typeface="Arial" panose="020B0604020202020204" pitchFamily="34" charset="0"/>
              </a:rPr>
              <a:t>，可分为通用语言和专用语言两类。</a:t>
            </a:r>
          </a:p>
          <a:p>
            <a:pPr>
              <a:buFontTx/>
              <a:buNone/>
              <a:defRPr/>
            </a:pPr>
            <a:r>
              <a:rPr lang="zh-CN" altLang="en-US" sz="2400" dirty="0">
                <a:solidFill>
                  <a:schemeClr val="tx1"/>
                </a:solidFill>
                <a:effectLst>
                  <a:outerShdw blurRad="38100" dist="38100" dir="2700000" algn="tl">
                    <a:srgbClr val="C0C0C0"/>
                  </a:outerShdw>
                </a:effectLst>
                <a:latin typeface="Arial" panose="020B0604020202020204" pitchFamily="34" charset="0"/>
              </a:rPr>
              <a:t>     （</a:t>
            </a:r>
            <a:r>
              <a:rPr lang="en-US" altLang="zh-CN" sz="2400" dirty="0">
                <a:solidFill>
                  <a:schemeClr val="tx1"/>
                </a:solidFill>
                <a:effectLst>
                  <a:outerShdw blurRad="38100" dist="38100" dir="2700000" algn="tl">
                    <a:srgbClr val="C0C0C0"/>
                  </a:outerShdw>
                </a:effectLst>
                <a:latin typeface="Arial" panose="020B0604020202020204" pitchFamily="34" charset="0"/>
              </a:rPr>
              <a:t>3</a:t>
            </a:r>
            <a:r>
              <a:rPr lang="zh-CN" altLang="en-US" sz="2400" dirty="0">
                <a:solidFill>
                  <a:schemeClr val="tx1"/>
                </a:solidFill>
                <a:effectLst>
                  <a:outerShdw blurRad="38100" dist="38100" dir="2700000" algn="tl">
                    <a:srgbClr val="C0C0C0"/>
                  </a:outerShdw>
                </a:effectLst>
                <a:latin typeface="Arial" panose="020B0604020202020204" pitchFamily="34" charset="0"/>
              </a:rPr>
              <a:t>）</a:t>
            </a:r>
            <a:r>
              <a:rPr lang="zh-CN" altLang="en-US" sz="2400" dirty="0">
                <a:solidFill>
                  <a:srgbClr val="990033"/>
                </a:solidFill>
                <a:effectLst>
                  <a:outerShdw blurRad="38100" dist="38100" dir="2700000" algn="tl">
                    <a:srgbClr val="C0C0C0"/>
                  </a:outerShdw>
                </a:effectLst>
                <a:latin typeface="Arial" panose="020B0604020202020204" pitchFamily="34" charset="0"/>
              </a:rPr>
              <a:t>从语言面向方面</a:t>
            </a:r>
            <a:r>
              <a:rPr lang="zh-CN" altLang="en-US" sz="2400" dirty="0">
                <a:solidFill>
                  <a:schemeClr val="tx1"/>
                </a:solidFill>
                <a:effectLst>
                  <a:outerShdw blurRad="38100" dist="38100" dir="2700000" algn="tl">
                    <a:srgbClr val="C0C0C0"/>
                  </a:outerShdw>
                </a:effectLst>
                <a:latin typeface="Arial" panose="020B0604020202020204" pitchFamily="34" charset="0"/>
              </a:rPr>
              <a:t>，可分为面向过程语言和</a:t>
            </a:r>
            <a:r>
              <a:rPr lang="en-US" altLang="zh-CN" sz="2400" dirty="0">
                <a:solidFill>
                  <a:schemeClr val="tx1"/>
                </a:solidFill>
                <a:effectLst>
                  <a:outerShdw blurRad="38100" dist="38100" dir="2700000" algn="tl">
                    <a:srgbClr val="C0C0C0"/>
                  </a:outerShdw>
                </a:effectLst>
                <a:latin typeface="Arial" panose="020B0604020202020204" pitchFamily="34" charset="0"/>
              </a:rPr>
              <a:t>OOL</a:t>
            </a:r>
            <a:r>
              <a:rPr lang="zh-CN" altLang="en-US" sz="2400" dirty="0">
                <a:solidFill>
                  <a:schemeClr val="tx1"/>
                </a:solidFill>
                <a:effectLst>
                  <a:outerShdw blurRad="38100" dist="38100" dir="2700000" algn="tl">
                    <a:srgbClr val="C0C0C0"/>
                  </a:outerShdw>
                </a:effectLst>
                <a:latin typeface="Arial" panose="020B0604020202020204" pitchFamily="34" charset="0"/>
              </a:rPr>
              <a:t>两类。</a:t>
            </a:r>
          </a:p>
          <a:p>
            <a:pPr>
              <a:buFontTx/>
              <a:buNone/>
              <a:defRPr/>
            </a:pPr>
            <a:r>
              <a:rPr lang="zh-CN" altLang="en-US" sz="2400" dirty="0">
                <a:solidFill>
                  <a:schemeClr val="tx1"/>
                </a:solidFill>
                <a:effectLst>
                  <a:outerShdw blurRad="38100" dist="38100" dir="2700000" algn="tl">
                    <a:srgbClr val="C0C0C0"/>
                  </a:outerShdw>
                </a:effectLst>
                <a:latin typeface="Arial" panose="020B0604020202020204" pitchFamily="34" charset="0"/>
              </a:rPr>
              <a:t>    （</a:t>
            </a:r>
            <a:r>
              <a:rPr lang="en-US" altLang="zh-CN" sz="2400" dirty="0">
                <a:solidFill>
                  <a:schemeClr val="tx1"/>
                </a:solidFill>
                <a:effectLst>
                  <a:outerShdw blurRad="38100" dist="38100" dir="2700000" algn="tl">
                    <a:srgbClr val="C0C0C0"/>
                  </a:outerShdw>
                </a:effectLst>
                <a:latin typeface="Arial" panose="020B0604020202020204" pitchFamily="34" charset="0"/>
              </a:rPr>
              <a:t>4</a:t>
            </a:r>
            <a:r>
              <a:rPr lang="zh-CN" altLang="en-US" sz="2400" dirty="0">
                <a:solidFill>
                  <a:schemeClr val="tx1"/>
                </a:solidFill>
                <a:effectLst>
                  <a:outerShdw blurRad="38100" dist="38100" dir="2700000" algn="tl">
                    <a:srgbClr val="C0C0C0"/>
                  </a:outerShdw>
                </a:effectLst>
                <a:latin typeface="Arial" panose="020B0604020202020204" pitchFamily="34" charset="0"/>
              </a:rPr>
              <a:t>）</a:t>
            </a:r>
            <a:r>
              <a:rPr lang="zh-CN" altLang="en-US" sz="2400" dirty="0">
                <a:solidFill>
                  <a:srgbClr val="990033"/>
                </a:solidFill>
                <a:effectLst>
                  <a:outerShdw blurRad="38100" dist="38100" dir="2700000" algn="tl">
                    <a:srgbClr val="C0C0C0"/>
                  </a:outerShdw>
                </a:effectLst>
                <a:latin typeface="Arial" panose="020B0604020202020204" pitchFamily="34" charset="0"/>
              </a:rPr>
              <a:t>从应用领域</a:t>
            </a:r>
            <a:r>
              <a:rPr lang="zh-CN" altLang="en-US" sz="2400" dirty="0">
                <a:solidFill>
                  <a:schemeClr val="tx1"/>
                </a:solidFill>
                <a:effectLst>
                  <a:outerShdw blurRad="38100" dist="38100" dir="2700000" algn="tl">
                    <a:srgbClr val="C0C0C0"/>
                  </a:outerShdw>
                </a:effectLst>
                <a:latin typeface="Arial" panose="020B0604020202020204" pitchFamily="34" charset="0"/>
              </a:rPr>
              <a:t>，可分为科学计算、数据处理、实时处理和人工智能等语言</a:t>
            </a:r>
            <a:r>
              <a:rPr lang="zh-CN" altLang="en-US" sz="2400" dirty="0">
                <a:solidFill>
                  <a:schemeClr val="tx1"/>
                </a:solidFill>
                <a:latin typeface="Arial" panose="020B0604020202020204" pitchFamily="34" charset="0"/>
              </a:rPr>
              <a:t> </a:t>
            </a:r>
          </a:p>
        </p:txBody>
      </p:sp>
      <p:pic>
        <p:nvPicPr>
          <p:cNvPr id="15364" name="Picture 6" descr="C:\Program Files\Microsoft Office\MEDIA\CAGCAT10\j028575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5445125"/>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6.2 </a:t>
            </a:r>
            <a:r>
              <a:rPr lang="zh-CN" altLang="en-US" sz="3600" dirty="0">
                <a:effectLst>
                  <a:outerShdw blurRad="38100" dist="38100" dir="2700000" algn="tl">
                    <a:srgbClr val="C0C0C0"/>
                  </a:outerShdw>
                </a:effectLst>
              </a:rPr>
              <a:t>软件编程语言和技术方法</a:t>
            </a:r>
            <a:r>
              <a:rPr lang="zh-CN" altLang="en-US" sz="3600" dirty="0"/>
              <a:t> </a:t>
            </a:r>
          </a:p>
        </p:txBody>
      </p:sp>
    </p:spTree>
    <p:extLst>
      <p:ext uri="{BB962C8B-B14F-4D97-AF65-F5344CB8AC3E}">
        <p14:creationId xmlns:p14="http://schemas.microsoft.com/office/powerpoint/2010/main" val="144834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6387" name="Rectangle 6"/>
          <p:cNvSpPr>
            <a:spLocks noChangeArrowheads="1"/>
          </p:cNvSpPr>
          <p:nvPr/>
        </p:nvSpPr>
        <p:spPr bwMode="auto">
          <a:xfrm>
            <a:off x="701675" y="1303338"/>
            <a:ext cx="80994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153988" eaLnBrk="0" hangingPunct="0">
              <a:tabLst>
                <a:tab pos="269875" algn="l"/>
                <a:tab pos="450850" algn="l"/>
              </a:tabLst>
              <a:defRPr b="1">
                <a:solidFill>
                  <a:schemeClr val="tx1"/>
                </a:solidFill>
                <a:latin typeface="Arial" panose="020B0604020202020204" pitchFamily="34" charset="0"/>
                <a:ea typeface="宋体" panose="02010600030101010101" pitchFamily="2" charset="-122"/>
              </a:defRPr>
            </a:lvl1pPr>
            <a:lvl2pPr marL="742950" indent="-285750" eaLnBrk="0" hangingPunct="0">
              <a:tabLst>
                <a:tab pos="269875" algn="l"/>
                <a:tab pos="450850" algn="l"/>
              </a:tabLst>
              <a:defRPr b="1">
                <a:solidFill>
                  <a:schemeClr val="tx1"/>
                </a:solidFill>
                <a:latin typeface="Arial" panose="020B0604020202020204" pitchFamily="34" charset="0"/>
                <a:ea typeface="宋体" panose="02010600030101010101" pitchFamily="2" charset="-122"/>
              </a:defRPr>
            </a:lvl2pPr>
            <a:lvl3pPr marL="1143000" indent="-228600" eaLnBrk="0" hangingPunct="0">
              <a:tabLst>
                <a:tab pos="269875" algn="l"/>
                <a:tab pos="450850" algn="l"/>
              </a:tabLst>
              <a:defRPr b="1">
                <a:solidFill>
                  <a:schemeClr val="tx1"/>
                </a:solidFill>
                <a:latin typeface="Arial" panose="020B0604020202020204" pitchFamily="34" charset="0"/>
                <a:ea typeface="宋体" panose="02010600030101010101" pitchFamily="2" charset="-122"/>
              </a:defRPr>
            </a:lvl3pPr>
            <a:lvl4pPr marL="1600200" indent="-228600" eaLnBrk="0" hangingPunct="0">
              <a:tabLst>
                <a:tab pos="269875" algn="l"/>
                <a:tab pos="450850" algn="l"/>
              </a:tabLst>
              <a:defRPr b="1">
                <a:solidFill>
                  <a:schemeClr val="tx1"/>
                </a:solidFill>
                <a:latin typeface="Arial" panose="020B0604020202020204" pitchFamily="34" charset="0"/>
                <a:ea typeface="宋体" panose="02010600030101010101" pitchFamily="2" charset="-122"/>
              </a:defRPr>
            </a:lvl4pPr>
            <a:lvl5pPr marL="2057400" indent="-228600" eaLnBrk="0" hangingPunct="0">
              <a:tabLst>
                <a:tab pos="269875" algn="l"/>
                <a:tab pos="450850"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269875" algn="l"/>
                <a:tab pos="450850"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269875" algn="l"/>
                <a:tab pos="450850"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269875" algn="l"/>
                <a:tab pos="450850"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269875" algn="l"/>
                <a:tab pos="450850" algn="l"/>
              </a:tabLst>
              <a:defRPr b="1">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400" noProof="1">
                <a:latin typeface="Times New Roman" panose="02020603050405020304" pitchFamily="18" charset="0"/>
                <a:ea typeface="Times New Roman" panose="02020603050405020304" pitchFamily="18" charset="0"/>
                <a:cs typeface="宋体" panose="02010600030101010101" pitchFamily="2" charset="-122"/>
              </a:rPr>
              <a:t>   （</a:t>
            </a:r>
            <a:r>
              <a:rPr lang="zh-CN" altLang="zh-CN" sz="2400" noProof="1">
                <a:latin typeface="Times New Roman" panose="02020603050405020304" pitchFamily="18" charset="0"/>
                <a:ea typeface="Times New Roman" panose="02020603050405020304" pitchFamily="18" charset="0"/>
                <a:cs typeface="宋体" panose="02010600030101010101" pitchFamily="2" charset="-122"/>
              </a:rPr>
              <a:t>5</a:t>
            </a:r>
            <a:r>
              <a:rPr lang="zh-CN" altLang="en-US" sz="2400" noProof="1">
                <a:latin typeface="Times New Roman" panose="02020603050405020304" pitchFamily="18" charset="0"/>
                <a:ea typeface="Times New Roman" panose="02020603050405020304" pitchFamily="18" charset="0"/>
                <a:cs typeface="宋体" panose="02010600030101010101" pitchFamily="2" charset="-122"/>
              </a:rPr>
              <a:t>）</a:t>
            </a:r>
            <a:r>
              <a:rPr lang="zh-CN" altLang="en-US" sz="2400" noProof="1">
                <a:solidFill>
                  <a:srgbClr val="990033"/>
                </a:solidFill>
                <a:latin typeface="Times New Roman" panose="02020603050405020304" pitchFamily="18" charset="0"/>
                <a:ea typeface="Times New Roman" panose="02020603050405020304" pitchFamily="18" charset="0"/>
                <a:cs typeface="宋体" panose="02010600030101010101" pitchFamily="2" charset="-122"/>
              </a:rPr>
              <a:t>从语言级别上</a:t>
            </a:r>
            <a:r>
              <a:rPr lang="zh-CN" altLang="en-US" sz="2400" noProof="1">
                <a:latin typeface="Times New Roman" panose="02020603050405020304" pitchFamily="18" charset="0"/>
                <a:ea typeface="Times New Roman" panose="02020603050405020304" pitchFamily="18" charset="0"/>
                <a:cs typeface="宋体" panose="02010600030101010101" pitchFamily="2" charset="-122"/>
              </a:rPr>
              <a:t>，分为低级语言和高级语言。如图</a:t>
            </a:r>
            <a:r>
              <a:rPr lang="zh-CN" altLang="zh-CN" sz="2400" noProof="1">
                <a:latin typeface="Times New Roman" panose="02020603050405020304" pitchFamily="18" charset="0"/>
                <a:ea typeface="Times New Roman" panose="02020603050405020304" pitchFamily="18" charset="0"/>
                <a:cs typeface="宋体" panose="02010600030101010101" pitchFamily="2" charset="-122"/>
              </a:rPr>
              <a:t>6-2</a:t>
            </a:r>
            <a:r>
              <a:rPr lang="zh-CN" altLang="en-US" sz="2400" noProof="1">
                <a:latin typeface="Times New Roman" panose="02020603050405020304" pitchFamily="18" charset="0"/>
                <a:ea typeface="Times New Roman" panose="02020603050405020304" pitchFamily="18" charset="0"/>
                <a:cs typeface="宋体" panose="02010600030101010101" pitchFamily="2" charset="-122"/>
              </a:rPr>
              <a:t>为其分类图。</a:t>
            </a:r>
            <a:r>
              <a:rPr lang="zh-CN" altLang="en-US" sz="2400">
                <a:solidFill>
                  <a:srgbClr val="990033"/>
                </a:solidFill>
                <a:latin typeface="Times New Roman" panose="02020603050405020304" pitchFamily="18" charset="0"/>
                <a:ea typeface="Times New Roman" panose="02020603050405020304" pitchFamily="18" charset="0"/>
                <a:cs typeface="宋体" panose="02010600030101010101" pitchFamily="2" charset="-122"/>
                <a:sym typeface="+mn-ea"/>
              </a:rPr>
              <a:t>从应用特点分</a:t>
            </a:r>
            <a:r>
              <a:rPr lang="zh-CN" altLang="en-US" sz="2400">
                <a:solidFill>
                  <a:srgbClr val="29698D"/>
                </a:solidFill>
                <a:latin typeface="Times New Roman" panose="02020603050405020304" pitchFamily="18" charset="0"/>
                <a:ea typeface="Times New Roman" panose="02020603050405020304" pitchFamily="18" charset="0"/>
                <a:cs typeface="宋体" panose="02010600030101010101" pitchFamily="2" charset="-122"/>
                <a:sym typeface="+mn-ea"/>
              </a:rPr>
              <a:t>，高级语言又可分为基础语言、现代语言和专用语言</a:t>
            </a:r>
            <a:r>
              <a:rPr lang="en-US" altLang="zh-CN" sz="2400">
                <a:solidFill>
                  <a:srgbClr val="FF3399"/>
                </a:solidFill>
                <a:latin typeface="Times New Roman" panose="02020603050405020304" pitchFamily="18" charset="0"/>
                <a:ea typeface="Times New Roman" panose="02020603050405020304" pitchFamily="18" charset="0"/>
                <a:cs typeface="宋体" panose="02010600030101010101" pitchFamily="2" charset="-122"/>
                <a:sym typeface="+mn-ea"/>
              </a:rPr>
              <a:t>3</a:t>
            </a:r>
            <a:r>
              <a:rPr lang="zh-CN" altLang="en-US" sz="2400">
                <a:solidFill>
                  <a:srgbClr val="FF3399"/>
                </a:solidFill>
                <a:latin typeface="Times New Roman" panose="02020603050405020304" pitchFamily="18" charset="0"/>
                <a:ea typeface="Times New Roman" panose="02020603050405020304" pitchFamily="18" charset="0"/>
                <a:cs typeface="宋体" panose="02010600030101010101" pitchFamily="2" charset="-122"/>
                <a:sym typeface="+mn-ea"/>
              </a:rPr>
              <a:t>类</a:t>
            </a:r>
            <a:r>
              <a:rPr lang="zh-CN" altLang="en-US" sz="2400">
                <a:solidFill>
                  <a:srgbClr val="29698D"/>
                </a:solidFill>
                <a:latin typeface="Times New Roman" panose="02020603050405020304" pitchFamily="18" charset="0"/>
                <a:ea typeface="Times New Roman" panose="02020603050405020304" pitchFamily="18" charset="0"/>
                <a:cs typeface="宋体" panose="02010600030101010101" pitchFamily="2" charset="-122"/>
                <a:sym typeface="+mn-ea"/>
              </a:rPr>
              <a:t>。</a:t>
            </a:r>
            <a:r>
              <a:rPr lang="zh-CN" altLang="en-US" sz="2400">
                <a:solidFill>
                  <a:srgbClr val="990033"/>
                </a:solidFill>
                <a:latin typeface="Times New Roman" panose="02020603050405020304" pitchFamily="18" charset="0"/>
                <a:ea typeface="Times New Roman" panose="02020603050405020304" pitchFamily="18" charset="0"/>
                <a:cs typeface="宋体" panose="02010600030101010101" pitchFamily="2" charset="-122"/>
                <a:sym typeface="+mn-ea"/>
              </a:rPr>
              <a:t>从语言的内在特点分</a:t>
            </a:r>
            <a:r>
              <a:rPr lang="zh-CN" altLang="en-US" sz="2400">
                <a:solidFill>
                  <a:srgbClr val="29698D"/>
                </a:solidFill>
                <a:latin typeface="Times New Roman" panose="02020603050405020304" pitchFamily="18" charset="0"/>
                <a:ea typeface="Times New Roman" panose="02020603050405020304" pitchFamily="18" charset="0"/>
                <a:cs typeface="宋体" panose="02010600030101010101" pitchFamily="2" charset="-122"/>
                <a:sym typeface="+mn-ea"/>
              </a:rPr>
              <a:t>，高级语言还可分为系统实现语言、静态高级语言、块结构高级语言和动态高级语言等</a:t>
            </a:r>
            <a:r>
              <a:rPr lang="en-US" altLang="zh-CN" sz="2400">
                <a:solidFill>
                  <a:srgbClr val="FF3399"/>
                </a:solidFill>
                <a:latin typeface="Times New Roman" panose="02020603050405020304" pitchFamily="18" charset="0"/>
                <a:ea typeface="Times New Roman" panose="02020603050405020304" pitchFamily="18" charset="0"/>
                <a:cs typeface="宋体" panose="02010600030101010101" pitchFamily="2" charset="-122"/>
                <a:sym typeface="+mn-ea"/>
              </a:rPr>
              <a:t>4</a:t>
            </a:r>
            <a:r>
              <a:rPr lang="zh-CN" altLang="en-US" sz="2400">
                <a:solidFill>
                  <a:srgbClr val="FF3399"/>
                </a:solidFill>
                <a:latin typeface="Times New Roman" panose="02020603050405020304" pitchFamily="18" charset="0"/>
                <a:ea typeface="Times New Roman" panose="02020603050405020304" pitchFamily="18" charset="0"/>
                <a:cs typeface="宋体" panose="02010600030101010101" pitchFamily="2" charset="-122"/>
                <a:sym typeface="+mn-ea"/>
              </a:rPr>
              <a:t>类</a:t>
            </a:r>
            <a:r>
              <a:rPr lang="zh-CN" altLang="en-US" sz="2400">
                <a:solidFill>
                  <a:srgbClr val="29698D"/>
                </a:solidFill>
                <a:latin typeface="Times New Roman" panose="02020603050405020304" pitchFamily="18" charset="0"/>
                <a:ea typeface="Times New Roman" panose="02020603050405020304" pitchFamily="18" charset="0"/>
                <a:cs typeface="宋体" panose="02010600030101010101" pitchFamily="2" charset="-122"/>
                <a:sym typeface="+mn-ea"/>
              </a:rPr>
              <a:t>。</a:t>
            </a:r>
            <a:endParaRPr lang="zh-CN" altLang="en-US" noProof="1">
              <a:latin typeface="宋体" panose="02010600030101010101" pitchFamily="2" charset="-122"/>
              <a:ea typeface="Times New Roman" panose="02020603050405020304" pitchFamily="18" charset="0"/>
              <a:cs typeface="宋体" panose="02010600030101010101" pitchFamily="2" charset="-122"/>
            </a:endParaRPr>
          </a:p>
        </p:txBody>
      </p:sp>
      <p:pic>
        <p:nvPicPr>
          <p:cNvPr id="1638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525" y="3224213"/>
            <a:ext cx="5311775"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7"/>
          <p:cNvSpPr>
            <a:spLocks noChangeArrowheads="1"/>
          </p:cNvSpPr>
          <p:nvPr/>
        </p:nvSpPr>
        <p:spPr bwMode="auto">
          <a:xfrm>
            <a:off x="3330575" y="6403975"/>
            <a:ext cx="248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00000"/>
                </a:solidFill>
              </a:rPr>
              <a:t>图</a:t>
            </a:r>
            <a:r>
              <a:rPr lang="en-US" altLang="zh-CN">
                <a:solidFill>
                  <a:srgbClr val="C00000"/>
                </a:solidFill>
              </a:rPr>
              <a:t>6-2 </a:t>
            </a:r>
            <a:r>
              <a:rPr lang="zh-CN" altLang="en-US">
                <a:solidFill>
                  <a:srgbClr val="C00000"/>
                </a:solidFill>
              </a:rPr>
              <a:t>高级语言分类图 </a:t>
            </a:r>
          </a:p>
        </p:txBody>
      </p:sp>
      <p:sp>
        <p:nvSpPr>
          <p:cNvPr id="8" name="圆角矩形 7"/>
          <p:cNvSpPr/>
          <p:nvPr/>
        </p:nvSpPr>
        <p:spPr bwMode="gray">
          <a:xfrm>
            <a:off x="701675" y="1219200"/>
            <a:ext cx="8013700" cy="2089150"/>
          </a:xfrm>
          <a:prstGeom prst="roundRect">
            <a:avLst/>
          </a:prstGeom>
          <a:noFill/>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nchor="ctr"/>
          <a:lstStyle/>
          <a:p>
            <a:pPr indent="154305">
              <a:buFontTx/>
              <a:buNone/>
              <a:tabLst>
                <a:tab pos="269875" algn="l"/>
                <a:tab pos="450850" algn="l"/>
              </a:tabLst>
              <a:defRPr/>
            </a:pPr>
            <a:r>
              <a:rPr lang="zh-CN" altLang="en-US" sz="2400" dirty="0">
                <a:solidFill>
                  <a:srgbClr val="29698D"/>
                </a:solidFill>
                <a:latin typeface="Times New Roman" panose="02020603050405020304" pitchFamily="18" charset="0"/>
                <a:cs typeface="Times New Roman" panose="02020603050405020304" pitchFamily="18" charset="0"/>
              </a:rPr>
              <a:t>      </a:t>
            </a:r>
            <a:endParaRPr lang="zh-CN" altLang="en-US" sz="2400" dirty="0">
              <a:solidFill>
                <a:srgbClr val="29698D"/>
              </a:solidFill>
            </a:endParaRPr>
          </a:p>
        </p:txBody>
      </p:sp>
      <p:sp>
        <p:nvSpPr>
          <p:cNvPr id="9"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6.2 </a:t>
            </a:r>
            <a:r>
              <a:rPr lang="zh-CN" altLang="en-US" sz="3600" dirty="0">
                <a:effectLst>
                  <a:outerShdw blurRad="38100" dist="38100" dir="2700000" algn="tl">
                    <a:srgbClr val="C0C0C0"/>
                  </a:outerShdw>
                </a:effectLst>
              </a:rPr>
              <a:t>软件编程语言和技术方法</a:t>
            </a:r>
            <a:r>
              <a:rPr lang="zh-CN" altLang="en-US" sz="3600" dirty="0"/>
              <a:t> </a:t>
            </a:r>
          </a:p>
        </p:txBody>
      </p:sp>
    </p:spTree>
    <p:extLst>
      <p:ext uri="{BB962C8B-B14F-4D97-AF65-F5344CB8AC3E}">
        <p14:creationId xmlns:p14="http://schemas.microsoft.com/office/powerpoint/2010/main" val="1426843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7411" name="Rectangle 6"/>
          <p:cNvSpPr>
            <a:spLocks noChangeArrowheads="1"/>
          </p:cNvSpPr>
          <p:nvPr/>
        </p:nvSpPr>
        <p:spPr bwMode="auto">
          <a:xfrm>
            <a:off x="701675" y="1308100"/>
            <a:ext cx="8099425"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noProof="1">
                <a:latin typeface="Times New Roman" panose="02020603050405020304" pitchFamily="18" charset="0"/>
                <a:ea typeface="Times New Roman" panose="02020603050405020304" pitchFamily="18" charset="0"/>
                <a:cs typeface="宋体" panose="02010600030101010101" pitchFamily="2" charset="-122"/>
              </a:rPr>
              <a:t>   </a:t>
            </a:r>
            <a:r>
              <a:rPr lang="zh-CN" altLang="zh-CN" sz="2400">
                <a:ea typeface="Times New Roman" panose="02020603050405020304" pitchFamily="18" charset="0"/>
                <a:cs typeface="宋体" panose="02010600030101010101" pitchFamily="2" charset="-122"/>
              </a:rPr>
              <a:t>（</a:t>
            </a:r>
            <a:r>
              <a:rPr lang="en-US" altLang="zh-CN" sz="2400">
                <a:ea typeface="Times New Roman" panose="02020603050405020304" pitchFamily="18" charset="0"/>
                <a:cs typeface="宋体" panose="02010600030101010101" pitchFamily="2" charset="-122"/>
              </a:rPr>
              <a:t>6</a:t>
            </a:r>
            <a:r>
              <a:rPr lang="zh-CN" altLang="zh-CN" sz="2400">
                <a:ea typeface="Times New Roman" panose="02020603050405020304" pitchFamily="18" charset="0"/>
                <a:cs typeface="宋体" panose="02010600030101010101" pitchFamily="2" charset="-122"/>
              </a:rPr>
              <a:t>）从应用特点分，高级语言又可分为基础语言、现代语言和专用语言</a:t>
            </a:r>
            <a:r>
              <a:rPr lang="en-US" altLang="zh-CN" sz="2400">
                <a:ea typeface="Times New Roman" panose="02020603050405020304" pitchFamily="18" charset="0"/>
                <a:cs typeface="宋体" panose="02010600030101010101" pitchFamily="2" charset="-122"/>
              </a:rPr>
              <a:t>3</a:t>
            </a:r>
            <a:r>
              <a:rPr lang="zh-CN" altLang="zh-CN" sz="2400">
                <a:ea typeface="Times New Roman" panose="02020603050405020304" pitchFamily="18" charset="0"/>
                <a:cs typeface="宋体" panose="02010600030101010101" pitchFamily="2" charset="-122"/>
              </a:rPr>
              <a:t>类。</a:t>
            </a:r>
          </a:p>
          <a:p>
            <a:pPr eaLnBrk="1" hangingPunct="1"/>
            <a:r>
              <a:rPr lang="zh-CN" altLang="zh-CN" sz="2400">
                <a:ea typeface="Times New Roman" panose="02020603050405020304" pitchFamily="18" charset="0"/>
                <a:cs typeface="宋体" panose="02010600030101010101" pitchFamily="2" charset="-122"/>
              </a:rPr>
              <a:t>① 基础语言。是通用语言，其特点是出现早且应用较广。② 现代语言。也称结构化语言。</a:t>
            </a:r>
          </a:p>
          <a:p>
            <a:pPr eaLnBrk="1" hangingPunct="1"/>
            <a:r>
              <a:rPr lang="zh-CN" altLang="zh-CN" sz="2400">
                <a:ea typeface="Times New Roman" panose="02020603050405020304" pitchFamily="18" charset="0"/>
                <a:cs typeface="宋体" panose="02010600030101010101" pitchFamily="2" charset="-122"/>
              </a:rPr>
              <a:t>③ 专用语言。是为某种特殊应用设计的独特语言。</a:t>
            </a:r>
          </a:p>
          <a:p>
            <a:pPr eaLnBrk="1" hangingPunct="1"/>
            <a:r>
              <a:rPr lang="zh-CN" altLang="zh-CN" sz="2400">
                <a:ea typeface="Times New Roman" panose="02020603050405020304" pitchFamily="18" charset="0"/>
                <a:cs typeface="宋体" panose="02010600030101010101" pitchFamily="2" charset="-122"/>
              </a:rPr>
              <a:t>（</a:t>
            </a:r>
            <a:r>
              <a:rPr lang="en-US" altLang="zh-CN" sz="2400">
                <a:ea typeface="Times New Roman" panose="02020603050405020304" pitchFamily="18" charset="0"/>
                <a:cs typeface="宋体" panose="02010600030101010101" pitchFamily="2" charset="-122"/>
              </a:rPr>
              <a:t>7</a:t>
            </a:r>
            <a:r>
              <a:rPr lang="zh-CN" altLang="zh-CN" sz="2400">
                <a:ea typeface="Times New Roman" panose="02020603050405020304" pitchFamily="18" charset="0"/>
                <a:cs typeface="宋体" panose="02010600030101010101" pitchFamily="2" charset="-122"/>
              </a:rPr>
              <a:t>）从语言的内在特点分，高级语言还可分为</a:t>
            </a:r>
            <a:r>
              <a:rPr lang="en-US" altLang="zh-CN" sz="2400">
                <a:ea typeface="Times New Roman" panose="02020603050405020304" pitchFamily="18" charset="0"/>
                <a:cs typeface="宋体" panose="02010600030101010101" pitchFamily="2" charset="-122"/>
              </a:rPr>
              <a:t>4</a:t>
            </a:r>
            <a:r>
              <a:rPr lang="zh-CN" altLang="zh-CN" sz="2400">
                <a:ea typeface="Times New Roman" panose="02020603050405020304" pitchFamily="18" charset="0"/>
                <a:cs typeface="宋体" panose="02010600030101010101" pitchFamily="2" charset="-122"/>
              </a:rPr>
              <a:t>类。</a:t>
            </a:r>
          </a:p>
          <a:p>
            <a:pPr eaLnBrk="1" hangingPunct="1"/>
            <a:r>
              <a:rPr lang="zh-CN" altLang="zh-CN" sz="2400">
                <a:ea typeface="Times New Roman" panose="02020603050405020304" pitchFamily="18" charset="0"/>
                <a:cs typeface="宋体" panose="02010600030101010101" pitchFamily="2" charset="-122"/>
              </a:rPr>
              <a:t>① 系统实现语言。从汇编语言发展改进而来。如</a:t>
            </a:r>
            <a:r>
              <a:rPr lang="en-US" altLang="zh-CN" sz="2400">
                <a:ea typeface="Times New Roman" panose="02020603050405020304" pitchFamily="18" charset="0"/>
                <a:cs typeface="宋体" panose="02010600030101010101" pitchFamily="2" charset="-122"/>
              </a:rPr>
              <a:t>C</a:t>
            </a:r>
            <a:r>
              <a:rPr lang="zh-CN" altLang="zh-CN" sz="2400">
                <a:ea typeface="Times New Roman" panose="02020603050405020304" pitchFamily="18" charset="0"/>
                <a:cs typeface="宋体" panose="02010600030101010101" pitchFamily="2" charset="-122"/>
              </a:rPr>
              <a:t>语言。</a:t>
            </a:r>
          </a:p>
          <a:p>
            <a:pPr eaLnBrk="1" hangingPunct="1"/>
            <a:r>
              <a:rPr lang="zh-CN" altLang="zh-CN" sz="2400">
                <a:ea typeface="Times New Roman" panose="02020603050405020304" pitchFamily="18" charset="0"/>
                <a:cs typeface="宋体" panose="02010600030101010101" pitchFamily="2" charset="-122"/>
              </a:rPr>
              <a:t>② 静态高级语言。如</a:t>
            </a:r>
            <a:r>
              <a:rPr lang="en-US" altLang="zh-CN" sz="2400">
                <a:ea typeface="Times New Roman" panose="02020603050405020304" pitchFamily="18" charset="0"/>
                <a:cs typeface="宋体" panose="02010600030101010101" pitchFamily="2" charset="-122"/>
              </a:rPr>
              <a:t>FORTRAN</a:t>
            </a:r>
            <a:r>
              <a:rPr lang="zh-CN" altLang="zh-CN" sz="2400">
                <a:ea typeface="Times New Roman" panose="02020603050405020304" pitchFamily="18" charset="0"/>
                <a:cs typeface="宋体" panose="02010600030101010101" pitchFamily="2" charset="-122"/>
              </a:rPr>
              <a:t>等。</a:t>
            </a:r>
          </a:p>
          <a:p>
            <a:pPr eaLnBrk="1" hangingPunct="1"/>
            <a:r>
              <a:rPr lang="zh-CN" altLang="zh-CN" sz="2400">
                <a:ea typeface="Times New Roman" panose="02020603050405020304" pitchFamily="18" charset="0"/>
                <a:cs typeface="宋体" panose="02010600030101010101" pitchFamily="2" charset="-122"/>
              </a:rPr>
              <a:t>③ 块结构高级语言。用于提供有限形式的动态存储分配，存储管理系统支持程序运行</a:t>
            </a:r>
            <a:r>
              <a:rPr lang="zh-CN" altLang="en-US" sz="2400">
                <a:ea typeface="Times New Roman" panose="02020603050405020304" pitchFamily="18" charset="0"/>
                <a:cs typeface="宋体" panose="02010600030101010101" pitchFamily="2" charset="-122"/>
              </a:rPr>
              <a:t>，</a:t>
            </a:r>
            <a:r>
              <a:rPr lang="zh-CN" altLang="zh-CN" sz="2400">
                <a:ea typeface="Times New Roman" panose="02020603050405020304" pitchFamily="18" charset="0"/>
                <a:cs typeface="宋体" panose="02010600030101010101" pitchFamily="2" charset="-122"/>
              </a:rPr>
              <a:t>如</a:t>
            </a:r>
            <a:r>
              <a:rPr lang="en-US" altLang="zh-CN" sz="2400">
                <a:ea typeface="Times New Roman" panose="02020603050405020304" pitchFamily="18" charset="0"/>
                <a:cs typeface="宋体" panose="02010600030101010101" pitchFamily="2" charset="-122"/>
              </a:rPr>
              <a:t>PASCAL</a:t>
            </a:r>
            <a:r>
              <a:rPr lang="zh-CN" altLang="zh-CN" sz="2400">
                <a:ea typeface="Times New Roman" panose="02020603050405020304" pitchFamily="18" charset="0"/>
                <a:cs typeface="宋体" panose="02010600030101010101" pitchFamily="2" charset="-122"/>
              </a:rPr>
              <a:t>和</a:t>
            </a:r>
            <a:r>
              <a:rPr lang="en-US" altLang="zh-CN" sz="2400">
                <a:ea typeface="Times New Roman" panose="02020603050405020304" pitchFamily="18" charset="0"/>
                <a:cs typeface="宋体" panose="02010600030101010101" pitchFamily="2" charset="-122"/>
              </a:rPr>
              <a:t>ALGOL</a:t>
            </a:r>
            <a:r>
              <a:rPr lang="zh-CN" altLang="zh-CN" sz="2400">
                <a:ea typeface="Times New Roman" panose="02020603050405020304" pitchFamily="18" charset="0"/>
                <a:cs typeface="宋体" panose="02010600030101010101" pitchFamily="2" charset="-122"/>
              </a:rPr>
              <a:t>。</a:t>
            </a:r>
          </a:p>
          <a:p>
            <a:pPr eaLnBrk="1" hangingPunct="1"/>
            <a:r>
              <a:rPr lang="zh-CN" altLang="zh-CN" sz="2400">
                <a:ea typeface="Times New Roman" panose="02020603050405020304" pitchFamily="18" charset="0"/>
                <a:cs typeface="宋体" panose="02010600030101010101" pitchFamily="2" charset="-122"/>
              </a:rPr>
              <a:t>④ 动态高级语言。特点是动态地完成所有存储管理，即执行个别语句可能引起分配存储或释放存储。一般为特殊应用而设计，不属于通用语言。</a:t>
            </a:r>
          </a:p>
        </p:txBody>
      </p:sp>
      <p:sp>
        <p:nvSpPr>
          <p:cNvPr id="8" name="圆角矩形 7"/>
          <p:cNvSpPr/>
          <p:nvPr/>
        </p:nvSpPr>
        <p:spPr bwMode="gray">
          <a:xfrm>
            <a:off x="438150" y="1249363"/>
            <a:ext cx="8343900" cy="4981575"/>
          </a:xfrm>
          <a:prstGeom prst="roundRect">
            <a:avLst/>
          </a:prstGeom>
          <a:noFill/>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nchor="ctr"/>
          <a:lstStyle/>
          <a:p>
            <a:pPr indent="154305">
              <a:buFontTx/>
              <a:buNone/>
              <a:tabLst>
                <a:tab pos="269875" algn="l"/>
                <a:tab pos="450850" algn="l"/>
              </a:tabLst>
              <a:defRPr/>
            </a:pPr>
            <a:r>
              <a:rPr lang="zh-CN" altLang="en-US" sz="2400" dirty="0">
                <a:solidFill>
                  <a:srgbClr val="29698D"/>
                </a:solidFill>
                <a:latin typeface="Times New Roman" panose="02020603050405020304" pitchFamily="18" charset="0"/>
                <a:cs typeface="Times New Roman" panose="02020603050405020304" pitchFamily="18" charset="0"/>
              </a:rPr>
              <a:t>      </a:t>
            </a:r>
            <a:endParaRPr lang="zh-CN" altLang="en-US" sz="2400" dirty="0">
              <a:solidFill>
                <a:srgbClr val="29698D"/>
              </a:solidFill>
            </a:endParaRPr>
          </a:p>
        </p:txBody>
      </p:sp>
      <p:sp>
        <p:nvSpPr>
          <p:cNvPr id="9"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6.2 </a:t>
            </a:r>
            <a:r>
              <a:rPr lang="zh-CN" altLang="en-US" sz="3600" dirty="0">
                <a:effectLst>
                  <a:outerShdw blurRad="38100" dist="38100" dir="2700000" algn="tl">
                    <a:srgbClr val="C0C0C0"/>
                  </a:outerShdw>
                </a:effectLst>
              </a:rPr>
              <a:t>软件编程语言和技术方法</a:t>
            </a:r>
            <a:r>
              <a:rPr lang="zh-CN" altLang="en-US" sz="3600" dirty="0"/>
              <a:t> </a:t>
            </a:r>
          </a:p>
        </p:txBody>
      </p:sp>
    </p:spTree>
    <p:extLst>
      <p:ext uri="{BB962C8B-B14F-4D97-AF65-F5344CB8AC3E}">
        <p14:creationId xmlns:p14="http://schemas.microsoft.com/office/powerpoint/2010/main" val="3282683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8435" name="AutoShape 5"/>
          <p:cNvSpPr>
            <a:spLocks noChangeArrowheads="1"/>
          </p:cNvSpPr>
          <p:nvPr/>
        </p:nvSpPr>
        <p:spPr bwMode="auto">
          <a:xfrm>
            <a:off x="1079500" y="1166813"/>
            <a:ext cx="7669213" cy="1427162"/>
          </a:xfrm>
          <a:prstGeom prst="flowChartAlternateProcess">
            <a:avLst/>
          </a:prstGeom>
          <a:noFill/>
          <a:ln w="28575">
            <a:solidFill>
              <a:srgbClr val="3333FF"/>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36" name="Rectangle 7"/>
          <p:cNvSpPr>
            <a:spLocks noChangeArrowheads="1"/>
          </p:cNvSpPr>
          <p:nvPr/>
        </p:nvSpPr>
        <p:spPr bwMode="auto">
          <a:xfrm>
            <a:off x="1177925" y="1343025"/>
            <a:ext cx="74295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t>                     TIOBE</a:t>
            </a:r>
            <a:r>
              <a:rPr lang="zh-CN" altLang="zh-CN" sz="2400"/>
              <a:t>：</a:t>
            </a:r>
            <a:r>
              <a:rPr lang="en-US" altLang="zh-CN" sz="2400">
                <a:solidFill>
                  <a:srgbClr val="FF0000"/>
                </a:solidFill>
              </a:rPr>
              <a:t>2017</a:t>
            </a:r>
            <a:r>
              <a:rPr lang="zh-CN" altLang="zh-CN" sz="2400">
                <a:solidFill>
                  <a:srgbClr val="FF0000"/>
                </a:solidFill>
              </a:rPr>
              <a:t>年</a:t>
            </a:r>
            <a:r>
              <a:rPr lang="en-US" altLang="zh-CN" sz="2400">
                <a:solidFill>
                  <a:srgbClr val="FF0000"/>
                </a:solidFill>
              </a:rPr>
              <a:t>6</a:t>
            </a:r>
            <a:r>
              <a:rPr lang="zh-CN" altLang="zh-CN" sz="2400">
                <a:solidFill>
                  <a:srgbClr val="FF0000"/>
                </a:solidFill>
              </a:rPr>
              <a:t>月公布的全球编程语言排行榜</a:t>
            </a:r>
            <a:r>
              <a:rPr lang="zh-CN" altLang="zh-CN" sz="2400"/>
              <a:t>。</a:t>
            </a:r>
            <a:r>
              <a:rPr lang="en-US" altLang="zh-CN" sz="2400"/>
              <a:t>2017</a:t>
            </a:r>
            <a:r>
              <a:rPr lang="zh-CN" altLang="zh-CN" sz="2400"/>
              <a:t>年最流行的前十大编程语言及实际应用比重排序情况</a:t>
            </a:r>
            <a:r>
              <a:rPr lang="zh-CN" altLang="zh-CN" sz="2400">
                <a:latin typeface="楷体" panose="02010609060101010101" pitchFamily="49" charset="-122"/>
                <a:ea typeface="楷体" panose="02010609060101010101" pitchFamily="49" charset="-122"/>
              </a:rPr>
              <a:t>。如表</a:t>
            </a:r>
            <a:r>
              <a:rPr lang="en-US" altLang="zh-CN" sz="2400">
                <a:latin typeface="楷体" panose="02010609060101010101" pitchFamily="49" charset="-122"/>
                <a:ea typeface="楷体" panose="02010609060101010101" pitchFamily="49" charset="-122"/>
              </a:rPr>
              <a:t>6-1</a:t>
            </a:r>
            <a:r>
              <a:rPr lang="zh-CN" altLang="zh-CN" sz="2400">
                <a:latin typeface="楷体" panose="02010609060101010101" pitchFamily="49" charset="-122"/>
                <a:ea typeface="楷体" panose="02010609060101010101" pitchFamily="49" charset="-122"/>
              </a:rPr>
              <a:t>。</a:t>
            </a:r>
            <a:endParaRPr lang="zh-CN" altLang="en-US" sz="2400">
              <a:latin typeface="楷体" panose="02010609060101010101" pitchFamily="49" charset="-122"/>
              <a:ea typeface="楷体" panose="02010609060101010101" pitchFamily="49" charset="-122"/>
            </a:endParaRPr>
          </a:p>
        </p:txBody>
      </p:sp>
      <p:sp>
        <p:nvSpPr>
          <p:cNvPr id="7" name="圆角矩形 6"/>
          <p:cNvSpPr/>
          <p:nvPr/>
        </p:nvSpPr>
        <p:spPr bwMode="gray">
          <a:xfrm>
            <a:off x="1487488" y="1089025"/>
            <a:ext cx="1362075" cy="504825"/>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p>
            <a:pPr algn="ctr">
              <a:spcBef>
                <a:spcPct val="20000"/>
              </a:spcBef>
              <a:buFont typeface="Wingdings" panose="05000000000000000000" pitchFamily="2" charset="2"/>
              <a:buNone/>
              <a:defRPr/>
            </a:pPr>
            <a:r>
              <a:rPr lang="zh-CN" altLang="en-US" noProof="1">
                <a:solidFill>
                  <a:srgbClr val="002060"/>
                </a:solidFill>
              </a:rPr>
              <a:t>案例</a:t>
            </a:r>
            <a:r>
              <a:rPr lang="en-US" altLang="zh-CN" noProof="1">
                <a:solidFill>
                  <a:srgbClr val="002060"/>
                </a:solidFill>
              </a:rPr>
              <a:t>6-2</a:t>
            </a:r>
            <a:endParaRPr lang="zh-CN" altLang="en-US" noProof="1">
              <a:solidFill>
                <a:srgbClr val="002060"/>
              </a:solidFill>
            </a:endParaRPr>
          </a:p>
        </p:txBody>
      </p:sp>
      <p:sp>
        <p:nvSpPr>
          <p:cNvPr id="8"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6.2 </a:t>
            </a:r>
            <a:r>
              <a:rPr lang="zh-CN" altLang="en-US" sz="3600" dirty="0">
                <a:effectLst>
                  <a:outerShdw blurRad="38100" dist="38100" dir="2700000" algn="tl">
                    <a:srgbClr val="C0C0C0"/>
                  </a:outerShdw>
                </a:effectLst>
              </a:rPr>
              <a:t>软件编程语言和技术方法</a:t>
            </a:r>
            <a:r>
              <a:rPr lang="zh-CN" altLang="en-US" sz="3600" dirty="0"/>
              <a:t> </a:t>
            </a:r>
          </a:p>
        </p:txBody>
      </p:sp>
      <p:pic>
        <p:nvPicPr>
          <p:cNvPr id="1844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838" y="2593975"/>
            <a:ext cx="5772150" cy="426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3972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971550" y="1196975"/>
            <a:ext cx="7635875" cy="4932363"/>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400" dirty="0">
                <a:solidFill>
                  <a:schemeClr val="tx1"/>
                </a:solidFill>
                <a:effectLst>
                  <a:outerShdw blurRad="38100" dist="38100" dir="2700000" algn="tl">
                    <a:srgbClr val="C0C0C0"/>
                  </a:outerShdw>
                </a:effectLst>
                <a:latin typeface="Arial" panose="020B0604020202020204" pitchFamily="34" charset="0"/>
              </a:rPr>
              <a:t>*</a:t>
            </a:r>
            <a:r>
              <a:rPr lang="zh-CN" altLang="en-US" sz="2400" dirty="0">
                <a:solidFill>
                  <a:schemeClr val="tx1"/>
                </a:solidFill>
                <a:effectLst>
                  <a:outerShdw blurRad="38100" dist="38100" dir="2700000" algn="tl">
                    <a:srgbClr val="C0C0C0"/>
                  </a:outerShdw>
                </a:effectLst>
                <a:latin typeface="Arial" panose="020B0604020202020204" pitchFamily="34" charset="0"/>
              </a:rPr>
              <a:t>常用</a:t>
            </a:r>
            <a:r>
              <a:rPr lang="zh-CN" altLang="en-US" sz="2400" dirty="0">
                <a:solidFill>
                  <a:srgbClr val="C00000"/>
                </a:solidFill>
                <a:effectLst>
                  <a:outerShdw blurRad="38100" dist="38100" dir="2700000" algn="tl">
                    <a:srgbClr val="C0C0C0"/>
                  </a:outerShdw>
                </a:effectLst>
                <a:latin typeface="Arial" panose="020B0604020202020204" pitchFamily="34" charset="0"/>
              </a:rPr>
              <a:t>编程语言</a:t>
            </a:r>
            <a:r>
              <a:rPr lang="zh-CN" altLang="en-US" sz="2400" dirty="0">
                <a:solidFill>
                  <a:schemeClr val="tx1"/>
                </a:solidFill>
                <a:effectLst>
                  <a:outerShdw blurRad="38100" dist="38100" dir="2700000" algn="tl">
                    <a:srgbClr val="C0C0C0"/>
                  </a:outerShdw>
                </a:effectLst>
                <a:latin typeface="Arial" panose="020B0604020202020204" pitchFamily="34" charset="0"/>
              </a:rPr>
              <a:t>具有其各自的</a:t>
            </a:r>
            <a:r>
              <a:rPr lang="zh-CN" altLang="en-US" sz="2400" dirty="0">
                <a:solidFill>
                  <a:srgbClr val="C00000"/>
                </a:solidFill>
                <a:effectLst>
                  <a:outerShdw blurRad="38100" dist="38100" dir="2700000" algn="tl">
                    <a:srgbClr val="C0C0C0"/>
                  </a:outerShdw>
                </a:effectLst>
                <a:latin typeface="Arial" panose="020B0604020202020204" pitchFamily="34" charset="0"/>
              </a:rPr>
              <a:t>特点</a:t>
            </a:r>
            <a:r>
              <a:rPr lang="zh-CN" altLang="en-US" sz="2400" dirty="0">
                <a:solidFill>
                  <a:schemeClr val="tx1"/>
                </a:solidFill>
                <a:effectLst>
                  <a:outerShdw blurRad="38100" dist="38100" dir="2700000" algn="tl">
                    <a:srgbClr val="C0C0C0"/>
                  </a:outerShdw>
                </a:effectLst>
                <a:latin typeface="Arial" panose="020B0604020202020204" pitchFamily="34" charset="0"/>
              </a:rPr>
              <a:t>：</a:t>
            </a:r>
          </a:p>
          <a:p>
            <a:pPr>
              <a:buFontTx/>
              <a:buNone/>
              <a:defRPr/>
            </a:pPr>
            <a:r>
              <a:rPr lang="en-US" altLang="zh-CN" sz="2400" dirty="0">
                <a:solidFill>
                  <a:schemeClr val="tx1"/>
                </a:solidFill>
                <a:effectLst>
                  <a:outerShdw blurRad="38100" dist="38100" dir="2700000" algn="tl">
                    <a:srgbClr val="C0C0C0"/>
                  </a:outerShdw>
                </a:effectLst>
                <a:latin typeface="Arial" panose="020B0604020202020204" pitchFamily="34" charset="0"/>
              </a:rPr>
              <a:t>       (1) Java</a:t>
            </a:r>
            <a:r>
              <a:rPr lang="zh-CN" altLang="en-US" sz="2400" dirty="0">
                <a:solidFill>
                  <a:schemeClr val="tx1"/>
                </a:solidFill>
                <a:effectLst>
                  <a:outerShdw blurRad="38100" dist="38100" dir="2700000" algn="tl">
                    <a:srgbClr val="C0C0C0"/>
                  </a:outerShdw>
                </a:effectLst>
                <a:latin typeface="Arial" panose="020B0604020202020204" pitchFamily="34" charset="0"/>
              </a:rPr>
              <a:t>语言。</a:t>
            </a:r>
          </a:p>
          <a:p>
            <a:pPr>
              <a:buFontTx/>
              <a:buNone/>
              <a:defRPr/>
            </a:pPr>
            <a:r>
              <a:rPr lang="zh-CN" altLang="en-US" sz="2400" dirty="0">
                <a:solidFill>
                  <a:schemeClr val="tx1"/>
                </a:solidFill>
                <a:effectLst>
                  <a:outerShdw blurRad="38100" dist="38100" dir="2700000" algn="tl">
                    <a:srgbClr val="C0C0C0"/>
                  </a:outerShdw>
                </a:effectLst>
                <a:latin typeface="Arial" panose="020B0604020202020204" pitchFamily="34" charset="0"/>
              </a:rPr>
              <a:t>       </a:t>
            </a:r>
            <a:r>
              <a:rPr lang="en-US" altLang="zh-CN" sz="2400" dirty="0">
                <a:solidFill>
                  <a:schemeClr val="tx1"/>
                </a:solidFill>
                <a:effectLst>
                  <a:outerShdw blurRad="38100" dist="38100" dir="2700000" algn="tl">
                    <a:srgbClr val="C0C0C0"/>
                  </a:outerShdw>
                </a:effectLst>
                <a:latin typeface="Arial" panose="020B0604020202020204" pitchFamily="34" charset="0"/>
              </a:rPr>
              <a:t>(2) C</a:t>
            </a:r>
            <a:r>
              <a:rPr lang="zh-CN" altLang="en-US" sz="2400" dirty="0">
                <a:solidFill>
                  <a:schemeClr val="tx1"/>
                </a:solidFill>
                <a:effectLst>
                  <a:outerShdw blurRad="38100" dist="38100" dir="2700000" algn="tl">
                    <a:srgbClr val="C0C0C0"/>
                  </a:outerShdw>
                </a:effectLst>
                <a:latin typeface="Arial" panose="020B0604020202020204" pitchFamily="34" charset="0"/>
              </a:rPr>
              <a:t>语言。</a:t>
            </a:r>
          </a:p>
          <a:p>
            <a:pPr>
              <a:buFontTx/>
              <a:buNone/>
              <a:defRPr/>
            </a:pPr>
            <a:r>
              <a:rPr lang="en-US" altLang="zh-CN" sz="2400" dirty="0">
                <a:solidFill>
                  <a:schemeClr val="tx1"/>
                </a:solidFill>
                <a:effectLst>
                  <a:outerShdw blurRad="38100" dist="38100" dir="2700000" algn="tl">
                    <a:srgbClr val="C0C0C0"/>
                  </a:outerShdw>
                </a:effectLst>
                <a:latin typeface="Arial" panose="020B0604020202020204" pitchFamily="34" charset="0"/>
              </a:rPr>
              <a:t>       (3) C++</a:t>
            </a:r>
            <a:r>
              <a:rPr lang="zh-CN" altLang="en-US" sz="2400" dirty="0">
                <a:solidFill>
                  <a:schemeClr val="tx1"/>
                </a:solidFill>
                <a:effectLst>
                  <a:outerShdw blurRad="38100" dist="38100" dir="2700000" algn="tl">
                    <a:srgbClr val="C0C0C0"/>
                  </a:outerShdw>
                </a:effectLst>
                <a:latin typeface="Arial" panose="020B0604020202020204" pitchFamily="34" charset="0"/>
              </a:rPr>
              <a:t>语言。</a:t>
            </a:r>
          </a:p>
          <a:p>
            <a:pPr>
              <a:buFontTx/>
              <a:buNone/>
              <a:defRPr/>
            </a:pPr>
            <a:r>
              <a:rPr lang="en-US" altLang="zh-CN" sz="2400" dirty="0">
                <a:solidFill>
                  <a:schemeClr val="tx1"/>
                </a:solidFill>
                <a:effectLst>
                  <a:outerShdw blurRad="38100" dist="38100" dir="2700000" algn="tl">
                    <a:srgbClr val="C0C0C0"/>
                  </a:outerShdw>
                </a:effectLst>
                <a:latin typeface="Arial" panose="020B0604020202020204" pitchFamily="34" charset="0"/>
              </a:rPr>
              <a:t>       (4) Python</a:t>
            </a:r>
            <a:r>
              <a:rPr lang="zh-CN" altLang="en-US" sz="2400" dirty="0">
                <a:solidFill>
                  <a:schemeClr val="tx1"/>
                </a:solidFill>
                <a:effectLst>
                  <a:outerShdw blurRad="38100" dist="38100" dir="2700000" algn="tl">
                    <a:srgbClr val="C0C0C0"/>
                  </a:outerShdw>
                </a:effectLst>
                <a:latin typeface="Arial" panose="020B0604020202020204" pitchFamily="34" charset="0"/>
              </a:rPr>
              <a:t>语言。</a:t>
            </a:r>
          </a:p>
          <a:p>
            <a:pPr>
              <a:buFontTx/>
              <a:buNone/>
              <a:defRPr/>
            </a:pPr>
            <a:r>
              <a:rPr lang="en-US" altLang="zh-CN" sz="2400" dirty="0">
                <a:solidFill>
                  <a:schemeClr val="tx1"/>
                </a:solidFill>
                <a:effectLst>
                  <a:outerShdw blurRad="38100" dist="38100" dir="2700000" algn="tl">
                    <a:srgbClr val="C0C0C0"/>
                  </a:outerShdw>
                </a:effectLst>
                <a:latin typeface="Arial" panose="020B0604020202020204" pitchFamily="34" charset="0"/>
              </a:rPr>
              <a:t>       (5) C#</a:t>
            </a:r>
            <a:r>
              <a:rPr lang="zh-CN" altLang="en-US" sz="2400" dirty="0">
                <a:solidFill>
                  <a:schemeClr val="tx1"/>
                </a:solidFill>
                <a:effectLst>
                  <a:outerShdw blurRad="38100" dist="38100" dir="2700000" algn="tl">
                    <a:srgbClr val="C0C0C0"/>
                  </a:outerShdw>
                </a:effectLst>
                <a:latin typeface="Arial" panose="020B0604020202020204" pitchFamily="34" charset="0"/>
              </a:rPr>
              <a:t>语言。</a:t>
            </a:r>
          </a:p>
          <a:p>
            <a:pPr>
              <a:buFontTx/>
              <a:buNone/>
              <a:defRPr/>
            </a:pPr>
            <a:r>
              <a:rPr lang="en-US" altLang="zh-CN" sz="2400" dirty="0">
                <a:solidFill>
                  <a:schemeClr val="tx1"/>
                </a:solidFill>
                <a:effectLst>
                  <a:outerShdw blurRad="38100" dist="38100" dir="2700000" algn="tl">
                    <a:srgbClr val="C0C0C0"/>
                  </a:outerShdw>
                </a:effectLst>
                <a:latin typeface="Arial" panose="020B0604020202020204" pitchFamily="34" charset="0"/>
              </a:rPr>
              <a:t>       (6) Visual Basic.NET</a:t>
            </a:r>
            <a:r>
              <a:rPr lang="zh-CN" altLang="en-US" sz="2400" dirty="0">
                <a:solidFill>
                  <a:schemeClr val="tx1"/>
                </a:solidFill>
                <a:effectLst>
                  <a:outerShdw blurRad="38100" dist="38100" dir="2700000" algn="tl">
                    <a:srgbClr val="C0C0C0"/>
                  </a:outerShdw>
                </a:effectLst>
                <a:latin typeface="Arial" panose="020B0604020202020204" pitchFamily="34" charset="0"/>
              </a:rPr>
              <a:t>语言。</a:t>
            </a:r>
          </a:p>
          <a:p>
            <a:pPr>
              <a:buFontTx/>
              <a:buNone/>
              <a:defRPr/>
            </a:pPr>
            <a:r>
              <a:rPr lang="en-US" altLang="zh-CN" sz="2400" dirty="0">
                <a:solidFill>
                  <a:schemeClr val="tx1"/>
                </a:solidFill>
                <a:effectLst>
                  <a:outerShdw blurRad="38100" dist="38100" dir="2700000" algn="tl">
                    <a:srgbClr val="C0C0C0"/>
                  </a:outerShdw>
                </a:effectLst>
                <a:latin typeface="Arial" panose="020B0604020202020204" pitchFamily="34" charset="0"/>
              </a:rPr>
              <a:t>       (7) JavaScript</a:t>
            </a:r>
            <a:r>
              <a:rPr lang="zh-CN" altLang="en-US" sz="2400" dirty="0">
                <a:solidFill>
                  <a:schemeClr val="tx1"/>
                </a:solidFill>
                <a:effectLst>
                  <a:outerShdw blurRad="38100" dist="38100" dir="2700000" algn="tl">
                    <a:srgbClr val="C0C0C0"/>
                  </a:outerShdw>
                </a:effectLst>
                <a:latin typeface="Arial" panose="020B0604020202020204" pitchFamily="34" charset="0"/>
              </a:rPr>
              <a:t>语言。</a:t>
            </a:r>
          </a:p>
          <a:p>
            <a:pPr>
              <a:buFontTx/>
              <a:buNone/>
              <a:defRPr/>
            </a:pPr>
            <a:r>
              <a:rPr lang="en-US" altLang="zh-CN" sz="2400" dirty="0">
                <a:solidFill>
                  <a:schemeClr val="tx1"/>
                </a:solidFill>
                <a:effectLst>
                  <a:outerShdw blurRad="38100" dist="38100" dir="2700000" algn="tl">
                    <a:srgbClr val="C0C0C0"/>
                  </a:outerShdw>
                </a:effectLst>
                <a:latin typeface="Arial" panose="020B0604020202020204" pitchFamily="34" charset="0"/>
              </a:rPr>
              <a:t>       (8) PHP</a:t>
            </a:r>
            <a:r>
              <a:rPr lang="zh-CN" altLang="en-US" sz="2400" dirty="0">
                <a:solidFill>
                  <a:schemeClr val="tx1"/>
                </a:solidFill>
                <a:effectLst>
                  <a:outerShdw blurRad="38100" dist="38100" dir="2700000" algn="tl">
                    <a:srgbClr val="C0C0C0"/>
                  </a:outerShdw>
                </a:effectLst>
                <a:latin typeface="Arial" panose="020B0604020202020204" pitchFamily="34" charset="0"/>
              </a:rPr>
              <a:t>语言。</a:t>
            </a:r>
          </a:p>
          <a:p>
            <a:pPr>
              <a:buFontTx/>
              <a:buNone/>
              <a:defRPr/>
            </a:pPr>
            <a:r>
              <a:rPr lang="zh-CN" altLang="en-US" sz="2400" dirty="0">
                <a:solidFill>
                  <a:schemeClr val="tx1"/>
                </a:solidFill>
                <a:effectLst>
                  <a:outerShdw blurRad="38100" dist="38100" dir="2700000" algn="tl">
                    <a:srgbClr val="C0C0C0"/>
                  </a:outerShdw>
                </a:effectLst>
                <a:latin typeface="Arial" panose="020B0604020202020204" pitchFamily="34" charset="0"/>
              </a:rPr>
              <a:t>       </a:t>
            </a:r>
            <a:r>
              <a:rPr lang="en-US" altLang="zh-CN" sz="2400" dirty="0">
                <a:solidFill>
                  <a:schemeClr val="tx1"/>
                </a:solidFill>
                <a:effectLst>
                  <a:outerShdw blurRad="38100" dist="38100" dir="2700000" algn="tl">
                    <a:srgbClr val="C0C0C0"/>
                  </a:outerShdw>
                </a:effectLst>
                <a:latin typeface="Arial" panose="020B0604020202020204" pitchFamily="34" charset="0"/>
              </a:rPr>
              <a:t>(9) Perl</a:t>
            </a:r>
            <a:r>
              <a:rPr lang="zh-CN" altLang="en-US" sz="2400" dirty="0">
                <a:solidFill>
                  <a:schemeClr val="tx1"/>
                </a:solidFill>
                <a:effectLst>
                  <a:outerShdw blurRad="38100" dist="38100" dir="2700000" algn="tl">
                    <a:srgbClr val="C0C0C0"/>
                  </a:outerShdw>
                </a:effectLst>
                <a:latin typeface="Arial" panose="020B0604020202020204" pitchFamily="34" charset="0"/>
              </a:rPr>
              <a:t>语言。</a:t>
            </a:r>
          </a:p>
          <a:p>
            <a:pPr>
              <a:buFontTx/>
              <a:buNone/>
              <a:defRPr/>
            </a:pPr>
            <a:r>
              <a:rPr lang="en-US" altLang="zh-CN" sz="2400" dirty="0">
                <a:solidFill>
                  <a:schemeClr val="tx1"/>
                </a:solidFill>
                <a:effectLst>
                  <a:outerShdw blurRad="38100" dist="38100" dir="2700000" algn="tl">
                    <a:srgbClr val="C0C0C0"/>
                  </a:outerShdw>
                </a:effectLst>
                <a:latin typeface="Arial" panose="020B0604020202020204" pitchFamily="34" charset="0"/>
              </a:rPr>
              <a:t>       (10) Assembly language </a:t>
            </a:r>
            <a:r>
              <a:rPr lang="zh-CN" altLang="en-US" sz="2400" dirty="0">
                <a:solidFill>
                  <a:schemeClr val="tx1"/>
                </a:solidFill>
                <a:effectLst>
                  <a:outerShdw blurRad="38100" dist="38100" dir="2700000" algn="tl">
                    <a:srgbClr val="C0C0C0"/>
                  </a:outerShdw>
                </a:effectLst>
                <a:latin typeface="Arial" panose="020B0604020202020204" pitchFamily="34" charset="0"/>
              </a:rPr>
              <a:t>。</a:t>
            </a:r>
            <a:r>
              <a:rPr lang="en-US" altLang="zh-CN" dirty="0" err="1">
                <a:hlinkClick r:id="rId2"/>
              </a:rPr>
              <a:t>计算机</a:t>
            </a:r>
            <a:r>
              <a:rPr lang="en-US" altLang="zh-CN" dirty="0"/>
              <a:t>/</a:t>
            </a:r>
            <a:r>
              <a:rPr lang="zh-CN" altLang="zh-CN" dirty="0"/>
              <a:t>手机、</a:t>
            </a:r>
            <a:r>
              <a:rPr lang="en-US" altLang="zh-CN" dirty="0" err="1">
                <a:hlinkClick r:id="rId3"/>
              </a:rPr>
              <a:t>微处理器</a:t>
            </a:r>
            <a:endParaRPr lang="zh-CN" altLang="en-US" dirty="0">
              <a:solidFill>
                <a:schemeClr val="tx1"/>
              </a:solidFill>
              <a:effectLst>
                <a:outerShdw blurRad="38100" dist="38100" dir="2700000" algn="tl">
                  <a:srgbClr val="C0C0C0"/>
                </a:outerShdw>
              </a:effectLst>
              <a:latin typeface="Arial" panose="020B0604020202020204" pitchFamily="34" charset="0"/>
            </a:endParaRPr>
          </a:p>
        </p:txBody>
      </p:sp>
      <p:pic>
        <p:nvPicPr>
          <p:cNvPr id="19460" name="Picture 5" descr="C:\Program Files\Microsoft Office\MEDIA\CAGCAT10\j0287005.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888" y="2478088"/>
            <a:ext cx="1357312" cy="2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6.2 </a:t>
            </a:r>
            <a:r>
              <a:rPr lang="zh-CN" altLang="en-US" sz="3600" dirty="0">
                <a:effectLst>
                  <a:outerShdw blurRad="38100" dist="38100" dir="2700000" algn="tl">
                    <a:srgbClr val="C0C0C0"/>
                  </a:outerShdw>
                </a:effectLst>
              </a:rPr>
              <a:t>软件编程语言和技术方法</a:t>
            </a:r>
            <a:r>
              <a:rPr lang="zh-CN" altLang="en-US" sz="3600" dirty="0"/>
              <a:t> </a:t>
            </a:r>
          </a:p>
        </p:txBody>
      </p:sp>
    </p:spTree>
    <p:extLst>
      <p:ext uri="{BB962C8B-B14F-4D97-AF65-F5344CB8AC3E}">
        <p14:creationId xmlns:p14="http://schemas.microsoft.com/office/powerpoint/2010/main" val="147412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323850" y="1196975"/>
            <a:ext cx="8280400" cy="4392613"/>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600" dirty="0">
                <a:solidFill>
                  <a:srgbClr val="FF0000"/>
                </a:solidFill>
                <a:latin typeface="Arial" panose="020B0604020202020204" pitchFamily="34" charset="0"/>
              </a:rPr>
              <a:t>6.2.2 </a:t>
            </a:r>
            <a:r>
              <a:rPr lang="zh-CN" altLang="zh-CN" sz="2600" dirty="0">
                <a:solidFill>
                  <a:srgbClr val="FF0000"/>
                </a:solidFill>
                <a:latin typeface="Arial" panose="020B0604020202020204" pitchFamily="34" charset="0"/>
              </a:rPr>
              <a:t>软件编程</a:t>
            </a:r>
            <a:r>
              <a:rPr lang="zh-CN" altLang="en-US" sz="2600" dirty="0">
                <a:solidFill>
                  <a:srgbClr val="FF0000"/>
                </a:solidFill>
                <a:latin typeface="Arial" panose="020B0604020202020204" pitchFamily="34" charset="0"/>
              </a:rPr>
              <a:t>语言的选择</a:t>
            </a:r>
          </a:p>
          <a:p>
            <a:pPr>
              <a:spcBef>
                <a:spcPts val="600"/>
              </a:spcBef>
              <a:spcAft>
                <a:spcPts val="600"/>
              </a:spcAft>
              <a:buFontTx/>
              <a:buNone/>
              <a:defRPr/>
            </a:pPr>
            <a:r>
              <a:rPr lang="en-US" altLang="zh-CN" sz="2400" dirty="0">
                <a:solidFill>
                  <a:srgbClr val="990033"/>
                </a:solidFill>
                <a:latin typeface="Arial" panose="020B0604020202020204" pitchFamily="34" charset="0"/>
              </a:rPr>
              <a:t>       1. </a:t>
            </a:r>
            <a:r>
              <a:rPr lang="zh-CN" altLang="en-US" sz="2400" dirty="0">
                <a:solidFill>
                  <a:srgbClr val="990033"/>
                </a:solidFill>
                <a:latin typeface="Arial" panose="020B0604020202020204" pitchFamily="34" charset="0"/>
              </a:rPr>
              <a:t>选择</a:t>
            </a:r>
            <a:r>
              <a:rPr lang="zh-CN" altLang="zh-CN" sz="2400" dirty="0">
                <a:solidFill>
                  <a:srgbClr val="990033"/>
                </a:solidFill>
                <a:latin typeface="Arial" panose="020B0604020202020204" pitchFamily="34" charset="0"/>
              </a:rPr>
              <a:t>软件编程</a:t>
            </a:r>
            <a:r>
              <a:rPr lang="zh-CN" altLang="en-US" sz="2400" dirty="0">
                <a:solidFill>
                  <a:srgbClr val="990033"/>
                </a:solidFill>
                <a:latin typeface="Arial" panose="020B0604020202020204" pitchFamily="34" charset="0"/>
              </a:rPr>
              <a:t>语言的准则</a:t>
            </a:r>
          </a:p>
          <a:p>
            <a:pPr>
              <a:buFontTx/>
              <a:buNone/>
              <a:defRPr/>
            </a:pPr>
            <a:r>
              <a:rPr lang="zh-CN" altLang="en-US" sz="2400" dirty="0">
                <a:solidFill>
                  <a:schemeClr val="tx1"/>
                </a:solidFill>
                <a:latin typeface="Arial" panose="020B0604020202020204" pitchFamily="34" charset="0"/>
              </a:rPr>
              <a:t>        </a:t>
            </a:r>
            <a:r>
              <a:rPr lang="zh-CN" altLang="en-US" sz="2400" dirty="0">
                <a:solidFill>
                  <a:srgbClr val="990033"/>
                </a:solidFill>
                <a:latin typeface="Arial" panose="020B0604020202020204" pitchFamily="34" charset="0"/>
              </a:rPr>
              <a:t>选择软件程序语言</a:t>
            </a:r>
            <a:r>
              <a:rPr lang="zh-CN" altLang="en-US" sz="2400" u="sng" dirty="0">
                <a:solidFill>
                  <a:srgbClr val="C00000"/>
                </a:solidFill>
                <a:effectLst>
                  <a:outerShdw blurRad="38100" dist="38100" dir="2700000" algn="tl">
                    <a:srgbClr val="000000">
                      <a:alpha val="43137"/>
                    </a:srgbClr>
                  </a:outerShdw>
                </a:effectLst>
                <a:latin typeface="Arial" panose="020B0604020202020204" pitchFamily="34" charset="0"/>
              </a:rPr>
              <a:t>考虑因素和准则</a:t>
            </a:r>
            <a:r>
              <a:rPr lang="en-US" altLang="zh-CN" sz="2400" dirty="0">
                <a:solidFill>
                  <a:schemeClr val="tx1"/>
                </a:solidFill>
                <a:latin typeface="Arial" panose="020B0604020202020204" pitchFamily="34" charset="0"/>
              </a:rPr>
              <a:t>6</a:t>
            </a:r>
            <a:r>
              <a:rPr lang="zh-CN" altLang="en-US" sz="2400" dirty="0">
                <a:solidFill>
                  <a:schemeClr val="tx1"/>
                </a:solidFill>
                <a:latin typeface="Arial" panose="020B0604020202020204" pitchFamily="34" charset="0"/>
              </a:rPr>
              <a:t>个方面：</a:t>
            </a:r>
          </a:p>
          <a:p>
            <a:pPr>
              <a:buFontTx/>
              <a:buNone/>
              <a:defRPr/>
            </a:pPr>
            <a:r>
              <a:rPr lang="en-US" altLang="zh-CN" sz="2400" dirty="0">
                <a:solidFill>
                  <a:schemeClr val="tx1"/>
                </a:solidFill>
                <a:latin typeface="Arial" panose="020B0604020202020204" pitchFamily="34" charset="0"/>
              </a:rPr>
              <a:t>        (1)</a:t>
            </a:r>
            <a:r>
              <a:rPr lang="zh-CN" altLang="en-US" sz="2400" dirty="0">
                <a:solidFill>
                  <a:schemeClr val="tx1"/>
                </a:solidFill>
                <a:latin typeface="Arial" panose="020B0604020202020204" pitchFamily="34" charset="0"/>
              </a:rPr>
              <a:t>适合软件应用领域。</a:t>
            </a:r>
          </a:p>
          <a:p>
            <a:pPr>
              <a:buFontTx/>
              <a:buNone/>
              <a:defRPr/>
            </a:pPr>
            <a:r>
              <a:rPr lang="en-US" altLang="zh-CN" sz="2400" dirty="0">
                <a:solidFill>
                  <a:schemeClr val="tx1"/>
                </a:solidFill>
                <a:latin typeface="Arial" panose="020B0604020202020204" pitchFamily="34" charset="0"/>
              </a:rPr>
              <a:t>        (2)</a:t>
            </a:r>
            <a:r>
              <a:rPr lang="zh-CN" altLang="en-US" sz="2400" dirty="0">
                <a:solidFill>
                  <a:schemeClr val="tx1"/>
                </a:solidFill>
                <a:latin typeface="Arial" panose="020B0604020202020204" pitchFamily="34" charset="0"/>
                <a:sym typeface="+mn-ea"/>
              </a:rPr>
              <a:t>软件开发人员熟悉。</a:t>
            </a:r>
            <a:endParaRPr lang="zh-CN" altLang="en-US" sz="2400" dirty="0">
              <a:solidFill>
                <a:schemeClr val="tx1"/>
              </a:solidFill>
              <a:latin typeface="Arial" panose="020B0604020202020204" pitchFamily="34" charset="0"/>
            </a:endParaRPr>
          </a:p>
          <a:p>
            <a:pPr>
              <a:buFontTx/>
              <a:buNone/>
              <a:defRPr/>
            </a:pPr>
            <a:r>
              <a:rPr lang="en-US" altLang="zh-CN" sz="2400" dirty="0">
                <a:solidFill>
                  <a:schemeClr val="tx1"/>
                </a:solidFill>
                <a:latin typeface="Arial" panose="020B0604020202020204" pitchFamily="34" charset="0"/>
              </a:rPr>
              <a:t>        (3)</a:t>
            </a:r>
            <a:r>
              <a:rPr lang="zh-CN" altLang="en-US" sz="2400" dirty="0">
                <a:solidFill>
                  <a:schemeClr val="tx1"/>
                </a:solidFill>
                <a:latin typeface="Arial" panose="020B0604020202020204" pitchFamily="34" charset="0"/>
                <a:sym typeface="+mn-ea"/>
              </a:rPr>
              <a:t>利于软件运行环境。</a:t>
            </a:r>
            <a:endParaRPr lang="zh-CN" altLang="en-US" sz="2400" dirty="0">
              <a:solidFill>
                <a:schemeClr val="tx1"/>
              </a:solidFill>
              <a:latin typeface="Arial" panose="020B0604020202020204" pitchFamily="34" charset="0"/>
            </a:endParaRPr>
          </a:p>
          <a:p>
            <a:pPr>
              <a:buFontTx/>
              <a:buNone/>
              <a:defRPr/>
            </a:pPr>
            <a:r>
              <a:rPr lang="en-US" altLang="zh-CN" sz="2400" dirty="0">
                <a:solidFill>
                  <a:schemeClr val="tx1"/>
                </a:solidFill>
                <a:latin typeface="Arial" panose="020B0604020202020204" pitchFamily="34" charset="0"/>
              </a:rPr>
              <a:t>        (4)</a:t>
            </a:r>
            <a:r>
              <a:rPr lang="zh-CN" altLang="en-US" sz="2400" dirty="0">
                <a:solidFill>
                  <a:schemeClr val="tx1"/>
                </a:solidFill>
                <a:latin typeface="Arial" panose="020B0604020202020204" pitchFamily="34" charset="0"/>
              </a:rPr>
              <a:t>有助于性能实现。</a:t>
            </a:r>
          </a:p>
          <a:p>
            <a:pPr>
              <a:buFontTx/>
              <a:buNone/>
              <a:defRPr/>
            </a:pPr>
            <a:r>
              <a:rPr lang="en-US" altLang="zh-CN" sz="2400" dirty="0">
                <a:solidFill>
                  <a:schemeClr val="tx1"/>
                </a:solidFill>
                <a:latin typeface="Arial" panose="020B0604020202020204" pitchFamily="34" charset="0"/>
              </a:rPr>
              <a:t>        (5)</a:t>
            </a:r>
            <a:r>
              <a:rPr lang="zh-CN" altLang="en-US" sz="2400" dirty="0">
                <a:solidFill>
                  <a:schemeClr val="tx1"/>
                </a:solidFill>
                <a:latin typeface="Arial" panose="020B0604020202020204" pitchFamily="34" charset="0"/>
              </a:rPr>
              <a:t>算法和计算复杂性简便。</a:t>
            </a:r>
          </a:p>
          <a:p>
            <a:pPr>
              <a:buFontTx/>
              <a:buNone/>
              <a:defRPr/>
            </a:pPr>
            <a:r>
              <a:rPr lang="en-US" altLang="zh-CN" sz="2400" dirty="0">
                <a:solidFill>
                  <a:schemeClr val="tx1"/>
                </a:solidFill>
                <a:latin typeface="Arial" panose="020B0604020202020204" pitchFamily="34" charset="0"/>
              </a:rPr>
              <a:t>        (6)</a:t>
            </a:r>
            <a:r>
              <a:rPr lang="zh-CN" altLang="en-US" sz="2400" dirty="0">
                <a:solidFill>
                  <a:schemeClr val="tx1"/>
                </a:solidFill>
                <a:latin typeface="Arial" panose="020B0604020202020204" pitchFamily="34" charset="0"/>
              </a:rPr>
              <a:t>数据结构的复杂性低。</a:t>
            </a:r>
          </a:p>
        </p:txBody>
      </p:sp>
      <p:pic>
        <p:nvPicPr>
          <p:cNvPr id="20484" name="Picture 5" descr="C:\Program Files\Microsoft Office\MEDIA\CAGCAT10\j028575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4292600"/>
            <a:ext cx="1824037"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6.2 </a:t>
            </a:r>
            <a:r>
              <a:rPr lang="zh-CN" altLang="en-US" sz="3600" dirty="0">
                <a:effectLst>
                  <a:outerShdw blurRad="38100" dist="38100" dir="2700000" algn="tl">
                    <a:srgbClr val="C0C0C0"/>
                  </a:outerShdw>
                </a:effectLst>
              </a:rPr>
              <a:t>软件编程语言和技术方法</a:t>
            </a:r>
            <a:r>
              <a:rPr lang="zh-CN" altLang="en-US" sz="3600" dirty="0"/>
              <a:t> </a:t>
            </a:r>
          </a:p>
        </p:txBody>
      </p:sp>
    </p:spTree>
    <p:extLst>
      <p:ext uri="{BB962C8B-B14F-4D97-AF65-F5344CB8AC3E}">
        <p14:creationId xmlns:p14="http://schemas.microsoft.com/office/powerpoint/2010/main" val="3692337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684213" y="1341438"/>
            <a:ext cx="7921625" cy="287972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400" dirty="0">
                <a:solidFill>
                  <a:srgbClr val="990033"/>
                </a:solidFill>
                <a:effectLst>
                  <a:outerShdw blurRad="38100" dist="38100" dir="2700000" algn="tl">
                    <a:srgbClr val="000000">
                      <a:alpha val="43137"/>
                    </a:srgbClr>
                  </a:outerShdw>
                </a:effectLst>
                <a:latin typeface="Arial" panose="020B0604020202020204" pitchFamily="34" charset="0"/>
              </a:rPr>
              <a:t>      2</a:t>
            </a:r>
            <a:r>
              <a:rPr lang="zh-CN" altLang="en-US" sz="2400" dirty="0">
                <a:solidFill>
                  <a:srgbClr val="990033"/>
                </a:solidFill>
                <a:effectLst>
                  <a:outerShdw blurRad="38100" dist="38100" dir="2700000" algn="tl">
                    <a:srgbClr val="000000">
                      <a:alpha val="43137"/>
                    </a:srgbClr>
                  </a:outerShdw>
                </a:effectLst>
                <a:latin typeface="Arial" panose="020B0604020202020204" pitchFamily="34" charset="0"/>
              </a:rPr>
              <a:t>．优先选取高级语言</a:t>
            </a:r>
          </a:p>
          <a:p>
            <a:pPr>
              <a:buFontTx/>
              <a:buNone/>
              <a:defRPr/>
            </a:pPr>
            <a:r>
              <a:rPr lang="zh-CN" altLang="en-US" sz="2400" dirty="0">
                <a:solidFill>
                  <a:schemeClr val="tx1"/>
                </a:solidFill>
                <a:effectLst>
                  <a:outerShdw blurRad="38100" dist="38100" dir="2700000" algn="tl">
                    <a:srgbClr val="000000">
                      <a:alpha val="43137"/>
                    </a:srgbClr>
                  </a:outerShdw>
                </a:effectLst>
                <a:latin typeface="Arial" panose="020B0604020202020204" pitchFamily="34" charset="0"/>
              </a:rPr>
              <a:t>       在选择与评价时，先查看问题需求，权衡其要求及其重要性，然后有针对性地根据其特性选取程序设计语言。</a:t>
            </a:r>
            <a:r>
              <a:rPr lang="zh-CN" altLang="en-US" sz="2400" dirty="0">
                <a:solidFill>
                  <a:srgbClr val="CC0000"/>
                </a:solidFill>
                <a:effectLst>
                  <a:outerShdw blurRad="38100" dist="38100" dir="2700000" algn="tl">
                    <a:srgbClr val="000000">
                      <a:alpha val="43137"/>
                    </a:srgbClr>
                  </a:outerShdw>
                </a:effectLst>
                <a:latin typeface="Arial" panose="020B0604020202020204" pitchFamily="34" charset="0"/>
              </a:rPr>
              <a:t>合适的程序设计语言</a:t>
            </a:r>
            <a:r>
              <a:rPr lang="zh-CN" altLang="en-US" sz="2400" dirty="0">
                <a:solidFill>
                  <a:schemeClr val="tx1"/>
                </a:solidFill>
                <a:effectLst>
                  <a:outerShdw blurRad="38100" dist="38100" dir="2700000" algn="tl">
                    <a:srgbClr val="000000">
                      <a:alpha val="43137"/>
                    </a:srgbClr>
                  </a:outerShdw>
                </a:effectLst>
                <a:latin typeface="Arial" panose="020B0604020202020204" pitchFamily="34" charset="0"/>
              </a:rPr>
              <a:t>可使编程简便、测试量少、阅读和维护容易。</a:t>
            </a:r>
          </a:p>
          <a:p>
            <a:pPr>
              <a:buFontTx/>
              <a:buNone/>
              <a:defRPr/>
            </a:pPr>
            <a:r>
              <a:rPr lang="zh-CN" altLang="en-US" sz="2400" dirty="0">
                <a:solidFill>
                  <a:schemeClr val="tx1"/>
                </a:solidFill>
                <a:effectLst>
                  <a:outerShdw blurRad="38100" dist="38100" dir="2700000" algn="tl">
                    <a:srgbClr val="000000">
                      <a:alpha val="43137"/>
                    </a:srgbClr>
                  </a:outerShdw>
                </a:effectLst>
                <a:latin typeface="Arial" panose="020B0604020202020204" pitchFamily="34" charset="0"/>
              </a:rPr>
              <a:t>       通常优先选择高级语言，主要因为高级语言明显优于低级语言。</a:t>
            </a:r>
          </a:p>
        </p:txBody>
      </p:sp>
      <p:pic>
        <p:nvPicPr>
          <p:cNvPr id="21508" name="图片 1" descr="网络信息世界"/>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4365625"/>
            <a:ext cx="34417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6.2 </a:t>
            </a:r>
            <a:r>
              <a:rPr lang="zh-CN" altLang="en-US" sz="3600" dirty="0">
                <a:effectLst>
                  <a:outerShdw blurRad="38100" dist="38100" dir="2700000" algn="tl">
                    <a:srgbClr val="C0C0C0"/>
                  </a:outerShdw>
                </a:effectLst>
              </a:rPr>
              <a:t>软件编程语言和技术方法</a:t>
            </a:r>
            <a:r>
              <a:rPr lang="zh-CN" altLang="en-US" sz="3600" dirty="0"/>
              <a:t> </a:t>
            </a:r>
          </a:p>
        </p:txBody>
      </p:sp>
    </p:spTree>
    <p:extLst>
      <p:ext uri="{BB962C8B-B14F-4D97-AF65-F5344CB8AC3E}">
        <p14:creationId xmlns:p14="http://schemas.microsoft.com/office/powerpoint/2010/main" val="222181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3270250" y="228600"/>
            <a:ext cx="2159000" cy="533400"/>
          </a:xfrm>
        </p:spPr>
        <p:txBody>
          <a:bodyPr/>
          <a:lstStyle/>
          <a:p>
            <a:pPr eaLnBrk="1" hangingPunct="1">
              <a:defRPr/>
            </a:pPr>
            <a:r>
              <a:rPr lang="zh-CN" altLang="en-US" dirty="0">
                <a:effectLst>
                  <a:outerShdw blurRad="38100" dist="38100" dir="2700000" algn="tl">
                    <a:srgbClr val="C0C0C0"/>
                  </a:outerShdw>
                </a:effectLst>
              </a:rPr>
              <a:t>目    录</a:t>
            </a:r>
          </a:p>
        </p:txBody>
      </p:sp>
      <p:sp>
        <p:nvSpPr>
          <p:cNvPr id="4099"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grpSp>
        <p:nvGrpSpPr>
          <p:cNvPr id="4100" name="Group 9"/>
          <p:cNvGrpSpPr>
            <a:grpSpLocks/>
          </p:cNvGrpSpPr>
          <p:nvPr/>
        </p:nvGrpSpPr>
        <p:grpSpPr bwMode="auto">
          <a:xfrm>
            <a:off x="1238250" y="1985963"/>
            <a:ext cx="6408738" cy="619125"/>
            <a:chOff x="1296" y="1824"/>
            <a:chExt cx="2976" cy="432"/>
          </a:xfrm>
        </p:grpSpPr>
        <p:sp>
          <p:nvSpPr>
            <p:cNvPr id="3" name="AutoShape 10"/>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lgn="dist" fontAlgn="auto">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37" name="AutoShape 11"/>
            <p:cNvSpPr>
              <a:spLocks noChangeArrowheads="1"/>
            </p:cNvSpPr>
            <p:nvPr/>
          </p:nvSpPr>
          <p:spPr bwMode="auto">
            <a:xfrm>
              <a:off x="1296" y="1824"/>
              <a:ext cx="432" cy="432"/>
            </a:xfrm>
            <a:prstGeom prst="diamond">
              <a:avLst/>
            </a:prstGeom>
            <a:solidFill>
              <a:schemeClr val="accent1"/>
            </a:solidFill>
            <a:ln w="25400">
              <a:solidFill>
                <a:schemeClr val="bg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dist" eaLnBrk="1" hangingPunct="1">
                <a:spcBef>
                  <a:spcPct val="20000"/>
                </a:spcBef>
              </a:pPr>
              <a:endParaRPr lang="zh-CN" altLang="zh-CN" sz="2400" b="0">
                <a:solidFill>
                  <a:schemeClr val="tx2"/>
                </a:solidFill>
                <a:latin typeface="宋体" panose="02010600030101010101" pitchFamily="2" charset="-122"/>
              </a:endParaRPr>
            </a:p>
          </p:txBody>
        </p:sp>
        <p:sp>
          <p:nvSpPr>
            <p:cNvPr id="4138" name="Text Box 12"/>
            <p:cNvSpPr txBox="1">
              <a:spLocks noChangeArrowheads="1"/>
            </p:cNvSpPr>
            <p:nvPr/>
          </p:nvSpPr>
          <p:spPr bwMode="auto">
            <a:xfrm>
              <a:off x="1680" y="1934"/>
              <a:ext cx="2160"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tx2"/>
                  </a:solidFill>
                  <a:latin typeface="宋体" panose="02010600030101010101" pitchFamily="2" charset="-122"/>
                </a:rPr>
                <a:t>  </a:t>
              </a:r>
              <a:r>
                <a:rPr lang="en-US" altLang="zh-CN" sz="2400"/>
                <a:t>6.2  </a:t>
              </a:r>
              <a:r>
                <a:rPr lang="zh-CN" altLang="en-US" sz="2400"/>
                <a:t>编程语言和技术方法  </a:t>
              </a:r>
            </a:p>
          </p:txBody>
        </p:sp>
        <p:sp>
          <p:nvSpPr>
            <p:cNvPr id="4139" name="Text Box 13"/>
            <p:cNvSpPr txBox="1">
              <a:spLocks noChangeArrowheads="1"/>
            </p:cNvSpPr>
            <p:nvPr/>
          </p:nvSpPr>
          <p:spPr bwMode="auto">
            <a:xfrm>
              <a:off x="1393" y="1886"/>
              <a:ext cx="22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a:r>
                <a:rPr lang="en-US" altLang="zh-CN" sz="2400" b="0">
                  <a:solidFill>
                    <a:schemeClr val="tx2"/>
                  </a:solidFill>
                  <a:latin typeface="宋体" panose="02010600030101010101" pitchFamily="2" charset="-122"/>
                </a:rPr>
                <a:t>2</a:t>
              </a:r>
            </a:p>
          </p:txBody>
        </p:sp>
      </p:grpSp>
      <p:grpSp>
        <p:nvGrpSpPr>
          <p:cNvPr id="4101" name="Group 14"/>
          <p:cNvGrpSpPr>
            <a:grpSpLocks/>
          </p:cNvGrpSpPr>
          <p:nvPr/>
        </p:nvGrpSpPr>
        <p:grpSpPr bwMode="auto">
          <a:xfrm>
            <a:off x="1311275" y="2562225"/>
            <a:ext cx="6551613" cy="668338"/>
            <a:chOff x="1296" y="1824"/>
            <a:chExt cx="3078" cy="432"/>
          </a:xfrm>
        </p:grpSpPr>
        <p:sp>
          <p:nvSpPr>
            <p:cNvPr id="4" name="AutoShape 15"/>
            <p:cNvSpPr>
              <a:spLocks noChangeArrowheads="1"/>
            </p:cNvSpPr>
            <p:nvPr/>
          </p:nvSpPr>
          <p:spPr bwMode="gray">
            <a:xfrm>
              <a:off x="1536" y="1899"/>
              <a:ext cx="2736" cy="289"/>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ln>
            <a:effectLst/>
          </p:spPr>
          <p:txBody>
            <a:bodyPr wrap="none" anchor="ctr"/>
            <a:lstStyle/>
            <a:p>
              <a:pPr algn="dist" fontAlgn="auto">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33" name="AutoShape 16"/>
            <p:cNvSpPr>
              <a:spLocks noChangeArrowheads="1"/>
            </p:cNvSpPr>
            <p:nvPr/>
          </p:nvSpPr>
          <p:spPr bwMode="auto">
            <a:xfrm>
              <a:off x="1296" y="1824"/>
              <a:ext cx="432" cy="432"/>
            </a:xfrm>
            <a:prstGeom prst="diamond">
              <a:avLst/>
            </a:prstGeom>
            <a:solidFill>
              <a:schemeClr val="hlink"/>
            </a:solidFill>
            <a:ln w="25400">
              <a:solidFill>
                <a:schemeClr val="bg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dist" eaLnBrk="1" hangingPunct="1">
                <a:spcBef>
                  <a:spcPct val="20000"/>
                </a:spcBef>
              </a:pPr>
              <a:endParaRPr lang="zh-CN" altLang="zh-CN" sz="2400" b="0">
                <a:solidFill>
                  <a:schemeClr val="tx2"/>
                </a:solidFill>
                <a:latin typeface="宋体" panose="02010600030101010101" pitchFamily="2" charset="-122"/>
              </a:endParaRPr>
            </a:p>
          </p:txBody>
        </p:sp>
        <p:sp>
          <p:nvSpPr>
            <p:cNvPr id="4134" name="Text Box 17"/>
            <p:cNvSpPr txBox="1">
              <a:spLocks noChangeArrowheads="1"/>
            </p:cNvSpPr>
            <p:nvPr/>
          </p:nvSpPr>
          <p:spPr bwMode="auto">
            <a:xfrm>
              <a:off x="1743" y="1936"/>
              <a:ext cx="263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400">
                  <a:solidFill>
                    <a:schemeClr val="tx2"/>
                  </a:solidFill>
                  <a:latin typeface="宋体" panose="02010600030101010101" pitchFamily="2" charset="-122"/>
                </a:rPr>
                <a:t> </a:t>
              </a:r>
              <a:r>
                <a:rPr lang="en-US" altLang="zh-CN" sz="2400"/>
                <a:t>6.3  </a:t>
              </a:r>
              <a:r>
                <a:rPr lang="zh-CN" altLang="en-US" sz="2400"/>
                <a:t>常用编程工具与环境</a:t>
              </a:r>
            </a:p>
          </p:txBody>
        </p:sp>
        <p:sp>
          <p:nvSpPr>
            <p:cNvPr id="4135" name="Text Box 18"/>
            <p:cNvSpPr txBox="1">
              <a:spLocks noChangeArrowheads="1"/>
            </p:cNvSpPr>
            <p:nvPr/>
          </p:nvSpPr>
          <p:spPr bwMode="auto">
            <a:xfrm>
              <a:off x="1424" y="1885"/>
              <a:ext cx="15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a:r>
                <a:rPr lang="en-US" altLang="zh-CN" sz="2400" b="0">
                  <a:solidFill>
                    <a:schemeClr val="tx2"/>
                  </a:solidFill>
                  <a:latin typeface="宋体" panose="02010600030101010101" pitchFamily="2" charset="-122"/>
                </a:rPr>
                <a:t>3</a:t>
              </a:r>
            </a:p>
          </p:txBody>
        </p:sp>
      </p:grpSp>
      <p:grpSp>
        <p:nvGrpSpPr>
          <p:cNvPr id="4102" name="Group 19"/>
          <p:cNvGrpSpPr>
            <a:grpSpLocks/>
          </p:cNvGrpSpPr>
          <p:nvPr/>
        </p:nvGrpSpPr>
        <p:grpSpPr bwMode="auto">
          <a:xfrm>
            <a:off x="1311275" y="3224213"/>
            <a:ext cx="6335713" cy="685800"/>
            <a:chOff x="1296" y="1824"/>
            <a:chExt cx="2976" cy="432"/>
          </a:xfrm>
        </p:grpSpPr>
        <p:sp>
          <p:nvSpPr>
            <p:cNvPr id="64532" name="AutoShape 20"/>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ln>
            <a:effectLst/>
          </p:spPr>
          <p:txBody>
            <a:bodyPr wrap="none" anchor="ctr"/>
            <a:lstStyle/>
            <a:p>
              <a:pPr algn="dist" fontAlgn="auto">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29" name="AutoShape 21"/>
            <p:cNvSpPr>
              <a:spLocks noChangeArrowheads="1"/>
            </p:cNvSpPr>
            <p:nvPr/>
          </p:nvSpPr>
          <p:spPr bwMode="auto">
            <a:xfrm>
              <a:off x="1296" y="1824"/>
              <a:ext cx="432" cy="432"/>
            </a:xfrm>
            <a:prstGeom prst="diamond">
              <a:avLst/>
            </a:prstGeom>
            <a:solidFill>
              <a:schemeClr val="folHlink"/>
            </a:solidFill>
            <a:ln w="25400">
              <a:solidFill>
                <a:schemeClr val="bg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dist" eaLnBrk="1" hangingPunct="1">
                <a:spcBef>
                  <a:spcPct val="20000"/>
                </a:spcBef>
              </a:pPr>
              <a:endParaRPr lang="zh-CN" altLang="zh-CN" sz="2400" b="0">
                <a:solidFill>
                  <a:schemeClr val="tx2"/>
                </a:solidFill>
                <a:latin typeface="宋体" panose="02010600030101010101" pitchFamily="2" charset="-122"/>
              </a:endParaRPr>
            </a:p>
          </p:txBody>
        </p:sp>
        <p:sp>
          <p:nvSpPr>
            <p:cNvPr id="4130" name="Text Box 22"/>
            <p:cNvSpPr txBox="1">
              <a:spLocks noChangeArrowheads="1"/>
            </p:cNvSpPr>
            <p:nvPr/>
          </p:nvSpPr>
          <p:spPr bwMode="auto">
            <a:xfrm>
              <a:off x="1742" y="1934"/>
              <a:ext cx="24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400">
                  <a:solidFill>
                    <a:schemeClr val="tx2"/>
                  </a:solidFill>
                  <a:latin typeface="宋体" panose="02010600030101010101" pitchFamily="2" charset="-122"/>
                </a:rPr>
                <a:t> </a:t>
              </a:r>
              <a:r>
                <a:rPr lang="en-US" altLang="zh-CN" sz="2400"/>
                <a:t>6.4</a:t>
              </a:r>
              <a:r>
                <a:rPr lang="zh-CN" altLang="en-US" sz="2400"/>
                <a:t>常用编程工具与环境</a:t>
              </a:r>
            </a:p>
          </p:txBody>
        </p:sp>
        <p:sp>
          <p:nvSpPr>
            <p:cNvPr id="4131" name="Text Box 23"/>
            <p:cNvSpPr txBox="1">
              <a:spLocks noChangeArrowheads="1"/>
            </p:cNvSpPr>
            <p:nvPr/>
          </p:nvSpPr>
          <p:spPr bwMode="auto">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a:r>
                <a:rPr lang="en-US" altLang="zh-CN" sz="2400" b="0">
                  <a:solidFill>
                    <a:schemeClr val="tx2"/>
                  </a:solidFill>
                  <a:latin typeface="宋体" panose="02010600030101010101" pitchFamily="2" charset="-122"/>
                </a:rPr>
                <a:t>4</a:t>
              </a:r>
            </a:p>
          </p:txBody>
        </p:sp>
      </p:grpSp>
      <p:sp>
        <p:nvSpPr>
          <p:cNvPr id="4103" name="Rectangle 51"/>
          <p:cNvSpPr>
            <a:spLocks noChangeArrowheads="1"/>
          </p:cNvSpPr>
          <p:nvPr/>
        </p:nvSpPr>
        <p:spPr bwMode="auto">
          <a:xfrm>
            <a:off x="1673225" y="4929188"/>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dist" eaLnBrk="1" hangingPunct="1">
              <a:spcBef>
                <a:spcPct val="20000"/>
              </a:spcBef>
            </a:pPr>
            <a:r>
              <a:rPr lang="en-US" altLang="zh-CN" sz="2400" b="0">
                <a:solidFill>
                  <a:schemeClr val="tx2"/>
                </a:solidFill>
                <a:latin typeface="宋体" panose="02010600030101010101" pitchFamily="2" charset="-122"/>
              </a:rPr>
              <a:t> </a:t>
            </a:r>
          </a:p>
        </p:txBody>
      </p:sp>
      <p:sp>
        <p:nvSpPr>
          <p:cNvPr id="4104" name="Rectangle 52"/>
          <p:cNvSpPr>
            <a:spLocks noChangeArrowheads="1"/>
          </p:cNvSpPr>
          <p:nvPr/>
        </p:nvSpPr>
        <p:spPr bwMode="auto">
          <a:xfrm>
            <a:off x="3749675" y="32527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dist" eaLnBrk="1" hangingPunct="1">
              <a:spcBef>
                <a:spcPct val="20000"/>
              </a:spcBef>
            </a:pPr>
            <a:r>
              <a:rPr lang="en-US" altLang="zh-CN" sz="2400" b="0">
                <a:solidFill>
                  <a:schemeClr val="tx2"/>
                </a:solidFill>
                <a:latin typeface="宋体" panose="02010600030101010101" pitchFamily="2" charset="-122"/>
              </a:rPr>
              <a:t> </a:t>
            </a:r>
          </a:p>
        </p:txBody>
      </p:sp>
      <p:grpSp>
        <p:nvGrpSpPr>
          <p:cNvPr id="4105" name="Group 4"/>
          <p:cNvGrpSpPr>
            <a:grpSpLocks/>
          </p:cNvGrpSpPr>
          <p:nvPr/>
        </p:nvGrpSpPr>
        <p:grpSpPr bwMode="auto">
          <a:xfrm>
            <a:off x="1311275" y="1338263"/>
            <a:ext cx="6335713" cy="642937"/>
            <a:chOff x="1296" y="1824"/>
            <a:chExt cx="2970" cy="432"/>
          </a:xfrm>
        </p:grpSpPr>
        <p:sp>
          <p:nvSpPr>
            <p:cNvPr id="5" name="AutoShape 5"/>
            <p:cNvSpPr>
              <a:spLocks noChangeArrowheads="1"/>
            </p:cNvSpPr>
            <p:nvPr/>
          </p:nvSpPr>
          <p:spPr bwMode="gray">
            <a:xfrm>
              <a:off x="1530"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ln>
            <a:effectLst/>
          </p:spPr>
          <p:txBody>
            <a:bodyPr wrap="none" anchor="ctr"/>
            <a:lstStyle/>
            <a:p>
              <a:pPr algn="dist" fontAlgn="auto">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25" name="AutoShape 6"/>
            <p:cNvSpPr>
              <a:spLocks noChangeArrowheads="1"/>
            </p:cNvSpPr>
            <p:nvPr/>
          </p:nvSpPr>
          <p:spPr bwMode="auto">
            <a:xfrm>
              <a:off x="1296" y="1824"/>
              <a:ext cx="432" cy="432"/>
            </a:xfrm>
            <a:prstGeom prst="diamond">
              <a:avLst/>
            </a:prstGeom>
            <a:solidFill>
              <a:schemeClr val="accent2"/>
            </a:solidFill>
            <a:ln w="25400">
              <a:solidFill>
                <a:schemeClr val="bg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dist" eaLnBrk="1" hangingPunct="1">
                <a:spcBef>
                  <a:spcPct val="20000"/>
                </a:spcBef>
              </a:pPr>
              <a:endParaRPr lang="zh-CN" altLang="zh-CN" sz="2400" b="0">
                <a:solidFill>
                  <a:schemeClr val="tx2"/>
                </a:solidFill>
                <a:latin typeface="宋体" panose="02010600030101010101" pitchFamily="2" charset="-122"/>
              </a:endParaRPr>
            </a:p>
          </p:txBody>
        </p:sp>
        <p:sp>
          <p:nvSpPr>
            <p:cNvPr id="4126" name="Text Box 7"/>
            <p:cNvSpPr txBox="1">
              <a:spLocks noChangeArrowheads="1"/>
            </p:cNvSpPr>
            <p:nvPr/>
          </p:nvSpPr>
          <p:spPr bwMode="auto">
            <a:xfrm>
              <a:off x="1746" y="1934"/>
              <a:ext cx="216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400">
                  <a:solidFill>
                    <a:schemeClr val="tx2"/>
                  </a:solidFill>
                  <a:latin typeface="宋体" panose="02010600030101010101" pitchFamily="2" charset="-122"/>
                </a:rPr>
                <a:t> </a:t>
              </a:r>
              <a:r>
                <a:rPr lang="en-US" altLang="zh-CN" sz="2400"/>
                <a:t>6.1  </a:t>
              </a:r>
              <a:r>
                <a:rPr lang="zh-CN" altLang="en-US" sz="2400"/>
                <a:t>软件编程实现基础 </a:t>
              </a:r>
            </a:p>
          </p:txBody>
        </p:sp>
        <p:sp>
          <p:nvSpPr>
            <p:cNvPr id="4127" name="Text Box 8"/>
            <p:cNvSpPr txBox="1">
              <a:spLocks noChangeArrowheads="1"/>
            </p:cNvSpPr>
            <p:nvPr/>
          </p:nvSpPr>
          <p:spPr bwMode="auto">
            <a:xfrm>
              <a:off x="1425" y="1886"/>
              <a:ext cx="15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a:r>
                <a:rPr lang="en-US" altLang="zh-CN" sz="2400" b="0">
                  <a:solidFill>
                    <a:schemeClr val="tx2"/>
                  </a:solidFill>
                  <a:latin typeface="宋体" panose="02010600030101010101" pitchFamily="2" charset="-122"/>
                </a:rPr>
                <a:t>1</a:t>
              </a:r>
            </a:p>
          </p:txBody>
        </p:sp>
      </p:grpSp>
      <p:sp>
        <p:nvSpPr>
          <p:cNvPr id="4106" name="Rectangle 123"/>
          <p:cNvSpPr>
            <a:spLocks noChangeArrowheads="1"/>
          </p:cNvSpPr>
          <p:nvPr/>
        </p:nvSpPr>
        <p:spPr bwMode="auto">
          <a:xfrm>
            <a:off x="1139825" y="4700588"/>
            <a:ext cx="5068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dist" eaLnBrk="1" hangingPunct="1">
              <a:spcBef>
                <a:spcPct val="20000"/>
              </a:spcBef>
            </a:pPr>
            <a:r>
              <a:rPr lang="en-US" altLang="zh-CN" sz="2400" b="0">
                <a:solidFill>
                  <a:schemeClr val="tx2"/>
                </a:solidFill>
                <a:latin typeface="宋体" panose="02010600030101010101" pitchFamily="2" charset="-122"/>
              </a:rPr>
              <a:t>    </a:t>
            </a:r>
          </a:p>
        </p:txBody>
      </p:sp>
      <p:grpSp>
        <p:nvGrpSpPr>
          <p:cNvPr id="4107" name="Group 4"/>
          <p:cNvGrpSpPr>
            <a:grpSpLocks/>
          </p:cNvGrpSpPr>
          <p:nvPr/>
        </p:nvGrpSpPr>
        <p:grpSpPr bwMode="auto">
          <a:xfrm>
            <a:off x="1238250" y="3857625"/>
            <a:ext cx="6481763" cy="657225"/>
            <a:chOff x="1296" y="1824"/>
            <a:chExt cx="2976" cy="432"/>
          </a:xfrm>
        </p:grpSpPr>
        <p:sp>
          <p:nvSpPr>
            <p:cNvPr id="64517" name="AutoShape 5"/>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ln>
            <a:effectLst/>
          </p:spPr>
          <p:txBody>
            <a:bodyPr wrap="none" anchor="ctr"/>
            <a:lstStyle/>
            <a:p>
              <a:pPr algn="dist" fontAlgn="auto">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21" name="AutoShape 6"/>
            <p:cNvSpPr>
              <a:spLocks noChangeArrowheads="1"/>
            </p:cNvSpPr>
            <p:nvPr/>
          </p:nvSpPr>
          <p:spPr bwMode="auto">
            <a:xfrm>
              <a:off x="1296" y="1824"/>
              <a:ext cx="432" cy="432"/>
            </a:xfrm>
            <a:prstGeom prst="diamond">
              <a:avLst/>
            </a:prstGeom>
            <a:solidFill>
              <a:schemeClr val="accent2"/>
            </a:solidFill>
            <a:ln w="25400">
              <a:solidFill>
                <a:schemeClr val="bg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dist" eaLnBrk="1" hangingPunct="1">
                <a:spcBef>
                  <a:spcPct val="20000"/>
                </a:spcBef>
              </a:pPr>
              <a:endParaRPr lang="zh-CN" altLang="zh-CN" sz="2400" b="0">
                <a:solidFill>
                  <a:schemeClr val="tx2"/>
                </a:solidFill>
                <a:latin typeface="宋体" panose="02010600030101010101" pitchFamily="2" charset="-122"/>
              </a:endParaRPr>
            </a:p>
          </p:txBody>
        </p:sp>
        <p:sp>
          <p:nvSpPr>
            <p:cNvPr id="4122" name="Text Box 7"/>
            <p:cNvSpPr txBox="1">
              <a:spLocks noChangeArrowheads="1"/>
            </p:cNvSpPr>
            <p:nvPr/>
          </p:nvSpPr>
          <p:spPr bwMode="auto">
            <a:xfrm>
              <a:off x="1680" y="1934"/>
              <a:ext cx="2379"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400">
                  <a:solidFill>
                    <a:schemeClr val="tx2"/>
                  </a:solidFill>
                  <a:latin typeface="宋体" panose="02010600030101010101" pitchFamily="2" charset="-122"/>
                </a:rPr>
                <a:t>  </a:t>
              </a:r>
              <a:r>
                <a:rPr lang="en-US" altLang="zh-CN" sz="2400"/>
                <a:t>6.5</a:t>
              </a:r>
              <a:r>
                <a:rPr lang="zh-CN" altLang="en-US" sz="2400"/>
                <a:t>软件实现的文档 </a:t>
              </a:r>
            </a:p>
          </p:txBody>
        </p:sp>
        <p:sp>
          <p:nvSpPr>
            <p:cNvPr id="4123" name="Text Box 8"/>
            <p:cNvSpPr txBox="1">
              <a:spLocks noChangeArrowheads="1"/>
            </p:cNvSpPr>
            <p:nvPr/>
          </p:nvSpPr>
          <p:spPr bwMode="auto">
            <a:xfrm>
              <a:off x="1397" y="1886"/>
              <a:ext cx="21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a:r>
                <a:rPr lang="en-US" altLang="zh-CN" sz="2400" b="0">
                  <a:solidFill>
                    <a:schemeClr val="tx2"/>
                  </a:solidFill>
                  <a:latin typeface="宋体" panose="02010600030101010101" pitchFamily="2" charset="-122"/>
                </a:rPr>
                <a:t>5</a:t>
              </a:r>
            </a:p>
          </p:txBody>
        </p:sp>
      </p:grpSp>
      <p:grpSp>
        <p:nvGrpSpPr>
          <p:cNvPr id="4108" name="Group 9"/>
          <p:cNvGrpSpPr>
            <a:grpSpLocks/>
          </p:cNvGrpSpPr>
          <p:nvPr/>
        </p:nvGrpSpPr>
        <p:grpSpPr bwMode="auto">
          <a:xfrm>
            <a:off x="1311275" y="4505325"/>
            <a:ext cx="6408738" cy="685800"/>
            <a:chOff x="1296" y="1824"/>
            <a:chExt cx="2976" cy="432"/>
          </a:xfrm>
        </p:grpSpPr>
        <p:sp>
          <p:nvSpPr>
            <p:cNvPr id="64522" name="AutoShape 10"/>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lgn="dist" fontAlgn="auto">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17" name="AutoShape 11"/>
            <p:cNvSpPr>
              <a:spLocks noChangeArrowheads="1"/>
            </p:cNvSpPr>
            <p:nvPr/>
          </p:nvSpPr>
          <p:spPr bwMode="auto">
            <a:xfrm>
              <a:off x="1296" y="1824"/>
              <a:ext cx="432" cy="432"/>
            </a:xfrm>
            <a:prstGeom prst="diamond">
              <a:avLst/>
            </a:prstGeom>
            <a:solidFill>
              <a:schemeClr val="accent1"/>
            </a:solidFill>
            <a:ln w="25400">
              <a:solidFill>
                <a:schemeClr val="bg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dist" eaLnBrk="1" hangingPunct="1">
                <a:spcBef>
                  <a:spcPct val="20000"/>
                </a:spcBef>
              </a:pPr>
              <a:endParaRPr lang="zh-CN" altLang="zh-CN" sz="2400" b="0">
                <a:solidFill>
                  <a:schemeClr val="tx2"/>
                </a:solidFill>
                <a:latin typeface="宋体" panose="02010600030101010101" pitchFamily="2" charset="-122"/>
              </a:endParaRPr>
            </a:p>
          </p:txBody>
        </p:sp>
        <p:sp>
          <p:nvSpPr>
            <p:cNvPr id="4118" name="Text Box 12"/>
            <p:cNvSpPr txBox="1">
              <a:spLocks noChangeArrowheads="1"/>
            </p:cNvSpPr>
            <p:nvPr/>
          </p:nvSpPr>
          <p:spPr bwMode="auto">
            <a:xfrm>
              <a:off x="1680" y="1934"/>
              <a:ext cx="24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tx2"/>
                  </a:solidFill>
                  <a:latin typeface="宋体" panose="02010600030101010101" pitchFamily="2" charset="-122"/>
                </a:rPr>
                <a:t> </a:t>
              </a:r>
              <a:r>
                <a:rPr lang="en-US" altLang="zh-CN" sz="2400"/>
                <a:t>6.6</a:t>
              </a:r>
              <a:r>
                <a:rPr lang="zh-CN" altLang="en-US" sz="2400"/>
                <a:t>实验六 应用软件编程实现 </a:t>
              </a:r>
            </a:p>
          </p:txBody>
        </p:sp>
        <p:sp>
          <p:nvSpPr>
            <p:cNvPr id="4119" name="Text Box 13"/>
            <p:cNvSpPr txBox="1">
              <a:spLocks noChangeArrowheads="1"/>
            </p:cNvSpPr>
            <p:nvPr/>
          </p:nvSpPr>
          <p:spPr bwMode="auto">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a:r>
                <a:rPr lang="en-US" altLang="zh-CN" sz="2400" b="0">
                  <a:solidFill>
                    <a:schemeClr val="tx2"/>
                  </a:solidFill>
                  <a:latin typeface="宋体" panose="02010600030101010101" pitchFamily="2" charset="-122"/>
                </a:rPr>
                <a:t>6</a:t>
              </a:r>
            </a:p>
          </p:txBody>
        </p:sp>
      </p:grpSp>
      <p:sp>
        <p:nvSpPr>
          <p:cNvPr id="4109" name="Rectangle 182"/>
          <p:cNvSpPr>
            <a:spLocks noChangeArrowheads="1"/>
          </p:cNvSpPr>
          <p:nvPr/>
        </p:nvSpPr>
        <p:spPr bwMode="auto">
          <a:xfrm>
            <a:off x="3790950" y="32527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dist"/>
            <a:endParaRPr lang="zh-CN" altLang="zh-CN" sz="2400" b="0">
              <a:solidFill>
                <a:schemeClr val="tx2"/>
              </a:solidFill>
              <a:latin typeface="宋体" panose="02010600030101010101" pitchFamily="2" charset="-122"/>
            </a:endParaRPr>
          </a:p>
        </p:txBody>
      </p:sp>
      <p:grpSp>
        <p:nvGrpSpPr>
          <p:cNvPr id="4110" name="Group 14"/>
          <p:cNvGrpSpPr>
            <a:grpSpLocks/>
          </p:cNvGrpSpPr>
          <p:nvPr/>
        </p:nvGrpSpPr>
        <p:grpSpPr bwMode="auto">
          <a:xfrm>
            <a:off x="1298575" y="5068888"/>
            <a:ext cx="6551613" cy="668337"/>
            <a:chOff x="1296" y="1824"/>
            <a:chExt cx="3078" cy="432"/>
          </a:xfrm>
        </p:grpSpPr>
        <p:sp>
          <p:nvSpPr>
            <p:cNvPr id="40" name="AutoShape 15"/>
            <p:cNvSpPr>
              <a:spLocks noChangeArrowheads="1"/>
            </p:cNvSpPr>
            <p:nvPr/>
          </p:nvSpPr>
          <p:spPr bwMode="gray">
            <a:xfrm>
              <a:off x="1536" y="1899"/>
              <a:ext cx="2736" cy="289"/>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ln>
            <a:effectLst/>
          </p:spPr>
          <p:txBody>
            <a:bodyPr wrap="none" anchor="ctr"/>
            <a:lstStyle/>
            <a:p>
              <a:pPr algn="dist" fontAlgn="auto">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13" name="AutoShape 16"/>
            <p:cNvSpPr>
              <a:spLocks noChangeArrowheads="1"/>
            </p:cNvSpPr>
            <p:nvPr/>
          </p:nvSpPr>
          <p:spPr bwMode="auto">
            <a:xfrm>
              <a:off x="1296" y="1824"/>
              <a:ext cx="432" cy="432"/>
            </a:xfrm>
            <a:prstGeom prst="diamond">
              <a:avLst/>
            </a:prstGeom>
            <a:solidFill>
              <a:schemeClr val="hlink"/>
            </a:solidFill>
            <a:ln w="25400">
              <a:solidFill>
                <a:schemeClr val="bg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dist" eaLnBrk="1" hangingPunct="1">
                <a:spcBef>
                  <a:spcPct val="20000"/>
                </a:spcBef>
              </a:pPr>
              <a:endParaRPr lang="zh-CN" altLang="zh-CN" sz="2400" b="0">
                <a:solidFill>
                  <a:schemeClr val="tx2"/>
                </a:solidFill>
                <a:latin typeface="宋体" panose="02010600030101010101" pitchFamily="2" charset="-122"/>
              </a:endParaRPr>
            </a:p>
          </p:txBody>
        </p:sp>
        <p:sp>
          <p:nvSpPr>
            <p:cNvPr id="4114" name="Text Box 17"/>
            <p:cNvSpPr txBox="1">
              <a:spLocks noChangeArrowheads="1"/>
            </p:cNvSpPr>
            <p:nvPr/>
          </p:nvSpPr>
          <p:spPr bwMode="auto">
            <a:xfrm>
              <a:off x="1743" y="1936"/>
              <a:ext cx="263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tx2"/>
                  </a:solidFill>
                  <a:latin typeface="宋体" panose="02010600030101010101" pitchFamily="2" charset="-122"/>
                </a:rPr>
                <a:t> </a:t>
              </a:r>
              <a:r>
                <a:rPr lang="en-US" altLang="zh-CN" sz="2400"/>
                <a:t>6.7</a:t>
              </a:r>
              <a:r>
                <a:rPr lang="zh-CN" altLang="en-US" sz="2400"/>
                <a:t>本章小结 </a:t>
              </a:r>
            </a:p>
          </p:txBody>
        </p:sp>
        <p:sp>
          <p:nvSpPr>
            <p:cNvPr id="4115" name="Text Box 18"/>
            <p:cNvSpPr txBox="1">
              <a:spLocks noChangeArrowheads="1"/>
            </p:cNvSpPr>
            <p:nvPr/>
          </p:nvSpPr>
          <p:spPr bwMode="auto">
            <a:xfrm>
              <a:off x="1423" y="1885"/>
              <a:ext cx="15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a:r>
                <a:rPr lang="en-US" altLang="zh-CN" sz="2400" b="0">
                  <a:solidFill>
                    <a:schemeClr val="tx2"/>
                  </a:solidFill>
                  <a:latin typeface="宋体" panose="02010600030101010101" pitchFamily="2" charset="-122"/>
                </a:rPr>
                <a:t>7</a:t>
              </a:r>
            </a:p>
          </p:txBody>
        </p:sp>
      </p:grpSp>
      <p:pic>
        <p:nvPicPr>
          <p:cNvPr id="4111" name="Picture 25" descr="C:\Users\user\AppData\Local\Microsoft\Windows\Temporary Internet Files\Content.IE5\BRFJ06TV\MCj04114760000[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389813" y="5386388"/>
            <a:ext cx="1379537"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7582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539750" y="1341438"/>
            <a:ext cx="8064500" cy="51117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400" dirty="0">
                <a:solidFill>
                  <a:srgbClr val="990033"/>
                </a:solidFill>
                <a:effectLst>
                  <a:outerShdw blurRad="38100" dist="38100" dir="2700000" algn="tl">
                    <a:srgbClr val="C0C0C0"/>
                  </a:outerShdw>
                </a:effectLst>
                <a:latin typeface="新宋体" panose="02010609030101010101" pitchFamily="49" charset="-122"/>
                <a:ea typeface="新宋体" panose="02010609030101010101" pitchFamily="49" charset="-122"/>
              </a:rPr>
              <a:t>    3</a:t>
            </a:r>
            <a:r>
              <a:rPr lang="zh-CN" altLang="en-US" sz="2400" dirty="0">
                <a:solidFill>
                  <a:srgbClr val="990033"/>
                </a:solidFill>
                <a:effectLst>
                  <a:outerShdw blurRad="38100" dist="38100" dir="2700000" algn="tl">
                    <a:srgbClr val="C0C0C0"/>
                  </a:outerShdw>
                </a:effectLst>
                <a:latin typeface="新宋体" panose="02010609030101010101" pitchFamily="49" charset="-122"/>
                <a:ea typeface="新宋体" panose="02010609030101010101" pitchFamily="49" charset="-122"/>
              </a:rPr>
              <a:t>．尽量选取</a:t>
            </a:r>
            <a:r>
              <a:rPr lang="en-US" altLang="zh-CN" sz="2400" dirty="0">
                <a:solidFill>
                  <a:srgbClr val="990033"/>
                </a:solidFill>
                <a:effectLst>
                  <a:outerShdw blurRad="38100" dist="38100" dir="2700000" algn="tl">
                    <a:srgbClr val="C0C0C0"/>
                  </a:outerShdw>
                </a:effectLst>
                <a:latin typeface="新宋体" panose="02010609030101010101" pitchFamily="49" charset="-122"/>
                <a:ea typeface="新宋体" panose="02010609030101010101" pitchFamily="49" charset="-122"/>
              </a:rPr>
              <a:t>OOL</a:t>
            </a:r>
            <a:r>
              <a:rPr lang="zh-CN" altLang="en-US" sz="2400" dirty="0">
                <a:solidFill>
                  <a:srgbClr val="990033"/>
                </a:solidFill>
                <a:effectLst>
                  <a:outerShdw blurRad="38100" dist="38100" dir="2700000" algn="tl">
                    <a:srgbClr val="C0C0C0"/>
                  </a:outerShdw>
                </a:effectLst>
                <a:latin typeface="新宋体" panose="02010609030101010101" pitchFamily="49" charset="-122"/>
                <a:ea typeface="新宋体" panose="02010609030101010101" pitchFamily="49" charset="-122"/>
              </a:rPr>
              <a:t>语言</a:t>
            </a:r>
            <a:endParaRPr lang="en-US" altLang="zh-CN" sz="2400" dirty="0">
              <a:solidFill>
                <a:srgbClr val="990033"/>
              </a:solidFill>
              <a:effectLst>
                <a:outerShdw blurRad="38100" dist="38100" dir="2700000" algn="tl">
                  <a:srgbClr val="C0C0C0"/>
                </a:outerShdw>
              </a:effectLst>
              <a:latin typeface="新宋体" panose="02010609030101010101" pitchFamily="49" charset="-122"/>
              <a:ea typeface="新宋体" panose="02010609030101010101" pitchFamily="49" charset="-122"/>
            </a:endParaRPr>
          </a:p>
          <a:p>
            <a:pPr>
              <a:buFontTx/>
              <a:buNone/>
              <a:defRPr/>
            </a:pPr>
            <a:r>
              <a:rPr lang="zh-CN" altLang="en-US" sz="2400" dirty="0">
                <a:solidFill>
                  <a:schemeClr val="tx1"/>
                </a:solidFill>
                <a:effectLst>
                  <a:outerShdw blurRad="38100" dist="38100" dir="2700000" algn="tl">
                    <a:srgbClr val="C0C0C0"/>
                  </a:outerShdw>
                </a:effectLst>
                <a:latin typeface="新宋体" panose="02010609030101010101" pitchFamily="49" charset="-122"/>
                <a:ea typeface="新宋体" panose="02010609030101010101" pitchFamily="49" charset="-122"/>
              </a:rPr>
              <a:t>    </a:t>
            </a:r>
            <a:r>
              <a:rPr lang="zh-CN" altLang="en-US" sz="2400" dirty="0">
                <a:solidFill>
                  <a:srgbClr val="CC0000"/>
                </a:solidFill>
                <a:effectLst>
                  <a:outerShdw blurRad="38100" dist="38100" dir="2700000" algn="tl">
                    <a:srgbClr val="C0C0C0"/>
                  </a:outerShdw>
                </a:effectLst>
                <a:latin typeface="新宋体" panose="02010609030101010101" pitchFamily="49" charset="-122"/>
                <a:ea typeface="新宋体" panose="02010609030101010101" pitchFamily="49" charset="-122"/>
              </a:rPr>
              <a:t>选择</a:t>
            </a:r>
            <a:r>
              <a:rPr lang="en-US" altLang="zh-CN" sz="2400" dirty="0">
                <a:solidFill>
                  <a:srgbClr val="CC0000"/>
                </a:solidFill>
                <a:effectLst>
                  <a:outerShdw blurRad="38100" dist="38100" dir="2700000" algn="tl">
                    <a:srgbClr val="C0C0C0"/>
                  </a:outerShdw>
                </a:effectLst>
                <a:latin typeface="新宋体" panose="02010609030101010101" pitchFamily="49" charset="-122"/>
                <a:ea typeface="新宋体" panose="02010609030101010101" pitchFamily="49" charset="-122"/>
              </a:rPr>
              <a:t>OOL</a:t>
            </a:r>
            <a:r>
              <a:rPr lang="zh-CN" altLang="en-US" sz="2400" dirty="0">
                <a:solidFill>
                  <a:srgbClr val="CC0000"/>
                </a:solidFill>
                <a:effectLst>
                  <a:outerShdw blurRad="38100" dist="38100" dir="2700000" algn="tl">
                    <a:srgbClr val="C0C0C0"/>
                  </a:outerShdw>
                </a:effectLst>
                <a:latin typeface="新宋体" panose="02010609030101010101" pitchFamily="49" charset="-122"/>
                <a:ea typeface="新宋体" panose="02010609030101010101" pitchFamily="49" charset="-122"/>
              </a:rPr>
              <a:t>的关键</a:t>
            </a:r>
            <a:r>
              <a:rPr lang="zh-CN" altLang="en-US" sz="2400" dirty="0">
                <a:solidFill>
                  <a:schemeClr val="tx1"/>
                </a:solidFill>
                <a:effectLst>
                  <a:outerShdw blurRad="38100" dist="38100" dir="2700000" algn="tl">
                    <a:srgbClr val="C0C0C0"/>
                  </a:outerShdw>
                </a:effectLst>
                <a:latin typeface="新宋体" panose="02010609030101010101" pitchFamily="49" charset="-122"/>
                <a:ea typeface="新宋体" panose="02010609030101010101" pitchFamily="49" charset="-122"/>
              </a:rPr>
              <a:t>是语言的一致表达能力、可重用性及可维护性。还应</a:t>
            </a:r>
            <a:r>
              <a:rPr lang="zh-CN" altLang="en-US" sz="2400" dirty="0">
                <a:solidFill>
                  <a:srgbClr val="CC0000"/>
                </a:solidFill>
                <a:effectLst>
                  <a:outerShdw blurRad="38100" dist="38100" dir="2700000" algn="tl">
                    <a:srgbClr val="C0C0C0"/>
                  </a:outerShdw>
                </a:effectLst>
                <a:latin typeface="新宋体" panose="02010609030101010101" pitchFamily="49" charset="-122"/>
                <a:ea typeface="新宋体" panose="02010609030101010101" pitchFamily="49" charset="-122"/>
              </a:rPr>
              <a:t>着重考虑</a:t>
            </a:r>
            <a:r>
              <a:rPr lang="zh-CN" altLang="en-US" sz="2400" dirty="0">
                <a:solidFill>
                  <a:schemeClr val="tx1"/>
                </a:solidFill>
                <a:effectLst>
                  <a:outerShdw blurRad="38100" dist="38100" dir="2700000" algn="tl">
                    <a:srgbClr val="C0C0C0"/>
                  </a:outerShdw>
                </a:effectLst>
                <a:latin typeface="新宋体" panose="02010609030101010101" pitchFamily="49" charset="-122"/>
                <a:ea typeface="新宋体" panose="02010609030101010101" pitchFamily="49" charset="-122"/>
              </a:rPr>
              <a:t>以下实际因素。</a:t>
            </a:r>
          </a:p>
          <a:p>
            <a:pPr>
              <a:buFontTx/>
              <a:buNone/>
              <a:defRPr/>
            </a:pPr>
            <a:r>
              <a:rPr lang="zh-CN" altLang="en-US" sz="2400" dirty="0">
                <a:solidFill>
                  <a:schemeClr val="tx1"/>
                </a:solidFill>
                <a:effectLst>
                  <a:outerShdw blurRad="38100" dist="38100" dir="2700000" algn="tl">
                    <a:srgbClr val="C0C0C0"/>
                  </a:outerShdw>
                </a:effectLst>
                <a:latin typeface="新宋体" panose="02010609030101010101" pitchFamily="49" charset="-122"/>
                <a:ea typeface="新宋体" panose="02010609030101010101" pitchFamily="49" charset="-122"/>
              </a:rPr>
              <a:t>  </a:t>
            </a:r>
            <a:r>
              <a:rPr lang="en-US" altLang="zh-CN" sz="2400" dirty="0">
                <a:solidFill>
                  <a:schemeClr val="tx1"/>
                </a:solidFill>
                <a:effectLst>
                  <a:outerShdw blurRad="38100" dist="38100" dir="2700000" algn="tl">
                    <a:srgbClr val="C0C0C0"/>
                  </a:outerShdw>
                </a:effectLst>
                <a:latin typeface="新宋体" panose="02010609030101010101" pitchFamily="49" charset="-122"/>
                <a:ea typeface="新宋体" panose="02010609030101010101" pitchFamily="49" charset="-122"/>
              </a:rPr>
              <a:t>(1)</a:t>
            </a:r>
            <a:r>
              <a:rPr lang="zh-CN" altLang="en-US" sz="2400" dirty="0">
                <a:solidFill>
                  <a:schemeClr val="tx1"/>
                </a:solidFill>
                <a:effectLst>
                  <a:outerShdw blurRad="38100" dist="38100" dir="2700000" algn="tl">
                    <a:srgbClr val="C0C0C0"/>
                  </a:outerShdw>
                </a:effectLst>
                <a:latin typeface="新宋体" panose="02010609030101010101" pitchFamily="49" charset="-122"/>
                <a:ea typeface="新宋体" panose="02010609030101010101" pitchFamily="49" charset="-122"/>
              </a:rPr>
              <a:t>可重用性。</a:t>
            </a:r>
          </a:p>
          <a:p>
            <a:pPr>
              <a:buFontTx/>
              <a:buNone/>
              <a:defRPr/>
            </a:pPr>
            <a:r>
              <a:rPr lang="en-US" altLang="zh-CN" sz="2400" dirty="0">
                <a:solidFill>
                  <a:schemeClr val="tx1"/>
                </a:solidFill>
                <a:effectLst>
                  <a:outerShdw blurRad="38100" dist="38100" dir="2700000" algn="tl">
                    <a:srgbClr val="C0C0C0"/>
                  </a:outerShdw>
                </a:effectLst>
                <a:latin typeface="新宋体" panose="02010609030101010101" pitchFamily="49" charset="-122"/>
                <a:ea typeface="新宋体" panose="02010609030101010101" pitchFamily="49" charset="-122"/>
              </a:rPr>
              <a:t>  (2)</a:t>
            </a:r>
            <a:r>
              <a:rPr lang="zh-CN" altLang="en-US" sz="2400" dirty="0">
                <a:solidFill>
                  <a:schemeClr val="tx1"/>
                </a:solidFill>
                <a:effectLst>
                  <a:outerShdw blurRad="38100" dist="38100" dir="2700000" algn="tl">
                    <a:srgbClr val="C0C0C0"/>
                  </a:outerShdw>
                </a:effectLst>
                <a:latin typeface="新宋体" panose="02010609030101010101" pitchFamily="49" charset="-122"/>
                <a:ea typeface="新宋体" panose="02010609030101010101" pitchFamily="49" charset="-122"/>
              </a:rPr>
              <a:t>代码重构是软件进化的重要手段，</a:t>
            </a:r>
            <a:r>
              <a:rPr lang="zh-CN" altLang="en-US" sz="2400" dirty="0">
                <a:solidFill>
                  <a:srgbClr val="C00000"/>
                </a:solidFill>
                <a:effectLst>
                  <a:outerShdw blurRad="38100" dist="38100" dir="2700000" algn="tl">
                    <a:srgbClr val="C0C0C0"/>
                  </a:outerShdw>
                </a:effectLst>
                <a:latin typeface="新宋体" panose="02010609030101010101" pitchFamily="49" charset="-122"/>
                <a:ea typeface="新宋体" panose="02010609030101010101" pitchFamily="49" charset="-122"/>
              </a:rPr>
              <a:t>改进</a:t>
            </a:r>
            <a:r>
              <a:rPr lang="zh-CN" altLang="en-US" sz="2400" dirty="0">
                <a:solidFill>
                  <a:schemeClr val="tx1"/>
                </a:solidFill>
                <a:effectLst>
                  <a:outerShdw blurRad="38100" dist="38100" dir="2700000" algn="tl">
                    <a:srgbClr val="C0C0C0"/>
                  </a:outerShdw>
                </a:effectLst>
                <a:latin typeface="新宋体" panose="02010609030101010101" pitchFamily="49" charset="-122"/>
                <a:ea typeface="新宋体" panose="02010609030101010101" pitchFamily="49" charset="-122"/>
              </a:rPr>
              <a:t>考虑：</a:t>
            </a:r>
          </a:p>
          <a:p>
            <a:pPr>
              <a:buFontTx/>
              <a:buNone/>
              <a:defRPr/>
            </a:pPr>
            <a:r>
              <a:rPr lang="zh-CN" altLang="en-US" sz="2200"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    ① 重复代码。</a:t>
            </a:r>
          </a:p>
          <a:p>
            <a:pPr>
              <a:buFontTx/>
              <a:buNone/>
              <a:defRPr/>
            </a:pPr>
            <a:r>
              <a:rPr lang="zh-CN" altLang="en-US" sz="2200"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    ② 函数过长。</a:t>
            </a:r>
          </a:p>
          <a:p>
            <a:pPr>
              <a:buFontTx/>
              <a:buNone/>
              <a:defRPr/>
            </a:pPr>
            <a:r>
              <a:rPr lang="zh-CN" altLang="en-US" sz="2200"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    ③ 循环过长</a:t>
            </a:r>
            <a:r>
              <a:rPr lang="en-US" altLang="zh-CN" sz="2200"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200"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嵌套过深。</a:t>
            </a:r>
          </a:p>
          <a:p>
            <a:pPr>
              <a:buFontTx/>
              <a:buNone/>
              <a:defRPr/>
            </a:pPr>
            <a:r>
              <a:rPr lang="zh-CN" altLang="en-US" sz="2200"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    ④ 类的内聚性差。</a:t>
            </a:r>
          </a:p>
          <a:p>
            <a:pPr>
              <a:buFontTx/>
              <a:buNone/>
              <a:defRPr/>
            </a:pPr>
            <a:r>
              <a:rPr lang="zh-CN" altLang="en-US" sz="2200"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    ⑤ 方法传递过多参数。</a:t>
            </a:r>
          </a:p>
          <a:p>
            <a:pPr>
              <a:buFontTx/>
              <a:buNone/>
              <a:defRPr/>
            </a:pPr>
            <a:r>
              <a:rPr lang="zh-CN" altLang="en-US" sz="2400" dirty="0">
                <a:solidFill>
                  <a:schemeClr val="tx1"/>
                </a:solidFill>
                <a:effectLst>
                  <a:outerShdw blurRad="38100" dist="38100" dir="2700000" algn="tl">
                    <a:srgbClr val="C0C0C0"/>
                  </a:outerShdw>
                </a:effectLst>
                <a:latin typeface="新宋体" panose="02010609030101010101" pitchFamily="49" charset="-122"/>
                <a:ea typeface="新宋体" panose="02010609030101010101" pitchFamily="49" charset="-122"/>
              </a:rPr>
              <a:t>  </a:t>
            </a:r>
            <a:r>
              <a:rPr lang="en-US" altLang="zh-CN" sz="2300" dirty="0">
                <a:solidFill>
                  <a:schemeClr val="tx1"/>
                </a:solidFill>
                <a:effectLst>
                  <a:outerShdw blurRad="38100" dist="38100" dir="2700000" algn="tl">
                    <a:srgbClr val="C0C0C0"/>
                  </a:outerShdw>
                </a:effectLst>
                <a:latin typeface="新宋体" panose="02010609030101010101" pitchFamily="49" charset="-122"/>
                <a:ea typeface="新宋体" panose="02010609030101010101" pitchFamily="49" charset="-122"/>
              </a:rPr>
              <a:t>(3) </a:t>
            </a:r>
            <a:r>
              <a:rPr lang="zh-CN" altLang="en-US" sz="2300" dirty="0">
                <a:solidFill>
                  <a:schemeClr val="tx1"/>
                </a:solidFill>
                <a:effectLst>
                  <a:outerShdw blurRad="38100" dist="38100" dir="2700000" algn="tl">
                    <a:srgbClr val="C0C0C0"/>
                  </a:outerShdw>
                </a:effectLst>
                <a:latin typeface="新宋体" panose="02010609030101010101" pitchFamily="49" charset="-122"/>
                <a:ea typeface="新宋体" panose="02010609030101010101" pitchFamily="49" charset="-122"/>
              </a:rPr>
              <a:t>类库和开发环境。</a:t>
            </a:r>
            <a:r>
              <a:rPr lang="zh-CN" altLang="en-US" sz="2300" dirty="0">
                <a:solidFill>
                  <a:srgbClr val="C00000"/>
                </a:solidFill>
                <a:effectLst>
                  <a:outerShdw blurRad="38100" dist="38100" dir="2700000" algn="tl">
                    <a:srgbClr val="C0C0C0"/>
                  </a:outerShdw>
                </a:effectLst>
                <a:latin typeface="新宋体" panose="02010609030101010101" pitchFamily="49" charset="-122"/>
                <a:ea typeface="新宋体" panose="02010609030101010101" pitchFamily="49" charset="-122"/>
                <a:sym typeface="+mn-ea"/>
              </a:rPr>
              <a:t>综合</a:t>
            </a:r>
            <a:r>
              <a:rPr lang="en-US" altLang="zh-CN" sz="2300" dirty="0">
                <a:solidFill>
                  <a:srgbClr val="C00000"/>
                </a:solidFill>
                <a:effectLst>
                  <a:outerShdw blurRad="38100" dist="38100" dir="2700000" algn="tl">
                    <a:srgbClr val="C0C0C0"/>
                  </a:outerShdw>
                </a:effectLst>
                <a:latin typeface="新宋体" panose="02010609030101010101" pitchFamily="49" charset="-122"/>
                <a:ea typeface="新宋体" panose="02010609030101010101" pitchFamily="49" charset="-122"/>
                <a:sym typeface="+mn-ea"/>
              </a:rPr>
              <a:t>3</a:t>
            </a:r>
            <a:r>
              <a:rPr lang="zh-CN" altLang="en-US" sz="2300" dirty="0">
                <a:solidFill>
                  <a:srgbClr val="C00000"/>
                </a:solidFill>
                <a:effectLst>
                  <a:outerShdw blurRad="38100" dist="38100" dir="2700000" algn="tl">
                    <a:srgbClr val="C0C0C0"/>
                  </a:outerShdw>
                </a:effectLst>
                <a:latin typeface="新宋体" panose="02010609030101010101" pitchFamily="49" charset="-122"/>
                <a:ea typeface="新宋体" panose="02010609030101010101" pitchFamily="49" charset="-122"/>
                <a:sym typeface="+mn-ea"/>
              </a:rPr>
              <a:t>个因素：</a:t>
            </a:r>
            <a:r>
              <a:rPr lang="zh-CN" altLang="en-US" sz="2300" dirty="0">
                <a:solidFill>
                  <a:schemeClr val="tx1"/>
                </a:solidFill>
                <a:effectLst>
                  <a:outerShdw blurRad="38100" dist="38100" dir="2700000" algn="tl">
                    <a:srgbClr val="C0C0C0"/>
                  </a:outerShdw>
                </a:effectLst>
                <a:latin typeface="新宋体" panose="02010609030101010101" pitchFamily="49" charset="-122"/>
                <a:ea typeface="新宋体" panose="02010609030101010101" pitchFamily="49" charset="-122"/>
              </a:rPr>
              <a:t>语言、开发环境和类库，共同决定可重用性。</a:t>
            </a:r>
          </a:p>
          <a:p>
            <a:pPr>
              <a:buFontTx/>
              <a:buNone/>
              <a:defRPr/>
            </a:pPr>
            <a:r>
              <a:rPr lang="en-US" altLang="zh-CN" sz="2300" dirty="0">
                <a:solidFill>
                  <a:schemeClr val="tx1"/>
                </a:solidFill>
                <a:latin typeface="Arial" panose="020B0604020202020204" pitchFamily="34" charset="0"/>
              </a:rPr>
              <a:t>    (4) </a:t>
            </a:r>
            <a:r>
              <a:rPr lang="zh-CN" altLang="en-US" sz="2300" dirty="0">
                <a:solidFill>
                  <a:schemeClr val="tx1"/>
                </a:solidFill>
                <a:latin typeface="Arial" panose="020B0604020202020204" pitchFamily="34" charset="0"/>
              </a:rPr>
              <a:t>适应发展趋势</a:t>
            </a:r>
            <a:r>
              <a:rPr lang="en-US" altLang="zh-CN" sz="2300" dirty="0">
                <a:solidFill>
                  <a:schemeClr val="tx1"/>
                </a:solidFill>
                <a:latin typeface="Arial" panose="020B0604020202020204" pitchFamily="34" charset="0"/>
              </a:rPr>
              <a:t>,</a:t>
            </a:r>
            <a:r>
              <a:rPr lang="zh-CN" altLang="en-US" sz="2300" dirty="0">
                <a:solidFill>
                  <a:schemeClr val="tx1"/>
                </a:solidFill>
                <a:latin typeface="Arial" panose="020B0604020202020204" pitchFamily="34" charset="0"/>
              </a:rPr>
              <a:t>未来仍处主导地位</a:t>
            </a:r>
            <a:r>
              <a:rPr lang="en-US" altLang="zh-CN" sz="2300" dirty="0">
                <a:solidFill>
                  <a:schemeClr val="tx1"/>
                </a:solidFill>
                <a:latin typeface="Arial" panose="020B0604020202020204" pitchFamily="34" charset="0"/>
              </a:rPr>
              <a:t>,</a:t>
            </a:r>
            <a:r>
              <a:rPr lang="zh-CN" altLang="en-US" sz="2300" dirty="0">
                <a:solidFill>
                  <a:schemeClr val="tx1"/>
                </a:solidFill>
                <a:latin typeface="Arial" panose="020B0604020202020204" pitchFamily="34" charset="0"/>
              </a:rPr>
              <a:t>不会很快被淘汰</a:t>
            </a:r>
            <a:r>
              <a:rPr lang="en-US" altLang="zh-CN" sz="2300" dirty="0">
                <a:solidFill>
                  <a:schemeClr val="tx1"/>
                </a:solidFill>
                <a:latin typeface="Arial" panose="020B0604020202020204" pitchFamily="34" charset="0"/>
              </a:rPr>
              <a:t>.</a:t>
            </a:r>
          </a:p>
          <a:p>
            <a:pPr>
              <a:buFontTx/>
              <a:buNone/>
              <a:defRPr/>
            </a:pPr>
            <a:r>
              <a:rPr lang="zh-CN" altLang="en-US" sz="2300" dirty="0">
                <a:solidFill>
                  <a:schemeClr val="tx1"/>
                </a:solidFill>
                <a:latin typeface="Arial" panose="020B0604020202020204" pitchFamily="34" charset="0"/>
              </a:rPr>
              <a:t>    </a:t>
            </a:r>
            <a:r>
              <a:rPr lang="en-US" altLang="zh-CN" sz="2300" dirty="0">
                <a:solidFill>
                  <a:schemeClr val="tx1"/>
                </a:solidFill>
                <a:latin typeface="Arial" panose="020B0604020202020204" pitchFamily="34" charset="0"/>
              </a:rPr>
              <a:t>(5) </a:t>
            </a:r>
            <a:r>
              <a:rPr lang="zh-CN" altLang="en-US" sz="2300" dirty="0">
                <a:solidFill>
                  <a:schemeClr val="tx1"/>
                </a:solidFill>
                <a:latin typeface="Arial" panose="020B0604020202020204" pitchFamily="34" charset="0"/>
              </a:rPr>
              <a:t>性能等其他方面的因素。</a:t>
            </a:r>
            <a:endParaRPr lang="zh-CN" altLang="en-US" sz="2000" b="0" dirty="0">
              <a:solidFill>
                <a:schemeClr val="tx1"/>
              </a:solidFill>
              <a:effectLst>
                <a:outerShdw blurRad="38100" dist="38100" dir="2700000" algn="tl">
                  <a:srgbClr val="C0C0C0"/>
                </a:outerShdw>
              </a:effectLst>
              <a:latin typeface="新宋体" panose="02010609030101010101" pitchFamily="49" charset="-122"/>
              <a:ea typeface="新宋体" panose="02010609030101010101" pitchFamily="49" charset="-122"/>
            </a:endParaRPr>
          </a:p>
        </p:txBody>
      </p:sp>
      <p:sp>
        <p:nvSpPr>
          <p:cNvPr id="5"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6.2 </a:t>
            </a:r>
            <a:r>
              <a:rPr lang="zh-CN" altLang="en-US" sz="3600" dirty="0">
                <a:effectLst>
                  <a:outerShdw blurRad="38100" dist="38100" dir="2700000" algn="tl">
                    <a:srgbClr val="C0C0C0"/>
                  </a:outerShdw>
                </a:effectLst>
              </a:rPr>
              <a:t>软件编程语言和技术方法</a:t>
            </a:r>
            <a:r>
              <a:rPr lang="zh-CN" altLang="en-US" sz="3600" dirty="0"/>
              <a:t> </a:t>
            </a:r>
          </a:p>
        </p:txBody>
      </p:sp>
    </p:spTree>
    <p:extLst>
      <p:ext uri="{BB962C8B-B14F-4D97-AF65-F5344CB8AC3E}">
        <p14:creationId xmlns:p14="http://schemas.microsoft.com/office/powerpoint/2010/main" val="4246355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265053" y="1250950"/>
            <a:ext cx="8505944" cy="544512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zh-CN" altLang="en-US" sz="2200" dirty="0">
                <a:solidFill>
                  <a:srgbClr val="C00000"/>
                </a:solidFill>
                <a:effectLst>
                  <a:outerShdw blurRad="38100" dist="38100" dir="2700000" algn="tl">
                    <a:srgbClr val="C0C0C0"/>
                  </a:outerShdw>
                </a:effectLst>
                <a:latin typeface="Arial" panose="020B0604020202020204" pitchFamily="34" charset="0"/>
              </a:rPr>
              <a:t>   </a:t>
            </a:r>
            <a:r>
              <a:rPr lang="en-US" altLang="zh-CN" dirty="0">
                <a:solidFill>
                  <a:schemeClr val="tx1"/>
                </a:solidFill>
                <a:latin typeface="Arial" panose="020B0604020202020204" pitchFamily="34" charset="0"/>
              </a:rPr>
              <a:t> </a:t>
            </a:r>
            <a:r>
              <a:rPr lang="en-US" altLang="zh-CN" sz="2400" dirty="0">
                <a:solidFill>
                  <a:srgbClr val="990033"/>
                </a:solidFill>
                <a:latin typeface="Arial" panose="020B0604020202020204" pitchFamily="34" charset="0"/>
              </a:rPr>
              <a:t>4</a:t>
            </a:r>
            <a:r>
              <a:rPr lang="zh-CN" altLang="en-US" sz="2400" dirty="0">
                <a:solidFill>
                  <a:srgbClr val="990033"/>
                </a:solidFill>
                <a:latin typeface="Arial" panose="020B0604020202020204" pitchFamily="34" charset="0"/>
              </a:rPr>
              <a:t>．选取编程语言的标准</a:t>
            </a:r>
          </a:p>
          <a:p>
            <a:pPr>
              <a:buFontTx/>
              <a:buNone/>
              <a:defRPr/>
            </a:pPr>
            <a:r>
              <a:rPr lang="zh-CN" altLang="en-US" sz="2200" dirty="0">
                <a:solidFill>
                  <a:srgbClr val="C00000"/>
                </a:solidFill>
                <a:effectLst>
                  <a:outerShdw blurRad="38100" dist="38100" dir="2700000" algn="tl">
                    <a:srgbClr val="C0C0C0"/>
                  </a:outerShdw>
                </a:effectLst>
                <a:latin typeface="Arial" panose="020B0604020202020204" pitchFamily="34" charset="0"/>
              </a:rPr>
              <a:t>   选取程序设计语言标准</a:t>
            </a:r>
            <a:r>
              <a:rPr lang="en-US" altLang="zh-CN" sz="2200" dirty="0">
                <a:solidFill>
                  <a:schemeClr val="tx1"/>
                </a:solidFill>
                <a:effectLst>
                  <a:outerShdw blurRad="38100" dist="38100" dir="2700000" algn="tl">
                    <a:srgbClr val="C0C0C0"/>
                  </a:outerShdw>
                </a:effectLst>
                <a:latin typeface="Arial" panose="020B0604020202020204" pitchFamily="34" charset="0"/>
              </a:rPr>
              <a:t>,</a:t>
            </a:r>
            <a:r>
              <a:rPr lang="zh-CN" altLang="en-US" sz="2200" dirty="0">
                <a:solidFill>
                  <a:schemeClr val="tx1"/>
                </a:solidFill>
                <a:effectLst>
                  <a:outerShdw blurRad="38100" dist="38100" dir="2700000" algn="tl">
                    <a:srgbClr val="C0C0C0"/>
                  </a:outerShdw>
                </a:effectLst>
                <a:latin typeface="Arial" panose="020B0604020202020204" pitchFamily="34" charset="0"/>
              </a:rPr>
              <a:t>主要有两大方面：</a:t>
            </a:r>
          </a:p>
          <a:p>
            <a:pPr>
              <a:buFontTx/>
              <a:buNone/>
              <a:defRPr/>
            </a:pPr>
            <a:r>
              <a:rPr lang="en-US" altLang="zh-CN" sz="2200" dirty="0">
                <a:solidFill>
                  <a:srgbClr val="990033"/>
                </a:solidFill>
                <a:effectLst>
                  <a:outerShdw blurRad="38100" dist="38100" dir="2700000" algn="tl">
                    <a:srgbClr val="C0C0C0"/>
                  </a:outerShdw>
                </a:effectLst>
                <a:latin typeface="Arial" panose="020B0604020202020204" pitchFamily="34" charset="0"/>
              </a:rPr>
              <a:t>      1</a:t>
            </a:r>
            <a:r>
              <a:rPr lang="zh-CN" altLang="en-US" sz="2200" dirty="0">
                <a:solidFill>
                  <a:srgbClr val="990033"/>
                </a:solidFill>
                <a:effectLst>
                  <a:outerShdw blurRad="38100" dist="38100" dir="2700000" algn="tl">
                    <a:srgbClr val="C0C0C0"/>
                  </a:outerShdw>
                </a:effectLst>
                <a:latin typeface="Arial" panose="020B0604020202020204" pitchFamily="34" charset="0"/>
              </a:rPr>
              <a:t>）理想化标准：</a:t>
            </a:r>
            <a:r>
              <a:rPr lang="zh-CN" altLang="en-US" sz="2200" dirty="0">
                <a:solidFill>
                  <a:schemeClr val="tx1"/>
                </a:solidFill>
                <a:effectLst>
                  <a:outerShdw blurRad="38100" dist="38100" dir="2700000" algn="tl">
                    <a:srgbClr val="C0C0C0"/>
                  </a:outerShdw>
                </a:effectLst>
                <a:latin typeface="Arial" panose="020B0604020202020204" pitchFamily="34" charset="0"/>
              </a:rPr>
              <a:t>主要体现在</a:t>
            </a:r>
            <a:r>
              <a:rPr lang="en-US" altLang="zh-CN" sz="2200" dirty="0">
                <a:solidFill>
                  <a:schemeClr val="tx1"/>
                </a:solidFill>
                <a:effectLst>
                  <a:outerShdw blurRad="38100" dist="38100" dir="2700000" algn="tl">
                    <a:srgbClr val="C0C0C0"/>
                  </a:outerShdw>
                </a:effectLst>
                <a:latin typeface="Arial" panose="020B0604020202020204" pitchFamily="34" charset="0"/>
              </a:rPr>
              <a:t>3</a:t>
            </a:r>
            <a:r>
              <a:rPr lang="zh-CN" altLang="en-US" sz="2200" dirty="0">
                <a:solidFill>
                  <a:schemeClr val="tx1"/>
                </a:solidFill>
                <a:effectLst>
                  <a:outerShdw blurRad="38100" dist="38100" dir="2700000" algn="tl">
                    <a:srgbClr val="C0C0C0"/>
                  </a:outerShdw>
                </a:effectLst>
                <a:latin typeface="Arial" panose="020B0604020202020204" pitchFamily="34" charset="0"/>
              </a:rPr>
              <a:t>个“有利于”：</a:t>
            </a:r>
          </a:p>
          <a:p>
            <a:pPr>
              <a:buFontTx/>
              <a:buNone/>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a:t>
            </a:r>
            <a:r>
              <a:rPr lang="en-US" altLang="zh-CN" sz="2200" dirty="0">
                <a:solidFill>
                  <a:schemeClr val="tx1"/>
                </a:solidFill>
                <a:effectLst>
                  <a:outerShdw blurRad="38100" dist="38100" dir="2700000" algn="tl">
                    <a:srgbClr val="C0C0C0"/>
                  </a:outerShdw>
                </a:effectLst>
                <a:latin typeface="Arial" panose="020B0604020202020204" pitchFamily="34" charset="0"/>
              </a:rPr>
              <a:t>(1) </a:t>
            </a:r>
            <a:r>
              <a:rPr lang="zh-CN" altLang="en-US" sz="2200" dirty="0">
                <a:solidFill>
                  <a:schemeClr val="tx1"/>
                </a:solidFill>
                <a:effectLst>
                  <a:outerShdw blurRad="38100" dist="38100" dir="2700000" algn="tl">
                    <a:srgbClr val="C0C0C0"/>
                  </a:outerShdw>
                </a:effectLst>
                <a:latin typeface="Arial" panose="020B0604020202020204" pitchFamily="34" charset="0"/>
              </a:rPr>
              <a:t>有利于实现的优质高效。</a:t>
            </a:r>
          </a:p>
          <a:p>
            <a:pPr>
              <a:buFontTx/>
              <a:buNone/>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a:t>
            </a:r>
            <a:r>
              <a:rPr lang="en-US" altLang="zh-CN" sz="2200" dirty="0">
                <a:solidFill>
                  <a:schemeClr val="tx1"/>
                </a:solidFill>
                <a:effectLst>
                  <a:outerShdw blurRad="38100" dist="38100" dir="2700000" algn="tl">
                    <a:srgbClr val="C0C0C0"/>
                  </a:outerShdw>
                </a:effectLst>
                <a:latin typeface="Arial" panose="020B0604020202020204" pitchFamily="34" charset="0"/>
              </a:rPr>
              <a:t>(2) </a:t>
            </a:r>
            <a:r>
              <a:rPr lang="zh-CN" altLang="en-US" sz="2200" dirty="0">
                <a:solidFill>
                  <a:schemeClr val="tx1"/>
                </a:solidFill>
                <a:effectLst>
                  <a:outerShdw blurRad="38100" dist="38100" dir="2700000" algn="tl">
                    <a:srgbClr val="C0C0C0"/>
                  </a:outerShdw>
                </a:effectLst>
                <a:latin typeface="Arial" panose="020B0604020202020204" pitchFamily="34" charset="0"/>
              </a:rPr>
              <a:t>有利于实现功能性能及可靠性。</a:t>
            </a:r>
          </a:p>
          <a:p>
            <a:pPr>
              <a:buFontTx/>
              <a:buNone/>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a:t>
            </a:r>
            <a:r>
              <a:rPr lang="en-US" altLang="zh-CN" sz="2200" dirty="0">
                <a:solidFill>
                  <a:schemeClr val="tx1"/>
                </a:solidFill>
                <a:effectLst>
                  <a:outerShdw blurRad="38100" dist="38100" dir="2700000" algn="tl">
                    <a:srgbClr val="C0C0C0"/>
                  </a:outerShdw>
                </a:effectLst>
                <a:latin typeface="Arial" panose="020B0604020202020204" pitchFamily="34" charset="0"/>
              </a:rPr>
              <a:t>(3) </a:t>
            </a:r>
            <a:r>
              <a:rPr lang="zh-CN" altLang="en-US" sz="2200" dirty="0">
                <a:solidFill>
                  <a:schemeClr val="tx1"/>
                </a:solidFill>
                <a:effectLst>
                  <a:outerShdw blurRad="38100" dist="38100" dir="2700000" algn="tl">
                    <a:srgbClr val="C0C0C0"/>
                  </a:outerShdw>
                </a:effectLst>
                <a:latin typeface="Arial" panose="020B0604020202020204" pitchFamily="34" charset="0"/>
              </a:rPr>
              <a:t>有利于降低软件开发及维护成本。</a:t>
            </a:r>
          </a:p>
          <a:p>
            <a:pPr>
              <a:buFontTx/>
              <a:buNone/>
              <a:defRPr/>
            </a:pPr>
            <a:r>
              <a:rPr lang="en-US" altLang="zh-CN" sz="2200" dirty="0">
                <a:solidFill>
                  <a:srgbClr val="990033"/>
                </a:solidFill>
                <a:effectLst>
                  <a:outerShdw blurRad="38100" dist="38100" dir="2700000" algn="tl">
                    <a:srgbClr val="C0C0C0"/>
                  </a:outerShdw>
                </a:effectLst>
                <a:latin typeface="Arial" panose="020B0604020202020204" pitchFamily="34" charset="0"/>
              </a:rPr>
              <a:t>     2</a:t>
            </a:r>
            <a:r>
              <a:rPr lang="zh-CN" altLang="en-US" sz="2200" dirty="0">
                <a:solidFill>
                  <a:srgbClr val="990033"/>
                </a:solidFill>
                <a:effectLst>
                  <a:outerShdw blurRad="38100" dist="38100" dir="2700000" algn="tl">
                    <a:srgbClr val="C0C0C0"/>
                  </a:outerShdw>
                </a:effectLst>
                <a:latin typeface="Arial" panose="020B0604020202020204" pitchFamily="34" charset="0"/>
              </a:rPr>
              <a:t>）实用性标准</a:t>
            </a:r>
          </a:p>
          <a:p>
            <a:pPr>
              <a:buFontTx/>
              <a:buNone/>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选取程序语言不仅限于理论标准，应</a:t>
            </a:r>
            <a:r>
              <a:rPr lang="zh-CN" altLang="en-US" sz="2200" dirty="0">
                <a:solidFill>
                  <a:srgbClr val="C00000"/>
                </a:solidFill>
                <a:effectLst>
                  <a:outerShdw blurRad="38100" dist="38100" dir="2700000" algn="tl">
                    <a:srgbClr val="C0C0C0"/>
                  </a:outerShdw>
                </a:effectLst>
                <a:latin typeface="Arial" panose="020B0604020202020204" pitchFamily="34" charset="0"/>
              </a:rPr>
              <a:t>兼顾实用要求</a:t>
            </a:r>
            <a:r>
              <a:rPr lang="zh-CN" altLang="en-US" sz="2200" dirty="0">
                <a:solidFill>
                  <a:schemeClr val="tx1"/>
                </a:solidFill>
                <a:effectLst>
                  <a:outerShdw blurRad="38100" dist="38100" dir="2700000" algn="tl">
                    <a:srgbClr val="C0C0C0"/>
                  </a:outerShdw>
                </a:effectLst>
                <a:latin typeface="Arial" panose="020B0604020202020204" pitchFamily="34" charset="0"/>
              </a:rPr>
              <a:t>。</a:t>
            </a:r>
          </a:p>
          <a:p>
            <a:pPr>
              <a:buFontTx/>
              <a:buNone/>
              <a:defRPr/>
            </a:pPr>
            <a:r>
              <a:rPr lang="en-US" altLang="zh-CN" sz="2200" dirty="0">
                <a:solidFill>
                  <a:schemeClr val="tx1"/>
                </a:solidFill>
                <a:effectLst>
                  <a:outerShdw blurRad="38100" dist="38100" dir="2700000" algn="tl">
                    <a:srgbClr val="C0C0C0"/>
                  </a:outerShdw>
                </a:effectLst>
                <a:latin typeface="Arial" panose="020B0604020202020204" pitchFamily="34" charset="0"/>
              </a:rPr>
              <a:t>     (1) </a:t>
            </a:r>
            <a:r>
              <a:rPr lang="zh-CN" altLang="en-US" sz="2200" dirty="0">
                <a:solidFill>
                  <a:schemeClr val="tx1"/>
                </a:solidFill>
                <a:effectLst>
                  <a:outerShdw blurRad="38100" dist="38100" dir="2700000" algn="tl">
                    <a:srgbClr val="C0C0C0"/>
                  </a:outerShdw>
                </a:effectLst>
                <a:latin typeface="Arial" panose="020B0604020202020204" pitchFamily="34" charset="0"/>
              </a:rPr>
              <a:t>程序语言自身特性。</a:t>
            </a:r>
          </a:p>
          <a:p>
            <a:pPr>
              <a:buFontTx/>
              <a:buNone/>
              <a:defRPr/>
            </a:pPr>
            <a:r>
              <a:rPr lang="en-US" altLang="zh-CN" sz="2200" dirty="0">
                <a:solidFill>
                  <a:schemeClr val="tx1"/>
                </a:solidFill>
                <a:effectLst>
                  <a:outerShdw blurRad="38100" dist="38100" dir="2700000" algn="tl">
                    <a:srgbClr val="C0C0C0"/>
                  </a:outerShdw>
                </a:effectLst>
                <a:latin typeface="Arial" panose="020B0604020202020204" pitchFamily="34" charset="0"/>
              </a:rPr>
              <a:t>     (2) </a:t>
            </a:r>
            <a:r>
              <a:rPr lang="zh-CN" altLang="en-US" sz="2200" dirty="0">
                <a:solidFill>
                  <a:schemeClr val="tx1"/>
                </a:solidFill>
                <a:effectLst>
                  <a:outerShdw blurRad="38100" dist="38100" dir="2700000" algn="tl">
                    <a:srgbClr val="C0C0C0"/>
                  </a:outerShdw>
                </a:effectLst>
                <a:latin typeface="Arial" panose="020B0604020202020204" pitchFamily="34" charset="0"/>
              </a:rPr>
              <a:t>软件的应用领域。</a:t>
            </a:r>
          </a:p>
          <a:p>
            <a:pPr>
              <a:buFontTx/>
              <a:buNone/>
              <a:defRPr/>
            </a:pPr>
            <a:r>
              <a:rPr lang="en-US" altLang="zh-CN" sz="2200" dirty="0">
                <a:solidFill>
                  <a:schemeClr val="tx1"/>
                </a:solidFill>
                <a:effectLst>
                  <a:outerShdw blurRad="38100" dist="38100" dir="2700000" algn="tl">
                    <a:srgbClr val="C0C0C0"/>
                  </a:outerShdw>
                </a:effectLst>
                <a:latin typeface="Arial" panose="020B0604020202020204" pitchFamily="34" charset="0"/>
              </a:rPr>
              <a:t>     (3) </a:t>
            </a:r>
            <a:r>
              <a:rPr lang="zh-CN" altLang="en-US" sz="2200" dirty="0">
                <a:solidFill>
                  <a:schemeClr val="tx1"/>
                </a:solidFill>
                <a:effectLst>
                  <a:outerShdw blurRad="38100" dist="38100" dir="2700000" algn="tl">
                    <a:srgbClr val="C0C0C0"/>
                  </a:outerShdw>
                </a:effectLst>
                <a:latin typeface="Arial" panose="020B0604020202020204" pitchFamily="34" charset="0"/>
                <a:sym typeface="+mn-ea"/>
              </a:rPr>
              <a:t>编程人员的熟悉情况。</a:t>
            </a:r>
            <a:endParaRPr lang="zh-CN" altLang="en-US" sz="2200" dirty="0">
              <a:solidFill>
                <a:schemeClr val="tx1"/>
              </a:solidFill>
              <a:effectLst>
                <a:outerShdw blurRad="38100" dist="38100" dir="2700000" algn="tl">
                  <a:srgbClr val="C0C0C0"/>
                </a:outerShdw>
              </a:effectLst>
              <a:latin typeface="Arial" panose="020B0604020202020204" pitchFamily="34" charset="0"/>
            </a:endParaRPr>
          </a:p>
          <a:p>
            <a:pPr>
              <a:buFontTx/>
              <a:buNone/>
              <a:defRPr/>
            </a:pPr>
            <a:r>
              <a:rPr lang="en-US" altLang="zh-CN" sz="2200" dirty="0">
                <a:solidFill>
                  <a:schemeClr val="tx1"/>
                </a:solidFill>
                <a:effectLst>
                  <a:outerShdw blurRad="38100" dist="38100" dir="2700000" algn="tl">
                    <a:srgbClr val="C0C0C0"/>
                  </a:outerShdw>
                </a:effectLst>
                <a:latin typeface="Arial" panose="020B0604020202020204" pitchFamily="34" charset="0"/>
              </a:rPr>
              <a:t>     (4) </a:t>
            </a:r>
            <a:r>
              <a:rPr lang="zh-CN" altLang="en-US" sz="2200" dirty="0">
                <a:solidFill>
                  <a:schemeClr val="tx1"/>
                </a:solidFill>
                <a:effectLst>
                  <a:outerShdw blurRad="38100" dist="38100" dir="2700000" algn="tl">
                    <a:srgbClr val="C0C0C0"/>
                  </a:outerShdw>
                </a:effectLst>
                <a:latin typeface="Arial" panose="020B0604020202020204" pitchFamily="34" charset="0"/>
              </a:rPr>
              <a:t>软件开发方法。根据其特点应</a:t>
            </a:r>
            <a:r>
              <a:rPr lang="zh-CN" altLang="en-US" sz="2200" dirty="0">
                <a:solidFill>
                  <a:srgbClr val="C00000"/>
                </a:solidFill>
                <a:effectLst>
                  <a:outerShdw blurRad="38100" dist="38100" dir="2700000" algn="tl">
                    <a:srgbClr val="C0C0C0"/>
                  </a:outerShdw>
                </a:effectLst>
                <a:latin typeface="Arial" panose="020B0604020202020204" pitchFamily="34" charset="0"/>
              </a:rPr>
              <a:t>考虑</a:t>
            </a:r>
            <a:r>
              <a:rPr lang="en-US" altLang="zh-CN" sz="2200" dirty="0">
                <a:solidFill>
                  <a:srgbClr val="C00000"/>
                </a:solidFill>
                <a:effectLst>
                  <a:outerShdw blurRad="38100" dist="38100" dir="2700000" algn="tl">
                    <a:srgbClr val="C0C0C0"/>
                  </a:outerShdw>
                </a:effectLst>
                <a:latin typeface="Arial" panose="020B0604020202020204" pitchFamily="34" charset="0"/>
              </a:rPr>
              <a:t>3</a:t>
            </a:r>
            <a:r>
              <a:rPr lang="zh-CN" altLang="en-US" sz="2200" dirty="0">
                <a:solidFill>
                  <a:srgbClr val="C00000"/>
                </a:solidFill>
                <a:effectLst>
                  <a:outerShdw blurRad="38100" dist="38100" dir="2700000" algn="tl">
                    <a:srgbClr val="C0C0C0"/>
                  </a:outerShdw>
                </a:effectLst>
                <a:latin typeface="Arial" panose="020B0604020202020204" pitchFamily="34" charset="0"/>
              </a:rPr>
              <a:t>个方面</a:t>
            </a:r>
            <a:r>
              <a:rPr lang="zh-CN" altLang="en-US" sz="2200" dirty="0">
                <a:solidFill>
                  <a:schemeClr val="tx1"/>
                </a:solidFill>
                <a:effectLst>
                  <a:outerShdw blurRad="38100" dist="38100" dir="2700000" algn="tl">
                    <a:srgbClr val="C0C0C0"/>
                  </a:outerShdw>
                </a:effectLst>
                <a:latin typeface="Arial" panose="020B0604020202020204" pitchFamily="34" charset="0"/>
              </a:rPr>
              <a:t>：</a:t>
            </a:r>
          </a:p>
          <a:p>
            <a:pPr>
              <a:buFontTx/>
              <a:buNone/>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① 语言的发展前景；② 类库的可扩展性； ③ 开发环境。</a:t>
            </a:r>
          </a:p>
          <a:p>
            <a:pPr>
              <a:buFontTx/>
              <a:buNone/>
              <a:defRPr/>
            </a:pPr>
            <a:r>
              <a:rPr lang="en-US" altLang="zh-CN" sz="2200" dirty="0">
                <a:solidFill>
                  <a:schemeClr val="tx1"/>
                </a:solidFill>
                <a:effectLst>
                  <a:outerShdw blurRad="38100" dist="38100" dir="2700000" algn="tl">
                    <a:srgbClr val="C0C0C0"/>
                  </a:outerShdw>
                </a:effectLst>
                <a:latin typeface="Arial" panose="020B0604020202020204" pitchFamily="34" charset="0"/>
              </a:rPr>
              <a:t>     (5) </a:t>
            </a:r>
            <a:r>
              <a:rPr lang="zh-CN" altLang="en-US" sz="2200" dirty="0">
                <a:solidFill>
                  <a:schemeClr val="tx1"/>
                </a:solidFill>
                <a:effectLst>
                  <a:outerShdw blurRad="38100" dist="38100" dir="2700000" algn="tl">
                    <a:srgbClr val="C0C0C0"/>
                  </a:outerShdw>
                </a:effectLst>
                <a:latin typeface="Arial" panose="020B0604020202020204" pitchFamily="34" charset="0"/>
              </a:rPr>
              <a:t> </a:t>
            </a:r>
            <a:r>
              <a:rPr lang="zh-CN" altLang="en-US" sz="2200" dirty="0">
                <a:solidFill>
                  <a:schemeClr val="tx1"/>
                </a:solidFill>
                <a:effectLst>
                  <a:outerShdw blurRad="38100" dist="38100" dir="2700000" algn="tl">
                    <a:srgbClr val="C0C0C0"/>
                  </a:outerShdw>
                </a:effectLst>
                <a:latin typeface="Arial" panose="020B0604020202020204" pitchFamily="34" charset="0"/>
                <a:sym typeface="+mn-ea"/>
              </a:rPr>
              <a:t>软件开发</a:t>
            </a:r>
            <a:r>
              <a:rPr lang="en-US" altLang="zh-CN" sz="2200" dirty="0">
                <a:solidFill>
                  <a:schemeClr val="tx1"/>
                </a:solidFill>
                <a:effectLst>
                  <a:outerShdw blurRad="38100" dist="38100" dir="2700000" algn="tl">
                    <a:srgbClr val="C0C0C0"/>
                  </a:outerShdw>
                </a:effectLst>
                <a:latin typeface="Arial" panose="020B0604020202020204" pitchFamily="34" charset="0"/>
                <a:sym typeface="+mn-ea"/>
              </a:rPr>
              <a:t>/</a:t>
            </a:r>
            <a:r>
              <a:rPr lang="zh-CN" altLang="en-US" sz="2200" dirty="0">
                <a:solidFill>
                  <a:schemeClr val="tx1"/>
                </a:solidFill>
                <a:effectLst>
                  <a:outerShdw blurRad="38100" dist="38100" dir="2700000" algn="tl">
                    <a:srgbClr val="C0C0C0"/>
                  </a:outerShdw>
                </a:effectLst>
                <a:latin typeface="Arial" panose="020B0604020202020204" pitchFamily="34" charset="0"/>
                <a:sym typeface="+mn-ea"/>
              </a:rPr>
              <a:t>运行环境。</a:t>
            </a:r>
            <a:endParaRPr lang="zh-CN" altLang="en-US" sz="2200" dirty="0">
              <a:solidFill>
                <a:schemeClr val="tx1"/>
              </a:solidFill>
              <a:effectLst>
                <a:outerShdw blurRad="38100" dist="38100" dir="2700000" algn="tl">
                  <a:srgbClr val="C0C0C0"/>
                </a:outerShdw>
              </a:effectLst>
              <a:latin typeface="Arial" panose="020B0604020202020204" pitchFamily="34" charset="0"/>
            </a:endParaRPr>
          </a:p>
          <a:p>
            <a:pPr>
              <a:buFontTx/>
              <a:buNone/>
              <a:defRPr/>
            </a:pPr>
            <a:r>
              <a:rPr lang="en-US" altLang="zh-CN" sz="2200" dirty="0">
                <a:solidFill>
                  <a:schemeClr val="tx1"/>
                </a:solidFill>
                <a:effectLst>
                  <a:outerShdw blurRad="38100" dist="38100" dir="2700000" algn="tl">
                    <a:srgbClr val="C0C0C0"/>
                  </a:outerShdw>
                </a:effectLst>
                <a:latin typeface="Arial" panose="020B0604020202020204" pitchFamily="34" charset="0"/>
              </a:rPr>
              <a:t>     (6) </a:t>
            </a:r>
            <a:r>
              <a:rPr lang="zh-CN" altLang="en-US" sz="2200" dirty="0">
                <a:solidFill>
                  <a:schemeClr val="tx1"/>
                </a:solidFill>
                <a:effectLst>
                  <a:outerShdw blurRad="38100" dist="38100" dir="2700000" algn="tl">
                    <a:srgbClr val="C0C0C0"/>
                  </a:outerShdw>
                </a:effectLst>
                <a:latin typeface="Arial" panose="020B0604020202020204" pitchFamily="34" charset="0"/>
              </a:rPr>
              <a:t>算法和数据结构的复杂性。</a:t>
            </a:r>
          </a:p>
          <a:p>
            <a:pPr>
              <a:buFontTx/>
              <a:buNone/>
              <a:defRPr/>
            </a:pPr>
            <a:r>
              <a:rPr lang="en-US" altLang="zh-CN" sz="2200" dirty="0">
                <a:solidFill>
                  <a:schemeClr val="tx1"/>
                </a:solidFill>
                <a:effectLst>
                  <a:outerShdw blurRad="38100" dist="38100" dir="2700000" algn="tl">
                    <a:srgbClr val="C0C0C0"/>
                  </a:outerShdw>
                </a:effectLst>
                <a:latin typeface="Arial" panose="020B0604020202020204" pitchFamily="34" charset="0"/>
              </a:rPr>
              <a:t>     (7) </a:t>
            </a:r>
            <a:r>
              <a:rPr lang="zh-CN" altLang="en-US" sz="2200" dirty="0">
                <a:solidFill>
                  <a:schemeClr val="tx1"/>
                </a:solidFill>
                <a:effectLst>
                  <a:outerShdw blurRad="38100" dist="38100" dir="2700000" algn="tl">
                    <a:srgbClr val="C0C0C0"/>
                  </a:outerShdw>
                </a:effectLst>
                <a:latin typeface="Arial" panose="020B0604020202020204" pitchFamily="34" charset="0"/>
              </a:rPr>
              <a:t>软件可移植性要求。</a:t>
            </a:r>
          </a:p>
        </p:txBody>
      </p:sp>
      <p:pic>
        <p:nvPicPr>
          <p:cNvPr id="23556" name="Picture 6" descr="C:\Program Files\Microsoft Office\MEDIA\CAGCAT10\j028575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5734050"/>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6.2 </a:t>
            </a:r>
            <a:r>
              <a:rPr lang="zh-CN" altLang="en-US" sz="3600" dirty="0">
                <a:effectLst>
                  <a:outerShdw blurRad="38100" dist="38100" dir="2700000" algn="tl">
                    <a:srgbClr val="C0C0C0"/>
                  </a:outerShdw>
                </a:effectLst>
              </a:rPr>
              <a:t>软件编程语言和技术方法</a:t>
            </a:r>
            <a:r>
              <a:rPr lang="zh-CN" altLang="en-US" sz="3600" dirty="0"/>
              <a:t> </a:t>
            </a:r>
          </a:p>
        </p:txBody>
      </p:sp>
    </p:spTree>
    <p:extLst>
      <p:ext uri="{BB962C8B-B14F-4D97-AF65-F5344CB8AC3E}">
        <p14:creationId xmlns:p14="http://schemas.microsoft.com/office/powerpoint/2010/main" val="2719671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323850" y="1112838"/>
            <a:ext cx="8496300" cy="54848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600" dirty="0">
                <a:solidFill>
                  <a:srgbClr val="FF0000"/>
                </a:solidFill>
                <a:latin typeface="Arial" panose="020B0604020202020204" pitchFamily="34" charset="0"/>
              </a:rPr>
              <a:t> 6.2.3 </a:t>
            </a:r>
            <a:r>
              <a:rPr lang="zh-CN" altLang="en-US" sz="2600" dirty="0">
                <a:solidFill>
                  <a:srgbClr val="FF0000"/>
                </a:solidFill>
                <a:latin typeface="Arial" panose="020B0604020202020204" pitchFamily="34" charset="0"/>
              </a:rPr>
              <a:t>常用</a:t>
            </a:r>
            <a:r>
              <a:rPr lang="zh-CN" altLang="zh-CN" sz="2600" dirty="0">
                <a:solidFill>
                  <a:srgbClr val="FF0000"/>
                </a:solidFill>
                <a:latin typeface="Arial" panose="020B0604020202020204" pitchFamily="34" charset="0"/>
              </a:rPr>
              <a:t>软件编程</a:t>
            </a:r>
            <a:r>
              <a:rPr lang="zh-CN" altLang="en-US" sz="2600" dirty="0">
                <a:solidFill>
                  <a:srgbClr val="FF0000"/>
                </a:solidFill>
                <a:latin typeface="Arial" panose="020B0604020202020204" pitchFamily="34" charset="0"/>
              </a:rPr>
              <a:t>方法</a:t>
            </a:r>
          </a:p>
          <a:p>
            <a:pPr>
              <a:spcBef>
                <a:spcPts val="600"/>
              </a:spcBef>
              <a:buFontTx/>
              <a:buNone/>
              <a:defRPr/>
            </a:pPr>
            <a:r>
              <a:rPr lang="en-US" altLang="zh-CN" sz="2400" dirty="0">
                <a:solidFill>
                  <a:srgbClr val="990033"/>
                </a:solidFill>
                <a:latin typeface="Arial" panose="020B0604020202020204" pitchFamily="34" charset="0"/>
              </a:rPr>
              <a:t>       1</a:t>
            </a:r>
            <a:r>
              <a:rPr lang="zh-CN" altLang="en-US" sz="2400" dirty="0">
                <a:solidFill>
                  <a:srgbClr val="990033"/>
                </a:solidFill>
                <a:latin typeface="Arial" panose="020B0604020202020204" pitchFamily="34" charset="0"/>
              </a:rPr>
              <a:t>．利用模块化编程</a:t>
            </a:r>
          </a:p>
          <a:p>
            <a:pPr>
              <a:buFontTx/>
              <a:buNone/>
              <a:defRPr/>
            </a:pPr>
            <a:r>
              <a:rPr lang="zh-CN" altLang="en-US" sz="2400" dirty="0">
                <a:solidFill>
                  <a:schemeClr val="tx1"/>
                </a:solidFill>
                <a:latin typeface="Arial" panose="020B0604020202020204" pitchFamily="34" charset="0"/>
              </a:rPr>
              <a:t>       </a:t>
            </a:r>
            <a:r>
              <a:rPr lang="zh-CN" altLang="en-US" sz="2400" dirty="0">
                <a:solidFill>
                  <a:srgbClr val="C00000"/>
                </a:solidFill>
                <a:latin typeface="Arial" panose="020B0604020202020204" pitchFamily="34" charset="0"/>
              </a:rPr>
              <a:t>模块化程序设计</a:t>
            </a:r>
            <a:r>
              <a:rPr lang="zh-CN" altLang="en-US" sz="2400" u="sng" dirty="0">
                <a:solidFill>
                  <a:srgbClr val="C00000"/>
                </a:solidFill>
                <a:effectLst>
                  <a:outerShdw blurRad="38100" dist="38100" dir="2700000" algn="tl">
                    <a:srgbClr val="000000">
                      <a:alpha val="43137"/>
                    </a:srgbClr>
                  </a:outerShdw>
                </a:effectLst>
                <a:latin typeface="Arial" panose="020B0604020202020204" pitchFamily="34" charset="0"/>
              </a:rPr>
              <a:t>思想</a:t>
            </a:r>
            <a:r>
              <a:rPr lang="zh-CN" altLang="en-US" sz="2400" dirty="0">
                <a:solidFill>
                  <a:schemeClr val="tx1"/>
                </a:solidFill>
                <a:latin typeface="Arial" panose="020B0604020202020204" pitchFamily="34" charset="0"/>
              </a:rPr>
              <a:t>是在进行程序设计时，将一个大程序按照功能划分为若干小程序模块，每个小程序模块完成一个确定功能，在这些模块之间建立必要的联系，通过模块的互相协作完成整个功能。</a:t>
            </a:r>
            <a:endParaRPr lang="en-US" altLang="zh-CN" sz="2400" dirty="0">
              <a:solidFill>
                <a:schemeClr val="tx1"/>
              </a:solidFill>
              <a:latin typeface="Arial" panose="020B0604020202020204" pitchFamily="34" charset="0"/>
            </a:endParaRPr>
          </a:p>
          <a:p>
            <a:pPr>
              <a:buFontTx/>
              <a:buNone/>
              <a:defRPr/>
            </a:pPr>
            <a:r>
              <a:rPr lang="en-US" altLang="zh-CN" sz="2400" dirty="0">
                <a:solidFill>
                  <a:srgbClr val="990033"/>
                </a:solidFill>
                <a:latin typeface="Arial" panose="020B0604020202020204" pitchFamily="34" charset="0"/>
              </a:rPr>
              <a:t>       2</a:t>
            </a:r>
            <a:r>
              <a:rPr lang="zh-CN" altLang="en-US" sz="2400" dirty="0">
                <a:solidFill>
                  <a:srgbClr val="990033"/>
                </a:solidFill>
                <a:latin typeface="Arial" panose="020B0604020202020204" pitchFamily="34" charset="0"/>
              </a:rPr>
              <a:t>．结构化编程方法</a:t>
            </a:r>
          </a:p>
          <a:p>
            <a:pPr>
              <a:buFontTx/>
              <a:buNone/>
              <a:defRPr/>
            </a:pPr>
            <a:r>
              <a:rPr lang="zh-CN" altLang="en-US" sz="2400" dirty="0">
                <a:solidFill>
                  <a:schemeClr val="tx1"/>
                </a:solidFill>
                <a:latin typeface="Arial" panose="020B0604020202020204" pitchFamily="34" charset="0"/>
              </a:rPr>
              <a:t>       </a:t>
            </a:r>
            <a:r>
              <a:rPr lang="zh-CN" altLang="en-US" sz="2400" dirty="0">
                <a:solidFill>
                  <a:srgbClr val="C00000"/>
                </a:solidFill>
                <a:latin typeface="Arial" panose="020B0604020202020204" pitchFamily="34" charset="0"/>
              </a:rPr>
              <a:t>结构化编程</a:t>
            </a: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Structured </a:t>
            </a:r>
            <a:r>
              <a:rPr lang="en-US" altLang="zh-CN" sz="2400" dirty="0" err="1">
                <a:solidFill>
                  <a:schemeClr val="tx1"/>
                </a:solidFill>
                <a:latin typeface="Arial" panose="020B0604020202020204" pitchFamily="34" charset="0"/>
              </a:rPr>
              <a:t>Programming,SP</a:t>
            </a:r>
            <a:r>
              <a:rPr lang="zh-CN" altLang="en-US" sz="2400" dirty="0">
                <a:solidFill>
                  <a:schemeClr val="tx1"/>
                </a:solidFill>
                <a:latin typeface="Arial" panose="020B0604020202020204" pitchFamily="34" charset="0"/>
              </a:rPr>
              <a:t>）是以模块功能和处理过程设计为主的详细设计过程。是软件发展的一个重要里程碑。主要</a:t>
            </a:r>
            <a:r>
              <a:rPr lang="zh-CN" altLang="en-US" sz="2400" dirty="0">
                <a:solidFill>
                  <a:srgbClr val="C00000"/>
                </a:solidFill>
                <a:latin typeface="Arial" panose="020B0604020202020204" pitchFamily="34" charset="0"/>
              </a:rPr>
              <a:t>特点</a:t>
            </a:r>
            <a:r>
              <a:rPr lang="zh-CN" altLang="en-US" sz="2400" dirty="0">
                <a:solidFill>
                  <a:schemeClr val="tx1"/>
                </a:solidFill>
                <a:latin typeface="Arial" panose="020B0604020202020204" pitchFamily="34" charset="0"/>
              </a:rPr>
              <a:t>：</a:t>
            </a:r>
          </a:p>
          <a:p>
            <a:pPr>
              <a:buFontTx/>
              <a:buNone/>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1</a:t>
            </a:r>
            <a:r>
              <a:rPr lang="zh-CN" altLang="en-US" sz="2400" dirty="0">
                <a:solidFill>
                  <a:schemeClr val="tx1"/>
                </a:solidFill>
                <a:latin typeface="Arial" panose="020B0604020202020204" pitchFamily="34" charset="0"/>
              </a:rPr>
              <a:t>）自顶而下，逐步求精。</a:t>
            </a:r>
          </a:p>
          <a:p>
            <a:pPr>
              <a:buFontTx/>
              <a:buNone/>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2</a:t>
            </a:r>
            <a:r>
              <a:rPr lang="zh-CN" altLang="en-US" sz="2400" dirty="0">
                <a:solidFill>
                  <a:schemeClr val="tx1"/>
                </a:solidFill>
                <a:latin typeface="Arial" panose="020B0604020202020204" pitchFamily="34" charset="0"/>
              </a:rPr>
              <a:t>）结构化的程序</a:t>
            </a:r>
            <a:r>
              <a:rPr lang="zh-CN" altLang="en-US" sz="2400" dirty="0">
                <a:solidFill>
                  <a:srgbClr val="990033"/>
                </a:solidFill>
                <a:latin typeface="Arial" panose="020B0604020202020204" pitchFamily="34" charset="0"/>
              </a:rPr>
              <a:t>由且仅由</a:t>
            </a:r>
            <a:r>
              <a:rPr lang="zh-CN" altLang="en-US" sz="2400" dirty="0">
                <a:solidFill>
                  <a:schemeClr val="tx1"/>
                </a:solidFill>
                <a:latin typeface="Arial" panose="020B0604020202020204" pitchFamily="34" charset="0"/>
              </a:rPr>
              <a:t>顺序、选择、循环</a:t>
            </a:r>
            <a:r>
              <a:rPr lang="zh-CN" altLang="en-US" sz="2400" dirty="0">
                <a:solidFill>
                  <a:srgbClr val="990033"/>
                </a:solidFill>
                <a:latin typeface="Arial" panose="020B0604020202020204" pitchFamily="34" charset="0"/>
              </a:rPr>
              <a:t>三种基本控制结构组成，</a:t>
            </a:r>
            <a:r>
              <a:rPr lang="zh-CN" altLang="en-US" sz="2400" dirty="0">
                <a:solidFill>
                  <a:schemeClr val="tx1"/>
                </a:solidFill>
                <a:latin typeface="Arial" panose="020B0604020202020204" pitchFamily="34" charset="0"/>
              </a:rPr>
              <a:t>既保证了程序结构清晰，又提高了程序代码的可重用性</a:t>
            </a:r>
            <a:r>
              <a:rPr lang="zh-CN" altLang="en-US" sz="2000" dirty="0">
                <a:solidFill>
                  <a:schemeClr val="tx1"/>
                </a:solidFill>
                <a:latin typeface="Arial" panose="020B0604020202020204" pitchFamily="34" charset="0"/>
              </a:rPr>
              <a:t>。</a:t>
            </a:r>
            <a:endParaRPr lang="zh-CN" altLang="en-US" sz="2400" dirty="0">
              <a:solidFill>
                <a:schemeClr val="tx1"/>
              </a:solidFill>
              <a:latin typeface="Arial" panose="020B0604020202020204" pitchFamily="34" charset="0"/>
            </a:endParaRPr>
          </a:p>
        </p:txBody>
      </p:sp>
      <p:graphicFrame>
        <p:nvGraphicFramePr>
          <p:cNvPr id="2" name="图示 1"/>
          <p:cNvGraphicFramePr/>
          <p:nvPr/>
        </p:nvGraphicFramePr>
        <p:xfrm>
          <a:off x="4865369" y="3161665"/>
          <a:ext cx="1446530" cy="779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6.2 </a:t>
            </a:r>
            <a:r>
              <a:rPr lang="zh-CN" altLang="en-US" sz="3600" dirty="0">
                <a:effectLst>
                  <a:outerShdw blurRad="38100" dist="38100" dir="2700000" algn="tl">
                    <a:srgbClr val="C0C0C0"/>
                  </a:outerShdw>
                </a:effectLst>
              </a:rPr>
              <a:t>软件编程语言和技术方法</a:t>
            </a:r>
            <a:r>
              <a:rPr lang="zh-CN" altLang="en-US" sz="3600" dirty="0"/>
              <a:t> </a:t>
            </a:r>
          </a:p>
        </p:txBody>
      </p:sp>
    </p:spTree>
    <p:extLst>
      <p:ext uri="{BB962C8B-B14F-4D97-AF65-F5344CB8AC3E}">
        <p14:creationId xmlns:p14="http://schemas.microsoft.com/office/powerpoint/2010/main" val="2060307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6" name="圆角矩形 5"/>
          <p:cNvSpPr/>
          <p:nvPr/>
        </p:nvSpPr>
        <p:spPr bwMode="gray">
          <a:xfrm>
            <a:off x="323850" y="1196975"/>
            <a:ext cx="8496300" cy="44640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400" dirty="0">
                <a:solidFill>
                  <a:srgbClr val="990033"/>
                </a:solidFill>
                <a:latin typeface="Arial" panose="020B0604020202020204" pitchFamily="34" charset="0"/>
              </a:rPr>
              <a:t>      3 . OOP</a:t>
            </a:r>
            <a:r>
              <a:rPr lang="zh-CN" altLang="en-US" sz="2400" dirty="0">
                <a:solidFill>
                  <a:srgbClr val="990033"/>
                </a:solidFill>
                <a:latin typeface="Arial" panose="020B0604020202020204" pitchFamily="34" charset="0"/>
              </a:rPr>
              <a:t>方法</a:t>
            </a:r>
            <a:endParaRPr lang="en-US" altLang="zh-CN" sz="2400" dirty="0">
              <a:solidFill>
                <a:srgbClr val="990033"/>
              </a:solidFill>
              <a:latin typeface="Arial" panose="020B0604020202020204" pitchFamily="34" charset="0"/>
            </a:endParaRPr>
          </a:p>
          <a:p>
            <a:pPr>
              <a:buFontTx/>
              <a:buNone/>
              <a:defRPr/>
            </a:pPr>
            <a:r>
              <a:rPr lang="en-US" altLang="zh-CN" sz="2300" dirty="0">
                <a:solidFill>
                  <a:srgbClr val="990033"/>
                </a:solidFill>
                <a:latin typeface="Arial" panose="020B0604020202020204" pitchFamily="34" charset="0"/>
              </a:rPr>
              <a:t>      1) OOP</a:t>
            </a:r>
            <a:r>
              <a:rPr lang="zh-CN" altLang="en-US" sz="2300" dirty="0">
                <a:solidFill>
                  <a:srgbClr val="990033"/>
                </a:solidFill>
                <a:latin typeface="Arial" panose="020B0604020202020204" pitchFamily="34" charset="0"/>
              </a:rPr>
              <a:t>设计思想</a:t>
            </a:r>
          </a:p>
          <a:p>
            <a:pPr>
              <a:buFontTx/>
              <a:buNone/>
              <a:defRPr/>
            </a:pPr>
            <a:r>
              <a:rPr lang="zh-CN" altLang="en-US" sz="2300" dirty="0">
                <a:solidFill>
                  <a:schemeClr val="tx1"/>
                </a:solidFill>
                <a:latin typeface="Arial" panose="020B0604020202020204" pitchFamily="34" charset="0"/>
              </a:rPr>
              <a:t>       为了解决面向过程程序设计中存在的</a:t>
            </a:r>
            <a:r>
              <a:rPr lang="zh-CN" altLang="en-US" sz="2300" dirty="0">
                <a:solidFill>
                  <a:srgbClr val="990033"/>
                </a:solidFill>
                <a:latin typeface="Arial" panose="020B0604020202020204" pitchFamily="34" charset="0"/>
              </a:rPr>
              <a:t>功能与数据分离</a:t>
            </a:r>
            <a:r>
              <a:rPr lang="zh-CN" altLang="en-US" sz="2300" dirty="0">
                <a:solidFill>
                  <a:schemeClr val="tx1"/>
                </a:solidFill>
                <a:latin typeface="Arial" panose="020B0604020202020204" pitchFamily="34" charset="0"/>
              </a:rPr>
              <a:t>而引起的程序复杂性问题而设计的。与</a:t>
            </a:r>
            <a:r>
              <a:rPr lang="en-US" altLang="zh-CN" sz="2300" dirty="0">
                <a:solidFill>
                  <a:schemeClr val="tx1"/>
                </a:solidFill>
                <a:latin typeface="Arial" panose="020B0604020202020204" pitchFamily="34" charset="0"/>
              </a:rPr>
              <a:t>SP</a:t>
            </a:r>
            <a:r>
              <a:rPr lang="zh-CN" altLang="en-US" sz="2300" dirty="0">
                <a:solidFill>
                  <a:schemeClr val="tx1"/>
                </a:solidFill>
                <a:latin typeface="Arial" panose="020B0604020202020204" pitchFamily="34" charset="0"/>
              </a:rPr>
              <a:t>相比，更易于实现对现实世界的描述。通过对象机制</a:t>
            </a:r>
            <a:r>
              <a:rPr lang="zh-CN" altLang="en-US" sz="2300" dirty="0">
                <a:solidFill>
                  <a:srgbClr val="990033"/>
                </a:solidFill>
                <a:latin typeface="Arial" panose="020B0604020202020204" pitchFamily="34" charset="0"/>
              </a:rPr>
              <a:t>封装处理与数据</a:t>
            </a:r>
            <a:r>
              <a:rPr lang="zh-CN" altLang="en-US" sz="2300" dirty="0">
                <a:solidFill>
                  <a:schemeClr val="tx1"/>
                </a:solidFill>
                <a:latin typeface="Arial" panose="020B0604020202020204" pitchFamily="34" charset="0"/>
              </a:rPr>
              <a:t>，以控制程序的复杂度，通过继承提高程序可重用性和软件开发效率。</a:t>
            </a:r>
          </a:p>
          <a:p>
            <a:pPr>
              <a:buFontTx/>
              <a:buNone/>
              <a:defRPr/>
            </a:pPr>
            <a:r>
              <a:rPr lang="en-US" altLang="zh-CN" sz="2300" dirty="0">
                <a:solidFill>
                  <a:srgbClr val="990033"/>
                </a:solidFill>
                <a:latin typeface="Arial" panose="020B0604020202020204" pitchFamily="34" charset="0"/>
              </a:rPr>
              <a:t>       2) OOL</a:t>
            </a:r>
          </a:p>
          <a:p>
            <a:pPr>
              <a:buFontTx/>
              <a:buNone/>
              <a:defRPr/>
            </a:pPr>
            <a:r>
              <a:rPr lang="en-US" altLang="zh-CN" sz="2300" dirty="0">
                <a:solidFill>
                  <a:schemeClr val="tx1"/>
                </a:solidFill>
                <a:latin typeface="Arial" panose="020B0604020202020204" pitchFamily="34" charset="0"/>
              </a:rPr>
              <a:t>       OOL</a:t>
            </a:r>
            <a:r>
              <a:rPr lang="zh-CN" altLang="en-US" sz="2300" dirty="0">
                <a:solidFill>
                  <a:schemeClr val="tx1"/>
                </a:solidFill>
                <a:latin typeface="Arial" panose="020B0604020202020204" pitchFamily="34" charset="0"/>
              </a:rPr>
              <a:t>是以对象作为</a:t>
            </a:r>
            <a:r>
              <a:rPr lang="zh-CN" altLang="en-US" sz="2300" dirty="0">
                <a:solidFill>
                  <a:srgbClr val="990033"/>
                </a:solidFill>
                <a:latin typeface="Arial" panose="020B0604020202020204" pitchFamily="34" charset="0"/>
              </a:rPr>
              <a:t>基本程序结构单位</a:t>
            </a:r>
            <a:r>
              <a:rPr lang="zh-CN" altLang="en-US" sz="2300" dirty="0">
                <a:solidFill>
                  <a:schemeClr val="tx1"/>
                </a:solidFill>
                <a:latin typeface="Arial" panose="020B0604020202020204" pitchFamily="34" charset="0"/>
              </a:rPr>
              <a:t>的程序设计语言，</a:t>
            </a:r>
            <a:r>
              <a:rPr lang="zh-CN" altLang="en-US" sz="2300" dirty="0">
                <a:solidFill>
                  <a:srgbClr val="990033"/>
                </a:solidFill>
                <a:latin typeface="Arial" panose="020B0604020202020204" pitchFamily="34" charset="0"/>
              </a:rPr>
              <a:t>用于</a:t>
            </a:r>
            <a:r>
              <a:rPr lang="zh-CN" altLang="en-US" sz="2300" dirty="0">
                <a:solidFill>
                  <a:schemeClr val="tx1"/>
                </a:solidFill>
                <a:latin typeface="Arial" panose="020B0604020202020204" pitchFamily="34" charset="0"/>
              </a:rPr>
              <a:t>描述的设计</a:t>
            </a:r>
            <a:r>
              <a:rPr lang="zh-CN" altLang="en-US" sz="2300" u="sng" dirty="0">
                <a:solidFill>
                  <a:schemeClr val="tx1"/>
                </a:solidFill>
                <a:latin typeface="Arial" panose="020B0604020202020204" pitchFamily="34" charset="0"/>
              </a:rPr>
              <a:t>是以对象为核心</a:t>
            </a:r>
            <a:r>
              <a:rPr lang="zh-CN" altLang="en-US" sz="2300" dirty="0">
                <a:solidFill>
                  <a:schemeClr val="tx1"/>
                </a:solidFill>
                <a:latin typeface="Arial" panose="020B0604020202020204" pitchFamily="34" charset="0"/>
              </a:rPr>
              <a:t>，对象是程序运行时的基本成分。语言中提供了类、封装、继承、消息等</a:t>
            </a:r>
            <a:r>
              <a:rPr lang="zh-CN" altLang="en-US" sz="2300" dirty="0">
                <a:solidFill>
                  <a:srgbClr val="990033"/>
                </a:solidFill>
                <a:latin typeface="Arial" panose="020B0604020202020204" pitchFamily="34" charset="0"/>
              </a:rPr>
              <a:t>机制</a:t>
            </a:r>
            <a:r>
              <a:rPr lang="zh-CN" altLang="en-US" sz="2300" b="0" dirty="0">
                <a:solidFill>
                  <a:schemeClr val="tx1"/>
                </a:solidFill>
                <a:latin typeface="Arial" panose="020B0604020202020204" pitchFamily="34" charset="0"/>
              </a:rPr>
              <a:t>。</a:t>
            </a:r>
            <a:endParaRPr lang="en-US" altLang="zh-CN" sz="2300" b="0" dirty="0">
              <a:solidFill>
                <a:schemeClr val="tx1"/>
              </a:solidFill>
              <a:latin typeface="Arial" panose="020B0604020202020204" pitchFamily="34" charset="0"/>
            </a:endParaRPr>
          </a:p>
          <a:p>
            <a:pPr>
              <a:buFontTx/>
              <a:buNone/>
              <a:defRPr/>
            </a:pPr>
            <a:r>
              <a:rPr lang="en-US" altLang="zh-CN" sz="2300" dirty="0">
                <a:solidFill>
                  <a:srgbClr val="29698D"/>
                </a:solidFill>
              </a:rPr>
              <a:t>    </a:t>
            </a:r>
            <a:r>
              <a:rPr lang="en-US" altLang="zh-CN" sz="2300" dirty="0">
                <a:solidFill>
                  <a:schemeClr val="tx1"/>
                </a:solidFill>
                <a:latin typeface="Arial" panose="020B0604020202020204" pitchFamily="34" charset="0"/>
              </a:rPr>
              <a:t>OOL</a:t>
            </a:r>
            <a:r>
              <a:rPr lang="zh-CN" altLang="zh-CN" sz="2300" dirty="0">
                <a:solidFill>
                  <a:srgbClr val="29698D"/>
                </a:solidFill>
              </a:rPr>
              <a:t>描述客观系统较为自然，便于软件扩充与复用。</a:t>
            </a:r>
            <a:r>
              <a:rPr lang="en-US" altLang="zh-CN" sz="2300" dirty="0">
                <a:solidFill>
                  <a:srgbClr val="29698D"/>
                </a:solidFill>
              </a:rPr>
              <a:t>4</a:t>
            </a:r>
            <a:r>
              <a:rPr lang="zh-CN" altLang="zh-CN" sz="2300" dirty="0">
                <a:solidFill>
                  <a:srgbClr val="29698D"/>
                </a:solidFill>
              </a:rPr>
              <a:t>个</a:t>
            </a:r>
            <a:r>
              <a:rPr lang="zh-CN" altLang="zh-CN" sz="2300" dirty="0">
                <a:solidFill>
                  <a:srgbClr val="990033"/>
                </a:solidFill>
              </a:rPr>
              <a:t>主要特点</a:t>
            </a:r>
            <a:r>
              <a:rPr lang="zh-CN" altLang="zh-CN" sz="2300" dirty="0">
                <a:solidFill>
                  <a:srgbClr val="29698D"/>
                </a:solidFill>
              </a:rPr>
              <a:t>：</a:t>
            </a:r>
            <a:r>
              <a:rPr lang="en-US" altLang="zh-CN" sz="2300" dirty="0">
                <a:solidFill>
                  <a:srgbClr val="29698D"/>
                </a:solidFill>
              </a:rPr>
              <a:t>①</a:t>
            </a:r>
            <a:r>
              <a:rPr lang="zh-CN" altLang="zh-CN" sz="2300" dirty="0">
                <a:solidFill>
                  <a:srgbClr val="29698D"/>
                </a:solidFill>
              </a:rPr>
              <a:t>识认性</a:t>
            </a:r>
            <a:r>
              <a:rPr lang="zh-CN" altLang="en-US" sz="2300" dirty="0">
                <a:solidFill>
                  <a:srgbClr val="29698D"/>
                </a:solidFill>
              </a:rPr>
              <a:t>、</a:t>
            </a:r>
            <a:r>
              <a:rPr lang="en-US" altLang="zh-CN" sz="2300" dirty="0">
                <a:solidFill>
                  <a:srgbClr val="29698D"/>
                </a:solidFill>
              </a:rPr>
              <a:t>②</a:t>
            </a:r>
            <a:r>
              <a:rPr lang="zh-CN" altLang="zh-CN" sz="2300" dirty="0">
                <a:solidFill>
                  <a:srgbClr val="29698D"/>
                </a:solidFill>
              </a:rPr>
              <a:t>类别性</a:t>
            </a:r>
            <a:r>
              <a:rPr lang="zh-CN" altLang="en-US" sz="2300" dirty="0">
                <a:solidFill>
                  <a:srgbClr val="29698D"/>
                </a:solidFill>
              </a:rPr>
              <a:t>、</a:t>
            </a:r>
            <a:r>
              <a:rPr lang="en-US" altLang="zh-CN" sz="2300" dirty="0">
                <a:solidFill>
                  <a:srgbClr val="29698D"/>
                </a:solidFill>
              </a:rPr>
              <a:t>③</a:t>
            </a:r>
            <a:r>
              <a:rPr lang="zh-CN" altLang="zh-CN" sz="2300" dirty="0">
                <a:solidFill>
                  <a:srgbClr val="29698D"/>
                </a:solidFill>
              </a:rPr>
              <a:t>多态性</a:t>
            </a:r>
            <a:r>
              <a:rPr lang="zh-CN" altLang="en-US" sz="2300" dirty="0">
                <a:solidFill>
                  <a:srgbClr val="29698D"/>
                </a:solidFill>
              </a:rPr>
              <a:t>、</a:t>
            </a:r>
            <a:r>
              <a:rPr lang="en-US" altLang="zh-CN" sz="2300" dirty="0">
                <a:solidFill>
                  <a:srgbClr val="29698D"/>
                </a:solidFill>
              </a:rPr>
              <a:t>④</a:t>
            </a:r>
            <a:r>
              <a:rPr lang="zh-CN" altLang="zh-CN" sz="2300" dirty="0">
                <a:solidFill>
                  <a:srgbClr val="29698D"/>
                </a:solidFill>
              </a:rPr>
              <a:t>继承性</a:t>
            </a:r>
            <a:r>
              <a:rPr lang="zh-CN" altLang="en-US" sz="2300" dirty="0">
                <a:solidFill>
                  <a:srgbClr val="29698D"/>
                </a:solidFill>
              </a:rPr>
              <a:t>。</a:t>
            </a:r>
            <a:endParaRPr lang="zh-CN" altLang="en-US" sz="2300" b="0" dirty="0">
              <a:solidFill>
                <a:schemeClr val="tx1"/>
              </a:solidFill>
              <a:latin typeface="Arial" panose="020B0604020202020204" pitchFamily="34" charset="0"/>
            </a:endParaRPr>
          </a:p>
        </p:txBody>
      </p:sp>
      <p:sp>
        <p:nvSpPr>
          <p:cNvPr id="25604" name="AutoShape 6"/>
          <p:cNvSpPr>
            <a:spLocks noChangeArrowheads="1"/>
          </p:cNvSpPr>
          <p:nvPr/>
        </p:nvSpPr>
        <p:spPr bwMode="auto">
          <a:xfrm>
            <a:off x="1331913" y="5553075"/>
            <a:ext cx="6769100" cy="1152525"/>
          </a:xfrm>
          <a:prstGeom prst="wedgeRectCallout">
            <a:avLst>
              <a:gd name="adj1" fmla="val -38278"/>
              <a:gd name="adj2" fmla="val -51829"/>
            </a:avLst>
          </a:prstGeom>
          <a:solidFill>
            <a:srgbClr val="FFFF66"/>
          </a:solidFill>
          <a:ln w="9525">
            <a:solidFill>
              <a:schemeClr val="tx1"/>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700" dirty="0"/>
              <a:t>⑴识认性，系统中的</a:t>
            </a:r>
            <a:r>
              <a:rPr lang="zh-CN" altLang="en-US" sz="1700" dirty="0">
                <a:solidFill>
                  <a:srgbClr val="990033"/>
                </a:solidFill>
              </a:rPr>
              <a:t>基本构件</a:t>
            </a:r>
            <a:r>
              <a:rPr lang="zh-CN" altLang="en-US" sz="1700" dirty="0"/>
              <a:t>可认为一组可识别的离散对象</a:t>
            </a:r>
            <a:r>
              <a:rPr lang="en-US" altLang="zh-CN" sz="1700" dirty="0"/>
              <a:t>;</a:t>
            </a:r>
            <a:br>
              <a:rPr lang="en-US" altLang="zh-CN" sz="1700" dirty="0"/>
            </a:br>
            <a:r>
              <a:rPr lang="en-US" altLang="zh-CN" sz="1700" dirty="0"/>
              <a:t>(2)</a:t>
            </a:r>
            <a:r>
              <a:rPr lang="zh-CN" altLang="en-US" sz="1700" dirty="0"/>
              <a:t>类别性，具有相同数据结构与行为的所有对象可</a:t>
            </a:r>
            <a:r>
              <a:rPr lang="zh-CN" altLang="en-US" sz="1700" dirty="0">
                <a:solidFill>
                  <a:srgbClr val="990033"/>
                </a:solidFill>
              </a:rPr>
              <a:t>组成类</a:t>
            </a:r>
            <a:r>
              <a:rPr lang="zh-CN" altLang="en-US" sz="1700" dirty="0"/>
              <a:t>；</a:t>
            </a:r>
            <a:br>
              <a:rPr lang="zh-CN" altLang="en-US" sz="1700" dirty="0"/>
            </a:br>
            <a:r>
              <a:rPr lang="en-US" altLang="zh-CN" sz="1700" dirty="0"/>
              <a:t>(3)</a:t>
            </a:r>
            <a:r>
              <a:rPr lang="zh-CN" altLang="en-US" sz="1700" dirty="0"/>
              <a:t>多态性，</a:t>
            </a:r>
            <a:r>
              <a:rPr lang="zh-CN" altLang="en-US" sz="1700" dirty="0">
                <a:solidFill>
                  <a:srgbClr val="990033"/>
                </a:solidFill>
              </a:rPr>
              <a:t>对象</a:t>
            </a:r>
            <a:r>
              <a:rPr lang="zh-CN" altLang="en-US" sz="1700" dirty="0"/>
              <a:t>具有惟一的静态类型和多个动态类型；</a:t>
            </a:r>
            <a:br>
              <a:rPr lang="zh-CN" altLang="en-US" sz="1700" dirty="0"/>
            </a:br>
            <a:r>
              <a:rPr lang="en-US" altLang="zh-CN" sz="1700" dirty="0"/>
              <a:t>(4)</a:t>
            </a:r>
            <a:r>
              <a:rPr lang="zh-CN" altLang="en-US" sz="1700" dirty="0"/>
              <a:t>继承性，在基本层次关系的不同类中</a:t>
            </a:r>
            <a:r>
              <a:rPr lang="zh-CN" altLang="en-US" sz="1700" dirty="0">
                <a:solidFill>
                  <a:srgbClr val="990033"/>
                </a:solidFill>
              </a:rPr>
              <a:t>共享数据和操作</a:t>
            </a:r>
            <a:r>
              <a:rPr lang="zh-CN" altLang="en-US" sz="1700" dirty="0"/>
              <a:t>。 </a:t>
            </a:r>
          </a:p>
        </p:txBody>
      </p:sp>
      <p:sp>
        <p:nvSpPr>
          <p:cNvPr id="7"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6.2 </a:t>
            </a:r>
            <a:r>
              <a:rPr lang="zh-CN" altLang="en-US" sz="3600" dirty="0">
                <a:effectLst>
                  <a:outerShdw blurRad="38100" dist="38100" dir="2700000" algn="tl">
                    <a:srgbClr val="C0C0C0"/>
                  </a:outerShdw>
                </a:effectLst>
              </a:rPr>
              <a:t>软件编程语言和技术方法</a:t>
            </a:r>
            <a:r>
              <a:rPr lang="zh-CN" altLang="en-US" sz="3600" dirty="0"/>
              <a:t> </a:t>
            </a:r>
          </a:p>
        </p:txBody>
      </p:sp>
    </p:spTree>
    <p:extLst>
      <p:ext uri="{BB962C8B-B14F-4D97-AF65-F5344CB8AC3E}">
        <p14:creationId xmlns:p14="http://schemas.microsoft.com/office/powerpoint/2010/main" val="1562793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656850" y="1439863"/>
            <a:ext cx="7722350" cy="52562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zh-CN" altLang="en-US" sz="2300" dirty="0">
                <a:solidFill>
                  <a:schemeClr val="tx1"/>
                </a:solidFill>
                <a:latin typeface="Arial" panose="020B0604020202020204" pitchFamily="34" charset="0"/>
              </a:rPr>
              <a:t>    </a:t>
            </a:r>
            <a:r>
              <a:rPr lang="zh-CN" altLang="en-US" sz="2300" dirty="0">
                <a:solidFill>
                  <a:srgbClr val="C00000"/>
                </a:solidFill>
                <a:latin typeface="Arial" panose="020B0604020202020204" pitchFamily="34" charset="0"/>
              </a:rPr>
              <a:t>比较</a:t>
            </a:r>
            <a:r>
              <a:rPr lang="en-US" altLang="zh-CN" sz="2300" dirty="0">
                <a:solidFill>
                  <a:srgbClr val="C00000"/>
                </a:solidFill>
                <a:latin typeface="Arial" panose="020B0604020202020204" pitchFamily="34" charset="0"/>
              </a:rPr>
              <a:t>OOP</a:t>
            </a:r>
            <a:r>
              <a:rPr lang="zh-CN" altLang="en-US" sz="2300" dirty="0">
                <a:solidFill>
                  <a:srgbClr val="C00000"/>
                </a:solidFill>
                <a:latin typeface="Arial" panose="020B0604020202020204" pitchFamily="34" charset="0"/>
              </a:rPr>
              <a:t>和面向过程程序设计</a:t>
            </a:r>
            <a:r>
              <a:rPr lang="zh-CN" altLang="en-US" sz="2300" dirty="0">
                <a:solidFill>
                  <a:schemeClr val="tx1"/>
                </a:solidFill>
                <a:latin typeface="Arial" panose="020B0604020202020204" pitchFamily="34" charset="0"/>
              </a:rPr>
              <a:t>，</a:t>
            </a:r>
            <a:r>
              <a:rPr lang="en-US" altLang="zh-CN" sz="2300" u="sng" dirty="0">
                <a:solidFill>
                  <a:srgbClr val="C00000"/>
                </a:solidFill>
                <a:latin typeface="Arial" panose="020B0604020202020204" pitchFamily="34" charset="0"/>
              </a:rPr>
              <a:t>OOP</a:t>
            </a:r>
            <a:r>
              <a:rPr lang="zh-CN" altLang="en-US" sz="2300" u="sng" dirty="0">
                <a:solidFill>
                  <a:srgbClr val="C00000"/>
                </a:solidFill>
                <a:latin typeface="Arial" panose="020B0604020202020204" pitchFamily="34" charset="0"/>
              </a:rPr>
              <a:t>的其他优点</a:t>
            </a:r>
            <a:r>
              <a:rPr lang="zh-CN" altLang="en-US" sz="2300" dirty="0">
                <a:solidFill>
                  <a:schemeClr val="tx1"/>
                </a:solidFill>
                <a:latin typeface="Arial" panose="020B0604020202020204" pitchFamily="34" charset="0"/>
              </a:rPr>
              <a:t>：</a:t>
            </a:r>
          </a:p>
          <a:p>
            <a:pPr>
              <a:buFontTx/>
              <a:buNone/>
              <a:defRPr/>
            </a:pPr>
            <a:r>
              <a:rPr lang="zh-CN" altLang="en-US" sz="2300" dirty="0">
                <a:solidFill>
                  <a:schemeClr val="tx1"/>
                </a:solidFill>
                <a:latin typeface="Arial" panose="020B0604020202020204" pitchFamily="34" charset="0"/>
              </a:rPr>
              <a:t>    （</a:t>
            </a:r>
            <a:r>
              <a:rPr lang="en-US" altLang="zh-CN" sz="2300" dirty="0">
                <a:solidFill>
                  <a:schemeClr val="tx1"/>
                </a:solidFill>
                <a:latin typeface="Arial" panose="020B0604020202020204" pitchFamily="34" charset="0"/>
              </a:rPr>
              <a:t>1</a:t>
            </a:r>
            <a:r>
              <a:rPr lang="zh-CN" altLang="en-US" sz="2300" dirty="0">
                <a:solidFill>
                  <a:schemeClr val="tx1"/>
                </a:solidFill>
                <a:latin typeface="Arial" panose="020B0604020202020204" pitchFamily="34" charset="0"/>
              </a:rPr>
              <a:t>）数据抽象概念可在保持外部接口不变情况下</a:t>
            </a:r>
            <a:r>
              <a:rPr lang="en-US" altLang="zh-CN" sz="2300" dirty="0">
                <a:solidFill>
                  <a:schemeClr val="tx1"/>
                </a:solidFill>
                <a:latin typeface="Arial" panose="020B0604020202020204" pitchFamily="34" charset="0"/>
              </a:rPr>
              <a:t>,</a:t>
            </a:r>
            <a:r>
              <a:rPr lang="zh-CN" altLang="en-US" sz="2300" dirty="0">
                <a:solidFill>
                  <a:schemeClr val="tx1"/>
                </a:solidFill>
                <a:latin typeface="Arial" panose="020B0604020202020204" pitchFamily="34" charset="0"/>
              </a:rPr>
              <a:t>改变内部实现；</a:t>
            </a:r>
          </a:p>
          <a:p>
            <a:pPr>
              <a:buFontTx/>
              <a:buNone/>
              <a:defRPr/>
            </a:pPr>
            <a:r>
              <a:rPr lang="zh-CN" altLang="en-US" sz="2300" dirty="0">
                <a:solidFill>
                  <a:schemeClr val="tx1"/>
                </a:solidFill>
                <a:latin typeface="Arial" panose="020B0604020202020204" pitchFamily="34" charset="0"/>
              </a:rPr>
              <a:t>    （</a:t>
            </a:r>
            <a:r>
              <a:rPr lang="en-US" altLang="zh-CN" sz="2300" dirty="0">
                <a:solidFill>
                  <a:schemeClr val="tx1"/>
                </a:solidFill>
                <a:latin typeface="Arial" panose="020B0604020202020204" pitchFamily="34" charset="0"/>
              </a:rPr>
              <a:t>2</a:t>
            </a:r>
            <a:r>
              <a:rPr lang="zh-CN" altLang="en-US" sz="2300" dirty="0">
                <a:solidFill>
                  <a:schemeClr val="tx1"/>
                </a:solidFill>
                <a:latin typeface="Arial" panose="020B0604020202020204" pitchFamily="34" charset="0"/>
              </a:rPr>
              <a:t>）继承性减少冗余代码，提高编码效率，减低出错概率和维护的难度；</a:t>
            </a:r>
          </a:p>
          <a:p>
            <a:pPr>
              <a:buFontTx/>
              <a:buNone/>
              <a:defRPr/>
            </a:pPr>
            <a:r>
              <a:rPr lang="zh-CN" altLang="en-US" sz="2300" dirty="0">
                <a:solidFill>
                  <a:schemeClr val="tx1"/>
                </a:solidFill>
                <a:latin typeface="Arial" panose="020B0604020202020204" pitchFamily="34" charset="0"/>
              </a:rPr>
              <a:t>    （</a:t>
            </a:r>
            <a:r>
              <a:rPr lang="en-US" altLang="zh-CN" sz="2300" dirty="0">
                <a:solidFill>
                  <a:schemeClr val="tx1"/>
                </a:solidFill>
                <a:latin typeface="Arial" panose="020B0604020202020204" pitchFamily="34" charset="0"/>
              </a:rPr>
              <a:t>3</a:t>
            </a:r>
            <a:r>
              <a:rPr lang="zh-CN" altLang="en-US" sz="2300" dirty="0">
                <a:solidFill>
                  <a:schemeClr val="tx1"/>
                </a:solidFill>
                <a:latin typeface="Arial" panose="020B0604020202020204" pitchFamily="34" charset="0"/>
              </a:rPr>
              <a:t>）结合</a:t>
            </a:r>
            <a:r>
              <a:rPr lang="en-US" altLang="zh-CN" sz="2300" dirty="0">
                <a:solidFill>
                  <a:schemeClr val="tx1"/>
                </a:solidFill>
                <a:latin typeface="Arial" panose="020B0604020202020204" pitchFamily="34" charset="0"/>
              </a:rPr>
              <a:t>OOA</a:t>
            </a:r>
            <a:r>
              <a:rPr lang="zh-CN" altLang="en-US" sz="2300" dirty="0">
                <a:solidFill>
                  <a:schemeClr val="tx1"/>
                </a:solidFill>
                <a:latin typeface="Arial" panose="020B0604020202020204" pitchFamily="34" charset="0"/>
              </a:rPr>
              <a:t>与</a:t>
            </a:r>
            <a:r>
              <a:rPr lang="en-US" altLang="zh-CN" sz="2300" dirty="0">
                <a:solidFill>
                  <a:schemeClr val="tx1"/>
                </a:solidFill>
                <a:latin typeface="Arial" panose="020B0604020202020204" pitchFamily="34" charset="0"/>
              </a:rPr>
              <a:t>OOD</a:t>
            </a:r>
            <a:r>
              <a:rPr lang="zh-CN" altLang="en-US" sz="2300" dirty="0">
                <a:solidFill>
                  <a:schemeClr val="tx1"/>
                </a:solidFill>
                <a:latin typeface="Arial" panose="020B0604020202020204" pitchFamily="34" charset="0"/>
              </a:rPr>
              <a:t>，减少软件开发过程中的中间环节的转换过程；</a:t>
            </a:r>
          </a:p>
          <a:p>
            <a:pPr>
              <a:buFontTx/>
              <a:buNone/>
              <a:defRPr/>
            </a:pPr>
            <a:r>
              <a:rPr lang="zh-CN" altLang="en-US" sz="2300" dirty="0">
                <a:solidFill>
                  <a:schemeClr val="tx1"/>
                </a:solidFill>
                <a:latin typeface="Arial" panose="020B0604020202020204" pitchFamily="34" charset="0"/>
              </a:rPr>
              <a:t>    （</a:t>
            </a:r>
            <a:r>
              <a:rPr lang="en-US" altLang="zh-CN" sz="2300" dirty="0">
                <a:solidFill>
                  <a:schemeClr val="tx1"/>
                </a:solidFill>
                <a:latin typeface="Arial" panose="020B0604020202020204" pitchFamily="34" charset="0"/>
              </a:rPr>
              <a:t>4</a:t>
            </a:r>
            <a:r>
              <a:rPr lang="zh-CN" altLang="en-US" sz="2300" dirty="0">
                <a:solidFill>
                  <a:schemeClr val="tx1"/>
                </a:solidFill>
                <a:latin typeface="Arial" panose="020B0604020202020204" pitchFamily="34" charset="0"/>
              </a:rPr>
              <a:t>）利用对象的辨别与划分，在一定程度上更便于控制软件复杂度；</a:t>
            </a:r>
          </a:p>
          <a:p>
            <a:pPr>
              <a:buFontTx/>
              <a:buNone/>
              <a:defRPr/>
            </a:pPr>
            <a:r>
              <a:rPr lang="zh-CN" altLang="en-US" sz="2300" dirty="0">
                <a:solidFill>
                  <a:schemeClr val="tx1"/>
                </a:solidFill>
                <a:latin typeface="Arial" panose="020B0604020202020204" pitchFamily="34" charset="0"/>
              </a:rPr>
              <a:t>    （</a:t>
            </a:r>
            <a:r>
              <a:rPr lang="en-US" altLang="zh-CN" sz="2300" dirty="0">
                <a:solidFill>
                  <a:schemeClr val="tx1"/>
                </a:solidFill>
                <a:latin typeface="Arial" panose="020B0604020202020204" pitchFamily="34" charset="0"/>
              </a:rPr>
              <a:t>5</a:t>
            </a:r>
            <a:r>
              <a:rPr lang="zh-CN" altLang="en-US" sz="2300" dirty="0">
                <a:solidFill>
                  <a:schemeClr val="tx1"/>
                </a:solidFill>
                <a:latin typeface="Arial" panose="020B0604020202020204" pitchFamily="34" charset="0"/>
              </a:rPr>
              <a:t>）以对象为中心的设计</a:t>
            </a:r>
            <a:r>
              <a:rPr lang="en-US" altLang="zh-CN" sz="2300" dirty="0">
                <a:solidFill>
                  <a:schemeClr val="tx1"/>
                </a:solidFill>
                <a:latin typeface="Arial" panose="020B0604020202020204" pitchFamily="34" charset="0"/>
              </a:rPr>
              <a:t>,</a:t>
            </a:r>
            <a:r>
              <a:rPr lang="zh-CN" altLang="en-US" sz="2300" dirty="0">
                <a:solidFill>
                  <a:schemeClr val="tx1"/>
                </a:solidFill>
                <a:latin typeface="Arial" panose="020B0604020202020204" pitchFamily="34" charset="0"/>
              </a:rPr>
              <a:t>从静态（属性）和动态（方法）两个方面把握问题，从而更好地实现系统；</a:t>
            </a:r>
          </a:p>
          <a:p>
            <a:pPr>
              <a:buFontTx/>
              <a:buNone/>
              <a:defRPr/>
            </a:pPr>
            <a:r>
              <a:rPr lang="zh-CN" altLang="en-US" sz="2300" dirty="0">
                <a:solidFill>
                  <a:schemeClr val="tx1"/>
                </a:solidFill>
                <a:latin typeface="Arial" panose="020B0604020202020204" pitchFamily="34" charset="0"/>
              </a:rPr>
              <a:t>    （</a:t>
            </a:r>
            <a:r>
              <a:rPr lang="en-US" altLang="zh-CN" sz="2300" dirty="0">
                <a:solidFill>
                  <a:schemeClr val="tx1"/>
                </a:solidFill>
                <a:latin typeface="Arial" panose="020B0604020202020204" pitchFamily="34" charset="0"/>
              </a:rPr>
              <a:t>6</a:t>
            </a:r>
            <a:r>
              <a:rPr lang="zh-CN" altLang="en-US" sz="2300" dirty="0">
                <a:solidFill>
                  <a:schemeClr val="tx1"/>
                </a:solidFill>
                <a:latin typeface="Arial" panose="020B0604020202020204" pitchFamily="34" charset="0"/>
              </a:rPr>
              <a:t>）由对象的聚合联合可在保证封装与抽象的原则下，实现对象在</a:t>
            </a:r>
            <a:r>
              <a:rPr lang="zh-CN" altLang="en-US" sz="2300" u="sng" dirty="0">
                <a:solidFill>
                  <a:schemeClr val="tx1"/>
                </a:solidFill>
                <a:latin typeface="Arial" panose="020B0604020202020204" pitchFamily="34" charset="0"/>
              </a:rPr>
              <a:t>内在结构和外在功能上</a:t>
            </a:r>
            <a:r>
              <a:rPr lang="zh-CN" altLang="en-US" sz="2300" dirty="0">
                <a:solidFill>
                  <a:schemeClr val="tx1"/>
                </a:solidFill>
                <a:latin typeface="Arial" panose="020B0604020202020204" pitchFamily="34" charset="0"/>
              </a:rPr>
              <a:t>的扩充，从而实现对象由低到高的升级。</a:t>
            </a:r>
            <a:r>
              <a:rPr lang="zh-CN" altLang="en-US" sz="2200" b="0" dirty="0">
                <a:solidFill>
                  <a:schemeClr val="tx1"/>
                </a:solidFill>
                <a:latin typeface="Arial" panose="020B0604020202020204" pitchFamily="34" charset="0"/>
              </a:rPr>
              <a:t>　　</a:t>
            </a:r>
            <a:r>
              <a:rPr lang="zh-CN" altLang="en-US" sz="2000" b="0" dirty="0">
                <a:solidFill>
                  <a:schemeClr val="tx1"/>
                </a:solidFill>
                <a:latin typeface="Arial" panose="020B0604020202020204" pitchFamily="34" charset="0"/>
              </a:rPr>
              <a:t>　</a:t>
            </a:r>
          </a:p>
        </p:txBody>
      </p:sp>
      <p:sp>
        <p:nvSpPr>
          <p:cNvPr id="5"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6.2 </a:t>
            </a:r>
            <a:r>
              <a:rPr lang="zh-CN" altLang="en-US" sz="3600" dirty="0">
                <a:effectLst>
                  <a:outerShdw blurRad="38100" dist="38100" dir="2700000" algn="tl">
                    <a:srgbClr val="C0C0C0"/>
                  </a:outerShdw>
                </a:effectLst>
              </a:rPr>
              <a:t>软件编程语言和技术方法</a:t>
            </a:r>
            <a:r>
              <a:rPr lang="zh-CN" altLang="en-US" sz="3600" dirty="0"/>
              <a:t> </a:t>
            </a:r>
          </a:p>
        </p:txBody>
      </p:sp>
    </p:spTree>
    <p:extLst>
      <p:ext uri="{BB962C8B-B14F-4D97-AF65-F5344CB8AC3E}">
        <p14:creationId xmlns:p14="http://schemas.microsoft.com/office/powerpoint/2010/main" val="417568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539750" y="1196975"/>
            <a:ext cx="7921625" cy="259238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400" dirty="0">
                <a:solidFill>
                  <a:srgbClr val="FF0000"/>
                </a:solidFill>
                <a:latin typeface="Arial" panose="020B0604020202020204" pitchFamily="34" charset="0"/>
              </a:rPr>
              <a:t>6.2.4 </a:t>
            </a:r>
            <a:r>
              <a:rPr lang="zh-CN" altLang="zh-CN" sz="2400" dirty="0">
                <a:solidFill>
                  <a:srgbClr val="FF0000"/>
                </a:solidFill>
                <a:latin typeface="Arial" panose="020B0604020202020204" pitchFamily="34" charset="0"/>
              </a:rPr>
              <a:t>软件编程标准</a:t>
            </a:r>
            <a:r>
              <a:rPr lang="zh-CN" altLang="en-US" sz="2400" dirty="0">
                <a:solidFill>
                  <a:srgbClr val="FF0000"/>
                </a:solidFill>
                <a:latin typeface="Arial" panose="020B0604020202020204" pitchFamily="34" charset="0"/>
              </a:rPr>
              <a:t>规范和风格</a:t>
            </a:r>
            <a:endParaRPr lang="en-US" altLang="zh-CN" sz="2400" dirty="0">
              <a:solidFill>
                <a:srgbClr val="FF0000"/>
              </a:solidFill>
              <a:latin typeface="Arial" panose="020B0604020202020204" pitchFamily="34" charset="0"/>
            </a:endParaRPr>
          </a:p>
          <a:p>
            <a:pPr>
              <a:buFontTx/>
              <a:buNone/>
              <a:defRPr/>
            </a:pPr>
            <a:r>
              <a:rPr lang="en-US" altLang="zh-CN" sz="2400" dirty="0"/>
              <a:t>    </a:t>
            </a:r>
            <a:r>
              <a:rPr lang="zh-CN" altLang="en-US" sz="2400" dirty="0">
                <a:solidFill>
                  <a:srgbClr val="C00000"/>
                </a:solidFill>
              </a:rPr>
              <a:t>软件</a:t>
            </a:r>
            <a:r>
              <a:rPr lang="zh-CN" altLang="zh-CN" sz="2400" dirty="0">
                <a:solidFill>
                  <a:srgbClr val="C00000"/>
                </a:solidFill>
              </a:rPr>
              <a:t>编程规范</a:t>
            </a:r>
            <a:r>
              <a:rPr lang="zh-CN" altLang="zh-CN" sz="2400" dirty="0"/>
              <a:t>有助于编出正确、高效、</a:t>
            </a:r>
            <a:r>
              <a:rPr lang="zh-CN" altLang="zh-CN" sz="2400" dirty="0">
                <a:sym typeface="+mn-ea"/>
              </a:rPr>
              <a:t>易</a:t>
            </a:r>
            <a:r>
              <a:rPr lang="zh-CN" altLang="zh-CN" sz="2400" dirty="0"/>
              <a:t>维护、通用易读的程序，使程序结构优化、清晰易读，并且与设计相一致。</a:t>
            </a:r>
            <a:endParaRPr lang="zh-CN" altLang="en-US" sz="2400" dirty="0">
              <a:solidFill>
                <a:srgbClr val="FF0000"/>
              </a:solidFill>
              <a:latin typeface="Arial" panose="020B0604020202020204" pitchFamily="34" charset="0"/>
            </a:endParaRPr>
          </a:p>
          <a:p>
            <a:pPr>
              <a:buFontTx/>
              <a:buNone/>
              <a:defRPr/>
            </a:pPr>
            <a:r>
              <a:rPr lang="zh-CN" altLang="en-US" sz="2400" dirty="0">
                <a:solidFill>
                  <a:schemeClr val="tx1"/>
                </a:solidFill>
                <a:latin typeface="Arial" panose="020B0604020202020204" pitchFamily="34" charset="0"/>
              </a:rPr>
              <a:t>        </a:t>
            </a:r>
            <a:r>
              <a:rPr lang="zh-CN" altLang="en-US" sz="2400" dirty="0">
                <a:solidFill>
                  <a:srgbClr val="C00000"/>
                </a:solidFill>
                <a:latin typeface="Arial" panose="020B0604020202020204" pitchFamily="34" charset="0"/>
              </a:rPr>
              <a:t>编程风格</a:t>
            </a:r>
            <a:r>
              <a:rPr lang="zh-CN" altLang="en-US" sz="2400" dirty="0">
                <a:solidFill>
                  <a:schemeClr val="tx1"/>
                </a:solidFill>
                <a:latin typeface="Arial" panose="020B0604020202020204" pitchFamily="34" charset="0"/>
              </a:rPr>
              <a:t>是在长期的编程实践中形成的一套独特的习惯做法和方式。优良的编程风格可以减少编程错误，提高效率及可读性和维护效率。</a:t>
            </a:r>
          </a:p>
        </p:txBody>
      </p:sp>
      <p:sp>
        <p:nvSpPr>
          <p:cNvPr id="7" name="圆角矩形 6"/>
          <p:cNvSpPr/>
          <p:nvPr/>
        </p:nvSpPr>
        <p:spPr bwMode="gray">
          <a:xfrm>
            <a:off x="669925" y="3933825"/>
            <a:ext cx="7921625" cy="25908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zh-CN" altLang="en-US" sz="2400">
                <a:solidFill>
                  <a:srgbClr val="29698D"/>
                </a:solidFill>
                <a:latin typeface="楷体_GB2312" pitchFamily="49" charset="-122"/>
                <a:ea typeface="楷体_GB2312" pitchFamily="49" charset="-122"/>
              </a:rPr>
              <a:t>            </a:t>
            </a:r>
            <a:r>
              <a:rPr lang="zh-CN" altLang="en-US" sz="2200">
                <a:solidFill>
                  <a:srgbClr val="29698D"/>
                </a:solidFill>
                <a:latin typeface="楷体" panose="02010609060101010101" pitchFamily="49" charset="-122"/>
                <a:ea typeface="楷体" panose="02010609060101010101" pitchFamily="49" charset="-122"/>
                <a:cs typeface="Times New Roman" panose="02020603050405020304" pitchFamily="18" charset="0"/>
              </a:rPr>
              <a:t>著名的</a:t>
            </a:r>
            <a:r>
              <a:rPr lang="zh-CN" altLang="en-US" sz="2200">
                <a:solidFill>
                  <a:srgbClr val="CC0000"/>
                </a:solidFill>
                <a:latin typeface="楷体" panose="02010609060101010101" pitchFamily="49" charset="-122"/>
                <a:ea typeface="楷体" panose="02010609060101010101" pitchFamily="49" charset="-122"/>
                <a:cs typeface="Times New Roman" panose="02020603050405020304" pitchFamily="18" charset="0"/>
              </a:rPr>
              <a:t>“千年虫”问题</a:t>
            </a:r>
            <a:r>
              <a:rPr lang="zh-CN" altLang="en-US" sz="2200">
                <a:solidFill>
                  <a:srgbClr val="29698D"/>
                </a:solidFill>
                <a:latin typeface="楷体" panose="02010609060101010101" pitchFamily="49" charset="-122"/>
                <a:ea typeface="楷体" panose="02010609060101010101" pitchFamily="49" charset="-122"/>
                <a:cs typeface="Times New Roman" panose="02020603050405020304" pitchFamily="18" charset="0"/>
              </a:rPr>
              <a:t>，主要由于在过去开发程序时只使用</a:t>
            </a:r>
            <a:r>
              <a:rPr lang="en-US" altLang="zh-CN" sz="2200">
                <a:solidFill>
                  <a:srgbClr val="29698D"/>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200">
                <a:solidFill>
                  <a:srgbClr val="29698D"/>
                </a:solidFill>
                <a:latin typeface="楷体" panose="02010609060101010101" pitchFamily="49" charset="-122"/>
                <a:ea typeface="楷体" panose="02010609060101010101" pitchFamily="49" charset="-122"/>
                <a:cs typeface="Times New Roman" panose="02020603050405020304" pitchFamily="18" charset="0"/>
              </a:rPr>
              <a:t>个存储位表示年份，省略了前面“</a:t>
            </a:r>
            <a:r>
              <a:rPr lang="en-US" altLang="zh-CN" sz="2200">
                <a:solidFill>
                  <a:srgbClr val="29698D"/>
                </a:solidFill>
                <a:latin typeface="楷体" panose="02010609060101010101" pitchFamily="49" charset="-122"/>
                <a:ea typeface="楷体" panose="02010609060101010101" pitchFamily="49" charset="-122"/>
                <a:cs typeface="Times New Roman" panose="02020603050405020304" pitchFamily="18" charset="0"/>
              </a:rPr>
              <a:t>19”</a:t>
            </a:r>
            <a:r>
              <a:rPr lang="zh-CN" altLang="en-US" sz="2200">
                <a:solidFill>
                  <a:srgbClr val="29698D"/>
                </a:solidFill>
                <a:latin typeface="楷体" panose="02010609060101010101" pitchFamily="49" charset="-122"/>
                <a:ea typeface="楷体" panose="02010609060101010101" pitchFamily="49" charset="-122"/>
                <a:cs typeface="Times New Roman" panose="02020603050405020304" pitchFamily="18" charset="0"/>
              </a:rPr>
              <a:t>两位。 这种程序应用很广泛，在</a:t>
            </a:r>
            <a:r>
              <a:rPr lang="en-US" altLang="zh-CN" sz="2200">
                <a:solidFill>
                  <a:srgbClr val="29698D"/>
                </a:solidFill>
                <a:latin typeface="楷体" panose="02010609060101010101" pitchFamily="49" charset="-122"/>
                <a:ea typeface="楷体" panose="02010609060101010101" pitchFamily="49" charset="-122"/>
                <a:cs typeface="Times New Roman" panose="02020603050405020304" pitchFamily="18" charset="0"/>
              </a:rPr>
              <a:t>2000</a:t>
            </a:r>
            <a:r>
              <a:rPr lang="zh-CN" altLang="en-US" sz="2200">
                <a:solidFill>
                  <a:srgbClr val="29698D"/>
                </a:solidFill>
                <a:latin typeface="楷体" panose="02010609060101010101" pitchFamily="49" charset="-122"/>
                <a:ea typeface="楷体" panose="02010609060101010101" pitchFamily="49" charset="-122"/>
                <a:cs typeface="Times New Roman" panose="02020603050405020304" pitchFamily="18" charset="0"/>
              </a:rPr>
              <a:t>年以前没有出现问题，但是到了</a:t>
            </a:r>
            <a:r>
              <a:rPr lang="en-US" altLang="zh-CN" sz="2200">
                <a:solidFill>
                  <a:srgbClr val="29698D"/>
                </a:solidFill>
                <a:latin typeface="楷体" panose="02010609060101010101" pitchFamily="49" charset="-122"/>
                <a:ea typeface="楷体" panose="02010609060101010101" pitchFamily="49" charset="-122"/>
                <a:cs typeface="Times New Roman" panose="02020603050405020304" pitchFamily="18" charset="0"/>
              </a:rPr>
              <a:t>2000</a:t>
            </a:r>
            <a:r>
              <a:rPr lang="zh-CN" altLang="en-US" sz="2200">
                <a:solidFill>
                  <a:srgbClr val="29698D"/>
                </a:solidFill>
                <a:latin typeface="楷体" panose="02010609060101010101" pitchFamily="49" charset="-122"/>
                <a:ea typeface="楷体" panose="02010609060101010101" pitchFamily="49" charset="-122"/>
                <a:cs typeface="Times New Roman" panose="02020603050405020304" pitchFamily="18" charset="0"/>
              </a:rPr>
              <a:t>年，表示年份的数字就会变成“</a:t>
            </a:r>
            <a:r>
              <a:rPr lang="en-US" altLang="zh-CN" sz="2200">
                <a:solidFill>
                  <a:srgbClr val="29698D"/>
                </a:solidFill>
                <a:latin typeface="楷体" panose="02010609060101010101" pitchFamily="49" charset="-122"/>
                <a:ea typeface="楷体" panose="02010609060101010101" pitchFamily="49" charset="-122"/>
                <a:cs typeface="Times New Roman" panose="02020603050405020304" pitchFamily="18" charset="0"/>
              </a:rPr>
              <a:t>00”</a:t>
            </a:r>
            <a:r>
              <a:rPr lang="zh-CN" altLang="en-US" sz="2200">
                <a:solidFill>
                  <a:srgbClr val="29698D"/>
                </a:solidFill>
                <a:latin typeface="楷体" panose="02010609060101010101" pitchFamily="49" charset="-122"/>
                <a:ea typeface="楷体" panose="02010609060101010101" pitchFamily="49" charset="-122"/>
                <a:cs typeface="Times New Roman" panose="02020603050405020304" pitchFamily="18" charset="0"/>
              </a:rPr>
              <a:t>，可能会给很多与此相关的应用程序造成严重后果。为了在</a:t>
            </a:r>
            <a:r>
              <a:rPr lang="en-US" altLang="zh-CN" sz="2200">
                <a:solidFill>
                  <a:srgbClr val="29698D"/>
                </a:solidFill>
                <a:latin typeface="楷体" panose="02010609060101010101" pitchFamily="49" charset="-122"/>
                <a:ea typeface="楷体" panose="02010609060101010101" pitchFamily="49" charset="-122"/>
                <a:cs typeface="Times New Roman" panose="02020603050405020304" pitchFamily="18" charset="0"/>
              </a:rPr>
              <a:t>2000</a:t>
            </a:r>
            <a:r>
              <a:rPr lang="zh-CN" altLang="en-US" sz="2200">
                <a:solidFill>
                  <a:srgbClr val="29698D"/>
                </a:solidFill>
                <a:latin typeface="楷体" panose="02010609060101010101" pitchFamily="49" charset="-122"/>
                <a:ea typeface="楷体" panose="02010609060101010101" pitchFamily="49" charset="-122"/>
                <a:cs typeface="Times New Roman" panose="02020603050405020304" pitchFamily="18" charset="0"/>
              </a:rPr>
              <a:t>年以前解决此问题，世界各国</a:t>
            </a:r>
            <a:r>
              <a:rPr lang="zh-CN" altLang="en-US" sz="2200">
                <a:solidFill>
                  <a:srgbClr val="990033"/>
                </a:solidFill>
                <a:latin typeface="楷体" panose="02010609060101010101" pitchFamily="49" charset="-122"/>
                <a:ea typeface="楷体" panose="02010609060101010101" pitchFamily="49" charset="-122"/>
                <a:cs typeface="Times New Roman" panose="02020603050405020304" pitchFamily="18" charset="0"/>
              </a:rPr>
              <a:t>耗资达几亿美元</a:t>
            </a:r>
            <a:r>
              <a:rPr lang="zh-CN" altLang="en-US" sz="2200">
                <a:solidFill>
                  <a:srgbClr val="29698D"/>
                </a:solidFill>
                <a:latin typeface="楷体" panose="02010609060101010101" pitchFamily="49" charset="-122"/>
                <a:ea typeface="楷体" panose="02010609060101010101" pitchFamily="49" charset="-122"/>
                <a:cs typeface="Times New Roman" panose="02020603050405020304" pitchFamily="18" charset="0"/>
              </a:rPr>
              <a:t>。</a:t>
            </a:r>
          </a:p>
        </p:txBody>
      </p:sp>
      <p:sp>
        <p:nvSpPr>
          <p:cNvPr id="8" name="圆角矩形 7"/>
          <p:cNvSpPr/>
          <p:nvPr/>
        </p:nvSpPr>
        <p:spPr bwMode="gray">
          <a:xfrm>
            <a:off x="1331913" y="3970338"/>
            <a:ext cx="1362075" cy="504825"/>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p>
            <a:pPr algn="ctr">
              <a:spcBef>
                <a:spcPct val="20000"/>
              </a:spcBef>
              <a:buFont typeface="Wingdings" panose="05000000000000000000" pitchFamily="2" charset="2"/>
              <a:buNone/>
              <a:defRPr/>
            </a:pPr>
            <a:r>
              <a:rPr lang="zh-CN" altLang="en-US" noProof="1">
                <a:solidFill>
                  <a:srgbClr val="002060"/>
                </a:solidFill>
              </a:rPr>
              <a:t>案例</a:t>
            </a:r>
            <a:r>
              <a:rPr lang="en-US" altLang="zh-CN" noProof="1">
                <a:solidFill>
                  <a:srgbClr val="002060"/>
                </a:solidFill>
              </a:rPr>
              <a:t>6-3</a:t>
            </a:r>
            <a:endParaRPr lang="zh-CN" altLang="en-US" noProof="1">
              <a:solidFill>
                <a:srgbClr val="002060"/>
              </a:solidFill>
            </a:endParaRPr>
          </a:p>
        </p:txBody>
      </p:sp>
      <p:graphicFrame>
        <p:nvGraphicFramePr>
          <p:cNvPr id="2" name="表格 1"/>
          <p:cNvGraphicFramePr/>
          <p:nvPr/>
        </p:nvGraphicFramePr>
        <p:xfrm>
          <a:off x="3419475" y="3857625"/>
          <a:ext cx="1330326" cy="381000"/>
        </p:xfrm>
        <a:graphic>
          <a:graphicData uri="http://schemas.openxmlformats.org/drawingml/2006/table">
            <a:tbl>
              <a:tblPr firstRow="1" bandRow="1">
                <a:tableStyleId>{5C22544A-7EE6-4342-B048-85BDC9FD1C3A}</a:tableStyleId>
              </a:tblPr>
              <a:tblGrid>
                <a:gridCol w="332899">
                  <a:extLst>
                    <a:ext uri="{9D8B030D-6E8A-4147-A177-3AD203B41FA5}">
                      <a16:colId xmlns:a16="http://schemas.microsoft.com/office/drawing/2014/main" val="20000"/>
                    </a:ext>
                  </a:extLst>
                </a:gridCol>
                <a:gridCol w="332264">
                  <a:extLst>
                    <a:ext uri="{9D8B030D-6E8A-4147-A177-3AD203B41FA5}">
                      <a16:colId xmlns:a16="http://schemas.microsoft.com/office/drawing/2014/main" val="20001"/>
                    </a:ext>
                  </a:extLst>
                </a:gridCol>
                <a:gridCol w="332264">
                  <a:extLst>
                    <a:ext uri="{9D8B030D-6E8A-4147-A177-3AD203B41FA5}">
                      <a16:colId xmlns:a16="http://schemas.microsoft.com/office/drawing/2014/main" val="20002"/>
                    </a:ext>
                  </a:extLst>
                </a:gridCol>
                <a:gridCol w="332899">
                  <a:extLst>
                    <a:ext uri="{9D8B030D-6E8A-4147-A177-3AD203B41FA5}">
                      <a16:colId xmlns:a16="http://schemas.microsoft.com/office/drawing/2014/main" val="20003"/>
                    </a:ext>
                  </a:extLst>
                </a:gridCol>
              </a:tblGrid>
              <a:tr h="381000">
                <a:tc>
                  <a:txBody>
                    <a:bodyPr/>
                    <a:lstStyle/>
                    <a:p>
                      <a:pPr>
                        <a:buNone/>
                      </a:pPr>
                      <a:r>
                        <a:rPr lang="en-US" altLang="zh-CN" dirty="0"/>
                        <a:t>1</a:t>
                      </a: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None/>
                      </a:pPr>
                      <a:r>
                        <a:rPr lang="en-US" altLang="zh-CN"/>
                        <a:t>9</a:t>
                      </a: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None/>
                      </a:pPr>
                      <a:r>
                        <a:rPr lang="en-US" altLang="zh-CN">
                          <a:solidFill>
                            <a:srgbClr val="FF0000"/>
                          </a:solidFill>
                        </a:rPr>
                        <a:t>8</a:t>
                      </a: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buNone/>
                      </a:pPr>
                      <a:r>
                        <a:rPr lang="en-US" altLang="zh-CN" dirty="0">
                          <a:solidFill>
                            <a:srgbClr val="FF0000"/>
                          </a:solidFill>
                        </a:rPr>
                        <a:t>9</a:t>
                      </a: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extLst>
                  <a:ext uri="{0D108BD9-81ED-4DB2-BD59-A6C34878D82A}">
                    <a16:rowId xmlns:a16="http://schemas.microsoft.com/office/drawing/2014/main" val="10000"/>
                  </a:ext>
                </a:extLst>
              </a:tr>
            </a:tbl>
          </a:graphicData>
        </a:graphic>
      </p:graphicFrame>
      <p:sp>
        <p:nvSpPr>
          <p:cNvPr id="9"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6.2 </a:t>
            </a:r>
            <a:r>
              <a:rPr lang="zh-CN" altLang="en-US" sz="3600" dirty="0">
                <a:effectLst>
                  <a:outerShdw blurRad="38100" dist="38100" dir="2700000" algn="tl">
                    <a:srgbClr val="C0C0C0"/>
                  </a:outerShdw>
                </a:effectLst>
              </a:rPr>
              <a:t>软件编程语言和技术方法</a:t>
            </a:r>
            <a:r>
              <a:rPr lang="zh-CN" altLang="en-US" sz="3600" dirty="0"/>
              <a:t> </a:t>
            </a:r>
          </a:p>
        </p:txBody>
      </p:sp>
    </p:spTree>
    <p:extLst>
      <p:ext uri="{BB962C8B-B14F-4D97-AF65-F5344CB8AC3E}">
        <p14:creationId xmlns:p14="http://schemas.microsoft.com/office/powerpoint/2010/main" val="515364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612775" y="1293813"/>
            <a:ext cx="7773988" cy="500538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400" dirty="0">
                <a:solidFill>
                  <a:srgbClr val="FF0000"/>
                </a:solidFill>
                <a:latin typeface="Arial" panose="020B0604020202020204" pitchFamily="34" charset="0"/>
              </a:rPr>
              <a:t>     1.</a:t>
            </a:r>
            <a:r>
              <a:rPr lang="zh-CN" altLang="zh-CN" sz="2400" dirty="0">
                <a:solidFill>
                  <a:srgbClr val="FF0000"/>
                </a:solidFill>
                <a:latin typeface="Arial" panose="020B0604020202020204" pitchFamily="34" charset="0"/>
              </a:rPr>
              <a:t>高质量软件</a:t>
            </a:r>
            <a:r>
              <a:rPr lang="zh-CN" altLang="en-US" sz="2400" dirty="0">
                <a:solidFill>
                  <a:srgbClr val="FF0000"/>
                </a:solidFill>
                <a:latin typeface="Arial" panose="020B0604020202020204" pitchFamily="34" charset="0"/>
              </a:rPr>
              <a:t>程序的标准</a:t>
            </a:r>
            <a:endParaRPr lang="en-US" altLang="zh-CN" sz="2400" dirty="0">
              <a:solidFill>
                <a:schemeClr val="tx1"/>
              </a:solidFill>
              <a:latin typeface="Arial" panose="020B0604020202020204" pitchFamily="34" charset="0"/>
            </a:endParaRPr>
          </a:p>
          <a:p>
            <a:pPr>
              <a:buFontTx/>
              <a:buNone/>
              <a:defRPr/>
            </a:pPr>
            <a:r>
              <a:rPr lang="en-US" altLang="zh-CN" sz="2400" dirty="0"/>
              <a:t>   </a:t>
            </a:r>
            <a:r>
              <a:rPr lang="zh-CN" altLang="zh-CN" sz="2400" dirty="0">
                <a:solidFill>
                  <a:srgbClr val="C00000"/>
                </a:solidFill>
                <a:latin typeface="Arial" panose="020B0604020202020204" pitchFamily="34" charset="0"/>
              </a:rPr>
              <a:t>高质量</a:t>
            </a:r>
            <a:r>
              <a:rPr lang="zh-CN" altLang="en-US" sz="2400" dirty="0">
                <a:solidFill>
                  <a:srgbClr val="C00000"/>
                </a:solidFill>
                <a:latin typeface="Arial" panose="020B0604020202020204" pitchFamily="34" charset="0"/>
              </a:rPr>
              <a:t>程序</a:t>
            </a:r>
            <a:r>
              <a:rPr lang="zh-CN" altLang="en-US" sz="2400" dirty="0">
                <a:solidFill>
                  <a:schemeClr val="tx1"/>
                </a:solidFill>
                <a:latin typeface="Arial" panose="020B0604020202020204" pitchFamily="34" charset="0"/>
              </a:rPr>
              <a:t>具有的</a:t>
            </a:r>
            <a:r>
              <a:rPr lang="en-US" altLang="zh-CN" sz="2400" dirty="0">
                <a:solidFill>
                  <a:srgbClr val="CC0000"/>
                </a:solidFill>
                <a:latin typeface="Arial" panose="020B0604020202020204" pitchFamily="34" charset="0"/>
              </a:rPr>
              <a:t>7</a:t>
            </a:r>
            <a:r>
              <a:rPr lang="zh-CN" altLang="en-US" sz="2400" dirty="0">
                <a:solidFill>
                  <a:srgbClr val="CC0000"/>
                </a:solidFill>
                <a:latin typeface="Arial" panose="020B0604020202020204" pitchFamily="34" charset="0"/>
              </a:rPr>
              <a:t>个特性</a:t>
            </a:r>
            <a:r>
              <a:rPr lang="zh-CN" altLang="en-US" sz="2400" dirty="0">
                <a:solidFill>
                  <a:schemeClr val="tx1"/>
                </a:solidFill>
                <a:latin typeface="Arial" panose="020B0604020202020204" pitchFamily="34" charset="0"/>
              </a:rPr>
              <a:t>：</a:t>
            </a:r>
          </a:p>
          <a:p>
            <a:pPr lvl="1">
              <a:defRPr/>
            </a:pPr>
            <a:r>
              <a:rPr lang="zh-CN" altLang="zh-CN" sz="2400" dirty="0"/>
              <a:t>（</a:t>
            </a:r>
            <a:r>
              <a:rPr lang="en-US" altLang="zh-CN" sz="2400" dirty="0"/>
              <a:t>1</a:t>
            </a:r>
            <a:r>
              <a:rPr lang="zh-CN" altLang="zh-CN" sz="2400" dirty="0"/>
              <a:t>）功能齐全，能够达到用户的使用要求。</a:t>
            </a:r>
          </a:p>
          <a:p>
            <a:pPr lvl="1">
              <a:defRPr/>
            </a:pPr>
            <a:r>
              <a:rPr lang="zh-CN" altLang="zh-CN" sz="2400" dirty="0"/>
              <a:t>（</a:t>
            </a:r>
            <a:r>
              <a:rPr lang="en-US" altLang="zh-CN" sz="2400" dirty="0"/>
              <a:t>2</a:t>
            </a:r>
            <a:r>
              <a:rPr lang="zh-CN" altLang="zh-CN" sz="2400" dirty="0"/>
              <a:t>）界面易于操作，使用便捷。</a:t>
            </a:r>
          </a:p>
          <a:p>
            <a:pPr lvl="1">
              <a:defRPr/>
            </a:pPr>
            <a:r>
              <a:rPr lang="zh-CN" altLang="zh-CN" sz="2400" dirty="0"/>
              <a:t>（</a:t>
            </a:r>
            <a:r>
              <a:rPr lang="en-US" altLang="zh-CN" sz="2400" dirty="0"/>
              <a:t>3</a:t>
            </a:r>
            <a:r>
              <a:rPr lang="zh-CN" altLang="zh-CN" sz="2400" dirty="0"/>
              <a:t>）结构简单、容易理解和使用。</a:t>
            </a:r>
          </a:p>
          <a:p>
            <a:pPr lvl="1">
              <a:defRPr/>
            </a:pPr>
            <a:r>
              <a:rPr lang="zh-CN" altLang="zh-CN" sz="2400" dirty="0"/>
              <a:t>（</a:t>
            </a:r>
            <a:r>
              <a:rPr lang="en-US" altLang="zh-CN" sz="2400" dirty="0"/>
              <a:t>4</a:t>
            </a:r>
            <a:r>
              <a:rPr lang="zh-CN" altLang="zh-CN" sz="2400" dirty="0"/>
              <a:t>）性能及可靠性高，运行安全高效，各项指标优良。</a:t>
            </a:r>
          </a:p>
          <a:p>
            <a:pPr lvl="1">
              <a:defRPr/>
            </a:pPr>
            <a:r>
              <a:rPr lang="zh-CN" altLang="zh-CN" sz="2400" dirty="0"/>
              <a:t>（</a:t>
            </a:r>
            <a:r>
              <a:rPr lang="en-US" altLang="zh-CN" sz="2400" dirty="0"/>
              <a:t>5</a:t>
            </a:r>
            <a:r>
              <a:rPr lang="zh-CN" altLang="zh-CN" sz="2400" dirty="0"/>
              <a:t>）可重用性强，有利于软件更新。</a:t>
            </a:r>
          </a:p>
          <a:p>
            <a:pPr lvl="1">
              <a:defRPr/>
            </a:pPr>
            <a:r>
              <a:rPr lang="zh-CN" altLang="zh-CN" sz="2400" dirty="0"/>
              <a:t>（</a:t>
            </a:r>
            <a:r>
              <a:rPr lang="en-US" altLang="zh-CN" sz="2400" dirty="0"/>
              <a:t>6</a:t>
            </a:r>
            <a:r>
              <a:rPr lang="zh-CN" altLang="zh-CN" sz="2400" dirty="0"/>
              <a:t>）易移植性及兼容性好。</a:t>
            </a:r>
          </a:p>
          <a:p>
            <a:pPr lvl="1">
              <a:defRPr/>
            </a:pPr>
            <a:r>
              <a:rPr lang="zh-CN" altLang="zh-CN" sz="2400" dirty="0"/>
              <a:t>（</a:t>
            </a:r>
            <a:r>
              <a:rPr lang="en-US" altLang="zh-CN" sz="2400" dirty="0"/>
              <a:t>7</a:t>
            </a:r>
            <a:r>
              <a:rPr lang="zh-CN" altLang="zh-CN" sz="2400" dirty="0"/>
              <a:t>）易于维护、修改和扩展升级。</a:t>
            </a:r>
            <a:endParaRPr lang="en-US" altLang="zh-CN" sz="2400" dirty="0">
              <a:solidFill>
                <a:schemeClr val="tx1"/>
              </a:solidFill>
              <a:latin typeface="Arial" panose="020B0604020202020204" pitchFamily="34" charset="0"/>
            </a:endParaRPr>
          </a:p>
          <a:p>
            <a:pPr marL="742950" lvl="1" indent="-285750">
              <a:buFontTx/>
              <a:buNone/>
              <a:defRPr/>
            </a:pPr>
            <a:endParaRPr lang="en-US" altLang="zh-CN" sz="2400" dirty="0">
              <a:solidFill>
                <a:schemeClr val="tx1"/>
              </a:solidFill>
              <a:latin typeface="Arial" panose="020B0604020202020204" pitchFamily="34" charset="0"/>
            </a:endParaRPr>
          </a:p>
          <a:p>
            <a:pPr marL="742950" lvl="1" indent="-285750">
              <a:buFontTx/>
              <a:buNone/>
              <a:defRPr/>
            </a:pPr>
            <a:endParaRPr lang="zh-CN" altLang="en-US" sz="2400" dirty="0">
              <a:solidFill>
                <a:schemeClr val="tx1"/>
              </a:solidFill>
              <a:latin typeface="Arial" panose="020B0604020202020204" pitchFamily="34" charset="0"/>
            </a:endParaRPr>
          </a:p>
        </p:txBody>
      </p:sp>
      <p:pic>
        <p:nvPicPr>
          <p:cNvPr id="28676" name="Picture 5" descr="C:\Program Files\Microsoft Office\MEDIA\CAGCAT10\j030052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175" y="5049838"/>
            <a:ext cx="117157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6.2 </a:t>
            </a:r>
            <a:r>
              <a:rPr lang="zh-CN" altLang="en-US" sz="3600" dirty="0">
                <a:effectLst>
                  <a:outerShdw blurRad="38100" dist="38100" dir="2700000" algn="tl">
                    <a:srgbClr val="C0C0C0"/>
                  </a:outerShdw>
                </a:effectLst>
              </a:rPr>
              <a:t>软件编程语言和技术方法</a:t>
            </a:r>
            <a:r>
              <a:rPr lang="zh-CN" altLang="en-US" sz="3600" dirty="0"/>
              <a:t> </a:t>
            </a:r>
          </a:p>
        </p:txBody>
      </p:sp>
    </p:spTree>
    <p:extLst>
      <p:ext uri="{BB962C8B-B14F-4D97-AF65-F5344CB8AC3E}">
        <p14:creationId xmlns:p14="http://schemas.microsoft.com/office/powerpoint/2010/main" val="100195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296525" y="1312862"/>
            <a:ext cx="8713093" cy="554513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300" dirty="0">
                <a:solidFill>
                  <a:srgbClr val="FF0000"/>
                </a:solidFill>
                <a:latin typeface="Arial" panose="020B0604020202020204" pitchFamily="34" charset="0"/>
              </a:rPr>
              <a:t>       2. </a:t>
            </a:r>
            <a:r>
              <a:rPr lang="zh-CN" altLang="en-US" sz="2300" dirty="0">
                <a:solidFill>
                  <a:srgbClr val="FF0000"/>
                </a:solidFill>
                <a:latin typeface="Arial" panose="020B0604020202020204" pitchFamily="34" charset="0"/>
              </a:rPr>
              <a:t>软件编程规范及风格</a:t>
            </a:r>
          </a:p>
          <a:p>
            <a:pPr>
              <a:buFontTx/>
              <a:buNone/>
              <a:defRPr/>
            </a:pPr>
            <a:r>
              <a:rPr lang="zh-CN" altLang="en-US" sz="2300" dirty="0">
                <a:solidFill>
                  <a:schemeClr val="tx1"/>
                </a:solidFill>
                <a:latin typeface="Arial" panose="020B0604020202020204" pitchFamily="34" charset="0"/>
              </a:rPr>
              <a:t>       </a:t>
            </a:r>
            <a:r>
              <a:rPr lang="zh-CN" altLang="en-US" sz="2300" dirty="0">
                <a:solidFill>
                  <a:srgbClr val="CC0000"/>
                </a:solidFill>
                <a:latin typeface="Arial" panose="020B0604020202020204" pitchFamily="34" charset="0"/>
              </a:rPr>
              <a:t>规范</a:t>
            </a:r>
            <a:r>
              <a:rPr lang="zh-CN" altLang="en-US" sz="2300" dirty="0">
                <a:solidFill>
                  <a:schemeClr val="tx1"/>
                </a:solidFill>
                <a:latin typeface="Arial" panose="020B0604020202020204" pitchFamily="34" charset="0"/>
              </a:rPr>
              <a:t>是程序</a:t>
            </a:r>
            <a:r>
              <a:rPr lang="en-US" altLang="zh-CN" sz="2300" dirty="0">
                <a:solidFill>
                  <a:schemeClr val="tx1"/>
                </a:solidFill>
                <a:latin typeface="Arial" panose="020B0604020202020204" pitchFamily="34" charset="0"/>
              </a:rPr>
              <a:t>(</a:t>
            </a:r>
            <a:r>
              <a:rPr lang="zh-CN" altLang="en-US" sz="2300" dirty="0">
                <a:solidFill>
                  <a:schemeClr val="tx1"/>
                </a:solidFill>
                <a:latin typeface="Arial" panose="020B0604020202020204" pitchFamily="34" charset="0"/>
              </a:rPr>
              <a:t>格式</a:t>
            </a:r>
            <a:r>
              <a:rPr lang="en-US" altLang="zh-CN" sz="2300" dirty="0">
                <a:solidFill>
                  <a:schemeClr val="tx1"/>
                </a:solidFill>
                <a:latin typeface="Arial" panose="020B0604020202020204" pitchFamily="34" charset="0"/>
              </a:rPr>
              <a:t>)</a:t>
            </a:r>
            <a:r>
              <a:rPr lang="zh-CN" altLang="en-US" sz="2300" dirty="0">
                <a:solidFill>
                  <a:schemeClr val="tx1"/>
                </a:solidFill>
                <a:latin typeface="Arial" panose="020B0604020202020204" pitchFamily="34" charset="0"/>
              </a:rPr>
              <a:t>形式化描述</a:t>
            </a:r>
            <a:r>
              <a:rPr lang="en-US" altLang="zh-CN" sz="2300" dirty="0">
                <a:solidFill>
                  <a:schemeClr val="tx1"/>
                </a:solidFill>
                <a:latin typeface="Arial" panose="020B0604020202020204" pitchFamily="34" charset="0"/>
              </a:rPr>
              <a:t>.</a:t>
            </a:r>
            <a:r>
              <a:rPr lang="zh-CN" altLang="en-US" sz="2300" dirty="0">
                <a:solidFill>
                  <a:schemeClr val="tx1"/>
                </a:solidFill>
                <a:latin typeface="Arial" panose="020B0604020202020204" pitchFamily="34" charset="0"/>
              </a:rPr>
              <a:t>程序</a:t>
            </a:r>
            <a:r>
              <a:rPr lang="zh-CN" altLang="en-US" sz="2300" dirty="0">
                <a:solidFill>
                  <a:schemeClr val="tx1"/>
                </a:solidFill>
                <a:latin typeface="Arial" panose="020B0604020202020204" pitchFamily="34" charset="0"/>
                <a:sym typeface="+mn-ea"/>
              </a:rPr>
              <a:t>主要目的之一是</a:t>
            </a:r>
            <a:r>
              <a:rPr lang="zh-CN" altLang="en-US" sz="2300" dirty="0">
                <a:solidFill>
                  <a:schemeClr val="tx1"/>
                </a:solidFill>
                <a:latin typeface="Arial" panose="020B0604020202020204" pitchFamily="34" charset="0"/>
              </a:rPr>
              <a:t>阅读，养成良好编程风格解决阅读性差问题。</a:t>
            </a:r>
            <a:r>
              <a:rPr lang="zh-CN" altLang="en-US" sz="2300" dirty="0">
                <a:solidFill>
                  <a:srgbClr val="C00000"/>
                </a:solidFill>
                <a:latin typeface="Arial" panose="020B0604020202020204" pitchFamily="34" charset="0"/>
              </a:rPr>
              <a:t>遵循规范及风格</a:t>
            </a:r>
            <a:r>
              <a:rPr lang="zh-CN" altLang="en-US" sz="2300" dirty="0">
                <a:solidFill>
                  <a:schemeClr val="tx1"/>
                </a:solidFill>
                <a:latin typeface="Arial" panose="020B0604020202020204" pitchFamily="34" charset="0"/>
              </a:rPr>
              <a:t>。</a:t>
            </a:r>
          </a:p>
          <a:p>
            <a:pPr>
              <a:buFontTx/>
              <a:buNone/>
              <a:defRPr/>
            </a:pPr>
            <a:r>
              <a:rPr lang="en-US" altLang="zh-CN" sz="2300" dirty="0">
                <a:solidFill>
                  <a:srgbClr val="990033"/>
                </a:solidFill>
                <a:latin typeface="Arial" panose="020B0604020202020204" pitchFamily="34" charset="0"/>
              </a:rPr>
              <a:t>      1</a:t>
            </a:r>
            <a:r>
              <a:rPr lang="zh-CN" altLang="en-US" sz="2300" dirty="0">
                <a:solidFill>
                  <a:srgbClr val="990033"/>
                </a:solidFill>
                <a:latin typeface="Arial" panose="020B0604020202020204" pitchFamily="34" charset="0"/>
              </a:rPr>
              <a:t>）源程序文档化</a:t>
            </a:r>
          </a:p>
          <a:p>
            <a:pPr>
              <a:buFontTx/>
              <a:buNone/>
              <a:defRPr/>
            </a:pPr>
            <a:r>
              <a:rPr lang="zh-CN" altLang="en-US" sz="2300" dirty="0">
                <a:solidFill>
                  <a:schemeClr val="tx1"/>
                </a:solidFill>
                <a:latin typeface="Arial" panose="020B0604020202020204" pitchFamily="34" charset="0"/>
              </a:rPr>
              <a:t>     </a:t>
            </a:r>
            <a:r>
              <a:rPr lang="zh-CN" altLang="en-US" sz="2300" dirty="0">
                <a:solidFill>
                  <a:srgbClr val="CC0000"/>
                </a:solidFill>
                <a:latin typeface="Arial" panose="020B0604020202020204" pitchFamily="34" charset="0"/>
              </a:rPr>
              <a:t>源程序文档化应注意</a:t>
            </a:r>
            <a:r>
              <a:rPr lang="en-US" altLang="zh-CN" sz="2300" dirty="0">
                <a:solidFill>
                  <a:schemeClr val="tx1"/>
                </a:solidFill>
                <a:latin typeface="Arial" panose="020B0604020202020204" pitchFamily="34" charset="0"/>
              </a:rPr>
              <a:t>3</a:t>
            </a:r>
            <a:r>
              <a:rPr lang="zh-CN" altLang="en-US" sz="2300" dirty="0">
                <a:solidFill>
                  <a:schemeClr val="tx1"/>
                </a:solidFill>
                <a:latin typeface="Arial" panose="020B0604020202020204" pitchFamily="34" charset="0"/>
              </a:rPr>
              <a:t>个方面。</a:t>
            </a:r>
          </a:p>
          <a:p>
            <a:pPr>
              <a:buFontTx/>
              <a:buNone/>
              <a:defRPr/>
            </a:pPr>
            <a:r>
              <a:rPr lang="zh-CN" altLang="en-US" sz="2300" dirty="0">
                <a:solidFill>
                  <a:schemeClr val="tx1"/>
                </a:solidFill>
                <a:latin typeface="Arial" panose="020B0604020202020204" pitchFamily="34" charset="0"/>
              </a:rPr>
              <a:t>   （</a:t>
            </a:r>
            <a:r>
              <a:rPr lang="en-US" altLang="zh-CN" sz="2300" dirty="0">
                <a:solidFill>
                  <a:schemeClr val="tx1"/>
                </a:solidFill>
                <a:latin typeface="Arial" panose="020B0604020202020204" pitchFamily="34" charset="0"/>
              </a:rPr>
              <a:t>1</a:t>
            </a:r>
            <a:r>
              <a:rPr lang="zh-CN" altLang="en-US" sz="2300" dirty="0">
                <a:solidFill>
                  <a:schemeClr val="tx1"/>
                </a:solidFill>
                <a:latin typeface="Arial" panose="020B0604020202020204" pitchFamily="34" charset="0"/>
              </a:rPr>
              <a:t>）标识符命名。</a:t>
            </a:r>
          </a:p>
          <a:p>
            <a:pPr>
              <a:buFontTx/>
              <a:buNone/>
              <a:defRPr/>
            </a:pPr>
            <a:r>
              <a:rPr lang="zh-CN" altLang="en-US" sz="2300" dirty="0">
                <a:solidFill>
                  <a:schemeClr val="tx1"/>
                </a:solidFill>
                <a:latin typeface="Arial" panose="020B0604020202020204" pitchFamily="34" charset="0"/>
              </a:rPr>
              <a:t>   （</a:t>
            </a:r>
            <a:r>
              <a:rPr lang="en-US" altLang="zh-CN" sz="2300" dirty="0">
                <a:solidFill>
                  <a:schemeClr val="tx1"/>
                </a:solidFill>
                <a:latin typeface="Arial" panose="020B0604020202020204" pitchFamily="34" charset="0"/>
              </a:rPr>
              <a:t>2</a:t>
            </a:r>
            <a:r>
              <a:rPr lang="zh-CN" altLang="en-US" sz="2300" dirty="0">
                <a:solidFill>
                  <a:schemeClr val="tx1"/>
                </a:solidFill>
                <a:latin typeface="Arial" panose="020B0604020202020204" pitchFamily="34" charset="0"/>
              </a:rPr>
              <a:t>）程序注释。</a:t>
            </a:r>
          </a:p>
          <a:p>
            <a:pPr>
              <a:buFontTx/>
              <a:buNone/>
              <a:defRPr/>
            </a:pPr>
            <a:r>
              <a:rPr lang="zh-CN" altLang="en-US" sz="2300" dirty="0">
                <a:solidFill>
                  <a:schemeClr val="tx1"/>
                </a:solidFill>
                <a:latin typeface="Arial" panose="020B0604020202020204" pitchFamily="34" charset="0"/>
              </a:rPr>
              <a:t>   （</a:t>
            </a:r>
            <a:r>
              <a:rPr lang="en-US" altLang="zh-CN" sz="2300" dirty="0">
                <a:solidFill>
                  <a:schemeClr val="tx1"/>
                </a:solidFill>
                <a:latin typeface="Arial" panose="020B0604020202020204" pitchFamily="34" charset="0"/>
              </a:rPr>
              <a:t>3</a:t>
            </a:r>
            <a:r>
              <a:rPr lang="zh-CN" altLang="en-US" sz="2300" dirty="0">
                <a:solidFill>
                  <a:schemeClr val="tx1"/>
                </a:solidFill>
                <a:latin typeface="Arial" panose="020B0604020202020204" pitchFamily="34" charset="0"/>
              </a:rPr>
              <a:t>）标准的书写格式。</a:t>
            </a:r>
            <a:r>
              <a:rPr lang="zh-CN" altLang="zh-CN" sz="2000" dirty="0"/>
              <a:t>使用统一、标准规范的书写格式编写源程序，提高程序的可阅读性。</a:t>
            </a:r>
            <a:r>
              <a:rPr lang="zh-CN" altLang="zh-CN" sz="2000" dirty="0">
                <a:solidFill>
                  <a:srgbClr val="990033"/>
                </a:solidFill>
              </a:rPr>
              <a:t>常用的方法</a:t>
            </a:r>
            <a:r>
              <a:rPr lang="zh-CN" altLang="zh-CN" sz="2000" dirty="0"/>
              <a:t>：</a:t>
            </a:r>
          </a:p>
          <a:p>
            <a:pPr indent="401955">
              <a:defRPr/>
            </a:pPr>
            <a:r>
              <a:rPr lang="en-US" altLang="zh-CN" sz="2000" dirty="0"/>
              <a:t>● </a:t>
            </a:r>
            <a:r>
              <a:rPr lang="zh-CN" altLang="zh-CN" sz="2000" dirty="0"/>
              <a:t>用分层缩进的写法显示嵌套结构层次。</a:t>
            </a:r>
          </a:p>
          <a:p>
            <a:pPr indent="401955">
              <a:defRPr/>
            </a:pPr>
            <a:r>
              <a:rPr lang="en-US" altLang="zh-CN" sz="2000" dirty="0"/>
              <a:t>● </a:t>
            </a:r>
            <a:r>
              <a:rPr lang="zh-CN" altLang="zh-CN" sz="2000" dirty="0"/>
              <a:t>在注释周围加上边框【</a:t>
            </a:r>
            <a:r>
              <a:rPr lang="en-US" altLang="zh-CN" sz="2000" dirty="0"/>
              <a:t>…</a:t>
            </a:r>
            <a:r>
              <a:rPr lang="zh-CN" altLang="zh-CN" sz="2000" dirty="0"/>
              <a:t>】，突出显示。</a:t>
            </a:r>
          </a:p>
          <a:p>
            <a:pPr indent="401955">
              <a:defRPr/>
            </a:pPr>
            <a:r>
              <a:rPr lang="en-US" altLang="zh-CN" sz="2000" dirty="0"/>
              <a:t>● </a:t>
            </a:r>
            <a:r>
              <a:rPr lang="zh-CN" altLang="zh-CN" sz="2000" dirty="0"/>
              <a:t>注释段与程序段和不同程序段之间插入空行。</a:t>
            </a:r>
          </a:p>
          <a:p>
            <a:pPr indent="401955">
              <a:defRPr/>
            </a:pPr>
            <a:r>
              <a:rPr lang="en-US" altLang="zh-CN" sz="2000" dirty="0"/>
              <a:t>● </a:t>
            </a:r>
            <a:r>
              <a:rPr lang="zh-CN" altLang="zh-CN" sz="2000" dirty="0"/>
              <a:t>每行只写一条语句。</a:t>
            </a:r>
          </a:p>
          <a:p>
            <a:pPr indent="401955">
              <a:defRPr/>
            </a:pPr>
            <a:r>
              <a:rPr lang="en-US" altLang="zh-CN" sz="2000" dirty="0"/>
              <a:t>● </a:t>
            </a:r>
            <a:r>
              <a:rPr lang="zh-CN" altLang="zh-CN" sz="2000" dirty="0"/>
              <a:t>书写表达式时适当使用空格作隔离符。</a:t>
            </a:r>
          </a:p>
          <a:p>
            <a:pPr>
              <a:buFontTx/>
              <a:buNone/>
              <a:defRPr/>
            </a:pPr>
            <a:r>
              <a:rPr lang="zh-CN" altLang="en-US" sz="2000" dirty="0">
                <a:solidFill>
                  <a:srgbClr val="990033"/>
                </a:solidFill>
                <a:latin typeface="Arial" panose="020B0604020202020204" pitchFamily="34" charset="0"/>
              </a:rPr>
              <a:t>  参见</a:t>
            </a:r>
            <a:r>
              <a:rPr lang="en-US" altLang="zh-CN" sz="2000" dirty="0">
                <a:solidFill>
                  <a:schemeClr val="tx1"/>
                </a:solidFill>
                <a:latin typeface="Arial" panose="020B0604020202020204" pitchFamily="34" charset="0"/>
              </a:rPr>
              <a:t>【</a:t>
            </a:r>
            <a:r>
              <a:rPr lang="zh-CN" altLang="en-US" sz="2000" dirty="0">
                <a:solidFill>
                  <a:srgbClr val="990033"/>
                </a:solidFill>
                <a:latin typeface="Arial" panose="020B0604020202020204" pitchFamily="34" charset="0"/>
              </a:rPr>
              <a:t>案例</a:t>
            </a:r>
            <a:r>
              <a:rPr lang="en-US" altLang="zh-CN" sz="2000" dirty="0">
                <a:solidFill>
                  <a:srgbClr val="990033"/>
                </a:solidFill>
                <a:latin typeface="Arial" panose="020B0604020202020204" pitchFamily="34" charset="0"/>
              </a:rPr>
              <a:t>6-4</a:t>
            </a:r>
            <a:r>
              <a:rPr lang="en-US" altLang="zh-CN" sz="2000" dirty="0">
                <a:solidFill>
                  <a:schemeClr val="tx1"/>
                </a:solidFill>
                <a:latin typeface="Arial" panose="020B0604020202020204" pitchFamily="34" charset="0"/>
              </a:rPr>
              <a:t>】P190</a:t>
            </a:r>
            <a:endParaRPr lang="zh-CN" altLang="en-US" sz="2000" dirty="0">
              <a:solidFill>
                <a:schemeClr val="tx1"/>
              </a:solidFill>
              <a:latin typeface="Arial" panose="020B0604020202020204" pitchFamily="34" charset="0"/>
            </a:endParaRPr>
          </a:p>
        </p:txBody>
      </p:sp>
      <p:pic>
        <p:nvPicPr>
          <p:cNvPr id="29700" name="Picture 5" descr="C:\Program Files\Microsoft Office\MEDIA\CAGCAT10\j030052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5445125"/>
            <a:ext cx="11715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6.2 </a:t>
            </a:r>
            <a:r>
              <a:rPr lang="zh-CN" altLang="en-US" sz="3600" dirty="0">
                <a:effectLst>
                  <a:outerShdw blurRad="38100" dist="38100" dir="2700000" algn="tl">
                    <a:srgbClr val="C0C0C0"/>
                  </a:outerShdw>
                </a:effectLst>
              </a:rPr>
              <a:t>软件编程语言和技术方法</a:t>
            </a:r>
            <a:r>
              <a:rPr lang="zh-CN" altLang="en-US" sz="3600" dirty="0"/>
              <a:t> </a:t>
            </a:r>
          </a:p>
        </p:txBody>
      </p:sp>
    </p:spTree>
    <p:extLst>
      <p:ext uri="{BB962C8B-B14F-4D97-AF65-F5344CB8AC3E}">
        <p14:creationId xmlns:p14="http://schemas.microsoft.com/office/powerpoint/2010/main" val="2800234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296525" y="1341438"/>
            <a:ext cx="8550950" cy="47529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400" dirty="0">
                <a:solidFill>
                  <a:srgbClr val="990033"/>
                </a:solidFill>
                <a:latin typeface="Arial" panose="020B0604020202020204" pitchFamily="34" charset="0"/>
              </a:rPr>
              <a:t>       2</a:t>
            </a:r>
            <a:r>
              <a:rPr lang="zh-CN" altLang="en-US" sz="2400" dirty="0">
                <a:solidFill>
                  <a:srgbClr val="990033"/>
                </a:solidFill>
                <a:latin typeface="Arial" panose="020B0604020202020204" pitchFamily="34" charset="0"/>
              </a:rPr>
              <a:t>）数据说明</a:t>
            </a:r>
          </a:p>
          <a:p>
            <a:pPr>
              <a:buFontTx/>
              <a:buNone/>
              <a:defRPr/>
            </a:pPr>
            <a:r>
              <a:rPr lang="zh-CN" altLang="en-US" sz="2400" dirty="0">
                <a:solidFill>
                  <a:schemeClr val="tx1"/>
                </a:solidFill>
                <a:latin typeface="Arial" panose="020B0604020202020204" pitchFamily="34" charset="0"/>
              </a:rPr>
              <a:t>       为使</a:t>
            </a:r>
            <a:r>
              <a:rPr lang="zh-CN" altLang="en-US" sz="2400" dirty="0">
                <a:solidFill>
                  <a:srgbClr val="C00000"/>
                </a:solidFill>
                <a:latin typeface="Arial" panose="020B0604020202020204" pitchFamily="34" charset="0"/>
              </a:rPr>
              <a:t>数据易理解和维护</a:t>
            </a:r>
            <a:r>
              <a:rPr lang="zh-CN" altLang="en-US" sz="2400" dirty="0">
                <a:solidFill>
                  <a:schemeClr val="tx1"/>
                </a:solidFill>
                <a:latin typeface="Arial" panose="020B0604020202020204" pitchFamily="34" charset="0"/>
              </a:rPr>
              <a:t>，常</a:t>
            </a:r>
            <a:r>
              <a:rPr lang="zh-CN" altLang="en-US" sz="2400" dirty="0">
                <a:solidFill>
                  <a:srgbClr val="C00000"/>
                </a:solidFill>
                <a:latin typeface="Arial" panose="020B0604020202020204" pitchFamily="34" charset="0"/>
              </a:rPr>
              <a:t>遵循指导原则</a:t>
            </a:r>
            <a:r>
              <a:rPr lang="zh-CN" altLang="en-US" sz="2400" dirty="0">
                <a:solidFill>
                  <a:schemeClr val="tx1"/>
                </a:solidFill>
                <a:latin typeface="Arial" panose="020B0604020202020204" pitchFamily="34" charset="0"/>
              </a:rPr>
              <a:t>。</a:t>
            </a:r>
          </a:p>
          <a:p>
            <a:pPr>
              <a:buFontTx/>
              <a:buNone/>
              <a:defRPr/>
            </a:pPr>
            <a:r>
              <a:rPr lang="en-US" altLang="zh-CN" sz="2400" dirty="0">
                <a:solidFill>
                  <a:schemeClr val="tx1"/>
                </a:solidFill>
                <a:latin typeface="Arial" panose="020B0604020202020204" pitchFamily="34" charset="0"/>
              </a:rPr>
              <a:t>       (1) </a:t>
            </a:r>
            <a:r>
              <a:rPr lang="zh-CN" altLang="en-US" sz="2400" dirty="0">
                <a:solidFill>
                  <a:schemeClr val="tx1"/>
                </a:solidFill>
                <a:latin typeface="Arial" panose="020B0604020202020204" pitchFamily="34" charset="0"/>
              </a:rPr>
              <a:t>数据说明顺序应规范，使数据的属性更易于查找，从而有利于测试、纠错与维护。</a:t>
            </a:r>
          </a:p>
          <a:p>
            <a:pPr>
              <a:buFontTx/>
              <a:buNone/>
              <a:defRPr/>
            </a:pPr>
            <a:r>
              <a:rPr lang="en-US" altLang="zh-CN" sz="2400" dirty="0">
                <a:solidFill>
                  <a:schemeClr val="tx1"/>
                </a:solidFill>
                <a:latin typeface="Arial" panose="020B0604020202020204" pitchFamily="34" charset="0"/>
              </a:rPr>
              <a:t>       (2) </a:t>
            </a:r>
            <a:r>
              <a:rPr lang="zh-CN" altLang="en-US" sz="2400" dirty="0">
                <a:solidFill>
                  <a:schemeClr val="tx1"/>
                </a:solidFill>
                <a:latin typeface="Arial" panose="020B0604020202020204" pitchFamily="34" charset="0"/>
              </a:rPr>
              <a:t>一个语句说明多个变量时，各变量按字典顺序进行排列。</a:t>
            </a:r>
          </a:p>
          <a:p>
            <a:pPr>
              <a:buFontTx/>
              <a:buNone/>
              <a:defRPr/>
            </a:pPr>
            <a:r>
              <a:rPr lang="en-US" altLang="zh-CN" sz="2400" dirty="0">
                <a:solidFill>
                  <a:schemeClr val="tx1"/>
                </a:solidFill>
                <a:latin typeface="Arial" panose="020B0604020202020204" pitchFamily="34" charset="0"/>
              </a:rPr>
              <a:t>       (3) </a:t>
            </a:r>
            <a:r>
              <a:rPr lang="zh-CN" altLang="en-US" sz="2400" dirty="0">
                <a:solidFill>
                  <a:schemeClr val="tx1"/>
                </a:solidFill>
                <a:latin typeface="Arial" panose="020B0604020202020204" pitchFamily="34" charset="0"/>
              </a:rPr>
              <a:t>对于复杂的数据结构，应加注释，说明在程序实现时的特点。</a:t>
            </a:r>
          </a:p>
          <a:p>
            <a:pPr>
              <a:buFontTx/>
              <a:buNone/>
              <a:defRPr/>
            </a:pPr>
            <a:r>
              <a:rPr lang="en-US" altLang="zh-CN" sz="2400" dirty="0">
                <a:solidFill>
                  <a:schemeClr val="tx1"/>
                </a:solidFill>
                <a:latin typeface="Arial" panose="020B0604020202020204" pitchFamily="34" charset="0"/>
              </a:rPr>
              <a:t>       </a:t>
            </a:r>
            <a:r>
              <a:rPr lang="en-US" altLang="zh-CN" sz="2400" dirty="0">
                <a:solidFill>
                  <a:srgbClr val="990033"/>
                </a:solidFill>
                <a:latin typeface="Arial" panose="020B0604020202020204" pitchFamily="34" charset="0"/>
              </a:rPr>
              <a:t>3</a:t>
            </a:r>
            <a:r>
              <a:rPr lang="zh-CN" altLang="en-US" sz="2400" dirty="0">
                <a:solidFill>
                  <a:srgbClr val="990033"/>
                </a:solidFill>
                <a:latin typeface="Arial" panose="020B0604020202020204" pitchFamily="34" charset="0"/>
              </a:rPr>
              <a:t>）语句构造</a:t>
            </a:r>
          </a:p>
          <a:p>
            <a:pPr>
              <a:buFontTx/>
              <a:buNone/>
              <a:defRPr/>
            </a:pPr>
            <a:r>
              <a:rPr lang="zh-CN" altLang="en-US" sz="2400" dirty="0">
                <a:solidFill>
                  <a:schemeClr val="tx1"/>
                </a:solidFill>
                <a:latin typeface="Arial" panose="020B0604020202020204" pitchFamily="34" charset="0"/>
              </a:rPr>
              <a:t>       </a:t>
            </a:r>
            <a:r>
              <a:rPr lang="zh-CN" altLang="en-US" sz="2400" dirty="0">
                <a:solidFill>
                  <a:srgbClr val="C00000"/>
                </a:solidFill>
                <a:latin typeface="Arial" panose="020B0604020202020204" pitchFamily="34" charset="0"/>
              </a:rPr>
              <a:t>构造程序语句</a:t>
            </a:r>
            <a:r>
              <a:rPr lang="zh-CN" altLang="en-US" sz="2400" dirty="0">
                <a:solidFill>
                  <a:schemeClr val="tx1"/>
                </a:solidFill>
                <a:latin typeface="Arial" panose="020B0604020202020204" pitchFamily="34" charset="0"/>
              </a:rPr>
              <a:t>是编程阶段的基本任务。其</a:t>
            </a:r>
            <a:r>
              <a:rPr lang="zh-CN" altLang="en-US" sz="2400" dirty="0">
                <a:solidFill>
                  <a:srgbClr val="990033"/>
                </a:solidFill>
                <a:latin typeface="Arial" panose="020B0604020202020204" pitchFamily="34" charset="0"/>
              </a:rPr>
              <a:t>主要原则</a:t>
            </a:r>
            <a:r>
              <a:rPr lang="zh-CN" altLang="en-US" sz="2400" dirty="0">
                <a:solidFill>
                  <a:schemeClr val="tx1"/>
                </a:solidFill>
                <a:latin typeface="Arial" panose="020B0604020202020204" pitchFamily="34" charset="0"/>
              </a:rPr>
              <a:t>是简单直接，不应为追求效率而使代码复杂化。</a:t>
            </a:r>
          </a:p>
        </p:txBody>
      </p:sp>
      <p:pic>
        <p:nvPicPr>
          <p:cNvPr id="30724" name="Picture 6" descr="C:\Program Files\Microsoft Office\MEDIA\CAGCAT10\j028575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5734050"/>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6.2 </a:t>
            </a:r>
            <a:r>
              <a:rPr lang="zh-CN" altLang="en-US" sz="3600" dirty="0">
                <a:effectLst>
                  <a:outerShdw blurRad="38100" dist="38100" dir="2700000" algn="tl">
                    <a:srgbClr val="C0C0C0"/>
                  </a:outerShdw>
                </a:effectLst>
              </a:rPr>
              <a:t>软件编程语言和技术方法</a:t>
            </a:r>
            <a:r>
              <a:rPr lang="zh-CN" altLang="en-US" sz="3600" dirty="0"/>
              <a:t> </a:t>
            </a:r>
          </a:p>
        </p:txBody>
      </p:sp>
    </p:spTree>
    <p:extLst>
      <p:ext uri="{BB962C8B-B14F-4D97-AF65-F5344CB8AC3E}">
        <p14:creationId xmlns:p14="http://schemas.microsoft.com/office/powerpoint/2010/main" val="2167366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250825" y="1340644"/>
            <a:ext cx="8534400" cy="44640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zh-CN" altLang="en-US" sz="2400" b="0">
                <a:solidFill>
                  <a:schemeClr val="tx1"/>
                </a:solidFill>
                <a:latin typeface="Arial" panose="020B0604020202020204" pitchFamily="34" charset="0"/>
              </a:rPr>
              <a:t>       </a:t>
            </a:r>
            <a:r>
              <a:rPr lang="en-US" altLang="zh-CN" sz="2400">
                <a:solidFill>
                  <a:srgbClr val="990033"/>
                </a:solidFill>
                <a:latin typeface="Arial" panose="020B0604020202020204" pitchFamily="34" charset="0"/>
              </a:rPr>
              <a:t>4</a:t>
            </a:r>
            <a:r>
              <a:rPr lang="zh-CN" altLang="en-US" sz="2400">
                <a:solidFill>
                  <a:srgbClr val="990033"/>
                </a:solidFill>
                <a:latin typeface="Arial" panose="020B0604020202020204" pitchFamily="34" charset="0"/>
              </a:rPr>
              <a:t>）输入和输出</a:t>
            </a:r>
          </a:p>
          <a:p>
            <a:pPr>
              <a:buFontTx/>
              <a:buNone/>
              <a:defRPr/>
            </a:pPr>
            <a:r>
              <a:rPr lang="zh-CN" altLang="en-US" sz="2400">
                <a:solidFill>
                  <a:schemeClr val="tx1"/>
                </a:solidFill>
                <a:latin typeface="Arial" panose="020B0604020202020204" pitchFamily="34" charset="0"/>
              </a:rPr>
              <a:t>       </a:t>
            </a:r>
            <a:r>
              <a:rPr lang="zh-CN" altLang="en-US" sz="2400">
                <a:solidFill>
                  <a:srgbClr val="C00000"/>
                </a:solidFill>
                <a:latin typeface="Arial" panose="020B0604020202020204" pitchFamily="34" charset="0"/>
              </a:rPr>
              <a:t>输入输出</a:t>
            </a:r>
            <a:r>
              <a:rPr lang="zh-CN" altLang="en-US" sz="2400">
                <a:solidFill>
                  <a:schemeClr val="tx1"/>
                </a:solidFill>
                <a:latin typeface="Arial" panose="020B0604020202020204" pitchFamily="34" charset="0"/>
              </a:rPr>
              <a:t>信息与用户的应用直接相关。对用户输入输出的方式和格式应尽可能操作简捷、界面便利。</a:t>
            </a:r>
          </a:p>
          <a:p>
            <a:pPr>
              <a:buFontTx/>
              <a:buNone/>
              <a:defRPr/>
            </a:pPr>
            <a:r>
              <a:rPr lang="zh-CN" altLang="en-US" sz="2400">
                <a:solidFill>
                  <a:schemeClr val="tx1"/>
                </a:solidFill>
                <a:latin typeface="Arial" panose="020B0604020202020204" pitchFamily="34" charset="0"/>
              </a:rPr>
              <a:t>      </a:t>
            </a:r>
            <a:r>
              <a:rPr lang="zh-CN" altLang="en-US" sz="2400">
                <a:solidFill>
                  <a:srgbClr val="CC0000"/>
                </a:solidFill>
                <a:latin typeface="Arial" panose="020B0604020202020204" pitchFamily="34" charset="0"/>
              </a:rPr>
              <a:t>输入输出</a:t>
            </a:r>
            <a:r>
              <a:rPr lang="zh-CN" altLang="en-US" sz="2400">
                <a:solidFill>
                  <a:schemeClr val="tx1"/>
                </a:solidFill>
                <a:latin typeface="Arial" panose="020B0604020202020204" pitchFamily="34" charset="0"/>
              </a:rPr>
              <a:t>在</a:t>
            </a:r>
            <a:r>
              <a:rPr lang="zh-CN" altLang="en-US" sz="2400">
                <a:solidFill>
                  <a:srgbClr val="990033"/>
                </a:solidFill>
                <a:latin typeface="Arial" panose="020B0604020202020204" pitchFamily="34" charset="0"/>
              </a:rPr>
              <a:t>界面设计时确定</a:t>
            </a:r>
            <a:r>
              <a:rPr lang="zh-CN" altLang="en-US" sz="2400">
                <a:solidFill>
                  <a:schemeClr val="tx1"/>
                </a:solidFill>
                <a:latin typeface="Arial" panose="020B0604020202020204" pitchFamily="34" charset="0"/>
              </a:rPr>
              <a:t>。应</a:t>
            </a:r>
            <a:r>
              <a:rPr lang="zh-CN" altLang="en-US" sz="2400" u="sng">
                <a:solidFill>
                  <a:srgbClr val="FF0066"/>
                </a:solidFill>
                <a:effectLst>
                  <a:outerShdw blurRad="38100" dist="38100" dir="2700000" algn="tl">
                    <a:srgbClr val="C0C0C0"/>
                  </a:outerShdw>
                </a:effectLst>
                <a:latin typeface="Arial" panose="020B0604020202020204" pitchFamily="34" charset="0"/>
              </a:rPr>
              <a:t>注意</a:t>
            </a:r>
            <a:r>
              <a:rPr lang="en-US" altLang="zh-CN" sz="2400">
                <a:solidFill>
                  <a:schemeClr val="tx1"/>
                </a:solidFill>
                <a:latin typeface="Arial" panose="020B0604020202020204" pitchFamily="34" charset="0"/>
              </a:rPr>
              <a:t>5</a:t>
            </a:r>
            <a:r>
              <a:rPr lang="zh-CN" altLang="en-US" sz="2400">
                <a:solidFill>
                  <a:schemeClr val="tx1"/>
                </a:solidFill>
                <a:latin typeface="Arial" panose="020B0604020202020204" pitchFamily="34" charset="0"/>
              </a:rPr>
              <a:t>点：</a:t>
            </a:r>
          </a:p>
          <a:p>
            <a:pPr>
              <a:buFontTx/>
              <a:buNone/>
              <a:defRPr/>
            </a:pPr>
            <a:r>
              <a:rPr lang="zh-CN" altLang="en-US" sz="2200">
                <a:solidFill>
                  <a:schemeClr val="tx1"/>
                </a:solidFill>
                <a:latin typeface="Arial" panose="020B0604020202020204" pitchFamily="34" charset="0"/>
              </a:rPr>
              <a:t>       ① 输入信息都进行有效性、合法性检查，并给出必要的状态和错误信息提示。</a:t>
            </a:r>
          </a:p>
          <a:p>
            <a:pPr>
              <a:buFontTx/>
              <a:buNone/>
              <a:defRPr/>
            </a:pPr>
            <a:r>
              <a:rPr lang="zh-CN" altLang="en-US" sz="2200">
                <a:solidFill>
                  <a:schemeClr val="tx1"/>
                </a:solidFill>
                <a:latin typeface="Arial" panose="020B0604020202020204" pitchFamily="34" charset="0"/>
              </a:rPr>
              <a:t>       ② 输入输出步骤和操作简单友好</a:t>
            </a:r>
            <a:r>
              <a:rPr lang="en-US" altLang="zh-CN" sz="2200">
                <a:solidFill>
                  <a:schemeClr val="tx1"/>
                </a:solidFill>
                <a:latin typeface="Arial" panose="020B0604020202020204" pitchFamily="34" charset="0"/>
              </a:rPr>
              <a:t>,</a:t>
            </a:r>
            <a:r>
              <a:rPr lang="zh-CN" altLang="en-US" sz="2200">
                <a:solidFill>
                  <a:schemeClr val="tx1"/>
                </a:solidFill>
                <a:latin typeface="Arial" panose="020B0604020202020204" pitchFamily="34" charset="0"/>
              </a:rPr>
              <a:t>格式界面简单一致。</a:t>
            </a:r>
          </a:p>
          <a:p>
            <a:pPr>
              <a:buFontTx/>
              <a:buNone/>
              <a:defRPr/>
            </a:pPr>
            <a:r>
              <a:rPr lang="zh-CN" altLang="en-US" sz="2200">
                <a:solidFill>
                  <a:schemeClr val="tx1"/>
                </a:solidFill>
                <a:latin typeface="Arial" panose="020B0604020202020204" pitchFamily="34" charset="0"/>
              </a:rPr>
              <a:t>       ③ 批量数据录入时，使用数据结束标志，不要由用户控制。</a:t>
            </a:r>
          </a:p>
          <a:p>
            <a:pPr>
              <a:buFontTx/>
              <a:buNone/>
              <a:defRPr/>
            </a:pPr>
            <a:r>
              <a:rPr lang="zh-CN" altLang="en-US" sz="2200">
                <a:solidFill>
                  <a:schemeClr val="tx1"/>
                </a:solidFill>
                <a:latin typeface="Arial" panose="020B0604020202020204" pitchFamily="34" charset="0"/>
              </a:rPr>
              <a:t>       ④ 允许默认值，尽量多用鼠标操作。</a:t>
            </a:r>
          </a:p>
          <a:p>
            <a:pPr>
              <a:buFontTx/>
              <a:buNone/>
              <a:defRPr/>
            </a:pPr>
            <a:r>
              <a:rPr lang="zh-CN" altLang="en-US" sz="2200">
                <a:solidFill>
                  <a:schemeClr val="tx1"/>
                </a:solidFill>
                <a:latin typeface="Arial" panose="020B0604020202020204" pitchFamily="34" charset="0"/>
              </a:rPr>
              <a:t>       ⑤ 输出清晰简明，有必要的注释说明，尽可能使用格式化报表和图形。</a:t>
            </a:r>
          </a:p>
        </p:txBody>
      </p:sp>
      <p:pic>
        <p:nvPicPr>
          <p:cNvPr id="31748" name="Picture 5" descr="C:\Program Files\Microsoft Office\MEDIA\CAGCAT10\j0234657.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5300663"/>
            <a:ext cx="10795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6.2 </a:t>
            </a:r>
            <a:r>
              <a:rPr lang="zh-CN" altLang="en-US" sz="3600" dirty="0">
                <a:effectLst>
                  <a:outerShdw blurRad="38100" dist="38100" dir="2700000" algn="tl">
                    <a:srgbClr val="C0C0C0"/>
                  </a:outerShdw>
                </a:effectLst>
              </a:rPr>
              <a:t>软件编程语言和技术方法</a:t>
            </a:r>
            <a:r>
              <a:rPr lang="zh-CN" altLang="en-US" sz="3600" dirty="0"/>
              <a:t> </a:t>
            </a:r>
          </a:p>
        </p:txBody>
      </p:sp>
    </p:spTree>
    <p:extLst>
      <p:ext uri="{BB962C8B-B14F-4D97-AF65-F5344CB8AC3E}">
        <p14:creationId xmlns:p14="http://schemas.microsoft.com/office/powerpoint/2010/main" val="295529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28625" y="161925"/>
            <a:ext cx="8178800" cy="533400"/>
          </a:xfrm>
        </p:spPr>
        <p:txBody>
          <a:bodyPr/>
          <a:lstStyle/>
          <a:p>
            <a:pPr eaLnBrk="1" hangingPunct="1">
              <a:defRPr/>
            </a:pPr>
            <a:r>
              <a:rPr lang="zh-CN" altLang="en-US" dirty="0">
                <a:effectLst>
                  <a:outerShdw blurRad="38100" dist="38100" dir="2700000" algn="tl">
                    <a:srgbClr val="C0C0C0"/>
                  </a:outerShdw>
                </a:effectLst>
              </a:rPr>
              <a:t>第</a:t>
            </a:r>
            <a:r>
              <a:rPr lang="en-US" altLang="zh-CN" dirty="0">
                <a:effectLst>
                  <a:outerShdw blurRad="38100" dist="38100" dir="2700000" algn="tl">
                    <a:srgbClr val="C0C0C0"/>
                  </a:outerShdw>
                </a:effectLst>
              </a:rPr>
              <a:t>6</a:t>
            </a:r>
            <a:r>
              <a:rPr lang="zh-CN" altLang="en-US" dirty="0">
                <a:effectLst>
                  <a:outerShdw blurRad="38100" dist="38100" dir="2700000" algn="tl">
                    <a:srgbClr val="C0C0C0"/>
                  </a:outerShdw>
                </a:effectLst>
              </a:rPr>
              <a:t>章 软件实现</a:t>
            </a:r>
          </a:p>
        </p:txBody>
      </p:sp>
      <p:sp>
        <p:nvSpPr>
          <p:cNvPr id="5123"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684213" y="2025650"/>
            <a:ext cx="7985125" cy="3027363"/>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zh-CN" altLang="en-US" sz="3200" b="0" dirty="0">
                <a:solidFill>
                  <a:schemeClr val="tx1"/>
                </a:solidFill>
                <a:effectLst>
                  <a:outerShdw blurRad="38100" dist="38100" dir="2700000" algn="tl">
                    <a:srgbClr val="C0C0C0"/>
                  </a:outerShdw>
                </a:effectLst>
                <a:latin typeface="Arial" panose="020B0604020202020204" pitchFamily="34" charset="0"/>
              </a:rPr>
              <a:t> </a:t>
            </a:r>
            <a:r>
              <a:rPr lang="zh-CN" altLang="en-US" sz="2800" dirty="0">
                <a:solidFill>
                  <a:schemeClr val="tx1"/>
                </a:solidFill>
                <a:effectLst>
                  <a:outerShdw blurRad="38100" dist="38100" dir="2700000" algn="tl">
                    <a:srgbClr val="C0C0C0"/>
                  </a:outerShdw>
                </a:effectLst>
                <a:latin typeface="Arial" panose="020B0604020202020204" pitchFamily="34" charset="0"/>
              </a:rPr>
              <a:t>● 理解软件实现的</a:t>
            </a:r>
            <a:r>
              <a:rPr lang="zh-CN" altLang="en-US" sz="2800" dirty="0">
                <a:solidFill>
                  <a:srgbClr val="C00000"/>
                </a:solidFill>
                <a:effectLst>
                  <a:outerShdw blurRad="38100" dist="38100" dir="2700000" algn="tl">
                    <a:srgbClr val="C0C0C0"/>
                  </a:outerShdw>
                </a:effectLst>
                <a:latin typeface="Arial" panose="020B0604020202020204" pitchFamily="34" charset="0"/>
              </a:rPr>
              <a:t>任务、过程、准则和策略</a:t>
            </a:r>
            <a:endParaRPr lang="en-US" altLang="zh-CN" sz="2800" dirty="0">
              <a:solidFill>
                <a:srgbClr val="C00000"/>
              </a:solidFill>
              <a:effectLst>
                <a:outerShdw blurRad="38100" dist="38100" dir="2700000" algn="tl">
                  <a:srgbClr val="C0C0C0"/>
                </a:outerShdw>
              </a:effectLst>
              <a:latin typeface="Arial" panose="020B0604020202020204" pitchFamily="34" charset="0"/>
            </a:endParaRPr>
          </a:p>
          <a:p>
            <a:pPr>
              <a:defRPr/>
            </a:pPr>
            <a:r>
              <a:rPr lang="zh-CN" altLang="en-US" sz="2800" dirty="0">
                <a:solidFill>
                  <a:schemeClr val="tx1"/>
                </a:solidFill>
                <a:effectLst>
                  <a:outerShdw blurRad="38100" dist="38100" dir="2700000" algn="tl">
                    <a:srgbClr val="C0C0C0"/>
                  </a:outerShdw>
                </a:effectLst>
                <a:latin typeface="Arial" panose="020B0604020202020204" pitchFamily="34" charset="0"/>
              </a:rPr>
              <a:t> ● 掌握软件</a:t>
            </a:r>
            <a:r>
              <a:rPr lang="zh-CN" altLang="zh-CN" sz="2800" dirty="0">
                <a:solidFill>
                  <a:schemeClr val="tx1"/>
                </a:solidFill>
                <a:effectLst>
                  <a:outerShdw blurRad="38100" dist="38100" dir="2700000" algn="tl">
                    <a:srgbClr val="C0C0C0"/>
                  </a:outerShdw>
                </a:effectLst>
                <a:latin typeface="Arial" panose="020B0604020202020204" pitchFamily="34" charset="0"/>
              </a:rPr>
              <a:t>编程语言、技术方法、标准和规范</a:t>
            </a:r>
          </a:p>
          <a:p>
            <a:pPr>
              <a:buFontTx/>
              <a:buNone/>
              <a:defRPr/>
            </a:pPr>
            <a:r>
              <a:rPr lang="zh-CN" altLang="en-US" sz="2800" dirty="0">
                <a:solidFill>
                  <a:schemeClr val="tx1"/>
                </a:solidFill>
                <a:effectLst>
                  <a:outerShdw blurRad="38100" dist="38100" dir="2700000" algn="tl">
                    <a:srgbClr val="C0C0C0"/>
                  </a:outerShdw>
                </a:effectLst>
                <a:latin typeface="Arial" panose="020B0604020202020204" pitchFamily="34" charset="0"/>
              </a:rPr>
              <a:t> ● 熟练</a:t>
            </a:r>
            <a:r>
              <a:rPr lang="zh-CN" altLang="zh-CN" sz="2800" dirty="0">
                <a:solidFill>
                  <a:srgbClr val="C00000"/>
                </a:solidFill>
                <a:effectLst>
                  <a:outerShdw blurRad="38100" dist="38100" dir="2700000" algn="tl">
                    <a:srgbClr val="C0C0C0"/>
                  </a:outerShdw>
                </a:effectLst>
                <a:latin typeface="Arial" panose="020B0604020202020204" pitchFamily="34" charset="0"/>
              </a:rPr>
              <a:t>手机</a:t>
            </a:r>
            <a:r>
              <a:rPr lang="en-US" altLang="zh-CN" sz="2800" dirty="0" err="1">
                <a:solidFill>
                  <a:srgbClr val="C00000"/>
                </a:solidFill>
                <a:effectLst>
                  <a:outerShdw blurRad="38100" dist="38100" dir="2700000" algn="tl">
                    <a:srgbClr val="C0C0C0"/>
                  </a:outerShdw>
                </a:effectLst>
                <a:latin typeface="Arial" panose="020B0604020202020204" pitchFamily="34" charset="0"/>
              </a:rPr>
              <a:t>WebAPP</a:t>
            </a:r>
            <a:r>
              <a:rPr lang="zh-CN" altLang="zh-CN" sz="2800" dirty="0">
                <a:solidFill>
                  <a:schemeClr val="tx1"/>
                </a:solidFill>
                <a:effectLst>
                  <a:outerShdw blurRad="38100" dist="38100" dir="2700000" algn="tl">
                    <a:srgbClr val="C0C0C0"/>
                  </a:outerShdw>
                </a:effectLst>
                <a:latin typeface="Arial" panose="020B0604020202020204" pitchFamily="34" charset="0"/>
              </a:rPr>
              <a:t>开发技术应用及软件生成</a:t>
            </a:r>
            <a:r>
              <a:rPr lang="zh-CN" altLang="en-US" sz="2800" dirty="0">
                <a:solidFill>
                  <a:srgbClr val="C00000"/>
                </a:solidFill>
                <a:effectLst>
                  <a:outerShdw blurRad="38100" dist="38100" dir="2700000" algn="tl">
                    <a:srgbClr val="C0C0C0"/>
                  </a:outerShdw>
                </a:effectLst>
                <a:latin typeface="Arial" panose="020B0604020202020204" pitchFamily="34" charset="0"/>
              </a:rPr>
              <a:t>技术</a:t>
            </a:r>
          </a:p>
          <a:p>
            <a:pPr>
              <a:buFontTx/>
              <a:buNone/>
              <a:defRPr/>
            </a:pPr>
            <a:r>
              <a:rPr lang="zh-CN" altLang="en-US" sz="2800" dirty="0">
                <a:solidFill>
                  <a:schemeClr val="tx1"/>
                </a:solidFill>
                <a:effectLst>
                  <a:outerShdw blurRad="38100" dist="38100" dir="2700000" algn="tl">
                    <a:srgbClr val="C0C0C0"/>
                  </a:outerShdw>
                </a:effectLst>
                <a:latin typeface="Arial" panose="020B0604020202020204" pitchFamily="34" charset="0"/>
              </a:rPr>
              <a:t> ●</a:t>
            </a:r>
            <a:r>
              <a:rPr lang="zh-CN" altLang="zh-CN" sz="2800" dirty="0">
                <a:solidFill>
                  <a:schemeClr val="tx1"/>
                </a:solidFill>
                <a:effectLst>
                  <a:outerShdw blurRad="38100" dist="38100" dir="2700000" algn="tl">
                    <a:srgbClr val="C0C0C0"/>
                  </a:outerShdw>
                </a:effectLst>
                <a:latin typeface="Arial" panose="020B0604020202020204" pitchFamily="34" charset="0"/>
              </a:rPr>
              <a:t>理解软件实现工具的应用和文档编写方法</a:t>
            </a:r>
            <a:endParaRPr lang="zh-CN" altLang="en-US" sz="2800" dirty="0">
              <a:solidFill>
                <a:schemeClr val="tx1"/>
              </a:solidFill>
              <a:effectLst>
                <a:outerShdw blurRad="38100" dist="38100" dir="2700000" algn="tl">
                  <a:srgbClr val="C0C0C0"/>
                </a:outerShdw>
              </a:effectLst>
              <a:latin typeface="Arial" panose="020B0604020202020204" pitchFamily="34" charset="0"/>
            </a:endParaRPr>
          </a:p>
        </p:txBody>
      </p:sp>
      <p:sp>
        <p:nvSpPr>
          <p:cNvPr id="5" name="AutoShape 8"/>
          <p:cNvSpPr>
            <a:spLocks noChangeArrowheads="1"/>
          </p:cNvSpPr>
          <p:nvPr/>
        </p:nvSpPr>
        <p:spPr bwMode="auto">
          <a:xfrm>
            <a:off x="8194675" y="2476500"/>
            <a:ext cx="949325" cy="422275"/>
          </a:xfrm>
          <a:prstGeom prst="wedgeRoundRectCallout">
            <a:avLst>
              <a:gd name="adj1" fmla="val -76273"/>
              <a:gd name="adj2" fmla="val 19667"/>
              <a:gd name="adj3" fmla="val 16667"/>
            </a:avLst>
          </a:prstGeom>
          <a:solidFill>
            <a:srgbClr val="FFFF00"/>
          </a:solidFill>
          <a:ln w="9525" algn="ctr">
            <a:solidFill>
              <a:schemeClr val="tx2"/>
            </a:solidFill>
            <a:miter lim="800000"/>
          </a:ln>
          <a:effectLst/>
        </p:spPr>
        <p:txBody>
          <a:bodyPr/>
          <a:lstStyle/>
          <a:p>
            <a:pPr algn="ctr">
              <a:spcBef>
                <a:spcPct val="20000"/>
              </a:spcBef>
              <a:buFont typeface="Wingdings" panose="05000000000000000000" pitchFamily="2" charset="2"/>
              <a:buNone/>
              <a:defRPr/>
            </a:pPr>
            <a:r>
              <a:rPr lang="zh-CN" altLang="en-US" b="0" dirty="0">
                <a:solidFill>
                  <a:srgbClr val="FF0000"/>
                </a:solidFill>
                <a:effectLst>
                  <a:outerShdw blurRad="38100" dist="38100" dir="2700000" algn="tl">
                    <a:srgbClr val="000000"/>
                  </a:outerShdw>
                </a:effectLst>
                <a:latin typeface="Arial Black" panose="020B0A04020102020204" pitchFamily="34" charset="0"/>
              </a:rPr>
              <a:t>重点</a:t>
            </a:r>
          </a:p>
        </p:txBody>
      </p:sp>
      <p:sp>
        <p:nvSpPr>
          <p:cNvPr id="6" name="AutoShape 8"/>
          <p:cNvSpPr>
            <a:spLocks noChangeArrowheads="1"/>
          </p:cNvSpPr>
          <p:nvPr/>
        </p:nvSpPr>
        <p:spPr bwMode="auto">
          <a:xfrm>
            <a:off x="8027988" y="4927600"/>
            <a:ext cx="919162" cy="360363"/>
          </a:xfrm>
          <a:prstGeom prst="wedgeRoundRectCallout">
            <a:avLst>
              <a:gd name="adj1" fmla="val -76273"/>
              <a:gd name="adj2" fmla="val 15639"/>
              <a:gd name="adj3" fmla="val 16667"/>
            </a:avLst>
          </a:prstGeom>
          <a:solidFill>
            <a:srgbClr val="FFFF00"/>
          </a:solidFill>
          <a:ln w="9525" algn="ctr">
            <a:solidFill>
              <a:schemeClr val="tx2"/>
            </a:solidFill>
            <a:miter lim="800000"/>
          </a:ln>
          <a:effectLst/>
        </p:spPr>
        <p:txBody>
          <a:bodyPr/>
          <a:lstStyle/>
          <a:p>
            <a:pPr algn="ctr">
              <a:spcBef>
                <a:spcPct val="20000"/>
              </a:spcBef>
              <a:buFont typeface="Wingdings" panose="05000000000000000000" pitchFamily="2" charset="2"/>
              <a:buNone/>
              <a:defRPr/>
            </a:pPr>
            <a:r>
              <a:rPr lang="zh-CN" altLang="en-US" b="0">
                <a:solidFill>
                  <a:srgbClr val="FF0000"/>
                </a:solidFill>
                <a:effectLst>
                  <a:outerShdw blurRad="38100" dist="38100" dir="2700000" algn="tl">
                    <a:srgbClr val="000000"/>
                  </a:outerShdw>
                </a:effectLst>
                <a:latin typeface="Arial Black" panose="020B0A04020102020204" pitchFamily="34" charset="0"/>
              </a:rPr>
              <a:t>重点</a:t>
            </a:r>
          </a:p>
        </p:txBody>
      </p:sp>
      <p:sp>
        <p:nvSpPr>
          <p:cNvPr id="3" name="圆角矩形 1"/>
          <p:cNvSpPr/>
          <p:nvPr/>
        </p:nvSpPr>
        <p:spPr bwMode="gray">
          <a:xfrm>
            <a:off x="990600" y="5270500"/>
            <a:ext cx="7297738" cy="1042988"/>
          </a:xfrm>
          <a:prstGeom prst="roundRect">
            <a:avLst/>
          </a:prstGeom>
          <a:gradFill flip="none" rotWithShape="1">
            <a:gsLst>
              <a:gs pos="0">
                <a:srgbClr val="CCFFFF">
                  <a:shade val="30000"/>
                  <a:satMod val="115000"/>
                </a:srgbClr>
              </a:gs>
              <a:gs pos="50000">
                <a:srgbClr val="CCFFFF">
                  <a:shade val="67500"/>
                  <a:satMod val="115000"/>
                </a:srgbClr>
              </a:gs>
              <a:gs pos="100000">
                <a:srgbClr val="CCFFFF">
                  <a:shade val="100000"/>
                  <a:satMod val="115000"/>
                </a:srgbClr>
              </a:gs>
            </a:gsLst>
            <a:lin ang="8100000" scaled="1"/>
            <a:tileRect/>
          </a:gradFill>
          <a:ln w="12700" algn="ctr">
            <a:solidFill>
              <a:schemeClr val="tx1">
                <a:lumMod val="75000"/>
              </a:schemeClr>
            </a:solidFill>
            <a:round/>
          </a:ln>
          <a:effectLst/>
        </p:spPr>
        <p:txBody>
          <a:bodyPr wrap="none" anchor="ctr"/>
          <a:lstStyle/>
          <a:p>
            <a:pPr algn="dist">
              <a:spcBef>
                <a:spcPct val="20000"/>
              </a:spcBef>
              <a:defRPr/>
            </a:pPr>
            <a:r>
              <a:rPr lang="zh-CN" altLang="en-US" sz="2400" u="sng" dirty="0">
                <a:solidFill>
                  <a:srgbClr val="FF0000"/>
                </a:solidFill>
                <a:effectLst>
                  <a:outerShdw blurRad="38100" dist="38100" dir="2700000" algn="tl">
                    <a:srgbClr val="000000">
                      <a:alpha val="43137"/>
                    </a:srgbClr>
                  </a:outerShdw>
                </a:effectLst>
              </a:rPr>
              <a:t>小组交流</a:t>
            </a:r>
            <a:r>
              <a:rPr lang="zh-CN" altLang="en-US" sz="2400" dirty="0">
                <a:solidFill>
                  <a:schemeClr val="tx2"/>
                </a:solidFill>
              </a:rPr>
              <a:t>：</a:t>
            </a:r>
            <a:r>
              <a:rPr lang="zh-CN" altLang="en-US" sz="2200" dirty="0">
                <a:solidFill>
                  <a:schemeClr val="tx2"/>
                </a:solidFill>
              </a:rPr>
              <a:t>软件需求分析、软件总体设计</a:t>
            </a:r>
            <a:r>
              <a:rPr lang="en-US" altLang="zh-CN" sz="2400" dirty="0">
                <a:solidFill>
                  <a:srgbClr val="FF0000"/>
                </a:solidFill>
              </a:rPr>
              <a:t>(</a:t>
            </a:r>
            <a:r>
              <a:rPr lang="zh-CN" altLang="en-US" sz="2400" dirty="0">
                <a:solidFill>
                  <a:srgbClr val="FF0000"/>
                </a:solidFill>
              </a:rPr>
              <a:t>结合选题</a:t>
            </a:r>
            <a:r>
              <a:rPr lang="en-US" altLang="zh-CN" sz="2400" dirty="0">
                <a:solidFill>
                  <a:srgbClr val="FF0000"/>
                </a:solidFill>
              </a:rPr>
              <a:t>)</a:t>
            </a:r>
            <a:endParaRPr lang="zh-CN" altLang="en-US" sz="2400" dirty="0">
              <a:solidFill>
                <a:srgbClr val="FF0000"/>
              </a:solidFill>
            </a:endParaRPr>
          </a:p>
          <a:p>
            <a:pPr algn="dist">
              <a:spcBef>
                <a:spcPct val="20000"/>
              </a:spcBef>
              <a:buFont typeface="Wingdings" panose="05000000000000000000" pitchFamily="2" charset="2"/>
              <a:buNone/>
              <a:defRPr/>
            </a:pPr>
            <a:r>
              <a:rPr lang="en-US" altLang="zh-CN" sz="2200" dirty="0">
                <a:solidFill>
                  <a:srgbClr val="990033"/>
                </a:solidFill>
                <a:effectLst>
                  <a:outerShdw blurRad="38100" dist="38100" dir="2700000" algn="tl">
                    <a:srgbClr val="000000">
                      <a:alpha val="43137"/>
                    </a:srgbClr>
                  </a:outerShdw>
                </a:effectLst>
              </a:rPr>
              <a:t>4.20(</a:t>
            </a:r>
            <a:r>
              <a:rPr lang="zh-CN" altLang="en-US" sz="2200" dirty="0">
                <a:solidFill>
                  <a:srgbClr val="990033"/>
                </a:solidFill>
                <a:effectLst>
                  <a:outerShdw blurRad="38100" dist="38100" dir="2700000" algn="tl">
                    <a:srgbClr val="000000">
                      <a:alpha val="43137"/>
                    </a:srgbClr>
                  </a:outerShdw>
                </a:effectLst>
              </a:rPr>
              <a:t>周一</a:t>
            </a:r>
            <a:r>
              <a:rPr lang="en-US" altLang="zh-CN" sz="2200" dirty="0">
                <a:solidFill>
                  <a:srgbClr val="990033"/>
                </a:solidFill>
                <a:effectLst>
                  <a:outerShdw blurRad="38100" dist="38100" dir="2700000" algn="tl">
                    <a:srgbClr val="000000">
                      <a:alpha val="43137"/>
                    </a:srgbClr>
                  </a:outerShdw>
                </a:effectLst>
              </a:rPr>
              <a:t>)</a:t>
            </a:r>
            <a:r>
              <a:rPr lang="en-US" altLang="zh-CN" sz="2200" dirty="0">
                <a:solidFill>
                  <a:schemeClr val="tx2"/>
                </a:solidFill>
              </a:rPr>
              <a:t>   </a:t>
            </a:r>
            <a:r>
              <a:rPr lang="zh-CN" altLang="en-US" sz="2200" dirty="0">
                <a:solidFill>
                  <a:schemeClr val="tx2"/>
                </a:solidFill>
              </a:rPr>
              <a:t>软件详细设计、软件实现 </a:t>
            </a:r>
            <a:r>
              <a:rPr lang="en-US" altLang="zh-CN" sz="2000" dirty="0">
                <a:solidFill>
                  <a:srgbClr val="FF0000"/>
                </a:solidFill>
              </a:rPr>
              <a:t>(</a:t>
            </a:r>
            <a:r>
              <a:rPr lang="zh-CN" altLang="en-US" sz="2000" dirty="0">
                <a:solidFill>
                  <a:srgbClr val="FF0000"/>
                </a:solidFill>
              </a:rPr>
              <a:t>任务</a:t>
            </a:r>
            <a:r>
              <a:rPr lang="en-US" altLang="zh-CN" sz="2000" dirty="0">
                <a:solidFill>
                  <a:srgbClr val="FF0000"/>
                </a:solidFill>
              </a:rPr>
              <a:t>-</a:t>
            </a:r>
            <a:r>
              <a:rPr lang="zh-CN" altLang="en-US" sz="2000" dirty="0">
                <a:solidFill>
                  <a:srgbClr val="FF0000"/>
                </a:solidFill>
              </a:rPr>
              <a:t>过程</a:t>
            </a:r>
            <a:r>
              <a:rPr lang="en-US" altLang="zh-CN" sz="2000" dirty="0">
                <a:solidFill>
                  <a:srgbClr val="FF0000"/>
                </a:solidFill>
              </a:rPr>
              <a:t>-</a:t>
            </a:r>
            <a:r>
              <a:rPr lang="zh-CN" altLang="en-US" sz="2000" dirty="0">
                <a:solidFill>
                  <a:srgbClr val="FF0000"/>
                </a:solidFill>
              </a:rPr>
              <a:t>技术</a:t>
            </a:r>
            <a:r>
              <a:rPr lang="en-US" altLang="zh-CN" sz="2000" dirty="0">
                <a:solidFill>
                  <a:srgbClr val="FF0000"/>
                </a:solidFill>
              </a:rPr>
              <a:t>-</a:t>
            </a:r>
            <a:r>
              <a:rPr lang="zh-CN" altLang="en-US" sz="2000" dirty="0">
                <a:solidFill>
                  <a:srgbClr val="FF0000"/>
                </a:solidFill>
              </a:rPr>
              <a:t>方法</a:t>
            </a:r>
            <a:r>
              <a:rPr lang="en-US" altLang="zh-CN" sz="2000" dirty="0">
                <a:solidFill>
                  <a:srgbClr val="FF0000"/>
                </a:solidFill>
              </a:rPr>
              <a:t>)</a:t>
            </a:r>
            <a:endParaRPr lang="zh-CN" altLang="en-US" sz="2000" dirty="0">
              <a:solidFill>
                <a:srgbClr val="FF0000"/>
              </a:solidFill>
            </a:endParaRPr>
          </a:p>
        </p:txBody>
      </p:sp>
      <p:sp>
        <p:nvSpPr>
          <p:cNvPr id="4" name="文本框 2"/>
          <p:cNvSpPr txBox="1"/>
          <p:nvPr/>
        </p:nvSpPr>
        <p:spPr>
          <a:xfrm>
            <a:off x="1611313" y="1306513"/>
            <a:ext cx="2576512" cy="639762"/>
          </a:xfrm>
          <a:prstGeom prst="rect">
            <a:avLst/>
          </a:prstGeom>
          <a:noFill/>
        </p:spPr>
        <p:txBody>
          <a:bodyPr wrap="none">
            <a:spAutoFit/>
          </a:bodyPr>
          <a:lstStyle/>
          <a:p>
            <a:pPr>
              <a:buFontTx/>
              <a:buNone/>
              <a:defRPr/>
            </a:pPr>
            <a:r>
              <a:rPr lang="en-US" altLang="zh-CN" sz="3600" dirty="0">
                <a:solidFill>
                  <a:srgbClr val="FF0000"/>
                </a:solidFill>
                <a:effectLst>
                  <a:outerShdw blurRad="38100" dist="38100" dir="2700000" algn="tl">
                    <a:srgbClr val="000000">
                      <a:alpha val="43137"/>
                    </a:srgbClr>
                  </a:outerShdw>
                </a:effectLst>
                <a:latin typeface="+mn-lt"/>
                <a:ea typeface="+mn-ea"/>
                <a:sym typeface="Wingdings" panose="05000000000000000000" pitchFamily="2" charset="2"/>
              </a:rPr>
              <a:t></a:t>
            </a:r>
            <a:r>
              <a:rPr lang="zh-CN" altLang="en-US" sz="3600"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教学目标</a:t>
            </a:r>
            <a:endParaRPr lang="zh-CN" altLang="en-US" sz="3600" noProof="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59777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698500" y="1341438"/>
            <a:ext cx="7908925" cy="244792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400" dirty="0">
                <a:solidFill>
                  <a:srgbClr val="FF0000"/>
                </a:solidFill>
                <a:latin typeface="Arial" panose="020B0604020202020204" pitchFamily="34" charset="0"/>
              </a:rPr>
              <a:t>        </a:t>
            </a:r>
            <a:r>
              <a:rPr lang="en-US" altLang="zh-CN" sz="2400" dirty="0">
                <a:solidFill>
                  <a:srgbClr val="990033"/>
                </a:solidFill>
                <a:latin typeface="Arial" panose="020B0604020202020204" pitchFamily="34" charset="0"/>
              </a:rPr>
              <a:t>5</a:t>
            </a:r>
            <a:r>
              <a:rPr lang="zh-CN" altLang="en-US" sz="2400" dirty="0">
                <a:solidFill>
                  <a:srgbClr val="990033"/>
                </a:solidFill>
                <a:latin typeface="Arial" panose="020B0604020202020204" pitchFamily="34" charset="0"/>
              </a:rPr>
              <a:t>）程序效率和安全可靠性</a:t>
            </a:r>
          </a:p>
          <a:p>
            <a:pPr>
              <a:buFontTx/>
              <a:buNone/>
              <a:defRPr/>
            </a:pPr>
            <a:r>
              <a:rPr lang="zh-CN" altLang="en-US" sz="2400" dirty="0">
                <a:solidFill>
                  <a:schemeClr val="tx1"/>
                </a:solidFill>
                <a:latin typeface="Arial" panose="020B0604020202020204" pitchFamily="34" charset="0"/>
              </a:rPr>
              <a:t>        </a:t>
            </a:r>
            <a:r>
              <a:rPr lang="zh-CN" altLang="en-US" sz="2400" dirty="0">
                <a:solidFill>
                  <a:srgbClr val="990033"/>
                </a:solidFill>
                <a:latin typeface="Arial" panose="020B0604020202020204" pitchFamily="34" charset="0"/>
              </a:rPr>
              <a:t>为适应</a:t>
            </a:r>
            <a:r>
              <a:rPr lang="en-US" altLang="zh-CN" sz="2400" dirty="0">
                <a:solidFill>
                  <a:srgbClr val="990033"/>
                </a:solidFill>
                <a:latin typeface="Arial" panose="020B0604020202020204" pitchFamily="34" charset="0"/>
              </a:rPr>
              <a:t>OOM</a:t>
            </a:r>
            <a:r>
              <a:rPr lang="zh-CN" altLang="en-US" sz="2400" dirty="0">
                <a:solidFill>
                  <a:srgbClr val="990033"/>
                </a:solidFill>
                <a:latin typeface="Arial" panose="020B0604020202020204" pitchFamily="34" charset="0"/>
              </a:rPr>
              <a:t>所特有的继承性</a:t>
            </a:r>
            <a:r>
              <a:rPr lang="zh-CN" altLang="en-US" sz="2400" dirty="0">
                <a:solidFill>
                  <a:schemeClr val="tx1"/>
                </a:solidFill>
                <a:latin typeface="Arial" panose="020B0604020202020204" pitchFamily="34" charset="0"/>
              </a:rPr>
              <a:t>等必须</a:t>
            </a:r>
            <a:r>
              <a:rPr lang="zh-CN" altLang="en-US" sz="2400" dirty="0">
                <a:solidFill>
                  <a:srgbClr val="CC0000"/>
                </a:solidFill>
                <a:latin typeface="Arial" panose="020B0604020202020204" pitchFamily="34" charset="0"/>
              </a:rPr>
              <a:t>遵循新原则</a:t>
            </a:r>
            <a:r>
              <a:rPr lang="zh-CN" altLang="en-US" sz="2400" dirty="0">
                <a:solidFill>
                  <a:schemeClr val="tx1"/>
                </a:solidFill>
                <a:latin typeface="Arial" panose="020B0604020202020204" pitchFamily="34" charset="0"/>
              </a:rPr>
              <a:t>：</a:t>
            </a:r>
          </a:p>
          <a:p>
            <a:pPr>
              <a:buFontTx/>
              <a:buNone/>
              <a:defRPr/>
            </a:pPr>
            <a:r>
              <a:rPr lang="en-US" altLang="zh-CN" sz="2400" dirty="0">
                <a:solidFill>
                  <a:schemeClr val="tx1"/>
                </a:solidFill>
                <a:latin typeface="Arial" panose="020B0604020202020204" pitchFamily="34" charset="0"/>
              </a:rPr>
              <a:t>        (1)</a:t>
            </a:r>
            <a:r>
              <a:rPr lang="zh-CN" altLang="en-US" sz="2400" dirty="0">
                <a:solidFill>
                  <a:schemeClr val="tx1"/>
                </a:solidFill>
                <a:latin typeface="Arial" panose="020B0604020202020204" pitchFamily="34" charset="0"/>
              </a:rPr>
              <a:t>提高可重用性。</a:t>
            </a:r>
          </a:p>
          <a:p>
            <a:pPr>
              <a:buFontTx/>
              <a:buNone/>
              <a:defRPr/>
            </a:pPr>
            <a:r>
              <a:rPr lang="en-US" altLang="zh-CN" sz="2400" dirty="0">
                <a:solidFill>
                  <a:schemeClr val="tx1"/>
                </a:solidFill>
                <a:latin typeface="Arial" panose="020B0604020202020204" pitchFamily="34" charset="0"/>
              </a:rPr>
              <a:t>        (2)</a:t>
            </a:r>
            <a:r>
              <a:rPr lang="zh-CN" altLang="en-US" sz="2400" dirty="0">
                <a:solidFill>
                  <a:schemeClr val="tx1"/>
                </a:solidFill>
                <a:latin typeface="Arial" panose="020B0604020202020204" pitchFamily="34" charset="0"/>
              </a:rPr>
              <a:t>提高可扩充性。</a:t>
            </a:r>
          </a:p>
          <a:p>
            <a:pPr>
              <a:buFontTx/>
              <a:buNone/>
              <a:defRPr/>
            </a:pPr>
            <a:r>
              <a:rPr lang="en-US" altLang="zh-CN" sz="2400" dirty="0">
                <a:solidFill>
                  <a:schemeClr val="tx1"/>
                </a:solidFill>
                <a:latin typeface="Arial" panose="020B0604020202020204" pitchFamily="34" charset="0"/>
              </a:rPr>
              <a:t>        (3)</a:t>
            </a:r>
            <a:r>
              <a:rPr lang="zh-CN" altLang="en-US" sz="2400" dirty="0">
                <a:solidFill>
                  <a:schemeClr val="tx1"/>
                </a:solidFill>
                <a:latin typeface="Arial" panose="020B0604020202020204" pitchFamily="34" charset="0"/>
              </a:rPr>
              <a:t>提高健壮性。</a:t>
            </a:r>
            <a:endParaRPr lang="en-US" altLang="zh-CN" sz="2400" dirty="0">
              <a:solidFill>
                <a:schemeClr val="tx1"/>
              </a:solidFill>
              <a:latin typeface="Arial" panose="020B0604020202020204" pitchFamily="34" charset="0"/>
            </a:endParaRPr>
          </a:p>
        </p:txBody>
      </p:sp>
      <p:sp>
        <p:nvSpPr>
          <p:cNvPr id="5" name="圆角矩形 4"/>
          <p:cNvSpPr/>
          <p:nvPr/>
        </p:nvSpPr>
        <p:spPr bwMode="gray">
          <a:xfrm>
            <a:off x="684213" y="3932238"/>
            <a:ext cx="7920037" cy="201612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400" dirty="0">
                <a:solidFill>
                  <a:srgbClr val="FF0000"/>
                </a:solidFill>
                <a:sym typeface="Wingdings" panose="05000000000000000000" pitchFamily="2" charset="2"/>
              </a:rPr>
              <a:t>   </a:t>
            </a:r>
            <a:r>
              <a:rPr lang="zh-CN" altLang="zh-CN" sz="2400" dirty="0">
                <a:solidFill>
                  <a:srgbClr val="FF0000"/>
                </a:solidFill>
                <a:latin typeface="黑体" panose="02010609060101010101" pitchFamily="49" charset="-122"/>
                <a:ea typeface="黑体" panose="02010609060101010101" pitchFamily="49" charset="-122"/>
              </a:rPr>
              <a:t>讨论思考</a:t>
            </a:r>
            <a:r>
              <a:rPr lang="zh-CN" altLang="zh-CN" sz="2400" dirty="0">
                <a:solidFill>
                  <a:srgbClr val="FF0000"/>
                </a:solidFill>
              </a:rPr>
              <a:t>：</a:t>
            </a:r>
          </a:p>
          <a:p>
            <a:pPr>
              <a:buFontTx/>
              <a:buNone/>
              <a:defRPr/>
            </a:pPr>
            <a:r>
              <a:rPr lang="zh-CN" altLang="en-US" sz="2000" dirty="0">
                <a:solidFill>
                  <a:schemeClr val="tx1"/>
                </a:solidFill>
                <a:latin typeface="Arial" panose="020B0604020202020204" pitchFamily="34" charset="0"/>
              </a:rPr>
              <a:t>          </a:t>
            </a:r>
            <a:r>
              <a:rPr lang="zh-CN" altLang="en-US" sz="2000" dirty="0">
                <a:solidFill>
                  <a:schemeClr val="tx1"/>
                </a:solidFill>
                <a:latin typeface="楷体" panose="02010609060101010101" pitchFamily="49" charset="-122"/>
                <a:ea typeface="楷体" panose="02010609060101010101" pitchFamily="49" charset="-122"/>
              </a:rPr>
              <a:t>（</a:t>
            </a:r>
            <a:r>
              <a:rPr lang="en-US" altLang="zh-CN" sz="2000" dirty="0">
                <a:solidFill>
                  <a:schemeClr val="tx1"/>
                </a:solidFill>
                <a:latin typeface="楷体" panose="02010609060101010101" pitchFamily="49" charset="-122"/>
                <a:ea typeface="楷体" panose="02010609060101010101" pitchFamily="49" charset="-122"/>
              </a:rPr>
              <a:t>1</a:t>
            </a:r>
            <a:r>
              <a:rPr lang="zh-CN" altLang="en-US" sz="2000" dirty="0">
                <a:solidFill>
                  <a:schemeClr val="tx1"/>
                </a:solidFill>
                <a:latin typeface="楷体" panose="02010609060101010101" pitchFamily="49" charset="-122"/>
                <a:ea typeface="楷体" panose="02010609060101010101" pitchFamily="49" charset="-122"/>
              </a:rPr>
              <a:t>）从应用特点分，高级语言可以分为哪几类？ </a:t>
            </a:r>
          </a:p>
          <a:p>
            <a:pPr>
              <a:buFontTx/>
              <a:buNone/>
              <a:defRPr/>
            </a:pPr>
            <a:r>
              <a:rPr lang="zh-CN" altLang="en-US" sz="2000" dirty="0">
                <a:solidFill>
                  <a:schemeClr val="tx1"/>
                </a:solidFill>
                <a:latin typeface="楷体" panose="02010609060101010101" pitchFamily="49" charset="-122"/>
                <a:ea typeface="楷体" panose="02010609060101010101" pitchFamily="49" charset="-122"/>
              </a:rPr>
              <a:t>      （</a:t>
            </a:r>
            <a:r>
              <a:rPr lang="en-US" altLang="zh-CN" sz="2000" dirty="0">
                <a:solidFill>
                  <a:schemeClr val="tx1"/>
                </a:solidFill>
                <a:latin typeface="楷体" panose="02010609060101010101" pitchFamily="49" charset="-122"/>
                <a:ea typeface="楷体" panose="02010609060101010101" pitchFamily="49" charset="-122"/>
              </a:rPr>
              <a:t>2</a:t>
            </a:r>
            <a:r>
              <a:rPr lang="zh-CN" altLang="en-US" sz="2000" dirty="0">
                <a:solidFill>
                  <a:schemeClr val="tx1"/>
                </a:solidFill>
                <a:latin typeface="楷体" panose="02010609060101010101" pitchFamily="49" charset="-122"/>
                <a:ea typeface="楷体" panose="02010609060101010101" pitchFamily="49" charset="-122"/>
              </a:rPr>
              <a:t>）如何选择程序设计语言？</a:t>
            </a:r>
          </a:p>
          <a:p>
            <a:pPr>
              <a:buFontTx/>
              <a:buNone/>
              <a:defRPr/>
            </a:pPr>
            <a:r>
              <a:rPr lang="zh-CN" altLang="en-US" sz="2000" dirty="0">
                <a:solidFill>
                  <a:schemeClr val="tx1"/>
                </a:solidFill>
                <a:latin typeface="楷体" panose="02010609060101010101" pitchFamily="49" charset="-122"/>
                <a:ea typeface="楷体" panose="02010609060101010101" pitchFamily="49" charset="-122"/>
              </a:rPr>
              <a:t>      （</a:t>
            </a:r>
            <a:r>
              <a:rPr lang="en-US" altLang="zh-CN" sz="2000" dirty="0">
                <a:solidFill>
                  <a:schemeClr val="tx1"/>
                </a:solidFill>
                <a:latin typeface="楷体" panose="02010609060101010101" pitchFamily="49" charset="-122"/>
                <a:ea typeface="楷体" panose="02010609060101010101" pitchFamily="49" charset="-122"/>
              </a:rPr>
              <a:t>3</a:t>
            </a:r>
            <a:r>
              <a:rPr lang="zh-CN" altLang="en-US" sz="2000" dirty="0">
                <a:solidFill>
                  <a:schemeClr val="tx1"/>
                </a:solidFill>
                <a:latin typeface="楷体" panose="02010609060101010101" pitchFamily="49" charset="-122"/>
                <a:ea typeface="楷体" panose="02010609060101010101" pitchFamily="49" charset="-122"/>
              </a:rPr>
              <a:t>）常用的程序设计方法有那些？好程序标准是什么</a:t>
            </a:r>
            <a:r>
              <a:rPr lang="en-US" altLang="zh-CN" sz="2000" dirty="0">
                <a:solidFill>
                  <a:schemeClr val="tx1"/>
                </a:solidFill>
                <a:latin typeface="楷体" panose="02010609060101010101" pitchFamily="49" charset="-122"/>
                <a:ea typeface="楷体" panose="02010609060101010101" pitchFamily="49" charset="-122"/>
              </a:rPr>
              <a:t>?</a:t>
            </a:r>
          </a:p>
          <a:p>
            <a:pPr>
              <a:buFontTx/>
              <a:buNone/>
              <a:defRPr/>
            </a:pPr>
            <a:r>
              <a:rPr lang="en-US" altLang="zh-CN" sz="2000" dirty="0">
                <a:solidFill>
                  <a:schemeClr val="tx1"/>
                </a:solidFill>
                <a:latin typeface="楷体" panose="02010609060101010101" pitchFamily="49" charset="-122"/>
                <a:ea typeface="楷体" panose="02010609060101010101" pitchFamily="49" charset="-122"/>
              </a:rPr>
              <a:t>      </a:t>
            </a:r>
            <a:r>
              <a:rPr lang="zh-CN" altLang="en-US" sz="2000" dirty="0">
                <a:solidFill>
                  <a:schemeClr val="tx1"/>
                </a:solidFill>
                <a:latin typeface="楷体" panose="02010609060101010101" pitchFamily="49" charset="-122"/>
                <a:ea typeface="楷体" panose="02010609060101010101" pitchFamily="49" charset="-122"/>
              </a:rPr>
              <a:t>（</a:t>
            </a:r>
            <a:r>
              <a:rPr lang="en-US" altLang="zh-CN" sz="2000" dirty="0">
                <a:solidFill>
                  <a:schemeClr val="tx1"/>
                </a:solidFill>
                <a:latin typeface="楷体" panose="02010609060101010101" pitchFamily="49" charset="-122"/>
                <a:ea typeface="楷体" panose="02010609060101010101" pitchFamily="49" charset="-122"/>
              </a:rPr>
              <a:t>4</a:t>
            </a:r>
            <a:r>
              <a:rPr lang="zh-CN" altLang="en-US" sz="2000" dirty="0">
                <a:solidFill>
                  <a:schemeClr val="tx1"/>
                </a:solidFill>
                <a:latin typeface="楷体" panose="02010609060101010101" pitchFamily="49" charset="-122"/>
                <a:ea typeface="楷体" panose="02010609060101010101" pitchFamily="49" charset="-122"/>
              </a:rPr>
              <a:t>）编成主要应该遵循的编程风格及规范有那些？</a:t>
            </a:r>
          </a:p>
        </p:txBody>
      </p:sp>
      <p:pic>
        <p:nvPicPr>
          <p:cNvPr id="32773" name="Picture 5" descr="C:\Program Files\Microsoft Office\MEDIA\CAGCAT10\j0234657.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6300" y="2627313"/>
            <a:ext cx="10795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6.2 </a:t>
            </a:r>
            <a:r>
              <a:rPr lang="zh-CN" altLang="en-US" sz="3600" dirty="0">
                <a:effectLst>
                  <a:outerShdw blurRad="38100" dist="38100" dir="2700000" algn="tl">
                    <a:srgbClr val="C0C0C0"/>
                  </a:outerShdw>
                </a:effectLst>
              </a:rPr>
              <a:t>软件编程语言和技术方法</a:t>
            </a:r>
            <a:r>
              <a:rPr lang="zh-CN" altLang="en-US" sz="3600" dirty="0"/>
              <a:t> </a:t>
            </a:r>
          </a:p>
        </p:txBody>
      </p:sp>
    </p:spTree>
    <p:extLst>
      <p:ext uri="{BB962C8B-B14F-4D97-AF65-F5344CB8AC3E}">
        <p14:creationId xmlns:p14="http://schemas.microsoft.com/office/powerpoint/2010/main" val="2999294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380267" y="1082012"/>
            <a:ext cx="8631575" cy="51847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altLang="zh-CN" sz="2400" dirty="0">
                <a:solidFill>
                  <a:srgbClr val="FF0000"/>
                </a:solidFill>
              </a:rPr>
              <a:t>6.3.1 </a:t>
            </a:r>
            <a:r>
              <a:rPr lang="zh-CN" altLang="zh-CN" sz="2400" dirty="0">
                <a:solidFill>
                  <a:srgbClr val="FF0000"/>
                </a:solidFill>
              </a:rPr>
              <a:t>移动</a:t>
            </a:r>
            <a:r>
              <a:rPr lang="en-US" altLang="zh-CN" sz="2400" dirty="0" err="1">
                <a:solidFill>
                  <a:srgbClr val="FF0000"/>
                </a:solidFill>
              </a:rPr>
              <a:t>WebApp</a:t>
            </a:r>
            <a:r>
              <a:rPr lang="zh-CN" altLang="zh-CN" sz="2400" dirty="0">
                <a:solidFill>
                  <a:srgbClr val="FF0000"/>
                </a:solidFill>
              </a:rPr>
              <a:t>开发技术和过程</a:t>
            </a:r>
          </a:p>
          <a:p>
            <a:pPr>
              <a:defRPr/>
            </a:pPr>
            <a:r>
              <a:rPr lang="en-US" altLang="zh-CN" sz="2400" dirty="0"/>
              <a:t>1. </a:t>
            </a:r>
            <a:r>
              <a:rPr lang="zh-CN" altLang="zh-CN" sz="2400" dirty="0"/>
              <a:t>常用的移动</a:t>
            </a:r>
            <a:r>
              <a:rPr lang="en-US" altLang="zh-CN" sz="2400" dirty="0" err="1"/>
              <a:t>WebApp</a:t>
            </a:r>
            <a:r>
              <a:rPr lang="zh-CN" altLang="zh-CN" sz="2400" dirty="0"/>
              <a:t>开发技术</a:t>
            </a:r>
          </a:p>
          <a:p>
            <a:pPr>
              <a:defRPr/>
            </a:pPr>
            <a:r>
              <a:rPr lang="zh-CN" altLang="zh-CN" sz="2300" dirty="0"/>
              <a:t>常用的移动</a:t>
            </a:r>
            <a:r>
              <a:rPr lang="en-US" altLang="zh-CN" sz="2300" dirty="0" err="1"/>
              <a:t>WebApp</a:t>
            </a:r>
            <a:r>
              <a:rPr lang="zh-CN" altLang="zh-CN" sz="2300" dirty="0"/>
              <a:t>开发技术，主要包括三种。</a:t>
            </a:r>
          </a:p>
          <a:p>
            <a:pPr>
              <a:defRPr/>
            </a:pPr>
            <a:r>
              <a:rPr lang="zh-CN" altLang="zh-CN" sz="2300" dirty="0"/>
              <a:t>（</a:t>
            </a:r>
            <a:r>
              <a:rPr lang="en-US" altLang="zh-CN" sz="2300" dirty="0"/>
              <a:t>1</a:t>
            </a:r>
            <a:r>
              <a:rPr lang="zh-CN" altLang="zh-CN" sz="2300" dirty="0"/>
              <a:t>）移动</a:t>
            </a:r>
            <a:r>
              <a:rPr lang="en-US" altLang="zh-CN" sz="2300" dirty="0"/>
              <a:t>Web</a:t>
            </a:r>
            <a:r>
              <a:rPr lang="zh-CN" altLang="zh-CN" sz="2300" dirty="0"/>
              <a:t>开发。同</a:t>
            </a:r>
            <a:r>
              <a:rPr lang="en-US" altLang="zh-CN" sz="2300" dirty="0"/>
              <a:t>Web</a:t>
            </a:r>
            <a:r>
              <a:rPr lang="zh-CN" altLang="zh-CN" sz="2300" dirty="0"/>
              <a:t>前端开发类似，使用的技术都是</a:t>
            </a:r>
            <a:r>
              <a:rPr lang="en-US" altLang="zh-CN" sz="2300" dirty="0" err="1"/>
              <a:t>html+css+js</a:t>
            </a:r>
            <a:r>
              <a:rPr lang="zh-CN" altLang="zh-CN" sz="2300" dirty="0"/>
              <a:t>。区别为手机浏览器主要使用</a:t>
            </a:r>
            <a:r>
              <a:rPr lang="en-US" altLang="zh-CN" sz="2300" dirty="0" err="1"/>
              <a:t>Webkit</a:t>
            </a:r>
            <a:r>
              <a:rPr lang="zh-CN" altLang="zh-CN" sz="2300" dirty="0"/>
              <a:t>，计算机端主要使用</a:t>
            </a:r>
            <a:r>
              <a:rPr lang="en-US" altLang="zh-CN" sz="2300" dirty="0"/>
              <a:t>IE</a:t>
            </a:r>
            <a:r>
              <a:rPr lang="zh-CN" altLang="zh-CN" sz="2300" dirty="0"/>
              <a:t>。手机网页可以理解成计算机网页的缩小版加一些触摸特性。由于是在浏览器中进行的网页开发，最终代码具有跨系统平台的特性。</a:t>
            </a:r>
          </a:p>
          <a:p>
            <a:pPr>
              <a:defRPr/>
            </a:pPr>
            <a:r>
              <a:rPr lang="zh-CN" altLang="zh-CN" sz="2300" dirty="0"/>
              <a:t>（</a:t>
            </a:r>
            <a:r>
              <a:rPr lang="en-US" altLang="zh-CN" sz="2300" dirty="0"/>
              <a:t>2</a:t>
            </a:r>
            <a:r>
              <a:rPr lang="zh-CN" altLang="zh-CN" sz="2300" dirty="0"/>
              <a:t>）</a:t>
            </a:r>
            <a:r>
              <a:rPr lang="en-US" altLang="zh-CN" sz="2300" dirty="0" err="1"/>
              <a:t>WebApp</a:t>
            </a:r>
            <a:r>
              <a:rPr lang="zh-CN" altLang="zh-CN" sz="2300" dirty="0"/>
              <a:t>开发。主要用</a:t>
            </a:r>
            <a:r>
              <a:rPr lang="en-US" altLang="zh-CN" sz="2300" dirty="0"/>
              <a:t>html5</a:t>
            </a:r>
            <a:r>
              <a:rPr lang="zh-CN" altLang="zh-CN" sz="2300" dirty="0"/>
              <a:t>技术开发，</a:t>
            </a:r>
            <a:r>
              <a:rPr lang="en-US" altLang="zh-CN" sz="2300" dirty="0" err="1"/>
              <a:t>WebApp</a:t>
            </a:r>
            <a:r>
              <a:rPr lang="zh-CN" altLang="zh-CN" sz="2300" dirty="0"/>
              <a:t>比较接近客户端应用程序的用户体验，可以和系统深度融合，调用一些只有客户端才能调用的功能，如在手机移动设备利用</a:t>
            </a:r>
            <a:r>
              <a:rPr lang="en-US" altLang="zh-CN" sz="2300" dirty="0"/>
              <a:t>html5</a:t>
            </a:r>
            <a:r>
              <a:rPr lang="zh-CN" altLang="zh-CN" sz="2300" dirty="0"/>
              <a:t>开发出的网页可以访问电话、摄像头等本地功能。 </a:t>
            </a:r>
            <a:endParaRPr lang="en-US" altLang="zh-CN" sz="2300" dirty="0"/>
          </a:p>
          <a:p>
            <a:pPr>
              <a:defRPr/>
            </a:pPr>
            <a:r>
              <a:rPr lang="zh-CN" altLang="zh-CN" sz="2300" dirty="0"/>
              <a:t>（</a:t>
            </a:r>
            <a:r>
              <a:rPr lang="en-US" altLang="zh-CN" sz="2300" dirty="0"/>
              <a:t>3</a:t>
            </a:r>
            <a:r>
              <a:rPr lang="zh-CN" altLang="zh-CN" sz="2300" dirty="0"/>
              <a:t>）</a:t>
            </a:r>
            <a:r>
              <a:rPr lang="en-US" altLang="zh-CN" sz="2300" dirty="0" err="1"/>
              <a:t>NativeApp</a:t>
            </a:r>
            <a:r>
              <a:rPr lang="zh-CN" altLang="zh-CN" sz="2300" dirty="0"/>
              <a:t>开发。</a:t>
            </a:r>
            <a:r>
              <a:rPr lang="en-US" altLang="zh-CN" sz="2300" dirty="0"/>
              <a:t>Native Client</a:t>
            </a:r>
            <a:r>
              <a:rPr lang="zh-CN" altLang="zh-CN" sz="2300" dirty="0"/>
              <a:t>的开发</a:t>
            </a:r>
            <a:r>
              <a:rPr lang="en-US" altLang="zh-CN" sz="2300" dirty="0"/>
              <a:t>Android</a:t>
            </a:r>
            <a:r>
              <a:rPr lang="zh-CN" altLang="zh-CN" sz="2300" dirty="0"/>
              <a:t>为</a:t>
            </a:r>
            <a:r>
              <a:rPr lang="en-US" altLang="zh-CN" sz="2300" dirty="0"/>
              <a:t>Java</a:t>
            </a:r>
            <a:r>
              <a:rPr lang="zh-CN" altLang="zh-CN" sz="2300" dirty="0"/>
              <a:t>，</a:t>
            </a:r>
            <a:r>
              <a:rPr lang="en-US" altLang="zh-CN" sz="2300" dirty="0" err="1"/>
              <a:t>ios</a:t>
            </a:r>
            <a:r>
              <a:rPr lang="zh-CN" altLang="zh-CN" sz="2300" dirty="0"/>
              <a:t>为</a:t>
            </a:r>
            <a:r>
              <a:rPr lang="en-US" altLang="zh-CN" sz="2300" dirty="0"/>
              <a:t>Objective-C</a:t>
            </a:r>
            <a:endParaRPr lang="zh-CN" altLang="en-US" sz="2300" dirty="0">
              <a:solidFill>
                <a:srgbClr val="990033"/>
              </a:solidFill>
              <a:latin typeface="Arial" panose="020B0604020202020204" pitchFamily="34" charset="0"/>
            </a:endParaRPr>
          </a:p>
        </p:txBody>
      </p:sp>
      <p:pic>
        <p:nvPicPr>
          <p:cNvPr id="33796" name="Picture 6" descr="C:\Program Files\Microsoft Office\MEDIA\CAGCAT10\j028575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5734050"/>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solidFill>
                  <a:schemeClr val="bg1"/>
                </a:solidFill>
                <a:latin typeface="Verdana" panose="020B0604030504040204" pitchFamily="34" charset="0"/>
              </a:rPr>
              <a:t>6.3 </a:t>
            </a:r>
            <a:r>
              <a:rPr lang="zh-CN" altLang="zh-CN" sz="3600">
                <a:solidFill>
                  <a:schemeClr val="bg1"/>
                </a:solidFill>
                <a:latin typeface="Verdana" panose="020B0604030504040204" pitchFamily="34" charset="0"/>
              </a:rPr>
              <a:t>移动</a:t>
            </a:r>
            <a:r>
              <a:rPr lang="en-US" altLang="zh-CN" sz="3600">
                <a:solidFill>
                  <a:schemeClr val="bg1"/>
                </a:solidFill>
                <a:latin typeface="Verdana" panose="020B0604030504040204" pitchFamily="34" charset="0"/>
              </a:rPr>
              <a:t>WebApp</a:t>
            </a:r>
            <a:r>
              <a:rPr lang="zh-CN" altLang="zh-CN" sz="3600">
                <a:solidFill>
                  <a:schemeClr val="bg1"/>
                </a:solidFill>
                <a:latin typeface="Verdana" panose="020B0604030504040204" pitchFamily="34" charset="0"/>
              </a:rPr>
              <a:t>开发技术应用</a:t>
            </a:r>
            <a:endParaRPr lang="zh-CN" altLang="en-US" sz="3600">
              <a:solidFill>
                <a:schemeClr val="bg1"/>
              </a:solidFill>
              <a:latin typeface="Verdana" panose="020B0604030504040204" pitchFamily="34" charset="0"/>
            </a:endParaRPr>
          </a:p>
        </p:txBody>
      </p:sp>
    </p:spTree>
    <p:extLst>
      <p:ext uri="{BB962C8B-B14F-4D97-AF65-F5344CB8AC3E}">
        <p14:creationId xmlns:p14="http://schemas.microsoft.com/office/powerpoint/2010/main" val="87475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428625" y="1341438"/>
            <a:ext cx="8373845" cy="47529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altLang="zh-CN" sz="2400" dirty="0"/>
              <a:t>    2. </a:t>
            </a:r>
            <a:r>
              <a:rPr lang="zh-CN" altLang="zh-CN" sz="2400" dirty="0"/>
              <a:t>移动</a:t>
            </a:r>
            <a:r>
              <a:rPr lang="en-US" altLang="zh-CN" sz="2400" dirty="0" err="1"/>
              <a:t>WebApp</a:t>
            </a:r>
            <a:r>
              <a:rPr lang="zh-CN" altLang="zh-CN" sz="2400" dirty="0"/>
              <a:t>开发过程</a:t>
            </a:r>
          </a:p>
          <a:p>
            <a:pPr>
              <a:defRPr/>
            </a:pPr>
            <a:r>
              <a:rPr lang="en-US" altLang="zh-CN" sz="2400" dirty="0"/>
              <a:t>   </a:t>
            </a:r>
            <a:r>
              <a:rPr lang="zh-CN" altLang="zh-CN" sz="2400" dirty="0"/>
              <a:t>相对</a:t>
            </a:r>
            <a:r>
              <a:rPr lang="en-US" altLang="zh-CN" sz="2400" dirty="0"/>
              <a:t>Web</a:t>
            </a:r>
            <a:r>
              <a:rPr lang="zh-CN" altLang="zh-CN" sz="2400" dirty="0"/>
              <a:t>端的产品开发流程，时常习惯于将某一个</a:t>
            </a:r>
            <a:r>
              <a:rPr lang="en-US" altLang="zh-CN" sz="2400" dirty="0"/>
              <a:t>App</a:t>
            </a:r>
            <a:r>
              <a:rPr lang="zh-CN" altLang="zh-CN" sz="2400" dirty="0"/>
              <a:t>称为产品，目前移动客户端的开发流程在某些流程上已经开始发生一些更新变化。</a:t>
            </a:r>
          </a:p>
          <a:p>
            <a:pPr>
              <a:defRPr/>
            </a:pPr>
            <a:r>
              <a:rPr lang="en-US" altLang="zh-CN" sz="2400" dirty="0"/>
              <a:t>  </a:t>
            </a:r>
            <a:r>
              <a:rPr lang="zh-CN" altLang="zh-CN" sz="2400" dirty="0"/>
              <a:t>（</a:t>
            </a:r>
            <a:r>
              <a:rPr lang="en-US" altLang="zh-CN" sz="2400" dirty="0"/>
              <a:t>1</a:t>
            </a:r>
            <a:r>
              <a:rPr lang="zh-CN" altLang="zh-CN" sz="2400" dirty="0"/>
              <a:t>）</a:t>
            </a:r>
            <a:r>
              <a:rPr lang="en-US" altLang="zh-CN" sz="2400" dirty="0"/>
              <a:t>Web</a:t>
            </a:r>
            <a:r>
              <a:rPr lang="zh-CN" altLang="zh-CN" sz="2400" dirty="0"/>
              <a:t>端从立项开始开发流程为：产品经理提出需求</a:t>
            </a:r>
            <a:r>
              <a:rPr lang="en-US" altLang="zh-CN" sz="2400" dirty="0"/>
              <a:t>(</a:t>
            </a:r>
            <a:r>
              <a:rPr lang="zh-CN" altLang="zh-CN" sz="2400" dirty="0"/>
              <a:t>原型等</a:t>
            </a:r>
            <a:r>
              <a:rPr lang="en-US" altLang="zh-CN" sz="2400" dirty="0"/>
              <a:t>)</a:t>
            </a:r>
            <a:r>
              <a:rPr lang="zh-CN" altLang="zh-CN" sz="2400" dirty="0"/>
              <a:t>、讨论需求、通过需求、交付设计师设计</a:t>
            </a:r>
            <a:r>
              <a:rPr lang="en-US" altLang="zh-CN" sz="2400" dirty="0"/>
              <a:t>layout</a:t>
            </a:r>
            <a:r>
              <a:rPr lang="zh-CN" altLang="zh-CN" sz="2400" dirty="0"/>
              <a:t>、确认、页面制作</a:t>
            </a:r>
            <a:r>
              <a:rPr lang="en-US" altLang="zh-CN" sz="2400" dirty="0"/>
              <a:t>(</a:t>
            </a:r>
            <a:r>
              <a:rPr lang="zh-CN" altLang="zh-CN" sz="2400" dirty="0"/>
              <a:t>俗称切页面</a:t>
            </a:r>
            <a:r>
              <a:rPr lang="en-US" altLang="zh-CN" sz="2400" dirty="0"/>
              <a:t>)</a:t>
            </a:r>
            <a:r>
              <a:rPr lang="zh-CN" altLang="zh-CN" sz="2400" dirty="0"/>
              <a:t>、交付工程师开发、修改细节及</a:t>
            </a:r>
            <a:r>
              <a:rPr lang="en-US" altLang="zh-CN" sz="2400" dirty="0"/>
              <a:t>bug</a:t>
            </a:r>
            <a:r>
              <a:rPr lang="zh-CN" altLang="zh-CN" sz="2400" dirty="0"/>
              <a:t>和上线。</a:t>
            </a:r>
          </a:p>
          <a:p>
            <a:pPr>
              <a:defRPr/>
            </a:pPr>
            <a:r>
              <a:rPr lang="en-US" altLang="zh-CN" sz="2400" dirty="0"/>
              <a:t>  </a:t>
            </a:r>
            <a:r>
              <a:rPr lang="zh-CN" altLang="zh-CN" sz="2400" dirty="0"/>
              <a:t>（</a:t>
            </a:r>
            <a:r>
              <a:rPr lang="en-US" altLang="zh-CN" sz="2400" dirty="0"/>
              <a:t>2</a:t>
            </a:r>
            <a:r>
              <a:rPr lang="zh-CN" altLang="zh-CN" sz="2400" dirty="0"/>
              <a:t>）移动客户端开发流程为：产品经理提出需求</a:t>
            </a:r>
            <a:r>
              <a:rPr lang="en-US" altLang="zh-CN" sz="2400" dirty="0"/>
              <a:t>(</a:t>
            </a:r>
            <a:r>
              <a:rPr lang="zh-CN" altLang="zh-CN" sz="2400" dirty="0"/>
              <a:t>原型等</a:t>
            </a:r>
            <a:r>
              <a:rPr lang="en-US" altLang="zh-CN" sz="2400" dirty="0"/>
              <a:t>)</a:t>
            </a:r>
            <a:r>
              <a:rPr lang="zh-CN" altLang="zh-CN" sz="2400" dirty="0"/>
              <a:t>、讨论需求、通过需求、设计</a:t>
            </a:r>
            <a:r>
              <a:rPr lang="en-US" altLang="zh-CN" sz="2400" dirty="0"/>
              <a:t>layout(</a:t>
            </a:r>
            <a:r>
              <a:rPr lang="zh-CN" altLang="zh-CN" sz="2400" dirty="0"/>
              <a:t>包括交互设计及</a:t>
            </a:r>
            <a:r>
              <a:rPr lang="en-US" altLang="zh-CN" sz="2400" dirty="0" err="1"/>
              <a:t>ui</a:t>
            </a:r>
            <a:r>
              <a:rPr lang="zh-CN" altLang="zh-CN" sz="2400" dirty="0"/>
              <a:t>设计</a:t>
            </a:r>
            <a:r>
              <a:rPr lang="en-US" altLang="zh-CN" sz="2400" dirty="0"/>
              <a:t>)</a:t>
            </a:r>
            <a:r>
              <a:rPr lang="zh-CN" altLang="zh-CN" sz="2400" dirty="0"/>
              <a:t>、确认、切图、交付工程师开发、后期修改和上线。</a:t>
            </a:r>
          </a:p>
        </p:txBody>
      </p:sp>
      <p:pic>
        <p:nvPicPr>
          <p:cNvPr id="34820" name="Picture 6" descr="C:\Program Files\Microsoft Office\MEDIA\CAGCAT10\j028575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5734050"/>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solidFill>
                  <a:schemeClr val="bg1"/>
                </a:solidFill>
                <a:latin typeface="Verdana" panose="020B0604030504040204" pitchFamily="34" charset="0"/>
              </a:rPr>
              <a:t>6.3 </a:t>
            </a:r>
            <a:r>
              <a:rPr lang="zh-CN" altLang="zh-CN" sz="3600">
                <a:solidFill>
                  <a:schemeClr val="bg1"/>
                </a:solidFill>
                <a:latin typeface="Verdana" panose="020B0604030504040204" pitchFamily="34" charset="0"/>
              </a:rPr>
              <a:t>移动</a:t>
            </a:r>
            <a:r>
              <a:rPr lang="en-US" altLang="zh-CN" sz="3600">
                <a:solidFill>
                  <a:schemeClr val="bg1"/>
                </a:solidFill>
                <a:latin typeface="Verdana" panose="020B0604030504040204" pitchFamily="34" charset="0"/>
              </a:rPr>
              <a:t>WebApp</a:t>
            </a:r>
            <a:r>
              <a:rPr lang="zh-CN" altLang="zh-CN" sz="3600">
                <a:solidFill>
                  <a:schemeClr val="bg1"/>
                </a:solidFill>
                <a:latin typeface="Verdana" panose="020B0604030504040204" pitchFamily="34" charset="0"/>
              </a:rPr>
              <a:t>开发技术应用</a:t>
            </a:r>
            <a:endParaRPr lang="zh-CN" altLang="en-US" sz="3600">
              <a:solidFill>
                <a:schemeClr val="bg1"/>
              </a:solidFill>
              <a:latin typeface="Verdana" panose="020B0604030504040204" pitchFamily="34" charset="0"/>
            </a:endParaRPr>
          </a:p>
        </p:txBody>
      </p:sp>
    </p:spTree>
    <p:extLst>
      <p:ext uri="{BB962C8B-B14F-4D97-AF65-F5344CB8AC3E}">
        <p14:creationId xmlns:p14="http://schemas.microsoft.com/office/powerpoint/2010/main" val="260536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373063" y="1382712"/>
            <a:ext cx="8100899" cy="47529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altLang="zh-CN" sz="2400" dirty="0"/>
              <a:t>  3. </a:t>
            </a:r>
            <a:r>
              <a:rPr lang="zh-CN" altLang="zh-CN" sz="2400" dirty="0"/>
              <a:t>移动</a:t>
            </a:r>
            <a:r>
              <a:rPr lang="en-US" altLang="zh-CN" sz="2400" dirty="0" err="1"/>
              <a:t>WebApp</a:t>
            </a:r>
            <a:r>
              <a:rPr lang="zh-CN" altLang="zh-CN" sz="2400" dirty="0"/>
              <a:t>开发解决方案</a:t>
            </a:r>
          </a:p>
          <a:p>
            <a:pPr>
              <a:defRPr/>
            </a:pPr>
            <a:r>
              <a:rPr lang="en-US" altLang="zh-CN" sz="2400" dirty="0"/>
              <a:t>  </a:t>
            </a:r>
            <a:r>
              <a:rPr lang="zh-CN" altLang="zh-CN" sz="2400" dirty="0"/>
              <a:t>主要以安卓手机移动</a:t>
            </a:r>
            <a:r>
              <a:rPr lang="en-US" altLang="zh-CN" sz="2400" dirty="0" err="1"/>
              <a:t>WebApp</a:t>
            </a:r>
            <a:r>
              <a:rPr lang="zh-CN" altLang="zh-CN" sz="2400" dirty="0"/>
              <a:t>开发为例，主要包括：</a:t>
            </a:r>
          </a:p>
          <a:p>
            <a:pPr>
              <a:defRPr/>
            </a:pPr>
            <a:r>
              <a:rPr lang="zh-CN" altLang="zh-CN" sz="2400" dirty="0"/>
              <a:t>（</a:t>
            </a:r>
            <a:r>
              <a:rPr lang="en-US" altLang="zh-CN" sz="2400" dirty="0"/>
              <a:t>1</a:t>
            </a:r>
            <a:r>
              <a:rPr lang="zh-CN" altLang="zh-CN" sz="2400" dirty="0"/>
              <a:t>）设置简单。如果按照</a:t>
            </a:r>
            <a:r>
              <a:rPr lang="en-US" altLang="zh-CN" sz="2400" dirty="0"/>
              <a:t>320px</a:t>
            </a:r>
            <a:r>
              <a:rPr lang="zh-CN" altLang="zh-CN" sz="2400" dirty="0"/>
              <a:t>宽的设计稿制作页面，且不用任何设置，页面会默认自动缩放到同手机屏幕相等宽度，因此，这种解决方案简单有效。但有一个突出缺点，对于高密度和超高密度的手机设备，页面（特别是图片）会失真，且密度越大失真越严重。</a:t>
            </a:r>
          </a:p>
          <a:p>
            <a:pPr>
              <a:defRPr/>
            </a:pPr>
            <a:r>
              <a:rPr lang="zh-CN" altLang="zh-CN" sz="2400" dirty="0"/>
              <a:t>（</a:t>
            </a:r>
            <a:r>
              <a:rPr lang="en-US" altLang="zh-CN" sz="2400" dirty="0"/>
              <a:t>2</a:t>
            </a:r>
            <a:r>
              <a:rPr lang="zh-CN" altLang="zh-CN" sz="2400" dirty="0"/>
              <a:t>）完美呈现。方案可采用</a:t>
            </a:r>
            <a:r>
              <a:rPr lang="en-US" altLang="zh-CN" sz="2400" dirty="0"/>
              <a:t> target-</a:t>
            </a:r>
            <a:r>
              <a:rPr lang="en-US" altLang="zh-CN" sz="2400" dirty="0" err="1"/>
              <a:t>densitydpi</a:t>
            </a:r>
            <a:r>
              <a:rPr lang="en-US" altLang="zh-CN" sz="2400" dirty="0"/>
              <a:t>=device-dpi</a:t>
            </a:r>
            <a:r>
              <a:rPr lang="zh-CN" altLang="zh-CN" sz="2400" dirty="0"/>
              <a:t>，手机设备将按照真实的像素数目渲染。如对于</a:t>
            </a:r>
            <a:r>
              <a:rPr lang="en-US" altLang="zh-CN" sz="2400" dirty="0"/>
              <a:t> 640*960</a:t>
            </a:r>
            <a:r>
              <a:rPr lang="zh-CN" altLang="zh-CN" sz="2400" dirty="0"/>
              <a:t>的</a:t>
            </a:r>
            <a:r>
              <a:rPr lang="en-US" altLang="zh-CN" sz="2400" dirty="0"/>
              <a:t> </a:t>
            </a:r>
            <a:r>
              <a:rPr lang="en-US" altLang="zh-CN" sz="2400" dirty="0" err="1"/>
              <a:t>iphone</a:t>
            </a:r>
            <a:r>
              <a:rPr lang="zh-CN" altLang="en-US" sz="2400" dirty="0"/>
              <a:t>。</a:t>
            </a:r>
            <a:endParaRPr lang="zh-CN" altLang="zh-CN" sz="2400" dirty="0"/>
          </a:p>
          <a:p>
            <a:pPr>
              <a:defRPr/>
            </a:pPr>
            <a:r>
              <a:rPr lang="zh-CN" altLang="zh-CN" sz="2400" dirty="0"/>
              <a:t>（</a:t>
            </a:r>
            <a:r>
              <a:rPr lang="en-US" altLang="zh-CN" sz="2400" dirty="0"/>
              <a:t>3</a:t>
            </a:r>
            <a:r>
              <a:rPr lang="zh-CN" altLang="zh-CN" sz="2400" dirty="0"/>
              <a:t>）顾全多数。针对绝大多数是高密度的安卓设备的特点</a:t>
            </a:r>
            <a:endParaRPr lang="zh-CN" altLang="en-US" sz="2400" dirty="0">
              <a:solidFill>
                <a:srgbClr val="990033"/>
              </a:solidFill>
              <a:latin typeface="Arial" panose="020B0604020202020204" pitchFamily="34" charset="0"/>
            </a:endParaRPr>
          </a:p>
        </p:txBody>
      </p:sp>
      <p:pic>
        <p:nvPicPr>
          <p:cNvPr id="35844" name="Picture 6" descr="C:\Program Files\Microsoft Office\MEDIA\CAGCAT10\j028575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5734050"/>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solidFill>
                  <a:schemeClr val="bg1"/>
                </a:solidFill>
                <a:latin typeface="Verdana" panose="020B0604030504040204" pitchFamily="34" charset="0"/>
              </a:rPr>
              <a:t>6.3 </a:t>
            </a:r>
            <a:r>
              <a:rPr lang="zh-CN" altLang="zh-CN" sz="3600">
                <a:solidFill>
                  <a:schemeClr val="bg1"/>
                </a:solidFill>
                <a:latin typeface="Verdana" panose="020B0604030504040204" pitchFamily="34" charset="0"/>
              </a:rPr>
              <a:t>移动</a:t>
            </a:r>
            <a:r>
              <a:rPr lang="en-US" altLang="zh-CN" sz="3600">
                <a:solidFill>
                  <a:schemeClr val="bg1"/>
                </a:solidFill>
                <a:latin typeface="Verdana" panose="020B0604030504040204" pitchFamily="34" charset="0"/>
              </a:rPr>
              <a:t>WebApp</a:t>
            </a:r>
            <a:r>
              <a:rPr lang="zh-CN" altLang="zh-CN" sz="3600">
                <a:solidFill>
                  <a:schemeClr val="bg1"/>
                </a:solidFill>
                <a:latin typeface="Verdana" panose="020B0604030504040204" pitchFamily="34" charset="0"/>
              </a:rPr>
              <a:t>开发技术应用</a:t>
            </a:r>
            <a:endParaRPr lang="zh-CN" altLang="en-US" sz="3600">
              <a:solidFill>
                <a:schemeClr val="bg1"/>
              </a:solidFill>
              <a:latin typeface="Verdana" panose="020B0604030504040204" pitchFamily="34" charset="0"/>
            </a:endParaRPr>
          </a:p>
        </p:txBody>
      </p:sp>
    </p:spTree>
    <p:extLst>
      <p:ext uri="{BB962C8B-B14F-4D97-AF65-F5344CB8AC3E}">
        <p14:creationId xmlns:p14="http://schemas.microsoft.com/office/powerpoint/2010/main" val="3557195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539750" y="1341438"/>
            <a:ext cx="8135938" cy="47529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spcAft>
                <a:spcPts val="1200"/>
              </a:spcAft>
              <a:defRPr/>
            </a:pPr>
            <a:r>
              <a:rPr lang="en-US" altLang="zh-CN" sz="2800" dirty="0">
                <a:solidFill>
                  <a:srgbClr val="FF0000"/>
                </a:solidFill>
              </a:rPr>
              <a:t>6.3.2 </a:t>
            </a:r>
            <a:r>
              <a:rPr lang="zh-CN" altLang="zh-CN" sz="2800" dirty="0">
                <a:solidFill>
                  <a:srgbClr val="FF0000"/>
                </a:solidFill>
              </a:rPr>
              <a:t>移动</a:t>
            </a:r>
            <a:r>
              <a:rPr lang="en-US" altLang="zh-CN" sz="2800" dirty="0" err="1">
                <a:solidFill>
                  <a:srgbClr val="FF0000"/>
                </a:solidFill>
              </a:rPr>
              <a:t>WebApp</a:t>
            </a:r>
            <a:r>
              <a:rPr lang="zh-CN" altLang="zh-CN" sz="2800" dirty="0">
                <a:solidFill>
                  <a:srgbClr val="FF0000"/>
                </a:solidFill>
              </a:rPr>
              <a:t>开发操作应用案例</a:t>
            </a:r>
          </a:p>
          <a:p>
            <a:pPr>
              <a:defRPr/>
            </a:pPr>
            <a:r>
              <a:rPr lang="en-US" altLang="zh-CN" sz="2500" dirty="0"/>
              <a:t>    </a:t>
            </a:r>
            <a:r>
              <a:rPr lang="zh-CN" altLang="zh-CN" sz="2500" dirty="0">
                <a:solidFill>
                  <a:srgbClr val="FF0000"/>
                </a:solidFill>
              </a:rPr>
              <a:t>应用公园（手机</a:t>
            </a:r>
            <a:r>
              <a:rPr lang="en-US" altLang="zh-CN" sz="2500" dirty="0">
                <a:solidFill>
                  <a:srgbClr val="FF0000"/>
                </a:solidFill>
              </a:rPr>
              <a:t>App</a:t>
            </a:r>
            <a:r>
              <a:rPr lang="zh-CN" altLang="zh-CN" sz="2500" dirty="0">
                <a:solidFill>
                  <a:srgbClr val="FF0000"/>
                </a:solidFill>
              </a:rPr>
              <a:t>研发）平台</a:t>
            </a:r>
            <a:r>
              <a:rPr lang="zh-CN" altLang="zh-CN" sz="2500" dirty="0"/>
              <a:t>主要采用纯图形化的操作方式，搭载模拟器和丰富的功能控件，彻底打破</a:t>
            </a:r>
            <a:r>
              <a:rPr lang="en-US" altLang="zh-CN" sz="2500" dirty="0"/>
              <a:t>APP</a:t>
            </a:r>
            <a:r>
              <a:rPr lang="zh-CN" altLang="zh-CN" sz="2500" dirty="0"/>
              <a:t>开发的技术和设计门槛，用户无需掌握编程语言及专业的</a:t>
            </a:r>
            <a:r>
              <a:rPr lang="en-US" altLang="zh-CN" sz="2500" dirty="0"/>
              <a:t>UI</a:t>
            </a:r>
            <a:r>
              <a:rPr lang="zh-CN" altLang="zh-CN" sz="2500" dirty="0"/>
              <a:t>设计能力，只需利用鼠标选择合适的模板和可挑选组合搭配的功能控件，填充各自内容，即可所见即所得地制作出美观专业的手机应用</a:t>
            </a:r>
            <a:r>
              <a:rPr lang="en-US" altLang="zh-CN" sz="2500" dirty="0"/>
              <a:t>App</a:t>
            </a:r>
            <a:r>
              <a:rPr lang="zh-CN" altLang="zh-CN" sz="2500" dirty="0"/>
              <a:t>。下面主要概述应用公园（手机</a:t>
            </a:r>
            <a:r>
              <a:rPr lang="en-US" altLang="zh-CN" sz="2500" dirty="0"/>
              <a:t>App</a:t>
            </a:r>
            <a:r>
              <a:rPr lang="zh-CN" altLang="zh-CN" sz="2500" dirty="0"/>
              <a:t>研发）平台的结构、特点、技术方法、主要功能、应用和部分操作。</a:t>
            </a:r>
          </a:p>
        </p:txBody>
      </p:sp>
      <p:pic>
        <p:nvPicPr>
          <p:cNvPr id="36868" name="Picture 6" descr="C:\Program Files\Microsoft Office\MEDIA\CAGCAT10\j028575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5734050"/>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solidFill>
                  <a:schemeClr val="bg1"/>
                </a:solidFill>
                <a:latin typeface="Verdana" panose="020B0604030504040204" pitchFamily="34" charset="0"/>
              </a:rPr>
              <a:t>6.3 </a:t>
            </a:r>
            <a:r>
              <a:rPr lang="zh-CN" altLang="zh-CN" sz="3600">
                <a:solidFill>
                  <a:schemeClr val="bg1"/>
                </a:solidFill>
                <a:latin typeface="Verdana" panose="020B0604030504040204" pitchFamily="34" charset="0"/>
              </a:rPr>
              <a:t>移动</a:t>
            </a:r>
            <a:r>
              <a:rPr lang="en-US" altLang="zh-CN" sz="3600">
                <a:solidFill>
                  <a:schemeClr val="bg1"/>
                </a:solidFill>
                <a:latin typeface="Verdana" panose="020B0604030504040204" pitchFamily="34" charset="0"/>
              </a:rPr>
              <a:t>WebApp</a:t>
            </a:r>
            <a:r>
              <a:rPr lang="zh-CN" altLang="zh-CN" sz="3600">
                <a:solidFill>
                  <a:schemeClr val="bg1"/>
                </a:solidFill>
                <a:latin typeface="Verdana" panose="020B0604030504040204" pitchFamily="34" charset="0"/>
              </a:rPr>
              <a:t>开发技术应用</a:t>
            </a:r>
            <a:endParaRPr lang="zh-CN" altLang="en-US" sz="3600">
              <a:solidFill>
                <a:schemeClr val="bg1"/>
              </a:solidFill>
              <a:latin typeface="Verdana" panose="020B0604030504040204" pitchFamily="34" charset="0"/>
            </a:endParaRPr>
          </a:p>
        </p:txBody>
      </p:sp>
    </p:spTree>
    <p:extLst>
      <p:ext uri="{BB962C8B-B14F-4D97-AF65-F5344CB8AC3E}">
        <p14:creationId xmlns:p14="http://schemas.microsoft.com/office/powerpoint/2010/main" val="747548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539750" y="1341438"/>
            <a:ext cx="8135938" cy="47529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altLang="zh-CN" sz="2400" u="sng" dirty="0">
                <a:solidFill>
                  <a:srgbClr val="FF0000"/>
                </a:solidFill>
              </a:rPr>
              <a:t>1.</a:t>
            </a:r>
            <a:r>
              <a:rPr lang="zh-CN" altLang="zh-CN" sz="2400" dirty="0">
                <a:solidFill>
                  <a:srgbClr val="FF0000"/>
                </a:solidFill>
              </a:rPr>
              <a:t>应用公园（研发）平台的结构</a:t>
            </a:r>
          </a:p>
          <a:p>
            <a:pPr>
              <a:defRPr/>
            </a:pPr>
            <a:r>
              <a:rPr lang="zh-CN" altLang="zh-CN" sz="2400" dirty="0">
                <a:solidFill>
                  <a:srgbClr val="C00000"/>
                </a:solidFill>
              </a:rPr>
              <a:t>主要包括三个部分</a:t>
            </a:r>
            <a:r>
              <a:rPr lang="zh-CN" altLang="zh-CN" sz="2400" dirty="0"/>
              <a:t>如图</a:t>
            </a:r>
            <a:r>
              <a:rPr lang="en-US" altLang="zh-CN" sz="2400" dirty="0"/>
              <a:t>6-3</a:t>
            </a:r>
            <a:r>
              <a:rPr lang="zh-CN" altLang="zh-CN" sz="2400" dirty="0"/>
              <a:t>：</a:t>
            </a:r>
          </a:p>
          <a:p>
            <a:pPr>
              <a:defRPr/>
            </a:pPr>
            <a:r>
              <a:rPr lang="zh-CN" altLang="zh-CN" sz="2400" dirty="0"/>
              <a:t>（</a:t>
            </a:r>
            <a:r>
              <a:rPr lang="en-US" altLang="zh-CN" sz="2400" dirty="0"/>
              <a:t>1</a:t>
            </a:r>
            <a:r>
              <a:rPr lang="zh-CN" altLang="zh-CN" sz="2400" dirty="0"/>
              <a:t>）云端部分：主要包括官方网站、文件存储、数据存储、数据备份、传输加密安全。</a:t>
            </a:r>
          </a:p>
          <a:p>
            <a:pPr>
              <a:defRPr/>
            </a:pPr>
            <a:r>
              <a:rPr lang="zh-CN" altLang="zh-CN" sz="2400" dirty="0"/>
              <a:t>（</a:t>
            </a:r>
            <a:r>
              <a:rPr lang="en-US" altLang="zh-CN" sz="2400" dirty="0"/>
              <a:t>2</a:t>
            </a:r>
            <a:r>
              <a:rPr lang="zh-CN" altLang="zh-CN" sz="2400" dirty="0"/>
              <a:t>）用户端软件部分：主要包括制作平台、运营管理平台、</a:t>
            </a:r>
            <a:r>
              <a:rPr lang="en-US" altLang="zh-CN" sz="2400" dirty="0" err="1"/>
              <a:t>iOS</a:t>
            </a:r>
            <a:r>
              <a:rPr lang="zh-CN" altLang="zh-CN" sz="2400" dirty="0"/>
              <a:t>客户端、</a:t>
            </a:r>
            <a:r>
              <a:rPr lang="en-US" altLang="zh-CN" sz="2400" dirty="0"/>
              <a:t>android</a:t>
            </a:r>
            <a:r>
              <a:rPr lang="zh-CN" altLang="zh-CN" sz="2400" dirty="0"/>
              <a:t>客户端、运营助手</a:t>
            </a:r>
            <a:r>
              <a:rPr lang="en-US" altLang="zh-CN" sz="2400" dirty="0"/>
              <a:t>App</a:t>
            </a:r>
            <a:r>
              <a:rPr lang="zh-CN" altLang="zh-CN" sz="2400" dirty="0"/>
              <a:t>、预览助手</a:t>
            </a:r>
            <a:r>
              <a:rPr lang="en-US" altLang="zh-CN" sz="2400" dirty="0"/>
              <a:t>App</a:t>
            </a:r>
            <a:r>
              <a:rPr lang="zh-CN" altLang="zh-CN" sz="2400" dirty="0"/>
              <a:t>。</a:t>
            </a:r>
          </a:p>
          <a:p>
            <a:pPr>
              <a:defRPr/>
            </a:pPr>
            <a:r>
              <a:rPr lang="zh-CN" altLang="zh-CN" sz="2400" dirty="0"/>
              <a:t>（</a:t>
            </a:r>
            <a:r>
              <a:rPr lang="en-US" altLang="zh-CN" sz="2400" dirty="0"/>
              <a:t>3</a:t>
            </a:r>
            <a:r>
              <a:rPr lang="zh-CN" altLang="zh-CN" sz="2400" dirty="0"/>
              <a:t>）服务部分：包括专属打包服务、内容更新审核、消息推送审核、苹果证书服务、发布上架服务、第三方功能</a:t>
            </a:r>
            <a:r>
              <a:rPr lang="en-US" altLang="zh-CN" sz="2400" dirty="0"/>
              <a:t>Key</a:t>
            </a:r>
            <a:r>
              <a:rPr lang="zh-CN" altLang="zh-CN" sz="2400" dirty="0"/>
              <a:t>申请服务（支付</a:t>
            </a:r>
            <a:r>
              <a:rPr lang="en-US" altLang="zh-CN" sz="2400" dirty="0"/>
              <a:t>/</a:t>
            </a:r>
            <a:r>
              <a:rPr lang="zh-CN" altLang="zh-CN" sz="2400" dirty="0"/>
              <a:t>地图</a:t>
            </a:r>
            <a:r>
              <a:rPr lang="en-US" altLang="zh-CN" sz="2400" dirty="0"/>
              <a:t>/</a:t>
            </a:r>
            <a:r>
              <a:rPr lang="zh-CN" altLang="zh-CN" sz="2400" dirty="0"/>
              <a:t>分享</a:t>
            </a:r>
            <a:r>
              <a:rPr lang="en-US" altLang="zh-CN" sz="2400" dirty="0"/>
              <a:t>/</a:t>
            </a:r>
            <a:r>
              <a:rPr lang="zh-CN" altLang="zh-CN" sz="2400" dirty="0"/>
              <a:t>短信等）、</a:t>
            </a:r>
            <a:r>
              <a:rPr lang="en-US" altLang="zh-CN" sz="2400" dirty="0"/>
              <a:t>UI</a:t>
            </a:r>
            <a:r>
              <a:rPr lang="zh-CN" altLang="zh-CN" sz="2400" dirty="0"/>
              <a:t>设计服务、页面配置服务、客服</a:t>
            </a:r>
            <a:r>
              <a:rPr lang="en-US" altLang="zh-CN" sz="2400" dirty="0"/>
              <a:t>/</a:t>
            </a:r>
            <a:r>
              <a:rPr lang="zh-CN" altLang="zh-CN" sz="2400" dirty="0"/>
              <a:t>技术支撑服务。</a:t>
            </a:r>
          </a:p>
        </p:txBody>
      </p:sp>
      <p:pic>
        <p:nvPicPr>
          <p:cNvPr id="37892" name="Picture 6" descr="C:\Program Files\Microsoft Office\MEDIA\CAGCAT10\j028575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5734050"/>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solidFill>
                  <a:schemeClr val="bg1"/>
                </a:solidFill>
                <a:latin typeface="Verdana" panose="020B0604030504040204" pitchFamily="34" charset="0"/>
              </a:rPr>
              <a:t>6.3 </a:t>
            </a:r>
            <a:r>
              <a:rPr lang="zh-CN" altLang="zh-CN" sz="3600">
                <a:solidFill>
                  <a:schemeClr val="bg1"/>
                </a:solidFill>
                <a:latin typeface="Verdana" panose="020B0604030504040204" pitchFamily="34" charset="0"/>
              </a:rPr>
              <a:t>移动</a:t>
            </a:r>
            <a:r>
              <a:rPr lang="en-US" altLang="zh-CN" sz="3600">
                <a:solidFill>
                  <a:schemeClr val="bg1"/>
                </a:solidFill>
                <a:latin typeface="Verdana" panose="020B0604030504040204" pitchFamily="34" charset="0"/>
              </a:rPr>
              <a:t>WebApp</a:t>
            </a:r>
            <a:r>
              <a:rPr lang="zh-CN" altLang="zh-CN" sz="3600">
                <a:solidFill>
                  <a:schemeClr val="bg1"/>
                </a:solidFill>
                <a:latin typeface="Verdana" panose="020B0604030504040204" pitchFamily="34" charset="0"/>
              </a:rPr>
              <a:t>开发技术应用</a:t>
            </a:r>
            <a:endParaRPr lang="zh-CN" altLang="en-US" sz="3600">
              <a:solidFill>
                <a:schemeClr val="bg1"/>
              </a:solidFill>
              <a:latin typeface="Verdana" panose="020B0604030504040204" pitchFamily="34" charset="0"/>
            </a:endParaRPr>
          </a:p>
        </p:txBody>
      </p:sp>
    </p:spTree>
    <p:extLst>
      <p:ext uri="{BB962C8B-B14F-4D97-AF65-F5344CB8AC3E}">
        <p14:creationId xmlns:p14="http://schemas.microsoft.com/office/powerpoint/2010/main" val="36401948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38915"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solidFill>
                  <a:schemeClr val="bg1"/>
                </a:solidFill>
                <a:latin typeface="Verdana" panose="020B0604030504040204" pitchFamily="34" charset="0"/>
              </a:rPr>
              <a:t>6.3 </a:t>
            </a:r>
            <a:r>
              <a:rPr lang="zh-CN" altLang="zh-CN" sz="3600">
                <a:solidFill>
                  <a:schemeClr val="bg1"/>
                </a:solidFill>
                <a:latin typeface="Verdana" panose="020B0604030504040204" pitchFamily="34" charset="0"/>
              </a:rPr>
              <a:t>移动</a:t>
            </a:r>
            <a:r>
              <a:rPr lang="en-US" altLang="zh-CN" sz="3600">
                <a:solidFill>
                  <a:schemeClr val="bg1"/>
                </a:solidFill>
                <a:latin typeface="Verdana" panose="020B0604030504040204" pitchFamily="34" charset="0"/>
              </a:rPr>
              <a:t>WebApp</a:t>
            </a:r>
            <a:r>
              <a:rPr lang="zh-CN" altLang="zh-CN" sz="3600">
                <a:solidFill>
                  <a:schemeClr val="bg1"/>
                </a:solidFill>
                <a:latin typeface="Verdana" panose="020B0604030504040204" pitchFamily="34" charset="0"/>
              </a:rPr>
              <a:t>开发技术应用</a:t>
            </a:r>
            <a:endParaRPr lang="zh-CN" altLang="en-US" sz="3600">
              <a:solidFill>
                <a:schemeClr val="bg1"/>
              </a:solidFill>
              <a:latin typeface="Verdana" panose="020B0604030504040204" pitchFamily="34" charset="0"/>
            </a:endParaRPr>
          </a:p>
        </p:txBody>
      </p:sp>
      <p:pic>
        <p:nvPicPr>
          <p:cNvPr id="38916"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273175"/>
            <a:ext cx="7561262" cy="4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矩形 1"/>
          <p:cNvSpPr>
            <a:spLocks noChangeArrowheads="1"/>
          </p:cNvSpPr>
          <p:nvPr/>
        </p:nvSpPr>
        <p:spPr bwMode="auto">
          <a:xfrm>
            <a:off x="2700338" y="6132513"/>
            <a:ext cx="3370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zh-CN">
                <a:solidFill>
                  <a:srgbClr val="C00000"/>
                </a:solidFill>
              </a:rPr>
              <a:t>图</a:t>
            </a:r>
            <a:r>
              <a:rPr lang="en-US" altLang="zh-CN">
                <a:solidFill>
                  <a:srgbClr val="C00000"/>
                </a:solidFill>
              </a:rPr>
              <a:t>6-3 </a:t>
            </a:r>
            <a:r>
              <a:rPr lang="zh-CN" altLang="zh-CN">
                <a:solidFill>
                  <a:srgbClr val="C00000"/>
                </a:solidFill>
              </a:rPr>
              <a:t>应用公园研发平台的结构</a:t>
            </a:r>
          </a:p>
        </p:txBody>
      </p:sp>
    </p:spTree>
    <p:extLst>
      <p:ext uri="{BB962C8B-B14F-4D97-AF65-F5344CB8AC3E}">
        <p14:creationId xmlns:p14="http://schemas.microsoft.com/office/powerpoint/2010/main" val="3875579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539750" y="1341438"/>
            <a:ext cx="8135938" cy="47529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altLang="zh-CN" sz="2400" dirty="0"/>
              <a:t>  </a:t>
            </a:r>
            <a:r>
              <a:rPr lang="en-US" altLang="zh-CN" sz="2400" dirty="0">
                <a:solidFill>
                  <a:srgbClr val="FF0000"/>
                </a:solidFill>
              </a:rPr>
              <a:t>2.</a:t>
            </a:r>
            <a:r>
              <a:rPr lang="zh-CN" altLang="zh-CN" sz="2400" dirty="0">
                <a:solidFill>
                  <a:srgbClr val="FF0000"/>
                </a:solidFill>
              </a:rPr>
              <a:t>应用公园研发平台的特点</a:t>
            </a:r>
          </a:p>
          <a:p>
            <a:pPr>
              <a:defRPr/>
            </a:pPr>
            <a:r>
              <a:rPr lang="en-US" altLang="zh-CN" sz="2400" dirty="0"/>
              <a:t>  </a:t>
            </a:r>
            <a:r>
              <a:rPr lang="zh-CN" altLang="zh-CN" sz="2400" dirty="0"/>
              <a:t>应用公园</a:t>
            </a:r>
            <a:r>
              <a:rPr lang="zh-CN" altLang="zh-CN" sz="2400" dirty="0">
                <a:solidFill>
                  <a:srgbClr val="C00000"/>
                </a:solidFill>
              </a:rPr>
              <a:t>手机</a:t>
            </a:r>
            <a:r>
              <a:rPr lang="en-US" altLang="zh-CN" sz="2400" dirty="0">
                <a:solidFill>
                  <a:srgbClr val="C00000"/>
                </a:solidFill>
              </a:rPr>
              <a:t>APP</a:t>
            </a:r>
            <a:r>
              <a:rPr lang="zh-CN" altLang="zh-CN" sz="2400" dirty="0">
                <a:solidFill>
                  <a:srgbClr val="C00000"/>
                </a:solidFill>
              </a:rPr>
              <a:t>制作平台特点</a:t>
            </a:r>
            <a:r>
              <a:rPr lang="zh-CN" altLang="zh-CN" sz="2400" dirty="0"/>
              <a:t>，主要包括</a:t>
            </a:r>
            <a:r>
              <a:rPr lang="en-US" altLang="zh-CN" sz="2400" dirty="0"/>
              <a:t>:</a:t>
            </a:r>
            <a:endParaRPr lang="zh-CN" altLang="zh-CN" sz="2400" dirty="0"/>
          </a:p>
          <a:p>
            <a:pPr>
              <a:defRPr/>
            </a:pPr>
            <a:r>
              <a:rPr lang="zh-CN" altLang="zh-CN" sz="2400" dirty="0"/>
              <a:t>（</a:t>
            </a:r>
            <a:r>
              <a:rPr lang="en-US" altLang="zh-CN" sz="2400" dirty="0"/>
              <a:t>1</a:t>
            </a:r>
            <a:r>
              <a:rPr lang="zh-CN" altLang="zh-CN" sz="2400" dirty="0"/>
              <a:t>）多种配置模式。一键模式</a:t>
            </a:r>
            <a:r>
              <a:rPr lang="en-US" altLang="zh-CN" sz="2400" dirty="0"/>
              <a:t>/</a:t>
            </a:r>
            <a:r>
              <a:rPr lang="zh-CN" altLang="zh-CN" sz="2400" dirty="0"/>
              <a:t>主题模式</a:t>
            </a:r>
            <a:r>
              <a:rPr lang="en-US" altLang="zh-CN" sz="2400" dirty="0"/>
              <a:t>/</a:t>
            </a:r>
            <a:r>
              <a:rPr lang="zh-CN" altLang="zh-CN" sz="2400" dirty="0"/>
              <a:t>自由模式，更多选择，更多精彩。</a:t>
            </a:r>
            <a:r>
              <a:rPr lang="en-US" altLang="zh-CN" sz="2400" dirty="0"/>
              <a:t> </a:t>
            </a:r>
            <a:endParaRPr lang="zh-CN" altLang="zh-CN" sz="2400" dirty="0"/>
          </a:p>
          <a:p>
            <a:pPr>
              <a:defRPr/>
            </a:pPr>
            <a:r>
              <a:rPr lang="zh-CN" altLang="zh-CN" sz="2400" dirty="0"/>
              <a:t>（</a:t>
            </a:r>
            <a:r>
              <a:rPr lang="en-US" altLang="zh-CN" sz="2400" dirty="0"/>
              <a:t>2</a:t>
            </a:r>
            <a:r>
              <a:rPr lang="zh-CN" altLang="zh-CN" sz="2400" dirty="0"/>
              <a:t>）</a:t>
            </a:r>
            <a:r>
              <a:rPr lang="en-US" altLang="zh-CN" sz="2400" dirty="0"/>
              <a:t>Native App</a:t>
            </a:r>
            <a:r>
              <a:rPr lang="zh-CN" altLang="zh-CN" sz="2400" dirty="0"/>
              <a:t>。源生</a:t>
            </a:r>
            <a:r>
              <a:rPr lang="en-US" altLang="zh-CN" sz="2400" dirty="0"/>
              <a:t>UI</a:t>
            </a:r>
            <a:r>
              <a:rPr lang="zh-CN" altLang="zh-CN" sz="2400" dirty="0"/>
              <a:t>和交互特效，打造完美用户体验</a:t>
            </a:r>
            <a:r>
              <a:rPr lang="en-US" altLang="zh-CN" sz="2400" dirty="0"/>
              <a:t>;</a:t>
            </a:r>
            <a:endParaRPr lang="zh-CN" altLang="zh-CN" sz="2400" dirty="0"/>
          </a:p>
          <a:p>
            <a:pPr>
              <a:defRPr/>
            </a:pPr>
            <a:r>
              <a:rPr lang="zh-CN" altLang="zh-CN" sz="2400" dirty="0"/>
              <a:t>（</a:t>
            </a:r>
            <a:r>
              <a:rPr lang="en-US" altLang="zh-CN" sz="2400" dirty="0"/>
              <a:t>3</a:t>
            </a:r>
            <a:r>
              <a:rPr lang="zh-CN" altLang="zh-CN" sz="2400" dirty="0"/>
              <a:t>）兼容主流平台。兼容</a:t>
            </a:r>
            <a:r>
              <a:rPr lang="en-US" altLang="zh-CN" sz="2400" dirty="0" err="1"/>
              <a:t>iOS</a:t>
            </a:r>
            <a:r>
              <a:rPr lang="en-US" altLang="zh-CN" sz="2400" dirty="0"/>
              <a:t>/</a:t>
            </a:r>
            <a:r>
              <a:rPr lang="en-US" altLang="zh-CN" sz="2400" dirty="0" err="1"/>
              <a:t>Andriod</a:t>
            </a:r>
            <a:r>
              <a:rPr lang="zh-CN" altLang="zh-CN" sz="2400" dirty="0"/>
              <a:t>主流平台</a:t>
            </a:r>
            <a:r>
              <a:rPr lang="en-US" altLang="zh-CN" sz="2400" dirty="0"/>
              <a:t>;</a:t>
            </a:r>
            <a:endParaRPr lang="zh-CN" altLang="zh-CN" sz="2400" dirty="0"/>
          </a:p>
          <a:p>
            <a:pPr>
              <a:defRPr/>
            </a:pPr>
            <a:r>
              <a:rPr lang="zh-CN" altLang="zh-CN" sz="2400" dirty="0"/>
              <a:t>（</a:t>
            </a:r>
            <a:r>
              <a:rPr lang="en-US" altLang="zh-CN" sz="2400" dirty="0"/>
              <a:t>4</a:t>
            </a:r>
            <a:r>
              <a:rPr lang="zh-CN" altLang="zh-CN" sz="2400" dirty="0"/>
              <a:t>）多套</a:t>
            </a:r>
            <a:r>
              <a:rPr lang="en-US" altLang="zh-CN" sz="2400" dirty="0"/>
              <a:t>UI</a:t>
            </a:r>
            <a:r>
              <a:rPr lang="zh-CN" altLang="zh-CN" sz="2400" dirty="0"/>
              <a:t>模板。</a:t>
            </a:r>
          </a:p>
        </p:txBody>
      </p:sp>
      <p:pic>
        <p:nvPicPr>
          <p:cNvPr id="39940" name="Picture 6" descr="C:\Program Files\Microsoft Office\MEDIA\CAGCAT10\j028575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5734050"/>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solidFill>
                  <a:schemeClr val="bg1"/>
                </a:solidFill>
                <a:latin typeface="Verdana" panose="020B0604030504040204" pitchFamily="34" charset="0"/>
              </a:rPr>
              <a:t>6.3 </a:t>
            </a:r>
            <a:r>
              <a:rPr lang="zh-CN" altLang="zh-CN" sz="3600">
                <a:solidFill>
                  <a:schemeClr val="bg1"/>
                </a:solidFill>
                <a:latin typeface="Verdana" panose="020B0604030504040204" pitchFamily="34" charset="0"/>
              </a:rPr>
              <a:t>移动</a:t>
            </a:r>
            <a:r>
              <a:rPr lang="en-US" altLang="zh-CN" sz="3600">
                <a:solidFill>
                  <a:schemeClr val="bg1"/>
                </a:solidFill>
                <a:latin typeface="Verdana" panose="020B0604030504040204" pitchFamily="34" charset="0"/>
              </a:rPr>
              <a:t>WebApp</a:t>
            </a:r>
            <a:r>
              <a:rPr lang="zh-CN" altLang="zh-CN" sz="3600">
                <a:solidFill>
                  <a:schemeClr val="bg1"/>
                </a:solidFill>
                <a:latin typeface="Verdana" panose="020B0604030504040204" pitchFamily="34" charset="0"/>
              </a:rPr>
              <a:t>开发技术应用</a:t>
            </a:r>
            <a:endParaRPr lang="zh-CN" altLang="en-US" sz="3600">
              <a:solidFill>
                <a:schemeClr val="bg1"/>
              </a:solidFill>
              <a:latin typeface="Verdana" panose="020B0604030504040204" pitchFamily="34" charset="0"/>
            </a:endParaRPr>
          </a:p>
        </p:txBody>
      </p:sp>
    </p:spTree>
    <p:extLst>
      <p:ext uri="{BB962C8B-B14F-4D97-AF65-F5344CB8AC3E}">
        <p14:creationId xmlns:p14="http://schemas.microsoft.com/office/powerpoint/2010/main" val="322059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539750" y="1341438"/>
            <a:ext cx="8135938" cy="43926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1">
              <a:defRPr/>
            </a:pPr>
            <a:r>
              <a:rPr lang="zh-CN" altLang="zh-CN" sz="2400" dirty="0"/>
              <a:t>①</a:t>
            </a:r>
            <a:r>
              <a:rPr lang="en-US" altLang="zh-CN" sz="2400" dirty="0"/>
              <a:t>APP</a:t>
            </a:r>
            <a:r>
              <a:rPr lang="zh-CN" altLang="zh-CN" sz="2400" dirty="0"/>
              <a:t>开发小白化。</a:t>
            </a:r>
          </a:p>
          <a:p>
            <a:pPr lvl="1">
              <a:defRPr/>
            </a:pPr>
            <a:r>
              <a:rPr lang="zh-CN" altLang="zh-CN" sz="2400" dirty="0"/>
              <a:t>②在不断的用户反馈与技术研发中，平台上架的功能随市场需求不断丰富。</a:t>
            </a:r>
          </a:p>
          <a:p>
            <a:pPr lvl="1">
              <a:defRPr/>
            </a:pPr>
            <a:r>
              <a:rPr lang="zh-CN" altLang="zh-CN" sz="2400" dirty="0"/>
              <a:t>③降低</a:t>
            </a:r>
            <a:r>
              <a:rPr lang="en-US" altLang="zh-CN" sz="2400" dirty="0"/>
              <a:t>APP</a:t>
            </a:r>
            <a:r>
              <a:rPr lang="zh-CN" altLang="zh-CN" sz="2400" dirty="0"/>
              <a:t>开发行业成本。</a:t>
            </a:r>
          </a:p>
          <a:p>
            <a:pPr lvl="1">
              <a:defRPr/>
            </a:pPr>
            <a:r>
              <a:rPr lang="zh-CN" altLang="zh-CN" sz="2400" dirty="0"/>
              <a:t>④年度服务模式助力产品跟新。</a:t>
            </a:r>
          </a:p>
          <a:p>
            <a:pPr lvl="1">
              <a:defRPr/>
            </a:pPr>
            <a:r>
              <a:rPr lang="zh-CN" altLang="zh-CN" sz="2400" dirty="0"/>
              <a:t>⑤功能强大满足多个行业不同需求。</a:t>
            </a:r>
          </a:p>
          <a:p>
            <a:pPr lvl="1">
              <a:defRPr/>
            </a:pPr>
            <a:r>
              <a:rPr lang="zh-CN" altLang="zh-CN" sz="2400" dirty="0"/>
              <a:t>⑥</a:t>
            </a:r>
            <a:r>
              <a:rPr lang="en-US" altLang="zh-CN" sz="2400" dirty="0"/>
              <a:t>APP</a:t>
            </a:r>
            <a:r>
              <a:rPr lang="zh-CN" altLang="zh-CN" sz="2400" dirty="0"/>
              <a:t>开发内容共享化。</a:t>
            </a:r>
          </a:p>
          <a:p>
            <a:pPr lvl="1">
              <a:defRPr/>
            </a:pPr>
            <a:r>
              <a:rPr lang="zh-CN" altLang="zh-CN" sz="2400" dirty="0"/>
              <a:t>⑦开源化提供</a:t>
            </a:r>
            <a:r>
              <a:rPr lang="en-US" altLang="zh-CN" sz="2400" dirty="0"/>
              <a:t>APP</a:t>
            </a:r>
            <a:r>
              <a:rPr lang="zh-CN" altLang="zh-CN" sz="2400" dirty="0"/>
              <a:t>深度开发。</a:t>
            </a:r>
          </a:p>
          <a:p>
            <a:pPr lvl="1">
              <a:defRPr/>
            </a:pPr>
            <a:r>
              <a:rPr lang="zh-CN" altLang="zh-CN" sz="2400" dirty="0"/>
              <a:t>⑧双系统一键生成。</a:t>
            </a:r>
          </a:p>
        </p:txBody>
      </p:sp>
      <p:pic>
        <p:nvPicPr>
          <p:cNvPr id="40964" name="Picture 6" descr="C:\Program Files\Microsoft Office\MEDIA\CAGCAT10\j028575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5734050"/>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solidFill>
                  <a:schemeClr val="bg1"/>
                </a:solidFill>
                <a:latin typeface="Verdana" panose="020B0604030504040204" pitchFamily="34" charset="0"/>
              </a:rPr>
              <a:t>6.3 </a:t>
            </a:r>
            <a:r>
              <a:rPr lang="zh-CN" altLang="zh-CN" sz="3600">
                <a:solidFill>
                  <a:schemeClr val="bg1"/>
                </a:solidFill>
                <a:latin typeface="Verdana" panose="020B0604030504040204" pitchFamily="34" charset="0"/>
              </a:rPr>
              <a:t>移动</a:t>
            </a:r>
            <a:r>
              <a:rPr lang="en-US" altLang="zh-CN" sz="3600">
                <a:solidFill>
                  <a:schemeClr val="bg1"/>
                </a:solidFill>
                <a:latin typeface="Verdana" panose="020B0604030504040204" pitchFamily="34" charset="0"/>
              </a:rPr>
              <a:t>WebApp</a:t>
            </a:r>
            <a:r>
              <a:rPr lang="zh-CN" altLang="zh-CN" sz="3600">
                <a:solidFill>
                  <a:schemeClr val="bg1"/>
                </a:solidFill>
                <a:latin typeface="Verdana" panose="020B0604030504040204" pitchFamily="34" charset="0"/>
              </a:rPr>
              <a:t>开发技术应用</a:t>
            </a:r>
            <a:endParaRPr lang="zh-CN" altLang="en-US" sz="3600">
              <a:solidFill>
                <a:schemeClr val="bg1"/>
              </a:solidFill>
              <a:latin typeface="Verdana" panose="020B0604030504040204" pitchFamily="34" charset="0"/>
            </a:endParaRPr>
          </a:p>
        </p:txBody>
      </p:sp>
    </p:spTree>
    <p:extLst>
      <p:ext uri="{BB962C8B-B14F-4D97-AF65-F5344CB8AC3E}">
        <p14:creationId xmlns:p14="http://schemas.microsoft.com/office/powerpoint/2010/main" val="93127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539750" y="1196975"/>
            <a:ext cx="8135938" cy="5040313"/>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altLang="zh-CN" sz="2400" dirty="0">
                <a:solidFill>
                  <a:srgbClr val="C00000"/>
                </a:solidFill>
              </a:rPr>
              <a:t>   </a:t>
            </a:r>
            <a:r>
              <a:rPr lang="en-US" altLang="zh-CN" sz="2400" u="sng" dirty="0">
                <a:solidFill>
                  <a:srgbClr val="FF0000"/>
                </a:solidFill>
              </a:rPr>
              <a:t>3.</a:t>
            </a:r>
            <a:r>
              <a:rPr lang="zh-CN" altLang="zh-CN" sz="2400" dirty="0">
                <a:solidFill>
                  <a:srgbClr val="FF0000"/>
                </a:solidFill>
              </a:rPr>
              <a:t>研发平台的技术方法及功能</a:t>
            </a:r>
          </a:p>
          <a:p>
            <a:pPr>
              <a:defRPr/>
            </a:pPr>
            <a:r>
              <a:rPr lang="en-US" altLang="zh-CN" sz="2400" dirty="0">
                <a:solidFill>
                  <a:srgbClr val="C00000"/>
                </a:solidFill>
              </a:rPr>
              <a:t>   1) </a:t>
            </a:r>
            <a:r>
              <a:rPr lang="zh-CN" altLang="zh-CN" sz="2400" dirty="0">
                <a:solidFill>
                  <a:srgbClr val="C00000"/>
                </a:solidFill>
              </a:rPr>
              <a:t>研发平台主要技术方法</a:t>
            </a:r>
          </a:p>
          <a:p>
            <a:pPr>
              <a:defRPr/>
            </a:pPr>
            <a:r>
              <a:rPr lang="en-US" altLang="zh-CN" sz="2400" dirty="0"/>
              <a:t>    </a:t>
            </a:r>
            <a:r>
              <a:rPr lang="en-US" altLang="zh-CN" sz="2400" dirty="0" err="1"/>
              <a:t>AppPark</a:t>
            </a:r>
            <a:r>
              <a:rPr lang="zh-CN" altLang="zh-CN" sz="2400" dirty="0"/>
              <a:t>应用公园研发平台是手机应用在线制作平台，是一个自由开放的应用分享</a:t>
            </a:r>
            <a:r>
              <a:rPr lang="en-US" altLang="zh-CN" sz="2400" dirty="0"/>
              <a:t>“</a:t>
            </a:r>
            <a:r>
              <a:rPr lang="zh-CN" altLang="zh-CN" sz="2400" dirty="0"/>
              <a:t>乐园</a:t>
            </a:r>
            <a:r>
              <a:rPr lang="en-US" altLang="zh-CN" sz="2400" dirty="0"/>
              <a:t>”</a:t>
            </a:r>
            <a:r>
              <a:rPr lang="zh-CN" altLang="en-US" sz="2400" dirty="0"/>
              <a:t>。</a:t>
            </a:r>
            <a:r>
              <a:rPr lang="zh-CN" altLang="zh-CN" sz="2400" dirty="0"/>
              <a:t>研发平台主要采用</a:t>
            </a:r>
            <a:r>
              <a:rPr lang="en-US" altLang="zh-CN" sz="2400" dirty="0"/>
              <a:t>HTML5</a:t>
            </a:r>
            <a:r>
              <a:rPr lang="zh-CN" altLang="zh-CN" sz="2400" dirty="0"/>
              <a:t>技术、自有页面生成协议、页面在手机终端原生代码还原技术、自动打包技术、网络云服务器技术、</a:t>
            </a:r>
            <a:r>
              <a:rPr lang="en-US" altLang="zh-CN" sz="2400" dirty="0"/>
              <a:t>SSL</a:t>
            </a:r>
            <a:r>
              <a:rPr lang="zh-CN" altLang="zh-CN" sz="2400" dirty="0"/>
              <a:t>数据传输加密技术、</a:t>
            </a:r>
            <a:r>
              <a:rPr lang="en-US" altLang="zh-CN" sz="2400" dirty="0"/>
              <a:t>XMPP</a:t>
            </a:r>
            <a:r>
              <a:rPr lang="zh-CN" altLang="zh-CN" sz="2400" dirty="0"/>
              <a:t>即时通信协议技术、图形图像压缩技术、手机</a:t>
            </a:r>
            <a:r>
              <a:rPr lang="en-US" altLang="zh-CN" sz="2400" dirty="0"/>
              <a:t>App</a:t>
            </a:r>
            <a:r>
              <a:rPr lang="zh-CN" altLang="zh-CN" sz="2400" dirty="0"/>
              <a:t>缓存技术、手机</a:t>
            </a:r>
            <a:r>
              <a:rPr lang="en-US" altLang="zh-CN" sz="2400" dirty="0"/>
              <a:t>App</a:t>
            </a:r>
            <a:r>
              <a:rPr lang="zh-CN" altLang="zh-CN" sz="2400" dirty="0"/>
              <a:t>异步网络访问技术，</a:t>
            </a:r>
            <a:r>
              <a:rPr lang="zh-CN" altLang="zh-CN" sz="2400" u="sng" dirty="0"/>
              <a:t>打造了一个集</a:t>
            </a:r>
            <a:r>
              <a:rPr lang="en-US" altLang="zh-CN" sz="2400" dirty="0"/>
              <a:t>App</a:t>
            </a:r>
            <a:r>
              <a:rPr lang="zh-CN" altLang="zh-CN" sz="2400" dirty="0"/>
              <a:t>制作、运营、管理、客服为一体的手机</a:t>
            </a:r>
            <a:r>
              <a:rPr lang="en-US" altLang="zh-CN" sz="2400" dirty="0"/>
              <a:t>App</a:t>
            </a:r>
            <a:r>
              <a:rPr lang="zh-CN" altLang="zh-CN" sz="2400" dirty="0"/>
              <a:t>在线服务平台。</a:t>
            </a:r>
          </a:p>
        </p:txBody>
      </p:sp>
      <p:sp>
        <p:nvSpPr>
          <p:cNvPr id="41988"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solidFill>
                  <a:schemeClr val="bg1"/>
                </a:solidFill>
                <a:latin typeface="Verdana" panose="020B0604030504040204" pitchFamily="34" charset="0"/>
              </a:rPr>
              <a:t>6.3 </a:t>
            </a:r>
            <a:r>
              <a:rPr lang="zh-CN" altLang="zh-CN" sz="3600">
                <a:solidFill>
                  <a:schemeClr val="bg1"/>
                </a:solidFill>
                <a:latin typeface="Verdana" panose="020B0604030504040204" pitchFamily="34" charset="0"/>
              </a:rPr>
              <a:t>移动</a:t>
            </a:r>
            <a:r>
              <a:rPr lang="en-US" altLang="zh-CN" sz="3600">
                <a:solidFill>
                  <a:schemeClr val="bg1"/>
                </a:solidFill>
                <a:latin typeface="Verdana" panose="020B0604030504040204" pitchFamily="34" charset="0"/>
              </a:rPr>
              <a:t>WebApp</a:t>
            </a:r>
            <a:r>
              <a:rPr lang="zh-CN" altLang="zh-CN" sz="3600">
                <a:solidFill>
                  <a:schemeClr val="bg1"/>
                </a:solidFill>
                <a:latin typeface="Verdana" panose="020B0604030504040204" pitchFamily="34" charset="0"/>
              </a:rPr>
              <a:t>开发技术应用</a:t>
            </a:r>
            <a:endParaRPr lang="zh-CN" altLang="en-US" sz="3600">
              <a:solidFill>
                <a:schemeClr val="bg1"/>
              </a:solidFill>
              <a:latin typeface="Verdana" panose="020B0604030504040204" pitchFamily="34" charset="0"/>
            </a:endParaRPr>
          </a:p>
        </p:txBody>
      </p:sp>
    </p:spTree>
    <p:extLst>
      <p:ext uri="{BB962C8B-B14F-4D97-AF65-F5344CB8AC3E}">
        <p14:creationId xmlns:p14="http://schemas.microsoft.com/office/powerpoint/2010/main" val="15276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539750" y="1233488"/>
            <a:ext cx="8316913" cy="24828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400" dirty="0"/>
              <a:t>            </a:t>
            </a:r>
            <a:r>
              <a:rPr lang="zh-CN" altLang="zh-CN" sz="2100" dirty="0"/>
              <a:t>随着移动互联网快速发展，用户广泛且信息量</a:t>
            </a:r>
            <a:r>
              <a:rPr lang="zh-CN" altLang="zh-CN" sz="2400" dirty="0"/>
              <a:t>丰富，</a:t>
            </a:r>
            <a:r>
              <a:rPr lang="zh-CN" altLang="zh-CN" sz="2100" dirty="0"/>
              <a:t>内容多元化，</a:t>
            </a:r>
            <a:r>
              <a:rPr lang="zh-CN" altLang="zh-CN" sz="2100" dirty="0">
                <a:solidFill>
                  <a:srgbClr val="FF0000"/>
                </a:solidFill>
              </a:rPr>
              <a:t>快捷方便</a:t>
            </a:r>
            <a:r>
              <a:rPr lang="zh-CN" altLang="zh-CN" sz="2100" dirty="0"/>
              <a:t>成为</a:t>
            </a:r>
            <a:r>
              <a:rPr lang="zh-CN" altLang="zh-CN" sz="2100" dirty="0">
                <a:solidFill>
                  <a:srgbClr val="FF0000"/>
                </a:solidFill>
              </a:rPr>
              <a:t>手机</a:t>
            </a:r>
            <a:r>
              <a:rPr lang="en-US" altLang="zh-CN" sz="2100" dirty="0" err="1">
                <a:solidFill>
                  <a:srgbClr val="FF0000"/>
                </a:solidFill>
              </a:rPr>
              <a:t>WebAPP</a:t>
            </a:r>
            <a:r>
              <a:rPr lang="zh-CN" altLang="zh-CN" sz="2100" dirty="0">
                <a:solidFill>
                  <a:srgbClr val="FF0000"/>
                </a:solidFill>
              </a:rPr>
              <a:t>的优势</a:t>
            </a:r>
            <a:r>
              <a:rPr lang="zh-CN" altLang="zh-CN" sz="2100" dirty="0"/>
              <a:t>。将企业相关图文信息按模块组织集成</a:t>
            </a:r>
            <a:r>
              <a:rPr lang="en-US" altLang="zh-CN" sz="2100" dirty="0"/>
              <a:t>,</a:t>
            </a:r>
            <a:r>
              <a:rPr lang="zh-CN" altLang="zh-CN" sz="2100" dirty="0"/>
              <a:t>快速生成手机</a:t>
            </a:r>
            <a:r>
              <a:rPr lang="en-US" altLang="zh-CN" sz="2100" dirty="0" err="1"/>
              <a:t>WebApp</a:t>
            </a:r>
            <a:r>
              <a:rPr lang="en-US" altLang="zh-CN" sz="2100" dirty="0"/>
              <a:t>.</a:t>
            </a:r>
            <a:r>
              <a:rPr lang="zh-CN" altLang="zh-CN" sz="2100" dirty="0"/>
              <a:t>手机用户下载安装</a:t>
            </a:r>
            <a:r>
              <a:rPr lang="en-US" altLang="zh-CN" sz="2100" dirty="0" err="1"/>
              <a:t>WebApp</a:t>
            </a:r>
            <a:r>
              <a:rPr lang="zh-CN" altLang="zh-CN" sz="2100" dirty="0"/>
              <a:t>软件后即可进行浏览查看该图文信息，如产品分类展示、技术成果、营销及互动展示、评价投票、发布等基本功能，企业还可以根据自身需要对展示内容进行更新，方便用户查看。企业版手机客户端还可以为企业快速打造</a:t>
            </a:r>
            <a:r>
              <a:rPr lang="en-US" altLang="zh-CN" sz="2100" dirty="0" err="1"/>
              <a:t>WebAPP</a:t>
            </a:r>
            <a:r>
              <a:rPr lang="zh-CN" altLang="zh-CN" sz="2100" dirty="0"/>
              <a:t>应用平台，实现更便捷</a:t>
            </a:r>
            <a:r>
              <a:rPr lang="zh-CN" altLang="zh-CN" sz="2400" dirty="0"/>
              <a:t>研发。</a:t>
            </a:r>
            <a:endParaRPr lang="zh-CN" altLang="zh-CN" sz="23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圆角矩形 8"/>
          <p:cNvSpPr/>
          <p:nvPr/>
        </p:nvSpPr>
        <p:spPr bwMode="gray">
          <a:xfrm>
            <a:off x="539750" y="3824288"/>
            <a:ext cx="8208963" cy="27590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spcBef>
                <a:spcPts val="600"/>
              </a:spcBef>
              <a:spcAft>
                <a:spcPts val="600"/>
              </a:spcAft>
              <a:buFontTx/>
              <a:buNone/>
              <a:defRPr/>
            </a:pPr>
            <a:r>
              <a:rPr lang="en-US" altLang="zh-CN" sz="2600" dirty="0">
                <a:solidFill>
                  <a:srgbClr val="FF0000"/>
                </a:solidFill>
                <a:effectLst>
                  <a:outerShdw blurRad="38100" dist="38100" dir="2700000" algn="tl">
                    <a:srgbClr val="C0C0C0"/>
                  </a:outerShdw>
                </a:effectLst>
                <a:latin typeface="Arial" panose="020B0604020202020204" pitchFamily="34" charset="0"/>
              </a:rPr>
              <a:t>6.1.1 </a:t>
            </a:r>
            <a:r>
              <a:rPr lang="zh-CN" altLang="zh-CN" sz="2600" dirty="0">
                <a:solidFill>
                  <a:srgbClr val="FF0000"/>
                </a:solidFill>
                <a:effectLst>
                  <a:outerShdw blurRad="38100" dist="38100" dir="2700000" algn="tl">
                    <a:srgbClr val="C0C0C0"/>
                  </a:outerShdw>
                </a:effectLst>
                <a:latin typeface="Arial" panose="020B0604020202020204" pitchFamily="34" charset="0"/>
              </a:rPr>
              <a:t>软件实现的</a:t>
            </a:r>
            <a:r>
              <a:rPr lang="zh-CN" altLang="en-US" sz="2600" dirty="0">
                <a:solidFill>
                  <a:srgbClr val="FF0000"/>
                </a:solidFill>
                <a:effectLst>
                  <a:outerShdw blurRad="38100" dist="38100" dir="2700000" algn="tl">
                    <a:srgbClr val="C0C0C0"/>
                  </a:outerShdw>
                </a:effectLst>
                <a:latin typeface="Arial" panose="020B0604020202020204" pitchFamily="34" charset="0"/>
              </a:rPr>
              <a:t>主要</a:t>
            </a:r>
            <a:r>
              <a:rPr lang="zh-CN" altLang="zh-CN" sz="2600" dirty="0">
                <a:solidFill>
                  <a:srgbClr val="FF0000"/>
                </a:solidFill>
                <a:effectLst>
                  <a:outerShdw blurRad="38100" dist="38100" dir="2700000" algn="tl">
                    <a:srgbClr val="C0C0C0"/>
                  </a:outerShdw>
                </a:effectLst>
                <a:latin typeface="Arial" panose="020B0604020202020204" pitchFamily="34" charset="0"/>
              </a:rPr>
              <a:t>任务及过程</a:t>
            </a:r>
          </a:p>
          <a:p>
            <a:pPr>
              <a:defRPr/>
            </a:pPr>
            <a:r>
              <a:rPr lang="en-US" altLang="zh-CN" sz="2400" dirty="0">
                <a:solidFill>
                  <a:srgbClr val="29698D"/>
                </a:solidFill>
              </a:rPr>
              <a:t>    </a:t>
            </a:r>
            <a:r>
              <a:rPr lang="en-US" altLang="zh-CN" sz="2400" dirty="0">
                <a:solidFill>
                  <a:srgbClr val="990033"/>
                </a:solidFill>
                <a:effectLst>
                  <a:outerShdw blurRad="38100" dist="38100" dir="2700000" algn="tl">
                    <a:srgbClr val="C0C0C0"/>
                  </a:outerShdw>
                </a:effectLst>
                <a:latin typeface="Arial" panose="020B0604020202020204" pitchFamily="34" charset="0"/>
              </a:rPr>
              <a:t>1. </a:t>
            </a:r>
            <a:r>
              <a:rPr lang="zh-CN" altLang="zh-CN" sz="2400" dirty="0">
                <a:solidFill>
                  <a:srgbClr val="990033"/>
                </a:solidFill>
                <a:effectLst>
                  <a:outerShdw blurRad="38100" dist="38100" dir="2700000" algn="tl">
                    <a:srgbClr val="C0C0C0"/>
                  </a:outerShdw>
                </a:effectLst>
                <a:latin typeface="Arial" panose="020B0604020202020204" pitchFamily="34" charset="0"/>
              </a:rPr>
              <a:t>软件实现的概念和目标</a:t>
            </a:r>
          </a:p>
          <a:p>
            <a:pPr>
              <a:buFontTx/>
              <a:buNone/>
              <a:defRPr/>
            </a:pPr>
            <a:r>
              <a:rPr lang="en-US" altLang="zh-CN" sz="2400" dirty="0">
                <a:solidFill>
                  <a:srgbClr val="FF0000"/>
                </a:solidFill>
              </a:rPr>
              <a:t>    </a:t>
            </a:r>
            <a:r>
              <a:rPr lang="zh-CN" altLang="zh-CN" sz="2400" u="sng" dirty="0">
                <a:solidFill>
                  <a:srgbClr val="FF0000"/>
                </a:solidFill>
              </a:rPr>
              <a:t>软件实现</a:t>
            </a:r>
            <a:r>
              <a:rPr lang="zh-CN" altLang="zh-CN" sz="2400" dirty="0">
                <a:solidFill>
                  <a:srgbClr val="29698D"/>
                </a:solidFill>
              </a:rPr>
              <a:t>是通过编码、调试、集成和测试，完成软件产品的过程。主要</a:t>
            </a:r>
            <a:r>
              <a:rPr lang="zh-CN" altLang="zh-CN" sz="2400" dirty="0">
                <a:solidFill>
                  <a:srgbClr val="C00000"/>
                </a:solidFill>
              </a:rPr>
              <a:t>目的</a:t>
            </a:r>
            <a:r>
              <a:rPr lang="zh-CN" altLang="zh-CN" sz="2400" dirty="0">
                <a:solidFill>
                  <a:srgbClr val="29698D"/>
                </a:solidFill>
              </a:rPr>
              <a:t>是按照软件需求</a:t>
            </a:r>
            <a:r>
              <a:rPr lang="zh-CN" altLang="en-US" sz="2400" dirty="0">
                <a:solidFill>
                  <a:srgbClr val="29698D"/>
                </a:solidFill>
              </a:rPr>
              <a:t>分析</a:t>
            </a:r>
            <a:r>
              <a:rPr lang="zh-CN" altLang="zh-CN" sz="2400" dirty="0">
                <a:solidFill>
                  <a:srgbClr val="29698D"/>
                </a:solidFill>
              </a:rPr>
              <a:t>和详细设计的要求，选择合适的技术路线和编程语言及工具，遵照程序设计规范的开发过程和方法</a:t>
            </a:r>
            <a:r>
              <a:rPr lang="zh-CN" altLang="en-US" sz="2400" dirty="0">
                <a:solidFill>
                  <a:srgbClr val="29698D"/>
                </a:solidFill>
              </a:rPr>
              <a:t>,</a:t>
            </a:r>
            <a:r>
              <a:rPr lang="zh-CN" altLang="zh-CN" sz="2400" dirty="0">
                <a:solidFill>
                  <a:srgbClr val="29698D"/>
                </a:solidFill>
              </a:rPr>
              <a:t>实现目标系统的功能、性能、接口、</a:t>
            </a:r>
            <a:r>
              <a:rPr lang="zh-CN" altLang="en-US" sz="2400" dirty="0">
                <a:solidFill>
                  <a:srgbClr val="29698D"/>
                </a:solidFill>
              </a:rPr>
              <a:t>可靠性和</a:t>
            </a:r>
            <a:r>
              <a:rPr lang="zh-CN" altLang="zh-CN" sz="2400" dirty="0">
                <a:solidFill>
                  <a:srgbClr val="29698D"/>
                </a:solidFill>
              </a:rPr>
              <a:t>界面等要求。</a:t>
            </a:r>
          </a:p>
        </p:txBody>
      </p:sp>
      <p:sp>
        <p:nvSpPr>
          <p:cNvPr id="10" name="圆角矩形 9"/>
          <p:cNvSpPr/>
          <p:nvPr/>
        </p:nvSpPr>
        <p:spPr bwMode="gray">
          <a:xfrm>
            <a:off x="1071563" y="1123950"/>
            <a:ext cx="1362075" cy="503238"/>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p>
            <a:pPr algn="ctr">
              <a:spcBef>
                <a:spcPct val="20000"/>
              </a:spcBef>
              <a:buFont typeface="Wingdings" panose="05000000000000000000" pitchFamily="2" charset="2"/>
              <a:buNone/>
              <a:defRPr/>
            </a:pPr>
            <a:r>
              <a:rPr lang="zh-CN" altLang="en-US" noProof="1">
                <a:solidFill>
                  <a:srgbClr val="002060"/>
                </a:solidFill>
              </a:rPr>
              <a:t>案例</a:t>
            </a:r>
            <a:r>
              <a:rPr lang="en-US" altLang="zh-CN" noProof="1">
                <a:solidFill>
                  <a:srgbClr val="002060"/>
                </a:solidFill>
              </a:rPr>
              <a:t>6-1</a:t>
            </a:r>
            <a:endParaRPr lang="zh-CN" altLang="en-US" noProof="1">
              <a:solidFill>
                <a:srgbClr val="002060"/>
              </a:solidFill>
            </a:endParaRPr>
          </a:p>
        </p:txBody>
      </p:sp>
      <p:sp>
        <p:nvSpPr>
          <p:cNvPr id="6152" name="AutoShape 10"/>
          <p:cNvSpPr>
            <a:spLocks noChangeArrowheads="1"/>
          </p:cNvSpPr>
          <p:nvPr/>
        </p:nvSpPr>
        <p:spPr bwMode="auto">
          <a:xfrm>
            <a:off x="5795963" y="4221163"/>
            <a:ext cx="2305050" cy="358775"/>
          </a:xfrm>
          <a:prstGeom prst="wedgeRectCallout">
            <a:avLst>
              <a:gd name="adj1" fmla="val -36431"/>
              <a:gd name="adj2" fmla="val 73009"/>
            </a:avLst>
          </a:prstGeom>
          <a:solidFill>
            <a:srgbClr val="FFFF66"/>
          </a:solidFill>
          <a:ln w="9525">
            <a:solidFill>
              <a:schemeClr val="tx1"/>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tx2"/>
                </a:solidFill>
              </a:rPr>
              <a:t>具体</a:t>
            </a:r>
            <a:r>
              <a:rPr lang="zh-CN" altLang="en-US">
                <a:solidFill>
                  <a:srgbClr val="FF0000"/>
                </a:solidFill>
              </a:rPr>
              <a:t>实施完成</a:t>
            </a:r>
            <a:r>
              <a:rPr lang="zh-CN" altLang="en-US">
                <a:solidFill>
                  <a:schemeClr val="tx2"/>
                </a:solidFill>
              </a:rPr>
              <a:t>的</a:t>
            </a:r>
            <a:r>
              <a:rPr lang="zh-CN" altLang="en-US">
                <a:solidFill>
                  <a:srgbClr val="FF0000"/>
                </a:solidFill>
              </a:rPr>
              <a:t>过程</a:t>
            </a:r>
          </a:p>
        </p:txBody>
      </p:sp>
      <p:pic>
        <p:nvPicPr>
          <p:cNvPr id="6153" name="Picture 6" descr="C:\Program Files\Microsoft Office\MEDIA\CAGCAT10\j028575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5805488"/>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6.1 </a:t>
            </a:r>
            <a:r>
              <a:rPr lang="zh-CN" altLang="en-US" sz="3600" dirty="0">
                <a:effectLst>
                  <a:outerShdw blurRad="38100" dist="38100" dir="2700000" algn="tl">
                    <a:srgbClr val="C0C0C0"/>
                  </a:outerShdw>
                </a:effectLst>
              </a:rPr>
              <a:t>软件编程实现概述</a:t>
            </a:r>
            <a:r>
              <a:rPr lang="zh-CN" altLang="en-US" sz="3600" dirty="0"/>
              <a:t> </a:t>
            </a:r>
          </a:p>
        </p:txBody>
      </p:sp>
    </p:spTree>
    <p:extLst>
      <p:ext uri="{BB962C8B-B14F-4D97-AF65-F5344CB8AC3E}">
        <p14:creationId xmlns:p14="http://schemas.microsoft.com/office/powerpoint/2010/main" val="2657511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554038" y="1371600"/>
            <a:ext cx="8135937" cy="47529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altLang="zh-CN" sz="2400" dirty="0">
                <a:solidFill>
                  <a:srgbClr val="C00000"/>
                </a:solidFill>
              </a:rPr>
              <a:t>   2</a:t>
            </a:r>
            <a:r>
              <a:rPr lang="zh-CN" altLang="zh-CN" sz="2400" dirty="0">
                <a:solidFill>
                  <a:srgbClr val="C00000"/>
                </a:solidFill>
              </a:rPr>
              <a:t>）应用公园平台主要优点和功能</a:t>
            </a:r>
          </a:p>
          <a:p>
            <a:pPr>
              <a:defRPr/>
            </a:pPr>
            <a:r>
              <a:rPr lang="en-US" altLang="zh-CN" sz="2400" dirty="0"/>
              <a:t>   </a:t>
            </a:r>
            <a:r>
              <a:rPr lang="zh-CN" altLang="zh-CN" sz="2400" dirty="0"/>
              <a:t>应用公园</a:t>
            </a:r>
            <a:r>
              <a:rPr lang="en-US" altLang="zh-CN" sz="2400" dirty="0"/>
              <a:t>APP</a:t>
            </a:r>
            <a:r>
              <a:rPr lang="zh-CN" altLang="zh-CN" sz="2400" dirty="0"/>
              <a:t>在线制作平台主要优点和功能，体现在</a:t>
            </a:r>
            <a:r>
              <a:rPr lang="en-US" altLang="zh-CN" sz="2400" dirty="0"/>
              <a:t>7</a:t>
            </a:r>
            <a:r>
              <a:rPr lang="zh-CN" altLang="zh-CN" sz="2400" dirty="0"/>
              <a:t>个方面：</a:t>
            </a:r>
          </a:p>
          <a:p>
            <a:pPr>
              <a:defRPr/>
            </a:pPr>
            <a:r>
              <a:rPr lang="zh-CN" altLang="zh-CN" sz="2400" dirty="0"/>
              <a:t>（</a:t>
            </a:r>
            <a:r>
              <a:rPr lang="en-US" altLang="zh-CN" sz="2400" dirty="0"/>
              <a:t>1</a:t>
            </a:r>
            <a:r>
              <a:rPr lang="zh-CN" altLang="zh-CN" sz="2400" dirty="0"/>
              <a:t>）打破将传统外包式开发模式，创新型平台化运作。</a:t>
            </a:r>
          </a:p>
          <a:p>
            <a:pPr>
              <a:defRPr/>
            </a:pPr>
            <a:r>
              <a:rPr lang="zh-CN" altLang="zh-CN" sz="2400" dirty="0"/>
              <a:t>（</a:t>
            </a:r>
            <a:r>
              <a:rPr lang="en-US" altLang="zh-CN" sz="2400" dirty="0"/>
              <a:t>2</a:t>
            </a:r>
            <a:r>
              <a:rPr lang="zh-CN" altLang="zh-CN" sz="2400" dirty="0"/>
              <a:t>）让</a:t>
            </a:r>
            <a:r>
              <a:rPr lang="en-US" altLang="zh-CN" sz="2400" dirty="0"/>
              <a:t>APP</a:t>
            </a:r>
            <a:r>
              <a:rPr lang="zh-CN" altLang="zh-CN" sz="2400" dirty="0"/>
              <a:t>制作小百化，降低行业门槛，人人可参与。</a:t>
            </a:r>
          </a:p>
          <a:p>
            <a:pPr>
              <a:defRPr/>
            </a:pPr>
            <a:r>
              <a:rPr lang="zh-CN" altLang="zh-CN" sz="2400" dirty="0"/>
              <a:t>（</a:t>
            </a:r>
            <a:r>
              <a:rPr lang="en-US" altLang="zh-CN" sz="2400" dirty="0"/>
              <a:t>3</a:t>
            </a:r>
            <a:r>
              <a:rPr lang="zh-CN" altLang="zh-CN" sz="2400" dirty="0"/>
              <a:t>）大幅度降低</a:t>
            </a:r>
            <a:r>
              <a:rPr lang="en-US" altLang="zh-CN" sz="2400" dirty="0"/>
              <a:t>APP</a:t>
            </a:r>
            <a:r>
              <a:rPr lang="zh-CN" altLang="zh-CN" sz="2400" dirty="0"/>
              <a:t>开发成本，让创业成本降低。</a:t>
            </a:r>
          </a:p>
          <a:p>
            <a:pPr>
              <a:defRPr/>
            </a:pPr>
            <a:r>
              <a:rPr lang="zh-CN" altLang="zh-CN" sz="2400" dirty="0"/>
              <a:t>（</a:t>
            </a:r>
            <a:r>
              <a:rPr lang="en-US" altLang="zh-CN" sz="2400" dirty="0"/>
              <a:t>4</a:t>
            </a:r>
            <a:r>
              <a:rPr lang="zh-CN" altLang="zh-CN" sz="2400" dirty="0"/>
              <a:t>）年度服务模式，让</a:t>
            </a:r>
            <a:r>
              <a:rPr lang="en-US" altLang="zh-CN" sz="2400" dirty="0"/>
              <a:t>APP</a:t>
            </a:r>
            <a:r>
              <a:rPr lang="zh-CN" altLang="zh-CN" sz="2400" dirty="0"/>
              <a:t>开发随市场不断更新换代。</a:t>
            </a:r>
          </a:p>
          <a:p>
            <a:pPr>
              <a:defRPr/>
            </a:pPr>
            <a:r>
              <a:rPr lang="zh-CN" altLang="zh-CN" sz="2400" dirty="0"/>
              <a:t>（</a:t>
            </a:r>
            <a:r>
              <a:rPr lang="en-US" altLang="zh-CN" sz="2400" dirty="0"/>
              <a:t>5</a:t>
            </a:r>
            <a:r>
              <a:rPr lang="zh-CN" altLang="zh-CN" sz="2400" dirty="0"/>
              <a:t>）功能强大，可以满足多种行业不同应用需求。</a:t>
            </a:r>
          </a:p>
          <a:p>
            <a:pPr>
              <a:defRPr/>
            </a:pPr>
            <a:r>
              <a:rPr lang="zh-CN" altLang="zh-CN" sz="2400" dirty="0"/>
              <a:t>（</a:t>
            </a:r>
            <a:r>
              <a:rPr lang="en-US" altLang="zh-CN" sz="2400" dirty="0"/>
              <a:t>6</a:t>
            </a:r>
            <a:r>
              <a:rPr lang="zh-CN" altLang="zh-CN" sz="2400" dirty="0"/>
              <a:t>）共享模式，足以让用户经验成为行业的积累。</a:t>
            </a:r>
          </a:p>
          <a:p>
            <a:pPr>
              <a:defRPr/>
            </a:pPr>
            <a:r>
              <a:rPr lang="zh-CN" altLang="zh-CN" sz="2400" dirty="0"/>
              <a:t>（</a:t>
            </a:r>
            <a:r>
              <a:rPr lang="en-US" altLang="zh-CN" sz="2400" dirty="0"/>
              <a:t>7</a:t>
            </a:r>
            <a:r>
              <a:rPr lang="zh-CN" altLang="zh-CN" sz="2400" dirty="0"/>
              <a:t>）一键生成苹果、安卓双系统，节省二次开发成本。</a:t>
            </a:r>
          </a:p>
        </p:txBody>
      </p:sp>
      <p:pic>
        <p:nvPicPr>
          <p:cNvPr id="43012" name="Picture 6" descr="C:\Program Files\Microsoft Office\MEDIA\CAGCAT10\j028575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5734050"/>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solidFill>
                  <a:schemeClr val="bg1"/>
                </a:solidFill>
                <a:latin typeface="Verdana" panose="020B0604030504040204" pitchFamily="34" charset="0"/>
              </a:rPr>
              <a:t>6.3 </a:t>
            </a:r>
            <a:r>
              <a:rPr lang="zh-CN" altLang="zh-CN" sz="3600">
                <a:solidFill>
                  <a:schemeClr val="bg1"/>
                </a:solidFill>
                <a:latin typeface="Verdana" panose="020B0604030504040204" pitchFamily="34" charset="0"/>
              </a:rPr>
              <a:t>移动</a:t>
            </a:r>
            <a:r>
              <a:rPr lang="en-US" altLang="zh-CN" sz="3600">
                <a:solidFill>
                  <a:schemeClr val="bg1"/>
                </a:solidFill>
                <a:latin typeface="Verdana" panose="020B0604030504040204" pitchFamily="34" charset="0"/>
              </a:rPr>
              <a:t>WebApp</a:t>
            </a:r>
            <a:r>
              <a:rPr lang="zh-CN" altLang="zh-CN" sz="3600">
                <a:solidFill>
                  <a:schemeClr val="bg1"/>
                </a:solidFill>
                <a:latin typeface="Verdana" panose="020B0604030504040204" pitchFamily="34" charset="0"/>
              </a:rPr>
              <a:t>开发技术应用</a:t>
            </a:r>
            <a:endParaRPr lang="zh-CN" altLang="en-US" sz="3600">
              <a:solidFill>
                <a:schemeClr val="bg1"/>
              </a:solidFill>
              <a:latin typeface="Verdana" panose="020B0604030504040204" pitchFamily="34" charset="0"/>
            </a:endParaRPr>
          </a:p>
        </p:txBody>
      </p:sp>
    </p:spTree>
    <p:extLst>
      <p:ext uri="{BB962C8B-B14F-4D97-AF65-F5344CB8AC3E}">
        <p14:creationId xmlns:p14="http://schemas.microsoft.com/office/powerpoint/2010/main" val="2135593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1223963" y="1543050"/>
            <a:ext cx="7019925" cy="201612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altLang="zh-CN" sz="2400" dirty="0">
                <a:solidFill>
                  <a:srgbClr val="FF0000"/>
                </a:solidFill>
                <a:effectLst>
                  <a:outerShdw blurRad="38100" dist="38100" dir="2700000" algn="tl">
                    <a:srgbClr val="000000">
                      <a:alpha val="43137"/>
                    </a:srgbClr>
                  </a:outerShdw>
                </a:effectLst>
                <a:sym typeface="Wingdings"/>
              </a:rPr>
              <a:t></a:t>
            </a:r>
            <a:r>
              <a:rPr lang="zh-CN" altLang="zh-CN" sz="2400" dirty="0">
                <a:solidFill>
                  <a:srgbClr val="FF0000"/>
                </a:solidFill>
                <a:effectLst>
                  <a:outerShdw blurRad="38100" dist="38100" dir="2700000" algn="tl">
                    <a:srgbClr val="000000">
                      <a:alpha val="43137"/>
                    </a:srgbClr>
                  </a:outerShdw>
                </a:effectLst>
              </a:rPr>
              <a:t>讨论思考</a:t>
            </a:r>
            <a:r>
              <a:rPr lang="zh-CN" altLang="zh-CN" sz="2400" dirty="0"/>
              <a:t>：</a:t>
            </a:r>
          </a:p>
          <a:p>
            <a:pPr>
              <a:defRPr/>
            </a:pPr>
            <a:r>
              <a:rPr lang="zh-CN" altLang="zh-CN" sz="2000" dirty="0"/>
              <a:t>（</a:t>
            </a:r>
            <a:r>
              <a:rPr lang="en-US" altLang="zh-CN" sz="2000" dirty="0"/>
              <a:t>1</a:t>
            </a:r>
            <a:r>
              <a:rPr lang="zh-CN" altLang="zh-CN" sz="2000" dirty="0"/>
              <a:t>）常用的移动</a:t>
            </a:r>
            <a:r>
              <a:rPr lang="en-US" altLang="zh-CN" sz="2000" dirty="0" err="1"/>
              <a:t>WebApp</a:t>
            </a:r>
            <a:r>
              <a:rPr lang="zh-CN" altLang="zh-CN" sz="2000" dirty="0"/>
              <a:t>开发技术具体有哪几种？</a:t>
            </a:r>
          </a:p>
          <a:p>
            <a:pPr>
              <a:defRPr/>
            </a:pPr>
            <a:r>
              <a:rPr lang="zh-CN" altLang="zh-CN" sz="2000" dirty="0"/>
              <a:t>（</a:t>
            </a:r>
            <a:r>
              <a:rPr lang="en-US" altLang="zh-CN" sz="2000" dirty="0"/>
              <a:t>2</a:t>
            </a:r>
            <a:r>
              <a:rPr lang="zh-CN" altLang="zh-CN" sz="2000" dirty="0"/>
              <a:t>）应用公园（研发）平台的结构特点和方法有哪些？</a:t>
            </a:r>
          </a:p>
          <a:p>
            <a:pPr>
              <a:defRPr/>
            </a:pPr>
            <a:r>
              <a:rPr lang="zh-CN" altLang="zh-CN" sz="2000" dirty="0"/>
              <a:t>（</a:t>
            </a:r>
            <a:r>
              <a:rPr lang="en-US" altLang="zh-CN" sz="2000" dirty="0"/>
              <a:t>3</a:t>
            </a:r>
            <a:r>
              <a:rPr lang="zh-CN" altLang="zh-CN" sz="2000" dirty="0"/>
              <a:t>）应用公园平台研发</a:t>
            </a:r>
            <a:r>
              <a:rPr lang="en-US" altLang="zh-CN" sz="2000" dirty="0" err="1"/>
              <a:t>WebApp</a:t>
            </a:r>
            <a:r>
              <a:rPr lang="zh-CN" altLang="zh-CN" sz="2000" dirty="0"/>
              <a:t>的主要优点和功能？</a:t>
            </a:r>
          </a:p>
        </p:txBody>
      </p:sp>
      <p:pic>
        <p:nvPicPr>
          <p:cNvPr id="44036" name="Picture 6" descr="C:\Program Files\Microsoft Office\MEDIA\CAGCAT10\j028575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5734050"/>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solidFill>
                  <a:schemeClr val="bg1"/>
                </a:solidFill>
                <a:latin typeface="Verdana" panose="020B0604030504040204" pitchFamily="34" charset="0"/>
              </a:rPr>
              <a:t>6.3 </a:t>
            </a:r>
            <a:r>
              <a:rPr lang="zh-CN" altLang="zh-CN" sz="3600">
                <a:solidFill>
                  <a:schemeClr val="bg1"/>
                </a:solidFill>
                <a:latin typeface="Verdana" panose="020B0604030504040204" pitchFamily="34" charset="0"/>
              </a:rPr>
              <a:t>移动</a:t>
            </a:r>
            <a:r>
              <a:rPr lang="en-US" altLang="zh-CN" sz="3600">
                <a:solidFill>
                  <a:schemeClr val="bg1"/>
                </a:solidFill>
                <a:latin typeface="Verdana" panose="020B0604030504040204" pitchFamily="34" charset="0"/>
              </a:rPr>
              <a:t>WebApp</a:t>
            </a:r>
            <a:r>
              <a:rPr lang="zh-CN" altLang="zh-CN" sz="3600">
                <a:solidFill>
                  <a:schemeClr val="bg1"/>
                </a:solidFill>
                <a:latin typeface="Verdana" panose="020B0604030504040204" pitchFamily="34" charset="0"/>
              </a:rPr>
              <a:t>开发技术应用</a:t>
            </a:r>
            <a:endParaRPr lang="zh-CN" altLang="en-US" sz="3600">
              <a:solidFill>
                <a:schemeClr val="bg1"/>
              </a:solidFill>
              <a:latin typeface="Verdana" panose="020B0604030504040204" pitchFamily="34" charset="0"/>
            </a:endParaRPr>
          </a:p>
        </p:txBody>
      </p:sp>
    </p:spTree>
    <p:extLst>
      <p:ext uri="{BB962C8B-B14F-4D97-AF65-F5344CB8AC3E}">
        <p14:creationId xmlns:p14="http://schemas.microsoft.com/office/powerpoint/2010/main" val="272088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idx="4294967295"/>
          </p:nvPr>
        </p:nvSpPr>
        <p:spPr>
          <a:xfrm>
            <a:off x="428625" y="161925"/>
            <a:ext cx="8178800" cy="533400"/>
          </a:xfrm>
        </p:spPr>
        <p:txBody>
          <a:bodyPr/>
          <a:lstStyle/>
          <a:p>
            <a:pPr eaLnBrk="1" hangingPunct="1">
              <a:defRPr/>
            </a:pPr>
            <a:r>
              <a:rPr lang="en-US" altLang="zh-CN" sz="3500" dirty="0">
                <a:effectLst>
                  <a:outerShdw blurRad="38100" dist="38100" dir="2700000" algn="tl">
                    <a:srgbClr val="C0C0C0"/>
                  </a:outerShdw>
                </a:effectLst>
              </a:rPr>
              <a:t>6.4 </a:t>
            </a:r>
            <a:r>
              <a:rPr lang="zh-CN" altLang="zh-CN" sz="3500" dirty="0"/>
              <a:t>软件研发常用工具与环境</a:t>
            </a:r>
            <a:endParaRPr lang="zh-CN" altLang="en-US" sz="3500" dirty="0">
              <a:effectLst>
                <a:outerShdw blurRad="38100" dist="38100" dir="2700000" algn="tl">
                  <a:srgbClr val="C0C0C0"/>
                </a:outerShdw>
              </a:effectLst>
            </a:endParaRPr>
          </a:p>
        </p:txBody>
      </p:sp>
      <p:sp>
        <p:nvSpPr>
          <p:cNvPr id="45059"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282576" y="1341438"/>
            <a:ext cx="8178800" cy="48244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spcAft>
                <a:spcPts val="1200"/>
              </a:spcAft>
              <a:buFontTx/>
              <a:buNone/>
              <a:defRPr/>
            </a:pPr>
            <a:r>
              <a:rPr lang="en-US" altLang="zh-CN" sz="2600" dirty="0">
                <a:solidFill>
                  <a:srgbClr val="FF0000"/>
                </a:solidFill>
                <a:latin typeface="Arial" panose="020B0604020202020204" pitchFamily="34" charset="0"/>
              </a:rPr>
              <a:t>*6.4.1 </a:t>
            </a:r>
            <a:r>
              <a:rPr lang="zh-CN" altLang="en-US" sz="2600" dirty="0">
                <a:solidFill>
                  <a:srgbClr val="FF0000"/>
                </a:solidFill>
                <a:latin typeface="Arial" panose="020B0604020202020204" pitchFamily="34" charset="0"/>
              </a:rPr>
              <a:t>常用</a:t>
            </a:r>
            <a:r>
              <a:rPr lang="zh-CN" altLang="zh-CN" sz="2600" dirty="0">
                <a:solidFill>
                  <a:srgbClr val="FF0000"/>
                </a:solidFill>
                <a:latin typeface="Arial" panose="020B0604020202020204" pitchFamily="34" charset="0"/>
              </a:rPr>
              <a:t>软件研发工具和集成</a:t>
            </a:r>
            <a:r>
              <a:rPr lang="zh-CN" altLang="en-US" sz="2600" dirty="0">
                <a:solidFill>
                  <a:srgbClr val="FF0000"/>
                </a:solidFill>
                <a:latin typeface="Arial" panose="020B0604020202020204" pitchFamily="34" charset="0"/>
              </a:rPr>
              <a:t>环境</a:t>
            </a:r>
          </a:p>
          <a:p>
            <a:pPr>
              <a:defRPr/>
            </a:pPr>
            <a:r>
              <a:rPr lang="zh-CN" altLang="zh-CN" sz="2400" dirty="0"/>
              <a:t>（</a:t>
            </a:r>
            <a:r>
              <a:rPr lang="en-US" altLang="zh-CN" sz="2400" dirty="0"/>
              <a:t>1</a:t>
            </a:r>
            <a:r>
              <a:rPr lang="zh-CN" altLang="zh-CN" sz="2400" dirty="0"/>
              <a:t>）</a:t>
            </a:r>
            <a:r>
              <a:rPr lang="en-US" altLang="zh-CN" sz="2400" dirty="0" err="1"/>
              <a:t>.Net</a:t>
            </a:r>
            <a:r>
              <a:rPr lang="zh-CN" altLang="zh-CN" sz="2400" dirty="0"/>
              <a:t>平台下集成开发环境</a:t>
            </a:r>
            <a:r>
              <a:rPr lang="en-US" altLang="zh-CN" sz="2400" dirty="0"/>
              <a:t>Visual Studio</a:t>
            </a:r>
            <a:r>
              <a:rPr lang="zh-CN" altLang="zh-CN" sz="2400" dirty="0"/>
              <a:t>。 （</a:t>
            </a:r>
            <a:r>
              <a:rPr lang="en-US" altLang="zh-CN" sz="2400" dirty="0"/>
              <a:t>2</a:t>
            </a:r>
            <a:r>
              <a:rPr lang="zh-CN" altLang="zh-CN" sz="2400" dirty="0"/>
              <a:t>）</a:t>
            </a:r>
            <a:r>
              <a:rPr lang="en-US" altLang="zh-CN" sz="2400" dirty="0" err="1"/>
              <a:t>.Net</a:t>
            </a:r>
            <a:r>
              <a:rPr lang="en-US" altLang="zh-CN" sz="2400" dirty="0"/>
              <a:t> </a:t>
            </a:r>
            <a:r>
              <a:rPr lang="en-US" altLang="zh-CN" sz="2400" dirty="0" err="1"/>
              <a:t>Reflactor</a:t>
            </a:r>
            <a:r>
              <a:rPr lang="zh-CN" altLang="zh-CN" sz="2400" dirty="0"/>
              <a:t>。是一个类浏览器和反编译器</a:t>
            </a:r>
          </a:p>
          <a:p>
            <a:pPr>
              <a:defRPr/>
            </a:pPr>
            <a:r>
              <a:rPr lang="zh-CN" altLang="zh-CN" sz="2400" dirty="0"/>
              <a:t>（</a:t>
            </a:r>
            <a:r>
              <a:rPr lang="en-US" altLang="zh-CN" sz="2400" dirty="0"/>
              <a:t>3</a:t>
            </a:r>
            <a:r>
              <a:rPr lang="zh-CN" altLang="zh-CN" sz="2400" dirty="0"/>
              <a:t>）</a:t>
            </a:r>
            <a:r>
              <a:rPr lang="en-US" altLang="zh-CN" sz="2400" dirty="0" err="1"/>
              <a:t>PHPMaker</a:t>
            </a:r>
            <a:r>
              <a:rPr lang="zh-CN" altLang="zh-CN" sz="2400" dirty="0"/>
              <a:t>。官方版是一款</a:t>
            </a:r>
            <a:r>
              <a:rPr lang="en-US" altLang="zh-CN" sz="2400" dirty="0"/>
              <a:t>PHP</a:t>
            </a:r>
            <a:r>
              <a:rPr lang="zh-CN" altLang="zh-CN" sz="2400" dirty="0"/>
              <a:t>代码自动生成工具</a:t>
            </a:r>
          </a:p>
          <a:p>
            <a:pPr>
              <a:defRPr/>
            </a:pPr>
            <a:r>
              <a:rPr lang="zh-CN" altLang="zh-CN" sz="2400" dirty="0"/>
              <a:t>（</a:t>
            </a:r>
            <a:r>
              <a:rPr lang="en-US" altLang="zh-CN" sz="2400" dirty="0"/>
              <a:t>4</a:t>
            </a:r>
            <a:r>
              <a:rPr lang="zh-CN" altLang="zh-CN" sz="2400" dirty="0"/>
              <a:t>）</a:t>
            </a:r>
            <a:r>
              <a:rPr lang="en-US" altLang="zh-CN" sz="2400" dirty="0" err="1"/>
              <a:t>LocalHistory</a:t>
            </a:r>
            <a:r>
              <a:rPr lang="zh-CN" altLang="zh-CN" sz="2400" dirty="0"/>
              <a:t>。是免费的程序文件控制工具，</a:t>
            </a:r>
          </a:p>
          <a:p>
            <a:pPr>
              <a:defRPr/>
            </a:pPr>
            <a:r>
              <a:rPr lang="en-US" altLang="zh-CN" sz="2400" dirty="0"/>
              <a:t>  (5</a:t>
            </a:r>
            <a:r>
              <a:rPr lang="zh-CN" altLang="zh-CN" sz="2400" dirty="0"/>
              <a:t>）</a:t>
            </a:r>
            <a:r>
              <a:rPr lang="en-US" altLang="zh-CN" sz="2400" dirty="0"/>
              <a:t>Windows Azure </a:t>
            </a:r>
            <a:r>
              <a:rPr lang="en-US" altLang="zh-CN" sz="2400" dirty="0" err="1"/>
              <a:t>AppFabric</a:t>
            </a:r>
            <a:r>
              <a:rPr lang="zh-CN" altLang="zh-CN" sz="2400" dirty="0"/>
              <a:t>。是全面云端中间件，服务于开发、部署和管理</a:t>
            </a:r>
            <a:r>
              <a:rPr lang="en-US" altLang="zh-CN" sz="2400" dirty="0"/>
              <a:t>Windows Azure</a:t>
            </a:r>
            <a:r>
              <a:rPr lang="zh-CN" altLang="zh-CN" sz="2400" dirty="0"/>
              <a:t>平台应用。</a:t>
            </a:r>
          </a:p>
          <a:p>
            <a:pPr>
              <a:defRPr/>
            </a:pPr>
            <a:r>
              <a:rPr lang="zh-CN" altLang="zh-CN" sz="2400" dirty="0"/>
              <a:t>（</a:t>
            </a:r>
            <a:r>
              <a:rPr lang="en-US" altLang="zh-CN" sz="2400" dirty="0"/>
              <a:t>6</a:t>
            </a:r>
            <a:r>
              <a:rPr lang="zh-CN" altLang="zh-CN" sz="2400" dirty="0"/>
              <a:t>）</a:t>
            </a:r>
            <a:r>
              <a:rPr lang="en-US" altLang="zh-CN" sz="2400" dirty="0"/>
              <a:t>Web Deploy</a:t>
            </a:r>
            <a:r>
              <a:rPr lang="zh-CN" altLang="zh-CN" sz="2400" dirty="0"/>
              <a:t>。作为一款</a:t>
            </a:r>
            <a:r>
              <a:rPr lang="en-US" altLang="zh-CN" sz="2400" dirty="0"/>
              <a:t>Web</a:t>
            </a:r>
            <a:r>
              <a:rPr lang="zh-CN" altLang="zh-CN" sz="2400" dirty="0"/>
              <a:t>部署工具</a:t>
            </a:r>
            <a:r>
              <a:rPr lang="zh-CN" altLang="en-US" sz="2400" dirty="0">
                <a:solidFill>
                  <a:schemeClr val="tx1"/>
                </a:solidFill>
                <a:latin typeface="Times New Roman" panose="02020603050405020304" pitchFamily="18" charset="0"/>
              </a:rPr>
              <a:t>。</a:t>
            </a:r>
            <a:endParaRPr lang="en-US" altLang="zh-CN" sz="2400" dirty="0">
              <a:solidFill>
                <a:schemeClr val="tx1"/>
              </a:solidFill>
              <a:latin typeface="Times New Roman" panose="02020603050405020304" pitchFamily="18" charset="0"/>
            </a:endParaRPr>
          </a:p>
          <a:p>
            <a:pPr>
              <a:defRPr/>
            </a:pPr>
            <a:r>
              <a:rPr lang="zh-CN" altLang="zh-CN" sz="2400" dirty="0"/>
              <a:t>（</a:t>
            </a:r>
            <a:r>
              <a:rPr lang="en-US" altLang="zh-CN" sz="2400" dirty="0"/>
              <a:t>7</a:t>
            </a:r>
            <a:r>
              <a:rPr lang="zh-CN" altLang="zh-CN" sz="2400" dirty="0"/>
              <a:t>）</a:t>
            </a:r>
            <a:r>
              <a:rPr lang="en-US" altLang="zh-CN" sz="2400" dirty="0"/>
              <a:t>Delphi</a:t>
            </a:r>
            <a:r>
              <a:rPr lang="zh-CN" altLang="zh-CN" sz="2400" dirty="0"/>
              <a:t>。是</a:t>
            </a:r>
            <a:r>
              <a:rPr lang="en-US" altLang="zh-CN" sz="2400" dirty="0"/>
              <a:t>Windows</a:t>
            </a:r>
            <a:r>
              <a:rPr lang="zh-CN" altLang="zh-CN" sz="2400" dirty="0"/>
              <a:t>平台的一个集成开发环境</a:t>
            </a:r>
            <a:r>
              <a:rPr lang="en-US" altLang="zh-CN" sz="2400" dirty="0"/>
              <a:t>(IDE)</a:t>
            </a:r>
            <a:endParaRPr lang="zh-CN" altLang="zh-CN" sz="2400" dirty="0"/>
          </a:p>
          <a:p>
            <a:pPr>
              <a:defRPr/>
            </a:pPr>
            <a:r>
              <a:rPr lang="zh-CN" altLang="zh-CN" sz="2400" dirty="0"/>
              <a:t>（</a:t>
            </a:r>
            <a:r>
              <a:rPr lang="en-US" altLang="zh-CN" sz="2400" dirty="0"/>
              <a:t>8</a:t>
            </a:r>
            <a:r>
              <a:rPr lang="zh-CN" altLang="zh-CN" sz="2400" dirty="0"/>
              <a:t>）</a:t>
            </a:r>
            <a:r>
              <a:rPr lang="en-US" altLang="zh-CN" sz="2400" dirty="0"/>
              <a:t>Visual Age for Java</a:t>
            </a:r>
            <a:r>
              <a:rPr lang="zh-CN" altLang="zh-CN" sz="2400" dirty="0"/>
              <a:t>。是</a:t>
            </a:r>
            <a:r>
              <a:rPr lang="en-US" altLang="zh-CN" sz="2400" dirty="0"/>
              <a:t>IBM</a:t>
            </a:r>
            <a:r>
              <a:rPr lang="zh-CN" altLang="zh-CN" sz="2400" dirty="0"/>
              <a:t>公司开发的</a:t>
            </a:r>
            <a:r>
              <a:rPr lang="en-US" altLang="zh-CN" sz="2400" dirty="0"/>
              <a:t>Java IDE</a:t>
            </a:r>
            <a:r>
              <a:rPr lang="zh-CN" altLang="zh-CN" sz="2400" dirty="0"/>
              <a:t>开发环境</a:t>
            </a:r>
          </a:p>
        </p:txBody>
      </p:sp>
    </p:spTree>
    <p:extLst>
      <p:ext uri="{BB962C8B-B14F-4D97-AF65-F5344CB8AC3E}">
        <p14:creationId xmlns:p14="http://schemas.microsoft.com/office/powerpoint/2010/main" val="2080023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539750" y="1268413"/>
            <a:ext cx="8208963" cy="450056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600" dirty="0">
                <a:solidFill>
                  <a:srgbClr val="FF0000"/>
                </a:solidFill>
                <a:latin typeface="Arial" panose="020B0604020202020204" pitchFamily="34" charset="0"/>
              </a:rPr>
              <a:t>6.4.2 </a:t>
            </a:r>
            <a:r>
              <a:rPr lang="zh-CN" altLang="zh-CN" sz="2600" dirty="0">
                <a:solidFill>
                  <a:srgbClr val="FF0000"/>
                </a:solidFill>
                <a:latin typeface="Arial" panose="020B0604020202020204" pitchFamily="34" charset="0"/>
              </a:rPr>
              <a:t>常用的</a:t>
            </a:r>
            <a:r>
              <a:rPr lang="en-US" altLang="zh-CN" sz="2600" dirty="0" err="1">
                <a:solidFill>
                  <a:srgbClr val="FF0000"/>
                </a:solidFill>
                <a:latin typeface="Arial" panose="020B0604020202020204" pitchFamily="34" charset="0"/>
              </a:rPr>
              <a:t>WebAPP</a:t>
            </a:r>
            <a:r>
              <a:rPr lang="zh-CN" altLang="zh-CN" sz="2600" dirty="0">
                <a:solidFill>
                  <a:srgbClr val="FF0000"/>
                </a:solidFill>
                <a:latin typeface="Arial" panose="020B0604020202020204" pitchFamily="34" charset="0"/>
              </a:rPr>
              <a:t>开发工具</a:t>
            </a:r>
            <a:endParaRPr lang="en-US" altLang="zh-CN" sz="2600" dirty="0">
              <a:solidFill>
                <a:srgbClr val="FF0000"/>
              </a:solidFill>
              <a:latin typeface="Arial" panose="020B0604020202020204" pitchFamily="34" charset="0"/>
            </a:endParaRPr>
          </a:p>
          <a:p>
            <a:pPr>
              <a:defRPr/>
            </a:pPr>
            <a:r>
              <a:rPr lang="en-US" altLang="zh-CN" sz="2400" dirty="0"/>
              <a:t>   </a:t>
            </a:r>
            <a:r>
              <a:rPr lang="zh-CN" altLang="zh-CN" sz="2400" dirty="0"/>
              <a:t>手机</a:t>
            </a:r>
            <a:r>
              <a:rPr lang="en-US" altLang="zh-CN" sz="2400" dirty="0" err="1"/>
              <a:t>WebAPP</a:t>
            </a:r>
            <a:r>
              <a:rPr lang="zh-CN" altLang="zh-CN" sz="2400" dirty="0"/>
              <a:t>应用软件得到快速发展。其软件开发的效率已经成为关键，主要是</a:t>
            </a:r>
            <a:r>
              <a:rPr lang="en-US" altLang="zh-CN" sz="2400" dirty="0"/>
              <a:t>APP</a:t>
            </a:r>
            <a:r>
              <a:rPr lang="zh-CN" altLang="zh-CN" sz="2400" dirty="0"/>
              <a:t>软件开发工具。</a:t>
            </a:r>
          </a:p>
          <a:p>
            <a:pPr>
              <a:defRPr/>
            </a:pPr>
            <a:r>
              <a:rPr lang="zh-CN" altLang="zh-CN" sz="2400" dirty="0"/>
              <a:t>（</a:t>
            </a:r>
            <a:r>
              <a:rPr lang="en-US" altLang="zh-CN" sz="2400" dirty="0"/>
              <a:t>1</a:t>
            </a:r>
            <a:r>
              <a:rPr lang="zh-CN" altLang="zh-CN" sz="2400" dirty="0"/>
              <a:t>）</a:t>
            </a:r>
            <a:r>
              <a:rPr lang="en-US" altLang="zh-CN" sz="2400" dirty="0" err="1"/>
              <a:t>Bizness</a:t>
            </a:r>
            <a:r>
              <a:rPr lang="en-US" altLang="zh-CN" sz="2400" dirty="0"/>
              <a:t> Apps</a:t>
            </a:r>
            <a:r>
              <a:rPr lang="zh-CN" altLang="zh-CN" sz="2400" dirty="0"/>
              <a:t>软件开发工具。</a:t>
            </a:r>
          </a:p>
          <a:p>
            <a:pPr>
              <a:defRPr/>
            </a:pPr>
            <a:r>
              <a:rPr lang="zh-CN" altLang="zh-CN" sz="2400" dirty="0"/>
              <a:t>（</a:t>
            </a:r>
            <a:r>
              <a:rPr lang="en-US" altLang="zh-CN" sz="2400" dirty="0"/>
              <a:t>2</a:t>
            </a:r>
            <a:r>
              <a:rPr lang="zh-CN" altLang="zh-CN" sz="2400" dirty="0"/>
              <a:t>）</a:t>
            </a:r>
            <a:r>
              <a:rPr lang="en-US" altLang="zh-CN" sz="2400" dirty="0" err="1"/>
              <a:t>APPMakr</a:t>
            </a:r>
            <a:r>
              <a:rPr lang="zh-CN" altLang="zh-CN" sz="2400" dirty="0"/>
              <a:t>软件开发工具。是一款可视化的开发工具</a:t>
            </a:r>
          </a:p>
          <a:p>
            <a:pPr>
              <a:defRPr/>
            </a:pPr>
            <a:r>
              <a:rPr lang="zh-CN" altLang="zh-CN" sz="2400" dirty="0"/>
              <a:t>（</a:t>
            </a:r>
            <a:r>
              <a:rPr lang="en-US" altLang="zh-CN" sz="2400" dirty="0"/>
              <a:t>3</a:t>
            </a:r>
            <a:r>
              <a:rPr lang="zh-CN" altLang="zh-CN" sz="2400" dirty="0"/>
              <a:t>）</a:t>
            </a:r>
            <a:r>
              <a:rPr lang="en-US" altLang="zh-CN" sz="2400" dirty="0" err="1"/>
              <a:t>Appsgeyser</a:t>
            </a:r>
            <a:r>
              <a:rPr lang="zh-CN" altLang="zh-CN" sz="2400" dirty="0"/>
              <a:t>软件开发工具。</a:t>
            </a:r>
          </a:p>
          <a:p>
            <a:pPr>
              <a:defRPr/>
            </a:pPr>
            <a:r>
              <a:rPr lang="zh-CN" altLang="zh-CN" sz="2400" dirty="0"/>
              <a:t>（</a:t>
            </a:r>
            <a:r>
              <a:rPr lang="en-US" altLang="zh-CN" sz="2400" dirty="0"/>
              <a:t>4</a:t>
            </a:r>
            <a:r>
              <a:rPr lang="zh-CN" altLang="zh-CN" sz="2400" dirty="0"/>
              <a:t>）</a:t>
            </a:r>
            <a:r>
              <a:rPr lang="en-US" altLang="zh-CN" sz="2400" dirty="0"/>
              <a:t>Mobile Roadie APP</a:t>
            </a:r>
            <a:r>
              <a:rPr lang="zh-CN" altLang="zh-CN" sz="2400" dirty="0"/>
              <a:t>开发工具。</a:t>
            </a:r>
          </a:p>
          <a:p>
            <a:pPr>
              <a:defRPr/>
            </a:pPr>
            <a:r>
              <a:rPr lang="zh-CN" altLang="zh-CN" sz="2400" dirty="0"/>
              <a:t>（</a:t>
            </a:r>
            <a:r>
              <a:rPr lang="en-US" altLang="zh-CN" sz="2400" dirty="0"/>
              <a:t>5</a:t>
            </a:r>
            <a:r>
              <a:rPr lang="zh-CN" altLang="zh-CN" sz="2400" dirty="0"/>
              <a:t>）</a:t>
            </a:r>
            <a:r>
              <a:rPr lang="en-US" altLang="zh-CN" sz="2400" dirty="0" err="1"/>
              <a:t>DevmyApp</a:t>
            </a:r>
            <a:r>
              <a:rPr lang="zh-CN" altLang="zh-CN" sz="2400" dirty="0"/>
              <a:t>开发工具。是一款比较傻瓜式的</a:t>
            </a:r>
            <a:r>
              <a:rPr lang="en-US" altLang="zh-CN" sz="2400" dirty="0" err="1"/>
              <a:t>iOS</a:t>
            </a:r>
            <a:r>
              <a:rPr lang="zh-CN" altLang="zh-CN" sz="2400" dirty="0"/>
              <a:t>手机客户端开发工具</a:t>
            </a:r>
          </a:p>
        </p:txBody>
      </p:sp>
      <p:sp>
        <p:nvSpPr>
          <p:cNvPr id="46084" name="文本框 1"/>
          <p:cNvSpPr txBox="1">
            <a:spLocks noChangeArrowheads="1"/>
          </p:cNvSpPr>
          <p:nvPr/>
        </p:nvSpPr>
        <p:spPr bwMode="auto">
          <a:xfrm>
            <a:off x="3868738" y="4711700"/>
            <a:ext cx="14557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000" b="0"/>
              <a:t>源代码控制系统</a:t>
            </a:r>
          </a:p>
        </p:txBody>
      </p:sp>
      <p:sp>
        <p:nvSpPr>
          <p:cNvPr id="46085" name="文本框 2"/>
          <p:cNvSpPr txBox="1">
            <a:spLocks noChangeArrowheads="1"/>
          </p:cNvSpPr>
          <p:nvPr/>
        </p:nvSpPr>
        <p:spPr bwMode="auto">
          <a:xfrm>
            <a:off x="6707188" y="4330700"/>
            <a:ext cx="8699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900" b="0"/>
              <a:t>制作</a:t>
            </a:r>
          </a:p>
        </p:txBody>
      </p:sp>
      <p:sp>
        <p:nvSpPr>
          <p:cNvPr id="7"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500">
                <a:effectLst>
                  <a:outerShdw blurRad="38100" dist="38100" dir="2700000" algn="tl">
                    <a:srgbClr val="C0C0C0"/>
                  </a:outerShdw>
                </a:effectLst>
              </a:rPr>
              <a:t>6.4 </a:t>
            </a:r>
            <a:r>
              <a:rPr lang="zh-CN" altLang="zh-CN" sz="3500"/>
              <a:t>软件研发常用工具与环境</a:t>
            </a:r>
            <a:endParaRPr lang="zh-CN" altLang="en-US" sz="3500" dirty="0">
              <a:effectLst>
                <a:outerShdw blurRad="38100" dist="38100" dir="2700000" algn="tl">
                  <a:srgbClr val="C0C0C0"/>
                </a:outerShdw>
              </a:effectLst>
            </a:endParaRPr>
          </a:p>
        </p:txBody>
      </p:sp>
    </p:spTree>
    <p:extLst>
      <p:ext uri="{BB962C8B-B14F-4D97-AF65-F5344CB8AC3E}">
        <p14:creationId xmlns:p14="http://schemas.microsoft.com/office/powerpoint/2010/main" val="3410041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539750" y="1268413"/>
            <a:ext cx="8208963" cy="511333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600" dirty="0">
                <a:solidFill>
                  <a:srgbClr val="FF0000"/>
                </a:solidFill>
                <a:latin typeface="Arial" panose="020B0604020202020204" pitchFamily="34" charset="0"/>
              </a:rPr>
              <a:t>6.4.3 </a:t>
            </a:r>
            <a:r>
              <a:rPr lang="zh-CN" altLang="en-US" sz="2600" dirty="0">
                <a:solidFill>
                  <a:srgbClr val="FF0000"/>
                </a:solidFill>
                <a:latin typeface="Arial" panose="020B0604020202020204" pitchFamily="34" charset="0"/>
              </a:rPr>
              <a:t>编码管理系统及编译程序</a:t>
            </a:r>
          </a:p>
          <a:p>
            <a:pPr>
              <a:spcBef>
                <a:spcPts val="600"/>
              </a:spcBef>
              <a:spcAft>
                <a:spcPts val="600"/>
              </a:spcAft>
              <a:buFontTx/>
              <a:buNone/>
              <a:defRPr/>
            </a:pPr>
            <a:r>
              <a:rPr lang="en-US" altLang="zh-CN" sz="2400" dirty="0">
                <a:solidFill>
                  <a:srgbClr val="990033"/>
                </a:solidFill>
                <a:latin typeface="Arial" panose="020B0604020202020204" pitchFamily="34" charset="0"/>
              </a:rPr>
              <a:t>      1. </a:t>
            </a:r>
            <a:r>
              <a:rPr lang="zh-CN" altLang="en-US" sz="2400" dirty="0">
                <a:solidFill>
                  <a:srgbClr val="990033"/>
                </a:solidFill>
                <a:latin typeface="Arial" panose="020B0604020202020204" pitchFamily="34" charset="0"/>
              </a:rPr>
              <a:t>编码管理系统</a:t>
            </a:r>
          </a:p>
          <a:p>
            <a:pPr>
              <a:buFontTx/>
              <a:buNone/>
              <a:defRPr/>
            </a:pPr>
            <a:r>
              <a:rPr lang="zh-CN" altLang="en-US" sz="2400" dirty="0">
                <a:solidFill>
                  <a:schemeClr val="tx1"/>
                </a:solidFill>
                <a:latin typeface="Arial" panose="020B0604020202020204" pitchFamily="34" charset="0"/>
              </a:rPr>
              <a:t>       </a:t>
            </a:r>
            <a:r>
              <a:rPr lang="zh-CN" altLang="en-US" sz="2400" dirty="0">
                <a:solidFill>
                  <a:srgbClr val="C00000"/>
                </a:solidFill>
                <a:latin typeface="Arial" panose="020B0604020202020204" pitchFamily="34" charset="0"/>
              </a:rPr>
              <a:t>编码管理系统</a:t>
            </a:r>
            <a:r>
              <a:rPr lang="zh-CN" altLang="en-US" sz="2400" dirty="0">
                <a:solidFill>
                  <a:schemeClr val="tx1"/>
                </a:solidFill>
                <a:latin typeface="Arial" panose="020B0604020202020204" pitchFamily="34" charset="0"/>
              </a:rPr>
              <a:t>是具有连接程序、管理操作系统</a:t>
            </a:r>
            <a:r>
              <a:rPr lang="en-US" altLang="zh-CN" sz="2400" dirty="0">
                <a:solidFill>
                  <a:schemeClr val="tx1"/>
                </a:solidFill>
                <a:latin typeface="Arial" panose="020B0604020202020204" pitchFamily="34" charset="0"/>
              </a:rPr>
              <a:t>,</a:t>
            </a:r>
            <a:r>
              <a:rPr lang="zh-CN" altLang="en-US" sz="2400" dirty="0">
                <a:solidFill>
                  <a:schemeClr val="tx1"/>
                </a:solidFill>
                <a:latin typeface="Arial" panose="020B0604020202020204" pitchFamily="34" charset="0"/>
              </a:rPr>
              <a:t>维护源程序、目标程序、文件及数据库等信息的综合管理系统。一个</a:t>
            </a:r>
            <a:r>
              <a:rPr lang="zh-CN" altLang="en-US" sz="2400" dirty="0">
                <a:solidFill>
                  <a:srgbClr val="990033"/>
                </a:solidFill>
                <a:latin typeface="Arial" panose="020B0604020202020204" pitchFamily="34" charset="0"/>
              </a:rPr>
              <a:t>大型软件开发项目</a:t>
            </a:r>
            <a:r>
              <a:rPr lang="zh-CN" altLang="en-US" sz="2400" dirty="0">
                <a:solidFill>
                  <a:schemeClr val="tx1"/>
                </a:solidFill>
                <a:latin typeface="Arial" panose="020B0604020202020204" pitchFamily="34" charset="0"/>
              </a:rPr>
              <a:t>通常由多个程序员编程，程序分别放在不同的文件或程序库中，可能既有源程序又有目标程序。大型软件系统开发的</a:t>
            </a:r>
            <a:r>
              <a:rPr lang="zh-CN" altLang="en-US" sz="2400" dirty="0">
                <a:solidFill>
                  <a:srgbClr val="990033"/>
                </a:solidFill>
                <a:latin typeface="Arial" panose="020B0604020202020204" pitchFamily="34" charset="0"/>
              </a:rPr>
              <a:t>重要环节</a:t>
            </a:r>
            <a:r>
              <a:rPr lang="zh-CN" altLang="en-US" sz="2400" dirty="0">
                <a:solidFill>
                  <a:schemeClr val="tx1"/>
                </a:solidFill>
                <a:latin typeface="Arial" panose="020B0604020202020204" pitchFamily="34" charset="0"/>
              </a:rPr>
              <a:t>是</a:t>
            </a:r>
            <a:r>
              <a:rPr lang="zh-CN" altLang="en-US" sz="2400" u="sng" dirty="0">
                <a:solidFill>
                  <a:schemeClr val="tx1"/>
                </a:solidFill>
                <a:effectLst>
                  <a:outerShdw blurRad="38100" dist="38100" dir="2700000" algn="tl">
                    <a:srgbClr val="C0C0C0"/>
                  </a:outerShdw>
                </a:effectLst>
                <a:latin typeface="Arial" panose="020B0604020202020204" pitchFamily="34" charset="0"/>
              </a:rPr>
              <a:t>开发软件工具</a:t>
            </a:r>
            <a:r>
              <a:rPr lang="zh-CN" altLang="en-US" sz="2400" dirty="0">
                <a:solidFill>
                  <a:schemeClr val="tx1"/>
                </a:solidFill>
                <a:latin typeface="Arial" panose="020B0604020202020204" pitchFamily="34" charset="0"/>
              </a:rPr>
              <a:t>，自动完成上述编码管理工作。利用</a:t>
            </a:r>
            <a:r>
              <a:rPr lang="en-US" altLang="zh-CN" sz="2400" dirty="0">
                <a:solidFill>
                  <a:schemeClr val="tx1"/>
                </a:solidFill>
                <a:latin typeface="Arial" panose="020B0604020202020204" pitchFamily="34" charset="0"/>
              </a:rPr>
              <a:t>MAKE</a:t>
            </a:r>
            <a:r>
              <a:rPr lang="zh-CN" altLang="en-US" sz="2400" dirty="0">
                <a:solidFill>
                  <a:schemeClr val="tx1"/>
                </a:solidFill>
                <a:latin typeface="Arial" panose="020B0604020202020204" pitchFamily="34" charset="0"/>
              </a:rPr>
              <a:t>程序能保持模块间的协调关系</a:t>
            </a:r>
            <a:r>
              <a:rPr lang="en-US" altLang="zh-CN" sz="2400" dirty="0">
                <a:solidFill>
                  <a:schemeClr val="tx1"/>
                </a:solidFill>
                <a:latin typeface="Arial" panose="020B0604020202020204" pitchFamily="34" charset="0"/>
              </a:rPr>
              <a:t>.SCCS</a:t>
            </a:r>
            <a:r>
              <a:rPr lang="zh-CN" altLang="en-US" sz="2400" dirty="0">
                <a:solidFill>
                  <a:schemeClr val="tx1"/>
                </a:solidFill>
                <a:latin typeface="Arial" panose="020B0604020202020204" pitchFamily="34" charset="0"/>
              </a:rPr>
              <a:t>的目的是维护目标系统的多个版本，且无编码重复。</a:t>
            </a:r>
          </a:p>
          <a:p>
            <a:pPr>
              <a:buFontTx/>
              <a:buNone/>
              <a:defRPr/>
            </a:pPr>
            <a:r>
              <a:rPr lang="en-US" altLang="zh-CN" sz="2400" dirty="0">
                <a:solidFill>
                  <a:srgbClr val="990033"/>
                </a:solidFill>
                <a:latin typeface="Arial" panose="020B0604020202020204" pitchFamily="34" charset="0"/>
              </a:rPr>
              <a:t>      2. </a:t>
            </a:r>
            <a:r>
              <a:rPr lang="zh-CN" altLang="en-US" sz="2400" dirty="0">
                <a:solidFill>
                  <a:srgbClr val="990033"/>
                </a:solidFill>
                <a:latin typeface="Arial" panose="020B0604020202020204" pitchFamily="34" charset="0"/>
              </a:rPr>
              <a:t>编译程序</a:t>
            </a:r>
          </a:p>
          <a:p>
            <a:pPr>
              <a:buFontTx/>
              <a:buNone/>
              <a:defRPr/>
            </a:pPr>
            <a:r>
              <a:rPr lang="zh-CN" altLang="en-US" sz="2400" dirty="0">
                <a:solidFill>
                  <a:schemeClr val="tx1"/>
                </a:solidFill>
                <a:latin typeface="Arial" panose="020B0604020202020204" pitchFamily="34" charset="0"/>
              </a:rPr>
              <a:t>      </a:t>
            </a:r>
            <a:r>
              <a:rPr lang="zh-CN" altLang="en-US" sz="2400" dirty="0">
                <a:solidFill>
                  <a:srgbClr val="C00000"/>
                </a:solidFill>
                <a:latin typeface="Arial" panose="020B0604020202020204" pitchFamily="34" charset="0"/>
              </a:rPr>
              <a:t>编译程序</a:t>
            </a:r>
            <a:r>
              <a:rPr lang="zh-CN" altLang="en-US" sz="2400" dirty="0">
                <a:solidFill>
                  <a:schemeClr val="tx1"/>
                </a:solidFill>
                <a:latin typeface="Arial" panose="020B0604020202020204" pitchFamily="34" charset="0"/>
              </a:rPr>
              <a:t>是各种高级程序语言特定的</a:t>
            </a:r>
            <a:r>
              <a:rPr lang="en-US" altLang="zh-CN" sz="2400" dirty="0">
                <a:solidFill>
                  <a:schemeClr val="tx1"/>
                </a:solidFill>
                <a:latin typeface="Arial" panose="020B0604020202020204" pitchFamily="34" charset="0"/>
              </a:rPr>
              <a:t>,</a:t>
            </a:r>
            <a:r>
              <a:rPr lang="zh-CN" altLang="en-US" sz="2400" dirty="0">
                <a:solidFill>
                  <a:schemeClr val="tx1"/>
                </a:solidFill>
                <a:latin typeface="Arial" panose="020B0604020202020204" pitchFamily="34" charset="0"/>
              </a:rPr>
              <a:t>以程序模块为单位，将源程序</a:t>
            </a:r>
            <a:r>
              <a:rPr lang="zh-CN" altLang="en-US" sz="2400" u="sng" dirty="0">
                <a:solidFill>
                  <a:schemeClr val="tx1"/>
                </a:solidFill>
                <a:effectLst>
                  <a:outerShdw blurRad="38100" dist="38100" dir="2700000" algn="tl">
                    <a:srgbClr val="C0C0C0"/>
                  </a:outerShdw>
                </a:effectLst>
                <a:latin typeface="Arial" panose="020B0604020202020204" pitchFamily="34" charset="0"/>
              </a:rPr>
              <a:t>生成</a:t>
            </a:r>
            <a:r>
              <a:rPr lang="zh-CN" altLang="en-US" sz="2400" dirty="0">
                <a:solidFill>
                  <a:schemeClr val="tx1"/>
                </a:solidFill>
                <a:latin typeface="Arial" panose="020B0604020202020204" pitchFamily="34" charset="0"/>
              </a:rPr>
              <a:t>目标编码的软件。</a:t>
            </a:r>
          </a:p>
        </p:txBody>
      </p:sp>
      <p:sp>
        <p:nvSpPr>
          <p:cNvPr id="47108" name="文本框 1"/>
          <p:cNvSpPr txBox="1">
            <a:spLocks noChangeArrowheads="1"/>
          </p:cNvSpPr>
          <p:nvPr/>
        </p:nvSpPr>
        <p:spPr bwMode="auto">
          <a:xfrm>
            <a:off x="3868738" y="4711700"/>
            <a:ext cx="14557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000" b="0"/>
              <a:t>源代码控制系统</a:t>
            </a:r>
          </a:p>
        </p:txBody>
      </p:sp>
      <p:sp>
        <p:nvSpPr>
          <p:cNvPr id="47109" name="文本框 2"/>
          <p:cNvSpPr txBox="1">
            <a:spLocks noChangeArrowheads="1"/>
          </p:cNvSpPr>
          <p:nvPr/>
        </p:nvSpPr>
        <p:spPr bwMode="auto">
          <a:xfrm>
            <a:off x="6707188" y="4330700"/>
            <a:ext cx="8699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900" b="0"/>
              <a:t>制作</a:t>
            </a:r>
          </a:p>
        </p:txBody>
      </p:sp>
      <p:sp>
        <p:nvSpPr>
          <p:cNvPr id="7"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500">
                <a:effectLst>
                  <a:outerShdw blurRad="38100" dist="38100" dir="2700000" algn="tl">
                    <a:srgbClr val="C0C0C0"/>
                  </a:outerShdw>
                </a:effectLst>
              </a:rPr>
              <a:t>6.4 </a:t>
            </a:r>
            <a:r>
              <a:rPr lang="zh-CN" altLang="zh-CN" sz="3500"/>
              <a:t>软件研发常用工具与环境</a:t>
            </a:r>
            <a:endParaRPr lang="zh-CN" altLang="en-US" sz="3500" dirty="0">
              <a:effectLst>
                <a:outerShdw blurRad="38100" dist="38100" dir="2700000" algn="tl">
                  <a:srgbClr val="C0C0C0"/>
                </a:outerShdw>
              </a:effectLst>
            </a:endParaRPr>
          </a:p>
        </p:txBody>
      </p:sp>
    </p:spTree>
    <p:extLst>
      <p:ext uri="{BB962C8B-B14F-4D97-AF65-F5344CB8AC3E}">
        <p14:creationId xmlns:p14="http://schemas.microsoft.com/office/powerpoint/2010/main" val="962494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539750" y="1233488"/>
            <a:ext cx="8208963" cy="48958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600" dirty="0">
                <a:solidFill>
                  <a:srgbClr val="FF0000"/>
                </a:solidFill>
                <a:latin typeface="Arial" panose="020B0604020202020204" pitchFamily="34" charset="0"/>
              </a:rPr>
              <a:t>6.4.4 </a:t>
            </a:r>
            <a:r>
              <a:rPr lang="zh-CN" altLang="en-US" sz="2600" dirty="0">
                <a:solidFill>
                  <a:srgbClr val="FF0000"/>
                </a:solidFill>
                <a:latin typeface="Arial" panose="020B0604020202020204" pitchFamily="34" charset="0"/>
              </a:rPr>
              <a:t>软件生成技术</a:t>
            </a:r>
          </a:p>
          <a:p>
            <a:pPr>
              <a:spcBef>
                <a:spcPts val="600"/>
              </a:spcBef>
              <a:spcAft>
                <a:spcPts val="600"/>
              </a:spcAft>
              <a:buFontTx/>
              <a:buNone/>
              <a:defRPr/>
            </a:pPr>
            <a:r>
              <a:rPr lang="en-US" altLang="zh-CN" sz="2400" dirty="0">
                <a:solidFill>
                  <a:srgbClr val="990033"/>
                </a:solidFill>
                <a:latin typeface="Arial" panose="020B0604020202020204" pitchFamily="34" charset="0"/>
              </a:rPr>
              <a:t>      1</a:t>
            </a:r>
            <a:r>
              <a:rPr lang="zh-CN" altLang="en-US" sz="2400" dirty="0">
                <a:solidFill>
                  <a:srgbClr val="990033"/>
                </a:solidFill>
                <a:latin typeface="Arial" panose="020B0604020202020204" pitchFamily="34" charset="0"/>
              </a:rPr>
              <a:t>．需求导出自动编码</a:t>
            </a:r>
          </a:p>
          <a:p>
            <a:pPr>
              <a:buFontTx/>
              <a:buNone/>
              <a:defRPr/>
            </a:pPr>
            <a:r>
              <a:rPr lang="zh-CN" altLang="en-US" sz="2200" dirty="0">
                <a:solidFill>
                  <a:schemeClr val="tx1"/>
                </a:solidFill>
                <a:latin typeface="Arial" panose="020B0604020202020204" pitchFamily="34" charset="0"/>
              </a:rPr>
              <a:t>       利用需求可以导出程序设计</a:t>
            </a:r>
          </a:p>
          <a:p>
            <a:pPr>
              <a:buFontTx/>
              <a:buNone/>
              <a:defRPr/>
            </a:pPr>
            <a:r>
              <a:rPr lang="zh-CN" altLang="en-US" sz="2200" dirty="0">
                <a:solidFill>
                  <a:schemeClr val="tx1"/>
                </a:solidFill>
                <a:latin typeface="Arial" panose="020B0604020202020204" pitchFamily="34" charset="0"/>
              </a:rPr>
              <a:t>过程</a:t>
            </a:r>
            <a:r>
              <a:rPr lang="en-US" altLang="zh-CN" sz="2200" dirty="0">
                <a:solidFill>
                  <a:schemeClr val="tx1"/>
                </a:solidFill>
                <a:latin typeface="Arial" panose="020B0604020202020204" pitchFamily="34" charset="0"/>
              </a:rPr>
              <a:t>, </a:t>
            </a:r>
            <a:r>
              <a:rPr lang="zh-CN" altLang="en-US" sz="2200" dirty="0">
                <a:solidFill>
                  <a:schemeClr val="tx1"/>
                </a:solidFill>
                <a:latin typeface="Arial" panose="020B0604020202020204" pitchFamily="34" charset="0"/>
              </a:rPr>
              <a:t>以某种方式精确定义用户</a:t>
            </a:r>
          </a:p>
          <a:p>
            <a:pPr>
              <a:buFontTx/>
              <a:buNone/>
              <a:defRPr/>
            </a:pPr>
            <a:r>
              <a:rPr lang="zh-CN" altLang="en-US" sz="2200" dirty="0">
                <a:solidFill>
                  <a:schemeClr val="tx1"/>
                </a:solidFill>
                <a:latin typeface="Arial" panose="020B0604020202020204" pitchFamily="34" charset="0"/>
              </a:rPr>
              <a:t>的需求</a:t>
            </a:r>
            <a:r>
              <a:rPr lang="en-US" altLang="zh-CN" sz="2200" dirty="0">
                <a:solidFill>
                  <a:schemeClr val="tx1"/>
                </a:solidFill>
                <a:latin typeface="Arial" panose="020B0604020202020204" pitchFamily="34" charset="0"/>
              </a:rPr>
              <a:t>, </a:t>
            </a:r>
            <a:r>
              <a:rPr lang="zh-CN" altLang="en-US" sz="2200" dirty="0">
                <a:solidFill>
                  <a:schemeClr val="tx1"/>
                </a:solidFill>
                <a:latin typeface="Arial" panose="020B0604020202020204" pitchFamily="34" charset="0"/>
              </a:rPr>
              <a:t>经检验后由一个专门的</a:t>
            </a:r>
          </a:p>
          <a:p>
            <a:pPr>
              <a:buFontTx/>
              <a:buNone/>
              <a:defRPr/>
            </a:pPr>
            <a:r>
              <a:rPr lang="zh-CN" altLang="en-US" sz="2200" dirty="0">
                <a:solidFill>
                  <a:schemeClr val="tx1"/>
                </a:solidFill>
                <a:latin typeface="Arial" panose="020B0604020202020204" pitchFamily="34" charset="0"/>
              </a:rPr>
              <a:t>程序将对用户需求的具体定义</a:t>
            </a:r>
          </a:p>
          <a:p>
            <a:pPr>
              <a:buFontTx/>
              <a:buNone/>
              <a:defRPr/>
            </a:pPr>
            <a:r>
              <a:rPr lang="zh-CN" altLang="en-US" sz="2200" dirty="0">
                <a:solidFill>
                  <a:schemeClr val="tx1"/>
                </a:solidFill>
                <a:latin typeface="Arial" panose="020B0604020202020204" pitchFamily="34" charset="0"/>
              </a:rPr>
              <a:t>转变成相应的程序编码。</a:t>
            </a:r>
          </a:p>
          <a:p>
            <a:pPr>
              <a:spcBef>
                <a:spcPts val="600"/>
              </a:spcBef>
              <a:spcAft>
                <a:spcPts val="600"/>
              </a:spcAft>
              <a:buFontTx/>
              <a:buNone/>
              <a:defRPr/>
            </a:pPr>
            <a:r>
              <a:rPr lang="en-US" altLang="zh-CN" sz="2400" dirty="0">
                <a:solidFill>
                  <a:srgbClr val="990033"/>
                </a:solidFill>
                <a:latin typeface="Arial" panose="020B0604020202020204" pitchFamily="34" charset="0"/>
              </a:rPr>
              <a:t>      2</a:t>
            </a:r>
            <a:r>
              <a:rPr lang="zh-CN" altLang="en-US" sz="2400" dirty="0">
                <a:solidFill>
                  <a:srgbClr val="990033"/>
                </a:solidFill>
                <a:latin typeface="Arial" panose="020B0604020202020204" pitchFamily="34" charset="0"/>
              </a:rPr>
              <a:t>．软件复用自动编码</a:t>
            </a:r>
          </a:p>
          <a:p>
            <a:pPr>
              <a:buFontTx/>
              <a:buNone/>
              <a:defRPr/>
            </a:pPr>
            <a:r>
              <a:rPr lang="zh-CN" altLang="en-US" sz="2400" dirty="0">
                <a:solidFill>
                  <a:schemeClr val="tx1"/>
                </a:solidFill>
                <a:latin typeface="Arial" panose="020B0604020202020204" pitchFamily="34" charset="0"/>
              </a:rPr>
              <a:t>      </a:t>
            </a:r>
            <a:r>
              <a:rPr lang="zh-CN" altLang="en-US" sz="2200" dirty="0">
                <a:solidFill>
                  <a:srgbClr val="CC0000"/>
                </a:solidFill>
                <a:latin typeface="Arial" panose="020B0604020202020204" pitchFamily="34" charset="0"/>
              </a:rPr>
              <a:t>复用型程序设计方法</a:t>
            </a:r>
            <a:r>
              <a:rPr lang="zh-CN" altLang="en-US" sz="2200" dirty="0">
                <a:solidFill>
                  <a:schemeClr val="tx1"/>
                </a:solidFill>
                <a:latin typeface="Arial" panose="020B0604020202020204" pitchFamily="34" charset="0"/>
              </a:rPr>
              <a:t>，其实是软件设计模块化的推广。在程序模块化的基础上，提高程序模块的可移植</a:t>
            </a:r>
            <a:r>
              <a:rPr lang="en-US" altLang="zh-CN" sz="2200" dirty="0">
                <a:solidFill>
                  <a:schemeClr val="tx1"/>
                </a:solidFill>
                <a:latin typeface="Arial" panose="020B0604020202020204" pitchFamily="34" charset="0"/>
              </a:rPr>
              <a:t>/</a:t>
            </a:r>
            <a:r>
              <a:rPr lang="zh-CN" altLang="en-US" sz="2200" dirty="0">
                <a:solidFill>
                  <a:schemeClr val="tx1"/>
                </a:solidFill>
                <a:latin typeface="Arial" panose="020B0604020202020204" pitchFamily="34" charset="0"/>
              </a:rPr>
              <a:t>可重用性，以利于在新的程序设计时，采取“复用”技术和策略</a:t>
            </a:r>
            <a:r>
              <a:rPr lang="en-US" altLang="zh-CN" sz="2200" dirty="0">
                <a:solidFill>
                  <a:schemeClr val="tx1"/>
                </a:solidFill>
                <a:latin typeface="Arial" panose="020B0604020202020204" pitchFamily="34" charset="0"/>
              </a:rPr>
              <a:t>,</a:t>
            </a:r>
            <a:r>
              <a:rPr lang="zh-CN" altLang="en-US" sz="2200" dirty="0">
                <a:solidFill>
                  <a:schemeClr val="tx1"/>
                </a:solidFill>
                <a:latin typeface="Arial" panose="020B0604020202020204" pitchFamily="34" charset="0"/>
              </a:rPr>
              <a:t>提高程序设计的效率。</a:t>
            </a:r>
            <a:endParaRPr lang="zh-CN" altLang="en-US" sz="2400" dirty="0">
              <a:solidFill>
                <a:schemeClr val="tx1"/>
              </a:solidFill>
              <a:latin typeface="Arial" panose="020B0604020202020204" pitchFamily="34" charset="0"/>
            </a:endParaRPr>
          </a:p>
        </p:txBody>
      </p:sp>
      <p:pic>
        <p:nvPicPr>
          <p:cNvPr id="48132" name="Picture 5" descr="C:\Program Files\Microsoft Office\MEDIA\CAGCAT10\j0234657.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175" y="5697538"/>
            <a:ext cx="10795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AutoShape 7"/>
          <p:cNvSpPr>
            <a:spLocks noChangeArrowheads="1"/>
          </p:cNvSpPr>
          <p:nvPr/>
        </p:nvSpPr>
        <p:spPr bwMode="auto">
          <a:xfrm>
            <a:off x="4356100" y="1089025"/>
            <a:ext cx="4248150" cy="431800"/>
          </a:xfrm>
          <a:prstGeom prst="wedgeRectCallout">
            <a:avLst>
              <a:gd name="adj1" fmla="val -63120"/>
              <a:gd name="adj2" fmla="val 55181"/>
            </a:avLst>
          </a:prstGeom>
          <a:solidFill>
            <a:srgbClr val="FFFF66"/>
          </a:solidFill>
          <a:ln w="9525">
            <a:solidFill>
              <a:schemeClr val="tx1"/>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200"/>
              <a:t>如</a:t>
            </a:r>
            <a:r>
              <a:rPr lang="en-US" altLang="zh-CN" sz="1200"/>
              <a:t>SQL Server 2016,</a:t>
            </a:r>
            <a:r>
              <a:rPr lang="zh-CN" altLang="en-US" sz="1200">
                <a:solidFill>
                  <a:srgbClr val="C00000"/>
                </a:solidFill>
              </a:rPr>
              <a:t>编辑方法</a:t>
            </a:r>
            <a:r>
              <a:rPr lang="en-US" altLang="zh-CN" sz="1200"/>
              <a:t>:</a:t>
            </a:r>
            <a:r>
              <a:rPr lang="zh-CN" altLang="en-US" sz="1200"/>
              <a:t>打开 </a:t>
            </a:r>
            <a:r>
              <a:rPr lang="en-US" altLang="zh-CN" sz="1200">
                <a:hlinkClick r:id="rId3"/>
              </a:rPr>
              <a:t>S</a:t>
            </a:r>
            <a:r>
              <a:rPr lang="en-US" altLang="zh-CN" sz="1200"/>
              <a:t>SMS,</a:t>
            </a:r>
            <a:r>
              <a:rPr lang="zh-CN" altLang="en-US" sz="1200"/>
              <a:t>选中数据库及表</a:t>
            </a:r>
            <a:r>
              <a:rPr lang="en-US" altLang="zh-CN" sz="1200"/>
              <a:t>,</a:t>
            </a:r>
            <a:r>
              <a:rPr lang="zh-CN" altLang="en-US" sz="1200"/>
              <a:t>右键“</a:t>
            </a:r>
            <a:r>
              <a:rPr lang="zh-CN" altLang="en-US" sz="1200">
                <a:hlinkClick r:id="rId4"/>
              </a:rPr>
              <a:t>新建</a:t>
            </a:r>
            <a:r>
              <a:rPr lang="zh-CN" altLang="en-US" sz="1200"/>
              <a:t>表”</a:t>
            </a:r>
            <a:r>
              <a:rPr lang="en-US" altLang="zh-CN" sz="1200"/>
              <a:t>,</a:t>
            </a:r>
            <a:r>
              <a:rPr lang="zh-CN" altLang="en-US" sz="1200"/>
              <a:t>输入列名及数据类型</a:t>
            </a:r>
            <a:r>
              <a:rPr lang="en-US" altLang="zh-CN" sz="1200"/>
              <a:t>,</a:t>
            </a:r>
            <a:r>
              <a:rPr lang="zh-CN" altLang="en-US" sz="1200"/>
              <a:t>展下“标识规范”</a:t>
            </a:r>
          </a:p>
        </p:txBody>
      </p:sp>
      <p:pic>
        <p:nvPicPr>
          <p:cNvPr id="4813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4413" y="1520825"/>
            <a:ext cx="3779837" cy="291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椭圆 1"/>
          <p:cNvSpPr>
            <a:spLocks noChangeArrowheads="1"/>
          </p:cNvSpPr>
          <p:nvPr/>
        </p:nvSpPr>
        <p:spPr bwMode="auto">
          <a:xfrm>
            <a:off x="4716463" y="3681413"/>
            <a:ext cx="900112" cy="239712"/>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dist" eaLnBrk="1" hangingPunct="1">
              <a:spcBef>
                <a:spcPct val="20000"/>
              </a:spcBef>
              <a:buFont typeface="Wingdings" panose="05000000000000000000" pitchFamily="2" charset="2"/>
              <a:buNone/>
            </a:pPr>
            <a:endParaRPr lang="zh-CN" altLang="en-US" sz="2400">
              <a:solidFill>
                <a:schemeClr val="tx2"/>
              </a:solidFill>
            </a:endParaRPr>
          </a:p>
        </p:txBody>
      </p:sp>
      <p:sp>
        <p:nvSpPr>
          <p:cNvPr id="48136" name="椭圆 2"/>
          <p:cNvSpPr>
            <a:spLocks noChangeArrowheads="1"/>
          </p:cNvSpPr>
          <p:nvPr/>
        </p:nvSpPr>
        <p:spPr bwMode="auto">
          <a:xfrm>
            <a:off x="4824413" y="1689100"/>
            <a:ext cx="1828800" cy="520700"/>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dist" eaLnBrk="1" hangingPunct="1">
              <a:spcBef>
                <a:spcPct val="20000"/>
              </a:spcBef>
              <a:buFont typeface="Wingdings" panose="05000000000000000000" pitchFamily="2" charset="2"/>
              <a:buNone/>
            </a:pPr>
            <a:endParaRPr lang="zh-CN" altLang="en-US" sz="2400">
              <a:solidFill>
                <a:schemeClr val="tx2"/>
              </a:solidFill>
            </a:endParaRPr>
          </a:p>
        </p:txBody>
      </p:sp>
      <p:sp>
        <p:nvSpPr>
          <p:cNvPr id="10"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500">
                <a:effectLst>
                  <a:outerShdw blurRad="38100" dist="38100" dir="2700000" algn="tl">
                    <a:srgbClr val="C0C0C0"/>
                  </a:outerShdw>
                </a:effectLst>
              </a:rPr>
              <a:t>6.4 </a:t>
            </a:r>
            <a:r>
              <a:rPr lang="zh-CN" altLang="zh-CN" sz="3500"/>
              <a:t>软件研发常用工具与环境</a:t>
            </a:r>
            <a:endParaRPr lang="zh-CN" altLang="en-US" sz="3500" dirty="0">
              <a:effectLst>
                <a:outerShdw blurRad="38100" dist="38100" dir="2700000" algn="tl">
                  <a:srgbClr val="C0C0C0"/>
                </a:outerShdw>
              </a:effectLst>
            </a:endParaRPr>
          </a:p>
        </p:txBody>
      </p:sp>
    </p:spTree>
    <p:extLst>
      <p:ext uri="{BB962C8B-B14F-4D97-AF65-F5344CB8AC3E}">
        <p14:creationId xmlns:p14="http://schemas.microsoft.com/office/powerpoint/2010/main" val="33921025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pic>
        <p:nvPicPr>
          <p:cNvPr id="4915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4211638"/>
            <a:ext cx="6043613"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Rectangle 14"/>
          <p:cNvSpPr>
            <a:spLocks noChangeArrowheads="1"/>
          </p:cNvSpPr>
          <p:nvPr/>
        </p:nvSpPr>
        <p:spPr bwMode="auto">
          <a:xfrm>
            <a:off x="3198813" y="6513513"/>
            <a:ext cx="31130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990033"/>
                </a:solidFill>
                <a:latin typeface="Times New Roman" panose="02020603050405020304" pitchFamily="18" charset="0"/>
                <a:cs typeface="Times New Roman" panose="02020603050405020304" pitchFamily="18" charset="0"/>
              </a:rPr>
              <a:t>图</a:t>
            </a:r>
            <a:r>
              <a:rPr lang="en-US" altLang="zh-CN" sz="1600">
                <a:solidFill>
                  <a:srgbClr val="990033"/>
                </a:solidFill>
                <a:latin typeface="Times New Roman" panose="02020603050405020304" pitchFamily="18" charset="0"/>
                <a:cs typeface="Times New Roman" panose="02020603050405020304" pitchFamily="18" charset="0"/>
              </a:rPr>
              <a:t>6-3</a:t>
            </a:r>
            <a:r>
              <a:rPr lang="zh-CN" altLang="en-US" sz="1600">
                <a:solidFill>
                  <a:srgbClr val="990033"/>
                </a:solidFill>
                <a:latin typeface="Times New Roman" panose="02020603050405020304" pitchFamily="18" charset="0"/>
                <a:cs typeface="Times New Roman" panose="02020603050405020304" pitchFamily="18" charset="0"/>
              </a:rPr>
              <a:t>扩展的自动化程序设计模式</a:t>
            </a:r>
          </a:p>
        </p:txBody>
      </p:sp>
      <p:sp>
        <p:nvSpPr>
          <p:cNvPr id="49157" name="Rectangle 4"/>
          <p:cNvSpPr>
            <a:spLocks noChangeArrowheads="1"/>
          </p:cNvSpPr>
          <p:nvPr/>
        </p:nvSpPr>
        <p:spPr bwMode="auto">
          <a:xfrm>
            <a:off x="539750" y="1422400"/>
            <a:ext cx="8064500" cy="256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C00000"/>
                </a:solidFill>
              </a:rPr>
              <a:t>       </a:t>
            </a:r>
            <a:r>
              <a:rPr lang="en-US" altLang="zh-CN" sz="2400">
                <a:solidFill>
                  <a:srgbClr val="C00000"/>
                </a:solidFill>
              </a:rPr>
              <a:t>3. </a:t>
            </a:r>
            <a:r>
              <a:rPr lang="zh-CN" altLang="zh-CN" sz="2400">
                <a:solidFill>
                  <a:srgbClr val="C00000"/>
                </a:solidFill>
              </a:rPr>
              <a:t>自动化编程模式</a:t>
            </a:r>
          </a:p>
          <a:p>
            <a:pPr eaLnBrk="1" hangingPunct="1"/>
            <a:r>
              <a:rPr lang="en-US" altLang="zh-CN" sz="2400"/>
              <a:t>       </a:t>
            </a:r>
            <a:r>
              <a:rPr lang="zh-CN" altLang="zh-CN" sz="2400"/>
              <a:t>由美国南加州大学信息科学研究所提出的</a:t>
            </a:r>
            <a:r>
              <a:rPr lang="zh-CN" altLang="zh-CN" sz="2400">
                <a:solidFill>
                  <a:srgbClr val="C00000"/>
                </a:solidFill>
              </a:rPr>
              <a:t>自动化编程方法</a:t>
            </a:r>
            <a:r>
              <a:rPr lang="zh-CN" altLang="zh-CN" sz="2400"/>
              <a:t>，</a:t>
            </a:r>
            <a:r>
              <a:rPr lang="zh-CN" altLang="en-US" sz="2400"/>
              <a:t>基于知识的、扩展的自动化程序设计模式，</a:t>
            </a:r>
            <a:r>
              <a:rPr lang="zh-CN" altLang="en-US" sz="2400">
                <a:solidFill>
                  <a:srgbClr val="C00000"/>
                </a:solidFill>
              </a:rPr>
              <a:t>实现方案</a:t>
            </a:r>
            <a:r>
              <a:rPr lang="zh-CN" altLang="en-US" sz="2400"/>
              <a:t>如图</a:t>
            </a:r>
            <a:r>
              <a:rPr lang="en-US" altLang="zh-CN" sz="2400"/>
              <a:t>6-3</a:t>
            </a:r>
            <a:r>
              <a:rPr lang="zh-CN" altLang="en-US" sz="2400"/>
              <a:t>所示。</a:t>
            </a:r>
            <a:r>
              <a:rPr lang="zh-CN" altLang="en-US" sz="2200"/>
              <a:t>如</a:t>
            </a:r>
            <a:r>
              <a:rPr lang="zh-CN" altLang="en-US" sz="2200">
                <a:solidFill>
                  <a:srgbClr val="990033"/>
                </a:solidFill>
              </a:rPr>
              <a:t>网新企业网站管理系统(绿色)</a:t>
            </a:r>
            <a:r>
              <a:rPr lang="zh-CN" altLang="en-US" sz="2200"/>
              <a:t>是为网站建设而开发的一款智能化程序。基于</a:t>
            </a:r>
            <a:r>
              <a:rPr lang="zh-CN" altLang="en-US" sz="2200">
                <a:latin typeface="Times New Roman" panose="02020603050405020304" pitchFamily="18" charset="0"/>
              </a:rPr>
              <a:t>ASP+ACCESS</a:t>
            </a:r>
            <a:r>
              <a:rPr lang="zh-CN" altLang="en-US" sz="2200"/>
              <a:t>环境开发，拥有前台和后台全智能化管理功能，由后台操作（如添加、修改网站基本信息、产品、企业新闻动态等）。</a:t>
            </a:r>
          </a:p>
        </p:txBody>
      </p:sp>
      <p:sp>
        <p:nvSpPr>
          <p:cNvPr id="49158" name="文本框 1"/>
          <p:cNvSpPr txBox="1">
            <a:spLocks noChangeArrowheads="1"/>
          </p:cNvSpPr>
          <p:nvPr/>
        </p:nvSpPr>
        <p:spPr bwMode="auto">
          <a:xfrm>
            <a:off x="1133475" y="3843338"/>
            <a:ext cx="55483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200">
                <a:latin typeface="Times New Roman" panose="02020603050405020304" pitchFamily="18" charset="0"/>
              </a:rPr>
              <a:t>如数控自动化编程软件camworks2017</a:t>
            </a:r>
          </a:p>
        </p:txBody>
      </p:sp>
      <p:sp>
        <p:nvSpPr>
          <p:cNvPr id="8"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500">
                <a:effectLst>
                  <a:outerShdw blurRad="38100" dist="38100" dir="2700000" algn="tl">
                    <a:srgbClr val="C0C0C0"/>
                  </a:outerShdw>
                </a:effectLst>
              </a:rPr>
              <a:t>6.4 </a:t>
            </a:r>
            <a:r>
              <a:rPr lang="zh-CN" altLang="zh-CN" sz="3500"/>
              <a:t>软件研发常用工具与环境</a:t>
            </a:r>
            <a:endParaRPr lang="zh-CN" altLang="en-US" sz="3500" dirty="0">
              <a:effectLst>
                <a:outerShdw blurRad="38100" dist="38100" dir="2700000" algn="tl">
                  <a:srgbClr val="C0C0C0"/>
                </a:outerShdw>
              </a:effectLst>
            </a:endParaRPr>
          </a:p>
        </p:txBody>
      </p:sp>
    </p:spTree>
    <p:extLst>
      <p:ext uri="{BB962C8B-B14F-4D97-AF65-F5344CB8AC3E}">
        <p14:creationId xmlns:p14="http://schemas.microsoft.com/office/powerpoint/2010/main" val="9679206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5" name="圆角矩形 4"/>
          <p:cNvSpPr/>
          <p:nvPr/>
        </p:nvSpPr>
        <p:spPr bwMode="gray">
          <a:xfrm>
            <a:off x="901700" y="1350963"/>
            <a:ext cx="7500938" cy="237490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a:buFontTx/>
              <a:buNone/>
              <a:defRPr/>
            </a:pPr>
            <a:r>
              <a:rPr lang="en-US" altLang="zh-CN" sz="2400" dirty="0">
                <a:solidFill>
                  <a:srgbClr val="FF0000"/>
                </a:solidFill>
                <a:latin typeface="黑体" panose="02010609060101010101" pitchFamily="49" charset="-122"/>
                <a:ea typeface="黑体" panose="02010609060101010101" pitchFamily="49" charset="-122"/>
                <a:sym typeface="Wingdings" panose="05000000000000000000"/>
              </a:rPr>
              <a:t></a:t>
            </a:r>
            <a:r>
              <a:rPr lang="zh-CN" altLang="zh-CN" sz="2400" dirty="0">
                <a:solidFill>
                  <a:srgbClr val="FF0000"/>
                </a:solidFill>
                <a:latin typeface="黑体" panose="02010609060101010101" pitchFamily="49" charset="-122"/>
                <a:ea typeface="黑体" panose="02010609060101010101" pitchFamily="49" charset="-122"/>
              </a:rPr>
              <a:t>讨论思考：</a:t>
            </a:r>
          </a:p>
          <a:p>
            <a:pPr>
              <a:buFontTx/>
              <a:buNone/>
              <a:defRPr/>
            </a:pPr>
            <a:r>
              <a:rPr lang="zh-CN" altLang="en-US" sz="2400" dirty="0">
                <a:solidFill>
                  <a:schemeClr val="tx1"/>
                </a:solidFill>
                <a:latin typeface="Arial" panose="020B0604020202020204" pitchFamily="34" charset="0"/>
              </a:rPr>
              <a:t>   </a:t>
            </a:r>
            <a:r>
              <a:rPr lang="zh-CN" altLang="en-US" sz="2200" dirty="0">
                <a:solidFill>
                  <a:schemeClr val="tx1"/>
                </a:solidFill>
                <a:latin typeface="Arial" panose="020B0604020202020204" pitchFamily="34" charset="0"/>
              </a:rPr>
              <a:t>（</a:t>
            </a:r>
            <a:r>
              <a:rPr lang="en-US" altLang="zh-CN" sz="2200" dirty="0">
                <a:solidFill>
                  <a:schemeClr val="tx1"/>
                </a:solidFill>
                <a:latin typeface="Arial" panose="020B0604020202020204" pitchFamily="34" charset="0"/>
              </a:rPr>
              <a:t>1</a:t>
            </a:r>
            <a:r>
              <a:rPr lang="zh-CN" altLang="en-US" sz="2200" dirty="0">
                <a:solidFill>
                  <a:schemeClr val="tx1"/>
                </a:solidFill>
                <a:latin typeface="Arial" panose="020B0604020202020204" pitchFamily="34" charset="0"/>
              </a:rPr>
              <a:t>）集成开发环境主要应用于什么地方？举例说明？ </a:t>
            </a:r>
          </a:p>
          <a:p>
            <a:pPr>
              <a:buFontTx/>
              <a:buNone/>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2</a:t>
            </a:r>
            <a:r>
              <a:rPr lang="zh-CN" altLang="en-US" sz="2200" dirty="0">
                <a:solidFill>
                  <a:schemeClr val="tx1"/>
                </a:solidFill>
                <a:latin typeface="Arial" panose="020B0604020202020204" pitchFamily="34" charset="0"/>
              </a:rPr>
              <a:t>）什么是编译程序和编码管理系统？</a:t>
            </a:r>
          </a:p>
          <a:p>
            <a:pPr>
              <a:buFontTx/>
              <a:buNone/>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3</a:t>
            </a:r>
            <a:r>
              <a:rPr lang="zh-CN" altLang="en-US" sz="2200" dirty="0">
                <a:solidFill>
                  <a:schemeClr val="tx1"/>
                </a:solidFill>
                <a:latin typeface="Arial" panose="020B0604020202020204" pitchFamily="34" charset="0"/>
              </a:rPr>
              <a:t>）软件生成技术包括那些方法？</a:t>
            </a:r>
          </a:p>
          <a:p>
            <a:pPr>
              <a:buFontTx/>
              <a:buNone/>
              <a:defRPr/>
            </a:pPr>
            <a:endParaRPr lang="zh-CN" altLang="en-US" sz="2400" b="0" dirty="0">
              <a:solidFill>
                <a:schemeClr val="tx1"/>
              </a:solidFill>
              <a:latin typeface="Arial" panose="020B0604020202020204" pitchFamily="34" charset="0"/>
            </a:endParaRPr>
          </a:p>
        </p:txBody>
      </p:sp>
      <p:pic>
        <p:nvPicPr>
          <p:cNvPr id="50180" name="Picture 20" descr="C:\Program Files\Microsoft Office\MEDIA\CAGCAT10\j030052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25" y="4076700"/>
            <a:ext cx="1311275"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500">
                <a:effectLst>
                  <a:outerShdw blurRad="38100" dist="38100" dir="2700000" algn="tl">
                    <a:srgbClr val="C0C0C0"/>
                  </a:outerShdw>
                </a:effectLst>
              </a:rPr>
              <a:t>6.4 </a:t>
            </a:r>
            <a:r>
              <a:rPr lang="zh-CN" altLang="zh-CN" sz="3500"/>
              <a:t>软件研发常用工具与环境</a:t>
            </a:r>
            <a:endParaRPr lang="zh-CN" altLang="en-US" sz="3500" dirty="0">
              <a:effectLst>
                <a:outerShdw blurRad="38100" dist="38100" dir="2700000" algn="tl">
                  <a:srgbClr val="C0C0C0"/>
                </a:outerShdw>
              </a:effectLst>
            </a:endParaRPr>
          </a:p>
        </p:txBody>
      </p:sp>
    </p:spTree>
    <p:extLst>
      <p:ext uri="{BB962C8B-B14F-4D97-AF65-F5344CB8AC3E}">
        <p14:creationId xmlns:p14="http://schemas.microsoft.com/office/powerpoint/2010/main" val="32513763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idx="4294967295"/>
          </p:nvPr>
        </p:nvSpPr>
        <p:spPr>
          <a:xfrm>
            <a:off x="428625" y="161925"/>
            <a:ext cx="8178800" cy="533400"/>
          </a:xfrm>
        </p:spPr>
        <p:txBody>
          <a:bodyPr/>
          <a:lstStyle/>
          <a:p>
            <a:pPr eaLnBrk="1" hangingPunct="1">
              <a:defRPr/>
            </a:pPr>
            <a:r>
              <a:rPr lang="en-US" altLang="zh-CN" dirty="0">
                <a:effectLst>
                  <a:outerShdw blurRad="38100" dist="38100" dir="2700000" algn="tl">
                    <a:srgbClr val="C0C0C0"/>
                  </a:outerShdw>
                </a:effectLst>
              </a:rPr>
              <a:t>6.5 </a:t>
            </a:r>
            <a:r>
              <a:rPr lang="zh-CN" altLang="en-US" dirty="0">
                <a:effectLst>
                  <a:outerShdw blurRad="38100" dist="38100" dir="2700000" algn="tl">
                    <a:srgbClr val="C0C0C0"/>
                  </a:outerShdw>
                </a:effectLst>
              </a:rPr>
              <a:t>软件实现的文档</a:t>
            </a:r>
            <a:r>
              <a:rPr lang="zh-CN" altLang="en-US" dirty="0"/>
              <a:t> </a:t>
            </a:r>
          </a:p>
        </p:txBody>
      </p:sp>
      <p:sp>
        <p:nvSpPr>
          <p:cNvPr id="51203"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5" name="圆角矩形 4"/>
          <p:cNvSpPr/>
          <p:nvPr/>
        </p:nvSpPr>
        <p:spPr bwMode="gray">
          <a:xfrm>
            <a:off x="250825" y="1196975"/>
            <a:ext cx="8642350" cy="5072063"/>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lnSpcReduction="10000"/>
          </a:bodyPr>
          <a:lstStyle/>
          <a:p>
            <a:pPr>
              <a:lnSpc>
                <a:spcPct val="90000"/>
              </a:lnSpc>
              <a:buFontTx/>
              <a:buNone/>
              <a:defRPr/>
            </a:pPr>
            <a:r>
              <a:rPr lang="en-US" altLang="zh-CN" sz="2600" dirty="0">
                <a:solidFill>
                  <a:srgbClr val="FF0000"/>
                </a:solidFill>
                <a:latin typeface="Arial" panose="020B0604020202020204" pitchFamily="34" charset="0"/>
              </a:rPr>
              <a:t>6.5.1</a:t>
            </a:r>
            <a:r>
              <a:rPr lang="zh-CN" altLang="en-US" sz="2600" dirty="0">
                <a:solidFill>
                  <a:srgbClr val="FF0000"/>
                </a:solidFill>
                <a:latin typeface="Arial" panose="020B0604020202020204" pitchFamily="34" charset="0"/>
              </a:rPr>
              <a:t>实现文档的组成及要求</a:t>
            </a:r>
          </a:p>
          <a:p>
            <a:pPr>
              <a:lnSpc>
                <a:spcPct val="90000"/>
              </a:lnSpc>
              <a:spcBef>
                <a:spcPts val="800"/>
              </a:spcBef>
              <a:spcAft>
                <a:spcPts val="800"/>
              </a:spcAft>
              <a:buFontTx/>
              <a:buNone/>
              <a:defRPr/>
            </a:pPr>
            <a:r>
              <a:rPr lang="en-US" altLang="zh-CN" sz="2000" dirty="0">
                <a:solidFill>
                  <a:srgbClr val="990033"/>
                </a:solidFill>
                <a:latin typeface="Arial" panose="020B0604020202020204" pitchFamily="34" charset="0"/>
              </a:rPr>
              <a:t>       </a:t>
            </a:r>
            <a:r>
              <a:rPr lang="en-US" altLang="zh-CN" sz="2100" dirty="0">
                <a:solidFill>
                  <a:srgbClr val="990033"/>
                </a:solidFill>
                <a:latin typeface="Arial" panose="020B0604020202020204" pitchFamily="34" charset="0"/>
              </a:rPr>
              <a:t>1.</a:t>
            </a:r>
            <a:r>
              <a:rPr lang="zh-CN" altLang="en-US" sz="2100" dirty="0">
                <a:solidFill>
                  <a:srgbClr val="990033"/>
                </a:solidFill>
                <a:latin typeface="Arial" panose="020B0604020202020204" pitchFamily="34" charset="0"/>
              </a:rPr>
              <a:t>实现文档的组成及要求</a:t>
            </a:r>
          </a:p>
          <a:p>
            <a:pPr>
              <a:lnSpc>
                <a:spcPct val="110000"/>
              </a:lnSpc>
              <a:spcBef>
                <a:spcPts val="0"/>
              </a:spcBef>
              <a:spcAft>
                <a:spcPts val="0"/>
              </a:spcAft>
              <a:buFontTx/>
              <a:buNone/>
              <a:defRPr/>
            </a:pPr>
            <a:r>
              <a:rPr lang="zh-CN" altLang="en-US" sz="2100" dirty="0">
                <a:solidFill>
                  <a:schemeClr val="tx1"/>
                </a:solidFill>
                <a:latin typeface="Arial" panose="020B0604020202020204" pitchFamily="34" charset="0"/>
              </a:rPr>
              <a:t>       </a:t>
            </a:r>
            <a:r>
              <a:rPr lang="zh-CN" altLang="en-US" sz="2100" dirty="0">
                <a:solidFill>
                  <a:srgbClr val="C00000"/>
                </a:solidFill>
                <a:latin typeface="Arial" panose="020B0604020202020204" pitchFamily="34" charset="0"/>
              </a:rPr>
              <a:t>软件实现文档</a:t>
            </a:r>
            <a:r>
              <a:rPr lang="zh-CN" altLang="zh-CN" sz="2100" dirty="0">
                <a:solidFill>
                  <a:srgbClr val="29698D"/>
                </a:solidFill>
              </a:rPr>
              <a:t>包括：软件产品规格说明</a:t>
            </a:r>
            <a:r>
              <a:rPr lang="en-US" altLang="zh-CN" sz="2100" dirty="0">
                <a:solidFill>
                  <a:srgbClr val="29698D"/>
                </a:solidFill>
              </a:rPr>
              <a:t>(SPS)</a:t>
            </a:r>
            <a:r>
              <a:rPr lang="zh-CN" altLang="zh-CN" sz="2100" dirty="0">
                <a:solidFill>
                  <a:srgbClr val="29698D"/>
                </a:solidFill>
              </a:rPr>
              <a:t>、计算机编程手册</a:t>
            </a:r>
            <a:r>
              <a:rPr lang="en-US" altLang="zh-CN" sz="2100" dirty="0">
                <a:solidFill>
                  <a:srgbClr val="29698D"/>
                </a:solidFill>
              </a:rPr>
              <a:t>(CPM)</a:t>
            </a:r>
            <a:r>
              <a:rPr lang="zh-CN" altLang="zh-CN" sz="2100" dirty="0">
                <a:solidFill>
                  <a:srgbClr val="29698D"/>
                </a:solidFill>
              </a:rPr>
              <a:t>和软件用户手册</a:t>
            </a:r>
            <a:r>
              <a:rPr lang="en-US" altLang="zh-CN" sz="2100" dirty="0">
                <a:solidFill>
                  <a:srgbClr val="29698D"/>
                </a:solidFill>
              </a:rPr>
              <a:t>(SUM)</a:t>
            </a:r>
            <a:r>
              <a:rPr lang="zh-CN" altLang="zh-CN" sz="2100" dirty="0">
                <a:solidFill>
                  <a:srgbClr val="29698D"/>
                </a:solidFill>
              </a:rPr>
              <a:t>。其中，</a:t>
            </a:r>
            <a:r>
              <a:rPr lang="zh-CN" altLang="zh-CN" sz="2100" dirty="0">
                <a:solidFill>
                  <a:srgbClr val="990033"/>
                </a:solidFill>
              </a:rPr>
              <a:t>计算机编程手册</a:t>
            </a:r>
            <a:r>
              <a:rPr lang="en-US" altLang="zh-CN" sz="2100" dirty="0">
                <a:solidFill>
                  <a:srgbClr val="990033"/>
                </a:solidFill>
              </a:rPr>
              <a:t>(CPM)</a:t>
            </a:r>
            <a:r>
              <a:rPr lang="zh-CN" altLang="zh-CN" sz="2100" dirty="0">
                <a:solidFill>
                  <a:srgbClr val="29698D"/>
                </a:solidFill>
              </a:rPr>
              <a:t>提供了一个程序员理解在给定的计算机上编程所需的信息，主要说明软件的编程环境和信息；</a:t>
            </a:r>
            <a:r>
              <a:rPr lang="zh-CN" altLang="zh-CN" sz="2100" dirty="0">
                <a:solidFill>
                  <a:srgbClr val="990033"/>
                </a:solidFill>
              </a:rPr>
              <a:t>软件用户手册</a:t>
            </a:r>
            <a:r>
              <a:rPr lang="en-US" altLang="zh-CN" sz="2100" dirty="0">
                <a:solidFill>
                  <a:srgbClr val="990033"/>
                </a:solidFill>
              </a:rPr>
              <a:t>(SUM)</a:t>
            </a:r>
            <a:r>
              <a:rPr lang="zh-CN" altLang="zh-CN" sz="2100" dirty="0">
                <a:solidFill>
                  <a:srgbClr val="29698D"/>
                </a:solidFill>
              </a:rPr>
              <a:t>是为由用户操作的软件而编写的，描述手工操作用户应安装和使用软件系统或子系统。还包括软件操作的一些特别方面，如特定岗位或任务的指令等。</a:t>
            </a:r>
            <a:endParaRPr lang="en-US" altLang="zh-CN" sz="2100" dirty="0">
              <a:solidFill>
                <a:srgbClr val="29698D"/>
              </a:solidFill>
            </a:endParaRPr>
          </a:p>
          <a:p>
            <a:pPr>
              <a:lnSpc>
                <a:spcPct val="90000"/>
              </a:lnSpc>
              <a:spcBef>
                <a:spcPts val="600"/>
              </a:spcBef>
              <a:spcAft>
                <a:spcPts val="600"/>
              </a:spcAft>
              <a:buFontTx/>
              <a:buNone/>
              <a:defRPr/>
            </a:pPr>
            <a:r>
              <a:rPr lang="en-US" altLang="zh-CN" sz="2100" dirty="0">
                <a:solidFill>
                  <a:schemeClr val="tx1"/>
                </a:solidFill>
                <a:latin typeface="Arial" panose="020B0604020202020204" pitchFamily="34" charset="0"/>
              </a:rPr>
              <a:t>      </a:t>
            </a:r>
            <a:r>
              <a:rPr lang="en-US" altLang="zh-CN" sz="2100" dirty="0">
                <a:solidFill>
                  <a:srgbClr val="990033"/>
                </a:solidFill>
                <a:latin typeface="Arial" panose="020B0604020202020204" pitchFamily="34" charset="0"/>
              </a:rPr>
              <a:t>2</a:t>
            </a:r>
            <a:r>
              <a:rPr lang="zh-CN" altLang="en-US" sz="2100" dirty="0">
                <a:solidFill>
                  <a:srgbClr val="990033"/>
                </a:solidFill>
                <a:latin typeface="Arial" panose="020B0604020202020204" pitchFamily="34" charset="0"/>
              </a:rPr>
              <a:t>．软件实现管理文档</a:t>
            </a:r>
          </a:p>
          <a:p>
            <a:pPr>
              <a:lnSpc>
                <a:spcPct val="110000"/>
              </a:lnSpc>
              <a:spcBef>
                <a:spcPts val="0"/>
              </a:spcBef>
              <a:spcAft>
                <a:spcPts val="0"/>
              </a:spcAft>
              <a:buFontTx/>
              <a:buNone/>
              <a:defRPr/>
            </a:pPr>
            <a:r>
              <a:rPr lang="zh-CN" altLang="en-US" sz="2100" dirty="0">
                <a:solidFill>
                  <a:schemeClr val="tx1"/>
                </a:solidFill>
                <a:latin typeface="Arial" panose="020B0604020202020204" pitchFamily="34" charset="0"/>
              </a:rPr>
              <a:t>       </a:t>
            </a:r>
            <a:r>
              <a:rPr lang="zh-CN" altLang="en-US" sz="2100" dirty="0">
                <a:solidFill>
                  <a:srgbClr val="C00000"/>
                </a:solidFill>
                <a:latin typeface="Arial" panose="020B0604020202020204" pitchFamily="34" charset="0"/>
              </a:rPr>
              <a:t>软件实现管理文档</a:t>
            </a:r>
            <a:r>
              <a:rPr lang="zh-CN" altLang="en-US" sz="2100" dirty="0">
                <a:solidFill>
                  <a:schemeClr val="tx1"/>
                </a:solidFill>
                <a:latin typeface="Arial" panose="020B0604020202020204" pitchFamily="34" charset="0"/>
              </a:rPr>
              <a:t>主要</a:t>
            </a:r>
            <a:r>
              <a:rPr lang="zh-CN" altLang="en-US" sz="2100" dirty="0">
                <a:solidFill>
                  <a:srgbClr val="C00000"/>
                </a:solidFill>
                <a:latin typeface="Arial" panose="020B0604020202020204" pitchFamily="34" charset="0"/>
              </a:rPr>
              <a:t>包括</a:t>
            </a:r>
            <a:r>
              <a:rPr lang="zh-CN" altLang="en-US" sz="2100" dirty="0">
                <a:solidFill>
                  <a:schemeClr val="tx1"/>
                </a:solidFill>
                <a:latin typeface="Arial" panose="020B0604020202020204" pitchFamily="34" charset="0"/>
              </a:rPr>
              <a:t>：</a:t>
            </a:r>
            <a:r>
              <a:rPr lang="zh-CN" altLang="zh-CN" sz="2100" dirty="0">
                <a:solidFill>
                  <a:srgbClr val="29698D"/>
                </a:solidFill>
              </a:rPr>
              <a:t>软件产品规格说明</a:t>
            </a:r>
            <a:r>
              <a:rPr lang="en-US" altLang="zh-CN" sz="2100" dirty="0">
                <a:solidFill>
                  <a:srgbClr val="29698D"/>
                </a:solidFill>
              </a:rPr>
              <a:t>(SPS)</a:t>
            </a:r>
            <a:r>
              <a:rPr lang="zh-CN" altLang="zh-CN" sz="2100" dirty="0">
                <a:solidFill>
                  <a:srgbClr val="29698D"/>
                </a:solidFill>
              </a:rPr>
              <a:t>、软件用户手册评审报告、软件质量保证计划</a:t>
            </a:r>
            <a:r>
              <a:rPr lang="en-US" altLang="zh-CN" sz="2100" dirty="0">
                <a:solidFill>
                  <a:srgbClr val="29698D"/>
                </a:solidFill>
              </a:rPr>
              <a:t>(SQAP) </a:t>
            </a:r>
            <a:r>
              <a:rPr lang="zh-CN" altLang="zh-CN" sz="2100" dirty="0">
                <a:solidFill>
                  <a:srgbClr val="29698D"/>
                </a:solidFill>
              </a:rPr>
              <a:t>、软件配置管理计划</a:t>
            </a:r>
            <a:r>
              <a:rPr lang="en-US" altLang="zh-CN" sz="2100" dirty="0">
                <a:solidFill>
                  <a:srgbClr val="29698D"/>
                </a:solidFill>
              </a:rPr>
              <a:t>(SCMP)</a:t>
            </a:r>
            <a:r>
              <a:rPr lang="zh-CN" altLang="zh-CN" sz="2100" dirty="0">
                <a:solidFill>
                  <a:srgbClr val="29698D"/>
                </a:solidFill>
              </a:rPr>
              <a:t>、开发进度月报</a:t>
            </a:r>
            <a:r>
              <a:rPr lang="en-US" altLang="zh-CN" sz="2100" dirty="0">
                <a:solidFill>
                  <a:srgbClr val="29698D"/>
                </a:solidFill>
              </a:rPr>
              <a:t>(DPMR)</a:t>
            </a:r>
            <a:r>
              <a:rPr lang="zh-CN" altLang="zh-CN" sz="2100" dirty="0">
                <a:solidFill>
                  <a:srgbClr val="29698D"/>
                </a:solidFill>
              </a:rPr>
              <a:t>、项目开发总结报告</a:t>
            </a:r>
            <a:r>
              <a:rPr lang="en-US" altLang="zh-CN" sz="2100" dirty="0">
                <a:solidFill>
                  <a:srgbClr val="29698D"/>
                </a:solidFill>
              </a:rPr>
              <a:t>(PDSR)</a:t>
            </a:r>
            <a:r>
              <a:rPr lang="zh-CN" altLang="zh-CN" sz="2100" dirty="0">
                <a:solidFill>
                  <a:srgbClr val="29698D"/>
                </a:solidFill>
              </a:rPr>
              <a:t>、软件产品规格说明</a:t>
            </a:r>
            <a:r>
              <a:rPr lang="en-US" altLang="zh-CN" sz="2100" dirty="0">
                <a:solidFill>
                  <a:srgbClr val="29698D"/>
                </a:solidFill>
              </a:rPr>
              <a:t>(SPS)</a:t>
            </a:r>
            <a:r>
              <a:rPr lang="zh-CN" altLang="zh-CN" sz="2100" dirty="0">
                <a:solidFill>
                  <a:srgbClr val="29698D"/>
                </a:solidFill>
              </a:rPr>
              <a:t>、软件版本说明</a:t>
            </a:r>
            <a:r>
              <a:rPr lang="en-US" altLang="zh-CN" sz="2100" dirty="0">
                <a:solidFill>
                  <a:srgbClr val="29698D"/>
                </a:solidFill>
              </a:rPr>
              <a:t>(SVD)</a:t>
            </a:r>
            <a:r>
              <a:rPr lang="zh-CN" altLang="zh-CN" sz="2100" dirty="0">
                <a:solidFill>
                  <a:srgbClr val="29698D"/>
                </a:solidFill>
              </a:rPr>
              <a:t>、评审和鉴定记录等。</a:t>
            </a:r>
            <a:endParaRPr lang="zh-CN" altLang="en-US" sz="2100" dirty="0">
              <a:solidFill>
                <a:schemeClr val="tx1"/>
              </a:solidFill>
              <a:latin typeface="Arial" panose="020B0604020202020204" pitchFamily="34" charset="0"/>
            </a:endParaRPr>
          </a:p>
        </p:txBody>
      </p:sp>
    </p:spTree>
    <p:extLst>
      <p:ext uri="{BB962C8B-B14F-4D97-AF65-F5344CB8AC3E}">
        <p14:creationId xmlns:p14="http://schemas.microsoft.com/office/powerpoint/2010/main" val="4925885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idx="4294967295"/>
          </p:nvPr>
        </p:nvSpPr>
        <p:spPr>
          <a:xfrm>
            <a:off x="428625" y="161925"/>
            <a:ext cx="8178800" cy="533400"/>
          </a:xfrm>
        </p:spPr>
        <p:txBody>
          <a:bodyPr/>
          <a:lstStyle/>
          <a:p>
            <a:pPr eaLnBrk="1" hangingPunct="1">
              <a:defRPr/>
            </a:pPr>
            <a:r>
              <a:rPr lang="en-US" altLang="zh-CN" dirty="0">
                <a:effectLst>
                  <a:outerShdw blurRad="38100" dist="38100" dir="2700000" algn="tl">
                    <a:srgbClr val="C0C0C0"/>
                  </a:outerShdw>
                </a:effectLst>
              </a:rPr>
              <a:t>6.5 </a:t>
            </a:r>
            <a:r>
              <a:rPr lang="zh-CN" altLang="en-US" dirty="0">
                <a:effectLst>
                  <a:outerShdw blurRad="38100" dist="38100" dir="2700000" algn="tl">
                    <a:srgbClr val="C0C0C0"/>
                  </a:outerShdw>
                </a:effectLst>
              </a:rPr>
              <a:t>软件实现的文档</a:t>
            </a:r>
            <a:r>
              <a:rPr lang="zh-CN" altLang="en-US" dirty="0"/>
              <a:t> </a:t>
            </a:r>
          </a:p>
        </p:txBody>
      </p:sp>
      <p:sp>
        <p:nvSpPr>
          <p:cNvPr id="52227"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5" name="圆角矩形 4"/>
          <p:cNvSpPr/>
          <p:nvPr/>
        </p:nvSpPr>
        <p:spPr bwMode="gray">
          <a:xfrm>
            <a:off x="287338" y="1233488"/>
            <a:ext cx="8507412" cy="543560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92500" lnSpcReduction="10000"/>
          </a:bodyPr>
          <a:lstStyle/>
          <a:p>
            <a:pPr>
              <a:buFontTx/>
              <a:buNone/>
              <a:defRPr/>
            </a:pPr>
            <a:r>
              <a:rPr lang="en-US" altLang="zh-CN" sz="2400" dirty="0">
                <a:solidFill>
                  <a:srgbClr val="FF0000"/>
                </a:solidFill>
                <a:latin typeface="Arial" panose="020B0604020202020204" pitchFamily="34" charset="0"/>
              </a:rPr>
              <a:t>  </a:t>
            </a:r>
            <a:r>
              <a:rPr lang="en-US" altLang="zh-CN" sz="2800" dirty="0">
                <a:solidFill>
                  <a:srgbClr val="FF0000"/>
                </a:solidFill>
                <a:latin typeface="Arial" panose="020B0604020202020204" pitchFamily="34" charset="0"/>
              </a:rPr>
              <a:t>6.5.2 </a:t>
            </a:r>
            <a:r>
              <a:rPr lang="zh-CN" altLang="en-US" sz="2800" dirty="0">
                <a:solidFill>
                  <a:srgbClr val="FF0000"/>
                </a:solidFill>
                <a:latin typeface="Arial" panose="020B0604020202020204" pitchFamily="34" charset="0"/>
              </a:rPr>
              <a:t>软件用户手册编写</a:t>
            </a:r>
          </a:p>
          <a:p>
            <a:pPr>
              <a:lnSpc>
                <a:spcPct val="120000"/>
              </a:lnSpc>
              <a:spcBef>
                <a:spcPts val="300"/>
              </a:spcBef>
              <a:spcAft>
                <a:spcPts val="300"/>
              </a:spcAft>
              <a:buFontTx/>
              <a:buNone/>
              <a:defRPr/>
            </a:pPr>
            <a:r>
              <a:rPr lang="en-US" altLang="zh-CN" sz="2400" dirty="0">
                <a:solidFill>
                  <a:srgbClr val="990033"/>
                </a:solidFill>
                <a:latin typeface="Arial" panose="020B0604020202020204" pitchFamily="34" charset="0"/>
              </a:rPr>
              <a:t>      1</a:t>
            </a:r>
            <a:r>
              <a:rPr lang="zh-CN" altLang="en-US" sz="2400" dirty="0">
                <a:solidFill>
                  <a:srgbClr val="990033"/>
                </a:solidFill>
                <a:latin typeface="Arial" panose="020B0604020202020204" pitchFamily="34" charset="0"/>
              </a:rPr>
              <a:t>．用户手册编写要求</a:t>
            </a:r>
          </a:p>
          <a:p>
            <a:pPr>
              <a:buFontTx/>
              <a:buNone/>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1</a:t>
            </a:r>
            <a:r>
              <a:rPr lang="zh-CN" altLang="en-US" sz="2400" dirty="0">
                <a:solidFill>
                  <a:schemeClr val="tx1"/>
                </a:solidFill>
                <a:latin typeface="Arial" panose="020B0604020202020204" pitchFamily="34" charset="0"/>
              </a:rPr>
              <a:t>）以统一确定的标准规范方法和风格，描述软件产品提供的所有功能</a:t>
            </a:r>
            <a:r>
              <a:rPr lang="zh-CN" altLang="zh-CN" sz="2400" dirty="0"/>
              <a:t>，对于每项功能的描述要求完整</a:t>
            </a:r>
            <a:r>
              <a:rPr lang="zh-CN" altLang="en-US" sz="2400" dirty="0">
                <a:solidFill>
                  <a:schemeClr val="tx1"/>
                </a:solidFill>
                <a:latin typeface="Arial" panose="020B0604020202020204" pitchFamily="34" charset="0"/>
              </a:rPr>
              <a:t>。</a:t>
            </a:r>
          </a:p>
          <a:p>
            <a:pPr>
              <a:buFontTx/>
              <a:buNone/>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2</a:t>
            </a:r>
            <a:r>
              <a:rPr lang="zh-CN" altLang="en-US" sz="2400" dirty="0">
                <a:solidFill>
                  <a:schemeClr val="tx1"/>
                </a:solidFill>
                <a:latin typeface="Arial" panose="020B0604020202020204" pitchFamily="34" charset="0"/>
              </a:rPr>
              <a:t>）选用统一编写工具</a:t>
            </a:r>
            <a:r>
              <a:rPr lang="en-US" altLang="zh-CN" sz="2400" dirty="0">
                <a:solidFill>
                  <a:schemeClr val="tx1"/>
                </a:solidFill>
                <a:latin typeface="Arial" panose="020B0604020202020204" pitchFamily="34" charset="0"/>
              </a:rPr>
              <a:t>Word</a:t>
            </a:r>
            <a:r>
              <a:rPr lang="zh-CN" altLang="en-US" sz="2400" dirty="0">
                <a:solidFill>
                  <a:schemeClr val="tx1"/>
                </a:solidFill>
                <a:latin typeface="Arial" panose="020B0604020202020204" pitchFamily="34" charset="0"/>
              </a:rPr>
              <a:t>等</a:t>
            </a:r>
            <a:r>
              <a:rPr lang="en-US" altLang="zh-CN" sz="2400" dirty="0">
                <a:solidFill>
                  <a:schemeClr val="tx1"/>
                </a:solidFill>
                <a:latin typeface="Arial" panose="020B0604020202020204" pitchFamily="34" charset="0"/>
              </a:rPr>
              <a:t>,</a:t>
            </a:r>
            <a:r>
              <a:rPr lang="zh-CN" altLang="en-US" sz="2400" dirty="0">
                <a:solidFill>
                  <a:schemeClr val="tx1"/>
                </a:solidFill>
                <a:latin typeface="Arial" panose="020B0604020202020204" pitchFamily="34" charset="0"/>
              </a:rPr>
              <a:t>按照标准模板及格式编写</a:t>
            </a:r>
            <a:r>
              <a:rPr lang="en-US" altLang="zh-CN" sz="2400" dirty="0">
                <a:solidFill>
                  <a:schemeClr val="tx1"/>
                </a:solidFill>
                <a:latin typeface="Arial" panose="020B0604020202020204" pitchFamily="34" charset="0"/>
              </a:rPr>
              <a:t>.</a:t>
            </a:r>
            <a:endParaRPr lang="zh-CN" altLang="en-US" sz="2400" dirty="0">
              <a:solidFill>
                <a:schemeClr val="tx1"/>
              </a:solidFill>
              <a:latin typeface="Arial" panose="020B0604020202020204" pitchFamily="34" charset="0"/>
            </a:endParaRPr>
          </a:p>
          <a:p>
            <a:pPr>
              <a:buFontTx/>
              <a:buNone/>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3</a:t>
            </a:r>
            <a:r>
              <a:rPr lang="zh-CN" altLang="en-US" sz="2400" dirty="0">
                <a:solidFill>
                  <a:schemeClr val="tx1"/>
                </a:solidFill>
                <a:latin typeface="Arial" panose="020B0604020202020204" pitchFamily="34" charset="0"/>
              </a:rPr>
              <a:t>）规范术语。术语部分包括系统术语和基本概念。</a:t>
            </a:r>
          </a:p>
          <a:p>
            <a:pPr>
              <a:buFontTx/>
              <a:buNone/>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4</a:t>
            </a:r>
            <a:r>
              <a:rPr lang="zh-CN" altLang="en-US" sz="2400" dirty="0">
                <a:solidFill>
                  <a:schemeClr val="tx1"/>
                </a:solidFill>
                <a:latin typeface="Arial" panose="020B0604020202020204" pitchFamily="34" charset="0"/>
              </a:rPr>
              <a:t>）语言简洁明确，表达准确。</a:t>
            </a:r>
          </a:p>
          <a:p>
            <a:pPr>
              <a:buFontTx/>
              <a:buNone/>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5</a:t>
            </a:r>
            <a:r>
              <a:rPr lang="zh-CN" altLang="en-US" sz="2400" dirty="0">
                <a:solidFill>
                  <a:schemeClr val="tx1"/>
                </a:solidFill>
                <a:latin typeface="Arial" panose="020B0604020202020204" pitchFamily="34" charset="0"/>
              </a:rPr>
              <a:t>）编写模板及格式应统一规范。</a:t>
            </a:r>
          </a:p>
          <a:p>
            <a:pPr>
              <a:buFontTx/>
              <a:buNone/>
              <a:defRPr/>
            </a:pPr>
            <a:r>
              <a:rPr lang="en-US" altLang="zh-CN" sz="2400" dirty="0">
                <a:solidFill>
                  <a:srgbClr val="990033"/>
                </a:solidFill>
                <a:latin typeface="Arial" panose="020B0604020202020204" pitchFamily="34" charset="0"/>
              </a:rPr>
              <a:t>      2</a:t>
            </a:r>
            <a:r>
              <a:rPr lang="zh-CN" altLang="en-US" sz="2400" dirty="0">
                <a:solidFill>
                  <a:srgbClr val="990033"/>
                </a:solidFill>
                <a:latin typeface="Arial" panose="020B0604020202020204" pitchFamily="34" charset="0"/>
              </a:rPr>
              <a:t>．软件用户手册的排版</a:t>
            </a:r>
          </a:p>
          <a:p>
            <a:pPr>
              <a:buFontTx/>
              <a:buNone/>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1</a:t>
            </a:r>
            <a:r>
              <a:rPr lang="zh-CN" altLang="en-US" sz="2400" dirty="0">
                <a:solidFill>
                  <a:schemeClr val="tx1"/>
                </a:solidFill>
                <a:latin typeface="Arial" panose="020B0604020202020204" pitchFamily="34" charset="0"/>
              </a:rPr>
              <a:t>）多人合作编写时，应有一人负责统稿，便于保持一致。</a:t>
            </a:r>
          </a:p>
          <a:p>
            <a:pPr>
              <a:buFontTx/>
              <a:buNone/>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2</a:t>
            </a:r>
            <a:r>
              <a:rPr lang="zh-CN" altLang="en-US" sz="2400" dirty="0">
                <a:solidFill>
                  <a:schemeClr val="tx1"/>
                </a:solidFill>
                <a:latin typeface="Arial" panose="020B0604020202020204" pitchFamily="34" charset="0"/>
              </a:rPr>
              <a:t>）交稿前一定要仔细审阅核对。</a:t>
            </a:r>
          </a:p>
          <a:p>
            <a:pPr>
              <a:buFontTx/>
              <a:buNone/>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3</a:t>
            </a:r>
            <a:r>
              <a:rPr lang="zh-CN" altLang="en-US" sz="2400" dirty="0">
                <a:solidFill>
                  <a:schemeClr val="tx1"/>
                </a:solidFill>
                <a:latin typeface="Arial" panose="020B0604020202020204" pitchFamily="34" charset="0"/>
              </a:rPr>
              <a:t>）图以章为序，如图</a:t>
            </a:r>
            <a:r>
              <a:rPr lang="en-US" altLang="zh-CN" sz="2400" dirty="0">
                <a:solidFill>
                  <a:schemeClr val="tx1"/>
                </a:solidFill>
                <a:latin typeface="Arial" panose="020B0604020202020204" pitchFamily="34" charset="0"/>
              </a:rPr>
              <a:t>6.1</a:t>
            </a:r>
            <a:r>
              <a:rPr lang="zh-CN" altLang="en-US" sz="2400" dirty="0">
                <a:solidFill>
                  <a:schemeClr val="tx1"/>
                </a:solidFill>
                <a:latin typeface="Arial" panose="020B0604020202020204" pitchFamily="34" charset="0"/>
              </a:rPr>
              <a:t>或图</a:t>
            </a:r>
            <a:r>
              <a:rPr lang="en-US" altLang="zh-CN" sz="2400" dirty="0">
                <a:solidFill>
                  <a:schemeClr val="tx1"/>
                </a:solidFill>
                <a:latin typeface="Arial" panose="020B0604020202020204" pitchFamily="34" charset="0"/>
              </a:rPr>
              <a:t>6-1</a:t>
            </a:r>
          </a:p>
          <a:p>
            <a:pPr>
              <a:buFontTx/>
              <a:buNone/>
              <a:defRPr/>
            </a:pPr>
            <a:r>
              <a:rPr lang="en-US" altLang="zh-CN" sz="2400" dirty="0">
                <a:solidFill>
                  <a:schemeClr val="tx1"/>
                </a:solidFill>
                <a:latin typeface="Arial" panose="020B0604020202020204" pitchFamily="34" charset="0"/>
              </a:rPr>
              <a:t>   </a:t>
            </a: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4</a:t>
            </a:r>
            <a:r>
              <a:rPr lang="zh-CN" altLang="en-US" sz="2400" dirty="0">
                <a:solidFill>
                  <a:schemeClr val="tx1"/>
                </a:solidFill>
                <a:latin typeface="Arial" panose="020B0604020202020204" pitchFamily="34" charset="0"/>
              </a:rPr>
              <a:t>）表以章为序，如表</a:t>
            </a:r>
            <a:r>
              <a:rPr lang="en-US" altLang="zh-CN" sz="2400" dirty="0">
                <a:solidFill>
                  <a:schemeClr val="tx1"/>
                </a:solidFill>
                <a:latin typeface="Arial" panose="020B0604020202020204" pitchFamily="34" charset="0"/>
              </a:rPr>
              <a:t>2.1</a:t>
            </a:r>
            <a:r>
              <a:rPr lang="zh-CN" altLang="en-US" sz="2400" dirty="0">
                <a:solidFill>
                  <a:schemeClr val="tx1"/>
                </a:solidFill>
                <a:latin typeface="Arial" panose="020B0604020202020204" pitchFamily="34" charset="0"/>
              </a:rPr>
              <a:t>或表</a:t>
            </a:r>
            <a:r>
              <a:rPr lang="en-US" altLang="zh-CN" sz="2400" dirty="0">
                <a:solidFill>
                  <a:schemeClr val="tx1"/>
                </a:solidFill>
                <a:latin typeface="Arial" panose="020B0604020202020204" pitchFamily="34" charset="0"/>
              </a:rPr>
              <a:t>2-3</a:t>
            </a:r>
            <a:r>
              <a:rPr lang="zh-CN" altLang="en-US" sz="2400" dirty="0">
                <a:solidFill>
                  <a:schemeClr val="tx1"/>
                </a:solidFill>
                <a:latin typeface="Arial" panose="020B0604020202020204" pitchFamily="34" charset="0"/>
              </a:rPr>
              <a:t>。</a:t>
            </a:r>
          </a:p>
          <a:p>
            <a:pPr>
              <a:buFontTx/>
              <a:buNone/>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5</a:t>
            </a:r>
            <a:r>
              <a:rPr lang="zh-CN" altLang="en-US" sz="2400" dirty="0">
                <a:solidFill>
                  <a:schemeClr val="tx1"/>
                </a:solidFill>
                <a:latin typeface="Arial" panose="020B0604020202020204" pitchFamily="34" charset="0"/>
              </a:rPr>
              <a:t>）命令格式。</a:t>
            </a:r>
          </a:p>
          <a:p>
            <a:pPr>
              <a:buFontTx/>
              <a:buNone/>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6</a:t>
            </a:r>
            <a:r>
              <a:rPr lang="zh-CN" altLang="en-US" sz="2400" dirty="0">
                <a:solidFill>
                  <a:schemeClr val="tx1"/>
                </a:solidFill>
                <a:latin typeface="Arial" panose="020B0604020202020204" pitchFamily="34" charset="0"/>
              </a:rPr>
              <a:t>）例题格式。</a:t>
            </a:r>
          </a:p>
        </p:txBody>
      </p:sp>
      <p:pic>
        <p:nvPicPr>
          <p:cNvPr id="52229" name="Picture 6" descr="C:\Program Files\Microsoft Office\MEDIA\CAGCAT10\j028575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5516563"/>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029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idx="4294967295"/>
          </p:nvPr>
        </p:nvSpPr>
        <p:spPr>
          <a:xfrm>
            <a:off x="428625" y="161925"/>
            <a:ext cx="8178800" cy="533400"/>
          </a:xfrm>
        </p:spPr>
        <p:txBody>
          <a:bodyPr/>
          <a:lstStyle/>
          <a:p>
            <a:pPr eaLnBrk="1" hangingPunct="1">
              <a:defRPr/>
            </a:pPr>
            <a:r>
              <a:rPr lang="en-US" altLang="zh-CN" sz="3600" dirty="0">
                <a:effectLst>
                  <a:outerShdw blurRad="38100" dist="38100" dir="2700000" algn="tl">
                    <a:srgbClr val="C0C0C0"/>
                  </a:outerShdw>
                </a:effectLst>
              </a:rPr>
              <a:t>6.1 </a:t>
            </a:r>
            <a:r>
              <a:rPr lang="zh-CN" altLang="en-US" sz="3600" dirty="0">
                <a:effectLst>
                  <a:outerShdw blurRad="38100" dist="38100" dir="2700000" algn="tl">
                    <a:srgbClr val="C0C0C0"/>
                  </a:outerShdw>
                </a:effectLst>
              </a:rPr>
              <a:t>软件编程实现概述</a:t>
            </a:r>
            <a:r>
              <a:rPr lang="zh-CN" altLang="en-US" sz="3600" dirty="0"/>
              <a:t> </a:t>
            </a:r>
          </a:p>
        </p:txBody>
      </p:sp>
      <p:sp>
        <p:nvSpPr>
          <p:cNvPr id="7171"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323850" y="1268413"/>
            <a:ext cx="8569325" cy="478948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spcAft>
                <a:spcPct val="20000"/>
              </a:spcAft>
              <a:buFontTx/>
              <a:buNone/>
              <a:defRPr/>
            </a:pPr>
            <a:r>
              <a:rPr lang="en-US" altLang="zh-CN" sz="2400" dirty="0">
                <a:solidFill>
                  <a:srgbClr val="990033"/>
                </a:solidFill>
                <a:effectLst>
                  <a:outerShdw blurRad="38100" dist="38100" dir="2700000" algn="tl">
                    <a:srgbClr val="C0C0C0"/>
                  </a:outerShdw>
                </a:effectLst>
                <a:latin typeface="Arial" panose="020B0604020202020204" pitchFamily="34" charset="0"/>
              </a:rPr>
              <a:t>       2. </a:t>
            </a:r>
            <a:r>
              <a:rPr lang="zh-CN" altLang="en-US" sz="2400" dirty="0">
                <a:solidFill>
                  <a:srgbClr val="990033"/>
                </a:solidFill>
                <a:effectLst>
                  <a:outerShdw blurRad="38100" dist="38100" dir="2700000" algn="tl">
                    <a:srgbClr val="C0C0C0"/>
                  </a:outerShdw>
                </a:effectLst>
                <a:latin typeface="Arial" panose="020B0604020202020204" pitchFamily="34" charset="0"/>
              </a:rPr>
              <a:t>软件实现的主要任务</a:t>
            </a:r>
          </a:p>
          <a:p>
            <a:pPr>
              <a:buFontTx/>
              <a:buNone/>
              <a:defRPr/>
            </a:pPr>
            <a:r>
              <a:rPr lang="en-US" altLang="zh-CN" sz="2400" dirty="0">
                <a:solidFill>
                  <a:srgbClr val="29698D"/>
                </a:solidFill>
              </a:rPr>
              <a:t>    </a:t>
            </a:r>
            <a:r>
              <a:rPr lang="zh-CN" altLang="en-US" sz="2400" dirty="0">
                <a:solidFill>
                  <a:srgbClr val="C00000"/>
                </a:solidFill>
              </a:rPr>
              <a:t>软件实现</a:t>
            </a:r>
            <a:r>
              <a:rPr lang="zh-CN" altLang="zh-CN" sz="2400" u="sng" dirty="0">
                <a:solidFill>
                  <a:srgbClr val="FF3399"/>
                </a:solidFill>
                <a:effectLst>
                  <a:outerShdw blurRad="38100" dist="38100" dir="2700000" algn="tl">
                    <a:srgbClr val="C0C0C0"/>
                  </a:outerShdw>
                </a:effectLst>
              </a:rPr>
              <a:t>主要任务</a:t>
            </a:r>
            <a:r>
              <a:rPr lang="zh-CN" altLang="zh-CN" sz="2400" dirty="0">
                <a:solidFill>
                  <a:srgbClr val="29698D"/>
                </a:solidFill>
              </a:rPr>
              <a:t>是将软件详细设计的结果</a:t>
            </a:r>
            <a:r>
              <a:rPr lang="zh-CN" altLang="zh-CN" sz="2400" dirty="0">
                <a:solidFill>
                  <a:srgbClr val="990033"/>
                </a:solidFill>
              </a:rPr>
              <a:t>转换为</a:t>
            </a:r>
            <a:r>
              <a:rPr lang="zh-CN" altLang="zh-CN" sz="2400" dirty="0">
                <a:solidFill>
                  <a:srgbClr val="29698D"/>
                </a:solidFill>
              </a:rPr>
              <a:t>目标软件。从提高目标软件的质量和可维护性角度，此阶段所</a:t>
            </a:r>
            <a:r>
              <a:rPr lang="zh-CN" altLang="zh-CN" sz="2400" dirty="0">
                <a:solidFill>
                  <a:srgbClr val="990033"/>
                </a:solidFill>
              </a:rPr>
              <a:t>要解决的主要问题</a:t>
            </a:r>
            <a:r>
              <a:rPr lang="zh-CN" altLang="zh-CN" sz="2400" dirty="0">
                <a:solidFill>
                  <a:srgbClr val="29698D"/>
                </a:solidFill>
              </a:rPr>
              <a:t>：软件实现的过程、任务、原则及策略，编程语言的特性及选择的原则和编程风格等。</a:t>
            </a:r>
          </a:p>
          <a:p>
            <a:pPr>
              <a:buFontTx/>
              <a:buNone/>
              <a:defRPr/>
            </a:pPr>
            <a:r>
              <a:rPr lang="en-US" altLang="zh-CN" sz="2400" dirty="0">
                <a:solidFill>
                  <a:srgbClr val="29698D"/>
                </a:solidFill>
              </a:rPr>
              <a:t>    </a:t>
            </a:r>
            <a:r>
              <a:rPr lang="zh-CN" altLang="zh-CN" sz="2400" dirty="0">
                <a:solidFill>
                  <a:srgbClr val="C00000"/>
                </a:solidFill>
              </a:rPr>
              <a:t>软件编程的</a:t>
            </a:r>
            <a:r>
              <a:rPr lang="zh-CN" altLang="zh-CN" sz="2400" u="sng" dirty="0">
                <a:solidFill>
                  <a:srgbClr val="FF3399"/>
                </a:solidFill>
                <a:effectLst>
                  <a:outerShdw blurRad="38100" dist="38100" dir="2700000" algn="tl">
                    <a:srgbClr val="C0C0C0"/>
                  </a:outerShdw>
                </a:effectLst>
              </a:rPr>
              <a:t>任务</a:t>
            </a:r>
            <a:r>
              <a:rPr lang="zh-CN" altLang="zh-CN" sz="2400" dirty="0">
                <a:solidFill>
                  <a:srgbClr val="29698D"/>
                </a:solidFill>
              </a:rPr>
              <a:t>是对</a:t>
            </a:r>
            <a:r>
              <a:rPr lang="en-US" altLang="zh-CN" sz="2400" dirty="0">
                <a:solidFill>
                  <a:srgbClr val="29698D"/>
                </a:solidFill>
              </a:rPr>
              <a:t>“</a:t>
            </a:r>
            <a:r>
              <a:rPr lang="zh-CN" altLang="zh-CN" sz="2400" dirty="0">
                <a:solidFill>
                  <a:srgbClr val="29698D"/>
                </a:solidFill>
              </a:rPr>
              <a:t>详细设计</a:t>
            </a:r>
            <a:r>
              <a:rPr lang="en-US" altLang="zh-CN" sz="2400" dirty="0">
                <a:solidFill>
                  <a:srgbClr val="29698D"/>
                </a:solidFill>
              </a:rPr>
              <a:t>”</a:t>
            </a:r>
            <a:r>
              <a:rPr lang="zh-CN" altLang="zh-CN" sz="2400" dirty="0">
                <a:solidFill>
                  <a:srgbClr val="29698D"/>
                </a:solidFill>
              </a:rPr>
              <a:t>的工作进行</a:t>
            </a:r>
            <a:r>
              <a:rPr lang="zh-CN" altLang="zh-CN" sz="2400" dirty="0">
                <a:solidFill>
                  <a:srgbClr val="990033"/>
                </a:solidFill>
              </a:rPr>
              <a:t>具体实现</a:t>
            </a:r>
            <a:r>
              <a:rPr lang="zh-CN" altLang="zh-CN" sz="2400" dirty="0">
                <a:solidFill>
                  <a:srgbClr val="29698D"/>
                </a:solidFill>
              </a:rPr>
              <a:t>，形成计算机</a:t>
            </a:r>
            <a:r>
              <a:rPr lang="en-US" altLang="zh-CN" sz="2400" dirty="0">
                <a:solidFill>
                  <a:srgbClr val="29698D"/>
                </a:solidFill>
              </a:rPr>
              <a:t>/</a:t>
            </a:r>
            <a:r>
              <a:rPr lang="zh-CN" altLang="en-US" sz="2400" dirty="0">
                <a:solidFill>
                  <a:srgbClr val="29698D"/>
                </a:solidFill>
              </a:rPr>
              <a:t>手机</a:t>
            </a:r>
            <a:r>
              <a:rPr lang="zh-CN" altLang="zh-CN" sz="2400" dirty="0">
                <a:solidFill>
                  <a:srgbClr val="29698D"/>
                </a:solidFill>
              </a:rPr>
              <a:t>可运行程序。</a:t>
            </a:r>
            <a:r>
              <a:rPr lang="zh-CN" altLang="zh-CN" sz="2400" u="sng" dirty="0">
                <a:solidFill>
                  <a:srgbClr val="29698D"/>
                </a:solidFill>
              </a:rPr>
              <a:t>设计与实现有时是相互交替、循环迭代的过程</a:t>
            </a:r>
            <a:r>
              <a:rPr lang="zh-CN" altLang="zh-CN" sz="2400" dirty="0">
                <a:solidFill>
                  <a:srgbClr val="29698D"/>
                </a:solidFill>
              </a:rPr>
              <a:t>，即软件设计可能贯穿于整个软件开发过程，个别详细设计细节在实现阶段才最后完成。</a:t>
            </a:r>
            <a:r>
              <a:rPr lang="en-US" altLang="zh-CN" sz="2400" dirty="0">
                <a:solidFill>
                  <a:srgbClr val="C00000"/>
                </a:solidFill>
              </a:rPr>
              <a:t> </a:t>
            </a:r>
          </a:p>
          <a:p>
            <a:pPr>
              <a:buFontTx/>
              <a:buNone/>
              <a:defRPr/>
            </a:pPr>
            <a:r>
              <a:rPr lang="en-US" altLang="zh-CN" sz="2400" dirty="0">
                <a:solidFill>
                  <a:srgbClr val="C00000"/>
                </a:solidFill>
              </a:rPr>
              <a:t>    </a:t>
            </a:r>
            <a:r>
              <a:rPr lang="zh-CN" altLang="zh-CN" sz="2400" dirty="0">
                <a:solidFill>
                  <a:srgbClr val="C00000"/>
                </a:solidFill>
              </a:rPr>
              <a:t>软件实现</a:t>
            </a:r>
            <a:r>
              <a:rPr lang="zh-CN" altLang="zh-CN" sz="2400" u="sng" dirty="0">
                <a:solidFill>
                  <a:srgbClr val="FF3399"/>
                </a:solidFill>
                <a:effectLst>
                  <a:outerShdw blurRad="38100" dist="38100" dir="2700000" algn="tl">
                    <a:srgbClr val="C0C0C0"/>
                  </a:outerShdw>
                </a:effectLst>
              </a:rPr>
              <a:t>工作量</a:t>
            </a:r>
            <a:r>
              <a:rPr lang="zh-CN" altLang="zh-CN" sz="2400" dirty="0">
                <a:solidFill>
                  <a:srgbClr val="29698D"/>
                </a:solidFill>
              </a:rPr>
              <a:t>根据具体研发软件系统项目的性质、规模和复杂程度不同</a:t>
            </a:r>
            <a:r>
              <a:rPr lang="en-US" altLang="zh-CN" sz="2400" dirty="0">
                <a:solidFill>
                  <a:srgbClr val="29698D"/>
                </a:solidFill>
              </a:rPr>
              <a:t>,</a:t>
            </a:r>
            <a:r>
              <a:rPr lang="zh-CN" altLang="zh-CN" sz="2400" dirty="0">
                <a:solidFill>
                  <a:srgbClr val="29698D"/>
                </a:solidFill>
              </a:rPr>
              <a:t>占整个开发过程约</a:t>
            </a:r>
            <a:r>
              <a:rPr lang="en-US" altLang="zh-CN" sz="2400" dirty="0">
                <a:solidFill>
                  <a:srgbClr val="29698D"/>
                </a:solidFill>
              </a:rPr>
              <a:t>25%-35%</a:t>
            </a:r>
            <a:r>
              <a:rPr lang="zh-CN" altLang="zh-CN" sz="2400" dirty="0">
                <a:solidFill>
                  <a:srgbClr val="29698D"/>
                </a:solidFill>
              </a:rPr>
              <a:t>工作量。</a:t>
            </a:r>
            <a:endParaRPr lang="zh-CN" altLang="en-US" sz="2400" dirty="0">
              <a:solidFill>
                <a:schemeClr val="tx1"/>
              </a:solidFill>
              <a:latin typeface="Arial" panose="020B0604020202020204" pitchFamily="34" charset="0"/>
            </a:endParaRPr>
          </a:p>
        </p:txBody>
      </p:sp>
      <p:pic>
        <p:nvPicPr>
          <p:cNvPr id="7173" name="Picture 5" descr="C:\Program Files\Microsoft Office\MEDIA\CAGCAT10\j019538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5805488"/>
            <a:ext cx="8429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90546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idx="4294967295"/>
          </p:nvPr>
        </p:nvSpPr>
        <p:spPr>
          <a:xfrm>
            <a:off x="428625" y="161925"/>
            <a:ext cx="8178800" cy="533400"/>
          </a:xfrm>
        </p:spPr>
        <p:txBody>
          <a:bodyPr/>
          <a:lstStyle/>
          <a:p>
            <a:pPr eaLnBrk="1" hangingPunct="1">
              <a:defRPr/>
            </a:pPr>
            <a:r>
              <a:rPr lang="en-US" altLang="zh-CN" dirty="0">
                <a:effectLst>
                  <a:outerShdw blurRad="38100" dist="38100" dir="2700000" algn="tl">
                    <a:srgbClr val="C0C0C0"/>
                  </a:outerShdw>
                </a:effectLst>
              </a:rPr>
              <a:t>6.5 </a:t>
            </a:r>
            <a:r>
              <a:rPr lang="zh-CN" altLang="en-US" dirty="0">
                <a:effectLst>
                  <a:outerShdw blurRad="38100" dist="38100" dir="2700000" algn="tl">
                    <a:srgbClr val="C0C0C0"/>
                  </a:outerShdw>
                </a:effectLst>
              </a:rPr>
              <a:t>软件实现的文档</a:t>
            </a:r>
            <a:r>
              <a:rPr lang="zh-CN" altLang="en-US" dirty="0"/>
              <a:t> </a:t>
            </a:r>
          </a:p>
        </p:txBody>
      </p:sp>
      <p:sp>
        <p:nvSpPr>
          <p:cNvPr id="53251"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5" name="圆角矩形 4"/>
          <p:cNvSpPr/>
          <p:nvPr/>
        </p:nvSpPr>
        <p:spPr bwMode="gray">
          <a:xfrm>
            <a:off x="251520" y="1176338"/>
            <a:ext cx="8728968" cy="5386387"/>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a:lnSpc>
                <a:spcPct val="80000"/>
              </a:lnSpc>
              <a:buFontTx/>
              <a:buNone/>
              <a:defRPr/>
            </a:pPr>
            <a:r>
              <a:rPr lang="zh-CN" altLang="en-US" sz="2000" dirty="0">
                <a:solidFill>
                  <a:schemeClr val="tx1"/>
                </a:solidFill>
                <a:latin typeface="Arial" panose="020B0604020202020204" pitchFamily="34" charset="0"/>
              </a:rPr>
              <a:t>    </a:t>
            </a:r>
            <a:r>
              <a:rPr lang="en-US" altLang="zh-CN" sz="2200" dirty="0">
                <a:solidFill>
                  <a:srgbClr val="990033"/>
                </a:solidFill>
                <a:latin typeface="Arial" panose="020B0604020202020204" pitchFamily="34" charset="0"/>
              </a:rPr>
              <a:t>  </a:t>
            </a:r>
            <a:r>
              <a:rPr lang="zh-CN" altLang="en-US" sz="2200" dirty="0">
                <a:solidFill>
                  <a:srgbClr val="29698D"/>
                </a:solidFill>
                <a:latin typeface="Arial" panose="020B0604020202020204" pitchFamily="34" charset="0"/>
              </a:rPr>
              <a:t>（</a:t>
            </a:r>
            <a:r>
              <a:rPr lang="en-US" altLang="zh-CN" sz="2200" dirty="0">
                <a:solidFill>
                  <a:srgbClr val="29698D"/>
                </a:solidFill>
                <a:latin typeface="Arial" panose="020B0604020202020204" pitchFamily="34" charset="0"/>
              </a:rPr>
              <a:t>7</a:t>
            </a:r>
            <a:r>
              <a:rPr lang="zh-CN" altLang="en-US" sz="2200" dirty="0">
                <a:solidFill>
                  <a:srgbClr val="29698D"/>
                </a:solidFill>
                <a:latin typeface="Arial" panose="020B0604020202020204" pitchFamily="34" charset="0"/>
              </a:rPr>
              <a:t>）交稿前一定要</a:t>
            </a:r>
            <a:r>
              <a:rPr lang="zh-CN" altLang="en-US" sz="2200" dirty="0">
                <a:solidFill>
                  <a:srgbClr val="990033"/>
                </a:solidFill>
                <a:latin typeface="Arial" panose="020B0604020202020204" pitchFamily="34" charset="0"/>
              </a:rPr>
              <a:t>仔细审读</a:t>
            </a:r>
            <a:r>
              <a:rPr lang="zh-CN" altLang="en-US" sz="2200" dirty="0">
                <a:solidFill>
                  <a:srgbClr val="29698D"/>
                </a:solidFill>
                <a:latin typeface="Arial" panose="020B0604020202020204" pitchFamily="34" charset="0"/>
              </a:rPr>
              <a:t>，尽量减少不应有的文字错误，并做到以下的“</a:t>
            </a:r>
            <a:r>
              <a:rPr lang="en-US" altLang="zh-CN" sz="2200" dirty="0">
                <a:solidFill>
                  <a:srgbClr val="29698D"/>
                </a:solidFill>
                <a:latin typeface="Arial" panose="020B0604020202020204" pitchFamily="34" charset="0"/>
              </a:rPr>
              <a:t>5</a:t>
            </a:r>
            <a:r>
              <a:rPr lang="zh-CN" altLang="en-US" sz="2200" dirty="0">
                <a:solidFill>
                  <a:srgbClr val="29698D"/>
                </a:solidFill>
                <a:latin typeface="Arial" panose="020B0604020202020204" pitchFamily="34" charset="0"/>
              </a:rPr>
              <a:t>个衔接、</a:t>
            </a:r>
            <a:r>
              <a:rPr lang="en-US" altLang="zh-CN" sz="2200" dirty="0">
                <a:solidFill>
                  <a:srgbClr val="29698D"/>
                </a:solidFill>
                <a:latin typeface="Arial" panose="020B0604020202020204" pitchFamily="34" charset="0"/>
              </a:rPr>
              <a:t>6</a:t>
            </a:r>
            <a:r>
              <a:rPr lang="zh-CN" altLang="en-US" sz="2200" dirty="0">
                <a:solidFill>
                  <a:srgbClr val="29698D"/>
                </a:solidFill>
                <a:latin typeface="Arial" panose="020B0604020202020204" pitchFamily="34" charset="0"/>
              </a:rPr>
              <a:t>个统一、</a:t>
            </a:r>
            <a:r>
              <a:rPr lang="en-US" altLang="zh-CN" sz="2200" dirty="0">
                <a:solidFill>
                  <a:srgbClr val="29698D"/>
                </a:solidFill>
                <a:latin typeface="Arial" panose="020B0604020202020204" pitchFamily="34" charset="0"/>
              </a:rPr>
              <a:t>7</a:t>
            </a:r>
            <a:r>
              <a:rPr lang="zh-CN" altLang="en-US" sz="2200" dirty="0">
                <a:solidFill>
                  <a:srgbClr val="29698D"/>
                </a:solidFill>
                <a:latin typeface="Arial" panose="020B0604020202020204" pitchFamily="34" charset="0"/>
              </a:rPr>
              <a:t>个对应”； </a:t>
            </a:r>
            <a:r>
              <a:rPr lang="en-US" altLang="zh-CN" sz="2200" dirty="0">
                <a:solidFill>
                  <a:srgbClr val="990033"/>
                </a:solidFill>
                <a:latin typeface="Arial" panose="020B0604020202020204" pitchFamily="34" charset="0"/>
              </a:rPr>
              <a:t>5</a:t>
            </a:r>
            <a:r>
              <a:rPr lang="zh-CN" altLang="en-US" sz="2200" dirty="0">
                <a:solidFill>
                  <a:srgbClr val="990033"/>
                </a:solidFill>
                <a:latin typeface="Arial" panose="020B0604020202020204" pitchFamily="34" charset="0"/>
              </a:rPr>
              <a:t>个衔接</a:t>
            </a:r>
            <a:r>
              <a:rPr lang="zh-CN" altLang="en-US" sz="2200" dirty="0">
                <a:solidFill>
                  <a:srgbClr val="29698D"/>
                </a:solidFill>
                <a:latin typeface="Arial" panose="020B0604020202020204" pitchFamily="34" charset="0"/>
              </a:rPr>
              <a:t>：章节号、表序号、图序号、公式号、页码应连续，不重复也不漏。   </a:t>
            </a:r>
          </a:p>
          <a:p>
            <a:pPr>
              <a:lnSpc>
                <a:spcPct val="80000"/>
              </a:lnSpc>
              <a:buFontTx/>
              <a:buNone/>
              <a:defRPr/>
            </a:pPr>
            <a:r>
              <a:rPr lang="zh-CN" altLang="en-US" sz="2200" dirty="0">
                <a:solidFill>
                  <a:srgbClr val="29698D"/>
                </a:solidFill>
                <a:latin typeface="Arial" panose="020B0604020202020204" pitchFamily="34" charset="0"/>
              </a:rPr>
              <a:t>       </a:t>
            </a:r>
            <a:r>
              <a:rPr lang="en-US" altLang="zh-CN" sz="2200" dirty="0">
                <a:solidFill>
                  <a:srgbClr val="C00000"/>
                </a:solidFill>
                <a:latin typeface="Arial" panose="020B0604020202020204" pitchFamily="34" charset="0"/>
              </a:rPr>
              <a:t>6</a:t>
            </a:r>
            <a:r>
              <a:rPr lang="zh-CN" altLang="en-US" sz="2200" dirty="0">
                <a:solidFill>
                  <a:srgbClr val="C00000"/>
                </a:solidFill>
                <a:latin typeface="Arial" panose="020B0604020202020204" pitchFamily="34" charset="0"/>
              </a:rPr>
              <a:t>个统一</a:t>
            </a:r>
            <a:r>
              <a:rPr lang="zh-CN" altLang="en-US" sz="2200" dirty="0">
                <a:solidFill>
                  <a:srgbClr val="29698D"/>
                </a:solidFill>
                <a:latin typeface="Arial" panose="020B0604020202020204" pitchFamily="34" charset="0"/>
              </a:rPr>
              <a:t>：格式、层次、名词术语、符号、代号、计量单位要统一，保持一致。</a:t>
            </a:r>
          </a:p>
          <a:p>
            <a:pPr>
              <a:lnSpc>
                <a:spcPct val="80000"/>
              </a:lnSpc>
              <a:buFontTx/>
              <a:buNone/>
              <a:defRPr/>
            </a:pPr>
            <a:r>
              <a:rPr lang="zh-CN" altLang="en-US" sz="2200" dirty="0">
                <a:solidFill>
                  <a:srgbClr val="C00000"/>
                </a:solidFill>
                <a:latin typeface="Arial" panose="020B0604020202020204" pitchFamily="34" charset="0"/>
              </a:rPr>
              <a:t>       </a:t>
            </a:r>
            <a:r>
              <a:rPr lang="en-US" altLang="zh-CN" sz="2200" dirty="0">
                <a:solidFill>
                  <a:srgbClr val="C00000"/>
                </a:solidFill>
                <a:latin typeface="Arial" panose="020B0604020202020204" pitchFamily="34" charset="0"/>
              </a:rPr>
              <a:t>7</a:t>
            </a:r>
            <a:r>
              <a:rPr lang="zh-CN" altLang="en-US" sz="2200" dirty="0">
                <a:solidFill>
                  <a:srgbClr val="C00000"/>
                </a:solidFill>
                <a:latin typeface="Arial" panose="020B0604020202020204" pitchFamily="34" charset="0"/>
              </a:rPr>
              <a:t>个对应</a:t>
            </a:r>
            <a:r>
              <a:rPr lang="zh-CN" altLang="en-US" sz="2200" dirty="0">
                <a:solidFill>
                  <a:srgbClr val="29698D"/>
                </a:solidFill>
                <a:latin typeface="Arial" panose="020B0604020202020204" pitchFamily="34" charset="0"/>
              </a:rPr>
              <a:t>：格式与规范、目录与正文标题、标题与内容、正文与插图、正文与表格、图中代号与图注、前后内容要对应，避免重复和矛盾。</a:t>
            </a:r>
          </a:p>
          <a:p>
            <a:pPr>
              <a:lnSpc>
                <a:spcPct val="80000"/>
              </a:lnSpc>
              <a:buFontTx/>
              <a:buNone/>
              <a:defRPr/>
            </a:pPr>
            <a:r>
              <a:rPr lang="zh-CN" altLang="en-US" sz="2200" dirty="0">
                <a:solidFill>
                  <a:srgbClr val="29698D"/>
                </a:solidFill>
                <a:latin typeface="Arial" panose="020B0604020202020204" pitchFamily="34" charset="0"/>
              </a:rPr>
              <a:t>     （</a:t>
            </a:r>
            <a:r>
              <a:rPr lang="en-US" altLang="zh-CN" sz="2200" dirty="0">
                <a:solidFill>
                  <a:srgbClr val="29698D"/>
                </a:solidFill>
                <a:latin typeface="Arial" panose="020B0604020202020204" pitchFamily="34" charset="0"/>
              </a:rPr>
              <a:t>8</a:t>
            </a:r>
            <a:r>
              <a:rPr lang="zh-CN" altLang="en-US" sz="2200" dirty="0">
                <a:solidFill>
                  <a:srgbClr val="29698D"/>
                </a:solidFill>
                <a:latin typeface="Arial" panose="020B0604020202020204" pitchFamily="34" charset="0"/>
              </a:rPr>
              <a:t>）不用</a:t>
            </a:r>
            <a:r>
              <a:rPr lang="en-US" altLang="zh-CN" sz="2200" dirty="0">
                <a:solidFill>
                  <a:srgbClr val="29698D"/>
                </a:solidFill>
                <a:latin typeface="Arial" panose="020B0604020202020204" pitchFamily="34" charset="0"/>
              </a:rPr>
              <a:t>Word</a:t>
            </a:r>
            <a:r>
              <a:rPr lang="zh-CN" altLang="en-US" sz="2200" dirty="0">
                <a:solidFill>
                  <a:srgbClr val="29698D"/>
                </a:solidFill>
                <a:latin typeface="Arial" panose="020B0604020202020204" pitchFamily="34" charset="0"/>
              </a:rPr>
              <a:t>自动格式生成章节标题或序号。</a:t>
            </a:r>
          </a:p>
          <a:p>
            <a:pPr>
              <a:lnSpc>
                <a:spcPct val="80000"/>
              </a:lnSpc>
              <a:spcBef>
                <a:spcPts val="600"/>
              </a:spcBef>
              <a:spcAft>
                <a:spcPts val="600"/>
              </a:spcAft>
              <a:buFontTx/>
              <a:buNone/>
              <a:defRPr/>
            </a:pPr>
            <a:r>
              <a:rPr lang="en-US" altLang="zh-CN" sz="2200" dirty="0">
                <a:solidFill>
                  <a:srgbClr val="990033"/>
                </a:solidFill>
                <a:latin typeface="Arial" panose="020B0604020202020204" pitchFamily="34" charset="0"/>
              </a:rPr>
              <a:t>     3</a:t>
            </a:r>
            <a:r>
              <a:rPr lang="zh-CN" altLang="en-US" sz="2200" dirty="0">
                <a:solidFill>
                  <a:srgbClr val="990033"/>
                </a:solidFill>
                <a:latin typeface="Arial" panose="020B0604020202020204" pitchFamily="34" charset="0"/>
              </a:rPr>
              <a:t>．软件用户手册的编写原则</a:t>
            </a:r>
          </a:p>
          <a:p>
            <a:pPr>
              <a:lnSpc>
                <a:spcPct val="80000"/>
              </a:lnSpc>
              <a:buFontTx/>
              <a:buNone/>
              <a:defRPr/>
            </a:pPr>
            <a:r>
              <a:rPr lang="zh-CN" altLang="en-US" sz="2000" dirty="0">
                <a:solidFill>
                  <a:schemeClr val="tx1"/>
                </a:solidFill>
                <a:latin typeface="Arial" panose="020B0604020202020204" pitchFamily="34" charset="0"/>
              </a:rPr>
              <a:t>    </a:t>
            </a:r>
            <a:r>
              <a:rPr lang="zh-CN" altLang="en-US" sz="2200" dirty="0">
                <a:solidFill>
                  <a:schemeClr val="tx1"/>
                </a:solidFill>
                <a:latin typeface="Arial" panose="020B0604020202020204" pitchFamily="34" charset="0"/>
              </a:rPr>
              <a:t>（</a:t>
            </a:r>
            <a:r>
              <a:rPr lang="en-US" altLang="zh-CN" sz="2200" dirty="0">
                <a:solidFill>
                  <a:schemeClr val="tx1"/>
                </a:solidFill>
                <a:latin typeface="Arial" panose="020B0604020202020204" pitchFamily="34" charset="0"/>
              </a:rPr>
              <a:t>1</a:t>
            </a:r>
            <a:r>
              <a:rPr lang="zh-CN" altLang="en-US" sz="2200" dirty="0">
                <a:solidFill>
                  <a:schemeClr val="tx1"/>
                </a:solidFill>
                <a:latin typeface="Arial" panose="020B0604020202020204" pitchFamily="34" charset="0"/>
              </a:rPr>
              <a:t>）认真落实文档编写主管及具体人员，并指定文档管理员。</a:t>
            </a:r>
          </a:p>
          <a:p>
            <a:pPr>
              <a:lnSpc>
                <a:spcPct val="80000"/>
              </a:lnSpc>
              <a:buFontTx/>
              <a:buNone/>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2</a:t>
            </a:r>
            <a:r>
              <a:rPr lang="zh-CN" altLang="en-US" sz="2200" dirty="0">
                <a:solidFill>
                  <a:schemeClr val="tx1"/>
                </a:solidFill>
                <a:latin typeface="Arial" panose="020B0604020202020204" pitchFamily="34" charset="0"/>
              </a:rPr>
              <a:t>）确保编制文档所需条件和所需经费，以及编制工具等。</a:t>
            </a:r>
          </a:p>
          <a:p>
            <a:pPr>
              <a:lnSpc>
                <a:spcPct val="80000"/>
              </a:lnSpc>
              <a:buFontTx/>
              <a:buNone/>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3</a:t>
            </a:r>
            <a:r>
              <a:rPr lang="zh-CN" altLang="en-US" sz="2200" dirty="0">
                <a:solidFill>
                  <a:schemeClr val="tx1"/>
                </a:solidFill>
                <a:latin typeface="Arial" panose="020B0604020202020204" pitchFamily="34" charset="0"/>
              </a:rPr>
              <a:t>）规定编制文档应参考的标准规范。</a:t>
            </a:r>
          </a:p>
          <a:p>
            <a:pPr>
              <a:lnSpc>
                <a:spcPct val="80000"/>
              </a:lnSpc>
              <a:buFontTx/>
              <a:buNone/>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4</a:t>
            </a:r>
            <a:r>
              <a:rPr lang="zh-CN" altLang="en-US" sz="2200" dirty="0">
                <a:solidFill>
                  <a:schemeClr val="tx1"/>
                </a:solidFill>
                <a:latin typeface="Arial" panose="020B0604020202020204" pitchFamily="34" charset="0"/>
              </a:rPr>
              <a:t>）给出应编制文档的目录及模板。</a:t>
            </a:r>
            <a:endParaRPr lang="en-US" altLang="zh-CN" sz="2200" dirty="0">
              <a:solidFill>
                <a:schemeClr val="tx1"/>
              </a:solidFill>
              <a:latin typeface="Arial" panose="020B0604020202020204" pitchFamily="34" charset="0"/>
            </a:endParaRPr>
          </a:p>
          <a:p>
            <a:pPr>
              <a:lnSpc>
                <a:spcPct val="80000"/>
              </a:lnSpc>
              <a:buFontTx/>
              <a:buNone/>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5</a:t>
            </a:r>
            <a:r>
              <a:rPr lang="zh-CN" altLang="en-US" sz="2200" dirty="0">
                <a:solidFill>
                  <a:schemeClr val="tx1"/>
                </a:solidFill>
                <a:latin typeface="Arial" panose="020B0604020202020204" pitchFamily="34" charset="0"/>
              </a:rPr>
              <a:t>）明确保证文档质量的方法</a:t>
            </a:r>
            <a:r>
              <a:rPr lang="en-US" altLang="zh-CN" sz="2200" dirty="0">
                <a:solidFill>
                  <a:schemeClr val="tx1"/>
                </a:solidFill>
                <a:latin typeface="Arial" panose="020B0604020202020204" pitchFamily="34" charset="0"/>
              </a:rPr>
              <a:t>,</a:t>
            </a:r>
            <a:r>
              <a:rPr lang="zh-CN" altLang="en-US" sz="2200" dirty="0">
                <a:solidFill>
                  <a:schemeClr val="tx1"/>
                </a:solidFill>
                <a:latin typeface="Arial" panose="020B0604020202020204" pitchFamily="34" charset="0"/>
              </a:rPr>
              <a:t>如评审、审稿、鉴定等。</a:t>
            </a:r>
          </a:p>
          <a:p>
            <a:pPr>
              <a:lnSpc>
                <a:spcPct val="80000"/>
              </a:lnSpc>
              <a:buFontTx/>
              <a:buNone/>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6</a:t>
            </a:r>
            <a:r>
              <a:rPr lang="zh-CN" altLang="en-US" sz="2200" dirty="0">
                <a:solidFill>
                  <a:schemeClr val="tx1"/>
                </a:solidFill>
                <a:latin typeface="Arial" panose="020B0604020202020204" pitchFamily="34" charset="0"/>
              </a:rPr>
              <a:t>）绘制进度表，以图表形式列出各阶段应产生的文档、编制人员、编制主管、编制日期、完成日期、评审日期等。</a:t>
            </a:r>
          </a:p>
        </p:txBody>
      </p:sp>
    </p:spTree>
    <p:extLst>
      <p:ext uri="{BB962C8B-B14F-4D97-AF65-F5344CB8AC3E}">
        <p14:creationId xmlns:p14="http://schemas.microsoft.com/office/powerpoint/2010/main" val="30420922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idx="4294967295"/>
          </p:nvPr>
        </p:nvSpPr>
        <p:spPr>
          <a:xfrm>
            <a:off x="428625" y="161925"/>
            <a:ext cx="8178800" cy="533400"/>
          </a:xfrm>
        </p:spPr>
        <p:txBody>
          <a:bodyPr/>
          <a:lstStyle/>
          <a:p>
            <a:pPr eaLnBrk="1" hangingPunct="1">
              <a:defRPr/>
            </a:pPr>
            <a:r>
              <a:rPr lang="en-US" altLang="zh-CN" dirty="0">
                <a:effectLst>
                  <a:outerShdw blurRad="38100" dist="38100" dir="2700000" algn="tl">
                    <a:srgbClr val="C0C0C0"/>
                  </a:outerShdw>
                </a:effectLst>
              </a:rPr>
              <a:t>6.5 </a:t>
            </a:r>
            <a:r>
              <a:rPr lang="zh-CN" altLang="en-US" dirty="0">
                <a:effectLst>
                  <a:outerShdw blurRad="38100" dist="38100" dir="2700000" algn="tl">
                    <a:srgbClr val="C0C0C0"/>
                  </a:outerShdw>
                </a:effectLst>
              </a:rPr>
              <a:t>软件实现的文档</a:t>
            </a:r>
            <a:r>
              <a:rPr lang="zh-CN" altLang="en-US" dirty="0"/>
              <a:t> </a:t>
            </a:r>
          </a:p>
        </p:txBody>
      </p:sp>
      <p:sp>
        <p:nvSpPr>
          <p:cNvPr id="54275"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5" name="圆角矩形 4"/>
          <p:cNvSpPr/>
          <p:nvPr/>
        </p:nvSpPr>
        <p:spPr bwMode="gray">
          <a:xfrm>
            <a:off x="393700" y="1187450"/>
            <a:ext cx="8248650" cy="5329238"/>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92500" lnSpcReduction="20000"/>
          </a:bodyPr>
          <a:lstStyle/>
          <a:p>
            <a:pPr>
              <a:buFontTx/>
              <a:buNone/>
              <a:defRPr/>
            </a:pPr>
            <a:r>
              <a:rPr lang="en-US" altLang="zh-CN" sz="2400" dirty="0">
                <a:solidFill>
                  <a:srgbClr val="990033"/>
                </a:solidFill>
                <a:latin typeface="Arial" panose="020B0604020202020204" pitchFamily="34" charset="0"/>
              </a:rPr>
              <a:t>      </a:t>
            </a:r>
            <a:r>
              <a:rPr lang="en-US" altLang="zh-CN" sz="2500" dirty="0">
                <a:solidFill>
                  <a:srgbClr val="990033"/>
                </a:solidFill>
                <a:latin typeface="Arial" panose="020B0604020202020204" pitchFamily="34" charset="0"/>
              </a:rPr>
              <a:t>4</a:t>
            </a:r>
            <a:r>
              <a:rPr lang="zh-CN" altLang="en-US" sz="2500" dirty="0">
                <a:solidFill>
                  <a:srgbClr val="990033"/>
                </a:solidFill>
                <a:latin typeface="Arial" panose="020B0604020202020204" pitchFamily="34" charset="0"/>
              </a:rPr>
              <a:t>．软件用户使用手册编写内容</a:t>
            </a:r>
          </a:p>
          <a:p>
            <a:pPr>
              <a:buFontTx/>
              <a:buNone/>
              <a:defRPr/>
            </a:pPr>
            <a:r>
              <a:rPr lang="en-US" altLang="zh-CN" sz="2500" dirty="0"/>
              <a:t>   </a:t>
            </a:r>
            <a:r>
              <a:rPr lang="zh-CN" altLang="zh-CN" sz="2500" dirty="0"/>
              <a:t>“</a:t>
            </a:r>
            <a:r>
              <a:rPr lang="zh-CN" altLang="zh-CN" sz="2500" dirty="0">
                <a:solidFill>
                  <a:srgbClr val="C00000"/>
                </a:solidFill>
              </a:rPr>
              <a:t>软件用户手册</a:t>
            </a:r>
            <a:r>
              <a:rPr lang="en-US" altLang="zh-CN" sz="2500" dirty="0">
                <a:solidFill>
                  <a:srgbClr val="C00000"/>
                </a:solidFill>
              </a:rPr>
              <a:t>(SUM)</a:t>
            </a:r>
            <a:r>
              <a:rPr lang="zh-CN" altLang="zh-CN" sz="2500" dirty="0"/>
              <a:t>”的主要编写内容参见如下目录，具体可以参考《软件文档编制规范</a:t>
            </a:r>
            <a:r>
              <a:rPr lang="en-US" altLang="zh-CN" sz="2500" dirty="0"/>
              <a:t>GBT8567-2006</a:t>
            </a:r>
            <a:r>
              <a:rPr lang="zh-CN" altLang="zh-CN" sz="2500" dirty="0"/>
              <a:t>》中相应的文档编写格式</a:t>
            </a:r>
            <a:r>
              <a:rPr lang="zh-CN" altLang="en-US" sz="2500" dirty="0"/>
              <a:t>。</a:t>
            </a:r>
            <a:endParaRPr lang="en-US" altLang="zh-CN" sz="2500" dirty="0"/>
          </a:p>
          <a:p>
            <a:pPr lvl="1">
              <a:buFontTx/>
              <a:buNone/>
              <a:defRPr/>
            </a:pPr>
            <a:r>
              <a:rPr lang="en-US" altLang="zh-CN" sz="2400" dirty="0">
                <a:solidFill>
                  <a:srgbClr val="990033"/>
                </a:solidFill>
              </a:rPr>
              <a:t>1 </a:t>
            </a:r>
            <a:r>
              <a:rPr lang="zh-CN" altLang="zh-CN" sz="2400" dirty="0">
                <a:solidFill>
                  <a:srgbClr val="990033"/>
                </a:solidFill>
              </a:rPr>
              <a:t>引言</a:t>
            </a:r>
            <a:r>
              <a:rPr lang="en-US" altLang="zh-CN" sz="2400" dirty="0">
                <a:solidFill>
                  <a:srgbClr val="990033"/>
                </a:solidFill>
              </a:rPr>
              <a:t>	</a:t>
            </a:r>
            <a:endParaRPr lang="zh-CN" altLang="zh-CN" sz="2400" dirty="0">
              <a:solidFill>
                <a:srgbClr val="990033"/>
              </a:solidFill>
            </a:endParaRPr>
          </a:p>
          <a:p>
            <a:pPr lvl="1">
              <a:buFontTx/>
              <a:buNone/>
              <a:defRPr/>
            </a:pPr>
            <a:r>
              <a:rPr lang="en-US" altLang="zh-CN" sz="2400" dirty="0"/>
              <a:t>1.1 </a:t>
            </a:r>
            <a:r>
              <a:rPr lang="zh-CN" altLang="zh-CN" sz="2400" dirty="0"/>
              <a:t>标识</a:t>
            </a:r>
            <a:r>
              <a:rPr lang="en-US" altLang="zh-CN" sz="2400" dirty="0"/>
              <a:t>	</a:t>
            </a:r>
            <a:endParaRPr lang="zh-CN" altLang="zh-CN" sz="2400" dirty="0"/>
          </a:p>
          <a:p>
            <a:pPr lvl="1">
              <a:buFontTx/>
              <a:buNone/>
              <a:defRPr/>
            </a:pPr>
            <a:r>
              <a:rPr lang="en-US" altLang="zh-CN" sz="2400" dirty="0"/>
              <a:t>1.2 </a:t>
            </a:r>
            <a:r>
              <a:rPr lang="zh-CN" altLang="zh-CN" sz="2400" dirty="0"/>
              <a:t>系统概述</a:t>
            </a:r>
            <a:r>
              <a:rPr lang="en-US" altLang="zh-CN" sz="2400" dirty="0"/>
              <a:t>	</a:t>
            </a:r>
            <a:endParaRPr lang="zh-CN" altLang="zh-CN" sz="2400" dirty="0"/>
          </a:p>
          <a:p>
            <a:pPr lvl="1">
              <a:buFontTx/>
              <a:buNone/>
              <a:defRPr/>
            </a:pPr>
            <a:r>
              <a:rPr lang="en-US" altLang="zh-CN" sz="2400" dirty="0"/>
              <a:t>1.3 </a:t>
            </a:r>
            <a:r>
              <a:rPr lang="zh-CN" altLang="zh-CN" sz="2400" dirty="0"/>
              <a:t>文档概述</a:t>
            </a:r>
            <a:r>
              <a:rPr lang="en-US" altLang="zh-CN" sz="2400" dirty="0"/>
              <a:t>	</a:t>
            </a:r>
            <a:endParaRPr lang="zh-CN" altLang="zh-CN" sz="2400" dirty="0"/>
          </a:p>
          <a:p>
            <a:pPr lvl="1">
              <a:buFontTx/>
              <a:buNone/>
              <a:defRPr/>
            </a:pPr>
            <a:r>
              <a:rPr lang="en-US" altLang="zh-CN" sz="2400" dirty="0">
                <a:solidFill>
                  <a:srgbClr val="990033"/>
                </a:solidFill>
              </a:rPr>
              <a:t>2 </a:t>
            </a:r>
            <a:r>
              <a:rPr lang="zh-CN" altLang="zh-CN" sz="2400" dirty="0">
                <a:solidFill>
                  <a:srgbClr val="990033"/>
                </a:solidFill>
              </a:rPr>
              <a:t>引用文件</a:t>
            </a:r>
            <a:r>
              <a:rPr lang="en-US" altLang="zh-CN" sz="2400" dirty="0">
                <a:solidFill>
                  <a:srgbClr val="990033"/>
                </a:solidFill>
              </a:rPr>
              <a:t>	</a:t>
            </a:r>
            <a:endParaRPr lang="zh-CN" altLang="zh-CN" sz="2400" dirty="0">
              <a:solidFill>
                <a:srgbClr val="990033"/>
              </a:solidFill>
            </a:endParaRPr>
          </a:p>
          <a:p>
            <a:pPr lvl="1">
              <a:buFontTx/>
              <a:buNone/>
              <a:defRPr/>
            </a:pPr>
            <a:r>
              <a:rPr lang="en-US" altLang="zh-CN" sz="2400" dirty="0">
                <a:solidFill>
                  <a:srgbClr val="990033"/>
                </a:solidFill>
              </a:rPr>
              <a:t>3 </a:t>
            </a:r>
            <a:r>
              <a:rPr lang="zh-CN" altLang="zh-CN" sz="2400" dirty="0">
                <a:solidFill>
                  <a:srgbClr val="990033"/>
                </a:solidFill>
              </a:rPr>
              <a:t>软件综述</a:t>
            </a:r>
            <a:r>
              <a:rPr lang="en-US" altLang="zh-CN" sz="2400" dirty="0">
                <a:solidFill>
                  <a:srgbClr val="990033"/>
                </a:solidFill>
              </a:rPr>
              <a:t>	</a:t>
            </a:r>
            <a:endParaRPr lang="zh-CN" altLang="zh-CN" sz="2400" dirty="0">
              <a:solidFill>
                <a:srgbClr val="990033"/>
              </a:solidFill>
            </a:endParaRPr>
          </a:p>
          <a:p>
            <a:pPr lvl="1">
              <a:buFontTx/>
              <a:buNone/>
              <a:defRPr/>
            </a:pPr>
            <a:r>
              <a:rPr lang="en-US" altLang="zh-CN" sz="2400" dirty="0"/>
              <a:t>3.1 </a:t>
            </a:r>
            <a:r>
              <a:rPr lang="zh-CN" altLang="zh-CN" sz="2400" dirty="0"/>
              <a:t>软件应用</a:t>
            </a:r>
            <a:r>
              <a:rPr lang="en-US" altLang="zh-CN" sz="2400" dirty="0"/>
              <a:t>	</a:t>
            </a:r>
            <a:endParaRPr lang="zh-CN" altLang="zh-CN" sz="2400" dirty="0"/>
          </a:p>
          <a:p>
            <a:pPr lvl="1">
              <a:buFontTx/>
              <a:buNone/>
              <a:defRPr/>
            </a:pPr>
            <a:r>
              <a:rPr lang="en-US" altLang="zh-CN" sz="2400" dirty="0"/>
              <a:t>3.2 </a:t>
            </a:r>
            <a:r>
              <a:rPr lang="zh-CN" altLang="zh-CN" sz="2400" dirty="0"/>
              <a:t>软件清单</a:t>
            </a:r>
            <a:r>
              <a:rPr lang="en-US" altLang="zh-CN" sz="2400" dirty="0"/>
              <a:t>	</a:t>
            </a:r>
            <a:endParaRPr lang="zh-CN" altLang="zh-CN" sz="2400" dirty="0"/>
          </a:p>
          <a:p>
            <a:pPr lvl="1">
              <a:buFontTx/>
              <a:buNone/>
              <a:defRPr/>
            </a:pPr>
            <a:r>
              <a:rPr lang="en-US" altLang="zh-CN" sz="2400" dirty="0"/>
              <a:t>3.3 </a:t>
            </a:r>
            <a:r>
              <a:rPr lang="zh-CN" altLang="zh-CN" sz="2400" dirty="0"/>
              <a:t>软件环境</a:t>
            </a:r>
            <a:r>
              <a:rPr lang="en-US" altLang="zh-CN" sz="2400" dirty="0"/>
              <a:t>	</a:t>
            </a:r>
            <a:endParaRPr lang="zh-CN" altLang="zh-CN" sz="2400" dirty="0"/>
          </a:p>
          <a:p>
            <a:pPr lvl="1">
              <a:buFontTx/>
              <a:buNone/>
              <a:defRPr/>
            </a:pPr>
            <a:r>
              <a:rPr lang="en-US" altLang="zh-CN" sz="2400" dirty="0"/>
              <a:t>3.4 </a:t>
            </a:r>
            <a:r>
              <a:rPr lang="zh-CN" altLang="zh-CN" sz="2400" dirty="0"/>
              <a:t>软件组织和操作概述</a:t>
            </a:r>
            <a:r>
              <a:rPr lang="en-US" altLang="zh-CN" sz="2400" dirty="0"/>
              <a:t>	</a:t>
            </a:r>
            <a:endParaRPr lang="zh-CN" altLang="zh-CN" sz="2400" dirty="0"/>
          </a:p>
          <a:p>
            <a:pPr lvl="1">
              <a:buFontTx/>
              <a:buNone/>
              <a:defRPr/>
            </a:pPr>
            <a:r>
              <a:rPr lang="en-US" altLang="zh-CN" sz="2400" dirty="0"/>
              <a:t>3.5 </a:t>
            </a:r>
            <a:r>
              <a:rPr lang="zh-CN" altLang="zh-CN" sz="2400" dirty="0"/>
              <a:t>意外事故以及运行的备用状态和方式</a:t>
            </a:r>
            <a:r>
              <a:rPr lang="en-US" altLang="zh-CN" sz="2400" dirty="0"/>
              <a:t>	</a:t>
            </a:r>
            <a:endParaRPr lang="zh-CN" altLang="zh-CN" sz="2400" dirty="0"/>
          </a:p>
          <a:p>
            <a:pPr lvl="1">
              <a:buFontTx/>
              <a:buNone/>
              <a:defRPr/>
            </a:pPr>
            <a:r>
              <a:rPr lang="en-US" altLang="zh-CN" sz="2400" dirty="0"/>
              <a:t>3.6 </a:t>
            </a:r>
            <a:r>
              <a:rPr lang="zh-CN" altLang="zh-CN" sz="2400" dirty="0"/>
              <a:t>保密性和私密性</a:t>
            </a:r>
            <a:r>
              <a:rPr lang="en-US" altLang="zh-CN" sz="2400" dirty="0"/>
              <a:t>	</a:t>
            </a:r>
            <a:endParaRPr lang="zh-CN" altLang="zh-CN" sz="2400" dirty="0"/>
          </a:p>
          <a:p>
            <a:pPr lvl="1">
              <a:buFontTx/>
              <a:buNone/>
              <a:defRPr/>
            </a:pPr>
            <a:r>
              <a:rPr lang="en-US" altLang="zh-CN" sz="2400" dirty="0"/>
              <a:t>3.7 </a:t>
            </a:r>
            <a:r>
              <a:rPr lang="zh-CN" altLang="zh-CN" sz="2400" dirty="0"/>
              <a:t>帮助和问题报告</a:t>
            </a:r>
            <a:r>
              <a:rPr lang="en-US" altLang="zh-CN" sz="2400" dirty="0"/>
              <a:t>	</a:t>
            </a:r>
            <a:endParaRPr lang="zh-CN" altLang="en-US" sz="2400" dirty="0">
              <a:solidFill>
                <a:schemeClr val="tx1"/>
              </a:solidFill>
              <a:latin typeface="Arial" panose="020B0604020202020204" pitchFamily="34" charset="0"/>
            </a:endParaRPr>
          </a:p>
        </p:txBody>
      </p:sp>
      <p:pic>
        <p:nvPicPr>
          <p:cNvPr id="54277" name="Picture 25" descr="C:\Users\user\AppData\Local\Microsoft\Windows\Temporary Internet Files\Content.IE5\BRFJ06TV\MCj04114760000[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038850" y="3595688"/>
            <a:ext cx="1600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9919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idx="4294967295"/>
          </p:nvPr>
        </p:nvSpPr>
        <p:spPr>
          <a:xfrm>
            <a:off x="428625" y="161925"/>
            <a:ext cx="8178800" cy="533400"/>
          </a:xfrm>
        </p:spPr>
        <p:txBody>
          <a:bodyPr/>
          <a:lstStyle/>
          <a:p>
            <a:pPr eaLnBrk="1" hangingPunct="1">
              <a:defRPr/>
            </a:pPr>
            <a:r>
              <a:rPr lang="en-US" altLang="zh-CN" dirty="0">
                <a:effectLst>
                  <a:outerShdw blurRad="38100" dist="38100" dir="2700000" algn="tl">
                    <a:srgbClr val="C0C0C0"/>
                  </a:outerShdw>
                </a:effectLst>
              </a:rPr>
              <a:t>6.5 </a:t>
            </a:r>
            <a:r>
              <a:rPr lang="zh-CN" altLang="en-US" dirty="0">
                <a:effectLst>
                  <a:outerShdw blurRad="38100" dist="38100" dir="2700000" algn="tl">
                    <a:srgbClr val="C0C0C0"/>
                  </a:outerShdw>
                </a:effectLst>
              </a:rPr>
              <a:t>软件实现的文档</a:t>
            </a:r>
            <a:r>
              <a:rPr lang="zh-CN" altLang="en-US" dirty="0"/>
              <a:t> </a:t>
            </a:r>
          </a:p>
        </p:txBody>
      </p:sp>
      <p:sp>
        <p:nvSpPr>
          <p:cNvPr id="55299"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5" name="圆角矩形 4"/>
          <p:cNvSpPr/>
          <p:nvPr/>
        </p:nvSpPr>
        <p:spPr bwMode="gray">
          <a:xfrm>
            <a:off x="971550" y="1196975"/>
            <a:ext cx="7200900" cy="5545138"/>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47500" lnSpcReduction="20000"/>
          </a:bodyPr>
          <a:lstStyle/>
          <a:p>
            <a:pPr>
              <a:lnSpc>
                <a:spcPct val="120000"/>
              </a:lnSpc>
              <a:buFontTx/>
              <a:buNone/>
              <a:defRPr/>
            </a:pPr>
            <a:r>
              <a:rPr lang="en-US" altLang="zh-CN" sz="4200" dirty="0">
                <a:solidFill>
                  <a:srgbClr val="990033"/>
                </a:solidFill>
              </a:rPr>
              <a:t>4 </a:t>
            </a:r>
            <a:r>
              <a:rPr lang="zh-CN" altLang="zh-CN" sz="4200" dirty="0">
                <a:solidFill>
                  <a:srgbClr val="990033"/>
                </a:solidFill>
              </a:rPr>
              <a:t>访问软件</a:t>
            </a:r>
            <a:r>
              <a:rPr lang="en-US" altLang="zh-CN" sz="3300" dirty="0"/>
              <a:t>	</a:t>
            </a:r>
            <a:endParaRPr lang="zh-CN" altLang="zh-CN" sz="3300" dirty="0"/>
          </a:p>
          <a:p>
            <a:pPr>
              <a:lnSpc>
                <a:spcPct val="120000"/>
              </a:lnSpc>
              <a:buFontTx/>
              <a:buNone/>
              <a:defRPr/>
            </a:pPr>
            <a:r>
              <a:rPr lang="en-US" altLang="zh-CN" sz="3300" dirty="0"/>
              <a:t>4.1 </a:t>
            </a:r>
            <a:r>
              <a:rPr lang="zh-CN" altLang="zh-CN" sz="3300" dirty="0"/>
              <a:t>软件的首次用户</a:t>
            </a:r>
            <a:r>
              <a:rPr lang="en-US" altLang="zh-CN" sz="3300" dirty="0"/>
              <a:t>	</a:t>
            </a:r>
            <a:endParaRPr lang="zh-CN" altLang="zh-CN" sz="3300" dirty="0"/>
          </a:p>
          <a:p>
            <a:pPr>
              <a:lnSpc>
                <a:spcPct val="120000"/>
              </a:lnSpc>
              <a:buFontTx/>
              <a:buNone/>
              <a:defRPr/>
            </a:pPr>
            <a:r>
              <a:rPr lang="en-US" altLang="zh-CN" sz="3300" dirty="0"/>
              <a:t>4.1.1</a:t>
            </a:r>
            <a:r>
              <a:rPr lang="zh-CN" altLang="zh-CN" sz="3300" dirty="0"/>
              <a:t>熟悉设备</a:t>
            </a:r>
            <a:r>
              <a:rPr lang="en-US" altLang="zh-CN" sz="3300" dirty="0"/>
              <a:t>	</a:t>
            </a:r>
            <a:endParaRPr lang="zh-CN" altLang="zh-CN" sz="3300" dirty="0"/>
          </a:p>
          <a:p>
            <a:pPr>
              <a:lnSpc>
                <a:spcPct val="120000"/>
              </a:lnSpc>
              <a:buFontTx/>
              <a:buNone/>
              <a:defRPr/>
            </a:pPr>
            <a:r>
              <a:rPr lang="en-US" altLang="zh-CN" sz="3300" dirty="0"/>
              <a:t>4.1.2</a:t>
            </a:r>
            <a:r>
              <a:rPr lang="zh-CN" altLang="zh-CN" sz="3300" dirty="0"/>
              <a:t>访问控制</a:t>
            </a:r>
            <a:r>
              <a:rPr lang="en-US" altLang="zh-CN" sz="3300" dirty="0"/>
              <a:t>	</a:t>
            </a:r>
            <a:endParaRPr lang="zh-CN" altLang="zh-CN" sz="3300" dirty="0"/>
          </a:p>
          <a:p>
            <a:pPr>
              <a:lnSpc>
                <a:spcPct val="120000"/>
              </a:lnSpc>
              <a:buFontTx/>
              <a:buNone/>
              <a:defRPr/>
            </a:pPr>
            <a:r>
              <a:rPr lang="en-US" altLang="zh-CN" sz="3300" dirty="0"/>
              <a:t>4.1.3</a:t>
            </a:r>
            <a:r>
              <a:rPr lang="zh-CN" altLang="zh-CN" sz="3300" dirty="0"/>
              <a:t>安装和设置</a:t>
            </a:r>
            <a:r>
              <a:rPr lang="en-US" altLang="zh-CN" sz="3300" dirty="0"/>
              <a:t>	</a:t>
            </a:r>
            <a:endParaRPr lang="zh-CN" altLang="zh-CN" sz="3300" dirty="0"/>
          </a:p>
          <a:p>
            <a:pPr>
              <a:lnSpc>
                <a:spcPct val="120000"/>
              </a:lnSpc>
              <a:buFontTx/>
              <a:buNone/>
              <a:defRPr/>
            </a:pPr>
            <a:r>
              <a:rPr lang="en-US" altLang="zh-CN" sz="3300" dirty="0"/>
              <a:t>4.2 </a:t>
            </a:r>
            <a:r>
              <a:rPr lang="zh-CN" altLang="zh-CN" sz="3300" dirty="0"/>
              <a:t>启动过程</a:t>
            </a:r>
            <a:r>
              <a:rPr lang="en-US" altLang="zh-CN" sz="3300" dirty="0"/>
              <a:t>	</a:t>
            </a:r>
            <a:endParaRPr lang="zh-CN" altLang="zh-CN" sz="3300" dirty="0"/>
          </a:p>
          <a:p>
            <a:pPr>
              <a:lnSpc>
                <a:spcPct val="120000"/>
              </a:lnSpc>
              <a:buFontTx/>
              <a:buNone/>
              <a:defRPr/>
            </a:pPr>
            <a:r>
              <a:rPr lang="en-US" altLang="zh-CN" sz="3300" dirty="0"/>
              <a:t>4.3 </a:t>
            </a:r>
            <a:r>
              <a:rPr lang="zh-CN" altLang="zh-CN" sz="3300" dirty="0"/>
              <a:t>停止和挂起工作</a:t>
            </a:r>
            <a:r>
              <a:rPr lang="en-US" altLang="zh-CN" sz="3300" dirty="0"/>
              <a:t>	</a:t>
            </a:r>
            <a:endParaRPr lang="zh-CN" altLang="zh-CN" sz="3300" dirty="0"/>
          </a:p>
          <a:p>
            <a:pPr>
              <a:lnSpc>
                <a:spcPct val="120000"/>
              </a:lnSpc>
              <a:buFontTx/>
              <a:buNone/>
              <a:defRPr/>
            </a:pPr>
            <a:r>
              <a:rPr lang="en-US" altLang="zh-CN" sz="4200" dirty="0">
                <a:solidFill>
                  <a:srgbClr val="990033"/>
                </a:solidFill>
              </a:rPr>
              <a:t>5 </a:t>
            </a:r>
            <a:r>
              <a:rPr lang="zh-CN" altLang="zh-CN" sz="4200" dirty="0">
                <a:solidFill>
                  <a:srgbClr val="990033"/>
                </a:solidFill>
              </a:rPr>
              <a:t>使用软件指南</a:t>
            </a:r>
            <a:r>
              <a:rPr lang="en-US" altLang="zh-CN" sz="3300" dirty="0"/>
              <a:t>	</a:t>
            </a:r>
            <a:endParaRPr lang="zh-CN" altLang="zh-CN" sz="3300" dirty="0"/>
          </a:p>
          <a:p>
            <a:pPr>
              <a:lnSpc>
                <a:spcPct val="120000"/>
              </a:lnSpc>
              <a:buFontTx/>
              <a:buNone/>
              <a:defRPr/>
            </a:pPr>
            <a:r>
              <a:rPr lang="en-US" altLang="zh-CN" sz="3300" dirty="0"/>
              <a:t>5.1 </a:t>
            </a:r>
            <a:r>
              <a:rPr lang="zh-CN" altLang="zh-CN" sz="3300" dirty="0"/>
              <a:t>能力</a:t>
            </a:r>
            <a:r>
              <a:rPr lang="en-US" altLang="zh-CN" sz="3300" dirty="0"/>
              <a:t>	</a:t>
            </a:r>
            <a:endParaRPr lang="zh-CN" altLang="zh-CN" sz="3300" dirty="0"/>
          </a:p>
          <a:p>
            <a:pPr>
              <a:lnSpc>
                <a:spcPct val="120000"/>
              </a:lnSpc>
              <a:buFontTx/>
              <a:buNone/>
              <a:defRPr/>
            </a:pPr>
            <a:r>
              <a:rPr lang="en-US" altLang="zh-CN" sz="3300" dirty="0"/>
              <a:t>5.2 </a:t>
            </a:r>
            <a:r>
              <a:rPr lang="zh-CN" altLang="zh-CN" sz="3300" dirty="0"/>
              <a:t>约定</a:t>
            </a:r>
            <a:r>
              <a:rPr lang="en-US" altLang="zh-CN" sz="3300" dirty="0"/>
              <a:t>	</a:t>
            </a:r>
            <a:endParaRPr lang="zh-CN" altLang="zh-CN" sz="3300" dirty="0"/>
          </a:p>
          <a:p>
            <a:pPr>
              <a:lnSpc>
                <a:spcPct val="120000"/>
              </a:lnSpc>
              <a:buFontTx/>
              <a:buNone/>
              <a:defRPr/>
            </a:pPr>
            <a:r>
              <a:rPr lang="en-US" altLang="zh-CN" sz="3300" dirty="0"/>
              <a:t>5.3 </a:t>
            </a:r>
            <a:r>
              <a:rPr lang="zh-CN" altLang="zh-CN" sz="3300" dirty="0"/>
              <a:t>处理过程</a:t>
            </a:r>
            <a:r>
              <a:rPr lang="en-US" altLang="zh-CN" sz="3300" dirty="0"/>
              <a:t>	</a:t>
            </a:r>
            <a:endParaRPr lang="zh-CN" altLang="zh-CN" sz="3300" dirty="0"/>
          </a:p>
          <a:p>
            <a:pPr>
              <a:lnSpc>
                <a:spcPct val="120000"/>
              </a:lnSpc>
              <a:buFontTx/>
              <a:buNone/>
              <a:defRPr/>
            </a:pPr>
            <a:r>
              <a:rPr lang="en-US" altLang="zh-CN" sz="3300" dirty="0"/>
              <a:t>5.4 </a:t>
            </a:r>
            <a:r>
              <a:rPr lang="zh-CN" altLang="zh-CN" sz="3300" dirty="0"/>
              <a:t>相关处理</a:t>
            </a:r>
            <a:r>
              <a:rPr lang="en-US" altLang="zh-CN" sz="3300" dirty="0"/>
              <a:t>	</a:t>
            </a:r>
            <a:endParaRPr lang="zh-CN" altLang="zh-CN" sz="3300" dirty="0"/>
          </a:p>
          <a:p>
            <a:pPr>
              <a:lnSpc>
                <a:spcPct val="120000"/>
              </a:lnSpc>
              <a:buFontTx/>
              <a:buNone/>
              <a:defRPr/>
            </a:pPr>
            <a:r>
              <a:rPr lang="en-US" altLang="zh-CN" sz="3300" dirty="0"/>
              <a:t>5.5 </a:t>
            </a:r>
            <a:r>
              <a:rPr lang="zh-CN" altLang="zh-CN" sz="3300" dirty="0"/>
              <a:t>数据备份</a:t>
            </a:r>
            <a:r>
              <a:rPr lang="en-US" altLang="zh-CN" sz="3300" dirty="0"/>
              <a:t>	</a:t>
            </a:r>
            <a:endParaRPr lang="zh-CN" altLang="zh-CN" sz="3300" dirty="0"/>
          </a:p>
          <a:p>
            <a:pPr>
              <a:lnSpc>
                <a:spcPct val="120000"/>
              </a:lnSpc>
              <a:buFontTx/>
              <a:buNone/>
              <a:defRPr/>
            </a:pPr>
            <a:r>
              <a:rPr lang="en-US" altLang="zh-CN" sz="3300" dirty="0"/>
              <a:t>5.6 </a:t>
            </a:r>
            <a:r>
              <a:rPr lang="zh-CN" altLang="zh-CN" sz="3300" dirty="0"/>
              <a:t>错误，故障和紧急情况时的恢复</a:t>
            </a:r>
            <a:r>
              <a:rPr lang="zh-CN" altLang="en-US" sz="3300" dirty="0">
                <a:solidFill>
                  <a:schemeClr val="bg1"/>
                </a:solidFill>
              </a:rPr>
              <a:t>。 。。。。       。</a:t>
            </a:r>
            <a:r>
              <a:rPr lang="en-US" altLang="zh-CN" sz="3300" dirty="0"/>
              <a:t>	</a:t>
            </a:r>
            <a:endParaRPr lang="zh-CN" altLang="zh-CN" sz="3300" dirty="0"/>
          </a:p>
          <a:p>
            <a:pPr>
              <a:lnSpc>
                <a:spcPct val="120000"/>
              </a:lnSpc>
              <a:buFontTx/>
              <a:buNone/>
              <a:defRPr/>
            </a:pPr>
            <a:r>
              <a:rPr lang="en-US" altLang="zh-CN" sz="3300" dirty="0"/>
              <a:t>5.7 </a:t>
            </a:r>
            <a:r>
              <a:rPr lang="zh-CN" altLang="zh-CN" sz="3300" dirty="0"/>
              <a:t>消息</a:t>
            </a:r>
            <a:r>
              <a:rPr lang="en-US" altLang="zh-CN" sz="3300" dirty="0"/>
              <a:t>	</a:t>
            </a:r>
            <a:endParaRPr lang="zh-CN" altLang="zh-CN" sz="3300" dirty="0"/>
          </a:p>
          <a:p>
            <a:pPr>
              <a:lnSpc>
                <a:spcPct val="120000"/>
              </a:lnSpc>
              <a:buFontTx/>
              <a:buNone/>
              <a:defRPr/>
            </a:pPr>
            <a:r>
              <a:rPr lang="en-US" altLang="zh-CN" sz="3300" dirty="0"/>
              <a:t>5.8 </a:t>
            </a:r>
            <a:r>
              <a:rPr lang="zh-CN" altLang="zh-CN" sz="3300" dirty="0"/>
              <a:t>快速引用指南</a:t>
            </a:r>
            <a:r>
              <a:rPr lang="en-US" altLang="zh-CN" sz="3300" dirty="0"/>
              <a:t>	</a:t>
            </a:r>
            <a:endParaRPr lang="zh-CN" altLang="zh-CN" sz="3300" dirty="0"/>
          </a:p>
          <a:p>
            <a:pPr>
              <a:lnSpc>
                <a:spcPct val="120000"/>
              </a:lnSpc>
              <a:buFontTx/>
              <a:buNone/>
              <a:defRPr/>
            </a:pPr>
            <a:r>
              <a:rPr lang="en-US" altLang="zh-CN" sz="4200" dirty="0">
                <a:solidFill>
                  <a:srgbClr val="990033"/>
                </a:solidFill>
              </a:rPr>
              <a:t>6 </a:t>
            </a:r>
            <a:r>
              <a:rPr lang="zh-CN" altLang="zh-CN" sz="4200" dirty="0">
                <a:solidFill>
                  <a:srgbClr val="990033"/>
                </a:solidFill>
              </a:rPr>
              <a:t>注解</a:t>
            </a:r>
            <a:r>
              <a:rPr lang="en-US" altLang="zh-CN" sz="3300" dirty="0"/>
              <a:t>	</a:t>
            </a:r>
            <a:endParaRPr lang="zh-CN" altLang="zh-CN" sz="3300" dirty="0"/>
          </a:p>
          <a:p>
            <a:pPr>
              <a:lnSpc>
                <a:spcPct val="120000"/>
              </a:lnSpc>
              <a:buFontTx/>
              <a:buNone/>
              <a:defRPr/>
            </a:pPr>
            <a:r>
              <a:rPr lang="zh-CN" altLang="zh-CN" sz="3300" dirty="0"/>
              <a:t>附录</a:t>
            </a:r>
            <a:r>
              <a:rPr lang="en-US" altLang="zh-CN" sz="2400" dirty="0"/>
              <a:t>	</a:t>
            </a:r>
            <a:endParaRPr lang="zh-CN" altLang="en-US" sz="2400" dirty="0">
              <a:solidFill>
                <a:schemeClr val="tx1"/>
              </a:solidFill>
              <a:latin typeface="Arial" panose="020B0604020202020204" pitchFamily="34" charset="0"/>
            </a:endParaRPr>
          </a:p>
        </p:txBody>
      </p:sp>
      <p:sp>
        <p:nvSpPr>
          <p:cNvPr id="41989" name="矩形 1"/>
          <p:cNvSpPr>
            <a:spLocks noChangeArrowheads="1"/>
          </p:cNvSpPr>
          <p:nvPr/>
        </p:nvSpPr>
        <p:spPr bwMode="gray">
          <a:xfrm>
            <a:off x="3567113" y="5326063"/>
            <a:ext cx="4494212" cy="1357312"/>
          </a:xfrm>
          <a:prstGeom prst="rect">
            <a:avLst/>
          </a:prstGeom>
          <a:solidFill>
            <a:srgbClr val="FFFF66"/>
          </a:solidFill>
          <a:ln w="12700" algn="ctr">
            <a:solidFill>
              <a:schemeClr val="accent1"/>
            </a:solidFill>
            <a:round/>
          </a:ln>
        </p:spPr>
        <p:txBody>
          <a:bodyPr wrap="none" anchor="ctr"/>
          <a:lstStyle/>
          <a:p>
            <a:pPr algn="dist">
              <a:spcBef>
                <a:spcPct val="20000"/>
              </a:spcBef>
              <a:buFont typeface="Wingdings" panose="05000000000000000000" pitchFamily="2" charset="2"/>
              <a:buNone/>
              <a:defRPr/>
            </a:pPr>
            <a:r>
              <a:rPr lang="en-US" altLang="zh-CN" sz="1600" dirty="0">
                <a:solidFill>
                  <a:srgbClr val="990033"/>
                </a:solidFill>
              </a:rPr>
              <a:t>   《</a:t>
            </a:r>
            <a:r>
              <a:rPr lang="zh-CN" altLang="zh-CN" sz="1600" dirty="0">
                <a:solidFill>
                  <a:srgbClr val="990033"/>
                </a:solidFill>
              </a:rPr>
              <a:t>软件用户手册</a:t>
            </a:r>
            <a:r>
              <a:rPr lang="en-US" altLang="zh-CN" sz="1600" dirty="0">
                <a:solidFill>
                  <a:srgbClr val="990033"/>
                </a:solidFill>
              </a:rPr>
              <a:t>》</a:t>
            </a:r>
            <a:r>
              <a:rPr lang="zh-CN" altLang="zh-CN" sz="1600" u="sng" dirty="0">
                <a:solidFill>
                  <a:srgbClr val="FF3399"/>
                </a:solidFill>
                <a:effectLst>
                  <a:outerShdw blurRad="38100" dist="38100" dir="2700000" algn="tl">
                    <a:srgbClr val="000000"/>
                  </a:outerShdw>
                </a:effectLst>
              </a:rPr>
              <a:t>审核鉴定</a:t>
            </a:r>
            <a:r>
              <a:rPr lang="en-US" altLang="zh-CN" sz="1600" dirty="0">
                <a:solidFill>
                  <a:srgbClr val="990033"/>
                </a:solidFill>
              </a:rPr>
              <a:t>:</a:t>
            </a:r>
            <a:r>
              <a:rPr lang="zh-CN" altLang="zh-CN" sz="1600" dirty="0">
                <a:solidFill>
                  <a:srgbClr val="990033"/>
                </a:solidFill>
              </a:rPr>
              <a:t>为了保证软件实现</a:t>
            </a:r>
            <a:endParaRPr lang="en-US" altLang="zh-CN" sz="1600" dirty="0">
              <a:solidFill>
                <a:srgbClr val="990033"/>
              </a:solidFill>
            </a:endParaRPr>
          </a:p>
          <a:p>
            <a:pPr algn="dist">
              <a:spcBef>
                <a:spcPct val="20000"/>
              </a:spcBef>
              <a:buFont typeface="Wingdings" panose="05000000000000000000" pitchFamily="2" charset="2"/>
              <a:buNone/>
              <a:defRPr/>
            </a:pPr>
            <a:r>
              <a:rPr lang="zh-CN" altLang="zh-CN" sz="1600" dirty="0">
                <a:solidFill>
                  <a:srgbClr val="990033"/>
                </a:solidFill>
              </a:rPr>
              <a:t>文档的质量和文档内容的正确性、合理性，软件</a:t>
            </a:r>
            <a:endParaRPr lang="en-US" altLang="zh-CN" sz="1600" dirty="0">
              <a:solidFill>
                <a:srgbClr val="990033"/>
              </a:solidFill>
            </a:endParaRPr>
          </a:p>
          <a:p>
            <a:pPr algn="dist">
              <a:spcBef>
                <a:spcPct val="20000"/>
              </a:spcBef>
              <a:buFont typeface="Wingdings" panose="05000000000000000000" pitchFamily="2" charset="2"/>
              <a:buNone/>
              <a:defRPr/>
            </a:pPr>
            <a:r>
              <a:rPr lang="zh-CN" altLang="zh-CN" sz="1600" dirty="0">
                <a:solidFill>
                  <a:srgbClr val="990033"/>
                </a:solidFill>
              </a:rPr>
              <a:t>工程管理部门应对软件用户手册进行评审和鉴定</a:t>
            </a:r>
            <a:endParaRPr lang="en-US" altLang="zh-CN" sz="1600" dirty="0">
              <a:solidFill>
                <a:srgbClr val="990033"/>
              </a:solidFill>
            </a:endParaRPr>
          </a:p>
          <a:p>
            <a:pPr algn="dist">
              <a:spcBef>
                <a:spcPct val="20000"/>
              </a:spcBef>
              <a:buFont typeface="Wingdings" panose="05000000000000000000" pitchFamily="2" charset="2"/>
              <a:buNone/>
              <a:defRPr/>
            </a:pPr>
            <a:r>
              <a:rPr lang="zh-CN" altLang="en-US" sz="1600" dirty="0">
                <a:solidFill>
                  <a:srgbClr val="990033"/>
                </a:solidFill>
              </a:rPr>
              <a:t>,</a:t>
            </a:r>
            <a:r>
              <a:rPr lang="zh-CN" altLang="zh-CN" sz="1600" dirty="0">
                <a:solidFill>
                  <a:srgbClr val="990033"/>
                </a:solidFill>
              </a:rPr>
              <a:t>提出具体改进意见。</a:t>
            </a:r>
            <a:endParaRPr lang="zh-CN" altLang="en-US" sz="1600" dirty="0">
              <a:solidFill>
                <a:srgbClr val="990033"/>
              </a:solidFill>
            </a:endParaRPr>
          </a:p>
        </p:txBody>
      </p:sp>
      <p:pic>
        <p:nvPicPr>
          <p:cNvPr id="55302" name="Picture 6" descr="C:\Program Files\Microsoft Office\MEDIA\CAGCAT10\j028575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1550" y="4011613"/>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51626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5" name="圆角矩形 4"/>
          <p:cNvSpPr/>
          <p:nvPr/>
        </p:nvSpPr>
        <p:spPr bwMode="gray">
          <a:xfrm>
            <a:off x="755650" y="1557338"/>
            <a:ext cx="7308850" cy="2519362"/>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a:buFontTx/>
              <a:buNone/>
              <a:defRPr/>
            </a:pPr>
            <a:r>
              <a:rPr lang="en-US" altLang="zh-CN" sz="2600">
                <a:solidFill>
                  <a:srgbClr val="FF0000"/>
                </a:solidFill>
                <a:latin typeface="黑体" panose="02010609060101010101" pitchFamily="49" charset="-122"/>
                <a:ea typeface="黑体" panose="02010609060101010101" pitchFamily="49" charset="-122"/>
                <a:sym typeface="Wingdings" panose="05000000000000000000" pitchFamily="2" charset="2"/>
              </a:rPr>
              <a:t></a:t>
            </a:r>
            <a:r>
              <a:rPr lang="zh-CN" altLang="zh-CN" sz="2600">
                <a:solidFill>
                  <a:srgbClr val="FF0000"/>
                </a:solidFill>
                <a:latin typeface="黑体" panose="02010609060101010101" pitchFamily="49" charset="-122"/>
                <a:ea typeface="黑体" panose="02010609060101010101" pitchFamily="49" charset="-122"/>
              </a:rPr>
              <a:t>讨论思考：</a:t>
            </a:r>
          </a:p>
          <a:p>
            <a:pPr>
              <a:buFontTx/>
              <a:buNone/>
              <a:defRPr/>
            </a:pPr>
            <a:r>
              <a:rPr lang="zh-CN" altLang="en-US" sz="2400">
                <a:solidFill>
                  <a:schemeClr val="tx1"/>
                </a:solidFill>
                <a:latin typeface="Arial" panose="020B0604020202020204" pitchFamily="34" charset="0"/>
              </a:rPr>
              <a:t>（</a:t>
            </a:r>
            <a:r>
              <a:rPr lang="en-US" altLang="zh-CN" sz="2400">
                <a:solidFill>
                  <a:schemeClr val="tx1"/>
                </a:solidFill>
                <a:latin typeface="Arial" panose="020B0604020202020204" pitchFamily="34" charset="0"/>
              </a:rPr>
              <a:t>1</a:t>
            </a:r>
            <a:r>
              <a:rPr lang="zh-CN" altLang="en-US" sz="2400">
                <a:solidFill>
                  <a:schemeClr val="tx1"/>
                </a:solidFill>
                <a:latin typeface="Arial" panose="020B0604020202020204" pitchFamily="34" charset="0"/>
              </a:rPr>
              <a:t>）软件实现文档的组成及要求有哪些？ </a:t>
            </a:r>
          </a:p>
          <a:p>
            <a:pPr>
              <a:buFontTx/>
              <a:buNone/>
              <a:defRPr/>
            </a:pPr>
            <a:r>
              <a:rPr lang="zh-CN" altLang="en-US" sz="2400">
                <a:solidFill>
                  <a:schemeClr val="tx1"/>
                </a:solidFill>
                <a:latin typeface="Arial" panose="020B0604020202020204" pitchFamily="34" charset="0"/>
              </a:rPr>
              <a:t>（</a:t>
            </a:r>
            <a:r>
              <a:rPr lang="en-US" altLang="zh-CN" sz="2400">
                <a:solidFill>
                  <a:schemeClr val="tx1"/>
                </a:solidFill>
                <a:latin typeface="Arial" panose="020B0604020202020204" pitchFamily="34" charset="0"/>
              </a:rPr>
              <a:t>2</a:t>
            </a:r>
            <a:r>
              <a:rPr lang="zh-CN" altLang="en-US" sz="2400">
                <a:solidFill>
                  <a:schemeClr val="tx1"/>
                </a:solidFill>
                <a:latin typeface="Arial" panose="020B0604020202020204" pitchFamily="34" charset="0"/>
              </a:rPr>
              <a:t>）用户手册编写要求及原则是什么？</a:t>
            </a:r>
          </a:p>
          <a:p>
            <a:pPr>
              <a:buFontTx/>
              <a:buNone/>
              <a:defRPr/>
            </a:pPr>
            <a:r>
              <a:rPr lang="zh-CN" altLang="en-US" sz="2400">
                <a:solidFill>
                  <a:schemeClr val="tx1"/>
                </a:solidFill>
                <a:latin typeface="Arial" panose="020B0604020202020204" pitchFamily="34" charset="0"/>
              </a:rPr>
              <a:t>（</a:t>
            </a:r>
            <a:r>
              <a:rPr lang="en-US" altLang="zh-CN" sz="2400">
                <a:solidFill>
                  <a:schemeClr val="tx1"/>
                </a:solidFill>
                <a:latin typeface="Arial" panose="020B0604020202020204" pitchFamily="34" charset="0"/>
              </a:rPr>
              <a:t>3</a:t>
            </a:r>
            <a:r>
              <a:rPr lang="zh-CN" altLang="en-US" sz="2400">
                <a:solidFill>
                  <a:schemeClr val="tx1"/>
                </a:solidFill>
                <a:latin typeface="Arial" panose="020B0604020202020204" pitchFamily="34" charset="0"/>
              </a:rPr>
              <a:t>）软件实现管理文档包括那些？</a:t>
            </a:r>
          </a:p>
        </p:txBody>
      </p:sp>
      <p:pic>
        <p:nvPicPr>
          <p:cNvPr id="56324" name="Picture 20" descr="C:\Program Files\Microsoft Office\MEDIA\CAGCAT10\j030052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4587875"/>
            <a:ext cx="1311275"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 name=" 167">
            <a:hlinkClick r:id="rId3" action="ppaction://hlinksldjump"/>
          </p:cNvPr>
          <p:cNvSpPr/>
          <p:nvPr/>
        </p:nvSpPr>
        <p:spPr>
          <a:xfrm>
            <a:off x="6732588" y="5121275"/>
            <a:ext cx="395287" cy="3968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rgbClr val="FFFFFF"/>
              </a:solidFill>
            </a:endParaRPr>
          </a:p>
        </p:txBody>
      </p:sp>
      <p:sp>
        <p:nvSpPr>
          <p:cNvPr id="7"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a:effectLst>
                  <a:outerShdw blurRad="38100" dist="38100" dir="2700000" algn="tl">
                    <a:srgbClr val="C0C0C0"/>
                  </a:outerShdw>
                </a:effectLst>
              </a:rPr>
              <a:t>6.5 </a:t>
            </a:r>
            <a:r>
              <a:rPr lang="zh-CN" altLang="en-US">
                <a:effectLst>
                  <a:outerShdw blurRad="38100" dist="38100" dir="2700000" algn="tl">
                    <a:srgbClr val="C0C0C0"/>
                  </a:outerShdw>
                </a:effectLst>
              </a:rPr>
              <a:t>软件实现的文档</a:t>
            </a:r>
            <a:r>
              <a:rPr lang="zh-CN" altLang="en-US"/>
              <a:t> </a:t>
            </a:r>
            <a:endParaRPr lang="zh-CN" altLang="en-US" dirty="0"/>
          </a:p>
        </p:txBody>
      </p:sp>
    </p:spTree>
    <p:extLst>
      <p:ext uri="{BB962C8B-B14F-4D97-AF65-F5344CB8AC3E}">
        <p14:creationId xmlns:p14="http://schemas.microsoft.com/office/powerpoint/2010/main" val="8596868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idx="4294967295"/>
          </p:nvPr>
        </p:nvSpPr>
        <p:spPr>
          <a:xfrm>
            <a:off x="590550" y="217488"/>
            <a:ext cx="8178800" cy="533400"/>
          </a:xfrm>
        </p:spPr>
        <p:txBody>
          <a:bodyPr/>
          <a:lstStyle/>
          <a:p>
            <a:pPr eaLnBrk="1" hangingPunct="1">
              <a:defRPr/>
            </a:pPr>
            <a:r>
              <a:rPr lang="en-US" altLang="zh-CN" dirty="0">
                <a:effectLst>
                  <a:outerShdw blurRad="38100" dist="38100" dir="2700000" algn="tl">
                    <a:srgbClr val="C0C0C0"/>
                  </a:outerShdw>
                </a:effectLst>
              </a:rPr>
              <a:t>6.6 </a:t>
            </a:r>
            <a:r>
              <a:rPr lang="zh-CN" altLang="en-US" dirty="0">
                <a:effectLst>
                  <a:outerShdw blurRad="38100" dist="38100" dir="2700000" algn="tl">
                    <a:srgbClr val="C0C0C0"/>
                  </a:outerShdw>
                </a:effectLst>
              </a:rPr>
              <a:t>实验六 </a:t>
            </a:r>
            <a:r>
              <a:rPr lang="zh-CN" altLang="zh-CN" dirty="0"/>
              <a:t>手机</a:t>
            </a:r>
            <a:r>
              <a:rPr lang="en-US" altLang="zh-CN" dirty="0" err="1"/>
              <a:t>WebApp</a:t>
            </a:r>
            <a:r>
              <a:rPr lang="zh-CN" altLang="zh-CN" dirty="0"/>
              <a:t>研发操作</a:t>
            </a:r>
            <a:br>
              <a:rPr lang="en-US" altLang="zh-CN" dirty="0"/>
            </a:br>
            <a:r>
              <a:rPr lang="zh-CN" altLang="zh-CN" dirty="0"/>
              <a:t>应用与软件实现</a:t>
            </a:r>
            <a:endParaRPr lang="zh-CN" altLang="en-US" dirty="0"/>
          </a:p>
        </p:txBody>
      </p:sp>
      <p:sp>
        <p:nvSpPr>
          <p:cNvPr id="57347"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5" name="圆角矩形 4"/>
          <p:cNvSpPr/>
          <p:nvPr/>
        </p:nvSpPr>
        <p:spPr bwMode="gray">
          <a:xfrm>
            <a:off x="395288" y="1268413"/>
            <a:ext cx="8569325" cy="5373687"/>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85000" lnSpcReduction="20000"/>
          </a:bodyPr>
          <a:lstStyle/>
          <a:p>
            <a:pPr>
              <a:defRPr/>
            </a:pPr>
            <a:r>
              <a:rPr lang="en-US" altLang="zh-CN" sz="2400" dirty="0"/>
              <a:t>6.6.1 </a:t>
            </a:r>
            <a:r>
              <a:rPr lang="zh-CN" altLang="zh-CN" sz="2400" dirty="0"/>
              <a:t>任务</a:t>
            </a:r>
            <a:r>
              <a:rPr lang="en-US" altLang="zh-CN" sz="2400" dirty="0"/>
              <a:t>1 </a:t>
            </a:r>
            <a:r>
              <a:rPr lang="zh-CN" altLang="zh-CN" sz="2400" dirty="0"/>
              <a:t>手机</a:t>
            </a:r>
            <a:r>
              <a:rPr lang="en-US" altLang="zh-CN" sz="2400" dirty="0" err="1"/>
              <a:t>WebApp</a:t>
            </a:r>
            <a:r>
              <a:rPr lang="zh-CN" altLang="zh-CN" sz="2400" dirty="0"/>
              <a:t>研发操作应用</a:t>
            </a:r>
          </a:p>
          <a:p>
            <a:pPr>
              <a:defRPr/>
            </a:pPr>
            <a:r>
              <a:rPr lang="en-US" altLang="zh-CN" sz="2400" dirty="0"/>
              <a:t>1.</a:t>
            </a:r>
            <a:r>
              <a:rPr lang="zh-CN" altLang="zh-CN" sz="2400" dirty="0"/>
              <a:t>实验目的及要求</a:t>
            </a:r>
          </a:p>
          <a:p>
            <a:pPr>
              <a:defRPr/>
            </a:pPr>
            <a:r>
              <a:rPr lang="zh-CN" altLang="zh-CN" sz="2400" dirty="0"/>
              <a:t>（</a:t>
            </a:r>
            <a:r>
              <a:rPr lang="en-US" altLang="zh-CN" sz="2400" dirty="0"/>
              <a:t>1</a:t>
            </a:r>
            <a:r>
              <a:rPr lang="zh-CN" altLang="zh-CN" sz="2400" dirty="0"/>
              <a:t>）加深理解手机</a:t>
            </a:r>
            <a:r>
              <a:rPr lang="en-US" altLang="zh-CN" sz="2400" dirty="0" err="1"/>
              <a:t>WebAPP</a:t>
            </a:r>
            <a:r>
              <a:rPr lang="zh-CN" altLang="zh-CN" sz="2400" dirty="0"/>
              <a:t>的特点和优点</a:t>
            </a:r>
          </a:p>
          <a:p>
            <a:pPr>
              <a:defRPr/>
            </a:pPr>
            <a:r>
              <a:rPr lang="zh-CN" altLang="zh-CN" sz="2400" dirty="0"/>
              <a:t>（</a:t>
            </a:r>
            <a:r>
              <a:rPr lang="en-US" altLang="zh-CN" sz="2400" dirty="0"/>
              <a:t>2</a:t>
            </a:r>
            <a:r>
              <a:rPr lang="zh-CN" altLang="zh-CN" sz="2400" dirty="0"/>
              <a:t>）掌握手机</a:t>
            </a:r>
            <a:r>
              <a:rPr lang="en-US" altLang="zh-CN" sz="2400" dirty="0" err="1"/>
              <a:t>WebAPP</a:t>
            </a:r>
            <a:r>
              <a:rPr lang="zh-CN" altLang="zh-CN" sz="2400" dirty="0"/>
              <a:t>的制作技术、方法和应用</a:t>
            </a:r>
          </a:p>
          <a:p>
            <a:pPr>
              <a:defRPr/>
            </a:pPr>
            <a:r>
              <a:rPr lang="zh-CN" altLang="zh-CN" sz="2400" dirty="0"/>
              <a:t>（</a:t>
            </a:r>
            <a:r>
              <a:rPr lang="en-US" altLang="zh-CN" sz="2400" dirty="0"/>
              <a:t>3</a:t>
            </a:r>
            <a:r>
              <a:rPr lang="zh-CN" altLang="zh-CN" sz="2400" dirty="0"/>
              <a:t>）掌握手机</a:t>
            </a:r>
            <a:r>
              <a:rPr lang="en-US" altLang="zh-CN" sz="2400" dirty="0" err="1"/>
              <a:t>WebAPP</a:t>
            </a:r>
            <a:r>
              <a:rPr lang="zh-CN" altLang="zh-CN" sz="2400" dirty="0"/>
              <a:t>研发平台“应用公园”制作操作</a:t>
            </a:r>
          </a:p>
          <a:p>
            <a:pPr>
              <a:defRPr/>
            </a:pPr>
            <a:r>
              <a:rPr lang="en-US" altLang="zh-CN" sz="2400" dirty="0"/>
              <a:t>2.</a:t>
            </a:r>
            <a:r>
              <a:rPr lang="zh-CN" altLang="zh-CN" sz="2400" dirty="0"/>
              <a:t>实验内容及步骤</a:t>
            </a:r>
          </a:p>
          <a:p>
            <a:pPr>
              <a:defRPr/>
            </a:pPr>
            <a:r>
              <a:rPr lang="zh-CN" altLang="zh-CN" sz="2400" dirty="0"/>
              <a:t>通过手机</a:t>
            </a:r>
            <a:r>
              <a:rPr lang="en-US" altLang="zh-CN" sz="2400" dirty="0" err="1"/>
              <a:t>WebAPP</a:t>
            </a:r>
            <a:r>
              <a:rPr lang="zh-CN" altLang="zh-CN" sz="2400" dirty="0"/>
              <a:t>研发平台“应用公园”制作操作，可以进一步加深理解手机</a:t>
            </a:r>
            <a:r>
              <a:rPr lang="en-US" altLang="zh-CN" sz="2400" dirty="0" err="1"/>
              <a:t>WebAPP</a:t>
            </a:r>
            <a:r>
              <a:rPr lang="zh-CN" altLang="zh-CN" sz="2400" dirty="0"/>
              <a:t>的特点和优点，掌握</a:t>
            </a:r>
            <a:r>
              <a:rPr lang="en-US" altLang="zh-CN" sz="2400" dirty="0" err="1"/>
              <a:t>WebAPP</a:t>
            </a:r>
            <a:r>
              <a:rPr lang="zh-CN" altLang="zh-CN" sz="2400" dirty="0"/>
              <a:t>的制作技术、方法和实际应用。</a:t>
            </a:r>
          </a:p>
          <a:p>
            <a:pPr>
              <a:defRPr/>
            </a:pPr>
            <a:r>
              <a:rPr lang="en-US" altLang="zh-CN" sz="2400" dirty="0"/>
              <a:t>1</a:t>
            </a:r>
            <a:r>
              <a:rPr lang="zh-CN" altLang="zh-CN" sz="2400" dirty="0"/>
              <a:t>）手机</a:t>
            </a:r>
            <a:r>
              <a:rPr lang="en-US" altLang="zh-CN" sz="2400" dirty="0" err="1"/>
              <a:t>WebAPP</a:t>
            </a:r>
            <a:r>
              <a:rPr lang="zh-CN" altLang="zh-CN" sz="2400" dirty="0"/>
              <a:t>研发制作功能的选择</a:t>
            </a:r>
          </a:p>
          <a:p>
            <a:pPr>
              <a:defRPr/>
            </a:pPr>
            <a:r>
              <a:rPr lang="zh-CN" altLang="zh-CN" sz="2400" dirty="0"/>
              <a:t>对于平台化控件模式，无需任何开发专业技能，快速制作原生手机</a:t>
            </a:r>
            <a:r>
              <a:rPr lang="en-US" altLang="zh-CN" sz="2400" dirty="0"/>
              <a:t>APP</a:t>
            </a:r>
            <a:r>
              <a:rPr lang="zh-CN" altLang="zh-CN" sz="2400" dirty="0"/>
              <a:t>。</a:t>
            </a:r>
          </a:p>
          <a:p>
            <a:pPr>
              <a:defRPr/>
            </a:pPr>
            <a:r>
              <a:rPr lang="zh-CN" altLang="zh-CN" sz="2400" dirty="0"/>
              <a:t>简洁、易用、直观的制作流程，让</a:t>
            </a:r>
            <a:r>
              <a:rPr lang="en-US" altLang="zh-CN" sz="2400" dirty="0"/>
              <a:t>APP</a:t>
            </a:r>
            <a:r>
              <a:rPr lang="zh-CN" altLang="zh-CN" sz="2400" dirty="0"/>
              <a:t>开发像制作</a:t>
            </a:r>
            <a:r>
              <a:rPr lang="en-US" altLang="zh-CN" sz="2400" dirty="0"/>
              <a:t>PPT</a:t>
            </a:r>
            <a:r>
              <a:rPr lang="zh-CN" altLang="zh-CN" sz="2400" dirty="0"/>
              <a:t>一样便于掌握。</a:t>
            </a:r>
          </a:p>
          <a:p>
            <a:pPr>
              <a:defRPr/>
            </a:pPr>
            <a:r>
              <a:rPr lang="zh-CN" altLang="zh-CN" sz="2400" dirty="0"/>
              <a:t>利用完善的视频教程、互动问答和在线客服，从入门到精通全程指引。</a:t>
            </a:r>
          </a:p>
          <a:p>
            <a:pPr>
              <a:defRPr/>
            </a:pPr>
            <a:r>
              <a:rPr lang="zh-CN" altLang="zh-CN" sz="2400" dirty="0"/>
              <a:t>进入应用公园官网</a:t>
            </a:r>
            <a:r>
              <a:rPr lang="en-US" altLang="zh-CN" sz="2400" dirty="0"/>
              <a:t>http://www.apppark.cn/</a:t>
            </a:r>
            <a:r>
              <a:rPr lang="zh-CN" altLang="zh-CN" sz="2400" dirty="0"/>
              <a:t>，选择“功能”，如图</a:t>
            </a:r>
            <a:r>
              <a:rPr lang="en-US" altLang="zh-CN" sz="2400" dirty="0"/>
              <a:t>6-5</a:t>
            </a:r>
            <a:r>
              <a:rPr lang="zh-CN" altLang="zh-CN" sz="2400" dirty="0"/>
              <a:t>所示。</a:t>
            </a:r>
          </a:p>
        </p:txBody>
      </p:sp>
    </p:spTree>
    <p:extLst>
      <p:ext uri="{BB962C8B-B14F-4D97-AF65-F5344CB8AC3E}">
        <p14:creationId xmlns:p14="http://schemas.microsoft.com/office/powerpoint/2010/main" val="403781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6" name="Rectangle 2"/>
          <p:cNvSpPr txBox="1">
            <a:spLocks noChangeArrowheads="1"/>
          </p:cNvSpPr>
          <p:nvPr/>
        </p:nvSpPr>
        <p:spPr bwMode="auto">
          <a:xfrm>
            <a:off x="590550" y="217488"/>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a:effectLst>
                  <a:outerShdw blurRad="38100" dist="38100" dir="2700000" algn="tl">
                    <a:srgbClr val="C0C0C0"/>
                  </a:outerShdw>
                </a:effectLst>
              </a:rPr>
              <a:t>6.6 </a:t>
            </a:r>
            <a:r>
              <a:rPr lang="zh-CN" altLang="en-US">
                <a:effectLst>
                  <a:outerShdw blurRad="38100" dist="38100" dir="2700000" algn="tl">
                    <a:srgbClr val="C0C0C0"/>
                  </a:outerShdw>
                </a:effectLst>
              </a:rPr>
              <a:t>实验六 </a:t>
            </a:r>
            <a:r>
              <a:rPr lang="zh-CN" altLang="zh-CN"/>
              <a:t>手机</a:t>
            </a:r>
            <a:r>
              <a:rPr lang="en-US" altLang="zh-CN"/>
              <a:t>WebApp</a:t>
            </a:r>
            <a:r>
              <a:rPr lang="zh-CN" altLang="zh-CN"/>
              <a:t>研发操作</a:t>
            </a:r>
            <a:br>
              <a:rPr lang="en-US" altLang="zh-CN"/>
            </a:br>
            <a:r>
              <a:rPr lang="zh-CN" altLang="zh-CN"/>
              <a:t>应用与软件实现</a:t>
            </a:r>
            <a:endParaRPr lang="zh-CN" altLang="en-US" dirty="0"/>
          </a:p>
        </p:txBody>
      </p:sp>
      <p:pic>
        <p:nvPicPr>
          <p:cNvPr id="58372"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1233488"/>
            <a:ext cx="790575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矩形 1"/>
          <p:cNvSpPr>
            <a:spLocks noChangeArrowheads="1"/>
          </p:cNvSpPr>
          <p:nvPr/>
        </p:nvSpPr>
        <p:spPr bwMode="auto">
          <a:xfrm>
            <a:off x="3227388" y="6200775"/>
            <a:ext cx="2673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zh-CN">
                <a:solidFill>
                  <a:srgbClr val="C00000"/>
                </a:solidFill>
              </a:rPr>
              <a:t>图</a:t>
            </a:r>
            <a:r>
              <a:rPr lang="en-US" altLang="zh-CN">
                <a:solidFill>
                  <a:srgbClr val="C00000"/>
                </a:solidFill>
              </a:rPr>
              <a:t>6-5 </a:t>
            </a:r>
            <a:r>
              <a:rPr lang="zh-CN" altLang="zh-CN">
                <a:solidFill>
                  <a:srgbClr val="C00000"/>
                </a:solidFill>
              </a:rPr>
              <a:t>选择“功能”界面</a:t>
            </a:r>
          </a:p>
        </p:txBody>
      </p:sp>
    </p:spTree>
    <p:extLst>
      <p:ext uri="{BB962C8B-B14F-4D97-AF65-F5344CB8AC3E}">
        <p14:creationId xmlns:p14="http://schemas.microsoft.com/office/powerpoint/2010/main" val="29293591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5" name="圆角矩形 4"/>
          <p:cNvSpPr/>
          <p:nvPr/>
        </p:nvSpPr>
        <p:spPr bwMode="gray">
          <a:xfrm>
            <a:off x="768350" y="1268413"/>
            <a:ext cx="7920038" cy="244792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a:defRPr/>
            </a:pPr>
            <a:r>
              <a:rPr lang="en-US" altLang="zh-CN" sz="2400" dirty="0"/>
              <a:t>2</a:t>
            </a:r>
            <a:r>
              <a:rPr lang="zh-CN" altLang="zh-CN" sz="2400" dirty="0"/>
              <a:t>）手机</a:t>
            </a:r>
            <a:r>
              <a:rPr lang="en-US" altLang="zh-CN" sz="2400" dirty="0" err="1"/>
              <a:t>WebAPP</a:t>
            </a:r>
            <a:r>
              <a:rPr lang="zh-CN" altLang="zh-CN" sz="2400" dirty="0"/>
              <a:t>研发制作模式</a:t>
            </a:r>
            <a:r>
              <a:rPr lang="en-US" altLang="zh-CN" sz="2400" dirty="0"/>
              <a:t>/</a:t>
            </a:r>
            <a:r>
              <a:rPr lang="zh-CN" altLang="zh-CN" sz="2400" dirty="0"/>
              <a:t>模板操作</a:t>
            </a:r>
          </a:p>
          <a:p>
            <a:pPr>
              <a:defRPr/>
            </a:pPr>
            <a:r>
              <a:rPr lang="zh-CN" altLang="zh-CN" sz="2400" dirty="0"/>
              <a:t>对于可以单击右上角“开始制作”（注册后选“免费体验”），进入如图</a:t>
            </a:r>
            <a:r>
              <a:rPr lang="en-US" altLang="zh-CN" sz="2400" dirty="0"/>
              <a:t>6-6</a:t>
            </a:r>
            <a:r>
              <a:rPr lang="zh-CN" altLang="zh-CN" sz="2400" dirty="0"/>
              <a:t>所示的“主题模式”，可以选择“立即制作”或“已做好应用”，也可以选择右侧的“自由模式”或“一键模式”。</a:t>
            </a:r>
          </a:p>
        </p:txBody>
      </p:sp>
      <p:sp>
        <p:nvSpPr>
          <p:cNvPr id="6" name="Rectangle 2"/>
          <p:cNvSpPr txBox="1">
            <a:spLocks noChangeArrowheads="1"/>
          </p:cNvSpPr>
          <p:nvPr/>
        </p:nvSpPr>
        <p:spPr bwMode="auto">
          <a:xfrm>
            <a:off x="590550" y="217488"/>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a:effectLst>
                  <a:outerShdw blurRad="38100" dist="38100" dir="2700000" algn="tl">
                    <a:srgbClr val="C0C0C0"/>
                  </a:outerShdw>
                </a:effectLst>
              </a:rPr>
              <a:t>6.6 </a:t>
            </a:r>
            <a:r>
              <a:rPr lang="zh-CN" altLang="en-US">
                <a:effectLst>
                  <a:outerShdw blurRad="38100" dist="38100" dir="2700000" algn="tl">
                    <a:srgbClr val="C0C0C0"/>
                  </a:outerShdw>
                </a:effectLst>
              </a:rPr>
              <a:t>实验六 </a:t>
            </a:r>
            <a:r>
              <a:rPr lang="zh-CN" altLang="zh-CN"/>
              <a:t>手机</a:t>
            </a:r>
            <a:r>
              <a:rPr lang="en-US" altLang="zh-CN"/>
              <a:t>WebApp</a:t>
            </a:r>
            <a:r>
              <a:rPr lang="zh-CN" altLang="zh-CN"/>
              <a:t>研发操作</a:t>
            </a:r>
            <a:br>
              <a:rPr lang="en-US" altLang="zh-CN"/>
            </a:br>
            <a:r>
              <a:rPr lang="zh-CN" altLang="zh-CN"/>
              <a:t>应用与软件实现</a:t>
            </a:r>
            <a:endParaRPr lang="zh-CN" altLang="en-US" dirty="0"/>
          </a:p>
        </p:txBody>
      </p:sp>
    </p:spTree>
    <p:extLst>
      <p:ext uri="{BB962C8B-B14F-4D97-AF65-F5344CB8AC3E}">
        <p14:creationId xmlns:p14="http://schemas.microsoft.com/office/powerpoint/2010/main" val="32983881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6" name="Rectangle 2"/>
          <p:cNvSpPr txBox="1">
            <a:spLocks noChangeArrowheads="1"/>
          </p:cNvSpPr>
          <p:nvPr/>
        </p:nvSpPr>
        <p:spPr bwMode="auto">
          <a:xfrm>
            <a:off x="590550" y="217488"/>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a:effectLst>
                  <a:outerShdw blurRad="38100" dist="38100" dir="2700000" algn="tl">
                    <a:srgbClr val="C0C0C0"/>
                  </a:outerShdw>
                </a:effectLst>
              </a:rPr>
              <a:t>6.6 </a:t>
            </a:r>
            <a:r>
              <a:rPr lang="zh-CN" altLang="en-US">
                <a:effectLst>
                  <a:outerShdw blurRad="38100" dist="38100" dir="2700000" algn="tl">
                    <a:srgbClr val="C0C0C0"/>
                  </a:outerShdw>
                </a:effectLst>
              </a:rPr>
              <a:t>实验六 </a:t>
            </a:r>
            <a:r>
              <a:rPr lang="zh-CN" altLang="zh-CN"/>
              <a:t>手机</a:t>
            </a:r>
            <a:r>
              <a:rPr lang="en-US" altLang="zh-CN"/>
              <a:t>WebApp</a:t>
            </a:r>
            <a:r>
              <a:rPr lang="zh-CN" altLang="zh-CN"/>
              <a:t>研发操作</a:t>
            </a:r>
            <a:br>
              <a:rPr lang="en-US" altLang="zh-CN"/>
            </a:br>
            <a:r>
              <a:rPr lang="zh-CN" altLang="zh-CN"/>
              <a:t>应用与软件实现</a:t>
            </a:r>
            <a:endParaRPr lang="zh-CN" altLang="en-US" dirty="0"/>
          </a:p>
        </p:txBody>
      </p:sp>
      <p:pic>
        <p:nvPicPr>
          <p:cNvPr id="60420"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 y="1089025"/>
            <a:ext cx="8056563" cy="480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矩形 1"/>
          <p:cNvSpPr>
            <a:spLocks noChangeArrowheads="1"/>
          </p:cNvSpPr>
          <p:nvPr/>
        </p:nvSpPr>
        <p:spPr bwMode="auto">
          <a:xfrm>
            <a:off x="2770188" y="6129338"/>
            <a:ext cx="3603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zh-CN"/>
              <a:t>图</a:t>
            </a:r>
            <a:r>
              <a:rPr lang="en-US" altLang="zh-CN"/>
              <a:t>6-6 </a:t>
            </a:r>
            <a:r>
              <a:rPr lang="zh-CN" altLang="zh-CN"/>
              <a:t>选择“立即制作”模式界面</a:t>
            </a:r>
          </a:p>
        </p:txBody>
      </p:sp>
    </p:spTree>
    <p:extLst>
      <p:ext uri="{BB962C8B-B14F-4D97-AF65-F5344CB8AC3E}">
        <p14:creationId xmlns:p14="http://schemas.microsoft.com/office/powerpoint/2010/main" val="31910058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5" name="圆角矩形 4"/>
          <p:cNvSpPr/>
          <p:nvPr/>
        </p:nvSpPr>
        <p:spPr bwMode="gray">
          <a:xfrm>
            <a:off x="768350" y="1144588"/>
            <a:ext cx="7920038" cy="1296987"/>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lnSpcReduction="10000"/>
          </a:bodyPr>
          <a:lstStyle/>
          <a:p>
            <a:pPr>
              <a:defRPr/>
            </a:pPr>
            <a:r>
              <a:rPr lang="en-US" altLang="zh-CN" sz="2400" dirty="0"/>
              <a:t>    </a:t>
            </a:r>
            <a:r>
              <a:rPr lang="zh-CN" altLang="zh-CN" sz="2400" dirty="0"/>
              <a:t>选择“立即制作”，进入如图</a:t>
            </a:r>
            <a:r>
              <a:rPr lang="en-US" altLang="zh-CN" sz="2400" dirty="0"/>
              <a:t>6-7</a:t>
            </a:r>
            <a:r>
              <a:rPr lang="zh-CN" altLang="zh-CN" sz="2400" dirty="0"/>
              <a:t>所示的“选择主题”模板界面，可以根据实际业务及客户的需求及之前的软件分析与设计进行选择确定。</a:t>
            </a:r>
          </a:p>
        </p:txBody>
      </p:sp>
      <p:sp>
        <p:nvSpPr>
          <p:cNvPr id="6" name="Rectangle 2"/>
          <p:cNvSpPr txBox="1">
            <a:spLocks noChangeArrowheads="1"/>
          </p:cNvSpPr>
          <p:nvPr/>
        </p:nvSpPr>
        <p:spPr bwMode="auto">
          <a:xfrm>
            <a:off x="590550" y="217488"/>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a:effectLst>
                  <a:outerShdw blurRad="38100" dist="38100" dir="2700000" algn="tl">
                    <a:srgbClr val="C0C0C0"/>
                  </a:outerShdw>
                </a:effectLst>
              </a:rPr>
              <a:t>6.6 </a:t>
            </a:r>
            <a:r>
              <a:rPr lang="zh-CN" altLang="en-US">
                <a:effectLst>
                  <a:outerShdw blurRad="38100" dist="38100" dir="2700000" algn="tl">
                    <a:srgbClr val="C0C0C0"/>
                  </a:outerShdw>
                </a:effectLst>
              </a:rPr>
              <a:t>实验六 </a:t>
            </a:r>
            <a:r>
              <a:rPr lang="zh-CN" altLang="zh-CN"/>
              <a:t>手机</a:t>
            </a:r>
            <a:r>
              <a:rPr lang="en-US" altLang="zh-CN"/>
              <a:t>WebApp</a:t>
            </a:r>
            <a:r>
              <a:rPr lang="zh-CN" altLang="zh-CN"/>
              <a:t>研发操作</a:t>
            </a:r>
            <a:br>
              <a:rPr lang="en-US" altLang="zh-CN"/>
            </a:br>
            <a:r>
              <a:rPr lang="zh-CN" altLang="zh-CN"/>
              <a:t>应用与软件实现</a:t>
            </a:r>
            <a:endParaRPr lang="zh-CN" altLang="en-US" dirty="0"/>
          </a:p>
        </p:txBody>
      </p:sp>
      <p:pic>
        <p:nvPicPr>
          <p:cNvPr id="61445"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38" y="2241550"/>
            <a:ext cx="7753350" cy="462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37636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5" name="圆角矩形 4"/>
          <p:cNvSpPr/>
          <p:nvPr/>
        </p:nvSpPr>
        <p:spPr bwMode="gray">
          <a:xfrm>
            <a:off x="755650" y="1196975"/>
            <a:ext cx="7920038" cy="1116013"/>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92500" lnSpcReduction="10000"/>
          </a:bodyPr>
          <a:lstStyle/>
          <a:p>
            <a:pPr>
              <a:buFontTx/>
              <a:buNone/>
              <a:defRPr/>
            </a:pPr>
            <a:r>
              <a:rPr lang="en-US" altLang="zh-CN" sz="2400" dirty="0"/>
              <a:t>    </a:t>
            </a:r>
            <a:r>
              <a:rPr lang="zh-CN" altLang="zh-CN" sz="2400" dirty="0"/>
              <a:t>以最右侧的商业常用的网购食品的“选项模板”为例，参考相关信息进行选择确定，之后后出现如图</a:t>
            </a:r>
            <a:r>
              <a:rPr lang="en-US" altLang="zh-CN" sz="2400" dirty="0"/>
              <a:t>6-8</a:t>
            </a:r>
            <a:r>
              <a:rPr lang="zh-CN" altLang="zh-CN" sz="2400" dirty="0"/>
              <a:t>所示的“主题模式”具体确定界面。</a:t>
            </a:r>
            <a:endParaRPr lang="zh-CN" altLang="en-US" sz="2400" b="0" dirty="0">
              <a:solidFill>
                <a:schemeClr val="tx1"/>
              </a:solidFill>
              <a:latin typeface="Arial" panose="020B0604020202020204" pitchFamily="34" charset="0"/>
            </a:endParaRPr>
          </a:p>
        </p:txBody>
      </p:sp>
      <p:sp>
        <p:nvSpPr>
          <p:cNvPr id="6" name="Rectangle 2"/>
          <p:cNvSpPr txBox="1">
            <a:spLocks noChangeArrowheads="1"/>
          </p:cNvSpPr>
          <p:nvPr/>
        </p:nvSpPr>
        <p:spPr bwMode="auto">
          <a:xfrm>
            <a:off x="590550" y="217488"/>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a:effectLst>
                  <a:outerShdw blurRad="38100" dist="38100" dir="2700000" algn="tl">
                    <a:srgbClr val="C0C0C0"/>
                  </a:outerShdw>
                </a:effectLst>
              </a:rPr>
              <a:t>6.6 </a:t>
            </a:r>
            <a:r>
              <a:rPr lang="zh-CN" altLang="en-US">
                <a:effectLst>
                  <a:outerShdw blurRad="38100" dist="38100" dir="2700000" algn="tl">
                    <a:srgbClr val="C0C0C0"/>
                  </a:outerShdw>
                </a:effectLst>
              </a:rPr>
              <a:t>实验六 </a:t>
            </a:r>
            <a:r>
              <a:rPr lang="zh-CN" altLang="zh-CN"/>
              <a:t>手机</a:t>
            </a:r>
            <a:r>
              <a:rPr lang="en-US" altLang="zh-CN"/>
              <a:t>WebApp</a:t>
            </a:r>
            <a:r>
              <a:rPr lang="zh-CN" altLang="zh-CN"/>
              <a:t>研发操作</a:t>
            </a:r>
            <a:br>
              <a:rPr lang="en-US" altLang="zh-CN"/>
            </a:br>
            <a:r>
              <a:rPr lang="zh-CN" altLang="zh-CN"/>
              <a:t>应用与软件实现</a:t>
            </a:r>
            <a:endParaRPr lang="zh-CN" altLang="en-US" dirty="0"/>
          </a:p>
        </p:txBody>
      </p:sp>
      <p:pic>
        <p:nvPicPr>
          <p:cNvPr id="62469"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2133600"/>
            <a:ext cx="4926013"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8690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8195" name="Rectangle 14"/>
          <p:cNvSpPr>
            <a:spLocks noChangeArrowheads="1"/>
          </p:cNvSpPr>
          <p:nvPr/>
        </p:nvSpPr>
        <p:spPr bwMode="auto">
          <a:xfrm>
            <a:off x="-4543425" y="2562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圆角矩形 7"/>
          <p:cNvSpPr/>
          <p:nvPr/>
        </p:nvSpPr>
        <p:spPr bwMode="gray">
          <a:xfrm>
            <a:off x="323850" y="1268413"/>
            <a:ext cx="8424863" cy="49688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spcAft>
                <a:spcPts val="1200"/>
              </a:spcAft>
              <a:buFontTx/>
              <a:buNone/>
              <a:defRPr/>
            </a:pPr>
            <a:endParaRPr lang="zh-CN" altLang="en-US" sz="2200" dirty="0">
              <a:solidFill>
                <a:schemeClr val="tx1"/>
              </a:solidFill>
              <a:effectLst>
                <a:outerShdw blurRad="38100" dist="38100" dir="2700000" algn="tl">
                  <a:srgbClr val="C0C0C0"/>
                </a:outerShdw>
              </a:effectLst>
              <a:latin typeface="Arial" panose="020B0604020202020204" pitchFamily="34" charset="0"/>
            </a:endParaRPr>
          </a:p>
        </p:txBody>
      </p:sp>
      <p:sp>
        <p:nvSpPr>
          <p:cNvPr id="10" name="Rectangle 15"/>
          <p:cNvSpPr>
            <a:spLocks noChangeArrowheads="1"/>
          </p:cNvSpPr>
          <p:nvPr/>
        </p:nvSpPr>
        <p:spPr bwMode="auto">
          <a:xfrm>
            <a:off x="676275" y="1576388"/>
            <a:ext cx="7718425" cy="4114800"/>
          </a:xfrm>
          <a:prstGeom prst="rect">
            <a:avLst/>
          </a:prstGeom>
          <a:noFill/>
          <a:ln>
            <a:noFill/>
          </a:ln>
          <a:effectLst/>
        </p:spPr>
        <p:txBody>
          <a:bodyPr anchor="ctr">
            <a:spAutoFit/>
          </a:bodyPr>
          <a:lstStyle/>
          <a:p>
            <a:pPr>
              <a:buFontTx/>
              <a:buNone/>
              <a:defRPr/>
            </a:pPr>
            <a:r>
              <a:rPr lang="en-US" altLang="zh-CN" sz="2300" dirty="0"/>
              <a:t>      </a:t>
            </a:r>
            <a:r>
              <a:rPr lang="en-US" altLang="zh-CN" sz="2400" dirty="0">
                <a:solidFill>
                  <a:srgbClr val="990033"/>
                </a:solidFill>
                <a:effectLst>
                  <a:outerShdw blurRad="38100" dist="38100" dir="2700000" algn="tl">
                    <a:srgbClr val="C0C0C0"/>
                  </a:outerShdw>
                </a:effectLst>
              </a:rPr>
              <a:t>3. </a:t>
            </a:r>
            <a:r>
              <a:rPr lang="zh-CN" altLang="zh-CN" sz="2400" dirty="0">
                <a:solidFill>
                  <a:srgbClr val="990033"/>
                </a:solidFill>
                <a:effectLst>
                  <a:outerShdw blurRad="38100" dist="38100" dir="2700000" algn="tl">
                    <a:srgbClr val="C0C0C0"/>
                  </a:outerShdw>
                </a:effectLst>
              </a:rPr>
              <a:t>软件实现的过程</a:t>
            </a:r>
            <a:r>
              <a:rPr lang="zh-CN" altLang="en-US" sz="2400" dirty="0">
                <a:solidFill>
                  <a:srgbClr val="990033"/>
                </a:solidFill>
                <a:effectLst>
                  <a:outerShdw blurRad="38100" dist="38100" dir="2700000" algn="tl">
                    <a:srgbClr val="C0C0C0"/>
                  </a:outerShdw>
                </a:effectLst>
              </a:rPr>
              <a:t>和目标</a:t>
            </a:r>
            <a:endParaRPr lang="zh-CN" altLang="zh-CN" sz="2400" dirty="0">
              <a:solidFill>
                <a:srgbClr val="990033"/>
              </a:solidFill>
              <a:effectLst>
                <a:outerShdw blurRad="38100" dist="38100" dir="2700000" algn="tl">
                  <a:srgbClr val="C0C0C0"/>
                </a:outerShdw>
              </a:effectLst>
            </a:endParaRPr>
          </a:p>
          <a:p>
            <a:pPr>
              <a:buFontTx/>
              <a:buNone/>
              <a:defRPr/>
            </a:pPr>
            <a:r>
              <a:rPr lang="en-US" altLang="zh-CN" sz="2400" dirty="0">
                <a:solidFill>
                  <a:srgbClr val="C00000"/>
                </a:solidFill>
              </a:rPr>
              <a:t>      </a:t>
            </a:r>
            <a:r>
              <a:rPr lang="zh-CN" altLang="zh-CN" sz="2400" dirty="0">
                <a:solidFill>
                  <a:srgbClr val="C00000"/>
                </a:solidFill>
              </a:rPr>
              <a:t>软件实现</a:t>
            </a:r>
            <a:r>
              <a:rPr lang="zh-CN" altLang="zh-CN" sz="2400" dirty="0"/>
              <a:t>是按照“软件详细设计文档”要求，在开发平台下，以指定的开发工具和开发语言，遵循特定的程序设计方法，编写目标程序的过程。软件实现</a:t>
            </a:r>
            <a:r>
              <a:rPr lang="zh-CN" altLang="zh-CN" sz="2400" dirty="0">
                <a:solidFill>
                  <a:srgbClr val="C00000"/>
                </a:solidFill>
              </a:rPr>
              <a:t>包括</a:t>
            </a:r>
            <a:r>
              <a:rPr lang="zh-CN" altLang="zh-CN" sz="2400" dirty="0"/>
              <a:t>编程和单元测试。</a:t>
            </a:r>
            <a:endParaRPr lang="en-US" altLang="zh-CN" sz="2400" dirty="0"/>
          </a:p>
          <a:p>
            <a:pPr>
              <a:buFontTx/>
              <a:buNone/>
              <a:defRPr/>
            </a:pPr>
            <a:r>
              <a:rPr lang="en-US" altLang="zh-CN" sz="2400" dirty="0">
                <a:solidFill>
                  <a:srgbClr val="990033"/>
                </a:solidFill>
                <a:effectLst>
                  <a:outerShdw blurRad="38100" dist="38100" dir="2700000" algn="tl">
                    <a:srgbClr val="C0C0C0"/>
                  </a:outerShdw>
                </a:effectLst>
              </a:rPr>
              <a:t>       </a:t>
            </a:r>
            <a:r>
              <a:rPr lang="zh-CN" altLang="zh-CN" sz="2400" dirty="0">
                <a:solidFill>
                  <a:srgbClr val="990033"/>
                </a:solidFill>
                <a:effectLst>
                  <a:outerShdw blurRad="38100" dist="38100" dir="2700000" algn="tl">
                    <a:srgbClr val="C0C0C0"/>
                  </a:outerShdw>
                </a:effectLst>
              </a:rPr>
              <a:t>在宏观上</a:t>
            </a:r>
            <a:r>
              <a:rPr lang="zh-CN" altLang="zh-CN" sz="2400" dirty="0"/>
              <a:t>，</a:t>
            </a:r>
            <a:r>
              <a:rPr lang="zh-CN" altLang="zh-CN" sz="2400" dirty="0">
                <a:solidFill>
                  <a:srgbClr val="C00000"/>
                </a:solidFill>
              </a:rPr>
              <a:t>软件实现</a:t>
            </a:r>
            <a:r>
              <a:rPr lang="zh-CN" altLang="zh-CN" sz="2400" dirty="0"/>
              <a:t>的</a:t>
            </a:r>
            <a:r>
              <a:rPr lang="zh-CN" altLang="zh-CN" sz="2400" dirty="0">
                <a:solidFill>
                  <a:srgbClr val="FF0066"/>
                </a:solidFill>
              </a:rPr>
              <a:t>目标</a:t>
            </a:r>
            <a:r>
              <a:rPr lang="zh-CN" altLang="zh-CN" sz="2400" dirty="0"/>
              <a:t>是：遵照程序设计规范</a:t>
            </a:r>
            <a:r>
              <a:rPr lang="zh-CN" altLang="en-US" sz="2400" dirty="0"/>
              <a:t>,</a:t>
            </a:r>
            <a:r>
              <a:rPr lang="zh-CN" altLang="zh-CN" sz="2400" dirty="0"/>
              <a:t>按照“软件详细设计文档”中对数据结构、算法分析和模块实现等方面的要求和说明，从研发机构的函数库、存储过程库、类库、构件库、中间件库中挑选有关的部件</a:t>
            </a:r>
            <a:r>
              <a:rPr lang="en-US" altLang="zh-CN" sz="2400" dirty="0"/>
              <a:t>,</a:t>
            </a:r>
            <a:r>
              <a:rPr lang="zh-CN" altLang="zh-CN" sz="2400" dirty="0"/>
              <a:t>采用</a:t>
            </a:r>
            <a:r>
              <a:rPr lang="en-US" altLang="zh-CN" sz="2400" dirty="0"/>
              <a:t>OOL,</a:t>
            </a:r>
            <a:r>
              <a:rPr lang="zh-CN" altLang="zh-CN" sz="2400" dirty="0"/>
              <a:t>将相关部件进行组装</a:t>
            </a:r>
            <a:r>
              <a:rPr lang="en-US" altLang="zh-CN" sz="2400" dirty="0"/>
              <a:t>,</a:t>
            </a:r>
            <a:r>
              <a:rPr lang="zh-CN" altLang="zh-CN" sz="2400" dirty="0">
                <a:solidFill>
                  <a:srgbClr val="990033"/>
                </a:solidFill>
              </a:rPr>
              <a:t>最终实现</a:t>
            </a:r>
            <a:r>
              <a:rPr lang="zh-CN" altLang="zh-CN" sz="2400" dirty="0"/>
              <a:t>新系统的功能、性能、接口、界面等要求。</a:t>
            </a:r>
            <a:endParaRPr lang="zh-CN" altLang="en-US" sz="2400" dirty="0">
              <a:effectLst>
                <a:outerShdw blurRad="38100" dist="38100" dir="2700000" algn="tl">
                  <a:srgbClr val="C0C0C0"/>
                </a:outerShdw>
              </a:effectLst>
            </a:endParaRPr>
          </a:p>
        </p:txBody>
      </p:sp>
      <p:pic>
        <p:nvPicPr>
          <p:cNvPr id="8198" name="Picture 6" descr="C:\Program Files\Microsoft Office\MEDIA\CAGCAT10\j028575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5734050"/>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6.1 </a:t>
            </a:r>
            <a:r>
              <a:rPr lang="zh-CN" altLang="en-US" sz="3600" dirty="0">
                <a:effectLst>
                  <a:outerShdw blurRad="38100" dist="38100" dir="2700000" algn="tl">
                    <a:srgbClr val="C0C0C0"/>
                  </a:outerShdw>
                </a:effectLst>
              </a:rPr>
              <a:t>软件编程实现概述</a:t>
            </a:r>
            <a:r>
              <a:rPr lang="zh-CN" altLang="en-US" sz="3600" dirty="0"/>
              <a:t> </a:t>
            </a:r>
          </a:p>
        </p:txBody>
      </p:sp>
    </p:spTree>
    <p:extLst>
      <p:ext uri="{BB962C8B-B14F-4D97-AF65-F5344CB8AC3E}">
        <p14:creationId xmlns:p14="http://schemas.microsoft.com/office/powerpoint/2010/main" val="11107363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5" name="圆角矩形 4"/>
          <p:cNvSpPr/>
          <p:nvPr/>
        </p:nvSpPr>
        <p:spPr bwMode="gray">
          <a:xfrm>
            <a:off x="792163" y="1098550"/>
            <a:ext cx="7920037" cy="107950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a:defRPr/>
            </a:pPr>
            <a:r>
              <a:rPr lang="zh-CN" altLang="zh-CN" sz="2400" dirty="0"/>
              <a:t>在上述选择“主图模式”界面确定后，单击“下一步”，出现如图</a:t>
            </a:r>
            <a:r>
              <a:rPr lang="en-US" altLang="zh-CN" sz="2400" dirty="0"/>
              <a:t>6-9</a:t>
            </a:r>
            <a:r>
              <a:rPr lang="zh-CN" altLang="zh-CN" sz="2400" dirty="0"/>
              <a:t>所示的“控件编辑”界面。</a:t>
            </a:r>
          </a:p>
        </p:txBody>
      </p:sp>
      <p:sp>
        <p:nvSpPr>
          <p:cNvPr id="6" name="Rectangle 2"/>
          <p:cNvSpPr txBox="1">
            <a:spLocks noChangeArrowheads="1"/>
          </p:cNvSpPr>
          <p:nvPr/>
        </p:nvSpPr>
        <p:spPr bwMode="auto">
          <a:xfrm>
            <a:off x="590550" y="217488"/>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a:effectLst>
                  <a:outerShdw blurRad="38100" dist="38100" dir="2700000" algn="tl">
                    <a:srgbClr val="C0C0C0"/>
                  </a:outerShdw>
                </a:effectLst>
              </a:rPr>
              <a:t>6.6 </a:t>
            </a:r>
            <a:r>
              <a:rPr lang="zh-CN" altLang="en-US">
                <a:effectLst>
                  <a:outerShdw blurRad="38100" dist="38100" dir="2700000" algn="tl">
                    <a:srgbClr val="C0C0C0"/>
                  </a:outerShdw>
                </a:effectLst>
              </a:rPr>
              <a:t>实验六 </a:t>
            </a:r>
            <a:r>
              <a:rPr lang="zh-CN" altLang="zh-CN"/>
              <a:t>手机</a:t>
            </a:r>
            <a:r>
              <a:rPr lang="en-US" altLang="zh-CN"/>
              <a:t>WebApp</a:t>
            </a:r>
            <a:r>
              <a:rPr lang="zh-CN" altLang="zh-CN"/>
              <a:t>研发操作</a:t>
            </a:r>
            <a:br>
              <a:rPr lang="en-US" altLang="zh-CN"/>
            </a:br>
            <a:r>
              <a:rPr lang="zh-CN" altLang="zh-CN"/>
              <a:t>应用与软件实现</a:t>
            </a:r>
            <a:endParaRPr lang="zh-CN" altLang="en-US" dirty="0"/>
          </a:p>
        </p:txBody>
      </p:sp>
      <p:pic>
        <p:nvPicPr>
          <p:cNvPr id="63493"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688" y="2178050"/>
            <a:ext cx="7392987" cy="447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51010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5" name="圆角矩形 4"/>
          <p:cNvSpPr/>
          <p:nvPr/>
        </p:nvSpPr>
        <p:spPr bwMode="gray">
          <a:xfrm>
            <a:off x="755650" y="1092200"/>
            <a:ext cx="7920038" cy="1582738"/>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lnSpcReduction="10000"/>
          </a:bodyPr>
          <a:lstStyle/>
          <a:p>
            <a:pPr>
              <a:buFontTx/>
              <a:buNone/>
              <a:defRPr/>
            </a:pPr>
            <a:r>
              <a:rPr lang="en-US" altLang="zh-CN" sz="2400"/>
              <a:t>    </a:t>
            </a:r>
            <a:r>
              <a:rPr lang="zh-CN" altLang="zh-CN" sz="2400" dirty="0"/>
              <a:t>可以编辑、修改和保存主题模式的“模板”并“生成”新模板，然后进行主题模式的“基本设置”和实际制作的界面，输入“应用名称”并选择相关的图片等，如图图</a:t>
            </a:r>
            <a:r>
              <a:rPr lang="en-US" altLang="zh-CN" sz="2400" dirty="0"/>
              <a:t>6-10</a:t>
            </a:r>
            <a:r>
              <a:rPr lang="zh-CN" altLang="zh-CN" sz="2400" dirty="0"/>
              <a:t>所示，最后点击“保存</a:t>
            </a:r>
            <a:r>
              <a:rPr lang="en-US" altLang="zh-CN" sz="2400" dirty="0"/>
              <a:t>&amp;</a:t>
            </a:r>
            <a:r>
              <a:rPr lang="zh-CN" altLang="zh-CN" sz="2400" dirty="0"/>
              <a:t>制作”</a:t>
            </a:r>
            <a:endParaRPr lang="zh-CN" altLang="en-US" sz="2400" b="0" dirty="0">
              <a:solidFill>
                <a:schemeClr val="tx1"/>
              </a:solidFill>
              <a:latin typeface="Arial" panose="020B0604020202020204" pitchFamily="34" charset="0"/>
            </a:endParaRPr>
          </a:p>
        </p:txBody>
      </p:sp>
      <p:sp>
        <p:nvSpPr>
          <p:cNvPr id="6" name="Rectangle 2"/>
          <p:cNvSpPr txBox="1">
            <a:spLocks noChangeArrowheads="1"/>
          </p:cNvSpPr>
          <p:nvPr/>
        </p:nvSpPr>
        <p:spPr bwMode="auto">
          <a:xfrm>
            <a:off x="590550" y="217488"/>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a:effectLst>
                  <a:outerShdw blurRad="38100" dist="38100" dir="2700000" algn="tl">
                    <a:srgbClr val="C0C0C0"/>
                  </a:outerShdw>
                </a:effectLst>
              </a:rPr>
              <a:t>6.6 </a:t>
            </a:r>
            <a:r>
              <a:rPr lang="zh-CN" altLang="en-US">
                <a:effectLst>
                  <a:outerShdw blurRad="38100" dist="38100" dir="2700000" algn="tl">
                    <a:srgbClr val="C0C0C0"/>
                  </a:outerShdw>
                </a:effectLst>
              </a:rPr>
              <a:t>实验六 </a:t>
            </a:r>
            <a:r>
              <a:rPr lang="zh-CN" altLang="zh-CN"/>
              <a:t>手机</a:t>
            </a:r>
            <a:r>
              <a:rPr lang="en-US" altLang="zh-CN"/>
              <a:t>WebApp</a:t>
            </a:r>
            <a:r>
              <a:rPr lang="zh-CN" altLang="zh-CN"/>
              <a:t>研发操作</a:t>
            </a:r>
            <a:br>
              <a:rPr lang="en-US" altLang="zh-CN"/>
            </a:br>
            <a:r>
              <a:rPr lang="zh-CN" altLang="zh-CN"/>
              <a:t>应用与软件实现</a:t>
            </a:r>
            <a:endParaRPr lang="zh-CN" altLang="en-US" dirty="0"/>
          </a:p>
        </p:txBody>
      </p:sp>
      <p:pic>
        <p:nvPicPr>
          <p:cNvPr id="64517"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65400"/>
            <a:ext cx="5915025"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80855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5" name="圆角矩形 4"/>
          <p:cNvSpPr/>
          <p:nvPr/>
        </p:nvSpPr>
        <p:spPr bwMode="gray">
          <a:xfrm>
            <a:off x="755650" y="1160463"/>
            <a:ext cx="7920038" cy="550862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lnSpcReduction="10000"/>
          </a:bodyPr>
          <a:lstStyle/>
          <a:p>
            <a:pPr>
              <a:defRPr/>
            </a:pPr>
            <a:r>
              <a:rPr lang="en-US" altLang="zh-CN" sz="2600" dirty="0">
                <a:solidFill>
                  <a:srgbClr val="FF0000"/>
                </a:solidFill>
              </a:rPr>
              <a:t>6.6.2 </a:t>
            </a:r>
            <a:r>
              <a:rPr lang="zh-CN" altLang="zh-CN" sz="2600" dirty="0">
                <a:solidFill>
                  <a:srgbClr val="FF0000"/>
                </a:solidFill>
              </a:rPr>
              <a:t>任务</a:t>
            </a:r>
            <a:r>
              <a:rPr lang="en-US" altLang="zh-CN" sz="2600" dirty="0">
                <a:solidFill>
                  <a:srgbClr val="FF0000"/>
                </a:solidFill>
              </a:rPr>
              <a:t>2 </a:t>
            </a:r>
            <a:r>
              <a:rPr lang="zh-CN" altLang="zh-CN" sz="2600" dirty="0">
                <a:solidFill>
                  <a:srgbClr val="FF0000"/>
                </a:solidFill>
              </a:rPr>
              <a:t>应用软件编程实现</a:t>
            </a:r>
          </a:p>
          <a:p>
            <a:pPr>
              <a:defRPr/>
            </a:pPr>
            <a:r>
              <a:rPr lang="en-US" altLang="zh-CN" sz="2400" dirty="0">
                <a:solidFill>
                  <a:srgbClr val="C00000"/>
                </a:solidFill>
              </a:rPr>
              <a:t>  1.</a:t>
            </a:r>
            <a:r>
              <a:rPr lang="zh-CN" altLang="zh-CN" sz="2400" dirty="0">
                <a:solidFill>
                  <a:srgbClr val="C00000"/>
                </a:solidFill>
              </a:rPr>
              <a:t>实验目的</a:t>
            </a:r>
            <a:r>
              <a:rPr lang="en-US" altLang="zh-CN" sz="2400" dirty="0">
                <a:solidFill>
                  <a:srgbClr val="C00000"/>
                </a:solidFill>
              </a:rPr>
              <a:t> </a:t>
            </a:r>
            <a:endParaRPr lang="zh-CN" altLang="zh-CN" sz="2400" dirty="0">
              <a:solidFill>
                <a:srgbClr val="C00000"/>
              </a:solidFill>
            </a:endParaRPr>
          </a:p>
          <a:p>
            <a:pPr>
              <a:defRPr/>
            </a:pPr>
            <a:r>
              <a:rPr lang="en-US" altLang="zh-CN" sz="2400" dirty="0"/>
              <a:t>(1) </a:t>
            </a:r>
            <a:r>
              <a:rPr lang="zh-CN" altLang="zh-CN" sz="2400" dirty="0"/>
              <a:t>熟练使用一种高级语言进行应用软件开发。</a:t>
            </a:r>
            <a:r>
              <a:rPr lang="en-US" altLang="zh-CN" sz="2400" dirty="0"/>
              <a:t> </a:t>
            </a:r>
            <a:endParaRPr lang="zh-CN" altLang="zh-CN" sz="2400" dirty="0"/>
          </a:p>
          <a:p>
            <a:pPr>
              <a:defRPr/>
            </a:pPr>
            <a:r>
              <a:rPr lang="en-US" altLang="zh-CN" sz="2400" dirty="0"/>
              <a:t>(2) </a:t>
            </a:r>
            <a:r>
              <a:rPr lang="zh-CN" altLang="zh-CN" sz="2400" dirty="0"/>
              <a:t>掌握一个应用程序完整的程序设计思路及过程，具体编码技术和方法。</a:t>
            </a:r>
          </a:p>
          <a:p>
            <a:pPr>
              <a:defRPr/>
            </a:pPr>
            <a:r>
              <a:rPr lang="en-US" altLang="zh-CN" sz="2400" dirty="0"/>
              <a:t>(3</a:t>
            </a:r>
            <a:r>
              <a:rPr lang="zh-CN" altLang="zh-CN" sz="2400" dirty="0"/>
              <a:t>）掌握软件说明书编写要领。</a:t>
            </a:r>
            <a:r>
              <a:rPr lang="en-US" altLang="zh-CN" sz="2400" dirty="0"/>
              <a:t> </a:t>
            </a:r>
            <a:endParaRPr lang="zh-CN" altLang="zh-CN" sz="2400" dirty="0"/>
          </a:p>
          <a:p>
            <a:pPr>
              <a:defRPr/>
            </a:pPr>
            <a:r>
              <a:rPr lang="en-US" altLang="zh-CN" sz="2400" dirty="0">
                <a:solidFill>
                  <a:srgbClr val="C00000"/>
                </a:solidFill>
              </a:rPr>
              <a:t>  2.</a:t>
            </a:r>
            <a:r>
              <a:rPr lang="zh-CN" altLang="zh-CN" sz="2400" dirty="0">
                <a:solidFill>
                  <a:srgbClr val="C00000"/>
                </a:solidFill>
              </a:rPr>
              <a:t>实验要求</a:t>
            </a:r>
          </a:p>
          <a:p>
            <a:pPr>
              <a:defRPr/>
            </a:pPr>
            <a:r>
              <a:rPr lang="en-US" altLang="zh-CN" sz="2400" dirty="0"/>
              <a:t>(1) </a:t>
            </a:r>
            <a:r>
              <a:rPr lang="zh-CN" altLang="zh-CN" sz="2400" dirty="0"/>
              <a:t>要求按照“软件详细设计文档”和具体选题进行编程实现；</a:t>
            </a:r>
          </a:p>
          <a:p>
            <a:pPr>
              <a:defRPr/>
            </a:pPr>
            <a:r>
              <a:rPr lang="en-US" altLang="zh-CN" sz="2400" dirty="0"/>
              <a:t>(2) </a:t>
            </a:r>
            <a:r>
              <a:rPr lang="zh-CN" altLang="zh-CN" sz="2400" dirty="0"/>
              <a:t>掌握一种高级语言进行应用软件开发，掌握程序编写、调试、修改等常用技术。</a:t>
            </a:r>
          </a:p>
          <a:p>
            <a:pPr>
              <a:defRPr/>
            </a:pPr>
            <a:r>
              <a:rPr lang="en-US" altLang="zh-CN" sz="2400" dirty="0"/>
              <a:t>(3) </a:t>
            </a:r>
            <a:r>
              <a:rPr lang="zh-CN" altLang="zh-CN" sz="2400" dirty="0"/>
              <a:t>要求对所编的程序进行初步的测试，要分步进行；</a:t>
            </a:r>
          </a:p>
          <a:p>
            <a:pPr>
              <a:defRPr/>
            </a:pPr>
            <a:r>
              <a:rPr lang="en-US" altLang="zh-CN" sz="2400" dirty="0"/>
              <a:t>(4) </a:t>
            </a:r>
            <a:r>
              <a:rPr lang="zh-CN" altLang="zh-CN" sz="2400" dirty="0"/>
              <a:t>按照“计算机编程手册”模板完成软件文档的编写。</a:t>
            </a:r>
            <a:r>
              <a:rPr lang="en-US" altLang="zh-CN" sz="2400" dirty="0"/>
              <a:t> </a:t>
            </a:r>
            <a:endParaRPr lang="zh-CN" altLang="zh-CN" sz="2400" dirty="0"/>
          </a:p>
        </p:txBody>
      </p:sp>
      <p:sp>
        <p:nvSpPr>
          <p:cNvPr id="6" name="Rectangle 2"/>
          <p:cNvSpPr txBox="1">
            <a:spLocks noChangeArrowheads="1"/>
          </p:cNvSpPr>
          <p:nvPr/>
        </p:nvSpPr>
        <p:spPr bwMode="auto">
          <a:xfrm>
            <a:off x="590550" y="217488"/>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a:effectLst>
                  <a:outerShdw blurRad="38100" dist="38100" dir="2700000" algn="tl">
                    <a:srgbClr val="C0C0C0"/>
                  </a:outerShdw>
                </a:effectLst>
              </a:rPr>
              <a:t>6.6 </a:t>
            </a:r>
            <a:r>
              <a:rPr lang="zh-CN" altLang="en-US">
                <a:effectLst>
                  <a:outerShdw blurRad="38100" dist="38100" dir="2700000" algn="tl">
                    <a:srgbClr val="C0C0C0"/>
                  </a:outerShdw>
                </a:effectLst>
              </a:rPr>
              <a:t>实验六 </a:t>
            </a:r>
            <a:r>
              <a:rPr lang="zh-CN" altLang="zh-CN"/>
              <a:t>手机</a:t>
            </a:r>
            <a:r>
              <a:rPr lang="en-US" altLang="zh-CN"/>
              <a:t>WebApp</a:t>
            </a:r>
            <a:r>
              <a:rPr lang="zh-CN" altLang="zh-CN"/>
              <a:t>研发操作</a:t>
            </a:r>
            <a:br>
              <a:rPr lang="en-US" altLang="zh-CN"/>
            </a:br>
            <a:r>
              <a:rPr lang="zh-CN" altLang="zh-CN"/>
              <a:t>应用与软件实现</a:t>
            </a:r>
            <a:endParaRPr lang="zh-CN" altLang="en-US" dirty="0"/>
          </a:p>
        </p:txBody>
      </p:sp>
    </p:spTree>
    <p:extLst>
      <p:ext uri="{BB962C8B-B14F-4D97-AF65-F5344CB8AC3E}">
        <p14:creationId xmlns:p14="http://schemas.microsoft.com/office/powerpoint/2010/main" val="15398214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5" name="圆角矩形 4"/>
          <p:cNvSpPr/>
          <p:nvPr/>
        </p:nvSpPr>
        <p:spPr bwMode="gray">
          <a:xfrm>
            <a:off x="755650" y="1196975"/>
            <a:ext cx="7920038" cy="532765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92500" lnSpcReduction="10000"/>
          </a:bodyPr>
          <a:lstStyle/>
          <a:p>
            <a:pPr>
              <a:defRPr/>
            </a:pPr>
            <a:r>
              <a:rPr lang="en-US" altLang="zh-CN" sz="2400" dirty="0"/>
              <a:t>3.</a:t>
            </a:r>
            <a:r>
              <a:rPr lang="zh-CN" altLang="zh-CN" sz="2400" dirty="0"/>
              <a:t>实验内容</a:t>
            </a:r>
          </a:p>
          <a:p>
            <a:pPr>
              <a:defRPr/>
            </a:pPr>
            <a:r>
              <a:rPr lang="zh-CN" altLang="zh-CN" sz="2400" dirty="0"/>
              <a:t>用熟悉的高级语言开发一个小型应用软件，并利用数据库运行数据。 </a:t>
            </a:r>
          </a:p>
          <a:p>
            <a:pPr>
              <a:defRPr/>
            </a:pPr>
            <a:r>
              <a:rPr lang="zh-CN" altLang="zh-CN" sz="2400" dirty="0"/>
              <a:t>实验学时：</a:t>
            </a:r>
            <a:r>
              <a:rPr lang="en-US" altLang="zh-CN" sz="2400" dirty="0"/>
              <a:t>4</a:t>
            </a:r>
            <a:r>
              <a:rPr lang="zh-CN" altLang="zh-CN" sz="2400" dirty="0"/>
              <a:t>学时（课外再补充</a:t>
            </a:r>
            <a:r>
              <a:rPr lang="en-US" altLang="zh-CN" sz="2400" dirty="0"/>
              <a:t>4-6</a:t>
            </a:r>
            <a:r>
              <a:rPr lang="zh-CN" altLang="zh-CN" sz="2400" dirty="0"/>
              <a:t>学时）。</a:t>
            </a:r>
          </a:p>
          <a:p>
            <a:pPr>
              <a:defRPr/>
            </a:pPr>
            <a:r>
              <a:rPr lang="en-US" altLang="zh-CN" sz="2400" dirty="0"/>
              <a:t>4.</a:t>
            </a:r>
            <a:r>
              <a:rPr lang="zh-CN" altLang="zh-CN" sz="2400" dirty="0"/>
              <a:t>实验步骤</a:t>
            </a:r>
          </a:p>
          <a:p>
            <a:pPr>
              <a:defRPr/>
            </a:pPr>
            <a:r>
              <a:rPr lang="en-US" altLang="zh-CN" sz="2400" dirty="0"/>
              <a:t>(1) </a:t>
            </a:r>
            <a:r>
              <a:rPr lang="zh-CN" altLang="zh-CN" sz="2400" dirty="0"/>
              <a:t>结合“模拟企业项目推进法”各小组的“选题”，做好软件实现的计划、任务和具体方案，并对小组成员进行合理分工。</a:t>
            </a:r>
            <a:r>
              <a:rPr lang="en-US" altLang="zh-CN" sz="2400" dirty="0"/>
              <a:t> </a:t>
            </a:r>
            <a:endParaRPr lang="zh-CN" altLang="zh-CN" sz="2400" dirty="0"/>
          </a:p>
          <a:p>
            <a:pPr>
              <a:defRPr/>
            </a:pPr>
            <a:r>
              <a:rPr lang="en-US" altLang="zh-CN" sz="2400" dirty="0"/>
              <a:t>(2) </a:t>
            </a:r>
            <a:r>
              <a:rPr lang="zh-CN" altLang="zh-CN" sz="2400" dirty="0"/>
              <a:t>选择一种程序，进行编码编写。选用</a:t>
            </a:r>
            <a:r>
              <a:rPr lang="en-US" altLang="zh-CN" sz="2400" dirty="0"/>
              <a:t>1-2</a:t>
            </a:r>
            <a:r>
              <a:rPr lang="zh-CN" altLang="zh-CN" sz="2400" dirty="0"/>
              <a:t>种程序设计语言和软件研发工具，完成上述要求的实际应用软件开发、编程、调试、修改等。</a:t>
            </a:r>
            <a:r>
              <a:rPr lang="en-US" altLang="zh-CN" sz="2400" dirty="0"/>
              <a:t> </a:t>
            </a:r>
            <a:endParaRPr lang="zh-CN" altLang="zh-CN" sz="2400" dirty="0"/>
          </a:p>
          <a:p>
            <a:pPr>
              <a:defRPr/>
            </a:pPr>
            <a:r>
              <a:rPr lang="en-US" altLang="zh-CN" sz="2400" dirty="0"/>
              <a:t>(3) </a:t>
            </a:r>
            <a:r>
              <a:rPr lang="zh-CN" altLang="zh-CN" sz="2400" dirty="0"/>
              <a:t>建立应用软件实际所需进行业务处理（增删改、查询、统计等）的数据库及数据。</a:t>
            </a:r>
            <a:r>
              <a:rPr lang="en-US" altLang="zh-CN" sz="2400" dirty="0"/>
              <a:t> </a:t>
            </a:r>
            <a:endParaRPr lang="zh-CN" altLang="zh-CN" sz="2400" dirty="0"/>
          </a:p>
          <a:p>
            <a:pPr>
              <a:defRPr/>
            </a:pPr>
            <a:r>
              <a:rPr lang="en-US" altLang="zh-CN" sz="2400" dirty="0"/>
              <a:t>(4) </a:t>
            </a:r>
            <a:r>
              <a:rPr lang="zh-CN" altLang="zh-CN" sz="2400" dirty="0"/>
              <a:t>进行系统运行及初步调试，达到实验要求。 </a:t>
            </a:r>
          </a:p>
          <a:p>
            <a:pPr>
              <a:defRPr/>
            </a:pPr>
            <a:r>
              <a:rPr lang="en-US" altLang="zh-CN" sz="2400" dirty="0"/>
              <a:t>(5) </a:t>
            </a:r>
            <a:r>
              <a:rPr lang="zh-CN" altLang="zh-CN" sz="2400" dirty="0"/>
              <a:t>按照“计算机编程手册”模板完成软件文档的编写。</a:t>
            </a:r>
            <a:endParaRPr lang="zh-CN" altLang="en-US" sz="2400" b="0" dirty="0">
              <a:solidFill>
                <a:schemeClr val="tx1"/>
              </a:solidFill>
              <a:latin typeface="Arial" panose="020B0604020202020204" pitchFamily="34" charset="0"/>
            </a:endParaRPr>
          </a:p>
        </p:txBody>
      </p:sp>
      <p:sp>
        <p:nvSpPr>
          <p:cNvPr id="6" name="Rectangle 2"/>
          <p:cNvSpPr txBox="1">
            <a:spLocks noChangeArrowheads="1"/>
          </p:cNvSpPr>
          <p:nvPr/>
        </p:nvSpPr>
        <p:spPr bwMode="auto">
          <a:xfrm>
            <a:off x="590550" y="217488"/>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a:effectLst>
                  <a:outerShdw blurRad="38100" dist="38100" dir="2700000" algn="tl">
                    <a:srgbClr val="C0C0C0"/>
                  </a:outerShdw>
                </a:effectLst>
              </a:rPr>
              <a:t>6.6 </a:t>
            </a:r>
            <a:r>
              <a:rPr lang="zh-CN" altLang="en-US">
                <a:effectLst>
                  <a:outerShdw blurRad="38100" dist="38100" dir="2700000" algn="tl">
                    <a:srgbClr val="C0C0C0"/>
                  </a:outerShdw>
                </a:effectLst>
              </a:rPr>
              <a:t>实验六 </a:t>
            </a:r>
            <a:r>
              <a:rPr lang="zh-CN" altLang="zh-CN"/>
              <a:t>手机</a:t>
            </a:r>
            <a:r>
              <a:rPr lang="en-US" altLang="zh-CN"/>
              <a:t>WebApp</a:t>
            </a:r>
            <a:r>
              <a:rPr lang="zh-CN" altLang="zh-CN"/>
              <a:t>研发操作</a:t>
            </a:r>
            <a:br>
              <a:rPr lang="en-US" altLang="zh-CN"/>
            </a:br>
            <a:r>
              <a:rPr lang="zh-CN" altLang="zh-CN"/>
              <a:t>应用与软件实现</a:t>
            </a:r>
            <a:endParaRPr lang="zh-CN" altLang="en-US" dirty="0"/>
          </a:p>
        </p:txBody>
      </p:sp>
    </p:spTree>
    <p:extLst>
      <p:ext uri="{BB962C8B-B14F-4D97-AF65-F5344CB8AC3E}">
        <p14:creationId xmlns:p14="http://schemas.microsoft.com/office/powerpoint/2010/main" val="19534419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5" name="圆角矩形 4"/>
          <p:cNvSpPr/>
          <p:nvPr/>
        </p:nvSpPr>
        <p:spPr bwMode="gray">
          <a:xfrm>
            <a:off x="755650" y="1412875"/>
            <a:ext cx="7920038" cy="3744913"/>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a:defRPr/>
            </a:pPr>
            <a:r>
              <a:rPr lang="en-US" altLang="zh-CN" sz="2400" dirty="0"/>
              <a:t>5.</a:t>
            </a:r>
            <a:r>
              <a:rPr lang="zh-CN" altLang="zh-CN" sz="2400" dirty="0"/>
              <a:t>实验结果</a:t>
            </a:r>
          </a:p>
          <a:p>
            <a:pPr>
              <a:defRPr/>
            </a:pPr>
            <a:r>
              <a:rPr lang="zh-CN" altLang="zh-CN" sz="2400" dirty="0"/>
              <a:t>提交“计算机编程手册”，最后与课程设计一起形成一个完整应用软件上交。</a:t>
            </a:r>
            <a:r>
              <a:rPr lang="en-US" altLang="zh-CN" sz="2400" dirty="0"/>
              <a:t> </a:t>
            </a:r>
            <a:endParaRPr lang="zh-CN" altLang="zh-CN" sz="2400" dirty="0"/>
          </a:p>
          <a:p>
            <a:pPr>
              <a:defRPr/>
            </a:pPr>
            <a:r>
              <a:rPr lang="en-US" altLang="zh-CN" sz="2400" dirty="0"/>
              <a:t>6.</a:t>
            </a:r>
            <a:r>
              <a:rPr lang="zh-CN" altLang="zh-CN" sz="2400" dirty="0"/>
              <a:t>实验小结</a:t>
            </a:r>
            <a:r>
              <a:rPr lang="en-US" altLang="zh-CN" sz="2400" dirty="0"/>
              <a:t> </a:t>
            </a:r>
            <a:endParaRPr lang="zh-CN" altLang="zh-CN" sz="2400" dirty="0"/>
          </a:p>
          <a:p>
            <a:pPr>
              <a:defRPr/>
            </a:pPr>
            <a:r>
              <a:rPr lang="zh-CN" altLang="zh-CN" sz="2400" dirty="0"/>
              <a:t>【提示】对照上述“实验目的”、“实验要求”、“实验内容”、“实验步骤”等方面的完成情况，进行认真具体总结。</a:t>
            </a:r>
          </a:p>
        </p:txBody>
      </p:sp>
      <p:sp>
        <p:nvSpPr>
          <p:cNvPr id="6" name="Rectangle 2"/>
          <p:cNvSpPr txBox="1">
            <a:spLocks noChangeArrowheads="1"/>
          </p:cNvSpPr>
          <p:nvPr/>
        </p:nvSpPr>
        <p:spPr bwMode="auto">
          <a:xfrm>
            <a:off x="590550" y="217488"/>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a:effectLst>
                  <a:outerShdw blurRad="38100" dist="38100" dir="2700000" algn="tl">
                    <a:srgbClr val="C0C0C0"/>
                  </a:outerShdw>
                </a:effectLst>
              </a:rPr>
              <a:t>6.6 </a:t>
            </a:r>
            <a:r>
              <a:rPr lang="zh-CN" altLang="en-US">
                <a:effectLst>
                  <a:outerShdw blurRad="38100" dist="38100" dir="2700000" algn="tl">
                    <a:srgbClr val="C0C0C0"/>
                  </a:outerShdw>
                </a:effectLst>
              </a:rPr>
              <a:t>实验六 </a:t>
            </a:r>
            <a:r>
              <a:rPr lang="zh-CN" altLang="zh-CN"/>
              <a:t>手机</a:t>
            </a:r>
            <a:r>
              <a:rPr lang="en-US" altLang="zh-CN"/>
              <a:t>WebApp</a:t>
            </a:r>
            <a:r>
              <a:rPr lang="zh-CN" altLang="zh-CN"/>
              <a:t>研发操作</a:t>
            </a:r>
            <a:br>
              <a:rPr lang="en-US" altLang="zh-CN"/>
            </a:br>
            <a:r>
              <a:rPr lang="zh-CN" altLang="zh-CN"/>
              <a:t>应用与软件实现</a:t>
            </a:r>
            <a:endParaRPr lang="zh-CN" altLang="en-US" dirty="0"/>
          </a:p>
        </p:txBody>
      </p:sp>
    </p:spTree>
    <p:extLst>
      <p:ext uri="{BB962C8B-B14F-4D97-AF65-F5344CB8AC3E}">
        <p14:creationId xmlns:p14="http://schemas.microsoft.com/office/powerpoint/2010/main" val="18065933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6.6 </a:t>
            </a:r>
            <a:r>
              <a:rPr lang="zh-CN" altLang="en-US">
                <a:effectLst>
                  <a:outerShdw blurRad="38100" dist="38100" dir="2700000" algn="tl">
                    <a:srgbClr val="C0C0C0"/>
                  </a:outerShdw>
                </a:effectLst>
              </a:rPr>
              <a:t>本章小结</a:t>
            </a:r>
            <a:r>
              <a:rPr lang="zh-CN" altLang="en-US"/>
              <a:t> </a:t>
            </a:r>
          </a:p>
        </p:txBody>
      </p:sp>
      <p:sp>
        <p:nvSpPr>
          <p:cNvPr id="68611"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5" name="圆角矩形 4"/>
          <p:cNvSpPr/>
          <p:nvPr/>
        </p:nvSpPr>
        <p:spPr bwMode="gray">
          <a:xfrm>
            <a:off x="611188" y="1484313"/>
            <a:ext cx="7920037" cy="4249737"/>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a:defRPr/>
            </a:pPr>
            <a:r>
              <a:rPr lang="zh-CN" altLang="en-US" sz="2400">
                <a:solidFill>
                  <a:srgbClr val="C00000"/>
                </a:solidFill>
                <a:latin typeface="Arial" pitchFamily="34" charset="0"/>
              </a:rPr>
              <a:t>       </a:t>
            </a:r>
            <a:r>
              <a:rPr lang="zh-CN" altLang="en-US" sz="2400">
                <a:solidFill>
                  <a:srgbClr val="C00000"/>
                </a:solidFill>
                <a:latin typeface="楷体_GB2312" pitchFamily="49" charset="-122"/>
                <a:ea typeface="楷体_GB2312" pitchFamily="49" charset="-122"/>
              </a:rPr>
              <a:t>编程语言</a:t>
            </a:r>
            <a:r>
              <a:rPr lang="zh-CN" altLang="en-US" sz="2400">
                <a:solidFill>
                  <a:schemeClr val="tx1"/>
                </a:solidFill>
                <a:latin typeface="楷体_GB2312" pitchFamily="49" charset="-122"/>
                <a:ea typeface="楷体_GB2312" pitchFamily="49" charset="-122"/>
              </a:rPr>
              <a:t>是人与计算机交流的工具。可以从语言层次、语言适用性、语言面向和应用领域等方面对其进行分类。</a:t>
            </a:r>
            <a:r>
              <a:rPr lang="zh-CN" altLang="en-US" sz="2400">
                <a:solidFill>
                  <a:srgbClr val="C00000"/>
                </a:solidFill>
                <a:latin typeface="楷体_GB2312" pitchFamily="49" charset="-122"/>
                <a:ea typeface="楷体_GB2312" pitchFamily="49" charset="-122"/>
              </a:rPr>
              <a:t>程序设计方法</a:t>
            </a:r>
            <a:r>
              <a:rPr lang="zh-CN" altLang="en-US" sz="2400">
                <a:solidFill>
                  <a:schemeClr val="tx1"/>
                </a:solidFill>
                <a:latin typeface="楷体_GB2312" pitchFamily="49" charset="-122"/>
                <a:ea typeface="楷体_GB2312" pitchFamily="49" charset="-122"/>
              </a:rPr>
              <a:t>有模块化程序设计、</a:t>
            </a:r>
            <a:r>
              <a:rPr lang="en-US" altLang="zh-CN" sz="2400">
                <a:solidFill>
                  <a:schemeClr val="tx1"/>
                </a:solidFill>
                <a:latin typeface="楷体_GB2312" pitchFamily="49" charset="-122"/>
                <a:ea typeface="楷体_GB2312" pitchFamily="49" charset="-122"/>
              </a:rPr>
              <a:t>SP</a:t>
            </a:r>
            <a:r>
              <a:rPr lang="zh-CN" altLang="en-US" sz="2400">
                <a:solidFill>
                  <a:schemeClr val="tx1"/>
                </a:solidFill>
                <a:latin typeface="楷体_GB2312" pitchFamily="49" charset="-122"/>
                <a:ea typeface="楷体_GB2312" pitchFamily="49" charset="-122"/>
              </a:rPr>
              <a:t>和</a:t>
            </a:r>
            <a:r>
              <a:rPr lang="en-US" altLang="zh-CN" sz="2400">
                <a:solidFill>
                  <a:schemeClr val="tx1"/>
                </a:solidFill>
                <a:latin typeface="楷体_GB2312" pitchFamily="49" charset="-122"/>
                <a:ea typeface="楷体_GB2312" pitchFamily="49" charset="-122"/>
              </a:rPr>
              <a:t>OOP</a:t>
            </a:r>
            <a:r>
              <a:rPr lang="zh-CN" altLang="en-US" sz="2400">
                <a:solidFill>
                  <a:schemeClr val="tx1"/>
                </a:solidFill>
                <a:latin typeface="楷体_GB2312" pitchFamily="49" charset="-122"/>
                <a:ea typeface="楷体_GB2312" pitchFamily="49" charset="-122"/>
              </a:rPr>
              <a:t>设计等。</a:t>
            </a:r>
            <a:r>
              <a:rPr lang="en-US" altLang="zh-CN" sz="2400">
                <a:solidFill>
                  <a:schemeClr val="tx1"/>
                </a:solidFill>
                <a:latin typeface="楷体_GB2312" pitchFamily="49" charset="-122"/>
                <a:ea typeface="楷体_GB2312" pitchFamily="49" charset="-122"/>
              </a:rPr>
              <a:t>OOM</a:t>
            </a:r>
            <a:r>
              <a:rPr lang="zh-CN" altLang="en-US" sz="2400">
                <a:solidFill>
                  <a:schemeClr val="tx1"/>
                </a:solidFill>
                <a:latin typeface="楷体_GB2312" pitchFamily="49" charset="-122"/>
                <a:ea typeface="楷体_GB2312" pitchFamily="49" charset="-122"/>
              </a:rPr>
              <a:t>是目前最为流行的程序设计方法。</a:t>
            </a:r>
            <a:r>
              <a:rPr lang="zh-CN" altLang="en-US" sz="2400">
                <a:solidFill>
                  <a:srgbClr val="C00000"/>
                </a:solidFill>
                <a:latin typeface="楷体_GB2312" pitchFamily="49" charset="-122"/>
                <a:ea typeface="楷体_GB2312" pitchFamily="49" charset="-122"/>
              </a:rPr>
              <a:t>程序设计风格</a:t>
            </a:r>
            <a:r>
              <a:rPr lang="zh-CN" altLang="en-US" sz="2400">
                <a:solidFill>
                  <a:schemeClr val="tx1"/>
                </a:solidFill>
                <a:latin typeface="楷体_GB2312" pitchFamily="49" charset="-122"/>
                <a:ea typeface="楷体_GB2312" pitchFamily="49" charset="-122"/>
              </a:rPr>
              <a:t>是指一个人编制程序时所表现出来的特点、习惯及逻辑思路。</a:t>
            </a:r>
            <a:r>
              <a:rPr lang="zh-CN" altLang="en-US" sz="2400">
                <a:solidFill>
                  <a:srgbClr val="C00000"/>
                </a:solidFill>
                <a:latin typeface="楷体_GB2312" pitchFamily="49" charset="-122"/>
                <a:ea typeface="楷体_GB2312" pitchFamily="49" charset="-122"/>
              </a:rPr>
              <a:t>良好的程序设计风格</a:t>
            </a:r>
            <a:r>
              <a:rPr lang="zh-CN" altLang="en-US" sz="2400">
                <a:solidFill>
                  <a:schemeClr val="tx1"/>
                </a:solidFill>
                <a:latin typeface="楷体_GB2312" pitchFamily="49" charset="-122"/>
                <a:ea typeface="楷体_GB2312" pitchFamily="49" charset="-122"/>
              </a:rPr>
              <a:t>应该注意源程序文档化、数据说明、编码构造、输入输出和效率及安全性等问题。</a:t>
            </a:r>
            <a:r>
              <a:rPr lang="en-US" altLang="zh-CN" sz="2400">
                <a:solidFill>
                  <a:schemeClr val="tx1"/>
                </a:solidFill>
                <a:latin typeface="楷体_GB2312" pitchFamily="49" charset="-122"/>
                <a:ea typeface="楷体_GB2312" pitchFamily="49" charset="-122"/>
              </a:rPr>
              <a:t>OOL</a:t>
            </a:r>
            <a:r>
              <a:rPr lang="zh-CN" altLang="en-US" sz="2400">
                <a:solidFill>
                  <a:schemeClr val="tx1"/>
                </a:solidFill>
                <a:latin typeface="楷体_GB2312" pitchFamily="49" charset="-122"/>
                <a:ea typeface="楷体_GB2312" pitchFamily="49" charset="-122"/>
              </a:rPr>
              <a:t>是一类以对象作为基本程序结构单位的程序设计语言，用于描述的设计以对象为核心，对象是程序运行的基本成分。</a:t>
            </a:r>
          </a:p>
        </p:txBody>
      </p:sp>
      <p:pic>
        <p:nvPicPr>
          <p:cNvPr id="68613" name="Picture 6" descr="C:\Program Files\Microsoft Office\MEDIA\CAGCAT10\j028575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5661025"/>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07338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ChangeArrowheads="1"/>
          </p:cNvSpPr>
          <p:nvPr/>
        </p:nvSpPr>
        <p:spPr bwMode="white">
          <a:xfrm>
            <a:off x="428625" y="161925"/>
            <a:ext cx="8178800" cy="533400"/>
          </a:xfrm>
          <a:prstGeom prst="rect">
            <a:avLst/>
          </a:prstGeom>
          <a:noFill/>
          <a:ln>
            <a:noFill/>
          </a:ln>
        </p:spPr>
        <p:txBody>
          <a:bodyPr anchor="ctr"/>
          <a:lstStyle/>
          <a:p>
            <a:pPr algn="ctr">
              <a:buFontTx/>
              <a:buNone/>
              <a:defRPr/>
            </a:pPr>
            <a:r>
              <a:rPr lang="en-US" altLang="zh-CN" sz="3200" kern="0" dirty="0">
                <a:solidFill>
                  <a:schemeClr val="bg1"/>
                </a:solidFill>
                <a:effectLst>
                  <a:outerShdw blurRad="38100" dist="38100" dir="2700000" algn="tl">
                    <a:srgbClr val="C0C0C0"/>
                  </a:outerShdw>
                </a:effectLst>
                <a:latin typeface="+mj-lt"/>
                <a:ea typeface="+mj-ea"/>
                <a:cs typeface="+mj-cs"/>
              </a:rPr>
              <a:t>6.7 </a:t>
            </a:r>
            <a:r>
              <a:rPr lang="zh-CN" altLang="en-US" sz="3200" kern="0" dirty="0">
                <a:solidFill>
                  <a:schemeClr val="bg1"/>
                </a:solidFill>
                <a:effectLst>
                  <a:outerShdw blurRad="38100" dist="38100" dir="2700000" algn="tl">
                    <a:srgbClr val="C0C0C0"/>
                  </a:outerShdw>
                </a:effectLst>
                <a:latin typeface="+mj-lt"/>
                <a:ea typeface="+mj-ea"/>
                <a:cs typeface="+mj-cs"/>
              </a:rPr>
              <a:t>本章小结</a:t>
            </a:r>
            <a:r>
              <a:rPr lang="zh-CN" altLang="en-US" sz="3200" kern="0" dirty="0">
                <a:solidFill>
                  <a:schemeClr val="bg1"/>
                </a:solidFill>
                <a:latin typeface="+mj-lt"/>
                <a:ea typeface="+mj-ea"/>
                <a:cs typeface="+mj-cs"/>
              </a:rPr>
              <a:t> </a:t>
            </a:r>
          </a:p>
        </p:txBody>
      </p:sp>
      <p:sp>
        <p:nvSpPr>
          <p:cNvPr id="4" name="圆角矩形 3"/>
          <p:cNvSpPr/>
          <p:nvPr/>
        </p:nvSpPr>
        <p:spPr bwMode="gray">
          <a:xfrm>
            <a:off x="431800" y="1196975"/>
            <a:ext cx="8316913" cy="414020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a:defRPr/>
            </a:pPr>
            <a:endParaRPr lang="zh-CN" altLang="en-US" sz="2400">
              <a:solidFill>
                <a:schemeClr val="tx1"/>
              </a:solidFill>
              <a:latin typeface="楷体_GB2312" pitchFamily="49" charset="-122"/>
              <a:ea typeface="楷体_GB2312" pitchFamily="49" charset="-122"/>
            </a:endParaRPr>
          </a:p>
        </p:txBody>
      </p:sp>
      <p:sp>
        <p:nvSpPr>
          <p:cNvPr id="69636" name="Rectangle 3"/>
          <p:cNvSpPr txBox="1">
            <a:spLocks noChangeArrowheads="1"/>
          </p:cNvSpPr>
          <p:nvPr/>
        </p:nvSpPr>
        <p:spPr bwMode="auto">
          <a:xfrm>
            <a:off x="457200" y="1295400"/>
            <a:ext cx="8153400"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Font typeface="Wingdings" panose="05000000000000000000" pitchFamily="2" charset="2"/>
              <a:buChar char="n"/>
            </a:pPr>
            <a:r>
              <a:rPr lang="zh-CN" altLang="en-US" sz="2200">
                <a:latin typeface="宋体" panose="02010600030101010101" pitchFamily="2" charset="-122"/>
              </a:rPr>
              <a:t>    </a:t>
            </a:r>
            <a:r>
              <a:rPr lang="zh-CN" altLang="en-US" sz="2200">
                <a:solidFill>
                  <a:srgbClr val="FF0000"/>
                </a:solidFill>
                <a:latin typeface="宋体" panose="02010600030101010101" pitchFamily="2" charset="-122"/>
              </a:rPr>
              <a:t>系统实现</a:t>
            </a:r>
            <a:r>
              <a:rPr lang="zh-CN" altLang="en-US" sz="2200">
                <a:latin typeface="宋体" panose="02010600030101010101" pitchFamily="2" charset="-122"/>
              </a:rPr>
              <a:t>包括编程、软件测试、系统集成、软件发布以及实现管理与文档等。</a:t>
            </a:r>
            <a:r>
              <a:rPr lang="zh-CN" altLang="en-US" sz="2200">
                <a:solidFill>
                  <a:srgbClr val="C00000"/>
                </a:solidFill>
                <a:latin typeface="宋体" panose="02010600030101010101" pitchFamily="2" charset="-122"/>
              </a:rPr>
              <a:t>编程实现</a:t>
            </a:r>
            <a:r>
              <a:rPr lang="zh-CN" altLang="en-US" sz="2200">
                <a:latin typeface="宋体" panose="02010600030101010101" pitchFamily="2" charset="-122"/>
              </a:rPr>
              <a:t>有数据库、业务对象和用例实现，以及自顶向下，自底向上等实现策略。需要重视</a:t>
            </a:r>
            <a:r>
              <a:rPr lang="zh-CN" altLang="en-US" sz="2200">
                <a:solidFill>
                  <a:srgbClr val="C00000"/>
                </a:solidFill>
                <a:latin typeface="宋体" panose="02010600030101010101" pitchFamily="2" charset="-122"/>
              </a:rPr>
              <a:t>软件版本控制和管理</a:t>
            </a:r>
            <a:r>
              <a:rPr lang="zh-CN" altLang="en-US" sz="2200">
                <a:latin typeface="宋体" panose="02010600030101010101" pitchFamily="2" charset="-122"/>
              </a:rPr>
              <a:t>工作。软件一般具有中间版本、</a:t>
            </a:r>
            <a:r>
              <a:rPr lang="en-US" altLang="zh-CN" sz="2200">
                <a:latin typeface="宋体" panose="02010600030101010101" pitchFamily="2" charset="-122"/>
              </a:rPr>
              <a:t>a</a:t>
            </a:r>
            <a:r>
              <a:rPr lang="zh-CN" altLang="en-US" sz="2200">
                <a:latin typeface="宋体" panose="02010600030101010101" pitchFamily="2" charset="-122"/>
              </a:rPr>
              <a:t>版本、</a:t>
            </a:r>
            <a:r>
              <a:rPr lang="en-US" altLang="zh-CN" sz="2200">
                <a:latin typeface="宋体" panose="02010600030101010101" pitchFamily="2" charset="-122"/>
              </a:rPr>
              <a:t>B</a:t>
            </a:r>
            <a:r>
              <a:rPr lang="zh-CN" altLang="en-US" sz="2200">
                <a:latin typeface="宋体" panose="02010600030101010101" pitchFamily="2" charset="-122"/>
              </a:rPr>
              <a:t>版本、发布版本和维护版本几种形式。</a:t>
            </a:r>
          </a:p>
          <a:p>
            <a:pPr>
              <a:spcBef>
                <a:spcPct val="20000"/>
              </a:spcBef>
              <a:buClr>
                <a:schemeClr val="hlink"/>
              </a:buClr>
              <a:buFont typeface="Wingdings" panose="05000000000000000000" pitchFamily="2" charset="2"/>
              <a:buChar char="n"/>
            </a:pPr>
            <a:r>
              <a:rPr lang="zh-CN" altLang="en-US" sz="2200">
                <a:latin typeface="宋体" panose="02010600030101010101" pitchFamily="2" charset="-122"/>
              </a:rPr>
              <a:t>    为了更加高效、低成本地研发出高可靠性的源程序代码，应当有效利用</a:t>
            </a:r>
            <a:r>
              <a:rPr lang="zh-CN" altLang="en-US" sz="2200">
                <a:solidFill>
                  <a:srgbClr val="C00000"/>
                </a:solidFill>
                <a:latin typeface="宋体" panose="02010600030101010101" pitchFamily="2" charset="-122"/>
              </a:rPr>
              <a:t>程序设计工具</a:t>
            </a:r>
            <a:r>
              <a:rPr lang="zh-CN" altLang="en-US" sz="2200">
                <a:latin typeface="宋体" panose="02010600030101010101" pitchFamily="2" charset="-122"/>
              </a:rPr>
              <a:t>和</a:t>
            </a:r>
            <a:r>
              <a:rPr lang="zh-CN" altLang="en-US" sz="2200">
                <a:solidFill>
                  <a:srgbClr val="C00000"/>
                </a:solidFill>
                <a:latin typeface="宋体" panose="02010600030101010101" pitchFamily="2" charset="-122"/>
              </a:rPr>
              <a:t>软件生成技术</a:t>
            </a:r>
            <a:r>
              <a:rPr lang="zh-CN" altLang="en-US" sz="2200">
                <a:latin typeface="宋体" panose="02010600030101010101" pitchFamily="2" charset="-122"/>
              </a:rPr>
              <a:t>。还应当重视</a:t>
            </a:r>
            <a:r>
              <a:rPr lang="zh-CN" altLang="en-US" sz="2200">
                <a:solidFill>
                  <a:srgbClr val="C00000"/>
                </a:solidFill>
                <a:latin typeface="宋体" panose="02010600030101010101" pitchFamily="2" charset="-122"/>
              </a:rPr>
              <a:t>软件实现文档编写</a:t>
            </a:r>
            <a:r>
              <a:rPr lang="zh-CN" altLang="en-US" sz="2200">
                <a:latin typeface="宋体" panose="02010600030101010101" pitchFamily="2" charset="-122"/>
              </a:rPr>
              <a:t>及</a:t>
            </a:r>
            <a:r>
              <a:rPr lang="zh-CN" altLang="en-US" sz="2200">
                <a:solidFill>
                  <a:srgbClr val="C00000"/>
                </a:solidFill>
                <a:latin typeface="宋体" panose="02010600030101010101" pitchFamily="2" charset="-122"/>
              </a:rPr>
              <a:t>审核鉴定</a:t>
            </a:r>
            <a:r>
              <a:rPr lang="zh-CN" altLang="en-US" sz="2200">
                <a:latin typeface="宋体" panose="02010600030101010101" pitchFamily="2" charset="-122"/>
              </a:rPr>
              <a:t>，软件实现文档由源程序清单和用户手册组成。“用户手册”主要包括</a:t>
            </a:r>
            <a:r>
              <a:rPr lang="en-US" altLang="zh-CN" sz="2200">
                <a:latin typeface="宋体" panose="02010600030101010101" pitchFamily="2" charset="-122"/>
              </a:rPr>
              <a:t>《</a:t>
            </a:r>
            <a:r>
              <a:rPr lang="zh-CN" altLang="en-US" sz="2200">
                <a:latin typeface="宋体" panose="02010600030101010101" pitchFamily="2" charset="-122"/>
              </a:rPr>
              <a:t>用户安装手册</a:t>
            </a:r>
            <a:r>
              <a:rPr lang="en-US" altLang="zh-CN" sz="2200">
                <a:latin typeface="宋体" panose="02010600030101010101" pitchFamily="2" charset="-122"/>
              </a:rPr>
              <a:t>》</a:t>
            </a:r>
            <a:r>
              <a:rPr lang="zh-CN" altLang="en-US" sz="2200">
                <a:latin typeface="宋体" panose="02010600030101010101" pitchFamily="2" charset="-122"/>
              </a:rPr>
              <a:t>和</a:t>
            </a:r>
            <a:r>
              <a:rPr lang="en-US" altLang="zh-CN" sz="2200">
                <a:latin typeface="宋体" panose="02010600030101010101" pitchFamily="2" charset="-122"/>
              </a:rPr>
              <a:t>《</a:t>
            </a:r>
            <a:r>
              <a:rPr lang="zh-CN" altLang="en-US" sz="2200">
                <a:latin typeface="宋体" panose="02010600030101010101" pitchFamily="2" charset="-122"/>
              </a:rPr>
              <a:t>用户使用手册</a:t>
            </a:r>
            <a:r>
              <a:rPr lang="en-US" altLang="zh-CN" sz="2200">
                <a:latin typeface="宋体" panose="02010600030101010101" pitchFamily="2" charset="-122"/>
              </a:rPr>
              <a:t>》</a:t>
            </a:r>
            <a:r>
              <a:rPr lang="zh-CN" altLang="en-US" sz="2200">
                <a:latin typeface="宋体" panose="02010600030101010101" pitchFamily="2" charset="-122"/>
              </a:rPr>
              <a:t>。在特殊情况下，在用户手册中还要增加</a:t>
            </a:r>
            <a:r>
              <a:rPr lang="en-US" altLang="zh-CN" sz="2200">
                <a:latin typeface="宋体" panose="02010600030101010101" pitchFamily="2" charset="-122"/>
              </a:rPr>
              <a:t>《</a:t>
            </a:r>
            <a:r>
              <a:rPr lang="zh-CN" altLang="en-US" sz="2200">
                <a:latin typeface="宋体" panose="02010600030101010101" pitchFamily="2" charset="-122"/>
              </a:rPr>
              <a:t>系统管理员手册</a:t>
            </a:r>
            <a:r>
              <a:rPr lang="en-US" altLang="zh-CN" sz="2200">
                <a:latin typeface="宋体" panose="02010600030101010101" pitchFamily="2" charset="-122"/>
              </a:rPr>
              <a:t>》</a:t>
            </a:r>
            <a:r>
              <a:rPr lang="zh-CN" altLang="en-US" sz="2200">
                <a:latin typeface="宋体" panose="02010600030101010101" pitchFamily="2" charset="-122"/>
              </a:rPr>
              <a:t>的内容。</a:t>
            </a:r>
          </a:p>
          <a:p>
            <a:pPr>
              <a:spcBef>
                <a:spcPct val="20000"/>
              </a:spcBef>
              <a:buClr>
                <a:schemeClr val="hlink"/>
              </a:buClr>
              <a:buFont typeface="Wingdings" panose="05000000000000000000" pitchFamily="2" charset="2"/>
              <a:buChar char="n"/>
            </a:pPr>
            <a:endParaRPr lang="zh-CN" altLang="en-US" sz="2200">
              <a:solidFill>
                <a:schemeClr val="tx2"/>
              </a:solidFill>
              <a:latin typeface="宋体" panose="02010600030101010101" pitchFamily="2" charset="-122"/>
            </a:endParaRPr>
          </a:p>
        </p:txBody>
      </p:sp>
    </p:spTree>
    <p:extLst>
      <p:ext uri="{BB962C8B-B14F-4D97-AF65-F5344CB8AC3E}">
        <p14:creationId xmlns:p14="http://schemas.microsoft.com/office/powerpoint/2010/main" val="59202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323850" y="1268413"/>
            <a:ext cx="8569325" cy="500538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endParaRPr lang="zh-CN" altLang="en-US" sz="2400" dirty="0">
              <a:solidFill>
                <a:schemeClr val="tx1"/>
              </a:solidFill>
              <a:latin typeface="Arial" panose="020B0604020202020204" pitchFamily="34" charset="0"/>
            </a:endParaRPr>
          </a:p>
        </p:txBody>
      </p:sp>
      <p:pic>
        <p:nvPicPr>
          <p:cNvPr id="9220"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9088" y="2255838"/>
            <a:ext cx="3338512"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16"/>
          <p:cNvSpPr>
            <a:spLocks noChangeArrowheads="1"/>
          </p:cNvSpPr>
          <p:nvPr/>
        </p:nvSpPr>
        <p:spPr bwMode="auto">
          <a:xfrm>
            <a:off x="6049963" y="5430838"/>
            <a:ext cx="22082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990033"/>
                </a:solidFill>
              </a:rPr>
              <a:t>图</a:t>
            </a:r>
            <a:r>
              <a:rPr lang="en-US" altLang="zh-CN">
                <a:solidFill>
                  <a:srgbClr val="990033"/>
                </a:solidFill>
              </a:rPr>
              <a:t>6-1</a:t>
            </a:r>
            <a:r>
              <a:rPr lang="zh-CN" altLang="en-US">
                <a:solidFill>
                  <a:srgbClr val="990033"/>
                </a:solidFill>
              </a:rPr>
              <a:t>软件实现过程</a:t>
            </a:r>
            <a:r>
              <a:rPr lang="zh-CN" altLang="en-US"/>
              <a:t> </a:t>
            </a:r>
          </a:p>
        </p:txBody>
      </p:sp>
      <p:sp>
        <p:nvSpPr>
          <p:cNvPr id="9222" name="矩形 1"/>
          <p:cNvSpPr>
            <a:spLocks noChangeArrowheads="1"/>
          </p:cNvSpPr>
          <p:nvPr/>
        </p:nvSpPr>
        <p:spPr bwMode="auto">
          <a:xfrm>
            <a:off x="827088" y="1844675"/>
            <a:ext cx="4572000"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300"/>
              <a:t>        </a:t>
            </a:r>
            <a:r>
              <a:rPr lang="zh-CN" altLang="zh-CN" sz="2500">
                <a:solidFill>
                  <a:srgbClr val="C00000"/>
                </a:solidFill>
              </a:rPr>
              <a:t>在微观上</a:t>
            </a:r>
            <a:r>
              <a:rPr lang="zh-CN" altLang="zh-CN" sz="2500"/>
              <a:t>，</a:t>
            </a:r>
            <a:r>
              <a:rPr lang="zh-CN" altLang="zh-CN" sz="2500">
                <a:solidFill>
                  <a:srgbClr val="C00000"/>
                </a:solidFill>
              </a:rPr>
              <a:t>软件实现</a:t>
            </a:r>
            <a:r>
              <a:rPr lang="zh-CN" altLang="zh-CN" sz="2500"/>
              <a:t>是指通过编程、调试、单元与集成测试、系统集成等创建软件产品的过程。</a:t>
            </a:r>
            <a:r>
              <a:rPr lang="zh-CN" altLang="zh-CN" sz="2500">
                <a:solidFill>
                  <a:srgbClr val="C00000"/>
                </a:solidFill>
              </a:rPr>
              <a:t>软件实现</a:t>
            </a:r>
            <a:r>
              <a:rPr lang="zh-CN" altLang="zh-CN" sz="2500"/>
              <a:t>是在软件设计基础上进行的，其本身也涉及到设计和测试工作。软件实现的输入是“软件详细设计文档”，输出是源程序、目标程序和用户</a:t>
            </a:r>
            <a:r>
              <a:rPr lang="zh-CN" altLang="en-US" sz="2500"/>
              <a:t>手册</a:t>
            </a:r>
            <a:r>
              <a:rPr lang="en-US" altLang="zh-CN" sz="2500"/>
              <a:t>.</a:t>
            </a:r>
            <a:r>
              <a:rPr lang="zh-CN" altLang="zh-CN" sz="2500"/>
              <a:t>如图</a:t>
            </a:r>
            <a:r>
              <a:rPr lang="en-US" altLang="zh-CN" sz="2500"/>
              <a:t>6-1</a:t>
            </a:r>
            <a:r>
              <a:rPr lang="zh-CN" altLang="zh-CN" sz="2500"/>
              <a:t>所示。</a:t>
            </a:r>
            <a:endParaRPr lang="zh-CN" altLang="en-US" sz="2500"/>
          </a:p>
        </p:txBody>
      </p:sp>
      <p:sp>
        <p:nvSpPr>
          <p:cNvPr id="9223" name="Rectangle 9"/>
          <p:cNvSpPr>
            <a:spLocks noChangeArrowheads="1"/>
          </p:cNvSpPr>
          <p:nvPr/>
        </p:nvSpPr>
        <p:spPr bwMode="auto">
          <a:xfrm>
            <a:off x="7604125" y="4733925"/>
            <a:ext cx="100330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tx2"/>
                </a:solidFill>
                <a:ea typeface="黑体" panose="02010609060101010101" pitchFamily="49" charset="-122"/>
              </a:rPr>
              <a:t>用户手册</a:t>
            </a:r>
          </a:p>
        </p:txBody>
      </p:sp>
      <p:sp>
        <p:nvSpPr>
          <p:cNvPr id="9"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6.1 </a:t>
            </a:r>
            <a:r>
              <a:rPr lang="zh-CN" altLang="en-US" sz="3600" dirty="0">
                <a:effectLst>
                  <a:outerShdw blurRad="38100" dist="38100" dir="2700000" algn="tl">
                    <a:srgbClr val="C0C0C0"/>
                  </a:outerShdw>
                </a:effectLst>
              </a:rPr>
              <a:t>软件编程实现概述</a:t>
            </a:r>
            <a:r>
              <a:rPr lang="zh-CN" altLang="en-US" sz="3600" dirty="0"/>
              <a:t> </a:t>
            </a:r>
          </a:p>
        </p:txBody>
      </p:sp>
    </p:spTree>
    <p:extLst>
      <p:ext uri="{BB962C8B-B14F-4D97-AF65-F5344CB8AC3E}">
        <p14:creationId xmlns:p14="http://schemas.microsoft.com/office/powerpoint/2010/main" val="289795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539750" y="1268413"/>
            <a:ext cx="7921625" cy="50403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spcAft>
                <a:spcPts val="1200"/>
              </a:spcAft>
              <a:buFontTx/>
              <a:buNone/>
              <a:defRPr/>
            </a:pPr>
            <a:r>
              <a:rPr lang="en-US" altLang="zh-CN" sz="2600">
                <a:solidFill>
                  <a:srgbClr val="FF0000"/>
                </a:solidFill>
                <a:effectLst>
                  <a:outerShdw blurRad="38100" dist="38100" dir="2700000" algn="tl">
                    <a:srgbClr val="C0C0C0"/>
                  </a:outerShdw>
                </a:effectLst>
                <a:latin typeface="Arial" panose="020B0604020202020204" pitchFamily="34" charset="0"/>
              </a:rPr>
              <a:t>6.1.2 </a:t>
            </a:r>
            <a:r>
              <a:rPr lang="zh-CN" altLang="en-US" sz="2600">
                <a:solidFill>
                  <a:srgbClr val="FF0000"/>
                </a:solidFill>
                <a:effectLst>
                  <a:outerShdw blurRad="38100" dist="38100" dir="2700000" algn="tl">
                    <a:srgbClr val="C0C0C0"/>
                  </a:outerShdw>
                </a:effectLst>
                <a:latin typeface="Arial" panose="020B0604020202020204" pitchFamily="34" charset="0"/>
              </a:rPr>
              <a:t>软件实现的准则</a:t>
            </a:r>
          </a:p>
          <a:p>
            <a:pPr>
              <a:buFontTx/>
              <a:buNone/>
              <a:defRPr/>
            </a:pPr>
            <a:r>
              <a:rPr lang="en-US" altLang="zh-CN" sz="2200">
                <a:solidFill>
                  <a:srgbClr val="990033"/>
                </a:solidFill>
                <a:effectLst>
                  <a:outerShdw blurRad="38100" dist="38100" dir="2700000" algn="tl">
                    <a:srgbClr val="C0C0C0"/>
                  </a:outerShdw>
                </a:effectLst>
                <a:latin typeface="Arial" panose="020B0604020202020204" pitchFamily="34" charset="0"/>
              </a:rPr>
              <a:t>    1</a:t>
            </a:r>
            <a:r>
              <a:rPr lang="zh-CN" altLang="en-US" sz="2200">
                <a:solidFill>
                  <a:srgbClr val="990033"/>
                </a:solidFill>
                <a:effectLst>
                  <a:outerShdw blurRad="38100" dist="38100" dir="2700000" algn="tl">
                    <a:srgbClr val="C0C0C0"/>
                  </a:outerShdw>
                </a:effectLst>
                <a:latin typeface="Arial" panose="020B0604020202020204" pitchFamily="34" charset="0"/>
              </a:rPr>
              <a:t>．面向对象实现的准则</a:t>
            </a:r>
          </a:p>
          <a:p>
            <a:pPr>
              <a:buFontTx/>
              <a:buNone/>
              <a:defRPr/>
            </a:pPr>
            <a:r>
              <a:rPr lang="zh-CN" altLang="en-US" sz="2200">
                <a:solidFill>
                  <a:schemeClr val="tx1"/>
                </a:solidFill>
                <a:effectLst>
                  <a:outerShdw blurRad="38100" dist="38100" dir="2700000" algn="tl">
                    <a:srgbClr val="C0C0C0"/>
                  </a:outerShdw>
                </a:effectLst>
                <a:latin typeface="Arial" panose="020B0604020202020204" pitchFamily="34" charset="0"/>
              </a:rPr>
              <a:t>    </a:t>
            </a:r>
            <a:r>
              <a:rPr lang="zh-CN" altLang="en-US" sz="2200">
                <a:solidFill>
                  <a:srgbClr val="FF3399"/>
                </a:solidFill>
                <a:effectLst>
                  <a:outerShdw blurRad="38100" dist="38100" dir="2700000" algn="tl">
                    <a:srgbClr val="C0C0C0"/>
                  </a:outerShdw>
                </a:effectLst>
                <a:latin typeface="Arial" panose="020B0604020202020204" pitchFamily="34" charset="0"/>
              </a:rPr>
              <a:t>实现的准则</a:t>
            </a:r>
            <a:r>
              <a:rPr lang="zh-CN" altLang="en-US" sz="2200">
                <a:solidFill>
                  <a:schemeClr val="tx1"/>
                </a:solidFill>
                <a:effectLst>
                  <a:outerShdw blurRad="38100" dist="38100" dir="2700000" algn="tl">
                    <a:srgbClr val="C0C0C0"/>
                  </a:outerShdw>
                </a:effectLst>
                <a:latin typeface="Arial" panose="020B0604020202020204" pitchFamily="34" charset="0"/>
              </a:rPr>
              <a:t>主要包括：</a:t>
            </a:r>
          </a:p>
          <a:p>
            <a:pPr>
              <a:buFontTx/>
              <a:buNone/>
              <a:defRPr/>
            </a:pPr>
            <a:r>
              <a:rPr lang="zh-CN" altLang="en-US" sz="2200">
                <a:solidFill>
                  <a:schemeClr val="tx1"/>
                </a:solidFill>
                <a:effectLst>
                  <a:outerShdw blurRad="38100" dist="38100" dir="2700000" algn="tl">
                    <a:srgbClr val="C0C0C0"/>
                  </a:outerShdw>
                </a:effectLst>
                <a:latin typeface="Arial" panose="020B0604020202020204" pitchFamily="34" charset="0"/>
              </a:rPr>
              <a:t>   （</a:t>
            </a:r>
            <a:r>
              <a:rPr lang="en-US" altLang="zh-CN" sz="2200">
                <a:solidFill>
                  <a:schemeClr val="tx1"/>
                </a:solidFill>
                <a:effectLst>
                  <a:outerShdw blurRad="38100" dist="38100" dir="2700000" algn="tl">
                    <a:srgbClr val="C0C0C0"/>
                  </a:outerShdw>
                </a:effectLst>
                <a:latin typeface="Arial" panose="020B0604020202020204" pitchFamily="34" charset="0"/>
              </a:rPr>
              <a:t>1</a:t>
            </a:r>
            <a:r>
              <a:rPr lang="zh-CN" altLang="en-US" sz="2200">
                <a:solidFill>
                  <a:schemeClr val="tx1"/>
                </a:solidFill>
                <a:effectLst>
                  <a:outerShdw blurRad="38100" dist="38100" dir="2700000" algn="tl">
                    <a:srgbClr val="C0C0C0"/>
                  </a:outerShdw>
                </a:effectLst>
                <a:latin typeface="Arial" panose="020B0604020202020204" pitchFamily="34" charset="0"/>
              </a:rPr>
              <a:t>）高可重用性。</a:t>
            </a:r>
          </a:p>
          <a:p>
            <a:pPr>
              <a:buFontTx/>
              <a:buNone/>
              <a:defRPr/>
            </a:pPr>
            <a:r>
              <a:rPr lang="zh-CN" altLang="en-US" sz="2200">
                <a:solidFill>
                  <a:schemeClr val="tx1"/>
                </a:solidFill>
                <a:effectLst>
                  <a:outerShdw blurRad="38100" dist="38100" dir="2700000" algn="tl">
                    <a:srgbClr val="C0C0C0"/>
                  </a:outerShdw>
                </a:effectLst>
                <a:latin typeface="Arial" panose="020B0604020202020204" pitchFamily="34" charset="0"/>
              </a:rPr>
              <a:t>   （</a:t>
            </a:r>
            <a:r>
              <a:rPr lang="en-US" altLang="zh-CN" sz="2200">
                <a:solidFill>
                  <a:schemeClr val="tx1"/>
                </a:solidFill>
                <a:effectLst>
                  <a:outerShdw blurRad="38100" dist="38100" dir="2700000" algn="tl">
                    <a:srgbClr val="C0C0C0"/>
                  </a:outerShdw>
                </a:effectLst>
                <a:latin typeface="Arial" panose="020B0604020202020204" pitchFamily="34" charset="0"/>
              </a:rPr>
              <a:t>2</a:t>
            </a:r>
            <a:r>
              <a:rPr lang="zh-CN" altLang="en-US" sz="2200">
                <a:solidFill>
                  <a:schemeClr val="tx1"/>
                </a:solidFill>
                <a:effectLst>
                  <a:outerShdw blurRad="38100" dist="38100" dir="2700000" algn="tl">
                    <a:srgbClr val="C0C0C0"/>
                  </a:outerShdw>
                </a:effectLst>
                <a:latin typeface="Arial" panose="020B0604020202020204" pitchFamily="34" charset="0"/>
              </a:rPr>
              <a:t>）高可扩充性。</a:t>
            </a:r>
          </a:p>
          <a:p>
            <a:pPr>
              <a:buFontTx/>
              <a:buNone/>
              <a:defRPr/>
            </a:pPr>
            <a:r>
              <a:rPr lang="zh-CN" altLang="en-US" sz="2200">
                <a:solidFill>
                  <a:schemeClr val="tx1"/>
                </a:solidFill>
                <a:effectLst>
                  <a:outerShdw blurRad="38100" dist="38100" dir="2700000" algn="tl">
                    <a:srgbClr val="C0C0C0"/>
                  </a:outerShdw>
                </a:effectLst>
                <a:latin typeface="Arial" panose="020B0604020202020204" pitchFamily="34" charset="0"/>
              </a:rPr>
              <a:t>   （</a:t>
            </a:r>
            <a:r>
              <a:rPr lang="en-US" altLang="zh-CN" sz="2200">
                <a:solidFill>
                  <a:schemeClr val="tx1"/>
                </a:solidFill>
                <a:effectLst>
                  <a:outerShdw blurRad="38100" dist="38100" dir="2700000" algn="tl">
                    <a:srgbClr val="C0C0C0"/>
                  </a:outerShdw>
                </a:effectLst>
                <a:latin typeface="Arial" panose="020B0604020202020204" pitchFamily="34" charset="0"/>
              </a:rPr>
              <a:t>3</a:t>
            </a:r>
            <a:r>
              <a:rPr lang="zh-CN" altLang="en-US" sz="2200">
                <a:solidFill>
                  <a:schemeClr val="tx1"/>
                </a:solidFill>
                <a:effectLst>
                  <a:outerShdw blurRad="38100" dist="38100" dir="2700000" algn="tl">
                    <a:srgbClr val="C0C0C0"/>
                  </a:outerShdw>
                </a:effectLst>
                <a:latin typeface="Arial" panose="020B0604020202020204" pitchFamily="34" charset="0"/>
              </a:rPr>
              <a:t>）高可靠性及健壮性。</a:t>
            </a:r>
          </a:p>
          <a:p>
            <a:pPr>
              <a:buFontTx/>
              <a:buNone/>
              <a:defRPr/>
            </a:pPr>
            <a:r>
              <a:rPr lang="en-US" altLang="zh-CN" sz="2200">
                <a:solidFill>
                  <a:srgbClr val="990033"/>
                </a:solidFill>
                <a:effectLst>
                  <a:outerShdw blurRad="38100" dist="38100" dir="2700000" algn="tl">
                    <a:srgbClr val="C0C0C0"/>
                  </a:outerShdw>
                </a:effectLst>
                <a:latin typeface="Arial" panose="020B0604020202020204" pitchFamily="34" charset="0"/>
              </a:rPr>
              <a:t>     2</a:t>
            </a:r>
            <a:r>
              <a:rPr lang="zh-CN" altLang="en-US" sz="2200">
                <a:solidFill>
                  <a:srgbClr val="990033"/>
                </a:solidFill>
                <a:effectLst>
                  <a:outerShdw blurRad="38100" dist="38100" dir="2700000" algn="tl">
                    <a:srgbClr val="C0C0C0"/>
                  </a:outerShdw>
                </a:effectLst>
                <a:latin typeface="Arial" panose="020B0604020202020204" pitchFamily="34" charset="0"/>
              </a:rPr>
              <a:t>．其他软件实现方法的准则</a:t>
            </a:r>
          </a:p>
          <a:p>
            <a:pPr>
              <a:buFontTx/>
              <a:buNone/>
              <a:defRPr/>
            </a:pPr>
            <a:r>
              <a:rPr lang="zh-CN" altLang="en-US" sz="2200">
                <a:solidFill>
                  <a:schemeClr val="tx1"/>
                </a:solidFill>
                <a:effectLst>
                  <a:outerShdw blurRad="38100" dist="38100" dir="2700000" algn="tl">
                    <a:srgbClr val="C0C0C0"/>
                  </a:outerShdw>
                </a:effectLst>
                <a:latin typeface="Arial" panose="020B0604020202020204" pitchFamily="34" charset="0"/>
              </a:rPr>
              <a:t>   </a:t>
            </a:r>
            <a:r>
              <a:rPr lang="zh-CN" altLang="en-US" sz="2200">
                <a:solidFill>
                  <a:srgbClr val="FF3399"/>
                </a:solidFill>
                <a:effectLst>
                  <a:outerShdw blurRad="38100" dist="38100" dir="2700000" algn="tl">
                    <a:srgbClr val="C0C0C0"/>
                  </a:outerShdw>
                </a:effectLst>
                <a:latin typeface="Arial" panose="020B0604020202020204" pitchFamily="34" charset="0"/>
              </a:rPr>
              <a:t>其他软件实现</a:t>
            </a:r>
            <a:r>
              <a:rPr lang="zh-CN" altLang="en-US" sz="2200">
                <a:solidFill>
                  <a:schemeClr val="tx1"/>
                </a:solidFill>
                <a:effectLst>
                  <a:outerShdw blurRad="38100" dist="38100" dir="2700000" algn="tl">
                    <a:srgbClr val="C0C0C0"/>
                  </a:outerShdw>
                </a:effectLst>
                <a:latin typeface="Arial" panose="020B0604020202020204" pitchFamily="34" charset="0"/>
              </a:rPr>
              <a:t>主要遵循</a:t>
            </a:r>
            <a:r>
              <a:rPr lang="en-US" altLang="zh-CN" sz="2200">
                <a:solidFill>
                  <a:schemeClr val="tx1"/>
                </a:solidFill>
                <a:effectLst>
                  <a:outerShdw blurRad="38100" dist="38100" dir="2700000" algn="tl">
                    <a:srgbClr val="C0C0C0"/>
                  </a:outerShdw>
                </a:effectLst>
                <a:latin typeface="Arial" panose="020B0604020202020204" pitchFamily="34" charset="0"/>
              </a:rPr>
              <a:t>5</a:t>
            </a:r>
            <a:r>
              <a:rPr lang="zh-CN" altLang="en-US" sz="2200">
                <a:solidFill>
                  <a:schemeClr val="tx1"/>
                </a:solidFill>
                <a:effectLst>
                  <a:outerShdw blurRad="38100" dist="38100" dir="2700000" algn="tl">
                    <a:srgbClr val="C0C0C0"/>
                  </a:outerShdw>
                </a:effectLst>
                <a:latin typeface="Arial" panose="020B0604020202020204" pitchFamily="34" charset="0"/>
              </a:rPr>
              <a:t>个准则：</a:t>
            </a:r>
          </a:p>
          <a:p>
            <a:pPr>
              <a:buFontTx/>
              <a:buNone/>
              <a:defRPr/>
            </a:pPr>
            <a:r>
              <a:rPr lang="zh-CN" altLang="en-US" sz="2200">
                <a:solidFill>
                  <a:schemeClr val="tx1"/>
                </a:solidFill>
                <a:effectLst>
                  <a:outerShdw blurRad="38100" dist="38100" dir="2700000" algn="tl">
                    <a:srgbClr val="C0C0C0"/>
                  </a:outerShdw>
                </a:effectLst>
                <a:latin typeface="Arial" panose="020B0604020202020204" pitchFamily="34" charset="0"/>
              </a:rPr>
              <a:t> （</a:t>
            </a:r>
            <a:r>
              <a:rPr lang="en-US" altLang="zh-CN" sz="2200">
                <a:solidFill>
                  <a:schemeClr val="tx1"/>
                </a:solidFill>
                <a:effectLst>
                  <a:outerShdw blurRad="38100" dist="38100" dir="2700000" algn="tl">
                    <a:srgbClr val="C0C0C0"/>
                  </a:outerShdw>
                </a:effectLst>
                <a:latin typeface="Arial" panose="020B0604020202020204" pitchFamily="34" charset="0"/>
              </a:rPr>
              <a:t>1</a:t>
            </a:r>
            <a:r>
              <a:rPr lang="zh-CN" altLang="en-US" sz="2200">
                <a:solidFill>
                  <a:schemeClr val="tx1"/>
                </a:solidFill>
                <a:effectLst>
                  <a:outerShdw blurRad="38100" dist="38100" dir="2700000" algn="tl">
                    <a:srgbClr val="C0C0C0"/>
                  </a:outerShdw>
                </a:effectLst>
                <a:latin typeface="Arial" panose="020B0604020202020204" pitchFamily="34" charset="0"/>
              </a:rPr>
              <a:t>）精简编程。</a:t>
            </a:r>
          </a:p>
          <a:p>
            <a:pPr>
              <a:buFontTx/>
              <a:buNone/>
              <a:defRPr/>
            </a:pPr>
            <a:r>
              <a:rPr lang="zh-CN" altLang="en-US" sz="2200">
                <a:solidFill>
                  <a:schemeClr val="tx1"/>
                </a:solidFill>
                <a:effectLst>
                  <a:outerShdw blurRad="38100" dist="38100" dir="2700000" algn="tl">
                    <a:srgbClr val="C0C0C0"/>
                  </a:outerShdw>
                </a:effectLst>
                <a:latin typeface="Arial" panose="020B0604020202020204" pitchFamily="34" charset="0"/>
              </a:rPr>
              <a:t> （</a:t>
            </a:r>
            <a:r>
              <a:rPr lang="en-US" altLang="zh-CN" sz="2200">
                <a:solidFill>
                  <a:schemeClr val="tx1"/>
                </a:solidFill>
                <a:effectLst>
                  <a:outerShdw blurRad="38100" dist="38100" dir="2700000" algn="tl">
                    <a:srgbClr val="C0C0C0"/>
                  </a:outerShdw>
                </a:effectLst>
                <a:latin typeface="Arial" panose="020B0604020202020204" pitchFamily="34" charset="0"/>
              </a:rPr>
              <a:t>2</a:t>
            </a:r>
            <a:r>
              <a:rPr lang="zh-CN" altLang="en-US" sz="2200">
                <a:solidFill>
                  <a:schemeClr val="tx1"/>
                </a:solidFill>
                <a:effectLst>
                  <a:outerShdw blurRad="38100" dist="38100" dir="2700000" algn="tl">
                    <a:srgbClr val="C0C0C0"/>
                  </a:outerShdw>
                </a:effectLst>
                <a:latin typeface="Arial" panose="020B0604020202020204" pitchFamily="34" charset="0"/>
              </a:rPr>
              <a:t>）便于验证。</a:t>
            </a:r>
          </a:p>
          <a:p>
            <a:pPr>
              <a:buFontTx/>
              <a:buNone/>
              <a:defRPr/>
            </a:pPr>
            <a:r>
              <a:rPr lang="zh-CN" altLang="en-US" sz="2200">
                <a:solidFill>
                  <a:schemeClr val="tx1"/>
                </a:solidFill>
                <a:effectLst>
                  <a:outerShdw blurRad="38100" dist="38100" dir="2700000" algn="tl">
                    <a:srgbClr val="C0C0C0"/>
                  </a:outerShdw>
                </a:effectLst>
                <a:latin typeface="Arial" panose="020B0604020202020204" pitchFamily="34" charset="0"/>
              </a:rPr>
              <a:t> （</a:t>
            </a:r>
            <a:r>
              <a:rPr lang="en-US" altLang="zh-CN" sz="2200">
                <a:solidFill>
                  <a:schemeClr val="tx1"/>
                </a:solidFill>
                <a:effectLst>
                  <a:outerShdw blurRad="38100" dist="38100" dir="2700000" algn="tl">
                    <a:srgbClr val="C0C0C0"/>
                  </a:outerShdw>
                </a:effectLst>
                <a:latin typeface="Arial" panose="020B0604020202020204" pitchFamily="34" charset="0"/>
              </a:rPr>
              <a:t>3</a:t>
            </a:r>
            <a:r>
              <a:rPr lang="zh-CN" altLang="en-US" sz="2200">
                <a:solidFill>
                  <a:schemeClr val="tx1"/>
                </a:solidFill>
                <a:effectLst>
                  <a:outerShdw blurRad="38100" dist="38100" dir="2700000" algn="tl">
                    <a:srgbClr val="C0C0C0"/>
                  </a:outerShdw>
                </a:effectLst>
                <a:latin typeface="Arial" panose="020B0604020202020204" pitchFamily="34" charset="0"/>
              </a:rPr>
              <a:t>）适合更新扩充。</a:t>
            </a:r>
          </a:p>
          <a:p>
            <a:pPr>
              <a:buFontTx/>
              <a:buNone/>
              <a:defRPr/>
            </a:pPr>
            <a:r>
              <a:rPr lang="zh-CN" altLang="en-US" sz="2200">
                <a:solidFill>
                  <a:schemeClr val="tx1"/>
                </a:solidFill>
                <a:effectLst>
                  <a:outerShdw blurRad="38100" dist="38100" dir="2700000" algn="tl">
                    <a:srgbClr val="C0C0C0"/>
                  </a:outerShdw>
                </a:effectLst>
                <a:latin typeface="Arial" panose="020B0604020202020204" pitchFamily="34" charset="0"/>
              </a:rPr>
              <a:t> （</a:t>
            </a:r>
            <a:r>
              <a:rPr lang="en-US" altLang="zh-CN" sz="2200">
                <a:solidFill>
                  <a:schemeClr val="tx1"/>
                </a:solidFill>
                <a:effectLst>
                  <a:outerShdw blurRad="38100" dist="38100" dir="2700000" algn="tl">
                    <a:srgbClr val="C0C0C0"/>
                  </a:outerShdw>
                </a:effectLst>
                <a:latin typeface="Arial" panose="020B0604020202020204" pitchFamily="34" charset="0"/>
              </a:rPr>
              <a:t>4</a:t>
            </a:r>
            <a:r>
              <a:rPr lang="zh-CN" altLang="en-US" sz="2200">
                <a:solidFill>
                  <a:schemeClr val="tx1"/>
                </a:solidFill>
                <a:effectLst>
                  <a:outerShdw blurRad="38100" dist="38100" dir="2700000" algn="tl">
                    <a:srgbClr val="C0C0C0"/>
                  </a:outerShdw>
                </a:effectLst>
                <a:latin typeface="Arial" panose="020B0604020202020204" pitchFamily="34" charset="0"/>
              </a:rPr>
              <a:t>）遵守编程规范。</a:t>
            </a:r>
          </a:p>
          <a:p>
            <a:pPr>
              <a:buFontTx/>
              <a:buNone/>
              <a:defRPr/>
            </a:pPr>
            <a:r>
              <a:rPr lang="zh-CN" altLang="en-US" sz="2200">
                <a:solidFill>
                  <a:schemeClr val="tx1"/>
                </a:solidFill>
                <a:effectLst>
                  <a:outerShdw blurRad="38100" dist="38100" dir="2700000" algn="tl">
                    <a:srgbClr val="C0C0C0"/>
                  </a:outerShdw>
                </a:effectLst>
                <a:latin typeface="Arial" panose="020B0604020202020204" pitchFamily="34" charset="0"/>
              </a:rPr>
              <a:t> （</a:t>
            </a:r>
            <a:r>
              <a:rPr lang="en-US" altLang="zh-CN" sz="2200">
                <a:solidFill>
                  <a:schemeClr val="tx1"/>
                </a:solidFill>
                <a:effectLst>
                  <a:outerShdw blurRad="38100" dist="38100" dir="2700000" algn="tl">
                    <a:srgbClr val="C0C0C0"/>
                  </a:outerShdw>
                </a:effectLst>
                <a:latin typeface="Arial" panose="020B0604020202020204" pitchFamily="34" charset="0"/>
              </a:rPr>
              <a:t>5</a:t>
            </a:r>
            <a:r>
              <a:rPr lang="zh-CN" altLang="en-US" sz="2200">
                <a:solidFill>
                  <a:schemeClr val="tx1"/>
                </a:solidFill>
                <a:effectLst>
                  <a:outerShdw blurRad="38100" dist="38100" dir="2700000" algn="tl">
                    <a:srgbClr val="C0C0C0"/>
                  </a:outerShdw>
                </a:effectLst>
                <a:latin typeface="Arial" panose="020B0604020202020204" pitchFamily="34" charset="0"/>
              </a:rPr>
              <a:t>）选择熟悉的语言及工具。</a:t>
            </a:r>
          </a:p>
        </p:txBody>
      </p:sp>
      <p:pic>
        <p:nvPicPr>
          <p:cNvPr id="10244" name="Picture 5" descr="C:\Program Files\Microsoft Office\MEDIA\CAGCAT10\j0234657.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4724400"/>
            <a:ext cx="1227137"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AutoShape 7"/>
          <p:cNvSpPr>
            <a:spLocks noChangeArrowheads="1"/>
          </p:cNvSpPr>
          <p:nvPr/>
        </p:nvSpPr>
        <p:spPr bwMode="auto">
          <a:xfrm>
            <a:off x="4500563" y="2865438"/>
            <a:ext cx="2076450" cy="835025"/>
          </a:xfrm>
          <a:prstGeom prst="wedgeRectCallout">
            <a:avLst>
              <a:gd name="adj1" fmla="val -57468"/>
              <a:gd name="adj2" fmla="val 32796"/>
            </a:avLst>
          </a:prstGeom>
          <a:solidFill>
            <a:srgbClr val="FFFF66"/>
          </a:solidFill>
          <a:ln w="9525">
            <a:solidFill>
              <a:schemeClr val="tx1"/>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600"/>
              <a:t>又称</a:t>
            </a:r>
            <a:r>
              <a:rPr lang="zh-CN" altLang="en-US" sz="1600">
                <a:solidFill>
                  <a:srgbClr val="FF0000"/>
                </a:solidFill>
              </a:rPr>
              <a:t>鲁棒性</a:t>
            </a:r>
            <a:r>
              <a:rPr lang="zh-CN" altLang="en-US" sz="1600"/>
              <a:t>指软件对规范要求以外的输入情况的处理能力。</a:t>
            </a:r>
          </a:p>
        </p:txBody>
      </p:sp>
      <p:sp>
        <p:nvSpPr>
          <p:cNvPr id="7"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6.1 </a:t>
            </a:r>
            <a:r>
              <a:rPr lang="zh-CN" altLang="en-US" sz="3600" dirty="0">
                <a:effectLst>
                  <a:outerShdw blurRad="38100" dist="38100" dir="2700000" algn="tl">
                    <a:srgbClr val="C0C0C0"/>
                  </a:outerShdw>
                </a:effectLst>
              </a:rPr>
              <a:t>软件编程实现概述</a:t>
            </a:r>
            <a:r>
              <a:rPr lang="zh-CN" altLang="en-US" sz="3600" dirty="0"/>
              <a:t> </a:t>
            </a:r>
          </a:p>
        </p:txBody>
      </p:sp>
    </p:spTree>
    <p:extLst>
      <p:ext uri="{BB962C8B-B14F-4D97-AF65-F5344CB8AC3E}">
        <p14:creationId xmlns:p14="http://schemas.microsoft.com/office/powerpoint/2010/main" val="918155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宋体" panose="02010600030101010101" pitchFamily="2" charset="-122"/>
            </a:endParaRPr>
          </a:p>
        </p:txBody>
      </p:sp>
      <p:sp>
        <p:nvSpPr>
          <p:cNvPr id="19" name="圆角矩形 18"/>
          <p:cNvSpPr/>
          <p:nvPr/>
        </p:nvSpPr>
        <p:spPr bwMode="gray">
          <a:xfrm>
            <a:off x="395288" y="1268413"/>
            <a:ext cx="8280400" cy="52562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spcAft>
                <a:spcPts val="600"/>
              </a:spcAft>
              <a:buFontTx/>
              <a:buNone/>
              <a:defRPr/>
            </a:pPr>
            <a:r>
              <a:rPr lang="en-US" altLang="zh-CN" sz="2600" dirty="0">
                <a:solidFill>
                  <a:srgbClr val="FF0000"/>
                </a:solidFill>
                <a:effectLst>
                  <a:outerShdw blurRad="38100" dist="38100" dir="2700000" algn="tl">
                    <a:srgbClr val="C0C0C0"/>
                  </a:outerShdw>
                </a:effectLst>
                <a:latin typeface="Arial" panose="020B0604020202020204" pitchFamily="34" charset="0"/>
              </a:rPr>
              <a:t>6.1.3 </a:t>
            </a:r>
            <a:r>
              <a:rPr lang="zh-CN" altLang="en-US" sz="2600" dirty="0">
                <a:solidFill>
                  <a:srgbClr val="FF0000"/>
                </a:solidFill>
                <a:effectLst>
                  <a:outerShdw blurRad="38100" dist="38100" dir="2700000" algn="tl">
                    <a:srgbClr val="C0C0C0"/>
                  </a:outerShdw>
                </a:effectLst>
                <a:latin typeface="Arial" panose="020B0604020202020204" pitchFamily="34" charset="0"/>
              </a:rPr>
              <a:t>软件实现策略和有效管理</a:t>
            </a:r>
          </a:p>
          <a:p>
            <a:pPr>
              <a:buFontTx/>
              <a:buNone/>
              <a:defRPr/>
            </a:pPr>
            <a:r>
              <a:rPr lang="en-US" altLang="zh-CN" sz="2400" dirty="0">
                <a:solidFill>
                  <a:srgbClr val="990033"/>
                </a:solidFill>
                <a:effectLst>
                  <a:outerShdw blurRad="38100" dist="38100" dir="2700000" algn="tl">
                    <a:srgbClr val="C0C0C0"/>
                  </a:outerShdw>
                </a:effectLst>
                <a:latin typeface="Arial" panose="020B0604020202020204" pitchFamily="34" charset="0"/>
              </a:rPr>
              <a:t>     1</a:t>
            </a:r>
            <a:r>
              <a:rPr lang="zh-CN" altLang="en-US" sz="2400" dirty="0">
                <a:solidFill>
                  <a:srgbClr val="990033"/>
                </a:solidFill>
                <a:effectLst>
                  <a:outerShdw blurRad="38100" dist="38100" dir="2700000" algn="tl">
                    <a:srgbClr val="C0C0C0"/>
                  </a:outerShdw>
                </a:effectLst>
                <a:latin typeface="Arial" panose="020B0604020202020204" pitchFamily="34" charset="0"/>
              </a:rPr>
              <a:t>．软件实现的策略</a:t>
            </a:r>
          </a:p>
          <a:p>
            <a:pPr>
              <a:buFontTx/>
              <a:buNone/>
              <a:defRPr/>
            </a:pPr>
            <a:r>
              <a:rPr lang="zh-CN" altLang="en-US" sz="2400" dirty="0">
                <a:solidFill>
                  <a:schemeClr val="tx1"/>
                </a:solidFill>
                <a:effectLst>
                  <a:outerShdw blurRad="38100" dist="38100" dir="2700000" algn="tl">
                    <a:srgbClr val="C0C0C0"/>
                  </a:outerShdw>
                </a:effectLst>
                <a:latin typeface="Arial" panose="020B0604020202020204" pitchFamily="34" charset="0"/>
              </a:rPr>
              <a:t>    开发策略主要有</a:t>
            </a:r>
            <a:r>
              <a:rPr lang="en-US" altLang="zh-CN" sz="2400" dirty="0">
                <a:solidFill>
                  <a:schemeClr val="tx1"/>
                </a:solidFill>
                <a:effectLst>
                  <a:outerShdw blurRad="38100" dist="38100" dir="2700000" algn="tl">
                    <a:srgbClr val="C0C0C0"/>
                  </a:outerShdw>
                </a:effectLst>
                <a:latin typeface="Arial" panose="020B0604020202020204" pitchFamily="34" charset="0"/>
              </a:rPr>
              <a:t>3</a:t>
            </a:r>
            <a:r>
              <a:rPr lang="zh-CN" altLang="en-US" sz="2400" dirty="0">
                <a:solidFill>
                  <a:schemeClr val="tx1"/>
                </a:solidFill>
                <a:effectLst>
                  <a:outerShdw blurRad="38100" dist="38100" dir="2700000" algn="tl">
                    <a:srgbClr val="C0C0C0"/>
                  </a:outerShdw>
                </a:effectLst>
                <a:latin typeface="Arial" panose="020B0604020202020204" pitchFamily="34" charset="0"/>
              </a:rPr>
              <a:t>种：</a:t>
            </a:r>
          </a:p>
          <a:p>
            <a:pPr>
              <a:buFontTx/>
              <a:buNone/>
              <a:defRPr/>
            </a:pPr>
            <a:r>
              <a:rPr lang="zh-CN" altLang="en-US" sz="2400" dirty="0">
                <a:solidFill>
                  <a:schemeClr val="tx1"/>
                </a:solidFill>
                <a:effectLst>
                  <a:outerShdw blurRad="38100" dist="38100" dir="2700000" algn="tl">
                    <a:srgbClr val="C0C0C0"/>
                  </a:outerShdw>
                </a:effectLst>
                <a:latin typeface="Arial" panose="020B0604020202020204" pitchFamily="34" charset="0"/>
              </a:rPr>
              <a:t>   （</a:t>
            </a:r>
            <a:r>
              <a:rPr lang="en-US" altLang="zh-CN" sz="2400" dirty="0">
                <a:solidFill>
                  <a:schemeClr val="tx1"/>
                </a:solidFill>
                <a:effectLst>
                  <a:outerShdw blurRad="38100" dist="38100" dir="2700000" algn="tl">
                    <a:srgbClr val="C0C0C0"/>
                  </a:outerShdw>
                </a:effectLst>
                <a:latin typeface="Arial" panose="020B0604020202020204" pitchFamily="34" charset="0"/>
              </a:rPr>
              <a:t>1</a:t>
            </a:r>
            <a:r>
              <a:rPr lang="zh-CN" altLang="en-US" sz="2400" dirty="0">
                <a:solidFill>
                  <a:schemeClr val="tx1"/>
                </a:solidFill>
                <a:effectLst>
                  <a:outerShdw blurRad="38100" dist="38100" dir="2700000" algn="tl">
                    <a:srgbClr val="C0C0C0"/>
                  </a:outerShdw>
                </a:effectLst>
                <a:latin typeface="Arial" panose="020B0604020202020204" pitchFamily="34" charset="0"/>
              </a:rPr>
              <a:t>）</a:t>
            </a:r>
            <a:r>
              <a:rPr lang="en-US" altLang="zh-CN" sz="2400" dirty="0">
                <a:solidFill>
                  <a:schemeClr val="tx1"/>
                </a:solidFill>
                <a:effectLst>
                  <a:outerShdw blurRad="38100" dist="38100" dir="2700000" algn="tl">
                    <a:srgbClr val="C0C0C0"/>
                  </a:outerShdw>
                </a:effectLst>
                <a:latin typeface="Arial" panose="020B0604020202020204" pitchFamily="34" charset="0"/>
              </a:rPr>
              <a:t>OOP</a:t>
            </a:r>
            <a:r>
              <a:rPr lang="zh-CN" altLang="en-US" sz="2400" dirty="0">
                <a:solidFill>
                  <a:schemeClr val="tx1"/>
                </a:solidFill>
                <a:effectLst>
                  <a:outerShdw blurRad="38100" dist="38100" dir="2700000" algn="tl">
                    <a:srgbClr val="C0C0C0"/>
                  </a:outerShdw>
                </a:effectLst>
                <a:latin typeface="Arial" panose="020B0604020202020204" pitchFamily="34" charset="0"/>
              </a:rPr>
              <a:t>开发策略。</a:t>
            </a:r>
          </a:p>
          <a:p>
            <a:pPr>
              <a:buFontTx/>
              <a:buNone/>
              <a:defRPr/>
            </a:pPr>
            <a:r>
              <a:rPr lang="en-US" altLang="zh-CN" sz="2400" dirty="0">
                <a:solidFill>
                  <a:schemeClr val="tx1"/>
                </a:solidFill>
                <a:effectLst>
                  <a:outerShdw blurRad="38100" dist="38100" dir="2700000" algn="tl">
                    <a:srgbClr val="C0C0C0"/>
                  </a:outerShdw>
                </a:effectLst>
                <a:latin typeface="Arial" panose="020B0604020202020204" pitchFamily="34" charset="0"/>
              </a:rPr>
              <a:t>   </a:t>
            </a:r>
            <a:r>
              <a:rPr lang="zh-CN" altLang="en-US" sz="2400" dirty="0">
                <a:solidFill>
                  <a:schemeClr val="tx1"/>
                </a:solidFill>
                <a:effectLst>
                  <a:outerShdw blurRad="38100" dist="38100" dir="2700000" algn="tl">
                    <a:srgbClr val="C0C0C0"/>
                  </a:outerShdw>
                </a:effectLst>
                <a:latin typeface="Arial" panose="020B0604020202020204" pitchFamily="34" charset="0"/>
              </a:rPr>
              <a:t>（</a:t>
            </a:r>
            <a:r>
              <a:rPr lang="en-US" altLang="zh-CN" sz="2400" dirty="0">
                <a:solidFill>
                  <a:schemeClr val="tx1"/>
                </a:solidFill>
                <a:effectLst>
                  <a:outerShdw blurRad="38100" dist="38100" dir="2700000" algn="tl">
                    <a:srgbClr val="C0C0C0"/>
                  </a:outerShdw>
                </a:effectLst>
                <a:latin typeface="Arial" panose="020B0604020202020204" pitchFamily="34" charset="0"/>
              </a:rPr>
              <a:t>2</a:t>
            </a:r>
            <a:r>
              <a:rPr lang="zh-CN" altLang="en-US" sz="2400" dirty="0">
                <a:solidFill>
                  <a:schemeClr val="tx1"/>
                </a:solidFill>
                <a:effectLst>
                  <a:outerShdw blurRad="38100" dist="38100" dir="2700000" algn="tl">
                    <a:srgbClr val="C0C0C0"/>
                  </a:outerShdw>
                </a:effectLst>
                <a:latin typeface="Arial" panose="020B0604020202020204" pitchFamily="34" charset="0"/>
              </a:rPr>
              <a:t>）自顶向下策略。</a:t>
            </a:r>
          </a:p>
          <a:p>
            <a:pPr>
              <a:buFontTx/>
              <a:buNone/>
              <a:defRPr/>
            </a:pPr>
            <a:r>
              <a:rPr lang="zh-CN" altLang="en-US" sz="2400" dirty="0">
                <a:solidFill>
                  <a:schemeClr val="tx1"/>
                </a:solidFill>
                <a:effectLst>
                  <a:outerShdw blurRad="38100" dist="38100" dir="2700000" algn="tl">
                    <a:srgbClr val="C0C0C0"/>
                  </a:outerShdw>
                </a:effectLst>
                <a:latin typeface="Arial" panose="020B0604020202020204" pitchFamily="34" charset="0"/>
              </a:rPr>
              <a:t>   （</a:t>
            </a:r>
            <a:r>
              <a:rPr lang="en-US" altLang="zh-CN" sz="2400" dirty="0">
                <a:solidFill>
                  <a:schemeClr val="tx1"/>
                </a:solidFill>
                <a:effectLst>
                  <a:outerShdw blurRad="38100" dist="38100" dir="2700000" algn="tl">
                    <a:srgbClr val="C0C0C0"/>
                  </a:outerShdw>
                </a:effectLst>
                <a:latin typeface="Arial" panose="020B0604020202020204" pitchFamily="34" charset="0"/>
              </a:rPr>
              <a:t>3</a:t>
            </a:r>
            <a:r>
              <a:rPr lang="zh-CN" altLang="en-US" sz="2400" dirty="0">
                <a:solidFill>
                  <a:schemeClr val="tx1"/>
                </a:solidFill>
                <a:effectLst>
                  <a:outerShdw blurRad="38100" dist="38100" dir="2700000" algn="tl">
                    <a:srgbClr val="C0C0C0"/>
                  </a:outerShdw>
                </a:effectLst>
                <a:latin typeface="Arial" panose="020B0604020202020204" pitchFamily="34" charset="0"/>
              </a:rPr>
              <a:t>）自底向上策略。</a:t>
            </a:r>
          </a:p>
          <a:p>
            <a:pPr>
              <a:buFontTx/>
              <a:buNone/>
              <a:defRPr/>
            </a:pPr>
            <a:r>
              <a:rPr lang="en-US" altLang="zh-CN" sz="2400" dirty="0">
                <a:solidFill>
                  <a:srgbClr val="990033"/>
                </a:solidFill>
                <a:effectLst>
                  <a:outerShdw blurRad="38100" dist="38100" dir="2700000" algn="tl">
                    <a:srgbClr val="C0C0C0"/>
                  </a:outerShdw>
                </a:effectLst>
                <a:latin typeface="Arial" panose="020B0604020202020204" pitchFamily="34" charset="0"/>
              </a:rPr>
              <a:t>      2</a:t>
            </a:r>
            <a:r>
              <a:rPr lang="zh-CN" altLang="en-US" sz="2400" dirty="0">
                <a:solidFill>
                  <a:srgbClr val="990033"/>
                </a:solidFill>
                <a:effectLst>
                  <a:outerShdw blurRad="38100" dist="38100" dir="2700000" algn="tl">
                    <a:srgbClr val="C0C0C0"/>
                  </a:outerShdw>
                </a:effectLst>
                <a:latin typeface="Arial" panose="020B0604020202020204" pitchFamily="34" charset="0"/>
              </a:rPr>
              <a:t>．软件实现的有效管理</a:t>
            </a:r>
          </a:p>
          <a:p>
            <a:pPr>
              <a:buFontTx/>
              <a:buNone/>
              <a:defRPr/>
            </a:pPr>
            <a:r>
              <a:rPr lang="zh-CN" altLang="en-US" sz="2400" dirty="0">
                <a:solidFill>
                  <a:schemeClr val="tx1"/>
                </a:solidFill>
                <a:effectLst>
                  <a:outerShdw blurRad="38100" dist="38100" dir="2700000" algn="tl">
                    <a:srgbClr val="C0C0C0"/>
                  </a:outerShdw>
                </a:effectLst>
                <a:latin typeface="Arial" panose="020B0604020202020204" pitchFamily="34" charset="0"/>
              </a:rPr>
              <a:t>     为了确保工期、提高开发效率</a:t>
            </a:r>
            <a:r>
              <a:rPr lang="en-US" altLang="zh-CN" sz="2400" dirty="0">
                <a:solidFill>
                  <a:schemeClr val="tx1"/>
                </a:solidFill>
                <a:effectLst>
                  <a:outerShdw blurRad="38100" dist="38100" dir="2700000" algn="tl">
                    <a:srgbClr val="C0C0C0"/>
                  </a:outerShdw>
                </a:effectLst>
                <a:latin typeface="Arial" panose="020B0604020202020204" pitchFamily="34" charset="0"/>
              </a:rPr>
              <a:t>,</a:t>
            </a:r>
            <a:r>
              <a:rPr lang="zh-CN" altLang="en-US" sz="2400" dirty="0">
                <a:solidFill>
                  <a:schemeClr val="tx1"/>
                </a:solidFill>
                <a:effectLst>
                  <a:outerShdw blurRad="38100" dist="38100" dir="2700000" algn="tl">
                    <a:srgbClr val="C0C0C0"/>
                  </a:outerShdw>
                </a:effectLst>
                <a:latin typeface="Arial" panose="020B0604020202020204" pitchFamily="34" charset="0"/>
              </a:rPr>
              <a:t>需要对人力资源进行有效组织。最好将程序员</a:t>
            </a:r>
            <a:r>
              <a:rPr lang="zh-CN" altLang="en-US" sz="2400" dirty="0">
                <a:solidFill>
                  <a:srgbClr val="C00000"/>
                </a:solidFill>
                <a:effectLst>
                  <a:outerShdw blurRad="38100" dist="38100" dir="2700000" algn="tl">
                    <a:srgbClr val="C0C0C0"/>
                  </a:outerShdw>
                </a:effectLst>
                <a:latin typeface="Arial" panose="020B0604020202020204" pitchFamily="34" charset="0"/>
              </a:rPr>
              <a:t>组成开发小组</a:t>
            </a:r>
            <a:r>
              <a:rPr lang="en-US" altLang="zh-CN" sz="2400" dirty="0">
                <a:solidFill>
                  <a:schemeClr val="tx1"/>
                </a:solidFill>
                <a:effectLst>
                  <a:outerShdw blurRad="38100" dist="38100" dir="2700000" algn="tl">
                    <a:srgbClr val="C0C0C0"/>
                  </a:outerShdw>
                </a:effectLst>
                <a:latin typeface="Arial" panose="020B0604020202020204" pitchFamily="34" charset="0"/>
              </a:rPr>
              <a:t>, </a:t>
            </a:r>
            <a:r>
              <a:rPr lang="zh-CN" altLang="en-US" sz="2400" dirty="0">
                <a:solidFill>
                  <a:schemeClr val="tx1"/>
                </a:solidFill>
                <a:effectLst>
                  <a:outerShdw blurRad="38100" dist="38100" dir="2700000" algn="tl">
                    <a:srgbClr val="C0C0C0"/>
                  </a:outerShdw>
                </a:effectLst>
                <a:latin typeface="Arial" panose="020B0604020202020204" pitchFamily="34" charset="0"/>
              </a:rPr>
              <a:t>以团队承担编程工作。小组组成具有平等协作制、组长负责制和技能互补制</a:t>
            </a:r>
            <a:r>
              <a:rPr lang="zh-CN" altLang="en-US" sz="2400" dirty="0">
                <a:solidFill>
                  <a:srgbClr val="C00000"/>
                </a:solidFill>
                <a:effectLst>
                  <a:outerShdw blurRad="38100" dist="38100" dir="2700000" algn="tl">
                    <a:srgbClr val="C0C0C0"/>
                  </a:outerShdw>
                </a:effectLst>
                <a:latin typeface="Arial" panose="020B0604020202020204" pitchFamily="34" charset="0"/>
              </a:rPr>
              <a:t>三种形式</a:t>
            </a:r>
            <a:r>
              <a:rPr lang="zh-CN" altLang="en-US" sz="2400" dirty="0">
                <a:solidFill>
                  <a:schemeClr val="tx1"/>
                </a:solidFill>
                <a:effectLst>
                  <a:outerShdw blurRad="38100" dist="38100" dir="2700000" algn="tl">
                    <a:srgbClr val="C0C0C0"/>
                  </a:outerShdw>
                </a:effectLst>
                <a:latin typeface="Arial" panose="020B0604020202020204" pitchFamily="34" charset="0"/>
              </a:rPr>
              <a:t>。开发管理人员，对项目开发的进度和工作安排都必须有</a:t>
            </a:r>
            <a:r>
              <a:rPr lang="zh-CN" altLang="en-US" sz="2400" dirty="0">
                <a:solidFill>
                  <a:srgbClr val="C00000"/>
                </a:solidFill>
                <a:effectLst>
                  <a:outerShdw blurRad="38100" dist="38100" dir="2700000" algn="tl">
                    <a:srgbClr val="C0C0C0"/>
                  </a:outerShdw>
                </a:effectLst>
                <a:latin typeface="Arial" panose="020B0604020202020204" pitchFamily="34" charset="0"/>
              </a:rPr>
              <a:t>详细计划</a:t>
            </a:r>
            <a:r>
              <a:rPr lang="zh-CN" altLang="en-US" sz="2400" dirty="0">
                <a:solidFill>
                  <a:schemeClr val="tx1"/>
                </a:solidFill>
                <a:effectLst>
                  <a:outerShdw blurRad="38100" dist="38100" dir="2700000" algn="tl">
                    <a:srgbClr val="C0C0C0"/>
                  </a:outerShdw>
                </a:effectLst>
                <a:latin typeface="Arial" panose="020B0604020202020204" pitchFamily="34" charset="0"/>
              </a:rPr>
              <a:t>，</a:t>
            </a:r>
            <a:r>
              <a:rPr lang="zh-CN" altLang="en-US" sz="2400" u="sng" dirty="0">
                <a:solidFill>
                  <a:schemeClr val="tx1"/>
                </a:solidFill>
                <a:effectLst>
                  <a:outerShdw blurRad="38100" dist="38100" dir="2700000" algn="tl">
                    <a:srgbClr val="C0C0C0"/>
                  </a:outerShdw>
                </a:effectLst>
                <a:latin typeface="Arial" panose="020B0604020202020204" pitchFamily="34" charset="0"/>
              </a:rPr>
              <a:t>出现软件危机最主要的两个因素</a:t>
            </a:r>
            <a:r>
              <a:rPr lang="zh-CN" altLang="en-US" sz="2400" dirty="0">
                <a:solidFill>
                  <a:schemeClr val="tx1"/>
                </a:solidFill>
                <a:effectLst>
                  <a:outerShdw blurRad="38100" dist="38100" dir="2700000" algn="tl">
                    <a:srgbClr val="C0C0C0"/>
                  </a:outerShdw>
                </a:effectLst>
                <a:latin typeface="Arial" panose="020B0604020202020204" pitchFamily="34" charset="0"/>
              </a:rPr>
              <a:t>就是开发成本难控制和开发计划难落实。</a:t>
            </a:r>
            <a:endParaRPr lang="zh-CN" altLang="en-US" sz="2400" b="0" dirty="0">
              <a:solidFill>
                <a:schemeClr val="tx1"/>
              </a:solidFill>
              <a:effectLst>
                <a:outerShdw blurRad="38100" dist="38100" dir="2700000" algn="tl">
                  <a:srgbClr val="C0C0C0"/>
                </a:outerShdw>
              </a:effectLst>
              <a:latin typeface="Arial" panose="020B0604020202020204" pitchFamily="34" charset="0"/>
            </a:endParaRPr>
          </a:p>
        </p:txBody>
      </p:sp>
      <p:pic>
        <p:nvPicPr>
          <p:cNvPr id="11268" name="Picture 25" descr="C:\Users\user\AppData\Local\Microsoft\Windows\Temporary Internet Files\Content.IE5\BRFJ06TV\MCj04114760000[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953125" y="2322513"/>
            <a:ext cx="1600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sz="3600" dirty="0">
                <a:effectLst>
                  <a:outerShdw blurRad="38100" dist="38100" dir="2700000" algn="tl">
                    <a:srgbClr val="C0C0C0"/>
                  </a:outerShdw>
                </a:effectLst>
              </a:rPr>
              <a:t>6.1 </a:t>
            </a:r>
            <a:r>
              <a:rPr lang="zh-CN" altLang="en-US" sz="3600" dirty="0">
                <a:effectLst>
                  <a:outerShdw blurRad="38100" dist="38100" dir="2700000" algn="tl">
                    <a:srgbClr val="C0C0C0"/>
                  </a:outerShdw>
                </a:effectLst>
              </a:rPr>
              <a:t>软件编程实现概述</a:t>
            </a:r>
            <a:r>
              <a:rPr lang="zh-CN" altLang="en-US" sz="3600" dirty="0"/>
              <a:t> </a:t>
            </a:r>
          </a:p>
        </p:txBody>
      </p:sp>
    </p:spTree>
    <p:extLst>
      <p:ext uri="{BB962C8B-B14F-4D97-AF65-F5344CB8AC3E}">
        <p14:creationId xmlns:p14="http://schemas.microsoft.com/office/powerpoint/2010/main" val="423521154"/>
      </p:ext>
    </p:extLst>
  </p:cSld>
  <p:clrMapOvr>
    <a:masterClrMapping/>
  </p:clrMapOvr>
</p:sld>
</file>

<file path=ppt/theme/theme1.xml><?xml version="1.0" encoding="utf-8"?>
<a:theme xmlns:a="http://schemas.openxmlformats.org/drawingml/2006/main" name="cdb2004c003l">
  <a:themeElements>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cdb2004c003l">
      <a:majorFont>
        <a:latin typeface="Verdana"/>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cdb2004c003l</Template>
  <TotalTime>3028</TotalTime>
  <Words>7925</Words>
  <Application>Microsoft Office PowerPoint</Application>
  <PresentationFormat>全屏显示(4:3)</PresentationFormat>
  <Paragraphs>520</Paragraphs>
  <Slides>66</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66</vt:i4>
      </vt:variant>
    </vt:vector>
  </HeadingPairs>
  <TitlesOfParts>
    <vt:vector size="78" baseType="lpstr">
      <vt:lpstr>黑体</vt:lpstr>
      <vt:lpstr>楷体</vt:lpstr>
      <vt:lpstr>楷体_GB2312</vt:lpstr>
      <vt:lpstr>宋体</vt:lpstr>
      <vt:lpstr>微软雅黑</vt:lpstr>
      <vt:lpstr>新宋体</vt:lpstr>
      <vt:lpstr>Arial</vt:lpstr>
      <vt:lpstr>Arial Black</vt:lpstr>
      <vt:lpstr>Times New Roman</vt:lpstr>
      <vt:lpstr>Verdana</vt:lpstr>
      <vt:lpstr>Wingdings</vt:lpstr>
      <vt:lpstr>cdb2004c003l</vt:lpstr>
      <vt:lpstr>软件工程与实践</vt:lpstr>
      <vt:lpstr>目    录</vt:lpstr>
      <vt:lpstr>第6章 软件实现</vt:lpstr>
      <vt:lpstr>PowerPoint 演示文稿</vt:lpstr>
      <vt:lpstr>6.1 软件编程实现概述 </vt:lpstr>
      <vt:lpstr>PowerPoint 演示文稿</vt:lpstr>
      <vt:lpstr>PowerPoint 演示文稿</vt:lpstr>
      <vt:lpstr>PowerPoint 演示文稿</vt:lpstr>
      <vt:lpstr>PowerPoint 演示文稿</vt:lpstr>
      <vt:lpstr>PowerPoint 演示文稿</vt:lpstr>
      <vt:lpstr>PowerPoint 演示文稿</vt:lpstr>
      <vt:lpstr>6.2 软件编程语言和技术方法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 软件研发常用工具与环境</vt:lpstr>
      <vt:lpstr>PowerPoint 演示文稿</vt:lpstr>
      <vt:lpstr>PowerPoint 演示文稿</vt:lpstr>
      <vt:lpstr>PowerPoint 演示文稿</vt:lpstr>
      <vt:lpstr>PowerPoint 演示文稿</vt:lpstr>
      <vt:lpstr>PowerPoint 演示文稿</vt:lpstr>
      <vt:lpstr>6.5 软件实现的文档 </vt:lpstr>
      <vt:lpstr>6.5 软件实现的文档 </vt:lpstr>
      <vt:lpstr>6.5 软件实现的文档 </vt:lpstr>
      <vt:lpstr>6.5 软件实现的文档 </vt:lpstr>
      <vt:lpstr>6.5 软件实现的文档 </vt:lpstr>
      <vt:lpstr>PowerPoint 演示文稿</vt:lpstr>
      <vt:lpstr>6.6 实验六 手机WebApp研发操作 应用与软件实现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6.6 本章小结 </vt:lpstr>
      <vt:lpstr>PowerPoint 演示文稿</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zhoujie</dc:creator>
  <cp:lastModifiedBy>Hao-Liu-Office</cp:lastModifiedBy>
  <cp:revision>2341</cp:revision>
  <cp:lastPrinted>2020-04-20T00:09:03Z</cp:lastPrinted>
  <dcterms:created xsi:type="dcterms:W3CDTF">2007-06-04T06:21:00Z</dcterms:created>
  <dcterms:modified xsi:type="dcterms:W3CDTF">2020-04-20T02:14:26Z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