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1" r:id="rId2"/>
    <p:sldId id="589" r:id="rId3"/>
    <p:sldId id="579" r:id="rId4"/>
    <p:sldId id="580" r:id="rId5"/>
    <p:sldId id="568" r:id="rId6"/>
    <p:sldId id="581" r:id="rId7"/>
    <p:sldId id="571" r:id="rId8"/>
    <p:sldId id="576" r:id="rId9"/>
    <p:sldId id="574" r:id="rId10"/>
    <p:sldId id="578" r:id="rId11"/>
    <p:sldId id="582" r:id="rId12"/>
    <p:sldId id="507" r:id="rId13"/>
    <p:sldId id="508" r:id="rId14"/>
    <p:sldId id="511" r:id="rId15"/>
    <p:sldId id="584" r:id="rId16"/>
    <p:sldId id="585" r:id="rId17"/>
    <p:sldId id="586" r:id="rId18"/>
    <p:sldId id="587" r:id="rId19"/>
    <p:sldId id="588" r:id="rId20"/>
    <p:sldId id="528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D1DAFA-F83A-4F67-A5D0-3C575BAC0E3E}">
          <p14:sldIdLst>
            <p14:sldId id="321"/>
            <p14:sldId id="589"/>
            <p14:sldId id="579"/>
            <p14:sldId id="580"/>
            <p14:sldId id="568"/>
            <p14:sldId id="581"/>
            <p14:sldId id="571"/>
            <p14:sldId id="576"/>
            <p14:sldId id="574"/>
            <p14:sldId id="578"/>
            <p14:sldId id="582"/>
            <p14:sldId id="507"/>
            <p14:sldId id="508"/>
            <p14:sldId id="511"/>
            <p14:sldId id="584"/>
            <p14:sldId id="585"/>
            <p14:sldId id="586"/>
            <p14:sldId id="587"/>
            <p14:sldId id="588"/>
            <p14:sldId id="52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B8EB"/>
    <a:srgbClr val="122956"/>
    <a:srgbClr val="2A5DC4"/>
    <a:srgbClr val="00BC00"/>
    <a:srgbClr val="D5FFD5"/>
    <a:srgbClr val="B3C7EF"/>
    <a:srgbClr val="704316"/>
    <a:srgbClr val="008E00"/>
    <a:srgbClr val="00B800"/>
    <a:srgbClr val="31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6" autoAdjust="0"/>
    <p:restoredTop sz="80588" autoAdjust="0"/>
  </p:normalViewPr>
  <p:slideViewPr>
    <p:cSldViewPr>
      <p:cViewPr varScale="1">
        <p:scale>
          <a:sx n="86" d="100"/>
          <a:sy n="8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4B71-9140-4B38-8FE9-F08556C51C98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C1B91-1108-473C-9275-6CAD8333A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9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hesecretlivesofdata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aftconsensu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54174"/>
            <a:ext cx="8229600" cy="1698626"/>
          </a:xfrm>
        </p:spPr>
        <p:txBody>
          <a:bodyPr/>
          <a:lstStyle/>
          <a:p>
            <a:pPr eaLnBrk="1" hangingPunct="1"/>
            <a:r>
              <a:rPr lang="en-US" dirty="0" smtClean="0"/>
              <a:t>An Introduction to</a:t>
            </a:r>
            <a:br>
              <a:rPr lang="en-US" dirty="0" smtClean="0"/>
            </a:br>
            <a:r>
              <a:rPr lang="en-US" dirty="0" smtClean="0"/>
              <a:t>Consensus with Raft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3429000"/>
            <a:ext cx="7239000" cy="16002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Diego Ongaro  </a:t>
            </a:r>
            <a:r>
              <a:rPr lang="en-US" sz="2200" dirty="0" smtClean="0">
                <a:solidFill>
                  <a:schemeClr val="bg2"/>
                </a:solidFill>
              </a:rPr>
              <a:t> John Ousterhout</a:t>
            </a:r>
            <a:endParaRPr lang="en-US" sz="2200" dirty="0" smtClean="0">
              <a:solidFill>
                <a:schemeClr val="bg2"/>
              </a:solidFill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 smtClean="0">
                <a:solidFill>
                  <a:schemeClr val="bg2"/>
                </a:solidFill>
              </a:rPr>
              <a:t>Stanford University</a:t>
            </a:r>
          </a:p>
          <a:p>
            <a:pPr eaLnBrk="1" hangingPunct="1"/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52400" y="6248400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http://raftconsensus.github.io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701529" cy="435960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86000"/>
            <a:ext cx="3693345" cy="367987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48706" y="133970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Quiz Grades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70745" y="1724225"/>
            <a:ext cx="17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Survey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Leader election</a:t>
            </a:r>
          </a:p>
          <a:p>
            <a:pPr lvl="1"/>
            <a:r>
              <a:rPr lang="en-US" dirty="0" smtClean="0"/>
              <a:t>Select one of the servers to act as leader</a:t>
            </a:r>
          </a:p>
          <a:p>
            <a:pPr lvl="1"/>
            <a:r>
              <a:rPr lang="en-US" dirty="0" smtClean="0"/>
              <a:t>Detect crashes, choose new leader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Log replication (normal operation)</a:t>
            </a: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Leader takes commands from clients, appends them to its log</a:t>
            </a: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Leader replicates its log to other servers (overwriting inconsistencies)</a:t>
            </a:r>
            <a:endParaRPr lang="en-US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</a:t>
            </a:r>
          </a:p>
          <a:p>
            <a:pPr lvl="1">
              <a:buClr>
                <a:srgbClr val="1F4899"/>
              </a:buClr>
            </a:pPr>
            <a:r>
              <a:rPr lang="en-US" dirty="0" smtClean="0">
                <a:solidFill>
                  <a:srgbClr val="000000"/>
                </a:solidFill>
              </a:rPr>
              <a:t>Only elect leaders with all committed entries in their logs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3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r>
              <a:rPr lang="en-US" dirty="0" smtClean="0"/>
              <a:t>At any given time, each server is either: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Follower</a:t>
            </a:r>
            <a:r>
              <a:rPr lang="en-US" dirty="0" smtClean="0"/>
              <a:t>: completely passive replica (issues no RPCs, responds to incoming RPCs)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Candidate</a:t>
            </a:r>
            <a:r>
              <a:rPr lang="en-US" dirty="0" smtClean="0"/>
              <a:t>: used to elect a new leader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Leader</a:t>
            </a:r>
            <a:r>
              <a:rPr lang="en-US" dirty="0"/>
              <a:t>: handles all client interactions, log replication</a:t>
            </a:r>
          </a:p>
          <a:p>
            <a:pPr lvl="2"/>
            <a:r>
              <a:rPr lang="en-US" dirty="0"/>
              <a:t>At most one viable leader at a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5600" y="6324600"/>
            <a:ext cx="3429000" cy="396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1059" y="4990699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35659" y="4990699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Candidate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0259" y="4990699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4974CB"/>
                </a:solidFill>
              </a:rPr>
              <a:t>Leader</a:t>
            </a:r>
            <a:endParaRPr lang="en-US" sz="2400" dirty="0">
              <a:solidFill>
                <a:srgbClr val="4974C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175352" y="4649002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304" y="43048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start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850147" y="4688695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31370" y="4002252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time out,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start election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51913" y="4685899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71200" y="4043708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 smtClean="0">
                <a:solidFill>
                  <a:schemeClr val="accent4"/>
                </a:solidFill>
              </a:rPr>
              <a:t>receive votes from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majority of servers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404789" y="4685511"/>
            <a:ext cx="1153210" cy="290013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  <a:gd name="connsiteX0" fmla="*/ 0 w 1131439"/>
              <a:gd name="connsiteY0" fmla="*/ 416766 h 416766"/>
              <a:gd name="connsiteX1" fmla="*/ 1131439 w 1131439"/>
              <a:gd name="connsiteY1" fmla="*/ 227195 h 416766"/>
              <a:gd name="connsiteX0" fmla="*/ 0 w 1153210"/>
              <a:gd name="connsiteY0" fmla="*/ 349791 h 349791"/>
              <a:gd name="connsiteX1" fmla="*/ 1153210 w 1153210"/>
              <a:gd name="connsiteY1" fmla="*/ 269077 h 349791"/>
              <a:gd name="connsiteX0" fmla="*/ 0 w 1153210"/>
              <a:gd name="connsiteY0" fmla="*/ 290013 h 290013"/>
              <a:gd name="connsiteX1" fmla="*/ 1153210 w 1153210"/>
              <a:gd name="connsiteY1" fmla="*/ 209299 h 29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3210" h="290013">
                <a:moveTo>
                  <a:pt x="0" y="290013"/>
                </a:moveTo>
                <a:cubicBezTo>
                  <a:pt x="321644" y="-123873"/>
                  <a:pt x="886682" y="-42563"/>
                  <a:pt x="1153210" y="209299"/>
                </a:cubicBezTo>
              </a:path>
            </a:pathLst>
          </a:custGeom>
          <a:noFill/>
          <a:ln>
            <a:solidFill>
              <a:schemeClr val="accent4"/>
            </a:solidFill>
            <a:tailEnd type="non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8270202" y="4528582"/>
            <a:ext cx="457200" cy="485959"/>
          </a:xfrm>
          <a:prstGeom prst="mathMultiply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1524000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1524000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dirty="0" smtClean="0"/>
              <a:t>Time divided into terms:</a:t>
            </a:r>
          </a:p>
          <a:p>
            <a:pPr lvl="1"/>
            <a:r>
              <a:rPr lang="en-US" dirty="0" smtClean="0"/>
              <a:t>Election</a:t>
            </a:r>
          </a:p>
          <a:p>
            <a:pPr lvl="1"/>
            <a:r>
              <a:rPr lang="en-US" dirty="0" smtClean="0"/>
              <a:t>Normal operation under a single leader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At most one leader per term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Each server maintains </a:t>
            </a:r>
            <a:r>
              <a:rPr lang="en-US" dirty="0" smtClean="0">
                <a:solidFill>
                  <a:schemeClr val="accent4"/>
                </a:solidFill>
              </a:rPr>
              <a:t>current term </a:t>
            </a:r>
            <a:r>
              <a:rPr lang="en-US" dirty="0" smtClean="0"/>
              <a:t>value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Key role of terms: </a:t>
            </a:r>
            <a:r>
              <a:rPr lang="en-US" dirty="0" smtClean="0">
                <a:solidFill>
                  <a:schemeClr val="tx2"/>
                </a:solidFill>
              </a:rPr>
              <a:t>identify obsolete information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133600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1524000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5000" y="1524000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62400" y="1524000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19600" y="1524000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524000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7000" y="1524000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67000" y="1524000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38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1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9625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2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0" y="1277779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/>
              <a:t>Term 3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8294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4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086772" y="1277779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Term 5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2133600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/>
              <a:t>time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981200" y="2514600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Elections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6418" y="2514600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Normal Operation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1981200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2514600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Split Vote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1981200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</a:rPr>
              <a:t>Leaders </a:t>
            </a:r>
            <a:r>
              <a:rPr lang="en-US" dirty="0" smtClean="0">
                <a:solidFill>
                  <a:srgbClr val="000000"/>
                </a:solidFill>
              </a:rPr>
              <a:t>send </a:t>
            </a:r>
            <a:r>
              <a:rPr lang="en-US" dirty="0">
                <a:solidFill>
                  <a:srgbClr val="C00000"/>
                </a:solidFill>
              </a:rPr>
              <a:t>heartbeats </a:t>
            </a:r>
            <a:r>
              <a:rPr lang="en-US" dirty="0">
                <a:solidFill>
                  <a:srgbClr val="000000"/>
                </a:solidFill>
              </a:rPr>
              <a:t>to maintain </a:t>
            </a:r>
            <a:r>
              <a:rPr lang="en-US" dirty="0" smtClean="0">
                <a:solidFill>
                  <a:srgbClr val="000000"/>
                </a:solidFill>
              </a:rPr>
              <a:t>authority.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Upon </a:t>
            </a:r>
            <a:r>
              <a:rPr lang="en-US" dirty="0" smtClean="0">
                <a:solidFill>
                  <a:srgbClr val="C00000"/>
                </a:solidFill>
              </a:rPr>
              <a:t>election </a:t>
            </a:r>
            <a:r>
              <a:rPr lang="en-US" dirty="0" smtClean="0">
                <a:solidFill>
                  <a:srgbClr val="C00000"/>
                </a:solidFill>
              </a:rPr>
              <a:t>timeout</a:t>
            </a:r>
            <a:r>
              <a:rPr lang="en-US" dirty="0" smtClean="0"/>
              <a:t>, start new election:</a:t>
            </a:r>
            <a:endParaRPr lang="en-US" dirty="0" smtClean="0"/>
          </a:p>
          <a:p>
            <a:pPr>
              <a:lnSpc>
                <a:spcPts val="2000"/>
              </a:lnSpc>
            </a:pPr>
            <a:r>
              <a:rPr lang="en-US" sz="2200" dirty="0" smtClean="0"/>
              <a:t>Increment current term</a:t>
            </a:r>
          </a:p>
          <a:p>
            <a:pPr>
              <a:lnSpc>
                <a:spcPts val="2000"/>
              </a:lnSpc>
            </a:pPr>
            <a:r>
              <a:rPr lang="en-US" sz="2200" dirty="0" smtClean="0"/>
              <a:t>Change to Candidate state</a:t>
            </a:r>
          </a:p>
          <a:p>
            <a:pPr>
              <a:lnSpc>
                <a:spcPts val="2000"/>
              </a:lnSpc>
            </a:pPr>
            <a:r>
              <a:rPr lang="en-US" sz="2200" dirty="0" smtClean="0"/>
              <a:t>Vote for self</a:t>
            </a:r>
          </a:p>
          <a:p>
            <a:r>
              <a:rPr lang="en-US" sz="2200" dirty="0" smtClean="0"/>
              <a:t>Send </a:t>
            </a:r>
            <a:r>
              <a:rPr lang="en-US" sz="2200" dirty="0" smtClean="0">
                <a:solidFill>
                  <a:srgbClr val="C00000"/>
                </a:solidFill>
              </a:rPr>
              <a:t>Request Vote </a:t>
            </a:r>
            <a:r>
              <a:rPr lang="en-US" sz="2200" dirty="0" smtClean="0"/>
              <a:t>RPCs to all other </a:t>
            </a:r>
            <a:r>
              <a:rPr lang="en-US" sz="2200" dirty="0" smtClean="0"/>
              <a:t>servers,</a:t>
            </a:r>
            <a:br>
              <a:rPr lang="en-US" sz="2200" dirty="0" smtClean="0"/>
            </a:br>
            <a:r>
              <a:rPr lang="en-US" sz="2200" dirty="0" smtClean="0"/>
              <a:t>wait </a:t>
            </a:r>
            <a:r>
              <a:rPr lang="en-US" sz="2200" dirty="0" smtClean="0"/>
              <a:t>until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Receive votes from majority of servers:</a:t>
            </a:r>
          </a:p>
          <a:p>
            <a:pPr marL="1314450" lvl="2" indent="-457200"/>
            <a:r>
              <a:rPr lang="en-US" sz="2000" dirty="0" smtClean="0"/>
              <a:t>Become leader, send heartbeats to all other servers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Receive RPC from valid leader:</a:t>
            </a:r>
          </a:p>
          <a:p>
            <a:pPr marL="1314450" lvl="2" indent="-457200"/>
            <a:r>
              <a:rPr lang="en-US" sz="2000" dirty="0" smtClean="0"/>
              <a:t>Return to follower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No-one wins election (election timeout elapses):</a:t>
            </a:r>
          </a:p>
          <a:p>
            <a:pPr marL="1314450" lvl="2" indent="-457200"/>
            <a:r>
              <a:rPr lang="en-US" sz="2000" dirty="0" smtClean="0"/>
              <a:t>Increment term, start new election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Secret Lives of </a:t>
            </a:r>
            <a:r>
              <a:rPr lang="en-US" dirty="0" smtClean="0"/>
              <a:t>Data </a:t>
            </a:r>
            <a:r>
              <a:rPr lang="en-US" dirty="0" smtClean="0">
                <a:hlinkClick r:id="rId2"/>
              </a:rPr>
              <a:t>http://thesecretlivesofdata.com</a:t>
            </a:r>
            <a:endParaRPr lang="en-US" dirty="0" smtClean="0"/>
          </a:p>
          <a:p>
            <a:r>
              <a:rPr lang="en-US" dirty="0" smtClean="0"/>
              <a:t>Visualizes distributed algorithms, starting with Raft</a:t>
            </a:r>
          </a:p>
          <a:p>
            <a:r>
              <a:rPr lang="en-US" dirty="0" smtClean="0"/>
              <a:t>Project by Ben Johnson (author of go-raft)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choose election timeouts randomly,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server usually times out and wins election before others wake </a:t>
            </a:r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Timeouts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8747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replication</a:t>
            </a:r>
          </a:p>
          <a:p>
            <a:r>
              <a:rPr lang="en-US" dirty="0"/>
              <a:t>C</a:t>
            </a:r>
            <a:r>
              <a:rPr lang="en-US" dirty="0" smtClean="0"/>
              <a:t>lient interaction</a:t>
            </a:r>
          </a:p>
          <a:p>
            <a:r>
              <a:rPr lang="en-US" dirty="0" smtClean="0"/>
              <a:t>Cluster membership changes</a:t>
            </a:r>
          </a:p>
          <a:p>
            <a:r>
              <a:rPr lang="en-US" dirty="0"/>
              <a:t>L</a:t>
            </a:r>
            <a:r>
              <a:rPr lang="en-US" dirty="0" smtClean="0"/>
              <a:t>og compaction</a:t>
            </a:r>
          </a:p>
          <a:p>
            <a:endParaRPr lang="en-US" dirty="0"/>
          </a:p>
          <a:p>
            <a:r>
              <a:rPr lang="en-US" dirty="0" smtClean="0"/>
              <a:t>To appear: 2014 USENIX Annual Technical Conf.</a:t>
            </a:r>
          </a:p>
          <a:p>
            <a:pPr lvl="1"/>
            <a:r>
              <a:rPr lang="en-US" dirty="0" smtClean="0"/>
              <a:t>June 19-20 in Philadelphia</a:t>
            </a:r>
          </a:p>
          <a:p>
            <a:pPr lvl="1"/>
            <a:r>
              <a:rPr lang="en-US" dirty="0" smtClean="0"/>
              <a:t>Draft on Raft website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595648"/>
              </p:ext>
            </p:extLst>
          </p:nvPr>
        </p:nvGraphicFramePr>
        <p:xfrm>
          <a:off x="457200" y="1219200"/>
          <a:ext cx="8229600" cy="40792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351314"/>
                <a:gridCol w="1085222"/>
                <a:gridCol w="4793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kanaka/raft.js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Joel Martin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go-raft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 Johnson (Sky) and Xiang Li (</a:t>
                      </a:r>
                      <a:r>
                        <a:rPr lang="en-US" dirty="0" err="1" smtClean="0"/>
                        <a:t>CoreOS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hashicorp</a:t>
                      </a:r>
                      <a:r>
                        <a:rPr lang="en-US" dirty="0" smtClean="0"/>
                        <a:t>/raft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Armon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Dadgar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HashiCorp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LogCabin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Diego Ongaro (Stanford)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ckite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Pablo Medina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peterbourgon</a:t>
                      </a:r>
                      <a:r>
                        <a:rPr lang="en-US" dirty="0" smtClean="0"/>
                        <a:t>/raft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Peter </a:t>
                      </a:r>
                      <a:r>
                        <a:rPr lang="en-US" dirty="0" err="1" smtClean="0"/>
                        <a:t>Bourgon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rafter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Erlang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Andrew Stone (Basho)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Dave </a:t>
                      </a:r>
                      <a:r>
                        <a:rPr lang="en-US" dirty="0" err="1" smtClean="0"/>
                        <a:t>Rusek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</a:t>
                      </a:r>
                      <a:r>
                        <a:rPr lang="en-US" dirty="0" smtClean="0"/>
                        <a:t>-raft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Toby </a:t>
                      </a:r>
                      <a:r>
                        <a:rPr lang="en-US" dirty="0" err="1" smtClean="0"/>
                        <a:t>Burress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ocaml</a:t>
                      </a:r>
                      <a:r>
                        <a:rPr lang="en-US" dirty="0" smtClean="0"/>
                        <a:t>-raft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OCaml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Heidi Howard (Cambridge)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441740"/>
            <a:ext cx="6553198" cy="402802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 smtClean="0"/>
              <a:t>Logo: </a:t>
            </a:r>
            <a:r>
              <a:rPr lang="en-US" dirty="0" smtClean="0"/>
              <a:t>go-raft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498068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y Brandon Philips (</a:t>
            </a:r>
            <a:r>
              <a:rPr lang="en-US" dirty="0" err="1" smtClean="0"/>
              <a:t>CoreOS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6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Consensus is key to building consistent systems</a:t>
            </a:r>
          </a:p>
          <a:p>
            <a:r>
              <a:rPr lang="en-US" dirty="0" smtClean="0"/>
              <a:t>Design for understandability</a:t>
            </a:r>
          </a:p>
          <a:p>
            <a:r>
              <a:rPr lang="en-US" dirty="0" smtClean="0"/>
              <a:t>Raft separates leader election from log replication</a:t>
            </a:r>
          </a:p>
          <a:p>
            <a:pPr lvl="1"/>
            <a:r>
              <a:rPr lang="en-US" sz="2400" dirty="0" smtClean="0"/>
              <a:t>Leader election uses voting and randomized timeouts</a:t>
            </a: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More at </a:t>
            </a: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://raftconsensus.github.io</a:t>
            </a:r>
            <a:r>
              <a:rPr lang="en-US" dirty="0"/>
              <a:t>:</a:t>
            </a:r>
          </a:p>
          <a:p>
            <a:r>
              <a:rPr lang="en-US" dirty="0" smtClean="0"/>
              <a:t>Paper draft, other talks</a:t>
            </a:r>
            <a:endParaRPr lang="en-US" dirty="0"/>
          </a:p>
          <a:p>
            <a:r>
              <a:rPr lang="en-US" dirty="0" smtClean="0"/>
              <a:t>10 to 50+ </a:t>
            </a:r>
            <a:r>
              <a:rPr lang="en-US" dirty="0"/>
              <a:t>implementations</a:t>
            </a:r>
          </a:p>
          <a:p>
            <a:r>
              <a:rPr lang="en-US" dirty="0"/>
              <a:t>raft-dev mailing list</a:t>
            </a:r>
          </a:p>
          <a:p>
            <a:pPr marL="0" indent="0">
              <a:buNone/>
            </a:pPr>
            <a:endParaRPr lang="en-US" sz="1200" b="0" dirty="0" smtClean="0"/>
          </a:p>
          <a:p>
            <a:pPr marL="0" indent="0">
              <a:buNone/>
            </a:pPr>
            <a:r>
              <a:rPr lang="en-US" b="0" dirty="0" smtClean="0"/>
              <a:t>Diego Ongaro  @ongardie</a:t>
            </a:r>
            <a:endParaRPr lang="en-US" b="0" dirty="0"/>
          </a:p>
          <a:p>
            <a:pPr marL="0" indent="0">
              <a:buNone/>
            </a:pPr>
            <a:endParaRPr lang="en-US" sz="2400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0893" y="3167390"/>
            <a:ext cx="5282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availability or </a:t>
            </a: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consistency</a:t>
            </a:r>
            <a:endParaRPr lang="en-US" sz="32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TODO: </a:t>
            </a:r>
            <a:r>
              <a:rPr lang="en-US" dirty="0" smtClean="0"/>
              <a:t>eliminate single point of failure</a:t>
            </a:r>
          </a:p>
          <a:p>
            <a:r>
              <a:rPr lang="en-US" dirty="0" smtClean="0"/>
              <a:t>An ad hoc </a:t>
            </a:r>
            <a:r>
              <a:rPr lang="en-US" dirty="0" smtClean="0"/>
              <a:t>algorithm</a:t>
            </a:r>
          </a:p>
          <a:p>
            <a:pPr marL="800100" lvl="1" indent="-342900"/>
            <a:r>
              <a:rPr lang="en-US" sz="2600" b="1" dirty="0" smtClean="0"/>
              <a:t>“</a:t>
            </a:r>
            <a:r>
              <a:rPr lang="en-US" sz="2600" dirty="0" smtClean="0"/>
              <a:t>This case is </a:t>
            </a:r>
            <a:r>
              <a:rPr lang="en-US" sz="2600" dirty="0" smtClean="0">
                <a:solidFill>
                  <a:schemeClr val="accent4"/>
                </a:solidFill>
              </a:rPr>
              <a:t>rare</a:t>
            </a:r>
            <a:r>
              <a:rPr lang="en-US" sz="2600" dirty="0" smtClean="0"/>
              <a:t> and typically occurs as a result of a network partition with replication lag.</a:t>
            </a:r>
            <a:r>
              <a:rPr lang="en-US" sz="2600" b="1" dirty="0" smtClean="0"/>
              <a:t>”</a:t>
            </a:r>
          </a:p>
          <a:p>
            <a:pPr marL="800100" lvl="1" indent="-342900"/>
            <a:r>
              <a:rPr lang="en-US" sz="2600" dirty="0" smtClean="0"/>
              <a:t>Watch out for @</a:t>
            </a:r>
            <a:r>
              <a:rPr lang="en-US" sz="2600" dirty="0" err="1" smtClean="0"/>
              <a:t>aphyr</a:t>
            </a:r>
            <a:endParaRPr lang="en-US" sz="2400" b="1" dirty="0"/>
          </a:p>
          <a:p>
            <a:pPr marL="857250" lvl="2" indent="0" algn="ctr"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 – OR – </a:t>
            </a:r>
          </a:p>
          <a:p>
            <a:r>
              <a:rPr lang="en-US" b="1" dirty="0" smtClean="0"/>
              <a:t>A </a:t>
            </a:r>
            <a:r>
              <a:rPr lang="en-US" dirty="0" smtClean="0"/>
              <a:t>consensus </a:t>
            </a:r>
            <a:r>
              <a:rPr lang="en-US" dirty="0" smtClean="0"/>
              <a:t>algorithm </a:t>
            </a:r>
            <a:r>
              <a:rPr lang="en-US" dirty="0" smtClean="0"/>
              <a:t>(built-in or library)</a:t>
            </a:r>
            <a:endParaRPr lang="en-US" dirty="0" smtClean="0"/>
          </a:p>
          <a:p>
            <a:pPr lvl="1"/>
            <a:r>
              <a:rPr lang="en-US" sz="2400" dirty="0" smtClean="0"/>
              <a:t>Paxos, Raft, …</a:t>
            </a:r>
          </a:p>
          <a:p>
            <a:r>
              <a:rPr lang="en-US" b="1" dirty="0" smtClean="0"/>
              <a:t>A </a:t>
            </a:r>
            <a:r>
              <a:rPr lang="en-US" b="1" dirty="0" smtClean="0"/>
              <a:t>consensus service</a:t>
            </a:r>
            <a:endParaRPr lang="en-US" b="1" dirty="0" smtClean="0"/>
          </a:p>
          <a:p>
            <a:pPr lvl="1"/>
            <a:r>
              <a:rPr lang="en-US" sz="2400" dirty="0" err="1" smtClean="0"/>
              <a:t>ZooKeeper</a:t>
            </a:r>
            <a:r>
              <a:rPr lang="en-US" sz="2400" dirty="0" smtClean="0"/>
              <a:t>, </a:t>
            </a:r>
            <a:r>
              <a:rPr lang="en-US" sz="2400" dirty="0" err="1" smtClean="0"/>
              <a:t>etcd</a:t>
            </a:r>
            <a:r>
              <a:rPr lang="en-US" sz="2400" dirty="0" smtClean="0"/>
              <a:t>, consul, …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B45DFE7-D7AD-4ECD-A9C8-CA1FF5BAF7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Consistent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Agreement </a:t>
            </a:r>
            <a:r>
              <a:rPr lang="en-US" dirty="0" smtClean="0"/>
              <a:t>on shared state (single system image)</a:t>
            </a:r>
          </a:p>
          <a:p>
            <a:r>
              <a:rPr lang="en-US" dirty="0" smtClean="0"/>
              <a:t>Recovers from server failures autonomously</a:t>
            </a:r>
          </a:p>
          <a:p>
            <a:pPr lvl="1"/>
            <a:r>
              <a:rPr lang="en-US" sz="2200" dirty="0" smtClean="0"/>
              <a:t>Minority of servers fail: no problem</a:t>
            </a:r>
          </a:p>
          <a:p>
            <a:pPr lvl="1"/>
            <a:r>
              <a:rPr lang="en-US" sz="2200" dirty="0" smtClean="0"/>
              <a:t>Majority </a:t>
            </a:r>
            <a:r>
              <a:rPr lang="en-US" sz="2200" dirty="0" smtClean="0"/>
              <a:t>fail: </a:t>
            </a:r>
            <a:r>
              <a:rPr lang="en-US" sz="2200" dirty="0" smtClean="0"/>
              <a:t>lose availability, retain consistency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Consensus?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22371" y="39840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8" name="Rounded Rectangle 7"/>
          <p:cNvSpPr/>
          <p:nvPr/>
        </p:nvSpPr>
        <p:spPr>
          <a:xfrm>
            <a:off x="4055162" y="3424103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9" name="Rounded Rectangle 8"/>
          <p:cNvSpPr/>
          <p:nvPr/>
        </p:nvSpPr>
        <p:spPr>
          <a:xfrm>
            <a:off x="4707832" y="39840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0" name="Rounded Rectangle 9"/>
          <p:cNvSpPr/>
          <p:nvPr/>
        </p:nvSpPr>
        <p:spPr>
          <a:xfrm>
            <a:off x="3664228" y="4550538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sp>
        <p:nvSpPr>
          <p:cNvPr id="11" name="Rounded Rectangle 10"/>
          <p:cNvSpPr/>
          <p:nvPr/>
        </p:nvSpPr>
        <p:spPr>
          <a:xfrm>
            <a:off x="4532246" y="4550538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/>
          </a:p>
        </p:txBody>
      </p:sp>
      <p:grpSp>
        <p:nvGrpSpPr>
          <p:cNvPr id="16" name="Group 15"/>
          <p:cNvGrpSpPr/>
          <p:nvPr/>
        </p:nvGrpSpPr>
        <p:grpSpPr>
          <a:xfrm>
            <a:off x="3621158" y="4524033"/>
            <a:ext cx="543339" cy="543339"/>
            <a:chOff x="4038600" y="5715000"/>
            <a:chExt cx="304800" cy="304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485861" y="4507468"/>
            <a:ext cx="543339" cy="543339"/>
            <a:chOff x="4038600" y="5715000"/>
            <a:chExt cx="304800" cy="3048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750362" y="5193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to building consistent storage systems</a:t>
            </a:r>
            <a:endParaRPr lang="en-US" dirty="0"/>
          </a:p>
          <a:p>
            <a:r>
              <a:rPr lang="en-US" dirty="0"/>
              <a:t>Top-level system configuration</a:t>
            </a:r>
          </a:p>
          <a:p>
            <a:pPr lvl="1"/>
            <a:r>
              <a:rPr lang="en-US" sz="2400" dirty="0"/>
              <a:t>Which server is my SQL master</a:t>
            </a:r>
            <a:r>
              <a:rPr lang="en-US" sz="2400" dirty="0" smtClean="0"/>
              <a:t>?</a:t>
            </a:r>
            <a:endParaRPr lang="en-US" sz="2400" dirty="0"/>
          </a:p>
          <a:p>
            <a:pPr lvl="1"/>
            <a:r>
              <a:rPr lang="en-US" sz="2400" dirty="0"/>
              <a:t>What shards exist in my storage system?</a:t>
            </a:r>
          </a:p>
          <a:p>
            <a:pPr lvl="1"/>
            <a:r>
              <a:rPr lang="en-US" sz="2400" dirty="0"/>
              <a:t>Which servers store shard X?</a:t>
            </a:r>
          </a:p>
          <a:p>
            <a:r>
              <a:rPr lang="en-US" dirty="0"/>
              <a:t>Sometimes </a:t>
            </a:r>
            <a:r>
              <a:rPr lang="en-US" dirty="0" smtClean="0"/>
              <a:t>used to replicate entire </a:t>
            </a:r>
            <a:r>
              <a:rPr lang="en-US" dirty="0"/>
              <a:t>database state (e.g., </a:t>
            </a:r>
            <a:r>
              <a:rPr lang="en-US" dirty="0" smtClean="0"/>
              <a:t>Megastore, Spanner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Consensus Needed?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91000"/>
            <a:ext cx="8458200" cy="2057400"/>
          </a:xfrm>
        </p:spPr>
        <p:txBody>
          <a:bodyPr/>
          <a:lstStyle/>
          <a:p>
            <a:r>
              <a:rPr lang="en-US" sz="2000" dirty="0" smtClean="0"/>
              <a:t>Replicated log </a:t>
            </a:r>
            <a:r>
              <a:rPr lang="en-US" sz="2000" dirty="0" smtClean="0">
                <a:sym typeface="Symbol"/>
              </a:rPr>
              <a:t>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replicated state </a:t>
            </a:r>
            <a:r>
              <a:rPr lang="en-US" sz="2000" dirty="0">
                <a:solidFill>
                  <a:schemeClr val="accent4"/>
                </a:solidFill>
              </a:rPr>
              <a:t>machine</a:t>
            </a:r>
          </a:p>
          <a:p>
            <a:pPr lvl="1"/>
            <a:r>
              <a:rPr lang="en-US" sz="1800" dirty="0"/>
              <a:t>All servers execute same commands in same </a:t>
            </a:r>
            <a:r>
              <a:rPr lang="en-US" sz="1800" dirty="0" smtClean="0"/>
              <a:t>order</a:t>
            </a:r>
            <a:endParaRPr lang="en-US" sz="1800" dirty="0" smtClean="0">
              <a:solidFill>
                <a:schemeClr val="accent4"/>
              </a:solidFill>
            </a:endParaRPr>
          </a:p>
          <a:p>
            <a:r>
              <a:rPr lang="en-US" sz="2000" dirty="0" smtClean="0"/>
              <a:t>Consensus module ensures proper log replication</a:t>
            </a:r>
          </a:p>
          <a:p>
            <a:r>
              <a:rPr lang="en-US" sz="2000" dirty="0" smtClean="0"/>
              <a:t>System makes progress as long as any majority of servers are up</a:t>
            </a:r>
          </a:p>
          <a:p>
            <a:r>
              <a:rPr lang="en-US" sz="2000" dirty="0"/>
              <a:t>Failure model: fail-stop (not </a:t>
            </a:r>
            <a:r>
              <a:rPr lang="en-US" sz="2000" dirty="0" smtClean="0"/>
              <a:t>Byzantine), </a:t>
            </a:r>
            <a:r>
              <a:rPr lang="en-US" sz="2000" dirty="0"/>
              <a:t>delayed/lost messages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Raft Consensus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Replicated Log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33400" y="2133600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685800" y="3657600"/>
            <a:ext cx="1828800" cy="228600"/>
            <a:chOff x="1676400" y="3733800"/>
            <a:chExt cx="18288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36694" y="3429000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/>
              <a:t>Log</a:t>
            </a:r>
            <a:endParaRPr lang="en-US" sz="1400" b="1" dirty="0"/>
          </a:p>
        </p:txBody>
      </p:sp>
      <p:grpSp>
        <p:nvGrpSpPr>
          <p:cNvPr id="89" name="Group 88"/>
          <p:cNvGrpSpPr/>
          <p:nvPr/>
        </p:nvGrpSpPr>
        <p:grpSpPr>
          <a:xfrm>
            <a:off x="901728" y="2667000"/>
            <a:ext cx="531549" cy="53340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85800" y="2209800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/>
              <a:t>Consensus</a:t>
            </a:r>
            <a:br>
              <a:rPr lang="en-US" sz="1400" b="1" dirty="0" smtClean="0"/>
            </a:br>
            <a:r>
              <a:rPr lang="en-US" sz="1400" b="1" dirty="0" smtClean="0"/>
              <a:t>Module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905000" y="2209800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/>
              <a:t>State</a:t>
            </a:r>
            <a:br>
              <a:rPr lang="en-US" sz="1400" b="1" dirty="0" smtClean="0"/>
            </a:br>
            <a:r>
              <a:rPr lang="en-US" sz="1400" b="1" dirty="0" smtClean="0"/>
              <a:t>Machine</a:t>
            </a:r>
            <a:endParaRPr lang="en-US" sz="14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19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0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Box 200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22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22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6" name="TextBox 225"/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Consensus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262" name="TextBox 261"/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62266"/>
              </p:ext>
            </p:extLst>
          </p:nvPr>
        </p:nvGraphicFramePr>
        <p:xfrm>
          <a:off x="2098040" y="2586084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4" name="Freeform 273"/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3124200" y="3657600"/>
            <a:ext cx="1828800" cy="228600"/>
            <a:chOff x="1676400" y="3733800"/>
            <a:chExt cx="1828800" cy="228600"/>
          </a:xfrm>
        </p:grpSpPr>
        <p:sp>
          <p:nvSpPr>
            <p:cNvPr id="105" name="Rectangle 104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75" name="Freeform 274"/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01042"/>
              </p:ext>
            </p:extLst>
          </p:nvPr>
        </p:nvGraphicFramePr>
        <p:xfrm>
          <a:off x="4536440" y="2588627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7" name="Straight Connector 276"/>
          <p:cNvCxnSpPr/>
          <p:nvPr/>
        </p:nvCxnSpPr>
        <p:spPr>
          <a:xfrm flipV="1">
            <a:off x="47244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5562600" y="3657600"/>
            <a:ext cx="1828800" cy="228600"/>
            <a:chOff x="1676400" y="3733800"/>
            <a:chExt cx="1828800" cy="228600"/>
          </a:xfrm>
        </p:grpSpPr>
        <p:sp>
          <p:nvSpPr>
            <p:cNvPr id="110" name="Rectangle 109"/>
            <p:cNvSpPr/>
            <p:nvPr/>
          </p:nvSpPr>
          <p:spPr>
            <a:xfrm>
              <a:off x="16764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/>
                <a:t>x</a:t>
              </a:r>
              <a:r>
                <a:rPr lang="en-US" sz="1400" dirty="0" smtClean="0">
                  <a:sym typeface="Symbol"/>
                </a:rPr>
                <a:t>3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133601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y</a:t>
              </a:r>
              <a:r>
                <a:rPr lang="en-US" sz="1400" dirty="0" smtClean="0">
                  <a:sym typeface="Symbol"/>
                </a:rPr>
                <a:t>2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25908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x</a:t>
              </a:r>
              <a:r>
                <a:rPr lang="en-US" sz="1400" dirty="0" smtClean="0">
                  <a:sym typeface="Symbol"/>
                </a:rPr>
                <a:t>1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48000" y="3733800"/>
              <a:ext cx="4572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>
                  <a:sym typeface="Symbol"/>
                </a:rPr>
                <a:t>z</a:t>
              </a:r>
              <a:r>
                <a:rPr lang="en-US" sz="1400" dirty="0" smtClean="0">
                  <a:sym typeface="Symbol"/>
                </a:rPr>
                <a:t>6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78" name="Freeform 277"/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66049"/>
              </p:ext>
            </p:extLst>
          </p:nvPr>
        </p:nvGraphicFramePr>
        <p:xfrm>
          <a:off x="6974840" y="2588927"/>
          <a:ext cx="416560" cy="8229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08280"/>
                <a:gridCol w="208280"/>
              </a:tblGrid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9" name="Freeform 278"/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628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86000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1294" y="1800725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Symbol"/>
              </a:rPr>
              <a:t>z6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1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</a:t>
            </a:r>
            <a:r>
              <a:rPr lang="en-US" dirty="0" smtClean="0"/>
              <a:t>, 1989</a:t>
            </a:r>
          </a:p>
          <a:p>
            <a:r>
              <a:rPr lang="en-US" dirty="0"/>
              <a:t>Nearly synonymous with </a:t>
            </a:r>
            <a:r>
              <a:rPr lang="en-US" dirty="0" smtClean="0"/>
              <a:t>consensus</a:t>
            </a:r>
          </a:p>
          <a:p>
            <a:r>
              <a:rPr lang="en-US" dirty="0"/>
              <a:t>Hard to </a:t>
            </a:r>
            <a:r>
              <a:rPr lang="en-US" dirty="0" smtClean="0"/>
              <a:t>understand</a:t>
            </a:r>
          </a:p>
          <a:p>
            <a:pPr marL="800100" lvl="2" indent="0" algn="just">
              <a:buNone/>
            </a:pPr>
            <a:r>
              <a:rPr lang="en-US" sz="2200" b="1" i="1" dirty="0"/>
              <a:t>“</a:t>
            </a:r>
            <a:r>
              <a:rPr lang="en-US" sz="2200" i="1" dirty="0"/>
              <a:t>The dirty little secret of the NSDI community is that at most five people really, truly understand every part of Paxos </a:t>
            </a:r>
            <a:r>
              <a:rPr lang="en-US" sz="2200" i="1" dirty="0" smtClean="0"/>
              <a:t>;-).</a:t>
            </a:r>
            <a:r>
              <a:rPr lang="en-US" sz="2200" b="1" i="1" dirty="0" smtClean="0"/>
              <a:t>”</a:t>
            </a:r>
            <a:r>
              <a:rPr lang="en-US" sz="2200" i="1" dirty="0" smtClean="0"/>
              <a:t>  </a:t>
            </a:r>
            <a:r>
              <a:rPr lang="en-US" sz="2200" dirty="0" smtClean="0">
                <a:solidFill>
                  <a:schemeClr val="bg2"/>
                </a:solidFill>
              </a:rPr>
              <a:t>– Anonymous NSDI reviewer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Bad foundation for building </a:t>
            </a:r>
            <a:r>
              <a:rPr lang="en-US" dirty="0" smtClean="0"/>
              <a:t>systems</a:t>
            </a:r>
          </a:p>
          <a:p>
            <a:pPr marL="800100" lvl="2" indent="0" algn="just">
              <a:buNone/>
            </a:pPr>
            <a:r>
              <a:rPr lang="en-US" sz="2200" b="1" i="1" dirty="0" smtClean="0"/>
              <a:t>“</a:t>
            </a:r>
            <a:r>
              <a:rPr lang="en-US" sz="2200" i="1" dirty="0" smtClean="0"/>
              <a:t>There </a:t>
            </a:r>
            <a:r>
              <a:rPr lang="en-US" sz="2200" i="1" dirty="0"/>
              <a:t>are significant gaps between the description of the Paxos algorithm and the needs of a real-world </a:t>
            </a:r>
            <a:r>
              <a:rPr lang="en-US" sz="2200" i="1" dirty="0" smtClean="0"/>
              <a:t>system…the </a:t>
            </a:r>
            <a:r>
              <a:rPr lang="en-US" sz="2200" i="1" dirty="0"/>
              <a:t>final system will be based on an unproven protocol</a:t>
            </a:r>
            <a:r>
              <a:rPr lang="en-US" sz="2200" i="1" dirty="0" smtClean="0"/>
              <a:t>.</a:t>
            </a:r>
            <a:r>
              <a:rPr lang="en-US" sz="2200" b="1" i="1" dirty="0" smtClean="0"/>
              <a:t>”</a:t>
            </a:r>
            <a:r>
              <a:rPr lang="en-US" sz="2200" i="1" dirty="0" smtClean="0"/>
              <a:t>  </a:t>
            </a:r>
            <a:r>
              <a:rPr lang="en-US" sz="2200" dirty="0" smtClean="0">
                <a:solidFill>
                  <a:schemeClr val="bg2"/>
                </a:solidFill>
              </a:rPr>
              <a:t>– Chubby authors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Paxos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wanted the </a:t>
            </a:r>
            <a:r>
              <a:rPr lang="en-US" dirty="0" smtClean="0">
                <a:solidFill>
                  <a:schemeClr val="tx2"/>
                </a:solidFill>
              </a:rPr>
              <a:t>best</a:t>
            </a:r>
            <a:r>
              <a:rPr lang="en-US" dirty="0" smtClean="0"/>
              <a:t> algorithm for building real systems</a:t>
            </a:r>
          </a:p>
          <a:p>
            <a:pPr lvl="1"/>
            <a:r>
              <a:rPr lang="en-US" sz="2400" dirty="0" smtClean="0"/>
              <a:t>Must be correct, complete, and perform well</a:t>
            </a:r>
          </a:p>
          <a:p>
            <a:pPr lvl="1"/>
            <a:r>
              <a:rPr lang="en-US" sz="2400" dirty="0" smtClean="0"/>
              <a:t>Must also be </a:t>
            </a:r>
            <a:r>
              <a:rPr lang="en-US" sz="2400" dirty="0" smtClean="0">
                <a:solidFill>
                  <a:schemeClr val="tx2"/>
                </a:solidFill>
              </a:rPr>
              <a:t>understandable</a:t>
            </a:r>
          </a:p>
          <a:p>
            <a:r>
              <a:rPr lang="en-US" dirty="0" smtClean="0"/>
              <a:t>“What would be easier to understand or explain?”</a:t>
            </a:r>
          </a:p>
          <a:p>
            <a:pPr lvl="1"/>
            <a:r>
              <a:rPr lang="en-US" sz="2400" dirty="0" smtClean="0"/>
              <a:t>Fundamentally different decomposition than Paxos</a:t>
            </a:r>
            <a:endParaRPr lang="en-US" sz="2400" dirty="0"/>
          </a:p>
          <a:p>
            <a:pPr lvl="1"/>
            <a:r>
              <a:rPr lang="en-US" sz="2400" dirty="0" smtClean="0"/>
              <a:t>Less complexity in state space</a:t>
            </a:r>
          </a:p>
          <a:p>
            <a:pPr lvl="1"/>
            <a:r>
              <a:rPr lang="en-US" sz="2400" dirty="0" smtClean="0"/>
              <a:t>Less </a:t>
            </a:r>
            <a:r>
              <a:rPr lang="en-US" sz="2400" dirty="0" smtClean="0"/>
              <a:t>mechanism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April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Raft Consensus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Raft’s Design for Understandability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28315</TotalTime>
  <Words>936</Words>
  <Application>Microsoft Office PowerPoint</Application>
  <PresentationFormat>On-screen Show (4:3)</PresentationFormat>
  <Paragraphs>267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An Introduction to Consensus with Raft</vt:lpstr>
      <vt:lpstr>PowerPoint Presentation</vt:lpstr>
      <vt:lpstr>Distributed Systems</vt:lpstr>
      <vt:lpstr>Inside a Consistent System</vt:lpstr>
      <vt:lpstr>What is Consensus?</vt:lpstr>
      <vt:lpstr>Why Is Consensus Needed?</vt:lpstr>
      <vt:lpstr>Goal: Replicated Log</vt:lpstr>
      <vt:lpstr>Paxos Protocol</vt:lpstr>
      <vt:lpstr>Raft’s Design for Understandability</vt:lpstr>
      <vt:lpstr>User study</vt:lpstr>
      <vt:lpstr>Raft Overview</vt:lpstr>
      <vt:lpstr>Server States</vt:lpstr>
      <vt:lpstr>Terms</vt:lpstr>
      <vt:lpstr>Leader Election</vt:lpstr>
      <vt:lpstr>Leader Election Visualization</vt:lpstr>
      <vt:lpstr>Randomized Timeouts</vt:lpstr>
      <vt:lpstr>Raft Paper</vt:lpstr>
      <vt:lpstr>Raft Implementations</vt:lpstr>
      <vt:lpstr>Best Logo: go-raft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Diego Ongaro</cp:lastModifiedBy>
  <cp:revision>780</cp:revision>
  <cp:lastPrinted>2014-04-25T10:11:53Z</cp:lastPrinted>
  <dcterms:created xsi:type="dcterms:W3CDTF">2008-10-19T02:20:00Z</dcterms:created>
  <dcterms:modified xsi:type="dcterms:W3CDTF">2014-04-25T11:52:57Z</dcterms:modified>
</cp:coreProperties>
</file>