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1" r:id="rId2"/>
    <p:sldId id="562" r:id="rId3"/>
    <p:sldId id="563" r:id="rId4"/>
    <p:sldId id="567" r:id="rId5"/>
    <p:sldId id="564" r:id="rId6"/>
    <p:sldId id="566" r:id="rId7"/>
    <p:sldId id="565" r:id="rId8"/>
    <p:sldId id="505" r:id="rId9"/>
    <p:sldId id="519" r:id="rId10"/>
    <p:sldId id="507" r:id="rId11"/>
    <p:sldId id="508" r:id="rId12"/>
    <p:sldId id="510" r:id="rId13"/>
    <p:sldId id="511" r:id="rId14"/>
    <p:sldId id="538" r:id="rId15"/>
    <p:sldId id="539" r:id="rId16"/>
    <p:sldId id="514" r:id="rId17"/>
    <p:sldId id="515" r:id="rId18"/>
    <p:sldId id="540" r:id="rId19"/>
    <p:sldId id="553" r:id="rId20"/>
    <p:sldId id="543" r:id="rId21"/>
    <p:sldId id="554" r:id="rId22"/>
    <p:sldId id="555" r:id="rId23"/>
    <p:sldId id="556" r:id="rId24"/>
    <p:sldId id="557" r:id="rId25"/>
    <p:sldId id="561" r:id="rId26"/>
    <p:sldId id="528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D1DAFA-F83A-4F67-A5D0-3C575BAC0E3E}">
          <p14:sldIdLst>
            <p14:sldId id="321"/>
            <p14:sldId id="562"/>
            <p14:sldId id="563"/>
            <p14:sldId id="567"/>
            <p14:sldId id="564"/>
            <p14:sldId id="566"/>
            <p14:sldId id="565"/>
            <p14:sldId id="505"/>
            <p14:sldId id="519"/>
            <p14:sldId id="507"/>
            <p14:sldId id="508"/>
          </p14:sldIdLst>
        </p14:section>
        <p14:section name="Leader Election" id="{BF80C294-618E-4F35-9762-E6E790A01CEB}">
          <p14:sldIdLst>
            <p14:sldId id="510"/>
            <p14:sldId id="511"/>
            <p14:sldId id="538"/>
          </p14:sldIdLst>
        </p14:section>
        <p14:section name="Log Replication" id="{E2F9969A-77B2-42C9-BA96-83B9F736CCFE}">
          <p14:sldIdLst>
            <p14:sldId id="539"/>
            <p14:sldId id="514"/>
            <p14:sldId id="515"/>
            <p14:sldId id="540"/>
            <p14:sldId id="553"/>
            <p14:sldId id="543"/>
          </p14:sldIdLst>
        </p14:section>
        <p14:section name="Safety" id="{9DD9CEC4-E009-4AAB-ABE0-C7722E624F3A}">
          <p14:sldIdLst>
            <p14:sldId id="554"/>
            <p14:sldId id="555"/>
            <p14:sldId id="556"/>
            <p14:sldId id="557"/>
            <p14:sldId id="561"/>
          </p14:sldIdLst>
        </p14:section>
        <p14:section name="Conclusion" id="{4818CE86-52BB-4F28-9A0D-B94B2BDCCCC8}">
          <p14:sldIdLst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aftconsensus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4"/>
            <a:ext cx="8229600" cy="1698626"/>
          </a:xfrm>
        </p:spPr>
        <p:txBody>
          <a:bodyPr/>
          <a:lstStyle/>
          <a:p>
            <a:pPr eaLnBrk="1" hangingPunct="1"/>
            <a:r>
              <a:rPr lang="en-US" dirty="0" smtClean="0"/>
              <a:t>The Raft Consensus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and John Ousterhout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4"/>
    </mc:Choice>
    <mc:Fallback xmlns="">
      <p:transition spd="slow" advTm="179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2"/>
            <a:r>
              <a:rPr lang="en-US" dirty="0" smtClean="0"/>
              <a:t>At most 1 viable leader at a time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 replica (issues no RPCs, responds to incoming RPCs)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10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56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02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5352" y="4649002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304" y="43048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850147" y="4688695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1370" y="4002252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51913" y="4685899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71200" y="4043708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04789" y="4685511"/>
            <a:ext cx="1153210" cy="290013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  <a:gd name="connsiteX0" fmla="*/ 0 w 1131439"/>
              <a:gd name="connsiteY0" fmla="*/ 416766 h 416766"/>
              <a:gd name="connsiteX1" fmla="*/ 1131439 w 1131439"/>
              <a:gd name="connsiteY1" fmla="*/ 227195 h 416766"/>
              <a:gd name="connsiteX0" fmla="*/ 0 w 1153210"/>
              <a:gd name="connsiteY0" fmla="*/ 349791 h 349791"/>
              <a:gd name="connsiteX1" fmla="*/ 1153210 w 1153210"/>
              <a:gd name="connsiteY1" fmla="*/ 269077 h 349791"/>
              <a:gd name="connsiteX0" fmla="*/ 0 w 1153210"/>
              <a:gd name="connsiteY0" fmla="*/ 290013 h 290013"/>
              <a:gd name="connsiteX1" fmla="*/ 1153210 w 1153210"/>
              <a:gd name="connsiteY1" fmla="*/ 209299 h 29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210" h="290013">
                <a:moveTo>
                  <a:pt x="0" y="290013"/>
                </a:moveTo>
                <a:cubicBezTo>
                  <a:pt x="321644" y="-123873"/>
                  <a:pt x="886682" y="-42563"/>
                  <a:pt x="1153210" y="209299"/>
                </a:cubicBezTo>
              </a:path>
            </a:pathLst>
          </a:custGeom>
          <a:noFill/>
          <a:ln>
            <a:solidFill>
              <a:schemeClr val="accent4"/>
            </a:solidFill>
            <a:tailEnd type="non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8270202" y="4528582"/>
            <a:ext cx="457200" cy="485959"/>
          </a:xfrm>
          <a:prstGeom prst="mathMultiply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89"/>
    </mc:Choice>
    <mc:Fallback xmlns="">
      <p:transition spd="slow" advTm="498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Time divided into terms: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Normal operation under a single leader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At most 1 leader per term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Some terms have no leader (failed election)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server maintains </a:t>
            </a:r>
            <a:r>
              <a:rPr lang="en-US" dirty="0" smtClean="0">
                <a:solidFill>
                  <a:schemeClr val="accent4"/>
                </a:solidFill>
              </a:rPr>
              <a:t>current term </a:t>
            </a:r>
            <a:r>
              <a:rPr lang="en-US" dirty="0" smtClean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09"/>
    </mc:Choice>
    <mc:Fallback xmlns="">
      <p:transition spd="slow" advTm="1212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start up as followers</a:t>
            </a:r>
          </a:p>
          <a:p>
            <a:r>
              <a:rPr lang="en-US" dirty="0" smtClean="0"/>
              <a:t>Followers expect to receive RPCs from leaders or candidates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4"/>
                </a:solidFill>
              </a:rPr>
              <a:t>election timeout </a:t>
            </a:r>
            <a:r>
              <a:rPr lang="en-US" dirty="0" smtClean="0"/>
              <a:t>elapses with no RPCs:</a:t>
            </a:r>
          </a:p>
          <a:p>
            <a:pPr lvl="1"/>
            <a:r>
              <a:rPr lang="en-US" dirty="0" smtClean="0"/>
              <a:t>Follower assumes leader has crashed</a:t>
            </a:r>
          </a:p>
          <a:p>
            <a:pPr lvl="1"/>
            <a:r>
              <a:rPr lang="en-US" dirty="0" smtClean="0"/>
              <a:t>Follower starts new election</a:t>
            </a:r>
          </a:p>
          <a:p>
            <a:pPr lvl="1"/>
            <a:r>
              <a:rPr lang="en-US" dirty="0" smtClean="0"/>
              <a:t>Timeouts typically 100-500ms</a:t>
            </a:r>
          </a:p>
          <a:p>
            <a:pPr lvl="0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Leaders must send </a:t>
            </a:r>
            <a:r>
              <a:rPr lang="en-US" dirty="0">
                <a:solidFill>
                  <a:srgbClr val="A5001E"/>
                </a:solidFill>
              </a:rPr>
              <a:t>heartbeats</a:t>
            </a:r>
            <a:r>
              <a:rPr lang="en-US" dirty="0">
                <a:solidFill>
                  <a:srgbClr val="000000"/>
                </a:solidFill>
              </a:rPr>
              <a:t> to maintain </a:t>
            </a:r>
            <a:r>
              <a:rPr lang="en-US" dirty="0" smtClean="0">
                <a:solidFill>
                  <a:srgbClr val="000000"/>
                </a:solidFill>
              </a:rPr>
              <a:t>authority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and Timeouts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73"/>
    </mc:Choice>
    <mc:Fallback xmlns="">
      <p:transition spd="slow" advTm="9987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Upon election timeout:</a:t>
            </a:r>
          </a:p>
          <a:p>
            <a:r>
              <a:rPr lang="en-US" dirty="0" smtClean="0"/>
              <a:t>Increment current term</a:t>
            </a:r>
          </a:p>
          <a:p>
            <a:r>
              <a:rPr lang="en-US" dirty="0" smtClean="0"/>
              <a:t>Change to Candidate state</a:t>
            </a:r>
          </a:p>
          <a:p>
            <a:r>
              <a:rPr lang="en-US" dirty="0" smtClean="0"/>
              <a:t>Vote for self</a:t>
            </a:r>
          </a:p>
          <a:p>
            <a:r>
              <a:rPr lang="en-US" dirty="0" smtClean="0"/>
              <a:t>Send </a:t>
            </a:r>
            <a:r>
              <a:rPr lang="en-US" dirty="0" err="1" smtClean="0">
                <a:solidFill>
                  <a:schemeClr val="accent4"/>
                </a:solidFill>
              </a:rPr>
              <a:t>RequestVote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RPCs to all other servers, wait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votes from majority of servers:</a:t>
            </a:r>
          </a:p>
          <a:p>
            <a:pPr marL="1314450" lvl="2" indent="-457200"/>
            <a:r>
              <a:rPr lang="en-US" dirty="0" smtClean="0"/>
              <a:t>Become leader</a:t>
            </a:r>
          </a:p>
          <a:p>
            <a:pPr marL="1314450" lvl="2" indent="-457200"/>
            <a:r>
              <a:rPr lang="en-US" dirty="0" smtClean="0"/>
              <a:t>Send AppendEntries heartbeats to all other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RPC from valid leader:</a:t>
            </a:r>
          </a:p>
          <a:p>
            <a:pPr marL="1314450" lvl="2" indent="-457200"/>
            <a:r>
              <a:rPr lang="en-US" dirty="0" smtClean="0"/>
              <a:t>Return to follower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No-one wins election (election timeout elapses):</a:t>
            </a:r>
          </a:p>
          <a:p>
            <a:pPr marL="1314450" lvl="2" indent="-457200"/>
            <a:r>
              <a:rPr lang="en-US" dirty="0" smtClean="0"/>
              <a:t>Increment term, start new 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12"/>
    </mc:Choice>
    <mc:Fallback xmlns="">
      <p:transition spd="slow" advTm="13841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dirty="0" smtClean="0"/>
              <a:t>Each server gives out only one vote per term (persist on disk)</a:t>
            </a:r>
          </a:p>
          <a:p>
            <a:pPr lvl="1"/>
            <a:r>
              <a:rPr lang="en-US" dirty="0" smtClean="0"/>
              <a:t>Two different candidates can’t accumulate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dirty="0" smtClean="0"/>
              <a:t>Choose election timeouts randomly from, e.g., 100-200ms range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server usually times out and wins election before others wake </a:t>
            </a:r>
            <a:r>
              <a:rPr lang="en-US" dirty="0" smtClean="0"/>
              <a:t>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Properties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9"/>
    </mc:Choice>
    <mc:Fallback xmlns="">
      <p:transition spd="slow" advTm="795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Log stored on stable storage (disk); survives crashes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</a:t>
            </a:r>
            <a:r>
              <a:rPr lang="en-US" sz="1600" dirty="0" smtClean="0">
                <a:sym typeface="Symbol"/>
              </a:rPr>
              <a:t>0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</a:t>
            </a:r>
            <a:r>
              <a:rPr lang="en-US" sz="1600" dirty="0" smtClean="0">
                <a:sym typeface="Symbol"/>
              </a:rPr>
              <a:t>2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 smtClean="0">
                <a:sym typeface="Symbol"/>
              </a:rPr>
              <a:t>1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</a:t>
            </a:r>
            <a:r>
              <a:rPr lang="en-US" sz="1600" dirty="0" smtClean="0">
                <a:sym typeface="Symbol"/>
              </a:rPr>
              <a:t>6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</a:t>
            </a:r>
            <a:r>
              <a:rPr lang="en-US" sz="1600" dirty="0" smtClean="0">
                <a:sym typeface="Symbol"/>
              </a:rPr>
              <a:t>9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</a:t>
            </a:r>
            <a:r>
              <a:rPr lang="en-US" sz="1600" dirty="0" smtClean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4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y9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x4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y9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y1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82"/>
    </mc:Choice>
    <mc:Fallback xmlns="">
      <p:transition spd="slow" advTm="737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Client sends command to leader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Leader appends command to its log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Leader sends AppendEntries RPCs to followers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Once new entry safely committed: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applies command to its state machine, returns result to client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Catch up followers in background: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notifies followers of committed entries in subsequent AppendEntries RPCs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Followers apply committed commands to their state machines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Performance is optimal in common case: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One successful RPC to any majority of servers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04"/>
    </mc:Choice>
    <mc:Fallback xmlns="">
      <p:transition spd="slow" advTm="13460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High level of coherency between logs:</a:t>
            </a:r>
          </a:p>
          <a:p>
            <a:r>
              <a:rPr lang="en-US" dirty="0" smtClean="0"/>
              <a:t>If log entries on different servers have same index and term:</a:t>
            </a:r>
          </a:p>
          <a:p>
            <a:pPr lvl="1"/>
            <a:r>
              <a:rPr lang="en-US" dirty="0" smtClean="0"/>
              <a:t>They store the same command</a:t>
            </a:r>
          </a:p>
          <a:p>
            <a:pPr lvl="1"/>
            <a:r>
              <a:rPr lang="en-US" dirty="0" smtClean="0"/>
              <a:t>The logs are identical in all preceding entries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 given entry is committed, all preceding entries are also committed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Consistency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y9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</a:t>
            </a:r>
            <a:r>
              <a:rPr lang="en-US" sz="1600" dirty="0">
                <a:sym typeface="Symbol"/>
              </a:rPr>
              <a:t>4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97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79"/>
    </mc:Choice>
    <mc:Fallback xmlns="">
      <p:transition spd="slow" advTm="1258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Each AppendEntries RPC contains index, term of entry preceding new ones</a:t>
            </a:r>
          </a:p>
          <a:p>
            <a:r>
              <a:rPr lang="en-US" dirty="0" smtClean="0"/>
              <a:t>Follower must contain matching entry;  otherwise it rejects request</a:t>
            </a:r>
          </a:p>
          <a:p>
            <a:r>
              <a:rPr lang="en-US" dirty="0" smtClean="0"/>
              <a:t>Implements an </a:t>
            </a:r>
            <a:r>
              <a:rPr lang="en-US" dirty="0" smtClean="0">
                <a:solidFill>
                  <a:schemeClr val="tx2"/>
                </a:solidFill>
              </a:rPr>
              <a:t>induction step</a:t>
            </a:r>
            <a:r>
              <a:rPr lang="en-US" dirty="0" smtClean="0"/>
              <a:t>, ensures coherency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AppendEntries Consistency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810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419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8847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4943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962400" y="5181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z0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ym typeface="Symbol"/>
              </a:rPr>
              <a:t>z6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/>
              </a:rPr>
              <a:t>3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/>
              </a:rPr>
              <a:t>y2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sz="1600" dirty="0">
                <a:sym typeface="Symbol"/>
              </a:rPr>
              <a:t>1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4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256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865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267200" y="40137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9624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6400"/>
                </a:solidFill>
              </a:rPr>
              <a:t>AppendEntries succeeds:</a:t>
            </a: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267200" y="53845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3734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AppendEntries fails:</a:t>
            </a: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76700" y="58674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4612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50292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4375688"/>
            <a:ext cx="304800" cy="27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81400" y="5747288"/>
            <a:ext cx="304800" cy="27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38"/>
    </mc:Choice>
    <mc:Fallback xmlns="">
      <p:transition spd="slow" advTm="12233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changes can result in </a:t>
            </a:r>
            <a:r>
              <a:rPr lang="en-US" dirty="0" err="1" smtClean="0"/>
              <a:t>tmp</a:t>
            </a:r>
            <a:r>
              <a:rPr lang="en-US" dirty="0" smtClean="0"/>
              <a:t>. log inconsistencies: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Inconsistencies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038600" y="49530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" fmla="*/ 482600 w 482600"/>
              <a:gd name="connsiteY0" fmla="*/ 126727 h 126746"/>
              <a:gd name="connsiteX1" fmla="*/ 0 w 482600"/>
              <a:gd name="connsiteY1" fmla="*/ 8194 h 126746"/>
              <a:gd name="connsiteX0" fmla="*/ 482600 w 482600"/>
              <a:gd name="connsiteY0" fmla="*/ 118533 h 118589"/>
              <a:gd name="connsiteX1" fmla="*/ 0 w 482600"/>
              <a:gd name="connsiteY1" fmla="*/ 0 h 1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64"/>
    </mc:Choice>
    <mc:Fallback xmlns="">
      <p:transition spd="slow" advTm="1318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Consensus: get multiple servers to agree on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Solutions typically handle minority of servers failing</a:t>
            </a:r>
            <a:endParaRPr lang="en-US" dirty="0" smtClean="0"/>
          </a:p>
          <a:p>
            <a:r>
              <a:rPr lang="en-US" dirty="0" smtClean="0"/>
              <a:t>== master-slave replication that can recover from master failures safely and autonomously</a:t>
            </a:r>
          </a:p>
          <a:p>
            <a:r>
              <a:rPr lang="en-US" dirty="0" smtClean="0"/>
              <a:t>Used </a:t>
            </a:r>
            <a:r>
              <a:rPr lang="en-US" dirty="0"/>
              <a:t>in building consistent storage systems</a:t>
            </a:r>
          </a:p>
          <a:p>
            <a:pPr lvl="1"/>
            <a:r>
              <a:rPr lang="en-US" dirty="0" smtClean="0"/>
              <a:t>Top-level </a:t>
            </a:r>
            <a:r>
              <a:rPr lang="en-US" dirty="0"/>
              <a:t>system configuration</a:t>
            </a:r>
          </a:p>
          <a:p>
            <a:pPr lvl="1"/>
            <a:r>
              <a:rPr lang="en-US" dirty="0"/>
              <a:t>Sometimes manages </a:t>
            </a:r>
            <a:r>
              <a:rPr lang="en-US" dirty="0" smtClean="0"/>
              <a:t>entire </a:t>
            </a:r>
            <a:r>
              <a:rPr lang="en-US" dirty="0"/>
              <a:t>database </a:t>
            </a:r>
            <a:r>
              <a:rPr lang="en-US" dirty="0" smtClean="0"/>
              <a:t>state (</a:t>
            </a:r>
            <a:r>
              <a:rPr lang="en-US" dirty="0"/>
              <a:t>e.g., </a:t>
            </a:r>
            <a:r>
              <a:rPr lang="en-US" dirty="0" smtClean="0"/>
              <a:t>Spanner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Examples: Chubby, ZooKeeper, </a:t>
            </a:r>
            <a:r>
              <a:rPr lang="en-US" dirty="0" err="1" smtClean="0"/>
              <a:t>Doozer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Consensus?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55"/>
    </mc:Choice>
    <mc:Fallback xmlns="">
      <p:transition spd="slow" advTm="9515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Leader keeps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Index of next log entry to send to that follower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When AppendEntries consistency check fails, decrement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and try again: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When follower overwrites inconsistent entry, it deletes all subsequent entries: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-1066800" y="6172200"/>
            <a:ext cx="11277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124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124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6977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1928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3810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37338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43337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10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1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25146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38862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22709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248400" y="26670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076700" y="5562600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2743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505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8200" y="5940553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(b) after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886200" y="5871881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77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45"/>
    </mc:Choice>
    <mc:Fallback xmlns="">
      <p:transition spd="slow" advTm="1770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 two committed entries at the same index must be the same.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Leader </a:t>
            </a:r>
            <a:r>
              <a:rPr lang="en-US" sz="2400" b="1" dirty="0">
                <a:solidFill>
                  <a:schemeClr val="tx2"/>
                </a:solidFill>
              </a:rPr>
              <a:t>marks </a:t>
            </a:r>
            <a:r>
              <a:rPr lang="en-US" sz="2400" b="1" dirty="0" smtClean="0">
                <a:solidFill>
                  <a:schemeClr val="tx2"/>
                </a:solidFill>
              </a:rPr>
              <a:t>entry</a:t>
            </a:r>
          </a:p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committed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3636" y="3954959"/>
            <a:ext cx="2052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sz="22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1" y="3954959"/>
            <a:ext cx="2052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sz="22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132522" y="3721608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59277" y="2978933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Entry present in every</a:t>
            </a:r>
          </a:p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future leaders’ log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1828800" y="3733800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69791" y="3276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97"/>
    </mc:Choice>
    <mc:Fallback xmlns="">
      <p:transition spd="slow" advTm="14519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During elections, candidate must have most up-to-date log among electing </a:t>
            </a:r>
            <a:r>
              <a:rPr lang="en-US" dirty="0" smtClean="0"/>
              <a:t>majority:</a:t>
            </a:r>
          </a:p>
          <a:p>
            <a:pPr lvl="1"/>
            <a:r>
              <a:rPr lang="en-US" sz="2400" dirty="0" smtClean="0"/>
              <a:t>Candidates include log info in </a:t>
            </a:r>
            <a:r>
              <a:rPr lang="en-US" sz="2400" dirty="0" err="1" smtClean="0"/>
              <a:t>RequestVote</a:t>
            </a:r>
            <a:r>
              <a:rPr lang="en-US" sz="2400" dirty="0" smtClean="0"/>
              <a:t> RPCs</a:t>
            </a:r>
            <a:br>
              <a:rPr lang="en-US" sz="2400" dirty="0" smtClean="0"/>
            </a:br>
            <a:r>
              <a:rPr lang="en-US" sz="2400" dirty="0" smtClean="0"/>
              <a:t>(length of log &amp; term of last log entry)</a:t>
            </a:r>
          </a:p>
          <a:p>
            <a:pPr lvl="1"/>
            <a:r>
              <a:rPr lang="en-US" sz="2400" dirty="0" smtClean="0"/>
              <a:t>Voting server denies vote if its log is more up-to-date</a:t>
            </a:r>
            <a:r>
              <a:rPr lang="en-US" sz="2400" dirty="0"/>
              <a:t>: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Up-to-date Leader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7230" y="4108200"/>
            <a:ext cx="1943100" cy="1295400"/>
            <a:chOff x="-1524000" y="4128833"/>
            <a:chExt cx="1943100" cy="1295400"/>
          </a:xfrm>
        </p:grpSpPr>
        <p:sp>
          <p:nvSpPr>
            <p:cNvPr id="42" name="Rectangle 41"/>
            <p:cNvSpPr/>
            <p:nvPr/>
          </p:nvSpPr>
          <p:spPr>
            <a:xfrm>
              <a:off x="-1485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342900" y="45098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-1104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723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100" y="45098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524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143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762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3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381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4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5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-1485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-342900" y="50432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1104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723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67230" y="3429000"/>
            <a:ext cx="25141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 smtClean="0"/>
              <a:t>Same last term but different lengths: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48730" y="4693733"/>
            <a:ext cx="533400" cy="1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60259" y="4524289"/>
            <a:ext cx="1826141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>
                <a:solidFill>
                  <a:schemeClr val="tx2"/>
                </a:solidFill>
              </a:rPr>
              <a:t>more up-to-date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20230" y="3657600"/>
            <a:ext cx="2514170" cy="24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2200" dirty="0" smtClean="0"/>
              <a:t>Different last terms: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96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477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858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239000" y="5022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77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9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0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6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6477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7239000" y="4489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124200" y="4698380"/>
            <a:ext cx="536058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90600" y="4953000"/>
            <a:ext cx="152400" cy="152400"/>
            <a:chOff x="4038600" y="5715000"/>
            <a:chExt cx="304800" cy="3048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019800" y="4953000"/>
            <a:ext cx="152400" cy="152400"/>
            <a:chOff x="4038600" y="5715000"/>
            <a:chExt cx="304800" cy="30480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26"/>
    </mc:Choice>
    <mc:Fallback xmlns="">
      <p:transition spd="slow" advTm="12062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#1/2: Leader decides entry in current term is committed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Majority replication makes entry 3 safe: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AppendEntries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496"/>
            <a:ext cx="914400" cy="204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2370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632733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724400" y="39624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3927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191000" y="2628900"/>
            <a:ext cx="685800" cy="7545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78509" y="563880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Leader </a:t>
            </a:r>
            <a:r>
              <a:rPr lang="en-US" b="1" dirty="0">
                <a:solidFill>
                  <a:schemeClr val="tx2"/>
                </a:solidFill>
              </a:rPr>
              <a:t>marks </a:t>
            </a:r>
            <a:r>
              <a:rPr lang="en-US" b="1" dirty="0" smtClean="0">
                <a:solidFill>
                  <a:schemeClr val="tx2"/>
                </a:solidFill>
              </a:rPr>
              <a:t>entry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committed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5744" y="564593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Entry present in every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future leaders’ 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4381500" y="5943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52"/>
    </mc:Choice>
    <mc:Fallback xmlns="">
      <p:transition spd="slow" advTm="7235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#2/2: Leader is trying to finish committing entry from an earlier term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Entry 3 </a:t>
            </a:r>
            <a:r>
              <a:rPr lang="en-US" dirty="0" smtClean="0">
                <a:solidFill>
                  <a:schemeClr val="accent4"/>
                </a:solidFill>
              </a:rPr>
              <a:t>not safely committed</a:t>
            </a:r>
            <a:r>
              <a:rPr lang="en-US" dirty="0" smtClean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AppendEntries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Could be elected as</a:t>
            </a:r>
            <a:br>
              <a:rPr lang="en-US" dirty="0" smtClean="0"/>
            </a:br>
            <a:r>
              <a:rPr lang="en-US" dirty="0" smtClean="0"/>
              <a:t>leader for term 5!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572000" y="4724400"/>
            <a:ext cx="3810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78509" y="563880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Leader </a:t>
            </a:r>
            <a:r>
              <a:rPr lang="en-US" b="1" dirty="0">
                <a:solidFill>
                  <a:schemeClr val="tx2"/>
                </a:solidFill>
              </a:rPr>
              <a:t>marks </a:t>
            </a:r>
            <a:r>
              <a:rPr lang="en-US" b="1" dirty="0" smtClean="0">
                <a:solidFill>
                  <a:schemeClr val="tx2"/>
                </a:solidFill>
              </a:rPr>
              <a:t>entry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committed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75744" y="564593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Entry present in every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future leaders’ 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4381500" y="5943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98"/>
    </mc:Choice>
    <mc:Fallback xmlns="">
      <p:transition spd="slow" advTm="7849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b="0" dirty="0" smtClean="0"/>
              <a:t>New </a:t>
            </a:r>
            <a:r>
              <a:rPr lang="en-US" b="0" dirty="0"/>
              <a:t>leader may </a:t>
            </a:r>
            <a:r>
              <a:rPr lang="en-US" b="0" dirty="0" smtClean="0"/>
              <a:t>not mark old entries committed until </a:t>
            </a:r>
            <a:r>
              <a:rPr lang="en-US" b="0" dirty="0"/>
              <a:t>it </a:t>
            </a:r>
            <a:r>
              <a:rPr lang="en-US" b="0" dirty="0" smtClean="0"/>
              <a:t>has committed </a:t>
            </a:r>
            <a:r>
              <a:rPr lang="en-US" b="0" dirty="0"/>
              <a:t>an entry from its current </a:t>
            </a:r>
            <a:r>
              <a:rPr lang="en-US" b="0" dirty="0" smtClean="0"/>
              <a:t>term.</a:t>
            </a:r>
          </a:p>
          <a:p>
            <a:r>
              <a:rPr lang="en-US" b="0" dirty="0" smtClean="0"/>
              <a:t>Once entry 4 committed: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cannot be elected leader for term 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3 and 4 both safe</a:t>
            </a:r>
            <a:endParaRPr lang="en-US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93034" y="5486400"/>
            <a:ext cx="526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Combination of election rules and 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commitment rules makes Raft safe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90"/>
    </mc:Choice>
    <mc:Fallback xmlns="">
      <p:transition spd="slow" advTm="6819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More at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://raftconsensus.github.io</a:t>
            </a:r>
            <a:r>
              <a:rPr lang="en-US" dirty="0"/>
              <a:t>:</a:t>
            </a:r>
          </a:p>
          <a:p>
            <a:r>
              <a:rPr lang="en-US" sz="2400" b="0" dirty="0" smtClean="0"/>
              <a:t>Many more details in the paper</a:t>
            </a:r>
            <a:br>
              <a:rPr lang="en-US" sz="2400" b="0" dirty="0" smtClean="0"/>
            </a:br>
            <a:r>
              <a:rPr lang="en-US" sz="2400" b="0" dirty="0" smtClean="0"/>
              <a:t>(membership changes, log compaction)</a:t>
            </a:r>
            <a:endParaRPr lang="en-US" b="0" dirty="0"/>
          </a:p>
          <a:p>
            <a:r>
              <a:rPr lang="en-US" sz="2400" b="0" dirty="0" smtClean="0"/>
              <a:t>Join the raft-dev mailing list</a:t>
            </a:r>
          </a:p>
          <a:p>
            <a:r>
              <a:rPr lang="en-US" sz="2400" b="0" dirty="0" smtClean="0"/>
              <a:t>Check out the 25+ implementations on </a:t>
            </a:r>
            <a:r>
              <a:rPr lang="en-US" sz="2400" b="0" dirty="0" smtClean="0"/>
              <a:t>GitHub</a:t>
            </a:r>
          </a:p>
          <a:p>
            <a:pPr marL="0" indent="0">
              <a:buNone/>
            </a:pPr>
            <a:endParaRPr lang="en-US" sz="1200" b="0" dirty="0" smtClean="0"/>
          </a:p>
          <a:p>
            <a:pPr marL="0" indent="0">
              <a:buNone/>
            </a:pPr>
            <a:r>
              <a:rPr lang="en-US" b="0" dirty="0" smtClean="0"/>
              <a:t>Diego Ongaro  @ongardie</a:t>
            </a:r>
            <a:endParaRPr lang="en-US" b="0" dirty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53"/>
    </mc:Choice>
    <mc:Fallback xmlns="">
      <p:transition spd="slow" advTm="1036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</a:t>
            </a:r>
            <a:r>
              <a:rPr lang="en-US" dirty="0" smtClean="0"/>
              <a:t>widely regarded as difficult</a:t>
            </a:r>
          </a:p>
          <a:p>
            <a:pPr lvl="1"/>
            <a:r>
              <a:rPr lang="en-US" dirty="0" smtClean="0"/>
              <a:t>Dominated by an algorithm called Paxos</a:t>
            </a:r>
          </a:p>
          <a:p>
            <a:r>
              <a:rPr lang="en-US" dirty="0" smtClean="0"/>
              <a:t>Raft designed to be easier to understand</a:t>
            </a:r>
          </a:p>
          <a:p>
            <a:pPr lvl="1"/>
            <a:r>
              <a:rPr lang="en-US" dirty="0" smtClean="0"/>
              <a:t>User study showed students learn Raft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25</a:t>
            </a:r>
            <a:r>
              <a:rPr lang="en-US" dirty="0" smtClean="0"/>
              <a:t>+ implementations of Raft in progress on GitHub</a:t>
            </a:r>
          </a:p>
          <a:p>
            <a:pPr lvl="1"/>
            <a:r>
              <a:rPr lang="en-US" dirty="0" smtClean="0"/>
              <a:t>See http://</a:t>
            </a:r>
            <a:r>
              <a:rPr lang="en-US" dirty="0" smtClean="0"/>
              <a:t>raftconsensus.github.io</a:t>
            </a:r>
          </a:p>
          <a:p>
            <a:pPr lvl="1"/>
            <a:r>
              <a:rPr lang="en-US" dirty="0"/>
              <a:t>Bloom, C#, C++, </a:t>
            </a:r>
            <a:r>
              <a:rPr lang="en-US" dirty="0" err="1"/>
              <a:t>Clojure</a:t>
            </a:r>
            <a:r>
              <a:rPr lang="en-US" dirty="0"/>
              <a:t>, Elixir, </a:t>
            </a:r>
            <a:r>
              <a:rPr lang="en-US" dirty="0" err="1"/>
              <a:t>Erlang</a:t>
            </a:r>
            <a:r>
              <a:rPr lang="en-US" dirty="0"/>
              <a:t>, F#, Go, Haskell, Java,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Python, </a:t>
            </a:r>
            <a:r>
              <a:rPr lang="en-US" dirty="0" smtClean="0"/>
              <a:t>Ruby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Raft: making consensus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27"/>
    </mc:Choice>
    <mc:Fallback xmlns="">
      <p:transition spd="slow" advTm="994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54600" y="2782625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5464731" y="3029935"/>
            <a:ext cx="1324539" cy="19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b="1" dirty="0" smtClean="0"/>
              <a:t>Hash Table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52286"/>
              </p:ext>
            </p:extLst>
          </p:nvPr>
        </p:nvGraphicFramePr>
        <p:xfrm>
          <a:off x="5430864" y="3317719"/>
          <a:ext cx="1533472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66736"/>
                <a:gridCol w="766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4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97"/>
    </mc:Choice>
    <mc:Fallback xmlns=""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54600" y="2782625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609661" y="3317719"/>
            <a:ext cx="1260529" cy="1166687"/>
            <a:chOff x="3075167" y="2286000"/>
            <a:chExt cx="658633" cy="609600"/>
          </a:xfrm>
        </p:grpSpPr>
        <p:sp>
          <p:nvSpPr>
            <p:cNvPr id="114" name="Oval 113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6" idx="0"/>
              <a:endCxn id="114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5491295" y="3038828"/>
            <a:ext cx="1561272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b="1" dirty="0" smtClean="0"/>
              <a:t>State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2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97"/>
    </mc:Choice>
    <mc:Fallback xmlns=""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5054600" y="2782625"/>
            <a:ext cx="2286000" cy="1905000"/>
            <a:chOff x="533400" y="2133600"/>
            <a:chExt cx="2286000" cy="1905000"/>
          </a:xfrm>
        </p:grpSpPr>
        <p:sp>
          <p:nvSpPr>
            <p:cNvPr id="127" name="Rounded Rectangle 126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38" idx="0"/>
                <a:endCxn id="13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5207000" y="4306625"/>
            <a:ext cx="1828800" cy="228600"/>
            <a:chOff x="1676400" y="3733800"/>
            <a:chExt cx="1828800" cy="228600"/>
          </a:xfrm>
        </p:grpSpPr>
        <p:sp>
          <p:nvSpPr>
            <p:cNvPr id="148" name="Rectangle 147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2" name="Freeform 151"/>
          <p:cNvSpPr/>
          <p:nvPr/>
        </p:nvSpPr>
        <p:spPr>
          <a:xfrm>
            <a:off x="5814516" y="3447906"/>
            <a:ext cx="791705" cy="736025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791705"/>
              <a:gd name="connsiteY0" fmla="*/ 0 h 736025"/>
              <a:gd name="connsiteX1" fmla="*/ 791705 w 791705"/>
              <a:gd name="connsiteY1" fmla="*/ 736025 h 73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705" h="736025">
                <a:moveTo>
                  <a:pt x="0" y="0"/>
                </a:moveTo>
                <a:cubicBezTo>
                  <a:pt x="12916" y="335796"/>
                  <a:pt x="476573" y="322736"/>
                  <a:pt x="791705" y="736025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6807200" y="3955331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97"/>
    </mc:Choice>
    <mc:Fallback xmlns=""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213360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5800" y="3657600"/>
            <a:ext cx="1828800" cy="22860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4" y="342900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Log</a:t>
            </a:r>
            <a:endParaRPr lang="en-US" sz="14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1932167" y="2667000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01728" y="2667000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0" y="220980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Consensus</a:t>
            </a:r>
            <a:br>
              <a:rPr lang="en-US" sz="1400" b="1" dirty="0" smtClean="0"/>
            </a:br>
            <a:r>
              <a:rPr lang="en-US" sz="1400" b="1" dirty="0" smtClean="0"/>
              <a:t>Module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State</a:t>
            </a:r>
            <a:br>
              <a:rPr lang="en-US" sz="1400" b="1" dirty="0" smtClean="0"/>
            </a:br>
            <a:r>
              <a:rPr lang="en-US" sz="1400" b="1" dirty="0" smtClean="0"/>
              <a:t>Machine</a:t>
            </a:r>
            <a:endParaRPr lang="en-US" sz="14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3657600"/>
            <a:ext cx="1828800" cy="22860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244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3657600"/>
            <a:ext cx="1828800" cy="22860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12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97"/>
    </mc:Choice>
    <mc:Fallback xmlns=""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general approaches to consensus:</a:t>
            </a:r>
          </a:p>
          <a:p>
            <a:r>
              <a:rPr lang="en-US" dirty="0" smtClean="0"/>
              <a:t>Symmetric, leader-less:</a:t>
            </a:r>
          </a:p>
          <a:p>
            <a:pPr lvl="1"/>
            <a:r>
              <a:rPr lang="en-US" dirty="0" smtClean="0"/>
              <a:t>All servers have equal roles</a:t>
            </a:r>
          </a:p>
          <a:p>
            <a:pPr lvl="1"/>
            <a:r>
              <a:rPr lang="en-US" dirty="0" smtClean="0"/>
              <a:t>Clients can contact any server</a:t>
            </a:r>
          </a:p>
          <a:p>
            <a:r>
              <a:rPr lang="en-US" dirty="0" smtClean="0"/>
              <a:t>Asymmetric, leader-based:</a:t>
            </a:r>
          </a:p>
          <a:p>
            <a:pPr lvl="1"/>
            <a:r>
              <a:rPr lang="en-US" dirty="0" smtClean="0"/>
              <a:t>At any given time, one server is in charge, others accept its decisions</a:t>
            </a:r>
          </a:p>
          <a:p>
            <a:pPr lvl="1"/>
            <a:r>
              <a:rPr lang="en-US" dirty="0" smtClean="0"/>
              <a:t>Clients communicate with the leader</a:t>
            </a:r>
          </a:p>
          <a:p>
            <a:r>
              <a:rPr lang="en-US" dirty="0" smtClean="0"/>
              <a:t>Raft uses a leader:</a:t>
            </a:r>
          </a:p>
          <a:p>
            <a:pPr lvl="1"/>
            <a:r>
              <a:rPr lang="en-US" dirty="0"/>
              <a:t>Decomposes the problem (normal operation, leader changes)</a:t>
            </a:r>
          </a:p>
          <a:p>
            <a:pPr lvl="1"/>
            <a:r>
              <a:rPr lang="en-US" dirty="0"/>
              <a:t>Simplifies normal operation (no conflicts)</a:t>
            </a:r>
          </a:p>
          <a:p>
            <a:pPr lvl="1"/>
            <a:r>
              <a:rPr lang="en-US" dirty="0"/>
              <a:t>More efficient than leader-less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88"/>
    </mc:Choice>
    <mc:Fallback xmlns="">
      <p:transition spd="slow" advTm="722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one of the servers to act as leader</a:t>
            </a:r>
          </a:p>
          <a:p>
            <a:pPr lvl="1"/>
            <a:r>
              <a:rPr lang="en-US" dirty="0" smtClean="0"/>
              <a:t>Detect 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</a:t>
            </a:r>
            <a:r>
              <a:rPr lang="en-US" dirty="0" smtClean="0">
                <a:solidFill>
                  <a:schemeClr val="tx2"/>
                </a:solidFill>
              </a:rPr>
              <a:t>(log </a:t>
            </a:r>
            <a:r>
              <a:rPr lang="en-US" dirty="0" smtClean="0">
                <a:solidFill>
                  <a:schemeClr val="tx2"/>
                </a:solidFill>
              </a:rPr>
              <a:t>replication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takes commands from clients, appends them to its log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replicates its log to other servers (overwriting inconsistencies)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Need committed entries to survive across leader changes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Define commitment rule, rig leader election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58"/>
    </mc:Choice>
    <mc:Fallback xmlns="">
      <p:transition spd="slow" advTm="508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23522</TotalTime>
  <Words>1714</Words>
  <Application>Microsoft Office PowerPoint</Application>
  <PresentationFormat>On-screen Show (4:3)</PresentationFormat>
  <Paragraphs>677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The Raft Consensus Algorithm</vt:lpstr>
      <vt:lpstr>What is Consensus?</vt:lpstr>
      <vt:lpstr>Raft: making consensus easier</vt:lpstr>
      <vt:lpstr>Single Server</vt:lpstr>
      <vt:lpstr>Single Server</vt:lpstr>
      <vt:lpstr>Single Server</vt:lpstr>
      <vt:lpstr>Goal: Replicated Log</vt:lpstr>
      <vt:lpstr>Approaches to Consensus</vt:lpstr>
      <vt:lpstr>Raft Overview</vt:lpstr>
      <vt:lpstr>Server States</vt:lpstr>
      <vt:lpstr>Terms</vt:lpstr>
      <vt:lpstr>Heartbeats and Timeouts</vt:lpstr>
      <vt:lpstr>Election Basics</vt:lpstr>
      <vt:lpstr>Election Properties</vt:lpstr>
      <vt:lpstr>Log Structure</vt:lpstr>
      <vt:lpstr>Normal Operation</vt:lpstr>
      <vt:lpstr>Log Consistency</vt:lpstr>
      <vt:lpstr>AppendEntries Consistency Check</vt:lpstr>
      <vt:lpstr>Log Inconsistencies</vt:lpstr>
      <vt:lpstr>Repairing Follower Logs</vt:lpstr>
      <vt:lpstr>Safety Requirement</vt:lpstr>
      <vt:lpstr>Picking Up-to-date Leader</vt:lpstr>
      <vt:lpstr>Committing Entry from Current Term</vt:lpstr>
      <vt:lpstr>Committing Entry from Earlier Term</vt:lpstr>
      <vt:lpstr>New Commitment Rules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Diego</cp:lastModifiedBy>
  <cp:revision>650</cp:revision>
  <cp:lastPrinted>2013-03-04T16:49:10Z</cp:lastPrinted>
  <dcterms:created xsi:type="dcterms:W3CDTF">2008-10-19T02:20:00Z</dcterms:created>
  <dcterms:modified xsi:type="dcterms:W3CDTF">2013-10-30T17:25:27Z</dcterms:modified>
</cp:coreProperties>
</file>