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97" r:id="rId5"/>
    <p:sldId id="259" r:id="rId6"/>
    <p:sldId id="299" r:id="rId7"/>
    <p:sldId id="295" r:id="rId8"/>
    <p:sldId id="311" r:id="rId9"/>
    <p:sldId id="300" r:id="rId10"/>
    <p:sldId id="306" r:id="rId11"/>
    <p:sldId id="307" r:id="rId12"/>
    <p:sldId id="308" r:id="rId13"/>
    <p:sldId id="309" r:id="rId14"/>
    <p:sldId id="310" r:id="rId15"/>
    <p:sldId id="340" r:id="rId16"/>
    <p:sldId id="341" r:id="rId17"/>
    <p:sldId id="342" r:id="rId18"/>
    <p:sldId id="339" r:id="rId19"/>
    <p:sldId id="301" r:id="rId20"/>
    <p:sldId id="330" r:id="rId21"/>
    <p:sldId id="331" r:id="rId22"/>
    <p:sldId id="332" r:id="rId23"/>
    <p:sldId id="333" r:id="rId24"/>
    <p:sldId id="334" r:id="rId25"/>
    <p:sldId id="338" r:id="rId26"/>
    <p:sldId id="302" r:id="rId27"/>
    <p:sldId id="326" r:id="rId28"/>
    <p:sldId id="327" r:id="rId29"/>
    <p:sldId id="303" r:id="rId30"/>
    <p:sldId id="336" r:id="rId31"/>
    <p:sldId id="328" r:id="rId32"/>
    <p:sldId id="335" r:id="rId33"/>
    <p:sldId id="329" r:id="rId34"/>
    <p:sldId id="304" r:id="rId35"/>
    <p:sldId id="312" r:id="rId36"/>
    <p:sldId id="315" r:id="rId37"/>
    <p:sldId id="314" r:id="rId38"/>
    <p:sldId id="316" r:id="rId39"/>
    <p:sldId id="318" r:id="rId40"/>
    <p:sldId id="323" r:id="rId41"/>
    <p:sldId id="319" r:id="rId42"/>
    <p:sldId id="320" r:id="rId43"/>
    <p:sldId id="34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9371" autoAdjust="0"/>
  </p:normalViewPr>
  <p:slideViewPr>
    <p:cSldViewPr snapToGrid="0">
      <p:cViewPr varScale="1">
        <p:scale>
          <a:sx n="57" d="100"/>
          <a:sy n="57" d="100"/>
        </p:scale>
        <p:origin x="9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noProof="0" dirty="0"/>
            <a:t>Présentation du formateur</a:t>
          </a: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noProof="0" dirty="0"/>
            <a:t>Rappel par la pratique</a:t>
          </a:r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9F70E757-E32E-4A8A-97C1-6B23CF5E5956}">
      <dgm:prSet custT="1"/>
      <dgm:spPr/>
      <dgm:t>
        <a:bodyPr/>
        <a:lstStyle/>
        <a:p>
          <a:r>
            <a:rPr lang="fr-FR" sz="1800" noProof="0" dirty="0"/>
            <a:t>Gestion avancée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B76BBB1A-12AE-4595-AD48-CAD508348006}">
      <dgm:prSet custT="1"/>
      <dgm:spPr/>
      <dgm:t>
        <a:bodyPr/>
        <a:lstStyle/>
        <a:p>
          <a:r>
            <a:rPr lang="fr-FR" sz="1800" noProof="0" dirty="0"/>
            <a:t>Sécurisation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287871EF-389E-4C87-87D3-C5236CAEDA98}">
      <dgm:prSet custT="1"/>
      <dgm:spPr/>
      <dgm:t>
        <a:bodyPr/>
        <a:lstStyle/>
        <a:p>
          <a:r>
            <a:rPr lang="fr-FR" sz="1800" noProof="0" dirty="0" err="1"/>
            <a:t>Ingress</a:t>
          </a:r>
          <a:r>
            <a:rPr lang="fr-FR" sz="1800" noProof="0" dirty="0"/>
            <a:t>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4FB9B87-A6D7-435A-BA35-7FF1C5687E84}">
      <dgm:prSet custT="1"/>
      <dgm:spPr/>
      <dgm:t>
        <a:bodyPr/>
        <a:lstStyle/>
        <a:p>
          <a:r>
            <a:rPr lang="fr-FR" sz="1800" noProof="0" dirty="0"/>
            <a:t>Observabilité</a:t>
          </a:r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090F2FAC-B621-4B7A-9752-99EDE1B760BA}">
      <dgm:prSet custT="1"/>
      <dgm:spPr/>
      <dgm:t>
        <a:bodyPr/>
        <a:lstStyle/>
        <a:p>
          <a:r>
            <a:rPr lang="fr-FR" sz="1800" noProof="0" dirty="0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dirty="0">
              <a:solidFill>
                <a:srgbClr val="FF0000"/>
              </a:solidFill>
            </a:rPr>
            <a:t>Présentation du formateur</a:t>
          </a:r>
          <a:endParaRPr lang="en-US" sz="1800" dirty="0">
            <a:solidFill>
              <a:srgbClr val="FF0000"/>
            </a:solidFill>
          </a:endParaRP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en-US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en-US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dirty="0"/>
            <a:t>Rappel par la pratique</a:t>
          </a:r>
          <a:endParaRPr lang="en-US" sz="1800" dirty="0"/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en-US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en-US"/>
        </a:p>
      </dgm:t>
    </dgm:pt>
    <dgm:pt modelId="{9F70E757-E32E-4A8A-97C1-6B23CF5E5956}">
      <dgm:prSet custT="1"/>
      <dgm:spPr/>
      <dgm:t>
        <a:bodyPr/>
        <a:lstStyle/>
        <a:p>
          <a:r>
            <a:rPr lang="en-US" sz="1800" dirty="0"/>
            <a:t>Gestion </a:t>
          </a:r>
          <a:r>
            <a:rPr lang="en-US" sz="1800" dirty="0" err="1"/>
            <a:t>avancée</a:t>
          </a:r>
          <a:r>
            <a:rPr lang="en-US" sz="1800" dirty="0"/>
            <a:t>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en-US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en-US"/>
        </a:p>
      </dgm:t>
    </dgm:pt>
    <dgm:pt modelId="{B76BBB1A-12AE-4595-AD48-CAD508348006}">
      <dgm:prSet custT="1"/>
      <dgm:spPr/>
      <dgm:t>
        <a:bodyPr/>
        <a:lstStyle/>
        <a:p>
          <a:r>
            <a:rPr lang="en-US" sz="1800" dirty="0" err="1"/>
            <a:t>Sécurisation</a:t>
          </a:r>
          <a:r>
            <a:rPr lang="en-US" sz="1800" dirty="0"/>
            <a:t>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en-US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en-US"/>
        </a:p>
      </dgm:t>
    </dgm:pt>
    <dgm:pt modelId="{287871EF-389E-4C87-87D3-C5236CAEDA98}">
      <dgm:prSet custT="1"/>
      <dgm:spPr/>
      <dgm:t>
        <a:bodyPr/>
        <a:lstStyle/>
        <a:p>
          <a:r>
            <a:rPr lang="en-US" sz="1800" dirty="0"/>
            <a:t>Ingress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en-US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en-US"/>
        </a:p>
      </dgm:t>
    </dgm:pt>
    <dgm:pt modelId="{84FB9B87-A6D7-435A-BA35-7FF1C5687E84}">
      <dgm:prSet custT="1"/>
      <dgm:spPr/>
      <dgm:t>
        <a:bodyPr/>
        <a:lstStyle/>
        <a:p>
          <a:r>
            <a:rPr lang="en-US" sz="1800" dirty="0" err="1"/>
            <a:t>Observabilité</a:t>
          </a:r>
          <a:endParaRPr lang="en-US" sz="1800" dirty="0"/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en-US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en-US"/>
        </a:p>
      </dgm:t>
    </dgm:pt>
    <dgm:pt modelId="{090F2FAC-B621-4B7A-9752-99EDE1B760BA}">
      <dgm:prSet custT="1"/>
      <dgm:spPr/>
      <dgm:t>
        <a:bodyPr/>
        <a:lstStyle/>
        <a:p>
          <a:r>
            <a:rPr lang="en-US" sz="1800" dirty="0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en-US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en-US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noProof="0" dirty="0">
              <a:solidFill>
                <a:schemeClr val="tx1"/>
              </a:solidFill>
            </a:rPr>
            <a:t>Présentation du formateur</a:t>
          </a: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noProof="0" dirty="0">
              <a:solidFill>
                <a:srgbClr val="FF0000"/>
              </a:solidFill>
            </a:rPr>
            <a:t>Rappel par la pratique</a:t>
          </a:r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9F70E757-E32E-4A8A-97C1-6B23CF5E5956}">
      <dgm:prSet custT="1"/>
      <dgm:spPr/>
      <dgm:t>
        <a:bodyPr/>
        <a:lstStyle/>
        <a:p>
          <a:r>
            <a:rPr lang="fr-FR" sz="1800" noProof="0" dirty="0"/>
            <a:t>Gestion avancée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B76BBB1A-12AE-4595-AD48-CAD508348006}">
      <dgm:prSet custT="1"/>
      <dgm:spPr/>
      <dgm:t>
        <a:bodyPr/>
        <a:lstStyle/>
        <a:p>
          <a:r>
            <a:rPr lang="fr-FR" sz="1800" noProof="0" dirty="0"/>
            <a:t>Sécurisation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287871EF-389E-4C87-87D3-C5236CAEDA98}">
      <dgm:prSet custT="1"/>
      <dgm:spPr/>
      <dgm:t>
        <a:bodyPr/>
        <a:lstStyle/>
        <a:p>
          <a:r>
            <a:rPr lang="fr-FR" sz="1800" noProof="0" dirty="0" err="1"/>
            <a:t>Ingress</a:t>
          </a:r>
          <a:r>
            <a:rPr lang="fr-FR" sz="1800" noProof="0" dirty="0"/>
            <a:t>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4FB9B87-A6D7-435A-BA35-7FF1C5687E84}">
      <dgm:prSet custT="1"/>
      <dgm:spPr/>
      <dgm:t>
        <a:bodyPr/>
        <a:lstStyle/>
        <a:p>
          <a:r>
            <a:rPr lang="fr-FR" sz="1800" noProof="0" dirty="0"/>
            <a:t>Observabilité</a:t>
          </a:r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090F2FAC-B621-4B7A-9752-99EDE1B760BA}">
      <dgm:prSet custT="1"/>
      <dgm:spPr/>
      <dgm:t>
        <a:bodyPr/>
        <a:lstStyle/>
        <a:p>
          <a:r>
            <a:rPr lang="fr-FR" sz="1800" noProof="0" dirty="0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dirty="0">
              <a:solidFill>
                <a:schemeClr val="tx1"/>
              </a:solidFill>
            </a:rPr>
            <a:t>Présentation du formateur</a:t>
          </a:r>
          <a:endParaRPr lang="en-US" sz="1800" dirty="0">
            <a:solidFill>
              <a:schemeClr val="tx1"/>
            </a:solidFill>
          </a:endParaRP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en-US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en-US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dirty="0">
              <a:solidFill>
                <a:schemeClr val="tx1"/>
              </a:solidFill>
            </a:rPr>
            <a:t>Rappel par la pratique</a:t>
          </a:r>
          <a:endParaRPr lang="en-US" sz="1800" dirty="0">
            <a:solidFill>
              <a:schemeClr val="tx1"/>
            </a:solidFill>
          </a:endParaRPr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en-US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en-US"/>
        </a:p>
      </dgm:t>
    </dgm:pt>
    <dgm:pt modelId="{9F70E757-E32E-4A8A-97C1-6B23CF5E5956}">
      <dgm:prSet custT="1"/>
      <dgm:spPr/>
      <dgm:t>
        <a:bodyPr/>
        <a:lstStyle/>
        <a:p>
          <a:r>
            <a:rPr lang="en-US" sz="1800" dirty="0">
              <a:solidFill>
                <a:srgbClr val="FF0000"/>
              </a:solidFill>
            </a:rPr>
            <a:t>Gestion </a:t>
          </a:r>
          <a:r>
            <a:rPr lang="en-US" sz="1800" dirty="0" err="1">
              <a:solidFill>
                <a:srgbClr val="FF0000"/>
              </a:solidFill>
            </a:rPr>
            <a:t>avancée</a:t>
          </a:r>
          <a:r>
            <a:rPr lang="en-US" sz="1800" dirty="0">
              <a:solidFill>
                <a:srgbClr val="FF0000"/>
              </a:solidFill>
            </a:rPr>
            <a:t>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en-US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en-US"/>
        </a:p>
      </dgm:t>
    </dgm:pt>
    <dgm:pt modelId="{B76BBB1A-12AE-4595-AD48-CAD508348006}">
      <dgm:prSet custT="1"/>
      <dgm:spPr/>
      <dgm:t>
        <a:bodyPr/>
        <a:lstStyle/>
        <a:p>
          <a:r>
            <a:rPr lang="en-US" sz="1800" dirty="0" err="1"/>
            <a:t>Sécurisation</a:t>
          </a:r>
          <a:r>
            <a:rPr lang="en-US" sz="1800" dirty="0"/>
            <a:t>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en-US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en-US"/>
        </a:p>
      </dgm:t>
    </dgm:pt>
    <dgm:pt modelId="{287871EF-389E-4C87-87D3-C5236CAEDA98}">
      <dgm:prSet custT="1"/>
      <dgm:spPr/>
      <dgm:t>
        <a:bodyPr/>
        <a:lstStyle/>
        <a:p>
          <a:r>
            <a:rPr lang="en-US" sz="1800" dirty="0"/>
            <a:t>Ingress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en-US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en-US"/>
        </a:p>
      </dgm:t>
    </dgm:pt>
    <dgm:pt modelId="{84FB9B87-A6D7-435A-BA35-7FF1C5687E84}">
      <dgm:prSet custT="1"/>
      <dgm:spPr/>
      <dgm:t>
        <a:bodyPr/>
        <a:lstStyle/>
        <a:p>
          <a:r>
            <a:rPr lang="en-US" sz="1800" dirty="0" err="1"/>
            <a:t>Observabilité</a:t>
          </a:r>
          <a:endParaRPr lang="en-US" sz="1800" dirty="0"/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en-US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en-US"/>
        </a:p>
      </dgm:t>
    </dgm:pt>
    <dgm:pt modelId="{090F2FAC-B621-4B7A-9752-99EDE1B760BA}">
      <dgm:prSet custT="1"/>
      <dgm:spPr/>
      <dgm:t>
        <a:bodyPr/>
        <a:lstStyle/>
        <a:p>
          <a:r>
            <a:rPr lang="en-US" sz="1800" dirty="0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en-US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en-US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noProof="1">
              <a:solidFill>
                <a:schemeClr val="tx1"/>
              </a:solidFill>
            </a:rPr>
            <a:t>Présentation du formateur</a:t>
          </a: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fr-FR" noProof="1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fr-FR" noProof="1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noProof="1">
              <a:solidFill>
                <a:schemeClr val="tx1"/>
              </a:solidFill>
            </a:rPr>
            <a:t>Rappel par la pratique</a:t>
          </a:r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fr-FR" noProof="1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fr-FR" noProof="1"/>
        </a:p>
      </dgm:t>
    </dgm:pt>
    <dgm:pt modelId="{9F70E757-E32E-4A8A-97C1-6B23CF5E5956}">
      <dgm:prSet custT="1"/>
      <dgm:spPr/>
      <dgm:t>
        <a:bodyPr/>
        <a:lstStyle/>
        <a:p>
          <a:r>
            <a:rPr lang="fr-FR" sz="1800" noProof="1"/>
            <a:t>Gestion avancée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fr-FR" noProof="1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fr-FR" noProof="1"/>
        </a:p>
      </dgm:t>
    </dgm:pt>
    <dgm:pt modelId="{B76BBB1A-12AE-4595-AD48-CAD508348006}">
      <dgm:prSet custT="1"/>
      <dgm:spPr/>
      <dgm:t>
        <a:bodyPr/>
        <a:lstStyle/>
        <a:p>
          <a:r>
            <a:rPr lang="fr-FR" sz="1800" noProof="1">
              <a:solidFill>
                <a:srgbClr val="FF0000"/>
              </a:solidFill>
            </a:rPr>
            <a:t>Sécurisation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fr-FR" noProof="1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fr-FR" noProof="1"/>
        </a:p>
      </dgm:t>
    </dgm:pt>
    <dgm:pt modelId="{287871EF-389E-4C87-87D3-C5236CAEDA98}">
      <dgm:prSet custT="1"/>
      <dgm:spPr/>
      <dgm:t>
        <a:bodyPr/>
        <a:lstStyle/>
        <a:p>
          <a:r>
            <a:rPr lang="fr-FR" sz="1800" noProof="1"/>
            <a:t>Ingress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fr-FR" noProof="1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fr-FR" noProof="1"/>
        </a:p>
      </dgm:t>
    </dgm:pt>
    <dgm:pt modelId="{84FB9B87-A6D7-435A-BA35-7FF1C5687E84}">
      <dgm:prSet custT="1"/>
      <dgm:spPr/>
      <dgm:t>
        <a:bodyPr/>
        <a:lstStyle/>
        <a:p>
          <a:r>
            <a:rPr lang="fr-FR" sz="1800" noProof="1"/>
            <a:t>Observabilité</a:t>
          </a:r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fr-FR" noProof="1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fr-FR" noProof="1"/>
        </a:p>
      </dgm:t>
    </dgm:pt>
    <dgm:pt modelId="{090F2FAC-B621-4B7A-9752-99EDE1B760BA}">
      <dgm:prSet custT="1"/>
      <dgm:spPr/>
      <dgm:t>
        <a:bodyPr/>
        <a:lstStyle/>
        <a:p>
          <a:r>
            <a:rPr lang="fr-FR" sz="1800" noProof="1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fr-FR" noProof="1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fr-FR" noProof="1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noProof="0" dirty="0"/>
            <a:t>Présentation du formateur</a:t>
          </a: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noProof="0" dirty="0"/>
            <a:t>Rappel par la pratique</a:t>
          </a:r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9F70E757-E32E-4A8A-97C1-6B23CF5E5956}">
      <dgm:prSet custT="1"/>
      <dgm:spPr/>
      <dgm:t>
        <a:bodyPr/>
        <a:lstStyle/>
        <a:p>
          <a:r>
            <a:rPr lang="fr-FR" sz="1800" noProof="0" dirty="0"/>
            <a:t>Gestion avancée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B76BBB1A-12AE-4595-AD48-CAD508348006}">
      <dgm:prSet custT="1"/>
      <dgm:spPr/>
      <dgm:t>
        <a:bodyPr/>
        <a:lstStyle/>
        <a:p>
          <a:r>
            <a:rPr lang="fr-FR" sz="1800" noProof="0" dirty="0"/>
            <a:t>Sécurisation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287871EF-389E-4C87-87D3-C5236CAEDA98}">
      <dgm:prSet custT="1"/>
      <dgm:spPr/>
      <dgm:t>
        <a:bodyPr/>
        <a:lstStyle/>
        <a:p>
          <a:r>
            <a:rPr lang="fr-FR" sz="1800" noProof="0" dirty="0" err="1">
              <a:solidFill>
                <a:srgbClr val="FF0000"/>
              </a:solidFill>
            </a:rPr>
            <a:t>Ingress</a:t>
          </a:r>
          <a:r>
            <a:rPr lang="fr-FR" sz="1800" noProof="0" dirty="0">
              <a:solidFill>
                <a:srgbClr val="FF0000"/>
              </a:solidFill>
            </a:rPr>
            <a:t>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4FB9B87-A6D7-435A-BA35-7FF1C5687E84}">
      <dgm:prSet custT="1"/>
      <dgm:spPr/>
      <dgm:t>
        <a:bodyPr/>
        <a:lstStyle/>
        <a:p>
          <a:r>
            <a:rPr lang="fr-FR" sz="1800" noProof="0" dirty="0"/>
            <a:t>Observabilité</a:t>
          </a:r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090F2FAC-B621-4B7A-9752-99EDE1B760BA}">
      <dgm:prSet custT="1"/>
      <dgm:spPr/>
      <dgm:t>
        <a:bodyPr/>
        <a:lstStyle/>
        <a:p>
          <a:r>
            <a:rPr lang="fr-FR" sz="1800" noProof="0" dirty="0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noProof="0" dirty="0"/>
            <a:t>Présentation du formateur</a:t>
          </a:r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fr-FR" noProof="0" dirty="0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noProof="0" dirty="0"/>
            <a:t>Rappel par la pratique</a:t>
          </a:r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fr-FR" noProof="0" dirty="0"/>
        </a:p>
      </dgm:t>
    </dgm:pt>
    <dgm:pt modelId="{9F70E757-E32E-4A8A-97C1-6B23CF5E5956}">
      <dgm:prSet custT="1"/>
      <dgm:spPr/>
      <dgm:t>
        <a:bodyPr/>
        <a:lstStyle/>
        <a:p>
          <a:r>
            <a:rPr lang="fr-FR" sz="1800" noProof="0" dirty="0"/>
            <a:t>Gestion avancée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fr-FR" noProof="0" dirty="0"/>
        </a:p>
      </dgm:t>
    </dgm:pt>
    <dgm:pt modelId="{B76BBB1A-12AE-4595-AD48-CAD508348006}">
      <dgm:prSet custT="1"/>
      <dgm:spPr/>
      <dgm:t>
        <a:bodyPr/>
        <a:lstStyle/>
        <a:p>
          <a:r>
            <a:rPr lang="fr-FR" sz="1800" noProof="0" dirty="0"/>
            <a:t>Sécurisation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fr-FR" noProof="0" dirty="0"/>
        </a:p>
      </dgm:t>
    </dgm:pt>
    <dgm:pt modelId="{287871EF-389E-4C87-87D3-C5236CAEDA98}">
      <dgm:prSet custT="1"/>
      <dgm:spPr/>
      <dgm:t>
        <a:bodyPr/>
        <a:lstStyle/>
        <a:p>
          <a:r>
            <a:rPr lang="fr-FR" sz="1800" noProof="0" dirty="0" err="1"/>
            <a:t>Ingress</a:t>
          </a:r>
          <a:r>
            <a:rPr lang="fr-FR" sz="1800" noProof="0" dirty="0"/>
            <a:t>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fr-FR" noProof="0" dirty="0"/>
        </a:p>
      </dgm:t>
    </dgm:pt>
    <dgm:pt modelId="{84FB9B87-A6D7-435A-BA35-7FF1C5687E84}">
      <dgm:prSet custT="1"/>
      <dgm:spPr/>
      <dgm:t>
        <a:bodyPr/>
        <a:lstStyle/>
        <a:p>
          <a:r>
            <a:rPr lang="fr-FR" sz="1800" noProof="0" dirty="0">
              <a:solidFill>
                <a:srgbClr val="FF0000"/>
              </a:solidFill>
            </a:rPr>
            <a:t>Observabilité</a:t>
          </a:r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fr-FR" noProof="0" dirty="0"/>
        </a:p>
      </dgm:t>
    </dgm:pt>
    <dgm:pt modelId="{090F2FAC-B621-4B7A-9752-99EDE1B760BA}">
      <dgm:prSet custT="1"/>
      <dgm:spPr/>
      <dgm:t>
        <a:bodyPr/>
        <a:lstStyle/>
        <a:p>
          <a:r>
            <a:rPr lang="fr-FR" sz="1800" noProof="0" dirty="0"/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fr-FR" noProof="0" dirty="0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77A884-A9E7-483E-AFC9-4003B34A49E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E8EAE36-9A0D-48BA-B449-75F2D670469B}">
      <dgm:prSet custT="1"/>
      <dgm:spPr/>
      <dgm:t>
        <a:bodyPr/>
        <a:lstStyle/>
        <a:p>
          <a:r>
            <a:rPr lang="fr-FR" sz="1800" dirty="0"/>
            <a:t>Présentation du formateur</a:t>
          </a:r>
          <a:endParaRPr lang="en-US" sz="1800" dirty="0"/>
        </a:p>
      </dgm:t>
    </dgm:pt>
    <dgm:pt modelId="{AFC0069F-FF5E-4716-83F3-546DBAFECD24}" type="parTrans" cxnId="{710C847F-2AD1-46F9-AD47-5523D6D41E7D}">
      <dgm:prSet/>
      <dgm:spPr/>
      <dgm:t>
        <a:bodyPr/>
        <a:lstStyle/>
        <a:p>
          <a:endParaRPr lang="en-US"/>
        </a:p>
      </dgm:t>
    </dgm:pt>
    <dgm:pt modelId="{6682A7FD-CAE8-4F15-9BE8-4022FA76C172}" type="sibTrans" cxnId="{710C847F-2AD1-46F9-AD47-5523D6D41E7D}">
      <dgm:prSet/>
      <dgm:spPr/>
      <dgm:t>
        <a:bodyPr/>
        <a:lstStyle/>
        <a:p>
          <a:endParaRPr lang="en-US"/>
        </a:p>
      </dgm:t>
    </dgm:pt>
    <dgm:pt modelId="{24AA94F0-C622-4ECF-B0E2-CE4CBF028930}">
      <dgm:prSet custT="1"/>
      <dgm:spPr/>
      <dgm:t>
        <a:bodyPr/>
        <a:lstStyle/>
        <a:p>
          <a:r>
            <a:rPr lang="fr-FR" sz="1800" dirty="0"/>
            <a:t>Rappel par la pratique</a:t>
          </a:r>
          <a:endParaRPr lang="en-US" sz="1800" dirty="0"/>
        </a:p>
      </dgm:t>
    </dgm:pt>
    <dgm:pt modelId="{87835027-1ED8-4D6E-AF29-9559D7E43FCC}" type="parTrans" cxnId="{DACCEB91-46E3-48FC-8FDB-C6DE1C5B9017}">
      <dgm:prSet/>
      <dgm:spPr/>
      <dgm:t>
        <a:bodyPr/>
        <a:lstStyle/>
        <a:p>
          <a:endParaRPr lang="en-US"/>
        </a:p>
      </dgm:t>
    </dgm:pt>
    <dgm:pt modelId="{CA4EB180-6A04-4F10-B51F-C2C95C4CC2AB}" type="sibTrans" cxnId="{DACCEB91-46E3-48FC-8FDB-C6DE1C5B9017}">
      <dgm:prSet/>
      <dgm:spPr/>
      <dgm:t>
        <a:bodyPr/>
        <a:lstStyle/>
        <a:p>
          <a:endParaRPr lang="en-US"/>
        </a:p>
      </dgm:t>
    </dgm:pt>
    <dgm:pt modelId="{9F70E757-E32E-4A8A-97C1-6B23CF5E5956}">
      <dgm:prSet custT="1"/>
      <dgm:spPr/>
      <dgm:t>
        <a:bodyPr/>
        <a:lstStyle/>
        <a:p>
          <a:r>
            <a:rPr lang="en-US" sz="1800" dirty="0"/>
            <a:t>Gestion </a:t>
          </a:r>
          <a:r>
            <a:rPr lang="en-US" sz="1800" dirty="0" err="1"/>
            <a:t>avancée</a:t>
          </a:r>
          <a:r>
            <a:rPr lang="en-US" sz="1800" dirty="0"/>
            <a:t> des images</a:t>
          </a:r>
        </a:p>
      </dgm:t>
    </dgm:pt>
    <dgm:pt modelId="{4DA968AC-B727-46B1-AF18-8B1AE59088E7}" type="parTrans" cxnId="{81E56EBB-658C-41A1-A415-5B2F124115AF}">
      <dgm:prSet/>
      <dgm:spPr/>
      <dgm:t>
        <a:bodyPr/>
        <a:lstStyle/>
        <a:p>
          <a:endParaRPr lang="en-US"/>
        </a:p>
      </dgm:t>
    </dgm:pt>
    <dgm:pt modelId="{124853AC-9CBC-4863-8F01-460411E559AB}" type="sibTrans" cxnId="{81E56EBB-658C-41A1-A415-5B2F124115AF}">
      <dgm:prSet/>
      <dgm:spPr/>
      <dgm:t>
        <a:bodyPr/>
        <a:lstStyle/>
        <a:p>
          <a:endParaRPr lang="en-US"/>
        </a:p>
      </dgm:t>
    </dgm:pt>
    <dgm:pt modelId="{B76BBB1A-12AE-4595-AD48-CAD508348006}">
      <dgm:prSet custT="1"/>
      <dgm:spPr/>
      <dgm:t>
        <a:bodyPr/>
        <a:lstStyle/>
        <a:p>
          <a:r>
            <a:rPr lang="en-US" sz="1800" dirty="0" err="1"/>
            <a:t>Sécurisation</a:t>
          </a:r>
          <a:r>
            <a:rPr lang="en-US" sz="1800" dirty="0"/>
            <a:t> du daemon docker</a:t>
          </a:r>
        </a:p>
      </dgm:t>
    </dgm:pt>
    <dgm:pt modelId="{7DD17B18-A281-4993-AA66-7EF442C4CC8C}" type="parTrans" cxnId="{59FBD941-E2CE-4E6D-8022-3B249E9E9EFF}">
      <dgm:prSet/>
      <dgm:spPr/>
      <dgm:t>
        <a:bodyPr/>
        <a:lstStyle/>
        <a:p>
          <a:endParaRPr lang="en-US"/>
        </a:p>
      </dgm:t>
    </dgm:pt>
    <dgm:pt modelId="{C058CFAB-845A-4172-BC8F-CEC2B627E83D}" type="sibTrans" cxnId="{59FBD941-E2CE-4E6D-8022-3B249E9E9EFF}">
      <dgm:prSet/>
      <dgm:spPr/>
      <dgm:t>
        <a:bodyPr/>
        <a:lstStyle/>
        <a:p>
          <a:endParaRPr lang="en-US"/>
        </a:p>
      </dgm:t>
    </dgm:pt>
    <dgm:pt modelId="{287871EF-389E-4C87-87D3-C5236CAEDA98}">
      <dgm:prSet custT="1"/>
      <dgm:spPr/>
      <dgm:t>
        <a:bodyPr/>
        <a:lstStyle/>
        <a:p>
          <a:r>
            <a:rPr lang="en-US" sz="1800" dirty="0"/>
            <a:t>Ingress -  Expose application</a:t>
          </a:r>
        </a:p>
      </dgm:t>
    </dgm:pt>
    <dgm:pt modelId="{7C1F355B-E2A1-473E-A1A7-0EDB2457B317}" type="parTrans" cxnId="{214290DF-653F-4B61-8267-46716E27294B}">
      <dgm:prSet/>
      <dgm:spPr/>
      <dgm:t>
        <a:bodyPr/>
        <a:lstStyle/>
        <a:p>
          <a:endParaRPr lang="en-US"/>
        </a:p>
      </dgm:t>
    </dgm:pt>
    <dgm:pt modelId="{83A84C18-17AF-465C-8B5B-2AD8E2BE7CE1}" type="sibTrans" cxnId="{214290DF-653F-4B61-8267-46716E27294B}">
      <dgm:prSet/>
      <dgm:spPr/>
      <dgm:t>
        <a:bodyPr/>
        <a:lstStyle/>
        <a:p>
          <a:endParaRPr lang="en-US"/>
        </a:p>
      </dgm:t>
    </dgm:pt>
    <dgm:pt modelId="{84FB9B87-A6D7-435A-BA35-7FF1C5687E84}">
      <dgm:prSet custT="1"/>
      <dgm:spPr/>
      <dgm:t>
        <a:bodyPr/>
        <a:lstStyle/>
        <a:p>
          <a:r>
            <a:rPr lang="en-US" sz="1800" dirty="0" err="1"/>
            <a:t>Observabilité</a:t>
          </a:r>
          <a:endParaRPr lang="en-US" sz="1800" dirty="0"/>
        </a:p>
      </dgm:t>
    </dgm:pt>
    <dgm:pt modelId="{C74EC7A7-FF0C-4DB5-BCD7-37529FB419A6}" type="parTrans" cxnId="{0435F1E0-1CD9-4E96-829D-59EB08B02DB5}">
      <dgm:prSet/>
      <dgm:spPr/>
      <dgm:t>
        <a:bodyPr/>
        <a:lstStyle/>
        <a:p>
          <a:endParaRPr lang="en-US"/>
        </a:p>
      </dgm:t>
    </dgm:pt>
    <dgm:pt modelId="{7AFA0415-DC9D-45E4-ADA2-7BEDDC7BA611}" type="sibTrans" cxnId="{0435F1E0-1CD9-4E96-829D-59EB08B02DB5}">
      <dgm:prSet/>
      <dgm:spPr/>
      <dgm:t>
        <a:bodyPr/>
        <a:lstStyle/>
        <a:p>
          <a:endParaRPr lang="en-US"/>
        </a:p>
      </dgm:t>
    </dgm:pt>
    <dgm:pt modelId="{090F2FAC-B621-4B7A-9752-99EDE1B760BA}">
      <dgm:prSet custT="1"/>
      <dgm:spPr/>
      <dgm:t>
        <a:bodyPr/>
        <a:lstStyle/>
        <a:p>
          <a:r>
            <a:rPr lang="en-US" sz="1800" dirty="0">
              <a:solidFill>
                <a:srgbClr val="FF0000"/>
              </a:solidFill>
            </a:rPr>
            <a:t>Orchestration</a:t>
          </a:r>
        </a:p>
      </dgm:t>
    </dgm:pt>
    <dgm:pt modelId="{C357760F-568E-42A7-96D8-C632478D9666}" type="parTrans" cxnId="{43BA6266-5A91-4A92-AA1D-A7595573D66C}">
      <dgm:prSet/>
      <dgm:spPr/>
      <dgm:t>
        <a:bodyPr/>
        <a:lstStyle/>
        <a:p>
          <a:endParaRPr lang="en-US"/>
        </a:p>
      </dgm:t>
    </dgm:pt>
    <dgm:pt modelId="{F85E438C-D3C7-48A6-8358-A3DB54F01003}" type="sibTrans" cxnId="{43BA6266-5A91-4A92-AA1D-A7595573D66C}">
      <dgm:prSet/>
      <dgm:spPr/>
      <dgm:t>
        <a:bodyPr/>
        <a:lstStyle/>
        <a:p>
          <a:endParaRPr lang="en-US"/>
        </a:p>
      </dgm:t>
    </dgm:pt>
    <dgm:pt modelId="{C73332BC-44E9-4C7B-8C5F-33D23BA597CA}" type="pres">
      <dgm:prSet presAssocID="{2677A884-A9E7-483E-AFC9-4003B34A49ED}" presName="vert0" presStyleCnt="0">
        <dgm:presLayoutVars>
          <dgm:dir/>
          <dgm:animOne val="branch"/>
          <dgm:animLvl val="lvl"/>
        </dgm:presLayoutVars>
      </dgm:prSet>
      <dgm:spPr/>
    </dgm:pt>
    <dgm:pt modelId="{F9904DFF-531F-4616-9EB8-AB2AF9C0644E}" type="pres">
      <dgm:prSet presAssocID="{9E8EAE36-9A0D-48BA-B449-75F2D670469B}" presName="thickLine" presStyleLbl="alignNode1" presStyleIdx="0" presStyleCnt="7"/>
      <dgm:spPr/>
    </dgm:pt>
    <dgm:pt modelId="{C4A8A356-2053-40BC-8E31-7ADE4E6A2BA1}" type="pres">
      <dgm:prSet presAssocID="{9E8EAE36-9A0D-48BA-B449-75F2D670469B}" presName="horz1" presStyleCnt="0"/>
      <dgm:spPr/>
    </dgm:pt>
    <dgm:pt modelId="{EF0039B7-B60E-4C9F-90F3-0EBD5654DFBB}" type="pres">
      <dgm:prSet presAssocID="{9E8EAE36-9A0D-48BA-B449-75F2D670469B}" presName="tx1" presStyleLbl="revTx" presStyleIdx="0" presStyleCnt="7"/>
      <dgm:spPr/>
    </dgm:pt>
    <dgm:pt modelId="{4263E6ED-23F4-4B35-9CD1-DE74618ABAFE}" type="pres">
      <dgm:prSet presAssocID="{9E8EAE36-9A0D-48BA-B449-75F2D670469B}" presName="vert1" presStyleCnt="0"/>
      <dgm:spPr/>
    </dgm:pt>
    <dgm:pt modelId="{300224CA-F928-4782-8DEA-F30C783CEF8A}" type="pres">
      <dgm:prSet presAssocID="{24AA94F0-C622-4ECF-B0E2-CE4CBF028930}" presName="thickLine" presStyleLbl="alignNode1" presStyleIdx="1" presStyleCnt="7"/>
      <dgm:spPr/>
    </dgm:pt>
    <dgm:pt modelId="{AEF45EC8-BF72-4AB5-A581-1396FA8E2479}" type="pres">
      <dgm:prSet presAssocID="{24AA94F0-C622-4ECF-B0E2-CE4CBF028930}" presName="horz1" presStyleCnt="0"/>
      <dgm:spPr/>
    </dgm:pt>
    <dgm:pt modelId="{35FCC518-2164-40B8-B38F-9C23B9CDBACD}" type="pres">
      <dgm:prSet presAssocID="{24AA94F0-C622-4ECF-B0E2-CE4CBF028930}" presName="tx1" presStyleLbl="revTx" presStyleIdx="1" presStyleCnt="7"/>
      <dgm:spPr/>
    </dgm:pt>
    <dgm:pt modelId="{5E78CD93-6FFF-4FB5-B838-83E219D94EC3}" type="pres">
      <dgm:prSet presAssocID="{24AA94F0-C622-4ECF-B0E2-CE4CBF028930}" presName="vert1" presStyleCnt="0"/>
      <dgm:spPr/>
    </dgm:pt>
    <dgm:pt modelId="{2047A668-3A81-40A5-9731-BB9C6A32F6F7}" type="pres">
      <dgm:prSet presAssocID="{9F70E757-E32E-4A8A-97C1-6B23CF5E5956}" presName="thickLine" presStyleLbl="alignNode1" presStyleIdx="2" presStyleCnt="7"/>
      <dgm:spPr/>
    </dgm:pt>
    <dgm:pt modelId="{6FEEC2C6-F505-49AE-B0BF-1C157929AD31}" type="pres">
      <dgm:prSet presAssocID="{9F70E757-E32E-4A8A-97C1-6B23CF5E5956}" presName="horz1" presStyleCnt="0"/>
      <dgm:spPr/>
    </dgm:pt>
    <dgm:pt modelId="{5511155C-FC02-4A7D-9A47-BACDE26997D7}" type="pres">
      <dgm:prSet presAssocID="{9F70E757-E32E-4A8A-97C1-6B23CF5E5956}" presName="tx1" presStyleLbl="revTx" presStyleIdx="2" presStyleCnt="7"/>
      <dgm:spPr/>
    </dgm:pt>
    <dgm:pt modelId="{E1DCB5BF-B200-41B8-84FF-8CBA69F10CE4}" type="pres">
      <dgm:prSet presAssocID="{9F70E757-E32E-4A8A-97C1-6B23CF5E5956}" presName="vert1" presStyleCnt="0"/>
      <dgm:spPr/>
    </dgm:pt>
    <dgm:pt modelId="{1A8EA8FA-6E4B-4663-9CB0-A4151C9C3945}" type="pres">
      <dgm:prSet presAssocID="{B76BBB1A-12AE-4595-AD48-CAD508348006}" presName="thickLine" presStyleLbl="alignNode1" presStyleIdx="3" presStyleCnt="7"/>
      <dgm:spPr/>
    </dgm:pt>
    <dgm:pt modelId="{81961FBD-C339-40B6-9848-8E9E6662570F}" type="pres">
      <dgm:prSet presAssocID="{B76BBB1A-12AE-4595-AD48-CAD508348006}" presName="horz1" presStyleCnt="0"/>
      <dgm:spPr/>
    </dgm:pt>
    <dgm:pt modelId="{A300EFDF-A4E2-4F66-9322-D5A7C786F34B}" type="pres">
      <dgm:prSet presAssocID="{B76BBB1A-12AE-4595-AD48-CAD508348006}" presName="tx1" presStyleLbl="revTx" presStyleIdx="3" presStyleCnt="7"/>
      <dgm:spPr/>
    </dgm:pt>
    <dgm:pt modelId="{2B12120E-EEEA-42B6-A3A3-5EB275276610}" type="pres">
      <dgm:prSet presAssocID="{B76BBB1A-12AE-4595-AD48-CAD508348006}" presName="vert1" presStyleCnt="0"/>
      <dgm:spPr/>
    </dgm:pt>
    <dgm:pt modelId="{EEBE4F4D-1F09-438F-A42A-348491F74871}" type="pres">
      <dgm:prSet presAssocID="{287871EF-389E-4C87-87D3-C5236CAEDA98}" presName="thickLine" presStyleLbl="alignNode1" presStyleIdx="4" presStyleCnt="7"/>
      <dgm:spPr/>
    </dgm:pt>
    <dgm:pt modelId="{EB33E446-D9ED-4DCF-B324-33A695237D5A}" type="pres">
      <dgm:prSet presAssocID="{287871EF-389E-4C87-87D3-C5236CAEDA98}" presName="horz1" presStyleCnt="0"/>
      <dgm:spPr/>
    </dgm:pt>
    <dgm:pt modelId="{530689F0-53FC-41BA-ADBD-A8E9C34B7674}" type="pres">
      <dgm:prSet presAssocID="{287871EF-389E-4C87-87D3-C5236CAEDA98}" presName="tx1" presStyleLbl="revTx" presStyleIdx="4" presStyleCnt="7"/>
      <dgm:spPr/>
    </dgm:pt>
    <dgm:pt modelId="{58AE7BB4-4715-4E09-8638-544448CEC317}" type="pres">
      <dgm:prSet presAssocID="{287871EF-389E-4C87-87D3-C5236CAEDA98}" presName="vert1" presStyleCnt="0"/>
      <dgm:spPr/>
    </dgm:pt>
    <dgm:pt modelId="{B23BFD62-C4CD-4D46-9E0D-69EDE7D73E4D}" type="pres">
      <dgm:prSet presAssocID="{84FB9B87-A6D7-435A-BA35-7FF1C5687E84}" presName="thickLine" presStyleLbl="alignNode1" presStyleIdx="5" presStyleCnt="7"/>
      <dgm:spPr/>
    </dgm:pt>
    <dgm:pt modelId="{5005604E-E00E-473A-BA30-34F289047803}" type="pres">
      <dgm:prSet presAssocID="{84FB9B87-A6D7-435A-BA35-7FF1C5687E84}" presName="horz1" presStyleCnt="0"/>
      <dgm:spPr/>
    </dgm:pt>
    <dgm:pt modelId="{9F22D7CC-6BC2-40A3-BCD6-BF7125ACD12D}" type="pres">
      <dgm:prSet presAssocID="{84FB9B87-A6D7-435A-BA35-7FF1C5687E84}" presName="tx1" presStyleLbl="revTx" presStyleIdx="5" presStyleCnt="7"/>
      <dgm:spPr/>
    </dgm:pt>
    <dgm:pt modelId="{4F3E41E2-ACCC-4C15-A4D3-6B721A13EC63}" type="pres">
      <dgm:prSet presAssocID="{84FB9B87-A6D7-435A-BA35-7FF1C5687E84}" presName="vert1" presStyleCnt="0"/>
      <dgm:spPr/>
    </dgm:pt>
    <dgm:pt modelId="{5707C443-D2D0-43D9-A8FF-8F5152AAC44F}" type="pres">
      <dgm:prSet presAssocID="{090F2FAC-B621-4B7A-9752-99EDE1B760BA}" presName="thickLine" presStyleLbl="alignNode1" presStyleIdx="6" presStyleCnt="7"/>
      <dgm:spPr/>
    </dgm:pt>
    <dgm:pt modelId="{5A49B169-201B-4F87-88EF-CC568327134A}" type="pres">
      <dgm:prSet presAssocID="{090F2FAC-B621-4B7A-9752-99EDE1B760BA}" presName="horz1" presStyleCnt="0"/>
      <dgm:spPr/>
    </dgm:pt>
    <dgm:pt modelId="{C7BC79D1-97E4-4AD7-B5F0-714D8B8200A3}" type="pres">
      <dgm:prSet presAssocID="{090F2FAC-B621-4B7A-9752-99EDE1B760BA}" presName="tx1" presStyleLbl="revTx" presStyleIdx="6" presStyleCnt="7"/>
      <dgm:spPr/>
    </dgm:pt>
    <dgm:pt modelId="{25A2A1F5-036A-4096-9B11-2FBAEC556262}" type="pres">
      <dgm:prSet presAssocID="{090F2FAC-B621-4B7A-9752-99EDE1B760BA}" presName="vert1" presStyleCnt="0"/>
      <dgm:spPr/>
    </dgm:pt>
  </dgm:ptLst>
  <dgm:cxnLst>
    <dgm:cxn modelId="{8C111016-8EFD-4DE5-9DBA-FC9604CD06DC}" type="presOf" srcId="{84FB9B87-A6D7-435A-BA35-7FF1C5687E84}" destId="{9F22D7CC-6BC2-40A3-BCD6-BF7125ACD12D}" srcOrd="0" destOrd="0" presId="urn:microsoft.com/office/officeart/2008/layout/LinedList"/>
    <dgm:cxn modelId="{D8C2A13D-78C6-4AFB-BD34-D3A05982BD0C}" type="presOf" srcId="{9E8EAE36-9A0D-48BA-B449-75F2D670469B}" destId="{EF0039B7-B60E-4C9F-90F3-0EBD5654DFBB}" srcOrd="0" destOrd="0" presId="urn:microsoft.com/office/officeart/2008/layout/LinedList"/>
    <dgm:cxn modelId="{59FBD941-E2CE-4E6D-8022-3B249E9E9EFF}" srcId="{2677A884-A9E7-483E-AFC9-4003B34A49ED}" destId="{B76BBB1A-12AE-4595-AD48-CAD508348006}" srcOrd="3" destOrd="0" parTransId="{7DD17B18-A281-4993-AA66-7EF442C4CC8C}" sibTransId="{C058CFAB-845A-4172-BC8F-CEC2B627E83D}"/>
    <dgm:cxn modelId="{43BA6266-5A91-4A92-AA1D-A7595573D66C}" srcId="{2677A884-A9E7-483E-AFC9-4003B34A49ED}" destId="{090F2FAC-B621-4B7A-9752-99EDE1B760BA}" srcOrd="6" destOrd="0" parTransId="{C357760F-568E-42A7-96D8-C632478D9666}" sibTransId="{F85E438C-D3C7-48A6-8358-A3DB54F01003}"/>
    <dgm:cxn modelId="{E74A496E-389E-4012-8BDE-BF56F76CE4E4}" type="presOf" srcId="{9F70E757-E32E-4A8A-97C1-6B23CF5E5956}" destId="{5511155C-FC02-4A7D-9A47-BACDE26997D7}" srcOrd="0" destOrd="0" presId="urn:microsoft.com/office/officeart/2008/layout/LinedList"/>
    <dgm:cxn modelId="{710C847F-2AD1-46F9-AD47-5523D6D41E7D}" srcId="{2677A884-A9E7-483E-AFC9-4003B34A49ED}" destId="{9E8EAE36-9A0D-48BA-B449-75F2D670469B}" srcOrd="0" destOrd="0" parTransId="{AFC0069F-FF5E-4716-83F3-546DBAFECD24}" sibTransId="{6682A7FD-CAE8-4F15-9BE8-4022FA76C172}"/>
    <dgm:cxn modelId="{DACCEB91-46E3-48FC-8FDB-C6DE1C5B9017}" srcId="{2677A884-A9E7-483E-AFC9-4003B34A49ED}" destId="{24AA94F0-C622-4ECF-B0E2-CE4CBF028930}" srcOrd="1" destOrd="0" parTransId="{87835027-1ED8-4D6E-AF29-9559D7E43FCC}" sibTransId="{CA4EB180-6A04-4F10-B51F-C2C95C4CC2AB}"/>
    <dgm:cxn modelId="{C787EAA6-E648-4E66-982B-4E45D8C1247D}" type="presOf" srcId="{287871EF-389E-4C87-87D3-C5236CAEDA98}" destId="{530689F0-53FC-41BA-ADBD-A8E9C34B7674}" srcOrd="0" destOrd="0" presId="urn:microsoft.com/office/officeart/2008/layout/LinedList"/>
    <dgm:cxn modelId="{2D2948B1-F9F4-4271-A4A5-0FC34310D6CD}" type="presOf" srcId="{2677A884-A9E7-483E-AFC9-4003B34A49ED}" destId="{C73332BC-44E9-4C7B-8C5F-33D23BA597CA}" srcOrd="0" destOrd="0" presId="urn:microsoft.com/office/officeart/2008/layout/LinedList"/>
    <dgm:cxn modelId="{81E56EBB-658C-41A1-A415-5B2F124115AF}" srcId="{2677A884-A9E7-483E-AFC9-4003B34A49ED}" destId="{9F70E757-E32E-4A8A-97C1-6B23CF5E5956}" srcOrd="2" destOrd="0" parTransId="{4DA968AC-B727-46B1-AF18-8B1AE59088E7}" sibTransId="{124853AC-9CBC-4863-8F01-460411E559AB}"/>
    <dgm:cxn modelId="{2A8ADECE-1BCD-416E-ADAE-B74AB08B5668}" type="presOf" srcId="{24AA94F0-C622-4ECF-B0E2-CE4CBF028930}" destId="{35FCC518-2164-40B8-B38F-9C23B9CDBACD}" srcOrd="0" destOrd="0" presId="urn:microsoft.com/office/officeart/2008/layout/LinedList"/>
    <dgm:cxn modelId="{8CD1BED8-BDFD-4FD6-8D11-D3B059EB7B16}" type="presOf" srcId="{B76BBB1A-12AE-4595-AD48-CAD508348006}" destId="{A300EFDF-A4E2-4F66-9322-D5A7C786F34B}" srcOrd="0" destOrd="0" presId="urn:microsoft.com/office/officeart/2008/layout/LinedList"/>
    <dgm:cxn modelId="{214290DF-653F-4B61-8267-46716E27294B}" srcId="{2677A884-A9E7-483E-AFC9-4003B34A49ED}" destId="{287871EF-389E-4C87-87D3-C5236CAEDA98}" srcOrd="4" destOrd="0" parTransId="{7C1F355B-E2A1-473E-A1A7-0EDB2457B317}" sibTransId="{83A84C18-17AF-465C-8B5B-2AD8E2BE7CE1}"/>
    <dgm:cxn modelId="{0435F1E0-1CD9-4E96-829D-59EB08B02DB5}" srcId="{2677A884-A9E7-483E-AFC9-4003B34A49ED}" destId="{84FB9B87-A6D7-435A-BA35-7FF1C5687E84}" srcOrd="5" destOrd="0" parTransId="{C74EC7A7-FF0C-4DB5-BCD7-37529FB419A6}" sibTransId="{7AFA0415-DC9D-45E4-ADA2-7BEDDC7BA611}"/>
    <dgm:cxn modelId="{CB32D9F4-2062-43E7-AC36-4675B7536A30}" type="presOf" srcId="{090F2FAC-B621-4B7A-9752-99EDE1B760BA}" destId="{C7BC79D1-97E4-4AD7-B5F0-714D8B8200A3}" srcOrd="0" destOrd="0" presId="urn:microsoft.com/office/officeart/2008/layout/LinedList"/>
    <dgm:cxn modelId="{091F3EFF-80AE-4466-8D00-D2E618ACEACF}" type="presParOf" srcId="{C73332BC-44E9-4C7B-8C5F-33D23BA597CA}" destId="{F9904DFF-531F-4616-9EB8-AB2AF9C0644E}" srcOrd="0" destOrd="0" presId="urn:microsoft.com/office/officeart/2008/layout/LinedList"/>
    <dgm:cxn modelId="{BC0C1662-359E-4B57-A95F-F3D073660628}" type="presParOf" srcId="{C73332BC-44E9-4C7B-8C5F-33D23BA597CA}" destId="{C4A8A356-2053-40BC-8E31-7ADE4E6A2BA1}" srcOrd="1" destOrd="0" presId="urn:microsoft.com/office/officeart/2008/layout/LinedList"/>
    <dgm:cxn modelId="{F5B6CD42-1BAE-4E90-9F78-16C22F2EA54D}" type="presParOf" srcId="{C4A8A356-2053-40BC-8E31-7ADE4E6A2BA1}" destId="{EF0039B7-B60E-4C9F-90F3-0EBD5654DFBB}" srcOrd="0" destOrd="0" presId="urn:microsoft.com/office/officeart/2008/layout/LinedList"/>
    <dgm:cxn modelId="{D287E878-58D9-4A69-8F5A-349F4A88C1C3}" type="presParOf" srcId="{C4A8A356-2053-40BC-8E31-7ADE4E6A2BA1}" destId="{4263E6ED-23F4-4B35-9CD1-DE74618ABAFE}" srcOrd="1" destOrd="0" presId="urn:microsoft.com/office/officeart/2008/layout/LinedList"/>
    <dgm:cxn modelId="{941504C7-4542-43F9-A38A-2BC39B0D11FB}" type="presParOf" srcId="{C73332BC-44E9-4C7B-8C5F-33D23BA597CA}" destId="{300224CA-F928-4782-8DEA-F30C783CEF8A}" srcOrd="2" destOrd="0" presId="urn:microsoft.com/office/officeart/2008/layout/LinedList"/>
    <dgm:cxn modelId="{49A2FEB7-49A2-418B-AC39-E09EF64003E1}" type="presParOf" srcId="{C73332BC-44E9-4C7B-8C5F-33D23BA597CA}" destId="{AEF45EC8-BF72-4AB5-A581-1396FA8E2479}" srcOrd="3" destOrd="0" presId="urn:microsoft.com/office/officeart/2008/layout/LinedList"/>
    <dgm:cxn modelId="{717FE916-8AFB-41CA-AB6A-6D436C6F3CFB}" type="presParOf" srcId="{AEF45EC8-BF72-4AB5-A581-1396FA8E2479}" destId="{35FCC518-2164-40B8-B38F-9C23B9CDBACD}" srcOrd="0" destOrd="0" presId="urn:microsoft.com/office/officeart/2008/layout/LinedList"/>
    <dgm:cxn modelId="{CAFD08E3-B022-4B7C-9AE6-32937887B4B0}" type="presParOf" srcId="{AEF45EC8-BF72-4AB5-A581-1396FA8E2479}" destId="{5E78CD93-6FFF-4FB5-B838-83E219D94EC3}" srcOrd="1" destOrd="0" presId="urn:microsoft.com/office/officeart/2008/layout/LinedList"/>
    <dgm:cxn modelId="{FE3C238B-E1F5-4AB5-8D7C-78AE30FC9E4A}" type="presParOf" srcId="{C73332BC-44E9-4C7B-8C5F-33D23BA597CA}" destId="{2047A668-3A81-40A5-9731-BB9C6A32F6F7}" srcOrd="4" destOrd="0" presId="urn:microsoft.com/office/officeart/2008/layout/LinedList"/>
    <dgm:cxn modelId="{1DDF4EDD-ECAA-4B11-8D74-069AFB3F4D7F}" type="presParOf" srcId="{C73332BC-44E9-4C7B-8C5F-33D23BA597CA}" destId="{6FEEC2C6-F505-49AE-B0BF-1C157929AD31}" srcOrd="5" destOrd="0" presId="urn:microsoft.com/office/officeart/2008/layout/LinedList"/>
    <dgm:cxn modelId="{5BD79853-C233-48BF-B25E-8A493D53CDB1}" type="presParOf" srcId="{6FEEC2C6-F505-49AE-B0BF-1C157929AD31}" destId="{5511155C-FC02-4A7D-9A47-BACDE26997D7}" srcOrd="0" destOrd="0" presId="urn:microsoft.com/office/officeart/2008/layout/LinedList"/>
    <dgm:cxn modelId="{F9B98D2E-2485-41C4-8260-3359BFA40C62}" type="presParOf" srcId="{6FEEC2C6-F505-49AE-B0BF-1C157929AD31}" destId="{E1DCB5BF-B200-41B8-84FF-8CBA69F10CE4}" srcOrd="1" destOrd="0" presId="urn:microsoft.com/office/officeart/2008/layout/LinedList"/>
    <dgm:cxn modelId="{E6EE18D0-F658-4DD0-B4FC-5B764CAF32F2}" type="presParOf" srcId="{C73332BC-44E9-4C7B-8C5F-33D23BA597CA}" destId="{1A8EA8FA-6E4B-4663-9CB0-A4151C9C3945}" srcOrd="6" destOrd="0" presId="urn:microsoft.com/office/officeart/2008/layout/LinedList"/>
    <dgm:cxn modelId="{EDB709AE-F13E-44EB-B29B-77BDFFE9F61A}" type="presParOf" srcId="{C73332BC-44E9-4C7B-8C5F-33D23BA597CA}" destId="{81961FBD-C339-40B6-9848-8E9E6662570F}" srcOrd="7" destOrd="0" presId="urn:microsoft.com/office/officeart/2008/layout/LinedList"/>
    <dgm:cxn modelId="{51A203ED-B53F-48FE-9F68-BE111F9011D3}" type="presParOf" srcId="{81961FBD-C339-40B6-9848-8E9E6662570F}" destId="{A300EFDF-A4E2-4F66-9322-D5A7C786F34B}" srcOrd="0" destOrd="0" presId="urn:microsoft.com/office/officeart/2008/layout/LinedList"/>
    <dgm:cxn modelId="{E52EB108-CC8E-4DD5-8697-79BF33A81F29}" type="presParOf" srcId="{81961FBD-C339-40B6-9848-8E9E6662570F}" destId="{2B12120E-EEEA-42B6-A3A3-5EB275276610}" srcOrd="1" destOrd="0" presId="urn:microsoft.com/office/officeart/2008/layout/LinedList"/>
    <dgm:cxn modelId="{65E9EE91-CD30-467D-BD2D-E4D28A538B50}" type="presParOf" srcId="{C73332BC-44E9-4C7B-8C5F-33D23BA597CA}" destId="{EEBE4F4D-1F09-438F-A42A-348491F74871}" srcOrd="8" destOrd="0" presId="urn:microsoft.com/office/officeart/2008/layout/LinedList"/>
    <dgm:cxn modelId="{576E73F0-9B41-4AEC-9864-2FE499DC2953}" type="presParOf" srcId="{C73332BC-44E9-4C7B-8C5F-33D23BA597CA}" destId="{EB33E446-D9ED-4DCF-B324-33A695237D5A}" srcOrd="9" destOrd="0" presId="urn:microsoft.com/office/officeart/2008/layout/LinedList"/>
    <dgm:cxn modelId="{1EDF4E42-BB6C-461C-9DC6-BA10EA336DF0}" type="presParOf" srcId="{EB33E446-D9ED-4DCF-B324-33A695237D5A}" destId="{530689F0-53FC-41BA-ADBD-A8E9C34B7674}" srcOrd="0" destOrd="0" presId="urn:microsoft.com/office/officeart/2008/layout/LinedList"/>
    <dgm:cxn modelId="{75B78A9E-666B-44EE-9F52-7687F97003B4}" type="presParOf" srcId="{EB33E446-D9ED-4DCF-B324-33A695237D5A}" destId="{58AE7BB4-4715-4E09-8638-544448CEC317}" srcOrd="1" destOrd="0" presId="urn:microsoft.com/office/officeart/2008/layout/LinedList"/>
    <dgm:cxn modelId="{835AF517-F62D-451F-8F3F-270E11F7FC95}" type="presParOf" srcId="{C73332BC-44E9-4C7B-8C5F-33D23BA597CA}" destId="{B23BFD62-C4CD-4D46-9E0D-69EDE7D73E4D}" srcOrd="10" destOrd="0" presId="urn:microsoft.com/office/officeart/2008/layout/LinedList"/>
    <dgm:cxn modelId="{08C59DD1-69B6-475D-8FAC-9FCE372601AF}" type="presParOf" srcId="{C73332BC-44E9-4C7B-8C5F-33D23BA597CA}" destId="{5005604E-E00E-473A-BA30-34F289047803}" srcOrd="11" destOrd="0" presId="urn:microsoft.com/office/officeart/2008/layout/LinedList"/>
    <dgm:cxn modelId="{2BC27E48-8D32-4F2D-A4B3-048DAD150CE9}" type="presParOf" srcId="{5005604E-E00E-473A-BA30-34F289047803}" destId="{9F22D7CC-6BC2-40A3-BCD6-BF7125ACD12D}" srcOrd="0" destOrd="0" presId="urn:microsoft.com/office/officeart/2008/layout/LinedList"/>
    <dgm:cxn modelId="{F11A9D21-B665-4C3C-B123-C43082532B0B}" type="presParOf" srcId="{5005604E-E00E-473A-BA30-34F289047803}" destId="{4F3E41E2-ACCC-4C15-A4D3-6B721A13EC63}" srcOrd="1" destOrd="0" presId="urn:microsoft.com/office/officeart/2008/layout/LinedList"/>
    <dgm:cxn modelId="{F4BC7241-513D-4116-93D9-A553469AA7F8}" type="presParOf" srcId="{C73332BC-44E9-4C7B-8C5F-33D23BA597CA}" destId="{5707C443-D2D0-43D9-A8FF-8F5152AAC44F}" srcOrd="12" destOrd="0" presId="urn:microsoft.com/office/officeart/2008/layout/LinedList"/>
    <dgm:cxn modelId="{45DEC154-6367-4916-B2C3-74C7221C01F9}" type="presParOf" srcId="{C73332BC-44E9-4C7B-8C5F-33D23BA597CA}" destId="{5A49B169-201B-4F87-88EF-CC568327134A}" srcOrd="13" destOrd="0" presId="urn:microsoft.com/office/officeart/2008/layout/LinedList"/>
    <dgm:cxn modelId="{C701ACB2-C86B-4B62-B4E6-A7695723122D}" type="presParOf" srcId="{5A49B169-201B-4F87-88EF-CC568327134A}" destId="{C7BC79D1-97E4-4AD7-B5F0-714D8B8200A3}" srcOrd="0" destOrd="0" presId="urn:microsoft.com/office/officeart/2008/layout/LinedList"/>
    <dgm:cxn modelId="{96EC5B2C-A2C9-4ED5-B59A-7AB13A4FBED5}" type="presParOf" srcId="{5A49B169-201B-4F87-88EF-CC568327134A}" destId="{25A2A1F5-036A-4096-9B11-2FBAEC5562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Présentation du formateur</a:t>
          </a: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Rappel par la pratique</a:t>
          </a:r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Gestion avancée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Sécurisation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Ingress</a:t>
          </a:r>
          <a:r>
            <a:rPr lang="fr-FR" sz="1800" kern="1200" noProof="0" dirty="0"/>
            <a:t>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Observabilité</a:t>
          </a:r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rgbClr val="FF0000"/>
              </a:solidFill>
            </a:rPr>
            <a:t>Présentation du formateur</a:t>
          </a:r>
          <a:endParaRPr lang="en-US" sz="1800" kern="1200" dirty="0">
            <a:solidFill>
              <a:srgbClr val="FF0000"/>
            </a:solidFill>
          </a:endParaRP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Rappel par la pratique</a:t>
          </a:r>
          <a:endParaRPr lang="en-US" sz="1800" kern="1200" dirty="0"/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Gestion </a:t>
          </a:r>
          <a:r>
            <a:rPr lang="en-US" sz="1800" kern="1200" dirty="0" err="1"/>
            <a:t>avancée</a:t>
          </a:r>
          <a:r>
            <a:rPr lang="en-US" sz="1800" kern="1200" dirty="0"/>
            <a:t>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Sécurisation</a:t>
          </a:r>
          <a:r>
            <a:rPr lang="en-US" sz="1800" kern="1200" dirty="0"/>
            <a:t>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Ingress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Observabilité</a:t>
          </a:r>
          <a:endParaRPr lang="en-US" sz="1800" kern="1200" dirty="0"/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>
              <a:solidFill>
                <a:schemeClr val="tx1"/>
              </a:solidFill>
            </a:rPr>
            <a:t>Présentation du formateur</a:t>
          </a: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>
              <a:solidFill>
                <a:srgbClr val="FF0000"/>
              </a:solidFill>
            </a:rPr>
            <a:t>Rappel par la pratique</a:t>
          </a:r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Gestion avancée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Sécurisation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Ingress</a:t>
          </a:r>
          <a:r>
            <a:rPr lang="fr-FR" sz="1800" kern="1200" noProof="0" dirty="0"/>
            <a:t>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Observabilité</a:t>
          </a:r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Présentation du formateur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>
              <a:solidFill>
                <a:schemeClr val="tx1"/>
              </a:solidFill>
            </a:rPr>
            <a:t>Rappel par la pratique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Gestion </a:t>
          </a:r>
          <a:r>
            <a:rPr lang="en-US" sz="1800" kern="1200" dirty="0" err="1">
              <a:solidFill>
                <a:srgbClr val="FF0000"/>
              </a:solidFill>
            </a:rPr>
            <a:t>avancée</a:t>
          </a:r>
          <a:r>
            <a:rPr lang="en-US" sz="1800" kern="1200" dirty="0">
              <a:solidFill>
                <a:srgbClr val="FF0000"/>
              </a:solidFill>
            </a:rPr>
            <a:t>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Sécurisation</a:t>
          </a:r>
          <a:r>
            <a:rPr lang="en-US" sz="1800" kern="1200" dirty="0"/>
            <a:t>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Ingress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Observabilité</a:t>
          </a:r>
          <a:endParaRPr lang="en-US" sz="1800" kern="1200" dirty="0"/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>
              <a:solidFill>
                <a:schemeClr val="tx1"/>
              </a:solidFill>
            </a:rPr>
            <a:t>Présentation du formateur</a:t>
          </a: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>
              <a:solidFill>
                <a:schemeClr val="tx1"/>
              </a:solidFill>
            </a:rPr>
            <a:t>Rappel par la pratique</a:t>
          </a:r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/>
            <a:t>Gestion avancée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>
              <a:solidFill>
                <a:srgbClr val="FF0000"/>
              </a:solidFill>
            </a:rPr>
            <a:t>Sécurisation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/>
            <a:t>Ingress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/>
            <a:t>Observabilité</a:t>
          </a:r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1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Présentation du formateur</a:t>
          </a: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Rappel par la pratique</a:t>
          </a:r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Gestion avancée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Sécurisation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>
              <a:solidFill>
                <a:srgbClr val="FF0000"/>
              </a:solidFill>
            </a:rPr>
            <a:t>Ingress</a:t>
          </a:r>
          <a:r>
            <a:rPr lang="fr-FR" sz="1800" kern="1200" noProof="0" dirty="0">
              <a:solidFill>
                <a:srgbClr val="FF0000"/>
              </a:solidFill>
            </a:rPr>
            <a:t>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Observabilité</a:t>
          </a:r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Présentation du formateur</a:t>
          </a:r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Rappel par la pratique</a:t>
          </a:r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Gestion avancée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Sécurisation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 err="1"/>
            <a:t>Ingress</a:t>
          </a:r>
          <a:r>
            <a:rPr lang="fr-FR" sz="1800" kern="1200" noProof="0" dirty="0"/>
            <a:t>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>
              <a:solidFill>
                <a:srgbClr val="FF0000"/>
              </a:solidFill>
            </a:rPr>
            <a:t>Observabilité</a:t>
          </a:r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noProof="0" dirty="0"/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04DFF-531F-4616-9EB8-AB2AF9C0644E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039B7-B60E-4C9F-90F3-0EBD5654DFBB}">
      <dsp:nvSpPr>
        <dsp:cNvPr id="0" name=""/>
        <dsp:cNvSpPr/>
      </dsp:nvSpPr>
      <dsp:spPr>
        <a:xfrm>
          <a:off x="0" y="623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Présentation du formateur</a:t>
          </a:r>
          <a:endParaRPr lang="en-US" sz="1800" kern="1200" dirty="0"/>
        </a:p>
      </dsp:txBody>
      <dsp:txXfrm>
        <a:off x="0" y="623"/>
        <a:ext cx="6492875" cy="729164"/>
      </dsp:txXfrm>
    </dsp:sp>
    <dsp:sp modelId="{300224CA-F928-4782-8DEA-F30C783CEF8A}">
      <dsp:nvSpPr>
        <dsp:cNvPr id="0" name=""/>
        <dsp:cNvSpPr/>
      </dsp:nvSpPr>
      <dsp:spPr>
        <a:xfrm>
          <a:off x="0" y="729788"/>
          <a:ext cx="6492875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C518-2164-40B8-B38F-9C23B9CDBACD}">
      <dsp:nvSpPr>
        <dsp:cNvPr id="0" name=""/>
        <dsp:cNvSpPr/>
      </dsp:nvSpPr>
      <dsp:spPr>
        <a:xfrm>
          <a:off x="0" y="729788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Rappel par la pratique</a:t>
          </a:r>
          <a:endParaRPr lang="en-US" sz="1800" kern="1200" dirty="0"/>
        </a:p>
      </dsp:txBody>
      <dsp:txXfrm>
        <a:off x="0" y="729788"/>
        <a:ext cx="6492875" cy="729164"/>
      </dsp:txXfrm>
    </dsp:sp>
    <dsp:sp modelId="{2047A668-3A81-40A5-9731-BB9C6A32F6F7}">
      <dsp:nvSpPr>
        <dsp:cNvPr id="0" name=""/>
        <dsp:cNvSpPr/>
      </dsp:nvSpPr>
      <dsp:spPr>
        <a:xfrm>
          <a:off x="0" y="1458952"/>
          <a:ext cx="6492875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155C-FC02-4A7D-9A47-BACDE26997D7}">
      <dsp:nvSpPr>
        <dsp:cNvPr id="0" name=""/>
        <dsp:cNvSpPr/>
      </dsp:nvSpPr>
      <dsp:spPr>
        <a:xfrm>
          <a:off x="0" y="145895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Gestion </a:t>
          </a:r>
          <a:r>
            <a:rPr lang="en-US" sz="1800" kern="1200" dirty="0" err="1"/>
            <a:t>avancée</a:t>
          </a:r>
          <a:r>
            <a:rPr lang="en-US" sz="1800" kern="1200" dirty="0"/>
            <a:t> des images</a:t>
          </a:r>
        </a:p>
      </dsp:txBody>
      <dsp:txXfrm>
        <a:off x="0" y="1458952"/>
        <a:ext cx="6492875" cy="729164"/>
      </dsp:txXfrm>
    </dsp:sp>
    <dsp:sp modelId="{1A8EA8FA-6E4B-4663-9CB0-A4151C9C3945}">
      <dsp:nvSpPr>
        <dsp:cNvPr id="0" name=""/>
        <dsp:cNvSpPr/>
      </dsp:nvSpPr>
      <dsp:spPr>
        <a:xfrm>
          <a:off x="0" y="2188117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0EFDF-A4E2-4F66-9322-D5A7C786F34B}">
      <dsp:nvSpPr>
        <dsp:cNvPr id="0" name=""/>
        <dsp:cNvSpPr/>
      </dsp:nvSpPr>
      <dsp:spPr>
        <a:xfrm>
          <a:off x="0" y="218811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Sécurisation</a:t>
          </a:r>
          <a:r>
            <a:rPr lang="en-US" sz="1800" kern="1200" dirty="0"/>
            <a:t> du daemon docker</a:t>
          </a:r>
        </a:p>
      </dsp:txBody>
      <dsp:txXfrm>
        <a:off x="0" y="2188117"/>
        <a:ext cx="6492875" cy="729164"/>
      </dsp:txXfrm>
    </dsp:sp>
    <dsp:sp modelId="{EEBE4F4D-1F09-438F-A42A-348491F74871}">
      <dsp:nvSpPr>
        <dsp:cNvPr id="0" name=""/>
        <dsp:cNvSpPr/>
      </dsp:nvSpPr>
      <dsp:spPr>
        <a:xfrm>
          <a:off x="0" y="2917282"/>
          <a:ext cx="6492875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689F0-53FC-41BA-ADBD-A8E9C34B7674}">
      <dsp:nvSpPr>
        <dsp:cNvPr id="0" name=""/>
        <dsp:cNvSpPr/>
      </dsp:nvSpPr>
      <dsp:spPr>
        <a:xfrm>
          <a:off x="0" y="2917282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Ingress -  Expose application</a:t>
          </a:r>
        </a:p>
      </dsp:txBody>
      <dsp:txXfrm>
        <a:off x="0" y="2917282"/>
        <a:ext cx="6492875" cy="729164"/>
      </dsp:txXfrm>
    </dsp:sp>
    <dsp:sp modelId="{B23BFD62-C4CD-4D46-9E0D-69EDE7D73E4D}">
      <dsp:nvSpPr>
        <dsp:cNvPr id="0" name=""/>
        <dsp:cNvSpPr/>
      </dsp:nvSpPr>
      <dsp:spPr>
        <a:xfrm>
          <a:off x="0" y="3646447"/>
          <a:ext cx="6492875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2D7CC-6BC2-40A3-BCD6-BF7125ACD12D}">
      <dsp:nvSpPr>
        <dsp:cNvPr id="0" name=""/>
        <dsp:cNvSpPr/>
      </dsp:nvSpPr>
      <dsp:spPr>
        <a:xfrm>
          <a:off x="0" y="3646447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Observabilité</a:t>
          </a:r>
          <a:endParaRPr lang="en-US" sz="1800" kern="1200" dirty="0"/>
        </a:p>
      </dsp:txBody>
      <dsp:txXfrm>
        <a:off x="0" y="3646447"/>
        <a:ext cx="6492875" cy="729164"/>
      </dsp:txXfrm>
    </dsp:sp>
    <dsp:sp modelId="{5707C443-D2D0-43D9-A8FF-8F5152AAC44F}">
      <dsp:nvSpPr>
        <dsp:cNvPr id="0" name=""/>
        <dsp:cNvSpPr/>
      </dsp:nvSpPr>
      <dsp:spPr>
        <a:xfrm>
          <a:off x="0" y="4375611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C79D1-97E4-4AD7-B5F0-714D8B8200A3}">
      <dsp:nvSpPr>
        <dsp:cNvPr id="0" name=""/>
        <dsp:cNvSpPr/>
      </dsp:nvSpPr>
      <dsp:spPr>
        <a:xfrm>
          <a:off x="0" y="4375611"/>
          <a:ext cx="6492875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Orchestration</a:t>
          </a:r>
        </a:p>
      </dsp:txBody>
      <dsp:txXfrm>
        <a:off x="0" y="4375611"/>
        <a:ext cx="6492875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A8D89-B724-4B11-904D-0DF2367291D3}" type="datetimeFigureOut">
              <a:rPr lang="fr-FR" smtClean="0"/>
              <a:t>15/07/2022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7CF1C-583B-4808-B195-EAE84A5B5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01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ysdig.com/blog/aws-ecr-scann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ysdig.com/blog/harbor-registry-scanning/" TargetMode="External"/><Relationship Id="rId5" Type="http://schemas.openxmlformats.org/officeDocument/2006/relationships/hyperlink" Target="https://sysdig.com/blog/scanning-images-in-azure-container-registry/" TargetMode="External"/><Relationship Id="rId4" Type="http://schemas.openxmlformats.org/officeDocument/2006/relationships/hyperlink" Target="https://sysdig.com/blog/image-scanning-google-clouds-artifact-registry/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780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69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Mettre en œuvre </a:t>
            </a:r>
            <a:r>
              <a:rPr lang="fr-FR" dirty="0" err="1"/>
              <a:t>trivy</a:t>
            </a:r>
            <a:r>
              <a:rPr lang="fr-FR" dirty="0"/>
              <a:t> si on a le temps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71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https://github.com/aquasecurity/trivy-action</a:t>
            </a:r>
          </a:p>
          <a:p>
            <a:endParaRPr lang="fr-FR" dirty="0"/>
          </a:p>
          <a:p>
            <a:r>
              <a:rPr lang="fr-FR" dirty="0"/>
              <a:t>https://aquasecurity.github.io/trivy/v0.29.2/docs/integrations/</a:t>
            </a:r>
          </a:p>
          <a:p>
            <a:endParaRPr lang="fr-FR" dirty="0"/>
          </a:p>
          <a:p>
            <a:r>
              <a:rPr lang="fr-FR" dirty="0"/>
              <a:t>https://aquasecurity.github.io/trivy/v0.17.0/examples/db/#only-download-vulnerability-database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https://docs.docker.com/registry/</a:t>
            </a:r>
          </a:p>
          <a:p>
            <a:r>
              <a:rPr lang="fr-FR" dirty="0" err="1"/>
              <a:t>curl</a:t>
            </a:r>
            <a:r>
              <a:rPr lang="fr-FR" dirty="0"/>
              <a:t>  pour récupérer la liste des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72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737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 rôle de /var/run/</a:t>
            </a:r>
            <a:r>
              <a:rPr lang="fr-FR" dirty="0" err="1"/>
              <a:t>docker.sock</a:t>
            </a:r>
            <a:endParaRPr lang="fr-FR" dirty="0"/>
          </a:p>
          <a:p>
            <a:r>
              <a:rPr lang="fr-FR" dirty="0"/>
              <a:t>Faire du </a:t>
            </a:r>
            <a:r>
              <a:rPr lang="fr-FR" dirty="0" err="1"/>
              <a:t>remote</a:t>
            </a:r>
            <a:r>
              <a:rPr lang="fr-FR" dirty="0"/>
              <a:t> management</a:t>
            </a:r>
          </a:p>
          <a:p>
            <a:r>
              <a:rPr lang="fr-FR" dirty="0"/>
              <a:t>Eviter les connexions SSH sur les serveurs en Prod</a:t>
            </a:r>
          </a:p>
          <a:p>
            <a:endParaRPr lang="fr-FR" dirty="0"/>
          </a:p>
          <a:p>
            <a:r>
              <a:rPr lang="fr-FR" dirty="0"/>
              <a:t>Bastion et utiliser son adresse pour configurer le </a:t>
            </a:r>
            <a:r>
              <a:rPr lang="fr-FR" dirty="0" err="1"/>
              <a:t>deamon</a:t>
            </a:r>
            <a:endParaRPr lang="fr-FR" dirty="0"/>
          </a:p>
          <a:p>
            <a:endParaRPr lang="fr-FR" dirty="0"/>
          </a:p>
          <a:p>
            <a:r>
              <a:rPr lang="fr-FR" dirty="0"/>
              <a:t>Ne donner accès qu’à docker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977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Organisation </a:t>
            </a:r>
          </a:p>
          <a:p>
            <a:r>
              <a:rPr lang="fr-FR" dirty="0"/>
              <a:t>Pour être sur de manipuler la bonne machine</a:t>
            </a:r>
          </a:p>
          <a:p>
            <a:r>
              <a:rPr lang="fr-FR" dirty="0"/>
              <a:t>La communication peut se faire via SSH ou TCP</a:t>
            </a:r>
          </a:p>
          <a:p>
            <a:endParaRPr lang="fr-FR" dirty="0"/>
          </a:p>
          <a:p>
            <a:r>
              <a:rPr lang="fr-FR" dirty="0"/>
              <a:t>https://docs.docker.com/engine/context/working-with-contexts/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735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https://docs.docker.com/engine/security/protect-access/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364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https://www.thorsten-hans.com/docker-container-cpu-limits-explained/</a:t>
            </a:r>
          </a:p>
          <a:p>
            <a:r>
              <a:rPr lang="en-US" dirty="0"/>
              <a:t>https://medium.com/geekculture/docker-limit-container-memory-usage-6ef641533cc2</a:t>
            </a:r>
          </a:p>
          <a:p>
            <a:endParaRPr lang="fr-FR" dirty="0"/>
          </a:p>
          <a:p>
            <a:r>
              <a:rPr lang="fr-FR" dirty="0"/>
              <a:t>docker run –help et montrer les différent options de limitation de ressources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025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https://resinfo.org/IMG/pdf/secu-docker.pdf</a:t>
            </a:r>
          </a:p>
          <a:p>
            <a:r>
              <a:rPr lang="en-US" dirty="0"/>
              <a:t>https://dockerlabs.collabnix.com/advanced/security/capabilities/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60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642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Mettre en place les cert </a:t>
            </a:r>
            <a:r>
              <a:rPr lang="fr-FR" sz="1200" dirty="0" err="1"/>
              <a:t>auth</a:t>
            </a:r>
            <a:endParaRPr lang="fr-FR" sz="1200" dirty="0"/>
          </a:p>
          <a:p>
            <a:r>
              <a:rPr lang="fr-FR" dirty="0"/>
              <a:t>Parler de bastion host et d’adresse </a:t>
            </a:r>
            <a:r>
              <a:rPr lang="fr-FR" dirty="0" err="1"/>
              <a:t>ip</a:t>
            </a:r>
            <a:r>
              <a:rPr lang="fr-FR" dirty="0"/>
              <a:t> unique dans le fichier </a:t>
            </a:r>
            <a:r>
              <a:rPr lang="sv-SE" dirty="0"/>
              <a:t>/usr/lib/systemd/system/docker.service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71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Similaires aux </a:t>
            </a:r>
            <a:r>
              <a:rPr lang="fr-FR" dirty="0" err="1"/>
              <a:t>virtuals</a:t>
            </a:r>
            <a:r>
              <a:rPr lang="fr-FR" dirty="0"/>
              <a:t> host d’un serveur web</a:t>
            </a:r>
          </a:p>
          <a:p>
            <a:r>
              <a:rPr lang="fr-FR" dirty="0"/>
              <a:t>Les solutions:</a:t>
            </a:r>
          </a:p>
          <a:p>
            <a:r>
              <a:rPr lang="fr-FR" dirty="0" err="1"/>
              <a:t>Traeffic</a:t>
            </a:r>
            <a:r>
              <a:rPr lang="fr-FR" dirty="0"/>
              <a:t> </a:t>
            </a:r>
            <a:r>
              <a:rPr lang="fr-FR" dirty="0" err="1"/>
              <a:t>haproxy</a:t>
            </a:r>
            <a:r>
              <a:rPr lang="fr-FR" dirty="0"/>
              <a:t> </a:t>
            </a:r>
            <a:r>
              <a:rPr lang="fr-FR" dirty="0" err="1"/>
              <a:t>nginx</a:t>
            </a:r>
            <a:r>
              <a:rPr lang="fr-FR" dirty="0"/>
              <a:t>-proxy</a:t>
            </a:r>
          </a:p>
          <a:p>
            <a:endParaRPr lang="fr-FR" dirty="0"/>
          </a:p>
          <a:p>
            <a:r>
              <a:rPr lang="fr-FR" dirty="0" err="1"/>
              <a:t>Ingress</a:t>
            </a:r>
            <a:r>
              <a:rPr lang="fr-FR" dirty="0"/>
              <a:t> </a:t>
            </a:r>
            <a:r>
              <a:rPr lang="fr-FR" dirty="0" err="1"/>
              <a:t>controller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http://jasonwilder.com/blog/2014/03/25/automated-nginx-reverse-proxy-for-docker/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01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449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20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21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Prometheus collects and stores its metrics as time series data, i.e. metrics information is stored with the timestamp at which it was recorded, alongside optional key-value pairs called labels.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34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CNCF standard</a:t>
            </a:r>
          </a:p>
          <a:p>
            <a:r>
              <a:rPr lang="fr-FR" dirty="0"/>
              <a:t>https://www.fluentd.org/</a:t>
            </a:r>
          </a:p>
          <a:p>
            <a:endParaRPr lang="fr-FR" dirty="0"/>
          </a:p>
          <a:p>
            <a:r>
              <a:rPr lang="fr-FR" dirty="0"/>
              <a:t>Aller ici pour montrer la puissance de </a:t>
            </a:r>
            <a:r>
              <a:rPr lang="fr-FR" dirty="0" err="1"/>
              <a:t>fluentd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98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378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is Kubernetes? It’s a container-centric management</a:t>
            </a:r>
          </a:p>
          <a:p>
            <a:r>
              <a:rPr lang="en-US" dirty="0"/>
              <a:t>environment. Google originated it and donated it to the</a:t>
            </a:r>
          </a:p>
          <a:p>
            <a:r>
              <a:rPr lang="en-US" dirty="0"/>
              <a:t>open-source community. Now it’s a project of the vendor-neutral</a:t>
            </a:r>
          </a:p>
          <a:p>
            <a:r>
              <a:rPr lang="en-US" dirty="0"/>
              <a:t>Cloud Native Computing Foundation.</a:t>
            </a:r>
          </a:p>
          <a:p>
            <a:endParaRPr lang="en-US" dirty="0"/>
          </a:p>
          <a:p>
            <a:r>
              <a:rPr lang="en-US" dirty="0"/>
              <a:t>It automates the deployment, scaling, load balancing, logging,</a:t>
            </a:r>
          </a:p>
          <a:p>
            <a:r>
              <a:rPr lang="en-US" dirty="0"/>
              <a:t>monitoring, and other management features of containerized</a:t>
            </a:r>
          </a:p>
          <a:p>
            <a:r>
              <a:rPr lang="en-US" dirty="0"/>
              <a:t>applications. These are the features that are characteristic of</a:t>
            </a:r>
          </a:p>
          <a:p>
            <a:r>
              <a:rPr lang="en-US" dirty="0"/>
              <a:t>typical platform-as-a-service solutions.</a:t>
            </a:r>
          </a:p>
          <a:p>
            <a:endParaRPr lang="en-US" dirty="0"/>
          </a:p>
          <a:p>
            <a:r>
              <a:rPr lang="en-US" dirty="0"/>
              <a:t>Kubernetes also facilitates the features of</a:t>
            </a:r>
          </a:p>
          <a:p>
            <a:r>
              <a:rPr lang="en-US" dirty="0"/>
              <a:t>infrastructure-as-a-service, such as allowing a wide range of user</a:t>
            </a:r>
          </a:p>
          <a:p>
            <a:r>
              <a:rPr lang="en-US" dirty="0"/>
              <a:t>preferences and configuration flexibility.</a:t>
            </a:r>
          </a:p>
          <a:p>
            <a:endParaRPr lang="en-US" dirty="0"/>
          </a:p>
          <a:p>
            <a:r>
              <a:rPr lang="en-US" dirty="0"/>
              <a:t>Kubernetes supports declarative configurations. When you</a:t>
            </a:r>
          </a:p>
          <a:p>
            <a:r>
              <a:rPr lang="en-US" dirty="0"/>
              <a:t>administer your infrastructure declaratively, you describe the</a:t>
            </a:r>
          </a:p>
          <a:p>
            <a:r>
              <a:rPr lang="en-US" dirty="0"/>
              <a:t>desired state you want to achieve, instead of issuing a series of</a:t>
            </a:r>
          </a:p>
          <a:p>
            <a:r>
              <a:rPr lang="en-US" dirty="0"/>
              <a:t>commands to achieve that desired state. Kubernetes’s job is to</a:t>
            </a:r>
          </a:p>
          <a:p>
            <a:r>
              <a:rPr lang="en-US" dirty="0"/>
              <a:t>make the deployed system conform to your desired state and to</a:t>
            </a:r>
          </a:p>
          <a:p>
            <a:r>
              <a:rPr lang="en-US" dirty="0"/>
              <a:t>keep it there in spite of failures. Declarative configuration saves you</a:t>
            </a:r>
          </a:p>
          <a:p>
            <a:r>
              <a:rPr lang="en-US" dirty="0"/>
              <a:t>work. Because the system’s desired state is always documented, it</a:t>
            </a:r>
          </a:p>
          <a:p>
            <a:r>
              <a:rPr lang="en-US" dirty="0"/>
              <a:t>also reduces the risk of error.</a:t>
            </a:r>
          </a:p>
          <a:p>
            <a:endParaRPr lang="en-US" dirty="0"/>
          </a:p>
          <a:p>
            <a:r>
              <a:rPr lang="en-US" dirty="0"/>
              <a:t>Kubernetes also allows imperative configuration, in which you issue</a:t>
            </a:r>
          </a:p>
          <a:p>
            <a:r>
              <a:rPr lang="en-US" dirty="0"/>
              <a:t>commands to change the system’s state. But administering</a:t>
            </a:r>
          </a:p>
          <a:p>
            <a:r>
              <a:rPr lang="en-US" dirty="0"/>
              <a:t>Kubernetes at scale imperatively would be a big missed</a:t>
            </a:r>
          </a:p>
          <a:p>
            <a:r>
              <a:rPr lang="en-US" dirty="0"/>
              <a:t>opportunity. One of the primary strengths of Kubernetes is its ability</a:t>
            </a:r>
          </a:p>
          <a:p>
            <a:r>
              <a:rPr lang="en-US" dirty="0"/>
              <a:t>to automatically keep a system in a state you declare. Experienced</a:t>
            </a:r>
          </a:p>
          <a:p>
            <a:r>
              <a:rPr lang="en-US" dirty="0"/>
              <a:t>Kubernetes administrators use imperative configuration only for</a:t>
            </a:r>
          </a:p>
          <a:p>
            <a:r>
              <a:rPr lang="en-US" dirty="0"/>
              <a:t>quick temporary fixes and as a tool in building a declarative</a:t>
            </a:r>
          </a:p>
          <a:p>
            <a:r>
              <a:rPr lang="en-US" dirty="0"/>
              <a:t>configuration.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27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you know what Kubernetes is, let’s talk about some of its</a:t>
            </a:r>
          </a:p>
          <a:p>
            <a:r>
              <a:rPr lang="en-US" dirty="0"/>
              <a:t>features.</a:t>
            </a:r>
          </a:p>
          <a:p>
            <a:endParaRPr lang="en-US" dirty="0"/>
          </a:p>
          <a:p>
            <a:r>
              <a:rPr lang="en-US" dirty="0"/>
              <a:t>Kubernetes supports different workload types. It supports stateless</a:t>
            </a:r>
          </a:p>
          <a:p>
            <a:r>
              <a:rPr lang="en-US" dirty="0"/>
              <a:t>applications, such as Nginx or Apache web servers, and stateful</a:t>
            </a:r>
          </a:p>
          <a:p>
            <a:r>
              <a:rPr lang="en-US" dirty="0"/>
              <a:t>applications where user and session data can be stored</a:t>
            </a:r>
          </a:p>
          <a:p>
            <a:r>
              <a:rPr lang="en-US" dirty="0"/>
              <a:t>persistently. It also supports batch jobs and daemon tasks.</a:t>
            </a:r>
          </a:p>
          <a:p>
            <a:endParaRPr lang="en-US" dirty="0"/>
          </a:p>
          <a:p>
            <a:r>
              <a:rPr lang="en-US" dirty="0"/>
              <a:t>Kubernetes can automatically scale in and out containerized</a:t>
            </a:r>
          </a:p>
          <a:p>
            <a:r>
              <a:rPr lang="en-US" dirty="0"/>
              <a:t>applications based on resource utilization.</a:t>
            </a:r>
          </a:p>
          <a:p>
            <a:endParaRPr lang="en-US" dirty="0"/>
          </a:p>
          <a:p>
            <a:r>
              <a:rPr lang="en-US" dirty="0"/>
              <a:t>You can specify resource request levels and resource limits for</a:t>
            </a:r>
          </a:p>
          <a:p>
            <a:r>
              <a:rPr lang="en-US" dirty="0"/>
              <a:t>your workloads, and Kubernetes will obey them. These resource</a:t>
            </a:r>
          </a:p>
          <a:p>
            <a:r>
              <a:rPr lang="en-US" dirty="0"/>
              <a:t>controls let Kubernetes improve overall workload performance</a:t>
            </a:r>
          </a:p>
          <a:p>
            <a:r>
              <a:rPr lang="en-US" dirty="0"/>
              <a:t>within a cluster.</a:t>
            </a:r>
          </a:p>
          <a:p>
            <a:endParaRPr lang="en-US" dirty="0"/>
          </a:p>
          <a:p>
            <a:r>
              <a:rPr lang="en-US" dirty="0"/>
              <a:t>Developers extend Kubernetes through a rich ecosystem of plugins</a:t>
            </a:r>
          </a:p>
          <a:p>
            <a:r>
              <a:rPr lang="en-US" dirty="0"/>
              <a:t>and addons. For example, there is a lot of creativity going on</a:t>
            </a:r>
          </a:p>
          <a:p>
            <a:r>
              <a:rPr lang="en-US" dirty="0"/>
              <a:t>currently with Kubernetes Custom Resource Definitions, which</a:t>
            </a:r>
          </a:p>
          <a:p>
            <a:r>
              <a:rPr lang="en-US" dirty="0"/>
              <a:t>bring the Kubernetes declarative management model to an</a:t>
            </a:r>
          </a:p>
          <a:p>
            <a:r>
              <a:rPr lang="en-US" dirty="0"/>
              <a:t>amazing variety of other things that need to be managed. The</a:t>
            </a:r>
          </a:p>
          <a:p>
            <a:r>
              <a:rPr lang="en-US" dirty="0"/>
              <a:t>primary focus of this specialization, though, is architecting with</a:t>
            </a:r>
          </a:p>
          <a:p>
            <a:r>
              <a:rPr lang="en-US" dirty="0"/>
              <a:t>Kubernetes, because it’s provided as a service by Google Cloud,</a:t>
            </a:r>
          </a:p>
          <a:p>
            <a:r>
              <a:rPr lang="en-US" dirty="0"/>
              <a:t>so extending Kubernetes is not in our scope.</a:t>
            </a:r>
          </a:p>
          <a:p>
            <a:endParaRPr lang="en-US" dirty="0"/>
          </a:p>
          <a:p>
            <a:r>
              <a:rPr lang="en-US" dirty="0"/>
              <a:t>Because it’s open-source, Kubernetes also supports workload</a:t>
            </a:r>
          </a:p>
          <a:p>
            <a:r>
              <a:rPr lang="en-US" dirty="0"/>
              <a:t>portability across on-premises or multiple cloud service providers</a:t>
            </a:r>
          </a:p>
          <a:p>
            <a:r>
              <a:rPr lang="en-US" dirty="0"/>
              <a:t>such as GCP and others. This allows Kubernetes to be deployed</a:t>
            </a:r>
          </a:p>
          <a:p>
            <a:r>
              <a:rPr lang="en-US" dirty="0"/>
              <a:t>anywhere. You can move Kubernetes workloads freely without</a:t>
            </a:r>
          </a:p>
          <a:p>
            <a:r>
              <a:rPr lang="en-US" dirty="0"/>
              <a:t>vendor lock-in.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338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726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transforms your command-line entries into API calls that it sends to the </a:t>
            </a:r>
            <a:r>
              <a:rPr lang="en-US" dirty="0" err="1"/>
              <a:t>Kube</a:t>
            </a:r>
            <a:r>
              <a:rPr lang="en-US" dirty="0"/>
              <a:t> API server within your selected Kubernetes cluster.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06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transforms your command-line entries into API calls that it sends to the </a:t>
            </a:r>
            <a:r>
              <a:rPr lang="en-US" dirty="0" err="1"/>
              <a:t>Kube</a:t>
            </a:r>
            <a:r>
              <a:rPr lang="en-US" dirty="0"/>
              <a:t> API server within your selected Kubernetes cluster.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1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Les objets sont définis dans des fichiers </a:t>
            </a:r>
            <a:r>
              <a:rPr lang="fr-FR" sz="1200" dirty="0" err="1"/>
              <a:t>Yaml</a:t>
            </a:r>
            <a:endParaRPr lang="fr-F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/>
              <a:t>On ne peut pas avoir des objets de même type qui ont le même nom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82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028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04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9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la </a:t>
            </a:r>
            <a:r>
              <a:rPr lang="fr-FR" dirty="0" err="1"/>
              <a:t>regle</a:t>
            </a:r>
            <a:r>
              <a:rPr lang="fr-FR" dirty="0"/>
              <a:t> du user montrer l’image </a:t>
            </a:r>
            <a:r>
              <a:rPr lang="fr-FR" dirty="0" err="1"/>
              <a:t>nginx</a:t>
            </a:r>
            <a:r>
              <a:rPr lang="fr-FR" dirty="0"/>
              <a:t> la partie création de user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87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Expliquer le but des pipeline ci/cd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13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Quay, </a:t>
            </a:r>
            <a:r>
              <a:rPr lang="fr-FR" b="0" i="0" u="none" strike="noStrike" dirty="0">
                <a:solidFill>
                  <a:srgbClr val="00ABC7"/>
                </a:solidFill>
                <a:effectLst/>
                <a:latin typeface="Lato" panose="020B0604020202020204" pitchFamily="34" charset="0"/>
                <a:hlinkClick r:id="rId3"/>
              </a:rPr>
              <a:t>Amazon ECR</a:t>
            </a:r>
            <a:r>
              <a:rPr lang="fr-FR" b="0" i="0" u="none" strike="noStrike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fr-FR" b="0" i="0" u="none" strike="noStrike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DockerHub</a:t>
            </a:r>
            <a:r>
              <a:rPr lang="fr-FR" b="0" i="0" u="none" strike="noStrike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Private</a:t>
            </a:r>
            <a:r>
              <a:rPr lang="fr-FR" b="0" i="0" u="none" strike="noStrike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fr-FR" b="0" i="0" u="none" strike="noStrike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Registries</a:t>
            </a:r>
            <a:r>
              <a:rPr lang="fr-FR" b="0" i="0" u="none" strike="noStrike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, Google Container </a:t>
            </a:r>
            <a:r>
              <a:rPr lang="fr-FR" b="0" i="0" u="none" strike="noStrike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Registry</a:t>
            </a:r>
            <a:r>
              <a:rPr lang="fr-FR" b="0" i="0" u="none" strike="noStrike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fr-FR" b="0" i="0" u="none" strike="noStrike" dirty="0" err="1">
                <a:solidFill>
                  <a:srgbClr val="00ABC7"/>
                </a:solidFill>
                <a:effectLst/>
                <a:latin typeface="Lato" panose="020B0604020202020204" pitchFamily="34" charset="0"/>
                <a:hlinkClick r:id="rId4"/>
              </a:rPr>
              <a:t>Artifact</a:t>
            </a:r>
            <a:r>
              <a:rPr lang="fr-FR" b="0" i="0" u="none" strike="noStrike" dirty="0">
                <a:solidFill>
                  <a:srgbClr val="00ABC7"/>
                </a:solidFill>
                <a:effectLst/>
                <a:latin typeface="Lato" panose="020B0604020202020204" pitchFamily="34" charset="0"/>
                <a:hlinkClick r:id="rId4"/>
              </a:rPr>
              <a:t> </a:t>
            </a:r>
            <a:r>
              <a:rPr lang="fr-FR" b="0" i="0" u="none" strike="noStrike" dirty="0" err="1">
                <a:solidFill>
                  <a:srgbClr val="00ABC7"/>
                </a:solidFill>
                <a:effectLst/>
                <a:latin typeface="Lato" panose="020B0604020202020204" pitchFamily="34" charset="0"/>
                <a:hlinkClick r:id="rId4"/>
              </a:rPr>
              <a:t>Registry</a:t>
            </a:r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JFrog</a:t>
            </a:r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fr-FR" b="0" i="0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Artifactory</a:t>
            </a:r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, </a:t>
            </a:r>
            <a:r>
              <a:rPr lang="fr-FR" b="0" i="0" u="none" strike="noStrike" dirty="0">
                <a:solidFill>
                  <a:srgbClr val="00ABC7"/>
                </a:solidFill>
                <a:effectLst/>
                <a:latin typeface="Lato" panose="020B0604020202020204" pitchFamily="34" charset="0"/>
                <a:hlinkClick r:id="rId5"/>
              </a:rPr>
              <a:t>Microsoft ACR</a:t>
            </a:r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, </a:t>
            </a:r>
            <a:r>
              <a:rPr lang="fr-FR" b="0" i="0" dirty="0" err="1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SuSE</a:t>
            </a:r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 Portus et </a:t>
            </a:r>
            <a:r>
              <a:rPr lang="fr-FR" b="0" i="0" u="none" strike="noStrike" dirty="0">
                <a:solidFill>
                  <a:srgbClr val="00ABC7"/>
                </a:solidFill>
                <a:effectLst/>
                <a:latin typeface="Lato" panose="020B0604020202020204" pitchFamily="34" charset="0"/>
                <a:hlinkClick r:id="rId6"/>
              </a:rPr>
              <a:t>VMware Harbor</a:t>
            </a:r>
            <a:r>
              <a:rPr lang="fr-FR" b="0" i="0" dirty="0">
                <a:solidFill>
                  <a:srgbClr val="55565B"/>
                </a:solidFill>
                <a:effectLst/>
                <a:latin typeface="Lato" panose="020B0604020202020204" pitchFamily="34" charset="0"/>
              </a:rPr>
              <a:t>.</a:t>
            </a:r>
          </a:p>
          <a:p>
            <a:endParaRPr lang="fr-FR" b="0" i="0" dirty="0">
              <a:solidFill>
                <a:srgbClr val="55565B"/>
              </a:solidFill>
              <a:effectLst/>
              <a:latin typeface="Lato" panose="020B0604020202020204" pitchFamily="34" charset="0"/>
            </a:endParaRPr>
          </a:p>
          <a:p>
            <a:r>
              <a:rPr lang="fr-FR" dirty="0"/>
              <a:t>https://hub.docker.com/_/registry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195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https://www.howtogeek.com/devops/how-to-use-docker-scan-to-find-vulnerabilities-in-your-images/</a:t>
            </a:r>
          </a:p>
          <a:p>
            <a:endParaRPr lang="fr-FR" dirty="0"/>
          </a:p>
          <a:p>
            <a:r>
              <a:rPr lang="fr-FR" dirty="0" err="1"/>
              <a:t>Snyk</a:t>
            </a:r>
            <a:r>
              <a:rPr lang="fr-FR" dirty="0"/>
              <a:t> intégration à docker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16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export DOCKER_CONTENT_TRUST=0</a:t>
            </a:r>
          </a:p>
          <a:p>
            <a:r>
              <a:rPr lang="en-US" dirty="0"/>
              <a:t>docker trust inspect --pretty nginx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D7CF1C-583B-4808-B195-EAE84A5B58C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9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90C66-B178-BB15-54BF-AC9311F6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18470B-7E7C-1C82-E89A-05182791C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B72C31-F786-7077-CD6B-85AC66E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27158-AE4B-EF0C-1A57-DAB89B58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D4A1BB-AFF5-0C9A-A14A-549EDCFD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E3BAC-5DAF-B96B-83E3-FE7E9686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3C1D46-924C-CAC8-60BC-A8C35FDC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0962C6-C0DA-1DC9-16F2-8334E6E7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04A74E-C685-05AC-CAFD-FD40C567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23485-C2FE-EF23-1D25-5B214AB7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06A256-1E19-5FA2-62A5-364990FCA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C2EF10-D6CB-6226-F822-D18928F07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77BD8D-4A72-7985-F33E-6D3260CF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3107E-E324-DDC8-A507-B8BBE04D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FAB113-ADB1-E71B-2584-33EC54D0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F1CF-E7F0-422A-AFCB-3063F7353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E91B-260E-4371-96E1-7DA004AB6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9CFD3-0256-4288-9BF9-5131D4A8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ACF17-FBA4-4EAE-8CC4-184690CA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A26A-BAAF-4893-886E-C6019A2F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1F6-5C0B-4465-A5C8-FFAF0DCC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522F9-A1D7-437D-9D82-507A4A6B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AFBC-5917-4092-BC61-C2C2114D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C231-88ED-4DD5-BD9E-79484EAA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E68E-974D-429D-AE69-E836258A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235-0686-4DA5-84E3-3035B3BA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90F5-7750-4D0C-A0A7-4E26E46D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716C-B72B-4575-8317-9B850C5A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9A44-B510-4993-BC32-A8EC6F79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7A8E-2F30-4171-9590-534C6BD2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4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9D54-604D-40AD-A849-1201A52E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3A62-ACFA-45D8-A1F6-E9413238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1A186-83D9-4E06-9F80-7F8C02EA4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B1F71-08D7-450F-AC5E-47B29674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D146-7DB8-40FC-B5E2-E47259D0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751B2-C52D-430D-8B5F-142F9732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45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69C6-EBBB-4A3F-A411-2C44DAB4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E6B0C-43D6-4A97-A7CF-FBC0D3FF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487E1-26CE-459C-B2D5-7874A7C24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1A8154-772E-4D09-9206-574C360FD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D58B5-92E0-4397-9971-B941AED93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6B596-08A8-4B4B-ADA5-76E6D5C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A634-F840-46D2-9FA5-561B745F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B2420-E943-47F9-9B73-C8FDFADA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40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EBC-C1FD-44AD-B473-EE58C9D1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A4B080-9294-4C5F-9D1F-82F0F327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18295-51A5-4CC8-80DD-E2E2FD6A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CF2C-6B27-470D-9AFE-8C38965E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06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7D4AF-0516-4522-BC04-D93882B2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A9B6-A719-463F-88C7-6FE549C2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3AF5-278C-40CC-B53E-1E135B2E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371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C72E-D460-4735-91D8-EC2E5E60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759B-A67A-4685-8853-18AE77D9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FE3D2-40CE-4744-971E-0B35CAC66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387BA-4EBB-477B-9B4F-66D8D299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DB4E3-4AEE-48E9-8820-87C8BD85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F8F15-31BE-497E-A49A-5D1B9B9F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3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8938-0CED-301F-A807-56C99420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502CB4-53AA-6F4F-1966-F54D61D3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A01C6-8D1D-2D9E-2FC2-3EC23733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AA15E4-6DF7-4949-7128-1EC516E71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212F59-9AC0-B4CB-1CE4-D4F6900F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54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1CF2-C138-4786-A670-A8301CF0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A74BF-5B94-4560-A5BB-4CB18F2A3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FBB6E-D729-43EF-9C82-011FA97E3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81894-6912-4CD7-8820-4F4E3EFE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423B7-5707-4565-9B9E-EAB1BA63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8539B-100B-4834-819B-4084FAD3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57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D23E-7D34-42BB-A2FA-9A8578A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F2737-4FFE-4E95-BDC3-6E4C55B8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BA63-B207-42A0-BBC4-BC69DCF0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7029-C84B-4A1E-AF3F-83649C35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36DF-EC2C-4884-AAD8-B33AC0D5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17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873B6-F551-47DF-914C-4CD067FA6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1DBD3-02B5-4ADC-A076-367FC33C8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BAD7-0EB7-4C8A-8F23-96335303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B7F2-0ADE-4469-8586-1E8FED09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9EB5E-C7F2-4202-A74F-B043A6DE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7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BE672A-6AA7-98E0-4CE5-7AA2E704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565C1E-B937-E1A5-A75B-16411008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50CEE-5DD3-533F-6270-31040AF2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64238C-64FA-B631-098F-2C370CC9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042D95-E4E5-147B-7237-E06071EB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84181-6017-3EB1-E26F-1F588810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1179A7-B29C-2C89-A9E2-F0907D55E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AFF0D4-19AD-7FE4-D92E-925816E5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B1A52B-321D-BA19-B32C-7989B81A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79B310-FB16-A2DC-567F-E5D3DAE4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E234E-9DCC-98D9-5733-2D1CFC5D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0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CCAD2-AEFE-A22A-108F-E6A4BD24E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0CE845-39FE-EE72-A5EA-B714A94E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12CFB0-6658-A47C-A520-E0539367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EFBBC6-78A7-3586-E314-41584210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719781-663B-09ED-FE33-5DC01FBCE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B15F3A-5E67-79A6-E071-95A9D60B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7EF777-F117-31C8-331F-37E47CBE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D7EA46-0CF8-12B7-DB8E-A94EAEED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E037A-5454-7CE2-5C67-92C83322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6C67A6-EB9C-6C96-3A6B-9D3E8AE9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3B4294-508E-C0CD-FF5F-0656CD46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9BF7A-9598-E53D-D955-3F78B9BD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E17DF1A-3EA7-0DB1-79A4-532C4FC7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BC252E-664C-238D-8264-550A26B31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60B621-F8CE-364F-9140-87F9B256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2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89ABC-4B50-D291-E87E-05AA6FC8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AE1E5-BD62-D920-AE87-9218C439F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CBC496-F123-629B-FCA1-A88B09BC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09BE4-BA43-3AA4-37C9-AAFB6529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D6F0FD-6CCB-7550-FF33-2EB70F18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E739F-CEBA-A209-E658-986EB38F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6D902-69B3-CD4B-C619-EFB68E99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A254EE-71B6-DEDC-0B1C-5A1C60DAB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9DD70C-8C75-1EB4-19FC-DE6162B7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10170C-3607-8B4D-66CF-C923D59C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8A4194-F43B-B134-6666-6A72313C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B56411-3F1C-73D6-27AB-587DD5DA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505998-131A-BA64-875A-D3E19F42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67402B-664A-B031-9961-B18EF1582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32EFE-D969-E1B8-7EF9-7484E417D2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3DE5D-C456-45C1-AFA1-52017C5B7406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4FB122-472D-D9F7-1390-597CDD04A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3BF37D-D098-4FA2-6B52-0623A4A1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72A59-E390-419F-A622-9AF9A64360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3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CFBC4-F1BF-442A-B3FB-316EBF90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57733-3ADF-4788-8FE2-498F9B7D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8AAF-DA37-458E-BA95-ED3043E5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06C1F-8376-463E-B03D-38C3E9D6B438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A0E85-D00E-4295-9E1D-E94598EF8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D34C7-F225-4CBC-A712-D7F09D1E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01AB0-8393-4784-BB85-65E5DAEE51D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1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A1711/contact-manager-angular-material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registr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hub.docker.com/r/joxit/docker-registry-u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nginxproxy/nginx-prox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prodan/dockpr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fluentd.org/container-deployment/docker-compos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TA1711/student-list.gi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8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D7B58-4492-4B61-8DDE-DA3B2DE0F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fr-FR" sz="5400"/>
              <a:t>Docker Avancé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35012-0D84-4AC4-84AC-1D1F3A0FD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fr-FR" sz="2000"/>
              <a:t>Par Achille MONGA</a:t>
            </a:r>
          </a:p>
        </p:txBody>
      </p:sp>
      <p:grpSp>
        <p:nvGrpSpPr>
          <p:cNvPr id="1047" name="Group 9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8" name="Rectangle 9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DE41BEE-3A21-421D-BB2E-26A08607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066914"/>
            <a:ext cx="5536001" cy="466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04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AAE24-E86A-E260-3D6C-0C802D3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5"/>
            <a:ext cx="10515600" cy="1325563"/>
          </a:xfrm>
        </p:spPr>
        <p:txBody>
          <a:bodyPr/>
          <a:lstStyle/>
          <a:p>
            <a:r>
              <a:rPr lang="en-US" dirty="0"/>
              <a:t>Pipeline CI/CD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BA843-9A5E-A324-9635-12E3B418F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088"/>
            <a:ext cx="8456940" cy="814046"/>
          </a:xfrm>
        </p:spPr>
        <p:txBody>
          <a:bodyPr>
            <a:normAutofit/>
          </a:bodyPr>
          <a:lstStyle/>
          <a:p>
            <a:r>
              <a:rPr lang="fr-FR" sz="1800" dirty="0"/>
              <a:t>Automatisation des releases des applications</a:t>
            </a:r>
          </a:p>
          <a:p>
            <a:pPr lvl="1"/>
            <a:r>
              <a:rPr lang="fr-FR" sz="1600" dirty="0"/>
              <a:t>Construire, tester, release des images via des pipelines CI/CD</a:t>
            </a:r>
          </a:p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ow to manage secrets in GitLab CI - SecretHub">
            <a:extLst>
              <a:ext uri="{FF2B5EF4-FFF2-40B4-BE49-F238E27FC236}">
                <a16:creationId xmlns:a16="http://schemas.microsoft.com/office/drawing/2014/main" id="{E43047EE-986B-0B6D-5F11-9CBD0AF2D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483" y="1875943"/>
            <a:ext cx="817196" cy="9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(logiciel) — Wikipédia">
            <a:extLst>
              <a:ext uri="{FF2B5EF4-FFF2-40B4-BE49-F238E27FC236}">
                <a16:creationId xmlns:a16="http://schemas.microsoft.com/office/drawing/2014/main" id="{140E51A9-6EE5-29C7-0AA3-C631ADFA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889" y="2789507"/>
            <a:ext cx="746282" cy="103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Actions · GitHub">
            <a:extLst>
              <a:ext uri="{FF2B5EF4-FFF2-40B4-BE49-F238E27FC236}">
                <a16:creationId xmlns:a16="http://schemas.microsoft.com/office/drawing/2014/main" id="{231E8897-4749-471F-58F4-0AE790EFF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991" y="2789507"/>
            <a:ext cx="946528" cy="9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e Chaîne d'Approvisionnement de Logiciels pour une Publication Continue,  Rapide et Sûre | JFrog">
            <a:extLst>
              <a:ext uri="{FF2B5EF4-FFF2-40B4-BE49-F238E27FC236}">
                <a16:creationId xmlns:a16="http://schemas.microsoft.com/office/drawing/2014/main" id="{B9F0C430-79BF-CB00-F76B-5F8BCB218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81" y="4813070"/>
            <a:ext cx="1565845" cy="156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49B57F2-940C-E45C-BC9F-FFCCF24A7F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003" y="4987100"/>
            <a:ext cx="1334515" cy="12482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874A413-BA1B-3860-5271-FD91FE2917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007" y="2465196"/>
            <a:ext cx="6729452" cy="11136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24D1AE5-08FE-6BAE-38AC-7A3994F922EF}"/>
              </a:ext>
            </a:extLst>
          </p:cNvPr>
          <p:cNvSpPr txBox="1"/>
          <p:nvPr/>
        </p:nvSpPr>
        <p:spPr>
          <a:xfrm>
            <a:off x="838200" y="4186592"/>
            <a:ext cx="724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Utiliser un </a:t>
            </a:r>
            <a:r>
              <a:rPr lang="fr-FR" dirty="0" err="1"/>
              <a:t>artifact</a:t>
            </a:r>
            <a:r>
              <a:rPr lang="fr-FR" dirty="0"/>
              <a:t> repository pour stocker vos images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03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3D9D6-FB54-24BE-D3E2-8A976EEF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registry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C071FB-53C0-90EB-E431-D41721F1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Sécurité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Déploiement rapide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Possibilité de mettre en place du SSO/RAC </a:t>
            </a:r>
          </a:p>
        </p:txBody>
      </p:sp>
      <p:pic>
        <p:nvPicPr>
          <p:cNvPr id="2050" name="Picture 2" descr="Quay JFrog Docker">
            <a:extLst>
              <a:ext uri="{FF2B5EF4-FFF2-40B4-BE49-F238E27FC236}">
                <a16:creationId xmlns:a16="http://schemas.microsoft.com/office/drawing/2014/main" id="{AEFDC56B-EC07-7918-DC52-2867F203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880" y="4304306"/>
            <a:ext cx="9428480" cy="149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56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2586F-8B9F-183A-C938-ADB5DE509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Scan des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E8102-3F64-EB1D-C8B3-2757D199F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91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sz="1800" dirty="0"/>
              <a:t>Sécurité, limite la surface d’attaque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Détection de vulnérabilités</a:t>
            </a:r>
          </a:p>
          <a:p>
            <a:pPr>
              <a:lnSpc>
                <a:spcPct val="150000"/>
              </a:lnSpc>
            </a:pPr>
            <a:r>
              <a:rPr lang="fr-FR" sz="1800" dirty="0"/>
              <a:t>Mettre en œuvre l’analyse au sein des pipelines et/ou des registres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074" name="Picture 2" descr="aquasec/trivy - Docker Image | Docker Hub">
            <a:extLst>
              <a:ext uri="{FF2B5EF4-FFF2-40B4-BE49-F238E27FC236}">
                <a16:creationId xmlns:a16="http://schemas.microsoft.com/office/drawing/2014/main" id="{7390AC15-523D-1366-9F80-4A56BD19C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82" y="5344685"/>
            <a:ext cx="1902798" cy="9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nyk – Detecting dependencies with known vulnerabilities | Vojtech  Ruzicka's Programming Blog">
            <a:extLst>
              <a:ext uri="{FF2B5EF4-FFF2-40B4-BE49-F238E27FC236}">
                <a16:creationId xmlns:a16="http://schemas.microsoft.com/office/drawing/2014/main" id="{4A3B310E-68DF-590A-B1A9-49E26CB8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97" y="5344685"/>
            <a:ext cx="2459685" cy="120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os conteneurs sont-ils faillibles ? Ca sera bientôt plus Clair">
            <a:extLst>
              <a:ext uri="{FF2B5EF4-FFF2-40B4-BE49-F238E27FC236}">
                <a16:creationId xmlns:a16="http://schemas.microsoft.com/office/drawing/2014/main" id="{911E682C-E954-3CC9-0052-8AAE06D28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76" y="5287519"/>
            <a:ext cx="3230427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4AD340-745C-A948-18BD-9E8F3F1ED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0917" y="3654827"/>
            <a:ext cx="4512715" cy="120669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357769-6D9C-E4F0-3187-1BBC4B166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911" y="3654827"/>
            <a:ext cx="3859924" cy="8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2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4BEF5-8E4A-E47F-AEEE-70B404D0D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Docker content trust: DCT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D4EFF1-9463-5B6A-6CF6-07751B4F0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6" y="1690688"/>
            <a:ext cx="5897259" cy="26527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/>
              <a:t>Signature l’image</a:t>
            </a:r>
          </a:p>
          <a:p>
            <a:pPr>
              <a:lnSpc>
                <a:spcPct val="150000"/>
              </a:lnSpc>
            </a:pPr>
            <a:r>
              <a:rPr lang="fr-FR" dirty="0"/>
              <a:t>Permettre la vérification de la provenance des images</a:t>
            </a:r>
          </a:p>
          <a:p>
            <a:pPr>
              <a:lnSpc>
                <a:spcPct val="150000"/>
              </a:lnSpc>
            </a:pPr>
            <a:r>
              <a:rPr lang="fr-FR" dirty="0"/>
              <a:t>Améliorer la sécurité</a:t>
            </a:r>
          </a:p>
          <a:p>
            <a:pPr>
              <a:lnSpc>
                <a:spcPct val="150000"/>
              </a:lnSpc>
            </a:pPr>
            <a:r>
              <a:rPr lang="fr-FR" dirty="0"/>
              <a:t>Empêcher l’exécution d’image non signées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583CAE-5A36-7E41-D018-4ECC0AC4C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965" y="1346673"/>
            <a:ext cx="4700680" cy="39808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DE6F8D-610B-D500-EC7D-8506B2A0F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6" y="5440383"/>
            <a:ext cx="9469791" cy="9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9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TP-3: </a:t>
            </a:r>
            <a:r>
              <a:rPr lang="fr-FR" sz="4600" dirty="0">
                <a:solidFill>
                  <a:srgbClr val="FFFFFF"/>
                </a:solidFill>
              </a:rPr>
              <a:t>Optimisation</a:t>
            </a:r>
            <a:r>
              <a:rPr lang="en-US" sz="4600" dirty="0">
                <a:solidFill>
                  <a:srgbClr val="FFFFFF"/>
                </a:solidFill>
              </a:rPr>
              <a:t> Image</a:t>
            </a:r>
            <a:endParaRPr lang="fr-FR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6474"/>
            <a:ext cx="10788870" cy="1570311"/>
          </a:xfrm>
        </p:spPr>
        <p:txBody>
          <a:bodyPr>
            <a:normAutofit/>
          </a:bodyPr>
          <a:lstStyle/>
          <a:p>
            <a:r>
              <a:rPr lang="fr-FR" sz="2600" dirty="0"/>
              <a:t>Appliquer les bonnes pratiques pour avoir une image production </a:t>
            </a:r>
            <a:r>
              <a:rPr lang="fr-FR" sz="2600" dirty="0" err="1"/>
              <a:t>ready</a:t>
            </a:r>
            <a:r>
              <a:rPr lang="fr-FR" sz="2600" dirty="0"/>
              <a:t> de l’application </a:t>
            </a:r>
            <a:r>
              <a:rPr lang="fr-FR" sz="2600" dirty="0">
                <a:hlinkClick r:id="rId3"/>
              </a:rPr>
              <a:t>https://github.com/MTA1711/contact-manager-angular-material.git</a:t>
            </a:r>
            <a:r>
              <a:rPr lang="fr-FR" sz="2600" dirty="0"/>
              <a:t> </a:t>
            </a:r>
            <a:endParaRPr lang="fr-FR" sz="1600" dirty="0"/>
          </a:p>
        </p:txBody>
      </p:sp>
      <p:pic>
        <p:nvPicPr>
          <p:cNvPr id="1026" name="Picture 2" descr="Angular.JS SVG Vector Logos - Vector Logo Zone">
            <a:extLst>
              <a:ext uri="{FF2B5EF4-FFF2-40B4-BE49-F238E27FC236}">
                <a16:creationId xmlns:a16="http://schemas.microsoft.com/office/drawing/2014/main" id="{1B5A3A68-B5DD-5E97-F169-59597ABD6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82" y="3846785"/>
            <a:ext cx="3783014" cy="18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 — Wikipédia">
            <a:extLst>
              <a:ext uri="{FF2B5EF4-FFF2-40B4-BE49-F238E27FC236}">
                <a16:creationId xmlns:a16="http://schemas.microsoft.com/office/drawing/2014/main" id="{6166C2A5-DEC2-DE53-6649-DD7AE14C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059" y="3959101"/>
            <a:ext cx="27336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3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TP-4: </a:t>
            </a:r>
            <a:r>
              <a:rPr lang="fr-FR" sz="4600" dirty="0">
                <a:solidFill>
                  <a:srgbClr val="FFFFFF"/>
                </a:solidFill>
              </a:rPr>
              <a:t>Scan Image avec docker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1028428"/>
          </a:xfrm>
        </p:spPr>
        <p:txBody>
          <a:bodyPr>
            <a:normAutofit/>
          </a:bodyPr>
          <a:lstStyle/>
          <a:p>
            <a:r>
              <a:rPr lang="fr-FR" sz="2600" dirty="0"/>
              <a:t>Scanner l’image officielle de </a:t>
            </a:r>
            <a:r>
              <a:rPr lang="fr-FR" sz="2600" dirty="0" err="1"/>
              <a:t>nginx</a:t>
            </a:r>
            <a:r>
              <a:rPr lang="fr-FR" sz="2600" dirty="0"/>
              <a:t> pour avoir la liste des vulnérabilités</a:t>
            </a:r>
          </a:p>
          <a:p>
            <a:r>
              <a:rPr lang="fr-FR" sz="2600" dirty="0"/>
              <a:t>Scanner l’image finale de l’application de gestion des contacts</a:t>
            </a:r>
            <a:endParaRPr lang="fr-FR" sz="1600" dirty="0"/>
          </a:p>
        </p:txBody>
      </p:sp>
      <p:pic>
        <p:nvPicPr>
          <p:cNvPr id="5" name="Picture 4" descr="Snyk – Detecting dependencies with known vulnerabilities | Vojtech  Ruzicka's Programming Blog">
            <a:extLst>
              <a:ext uri="{FF2B5EF4-FFF2-40B4-BE49-F238E27FC236}">
                <a16:creationId xmlns:a16="http://schemas.microsoft.com/office/drawing/2014/main" id="{04C978E5-784E-B927-1A23-6B19A44C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00" y="4390870"/>
            <a:ext cx="2459685" cy="120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618EF2D-EF3D-7123-73A1-8FB28E143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07" y="4079077"/>
            <a:ext cx="2358994" cy="19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1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TP-5: </a:t>
            </a:r>
            <a:r>
              <a:rPr lang="fr-FR" sz="4600" dirty="0">
                <a:solidFill>
                  <a:srgbClr val="FFFFFF"/>
                </a:solidFill>
              </a:rPr>
              <a:t>Mise en place d’une CI-CD pour la release de l’image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4"/>
            <a:ext cx="10515600" cy="2934029"/>
          </a:xfrm>
        </p:spPr>
        <p:txBody>
          <a:bodyPr>
            <a:normAutofit/>
          </a:bodyPr>
          <a:lstStyle/>
          <a:p>
            <a:r>
              <a:rPr lang="fr-FR" sz="2600" dirty="0"/>
              <a:t>Créer une chaine CI/CD pour construire et release notre application de gestion de contact</a:t>
            </a:r>
          </a:p>
          <a:p>
            <a:pPr lvl="1"/>
            <a:r>
              <a:rPr lang="fr-FR" sz="2200" dirty="0"/>
              <a:t>Utiliser les </a:t>
            </a:r>
            <a:r>
              <a:rPr lang="fr-FR" sz="2200" dirty="0" err="1"/>
              <a:t>github</a:t>
            </a:r>
            <a:r>
              <a:rPr lang="fr-FR" sz="2200" dirty="0"/>
              <a:t> actions</a:t>
            </a:r>
          </a:p>
          <a:p>
            <a:pPr lvl="1"/>
            <a:r>
              <a:rPr lang="fr-FR" sz="2200" dirty="0"/>
              <a:t>Décrire les Jobs pour </a:t>
            </a:r>
            <a:r>
              <a:rPr lang="fr-FR" sz="2200" dirty="0" err="1"/>
              <a:t>build</a:t>
            </a:r>
            <a:r>
              <a:rPr lang="fr-FR" sz="2200" dirty="0"/>
              <a:t>, tester puis release de l’application sur le docker hub</a:t>
            </a:r>
          </a:p>
          <a:p>
            <a:pPr lvl="1"/>
            <a:r>
              <a:rPr lang="fr-FR" sz="2200" dirty="0"/>
              <a:t>Ajouter une action de scan avec Trivy si possible</a:t>
            </a:r>
          </a:p>
          <a:p>
            <a:pPr lvl="1"/>
            <a:endParaRPr lang="fr-FR" sz="1200" dirty="0"/>
          </a:p>
        </p:txBody>
      </p:sp>
      <p:pic>
        <p:nvPicPr>
          <p:cNvPr id="2050" name="Picture 2" descr="GitHub Actions 101 - PISQUARE">
            <a:extLst>
              <a:ext uri="{FF2B5EF4-FFF2-40B4-BE49-F238E27FC236}">
                <a16:creationId xmlns:a16="http://schemas.microsoft.com/office/drawing/2014/main" id="{1C539632-6DD2-2C20-1159-5F09594E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335" y="4654109"/>
            <a:ext cx="3181430" cy="162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quasec/trivy - Docker Image | Docker Hub">
            <a:extLst>
              <a:ext uri="{FF2B5EF4-FFF2-40B4-BE49-F238E27FC236}">
                <a16:creationId xmlns:a16="http://schemas.microsoft.com/office/drawing/2014/main" id="{DFC75DD3-6B45-BD05-99D3-4122385E8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30" y="4875600"/>
            <a:ext cx="1902798" cy="96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91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TP-6: Gestion avancée des images: setup d’un registre privé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2332"/>
            <a:ext cx="10701377" cy="2983430"/>
          </a:xfrm>
        </p:spPr>
        <p:txBody>
          <a:bodyPr>
            <a:normAutofit fontScale="92500" lnSpcReduction="10000"/>
          </a:bodyPr>
          <a:lstStyle/>
          <a:p>
            <a:r>
              <a:rPr lang="fr-FR" sz="2000" dirty="0"/>
              <a:t>Transformer la VM </a:t>
            </a:r>
            <a:r>
              <a:rPr lang="fr-FR" sz="2000" dirty="0" err="1"/>
              <a:t>Dregistry</a:t>
            </a:r>
            <a:r>
              <a:rPr lang="fr-FR" sz="2000" dirty="0"/>
              <a:t> en un </a:t>
            </a:r>
            <a:r>
              <a:rPr lang="fr-FR" sz="2000" dirty="0" err="1"/>
              <a:t>private</a:t>
            </a:r>
            <a:r>
              <a:rPr lang="fr-FR" sz="2000" dirty="0"/>
              <a:t> repository docker</a:t>
            </a:r>
          </a:p>
          <a:p>
            <a:pPr lvl="1"/>
            <a:r>
              <a:rPr lang="fr-FR" sz="1700" dirty="0"/>
              <a:t>Créer le réseau où seront déployés les conteneurs</a:t>
            </a:r>
          </a:p>
          <a:p>
            <a:pPr lvl="1"/>
            <a:r>
              <a:rPr lang="fr-FR" sz="1800" dirty="0"/>
              <a:t>Déployer l’image </a:t>
            </a:r>
            <a:r>
              <a:rPr lang="fr-FR" sz="1800" dirty="0">
                <a:hlinkClick r:id="rId3"/>
              </a:rPr>
              <a:t>https://hub.docker.com/_/registry</a:t>
            </a:r>
            <a:r>
              <a:rPr lang="fr-FR" sz="1800" dirty="0"/>
              <a:t> pour transformer la VM en repository</a:t>
            </a:r>
          </a:p>
          <a:p>
            <a:pPr lvl="2"/>
            <a:r>
              <a:rPr lang="fr-FR" sz="1400" dirty="0"/>
              <a:t>Créer un volume où seront stocké les images et monter le dans /var/lib/</a:t>
            </a:r>
            <a:r>
              <a:rPr lang="fr-FR" sz="1400" dirty="0" err="1"/>
              <a:t>registry</a:t>
            </a:r>
            <a:r>
              <a:rPr lang="fr-FR" sz="1400" dirty="0"/>
              <a:t> du conteneur</a:t>
            </a:r>
          </a:p>
          <a:p>
            <a:pPr lvl="2"/>
            <a:r>
              <a:rPr lang="fr-FR" sz="1400" dirty="0"/>
              <a:t>Utiliser la variable d’</a:t>
            </a:r>
            <a:r>
              <a:rPr lang="fr-FR" sz="1400" dirty="0" err="1"/>
              <a:t>env</a:t>
            </a:r>
            <a:r>
              <a:rPr lang="fr-FR" sz="1400" dirty="0"/>
              <a:t> REGISTRY_STORAGE_DELETE_ENABLE et la mettre à </a:t>
            </a:r>
            <a:r>
              <a:rPr lang="fr-FR" sz="1400" dirty="0" err="1"/>
              <a:t>true</a:t>
            </a:r>
            <a:r>
              <a:rPr lang="fr-FR" sz="1400" dirty="0"/>
              <a:t>  et utiliser les variables pour activer le CORS</a:t>
            </a:r>
          </a:p>
          <a:p>
            <a:pPr lvl="1"/>
            <a:r>
              <a:rPr lang="fr-FR" sz="1800" dirty="0"/>
              <a:t>Déployer l’image </a:t>
            </a:r>
            <a:r>
              <a:rPr lang="fr-FR" sz="1800" dirty="0">
                <a:hlinkClick r:id="rId4"/>
              </a:rPr>
              <a:t>https://hub.docker.com/r/joxit/docker-registry-ui</a:t>
            </a:r>
            <a:r>
              <a:rPr lang="fr-FR" sz="1800" dirty="0"/>
              <a:t> pour avoir une UI qui va nous permettre de gérer notre repo</a:t>
            </a:r>
          </a:p>
          <a:p>
            <a:pPr lvl="2"/>
            <a:r>
              <a:rPr lang="fr-FR" sz="1400" dirty="0"/>
              <a:t>Utiliser les variables d’</a:t>
            </a:r>
            <a:r>
              <a:rPr lang="fr-FR" sz="1400" dirty="0" err="1"/>
              <a:t>env</a:t>
            </a:r>
            <a:r>
              <a:rPr lang="fr-FR" sz="1400" dirty="0"/>
              <a:t> </a:t>
            </a:r>
            <a:r>
              <a:rPr lang="en-US" sz="1400" dirty="0"/>
              <a:t>REGISTRY_TITLE, REGISTRY_URL, DELETE_IMAGE, SINGLE_REGISTRY</a:t>
            </a:r>
            <a:endParaRPr lang="fr-FR" sz="1400" dirty="0"/>
          </a:p>
          <a:p>
            <a:pPr lvl="1"/>
            <a:r>
              <a:rPr lang="fr-FR" sz="1800" dirty="0"/>
              <a:t>Déployer l’image de l’api de </a:t>
            </a:r>
            <a:r>
              <a:rPr lang="fr-FR" sz="1800" dirty="0" err="1"/>
              <a:t>student-list</a:t>
            </a:r>
            <a:r>
              <a:rPr lang="fr-FR" sz="1800" dirty="0"/>
              <a:t> dans notre </a:t>
            </a:r>
            <a:r>
              <a:rPr lang="fr-FR" sz="1800" dirty="0" err="1"/>
              <a:t>registry</a:t>
            </a:r>
            <a:endParaRPr lang="fr-FR" sz="1800" dirty="0"/>
          </a:p>
          <a:p>
            <a:pPr lvl="1"/>
            <a:r>
              <a:rPr lang="fr-FR" sz="1800" dirty="0"/>
              <a:t>Visualiser l’état du </a:t>
            </a:r>
            <a:r>
              <a:rPr lang="fr-FR" sz="1800" dirty="0" err="1"/>
              <a:t>registry</a:t>
            </a:r>
            <a:endParaRPr lang="fr-FR" sz="1800" dirty="0"/>
          </a:p>
          <a:p>
            <a:pPr lvl="1"/>
            <a:r>
              <a:rPr lang="fr-FR" sz="1800" dirty="0"/>
              <a:t>Créer un fichier docker compose pour l’automatisation</a:t>
            </a:r>
          </a:p>
          <a:p>
            <a:pPr lvl="1"/>
            <a:endParaRPr lang="en-US" sz="1600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1120901-1560-0B0B-9BF3-64EAB1FC3169}"/>
              </a:ext>
            </a:extLst>
          </p:cNvPr>
          <p:cNvGrpSpPr/>
          <p:nvPr/>
        </p:nvGrpSpPr>
        <p:grpSpPr>
          <a:xfrm>
            <a:off x="3760781" y="4806267"/>
            <a:ext cx="5534359" cy="2011560"/>
            <a:chOff x="5544239" y="4126136"/>
            <a:chExt cx="6010453" cy="257077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2F1B2A-7508-260F-4914-FFADF6D8C2FB}"/>
                </a:ext>
              </a:extLst>
            </p:cNvPr>
            <p:cNvSpPr/>
            <p:nvPr/>
          </p:nvSpPr>
          <p:spPr>
            <a:xfrm>
              <a:off x="7632596" y="4126136"/>
              <a:ext cx="3922096" cy="25707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D2D3EF9D-6AFD-D833-6E61-4C6C4D80BED3}"/>
                </a:ext>
              </a:extLst>
            </p:cNvPr>
            <p:cNvGrpSpPr/>
            <p:nvPr/>
          </p:nvGrpSpPr>
          <p:grpSpPr>
            <a:xfrm>
              <a:off x="9942523" y="4558302"/>
              <a:ext cx="1093565" cy="1178559"/>
              <a:chOff x="9780994" y="4488873"/>
              <a:chExt cx="1388288" cy="1421745"/>
            </a:xfrm>
          </p:grpSpPr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9A1FE7F7-03AB-5BD0-E172-4EBCEF672221}"/>
                  </a:ext>
                </a:extLst>
              </p:cNvPr>
              <p:cNvSpPr/>
              <p:nvPr/>
            </p:nvSpPr>
            <p:spPr>
              <a:xfrm>
                <a:off x="9780994" y="4488873"/>
                <a:ext cx="1388288" cy="1421745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50" name="Picture 2" descr="product logo">
                <a:extLst>
                  <a:ext uri="{FF2B5EF4-FFF2-40B4-BE49-F238E27FC236}">
                    <a16:creationId xmlns:a16="http://schemas.microsoft.com/office/drawing/2014/main" id="{E676EA47-4702-04EA-172E-4935E6902C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05657" y="4666541"/>
                <a:ext cx="944471" cy="944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23F3E3-B79E-11DA-95CD-470786E6687A}"/>
                </a:ext>
              </a:extLst>
            </p:cNvPr>
            <p:cNvSpPr/>
            <p:nvPr/>
          </p:nvSpPr>
          <p:spPr>
            <a:xfrm>
              <a:off x="10005655" y="5736860"/>
              <a:ext cx="1093565" cy="245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Port: 5000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BD5E184-350E-F160-064B-49DB66F59731}"/>
                </a:ext>
              </a:extLst>
            </p:cNvPr>
            <p:cNvSpPr/>
            <p:nvPr/>
          </p:nvSpPr>
          <p:spPr>
            <a:xfrm>
              <a:off x="8420930" y="4572266"/>
              <a:ext cx="1048277" cy="1132422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UI</a:t>
              </a:r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7F3E386-8FB5-3484-7899-F5CCB633700D}"/>
                </a:ext>
              </a:extLst>
            </p:cNvPr>
            <p:cNvCxnSpPr>
              <a:cxnSpLocks/>
              <a:stCxn id="9" idx="6"/>
              <a:endCxn id="5" idx="2"/>
            </p:cNvCxnSpPr>
            <p:nvPr/>
          </p:nvCxnSpPr>
          <p:spPr>
            <a:xfrm>
              <a:off x="9469207" y="5138477"/>
              <a:ext cx="473316" cy="91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D73D476-75D5-F43D-22BE-59E84B54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4239" y="4618403"/>
              <a:ext cx="769400" cy="604176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5D49987-6223-A97F-E05A-2A7ED856F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4239" y="5910617"/>
              <a:ext cx="791717" cy="60417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6439A7-EE4D-952B-0B25-2234C7DE87E1}"/>
                </a:ext>
              </a:extLst>
            </p:cNvPr>
            <p:cNvSpPr/>
            <p:nvPr/>
          </p:nvSpPr>
          <p:spPr>
            <a:xfrm>
              <a:off x="7148945" y="6108308"/>
              <a:ext cx="1163935" cy="1497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Port: 5000</a:t>
              </a:r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615F7CC-C898-2A03-B8EE-A3485E42502C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6335956" y="6183178"/>
              <a:ext cx="812990" cy="295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F2A575-444B-64F1-C5A1-ADF6B5502BAC}"/>
                </a:ext>
              </a:extLst>
            </p:cNvPr>
            <p:cNvSpPr/>
            <p:nvPr/>
          </p:nvSpPr>
          <p:spPr>
            <a:xfrm>
              <a:off x="7083311" y="4884763"/>
              <a:ext cx="1048277" cy="162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Port: 8080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68943A-D4DA-EDE1-0C7D-5B61858B225A}"/>
                </a:ext>
              </a:extLst>
            </p:cNvPr>
            <p:cNvSpPr/>
            <p:nvPr/>
          </p:nvSpPr>
          <p:spPr>
            <a:xfrm>
              <a:off x="8502062" y="5763667"/>
              <a:ext cx="967300" cy="195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/>
                <a:t>Port: 80</a:t>
              </a: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C6A0D886-9BBA-9FFA-FAA9-C7512DE5EC98}"/>
                </a:ext>
              </a:extLst>
            </p:cNvPr>
            <p:cNvSpPr/>
            <p:nvPr/>
          </p:nvSpPr>
          <p:spPr>
            <a:xfrm>
              <a:off x="6313639" y="6062587"/>
              <a:ext cx="812989" cy="45719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Push/pull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6AD37A83-E0EE-0A64-EE7E-AB6598216699}"/>
                </a:ext>
              </a:extLst>
            </p:cNvPr>
            <p:cNvCxnSpPr/>
            <p:nvPr/>
          </p:nvCxnSpPr>
          <p:spPr>
            <a:xfrm flipV="1">
              <a:off x="6258324" y="4984397"/>
              <a:ext cx="812989" cy="666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36801FB2-1D5B-D913-5D90-180AC151DB1C}"/>
                </a:ext>
              </a:extLst>
            </p:cNvPr>
            <p:cNvSpPr/>
            <p:nvPr/>
          </p:nvSpPr>
          <p:spPr>
            <a:xfrm>
              <a:off x="6236671" y="4829779"/>
              <a:ext cx="769400" cy="127115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100" dirty="0"/>
                <a:t>IHM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96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ACD307E-90BD-AE3D-FD6D-6AC316ABC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952642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8132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2FFF-DF9E-2685-FB47-97BAC8DE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846" cy="1325563"/>
          </a:xfrm>
        </p:spPr>
        <p:txBody>
          <a:bodyPr/>
          <a:lstStyle/>
          <a:p>
            <a:r>
              <a:rPr lang="fr-FR" sz="4400" noProof="0" dirty="0"/>
              <a:t>Sécurisation docker: Socket docker</a:t>
            </a:r>
            <a:endParaRPr lang="fr-FR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CD575E-CA86-C4F0-00BE-D170580DC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62981" y="4917824"/>
            <a:ext cx="7333527" cy="1575051"/>
          </a:xfrm>
        </p:spPr>
      </p:pic>
      <p:pic>
        <p:nvPicPr>
          <p:cNvPr id="5" name="Picture 2" descr="Docker Security – Admin Controls">
            <a:extLst>
              <a:ext uri="{FF2B5EF4-FFF2-40B4-BE49-F238E27FC236}">
                <a16:creationId xmlns:a16="http://schemas.microsoft.com/office/drawing/2014/main" id="{8F600E48-DAFD-C536-9BB8-89D363EA7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45" y="1377359"/>
            <a:ext cx="4845798" cy="33757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30A3DCD-4F23-731C-A108-A4C3C97411B4}"/>
              </a:ext>
            </a:extLst>
          </p:cNvPr>
          <p:cNvSpPr txBox="1">
            <a:spLocks/>
          </p:cNvSpPr>
          <p:nvPr/>
        </p:nvSpPr>
        <p:spPr>
          <a:xfrm>
            <a:off x="8584324" y="2033146"/>
            <a:ext cx="3275005" cy="18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1600" dirty="0"/>
              <a:t>Port </a:t>
            </a:r>
            <a:r>
              <a:rPr lang="fr-FR" sz="1600" b="1" dirty="0"/>
              <a:t>2375</a:t>
            </a:r>
            <a:r>
              <a:rPr lang="fr-FR" sz="1600" dirty="0"/>
              <a:t> pour les communications non sécurisées</a:t>
            </a:r>
          </a:p>
          <a:p>
            <a:pPr>
              <a:lnSpc>
                <a:spcPct val="150000"/>
              </a:lnSpc>
            </a:pPr>
            <a:r>
              <a:rPr lang="fr-FR" sz="1600" dirty="0"/>
              <a:t>Port </a:t>
            </a:r>
            <a:r>
              <a:rPr lang="fr-FR" sz="1600" b="1" dirty="0"/>
              <a:t>2376</a:t>
            </a:r>
            <a:r>
              <a:rPr lang="fr-FR" sz="1600" dirty="0"/>
              <a:t> pour les communications sécurisées</a:t>
            </a:r>
          </a:p>
        </p:txBody>
      </p:sp>
    </p:spTree>
    <p:extLst>
      <p:ext uri="{BB962C8B-B14F-4D97-AF65-F5344CB8AC3E}">
        <p14:creationId xmlns:p14="http://schemas.microsoft.com/office/powerpoint/2010/main" val="203538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DD81A-8F89-4AA4-A24B-0F3532931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812508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087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2FFF-DF9E-2685-FB47-97BAC8DE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846" cy="1325563"/>
          </a:xfrm>
        </p:spPr>
        <p:txBody>
          <a:bodyPr/>
          <a:lstStyle/>
          <a:p>
            <a:r>
              <a:rPr lang="fr-FR" sz="4400" noProof="0" dirty="0"/>
              <a:t>Sécurisation docker: les contextes</a:t>
            </a:r>
            <a:endParaRPr lang="fr-FR" dirty="0"/>
          </a:p>
        </p:txBody>
      </p:sp>
      <p:pic>
        <p:nvPicPr>
          <p:cNvPr id="7" name="Picture 2" descr="Docker 19.03.0 Pre-Release: Fast Context Switching, Rootless Docker, Sysctl  support for Swarm Services – Collabnix">
            <a:extLst>
              <a:ext uri="{FF2B5EF4-FFF2-40B4-BE49-F238E27FC236}">
                <a16:creationId xmlns:a16="http://schemas.microsoft.com/office/drawing/2014/main" id="{1831F99F-CCCA-29B1-3DF8-85BD4FDF2C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8175" y="1603977"/>
            <a:ext cx="7188199" cy="40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48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2FFF-DF9E-2685-FB47-97BAC8DE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846" cy="1325563"/>
          </a:xfrm>
        </p:spPr>
        <p:txBody>
          <a:bodyPr/>
          <a:lstStyle/>
          <a:p>
            <a:r>
              <a:rPr lang="fr-FR" sz="4400" noProof="0" dirty="0"/>
              <a:t>Sécurisation docker: TLS </a:t>
            </a:r>
            <a:r>
              <a:rPr lang="fr-FR" sz="4400" noProof="0" dirty="0" err="1"/>
              <a:t>Auth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8225EC-08AA-7997-B4A8-2DC5ABFAE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78" y="2005666"/>
            <a:ext cx="3456432" cy="182908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9EAB70-0FEA-BBEF-8C21-9A60F6B8B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50" y="2038465"/>
            <a:ext cx="3456432" cy="1763485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833E93C-7E76-8236-9024-99414DDB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283" y="4899987"/>
            <a:ext cx="7188199" cy="1292090"/>
          </a:xfrm>
        </p:spPr>
        <p:txBody>
          <a:bodyPr>
            <a:normAutofit/>
          </a:bodyPr>
          <a:lstStyle/>
          <a:p>
            <a:r>
              <a:rPr lang="fr-FR" sz="1800" dirty="0"/>
              <a:t>Besoin d’une autorité de certification</a:t>
            </a:r>
          </a:p>
          <a:p>
            <a:r>
              <a:rPr lang="fr-FR" sz="1800" dirty="0"/>
              <a:t>export DOCKER_HOST=tcp://$HOST:2376 DOCKER_TLS_VERIFY=1</a:t>
            </a:r>
          </a:p>
        </p:txBody>
      </p:sp>
    </p:spTree>
    <p:extLst>
      <p:ext uri="{BB962C8B-B14F-4D97-AF65-F5344CB8AC3E}">
        <p14:creationId xmlns:p14="http://schemas.microsoft.com/office/powerpoint/2010/main" val="262727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2FFF-DF9E-2685-FB47-97BAC8DE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846" cy="1325563"/>
          </a:xfrm>
        </p:spPr>
        <p:txBody>
          <a:bodyPr/>
          <a:lstStyle/>
          <a:p>
            <a:r>
              <a:rPr lang="fr-FR" sz="4400" noProof="0" dirty="0"/>
              <a:t>Sécurisation docker: Resource </a:t>
            </a:r>
            <a:r>
              <a:rPr lang="fr-FR" sz="4400" noProof="0" dirty="0" err="1"/>
              <a:t>constraints</a:t>
            </a:r>
            <a:endParaRPr lang="fr-FR" dirty="0"/>
          </a:p>
        </p:txBody>
      </p:sp>
      <p:pic>
        <p:nvPicPr>
          <p:cNvPr id="9" name="Picture 4" descr="Comment surveiller l'utilisation des ressources des conteneurs Docker -">
            <a:extLst>
              <a:ext uri="{FF2B5EF4-FFF2-40B4-BE49-F238E27FC236}">
                <a16:creationId xmlns:a16="http://schemas.microsoft.com/office/drawing/2014/main" id="{04992BFD-4275-141C-DE18-FA2F0FE598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74" y="2572109"/>
            <a:ext cx="10905066" cy="215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E57525B-49D1-492B-6912-2F0295271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690687"/>
            <a:ext cx="10894959" cy="5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67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72FFF-DF9E-2685-FB47-97BAC8DE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9846" cy="1325563"/>
          </a:xfrm>
        </p:spPr>
        <p:txBody>
          <a:bodyPr/>
          <a:lstStyle/>
          <a:p>
            <a:r>
              <a:rPr lang="fr-FR" sz="4400" noProof="0" dirty="0"/>
              <a:t>Sécurisation docker: </a:t>
            </a:r>
            <a:r>
              <a:rPr lang="fr-FR" sz="4400" noProof="0" dirty="0" err="1"/>
              <a:t>Capabilities</a:t>
            </a:r>
            <a:endParaRPr lang="fr-FR" dirty="0"/>
          </a:p>
        </p:txBody>
      </p:sp>
      <p:pic>
        <p:nvPicPr>
          <p:cNvPr id="9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7DD951A-FF1C-8767-481D-F8FB47304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5587" y="2557670"/>
            <a:ext cx="6796088" cy="2986088"/>
          </a:xfrm>
        </p:spPr>
      </p:pic>
      <p:pic>
        <p:nvPicPr>
          <p:cNvPr id="10" name="Picture 6" descr="Text, letter&#10;&#10;Description automatically generated">
            <a:extLst>
              <a:ext uri="{FF2B5EF4-FFF2-40B4-BE49-F238E27FC236}">
                <a16:creationId xmlns:a16="http://schemas.microsoft.com/office/drawing/2014/main" id="{019CFD64-CC88-9CBF-7201-581505F3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937" y="2557670"/>
            <a:ext cx="3040063" cy="2986088"/>
          </a:xfrm>
          <a:prstGeom prst="rect">
            <a:avLst/>
          </a:prstGeom>
        </p:spPr>
      </p:pic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B127EF18-32BA-2EB1-AB31-8017B3545256}"/>
              </a:ext>
            </a:extLst>
          </p:cNvPr>
          <p:cNvSpPr txBox="1">
            <a:spLocks/>
          </p:cNvSpPr>
          <p:nvPr/>
        </p:nvSpPr>
        <p:spPr>
          <a:xfrm>
            <a:off x="1074097" y="1597111"/>
            <a:ext cx="7683648" cy="7440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Principe du moindre privilège</a:t>
            </a:r>
          </a:p>
          <a:p>
            <a:r>
              <a:rPr lang="fr-FR" sz="2400" dirty="0"/>
              <a:t>Linux </a:t>
            </a:r>
            <a:r>
              <a:rPr lang="fr-FR" sz="2400" dirty="0" err="1"/>
              <a:t>capabilities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58897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TP-7: Sécurisation de la socket docker pour les </a:t>
            </a:r>
            <a:r>
              <a:rPr lang="fr-FR" sz="4600" dirty="0" err="1">
                <a:solidFill>
                  <a:srgbClr val="FFFFFF"/>
                </a:solidFill>
              </a:rPr>
              <a:t>remote</a:t>
            </a:r>
            <a:r>
              <a:rPr lang="fr-FR" sz="4600" dirty="0">
                <a:solidFill>
                  <a:srgbClr val="FFFFFF"/>
                </a:solidFill>
              </a:rPr>
              <a:t>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2670176"/>
          </a:xfrm>
        </p:spPr>
        <p:txBody>
          <a:bodyPr>
            <a:normAutofit/>
          </a:bodyPr>
          <a:lstStyle/>
          <a:p>
            <a:r>
              <a:rPr lang="fr-FR" sz="2600" dirty="0"/>
              <a:t>Exposer la socket docker de la machine </a:t>
            </a:r>
            <a:r>
              <a:rPr lang="fr-FR" sz="2600" dirty="0" err="1"/>
              <a:t>dworker</a:t>
            </a:r>
            <a:endParaRPr lang="fr-FR" sz="2600" dirty="0"/>
          </a:p>
          <a:p>
            <a:r>
              <a:rPr lang="fr-FR" sz="2600" dirty="0"/>
              <a:t>Sur la machine </a:t>
            </a:r>
            <a:r>
              <a:rPr lang="fr-FR" sz="2600" dirty="0" err="1"/>
              <a:t>dmaster</a:t>
            </a:r>
            <a:r>
              <a:rPr lang="fr-FR" sz="2600" dirty="0"/>
              <a:t> créer un contexte pour la machine </a:t>
            </a:r>
            <a:r>
              <a:rPr lang="fr-FR" sz="2600" dirty="0" err="1"/>
              <a:t>dworker</a:t>
            </a:r>
            <a:endParaRPr lang="fr-FR" sz="2600" dirty="0"/>
          </a:p>
          <a:p>
            <a:r>
              <a:rPr lang="fr-FR" sz="2600" dirty="0"/>
              <a:t>Déployer une image de serveur web sur la machine </a:t>
            </a:r>
            <a:r>
              <a:rPr lang="fr-FR" sz="2600" dirty="0" err="1"/>
              <a:t>dworker</a:t>
            </a:r>
            <a:endParaRPr lang="fr-FR" sz="2600" dirty="0"/>
          </a:p>
          <a:p>
            <a:pPr marL="0" indent="0">
              <a:buNone/>
            </a:pPr>
            <a:endParaRPr lang="fr-FR" sz="2600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7557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DD81A-8F89-4AA4-A24B-0F3532931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1473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43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ED857D-90D9-B1C2-6BDC-3A990839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Ingress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953BD5-BD29-E8CA-2E79-13DC208E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29"/>
            <a:ext cx="3182137" cy="4351338"/>
          </a:xfrm>
        </p:spPr>
        <p:txBody>
          <a:bodyPr>
            <a:normAutofit/>
          </a:bodyPr>
          <a:lstStyle/>
          <a:p>
            <a:r>
              <a:rPr lang="fr-FR" sz="2000" dirty="0"/>
              <a:t>Plusieurs applications sur un même hôte.</a:t>
            </a:r>
          </a:p>
          <a:p>
            <a:r>
              <a:rPr lang="fr-FR" sz="2000" dirty="0"/>
              <a:t>Plusieurs apps écoutant le même port.</a:t>
            </a:r>
          </a:p>
          <a:p>
            <a:r>
              <a:rPr lang="fr-FR" sz="2000" dirty="0"/>
              <a:t>Partage des ressources matérielles.</a:t>
            </a:r>
          </a:p>
          <a:p>
            <a:r>
              <a:rPr lang="fr-FR" sz="2000" dirty="0"/>
              <a:t>Plusieurs DNS pointant la même IP.	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E8C4B-319C-4C6D-587A-E4658468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8" y="1431064"/>
            <a:ext cx="6744539" cy="5061811"/>
          </a:xfrm>
          <a:prstGeom prst="rect">
            <a:avLst/>
          </a:prstGeom>
        </p:spPr>
      </p:pic>
      <p:pic>
        <p:nvPicPr>
          <p:cNvPr id="1032" name="Picture 8" descr="Image result for HAProxy logo">
            <a:extLst>
              <a:ext uri="{FF2B5EF4-FFF2-40B4-BE49-F238E27FC236}">
                <a16:creationId xmlns:a16="http://schemas.microsoft.com/office/drawing/2014/main" id="{FE7EDA2F-5D77-B8A2-4436-F132BF5C6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777" y="5799009"/>
            <a:ext cx="1276350" cy="100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ginx logo">
            <a:extLst>
              <a:ext uri="{FF2B5EF4-FFF2-40B4-BE49-F238E27FC236}">
                <a16:creationId xmlns:a16="http://schemas.microsoft.com/office/drawing/2014/main" id="{CFC86441-002B-7609-83D1-B8A2BBE4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92" y="4713813"/>
            <a:ext cx="1088683" cy="10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traefik logo">
            <a:extLst>
              <a:ext uri="{FF2B5EF4-FFF2-40B4-BE49-F238E27FC236}">
                <a16:creationId xmlns:a16="http://schemas.microsoft.com/office/drawing/2014/main" id="{927B15A1-E719-C756-61BA-7684D2463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92" y="4713072"/>
            <a:ext cx="1085937" cy="10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622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TP-8: Exposer </a:t>
            </a:r>
            <a:r>
              <a:rPr lang="fr-FR" sz="4600" dirty="0">
                <a:solidFill>
                  <a:srgbClr val="FFFFFF"/>
                </a:solidFill>
              </a:rPr>
              <a:t>plusieurs</a:t>
            </a:r>
            <a:r>
              <a:rPr lang="en-US" sz="4600" dirty="0">
                <a:solidFill>
                  <a:srgbClr val="FFFFFF"/>
                </a:solidFill>
              </a:rPr>
              <a:t> app sur le serveur</a:t>
            </a:r>
            <a:endParaRPr lang="fr-FR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83" y="2276475"/>
            <a:ext cx="11066633" cy="2386209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Démarrer </a:t>
            </a:r>
            <a:r>
              <a:rPr lang="fr-FR" sz="2000" b="1" dirty="0" err="1"/>
              <a:t>nginx</a:t>
            </a:r>
            <a:r>
              <a:rPr lang="fr-FR" sz="2000" b="1" dirty="0"/>
              <a:t>-proxy</a:t>
            </a:r>
            <a:r>
              <a:rPr lang="fr-FR" sz="2000" dirty="0"/>
              <a:t> avec la bonne configuration </a:t>
            </a:r>
            <a:r>
              <a:rPr lang="fr-FR" sz="2000" dirty="0">
                <a:hlinkClick r:id="rId3"/>
              </a:rPr>
              <a:t>https://hub.docker.com/r/nginxproxy/nginx-proxy</a:t>
            </a:r>
            <a:endParaRPr lang="fr-FR" sz="2000" dirty="0"/>
          </a:p>
          <a:p>
            <a:r>
              <a:rPr lang="fr-FR" sz="2000" dirty="0"/>
              <a:t>Déployer les applications </a:t>
            </a:r>
            <a:r>
              <a:rPr lang="fr-FR" sz="2000" dirty="0" err="1"/>
              <a:t>wordpress</a:t>
            </a:r>
            <a:r>
              <a:rPr lang="fr-FR" sz="2000" dirty="0"/>
              <a:t> et </a:t>
            </a:r>
            <a:r>
              <a:rPr lang="fr-FR" sz="2000" dirty="0" err="1"/>
              <a:t>student-list</a:t>
            </a:r>
            <a:r>
              <a:rPr lang="fr-FR" sz="2000" dirty="0"/>
              <a:t> en déclarant l’</a:t>
            </a:r>
            <a:r>
              <a:rPr lang="fr-FR" sz="2000" dirty="0" err="1"/>
              <a:t>env</a:t>
            </a:r>
            <a:r>
              <a:rPr lang="fr-FR" sz="2000" dirty="0"/>
              <a:t> var </a:t>
            </a:r>
            <a:r>
              <a:rPr lang="fr-FR" sz="2000" b="1" dirty="0"/>
              <a:t>VIRTUAL_HOST</a:t>
            </a:r>
          </a:p>
          <a:p>
            <a:r>
              <a:rPr lang="fr-FR" sz="2000" dirty="0"/>
              <a:t>Mettre à jour le fichier hosts de votre PC (il faut être admin) en créant des entrées DNS pour les apps</a:t>
            </a:r>
          </a:p>
          <a:p>
            <a:pPr lvl="1"/>
            <a:r>
              <a:rPr lang="fr-FR" sz="1800" dirty="0"/>
              <a:t>wordpress.eazytraining.io</a:t>
            </a:r>
          </a:p>
          <a:p>
            <a:pPr lvl="1"/>
            <a:r>
              <a:rPr lang="fr-FR" sz="1800" dirty="0"/>
              <a:t>student-list.eazytraining.io</a:t>
            </a:r>
            <a:endParaRPr lang="fr-FR" sz="2000" dirty="0"/>
          </a:p>
          <a:p>
            <a:r>
              <a:rPr lang="fr-FR" sz="2000" dirty="0"/>
              <a:t>Tester via le navigateur </a:t>
            </a:r>
          </a:p>
          <a:p>
            <a:r>
              <a:rPr lang="fr-FR" sz="2000" dirty="0"/>
              <a:t>Automatiser le déploiement de notre serveur via docker-compose</a:t>
            </a:r>
          </a:p>
          <a:p>
            <a:pPr lvl="1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39017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DD81A-8F89-4AA4-A24B-0F3532931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788709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63371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0EC1-B367-FAF4-51BD-198264E7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87"/>
            <a:ext cx="10515600" cy="1325563"/>
          </a:xfrm>
        </p:spPr>
        <p:txBody>
          <a:bodyPr/>
          <a:lstStyle/>
          <a:p>
            <a:r>
              <a:rPr lang="fr-FR"/>
              <a:t>Observabilité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ADCEA6-E7E6-765D-8457-00420401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850"/>
            <a:ext cx="9046388" cy="16041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/>
              <a:t>Vérifier la stabilité du système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Surveiller les métriques</a:t>
            </a:r>
          </a:p>
          <a:p>
            <a:pPr>
              <a:lnSpc>
                <a:spcPct val="100000"/>
              </a:lnSpc>
            </a:pPr>
            <a:r>
              <a:rPr lang="fr-FR" sz="2000" dirty="0" err="1"/>
              <a:t>Debug</a:t>
            </a:r>
            <a:r>
              <a:rPr lang="fr-FR" sz="2000" dirty="0"/>
              <a:t> en cas de fail</a:t>
            </a:r>
          </a:p>
        </p:txBody>
      </p:sp>
      <p:pic>
        <p:nvPicPr>
          <p:cNvPr id="2056" name="Picture 8" descr="Grafana: The open observability platform | Grafana Labs">
            <a:extLst>
              <a:ext uri="{FF2B5EF4-FFF2-40B4-BE49-F238E27FC236}">
                <a16:creationId xmlns:a16="http://schemas.microsoft.com/office/drawing/2014/main" id="{9F7741A2-7ADB-E6F9-9235-0C1099B37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42" y="3175080"/>
            <a:ext cx="5970782" cy="28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FB3DFB7-4F02-A4F4-9740-50B48CED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485" y="3175080"/>
            <a:ext cx="5581673" cy="343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EBFF4DF-E51F-9EF8-F0BF-7D32CD4C2A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5083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633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0EC1-B367-FAF4-51BD-198264E7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Observabilité: Monitoring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B9F90ECD-0D84-BECB-50ED-9B8A868101AB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5105399" cy="1718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800" dirty="0"/>
              <a:t>Collecter les métriques des applications et du serveur</a:t>
            </a:r>
          </a:p>
          <a:p>
            <a:pPr lvl="1">
              <a:lnSpc>
                <a:spcPct val="100000"/>
              </a:lnSpc>
            </a:pPr>
            <a:r>
              <a:rPr lang="fr-FR" sz="1200" dirty="0" err="1"/>
              <a:t>Cpu</a:t>
            </a:r>
            <a:r>
              <a:rPr lang="fr-FR" sz="1200" dirty="0"/>
              <a:t>, </a:t>
            </a:r>
            <a:r>
              <a:rPr lang="fr-FR" sz="1200" dirty="0" err="1"/>
              <a:t>disk</a:t>
            </a:r>
            <a:r>
              <a:rPr lang="fr-FR" sz="1200" dirty="0"/>
              <a:t>, memory, IO, customs </a:t>
            </a:r>
            <a:r>
              <a:rPr lang="fr-FR" sz="1200" dirty="0" err="1"/>
              <a:t>metrics</a:t>
            </a:r>
            <a:endParaRPr lang="fr-FR" sz="1200" dirty="0"/>
          </a:p>
          <a:p>
            <a:pPr>
              <a:lnSpc>
                <a:spcPct val="100000"/>
              </a:lnSpc>
            </a:pPr>
            <a:r>
              <a:rPr lang="fr-FR" sz="1800" dirty="0"/>
              <a:t>Visualisation utilisation des ressources </a:t>
            </a:r>
          </a:p>
          <a:p>
            <a:pPr>
              <a:lnSpc>
                <a:spcPct val="100000"/>
              </a:lnSpc>
            </a:pPr>
            <a:r>
              <a:rPr lang="fr-FR" sz="1800" dirty="0" err="1"/>
              <a:t>Debug</a:t>
            </a:r>
            <a:endParaRPr lang="fr-FR" sz="1800" dirty="0"/>
          </a:p>
        </p:txBody>
      </p:sp>
      <p:pic>
        <p:nvPicPr>
          <p:cNvPr id="5124" name="Picture 4" descr="Image result for prometheus logo">
            <a:extLst>
              <a:ext uri="{FF2B5EF4-FFF2-40B4-BE49-F238E27FC236}">
                <a16:creationId xmlns:a16="http://schemas.microsoft.com/office/drawing/2014/main" id="{855173FB-2F4C-AC60-BCF1-1FD9511F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834" y="4725838"/>
            <a:ext cx="3559109" cy="1584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grafana logo">
            <a:extLst>
              <a:ext uri="{FF2B5EF4-FFF2-40B4-BE49-F238E27FC236}">
                <a16:creationId xmlns:a16="http://schemas.microsoft.com/office/drawing/2014/main" id="{FC2CA8F5-8B0A-434F-B9E2-14E8E286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696" y="4386966"/>
            <a:ext cx="1892877" cy="19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roix 9">
            <a:extLst>
              <a:ext uri="{FF2B5EF4-FFF2-40B4-BE49-F238E27FC236}">
                <a16:creationId xmlns:a16="http://schemas.microsoft.com/office/drawing/2014/main" id="{206F7628-4950-3482-8866-D8BC979B4D9D}"/>
              </a:ext>
            </a:extLst>
          </p:cNvPr>
          <p:cNvSpPr/>
          <p:nvPr/>
        </p:nvSpPr>
        <p:spPr>
          <a:xfrm>
            <a:off x="6262254" y="5079798"/>
            <a:ext cx="853943" cy="876614"/>
          </a:xfrm>
          <a:prstGeom prst="plus">
            <a:avLst>
              <a:gd name="adj" fmla="val 3726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1A2DC1D-2718-B890-28E0-ED396176F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943" y="2277193"/>
            <a:ext cx="6367030" cy="82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9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A0EC1-B367-FAF4-51BD-198264E7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Observabilité: Logging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8E128DA-CD61-F952-108E-5CF577C85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417" y="1690688"/>
            <a:ext cx="6133496" cy="1621127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22DC1147-ADC1-1086-BBE0-09C6C7A80B37}"/>
              </a:ext>
            </a:extLst>
          </p:cNvPr>
          <p:cNvSpPr txBox="1">
            <a:spLocks/>
          </p:cNvSpPr>
          <p:nvPr/>
        </p:nvSpPr>
        <p:spPr>
          <a:xfrm>
            <a:off x="990601" y="1690688"/>
            <a:ext cx="4866382" cy="145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1600" dirty="0"/>
              <a:t>Collecter les logs des différents conteneurs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Logs centralisés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Faciliter les opérations de recherche sur les logs</a:t>
            </a:r>
          </a:p>
          <a:p>
            <a:pPr>
              <a:lnSpc>
                <a:spcPct val="100000"/>
              </a:lnSpc>
            </a:pPr>
            <a:r>
              <a:rPr lang="fr-FR" sz="1600" dirty="0"/>
              <a:t>Déployer la stack EFK </a:t>
            </a:r>
          </a:p>
        </p:txBody>
      </p:sp>
      <p:pic>
        <p:nvPicPr>
          <p:cNvPr id="17" name="Picture 2" descr="After Fluentd">
            <a:extLst>
              <a:ext uri="{FF2B5EF4-FFF2-40B4-BE49-F238E27FC236}">
                <a16:creationId xmlns:a16="http://schemas.microsoft.com/office/drawing/2014/main" id="{51A5A68A-2EED-36D4-C1A5-6CB95563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500" y="3778982"/>
            <a:ext cx="4424955" cy="277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EFK LOgo">
            <a:extLst>
              <a:ext uri="{FF2B5EF4-FFF2-40B4-BE49-F238E27FC236}">
                <a16:creationId xmlns:a16="http://schemas.microsoft.com/office/drawing/2014/main" id="{EC25D406-D182-C357-6478-6A490E2B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629" y="3984741"/>
            <a:ext cx="3894770" cy="22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955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TP-9: </a:t>
            </a:r>
            <a:r>
              <a:rPr lang="fr-FR" sz="4600" dirty="0">
                <a:solidFill>
                  <a:srgbClr val="FFFFFF"/>
                </a:solidFill>
              </a:rPr>
              <a:t>Monitoring et gestion des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83" y="2276475"/>
            <a:ext cx="11066633" cy="2386209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Monitoring</a:t>
            </a:r>
          </a:p>
          <a:p>
            <a:pPr lvl="1"/>
            <a:r>
              <a:rPr lang="fr-FR" sz="1600" dirty="0"/>
              <a:t>Déployer Graphana et </a:t>
            </a:r>
            <a:r>
              <a:rPr lang="fr-FR" sz="1600" dirty="0" err="1"/>
              <a:t>Prometheus</a:t>
            </a:r>
            <a:r>
              <a:rPr lang="fr-FR" sz="1600" dirty="0"/>
              <a:t> </a:t>
            </a:r>
            <a:r>
              <a:rPr lang="fr-FR" sz="1600" dirty="0">
                <a:hlinkClick r:id="rId3"/>
              </a:rPr>
              <a:t>https://github.com/stefanprodan/dockprom</a:t>
            </a:r>
            <a:r>
              <a:rPr lang="fr-FR" sz="1600" dirty="0"/>
              <a:t> </a:t>
            </a:r>
          </a:p>
          <a:p>
            <a:pPr lvl="1"/>
            <a:r>
              <a:rPr lang="fr-FR" sz="1600" dirty="0"/>
              <a:t>Visualiser les métriques du serveur</a:t>
            </a:r>
          </a:p>
          <a:p>
            <a:pPr lvl="1"/>
            <a:endParaRPr lang="fr-FR" sz="1600" dirty="0"/>
          </a:p>
          <a:p>
            <a:r>
              <a:rPr lang="fr-FR" sz="2000" dirty="0" err="1"/>
              <a:t>Logging</a:t>
            </a:r>
            <a:endParaRPr lang="fr-FR" sz="2000" dirty="0"/>
          </a:p>
          <a:p>
            <a:pPr lvl="1"/>
            <a:r>
              <a:rPr lang="fr-FR" sz="1600" dirty="0"/>
              <a:t>Déployer la stack EFK  </a:t>
            </a:r>
            <a:r>
              <a:rPr lang="fr-FR" sz="1600" dirty="0">
                <a:hlinkClick r:id="rId4"/>
              </a:rPr>
              <a:t>https://docs.fluentd.org/container-deployment/docker-compose</a:t>
            </a:r>
            <a:r>
              <a:rPr lang="fr-FR" sz="1600" dirty="0"/>
              <a:t> pour monitorer votre serveur</a:t>
            </a:r>
          </a:p>
          <a:p>
            <a:pPr lvl="1"/>
            <a:r>
              <a:rPr lang="fr-FR" sz="1600" dirty="0"/>
              <a:t>Générer des logs de connexion sur le serveur web apache créé.</a:t>
            </a:r>
          </a:p>
          <a:p>
            <a:pPr lvl="1"/>
            <a:r>
              <a:rPr lang="fr-FR" sz="1600" dirty="0"/>
              <a:t>Accéder à l’interface de </a:t>
            </a:r>
            <a:r>
              <a:rPr lang="fr-FR" sz="1600" dirty="0" err="1"/>
              <a:t>Kibina</a:t>
            </a:r>
            <a:r>
              <a:rPr lang="fr-FR" sz="1600" dirty="0"/>
              <a:t> pour voir les logs</a:t>
            </a:r>
            <a:endParaRPr lang="fr-FR" sz="800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95864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DD81A-8F89-4AA4-A24B-0F3532931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50990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628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99995-506A-0791-D69C-C3191892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Orchestration: pourquoi ?</a:t>
            </a:r>
          </a:p>
        </p:txBody>
      </p:sp>
      <p:pic>
        <p:nvPicPr>
          <p:cNvPr id="4" name="Picture 2" descr="Swarm mode cluster">
            <a:extLst>
              <a:ext uri="{FF2B5EF4-FFF2-40B4-BE49-F238E27FC236}">
                <a16:creationId xmlns:a16="http://schemas.microsoft.com/office/drawing/2014/main" id="{67167DB4-B85D-686A-C7A6-FDC18A5C3C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3" r="9418"/>
          <a:stretch/>
        </p:blipFill>
        <p:spPr bwMode="auto">
          <a:xfrm>
            <a:off x="661595" y="2172075"/>
            <a:ext cx="5845495" cy="343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053">
            <a:extLst>
              <a:ext uri="{FF2B5EF4-FFF2-40B4-BE49-F238E27FC236}">
                <a16:creationId xmlns:a16="http://schemas.microsoft.com/office/drawing/2014/main" id="{1DB138BD-68A6-23AE-DB84-AB338CCA3A7D}"/>
              </a:ext>
            </a:extLst>
          </p:cNvPr>
          <p:cNvSpPr txBox="1">
            <a:spLocks/>
          </p:cNvSpPr>
          <p:nvPr/>
        </p:nvSpPr>
        <p:spPr>
          <a:xfrm>
            <a:off x="6786283" y="1804134"/>
            <a:ext cx="5298140" cy="41667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sz="2400" dirty="0"/>
              <a:t>Etat des applications /conteneurs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Auto-</a:t>
            </a:r>
            <a:r>
              <a:rPr lang="fr-FR" sz="2400" dirty="0" err="1"/>
              <a:t>discovery</a:t>
            </a:r>
            <a:endParaRPr lang="fr-FR" sz="2400" dirty="0"/>
          </a:p>
          <a:p>
            <a:pPr>
              <a:lnSpc>
                <a:spcPct val="100000"/>
              </a:lnSpc>
            </a:pPr>
            <a:r>
              <a:rPr lang="fr-FR" sz="2400" dirty="0"/>
              <a:t>Rolling Update / Blue-Green </a:t>
            </a:r>
            <a:r>
              <a:rPr lang="fr-FR" sz="2400" dirty="0" err="1"/>
              <a:t>deployment</a:t>
            </a:r>
            <a:r>
              <a:rPr lang="fr-FR" sz="2400" dirty="0"/>
              <a:t> / rollbacks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Scalabilité des services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Load</a:t>
            </a:r>
            <a:r>
              <a:rPr lang="fr-FR" sz="2400" dirty="0"/>
              <a:t> balancing</a:t>
            </a:r>
          </a:p>
          <a:p>
            <a:pPr>
              <a:lnSpc>
                <a:spcPct val="100000"/>
              </a:lnSpc>
            </a:pPr>
            <a:r>
              <a:rPr lang="fr-FR" sz="2400" dirty="0"/>
              <a:t>Secret Management</a:t>
            </a:r>
          </a:p>
          <a:p>
            <a:pPr>
              <a:lnSpc>
                <a:spcPct val="100000"/>
              </a:lnSpc>
            </a:pPr>
            <a:r>
              <a:rPr lang="fr-FR" sz="2400" dirty="0" err="1"/>
              <a:t>Fail-over</a:t>
            </a:r>
            <a:r>
              <a:rPr lang="fr-FR" sz="2400" dirty="0"/>
              <a:t> app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826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9744-D5E2-C16D-07A8-52701F18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Solutions d’orchestration</a:t>
            </a:r>
            <a:endParaRPr lang="fr-FR" dirty="0"/>
          </a:p>
        </p:txBody>
      </p:sp>
      <p:pic>
        <p:nvPicPr>
          <p:cNvPr id="1026" name="Picture 2" descr="Swarm - Official Image | Docker Hub">
            <a:extLst>
              <a:ext uri="{FF2B5EF4-FFF2-40B4-BE49-F238E27FC236}">
                <a16:creationId xmlns:a16="http://schemas.microsoft.com/office/drawing/2014/main" id="{604EAC95-7DEE-0E32-9699-AA54448D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73" y="1802390"/>
            <a:ext cx="1500296" cy="125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CC5BA9-D5F9-43B2-4F11-8741A7D4B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19" y="1802390"/>
            <a:ext cx="136754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ache Mesos - Wikipedia">
            <a:extLst>
              <a:ext uri="{FF2B5EF4-FFF2-40B4-BE49-F238E27FC236}">
                <a16:creationId xmlns:a16="http://schemas.microsoft.com/office/drawing/2014/main" id="{29F819D1-FBB1-8389-5912-823D05140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018" y="1938427"/>
            <a:ext cx="3105679" cy="107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mad - L'orchestration par Hashicorp">
            <a:extLst>
              <a:ext uri="{FF2B5EF4-FFF2-40B4-BE49-F238E27FC236}">
                <a16:creationId xmlns:a16="http://schemas.microsoft.com/office/drawing/2014/main" id="{CEE2C1E3-7B9C-1C41-7553-6674DF71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69" y="3335727"/>
            <a:ext cx="1472999" cy="147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ancher, un orchestrateur petit mais puissant – Blog Zenika">
            <a:extLst>
              <a:ext uri="{FF2B5EF4-FFF2-40B4-BE49-F238E27FC236}">
                <a16:creationId xmlns:a16="http://schemas.microsoft.com/office/drawing/2014/main" id="{2FA6BC03-135A-AD5D-44C7-B1E50FC7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602" y="3642205"/>
            <a:ext cx="1825632" cy="87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gke logo">
            <a:extLst>
              <a:ext uri="{FF2B5EF4-FFF2-40B4-BE49-F238E27FC236}">
                <a16:creationId xmlns:a16="http://schemas.microsoft.com/office/drawing/2014/main" id="{7B417F8B-4831-1B34-D7D2-23B6F464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04" y="4881928"/>
            <a:ext cx="3137587" cy="16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Deploy Kubernetes cluster on Amazon EKS - Knoldus Blogs">
            <a:extLst>
              <a:ext uri="{FF2B5EF4-FFF2-40B4-BE49-F238E27FC236}">
                <a16:creationId xmlns:a16="http://schemas.microsoft.com/office/drawing/2014/main" id="{0027CEE6-AA8C-A7CE-CF94-1DBC0573B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87" y="4811625"/>
            <a:ext cx="1942029" cy="179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zure Kubernetes Service (AKS)">
            <a:extLst>
              <a:ext uri="{FF2B5EF4-FFF2-40B4-BE49-F238E27FC236}">
                <a16:creationId xmlns:a16="http://schemas.microsoft.com/office/drawing/2014/main" id="{A4A8A7AF-C34A-6B1A-0A5E-EEB22B91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934" y="5143503"/>
            <a:ext cx="2229486" cy="123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81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5AECC-E4CE-FD70-28F6-22D6E5A1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Kubernetes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21DF7B3-F73D-3559-5152-5A33269E7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525" y="2592277"/>
            <a:ext cx="1771648" cy="171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7E5048A-FBC1-10A8-437E-7B64226FFABE}"/>
              </a:ext>
            </a:extLst>
          </p:cNvPr>
          <p:cNvSpPr/>
          <p:nvPr/>
        </p:nvSpPr>
        <p:spPr>
          <a:xfrm>
            <a:off x="2824480" y="1950720"/>
            <a:ext cx="2215665" cy="88053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Open source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D8AAE92-211A-DEEE-DFEB-B84D00899DAD}"/>
              </a:ext>
            </a:extLst>
          </p:cNvPr>
          <p:cNvSpPr/>
          <p:nvPr/>
        </p:nvSpPr>
        <p:spPr>
          <a:xfrm>
            <a:off x="6702213" y="1950719"/>
            <a:ext cx="2215665" cy="8805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Automation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C03B65F-1A7F-3C78-BC15-91F11584A851}"/>
              </a:ext>
            </a:extLst>
          </p:cNvPr>
          <p:cNvSpPr/>
          <p:nvPr/>
        </p:nvSpPr>
        <p:spPr>
          <a:xfrm>
            <a:off x="2781427" y="3429000"/>
            <a:ext cx="2215665" cy="8805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Management des conteneurs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4D45B5C-0571-34D5-60AC-337D80B2DD31}"/>
              </a:ext>
            </a:extLst>
          </p:cNvPr>
          <p:cNvSpPr/>
          <p:nvPr/>
        </p:nvSpPr>
        <p:spPr>
          <a:xfrm>
            <a:off x="6835267" y="3506893"/>
            <a:ext cx="2215665" cy="88053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Configuration déclarative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AA5B51-FBFF-DA91-10FF-55F3B88EA79F}"/>
              </a:ext>
            </a:extLst>
          </p:cNvPr>
          <p:cNvSpPr/>
          <p:nvPr/>
        </p:nvSpPr>
        <p:spPr>
          <a:xfrm>
            <a:off x="4814516" y="4691298"/>
            <a:ext cx="2215665" cy="8805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Configuration Impérative</a:t>
            </a:r>
          </a:p>
        </p:txBody>
      </p:sp>
    </p:spTree>
    <p:extLst>
      <p:ext uri="{BB962C8B-B14F-4D97-AF65-F5344CB8AC3E}">
        <p14:creationId xmlns:p14="http://schemas.microsoft.com/office/powerpoint/2010/main" val="1755998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5AECC-E4CE-FD70-28F6-22D6E5A1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Kubernetes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551B12F9-FB4D-639F-608B-DE8005C9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Supporte différents types de </a:t>
            </a:r>
            <a:r>
              <a:rPr lang="fr-FR" dirty="0" err="1"/>
              <a:t>workload</a:t>
            </a:r>
            <a:endParaRPr lang="fr-FR" dirty="0"/>
          </a:p>
          <a:p>
            <a:pPr lvl="1">
              <a:lnSpc>
                <a:spcPct val="150000"/>
              </a:lnSpc>
            </a:pPr>
            <a:r>
              <a:rPr lang="fr-FR" dirty="0"/>
              <a:t> </a:t>
            </a:r>
            <a:r>
              <a:rPr lang="fr-FR" dirty="0" err="1"/>
              <a:t>Stateful</a:t>
            </a:r>
            <a:r>
              <a:rPr lang="fr-FR" dirty="0"/>
              <a:t>, </a:t>
            </a:r>
            <a:r>
              <a:rPr lang="fr-FR" dirty="0" err="1"/>
              <a:t>stateless</a:t>
            </a:r>
            <a:r>
              <a:rPr lang="fr-FR" dirty="0"/>
              <a:t>, batch jobs, daemon </a:t>
            </a:r>
          </a:p>
          <a:p>
            <a:pPr>
              <a:lnSpc>
                <a:spcPct val="150000"/>
              </a:lnSpc>
            </a:pPr>
            <a:r>
              <a:rPr lang="fr-FR" dirty="0"/>
              <a:t>Gère l’</a:t>
            </a:r>
            <a:r>
              <a:rPr lang="fr-FR" dirty="0" err="1"/>
              <a:t>autoscaling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/>
              <a:t>Gestion des ressources </a:t>
            </a:r>
          </a:p>
          <a:p>
            <a:pPr>
              <a:lnSpc>
                <a:spcPct val="150000"/>
              </a:lnSpc>
            </a:pPr>
            <a:r>
              <a:rPr lang="fr-FR" dirty="0"/>
              <a:t>Extensible</a:t>
            </a:r>
          </a:p>
          <a:p>
            <a:pPr>
              <a:lnSpc>
                <a:spcPct val="150000"/>
              </a:lnSpc>
            </a:pPr>
            <a:r>
              <a:rPr lang="fr-FR" dirty="0"/>
              <a:t>Portable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5587AF7-5DD5-6557-548B-9395A175F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54" y="2260197"/>
            <a:ext cx="2411647" cy="2337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7733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9744-D5E2-C16D-07A8-52701F18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Kubernetes composants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A42119-DA40-5AA1-930B-2447A2155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16" y="1681161"/>
            <a:ext cx="9340077" cy="44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4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9744-D5E2-C16D-07A8-52701F18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Kubernetes composants: </a:t>
            </a:r>
            <a:r>
              <a:rPr lang="fr-FR" dirty="0" err="1"/>
              <a:t>kubectl</a:t>
            </a:r>
            <a:endParaRPr lang="fr-FR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0A5492E-8CEE-E5B5-C12B-EFD5AB0AF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295"/>
            <a:ext cx="5195047" cy="17506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fr-FR" sz="2200" dirty="0"/>
              <a:t>Utilitaire utilisé pour contrôler le cluster</a:t>
            </a:r>
          </a:p>
          <a:p>
            <a:pPr>
              <a:lnSpc>
                <a:spcPct val="100000"/>
              </a:lnSpc>
            </a:pPr>
            <a:r>
              <a:rPr lang="fr-FR" sz="2200" dirty="0"/>
              <a:t>Permet de manager des objets K8s</a:t>
            </a:r>
          </a:p>
          <a:p>
            <a:pPr>
              <a:lnSpc>
                <a:spcPct val="100000"/>
              </a:lnSpc>
            </a:pPr>
            <a:r>
              <a:rPr lang="fr-FR" sz="2200" dirty="0"/>
              <a:t>Permet l’inspection et l’export des </a:t>
            </a:r>
            <a:r>
              <a:rPr lang="fr-FR" sz="2200" dirty="0" err="1"/>
              <a:t>configs</a:t>
            </a:r>
            <a:endParaRPr lang="fr-FR" sz="2200" dirty="0"/>
          </a:p>
          <a:p>
            <a:pPr>
              <a:lnSpc>
                <a:spcPct val="100000"/>
              </a:lnSpc>
            </a:pPr>
            <a:r>
              <a:rPr lang="fr-FR" sz="2200" dirty="0"/>
              <a:t>Introspection d’application</a:t>
            </a:r>
          </a:p>
          <a:p>
            <a:pPr>
              <a:lnSpc>
                <a:spcPct val="100000"/>
              </a:lnSpc>
            </a:pPr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92138B-1DBD-CEC2-9EF5-603FFA8CF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15" y="1690688"/>
            <a:ext cx="3337491" cy="21013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B94FC1-83AB-9E5B-AD33-387B4CF4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07" y="3792071"/>
            <a:ext cx="7365445" cy="30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4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9E6440-28AB-43CB-B9F2-B84F6A187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242" y="365124"/>
            <a:ext cx="5431537" cy="5797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7D300-E962-4597-9CDD-B0711415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38" y="704088"/>
            <a:ext cx="4804011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Présentation du formateur</a:t>
            </a:r>
            <a:endParaRPr lang="fr-FR" sz="40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F66F-CF19-4412-A244-5A6F57E2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38" y="2066544"/>
            <a:ext cx="4804011" cy="3781035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Achille MONGA (Cloud Architect, DevOps, </a:t>
            </a:r>
            <a:r>
              <a:rPr lang="en-US" sz="2200" dirty="0" err="1">
                <a:solidFill>
                  <a:schemeClr val="bg1"/>
                </a:solidFill>
              </a:rPr>
              <a:t>Ingénieur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Logiciels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Embarqués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LDLC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RENAULT</a:t>
            </a:r>
          </a:p>
          <a:p>
            <a:r>
              <a:rPr lang="en-US" sz="2200" dirty="0">
                <a:solidFill>
                  <a:schemeClr val="bg1"/>
                </a:solidFill>
              </a:rPr>
              <a:t>SNCF</a:t>
            </a:r>
          </a:p>
          <a:p>
            <a:r>
              <a:rPr lang="en-US" sz="2200" dirty="0">
                <a:solidFill>
                  <a:schemeClr val="bg1"/>
                </a:solidFill>
              </a:rPr>
              <a:t>ENEDIS</a:t>
            </a:r>
          </a:p>
          <a:p>
            <a:r>
              <a:rPr lang="en-US" sz="2200" dirty="0">
                <a:solidFill>
                  <a:schemeClr val="bg1"/>
                </a:solidFill>
              </a:rPr>
              <a:t>ADEUNIS</a:t>
            </a:r>
          </a:p>
          <a:p>
            <a:endParaRPr lang="fr-FR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2200" dirty="0">
                <a:solidFill>
                  <a:schemeClr val="bg1"/>
                </a:solidFill>
              </a:rPr>
              <a:t>@achillemonga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305783-D6E2-44D5-A8EE-1EED1C2A8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6" y="365124"/>
            <a:ext cx="1991846" cy="1990446"/>
          </a:xfrm>
          <a:prstGeom prst="rect">
            <a:avLst/>
          </a:prstGeom>
        </p:spPr>
      </p:pic>
      <p:pic>
        <p:nvPicPr>
          <p:cNvPr id="10" name="Image 9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4712D4B7-B90E-40EF-AD9A-B1EE16BAD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93" y="4427607"/>
            <a:ext cx="2204352" cy="2204352"/>
          </a:xfrm>
          <a:prstGeom prst="rect">
            <a:avLst/>
          </a:prstGeom>
        </p:spPr>
      </p:pic>
      <p:pic>
        <p:nvPicPr>
          <p:cNvPr id="11" name="Image 10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7FC1E52F-5992-4461-AAF5-C29E131D29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46" y="2394258"/>
            <a:ext cx="2069483" cy="2069483"/>
          </a:xfrm>
          <a:prstGeom prst="rect">
            <a:avLst/>
          </a:prstGeom>
        </p:spPr>
      </p:pic>
      <p:pic>
        <p:nvPicPr>
          <p:cNvPr id="12" name="Image 11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92F1D8AF-97CC-475E-A44B-B38654CD0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44" y="4463741"/>
            <a:ext cx="2168218" cy="2168218"/>
          </a:xfrm>
          <a:prstGeom prst="rect">
            <a:avLst/>
          </a:prstGeom>
        </p:spPr>
      </p:pic>
      <p:pic>
        <p:nvPicPr>
          <p:cNvPr id="5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3745F9AC-06BD-C32D-2085-E76FEBF27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05" y="365124"/>
            <a:ext cx="2168218" cy="216821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76CC4AE-363C-201F-CA1E-7AE71F39F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46" y="325936"/>
            <a:ext cx="1991846" cy="1990446"/>
          </a:xfrm>
          <a:prstGeom prst="rect">
            <a:avLst/>
          </a:prstGeom>
        </p:spPr>
      </p:pic>
      <p:pic>
        <p:nvPicPr>
          <p:cNvPr id="15" name="Image 14" descr="Une image contenant texte, signe, extérieur&#10;&#10;Description générée automatiquement">
            <a:extLst>
              <a:ext uri="{FF2B5EF4-FFF2-40B4-BE49-F238E27FC236}">
                <a16:creationId xmlns:a16="http://schemas.microsoft.com/office/drawing/2014/main" id="{C674DD07-AC43-FEDF-2AEC-C6C13967E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93" y="4388419"/>
            <a:ext cx="2204352" cy="2204352"/>
          </a:xfrm>
          <a:prstGeom prst="rect">
            <a:avLst/>
          </a:prstGeom>
        </p:spPr>
      </p:pic>
      <p:pic>
        <p:nvPicPr>
          <p:cNvPr id="16" name="Image 15" descr="Une image contenant texte, carte de visite&#10;&#10;Description générée automatiquement">
            <a:extLst>
              <a:ext uri="{FF2B5EF4-FFF2-40B4-BE49-F238E27FC236}">
                <a16:creationId xmlns:a16="http://schemas.microsoft.com/office/drawing/2014/main" id="{271974DC-436B-B5F0-35D1-A7C214FA4B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46" y="2355070"/>
            <a:ext cx="2069483" cy="2069483"/>
          </a:xfrm>
          <a:prstGeom prst="rect">
            <a:avLst/>
          </a:prstGeom>
        </p:spPr>
      </p:pic>
      <p:pic>
        <p:nvPicPr>
          <p:cNvPr id="17" name="Image 16" descr="Une image contenant texte, extérieur, signe&#10;&#10;Description générée automatiquement">
            <a:extLst>
              <a:ext uri="{FF2B5EF4-FFF2-40B4-BE49-F238E27FC236}">
                <a16:creationId xmlns:a16="http://schemas.microsoft.com/office/drawing/2014/main" id="{FFD46504-9445-2F85-A594-37F64007C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044" y="4424553"/>
            <a:ext cx="2168218" cy="21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44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9744-D5E2-C16D-07A8-52701F18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 de Kubernetes: </a:t>
            </a:r>
            <a:r>
              <a:rPr lang="fr-FR" dirty="0" err="1"/>
              <a:t>pod</a:t>
            </a:r>
            <a:endParaRPr lang="fr-FR" dirty="0"/>
          </a:p>
        </p:txBody>
      </p:sp>
      <p:pic>
        <p:nvPicPr>
          <p:cNvPr id="5" name="Picture 6" descr="Kubernetes Essentials: the basic components - pods, services">
            <a:extLst>
              <a:ext uri="{FF2B5EF4-FFF2-40B4-BE49-F238E27FC236}">
                <a16:creationId xmlns:a16="http://schemas.microsoft.com/office/drawing/2014/main" id="{5A16E758-253D-F3D1-B885-575774C3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1981" y="1566632"/>
            <a:ext cx="6318325" cy="454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7D9C455-7565-6FEB-7822-4557A59F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295"/>
            <a:ext cx="4065494" cy="19378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2000" dirty="0"/>
              <a:t>Plus petite unité d’exécution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Espace réseau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Espace de volume</a:t>
            </a:r>
          </a:p>
          <a:p>
            <a:pPr>
              <a:lnSpc>
                <a:spcPct val="100000"/>
              </a:lnSpc>
            </a:pPr>
            <a:r>
              <a:rPr lang="fr-FR" sz="2000" dirty="0"/>
              <a:t>Données Ephémères</a:t>
            </a:r>
            <a:endParaRPr lang="en-US" sz="2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4305B8F-2CCB-7C6A-75F0-D33A6344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1228"/>
            <a:ext cx="4229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67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E19744-D5E2-C16D-07A8-52701F18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objets de Kubernetes: </a:t>
            </a:r>
            <a:r>
              <a:rPr lang="fr-FR" dirty="0" err="1"/>
              <a:t>Replica</a:t>
            </a:r>
            <a:r>
              <a:rPr lang="fr-FR" dirty="0"/>
              <a:t> set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27D9C455-7565-6FEB-7822-4557A59F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131"/>
            <a:ext cx="4065494" cy="1305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Scalabilité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Résilience</a:t>
            </a:r>
            <a:endParaRPr lang="en-US" sz="2000" dirty="0"/>
          </a:p>
        </p:txBody>
      </p:sp>
      <p:pic>
        <p:nvPicPr>
          <p:cNvPr id="7" name="Picture 2" descr="Kubernetes - Replica Sets - The IT Hollow">
            <a:extLst>
              <a:ext uri="{FF2B5EF4-FFF2-40B4-BE49-F238E27FC236}">
                <a16:creationId xmlns:a16="http://schemas.microsoft.com/office/drawing/2014/main" id="{5B055E9C-6400-3F1C-018F-9A5C579A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7534" y="1983488"/>
            <a:ext cx="6656832" cy="356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41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E617A-D2E6-A6AF-F071-CF6587E4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Kubernetes: Bonnes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30BE7-A6DF-C3CB-7D25-49646F5FB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les 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 err="1"/>
              <a:t>Readiness</a:t>
            </a:r>
            <a:r>
              <a:rPr lang="fr-FR" dirty="0"/>
              <a:t> et  </a:t>
            </a:r>
            <a:r>
              <a:rPr lang="fr-FR" dirty="0" err="1"/>
              <a:t>liveness</a:t>
            </a:r>
            <a:r>
              <a:rPr lang="fr-FR" dirty="0"/>
              <a:t> probes</a:t>
            </a:r>
          </a:p>
          <a:p>
            <a:r>
              <a:rPr lang="fr-FR" dirty="0"/>
              <a:t>Mettre en place les limites de </a:t>
            </a:r>
            <a:r>
              <a:rPr lang="fr-FR" dirty="0" err="1"/>
              <a:t>resources</a:t>
            </a:r>
            <a:r>
              <a:rPr lang="fr-FR" dirty="0"/>
              <a:t> pour les différents objets</a:t>
            </a:r>
          </a:p>
          <a:p>
            <a:r>
              <a:rPr lang="fr-FR" dirty="0"/>
              <a:t>Déployer les </a:t>
            </a:r>
            <a:r>
              <a:rPr lang="fr-FR" dirty="0" err="1"/>
              <a:t>pods</a:t>
            </a:r>
            <a:r>
              <a:rPr lang="fr-FR" dirty="0"/>
              <a:t> comme </a:t>
            </a:r>
            <a:r>
              <a:rPr lang="fr-FR" dirty="0" err="1"/>
              <a:t>deployment</a:t>
            </a:r>
            <a:r>
              <a:rPr lang="fr-FR" dirty="0"/>
              <a:t>, </a:t>
            </a:r>
            <a:r>
              <a:rPr lang="fr-FR" dirty="0" err="1"/>
              <a:t>replicaset</a:t>
            </a:r>
            <a:r>
              <a:rPr lang="fr-FR" dirty="0"/>
              <a:t> ou </a:t>
            </a:r>
            <a:r>
              <a:rPr lang="fr-FR" dirty="0" err="1"/>
              <a:t>statefuset</a:t>
            </a:r>
            <a:endParaRPr lang="fr-FR" dirty="0"/>
          </a:p>
          <a:p>
            <a:r>
              <a:rPr lang="fr-FR" dirty="0"/>
              <a:t>Utiliser des charts </a:t>
            </a:r>
            <a:r>
              <a:rPr lang="fr-FR" dirty="0" err="1"/>
              <a:t>helm</a:t>
            </a:r>
            <a:r>
              <a:rPr lang="fr-FR" dirty="0"/>
              <a:t> pour vos déploiements </a:t>
            </a:r>
          </a:p>
          <a:p>
            <a:r>
              <a:rPr lang="fr-FR" dirty="0"/>
              <a:t>Faire du </a:t>
            </a:r>
            <a:r>
              <a:rPr lang="fr-FR" dirty="0" err="1"/>
              <a:t>Gitops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22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ACD307E-90BD-AE3D-FD6D-6AC316ABC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802407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733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600" dirty="0">
                <a:solidFill>
                  <a:srgbClr val="FFFFFF"/>
                </a:solidFill>
              </a:rPr>
              <a:t>TP-1: déploiement Wordpress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299645"/>
          </a:xfrm>
        </p:spPr>
        <p:txBody>
          <a:bodyPr>
            <a:normAutofit/>
          </a:bodyPr>
          <a:lstStyle/>
          <a:p>
            <a:r>
              <a:rPr lang="fr-FR" sz="2600" dirty="0"/>
              <a:t>Démarrer un conteneur </a:t>
            </a:r>
            <a:r>
              <a:rPr lang="fr-FR" sz="2600" dirty="0" err="1"/>
              <a:t>wordpress</a:t>
            </a:r>
            <a:r>
              <a:rPr lang="fr-FR" sz="2600" dirty="0"/>
              <a:t> avec la commande run</a:t>
            </a:r>
          </a:p>
          <a:p>
            <a:pPr lvl="1"/>
            <a:r>
              <a:rPr lang="fr-FR" sz="2200" dirty="0"/>
              <a:t>Créer un réseau dans lequel le conteneur sera déployé</a:t>
            </a:r>
          </a:p>
          <a:p>
            <a:pPr lvl="1"/>
            <a:r>
              <a:rPr lang="fr-FR" sz="2200" dirty="0"/>
              <a:t>Démarrer un conteneur </a:t>
            </a:r>
            <a:r>
              <a:rPr lang="fr-FR" sz="2200" dirty="0" err="1"/>
              <a:t>mysql</a:t>
            </a:r>
            <a:r>
              <a:rPr lang="fr-FR" sz="2200" dirty="0"/>
              <a:t> qui sera utilisé pour stocker les config </a:t>
            </a:r>
            <a:r>
              <a:rPr lang="fr-FR" sz="2200" dirty="0" err="1"/>
              <a:t>wordpress</a:t>
            </a:r>
            <a:endParaRPr lang="fr-FR" sz="2200" dirty="0"/>
          </a:p>
          <a:p>
            <a:pPr lvl="2"/>
            <a:r>
              <a:rPr lang="fr-FR" sz="1800" dirty="0"/>
              <a:t>Créer un volume où seront persister les données de la BD situé dans /var/lib/</a:t>
            </a:r>
            <a:r>
              <a:rPr lang="fr-FR" sz="1800" dirty="0" err="1"/>
              <a:t>mysql</a:t>
            </a:r>
            <a:endParaRPr lang="fr-FR" sz="1800" dirty="0"/>
          </a:p>
          <a:p>
            <a:pPr lvl="2"/>
            <a:r>
              <a:rPr lang="fr-FR" sz="1800" dirty="0"/>
              <a:t>Utiliser les variables : </a:t>
            </a:r>
            <a:r>
              <a:rPr lang="fr-FR" sz="1600" dirty="0" err="1"/>
              <a:t>db_name</a:t>
            </a:r>
            <a:r>
              <a:rPr lang="fr-FR" sz="1600" dirty="0"/>
              <a:t>=</a:t>
            </a:r>
            <a:r>
              <a:rPr lang="fr-FR" sz="1600" dirty="0" err="1"/>
              <a:t>wordpress_sparks</a:t>
            </a:r>
            <a:r>
              <a:rPr lang="fr-FR" sz="1600" dirty="0"/>
              <a:t>, user=</a:t>
            </a:r>
            <a:r>
              <a:rPr lang="fr-FR" sz="1600" dirty="0" err="1"/>
              <a:t>sparks</a:t>
            </a:r>
            <a:r>
              <a:rPr lang="fr-FR" sz="1600" dirty="0"/>
              <a:t>,  </a:t>
            </a:r>
            <a:r>
              <a:rPr lang="fr-FR" sz="1600" dirty="0" err="1"/>
              <a:t>password</a:t>
            </a:r>
            <a:r>
              <a:rPr lang="fr-FR" sz="1600" dirty="0"/>
              <a:t>=</a:t>
            </a:r>
            <a:r>
              <a:rPr lang="fr-FR" sz="1600" dirty="0" err="1"/>
              <a:t>sparks</a:t>
            </a:r>
            <a:endParaRPr lang="fr-FR" sz="1600" dirty="0"/>
          </a:p>
          <a:p>
            <a:pPr lvl="1"/>
            <a:r>
              <a:rPr lang="fr-FR" sz="2200" dirty="0"/>
              <a:t>Démarrer le conteneur </a:t>
            </a:r>
            <a:r>
              <a:rPr lang="fr-FR" sz="2200" dirty="0" err="1"/>
              <a:t>wordpress</a:t>
            </a:r>
            <a:r>
              <a:rPr lang="fr-FR" sz="2200" dirty="0"/>
              <a:t> de sorte qu’il utilise la le conteneur de BD</a:t>
            </a:r>
          </a:p>
          <a:p>
            <a:pPr lvl="2"/>
            <a:r>
              <a:rPr lang="fr-FR" sz="1800" dirty="0"/>
              <a:t>Créer un volume où seront persister les données de </a:t>
            </a:r>
            <a:r>
              <a:rPr lang="fr-FR" sz="1800" dirty="0" err="1"/>
              <a:t>wordpress</a:t>
            </a:r>
            <a:r>
              <a:rPr lang="fr-FR" sz="1800" dirty="0"/>
              <a:t> situé dans /var/www/html</a:t>
            </a:r>
          </a:p>
          <a:p>
            <a:pPr lvl="2"/>
            <a:endParaRPr lang="fr-FR" sz="1600" dirty="0"/>
          </a:p>
          <a:p>
            <a:r>
              <a:rPr lang="fr-FR" sz="2600" dirty="0"/>
              <a:t>Exécuter Wordpress via docker compose</a:t>
            </a:r>
          </a:p>
          <a:p>
            <a:pPr lvl="1"/>
            <a:r>
              <a:rPr lang="fr-FR" sz="2200" dirty="0"/>
              <a:t>Utiliser </a:t>
            </a:r>
            <a:r>
              <a:rPr lang="fr-FR" sz="2200" dirty="0" err="1"/>
              <a:t>composerize</a:t>
            </a:r>
            <a:r>
              <a:rPr lang="fr-FR" sz="2200" dirty="0"/>
              <a:t> pour écrire votre fichier </a:t>
            </a:r>
            <a:r>
              <a:rPr lang="fr-FR" sz="2200" dirty="0" err="1"/>
              <a:t>iac</a:t>
            </a: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16887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7FFD28-545C-4C88-A2E7-152FB234C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9113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D643A-BCF9-43F8-9516-236B86C6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TP-2: student list </a:t>
            </a:r>
            <a:endParaRPr lang="fr-FR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5161B-1C91-40F8-A128-7ADFE2B3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475"/>
            <a:ext cx="10515600" cy="1028428"/>
          </a:xfrm>
        </p:spPr>
        <p:txBody>
          <a:bodyPr>
            <a:normAutofit/>
          </a:bodyPr>
          <a:lstStyle/>
          <a:p>
            <a:r>
              <a:rPr lang="fr-FR" sz="2600" dirty="0"/>
              <a:t>Suivre les instructions pour conteneuriser puis exécuter l’application </a:t>
            </a:r>
            <a:r>
              <a:rPr lang="fr-FR" sz="2600" dirty="0">
                <a:hlinkClick r:id="rId3"/>
              </a:rPr>
              <a:t>https://github.com/MTA1711/student-list.git</a:t>
            </a:r>
            <a:r>
              <a:rPr lang="fr-FR" sz="2600" dirty="0"/>
              <a:t> </a:t>
            </a:r>
            <a:endParaRPr lang="fr-FR" sz="1600" dirty="0"/>
          </a:p>
        </p:txBody>
      </p:sp>
      <p:pic>
        <p:nvPicPr>
          <p:cNvPr id="5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743D446-3174-B067-EEB2-9BE85173FA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 r="1" b="10248"/>
          <a:stretch/>
        </p:blipFill>
        <p:spPr>
          <a:xfrm>
            <a:off x="2239464" y="3196229"/>
            <a:ext cx="7456834" cy="308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5DDBCB-0017-45CF-8768-24BC6903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Plan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ACD307E-90BD-AE3D-FD6D-6AC316ABC3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408510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466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216F0-63CD-2550-BCF5-0D749DE0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08"/>
            <a:ext cx="10515600" cy="1325563"/>
          </a:xfrm>
        </p:spPr>
        <p:txBody>
          <a:bodyPr/>
          <a:lstStyle/>
          <a:p>
            <a:r>
              <a:rPr lang="fr-FR"/>
              <a:t>Optimisation du Dockerfile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1325E-E067-7303-6977-45DC8E04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271"/>
            <a:ext cx="4953709" cy="5137494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Utilisation du cache lors de la construction de l’image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Layers</a:t>
            </a:r>
            <a:r>
              <a:rPr lang="fr-FR" dirty="0"/>
              <a:t> qui changent régulièrement doivent être les dernières de l’image</a:t>
            </a:r>
          </a:p>
          <a:p>
            <a:pPr lvl="1"/>
            <a:endParaRPr lang="fr-FR" dirty="0"/>
          </a:p>
          <a:p>
            <a:r>
              <a:rPr lang="fr-FR" dirty="0"/>
              <a:t>Avoir un utilisateur dédié pour l’</a:t>
            </a:r>
            <a:r>
              <a:rPr lang="fr-FR" dirty="0" err="1"/>
              <a:t>execution</a:t>
            </a:r>
            <a:r>
              <a:rPr lang="fr-FR" dirty="0"/>
              <a:t>. Eviter le root user</a:t>
            </a:r>
          </a:p>
          <a:p>
            <a:endParaRPr lang="fr-FR" dirty="0"/>
          </a:p>
          <a:p>
            <a:r>
              <a:rPr lang="fr-FR" dirty="0"/>
              <a:t>Toujours utiliser une version spécifique pour l’image de base</a:t>
            </a:r>
          </a:p>
          <a:p>
            <a:endParaRPr lang="fr-FR" dirty="0"/>
          </a:p>
          <a:p>
            <a:r>
              <a:rPr lang="fr-FR" dirty="0"/>
              <a:t>Un seul process par container</a:t>
            </a:r>
          </a:p>
          <a:p>
            <a:endParaRPr lang="fr-FR" dirty="0"/>
          </a:p>
          <a:p>
            <a:r>
              <a:rPr lang="fr-FR" dirty="0"/>
              <a:t>Avoir une image la plus petite possible</a:t>
            </a:r>
          </a:p>
          <a:p>
            <a:pPr lvl="1"/>
            <a:r>
              <a:rPr lang="fr-FR" dirty="0"/>
              <a:t>Accélère le déploiement</a:t>
            </a:r>
          </a:p>
          <a:p>
            <a:pPr lvl="1"/>
            <a:r>
              <a:rPr lang="fr-FR" dirty="0"/>
              <a:t>Utiliser le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multi-stage</a:t>
            </a:r>
            <a:endParaRPr lang="fr-FR" dirty="0"/>
          </a:p>
          <a:p>
            <a:pPr lvl="1"/>
            <a:r>
              <a:rPr lang="fr-FR" dirty="0" err="1"/>
              <a:t>Priviligier</a:t>
            </a:r>
            <a:r>
              <a:rPr lang="fr-FR" dirty="0"/>
              <a:t> les versions lite pour les images de base</a:t>
            </a:r>
          </a:p>
          <a:p>
            <a:pPr lvl="1"/>
            <a:r>
              <a:rPr lang="fr-FR" dirty="0"/>
              <a:t>Utiliser les images officielles</a:t>
            </a:r>
          </a:p>
          <a:p>
            <a:pPr lvl="1"/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2262AC3-D3B2-8A77-3F94-1D0C0F91D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59" y="2040397"/>
            <a:ext cx="5861589" cy="311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024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14141</TotalTime>
  <Words>2270</Words>
  <Application>Microsoft Office PowerPoint</Application>
  <PresentationFormat>Grand écran</PresentationFormat>
  <Paragraphs>392</Paragraphs>
  <Slides>42</Slides>
  <Notes>34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Lato</vt:lpstr>
      <vt:lpstr>Open Sans</vt:lpstr>
      <vt:lpstr>Thème Office</vt:lpstr>
      <vt:lpstr>Office Theme</vt:lpstr>
      <vt:lpstr>Docker Avancé</vt:lpstr>
      <vt:lpstr>Plan</vt:lpstr>
      <vt:lpstr>Plan</vt:lpstr>
      <vt:lpstr>Présentation du formateur</vt:lpstr>
      <vt:lpstr>Plan</vt:lpstr>
      <vt:lpstr>TP-1: déploiement Wordpress</vt:lpstr>
      <vt:lpstr>TP-2: student list </vt:lpstr>
      <vt:lpstr>Plan</vt:lpstr>
      <vt:lpstr>Optimisation du Dockerfile </vt:lpstr>
      <vt:lpstr>Pipeline CI/CD</vt:lpstr>
      <vt:lpstr>Private registry</vt:lpstr>
      <vt:lpstr>Scan des images</vt:lpstr>
      <vt:lpstr>Docker content trust: DCT</vt:lpstr>
      <vt:lpstr>TP-3: Optimisation Image</vt:lpstr>
      <vt:lpstr>TP-4: Scan Image avec docker scan</vt:lpstr>
      <vt:lpstr>TP-5: Mise en place d’une CI-CD pour la release de l’image</vt:lpstr>
      <vt:lpstr>TP-6: Gestion avancée des images: setup d’un registre privé</vt:lpstr>
      <vt:lpstr>Plan</vt:lpstr>
      <vt:lpstr>Sécurisation docker: Socket docker</vt:lpstr>
      <vt:lpstr>Sécurisation docker: les contextes</vt:lpstr>
      <vt:lpstr>Sécurisation docker: TLS Auth</vt:lpstr>
      <vt:lpstr>Sécurisation docker: Resource constraints</vt:lpstr>
      <vt:lpstr>Sécurisation docker: Capabilities</vt:lpstr>
      <vt:lpstr>TP-7: Sécurisation de la socket docker pour les remote user</vt:lpstr>
      <vt:lpstr>Plan</vt:lpstr>
      <vt:lpstr>Ingress</vt:lpstr>
      <vt:lpstr>TP-8: Exposer plusieurs app sur le serveur</vt:lpstr>
      <vt:lpstr>Plan</vt:lpstr>
      <vt:lpstr>Observabilité</vt:lpstr>
      <vt:lpstr>Observabilité: Monitoring</vt:lpstr>
      <vt:lpstr>Observabilité: Logging</vt:lpstr>
      <vt:lpstr>TP-9: Monitoring et gestion des logs</vt:lpstr>
      <vt:lpstr>Plan</vt:lpstr>
      <vt:lpstr>Orchestration: pourquoi ?</vt:lpstr>
      <vt:lpstr>Solutions d’orchestration</vt:lpstr>
      <vt:lpstr>Kubernetes</vt:lpstr>
      <vt:lpstr>Kubernetes features</vt:lpstr>
      <vt:lpstr>Kubernetes composants</vt:lpstr>
      <vt:lpstr>Kubernetes composants: kubectl</vt:lpstr>
      <vt:lpstr>Les objets de Kubernetes: pod</vt:lpstr>
      <vt:lpstr>Les objets de Kubernetes: Replica set</vt:lpstr>
      <vt:lpstr>Kubernetes: Bonnes pratiques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Avancé</dc:title>
  <dc:creator>Achille MONGA TCHEUCHEU</dc:creator>
  <cp:lastModifiedBy>Achille MONGA TCHEUCHEU</cp:lastModifiedBy>
  <cp:revision>117</cp:revision>
  <dcterms:created xsi:type="dcterms:W3CDTF">2022-06-27T15:26:29Z</dcterms:created>
  <dcterms:modified xsi:type="dcterms:W3CDTF">2022-07-15T09:02:54Z</dcterms:modified>
</cp:coreProperties>
</file>