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9144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1714816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1323689"/>
            <a:ext cx="8520600" cy="364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5038444"/>
            <a:ext cx="8520600" cy="140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8290163"/>
            <a:ext cx="548700" cy="69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966444"/>
            <a:ext cx="8520600" cy="349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5603956"/>
            <a:ext cx="8520600" cy="23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8290163"/>
            <a:ext cx="548700" cy="69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8290163"/>
            <a:ext cx="548700" cy="69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3823733"/>
            <a:ext cx="8520600" cy="149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8290163"/>
            <a:ext cx="548700" cy="69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791156"/>
            <a:ext cx="8520600" cy="10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2048844"/>
            <a:ext cx="8520600" cy="60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8290163"/>
            <a:ext cx="548700" cy="69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791156"/>
            <a:ext cx="8520600" cy="10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2048844"/>
            <a:ext cx="3999900" cy="60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2048844"/>
            <a:ext cx="3999900" cy="60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8290163"/>
            <a:ext cx="548700" cy="69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791156"/>
            <a:ext cx="8520600" cy="10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8290163"/>
            <a:ext cx="548700" cy="69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987733"/>
            <a:ext cx="2808000" cy="134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2470400"/>
            <a:ext cx="2808000" cy="56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8290163"/>
            <a:ext cx="548700" cy="69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800267"/>
            <a:ext cx="6367800" cy="727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8290163"/>
            <a:ext cx="548700" cy="69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222"/>
            <a:ext cx="4572000" cy="9144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2192311"/>
            <a:ext cx="4045200" cy="263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4983244"/>
            <a:ext cx="4045200" cy="219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1287244"/>
            <a:ext cx="3837000" cy="656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8290163"/>
            <a:ext cx="548700" cy="69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7521022"/>
            <a:ext cx="5998800" cy="10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8290163"/>
            <a:ext cx="548700" cy="69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791156"/>
            <a:ext cx="8520600" cy="10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2048844"/>
            <a:ext cx="8520600" cy="60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8290163"/>
            <a:ext cx="548700" cy="69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 rot="-9052638">
            <a:off x="4039286" y="4570592"/>
            <a:ext cx="956066" cy="956066"/>
          </a:xfrm>
          <a:prstGeom prst="ellipse">
            <a:avLst/>
          </a:prstGeom>
          <a:solidFill>
            <a:srgbClr val="0097A7">
              <a:alpha val="375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5" name="Google Shape;55;p13"/>
          <p:cNvGrpSpPr/>
          <p:nvPr/>
        </p:nvGrpSpPr>
        <p:grpSpPr>
          <a:xfrm>
            <a:off x="-122178" y="5279021"/>
            <a:ext cx="5774614" cy="3451002"/>
            <a:chOff x="-122178" y="5279021"/>
            <a:chExt cx="5774614" cy="3451002"/>
          </a:xfrm>
        </p:grpSpPr>
        <p:grpSp>
          <p:nvGrpSpPr>
            <p:cNvPr id="56" name="Google Shape;56;p13"/>
            <p:cNvGrpSpPr/>
            <p:nvPr/>
          </p:nvGrpSpPr>
          <p:grpSpPr>
            <a:xfrm>
              <a:off x="3303586" y="5279021"/>
              <a:ext cx="1427643" cy="1422044"/>
              <a:chOff x="2331007" y="1815048"/>
              <a:chExt cx="2799300" cy="2799300"/>
            </a:xfrm>
          </p:grpSpPr>
          <p:sp>
            <p:nvSpPr>
              <p:cNvPr id="57" name="Google Shape;57;p13"/>
              <p:cNvSpPr/>
              <p:nvPr/>
            </p:nvSpPr>
            <p:spPr>
              <a:xfrm rot="-9052976">
                <a:off x="2701671" y="2185713"/>
                <a:ext cx="2057971" cy="2057971"/>
              </a:xfrm>
              <a:prstGeom prst="ellipse">
                <a:avLst/>
              </a:prstGeom>
              <a:solidFill>
                <a:srgbClr val="001DA7">
                  <a:alpha val="37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" name="Google Shape;58;p13"/>
              <p:cNvSpPr txBox="1"/>
              <p:nvPr/>
            </p:nvSpPr>
            <p:spPr>
              <a:xfrm>
                <a:off x="2615627" y="2424849"/>
                <a:ext cx="2187900" cy="1522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GB" sz="1700">
                    <a:solidFill>
                      <a:schemeClr val="dk2"/>
                    </a:solidFill>
                  </a:rPr>
                  <a:t>Field Teaching</a:t>
                </a:r>
                <a:endParaRPr b="1" sz="1700">
                  <a:solidFill>
                    <a:schemeClr val="dk2"/>
                  </a:solidFill>
                </a:endParaRPr>
              </a:p>
            </p:txBody>
          </p:sp>
        </p:grpSp>
        <p:grpSp>
          <p:nvGrpSpPr>
            <p:cNvPr id="59" name="Google Shape;59;p13"/>
            <p:cNvGrpSpPr/>
            <p:nvPr/>
          </p:nvGrpSpPr>
          <p:grpSpPr>
            <a:xfrm>
              <a:off x="3246720" y="6332892"/>
              <a:ext cx="2405717" cy="2397132"/>
              <a:chOff x="2279924" y="1763240"/>
              <a:chExt cx="2901600" cy="2902800"/>
            </a:xfrm>
          </p:grpSpPr>
          <p:sp>
            <p:nvSpPr>
              <p:cNvPr id="60" name="Google Shape;60;p13"/>
              <p:cNvSpPr/>
              <p:nvPr/>
            </p:nvSpPr>
            <p:spPr>
              <a:xfrm rot="-8358382">
                <a:off x="2700992" y="2186356"/>
                <a:ext cx="2059465" cy="2056567"/>
              </a:xfrm>
              <a:prstGeom prst="ellipse">
                <a:avLst/>
              </a:prstGeom>
              <a:solidFill>
                <a:srgbClr val="001DA7">
                  <a:alpha val="71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13"/>
              <p:cNvSpPr txBox="1"/>
              <p:nvPr/>
            </p:nvSpPr>
            <p:spPr>
              <a:xfrm>
                <a:off x="2719865" y="2241786"/>
                <a:ext cx="2021700" cy="194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600"/>
                  </a:spcBef>
                  <a:spcAft>
                    <a:spcPts val="0"/>
                  </a:spcAft>
                  <a:buNone/>
                </a:pPr>
                <a:r>
                  <a:rPr b="1" lang="en-GB" sz="1200">
                    <a:solidFill>
                      <a:schemeClr val="lt1"/>
                    </a:solidFill>
                  </a:rPr>
                  <a:t>UT Austin undergraduate honors field course to Germany </a:t>
                </a:r>
                <a:endParaRPr b="1" sz="1200">
                  <a:solidFill>
                    <a:schemeClr val="lt1"/>
                  </a:solidFill>
                </a:endParaRPr>
              </a:p>
              <a:p>
                <a:pPr indent="0" lvl="0" marL="0" rtl="0" algn="ctr">
                  <a:spcBef>
                    <a:spcPts val="600"/>
                  </a:spcBef>
                  <a:spcAft>
                    <a:spcPts val="0"/>
                  </a:spcAft>
                  <a:buNone/>
                </a:pPr>
                <a:r>
                  <a:rPr i="1" lang="en-GB" sz="1000">
                    <a:solidFill>
                      <a:schemeClr val="lt1"/>
                    </a:solidFill>
                  </a:rPr>
                  <a:t>Ries &amp; Steinheim Craters, Mesozoic Sediments &amp; Paleontology</a:t>
                </a:r>
                <a:endParaRPr i="1" sz="1000">
                  <a:solidFill>
                    <a:schemeClr val="lt1"/>
                  </a:solidFill>
                </a:endParaRPr>
              </a:p>
              <a:p>
                <a:pPr indent="0" lvl="0" marL="0" rtl="0" algn="ctr">
                  <a:spcBef>
                    <a:spcPts val="600"/>
                  </a:spcBef>
                  <a:spcAft>
                    <a:spcPts val="0"/>
                  </a:spcAft>
                  <a:buNone/>
                </a:pPr>
                <a:r>
                  <a:rPr i="1" lang="en-GB" sz="1000">
                    <a:solidFill>
                      <a:schemeClr val="lt1"/>
                    </a:solidFill>
                  </a:rPr>
                  <a:t>2023</a:t>
                </a:r>
                <a:endParaRPr i="1" sz="1000">
                  <a:solidFill>
                    <a:schemeClr val="lt1"/>
                  </a:solidFill>
                </a:endParaRPr>
              </a:p>
            </p:txBody>
          </p:sp>
        </p:grpSp>
        <p:grpSp>
          <p:nvGrpSpPr>
            <p:cNvPr id="62" name="Google Shape;62;p13"/>
            <p:cNvGrpSpPr/>
            <p:nvPr/>
          </p:nvGrpSpPr>
          <p:grpSpPr>
            <a:xfrm>
              <a:off x="1727941" y="6728064"/>
              <a:ext cx="1904774" cy="1895211"/>
              <a:chOff x="2581889" y="2067139"/>
              <a:chExt cx="2297400" cy="2295000"/>
            </a:xfrm>
          </p:grpSpPr>
          <p:sp>
            <p:nvSpPr>
              <p:cNvPr id="63" name="Google Shape;63;p13"/>
              <p:cNvSpPr/>
              <p:nvPr/>
            </p:nvSpPr>
            <p:spPr>
              <a:xfrm rot="-10379155">
                <a:off x="2702445" y="2184673"/>
                <a:ext cx="2056289" cy="2059932"/>
              </a:xfrm>
              <a:prstGeom prst="ellipse">
                <a:avLst/>
              </a:prstGeom>
              <a:solidFill>
                <a:srgbClr val="001DA7">
                  <a:alpha val="7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" name="Google Shape;64;p13"/>
              <p:cNvSpPr txBox="1"/>
              <p:nvPr/>
            </p:nvSpPr>
            <p:spPr>
              <a:xfrm>
                <a:off x="2719730" y="2427303"/>
                <a:ext cx="2021700" cy="1574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600"/>
                  </a:spcBef>
                  <a:spcAft>
                    <a:spcPts val="0"/>
                  </a:spcAft>
                  <a:buNone/>
                </a:pPr>
                <a:r>
                  <a:rPr b="1" lang="en-GB" sz="1200">
                    <a:solidFill>
                      <a:schemeClr val="lt1"/>
                    </a:solidFill>
                  </a:rPr>
                  <a:t>Cambridge </a:t>
                </a:r>
                <a:r>
                  <a:rPr b="1" lang="en-GB" sz="1200">
                    <a:solidFill>
                      <a:schemeClr val="lt1"/>
                    </a:solidFill>
                  </a:rPr>
                  <a:t>undergraduate field course to Dorset </a:t>
                </a:r>
                <a:endParaRPr b="1" sz="1200">
                  <a:solidFill>
                    <a:schemeClr val="lt1"/>
                  </a:solidFill>
                </a:endParaRPr>
              </a:p>
              <a:p>
                <a:pPr indent="0" lvl="0" marL="0" rtl="0" algn="ctr">
                  <a:spcBef>
                    <a:spcPts val="600"/>
                  </a:spcBef>
                  <a:spcAft>
                    <a:spcPts val="0"/>
                  </a:spcAft>
                  <a:buNone/>
                </a:pPr>
                <a:r>
                  <a:rPr i="1" lang="en-GB" sz="1000">
                    <a:solidFill>
                      <a:schemeClr val="lt1"/>
                    </a:solidFill>
                  </a:rPr>
                  <a:t>Mesozoic Sediments,  Paleontology &amp; Structure</a:t>
                </a:r>
                <a:endParaRPr i="1" sz="1000">
                  <a:solidFill>
                    <a:schemeClr val="lt1"/>
                  </a:solidFill>
                </a:endParaRPr>
              </a:p>
              <a:p>
                <a:pPr indent="0" lvl="0" marL="0" rtl="0" algn="ctr">
                  <a:spcBef>
                    <a:spcPts val="600"/>
                  </a:spcBef>
                  <a:spcAft>
                    <a:spcPts val="0"/>
                  </a:spcAft>
                  <a:buNone/>
                </a:pPr>
                <a:r>
                  <a:rPr i="1" lang="en-GB" sz="1000">
                    <a:solidFill>
                      <a:schemeClr val="lt1"/>
                    </a:solidFill>
                  </a:rPr>
                  <a:t>2025</a:t>
                </a:r>
                <a:endParaRPr i="1" sz="1000">
                  <a:solidFill>
                    <a:schemeClr val="lt1"/>
                  </a:solidFill>
                </a:endParaRPr>
              </a:p>
            </p:txBody>
          </p:sp>
        </p:grpSp>
        <p:grpSp>
          <p:nvGrpSpPr>
            <p:cNvPr id="65" name="Google Shape;65;p13"/>
            <p:cNvGrpSpPr/>
            <p:nvPr/>
          </p:nvGrpSpPr>
          <p:grpSpPr>
            <a:xfrm>
              <a:off x="189234" y="5327562"/>
              <a:ext cx="2330103" cy="2320581"/>
              <a:chOff x="2325382" y="1809780"/>
              <a:chExt cx="2810400" cy="2810100"/>
            </a:xfrm>
          </p:grpSpPr>
          <p:sp>
            <p:nvSpPr>
              <p:cNvPr id="66" name="Google Shape;66;p13"/>
              <p:cNvSpPr/>
              <p:nvPr/>
            </p:nvSpPr>
            <p:spPr>
              <a:xfrm rot="-9004057">
                <a:off x="2701578" y="2185956"/>
                <a:ext cx="2058008" cy="2057748"/>
              </a:xfrm>
              <a:prstGeom prst="ellipse">
                <a:avLst/>
              </a:prstGeom>
              <a:solidFill>
                <a:srgbClr val="001DA7">
                  <a:alpha val="7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" name="Google Shape;67;p13"/>
              <p:cNvSpPr txBox="1"/>
              <p:nvPr/>
            </p:nvSpPr>
            <p:spPr>
              <a:xfrm>
                <a:off x="2719684" y="2427439"/>
                <a:ext cx="2036100" cy="1447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600"/>
                  </a:spcBef>
                  <a:spcAft>
                    <a:spcPts val="0"/>
                  </a:spcAft>
                  <a:buNone/>
                </a:pPr>
                <a:r>
                  <a:rPr b="1" lang="en-GB" sz="1200">
                    <a:solidFill>
                      <a:schemeClr val="lt1"/>
                    </a:solidFill>
                  </a:rPr>
                  <a:t>Kerala Graduate student field course at Lonar Crater, India</a:t>
                </a:r>
                <a:r>
                  <a:rPr b="1" lang="en-GB" sz="1200">
                    <a:solidFill>
                      <a:schemeClr val="lt1"/>
                    </a:solidFill>
                  </a:rPr>
                  <a:t> </a:t>
                </a:r>
                <a:endParaRPr b="1" sz="1200">
                  <a:solidFill>
                    <a:schemeClr val="lt1"/>
                  </a:solidFill>
                </a:endParaRPr>
              </a:p>
              <a:p>
                <a:pPr indent="0" lvl="0" marL="0" rtl="0" algn="ctr">
                  <a:spcBef>
                    <a:spcPts val="600"/>
                  </a:spcBef>
                  <a:spcAft>
                    <a:spcPts val="0"/>
                  </a:spcAft>
                  <a:buNone/>
                </a:pPr>
                <a:r>
                  <a:rPr i="1" lang="en-GB" sz="1000">
                    <a:solidFill>
                      <a:schemeClr val="lt1"/>
                    </a:solidFill>
                  </a:rPr>
                  <a:t>Lonar Impact Crater</a:t>
                </a:r>
                <a:endParaRPr i="1" sz="1000">
                  <a:solidFill>
                    <a:schemeClr val="lt1"/>
                  </a:solidFill>
                </a:endParaRPr>
              </a:p>
              <a:p>
                <a:pPr indent="0" lvl="0" marL="0" rtl="0" algn="ctr">
                  <a:spcBef>
                    <a:spcPts val="600"/>
                  </a:spcBef>
                  <a:spcAft>
                    <a:spcPts val="0"/>
                  </a:spcAft>
                  <a:buNone/>
                </a:pPr>
                <a:r>
                  <a:rPr i="1" lang="en-GB" sz="1000">
                    <a:solidFill>
                      <a:schemeClr val="lt1"/>
                    </a:solidFill>
                  </a:rPr>
                  <a:t>2023</a:t>
                </a:r>
                <a:endParaRPr i="1" sz="1000">
                  <a:solidFill>
                    <a:schemeClr val="lt1"/>
                  </a:solidFill>
                </a:endParaRPr>
              </a:p>
            </p:txBody>
          </p:sp>
        </p:grpSp>
        <p:cxnSp>
          <p:nvCxnSpPr>
            <p:cNvPr id="68" name="Google Shape;68;p13"/>
            <p:cNvCxnSpPr>
              <a:stCxn id="66" idx="0"/>
              <a:endCxn id="69" idx="5"/>
            </p:cNvCxnSpPr>
            <p:nvPr/>
          </p:nvCxnSpPr>
          <p:spPr>
            <a:xfrm flipH="1">
              <a:off x="873084" y="7224136"/>
              <a:ext cx="55500" cy="1311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70" name="Google Shape;70;p13"/>
            <p:cNvGrpSpPr/>
            <p:nvPr/>
          </p:nvGrpSpPr>
          <p:grpSpPr>
            <a:xfrm>
              <a:off x="-122178" y="7122384"/>
              <a:ext cx="1594359" cy="1589995"/>
              <a:chOff x="2839028" y="2497382"/>
              <a:chExt cx="1923000" cy="1925400"/>
            </a:xfrm>
          </p:grpSpPr>
          <p:sp>
            <p:nvSpPr>
              <p:cNvPr id="69" name="Google Shape;69;p13"/>
              <p:cNvSpPr/>
              <p:nvPr/>
            </p:nvSpPr>
            <p:spPr>
              <a:xfrm rot="-6931724">
                <a:off x="3077265" y="2740103"/>
                <a:ext cx="1446525" cy="1439960"/>
              </a:xfrm>
              <a:prstGeom prst="ellipse">
                <a:avLst/>
              </a:prstGeom>
              <a:solidFill>
                <a:srgbClr val="001DA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" name="Google Shape;71;p13"/>
              <p:cNvSpPr txBox="1"/>
              <p:nvPr/>
            </p:nvSpPr>
            <p:spPr>
              <a:xfrm>
                <a:off x="2986389" y="2908398"/>
                <a:ext cx="1628400" cy="1103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600"/>
                  </a:spcBef>
                  <a:spcAft>
                    <a:spcPts val="0"/>
                  </a:spcAft>
                  <a:buNone/>
                </a:pPr>
                <a:r>
                  <a:rPr b="1" lang="en-GB" sz="1000">
                    <a:solidFill>
                      <a:schemeClr val="lt1"/>
                    </a:solidFill>
                  </a:rPr>
                  <a:t>Video</a:t>
                </a:r>
                <a:r>
                  <a:rPr lang="en-GB" sz="1000">
                    <a:solidFill>
                      <a:schemeClr val="lt1"/>
                    </a:solidFill>
                  </a:rPr>
                  <a:t>: How to collect samples for in-situ cosmogenic</a:t>
                </a:r>
                <a:r>
                  <a:rPr lang="en-GB" sz="1000">
                    <a:solidFill>
                      <a:schemeClr val="lt1"/>
                    </a:solidFill>
                  </a:rPr>
                  <a:t> nuclide age determination</a:t>
                </a:r>
                <a:endParaRPr i="1" sz="1000">
                  <a:solidFill>
                    <a:schemeClr val="lt1"/>
                  </a:solidFill>
                </a:endParaRPr>
              </a:p>
            </p:txBody>
          </p:sp>
        </p:grpSp>
        <p:cxnSp>
          <p:nvCxnSpPr>
            <p:cNvPr id="72" name="Google Shape;72;p13"/>
            <p:cNvCxnSpPr>
              <a:stCxn id="57" idx="1"/>
              <a:endCxn id="60" idx="5"/>
            </p:cNvCxnSpPr>
            <p:nvPr/>
          </p:nvCxnSpPr>
          <p:spPr>
            <a:xfrm>
              <a:off x="4161026" y="6492812"/>
              <a:ext cx="223800" cy="1911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" name="Google Shape;73;p13"/>
            <p:cNvCxnSpPr>
              <a:stCxn id="57" idx="0"/>
              <a:endCxn id="63" idx="3"/>
            </p:cNvCxnSpPr>
            <p:nvPr/>
          </p:nvCxnSpPr>
          <p:spPr>
            <a:xfrm flipH="1">
              <a:off x="3353750" y="6446710"/>
              <a:ext cx="408300" cy="705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" name="Google Shape;74;p13"/>
            <p:cNvCxnSpPr>
              <a:stCxn id="57" idx="7"/>
              <a:endCxn id="66" idx="3"/>
            </p:cNvCxnSpPr>
            <p:nvPr/>
          </p:nvCxnSpPr>
          <p:spPr>
            <a:xfrm flipH="1">
              <a:off x="2177959" y="6133099"/>
              <a:ext cx="1334700" cy="1338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pic>
        <p:nvPicPr>
          <p:cNvPr id="75" name="Google Shape;75;p13" title="profil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1776" y="4593073"/>
            <a:ext cx="911100" cy="911100"/>
          </a:xfrm>
          <a:prstGeom prst="ellipse">
            <a:avLst/>
          </a:prstGeom>
          <a:noFill/>
          <a:ln>
            <a:noFill/>
          </a:ln>
        </p:spPr>
      </p:pic>
      <p:grpSp>
        <p:nvGrpSpPr>
          <p:cNvPr id="76" name="Google Shape;76;p13"/>
          <p:cNvGrpSpPr/>
          <p:nvPr/>
        </p:nvGrpSpPr>
        <p:grpSpPr>
          <a:xfrm>
            <a:off x="57673" y="332379"/>
            <a:ext cx="4425882" cy="5480002"/>
            <a:chOff x="57673" y="332379"/>
            <a:chExt cx="4425882" cy="5480002"/>
          </a:xfrm>
        </p:grpSpPr>
        <p:grpSp>
          <p:nvGrpSpPr>
            <p:cNvPr id="77" name="Google Shape;77;p13"/>
            <p:cNvGrpSpPr/>
            <p:nvPr/>
          </p:nvGrpSpPr>
          <p:grpSpPr>
            <a:xfrm>
              <a:off x="3154300" y="3780250"/>
              <a:ext cx="1143063" cy="1048512"/>
              <a:chOff x="2609908" y="2182772"/>
              <a:chExt cx="2241300" cy="2064000"/>
            </a:xfrm>
          </p:grpSpPr>
          <p:sp>
            <p:nvSpPr>
              <p:cNvPr id="78" name="Google Shape;78;p13"/>
              <p:cNvSpPr/>
              <p:nvPr/>
            </p:nvSpPr>
            <p:spPr>
              <a:xfrm rot="-5411492">
                <a:off x="2698578" y="2188922"/>
                <a:ext cx="2064012" cy="2051700"/>
              </a:xfrm>
              <a:prstGeom prst="ellipse">
                <a:avLst/>
              </a:prstGeom>
              <a:solidFill>
                <a:srgbClr val="A500A7">
                  <a:alpha val="375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13"/>
              <p:cNvSpPr txBox="1"/>
              <p:nvPr/>
            </p:nvSpPr>
            <p:spPr>
              <a:xfrm>
                <a:off x="2609908" y="2525237"/>
                <a:ext cx="2241300" cy="1275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GB" sz="1700">
                    <a:solidFill>
                      <a:schemeClr val="dk2"/>
                    </a:solidFill>
                  </a:rPr>
                  <a:t>Class Teaching</a:t>
                </a:r>
                <a:endParaRPr b="1" sz="1700">
                  <a:solidFill>
                    <a:schemeClr val="dk2"/>
                  </a:solidFill>
                </a:endParaRPr>
              </a:p>
            </p:txBody>
          </p:sp>
        </p:grpSp>
        <p:grpSp>
          <p:nvGrpSpPr>
            <p:cNvPr id="80" name="Google Shape;80;p13"/>
            <p:cNvGrpSpPr/>
            <p:nvPr/>
          </p:nvGrpSpPr>
          <p:grpSpPr>
            <a:xfrm>
              <a:off x="2803114" y="2368782"/>
              <a:ext cx="1087448" cy="1084606"/>
              <a:chOff x="2426431" y="2199335"/>
              <a:chExt cx="1311600" cy="1313400"/>
            </a:xfrm>
          </p:grpSpPr>
          <p:sp>
            <p:nvSpPr>
              <p:cNvPr id="81" name="Google Shape;81;p13"/>
              <p:cNvSpPr/>
              <p:nvPr/>
            </p:nvSpPr>
            <p:spPr>
              <a:xfrm rot="-6582127">
                <a:off x="2567444" y="2344013"/>
                <a:ext cx="1029573" cy="1024043"/>
              </a:xfrm>
              <a:prstGeom prst="ellipse">
                <a:avLst/>
              </a:prstGeom>
              <a:solidFill>
                <a:srgbClr val="A500A7">
                  <a:alpha val="7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" name="Google Shape;82;p13"/>
              <p:cNvSpPr txBox="1"/>
              <p:nvPr/>
            </p:nvSpPr>
            <p:spPr>
              <a:xfrm>
                <a:off x="2532750" y="2525995"/>
                <a:ext cx="1098900" cy="66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600"/>
                  </a:spcBef>
                  <a:spcAft>
                    <a:spcPts val="0"/>
                  </a:spcAft>
                  <a:buNone/>
                </a:pPr>
                <a:r>
                  <a:rPr b="1" lang="en-GB" sz="1200">
                    <a:solidFill>
                      <a:schemeClr val="lt1"/>
                    </a:solidFill>
                  </a:rPr>
                  <a:t>Guest Lectures</a:t>
                </a:r>
                <a:endParaRPr i="1" sz="1000">
                  <a:solidFill>
                    <a:schemeClr val="lt1"/>
                  </a:solidFill>
                </a:endParaRPr>
              </a:p>
            </p:txBody>
          </p:sp>
        </p:grpSp>
        <p:cxnSp>
          <p:nvCxnSpPr>
            <p:cNvPr id="83" name="Google Shape;83;p13"/>
            <p:cNvCxnSpPr>
              <a:stCxn id="78" idx="0"/>
              <a:endCxn id="84" idx="2"/>
            </p:cNvCxnSpPr>
            <p:nvPr/>
          </p:nvCxnSpPr>
          <p:spPr>
            <a:xfrm flipH="1">
              <a:off x="2006261" y="4304506"/>
              <a:ext cx="1196400" cy="2862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5" name="Google Shape;85;p13"/>
            <p:cNvCxnSpPr>
              <a:stCxn id="81" idx="6"/>
              <a:endCxn id="86" idx="1"/>
            </p:cNvCxnSpPr>
            <p:nvPr/>
          </p:nvCxnSpPr>
          <p:spPr>
            <a:xfrm rot="10800000">
              <a:off x="2873847" y="2443661"/>
              <a:ext cx="329100" cy="672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7" name="Google Shape;87;p13"/>
            <p:cNvCxnSpPr>
              <a:stCxn id="81" idx="6"/>
              <a:endCxn id="88" idx="0"/>
            </p:cNvCxnSpPr>
            <p:nvPr/>
          </p:nvCxnSpPr>
          <p:spPr>
            <a:xfrm rot="10800000">
              <a:off x="2817747" y="1525361"/>
              <a:ext cx="385200" cy="9855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89" name="Google Shape;89;p13"/>
            <p:cNvGrpSpPr/>
            <p:nvPr/>
          </p:nvGrpSpPr>
          <p:grpSpPr>
            <a:xfrm>
              <a:off x="1855591" y="1585768"/>
              <a:ext cx="1192909" cy="1195593"/>
              <a:chOff x="2274372" y="2133201"/>
              <a:chExt cx="1438800" cy="1447800"/>
            </a:xfrm>
          </p:grpSpPr>
          <p:sp>
            <p:nvSpPr>
              <p:cNvPr id="86" name="Google Shape;86;p13"/>
              <p:cNvSpPr/>
              <p:nvPr/>
            </p:nvSpPr>
            <p:spPr>
              <a:xfrm rot="9993501">
                <a:off x="2394300" y="2256860"/>
                <a:ext cx="1198942" cy="1200483"/>
              </a:xfrm>
              <a:prstGeom prst="ellipse">
                <a:avLst/>
              </a:prstGeom>
              <a:solidFill>
                <a:srgbClr val="A500A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" name="Google Shape;90;p13"/>
              <p:cNvSpPr txBox="1"/>
              <p:nvPr/>
            </p:nvSpPr>
            <p:spPr>
              <a:xfrm>
                <a:off x="2444326" y="2311488"/>
                <a:ext cx="1163100" cy="1103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600"/>
                  </a:spcBef>
                  <a:spcAft>
                    <a:spcPts val="0"/>
                  </a:spcAft>
                  <a:buNone/>
                </a:pPr>
                <a:r>
                  <a:rPr lang="en-GB" sz="1000">
                    <a:solidFill>
                      <a:schemeClr val="lt1"/>
                    </a:solidFill>
                  </a:rPr>
                  <a:t>UT Austin</a:t>
                </a:r>
                <a:r>
                  <a:rPr b="1" lang="en-GB" sz="1200">
                    <a:solidFill>
                      <a:schemeClr val="lt1"/>
                    </a:solidFill>
                  </a:rPr>
                  <a:t> </a:t>
                </a:r>
                <a:r>
                  <a:rPr b="1" i="1" lang="en-GB" sz="1200">
                    <a:solidFill>
                      <a:schemeClr val="lt1"/>
                    </a:solidFill>
                  </a:rPr>
                  <a:t>Planetary Geology</a:t>
                </a:r>
                <a:br>
                  <a:rPr b="1" lang="en-GB" sz="1200">
                    <a:solidFill>
                      <a:schemeClr val="lt1"/>
                    </a:solidFill>
                  </a:rPr>
                </a:br>
                <a:r>
                  <a:rPr lang="en-GB" sz="1000">
                    <a:solidFill>
                      <a:schemeClr val="lt1"/>
                    </a:solidFill>
                  </a:rPr>
                  <a:t>(2023)</a:t>
                </a:r>
                <a:endParaRPr sz="1000">
                  <a:solidFill>
                    <a:schemeClr val="lt1"/>
                  </a:solidFill>
                </a:endParaRPr>
              </a:p>
            </p:txBody>
          </p:sp>
        </p:grpSp>
        <p:grpSp>
          <p:nvGrpSpPr>
            <p:cNvPr id="91" name="Google Shape;91;p13"/>
            <p:cNvGrpSpPr/>
            <p:nvPr/>
          </p:nvGrpSpPr>
          <p:grpSpPr>
            <a:xfrm>
              <a:off x="2034387" y="332379"/>
              <a:ext cx="1317025" cy="1319959"/>
              <a:chOff x="2109444" y="1946380"/>
              <a:chExt cx="1588500" cy="1598400"/>
            </a:xfrm>
          </p:grpSpPr>
          <p:sp>
            <p:nvSpPr>
              <p:cNvPr id="88" name="Google Shape;88;p13"/>
              <p:cNvSpPr/>
              <p:nvPr/>
            </p:nvSpPr>
            <p:spPr>
              <a:xfrm rot="9993347">
                <a:off x="2241755" y="2082973"/>
                <a:ext cx="1323879" cy="1325213"/>
              </a:xfrm>
              <a:prstGeom prst="ellipse">
                <a:avLst/>
              </a:prstGeom>
              <a:solidFill>
                <a:srgbClr val="A500A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" name="Google Shape;92;p13"/>
              <p:cNvSpPr txBox="1"/>
              <p:nvPr/>
            </p:nvSpPr>
            <p:spPr>
              <a:xfrm>
                <a:off x="2222428" y="2256408"/>
                <a:ext cx="1378800" cy="978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600"/>
                  </a:spcBef>
                  <a:spcAft>
                    <a:spcPts val="0"/>
                  </a:spcAft>
                  <a:buNone/>
                </a:pPr>
                <a:r>
                  <a:rPr lang="en-GB" sz="1000">
                    <a:solidFill>
                      <a:schemeClr val="lt1"/>
                    </a:solidFill>
                  </a:rPr>
                  <a:t>Vassar College</a:t>
                </a:r>
                <a:r>
                  <a:rPr b="1" lang="en-GB" sz="1000">
                    <a:solidFill>
                      <a:schemeClr val="lt1"/>
                    </a:solidFill>
                  </a:rPr>
                  <a:t> </a:t>
                </a:r>
                <a:r>
                  <a:rPr b="1" i="1" lang="en-GB" sz="1200">
                    <a:solidFill>
                      <a:schemeClr val="lt1"/>
                    </a:solidFill>
                  </a:rPr>
                  <a:t>Geo- morphology </a:t>
                </a:r>
                <a:r>
                  <a:rPr lang="en-GB" sz="1000">
                    <a:solidFill>
                      <a:schemeClr val="lt1"/>
                    </a:solidFill>
                  </a:rPr>
                  <a:t>(2025)</a:t>
                </a:r>
                <a:endParaRPr sz="800">
                  <a:solidFill>
                    <a:schemeClr val="lt1"/>
                  </a:solidFill>
                </a:endParaRPr>
              </a:p>
            </p:txBody>
          </p:sp>
        </p:grpSp>
        <p:grpSp>
          <p:nvGrpSpPr>
            <p:cNvPr id="93" name="Google Shape;93;p13"/>
            <p:cNvGrpSpPr/>
            <p:nvPr/>
          </p:nvGrpSpPr>
          <p:grpSpPr>
            <a:xfrm>
              <a:off x="1795803" y="3067770"/>
              <a:ext cx="1175849" cy="1178896"/>
              <a:chOff x="2456400" y="2214424"/>
              <a:chExt cx="1311600" cy="1320300"/>
            </a:xfrm>
          </p:grpSpPr>
          <p:sp>
            <p:nvSpPr>
              <p:cNvPr id="94" name="Google Shape;94;p13"/>
              <p:cNvSpPr/>
              <p:nvPr/>
            </p:nvSpPr>
            <p:spPr>
              <a:xfrm rot="9149436">
                <a:off x="2623777" y="2386327"/>
                <a:ext cx="976847" cy="976493"/>
              </a:xfrm>
              <a:prstGeom prst="ellipse">
                <a:avLst/>
              </a:prstGeom>
              <a:solidFill>
                <a:srgbClr val="A500A7">
                  <a:alpha val="7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" name="Google Shape;95;p13"/>
              <p:cNvSpPr txBox="1"/>
              <p:nvPr/>
            </p:nvSpPr>
            <p:spPr>
              <a:xfrm>
                <a:off x="2611444" y="2609043"/>
                <a:ext cx="1016400" cy="490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600"/>
                  </a:spcBef>
                  <a:spcAft>
                    <a:spcPts val="0"/>
                  </a:spcAft>
                  <a:buNone/>
                </a:pPr>
                <a:r>
                  <a:rPr b="1" lang="en-GB" sz="1200">
                    <a:solidFill>
                      <a:schemeClr val="lt1"/>
                    </a:solidFill>
                  </a:rPr>
                  <a:t>Practicals &amp; Labs</a:t>
                </a:r>
                <a:endParaRPr i="1" sz="1000">
                  <a:solidFill>
                    <a:schemeClr val="lt1"/>
                  </a:solidFill>
                </a:endParaRPr>
              </a:p>
            </p:txBody>
          </p:sp>
        </p:grpSp>
        <p:cxnSp>
          <p:nvCxnSpPr>
            <p:cNvPr id="96" name="Google Shape;96;p13"/>
            <p:cNvCxnSpPr>
              <a:stCxn id="78" idx="7"/>
              <a:endCxn id="94" idx="1"/>
            </p:cNvCxnSpPr>
            <p:nvPr/>
          </p:nvCxnSpPr>
          <p:spPr>
            <a:xfrm rot="10800000">
              <a:off x="2799354" y="3789201"/>
              <a:ext cx="555300" cy="144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97" name="Google Shape;97;p13"/>
            <p:cNvGrpSpPr/>
            <p:nvPr/>
          </p:nvGrpSpPr>
          <p:grpSpPr>
            <a:xfrm>
              <a:off x="57673" y="2894519"/>
              <a:ext cx="1322249" cy="1327886"/>
              <a:chOff x="2196223" y="2053037"/>
              <a:chExt cx="1594800" cy="1608000"/>
            </a:xfrm>
          </p:grpSpPr>
          <p:sp>
            <p:nvSpPr>
              <p:cNvPr id="98" name="Google Shape;98;p13"/>
              <p:cNvSpPr/>
              <p:nvPr/>
            </p:nvSpPr>
            <p:spPr>
              <a:xfrm rot="6931008">
                <a:off x="2392266" y="2258624"/>
                <a:ext cx="1202714" cy="1196826"/>
              </a:xfrm>
              <a:prstGeom prst="ellipse">
                <a:avLst/>
              </a:prstGeom>
              <a:solidFill>
                <a:srgbClr val="A500A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" name="Google Shape;99;p13"/>
              <p:cNvSpPr txBox="1"/>
              <p:nvPr/>
            </p:nvSpPr>
            <p:spPr>
              <a:xfrm>
                <a:off x="2444326" y="2311506"/>
                <a:ext cx="1098900" cy="1034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600"/>
                  </a:spcBef>
                  <a:spcAft>
                    <a:spcPts val="0"/>
                  </a:spcAft>
                  <a:buNone/>
                </a:pPr>
                <a:r>
                  <a:rPr lang="en-GB" sz="1000">
                    <a:solidFill>
                      <a:schemeClr val="lt1"/>
                    </a:solidFill>
                  </a:rPr>
                  <a:t>UT Austin</a:t>
                </a:r>
                <a:r>
                  <a:rPr b="1" lang="en-GB" sz="1200">
                    <a:solidFill>
                      <a:schemeClr val="lt1"/>
                    </a:solidFill>
                  </a:rPr>
                  <a:t> Intro </a:t>
                </a:r>
                <a:r>
                  <a:rPr b="1" i="1" lang="en-GB" sz="1200">
                    <a:solidFill>
                      <a:schemeClr val="lt1"/>
                    </a:solidFill>
                  </a:rPr>
                  <a:t>Geology</a:t>
                </a:r>
                <a:br>
                  <a:rPr b="1" i="1" lang="en-GB" sz="1200">
                    <a:solidFill>
                      <a:schemeClr val="lt1"/>
                    </a:solidFill>
                  </a:rPr>
                </a:br>
                <a:r>
                  <a:rPr lang="en-GB" sz="1000">
                    <a:solidFill>
                      <a:schemeClr val="lt1"/>
                    </a:solidFill>
                  </a:rPr>
                  <a:t>(2021)</a:t>
                </a:r>
                <a:endParaRPr sz="1000">
                  <a:solidFill>
                    <a:schemeClr val="lt1"/>
                  </a:solidFill>
                </a:endParaRPr>
              </a:p>
            </p:txBody>
          </p:sp>
        </p:grpSp>
        <p:cxnSp>
          <p:nvCxnSpPr>
            <p:cNvPr id="100" name="Google Shape;100;p13"/>
            <p:cNvCxnSpPr>
              <a:stCxn id="94" idx="5"/>
              <a:endCxn id="98" idx="0"/>
            </p:cNvCxnSpPr>
            <p:nvPr/>
          </p:nvCxnSpPr>
          <p:spPr>
            <a:xfrm flipH="1">
              <a:off x="1165202" y="3525292"/>
              <a:ext cx="802800" cy="2490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01" name="Google Shape;101;p13"/>
            <p:cNvGrpSpPr/>
            <p:nvPr/>
          </p:nvGrpSpPr>
          <p:grpSpPr>
            <a:xfrm>
              <a:off x="690766" y="2071781"/>
              <a:ext cx="1192909" cy="1195593"/>
              <a:chOff x="2274372" y="2133201"/>
              <a:chExt cx="1438800" cy="1447800"/>
            </a:xfrm>
          </p:grpSpPr>
          <p:sp>
            <p:nvSpPr>
              <p:cNvPr id="102" name="Google Shape;102;p13"/>
              <p:cNvSpPr/>
              <p:nvPr/>
            </p:nvSpPr>
            <p:spPr>
              <a:xfrm rot="9993501">
                <a:off x="2394300" y="2256860"/>
                <a:ext cx="1198942" cy="1200483"/>
              </a:xfrm>
              <a:prstGeom prst="ellipse">
                <a:avLst/>
              </a:prstGeom>
              <a:solidFill>
                <a:srgbClr val="A500A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" name="Google Shape;103;p13"/>
              <p:cNvSpPr txBox="1"/>
              <p:nvPr/>
            </p:nvSpPr>
            <p:spPr>
              <a:xfrm>
                <a:off x="2380160" y="2311506"/>
                <a:ext cx="1231500" cy="1095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600"/>
                  </a:spcBef>
                  <a:spcAft>
                    <a:spcPts val="0"/>
                  </a:spcAft>
                  <a:buNone/>
                </a:pPr>
                <a:r>
                  <a:rPr lang="en-GB" sz="1000">
                    <a:solidFill>
                      <a:schemeClr val="lt1"/>
                    </a:solidFill>
                  </a:rPr>
                  <a:t>Cambridge</a:t>
                </a:r>
                <a:br>
                  <a:rPr lang="en-GB" sz="1000">
                    <a:solidFill>
                      <a:schemeClr val="lt1"/>
                    </a:solidFill>
                  </a:rPr>
                </a:br>
                <a:r>
                  <a:rPr b="1" lang="en-GB" sz="1200">
                    <a:solidFill>
                      <a:schemeClr val="lt1"/>
                    </a:solidFill>
                  </a:rPr>
                  <a:t>1A &amp; 1B Sediments, Climate </a:t>
                </a:r>
                <a:r>
                  <a:rPr lang="en-GB" sz="1000">
                    <a:solidFill>
                      <a:schemeClr val="lt1"/>
                    </a:solidFill>
                  </a:rPr>
                  <a:t>(2025)</a:t>
                </a:r>
                <a:endParaRPr sz="1000">
                  <a:solidFill>
                    <a:schemeClr val="lt1"/>
                  </a:solidFill>
                </a:endParaRPr>
              </a:p>
            </p:txBody>
          </p:sp>
        </p:grpSp>
        <p:cxnSp>
          <p:nvCxnSpPr>
            <p:cNvPr id="104" name="Google Shape;104;p13"/>
            <p:cNvCxnSpPr>
              <a:stCxn id="94" idx="5"/>
              <a:endCxn id="102" idx="1"/>
            </p:cNvCxnSpPr>
            <p:nvPr/>
          </p:nvCxnSpPr>
          <p:spPr>
            <a:xfrm rot="10800000">
              <a:off x="1709102" y="2929492"/>
              <a:ext cx="258900" cy="5958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05" name="Google Shape;105;p13"/>
            <p:cNvGrpSpPr/>
            <p:nvPr/>
          </p:nvGrpSpPr>
          <p:grpSpPr>
            <a:xfrm>
              <a:off x="2086247" y="4436332"/>
              <a:ext cx="1372183" cy="1376048"/>
              <a:chOff x="2269667" y="2056287"/>
              <a:chExt cx="1530600" cy="1541100"/>
            </a:xfrm>
          </p:grpSpPr>
          <p:sp>
            <p:nvSpPr>
              <p:cNvPr id="106" name="Google Shape;106;p13"/>
              <p:cNvSpPr/>
              <p:nvPr/>
            </p:nvSpPr>
            <p:spPr>
              <a:xfrm rot="8733090">
                <a:off x="2481813" y="2274553"/>
                <a:ext cx="1106308" cy="1104567"/>
              </a:xfrm>
              <a:prstGeom prst="ellipse">
                <a:avLst/>
              </a:prstGeom>
              <a:solidFill>
                <a:srgbClr val="A500A7">
                  <a:alpha val="7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" name="Google Shape;107;p13"/>
              <p:cNvSpPr txBox="1"/>
              <p:nvPr/>
            </p:nvSpPr>
            <p:spPr>
              <a:xfrm>
                <a:off x="2440195" y="2373196"/>
                <a:ext cx="1187400" cy="904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600"/>
                  </a:spcBef>
                  <a:spcAft>
                    <a:spcPts val="0"/>
                  </a:spcAft>
                  <a:buNone/>
                </a:pPr>
                <a:r>
                  <a:rPr b="1" lang="en-GB" sz="1200">
                    <a:solidFill>
                      <a:schemeClr val="lt1"/>
                    </a:solidFill>
                  </a:rPr>
                  <a:t>Tutoring</a:t>
                </a:r>
                <a:br>
                  <a:rPr b="1" lang="en-GB" sz="1200">
                    <a:solidFill>
                      <a:schemeClr val="lt1"/>
                    </a:solidFill>
                  </a:rPr>
                </a:br>
                <a:r>
                  <a:rPr b="1" lang="en-GB" sz="1200">
                    <a:solidFill>
                      <a:schemeClr val="lt1"/>
                    </a:solidFill>
                  </a:rPr>
                  <a:t>GCSE Science </a:t>
                </a:r>
                <a:r>
                  <a:rPr lang="en-GB" sz="1000">
                    <a:solidFill>
                      <a:schemeClr val="lt1"/>
                    </a:solidFill>
                  </a:rPr>
                  <a:t>(2018-2020)</a:t>
                </a:r>
                <a:endParaRPr sz="1000">
                  <a:solidFill>
                    <a:schemeClr val="lt1"/>
                  </a:solidFill>
                </a:endParaRPr>
              </a:p>
            </p:txBody>
          </p:sp>
        </p:grpSp>
        <p:cxnSp>
          <p:nvCxnSpPr>
            <p:cNvPr id="108" name="Google Shape;108;p13"/>
            <p:cNvCxnSpPr>
              <a:stCxn id="78" idx="1"/>
              <a:endCxn id="106" idx="2"/>
            </p:cNvCxnSpPr>
            <p:nvPr/>
          </p:nvCxnSpPr>
          <p:spPr>
            <a:xfrm flipH="1">
              <a:off x="3181342" y="4675211"/>
              <a:ext cx="175800" cy="1698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09" name="Google Shape;109;p13"/>
            <p:cNvGrpSpPr/>
            <p:nvPr/>
          </p:nvGrpSpPr>
          <p:grpSpPr>
            <a:xfrm>
              <a:off x="549985" y="3939973"/>
              <a:ext cx="1608590" cy="1611238"/>
              <a:chOff x="1552504" y="1994777"/>
              <a:chExt cx="1794300" cy="1804500"/>
            </a:xfrm>
          </p:grpSpPr>
          <p:sp>
            <p:nvSpPr>
              <p:cNvPr id="84" name="Google Shape;84;p13"/>
              <p:cNvSpPr/>
              <p:nvPr/>
            </p:nvSpPr>
            <p:spPr>
              <a:xfrm rot="9994629">
                <a:off x="1702031" y="2148771"/>
                <a:ext cx="1495245" cy="1496512"/>
              </a:xfrm>
              <a:prstGeom prst="ellipse">
                <a:avLst/>
              </a:prstGeom>
              <a:solidFill>
                <a:srgbClr val="A500A7">
                  <a:alpha val="7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" name="Google Shape;110;p13"/>
              <p:cNvSpPr txBox="1"/>
              <p:nvPr/>
            </p:nvSpPr>
            <p:spPr>
              <a:xfrm>
                <a:off x="1653431" y="2168791"/>
                <a:ext cx="1592400" cy="1456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600"/>
                  </a:spcBef>
                  <a:spcAft>
                    <a:spcPts val="0"/>
                  </a:spcAft>
                  <a:buNone/>
                </a:pPr>
                <a:r>
                  <a:rPr b="1" lang="en-GB" sz="1200">
                    <a:solidFill>
                      <a:schemeClr val="lt1"/>
                    </a:solidFill>
                  </a:rPr>
                  <a:t>Moderator for SkillsGap UK tech industry skills workshops </a:t>
                </a:r>
                <a:r>
                  <a:rPr lang="en-GB" sz="1000">
                    <a:solidFill>
                      <a:schemeClr val="lt1"/>
                    </a:solidFill>
                  </a:rPr>
                  <a:t>(2021-2023)</a:t>
                </a:r>
                <a:endParaRPr sz="1000">
                  <a:solidFill>
                    <a:schemeClr val="lt1"/>
                  </a:solidFill>
                </a:endParaRPr>
              </a:p>
            </p:txBody>
          </p:sp>
        </p:grpSp>
        <p:cxnSp>
          <p:nvCxnSpPr>
            <p:cNvPr id="111" name="Google Shape;111;p13"/>
            <p:cNvCxnSpPr>
              <a:stCxn id="78" idx="6"/>
              <a:endCxn id="81" idx="2"/>
            </p:cNvCxnSpPr>
            <p:nvPr/>
          </p:nvCxnSpPr>
          <p:spPr>
            <a:xfrm rot="10800000">
              <a:off x="3490685" y="3311350"/>
              <a:ext cx="233400" cy="4689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2" name="Google Shape;112;p13"/>
            <p:cNvCxnSpPr>
              <a:stCxn id="113" idx="4"/>
              <a:endCxn id="81" idx="5"/>
            </p:cNvCxnSpPr>
            <p:nvPr/>
          </p:nvCxnSpPr>
          <p:spPr>
            <a:xfrm flipH="1">
              <a:off x="3527734" y="2158040"/>
              <a:ext cx="381900" cy="369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14" name="Google Shape;114;p13"/>
            <p:cNvGrpSpPr/>
            <p:nvPr/>
          </p:nvGrpSpPr>
          <p:grpSpPr>
            <a:xfrm>
              <a:off x="3319250" y="1011376"/>
              <a:ext cx="1164305" cy="1148770"/>
              <a:chOff x="2396970" y="1842325"/>
              <a:chExt cx="1404300" cy="1391100"/>
            </a:xfrm>
          </p:grpSpPr>
          <p:sp>
            <p:nvSpPr>
              <p:cNvPr id="113" name="Google Shape;113;p13"/>
              <p:cNvSpPr/>
              <p:nvPr/>
            </p:nvSpPr>
            <p:spPr>
              <a:xfrm rot="-12666">
                <a:off x="2416943" y="1844875"/>
                <a:ext cx="1384209" cy="1386000"/>
              </a:xfrm>
              <a:prstGeom prst="ellipse">
                <a:avLst/>
              </a:prstGeom>
              <a:gradFill>
                <a:gsLst>
                  <a:gs pos="0">
                    <a:srgbClr val="A500A7"/>
                  </a:gs>
                  <a:gs pos="48000">
                    <a:srgbClr val="A500A7"/>
                  </a:gs>
                  <a:gs pos="100000">
                    <a:srgbClr val="0097A7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" name="Google Shape;115;p13"/>
              <p:cNvSpPr txBox="1"/>
              <p:nvPr/>
            </p:nvSpPr>
            <p:spPr>
              <a:xfrm>
                <a:off x="2396970" y="1893851"/>
                <a:ext cx="1404300" cy="1313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600"/>
                  </a:spcBef>
                  <a:spcAft>
                    <a:spcPts val="0"/>
                  </a:spcAft>
                  <a:buNone/>
                </a:pPr>
                <a:r>
                  <a:rPr b="1" lang="en-GB" sz="1200">
                    <a:solidFill>
                      <a:schemeClr val="lt1"/>
                    </a:solidFill>
                  </a:rPr>
                  <a:t>Research Skills, Internships, Grad School</a:t>
                </a:r>
                <a:endParaRPr b="1" sz="1200">
                  <a:solidFill>
                    <a:schemeClr val="lt1"/>
                  </a:solidFill>
                </a:endParaRPr>
              </a:p>
              <a:p>
                <a:pPr indent="0" lvl="0" marL="0" rtl="0" algn="ctr">
                  <a:spcBef>
                    <a:spcPts val="600"/>
                  </a:spcBef>
                  <a:spcAft>
                    <a:spcPts val="0"/>
                  </a:spcAft>
                  <a:buNone/>
                </a:pPr>
                <a:r>
                  <a:rPr lang="en-GB" sz="1000">
                    <a:solidFill>
                      <a:schemeClr val="lt1"/>
                    </a:solidFill>
                  </a:rPr>
                  <a:t>(2021)</a:t>
                </a:r>
                <a:endParaRPr sz="800">
                  <a:solidFill>
                    <a:schemeClr val="lt1"/>
                  </a:solidFill>
                </a:endParaRPr>
              </a:p>
            </p:txBody>
          </p:sp>
        </p:grpSp>
      </p:grpSp>
      <p:grpSp>
        <p:nvGrpSpPr>
          <p:cNvPr id="116" name="Google Shape;116;p13"/>
          <p:cNvGrpSpPr/>
          <p:nvPr/>
        </p:nvGrpSpPr>
        <p:grpSpPr>
          <a:xfrm>
            <a:off x="4315321" y="1453358"/>
            <a:ext cx="4855325" cy="6692087"/>
            <a:chOff x="4315321" y="1453358"/>
            <a:chExt cx="4855325" cy="6692087"/>
          </a:xfrm>
        </p:grpSpPr>
        <p:grpSp>
          <p:nvGrpSpPr>
            <p:cNvPr id="117" name="Google Shape;117;p13"/>
            <p:cNvGrpSpPr/>
            <p:nvPr/>
          </p:nvGrpSpPr>
          <p:grpSpPr>
            <a:xfrm>
              <a:off x="4856911" y="4124421"/>
              <a:ext cx="1427643" cy="1422044"/>
              <a:chOff x="2331007" y="1815048"/>
              <a:chExt cx="2799300" cy="2799300"/>
            </a:xfrm>
          </p:grpSpPr>
          <p:sp>
            <p:nvSpPr>
              <p:cNvPr id="118" name="Google Shape;118;p13"/>
              <p:cNvSpPr/>
              <p:nvPr/>
            </p:nvSpPr>
            <p:spPr>
              <a:xfrm rot="-9052976">
                <a:off x="2701671" y="2185713"/>
                <a:ext cx="2057971" cy="2057971"/>
              </a:xfrm>
              <a:prstGeom prst="ellipse">
                <a:avLst/>
              </a:prstGeom>
              <a:solidFill>
                <a:srgbClr val="0097A7">
                  <a:alpha val="375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" name="Google Shape;119;p13"/>
              <p:cNvSpPr txBox="1"/>
              <p:nvPr/>
            </p:nvSpPr>
            <p:spPr>
              <a:xfrm>
                <a:off x="2582408" y="2702236"/>
                <a:ext cx="2296500" cy="76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GB" sz="1600">
                    <a:solidFill>
                      <a:schemeClr val="dk2"/>
                    </a:solidFill>
                  </a:rPr>
                  <a:t>Mentoring</a:t>
                </a:r>
                <a:endParaRPr b="1" sz="1600">
                  <a:solidFill>
                    <a:schemeClr val="dk2"/>
                  </a:solidFill>
                </a:endParaRPr>
              </a:p>
            </p:txBody>
          </p:sp>
        </p:grpSp>
        <p:grpSp>
          <p:nvGrpSpPr>
            <p:cNvPr id="120" name="Google Shape;120;p13"/>
            <p:cNvGrpSpPr/>
            <p:nvPr/>
          </p:nvGrpSpPr>
          <p:grpSpPr>
            <a:xfrm>
              <a:off x="5114743" y="2153560"/>
              <a:ext cx="2100276" cy="2093403"/>
              <a:chOff x="2463766" y="1940075"/>
              <a:chExt cx="2533200" cy="2535000"/>
            </a:xfrm>
          </p:grpSpPr>
          <p:sp>
            <p:nvSpPr>
              <p:cNvPr id="121" name="Google Shape;121;p13"/>
              <p:cNvSpPr/>
              <p:nvPr/>
            </p:nvSpPr>
            <p:spPr>
              <a:xfrm rot="-8104471">
                <a:off x="2833365" y="2312694"/>
                <a:ext cx="1794002" cy="1789762"/>
              </a:xfrm>
              <a:prstGeom prst="ellipse">
                <a:avLst/>
              </a:prstGeom>
              <a:solidFill>
                <a:srgbClr val="0097A7">
                  <a:alpha val="7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" name="Google Shape;122;p13"/>
              <p:cNvSpPr txBox="1"/>
              <p:nvPr/>
            </p:nvSpPr>
            <p:spPr>
              <a:xfrm>
                <a:off x="2834748" y="2390536"/>
                <a:ext cx="1794600" cy="1449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600"/>
                  </a:spcBef>
                  <a:spcAft>
                    <a:spcPts val="0"/>
                  </a:spcAft>
                  <a:buNone/>
                </a:pPr>
                <a:r>
                  <a:rPr b="1" lang="en-GB" sz="1200">
                    <a:solidFill>
                      <a:schemeClr val="lt1"/>
                    </a:solidFill>
                  </a:rPr>
                  <a:t>UT Austin </a:t>
                </a:r>
                <a:r>
                  <a:rPr b="1" lang="en-GB" sz="1200">
                    <a:solidFill>
                      <a:schemeClr val="lt1"/>
                    </a:solidFill>
                  </a:rPr>
                  <a:t>Geosciences</a:t>
                </a:r>
                <a:r>
                  <a:rPr b="1" lang="en-GB" sz="1200">
                    <a:solidFill>
                      <a:schemeClr val="lt1"/>
                    </a:solidFill>
                  </a:rPr>
                  <a:t> Undergraduate Research Trainee Experience (RTX)</a:t>
                </a:r>
                <a:endParaRPr i="1" sz="1000">
                  <a:solidFill>
                    <a:schemeClr val="lt1"/>
                  </a:solidFill>
                </a:endParaRPr>
              </a:p>
            </p:txBody>
          </p:sp>
        </p:grpSp>
        <p:grpSp>
          <p:nvGrpSpPr>
            <p:cNvPr id="123" name="Google Shape;123;p13"/>
            <p:cNvGrpSpPr/>
            <p:nvPr/>
          </p:nvGrpSpPr>
          <p:grpSpPr>
            <a:xfrm>
              <a:off x="4867868" y="1855933"/>
              <a:ext cx="911090" cy="807862"/>
              <a:chOff x="2986434" y="2735172"/>
              <a:chExt cx="1628400" cy="1449600"/>
            </a:xfrm>
          </p:grpSpPr>
          <p:sp>
            <p:nvSpPr>
              <p:cNvPr id="124" name="Google Shape;124;p13"/>
              <p:cNvSpPr/>
              <p:nvPr/>
            </p:nvSpPr>
            <p:spPr>
              <a:xfrm rot="10788555">
                <a:off x="3079737" y="2737572"/>
                <a:ext cx="1441808" cy="1444800"/>
              </a:xfrm>
              <a:prstGeom prst="ellipse">
                <a:avLst/>
              </a:prstGeom>
              <a:solidFill>
                <a:srgbClr val="0097A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" name="Google Shape;125;p13"/>
              <p:cNvSpPr txBox="1"/>
              <p:nvPr/>
            </p:nvSpPr>
            <p:spPr>
              <a:xfrm>
                <a:off x="2986434" y="2908263"/>
                <a:ext cx="1628400" cy="1103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600"/>
                  </a:spcBef>
                  <a:spcAft>
                    <a:spcPts val="0"/>
                  </a:spcAft>
                  <a:buNone/>
                </a:pPr>
                <a:r>
                  <a:rPr b="1" lang="en-GB" sz="1000">
                    <a:solidFill>
                      <a:schemeClr val="lt1"/>
                    </a:solidFill>
                  </a:rPr>
                  <a:t>Korbin Lawson </a:t>
                </a:r>
                <a:r>
                  <a:rPr lang="en-GB" sz="1000">
                    <a:solidFill>
                      <a:schemeClr val="lt1"/>
                    </a:solidFill>
                  </a:rPr>
                  <a:t>(2021)</a:t>
                </a:r>
                <a:endParaRPr i="1" sz="1000">
                  <a:solidFill>
                    <a:schemeClr val="lt1"/>
                  </a:solidFill>
                </a:endParaRPr>
              </a:p>
            </p:txBody>
          </p:sp>
        </p:grpSp>
        <p:grpSp>
          <p:nvGrpSpPr>
            <p:cNvPr id="126" name="Google Shape;126;p13"/>
            <p:cNvGrpSpPr/>
            <p:nvPr/>
          </p:nvGrpSpPr>
          <p:grpSpPr>
            <a:xfrm>
              <a:off x="5744518" y="1453358"/>
              <a:ext cx="911090" cy="807862"/>
              <a:chOff x="2986434" y="2735172"/>
              <a:chExt cx="1628400" cy="1449600"/>
            </a:xfrm>
          </p:grpSpPr>
          <p:sp>
            <p:nvSpPr>
              <p:cNvPr id="127" name="Google Shape;127;p13"/>
              <p:cNvSpPr/>
              <p:nvPr/>
            </p:nvSpPr>
            <p:spPr>
              <a:xfrm rot="10788555">
                <a:off x="3079737" y="2737572"/>
                <a:ext cx="1441808" cy="1444800"/>
              </a:xfrm>
              <a:prstGeom prst="ellipse">
                <a:avLst/>
              </a:prstGeom>
              <a:solidFill>
                <a:srgbClr val="0097A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" name="Google Shape;128;p13"/>
              <p:cNvSpPr txBox="1"/>
              <p:nvPr/>
            </p:nvSpPr>
            <p:spPr>
              <a:xfrm>
                <a:off x="2986434" y="2908263"/>
                <a:ext cx="1628400" cy="1103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600"/>
                  </a:spcBef>
                  <a:spcAft>
                    <a:spcPts val="0"/>
                  </a:spcAft>
                  <a:buNone/>
                </a:pPr>
                <a:r>
                  <a:rPr b="1" lang="en-GB" sz="1000">
                    <a:solidFill>
                      <a:schemeClr val="lt1"/>
                    </a:solidFill>
                  </a:rPr>
                  <a:t>Alexandra Orona </a:t>
                </a:r>
                <a:r>
                  <a:rPr lang="en-GB" sz="1000">
                    <a:solidFill>
                      <a:schemeClr val="lt1"/>
                    </a:solidFill>
                  </a:rPr>
                  <a:t>(2021)</a:t>
                </a:r>
                <a:endParaRPr i="1" sz="1000">
                  <a:solidFill>
                    <a:schemeClr val="lt1"/>
                  </a:solidFill>
                </a:endParaRPr>
              </a:p>
            </p:txBody>
          </p:sp>
        </p:grpSp>
        <p:grpSp>
          <p:nvGrpSpPr>
            <p:cNvPr id="129" name="Google Shape;129;p13"/>
            <p:cNvGrpSpPr/>
            <p:nvPr/>
          </p:nvGrpSpPr>
          <p:grpSpPr>
            <a:xfrm>
              <a:off x="6551193" y="1855933"/>
              <a:ext cx="911090" cy="807862"/>
              <a:chOff x="2986434" y="2735172"/>
              <a:chExt cx="1628400" cy="1449600"/>
            </a:xfrm>
          </p:grpSpPr>
          <p:sp>
            <p:nvSpPr>
              <p:cNvPr id="130" name="Google Shape;130;p13"/>
              <p:cNvSpPr/>
              <p:nvPr/>
            </p:nvSpPr>
            <p:spPr>
              <a:xfrm rot="10788555">
                <a:off x="3079737" y="2737572"/>
                <a:ext cx="1441808" cy="1444800"/>
              </a:xfrm>
              <a:prstGeom prst="ellipse">
                <a:avLst/>
              </a:prstGeom>
              <a:solidFill>
                <a:srgbClr val="0097A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" name="Google Shape;131;p13"/>
              <p:cNvSpPr txBox="1"/>
              <p:nvPr/>
            </p:nvSpPr>
            <p:spPr>
              <a:xfrm>
                <a:off x="2986434" y="2908263"/>
                <a:ext cx="1628400" cy="1103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600"/>
                  </a:spcBef>
                  <a:spcAft>
                    <a:spcPts val="0"/>
                  </a:spcAft>
                  <a:buNone/>
                </a:pPr>
                <a:r>
                  <a:rPr b="1" lang="en-GB" sz="1000">
                    <a:solidFill>
                      <a:schemeClr val="lt1"/>
                    </a:solidFill>
                  </a:rPr>
                  <a:t>Laura Arango </a:t>
                </a:r>
                <a:r>
                  <a:rPr lang="en-GB" sz="1000">
                    <a:solidFill>
                      <a:schemeClr val="lt1"/>
                    </a:solidFill>
                  </a:rPr>
                  <a:t>(2020)</a:t>
                </a:r>
                <a:endParaRPr i="1" sz="1000">
                  <a:solidFill>
                    <a:schemeClr val="lt1"/>
                  </a:solidFill>
                </a:endParaRPr>
              </a:p>
            </p:txBody>
          </p:sp>
        </p:grpSp>
        <p:grpSp>
          <p:nvGrpSpPr>
            <p:cNvPr id="132" name="Google Shape;132;p13"/>
            <p:cNvGrpSpPr/>
            <p:nvPr/>
          </p:nvGrpSpPr>
          <p:grpSpPr>
            <a:xfrm>
              <a:off x="6255312" y="3510409"/>
              <a:ext cx="1772947" cy="1768616"/>
              <a:chOff x="2630400" y="2016515"/>
              <a:chExt cx="2138400" cy="2141700"/>
            </a:xfrm>
          </p:grpSpPr>
          <p:sp>
            <p:nvSpPr>
              <p:cNvPr id="133" name="Google Shape;133;p13"/>
              <p:cNvSpPr/>
              <p:nvPr/>
            </p:nvSpPr>
            <p:spPr>
              <a:xfrm rot="-6413607">
                <a:off x="2839117" y="2231641"/>
                <a:ext cx="1720965" cy="1711447"/>
              </a:xfrm>
              <a:prstGeom prst="ellipse">
                <a:avLst/>
              </a:prstGeom>
              <a:solidFill>
                <a:srgbClr val="0097A7">
                  <a:alpha val="7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" name="Google Shape;134;p13"/>
              <p:cNvSpPr txBox="1"/>
              <p:nvPr/>
            </p:nvSpPr>
            <p:spPr>
              <a:xfrm>
                <a:off x="2838579" y="2331592"/>
                <a:ext cx="1722000" cy="1507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600"/>
                  </a:spcBef>
                  <a:spcAft>
                    <a:spcPts val="0"/>
                  </a:spcAft>
                  <a:buNone/>
                </a:pPr>
                <a:r>
                  <a:rPr b="1" lang="en-GB" sz="1200">
                    <a:solidFill>
                      <a:schemeClr val="lt1"/>
                    </a:solidFill>
                  </a:rPr>
                  <a:t>UT Austin Geosciences Planetary Surface Processes (PSP) Lab</a:t>
                </a:r>
                <a:endParaRPr i="1" sz="1000">
                  <a:solidFill>
                    <a:schemeClr val="lt1"/>
                  </a:solidFill>
                </a:endParaRPr>
              </a:p>
            </p:txBody>
          </p:sp>
        </p:grpSp>
        <p:grpSp>
          <p:nvGrpSpPr>
            <p:cNvPr id="135" name="Google Shape;135;p13"/>
            <p:cNvGrpSpPr/>
            <p:nvPr/>
          </p:nvGrpSpPr>
          <p:grpSpPr>
            <a:xfrm>
              <a:off x="7505806" y="2998789"/>
              <a:ext cx="1115867" cy="1119337"/>
              <a:chOff x="2803480" y="2455710"/>
              <a:chExt cx="1994400" cy="2008500"/>
            </a:xfrm>
          </p:grpSpPr>
          <p:sp>
            <p:nvSpPr>
              <p:cNvPr id="136" name="Google Shape;136;p13"/>
              <p:cNvSpPr/>
              <p:nvPr/>
            </p:nvSpPr>
            <p:spPr>
              <a:xfrm rot="8767499">
                <a:off x="3078914" y="2738359"/>
                <a:ext cx="1443532" cy="1443202"/>
              </a:xfrm>
              <a:prstGeom prst="ellipse">
                <a:avLst/>
              </a:prstGeom>
              <a:solidFill>
                <a:srgbClr val="0097A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" name="Google Shape;137;p13"/>
              <p:cNvSpPr txBox="1"/>
              <p:nvPr/>
            </p:nvSpPr>
            <p:spPr>
              <a:xfrm>
                <a:off x="3063077" y="2851792"/>
                <a:ext cx="1422300" cy="1159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600"/>
                  </a:spcBef>
                  <a:spcAft>
                    <a:spcPts val="0"/>
                  </a:spcAft>
                  <a:buNone/>
                </a:pPr>
                <a:r>
                  <a:rPr b="1" lang="en-GB" sz="1000">
                    <a:solidFill>
                      <a:schemeClr val="lt1"/>
                    </a:solidFill>
                  </a:rPr>
                  <a:t>Junior Graduate Students</a:t>
                </a:r>
                <a:endParaRPr i="1" sz="1000">
                  <a:solidFill>
                    <a:schemeClr val="lt1"/>
                  </a:solidFill>
                </a:endParaRPr>
              </a:p>
            </p:txBody>
          </p:sp>
        </p:grpSp>
        <p:grpSp>
          <p:nvGrpSpPr>
            <p:cNvPr id="138" name="Google Shape;138;p13"/>
            <p:cNvGrpSpPr/>
            <p:nvPr/>
          </p:nvGrpSpPr>
          <p:grpSpPr>
            <a:xfrm>
              <a:off x="7890450" y="3991026"/>
              <a:ext cx="964338" cy="901757"/>
              <a:chOff x="2986453" y="2655852"/>
              <a:chExt cx="1628400" cy="1528920"/>
            </a:xfrm>
          </p:grpSpPr>
          <p:sp>
            <p:nvSpPr>
              <p:cNvPr id="139" name="Google Shape;139;p13"/>
              <p:cNvSpPr/>
              <p:nvPr/>
            </p:nvSpPr>
            <p:spPr>
              <a:xfrm rot="10788555">
                <a:off x="3079737" y="2737572"/>
                <a:ext cx="1441808" cy="1444800"/>
              </a:xfrm>
              <a:prstGeom prst="ellipse">
                <a:avLst/>
              </a:prstGeom>
              <a:solidFill>
                <a:srgbClr val="0097A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" name="Google Shape;140;p13"/>
              <p:cNvSpPr txBox="1"/>
              <p:nvPr/>
            </p:nvSpPr>
            <p:spPr>
              <a:xfrm>
                <a:off x="2986453" y="2655852"/>
                <a:ext cx="1628400" cy="1528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600"/>
                  </a:spcBef>
                  <a:spcAft>
                    <a:spcPts val="0"/>
                  </a:spcAft>
                  <a:buNone/>
                </a:pPr>
                <a:r>
                  <a:rPr b="1" lang="en-GB" sz="1000">
                    <a:solidFill>
                      <a:schemeClr val="lt1"/>
                    </a:solidFill>
                  </a:rPr>
                  <a:t>Irineo Sanchez </a:t>
                </a:r>
                <a:r>
                  <a:rPr lang="en-GB" sz="1000">
                    <a:solidFill>
                      <a:schemeClr val="lt1"/>
                    </a:solidFill>
                  </a:rPr>
                  <a:t>(Honors Research)</a:t>
                </a:r>
                <a:br>
                  <a:rPr lang="en-GB" sz="1000">
                    <a:solidFill>
                      <a:schemeClr val="lt1"/>
                    </a:solidFill>
                  </a:rPr>
                </a:br>
                <a:r>
                  <a:rPr lang="en-GB" sz="1000">
                    <a:solidFill>
                      <a:schemeClr val="lt1"/>
                    </a:solidFill>
                  </a:rPr>
                  <a:t>(2021)</a:t>
                </a:r>
                <a:endParaRPr i="1" sz="1000">
                  <a:solidFill>
                    <a:schemeClr val="lt1"/>
                  </a:solidFill>
                </a:endParaRPr>
              </a:p>
            </p:txBody>
          </p:sp>
        </p:grpSp>
        <p:grpSp>
          <p:nvGrpSpPr>
            <p:cNvPr id="141" name="Google Shape;141;p13"/>
            <p:cNvGrpSpPr/>
            <p:nvPr/>
          </p:nvGrpSpPr>
          <p:grpSpPr>
            <a:xfrm>
              <a:off x="6636094" y="5094469"/>
              <a:ext cx="1800308" cy="1791160"/>
              <a:chOff x="2728376" y="2652063"/>
              <a:chExt cx="2171400" cy="2169000"/>
            </a:xfrm>
          </p:grpSpPr>
          <p:sp>
            <p:nvSpPr>
              <p:cNvPr id="142" name="Google Shape;142;p13"/>
              <p:cNvSpPr/>
              <p:nvPr/>
            </p:nvSpPr>
            <p:spPr>
              <a:xfrm rot="-10183787">
                <a:off x="2881890" y="2802941"/>
                <a:ext cx="1864371" cy="1867244"/>
              </a:xfrm>
              <a:prstGeom prst="ellipse">
                <a:avLst/>
              </a:prstGeom>
              <a:solidFill>
                <a:srgbClr val="0097A7">
                  <a:alpha val="7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" name="Google Shape;143;p13"/>
              <p:cNvSpPr txBox="1"/>
              <p:nvPr/>
            </p:nvSpPr>
            <p:spPr>
              <a:xfrm>
                <a:off x="2844021" y="3113774"/>
                <a:ext cx="1918200" cy="1245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600"/>
                  </a:spcBef>
                  <a:spcAft>
                    <a:spcPts val="0"/>
                  </a:spcAft>
                  <a:buNone/>
                </a:pPr>
                <a:r>
                  <a:rPr b="1" lang="en-GB" sz="1200">
                    <a:solidFill>
                      <a:schemeClr val="lt1"/>
                    </a:solidFill>
                  </a:rPr>
                  <a:t>Massachusetts</a:t>
                </a:r>
                <a:r>
                  <a:rPr b="1" lang="en-GB" sz="1200">
                    <a:solidFill>
                      <a:schemeClr val="lt1"/>
                    </a:solidFill>
                  </a:rPr>
                  <a:t> Institute of Technology (MIT) </a:t>
                </a:r>
                <a:br>
                  <a:rPr b="1" lang="en-GB" sz="1200">
                    <a:solidFill>
                      <a:schemeClr val="lt1"/>
                    </a:solidFill>
                  </a:rPr>
                </a:br>
                <a:r>
                  <a:rPr b="1" lang="en-GB" sz="1200">
                    <a:solidFill>
                      <a:schemeClr val="lt1"/>
                    </a:solidFill>
                  </a:rPr>
                  <a:t>Gaia Lab Graduate Students</a:t>
                </a:r>
                <a:endParaRPr i="1" sz="1000">
                  <a:solidFill>
                    <a:schemeClr val="lt1"/>
                  </a:solidFill>
                </a:endParaRPr>
              </a:p>
            </p:txBody>
          </p:sp>
        </p:grpSp>
        <p:grpSp>
          <p:nvGrpSpPr>
            <p:cNvPr id="144" name="Google Shape;144;p13"/>
            <p:cNvGrpSpPr/>
            <p:nvPr/>
          </p:nvGrpSpPr>
          <p:grpSpPr>
            <a:xfrm>
              <a:off x="7380068" y="6885613"/>
              <a:ext cx="911090" cy="904498"/>
              <a:chOff x="2986389" y="2648514"/>
              <a:chExt cx="1628400" cy="1623000"/>
            </a:xfrm>
          </p:grpSpPr>
          <p:sp>
            <p:nvSpPr>
              <p:cNvPr id="145" name="Google Shape;145;p13"/>
              <p:cNvSpPr/>
              <p:nvPr/>
            </p:nvSpPr>
            <p:spPr>
              <a:xfrm rot="458468">
                <a:off x="3079631" y="2737712"/>
                <a:ext cx="1441702" cy="1444603"/>
              </a:xfrm>
              <a:prstGeom prst="ellipse">
                <a:avLst/>
              </a:prstGeom>
              <a:solidFill>
                <a:srgbClr val="0097A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3"/>
              <p:cNvSpPr txBox="1"/>
              <p:nvPr/>
            </p:nvSpPr>
            <p:spPr>
              <a:xfrm>
                <a:off x="2986389" y="2908398"/>
                <a:ext cx="1628400" cy="1103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600"/>
                  </a:spcBef>
                  <a:spcAft>
                    <a:spcPts val="0"/>
                  </a:spcAft>
                  <a:buNone/>
                </a:pPr>
                <a:r>
                  <a:rPr b="1" lang="en-GB" sz="1000">
                    <a:solidFill>
                      <a:schemeClr val="lt1"/>
                    </a:solidFill>
                  </a:rPr>
                  <a:t>Grace Fanson </a:t>
                </a:r>
                <a:r>
                  <a:rPr lang="en-GB" sz="1000">
                    <a:solidFill>
                      <a:schemeClr val="lt1"/>
                    </a:solidFill>
                  </a:rPr>
                  <a:t>(2025)</a:t>
                </a:r>
                <a:endParaRPr i="1" sz="1000">
                  <a:solidFill>
                    <a:schemeClr val="lt1"/>
                  </a:solidFill>
                </a:endParaRPr>
              </a:p>
            </p:txBody>
          </p:sp>
        </p:grpSp>
        <p:grpSp>
          <p:nvGrpSpPr>
            <p:cNvPr id="147" name="Google Shape;147;p13"/>
            <p:cNvGrpSpPr/>
            <p:nvPr/>
          </p:nvGrpSpPr>
          <p:grpSpPr>
            <a:xfrm>
              <a:off x="8206348" y="6222863"/>
              <a:ext cx="964298" cy="968532"/>
              <a:chOff x="2938814" y="2590889"/>
              <a:chExt cx="1723500" cy="1737900"/>
            </a:xfrm>
          </p:grpSpPr>
          <p:sp>
            <p:nvSpPr>
              <p:cNvPr id="148" name="Google Shape;148;p13"/>
              <p:cNvSpPr/>
              <p:nvPr/>
            </p:nvSpPr>
            <p:spPr>
              <a:xfrm rot="6170436">
                <a:off x="3077020" y="2740073"/>
                <a:ext cx="1447089" cy="1439532"/>
              </a:xfrm>
              <a:prstGeom prst="ellipse">
                <a:avLst/>
              </a:prstGeom>
              <a:solidFill>
                <a:srgbClr val="0097A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" name="Google Shape;149;p13"/>
              <p:cNvSpPr txBox="1"/>
              <p:nvPr/>
            </p:nvSpPr>
            <p:spPr>
              <a:xfrm>
                <a:off x="2986389" y="2908398"/>
                <a:ext cx="1628400" cy="1103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600"/>
                  </a:spcBef>
                  <a:spcAft>
                    <a:spcPts val="0"/>
                  </a:spcAft>
                  <a:buNone/>
                </a:pPr>
                <a:r>
                  <a:rPr b="1" lang="en-GB" sz="1000">
                    <a:solidFill>
                      <a:schemeClr val="lt1"/>
                    </a:solidFill>
                  </a:rPr>
                  <a:t>Ze-Wen Koh </a:t>
                </a:r>
                <a:br>
                  <a:rPr b="1" lang="en-GB" sz="1000">
                    <a:solidFill>
                      <a:schemeClr val="lt1"/>
                    </a:solidFill>
                  </a:rPr>
                </a:br>
                <a:r>
                  <a:rPr lang="en-GB" sz="1000">
                    <a:solidFill>
                      <a:schemeClr val="lt1"/>
                    </a:solidFill>
                  </a:rPr>
                  <a:t>(2025)</a:t>
                </a:r>
                <a:endParaRPr i="1" sz="1000">
                  <a:solidFill>
                    <a:schemeClr val="lt1"/>
                  </a:solidFill>
                </a:endParaRPr>
              </a:p>
            </p:txBody>
          </p:sp>
        </p:grpSp>
        <p:grpSp>
          <p:nvGrpSpPr>
            <p:cNvPr id="150" name="Google Shape;150;p13"/>
            <p:cNvGrpSpPr/>
            <p:nvPr/>
          </p:nvGrpSpPr>
          <p:grpSpPr>
            <a:xfrm>
              <a:off x="4991955" y="5448002"/>
              <a:ext cx="1813739" cy="1809988"/>
              <a:chOff x="2480425" y="2093069"/>
              <a:chExt cx="2187600" cy="2191800"/>
            </a:xfrm>
          </p:grpSpPr>
          <p:sp>
            <p:nvSpPr>
              <p:cNvPr id="151" name="Google Shape;151;p13"/>
              <p:cNvSpPr/>
              <p:nvPr/>
            </p:nvSpPr>
            <p:spPr>
              <a:xfrm rot="-6068868">
                <a:off x="2638571" y="2258896"/>
                <a:ext cx="1871308" cy="1860145"/>
              </a:xfrm>
              <a:prstGeom prst="ellipse">
                <a:avLst/>
              </a:prstGeom>
              <a:solidFill>
                <a:srgbClr val="0097A7">
                  <a:alpha val="7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3"/>
              <p:cNvSpPr txBox="1"/>
              <p:nvPr/>
            </p:nvSpPr>
            <p:spPr>
              <a:xfrm>
                <a:off x="2603911" y="2566093"/>
                <a:ext cx="1918200" cy="1245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600"/>
                  </a:spcBef>
                  <a:spcAft>
                    <a:spcPts val="0"/>
                  </a:spcAft>
                  <a:buNone/>
                </a:pPr>
                <a:r>
                  <a:rPr b="1" lang="en-GB" sz="1200">
                    <a:solidFill>
                      <a:schemeClr val="lt1"/>
                    </a:solidFill>
                  </a:rPr>
                  <a:t>Department of Geology, University of Kerala Graduate Students</a:t>
                </a:r>
                <a:endParaRPr i="1" sz="1000">
                  <a:solidFill>
                    <a:schemeClr val="lt1"/>
                  </a:solidFill>
                </a:endParaRPr>
              </a:p>
            </p:txBody>
          </p:sp>
        </p:grpSp>
        <p:grpSp>
          <p:nvGrpSpPr>
            <p:cNvPr id="153" name="Google Shape;153;p13"/>
            <p:cNvGrpSpPr/>
            <p:nvPr/>
          </p:nvGrpSpPr>
          <p:grpSpPr>
            <a:xfrm>
              <a:off x="5613831" y="7337583"/>
              <a:ext cx="911090" cy="807862"/>
              <a:chOff x="2986434" y="2735172"/>
              <a:chExt cx="1628400" cy="1449600"/>
            </a:xfrm>
          </p:grpSpPr>
          <p:sp>
            <p:nvSpPr>
              <p:cNvPr id="154" name="Google Shape;154;p13"/>
              <p:cNvSpPr/>
              <p:nvPr/>
            </p:nvSpPr>
            <p:spPr>
              <a:xfrm rot="10788555">
                <a:off x="3079737" y="2737572"/>
                <a:ext cx="1441808" cy="1444800"/>
              </a:xfrm>
              <a:prstGeom prst="ellipse">
                <a:avLst/>
              </a:prstGeom>
              <a:solidFill>
                <a:srgbClr val="0097A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" name="Google Shape;155;p13"/>
              <p:cNvSpPr txBox="1"/>
              <p:nvPr/>
            </p:nvSpPr>
            <p:spPr>
              <a:xfrm>
                <a:off x="2986434" y="2908263"/>
                <a:ext cx="1628400" cy="1103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600"/>
                  </a:spcBef>
                  <a:spcAft>
                    <a:spcPts val="0"/>
                  </a:spcAft>
                  <a:buNone/>
                </a:pPr>
                <a:r>
                  <a:rPr b="1" lang="en-GB" sz="1000">
                    <a:solidFill>
                      <a:schemeClr val="lt1"/>
                    </a:solidFill>
                  </a:rPr>
                  <a:t>Sadeeda Marjan</a:t>
                </a:r>
                <a:br>
                  <a:rPr b="1" lang="en-GB" sz="1000">
                    <a:solidFill>
                      <a:schemeClr val="lt1"/>
                    </a:solidFill>
                  </a:rPr>
                </a:br>
                <a:r>
                  <a:rPr lang="en-GB" sz="1000">
                    <a:solidFill>
                      <a:schemeClr val="lt1"/>
                    </a:solidFill>
                  </a:rPr>
                  <a:t>(2023)</a:t>
                </a:r>
                <a:endParaRPr sz="1000">
                  <a:solidFill>
                    <a:schemeClr val="lt1"/>
                  </a:solidFill>
                </a:endParaRPr>
              </a:p>
            </p:txBody>
          </p:sp>
        </p:grpSp>
        <p:cxnSp>
          <p:nvCxnSpPr>
            <p:cNvPr id="156" name="Google Shape;156;p13"/>
            <p:cNvCxnSpPr>
              <a:stCxn id="118" idx="1"/>
              <a:endCxn id="151" idx="6"/>
            </p:cNvCxnSpPr>
            <p:nvPr/>
          </p:nvCxnSpPr>
          <p:spPr>
            <a:xfrm>
              <a:off x="5714351" y="5338212"/>
              <a:ext cx="34500" cy="2568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7" name="Google Shape;157;p13"/>
            <p:cNvCxnSpPr>
              <a:stCxn id="151" idx="2"/>
              <a:endCxn id="154" idx="4"/>
            </p:cNvCxnSpPr>
            <p:nvPr/>
          </p:nvCxnSpPr>
          <p:spPr>
            <a:xfrm>
              <a:off x="6048809" y="7111080"/>
              <a:ext cx="20700" cy="2277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8" name="Google Shape;158;p13"/>
            <p:cNvCxnSpPr>
              <a:stCxn id="118" idx="2"/>
              <a:endCxn id="142" idx="6"/>
            </p:cNvCxnSpPr>
            <p:nvPr/>
          </p:nvCxnSpPr>
          <p:spPr>
            <a:xfrm>
              <a:off x="6029197" y="5089799"/>
              <a:ext cx="746700" cy="7629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9" name="Google Shape;159;p13"/>
            <p:cNvCxnSpPr>
              <a:stCxn id="142" idx="1"/>
              <a:endCxn id="145" idx="0"/>
            </p:cNvCxnSpPr>
            <p:nvPr/>
          </p:nvCxnSpPr>
          <p:spPr>
            <a:xfrm flipH="1">
              <a:off x="7890341" y="6623320"/>
              <a:ext cx="84900" cy="315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0" name="Google Shape;160;p13"/>
            <p:cNvCxnSpPr>
              <a:stCxn id="142" idx="1"/>
              <a:endCxn id="148" idx="4"/>
            </p:cNvCxnSpPr>
            <p:nvPr/>
          </p:nvCxnSpPr>
          <p:spPr>
            <a:xfrm flipH="1" rot="10800000">
              <a:off x="7975241" y="6616120"/>
              <a:ext cx="321000" cy="72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1" name="Google Shape;161;p13"/>
            <p:cNvCxnSpPr>
              <a:stCxn id="118" idx="3"/>
              <a:endCxn id="133" idx="0"/>
            </p:cNvCxnSpPr>
            <p:nvPr/>
          </p:nvCxnSpPr>
          <p:spPr>
            <a:xfrm flipH="1" rot="10800000">
              <a:off x="6075480" y="4599088"/>
              <a:ext cx="387000" cy="933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2" name="Google Shape;162;p13"/>
            <p:cNvCxnSpPr>
              <a:stCxn id="133" idx="4"/>
              <a:endCxn id="139" idx="5"/>
            </p:cNvCxnSpPr>
            <p:nvPr/>
          </p:nvCxnSpPr>
          <p:spPr>
            <a:xfrm flipH="1" rot="10800000">
              <a:off x="7820943" y="4165131"/>
              <a:ext cx="249900" cy="252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3" name="Google Shape;163;p13"/>
            <p:cNvCxnSpPr>
              <a:stCxn id="133" idx="4"/>
              <a:endCxn id="136" idx="7"/>
            </p:cNvCxnSpPr>
            <p:nvPr/>
          </p:nvCxnSpPr>
          <p:spPr>
            <a:xfrm flipH="1" rot="10800000">
              <a:off x="7820943" y="3954231"/>
              <a:ext cx="163200" cy="2361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4" name="Google Shape;164;p13"/>
            <p:cNvCxnSpPr>
              <a:stCxn id="118" idx="4"/>
              <a:endCxn id="121" idx="1"/>
            </p:cNvCxnSpPr>
            <p:nvPr/>
          </p:nvCxnSpPr>
          <p:spPr>
            <a:xfrm flipH="1" rot="10800000">
              <a:off x="5826089" y="3940477"/>
              <a:ext cx="340800" cy="4383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5" name="Google Shape;165;p13"/>
            <p:cNvCxnSpPr>
              <a:stCxn id="121" idx="5"/>
              <a:endCxn id="130" idx="6"/>
            </p:cNvCxnSpPr>
            <p:nvPr/>
          </p:nvCxnSpPr>
          <p:spPr>
            <a:xfrm flipH="1" rot="10800000">
              <a:off x="6162771" y="2261232"/>
              <a:ext cx="440700" cy="1989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6" name="Google Shape;166;p13"/>
            <p:cNvCxnSpPr>
              <a:stCxn id="121" idx="5"/>
              <a:endCxn id="127" idx="0"/>
            </p:cNvCxnSpPr>
            <p:nvPr/>
          </p:nvCxnSpPr>
          <p:spPr>
            <a:xfrm flipH="1" rot="10800000">
              <a:off x="6162771" y="2260032"/>
              <a:ext cx="37200" cy="2001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7" name="Google Shape;167;p13"/>
            <p:cNvCxnSpPr>
              <a:stCxn id="121" idx="5"/>
              <a:endCxn id="124" idx="2"/>
            </p:cNvCxnSpPr>
            <p:nvPr/>
          </p:nvCxnSpPr>
          <p:spPr>
            <a:xfrm rot="10800000">
              <a:off x="5726871" y="2258532"/>
              <a:ext cx="435900" cy="201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8" name="Google Shape;168;p13"/>
            <p:cNvCxnSpPr>
              <a:stCxn id="121" idx="7"/>
              <a:endCxn id="113" idx="5"/>
            </p:cNvCxnSpPr>
            <p:nvPr/>
          </p:nvCxnSpPr>
          <p:spPr>
            <a:xfrm rot="10800000">
              <a:off x="4315321" y="1988912"/>
              <a:ext cx="1107000" cy="12117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