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notesMasterIdLst>
    <p:notesMasterId r:id="rId25"/>
  </p:notesMasterIdLst>
  <p:sldIdLst>
    <p:sldId id="256" r:id="rId2"/>
    <p:sldId id="387" r:id="rId3"/>
    <p:sldId id="388" r:id="rId4"/>
    <p:sldId id="389" r:id="rId5"/>
    <p:sldId id="262" r:id="rId6"/>
    <p:sldId id="365" r:id="rId7"/>
    <p:sldId id="366" r:id="rId8"/>
    <p:sldId id="371" r:id="rId9"/>
    <p:sldId id="373" r:id="rId10"/>
    <p:sldId id="372" r:id="rId11"/>
    <p:sldId id="374" r:id="rId12"/>
    <p:sldId id="375" r:id="rId13"/>
    <p:sldId id="376" r:id="rId14"/>
    <p:sldId id="377" r:id="rId15"/>
    <p:sldId id="378" r:id="rId16"/>
    <p:sldId id="384" r:id="rId17"/>
    <p:sldId id="382" r:id="rId18"/>
    <p:sldId id="385" r:id="rId19"/>
    <p:sldId id="383" r:id="rId20"/>
    <p:sldId id="379" r:id="rId21"/>
    <p:sldId id="386" r:id="rId22"/>
    <p:sldId id="380" r:id="rId23"/>
    <p:sldId id="39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56F3A-AA19-854C-836E-51D34EC5E710}" type="datetimeFigureOut">
              <a:rPr lang="en-US" altLang="ko-KR" smtClean="0"/>
              <a:t>11/28/2022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E6CF0-32C7-C944-A182-80AA9492B885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7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E6CF0-32C7-C944-A182-80AA9492B885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480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E6CF0-32C7-C944-A182-80AA9492B885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67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E6CF0-32C7-C944-A182-80AA9492B885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073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ACID </a:t>
            </a:r>
            <a:r>
              <a:rPr lang="ko-KR" altLang="en-US" dirty="0" err="1"/>
              <a:t>트랙잭션</a:t>
            </a:r>
            <a:r>
              <a:rPr lang="ko-KR" altLang="en-US" dirty="0"/>
              <a:t> 지원 </a:t>
            </a:r>
            <a:r>
              <a:rPr lang="en-US" altLang="ko-KR" dirty="0"/>
              <a:t>: </a:t>
            </a:r>
            <a:r>
              <a:rPr lang="ko-KR" altLang="en-US" dirty="0" err="1"/>
              <a:t>하둡</a:t>
            </a:r>
            <a:r>
              <a:rPr lang="ko-KR" altLang="en-US" dirty="0"/>
              <a:t> </a:t>
            </a:r>
            <a:r>
              <a:rPr lang="en-US" altLang="ko-KR" dirty="0"/>
              <a:t>data append + update/delete</a:t>
            </a:r>
          </a:p>
          <a:p>
            <a:r>
              <a:rPr lang="en-US" altLang="ko-KR" dirty="0"/>
              <a:t>Batch + Stream </a:t>
            </a:r>
            <a:r>
              <a:rPr lang="ko-KR" altLang="en-US" dirty="0"/>
              <a:t>통합 </a:t>
            </a:r>
            <a:r>
              <a:rPr lang="en-US" altLang="ko-KR" dirty="0"/>
              <a:t>: </a:t>
            </a:r>
            <a:r>
              <a:rPr lang="ko-KR" altLang="en-US" dirty="0"/>
              <a:t>하나의 델타테이블로 데이터 파이프라인 단순화</a:t>
            </a:r>
          </a:p>
          <a:p>
            <a:r>
              <a:rPr lang="en-US" altLang="ko-KR" dirty="0"/>
              <a:t>Schema Enforcement : </a:t>
            </a:r>
            <a:r>
              <a:rPr lang="ko-KR" altLang="en-US" dirty="0"/>
              <a:t>잘못된 데이터 </a:t>
            </a:r>
            <a:r>
              <a:rPr lang="en-US" altLang="ko-KR" dirty="0"/>
              <a:t>drop</a:t>
            </a:r>
            <a:r>
              <a:rPr lang="ko-KR" altLang="en-US" dirty="0"/>
              <a:t>을 통해 데이터 품질 유지</a:t>
            </a:r>
          </a:p>
          <a:p>
            <a:r>
              <a:rPr lang="en-US" altLang="ko-KR" dirty="0"/>
              <a:t>Time Travel : transaction log</a:t>
            </a:r>
            <a:r>
              <a:rPr lang="ko-KR" altLang="en-US" dirty="0"/>
              <a:t>를 이용해서 </a:t>
            </a:r>
            <a:r>
              <a:rPr lang="en-US" altLang="ko-KR" dirty="0"/>
              <a:t>snapshot</a:t>
            </a:r>
            <a:r>
              <a:rPr lang="ko-KR" altLang="en-US" dirty="0"/>
              <a:t>없이 쿼리로 손쉽게 관리</a:t>
            </a:r>
          </a:p>
          <a:p>
            <a:endParaRPr lang="en-US" altLang="ko-KR" dirty="0"/>
          </a:p>
          <a:p>
            <a:r>
              <a:rPr lang="en-US" altLang="ko-KR" b="1" dirty="0">
                <a:effectLst/>
              </a:rPr>
              <a:t>Indexing </a:t>
            </a:r>
            <a:r>
              <a:rPr lang="en-US" altLang="ko-KR" dirty="0"/>
              <a:t>: </a:t>
            </a:r>
            <a:r>
              <a:rPr lang="ko-KR" altLang="en-US" dirty="0"/>
              <a:t>데이터 레이크 성능 저하 해결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Z-Ordering / Data Skipping : </a:t>
            </a:r>
          </a:p>
          <a:p>
            <a:r>
              <a:rPr lang="en-US" altLang="ko-KR" dirty="0"/>
              <a:t>Compaction : </a:t>
            </a:r>
          </a:p>
          <a:p>
            <a:r>
              <a:rPr lang="en-US" altLang="ko-KR" dirty="0"/>
              <a:t>Delta Cache</a:t>
            </a:r>
          </a:p>
          <a:p>
            <a:r>
              <a:rPr lang="en-US" altLang="ko-KR" dirty="0"/>
              <a:t>24x </a:t>
            </a:r>
            <a:r>
              <a:rPr lang="ko-KR" altLang="en-US" dirty="0"/>
              <a:t>빠른 쿼리 </a:t>
            </a:r>
            <a:r>
              <a:rPr lang="en-US" altLang="ko-KR" dirty="0"/>
              <a:t>/ 48x </a:t>
            </a:r>
            <a:r>
              <a:rPr lang="ko-KR" altLang="en-US" dirty="0"/>
              <a:t>빠른 </a:t>
            </a:r>
            <a:r>
              <a:rPr lang="en-US" altLang="ko-KR" dirty="0"/>
              <a:t>ETL : </a:t>
            </a:r>
          </a:p>
          <a:p>
            <a:endParaRPr lang="en-US" altLang="ko-KR" dirty="0"/>
          </a:p>
          <a:p>
            <a:r>
              <a:rPr lang="en-US" altLang="ko-KR" dirty="0"/>
              <a:t>Open Format </a:t>
            </a:r>
            <a:r>
              <a:rPr lang="ko-KR" altLang="en-US" dirty="0"/>
              <a:t>활용 </a:t>
            </a:r>
            <a:r>
              <a:rPr lang="en-US" altLang="ko-KR" dirty="0"/>
              <a:t>: </a:t>
            </a:r>
          </a:p>
          <a:p>
            <a:r>
              <a:rPr lang="en-US" altLang="ko-KR" b="1" dirty="0">
                <a:effectLst/>
              </a:rPr>
              <a:t>No Vendor Lock-in</a:t>
            </a:r>
            <a:r>
              <a:rPr lang="en-US" altLang="ko-KR" dirty="0"/>
              <a:t> : </a:t>
            </a:r>
            <a:r>
              <a:rPr lang="ko-KR" altLang="en-US" dirty="0"/>
              <a:t>개방형 </a:t>
            </a:r>
            <a:r>
              <a:rPr lang="ko-KR" altLang="en-US" dirty="0" err="1"/>
              <a:t>포멧이라</a:t>
            </a:r>
            <a:r>
              <a:rPr lang="ko-KR" altLang="en-US" dirty="0"/>
              <a:t> 다양한 </a:t>
            </a:r>
            <a:r>
              <a:rPr lang="en-US" altLang="ko-KR" dirty="0" err="1"/>
              <a:t>sql</a:t>
            </a:r>
            <a:r>
              <a:rPr lang="ko-KR" altLang="en-US" dirty="0"/>
              <a:t>엔진에서 사용 가능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Delta Sharing</a:t>
            </a:r>
          </a:p>
          <a:p>
            <a:r>
              <a:rPr lang="en-US" altLang="ko-KR" dirty="0"/>
              <a:t>Fine Grained ACL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E6CF0-32C7-C944-A182-80AA9492B885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354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Open Data Lake</a:t>
            </a:r>
          </a:p>
          <a:p>
            <a:r>
              <a:rPr lang="ko-KR" altLang="en-US" dirty="0"/>
              <a:t>모든 클라우드 지원 </a:t>
            </a:r>
            <a:r>
              <a:rPr lang="en-US" altLang="ko-KR" dirty="0"/>
              <a:t>- </a:t>
            </a:r>
            <a:r>
              <a:rPr lang="ko-KR" altLang="en-US" dirty="0"/>
              <a:t>아마존 </a:t>
            </a:r>
            <a:r>
              <a:rPr lang="en-US" altLang="ko-KR" dirty="0"/>
              <a:t>AWS, MS Azure, </a:t>
            </a:r>
            <a:r>
              <a:rPr lang="ko-KR" altLang="en-US" dirty="0"/>
              <a:t>구글 </a:t>
            </a:r>
            <a:r>
              <a:rPr lang="en-US" altLang="ko-KR" dirty="0"/>
              <a:t>GCP</a:t>
            </a:r>
            <a:r>
              <a:rPr lang="ko-KR" altLang="en-US" dirty="0"/>
              <a:t>등 </a:t>
            </a:r>
          </a:p>
          <a:p>
            <a:br>
              <a:rPr lang="ko-KR" altLang="en-US" dirty="0"/>
            </a:br>
            <a:endParaRPr lang="ko-KR" altLang="en-US" dirty="0"/>
          </a:p>
          <a:p>
            <a:r>
              <a:rPr lang="ko-KR" altLang="en-US" b="1" dirty="0"/>
              <a:t>모두 가능</a:t>
            </a:r>
            <a:endParaRPr lang="ko-KR" altLang="en-US" dirty="0"/>
          </a:p>
          <a:p>
            <a:r>
              <a:rPr lang="ko-KR" altLang="en-US" dirty="0"/>
              <a:t>데이터 엔지니어링</a:t>
            </a:r>
            <a:r>
              <a:rPr lang="en-US" altLang="ko-KR" dirty="0"/>
              <a:t>(ETL) </a:t>
            </a:r>
            <a:r>
              <a:rPr lang="ko-KR" altLang="en-US" dirty="0"/>
              <a:t>작업</a:t>
            </a:r>
          </a:p>
          <a:p>
            <a:r>
              <a:rPr lang="ko-KR" altLang="en-US" dirty="0"/>
              <a:t>리포팅</a:t>
            </a:r>
            <a:r>
              <a:rPr lang="en-US" altLang="ko-KR" dirty="0"/>
              <a:t>(BI) </a:t>
            </a:r>
            <a:r>
              <a:rPr lang="ko-KR" altLang="en-US" dirty="0"/>
              <a:t>작업</a:t>
            </a:r>
          </a:p>
          <a:p>
            <a:r>
              <a:rPr lang="en-US" altLang="ko-KR" dirty="0"/>
              <a:t>AI</a:t>
            </a:r>
            <a:r>
              <a:rPr lang="ko-KR" altLang="en-US" dirty="0"/>
              <a:t>모델링 작업</a:t>
            </a:r>
          </a:p>
          <a:p>
            <a:endParaRPr lang="ko-KR" altLang="en-US" dirty="0"/>
          </a:p>
          <a:p>
            <a:r>
              <a:rPr lang="ko-KR" altLang="en-US" dirty="0"/>
              <a:t>기존에는 각각 다른 서비스</a:t>
            </a:r>
            <a:r>
              <a:rPr lang="en-US" altLang="ko-KR" dirty="0"/>
              <a:t>, </a:t>
            </a:r>
            <a:r>
              <a:rPr lang="ko-KR" altLang="en-US" dirty="0"/>
              <a:t>다른 플랫폼에서 하던 일들을 통합해서 가능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E6CF0-32C7-C944-A182-80AA9492B885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375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Architecture </a:t>
            </a:r>
            <a:r>
              <a:rPr lang="ko-KR" altLang="en-US" dirty="0"/>
              <a:t>상세</a:t>
            </a:r>
          </a:p>
          <a:p>
            <a:endParaRPr lang="ko-KR" altLang="en-US" dirty="0"/>
          </a:p>
          <a:p>
            <a:r>
              <a:rPr lang="ko-KR" altLang="en-US" b="1" dirty="0"/>
              <a:t>기존 </a:t>
            </a:r>
            <a:r>
              <a:rPr lang="en-US" altLang="ko-KR" b="1" dirty="0"/>
              <a:t>data </a:t>
            </a:r>
            <a:r>
              <a:rPr lang="en-US" altLang="ko-KR" b="1" dirty="0" err="1"/>
              <a:t>saas</a:t>
            </a:r>
            <a:r>
              <a:rPr lang="en-US" altLang="ko-KR" b="1" dirty="0"/>
              <a:t> </a:t>
            </a:r>
            <a:r>
              <a:rPr lang="ko-KR" altLang="en-US" b="1" dirty="0"/>
              <a:t>플랫폼</a:t>
            </a:r>
            <a:endParaRPr lang="ko-KR" altLang="en-US" dirty="0"/>
          </a:p>
          <a:p>
            <a:r>
              <a:rPr lang="en-US" altLang="ko-KR" dirty="0"/>
              <a:t>:</a:t>
            </a:r>
            <a:r>
              <a:rPr lang="ko-KR" altLang="en-US" dirty="0"/>
              <a:t>고객의 데이터를 해당 솔루션으로 이동한 후 분석하는 구조</a:t>
            </a:r>
          </a:p>
          <a:p>
            <a:endParaRPr lang="ko-KR" altLang="en-US" dirty="0"/>
          </a:p>
          <a:p>
            <a:r>
              <a:rPr lang="en-US" altLang="ko-KR" b="1" dirty="0"/>
              <a:t>Databricks</a:t>
            </a:r>
            <a:endParaRPr lang="ko-KR" altLang="en-US" dirty="0"/>
          </a:p>
          <a:p>
            <a:r>
              <a:rPr lang="en-US" altLang="ko-KR" dirty="0"/>
              <a:t>: </a:t>
            </a:r>
            <a:r>
              <a:rPr lang="ko-KR" altLang="en-US" dirty="0">
                <a:effectLst/>
              </a:rPr>
              <a:t>분석을 위한 인프라</a:t>
            </a:r>
            <a:r>
              <a:rPr lang="en-US" altLang="ko-KR" dirty="0">
                <a:effectLst/>
              </a:rPr>
              <a:t>&amp;data</a:t>
            </a:r>
            <a:r>
              <a:rPr lang="ko-KR" altLang="en-US" dirty="0">
                <a:effectLst/>
              </a:rPr>
              <a:t>는 고객의 계정안에 그대로 존재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고객의 </a:t>
            </a:r>
            <a:r>
              <a:rPr lang="en-US" altLang="ko-KR" dirty="0"/>
              <a:t>Databricks</a:t>
            </a:r>
            <a:r>
              <a:rPr lang="ko-KR" altLang="en-US" dirty="0"/>
              <a:t>의 </a:t>
            </a:r>
            <a:r>
              <a:rPr lang="en-US" altLang="ko-KR" dirty="0"/>
              <a:t>UI</a:t>
            </a:r>
            <a:r>
              <a:rPr lang="ko-KR" altLang="en-US" dirty="0"/>
              <a:t>통해 접속해서 간단하게 </a:t>
            </a:r>
            <a:r>
              <a:rPr lang="en-US" altLang="ko-KR" dirty="0" err="1"/>
              <a:t>Spack</a:t>
            </a:r>
            <a:r>
              <a:rPr lang="en-US" altLang="ko-KR" dirty="0"/>
              <a:t> Cluster</a:t>
            </a:r>
            <a:r>
              <a:rPr lang="ko-KR" altLang="en-US" dirty="0"/>
              <a:t>를 띄우고 </a:t>
            </a:r>
            <a:r>
              <a:rPr lang="ko-KR" altLang="en-US" dirty="0">
                <a:effectLst/>
              </a:rPr>
              <a:t>데이터를 분석</a:t>
            </a:r>
            <a:r>
              <a:rPr lang="ko-KR" altLang="en-US" dirty="0"/>
              <a:t>하거나</a:t>
            </a:r>
            <a:r>
              <a:rPr lang="en-US" altLang="ko-KR" dirty="0"/>
              <a:t>, </a:t>
            </a:r>
            <a:r>
              <a:rPr lang="ko-KR" altLang="en-US" dirty="0">
                <a:effectLst/>
              </a:rPr>
              <a:t>대시보드</a:t>
            </a:r>
            <a:r>
              <a:rPr lang="ko-KR" altLang="en-US" dirty="0"/>
              <a:t>를 만들거나</a:t>
            </a:r>
            <a:r>
              <a:rPr lang="en-US" altLang="ko-KR" dirty="0"/>
              <a:t>, </a:t>
            </a:r>
            <a:r>
              <a:rPr lang="ko-KR" altLang="en-US" dirty="0">
                <a:effectLst/>
              </a:rPr>
              <a:t>주기적인 </a:t>
            </a:r>
            <a:r>
              <a:rPr lang="en-US" altLang="ko-KR" dirty="0">
                <a:effectLst/>
              </a:rPr>
              <a:t>ETL</a:t>
            </a:r>
            <a:r>
              <a:rPr lang="ko-KR" altLang="en-US" dirty="0">
                <a:effectLst/>
              </a:rPr>
              <a:t>작업</a:t>
            </a:r>
            <a:r>
              <a:rPr lang="ko-KR" altLang="en-US" dirty="0"/>
              <a:t> 수행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보안관련 이슈가 다른 </a:t>
            </a:r>
            <a:r>
              <a:rPr lang="en-US" altLang="ko-KR" dirty="0" err="1"/>
              <a:t>saas</a:t>
            </a:r>
            <a:r>
              <a:rPr lang="ko-KR" altLang="en-US" dirty="0"/>
              <a:t>솔루션대비 적다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데이터가 많을 때 이를 빠르게 분석하고 사용하기에 유리한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E6CF0-32C7-C944-A182-80AA9492B885}" type="slidenum">
              <a:rPr lang="en-US" altLang="ko-KR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902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E6CF0-32C7-C944-A182-80AA9492B885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420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/>
              <a:t>[Cloud Ingestion]</a:t>
            </a:r>
            <a:endParaRPr lang="ko-KR" altLang="en-US" sz="800" dirty="0"/>
          </a:p>
          <a:p>
            <a:r>
              <a:rPr lang="ko-KR" altLang="en-US" sz="800" dirty="0"/>
              <a:t>수집할 원본 데이터 </a:t>
            </a:r>
            <a:r>
              <a:rPr lang="en-US" altLang="ko-KR" sz="800" dirty="0"/>
              <a:t>: </a:t>
            </a:r>
            <a:r>
              <a:rPr lang="ko-KR" altLang="en-US" sz="800" dirty="0"/>
              <a:t>스트림 </a:t>
            </a:r>
            <a:r>
              <a:rPr lang="en-US" altLang="ko-KR" sz="800" dirty="0"/>
              <a:t>+ </a:t>
            </a:r>
            <a:r>
              <a:rPr lang="ko-KR" altLang="en-US" sz="800" dirty="0"/>
              <a:t>배치</a:t>
            </a:r>
          </a:p>
          <a:p>
            <a:endParaRPr lang="ko-KR" altLang="en-US" sz="800" dirty="0"/>
          </a:p>
          <a:p>
            <a:r>
              <a:rPr lang="en-US" altLang="ko-KR" sz="800" b="1" dirty="0"/>
              <a:t>[DELTA LAKE]</a:t>
            </a:r>
            <a:endParaRPr lang="ko-KR" altLang="en-US" sz="800" dirty="0"/>
          </a:p>
          <a:p>
            <a:r>
              <a:rPr lang="en-US" altLang="ko-KR" sz="800" dirty="0"/>
              <a:t>Bronze : </a:t>
            </a:r>
            <a:r>
              <a:rPr lang="ko-KR" altLang="en-US" sz="800" dirty="0"/>
              <a:t>원본데이터 적재</a:t>
            </a:r>
          </a:p>
          <a:p>
            <a:r>
              <a:rPr lang="en-US" altLang="ko-KR" sz="800" dirty="0"/>
              <a:t>Silver : </a:t>
            </a:r>
            <a:r>
              <a:rPr lang="ko-KR" altLang="en-US" sz="800" dirty="0"/>
              <a:t>정재</a:t>
            </a:r>
            <a:r>
              <a:rPr lang="en-US" altLang="ko-KR" sz="800" dirty="0"/>
              <a:t>/</a:t>
            </a:r>
            <a:r>
              <a:rPr lang="ko-KR" altLang="en-US" sz="800" dirty="0"/>
              <a:t>필터링</a:t>
            </a:r>
            <a:r>
              <a:rPr lang="en-US" altLang="ko-KR" sz="800" dirty="0"/>
              <a:t>/</a:t>
            </a:r>
            <a:r>
              <a:rPr lang="ko-KR" altLang="en-US" sz="800" dirty="0"/>
              <a:t>증가</a:t>
            </a:r>
          </a:p>
          <a:p>
            <a:r>
              <a:rPr lang="en-US" altLang="ko-KR" sz="800" dirty="0"/>
              <a:t>Gold : BI</a:t>
            </a:r>
            <a:r>
              <a:rPr lang="ko-KR" altLang="en-US" sz="800" dirty="0"/>
              <a:t>리포트</a:t>
            </a:r>
            <a:r>
              <a:rPr lang="en-US" altLang="ko-KR" sz="800" dirty="0"/>
              <a:t>/ML</a:t>
            </a:r>
            <a:r>
              <a:rPr lang="ko-KR" altLang="en-US" sz="800" dirty="0"/>
              <a:t>모델에 사용하기 위해 </a:t>
            </a:r>
            <a:r>
              <a:rPr lang="en-US" altLang="ko-KR" sz="800" dirty="0"/>
              <a:t>MART</a:t>
            </a:r>
            <a:r>
              <a:rPr lang="ko-KR" altLang="en-US" sz="800" dirty="0"/>
              <a:t>로 </a:t>
            </a:r>
            <a:r>
              <a:rPr lang="en-US" altLang="ko-KR" sz="800" dirty="0"/>
              <a:t>aggregation</a:t>
            </a:r>
          </a:p>
          <a:p>
            <a:endParaRPr lang="en-US" altLang="ko-KR" sz="800" dirty="0"/>
          </a:p>
          <a:p>
            <a:r>
              <a:rPr lang="ko-KR" altLang="en-US" sz="800" dirty="0" err="1"/>
              <a:t>스트림데이터와</a:t>
            </a:r>
            <a:r>
              <a:rPr lang="ko-KR" altLang="en-US" sz="800" dirty="0"/>
              <a:t> 배치데이터가 별도 타겟이 아님</a:t>
            </a:r>
            <a:r>
              <a:rPr lang="en-US" altLang="ko-KR" sz="800" dirty="0"/>
              <a:t>. </a:t>
            </a:r>
          </a:p>
          <a:p>
            <a:r>
              <a:rPr lang="ko-KR" altLang="en-US" sz="800" dirty="0">
                <a:effectLst/>
              </a:rPr>
              <a:t>하나의 델타테이블로 통합</a:t>
            </a:r>
            <a:r>
              <a:rPr lang="ko-KR" altLang="en-US" sz="800" dirty="0"/>
              <a:t>이 가능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ko-KR" altLang="en-US" sz="800" dirty="0"/>
              <a:t>각각의 델타테이블이 단계를 거치면서 기존의 데이터 레이크에서 가지기 힘들었던 데이터신뢰도</a:t>
            </a:r>
            <a:r>
              <a:rPr lang="en-US" altLang="ko-KR" sz="800" dirty="0"/>
              <a:t>/</a:t>
            </a:r>
            <a:r>
              <a:rPr lang="ko-KR" altLang="en-US" sz="800" dirty="0"/>
              <a:t>성능</a:t>
            </a:r>
            <a:r>
              <a:rPr lang="en-US" altLang="ko-KR" sz="800" dirty="0"/>
              <a:t>/</a:t>
            </a:r>
            <a:r>
              <a:rPr lang="ko-KR" altLang="en-US" sz="800" dirty="0"/>
              <a:t>품질을 확보할 수 있다</a:t>
            </a:r>
            <a:r>
              <a:rPr lang="en-US" altLang="ko-KR" sz="800" dirty="0"/>
              <a:t>.</a:t>
            </a:r>
          </a:p>
          <a:p>
            <a:br>
              <a:rPr lang="en-US" altLang="ko-KR" sz="800" dirty="0"/>
            </a:br>
            <a:endParaRPr lang="en-US" altLang="ko-KR" sz="800" dirty="0"/>
          </a:p>
          <a:p>
            <a:r>
              <a:rPr lang="en-US" altLang="ko-KR" sz="800" dirty="0"/>
              <a:t>*</a:t>
            </a:r>
            <a:r>
              <a:rPr lang="ko-KR" altLang="en-US" sz="800" dirty="0" err="1"/>
              <a:t>데이터레이크</a:t>
            </a:r>
            <a:r>
              <a:rPr lang="en-US" altLang="ko-KR" sz="800" dirty="0"/>
              <a:t>[x] -&gt; </a:t>
            </a:r>
            <a:r>
              <a:rPr lang="ko-KR" altLang="en-US" sz="800" dirty="0" err="1"/>
              <a:t>데이터레이크웨어하우스</a:t>
            </a:r>
            <a:r>
              <a:rPr lang="en-US" altLang="ko-KR" sz="800" dirty="0"/>
              <a:t>[0]</a:t>
            </a:r>
          </a:p>
          <a:p>
            <a:br>
              <a:rPr lang="en-US" altLang="ko-KR" sz="800" dirty="0"/>
            </a:br>
            <a:endParaRPr lang="en-US" altLang="ko-KR" sz="800" dirty="0"/>
          </a:p>
          <a:p>
            <a:r>
              <a:rPr lang="ko-KR" altLang="en-US" sz="800" dirty="0" err="1"/>
              <a:t>트랙잭션을</a:t>
            </a:r>
            <a:r>
              <a:rPr lang="ko-KR" altLang="en-US" sz="800" dirty="0"/>
              <a:t> 지원하므로 중간에 문제가 생겨도 수동 재처리할 필요가 없다</a:t>
            </a:r>
            <a:r>
              <a:rPr lang="en-US" altLang="ko-KR" sz="800" dirty="0"/>
              <a:t>.</a:t>
            </a:r>
          </a:p>
          <a:p>
            <a:br>
              <a:rPr lang="en-US" altLang="ko-KR" sz="800" dirty="0"/>
            </a:br>
            <a:endParaRPr lang="en-US" altLang="ko-KR" sz="800" dirty="0"/>
          </a:p>
          <a:p>
            <a:r>
              <a:rPr lang="en-US" altLang="ko-KR" sz="800" dirty="0" err="1"/>
              <a:t>etl</a:t>
            </a:r>
            <a:r>
              <a:rPr lang="ko-KR" altLang="en-US" sz="800" dirty="0"/>
              <a:t>작업은 </a:t>
            </a:r>
            <a:r>
              <a:rPr lang="ko-KR" altLang="en-US" sz="800" dirty="0" err="1"/>
              <a:t>스케쥴러나</a:t>
            </a:r>
            <a:r>
              <a:rPr lang="ko-KR" altLang="en-US" sz="800" dirty="0"/>
              <a:t> </a:t>
            </a:r>
            <a:r>
              <a:rPr lang="en-US" altLang="ko-KR" sz="800" dirty="0"/>
              <a:t>airflow</a:t>
            </a:r>
            <a:r>
              <a:rPr lang="ko-KR" altLang="en-US" sz="800" dirty="0"/>
              <a:t>를 사용할 수 있지만</a:t>
            </a:r>
            <a:r>
              <a:rPr lang="en-US" altLang="ko-KR" sz="800" dirty="0"/>
              <a:t>, [</a:t>
            </a:r>
            <a:r>
              <a:rPr lang="ko-KR" altLang="en-US" sz="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델타라이브테이블</a:t>
            </a:r>
            <a:r>
              <a:rPr lang="en-US" altLang="ko-KR" sz="800" dirty="0"/>
              <a:t>] </a:t>
            </a:r>
            <a:r>
              <a:rPr lang="ko-KR" altLang="en-US" sz="800" dirty="0"/>
              <a:t>기능을 사용하면 </a:t>
            </a:r>
            <a:r>
              <a:rPr lang="ko-KR" altLang="en-US" sz="800" dirty="0">
                <a:effectLst/>
              </a:rPr>
              <a:t>각각의 테이블들을 스케쥴 상관없이 </a:t>
            </a:r>
            <a:r>
              <a:rPr lang="ko-KR" altLang="en-US" sz="800" dirty="0" err="1">
                <a:effectLst/>
              </a:rPr>
              <a:t>스트림성으로</a:t>
            </a:r>
            <a:r>
              <a:rPr lang="ko-KR" altLang="en-US" sz="800" dirty="0">
                <a:effectLst/>
              </a:rPr>
              <a:t> 처리</a:t>
            </a:r>
            <a:r>
              <a:rPr lang="ko-KR" altLang="en-US" sz="800" dirty="0"/>
              <a:t>할 수 있다</a:t>
            </a:r>
            <a:r>
              <a:rPr lang="en-US" altLang="ko-KR" sz="800" dirty="0"/>
              <a:t>.</a:t>
            </a:r>
          </a:p>
          <a:p>
            <a:br>
              <a:rPr lang="en-US" altLang="ko-KR" sz="800" dirty="0"/>
            </a:br>
            <a:endParaRPr lang="en-US" altLang="ko-KR" sz="800" dirty="0"/>
          </a:p>
          <a:p>
            <a:r>
              <a:rPr lang="ko-KR" altLang="en-US" sz="800" dirty="0"/>
              <a:t>손쉽게 </a:t>
            </a:r>
            <a:r>
              <a:rPr lang="en-US" altLang="ko-KR" sz="800" dirty="0" err="1"/>
              <a:t>etl</a:t>
            </a:r>
            <a:r>
              <a:rPr lang="en-US" altLang="ko-KR" sz="800" dirty="0"/>
              <a:t> pipeline </a:t>
            </a:r>
            <a:r>
              <a:rPr lang="ko-KR" altLang="en-US" sz="800" dirty="0" err="1"/>
              <a:t>만들수</a:t>
            </a:r>
            <a:r>
              <a:rPr lang="ko-KR" altLang="en-US" sz="800" dirty="0"/>
              <a:t> 있는걸 제공</a:t>
            </a:r>
            <a:r>
              <a:rPr lang="en-US" altLang="ko-KR" sz="8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E6CF0-32C7-C944-A182-80AA9492B885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547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E6CF0-32C7-C944-A182-80AA9492B885}" type="slidenum">
              <a:rPr lang="en-US" altLang="ko-KR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01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ETL MART </a:t>
            </a:r>
            <a:r>
              <a:rPr lang="ko-KR" altLang="en-US" dirty="0"/>
              <a:t>테이블 생성 </a:t>
            </a:r>
            <a:r>
              <a:rPr lang="en-US" altLang="ko-KR" dirty="0"/>
              <a:t>-&gt; </a:t>
            </a:r>
            <a:r>
              <a:rPr lang="ko-KR" altLang="en-US" dirty="0"/>
              <a:t>데이터 </a:t>
            </a:r>
            <a:r>
              <a:rPr lang="ko-KR" altLang="en-US" dirty="0" err="1"/>
              <a:t>적재시</a:t>
            </a:r>
            <a:endParaRPr lang="ko-KR" altLang="en-US" dirty="0"/>
          </a:p>
          <a:p>
            <a:r>
              <a:rPr lang="en-US" altLang="ko-KR" dirty="0"/>
              <a:t>[</a:t>
            </a:r>
            <a:r>
              <a:rPr lang="ko-KR" altLang="en-US" dirty="0"/>
              <a:t>기존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데이터 이동 시간</a:t>
            </a:r>
          </a:p>
          <a:p>
            <a:r>
              <a:rPr lang="ko-KR" altLang="en-US" dirty="0"/>
              <a:t>데이터 중복</a:t>
            </a:r>
          </a:p>
          <a:p>
            <a:br>
              <a:rPr lang="ko-KR" altLang="en-US" dirty="0"/>
            </a:br>
            <a:endParaRPr lang="ko-KR" altLang="en-US" dirty="0"/>
          </a:p>
          <a:p>
            <a:r>
              <a:rPr lang="ko-KR" altLang="en-US" dirty="0"/>
              <a:t>기존의 </a:t>
            </a:r>
            <a:r>
              <a:rPr lang="en-US" altLang="ko-KR" dirty="0"/>
              <a:t>'</a:t>
            </a:r>
            <a:r>
              <a:rPr lang="ko-KR" altLang="en-US" dirty="0"/>
              <a:t>프레스토</a:t>
            </a:r>
            <a:r>
              <a:rPr lang="en-US" altLang="ko-KR" dirty="0"/>
              <a:t>', 'SQL </a:t>
            </a:r>
            <a:r>
              <a:rPr lang="ko-KR" altLang="en-US" dirty="0"/>
              <a:t>온 </a:t>
            </a:r>
            <a:r>
              <a:rPr lang="ko-KR" altLang="en-US" dirty="0" err="1"/>
              <a:t>하둡</a:t>
            </a:r>
            <a:r>
              <a:rPr lang="en-US" altLang="ko-KR" dirty="0"/>
              <a:t>'</a:t>
            </a:r>
            <a:r>
              <a:rPr lang="ko-KR" altLang="en-US" dirty="0"/>
              <a:t>등 여러 제품은 </a:t>
            </a:r>
            <a:r>
              <a:rPr lang="en-US" altLang="ko-KR" dirty="0"/>
              <a:t>DW</a:t>
            </a:r>
            <a:r>
              <a:rPr lang="ko-KR" altLang="en-US" dirty="0"/>
              <a:t>대비 워크로드 처리하기 </a:t>
            </a:r>
            <a:r>
              <a:rPr lang="ko-KR" altLang="en-US" dirty="0" err="1"/>
              <a:t>어려운건</a:t>
            </a:r>
            <a:r>
              <a:rPr lang="ko-KR" altLang="en-US" dirty="0"/>
              <a:t> </a:t>
            </a:r>
            <a:r>
              <a:rPr lang="ko-KR" altLang="en-US" dirty="0" err="1"/>
              <a:t>짧은쿼리</a:t>
            </a:r>
            <a:r>
              <a:rPr lang="en-US" altLang="ko-KR" dirty="0"/>
              <a:t>(=</a:t>
            </a:r>
            <a:r>
              <a:rPr lang="ko-KR" altLang="en-US" dirty="0" err="1"/>
              <a:t>동시접속대응쿼리</a:t>
            </a:r>
            <a:r>
              <a:rPr lang="en-US" altLang="ko-KR" dirty="0"/>
              <a:t>)</a:t>
            </a:r>
            <a:r>
              <a:rPr lang="ko-KR" altLang="en-US" dirty="0"/>
              <a:t>에 대해 약했다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SQL </a:t>
            </a:r>
            <a:r>
              <a:rPr lang="ko-KR" altLang="en-US" dirty="0" err="1"/>
              <a:t>엔드포인트를</a:t>
            </a:r>
            <a:r>
              <a:rPr lang="ko-KR" altLang="en-US" dirty="0"/>
              <a:t> </a:t>
            </a:r>
            <a:r>
              <a:rPr lang="ko-KR" altLang="en-US" dirty="0" err="1"/>
              <a:t>오토스케일링</a:t>
            </a:r>
            <a:endParaRPr lang="ko-KR" altLang="en-US" dirty="0"/>
          </a:p>
          <a:p>
            <a:r>
              <a:rPr lang="ko-KR" altLang="en-US" dirty="0"/>
              <a:t>오프소스 </a:t>
            </a:r>
            <a:r>
              <a:rPr lang="en-US" altLang="ko-KR" dirty="0"/>
              <a:t>spark</a:t>
            </a:r>
            <a:r>
              <a:rPr lang="ko-KR" altLang="en-US" dirty="0"/>
              <a:t>와 다르게 </a:t>
            </a:r>
            <a:r>
              <a:rPr lang="en-US" altLang="ko-KR" dirty="0" err="1"/>
              <a:t>c++</a:t>
            </a:r>
            <a:r>
              <a:rPr lang="ko-KR" altLang="en-US" dirty="0"/>
              <a:t>로 새로 엔진 제작</a:t>
            </a:r>
            <a:r>
              <a:rPr lang="en-US" altLang="ko-KR" dirty="0"/>
              <a:t>. </a:t>
            </a:r>
            <a:r>
              <a:rPr lang="ko-KR" altLang="en-US" dirty="0"/>
              <a:t>훨씬 빠르다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E6CF0-32C7-C944-A182-80AA9492B885}" type="slidenum">
              <a:rPr lang="en-US" altLang="ko-KR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298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E6CF0-32C7-C944-A182-80AA9492B885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3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E6CF0-32C7-C944-A182-80AA9492B885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220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정리되지 않고 </a:t>
            </a:r>
            <a:r>
              <a:rPr lang="ko-KR" altLang="en-US" dirty="0" err="1"/>
              <a:t>사일로된</a:t>
            </a:r>
            <a:r>
              <a:rPr lang="ko-KR" altLang="en-US" dirty="0"/>
              <a:t> 데이터</a:t>
            </a:r>
          </a:p>
          <a:p>
            <a:r>
              <a:rPr lang="en-US" altLang="ko-KR" dirty="0"/>
              <a:t>: Data Science</a:t>
            </a:r>
            <a:r>
              <a:rPr lang="ko-KR" altLang="en-US" dirty="0"/>
              <a:t>과 </a:t>
            </a:r>
            <a:r>
              <a:rPr lang="ko-KR" altLang="en-US" dirty="0" err="1"/>
              <a:t>머신러닝을</a:t>
            </a:r>
            <a:r>
              <a:rPr lang="ko-KR" altLang="en-US" dirty="0"/>
              <a:t> 위해 데이터가 준비되어 있지 않음</a:t>
            </a:r>
          </a:p>
          <a:p>
            <a:br>
              <a:rPr lang="ko-KR" altLang="en-US" dirty="0"/>
            </a:br>
            <a:endParaRPr lang="ko-KR" altLang="en-US" dirty="0"/>
          </a:p>
          <a:p>
            <a:r>
              <a:rPr lang="ko-KR" altLang="en-US" dirty="0"/>
              <a:t>과다하게 많은 툴과 프레임워크 </a:t>
            </a:r>
            <a:r>
              <a:rPr lang="en-US" altLang="ko-KR" dirty="0"/>
              <a:t>: </a:t>
            </a:r>
            <a:r>
              <a:rPr lang="ko-KR" altLang="en-US" dirty="0" err="1"/>
              <a:t>학습시용</a:t>
            </a:r>
            <a:r>
              <a:rPr lang="ko-KR" altLang="en-US" dirty="0"/>
              <a:t> 라이브러리</a:t>
            </a:r>
            <a:r>
              <a:rPr lang="en-US" altLang="ko-KR" dirty="0"/>
              <a:t>, </a:t>
            </a:r>
            <a:r>
              <a:rPr lang="ko-KR" altLang="en-US" dirty="0"/>
              <a:t>런타임</a:t>
            </a:r>
            <a:r>
              <a:rPr lang="en-US" altLang="ko-KR" dirty="0"/>
              <a:t>, </a:t>
            </a:r>
            <a:r>
              <a:rPr lang="en-US" altLang="ko-KR" dirty="0" err="1"/>
              <a:t>gpu</a:t>
            </a:r>
            <a:r>
              <a:rPr lang="ko-KR" altLang="en-US" dirty="0"/>
              <a:t>관리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어려운 모델</a:t>
            </a:r>
            <a:r>
              <a:rPr lang="en-US" altLang="ko-KR" dirty="0"/>
              <a:t>/</a:t>
            </a:r>
            <a:r>
              <a:rPr lang="ko-KR" altLang="en-US" dirty="0"/>
              <a:t>비전 관리와 공유</a:t>
            </a:r>
            <a:r>
              <a:rPr lang="en-US" altLang="ko-KR" dirty="0"/>
              <a:t>, </a:t>
            </a:r>
            <a:r>
              <a:rPr lang="ko-KR" altLang="en-US" dirty="0"/>
              <a:t>협업 및 재현이 어려움</a:t>
            </a:r>
          </a:p>
          <a:p>
            <a:br>
              <a:rPr lang="ko-KR" altLang="en-US" dirty="0"/>
            </a:br>
            <a:endParaRPr lang="ko-KR" altLang="en-US" dirty="0"/>
          </a:p>
          <a:p>
            <a:r>
              <a:rPr lang="en-US" altLang="ko-KR" dirty="0"/>
              <a:t>ML</a:t>
            </a:r>
            <a:r>
              <a:rPr lang="ko-KR" altLang="en-US" dirty="0"/>
              <a:t>의 운영적용 어려움 </a:t>
            </a:r>
            <a:r>
              <a:rPr lang="en-US" altLang="ko-KR" dirty="0"/>
              <a:t>: </a:t>
            </a:r>
            <a:r>
              <a:rPr lang="ko-KR" altLang="en-US" dirty="0"/>
              <a:t>학습</a:t>
            </a:r>
            <a:r>
              <a:rPr lang="en-US" altLang="ko-KR" dirty="0"/>
              <a:t>/</a:t>
            </a:r>
            <a:r>
              <a:rPr lang="ko-KR" altLang="en-US" dirty="0"/>
              <a:t>튜닝</a:t>
            </a:r>
            <a:r>
              <a:rPr lang="en-US" altLang="ko-KR" dirty="0"/>
              <a:t>/</a:t>
            </a:r>
            <a:r>
              <a:rPr lang="ko-KR" altLang="en-US" dirty="0"/>
              <a:t>운영환경 적용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모델 서빙 및 배포 관리</a:t>
            </a:r>
            <a:r>
              <a:rPr lang="en-US" altLang="ko-KR" dirty="0"/>
              <a:t>, </a:t>
            </a:r>
            <a:r>
              <a:rPr lang="ko-KR" altLang="en-US" dirty="0" err="1"/>
              <a:t>협업툴과</a:t>
            </a:r>
            <a:r>
              <a:rPr lang="ko-KR" altLang="en-US" dirty="0"/>
              <a:t> 프로세스의 부재 </a:t>
            </a:r>
            <a:r>
              <a:rPr lang="en-US" altLang="ko-KR" dirty="0"/>
              <a:t>-&gt; </a:t>
            </a:r>
            <a:r>
              <a:rPr lang="en-US" altLang="ko-KR" dirty="0" err="1"/>
              <a:t>MLOps</a:t>
            </a:r>
            <a:r>
              <a:rPr lang="en-US" altLang="ko-KR" dirty="0"/>
              <a:t> </a:t>
            </a:r>
            <a:r>
              <a:rPr lang="ko-KR" altLang="en-US" dirty="0"/>
              <a:t>프레임워크의 필요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E6CF0-32C7-C944-A182-80AA9492B885}" type="slidenum">
              <a:rPr lang="en-US" altLang="ko-KR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610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고품질의 준비된 데이터셋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모든 종류의 데이터를 한군데에서 </a:t>
            </a:r>
            <a:r>
              <a:rPr lang="en-US" altLang="ko-KR" dirty="0"/>
              <a:t>ML</a:t>
            </a:r>
            <a:r>
              <a:rPr lang="ko-KR" altLang="en-US" dirty="0"/>
              <a:t>을 위해서 잘 정리된 고품질 데이터셋</a:t>
            </a:r>
          </a:p>
          <a:p>
            <a:br>
              <a:rPr lang="ko-KR" altLang="en-US" dirty="0"/>
            </a:br>
            <a:endParaRPr lang="ko-KR" altLang="en-US" dirty="0"/>
          </a:p>
          <a:p>
            <a:r>
              <a:rPr lang="ko-KR" altLang="en-US" dirty="0"/>
              <a:t>데이터 사이언스 팀의 생산성 향상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준비된 툴과 언어</a:t>
            </a:r>
            <a:r>
              <a:rPr lang="en-US" altLang="ko-KR" dirty="0"/>
              <a:t>, </a:t>
            </a:r>
            <a:r>
              <a:rPr lang="ko-KR" altLang="en-US" dirty="0"/>
              <a:t>프레임워크</a:t>
            </a:r>
            <a:r>
              <a:rPr lang="en-US" altLang="ko-KR" dirty="0"/>
              <a:t>, </a:t>
            </a:r>
            <a:r>
              <a:rPr lang="ko-KR" altLang="en-US" dirty="0"/>
              <a:t>런타임 협업 노트북 환경 제공</a:t>
            </a:r>
          </a:p>
          <a:p>
            <a:br>
              <a:rPr lang="ko-KR" altLang="en-US" dirty="0"/>
            </a:br>
            <a:endParaRPr lang="ko-KR" altLang="en-US" dirty="0"/>
          </a:p>
          <a:p>
            <a:r>
              <a:rPr lang="ko-KR" altLang="en-US" dirty="0"/>
              <a:t>표준화된 전체 </a:t>
            </a:r>
            <a:r>
              <a:rPr lang="en-US" altLang="ko-KR" dirty="0"/>
              <a:t>ML lifecycle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모델 </a:t>
            </a:r>
            <a:r>
              <a:rPr lang="en-US" altLang="ko-KR" dirty="0"/>
              <a:t>- </a:t>
            </a:r>
            <a:r>
              <a:rPr lang="ko-KR" altLang="en-US" dirty="0"/>
              <a:t>모델 실험부터 운영환경 </a:t>
            </a:r>
            <a:r>
              <a:rPr lang="ko-KR" altLang="en-US" dirty="0" err="1"/>
              <a:t>디플로이까지</a:t>
            </a:r>
            <a:r>
              <a:rPr lang="ko-KR" altLang="en-US" dirty="0"/>
              <a:t> </a:t>
            </a:r>
            <a:r>
              <a:rPr lang="ko-KR" altLang="en-US" dirty="0" err="1"/>
              <a:t>끊김없는</a:t>
            </a:r>
            <a:r>
              <a:rPr lang="ko-KR" altLang="en-US" dirty="0"/>
              <a:t> 전체 플로우 지원</a:t>
            </a:r>
          </a:p>
          <a:p>
            <a:br>
              <a:rPr lang="ko-KR" altLang="en-US" dirty="0"/>
            </a:br>
            <a:endParaRPr lang="ko-KR" altLang="en-US" dirty="0"/>
          </a:p>
          <a:p>
            <a:r>
              <a:rPr lang="ko-KR" altLang="en-US" dirty="0"/>
              <a:t>데이터 </a:t>
            </a:r>
            <a:r>
              <a:rPr lang="en-US" altLang="ko-KR" dirty="0"/>
              <a:t>-&gt; </a:t>
            </a:r>
            <a:r>
              <a:rPr lang="ko-KR" altLang="en-US" dirty="0"/>
              <a:t>모델생성 </a:t>
            </a:r>
            <a:r>
              <a:rPr lang="en-US" altLang="ko-KR" dirty="0"/>
              <a:t>-&gt; </a:t>
            </a:r>
            <a:r>
              <a:rPr lang="ko-KR" altLang="en-US" dirty="0"/>
              <a:t>모델 관리 </a:t>
            </a:r>
            <a:r>
              <a:rPr lang="en-US" altLang="ko-KR" dirty="0"/>
              <a:t>-&gt; </a:t>
            </a:r>
            <a:r>
              <a:rPr lang="ko-KR" altLang="en-US" dirty="0"/>
              <a:t>모델적용까지 </a:t>
            </a:r>
            <a:r>
              <a:rPr lang="en-US" altLang="ko-KR" dirty="0"/>
              <a:t>lifecycle </a:t>
            </a:r>
            <a:r>
              <a:rPr lang="ko-KR" altLang="en-US" dirty="0"/>
              <a:t>관리 가능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E6CF0-32C7-C944-A182-80AA9492B885}" type="slidenum">
              <a:rPr lang="en-US" altLang="ko-KR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35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err="1"/>
              <a:t>mlflow</a:t>
            </a:r>
            <a:r>
              <a:rPr lang="en-US" altLang="ko-KR" b="1" dirty="0"/>
              <a:t> </a:t>
            </a:r>
            <a:endParaRPr lang="ko-KR" altLang="en-US" dirty="0"/>
          </a:p>
          <a:p>
            <a:r>
              <a:rPr lang="en-US" altLang="ko-KR" dirty="0"/>
              <a:t>: </a:t>
            </a:r>
            <a:r>
              <a:rPr lang="ko-KR" altLang="en-US" dirty="0"/>
              <a:t>모델 만들고</a:t>
            </a:r>
            <a:r>
              <a:rPr lang="en-US" altLang="ko-KR" dirty="0"/>
              <a:t>, tracking, </a:t>
            </a:r>
            <a:r>
              <a:rPr lang="ko-KR" altLang="en-US" dirty="0"/>
              <a:t>학습</a:t>
            </a:r>
            <a:r>
              <a:rPr lang="en-US" altLang="ko-KR" dirty="0"/>
              <a:t>, </a:t>
            </a:r>
            <a:r>
              <a:rPr lang="ko-KR" altLang="en-US" dirty="0"/>
              <a:t>배포하는 </a:t>
            </a:r>
            <a:r>
              <a:rPr lang="en-US" altLang="ko-KR" dirty="0" err="1"/>
              <a:t>MLOps</a:t>
            </a:r>
            <a:r>
              <a:rPr lang="en-US" altLang="ko-KR" dirty="0"/>
              <a:t> </a:t>
            </a:r>
            <a:r>
              <a:rPr lang="ko-KR" altLang="en-US" dirty="0"/>
              <a:t>환경 만들고 운영 관리</a:t>
            </a:r>
            <a:r>
              <a:rPr lang="en-US" altLang="ko-KR" dirty="0"/>
              <a:t>. </a:t>
            </a:r>
          </a:p>
          <a:p>
            <a:br>
              <a:rPr lang="en-US" altLang="ko-KR" dirty="0"/>
            </a:br>
            <a:endParaRPr lang="en-US" altLang="ko-KR" dirty="0"/>
          </a:p>
          <a:p>
            <a:r>
              <a:rPr lang="en-US" altLang="ko-KR" b="1" dirty="0"/>
              <a:t>DELTA LAKE</a:t>
            </a:r>
            <a:endParaRPr lang="ko-KR" altLang="en-US" dirty="0"/>
          </a:p>
          <a:p>
            <a:r>
              <a:rPr lang="en-US" altLang="ko-KR" dirty="0"/>
              <a:t>: </a:t>
            </a:r>
            <a:r>
              <a:rPr lang="ko-KR" altLang="en-US" dirty="0"/>
              <a:t>개방된 </a:t>
            </a:r>
            <a:r>
              <a:rPr lang="ko-KR" altLang="en-US" dirty="0" err="1"/>
              <a:t>멀티클라우드</a:t>
            </a:r>
            <a:r>
              <a:rPr lang="ko-KR" altLang="en-US" dirty="0"/>
              <a:t> 데이터 </a:t>
            </a:r>
            <a:r>
              <a:rPr lang="ko-KR" altLang="en-US" dirty="0" err="1"/>
              <a:t>레이크하우스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E6CF0-32C7-C944-A182-80AA9492B885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731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err="1"/>
              <a:t>mlflow</a:t>
            </a:r>
            <a:r>
              <a:rPr lang="en-US" altLang="ko-KR" b="1" dirty="0"/>
              <a:t> </a:t>
            </a:r>
            <a:endParaRPr lang="ko-KR" altLang="en-US" dirty="0"/>
          </a:p>
          <a:p>
            <a:r>
              <a:rPr lang="en-US" altLang="ko-KR" dirty="0"/>
              <a:t>: </a:t>
            </a:r>
            <a:r>
              <a:rPr lang="ko-KR" altLang="en-US" dirty="0"/>
              <a:t>모델 만들고</a:t>
            </a:r>
            <a:r>
              <a:rPr lang="en-US" altLang="ko-KR" dirty="0"/>
              <a:t>, tracking, </a:t>
            </a:r>
            <a:r>
              <a:rPr lang="ko-KR" altLang="en-US" dirty="0"/>
              <a:t>학습</a:t>
            </a:r>
            <a:r>
              <a:rPr lang="en-US" altLang="ko-KR" dirty="0"/>
              <a:t>, </a:t>
            </a:r>
            <a:r>
              <a:rPr lang="ko-KR" altLang="en-US" dirty="0"/>
              <a:t>배포하는 </a:t>
            </a:r>
            <a:r>
              <a:rPr lang="en-US" altLang="ko-KR" dirty="0" err="1"/>
              <a:t>MLOps</a:t>
            </a:r>
            <a:r>
              <a:rPr lang="en-US" altLang="ko-KR" dirty="0"/>
              <a:t> </a:t>
            </a:r>
            <a:r>
              <a:rPr lang="ko-KR" altLang="en-US" dirty="0"/>
              <a:t>환경 만들고 운영 관리</a:t>
            </a:r>
            <a:r>
              <a:rPr lang="en-US" altLang="ko-KR" dirty="0"/>
              <a:t>. </a:t>
            </a:r>
          </a:p>
          <a:p>
            <a:br>
              <a:rPr lang="en-US" altLang="ko-KR" dirty="0"/>
            </a:br>
            <a:endParaRPr lang="en-US" altLang="ko-KR" dirty="0"/>
          </a:p>
          <a:p>
            <a:r>
              <a:rPr lang="en-US" altLang="ko-KR" b="1" dirty="0"/>
              <a:t>DELTA LAKE</a:t>
            </a:r>
            <a:endParaRPr lang="ko-KR" altLang="en-US" dirty="0"/>
          </a:p>
          <a:p>
            <a:r>
              <a:rPr lang="en-US" altLang="ko-KR" dirty="0"/>
              <a:t>: </a:t>
            </a:r>
            <a:r>
              <a:rPr lang="ko-KR" altLang="en-US" dirty="0"/>
              <a:t>개방된 </a:t>
            </a:r>
            <a:r>
              <a:rPr lang="ko-KR" altLang="en-US" dirty="0" err="1"/>
              <a:t>멀티클라우드</a:t>
            </a:r>
            <a:r>
              <a:rPr lang="ko-KR" altLang="en-US" dirty="0"/>
              <a:t> 데이터 </a:t>
            </a:r>
            <a:r>
              <a:rPr lang="ko-KR" altLang="en-US" dirty="0" err="1"/>
              <a:t>레이크하우스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E6CF0-32C7-C944-A182-80AA9492B885}" type="slidenum">
              <a:rPr lang="en-US" altLang="ko-KR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889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E6CF0-32C7-C944-A182-80AA9492B885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925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E6CF0-32C7-C944-A182-80AA9492B885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653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E6CF0-32C7-C944-A182-80AA9492B885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43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E6CF0-32C7-C944-A182-80AA9492B885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881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지난 </a:t>
            </a:r>
            <a:r>
              <a:rPr lang="en-US" altLang="ko-KR" dirty="0"/>
              <a:t>30</a:t>
            </a:r>
            <a:r>
              <a:rPr lang="ko-KR" altLang="en-US" dirty="0"/>
              <a:t>년간 기업의 중심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Etl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오라클</a:t>
            </a:r>
            <a:r>
              <a:rPr lang="en-US" altLang="ko-KR" dirty="0"/>
              <a:t>, </a:t>
            </a:r>
            <a:r>
              <a:rPr lang="ko-KR" altLang="en-US" dirty="0" err="1"/>
              <a:t>테라데이터</a:t>
            </a:r>
            <a:r>
              <a:rPr lang="en-US" altLang="ko-KR" dirty="0"/>
              <a:t>, IBM</a:t>
            </a:r>
            <a:r>
              <a:rPr lang="ko-KR" altLang="en-US" dirty="0"/>
              <a:t>등 전통 </a:t>
            </a:r>
            <a:r>
              <a:rPr lang="en-US" altLang="ko-KR" dirty="0" err="1"/>
              <a:t>dw</a:t>
            </a:r>
            <a:r>
              <a:rPr lang="ko-KR" altLang="en-US" dirty="0"/>
              <a:t>솔루션 존재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클라우드로 넘어가면서 </a:t>
            </a:r>
            <a:r>
              <a:rPr lang="en-US" altLang="ko-KR" dirty="0" err="1"/>
              <a:t>refshift</a:t>
            </a:r>
            <a:r>
              <a:rPr lang="en-US" altLang="ko-KR" dirty="0"/>
              <a:t>, </a:t>
            </a:r>
            <a:r>
              <a:rPr lang="ko-KR" altLang="en-US" dirty="0"/>
              <a:t>구글 </a:t>
            </a:r>
            <a:r>
              <a:rPr lang="en-US" altLang="ko-KR" dirty="0" err="1"/>
              <a:t>bigquery</a:t>
            </a:r>
            <a:r>
              <a:rPr lang="ko-KR" altLang="en-US" dirty="0"/>
              <a:t>가 </a:t>
            </a:r>
            <a:r>
              <a:rPr lang="en-US" altLang="ko-KR" dirty="0"/>
              <a:t>BI</a:t>
            </a:r>
            <a:r>
              <a:rPr lang="ko-KR" altLang="en-US" dirty="0"/>
              <a:t>등 리포팅 툴에 필수적임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E6CF0-32C7-C944-A182-80AA9492B885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318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 err="1"/>
              <a:t>여년전</a:t>
            </a:r>
            <a:r>
              <a:rPr lang="ko-KR" altLang="en-US" dirty="0"/>
              <a:t> </a:t>
            </a:r>
            <a:r>
              <a:rPr lang="en-US" altLang="ko-KR" dirty="0"/>
              <a:t>Bigdata </a:t>
            </a:r>
            <a:r>
              <a:rPr lang="ko-KR" altLang="en-US" dirty="0"/>
              <a:t>구축 요구사항 대응</a:t>
            </a:r>
            <a:r>
              <a:rPr lang="en-US" altLang="ko-KR" dirty="0"/>
              <a:t>. (</a:t>
            </a:r>
            <a:r>
              <a:rPr lang="ko-KR" altLang="en-US" dirty="0"/>
              <a:t>예</a:t>
            </a:r>
            <a:r>
              <a:rPr lang="en-US" altLang="ko-KR" dirty="0"/>
              <a:t>: Hadoop)</a:t>
            </a:r>
          </a:p>
          <a:p>
            <a:r>
              <a:rPr lang="ko-KR" altLang="en-US" dirty="0"/>
              <a:t>클라우드의 저렴한 스토리지</a:t>
            </a:r>
            <a:r>
              <a:rPr lang="en-US" altLang="ko-KR" dirty="0"/>
              <a:t>(s3)</a:t>
            </a:r>
            <a:r>
              <a:rPr lang="ko-KR" altLang="en-US" dirty="0"/>
              <a:t>에 다양한 데이터 저장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위에서 다양한 오픈소스를 통해 큰 데이터를 정제</a:t>
            </a:r>
            <a:r>
              <a:rPr lang="en-US" altLang="ko-KR" dirty="0"/>
              <a:t>&amp;</a:t>
            </a:r>
            <a:r>
              <a:rPr lang="ko-KR" altLang="en-US" dirty="0"/>
              <a:t>분석</a:t>
            </a:r>
          </a:p>
          <a:p>
            <a:r>
              <a:rPr lang="en-US" altLang="ko-KR" dirty="0"/>
              <a:t>AI/ML</a:t>
            </a:r>
            <a:r>
              <a:rPr lang="ko-KR" altLang="en-US" dirty="0"/>
              <a:t>모델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E6CF0-32C7-C944-A182-80AA9492B885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168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서로 다른 포맷 </a:t>
            </a:r>
            <a:r>
              <a:rPr lang="en-US" altLang="ko-KR" dirty="0"/>
              <a:t>: </a:t>
            </a:r>
            <a:r>
              <a:rPr lang="ko-KR" altLang="en-US" dirty="0"/>
              <a:t>데이터 중복</a:t>
            </a:r>
            <a:endParaRPr lang="en-US" altLang="ko-KR" dirty="0"/>
          </a:p>
          <a:p>
            <a:r>
              <a:rPr lang="ko-KR" altLang="en-US" dirty="0"/>
              <a:t>서로 다른 인터페이스 </a:t>
            </a:r>
            <a:r>
              <a:rPr lang="en-US" altLang="ko-KR" dirty="0"/>
              <a:t>: </a:t>
            </a:r>
            <a:r>
              <a:rPr lang="ko-KR" altLang="en-US" dirty="0"/>
              <a:t>복잡도 증가</a:t>
            </a:r>
            <a:endParaRPr lang="en-US" altLang="ko-KR" dirty="0"/>
          </a:p>
          <a:p>
            <a:r>
              <a:rPr lang="ko-KR" altLang="en-US" dirty="0"/>
              <a:t>서로 다른 거버넌스 </a:t>
            </a:r>
            <a:r>
              <a:rPr lang="en-US" altLang="ko-KR" dirty="0"/>
              <a:t>: </a:t>
            </a:r>
            <a:r>
              <a:rPr lang="ko-KR" altLang="en-US" dirty="0"/>
              <a:t>호환 어려움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E6CF0-32C7-C944-A182-80AA9492B885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364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49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5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14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1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8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9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4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4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12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86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bricks.com/blog/2021/05/27/introducing-databricks-machine-learning-a-data-native-collaborative-full-ml-lifecycle-solution.html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aws-quickstart.github.io/quickstart-databricks-unified-data-analytics-platform/" TargetMode="External"/><Relationship Id="rId3" Type="http://schemas.openxmlformats.org/officeDocument/2006/relationships/hyperlink" Target="https://www.databricks.com/kr/" TargetMode="External"/><Relationship Id="rId7" Type="http://schemas.openxmlformats.org/officeDocument/2006/relationships/hyperlink" Target="https://cloud.google.com/bigquery/docs/connect-databricks?hl=ko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ko-kr/azure/storage/blobs/data-lake-storage-use-databricks-spark" TargetMode="External"/><Relationship Id="rId5" Type="http://schemas.openxmlformats.org/officeDocument/2006/relationships/hyperlink" Target="https://www.databricks.com/kr/product/delta-lake-on-databricks" TargetMode="External"/><Relationship Id="rId4" Type="http://schemas.openxmlformats.org/officeDocument/2006/relationships/hyperlink" Target="https://www.snowflake.com/?lang=k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yeonghak.github.io/mlops/MLOps-MLFlow%EB%A1%9C-%EB%AA%A8%EB%8D%B8-%ED%95%99%EC%8A%B5-%EA%B4%80%EB%A6%AC%ED%95%98%EA%B8%B0/" TargetMode="External"/><Relationship Id="rId5" Type="http://schemas.openxmlformats.org/officeDocument/2006/relationships/hyperlink" Target="https://blog.naver.com/djlee118/222228592016" TargetMode="External"/><Relationship Id="rId4" Type="http://schemas.openxmlformats.org/officeDocument/2006/relationships/hyperlink" Target="https://velog.io/@ivoryrabbit/Delta-Lake-%EB%8F%84%EC%9E%85%EA%B8%B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D21B9-1DA1-4656-A0B2-A40A14E62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Databricks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80A847C-82AF-42A4-ABE1-C341F45FD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Data Lakehouse</a:t>
            </a:r>
            <a:endParaRPr lang="ko-KR" altLang="en-US" dirty="0"/>
          </a:p>
        </p:txBody>
      </p:sp>
      <p:pic>
        <p:nvPicPr>
          <p:cNvPr id="3074" name="Picture 2" descr="https://2s7gjr373w3x22jf92z99mgm5w-wpengine.netdna-ssl.com/wp-content/uploads/2020/10/databricks-IPO.png">
            <a:extLst>
              <a:ext uri="{FF2B5EF4-FFF2-40B4-BE49-F238E27FC236}">
                <a16:creationId xmlns:a16="http://schemas.microsoft.com/office/drawing/2014/main" id="{4A19D608-2BC1-4785-AE98-5DBF484AD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42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20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E0FFB-6E2C-449B-ACD5-32EF41CF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</a:t>
            </a:r>
            <a:r>
              <a:rPr lang="en-US" altLang="ko-KR" sz="4400" dirty="0"/>
              <a:t> </a:t>
            </a:r>
            <a:r>
              <a:rPr lang="en-US" altLang="ko-KR" sz="3600" dirty="0"/>
              <a:t>Data Warehouse, Data Lake</a:t>
            </a:r>
            <a:r>
              <a:rPr lang="ko-KR" altLang="en-US" sz="3600" dirty="0"/>
              <a:t>의 장점을 하나로</a:t>
            </a:r>
            <a:r>
              <a:rPr lang="en-US" altLang="ko-KR" sz="3600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48C7DC-3D2D-49C7-8CD3-7D6348AB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316220" cy="402336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DW</a:t>
            </a:r>
            <a:r>
              <a:rPr lang="ko-KR" altLang="en-US" b="1" dirty="0"/>
              <a:t>와 </a:t>
            </a:r>
            <a:r>
              <a:rPr lang="en-US" altLang="ko-KR" b="1" dirty="0"/>
              <a:t>DL</a:t>
            </a:r>
            <a:r>
              <a:rPr lang="ko-KR" altLang="en-US" b="1" dirty="0"/>
              <a:t>의 장점을 하나로 합침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DL </a:t>
            </a:r>
            <a:r>
              <a:rPr lang="ko-KR" altLang="en-US" dirty="0"/>
              <a:t>장점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확장성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저비용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개방성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DW </a:t>
            </a:r>
            <a:r>
              <a:rPr lang="ko-KR" altLang="en-US" dirty="0"/>
              <a:t>장점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성능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err="1"/>
              <a:t>관리성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편의성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693004-BA85-4DB3-83EF-7A664B21C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99" y="1846997"/>
            <a:ext cx="3946525" cy="434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43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E0FFB-6E2C-449B-ACD5-32EF41CF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Delta Lake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48C7DC-3D2D-49C7-8CD3-7D6348AB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DL</a:t>
            </a:r>
            <a:r>
              <a:rPr lang="ko-KR" altLang="en-US" b="1" dirty="0"/>
              <a:t>위에 더 나은 </a:t>
            </a:r>
            <a:r>
              <a:rPr lang="ko-KR" altLang="en-US" b="1" dirty="0" err="1"/>
              <a:t>관리성</a:t>
            </a:r>
            <a:r>
              <a:rPr lang="en-US" altLang="ko-KR" b="1" dirty="0"/>
              <a:t>, </a:t>
            </a:r>
            <a:r>
              <a:rPr lang="ko-KR" altLang="en-US" b="1" dirty="0"/>
              <a:t>성능</a:t>
            </a:r>
            <a:r>
              <a:rPr lang="en-US" altLang="ko-KR" b="1" dirty="0"/>
              <a:t>, </a:t>
            </a:r>
            <a:r>
              <a:rPr lang="ko-KR" altLang="en-US" b="1" dirty="0"/>
              <a:t>거버넌스를 더하는 개방형 플랫폼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 err="1"/>
              <a:t>트랜젝션</a:t>
            </a:r>
            <a:r>
              <a:rPr lang="ko-KR" altLang="en-US" dirty="0"/>
              <a:t> 지원으로 더 나은 데이터 품질 확보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- 48</a:t>
            </a:r>
            <a:r>
              <a:rPr lang="ko-KR" altLang="en-US" dirty="0"/>
              <a:t>배 빠른 데이터 프로세싱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데이터 거버넌스 및 데이터 라이프사이클 관리 강화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834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E0FFB-6E2C-449B-ACD5-32EF41CF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Delta Lake </a:t>
            </a:r>
            <a:r>
              <a:rPr lang="ko-KR" altLang="en-US" dirty="0"/>
              <a:t>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48C7DC-3D2D-49C7-8CD3-7D6348AB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17134"/>
            <a:ext cx="10058400" cy="6053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Open Format </a:t>
            </a:r>
            <a:r>
              <a:rPr lang="en-US" altLang="ko-KR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Strorage</a:t>
            </a:r>
            <a:r>
              <a: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Layer on Data Lake: 100% Apache Spark Compatible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116B43C-DA12-4743-A1AF-B27804665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410774"/>
              </p:ext>
            </p:extLst>
          </p:nvPr>
        </p:nvGraphicFramePr>
        <p:xfrm>
          <a:off x="1219200" y="2184400"/>
          <a:ext cx="10058400" cy="4096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3910342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412627574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438567777"/>
                    </a:ext>
                  </a:extLst>
                </a:gridCol>
              </a:tblGrid>
              <a:tr h="700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고품질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신뢰성 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성능 최적화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Open + Secure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699784"/>
                  </a:ext>
                </a:extLst>
              </a:tr>
              <a:tr h="1614535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ACID </a:t>
                      </a:r>
                      <a:r>
                        <a:rPr lang="ko-KR" altLang="en-US" dirty="0" err="1">
                          <a:solidFill>
                            <a:srgbClr val="FF0000"/>
                          </a:solidFill>
                        </a:rPr>
                        <a:t>트랙잭션</a:t>
                      </a:r>
                      <a:r>
                        <a:rPr lang="ko-KR" altLang="en-US" dirty="0"/>
                        <a:t> 지원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Batch + Stream </a:t>
                      </a:r>
                      <a:r>
                        <a:rPr lang="ko-KR" altLang="en-US" dirty="0"/>
                        <a:t>통합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Schema Enforcement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Time Travel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Indexing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Z-Ordering / Data Skipping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Compaction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Delta Cache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24x </a:t>
                      </a:r>
                      <a:r>
                        <a:rPr lang="ko-KR" altLang="en-US" dirty="0"/>
                        <a:t>빠른 쿼리 </a:t>
                      </a:r>
                      <a:r>
                        <a:rPr lang="en-US" altLang="ko-KR" dirty="0"/>
                        <a:t>/ 48x </a:t>
                      </a:r>
                      <a:r>
                        <a:rPr lang="ko-KR" altLang="en-US" dirty="0"/>
                        <a:t>빠른 </a:t>
                      </a:r>
                      <a:r>
                        <a:rPr lang="en-US" altLang="ko-KR" dirty="0"/>
                        <a:t>ETL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Open Format </a:t>
                      </a:r>
                      <a:r>
                        <a:rPr lang="ko-KR" altLang="en-US" dirty="0"/>
                        <a:t>활용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No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Vendor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Lock-in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Delta Sharing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Fine Grained ACL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984232"/>
                  </a:ext>
                </a:extLst>
              </a:tr>
              <a:tr h="17814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80947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E63DDAB-153C-43FE-A822-845947C40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912" y="4490244"/>
            <a:ext cx="2314575" cy="1790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078A9E-AD26-4052-BC6E-A2B3AE8CB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771" y="4515644"/>
            <a:ext cx="2419929" cy="16869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4D0326-0402-496D-95BB-E15BB0D97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9184" y="5056452"/>
            <a:ext cx="2713616" cy="86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38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E0FFB-6E2C-449B-ACD5-32EF41CF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Lakehouse Platform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48C7DC-3D2D-49C7-8CD3-7D6348AB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70466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/>
              <a:t>SIMPLE  </a:t>
            </a:r>
            <a:r>
              <a:rPr lang="ko-KR" altLang="en-US" b="1" dirty="0"/>
              <a:t>⊙ </a:t>
            </a:r>
            <a:r>
              <a:rPr lang="en-US" altLang="ko-KR" b="1" dirty="0"/>
              <a:t>OPEN</a:t>
            </a:r>
            <a:r>
              <a:rPr lang="ko-KR" altLang="en-US" b="1" dirty="0"/>
              <a:t> ⊙ </a:t>
            </a:r>
            <a:r>
              <a:rPr lang="en-US" altLang="ko-KR" b="1" dirty="0"/>
              <a:t>COLLABORATIVE</a:t>
            </a:r>
            <a:endParaRPr lang="ko-KR" altLang="en-US" b="1" dirty="0"/>
          </a:p>
        </p:txBody>
      </p:sp>
      <p:pic>
        <p:nvPicPr>
          <p:cNvPr id="1026" name="Picture 2" descr="https://www.databricks.com/wp-content/uploads/2021/05/Marketure-min.png">
            <a:extLst>
              <a:ext uri="{FF2B5EF4-FFF2-40B4-BE49-F238E27FC236}">
                <a16:creationId xmlns:a16="http://schemas.microsoft.com/office/drawing/2014/main" id="{8A307554-EF15-489D-BF8F-9C6D3C218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0" y="2327231"/>
            <a:ext cx="5676900" cy="459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8F94EBA-5A83-4CA9-9B8A-CCF74FCE1C82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5354320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/>
              <a:t>모든 클라우드 지원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아마존 </a:t>
            </a:r>
            <a:r>
              <a:rPr lang="en-US" altLang="ko-KR" dirty="0"/>
              <a:t>AWS, MS Azure, </a:t>
            </a:r>
            <a:r>
              <a:rPr lang="ko-KR" altLang="en-US" dirty="0"/>
              <a:t>구글 </a:t>
            </a:r>
            <a:r>
              <a:rPr lang="en-US" altLang="ko-KR" dirty="0"/>
              <a:t>GCP</a:t>
            </a:r>
            <a:r>
              <a:rPr lang="ko-KR" altLang="en-US" dirty="0"/>
              <a:t>등 </a:t>
            </a:r>
          </a:p>
          <a:p>
            <a:br>
              <a:rPr lang="ko-KR" altLang="en-US" dirty="0"/>
            </a:br>
            <a:endParaRPr lang="ko-KR" altLang="en-US" dirty="0"/>
          </a:p>
          <a:p>
            <a:r>
              <a:rPr lang="ko-KR" altLang="en-US" b="1" dirty="0"/>
              <a:t>모든 작업 가능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데이터 엔지니어링</a:t>
            </a:r>
            <a:r>
              <a:rPr lang="en-US" altLang="ko-KR" dirty="0"/>
              <a:t>(ETL) </a:t>
            </a:r>
            <a:r>
              <a:rPr lang="ko-KR" altLang="en-US" dirty="0"/>
              <a:t>작업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리포팅</a:t>
            </a:r>
            <a:r>
              <a:rPr lang="en-US" altLang="ko-KR" dirty="0"/>
              <a:t>(BI) </a:t>
            </a:r>
            <a:r>
              <a:rPr lang="ko-KR" altLang="en-US" dirty="0"/>
              <a:t>작업</a:t>
            </a:r>
          </a:p>
          <a:p>
            <a:r>
              <a:rPr lang="en-US" altLang="ko-KR" dirty="0"/>
              <a:t>- AI</a:t>
            </a:r>
            <a:r>
              <a:rPr lang="ko-KR" altLang="en-US" dirty="0"/>
              <a:t>모델링 작업</a:t>
            </a:r>
          </a:p>
          <a:p>
            <a:endParaRPr lang="ko-KR" altLang="en-US" dirty="0"/>
          </a:p>
          <a:p>
            <a:r>
              <a:rPr lang="ko-KR" altLang="en-US" dirty="0"/>
              <a:t>기존에는 각각 다른 서비스</a:t>
            </a:r>
            <a:r>
              <a:rPr lang="en-US" altLang="ko-KR" dirty="0"/>
              <a:t>, </a:t>
            </a:r>
            <a:r>
              <a:rPr lang="ko-KR" altLang="en-US" dirty="0"/>
              <a:t>다른 플랫폼에서 하던 일들을 </a:t>
            </a:r>
            <a:r>
              <a:rPr lang="ko-KR" altLang="en-US" dirty="0">
                <a:solidFill>
                  <a:srgbClr val="FF0000"/>
                </a:solidFill>
              </a:rPr>
              <a:t>통합</a:t>
            </a:r>
            <a:r>
              <a:rPr lang="ko-KR" altLang="en-US" dirty="0"/>
              <a:t>해서 가능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1062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E0FFB-6E2C-449B-ACD5-32EF41CF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Databricks Deployment Architecture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21BCE4-DA4C-4575-8273-883519CE8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280" y="1800861"/>
            <a:ext cx="8270000" cy="44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77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E0FFB-6E2C-449B-ACD5-32EF41CF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Data Engineering</a:t>
            </a:r>
            <a:endParaRPr lang="ko-KR" altLang="en-US" dirty="0"/>
          </a:p>
        </p:txBody>
      </p:sp>
      <p:pic>
        <p:nvPicPr>
          <p:cNvPr id="2050" name="Picture 2" descr="https://www.databricks.com/wp-content/uploads/2021/05/Marketure-min.png">
            <a:extLst>
              <a:ext uri="{FF2B5EF4-FFF2-40B4-BE49-F238E27FC236}">
                <a16:creationId xmlns:a16="http://schemas.microsoft.com/office/drawing/2014/main" id="{E156F9EF-BCA5-41FE-A42F-1D4FA75FF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875" y="1960034"/>
            <a:ext cx="5476763" cy="443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C72693F-F40E-404D-B687-8ED847E5504F}"/>
              </a:ext>
            </a:extLst>
          </p:cNvPr>
          <p:cNvSpPr/>
          <p:nvPr/>
        </p:nvSpPr>
        <p:spPr>
          <a:xfrm>
            <a:off x="3314700" y="1934634"/>
            <a:ext cx="1295400" cy="6307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985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E0FFB-6E2C-449B-ACD5-32EF41CF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4.1.1 Data Pipeline with AWS Databricks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222EF1-5B11-4DC4-A9BC-81AC6E08C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600" y="1842884"/>
            <a:ext cx="7939997" cy="445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52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E0FFB-6E2C-449B-ACD5-32EF41CF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BI &amp; SQL Analytics</a:t>
            </a:r>
            <a:endParaRPr lang="ko-KR" altLang="en-US" dirty="0"/>
          </a:p>
        </p:txBody>
      </p:sp>
      <p:pic>
        <p:nvPicPr>
          <p:cNvPr id="2050" name="Picture 2" descr="https://www.databricks.com/wp-content/uploads/2021/05/Marketure-min.png">
            <a:extLst>
              <a:ext uri="{FF2B5EF4-FFF2-40B4-BE49-F238E27FC236}">
                <a16:creationId xmlns:a16="http://schemas.microsoft.com/office/drawing/2014/main" id="{E156F9EF-BCA5-41FE-A42F-1D4FA75FF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875" y="1960034"/>
            <a:ext cx="5476763" cy="443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C72693F-F40E-404D-B687-8ED847E5504F}"/>
              </a:ext>
            </a:extLst>
          </p:cNvPr>
          <p:cNvSpPr/>
          <p:nvPr/>
        </p:nvSpPr>
        <p:spPr>
          <a:xfrm>
            <a:off x="4622800" y="1934634"/>
            <a:ext cx="1295400" cy="6307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82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E0FFB-6E2C-449B-ACD5-32EF41CF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4.2.1 BI &amp; SQL Analytics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48C7DC-3D2D-49C7-8CD3-7D6348AB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480" y="1858434"/>
            <a:ext cx="5305426" cy="402336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DW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업무를 </a:t>
            </a:r>
            <a:r>
              <a: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DATALAKE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에서 빠르고</a:t>
            </a:r>
            <a:r>
              <a: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저렴하게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900" dirty="0"/>
              <a:t> Lakehouse </a:t>
            </a:r>
            <a:r>
              <a:rPr lang="ko-KR" altLang="en-US" sz="1900" dirty="0"/>
              <a:t>데이터를 위한 보다 좋은 </a:t>
            </a:r>
            <a:r>
              <a:rPr lang="ko-KR" altLang="en-US" sz="1900" dirty="0" err="1"/>
              <a:t>가성비</a:t>
            </a:r>
            <a:endParaRPr lang="en-US" altLang="ko-KR" sz="19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900" dirty="0"/>
              <a:t> 데이터 탐색</a:t>
            </a:r>
            <a:r>
              <a:rPr lang="en-US" altLang="ko-KR" sz="1900" dirty="0"/>
              <a:t>, </a:t>
            </a:r>
            <a:r>
              <a:rPr lang="ko-KR" altLang="en-US" sz="1900" dirty="0"/>
              <a:t>분석을 위한 </a:t>
            </a:r>
            <a:r>
              <a:rPr lang="en-US" altLang="ko-KR" sz="1900" dirty="0"/>
              <a:t>SQL Editor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900" dirty="0"/>
              <a:t> 손쉬운 </a:t>
            </a:r>
            <a:r>
              <a:rPr lang="en-US" altLang="ko-KR" sz="1900" dirty="0"/>
              <a:t>BI </a:t>
            </a:r>
            <a:r>
              <a:rPr lang="ko-KR" altLang="en-US" sz="1900" dirty="0"/>
              <a:t>시각화 대시보드 및 경보 구성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900" dirty="0"/>
              <a:t> 기존 사용하던 </a:t>
            </a:r>
            <a:r>
              <a:rPr lang="en-US" altLang="ko-KR" sz="1900" dirty="0" err="1"/>
              <a:t>Tabeau</a:t>
            </a:r>
            <a:r>
              <a:rPr lang="en-US" altLang="ko-KR" sz="1900" dirty="0"/>
              <a:t>, Power BI </a:t>
            </a:r>
            <a:r>
              <a:rPr lang="ko-KR" altLang="en-US" sz="1900" dirty="0"/>
              <a:t>툴 사용 가능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900" dirty="0"/>
              <a:t> 손쉬운 관리 및 데이터 거버넌스 제공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900" dirty="0"/>
              <a:t> 데이터 이동</a:t>
            </a:r>
            <a:r>
              <a:rPr lang="en-US" altLang="ko-KR" sz="1900" dirty="0"/>
              <a:t>/</a:t>
            </a:r>
            <a:r>
              <a:rPr lang="ko-KR" altLang="en-US" sz="1900" dirty="0"/>
              <a:t>적재 불필요</a:t>
            </a:r>
            <a:r>
              <a:rPr lang="en-US" altLang="ko-KR" sz="1900" dirty="0"/>
              <a:t>. </a:t>
            </a:r>
            <a:r>
              <a:rPr lang="ko-KR" altLang="en-US" sz="1900" dirty="0"/>
              <a:t>중복 데이터 제거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900" dirty="0"/>
              <a:t> OSS Spark</a:t>
            </a:r>
            <a:r>
              <a:rPr lang="ko-KR" altLang="en-US" sz="1900" dirty="0"/>
              <a:t>대비 월등한 성능</a:t>
            </a:r>
            <a:r>
              <a:rPr lang="en-US" altLang="ko-KR" sz="1900" dirty="0"/>
              <a:t>(Photon) - </a:t>
            </a:r>
            <a:r>
              <a:rPr lang="en-US" altLang="ko-KR" sz="1900" dirty="0" err="1"/>
              <a:t>c++</a:t>
            </a:r>
            <a:r>
              <a:rPr lang="en-US" altLang="ko-KR" sz="1900" dirty="0"/>
              <a:t> </a:t>
            </a:r>
            <a:r>
              <a:rPr lang="ko-KR" altLang="en-US" sz="1900" dirty="0"/>
              <a:t>기반 엔진 새로 제작</a:t>
            </a:r>
            <a:r>
              <a:rPr lang="en-US" altLang="ko-KR" sz="1900" dirty="0"/>
              <a:t>.</a:t>
            </a:r>
          </a:p>
        </p:txBody>
      </p:sp>
      <p:pic>
        <p:nvPicPr>
          <p:cNvPr id="6146" name="Picture 2" descr="https://www.databricks.com/wp-content/uploads/2022/06/how-does-it-work-img-6.png">
            <a:extLst>
              <a:ext uri="{FF2B5EF4-FFF2-40B4-BE49-F238E27FC236}">
                <a16:creationId xmlns:a16="http://schemas.microsoft.com/office/drawing/2014/main" id="{56BD1338-C061-40EB-8168-4701DA8A9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099" y="2454857"/>
            <a:ext cx="5305426" cy="280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247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E0FFB-6E2C-449B-ACD5-32EF41CF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Real-Time Data Applications</a:t>
            </a:r>
            <a:endParaRPr lang="ko-KR" altLang="en-US" dirty="0"/>
          </a:p>
        </p:txBody>
      </p:sp>
      <p:pic>
        <p:nvPicPr>
          <p:cNvPr id="2050" name="Picture 2" descr="https://www.databricks.com/wp-content/uploads/2021/05/Marketure-min.png">
            <a:extLst>
              <a:ext uri="{FF2B5EF4-FFF2-40B4-BE49-F238E27FC236}">
                <a16:creationId xmlns:a16="http://schemas.microsoft.com/office/drawing/2014/main" id="{E156F9EF-BCA5-41FE-A42F-1D4FA75FF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875" y="1960034"/>
            <a:ext cx="5476763" cy="443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C72693F-F40E-404D-B687-8ED847E5504F}"/>
              </a:ext>
            </a:extLst>
          </p:cNvPr>
          <p:cNvSpPr/>
          <p:nvPr/>
        </p:nvSpPr>
        <p:spPr>
          <a:xfrm>
            <a:off x="7226300" y="1934634"/>
            <a:ext cx="1295400" cy="6307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76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E0FFB-6E2C-449B-ACD5-32EF41CF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0.1 Database is..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48C7DC-3D2D-49C7-8CD3-7D6348AB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338689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RELATIONAL DATABASE</a:t>
            </a:r>
            <a:br>
              <a:rPr lang="en-US" altLang="ko-KR" b="1" dirty="0"/>
            </a:br>
            <a:r>
              <a:rPr lang="en-US" altLang="ko-KR" dirty="0"/>
              <a:t>- Designed to capture and record data (OLTP)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Live, real-time data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Data Stored in tables with rows and columns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Data is highly detailed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Flexible Schema (how the data is organized</a:t>
            </a:r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3524BEBF-803E-42A1-B8C4-2EB4373B14B7}"/>
              </a:ext>
            </a:extLst>
          </p:cNvPr>
          <p:cNvSpPr/>
          <p:nvPr/>
        </p:nvSpPr>
        <p:spPr>
          <a:xfrm>
            <a:off x="7096856" y="3220915"/>
            <a:ext cx="773723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B04ADC5A-75A4-46FC-A536-2FC68376A942}"/>
              </a:ext>
            </a:extLst>
          </p:cNvPr>
          <p:cNvSpPr/>
          <p:nvPr/>
        </p:nvSpPr>
        <p:spPr>
          <a:xfrm>
            <a:off x="8623054" y="3220915"/>
            <a:ext cx="773723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773A9ACC-DCF0-44E5-8F97-A50DB509EE8A}"/>
              </a:ext>
            </a:extLst>
          </p:cNvPr>
          <p:cNvSpPr/>
          <p:nvPr/>
        </p:nvSpPr>
        <p:spPr>
          <a:xfrm>
            <a:off x="10149252" y="3220915"/>
            <a:ext cx="773723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540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E0FFB-6E2C-449B-ACD5-32EF41CF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ML/AI </a:t>
            </a:r>
            <a:r>
              <a:rPr lang="ko-KR" altLang="en-US" dirty="0"/>
              <a:t>플랫폼의 주요 도전과제들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0C250B1-96C7-4435-BE96-8232F45DA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86315" y="1800860"/>
            <a:ext cx="8480329" cy="4427537"/>
          </a:xfrm>
        </p:spPr>
      </p:pic>
    </p:spTree>
    <p:extLst>
      <p:ext uri="{BB962C8B-B14F-4D97-AF65-F5344CB8AC3E}">
        <p14:creationId xmlns:p14="http://schemas.microsoft.com/office/powerpoint/2010/main" val="1242742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E0FFB-6E2C-449B-ACD5-32EF41CF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Databricks</a:t>
            </a:r>
            <a:r>
              <a:rPr lang="ko-KR" altLang="en-US" dirty="0"/>
              <a:t>의 </a:t>
            </a:r>
            <a:r>
              <a:rPr lang="en-US" altLang="ko-KR" dirty="0"/>
              <a:t>ML/AI </a:t>
            </a:r>
            <a:r>
              <a:rPr lang="ko-KR" altLang="en-US" dirty="0"/>
              <a:t>플랫폼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A2E3FC1-0715-4C65-8AA1-DBDF51F87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8816" y="1833563"/>
            <a:ext cx="8274367" cy="4440237"/>
          </a:xfrm>
        </p:spPr>
      </p:pic>
    </p:spTree>
    <p:extLst>
      <p:ext uri="{BB962C8B-B14F-4D97-AF65-F5344CB8AC3E}">
        <p14:creationId xmlns:p14="http://schemas.microsoft.com/office/powerpoint/2010/main" val="3893805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E0FFB-6E2C-449B-ACD5-32EF41CF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5.3 Data Science</a:t>
            </a:r>
            <a:r>
              <a:rPr lang="ko-KR" altLang="en-US" dirty="0"/>
              <a:t>와 </a:t>
            </a:r>
            <a:r>
              <a:rPr lang="en-US" altLang="ko-KR" dirty="0"/>
              <a:t>Machine Learning</a:t>
            </a:r>
            <a:r>
              <a:rPr lang="ko-KR" altLang="en-US" dirty="0"/>
              <a:t>을 위한 </a:t>
            </a:r>
            <a:r>
              <a:rPr lang="en-US" altLang="ko-KR" dirty="0"/>
              <a:t>Databricks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91EE41-DE9D-488B-94A3-632A79CA7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971" y="2583786"/>
            <a:ext cx="7836058" cy="362243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283A03F-B22D-402B-A96A-3A5360661753}"/>
              </a:ext>
            </a:extLst>
          </p:cNvPr>
          <p:cNvSpPr txBox="1">
            <a:spLocks/>
          </p:cNvSpPr>
          <p:nvPr/>
        </p:nvSpPr>
        <p:spPr>
          <a:xfrm>
            <a:off x="3043700" y="1641982"/>
            <a:ext cx="6104597" cy="82101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100" b="1" dirty="0">
                <a:solidFill>
                  <a:schemeClr val="tx1"/>
                </a:solidFill>
              </a:rPr>
              <a:t>Data Science</a:t>
            </a:r>
            <a:r>
              <a:rPr lang="ko-KR" altLang="en-US" sz="2100" b="1" dirty="0">
                <a:solidFill>
                  <a:schemeClr val="tx1"/>
                </a:solidFill>
              </a:rPr>
              <a:t>와 </a:t>
            </a:r>
            <a:r>
              <a:rPr lang="en-US" altLang="ko-KR" sz="2100" b="1" dirty="0">
                <a:solidFill>
                  <a:schemeClr val="tx1"/>
                </a:solidFill>
              </a:rPr>
              <a:t>Machine Learning</a:t>
            </a:r>
            <a:r>
              <a:rPr lang="ko-KR" altLang="en-US" sz="2100" b="1" dirty="0">
                <a:solidFill>
                  <a:schemeClr val="tx1"/>
                </a:solidFill>
              </a:rPr>
              <a:t>을 위한 </a:t>
            </a:r>
            <a:r>
              <a:rPr lang="en-US" altLang="ko-KR" sz="2100" b="1" dirty="0">
                <a:solidFill>
                  <a:schemeClr val="tx1"/>
                </a:solidFill>
              </a:rPr>
              <a:t>Databricks</a:t>
            </a:r>
            <a:br>
              <a:rPr lang="en-US" altLang="ko-KR" sz="2100" b="1" dirty="0">
                <a:solidFill>
                  <a:schemeClr val="tx1"/>
                </a:solidFill>
              </a:rPr>
            </a:br>
            <a:r>
              <a:rPr lang="en-US" altLang="ko-KR" sz="1900" dirty="0">
                <a:solidFill>
                  <a:schemeClr val="accent6">
                    <a:lumMod val="75000"/>
                  </a:schemeClr>
                </a:solidFill>
              </a:rPr>
              <a:t>A data-native and collaborative solution for the full ML lifecycle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B9B827-F134-48D8-A71C-45502D0831F0}"/>
              </a:ext>
            </a:extLst>
          </p:cNvPr>
          <p:cNvSpPr/>
          <p:nvPr/>
        </p:nvSpPr>
        <p:spPr>
          <a:xfrm>
            <a:off x="773723" y="6423092"/>
            <a:ext cx="10644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hlinkClick r:id="rId4"/>
              </a:rPr>
              <a:t>introducing-databricks-machine-learning-a-data-native-collaborative-full-ml-lifecycle-solution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2251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E0FFB-6E2C-449B-ACD5-32EF41CF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사이트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63A72F8-CCA5-4FDD-B1F3-B79D6B520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datrabricks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https://www.databricks.com/kr/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snowflake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>
                <a:hlinkClick r:id="rId4"/>
              </a:rPr>
              <a:t>https://www.snowflake.com/?lang=ko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Delta</a:t>
            </a:r>
            <a:r>
              <a:rPr lang="ko-KR" altLang="en-US" dirty="0"/>
              <a:t> </a:t>
            </a:r>
            <a:r>
              <a:rPr lang="en-US" altLang="ko-KR" dirty="0"/>
              <a:t>Lake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>
                <a:hlinkClick r:id="rId5"/>
              </a:rPr>
              <a:t>https://www.databricks.com/kr/product/delta-lake-on-databricks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Azure Databricks </a:t>
            </a:r>
            <a:r>
              <a:rPr lang="ko-KR" altLang="en-US" dirty="0"/>
              <a:t>연결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en-US" altLang="ko-KR" sz="1400" dirty="0">
                <a:hlinkClick r:id="rId6"/>
              </a:rPr>
              <a:t>https://learn.microsoft.com/ko-kr/azure/storage/blobs/data-lake-storage-use-databricks-spark</a:t>
            </a:r>
            <a:r>
              <a:rPr lang="en-US" altLang="ko-KR" sz="1400" dirty="0"/>
              <a:t>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GCP Databricks </a:t>
            </a:r>
            <a:r>
              <a:rPr lang="ko-KR" altLang="en-US" dirty="0"/>
              <a:t>연결 </a:t>
            </a:r>
            <a:r>
              <a:rPr lang="en-US" altLang="ko-KR" dirty="0"/>
              <a:t>(</a:t>
            </a:r>
            <a:r>
              <a:rPr lang="en-US" altLang="ko-KR" dirty="0">
                <a:hlinkClick r:id="rId7"/>
              </a:rPr>
              <a:t>https://cloud.google.com/bigquery/docs/connect-databricks?hl=ko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AWS Databricks </a:t>
            </a:r>
            <a:r>
              <a:rPr lang="ko-KR" altLang="en-US" dirty="0"/>
              <a:t>연결 </a:t>
            </a:r>
            <a:r>
              <a:rPr lang="en-US" altLang="ko-KR" sz="1600" dirty="0"/>
              <a:t>(</a:t>
            </a:r>
            <a:r>
              <a:rPr lang="en-US" altLang="ko-KR" sz="1600" dirty="0">
                <a:hlinkClick r:id="rId8"/>
              </a:rPr>
              <a:t>https://aws-quickstart.github.io/quickstart-databricks-unified-data-analytics-platform/</a:t>
            </a:r>
            <a:r>
              <a:rPr lang="en-US" altLang="ko-KR" sz="1600" dirty="0"/>
              <a:t>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167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E0FFB-6E2C-449B-ACD5-32EF41CF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0.2 Data Warehouse is..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48C7DC-3D2D-49C7-8CD3-7D6348AB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338689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RELATIONAL DATABASE</a:t>
            </a:r>
            <a:br>
              <a:rPr lang="en-US" altLang="ko-KR" b="1" dirty="0"/>
            </a:br>
            <a:r>
              <a:rPr lang="en-US" altLang="ko-KR" dirty="0"/>
              <a:t>- Designed for analytical processing (OLAP)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Data is refreshed from source systems-stores current and historical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Data is summarized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Rigid Schema (how the data is organized)</a:t>
            </a:r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3524BEBF-803E-42A1-B8C4-2EB4373B14B7}"/>
              </a:ext>
            </a:extLst>
          </p:cNvPr>
          <p:cNvSpPr/>
          <p:nvPr/>
        </p:nvSpPr>
        <p:spPr>
          <a:xfrm>
            <a:off x="7096856" y="4689231"/>
            <a:ext cx="773723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B04ADC5A-75A4-46FC-A536-2FC68376A942}"/>
              </a:ext>
            </a:extLst>
          </p:cNvPr>
          <p:cNvSpPr/>
          <p:nvPr/>
        </p:nvSpPr>
        <p:spPr>
          <a:xfrm>
            <a:off x="8623054" y="4689231"/>
            <a:ext cx="773723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773A9ACC-DCF0-44E5-8F97-A50DB509EE8A}"/>
              </a:ext>
            </a:extLst>
          </p:cNvPr>
          <p:cNvSpPr/>
          <p:nvPr/>
        </p:nvSpPr>
        <p:spPr>
          <a:xfrm>
            <a:off x="10149252" y="4689231"/>
            <a:ext cx="773723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통형 10">
            <a:extLst>
              <a:ext uri="{FF2B5EF4-FFF2-40B4-BE49-F238E27FC236}">
                <a16:creationId xmlns:a16="http://schemas.microsoft.com/office/drawing/2014/main" id="{412D10A7-B458-48BC-AA2C-71967B5A66C0}"/>
              </a:ext>
            </a:extLst>
          </p:cNvPr>
          <p:cNvSpPr/>
          <p:nvPr/>
        </p:nvSpPr>
        <p:spPr>
          <a:xfrm>
            <a:off x="8623053" y="2514600"/>
            <a:ext cx="773723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A6904C8-DF2B-4C71-8541-F49F500BDDB8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7483718" y="3532006"/>
            <a:ext cx="1047748" cy="11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E459BF9-7ABD-424D-8F52-266C69B08F4B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9488364" y="3532006"/>
            <a:ext cx="1047750" cy="11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C0AD09-2A86-4096-A6AB-0B95C3DF3473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9009916" y="3657600"/>
            <a:ext cx="0" cy="1031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2C7579-FF49-4444-BAF0-1441A1D3DC48}"/>
              </a:ext>
            </a:extLst>
          </p:cNvPr>
          <p:cNvSpPr/>
          <p:nvPr/>
        </p:nvSpPr>
        <p:spPr>
          <a:xfrm>
            <a:off x="6954629" y="5706637"/>
            <a:ext cx="105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Database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63D7EB-CB32-45C0-84E7-17130BDE66B4}"/>
              </a:ext>
            </a:extLst>
          </p:cNvPr>
          <p:cNvSpPr/>
          <p:nvPr/>
        </p:nvSpPr>
        <p:spPr>
          <a:xfrm>
            <a:off x="8480826" y="5706637"/>
            <a:ext cx="105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Database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21F82F-494C-459E-B560-EC0F775B82F9}"/>
              </a:ext>
            </a:extLst>
          </p:cNvPr>
          <p:cNvSpPr/>
          <p:nvPr/>
        </p:nvSpPr>
        <p:spPr>
          <a:xfrm>
            <a:off x="9920566" y="5711262"/>
            <a:ext cx="105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Database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5F37238-8300-4605-BDBB-7DBC3A7CF05E}"/>
              </a:ext>
            </a:extLst>
          </p:cNvPr>
          <p:cNvSpPr/>
          <p:nvPr/>
        </p:nvSpPr>
        <p:spPr>
          <a:xfrm>
            <a:off x="8443042" y="3707945"/>
            <a:ext cx="50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ETL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401E0F-9724-47D3-80EA-4D942FB0714D}"/>
              </a:ext>
            </a:extLst>
          </p:cNvPr>
          <p:cNvSpPr/>
          <p:nvPr/>
        </p:nvSpPr>
        <p:spPr>
          <a:xfrm>
            <a:off x="9099301" y="3707945"/>
            <a:ext cx="50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ETL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825928-7034-4778-A1B1-8D024B2AAFD4}"/>
              </a:ext>
            </a:extLst>
          </p:cNvPr>
          <p:cNvSpPr/>
          <p:nvPr/>
        </p:nvSpPr>
        <p:spPr>
          <a:xfrm>
            <a:off x="8137687" y="2025102"/>
            <a:ext cx="174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Data Warehouse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70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E0FFB-6E2C-449B-ACD5-32EF41CF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0.3 Data Lake is..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48C7DC-3D2D-49C7-8CD3-7D6348AB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338689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RELATIONAL DATABASE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Designed to capture raw data (Structured, semi-structured, unstructured)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Made for large amounts of data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Used for ML and AI in its current state or for Analytics with processing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Can organize and put into Databases or Data Warehouses</a:t>
            </a:r>
          </a:p>
        </p:txBody>
      </p:sp>
      <p:pic>
        <p:nvPicPr>
          <p:cNvPr id="1028" name="Picture 4" descr="https://vitalflux.com/wp-content/uploads/2022/08/data-lake-concepts.png">
            <a:extLst>
              <a:ext uri="{FF2B5EF4-FFF2-40B4-BE49-F238E27FC236}">
                <a16:creationId xmlns:a16="http://schemas.microsoft.com/office/drawing/2014/main" id="{0A23F1ED-4A44-40A5-AB88-065EC2FCF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517" y="2268389"/>
            <a:ext cx="4448163" cy="313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70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E0FFB-6E2C-449B-ACD5-32EF41CF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Databricks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48C7DC-3D2D-49C7-8CD3-7D6348AB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830820" cy="402336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/>
              <a:t>데이터브릭스</a:t>
            </a:r>
            <a:br>
              <a:rPr lang="en-US" altLang="ko-KR" b="1" dirty="0"/>
            </a:br>
            <a:r>
              <a:rPr lang="en-US" altLang="ko-KR" dirty="0"/>
              <a:t>: data </a:t>
            </a:r>
            <a:r>
              <a:rPr lang="en-US" altLang="ko-KR" dirty="0" err="1"/>
              <a:t>lakehouse</a:t>
            </a:r>
            <a:r>
              <a:rPr lang="ko-KR" altLang="en-US" dirty="0"/>
              <a:t>라는 개념을 처음 생성</a:t>
            </a:r>
            <a:br>
              <a:rPr lang="en-US" altLang="ko-KR" dirty="0"/>
            </a:br>
            <a:r>
              <a:rPr lang="en-US" altLang="ko-KR" dirty="0"/>
              <a:t>  Spark</a:t>
            </a:r>
            <a:r>
              <a:rPr lang="ko-KR" altLang="en-US" dirty="0"/>
              <a:t>를 만든 </a:t>
            </a:r>
            <a:r>
              <a:rPr lang="en-US" altLang="ko-KR" dirty="0" err="1"/>
              <a:t>uc</a:t>
            </a:r>
            <a:r>
              <a:rPr lang="ko-KR" altLang="en-US" dirty="0"/>
              <a:t>버클리 출신 개발자들이 </a:t>
            </a:r>
            <a:r>
              <a:rPr lang="en-US" altLang="ko-KR" dirty="0"/>
              <a:t>2013</a:t>
            </a:r>
            <a:r>
              <a:rPr lang="ko-KR" altLang="en-US" dirty="0"/>
              <a:t>년 창업</a:t>
            </a:r>
            <a:r>
              <a:rPr lang="en-US" altLang="ko-KR" dirty="0"/>
              <a:t>. </a:t>
            </a:r>
            <a:r>
              <a:rPr lang="ko-KR" altLang="en-US" dirty="0"/>
              <a:t>현재 </a:t>
            </a:r>
            <a:r>
              <a:rPr lang="en-US" altLang="ko-KR" dirty="0"/>
              <a:t>4</a:t>
            </a:r>
            <a:r>
              <a:rPr lang="ko-KR" altLang="en-US" dirty="0"/>
              <a:t>조원 가치로 평가</a:t>
            </a:r>
            <a:r>
              <a:rPr lang="en-US" altLang="ko-KR" dirty="0"/>
              <a:t>. 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Spark</a:t>
            </a:r>
            <a:br>
              <a:rPr lang="en-US" altLang="ko-KR" b="1" dirty="0"/>
            </a:br>
            <a:r>
              <a:rPr lang="en-US" altLang="ko-KR" dirty="0"/>
              <a:t>: </a:t>
            </a:r>
            <a:r>
              <a:rPr lang="ko-KR" altLang="en-US" dirty="0"/>
              <a:t>고속 범용 분산 컴퓨팅 플랫폼</a:t>
            </a:r>
            <a:r>
              <a:rPr lang="en-US" altLang="ko-KR" dirty="0"/>
              <a:t>. </a:t>
            </a:r>
            <a:r>
              <a:rPr lang="ko-KR" altLang="en-US" dirty="0" err="1"/>
              <a:t>하둡</a:t>
            </a:r>
            <a:r>
              <a:rPr lang="ko-KR" altLang="en-US" dirty="0"/>
              <a:t> 맵 리듀스의 </a:t>
            </a:r>
            <a:r>
              <a:rPr lang="en-US" altLang="ko-KR" dirty="0"/>
              <a:t>10~100</a:t>
            </a:r>
            <a:r>
              <a:rPr lang="ko-KR" altLang="en-US" dirty="0"/>
              <a:t>배</a:t>
            </a:r>
            <a:r>
              <a:rPr lang="en-US" altLang="ko-KR" dirty="0"/>
              <a:t>. </a:t>
            </a:r>
            <a:r>
              <a:rPr lang="ko-KR" altLang="en-US" dirty="0"/>
              <a:t>다양한 언어 및 </a:t>
            </a:r>
            <a:r>
              <a:rPr lang="ko-KR" altLang="en-US" dirty="0" err="1"/>
              <a:t>하이레벨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지원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필요한 데이터를 캐시로 저장하는 인</a:t>
            </a:r>
            <a:r>
              <a:rPr lang="en-US" altLang="ko-KR" dirty="0"/>
              <a:t>-</a:t>
            </a:r>
            <a:r>
              <a:rPr lang="ko-KR" altLang="en-US" dirty="0"/>
              <a:t>메모리 방식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DELTA LAKE</a:t>
            </a:r>
            <a:br>
              <a:rPr lang="en-US" altLang="ko-KR" b="1" dirty="0"/>
            </a:br>
            <a:r>
              <a:rPr lang="en-US" altLang="ko-KR" dirty="0"/>
              <a:t>: data </a:t>
            </a:r>
            <a:r>
              <a:rPr lang="en-US" altLang="ko-KR" dirty="0" err="1"/>
              <a:t>lakehouse</a:t>
            </a:r>
            <a:r>
              <a:rPr lang="en-US" altLang="ko-KR" dirty="0"/>
              <a:t> </a:t>
            </a:r>
            <a:r>
              <a:rPr lang="ko-KR" altLang="en-US" dirty="0"/>
              <a:t>라는 새로운 개념의 클라우드 데이터 스토리징 플랫폼</a:t>
            </a:r>
            <a:br>
              <a:rPr lang="en-US" altLang="ko-KR" dirty="0"/>
            </a:br>
            <a:r>
              <a:rPr lang="en-US" altLang="ko-KR" dirty="0"/>
              <a:t>data warehouse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data lake  </a:t>
            </a:r>
            <a:r>
              <a:rPr lang="en-US" altLang="ko-KR" dirty="0">
                <a:sym typeface="Wingdings" panose="05000000000000000000" pitchFamily="2" charset="2"/>
              </a:rPr>
              <a:t> data </a:t>
            </a:r>
            <a:r>
              <a:rPr lang="en-US" altLang="ko-KR" dirty="0" err="1">
                <a:sym typeface="Wingdings" panose="05000000000000000000" pitchFamily="2" charset="2"/>
              </a:rPr>
              <a:t>lakehouse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err="1">
                <a:sym typeface="Wingdings" panose="05000000000000000000" pitchFamily="2" charset="2"/>
              </a:rPr>
              <a:t>MLflow</a:t>
            </a: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: ML </a:t>
            </a:r>
            <a:r>
              <a:rPr lang="ko-KR" altLang="en-US" dirty="0">
                <a:sym typeface="Wingdings" panose="05000000000000000000" pitchFamily="2" charset="2"/>
              </a:rPr>
              <a:t>라이프사이클을 관리할 수 있는 플랫폼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724E96-4F7B-42BA-8EA0-A1DE1FD69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100" y="1845734"/>
            <a:ext cx="2601913" cy="259561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89D668F-9176-4D5A-B3C1-5B750FA4626D}"/>
              </a:ext>
            </a:extLst>
          </p:cNvPr>
          <p:cNvSpPr/>
          <p:nvPr/>
        </p:nvSpPr>
        <p:spPr>
          <a:xfrm>
            <a:off x="4169361" y="6459940"/>
            <a:ext cx="1686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linkClick r:id="rId4"/>
              </a:rPr>
              <a:t>Delta Lake </a:t>
            </a:r>
            <a:r>
              <a:rPr lang="ko-KR" altLang="en-US" dirty="0">
                <a:hlinkClick r:id="rId4"/>
              </a:rPr>
              <a:t>예제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31DB92-D4B9-444E-8C7C-DBFAF69F9840}"/>
              </a:ext>
            </a:extLst>
          </p:cNvPr>
          <p:cNvSpPr/>
          <p:nvPr/>
        </p:nvSpPr>
        <p:spPr>
          <a:xfrm>
            <a:off x="1473591" y="6425974"/>
            <a:ext cx="1452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5"/>
              </a:rPr>
              <a:t>아파치 </a:t>
            </a:r>
            <a:r>
              <a:rPr lang="en-US" altLang="ko-KR" dirty="0">
                <a:hlinkClick r:id="rId5"/>
              </a:rPr>
              <a:t>Spark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7F54CF-803F-4B02-AFEC-0F779243B315}"/>
              </a:ext>
            </a:extLst>
          </p:cNvPr>
          <p:cNvSpPr/>
          <p:nvPr/>
        </p:nvSpPr>
        <p:spPr>
          <a:xfrm>
            <a:off x="7993185" y="6441060"/>
            <a:ext cx="934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hlinkClick r:id="rId6"/>
              </a:rPr>
              <a:t>MLflow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791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E0FFB-6E2C-449B-ACD5-32EF41CF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/>
              <a:t>복잡한 </a:t>
            </a:r>
            <a:r>
              <a:rPr lang="en-US" altLang="ko-KR" dirty="0"/>
              <a:t>Data + AI </a:t>
            </a:r>
            <a:r>
              <a:rPr lang="ko-KR" altLang="en-US" dirty="0"/>
              <a:t>인프라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48C7DC-3D2D-49C7-8CD3-7D6348AB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1900" y="1966656"/>
            <a:ext cx="3136900" cy="414204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무엇인 문제인가</a:t>
            </a:r>
            <a:r>
              <a:rPr lang="en-US" altLang="ko-KR" b="1" dirty="0"/>
              <a:t>?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1)</a:t>
            </a:r>
            <a:r>
              <a:rPr lang="ko-KR" altLang="en-US" dirty="0"/>
              <a:t> 데이터와 </a:t>
            </a:r>
            <a:r>
              <a:rPr lang="en-US" altLang="ko-KR" dirty="0"/>
              <a:t>AI</a:t>
            </a:r>
            <a:r>
              <a:rPr lang="ko-KR" altLang="en-US" dirty="0"/>
              <a:t>의 활용이 중요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2) AI</a:t>
            </a:r>
            <a:r>
              <a:rPr lang="ko-KR" altLang="en-US" dirty="0"/>
              <a:t>를 실제 개발</a:t>
            </a:r>
            <a:r>
              <a:rPr lang="en-US" altLang="ko-KR" dirty="0"/>
              <a:t>/</a:t>
            </a:r>
            <a:r>
              <a:rPr lang="ko-KR" altLang="en-US" dirty="0"/>
              <a:t>적용</a:t>
            </a:r>
            <a:r>
              <a:rPr lang="en-US" altLang="ko-KR" dirty="0"/>
              <a:t>/</a:t>
            </a:r>
            <a:r>
              <a:rPr lang="ko-KR" altLang="en-US" dirty="0" err="1"/>
              <a:t>운영시</a:t>
            </a:r>
            <a:r>
              <a:rPr lang="ko-KR" altLang="en-US" dirty="0"/>
              <a:t> 어려움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3) </a:t>
            </a:r>
            <a:r>
              <a:rPr lang="ko-KR" altLang="en-US" dirty="0" err="1"/>
              <a:t>데이터웨어하우스</a:t>
            </a:r>
            <a:r>
              <a:rPr lang="en-US" altLang="ko-KR" dirty="0"/>
              <a:t>, </a:t>
            </a:r>
            <a:r>
              <a:rPr lang="ko-KR" altLang="en-US" dirty="0" err="1"/>
              <a:t>데이터레이크</a:t>
            </a:r>
            <a:r>
              <a:rPr lang="en-US" altLang="ko-KR" dirty="0"/>
              <a:t>, </a:t>
            </a:r>
            <a:r>
              <a:rPr lang="ko-KR" altLang="en-US" dirty="0" err="1"/>
              <a:t>스트림처리엔진</a:t>
            </a:r>
            <a:r>
              <a:rPr lang="en-US" altLang="ko-KR" dirty="0"/>
              <a:t>, </a:t>
            </a:r>
            <a:r>
              <a:rPr lang="ko-KR" altLang="en-US" dirty="0"/>
              <a:t>언어</a:t>
            </a:r>
            <a:r>
              <a:rPr lang="en-US" altLang="ko-KR" dirty="0"/>
              <a:t>, </a:t>
            </a:r>
            <a:r>
              <a:rPr lang="ko-KR" altLang="en-US" dirty="0"/>
              <a:t>툴들이 각각 다름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4) </a:t>
            </a:r>
            <a:r>
              <a:rPr lang="ko-KR" altLang="en-US" dirty="0"/>
              <a:t>기업의 생산성 및 경쟁력 저하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7BC3E0-9338-4944-BD4F-C5E564E9A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0" y="1966656"/>
            <a:ext cx="7516812" cy="414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80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E0FFB-6E2C-449B-ACD5-32EF41CF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Data Warehouses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48C7DC-3D2D-49C7-8CD3-7D6348AB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지난 </a:t>
            </a:r>
            <a:r>
              <a:rPr lang="en-US" altLang="ko-KR" b="1" dirty="0"/>
              <a:t>30</a:t>
            </a:r>
            <a:r>
              <a:rPr lang="ko-KR" altLang="en-US" b="1" dirty="0"/>
              <a:t>년간 리포팅 및 비즈니스 분석의 중심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장점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성능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err="1"/>
              <a:t>관리성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편의성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단점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비정형 데이터 분석 불가</a:t>
            </a:r>
            <a:br>
              <a:rPr lang="en-US" altLang="ko-KR" dirty="0"/>
            </a:br>
            <a:r>
              <a:rPr lang="en-US" altLang="ko-KR" dirty="0"/>
              <a:t>- Data Science, ML </a:t>
            </a:r>
            <a:r>
              <a:rPr lang="ko-KR" altLang="en-US" dirty="0"/>
              <a:t>분석 어려움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실시간 </a:t>
            </a:r>
            <a:r>
              <a:rPr lang="en-US" altLang="ko-KR" dirty="0"/>
              <a:t>Steaming </a:t>
            </a:r>
            <a:r>
              <a:rPr lang="ko-KR" altLang="en-US" dirty="0"/>
              <a:t>분석 불가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폐쇄적 </a:t>
            </a:r>
            <a:r>
              <a:rPr lang="en-US" altLang="ko-KR" dirty="0"/>
              <a:t>&amp; </a:t>
            </a:r>
            <a:r>
              <a:rPr lang="ko-KR" altLang="en-US" dirty="0"/>
              <a:t>독점적 포맷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고비용 구조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15CBA8-E32F-4EC1-BAF5-58664A446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75" y="1845734"/>
            <a:ext cx="2878436" cy="437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53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E0FFB-6E2C-449B-ACD5-32EF41CF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Data Lake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48C7DC-3D2D-49C7-8CD3-7D6348AB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43120" cy="402336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지난 </a:t>
            </a:r>
            <a:r>
              <a:rPr lang="en-US" altLang="ko-KR" b="1" dirty="0"/>
              <a:t>10</a:t>
            </a:r>
            <a:r>
              <a:rPr lang="ko-KR" altLang="en-US" b="1" dirty="0"/>
              <a:t>년간 빅데이터 구축 구조의 중심 </a:t>
            </a:r>
            <a:r>
              <a:rPr lang="en-US" altLang="ko-KR" b="1" dirty="0"/>
              <a:t>(Hadoop)</a:t>
            </a:r>
            <a:endParaRPr lang="ko-KR" altLang="en-US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장점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확장성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저비용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개방성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단점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부족한 </a:t>
            </a:r>
            <a:r>
              <a:rPr lang="en-US" altLang="ko-KR" dirty="0"/>
              <a:t>BI</a:t>
            </a:r>
            <a:r>
              <a:rPr lang="ko-KR" altLang="en-US" dirty="0"/>
              <a:t>지원 </a:t>
            </a:r>
            <a:r>
              <a:rPr lang="en-US" altLang="ko-KR" dirty="0"/>
              <a:t>: </a:t>
            </a:r>
            <a:r>
              <a:rPr lang="ko-KR" altLang="en-US" dirty="0"/>
              <a:t>짧은 쿼리 동시 </a:t>
            </a:r>
            <a:r>
              <a:rPr lang="ko-KR" altLang="en-US" dirty="0" err="1"/>
              <a:t>접속등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처리량대비 부족한 성능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데이터 품질</a:t>
            </a:r>
            <a:r>
              <a:rPr lang="en-US" altLang="ko-KR" dirty="0"/>
              <a:t>/</a:t>
            </a:r>
            <a:r>
              <a:rPr lang="ko-KR" altLang="en-US" dirty="0"/>
              <a:t>거버넌스 관리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복잡한 시스템 구성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신뢰할 수 없는 데이터 늪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074167-F6BE-48C1-937E-CF9F06D33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01" y="1818423"/>
            <a:ext cx="3746500" cy="42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2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E0FFB-6E2C-449B-ACD5-32EF41CF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DW</a:t>
            </a:r>
            <a:r>
              <a:rPr lang="ko-KR" altLang="en-US" dirty="0"/>
              <a:t>와 </a:t>
            </a:r>
            <a:r>
              <a:rPr lang="en-US" altLang="ko-KR" dirty="0"/>
              <a:t>DL </a:t>
            </a:r>
            <a:r>
              <a:rPr lang="ko-KR" altLang="en-US" dirty="0"/>
              <a:t>두 분석의 중심 플랫폼 혼합의 복잡성</a:t>
            </a:r>
          </a:p>
        </p:txBody>
      </p:sp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CEE1EDEC-AF42-4C0E-B62C-5A4610E304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763261"/>
              </p:ext>
            </p:extLst>
          </p:nvPr>
        </p:nvGraphicFramePr>
        <p:xfrm>
          <a:off x="1096963" y="1846262"/>
          <a:ext cx="10058400" cy="4009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28399258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48302352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46521835"/>
                    </a:ext>
                  </a:extLst>
                </a:gridCol>
              </a:tblGrid>
              <a:tr h="6459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Lakes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Warehouses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78621"/>
                  </a:ext>
                </a:extLst>
              </a:tr>
              <a:tr h="1012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Two separate copies of the data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Open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Proprietary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978972"/>
                  </a:ext>
                </a:extLst>
              </a:tr>
              <a:tr h="1235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Incompatible interfaces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Python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SQL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3527630"/>
                  </a:ext>
                </a:extLst>
              </a:tr>
              <a:tr h="1114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Incompatible security and governance models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Files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Tables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5957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22761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1545</Words>
  <Application>Microsoft Office PowerPoint</Application>
  <PresentationFormat>와이드스크린</PresentationFormat>
  <Paragraphs>248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HY헤드라인M</vt:lpstr>
      <vt:lpstr>맑은 고딕</vt:lpstr>
      <vt:lpstr>Arial</vt:lpstr>
      <vt:lpstr>Calibri</vt:lpstr>
      <vt:lpstr>Calibri Light</vt:lpstr>
      <vt:lpstr>Wingdings</vt:lpstr>
      <vt:lpstr>추억</vt:lpstr>
      <vt:lpstr>Databricks</vt:lpstr>
      <vt:lpstr>0.1 Database is..</vt:lpstr>
      <vt:lpstr>0.2 Data Warehouse is..</vt:lpstr>
      <vt:lpstr>0.3 Data Lake is..</vt:lpstr>
      <vt:lpstr>1.1 Databricks란</vt:lpstr>
      <vt:lpstr>1.2 복잡한 Data + AI 인프라</vt:lpstr>
      <vt:lpstr>2.1 Data Warehouses</vt:lpstr>
      <vt:lpstr>2.2 Data Lake</vt:lpstr>
      <vt:lpstr>2.3 DW와 DL 두 분석의 중심 플랫폼 혼합의 복잡성</vt:lpstr>
      <vt:lpstr>2.4 Data Warehouse, Data Lake의 장점을 하나로?</vt:lpstr>
      <vt:lpstr>3.1 Delta Lake란</vt:lpstr>
      <vt:lpstr>3.2 Delta Lake 특징</vt:lpstr>
      <vt:lpstr>3.3 Lakehouse Platform</vt:lpstr>
      <vt:lpstr>3.4 Databricks Deployment Architecture</vt:lpstr>
      <vt:lpstr>4.1 Data Engineering</vt:lpstr>
      <vt:lpstr>4.1.1 Data Pipeline with AWS Databricks</vt:lpstr>
      <vt:lpstr>4.2 BI &amp; SQL Analytics</vt:lpstr>
      <vt:lpstr>4.2.1 BI &amp; SQL Analytics</vt:lpstr>
      <vt:lpstr>4.3 Real-Time Data Applications</vt:lpstr>
      <vt:lpstr>5.1 ML/AI 플랫폼의 주요 도전과제들</vt:lpstr>
      <vt:lpstr>5.2 Databricks의 ML/AI 플랫폼</vt:lpstr>
      <vt:lpstr>5.3 Data Science와 Machine Learning을 위한 Databricks</vt:lpstr>
      <vt:lpstr>참고 사이트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</dc:title>
  <dc:creator>homelearn0157</dc:creator>
  <cp:lastModifiedBy>김종문</cp:lastModifiedBy>
  <cp:revision>94</cp:revision>
  <dcterms:created xsi:type="dcterms:W3CDTF">2020-07-07T07:26:46Z</dcterms:created>
  <dcterms:modified xsi:type="dcterms:W3CDTF">2022-11-28T10:12:14Z</dcterms:modified>
</cp:coreProperties>
</file>