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7" r:id="rId4"/>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A3877BD-3905-4B5A-B282-74591C16BB55}">
  <a:tblStyle styleId="{AA3877BD-3905-4B5A-B282-74591C16BB5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Nunito-bold.fntdata"/><Relationship Id="rId14" Type="http://schemas.openxmlformats.org/officeDocument/2006/relationships/slide" Target="slides/slide7.xml"/><Relationship Id="rId36" Type="http://schemas.openxmlformats.org/officeDocument/2006/relationships/font" Target="fonts/Nunito-regular.fntdata"/><Relationship Id="rId17" Type="http://schemas.openxmlformats.org/officeDocument/2006/relationships/slide" Target="slides/slide10.xml"/><Relationship Id="rId39" Type="http://schemas.openxmlformats.org/officeDocument/2006/relationships/font" Target="fonts/Nunito-boldItalic.fntdata"/><Relationship Id="rId16" Type="http://schemas.openxmlformats.org/officeDocument/2006/relationships/slide" Target="slides/slide9.xml"/><Relationship Id="rId38" Type="http://schemas.openxmlformats.org/officeDocument/2006/relationships/font" Target="fonts/Nuni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6be96c7ed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be96c7ed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6be96c7ed0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be96c7ed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be96c7ed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6be96c7ed0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be96c7e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be96c7ed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6be96c7ed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pic>
        <p:nvPicPr>
          <p:cNvPr descr="HD-ShadowLong.png" id="17" name="Google Shape;17;p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1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1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4" name="Google Shape;114;p1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1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1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1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1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1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1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41" name="Shape 141"/>
        <p:cNvGrpSpPr/>
        <p:nvPr/>
      </p:nvGrpSpPr>
      <p:grpSpPr>
        <a:xfrm>
          <a:off x="0" y="0"/>
          <a:ext cx="0" cy="0"/>
          <a:chOff x="0" y="0"/>
          <a:chExt cx="0" cy="0"/>
        </a:xfrm>
      </p:grpSpPr>
      <p:pic>
        <p:nvPicPr>
          <p:cNvPr descr="HD-ShadowLong.png" id="142" name="Google Shape;142;p1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1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51" name="Shape 151"/>
        <p:cNvGrpSpPr/>
        <p:nvPr/>
      </p:nvGrpSpPr>
      <p:grpSpPr>
        <a:xfrm>
          <a:off x="0" y="0"/>
          <a:ext cx="0" cy="0"/>
          <a:chOff x="0" y="0"/>
          <a:chExt cx="0" cy="0"/>
        </a:xfrm>
      </p:grpSpPr>
      <p:pic>
        <p:nvPicPr>
          <p:cNvPr descr="HD-ShadowLong.png" id="152" name="Google Shape;152;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1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1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1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1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1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1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4" name="Google Shape;174;p1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1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1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7" name="Google Shape;177;p1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1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1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80" name="Google Shape;180;p1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7"/>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8"/>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1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8" name="Shape 208"/>
        <p:cNvGrpSpPr/>
        <p:nvPr/>
      </p:nvGrpSpPr>
      <p:grpSpPr>
        <a:xfrm>
          <a:off x="0" y="0"/>
          <a:ext cx="0" cy="0"/>
          <a:chOff x="0" y="0"/>
          <a:chExt cx="0" cy="0"/>
        </a:xfrm>
      </p:grpSpPr>
      <p:sp>
        <p:nvSpPr>
          <p:cNvPr id="209" name="Google Shape;20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4" name="Shape 214"/>
        <p:cNvGrpSpPr/>
        <p:nvPr/>
      </p:nvGrpSpPr>
      <p:grpSpPr>
        <a:xfrm>
          <a:off x="0" y="0"/>
          <a:ext cx="0" cy="0"/>
          <a:chOff x="0" y="0"/>
          <a:chExt cx="0" cy="0"/>
        </a:xfrm>
      </p:grpSpPr>
      <p:sp>
        <p:nvSpPr>
          <p:cNvPr id="215" name="Google Shape;215;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7" name="Google Shape;21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pic>
        <p:nvPicPr>
          <p:cNvPr descr="HD-ShadowLong.png" id="27" name="Google Shape;27;p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0" name="Shape 220"/>
        <p:cNvGrpSpPr/>
        <p:nvPr/>
      </p:nvGrpSpPr>
      <p:grpSpPr>
        <a:xfrm>
          <a:off x="0" y="0"/>
          <a:ext cx="0" cy="0"/>
          <a:chOff x="0" y="0"/>
          <a:chExt cx="0" cy="0"/>
        </a:xfrm>
      </p:grpSpPr>
      <p:sp>
        <p:nvSpPr>
          <p:cNvPr id="221" name="Google Shape;221;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3" name="Google Shape;22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33" name="Shape 233"/>
        <p:cNvGrpSpPr/>
        <p:nvPr/>
      </p:nvGrpSpPr>
      <p:grpSpPr>
        <a:xfrm>
          <a:off x="0" y="0"/>
          <a:ext cx="0" cy="0"/>
          <a:chOff x="0" y="0"/>
          <a:chExt cx="0" cy="0"/>
        </a:xfrm>
      </p:grpSpPr>
      <p:sp>
        <p:nvSpPr>
          <p:cNvPr id="234" name="Google Shape;234;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6" name="Google Shape;236;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8" name="Google Shape;238;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2" name="Shape 242"/>
        <p:cNvGrpSpPr/>
        <p:nvPr/>
      </p:nvGrpSpPr>
      <p:grpSpPr>
        <a:xfrm>
          <a:off x="0" y="0"/>
          <a:ext cx="0" cy="0"/>
          <a:chOff x="0" y="0"/>
          <a:chExt cx="0" cy="0"/>
        </a:xfrm>
      </p:grpSpPr>
      <p:sp>
        <p:nvSpPr>
          <p:cNvPr id="243" name="Google Shape;24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7" name="Shape 247"/>
        <p:cNvGrpSpPr/>
        <p:nvPr/>
      </p:nvGrpSpPr>
      <p:grpSpPr>
        <a:xfrm>
          <a:off x="0" y="0"/>
          <a:ext cx="0" cy="0"/>
          <a:chOff x="0" y="0"/>
          <a:chExt cx="0" cy="0"/>
        </a:xfrm>
      </p:grpSpPr>
      <p:sp>
        <p:nvSpPr>
          <p:cNvPr id="248" name="Google Shape;24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51" name="Shape 251"/>
        <p:cNvGrpSpPr/>
        <p:nvPr/>
      </p:nvGrpSpPr>
      <p:grpSpPr>
        <a:xfrm>
          <a:off x="0" y="0"/>
          <a:ext cx="0" cy="0"/>
          <a:chOff x="0" y="0"/>
          <a:chExt cx="0" cy="0"/>
        </a:xfrm>
      </p:grpSpPr>
      <p:sp>
        <p:nvSpPr>
          <p:cNvPr id="252" name="Google Shape;25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4" name="Google Shape;254;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5" name="Google Shape;2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58" name="Shape 258"/>
        <p:cNvGrpSpPr/>
        <p:nvPr/>
      </p:nvGrpSpPr>
      <p:grpSpPr>
        <a:xfrm>
          <a:off x="0" y="0"/>
          <a:ext cx="0" cy="0"/>
          <a:chOff x="0" y="0"/>
          <a:chExt cx="0" cy="0"/>
        </a:xfrm>
      </p:grpSpPr>
      <p:sp>
        <p:nvSpPr>
          <p:cNvPr id="259" name="Google Shape;2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61" name="Google Shape;261;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2" name="Google Shape;2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5" name="Shape 265"/>
        <p:cNvGrpSpPr/>
        <p:nvPr/>
      </p:nvGrpSpPr>
      <p:grpSpPr>
        <a:xfrm>
          <a:off x="0" y="0"/>
          <a:ext cx="0" cy="0"/>
          <a:chOff x="0" y="0"/>
          <a:chExt cx="0" cy="0"/>
        </a:xfrm>
      </p:grpSpPr>
      <p:sp>
        <p:nvSpPr>
          <p:cNvPr id="266" name="Google Shape;26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71" name="Shape 271"/>
        <p:cNvGrpSpPr/>
        <p:nvPr/>
      </p:nvGrpSpPr>
      <p:grpSpPr>
        <a:xfrm>
          <a:off x="0" y="0"/>
          <a:ext cx="0" cy="0"/>
          <a:chOff x="0" y="0"/>
          <a:chExt cx="0" cy="0"/>
        </a:xfrm>
      </p:grpSpPr>
      <p:sp>
        <p:nvSpPr>
          <p:cNvPr id="272" name="Google Shape;272;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3" name="Shape 283"/>
        <p:cNvGrpSpPr/>
        <p:nvPr/>
      </p:nvGrpSpPr>
      <p:grpSpPr>
        <a:xfrm>
          <a:off x="0" y="0"/>
          <a:ext cx="0" cy="0"/>
          <a:chOff x="0" y="0"/>
          <a:chExt cx="0" cy="0"/>
        </a:xfrm>
      </p:grpSpPr>
      <p:sp>
        <p:nvSpPr>
          <p:cNvPr id="284" name="Google Shape;28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6" name="Google Shape;28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pic>
        <p:nvPicPr>
          <p:cNvPr descr="HD-ShadowLong.png" id="37" name="Google Shape;37;p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8" name="Google Shape;38;p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3" name="Google Shape;43;p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9" name="Shape 289"/>
        <p:cNvGrpSpPr/>
        <p:nvPr/>
      </p:nvGrpSpPr>
      <p:grpSpPr>
        <a:xfrm>
          <a:off x="0" y="0"/>
          <a:ext cx="0" cy="0"/>
          <a:chOff x="0" y="0"/>
          <a:chExt cx="0" cy="0"/>
        </a:xfrm>
      </p:grpSpPr>
      <p:sp>
        <p:nvSpPr>
          <p:cNvPr id="290" name="Google Shape;290;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92" name="Google Shape;29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5" name="Shape 295"/>
        <p:cNvGrpSpPr/>
        <p:nvPr/>
      </p:nvGrpSpPr>
      <p:grpSpPr>
        <a:xfrm>
          <a:off x="0" y="0"/>
          <a:ext cx="0" cy="0"/>
          <a:chOff x="0" y="0"/>
          <a:chExt cx="0" cy="0"/>
        </a:xfrm>
      </p:grpSpPr>
      <p:sp>
        <p:nvSpPr>
          <p:cNvPr id="296" name="Google Shape;296;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8" name="Google Shape;29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1" name="Shape 301"/>
        <p:cNvGrpSpPr/>
        <p:nvPr/>
      </p:nvGrpSpPr>
      <p:grpSpPr>
        <a:xfrm>
          <a:off x="0" y="0"/>
          <a:ext cx="0" cy="0"/>
          <a:chOff x="0" y="0"/>
          <a:chExt cx="0" cy="0"/>
        </a:xfrm>
      </p:grpSpPr>
      <p:sp>
        <p:nvSpPr>
          <p:cNvPr id="302" name="Google Shape;30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4" name="Google Shape;304;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5" name="Google Shape;30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8" name="Shape 308"/>
        <p:cNvGrpSpPr/>
        <p:nvPr/>
      </p:nvGrpSpPr>
      <p:grpSpPr>
        <a:xfrm>
          <a:off x="0" y="0"/>
          <a:ext cx="0" cy="0"/>
          <a:chOff x="0" y="0"/>
          <a:chExt cx="0" cy="0"/>
        </a:xfrm>
      </p:grpSpPr>
      <p:sp>
        <p:nvSpPr>
          <p:cNvPr id="309" name="Google Shape;309;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 name="Google Shape;310;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11" name="Google Shape;311;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2" name="Google Shape;312;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13" name="Google Shape;313;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4" name="Google Shape;3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5" name="Google Shape;3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7" name="Shape 317"/>
        <p:cNvGrpSpPr/>
        <p:nvPr/>
      </p:nvGrpSpPr>
      <p:grpSpPr>
        <a:xfrm>
          <a:off x="0" y="0"/>
          <a:ext cx="0" cy="0"/>
          <a:chOff x="0" y="0"/>
          <a:chExt cx="0" cy="0"/>
        </a:xfrm>
      </p:grpSpPr>
      <p:sp>
        <p:nvSpPr>
          <p:cNvPr id="318" name="Google Shape;3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2" name="Shape 322"/>
        <p:cNvGrpSpPr/>
        <p:nvPr/>
      </p:nvGrpSpPr>
      <p:grpSpPr>
        <a:xfrm>
          <a:off x="0" y="0"/>
          <a:ext cx="0" cy="0"/>
          <a:chOff x="0" y="0"/>
          <a:chExt cx="0" cy="0"/>
        </a:xfrm>
      </p:grpSpPr>
      <p:sp>
        <p:nvSpPr>
          <p:cNvPr id="323" name="Google Shape;32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26" name="Shape 326"/>
        <p:cNvGrpSpPr/>
        <p:nvPr/>
      </p:nvGrpSpPr>
      <p:grpSpPr>
        <a:xfrm>
          <a:off x="0" y="0"/>
          <a:ext cx="0" cy="0"/>
          <a:chOff x="0" y="0"/>
          <a:chExt cx="0" cy="0"/>
        </a:xfrm>
      </p:grpSpPr>
      <p:sp>
        <p:nvSpPr>
          <p:cNvPr id="327" name="Google Shape;327;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8" name="Google Shape;328;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329" name="Google Shape;329;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30" name="Google Shape;3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33" name="Shape 333"/>
        <p:cNvGrpSpPr/>
        <p:nvPr/>
      </p:nvGrpSpPr>
      <p:grpSpPr>
        <a:xfrm>
          <a:off x="0" y="0"/>
          <a:ext cx="0" cy="0"/>
          <a:chOff x="0" y="0"/>
          <a:chExt cx="0" cy="0"/>
        </a:xfrm>
      </p:grpSpPr>
      <p:sp>
        <p:nvSpPr>
          <p:cNvPr id="334" name="Google Shape;334;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4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336" name="Google Shape;336;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337" name="Google Shape;3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8" name="Google Shape;3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40" name="Shape 340"/>
        <p:cNvGrpSpPr/>
        <p:nvPr/>
      </p:nvGrpSpPr>
      <p:grpSpPr>
        <a:xfrm>
          <a:off x="0" y="0"/>
          <a:ext cx="0" cy="0"/>
          <a:chOff x="0" y="0"/>
          <a:chExt cx="0" cy="0"/>
        </a:xfrm>
      </p:grpSpPr>
      <p:sp>
        <p:nvSpPr>
          <p:cNvPr id="341" name="Google Shape;34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3" name="Google Shape;34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46" name="Shape 346"/>
        <p:cNvGrpSpPr/>
        <p:nvPr/>
      </p:nvGrpSpPr>
      <p:grpSpPr>
        <a:xfrm>
          <a:off x="0" y="0"/>
          <a:ext cx="0" cy="0"/>
          <a:chOff x="0" y="0"/>
          <a:chExt cx="0" cy="0"/>
        </a:xfrm>
      </p:grpSpPr>
      <p:sp>
        <p:nvSpPr>
          <p:cNvPr id="347" name="Google Shape;347;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9" name="Google Shape;34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6" name="Shape 46"/>
        <p:cNvGrpSpPr/>
        <p:nvPr/>
      </p:nvGrpSpPr>
      <p:grpSpPr>
        <a:xfrm>
          <a:off x="0" y="0"/>
          <a:ext cx="0" cy="0"/>
          <a:chOff x="0" y="0"/>
          <a:chExt cx="0" cy="0"/>
        </a:xfrm>
      </p:grpSpPr>
      <p:pic>
        <p:nvPicPr>
          <p:cNvPr descr="HD-ShadowLong.png" id="47" name="Google Shape;47;p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 name="Google Shape;48;p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5"/>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pic>
        <p:nvPicPr>
          <p:cNvPr descr="HD-ShadowLong.png" id="58" name="Google Shape;58;p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pic>
        <p:nvPicPr>
          <p:cNvPr descr="HD-ShadowShort.png" id="80" name="Google Shape;80;p8"/>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03" name="Google Shape;103;p1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4.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2" name="Shape 202"/>
        <p:cNvGrpSpPr/>
        <p:nvPr/>
      </p:nvGrpSpPr>
      <p:grpSpPr>
        <a:xfrm>
          <a:off x="0" y="0"/>
          <a:ext cx="0" cy="0"/>
          <a:chOff x="0" y="0"/>
          <a:chExt cx="0" cy="0"/>
        </a:xfrm>
      </p:grpSpPr>
      <p:sp>
        <p:nvSpPr>
          <p:cNvPr id="203" name="Google Shape;20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4" name="Google Shape;20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5" name="Google Shape;20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7" name="Google Shape;20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77" name="Shape 277"/>
        <p:cNvGrpSpPr/>
        <p:nvPr/>
      </p:nvGrpSpPr>
      <p:grpSpPr>
        <a:xfrm>
          <a:off x="0" y="0"/>
          <a:ext cx="0" cy="0"/>
          <a:chOff x="0" y="0"/>
          <a:chExt cx="0" cy="0"/>
        </a:xfrm>
      </p:grpSpPr>
      <p:sp>
        <p:nvSpPr>
          <p:cNvPr id="278" name="Google Shape;27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9" name="Google Shape;27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80" name="Google Shape;28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81" name="Google Shape;28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82" name="Google Shape;28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3.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4.png"/><Relationship Id="rId7" Type="http://schemas.openxmlformats.org/officeDocument/2006/relationships/image" Target="../media/image12.jp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15.jpg"/><Relationship Id="rId6" Type="http://schemas.openxmlformats.org/officeDocument/2006/relationships/image" Target="../media/image20.jpg"/><Relationship Id="rId7" Type="http://schemas.openxmlformats.org/officeDocument/2006/relationships/image" Target="../media/image21.png"/><Relationship Id="rId8"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4.jp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3"/>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DEBEREMARKOS UIVERSITY </a:t>
            </a:r>
            <a:endParaRPr/>
          </a:p>
        </p:txBody>
      </p:sp>
      <p:sp>
        <p:nvSpPr>
          <p:cNvPr id="357" name="Google Shape;357;p43"/>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2000"/>
              <a:buNone/>
            </a:pPr>
            <a:r>
              <a:rPr lang="en-US"/>
              <a:t>Institute of technology, Software Engineering Academic program  </a:t>
            </a:r>
            <a:endParaRPr/>
          </a:p>
          <a:p>
            <a:pPr indent="0" lvl="0" marL="0" rtl="0" algn="r">
              <a:lnSpc>
                <a:spcPct val="90000"/>
              </a:lnSpc>
              <a:spcBef>
                <a:spcPts val="1000"/>
              </a:spcBef>
              <a:spcAft>
                <a:spcPts val="0"/>
              </a:spcAft>
              <a:buClr>
                <a:schemeClr val="lt1"/>
              </a:buClr>
              <a:buSzPts val="2000"/>
              <a:buNone/>
            </a:pPr>
            <a:r>
              <a:rPr lang="en-US"/>
              <a:t>	Ge’ez handwritten characters recognition, detection and localization system project proposal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B050"/>
              </a:buClr>
              <a:buSzPts val="4400"/>
              <a:buFont typeface="Calibri"/>
              <a:buNone/>
            </a:pPr>
            <a:r>
              <a:rPr b="1" lang="en-US">
                <a:solidFill>
                  <a:srgbClr val="00B050"/>
                </a:solidFill>
              </a:rPr>
              <a:t>Cont...</a:t>
            </a:r>
            <a:endParaRPr b="1">
              <a:solidFill>
                <a:srgbClr val="00B050"/>
              </a:solidFill>
            </a:endParaRPr>
          </a:p>
          <a:p>
            <a:pPr indent="0" lvl="0" marL="0" rtl="0" algn="l">
              <a:spcBef>
                <a:spcPts val="0"/>
              </a:spcBef>
              <a:spcAft>
                <a:spcPts val="0"/>
              </a:spcAft>
              <a:buNone/>
            </a:pPr>
            <a:r>
              <a:t/>
            </a:r>
            <a:endParaRPr/>
          </a:p>
        </p:txBody>
      </p:sp>
      <p:sp>
        <p:nvSpPr>
          <p:cNvPr id="424" name="Google Shape;424;p5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1000"/>
              </a:spcBef>
              <a:spcAft>
                <a:spcPts val="0"/>
              </a:spcAft>
              <a:buSzPts val="2800"/>
              <a:buChar char="•"/>
            </a:pPr>
            <a:r>
              <a:rPr lang="en-US"/>
              <a:t>For machine it is very difficult to understand this unpredictable handwritten characters.</a:t>
            </a:r>
            <a:endParaRPr/>
          </a:p>
          <a:p>
            <a:pPr indent="-228600" lvl="0" marL="228600" rtl="0" algn="l">
              <a:spcBef>
                <a:spcPts val="1000"/>
              </a:spcBef>
              <a:spcAft>
                <a:spcPts val="0"/>
              </a:spcAft>
              <a:buSzPts val="2800"/>
              <a:buChar char="•"/>
            </a:pPr>
            <a:r>
              <a:rPr lang="en-US"/>
              <a:t>But know a days deep learning algorithms and a growing power of computer power especially GPU hardware, computers are Being able to recognize this kind of complex patter with a cloth to human accuracy level. </a:t>
            </a:r>
            <a:endParaRPr/>
          </a:p>
          <a:p>
            <a:pPr indent="-228600" lvl="0" marL="228600" rtl="0" algn="l">
              <a:spcBef>
                <a:spcPts val="1000"/>
              </a:spcBef>
              <a:spcAft>
                <a:spcPts val="0"/>
              </a:spcAft>
              <a:buSzPts val="2800"/>
              <a:buChar char="•"/>
            </a:pPr>
            <a:r>
              <a:rPr lang="en-US"/>
              <a:t>Also the emergence of big data is contributing a lot in this area.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Because know a days we are inputting any handwritten characters by typing which takes a lot of time and labor. </a:t>
            </a:r>
            <a:endParaRPr/>
          </a:p>
          <a:p>
            <a:pPr indent="-228600" lvl="0" marL="228600" rtl="0" algn="l">
              <a:lnSpc>
                <a:spcPct val="90000"/>
              </a:lnSpc>
              <a:spcBef>
                <a:spcPts val="1000"/>
              </a:spcBef>
              <a:spcAft>
                <a:spcPts val="0"/>
              </a:spcAft>
              <a:buClr>
                <a:schemeClr val="dk1"/>
              </a:buClr>
              <a:buSzPts val="2800"/>
              <a:buChar char="•"/>
            </a:pPr>
            <a:r>
              <a:rPr lang="en-US"/>
              <a:t>Automated systems may need to read strings written in Amharic characters</a:t>
            </a:r>
            <a:endParaRPr/>
          </a:p>
          <a:p>
            <a:pPr indent="-228600" lvl="0" marL="228600" rtl="0" algn="l">
              <a:lnSpc>
                <a:spcPct val="90000"/>
              </a:lnSpc>
              <a:spcBef>
                <a:spcPts val="1000"/>
              </a:spcBef>
              <a:spcAft>
                <a:spcPts val="0"/>
              </a:spcAft>
              <a:buClr>
                <a:schemeClr val="dk1"/>
              </a:buClr>
              <a:buSzPts val="2800"/>
              <a:buChar char="•"/>
            </a:pPr>
            <a:r>
              <a:rPr lang="en-US"/>
              <a:t>The world is being taken over by AGI system. One of the biggest issues is the diversity. The data we feed for our AI systems must be diverse other wise different bias will be embedded in the systems  </a:t>
            </a:r>
            <a:endParaRPr/>
          </a:p>
          <a:p>
            <a:pPr indent="-228600" lvl="0" marL="228600" rtl="0" algn="l">
              <a:lnSpc>
                <a:spcPct val="90000"/>
              </a:lnSpc>
              <a:spcBef>
                <a:spcPts val="1000"/>
              </a:spcBef>
              <a:spcAft>
                <a:spcPts val="0"/>
              </a:spcAft>
              <a:buClr>
                <a:schemeClr val="dk1"/>
              </a:buClr>
              <a:buSzPts val="2800"/>
              <a:buChar char="•"/>
            </a:pPr>
            <a:r>
              <a:rPr lang="en-US"/>
              <a:t>This will put at us on difficult position in a difficult position in a digital divide. </a:t>
            </a:r>
            <a:endParaRPr/>
          </a:p>
        </p:txBody>
      </p:sp>
      <p:sp>
        <p:nvSpPr>
          <p:cNvPr id="430" name="Google Shape;43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Why do we need to recognize </a:t>
            </a:r>
            <a:endParaRPr b="1">
              <a:solidFill>
                <a:srgbClr val="00B050"/>
              </a:solidFill>
            </a:endParaRPr>
          </a:p>
        </p:txBody>
      </p:sp>
      <p:sp>
        <p:nvSpPr>
          <p:cNvPr id="431" name="Google Shape;431;p53"/>
          <p:cNvSpPr/>
          <p:nvPr/>
        </p:nvSpPr>
        <p:spPr>
          <a:xfrm>
            <a:off x="-14288"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5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5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5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500"/>
                                        <p:tgtEl>
                                          <p:spTgt spid="4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There are limited research works for Ethiopic character recognition. </a:t>
            </a:r>
            <a:endParaRPr/>
          </a:p>
          <a:p>
            <a:pPr indent="-228600" lvl="0" marL="228600" rtl="0" algn="l">
              <a:lnSpc>
                <a:spcPct val="90000"/>
              </a:lnSpc>
              <a:spcBef>
                <a:spcPts val="1000"/>
              </a:spcBef>
              <a:spcAft>
                <a:spcPts val="0"/>
              </a:spcAft>
              <a:buClr>
                <a:schemeClr val="dk1"/>
              </a:buClr>
              <a:buSzPts val="2800"/>
              <a:buChar char="•"/>
            </a:pPr>
            <a:r>
              <a:rPr lang="en-US"/>
              <a:t> ​(Assabie u. Bigun, 2011; Meshesha u. Jawahar, 2007)​ hare tied to produce Amharic dataset in there respective research works. </a:t>
            </a:r>
            <a:endParaRPr/>
          </a:p>
          <a:p>
            <a:pPr indent="-228600" lvl="0" marL="228600" rtl="0" algn="l">
              <a:lnSpc>
                <a:spcPct val="90000"/>
              </a:lnSpc>
              <a:spcBef>
                <a:spcPts val="1000"/>
              </a:spcBef>
              <a:spcAft>
                <a:spcPts val="0"/>
              </a:spcAft>
              <a:buClr>
                <a:schemeClr val="dk1"/>
              </a:buClr>
              <a:buSzPts val="2800"/>
              <a:buChar char="•"/>
            </a:pPr>
            <a:r>
              <a:rPr lang="en-US"/>
              <a:t> The first attempt for Amharic online character recognition was reported by ​Cowell u. Hussain (2003)​.</a:t>
            </a:r>
            <a:endParaRPr/>
          </a:p>
          <a:p>
            <a:pPr indent="-228600" lvl="0" marL="228600" rtl="0" algn="l">
              <a:lnSpc>
                <a:spcPct val="90000"/>
              </a:lnSpc>
              <a:spcBef>
                <a:spcPts val="1000"/>
              </a:spcBef>
              <a:spcAft>
                <a:spcPts val="0"/>
              </a:spcAft>
              <a:buClr>
                <a:schemeClr val="dk1"/>
              </a:buClr>
              <a:buSzPts val="2800"/>
              <a:buChar char="•"/>
            </a:pPr>
            <a:r>
              <a:rPr lang="en-US"/>
              <a:t>​Assabie u. Bigun (2008) ​have im- plemented online handwritten character recognition for Ethiopic script based on the characteristics of primitive strokes that make up characters.</a:t>
            </a:r>
            <a:endParaRPr/>
          </a:p>
        </p:txBody>
      </p:sp>
      <p:sp>
        <p:nvSpPr>
          <p:cNvPr id="437" name="Google Shape;437;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What others have done</a:t>
            </a:r>
            <a:endParaRPr/>
          </a:p>
        </p:txBody>
      </p:sp>
      <p:sp>
        <p:nvSpPr>
          <p:cNvPr id="438" name="Google Shape;438;p54"/>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We are trying to solve this problem using deep learning.</a:t>
            </a:r>
            <a:endParaRPr/>
          </a:p>
          <a:p>
            <a:pPr indent="0" lvl="0" marL="228600" rtl="0" algn="l">
              <a:lnSpc>
                <a:spcPct val="90000"/>
              </a:lnSpc>
              <a:spcBef>
                <a:spcPts val="1000"/>
              </a:spcBef>
              <a:spcAft>
                <a:spcPts val="0"/>
              </a:spcAft>
              <a:buNone/>
            </a:pPr>
            <a:r>
              <a:t/>
            </a:r>
            <a:endParaRPr/>
          </a:p>
        </p:txBody>
      </p:sp>
      <p:sp>
        <p:nvSpPr>
          <p:cNvPr id="444" name="Google Shape;44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How are we trying to solve this problem </a:t>
            </a:r>
            <a:endParaRPr b="1">
              <a:solidFill>
                <a:srgbClr val="00B050"/>
              </a:solidFill>
            </a:endParaRPr>
          </a:p>
        </p:txBody>
      </p:sp>
      <p:sp>
        <p:nvSpPr>
          <p:cNvPr id="445" name="Google Shape;445;p55"/>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pic>
        <p:nvPicPr>
          <p:cNvPr id="446" name="Google Shape;446;p55"/>
          <p:cNvPicPr preferRelativeResize="0"/>
          <p:nvPr/>
        </p:nvPicPr>
        <p:blipFill>
          <a:blip r:embed="rId3">
            <a:alphaModFix/>
          </a:blip>
          <a:stretch>
            <a:fillRect/>
          </a:stretch>
        </p:blipFill>
        <p:spPr>
          <a:xfrm>
            <a:off x="838200" y="2683019"/>
            <a:ext cx="5196850" cy="3957806"/>
          </a:xfrm>
          <a:prstGeom prst="rect">
            <a:avLst/>
          </a:prstGeom>
          <a:noFill/>
          <a:ln>
            <a:noFill/>
          </a:ln>
        </p:spPr>
      </p:pic>
      <p:pic>
        <p:nvPicPr>
          <p:cNvPr id="447" name="Google Shape;447;p55"/>
          <p:cNvPicPr preferRelativeResize="0"/>
          <p:nvPr/>
        </p:nvPicPr>
        <p:blipFill>
          <a:blip r:embed="rId4">
            <a:alphaModFix/>
          </a:blip>
          <a:stretch>
            <a:fillRect/>
          </a:stretch>
        </p:blipFill>
        <p:spPr>
          <a:xfrm>
            <a:off x="6600800" y="2683025"/>
            <a:ext cx="4753000" cy="392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B050"/>
                </a:solidFill>
              </a:rPr>
              <a:t>Cont...</a:t>
            </a:r>
            <a:endParaRPr/>
          </a:p>
        </p:txBody>
      </p:sp>
      <p:sp>
        <p:nvSpPr>
          <p:cNvPr id="454" name="Google Shape;454;p5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228600" lvl="0" marL="228600" rtl="0" algn="l">
              <a:spcBef>
                <a:spcPts val="0"/>
              </a:spcBef>
              <a:spcAft>
                <a:spcPts val="0"/>
              </a:spcAft>
              <a:buSzPts val="2800"/>
              <a:buChar char="•"/>
            </a:pPr>
            <a:r>
              <a:rPr lang="en-US"/>
              <a:t>The architecture we are going to use will be called Convolutional Neural Networks (CNN). </a:t>
            </a:r>
            <a:endParaRPr/>
          </a:p>
          <a:p>
            <a:pPr indent="-228600" lvl="0" marL="228600" rtl="0" algn="l">
              <a:spcBef>
                <a:spcPts val="1000"/>
              </a:spcBef>
              <a:spcAft>
                <a:spcPts val="0"/>
              </a:spcAft>
              <a:buSzPts val="2800"/>
              <a:buChar char="•"/>
            </a:pPr>
            <a:r>
              <a:rPr lang="en-US"/>
              <a:t>This days this architecture is out performing any other architectures  on a computer vision task. </a:t>
            </a:r>
            <a:endParaRPr/>
          </a:p>
          <a:p>
            <a:pPr indent="-228600" lvl="0" marL="228600" rtl="0" algn="l">
              <a:spcBef>
                <a:spcPts val="1000"/>
              </a:spcBef>
              <a:spcAft>
                <a:spcPts val="0"/>
              </a:spcAft>
              <a:buSzPts val="2800"/>
              <a:buChar char="•"/>
            </a:pPr>
            <a:r>
              <a:rPr lang="en-US"/>
              <a:t>In our project will be preparing a dataset, we are going to train a model with this dataset and build different applications which make use of this system. </a:t>
            </a:r>
            <a:endParaRPr/>
          </a:p>
          <a:p>
            <a:pPr indent="-228600" lvl="0" marL="228600" rtl="0" algn="l">
              <a:spcBef>
                <a:spcPts val="1000"/>
              </a:spcBef>
              <a:spcAft>
                <a:spcPts val="0"/>
              </a:spcAft>
              <a:buSzPts val="2800"/>
              <a:buChar char="•"/>
            </a:pPr>
            <a:r>
              <a:rPr lang="en-US"/>
              <a:t>A trained machine learning model with decent accuracy will solve the core problem. </a:t>
            </a:r>
            <a:endParaRPr/>
          </a:p>
          <a:p>
            <a:pPr indent="0" lvl="0" marL="0" rtl="0" algn="l">
              <a:spcBef>
                <a:spcPts val="1000"/>
              </a:spcBef>
              <a:spcAft>
                <a:spcPts val="0"/>
              </a:spcAft>
              <a:buNone/>
            </a:pPr>
            <a:r>
              <a:t/>
            </a:r>
            <a:endParaRPr/>
          </a:p>
        </p:txBody>
      </p:sp>
      <p:sp>
        <p:nvSpPr>
          <p:cNvPr id="455" name="Google Shape;455;p56"/>
          <p:cNvSpPr/>
          <p:nvPr/>
        </p:nvSpPr>
        <p:spPr>
          <a:xfrm>
            <a:off x="0" y="0"/>
            <a:ext cx="12192000" cy="230100"/>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To build a computer system that can recognize any handwritten ge’ez characters. </a:t>
            </a:r>
            <a:endParaRPr/>
          </a:p>
          <a:p>
            <a:pPr indent="-228600" lvl="0" marL="228600" rtl="0" algn="l">
              <a:lnSpc>
                <a:spcPct val="90000"/>
              </a:lnSpc>
              <a:spcBef>
                <a:spcPts val="1000"/>
              </a:spcBef>
              <a:spcAft>
                <a:spcPts val="0"/>
              </a:spcAft>
              <a:buClr>
                <a:schemeClr val="dk1"/>
              </a:buClr>
              <a:buSzPts val="2800"/>
              <a:buChar char="•"/>
            </a:pPr>
            <a:r>
              <a:rPr lang="en-US"/>
              <a:t> Preparing ge’ez characters dataset which is publicly available and anyone who want to experiment on it can try out.  </a:t>
            </a:r>
            <a:endParaRPr/>
          </a:p>
          <a:p>
            <a:pPr indent="-228600" lvl="0" marL="228600" rtl="0" algn="l">
              <a:lnSpc>
                <a:spcPct val="90000"/>
              </a:lnSpc>
              <a:spcBef>
                <a:spcPts val="1000"/>
              </a:spcBef>
              <a:spcAft>
                <a:spcPts val="0"/>
              </a:spcAft>
              <a:buClr>
                <a:schemeClr val="dk1"/>
              </a:buClr>
              <a:buSzPts val="2800"/>
              <a:buChar char="•"/>
            </a:pPr>
            <a:r>
              <a:rPr lang="en-US"/>
              <a:t>To find the best learning algorithm and neural network architecture  </a:t>
            </a:r>
            <a:endParaRPr/>
          </a:p>
          <a:p>
            <a:pPr indent="-228600" lvl="0" marL="228600" rtl="0" algn="l">
              <a:lnSpc>
                <a:spcPct val="90000"/>
              </a:lnSpc>
              <a:spcBef>
                <a:spcPts val="1000"/>
              </a:spcBef>
              <a:spcAft>
                <a:spcPts val="0"/>
              </a:spcAft>
              <a:buClr>
                <a:schemeClr val="dk1"/>
              </a:buClr>
              <a:buSzPts val="2800"/>
              <a:buChar char="•"/>
            </a:pPr>
            <a:r>
              <a:rPr lang="en-US"/>
              <a:t>To train a model which can classify Amharic characters </a:t>
            </a:r>
            <a:endParaRPr/>
          </a:p>
          <a:p>
            <a:pPr indent="-228600" lvl="0" marL="228600" rtl="0" algn="l">
              <a:lnSpc>
                <a:spcPct val="90000"/>
              </a:lnSpc>
              <a:spcBef>
                <a:spcPts val="1000"/>
              </a:spcBef>
              <a:spcAft>
                <a:spcPts val="0"/>
              </a:spcAft>
              <a:buClr>
                <a:schemeClr val="dk1"/>
              </a:buClr>
              <a:buSzPts val="2800"/>
              <a:buChar char="•"/>
            </a:pPr>
            <a:r>
              <a:rPr lang="en-US"/>
              <a:t>To make application software which make use of the trained model </a:t>
            </a:r>
            <a:endParaRPr/>
          </a:p>
        </p:txBody>
      </p:sp>
      <p:sp>
        <p:nvSpPr>
          <p:cNvPr id="461" name="Google Shape;461;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What are we trying to achieve in this project</a:t>
            </a:r>
            <a:endParaRPr/>
          </a:p>
        </p:txBody>
      </p:sp>
      <p:sp>
        <p:nvSpPr>
          <p:cNvPr id="462" name="Google Shape;462;p57"/>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Ge’ez character dataset collection </a:t>
            </a:r>
            <a:endParaRPr/>
          </a:p>
          <a:p>
            <a:pPr indent="-228600" lvl="0" marL="228600" rtl="0" algn="l">
              <a:lnSpc>
                <a:spcPct val="90000"/>
              </a:lnSpc>
              <a:spcBef>
                <a:spcPts val="1000"/>
              </a:spcBef>
              <a:spcAft>
                <a:spcPts val="0"/>
              </a:spcAft>
              <a:buClr>
                <a:schemeClr val="dk1"/>
              </a:buClr>
              <a:buSzPts val="2800"/>
              <a:buChar char="•"/>
            </a:pPr>
            <a:r>
              <a:rPr lang="en-US"/>
              <a:t>Designing the learning algorithm and architecture </a:t>
            </a:r>
            <a:endParaRPr/>
          </a:p>
          <a:p>
            <a:pPr indent="-228600" lvl="0" marL="228600" rtl="0" algn="l">
              <a:lnSpc>
                <a:spcPct val="90000"/>
              </a:lnSpc>
              <a:spcBef>
                <a:spcPts val="1000"/>
              </a:spcBef>
              <a:spcAft>
                <a:spcPts val="0"/>
              </a:spcAft>
              <a:buClr>
                <a:schemeClr val="dk1"/>
              </a:buClr>
              <a:buSzPts val="2800"/>
              <a:buChar char="•"/>
            </a:pPr>
            <a:r>
              <a:rPr lang="en-US"/>
              <a:t>Training the model with the collected dataset and Designed architecture </a:t>
            </a:r>
            <a:endParaRPr/>
          </a:p>
          <a:p>
            <a:pPr indent="-228600" lvl="0" marL="228600" rtl="0" algn="l">
              <a:lnSpc>
                <a:spcPct val="90000"/>
              </a:lnSpc>
              <a:spcBef>
                <a:spcPts val="1000"/>
              </a:spcBef>
              <a:spcAft>
                <a:spcPts val="0"/>
              </a:spcAft>
              <a:buClr>
                <a:schemeClr val="dk1"/>
              </a:buClr>
              <a:buSzPts val="2800"/>
              <a:buChar char="•"/>
            </a:pPr>
            <a:r>
              <a:rPr lang="en-US"/>
              <a:t>Building an application on the top of the trained model</a:t>
            </a:r>
            <a:endParaRPr/>
          </a:p>
          <a:p>
            <a:pPr indent="-228600" lvl="0" marL="228600" rtl="0" algn="l">
              <a:lnSpc>
                <a:spcPct val="90000"/>
              </a:lnSpc>
              <a:spcBef>
                <a:spcPts val="1000"/>
              </a:spcBef>
              <a:spcAft>
                <a:spcPts val="0"/>
              </a:spcAft>
              <a:buClr>
                <a:schemeClr val="dk1"/>
              </a:buClr>
              <a:buSzPts val="2800"/>
              <a:buChar char="•"/>
            </a:pPr>
            <a:r>
              <a:rPr lang="en-US"/>
              <a:t>Different small programs that help to automate some tasks on the process for instance data collection. </a:t>
            </a:r>
            <a:endParaRPr/>
          </a:p>
        </p:txBody>
      </p:sp>
      <p:sp>
        <p:nvSpPr>
          <p:cNvPr id="468" name="Google Shape;468;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What our project include </a:t>
            </a:r>
            <a:endParaRPr b="1">
              <a:solidFill>
                <a:srgbClr val="00B050"/>
              </a:solidFill>
            </a:endParaRPr>
          </a:p>
        </p:txBody>
      </p:sp>
      <p:sp>
        <p:nvSpPr>
          <p:cNvPr id="469" name="Google Shape;469;p58"/>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Any natural language processing. Our system does not understand the meaning of a text.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No semantic analysis or data mining on text is done.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Word or sentence based recognition. Our system is character based recognition. </a:t>
            </a:r>
            <a:endParaRPr/>
          </a:p>
        </p:txBody>
      </p:sp>
      <p:sp>
        <p:nvSpPr>
          <p:cNvPr id="475" name="Google Shape;47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Our project doesn’t include </a:t>
            </a:r>
            <a:endParaRPr b="1">
              <a:solidFill>
                <a:srgbClr val="00B050"/>
              </a:solidFill>
            </a:endParaRPr>
          </a:p>
        </p:txBody>
      </p:sp>
      <p:sp>
        <p:nvSpPr>
          <p:cNvPr id="476" name="Google Shape;476;p59"/>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On one side the system we are going to build an application which can solve some problems. </a:t>
            </a:r>
            <a:endParaRPr/>
          </a:p>
          <a:p>
            <a:pPr indent="-228600" lvl="0" marL="228600" rtl="0" algn="l">
              <a:lnSpc>
                <a:spcPct val="90000"/>
              </a:lnSpc>
              <a:spcBef>
                <a:spcPts val="1000"/>
              </a:spcBef>
              <a:spcAft>
                <a:spcPts val="0"/>
              </a:spcAft>
              <a:buClr>
                <a:schemeClr val="dk1"/>
              </a:buClr>
              <a:buSzPts val="2800"/>
              <a:buChar char="•"/>
            </a:pPr>
            <a:r>
              <a:rPr lang="en-US"/>
              <a:t>It includes API that developers we amazing idea can build applications.</a:t>
            </a:r>
            <a:endParaRPr/>
          </a:p>
          <a:p>
            <a:pPr indent="-228600" lvl="0" marL="228600" rtl="0" algn="l">
              <a:lnSpc>
                <a:spcPct val="90000"/>
              </a:lnSpc>
              <a:spcBef>
                <a:spcPts val="1000"/>
              </a:spcBef>
              <a:spcAft>
                <a:spcPts val="0"/>
              </a:spcAft>
              <a:buClr>
                <a:schemeClr val="dk1"/>
              </a:buClr>
              <a:buSzPts val="2800"/>
              <a:buChar char="•"/>
            </a:pPr>
            <a:r>
              <a:rPr lang="en-US"/>
              <a:t> On the other side when we see the big picture it could be one step forward for next AI projects that can be done with our juniors. </a:t>
            </a:r>
            <a:endParaRPr/>
          </a:p>
        </p:txBody>
      </p:sp>
      <p:sp>
        <p:nvSpPr>
          <p:cNvPr id="482" name="Google Shape;48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What is the significance of this project </a:t>
            </a:r>
            <a:endParaRPr/>
          </a:p>
        </p:txBody>
      </p:sp>
      <p:sp>
        <p:nvSpPr>
          <p:cNvPr id="483" name="Google Shape;483;p60"/>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E4E79"/>
            </a:gs>
            <a:gs pos="100000">
              <a:srgbClr val="2E75B5"/>
            </a:gs>
          </a:gsLst>
          <a:lin ang="2520000" scaled="0"/>
        </a:gradFill>
      </p:bgPr>
    </p:bg>
    <p:spTree>
      <p:nvGrpSpPr>
        <p:cNvPr id="487" name="Shape 487"/>
        <p:cNvGrpSpPr/>
        <p:nvPr/>
      </p:nvGrpSpPr>
      <p:grpSpPr>
        <a:xfrm>
          <a:off x="0" y="0"/>
          <a:ext cx="0" cy="0"/>
          <a:chOff x="0" y="0"/>
          <a:chExt cx="0" cy="0"/>
        </a:xfrm>
      </p:grpSpPr>
      <p:sp>
        <p:nvSpPr>
          <p:cNvPr id="488" name="Google Shape;488;p61"/>
          <p:cNvSpPr txBox="1"/>
          <p:nvPr>
            <p:ph type="title"/>
          </p:nvPr>
        </p:nvSpPr>
        <p:spPr>
          <a:xfrm>
            <a:off x="785948" y="2285365"/>
            <a:ext cx="10515600" cy="1325563"/>
          </a:xfrm>
          <a:prstGeom prst="rect">
            <a:avLst/>
          </a:prstGeom>
          <a:no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6600"/>
              <a:buFont typeface="Calibri"/>
              <a:buNone/>
            </a:pPr>
            <a:r>
              <a:rPr b="1" lang="en-US" sz="16600">
                <a:solidFill>
                  <a:schemeClr val="lt1"/>
                </a:solidFill>
              </a:rPr>
              <a:t>Part two</a:t>
            </a:r>
            <a:endParaRPr b="1" sz="16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838200" y="365125"/>
            <a:ext cx="10515600" cy="1325563"/>
          </a:xfrm>
          <a:prstGeom prst="rect">
            <a:avLst/>
          </a:prstGeom>
          <a:no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000"/>
              </a:buClr>
              <a:buSzPts val="4400"/>
              <a:buFont typeface="Calibri"/>
              <a:buNone/>
            </a:pPr>
            <a:r>
              <a:rPr b="1" lang="en-US">
                <a:solidFill>
                  <a:srgbClr val="FFC000"/>
                </a:solidFill>
              </a:rPr>
              <a:t>Prepared by: </a:t>
            </a:r>
            <a:endParaRPr b="1">
              <a:solidFill>
                <a:srgbClr val="FFC000"/>
              </a:solidFill>
            </a:endParaRPr>
          </a:p>
        </p:txBody>
      </p:sp>
      <p:sp>
        <p:nvSpPr>
          <p:cNvPr id="363" name="Google Shape;363;p44"/>
          <p:cNvSpPr txBox="1"/>
          <p:nvPr>
            <p:ph idx="1" type="body"/>
          </p:nvPr>
        </p:nvSpPr>
        <p:spPr>
          <a:xfrm>
            <a:off x="3174274" y="2586445"/>
            <a:ext cx="5760720" cy="214230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Eba Alemayehu (TER_0075_09)</a:t>
            </a:r>
            <a:endParaRPr/>
          </a:p>
          <a:p>
            <a:pPr indent="-228600" lvl="0" marL="228600" rtl="0" algn="l">
              <a:lnSpc>
                <a:spcPct val="90000"/>
              </a:lnSpc>
              <a:spcBef>
                <a:spcPts val="1000"/>
              </a:spcBef>
              <a:spcAft>
                <a:spcPts val="0"/>
              </a:spcAft>
              <a:buClr>
                <a:schemeClr val="dk1"/>
              </a:buClr>
              <a:buSzPts val="2800"/>
              <a:buChar char="•"/>
            </a:pPr>
            <a:r>
              <a:rPr lang="en-US"/>
              <a:t>Nardos Sharifo (TER_0083_09)</a:t>
            </a:r>
            <a:endParaRPr/>
          </a:p>
          <a:p>
            <a:pPr indent="-228600" lvl="0" marL="228600" rtl="0" algn="l">
              <a:lnSpc>
                <a:spcPct val="90000"/>
              </a:lnSpc>
              <a:spcBef>
                <a:spcPts val="1000"/>
              </a:spcBef>
              <a:spcAft>
                <a:spcPts val="0"/>
              </a:spcAft>
              <a:buClr>
                <a:schemeClr val="dk1"/>
              </a:buClr>
              <a:buSzPts val="2800"/>
              <a:buChar char="•"/>
            </a:pPr>
            <a:r>
              <a:rPr lang="en-US"/>
              <a:t>Kerebesh Genet (TER_0088_09)</a:t>
            </a:r>
            <a:endParaRPr/>
          </a:p>
        </p:txBody>
      </p:sp>
      <p:sp>
        <p:nvSpPr>
          <p:cNvPr id="364" name="Google Shape;364;p44"/>
          <p:cNvSpPr/>
          <p:nvPr/>
        </p:nvSpPr>
        <p:spPr>
          <a:xfrm>
            <a:off x="0" y="0"/>
            <a:ext cx="12192000" cy="230188"/>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70C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 Programming languages  </a:t>
            </a:r>
            <a:endParaRPr sz="2590"/>
          </a:p>
          <a:p>
            <a:pPr indent="-228600" lvl="1" marL="685800" rtl="0" algn="l">
              <a:lnSpc>
                <a:spcPct val="70000"/>
              </a:lnSpc>
              <a:spcBef>
                <a:spcPts val="500"/>
              </a:spcBef>
              <a:spcAft>
                <a:spcPts val="0"/>
              </a:spcAft>
              <a:buClr>
                <a:schemeClr val="dk1"/>
              </a:buClr>
              <a:buSzPts val="2220"/>
              <a:buChar char="•"/>
            </a:pPr>
            <a:r>
              <a:rPr lang="en-US" sz="2220"/>
              <a:t> Python </a:t>
            </a:r>
            <a:endParaRPr/>
          </a:p>
          <a:p>
            <a:pPr indent="-228600" lvl="1" marL="685800" rtl="0" algn="l">
              <a:lnSpc>
                <a:spcPct val="70000"/>
              </a:lnSpc>
              <a:spcBef>
                <a:spcPts val="500"/>
              </a:spcBef>
              <a:spcAft>
                <a:spcPts val="0"/>
              </a:spcAft>
              <a:buClr>
                <a:schemeClr val="dk1"/>
              </a:buClr>
              <a:buSzPts val="2220"/>
              <a:buChar char="•"/>
            </a:pPr>
            <a:r>
              <a:rPr lang="en-US" sz="2220"/>
              <a:t> Javascript</a:t>
            </a:r>
            <a:endParaRPr sz="2220"/>
          </a:p>
          <a:p>
            <a:pPr indent="-228600" lvl="1" marL="685800" rtl="0" algn="l">
              <a:lnSpc>
                <a:spcPct val="70000"/>
              </a:lnSpc>
              <a:spcBef>
                <a:spcPts val="500"/>
              </a:spcBef>
              <a:spcAft>
                <a:spcPts val="0"/>
              </a:spcAft>
              <a:buClr>
                <a:schemeClr val="dk1"/>
              </a:buClr>
              <a:buSzPts val="2220"/>
              <a:buChar char="•"/>
            </a:pPr>
            <a:r>
              <a:rPr lang="en-US" sz="2220"/>
              <a:t>Java, swift  or dart (optional) </a:t>
            </a:r>
            <a:endParaRPr/>
          </a:p>
          <a:p>
            <a:pPr indent="-228600" lvl="1" marL="685800" rtl="0" algn="l">
              <a:lnSpc>
                <a:spcPct val="70000"/>
              </a:lnSpc>
              <a:spcBef>
                <a:spcPts val="500"/>
              </a:spcBef>
              <a:spcAft>
                <a:spcPts val="0"/>
              </a:spcAft>
              <a:buClr>
                <a:schemeClr val="dk1"/>
              </a:buClr>
              <a:buSzPts val="2220"/>
              <a:buChar char="•"/>
            </a:pPr>
            <a:r>
              <a:rPr lang="en-US" sz="2220"/>
              <a:t>Html and css  </a:t>
            </a:r>
            <a:endParaRPr/>
          </a:p>
          <a:p>
            <a:pPr indent="-228600" lvl="1" marL="228600" rtl="0" algn="l">
              <a:lnSpc>
                <a:spcPct val="70000"/>
              </a:lnSpc>
              <a:spcBef>
                <a:spcPts val="1000"/>
              </a:spcBef>
              <a:spcAft>
                <a:spcPts val="0"/>
              </a:spcAft>
              <a:buClr>
                <a:schemeClr val="dk1"/>
              </a:buClr>
              <a:buSzPts val="2590"/>
              <a:buChar char="•"/>
            </a:pPr>
            <a:r>
              <a:rPr lang="en-US" sz="2590"/>
              <a:t>Tools  and technologies  </a:t>
            </a:r>
            <a:endParaRPr sz="2590"/>
          </a:p>
          <a:p>
            <a:pPr indent="-228600" lvl="1" marL="685800" rtl="0" algn="l">
              <a:lnSpc>
                <a:spcPct val="70000"/>
              </a:lnSpc>
              <a:spcBef>
                <a:spcPts val="500"/>
              </a:spcBef>
              <a:spcAft>
                <a:spcPts val="0"/>
              </a:spcAft>
              <a:buClr>
                <a:schemeClr val="dk1"/>
              </a:buClr>
              <a:buSzPts val="2220"/>
              <a:buChar char="•"/>
            </a:pPr>
            <a:r>
              <a:rPr lang="en-US" sz="2220"/>
              <a:t>Opencv </a:t>
            </a:r>
            <a:endParaRPr/>
          </a:p>
          <a:p>
            <a:pPr indent="-228600" lvl="1" marL="685800" rtl="0" algn="l">
              <a:lnSpc>
                <a:spcPct val="70000"/>
              </a:lnSpc>
              <a:spcBef>
                <a:spcPts val="500"/>
              </a:spcBef>
              <a:spcAft>
                <a:spcPts val="0"/>
              </a:spcAft>
              <a:buClr>
                <a:schemeClr val="dk1"/>
              </a:buClr>
              <a:buSzPts val="2220"/>
              <a:buChar char="•"/>
            </a:pPr>
            <a:r>
              <a:rPr lang="en-US" sz="2220"/>
              <a:t>Tensor flow </a:t>
            </a:r>
            <a:endParaRPr sz="2220"/>
          </a:p>
          <a:p>
            <a:pPr indent="-228600" lvl="1" marL="685800" rtl="0" algn="l">
              <a:lnSpc>
                <a:spcPct val="70000"/>
              </a:lnSpc>
              <a:spcBef>
                <a:spcPts val="500"/>
              </a:spcBef>
              <a:spcAft>
                <a:spcPts val="0"/>
              </a:spcAft>
              <a:buClr>
                <a:schemeClr val="dk1"/>
              </a:buClr>
              <a:buSzPts val="2220"/>
              <a:buChar char="•"/>
            </a:pPr>
            <a:r>
              <a:rPr lang="en-US" sz="2220"/>
              <a:t>Flutter </a:t>
            </a:r>
            <a:endParaRPr/>
          </a:p>
          <a:p>
            <a:pPr indent="-228600" lvl="1" marL="685800" rtl="0" algn="l">
              <a:lnSpc>
                <a:spcPct val="70000"/>
              </a:lnSpc>
              <a:spcBef>
                <a:spcPts val="500"/>
              </a:spcBef>
              <a:spcAft>
                <a:spcPts val="0"/>
              </a:spcAft>
              <a:buClr>
                <a:schemeClr val="dk1"/>
              </a:buClr>
              <a:buSzPts val="2220"/>
              <a:buChar char="•"/>
            </a:pPr>
            <a:r>
              <a:rPr lang="en-US" sz="2220"/>
              <a:t>Keras </a:t>
            </a:r>
            <a:endParaRPr/>
          </a:p>
          <a:p>
            <a:pPr indent="-228600" lvl="1" marL="685800" rtl="0" algn="l">
              <a:lnSpc>
                <a:spcPct val="70000"/>
              </a:lnSpc>
              <a:spcBef>
                <a:spcPts val="500"/>
              </a:spcBef>
              <a:spcAft>
                <a:spcPts val="0"/>
              </a:spcAft>
              <a:buClr>
                <a:schemeClr val="dk1"/>
              </a:buClr>
              <a:buSzPts val="2220"/>
              <a:buChar char="•"/>
            </a:pPr>
            <a:r>
              <a:rPr lang="en-US" sz="2220"/>
              <a:t> Numpy </a:t>
            </a:r>
            <a:endParaRPr sz="2220"/>
          </a:p>
          <a:p>
            <a:pPr indent="-228600" lvl="1" marL="685800" rtl="0" algn="l">
              <a:lnSpc>
                <a:spcPct val="70000"/>
              </a:lnSpc>
              <a:spcBef>
                <a:spcPts val="500"/>
              </a:spcBef>
              <a:spcAft>
                <a:spcPts val="0"/>
              </a:spcAft>
              <a:buClr>
                <a:schemeClr val="dk1"/>
              </a:buClr>
              <a:buSzPts val="2220"/>
              <a:buChar char="•"/>
            </a:pPr>
            <a:r>
              <a:rPr lang="en-US" sz="2220"/>
              <a:t> Matplotlib </a:t>
            </a:r>
            <a:endParaRPr sz="2220"/>
          </a:p>
          <a:p>
            <a:pPr indent="-228600" lvl="1" marL="685800" rtl="0" algn="l">
              <a:lnSpc>
                <a:spcPct val="70000"/>
              </a:lnSpc>
              <a:spcBef>
                <a:spcPts val="500"/>
              </a:spcBef>
              <a:spcAft>
                <a:spcPts val="0"/>
              </a:spcAft>
              <a:buClr>
                <a:schemeClr val="dk1"/>
              </a:buClr>
              <a:buSzPts val="2220"/>
              <a:buChar char="•"/>
            </a:pPr>
            <a:r>
              <a:rPr lang="en-US" sz="2220"/>
              <a:t> django or flask  </a:t>
            </a:r>
            <a:endParaRPr/>
          </a:p>
        </p:txBody>
      </p:sp>
      <p:sp>
        <p:nvSpPr>
          <p:cNvPr id="494" name="Google Shape;49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What are the tools we are going to use</a:t>
            </a:r>
            <a:endParaRPr/>
          </a:p>
        </p:txBody>
      </p:sp>
      <p:sp>
        <p:nvSpPr>
          <p:cNvPr id="495" name="Google Shape;495;p62"/>
          <p:cNvSpPr/>
          <p:nvPr/>
        </p:nvSpPr>
        <p:spPr>
          <a:xfrm>
            <a:off x="0" y="0"/>
            <a:ext cx="12192000" cy="230188"/>
          </a:xfrm>
          <a:prstGeom prst="rect">
            <a:avLst/>
          </a:prstGeom>
          <a:gradFill>
            <a:gsLst>
              <a:gs pos="0">
                <a:srgbClr val="1E4E79"/>
              </a:gs>
              <a:gs pos="30000">
                <a:srgbClr val="2E75B5"/>
              </a:gs>
              <a:gs pos="100000">
                <a:srgbClr val="2E75B5"/>
              </a:gs>
            </a:gsLst>
            <a:lin ang="252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pic>
        <p:nvPicPr>
          <p:cNvPr id="496" name="Google Shape;496;p62"/>
          <p:cNvPicPr preferRelativeResize="0"/>
          <p:nvPr/>
        </p:nvPicPr>
        <p:blipFill>
          <a:blip r:embed="rId3">
            <a:alphaModFix/>
          </a:blip>
          <a:stretch>
            <a:fillRect/>
          </a:stretch>
        </p:blipFill>
        <p:spPr>
          <a:xfrm>
            <a:off x="6293163" y="1341125"/>
            <a:ext cx="2066925" cy="2209800"/>
          </a:xfrm>
          <a:prstGeom prst="rect">
            <a:avLst/>
          </a:prstGeom>
          <a:noFill/>
          <a:ln>
            <a:noFill/>
          </a:ln>
        </p:spPr>
      </p:pic>
      <p:pic>
        <p:nvPicPr>
          <p:cNvPr id="497" name="Google Shape;497;p62"/>
          <p:cNvPicPr preferRelativeResize="0"/>
          <p:nvPr/>
        </p:nvPicPr>
        <p:blipFill>
          <a:blip r:embed="rId4">
            <a:alphaModFix/>
          </a:blip>
          <a:stretch>
            <a:fillRect/>
          </a:stretch>
        </p:blipFill>
        <p:spPr>
          <a:xfrm>
            <a:off x="7832388" y="2483163"/>
            <a:ext cx="2143125" cy="2143125"/>
          </a:xfrm>
          <a:prstGeom prst="rect">
            <a:avLst/>
          </a:prstGeom>
          <a:noFill/>
          <a:ln>
            <a:noFill/>
          </a:ln>
        </p:spPr>
      </p:pic>
      <p:pic>
        <p:nvPicPr>
          <p:cNvPr id="498" name="Google Shape;498;p62"/>
          <p:cNvPicPr preferRelativeResize="0"/>
          <p:nvPr/>
        </p:nvPicPr>
        <p:blipFill>
          <a:blip r:embed="rId5">
            <a:alphaModFix/>
          </a:blip>
          <a:stretch>
            <a:fillRect/>
          </a:stretch>
        </p:blipFill>
        <p:spPr>
          <a:xfrm>
            <a:off x="5832138" y="3635688"/>
            <a:ext cx="2143125" cy="2143125"/>
          </a:xfrm>
          <a:prstGeom prst="rect">
            <a:avLst/>
          </a:prstGeom>
          <a:noFill/>
          <a:ln>
            <a:noFill/>
          </a:ln>
        </p:spPr>
      </p:pic>
      <p:pic>
        <p:nvPicPr>
          <p:cNvPr id="499" name="Google Shape;499;p62"/>
          <p:cNvPicPr preferRelativeResize="0"/>
          <p:nvPr/>
        </p:nvPicPr>
        <p:blipFill>
          <a:blip r:embed="rId6">
            <a:alphaModFix/>
          </a:blip>
          <a:stretch>
            <a:fillRect/>
          </a:stretch>
        </p:blipFill>
        <p:spPr>
          <a:xfrm>
            <a:off x="9548788" y="3769038"/>
            <a:ext cx="2276475" cy="2009775"/>
          </a:xfrm>
          <a:prstGeom prst="rect">
            <a:avLst/>
          </a:prstGeom>
          <a:noFill/>
          <a:ln>
            <a:noFill/>
          </a:ln>
        </p:spPr>
      </p:pic>
      <p:pic>
        <p:nvPicPr>
          <p:cNvPr id="500" name="Google Shape;500;p62"/>
          <p:cNvPicPr preferRelativeResize="0"/>
          <p:nvPr/>
        </p:nvPicPr>
        <p:blipFill>
          <a:blip r:embed="rId7">
            <a:alphaModFix/>
          </a:blip>
          <a:stretch>
            <a:fillRect/>
          </a:stretch>
        </p:blipFill>
        <p:spPr>
          <a:xfrm>
            <a:off x="9615463" y="1625913"/>
            <a:ext cx="2143125" cy="2143125"/>
          </a:xfrm>
          <a:prstGeom prst="rect">
            <a:avLst/>
          </a:prstGeom>
          <a:noFill/>
          <a:ln>
            <a:noFill/>
          </a:ln>
        </p:spPr>
      </p:pic>
      <p:pic>
        <p:nvPicPr>
          <p:cNvPr id="501" name="Google Shape;501;p62"/>
          <p:cNvPicPr preferRelativeResize="0"/>
          <p:nvPr/>
        </p:nvPicPr>
        <p:blipFill>
          <a:blip r:embed="rId8">
            <a:alphaModFix/>
          </a:blip>
          <a:stretch>
            <a:fillRect/>
          </a:stretch>
        </p:blipFill>
        <p:spPr>
          <a:xfrm>
            <a:off x="6981813" y="5705475"/>
            <a:ext cx="4371975" cy="1047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By distributing questionnaire paper to different people to get there handwriting.</a:t>
            </a:r>
            <a:endParaRPr/>
          </a:p>
          <a:p>
            <a:pPr indent="-228600" lvl="0" marL="228600" rtl="0" algn="l">
              <a:lnSpc>
                <a:spcPct val="90000"/>
              </a:lnSpc>
              <a:spcBef>
                <a:spcPts val="1000"/>
              </a:spcBef>
              <a:spcAft>
                <a:spcPts val="0"/>
              </a:spcAft>
              <a:buClr>
                <a:schemeClr val="dk1"/>
              </a:buClr>
              <a:buSzPts val="2800"/>
              <a:buChar char="•"/>
            </a:pPr>
            <a:r>
              <a:rPr lang="en-US"/>
              <a:t>Building an android app which help us collect characters data. The app will have a canvas to enable draw characters on screen. </a:t>
            </a:r>
            <a:endParaRPr/>
          </a:p>
        </p:txBody>
      </p:sp>
      <p:sp>
        <p:nvSpPr>
          <p:cNvPr id="507" name="Google Shape;507;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How do we collect our data</a:t>
            </a:r>
            <a:endParaRPr/>
          </a:p>
        </p:txBody>
      </p:sp>
      <p:sp>
        <p:nvSpPr>
          <p:cNvPr id="508" name="Google Shape;508;p63"/>
          <p:cNvSpPr/>
          <p:nvPr/>
        </p:nvSpPr>
        <p:spPr>
          <a:xfrm>
            <a:off x="0" y="0"/>
            <a:ext cx="12192000" cy="230188"/>
          </a:xfrm>
          <a:prstGeom prst="rect">
            <a:avLst/>
          </a:prstGeom>
          <a:gradFill>
            <a:gsLst>
              <a:gs pos="0">
                <a:srgbClr val="1E4E79"/>
              </a:gs>
              <a:gs pos="30000">
                <a:srgbClr val="2E75B5"/>
              </a:gs>
              <a:gs pos="100000">
                <a:srgbClr val="2E75B5"/>
              </a:gs>
            </a:gsLst>
            <a:lin ang="252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pic>
        <p:nvPicPr>
          <p:cNvPr id="509" name="Google Shape;509;p63"/>
          <p:cNvPicPr preferRelativeResize="0"/>
          <p:nvPr/>
        </p:nvPicPr>
        <p:blipFill>
          <a:blip r:embed="rId3">
            <a:alphaModFix/>
          </a:blip>
          <a:stretch>
            <a:fillRect/>
          </a:stretch>
        </p:blipFill>
        <p:spPr>
          <a:xfrm>
            <a:off x="2050782" y="3757619"/>
            <a:ext cx="4040700" cy="2688900"/>
          </a:xfrm>
          <a:prstGeom prst="rect">
            <a:avLst/>
          </a:prstGeom>
          <a:noFill/>
          <a:ln>
            <a:noFill/>
          </a:ln>
        </p:spPr>
      </p:pic>
      <p:pic>
        <p:nvPicPr>
          <p:cNvPr id="510" name="Google Shape;510;p63"/>
          <p:cNvPicPr preferRelativeResize="0"/>
          <p:nvPr/>
        </p:nvPicPr>
        <p:blipFill>
          <a:blip r:embed="rId4">
            <a:alphaModFix/>
          </a:blip>
          <a:stretch>
            <a:fillRect/>
          </a:stretch>
        </p:blipFill>
        <p:spPr>
          <a:xfrm>
            <a:off x="7840975" y="3849525"/>
            <a:ext cx="1828800" cy="250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Software system </a:t>
            </a:r>
            <a:endParaRPr/>
          </a:p>
          <a:p>
            <a:pPr indent="-228600" lvl="1" marL="685800" rtl="0" algn="l">
              <a:lnSpc>
                <a:spcPct val="90000"/>
              </a:lnSpc>
              <a:spcBef>
                <a:spcPts val="500"/>
              </a:spcBef>
              <a:spcAft>
                <a:spcPts val="0"/>
              </a:spcAft>
              <a:buClr>
                <a:schemeClr val="dk1"/>
              </a:buClr>
              <a:buSzPts val="2400"/>
              <a:buChar char="•"/>
            </a:pPr>
            <a:r>
              <a:rPr lang="en-US"/>
              <a:t>Androids studio </a:t>
            </a:r>
            <a:endParaRPr/>
          </a:p>
          <a:p>
            <a:pPr indent="-228600" lvl="1" marL="685800" rtl="0" algn="l">
              <a:lnSpc>
                <a:spcPct val="90000"/>
              </a:lnSpc>
              <a:spcBef>
                <a:spcPts val="500"/>
              </a:spcBef>
              <a:spcAft>
                <a:spcPts val="0"/>
              </a:spcAft>
              <a:buClr>
                <a:schemeClr val="dk1"/>
              </a:buClr>
              <a:buSzPts val="2400"/>
              <a:buChar char="•"/>
            </a:pPr>
            <a:r>
              <a:rPr lang="en-US"/>
              <a:t>Visual studio code</a:t>
            </a:r>
            <a:endParaRPr/>
          </a:p>
          <a:p>
            <a:pPr indent="-228600" lvl="1" marL="685800" rtl="0" algn="l">
              <a:lnSpc>
                <a:spcPct val="90000"/>
              </a:lnSpc>
              <a:spcBef>
                <a:spcPts val="500"/>
              </a:spcBef>
              <a:spcAft>
                <a:spcPts val="0"/>
              </a:spcAft>
              <a:buClr>
                <a:schemeClr val="dk1"/>
              </a:buClr>
              <a:buSzPts val="2400"/>
              <a:buChar char="•"/>
            </a:pPr>
            <a:r>
              <a:rPr lang="en-US"/>
              <a:t>Apache server </a:t>
            </a:r>
            <a:endParaRPr/>
          </a:p>
          <a:p>
            <a:pPr indent="-228600" lvl="1" marL="685800" rtl="0" algn="l">
              <a:lnSpc>
                <a:spcPct val="90000"/>
              </a:lnSpc>
              <a:spcBef>
                <a:spcPts val="500"/>
              </a:spcBef>
              <a:spcAft>
                <a:spcPts val="0"/>
              </a:spcAft>
              <a:buClr>
                <a:schemeClr val="dk1"/>
              </a:buClr>
              <a:buSzPts val="2400"/>
              <a:buChar char="•"/>
            </a:pPr>
            <a:r>
              <a:rPr lang="en-US"/>
              <a:t>Google chrome for debugging</a:t>
            </a:r>
            <a:endParaRPr/>
          </a:p>
          <a:p>
            <a:pPr indent="-228600" lvl="0" marL="228600" rtl="0" algn="l">
              <a:lnSpc>
                <a:spcPct val="90000"/>
              </a:lnSpc>
              <a:spcBef>
                <a:spcPts val="1000"/>
              </a:spcBef>
              <a:spcAft>
                <a:spcPts val="0"/>
              </a:spcAft>
              <a:buClr>
                <a:schemeClr val="dk1"/>
              </a:buClr>
              <a:buSzPts val="2800"/>
              <a:buChar char="•"/>
            </a:pPr>
            <a:r>
              <a:rPr lang="en-US"/>
              <a:t>Operating system </a:t>
            </a:r>
            <a:endParaRPr/>
          </a:p>
          <a:p>
            <a:pPr indent="-228600" lvl="1" marL="685800" rtl="0" algn="l">
              <a:lnSpc>
                <a:spcPct val="90000"/>
              </a:lnSpc>
              <a:spcBef>
                <a:spcPts val="500"/>
              </a:spcBef>
              <a:spcAft>
                <a:spcPts val="0"/>
              </a:spcAft>
              <a:buClr>
                <a:schemeClr val="dk1"/>
              </a:buClr>
              <a:buSzPts val="2400"/>
              <a:buChar char="•"/>
            </a:pPr>
            <a:r>
              <a:rPr lang="en-US"/>
              <a:t>Linux</a:t>
            </a:r>
            <a:endParaRPr/>
          </a:p>
          <a:p>
            <a:pPr indent="-228600" lvl="1" marL="685800" rtl="0" algn="l">
              <a:lnSpc>
                <a:spcPct val="90000"/>
              </a:lnSpc>
              <a:spcBef>
                <a:spcPts val="500"/>
              </a:spcBef>
              <a:spcAft>
                <a:spcPts val="0"/>
              </a:spcAft>
              <a:buClr>
                <a:schemeClr val="dk1"/>
              </a:buClr>
              <a:buSzPts val="2400"/>
              <a:buChar char="•"/>
            </a:pPr>
            <a:r>
              <a:rPr lang="en-US"/>
              <a:t>Windows </a:t>
            </a:r>
            <a:endParaRPr/>
          </a:p>
          <a:p>
            <a:pPr indent="-228600" lvl="1" marL="685800" rtl="0" algn="l">
              <a:lnSpc>
                <a:spcPct val="90000"/>
              </a:lnSpc>
              <a:spcBef>
                <a:spcPts val="500"/>
              </a:spcBef>
              <a:spcAft>
                <a:spcPts val="0"/>
              </a:spcAft>
              <a:buClr>
                <a:schemeClr val="dk1"/>
              </a:buClr>
              <a:buSzPts val="2400"/>
              <a:buChar char="•"/>
            </a:pPr>
            <a:r>
              <a:rPr lang="en-US"/>
              <a:t>Mac os</a:t>
            </a:r>
            <a:endParaRPr/>
          </a:p>
        </p:txBody>
      </p:sp>
      <p:sp>
        <p:nvSpPr>
          <p:cNvPr id="516" name="Google Shape;516;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Systems we need in our project</a:t>
            </a:r>
            <a:endParaRPr/>
          </a:p>
        </p:txBody>
      </p:sp>
      <p:sp>
        <p:nvSpPr>
          <p:cNvPr id="517" name="Google Shape;517;p64"/>
          <p:cNvSpPr/>
          <p:nvPr/>
        </p:nvSpPr>
        <p:spPr>
          <a:xfrm>
            <a:off x="0" y="0"/>
            <a:ext cx="12192000" cy="230188"/>
          </a:xfrm>
          <a:prstGeom prst="rect">
            <a:avLst/>
          </a:prstGeom>
          <a:gradFill>
            <a:gsLst>
              <a:gs pos="0">
                <a:srgbClr val="1E4E79"/>
              </a:gs>
              <a:gs pos="30000">
                <a:srgbClr val="2E75B5"/>
              </a:gs>
              <a:gs pos="100000">
                <a:srgbClr val="2E75B5"/>
              </a:gs>
            </a:gsLst>
            <a:lin ang="252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pic>
        <p:nvPicPr>
          <p:cNvPr id="518" name="Google Shape;518;p64"/>
          <p:cNvPicPr preferRelativeResize="0"/>
          <p:nvPr/>
        </p:nvPicPr>
        <p:blipFill>
          <a:blip r:embed="rId3">
            <a:alphaModFix/>
          </a:blip>
          <a:stretch>
            <a:fillRect/>
          </a:stretch>
        </p:blipFill>
        <p:spPr>
          <a:xfrm>
            <a:off x="7124075" y="1694825"/>
            <a:ext cx="1094450" cy="1094450"/>
          </a:xfrm>
          <a:prstGeom prst="rect">
            <a:avLst/>
          </a:prstGeom>
          <a:noFill/>
          <a:ln>
            <a:noFill/>
          </a:ln>
        </p:spPr>
      </p:pic>
      <p:pic>
        <p:nvPicPr>
          <p:cNvPr id="519" name="Google Shape;519;p64"/>
          <p:cNvPicPr preferRelativeResize="0"/>
          <p:nvPr/>
        </p:nvPicPr>
        <p:blipFill>
          <a:blip r:embed="rId4">
            <a:alphaModFix/>
          </a:blip>
          <a:stretch>
            <a:fillRect/>
          </a:stretch>
        </p:blipFill>
        <p:spPr>
          <a:xfrm>
            <a:off x="8728725" y="1644975"/>
            <a:ext cx="983950" cy="983925"/>
          </a:xfrm>
          <a:prstGeom prst="rect">
            <a:avLst/>
          </a:prstGeom>
          <a:noFill/>
          <a:ln>
            <a:noFill/>
          </a:ln>
        </p:spPr>
      </p:pic>
      <p:pic>
        <p:nvPicPr>
          <p:cNvPr id="520" name="Google Shape;520;p64"/>
          <p:cNvPicPr preferRelativeResize="0"/>
          <p:nvPr/>
        </p:nvPicPr>
        <p:blipFill>
          <a:blip r:embed="rId5">
            <a:alphaModFix/>
          </a:blip>
          <a:stretch>
            <a:fillRect/>
          </a:stretch>
        </p:blipFill>
        <p:spPr>
          <a:xfrm>
            <a:off x="8218525" y="2548875"/>
            <a:ext cx="781067" cy="781050"/>
          </a:xfrm>
          <a:prstGeom prst="rect">
            <a:avLst/>
          </a:prstGeom>
          <a:noFill/>
          <a:ln>
            <a:noFill/>
          </a:ln>
        </p:spPr>
      </p:pic>
      <p:pic>
        <p:nvPicPr>
          <p:cNvPr id="521" name="Google Shape;521;p64"/>
          <p:cNvPicPr preferRelativeResize="0"/>
          <p:nvPr/>
        </p:nvPicPr>
        <p:blipFill>
          <a:blip r:embed="rId6">
            <a:alphaModFix/>
          </a:blip>
          <a:stretch>
            <a:fillRect/>
          </a:stretch>
        </p:blipFill>
        <p:spPr>
          <a:xfrm>
            <a:off x="7108499" y="5328606"/>
            <a:ext cx="983950" cy="1159819"/>
          </a:xfrm>
          <a:prstGeom prst="rect">
            <a:avLst/>
          </a:prstGeom>
          <a:noFill/>
          <a:ln>
            <a:noFill/>
          </a:ln>
        </p:spPr>
      </p:pic>
      <p:pic>
        <p:nvPicPr>
          <p:cNvPr id="522" name="Google Shape;522;p64"/>
          <p:cNvPicPr preferRelativeResize="0"/>
          <p:nvPr/>
        </p:nvPicPr>
        <p:blipFill>
          <a:blip r:embed="rId7">
            <a:alphaModFix/>
          </a:blip>
          <a:stretch>
            <a:fillRect/>
          </a:stretch>
        </p:blipFill>
        <p:spPr>
          <a:xfrm>
            <a:off x="8218524" y="4279499"/>
            <a:ext cx="983950" cy="983950"/>
          </a:xfrm>
          <a:prstGeom prst="rect">
            <a:avLst/>
          </a:prstGeom>
          <a:noFill/>
          <a:ln>
            <a:noFill/>
          </a:ln>
        </p:spPr>
      </p:pic>
      <p:pic>
        <p:nvPicPr>
          <p:cNvPr id="523" name="Google Shape;523;p64"/>
          <p:cNvPicPr preferRelativeResize="0"/>
          <p:nvPr/>
        </p:nvPicPr>
        <p:blipFill>
          <a:blip r:embed="rId8">
            <a:alphaModFix/>
          </a:blip>
          <a:stretch>
            <a:fillRect/>
          </a:stretch>
        </p:blipFill>
        <p:spPr>
          <a:xfrm>
            <a:off x="8570793" y="5582550"/>
            <a:ext cx="1757008" cy="98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 Two computers one for training the model one for a development. The specification for these two computers are listed as follows. </a:t>
            </a:r>
            <a:endParaRPr/>
          </a:p>
          <a:p>
            <a:pPr indent="-457200" lvl="1" marL="914400" rtl="0" algn="l">
              <a:lnSpc>
                <a:spcPct val="90000"/>
              </a:lnSpc>
              <a:spcBef>
                <a:spcPts val="500"/>
              </a:spcBef>
              <a:spcAft>
                <a:spcPts val="0"/>
              </a:spcAft>
              <a:buClr>
                <a:schemeClr val="dk1"/>
              </a:buClr>
              <a:buSzPts val="2400"/>
              <a:buAutoNum type="alphaUcPeriod"/>
            </a:pPr>
            <a:r>
              <a:rPr lang="en-US"/>
              <a:t>Training server: core i7 processor, 16GB RAM 1 TB storage with GPU capability. </a:t>
            </a:r>
            <a:endParaRPr/>
          </a:p>
          <a:p>
            <a:pPr indent="-457200" lvl="1" marL="914400" rtl="0" algn="l">
              <a:lnSpc>
                <a:spcPct val="90000"/>
              </a:lnSpc>
              <a:spcBef>
                <a:spcPts val="500"/>
              </a:spcBef>
              <a:spcAft>
                <a:spcPts val="0"/>
              </a:spcAft>
              <a:buClr>
                <a:schemeClr val="dk1"/>
              </a:buClr>
              <a:buSzPts val="2400"/>
              <a:buAutoNum type="alphaUcPeriod"/>
            </a:pPr>
            <a:r>
              <a:rPr lang="en-US"/>
              <a:t>Development pc: core i7 processor, 8GB RAM 1 TB storage.</a:t>
            </a:r>
            <a:endParaRPr/>
          </a:p>
          <a:p>
            <a:pPr indent="-457200" lvl="1" marL="914400" rtl="0" algn="l">
              <a:lnSpc>
                <a:spcPct val="90000"/>
              </a:lnSpc>
              <a:spcBef>
                <a:spcPts val="500"/>
              </a:spcBef>
              <a:spcAft>
                <a:spcPts val="0"/>
              </a:spcAft>
              <a:buClr>
                <a:schemeClr val="dk1"/>
              </a:buClr>
              <a:buSzPts val="2400"/>
              <a:buAutoNum type="alphaUcPeriod"/>
            </a:pPr>
            <a:r>
              <a:rPr lang="en-US"/>
              <a:t>Android and iPhone devices for testing </a:t>
            </a:r>
            <a:endParaRPr/>
          </a:p>
          <a:p>
            <a:pPr indent="-457200" lvl="1" marL="914400" rtl="0" algn="l">
              <a:lnSpc>
                <a:spcPct val="90000"/>
              </a:lnSpc>
              <a:spcBef>
                <a:spcPts val="500"/>
              </a:spcBef>
              <a:spcAft>
                <a:spcPts val="0"/>
              </a:spcAft>
              <a:buClr>
                <a:schemeClr val="dk1"/>
              </a:buClr>
              <a:buSzPts val="2400"/>
              <a:buAutoNum type="alphaUcPeriod"/>
            </a:pPr>
            <a:r>
              <a:rPr lang="en-US"/>
              <a:t>Printed paper for data collection  </a:t>
            </a:r>
            <a:endParaRPr/>
          </a:p>
          <a:p>
            <a:pPr indent="-457200" lvl="1" marL="914400" rtl="0" algn="l">
              <a:lnSpc>
                <a:spcPct val="90000"/>
              </a:lnSpc>
              <a:spcBef>
                <a:spcPts val="500"/>
              </a:spcBef>
              <a:spcAft>
                <a:spcPts val="0"/>
              </a:spcAft>
              <a:buClr>
                <a:schemeClr val="dk1"/>
              </a:buClr>
              <a:buSzPts val="2400"/>
              <a:buAutoNum type="alphaUcPeriod"/>
            </a:pPr>
            <a:r>
              <a:rPr lang="en-US"/>
              <a:t>Other office apparatus for different purposes </a:t>
            </a:r>
            <a:endParaRPr/>
          </a:p>
        </p:txBody>
      </p:sp>
      <p:sp>
        <p:nvSpPr>
          <p:cNvPr id="529" name="Google Shape;529;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Hardware we want to on our project </a:t>
            </a:r>
            <a:endParaRPr/>
          </a:p>
        </p:txBody>
      </p:sp>
      <p:sp>
        <p:nvSpPr>
          <p:cNvPr id="530" name="Google Shape;530;p65"/>
          <p:cNvSpPr/>
          <p:nvPr/>
        </p:nvSpPr>
        <p:spPr>
          <a:xfrm>
            <a:off x="0" y="0"/>
            <a:ext cx="12192000" cy="230188"/>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66"/>
          <p:cNvSpPr txBox="1"/>
          <p:nvPr>
            <p:ph idx="1" type="body"/>
          </p:nvPr>
        </p:nvSpPr>
        <p:spPr>
          <a:xfrm>
            <a:off x="838200" y="2142309"/>
            <a:ext cx="10515600" cy="403465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Technically </a:t>
            </a:r>
            <a:endParaRPr/>
          </a:p>
          <a:p>
            <a:pPr indent="-228600" lvl="0" marL="228600" rtl="0" algn="l">
              <a:lnSpc>
                <a:spcPct val="90000"/>
              </a:lnSpc>
              <a:spcBef>
                <a:spcPts val="1000"/>
              </a:spcBef>
              <a:spcAft>
                <a:spcPts val="0"/>
              </a:spcAft>
              <a:buClr>
                <a:schemeClr val="dk1"/>
              </a:buClr>
              <a:buSzPts val="2800"/>
              <a:buChar char="•"/>
            </a:pPr>
            <a:r>
              <a:rPr lang="en-US"/>
              <a:t>Operational </a:t>
            </a:r>
            <a:endParaRPr/>
          </a:p>
          <a:p>
            <a:pPr indent="-228600" lvl="0" marL="228600" rtl="0" algn="l">
              <a:lnSpc>
                <a:spcPct val="90000"/>
              </a:lnSpc>
              <a:spcBef>
                <a:spcPts val="1000"/>
              </a:spcBef>
              <a:spcAft>
                <a:spcPts val="0"/>
              </a:spcAft>
              <a:buClr>
                <a:schemeClr val="dk1"/>
              </a:buClr>
              <a:buSzPts val="2800"/>
              <a:buChar char="•"/>
            </a:pPr>
            <a:r>
              <a:rPr lang="en-US"/>
              <a:t>Economic </a:t>
            </a:r>
            <a:endParaRPr/>
          </a:p>
        </p:txBody>
      </p:sp>
      <p:sp>
        <p:nvSpPr>
          <p:cNvPr id="536" name="Google Shape;536;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Is it feasible </a:t>
            </a:r>
            <a:endParaRPr/>
          </a:p>
        </p:txBody>
      </p:sp>
      <p:sp>
        <p:nvSpPr>
          <p:cNvPr id="537" name="Google Shape;537;p66"/>
          <p:cNvSpPr/>
          <p:nvPr/>
        </p:nvSpPr>
        <p:spPr>
          <a:xfrm>
            <a:off x="0" y="0"/>
            <a:ext cx="12192000" cy="230188"/>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Our budget plan </a:t>
            </a:r>
            <a:endParaRPr/>
          </a:p>
        </p:txBody>
      </p:sp>
      <p:graphicFrame>
        <p:nvGraphicFramePr>
          <p:cNvPr id="543" name="Google Shape;543;p67"/>
          <p:cNvGraphicFramePr/>
          <p:nvPr/>
        </p:nvGraphicFramePr>
        <p:xfrm>
          <a:off x="1528355" y="2050867"/>
          <a:ext cx="3000000" cy="3000000"/>
        </p:xfrm>
        <a:graphic>
          <a:graphicData uri="http://schemas.openxmlformats.org/drawingml/2006/table">
            <a:tbl>
              <a:tblPr>
                <a:noFill/>
                <a:tableStyleId>{AA3877BD-3905-4B5A-B282-74591C16BB55}</a:tableStyleId>
              </a:tblPr>
              <a:tblGrid>
                <a:gridCol w="1800050"/>
                <a:gridCol w="1800050"/>
                <a:gridCol w="1800050"/>
                <a:gridCol w="1800050"/>
                <a:gridCol w="1800050"/>
              </a:tblGrid>
              <a:tr h="640700">
                <a:tc>
                  <a:txBody>
                    <a:bodyPr/>
                    <a:lstStyle/>
                    <a:p>
                      <a:pPr indent="0" lvl="0" marL="0" marR="0" rtl="0" algn="l">
                        <a:lnSpc>
                          <a:spcPct val="115000"/>
                        </a:lnSpc>
                        <a:spcBef>
                          <a:spcPts val="0"/>
                        </a:spcBef>
                        <a:spcAft>
                          <a:spcPts val="0"/>
                        </a:spcAft>
                        <a:buNone/>
                      </a:pPr>
                      <a:r>
                        <a:rPr lang="en-US" sz="2000" u="none" cap="none" strike="noStrike"/>
                        <a:t>Item</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Measurement</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Quantity</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Unit price </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Total </a:t>
                      </a:r>
                      <a:endParaRPr sz="2000" u="none" cap="none" strike="noStrike">
                        <a:solidFill>
                          <a:srgbClr val="424242"/>
                        </a:solidFill>
                        <a:latin typeface="Nunito"/>
                        <a:ea typeface="Nunito"/>
                        <a:cs typeface="Nunito"/>
                        <a:sym typeface="Nunito"/>
                      </a:endParaRPr>
                    </a:p>
                  </a:txBody>
                  <a:tcPr marT="63500" marB="63500" marR="63500" marL="63500"/>
                </a:tc>
              </a:tr>
              <a:tr h="640700">
                <a:tc>
                  <a:txBody>
                    <a:bodyPr/>
                    <a:lstStyle/>
                    <a:p>
                      <a:pPr indent="0" lvl="0" marL="0" marR="0" rtl="0" algn="l">
                        <a:lnSpc>
                          <a:spcPct val="115000"/>
                        </a:lnSpc>
                        <a:spcBef>
                          <a:spcPts val="0"/>
                        </a:spcBef>
                        <a:spcAft>
                          <a:spcPts val="0"/>
                        </a:spcAft>
                        <a:buNone/>
                      </a:pPr>
                      <a:r>
                        <a:rPr lang="en-US" sz="2000" u="none" cap="none" strike="noStrike"/>
                        <a:t>Computers </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each</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2</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25,000 birr</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50,000 birr</a:t>
                      </a:r>
                      <a:endParaRPr sz="2000" u="none" cap="none" strike="noStrike">
                        <a:solidFill>
                          <a:srgbClr val="424242"/>
                        </a:solidFill>
                        <a:latin typeface="Nunito"/>
                        <a:ea typeface="Nunito"/>
                        <a:cs typeface="Nunito"/>
                        <a:sym typeface="Nunito"/>
                      </a:endParaRPr>
                    </a:p>
                  </a:txBody>
                  <a:tcPr marT="63500" marB="63500" marR="63500" marL="63500"/>
                </a:tc>
              </a:tr>
              <a:tr h="640700">
                <a:tc>
                  <a:txBody>
                    <a:bodyPr/>
                    <a:lstStyle/>
                    <a:p>
                      <a:pPr indent="0" lvl="0" marL="0" marR="0" rtl="0" algn="l">
                        <a:lnSpc>
                          <a:spcPct val="115000"/>
                        </a:lnSpc>
                        <a:spcBef>
                          <a:spcPts val="0"/>
                        </a:spcBef>
                        <a:spcAft>
                          <a:spcPts val="0"/>
                        </a:spcAft>
                        <a:buNone/>
                      </a:pPr>
                      <a:r>
                        <a:rPr lang="en-US" sz="2000" u="none" cap="none" strike="noStrike"/>
                        <a:t>Copying paper</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each</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350</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1 birr</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350 birr</a:t>
                      </a:r>
                      <a:endParaRPr sz="2000" u="none" cap="none" strike="noStrike">
                        <a:solidFill>
                          <a:srgbClr val="424242"/>
                        </a:solidFill>
                        <a:latin typeface="Nunito"/>
                        <a:ea typeface="Nunito"/>
                        <a:cs typeface="Nunito"/>
                        <a:sym typeface="Nunito"/>
                      </a:endParaRPr>
                    </a:p>
                  </a:txBody>
                  <a:tcPr marT="63500" marB="63500" marR="63500" marL="63500"/>
                </a:tc>
              </a:tr>
              <a:tr h="640700">
                <a:tc>
                  <a:txBody>
                    <a:bodyPr/>
                    <a:lstStyle/>
                    <a:p>
                      <a:pPr indent="0" lvl="0" marL="0" marR="0" rtl="0" algn="l">
                        <a:lnSpc>
                          <a:spcPct val="115000"/>
                        </a:lnSpc>
                        <a:spcBef>
                          <a:spcPts val="0"/>
                        </a:spcBef>
                        <a:spcAft>
                          <a:spcPts val="0"/>
                        </a:spcAft>
                        <a:buNone/>
                      </a:pPr>
                      <a:r>
                        <a:rPr lang="en-US" sz="2000" u="none" cap="none" strike="noStrike"/>
                        <a:t>Sticky notes </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each</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2</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25 birr</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50 birr</a:t>
                      </a:r>
                      <a:endParaRPr sz="2000" u="none" cap="none" strike="noStrike">
                        <a:solidFill>
                          <a:srgbClr val="424242"/>
                        </a:solidFill>
                        <a:latin typeface="Nunito"/>
                        <a:ea typeface="Nunito"/>
                        <a:cs typeface="Nunito"/>
                        <a:sym typeface="Nunito"/>
                      </a:endParaRPr>
                    </a:p>
                  </a:txBody>
                  <a:tcPr marT="63500" marB="63500" marR="63500" marL="63500"/>
                </a:tc>
              </a:tr>
              <a:tr h="1042525">
                <a:tc>
                  <a:txBody>
                    <a:bodyPr/>
                    <a:lstStyle/>
                    <a:p>
                      <a:pPr indent="0" lvl="0" marL="0" marR="0" rtl="0" algn="l">
                        <a:lnSpc>
                          <a:spcPct val="115000"/>
                        </a:lnSpc>
                        <a:spcBef>
                          <a:spcPts val="0"/>
                        </a:spcBef>
                        <a:spcAft>
                          <a:spcPts val="0"/>
                        </a:spcAft>
                        <a:buNone/>
                      </a:pPr>
                      <a:r>
                        <a:rPr lang="en-US" sz="2000" u="none" cap="none" strike="noStrike"/>
                        <a:t>All software and technologies </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Uncountable</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Uncountable</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Free</a:t>
                      </a:r>
                      <a:endParaRPr sz="2000" u="none" cap="none" strike="noStrike">
                        <a:solidFill>
                          <a:srgbClr val="424242"/>
                        </a:solidFill>
                        <a:latin typeface="Nunito"/>
                        <a:ea typeface="Nunito"/>
                        <a:cs typeface="Nunito"/>
                        <a:sym typeface="Nunito"/>
                      </a:endParaRPr>
                    </a:p>
                  </a:txBody>
                  <a:tcPr marT="63500" marB="63500" marR="63500" marL="63500"/>
                </a:tc>
                <a:tc>
                  <a:txBody>
                    <a:bodyPr/>
                    <a:lstStyle/>
                    <a:p>
                      <a:pPr indent="0" lvl="0" marL="0" marR="0" rtl="0" algn="l">
                        <a:lnSpc>
                          <a:spcPct val="115000"/>
                        </a:lnSpc>
                        <a:spcBef>
                          <a:spcPts val="0"/>
                        </a:spcBef>
                        <a:spcAft>
                          <a:spcPts val="0"/>
                        </a:spcAft>
                        <a:buNone/>
                      </a:pPr>
                      <a:r>
                        <a:rPr lang="en-US" sz="2000" u="none" cap="none" strike="noStrike"/>
                        <a:t>free</a:t>
                      </a:r>
                      <a:endParaRPr sz="2000" u="none" cap="none" strike="noStrike">
                        <a:solidFill>
                          <a:srgbClr val="424242"/>
                        </a:solidFill>
                        <a:latin typeface="Nunito"/>
                        <a:ea typeface="Nunito"/>
                        <a:cs typeface="Nunito"/>
                        <a:sym typeface="Nunito"/>
                      </a:endParaRPr>
                    </a:p>
                  </a:txBody>
                  <a:tcPr marT="63500" marB="63500" marR="63500" marL="63500"/>
                </a:tc>
              </a:tr>
            </a:tbl>
          </a:graphicData>
        </a:graphic>
      </p:graphicFrame>
      <p:sp>
        <p:nvSpPr>
          <p:cNvPr id="544" name="Google Shape;544;p67"/>
          <p:cNvSpPr/>
          <p:nvPr/>
        </p:nvSpPr>
        <p:spPr>
          <a:xfrm>
            <a:off x="0" y="0"/>
            <a:ext cx="12192000" cy="230188"/>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rPr>
              <a:t>Work breakdown </a:t>
            </a:r>
            <a:endParaRPr/>
          </a:p>
        </p:txBody>
      </p:sp>
      <p:pic>
        <p:nvPicPr>
          <p:cNvPr id="550" name="Google Shape;550;p68"/>
          <p:cNvPicPr preferRelativeResize="0"/>
          <p:nvPr>
            <p:ph idx="1" type="body"/>
          </p:nvPr>
        </p:nvPicPr>
        <p:blipFill rotWithShape="1">
          <a:blip r:embed="rId3">
            <a:alphaModFix/>
          </a:blip>
          <a:srcRect b="0" l="0" r="0" t="0"/>
          <a:stretch/>
        </p:blipFill>
        <p:spPr>
          <a:xfrm>
            <a:off x="459377" y="2114027"/>
            <a:ext cx="10515600" cy="3629985"/>
          </a:xfrm>
          <a:prstGeom prst="rect">
            <a:avLst/>
          </a:prstGeom>
          <a:noFill/>
          <a:ln>
            <a:noFill/>
          </a:ln>
        </p:spPr>
      </p:pic>
      <p:sp>
        <p:nvSpPr>
          <p:cNvPr id="551" name="Google Shape;551;p68"/>
          <p:cNvSpPr/>
          <p:nvPr/>
        </p:nvSpPr>
        <p:spPr>
          <a:xfrm>
            <a:off x="0" y="0"/>
            <a:ext cx="12192000" cy="230188"/>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Challenges </a:t>
            </a:r>
            <a:endParaRPr b="1">
              <a:solidFill>
                <a:schemeClr val="accent1"/>
              </a:solidFill>
            </a:endParaRPr>
          </a:p>
        </p:txBody>
      </p:sp>
      <p:sp>
        <p:nvSpPr>
          <p:cNvPr id="557" name="Google Shape;557;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We need a lot of data for training the model </a:t>
            </a:r>
            <a:endParaRPr/>
          </a:p>
          <a:p>
            <a:pPr indent="-228600" lvl="0" marL="228600" rtl="0" algn="l">
              <a:lnSpc>
                <a:spcPct val="90000"/>
              </a:lnSpc>
              <a:spcBef>
                <a:spcPts val="1000"/>
              </a:spcBef>
              <a:spcAft>
                <a:spcPts val="0"/>
              </a:spcAft>
              <a:buClr>
                <a:schemeClr val="dk1"/>
              </a:buClr>
              <a:buSzPts val="2800"/>
              <a:buChar char="•"/>
            </a:pPr>
            <a:r>
              <a:rPr lang="en-US"/>
              <a:t>Amharic is a phonetic language so it has a lot of characters which are very similar </a:t>
            </a:r>
            <a:endParaRPr/>
          </a:p>
          <a:p>
            <a:pPr indent="-228600" lvl="0" marL="228600" rtl="0" algn="l">
              <a:lnSpc>
                <a:spcPct val="90000"/>
              </a:lnSpc>
              <a:spcBef>
                <a:spcPts val="1000"/>
              </a:spcBef>
              <a:spcAft>
                <a:spcPts val="0"/>
              </a:spcAft>
              <a:buClr>
                <a:schemeClr val="dk1"/>
              </a:buClr>
              <a:buSzPts val="2800"/>
              <a:buChar char="•"/>
            </a:pPr>
            <a:r>
              <a:rPr lang="en-US"/>
              <a:t>We have a very limited computational power which make training the model so slow. </a:t>
            </a:r>
            <a:endParaRPr/>
          </a:p>
          <a:p>
            <a:pPr indent="0" lvl="0" marL="0" rtl="0" algn="l">
              <a:lnSpc>
                <a:spcPct val="90000"/>
              </a:lnSpc>
              <a:spcBef>
                <a:spcPts val="1000"/>
              </a:spcBef>
              <a:spcAft>
                <a:spcPts val="0"/>
              </a:spcAft>
              <a:buClr>
                <a:schemeClr val="dk1"/>
              </a:buClr>
              <a:buSzPts val="2800"/>
              <a:buNone/>
            </a:pPr>
            <a:r>
              <a:t/>
            </a:r>
            <a:endParaRPr/>
          </a:p>
        </p:txBody>
      </p:sp>
      <p:sp>
        <p:nvSpPr>
          <p:cNvPr id="558" name="Google Shape;558;p69"/>
          <p:cNvSpPr/>
          <p:nvPr/>
        </p:nvSpPr>
        <p:spPr>
          <a:xfrm>
            <a:off x="0" y="0"/>
            <a:ext cx="12192000" cy="230188"/>
          </a:xfrm>
          <a:prstGeom prst="rect">
            <a:avLst/>
          </a:prstGeom>
          <a:solidFill>
            <a:srgbClr val="0070C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70"/>
          <p:cNvSpPr txBox="1"/>
          <p:nvPr>
            <p:ph type="title"/>
          </p:nvPr>
        </p:nvSpPr>
        <p:spPr>
          <a:xfrm>
            <a:off x="691247" y="2008399"/>
            <a:ext cx="10515600" cy="4467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6600"/>
              <a:buFont typeface="Calibri"/>
              <a:buNone/>
            </a:pPr>
            <a:br>
              <a:rPr lang="en-US"/>
            </a:br>
            <a:r>
              <a:rPr lang="en-US"/>
              <a:t>we are open to accept your constructive comment and suggestions </a:t>
            </a:r>
            <a:endParaRPr/>
          </a:p>
        </p:txBody>
      </p:sp>
      <p:sp>
        <p:nvSpPr>
          <p:cNvPr id="564" name="Google Shape;564;p70"/>
          <p:cNvSpPr/>
          <p:nvPr/>
        </p:nvSpPr>
        <p:spPr>
          <a:xfrm>
            <a:off x="0" y="0"/>
            <a:ext cx="12192000" cy="230188"/>
          </a:xfrm>
          <a:prstGeom prst="rect">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Calibri"/>
              <a:ea typeface="Calibri"/>
              <a:cs typeface="Calibri"/>
              <a:sym typeface="Calibri"/>
            </a:endParaRPr>
          </a:p>
        </p:txBody>
      </p:sp>
      <p:pic>
        <p:nvPicPr>
          <p:cNvPr id="565" name="Google Shape;565;p70"/>
          <p:cNvPicPr preferRelativeResize="0"/>
          <p:nvPr/>
        </p:nvPicPr>
        <p:blipFill>
          <a:blip r:embed="rId3">
            <a:alphaModFix/>
          </a:blip>
          <a:stretch>
            <a:fillRect/>
          </a:stretch>
        </p:blipFill>
        <p:spPr>
          <a:xfrm>
            <a:off x="3771463" y="609574"/>
            <a:ext cx="4649075" cy="309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838200" y="365125"/>
            <a:ext cx="10515600" cy="1325563"/>
          </a:xfrm>
          <a:prstGeom prst="rect">
            <a:avLst/>
          </a:prstGeom>
          <a:no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000"/>
              </a:buClr>
              <a:buSzPts val="4400"/>
              <a:buFont typeface="Calibri"/>
              <a:buNone/>
            </a:pPr>
            <a:r>
              <a:rPr b="1" lang="en-US">
                <a:solidFill>
                  <a:srgbClr val="FFC000"/>
                </a:solidFill>
              </a:rPr>
              <a:t>Outline</a:t>
            </a:r>
            <a:endParaRPr b="1">
              <a:solidFill>
                <a:srgbClr val="FFC000"/>
              </a:solidFill>
            </a:endParaRPr>
          </a:p>
        </p:txBody>
      </p:sp>
      <p:sp>
        <p:nvSpPr>
          <p:cNvPr id="370" name="Google Shape;370;p45"/>
          <p:cNvSpPr txBox="1"/>
          <p:nvPr>
            <p:ph idx="1" type="body"/>
          </p:nvPr>
        </p:nvSpPr>
        <p:spPr>
          <a:xfrm>
            <a:off x="838200" y="2495006"/>
            <a:ext cx="10515600" cy="3081066"/>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Introduction </a:t>
            </a:r>
            <a:endParaRPr/>
          </a:p>
          <a:p>
            <a:pPr indent="-228600" lvl="0" marL="228600" rtl="0" algn="l">
              <a:lnSpc>
                <a:spcPct val="80000"/>
              </a:lnSpc>
              <a:spcBef>
                <a:spcPts val="1000"/>
              </a:spcBef>
              <a:spcAft>
                <a:spcPts val="0"/>
              </a:spcAft>
              <a:buClr>
                <a:schemeClr val="dk1"/>
              </a:buClr>
              <a:buSzPts val="2590"/>
              <a:buChar char="•"/>
            </a:pPr>
            <a:r>
              <a:rPr lang="en-US" sz="2590"/>
              <a:t>What is the problem we are trying to solve</a:t>
            </a:r>
            <a:endParaRPr/>
          </a:p>
          <a:p>
            <a:pPr indent="-228600" lvl="0" marL="228600" rtl="0" algn="l">
              <a:lnSpc>
                <a:spcPct val="80000"/>
              </a:lnSpc>
              <a:spcBef>
                <a:spcPts val="1000"/>
              </a:spcBef>
              <a:spcAft>
                <a:spcPts val="0"/>
              </a:spcAft>
              <a:buClr>
                <a:schemeClr val="dk1"/>
              </a:buClr>
              <a:buSzPts val="2590"/>
              <a:buChar char="•"/>
            </a:pPr>
            <a:r>
              <a:rPr lang="en-US" sz="2590"/>
              <a:t>What others have done</a:t>
            </a:r>
            <a:endParaRPr/>
          </a:p>
          <a:p>
            <a:pPr indent="-228600" lvl="0" marL="228600" rtl="0" algn="l">
              <a:lnSpc>
                <a:spcPct val="80000"/>
              </a:lnSpc>
              <a:spcBef>
                <a:spcPts val="1000"/>
              </a:spcBef>
              <a:spcAft>
                <a:spcPts val="0"/>
              </a:spcAft>
              <a:buClr>
                <a:schemeClr val="dk1"/>
              </a:buClr>
              <a:buSzPts val="2590"/>
              <a:buChar char="•"/>
            </a:pPr>
            <a:r>
              <a:rPr lang="en-US" sz="2590"/>
              <a:t>How are we trying to solve this problem </a:t>
            </a:r>
            <a:endParaRPr/>
          </a:p>
          <a:p>
            <a:pPr indent="-228600" lvl="0" marL="228600" rtl="0" algn="l">
              <a:lnSpc>
                <a:spcPct val="80000"/>
              </a:lnSpc>
              <a:spcBef>
                <a:spcPts val="1000"/>
              </a:spcBef>
              <a:spcAft>
                <a:spcPts val="0"/>
              </a:spcAft>
              <a:buClr>
                <a:schemeClr val="dk1"/>
              </a:buClr>
              <a:buSzPts val="2590"/>
              <a:buChar char="•"/>
            </a:pPr>
            <a:r>
              <a:rPr lang="en-US" sz="2590"/>
              <a:t>Our solution </a:t>
            </a:r>
            <a:endParaRPr/>
          </a:p>
          <a:p>
            <a:pPr indent="-228600" lvl="0" marL="228600" rtl="0" algn="l">
              <a:lnSpc>
                <a:spcPct val="80000"/>
              </a:lnSpc>
              <a:spcBef>
                <a:spcPts val="1000"/>
              </a:spcBef>
              <a:spcAft>
                <a:spcPts val="0"/>
              </a:spcAft>
              <a:buClr>
                <a:schemeClr val="dk1"/>
              </a:buClr>
              <a:buSzPts val="2590"/>
              <a:buChar char="•"/>
            </a:pPr>
            <a:r>
              <a:rPr lang="en-US" sz="2590"/>
              <a:t>What are we trying to achieve in this project</a:t>
            </a:r>
            <a:endParaRPr/>
          </a:p>
          <a:p>
            <a:pPr indent="-228600" lvl="0" marL="228600" rtl="0" algn="l">
              <a:lnSpc>
                <a:spcPct val="80000"/>
              </a:lnSpc>
              <a:spcBef>
                <a:spcPts val="1000"/>
              </a:spcBef>
              <a:spcAft>
                <a:spcPts val="0"/>
              </a:spcAft>
              <a:buClr>
                <a:schemeClr val="dk1"/>
              </a:buClr>
              <a:buSzPts val="2590"/>
              <a:buChar char="•"/>
            </a:pPr>
            <a:r>
              <a:rPr lang="en-US" sz="2590"/>
              <a:t>What is the significance of this project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71" name="Google Shape;371;p45"/>
          <p:cNvSpPr txBox="1"/>
          <p:nvPr/>
        </p:nvSpPr>
        <p:spPr>
          <a:xfrm>
            <a:off x="668383" y="1839294"/>
            <a:ext cx="437388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2E75B5"/>
                </a:solidFill>
                <a:latin typeface="Calibri"/>
                <a:ea typeface="Calibri"/>
                <a:cs typeface="Calibri"/>
                <a:sym typeface="Calibri"/>
              </a:rPr>
              <a:t>Part one</a:t>
            </a:r>
            <a:endParaRPr b="1" sz="2400">
              <a:solidFill>
                <a:srgbClr val="2E75B5"/>
              </a:solidFill>
              <a:latin typeface="Calibri"/>
              <a:ea typeface="Calibri"/>
              <a:cs typeface="Calibri"/>
              <a:sym typeface="Calibri"/>
            </a:endParaRPr>
          </a:p>
        </p:txBody>
      </p:sp>
      <p:sp>
        <p:nvSpPr>
          <p:cNvPr id="372" name="Google Shape;372;p45"/>
          <p:cNvSpPr/>
          <p:nvPr/>
        </p:nvSpPr>
        <p:spPr>
          <a:xfrm>
            <a:off x="0" y="0"/>
            <a:ext cx="12192000" cy="230188"/>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838200" y="365125"/>
            <a:ext cx="10515600" cy="1325563"/>
          </a:xfrm>
          <a:prstGeom prst="rect">
            <a:avLst/>
          </a:prstGeom>
          <a:no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C000"/>
              </a:buClr>
              <a:buSzPts val="4400"/>
              <a:buFont typeface="Calibri"/>
              <a:buNone/>
            </a:pPr>
            <a:r>
              <a:rPr lang="en-US">
                <a:solidFill>
                  <a:srgbClr val="FFC000"/>
                </a:solidFill>
              </a:rPr>
              <a:t>Cont</a:t>
            </a:r>
            <a:r>
              <a:rPr lang="en-US">
                <a:solidFill>
                  <a:srgbClr val="2E75B5"/>
                </a:solidFill>
              </a:rPr>
              <a:t>…</a:t>
            </a:r>
            <a:endParaRPr>
              <a:solidFill>
                <a:srgbClr val="2E75B5"/>
              </a:solidFill>
            </a:endParaRPr>
          </a:p>
        </p:txBody>
      </p:sp>
      <p:sp>
        <p:nvSpPr>
          <p:cNvPr id="378" name="Google Shape;378;p46"/>
          <p:cNvSpPr txBox="1"/>
          <p:nvPr>
            <p:ph idx="1" type="body"/>
          </p:nvPr>
        </p:nvSpPr>
        <p:spPr>
          <a:xfrm>
            <a:off x="838200" y="2625633"/>
            <a:ext cx="10515600" cy="355132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What are the tools we are going to use</a:t>
            </a:r>
            <a:endParaRPr/>
          </a:p>
          <a:p>
            <a:pPr indent="-228600" lvl="0" marL="228600" rtl="0" algn="l">
              <a:lnSpc>
                <a:spcPct val="90000"/>
              </a:lnSpc>
              <a:spcBef>
                <a:spcPts val="1000"/>
              </a:spcBef>
              <a:spcAft>
                <a:spcPts val="0"/>
              </a:spcAft>
              <a:buClr>
                <a:schemeClr val="dk1"/>
              </a:buClr>
              <a:buSzPts val="2800"/>
              <a:buChar char="•"/>
            </a:pPr>
            <a:r>
              <a:rPr lang="en-US"/>
              <a:t>How do we collect our data</a:t>
            </a:r>
            <a:endParaRPr/>
          </a:p>
          <a:p>
            <a:pPr indent="-228600" lvl="0" marL="228600" rtl="0" algn="l">
              <a:lnSpc>
                <a:spcPct val="90000"/>
              </a:lnSpc>
              <a:spcBef>
                <a:spcPts val="1000"/>
              </a:spcBef>
              <a:spcAft>
                <a:spcPts val="0"/>
              </a:spcAft>
              <a:buClr>
                <a:schemeClr val="dk1"/>
              </a:buClr>
              <a:buSzPts val="2800"/>
              <a:buChar char="•"/>
            </a:pPr>
            <a:r>
              <a:rPr lang="en-US"/>
              <a:t>Systems we need in our project</a:t>
            </a:r>
            <a:endParaRPr/>
          </a:p>
          <a:p>
            <a:pPr indent="-228600" lvl="0" marL="228600" rtl="0" algn="l">
              <a:lnSpc>
                <a:spcPct val="90000"/>
              </a:lnSpc>
              <a:spcBef>
                <a:spcPts val="1000"/>
              </a:spcBef>
              <a:spcAft>
                <a:spcPts val="0"/>
              </a:spcAft>
              <a:buClr>
                <a:schemeClr val="dk1"/>
              </a:buClr>
              <a:buSzPts val="2800"/>
              <a:buChar char="•"/>
            </a:pPr>
            <a:r>
              <a:rPr lang="en-US"/>
              <a:t>Hardware we want to on our project </a:t>
            </a:r>
            <a:endParaRPr/>
          </a:p>
          <a:p>
            <a:pPr indent="-228600" lvl="0" marL="228600" rtl="0" algn="l">
              <a:lnSpc>
                <a:spcPct val="90000"/>
              </a:lnSpc>
              <a:spcBef>
                <a:spcPts val="1000"/>
              </a:spcBef>
              <a:spcAft>
                <a:spcPts val="0"/>
              </a:spcAft>
              <a:buClr>
                <a:schemeClr val="dk1"/>
              </a:buClr>
              <a:buSzPts val="2800"/>
              <a:buChar char="•"/>
            </a:pPr>
            <a:r>
              <a:rPr lang="en-US"/>
              <a:t>Is it feasible </a:t>
            </a:r>
            <a:endParaRPr/>
          </a:p>
          <a:p>
            <a:pPr indent="-228600" lvl="0" marL="228600" rtl="0" algn="l">
              <a:lnSpc>
                <a:spcPct val="90000"/>
              </a:lnSpc>
              <a:spcBef>
                <a:spcPts val="1000"/>
              </a:spcBef>
              <a:spcAft>
                <a:spcPts val="0"/>
              </a:spcAft>
              <a:buClr>
                <a:schemeClr val="dk1"/>
              </a:buClr>
              <a:buSzPts val="2800"/>
              <a:buChar char="•"/>
            </a:pPr>
            <a:r>
              <a:rPr lang="en-US"/>
              <a:t>Our budget plan </a:t>
            </a:r>
            <a:endParaRPr/>
          </a:p>
          <a:p>
            <a:pPr indent="-228600" lvl="0" marL="228600" rtl="0" algn="l">
              <a:lnSpc>
                <a:spcPct val="90000"/>
              </a:lnSpc>
              <a:spcBef>
                <a:spcPts val="1000"/>
              </a:spcBef>
              <a:spcAft>
                <a:spcPts val="0"/>
              </a:spcAft>
              <a:buClr>
                <a:schemeClr val="dk1"/>
              </a:buClr>
              <a:buSzPts val="2800"/>
              <a:buChar char="•"/>
            </a:pPr>
            <a:r>
              <a:rPr lang="en-US"/>
              <a:t>Work breakdown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79" name="Google Shape;379;p46"/>
          <p:cNvSpPr txBox="1"/>
          <p:nvPr/>
        </p:nvSpPr>
        <p:spPr>
          <a:xfrm>
            <a:off x="668383" y="1839294"/>
            <a:ext cx="437388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2E75B5"/>
                </a:solidFill>
                <a:latin typeface="Calibri"/>
                <a:ea typeface="Calibri"/>
                <a:cs typeface="Calibri"/>
                <a:sym typeface="Calibri"/>
              </a:rPr>
              <a:t>Part two</a:t>
            </a:r>
            <a:endParaRPr b="1" sz="2400">
              <a:solidFill>
                <a:srgbClr val="2E75B5"/>
              </a:solidFill>
              <a:latin typeface="Calibri"/>
              <a:ea typeface="Calibri"/>
              <a:cs typeface="Calibri"/>
              <a:sym typeface="Calibri"/>
            </a:endParaRPr>
          </a:p>
        </p:txBody>
      </p:sp>
      <p:sp>
        <p:nvSpPr>
          <p:cNvPr id="380" name="Google Shape;380;p46"/>
          <p:cNvSpPr/>
          <p:nvPr/>
        </p:nvSpPr>
        <p:spPr>
          <a:xfrm>
            <a:off x="0" y="0"/>
            <a:ext cx="12192000" cy="230188"/>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A75A5A"/>
            </a:gs>
            <a:gs pos="100000">
              <a:srgbClr val="304C1C"/>
            </a:gs>
          </a:gsLst>
          <a:lin ang="2520000" scaled="0"/>
        </a:gradFill>
      </p:bgPr>
    </p:bg>
    <p:spTree>
      <p:nvGrpSpPr>
        <p:cNvPr id="384" name="Shape 384"/>
        <p:cNvGrpSpPr/>
        <p:nvPr/>
      </p:nvGrpSpPr>
      <p:grpSpPr>
        <a:xfrm>
          <a:off x="0" y="0"/>
          <a:ext cx="0" cy="0"/>
          <a:chOff x="0" y="0"/>
          <a:chExt cx="0" cy="0"/>
        </a:xfrm>
      </p:grpSpPr>
      <p:sp>
        <p:nvSpPr>
          <p:cNvPr id="385" name="Google Shape;385;p47"/>
          <p:cNvSpPr txBox="1"/>
          <p:nvPr>
            <p:ph type="title"/>
          </p:nvPr>
        </p:nvSpPr>
        <p:spPr>
          <a:xfrm>
            <a:off x="759823" y="888274"/>
            <a:ext cx="10515600" cy="431074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3800"/>
              <a:buFont typeface="Calibri"/>
              <a:buNone/>
            </a:pPr>
            <a:r>
              <a:rPr b="1" lang="en-US" sz="13800"/>
              <a:t>Part one</a:t>
            </a:r>
            <a:br>
              <a:rPr lang="en-US" sz="5400"/>
            </a:br>
            <a:br>
              <a:rPr lang="en-US"/>
            </a:br>
            <a:r>
              <a:rPr lang="en-US"/>
              <a:t>About the project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800"/>
              <a:buChar char="•"/>
            </a:pPr>
            <a:r>
              <a:rPr lang="en-US"/>
              <a:t> Ge’ez is one of the principal languages of Ethiopia</a:t>
            </a:r>
            <a:endParaRPr/>
          </a:p>
          <a:p>
            <a:pPr indent="-228600" lvl="0" marL="228600" rtl="0" algn="l">
              <a:lnSpc>
                <a:spcPct val="150000"/>
              </a:lnSpc>
              <a:spcBef>
                <a:spcPts val="1000"/>
              </a:spcBef>
              <a:spcAft>
                <a:spcPts val="0"/>
              </a:spcAft>
              <a:buClr>
                <a:schemeClr val="dk1"/>
              </a:buClr>
              <a:buSzPts val="2800"/>
              <a:buChar char="•"/>
            </a:pPr>
            <a:r>
              <a:rPr lang="en-US"/>
              <a:t> Ge’ez has its own writing style and alphabet.</a:t>
            </a:r>
            <a:endParaRPr/>
          </a:p>
          <a:p>
            <a:pPr indent="-228600" lvl="0" marL="228600" rtl="0" algn="l">
              <a:lnSpc>
                <a:spcPct val="150000"/>
              </a:lnSpc>
              <a:spcBef>
                <a:spcPts val="1000"/>
              </a:spcBef>
              <a:spcAft>
                <a:spcPts val="0"/>
              </a:spcAft>
              <a:buClr>
                <a:schemeClr val="dk1"/>
              </a:buClr>
              <a:buSzPts val="2800"/>
              <a:buChar char="•"/>
            </a:pPr>
            <a:r>
              <a:rPr lang="en-US"/>
              <a:t>Ge'ez is the ancestor of the modern Amharic, Tigrinya and Tigré languages of Eritrea and Ethiopia. </a:t>
            </a:r>
            <a:endParaRPr/>
          </a:p>
          <a:p>
            <a:pPr indent="-228600" lvl="0" marL="228600" rtl="0" algn="l">
              <a:lnSpc>
                <a:spcPct val="150000"/>
              </a:lnSpc>
              <a:spcBef>
                <a:spcPts val="1000"/>
              </a:spcBef>
              <a:spcAft>
                <a:spcPts val="0"/>
              </a:spcAft>
              <a:buClr>
                <a:schemeClr val="dk1"/>
              </a:buClr>
              <a:buSzPts val="2800"/>
              <a:buChar char="•"/>
            </a:pPr>
            <a:r>
              <a:rPr lang="en-US"/>
              <a:t>The oldest known inscription in the language dates from the 3rd or 4th century and is written in a script that does not indicate vowels.</a:t>
            </a:r>
            <a:endParaRPr/>
          </a:p>
        </p:txBody>
      </p:sp>
      <p:sp>
        <p:nvSpPr>
          <p:cNvPr id="391" name="Google Shape;39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a:t>
            </a:r>
            <a:endParaRPr b="1">
              <a:solidFill>
                <a:srgbClr val="00B050"/>
              </a:solidFill>
            </a:endParaRPr>
          </a:p>
        </p:txBody>
      </p:sp>
      <p:sp>
        <p:nvSpPr>
          <p:cNvPr id="392" name="Google Shape;392;p48"/>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5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5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5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500"/>
                                        <p:tgtEl>
                                          <p:spTgt spid="3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Cont…</a:t>
            </a:r>
            <a:endParaRPr b="1">
              <a:solidFill>
                <a:srgbClr val="00B050"/>
              </a:solidFill>
            </a:endParaRPr>
          </a:p>
        </p:txBody>
      </p:sp>
      <p:sp>
        <p:nvSpPr>
          <p:cNvPr id="398" name="Google Shape;398;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800"/>
              <a:buChar char="•"/>
            </a:pPr>
            <a:r>
              <a:rPr lang="en-US"/>
              <a:t>Most of Ethiopian medieval history were written in Ge’ez characters.</a:t>
            </a:r>
            <a:endParaRPr/>
          </a:p>
          <a:p>
            <a:pPr indent="-228600" lvl="0" marL="228600" rtl="0" algn="l">
              <a:lnSpc>
                <a:spcPct val="150000"/>
              </a:lnSpc>
              <a:spcBef>
                <a:spcPts val="1000"/>
              </a:spcBef>
              <a:spcAft>
                <a:spcPts val="0"/>
              </a:spcAft>
              <a:buClr>
                <a:schemeClr val="dk1"/>
              </a:buClr>
              <a:buSzPts val="2800"/>
              <a:buChar char="•"/>
            </a:pPr>
            <a:r>
              <a:rPr lang="en-US"/>
              <a:t>Even in modern Ethiopia automation didn’t take over every government documents. We are still using hand writing in gov’t.</a:t>
            </a:r>
            <a:endParaRPr/>
          </a:p>
          <a:p>
            <a:pPr indent="-228600" lvl="0" marL="228600" rtl="0" algn="l">
              <a:lnSpc>
                <a:spcPct val="150000"/>
              </a:lnSpc>
              <a:spcBef>
                <a:spcPts val="1000"/>
              </a:spcBef>
              <a:spcAft>
                <a:spcPts val="0"/>
              </a:spcAft>
              <a:buClr>
                <a:schemeClr val="dk1"/>
              </a:buClr>
              <a:buSzPts val="2800"/>
              <a:buChar char="•"/>
            </a:pPr>
            <a:r>
              <a:rPr lang="en-US"/>
              <a:t>For instance we can see brana books, police records and even our id card </a:t>
            </a:r>
            <a:endParaRPr/>
          </a:p>
        </p:txBody>
      </p:sp>
      <p:sp>
        <p:nvSpPr>
          <p:cNvPr id="399" name="Google Shape;399;p49"/>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5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5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500"/>
                                        <p:tgtEl>
                                          <p:spTgt spid="3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0"/>
          <p:cNvSpPr/>
          <p:nvPr/>
        </p:nvSpPr>
        <p:spPr>
          <a:xfrm>
            <a:off x="0" y="0"/>
            <a:ext cx="12192000" cy="230100"/>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pic>
        <p:nvPicPr>
          <p:cNvPr id="406" name="Google Shape;406;p50"/>
          <p:cNvPicPr preferRelativeResize="0"/>
          <p:nvPr/>
        </p:nvPicPr>
        <p:blipFill>
          <a:blip r:embed="rId3">
            <a:alphaModFix/>
          </a:blip>
          <a:stretch>
            <a:fillRect/>
          </a:stretch>
        </p:blipFill>
        <p:spPr>
          <a:xfrm>
            <a:off x="3274088" y="336775"/>
            <a:ext cx="5643818" cy="632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Humans can easily recognize characters </a:t>
            </a:r>
            <a:r>
              <a:rPr lang="en-US"/>
              <a:t>once</a:t>
            </a:r>
            <a:r>
              <a:rPr lang="en-US"/>
              <a:t> they have learned them in spite of how distorted they are. </a:t>
            </a:r>
            <a:endParaRPr/>
          </a:p>
          <a:p>
            <a:pPr indent="0" lvl="0" marL="228600" rtl="0" algn="l">
              <a:lnSpc>
                <a:spcPct val="90000"/>
              </a:lnSpc>
              <a:spcBef>
                <a:spcPts val="1000"/>
              </a:spcBef>
              <a:spcAft>
                <a:spcPts val="0"/>
              </a:spcAft>
              <a:buNone/>
            </a:pPr>
            <a:r>
              <a:t/>
            </a:r>
            <a:endParaRPr/>
          </a:p>
        </p:txBody>
      </p:sp>
      <p:sp>
        <p:nvSpPr>
          <p:cNvPr id="412" name="Google Shape;41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What is the problem we are trying to solve</a:t>
            </a:r>
            <a:endParaRPr b="1">
              <a:solidFill>
                <a:srgbClr val="00B050"/>
              </a:solidFill>
            </a:endParaRPr>
          </a:p>
        </p:txBody>
      </p:sp>
      <p:sp>
        <p:nvSpPr>
          <p:cNvPr id="413" name="Google Shape;413;p51"/>
          <p:cNvSpPr/>
          <p:nvPr/>
        </p:nvSpPr>
        <p:spPr>
          <a:xfrm>
            <a:off x="0" y="0"/>
            <a:ext cx="12192000" cy="230188"/>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B050"/>
              </a:solidFill>
              <a:latin typeface="Calibri"/>
              <a:ea typeface="Calibri"/>
              <a:cs typeface="Calibri"/>
              <a:sym typeface="Calibri"/>
            </a:endParaRPr>
          </a:p>
        </p:txBody>
      </p:sp>
      <p:pic>
        <p:nvPicPr>
          <p:cNvPr id="414" name="Google Shape;414;p51"/>
          <p:cNvPicPr preferRelativeResize="0"/>
          <p:nvPr/>
        </p:nvPicPr>
        <p:blipFill>
          <a:blip r:embed="rId3">
            <a:alphaModFix/>
          </a:blip>
          <a:stretch>
            <a:fillRect/>
          </a:stretch>
        </p:blipFill>
        <p:spPr>
          <a:xfrm>
            <a:off x="2176538" y="3723100"/>
            <a:ext cx="6559700" cy="556400"/>
          </a:xfrm>
          <a:prstGeom prst="rect">
            <a:avLst/>
          </a:prstGeom>
          <a:noFill/>
          <a:ln>
            <a:noFill/>
          </a:ln>
        </p:spPr>
      </p:pic>
      <p:pic>
        <p:nvPicPr>
          <p:cNvPr id="415" name="Google Shape;415;p51"/>
          <p:cNvPicPr preferRelativeResize="0"/>
          <p:nvPr/>
        </p:nvPicPr>
        <p:blipFill>
          <a:blip r:embed="rId4">
            <a:alphaModFix/>
          </a:blip>
          <a:stretch>
            <a:fillRect/>
          </a:stretch>
        </p:blipFill>
        <p:spPr>
          <a:xfrm>
            <a:off x="2240275" y="2772525"/>
            <a:ext cx="6432221" cy="724775"/>
          </a:xfrm>
          <a:prstGeom prst="rect">
            <a:avLst/>
          </a:prstGeom>
          <a:noFill/>
          <a:ln>
            <a:noFill/>
          </a:ln>
        </p:spPr>
      </p:pic>
      <p:pic>
        <p:nvPicPr>
          <p:cNvPr id="416" name="Google Shape;416;p51"/>
          <p:cNvPicPr preferRelativeResize="0"/>
          <p:nvPr/>
        </p:nvPicPr>
        <p:blipFill>
          <a:blip r:embed="rId5">
            <a:alphaModFix/>
          </a:blip>
          <a:stretch>
            <a:fillRect/>
          </a:stretch>
        </p:blipFill>
        <p:spPr>
          <a:xfrm>
            <a:off x="1753650" y="4362787"/>
            <a:ext cx="6789687" cy="1048375"/>
          </a:xfrm>
          <a:prstGeom prst="rect">
            <a:avLst/>
          </a:prstGeom>
          <a:noFill/>
          <a:ln>
            <a:noFill/>
          </a:ln>
        </p:spPr>
      </p:pic>
      <p:pic>
        <p:nvPicPr>
          <p:cNvPr id="417" name="Google Shape;417;p51"/>
          <p:cNvPicPr preferRelativeResize="0"/>
          <p:nvPr/>
        </p:nvPicPr>
        <p:blipFill>
          <a:blip r:embed="rId6">
            <a:alphaModFix/>
          </a:blip>
          <a:stretch>
            <a:fillRect/>
          </a:stretch>
        </p:blipFill>
        <p:spPr>
          <a:xfrm>
            <a:off x="2294513" y="5494425"/>
            <a:ext cx="6323759" cy="104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500"/>
                                        <p:tgtEl>
                                          <p:spTgt spid="4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animEffect filter="fade" transition="in">
                                      <p:cBhvr>
                                        <p:cTn dur="500"/>
                                        <p:tgtEl>
                                          <p:spTgt spid="4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