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8"/>
  </p:notesMasterIdLst>
  <p:handoutMasterIdLst>
    <p:handoutMasterId r:id="rId19"/>
  </p:handoutMasterIdLst>
  <p:sldIdLst>
    <p:sldId id="342" r:id="rId4"/>
    <p:sldId id="390" r:id="rId5"/>
    <p:sldId id="468" r:id="rId6"/>
    <p:sldId id="467" r:id="rId7"/>
    <p:sldId id="465" r:id="rId8"/>
    <p:sldId id="466" r:id="rId9"/>
    <p:sldId id="462" r:id="rId10"/>
    <p:sldId id="463" r:id="rId11"/>
    <p:sldId id="456" r:id="rId12"/>
    <p:sldId id="471" r:id="rId13"/>
    <p:sldId id="472" r:id="rId14"/>
    <p:sldId id="473" r:id="rId15"/>
    <p:sldId id="459" r:id="rId16"/>
    <p:sldId id="344" r:id="rId17"/>
  </p:sldIdLst>
  <p:sldSz cx="9906000" cy="6858000" type="A4"/>
  <p:notesSz cx="6797675" cy="9874250"/>
  <p:custDataLst>
    <p:tags r:id="rId2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orient="horz" pos="952">
          <p15:clr>
            <a:srgbClr val="A4A3A4"/>
          </p15:clr>
        </p15:guide>
        <p15:guide id="3" orient="horz" pos="3959">
          <p15:clr>
            <a:srgbClr val="A4A3A4"/>
          </p15:clr>
        </p15:guide>
        <p15:guide id="4" orient="horz" pos="1759">
          <p15:clr>
            <a:srgbClr val="A4A3A4"/>
          </p15:clr>
        </p15:guide>
        <p15:guide id="5" orient="horz" pos="4271">
          <p15:clr>
            <a:srgbClr val="A4A3A4"/>
          </p15:clr>
        </p15:guide>
        <p15:guide id="6" orient="horz" pos="2208">
          <p15:clr>
            <a:srgbClr val="A4A3A4"/>
          </p15:clr>
        </p15:guide>
        <p15:guide id="7" orient="horz" pos="4063">
          <p15:clr>
            <a:srgbClr val="A4A3A4"/>
          </p15:clr>
        </p15:guide>
        <p15:guide id="8" orient="horz" pos="4111">
          <p15:clr>
            <a:srgbClr val="A4A3A4"/>
          </p15:clr>
        </p15:guide>
        <p15:guide id="9" orient="horz" pos="4085">
          <p15:clr>
            <a:srgbClr val="A4A3A4"/>
          </p15:clr>
        </p15:guide>
        <p15:guide id="10" orient="horz" pos="592">
          <p15:clr>
            <a:srgbClr val="A4A3A4"/>
          </p15:clr>
        </p15:guide>
        <p15:guide id="11" orient="horz" pos="3752">
          <p15:clr>
            <a:srgbClr val="A4A3A4"/>
          </p15:clr>
        </p15:guide>
        <p15:guide id="12" pos="205">
          <p15:clr>
            <a:srgbClr val="A4A3A4"/>
          </p15:clr>
        </p15:guide>
        <p15:guide id="13" pos="6033">
          <p15:clr>
            <a:srgbClr val="A4A3A4"/>
          </p15:clr>
        </p15:guide>
        <p15:guide id="14" pos="3170">
          <p15:clr>
            <a:srgbClr val="A4A3A4"/>
          </p15:clr>
        </p15:guide>
        <p15:guide id="15" pos="3068">
          <p15:clr>
            <a:srgbClr val="A4A3A4"/>
          </p15:clr>
        </p15:guide>
        <p15:guide id="16" pos="824">
          <p15:clr>
            <a:srgbClr val="A4A3A4"/>
          </p15:clr>
        </p15:guide>
        <p15:guide id="17" pos="454">
          <p15:clr>
            <a:srgbClr val="A4A3A4"/>
          </p15:clr>
        </p15:guide>
        <p15:guide id="18" pos="5784">
          <p15:clr>
            <a:srgbClr val="A4A3A4"/>
          </p15:clr>
        </p15:guide>
        <p15:guide id="19" pos="6188">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3"/>
    <a:srgbClr val="0098CC"/>
    <a:srgbClr val="C00037"/>
    <a:srgbClr val="0221BE"/>
    <a:srgbClr val="0900C0"/>
    <a:srgbClr val="014B50"/>
    <a:srgbClr val="1C375B"/>
    <a:srgbClr val="C2EFFF"/>
    <a:srgbClr val="FFFFFF"/>
    <a:srgbClr val="BA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8" autoAdjust="0"/>
    <p:restoredTop sz="94676" autoAdjust="0"/>
  </p:normalViewPr>
  <p:slideViewPr>
    <p:cSldViewPr snapToGrid="0">
      <p:cViewPr>
        <p:scale>
          <a:sx n="70" d="100"/>
          <a:sy n="70" d="100"/>
        </p:scale>
        <p:origin x="-1458" y="-90"/>
      </p:cViewPr>
      <p:guideLst>
        <p:guide orient="horz"/>
        <p:guide orient="horz" pos="952"/>
        <p:guide orient="horz" pos="3959"/>
        <p:guide orient="horz" pos="1759"/>
        <p:guide orient="horz" pos="4271"/>
        <p:guide orient="horz" pos="2208"/>
        <p:guide orient="horz" pos="4063"/>
        <p:guide orient="horz" pos="4111"/>
        <p:guide orient="horz" pos="4085"/>
        <p:guide orient="horz" pos="592"/>
        <p:guide orient="horz" pos="3752"/>
        <p:guide pos="205"/>
        <p:guide pos="6033"/>
        <p:guide pos="3170"/>
        <p:guide pos="3068"/>
        <p:guide pos="824"/>
        <p:guide pos="454"/>
        <p:guide pos="5784"/>
        <p:guide pos="618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958" y="-9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1B5D75-3E9C-48B6-9E78-81E8A6468E07}" type="doc">
      <dgm:prSet loTypeId="urn:microsoft.com/office/officeart/2005/8/layout/chevron1" loCatId="process" qsTypeId="urn:microsoft.com/office/officeart/2005/8/quickstyle/simple1" qsCatId="simple" csTypeId="urn:microsoft.com/office/officeart/2005/8/colors/accent1_2" csCatId="accent1" phldr="1"/>
      <dgm:spPr/>
    </dgm:pt>
    <dgm:pt modelId="{A528B94D-92AD-4665-A7F7-60DB6E9BDAF2}" type="pres">
      <dgm:prSet presAssocID="{7F1B5D75-3E9C-48B6-9E78-81E8A6468E07}" presName="Name0" presStyleCnt="0">
        <dgm:presLayoutVars>
          <dgm:dir/>
          <dgm:animLvl val="lvl"/>
          <dgm:resizeHandles val="exact"/>
        </dgm:presLayoutVars>
      </dgm:prSet>
      <dgm:spPr/>
    </dgm:pt>
  </dgm:ptLst>
  <dgm:cxnLst>
    <dgm:cxn modelId="{00FA6215-7C6B-4122-B649-08505BFFDA2D}" type="presOf" srcId="{7F1B5D75-3E9C-48B6-9E78-81E8A6468E07}" destId="{A528B94D-92AD-4665-A7F7-60DB6E9BDAF2}" srcOrd="0" destOrd="0" presId="urn:microsoft.com/office/officeart/2005/8/layout/chevron1"/>
  </dgm:cxnLst>
  <dgm:bg>
    <a:solidFill>
      <a:srgbClr val="D0D4E8"/>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403713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1/3/2017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9337614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A514CAB-9006-46EC-A844-1C90F7C3BCE8}" type="slidenum">
              <a:rPr lang="en-US" smtClean="0">
                <a:solidFill>
                  <a:prstClr val="black"/>
                </a:solidFill>
              </a:rPr>
              <a:pPr>
                <a:def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33.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10" Type="http://schemas.openxmlformats.org/officeDocument/2006/relationships/image" Target="../media/image11.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image" Target="../media/image12.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99" name="Picture 75" descr="http://newsroom.gehealthcare.com/wp-content/uploads/2015/04/OR_edited.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353326"/>
            <a:ext cx="9906000" cy="650467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7"/>
          <p:cNvSpPr/>
          <p:nvPr userDrawn="1"/>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userDrawn="1">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383"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userDrawn="1">
            <p:ph type="ctrTitle"/>
          </p:nvPr>
        </p:nvSpPr>
        <p:spPr>
          <a:xfrm>
            <a:off x="210312" y="3274894"/>
            <a:ext cx="4699000" cy="1033828"/>
          </a:xfrm>
          <a:effectLst>
            <a:outerShdw blurRad="25400" dist="25400" dir="2700000" algn="tl" rotWithShape="0">
              <a:prstClr val="black">
                <a:alpha val="86000"/>
              </a:prstClr>
            </a:outerShdw>
          </a:effectLst>
        </p:spPr>
        <p:txBody>
          <a:bodyPr lIns="91440" tIns="33059" rIns="91440" bIns="33059"/>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userDrawn="1">
            <p:ph type="subTitle" idx="1" hasCustomPrompt="1"/>
          </p:nvPr>
        </p:nvSpPr>
        <p:spPr>
          <a:xfrm>
            <a:off x="210312" y="4449468"/>
            <a:ext cx="4699000" cy="470145"/>
          </a:xfrm>
          <a:effectLst>
            <a:outerShdw blurRad="25400" dist="25400" dir="2700000" algn="tl" rotWithShape="0">
              <a:prstClr val="black">
                <a:alpha val="86000"/>
              </a:prstClr>
            </a:outerShdw>
          </a:effectLst>
        </p:spPr>
        <p:txBody>
          <a:bodyPr lIns="91440" tIns="33059" rIns="91440" bIns="33059"/>
          <a:lstStyle>
            <a:lvl1pPr marL="0" indent="0" algn="l">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8" descr="Capgemini_logo_cover.jpg"/>
          <p:cNvPicPr>
            <a:picLocks noChangeAspect="1"/>
          </p:cNvPicPr>
          <p:nvPr userDrawn="1"/>
        </p:nvPicPr>
        <p:blipFill>
          <a:blip r:embed="rId7"/>
          <a:stretch>
            <a:fillRect/>
          </a:stretch>
        </p:blipFill>
        <p:spPr>
          <a:xfrm>
            <a:off x="735222" y="667512"/>
            <a:ext cx="2999235" cy="694944"/>
          </a:xfrm>
          <a:prstGeom prst="rect">
            <a:avLst/>
          </a:prstGeom>
        </p:spPr>
      </p:pic>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44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userDrawn="1"/>
        </p:nvGrpSpPr>
        <p:grpSpPr>
          <a:xfrm>
            <a:off x="867725" y="3468294"/>
            <a:ext cx="4510078" cy="2525522"/>
            <a:chOff x="867725" y="3468294"/>
            <a:chExt cx="4510078" cy="2525522"/>
          </a:xfrm>
        </p:grpSpPr>
        <p:sp>
          <p:nvSpPr>
            <p:cNvPr id="6"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rgbClr val="0096CB"/>
                  </a:gs>
                  <a:gs pos="100000">
                    <a:schemeClr val="bg1"/>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algn="just">
                <a:spcBef>
                  <a:spcPts val="600"/>
                </a:spcBef>
                <a:spcAft>
                  <a:spcPts val="0"/>
                </a:spcAft>
              </a:pPr>
              <a:r>
                <a:rPr lang="en-US" sz="1000" kern="1200" dirty="0" smtClean="0">
                  <a:solidFill>
                    <a:schemeClr val="bg1"/>
                  </a:solidFill>
                  <a:latin typeface="Arial" pitchFamily="34" charset="0"/>
                  <a:ea typeface="+mn-ea"/>
                  <a:cs typeface="Arial" pitchFamily="34" charset="0"/>
                </a:rPr>
                <a:t>With more than</a:t>
              </a:r>
              <a:r>
                <a:rPr lang="en-US" sz="1000" kern="1200" baseline="0" dirty="0" smtClean="0">
                  <a:solidFill>
                    <a:schemeClr val="bg1"/>
                  </a:solidFill>
                  <a:latin typeface="Arial" pitchFamily="34" charset="0"/>
                  <a:ea typeface="+mn-ea"/>
                  <a:cs typeface="Arial" pitchFamily="34" charset="0"/>
                </a:rPr>
                <a:t> </a:t>
              </a:r>
              <a:r>
                <a:rPr lang="en-US" sz="1000" kern="1200" dirty="0" smtClean="0">
                  <a:solidFill>
                    <a:schemeClr val="bg1"/>
                  </a:solidFill>
                  <a:latin typeface="Arial" pitchFamily="34" charset="0"/>
                  <a:ea typeface="+mn-ea"/>
                  <a:cs typeface="Arial" pitchFamily="34" charset="0"/>
                </a:rPr>
                <a:t>180,000 people in over 40 countries, Capgemini is one of the world's foremost providers of consulting, technology and outsourcing services.</a:t>
              </a:r>
              <a:r>
                <a:rPr lang="fr-FR" sz="1000" kern="1200" dirty="0" smtClean="0">
                  <a:solidFill>
                    <a:schemeClr val="bg1"/>
                  </a:solidFill>
                  <a:latin typeface="Arial" pitchFamily="34" charset="0"/>
                  <a:ea typeface="+mn-ea"/>
                  <a:cs typeface="Arial" pitchFamily="34" charset="0"/>
                </a:rPr>
                <a:t> </a:t>
              </a:r>
              <a:r>
                <a:rPr lang="en-US" sz="1000" kern="1200" dirty="0" smtClean="0">
                  <a:solidFill>
                    <a:schemeClr val="bg1"/>
                  </a:solidFill>
                  <a:latin typeface="Arial" pitchFamily="34" charset="0"/>
                  <a:ea typeface="+mn-ea"/>
                  <a:cs typeface="Arial" pitchFamily="34" charset="0"/>
                </a:rPr>
                <a:t>The Group reported 2015 global revenues of EUR 11.9 billion.</a:t>
              </a:r>
            </a:p>
            <a:p>
              <a:pPr algn="just">
                <a:spcBef>
                  <a:spcPts val="600"/>
                </a:spcBef>
                <a:spcAft>
                  <a:spcPts val="0"/>
                </a:spcAft>
              </a:pPr>
              <a:r>
                <a:rPr lang="en-US" sz="1000" kern="1200" dirty="0" smtClean="0">
                  <a:solidFill>
                    <a:schemeClr val="bg1"/>
                  </a:solidFill>
                  <a:latin typeface="Arial" pitchFamily="34" charset="0"/>
                  <a:ea typeface="+mn-ea"/>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kern="1200" dirty="0" smtClean="0">
                  <a:solidFill>
                    <a:schemeClr val="bg1"/>
                  </a:solidFill>
                  <a:latin typeface="Arial" pitchFamily="34" charset="0"/>
                  <a:ea typeface="+mn-ea"/>
                  <a:cs typeface="Arial" pitchFamily="34" charset="0"/>
                  <a:hlinkClick r:id="rId7"/>
                </a:rPr>
                <a:t>the Collaborative Business Experience</a:t>
              </a:r>
              <a:r>
                <a:rPr lang="en-US" sz="1000" u="sng" kern="1200" baseline="30000" dirty="0" smtClean="0">
                  <a:solidFill>
                    <a:schemeClr val="bg1"/>
                  </a:solidFill>
                  <a:latin typeface="Arial" pitchFamily="34" charset="0"/>
                  <a:ea typeface="+mn-ea"/>
                  <a:cs typeface="Arial" pitchFamily="34" charset="0"/>
                  <a:hlinkClick r:id="rId7"/>
                </a:rPr>
                <a:t>TM</a:t>
              </a:r>
              <a:r>
                <a:rPr lang="en-US" sz="1000" kern="1200" dirty="0" smtClean="0">
                  <a:solidFill>
                    <a:schemeClr val="bg1"/>
                  </a:solidFill>
                  <a:latin typeface="Arial" pitchFamily="34" charset="0"/>
                  <a:ea typeface="+mn-ea"/>
                  <a:cs typeface="Arial" pitchFamily="34" charset="0"/>
                </a:rPr>
                <a:t>, and draws on </a:t>
              </a:r>
              <a:r>
                <a:rPr lang="en-US" sz="1000" u="sng" kern="1200" dirty="0" smtClean="0">
                  <a:solidFill>
                    <a:schemeClr val="bg1"/>
                  </a:solidFill>
                  <a:latin typeface="Arial" pitchFamily="34" charset="0"/>
                  <a:ea typeface="+mn-ea"/>
                  <a:cs typeface="Arial" pitchFamily="34" charset="0"/>
                  <a:hlinkClick r:id="rId8"/>
                </a:rPr>
                <a:t>Rightshore</a:t>
              </a:r>
              <a:r>
                <a:rPr lang="en-US" sz="1000" b="1" u="sng" kern="1200" baseline="30000" dirty="0" smtClean="0">
                  <a:solidFill>
                    <a:schemeClr val="bg1"/>
                  </a:solidFill>
                  <a:latin typeface="Arial" pitchFamily="34" charset="0"/>
                  <a:ea typeface="+mn-ea"/>
                  <a:cs typeface="Arial" pitchFamily="34" charset="0"/>
                  <a:hlinkClick r:id="rId8"/>
                </a:rPr>
                <a:t>®</a:t>
              </a:r>
              <a:r>
                <a:rPr lang="en-US" sz="1000" kern="1200" dirty="0" smtClean="0">
                  <a:solidFill>
                    <a:schemeClr val="bg1"/>
                  </a:solidFill>
                  <a:latin typeface="Arial" pitchFamily="34" charset="0"/>
                  <a:ea typeface="+mn-ea"/>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dirty="0" smtClean="0">
                  <a:solidFill>
                    <a:schemeClr val="bg1"/>
                  </a:solidFill>
                  <a:latin typeface="Arial" pitchFamily="34" charset="0"/>
                  <a:cs typeface="Arial" pitchFamily="34" charset="0"/>
                  <a:hlinkClick r:id="rId9"/>
                </a:rPr>
                <a:t>www.capgemini.com</a:t>
              </a:r>
              <a:r>
                <a:rPr lang="en-US" sz="1000" dirty="0" smtClean="0">
                  <a:solidFill>
                    <a:schemeClr val="bg1"/>
                  </a:solidFill>
                  <a:latin typeface="Arial" pitchFamily="34" charset="0"/>
                  <a:cs typeface="Arial" pitchFamily="34" charset="0"/>
                </a:rPr>
                <a:t>.</a:t>
              </a:r>
            </a:p>
          </p:txBody>
        </p:sp>
        <p:pic>
          <p:nvPicPr>
            <p:cNvPr id="9"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grpSp>
      <p:grpSp>
        <p:nvGrpSpPr>
          <p:cNvPr id="7" name="Groupe 203"/>
          <p:cNvGrpSpPr/>
          <p:nvPr userDrawn="1"/>
        </p:nvGrpSpPr>
        <p:grpSpPr>
          <a:xfrm>
            <a:off x="5722378" y="3575705"/>
            <a:ext cx="3826121" cy="1827268"/>
            <a:chOff x="5421343" y="3175016"/>
            <a:chExt cx="4141812" cy="1978035"/>
          </a:xfrm>
        </p:grpSpPr>
        <p:sp>
          <p:nvSpPr>
            <p:cNvPr id="8" name="Freeform 6"/>
            <p:cNvSpPr>
              <a:spLocks/>
            </p:cNvSpPr>
            <p:nvPr userDrawn="1"/>
          </p:nvSpPr>
          <p:spPr bwMode="auto">
            <a:xfrm>
              <a:off x="6532601" y="3200416"/>
              <a:ext cx="503241" cy="406402"/>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auto">
            <a:xfrm>
              <a:off x="6362738" y="3333767"/>
              <a:ext cx="185739" cy="201614"/>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auto">
            <a:xfrm>
              <a:off x="6005547" y="3241691"/>
              <a:ext cx="176214" cy="122239"/>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auto">
            <a:xfrm>
              <a:off x="5421343" y="3175016"/>
              <a:ext cx="1276358" cy="188913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7072353" y="3178192"/>
              <a:ext cx="2179651" cy="1611321"/>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userDrawn="1"/>
          </p:nvSpPr>
          <p:spPr bwMode="auto">
            <a:xfrm>
              <a:off x="8747176" y="4297384"/>
              <a:ext cx="101601" cy="130176"/>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8537625" y="4337073"/>
              <a:ext cx="220664" cy="206376"/>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9028164" y="4403749"/>
              <a:ext cx="198439" cy="130176"/>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8688437" y="4570436"/>
              <a:ext cx="557216" cy="382590"/>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0"/>
            <p:cNvSpPr>
              <a:spLocks/>
            </p:cNvSpPr>
            <p:nvPr userDrawn="1"/>
          </p:nvSpPr>
          <p:spPr bwMode="auto">
            <a:xfrm>
              <a:off x="8956727" y="3713181"/>
              <a:ext cx="122239" cy="157164"/>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2"/>
            <p:cNvSpPr>
              <a:spLocks/>
            </p:cNvSpPr>
            <p:nvPr userDrawn="1"/>
          </p:nvSpPr>
          <p:spPr bwMode="auto">
            <a:xfrm>
              <a:off x="9040864" y="3621106"/>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24"/>
            <p:cNvSpPr>
              <a:spLocks/>
            </p:cNvSpPr>
            <p:nvPr userDrawn="1"/>
          </p:nvSpPr>
          <p:spPr bwMode="auto">
            <a:xfrm>
              <a:off x="9383766" y="4995888"/>
              <a:ext cx="115889" cy="122239"/>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5"/>
            <p:cNvSpPr>
              <a:spLocks/>
            </p:cNvSpPr>
            <p:nvPr userDrawn="1"/>
          </p:nvSpPr>
          <p:spPr bwMode="auto">
            <a:xfrm>
              <a:off x="9490130" y="4900638"/>
              <a:ext cx="73025" cy="119064"/>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1"/>
            <p:cNvSpPr>
              <a:spLocks/>
            </p:cNvSpPr>
            <p:nvPr userDrawn="1"/>
          </p:nvSpPr>
          <p:spPr bwMode="auto">
            <a:xfrm>
              <a:off x="7856582" y="4543449"/>
              <a:ext cx="95251" cy="146051"/>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6"/>
            <p:cNvSpPr>
              <a:spLocks/>
            </p:cNvSpPr>
            <p:nvPr userDrawn="1"/>
          </p:nvSpPr>
          <p:spPr bwMode="auto">
            <a:xfrm>
              <a:off x="7258092" y="3683018"/>
              <a:ext cx="60325" cy="114301"/>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9393292" y="5130826"/>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6" name="Freeform 17"/>
            <p:cNvSpPr>
              <a:spLocks/>
            </p:cNvSpPr>
            <p:nvPr userDrawn="1"/>
          </p:nvSpPr>
          <p:spPr bwMode="auto">
            <a:xfrm>
              <a:off x="7213600"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e 202"/>
          <p:cNvGrpSpPr/>
          <p:nvPr userDrawn="1"/>
        </p:nvGrpSpPr>
        <p:grpSpPr>
          <a:xfrm>
            <a:off x="6087506" y="3983385"/>
            <a:ext cx="3425744" cy="1287587"/>
            <a:chOff x="5816601" y="3616326"/>
            <a:chExt cx="3708400" cy="1393825"/>
          </a:xfrm>
          <a:solidFill>
            <a:schemeClr val="accent2"/>
          </a:solidFill>
        </p:grpSpPr>
        <p:sp>
          <p:nvSpPr>
            <p:cNvPr id="28"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425"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7"/>
          <p:cNvGrpSpPr/>
          <p:nvPr userDrawn="1"/>
        </p:nvGrpSpPr>
        <p:grpSpPr>
          <a:xfrm>
            <a:off x="5032375" y="2775836"/>
            <a:ext cx="4510078" cy="2525522"/>
            <a:chOff x="867725" y="3468294"/>
            <a:chExt cx="4510078" cy="2525522"/>
          </a:xfrm>
        </p:grpSpPr>
        <p:sp>
          <p:nvSpPr>
            <p:cNvPr id="11"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solidFill>
                <a:schemeClr val="bg1"/>
              </a:soli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2012 global revenues of EUR 10.3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www.capgemini.com</a:t>
              </a:r>
              <a:endParaRPr lang="en-US" sz="1000" dirty="0">
                <a:solidFill>
                  <a:schemeClr val="bg1"/>
                </a:solidFill>
                <a:latin typeface="Arial" pitchFamily="34" charset="0"/>
                <a:cs typeface="Arial" pitchFamily="34" charset="0"/>
              </a:endParaRPr>
            </a:p>
          </p:txBody>
        </p:sp>
        <p:pic>
          <p:nvPicPr>
            <p:cNvPr id="12" name="Image 337" descr="CBE_Label_ppt.png"/>
            <p:cNvPicPr>
              <a:picLocks noChangeAspect="1"/>
            </p:cNvPicPr>
            <p:nvPr userDrawn="1"/>
          </p:nvPicPr>
          <p:blipFill>
            <a:blip r:embed="rId7" cstate="screen"/>
            <a:stretch>
              <a:fillRect/>
            </a:stretch>
          </p:blipFill>
          <p:spPr>
            <a:xfrm>
              <a:off x="867725" y="3468294"/>
              <a:ext cx="519572" cy="522508"/>
            </a:xfrm>
            <a:prstGeom prst="rect">
              <a:avLst/>
            </a:prstGeom>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401"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pic>
        <p:nvPicPr>
          <p:cNvPr id="6" name="Picture 3" descr="D:\Live_2014\ABM\May\20_Total PPT Temp\Total_PPT\Total-Cover-Images-Final-Option.jpg"/>
          <p:cNvPicPr>
            <a:picLocks noChangeAspect="1" noChangeArrowheads="1"/>
          </p:cNvPicPr>
          <p:nvPr userDrawn="1"/>
        </p:nvPicPr>
        <p:blipFill>
          <a:blip r:embed="rId4"/>
          <a:srcRect t="4979" b="5237"/>
          <a:stretch>
            <a:fillRect/>
          </a:stretch>
        </p:blipFill>
        <p:spPr bwMode="auto">
          <a:xfrm>
            <a:off x="0" y="0"/>
            <a:ext cx="9906000" cy="6858000"/>
          </a:xfrm>
          <a:prstGeom prst="rect">
            <a:avLst/>
          </a:prstGeom>
          <a:noFill/>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3106"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nvPr>
        </p:nvSpPr>
        <p:spPr>
          <a:xfrm>
            <a:off x="0" y="832190"/>
            <a:ext cx="98298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sp>
        <p:nvSpPr>
          <p:cNvPr id="8" name="Rectangle 7"/>
          <p:cNvSpPr/>
          <p:nvPr userDrawn="1"/>
        </p:nvSpPr>
        <p:spPr>
          <a:xfrm>
            <a:off x="0" y="-6350"/>
            <a:ext cx="9906000" cy="6367346"/>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185"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485680" y="1683660"/>
            <a:ext cx="5823038" cy="307777"/>
          </a:xfrm>
        </p:spPr>
        <p:txBody>
          <a:bodyPr wrap="square">
            <a:spAutoFit/>
          </a:bodyPr>
          <a:lstStyle>
            <a:lvl1pPr>
              <a:buClr>
                <a:schemeClr val="accent5"/>
              </a:buClr>
              <a:defRPr/>
            </a:lvl1pPr>
          </a:lstStyle>
          <a:p>
            <a:pPr lvl="0"/>
            <a:r>
              <a:rPr lang="en-US" noProof="0" dirty="0" smtClean="0"/>
              <a:t>Click to edit Master text style</a:t>
            </a:r>
          </a:p>
        </p:txBody>
      </p:sp>
      <p:sp>
        <p:nvSpPr>
          <p:cNvPr id="11" name="Freeform 4"/>
          <p:cNvSpPr>
            <a:spLocks/>
          </p:cNvSpPr>
          <p:nvPr userDrawn="1">
            <p:custDataLst>
              <p:tags r:id="rId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138"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5438" y="1494765"/>
            <a:ext cx="9251950"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20162" name="think-cell Slide" r:id="rId4" imgW="360" imgH="360" progId="">
                  <p:embed/>
                </p:oleObj>
              </mc:Choice>
              <mc:Fallback>
                <p:oleObj name="think-cell Slide" r:id="rId4" imgW="360" imgH="36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nvPr>
        </p:nvSpPr>
        <p:spPr>
          <a:xfrm>
            <a:off x="323439" y="1495447"/>
            <a:ext cx="9235440" cy="307777"/>
          </a:xfrm>
        </p:spPr>
        <p:txBody>
          <a:bodyPr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7" name="Content Placeholder 5"/>
          <p:cNvSpPr>
            <a:spLocks noGrp="1"/>
          </p:cNvSpPr>
          <p:nvPr userDrawn="1">
            <p:ph sz="quarter" idx="10"/>
          </p:nvPr>
        </p:nvSpPr>
        <p:spPr>
          <a:xfrm>
            <a:off x="325437" y="1889039"/>
            <a:ext cx="9251951" cy="4395874"/>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257"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325437" y="1876339"/>
            <a:ext cx="4545013" cy="471550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5032374" y="1876339"/>
            <a:ext cx="4545014" cy="472558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7"/>
          <p:cNvSpPr>
            <a:spLocks noGrp="1"/>
          </p:cNvSpPr>
          <p:nvPr>
            <p:ph type="body" sz="quarter" idx="12" hasCustomPrompt="1"/>
          </p:nvPr>
        </p:nvSpPr>
        <p:spPr>
          <a:xfrm>
            <a:off x="323439" y="1495447"/>
            <a:ext cx="4544568"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8" name="Espace réservé du texte 7"/>
          <p:cNvSpPr>
            <a:spLocks noGrp="1"/>
          </p:cNvSpPr>
          <p:nvPr>
            <p:ph type="body" sz="quarter" idx="13" hasCustomPrompt="1"/>
          </p:nvPr>
        </p:nvSpPr>
        <p:spPr>
          <a:xfrm>
            <a:off x="5032374" y="1495447"/>
            <a:ext cx="4544568"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233"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12" name="Content Placeholder 5"/>
          <p:cNvSpPr>
            <a:spLocks noGrp="1"/>
          </p:cNvSpPr>
          <p:nvPr userDrawn="1">
            <p:ph sz="quarter" idx="10"/>
          </p:nvPr>
        </p:nvSpPr>
        <p:spPr>
          <a:xfrm>
            <a:off x="325437" y="1499616"/>
            <a:ext cx="4545013" cy="4715504"/>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6"/>
          <p:cNvSpPr>
            <a:spLocks noGrp="1"/>
          </p:cNvSpPr>
          <p:nvPr userDrawn="1">
            <p:ph sz="quarter" idx="11"/>
          </p:nvPr>
        </p:nvSpPr>
        <p:spPr>
          <a:xfrm>
            <a:off x="5032374" y="1499616"/>
            <a:ext cx="4545014" cy="4725584"/>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209"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7153"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21266"/>
            <a:ext cx="89154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47CD3BC1-A2FE-477B-BC4B-91440EEA7D51}" type="datetimeFigureOut">
              <a:rPr lang="en-US" smtClean="0"/>
              <a:t>1/3/2017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2059340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5.png"/><Relationship Id="rId26" Type="http://schemas.openxmlformats.org/officeDocument/2006/relationships/image" Target="../media/image9.gif"/><Relationship Id="rId3" Type="http://schemas.openxmlformats.org/officeDocument/2006/relationships/slideLayout" Target="../slideLayouts/slideLayout12.xml"/><Relationship Id="rId21" Type="http://schemas.openxmlformats.org/officeDocument/2006/relationships/hyperlink" Target="http://www.twitter.com/capgemini" TargetMode="Externa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1.xml"/><Relationship Id="rId16" Type="http://schemas.openxmlformats.org/officeDocument/2006/relationships/image" Target="../media/image1.emf"/><Relationship Id="rId20"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8.png"/><Relationship Id="rId5" Type="http://schemas.openxmlformats.org/officeDocument/2006/relationships/vmlDrawing" Target="../drawings/vmlDrawing10.vml"/><Relationship Id="rId15" Type="http://schemas.openxmlformats.org/officeDocument/2006/relationships/oleObject" Target="../embeddings/oleObject10.bin"/><Relationship Id="rId23" Type="http://schemas.openxmlformats.org/officeDocument/2006/relationships/hyperlink" Target="http://www.youtube.com/capgemini" TargetMode="External"/><Relationship Id="rId28" Type="http://schemas.openxmlformats.org/officeDocument/2006/relationships/image" Target="../media/image10.png"/><Relationship Id="rId10" Type="http://schemas.openxmlformats.org/officeDocument/2006/relationships/tags" Target="../tags/tag27.xml"/><Relationship Id="rId19" Type="http://schemas.openxmlformats.org/officeDocument/2006/relationships/hyperlink" Target="http://www.linkedin.com/company/capgemini" TargetMode="External"/><Relationship Id="rId4" Type="http://schemas.openxmlformats.org/officeDocument/2006/relationships/theme" Target="../theme/theme2.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7.png"/><Relationship Id="rId27"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4.vml"/><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tags" Target="../tags/tag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405"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endParaRPr lang="en-US" noProof="0" dirty="0"/>
          </a:p>
        </p:txBody>
      </p:sp>
      <p:sp>
        <p:nvSpPr>
          <p:cNvPr id="3" name="Text Placeholder 2"/>
          <p:cNvSpPr>
            <a:spLocks noGrp="1"/>
          </p:cNvSpPr>
          <p:nvPr>
            <p:ph type="body" idx="1"/>
            <p:custDataLst>
              <p:tags r:id="rId14"/>
            </p:custDataLst>
          </p:nvPr>
        </p:nvSpPr>
        <p:spPr>
          <a:xfrm>
            <a:off x="325438" y="1501977"/>
            <a:ext cx="9251950" cy="4636540"/>
          </a:xfrm>
          <a:prstGeom prst="rect">
            <a:avLst/>
          </a:prstGeom>
        </p:spPr>
        <p:txBody>
          <a:bodyPr vert="horz" lIns="0" tIns="0" rIns="0" bIns="0" rtlCol="0">
            <a:noAutofit/>
          </a:bodyPr>
          <a:lstStyle/>
          <a:p>
            <a:pPr lvl="0"/>
            <a:endParaRPr lang="en-US" noProof="0" dirty="0" smtClean="0"/>
          </a:p>
        </p:txBody>
      </p:sp>
      <p:sp>
        <p:nvSpPr>
          <p:cNvPr id="11" name="TextBox 10"/>
          <p:cNvSpPr txBox="1"/>
          <p:nvPr>
            <p:custDataLst>
              <p:tags r:id="rId15"/>
            </p:custDataLst>
          </p:nvPr>
        </p:nvSpPr>
        <p:spPr>
          <a:xfrm>
            <a:off x="9622761" y="6661691"/>
            <a:ext cx="64" cy="107722"/>
          </a:xfrm>
          <a:prstGeom prst="rect">
            <a:avLst/>
          </a:prstGeom>
          <a:noFill/>
        </p:spPr>
        <p:txBody>
          <a:bodyPr wrap="none" lIns="0" tIns="0" rIns="0" bIns="0" rtlCol="0" anchor="ctr">
            <a:spAutoFit/>
          </a:bodyPr>
          <a:lstStyle/>
          <a:p>
            <a:pPr algn="ctr"/>
            <a:endParaRPr lang="en-US" sz="700" dirty="0">
              <a:solidFill>
                <a:schemeClr val="bg2">
                  <a:lumMod val="75000"/>
                </a:schemeClr>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endParaRPr lang="en-US" altLang="en-US" sz="700" b="0" i="0" kern="1200" noProof="0" dirty="0" smtClean="0">
              <a:solidFill>
                <a:schemeClr val="tx2"/>
              </a:solidFill>
              <a:latin typeface="+mn-lt"/>
              <a:ea typeface="+mn-ea"/>
              <a:cs typeface="Helvetica Light"/>
            </a:endParaRP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endParaRPr lang="en-US" sz="700" b="1" dirty="0">
              <a:solidFill>
                <a:schemeClr val="bg2">
                  <a:lumMod val="75000"/>
                </a:schemeClr>
              </a:solidFill>
              <a:latin typeface="+mj-lt"/>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apgemini_logo_slides.jpg"/>
          <p:cNvPicPr>
            <a:picLocks noChangeAspect="1"/>
          </p:cNvPicPr>
          <p:nvPr/>
        </p:nvPicPr>
        <p:blipFill>
          <a:blip r:embed="rId22"/>
          <a:stretch>
            <a:fillRect/>
          </a:stretch>
        </p:blipFill>
        <p:spPr>
          <a:xfrm>
            <a:off x="323277" y="6452711"/>
            <a:ext cx="1380744" cy="320040"/>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6" r:id="rId4"/>
    <p:sldLayoutId id="2147483962" r:id="rId5"/>
    <p:sldLayoutId id="2147483963" r:id="rId6"/>
    <p:sldLayoutId id="2147483964" r:id="rId7"/>
    <p:sldLayoutId id="2147483934" r:id="rId8"/>
    <p:sldLayoutId id="2147483974" r:id="rId9"/>
  </p:sldLayoutIdLst>
  <p:timing>
    <p:tnLst>
      <p:par>
        <p:cTn id="1" dur="indefinite" restart="never" nodeType="tmRoot"/>
      </p:par>
    </p:tnLst>
  </p:timing>
  <p:hf sldNum="0" hdr="0" dt="0"/>
  <p:txStyles>
    <p:titleStyle>
      <a:lvl1pPr algn="l" defTabSz="914342" rtl="0" eaLnBrk="1" latinLnBrk="0" hangingPunct="1">
        <a:lnSpc>
          <a:spcPct val="85000"/>
        </a:lnSpc>
        <a:spcBef>
          <a:spcPct val="0"/>
        </a:spcBef>
        <a:buNone/>
        <a:defRPr sz="3200" b="0" kern="1200">
          <a:solidFill>
            <a:schemeClr val="tx1">
              <a:lumMod val="90000"/>
              <a:lumOff val="10000"/>
            </a:schemeClr>
          </a:solidFill>
          <a:latin typeface="+mj-lt"/>
          <a:ea typeface="+mj-ea"/>
          <a:cs typeface="+mj-cs"/>
        </a:defRPr>
      </a:lvl1pPr>
    </p:titleStyle>
    <p:bodyStyle>
      <a:lvl1pPr marL="228600" indent="-228600" algn="l" defTabSz="914342" rtl="0" eaLnBrk="1" latinLnBrk="0" hangingPunct="1">
        <a:spcBef>
          <a:spcPts val="0"/>
        </a:spcBef>
        <a:spcAft>
          <a:spcPts val="400"/>
        </a:spcAft>
        <a:buClr>
          <a:schemeClr val="tx1"/>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5"/>
        </a:buClr>
        <a:buFont typeface="Wingdings" pitchFamily="2" charset="2"/>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400"/>
        </a:spcAft>
        <a:buClr>
          <a:schemeClr val="accent3"/>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473"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a:gsLst>
              <a:gs pos="0">
                <a:schemeClr val="tx1"/>
              </a:gs>
              <a:gs pos="50000">
                <a:schemeClr val="tx1">
                  <a:lumMod val="90000"/>
                  <a:lumOff val="10000"/>
                </a:schemeClr>
              </a:gs>
              <a:gs pos="100000">
                <a:schemeClr val="tx1">
                  <a:lumMod val="75000"/>
                  <a:lumOff val="25000"/>
                </a:schemeClr>
              </a:gs>
            </a:gsLst>
            <a:lin ang="135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0" name="Rectangle 9"/>
          <p:cNvSpPr/>
          <p:nvPr>
            <p:custDataLst>
              <p:tags r:id="rId8"/>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2016 Capgemini. All rights 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11" name="Rectangle 10"/>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5" name="Picture 3" descr="C:\Users\UserSim\Desktop\DS_icons\128x128 shadows\facebook.png">
            <a:hlinkClick r:id="rId17"/>
          </p:cNvPr>
          <p:cNvPicPr>
            <a:picLocks noChangeAspect="1" noChangeArrowheads="1"/>
          </p:cNvPicPr>
          <p:nvPr>
            <p:custDataLst>
              <p:tags r:id="rId10"/>
            </p:custDataLst>
          </p:nvPr>
        </p:nvPicPr>
        <p:blipFill>
          <a:blip r:embed="rId18" cstate="email"/>
          <a:srcRect/>
          <a:stretch>
            <a:fillRect/>
          </a:stretch>
        </p:blipFill>
        <p:spPr bwMode="auto">
          <a:xfrm>
            <a:off x="7939252" y="5932547"/>
            <a:ext cx="278223" cy="263770"/>
          </a:xfrm>
          <a:prstGeom prst="rect">
            <a:avLst/>
          </a:prstGeom>
          <a:noFill/>
        </p:spPr>
      </p:pic>
      <p:pic>
        <p:nvPicPr>
          <p:cNvPr id="16" name="Picture 4" descr="C:\Users\UserSim\Desktop\DS_icons\128x128 shadows\linkedin.png">
            <a:hlinkClick r:id="rId19"/>
          </p:cNvPr>
          <p:cNvPicPr>
            <a:picLocks noChangeAspect="1" noChangeArrowheads="1"/>
          </p:cNvPicPr>
          <p:nvPr>
            <p:custDataLst>
              <p:tags r:id="rId11"/>
            </p:custDataLst>
          </p:nvPr>
        </p:nvPicPr>
        <p:blipFill>
          <a:blip r:embed="rId20" cstate="email"/>
          <a:srcRect/>
          <a:stretch>
            <a:fillRect/>
          </a:stretch>
        </p:blipFill>
        <p:spPr bwMode="auto">
          <a:xfrm>
            <a:off x="8274665" y="5932547"/>
            <a:ext cx="281313" cy="266700"/>
          </a:xfrm>
          <a:prstGeom prst="rect">
            <a:avLst/>
          </a:prstGeom>
          <a:noFill/>
        </p:spPr>
      </p:pic>
      <p:pic>
        <p:nvPicPr>
          <p:cNvPr id="17" name="Picture 5" descr="C:\Users\UserSim\Desktop\DS_icons\128x128 shadows\twitter.png">
            <a:hlinkClick r:id="rId21"/>
          </p:cNvPr>
          <p:cNvPicPr>
            <a:picLocks noChangeAspect="1" noChangeArrowheads="1"/>
          </p:cNvPicPr>
          <p:nvPr>
            <p:custDataLst>
              <p:tags r:id="rId12"/>
            </p:custDataLst>
          </p:nvPr>
        </p:nvPicPr>
        <p:blipFill>
          <a:blip r:embed="rId22" cstate="email"/>
          <a:srcRect/>
          <a:stretch>
            <a:fillRect/>
          </a:stretch>
        </p:blipFill>
        <p:spPr bwMode="auto">
          <a:xfrm>
            <a:off x="8903720" y="5932547"/>
            <a:ext cx="281313" cy="266700"/>
          </a:xfrm>
          <a:prstGeom prst="rect">
            <a:avLst/>
          </a:prstGeom>
          <a:noFill/>
        </p:spPr>
      </p:pic>
      <p:pic>
        <p:nvPicPr>
          <p:cNvPr id="21" name="Picture 6" descr="C:\Users\UserSim\Desktop\DS_icons\128x128 shadows\youtube.png">
            <a:hlinkClick r:id="rId23"/>
          </p:cNvPr>
          <p:cNvPicPr>
            <a:picLocks noChangeAspect="1" noChangeArrowheads="1"/>
          </p:cNvPicPr>
          <p:nvPr>
            <p:custDataLst>
              <p:tags r:id="rId13"/>
            </p:custDataLst>
          </p:nvPr>
        </p:nvPicPr>
        <p:blipFill>
          <a:blip r:embed="rId24" cstate="email"/>
          <a:srcRect/>
          <a:stretch>
            <a:fillRect/>
          </a:stretch>
        </p:blipFill>
        <p:spPr bwMode="auto">
          <a:xfrm>
            <a:off x="9242223" y="5932547"/>
            <a:ext cx="281313" cy="266700"/>
          </a:xfrm>
          <a:prstGeom prst="rect">
            <a:avLst/>
          </a:prstGeom>
          <a:noFill/>
        </p:spPr>
      </p:pic>
      <p:pic>
        <p:nvPicPr>
          <p:cNvPr id="23" name="Image 22" descr="Picto_Slideshare.gif">
            <a:hlinkClick r:id="rId25"/>
          </p:cNvPr>
          <p:cNvPicPr preferRelativeResize="0">
            <a:picLocks/>
          </p:cNvPicPr>
          <p:nvPr>
            <p:custDataLst>
              <p:tags r:id="rId14"/>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Picture 12" descr="Capgemini_logo_cover.jpg"/>
          <p:cNvPicPr>
            <a:picLocks noChangeAspect="1"/>
          </p:cNvPicPr>
          <p:nvPr/>
        </p:nvPicPr>
        <p:blipFill>
          <a:blip r:embed="rId27"/>
          <a:stretch>
            <a:fillRect/>
          </a:stretch>
        </p:blipFill>
        <p:spPr>
          <a:xfrm>
            <a:off x="735222" y="894219"/>
            <a:ext cx="2999235" cy="694944"/>
          </a:xfrm>
          <a:prstGeom prst="rect">
            <a:avLst/>
          </a:prstGeom>
        </p:spPr>
      </p:pic>
      <p:pic>
        <p:nvPicPr>
          <p:cNvPr id="14" name="Picture 2" descr="D:\LIVE WORK\ABM\2016\March\21_GE Capital\FOR_AMRITA\2000px-General_Electric_logo.svg.png"/>
          <p:cNvPicPr>
            <a:picLocks noChangeAspect="1" noChangeArrowheads="1"/>
          </p:cNvPicPr>
          <p:nvPr/>
        </p:nvPicPr>
        <p:blipFill>
          <a:blip r:embed="rId28"/>
          <a:srcRect l="1233" t="2258" r="3167" b="1742"/>
          <a:stretch>
            <a:fillRect/>
          </a:stretch>
        </p:blipFill>
        <p:spPr bwMode="auto">
          <a:xfrm>
            <a:off x="8490858" y="882802"/>
            <a:ext cx="714788" cy="717779"/>
          </a:xfrm>
          <a:prstGeom prst="rect">
            <a:avLst/>
          </a:prstGeom>
          <a:noFill/>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377"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2"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5438775"/>
            <a:ext cx="4181475" cy="638175"/>
          </a:xfrm>
          <a:prstGeom prst="rect">
            <a:avLst/>
          </a:prstGeom>
          <a:solidFill>
            <a:schemeClr val="bg1">
              <a:lumMod val="8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lnSpc>
                <a:spcPct val="85000"/>
              </a:lnSpc>
              <a:spcBef>
                <a:spcPct val="0"/>
              </a:spcBef>
              <a:spcAft>
                <a:spcPct val="0"/>
              </a:spcAft>
            </a:pPr>
            <a:r>
              <a:rPr lang="en-GB" sz="2400" b="1" dirty="0">
                <a:solidFill>
                  <a:schemeClr val="accent5">
                    <a:lumMod val="75000"/>
                  </a:schemeClr>
                </a:solidFill>
                <a:latin typeface="Candara" panose="020E0502030303020204" pitchFamily="34" charset="0"/>
              </a:rPr>
              <a:t>Capgemini GE HC </a:t>
            </a:r>
            <a:br>
              <a:rPr lang="en-GB" sz="2400" b="1" dirty="0">
                <a:solidFill>
                  <a:schemeClr val="accent5">
                    <a:lumMod val="75000"/>
                  </a:schemeClr>
                </a:solidFill>
                <a:latin typeface="Candara" panose="020E0502030303020204" pitchFamily="34" charset="0"/>
              </a:rPr>
            </a:br>
            <a:r>
              <a:rPr lang="en-GB" sz="2400" b="1" dirty="0">
                <a:solidFill>
                  <a:schemeClr val="accent5">
                    <a:lumMod val="75000"/>
                  </a:schemeClr>
                </a:solidFill>
                <a:latin typeface="Candara" panose="020E0502030303020204" pitchFamily="34" charset="0"/>
              </a:rPr>
              <a:t>SDT Program Status</a:t>
            </a:r>
            <a:endParaRPr kumimoji="0" lang="en-US" sz="2400" b="1" i="0" u="none" strike="noStrike" cap="none" normalizeH="0" baseline="0" dirty="0" smtClean="0">
              <a:ln>
                <a:noFill/>
              </a:ln>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 Modules – Areas where we need KT</a:t>
            </a:r>
            <a:endParaRPr lang="en-US" dirty="0"/>
          </a:p>
        </p:txBody>
      </p:sp>
      <p:sp>
        <p:nvSpPr>
          <p:cNvPr id="4" name="TextBox 3"/>
          <p:cNvSpPr txBox="1"/>
          <p:nvPr/>
        </p:nvSpPr>
        <p:spPr>
          <a:xfrm>
            <a:off x="563526" y="1313993"/>
            <a:ext cx="8782493" cy="5047536"/>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Launch of SDT Booking from Siebel </a:t>
            </a:r>
            <a:r>
              <a:rPr lang="en-US" sz="1400" dirty="0" smtClean="0"/>
              <a:t>Intl</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Request </a:t>
            </a:r>
            <a:r>
              <a:rPr lang="en-US" sz="1400" dirty="0" smtClean="0"/>
              <a:t>Appointment and Create </a:t>
            </a:r>
            <a:r>
              <a:rPr lang="en-US" sz="1400" dirty="0"/>
              <a:t>Visit Without </a:t>
            </a:r>
            <a:r>
              <a:rPr lang="en-US" sz="1400" dirty="0" smtClean="0"/>
              <a:t>appointment</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Early Start &amp; Late Start Mapping against Job </a:t>
            </a:r>
            <a:r>
              <a:rPr lang="en-US" sz="1400" dirty="0" smtClean="0"/>
              <a:t>Types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UI Screens for different job types &amp; Installation </a:t>
            </a:r>
            <a:r>
              <a:rPr lang="en-US" sz="1400" dirty="0" smtClean="0"/>
              <a:t>job</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Cancel </a:t>
            </a:r>
            <a:r>
              <a:rPr lang="en-US" sz="1400" dirty="0" smtClean="0"/>
              <a:t>Visit and Modify Visit</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smtClean="0"/>
              <a:t>SSO </a:t>
            </a:r>
            <a:r>
              <a:rPr lang="en-US" sz="1400" dirty="0"/>
              <a:t>ID field population </a:t>
            </a:r>
            <a:r>
              <a:rPr lang="en-US" sz="1400" dirty="0" smtClean="0"/>
              <a:t>logic</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SDT Booking Time Zone </a:t>
            </a:r>
            <a:r>
              <a:rPr lang="en-US" sz="1400" dirty="0" smtClean="0"/>
              <a:t>Conversion</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Part pickup management (adding/removing/modification) of parts </a:t>
            </a:r>
            <a:r>
              <a:rPr lang="en-US" sz="1400" dirty="0" smtClean="0"/>
              <a:t>list</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Part pick-up visit </a:t>
            </a:r>
            <a:r>
              <a:rPr lang="en-US" sz="1400" dirty="0" smtClean="0"/>
              <a:t>creation</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Part Pick-up - Check </a:t>
            </a:r>
            <a:r>
              <a:rPr lang="en-US" sz="1400" dirty="0" smtClean="0"/>
              <a:t>Address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Same Site or System  Dependency Visit </a:t>
            </a:r>
            <a:r>
              <a:rPr lang="en-US" sz="1400" dirty="0" smtClean="0"/>
              <a:t>creation</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Back function to return to SDT Booking Landing page</a:t>
            </a:r>
            <a:endParaRPr lang="en-US" sz="1400" dirty="0" smtClean="0">
              <a:solidFill>
                <a:schemeClr val="tx2">
                  <a:lumMod val="50000"/>
                </a:schemeClr>
              </a:solidFill>
            </a:endParaRPr>
          </a:p>
        </p:txBody>
      </p:sp>
      <p:sp>
        <p:nvSpPr>
          <p:cNvPr id="3" name="Rounded Rectangle 2"/>
          <p:cNvSpPr/>
          <p:nvPr/>
        </p:nvSpPr>
        <p:spPr bwMode="auto">
          <a:xfrm>
            <a:off x="114299" y="1313993"/>
            <a:ext cx="9231719" cy="5047536"/>
          </a:xfrm>
          <a:prstGeom prst="roundRect">
            <a:avLst/>
          </a:prstGeom>
          <a:solidFill>
            <a:schemeClr val="tx1">
              <a:lumMod val="50000"/>
              <a:lumOff val="50000"/>
              <a:alpha val="20000"/>
            </a:schemeClr>
          </a:solidFill>
          <a:ln w="6350" cap="flat" cmpd="sng" algn="ctr">
            <a:solidFill>
              <a:schemeClr val="tx1">
                <a:lumMod val="75000"/>
                <a:lumOff val="25000"/>
              </a:schemeClr>
            </a:solidFill>
            <a:prstDash val="solid"/>
            <a:round/>
            <a:headEnd type="none" w="med" len="med"/>
            <a:tailEnd type="none" w="med" len="med"/>
          </a:ln>
          <a:effectLst>
            <a:outerShdw blurRad="508000" dist="50800" dir="6540000" sx="97000" sy="97000" algn="ctr" rotWithShape="0">
              <a:srgbClr val="000000">
                <a:alpha val="78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Tree>
    <p:extLst>
      <p:ext uri="{BB962C8B-B14F-4D97-AF65-F5344CB8AC3E}">
        <p14:creationId xmlns:p14="http://schemas.microsoft.com/office/powerpoint/2010/main" val="4010006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Excellence Checks</a:t>
            </a:r>
          </a:p>
        </p:txBody>
      </p:sp>
      <p:sp>
        <p:nvSpPr>
          <p:cNvPr id="3" name="Rectangle 2"/>
          <p:cNvSpPr/>
          <p:nvPr/>
        </p:nvSpPr>
        <p:spPr>
          <a:xfrm>
            <a:off x="2680053" y="2738588"/>
            <a:ext cx="4133046" cy="4133055"/>
          </a:xfrm>
          <a:prstGeom prst="rect">
            <a:avLst/>
          </a:prstGeom>
          <a:gradFill>
            <a:gsLst>
              <a:gs pos="0">
                <a:schemeClr val="tx1">
                  <a:lumMod val="25000"/>
                  <a:lumOff val="75000"/>
                </a:schemeClr>
              </a:gs>
              <a:gs pos="50000">
                <a:schemeClr val="tx1">
                  <a:lumMod val="50000"/>
                  <a:lumOff val="50000"/>
                </a:schemeClr>
              </a:gs>
              <a:gs pos="100000">
                <a:schemeClr val="tx1">
                  <a:lumMod val="75000"/>
                  <a:lumOff val="25000"/>
                </a:schemeClr>
              </a:gs>
            </a:gsLst>
            <a:lin ang="5400000" scaled="0"/>
          </a:gradFill>
          <a:ln>
            <a:noFill/>
          </a:ln>
          <a:effectLst>
            <a:outerShdw blurRad="1270000" dist="38100" dir="8100000" algn="tr" rotWithShape="0">
              <a:prstClr val="black">
                <a:alpha val="40000"/>
              </a:prstClr>
            </a:outerShdw>
          </a:effectLst>
          <a:scene3d>
            <a:camera prst="isometricOffAxis2Top"/>
            <a:lightRig rig="freezing" dir="t">
              <a:rot lat="0" lon="0" rev="16200000"/>
            </a:lightRig>
          </a:scene3d>
          <a:sp3d prstMaterial="matte">
            <a:bevelT w="342900" h="723900"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Rectangle 3"/>
          <p:cNvSpPr/>
          <p:nvPr/>
        </p:nvSpPr>
        <p:spPr>
          <a:xfrm>
            <a:off x="3128145" y="2247378"/>
            <a:ext cx="3214821" cy="3214828"/>
          </a:xfrm>
          <a:prstGeom prst="rect">
            <a:avLst/>
          </a:prstGeom>
          <a:solidFill>
            <a:schemeClr val="accent2">
              <a:lumMod val="60000"/>
              <a:lumOff val="40000"/>
            </a:schemeClr>
          </a:solidFill>
          <a:ln>
            <a:noFill/>
          </a:ln>
          <a:effectLst>
            <a:innerShdw blurRad="63500" dist="50800" dir="10800000">
              <a:prstClr val="black">
                <a:alpha val="50000"/>
              </a:prstClr>
            </a:innerShdw>
          </a:effectLst>
          <a:scene3d>
            <a:camera prst="isometricOffAxis2Top"/>
            <a:lightRig rig="freezing" dir="t">
              <a:rot lat="0" lon="0" rev="16200000"/>
            </a:lightRig>
          </a:scene3d>
          <a:sp3d prstMaterial="matte">
            <a:bevelT w="336550" h="723900"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5" name="Rectangle 4"/>
          <p:cNvSpPr/>
          <p:nvPr/>
        </p:nvSpPr>
        <p:spPr>
          <a:xfrm>
            <a:off x="3576241" y="1756388"/>
            <a:ext cx="2296596" cy="2296601"/>
          </a:xfrm>
          <a:prstGeom prst="rect">
            <a:avLst/>
          </a:prstGeom>
          <a:solidFill>
            <a:schemeClr val="bg1">
              <a:lumMod val="50000"/>
            </a:schemeClr>
          </a:solidFill>
          <a:ln>
            <a:noFill/>
          </a:ln>
          <a:effectLst>
            <a:innerShdw blurRad="63500" dist="50800" dir="10800000">
              <a:prstClr val="black">
                <a:alpha val="50000"/>
              </a:prstClr>
            </a:innerShdw>
          </a:effectLst>
          <a:scene3d>
            <a:camera prst="isometricOffAxis2Top"/>
            <a:lightRig rig="freezing" dir="t">
              <a:rot lat="0" lon="0" rev="16200000"/>
            </a:lightRig>
          </a:scene3d>
          <a:sp3d prstMaterial="matte">
            <a:bevelT w="336550" h="723900" prst="angle"/>
            <a:contourClr>
              <a:srgbClr val="FFC000"/>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6" name="Rectangle 5"/>
          <p:cNvSpPr/>
          <p:nvPr/>
        </p:nvSpPr>
        <p:spPr>
          <a:xfrm>
            <a:off x="4090389" y="1418040"/>
            <a:ext cx="1365075" cy="1365076"/>
          </a:xfrm>
          <a:prstGeom prst="rect">
            <a:avLst/>
          </a:prstGeom>
          <a:solidFill>
            <a:schemeClr val="accent6">
              <a:lumMod val="40000"/>
              <a:lumOff val="60000"/>
            </a:schemeClr>
          </a:solidFill>
          <a:ln>
            <a:noFill/>
          </a:ln>
          <a:effectLst>
            <a:innerShdw blurRad="63500" dist="50800" dir="10800000">
              <a:prstClr val="black">
                <a:alpha val="50000"/>
              </a:prstClr>
            </a:innerShdw>
          </a:effectLst>
          <a:scene3d>
            <a:camera prst="isometricOffAxis2Top"/>
            <a:lightRig rig="freezing" dir="t">
              <a:rot lat="0" lon="0" rev="16200000"/>
            </a:lightRig>
          </a:scene3d>
          <a:sp3d prstMaterial="matte">
            <a:bevelT w="254000" h="552450" prst="angle"/>
            <a:bevelB w="0" h="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dirty="0"/>
          </a:p>
        </p:txBody>
      </p:sp>
      <p:sp>
        <p:nvSpPr>
          <p:cNvPr id="7" name="Rectangle 6"/>
          <p:cNvSpPr/>
          <p:nvPr/>
        </p:nvSpPr>
        <p:spPr>
          <a:xfrm>
            <a:off x="4413215" y="788067"/>
            <a:ext cx="693362" cy="693362"/>
          </a:xfrm>
          <a:prstGeom prst="rect">
            <a:avLst/>
          </a:prstGeom>
          <a:solidFill>
            <a:srgbClr val="92D050"/>
          </a:solidFill>
          <a:ln>
            <a:noFill/>
          </a:ln>
          <a:effectLst>
            <a:innerShdw blurRad="63500" dist="50800" dir="10800000">
              <a:prstClr val="black">
                <a:alpha val="50000"/>
              </a:prstClr>
            </a:innerShdw>
          </a:effectLst>
          <a:scene3d>
            <a:camera prst="isometricOffAxis2Top"/>
            <a:lightRig rig="freezing" dir="t">
              <a:rot lat="0" lon="0" rev="16200000"/>
            </a:lightRig>
          </a:scene3d>
          <a:sp3d prstMaterial="matte">
            <a:bevelT w="349250" h="774700"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8" name="TextBox 7"/>
          <p:cNvSpPr txBox="1"/>
          <p:nvPr/>
        </p:nvSpPr>
        <p:spPr>
          <a:xfrm>
            <a:off x="4090389" y="1444008"/>
            <a:ext cx="1365075" cy="523220"/>
          </a:xfrm>
          <a:prstGeom prst="rect">
            <a:avLst/>
          </a:prstGeom>
          <a:noFill/>
        </p:spPr>
        <p:txBody>
          <a:bodyPr wrap="square" rtlCol="0">
            <a:spAutoFit/>
          </a:bodyPr>
          <a:lstStyle/>
          <a:p>
            <a:pPr algn="ctr"/>
            <a:r>
              <a:rPr lang="en-US" sz="1400" b="1" dirty="0" smtClean="0">
                <a:solidFill>
                  <a:schemeClr val="tx2">
                    <a:lumMod val="50000"/>
                  </a:schemeClr>
                </a:solidFill>
              </a:rPr>
              <a:t>Strategy (Annual)</a:t>
            </a:r>
          </a:p>
        </p:txBody>
      </p:sp>
      <p:sp>
        <p:nvSpPr>
          <p:cNvPr id="9" name="TextBox 8"/>
          <p:cNvSpPr txBox="1"/>
          <p:nvPr/>
        </p:nvSpPr>
        <p:spPr>
          <a:xfrm>
            <a:off x="3660633" y="4419471"/>
            <a:ext cx="2224586" cy="523220"/>
          </a:xfrm>
          <a:prstGeom prst="rect">
            <a:avLst/>
          </a:prstGeom>
          <a:noFill/>
        </p:spPr>
        <p:txBody>
          <a:bodyPr wrap="square" rtlCol="0">
            <a:spAutoFit/>
          </a:bodyPr>
          <a:lstStyle/>
          <a:p>
            <a:pPr algn="ctr"/>
            <a:r>
              <a:rPr lang="en-US" sz="1400" b="1" dirty="0" smtClean="0">
                <a:solidFill>
                  <a:schemeClr val="tx2">
                    <a:lumMod val="50000"/>
                  </a:schemeClr>
                </a:solidFill>
              </a:rPr>
              <a:t>Operations &amp; Support</a:t>
            </a:r>
          </a:p>
          <a:p>
            <a:pPr algn="ctr"/>
            <a:r>
              <a:rPr lang="en-US" sz="1400" b="1" dirty="0" smtClean="0">
                <a:solidFill>
                  <a:schemeClr val="tx2">
                    <a:lumMod val="50000"/>
                  </a:schemeClr>
                </a:solidFill>
              </a:rPr>
              <a:t>(Weekly/Bi-weekly)</a:t>
            </a:r>
          </a:p>
        </p:txBody>
      </p:sp>
      <p:sp>
        <p:nvSpPr>
          <p:cNvPr id="11" name="TextBox 10"/>
          <p:cNvSpPr txBox="1"/>
          <p:nvPr/>
        </p:nvSpPr>
        <p:spPr>
          <a:xfrm>
            <a:off x="4090389" y="2269960"/>
            <a:ext cx="1365075" cy="523220"/>
          </a:xfrm>
          <a:prstGeom prst="rect">
            <a:avLst/>
          </a:prstGeom>
          <a:noFill/>
        </p:spPr>
        <p:txBody>
          <a:bodyPr wrap="square" rtlCol="0">
            <a:spAutoFit/>
          </a:bodyPr>
          <a:lstStyle/>
          <a:p>
            <a:pPr algn="ctr"/>
            <a:r>
              <a:rPr lang="en-US" sz="1400" b="1" dirty="0" smtClean="0">
                <a:solidFill>
                  <a:schemeClr val="tx2">
                    <a:lumMod val="50000"/>
                  </a:schemeClr>
                </a:solidFill>
              </a:rPr>
              <a:t>Partnership</a:t>
            </a:r>
          </a:p>
          <a:p>
            <a:pPr algn="ctr"/>
            <a:r>
              <a:rPr lang="en-US" sz="1400" b="1" dirty="0" smtClean="0">
                <a:solidFill>
                  <a:schemeClr val="tx2">
                    <a:lumMod val="50000"/>
                  </a:schemeClr>
                </a:solidFill>
              </a:rPr>
              <a:t>(Quarterly)</a:t>
            </a:r>
          </a:p>
        </p:txBody>
      </p:sp>
      <p:sp>
        <p:nvSpPr>
          <p:cNvPr id="12" name="TextBox 11"/>
          <p:cNvSpPr txBox="1"/>
          <p:nvPr/>
        </p:nvSpPr>
        <p:spPr>
          <a:xfrm>
            <a:off x="4090389" y="3377070"/>
            <a:ext cx="1365075" cy="523220"/>
          </a:xfrm>
          <a:prstGeom prst="rect">
            <a:avLst/>
          </a:prstGeom>
          <a:noFill/>
        </p:spPr>
        <p:txBody>
          <a:bodyPr wrap="square" rtlCol="0">
            <a:spAutoFit/>
          </a:bodyPr>
          <a:lstStyle/>
          <a:p>
            <a:pPr algn="ctr"/>
            <a:r>
              <a:rPr lang="en-US" sz="1400" b="1" dirty="0" smtClean="0">
                <a:solidFill>
                  <a:schemeClr val="bg1"/>
                </a:solidFill>
              </a:rPr>
              <a:t>Governance</a:t>
            </a:r>
          </a:p>
          <a:p>
            <a:pPr algn="ctr"/>
            <a:r>
              <a:rPr lang="en-US" sz="1400" b="1" dirty="0" smtClean="0">
                <a:solidFill>
                  <a:schemeClr val="bg1"/>
                </a:solidFill>
              </a:rPr>
              <a:t>(Monthly)</a:t>
            </a:r>
          </a:p>
        </p:txBody>
      </p:sp>
      <p:sp>
        <p:nvSpPr>
          <p:cNvPr id="13" name="TextBox 12"/>
          <p:cNvSpPr txBox="1"/>
          <p:nvPr/>
        </p:nvSpPr>
        <p:spPr>
          <a:xfrm>
            <a:off x="3687929" y="5581804"/>
            <a:ext cx="2224586" cy="523220"/>
          </a:xfrm>
          <a:prstGeom prst="rect">
            <a:avLst/>
          </a:prstGeom>
          <a:noFill/>
        </p:spPr>
        <p:txBody>
          <a:bodyPr wrap="square" rtlCol="0">
            <a:spAutoFit/>
          </a:bodyPr>
          <a:lstStyle/>
          <a:p>
            <a:pPr algn="ctr"/>
            <a:r>
              <a:rPr lang="en-US" sz="1400" b="1" dirty="0" smtClean="0">
                <a:solidFill>
                  <a:schemeClr val="bg1"/>
                </a:solidFill>
              </a:rPr>
              <a:t>Operations &amp; Support</a:t>
            </a:r>
          </a:p>
          <a:p>
            <a:pPr algn="ctr"/>
            <a:r>
              <a:rPr lang="en-US" sz="1400" b="1" dirty="0" smtClean="0">
                <a:solidFill>
                  <a:schemeClr val="bg1"/>
                </a:solidFill>
              </a:rPr>
              <a:t>(Daily)</a:t>
            </a:r>
          </a:p>
        </p:txBody>
      </p:sp>
      <p:cxnSp>
        <p:nvCxnSpPr>
          <p:cNvPr id="14" name="Straight Connector 13"/>
          <p:cNvCxnSpPr/>
          <p:nvPr/>
        </p:nvCxnSpPr>
        <p:spPr>
          <a:xfrm>
            <a:off x="632687" y="2078564"/>
            <a:ext cx="8945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1700" y="6301709"/>
            <a:ext cx="8945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0362" y="2971185"/>
            <a:ext cx="8945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4028" y="4052632"/>
            <a:ext cx="8945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6910" y="5123753"/>
            <a:ext cx="8945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20362" y="1150501"/>
            <a:ext cx="10356" cy="516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589045" y="1150501"/>
            <a:ext cx="1318" cy="516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173635" y="1150501"/>
            <a:ext cx="30071" cy="516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5540" y="1134748"/>
            <a:ext cx="8964823" cy="15753"/>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89462" y="1092200"/>
            <a:ext cx="1780721" cy="287845"/>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solidFill>
                  <a:schemeClr val="tx1"/>
                </a:solidFill>
              </a:rPr>
              <a:t>Objectives</a:t>
            </a:r>
            <a:endParaRPr lang="en-IN" sz="2000" dirty="0">
              <a:solidFill>
                <a:schemeClr val="tx1"/>
              </a:solidFill>
            </a:endParaRPr>
          </a:p>
        </p:txBody>
      </p:sp>
      <p:sp>
        <p:nvSpPr>
          <p:cNvPr id="24" name="Rectangle 23"/>
          <p:cNvSpPr/>
          <p:nvPr/>
        </p:nvSpPr>
        <p:spPr>
          <a:xfrm>
            <a:off x="7267007" y="1092200"/>
            <a:ext cx="1780721" cy="28784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solidFill>
                <a:schemeClr val="tx1"/>
              </a:solidFill>
            </a:endParaRPr>
          </a:p>
          <a:p>
            <a:pPr algn="ctr">
              <a:defRPr/>
            </a:pPr>
            <a:r>
              <a:rPr lang="en-US" sz="2000" dirty="0">
                <a:solidFill>
                  <a:schemeClr val="tx1"/>
                </a:solidFill>
              </a:rPr>
              <a:t>Participants</a:t>
            </a:r>
          </a:p>
          <a:p>
            <a:pPr algn="ctr">
              <a:defRPr/>
            </a:pPr>
            <a:endParaRPr lang="en-IN" dirty="0">
              <a:solidFill>
                <a:schemeClr val="tx1"/>
              </a:solidFill>
            </a:endParaRPr>
          </a:p>
        </p:txBody>
      </p:sp>
      <p:sp>
        <p:nvSpPr>
          <p:cNvPr id="25" name="TextBox 58"/>
          <p:cNvSpPr txBox="1">
            <a:spLocks noChangeArrowheads="1"/>
          </p:cNvSpPr>
          <p:nvPr/>
        </p:nvSpPr>
        <p:spPr bwMode="auto">
          <a:xfrm>
            <a:off x="6692163" y="2510255"/>
            <a:ext cx="1511542" cy="21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a:solidFill>
                  <a:prstClr val="black"/>
                </a:solidFill>
              </a:rPr>
              <a:t>Steering </a:t>
            </a:r>
            <a:r>
              <a:rPr lang="en-US" sz="1000" b="1" dirty="0" smtClean="0">
                <a:solidFill>
                  <a:prstClr val="black"/>
                </a:solidFill>
              </a:rPr>
              <a:t>Committee</a:t>
            </a:r>
            <a:endParaRPr lang="en-IN" sz="1000" b="1" dirty="0">
              <a:solidFill>
                <a:prstClr val="black"/>
              </a:solidFill>
            </a:endParaRPr>
          </a:p>
        </p:txBody>
      </p:sp>
      <p:sp>
        <p:nvSpPr>
          <p:cNvPr id="26" name="TextBox 59"/>
          <p:cNvSpPr txBox="1">
            <a:spLocks noChangeArrowheads="1"/>
          </p:cNvSpPr>
          <p:nvPr/>
        </p:nvSpPr>
        <p:spPr bwMode="auto">
          <a:xfrm>
            <a:off x="6692163" y="3175435"/>
            <a:ext cx="16064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Engagement Owner </a:t>
            </a:r>
          </a:p>
          <a:p>
            <a:pPr eaLnBrk="1" hangingPunct="1"/>
            <a:r>
              <a:rPr lang="en-US" sz="1000" b="1" dirty="0" smtClean="0">
                <a:solidFill>
                  <a:prstClr val="black"/>
                </a:solidFill>
              </a:rPr>
              <a:t>Delivery Manager</a:t>
            </a:r>
          </a:p>
          <a:p>
            <a:pPr eaLnBrk="1" hangingPunct="1"/>
            <a:r>
              <a:rPr lang="en-US" sz="1000" b="1" dirty="0" smtClean="0">
                <a:solidFill>
                  <a:prstClr val="black"/>
                </a:solidFill>
              </a:rPr>
              <a:t>Client Manager</a:t>
            </a:r>
          </a:p>
          <a:p>
            <a:pPr eaLnBrk="1" hangingPunct="1"/>
            <a:r>
              <a:rPr lang="en-US" sz="1000" b="1" dirty="0" smtClean="0">
                <a:solidFill>
                  <a:prstClr val="black"/>
                </a:solidFill>
              </a:rPr>
              <a:t>PM</a:t>
            </a:r>
            <a:endParaRPr lang="en-IN" sz="1000" b="1" dirty="0">
              <a:solidFill>
                <a:prstClr val="black"/>
              </a:solidFill>
            </a:endParaRPr>
          </a:p>
        </p:txBody>
      </p:sp>
      <p:sp>
        <p:nvSpPr>
          <p:cNvPr id="27" name="TextBox 60"/>
          <p:cNvSpPr txBox="1">
            <a:spLocks noChangeArrowheads="1"/>
          </p:cNvSpPr>
          <p:nvPr/>
        </p:nvSpPr>
        <p:spPr bwMode="auto">
          <a:xfrm>
            <a:off x="6863611" y="4402176"/>
            <a:ext cx="14341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Leads</a:t>
            </a:r>
            <a:endParaRPr lang="en-IN" sz="1000" b="1" dirty="0">
              <a:solidFill>
                <a:prstClr val="black"/>
              </a:solidFill>
            </a:endParaRPr>
          </a:p>
        </p:txBody>
      </p:sp>
      <p:sp>
        <p:nvSpPr>
          <p:cNvPr id="28" name="TextBox 62"/>
          <p:cNvSpPr txBox="1">
            <a:spLocks noChangeArrowheads="1"/>
          </p:cNvSpPr>
          <p:nvPr/>
        </p:nvSpPr>
        <p:spPr bwMode="auto">
          <a:xfrm>
            <a:off x="8157860" y="2499394"/>
            <a:ext cx="1468405" cy="21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Senior </a:t>
            </a:r>
            <a:r>
              <a:rPr lang="en-US" sz="1000" b="1" dirty="0">
                <a:solidFill>
                  <a:prstClr val="black"/>
                </a:solidFill>
              </a:rPr>
              <a:t>Executives</a:t>
            </a:r>
            <a:endParaRPr lang="en-IN" sz="1000" b="1" dirty="0">
              <a:solidFill>
                <a:prstClr val="black"/>
              </a:solidFill>
            </a:endParaRPr>
          </a:p>
        </p:txBody>
      </p:sp>
      <p:sp>
        <p:nvSpPr>
          <p:cNvPr id="29" name="TextBox 63"/>
          <p:cNvSpPr txBox="1">
            <a:spLocks noChangeArrowheads="1"/>
          </p:cNvSpPr>
          <p:nvPr/>
        </p:nvSpPr>
        <p:spPr bwMode="auto">
          <a:xfrm>
            <a:off x="8157860" y="3201232"/>
            <a:ext cx="1304482" cy="21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a:solidFill>
                  <a:prstClr val="black"/>
                </a:solidFill>
              </a:rPr>
              <a:t>Program Office</a:t>
            </a:r>
            <a:endParaRPr lang="en-IN" sz="1000" b="1">
              <a:solidFill>
                <a:prstClr val="black"/>
              </a:solidFill>
            </a:endParaRPr>
          </a:p>
        </p:txBody>
      </p:sp>
      <p:sp>
        <p:nvSpPr>
          <p:cNvPr id="30" name="TextBox 65"/>
          <p:cNvSpPr txBox="1">
            <a:spLocks noChangeArrowheads="1"/>
          </p:cNvSpPr>
          <p:nvPr/>
        </p:nvSpPr>
        <p:spPr bwMode="auto">
          <a:xfrm>
            <a:off x="8195960" y="4415754"/>
            <a:ext cx="1326913" cy="2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Team Leaders</a:t>
            </a:r>
            <a:endParaRPr lang="en-IN" sz="1000" b="1" dirty="0">
              <a:solidFill>
                <a:prstClr val="black"/>
              </a:solidFill>
            </a:endParaRPr>
          </a:p>
        </p:txBody>
      </p:sp>
      <p:sp>
        <p:nvSpPr>
          <p:cNvPr id="31" name="TextBox 69"/>
          <p:cNvSpPr txBox="1">
            <a:spLocks noChangeArrowheads="1"/>
          </p:cNvSpPr>
          <p:nvPr/>
        </p:nvSpPr>
        <p:spPr bwMode="auto">
          <a:xfrm>
            <a:off x="6692163" y="1791754"/>
            <a:ext cx="1606444" cy="2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Executive </a:t>
            </a:r>
            <a:r>
              <a:rPr lang="en-US" sz="1000" b="1" dirty="0">
                <a:solidFill>
                  <a:prstClr val="black"/>
                </a:solidFill>
              </a:rPr>
              <a:t>Sponsors</a:t>
            </a:r>
            <a:endParaRPr lang="en-IN" sz="1000" b="1" dirty="0">
              <a:solidFill>
                <a:prstClr val="black"/>
              </a:solidFill>
            </a:endParaRPr>
          </a:p>
        </p:txBody>
      </p:sp>
      <p:sp>
        <p:nvSpPr>
          <p:cNvPr id="32" name="TextBox 70"/>
          <p:cNvSpPr txBox="1">
            <a:spLocks noChangeArrowheads="1"/>
          </p:cNvSpPr>
          <p:nvPr/>
        </p:nvSpPr>
        <p:spPr bwMode="auto">
          <a:xfrm>
            <a:off x="8157860" y="1791754"/>
            <a:ext cx="1326914" cy="2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CTO and Team</a:t>
            </a:r>
            <a:endParaRPr lang="en-IN" sz="1000" b="1" dirty="0">
              <a:solidFill>
                <a:prstClr val="black"/>
              </a:solidFill>
            </a:endParaRPr>
          </a:p>
        </p:txBody>
      </p:sp>
      <p:sp>
        <p:nvSpPr>
          <p:cNvPr id="33" name="TextBox 69"/>
          <p:cNvSpPr txBox="1">
            <a:spLocks noChangeArrowheads="1"/>
          </p:cNvSpPr>
          <p:nvPr/>
        </p:nvSpPr>
        <p:spPr bwMode="auto">
          <a:xfrm>
            <a:off x="6778933" y="1388179"/>
            <a:ext cx="11934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u="sng" dirty="0" smtClean="0">
                <a:solidFill>
                  <a:prstClr val="black"/>
                </a:solidFill>
              </a:rPr>
              <a:t>Capgemini</a:t>
            </a:r>
            <a:endParaRPr lang="en-IN" sz="1000" b="1" u="sng" dirty="0">
              <a:solidFill>
                <a:prstClr val="black"/>
              </a:solidFill>
            </a:endParaRPr>
          </a:p>
        </p:txBody>
      </p:sp>
      <p:sp>
        <p:nvSpPr>
          <p:cNvPr id="34" name="TextBox 69"/>
          <p:cNvSpPr txBox="1">
            <a:spLocks noChangeArrowheads="1"/>
          </p:cNvSpPr>
          <p:nvPr/>
        </p:nvSpPr>
        <p:spPr bwMode="auto">
          <a:xfrm>
            <a:off x="8173405" y="1395247"/>
            <a:ext cx="803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u="sng" dirty="0" smtClean="0">
                <a:solidFill>
                  <a:prstClr val="black"/>
                </a:solidFill>
              </a:rPr>
              <a:t>GE HC</a:t>
            </a:r>
            <a:endParaRPr lang="en-IN" sz="1000" b="1" u="sng" dirty="0">
              <a:solidFill>
                <a:prstClr val="black"/>
              </a:solidFill>
            </a:endParaRPr>
          </a:p>
        </p:txBody>
      </p:sp>
      <p:sp>
        <p:nvSpPr>
          <p:cNvPr id="35" name="TextBox 60"/>
          <p:cNvSpPr txBox="1">
            <a:spLocks noChangeArrowheads="1"/>
          </p:cNvSpPr>
          <p:nvPr/>
        </p:nvSpPr>
        <p:spPr bwMode="auto">
          <a:xfrm>
            <a:off x="6874469" y="5541964"/>
            <a:ext cx="14341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Leads</a:t>
            </a:r>
            <a:endParaRPr lang="en-IN" sz="1000" b="1" dirty="0">
              <a:solidFill>
                <a:prstClr val="black"/>
              </a:solidFill>
            </a:endParaRPr>
          </a:p>
        </p:txBody>
      </p:sp>
      <p:sp>
        <p:nvSpPr>
          <p:cNvPr id="36" name="TextBox 65"/>
          <p:cNvSpPr txBox="1">
            <a:spLocks noChangeArrowheads="1"/>
          </p:cNvSpPr>
          <p:nvPr/>
        </p:nvSpPr>
        <p:spPr bwMode="auto">
          <a:xfrm>
            <a:off x="8206818" y="5555542"/>
            <a:ext cx="1326913" cy="2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b="1" dirty="0" smtClean="0">
                <a:solidFill>
                  <a:prstClr val="black"/>
                </a:solidFill>
              </a:rPr>
              <a:t>Team Leaders</a:t>
            </a:r>
            <a:endParaRPr lang="en-IN" sz="1000" b="1" dirty="0">
              <a:solidFill>
                <a:prstClr val="black"/>
              </a:solidFill>
            </a:endParaRPr>
          </a:p>
        </p:txBody>
      </p:sp>
      <p:sp>
        <p:nvSpPr>
          <p:cNvPr id="37" name="Content Placeholder 2"/>
          <p:cNvSpPr txBox="1">
            <a:spLocks/>
          </p:cNvSpPr>
          <p:nvPr/>
        </p:nvSpPr>
        <p:spPr>
          <a:xfrm>
            <a:off x="616912" y="1369312"/>
            <a:ext cx="3297440" cy="1143231"/>
          </a:xfrm>
          <a:prstGeom prst="rect">
            <a:avLst/>
          </a:prstGeom>
        </p:spPr>
        <p:txBody>
          <a:bodyPr rtlCol="0">
            <a:noAutofit/>
          </a:bodyPr>
          <a:lstStyle>
            <a:lvl1pPr marL="228600" indent="-228600" algn="l" defTabSz="914342" rtl="0" eaLnBrk="1" latinLnBrk="0" hangingPunct="1">
              <a:spcBef>
                <a:spcPts val="0"/>
              </a:spcBef>
              <a:spcAft>
                <a:spcPts val="400"/>
              </a:spcAft>
              <a:buClr>
                <a:schemeClr val="tx1"/>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5"/>
              </a:buClr>
              <a:buFont typeface="Wingdings" pitchFamily="2" charset="2"/>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400"/>
              </a:spcAft>
              <a:buClr>
                <a:schemeClr val="accent3"/>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accent1"/>
              </a:buClr>
              <a:buFont typeface="Wingdings" pitchFamily="2" charset="2"/>
              <a:buNone/>
              <a:defRPr/>
            </a:pPr>
            <a:r>
              <a:rPr lang="en-US" sz="1000" b="1" dirty="0" smtClean="0">
                <a:solidFill>
                  <a:schemeClr val="tx1">
                    <a:lumMod val="90000"/>
                    <a:lumOff val="10000"/>
                  </a:schemeClr>
                </a:solidFill>
              </a:rPr>
              <a:t>Yearly Workout</a:t>
            </a:r>
          </a:p>
          <a:p>
            <a:pPr marL="285750" indent="-285750">
              <a:buClr>
                <a:schemeClr val="accent1"/>
              </a:buClr>
              <a:buFont typeface="Arial" pitchFamily="34" charset="0"/>
              <a:buChar char="•"/>
              <a:defRPr/>
            </a:pPr>
            <a:r>
              <a:rPr lang="en-US" sz="1000" dirty="0" smtClean="0">
                <a:solidFill>
                  <a:schemeClr val="tx1">
                    <a:lumMod val="90000"/>
                    <a:lumOff val="10000"/>
                  </a:schemeClr>
                </a:solidFill>
              </a:rPr>
              <a:t>Strategic Direction</a:t>
            </a:r>
          </a:p>
          <a:p>
            <a:pPr marL="285750" indent="-285750">
              <a:buClr>
                <a:schemeClr val="accent1"/>
              </a:buClr>
              <a:buFont typeface="Arial" pitchFamily="34" charset="0"/>
              <a:buChar char="•"/>
              <a:defRPr/>
            </a:pPr>
            <a:r>
              <a:rPr lang="en-US" sz="1000" dirty="0" smtClean="0">
                <a:solidFill>
                  <a:schemeClr val="tx1">
                    <a:lumMod val="90000"/>
                    <a:lumOff val="10000"/>
                  </a:schemeClr>
                </a:solidFill>
              </a:rPr>
              <a:t>Long Range Planning</a:t>
            </a:r>
          </a:p>
          <a:p>
            <a:pPr>
              <a:spcAft>
                <a:spcPts val="0"/>
              </a:spcAft>
              <a:buFont typeface="Arial" pitchFamily="34" charset="0"/>
              <a:buChar char="•"/>
              <a:defRPr/>
            </a:pPr>
            <a:endParaRPr lang="en-IN" sz="1000" dirty="0">
              <a:solidFill>
                <a:schemeClr val="tx1">
                  <a:lumMod val="90000"/>
                  <a:lumOff val="10000"/>
                </a:schemeClr>
              </a:solidFill>
            </a:endParaRPr>
          </a:p>
        </p:txBody>
      </p:sp>
      <p:sp>
        <p:nvSpPr>
          <p:cNvPr id="38" name="Content Placeholder 2"/>
          <p:cNvSpPr txBox="1">
            <a:spLocks/>
          </p:cNvSpPr>
          <p:nvPr/>
        </p:nvSpPr>
        <p:spPr>
          <a:xfrm>
            <a:off x="616912" y="2052014"/>
            <a:ext cx="2436413" cy="1020431"/>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defRPr/>
            </a:pPr>
            <a:r>
              <a:rPr lang="en-US" sz="1000" b="1" dirty="0">
                <a:solidFill>
                  <a:schemeClr val="tx1">
                    <a:lumMod val="90000"/>
                    <a:lumOff val="10000"/>
                  </a:schemeClr>
                </a:solidFill>
              </a:rPr>
              <a:t>Quarterly Review</a:t>
            </a:r>
          </a:p>
          <a:p>
            <a:pPr marL="285750" indent="-285750" defTabSz="914342">
              <a:spcBef>
                <a:spcPts val="0"/>
              </a:spcBef>
              <a:spcAft>
                <a:spcPts val="400"/>
              </a:spcAft>
              <a:defRPr/>
            </a:pPr>
            <a:endParaRPr lang="en-US" sz="300" dirty="0" smtClean="0">
              <a:solidFill>
                <a:schemeClr val="tx1">
                  <a:lumMod val="90000"/>
                  <a:lumOff val="10000"/>
                </a:schemeClr>
              </a:solidFill>
            </a:endParaRPr>
          </a:p>
          <a:p>
            <a:pPr marL="285750" indent="-285750" defTabSz="914342">
              <a:spcBef>
                <a:spcPts val="0"/>
              </a:spcBef>
              <a:spcAft>
                <a:spcPts val="400"/>
              </a:spcAft>
              <a:defRPr/>
            </a:pPr>
            <a:r>
              <a:rPr lang="en-US" sz="1000" dirty="0" smtClean="0">
                <a:solidFill>
                  <a:schemeClr val="tx1">
                    <a:lumMod val="90000"/>
                    <a:lumOff val="10000"/>
                  </a:schemeClr>
                </a:solidFill>
              </a:rPr>
              <a:t>Corporate </a:t>
            </a:r>
            <a:r>
              <a:rPr lang="en-US" sz="1000" dirty="0">
                <a:solidFill>
                  <a:schemeClr val="tx1">
                    <a:lumMod val="90000"/>
                    <a:lumOff val="10000"/>
                  </a:schemeClr>
                </a:solidFill>
              </a:rPr>
              <a:t>Updates</a:t>
            </a:r>
          </a:p>
          <a:p>
            <a:pPr marL="285750" indent="-285750" defTabSz="914342">
              <a:spcBef>
                <a:spcPts val="0"/>
              </a:spcBef>
              <a:spcAft>
                <a:spcPts val="400"/>
              </a:spcAft>
              <a:defRPr/>
            </a:pPr>
            <a:r>
              <a:rPr lang="en-US" sz="1000" dirty="0">
                <a:solidFill>
                  <a:schemeClr val="tx1">
                    <a:lumMod val="90000"/>
                    <a:lumOff val="10000"/>
                  </a:schemeClr>
                </a:solidFill>
              </a:rPr>
              <a:t>Industry Updates</a:t>
            </a:r>
          </a:p>
          <a:p>
            <a:pPr marL="285750" indent="-285750">
              <a:buClr>
                <a:srgbClr val="4F81BD"/>
              </a:buClr>
              <a:defRPr/>
            </a:pPr>
            <a:endParaRPr lang="en-US" sz="1000" dirty="0" smtClean="0">
              <a:solidFill>
                <a:schemeClr val="tx1">
                  <a:lumMod val="90000"/>
                  <a:lumOff val="10000"/>
                </a:schemeClr>
              </a:solidFill>
            </a:endParaRPr>
          </a:p>
          <a:p>
            <a:pPr>
              <a:buClr>
                <a:srgbClr val="4F81BD"/>
              </a:buClr>
              <a:defRPr/>
            </a:pPr>
            <a:endParaRPr lang="en-IN" sz="1000" dirty="0">
              <a:solidFill>
                <a:schemeClr val="tx1">
                  <a:lumMod val="90000"/>
                  <a:lumOff val="10000"/>
                </a:schemeClr>
              </a:solidFill>
            </a:endParaRPr>
          </a:p>
        </p:txBody>
      </p:sp>
      <p:sp>
        <p:nvSpPr>
          <p:cNvPr id="39" name="Content Placeholder 2"/>
          <p:cNvSpPr txBox="1">
            <a:spLocks/>
          </p:cNvSpPr>
          <p:nvPr/>
        </p:nvSpPr>
        <p:spPr>
          <a:xfrm>
            <a:off x="630718" y="2995824"/>
            <a:ext cx="2826377" cy="821443"/>
          </a:xfrm>
          <a:prstGeom prst="rect">
            <a:avLst/>
          </a:prstGeom>
        </p:spPr>
        <p:txBody>
          <a:bodyPr>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defRPr/>
            </a:pPr>
            <a:r>
              <a:rPr lang="en-US" sz="1000" b="1" dirty="0" smtClean="0">
                <a:solidFill>
                  <a:schemeClr val="tx1">
                    <a:lumMod val="90000"/>
                    <a:lumOff val="10000"/>
                  </a:schemeClr>
                </a:solidFill>
              </a:rPr>
              <a:t>Monthly Review</a:t>
            </a:r>
          </a:p>
          <a:p>
            <a:pPr marL="285750" indent="-285750">
              <a:buClr>
                <a:srgbClr val="FFC000"/>
              </a:buClr>
              <a:defRPr/>
            </a:pPr>
            <a:r>
              <a:rPr lang="en-US" sz="1000" dirty="0" smtClean="0">
                <a:solidFill>
                  <a:schemeClr val="tx1">
                    <a:lumMod val="90000"/>
                    <a:lumOff val="10000"/>
                  </a:schemeClr>
                </a:solidFill>
              </a:rPr>
              <a:t>SLA Review</a:t>
            </a:r>
          </a:p>
          <a:p>
            <a:pPr marL="285750" indent="-285750">
              <a:buClr>
                <a:srgbClr val="FFC000"/>
              </a:buClr>
              <a:defRPr/>
            </a:pPr>
            <a:r>
              <a:rPr lang="en-US" sz="1000" dirty="0" smtClean="0">
                <a:solidFill>
                  <a:schemeClr val="tx1">
                    <a:lumMod val="90000"/>
                    <a:lumOff val="10000"/>
                  </a:schemeClr>
                </a:solidFill>
              </a:rPr>
              <a:t>Value Adds</a:t>
            </a:r>
          </a:p>
          <a:p>
            <a:pPr marL="285750" indent="-285750">
              <a:buClr>
                <a:srgbClr val="FFC000"/>
              </a:buClr>
              <a:defRPr/>
            </a:pPr>
            <a:r>
              <a:rPr lang="en-US" sz="1000" dirty="0" smtClean="0">
                <a:solidFill>
                  <a:schemeClr val="tx1">
                    <a:lumMod val="90000"/>
                    <a:lumOff val="10000"/>
                  </a:schemeClr>
                </a:solidFill>
              </a:rPr>
              <a:t>Actions/ Risks/Issues</a:t>
            </a:r>
          </a:p>
          <a:p>
            <a:pPr marL="285750" indent="-285750">
              <a:buClr>
                <a:srgbClr val="FFC000"/>
              </a:buClr>
              <a:defRPr/>
            </a:pPr>
            <a:r>
              <a:rPr lang="en-US" sz="1000" dirty="0" smtClean="0">
                <a:solidFill>
                  <a:schemeClr val="tx1">
                    <a:lumMod val="90000"/>
                    <a:lumOff val="10000"/>
                  </a:schemeClr>
                </a:solidFill>
              </a:rPr>
              <a:t>Design review</a:t>
            </a:r>
          </a:p>
          <a:p>
            <a:pPr>
              <a:buClr>
                <a:srgbClr val="4F81BD"/>
              </a:buClr>
              <a:defRPr/>
            </a:pPr>
            <a:endParaRPr lang="en-IN" sz="1000" dirty="0">
              <a:solidFill>
                <a:schemeClr val="tx1">
                  <a:lumMod val="90000"/>
                  <a:lumOff val="10000"/>
                </a:schemeClr>
              </a:solidFill>
            </a:endParaRPr>
          </a:p>
        </p:txBody>
      </p:sp>
      <p:sp>
        <p:nvSpPr>
          <p:cNvPr id="40" name="Content Placeholder 2"/>
          <p:cNvSpPr txBox="1">
            <a:spLocks/>
          </p:cNvSpPr>
          <p:nvPr/>
        </p:nvSpPr>
        <p:spPr>
          <a:xfrm>
            <a:off x="616732" y="4067722"/>
            <a:ext cx="2112820" cy="915128"/>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defRPr/>
            </a:pPr>
            <a:r>
              <a:rPr lang="en-US" sz="900" b="1" dirty="0" smtClean="0">
                <a:solidFill>
                  <a:schemeClr val="tx1">
                    <a:lumMod val="90000"/>
                    <a:lumOff val="10000"/>
                  </a:schemeClr>
                </a:solidFill>
              </a:rPr>
              <a:t>Weekly Review</a:t>
            </a:r>
          </a:p>
          <a:p>
            <a:pPr marL="171450" indent="-171450">
              <a:buClr>
                <a:srgbClr val="FFC000"/>
              </a:buClr>
              <a:defRPr/>
            </a:pPr>
            <a:r>
              <a:rPr lang="en-US" sz="900" dirty="0" smtClean="0">
                <a:solidFill>
                  <a:schemeClr val="tx1">
                    <a:lumMod val="90000"/>
                    <a:lumOff val="10000"/>
                  </a:schemeClr>
                </a:solidFill>
              </a:rPr>
              <a:t>Project/ Service Status</a:t>
            </a:r>
          </a:p>
          <a:p>
            <a:pPr marL="171450" indent="-171450">
              <a:buClr>
                <a:srgbClr val="FFC000"/>
              </a:buClr>
              <a:defRPr/>
            </a:pPr>
            <a:r>
              <a:rPr lang="en-US" sz="900" dirty="0" smtClean="0">
                <a:solidFill>
                  <a:schemeClr val="tx1">
                    <a:lumMod val="90000"/>
                    <a:lumOff val="10000"/>
                  </a:schemeClr>
                </a:solidFill>
              </a:rPr>
              <a:t>Risks</a:t>
            </a:r>
            <a:endParaRPr lang="en-US" sz="900" dirty="0">
              <a:solidFill>
                <a:schemeClr val="tx1">
                  <a:lumMod val="90000"/>
                  <a:lumOff val="10000"/>
                </a:schemeClr>
              </a:solidFill>
            </a:endParaRPr>
          </a:p>
          <a:p>
            <a:pPr marL="171450" indent="-171450">
              <a:buClr>
                <a:srgbClr val="FFC000"/>
              </a:buClr>
              <a:defRPr/>
            </a:pPr>
            <a:r>
              <a:rPr lang="en-US" sz="900" dirty="0" smtClean="0">
                <a:solidFill>
                  <a:schemeClr val="tx1">
                    <a:lumMod val="90000"/>
                    <a:lumOff val="10000"/>
                  </a:schemeClr>
                </a:solidFill>
              </a:rPr>
              <a:t>Backlog prioritization + Grooming</a:t>
            </a:r>
          </a:p>
          <a:p>
            <a:pPr marL="171450" indent="-171450">
              <a:buClr>
                <a:srgbClr val="FFC000"/>
              </a:buClr>
              <a:defRPr/>
            </a:pPr>
            <a:r>
              <a:rPr lang="en-US" sz="900" dirty="0" smtClean="0">
                <a:solidFill>
                  <a:schemeClr val="tx1">
                    <a:lumMod val="90000"/>
                    <a:lumOff val="10000"/>
                  </a:schemeClr>
                </a:solidFill>
              </a:rPr>
              <a:t>Defect triage</a:t>
            </a:r>
          </a:p>
          <a:p>
            <a:pPr marL="171450" indent="-171450">
              <a:buClr>
                <a:srgbClr val="FFC000"/>
              </a:buClr>
              <a:defRPr/>
            </a:pPr>
            <a:r>
              <a:rPr lang="en-US" sz="900" dirty="0" smtClean="0">
                <a:solidFill>
                  <a:schemeClr val="tx1">
                    <a:lumMod val="90000"/>
                    <a:lumOff val="10000"/>
                  </a:schemeClr>
                </a:solidFill>
              </a:rPr>
              <a:t>Change req. review/approval</a:t>
            </a:r>
          </a:p>
          <a:p>
            <a:pPr>
              <a:buClr>
                <a:srgbClr val="4F81BD"/>
              </a:buClr>
              <a:defRPr/>
            </a:pPr>
            <a:endParaRPr lang="en-IN" sz="900" dirty="0">
              <a:solidFill>
                <a:schemeClr val="tx1">
                  <a:lumMod val="90000"/>
                  <a:lumOff val="10000"/>
                </a:schemeClr>
              </a:solidFill>
            </a:endParaRPr>
          </a:p>
        </p:txBody>
      </p:sp>
      <p:sp>
        <p:nvSpPr>
          <p:cNvPr id="41" name="Content Placeholder 2"/>
          <p:cNvSpPr txBox="1">
            <a:spLocks/>
          </p:cNvSpPr>
          <p:nvPr/>
        </p:nvSpPr>
        <p:spPr>
          <a:xfrm>
            <a:off x="2157916" y="1374442"/>
            <a:ext cx="3297440" cy="1143231"/>
          </a:xfrm>
          <a:prstGeom prst="rect">
            <a:avLst/>
          </a:prstGeom>
        </p:spPr>
        <p:txBody>
          <a:bodyPr rtlCol="0">
            <a:noAutofit/>
          </a:bodyPr>
          <a:lstStyle>
            <a:lvl1pPr marL="228600" indent="-228600" algn="l" defTabSz="914342" rtl="0" eaLnBrk="1" latinLnBrk="0" hangingPunct="1">
              <a:spcBef>
                <a:spcPts val="0"/>
              </a:spcBef>
              <a:spcAft>
                <a:spcPts val="400"/>
              </a:spcAft>
              <a:buClr>
                <a:schemeClr val="tx1"/>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5"/>
              </a:buClr>
              <a:buFont typeface="Wingdings" pitchFamily="2" charset="2"/>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400"/>
              </a:spcAft>
              <a:buClr>
                <a:schemeClr val="accent3"/>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Clr>
                <a:schemeClr val="accent1"/>
              </a:buClr>
              <a:buFont typeface="Arial" pitchFamily="34" charset="0"/>
              <a:buChar char="•"/>
              <a:defRPr/>
            </a:pPr>
            <a:r>
              <a:rPr lang="en-US" sz="1000" dirty="0" smtClean="0">
                <a:solidFill>
                  <a:schemeClr val="tx1">
                    <a:lumMod val="90000"/>
                    <a:lumOff val="10000"/>
                  </a:schemeClr>
                </a:solidFill>
              </a:rPr>
              <a:t>Relationship Vision</a:t>
            </a:r>
          </a:p>
          <a:p>
            <a:pPr marL="285750" indent="-285750">
              <a:buClr>
                <a:schemeClr val="accent1"/>
              </a:buClr>
              <a:buFont typeface="Arial" pitchFamily="34" charset="0"/>
              <a:buChar char="•"/>
              <a:defRPr/>
            </a:pPr>
            <a:r>
              <a:rPr lang="en-US" sz="1000" dirty="0" smtClean="0">
                <a:solidFill>
                  <a:schemeClr val="tx1">
                    <a:lumMod val="90000"/>
                    <a:lumOff val="10000"/>
                  </a:schemeClr>
                </a:solidFill>
              </a:rPr>
              <a:t>Corporate Updates</a:t>
            </a:r>
          </a:p>
          <a:p>
            <a:pPr marL="285750" indent="-285750">
              <a:buClr>
                <a:schemeClr val="accent1"/>
              </a:buClr>
              <a:buFont typeface="Arial" pitchFamily="34" charset="0"/>
              <a:buChar char="•"/>
              <a:defRPr/>
            </a:pPr>
            <a:r>
              <a:rPr lang="en-US" sz="1000" dirty="0" smtClean="0">
                <a:solidFill>
                  <a:schemeClr val="tx1">
                    <a:lumMod val="90000"/>
                    <a:lumOff val="10000"/>
                  </a:schemeClr>
                </a:solidFill>
              </a:rPr>
              <a:t>Risks</a:t>
            </a:r>
          </a:p>
          <a:p>
            <a:pPr>
              <a:spcAft>
                <a:spcPts val="0"/>
              </a:spcAft>
              <a:buFont typeface="Arial" pitchFamily="34" charset="0"/>
              <a:buChar char="•"/>
              <a:defRPr/>
            </a:pPr>
            <a:endParaRPr lang="en-IN" sz="1000" dirty="0">
              <a:solidFill>
                <a:schemeClr val="tx1">
                  <a:lumMod val="90000"/>
                  <a:lumOff val="10000"/>
                </a:schemeClr>
              </a:solidFill>
            </a:endParaRPr>
          </a:p>
        </p:txBody>
      </p:sp>
      <p:sp>
        <p:nvSpPr>
          <p:cNvPr id="42" name="Content Placeholder 2"/>
          <p:cNvSpPr txBox="1">
            <a:spLocks/>
          </p:cNvSpPr>
          <p:nvPr/>
        </p:nvSpPr>
        <p:spPr>
          <a:xfrm>
            <a:off x="2110702" y="2271478"/>
            <a:ext cx="2436413" cy="1020431"/>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85750" indent="-285750" defTabSz="914342">
              <a:spcBef>
                <a:spcPts val="0"/>
              </a:spcBef>
              <a:spcAft>
                <a:spcPts val="400"/>
              </a:spcAft>
              <a:defRPr/>
            </a:pPr>
            <a:r>
              <a:rPr lang="en-US" sz="1000" dirty="0" smtClean="0">
                <a:solidFill>
                  <a:schemeClr val="tx1">
                    <a:lumMod val="90000"/>
                    <a:lumOff val="10000"/>
                  </a:schemeClr>
                </a:solidFill>
              </a:rPr>
              <a:t>Growth Areas</a:t>
            </a:r>
          </a:p>
          <a:p>
            <a:pPr marL="285750" indent="-285750" defTabSz="914342">
              <a:spcBef>
                <a:spcPts val="0"/>
              </a:spcBef>
              <a:spcAft>
                <a:spcPts val="400"/>
              </a:spcAft>
              <a:defRPr/>
            </a:pPr>
            <a:r>
              <a:rPr lang="en-US" sz="1000" dirty="0" smtClean="0">
                <a:solidFill>
                  <a:schemeClr val="tx1">
                    <a:lumMod val="90000"/>
                    <a:lumOff val="10000"/>
                  </a:schemeClr>
                </a:solidFill>
              </a:rPr>
              <a:t>Key Risks</a:t>
            </a:r>
          </a:p>
          <a:p>
            <a:pPr marL="285750" indent="-285750">
              <a:buClr>
                <a:srgbClr val="4F81BD"/>
              </a:buClr>
              <a:defRPr/>
            </a:pPr>
            <a:endParaRPr lang="en-US" sz="1000" dirty="0" smtClean="0">
              <a:solidFill>
                <a:schemeClr val="tx1">
                  <a:lumMod val="90000"/>
                  <a:lumOff val="10000"/>
                </a:schemeClr>
              </a:solidFill>
            </a:endParaRPr>
          </a:p>
          <a:p>
            <a:pPr>
              <a:buClr>
                <a:srgbClr val="4F81BD"/>
              </a:buClr>
              <a:defRPr/>
            </a:pPr>
            <a:endParaRPr lang="en-IN" sz="1000" dirty="0">
              <a:solidFill>
                <a:schemeClr val="tx1">
                  <a:lumMod val="90000"/>
                  <a:lumOff val="10000"/>
                </a:schemeClr>
              </a:solidFill>
            </a:endParaRPr>
          </a:p>
        </p:txBody>
      </p:sp>
      <p:sp>
        <p:nvSpPr>
          <p:cNvPr id="44" name="Content Placeholder 2"/>
          <p:cNvSpPr txBox="1">
            <a:spLocks/>
          </p:cNvSpPr>
          <p:nvPr/>
        </p:nvSpPr>
        <p:spPr>
          <a:xfrm>
            <a:off x="620362" y="5207510"/>
            <a:ext cx="1214755" cy="915128"/>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defRPr/>
            </a:pPr>
            <a:r>
              <a:rPr lang="en-US" sz="1000" b="1" dirty="0" smtClean="0">
                <a:solidFill>
                  <a:schemeClr val="tx1">
                    <a:lumMod val="90000"/>
                    <a:lumOff val="10000"/>
                  </a:schemeClr>
                </a:solidFill>
              </a:rPr>
              <a:t>Daily Review</a:t>
            </a:r>
          </a:p>
          <a:p>
            <a:pPr marL="285750" indent="-285750">
              <a:buClr>
                <a:srgbClr val="FFC000"/>
              </a:buClr>
              <a:defRPr/>
            </a:pPr>
            <a:r>
              <a:rPr lang="en-US" sz="1000" dirty="0" smtClean="0">
                <a:solidFill>
                  <a:schemeClr val="tx1">
                    <a:lumMod val="90000"/>
                    <a:lumOff val="10000"/>
                  </a:schemeClr>
                </a:solidFill>
              </a:rPr>
              <a:t>Scrum + Process realignment</a:t>
            </a:r>
            <a:endParaRPr lang="en-IN" sz="1000" dirty="0">
              <a:solidFill>
                <a:schemeClr val="tx1">
                  <a:lumMod val="90000"/>
                  <a:lumOff val="10000"/>
                </a:schemeClr>
              </a:solidFill>
            </a:endParaRPr>
          </a:p>
          <a:p>
            <a:pPr marL="285750" indent="-285750">
              <a:buClr>
                <a:srgbClr val="FFC000"/>
              </a:buClr>
              <a:defRPr/>
            </a:pPr>
            <a:r>
              <a:rPr lang="en-IN" sz="1000" dirty="0" smtClean="0">
                <a:solidFill>
                  <a:schemeClr val="tx1">
                    <a:lumMod val="90000"/>
                    <a:lumOff val="10000"/>
                  </a:schemeClr>
                </a:solidFill>
              </a:rPr>
              <a:t>Incident Management</a:t>
            </a:r>
            <a:endParaRPr lang="en-US" sz="1000" dirty="0" smtClean="0">
              <a:solidFill>
                <a:schemeClr val="tx1">
                  <a:lumMod val="90000"/>
                  <a:lumOff val="10000"/>
                </a:schemeClr>
              </a:solidFill>
            </a:endParaRPr>
          </a:p>
        </p:txBody>
      </p:sp>
    </p:spTree>
    <p:extLst>
      <p:ext uri="{BB962C8B-B14F-4D97-AF65-F5344CB8AC3E}">
        <p14:creationId xmlns:p14="http://schemas.microsoft.com/office/powerpoint/2010/main" val="2789685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51"/>
          <p:cNvSpPr>
            <a:spLocks noChangeArrowheads="1"/>
          </p:cNvSpPr>
          <p:nvPr/>
        </p:nvSpPr>
        <p:spPr bwMode="auto">
          <a:xfrm>
            <a:off x="2558692" y="1362404"/>
            <a:ext cx="1756891" cy="480774"/>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400" b="1" i="1" dirty="0" smtClean="0">
                <a:solidFill>
                  <a:schemeClr val="accent2"/>
                </a:solidFill>
                <a:latin typeface="Arial" charset="0"/>
              </a:rPr>
              <a:t>Agenda/</a:t>
            </a:r>
          </a:p>
          <a:p>
            <a:pPr algn="ctr" eaLnBrk="0" hangingPunct="0">
              <a:lnSpc>
                <a:spcPct val="90000"/>
              </a:lnSpc>
            </a:pPr>
            <a:r>
              <a:rPr lang="en-GB" sz="1400" b="1" i="1" dirty="0" smtClean="0">
                <a:solidFill>
                  <a:schemeClr val="accent2"/>
                </a:solidFill>
                <a:latin typeface="Arial" charset="0"/>
              </a:rPr>
              <a:t>Objective/Purpose</a:t>
            </a:r>
            <a:endParaRPr lang="en-GB" sz="1400" b="1" i="1" dirty="0">
              <a:solidFill>
                <a:schemeClr val="accent2"/>
              </a:solidFill>
              <a:latin typeface="Arial" charset="0"/>
            </a:endParaRPr>
          </a:p>
        </p:txBody>
      </p:sp>
      <p:sp>
        <p:nvSpPr>
          <p:cNvPr id="2" name="Title 1"/>
          <p:cNvSpPr>
            <a:spLocks noGrp="1"/>
          </p:cNvSpPr>
          <p:nvPr>
            <p:ph type="title"/>
          </p:nvPr>
        </p:nvSpPr>
        <p:spPr/>
        <p:txBody>
          <a:bodyPr/>
          <a:lstStyle/>
          <a:p>
            <a:r>
              <a:rPr lang="en-US" dirty="0" smtClean="0"/>
              <a:t>RACI Matrix – </a:t>
            </a:r>
            <a:r>
              <a:rPr lang="en-US" dirty="0" err="1" smtClean="0"/>
              <a:t>OpMec</a:t>
            </a:r>
            <a:r>
              <a:rPr lang="en-US" dirty="0" smtClean="0"/>
              <a:t> Activities</a:t>
            </a:r>
            <a:endParaRPr lang="en-US" dirty="0"/>
          </a:p>
        </p:txBody>
      </p:sp>
      <p:sp>
        <p:nvSpPr>
          <p:cNvPr id="3" name="Rectangle 2"/>
          <p:cNvSpPr>
            <a:spLocks noChangeArrowheads="1"/>
          </p:cNvSpPr>
          <p:nvPr/>
        </p:nvSpPr>
        <p:spPr bwMode="blackWhite">
          <a:xfrm>
            <a:off x="2210937" y="4759415"/>
            <a:ext cx="2223455"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Update from vendors on status and </a:t>
            </a:r>
            <a:endParaRPr lang="en-US" sz="950" dirty="0" smtClean="0">
              <a:solidFill>
                <a:schemeClr val="bg1"/>
              </a:solidFill>
            </a:endParaRPr>
          </a:p>
          <a:p>
            <a:pPr algn="ctr" eaLnBrk="0" hangingPunct="0">
              <a:lnSpc>
                <a:spcPct val="90000"/>
              </a:lnSpc>
            </a:pPr>
            <a:r>
              <a:rPr lang="en-US" sz="950" dirty="0" smtClean="0">
                <a:solidFill>
                  <a:schemeClr val="bg1"/>
                </a:solidFill>
              </a:rPr>
              <a:t>risks/concerns/issues/Help </a:t>
            </a:r>
            <a:r>
              <a:rPr lang="en-US" sz="950" dirty="0">
                <a:solidFill>
                  <a:schemeClr val="bg1"/>
                </a:solidFill>
              </a:rPr>
              <a:t>needed</a:t>
            </a:r>
            <a:endParaRPr lang="en-GB" sz="950" b="1" dirty="0">
              <a:solidFill>
                <a:schemeClr val="bg1"/>
              </a:solidFill>
              <a:latin typeface="Arial" charset="0"/>
            </a:endParaRPr>
          </a:p>
        </p:txBody>
      </p:sp>
      <p:sp>
        <p:nvSpPr>
          <p:cNvPr id="4" name="Rectangle 3"/>
          <p:cNvSpPr>
            <a:spLocks noChangeArrowheads="1"/>
          </p:cNvSpPr>
          <p:nvPr/>
        </p:nvSpPr>
        <p:spPr bwMode="blackWhite">
          <a:xfrm>
            <a:off x="4447092" y="4759415"/>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5" name="Rectangle 4"/>
          <p:cNvSpPr>
            <a:spLocks noChangeArrowheads="1"/>
          </p:cNvSpPr>
          <p:nvPr/>
        </p:nvSpPr>
        <p:spPr bwMode="blackWhite">
          <a:xfrm>
            <a:off x="5532942" y="4759415"/>
            <a:ext cx="1060450"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6" name="Rectangle 5"/>
          <p:cNvSpPr>
            <a:spLocks noChangeArrowheads="1"/>
          </p:cNvSpPr>
          <p:nvPr/>
        </p:nvSpPr>
        <p:spPr bwMode="blackWhite">
          <a:xfrm>
            <a:off x="6614030" y="4759415"/>
            <a:ext cx="1062037"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a:solidFill>
                  <a:schemeClr val="bg1"/>
                </a:solidFill>
                <a:latin typeface="Arial" charset="0"/>
              </a:rPr>
              <a:t>I</a:t>
            </a:r>
          </a:p>
        </p:txBody>
      </p:sp>
      <p:sp>
        <p:nvSpPr>
          <p:cNvPr id="7" name="Rectangle 6"/>
          <p:cNvSpPr>
            <a:spLocks noChangeArrowheads="1"/>
          </p:cNvSpPr>
          <p:nvPr/>
        </p:nvSpPr>
        <p:spPr bwMode="blackWhite">
          <a:xfrm>
            <a:off x="7685592" y="4759415"/>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8" name="Rectangle 7"/>
          <p:cNvSpPr>
            <a:spLocks noChangeArrowheads="1"/>
          </p:cNvSpPr>
          <p:nvPr/>
        </p:nvSpPr>
        <p:spPr bwMode="blackWhite">
          <a:xfrm>
            <a:off x="8757155" y="4759415"/>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a:t>
            </a:r>
            <a:endParaRPr lang="en-US" sz="1400" b="1" dirty="0">
              <a:solidFill>
                <a:schemeClr val="bg1"/>
              </a:solidFill>
            </a:endParaRPr>
          </a:p>
        </p:txBody>
      </p:sp>
      <p:sp>
        <p:nvSpPr>
          <p:cNvPr id="9" name="Rectangle 8"/>
          <p:cNvSpPr>
            <a:spLocks noChangeArrowheads="1"/>
          </p:cNvSpPr>
          <p:nvPr/>
        </p:nvSpPr>
        <p:spPr bwMode="blackWhite">
          <a:xfrm>
            <a:off x="90315" y="4761003"/>
            <a:ext cx="2120622" cy="461962"/>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7.	</a:t>
            </a:r>
            <a:r>
              <a:rPr lang="en-GB" sz="1200" b="1" dirty="0" smtClean="0">
                <a:solidFill>
                  <a:schemeClr val="bg1"/>
                </a:solidFill>
                <a:latin typeface="Arial" charset="0"/>
              </a:rPr>
              <a:t>Vendor Updates</a:t>
            </a:r>
            <a:endParaRPr lang="en-GB" sz="1200" b="1" dirty="0">
              <a:solidFill>
                <a:schemeClr val="bg1"/>
              </a:solidFill>
              <a:latin typeface="Arial" charset="0"/>
            </a:endParaRPr>
          </a:p>
        </p:txBody>
      </p:sp>
      <p:sp>
        <p:nvSpPr>
          <p:cNvPr id="10" name="Rectangle 9"/>
          <p:cNvSpPr>
            <a:spLocks noChangeArrowheads="1"/>
          </p:cNvSpPr>
          <p:nvPr/>
        </p:nvSpPr>
        <p:spPr bwMode="blackWhite">
          <a:xfrm>
            <a:off x="2210937" y="5242015"/>
            <a:ext cx="2223455" cy="461963"/>
          </a:xfrm>
          <a:prstGeom prst="rect">
            <a:avLst/>
          </a:prstGeom>
          <a:solidFill>
            <a:srgbClr val="00279F"/>
          </a:solidFill>
          <a:ln w="25399">
            <a:solidFill>
              <a:schemeClr val="tx1"/>
            </a:solidFill>
            <a:miter lim="800000"/>
            <a:headEnd/>
            <a:tailEnd/>
          </a:ln>
        </p:spPr>
        <p:txBody>
          <a:bodyPr wrap="none" anchor="ctr"/>
          <a:lstStyle/>
          <a:p>
            <a:pPr algn="ctr"/>
            <a:r>
              <a:rPr lang="en-US" sz="950" dirty="0">
                <a:solidFill>
                  <a:schemeClr val="bg1"/>
                </a:solidFill>
              </a:rPr>
              <a:t>Review incidents logged in </a:t>
            </a:r>
            <a:endParaRPr lang="en-US" sz="950" dirty="0" smtClean="0">
              <a:solidFill>
                <a:schemeClr val="bg1"/>
              </a:solidFill>
            </a:endParaRPr>
          </a:p>
          <a:p>
            <a:pPr algn="ctr"/>
            <a:r>
              <a:rPr lang="en-US" sz="950" dirty="0" smtClean="0">
                <a:solidFill>
                  <a:schemeClr val="bg1"/>
                </a:solidFill>
              </a:rPr>
              <a:t>SN </a:t>
            </a:r>
            <a:r>
              <a:rPr lang="en-US" sz="950" dirty="0">
                <a:solidFill>
                  <a:schemeClr val="bg1"/>
                </a:solidFill>
              </a:rPr>
              <a:t>and </a:t>
            </a:r>
            <a:r>
              <a:rPr lang="en-US" sz="950" dirty="0" err="1">
                <a:solidFill>
                  <a:schemeClr val="bg1"/>
                </a:solidFill>
              </a:rPr>
              <a:t>traige</a:t>
            </a:r>
            <a:endParaRPr lang="en-US" sz="950" dirty="0">
              <a:solidFill>
                <a:schemeClr val="bg1"/>
              </a:solidFill>
            </a:endParaRPr>
          </a:p>
        </p:txBody>
      </p:sp>
      <p:sp>
        <p:nvSpPr>
          <p:cNvPr id="11" name="Rectangle 10"/>
          <p:cNvSpPr>
            <a:spLocks noChangeArrowheads="1"/>
          </p:cNvSpPr>
          <p:nvPr/>
        </p:nvSpPr>
        <p:spPr bwMode="blackWhite">
          <a:xfrm>
            <a:off x="4447092" y="5242015"/>
            <a:ext cx="1062038" cy="461963"/>
          </a:xfrm>
          <a:prstGeom prst="rect">
            <a:avLst/>
          </a:prstGeom>
          <a:solidFill>
            <a:srgbClr val="00279F"/>
          </a:solidFill>
          <a:ln w="25399">
            <a:solidFill>
              <a:schemeClr val="tx1"/>
            </a:solidFill>
            <a:miter lim="800000"/>
            <a:headEnd/>
            <a:tailEnd/>
          </a:ln>
        </p:spPr>
        <p:txBody>
          <a:bodyPr wrap="none" anchor="ctr"/>
          <a:lstStyle/>
          <a:p>
            <a:pPr algn="ctr"/>
            <a:endParaRPr lang="en-US" b="1">
              <a:solidFill>
                <a:schemeClr val="bg1"/>
              </a:solidFill>
            </a:endParaRPr>
          </a:p>
        </p:txBody>
      </p:sp>
      <p:sp>
        <p:nvSpPr>
          <p:cNvPr id="12" name="Rectangle 11"/>
          <p:cNvSpPr>
            <a:spLocks noChangeArrowheads="1"/>
          </p:cNvSpPr>
          <p:nvPr/>
        </p:nvSpPr>
        <p:spPr bwMode="blackWhite">
          <a:xfrm>
            <a:off x="5532942" y="5242015"/>
            <a:ext cx="1060450" cy="461963"/>
          </a:xfrm>
          <a:prstGeom prst="rect">
            <a:avLst/>
          </a:prstGeom>
          <a:solidFill>
            <a:srgbClr val="00279F"/>
          </a:solidFill>
          <a:ln w="25399">
            <a:solidFill>
              <a:schemeClr val="tx1"/>
            </a:solidFill>
            <a:miter lim="800000"/>
            <a:headEnd/>
            <a:tailEnd/>
          </a:ln>
        </p:spPr>
        <p:txBody>
          <a:bodyPr wrap="none" anchor="ctr"/>
          <a:lstStyle/>
          <a:p>
            <a:pPr algn="ctr"/>
            <a:endParaRPr lang="en-US" b="1">
              <a:solidFill>
                <a:schemeClr val="bg1"/>
              </a:solidFill>
            </a:endParaRPr>
          </a:p>
        </p:txBody>
      </p:sp>
      <p:sp>
        <p:nvSpPr>
          <p:cNvPr id="13" name="Rectangle 12"/>
          <p:cNvSpPr>
            <a:spLocks noChangeArrowheads="1"/>
          </p:cNvSpPr>
          <p:nvPr/>
        </p:nvSpPr>
        <p:spPr bwMode="blackWhite">
          <a:xfrm>
            <a:off x="6614030" y="5242015"/>
            <a:ext cx="1062037" cy="461963"/>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endParaRPr lang="en-GB" sz="1400" b="1" dirty="0">
              <a:solidFill>
                <a:schemeClr val="bg1"/>
              </a:solidFill>
              <a:latin typeface="Arial" charset="0"/>
            </a:endParaRPr>
          </a:p>
        </p:txBody>
      </p:sp>
      <p:sp>
        <p:nvSpPr>
          <p:cNvPr id="14" name="Rectangle 13"/>
          <p:cNvSpPr>
            <a:spLocks noChangeArrowheads="1"/>
          </p:cNvSpPr>
          <p:nvPr/>
        </p:nvSpPr>
        <p:spPr bwMode="blackWhite">
          <a:xfrm>
            <a:off x="7685592" y="5242015"/>
            <a:ext cx="1062038"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15" name="Rectangle 14"/>
          <p:cNvSpPr>
            <a:spLocks noChangeArrowheads="1"/>
          </p:cNvSpPr>
          <p:nvPr/>
        </p:nvSpPr>
        <p:spPr bwMode="blackWhite">
          <a:xfrm>
            <a:off x="8757155" y="5242015"/>
            <a:ext cx="1062037"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16" name="Rectangle 15"/>
          <p:cNvSpPr>
            <a:spLocks noChangeArrowheads="1"/>
          </p:cNvSpPr>
          <p:nvPr/>
        </p:nvSpPr>
        <p:spPr bwMode="blackWhite">
          <a:xfrm>
            <a:off x="90315" y="5243603"/>
            <a:ext cx="2120622" cy="460375"/>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8.	</a:t>
            </a:r>
            <a:r>
              <a:rPr lang="en-GB" sz="1200" b="1" dirty="0" smtClean="0">
                <a:solidFill>
                  <a:schemeClr val="bg1"/>
                </a:solidFill>
                <a:latin typeface="Arial" charset="0"/>
              </a:rPr>
              <a:t>Incident Management</a:t>
            </a:r>
            <a:endParaRPr lang="en-GB" sz="1200" b="1" dirty="0">
              <a:solidFill>
                <a:schemeClr val="bg1"/>
              </a:solidFill>
              <a:latin typeface="Arial" charset="0"/>
            </a:endParaRPr>
          </a:p>
        </p:txBody>
      </p:sp>
      <p:sp>
        <p:nvSpPr>
          <p:cNvPr id="17" name="Rectangle 16"/>
          <p:cNvSpPr>
            <a:spLocks noChangeArrowheads="1"/>
          </p:cNvSpPr>
          <p:nvPr/>
        </p:nvSpPr>
        <p:spPr bwMode="blackWhite">
          <a:xfrm>
            <a:off x="2210937" y="5710328"/>
            <a:ext cx="2223455"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Review SDT architecture</a:t>
            </a:r>
            <a:endParaRPr lang="en-GB" sz="950" b="1" dirty="0">
              <a:solidFill>
                <a:schemeClr val="bg1"/>
              </a:solidFill>
              <a:latin typeface="Arial" charset="0"/>
            </a:endParaRPr>
          </a:p>
        </p:txBody>
      </p:sp>
      <p:sp>
        <p:nvSpPr>
          <p:cNvPr id="18" name="Rectangle 17"/>
          <p:cNvSpPr>
            <a:spLocks noChangeArrowheads="1"/>
          </p:cNvSpPr>
          <p:nvPr/>
        </p:nvSpPr>
        <p:spPr bwMode="blackWhite">
          <a:xfrm>
            <a:off x="4447092" y="5710328"/>
            <a:ext cx="1062038"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CI</a:t>
            </a:r>
            <a:endParaRPr lang="en-US" sz="1400" b="1" dirty="0">
              <a:solidFill>
                <a:schemeClr val="bg1"/>
              </a:solidFill>
            </a:endParaRPr>
          </a:p>
        </p:txBody>
      </p:sp>
      <p:sp>
        <p:nvSpPr>
          <p:cNvPr id="19" name="Rectangle 18"/>
          <p:cNvSpPr>
            <a:spLocks noChangeArrowheads="1"/>
          </p:cNvSpPr>
          <p:nvPr/>
        </p:nvSpPr>
        <p:spPr bwMode="blackWhite">
          <a:xfrm>
            <a:off x="5532942" y="5710328"/>
            <a:ext cx="1060450"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CI</a:t>
            </a:r>
            <a:endParaRPr lang="en-US" sz="1400" b="1" dirty="0">
              <a:solidFill>
                <a:schemeClr val="bg1"/>
              </a:solidFill>
            </a:endParaRPr>
          </a:p>
        </p:txBody>
      </p:sp>
      <p:sp>
        <p:nvSpPr>
          <p:cNvPr id="20" name="Rectangle 19"/>
          <p:cNvSpPr>
            <a:spLocks noChangeArrowheads="1"/>
          </p:cNvSpPr>
          <p:nvPr/>
        </p:nvSpPr>
        <p:spPr bwMode="blackWhite">
          <a:xfrm>
            <a:off x="6614030" y="5710328"/>
            <a:ext cx="1062037"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CI</a:t>
            </a:r>
            <a:endParaRPr lang="en-US" sz="1400" b="1" dirty="0">
              <a:solidFill>
                <a:schemeClr val="bg1"/>
              </a:solidFill>
            </a:endParaRPr>
          </a:p>
        </p:txBody>
      </p:sp>
      <p:sp>
        <p:nvSpPr>
          <p:cNvPr id="21" name="Rectangle 20"/>
          <p:cNvSpPr>
            <a:spLocks noChangeArrowheads="1"/>
          </p:cNvSpPr>
          <p:nvPr/>
        </p:nvSpPr>
        <p:spPr bwMode="blackWhite">
          <a:xfrm>
            <a:off x="7685592" y="5710328"/>
            <a:ext cx="1062038"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a:solidFill>
                  <a:schemeClr val="bg1"/>
                </a:solidFill>
                <a:latin typeface="Arial" charset="0"/>
              </a:rPr>
              <a:t>C</a:t>
            </a:r>
          </a:p>
        </p:txBody>
      </p:sp>
      <p:sp>
        <p:nvSpPr>
          <p:cNvPr id="22" name="Rectangle 21"/>
          <p:cNvSpPr>
            <a:spLocks noChangeArrowheads="1"/>
          </p:cNvSpPr>
          <p:nvPr/>
        </p:nvSpPr>
        <p:spPr bwMode="blackWhite">
          <a:xfrm>
            <a:off x="8757155" y="5710328"/>
            <a:ext cx="1062037"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23" name="Rectangle 22"/>
          <p:cNvSpPr>
            <a:spLocks noChangeArrowheads="1"/>
          </p:cNvSpPr>
          <p:nvPr/>
        </p:nvSpPr>
        <p:spPr bwMode="blackWhite">
          <a:xfrm>
            <a:off x="90315" y="5711915"/>
            <a:ext cx="2120622" cy="460375"/>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9.	</a:t>
            </a:r>
            <a:r>
              <a:rPr lang="en-GB" sz="1200" b="1" dirty="0" smtClean="0">
                <a:solidFill>
                  <a:schemeClr val="bg1"/>
                </a:solidFill>
                <a:latin typeface="Arial" charset="0"/>
              </a:rPr>
              <a:t>Design Review</a:t>
            </a:r>
            <a:endParaRPr lang="en-GB" sz="1200" b="1" dirty="0">
              <a:solidFill>
                <a:schemeClr val="bg1"/>
              </a:solidFill>
              <a:latin typeface="Arial" charset="0"/>
            </a:endParaRPr>
          </a:p>
        </p:txBody>
      </p:sp>
      <p:sp>
        <p:nvSpPr>
          <p:cNvPr id="24" name="Rectangle 23"/>
          <p:cNvSpPr>
            <a:spLocks noChangeArrowheads="1"/>
          </p:cNvSpPr>
          <p:nvPr/>
        </p:nvSpPr>
        <p:spPr bwMode="blackWhite">
          <a:xfrm>
            <a:off x="2210937" y="4278403"/>
            <a:ext cx="2223455" cy="461962"/>
          </a:xfrm>
          <a:prstGeom prst="rect">
            <a:avLst/>
          </a:prstGeom>
          <a:solidFill>
            <a:srgbClr val="00279F"/>
          </a:solidFill>
          <a:ln w="25399">
            <a:solidFill>
              <a:schemeClr val="tx1"/>
            </a:solidFill>
            <a:miter lim="800000"/>
            <a:headEnd/>
            <a:tailEnd/>
          </a:ln>
        </p:spPr>
        <p:txBody>
          <a:bodyPr wrap="none" anchor="ctr"/>
          <a:lstStyle/>
          <a:p>
            <a:pPr algn="ctr"/>
            <a:r>
              <a:rPr lang="en-US" sz="950" dirty="0">
                <a:solidFill>
                  <a:schemeClr val="bg1"/>
                </a:solidFill>
              </a:rPr>
              <a:t>Weekly meeting for leadership</a:t>
            </a:r>
          </a:p>
        </p:txBody>
      </p:sp>
      <p:sp>
        <p:nvSpPr>
          <p:cNvPr id="25" name="Rectangle 24"/>
          <p:cNvSpPr>
            <a:spLocks noChangeArrowheads="1"/>
          </p:cNvSpPr>
          <p:nvPr/>
        </p:nvSpPr>
        <p:spPr bwMode="blackWhite">
          <a:xfrm>
            <a:off x="4447092" y="4278403"/>
            <a:ext cx="1062038"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smtClean="0">
                <a:solidFill>
                  <a:schemeClr val="bg1"/>
                </a:solidFill>
                <a:latin typeface="Arial" charset="0"/>
              </a:rPr>
              <a:t>AR</a:t>
            </a:r>
            <a:endParaRPr lang="en-GB" sz="1400" b="1" dirty="0">
              <a:solidFill>
                <a:schemeClr val="bg1"/>
              </a:solidFill>
              <a:latin typeface="Arial" charset="0"/>
            </a:endParaRPr>
          </a:p>
        </p:txBody>
      </p:sp>
      <p:sp>
        <p:nvSpPr>
          <p:cNvPr id="26" name="Rectangle 25"/>
          <p:cNvSpPr>
            <a:spLocks noChangeArrowheads="1"/>
          </p:cNvSpPr>
          <p:nvPr/>
        </p:nvSpPr>
        <p:spPr bwMode="blackWhite">
          <a:xfrm>
            <a:off x="5532942" y="4278403"/>
            <a:ext cx="1060450"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smtClean="0">
                <a:solidFill>
                  <a:schemeClr val="bg1"/>
                </a:solidFill>
                <a:latin typeface="Arial" charset="0"/>
              </a:rPr>
              <a:t>AR</a:t>
            </a:r>
            <a:endParaRPr lang="en-GB" sz="1400" b="1" dirty="0">
              <a:solidFill>
                <a:schemeClr val="bg1"/>
              </a:solidFill>
              <a:latin typeface="Arial" charset="0"/>
            </a:endParaRPr>
          </a:p>
        </p:txBody>
      </p:sp>
      <p:sp>
        <p:nvSpPr>
          <p:cNvPr id="27" name="Rectangle 26"/>
          <p:cNvSpPr>
            <a:spLocks noChangeArrowheads="1"/>
          </p:cNvSpPr>
          <p:nvPr/>
        </p:nvSpPr>
        <p:spPr bwMode="blackWhite">
          <a:xfrm>
            <a:off x="6614030" y="4278403"/>
            <a:ext cx="1062037"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28" name="Rectangle 27"/>
          <p:cNvSpPr>
            <a:spLocks noChangeArrowheads="1"/>
          </p:cNvSpPr>
          <p:nvPr/>
        </p:nvSpPr>
        <p:spPr bwMode="blackWhite">
          <a:xfrm>
            <a:off x="7685592" y="4278403"/>
            <a:ext cx="1062038" cy="461962"/>
          </a:xfrm>
          <a:prstGeom prst="rect">
            <a:avLst/>
          </a:prstGeom>
          <a:solidFill>
            <a:srgbClr val="00279F"/>
          </a:solidFill>
          <a:ln w="25399">
            <a:solidFill>
              <a:schemeClr val="tx1"/>
            </a:solidFill>
            <a:miter lim="800000"/>
            <a:headEnd/>
            <a:tailEnd/>
          </a:ln>
        </p:spPr>
        <p:txBody>
          <a:bodyPr wrap="none" anchor="ctr"/>
          <a:lstStyle/>
          <a:p>
            <a:pPr algn="ctr"/>
            <a:endParaRPr lang="en-US" b="1">
              <a:solidFill>
                <a:schemeClr val="bg1"/>
              </a:solidFill>
            </a:endParaRPr>
          </a:p>
        </p:txBody>
      </p:sp>
      <p:sp>
        <p:nvSpPr>
          <p:cNvPr id="29" name="Rectangle 28"/>
          <p:cNvSpPr>
            <a:spLocks noChangeArrowheads="1"/>
          </p:cNvSpPr>
          <p:nvPr/>
        </p:nvSpPr>
        <p:spPr bwMode="blackWhite">
          <a:xfrm>
            <a:off x="8757155" y="4278403"/>
            <a:ext cx="1062037" cy="461962"/>
          </a:xfrm>
          <a:prstGeom prst="rect">
            <a:avLst/>
          </a:prstGeom>
          <a:solidFill>
            <a:srgbClr val="00279F"/>
          </a:solidFill>
          <a:ln w="25399">
            <a:solidFill>
              <a:schemeClr val="tx1"/>
            </a:solidFill>
            <a:miter lim="800000"/>
            <a:headEnd/>
            <a:tailEnd/>
          </a:ln>
        </p:spPr>
        <p:txBody>
          <a:bodyPr wrap="none" anchor="ctr"/>
          <a:lstStyle/>
          <a:p>
            <a:pPr algn="ctr"/>
            <a:endParaRPr lang="en-US" b="1">
              <a:solidFill>
                <a:schemeClr val="bg1"/>
              </a:solidFill>
            </a:endParaRPr>
          </a:p>
        </p:txBody>
      </p:sp>
      <p:sp>
        <p:nvSpPr>
          <p:cNvPr id="30" name="Rectangle 29"/>
          <p:cNvSpPr>
            <a:spLocks noChangeArrowheads="1"/>
          </p:cNvSpPr>
          <p:nvPr/>
        </p:nvSpPr>
        <p:spPr bwMode="blackWhite">
          <a:xfrm>
            <a:off x="90315" y="4279990"/>
            <a:ext cx="2120622" cy="460375"/>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6.	</a:t>
            </a:r>
            <a:r>
              <a:rPr lang="en-GB" sz="1200" b="1" dirty="0" smtClean="0">
                <a:solidFill>
                  <a:schemeClr val="bg1"/>
                </a:solidFill>
                <a:latin typeface="Arial" charset="0"/>
              </a:rPr>
              <a:t>Leadership Review</a:t>
            </a:r>
            <a:endParaRPr lang="en-GB" sz="1200" b="1" dirty="0">
              <a:solidFill>
                <a:schemeClr val="bg1"/>
              </a:solidFill>
              <a:latin typeface="Arial" charset="0"/>
            </a:endParaRPr>
          </a:p>
        </p:txBody>
      </p:sp>
      <p:sp>
        <p:nvSpPr>
          <p:cNvPr id="31" name="Rectangle 30"/>
          <p:cNvSpPr>
            <a:spLocks noChangeArrowheads="1"/>
          </p:cNvSpPr>
          <p:nvPr/>
        </p:nvSpPr>
        <p:spPr bwMode="blackWhite">
          <a:xfrm>
            <a:off x="2210937" y="3795803"/>
            <a:ext cx="2223455"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Weekly meeting to update all </a:t>
            </a:r>
            <a:endParaRPr lang="en-US" sz="950" dirty="0" smtClean="0">
              <a:solidFill>
                <a:schemeClr val="bg1"/>
              </a:solidFill>
            </a:endParaRPr>
          </a:p>
          <a:p>
            <a:pPr algn="ctr" eaLnBrk="0" hangingPunct="0">
              <a:lnSpc>
                <a:spcPct val="90000"/>
              </a:lnSpc>
            </a:pPr>
            <a:r>
              <a:rPr lang="en-US" sz="950" dirty="0" smtClean="0">
                <a:solidFill>
                  <a:schemeClr val="bg1"/>
                </a:solidFill>
              </a:rPr>
              <a:t>on </a:t>
            </a:r>
            <a:r>
              <a:rPr lang="en-US" sz="950" dirty="0">
                <a:solidFill>
                  <a:schemeClr val="bg1"/>
                </a:solidFill>
              </a:rPr>
              <a:t>the status and risk/issues</a:t>
            </a:r>
            <a:endParaRPr lang="en-GB" sz="950" b="1" dirty="0">
              <a:solidFill>
                <a:schemeClr val="bg1"/>
              </a:solidFill>
              <a:latin typeface="Arial" charset="0"/>
            </a:endParaRPr>
          </a:p>
        </p:txBody>
      </p:sp>
      <p:sp>
        <p:nvSpPr>
          <p:cNvPr id="32" name="Rectangle 31"/>
          <p:cNvSpPr>
            <a:spLocks noChangeArrowheads="1"/>
          </p:cNvSpPr>
          <p:nvPr/>
        </p:nvSpPr>
        <p:spPr bwMode="blackWhite">
          <a:xfrm>
            <a:off x="4447092" y="3795803"/>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33" name="Rectangle 32"/>
          <p:cNvSpPr>
            <a:spLocks noChangeArrowheads="1"/>
          </p:cNvSpPr>
          <p:nvPr/>
        </p:nvSpPr>
        <p:spPr bwMode="blackWhite">
          <a:xfrm>
            <a:off x="5532942" y="3795803"/>
            <a:ext cx="1060450"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smtClean="0">
                <a:solidFill>
                  <a:schemeClr val="bg1"/>
                </a:solidFill>
                <a:latin typeface="Arial" charset="0"/>
              </a:rPr>
              <a:t>C</a:t>
            </a:r>
            <a:endParaRPr lang="en-GB" sz="1400" b="1" dirty="0">
              <a:solidFill>
                <a:schemeClr val="bg1"/>
              </a:solidFill>
              <a:latin typeface="Arial" charset="0"/>
            </a:endParaRPr>
          </a:p>
        </p:txBody>
      </p:sp>
      <p:sp>
        <p:nvSpPr>
          <p:cNvPr id="34" name="Rectangle 33"/>
          <p:cNvSpPr>
            <a:spLocks noChangeArrowheads="1"/>
          </p:cNvSpPr>
          <p:nvPr/>
        </p:nvSpPr>
        <p:spPr bwMode="blackWhite">
          <a:xfrm>
            <a:off x="6614030" y="3795803"/>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a:t>
            </a:r>
            <a:endParaRPr lang="en-US" sz="1400" b="1" dirty="0">
              <a:solidFill>
                <a:schemeClr val="bg1"/>
              </a:solidFill>
            </a:endParaRPr>
          </a:p>
        </p:txBody>
      </p:sp>
      <p:sp>
        <p:nvSpPr>
          <p:cNvPr id="35" name="Rectangle 34"/>
          <p:cNvSpPr>
            <a:spLocks noChangeArrowheads="1"/>
          </p:cNvSpPr>
          <p:nvPr/>
        </p:nvSpPr>
        <p:spPr bwMode="blackWhite">
          <a:xfrm>
            <a:off x="7685592" y="3795803"/>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36" name="Rectangle 35"/>
          <p:cNvSpPr>
            <a:spLocks noChangeArrowheads="1"/>
          </p:cNvSpPr>
          <p:nvPr/>
        </p:nvSpPr>
        <p:spPr bwMode="blackWhite">
          <a:xfrm>
            <a:off x="8757155" y="3795803"/>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37" name="Rectangle 36"/>
          <p:cNvSpPr>
            <a:spLocks noChangeArrowheads="1"/>
          </p:cNvSpPr>
          <p:nvPr/>
        </p:nvSpPr>
        <p:spPr bwMode="blackWhite">
          <a:xfrm>
            <a:off x="2210937" y="3314790"/>
            <a:ext cx="2223455" cy="461963"/>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Changes requested in schedule/Scope/ </a:t>
            </a:r>
            <a:endParaRPr lang="en-US" sz="950" dirty="0" smtClean="0">
              <a:solidFill>
                <a:schemeClr val="bg1"/>
              </a:solidFill>
            </a:endParaRPr>
          </a:p>
          <a:p>
            <a:pPr algn="ctr" eaLnBrk="0" hangingPunct="0">
              <a:lnSpc>
                <a:spcPct val="90000"/>
              </a:lnSpc>
            </a:pPr>
            <a:r>
              <a:rPr lang="en-US" sz="950" dirty="0" smtClean="0">
                <a:solidFill>
                  <a:schemeClr val="bg1"/>
                </a:solidFill>
              </a:rPr>
              <a:t>benefit </a:t>
            </a:r>
            <a:r>
              <a:rPr lang="en-US" sz="950" dirty="0">
                <a:solidFill>
                  <a:schemeClr val="bg1"/>
                </a:solidFill>
              </a:rPr>
              <a:t>to be brought up in this meeting</a:t>
            </a:r>
            <a:endParaRPr lang="en-GB" sz="950" b="1" dirty="0">
              <a:solidFill>
                <a:schemeClr val="bg1"/>
              </a:solidFill>
              <a:latin typeface="Arial" charset="0"/>
            </a:endParaRPr>
          </a:p>
        </p:txBody>
      </p:sp>
      <p:sp>
        <p:nvSpPr>
          <p:cNvPr id="38" name="Rectangle 37"/>
          <p:cNvSpPr>
            <a:spLocks noChangeArrowheads="1"/>
          </p:cNvSpPr>
          <p:nvPr/>
        </p:nvSpPr>
        <p:spPr bwMode="blackWhite">
          <a:xfrm>
            <a:off x="4447092" y="3314790"/>
            <a:ext cx="1062038"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39" name="Rectangle 38"/>
          <p:cNvSpPr>
            <a:spLocks noChangeArrowheads="1"/>
          </p:cNvSpPr>
          <p:nvPr/>
        </p:nvSpPr>
        <p:spPr bwMode="blackWhite">
          <a:xfrm>
            <a:off x="5532942" y="3314790"/>
            <a:ext cx="1060450" cy="461963"/>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smtClean="0">
                <a:solidFill>
                  <a:schemeClr val="bg1"/>
                </a:solidFill>
                <a:latin typeface="Arial" charset="0"/>
              </a:rPr>
              <a:t>C</a:t>
            </a:r>
            <a:endParaRPr lang="en-GB" sz="1400" b="1" dirty="0">
              <a:solidFill>
                <a:schemeClr val="bg1"/>
              </a:solidFill>
              <a:latin typeface="Arial" charset="0"/>
            </a:endParaRPr>
          </a:p>
        </p:txBody>
      </p:sp>
      <p:sp>
        <p:nvSpPr>
          <p:cNvPr id="40" name="Rectangle 39"/>
          <p:cNvSpPr>
            <a:spLocks noChangeArrowheads="1"/>
          </p:cNvSpPr>
          <p:nvPr/>
        </p:nvSpPr>
        <p:spPr bwMode="blackWhite">
          <a:xfrm>
            <a:off x="6614030" y="3314790"/>
            <a:ext cx="1062037"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a:t>
            </a:r>
            <a:endParaRPr lang="en-US" sz="1400" b="1" dirty="0">
              <a:solidFill>
                <a:schemeClr val="bg1"/>
              </a:solidFill>
            </a:endParaRPr>
          </a:p>
        </p:txBody>
      </p:sp>
      <p:sp>
        <p:nvSpPr>
          <p:cNvPr id="41" name="Rectangle 40"/>
          <p:cNvSpPr>
            <a:spLocks noChangeArrowheads="1"/>
          </p:cNvSpPr>
          <p:nvPr/>
        </p:nvSpPr>
        <p:spPr bwMode="blackWhite">
          <a:xfrm>
            <a:off x="7685592" y="3314790"/>
            <a:ext cx="1062038"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42" name="Rectangle 41"/>
          <p:cNvSpPr>
            <a:spLocks noChangeArrowheads="1"/>
          </p:cNvSpPr>
          <p:nvPr/>
        </p:nvSpPr>
        <p:spPr bwMode="blackWhite">
          <a:xfrm>
            <a:off x="8757155" y="3314790"/>
            <a:ext cx="1062037" cy="461963"/>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43" name="Rectangle 42"/>
          <p:cNvSpPr>
            <a:spLocks noChangeArrowheads="1"/>
          </p:cNvSpPr>
          <p:nvPr/>
        </p:nvSpPr>
        <p:spPr bwMode="blackWhite">
          <a:xfrm>
            <a:off x="2208807" y="2832190"/>
            <a:ext cx="2238285"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Defects identified during sprint </a:t>
            </a:r>
            <a:endParaRPr lang="en-US" sz="950" dirty="0" smtClean="0">
              <a:solidFill>
                <a:schemeClr val="bg1"/>
              </a:solidFill>
            </a:endParaRPr>
          </a:p>
          <a:p>
            <a:pPr algn="ctr" eaLnBrk="0" hangingPunct="0">
              <a:lnSpc>
                <a:spcPct val="90000"/>
              </a:lnSpc>
            </a:pPr>
            <a:r>
              <a:rPr lang="en-US" sz="950" dirty="0" smtClean="0">
                <a:solidFill>
                  <a:schemeClr val="bg1"/>
                </a:solidFill>
              </a:rPr>
              <a:t>can </a:t>
            </a:r>
            <a:r>
              <a:rPr lang="en-US" sz="950" dirty="0">
                <a:solidFill>
                  <a:schemeClr val="bg1"/>
                </a:solidFill>
              </a:rPr>
              <a:t>be discussed and triaged</a:t>
            </a:r>
            <a:endParaRPr lang="en-GB" sz="950" b="1" dirty="0">
              <a:solidFill>
                <a:schemeClr val="bg1"/>
              </a:solidFill>
              <a:latin typeface="Arial" charset="0"/>
            </a:endParaRPr>
          </a:p>
        </p:txBody>
      </p:sp>
      <p:sp>
        <p:nvSpPr>
          <p:cNvPr id="44" name="Rectangle 43"/>
          <p:cNvSpPr>
            <a:spLocks noChangeArrowheads="1"/>
          </p:cNvSpPr>
          <p:nvPr/>
        </p:nvSpPr>
        <p:spPr bwMode="blackWhite">
          <a:xfrm>
            <a:off x="4447092" y="2832190"/>
            <a:ext cx="1062038" cy="463550"/>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a:solidFill>
                  <a:schemeClr val="bg1"/>
                </a:solidFill>
                <a:latin typeface="Arial" charset="0"/>
              </a:rPr>
              <a:t>C</a:t>
            </a:r>
          </a:p>
        </p:txBody>
      </p:sp>
      <p:sp>
        <p:nvSpPr>
          <p:cNvPr id="45" name="Rectangle 44"/>
          <p:cNvSpPr>
            <a:spLocks noChangeArrowheads="1"/>
          </p:cNvSpPr>
          <p:nvPr/>
        </p:nvSpPr>
        <p:spPr bwMode="blackWhite">
          <a:xfrm>
            <a:off x="5532942" y="2832190"/>
            <a:ext cx="1060450"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46" name="Rectangle 45"/>
          <p:cNvSpPr>
            <a:spLocks noChangeArrowheads="1"/>
          </p:cNvSpPr>
          <p:nvPr/>
        </p:nvSpPr>
        <p:spPr bwMode="blackWhite">
          <a:xfrm>
            <a:off x="6614030" y="2832190"/>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a:t>
            </a:r>
            <a:endParaRPr lang="en-US" sz="1400" b="1" dirty="0">
              <a:solidFill>
                <a:schemeClr val="bg1"/>
              </a:solidFill>
            </a:endParaRPr>
          </a:p>
        </p:txBody>
      </p:sp>
      <p:sp>
        <p:nvSpPr>
          <p:cNvPr id="47" name="Rectangle 46"/>
          <p:cNvSpPr>
            <a:spLocks noChangeArrowheads="1"/>
          </p:cNvSpPr>
          <p:nvPr/>
        </p:nvSpPr>
        <p:spPr bwMode="blackWhite">
          <a:xfrm>
            <a:off x="7685592" y="2832190"/>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48" name="Rectangle 47"/>
          <p:cNvSpPr>
            <a:spLocks noChangeArrowheads="1"/>
          </p:cNvSpPr>
          <p:nvPr/>
        </p:nvSpPr>
        <p:spPr bwMode="blackWhite">
          <a:xfrm>
            <a:off x="8757155" y="2832190"/>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49" name="Rectangle 49"/>
          <p:cNvSpPr>
            <a:spLocks noChangeArrowheads="1"/>
          </p:cNvSpPr>
          <p:nvPr/>
        </p:nvSpPr>
        <p:spPr bwMode="blackWhite">
          <a:xfrm>
            <a:off x="90315" y="1893978"/>
            <a:ext cx="2120622" cy="461962"/>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1.	</a:t>
            </a:r>
            <a:r>
              <a:rPr lang="en-GB" sz="1200" b="1" dirty="0" smtClean="0">
                <a:solidFill>
                  <a:schemeClr val="bg1"/>
                </a:solidFill>
                <a:latin typeface="Arial" charset="0"/>
              </a:rPr>
              <a:t>Backlog prioritization + Grooming</a:t>
            </a:r>
            <a:endParaRPr lang="en-GB" sz="1200" b="1" dirty="0">
              <a:solidFill>
                <a:schemeClr val="bg1"/>
              </a:solidFill>
              <a:latin typeface="Arial" charset="0"/>
            </a:endParaRPr>
          </a:p>
        </p:txBody>
      </p:sp>
      <p:sp>
        <p:nvSpPr>
          <p:cNvPr id="50" name="Rectangle 50"/>
          <p:cNvSpPr>
            <a:spLocks noChangeArrowheads="1"/>
          </p:cNvSpPr>
          <p:nvPr/>
        </p:nvSpPr>
        <p:spPr bwMode="auto">
          <a:xfrm>
            <a:off x="6522472" y="1082452"/>
            <a:ext cx="1666875" cy="284163"/>
          </a:xfrm>
          <a:prstGeom prst="rect">
            <a:avLst/>
          </a:prstGeom>
          <a:noFill/>
          <a:ln w="9525">
            <a:noFill/>
            <a:miter lim="800000"/>
            <a:headEnd/>
            <a:tailEnd/>
          </a:ln>
        </p:spPr>
        <p:txBody>
          <a:bodyPr wrap="none" lIns="92075" tIns="46038" rIns="92075" bIns="46038">
            <a:spAutoFit/>
          </a:bodyPr>
          <a:lstStyle/>
          <a:p>
            <a:pPr algn="ctr" eaLnBrk="0" hangingPunct="0">
              <a:lnSpc>
                <a:spcPct val="90000"/>
              </a:lnSpc>
            </a:pPr>
            <a:r>
              <a:rPr lang="en-GB" sz="1400" b="1" i="1" dirty="0">
                <a:solidFill>
                  <a:schemeClr val="accent2"/>
                </a:solidFill>
                <a:latin typeface="Arial" charset="0"/>
              </a:rPr>
              <a:t>Participant Role</a:t>
            </a:r>
          </a:p>
        </p:txBody>
      </p:sp>
      <p:sp>
        <p:nvSpPr>
          <p:cNvPr id="51" name="Rectangle 51"/>
          <p:cNvSpPr>
            <a:spLocks noChangeArrowheads="1"/>
          </p:cNvSpPr>
          <p:nvPr/>
        </p:nvSpPr>
        <p:spPr bwMode="auto">
          <a:xfrm>
            <a:off x="490594" y="1556304"/>
            <a:ext cx="1620380" cy="286874"/>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400" b="1" i="1" dirty="0" err="1" smtClean="0">
                <a:solidFill>
                  <a:schemeClr val="accent2"/>
                </a:solidFill>
                <a:latin typeface="Arial" charset="0"/>
              </a:rPr>
              <a:t>OpMec</a:t>
            </a:r>
            <a:r>
              <a:rPr lang="en-GB" sz="1400" b="1" i="1" dirty="0" smtClean="0">
                <a:solidFill>
                  <a:schemeClr val="accent2"/>
                </a:solidFill>
                <a:latin typeface="Arial" charset="0"/>
              </a:rPr>
              <a:t> Activities</a:t>
            </a:r>
            <a:endParaRPr lang="en-GB" sz="1400" b="1" i="1" dirty="0">
              <a:solidFill>
                <a:schemeClr val="accent2"/>
              </a:solidFill>
              <a:latin typeface="Arial" charset="0"/>
            </a:endParaRPr>
          </a:p>
        </p:txBody>
      </p:sp>
      <p:sp>
        <p:nvSpPr>
          <p:cNvPr id="52" name="Rectangle 52"/>
          <p:cNvSpPr>
            <a:spLocks noChangeArrowheads="1"/>
          </p:cNvSpPr>
          <p:nvPr/>
        </p:nvSpPr>
        <p:spPr bwMode="auto">
          <a:xfrm>
            <a:off x="4721254" y="1603053"/>
            <a:ext cx="580287" cy="259175"/>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200" b="1" i="1" dirty="0" err="1" smtClean="0">
                <a:solidFill>
                  <a:schemeClr val="accent2"/>
                </a:solidFill>
                <a:latin typeface="Arial" charset="0"/>
              </a:rPr>
              <a:t>Rohit</a:t>
            </a:r>
            <a:endParaRPr lang="en-GB" sz="1200" b="1" i="1" dirty="0">
              <a:solidFill>
                <a:schemeClr val="accent2"/>
              </a:solidFill>
              <a:latin typeface="Arial" charset="0"/>
            </a:endParaRPr>
          </a:p>
        </p:txBody>
      </p:sp>
      <p:sp>
        <p:nvSpPr>
          <p:cNvPr id="53" name="Rectangle 53"/>
          <p:cNvSpPr>
            <a:spLocks noChangeArrowheads="1"/>
          </p:cNvSpPr>
          <p:nvPr/>
        </p:nvSpPr>
        <p:spPr bwMode="auto">
          <a:xfrm>
            <a:off x="5693283" y="1603053"/>
            <a:ext cx="809517" cy="259175"/>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200" b="1" i="1" dirty="0" smtClean="0">
                <a:solidFill>
                  <a:schemeClr val="accent2"/>
                </a:solidFill>
                <a:latin typeface="Arial" charset="0"/>
              </a:rPr>
              <a:t>Chandra</a:t>
            </a:r>
            <a:endParaRPr lang="en-GB" sz="1200" b="1" i="1" dirty="0">
              <a:solidFill>
                <a:schemeClr val="accent2"/>
              </a:solidFill>
              <a:latin typeface="Arial" charset="0"/>
            </a:endParaRPr>
          </a:p>
        </p:txBody>
      </p:sp>
      <p:sp>
        <p:nvSpPr>
          <p:cNvPr id="54" name="Rectangle 54"/>
          <p:cNvSpPr>
            <a:spLocks noChangeArrowheads="1"/>
          </p:cNvSpPr>
          <p:nvPr/>
        </p:nvSpPr>
        <p:spPr bwMode="auto">
          <a:xfrm>
            <a:off x="6876923" y="1603053"/>
            <a:ext cx="612348" cy="259175"/>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200" b="1" i="1" dirty="0" err="1" smtClean="0">
                <a:solidFill>
                  <a:schemeClr val="accent2"/>
                </a:solidFill>
                <a:latin typeface="Arial" charset="0"/>
              </a:rPr>
              <a:t>Sitara</a:t>
            </a:r>
            <a:endParaRPr lang="en-GB" sz="1200" b="1" i="1" dirty="0">
              <a:solidFill>
                <a:schemeClr val="accent2"/>
              </a:solidFill>
              <a:latin typeface="Arial" charset="0"/>
            </a:endParaRPr>
          </a:p>
        </p:txBody>
      </p:sp>
      <p:sp>
        <p:nvSpPr>
          <p:cNvPr id="55" name="Rectangle 55"/>
          <p:cNvSpPr>
            <a:spLocks noChangeArrowheads="1"/>
          </p:cNvSpPr>
          <p:nvPr/>
        </p:nvSpPr>
        <p:spPr bwMode="auto">
          <a:xfrm>
            <a:off x="7780056" y="1603053"/>
            <a:ext cx="973023" cy="259175"/>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200" b="1" i="1" dirty="0" smtClean="0">
                <a:solidFill>
                  <a:schemeClr val="accent2"/>
                </a:solidFill>
                <a:latin typeface="Arial" charset="0"/>
              </a:rPr>
              <a:t>Capgemini</a:t>
            </a:r>
            <a:endParaRPr lang="en-GB" sz="1200" b="1" i="1" dirty="0">
              <a:solidFill>
                <a:schemeClr val="accent2"/>
              </a:solidFill>
              <a:latin typeface="Arial" charset="0"/>
            </a:endParaRPr>
          </a:p>
        </p:txBody>
      </p:sp>
      <p:sp>
        <p:nvSpPr>
          <p:cNvPr id="56" name="Line 56"/>
          <p:cNvSpPr>
            <a:spLocks noChangeShapeType="1"/>
          </p:cNvSpPr>
          <p:nvPr/>
        </p:nvSpPr>
        <p:spPr bwMode="auto">
          <a:xfrm flipV="1">
            <a:off x="2235026" y="1320070"/>
            <a:ext cx="280988"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57" name="Line 57"/>
          <p:cNvSpPr>
            <a:spLocks noChangeShapeType="1"/>
          </p:cNvSpPr>
          <p:nvPr/>
        </p:nvSpPr>
        <p:spPr bwMode="auto">
          <a:xfrm flipV="1">
            <a:off x="4434392" y="1311365"/>
            <a:ext cx="280988"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58" name="Line 58"/>
          <p:cNvSpPr>
            <a:spLocks noChangeShapeType="1"/>
          </p:cNvSpPr>
          <p:nvPr/>
        </p:nvSpPr>
        <p:spPr bwMode="auto">
          <a:xfrm flipV="1">
            <a:off x="5518655" y="1311365"/>
            <a:ext cx="282575"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59" name="Line 59"/>
          <p:cNvSpPr>
            <a:spLocks noChangeShapeType="1"/>
          </p:cNvSpPr>
          <p:nvPr/>
        </p:nvSpPr>
        <p:spPr bwMode="auto">
          <a:xfrm flipV="1">
            <a:off x="6604505" y="1311365"/>
            <a:ext cx="282575"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60" name="Rectangle 60"/>
          <p:cNvSpPr>
            <a:spLocks noChangeArrowheads="1"/>
          </p:cNvSpPr>
          <p:nvPr/>
        </p:nvSpPr>
        <p:spPr bwMode="auto">
          <a:xfrm>
            <a:off x="8870925" y="1436854"/>
            <a:ext cx="1016304" cy="425374"/>
          </a:xfrm>
          <a:prstGeom prst="rect">
            <a:avLst/>
          </a:prstGeom>
          <a:solidFill>
            <a:schemeClr val="bg1"/>
          </a:solidFill>
          <a:ln w="9525">
            <a:noFill/>
            <a:miter lim="800000"/>
            <a:headEnd/>
            <a:tailEnd/>
          </a:ln>
        </p:spPr>
        <p:txBody>
          <a:bodyPr wrap="none" lIns="92075" tIns="46038" rIns="92075" bIns="46038" anchor="b" anchorCtr="1">
            <a:spAutoFit/>
          </a:bodyPr>
          <a:lstStyle/>
          <a:p>
            <a:pPr algn="ctr" eaLnBrk="0" hangingPunct="0">
              <a:lnSpc>
                <a:spcPct val="90000"/>
              </a:lnSpc>
            </a:pPr>
            <a:r>
              <a:rPr lang="en-GB" sz="1200" b="1" i="1" dirty="0" smtClean="0">
                <a:solidFill>
                  <a:schemeClr val="accent2"/>
                </a:solidFill>
                <a:latin typeface="Arial" charset="0"/>
              </a:rPr>
              <a:t>Capgemini </a:t>
            </a:r>
          </a:p>
          <a:p>
            <a:pPr algn="ctr" eaLnBrk="0" hangingPunct="0">
              <a:lnSpc>
                <a:spcPct val="90000"/>
              </a:lnSpc>
            </a:pPr>
            <a:r>
              <a:rPr lang="en-GB" sz="1200" b="1" i="1" dirty="0" smtClean="0">
                <a:solidFill>
                  <a:schemeClr val="accent2"/>
                </a:solidFill>
                <a:latin typeface="Arial" charset="0"/>
              </a:rPr>
              <a:t>Dev Lead</a:t>
            </a:r>
            <a:endParaRPr lang="en-GB" sz="1200" b="1" i="1" dirty="0">
              <a:solidFill>
                <a:schemeClr val="accent2"/>
              </a:solidFill>
              <a:latin typeface="Arial" charset="0"/>
            </a:endParaRPr>
          </a:p>
        </p:txBody>
      </p:sp>
      <p:sp>
        <p:nvSpPr>
          <p:cNvPr id="61" name="Line 61"/>
          <p:cNvSpPr>
            <a:spLocks noChangeShapeType="1"/>
          </p:cNvSpPr>
          <p:nvPr/>
        </p:nvSpPr>
        <p:spPr bwMode="auto">
          <a:xfrm flipV="1">
            <a:off x="7676067" y="1311365"/>
            <a:ext cx="280988"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62" name="Line 62"/>
          <p:cNvSpPr>
            <a:spLocks noChangeShapeType="1"/>
          </p:cNvSpPr>
          <p:nvPr/>
        </p:nvSpPr>
        <p:spPr bwMode="auto">
          <a:xfrm flipV="1">
            <a:off x="8747630" y="1311365"/>
            <a:ext cx="280987" cy="569913"/>
          </a:xfrm>
          <a:prstGeom prst="line">
            <a:avLst/>
          </a:prstGeom>
          <a:noFill/>
          <a:ln w="25399">
            <a:solidFill>
              <a:schemeClr val="tx1"/>
            </a:solidFill>
            <a:round/>
            <a:headEnd type="none" w="sm" len="sm"/>
            <a:tailEnd type="none" w="sm" len="sm"/>
          </a:ln>
        </p:spPr>
        <p:txBody>
          <a:bodyPr wrap="none" anchor="ctr"/>
          <a:lstStyle/>
          <a:p>
            <a:endParaRPr lang="en-US"/>
          </a:p>
        </p:txBody>
      </p:sp>
      <p:sp>
        <p:nvSpPr>
          <p:cNvPr id="63" name="Rectangle 63"/>
          <p:cNvSpPr>
            <a:spLocks noChangeArrowheads="1"/>
          </p:cNvSpPr>
          <p:nvPr/>
        </p:nvSpPr>
        <p:spPr bwMode="blackWhite">
          <a:xfrm>
            <a:off x="2210937" y="1893978"/>
            <a:ext cx="2223455" cy="463550"/>
          </a:xfrm>
          <a:prstGeom prst="rect">
            <a:avLst/>
          </a:prstGeom>
          <a:solidFill>
            <a:srgbClr val="00279F"/>
          </a:solidFill>
          <a:ln w="25399">
            <a:solidFill>
              <a:schemeClr val="tx1"/>
            </a:solidFill>
            <a:miter lim="800000"/>
            <a:headEnd/>
            <a:tailEnd/>
          </a:ln>
        </p:spPr>
        <p:txBody>
          <a:bodyPr wrap="none" lIns="92075" tIns="46038" rIns="92075" bIns="46038" anchor="ctr">
            <a:normAutofit/>
          </a:bodyPr>
          <a:lstStyle/>
          <a:p>
            <a:pPr algn="ctr" eaLnBrk="0" hangingPunct="0">
              <a:lnSpc>
                <a:spcPct val="90000"/>
              </a:lnSpc>
            </a:pPr>
            <a:r>
              <a:rPr lang="en-US" sz="950" dirty="0">
                <a:solidFill>
                  <a:schemeClr val="bg1"/>
                </a:solidFill>
              </a:rPr>
              <a:t>To prioritize the backlog items, which </a:t>
            </a:r>
            <a:endParaRPr lang="en-US" sz="950" dirty="0" smtClean="0">
              <a:solidFill>
                <a:schemeClr val="bg1"/>
              </a:solidFill>
            </a:endParaRPr>
          </a:p>
          <a:p>
            <a:pPr algn="ctr" eaLnBrk="0" hangingPunct="0">
              <a:lnSpc>
                <a:spcPct val="90000"/>
              </a:lnSpc>
            </a:pPr>
            <a:r>
              <a:rPr lang="en-US" sz="950" dirty="0" smtClean="0">
                <a:solidFill>
                  <a:schemeClr val="bg1"/>
                </a:solidFill>
              </a:rPr>
              <a:t>can </a:t>
            </a:r>
            <a:r>
              <a:rPr lang="en-US" sz="950" dirty="0">
                <a:solidFill>
                  <a:schemeClr val="bg1"/>
                </a:solidFill>
              </a:rPr>
              <a:t>be taken up by team for execution</a:t>
            </a:r>
            <a:endParaRPr lang="en-GB" sz="950" b="1" dirty="0">
              <a:solidFill>
                <a:schemeClr val="bg1"/>
              </a:solidFill>
              <a:latin typeface="Arial" charset="0"/>
            </a:endParaRPr>
          </a:p>
        </p:txBody>
      </p:sp>
      <p:sp>
        <p:nvSpPr>
          <p:cNvPr id="64" name="Rectangle 64"/>
          <p:cNvSpPr>
            <a:spLocks noChangeArrowheads="1"/>
          </p:cNvSpPr>
          <p:nvPr/>
        </p:nvSpPr>
        <p:spPr bwMode="blackWhite">
          <a:xfrm>
            <a:off x="4447092" y="1893978"/>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C</a:t>
            </a:r>
            <a:endParaRPr lang="en-US" sz="1400" b="1" dirty="0">
              <a:solidFill>
                <a:schemeClr val="bg1"/>
              </a:solidFill>
            </a:endParaRPr>
          </a:p>
        </p:txBody>
      </p:sp>
      <p:sp>
        <p:nvSpPr>
          <p:cNvPr id="65" name="Rectangle 65"/>
          <p:cNvSpPr>
            <a:spLocks noChangeArrowheads="1"/>
          </p:cNvSpPr>
          <p:nvPr/>
        </p:nvSpPr>
        <p:spPr bwMode="blackWhite">
          <a:xfrm>
            <a:off x="5532942" y="1893978"/>
            <a:ext cx="1060450"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AR</a:t>
            </a:r>
            <a:endParaRPr lang="en-US" sz="1400" b="1" dirty="0">
              <a:solidFill>
                <a:schemeClr val="bg1"/>
              </a:solidFill>
            </a:endParaRPr>
          </a:p>
        </p:txBody>
      </p:sp>
      <p:sp>
        <p:nvSpPr>
          <p:cNvPr id="66" name="Rectangle 66"/>
          <p:cNvSpPr>
            <a:spLocks noChangeArrowheads="1"/>
          </p:cNvSpPr>
          <p:nvPr/>
        </p:nvSpPr>
        <p:spPr bwMode="blackWhite">
          <a:xfrm>
            <a:off x="6614030" y="1893978"/>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smtClean="0">
                <a:solidFill>
                  <a:schemeClr val="bg1"/>
                </a:solidFill>
              </a:rPr>
              <a:t>C</a:t>
            </a:r>
            <a:endParaRPr lang="en-US" sz="1400" b="1">
              <a:solidFill>
                <a:schemeClr val="bg1"/>
              </a:solidFill>
            </a:endParaRPr>
          </a:p>
        </p:txBody>
      </p:sp>
      <p:sp>
        <p:nvSpPr>
          <p:cNvPr id="67" name="Rectangle 67"/>
          <p:cNvSpPr>
            <a:spLocks noChangeArrowheads="1"/>
          </p:cNvSpPr>
          <p:nvPr/>
        </p:nvSpPr>
        <p:spPr bwMode="blackWhite">
          <a:xfrm>
            <a:off x="7685592" y="1893978"/>
            <a:ext cx="1062038"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68" name="Rectangle 68"/>
          <p:cNvSpPr>
            <a:spLocks noChangeArrowheads="1"/>
          </p:cNvSpPr>
          <p:nvPr/>
        </p:nvSpPr>
        <p:spPr bwMode="blackWhite">
          <a:xfrm>
            <a:off x="8757155" y="1893978"/>
            <a:ext cx="1062037" cy="463550"/>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I</a:t>
            </a:r>
            <a:endParaRPr lang="en-US" sz="1400" b="1" dirty="0">
              <a:solidFill>
                <a:schemeClr val="bg1"/>
              </a:solidFill>
            </a:endParaRPr>
          </a:p>
        </p:txBody>
      </p:sp>
      <p:sp>
        <p:nvSpPr>
          <p:cNvPr id="69" name="Rectangle 69"/>
          <p:cNvSpPr>
            <a:spLocks noChangeArrowheads="1"/>
          </p:cNvSpPr>
          <p:nvPr/>
        </p:nvSpPr>
        <p:spPr bwMode="blackWhite">
          <a:xfrm>
            <a:off x="2210937" y="2363878"/>
            <a:ext cx="2223455"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US" sz="950" dirty="0">
                <a:solidFill>
                  <a:schemeClr val="bg1"/>
                </a:solidFill>
              </a:rPr>
              <a:t>Review the status and ensure </a:t>
            </a:r>
            <a:r>
              <a:rPr lang="en-US" sz="950" dirty="0" smtClean="0">
                <a:solidFill>
                  <a:schemeClr val="bg1"/>
                </a:solidFill>
              </a:rPr>
              <a:t>team have</a:t>
            </a:r>
          </a:p>
          <a:p>
            <a:pPr algn="ctr" eaLnBrk="0" hangingPunct="0">
              <a:lnSpc>
                <a:spcPct val="90000"/>
              </a:lnSpc>
            </a:pPr>
            <a:r>
              <a:rPr lang="en-US" sz="950" dirty="0" smtClean="0">
                <a:solidFill>
                  <a:schemeClr val="bg1"/>
                </a:solidFill>
              </a:rPr>
              <a:t> </a:t>
            </a:r>
            <a:r>
              <a:rPr lang="en-US" sz="950" dirty="0">
                <a:solidFill>
                  <a:schemeClr val="bg1"/>
                </a:solidFill>
              </a:rPr>
              <a:t>tasks to work upon for the next day</a:t>
            </a:r>
            <a:endParaRPr lang="en-GB" sz="950" b="1" dirty="0">
              <a:solidFill>
                <a:schemeClr val="bg1"/>
              </a:solidFill>
              <a:latin typeface="Arial" charset="0"/>
            </a:endParaRPr>
          </a:p>
        </p:txBody>
      </p:sp>
      <p:sp>
        <p:nvSpPr>
          <p:cNvPr id="70" name="Rectangle 70"/>
          <p:cNvSpPr>
            <a:spLocks noChangeArrowheads="1"/>
          </p:cNvSpPr>
          <p:nvPr/>
        </p:nvSpPr>
        <p:spPr bwMode="blackWhite">
          <a:xfrm>
            <a:off x="4447092" y="2363878"/>
            <a:ext cx="1062038"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dirty="0">
                <a:solidFill>
                  <a:schemeClr val="bg1"/>
                </a:solidFill>
                <a:latin typeface="Arial" charset="0"/>
              </a:rPr>
              <a:t>R</a:t>
            </a:r>
          </a:p>
        </p:txBody>
      </p:sp>
      <p:sp>
        <p:nvSpPr>
          <p:cNvPr id="71" name="Rectangle 71"/>
          <p:cNvSpPr>
            <a:spLocks noChangeArrowheads="1"/>
          </p:cNvSpPr>
          <p:nvPr/>
        </p:nvSpPr>
        <p:spPr bwMode="blackWhite">
          <a:xfrm>
            <a:off x="5532942" y="2363878"/>
            <a:ext cx="1060450"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R</a:t>
            </a:r>
            <a:endParaRPr lang="en-US" sz="1400" b="1" dirty="0">
              <a:solidFill>
                <a:schemeClr val="bg1"/>
              </a:solidFill>
            </a:endParaRPr>
          </a:p>
        </p:txBody>
      </p:sp>
      <p:sp>
        <p:nvSpPr>
          <p:cNvPr id="72" name="Rectangle 72"/>
          <p:cNvSpPr>
            <a:spLocks noChangeArrowheads="1"/>
          </p:cNvSpPr>
          <p:nvPr/>
        </p:nvSpPr>
        <p:spPr bwMode="blackWhite">
          <a:xfrm>
            <a:off x="6614030" y="2363878"/>
            <a:ext cx="1062037" cy="461962"/>
          </a:xfrm>
          <a:prstGeom prst="rect">
            <a:avLst/>
          </a:prstGeom>
          <a:solidFill>
            <a:srgbClr val="00279F"/>
          </a:solidFill>
          <a:ln w="25399">
            <a:solidFill>
              <a:schemeClr val="tx1"/>
            </a:solidFill>
            <a:miter lim="800000"/>
            <a:headEnd/>
            <a:tailEnd/>
          </a:ln>
        </p:spPr>
        <p:txBody>
          <a:bodyPr wrap="none" lIns="92075" tIns="46038" rIns="92075" bIns="46038" anchor="ctr"/>
          <a:lstStyle/>
          <a:p>
            <a:pPr algn="ctr" eaLnBrk="0" hangingPunct="0">
              <a:lnSpc>
                <a:spcPct val="90000"/>
              </a:lnSpc>
            </a:pPr>
            <a:r>
              <a:rPr lang="en-GB" sz="1400" b="1">
                <a:solidFill>
                  <a:schemeClr val="bg1"/>
                </a:solidFill>
                <a:latin typeface="Arial" charset="0"/>
              </a:rPr>
              <a:t>C</a:t>
            </a:r>
          </a:p>
        </p:txBody>
      </p:sp>
      <p:sp>
        <p:nvSpPr>
          <p:cNvPr id="73" name="Rectangle 73"/>
          <p:cNvSpPr>
            <a:spLocks noChangeArrowheads="1"/>
          </p:cNvSpPr>
          <p:nvPr/>
        </p:nvSpPr>
        <p:spPr bwMode="blackWhite">
          <a:xfrm>
            <a:off x="7685592" y="2363878"/>
            <a:ext cx="1062038"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a:t>
            </a:r>
            <a:endParaRPr lang="en-US" sz="1400" b="1" dirty="0">
              <a:solidFill>
                <a:schemeClr val="bg1"/>
              </a:solidFill>
            </a:endParaRPr>
          </a:p>
        </p:txBody>
      </p:sp>
      <p:sp>
        <p:nvSpPr>
          <p:cNvPr id="74" name="Rectangle 74"/>
          <p:cNvSpPr>
            <a:spLocks noChangeArrowheads="1"/>
          </p:cNvSpPr>
          <p:nvPr/>
        </p:nvSpPr>
        <p:spPr bwMode="blackWhite">
          <a:xfrm>
            <a:off x="8757155" y="2363878"/>
            <a:ext cx="1062037" cy="461962"/>
          </a:xfrm>
          <a:prstGeom prst="rect">
            <a:avLst/>
          </a:prstGeom>
          <a:solidFill>
            <a:srgbClr val="00279F"/>
          </a:solidFill>
          <a:ln w="25399">
            <a:solidFill>
              <a:schemeClr val="tx1"/>
            </a:solidFill>
            <a:miter lim="800000"/>
            <a:headEnd/>
            <a:tailEnd/>
          </a:ln>
        </p:spPr>
        <p:txBody>
          <a:bodyPr wrap="none" anchor="ctr"/>
          <a:lstStyle/>
          <a:p>
            <a:pPr algn="ctr"/>
            <a:r>
              <a:rPr lang="en-US" sz="1400" b="1" dirty="0" smtClean="0">
                <a:solidFill>
                  <a:schemeClr val="bg1"/>
                </a:solidFill>
              </a:rPr>
              <a:t>A</a:t>
            </a:r>
            <a:endParaRPr lang="en-US" sz="1400" b="1" dirty="0">
              <a:solidFill>
                <a:schemeClr val="bg1"/>
              </a:solidFill>
            </a:endParaRPr>
          </a:p>
        </p:txBody>
      </p:sp>
      <p:sp>
        <p:nvSpPr>
          <p:cNvPr id="75" name="Rectangle 75"/>
          <p:cNvSpPr>
            <a:spLocks noChangeArrowheads="1"/>
          </p:cNvSpPr>
          <p:nvPr/>
        </p:nvSpPr>
        <p:spPr bwMode="blackWhite">
          <a:xfrm>
            <a:off x="90315" y="2363878"/>
            <a:ext cx="2120622" cy="460375"/>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2.	</a:t>
            </a:r>
            <a:r>
              <a:rPr lang="en-GB" sz="1200" b="1" dirty="0" smtClean="0">
                <a:solidFill>
                  <a:schemeClr val="bg1"/>
                </a:solidFill>
                <a:latin typeface="Arial" charset="0"/>
              </a:rPr>
              <a:t>Scrum + Process realignment</a:t>
            </a:r>
            <a:endParaRPr lang="en-GB" sz="1200" b="1" dirty="0">
              <a:solidFill>
                <a:schemeClr val="bg1"/>
              </a:solidFill>
              <a:latin typeface="Arial" charset="0"/>
            </a:endParaRPr>
          </a:p>
        </p:txBody>
      </p:sp>
      <p:sp>
        <p:nvSpPr>
          <p:cNvPr id="76" name="Rectangle 76"/>
          <p:cNvSpPr>
            <a:spLocks noChangeArrowheads="1"/>
          </p:cNvSpPr>
          <p:nvPr/>
        </p:nvSpPr>
        <p:spPr bwMode="blackWhite">
          <a:xfrm>
            <a:off x="90315" y="2833778"/>
            <a:ext cx="2120622" cy="461962"/>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3.	</a:t>
            </a:r>
            <a:r>
              <a:rPr lang="en-GB" sz="1200" b="1" dirty="0" smtClean="0">
                <a:solidFill>
                  <a:schemeClr val="bg1"/>
                </a:solidFill>
                <a:latin typeface="Arial" charset="0"/>
              </a:rPr>
              <a:t>Defect triage</a:t>
            </a:r>
            <a:endParaRPr lang="en-GB" sz="1200" b="1" dirty="0">
              <a:solidFill>
                <a:schemeClr val="bg1"/>
              </a:solidFill>
              <a:latin typeface="Arial" charset="0"/>
            </a:endParaRPr>
          </a:p>
        </p:txBody>
      </p:sp>
      <p:sp>
        <p:nvSpPr>
          <p:cNvPr id="77" name="Rectangle 77"/>
          <p:cNvSpPr>
            <a:spLocks noChangeArrowheads="1"/>
          </p:cNvSpPr>
          <p:nvPr/>
        </p:nvSpPr>
        <p:spPr bwMode="blackWhite">
          <a:xfrm>
            <a:off x="90315" y="3316378"/>
            <a:ext cx="2120622" cy="460375"/>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4.	</a:t>
            </a:r>
            <a:r>
              <a:rPr lang="en-GB" sz="1200" b="1" dirty="0" smtClean="0">
                <a:solidFill>
                  <a:schemeClr val="bg1"/>
                </a:solidFill>
                <a:latin typeface="Arial" charset="0"/>
              </a:rPr>
              <a:t>Change request Review/Approval</a:t>
            </a:r>
            <a:endParaRPr lang="en-GB" sz="1200" b="1" dirty="0">
              <a:solidFill>
                <a:schemeClr val="bg1"/>
              </a:solidFill>
              <a:latin typeface="Arial" charset="0"/>
            </a:endParaRPr>
          </a:p>
        </p:txBody>
      </p:sp>
      <p:sp>
        <p:nvSpPr>
          <p:cNvPr id="78" name="Rectangle 78"/>
          <p:cNvSpPr>
            <a:spLocks noChangeArrowheads="1"/>
          </p:cNvSpPr>
          <p:nvPr/>
        </p:nvSpPr>
        <p:spPr bwMode="blackWhite">
          <a:xfrm>
            <a:off x="90315" y="3797390"/>
            <a:ext cx="2120622" cy="461963"/>
          </a:xfrm>
          <a:prstGeom prst="rect">
            <a:avLst/>
          </a:prstGeom>
          <a:solidFill>
            <a:srgbClr val="00279F"/>
          </a:solidFill>
          <a:ln w="25399">
            <a:solidFill>
              <a:schemeClr val="tx1"/>
            </a:solidFill>
            <a:miter lim="800000"/>
            <a:headEnd/>
            <a:tailEnd/>
          </a:ln>
        </p:spPr>
        <p:txBody>
          <a:bodyPr lIns="92075" tIns="46038" rIns="92075" bIns="46038" anchor="ctr"/>
          <a:lstStyle/>
          <a:p>
            <a:pPr marL="285750" indent="-285750" eaLnBrk="0" hangingPunct="0">
              <a:lnSpc>
                <a:spcPct val="90000"/>
              </a:lnSpc>
            </a:pPr>
            <a:r>
              <a:rPr lang="en-GB" sz="1200" b="1" dirty="0">
                <a:solidFill>
                  <a:schemeClr val="bg1"/>
                </a:solidFill>
                <a:latin typeface="Arial" charset="0"/>
              </a:rPr>
              <a:t>5.	</a:t>
            </a:r>
            <a:r>
              <a:rPr lang="en-GB" sz="1200" b="1" dirty="0" smtClean="0">
                <a:solidFill>
                  <a:schemeClr val="bg1"/>
                </a:solidFill>
                <a:latin typeface="Arial" charset="0"/>
              </a:rPr>
              <a:t>Pulse and Project Status Meeting</a:t>
            </a:r>
            <a:endParaRPr lang="en-GB" sz="1200" b="1" dirty="0">
              <a:solidFill>
                <a:schemeClr val="bg1"/>
              </a:solidFill>
              <a:latin typeface="Arial" charset="0"/>
            </a:endParaRPr>
          </a:p>
        </p:txBody>
      </p:sp>
      <p:sp>
        <p:nvSpPr>
          <p:cNvPr id="80" name="TextBox 79"/>
          <p:cNvSpPr txBox="1"/>
          <p:nvPr/>
        </p:nvSpPr>
        <p:spPr>
          <a:xfrm>
            <a:off x="354842" y="6104050"/>
            <a:ext cx="8933331" cy="307777"/>
          </a:xfrm>
          <a:prstGeom prst="rect">
            <a:avLst/>
          </a:prstGeom>
          <a:noFill/>
        </p:spPr>
        <p:txBody>
          <a:bodyPr wrap="square" rtlCol="0">
            <a:spAutoFit/>
          </a:bodyPr>
          <a:lstStyle/>
          <a:p>
            <a:r>
              <a:rPr lang="en-US" sz="1400" b="1" dirty="0" smtClean="0">
                <a:solidFill>
                  <a:srgbClr val="FF0000"/>
                </a:solidFill>
              </a:rPr>
              <a:t>R</a:t>
            </a:r>
            <a:r>
              <a:rPr lang="en-US" sz="1400" b="1" dirty="0" smtClean="0">
                <a:solidFill>
                  <a:schemeClr val="tx2">
                    <a:lumMod val="50000"/>
                  </a:schemeClr>
                </a:solidFill>
              </a:rPr>
              <a:t>esponsible; 	</a:t>
            </a:r>
            <a:r>
              <a:rPr lang="en-US" sz="1400" b="1" dirty="0" smtClean="0">
                <a:solidFill>
                  <a:srgbClr val="FF0000"/>
                </a:solidFill>
              </a:rPr>
              <a:t>A</a:t>
            </a:r>
            <a:r>
              <a:rPr lang="en-US" sz="1400" b="1" dirty="0" smtClean="0">
                <a:solidFill>
                  <a:schemeClr val="tx2">
                    <a:lumMod val="50000"/>
                  </a:schemeClr>
                </a:solidFill>
              </a:rPr>
              <a:t>ccountable; 	</a:t>
            </a:r>
            <a:r>
              <a:rPr lang="en-US" sz="1400" b="1" dirty="0" smtClean="0">
                <a:solidFill>
                  <a:srgbClr val="FF0000"/>
                </a:solidFill>
              </a:rPr>
              <a:t>C</a:t>
            </a:r>
            <a:r>
              <a:rPr lang="en-US" sz="1400" b="1" dirty="0" smtClean="0">
                <a:solidFill>
                  <a:schemeClr val="tx2">
                    <a:lumMod val="50000"/>
                  </a:schemeClr>
                </a:solidFill>
              </a:rPr>
              <a:t>onsulted; 	</a:t>
            </a:r>
            <a:r>
              <a:rPr lang="en-US" sz="1400" b="1" dirty="0" smtClean="0">
                <a:solidFill>
                  <a:srgbClr val="FF0000"/>
                </a:solidFill>
              </a:rPr>
              <a:t>I</a:t>
            </a:r>
            <a:r>
              <a:rPr lang="en-US" sz="1400" b="1" dirty="0" smtClean="0">
                <a:solidFill>
                  <a:schemeClr val="tx2">
                    <a:lumMod val="50000"/>
                  </a:schemeClr>
                </a:solidFill>
              </a:rPr>
              <a:t>nformed</a:t>
            </a:r>
          </a:p>
        </p:txBody>
      </p:sp>
    </p:spTree>
    <p:extLst>
      <p:ext uri="{BB962C8B-B14F-4D97-AF65-F5344CB8AC3E}">
        <p14:creationId xmlns:p14="http://schemas.microsoft.com/office/powerpoint/2010/main" val="1625649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a:xfrm>
            <a:off x="329825" y="6067300"/>
            <a:ext cx="9220421" cy="20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sp>
        <p:nvSpPr>
          <p:cNvPr id="2" name="Title 1"/>
          <p:cNvSpPr>
            <a:spLocks noGrp="1"/>
          </p:cNvSpPr>
          <p:nvPr>
            <p:ph type="title"/>
          </p:nvPr>
        </p:nvSpPr>
        <p:spPr/>
        <p:txBody>
          <a:bodyPr/>
          <a:lstStyle/>
          <a:p>
            <a:r>
              <a:rPr lang="en-US" dirty="0" smtClean="0"/>
              <a:t>SDT Program Status</a:t>
            </a:r>
            <a:endParaRPr lang="en-US" dirty="0"/>
          </a:p>
        </p:txBody>
      </p:sp>
      <p:grpSp>
        <p:nvGrpSpPr>
          <p:cNvPr id="193" name="Group 192"/>
          <p:cNvGrpSpPr/>
          <p:nvPr/>
        </p:nvGrpSpPr>
        <p:grpSpPr>
          <a:xfrm>
            <a:off x="261337" y="1149403"/>
            <a:ext cx="9350496" cy="5171989"/>
            <a:chOff x="233317" y="986661"/>
            <a:chExt cx="8232629" cy="5171989"/>
          </a:xfrm>
        </p:grpSpPr>
        <p:sp>
          <p:nvSpPr>
            <p:cNvPr id="116" name="Rectangle 115"/>
            <p:cNvSpPr/>
            <p:nvPr/>
          </p:nvSpPr>
          <p:spPr>
            <a:xfrm>
              <a:off x="248096" y="4961403"/>
              <a:ext cx="8212456" cy="1197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sz="1600" dirty="0">
                <a:latin typeface="Candara" panose="020E0502030303020204" pitchFamily="34" charset="0"/>
              </a:endParaRPr>
            </a:p>
          </p:txBody>
        </p:sp>
        <p:sp>
          <p:nvSpPr>
            <p:cNvPr id="126" name="Rectangle 125"/>
            <p:cNvSpPr/>
            <p:nvPr/>
          </p:nvSpPr>
          <p:spPr>
            <a:xfrm>
              <a:off x="295722" y="5129798"/>
              <a:ext cx="8084030" cy="751010"/>
            </a:xfrm>
            <a:prstGeom prst="rect">
              <a:avLst/>
            </a:prstGeom>
            <a:solidFill>
              <a:schemeClr val="bg1">
                <a:lumMod val="9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graphicFrame>
          <p:nvGraphicFramePr>
            <p:cNvPr id="99" name="Diagram 98"/>
            <p:cNvGraphicFramePr/>
            <p:nvPr>
              <p:extLst>
                <p:ext uri="{D42A27DB-BD31-4B8C-83A1-F6EECF244321}">
                  <p14:modId xmlns:p14="http://schemas.microsoft.com/office/powerpoint/2010/main" val="4199079152"/>
                </p:ext>
              </p:extLst>
            </p:nvPr>
          </p:nvGraphicFramePr>
          <p:xfrm>
            <a:off x="233317" y="1628696"/>
            <a:ext cx="8182961" cy="361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0" name="Rectangle 99"/>
            <p:cNvSpPr/>
            <p:nvPr/>
          </p:nvSpPr>
          <p:spPr>
            <a:xfrm>
              <a:off x="2331255" y="1622195"/>
              <a:ext cx="531802" cy="332345"/>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smtClean="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Wk1</a:t>
              </a:r>
              <a:endPar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endParaRPr>
            </a:p>
          </p:txBody>
        </p:sp>
        <p:sp>
          <p:nvSpPr>
            <p:cNvPr id="101" name="Rectangle 100"/>
            <p:cNvSpPr/>
            <p:nvPr/>
          </p:nvSpPr>
          <p:spPr>
            <a:xfrm>
              <a:off x="3387824" y="1621680"/>
              <a:ext cx="562780" cy="332860"/>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Wk3</a:t>
              </a:r>
            </a:p>
          </p:txBody>
        </p:sp>
        <p:sp>
          <p:nvSpPr>
            <p:cNvPr id="102" name="Rectangle 101"/>
            <p:cNvSpPr/>
            <p:nvPr/>
          </p:nvSpPr>
          <p:spPr>
            <a:xfrm>
              <a:off x="3950604" y="1621680"/>
              <a:ext cx="590004" cy="332860"/>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Wk4</a:t>
              </a:r>
            </a:p>
          </p:txBody>
        </p:sp>
        <p:sp>
          <p:nvSpPr>
            <p:cNvPr id="103" name="Rectangle 102"/>
            <p:cNvSpPr/>
            <p:nvPr/>
          </p:nvSpPr>
          <p:spPr>
            <a:xfrm>
              <a:off x="4540608" y="1621680"/>
              <a:ext cx="640194" cy="332860"/>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Wk5</a:t>
              </a:r>
            </a:p>
          </p:txBody>
        </p:sp>
        <p:sp>
          <p:nvSpPr>
            <p:cNvPr id="104" name="Rectangle 103"/>
            <p:cNvSpPr/>
            <p:nvPr/>
          </p:nvSpPr>
          <p:spPr>
            <a:xfrm>
              <a:off x="5180802" y="1621680"/>
              <a:ext cx="616363" cy="332860"/>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Wk6</a:t>
              </a:r>
            </a:p>
          </p:txBody>
        </p:sp>
        <p:sp>
          <p:nvSpPr>
            <p:cNvPr id="105" name="Rectangle 104"/>
            <p:cNvSpPr/>
            <p:nvPr/>
          </p:nvSpPr>
          <p:spPr>
            <a:xfrm>
              <a:off x="5810697" y="1612155"/>
              <a:ext cx="406756" cy="342385"/>
            </a:xfrm>
            <a:prstGeom prst="rect">
              <a:avLst/>
            </a:prstGeom>
            <a:solidFill>
              <a:schemeClr val="accent1">
                <a:lumMod val="40000"/>
                <a:lumOff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Wk7</a:t>
              </a:r>
            </a:p>
          </p:txBody>
        </p:sp>
        <p:sp>
          <p:nvSpPr>
            <p:cNvPr id="106" name="Rectangle 105"/>
            <p:cNvSpPr/>
            <p:nvPr/>
          </p:nvSpPr>
          <p:spPr>
            <a:xfrm>
              <a:off x="6234353" y="1621680"/>
              <a:ext cx="406756" cy="332860"/>
            </a:xfrm>
            <a:prstGeom prst="rect">
              <a:avLst/>
            </a:prstGeom>
            <a:solidFill>
              <a:schemeClr val="accent1">
                <a:lumMod val="40000"/>
                <a:lumOff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Wk8</a:t>
              </a:r>
            </a:p>
          </p:txBody>
        </p:sp>
        <p:sp>
          <p:nvSpPr>
            <p:cNvPr id="107" name="Rectangle 106"/>
            <p:cNvSpPr/>
            <p:nvPr/>
          </p:nvSpPr>
          <p:spPr>
            <a:xfrm>
              <a:off x="6615062" y="1621680"/>
              <a:ext cx="406756" cy="332860"/>
            </a:xfrm>
            <a:prstGeom prst="rect">
              <a:avLst/>
            </a:prstGeom>
            <a:solidFill>
              <a:schemeClr val="tx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Wk9</a:t>
              </a:r>
            </a:p>
          </p:txBody>
        </p:sp>
        <p:sp>
          <p:nvSpPr>
            <p:cNvPr id="108" name="Rectangle 107"/>
            <p:cNvSpPr/>
            <p:nvPr/>
          </p:nvSpPr>
          <p:spPr>
            <a:xfrm>
              <a:off x="6995774" y="1621680"/>
              <a:ext cx="406756" cy="332860"/>
            </a:xfrm>
            <a:prstGeom prst="rect">
              <a:avLst/>
            </a:prstGeom>
            <a:solidFill>
              <a:schemeClr val="tx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Wk10</a:t>
              </a:r>
            </a:p>
          </p:txBody>
        </p:sp>
        <p:sp>
          <p:nvSpPr>
            <p:cNvPr id="109" name="Rectangle 108"/>
            <p:cNvSpPr/>
            <p:nvPr/>
          </p:nvSpPr>
          <p:spPr>
            <a:xfrm>
              <a:off x="7414585" y="1621680"/>
              <a:ext cx="491612" cy="332860"/>
            </a:xfrm>
            <a:prstGeom prst="rect">
              <a:avLst/>
            </a:prstGeom>
            <a:solidFill>
              <a:schemeClr val="tx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Wk11</a:t>
              </a:r>
            </a:p>
          </p:txBody>
        </p:sp>
        <p:sp>
          <p:nvSpPr>
            <p:cNvPr id="110" name="Rectangle 109"/>
            <p:cNvSpPr/>
            <p:nvPr/>
          </p:nvSpPr>
          <p:spPr>
            <a:xfrm>
              <a:off x="7906197" y="1621680"/>
              <a:ext cx="486354" cy="332860"/>
            </a:xfrm>
            <a:prstGeom prst="rect">
              <a:avLst/>
            </a:prstGeom>
            <a:solidFill>
              <a:schemeClr val="tx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Wk12</a:t>
              </a:r>
            </a:p>
          </p:txBody>
        </p:sp>
        <p:sp>
          <p:nvSpPr>
            <p:cNvPr id="111" name="Rectangle 110"/>
            <p:cNvSpPr/>
            <p:nvPr/>
          </p:nvSpPr>
          <p:spPr>
            <a:xfrm>
              <a:off x="2867472" y="1622195"/>
              <a:ext cx="519690" cy="332346"/>
            </a:xfrm>
            <a:prstGeom prst="rect">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rPr>
                <a:t>Wk2</a:t>
              </a:r>
            </a:p>
          </p:txBody>
        </p:sp>
        <p:sp>
          <p:nvSpPr>
            <p:cNvPr id="112" name="Rectangle 111"/>
            <p:cNvSpPr/>
            <p:nvPr/>
          </p:nvSpPr>
          <p:spPr>
            <a:xfrm>
              <a:off x="248098" y="2105240"/>
              <a:ext cx="8153399" cy="13239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sz="1600" dirty="0">
                <a:latin typeface="Candara" panose="020E0502030303020204" pitchFamily="34" charset="0"/>
              </a:endParaRPr>
            </a:p>
          </p:txBody>
        </p:sp>
        <p:sp>
          <p:nvSpPr>
            <p:cNvPr id="113" name="TextBox 112"/>
            <p:cNvSpPr txBox="1"/>
            <p:nvPr/>
          </p:nvSpPr>
          <p:spPr>
            <a:xfrm>
              <a:off x="324296" y="2020175"/>
              <a:ext cx="1815061" cy="226115"/>
            </a:xfrm>
            <a:prstGeom prst="rect">
              <a:avLst/>
            </a:prstGeom>
            <a:solidFill>
              <a:srgbClr val="00A1E4"/>
            </a:solidFill>
            <a:ln>
              <a:noFill/>
            </a:ln>
            <a:effectLst>
              <a:outerShdw blurRad="44450" dist="27940" dir="5400000" algn="ctr">
                <a:schemeClr val="bg1">
                  <a:alpha val="32000"/>
                </a:schemeClr>
              </a:outerShdw>
            </a:effectLst>
          </p:spPr>
          <p:txBody>
            <a:bodyPr vert="horz" wrap="square" lIns="91431" tIns="0" rIns="0" bIns="0" rtlCol="0" anchor="ctr" anchorCtr="0">
              <a:noAutofit/>
            </a:bodyPr>
            <a:lstStyle/>
            <a:p>
              <a:r>
                <a:rPr lang="en-GB" sz="1100" b="1" dirty="0" smtClean="0">
                  <a:solidFill>
                    <a:schemeClr val="bg1"/>
                  </a:solidFill>
                  <a:latin typeface="Candara" panose="020E0502030303020204" pitchFamily="34" charset="0"/>
                  <a:cs typeface="Arial" pitchFamily="34" charset="0"/>
                </a:rPr>
                <a:t>Program Management</a:t>
              </a:r>
            </a:p>
          </p:txBody>
        </p:sp>
        <p:sp>
          <p:nvSpPr>
            <p:cNvPr id="114" name="Rectangle 113"/>
            <p:cNvSpPr/>
            <p:nvPr/>
          </p:nvSpPr>
          <p:spPr>
            <a:xfrm>
              <a:off x="248096" y="3587936"/>
              <a:ext cx="8217850" cy="12510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sz="1600" dirty="0">
                <a:latin typeface="Candara" panose="020E0502030303020204" pitchFamily="34" charset="0"/>
              </a:endParaRPr>
            </a:p>
          </p:txBody>
        </p:sp>
        <p:sp>
          <p:nvSpPr>
            <p:cNvPr id="115" name="TextBox 114"/>
            <p:cNvSpPr txBox="1"/>
            <p:nvPr/>
          </p:nvSpPr>
          <p:spPr>
            <a:xfrm>
              <a:off x="314773" y="3474276"/>
              <a:ext cx="1824586" cy="234167"/>
            </a:xfrm>
            <a:prstGeom prst="rect">
              <a:avLst/>
            </a:prstGeom>
            <a:solidFill>
              <a:srgbClr val="00A1E4"/>
            </a:solidFill>
            <a:ln>
              <a:noFill/>
            </a:ln>
            <a:effectLst>
              <a:outerShdw blurRad="44450" dist="27940" dir="5400000" algn="ctr">
                <a:schemeClr val="bg1">
                  <a:alpha val="32000"/>
                </a:schemeClr>
              </a:outerShdw>
            </a:effectLst>
          </p:spPr>
          <p:txBody>
            <a:bodyPr vert="horz" wrap="square" lIns="91431" tIns="0" rIns="0" bIns="0" rtlCol="0" anchor="ctr" anchorCtr="0">
              <a:noAutofit/>
            </a:bodyPr>
            <a:lstStyle>
              <a:defPPr>
                <a:defRPr lang="en-US"/>
              </a:defPPr>
              <a:lvl1pPr>
                <a:defRPr sz="1100" b="1">
                  <a:solidFill>
                    <a:schemeClr val="bg1"/>
                  </a:solidFill>
                  <a:latin typeface="Candara" panose="020E0502030303020204" pitchFamily="34" charset="0"/>
                  <a:cs typeface="Arial" pitchFamily="34" charset="0"/>
                </a:defRPr>
              </a:lvl1pPr>
            </a:lstStyle>
            <a:p>
              <a:r>
                <a:rPr lang="en-GB" dirty="0"/>
                <a:t>Applications Support</a:t>
              </a:r>
            </a:p>
          </p:txBody>
        </p:sp>
        <p:sp>
          <p:nvSpPr>
            <p:cNvPr id="117" name="TextBox 116"/>
            <p:cNvSpPr txBox="1"/>
            <p:nvPr/>
          </p:nvSpPr>
          <p:spPr>
            <a:xfrm>
              <a:off x="314772" y="4867685"/>
              <a:ext cx="1824586" cy="237451"/>
            </a:xfrm>
            <a:prstGeom prst="rect">
              <a:avLst/>
            </a:prstGeom>
            <a:solidFill>
              <a:srgbClr val="00A1E4"/>
            </a:solidFill>
            <a:ln>
              <a:noFill/>
            </a:ln>
            <a:effectLst>
              <a:outerShdw blurRad="44450" dist="27940" dir="5400000" algn="ctr">
                <a:schemeClr val="bg1">
                  <a:alpha val="32000"/>
                </a:schemeClr>
              </a:outerShdw>
            </a:effectLst>
          </p:spPr>
          <p:txBody>
            <a:bodyPr vert="horz" wrap="square" lIns="91431" tIns="0" rIns="0" bIns="0" rtlCol="0" anchor="ctr" anchorCtr="0">
              <a:noAutofit/>
            </a:bodyPr>
            <a:lstStyle>
              <a:defPPr>
                <a:defRPr lang="en-US"/>
              </a:defPPr>
              <a:lvl1pPr>
                <a:defRPr sz="1100" b="1">
                  <a:solidFill>
                    <a:schemeClr val="bg1"/>
                  </a:solidFill>
                  <a:latin typeface="Candara" panose="020E0502030303020204" pitchFamily="34" charset="0"/>
                  <a:cs typeface="Arial" pitchFamily="34" charset="0"/>
                </a:defRPr>
              </a:lvl1pPr>
            </a:lstStyle>
            <a:p>
              <a:r>
                <a:rPr lang="en-GB" dirty="0" smtClean="0"/>
                <a:t>Application Development</a:t>
              </a:r>
              <a:endParaRPr lang="en-GB" dirty="0"/>
            </a:p>
          </p:txBody>
        </p:sp>
        <p:sp>
          <p:nvSpPr>
            <p:cNvPr id="118" name="Rectangle 117"/>
            <p:cNvSpPr/>
            <p:nvPr/>
          </p:nvSpPr>
          <p:spPr>
            <a:xfrm>
              <a:off x="295722" y="2330511"/>
              <a:ext cx="8080078" cy="4381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sp>
          <p:nvSpPr>
            <p:cNvPr id="119" name="Rectangle 118"/>
            <p:cNvSpPr/>
            <p:nvPr/>
          </p:nvSpPr>
          <p:spPr>
            <a:xfrm>
              <a:off x="300157" y="2817580"/>
              <a:ext cx="8075609" cy="592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sp>
          <p:nvSpPr>
            <p:cNvPr id="120" name="TextBox 119"/>
            <p:cNvSpPr txBox="1"/>
            <p:nvPr/>
          </p:nvSpPr>
          <p:spPr>
            <a:xfrm>
              <a:off x="328612" y="2287778"/>
              <a:ext cx="910085" cy="466004"/>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100" b="1" dirty="0" smtClean="0">
                  <a:latin typeface="Candara" panose="020E0502030303020204" pitchFamily="34" charset="0"/>
                  <a:cs typeface="Arial" pitchFamily="34" charset="0"/>
                </a:rPr>
                <a:t>Governance</a:t>
              </a:r>
            </a:p>
          </p:txBody>
        </p:sp>
        <p:sp>
          <p:nvSpPr>
            <p:cNvPr id="121" name="TextBox 120"/>
            <p:cNvSpPr txBox="1"/>
            <p:nvPr/>
          </p:nvSpPr>
          <p:spPr>
            <a:xfrm>
              <a:off x="316560" y="2804548"/>
              <a:ext cx="922138" cy="574088"/>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100" b="1" dirty="0" smtClean="0">
                  <a:latin typeface="Candara" panose="020E0502030303020204" pitchFamily="34" charset="0"/>
                  <a:cs typeface="Arial" pitchFamily="34" charset="0"/>
                </a:rPr>
                <a:t>Program Specific</a:t>
              </a:r>
            </a:p>
          </p:txBody>
        </p:sp>
        <p:sp>
          <p:nvSpPr>
            <p:cNvPr id="122" name="Rectangle 121"/>
            <p:cNvSpPr/>
            <p:nvPr/>
          </p:nvSpPr>
          <p:spPr>
            <a:xfrm>
              <a:off x="295722" y="3703498"/>
              <a:ext cx="8080298" cy="822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sp>
          <p:nvSpPr>
            <p:cNvPr id="123" name="TextBox 122"/>
            <p:cNvSpPr txBox="1"/>
            <p:nvPr/>
          </p:nvSpPr>
          <p:spPr>
            <a:xfrm>
              <a:off x="331597" y="3734400"/>
              <a:ext cx="909965" cy="791547"/>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100" b="1" dirty="0" smtClean="0">
                  <a:latin typeface="Candara" panose="020E0502030303020204" pitchFamily="34" charset="0"/>
                  <a:cs typeface="Arial" pitchFamily="34" charset="0"/>
                </a:rPr>
                <a:t>.NET Developers</a:t>
              </a:r>
              <a:endParaRPr lang="en-GB" sz="1100" b="1" dirty="0">
                <a:latin typeface="Candara" panose="020E0502030303020204" pitchFamily="34" charset="0"/>
                <a:cs typeface="Arial" pitchFamily="34" charset="0"/>
              </a:endParaRPr>
            </a:p>
          </p:txBody>
        </p:sp>
        <p:sp>
          <p:nvSpPr>
            <p:cNvPr id="124" name="Rectangle 123"/>
            <p:cNvSpPr/>
            <p:nvPr/>
          </p:nvSpPr>
          <p:spPr>
            <a:xfrm>
              <a:off x="274445" y="4576533"/>
              <a:ext cx="8118105" cy="20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endParaRPr lang="en-US" sz="1600" dirty="0">
                <a:solidFill>
                  <a:schemeClr val="tx1"/>
                </a:solidFill>
                <a:latin typeface="Candara" panose="020E0502030303020204" pitchFamily="34" charset="0"/>
              </a:endParaRPr>
            </a:p>
          </p:txBody>
        </p:sp>
        <p:sp>
          <p:nvSpPr>
            <p:cNvPr id="125" name="TextBox 124"/>
            <p:cNvSpPr txBox="1"/>
            <p:nvPr/>
          </p:nvSpPr>
          <p:spPr>
            <a:xfrm>
              <a:off x="312546" y="4601951"/>
              <a:ext cx="926151" cy="153828"/>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000" b="1" dirty="0" smtClean="0">
                  <a:latin typeface="Candara" panose="020E0502030303020204" pitchFamily="34" charset="0"/>
                  <a:cs typeface="Arial" pitchFamily="34" charset="0"/>
                </a:rPr>
                <a:t>CLICK .NET</a:t>
              </a:r>
              <a:endParaRPr lang="en-GB" sz="1000" b="1" dirty="0">
                <a:latin typeface="Candara" panose="020E0502030303020204" pitchFamily="34" charset="0"/>
                <a:cs typeface="Arial" pitchFamily="34" charset="0"/>
              </a:endParaRPr>
            </a:p>
          </p:txBody>
        </p:sp>
        <p:sp>
          <p:nvSpPr>
            <p:cNvPr id="129" name="TextBox 128"/>
            <p:cNvSpPr txBox="1"/>
            <p:nvPr/>
          </p:nvSpPr>
          <p:spPr>
            <a:xfrm>
              <a:off x="331597" y="5141671"/>
              <a:ext cx="907102" cy="727261"/>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100" b="1" dirty="0" smtClean="0">
                  <a:latin typeface="Candara" panose="020E0502030303020204" pitchFamily="34" charset="0"/>
                  <a:cs typeface="Arial" pitchFamily="34" charset="0"/>
                </a:rPr>
                <a:t>.NET Developers</a:t>
              </a:r>
              <a:endParaRPr lang="en-GB" sz="1100" b="1" dirty="0">
                <a:latin typeface="Candara" panose="020E0502030303020204" pitchFamily="34" charset="0"/>
                <a:cs typeface="Arial" pitchFamily="34" charset="0"/>
              </a:endParaRPr>
            </a:p>
          </p:txBody>
        </p:sp>
        <p:sp>
          <p:nvSpPr>
            <p:cNvPr id="130" name="Rectangle 129"/>
            <p:cNvSpPr/>
            <p:nvPr/>
          </p:nvSpPr>
          <p:spPr>
            <a:xfrm>
              <a:off x="1314897" y="2309045"/>
              <a:ext cx="1012501" cy="198012"/>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en-US" sz="800" b="1" dirty="0" smtClean="0">
                  <a:solidFill>
                    <a:schemeClr val="tx1"/>
                  </a:solidFill>
                  <a:latin typeface="Candara" panose="020E0502030303020204" pitchFamily="34" charset="0"/>
                </a:rPr>
                <a:t>Program Manager</a:t>
              </a:r>
              <a:endParaRPr lang="en-US" sz="800" b="1" dirty="0">
                <a:solidFill>
                  <a:schemeClr val="tx1"/>
                </a:solidFill>
                <a:latin typeface="Candara" panose="020E0502030303020204" pitchFamily="34" charset="0"/>
              </a:endParaRPr>
            </a:p>
          </p:txBody>
        </p:sp>
        <p:sp>
          <p:nvSpPr>
            <p:cNvPr id="131" name="Rectangle 130"/>
            <p:cNvSpPr/>
            <p:nvPr/>
          </p:nvSpPr>
          <p:spPr>
            <a:xfrm>
              <a:off x="1314897" y="2568894"/>
              <a:ext cx="1012501" cy="169469"/>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en-US" sz="800" b="1" dirty="0" smtClean="0">
                  <a:solidFill>
                    <a:schemeClr val="tx1"/>
                  </a:solidFill>
                  <a:latin typeface="Candara" panose="020E0502030303020204" pitchFamily="34" charset="0"/>
                </a:rPr>
                <a:t>Project Manager</a:t>
              </a:r>
              <a:endParaRPr lang="en-US" sz="800" b="1" dirty="0">
                <a:solidFill>
                  <a:schemeClr val="tx1"/>
                </a:solidFill>
                <a:latin typeface="Candara" panose="020E0502030303020204" pitchFamily="34" charset="0"/>
              </a:endParaRPr>
            </a:p>
          </p:txBody>
        </p:sp>
        <p:sp>
          <p:nvSpPr>
            <p:cNvPr id="132" name="Rectangle 131"/>
            <p:cNvSpPr/>
            <p:nvPr/>
          </p:nvSpPr>
          <p:spPr>
            <a:xfrm>
              <a:off x="1314897" y="3056599"/>
              <a:ext cx="1012501" cy="156246"/>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en-US" sz="800" b="1" dirty="0" smtClean="0">
                  <a:solidFill>
                    <a:schemeClr val="tx1"/>
                  </a:solidFill>
                  <a:latin typeface="Candara" panose="020E0502030303020204" pitchFamily="34" charset="0"/>
                </a:rPr>
                <a:t>SCRUM Master+ .NET</a:t>
              </a:r>
              <a:endParaRPr lang="en-US" sz="800" b="1" dirty="0">
                <a:solidFill>
                  <a:schemeClr val="tx1"/>
                </a:solidFill>
                <a:latin typeface="Candara" panose="020E0502030303020204" pitchFamily="34" charset="0"/>
              </a:endParaRPr>
            </a:p>
          </p:txBody>
        </p:sp>
        <p:sp>
          <p:nvSpPr>
            <p:cNvPr id="133" name="Rectangle 132"/>
            <p:cNvSpPr/>
            <p:nvPr/>
          </p:nvSpPr>
          <p:spPr>
            <a:xfrm>
              <a:off x="1314897" y="3252779"/>
              <a:ext cx="1012501" cy="157755"/>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en-US" sz="800" b="1" dirty="0" smtClean="0">
                  <a:solidFill>
                    <a:schemeClr val="tx1"/>
                  </a:solidFill>
                  <a:latin typeface="Candara" panose="020E0502030303020204" pitchFamily="34" charset="0"/>
                </a:rPr>
                <a:t>Release Manager</a:t>
              </a:r>
              <a:endParaRPr lang="en-US" sz="800" b="1" dirty="0">
                <a:solidFill>
                  <a:schemeClr val="tx1"/>
                </a:solidFill>
                <a:latin typeface="Candara" panose="020E0502030303020204" pitchFamily="34" charset="0"/>
              </a:endParaRPr>
            </a:p>
          </p:txBody>
        </p:sp>
        <p:sp>
          <p:nvSpPr>
            <p:cNvPr id="134" name="Rectangle 133"/>
            <p:cNvSpPr/>
            <p:nvPr/>
          </p:nvSpPr>
          <p:spPr>
            <a:xfrm rot="16200000">
              <a:off x="1000800" y="4051612"/>
              <a:ext cx="794702" cy="160279"/>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1000" dirty="0">
                  <a:solidFill>
                    <a:schemeClr val="tx1"/>
                  </a:solidFill>
                  <a:latin typeface="Candara" panose="020E0502030303020204" pitchFamily="34" charset="0"/>
                </a:rPr>
                <a:t>Resource</a:t>
              </a:r>
              <a:r>
                <a:rPr lang="en-US" sz="1000" b="1" dirty="0">
                  <a:solidFill>
                    <a:schemeClr val="tx1"/>
                  </a:solidFill>
                  <a:latin typeface="Candara" panose="020E0502030303020204" pitchFamily="34" charset="0"/>
                </a:rPr>
                <a:t> </a:t>
              </a:r>
              <a:r>
                <a:rPr lang="en-US" sz="1000" b="1" dirty="0" smtClean="0">
                  <a:solidFill>
                    <a:schemeClr val="tx1"/>
                  </a:solidFill>
                  <a:latin typeface="Candara" panose="020E0502030303020204" pitchFamily="34" charset="0"/>
                </a:rPr>
                <a:t>6</a:t>
              </a:r>
              <a:endParaRPr lang="en-US" sz="1000" b="1" dirty="0">
                <a:solidFill>
                  <a:schemeClr val="tx1"/>
                </a:solidFill>
                <a:latin typeface="Candara" panose="020E0502030303020204" pitchFamily="34" charset="0"/>
              </a:endParaRPr>
            </a:p>
          </p:txBody>
        </p:sp>
        <p:sp>
          <p:nvSpPr>
            <p:cNvPr id="136" name="Rectangle 135"/>
            <p:cNvSpPr/>
            <p:nvPr/>
          </p:nvSpPr>
          <p:spPr>
            <a:xfrm>
              <a:off x="1314686" y="4603557"/>
              <a:ext cx="1012501" cy="130955"/>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1000" dirty="0">
                  <a:solidFill>
                    <a:schemeClr val="tx1"/>
                  </a:solidFill>
                  <a:latin typeface="Candara" panose="020E0502030303020204" pitchFamily="34" charset="0"/>
                </a:rPr>
                <a:t>Resource</a:t>
              </a:r>
              <a:r>
                <a:rPr lang="en-US" sz="1000" b="1" dirty="0">
                  <a:solidFill>
                    <a:schemeClr val="tx1"/>
                  </a:solidFill>
                  <a:latin typeface="Candara" panose="020E0502030303020204" pitchFamily="34" charset="0"/>
                </a:rPr>
                <a:t> </a:t>
              </a:r>
              <a:r>
                <a:rPr lang="en-US" sz="1000" b="1" dirty="0" smtClean="0">
                  <a:solidFill>
                    <a:schemeClr val="tx1"/>
                  </a:solidFill>
                  <a:latin typeface="Candara" panose="020E0502030303020204" pitchFamily="34" charset="0"/>
                </a:rPr>
                <a:t>10</a:t>
              </a:r>
              <a:endParaRPr lang="en-US" sz="1000" b="1" dirty="0">
                <a:solidFill>
                  <a:schemeClr val="tx1"/>
                </a:solidFill>
                <a:latin typeface="Candara" panose="020E0502030303020204" pitchFamily="34" charset="0"/>
              </a:endParaRPr>
            </a:p>
          </p:txBody>
        </p:sp>
        <p:sp>
          <p:nvSpPr>
            <p:cNvPr id="143" name="TextBox 142"/>
            <p:cNvSpPr txBox="1"/>
            <p:nvPr/>
          </p:nvSpPr>
          <p:spPr>
            <a:xfrm>
              <a:off x="280987" y="1681402"/>
              <a:ext cx="957710" cy="227145"/>
            </a:xfrm>
            <a:prstGeom prst="rect">
              <a:avLst/>
            </a:prstGeom>
            <a:solidFill>
              <a:srgbClr val="E6E8F2"/>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pPr algn="ctr"/>
              <a:r>
                <a:rPr lang="en-GB" sz="1100" b="1" dirty="0" smtClean="0">
                  <a:latin typeface="Candara" panose="020E0502030303020204" pitchFamily="34" charset="0"/>
                  <a:cs typeface="Arial" pitchFamily="34" charset="0"/>
                </a:rPr>
                <a:t>Support Area</a:t>
              </a:r>
            </a:p>
          </p:txBody>
        </p:sp>
        <p:sp>
          <p:nvSpPr>
            <p:cNvPr id="144" name="TextBox 143"/>
            <p:cNvSpPr txBox="1"/>
            <p:nvPr/>
          </p:nvSpPr>
          <p:spPr>
            <a:xfrm>
              <a:off x="1314897" y="1694102"/>
              <a:ext cx="824461" cy="214445"/>
            </a:xfrm>
            <a:prstGeom prst="rect">
              <a:avLst/>
            </a:prstGeom>
            <a:solidFill>
              <a:srgbClr val="E6E8F2"/>
            </a:solidFill>
            <a:ln>
              <a:noFill/>
            </a:ln>
            <a:effectLst>
              <a:outerShdw blurRad="44450" dist="27940" dir="5400000" algn="ctr">
                <a:schemeClr val="bg1">
                  <a:alpha val="32000"/>
                </a:schemeClr>
              </a:outerShdw>
            </a:effectLst>
          </p:spPr>
          <p:txBody>
            <a:bodyPr wrap="square" lIns="91431" tIns="0" rIns="0" bIns="0" rtlCol="0" anchor="ctr" anchorCtr="0">
              <a:noAutofit/>
            </a:bodyPr>
            <a:lstStyle>
              <a:defPPr>
                <a:defRPr lang="en-US"/>
              </a:defPPr>
              <a:lvl1pPr algn="ctr">
                <a:defRPr sz="1000" b="1">
                  <a:latin typeface="Candara" panose="020E0502030303020204" pitchFamily="34" charset="0"/>
                  <a:cs typeface="Arial" pitchFamily="34" charset="0"/>
                </a:defRPr>
              </a:lvl1pPr>
            </a:lstStyle>
            <a:p>
              <a:r>
                <a:rPr lang="en-GB" sz="1100" dirty="0"/>
                <a:t>Staffing</a:t>
              </a:r>
            </a:p>
          </p:txBody>
        </p:sp>
        <p:sp>
          <p:nvSpPr>
            <p:cNvPr id="146" name="Flowchart: Decision 145"/>
            <p:cNvSpPr/>
            <p:nvPr/>
          </p:nvSpPr>
          <p:spPr>
            <a:xfrm rot="5400000">
              <a:off x="7046510" y="1069998"/>
              <a:ext cx="237377" cy="118203"/>
            </a:xfrm>
            <a:prstGeom prst="flowChartDecisi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147" name="Flowchart: Decision 146"/>
            <p:cNvSpPr/>
            <p:nvPr/>
          </p:nvSpPr>
          <p:spPr>
            <a:xfrm rot="5400000">
              <a:off x="5934976" y="1069998"/>
              <a:ext cx="237377" cy="11820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148" name="TextBox 147"/>
            <p:cNvSpPr txBox="1"/>
            <p:nvPr/>
          </p:nvSpPr>
          <p:spPr>
            <a:xfrm>
              <a:off x="7201125" y="990600"/>
              <a:ext cx="1203722" cy="276999"/>
            </a:xfrm>
            <a:prstGeom prst="rect">
              <a:avLst/>
            </a:prstGeom>
            <a:noFill/>
          </p:spPr>
          <p:txBody>
            <a:bodyPr wrap="square" rtlCol="0">
              <a:spAutoFit/>
            </a:bodyPr>
            <a:lstStyle/>
            <a:p>
              <a:r>
                <a:rPr lang="en-GB" sz="1200" dirty="0">
                  <a:latin typeface="Candara" panose="020E0502030303020204" pitchFamily="34" charset="0"/>
                </a:rPr>
                <a:t>To be inducted</a:t>
              </a:r>
            </a:p>
          </p:txBody>
        </p:sp>
        <p:grpSp>
          <p:nvGrpSpPr>
            <p:cNvPr id="150" name="Group 149"/>
            <p:cNvGrpSpPr/>
            <p:nvPr/>
          </p:nvGrpSpPr>
          <p:grpSpPr>
            <a:xfrm>
              <a:off x="2381697" y="2124075"/>
              <a:ext cx="5534025" cy="4034575"/>
              <a:chOff x="1905000" y="1132688"/>
              <a:chExt cx="5534025" cy="4368109"/>
            </a:xfrm>
          </p:grpSpPr>
          <p:cxnSp>
            <p:nvCxnSpPr>
              <p:cNvPr id="151" name="Straight Connector 150"/>
              <p:cNvCxnSpPr/>
              <p:nvPr/>
            </p:nvCxnSpPr>
            <p:spPr>
              <a:xfrm>
                <a:off x="1905000" y="1143000"/>
                <a:ext cx="5216"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13831" y="1143000"/>
                <a:ext cx="10454"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937706" y="1143000"/>
                <a:ext cx="39956"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496713" y="1132688"/>
                <a:ext cx="9526" cy="436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067175" y="1143000"/>
                <a:ext cx="9929"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694580" y="1143000"/>
                <a:ext cx="9525"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334000" y="1143000"/>
                <a:ext cx="0"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757656" y="1143000"/>
                <a:ext cx="0"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147890" y="1143000"/>
                <a:ext cx="0"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519077" y="1143000"/>
                <a:ext cx="26044" cy="4357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937888" y="1132688"/>
                <a:ext cx="0" cy="436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429500" y="1143000"/>
                <a:ext cx="9525" cy="435779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6077300" y="990601"/>
              <a:ext cx="1028797" cy="276999"/>
            </a:xfrm>
            <a:prstGeom prst="rect">
              <a:avLst/>
            </a:prstGeom>
            <a:noFill/>
          </p:spPr>
          <p:txBody>
            <a:bodyPr wrap="square" rtlCol="0">
              <a:spAutoFit/>
            </a:bodyPr>
            <a:lstStyle/>
            <a:p>
              <a:r>
                <a:rPr lang="en-GB" sz="1200" dirty="0">
                  <a:latin typeface="Candara" panose="020E0502030303020204" pitchFamily="34" charset="0"/>
                </a:rPr>
                <a:t>On boarded</a:t>
              </a:r>
            </a:p>
          </p:txBody>
        </p:sp>
        <p:sp>
          <p:nvSpPr>
            <p:cNvPr id="164" name="Flowchart: Decision 163"/>
            <p:cNvSpPr/>
            <p:nvPr/>
          </p:nvSpPr>
          <p:spPr>
            <a:xfrm rot="5400000">
              <a:off x="3345567" y="3099387"/>
              <a:ext cx="149621" cy="124128"/>
            </a:xfrm>
            <a:prstGeom prst="flowChartDecisi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166" name="Flowchart: Decision 165"/>
            <p:cNvSpPr/>
            <p:nvPr/>
          </p:nvSpPr>
          <p:spPr>
            <a:xfrm rot="5400000">
              <a:off x="2310732" y="2358270"/>
              <a:ext cx="159318" cy="11820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167" name="Flowchart: Decision 166"/>
            <p:cNvSpPr/>
            <p:nvPr/>
          </p:nvSpPr>
          <p:spPr>
            <a:xfrm rot="5400000">
              <a:off x="2072040" y="4024560"/>
              <a:ext cx="644176" cy="110729"/>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grpSp>
          <p:nvGrpSpPr>
            <p:cNvPr id="175" name="Group 174"/>
            <p:cNvGrpSpPr/>
            <p:nvPr/>
          </p:nvGrpSpPr>
          <p:grpSpPr>
            <a:xfrm>
              <a:off x="2338953" y="1283509"/>
              <a:ext cx="6121599" cy="323921"/>
              <a:chOff x="-151850" y="1003941"/>
              <a:chExt cx="8897032" cy="516968"/>
            </a:xfrm>
          </p:grpSpPr>
          <p:sp>
            <p:nvSpPr>
              <p:cNvPr id="176" name="Chevron 175"/>
              <p:cNvSpPr/>
              <p:nvPr/>
            </p:nvSpPr>
            <p:spPr>
              <a:xfrm>
                <a:off x="1315468" y="1011062"/>
                <a:ext cx="1844040" cy="502919"/>
              </a:xfrm>
              <a:prstGeom prst="chevr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smtClean="0">
                    <a:solidFill>
                      <a:schemeClr val="bg1"/>
                    </a:solidFill>
                    <a:latin typeface="Candara" panose="020E0502030303020204" pitchFamily="34" charset="0"/>
                  </a:rPr>
                  <a:t>GE BGC</a:t>
                </a:r>
                <a:endParaRPr lang="en-US" sz="1000" b="1" dirty="0">
                  <a:solidFill>
                    <a:schemeClr val="bg1"/>
                  </a:solidFill>
                  <a:latin typeface="Candara" panose="020E0502030303020204" pitchFamily="34" charset="0"/>
                </a:endParaRPr>
              </a:p>
            </p:txBody>
          </p:sp>
          <p:sp>
            <p:nvSpPr>
              <p:cNvPr id="177" name="Chevron 176"/>
              <p:cNvSpPr/>
              <p:nvPr/>
            </p:nvSpPr>
            <p:spPr>
              <a:xfrm>
                <a:off x="7161488" y="1011062"/>
                <a:ext cx="1583694" cy="502920"/>
              </a:xfrm>
              <a:prstGeom prst="chevron">
                <a:avLst/>
              </a:prstGeom>
              <a:solidFill>
                <a:srgbClr val="00A1E4"/>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000" b="1" dirty="0" smtClean="0">
                    <a:solidFill>
                      <a:schemeClr val="bg1"/>
                    </a:solidFill>
                    <a:latin typeface="Candara" panose="020E0502030303020204" pitchFamily="34" charset="0"/>
                  </a:rPr>
                  <a:t>Kick Off</a:t>
                </a:r>
                <a:endParaRPr lang="en-US" sz="1000" b="1" dirty="0">
                  <a:solidFill>
                    <a:schemeClr val="bg1"/>
                  </a:solidFill>
                  <a:latin typeface="Candara" panose="020E0502030303020204" pitchFamily="34" charset="0"/>
                </a:endParaRPr>
              </a:p>
            </p:txBody>
          </p:sp>
          <p:sp>
            <p:nvSpPr>
              <p:cNvPr id="178" name="Chevron 177"/>
              <p:cNvSpPr/>
              <p:nvPr/>
            </p:nvSpPr>
            <p:spPr>
              <a:xfrm>
                <a:off x="3012062" y="1004338"/>
                <a:ext cx="2008889" cy="502920"/>
              </a:xfrm>
              <a:prstGeom prst="chevron">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000" b="1" dirty="0" smtClean="0">
                    <a:solidFill>
                      <a:schemeClr val="bg1"/>
                    </a:solidFill>
                    <a:latin typeface="Candara" panose="020E0502030303020204" pitchFamily="34" charset="0"/>
                  </a:rPr>
                  <a:t>Capgemini &amp; GE Onboarding</a:t>
                </a:r>
                <a:endParaRPr lang="en-US" sz="1000" b="1" dirty="0">
                  <a:solidFill>
                    <a:schemeClr val="bg1"/>
                  </a:solidFill>
                  <a:latin typeface="Candara" panose="020E0502030303020204" pitchFamily="34" charset="0"/>
                </a:endParaRPr>
              </a:p>
            </p:txBody>
          </p:sp>
          <p:sp>
            <p:nvSpPr>
              <p:cNvPr id="179" name="Chevron 178"/>
              <p:cNvSpPr/>
              <p:nvPr/>
            </p:nvSpPr>
            <p:spPr>
              <a:xfrm>
                <a:off x="4866241" y="1003941"/>
                <a:ext cx="2438401" cy="502919"/>
              </a:xfrm>
              <a:prstGeom prst="chevron">
                <a:avLst/>
              </a:prstGeom>
              <a:solidFill>
                <a:schemeClr val="tx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900" b="1" dirty="0" smtClean="0">
                    <a:solidFill>
                      <a:schemeClr val="bg1"/>
                    </a:solidFill>
                    <a:latin typeface="Candara" panose="020E0502030303020204" pitchFamily="34" charset="0"/>
                  </a:rPr>
                  <a:t>Capgemini- GE </a:t>
                </a:r>
                <a:r>
                  <a:rPr lang="en-US" sz="900" b="1" dirty="0">
                    <a:solidFill>
                      <a:schemeClr val="bg1"/>
                    </a:solidFill>
                    <a:latin typeface="Candara" panose="020E0502030303020204" pitchFamily="34" charset="0"/>
                  </a:rPr>
                  <a:t>E</a:t>
                </a:r>
                <a:r>
                  <a:rPr lang="en-US" sz="900" b="1" dirty="0" smtClean="0">
                    <a:solidFill>
                      <a:schemeClr val="bg1"/>
                    </a:solidFill>
                    <a:latin typeface="Candara" panose="020E0502030303020204" pitchFamily="34" charset="0"/>
                  </a:rPr>
                  <a:t>ngagement Induction</a:t>
                </a:r>
                <a:endParaRPr lang="en-US" sz="900" b="1" dirty="0">
                  <a:solidFill>
                    <a:schemeClr val="bg1"/>
                  </a:solidFill>
                  <a:latin typeface="Candara" panose="020E0502030303020204" pitchFamily="34" charset="0"/>
                </a:endParaRPr>
              </a:p>
            </p:txBody>
          </p:sp>
          <p:sp>
            <p:nvSpPr>
              <p:cNvPr id="180" name="Chevron 179"/>
              <p:cNvSpPr/>
              <p:nvPr/>
            </p:nvSpPr>
            <p:spPr>
              <a:xfrm>
                <a:off x="-151850" y="1017990"/>
                <a:ext cx="1621112" cy="502919"/>
              </a:xfrm>
              <a:prstGeom prst="chevr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smtClean="0">
                    <a:solidFill>
                      <a:schemeClr val="bg1"/>
                    </a:solidFill>
                    <a:latin typeface="Candara" panose="020E0502030303020204" pitchFamily="34" charset="0"/>
                  </a:rPr>
                  <a:t>GE Decision</a:t>
                </a:r>
                <a:endParaRPr lang="en-US" sz="1000" b="1" dirty="0">
                  <a:solidFill>
                    <a:schemeClr val="bg1"/>
                  </a:solidFill>
                  <a:latin typeface="Candara" panose="020E0502030303020204" pitchFamily="34" charset="0"/>
                </a:endParaRPr>
              </a:p>
            </p:txBody>
          </p:sp>
        </p:grpSp>
        <p:sp>
          <p:nvSpPr>
            <p:cNvPr id="181" name="Text Box 28"/>
            <p:cNvSpPr txBox="1">
              <a:spLocks noChangeArrowheads="1"/>
            </p:cNvSpPr>
            <p:nvPr/>
          </p:nvSpPr>
          <p:spPr bwMode="auto">
            <a:xfrm>
              <a:off x="4553801" y="2167315"/>
              <a:ext cx="1256896" cy="1169551"/>
            </a:xfrm>
            <a:prstGeom prst="rect">
              <a:avLst/>
            </a:prstGeom>
            <a:solidFill>
              <a:srgbClr val="E6E8F2"/>
            </a:solidFill>
            <a:ln w="12700">
              <a:solidFill>
                <a:schemeClr val="tx1"/>
              </a:solidFill>
              <a:prstDash val="dash"/>
              <a:miter lim="800000"/>
              <a:headEnd/>
              <a:tailEnd/>
            </a:ln>
          </p:spPr>
          <p:txBody>
            <a:bodyPr wrap="square">
              <a:spAutoFit/>
            </a:bodyPr>
            <a:lstStyle/>
            <a:p>
              <a:r>
                <a:rPr lang="en-US" sz="1000" b="1" dirty="0" smtClean="0">
                  <a:latin typeface="Candara" panose="020E0502030303020204" pitchFamily="34" charset="0"/>
                  <a:ea typeface="ＭＳ Ｐゴシック"/>
                  <a:cs typeface="ＭＳ Ｐゴシック"/>
                  <a:sym typeface="Wingdings"/>
                </a:rPr>
                <a:t></a:t>
              </a:r>
              <a:r>
                <a:rPr lang="en-US" sz="1000" dirty="0" smtClean="0">
                  <a:latin typeface="Candara" panose="020E0502030303020204" pitchFamily="34" charset="0"/>
                  <a:ea typeface="ＭＳ Ｐゴシック"/>
                  <a:cs typeface="ＭＳ Ｐゴシック"/>
                  <a:sym typeface="Wingdings"/>
                </a:rPr>
                <a:t> </a:t>
              </a:r>
              <a:r>
                <a:rPr lang="en-US" sz="1000" dirty="0" smtClean="0">
                  <a:latin typeface="Candara" panose="020E0502030303020204" pitchFamily="34" charset="0"/>
                  <a:ea typeface="ＭＳ Ｐゴシック"/>
                  <a:cs typeface="ＭＳ Ｐゴシック"/>
                </a:rPr>
                <a:t>GE GDC compliance policies &amp; training, GE </a:t>
              </a:r>
            </a:p>
            <a:p>
              <a:r>
                <a:rPr lang="en-US" sz="1000" b="1" dirty="0">
                  <a:latin typeface="Candara" panose="020E0502030303020204" pitchFamily="34" charset="0"/>
                  <a:ea typeface="ＭＳ Ｐゴシック"/>
                  <a:cs typeface="ＭＳ Ｐゴシック"/>
                  <a:sym typeface="Wingdings"/>
                </a:rPr>
                <a:t></a:t>
              </a:r>
              <a:r>
                <a:rPr lang="en-US" sz="1000" dirty="0">
                  <a:latin typeface="Candara" panose="020E0502030303020204" pitchFamily="34" charset="0"/>
                  <a:ea typeface="ＭＳ Ｐゴシック"/>
                  <a:cs typeface="ＭＳ Ｐゴシック"/>
                  <a:sym typeface="Wingdings"/>
                </a:rPr>
                <a:t> </a:t>
              </a:r>
              <a:r>
                <a:rPr lang="en-US" sz="1000" dirty="0" smtClean="0">
                  <a:latin typeface="Candara" panose="020E0502030303020204" pitchFamily="34" charset="0"/>
                  <a:ea typeface="ＭＳ Ｐゴシック"/>
                  <a:cs typeface="ＭＳ Ｐゴシック"/>
                </a:rPr>
                <a:t>Creation of SSO ID</a:t>
              </a:r>
            </a:p>
            <a:p>
              <a:r>
                <a:rPr lang="en-US" sz="1000" b="1" dirty="0">
                  <a:latin typeface="Candara" panose="020E0502030303020204" pitchFamily="34" charset="0"/>
                  <a:ea typeface="ＭＳ Ｐゴシック"/>
                  <a:cs typeface="ＭＳ Ｐゴシック"/>
                  <a:sym typeface="Wingdings"/>
                </a:rPr>
                <a:t></a:t>
              </a:r>
              <a:r>
                <a:rPr lang="en-US" sz="1000" dirty="0">
                  <a:latin typeface="Candara" panose="020E0502030303020204" pitchFamily="34" charset="0"/>
                  <a:ea typeface="ＭＳ Ｐゴシック"/>
                  <a:cs typeface="ＭＳ Ｐゴシック"/>
                  <a:sym typeface="Wingdings"/>
                </a:rPr>
                <a:t> </a:t>
              </a:r>
              <a:r>
                <a:rPr lang="en-US" sz="1000" dirty="0" smtClean="0">
                  <a:latin typeface="Candara" panose="020E0502030303020204" pitchFamily="34" charset="0"/>
                  <a:ea typeface="ＭＳ Ｐゴシック"/>
                  <a:cs typeface="ＭＳ Ｐゴシック"/>
                </a:rPr>
                <a:t>Access to libraries, Collab, Folders</a:t>
              </a:r>
            </a:p>
            <a:p>
              <a:r>
                <a:rPr lang="en-US" sz="1000" b="1" dirty="0">
                  <a:latin typeface="Candara" panose="020E0502030303020204" pitchFamily="34" charset="0"/>
                  <a:ea typeface="ＭＳ Ｐゴシック"/>
                  <a:cs typeface="ＭＳ Ｐゴシック"/>
                  <a:sym typeface="Wingdings"/>
                </a:rPr>
                <a:t></a:t>
              </a:r>
              <a:r>
                <a:rPr lang="en-US" sz="1000" dirty="0">
                  <a:latin typeface="Candara" panose="020E0502030303020204" pitchFamily="34" charset="0"/>
                  <a:ea typeface="ＭＳ Ｐゴシック"/>
                  <a:cs typeface="ＭＳ Ｐゴシック"/>
                  <a:sym typeface="Wingdings"/>
                </a:rPr>
                <a:t> </a:t>
              </a:r>
              <a:r>
                <a:rPr lang="en-US" sz="1000" dirty="0" smtClean="0">
                  <a:latin typeface="Candara" panose="020E0502030303020204" pitchFamily="34" charset="0"/>
                  <a:ea typeface="ＭＳ Ｐゴシック"/>
                  <a:cs typeface="ＭＳ Ｐゴシック"/>
                </a:rPr>
                <a:t>Logistics arrangement</a:t>
              </a:r>
              <a:endParaRPr lang="en-US" sz="1000" b="1" dirty="0">
                <a:latin typeface="Candara" panose="020E0502030303020204" pitchFamily="34" charset="0"/>
                <a:ea typeface="ＭＳ Ｐゴシック"/>
                <a:cs typeface="ＭＳ Ｐゴシック"/>
              </a:endParaRPr>
            </a:p>
          </p:txBody>
        </p:sp>
        <p:sp>
          <p:nvSpPr>
            <p:cNvPr id="182" name="Chevron 181"/>
            <p:cNvSpPr/>
            <p:nvPr/>
          </p:nvSpPr>
          <p:spPr>
            <a:xfrm>
              <a:off x="4527806" y="3591359"/>
              <a:ext cx="1370290" cy="338197"/>
            </a:xfrm>
            <a:prstGeom prst="chevron">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b="1" dirty="0">
                  <a:solidFill>
                    <a:schemeClr val="bg1"/>
                  </a:solidFill>
                  <a:latin typeface="Candara" panose="020E0502030303020204" pitchFamily="34" charset="0"/>
                </a:rPr>
                <a:t>Process familiarization</a:t>
              </a:r>
            </a:p>
          </p:txBody>
        </p:sp>
        <p:sp>
          <p:nvSpPr>
            <p:cNvPr id="183" name="Text Box 28"/>
            <p:cNvSpPr txBox="1">
              <a:spLocks noChangeArrowheads="1"/>
            </p:cNvSpPr>
            <p:nvPr/>
          </p:nvSpPr>
          <p:spPr bwMode="auto">
            <a:xfrm>
              <a:off x="4551130" y="4275434"/>
              <a:ext cx="1259568" cy="1338828"/>
            </a:xfrm>
            <a:prstGeom prst="rect">
              <a:avLst/>
            </a:prstGeom>
            <a:solidFill>
              <a:srgbClr val="E6E8F2"/>
            </a:solidFill>
            <a:ln w="12700">
              <a:solidFill>
                <a:schemeClr val="tx1"/>
              </a:solidFill>
              <a:prstDash val="dash"/>
              <a:miter lim="800000"/>
              <a:headEnd/>
              <a:tailEnd/>
            </a:ln>
          </p:spPr>
          <p:txBody>
            <a:bodyPr wrap="square">
              <a:spAutoFit/>
            </a:bodyPr>
            <a:lstStyle/>
            <a:p>
              <a:r>
                <a:rPr lang="en-US" sz="900" b="1" dirty="0">
                  <a:latin typeface="Candara" panose="020E0502030303020204" pitchFamily="34" charset="0"/>
                  <a:ea typeface="ＭＳ Ｐゴシック"/>
                  <a:cs typeface="ＭＳ Ｐゴシック"/>
                  <a:sym typeface="Wingdings"/>
                </a:rPr>
                <a:t></a:t>
              </a:r>
              <a:r>
                <a:rPr lang="en-US" sz="900" dirty="0">
                  <a:latin typeface="Candara" panose="020E0502030303020204" pitchFamily="34" charset="0"/>
                  <a:ea typeface="ＭＳ Ｐゴシック"/>
                  <a:cs typeface="ＭＳ Ｐゴシック"/>
                  <a:sym typeface="Wingdings"/>
                </a:rPr>
                <a:t> </a:t>
              </a:r>
              <a:r>
                <a:rPr lang="en-US" sz="900" dirty="0" smtClean="0">
                  <a:latin typeface="Candara" panose="020E0502030303020204" pitchFamily="34" charset="0"/>
                  <a:ea typeface="ＭＳ Ｐゴシック"/>
                  <a:cs typeface="ＭＳ Ｐゴシック"/>
                </a:rPr>
                <a:t>Six </a:t>
              </a:r>
              <a:r>
                <a:rPr lang="en-US" sz="900" dirty="0">
                  <a:latin typeface="Candara" panose="020E0502030303020204" pitchFamily="34" charset="0"/>
                  <a:ea typeface="ＭＳ Ｐゴシック"/>
                  <a:cs typeface="ＭＳ Ｐゴシック"/>
                </a:rPr>
                <a:t>Sigma &amp; ITIL </a:t>
              </a:r>
              <a:r>
                <a:rPr lang="en-US" sz="900" dirty="0" smtClean="0">
                  <a:latin typeface="Candara" panose="020E0502030303020204" pitchFamily="34" charset="0"/>
                  <a:ea typeface="ＭＳ Ｐゴシック"/>
                  <a:cs typeface="ＭＳ Ｐゴシック"/>
                </a:rPr>
                <a:t>awareness</a:t>
              </a:r>
            </a:p>
            <a:p>
              <a:r>
                <a:rPr lang="en-US" sz="900" b="1" dirty="0">
                  <a:latin typeface="Candara" panose="020E0502030303020204" pitchFamily="34" charset="0"/>
                  <a:ea typeface="ＭＳ Ｐゴシック"/>
                  <a:cs typeface="ＭＳ Ｐゴシック"/>
                  <a:sym typeface="Wingdings"/>
                </a:rPr>
                <a:t></a:t>
              </a:r>
              <a:r>
                <a:rPr lang="en-US" sz="900" dirty="0">
                  <a:latin typeface="Candara" panose="020E0502030303020204" pitchFamily="34" charset="0"/>
                  <a:ea typeface="ＭＳ Ｐゴシック"/>
                  <a:cs typeface="ＭＳ Ｐゴシック"/>
                  <a:sym typeface="Wingdings"/>
                </a:rPr>
                <a:t> </a:t>
              </a:r>
              <a:r>
                <a:rPr lang="en-US" sz="900" dirty="0" smtClean="0">
                  <a:latin typeface="Candara" panose="020E0502030303020204" pitchFamily="34" charset="0"/>
                  <a:ea typeface="ＭＳ Ｐゴシック"/>
                  <a:cs typeface="ＭＳ Ｐゴシック"/>
                </a:rPr>
                <a:t>App security orientation</a:t>
              </a:r>
              <a:endParaRPr lang="en-US" sz="900" dirty="0">
                <a:latin typeface="Candara" panose="020E0502030303020204" pitchFamily="34" charset="0"/>
                <a:ea typeface="ＭＳ Ｐゴシック"/>
                <a:cs typeface="ＭＳ Ｐゴシック"/>
              </a:endParaRPr>
            </a:p>
            <a:p>
              <a:r>
                <a:rPr lang="en-US" sz="900" b="1" dirty="0" smtClean="0">
                  <a:latin typeface="Candara" panose="020E0502030303020204" pitchFamily="34" charset="0"/>
                  <a:ea typeface="ＭＳ Ｐゴシック"/>
                  <a:cs typeface="ＭＳ Ｐゴシック"/>
                  <a:sym typeface="Wingdings"/>
                </a:rPr>
                <a:t></a:t>
              </a:r>
              <a:r>
                <a:rPr lang="en-US" sz="900" dirty="0" smtClean="0">
                  <a:latin typeface="Candara" panose="020E0502030303020204" pitchFamily="34" charset="0"/>
                  <a:ea typeface="ＭＳ Ｐゴシック"/>
                  <a:cs typeface="ＭＳ Ｐゴシック"/>
                  <a:sym typeface="Wingdings"/>
                </a:rPr>
                <a:t> </a:t>
              </a:r>
              <a:r>
                <a:rPr lang="en-US" sz="900" dirty="0" smtClean="0">
                  <a:latin typeface="Candara" panose="020E0502030303020204" pitchFamily="34" charset="0"/>
                  <a:ea typeface="ＭＳ Ｐゴシック"/>
                  <a:cs typeface="ＭＳ Ｐゴシック"/>
                </a:rPr>
                <a:t>Basic </a:t>
              </a:r>
              <a:r>
                <a:rPr lang="en-US" sz="900" dirty="0">
                  <a:latin typeface="Candara" panose="020E0502030303020204" pitchFamily="34" charset="0"/>
                  <a:ea typeface="ＭＳ Ｐゴシック"/>
                  <a:cs typeface="ＭＳ Ｐゴシック"/>
                </a:rPr>
                <a:t>Support Central &amp; GE </a:t>
              </a:r>
              <a:r>
                <a:rPr lang="en-US" sz="900" dirty="0" smtClean="0">
                  <a:latin typeface="Candara" panose="020E0502030303020204" pitchFamily="34" charset="0"/>
                  <a:ea typeface="ＭＳ Ｐゴシック"/>
                  <a:cs typeface="ＭＳ Ｐゴシック"/>
                </a:rPr>
                <a:t>libraries</a:t>
              </a:r>
              <a:endParaRPr lang="en-US" sz="900" dirty="0">
                <a:latin typeface="Candara" panose="020E0502030303020204" pitchFamily="34" charset="0"/>
                <a:ea typeface="ＭＳ Ｐゴシック"/>
                <a:cs typeface="ＭＳ Ｐゴシック"/>
              </a:endParaRPr>
            </a:p>
            <a:p>
              <a:r>
                <a:rPr lang="en-US" sz="900" b="1" dirty="0">
                  <a:latin typeface="Candara" panose="020E0502030303020204" pitchFamily="34" charset="0"/>
                  <a:ea typeface="ＭＳ Ｐゴシック"/>
                  <a:cs typeface="ＭＳ Ｐゴシック"/>
                  <a:sym typeface="Wingdings"/>
                </a:rPr>
                <a:t></a:t>
              </a:r>
              <a:r>
                <a:rPr lang="en-US" sz="900" dirty="0">
                  <a:latin typeface="Candara" panose="020E0502030303020204" pitchFamily="34" charset="0"/>
                  <a:ea typeface="ＭＳ Ｐゴシック"/>
                  <a:cs typeface="ＭＳ Ｐゴシック"/>
                  <a:sym typeface="Wingdings"/>
                </a:rPr>
                <a:t> </a:t>
              </a:r>
              <a:r>
                <a:rPr lang="en-US" sz="900" dirty="0" smtClean="0">
                  <a:latin typeface="Candara" panose="020E0502030303020204" pitchFamily="34" charset="0"/>
                  <a:ea typeface="ＭＳ Ｐゴシック"/>
                  <a:cs typeface="ＭＳ Ｐゴシック"/>
                </a:rPr>
                <a:t>Information </a:t>
              </a:r>
              <a:r>
                <a:rPr lang="en-US" sz="900" dirty="0">
                  <a:latin typeface="Candara" panose="020E0502030303020204" pitchFamily="34" charset="0"/>
                  <a:ea typeface="ＭＳ Ｐゴシック"/>
                  <a:cs typeface="ＭＳ Ｐゴシック"/>
                </a:rPr>
                <a:t>Security </a:t>
              </a:r>
              <a:r>
                <a:rPr lang="en-US" sz="900" dirty="0" smtClean="0">
                  <a:latin typeface="Candara" panose="020E0502030303020204" pitchFamily="34" charset="0"/>
                  <a:ea typeface="ＭＳ Ｐゴシック"/>
                  <a:cs typeface="ＭＳ Ｐゴシック"/>
                </a:rPr>
                <a:t>guidelines</a:t>
              </a:r>
            </a:p>
            <a:p>
              <a:r>
                <a:rPr lang="en-US" sz="900" b="1" dirty="0">
                  <a:latin typeface="Candara" panose="020E0502030303020204" pitchFamily="34" charset="0"/>
                  <a:ea typeface="ＭＳ Ｐゴシック"/>
                  <a:cs typeface="ＭＳ Ｐゴシック"/>
                  <a:sym typeface="Wingdings"/>
                </a:rPr>
                <a:t></a:t>
              </a:r>
              <a:r>
                <a:rPr lang="en-US" sz="900" dirty="0">
                  <a:latin typeface="Candara" panose="020E0502030303020204" pitchFamily="34" charset="0"/>
                  <a:ea typeface="ＭＳ Ｐゴシック"/>
                  <a:cs typeface="ＭＳ Ｐゴシック"/>
                  <a:sym typeface="Wingdings"/>
                </a:rPr>
                <a:t> </a:t>
              </a:r>
              <a:r>
                <a:rPr lang="en-US" sz="900" dirty="0" smtClean="0">
                  <a:latin typeface="Candara" panose="020E0502030303020204" pitchFamily="34" charset="0"/>
                  <a:ea typeface="ＭＳ Ｐゴシック"/>
                  <a:cs typeface="ＭＳ Ｐゴシック"/>
                </a:rPr>
                <a:t>Enterprise standards</a:t>
              </a:r>
            </a:p>
          </p:txBody>
        </p:sp>
        <p:sp>
          <p:nvSpPr>
            <p:cNvPr id="184" name="Text Box 28"/>
            <p:cNvSpPr txBox="1">
              <a:spLocks noChangeArrowheads="1"/>
            </p:cNvSpPr>
            <p:nvPr/>
          </p:nvSpPr>
          <p:spPr bwMode="auto">
            <a:xfrm>
              <a:off x="5810698" y="2178925"/>
              <a:ext cx="1639639" cy="1169551"/>
            </a:xfrm>
            <a:prstGeom prst="rect">
              <a:avLst/>
            </a:prstGeom>
            <a:solidFill>
              <a:srgbClr val="E6E8F2"/>
            </a:solidFill>
            <a:ln w="12700">
              <a:solidFill>
                <a:schemeClr val="tx1"/>
              </a:solidFill>
              <a:prstDash val="dash"/>
              <a:miter lim="800000"/>
              <a:headEnd/>
              <a:tailEnd/>
            </a:ln>
          </p:spPr>
          <p:txBody>
            <a:bodyPr wrap="square">
              <a:spAutoFit/>
            </a:bodyPr>
            <a:lstStyle/>
            <a:p>
              <a:pPr marL="171450" indent="-171450">
                <a:buFont typeface="Wingdings" panose="05000000000000000000" pitchFamily="2" charset="2"/>
                <a:buChar char="ü"/>
              </a:pPr>
              <a:r>
                <a:rPr lang="en-US" sz="1000" dirty="0" smtClean="0">
                  <a:latin typeface="Candara" panose="020E0502030303020204" pitchFamily="34" charset="0"/>
                  <a:ea typeface="ＭＳ Ｐゴシック"/>
                  <a:cs typeface="ＭＳ Ｐゴシック"/>
                  <a:sym typeface="Wingdings"/>
                </a:rPr>
                <a:t>CLICK  basic awareness training for .NET team by CLICK CoE</a:t>
              </a:r>
              <a:endParaRPr lang="en-US" sz="1000" dirty="0" smtClean="0">
                <a:latin typeface="Candara" panose="020E0502030303020204" pitchFamily="34" charset="0"/>
                <a:ea typeface="ＭＳ Ｐゴシック"/>
                <a:cs typeface="ＭＳ Ｐゴシック"/>
              </a:endParaRPr>
            </a:p>
            <a:p>
              <a:r>
                <a:rPr lang="en-US" sz="1000" b="1" dirty="0" smtClean="0">
                  <a:latin typeface="Candara" panose="020E0502030303020204" pitchFamily="34" charset="0"/>
                  <a:ea typeface="ＭＳ Ｐゴシック"/>
                  <a:cs typeface="ＭＳ Ｐゴシック"/>
                  <a:sym typeface="Wingdings"/>
                </a:rPr>
                <a:t> </a:t>
              </a:r>
              <a:r>
                <a:rPr lang="en-US" sz="1000" dirty="0" smtClean="0">
                  <a:latin typeface="Candara" panose="020E0502030303020204" pitchFamily="34" charset="0"/>
                  <a:ea typeface="ＭＳ Ｐゴシック"/>
                  <a:cs typeface="ＭＳ Ｐゴシック"/>
                </a:rPr>
                <a:t>Knowledge sharing and best practices used for transitions in major engagements in Capgemini</a:t>
              </a:r>
            </a:p>
          </p:txBody>
        </p:sp>
        <p:sp>
          <p:nvSpPr>
            <p:cNvPr id="187" name="Rectangle 186"/>
            <p:cNvSpPr/>
            <p:nvPr/>
          </p:nvSpPr>
          <p:spPr>
            <a:xfrm>
              <a:off x="1779890" y="1028700"/>
              <a:ext cx="322835" cy="190500"/>
            </a:xfrm>
            <a:prstGeom prst="rect">
              <a:avLst/>
            </a:prstGeom>
            <a:ln/>
          </p:spPr>
          <p:style>
            <a:lnRef idx="1">
              <a:schemeClr val="accent6"/>
            </a:lnRef>
            <a:fillRef idx="3">
              <a:schemeClr val="accent6"/>
            </a:fillRef>
            <a:effectRef idx="2">
              <a:schemeClr val="accent6"/>
            </a:effectRef>
            <a:fontRef idx="minor">
              <a:schemeClr val="lt1"/>
            </a:fontRef>
          </p:style>
          <p:txBody>
            <a:bodyPr lIns="91431" tIns="45715" rIns="91431" bIns="45715" rtlCol="0" anchor="ctr"/>
            <a:lstStyle/>
            <a:p>
              <a:pPr algn="ctr"/>
              <a:endParaRPr lang="en-US" sz="1000" b="1" dirty="0">
                <a:solidFill>
                  <a:schemeClr val="tx1"/>
                </a:solidFill>
                <a:latin typeface="Candara" panose="020E0502030303020204" pitchFamily="34" charset="0"/>
              </a:endParaRPr>
            </a:p>
          </p:txBody>
        </p:sp>
        <p:sp>
          <p:nvSpPr>
            <p:cNvPr id="188" name="TextBox 187"/>
            <p:cNvSpPr txBox="1"/>
            <p:nvPr/>
          </p:nvSpPr>
          <p:spPr>
            <a:xfrm>
              <a:off x="2202835" y="986661"/>
              <a:ext cx="882661" cy="276999"/>
            </a:xfrm>
            <a:prstGeom prst="rect">
              <a:avLst/>
            </a:prstGeom>
            <a:noFill/>
          </p:spPr>
          <p:txBody>
            <a:bodyPr wrap="square" rtlCol="0">
              <a:spAutoFit/>
            </a:bodyPr>
            <a:lstStyle/>
            <a:p>
              <a:r>
                <a:rPr lang="en-GB" sz="1200" dirty="0" smtClean="0">
                  <a:latin typeface="Candara" panose="020E0502030303020204" pitchFamily="34" charset="0"/>
                </a:rPr>
                <a:t>Completed</a:t>
              </a:r>
              <a:endParaRPr lang="en-GB" sz="1200" dirty="0">
                <a:latin typeface="Candara" panose="020E0502030303020204" pitchFamily="34" charset="0"/>
              </a:endParaRPr>
            </a:p>
          </p:txBody>
        </p:sp>
        <p:sp>
          <p:nvSpPr>
            <p:cNvPr id="189" name="Rectangle 188"/>
            <p:cNvSpPr/>
            <p:nvPr/>
          </p:nvSpPr>
          <p:spPr>
            <a:xfrm>
              <a:off x="3006515" y="1028700"/>
              <a:ext cx="422015" cy="190500"/>
            </a:xfrm>
            <a:prstGeom prst="rect">
              <a:avLst/>
            </a:prstGeom>
            <a:solidFill>
              <a:schemeClr val="accent1">
                <a:lumMod val="40000"/>
                <a:lumOff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dirty="0">
                <a:solidFill>
                  <a:schemeClr val="tx1"/>
                </a:solidFill>
                <a:effectLst>
                  <a:outerShdw blurRad="38100" dist="38100" dir="2700000" algn="tl">
                    <a:srgbClr val="000000">
                      <a:alpha val="43137"/>
                    </a:srgbClr>
                  </a:outerShdw>
                </a:effectLst>
                <a:latin typeface="Candara" panose="020E0502030303020204" pitchFamily="34" charset="0"/>
                <a:cs typeface="Arial" pitchFamily="34" charset="0"/>
              </a:endParaRPr>
            </a:p>
          </p:txBody>
        </p:sp>
        <p:sp>
          <p:nvSpPr>
            <p:cNvPr id="190" name="TextBox 189"/>
            <p:cNvSpPr txBox="1"/>
            <p:nvPr/>
          </p:nvSpPr>
          <p:spPr>
            <a:xfrm>
              <a:off x="3493545" y="990600"/>
              <a:ext cx="1009147" cy="276999"/>
            </a:xfrm>
            <a:prstGeom prst="rect">
              <a:avLst/>
            </a:prstGeom>
            <a:noFill/>
          </p:spPr>
          <p:txBody>
            <a:bodyPr wrap="square" rtlCol="0">
              <a:spAutoFit/>
            </a:bodyPr>
            <a:lstStyle/>
            <a:p>
              <a:r>
                <a:rPr lang="en-GB" sz="1200" dirty="0" smtClean="0">
                  <a:latin typeface="Candara" panose="020E0502030303020204" pitchFamily="34" charset="0"/>
                </a:rPr>
                <a:t>In Progress</a:t>
              </a:r>
              <a:endParaRPr lang="en-GB" sz="1200" dirty="0">
                <a:latin typeface="Candara" panose="020E0502030303020204" pitchFamily="34" charset="0"/>
              </a:endParaRPr>
            </a:p>
          </p:txBody>
        </p:sp>
        <p:sp>
          <p:nvSpPr>
            <p:cNvPr id="191" name="Chevron 190"/>
            <p:cNvSpPr/>
            <p:nvPr/>
          </p:nvSpPr>
          <p:spPr>
            <a:xfrm>
              <a:off x="5791648" y="3602563"/>
              <a:ext cx="2611768" cy="315118"/>
            </a:xfrm>
            <a:prstGeom prst="chevron">
              <a:avLst/>
            </a:prstGeom>
            <a:solidFill>
              <a:srgbClr val="00A1E4"/>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900" b="1" dirty="0" smtClean="0">
                  <a:solidFill>
                    <a:schemeClr val="bg1"/>
                  </a:solidFill>
                  <a:latin typeface="Candara" panose="020E0502030303020204" pitchFamily="34" charset="0"/>
                </a:rPr>
                <a:t>Knowledge Transition from incumbent vendor</a:t>
              </a:r>
              <a:endParaRPr lang="en-US" sz="900" b="1" dirty="0">
                <a:solidFill>
                  <a:schemeClr val="bg1"/>
                </a:solidFill>
                <a:latin typeface="Candara" panose="020E0502030303020204" pitchFamily="34" charset="0"/>
              </a:endParaRPr>
            </a:p>
          </p:txBody>
        </p:sp>
        <p:sp>
          <p:nvSpPr>
            <p:cNvPr id="192" name="Text Box 28"/>
            <p:cNvSpPr txBox="1">
              <a:spLocks noChangeArrowheads="1"/>
            </p:cNvSpPr>
            <p:nvPr/>
          </p:nvSpPr>
          <p:spPr bwMode="auto">
            <a:xfrm>
              <a:off x="5810697" y="4287809"/>
              <a:ext cx="2594150" cy="1323439"/>
            </a:xfrm>
            <a:prstGeom prst="rect">
              <a:avLst/>
            </a:prstGeom>
            <a:solidFill>
              <a:srgbClr val="E6E8F2"/>
            </a:solidFill>
            <a:ln w="12700">
              <a:solidFill>
                <a:schemeClr val="tx1"/>
              </a:solidFill>
              <a:prstDash val="dash"/>
              <a:miter lim="800000"/>
              <a:headEnd/>
              <a:tailEnd/>
            </a:ln>
          </p:spPr>
          <p:txBody>
            <a:bodyPr wrap="square">
              <a:spAutoFit/>
            </a:bodyPr>
            <a:lstStyle/>
            <a:p>
              <a:pPr marL="171450" indent="-171450">
                <a:buFont typeface="Wingdings"/>
                <a:buChar char="ü"/>
              </a:pPr>
              <a:r>
                <a:rPr lang="en-US" sz="1000" dirty="0" smtClean="0">
                  <a:latin typeface="Candara" panose="020E0502030303020204" pitchFamily="34" charset="0"/>
                  <a:ea typeface="ＭＳ Ｐゴシック"/>
                  <a:cs typeface="ＭＳ Ｐゴシック"/>
                </a:rPr>
                <a:t>Define </a:t>
              </a:r>
              <a:r>
                <a:rPr lang="en-US" sz="1000" dirty="0">
                  <a:latin typeface="Candara" panose="020E0502030303020204" pitchFamily="34" charset="0"/>
                  <a:ea typeface="ＭＳ Ｐゴシック"/>
                  <a:cs typeface="ＭＳ Ｐゴシック"/>
                </a:rPr>
                <a:t>Standards</a:t>
              </a:r>
            </a:p>
            <a:p>
              <a:pPr marL="171450" indent="-171450">
                <a:buFont typeface="Wingdings"/>
                <a:buChar char="ü"/>
              </a:pPr>
              <a:r>
                <a:rPr lang="en-US" sz="1000" dirty="0">
                  <a:latin typeface="Candara" panose="020E0502030303020204" pitchFamily="34" charset="0"/>
                  <a:ea typeface="ＭＳ Ｐゴシック"/>
                  <a:cs typeface="ＭＳ Ｐゴシック"/>
                </a:rPr>
                <a:t>Define Implementation Tools</a:t>
              </a:r>
            </a:p>
            <a:p>
              <a:pPr marL="171450" indent="-171450">
                <a:buFont typeface="Wingdings"/>
                <a:buChar char="ü"/>
              </a:pPr>
              <a:r>
                <a:rPr lang="en-US" sz="1000" dirty="0" smtClean="0">
                  <a:latin typeface="Candara" panose="020E0502030303020204" pitchFamily="34" charset="0"/>
                  <a:ea typeface="ＭＳ Ｐゴシック"/>
                  <a:cs typeface="ＭＳ Ｐゴシック"/>
                </a:rPr>
                <a:t>Process Inventory</a:t>
              </a:r>
            </a:p>
            <a:p>
              <a:pPr marL="171450" indent="-171450">
                <a:buFont typeface="Wingdings"/>
                <a:buChar char="ü"/>
              </a:pPr>
              <a:r>
                <a:rPr lang="en-US" sz="1000" dirty="0" smtClean="0">
                  <a:latin typeface="Candara" panose="020E0502030303020204" pitchFamily="34" charset="0"/>
                  <a:ea typeface="ＭＳ Ｐゴシック"/>
                  <a:cs typeface="ＭＳ Ｐゴシック"/>
                </a:rPr>
                <a:t>KT for Process</a:t>
              </a:r>
            </a:p>
            <a:p>
              <a:pPr marL="171450" indent="-171450">
                <a:buFont typeface="Wingdings"/>
                <a:buChar char="ü"/>
              </a:pPr>
              <a:r>
                <a:rPr lang="en-US" sz="1000" dirty="0" smtClean="0">
                  <a:latin typeface="Candara" panose="020E0502030303020204" pitchFamily="34" charset="0"/>
                  <a:ea typeface="ＭＳ Ｐゴシック"/>
                  <a:cs typeface="ＭＳ Ｐゴシック"/>
                </a:rPr>
                <a:t>Create process manuals/documentation</a:t>
              </a:r>
            </a:p>
            <a:p>
              <a:pPr marL="171450" indent="-171450">
                <a:buFont typeface="Wingdings"/>
                <a:buChar char="ü"/>
              </a:pPr>
              <a:r>
                <a:rPr lang="en-US" sz="1000" dirty="0" smtClean="0">
                  <a:latin typeface="Candara" panose="020E0502030303020204" pitchFamily="34" charset="0"/>
                  <a:ea typeface="ＭＳ Ｐゴシック"/>
                  <a:cs typeface="ＭＳ Ｐゴシック"/>
                </a:rPr>
                <a:t>SOP, cold and hot test sign off</a:t>
              </a:r>
            </a:p>
            <a:p>
              <a:pPr marL="171450" indent="-171450">
                <a:buFont typeface="Wingdings"/>
                <a:buChar char="ü"/>
              </a:pPr>
              <a:r>
                <a:rPr lang="en-US" sz="1000" dirty="0" smtClean="0">
                  <a:latin typeface="Candara" panose="020E0502030303020204" pitchFamily="34" charset="0"/>
                  <a:ea typeface="ＭＳ Ｐゴシック"/>
                  <a:cs typeface="ＭＳ Ｐゴシック"/>
                </a:rPr>
                <a:t>Go Live at Capgemini (parallel run)</a:t>
              </a:r>
            </a:p>
            <a:p>
              <a:pPr marL="171450" indent="-171450">
                <a:buFont typeface="Wingdings"/>
                <a:buChar char="ü"/>
              </a:pPr>
              <a:r>
                <a:rPr lang="en-US" sz="1000" dirty="0" smtClean="0">
                  <a:latin typeface="Candara" panose="020E0502030303020204" pitchFamily="34" charset="0"/>
                  <a:ea typeface="ＭＳ Ｐゴシック"/>
                  <a:cs typeface="ＭＳ Ｐゴシック"/>
                </a:rPr>
                <a:t>Incumbent vendor disengagement</a:t>
              </a:r>
            </a:p>
          </p:txBody>
        </p:sp>
      </p:grpSp>
      <p:sp>
        <p:nvSpPr>
          <p:cNvPr id="195" name="Rectangle 194"/>
          <p:cNvSpPr/>
          <p:nvPr/>
        </p:nvSpPr>
        <p:spPr>
          <a:xfrm>
            <a:off x="4929027" y="1183855"/>
            <a:ext cx="464766" cy="174337"/>
          </a:xfrm>
          <a:prstGeom prst="rect">
            <a:avLst/>
          </a:prstGeom>
          <a:solidFill>
            <a:schemeClr val="tx2">
              <a:lumMod val="60000"/>
              <a:lumOff val="40000"/>
            </a:schemeClr>
          </a:solidFill>
          <a:ln/>
        </p:spPr>
        <p:style>
          <a:lnRef idx="1">
            <a:schemeClr val="accent6"/>
          </a:lnRef>
          <a:fillRef idx="3">
            <a:schemeClr val="accent6"/>
          </a:fillRef>
          <a:effectRef idx="2">
            <a:schemeClr val="accent6"/>
          </a:effectRef>
          <a:fontRef idx="minor">
            <a:schemeClr val="lt1"/>
          </a:fontRef>
        </p:style>
        <p:txBody>
          <a:bodyPr lIns="91431" tIns="45715" rIns="91431" bIns="45715" rtlCol="0" anchor="ctr"/>
          <a:lstStyle/>
          <a:p>
            <a:pPr algn="ctr"/>
            <a:endParaRPr lang="en-US" sz="1000" b="1" dirty="0">
              <a:solidFill>
                <a:schemeClr val="tx1"/>
              </a:solidFill>
              <a:latin typeface="Candara" panose="020E0502030303020204" pitchFamily="34" charset="0"/>
            </a:endParaRPr>
          </a:p>
        </p:txBody>
      </p:sp>
      <p:sp>
        <p:nvSpPr>
          <p:cNvPr id="196" name="TextBox 195"/>
          <p:cNvSpPr txBox="1"/>
          <p:nvPr/>
        </p:nvSpPr>
        <p:spPr>
          <a:xfrm>
            <a:off x="5405668" y="1141816"/>
            <a:ext cx="882661" cy="276999"/>
          </a:xfrm>
          <a:prstGeom prst="rect">
            <a:avLst/>
          </a:prstGeom>
          <a:noFill/>
        </p:spPr>
        <p:txBody>
          <a:bodyPr wrap="square" rtlCol="0">
            <a:spAutoFit/>
          </a:bodyPr>
          <a:lstStyle/>
          <a:p>
            <a:r>
              <a:rPr lang="en-GB" sz="1200" dirty="0" smtClean="0">
                <a:latin typeface="Candara" panose="020E0502030303020204" pitchFamily="34" charset="0"/>
              </a:rPr>
              <a:t>To Start</a:t>
            </a:r>
            <a:endParaRPr lang="en-GB" sz="1200" dirty="0">
              <a:latin typeface="Candara" panose="020E0502030303020204" pitchFamily="34" charset="0"/>
            </a:endParaRPr>
          </a:p>
        </p:txBody>
      </p:sp>
      <p:sp>
        <p:nvSpPr>
          <p:cNvPr id="98" name="Rectangle 97"/>
          <p:cNvSpPr/>
          <p:nvPr/>
        </p:nvSpPr>
        <p:spPr>
          <a:xfrm>
            <a:off x="1493317" y="3000999"/>
            <a:ext cx="1149983" cy="169469"/>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en-US" sz="800" b="1" dirty="0" smtClean="0">
                <a:solidFill>
                  <a:schemeClr val="tx1"/>
                </a:solidFill>
                <a:latin typeface="Candara" panose="020E0502030303020204" pitchFamily="34" charset="0"/>
              </a:rPr>
              <a:t>Business Analyst</a:t>
            </a:r>
            <a:endParaRPr lang="en-US" sz="800" b="1" dirty="0">
              <a:solidFill>
                <a:schemeClr val="tx1"/>
              </a:solidFill>
              <a:latin typeface="Candara" panose="020E0502030303020204" pitchFamily="34" charset="0"/>
            </a:endParaRPr>
          </a:p>
        </p:txBody>
      </p:sp>
      <p:sp>
        <p:nvSpPr>
          <p:cNvPr id="138" name="Rectangle 137"/>
          <p:cNvSpPr/>
          <p:nvPr/>
        </p:nvSpPr>
        <p:spPr>
          <a:xfrm rot="16200000">
            <a:off x="1488014" y="4200317"/>
            <a:ext cx="794702" cy="182042"/>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dirty="0">
                <a:solidFill>
                  <a:schemeClr val="tx1"/>
                </a:solidFill>
                <a:latin typeface="Candara" panose="020E0502030303020204" pitchFamily="34" charset="0"/>
              </a:rPr>
              <a:t>Resource</a:t>
            </a:r>
            <a:r>
              <a:rPr lang="en-US" sz="1000" b="1" dirty="0">
                <a:solidFill>
                  <a:schemeClr val="tx1"/>
                </a:solidFill>
                <a:latin typeface="Candara" panose="020E0502030303020204" pitchFamily="34" charset="0"/>
              </a:rPr>
              <a:t> </a:t>
            </a:r>
            <a:r>
              <a:rPr lang="en-US" sz="1000" b="1" dirty="0" smtClean="0">
                <a:solidFill>
                  <a:schemeClr val="tx1"/>
                </a:solidFill>
                <a:latin typeface="Candara" panose="020E0502030303020204" pitchFamily="34" charset="0"/>
              </a:rPr>
              <a:t>7</a:t>
            </a:r>
            <a:endParaRPr lang="en-US" sz="1000" b="1" dirty="0">
              <a:solidFill>
                <a:schemeClr val="tx1"/>
              </a:solidFill>
              <a:latin typeface="Candara" panose="020E0502030303020204" pitchFamily="34" charset="0"/>
            </a:endParaRPr>
          </a:p>
        </p:txBody>
      </p:sp>
      <p:sp>
        <p:nvSpPr>
          <p:cNvPr id="140" name="Rectangle 139"/>
          <p:cNvSpPr/>
          <p:nvPr/>
        </p:nvSpPr>
        <p:spPr>
          <a:xfrm rot="16200000">
            <a:off x="1803895" y="4203472"/>
            <a:ext cx="794702" cy="182042"/>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1000" dirty="0">
                <a:solidFill>
                  <a:schemeClr val="tx1"/>
                </a:solidFill>
                <a:latin typeface="Candara" panose="020E0502030303020204" pitchFamily="34" charset="0"/>
              </a:rPr>
              <a:t>Resource </a:t>
            </a:r>
            <a:r>
              <a:rPr lang="en-US" sz="1000" dirty="0" smtClean="0">
                <a:solidFill>
                  <a:schemeClr val="tx1"/>
                </a:solidFill>
                <a:latin typeface="Candara" panose="020E0502030303020204" pitchFamily="34" charset="0"/>
              </a:rPr>
              <a:t>8</a:t>
            </a:r>
            <a:endParaRPr lang="en-US" sz="1000" dirty="0">
              <a:solidFill>
                <a:schemeClr val="tx1"/>
              </a:solidFill>
              <a:latin typeface="Candara" panose="020E0502030303020204" pitchFamily="34" charset="0"/>
            </a:endParaRPr>
          </a:p>
        </p:txBody>
      </p:sp>
      <p:sp>
        <p:nvSpPr>
          <p:cNvPr id="141" name="Rectangle 140"/>
          <p:cNvSpPr/>
          <p:nvPr/>
        </p:nvSpPr>
        <p:spPr>
          <a:xfrm rot="16200000">
            <a:off x="2100935" y="4203820"/>
            <a:ext cx="794702" cy="182042"/>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dirty="0">
                <a:solidFill>
                  <a:schemeClr val="tx1"/>
                </a:solidFill>
                <a:latin typeface="Candara" panose="020E0502030303020204" pitchFamily="34" charset="0"/>
              </a:rPr>
              <a:t>Resource</a:t>
            </a:r>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9</a:t>
            </a:r>
            <a:endParaRPr lang="en-US" sz="1000" dirty="0">
              <a:solidFill>
                <a:schemeClr val="tx1"/>
              </a:solidFill>
              <a:latin typeface="Candara" panose="020E0502030303020204" pitchFamily="34" charset="0"/>
            </a:endParaRPr>
          </a:p>
        </p:txBody>
      </p:sp>
      <p:sp>
        <p:nvSpPr>
          <p:cNvPr id="145" name="TextBox 144"/>
          <p:cNvSpPr txBox="1"/>
          <p:nvPr/>
        </p:nvSpPr>
        <p:spPr>
          <a:xfrm>
            <a:off x="373099" y="6130818"/>
            <a:ext cx="1051908" cy="153828"/>
          </a:xfrm>
          <a:prstGeom prst="rect">
            <a:avLst/>
          </a:prstGeom>
          <a:solidFill>
            <a:schemeClr val="bg2">
              <a:lumMod val="75000"/>
            </a:schemeClr>
          </a:solidFill>
          <a:ln>
            <a:noFill/>
          </a:ln>
          <a:effectLst>
            <a:outerShdw blurRad="44450" dist="27940" dir="5400000" algn="ctr">
              <a:schemeClr val="bg1">
                <a:alpha val="32000"/>
              </a:schemeClr>
            </a:outerShdw>
          </a:effectLst>
        </p:spPr>
        <p:txBody>
          <a:bodyPr wrap="square" lIns="91431" tIns="0" rIns="0" bIns="0" rtlCol="0" anchor="ctr" anchorCtr="0">
            <a:noAutofit/>
          </a:bodyPr>
          <a:lstStyle/>
          <a:p>
            <a:r>
              <a:rPr lang="en-GB" sz="1000" b="1" dirty="0" smtClean="0">
                <a:latin typeface="Candara" panose="020E0502030303020204" pitchFamily="34" charset="0"/>
                <a:cs typeface="Arial" pitchFamily="34" charset="0"/>
              </a:rPr>
              <a:t>CLICK .NET</a:t>
            </a:r>
            <a:endParaRPr lang="en-GB" sz="1000" b="1" dirty="0">
              <a:latin typeface="Candara" panose="020E0502030303020204" pitchFamily="34" charset="0"/>
              <a:cs typeface="Arial" pitchFamily="34" charset="0"/>
            </a:endParaRPr>
          </a:p>
        </p:txBody>
      </p:sp>
      <p:sp>
        <p:nvSpPr>
          <p:cNvPr id="149" name="Rectangle 148"/>
          <p:cNvSpPr/>
          <p:nvPr/>
        </p:nvSpPr>
        <p:spPr>
          <a:xfrm>
            <a:off x="1511315" y="6132424"/>
            <a:ext cx="1149983" cy="130955"/>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dirty="0">
                <a:solidFill>
                  <a:schemeClr val="tx1"/>
                </a:solidFill>
                <a:latin typeface="Candara" panose="020E0502030303020204" pitchFamily="34" charset="0"/>
              </a:rPr>
              <a:t>Resource</a:t>
            </a:r>
            <a:r>
              <a:rPr lang="en-US" sz="1000" b="1" dirty="0">
                <a:solidFill>
                  <a:schemeClr val="tx1"/>
                </a:solidFill>
                <a:latin typeface="Candara" panose="020E0502030303020204" pitchFamily="34" charset="0"/>
              </a:rPr>
              <a:t> </a:t>
            </a:r>
            <a:r>
              <a:rPr lang="en-US" sz="1000" b="1" dirty="0" smtClean="0">
                <a:solidFill>
                  <a:schemeClr val="tx1"/>
                </a:solidFill>
                <a:latin typeface="Candara" panose="020E0502030303020204" pitchFamily="34" charset="0"/>
              </a:rPr>
              <a:t>15</a:t>
            </a:r>
            <a:endParaRPr lang="en-US" sz="1000" b="1" dirty="0">
              <a:solidFill>
                <a:schemeClr val="tx1"/>
              </a:solidFill>
              <a:latin typeface="Candara" panose="020E0502030303020204" pitchFamily="34" charset="0"/>
            </a:endParaRPr>
          </a:p>
        </p:txBody>
      </p:sp>
      <p:sp>
        <p:nvSpPr>
          <p:cNvPr id="199" name="Rectangle 198"/>
          <p:cNvSpPr/>
          <p:nvPr/>
        </p:nvSpPr>
        <p:spPr>
          <a:xfrm rot="16200000">
            <a:off x="1197739" y="5616702"/>
            <a:ext cx="762364" cy="192880"/>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b="1" dirty="0">
                <a:solidFill>
                  <a:schemeClr val="tx1"/>
                </a:solidFill>
                <a:latin typeface="Candara" panose="020E0502030303020204" pitchFamily="34" charset="0"/>
              </a:rPr>
              <a:t>Resource </a:t>
            </a:r>
            <a:r>
              <a:rPr lang="en-US" sz="900" b="1" dirty="0" smtClean="0">
                <a:solidFill>
                  <a:schemeClr val="tx1"/>
                </a:solidFill>
                <a:latin typeface="Candara" panose="020E0502030303020204" pitchFamily="34" charset="0"/>
              </a:rPr>
              <a:t>11</a:t>
            </a:r>
            <a:endParaRPr lang="en-US" sz="900" b="1" dirty="0">
              <a:solidFill>
                <a:schemeClr val="tx1"/>
              </a:solidFill>
              <a:latin typeface="Candara" panose="020E0502030303020204" pitchFamily="34" charset="0"/>
            </a:endParaRPr>
          </a:p>
        </p:txBody>
      </p:sp>
      <p:sp>
        <p:nvSpPr>
          <p:cNvPr id="200" name="Rectangle 199"/>
          <p:cNvSpPr/>
          <p:nvPr/>
        </p:nvSpPr>
        <p:spPr>
          <a:xfrm rot="16200000">
            <a:off x="1527596" y="5639946"/>
            <a:ext cx="758660" cy="166851"/>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b="1" dirty="0">
                <a:solidFill>
                  <a:schemeClr val="tx1"/>
                </a:solidFill>
                <a:latin typeface="Candara" panose="020E0502030303020204" pitchFamily="34" charset="0"/>
              </a:rPr>
              <a:t>Resource </a:t>
            </a:r>
            <a:r>
              <a:rPr lang="en-US" sz="900" b="1" dirty="0" smtClean="0">
                <a:solidFill>
                  <a:schemeClr val="tx1"/>
                </a:solidFill>
                <a:latin typeface="Candara" panose="020E0502030303020204" pitchFamily="34" charset="0"/>
              </a:rPr>
              <a:t>12</a:t>
            </a:r>
            <a:endParaRPr lang="en-US" sz="900" b="1" dirty="0">
              <a:solidFill>
                <a:schemeClr val="tx1"/>
              </a:solidFill>
              <a:latin typeface="Candara" panose="020E0502030303020204" pitchFamily="34" charset="0"/>
            </a:endParaRPr>
          </a:p>
        </p:txBody>
      </p:sp>
      <p:sp>
        <p:nvSpPr>
          <p:cNvPr id="201" name="Rectangle 200"/>
          <p:cNvSpPr/>
          <p:nvPr/>
        </p:nvSpPr>
        <p:spPr>
          <a:xfrm rot="16200000">
            <a:off x="1843811" y="5621244"/>
            <a:ext cx="758660" cy="166851"/>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b="1" dirty="0">
                <a:solidFill>
                  <a:schemeClr val="tx1"/>
                </a:solidFill>
                <a:latin typeface="Candara" panose="020E0502030303020204" pitchFamily="34" charset="0"/>
              </a:rPr>
              <a:t>Resource </a:t>
            </a:r>
            <a:r>
              <a:rPr lang="en-US" sz="900" b="1" dirty="0" smtClean="0">
                <a:solidFill>
                  <a:schemeClr val="tx1"/>
                </a:solidFill>
                <a:latin typeface="Candara" panose="020E0502030303020204" pitchFamily="34" charset="0"/>
              </a:rPr>
              <a:t>13</a:t>
            </a:r>
            <a:endParaRPr lang="en-US" sz="900" b="1" dirty="0">
              <a:solidFill>
                <a:schemeClr val="tx1"/>
              </a:solidFill>
              <a:latin typeface="Candara" panose="020E0502030303020204" pitchFamily="34" charset="0"/>
            </a:endParaRPr>
          </a:p>
        </p:txBody>
      </p:sp>
      <p:sp>
        <p:nvSpPr>
          <p:cNvPr id="202" name="Rectangle 201"/>
          <p:cNvSpPr/>
          <p:nvPr/>
        </p:nvSpPr>
        <p:spPr>
          <a:xfrm rot="16200000">
            <a:off x="2098384" y="5623907"/>
            <a:ext cx="805837" cy="166853"/>
          </a:xfrm>
          <a:prstGeom prst="rect">
            <a:avLst/>
          </a:prstGeom>
          <a:solidFill>
            <a:schemeClr val="bg1">
              <a:lumMod val="6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r>
              <a:rPr lang="en-US" sz="900" b="1" dirty="0">
                <a:solidFill>
                  <a:schemeClr val="tx1"/>
                </a:solidFill>
                <a:latin typeface="Candara" panose="020E0502030303020204" pitchFamily="34" charset="0"/>
              </a:rPr>
              <a:t>Resource 14</a:t>
            </a:r>
          </a:p>
        </p:txBody>
      </p:sp>
      <p:sp>
        <p:nvSpPr>
          <p:cNvPr id="204" name="Flowchart: Decision 203"/>
          <p:cNvSpPr/>
          <p:nvPr/>
        </p:nvSpPr>
        <p:spPr>
          <a:xfrm rot="5400000">
            <a:off x="2629675" y="2760387"/>
            <a:ext cx="159318" cy="13425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205" name="Flowchart: Decision 204"/>
          <p:cNvSpPr/>
          <p:nvPr/>
        </p:nvSpPr>
        <p:spPr>
          <a:xfrm rot="5400000">
            <a:off x="2627700" y="3019662"/>
            <a:ext cx="159318" cy="13425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206" name="Flowchart: Decision 205"/>
          <p:cNvSpPr/>
          <p:nvPr/>
        </p:nvSpPr>
        <p:spPr>
          <a:xfrm rot="5400000">
            <a:off x="3804367" y="3429852"/>
            <a:ext cx="149621" cy="140983"/>
          </a:xfrm>
          <a:prstGeom prst="flowChartDecisi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207" name="Flowchart: Decision 206"/>
          <p:cNvSpPr/>
          <p:nvPr/>
        </p:nvSpPr>
        <p:spPr>
          <a:xfrm rot="5400000">
            <a:off x="3211573" y="4764650"/>
            <a:ext cx="159318" cy="13425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208" name="Flowchart: Decision 207"/>
          <p:cNvSpPr/>
          <p:nvPr/>
        </p:nvSpPr>
        <p:spPr>
          <a:xfrm rot="5400000">
            <a:off x="3602102" y="5565229"/>
            <a:ext cx="622965" cy="148838"/>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
        <p:nvSpPr>
          <p:cNvPr id="209" name="Flowchart: Decision 208"/>
          <p:cNvSpPr/>
          <p:nvPr/>
        </p:nvSpPr>
        <p:spPr>
          <a:xfrm rot="5400000">
            <a:off x="3840088" y="6110653"/>
            <a:ext cx="159318" cy="134253"/>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ndara" panose="020E0502030303020204" pitchFamily="34" charset="0"/>
            </a:endParaRPr>
          </a:p>
        </p:txBody>
      </p:sp>
    </p:spTree>
    <p:extLst>
      <p:ext uri="{BB962C8B-B14F-4D97-AF65-F5344CB8AC3E}">
        <p14:creationId xmlns:p14="http://schemas.microsoft.com/office/powerpoint/2010/main" val="37035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lumMod val="90000"/>
                    <a:lumOff val="10000"/>
                  </a:schemeClr>
                </a:solidFill>
              </a:rPr>
              <a:t>Agenda</a:t>
            </a:r>
            <a:endParaRPr lang="en-GB" dirty="0">
              <a:solidFill>
                <a:schemeClr val="tx1">
                  <a:lumMod val="90000"/>
                  <a:lumOff val="10000"/>
                </a:schemeClr>
              </a:solidFill>
            </a:endParaRPr>
          </a:p>
        </p:txBody>
      </p:sp>
      <p:grpSp>
        <p:nvGrpSpPr>
          <p:cNvPr id="3" name="Group 99"/>
          <p:cNvGrpSpPr/>
          <p:nvPr/>
        </p:nvGrpSpPr>
        <p:grpSpPr>
          <a:xfrm>
            <a:off x="1385455" y="1511302"/>
            <a:ext cx="8077199" cy="4858375"/>
            <a:chOff x="333598" y="2083079"/>
            <a:chExt cx="9094409" cy="4858375"/>
          </a:xfrm>
        </p:grpSpPr>
        <p:sp>
          <p:nvSpPr>
            <p:cNvPr id="27" name="Rectangle 26"/>
            <p:cNvSpPr/>
            <p:nvPr/>
          </p:nvSpPr>
          <p:spPr bwMode="auto">
            <a:xfrm rot="5400000">
              <a:off x="2744789" y="-328112"/>
              <a:ext cx="4272027" cy="9094409"/>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latin typeface="+mj-lt"/>
                <a:cs typeface="Arial" charset="0"/>
              </a:endParaRPr>
            </a:p>
          </p:txBody>
        </p:sp>
        <p:sp>
          <p:nvSpPr>
            <p:cNvPr id="28" name="Content Placeholder 2"/>
            <p:cNvSpPr txBox="1">
              <a:spLocks/>
            </p:cNvSpPr>
            <p:nvPr>
              <p:custDataLst>
                <p:tags r:id="rId1"/>
              </p:custDataLst>
            </p:nvPr>
          </p:nvSpPr>
          <p:spPr>
            <a:xfrm>
              <a:off x="739180" y="2109362"/>
              <a:ext cx="8688827" cy="4832092"/>
            </a:xfrm>
            <a:prstGeom prst="rect">
              <a:avLst/>
            </a:prstGeom>
          </p:spPr>
          <p:txBody>
            <a:bodyPr wrap="square" lIns="0" tIns="0" rIns="0" bIns="0">
              <a:spAutoFit/>
            </a:bodyPr>
            <a:lstStyle>
              <a:lvl1pPr>
                <a:buClr>
                  <a:schemeClr val="accent1"/>
                </a:buClr>
                <a:buNone/>
                <a:defRPr sz="2200" b="0"/>
              </a:lvl1pPr>
              <a:lvl2pPr>
                <a:buClr>
                  <a:schemeClr val="accent2"/>
                </a:buClr>
                <a:defRPr/>
              </a:lvl2pPr>
              <a:lvl3pPr>
                <a:buClr>
                  <a:schemeClr val="accent5"/>
                </a:buClr>
                <a:buFont typeface="Arial" pitchFamily="34" charset="0"/>
                <a:buChar char="•"/>
                <a:defRPr/>
              </a:lvl3pPr>
              <a:lvl4pPr>
                <a:buClr>
                  <a:schemeClr val="accent5"/>
                </a:buClr>
                <a:defRPr/>
              </a:lvl4pPr>
              <a:lvl5pPr>
                <a:buNone/>
                <a:defRPr/>
              </a:lvl5pPr>
            </a:lstStyle>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Capgemini team Roles and Responsibilities</a:t>
              </a:r>
            </a:p>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Project skill set required versus actual</a:t>
              </a:r>
            </a:p>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Knowledge transition approach</a:t>
              </a:r>
            </a:p>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SDT Modules- Areas where we need KT</a:t>
              </a:r>
            </a:p>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Operating Mechanism</a:t>
              </a:r>
            </a:p>
            <a:p>
              <a:pPr marL="342900" indent="-342900" defTabSz="914342">
                <a:spcAft>
                  <a:spcPts val="800"/>
                </a:spcAft>
                <a:buClr>
                  <a:schemeClr val="tx1">
                    <a:lumMod val="75000"/>
                    <a:lumOff val="25000"/>
                  </a:schemeClr>
                </a:buClr>
                <a:buSzPct val="100000"/>
                <a:buFont typeface="Wingdings" pitchFamily="2" charset="2"/>
                <a:buChar char="§"/>
                <a:defRPr/>
              </a:pPr>
              <a:r>
                <a:rPr lang="en-US" sz="1800" b="1" dirty="0" smtClean="0">
                  <a:solidFill>
                    <a:schemeClr val="tx1">
                      <a:lumMod val="75000"/>
                      <a:lumOff val="25000"/>
                    </a:schemeClr>
                  </a:solidFill>
                  <a:latin typeface="+mj-lt"/>
                </a:rPr>
                <a:t>SDT </a:t>
              </a:r>
              <a:r>
                <a:rPr lang="en-US" sz="1800" b="1" dirty="0">
                  <a:solidFill>
                    <a:schemeClr val="tx1">
                      <a:lumMod val="75000"/>
                      <a:lumOff val="25000"/>
                    </a:schemeClr>
                  </a:solidFill>
                  <a:latin typeface="+mj-lt"/>
                </a:rPr>
                <a:t>P</a:t>
              </a:r>
              <a:r>
                <a:rPr lang="en-US" sz="1800" b="1" dirty="0" smtClean="0">
                  <a:solidFill>
                    <a:schemeClr val="tx1">
                      <a:lumMod val="75000"/>
                      <a:lumOff val="25000"/>
                    </a:schemeClr>
                  </a:solidFill>
                  <a:latin typeface="+mj-lt"/>
                </a:rPr>
                <a:t>rogram status</a:t>
              </a: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smtClean="0">
                <a:solidFill>
                  <a:schemeClr val="tx1">
                    <a:lumMod val="75000"/>
                    <a:lumOff val="25000"/>
                  </a:schemeClr>
                </a:solidFill>
                <a:latin typeface="+mj-lt"/>
              </a:endParaRPr>
            </a:p>
            <a:p>
              <a:pPr marL="342900" indent="-342900" defTabSz="914342">
                <a:spcAft>
                  <a:spcPts val="800"/>
                </a:spcAft>
                <a:buClr>
                  <a:schemeClr val="tx1">
                    <a:lumMod val="75000"/>
                    <a:lumOff val="25000"/>
                  </a:schemeClr>
                </a:buClr>
                <a:buSzPct val="100000"/>
                <a:buFont typeface="Wingdings" pitchFamily="2" charset="2"/>
                <a:buChar char="§"/>
                <a:defRPr/>
              </a:pPr>
              <a:endParaRPr lang="en-US" sz="1800" b="1" dirty="0">
                <a:solidFill>
                  <a:schemeClr val="tx1">
                    <a:lumMod val="75000"/>
                    <a:lumOff val="25000"/>
                  </a:schemeClr>
                </a:solidFill>
                <a:latin typeface="+mj-lt"/>
              </a:endParaRPr>
            </a:p>
          </p:txBody>
        </p:sp>
      </p:grpSp>
      <p:grpSp>
        <p:nvGrpSpPr>
          <p:cNvPr id="4" name="Group 22"/>
          <p:cNvGrpSpPr/>
          <p:nvPr/>
        </p:nvGrpSpPr>
        <p:grpSpPr>
          <a:xfrm>
            <a:off x="303213" y="5070258"/>
            <a:ext cx="901700" cy="1187667"/>
            <a:chOff x="317500" y="4186238"/>
            <a:chExt cx="555625" cy="731837"/>
          </a:xfrm>
        </p:grpSpPr>
        <p:sp>
          <p:nvSpPr>
            <p:cNvPr id="18" name="Freeform 6"/>
            <p:cNvSpPr>
              <a:spLocks/>
            </p:cNvSpPr>
            <p:nvPr/>
          </p:nvSpPr>
          <p:spPr bwMode="auto">
            <a:xfrm>
              <a:off x="317500" y="4318000"/>
              <a:ext cx="427037" cy="600075"/>
            </a:xfrm>
            <a:custGeom>
              <a:avLst/>
              <a:gdLst/>
              <a:ahLst/>
              <a:cxnLst>
                <a:cxn ang="0">
                  <a:pos x="86" y="160"/>
                </a:cxn>
                <a:cxn ang="0">
                  <a:pos x="3" y="160"/>
                </a:cxn>
                <a:cxn ang="0">
                  <a:pos x="0" y="157"/>
                </a:cxn>
                <a:cxn ang="0">
                  <a:pos x="0" y="18"/>
                </a:cxn>
                <a:cxn ang="0">
                  <a:pos x="3" y="15"/>
                </a:cxn>
                <a:cxn ang="0">
                  <a:pos x="30" y="15"/>
                </a:cxn>
                <a:cxn ang="0">
                  <a:pos x="30" y="4"/>
                </a:cxn>
                <a:cxn ang="0">
                  <a:pos x="34" y="0"/>
                </a:cxn>
                <a:cxn ang="0">
                  <a:pos x="79" y="0"/>
                </a:cxn>
                <a:cxn ang="0">
                  <a:pos x="84" y="4"/>
                </a:cxn>
                <a:cxn ang="0">
                  <a:pos x="84" y="15"/>
                </a:cxn>
                <a:cxn ang="0">
                  <a:pos x="110" y="15"/>
                </a:cxn>
                <a:cxn ang="0">
                  <a:pos x="114" y="18"/>
                </a:cxn>
                <a:cxn ang="0">
                  <a:pos x="114" y="130"/>
                </a:cxn>
                <a:cxn ang="0">
                  <a:pos x="86" y="160"/>
                </a:cxn>
              </a:cxnLst>
              <a:rect l="0" t="0" r="r" b="b"/>
              <a:pathLst>
                <a:path w="114" h="160">
                  <a:moveTo>
                    <a:pt x="86" y="160"/>
                  </a:moveTo>
                  <a:cubicBezTo>
                    <a:pt x="3" y="160"/>
                    <a:pt x="3" y="160"/>
                    <a:pt x="3" y="160"/>
                  </a:cubicBezTo>
                  <a:cubicBezTo>
                    <a:pt x="1" y="160"/>
                    <a:pt x="0" y="159"/>
                    <a:pt x="0" y="157"/>
                  </a:cubicBezTo>
                  <a:cubicBezTo>
                    <a:pt x="0" y="18"/>
                    <a:pt x="0" y="18"/>
                    <a:pt x="0" y="18"/>
                  </a:cubicBezTo>
                  <a:cubicBezTo>
                    <a:pt x="0" y="16"/>
                    <a:pt x="1" y="15"/>
                    <a:pt x="3" y="15"/>
                  </a:cubicBezTo>
                  <a:cubicBezTo>
                    <a:pt x="30" y="15"/>
                    <a:pt x="30" y="15"/>
                    <a:pt x="30" y="15"/>
                  </a:cubicBezTo>
                  <a:cubicBezTo>
                    <a:pt x="30" y="4"/>
                    <a:pt x="30" y="4"/>
                    <a:pt x="30" y="4"/>
                  </a:cubicBezTo>
                  <a:cubicBezTo>
                    <a:pt x="30" y="2"/>
                    <a:pt x="32" y="0"/>
                    <a:pt x="34" y="0"/>
                  </a:cubicBezTo>
                  <a:cubicBezTo>
                    <a:pt x="79" y="0"/>
                    <a:pt x="79" y="0"/>
                    <a:pt x="79" y="0"/>
                  </a:cubicBezTo>
                  <a:cubicBezTo>
                    <a:pt x="82" y="0"/>
                    <a:pt x="84" y="2"/>
                    <a:pt x="84" y="4"/>
                  </a:cubicBezTo>
                  <a:cubicBezTo>
                    <a:pt x="84" y="15"/>
                    <a:pt x="84" y="15"/>
                    <a:pt x="84" y="15"/>
                  </a:cubicBezTo>
                  <a:cubicBezTo>
                    <a:pt x="110" y="15"/>
                    <a:pt x="110" y="15"/>
                    <a:pt x="110" y="15"/>
                  </a:cubicBezTo>
                  <a:cubicBezTo>
                    <a:pt x="112" y="15"/>
                    <a:pt x="114" y="16"/>
                    <a:pt x="114" y="18"/>
                  </a:cubicBezTo>
                  <a:cubicBezTo>
                    <a:pt x="114" y="130"/>
                    <a:pt x="114" y="130"/>
                    <a:pt x="114" y="130"/>
                  </a:cubicBezTo>
                  <a:lnTo>
                    <a:pt x="86" y="160"/>
                  </a:lnTo>
                  <a:close/>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9" name="Freeform 7"/>
            <p:cNvSpPr>
              <a:spLocks/>
            </p:cNvSpPr>
            <p:nvPr/>
          </p:nvSpPr>
          <p:spPr bwMode="auto">
            <a:xfrm>
              <a:off x="407988" y="4714875"/>
              <a:ext cx="214312" cy="93663"/>
            </a:xfrm>
            <a:custGeom>
              <a:avLst/>
              <a:gdLst/>
              <a:ahLst/>
              <a:cxnLst>
                <a:cxn ang="0">
                  <a:pos x="0" y="12"/>
                </a:cxn>
                <a:cxn ang="0">
                  <a:pos x="28" y="59"/>
                </a:cxn>
                <a:cxn ang="0">
                  <a:pos x="135" y="0"/>
                </a:cxn>
              </a:cxnLst>
              <a:rect l="0" t="0" r="r" b="b"/>
              <a:pathLst>
                <a:path w="135" h="59">
                  <a:moveTo>
                    <a:pt x="0" y="12"/>
                  </a:moveTo>
                  <a:lnTo>
                    <a:pt x="28" y="59"/>
                  </a:lnTo>
                  <a:lnTo>
                    <a:pt x="135" y="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0" name="Line 8"/>
            <p:cNvSpPr>
              <a:spLocks noChangeShapeType="1"/>
            </p:cNvSpPr>
            <p:nvPr/>
          </p:nvSpPr>
          <p:spPr bwMode="auto">
            <a:xfrm>
              <a:off x="388938" y="4445000"/>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1" name="Line 9"/>
            <p:cNvSpPr>
              <a:spLocks noChangeShapeType="1"/>
            </p:cNvSpPr>
            <p:nvPr/>
          </p:nvSpPr>
          <p:spPr bwMode="auto">
            <a:xfrm>
              <a:off x="388938" y="4519613"/>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2" name="Line 10"/>
            <p:cNvSpPr>
              <a:spLocks noChangeShapeType="1"/>
            </p:cNvSpPr>
            <p:nvPr/>
          </p:nvSpPr>
          <p:spPr bwMode="auto">
            <a:xfrm>
              <a:off x="388938" y="4602162"/>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3" name="Freeform 11"/>
            <p:cNvSpPr>
              <a:spLocks/>
            </p:cNvSpPr>
            <p:nvPr/>
          </p:nvSpPr>
          <p:spPr bwMode="auto">
            <a:xfrm>
              <a:off x="636588" y="4794250"/>
              <a:ext cx="96837" cy="115888"/>
            </a:xfrm>
            <a:custGeom>
              <a:avLst/>
              <a:gdLst/>
              <a:ahLst/>
              <a:cxnLst>
                <a:cxn ang="0">
                  <a:pos x="0" y="73"/>
                </a:cxn>
                <a:cxn ang="0">
                  <a:pos x="0" y="0"/>
                </a:cxn>
                <a:cxn ang="0">
                  <a:pos x="61" y="0"/>
                </a:cxn>
              </a:cxnLst>
              <a:rect l="0" t="0" r="r" b="b"/>
              <a:pathLst>
                <a:path w="61" h="73">
                  <a:moveTo>
                    <a:pt x="0" y="73"/>
                  </a:moveTo>
                  <a:lnTo>
                    <a:pt x="0" y="0"/>
                  </a:lnTo>
                  <a:lnTo>
                    <a:pt x="61" y="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4" name="Line 12"/>
            <p:cNvSpPr>
              <a:spLocks noChangeShapeType="1"/>
            </p:cNvSpPr>
            <p:nvPr/>
          </p:nvSpPr>
          <p:spPr bwMode="auto">
            <a:xfrm>
              <a:off x="430213" y="4373563"/>
              <a:ext cx="203200"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5" name="Freeform 13"/>
            <p:cNvSpPr>
              <a:spLocks/>
            </p:cNvSpPr>
            <p:nvPr/>
          </p:nvSpPr>
          <p:spPr bwMode="auto">
            <a:xfrm>
              <a:off x="317500" y="4254500"/>
              <a:ext cx="487362" cy="542925"/>
            </a:xfrm>
            <a:custGeom>
              <a:avLst/>
              <a:gdLst/>
              <a:ahLst/>
              <a:cxnLst>
                <a:cxn ang="0">
                  <a:pos x="0" y="0"/>
                </a:cxn>
                <a:cxn ang="0">
                  <a:pos x="307" y="0"/>
                </a:cxn>
                <a:cxn ang="0">
                  <a:pos x="307" y="342"/>
                </a:cxn>
              </a:cxnLst>
              <a:rect l="0" t="0" r="r" b="b"/>
              <a:pathLst>
                <a:path w="307" h="342">
                  <a:moveTo>
                    <a:pt x="0" y="0"/>
                  </a:moveTo>
                  <a:lnTo>
                    <a:pt x="307" y="0"/>
                  </a:lnTo>
                  <a:lnTo>
                    <a:pt x="307" y="342"/>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6" name="Freeform 14"/>
            <p:cNvSpPr>
              <a:spLocks/>
            </p:cNvSpPr>
            <p:nvPr/>
          </p:nvSpPr>
          <p:spPr bwMode="auto">
            <a:xfrm>
              <a:off x="317500" y="4186238"/>
              <a:ext cx="555625" cy="539750"/>
            </a:xfrm>
            <a:custGeom>
              <a:avLst/>
              <a:gdLst/>
              <a:ahLst/>
              <a:cxnLst>
                <a:cxn ang="0">
                  <a:pos x="0" y="0"/>
                </a:cxn>
                <a:cxn ang="0">
                  <a:pos x="350" y="0"/>
                </a:cxn>
                <a:cxn ang="0">
                  <a:pos x="350" y="340"/>
                </a:cxn>
              </a:cxnLst>
              <a:rect l="0" t="0" r="r" b="b"/>
              <a:pathLst>
                <a:path w="350" h="340">
                  <a:moveTo>
                    <a:pt x="0" y="0"/>
                  </a:moveTo>
                  <a:lnTo>
                    <a:pt x="350" y="0"/>
                  </a:lnTo>
                  <a:lnTo>
                    <a:pt x="350" y="34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29" name="Line 8"/>
          <p:cNvSpPr>
            <a:spLocks noChangeShapeType="1"/>
          </p:cNvSpPr>
          <p:nvPr/>
        </p:nvSpPr>
        <p:spPr bwMode="auto">
          <a:xfrm>
            <a:off x="1208088" y="5956300"/>
            <a:ext cx="8369300" cy="0"/>
          </a:xfrm>
          <a:prstGeom prst="line">
            <a:avLst/>
          </a:prstGeom>
          <a:noFill/>
          <a:ln w="25400" cap="rnd">
            <a:solidFill>
              <a:schemeClr val="tx1">
                <a:lumMod val="75000"/>
                <a:lumOff val="25000"/>
              </a:schemeClr>
            </a:solidFill>
            <a:prstDash val="solid"/>
            <a:round/>
            <a:headEnd/>
            <a:tailEnd type="ova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0" name="Line 8"/>
          <p:cNvSpPr>
            <a:spLocks noChangeShapeType="1"/>
          </p:cNvSpPr>
          <p:nvPr/>
        </p:nvSpPr>
        <p:spPr bwMode="auto">
          <a:xfrm flipH="1" flipV="1">
            <a:off x="304800" y="3948545"/>
            <a:ext cx="0" cy="1108364"/>
          </a:xfrm>
          <a:prstGeom prst="line">
            <a:avLst/>
          </a:prstGeom>
          <a:noFill/>
          <a:ln w="25400" cap="rnd">
            <a:solidFill>
              <a:schemeClr val="tx1">
                <a:lumMod val="75000"/>
                <a:lumOff val="25000"/>
              </a:schemeClr>
            </a:solidFill>
            <a:prstDash val="solid"/>
            <a:round/>
            <a:headEnd/>
            <a:tailEnd type="ova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1" name="Footer Placeholder 2"/>
          <p:cNvSpPr txBox="1">
            <a:spLocks/>
          </p:cNvSpPr>
          <p:nvPr/>
        </p:nvSpPr>
        <p:spPr>
          <a:xfrm>
            <a:off x="4108812" y="6495915"/>
            <a:ext cx="1600437" cy="275541"/>
          </a:xfrm>
          <a:prstGeom prst="rect">
            <a:avLst/>
          </a:prstGeom>
          <a:solidFill>
            <a:sysClr val="window" lastClr="FFFFFF"/>
          </a:solidFill>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lumMod val="50000"/>
                  </a:prstClr>
                </a:solidFill>
                <a:effectLst/>
                <a:uLnTx/>
                <a:uFillTx/>
                <a:ea typeface="+mn-ea"/>
                <a:cs typeface="+mn-cs"/>
              </a:rPr>
              <a:t>GE Capgemini Confidential</a:t>
            </a:r>
            <a:endParaRPr kumimoji="0" lang="en-US" sz="800" b="0" i="0" u="none" strike="noStrike" kern="1200" cap="none" spc="0" normalizeH="0" baseline="0" noProof="0" dirty="0">
              <a:ln>
                <a:noFill/>
              </a:ln>
              <a:solidFill>
                <a:prstClr val="white">
                  <a:lumMod val="50000"/>
                </a:prstClr>
              </a:solidFill>
              <a:effectLst/>
              <a:uLnTx/>
              <a:uFillTx/>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 team – Roles &amp; Responsibilities</a:t>
            </a:r>
            <a:endParaRPr lang="en-US" dirty="0"/>
          </a:p>
        </p:txBody>
      </p:sp>
      <p:sp>
        <p:nvSpPr>
          <p:cNvPr id="4" name="AutoShape 715"/>
          <p:cNvSpPr>
            <a:spLocks noChangeArrowheads="1"/>
          </p:cNvSpPr>
          <p:nvPr/>
        </p:nvSpPr>
        <p:spPr bwMode="auto">
          <a:xfrm>
            <a:off x="363185" y="1704885"/>
            <a:ext cx="8234906" cy="4641323"/>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Offshore – India</a:t>
            </a:r>
            <a:endParaRPr lang="en-US" sz="1400" dirty="0">
              <a:ea typeface="Calibri"/>
              <a:cs typeface="Times New Roman"/>
            </a:endParaRPr>
          </a:p>
          <a:p>
            <a:pPr lvl="0" defTabSz="914342">
              <a:tabLst>
                <a:tab pos="457200" algn="l"/>
              </a:tabLst>
              <a:defRPr/>
            </a:pPr>
            <a:r>
              <a:rPr lang="en-US" sz="1400" b="1" dirty="0" smtClean="0">
                <a:ea typeface="Calibri"/>
                <a:cs typeface="Times New Roman"/>
              </a:rPr>
              <a:t>Transition Phase ( 8 weeks)</a:t>
            </a:r>
          </a:p>
          <a:p>
            <a:pPr marL="285750" indent="-285750" defTabSz="914342">
              <a:buFont typeface="Arial" panose="020B0604020202020204" pitchFamily="34" charset="0"/>
              <a:buChar char="•"/>
              <a:tabLst>
                <a:tab pos="457200" algn="l"/>
              </a:tabLst>
              <a:defRPr/>
            </a:pPr>
            <a:r>
              <a:rPr lang="en-US" sz="1400" dirty="0">
                <a:ea typeface="Calibri"/>
                <a:cs typeface="Times New Roman"/>
              </a:rPr>
              <a:t>Define and take transition plan to closure</a:t>
            </a:r>
          </a:p>
          <a:p>
            <a:pPr marL="285750" indent="-285750" defTabSz="914342">
              <a:buFont typeface="Arial" panose="020B0604020202020204" pitchFamily="34" charset="0"/>
              <a:buChar char="•"/>
              <a:tabLst>
                <a:tab pos="457200" algn="l"/>
              </a:tabLst>
              <a:defRPr/>
            </a:pPr>
            <a:r>
              <a:rPr lang="en-US" sz="1400" dirty="0" smtClean="0">
                <a:ea typeface="Calibri"/>
                <a:cs typeface="Times New Roman"/>
              </a:rPr>
              <a:t>Ensure KT plan adherence, highlight and close gaps</a:t>
            </a:r>
          </a:p>
          <a:p>
            <a:pPr marL="285750" indent="-285750" defTabSz="914342">
              <a:buFont typeface="Arial" panose="020B0604020202020204" pitchFamily="34" charset="0"/>
              <a:buChar char="•"/>
              <a:tabLst>
                <a:tab pos="457200" algn="l"/>
              </a:tabLst>
              <a:defRPr/>
            </a:pPr>
            <a:r>
              <a:rPr lang="en-US" sz="1400" dirty="0" smtClean="0">
                <a:ea typeface="Calibri"/>
                <a:cs typeface="Times New Roman"/>
              </a:rPr>
              <a:t>Daily monitoring and tracking of  c</a:t>
            </a:r>
            <a:r>
              <a:rPr lang="en-US" sz="1400" dirty="0" smtClean="0"/>
              <a:t>heck </a:t>
            </a:r>
            <a:r>
              <a:rPr lang="en-US" sz="1400" dirty="0"/>
              <a:t>points after each phase of transition to enable robust </a:t>
            </a:r>
            <a:r>
              <a:rPr lang="en-US" sz="1400" dirty="0" smtClean="0"/>
              <a:t>implementation</a:t>
            </a:r>
            <a:endParaRPr lang="en-US" sz="1400" dirty="0" smtClean="0">
              <a:ea typeface="Calibri"/>
              <a:cs typeface="Times New Roman"/>
            </a:endParaRPr>
          </a:p>
          <a:p>
            <a:pPr marL="285750" indent="-285750" defTabSz="914342">
              <a:buFont typeface="Arial" panose="020B0604020202020204" pitchFamily="34" charset="0"/>
              <a:buChar char="•"/>
              <a:tabLst>
                <a:tab pos="457200" algn="l"/>
              </a:tabLst>
              <a:defRPr/>
            </a:pPr>
            <a:r>
              <a:rPr lang="en-US" sz="1400" dirty="0" smtClean="0">
                <a:ea typeface="Calibri"/>
                <a:cs typeface="Times New Roman"/>
              </a:rPr>
              <a:t>Biweekly </a:t>
            </a:r>
            <a:r>
              <a:rPr lang="en-US" sz="1400" dirty="0">
                <a:ea typeface="Calibri"/>
                <a:cs typeface="Times New Roman"/>
              </a:rPr>
              <a:t>status reporting of </a:t>
            </a:r>
            <a:r>
              <a:rPr lang="en-US" sz="1400" dirty="0" smtClean="0">
                <a:ea typeface="Calibri"/>
                <a:cs typeface="Times New Roman"/>
              </a:rPr>
              <a:t>transition</a:t>
            </a:r>
          </a:p>
          <a:p>
            <a:pPr marL="285750" indent="-285750" defTabSz="914342">
              <a:buFont typeface="Arial" panose="020B0604020202020204" pitchFamily="34" charset="0"/>
              <a:buChar char="•"/>
              <a:tabLst>
                <a:tab pos="457200" algn="l"/>
              </a:tabLst>
              <a:defRPr/>
            </a:pPr>
            <a:r>
              <a:rPr lang="en-US" sz="1400" dirty="0" smtClean="0">
                <a:ea typeface="Calibri"/>
                <a:cs typeface="Times New Roman"/>
              </a:rPr>
              <a:t>Highlight Risks related to transition</a:t>
            </a:r>
          </a:p>
          <a:p>
            <a:pPr lvl="0" defTabSz="914342">
              <a:tabLst>
                <a:tab pos="457200" algn="l"/>
              </a:tabLst>
              <a:defRPr/>
            </a:pPr>
            <a:r>
              <a:rPr lang="en-US" sz="1400" b="1" dirty="0" smtClean="0">
                <a:ea typeface="Calibri"/>
                <a:cs typeface="Times New Roman"/>
              </a:rPr>
              <a:t>Stabilization Phase ( 4 weeks)</a:t>
            </a:r>
          </a:p>
          <a:p>
            <a:pPr marL="285750" lvl="0" indent="-285750" defTabSz="914342">
              <a:buFont typeface="Arial" panose="020B0604020202020204" pitchFamily="34" charset="0"/>
              <a:buChar char="•"/>
              <a:tabLst>
                <a:tab pos="457200" algn="l"/>
              </a:tabLst>
              <a:defRPr/>
            </a:pPr>
            <a:r>
              <a:rPr lang="en-US" sz="1400" dirty="0" smtClean="0">
                <a:ea typeface="Calibri"/>
                <a:cs typeface="Times New Roman"/>
              </a:rPr>
              <a:t>Closely monitor projects in this phase</a:t>
            </a:r>
          </a:p>
          <a:p>
            <a:pPr marL="285750" lvl="0" indent="-285750" defTabSz="914342">
              <a:buFont typeface="Arial" panose="020B0604020202020204" pitchFamily="34" charset="0"/>
              <a:buChar char="•"/>
              <a:tabLst>
                <a:tab pos="457200" algn="l"/>
              </a:tabLst>
              <a:defRPr/>
            </a:pPr>
            <a:r>
              <a:rPr lang="en-US" sz="1400" dirty="0" smtClean="0">
                <a:ea typeface="Calibri"/>
                <a:cs typeface="Times New Roman"/>
              </a:rPr>
              <a:t>Highlight and close gaps</a:t>
            </a:r>
          </a:p>
          <a:p>
            <a:pPr marL="285750" indent="-285750" defTabSz="914342">
              <a:buFont typeface="Arial" panose="020B0604020202020204" pitchFamily="34" charset="0"/>
              <a:buChar char="•"/>
              <a:tabLst>
                <a:tab pos="457200" algn="l"/>
              </a:tabLst>
              <a:defRPr/>
            </a:pPr>
            <a:r>
              <a:rPr lang="en-US" sz="1400" dirty="0"/>
              <a:t>SLA metrics tracking and reporting to monitor continuous performance</a:t>
            </a:r>
          </a:p>
          <a:p>
            <a:pPr lvl="0" defTabSz="914342">
              <a:tabLst>
                <a:tab pos="457200" algn="l"/>
              </a:tabLst>
              <a:defRPr/>
            </a:pPr>
            <a:r>
              <a:rPr lang="en-US" sz="1400" b="1" dirty="0" smtClean="0">
                <a:ea typeface="Calibri"/>
                <a:cs typeface="Times New Roman"/>
              </a:rPr>
              <a:t>Business As Usual </a:t>
            </a:r>
            <a:r>
              <a:rPr lang="en-US" sz="1400" dirty="0" smtClean="0">
                <a:ea typeface="Calibri"/>
                <a:cs typeface="Times New Roman"/>
              </a:rPr>
              <a:t>:</a:t>
            </a:r>
            <a:endParaRPr lang="en-US" sz="1400" dirty="0">
              <a:ea typeface="Calibri"/>
              <a:cs typeface="Times New Roman"/>
            </a:endParaRPr>
          </a:p>
          <a:p>
            <a:pPr marL="171450" lvl="0" indent="-171450" defTabSz="914342">
              <a:buFont typeface="Arial" panose="020B0604020202020204" pitchFamily="34" charset="0"/>
              <a:buChar char="•"/>
              <a:tabLst>
                <a:tab pos="457200" algn="l"/>
              </a:tabLst>
              <a:defRPr/>
            </a:pPr>
            <a:r>
              <a:rPr lang="en-US" sz="1400" dirty="0" smtClean="0">
                <a:ea typeface="Calibri"/>
                <a:cs typeface="Times New Roman"/>
              </a:rPr>
              <a:t>Managing </a:t>
            </a:r>
            <a:r>
              <a:rPr lang="en-US" sz="1400" dirty="0">
                <a:ea typeface="Calibri"/>
                <a:cs typeface="Times New Roman"/>
              </a:rPr>
              <a:t>the relationship with the client throughout the project duration and acting as the main point of contact between GE and </a:t>
            </a:r>
            <a:r>
              <a:rPr lang="en-US" sz="1400" dirty="0" smtClean="0">
                <a:ea typeface="Calibri"/>
                <a:cs typeface="Times New Roman"/>
              </a:rPr>
              <a:t>Capgemini</a:t>
            </a:r>
          </a:p>
          <a:p>
            <a:pPr marL="171450" lvl="0" indent="-171450" defTabSz="914342">
              <a:buFont typeface="Arial" panose="020B0604020202020204" pitchFamily="34" charset="0"/>
              <a:buChar char="•"/>
              <a:tabLst>
                <a:tab pos="457200" algn="l"/>
              </a:tabLst>
              <a:defRPr/>
            </a:pPr>
            <a:r>
              <a:rPr lang="en-US" sz="1400" dirty="0" smtClean="0">
                <a:ea typeface="Calibri"/>
                <a:cs typeface="Times New Roman"/>
              </a:rPr>
              <a:t>Managing  </a:t>
            </a:r>
            <a:r>
              <a:rPr lang="en-US" sz="1400" dirty="0">
                <a:ea typeface="Calibri"/>
                <a:cs typeface="Times New Roman"/>
              </a:rPr>
              <a:t>resource planning and addressing resources performance </a:t>
            </a:r>
            <a:r>
              <a:rPr lang="en-US" sz="1400" dirty="0" smtClean="0">
                <a:ea typeface="Calibri"/>
                <a:cs typeface="Times New Roman"/>
              </a:rPr>
              <a:t>issues.</a:t>
            </a: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Service </a:t>
            </a:r>
            <a:r>
              <a:rPr lang="en-US" sz="1400" dirty="0">
                <a:ea typeface="Calibri"/>
                <a:cs typeface="Times New Roman"/>
              </a:rPr>
              <a:t>Delivery, Product and Project Quality, Project Planning and Tracking, issue management, Risk Management, status tracking, Resource management, Knowledge Management, Team Motivation, co-ordination between support and dev teams, co-ordination with third party teams and resolution of </a:t>
            </a:r>
            <a:r>
              <a:rPr lang="en-US" sz="1400" dirty="0" smtClean="0">
                <a:ea typeface="Calibri"/>
                <a:cs typeface="Times New Roman"/>
              </a:rPr>
              <a:t>escalations</a:t>
            </a: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WSR</a:t>
            </a:r>
            <a:r>
              <a:rPr lang="en-US" sz="1400" dirty="0">
                <a:ea typeface="Calibri"/>
                <a:cs typeface="Times New Roman"/>
              </a:rPr>
              <a:t>, MBR &amp; Operational </a:t>
            </a:r>
            <a:r>
              <a:rPr lang="en-US" sz="1400" dirty="0" smtClean="0">
                <a:ea typeface="Calibri"/>
                <a:cs typeface="Times New Roman"/>
              </a:rPr>
              <a:t>Rhythm.</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p:txBody>
      </p:sp>
      <p:sp>
        <p:nvSpPr>
          <p:cNvPr id="5" name="Text Box 716"/>
          <p:cNvSpPr txBox="1">
            <a:spLocks noChangeArrowheads="1"/>
          </p:cNvSpPr>
          <p:nvPr/>
        </p:nvSpPr>
        <p:spPr bwMode="auto">
          <a:xfrm>
            <a:off x="337784" y="1504090"/>
            <a:ext cx="4407195"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Saraswathi Nagaraj – Project Manager</a:t>
            </a:r>
            <a:endParaRPr lang="en-CA" sz="1600" b="1" dirty="0">
              <a:solidFill>
                <a:schemeClr val="bg1"/>
              </a:solidFill>
              <a:latin typeface="Calibri" pitchFamily="34" charset="0"/>
            </a:endParaRPr>
          </a:p>
        </p:txBody>
      </p:sp>
      <p:sp>
        <p:nvSpPr>
          <p:cNvPr id="9" name="Oval 8"/>
          <p:cNvSpPr/>
          <p:nvPr/>
        </p:nvSpPr>
        <p:spPr>
          <a:xfrm>
            <a:off x="8390365" y="1274784"/>
            <a:ext cx="931887" cy="860204"/>
          </a:xfrm>
          <a:prstGeom prst="ellipse">
            <a:avLst/>
          </a:prstGeom>
          <a:blipFill>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996346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 team on call – Roles &amp; Responsibilities</a:t>
            </a:r>
            <a:endParaRPr lang="en-US" dirty="0"/>
          </a:p>
        </p:txBody>
      </p:sp>
      <p:sp>
        <p:nvSpPr>
          <p:cNvPr id="4" name="AutoShape 715"/>
          <p:cNvSpPr>
            <a:spLocks noChangeArrowheads="1"/>
          </p:cNvSpPr>
          <p:nvPr/>
        </p:nvSpPr>
        <p:spPr bwMode="auto">
          <a:xfrm>
            <a:off x="363184" y="1704886"/>
            <a:ext cx="8534400" cy="2321204"/>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Offshore – India</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Dedicated to GEHC, Delivery Management oversight to CG team, Guidance on project management, Quality Management, Customer management, Resource management, Detailed review of project </a:t>
            </a:r>
            <a:r>
              <a:rPr lang="en-US" sz="1400" dirty="0" smtClean="0">
                <a:ea typeface="Calibri"/>
                <a:cs typeface="Times New Roman"/>
              </a:rPr>
              <a:t>metrics</a:t>
            </a: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Review progress of the project, Regular financial and contractual </a:t>
            </a:r>
            <a:r>
              <a:rPr lang="en-US" sz="1400" dirty="0" smtClean="0">
                <a:ea typeface="Calibri"/>
                <a:cs typeface="Times New Roman"/>
              </a:rPr>
              <a:t>Activities</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Act as  lead program integrator between different delivery teams (Siebel , SMAX, TRACE ) to ensure  timely resolution of  issues</a:t>
            </a:r>
          </a:p>
        </p:txBody>
      </p:sp>
      <p:sp>
        <p:nvSpPr>
          <p:cNvPr id="5" name="Text Box 716"/>
          <p:cNvSpPr txBox="1">
            <a:spLocks noChangeArrowheads="1"/>
          </p:cNvSpPr>
          <p:nvPr/>
        </p:nvSpPr>
        <p:spPr bwMode="auto">
          <a:xfrm>
            <a:off x="337784" y="1394906"/>
            <a:ext cx="4407195"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Priya Patra – Program Manager</a:t>
            </a:r>
            <a:endParaRPr lang="en-CA" sz="1600" b="1" dirty="0">
              <a:solidFill>
                <a:schemeClr val="bg1"/>
              </a:solidFill>
              <a:latin typeface="Calibri" pitchFamily="34" charset="0"/>
            </a:endParaRPr>
          </a:p>
        </p:txBody>
      </p:sp>
      <p:sp>
        <p:nvSpPr>
          <p:cNvPr id="6" name="AutoShape 715"/>
          <p:cNvSpPr>
            <a:spLocks noChangeArrowheads="1"/>
          </p:cNvSpPr>
          <p:nvPr/>
        </p:nvSpPr>
        <p:spPr bwMode="auto">
          <a:xfrm>
            <a:off x="363184" y="4460740"/>
            <a:ext cx="8534400" cy="1695539"/>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Onshore - UK</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Owns entire architecture end to </a:t>
            </a:r>
            <a:r>
              <a:rPr lang="en-US" sz="1400" dirty="0" smtClean="0">
                <a:ea typeface="Calibri"/>
                <a:cs typeface="Times New Roman"/>
              </a:rPr>
              <a:t>end</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Architecting and  solutioning interfaces with </a:t>
            </a:r>
            <a:r>
              <a:rPr lang="en-US" sz="1400" dirty="0" smtClean="0">
                <a:ea typeface="Calibri"/>
                <a:cs typeface="Times New Roman"/>
              </a:rPr>
              <a:t>Click</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Responsible for solutions and design</a:t>
            </a:r>
          </a:p>
        </p:txBody>
      </p:sp>
      <p:sp>
        <p:nvSpPr>
          <p:cNvPr id="7" name="Text Box 716"/>
          <p:cNvSpPr txBox="1">
            <a:spLocks noChangeArrowheads="1"/>
          </p:cNvSpPr>
          <p:nvPr/>
        </p:nvSpPr>
        <p:spPr bwMode="auto">
          <a:xfrm>
            <a:off x="337782" y="4122186"/>
            <a:ext cx="4807423"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Andrey Reiner – Champion Architect</a:t>
            </a:r>
          </a:p>
        </p:txBody>
      </p:sp>
      <p:sp>
        <p:nvSpPr>
          <p:cNvPr id="10" name="Oval 9"/>
          <p:cNvSpPr/>
          <p:nvPr/>
        </p:nvSpPr>
        <p:spPr>
          <a:xfrm>
            <a:off x="8374782" y="1276260"/>
            <a:ext cx="914401" cy="914400"/>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Oval 12"/>
          <p:cNvSpPr/>
          <p:nvPr/>
        </p:nvSpPr>
        <p:spPr>
          <a:xfrm>
            <a:off x="8472915" y="4122186"/>
            <a:ext cx="849337" cy="914400"/>
          </a:xfrm>
          <a:prstGeom prst="ellipse">
            <a:avLst/>
          </a:prstGeom>
          <a:blipFill>
            <a:blip r:embed="rId3">
              <a:extLst>
                <a:ext uri="{28A0092B-C50C-407E-A947-70E740481C1C}">
                  <a14:useLocalDpi xmlns:a14="http://schemas.microsoft.com/office/drawing/2010/main" val="0"/>
                </a:ext>
              </a:extLst>
            </a:blip>
            <a:srcRect/>
            <a:stretch>
              <a:fillRect t="-3000" b="-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36185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 team on call – Roles &amp; Responsibilities</a:t>
            </a:r>
            <a:endParaRPr lang="en-US" dirty="0"/>
          </a:p>
        </p:txBody>
      </p:sp>
      <p:sp>
        <p:nvSpPr>
          <p:cNvPr id="4" name="AutoShape 715"/>
          <p:cNvSpPr>
            <a:spLocks noChangeArrowheads="1"/>
          </p:cNvSpPr>
          <p:nvPr/>
        </p:nvSpPr>
        <p:spPr bwMode="auto">
          <a:xfrm>
            <a:off x="363184" y="1704885"/>
            <a:ext cx="8534400" cy="1993658"/>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endParaRPr lang="en-US" sz="1400" dirty="0" smtClean="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Onsite – US</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Champions  </a:t>
            </a:r>
            <a:r>
              <a:rPr lang="en-US" sz="1400" dirty="0">
                <a:ea typeface="Calibri"/>
                <a:cs typeface="Times New Roman"/>
              </a:rPr>
              <a:t>risks and mitigation of  the </a:t>
            </a:r>
            <a:r>
              <a:rPr lang="en-US" sz="1400" dirty="0" smtClean="0">
                <a:ea typeface="Calibri"/>
                <a:cs typeface="Times New Roman"/>
              </a:rPr>
              <a:t>program</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Metrics management </a:t>
            </a:r>
            <a:endParaRPr lang="en-US" sz="1400" dirty="0" smtClean="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Stake holder management</a:t>
            </a:r>
          </a:p>
        </p:txBody>
      </p:sp>
      <p:sp>
        <p:nvSpPr>
          <p:cNvPr id="5" name="Text Box 716"/>
          <p:cNvSpPr txBox="1">
            <a:spLocks noChangeArrowheads="1"/>
          </p:cNvSpPr>
          <p:nvPr/>
        </p:nvSpPr>
        <p:spPr bwMode="auto">
          <a:xfrm>
            <a:off x="337784" y="1394906"/>
            <a:ext cx="4407195"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Raghavendra </a:t>
            </a:r>
            <a:r>
              <a:rPr lang="en-CA" sz="1600" b="1" dirty="0">
                <a:solidFill>
                  <a:schemeClr val="bg1"/>
                </a:solidFill>
                <a:latin typeface="Calibri" pitchFamily="34" charset="0"/>
              </a:rPr>
              <a:t>JP -Risk and Metrics </a:t>
            </a:r>
            <a:r>
              <a:rPr lang="en-CA" sz="1600" b="1" dirty="0" smtClean="0">
                <a:solidFill>
                  <a:schemeClr val="bg1"/>
                </a:solidFill>
                <a:latin typeface="Calibri" pitchFamily="34" charset="0"/>
              </a:rPr>
              <a:t>Manager  </a:t>
            </a:r>
            <a:endParaRPr lang="en-CA" sz="1600" b="1" dirty="0">
              <a:solidFill>
                <a:schemeClr val="bg1"/>
              </a:solidFill>
              <a:latin typeface="Calibri" pitchFamily="34" charset="0"/>
            </a:endParaRPr>
          </a:p>
        </p:txBody>
      </p:sp>
      <p:sp>
        <p:nvSpPr>
          <p:cNvPr id="6" name="AutoShape 715"/>
          <p:cNvSpPr>
            <a:spLocks noChangeArrowheads="1"/>
          </p:cNvSpPr>
          <p:nvPr/>
        </p:nvSpPr>
        <p:spPr bwMode="auto">
          <a:xfrm>
            <a:off x="363184" y="4159205"/>
            <a:ext cx="8534400" cy="1997075"/>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endParaRPr lang="en-US" sz="1400" dirty="0" smtClean="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Onsite – UK</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Champions  KT</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Owner of all communication </a:t>
            </a:r>
            <a:r>
              <a:rPr lang="en-US" sz="1400" dirty="0" smtClean="0">
                <a:ea typeface="Calibri"/>
                <a:cs typeface="Times New Roman"/>
              </a:rPr>
              <a:t>vehicles</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Responsible for P1 and P2 tickets</a:t>
            </a:r>
          </a:p>
        </p:txBody>
      </p:sp>
      <p:sp>
        <p:nvSpPr>
          <p:cNvPr id="7" name="Text Box 716"/>
          <p:cNvSpPr txBox="1">
            <a:spLocks noChangeArrowheads="1"/>
          </p:cNvSpPr>
          <p:nvPr/>
        </p:nvSpPr>
        <p:spPr bwMode="auto">
          <a:xfrm>
            <a:off x="337782" y="3876522"/>
            <a:ext cx="4807423"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err="1" smtClean="0">
                <a:solidFill>
                  <a:schemeClr val="bg1"/>
                </a:solidFill>
                <a:latin typeface="Calibri" pitchFamily="34" charset="0"/>
              </a:rPr>
              <a:t>Vamsi</a:t>
            </a:r>
            <a:r>
              <a:rPr lang="en-CA" sz="1600" b="1" dirty="0" smtClean="0">
                <a:solidFill>
                  <a:schemeClr val="bg1"/>
                </a:solidFill>
                <a:latin typeface="Calibri" pitchFamily="34" charset="0"/>
              </a:rPr>
              <a:t> </a:t>
            </a:r>
            <a:r>
              <a:rPr lang="en-CA" sz="1600" b="1" dirty="0" err="1" smtClean="0">
                <a:solidFill>
                  <a:schemeClr val="bg1"/>
                </a:solidFill>
                <a:latin typeface="Calibri" pitchFamily="34" charset="0"/>
              </a:rPr>
              <a:t>Uppu</a:t>
            </a:r>
            <a:r>
              <a:rPr lang="en-CA" sz="1600" b="1" dirty="0" smtClean="0">
                <a:solidFill>
                  <a:schemeClr val="bg1"/>
                </a:solidFill>
                <a:latin typeface="Calibri" pitchFamily="34" charset="0"/>
              </a:rPr>
              <a:t> - Transition </a:t>
            </a:r>
            <a:r>
              <a:rPr lang="en-CA" sz="1600" b="1" dirty="0">
                <a:solidFill>
                  <a:schemeClr val="bg1"/>
                </a:solidFill>
                <a:latin typeface="Calibri" pitchFamily="34" charset="0"/>
              </a:rPr>
              <a:t>and Communication Specialist</a:t>
            </a:r>
            <a:endParaRPr lang="en-CA" sz="1600" b="1" dirty="0" smtClean="0">
              <a:solidFill>
                <a:schemeClr val="bg1"/>
              </a:solidFill>
              <a:latin typeface="Calibri" pitchFamily="34" charset="0"/>
            </a:endParaRPr>
          </a:p>
        </p:txBody>
      </p:sp>
      <p:sp>
        <p:nvSpPr>
          <p:cNvPr id="10" name="Oval 9"/>
          <p:cNvSpPr/>
          <p:nvPr/>
        </p:nvSpPr>
        <p:spPr>
          <a:xfrm>
            <a:off x="8390365" y="1262761"/>
            <a:ext cx="1014437" cy="884248"/>
          </a:xfrm>
          <a:prstGeom prst="ellipse">
            <a:avLst/>
          </a:prstGeom>
          <a:blipFill>
            <a:blip r:embed="rId2">
              <a:extLst>
                <a:ext uri="{28A0092B-C50C-407E-A947-70E740481C1C}">
                  <a14:useLocalDpi xmlns:a14="http://schemas.microsoft.com/office/drawing/2010/main" val="0"/>
                </a:ext>
              </a:extLst>
            </a:blip>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Oval 10"/>
          <p:cNvSpPr/>
          <p:nvPr/>
        </p:nvSpPr>
        <p:spPr>
          <a:xfrm>
            <a:off x="8390365" y="3794634"/>
            <a:ext cx="1014437" cy="864342"/>
          </a:xfrm>
          <a:prstGeom prst="ellipse">
            <a:avLst/>
          </a:prstGeom>
          <a:blipFill>
            <a:blip r:embed="rId3">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185160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 team on call – Roles &amp; Responsibilities</a:t>
            </a:r>
            <a:endParaRPr lang="en-US" dirty="0"/>
          </a:p>
        </p:txBody>
      </p:sp>
      <p:sp>
        <p:nvSpPr>
          <p:cNvPr id="4" name="AutoShape 715"/>
          <p:cNvSpPr>
            <a:spLocks noChangeArrowheads="1"/>
          </p:cNvSpPr>
          <p:nvPr/>
        </p:nvSpPr>
        <p:spPr bwMode="auto">
          <a:xfrm>
            <a:off x="363184" y="1704885"/>
            <a:ext cx="8534400" cy="2635103"/>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endParaRPr lang="en-US" sz="1400" dirty="0" smtClean="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Offshore – India</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Owns the engagement end to </a:t>
            </a:r>
            <a:r>
              <a:rPr lang="en-US" sz="1400" dirty="0" smtClean="0">
                <a:ea typeface="Calibri"/>
                <a:cs typeface="Times New Roman"/>
              </a:rPr>
              <a:t>end</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lvl="0" indent="-171450" defTabSz="914342">
              <a:buFont typeface="Arial" panose="020B0604020202020204" pitchFamily="34" charset="0"/>
              <a:buChar char="•"/>
              <a:tabLst>
                <a:tab pos="457200" algn="l"/>
              </a:tabLst>
              <a:defRPr/>
            </a:pPr>
            <a:r>
              <a:rPr lang="en-US" sz="1400" dirty="0">
                <a:ea typeface="Calibri"/>
                <a:cs typeface="Times New Roman"/>
              </a:rPr>
              <a:t>Fortnightly health checks for the  engagement </a:t>
            </a:r>
            <a:r>
              <a:rPr lang="en-US" sz="1400" dirty="0" smtClean="0">
                <a:ea typeface="Calibri"/>
                <a:cs typeface="Times New Roman"/>
              </a:rPr>
              <a:t>transition</a:t>
            </a:r>
          </a:p>
          <a:p>
            <a:pPr marL="171450" lvl="0" indent="-171450" defTabSz="914342">
              <a:buFont typeface="Arial" panose="020B0604020202020204" pitchFamily="34" charset="0"/>
              <a:buChar char="•"/>
              <a:tabLst>
                <a:tab pos="457200" algn="l"/>
              </a:tabLst>
              <a:defRPr/>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Acting as the escalation point when issues arise with resources / services and managing any dispute or </a:t>
            </a:r>
            <a:r>
              <a:rPr lang="en-US" sz="1400" dirty="0" smtClean="0">
                <a:ea typeface="Calibri"/>
                <a:cs typeface="Times New Roman"/>
              </a:rPr>
              <a:t>conflict</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marR="0" lvl="0" indent="-171450">
              <a:spcBef>
                <a:spcPts val="0"/>
              </a:spcBef>
              <a:spcAft>
                <a:spcPts val="0"/>
              </a:spcAft>
              <a:buFont typeface="Arial" panose="020B0604020202020204" pitchFamily="34" charset="0"/>
              <a:buChar char="•"/>
              <a:tabLst>
                <a:tab pos="457200" algn="l"/>
              </a:tabLst>
            </a:pPr>
            <a:r>
              <a:rPr lang="en-US" sz="1400" dirty="0">
                <a:ea typeface="Calibri"/>
                <a:cs typeface="Times New Roman"/>
              </a:rPr>
              <a:t>Involved in defining the  strategic roadmap of the engagement</a:t>
            </a:r>
          </a:p>
        </p:txBody>
      </p:sp>
      <p:sp>
        <p:nvSpPr>
          <p:cNvPr id="5" name="Text Box 716"/>
          <p:cNvSpPr txBox="1">
            <a:spLocks noChangeArrowheads="1"/>
          </p:cNvSpPr>
          <p:nvPr/>
        </p:nvSpPr>
        <p:spPr bwMode="auto">
          <a:xfrm>
            <a:off x="337784" y="1394906"/>
            <a:ext cx="4407195"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Sajad Abdul – Engagement Owner</a:t>
            </a:r>
            <a:endParaRPr lang="en-CA" sz="1600" b="1" dirty="0">
              <a:solidFill>
                <a:schemeClr val="bg1"/>
              </a:solidFill>
              <a:latin typeface="Calibri" pitchFamily="34" charset="0"/>
            </a:endParaRPr>
          </a:p>
        </p:txBody>
      </p:sp>
      <p:sp>
        <p:nvSpPr>
          <p:cNvPr id="6" name="AutoShape 715"/>
          <p:cNvSpPr>
            <a:spLocks noChangeArrowheads="1"/>
          </p:cNvSpPr>
          <p:nvPr/>
        </p:nvSpPr>
        <p:spPr bwMode="auto">
          <a:xfrm>
            <a:off x="363184" y="4872250"/>
            <a:ext cx="8534400" cy="1284029"/>
          </a:xfrm>
          <a:prstGeom prst="roundRect">
            <a:avLst>
              <a:gd name="adj" fmla="val 6907"/>
            </a:avLst>
          </a:prstGeom>
          <a:solidFill>
            <a:schemeClr val="bg1"/>
          </a:solidFill>
          <a:ln w="9525">
            <a:solidFill>
              <a:schemeClr val="bg1">
                <a:lumMod val="50000"/>
              </a:schemeClr>
            </a:solidFill>
            <a:prstDash val="dash"/>
            <a:round/>
            <a:headEnd/>
            <a:tailEnd/>
          </a:ln>
          <a:effectLst>
            <a:prstShdw prst="shdw17" dist="17961" dir="2700000">
              <a:srgbClr val="5C1F00"/>
            </a:prstShdw>
          </a:effectLst>
        </p:spPr>
        <p:txBody>
          <a:bodyPr lIns="0"/>
          <a:lstStyle/>
          <a:p>
            <a:pPr marL="171450" marR="0" lvl="0" indent="-171450">
              <a:spcBef>
                <a:spcPts val="0"/>
              </a:spcBef>
              <a:spcAft>
                <a:spcPts val="0"/>
              </a:spcAft>
              <a:buFont typeface="Arial" panose="020B0604020202020204" pitchFamily="34" charset="0"/>
              <a:buChar char="•"/>
              <a:tabLst>
                <a:tab pos="457200" algn="l"/>
              </a:tabLst>
            </a:pPr>
            <a:r>
              <a:rPr lang="en-US" sz="1400" dirty="0" smtClean="0">
                <a:ea typeface="Calibri"/>
                <a:cs typeface="Times New Roman"/>
              </a:rPr>
              <a:t>Location: Offshore - India</a:t>
            </a:r>
          </a:p>
          <a:p>
            <a:pPr marL="171450" marR="0" lvl="0" indent="-171450">
              <a:spcBef>
                <a:spcPts val="0"/>
              </a:spcBef>
              <a:spcAft>
                <a:spcPts val="0"/>
              </a:spcAft>
              <a:buFont typeface="Arial" panose="020B0604020202020204" pitchFamily="34" charset="0"/>
              <a:buChar char="•"/>
              <a:tabLst>
                <a:tab pos="457200" algn="l"/>
              </a:tabLst>
            </a:pPr>
            <a:endParaRPr lang="en-US" sz="1400" dirty="0">
              <a:ea typeface="Calibri"/>
              <a:cs typeface="Times New Roman"/>
            </a:endParaRPr>
          </a:p>
          <a:p>
            <a:pPr marL="171450" lvl="0" indent="-171450" defTabSz="914342">
              <a:buFont typeface="Arial" panose="020B0604020202020204" pitchFamily="34" charset="0"/>
              <a:buChar char="•"/>
              <a:tabLst>
                <a:tab pos="457200" algn="l"/>
              </a:tabLst>
              <a:defRPr/>
            </a:pPr>
            <a:r>
              <a:rPr lang="en-US" sz="1400" dirty="0">
                <a:ea typeface="Calibri"/>
                <a:cs typeface="Times New Roman"/>
              </a:rPr>
              <a:t>Responsible to owning and definition the engagement transition </a:t>
            </a:r>
            <a:r>
              <a:rPr lang="en-US" sz="1400" dirty="0" smtClean="0">
                <a:ea typeface="Calibri"/>
                <a:cs typeface="Times New Roman"/>
              </a:rPr>
              <a:t>process</a:t>
            </a:r>
          </a:p>
          <a:p>
            <a:pPr marL="171450" lvl="0" indent="-171450" defTabSz="914342">
              <a:buFont typeface="Arial" panose="020B0604020202020204" pitchFamily="34" charset="0"/>
              <a:buChar char="•"/>
              <a:tabLst>
                <a:tab pos="457200" algn="l"/>
              </a:tabLst>
              <a:defRPr/>
            </a:pPr>
            <a:endParaRPr lang="en-US" sz="1400" dirty="0">
              <a:ea typeface="Calibri"/>
              <a:cs typeface="Times New Roman"/>
            </a:endParaRPr>
          </a:p>
          <a:p>
            <a:pPr marL="171450" lvl="0" indent="-171450" defTabSz="914342">
              <a:buFont typeface="Arial" panose="020B0604020202020204" pitchFamily="34" charset="0"/>
              <a:buChar char="•"/>
              <a:tabLst>
                <a:tab pos="457200" algn="l"/>
              </a:tabLst>
              <a:defRPr/>
            </a:pPr>
            <a:r>
              <a:rPr lang="en-US" sz="1400" dirty="0">
                <a:ea typeface="Calibri"/>
                <a:cs typeface="Times New Roman"/>
              </a:rPr>
              <a:t>Ensuring the services delivered by Capgemini are conform to what has been contractually agreed</a:t>
            </a:r>
          </a:p>
        </p:txBody>
      </p:sp>
      <p:sp>
        <p:nvSpPr>
          <p:cNvPr id="7" name="Text Box 716"/>
          <p:cNvSpPr txBox="1">
            <a:spLocks noChangeArrowheads="1"/>
          </p:cNvSpPr>
          <p:nvPr/>
        </p:nvSpPr>
        <p:spPr bwMode="auto">
          <a:xfrm>
            <a:off x="337782" y="4545274"/>
            <a:ext cx="4807423" cy="338554"/>
          </a:xfrm>
          <a:prstGeom prst="rect">
            <a:avLst/>
          </a:prstGeom>
          <a:solidFill>
            <a:srgbClr val="0070C0"/>
          </a:solidFill>
          <a:ln w="9525">
            <a:noFill/>
            <a:miter lim="800000"/>
            <a:headEnd/>
            <a:tailEnd/>
          </a:ln>
          <a:effectLst>
            <a:prstShdw prst="shdw17" dist="17961" dir="2700000">
              <a:schemeClr val="accent2">
                <a:gamma/>
                <a:shade val="60000"/>
                <a:invGamma/>
              </a:schemeClr>
            </a:prstShdw>
          </a:effectLst>
        </p:spPr>
        <p:txBody>
          <a:bodyPr wrap="square">
            <a:spAutoFit/>
          </a:bodyPr>
          <a:lstStyle/>
          <a:p>
            <a:pPr fontAlgn="auto">
              <a:spcBef>
                <a:spcPct val="50000"/>
              </a:spcBef>
              <a:spcAft>
                <a:spcPts val="0"/>
              </a:spcAft>
              <a:defRPr/>
            </a:pPr>
            <a:r>
              <a:rPr lang="en-CA" sz="1600" b="1" dirty="0" smtClean="0">
                <a:solidFill>
                  <a:schemeClr val="bg1"/>
                </a:solidFill>
                <a:latin typeface="Calibri" pitchFamily="34" charset="0"/>
              </a:rPr>
              <a:t>Gaurav Shukla – Delivery Manager</a:t>
            </a:r>
          </a:p>
        </p:txBody>
      </p:sp>
      <p:sp>
        <p:nvSpPr>
          <p:cNvPr id="9" name="Oval 8"/>
          <p:cNvSpPr/>
          <p:nvPr/>
        </p:nvSpPr>
        <p:spPr>
          <a:xfrm>
            <a:off x="8440382" y="1284407"/>
            <a:ext cx="914401" cy="914400"/>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 11"/>
          <p:cNvSpPr/>
          <p:nvPr/>
        </p:nvSpPr>
        <p:spPr>
          <a:xfrm>
            <a:off x="8440381" y="4518961"/>
            <a:ext cx="914401" cy="914400"/>
          </a:xfrm>
          <a:prstGeom prst="ellipse">
            <a:avLst/>
          </a:prstGeom>
          <a:blipFill rotWithShape="1">
            <a:blip r:embed="rId3"/>
            <a:stretch>
              <a:fillRect/>
            </a:stretch>
          </a:blipFill>
          <a:ln>
            <a:solidFill>
              <a:schemeClr val="bg1">
                <a:lumMod val="95000"/>
              </a:schemeClr>
            </a:solidFill>
          </a:ln>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0086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Project </a:t>
            </a:r>
            <a:r>
              <a:rPr lang="en-US" sz="2800" dirty="0"/>
              <a:t>s</a:t>
            </a:r>
            <a:r>
              <a:rPr lang="en-US" sz="2800" dirty="0" smtClean="0"/>
              <a:t>kill set required versus actual</a:t>
            </a:r>
            <a:endParaRPr lang="en-US" sz="2800" dirty="0"/>
          </a:p>
        </p:txBody>
      </p:sp>
      <p:pic>
        <p:nvPicPr>
          <p:cNvPr id="218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7325"/>
            <a:ext cx="9851392" cy="3540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0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5082247"/>
            <a:ext cx="4541996" cy="124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48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Project skill set required versus actual</a:t>
            </a:r>
          </a:p>
        </p:txBody>
      </p:sp>
      <p:sp>
        <p:nvSpPr>
          <p:cNvPr id="2" name="AutoShape 2" descr="data:image/png;base64,iVBORw0KGgoAAAANSUhEUgAAAOAAAADhCAMAAADmr0l2AAAAkFBMVEX///97wUT//v////1zvjV7wUJwvCx7wETT6MJ0vznE4a71+fF8wERxvjR3vzx6wkSLyF3Y6siw15Gq1Yn1+fDr9OPB36pvvi253KDh79Tt9efb682g0X6QymKHxlVuvSmbznSVzGy53KLO5buYzXLk8drJ4rWn1Iez2ZiGxlaSzmyDxlCk1H2QyF7U7cWs040jm3vRAAARaUlEQVR4nO1diXbjqBKVBIUsWyA7sS3va7yk3fPy/3/3QI5jJzGoSkJJ+pzcOdOzdAdxWWqjKILgF7/4xS9+8c+Ase/uQbNgzv/8B2EYRG80GOv0J4PBRKPTuc5l9M8yvXR7Mt5vHp/mJyVzIYXg+u8lV2l3PTu2e4Pzn4q+r5t10J8ODwuhOSWJAojTOMxCAAhD8ysopRIpRfp0bA3+pTl8XXyD/eEkpWYWFojDV2rvof8PaJoC1ptx8XM/nKkmZxbbZHvIhJ60NAQ9a6XQE5tBIvh6uPtuAm6wYvIGw66Q6o1XVk4wO8+lnso8fZgyM40/ciINvcnwWfDPKxExjQVT0BMZHn7kPJohZ9v5MgEkGTtUnm4mwQ/bjrozgwfFFWJBls9jCJyve99N6QZmbU7XItFLM6s9f69Q8jT8KVOoRcJ2kStPzC7IVKJG/Z+xTvcnCWkWfpYt9aAlDn/ofDNF/fVtKuoLFhtHvjx+J0Wt1KddGTdFr6CYqG/biywKJmvhRXA6CIYgT71v0RlatoxywNHLoMCHviM3bZyJp8GrmfSl/KYnrgcYY2smwgKs6FV88+WTyGYCOX1hMmRndN6BddgjlmHGF7uvo8j07uuFeMWXtC3tBGiCehLFSAu1L6IYsRf06vJFMAP+PPkagiwYLHhKUOteCIZmJ+6N6G6aHgv2lOmrTvDzDof8wJpnGBxEhnFjaxP8DIiTxaRJakYX9buc1CkHwYBKUEMlvSY3ot5+SmH980YIZiCGjekLPX8tgY4/lBMkL9ECIF+aM2qGS3qHfBMMM/nUSFRKN3nMq/DzTTCM+X8d//w0HkU1x8g3wRDUybuXqJubSZp2aI6gdk7SPvMta2Z34p3fRNBEbNJ+5FHna7E1I6u/RglCZhj6Ixg85tVjSj714JWiAl+SxtgvR5lW7QkA9z6DWtilWbbo+JlCzW+YU7yHC7O4iG5KuRzamp4teZLcO1ZDIAU+9yVm9nml+YOEq/lxu5t07ksD7eIPpvvjOhXmFLECy2TlgZweo7EkR+RBs8tPx2nnrRHXJyb7J8FVnFFZxvmDB4bBhK4fAMTpOAgw7ukrd7ZdCU5Vs5DlVvmFhNGmC/Ie4Xw1ZbfdR2EyBK6wgawzYhC7mvtQK8CExi5O+MOkSs6Pnu3tggMqEvkGpeqpQy1ABW3+FD92gopWlDnpOCWkBROr/2rQ09jhDZg41p9bHvo1vhZFQbQRiiSz5bH6ItVul1LoAc0g5t1BzXw0/dOdFWnRZKJ6EIMFfxX2W3GsReeQechZYsGWoz9rGKrqi2Yv0Z+BkHd3XlKytG7pLwiqKU6eKk2h+Q7hM5C/ME8JLkY3PRKCByCrasM12hbOUtH26YCSpDdkvIpjwaK9RGpdbZiJsdejERPAI8yhWgcVtGEfL2CU8p6dFAU9id8geYu6/fV4HNAmDCR1Daa7PejhnRgIyb5hNMVuAgA9f43EYrf4/I2E6lcw1i3nd96imfhfM7F0Fozwq1QMiJ1oY1VgLK0Oe338RZ9xqz80ggxtoXlxq63dOGFTMUBOKe0GI6z3Cd6CW3f7sVtiHUS1IDQcdcTdGfz8sUy0PIYnP/UjCI5oWS63hJYfsM1qFdssGDZOA9kJf4LfT7ALlA8apafRwkpSkHu0tj9iRah6RMguqwmOsM21fu1iJSkskJuFMayOz/gAswOtKwfVoSnaZ9MGGw5D9A5clVEzFk7ftozZbjMulcF6CrEaC7o4fgwdp+clqeMmV33UXT7afre1lHw2dk+kdvCxU2h8GsyOaSXYba3K2ut18wRsdqL+Etdt5E/O1OyIMbRbo2al9Mxn0X6uOrh6xoLBXCSx3RAuCBZJvS23sf6I3TIg+4htvcMeBcbCbR3tJRSHGiUEs1DlG6cKG6PFDB+V8wuOCumjgHSkAkTBZpmek2pKCBqOwmmwM+yeCSEuF80ROgtbOYXW/m0hlBLUZuHSuRhm6OBQXi5meuhYiHqxNsKCyVWXls+gMYlcZwxtbHwdYFZKED9atqPpAqvrQscQzBJXz3ZoRQG8xB6NOuj1Hkq7FowGHEgzqF1ye9yKuTfhO5HBS6wZ1sLGCp1dCkY3kl2hCKone6eCBfpIrUQVMr1C0W0Jhyexvhly3Axm0prryvSCxw57nLjtIiaw9DRBx6HHiU4w2djFzAP+NEa41yjedNdNOQzlW3MWt0QBFnYxM0QfU2aJxfK9DBXhwNpF8L9rYnCMm0HTnlUAtvEJCpA6FcUJzy/MHQSPN8oGS1DahRbaoTAJHq6yAxNKKodjD0bjG58ZTXDUs2CKDz25UuOM60WQMS4pyoI/1ynEEkwTmcsb5Nf/SggpQtnK0a0Xytmxdi/tGORERW8YZucqF+H1H+H1Vywgsy5RFmADyQW4MxDZe1ukOCnqDXFuXVmsT/pg4nK+WDBVrwsLPYN+kPG9fdRJH4SVg6BGf7YsbMivJujwcvD6tCCYuglqiqNuLrmwB50aWaLqZO0Q3lUyUGVnckXMcLodWfZqYwSlNaJMkjHaSW2XhMovoaT7n2uKIHDbiTojHPsXDBEnL8x+v6Ehgg7xPqCoeQOXP4HgrgmmFS+bOJFsLGPawzu7Z5jb37UILnNT0CrL8LfqMbA6vegziQscRgOOYmcybR9X2kZLtAkFvopGwNwyoAS38hVyXyfB4u1HO+P27LQ0NwxiH0VNMmXp1BP5ngakXhJkCmE82R5SiQ95uWDzVBfU1jOQmFg5CkVVqN0xzYmJ6XcJ3rVGGf7Y7IaiK/JUCeNHnkBcbyLlfT+HEBK9Qs29ZlmYxvrtMKlXxeV+cDSaEAJOb4j5Y8C8cjRt7VNeR6JaYu5kPX9GvveeiqeFTls7W/QL36+wOHL4Y7h3SMXWf41QFnRmovIyTY53G51WswyzdNlEuiELemnV+5MWD5Tm7l4JhueEbf/LtL/WPapys08d7jZZ2bbPUptPWwt6xB7ytMo6tRijNZwXSOZNlAlhwajSRlR/fRM0xQjxmWJ4guZ6QYU5bIIghOKP9+JgprlRhfoLTRA0zYpH/3X6oio3+JshaAov58XdSI9L1VQrW2RUE9JCsKKauEWaiNU08KozWDCQVH1oURMVFf17AOSnjU8Pw2xD6jXp+4qeVTTVPjJMIRHPG3PWF/m5bkcNZ1pNtYEXguH5Fr1IZ/vJWw9rYktcW8n9YFjfE0Ew1hXEiufqadSb1C/8wqixhvtnoKySw+tkCkliSlBS8v3vY0/bhfcdXsa8B2FjCFN7NRICGM1is92CefZdh/gMx6E5GgeSprAEnQhXWr0SxIjaHkk+3A8b1qhAVJVgZ98aT14/7qSp5QPhgxlYjKkN8XSpJkEW9JdcyGReKM0SSUtZXdbrBYRMQz8EO0XOtkpEWd13Fhyxt41Cx3WOXbWwWk2CRtiCVG1X5MrcdcATtGZHEIWxDdmHVsoJmuMzOXdeghkQbp3b0ywoNh/YaksL8UEglBI8D4tSE9ctjCW+b3xni0SvCDuZ23vzoQQGjiCEKrWnGwYBwcziVm9tQxDGjlzDDyFyhxR9Z0RnylV1A726AOxpJJR0WGl1+iL2/gAMSzDNxNROEH2N0ObuGlCOX3LrVQ72Id8Gt0SLrjnSNtCK0GH7soBwQugyodvvljqeYLq0p23g5cPSnoxHSXVS973mop3Ju/tdeIIht2do4mfQdkJvvkgoAeRYTix4vj3AJBB0XBXH3wP94+jYAF+mJrYPlBbHtz3HE8wcV0rRUtQSr6A2Y8SoPQDaubU7sFLUnPjb89LR2eS5s7YN5YEEl5t3uFmj+BkEu/UwQZqRAInTMSE4ltpmt+/mAb8mShDUhF2DTZEEY+W+YEe62mOPX7Pg4dX6jwkEY7Gz333B+qqi5b5YTMh2kq5bQldrJkYTFA82v9706wNBy5kTuCt0aUWBj7E6b7JF47e1gPQm0mRur/2ATlJy3NI7N9THlysG5TgtY8H24uBgCOr54M+OsR9jxz2xp9y/Ar9GwZG/b3C5poyaQRArVz4R+tKYLC3Phb8HFWq/xLmfe+cijCUEi1Hg5j0XR2vYRE+XaL98lhD8cIqZwOSBmKO90hkEaZ6pc+WD9ZDCPePT8qNJgq43qbXu9nrPubISZB1Ty8LE1PqBq6FIuxK4GQQopRexHT43BRwXsV+7FoxntkLijPWXgj+Nyt/EGgik5ON2F+f6We074wtDLspWhP7tji2FhnVag8sfcgLtxdnvZd2CIGZCjqgaZxceyCPgHboGWokSvHSIkJue8X7z7+ahfV3Zw52Zj/DBNXckzA9a2Hi0CadhGLI+IcKtKtefRcFUbVaQ4WQMtnScdgUIuxByal1IIkF8AUf8HYc+5ZhJnRpco9r6Rx9K6LWE7gnlxDgzFXYb4zeW5mgGk72tFCEVkLILta54aGyRdvCXtngbP87GIaccNPFREzVwTSLeM963SUk9IOXMQJhvqtSBLiMY3JYbKOtDmeH/ERta2pMY+l+lLFihr4dA2KV931xkIuS7Q5Yf/a5S3Rhbc/RlO1dE1YIW6QkWAHnAmRFYRJ0uRyp4kxiHKfp3Cz2Aa8C/Um4G2hyy+2LIomAQ4k3iDHiFpP+JpOW7x0qN/WSlm0bQhWGL8RUEHf/2lWDDaY+T6O+MLv2rgcg08EJ5NQSgW0HE6V4+U68sqKRbGKa1VqpenrsTKbOz4i1Nkw1OvW0aKzli9WZQT+CRlh0K3HZvvhQb4jY02z051XopNwpaGaeNq+pWfalES1J6EjCAmI8rbcTiR8ZdThtUiM0CrUqwT36PzECJ9TigXp5gkd650/mSnNIpCEb2B0QmXFAhwzLWfv5iS6RnskcXUpHvX/NZHROK5tzfQsn04ZwGWja857di2HSmOP0ZwpToRHwiyIJ51dcxgYt0NGbncbJwe/2NfmumpAqvlhPehOKDutZTv0ahEFA5X49aFjOKFW9I9oZ/UyGr3ptHF0e3gkW7KtvwwlDrDWV/A7QlhOBcVXwFNCxedvMAygtInxiCPenrXEj8XBmuUtsxp/oQFtRMVrcfn9W7sWjeHvRy+8uI0jqFFxoiWDz57Qs1HopujiD4eyyaRU81Lm41QjBVVXxcK0GtDqszbISgsmeeV6S4Tqo+h90AwQaeI4tY5TlsgKDy/5iOXg+rinPon6CCuo+p3usOC2Y5+VHsJgiCgomPm8GfCQYPldxD3wTVotPMa11F6QwglyXwSxBArmpGfVwUbyr3fhPBWDw2cM5z7VIwCBNqLSlvBGMTei3NJqzLsbMWRIa+CMYm8Ooqfe2HYBCM8E9zXgiy9ygaYlSCcL5j2HhaDgumidIU0STtaaXEqtDCi3tbTjAKOmtOqF6enboWECo4xGGiMA9/eWGo/2pTHhwHK9BNhJDPvobdheOkWyNUQ0ScgTLlKb6QoflUWxFyg2sBQBw6zbxl7OTYn5m3hxqfxwzkYvql03dhqMXpQhLfSqjALymicl/P72x+76HI9GiOo5IvDT7060ZRuoCNJK9QOheJJF81/kxsKUt25MU7YJ6KZL8iNX6fWO0ay/OjoDNSkrwV3eMBaZyI2c53LcFKMHqf7U8C/6ZYKTsTdJEPZ7f9+wka6F5M10UVcA/l3CFW4tT+CrMaj+Je1WCkLlXAa1gAWi3ks+IE/LtJfUCxW6YvIAojlR5/O29ixfl6a/TCT6NnUFBk04PKzXnmmSL2vdQw1QtTSb7aF1rvJ9I7o+C42/wxZ7bndYparTEoKU6PPcPuJ+gFJwrB3pkeu0pwU9IdXIeccQzaU5Bicdg3USS4MZxJ7vaPc5Hn2v+Hj2WQwBRyUkoLFHE6DKfmet2PnzkLJtP9ZrZepFyIy1Nt+l9ykZzms2O79/aW3s/ddja877FJqNiNpwXGu8Gk9Krtv4N7UxRFrveK/lGw886MNH6ChfmLX/ziF7/4xS9+8Ytvxv8BEc8JpOsIGX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OAAAADhCAMAAADmr0l2AAAAkFBMVEX///97wUT//v////1zvjV7wUJwvCx7wETT6MJ0vznE4a71+fF8wERxvjR3vzx6wkSLyF3Y6siw15Gq1Yn1+fDr9OPB36pvvi253KDh79Tt9efb682g0X6QymKHxlVuvSmbznSVzGy53KLO5buYzXLk8drJ4rWn1Iez2ZiGxlaSzmyDxlCk1H2QyF7U7cWs040jm3vRAAARaUlEQVR4nO1diXbjqBKVBIUsWyA7sS3va7yk3fPy/3/3QI5jJzGoSkJJ+pzcOdOzdAdxWWqjKILgF7/4xS9+8c+Ase/uQbNgzv/8B2EYRG80GOv0J4PBRKPTuc5l9M8yvXR7Mt5vHp/mJyVzIYXg+u8lV2l3PTu2e4Pzn4q+r5t10J8ODwuhOSWJAojTOMxCAAhD8ysopRIpRfp0bA3+pTl8XXyD/eEkpWYWFojDV2rvof8PaJoC1ptx8XM/nKkmZxbbZHvIhJ60NAQ9a6XQE5tBIvh6uPtuAm6wYvIGw66Q6o1XVk4wO8+lnso8fZgyM40/ciINvcnwWfDPKxExjQVT0BMZHn7kPJohZ9v5MgEkGTtUnm4mwQ/bjrozgwfFFWJBls9jCJyve99N6QZmbU7XItFLM6s9f69Q8jT8KVOoRcJ2kStPzC7IVKJG/Z+xTvcnCWkWfpYt9aAlDn/ofDNF/fVtKuoLFhtHvjx+J0Wt1KddGTdFr6CYqG/biywKJmvhRXA6CIYgT71v0RlatoxywNHLoMCHviM3bZyJp8GrmfSl/KYnrgcYY2smwgKs6FV88+WTyGYCOX1hMmRndN6BddgjlmHGF7uvo8j07uuFeMWXtC3tBGiCehLFSAu1L6IYsRf06vJFMAP+PPkagiwYLHhKUOteCIZmJ+6N6G6aHgv2lOmrTvDzDof8wJpnGBxEhnFjaxP8DIiTxaRJakYX9buc1CkHwYBKUEMlvSY3ot5+SmH980YIZiCGjekLPX8tgY4/lBMkL9ECIF+aM2qGS3qHfBMMM/nUSFRKN3nMq/DzTTCM+X8d//w0HkU1x8g3wRDUybuXqJubSZp2aI6gdk7SPvMta2Z34p3fRNBEbNJ+5FHna7E1I6u/RglCZhj6Ixg85tVjSj714JWiAl+SxtgvR5lW7QkA9z6DWtilWbbo+JlCzW+YU7yHC7O4iG5KuRzamp4teZLcO1ZDIAU+9yVm9nml+YOEq/lxu5t07ksD7eIPpvvjOhXmFLECy2TlgZweo7EkR+RBs8tPx2nnrRHXJyb7J8FVnFFZxvmDB4bBhK4fAMTpOAgw7ukrd7ZdCU5Vs5DlVvmFhNGmC/Ie4Xw1ZbfdR2EyBK6wgawzYhC7mvtQK8CExi5O+MOkSs6Pnu3tggMqEvkGpeqpQy1ABW3+FD92gopWlDnpOCWkBROr/2rQ09jhDZg41p9bHvo1vhZFQbQRiiSz5bH6ItVul1LoAc0g5t1BzXw0/dOdFWnRZKJ6EIMFfxX2W3GsReeQechZYsGWoz9rGKrqi2Yv0Z+BkHd3XlKytG7pLwiqKU6eKk2h+Q7hM5C/ME8JLkY3PRKCByCrasM12hbOUtH26YCSpDdkvIpjwaK9RGpdbZiJsdejERPAI8yhWgcVtGEfL2CU8p6dFAU9id8geYu6/fV4HNAmDCR1Daa7PejhnRgIyb5hNMVuAgA9f43EYrf4/I2E6lcw1i3nd96imfhfM7F0Fozwq1QMiJ1oY1VgLK0Oe338RZ9xqz80ggxtoXlxq63dOGFTMUBOKe0GI6z3Cd6CW3f7sVtiHUS1IDQcdcTdGfz8sUy0PIYnP/UjCI5oWS63hJYfsM1qFdssGDZOA9kJf4LfT7ALlA8apafRwkpSkHu0tj9iRah6RMguqwmOsM21fu1iJSkskJuFMayOz/gAswOtKwfVoSnaZ9MGGw5D9A5clVEzFk7ftozZbjMulcF6CrEaC7o4fgwdp+clqeMmV33UXT7afre1lHw2dk+kdvCxU2h8GsyOaSXYba3K2ut18wRsdqL+Etdt5E/O1OyIMbRbo2al9Mxn0X6uOrh6xoLBXCSx3RAuCBZJvS23sf6I3TIg+4htvcMeBcbCbR3tJRSHGiUEs1DlG6cKG6PFDB+V8wuOCumjgHSkAkTBZpmek2pKCBqOwmmwM+yeCSEuF80ROgtbOYXW/m0hlBLUZuHSuRhm6OBQXi5meuhYiHqxNsKCyVWXls+gMYlcZwxtbHwdYFZKED9atqPpAqvrQscQzBJXz3ZoRQG8xB6NOuj1Hkq7FowGHEgzqF1ye9yKuTfhO5HBS6wZ1sLGCp1dCkY3kl2hCKone6eCBfpIrUQVMr1C0W0Jhyexvhly3Axm0prryvSCxw57nLjtIiaw9DRBx6HHiU4w2djFzAP+NEa41yjedNdNOQzlW3MWt0QBFnYxM0QfU2aJxfK9DBXhwNpF8L9rYnCMm0HTnlUAtvEJCpA6FcUJzy/MHQSPN8oGS1DahRbaoTAJHq6yAxNKKodjD0bjG58ZTXDUs2CKDz25UuOM60WQMS4pyoI/1ynEEkwTmcsb5Nf/SggpQtnK0a0Xytmxdi/tGORERW8YZucqF+H1H+H1Vywgsy5RFmADyQW4MxDZe1ukOCnqDXFuXVmsT/pg4nK+WDBVrwsLPYN+kPG9fdRJH4SVg6BGf7YsbMivJujwcvD6tCCYuglqiqNuLrmwB50aWaLqZO0Q3lUyUGVnckXMcLodWfZqYwSlNaJMkjHaSW2XhMovoaT7n2uKIHDbiTojHPsXDBEnL8x+v6Ehgg7xPqCoeQOXP4HgrgmmFS+bOJFsLGPawzu7Z5jb37UILnNT0CrL8LfqMbA6vegziQscRgOOYmcybR9X2kZLtAkFvopGwNwyoAS38hVyXyfB4u1HO+P27LQ0NwxiH0VNMmXp1BP5ngakXhJkCmE82R5SiQ95uWDzVBfU1jOQmFg5CkVVqN0xzYmJ6XcJ3rVGGf7Y7IaiK/JUCeNHnkBcbyLlfT+HEBK9Qs29ZlmYxvrtMKlXxeV+cDSaEAJOb4j5Y8C8cjRt7VNeR6JaYu5kPX9GvveeiqeFTls7W/QL36+wOHL4Y7h3SMXWf41QFnRmovIyTY53G51WswyzdNlEuiELemnV+5MWD5Tm7l4JhueEbf/LtL/WPapys08d7jZZ2bbPUptPWwt6xB7ytMo6tRijNZwXSOZNlAlhwajSRlR/fRM0xQjxmWJ4guZ6QYU5bIIghOKP9+JgprlRhfoLTRA0zYpH/3X6oio3+JshaAov58XdSI9L1VQrW2RUE9JCsKKauEWaiNU08KozWDCQVH1oURMVFf17AOSnjU8Pw2xD6jXp+4qeVTTVPjJMIRHPG3PWF/m5bkcNZ1pNtYEXguH5Fr1IZ/vJWw9rYktcW8n9YFjfE0Ew1hXEiufqadSb1C/8wqixhvtnoKySw+tkCkliSlBS8v3vY0/bhfcdXsa8B2FjCFN7NRICGM1is92CefZdh/gMx6E5GgeSprAEnQhXWr0SxIjaHkk+3A8b1qhAVJVgZ98aT14/7qSp5QPhgxlYjKkN8XSpJkEW9JdcyGReKM0SSUtZXdbrBYRMQz8EO0XOtkpEWd13Fhyxt41Cx3WOXbWwWk2CRtiCVG1X5MrcdcATtGZHEIWxDdmHVsoJmuMzOXdeghkQbp3b0ywoNh/YaksL8UEglBI8D4tSE9ctjCW+b3xni0SvCDuZ23vzoQQGjiCEKrWnGwYBwcziVm9tQxDGjlzDDyFyhxR9Z0RnylV1A726AOxpJJR0WGl1+iL2/gAMSzDNxNROEH2N0ObuGlCOX3LrVQ72Id8Gt0SLrjnSNtCK0GH7soBwQugyodvvljqeYLq0p23g5cPSnoxHSXVS973mop3Ju/tdeIIht2do4mfQdkJvvkgoAeRYTix4vj3AJBB0XBXH3wP94+jYAF+mJrYPlBbHtz3HE8wcV0rRUtQSr6A2Y8SoPQDaubU7sFLUnPjb89LR2eS5s7YN5YEEl5t3uFmj+BkEu/UwQZqRAInTMSE4ltpmt+/mAb8mShDUhF2DTZEEY+W+YEe62mOPX7Pg4dX6jwkEY7Gz333B+qqi5b5YTMh2kq5bQldrJkYTFA82v9706wNBy5kTuCt0aUWBj7E6b7JF47e1gPQm0mRur/2ATlJy3NI7N9THlysG5TgtY8H24uBgCOr54M+OsR9jxz2xp9y/Ar9GwZG/b3C5poyaQRArVz4R+tKYLC3Phb8HFWq/xLmfe+cijCUEi1Hg5j0XR2vYRE+XaL98lhD8cIqZwOSBmKO90hkEaZ6pc+WD9ZDCPePT8qNJgq43qbXu9nrPubISZB1Ty8LE1PqBq6FIuxK4GQQopRexHT43BRwXsV+7FoxntkLijPWXgj+Nyt/EGgik5ON2F+f6We074wtDLspWhP7tji2FhnVag8sfcgLtxdnvZd2CIGZCjqgaZxceyCPgHboGWokSvHSIkJue8X7z7+ahfV3Zw52Zj/DBNXckzA9a2Hi0CadhGLI+IcKtKtefRcFUbVaQ4WQMtnScdgUIuxByal1IIkF8AUf8HYc+5ZhJnRpco9r6Rx9K6LWE7gnlxDgzFXYb4zeW5mgGk72tFCEVkLILta54aGyRdvCXtngbP87GIaccNPFREzVwTSLeM963SUk9IOXMQJhvqtSBLiMY3JYbKOtDmeH/ERta2pMY+l+lLFihr4dA2KV931xkIuS7Q5Yf/a5S3Rhbc/RlO1dE1YIW6QkWAHnAmRFYRJ0uRyp4kxiHKfp3Cz2Aa8C/Um4G2hyy+2LIomAQ4k3iDHiFpP+JpOW7x0qN/WSlm0bQhWGL8RUEHf/2lWDDaY+T6O+MLv2rgcg08EJ5NQSgW0HE6V4+U68sqKRbGKa1VqpenrsTKbOz4i1Nkw1OvW0aKzli9WZQT+CRlh0K3HZvvhQb4jY02z051XopNwpaGaeNq+pWfalES1J6EjCAmI8rbcTiR8ZdThtUiM0CrUqwT36PzECJ9TigXp5gkd650/mSnNIpCEb2B0QmXFAhwzLWfv5iS6RnskcXUpHvX/NZHROK5tzfQsn04ZwGWja857di2HSmOP0ZwpToRHwiyIJ51dcxgYt0NGbncbJwe/2NfmumpAqvlhPehOKDutZTv0ahEFA5X49aFjOKFW9I9oZ/UyGr3ptHF0e3gkW7KtvwwlDrDWV/A7QlhOBcVXwFNCxedvMAygtInxiCPenrXEj8XBmuUtsxp/oQFtRMVrcfn9W7sWjeHvRy+8uI0jqFFxoiWDz57Qs1HopujiD4eyyaRU81Lm41QjBVVXxcK0GtDqszbISgsmeeV6S4Tqo+h90AwQaeI4tY5TlsgKDy/5iOXg+rinPon6CCuo+p3usOC2Y5+VHsJgiCgomPm8GfCQYPldxD3wTVotPMa11F6QwglyXwSxBArmpGfVwUbyr3fhPBWDw2cM5z7VIwCBNqLSlvBGMTei3NJqzLsbMWRIa+CMYm8Ooqfe2HYBCM8E9zXgiy9ygaYlSCcL5j2HhaDgumidIU0STtaaXEqtDCi3tbTjAKOmtOqF6enboWECo4xGGiMA9/eWGo/2pTHhwHK9BNhJDPvobdheOkWyNUQ0ScgTLlKb6QoflUWxFyg2sBQBw6zbxl7OTYn5m3hxqfxwzkYvql03dhqMXpQhLfSqjALymicl/P72x+76HI9GiOo5IvDT7060ZRuoCNJK9QOheJJF81/kxsKUt25MU7YJ6KZL8iNX6fWO0ay/OjoDNSkrwV3eMBaZyI2c53LcFKMHqf7U8C/6ZYKTsTdJEPZ7f9+wka6F5M10UVcA/l3CFW4tT+CrMaj+Je1WCkLlXAa1gAWi3ks+IE/LtJfUCxW6YvIAojlR5/O29ixfl6a/TCT6NnUFBk04PKzXnmmSL2vdQw1QtTSb7aF1rvJ9I7o+C42/wxZ7bndYparTEoKU6PPcPuJ+gFJwrB3pkeu0pwU9IdXIeccQzaU5Bicdg3USS4MZxJ7vaPc5Hn2v+Hj2WQwBRyUkoLFHE6DKfmet2PnzkLJtP9ZrZepFyIy1Nt+l9ykZzms2O79/aW3s/ddja877FJqNiNpwXGu8Gk9Krtv4N7UxRFrveK/lGw886MNH6ChfmLX/ziF7/4xS9+8Ytvxv8BEc8JpOsIGXk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3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3038"/>
            <a:ext cx="9843264"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4967947"/>
            <a:ext cx="4541996" cy="124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773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23" y="135129"/>
            <a:ext cx="6521450" cy="715962"/>
          </a:xfrm>
        </p:spPr>
        <p:txBody>
          <a:bodyPr/>
          <a:lstStyle/>
          <a:p>
            <a:r>
              <a:rPr lang="en-US" dirty="0"/>
              <a:t>Knowledge Transition Approach</a:t>
            </a:r>
          </a:p>
        </p:txBody>
      </p:sp>
      <p:sp>
        <p:nvSpPr>
          <p:cNvPr id="27" name="Freeform 6"/>
          <p:cNvSpPr>
            <a:spLocks/>
          </p:cNvSpPr>
          <p:nvPr/>
        </p:nvSpPr>
        <p:spPr bwMode="auto">
          <a:xfrm>
            <a:off x="2724150" y="1143000"/>
            <a:ext cx="2476500" cy="2362200"/>
          </a:xfrm>
          <a:custGeom>
            <a:avLst/>
            <a:gdLst>
              <a:gd name="T0" fmla="*/ 1828800 w 1188"/>
              <a:gd name="T1" fmla="*/ 0 h 1376"/>
              <a:gd name="T2" fmla="*/ 0 w 1188"/>
              <a:gd name="T3" fmla="*/ 0 h 1376"/>
              <a:gd name="T4" fmla="*/ 0 w 1188"/>
              <a:gd name="T5" fmla="*/ 2362200 h 1376"/>
              <a:gd name="T6" fmla="*/ 1828800 w 1188"/>
              <a:gd name="T7" fmla="*/ 2362200 h 1376"/>
              <a:gd name="T8" fmla="*/ 2438400 w 1188"/>
              <a:gd name="T9" fmla="*/ 1181100 h 1376"/>
              <a:gd name="T10" fmla="*/ 1828800 w 1188"/>
              <a:gd name="T11" fmla="*/ 0 h 1376"/>
              <a:gd name="T12" fmla="*/ 0 60000 65536"/>
              <a:gd name="T13" fmla="*/ 0 60000 65536"/>
              <a:gd name="T14" fmla="*/ 0 60000 65536"/>
              <a:gd name="T15" fmla="*/ 0 60000 65536"/>
              <a:gd name="T16" fmla="*/ 0 60000 65536"/>
              <a:gd name="T17" fmla="*/ 0 60000 65536"/>
              <a:gd name="T18" fmla="*/ 0 w 1188"/>
              <a:gd name="T19" fmla="*/ 0 h 1376"/>
              <a:gd name="T20" fmla="*/ 1188 w 1188"/>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188" h="1376">
                <a:moveTo>
                  <a:pt x="891" y="0"/>
                </a:moveTo>
                <a:lnTo>
                  <a:pt x="0" y="0"/>
                </a:lnTo>
                <a:lnTo>
                  <a:pt x="0" y="1376"/>
                </a:lnTo>
                <a:lnTo>
                  <a:pt x="891" y="1376"/>
                </a:lnTo>
                <a:lnTo>
                  <a:pt x="1188" y="688"/>
                </a:lnTo>
                <a:lnTo>
                  <a:pt x="891" y="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28" name="Rectangle 8"/>
          <p:cNvSpPr>
            <a:spLocks noChangeArrowheads="1"/>
          </p:cNvSpPr>
          <p:nvPr/>
        </p:nvSpPr>
        <p:spPr bwMode="auto">
          <a:xfrm>
            <a:off x="2806700" y="1227139"/>
            <a:ext cx="1651000" cy="203133"/>
          </a:xfrm>
          <a:prstGeom prst="rect">
            <a:avLst/>
          </a:prstGeom>
          <a:noFill/>
          <a:ln w="9525" algn="ctr">
            <a:noFill/>
            <a:miter lim="800000"/>
            <a:headEnd/>
            <a:tailEnd/>
          </a:ln>
        </p:spPr>
        <p:txBody>
          <a:bodyPr>
            <a:spAutoFit/>
          </a:bodyPr>
          <a:lstStyle/>
          <a:p>
            <a:pPr marL="115888" indent="-115888">
              <a:lnSpc>
                <a:spcPct val="80000"/>
              </a:lnSpc>
              <a:spcBef>
                <a:spcPct val="20000"/>
              </a:spcBef>
              <a:buClr>
                <a:srgbClr val="CC3300"/>
              </a:buClr>
              <a:buFont typeface="Wingdings" pitchFamily="2" charset="2"/>
              <a:buChar char="§"/>
            </a:pPr>
            <a:endParaRPr lang="en-GB" sz="900">
              <a:solidFill>
                <a:srgbClr val="000000"/>
              </a:solidFill>
            </a:endParaRPr>
          </a:p>
        </p:txBody>
      </p:sp>
      <p:sp>
        <p:nvSpPr>
          <p:cNvPr id="29" name="Freeform 11"/>
          <p:cNvSpPr>
            <a:spLocks/>
          </p:cNvSpPr>
          <p:nvPr/>
        </p:nvSpPr>
        <p:spPr bwMode="auto">
          <a:xfrm>
            <a:off x="261408" y="1177925"/>
            <a:ext cx="2380192" cy="2362200"/>
          </a:xfrm>
          <a:custGeom>
            <a:avLst/>
            <a:gdLst>
              <a:gd name="T0" fmla="*/ 1834082 w 1177"/>
              <a:gd name="T1" fmla="*/ 0 h 1376"/>
              <a:gd name="T2" fmla="*/ 0 w 1177"/>
              <a:gd name="T3" fmla="*/ 0 h 1376"/>
              <a:gd name="T4" fmla="*/ 0 w 1177"/>
              <a:gd name="T5" fmla="*/ 2362200 h 1376"/>
              <a:gd name="T6" fmla="*/ 1834082 w 1177"/>
              <a:gd name="T7" fmla="*/ 2362200 h 1376"/>
              <a:gd name="T8" fmla="*/ 2444750 w 1177"/>
              <a:gd name="T9" fmla="*/ 1181100 h 1376"/>
              <a:gd name="T10" fmla="*/ 1834082 w 1177"/>
              <a:gd name="T11" fmla="*/ 0 h 1376"/>
              <a:gd name="T12" fmla="*/ 0 60000 65536"/>
              <a:gd name="T13" fmla="*/ 0 60000 65536"/>
              <a:gd name="T14" fmla="*/ 0 60000 65536"/>
              <a:gd name="T15" fmla="*/ 0 60000 65536"/>
              <a:gd name="T16" fmla="*/ 0 60000 65536"/>
              <a:gd name="T17" fmla="*/ 0 60000 65536"/>
              <a:gd name="T18" fmla="*/ 0 w 1177"/>
              <a:gd name="T19" fmla="*/ 0 h 1376"/>
              <a:gd name="T20" fmla="*/ 1177 w 1177"/>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177" h="1376">
                <a:moveTo>
                  <a:pt x="883" y="0"/>
                </a:moveTo>
                <a:lnTo>
                  <a:pt x="0" y="0"/>
                </a:lnTo>
                <a:lnTo>
                  <a:pt x="0" y="1376"/>
                </a:lnTo>
                <a:lnTo>
                  <a:pt x="883" y="1376"/>
                </a:lnTo>
                <a:lnTo>
                  <a:pt x="1177" y="688"/>
                </a:lnTo>
                <a:lnTo>
                  <a:pt x="883"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30" name="Rectangle 13"/>
          <p:cNvSpPr>
            <a:spLocks noChangeArrowheads="1"/>
          </p:cNvSpPr>
          <p:nvPr/>
        </p:nvSpPr>
        <p:spPr bwMode="auto">
          <a:xfrm>
            <a:off x="439918" y="1287440"/>
            <a:ext cx="1178208" cy="184666"/>
          </a:xfrm>
          <a:prstGeom prst="rect">
            <a:avLst/>
          </a:prstGeom>
          <a:noFill/>
          <a:ln w="9525">
            <a:noFill/>
            <a:miter lim="800000"/>
            <a:headEnd/>
            <a:tailEnd/>
          </a:ln>
        </p:spPr>
        <p:txBody>
          <a:bodyPr wrap="none" lIns="0" tIns="0" rIns="0" bIns="0">
            <a:spAutoFit/>
          </a:bodyPr>
          <a:lstStyle/>
          <a:p>
            <a:r>
              <a:rPr lang="en-US" sz="1200" u="sng" dirty="0">
                <a:solidFill>
                  <a:prstClr val="black"/>
                </a:solidFill>
              </a:rPr>
              <a:t>Preparation &amp; KT</a:t>
            </a:r>
          </a:p>
        </p:txBody>
      </p:sp>
      <p:sp>
        <p:nvSpPr>
          <p:cNvPr id="31" name="Rectangle 15"/>
          <p:cNvSpPr>
            <a:spLocks noChangeArrowheads="1"/>
          </p:cNvSpPr>
          <p:nvPr/>
        </p:nvSpPr>
        <p:spPr bwMode="auto">
          <a:xfrm>
            <a:off x="247651" y="1225551"/>
            <a:ext cx="100990" cy="123111"/>
          </a:xfrm>
          <a:prstGeom prst="rect">
            <a:avLst/>
          </a:prstGeom>
          <a:noFill/>
          <a:ln w="9525">
            <a:noFill/>
            <a:miter lim="800000"/>
            <a:headEnd/>
            <a:tailEnd/>
          </a:ln>
        </p:spPr>
        <p:txBody>
          <a:bodyPr wrap="none" lIns="0" tIns="0" rIns="0" bIns="0">
            <a:spAutoFit/>
          </a:bodyPr>
          <a:lstStyle/>
          <a:p>
            <a:pPr>
              <a:lnSpc>
                <a:spcPct val="80000"/>
              </a:lnSpc>
              <a:spcBef>
                <a:spcPct val="20000"/>
              </a:spcBef>
              <a:buFont typeface="Wingdings" pitchFamily="2" charset="2"/>
              <a:buChar char="ü"/>
            </a:pPr>
            <a:endParaRPr lang="en-GB" sz="1000">
              <a:solidFill>
                <a:prstClr val="black"/>
              </a:solidFill>
            </a:endParaRPr>
          </a:p>
        </p:txBody>
      </p:sp>
      <p:sp>
        <p:nvSpPr>
          <p:cNvPr id="32" name="Freeform 17"/>
          <p:cNvSpPr>
            <a:spLocks/>
          </p:cNvSpPr>
          <p:nvPr/>
        </p:nvSpPr>
        <p:spPr bwMode="auto">
          <a:xfrm>
            <a:off x="7678871" y="1312864"/>
            <a:ext cx="1714632" cy="2058987"/>
          </a:xfrm>
          <a:custGeom>
            <a:avLst/>
            <a:gdLst>
              <a:gd name="T0" fmla="*/ 1416071 w 1222"/>
              <a:gd name="T1" fmla="*/ 0 h 1376"/>
              <a:gd name="T2" fmla="*/ 0 w 1222"/>
              <a:gd name="T3" fmla="*/ 0 h 1376"/>
              <a:gd name="T4" fmla="*/ 0 w 1222"/>
              <a:gd name="T5" fmla="*/ 2058987 h 1376"/>
              <a:gd name="T6" fmla="*/ 1416071 w 1222"/>
              <a:gd name="T7" fmla="*/ 2058987 h 1376"/>
              <a:gd name="T8" fmla="*/ 1889125 w 1222"/>
              <a:gd name="T9" fmla="*/ 1029494 h 1376"/>
              <a:gd name="T10" fmla="*/ 1416071 w 1222"/>
              <a:gd name="T11" fmla="*/ 0 h 1376"/>
              <a:gd name="T12" fmla="*/ 0 60000 65536"/>
              <a:gd name="T13" fmla="*/ 0 60000 65536"/>
              <a:gd name="T14" fmla="*/ 0 60000 65536"/>
              <a:gd name="T15" fmla="*/ 0 60000 65536"/>
              <a:gd name="T16" fmla="*/ 0 60000 65536"/>
              <a:gd name="T17" fmla="*/ 0 60000 65536"/>
              <a:gd name="T18" fmla="*/ 0 w 1222"/>
              <a:gd name="T19" fmla="*/ 0 h 1376"/>
              <a:gd name="T20" fmla="*/ 1222 w 1222"/>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222" h="1376">
                <a:moveTo>
                  <a:pt x="916" y="0"/>
                </a:moveTo>
                <a:lnTo>
                  <a:pt x="0" y="0"/>
                </a:lnTo>
                <a:lnTo>
                  <a:pt x="0" y="1376"/>
                </a:lnTo>
                <a:lnTo>
                  <a:pt x="916" y="1376"/>
                </a:lnTo>
                <a:lnTo>
                  <a:pt x="1222" y="688"/>
                </a:lnTo>
                <a:lnTo>
                  <a:pt x="916" y="0"/>
                </a:lnTo>
                <a:close/>
              </a:path>
            </a:pathLst>
          </a:custGeom>
          <a:solidFill>
            <a:srgbClr val="808080"/>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33" name="Freeform 18"/>
          <p:cNvSpPr>
            <a:spLocks/>
          </p:cNvSpPr>
          <p:nvPr/>
        </p:nvSpPr>
        <p:spPr bwMode="auto">
          <a:xfrm>
            <a:off x="7651354" y="1144588"/>
            <a:ext cx="2135981" cy="2349500"/>
          </a:xfrm>
          <a:custGeom>
            <a:avLst/>
            <a:gdLst>
              <a:gd name="T0" fmla="*/ 1764025 w 1223"/>
              <a:gd name="T1" fmla="*/ 0 h 1376"/>
              <a:gd name="T2" fmla="*/ 0 w 1223"/>
              <a:gd name="T3" fmla="*/ 0 h 1376"/>
              <a:gd name="T4" fmla="*/ 0 w 1223"/>
              <a:gd name="T5" fmla="*/ 2349500 h 1376"/>
              <a:gd name="T6" fmla="*/ 1764025 w 1223"/>
              <a:gd name="T7" fmla="*/ 2349500 h 1376"/>
              <a:gd name="T8" fmla="*/ 2352675 w 1223"/>
              <a:gd name="T9" fmla="*/ 1174750 h 1376"/>
              <a:gd name="T10" fmla="*/ 1764025 w 1223"/>
              <a:gd name="T11" fmla="*/ 0 h 1376"/>
              <a:gd name="T12" fmla="*/ 0 60000 65536"/>
              <a:gd name="T13" fmla="*/ 0 60000 65536"/>
              <a:gd name="T14" fmla="*/ 0 60000 65536"/>
              <a:gd name="T15" fmla="*/ 0 60000 65536"/>
              <a:gd name="T16" fmla="*/ 0 60000 65536"/>
              <a:gd name="T17" fmla="*/ 0 60000 65536"/>
              <a:gd name="T18" fmla="*/ 0 w 1223"/>
              <a:gd name="T19" fmla="*/ 0 h 1376"/>
              <a:gd name="T20" fmla="*/ 1223 w 1223"/>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223" h="1376">
                <a:moveTo>
                  <a:pt x="917" y="0"/>
                </a:moveTo>
                <a:lnTo>
                  <a:pt x="0" y="0"/>
                </a:lnTo>
                <a:lnTo>
                  <a:pt x="0" y="1376"/>
                </a:lnTo>
                <a:lnTo>
                  <a:pt x="917" y="1376"/>
                </a:lnTo>
                <a:lnTo>
                  <a:pt x="1223" y="688"/>
                </a:lnTo>
                <a:lnTo>
                  <a:pt x="917" y="0"/>
                </a:lnTo>
                <a:close/>
              </a:path>
            </a:pathLst>
          </a:custGeom>
          <a:solidFill>
            <a:srgbClr val="FFEAC1"/>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34" name="Freeform 19"/>
          <p:cNvSpPr>
            <a:spLocks/>
          </p:cNvSpPr>
          <p:nvPr/>
        </p:nvSpPr>
        <p:spPr bwMode="auto">
          <a:xfrm>
            <a:off x="7651354" y="1144588"/>
            <a:ext cx="2135981" cy="2349500"/>
          </a:xfrm>
          <a:custGeom>
            <a:avLst/>
            <a:gdLst>
              <a:gd name="T0" fmla="*/ 1764025 w 1223"/>
              <a:gd name="T1" fmla="*/ 0 h 1376"/>
              <a:gd name="T2" fmla="*/ 0 w 1223"/>
              <a:gd name="T3" fmla="*/ 0 h 1376"/>
              <a:gd name="T4" fmla="*/ 0 w 1223"/>
              <a:gd name="T5" fmla="*/ 2349500 h 1376"/>
              <a:gd name="T6" fmla="*/ 1764025 w 1223"/>
              <a:gd name="T7" fmla="*/ 2349500 h 1376"/>
              <a:gd name="T8" fmla="*/ 2352675 w 1223"/>
              <a:gd name="T9" fmla="*/ 1174750 h 1376"/>
              <a:gd name="T10" fmla="*/ 1764025 w 1223"/>
              <a:gd name="T11" fmla="*/ 0 h 1376"/>
              <a:gd name="T12" fmla="*/ 0 60000 65536"/>
              <a:gd name="T13" fmla="*/ 0 60000 65536"/>
              <a:gd name="T14" fmla="*/ 0 60000 65536"/>
              <a:gd name="T15" fmla="*/ 0 60000 65536"/>
              <a:gd name="T16" fmla="*/ 0 60000 65536"/>
              <a:gd name="T17" fmla="*/ 0 60000 65536"/>
              <a:gd name="T18" fmla="*/ 0 w 1223"/>
              <a:gd name="T19" fmla="*/ 0 h 1376"/>
              <a:gd name="T20" fmla="*/ 1223 w 1223"/>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223" h="1376">
                <a:moveTo>
                  <a:pt x="917" y="0"/>
                </a:moveTo>
                <a:lnTo>
                  <a:pt x="0" y="0"/>
                </a:lnTo>
                <a:lnTo>
                  <a:pt x="0" y="1376"/>
                </a:lnTo>
                <a:lnTo>
                  <a:pt x="917" y="1376"/>
                </a:lnTo>
                <a:lnTo>
                  <a:pt x="1223" y="688"/>
                </a:lnTo>
                <a:lnTo>
                  <a:pt x="917"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35" name="Rectangle 22"/>
          <p:cNvSpPr>
            <a:spLocks noChangeArrowheads="1"/>
          </p:cNvSpPr>
          <p:nvPr/>
        </p:nvSpPr>
        <p:spPr bwMode="auto">
          <a:xfrm>
            <a:off x="7924800" y="1219201"/>
            <a:ext cx="1061112" cy="314325"/>
          </a:xfrm>
          <a:prstGeom prst="rect">
            <a:avLst/>
          </a:prstGeom>
          <a:noFill/>
          <a:ln w="9525">
            <a:noFill/>
            <a:miter lim="800000"/>
            <a:headEnd/>
            <a:tailEnd/>
          </a:ln>
        </p:spPr>
        <p:txBody>
          <a:bodyPr/>
          <a:lstStyle/>
          <a:p>
            <a:pPr>
              <a:lnSpc>
                <a:spcPct val="80000"/>
              </a:lnSpc>
              <a:spcBef>
                <a:spcPct val="20000"/>
              </a:spcBef>
              <a:buFont typeface="Wingdings" pitchFamily="2" charset="2"/>
              <a:buChar char="ü"/>
            </a:pPr>
            <a:endParaRPr lang="en-GB" sz="1200" u="sng" dirty="0">
              <a:solidFill>
                <a:prstClr val="black"/>
              </a:solidFill>
            </a:endParaRPr>
          </a:p>
        </p:txBody>
      </p:sp>
      <p:sp>
        <p:nvSpPr>
          <p:cNvPr id="36" name="Rectangle 24"/>
          <p:cNvSpPr>
            <a:spLocks noChangeArrowheads="1"/>
          </p:cNvSpPr>
          <p:nvPr/>
        </p:nvSpPr>
        <p:spPr bwMode="auto">
          <a:xfrm>
            <a:off x="7842250" y="1143000"/>
            <a:ext cx="1238250" cy="369332"/>
          </a:xfrm>
          <a:prstGeom prst="rect">
            <a:avLst/>
          </a:prstGeom>
          <a:noFill/>
          <a:ln w="9525">
            <a:noFill/>
            <a:miter lim="800000"/>
            <a:headEnd/>
            <a:tailEnd/>
          </a:ln>
        </p:spPr>
        <p:txBody>
          <a:bodyPr wrap="square" lIns="0" tIns="0" rIns="0" bIns="0">
            <a:spAutoFit/>
          </a:bodyPr>
          <a:lstStyle/>
          <a:p>
            <a:r>
              <a:rPr lang="en-US" sz="1200" u="sng" dirty="0" smtClean="0">
                <a:solidFill>
                  <a:prstClr val="black"/>
                </a:solidFill>
              </a:rPr>
              <a:t>Knowledge Acquisition</a:t>
            </a:r>
            <a:endParaRPr lang="en-US" sz="1200" u="sng" dirty="0">
              <a:solidFill>
                <a:prstClr val="black"/>
              </a:solidFill>
            </a:endParaRPr>
          </a:p>
        </p:txBody>
      </p:sp>
      <p:sp>
        <p:nvSpPr>
          <p:cNvPr id="37" name="Rectangle 134"/>
          <p:cNvSpPr>
            <a:spLocks noChangeArrowheads="1"/>
          </p:cNvSpPr>
          <p:nvPr/>
        </p:nvSpPr>
        <p:spPr bwMode="auto">
          <a:xfrm>
            <a:off x="495300" y="3810000"/>
            <a:ext cx="9163050" cy="261610"/>
          </a:xfrm>
          <a:prstGeom prst="rect">
            <a:avLst/>
          </a:prstGeom>
          <a:solidFill>
            <a:schemeClr val="tx2">
              <a:lumMod val="50000"/>
            </a:schemeClr>
          </a:solidFill>
          <a:ln w="9525">
            <a:noFill/>
            <a:miter lim="800000"/>
            <a:headEnd/>
            <a:tailEnd/>
          </a:ln>
        </p:spPr>
        <p:txBody>
          <a:bodyPr wrap="square" lIns="0" tIns="0" rIns="0" bIns="0">
            <a:spAutoFit/>
          </a:bodyPr>
          <a:lstStyle/>
          <a:p>
            <a:pPr algn="ctr"/>
            <a:r>
              <a:rPr lang="en-US" sz="1700" dirty="0">
                <a:solidFill>
                  <a:srgbClr val="FFFFFF"/>
                </a:solidFill>
              </a:rPr>
              <a:t>Processes &amp; Tools</a:t>
            </a:r>
            <a:endParaRPr lang="en-US" sz="700" dirty="0">
              <a:solidFill>
                <a:prstClr val="black"/>
              </a:solidFill>
            </a:endParaRPr>
          </a:p>
        </p:txBody>
      </p:sp>
      <p:sp>
        <p:nvSpPr>
          <p:cNvPr id="38" name="Freeform 135"/>
          <p:cNvSpPr>
            <a:spLocks/>
          </p:cNvSpPr>
          <p:nvPr/>
        </p:nvSpPr>
        <p:spPr bwMode="auto">
          <a:xfrm>
            <a:off x="1073150" y="3530600"/>
            <a:ext cx="247650" cy="274638"/>
          </a:xfrm>
          <a:custGeom>
            <a:avLst/>
            <a:gdLst>
              <a:gd name="T0" fmla="*/ 114300 w 136"/>
              <a:gd name="T1" fmla="*/ 0 h 1609"/>
              <a:gd name="T2" fmla="*/ 228600 w 136"/>
              <a:gd name="T3" fmla="*/ 54962 h 1609"/>
              <a:gd name="T4" fmla="*/ 171450 w 136"/>
              <a:gd name="T5" fmla="*/ 54962 h 1609"/>
              <a:gd name="T6" fmla="*/ 171450 w 136"/>
              <a:gd name="T7" fmla="*/ 219847 h 1609"/>
              <a:gd name="T8" fmla="*/ 228600 w 136"/>
              <a:gd name="T9" fmla="*/ 219847 h 1609"/>
              <a:gd name="T10" fmla="*/ 114300 w 136"/>
              <a:gd name="T11" fmla="*/ 274638 h 1609"/>
              <a:gd name="T12" fmla="*/ 0 w 136"/>
              <a:gd name="T13" fmla="*/ 219847 h 1609"/>
              <a:gd name="T14" fmla="*/ 57150 w 136"/>
              <a:gd name="T15" fmla="*/ 219847 h 1609"/>
              <a:gd name="T16" fmla="*/ 57150 w 136"/>
              <a:gd name="T17" fmla="*/ 54962 h 1609"/>
              <a:gd name="T18" fmla="*/ 0 w 136"/>
              <a:gd name="T19" fmla="*/ 54962 h 1609"/>
              <a:gd name="T20" fmla="*/ 114300 w 136"/>
              <a:gd name="T21" fmla="*/ 0 h 16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609"/>
              <a:gd name="T35" fmla="*/ 136 w 136"/>
              <a:gd name="T36" fmla="*/ 1609 h 16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609">
                <a:moveTo>
                  <a:pt x="68" y="0"/>
                </a:moveTo>
                <a:lnTo>
                  <a:pt x="136" y="322"/>
                </a:lnTo>
                <a:lnTo>
                  <a:pt x="102" y="322"/>
                </a:lnTo>
                <a:lnTo>
                  <a:pt x="102" y="1288"/>
                </a:lnTo>
                <a:lnTo>
                  <a:pt x="136" y="1288"/>
                </a:lnTo>
                <a:lnTo>
                  <a:pt x="68" y="1609"/>
                </a:lnTo>
                <a:lnTo>
                  <a:pt x="0" y="1288"/>
                </a:lnTo>
                <a:lnTo>
                  <a:pt x="34" y="1288"/>
                </a:lnTo>
                <a:lnTo>
                  <a:pt x="34" y="322"/>
                </a:lnTo>
                <a:lnTo>
                  <a:pt x="0" y="322"/>
                </a:lnTo>
                <a:lnTo>
                  <a:pt x="68" y="0"/>
                </a:lnTo>
                <a:close/>
              </a:path>
            </a:pathLst>
          </a:custGeom>
          <a:solidFill>
            <a:srgbClr val="FF9933"/>
          </a:solidFill>
          <a:ln w="9525">
            <a:noFill/>
            <a:round/>
            <a:headEnd/>
            <a:tailEnd/>
          </a:ln>
        </p:spPr>
        <p:txBody>
          <a:bodyPr/>
          <a:lstStyle/>
          <a:p>
            <a:pPr>
              <a:lnSpc>
                <a:spcPct val="80000"/>
              </a:lnSpc>
              <a:spcBef>
                <a:spcPct val="20000"/>
              </a:spcBef>
              <a:buFont typeface="Wingdings" pitchFamily="2" charset="2"/>
              <a:buChar char="ü"/>
            </a:pPr>
            <a:endParaRPr lang="en-GB" sz="1200" b="0" dirty="0">
              <a:solidFill>
                <a:prstClr val="black"/>
              </a:solidFill>
            </a:endParaRPr>
          </a:p>
        </p:txBody>
      </p:sp>
      <p:sp>
        <p:nvSpPr>
          <p:cNvPr id="39" name="Freeform 136"/>
          <p:cNvSpPr>
            <a:spLocks/>
          </p:cNvSpPr>
          <p:nvPr/>
        </p:nvSpPr>
        <p:spPr bwMode="auto">
          <a:xfrm>
            <a:off x="3549650" y="3530600"/>
            <a:ext cx="247650" cy="274638"/>
          </a:xfrm>
          <a:custGeom>
            <a:avLst/>
            <a:gdLst>
              <a:gd name="T0" fmla="*/ 114300 w 136"/>
              <a:gd name="T1" fmla="*/ 0 h 905"/>
              <a:gd name="T2" fmla="*/ 228600 w 136"/>
              <a:gd name="T3" fmla="*/ 54928 h 905"/>
              <a:gd name="T4" fmla="*/ 171450 w 136"/>
              <a:gd name="T5" fmla="*/ 54928 h 905"/>
              <a:gd name="T6" fmla="*/ 171450 w 136"/>
              <a:gd name="T7" fmla="*/ 219710 h 905"/>
              <a:gd name="T8" fmla="*/ 228600 w 136"/>
              <a:gd name="T9" fmla="*/ 219710 h 905"/>
              <a:gd name="T10" fmla="*/ 114300 w 136"/>
              <a:gd name="T11" fmla="*/ 274638 h 905"/>
              <a:gd name="T12" fmla="*/ 0 w 136"/>
              <a:gd name="T13" fmla="*/ 219710 h 905"/>
              <a:gd name="T14" fmla="*/ 57150 w 136"/>
              <a:gd name="T15" fmla="*/ 219710 h 905"/>
              <a:gd name="T16" fmla="*/ 57150 w 136"/>
              <a:gd name="T17" fmla="*/ 54928 h 905"/>
              <a:gd name="T18" fmla="*/ 0 w 136"/>
              <a:gd name="T19" fmla="*/ 54928 h 905"/>
              <a:gd name="T20" fmla="*/ 114300 w 13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905"/>
              <a:gd name="T35" fmla="*/ 136 w 13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905">
                <a:moveTo>
                  <a:pt x="68" y="0"/>
                </a:moveTo>
                <a:lnTo>
                  <a:pt x="136" y="181"/>
                </a:lnTo>
                <a:lnTo>
                  <a:pt x="102" y="181"/>
                </a:lnTo>
                <a:lnTo>
                  <a:pt x="102" y="724"/>
                </a:lnTo>
                <a:lnTo>
                  <a:pt x="136" y="724"/>
                </a:lnTo>
                <a:lnTo>
                  <a:pt x="68" y="905"/>
                </a:lnTo>
                <a:lnTo>
                  <a:pt x="0" y="724"/>
                </a:lnTo>
                <a:lnTo>
                  <a:pt x="34" y="724"/>
                </a:lnTo>
                <a:lnTo>
                  <a:pt x="34" y="181"/>
                </a:lnTo>
                <a:lnTo>
                  <a:pt x="0" y="181"/>
                </a:lnTo>
                <a:lnTo>
                  <a:pt x="68" y="0"/>
                </a:lnTo>
                <a:close/>
              </a:path>
            </a:pathLst>
          </a:custGeom>
          <a:solidFill>
            <a:srgbClr val="FF9933"/>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40" name="Freeform 137"/>
          <p:cNvSpPr>
            <a:spLocks/>
          </p:cNvSpPr>
          <p:nvPr/>
        </p:nvSpPr>
        <p:spPr bwMode="auto">
          <a:xfrm>
            <a:off x="8337550" y="3517900"/>
            <a:ext cx="247650" cy="274638"/>
          </a:xfrm>
          <a:custGeom>
            <a:avLst/>
            <a:gdLst>
              <a:gd name="T0" fmla="*/ 113453 w 135"/>
              <a:gd name="T1" fmla="*/ 0 h 905"/>
              <a:gd name="T2" fmla="*/ 228600 w 135"/>
              <a:gd name="T3" fmla="*/ 54928 h 905"/>
              <a:gd name="T4" fmla="*/ 171027 w 135"/>
              <a:gd name="T5" fmla="*/ 54928 h 905"/>
              <a:gd name="T6" fmla="*/ 171027 w 135"/>
              <a:gd name="T7" fmla="*/ 219710 h 905"/>
              <a:gd name="T8" fmla="*/ 228600 w 135"/>
              <a:gd name="T9" fmla="*/ 219710 h 905"/>
              <a:gd name="T10" fmla="*/ 113453 w 135"/>
              <a:gd name="T11" fmla="*/ 274638 h 905"/>
              <a:gd name="T12" fmla="*/ 0 w 135"/>
              <a:gd name="T13" fmla="*/ 219710 h 905"/>
              <a:gd name="T14" fmla="*/ 57573 w 135"/>
              <a:gd name="T15" fmla="*/ 219710 h 905"/>
              <a:gd name="T16" fmla="*/ 57573 w 135"/>
              <a:gd name="T17" fmla="*/ 54928 h 905"/>
              <a:gd name="T18" fmla="*/ 0 w 135"/>
              <a:gd name="T19" fmla="*/ 54928 h 905"/>
              <a:gd name="T20" fmla="*/ 113453 w 135"/>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5"/>
              <a:gd name="T34" fmla="*/ 0 h 905"/>
              <a:gd name="T35" fmla="*/ 135 w 135"/>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5" h="905">
                <a:moveTo>
                  <a:pt x="67" y="0"/>
                </a:moveTo>
                <a:lnTo>
                  <a:pt x="135" y="181"/>
                </a:lnTo>
                <a:lnTo>
                  <a:pt x="101" y="181"/>
                </a:lnTo>
                <a:lnTo>
                  <a:pt x="101" y="724"/>
                </a:lnTo>
                <a:lnTo>
                  <a:pt x="135" y="724"/>
                </a:lnTo>
                <a:lnTo>
                  <a:pt x="67" y="905"/>
                </a:lnTo>
                <a:lnTo>
                  <a:pt x="0" y="724"/>
                </a:lnTo>
                <a:lnTo>
                  <a:pt x="34" y="724"/>
                </a:lnTo>
                <a:lnTo>
                  <a:pt x="34" y="181"/>
                </a:lnTo>
                <a:lnTo>
                  <a:pt x="0" y="181"/>
                </a:lnTo>
                <a:lnTo>
                  <a:pt x="67" y="0"/>
                </a:lnTo>
                <a:close/>
              </a:path>
            </a:pathLst>
          </a:custGeom>
          <a:solidFill>
            <a:srgbClr val="FF9933"/>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41" name="Text Box 138"/>
          <p:cNvSpPr txBox="1">
            <a:spLocks noChangeArrowheads="1"/>
          </p:cNvSpPr>
          <p:nvPr/>
        </p:nvSpPr>
        <p:spPr bwMode="auto">
          <a:xfrm>
            <a:off x="412751" y="1752600"/>
            <a:ext cx="2123943" cy="1323439"/>
          </a:xfrm>
          <a:prstGeom prst="rect">
            <a:avLst/>
          </a:prstGeom>
          <a:noFill/>
          <a:ln w="9525" algn="ctr">
            <a:noFill/>
            <a:miter lim="800000"/>
            <a:headEnd/>
            <a:tailEnd/>
          </a:ln>
        </p:spPr>
        <p:txBody>
          <a:bodyPr>
            <a:spAutoFit/>
          </a:bodyPr>
          <a:lstStyle/>
          <a:p>
            <a:pPr marL="115888" indent="-115888">
              <a:buClr>
                <a:srgbClr val="CC3300"/>
              </a:buClr>
              <a:buFont typeface="Wingdings" pitchFamily="2" charset="2"/>
              <a:buChar char="§"/>
            </a:pPr>
            <a:r>
              <a:rPr lang="en-US" sz="1000" b="0" dirty="0">
                <a:solidFill>
                  <a:srgbClr val="000000"/>
                </a:solidFill>
              </a:rPr>
              <a:t>System Inventory details</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KA approach and plan</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prstClr val="black"/>
                </a:solidFill>
              </a:rPr>
              <a:t>Identify KA </a:t>
            </a:r>
            <a:r>
              <a:rPr lang="en-US" sz="1000" b="0" dirty="0" smtClean="0">
                <a:solidFill>
                  <a:prstClr val="black"/>
                </a:solidFill>
              </a:rPr>
              <a:t>Success </a:t>
            </a:r>
            <a:r>
              <a:rPr lang="en-US" sz="1000" b="0" dirty="0">
                <a:solidFill>
                  <a:prstClr val="black"/>
                </a:solidFill>
              </a:rPr>
              <a:t>Criteria</a:t>
            </a:r>
          </a:p>
          <a:p>
            <a:pPr marL="115888" indent="-115888">
              <a:buClr>
                <a:srgbClr val="CC3300"/>
              </a:buClr>
              <a:buFont typeface="Wingdings" pitchFamily="2" charset="2"/>
              <a:buChar char="§"/>
            </a:pPr>
            <a:endParaRPr lang="en-US" sz="1000" b="0" dirty="0">
              <a:solidFill>
                <a:prstClr val="black"/>
              </a:solidFill>
            </a:endParaRPr>
          </a:p>
          <a:p>
            <a:pPr marL="115888" indent="-115888">
              <a:buClr>
                <a:srgbClr val="CC3300"/>
              </a:buClr>
              <a:buFont typeface="Wingdings" pitchFamily="2" charset="2"/>
              <a:buChar char="§"/>
            </a:pPr>
            <a:r>
              <a:rPr lang="en-US" sz="1000" b="0" dirty="0">
                <a:solidFill>
                  <a:prstClr val="black"/>
                </a:solidFill>
              </a:rPr>
              <a:t>Setting up of KA and KT teams</a:t>
            </a:r>
          </a:p>
          <a:p>
            <a:pPr marL="115888" indent="-115888">
              <a:buClr>
                <a:srgbClr val="CC3300"/>
              </a:buClr>
              <a:buFont typeface="Wingdings" pitchFamily="2" charset="2"/>
              <a:buChar char="§"/>
            </a:pPr>
            <a:endParaRPr lang="en-US" sz="1000" b="0" dirty="0">
              <a:solidFill>
                <a:prstClr val="black"/>
              </a:solidFill>
            </a:endParaRPr>
          </a:p>
        </p:txBody>
      </p:sp>
      <p:sp>
        <p:nvSpPr>
          <p:cNvPr id="42" name="Text Box 139"/>
          <p:cNvSpPr txBox="1">
            <a:spLocks noChangeArrowheads="1"/>
          </p:cNvSpPr>
          <p:nvPr/>
        </p:nvSpPr>
        <p:spPr bwMode="auto">
          <a:xfrm>
            <a:off x="2786062" y="1600201"/>
            <a:ext cx="2166938" cy="2092881"/>
          </a:xfrm>
          <a:prstGeom prst="rect">
            <a:avLst/>
          </a:prstGeom>
          <a:noFill/>
          <a:ln w="9525" algn="ctr">
            <a:noFill/>
            <a:miter lim="800000"/>
            <a:headEnd/>
            <a:tailEnd/>
          </a:ln>
        </p:spPr>
        <p:txBody>
          <a:bodyPr>
            <a:spAutoFit/>
          </a:bodyPr>
          <a:lstStyle/>
          <a:p>
            <a:pPr marL="115888" indent="-115888">
              <a:buClr>
                <a:srgbClr val="CC3300"/>
              </a:buClr>
              <a:buFont typeface="Wingdings" pitchFamily="2" charset="2"/>
              <a:buChar char="§"/>
            </a:pPr>
            <a:r>
              <a:rPr lang="en-US" sz="1000" b="0" dirty="0">
                <a:solidFill>
                  <a:srgbClr val="000000"/>
                </a:solidFill>
              </a:rPr>
              <a:t>System profiling</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Assessment of knowledge levels</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Gap analysis and POC identification</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Baseline </a:t>
            </a:r>
            <a:r>
              <a:rPr lang="en-US" sz="1000" b="0" dirty="0" smtClean="0">
                <a:solidFill>
                  <a:srgbClr val="000000"/>
                </a:solidFill>
              </a:rPr>
              <a:t>Inventory </a:t>
            </a:r>
          </a:p>
          <a:p>
            <a:pPr marL="115888" indent="-115888">
              <a:buClr>
                <a:srgbClr val="CC3300"/>
              </a:buClr>
              <a:buFont typeface="Wingdings" pitchFamily="2" charset="2"/>
              <a:buChar char="§"/>
            </a:pPr>
            <a:endParaRPr lang="en-US" sz="1000" b="0" dirty="0" smtClean="0">
              <a:solidFill>
                <a:srgbClr val="000000"/>
              </a:solidFill>
            </a:endParaRPr>
          </a:p>
          <a:p>
            <a:pPr marL="115888" indent="-115888">
              <a:buClr>
                <a:srgbClr val="CC3300"/>
              </a:buClr>
              <a:buFont typeface="Wingdings" pitchFamily="2" charset="2"/>
              <a:buChar char="§"/>
            </a:pPr>
            <a:r>
              <a:rPr lang="en-US" sz="1000" b="0" dirty="0" smtClean="0">
                <a:solidFill>
                  <a:srgbClr val="000000"/>
                </a:solidFill>
              </a:rPr>
              <a:t>Compute Transition Complexity Index </a:t>
            </a:r>
            <a:endParaRPr lang="en-US" sz="1000" b="0" dirty="0">
              <a:solidFill>
                <a:srgbClr val="000000"/>
              </a:solidFill>
            </a:endParaRP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endParaRPr lang="en-US" sz="1000" b="0" dirty="0">
              <a:solidFill>
                <a:srgbClr val="000000"/>
              </a:solidFill>
            </a:endParaRPr>
          </a:p>
        </p:txBody>
      </p:sp>
      <p:sp>
        <p:nvSpPr>
          <p:cNvPr id="43" name="Rectangle 140"/>
          <p:cNvSpPr>
            <a:spLocks noChangeArrowheads="1"/>
          </p:cNvSpPr>
          <p:nvPr/>
        </p:nvSpPr>
        <p:spPr bwMode="auto">
          <a:xfrm>
            <a:off x="7594600" y="1531961"/>
            <a:ext cx="2146300" cy="1938992"/>
          </a:xfrm>
          <a:prstGeom prst="rect">
            <a:avLst/>
          </a:prstGeom>
          <a:noFill/>
          <a:ln w="9525" algn="ctr">
            <a:noFill/>
            <a:miter lim="800000"/>
            <a:headEnd/>
            <a:tailEnd/>
          </a:ln>
        </p:spPr>
        <p:txBody>
          <a:bodyPr wrap="square">
            <a:spAutoFit/>
          </a:bodyPr>
          <a:lstStyle/>
          <a:p>
            <a:pPr marL="109538" indent="-109538">
              <a:lnSpc>
                <a:spcPct val="150000"/>
              </a:lnSpc>
              <a:buClr>
                <a:srgbClr val="CC3300"/>
              </a:buClr>
              <a:buFont typeface="Wingdings" pitchFamily="2" charset="2"/>
              <a:buChar char="§"/>
            </a:pPr>
            <a:r>
              <a:rPr lang="en-US" sz="1000" b="0" dirty="0">
                <a:solidFill>
                  <a:srgbClr val="000000"/>
                </a:solidFill>
              </a:rPr>
              <a:t>Workshops and </a:t>
            </a:r>
            <a:r>
              <a:rPr lang="en-US" sz="1000" b="0" dirty="0" smtClean="0">
                <a:solidFill>
                  <a:srgbClr val="000000"/>
                </a:solidFill>
              </a:rPr>
              <a:t>interviews</a:t>
            </a:r>
            <a:endParaRPr lang="en-US" sz="1000" b="0" dirty="0">
              <a:solidFill>
                <a:srgbClr val="000000"/>
              </a:solidFill>
            </a:endParaRPr>
          </a:p>
          <a:p>
            <a:pPr marL="109538" indent="-109538">
              <a:lnSpc>
                <a:spcPct val="150000"/>
              </a:lnSpc>
              <a:buClr>
                <a:srgbClr val="CC3300"/>
              </a:buClr>
              <a:buFont typeface="Wingdings" pitchFamily="2" charset="2"/>
              <a:buChar char="§"/>
            </a:pPr>
            <a:r>
              <a:rPr lang="en-US" sz="1000" b="0" dirty="0">
                <a:solidFill>
                  <a:srgbClr val="000000"/>
                </a:solidFill>
              </a:rPr>
              <a:t>Questionnaires and walkthrough </a:t>
            </a:r>
            <a:r>
              <a:rPr lang="en-US" sz="1000" b="0" dirty="0" smtClean="0">
                <a:solidFill>
                  <a:srgbClr val="000000"/>
                </a:solidFill>
              </a:rPr>
              <a:t>sessions</a:t>
            </a:r>
            <a:endParaRPr lang="en-US" sz="1000" b="0" dirty="0">
              <a:solidFill>
                <a:srgbClr val="000000"/>
              </a:solidFill>
            </a:endParaRPr>
          </a:p>
          <a:p>
            <a:pPr marL="109538" indent="-109538">
              <a:lnSpc>
                <a:spcPct val="150000"/>
              </a:lnSpc>
              <a:buClr>
                <a:srgbClr val="CC3300"/>
              </a:buClr>
              <a:buFont typeface="Wingdings" pitchFamily="2" charset="2"/>
              <a:buChar char="§"/>
            </a:pPr>
            <a:r>
              <a:rPr lang="en-US" sz="1000" b="0" dirty="0">
                <a:solidFill>
                  <a:srgbClr val="000000"/>
                </a:solidFill>
              </a:rPr>
              <a:t>One to one sessions with </a:t>
            </a:r>
            <a:r>
              <a:rPr lang="en-US" sz="1000" b="0" dirty="0" smtClean="0">
                <a:solidFill>
                  <a:srgbClr val="000000"/>
                </a:solidFill>
              </a:rPr>
              <a:t>SMEs</a:t>
            </a:r>
            <a:endParaRPr lang="en-US" sz="1000" b="0" dirty="0">
              <a:solidFill>
                <a:srgbClr val="000000"/>
              </a:solidFill>
            </a:endParaRPr>
          </a:p>
          <a:p>
            <a:pPr marL="109538" indent="-109538">
              <a:lnSpc>
                <a:spcPct val="150000"/>
              </a:lnSpc>
              <a:buClr>
                <a:srgbClr val="CC3300"/>
              </a:buClr>
              <a:buFont typeface="Wingdings" pitchFamily="2" charset="2"/>
              <a:buChar char="§"/>
            </a:pPr>
            <a:r>
              <a:rPr lang="en-US" sz="1000" b="0" dirty="0">
                <a:solidFill>
                  <a:srgbClr val="000000"/>
                </a:solidFill>
              </a:rPr>
              <a:t>System </a:t>
            </a:r>
            <a:r>
              <a:rPr lang="en-US" sz="1000" b="0" dirty="0" smtClean="0">
                <a:solidFill>
                  <a:srgbClr val="000000"/>
                </a:solidFill>
              </a:rPr>
              <a:t>appreciation</a:t>
            </a:r>
            <a:endParaRPr lang="en-US" sz="1000" b="0" dirty="0">
              <a:solidFill>
                <a:srgbClr val="000000"/>
              </a:solidFill>
            </a:endParaRPr>
          </a:p>
          <a:p>
            <a:pPr marL="109538" indent="-109538">
              <a:lnSpc>
                <a:spcPct val="150000"/>
              </a:lnSpc>
              <a:buClr>
                <a:srgbClr val="CC3300"/>
              </a:buClr>
              <a:buFont typeface="Wingdings" pitchFamily="2" charset="2"/>
              <a:buChar char="§"/>
            </a:pPr>
            <a:r>
              <a:rPr lang="en-US" sz="1000" b="0" dirty="0">
                <a:solidFill>
                  <a:srgbClr val="000000"/>
                </a:solidFill>
              </a:rPr>
              <a:t>Understanding of </a:t>
            </a:r>
            <a:endParaRPr lang="en-US" sz="1000" b="0" dirty="0" smtClean="0">
              <a:solidFill>
                <a:srgbClr val="000000"/>
              </a:solidFill>
            </a:endParaRPr>
          </a:p>
          <a:p>
            <a:pPr marL="109538" indent="-109538">
              <a:lnSpc>
                <a:spcPct val="150000"/>
              </a:lnSpc>
              <a:buClr>
                <a:srgbClr val="CC3300"/>
              </a:buClr>
            </a:pPr>
            <a:r>
              <a:rPr lang="en-US" sz="1000" dirty="0" smtClean="0">
                <a:solidFill>
                  <a:srgbClr val="000000"/>
                </a:solidFill>
              </a:rPr>
              <a:t>   </a:t>
            </a:r>
            <a:r>
              <a:rPr lang="en-US" sz="1000" b="0" dirty="0" smtClean="0">
                <a:solidFill>
                  <a:srgbClr val="000000"/>
                </a:solidFill>
              </a:rPr>
              <a:t>existing </a:t>
            </a:r>
            <a:r>
              <a:rPr lang="en-US" sz="1000" b="0" dirty="0">
                <a:solidFill>
                  <a:srgbClr val="000000"/>
                </a:solidFill>
              </a:rPr>
              <a:t>processes</a:t>
            </a:r>
          </a:p>
          <a:p>
            <a:pPr>
              <a:lnSpc>
                <a:spcPct val="150000"/>
              </a:lnSpc>
              <a:buClr>
                <a:srgbClr val="CC3300"/>
              </a:buClr>
              <a:buFont typeface="Wingdings" pitchFamily="2" charset="2"/>
              <a:buChar char="§"/>
            </a:pPr>
            <a:endParaRPr lang="en-US" sz="1000" b="0" dirty="0">
              <a:solidFill>
                <a:srgbClr val="000000"/>
              </a:solidFill>
            </a:endParaRPr>
          </a:p>
        </p:txBody>
      </p:sp>
      <p:sp>
        <p:nvSpPr>
          <p:cNvPr id="44" name="Freeform 142"/>
          <p:cNvSpPr>
            <a:spLocks/>
          </p:cNvSpPr>
          <p:nvPr/>
        </p:nvSpPr>
        <p:spPr bwMode="auto">
          <a:xfrm>
            <a:off x="1071432" y="4525964"/>
            <a:ext cx="1989798" cy="1876425"/>
          </a:xfrm>
          <a:custGeom>
            <a:avLst/>
            <a:gdLst>
              <a:gd name="T0" fmla="*/ 1377553 w 1188"/>
              <a:gd name="T1" fmla="*/ 0 h 1376"/>
              <a:gd name="T2" fmla="*/ 0 w 1188"/>
              <a:gd name="T3" fmla="*/ 0 h 1376"/>
              <a:gd name="T4" fmla="*/ 0 w 1188"/>
              <a:gd name="T5" fmla="*/ 1876425 h 1376"/>
              <a:gd name="T6" fmla="*/ 1377553 w 1188"/>
              <a:gd name="T7" fmla="*/ 1876425 h 1376"/>
              <a:gd name="T8" fmla="*/ 1836738 w 1188"/>
              <a:gd name="T9" fmla="*/ 938213 h 1376"/>
              <a:gd name="T10" fmla="*/ 1377553 w 1188"/>
              <a:gd name="T11" fmla="*/ 0 h 1376"/>
              <a:gd name="T12" fmla="*/ 0 60000 65536"/>
              <a:gd name="T13" fmla="*/ 0 60000 65536"/>
              <a:gd name="T14" fmla="*/ 0 60000 65536"/>
              <a:gd name="T15" fmla="*/ 0 60000 65536"/>
              <a:gd name="T16" fmla="*/ 0 60000 65536"/>
              <a:gd name="T17" fmla="*/ 0 60000 65536"/>
              <a:gd name="T18" fmla="*/ 0 w 1188"/>
              <a:gd name="T19" fmla="*/ 0 h 1376"/>
              <a:gd name="T20" fmla="*/ 1188 w 1188"/>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188" h="1376">
                <a:moveTo>
                  <a:pt x="891" y="0"/>
                </a:moveTo>
                <a:lnTo>
                  <a:pt x="0" y="0"/>
                </a:lnTo>
                <a:lnTo>
                  <a:pt x="0" y="1376"/>
                </a:lnTo>
                <a:lnTo>
                  <a:pt x="891" y="1376"/>
                </a:lnTo>
                <a:lnTo>
                  <a:pt x="1188" y="688"/>
                </a:lnTo>
                <a:lnTo>
                  <a:pt x="891" y="0"/>
                </a:lnTo>
                <a:close/>
              </a:path>
            </a:pathLst>
          </a:custGeom>
          <a:solidFill>
            <a:srgbClr val="808080"/>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45" name="Freeform 143"/>
          <p:cNvSpPr>
            <a:spLocks/>
          </p:cNvSpPr>
          <p:nvPr/>
        </p:nvSpPr>
        <p:spPr bwMode="auto">
          <a:xfrm>
            <a:off x="742950" y="4344988"/>
            <a:ext cx="2476500" cy="2057400"/>
          </a:xfrm>
          <a:custGeom>
            <a:avLst/>
            <a:gdLst>
              <a:gd name="T0" fmla="*/ 1714500 w 1188"/>
              <a:gd name="T1" fmla="*/ 0 h 1376"/>
              <a:gd name="T2" fmla="*/ 0 w 1188"/>
              <a:gd name="T3" fmla="*/ 0 h 1376"/>
              <a:gd name="T4" fmla="*/ 0 w 1188"/>
              <a:gd name="T5" fmla="*/ 2057400 h 1376"/>
              <a:gd name="T6" fmla="*/ 1714500 w 1188"/>
              <a:gd name="T7" fmla="*/ 2057400 h 1376"/>
              <a:gd name="T8" fmla="*/ 2286000 w 1188"/>
              <a:gd name="T9" fmla="*/ 1028700 h 1376"/>
              <a:gd name="T10" fmla="*/ 1714500 w 1188"/>
              <a:gd name="T11" fmla="*/ 0 h 1376"/>
              <a:gd name="T12" fmla="*/ 0 60000 65536"/>
              <a:gd name="T13" fmla="*/ 0 60000 65536"/>
              <a:gd name="T14" fmla="*/ 0 60000 65536"/>
              <a:gd name="T15" fmla="*/ 0 60000 65536"/>
              <a:gd name="T16" fmla="*/ 0 60000 65536"/>
              <a:gd name="T17" fmla="*/ 0 60000 65536"/>
              <a:gd name="T18" fmla="*/ 0 w 1188"/>
              <a:gd name="T19" fmla="*/ 0 h 1376"/>
              <a:gd name="T20" fmla="*/ 1188 w 1188"/>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188" h="1376">
                <a:moveTo>
                  <a:pt x="891" y="0"/>
                </a:moveTo>
                <a:lnTo>
                  <a:pt x="0" y="0"/>
                </a:lnTo>
                <a:lnTo>
                  <a:pt x="0" y="1376"/>
                </a:lnTo>
                <a:lnTo>
                  <a:pt x="891" y="1376"/>
                </a:lnTo>
                <a:lnTo>
                  <a:pt x="1188" y="688"/>
                </a:lnTo>
                <a:lnTo>
                  <a:pt x="891" y="0"/>
                </a:lnTo>
                <a:close/>
              </a:path>
            </a:pathLst>
          </a:custGeom>
          <a:solidFill>
            <a:srgbClr val="EAEAEA"/>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46" name="Freeform 144"/>
          <p:cNvSpPr>
            <a:spLocks/>
          </p:cNvSpPr>
          <p:nvPr/>
        </p:nvSpPr>
        <p:spPr bwMode="auto">
          <a:xfrm>
            <a:off x="742950" y="4153916"/>
            <a:ext cx="2476500" cy="2248472"/>
          </a:xfrm>
          <a:custGeom>
            <a:avLst/>
            <a:gdLst>
              <a:gd name="T0" fmla="*/ 1714500 w 1188"/>
              <a:gd name="T1" fmla="*/ 0 h 1376"/>
              <a:gd name="T2" fmla="*/ 0 w 1188"/>
              <a:gd name="T3" fmla="*/ 0 h 1376"/>
              <a:gd name="T4" fmla="*/ 0 w 1188"/>
              <a:gd name="T5" fmla="*/ 2057400 h 1376"/>
              <a:gd name="T6" fmla="*/ 1714500 w 1188"/>
              <a:gd name="T7" fmla="*/ 2057400 h 1376"/>
              <a:gd name="T8" fmla="*/ 2286000 w 1188"/>
              <a:gd name="T9" fmla="*/ 1028700 h 1376"/>
              <a:gd name="T10" fmla="*/ 1714500 w 1188"/>
              <a:gd name="T11" fmla="*/ 0 h 1376"/>
              <a:gd name="T12" fmla="*/ 0 60000 65536"/>
              <a:gd name="T13" fmla="*/ 0 60000 65536"/>
              <a:gd name="T14" fmla="*/ 0 60000 65536"/>
              <a:gd name="T15" fmla="*/ 0 60000 65536"/>
              <a:gd name="T16" fmla="*/ 0 60000 65536"/>
              <a:gd name="T17" fmla="*/ 0 60000 65536"/>
              <a:gd name="T18" fmla="*/ 0 w 1188"/>
              <a:gd name="T19" fmla="*/ 0 h 1376"/>
              <a:gd name="T20" fmla="*/ 1188 w 1188"/>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188" h="1376">
                <a:moveTo>
                  <a:pt x="891" y="0"/>
                </a:moveTo>
                <a:lnTo>
                  <a:pt x="0" y="0"/>
                </a:lnTo>
                <a:lnTo>
                  <a:pt x="0" y="1376"/>
                </a:lnTo>
                <a:lnTo>
                  <a:pt x="891" y="1376"/>
                </a:lnTo>
                <a:lnTo>
                  <a:pt x="1188" y="688"/>
                </a:lnTo>
                <a:lnTo>
                  <a:pt x="891" y="0"/>
                </a:lnTo>
                <a:close/>
              </a:path>
            </a:pathLst>
          </a:custGeom>
          <a:ln>
            <a:headEnd/>
            <a:tailEnd/>
          </a:ln>
        </p:spPr>
        <p:style>
          <a:lnRef idx="1">
            <a:schemeClr val="dk1"/>
          </a:lnRef>
          <a:fillRef idx="2">
            <a:schemeClr val="dk1"/>
          </a:fillRef>
          <a:effectRef idx="1">
            <a:schemeClr val="dk1"/>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47" name="Freeform 145"/>
          <p:cNvSpPr>
            <a:spLocks/>
          </p:cNvSpPr>
          <p:nvPr/>
        </p:nvSpPr>
        <p:spPr bwMode="auto">
          <a:xfrm>
            <a:off x="3817937" y="4335463"/>
            <a:ext cx="2476500" cy="2057400"/>
          </a:xfrm>
          <a:custGeom>
            <a:avLst/>
            <a:gdLst>
              <a:gd name="T0" fmla="*/ 1714032 w 1223"/>
              <a:gd name="T1" fmla="*/ 0 h 1376"/>
              <a:gd name="T2" fmla="*/ 0 w 1223"/>
              <a:gd name="T3" fmla="*/ 0 h 1376"/>
              <a:gd name="T4" fmla="*/ 0 w 1223"/>
              <a:gd name="T5" fmla="*/ 2057400 h 1376"/>
              <a:gd name="T6" fmla="*/ 1714032 w 1223"/>
              <a:gd name="T7" fmla="*/ 2057400 h 1376"/>
              <a:gd name="T8" fmla="*/ 2286000 w 1223"/>
              <a:gd name="T9" fmla="*/ 1028700 h 1376"/>
              <a:gd name="T10" fmla="*/ 1714032 w 1223"/>
              <a:gd name="T11" fmla="*/ 0 h 1376"/>
              <a:gd name="T12" fmla="*/ 0 60000 65536"/>
              <a:gd name="T13" fmla="*/ 0 60000 65536"/>
              <a:gd name="T14" fmla="*/ 0 60000 65536"/>
              <a:gd name="T15" fmla="*/ 0 60000 65536"/>
              <a:gd name="T16" fmla="*/ 0 60000 65536"/>
              <a:gd name="T17" fmla="*/ 0 60000 65536"/>
              <a:gd name="T18" fmla="*/ 0 w 1223"/>
              <a:gd name="T19" fmla="*/ 0 h 1376"/>
              <a:gd name="T20" fmla="*/ 1223 w 1223"/>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223" h="1376">
                <a:moveTo>
                  <a:pt x="917" y="0"/>
                </a:moveTo>
                <a:lnTo>
                  <a:pt x="0" y="0"/>
                </a:lnTo>
                <a:lnTo>
                  <a:pt x="0" y="1376"/>
                </a:lnTo>
                <a:lnTo>
                  <a:pt x="917" y="1376"/>
                </a:lnTo>
                <a:lnTo>
                  <a:pt x="1223" y="688"/>
                </a:lnTo>
                <a:lnTo>
                  <a:pt x="917"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48" name="Freeform 146"/>
          <p:cNvSpPr>
            <a:spLocks/>
          </p:cNvSpPr>
          <p:nvPr/>
        </p:nvSpPr>
        <p:spPr bwMode="auto">
          <a:xfrm>
            <a:off x="3797300" y="4343401"/>
            <a:ext cx="2476500" cy="2066925"/>
          </a:xfrm>
          <a:custGeom>
            <a:avLst/>
            <a:gdLst>
              <a:gd name="T0" fmla="*/ 1714032 w 1223"/>
              <a:gd name="T1" fmla="*/ 0 h 1376"/>
              <a:gd name="T2" fmla="*/ 0 w 1223"/>
              <a:gd name="T3" fmla="*/ 0 h 1376"/>
              <a:gd name="T4" fmla="*/ 0 w 1223"/>
              <a:gd name="T5" fmla="*/ 2066925 h 1376"/>
              <a:gd name="T6" fmla="*/ 1714032 w 1223"/>
              <a:gd name="T7" fmla="*/ 2066925 h 1376"/>
              <a:gd name="T8" fmla="*/ 2286000 w 1223"/>
              <a:gd name="T9" fmla="*/ 1033463 h 1376"/>
              <a:gd name="T10" fmla="*/ 1714032 w 1223"/>
              <a:gd name="T11" fmla="*/ 0 h 1376"/>
              <a:gd name="T12" fmla="*/ 0 60000 65536"/>
              <a:gd name="T13" fmla="*/ 0 60000 65536"/>
              <a:gd name="T14" fmla="*/ 0 60000 65536"/>
              <a:gd name="T15" fmla="*/ 0 60000 65536"/>
              <a:gd name="T16" fmla="*/ 0 60000 65536"/>
              <a:gd name="T17" fmla="*/ 0 60000 65536"/>
              <a:gd name="T18" fmla="*/ 0 w 1223"/>
              <a:gd name="T19" fmla="*/ 0 h 1376"/>
              <a:gd name="T20" fmla="*/ 1223 w 1223"/>
              <a:gd name="T21" fmla="*/ 1376 h 1376"/>
            </a:gdLst>
            <a:ahLst/>
            <a:cxnLst>
              <a:cxn ang="T12">
                <a:pos x="T0" y="T1"/>
              </a:cxn>
              <a:cxn ang="T13">
                <a:pos x="T2" y="T3"/>
              </a:cxn>
              <a:cxn ang="T14">
                <a:pos x="T4" y="T5"/>
              </a:cxn>
              <a:cxn ang="T15">
                <a:pos x="T6" y="T7"/>
              </a:cxn>
              <a:cxn ang="T16">
                <a:pos x="T8" y="T9"/>
              </a:cxn>
              <a:cxn ang="T17">
                <a:pos x="T10" y="T11"/>
              </a:cxn>
            </a:cxnLst>
            <a:rect l="T18" t="T19" r="T20" b="T21"/>
            <a:pathLst>
              <a:path w="1223" h="1376">
                <a:moveTo>
                  <a:pt x="917" y="0"/>
                </a:moveTo>
                <a:lnTo>
                  <a:pt x="0" y="0"/>
                </a:lnTo>
                <a:lnTo>
                  <a:pt x="0" y="1376"/>
                </a:lnTo>
                <a:lnTo>
                  <a:pt x="917" y="1376"/>
                </a:lnTo>
                <a:lnTo>
                  <a:pt x="1223" y="688"/>
                </a:lnTo>
                <a:lnTo>
                  <a:pt x="917" y="0"/>
                </a:lnTo>
                <a:close/>
              </a:path>
            </a:pathLst>
          </a:custGeom>
          <a:solidFill>
            <a:schemeClr val="accent2">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49" name="Rectangle 151"/>
          <p:cNvSpPr>
            <a:spLocks noChangeArrowheads="1"/>
          </p:cNvSpPr>
          <p:nvPr/>
        </p:nvSpPr>
        <p:spPr bwMode="auto">
          <a:xfrm>
            <a:off x="3962400" y="4351360"/>
            <a:ext cx="1074012" cy="369332"/>
          </a:xfrm>
          <a:prstGeom prst="rect">
            <a:avLst/>
          </a:prstGeom>
          <a:noFill/>
          <a:ln w="9525">
            <a:noFill/>
            <a:miter lim="800000"/>
            <a:headEnd/>
            <a:tailEnd/>
          </a:ln>
        </p:spPr>
        <p:txBody>
          <a:bodyPr wrap="none" lIns="0" tIns="0" rIns="0" bIns="0">
            <a:spAutoFit/>
          </a:bodyPr>
          <a:lstStyle/>
          <a:p>
            <a:r>
              <a:rPr lang="en-US" sz="1200" u="sng" dirty="0">
                <a:solidFill>
                  <a:srgbClr val="000000"/>
                </a:solidFill>
              </a:rPr>
              <a:t>System</a:t>
            </a:r>
          </a:p>
          <a:p>
            <a:r>
              <a:rPr lang="en-US" sz="1200" u="sng" dirty="0">
                <a:solidFill>
                  <a:srgbClr val="000000"/>
                </a:solidFill>
              </a:rPr>
              <a:t>Documentation </a:t>
            </a:r>
            <a:endParaRPr lang="en-US" sz="1200" u="sng" dirty="0">
              <a:solidFill>
                <a:prstClr val="black"/>
              </a:solidFill>
            </a:endParaRPr>
          </a:p>
        </p:txBody>
      </p:sp>
      <p:sp>
        <p:nvSpPr>
          <p:cNvPr id="50" name="Freeform 153"/>
          <p:cNvSpPr>
            <a:spLocks/>
          </p:cNvSpPr>
          <p:nvPr/>
        </p:nvSpPr>
        <p:spPr bwMode="auto">
          <a:xfrm>
            <a:off x="6686550" y="4267200"/>
            <a:ext cx="2476500" cy="2057400"/>
          </a:xfrm>
          <a:custGeom>
            <a:avLst/>
            <a:gdLst>
              <a:gd name="T0" fmla="*/ 1714000 w 1143"/>
              <a:gd name="T1" fmla="*/ 0 h 1375"/>
              <a:gd name="T2" fmla="*/ 0 w 1143"/>
              <a:gd name="T3" fmla="*/ 0 h 1375"/>
              <a:gd name="T4" fmla="*/ 0 w 1143"/>
              <a:gd name="T5" fmla="*/ 2057400 h 1375"/>
              <a:gd name="T6" fmla="*/ 1714000 w 1143"/>
              <a:gd name="T7" fmla="*/ 2057400 h 1375"/>
              <a:gd name="T8" fmla="*/ 2286000 w 1143"/>
              <a:gd name="T9" fmla="*/ 1027952 h 1375"/>
              <a:gd name="T10" fmla="*/ 1714000 w 1143"/>
              <a:gd name="T11" fmla="*/ 0 h 1375"/>
              <a:gd name="T12" fmla="*/ 0 60000 65536"/>
              <a:gd name="T13" fmla="*/ 0 60000 65536"/>
              <a:gd name="T14" fmla="*/ 0 60000 65536"/>
              <a:gd name="T15" fmla="*/ 0 60000 65536"/>
              <a:gd name="T16" fmla="*/ 0 60000 65536"/>
              <a:gd name="T17" fmla="*/ 0 60000 65536"/>
              <a:gd name="T18" fmla="*/ 0 w 1143"/>
              <a:gd name="T19" fmla="*/ 0 h 1375"/>
              <a:gd name="T20" fmla="*/ 1143 w 1143"/>
              <a:gd name="T21" fmla="*/ 1375 h 1375"/>
            </a:gdLst>
            <a:ahLst/>
            <a:cxnLst>
              <a:cxn ang="T12">
                <a:pos x="T0" y="T1"/>
              </a:cxn>
              <a:cxn ang="T13">
                <a:pos x="T2" y="T3"/>
              </a:cxn>
              <a:cxn ang="T14">
                <a:pos x="T4" y="T5"/>
              </a:cxn>
              <a:cxn ang="T15">
                <a:pos x="T6" y="T7"/>
              </a:cxn>
              <a:cxn ang="T16">
                <a:pos x="T8" y="T9"/>
              </a:cxn>
              <a:cxn ang="T17">
                <a:pos x="T10" y="T11"/>
              </a:cxn>
            </a:cxnLst>
            <a:rect l="T18" t="T19" r="T20" b="T21"/>
            <a:pathLst>
              <a:path w="1143" h="1375">
                <a:moveTo>
                  <a:pt x="857" y="0"/>
                </a:moveTo>
                <a:lnTo>
                  <a:pt x="0" y="0"/>
                </a:lnTo>
                <a:lnTo>
                  <a:pt x="0" y="1375"/>
                </a:lnTo>
                <a:lnTo>
                  <a:pt x="857" y="1375"/>
                </a:lnTo>
                <a:lnTo>
                  <a:pt x="1143" y="687"/>
                </a:lnTo>
                <a:lnTo>
                  <a:pt x="857" y="0"/>
                </a:lnTo>
                <a:close/>
              </a:path>
            </a:pathLst>
          </a:custGeom>
          <a:solidFill>
            <a:schemeClr val="accent6">
              <a:lumMod val="20000"/>
              <a:lumOff val="80000"/>
            </a:schemeClr>
          </a:solidFill>
          <a:ln>
            <a:headEnd/>
            <a:tailEnd/>
          </a:ln>
        </p:spPr>
        <p:style>
          <a:lnRef idx="1">
            <a:schemeClr val="accent5"/>
          </a:lnRef>
          <a:fillRef idx="2">
            <a:schemeClr val="accent5"/>
          </a:fillRef>
          <a:effectRef idx="1">
            <a:schemeClr val="accent5"/>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51" name="Freeform 154"/>
          <p:cNvSpPr>
            <a:spLocks/>
          </p:cNvSpPr>
          <p:nvPr/>
        </p:nvSpPr>
        <p:spPr bwMode="auto">
          <a:xfrm>
            <a:off x="6662473" y="4267200"/>
            <a:ext cx="2476500" cy="2057400"/>
          </a:xfrm>
          <a:custGeom>
            <a:avLst/>
            <a:gdLst>
              <a:gd name="T0" fmla="*/ 1714000 w 1143"/>
              <a:gd name="T1" fmla="*/ 0 h 1375"/>
              <a:gd name="T2" fmla="*/ 0 w 1143"/>
              <a:gd name="T3" fmla="*/ 0 h 1375"/>
              <a:gd name="T4" fmla="*/ 0 w 1143"/>
              <a:gd name="T5" fmla="*/ 2057400 h 1375"/>
              <a:gd name="T6" fmla="*/ 1714000 w 1143"/>
              <a:gd name="T7" fmla="*/ 2057400 h 1375"/>
              <a:gd name="T8" fmla="*/ 2286000 w 1143"/>
              <a:gd name="T9" fmla="*/ 1027952 h 1375"/>
              <a:gd name="T10" fmla="*/ 1714000 w 1143"/>
              <a:gd name="T11" fmla="*/ 0 h 1375"/>
              <a:gd name="T12" fmla="*/ 0 60000 65536"/>
              <a:gd name="T13" fmla="*/ 0 60000 65536"/>
              <a:gd name="T14" fmla="*/ 0 60000 65536"/>
              <a:gd name="T15" fmla="*/ 0 60000 65536"/>
              <a:gd name="T16" fmla="*/ 0 60000 65536"/>
              <a:gd name="T17" fmla="*/ 0 60000 65536"/>
              <a:gd name="T18" fmla="*/ 0 w 1143"/>
              <a:gd name="T19" fmla="*/ 0 h 1375"/>
              <a:gd name="T20" fmla="*/ 1143 w 1143"/>
              <a:gd name="T21" fmla="*/ 1375 h 1375"/>
            </a:gdLst>
            <a:ahLst/>
            <a:cxnLst>
              <a:cxn ang="T12">
                <a:pos x="T0" y="T1"/>
              </a:cxn>
              <a:cxn ang="T13">
                <a:pos x="T2" y="T3"/>
              </a:cxn>
              <a:cxn ang="T14">
                <a:pos x="T4" y="T5"/>
              </a:cxn>
              <a:cxn ang="T15">
                <a:pos x="T6" y="T7"/>
              </a:cxn>
              <a:cxn ang="T16">
                <a:pos x="T8" y="T9"/>
              </a:cxn>
              <a:cxn ang="T17">
                <a:pos x="T10" y="T11"/>
              </a:cxn>
            </a:cxnLst>
            <a:rect l="T18" t="T19" r="T20" b="T21"/>
            <a:pathLst>
              <a:path w="1143" h="1375">
                <a:moveTo>
                  <a:pt x="857" y="0"/>
                </a:moveTo>
                <a:lnTo>
                  <a:pt x="0" y="0"/>
                </a:lnTo>
                <a:lnTo>
                  <a:pt x="0" y="1375"/>
                </a:lnTo>
                <a:lnTo>
                  <a:pt x="857" y="1375"/>
                </a:lnTo>
                <a:lnTo>
                  <a:pt x="1143" y="687"/>
                </a:lnTo>
                <a:lnTo>
                  <a:pt x="857" y="0"/>
                </a:lnTo>
                <a:close/>
              </a:path>
            </a:pathLst>
          </a:custGeom>
          <a:noFill/>
          <a:ln w="9525" cap="rnd">
            <a:solidFill>
              <a:srgbClr val="996633"/>
            </a:solid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52" name="Rectangle 156"/>
          <p:cNvSpPr>
            <a:spLocks noChangeArrowheads="1"/>
          </p:cNvSpPr>
          <p:nvPr/>
        </p:nvSpPr>
        <p:spPr bwMode="auto">
          <a:xfrm>
            <a:off x="6947958" y="4406901"/>
            <a:ext cx="1307042" cy="227013"/>
          </a:xfrm>
          <a:prstGeom prst="rect">
            <a:avLst/>
          </a:prstGeom>
          <a:noFill/>
          <a:ln w="9525">
            <a:noFill/>
            <a:miter lim="800000"/>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53" name="Rectangle 158"/>
          <p:cNvSpPr>
            <a:spLocks noChangeArrowheads="1"/>
          </p:cNvSpPr>
          <p:nvPr/>
        </p:nvSpPr>
        <p:spPr bwMode="auto">
          <a:xfrm>
            <a:off x="7016750" y="4343400"/>
            <a:ext cx="801501" cy="184666"/>
          </a:xfrm>
          <a:prstGeom prst="rect">
            <a:avLst/>
          </a:prstGeom>
          <a:noFill/>
          <a:ln w="9525">
            <a:noFill/>
            <a:miter lim="800000"/>
            <a:headEnd/>
            <a:tailEnd/>
          </a:ln>
        </p:spPr>
        <p:txBody>
          <a:bodyPr wrap="none" lIns="0" tIns="0" rIns="0" bIns="0">
            <a:spAutoFit/>
          </a:bodyPr>
          <a:lstStyle/>
          <a:p>
            <a:r>
              <a:rPr lang="en-US" sz="1200" u="sng" dirty="0">
                <a:solidFill>
                  <a:srgbClr val="000000"/>
                </a:solidFill>
              </a:rPr>
              <a:t>Acceptance</a:t>
            </a:r>
            <a:endParaRPr lang="en-US" sz="1200" u="sng" dirty="0">
              <a:solidFill>
                <a:prstClr val="black"/>
              </a:solidFill>
            </a:endParaRPr>
          </a:p>
        </p:txBody>
      </p:sp>
      <p:sp>
        <p:nvSpPr>
          <p:cNvPr id="54" name="Rectangle 159"/>
          <p:cNvSpPr>
            <a:spLocks noChangeArrowheads="1"/>
          </p:cNvSpPr>
          <p:nvPr/>
        </p:nvSpPr>
        <p:spPr bwMode="auto">
          <a:xfrm>
            <a:off x="3797300" y="4781265"/>
            <a:ext cx="2146300" cy="1169551"/>
          </a:xfrm>
          <a:prstGeom prst="rect">
            <a:avLst/>
          </a:prstGeom>
          <a:noFill/>
          <a:ln w="9525" algn="ctr">
            <a:noFill/>
            <a:miter lim="800000"/>
            <a:headEnd/>
            <a:tailEnd/>
          </a:ln>
        </p:spPr>
        <p:txBody>
          <a:bodyPr wrap="square">
            <a:spAutoFit/>
          </a:bodyPr>
          <a:lstStyle/>
          <a:p>
            <a:pPr marL="115888" indent="-115888">
              <a:buClr>
                <a:srgbClr val="CC3300"/>
              </a:buClr>
              <a:buFont typeface="Wingdings" pitchFamily="2" charset="2"/>
              <a:buChar char="§"/>
            </a:pPr>
            <a:r>
              <a:rPr lang="en-US" sz="1000" b="0" dirty="0">
                <a:solidFill>
                  <a:srgbClr val="000000"/>
                </a:solidFill>
              </a:rPr>
              <a:t>Application architecture</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System interaction models</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User interface specification</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Data models, process structure</a:t>
            </a:r>
          </a:p>
        </p:txBody>
      </p:sp>
      <p:sp>
        <p:nvSpPr>
          <p:cNvPr id="55" name="Rectangle 160"/>
          <p:cNvSpPr>
            <a:spLocks noChangeArrowheads="1"/>
          </p:cNvSpPr>
          <p:nvPr/>
        </p:nvSpPr>
        <p:spPr bwMode="auto">
          <a:xfrm>
            <a:off x="6686550" y="4574272"/>
            <a:ext cx="2228850" cy="1323439"/>
          </a:xfrm>
          <a:prstGeom prst="rect">
            <a:avLst/>
          </a:prstGeom>
          <a:noFill/>
          <a:ln w="9525" algn="ctr">
            <a:noFill/>
            <a:miter lim="800000"/>
            <a:headEnd/>
            <a:tailEnd/>
          </a:ln>
        </p:spPr>
        <p:txBody>
          <a:bodyPr wrap="square">
            <a:spAutoFit/>
          </a:bodyPr>
          <a:lstStyle/>
          <a:p>
            <a:pPr marL="115888" indent="-115888">
              <a:buClr>
                <a:srgbClr val="CC3300"/>
              </a:buClr>
              <a:buFont typeface="Wingdings" pitchFamily="2" charset="2"/>
              <a:buChar char="§"/>
            </a:pPr>
            <a:r>
              <a:rPr lang="en-US" sz="1000" b="0" dirty="0">
                <a:solidFill>
                  <a:srgbClr val="000000"/>
                </a:solidFill>
              </a:rPr>
              <a:t>Review of system documentation </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Incorporate  review comments</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Maintenance Process definition</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Verify KA </a:t>
            </a:r>
            <a:r>
              <a:rPr lang="en-US" sz="1000" b="0" dirty="0" smtClean="0">
                <a:solidFill>
                  <a:srgbClr val="000000"/>
                </a:solidFill>
              </a:rPr>
              <a:t>Success Criteria </a:t>
            </a:r>
            <a:endParaRPr lang="en-US" sz="1000" b="0" dirty="0">
              <a:solidFill>
                <a:srgbClr val="000000"/>
              </a:solidFill>
            </a:endParaRPr>
          </a:p>
          <a:p>
            <a:pPr marL="115888" indent="-115888">
              <a:buClr>
                <a:srgbClr val="CC3300"/>
              </a:buClr>
              <a:buFont typeface="Wingdings" pitchFamily="2" charset="2"/>
              <a:buChar char="§"/>
            </a:pPr>
            <a:endParaRPr lang="en-US" sz="1000" b="0" dirty="0">
              <a:solidFill>
                <a:srgbClr val="000000"/>
              </a:solidFill>
            </a:endParaRPr>
          </a:p>
        </p:txBody>
      </p:sp>
      <p:sp>
        <p:nvSpPr>
          <p:cNvPr id="56" name="Rectangle 165"/>
          <p:cNvSpPr>
            <a:spLocks noChangeArrowheads="1"/>
          </p:cNvSpPr>
          <p:nvPr/>
        </p:nvSpPr>
        <p:spPr bwMode="auto">
          <a:xfrm>
            <a:off x="990600" y="4378656"/>
            <a:ext cx="1485900" cy="369332"/>
          </a:xfrm>
          <a:prstGeom prst="rect">
            <a:avLst/>
          </a:prstGeom>
          <a:noFill/>
          <a:ln w="9525">
            <a:noFill/>
            <a:miter lim="800000"/>
            <a:headEnd/>
            <a:tailEnd/>
          </a:ln>
        </p:spPr>
        <p:txBody>
          <a:bodyPr wrap="square" lIns="0" tIns="0" rIns="0" bIns="0">
            <a:spAutoFit/>
          </a:bodyPr>
          <a:lstStyle/>
          <a:p>
            <a:r>
              <a:rPr lang="en-US" sz="1200" u="sng" dirty="0">
                <a:solidFill>
                  <a:srgbClr val="000000"/>
                </a:solidFill>
              </a:rPr>
              <a:t>Reverse </a:t>
            </a:r>
          </a:p>
          <a:p>
            <a:r>
              <a:rPr lang="en-US" sz="1200" u="sng" dirty="0">
                <a:solidFill>
                  <a:srgbClr val="000000"/>
                </a:solidFill>
              </a:rPr>
              <a:t>Presentation</a:t>
            </a:r>
            <a:endParaRPr lang="en-US" sz="1200" u="sng" dirty="0">
              <a:solidFill>
                <a:prstClr val="black"/>
              </a:solidFill>
            </a:endParaRPr>
          </a:p>
        </p:txBody>
      </p:sp>
      <p:sp>
        <p:nvSpPr>
          <p:cNvPr id="57" name="Rectangle 166"/>
          <p:cNvSpPr>
            <a:spLocks noChangeArrowheads="1"/>
          </p:cNvSpPr>
          <p:nvPr/>
        </p:nvSpPr>
        <p:spPr bwMode="auto">
          <a:xfrm>
            <a:off x="825499" y="4746008"/>
            <a:ext cx="2280316" cy="1785104"/>
          </a:xfrm>
          <a:prstGeom prst="rect">
            <a:avLst/>
          </a:prstGeom>
          <a:noFill/>
          <a:ln w="9525" algn="ctr">
            <a:noFill/>
            <a:miter lim="800000"/>
            <a:headEnd/>
            <a:tailEnd/>
          </a:ln>
        </p:spPr>
        <p:txBody>
          <a:bodyPr wrap="square">
            <a:spAutoFit/>
          </a:bodyPr>
          <a:lstStyle/>
          <a:p>
            <a:pPr marL="115888" indent="-115888">
              <a:buClr>
                <a:srgbClr val="CC3300"/>
              </a:buClr>
              <a:buFont typeface="Wingdings" pitchFamily="2" charset="2"/>
              <a:buChar char="§"/>
            </a:pPr>
            <a:r>
              <a:rPr lang="en-US" sz="1000" b="0" dirty="0">
                <a:solidFill>
                  <a:srgbClr val="000000"/>
                </a:solidFill>
                <a:latin typeface="Lucida Sans" pitchFamily="34" charset="0"/>
                <a:cs typeface="Times New Roman" pitchFamily="18" charset="0"/>
              </a:rPr>
              <a:t>Reverse Presentation of Knowledge acquired</a:t>
            </a:r>
          </a:p>
          <a:p>
            <a:pPr marL="115888" indent="-115888">
              <a:buClr>
                <a:srgbClr val="CC3300"/>
              </a:buClr>
              <a:buFont typeface="Wingdings" pitchFamily="2" charset="2"/>
              <a:buChar char="§"/>
            </a:pPr>
            <a:endParaRPr lang="en-US" sz="1000" b="0" dirty="0">
              <a:solidFill>
                <a:srgbClr val="000000"/>
              </a:solidFill>
              <a:latin typeface="Lucida Sans" pitchFamily="34" charset="0"/>
              <a:cs typeface="Times New Roman" pitchFamily="18" charset="0"/>
            </a:endParaRPr>
          </a:p>
          <a:p>
            <a:pPr marL="115888" indent="-115888">
              <a:buClr>
                <a:srgbClr val="CC3300"/>
              </a:buClr>
              <a:buFont typeface="Wingdings" pitchFamily="2" charset="2"/>
              <a:buChar char="§"/>
            </a:pPr>
            <a:r>
              <a:rPr lang="en-US" sz="1000" b="0" dirty="0">
                <a:solidFill>
                  <a:srgbClr val="000000"/>
                </a:solidFill>
                <a:latin typeface="Lucida Sans" pitchFamily="34" charset="0"/>
                <a:cs typeface="Times New Roman" pitchFamily="18" charset="0"/>
              </a:rPr>
              <a:t>Confirmation of Knowledge acquired </a:t>
            </a:r>
          </a:p>
          <a:p>
            <a:pPr marL="115888" indent="-115888">
              <a:buClr>
                <a:srgbClr val="CC3300"/>
              </a:buClr>
              <a:buFont typeface="Wingdings" pitchFamily="2" charset="2"/>
              <a:buChar char="§"/>
            </a:pPr>
            <a:endParaRPr lang="en-US" sz="1000" b="0" dirty="0">
              <a:solidFill>
                <a:srgbClr val="000000"/>
              </a:solidFill>
              <a:latin typeface="Lucida Sans" pitchFamily="34" charset="0"/>
              <a:cs typeface="Times New Roman" pitchFamily="18" charset="0"/>
            </a:endParaRPr>
          </a:p>
          <a:p>
            <a:pPr marL="115888" indent="-115888">
              <a:buClr>
                <a:srgbClr val="CC3300"/>
              </a:buClr>
              <a:buFont typeface="Wingdings" pitchFamily="2" charset="2"/>
              <a:buChar char="§"/>
            </a:pPr>
            <a:r>
              <a:rPr lang="en-US" sz="1000" b="0" dirty="0">
                <a:solidFill>
                  <a:srgbClr val="000000"/>
                </a:solidFill>
                <a:latin typeface="Lucida Sans" pitchFamily="34" charset="0"/>
                <a:cs typeface="Times New Roman" pitchFamily="18" charset="0"/>
              </a:rPr>
              <a:t>Gap Documentation </a:t>
            </a:r>
          </a:p>
          <a:p>
            <a:pPr marL="115888" indent="-115888">
              <a:buClr>
                <a:srgbClr val="CC3300"/>
              </a:buClr>
              <a:buFont typeface="Wingdings" pitchFamily="2" charset="2"/>
              <a:buChar char="§"/>
            </a:pPr>
            <a:endParaRPr lang="en-US" sz="1000" b="0" dirty="0">
              <a:solidFill>
                <a:srgbClr val="000000"/>
              </a:solidFill>
              <a:latin typeface="Lucida Sans" pitchFamily="34" charset="0"/>
              <a:cs typeface="Times New Roman" pitchFamily="18" charset="0"/>
            </a:endParaRPr>
          </a:p>
          <a:p>
            <a:pPr marL="115888" indent="-115888">
              <a:buClr>
                <a:srgbClr val="CC3300"/>
              </a:buClr>
              <a:buFont typeface="Wingdings" pitchFamily="2" charset="2"/>
              <a:buChar char="§"/>
            </a:pPr>
            <a:r>
              <a:rPr lang="en-US" sz="1000" b="0" dirty="0">
                <a:solidFill>
                  <a:srgbClr val="000000"/>
                </a:solidFill>
                <a:latin typeface="Lucida Sans" pitchFamily="34" charset="0"/>
                <a:cs typeface="Times New Roman" pitchFamily="18" charset="0"/>
              </a:rPr>
              <a:t>KS of Production support processes</a:t>
            </a:r>
          </a:p>
          <a:p>
            <a:pPr marL="115888" indent="-115888">
              <a:buClr>
                <a:srgbClr val="CC3300"/>
              </a:buClr>
              <a:buFont typeface="Wingdings" pitchFamily="2" charset="2"/>
              <a:buChar char="§"/>
            </a:pPr>
            <a:endParaRPr lang="en-US" sz="1000" b="0" dirty="0">
              <a:solidFill>
                <a:srgbClr val="000000"/>
              </a:solidFill>
              <a:latin typeface="Lucida Sans" pitchFamily="34" charset="0"/>
              <a:cs typeface="Times New Roman" pitchFamily="18" charset="0"/>
            </a:endParaRPr>
          </a:p>
        </p:txBody>
      </p:sp>
      <p:sp>
        <p:nvSpPr>
          <p:cNvPr id="58" name="Freeform 154"/>
          <p:cNvSpPr>
            <a:spLocks/>
          </p:cNvSpPr>
          <p:nvPr/>
        </p:nvSpPr>
        <p:spPr bwMode="auto">
          <a:xfrm>
            <a:off x="5292492" y="1156649"/>
            <a:ext cx="2204773" cy="2333625"/>
          </a:xfrm>
          <a:custGeom>
            <a:avLst/>
            <a:gdLst>
              <a:gd name="T0" fmla="*/ 1714000 w 1143"/>
              <a:gd name="T1" fmla="*/ 0 h 1375"/>
              <a:gd name="T2" fmla="*/ 0 w 1143"/>
              <a:gd name="T3" fmla="*/ 0 h 1375"/>
              <a:gd name="T4" fmla="*/ 0 w 1143"/>
              <a:gd name="T5" fmla="*/ 2057400 h 1375"/>
              <a:gd name="T6" fmla="*/ 1714000 w 1143"/>
              <a:gd name="T7" fmla="*/ 2057400 h 1375"/>
              <a:gd name="T8" fmla="*/ 2286000 w 1143"/>
              <a:gd name="T9" fmla="*/ 1027952 h 1375"/>
              <a:gd name="T10" fmla="*/ 1714000 w 1143"/>
              <a:gd name="T11" fmla="*/ 0 h 1375"/>
              <a:gd name="T12" fmla="*/ 0 60000 65536"/>
              <a:gd name="T13" fmla="*/ 0 60000 65536"/>
              <a:gd name="T14" fmla="*/ 0 60000 65536"/>
              <a:gd name="T15" fmla="*/ 0 60000 65536"/>
              <a:gd name="T16" fmla="*/ 0 60000 65536"/>
              <a:gd name="T17" fmla="*/ 0 60000 65536"/>
              <a:gd name="T18" fmla="*/ 0 w 1143"/>
              <a:gd name="T19" fmla="*/ 0 h 1375"/>
              <a:gd name="T20" fmla="*/ 1143 w 1143"/>
              <a:gd name="T21" fmla="*/ 1375 h 1375"/>
            </a:gdLst>
            <a:ahLst/>
            <a:cxnLst>
              <a:cxn ang="T12">
                <a:pos x="T0" y="T1"/>
              </a:cxn>
              <a:cxn ang="T13">
                <a:pos x="T2" y="T3"/>
              </a:cxn>
              <a:cxn ang="T14">
                <a:pos x="T4" y="T5"/>
              </a:cxn>
              <a:cxn ang="T15">
                <a:pos x="T6" y="T7"/>
              </a:cxn>
              <a:cxn ang="T16">
                <a:pos x="T8" y="T9"/>
              </a:cxn>
              <a:cxn ang="T17">
                <a:pos x="T10" y="T11"/>
              </a:cxn>
            </a:cxnLst>
            <a:rect l="T18" t="T19" r="T20" b="T21"/>
            <a:pathLst>
              <a:path w="1143" h="1375">
                <a:moveTo>
                  <a:pt x="857" y="0"/>
                </a:moveTo>
                <a:lnTo>
                  <a:pt x="0" y="0"/>
                </a:lnTo>
                <a:lnTo>
                  <a:pt x="0" y="1375"/>
                </a:lnTo>
                <a:lnTo>
                  <a:pt x="857" y="1375"/>
                </a:lnTo>
                <a:lnTo>
                  <a:pt x="1143" y="687"/>
                </a:lnTo>
                <a:lnTo>
                  <a:pt x="857" y="0"/>
                </a:lnTo>
                <a:close/>
              </a:path>
            </a:pathLst>
          </a:custGeom>
          <a:ln>
            <a:headEnd/>
            <a:tailEnd/>
          </a:ln>
        </p:spPr>
        <p:style>
          <a:lnRef idx="1">
            <a:schemeClr val="accent4"/>
          </a:lnRef>
          <a:fillRef idx="2">
            <a:schemeClr val="accent4"/>
          </a:fillRef>
          <a:effectRef idx="1">
            <a:schemeClr val="accent4"/>
          </a:effectRef>
          <a:fontRef idx="minor">
            <a:schemeClr val="dk1"/>
          </a:fontRef>
        </p:style>
        <p:txBody>
          <a:bodyPr/>
          <a:lstStyle/>
          <a:p>
            <a:pPr>
              <a:lnSpc>
                <a:spcPct val="80000"/>
              </a:lnSpc>
              <a:spcBef>
                <a:spcPct val="20000"/>
              </a:spcBef>
              <a:buFont typeface="Wingdings" pitchFamily="2" charset="2"/>
              <a:buChar char="ü"/>
            </a:pPr>
            <a:endParaRPr lang="en-GB" sz="1200" b="0">
              <a:solidFill>
                <a:prstClr val="black"/>
              </a:solidFill>
              <a:latin typeface="Arial" pitchFamily="34" charset="0"/>
              <a:cs typeface="Arial" pitchFamily="34" charset="0"/>
            </a:endParaRPr>
          </a:p>
        </p:txBody>
      </p:sp>
      <p:sp>
        <p:nvSpPr>
          <p:cNvPr id="59" name="Rectangle 160"/>
          <p:cNvSpPr>
            <a:spLocks noChangeArrowheads="1"/>
          </p:cNvSpPr>
          <p:nvPr/>
        </p:nvSpPr>
        <p:spPr bwMode="auto">
          <a:xfrm>
            <a:off x="5448300" y="1752600"/>
            <a:ext cx="1743869" cy="1477328"/>
          </a:xfrm>
          <a:prstGeom prst="rect">
            <a:avLst/>
          </a:prstGeom>
          <a:noFill/>
          <a:ln w="9525" algn="ctr">
            <a:noFill/>
            <a:miter lim="800000"/>
            <a:headEnd/>
            <a:tailEnd/>
          </a:ln>
        </p:spPr>
        <p:txBody>
          <a:bodyPr>
            <a:spAutoFit/>
          </a:bodyPr>
          <a:lstStyle/>
          <a:p>
            <a:pPr marL="115888" indent="-115888">
              <a:buClr>
                <a:srgbClr val="CC3300"/>
              </a:buClr>
              <a:buFont typeface="Wingdings" pitchFamily="2" charset="2"/>
              <a:buChar char="§"/>
            </a:pPr>
            <a:r>
              <a:rPr lang="en-US" sz="1000" b="0" dirty="0">
                <a:solidFill>
                  <a:srgbClr val="000000"/>
                </a:solidFill>
              </a:rPr>
              <a:t>Self study of System </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Review available documents</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Identify gaps in documentation </a:t>
            </a:r>
          </a:p>
          <a:p>
            <a:pPr marL="115888" indent="-115888">
              <a:buClr>
                <a:srgbClr val="CC3300"/>
              </a:buClr>
              <a:buFont typeface="Wingdings" pitchFamily="2" charset="2"/>
              <a:buChar char="§"/>
            </a:pPr>
            <a:endParaRPr lang="en-US" sz="1000" b="0" dirty="0">
              <a:solidFill>
                <a:srgbClr val="000000"/>
              </a:solidFill>
            </a:endParaRPr>
          </a:p>
          <a:p>
            <a:pPr marL="115888" indent="-115888">
              <a:buClr>
                <a:srgbClr val="CC3300"/>
              </a:buClr>
              <a:buFont typeface="Wingdings" pitchFamily="2" charset="2"/>
              <a:buChar char="§"/>
            </a:pPr>
            <a:r>
              <a:rPr lang="en-US" sz="1000" b="0" dirty="0">
                <a:solidFill>
                  <a:srgbClr val="000000"/>
                </a:solidFill>
              </a:rPr>
              <a:t>Reverse engineering</a:t>
            </a:r>
          </a:p>
        </p:txBody>
      </p:sp>
      <p:sp>
        <p:nvSpPr>
          <p:cNvPr id="60" name="Freeform 136"/>
          <p:cNvSpPr>
            <a:spLocks/>
          </p:cNvSpPr>
          <p:nvPr/>
        </p:nvSpPr>
        <p:spPr bwMode="auto">
          <a:xfrm>
            <a:off x="6108700" y="3505200"/>
            <a:ext cx="247650" cy="274638"/>
          </a:xfrm>
          <a:custGeom>
            <a:avLst/>
            <a:gdLst>
              <a:gd name="T0" fmla="*/ 114300 w 136"/>
              <a:gd name="T1" fmla="*/ 0 h 905"/>
              <a:gd name="T2" fmla="*/ 228600 w 136"/>
              <a:gd name="T3" fmla="*/ 54928 h 905"/>
              <a:gd name="T4" fmla="*/ 171450 w 136"/>
              <a:gd name="T5" fmla="*/ 54928 h 905"/>
              <a:gd name="T6" fmla="*/ 171450 w 136"/>
              <a:gd name="T7" fmla="*/ 219710 h 905"/>
              <a:gd name="T8" fmla="*/ 228600 w 136"/>
              <a:gd name="T9" fmla="*/ 219710 h 905"/>
              <a:gd name="T10" fmla="*/ 114300 w 136"/>
              <a:gd name="T11" fmla="*/ 274638 h 905"/>
              <a:gd name="T12" fmla="*/ 0 w 136"/>
              <a:gd name="T13" fmla="*/ 219710 h 905"/>
              <a:gd name="T14" fmla="*/ 57150 w 136"/>
              <a:gd name="T15" fmla="*/ 219710 h 905"/>
              <a:gd name="T16" fmla="*/ 57150 w 136"/>
              <a:gd name="T17" fmla="*/ 54928 h 905"/>
              <a:gd name="T18" fmla="*/ 0 w 136"/>
              <a:gd name="T19" fmla="*/ 54928 h 905"/>
              <a:gd name="T20" fmla="*/ 114300 w 13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905"/>
              <a:gd name="T35" fmla="*/ 136 w 13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905">
                <a:moveTo>
                  <a:pt x="68" y="0"/>
                </a:moveTo>
                <a:lnTo>
                  <a:pt x="136" y="181"/>
                </a:lnTo>
                <a:lnTo>
                  <a:pt x="102" y="181"/>
                </a:lnTo>
                <a:lnTo>
                  <a:pt x="102" y="724"/>
                </a:lnTo>
                <a:lnTo>
                  <a:pt x="136" y="724"/>
                </a:lnTo>
                <a:lnTo>
                  <a:pt x="68" y="905"/>
                </a:lnTo>
                <a:lnTo>
                  <a:pt x="0" y="724"/>
                </a:lnTo>
                <a:lnTo>
                  <a:pt x="34" y="724"/>
                </a:lnTo>
                <a:lnTo>
                  <a:pt x="34" y="181"/>
                </a:lnTo>
                <a:lnTo>
                  <a:pt x="0" y="181"/>
                </a:lnTo>
                <a:lnTo>
                  <a:pt x="68" y="0"/>
                </a:lnTo>
                <a:close/>
              </a:path>
            </a:pathLst>
          </a:custGeom>
          <a:solidFill>
            <a:srgbClr val="FF9933"/>
          </a:solidFill>
          <a:ln w="9525">
            <a:noFill/>
            <a:round/>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61" name="Rectangle 22"/>
          <p:cNvSpPr>
            <a:spLocks noChangeArrowheads="1"/>
          </p:cNvSpPr>
          <p:nvPr/>
        </p:nvSpPr>
        <p:spPr bwMode="auto">
          <a:xfrm>
            <a:off x="5695950" y="1295401"/>
            <a:ext cx="1061112" cy="314325"/>
          </a:xfrm>
          <a:prstGeom prst="rect">
            <a:avLst/>
          </a:prstGeom>
          <a:noFill/>
          <a:ln w="9525">
            <a:noFill/>
            <a:miter lim="800000"/>
            <a:headEnd/>
            <a:tailEnd/>
          </a:ln>
        </p:spPr>
        <p:txBody>
          <a:bodyPr/>
          <a:lstStyle/>
          <a:p>
            <a:pPr>
              <a:lnSpc>
                <a:spcPct val="80000"/>
              </a:lnSpc>
              <a:spcBef>
                <a:spcPct val="20000"/>
              </a:spcBef>
              <a:buFont typeface="Wingdings" pitchFamily="2" charset="2"/>
              <a:buChar char="ü"/>
            </a:pPr>
            <a:endParaRPr lang="en-GB" sz="1200" b="0">
              <a:solidFill>
                <a:prstClr val="black"/>
              </a:solidFill>
            </a:endParaRPr>
          </a:p>
        </p:txBody>
      </p:sp>
      <p:sp>
        <p:nvSpPr>
          <p:cNvPr id="62" name="Rectangle 24"/>
          <p:cNvSpPr>
            <a:spLocks noChangeArrowheads="1"/>
          </p:cNvSpPr>
          <p:nvPr/>
        </p:nvSpPr>
        <p:spPr bwMode="auto">
          <a:xfrm>
            <a:off x="5613401" y="1219200"/>
            <a:ext cx="700513" cy="184666"/>
          </a:xfrm>
          <a:prstGeom prst="rect">
            <a:avLst/>
          </a:prstGeom>
          <a:noFill/>
          <a:ln w="9525">
            <a:noFill/>
            <a:miter lim="800000"/>
            <a:headEnd/>
            <a:tailEnd/>
          </a:ln>
        </p:spPr>
        <p:txBody>
          <a:bodyPr wrap="none" lIns="0" tIns="0" rIns="0" bIns="0">
            <a:spAutoFit/>
          </a:bodyPr>
          <a:lstStyle/>
          <a:p>
            <a:r>
              <a:rPr lang="en-US" sz="1200" u="sng" dirty="0">
                <a:solidFill>
                  <a:srgbClr val="000000"/>
                </a:solidFill>
              </a:rPr>
              <a:t>Self Study</a:t>
            </a:r>
            <a:endParaRPr lang="en-US" sz="1200" u="sng" dirty="0">
              <a:solidFill>
                <a:prstClr val="black"/>
              </a:solidFill>
            </a:endParaRPr>
          </a:p>
        </p:txBody>
      </p:sp>
      <p:sp>
        <p:nvSpPr>
          <p:cNvPr id="63" name="Rectangle 180"/>
          <p:cNvSpPr>
            <a:spLocks noChangeArrowheads="1"/>
          </p:cNvSpPr>
          <p:nvPr/>
        </p:nvSpPr>
        <p:spPr bwMode="auto">
          <a:xfrm>
            <a:off x="2805525" y="1219200"/>
            <a:ext cx="1544846" cy="369332"/>
          </a:xfrm>
          <a:prstGeom prst="rect">
            <a:avLst/>
          </a:prstGeom>
          <a:noFill/>
          <a:ln w="9525">
            <a:noFill/>
            <a:miter lim="800000"/>
            <a:headEnd/>
            <a:tailEnd/>
          </a:ln>
        </p:spPr>
        <p:txBody>
          <a:bodyPr wrap="none" lIns="0" tIns="0" rIns="0" bIns="0">
            <a:spAutoFit/>
          </a:bodyPr>
          <a:lstStyle/>
          <a:p>
            <a:r>
              <a:rPr lang="en-US" sz="1200" u="sng" dirty="0">
                <a:solidFill>
                  <a:prstClr val="black"/>
                </a:solidFill>
              </a:rPr>
              <a:t>Baseline Assessment  </a:t>
            </a:r>
          </a:p>
          <a:p>
            <a:r>
              <a:rPr lang="en-US" sz="1200" u="sng" dirty="0">
                <a:solidFill>
                  <a:prstClr val="black"/>
                </a:solidFill>
              </a:rPr>
              <a:t>and Planning</a:t>
            </a:r>
          </a:p>
        </p:txBody>
      </p:sp>
      <p:sp>
        <p:nvSpPr>
          <p:cNvPr id="3" name="Footer Placeholder 2"/>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4956282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GE Transportation_PPT Template_20160530">
  <a:themeElements>
    <a:clrScheme name="Custom 176">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F2A260"/>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accent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effectLst/>
            <a:latin typeface="+mn-lt"/>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ABM community">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ABM community">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Transportation_PPT Template_20160530</Template>
  <TotalTime>13643</TotalTime>
  <Words>1179</Words>
  <Application>Microsoft Office PowerPoint</Application>
  <PresentationFormat>A4 Paper (210x297 mm)</PresentationFormat>
  <Paragraphs>377</Paragraphs>
  <Slides>14</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18" baseType="lpstr">
      <vt:lpstr>GE Transportation_PPT Template_20160530</vt:lpstr>
      <vt:lpstr>Closing slides</vt:lpstr>
      <vt:lpstr>Section break</vt:lpstr>
      <vt:lpstr>think-cell Slide</vt:lpstr>
      <vt:lpstr>PowerPoint Presentation</vt:lpstr>
      <vt:lpstr>Agenda</vt:lpstr>
      <vt:lpstr>CG team – Roles &amp; Responsibilities</vt:lpstr>
      <vt:lpstr>CG team on call – Roles &amp; Responsibilities</vt:lpstr>
      <vt:lpstr>CG team on call – Roles &amp; Responsibilities</vt:lpstr>
      <vt:lpstr>CG team on call – Roles &amp; Responsibilities</vt:lpstr>
      <vt:lpstr>Project skill set required versus actual</vt:lpstr>
      <vt:lpstr>Project skill set required versus actual</vt:lpstr>
      <vt:lpstr>Knowledge Transition Approach</vt:lpstr>
      <vt:lpstr>SDT Modules – Areas where we need KT</vt:lpstr>
      <vt:lpstr>Operational Excellence Checks</vt:lpstr>
      <vt:lpstr>RACI Matrix – OpMec Activities</vt:lpstr>
      <vt:lpstr>SDT Program Status</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Proposal - GET Website Support</dc:title>
  <dc:creator>Gaurav Gupta (GE)</dc:creator>
  <cp:lastModifiedBy>Saraswathi Nagaraj</cp:lastModifiedBy>
  <cp:revision>315</cp:revision>
  <dcterms:created xsi:type="dcterms:W3CDTF">2016-06-20T20:45:41Z</dcterms:created>
  <dcterms:modified xsi:type="dcterms:W3CDTF">2017-01-03T10:06:44Z</dcterms:modified>
</cp:coreProperties>
</file>