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2"/>
  </p:notesMasterIdLst>
  <p:sldIdLst>
    <p:sldId id="259" r:id="rId5"/>
    <p:sldId id="305" r:id="rId6"/>
    <p:sldId id="312" r:id="rId7"/>
    <p:sldId id="315" r:id="rId8"/>
    <p:sldId id="318" r:id="rId9"/>
    <p:sldId id="317" r:id="rId10"/>
    <p:sldId id="28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3" d="100"/>
          <a:sy n="93" d="100"/>
        </p:scale>
        <p:origin x="-1014" y="360"/>
      </p:cViewPr>
      <p:guideLst>
        <p:guide orient="horz" pos="3851"/>
        <p:guide pos="192"/>
        <p:guide pos="55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078C2A-391C-4315-98C7-FAA60D7DFAAB}" type="slidenum">
              <a:rPr lang="en-US" smtClean="0"/>
              <a:t>5</a:t>
            </a:fld>
            <a:endParaRPr lang="en-US"/>
          </a:p>
        </p:txBody>
      </p:sp>
    </p:spTree>
    <p:extLst>
      <p:ext uri="{BB962C8B-B14F-4D97-AF65-F5344CB8AC3E}">
        <p14:creationId xmlns:p14="http://schemas.microsoft.com/office/powerpoint/2010/main" val="37596551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581"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77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8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8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89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91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96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9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0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05"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65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67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7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74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77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79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81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4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2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86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6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67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2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2.jpeg"/><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4.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2.xml"/><Relationship Id="rId21" Type="http://schemas.openxmlformats.org/officeDocument/2006/relationships/tags" Target="../tags/tag82.xml"/><Relationship Id="rId7" Type="http://schemas.openxmlformats.org/officeDocument/2006/relationships/slideLayout" Target="../slideLayouts/slideLayout26.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1.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2.jpeg"/><Relationship Id="rId5" Type="http://schemas.openxmlformats.org/officeDocument/2006/relationships/slideLayout" Target="../slideLayouts/slideLayout24.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29.xml"/><Relationship Id="rId19" Type="http://schemas.openxmlformats.org/officeDocument/2006/relationships/tags" Target="../tags/tag80.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557"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8"/>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0"/>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1"/>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2"/>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3"/>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6"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845"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94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27"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01/05/17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items from previous meeting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92828295"/>
              </p:ext>
            </p:extLst>
          </p:nvPr>
        </p:nvGraphicFramePr>
        <p:xfrm>
          <a:off x="313900" y="1399309"/>
          <a:ext cx="8525300" cy="3795830"/>
        </p:xfrm>
        <a:graphic>
          <a:graphicData uri="http://schemas.openxmlformats.org/drawingml/2006/table">
            <a:tbl>
              <a:tblPr firstRow="1" bandRow="1">
                <a:tableStyleId>{7DF18680-E054-41AD-8BC1-D1AEF772440D}</a:tableStyleId>
              </a:tblPr>
              <a:tblGrid>
                <a:gridCol w="4970385"/>
                <a:gridCol w="1306754"/>
                <a:gridCol w="1251732"/>
                <a:gridCol w="996429"/>
              </a:tblGrid>
              <a:tr h="444542">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Status</a:t>
                      </a:r>
                      <a:endParaRPr lang="en-US" sz="1200" dirty="0"/>
                    </a:p>
                  </a:txBody>
                  <a:tcPr/>
                </a:tc>
              </a:tr>
              <a:tr h="3852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PO for Andrey – Both GE and CG working through to get it issued on UK entity</a:t>
                      </a:r>
                    </a:p>
                  </a:txBody>
                  <a:tcPr/>
                </a:tc>
                <a:tc>
                  <a:txBody>
                    <a:bodyPr/>
                    <a:lstStyle/>
                    <a:p>
                      <a:r>
                        <a:rPr lang="en-US" sz="1000" dirty="0" smtClean="0"/>
                        <a:t>Paul</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09-Dec-2016</a:t>
                      </a:r>
                    </a:p>
                    <a:p>
                      <a:pPr marL="0" marR="0" indent="0" algn="l" defTabSz="844029"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endParaRPr lang="en-US" sz="1000" dirty="0"/>
                    </a:p>
                  </a:txBody>
                  <a:tcPr/>
                </a:tc>
              </a:tr>
              <a:tr h="3270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Evaluation on the Skill matrix of</a:t>
                      </a:r>
                      <a:r>
                        <a:rPr lang="en-US" sz="1000" baseline="0" dirty="0" smtClean="0"/>
                        <a:t> SDT resources which is shared with GE.</a:t>
                      </a:r>
                      <a:endParaRPr lang="en-US" sz="1000" dirty="0" smtClean="0"/>
                    </a:p>
                  </a:txBody>
                  <a:tcPr/>
                </a:tc>
                <a:tc>
                  <a:txBody>
                    <a:bodyPr/>
                    <a:lstStyle/>
                    <a:p>
                      <a:r>
                        <a:rPr lang="en-US" sz="1000" dirty="0" smtClean="0"/>
                        <a:t>Rohit/Chandra</a:t>
                      </a:r>
                      <a:endParaRPr lang="en-US" sz="1000" dirty="0"/>
                    </a:p>
                  </a:txBody>
                  <a:tcPr/>
                </a:tc>
                <a:tc>
                  <a:txBody>
                    <a:bodyPr/>
                    <a:lstStyle/>
                    <a:p>
                      <a:r>
                        <a:rPr lang="en-US" sz="1000" dirty="0" smtClean="0"/>
                        <a:t>31-Dec-2016</a:t>
                      </a:r>
                      <a:endParaRPr lang="en-US" sz="1000" dirty="0"/>
                    </a:p>
                  </a:txBody>
                  <a:tcPr/>
                </a:tc>
                <a:tc>
                  <a:txBody>
                    <a:bodyPr/>
                    <a:lstStyle/>
                    <a:p>
                      <a:r>
                        <a:rPr lang="en-US" sz="1000" dirty="0" smtClean="0"/>
                        <a:t>In Progress</a:t>
                      </a:r>
                      <a:endParaRPr lang="en-US" sz="1000" dirty="0"/>
                    </a:p>
                  </a:txBody>
                  <a:tcPr/>
                </a:tc>
              </a:tr>
              <a:tr h="523064">
                <a:tc>
                  <a:txBody>
                    <a:bodyPr/>
                    <a:lstStyle/>
                    <a:p>
                      <a:r>
                        <a:rPr lang="en-US" sz="1000" kern="1200" dirty="0" smtClean="0">
                          <a:solidFill>
                            <a:schemeClr val="dk1"/>
                          </a:solidFill>
                          <a:effectLst/>
                          <a:latin typeface="+mn-lt"/>
                          <a:ea typeface="+mn-ea"/>
                          <a:cs typeface="+mn-cs"/>
                        </a:rPr>
                        <a:t>Finalizing RACI</a:t>
                      </a:r>
                      <a:r>
                        <a:rPr lang="en-US" sz="1000" kern="1200" baseline="0" dirty="0" smtClean="0">
                          <a:solidFill>
                            <a:schemeClr val="dk1"/>
                          </a:solidFill>
                          <a:effectLst/>
                          <a:latin typeface="+mn-lt"/>
                          <a:ea typeface="+mn-ea"/>
                          <a:cs typeface="+mn-cs"/>
                        </a:rPr>
                        <a:t> matrix from CG and GE side</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r>
                        <a:rPr lang="en-US" sz="1000" dirty="0" smtClean="0"/>
                        <a:t>TBD</a:t>
                      </a:r>
                      <a:endParaRPr lang="en-US" sz="1000" dirty="0"/>
                    </a:p>
                  </a:txBody>
                  <a:tcPr/>
                </a:tc>
                <a:tc>
                  <a:txBody>
                    <a:bodyPr/>
                    <a:lstStyle/>
                    <a:p>
                      <a:r>
                        <a:rPr lang="en-US" sz="1000" dirty="0" smtClean="0"/>
                        <a:t>On Hold</a:t>
                      </a:r>
                      <a:endParaRPr lang="en-US" sz="1000" dirty="0"/>
                    </a:p>
                  </a:txBody>
                  <a:tcPr/>
                </a:tc>
              </a:tr>
              <a:tr h="523064">
                <a:tc>
                  <a:txBody>
                    <a:bodyPr/>
                    <a:lstStyle/>
                    <a:p>
                      <a:r>
                        <a:rPr lang="en-US" sz="1000" kern="1200" baseline="0" dirty="0" smtClean="0">
                          <a:solidFill>
                            <a:schemeClr val="dk1"/>
                          </a:solidFill>
                          <a:effectLst/>
                          <a:latin typeface="+mn-lt"/>
                          <a:ea typeface="+mn-ea"/>
                          <a:cs typeface="+mn-cs"/>
                        </a:rPr>
                        <a:t>CLICK certification to few of our  SDT Team members</a:t>
                      </a:r>
                      <a:endParaRPr lang="en-US" sz="1000" kern="1200" baseline="0" dirty="0">
                        <a:solidFill>
                          <a:schemeClr val="dk1"/>
                        </a:solidFill>
                        <a:effectLst/>
                        <a:latin typeface="+mn-lt"/>
                        <a:ea typeface="+mn-ea"/>
                        <a:cs typeface="+mn-cs"/>
                      </a:endParaRPr>
                    </a:p>
                  </a:txBody>
                  <a:tcPr/>
                </a:tc>
                <a:tc>
                  <a:txBody>
                    <a:bodyPr/>
                    <a:lstStyle/>
                    <a:p>
                      <a:r>
                        <a:rPr lang="en-US" sz="1000" dirty="0" smtClean="0"/>
                        <a:t>Priya</a:t>
                      </a:r>
                      <a:endParaRPr lang="en-US" sz="1000" dirty="0"/>
                    </a:p>
                  </a:txBody>
                  <a:tcPr/>
                </a:tc>
                <a:tc>
                  <a:txBody>
                    <a:bodyPr/>
                    <a:lstStyle/>
                    <a:p>
                      <a:r>
                        <a:rPr lang="en-US" sz="1000" dirty="0" smtClean="0"/>
                        <a:t>30-Jan-2016</a:t>
                      </a:r>
                      <a:endParaRPr lang="en-US" sz="1000" dirty="0"/>
                    </a:p>
                  </a:txBody>
                  <a:tcPr/>
                </a:tc>
                <a:tc>
                  <a:txBody>
                    <a:bodyPr/>
                    <a:lstStyle/>
                    <a:p>
                      <a:r>
                        <a:rPr lang="en-US" sz="1000" dirty="0" smtClean="0"/>
                        <a:t>In Progress</a:t>
                      </a:r>
                      <a:endParaRPr lang="en-US" sz="1000" dirty="0"/>
                    </a:p>
                  </a:txBody>
                  <a:tcPr/>
                </a:tc>
              </a:tr>
              <a:tr h="523064">
                <a:tc>
                  <a:txBody>
                    <a:bodyPr/>
                    <a:lstStyle/>
                    <a:p>
                      <a:r>
                        <a:rPr lang="en-US" sz="1000" kern="1200" baseline="0" dirty="0" smtClean="0">
                          <a:solidFill>
                            <a:schemeClr val="dk1"/>
                          </a:solidFill>
                          <a:effectLst/>
                          <a:latin typeface="+mn-lt"/>
                          <a:ea typeface="+mn-ea"/>
                          <a:cs typeface="+mn-cs"/>
                        </a:rPr>
                        <a:t>Face to Face KT with GE, TechM and CG team</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 / Zach</a:t>
                      </a:r>
                      <a:endParaRPr lang="en-US" sz="1000" dirty="0"/>
                    </a:p>
                  </a:txBody>
                  <a:tcPr/>
                </a:tc>
                <a:tc>
                  <a:txBody>
                    <a:bodyPr/>
                    <a:lstStyle/>
                    <a:p>
                      <a:r>
                        <a:rPr lang="en-US" sz="1000" dirty="0" smtClean="0"/>
                        <a:t>12- Jan-2017</a:t>
                      </a:r>
                      <a:endParaRPr lang="en-US" sz="1000" dirty="0"/>
                    </a:p>
                  </a:txBody>
                  <a:tcPr/>
                </a:tc>
                <a:tc>
                  <a:txBody>
                    <a:bodyPr/>
                    <a:lstStyle/>
                    <a:p>
                      <a:r>
                        <a:rPr lang="en-US" sz="1000" dirty="0" smtClean="0"/>
                        <a:t>In Progress</a:t>
                      </a:r>
                      <a:endParaRPr lang="en-US" sz="1000" dirty="0"/>
                    </a:p>
                  </a:txBody>
                  <a:tcPr/>
                </a:tc>
              </a:tr>
              <a:tr h="523064">
                <a:tc>
                  <a:txBody>
                    <a:bodyPr/>
                    <a:lstStyle/>
                    <a:p>
                      <a:pPr marL="0" algn="l" defTabSz="844029" rtl="0" eaLnBrk="1" latinLnBrk="0" hangingPunct="1"/>
                      <a:r>
                        <a:rPr lang="en-US" sz="1000" kern="1200" baseline="0" dirty="0" smtClean="0">
                          <a:solidFill>
                            <a:schemeClr val="dk1"/>
                          </a:solidFill>
                          <a:effectLst/>
                          <a:latin typeface="+mn-lt"/>
                          <a:ea typeface="+mn-ea"/>
                          <a:cs typeface="+mn-cs"/>
                        </a:rPr>
                        <a:t>CLICK KT to be planned with Gopi </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r>
                        <a:rPr lang="en-US" sz="1000" dirty="0" smtClean="0"/>
                        <a:t>12-Jan-2017</a:t>
                      </a:r>
                      <a:endParaRPr lang="en-US" sz="1000" dirty="0"/>
                    </a:p>
                  </a:txBody>
                  <a:tcPr/>
                </a:tc>
                <a:tc>
                  <a:txBody>
                    <a:bodyPr/>
                    <a:lstStyle/>
                    <a:p>
                      <a:r>
                        <a:rPr lang="en-US" sz="1000" dirty="0" smtClean="0"/>
                        <a:t>In Progress</a:t>
                      </a:r>
                      <a:endParaRPr lang="en-US" sz="1000" dirty="0"/>
                    </a:p>
                  </a:txBody>
                  <a:tcPr/>
                </a:tc>
              </a:tr>
              <a:tr h="523064">
                <a:tc>
                  <a:txBody>
                    <a:bodyPr/>
                    <a:lstStyle/>
                    <a:p>
                      <a:pPr marL="0" algn="l" defTabSz="844029" rtl="0" eaLnBrk="1" latinLnBrk="0" hangingPunct="1"/>
                      <a:r>
                        <a:rPr lang="en-US" sz="1000" kern="1200" baseline="0" dirty="0" smtClean="0">
                          <a:solidFill>
                            <a:schemeClr val="dk1"/>
                          </a:solidFill>
                          <a:effectLst/>
                          <a:latin typeface="+mn-lt"/>
                          <a:ea typeface="+mn-ea"/>
                          <a:cs typeface="+mn-cs"/>
                        </a:rPr>
                        <a:t>To have daily connect to discuss on workout session .</a:t>
                      </a:r>
                      <a:endParaRPr lang="en-US" sz="1000" kern="1200" baseline="0" dirty="0">
                        <a:solidFill>
                          <a:schemeClr val="dk1"/>
                        </a:solidFill>
                        <a:effectLst/>
                        <a:latin typeface="+mn-lt"/>
                        <a:ea typeface="+mn-ea"/>
                        <a:cs typeface="+mn-cs"/>
                      </a:endParaRPr>
                    </a:p>
                  </a:txBody>
                  <a:tcPr/>
                </a:tc>
                <a:tc>
                  <a:txBody>
                    <a:bodyPr/>
                    <a:lstStyle/>
                    <a:p>
                      <a:r>
                        <a:rPr lang="en-US" sz="1000" dirty="0" smtClean="0"/>
                        <a:t>Rohit/Chandra/CG team</a:t>
                      </a:r>
                      <a:endParaRPr lang="en-US" sz="1000" dirty="0"/>
                    </a:p>
                  </a:txBody>
                  <a:tcPr/>
                </a:tc>
                <a:tc>
                  <a:txBody>
                    <a:bodyPr/>
                    <a:lstStyle/>
                    <a:p>
                      <a:r>
                        <a:rPr lang="en-US" sz="1000" dirty="0" smtClean="0"/>
                        <a:t>30-Dec-2016</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Closed</a:t>
                      </a:r>
                    </a:p>
                    <a:p>
                      <a:endParaRPr lang="en-US" sz="10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3993170"/>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979124" y="4415328"/>
            <a:ext cx="3596986" cy="1169551"/>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a:latin typeface="Candara" panose="020E0502030303020204" pitchFamily="34" charset="0"/>
              </a:rPr>
              <a:t>Closure of Andrey’s </a:t>
            </a:r>
            <a:r>
              <a:rPr lang="en-US" sz="1400" dirty="0" smtClean="0">
                <a:latin typeface="Candara" panose="020E0502030303020204" pitchFamily="34" charset="0"/>
              </a:rPr>
              <a:t>PO</a:t>
            </a: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01/05/17</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954107"/>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Delay in CLICK Certification closure</a:t>
            </a:r>
            <a:endParaRPr lang="en-US" sz="1400" dirty="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Delay in start of CLICK KT for Gopi</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3771900"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All access / setups closed for the team</a:t>
            </a:r>
          </a:p>
          <a:p>
            <a:pPr marL="285750" indent="-285750">
              <a:buFont typeface="Wingdings" panose="05000000000000000000" pitchFamily="2" charset="2"/>
              <a:buChar char="Ø"/>
            </a:pPr>
            <a:r>
              <a:rPr lang="en-US" sz="1400" dirty="0" smtClean="0">
                <a:latin typeface="Candara" panose="020E0502030303020204" pitchFamily="34" charset="0"/>
              </a:rPr>
              <a:t>GIT HUB integration with Visual Studio completed</a:t>
            </a:r>
          </a:p>
          <a:p>
            <a:endParaRPr lang="en-US" sz="1400" dirty="0" smtClean="0">
              <a:latin typeface="Candara" panose="020E0502030303020204" pitchFamily="34" charset="0"/>
            </a:endParaRPr>
          </a:p>
          <a:p>
            <a:endParaRPr lang="en-US" sz="1400" dirty="0">
              <a:latin typeface="Candara" panose="020E0502030303020204" pitchFamily="34" charset="0"/>
            </a:endParaRPr>
          </a:p>
        </p:txBody>
      </p:sp>
      <p:sp>
        <p:nvSpPr>
          <p:cNvPr id="22" name="TextBox 21"/>
          <p:cNvSpPr txBox="1"/>
          <p:nvPr/>
        </p:nvSpPr>
        <p:spPr>
          <a:xfrm>
            <a:off x="523504" y="1927094"/>
            <a:ext cx="3771900" cy="523220"/>
          </a:xfrm>
          <a:prstGeom prst="rect">
            <a:avLst/>
          </a:prstGeom>
          <a:noFill/>
        </p:spPr>
        <p:txBody>
          <a:bodyPr wrap="square" rtlCol="0">
            <a:spAutoFit/>
          </a:bodyPr>
          <a:lstStyle/>
          <a:p>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736946" y="1367376"/>
            <a:ext cx="228460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GE Trainings Completed</a:t>
            </a:r>
            <a:endParaRPr lang="en-US" sz="1600" b="1" dirty="0">
              <a:solidFill>
                <a:schemeClr val="bg1"/>
              </a:solidFill>
              <a:latin typeface="Candara" panose="020E0502030303020204" pitchFamily="34" charset="0"/>
            </a:endParaRPr>
          </a:p>
        </p:txBody>
      </p:sp>
      <p:sp>
        <p:nvSpPr>
          <p:cNvPr id="11" name="TextBox 10"/>
          <p:cNvSpPr txBox="1"/>
          <p:nvPr/>
        </p:nvSpPr>
        <p:spPr>
          <a:xfrm>
            <a:off x="5614416" y="1408941"/>
            <a:ext cx="134363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Self Learning</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294426" y="3993170"/>
            <a:ext cx="2321469" cy="338554"/>
          </a:xfrm>
          <a:prstGeom prst="rect">
            <a:avLst/>
          </a:prstGeom>
          <a:noFill/>
        </p:spPr>
        <p:txBody>
          <a:bodyPr wrap="none">
            <a:spAutoFit/>
          </a:bodyPr>
          <a:lstStyle/>
          <a:p>
            <a:pPr algn="ctr">
              <a:defRPr/>
            </a:pPr>
            <a:r>
              <a:rPr lang="en-US" sz="1600" b="1" dirty="0">
                <a:solidFill>
                  <a:schemeClr val="bg1"/>
                </a:solidFill>
                <a:latin typeface="Candara" panose="020E0502030303020204" pitchFamily="34" charset="0"/>
              </a:rPr>
              <a:t>Open Issues/Action Item</a:t>
            </a:r>
          </a:p>
        </p:txBody>
      </p:sp>
      <p:sp>
        <p:nvSpPr>
          <p:cNvPr id="15" name="TextBox 14"/>
          <p:cNvSpPr txBox="1"/>
          <p:nvPr/>
        </p:nvSpPr>
        <p:spPr>
          <a:xfrm>
            <a:off x="4979124" y="4415328"/>
            <a:ext cx="3860076" cy="1169551"/>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Training Status – 01/05/17</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4181700" cy="2246769"/>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Agile Scrum Methodology</a:t>
            </a:r>
          </a:p>
          <a:p>
            <a:pPr marL="285750" indent="-285750">
              <a:buFont typeface="Wingdings" panose="05000000000000000000" pitchFamily="2" charset="2"/>
              <a:buChar char="Ø"/>
            </a:pPr>
            <a:r>
              <a:rPr lang="en-US" sz="1400" dirty="0" smtClean="0">
                <a:latin typeface="Candara" panose="020E0502030303020204" pitchFamily="34" charset="0"/>
              </a:rPr>
              <a:t>DevOps </a:t>
            </a:r>
          </a:p>
          <a:p>
            <a:pPr marL="285750" indent="-285750">
              <a:buFont typeface="Wingdings" panose="05000000000000000000" pitchFamily="2" charset="2"/>
              <a:buChar char="Ø"/>
            </a:pPr>
            <a:r>
              <a:rPr lang="en-US" sz="1400" dirty="0" smtClean="0">
                <a:latin typeface="Candara" panose="020E0502030303020204" pitchFamily="34" charset="0"/>
              </a:rPr>
              <a:t>Rally</a:t>
            </a:r>
          </a:p>
          <a:p>
            <a:pPr marL="285750" indent="-285750">
              <a:buFont typeface="Wingdings" panose="05000000000000000000" pitchFamily="2" charset="2"/>
              <a:buChar char="Ø"/>
            </a:pPr>
            <a:r>
              <a:rPr lang="en-US" sz="1400" dirty="0" smtClean="0">
                <a:latin typeface="Candara" panose="020E0502030303020204" pitchFamily="34" charset="0"/>
              </a:rPr>
              <a:t>C#, Asp.net, MVC, JQuery and SQL server</a:t>
            </a:r>
          </a:p>
          <a:p>
            <a:pPr marL="285750" indent="-285750">
              <a:buFont typeface="Wingdings" panose="05000000000000000000" pitchFamily="2" charset="2"/>
              <a:buChar char="Ø"/>
            </a:pPr>
            <a:r>
              <a:rPr lang="en-US" sz="1400" dirty="0" smtClean="0">
                <a:latin typeface="Candara" panose="020E0502030303020204" pitchFamily="34" charset="0"/>
              </a:rPr>
              <a:t>Agile testing</a:t>
            </a:r>
          </a:p>
          <a:p>
            <a:pPr marL="285750" indent="-285750">
              <a:buFont typeface="Wingdings" panose="05000000000000000000" pitchFamily="2" charset="2"/>
              <a:buChar char="Ø"/>
            </a:pPr>
            <a:r>
              <a:rPr lang="en-US" sz="1400" dirty="0" smtClean="0">
                <a:latin typeface="Candara" panose="020E0502030303020204" pitchFamily="34" charset="0"/>
              </a:rPr>
              <a:t>Agile estimation techniques</a:t>
            </a:r>
          </a:p>
          <a:p>
            <a:pPr marL="285750" indent="-285750">
              <a:buFont typeface="Wingdings" panose="05000000000000000000" pitchFamily="2" charset="2"/>
              <a:buChar char="Ø"/>
            </a:pPr>
            <a:r>
              <a:rPr lang="en-US" sz="1400" dirty="0" smtClean="0">
                <a:latin typeface="Candara" panose="020E0502030303020204" pitchFamily="34" charset="0"/>
              </a:rPr>
              <a:t>Click schedule</a:t>
            </a: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p:txBody>
      </p:sp>
      <p:sp>
        <p:nvSpPr>
          <p:cNvPr id="22" name="TextBox 21"/>
          <p:cNvSpPr txBox="1"/>
          <p:nvPr/>
        </p:nvSpPr>
        <p:spPr>
          <a:xfrm>
            <a:off x="161924" y="1638733"/>
            <a:ext cx="4137312" cy="1938992"/>
          </a:xfrm>
          <a:prstGeom prst="rect">
            <a:avLst/>
          </a:prstGeom>
          <a:noFill/>
        </p:spPr>
        <p:txBody>
          <a:bodyPr wrap="square" rtlCol="0">
            <a:spAutoFit/>
          </a:bodyPr>
          <a:lstStyle/>
          <a:p>
            <a:pPr marL="285750" indent="-285750">
              <a:buFont typeface="Wingdings" panose="05000000000000000000" pitchFamily="2" charset="2"/>
              <a:buChar char="Ø"/>
            </a:pP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Six </a:t>
            </a:r>
            <a:r>
              <a:rPr lang="en-US" sz="1000" dirty="0">
                <a:latin typeface="Candara" panose="020E0502030303020204" pitchFamily="34" charset="0"/>
              </a:rPr>
              <a:t>Sigma WBT </a:t>
            </a:r>
            <a:r>
              <a:rPr lang="en-US" sz="1000" dirty="0" smtClean="0">
                <a:latin typeface="Candara" panose="020E0502030303020204" pitchFamily="34" charset="0"/>
              </a:rPr>
              <a:t>Test</a:t>
            </a:r>
          </a:p>
          <a:p>
            <a:pPr marL="285750" indent="-285750">
              <a:buFont typeface="Wingdings" panose="05000000000000000000" pitchFamily="2" charset="2"/>
              <a:buChar char="Ø"/>
            </a:pPr>
            <a:r>
              <a:rPr lang="en-US" sz="1000" dirty="0">
                <a:latin typeface="Candara" panose="020E0502030303020204" pitchFamily="34" charset="0"/>
              </a:rPr>
              <a:t>GE GDC Induction WBT </a:t>
            </a:r>
            <a:r>
              <a:rPr lang="en-US" sz="1000" dirty="0" smtClean="0">
                <a:latin typeface="Candara" panose="020E0502030303020204" pitchFamily="34" charset="0"/>
              </a:rPr>
              <a:t>Test</a:t>
            </a:r>
          </a:p>
          <a:p>
            <a:pPr marL="285750" indent="-285750">
              <a:buFont typeface="Wingdings" panose="05000000000000000000" pitchFamily="2" charset="2"/>
              <a:buChar char="Ø"/>
            </a:pPr>
            <a:r>
              <a:rPr lang="en-US" sz="1000" dirty="0">
                <a:latin typeface="Candara" panose="020E0502030303020204" pitchFamily="34" charset="0"/>
              </a:rPr>
              <a:t>Software Security Awareness </a:t>
            </a: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a:latin typeface="Candara" panose="020E0502030303020204" pitchFamily="34" charset="0"/>
              </a:rPr>
              <a:t>Fundamentals of Application Security </a:t>
            </a: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Fundamentals </a:t>
            </a:r>
            <a:r>
              <a:rPr lang="en-US" sz="1000" dirty="0">
                <a:latin typeface="Candara" panose="020E0502030303020204" pitchFamily="34" charset="0"/>
              </a:rPr>
              <a:t>of Secure </a:t>
            </a:r>
            <a:r>
              <a:rPr lang="en-US" sz="1000" dirty="0" smtClean="0">
                <a:latin typeface="Candara" panose="020E0502030303020204" pitchFamily="34" charset="0"/>
              </a:rPr>
              <a:t>Architecture</a:t>
            </a:r>
          </a:p>
          <a:p>
            <a:pPr marL="285750" indent="-285750">
              <a:buFont typeface="Wingdings" panose="05000000000000000000" pitchFamily="2" charset="2"/>
              <a:buChar char="Ø"/>
            </a:pPr>
            <a:r>
              <a:rPr lang="en-US" sz="1000" dirty="0">
                <a:latin typeface="Candara" panose="020E0502030303020204" pitchFamily="34" charset="0"/>
              </a:rPr>
              <a:t>Fundamentals of Secure </a:t>
            </a:r>
            <a:r>
              <a:rPr lang="en-US" sz="1000" dirty="0" smtClean="0">
                <a:latin typeface="Candara" panose="020E0502030303020204" pitchFamily="34" charset="0"/>
              </a:rPr>
              <a:t>Development</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System and CMDB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Incident &amp; Problem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Change Mgmt.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IT ALM </a:t>
            </a:r>
            <a:r>
              <a:rPr lang="en-US" sz="1000" dirty="0" smtClean="0">
                <a:latin typeface="Candara" panose="020E0502030303020204" pitchFamily="34" charset="0"/>
              </a:rPr>
              <a:t>Requirements</a:t>
            </a:r>
          </a:p>
          <a:p>
            <a:pPr marL="285750" indent="-285750">
              <a:buFont typeface="Wingdings" panose="05000000000000000000" pitchFamily="2" charset="2"/>
              <a:buChar char="Ø"/>
            </a:pPr>
            <a:r>
              <a:rPr lang="en-US" sz="1000" dirty="0">
                <a:latin typeface="Candara" panose="020E0502030303020204" pitchFamily="34" charset="0"/>
              </a:rPr>
              <a:t>GEHC IT ALM Test Management</a:t>
            </a:r>
          </a:p>
        </p:txBody>
      </p:sp>
      <p:sp>
        <p:nvSpPr>
          <p:cNvPr id="23" name="TextBox 22"/>
          <p:cNvSpPr txBox="1"/>
          <p:nvPr/>
        </p:nvSpPr>
        <p:spPr>
          <a:xfrm>
            <a:off x="4804210" y="4331969"/>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Tree>
    <p:extLst>
      <p:ext uri="{BB962C8B-B14F-4D97-AF65-F5344CB8AC3E}">
        <p14:creationId xmlns:p14="http://schemas.microsoft.com/office/powerpoint/2010/main" val="869268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1335663" y="1367376"/>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1" name="TextBox 10"/>
          <p:cNvSpPr txBox="1"/>
          <p:nvPr/>
        </p:nvSpPr>
        <p:spPr>
          <a:xfrm>
            <a:off x="5175189" y="1408941"/>
            <a:ext cx="2222083"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Next Planned Activities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294426" y="3993170"/>
            <a:ext cx="2321469" cy="338554"/>
          </a:xfrm>
          <a:prstGeom prst="rect">
            <a:avLst/>
          </a:prstGeom>
          <a:noFill/>
        </p:spPr>
        <p:txBody>
          <a:bodyPr wrap="none">
            <a:spAutoFit/>
          </a:bodyPr>
          <a:lstStyle/>
          <a:p>
            <a:pPr algn="ctr">
              <a:defRPr/>
            </a:pPr>
            <a:r>
              <a:rPr lang="en-US" sz="1600" b="1" dirty="0">
                <a:solidFill>
                  <a:schemeClr val="bg1"/>
                </a:solidFill>
                <a:latin typeface="Candara" panose="020E0502030303020204" pitchFamily="34" charset="0"/>
              </a:rPr>
              <a:t>Open Issues/Action Item</a:t>
            </a:r>
          </a:p>
        </p:txBody>
      </p:sp>
      <p:sp>
        <p:nvSpPr>
          <p:cNvPr id="15" name="TextBox 14"/>
          <p:cNvSpPr txBox="1"/>
          <p:nvPr/>
        </p:nvSpPr>
        <p:spPr>
          <a:xfrm>
            <a:off x="4979124" y="4415328"/>
            <a:ext cx="3860076" cy="1815882"/>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To </a:t>
            </a:r>
            <a:r>
              <a:rPr lang="en-US" sz="1400" dirty="0">
                <a:latin typeface="Candara" panose="020E0502030303020204" pitchFamily="34" charset="0"/>
              </a:rPr>
              <a:t>understand on the ongoing </a:t>
            </a:r>
            <a:r>
              <a:rPr lang="en-US" sz="1400" dirty="0" err="1">
                <a:latin typeface="Candara" panose="020E0502030303020204" pitchFamily="34" charset="0"/>
              </a:rPr>
              <a:t>TechM</a:t>
            </a:r>
            <a:r>
              <a:rPr lang="en-US" sz="1400" dirty="0">
                <a:latin typeface="Candara" panose="020E0502030303020204" pitchFamily="34" charset="0"/>
              </a:rPr>
              <a:t> Dev activities like code baseline and release planning </a:t>
            </a:r>
          </a:p>
          <a:p>
            <a:pPr marL="285750" indent="-285750">
              <a:buFont typeface="Wingdings" panose="05000000000000000000" pitchFamily="2" charset="2"/>
              <a:buChar char="Ø"/>
            </a:pPr>
            <a:endParaRPr lang="en-US" sz="1400" dirty="0">
              <a:latin typeface="Candara" panose="020E0502030303020204" pitchFamily="34" charset="0"/>
            </a:endParaRP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a:t>Transition </a:t>
            </a:r>
            <a:r>
              <a:rPr lang="en-US" dirty="0" smtClean="0"/>
              <a:t>Status – 01/05/17</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4181700" cy="1600438"/>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Face to Face Meeting is planned to start from 4</a:t>
            </a:r>
            <a:r>
              <a:rPr lang="en-US" sz="1400" baseline="30000" dirty="0" smtClean="0">
                <a:latin typeface="Candara" panose="020E0502030303020204" pitchFamily="34" charset="0"/>
              </a:rPr>
              <a:t>th</a:t>
            </a:r>
            <a:r>
              <a:rPr lang="en-US" sz="1400" dirty="0" smtClean="0">
                <a:latin typeface="Candara" panose="020E0502030303020204" pitchFamily="34" charset="0"/>
              </a:rPr>
              <a:t> Jan 2017 – 12</a:t>
            </a:r>
            <a:r>
              <a:rPr lang="en-US" sz="1400" baseline="30000" dirty="0" smtClean="0">
                <a:latin typeface="Candara" panose="020E0502030303020204" pitchFamily="34" charset="0"/>
              </a:rPr>
              <a:t>th</a:t>
            </a:r>
            <a:r>
              <a:rPr lang="en-US" sz="1400" dirty="0" smtClean="0">
                <a:latin typeface="Candara" panose="020E0502030303020204" pitchFamily="34" charset="0"/>
              </a:rPr>
              <a:t> Jan 2017 </a:t>
            </a:r>
          </a:p>
          <a:p>
            <a:pPr marL="285750" indent="-285750">
              <a:buFont typeface="Wingdings" panose="05000000000000000000" pitchFamily="2" charset="2"/>
              <a:buChar char="Ø"/>
            </a:pPr>
            <a:r>
              <a:rPr lang="en-US" sz="1400" dirty="0" smtClean="0">
                <a:latin typeface="Candara" panose="020E0502030303020204" pitchFamily="34" charset="0"/>
              </a:rPr>
              <a:t>Ongoing Transition plan covering the application dev/support clarifications &amp; Project processes.</a:t>
            </a: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p:txBody>
      </p:sp>
      <p:sp>
        <p:nvSpPr>
          <p:cNvPr id="22" name="TextBox 21"/>
          <p:cNvSpPr txBox="1"/>
          <p:nvPr/>
        </p:nvSpPr>
        <p:spPr>
          <a:xfrm>
            <a:off x="173561" y="1948674"/>
            <a:ext cx="4137312"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CG </a:t>
            </a:r>
            <a:r>
              <a:rPr lang="en-US" sz="1400" dirty="0">
                <a:latin typeface="Candara" panose="020E0502030303020204" pitchFamily="34" charset="0"/>
              </a:rPr>
              <a:t>SDT </a:t>
            </a:r>
            <a:r>
              <a:rPr lang="en-US" sz="1400" dirty="0" smtClean="0">
                <a:latin typeface="Candara" panose="020E0502030303020204" pitchFamily="34" charset="0"/>
              </a:rPr>
              <a:t>support team started secondary support on 26</a:t>
            </a:r>
            <a:r>
              <a:rPr lang="en-US" sz="1400" baseline="30000" dirty="0" smtClean="0">
                <a:latin typeface="Candara" panose="020E0502030303020204" pitchFamily="34" charset="0"/>
              </a:rPr>
              <a:t>th</a:t>
            </a:r>
            <a:r>
              <a:rPr lang="en-US" sz="1400" dirty="0" smtClean="0">
                <a:latin typeface="Candara" panose="020E0502030303020204" pitchFamily="34" charset="0"/>
              </a:rPr>
              <a:t> Dec’16.</a:t>
            </a:r>
          </a:p>
          <a:p>
            <a:pPr marL="285750" indent="-285750">
              <a:buFont typeface="Wingdings" panose="05000000000000000000" pitchFamily="2" charset="2"/>
              <a:buChar char="Ø"/>
            </a:pPr>
            <a:r>
              <a:rPr lang="en-US" sz="1400" dirty="0" smtClean="0">
                <a:latin typeface="Candara" panose="020E0502030303020204" pitchFamily="34" charset="0"/>
              </a:rPr>
              <a:t>F2F Workout session draft agenda is prepared and reviewed</a:t>
            </a:r>
          </a:p>
          <a:p>
            <a:endParaRPr lang="en-US" sz="1400" dirty="0">
              <a:latin typeface="Candara" panose="020E0502030303020204" pitchFamily="34" charset="0"/>
            </a:endParaRPr>
          </a:p>
        </p:txBody>
      </p:sp>
    </p:spTree>
    <p:extLst>
      <p:ext uri="{BB962C8B-B14F-4D97-AF65-F5344CB8AC3E}">
        <p14:creationId xmlns:p14="http://schemas.microsoft.com/office/powerpoint/2010/main" val="2173891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Status 01/05/17</a:t>
            </a:r>
            <a:endParaRPr lang="en-US" dirty="0"/>
          </a:p>
        </p:txBody>
      </p:sp>
      <p:sp>
        <p:nvSpPr>
          <p:cNvPr id="5" name="Rectangle 4"/>
          <p:cNvSpPr/>
          <p:nvPr/>
        </p:nvSpPr>
        <p:spPr>
          <a:xfrm>
            <a:off x="433725" y="1332895"/>
            <a:ext cx="2103437" cy="31931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latin typeface="Arial" pitchFamily="34" charset="0"/>
                <a:cs typeface="Arial" pitchFamily="34" charset="0"/>
              </a:rPr>
              <a:t>Key </a:t>
            </a:r>
            <a:r>
              <a:rPr lang="en-US" sz="1200" b="1" dirty="0" smtClean="0">
                <a:solidFill>
                  <a:schemeClr val="bg1"/>
                </a:solidFill>
                <a:latin typeface="Arial" pitchFamily="34" charset="0"/>
                <a:cs typeface="Arial" pitchFamily="34" charset="0"/>
              </a:rPr>
              <a:t> </a:t>
            </a:r>
            <a:r>
              <a:rPr lang="en-US" sz="1200" b="1" dirty="0">
                <a:solidFill>
                  <a:schemeClr val="bg1"/>
                </a:solidFill>
                <a:latin typeface="Arial" pitchFamily="34" charset="0"/>
                <a:cs typeface="Arial" pitchFamily="34" charset="0"/>
              </a:rPr>
              <a:t>Milestones</a:t>
            </a:r>
          </a:p>
        </p:txBody>
      </p:sp>
      <p:sp>
        <p:nvSpPr>
          <p:cNvPr id="6" name="Rectangle 5"/>
          <p:cNvSpPr/>
          <p:nvPr/>
        </p:nvSpPr>
        <p:spPr>
          <a:xfrm>
            <a:off x="2572418"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1</a:t>
            </a:r>
            <a:endParaRPr lang="en-US" sz="900" b="1" dirty="0">
              <a:solidFill>
                <a:schemeClr val="tx1"/>
              </a:solidFill>
              <a:latin typeface="Arial" pitchFamily="34" charset="0"/>
              <a:cs typeface="Arial" pitchFamily="34" charset="0"/>
            </a:endParaRPr>
          </a:p>
        </p:txBody>
      </p:sp>
      <p:sp>
        <p:nvSpPr>
          <p:cNvPr id="8" name="Rectangle 116"/>
          <p:cNvSpPr>
            <a:spLocks noChangeArrowheads="1"/>
          </p:cNvSpPr>
          <p:nvPr/>
        </p:nvSpPr>
        <p:spPr bwMode="auto">
          <a:xfrm>
            <a:off x="2537162" y="1763524"/>
            <a:ext cx="829419" cy="15189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9" name="Line 81"/>
          <p:cNvSpPr>
            <a:spLocks noChangeShapeType="1"/>
          </p:cNvSpPr>
          <p:nvPr/>
        </p:nvSpPr>
        <p:spPr bwMode="auto">
          <a:xfrm flipH="1">
            <a:off x="3366581" y="134556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0" name="Line 81"/>
          <p:cNvSpPr>
            <a:spLocks noChangeShapeType="1"/>
          </p:cNvSpPr>
          <p:nvPr/>
        </p:nvSpPr>
        <p:spPr bwMode="auto">
          <a:xfrm flipH="1">
            <a:off x="4188474" y="985338"/>
            <a:ext cx="1588"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1" name="Line 81"/>
          <p:cNvSpPr>
            <a:spLocks noChangeShapeType="1"/>
          </p:cNvSpPr>
          <p:nvPr/>
        </p:nvSpPr>
        <p:spPr bwMode="auto">
          <a:xfrm flipH="1">
            <a:off x="5010368" y="98533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2" name="Line 81"/>
          <p:cNvSpPr>
            <a:spLocks noChangeShapeType="1"/>
          </p:cNvSpPr>
          <p:nvPr/>
        </p:nvSpPr>
        <p:spPr bwMode="auto">
          <a:xfrm flipH="1">
            <a:off x="5832261" y="985338"/>
            <a:ext cx="1588"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4" name="Line 81"/>
          <p:cNvSpPr>
            <a:spLocks noChangeShapeType="1"/>
          </p:cNvSpPr>
          <p:nvPr/>
        </p:nvSpPr>
        <p:spPr bwMode="auto">
          <a:xfrm flipH="1">
            <a:off x="6654155" y="98533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5" name="Line 81"/>
          <p:cNvSpPr>
            <a:spLocks noChangeShapeType="1"/>
          </p:cNvSpPr>
          <p:nvPr/>
        </p:nvSpPr>
        <p:spPr bwMode="auto">
          <a:xfrm flipH="1">
            <a:off x="7476048" y="985338"/>
            <a:ext cx="1588" cy="5498184"/>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6" name="Line 81"/>
          <p:cNvSpPr>
            <a:spLocks noChangeShapeType="1"/>
          </p:cNvSpPr>
          <p:nvPr/>
        </p:nvSpPr>
        <p:spPr bwMode="auto">
          <a:xfrm flipH="1">
            <a:off x="8297941" y="985338"/>
            <a:ext cx="1587" cy="5498184"/>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7" name="Line 81"/>
          <p:cNvSpPr>
            <a:spLocks noChangeShapeType="1"/>
          </p:cNvSpPr>
          <p:nvPr/>
        </p:nvSpPr>
        <p:spPr bwMode="auto">
          <a:xfrm flipH="1">
            <a:off x="2544688" y="134556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8" name="Rectangle 17"/>
          <p:cNvSpPr/>
          <p:nvPr/>
        </p:nvSpPr>
        <p:spPr>
          <a:xfrm>
            <a:off x="827778" y="1743501"/>
            <a:ext cx="1650793" cy="193956"/>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Introduction</a:t>
            </a:r>
            <a:endParaRPr lang="en-US" sz="1200" b="1" dirty="0">
              <a:solidFill>
                <a:srgbClr val="000000"/>
              </a:solidFill>
              <a:latin typeface="Arial" pitchFamily="34" charset="0"/>
              <a:cs typeface="Arial" pitchFamily="34" charset="0"/>
            </a:endParaRPr>
          </a:p>
        </p:txBody>
      </p:sp>
      <p:sp>
        <p:nvSpPr>
          <p:cNvPr id="20" name="Rectangle 19"/>
          <p:cNvSpPr/>
          <p:nvPr/>
        </p:nvSpPr>
        <p:spPr>
          <a:xfrm>
            <a:off x="826042" y="2127207"/>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Support</a:t>
            </a:r>
            <a:endParaRPr lang="en-US" sz="1200" b="1" dirty="0">
              <a:solidFill>
                <a:srgbClr val="000000"/>
              </a:solidFill>
              <a:latin typeface="Arial" pitchFamily="34" charset="0"/>
              <a:cs typeface="Arial" pitchFamily="34" charset="0"/>
            </a:endParaRPr>
          </a:p>
        </p:txBody>
      </p:sp>
      <p:sp>
        <p:nvSpPr>
          <p:cNvPr id="21" name="Rectangle 20"/>
          <p:cNvSpPr/>
          <p:nvPr/>
        </p:nvSpPr>
        <p:spPr>
          <a:xfrm>
            <a:off x="827778" y="2532925"/>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Development</a:t>
            </a:r>
            <a:endParaRPr lang="en-US" sz="1200" b="1" dirty="0">
              <a:solidFill>
                <a:srgbClr val="000000"/>
              </a:solidFill>
              <a:latin typeface="Arial" pitchFamily="34" charset="0"/>
              <a:cs typeface="Arial" pitchFamily="34" charset="0"/>
            </a:endParaRPr>
          </a:p>
        </p:txBody>
      </p:sp>
      <p:sp>
        <p:nvSpPr>
          <p:cNvPr id="22" name="Rectangle 21"/>
          <p:cNvSpPr/>
          <p:nvPr/>
        </p:nvSpPr>
        <p:spPr>
          <a:xfrm>
            <a:off x="826041" y="3311644"/>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50" b="1" dirty="0" smtClean="0">
                <a:solidFill>
                  <a:srgbClr val="000000"/>
                </a:solidFill>
                <a:latin typeface="Arial" pitchFamily="34" charset="0"/>
                <a:cs typeface="Arial" pitchFamily="34" charset="0"/>
              </a:rPr>
              <a:t>GE HC Process</a:t>
            </a:r>
            <a:endParaRPr lang="en-US" sz="1050" b="1" dirty="0">
              <a:solidFill>
                <a:srgbClr val="000000"/>
              </a:solidFill>
              <a:latin typeface="Arial" pitchFamily="34" charset="0"/>
              <a:cs typeface="Arial" pitchFamily="34" charset="0"/>
            </a:endParaRPr>
          </a:p>
        </p:txBody>
      </p:sp>
      <p:sp>
        <p:nvSpPr>
          <p:cNvPr id="23" name="Rectangle 116"/>
          <p:cNvSpPr>
            <a:spLocks noChangeArrowheads="1"/>
          </p:cNvSpPr>
          <p:nvPr/>
        </p:nvSpPr>
        <p:spPr bwMode="auto">
          <a:xfrm>
            <a:off x="3349932" y="2526759"/>
            <a:ext cx="1639274" cy="14008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24" name="Rectangle 116"/>
          <p:cNvSpPr>
            <a:spLocks noChangeArrowheads="1"/>
          </p:cNvSpPr>
          <p:nvPr/>
        </p:nvSpPr>
        <p:spPr bwMode="auto">
          <a:xfrm>
            <a:off x="3378511" y="2105173"/>
            <a:ext cx="1633444" cy="15239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26" name="Rectangle 116"/>
          <p:cNvSpPr>
            <a:spLocks noChangeArrowheads="1"/>
          </p:cNvSpPr>
          <p:nvPr/>
        </p:nvSpPr>
        <p:spPr bwMode="auto">
          <a:xfrm>
            <a:off x="5833849" y="3703637"/>
            <a:ext cx="1643787" cy="152400"/>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28" name="Rectangle 27"/>
          <p:cNvSpPr/>
          <p:nvPr/>
        </p:nvSpPr>
        <p:spPr>
          <a:xfrm>
            <a:off x="827778" y="3727634"/>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Face To Face KT</a:t>
            </a:r>
            <a:endParaRPr lang="en-US" sz="1200" b="1" dirty="0">
              <a:solidFill>
                <a:srgbClr val="000000"/>
              </a:solidFill>
              <a:latin typeface="Arial" pitchFamily="34" charset="0"/>
              <a:cs typeface="Arial" pitchFamily="34" charset="0"/>
            </a:endParaRPr>
          </a:p>
        </p:txBody>
      </p:sp>
      <p:sp>
        <p:nvSpPr>
          <p:cNvPr id="31" name="Rectangle 30"/>
          <p:cNvSpPr/>
          <p:nvPr/>
        </p:nvSpPr>
        <p:spPr>
          <a:xfrm>
            <a:off x="827778" y="4156858"/>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Secondary Support</a:t>
            </a:r>
            <a:endParaRPr lang="en-US" sz="1200" b="1" dirty="0">
              <a:solidFill>
                <a:srgbClr val="000000"/>
              </a:solidFill>
              <a:latin typeface="Arial" pitchFamily="34" charset="0"/>
              <a:cs typeface="Arial" pitchFamily="34" charset="0"/>
            </a:endParaRPr>
          </a:p>
        </p:txBody>
      </p:sp>
      <p:sp>
        <p:nvSpPr>
          <p:cNvPr id="36" name="AutoShape 48"/>
          <p:cNvSpPr>
            <a:spLocks noChangeArrowheads="1"/>
          </p:cNvSpPr>
          <p:nvPr/>
        </p:nvSpPr>
        <p:spPr bwMode="ltGray">
          <a:xfrm>
            <a:off x="6611793" y="4156858"/>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sp>
        <p:nvSpPr>
          <p:cNvPr id="39" name="Rectangle 38"/>
          <p:cNvSpPr/>
          <p:nvPr/>
        </p:nvSpPr>
        <p:spPr>
          <a:xfrm>
            <a:off x="840294" y="4548220"/>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000000"/>
                </a:solidFill>
                <a:latin typeface="Arial" pitchFamily="34" charset="0"/>
                <a:cs typeface="Arial" pitchFamily="34" charset="0"/>
              </a:rPr>
              <a:t>Primary </a:t>
            </a:r>
            <a:r>
              <a:rPr lang="en-US" sz="1200" b="1" dirty="0" smtClean="0">
                <a:solidFill>
                  <a:srgbClr val="000000"/>
                </a:solidFill>
                <a:latin typeface="Arial" pitchFamily="34" charset="0"/>
                <a:cs typeface="Arial" pitchFamily="34" charset="0"/>
              </a:rPr>
              <a:t>Support</a:t>
            </a:r>
            <a:endParaRPr lang="en-US" sz="1200" b="1" dirty="0">
              <a:solidFill>
                <a:srgbClr val="000000"/>
              </a:solidFill>
              <a:latin typeface="Arial" pitchFamily="34" charset="0"/>
              <a:cs typeface="Arial" pitchFamily="34" charset="0"/>
            </a:endParaRPr>
          </a:p>
        </p:txBody>
      </p:sp>
      <p:sp>
        <p:nvSpPr>
          <p:cNvPr id="49" name="Rectangle 116"/>
          <p:cNvSpPr>
            <a:spLocks noChangeArrowheads="1"/>
          </p:cNvSpPr>
          <p:nvPr/>
        </p:nvSpPr>
        <p:spPr bwMode="auto">
          <a:xfrm>
            <a:off x="6654155" y="4548220"/>
            <a:ext cx="823481" cy="215968"/>
          </a:xfrm>
          <a:prstGeom prst="rect">
            <a:avLst/>
          </a:prstGeom>
          <a:solidFill>
            <a:srgbClr val="64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50" name="AutoShape 48"/>
          <p:cNvSpPr>
            <a:spLocks noChangeArrowheads="1"/>
          </p:cNvSpPr>
          <p:nvPr/>
        </p:nvSpPr>
        <p:spPr bwMode="ltGray">
          <a:xfrm>
            <a:off x="7478000" y="4604067"/>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cxnSp>
        <p:nvCxnSpPr>
          <p:cNvPr id="63" name="Straight Connector 62"/>
          <p:cNvCxnSpPr/>
          <p:nvPr/>
        </p:nvCxnSpPr>
        <p:spPr>
          <a:xfrm>
            <a:off x="6499484" y="1062532"/>
            <a:ext cx="0" cy="52073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939280" y="4653639"/>
            <a:ext cx="1143000" cy="457200"/>
          </a:xfrm>
          <a:prstGeom prst="rect">
            <a:avLst/>
          </a:prstGeom>
          <a:gradFill>
            <a:gsLst>
              <a:gs pos="100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rgbClr val="C00000"/>
                </a:solidFill>
                <a:ea typeface="ＭＳ Ｐゴシック" pitchFamily="34" charset="-128"/>
              </a:rPr>
              <a:t>We are here</a:t>
            </a:r>
            <a:endParaRPr lang="en-US" sz="1700" dirty="0">
              <a:solidFill>
                <a:srgbClr val="C00000"/>
              </a:solidFill>
            </a:endParaRPr>
          </a:p>
        </p:txBody>
      </p:sp>
      <p:sp>
        <p:nvSpPr>
          <p:cNvPr id="65" name="Rectangle 116"/>
          <p:cNvSpPr>
            <a:spLocks noChangeArrowheads="1"/>
          </p:cNvSpPr>
          <p:nvPr/>
        </p:nvSpPr>
        <p:spPr bwMode="auto">
          <a:xfrm>
            <a:off x="1936584" y="6225466"/>
            <a:ext cx="278763" cy="159228"/>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67" name="AutoShape 48"/>
          <p:cNvSpPr>
            <a:spLocks noChangeArrowheads="1"/>
          </p:cNvSpPr>
          <p:nvPr/>
        </p:nvSpPr>
        <p:spPr bwMode="ltGray">
          <a:xfrm>
            <a:off x="3465881" y="6235916"/>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sp>
        <p:nvSpPr>
          <p:cNvPr id="68" name="TextBox 67"/>
          <p:cNvSpPr txBox="1"/>
          <p:nvPr/>
        </p:nvSpPr>
        <p:spPr>
          <a:xfrm>
            <a:off x="2223968" y="6063962"/>
            <a:ext cx="1019004" cy="338554"/>
          </a:xfrm>
          <a:prstGeom prst="rect">
            <a:avLst/>
          </a:prstGeom>
          <a:noFill/>
        </p:spPr>
        <p:txBody>
          <a:bodyPr wrap="square" rtlCol="0">
            <a:spAutoFit/>
          </a:bodyPr>
          <a:lstStyle/>
          <a:p>
            <a:r>
              <a:rPr lang="en-US" sz="800" b="1" dirty="0" smtClean="0">
                <a:solidFill>
                  <a:srgbClr val="000000"/>
                </a:solidFill>
              </a:rPr>
              <a:t>Knowledge Transfer</a:t>
            </a:r>
            <a:endParaRPr lang="en-US" sz="800" b="1" dirty="0">
              <a:solidFill>
                <a:srgbClr val="000000"/>
              </a:solidFill>
            </a:endParaRPr>
          </a:p>
        </p:txBody>
      </p:sp>
      <p:sp>
        <p:nvSpPr>
          <p:cNvPr id="70" name="TextBox 69"/>
          <p:cNvSpPr txBox="1"/>
          <p:nvPr/>
        </p:nvSpPr>
        <p:spPr>
          <a:xfrm>
            <a:off x="3565924" y="6066639"/>
            <a:ext cx="1118112" cy="338554"/>
          </a:xfrm>
          <a:prstGeom prst="rect">
            <a:avLst/>
          </a:prstGeom>
          <a:noFill/>
        </p:spPr>
        <p:txBody>
          <a:bodyPr wrap="square" rtlCol="0">
            <a:spAutoFit/>
          </a:bodyPr>
          <a:lstStyle/>
          <a:p>
            <a:r>
              <a:rPr lang="en-US" sz="800" b="1" dirty="0" smtClean="0">
                <a:solidFill>
                  <a:srgbClr val="000000"/>
                </a:solidFill>
              </a:rPr>
              <a:t>Start of Stabilization</a:t>
            </a:r>
            <a:endParaRPr lang="en-US" sz="800" b="1" dirty="0">
              <a:solidFill>
                <a:srgbClr val="000000"/>
              </a:solidFill>
            </a:endParaRPr>
          </a:p>
        </p:txBody>
      </p:sp>
      <p:sp>
        <p:nvSpPr>
          <p:cNvPr id="73" name="Rectangle 72"/>
          <p:cNvSpPr/>
          <p:nvPr/>
        </p:nvSpPr>
        <p:spPr>
          <a:xfrm>
            <a:off x="827778" y="2920477"/>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Code Walkthrough</a:t>
            </a:r>
            <a:endParaRPr lang="en-US" sz="1200" b="1" dirty="0">
              <a:solidFill>
                <a:srgbClr val="000000"/>
              </a:solidFill>
              <a:latin typeface="Arial" pitchFamily="34" charset="0"/>
              <a:cs typeface="Arial" pitchFamily="34" charset="0"/>
            </a:endParaRPr>
          </a:p>
        </p:txBody>
      </p:sp>
      <p:sp>
        <p:nvSpPr>
          <p:cNvPr id="74" name="Rectangle 116"/>
          <p:cNvSpPr>
            <a:spLocks noChangeArrowheads="1"/>
          </p:cNvSpPr>
          <p:nvPr/>
        </p:nvSpPr>
        <p:spPr bwMode="auto">
          <a:xfrm>
            <a:off x="4989206" y="2873629"/>
            <a:ext cx="844643" cy="145417"/>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77" name="Rectangle 76"/>
          <p:cNvSpPr/>
          <p:nvPr/>
        </p:nvSpPr>
        <p:spPr>
          <a:xfrm>
            <a:off x="5763840"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5</a:t>
            </a:r>
            <a:endParaRPr lang="en-US" sz="900" b="1" dirty="0">
              <a:solidFill>
                <a:schemeClr val="tx1"/>
              </a:solidFill>
              <a:latin typeface="Arial" pitchFamily="34" charset="0"/>
              <a:cs typeface="Arial" pitchFamily="34" charset="0"/>
            </a:endParaRPr>
          </a:p>
        </p:txBody>
      </p:sp>
      <p:sp>
        <p:nvSpPr>
          <p:cNvPr id="78" name="Rectangle 77"/>
          <p:cNvSpPr/>
          <p:nvPr/>
        </p:nvSpPr>
        <p:spPr>
          <a:xfrm>
            <a:off x="6732024"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6</a:t>
            </a:r>
            <a:endParaRPr lang="en-US" sz="900" b="1" dirty="0">
              <a:solidFill>
                <a:schemeClr val="tx1"/>
              </a:solidFill>
              <a:latin typeface="Arial" pitchFamily="34" charset="0"/>
              <a:cs typeface="Arial" pitchFamily="34" charset="0"/>
            </a:endParaRPr>
          </a:p>
        </p:txBody>
      </p:sp>
      <p:sp>
        <p:nvSpPr>
          <p:cNvPr id="79" name="Rectangle 78"/>
          <p:cNvSpPr/>
          <p:nvPr/>
        </p:nvSpPr>
        <p:spPr>
          <a:xfrm>
            <a:off x="7476092"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7</a:t>
            </a:r>
            <a:endParaRPr lang="en-US" sz="900" b="1" dirty="0">
              <a:solidFill>
                <a:schemeClr val="tx1"/>
              </a:solidFill>
              <a:latin typeface="Arial" pitchFamily="34" charset="0"/>
              <a:cs typeface="Arial" pitchFamily="34" charset="0"/>
            </a:endParaRPr>
          </a:p>
        </p:txBody>
      </p:sp>
      <p:sp>
        <p:nvSpPr>
          <p:cNvPr id="80" name="Rectangle 79"/>
          <p:cNvSpPr/>
          <p:nvPr/>
        </p:nvSpPr>
        <p:spPr>
          <a:xfrm>
            <a:off x="3349933"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2</a:t>
            </a:r>
          </a:p>
        </p:txBody>
      </p:sp>
      <p:sp>
        <p:nvSpPr>
          <p:cNvPr id="81" name="Rectangle 80"/>
          <p:cNvSpPr/>
          <p:nvPr/>
        </p:nvSpPr>
        <p:spPr>
          <a:xfrm>
            <a:off x="4318117"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3</a:t>
            </a:r>
          </a:p>
        </p:txBody>
      </p:sp>
      <p:sp>
        <p:nvSpPr>
          <p:cNvPr id="82" name="Rectangle 81"/>
          <p:cNvSpPr/>
          <p:nvPr/>
        </p:nvSpPr>
        <p:spPr>
          <a:xfrm>
            <a:off x="5062185"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4</a:t>
            </a:r>
          </a:p>
        </p:txBody>
      </p:sp>
      <p:sp>
        <p:nvSpPr>
          <p:cNvPr id="83" name="Rectangle 116"/>
          <p:cNvSpPr>
            <a:spLocks noChangeArrowheads="1"/>
          </p:cNvSpPr>
          <p:nvPr/>
        </p:nvSpPr>
        <p:spPr bwMode="auto">
          <a:xfrm>
            <a:off x="5020419" y="3257386"/>
            <a:ext cx="844643" cy="145417"/>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84" name="Rectangle 116"/>
          <p:cNvSpPr>
            <a:spLocks noChangeArrowheads="1"/>
          </p:cNvSpPr>
          <p:nvPr/>
        </p:nvSpPr>
        <p:spPr bwMode="auto">
          <a:xfrm>
            <a:off x="5822798" y="4078879"/>
            <a:ext cx="817067" cy="185963"/>
          </a:xfrm>
          <a:prstGeom prst="rect">
            <a:avLst/>
          </a:prstGeom>
          <a:solidFill>
            <a:srgbClr val="64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Tree>
    <p:extLst>
      <p:ext uri="{BB962C8B-B14F-4D97-AF65-F5344CB8AC3E}">
        <p14:creationId xmlns:p14="http://schemas.microsoft.com/office/powerpoint/2010/main" val="1566490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 Corporate_072016</Template>
  <TotalTime>11837</TotalTime>
  <Words>406</Words>
  <Application>Microsoft Office PowerPoint</Application>
  <PresentationFormat>On-screen Show (4:3)</PresentationFormat>
  <Paragraphs>132</Paragraphs>
  <Slides>7</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12" baseType="lpstr">
      <vt:lpstr>GE Corporate_072016</vt:lpstr>
      <vt:lpstr>Closing slides</vt:lpstr>
      <vt:lpstr>Section break</vt:lpstr>
      <vt:lpstr>CG PPT Template_2015</vt:lpstr>
      <vt:lpstr>think-cell Slide</vt:lpstr>
      <vt:lpstr>GEHC SDT Weekly Status Report </vt:lpstr>
      <vt:lpstr>Action items from previous meeting</vt:lpstr>
      <vt:lpstr>PowerPoint Presentation</vt:lpstr>
      <vt:lpstr>PowerPoint Presentation</vt:lpstr>
      <vt:lpstr>PowerPoint Presentation</vt:lpstr>
      <vt:lpstr>Transition Status 01/05/17</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482</cp:revision>
  <dcterms:created xsi:type="dcterms:W3CDTF">2016-09-12T09:10:56Z</dcterms:created>
  <dcterms:modified xsi:type="dcterms:W3CDTF">2017-02-13T09:17:19Z</dcterms:modified>
</cp:coreProperties>
</file>