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3"/>
  </p:notesMasterIdLst>
  <p:sldIdLst>
    <p:sldId id="259" r:id="rId5"/>
    <p:sldId id="305" r:id="rId6"/>
    <p:sldId id="312" r:id="rId7"/>
    <p:sldId id="322" r:id="rId8"/>
    <p:sldId id="323" r:id="rId9"/>
    <p:sldId id="324" r:id="rId10"/>
    <p:sldId id="320" r:id="rId11"/>
    <p:sldId id="28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80" d="100"/>
          <a:sy n="80" d="100"/>
        </p:scale>
        <p:origin x="-1374" y="330"/>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r803784\AppData\Local\Microsoft\Windows\Temporary%20Internet%20Files\Content.Outlook\URUIBTXR\SDT_Incident_Update_01_19_2017.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r803784\AppData\Local\Microsoft\Windows\Temporary%20Internet%20Files\Content.Outlook\URUIBTXR\SDT_Incident_Update_01_19_2017.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[SDT_Incident_Update_01_19_2017.xls]Sheet2!PivotTable1</c:name>
    <c:fmtId val="-1"/>
  </c:pivotSource>
  <c:chart>
    <c:title>
      <c:tx>
        <c:rich>
          <a:bodyPr/>
          <a:lstStyle/>
          <a:p>
            <a:pPr>
              <a:defRPr/>
            </a:pPr>
            <a:r>
              <a:rPr lang="en-US"/>
              <a:t>Incident</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manualLayout>
          <c:layoutTarget val="inner"/>
          <c:xMode val="edge"/>
          <c:yMode val="edge"/>
          <c:x val="7.5985286055156989E-2"/>
          <c:y val="0.20606395718532508"/>
          <c:w val="0.54803512140119304"/>
          <c:h val="0.69764143873837559"/>
        </c:manualLayout>
      </c:layout>
      <c:barChart>
        <c:barDir val="col"/>
        <c:grouping val="clustered"/>
        <c:varyColors val="0"/>
        <c:ser>
          <c:idx val="0"/>
          <c:order val="0"/>
          <c:tx>
            <c:strRef>
              <c:f>Sheet2!$B$1:$B$2</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Sheet2!$A$3:$A$7</c:f>
              <c:strCache>
                <c:ptCount val="4"/>
                <c:pt idx="0">
                  <c:v>Awaiting 3rd Party</c:v>
                </c:pt>
                <c:pt idx="1">
                  <c:v>Resolved</c:v>
                </c:pt>
                <c:pt idx="2">
                  <c:v>Resolved – Awaiting Problem</c:v>
                </c:pt>
                <c:pt idx="3">
                  <c:v>Validation and Closure</c:v>
                </c:pt>
              </c:strCache>
            </c:strRef>
          </c:cat>
          <c:val>
            <c:numRef>
              <c:f>Sheet2!$B$3:$B$7</c:f>
              <c:numCache>
                <c:formatCode>General</c:formatCode>
                <c:ptCount val="4"/>
                <c:pt idx="0">
                  <c:v>7</c:v>
                </c:pt>
                <c:pt idx="1">
                  <c:v>2</c:v>
                </c:pt>
                <c:pt idx="2">
                  <c:v>5</c:v>
                </c:pt>
                <c:pt idx="3">
                  <c:v>1</c:v>
                </c:pt>
              </c:numCache>
            </c:numRef>
          </c:val>
        </c:ser>
        <c:dLbls>
          <c:showLegendKey val="0"/>
          <c:showVal val="0"/>
          <c:showCatName val="0"/>
          <c:showSerName val="0"/>
          <c:showPercent val="0"/>
          <c:showBubbleSize val="0"/>
        </c:dLbls>
        <c:gapWidth val="100"/>
        <c:axId val="337691392"/>
        <c:axId val="337692928"/>
      </c:barChart>
      <c:catAx>
        <c:axId val="337691392"/>
        <c:scaling>
          <c:orientation val="minMax"/>
        </c:scaling>
        <c:delete val="0"/>
        <c:axPos val="b"/>
        <c:majorTickMark val="out"/>
        <c:minorTickMark val="none"/>
        <c:tickLblPos val="nextTo"/>
        <c:crossAx val="337692928"/>
        <c:crosses val="autoZero"/>
        <c:auto val="1"/>
        <c:lblAlgn val="ctr"/>
        <c:lblOffset val="100"/>
        <c:noMultiLvlLbl val="0"/>
      </c:catAx>
      <c:valAx>
        <c:axId val="337692928"/>
        <c:scaling>
          <c:orientation val="minMax"/>
        </c:scaling>
        <c:delete val="0"/>
        <c:axPos val="l"/>
        <c:majorGridlines/>
        <c:numFmt formatCode="General" sourceLinked="1"/>
        <c:majorTickMark val="out"/>
        <c:minorTickMark val="none"/>
        <c:tickLblPos val="nextTo"/>
        <c:crossAx val="337691392"/>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[SDT_Incident_Update_01_19_2017.xls]Sheet2!PivotTable2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Sheet2!$D$20:$D$21</c:f>
              <c:strCache>
                <c:ptCount val="1"/>
                <c:pt idx="0">
                  <c:v>Total</c:v>
                </c:pt>
              </c:strCache>
            </c:strRef>
          </c:tx>
          <c:invertIfNegative val="0"/>
          <c:dLbls>
            <c:showLegendKey val="0"/>
            <c:showVal val="1"/>
            <c:showCatName val="0"/>
            <c:showSerName val="0"/>
            <c:showPercent val="0"/>
            <c:showBubbleSize val="0"/>
            <c:showLeaderLines val="0"/>
          </c:dLbls>
          <c:cat>
            <c:strRef>
              <c:f>Sheet2!$C$22:$C$24</c:f>
              <c:strCache>
                <c:ptCount val="2"/>
                <c:pt idx="0">
                  <c:v>Known Error / Pending CA</c:v>
                </c:pt>
                <c:pt idx="1">
                  <c:v>Open</c:v>
                </c:pt>
              </c:strCache>
            </c:strRef>
          </c:cat>
          <c:val>
            <c:numRef>
              <c:f>Sheet2!$D$22:$D$24</c:f>
              <c:numCache>
                <c:formatCode>General</c:formatCode>
                <c:ptCount val="2"/>
                <c:pt idx="0">
                  <c:v>1</c:v>
                </c:pt>
                <c:pt idx="1">
                  <c:v>2</c:v>
                </c:pt>
              </c:numCache>
            </c:numRef>
          </c:val>
        </c:ser>
        <c:dLbls>
          <c:showLegendKey val="0"/>
          <c:showVal val="0"/>
          <c:showCatName val="0"/>
          <c:showSerName val="0"/>
          <c:showPercent val="0"/>
          <c:showBubbleSize val="0"/>
        </c:dLbls>
        <c:gapWidth val="100"/>
        <c:axId val="138326016"/>
        <c:axId val="138327552"/>
      </c:barChart>
      <c:catAx>
        <c:axId val="138326016"/>
        <c:scaling>
          <c:orientation val="minMax"/>
        </c:scaling>
        <c:delete val="0"/>
        <c:axPos val="b"/>
        <c:majorTickMark val="out"/>
        <c:minorTickMark val="none"/>
        <c:tickLblPos val="nextTo"/>
        <c:crossAx val="138327552"/>
        <c:crosses val="autoZero"/>
        <c:auto val="1"/>
        <c:lblAlgn val="ctr"/>
        <c:lblOffset val="100"/>
        <c:noMultiLvlLbl val="0"/>
      </c:catAx>
      <c:valAx>
        <c:axId val="138327552"/>
        <c:scaling>
          <c:orientation val="minMax"/>
        </c:scaling>
        <c:delete val="0"/>
        <c:axPos val="l"/>
        <c:majorGridlines/>
        <c:numFmt formatCode="General" sourceLinked="1"/>
        <c:majorTickMark val="out"/>
        <c:minorTickMark val="none"/>
        <c:tickLblPos val="nextTo"/>
        <c:crossAx val="13832601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5</a:t>
            </a:fld>
            <a:endParaRPr lang="en-US"/>
          </a:p>
        </p:txBody>
      </p:sp>
    </p:spTree>
    <p:extLst>
      <p:ext uri="{BB962C8B-B14F-4D97-AF65-F5344CB8AC3E}">
        <p14:creationId xmlns:p14="http://schemas.microsoft.com/office/powerpoint/2010/main" val="11623480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60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8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84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89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9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9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99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01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04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677"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70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7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7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77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79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82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8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3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6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89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5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6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7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585"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872"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96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54"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image" Target="../media/image17.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01/19/17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94506056"/>
              </p:ext>
            </p:extLst>
          </p:nvPr>
        </p:nvGraphicFramePr>
        <p:xfrm>
          <a:off x="313899" y="1399311"/>
          <a:ext cx="8687597" cy="4893242"/>
        </p:xfrm>
        <a:graphic>
          <a:graphicData uri="http://schemas.openxmlformats.org/drawingml/2006/table">
            <a:tbl>
              <a:tblPr firstRow="1" bandRow="1">
                <a:tableStyleId>{7DF18680-E054-41AD-8BC1-D1AEF772440D}</a:tableStyleId>
              </a:tblPr>
              <a:tblGrid>
                <a:gridCol w="4416544"/>
                <a:gridCol w="1161145"/>
                <a:gridCol w="1112254"/>
                <a:gridCol w="1112254"/>
                <a:gridCol w="885400"/>
              </a:tblGrid>
              <a:tr h="612661">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Status</a:t>
                      </a:r>
                      <a:endParaRPr lang="en-US" sz="1200" dirty="0"/>
                    </a:p>
                  </a:txBody>
                  <a:tcPr/>
                </a:tc>
              </a:tr>
              <a:tr h="379266">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Evaluation on the Skill matrix of</a:t>
                      </a:r>
                      <a:r>
                        <a:rPr lang="en-US" sz="1000" baseline="0" dirty="0" smtClean="0"/>
                        <a:t> SDT resources which is shared with GE.</a:t>
                      </a:r>
                      <a:endParaRPr lang="en-US" sz="1000" dirty="0" smtClean="0"/>
                    </a:p>
                  </a:txBody>
                  <a:tcPr/>
                </a:tc>
                <a:tc>
                  <a:txBody>
                    <a:bodyPr/>
                    <a:lstStyle/>
                    <a:p>
                      <a:r>
                        <a:rPr lang="en-US" sz="1000" dirty="0" smtClean="0"/>
                        <a:t>Rohit/Chandra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Weekly Status </a:t>
                      </a:r>
                    </a:p>
                    <a:p>
                      <a:endParaRPr lang="en-US" sz="1000" dirty="0"/>
                    </a:p>
                  </a:txBody>
                  <a:tcPr/>
                </a:tc>
                <a:tc>
                  <a:txBody>
                    <a:bodyPr/>
                    <a:lstStyle/>
                    <a:p>
                      <a:r>
                        <a:rPr lang="en-US" sz="1000" dirty="0" smtClean="0"/>
                        <a:t>31-Dec-2016</a:t>
                      </a:r>
                      <a:endParaRPr lang="en-US" sz="1000" dirty="0"/>
                    </a:p>
                  </a:txBody>
                  <a:tcPr/>
                </a:tc>
                <a:tc>
                  <a:txBody>
                    <a:bodyPr/>
                    <a:lstStyle/>
                    <a:p>
                      <a:r>
                        <a:rPr lang="en-US" sz="1000" dirty="0" smtClean="0"/>
                        <a:t>In Progress</a:t>
                      </a:r>
                      <a:endParaRPr lang="en-US" sz="1000" dirty="0"/>
                    </a:p>
                  </a:txBody>
                  <a:tcPr/>
                </a:tc>
              </a:tr>
              <a:tr h="379266">
                <a:tc>
                  <a:txBody>
                    <a:bodyPr/>
                    <a:lstStyle/>
                    <a:p>
                      <a:r>
                        <a:rPr lang="en-US" sz="1000" kern="1200" dirty="0" smtClean="0">
                          <a:solidFill>
                            <a:schemeClr val="dk1"/>
                          </a:solidFill>
                          <a:effectLst/>
                          <a:latin typeface="+mn-lt"/>
                          <a:ea typeface="+mn-ea"/>
                          <a:cs typeface="+mn-cs"/>
                        </a:rPr>
                        <a:t>Finalizing RACI</a:t>
                      </a:r>
                      <a:r>
                        <a:rPr lang="en-US" sz="1000" kern="1200" baseline="0" dirty="0" smtClean="0">
                          <a:solidFill>
                            <a:schemeClr val="dk1"/>
                          </a:solidFill>
                          <a:effectLst/>
                          <a:latin typeface="+mn-lt"/>
                          <a:ea typeface="+mn-ea"/>
                          <a:cs typeface="+mn-cs"/>
                        </a:rPr>
                        <a:t> matrix from CG and GE side</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Weekly Status </a:t>
                      </a:r>
                    </a:p>
                    <a:p>
                      <a:endParaRPr lang="en-US" sz="1000" dirty="0"/>
                    </a:p>
                  </a:txBody>
                  <a:tcPr/>
                </a:tc>
                <a:tc>
                  <a:txBody>
                    <a:bodyPr/>
                    <a:lstStyle/>
                    <a:p>
                      <a:r>
                        <a:rPr lang="en-US" sz="1000" dirty="0" smtClean="0"/>
                        <a:t>TBD</a:t>
                      </a:r>
                      <a:endParaRPr lang="en-US" sz="1000" dirty="0"/>
                    </a:p>
                  </a:txBody>
                  <a:tcPr/>
                </a:tc>
                <a:tc>
                  <a:txBody>
                    <a:bodyPr/>
                    <a:lstStyle/>
                    <a:p>
                      <a:r>
                        <a:rPr lang="en-US" sz="1000" dirty="0" smtClean="0"/>
                        <a:t>On Hold</a:t>
                      </a:r>
                      <a:endParaRPr lang="en-US" sz="1000" dirty="0"/>
                    </a:p>
                  </a:txBody>
                  <a:tcPr/>
                </a:tc>
              </a:tr>
              <a:tr h="379266">
                <a:tc>
                  <a:txBody>
                    <a:bodyPr/>
                    <a:lstStyle/>
                    <a:p>
                      <a:r>
                        <a:rPr lang="en-US" sz="1000" kern="1200" baseline="0" dirty="0" smtClean="0">
                          <a:solidFill>
                            <a:schemeClr val="dk1"/>
                          </a:solidFill>
                          <a:effectLst/>
                          <a:latin typeface="+mn-lt"/>
                          <a:ea typeface="+mn-ea"/>
                          <a:cs typeface="+mn-cs"/>
                        </a:rPr>
                        <a:t>CLICK certification to four of our  SDT Team members</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Weekly Status </a:t>
                      </a:r>
                    </a:p>
                    <a:p>
                      <a:endParaRPr lang="en-US" sz="1000" dirty="0"/>
                    </a:p>
                  </a:txBody>
                  <a:tcPr/>
                </a:tc>
                <a:tc>
                  <a:txBody>
                    <a:bodyPr/>
                    <a:lstStyle/>
                    <a:p>
                      <a:r>
                        <a:rPr lang="en-US" sz="1000" dirty="0" smtClean="0"/>
                        <a:t>05-Feb-2016</a:t>
                      </a:r>
                      <a:endParaRPr lang="en-US" sz="1000" dirty="0"/>
                    </a:p>
                  </a:txBody>
                  <a:tcPr/>
                </a:tc>
                <a:tc>
                  <a:txBody>
                    <a:bodyPr/>
                    <a:lstStyle/>
                    <a:p>
                      <a:r>
                        <a:rPr lang="en-US" sz="1000" dirty="0" smtClean="0"/>
                        <a:t>In Progress</a:t>
                      </a:r>
                      <a:endParaRPr lang="en-US" sz="1000" dirty="0"/>
                    </a:p>
                  </a:txBody>
                  <a:tcPr/>
                </a:tc>
              </a:tr>
              <a:tr h="36291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Mobility</a:t>
                      </a:r>
                      <a:r>
                        <a:rPr lang="en-US" sz="1000" kern="1200" baseline="0" dirty="0" smtClean="0">
                          <a:solidFill>
                            <a:schemeClr val="dk1"/>
                          </a:solidFill>
                          <a:effectLst/>
                          <a:latin typeface="+mn-lt"/>
                          <a:ea typeface="+mn-ea"/>
                          <a:cs typeface="+mn-cs"/>
                        </a:rPr>
                        <a:t> Team or tiger team to be formed to resolve all CLICK mobile issues</a:t>
                      </a:r>
                      <a:endParaRPr lang="en-US" sz="1000" kern="1200" dirty="0" smtClean="0">
                        <a:solidFill>
                          <a:schemeClr val="dk1"/>
                        </a:solidFill>
                        <a:effectLst/>
                        <a:latin typeface="+mn-lt"/>
                        <a:ea typeface="+mn-ea"/>
                        <a:cs typeface="+mn-cs"/>
                      </a:endParaRPr>
                    </a:p>
                  </a:txBody>
                  <a:tcPr/>
                </a:tc>
                <a:tc>
                  <a:txBody>
                    <a:bodyPr/>
                    <a:lstStyle/>
                    <a:p>
                      <a:r>
                        <a:rPr lang="en-US" sz="1000" dirty="0" smtClean="0"/>
                        <a:t>Rohit</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20-Jan-2016</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Open</a:t>
                      </a:r>
                      <a:endParaRPr lang="en-US" sz="1000" dirty="0"/>
                    </a:p>
                  </a:txBody>
                  <a:tcPr/>
                </a:tc>
              </a:tr>
              <a:tr h="30256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1000" dirty="0" smtClean="0"/>
                        <a:t>Hita/Andrey</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r>
                        <a:rPr lang="en-US" sz="1000" dirty="0" smtClean="0"/>
                        <a:t>In Progress</a:t>
                      </a:r>
                      <a:endParaRPr lang="en-US" sz="1000" dirty="0"/>
                    </a:p>
                  </a:txBody>
                  <a:tcPr/>
                </a:tc>
              </a:tr>
              <a:tr h="379266">
                <a:tc>
                  <a:txBody>
                    <a:bodyPr/>
                    <a:lstStyle/>
                    <a:p>
                      <a:r>
                        <a:rPr lang="en-US" sz="1000" kern="1200" baseline="0" dirty="0" smtClean="0">
                          <a:solidFill>
                            <a:schemeClr val="dk1"/>
                          </a:solidFill>
                          <a:effectLst/>
                          <a:latin typeface="+mn-lt"/>
                          <a:ea typeface="+mn-ea"/>
                          <a:cs typeface="+mn-cs"/>
                        </a:rPr>
                        <a:t>Working on </a:t>
                      </a:r>
                      <a:r>
                        <a:rPr lang="en-US" sz="1000" kern="1200" baseline="0" dirty="0" err="1" smtClean="0">
                          <a:solidFill>
                            <a:schemeClr val="dk1"/>
                          </a:solidFill>
                          <a:effectLst/>
                          <a:latin typeface="+mn-lt"/>
                          <a:ea typeface="+mn-ea"/>
                          <a:cs typeface="+mn-cs"/>
                        </a:rPr>
                        <a:t>OpMech</a:t>
                      </a:r>
                      <a:r>
                        <a:rPr lang="en-US" sz="1000" kern="1200" baseline="0" dirty="0" smtClean="0">
                          <a:solidFill>
                            <a:schemeClr val="dk1"/>
                          </a:solidFill>
                          <a:effectLst/>
                          <a:latin typeface="+mn-lt"/>
                          <a:ea typeface="+mn-ea"/>
                          <a:cs typeface="+mn-cs"/>
                        </a:rPr>
                        <a:t>(Communication Plan &amp; Escalation matrix)</a:t>
                      </a:r>
                      <a:endParaRPr lang="en-US" sz="1000" kern="1200" baseline="0" dirty="0">
                        <a:solidFill>
                          <a:schemeClr val="dk1"/>
                        </a:solidFill>
                        <a:effectLst/>
                        <a:latin typeface="+mn-lt"/>
                        <a:ea typeface="+mn-ea"/>
                        <a:cs typeface="+mn-cs"/>
                      </a:endParaRPr>
                    </a:p>
                  </a:txBody>
                  <a:tcPr/>
                </a:tc>
                <a:tc>
                  <a:txBody>
                    <a:bodyPr/>
                    <a:lstStyle/>
                    <a:p>
                      <a:r>
                        <a:rPr lang="en-US" sz="1000" dirty="0" smtClean="0"/>
                        <a:t>Saraswathi/Sathyaraj</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20-Jan-2016</a:t>
                      </a:r>
                      <a:endParaRPr lang="en-US" sz="1000" dirty="0"/>
                    </a:p>
                  </a:txBody>
                  <a:tcPr/>
                </a:tc>
                <a:tc>
                  <a:txBody>
                    <a:bodyPr/>
                    <a:lstStyle/>
                    <a:p>
                      <a:r>
                        <a:rPr lang="en-US" sz="1000" dirty="0" smtClean="0"/>
                        <a:t>In Progress</a:t>
                      </a:r>
                      <a:endParaRPr lang="en-US" sz="1000" dirty="0"/>
                    </a:p>
                  </a:txBody>
                  <a:tcPr/>
                </a:tc>
              </a:tr>
              <a:tr h="379266">
                <a:tc>
                  <a:txBody>
                    <a:bodyPr/>
                    <a:lstStyle/>
                    <a:p>
                      <a:r>
                        <a:rPr lang="en-US" sz="1000" kern="1200" baseline="0" dirty="0" smtClean="0">
                          <a:solidFill>
                            <a:schemeClr val="dk1"/>
                          </a:solidFill>
                          <a:effectLst/>
                          <a:latin typeface="+mn-lt"/>
                          <a:ea typeface="+mn-ea"/>
                          <a:cs typeface="+mn-cs"/>
                        </a:rPr>
                        <a:t>Ownership on Tickets/Process adherence(Agile Mechanism)</a:t>
                      </a:r>
                      <a:endParaRPr lang="en-US" sz="1000" kern="1200" baseline="0" dirty="0">
                        <a:solidFill>
                          <a:schemeClr val="dk1"/>
                        </a:solidFill>
                        <a:effectLst/>
                        <a:latin typeface="+mn-lt"/>
                        <a:ea typeface="+mn-ea"/>
                        <a:cs typeface="+mn-cs"/>
                      </a:endParaRPr>
                    </a:p>
                  </a:txBody>
                  <a:tcPr/>
                </a:tc>
                <a:tc>
                  <a:txBody>
                    <a:bodyPr/>
                    <a:lstStyle/>
                    <a:p>
                      <a:r>
                        <a:rPr lang="en-US" sz="1000" dirty="0" smtClean="0"/>
                        <a:t>Suvarna/Sathyaraj</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Ongoing</a:t>
                      </a:r>
                      <a:endParaRPr lang="en-US" sz="1000" dirty="0"/>
                    </a:p>
                  </a:txBody>
                  <a:tcPr/>
                </a:tc>
                <a:tc>
                  <a:txBody>
                    <a:bodyPr/>
                    <a:lstStyle/>
                    <a:p>
                      <a:r>
                        <a:rPr lang="en-US" sz="1000" dirty="0" smtClean="0"/>
                        <a:t>In Progress</a:t>
                      </a:r>
                      <a:endParaRPr lang="en-US" sz="1000" dirty="0"/>
                    </a:p>
                  </a:txBody>
                  <a:tcPr/>
                </a:tc>
              </a:tr>
              <a:tr h="379266">
                <a:tc>
                  <a:txBody>
                    <a:bodyPr/>
                    <a:lstStyle/>
                    <a:p>
                      <a:r>
                        <a:rPr lang="en-US" sz="1000" kern="1200" baseline="0" dirty="0" smtClean="0">
                          <a:solidFill>
                            <a:schemeClr val="dk1"/>
                          </a:solidFill>
                          <a:effectLst/>
                          <a:latin typeface="+mn-lt"/>
                          <a:ea typeface="+mn-ea"/>
                          <a:cs typeface="+mn-cs"/>
                        </a:rPr>
                        <a:t>Release management(Deployment activities for Release 1.3)</a:t>
                      </a:r>
                      <a:endParaRPr lang="en-US" sz="1000" kern="1200" baseline="0" dirty="0">
                        <a:solidFill>
                          <a:schemeClr val="dk1"/>
                        </a:solidFill>
                        <a:effectLst/>
                        <a:latin typeface="+mn-lt"/>
                        <a:ea typeface="+mn-ea"/>
                        <a:cs typeface="+mn-cs"/>
                      </a:endParaRPr>
                    </a:p>
                  </a:txBody>
                  <a:tcPr/>
                </a:tc>
                <a:tc>
                  <a:txBody>
                    <a:bodyPr/>
                    <a:lstStyle/>
                    <a:p>
                      <a:r>
                        <a:rPr lang="en-US" sz="1000" dirty="0" smtClean="0"/>
                        <a:t>Jayesh/Tejashree</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03-Feb-2017</a:t>
                      </a:r>
                      <a:endParaRPr lang="en-US" sz="1000" dirty="0"/>
                    </a:p>
                  </a:txBody>
                  <a:tcPr/>
                </a:tc>
                <a:tc>
                  <a:txBody>
                    <a:bodyPr/>
                    <a:lstStyle/>
                    <a:p>
                      <a:r>
                        <a:rPr lang="en-US" sz="1000" dirty="0" smtClean="0"/>
                        <a:t>In Progress</a:t>
                      </a:r>
                      <a:endParaRPr lang="en-US" sz="1000" dirty="0"/>
                    </a:p>
                  </a:txBody>
                  <a:tcPr/>
                </a:tc>
              </a:tr>
              <a:tr h="302561">
                <a:tc>
                  <a:txBody>
                    <a:bodyPr/>
                    <a:lstStyle/>
                    <a:p>
                      <a:r>
                        <a:rPr lang="en-US" sz="1000" kern="1200" baseline="0" dirty="0" smtClean="0">
                          <a:solidFill>
                            <a:schemeClr val="dk1"/>
                          </a:solidFill>
                          <a:effectLst/>
                          <a:latin typeface="+mn-lt"/>
                          <a:ea typeface="+mn-ea"/>
                          <a:cs typeface="+mn-cs"/>
                        </a:rPr>
                        <a:t>GEHC to find a problem manager from GE corporate</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r>
                        <a:rPr lang="en-US" sz="1000" dirty="0" smtClean="0"/>
                        <a:t>Open</a:t>
                      </a:r>
                      <a:endParaRPr lang="en-US" sz="1000" dirty="0"/>
                    </a:p>
                  </a:txBody>
                  <a:tcPr/>
                </a:tc>
              </a:tr>
              <a:tr h="302561">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GEHC to share nonfunctional requirements</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r>
                        <a:rPr lang="en-US" sz="1000" dirty="0" smtClean="0"/>
                        <a:t>Open</a:t>
                      </a:r>
                      <a:endParaRPr lang="en-US" sz="1000" dirty="0"/>
                    </a:p>
                  </a:txBody>
                  <a:tcPr/>
                </a:tc>
              </a:tr>
              <a:tr h="302561">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GEHC to check and confirm on L1 support - on call support</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r>
                        <a:rPr lang="en-US" sz="1000" dirty="0" smtClean="0"/>
                        <a:t>Open</a:t>
                      </a:r>
                      <a:endParaRPr lang="en-US" sz="1000" dirty="0"/>
                    </a:p>
                  </a:txBody>
                  <a:tcPr/>
                </a:tc>
              </a:tr>
              <a:tr h="302561">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 AVS scan report to be shared</a:t>
                      </a:r>
                      <a:endParaRPr lang="en-US" sz="1000" kern="1200" baseline="0" dirty="0">
                        <a:solidFill>
                          <a:schemeClr val="dk1"/>
                        </a:solidFill>
                        <a:effectLst/>
                        <a:latin typeface="+mn-lt"/>
                        <a:ea typeface="+mn-ea"/>
                        <a:cs typeface="+mn-cs"/>
                      </a:endParaRPr>
                    </a:p>
                  </a:txBody>
                  <a:tcPr/>
                </a:tc>
                <a:tc>
                  <a:txBody>
                    <a:bodyPr/>
                    <a:lstStyle/>
                    <a:p>
                      <a:r>
                        <a:rPr lang="en-US" sz="1000" dirty="0" smtClean="0"/>
                        <a:t>Rohit</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r>
                        <a:rPr lang="en-US" sz="1000" dirty="0" smtClean="0"/>
                        <a:t>Open</a:t>
                      </a:r>
                      <a:endParaRPr lang="en-US" sz="10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3993170"/>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296578"/>
            <a:ext cx="4372201" cy="1384995"/>
          </a:xfrm>
          <a:prstGeom prst="rect">
            <a:avLst/>
          </a:prstGeom>
          <a:noFill/>
        </p:spPr>
        <p:txBody>
          <a:bodyPr wrap="square" rtlCol="0">
            <a:spAutoFit/>
          </a:bodyPr>
          <a:lstStyle/>
          <a:p>
            <a:endParaRPr lang="en-US" sz="1200" dirty="0" smtClean="0">
              <a:latin typeface="Candara" panose="020E0502030303020204" pitchFamily="34" charset="0"/>
            </a:endParaRPr>
          </a:p>
          <a:p>
            <a:pPr marL="285750" indent="-285750">
              <a:buFont typeface="Wingdings" panose="05000000000000000000" pitchFamily="2" charset="2"/>
              <a:buChar char="Ø"/>
            </a:pPr>
            <a:r>
              <a:rPr lang="en-US" sz="1200" dirty="0" smtClean="0">
                <a:latin typeface="Candara" panose="020E0502030303020204" pitchFamily="34" charset="0"/>
              </a:rPr>
              <a:t>VPN </a:t>
            </a:r>
            <a:r>
              <a:rPr lang="en-US" sz="1200" dirty="0">
                <a:latin typeface="Candara" panose="020E0502030303020204" pitchFamily="34" charset="0"/>
              </a:rPr>
              <a:t>token for Gopi </a:t>
            </a:r>
            <a:r>
              <a:rPr lang="en-US" sz="1200" dirty="0" smtClean="0">
                <a:latin typeface="Candara" panose="020E0502030303020204" pitchFamily="34" charset="0"/>
              </a:rPr>
              <a:t>M and Farhan</a:t>
            </a:r>
          </a:p>
          <a:p>
            <a:pPr marL="285750" indent="-285750">
              <a:buFont typeface="Wingdings" panose="05000000000000000000" pitchFamily="2" charset="2"/>
              <a:buChar char="Ø"/>
            </a:pPr>
            <a:r>
              <a:rPr lang="en-US" sz="1200" dirty="0" smtClean="0">
                <a:latin typeface="Candara" panose="020E0502030303020204" pitchFamily="34" charset="0"/>
              </a:rPr>
              <a:t>Need discussion with Tech </a:t>
            </a:r>
            <a:r>
              <a:rPr lang="en-US" sz="1200" dirty="0">
                <a:latin typeface="Candara" panose="020E0502030303020204" pitchFamily="34" charset="0"/>
              </a:rPr>
              <a:t>M on code change w.r.t R1.3</a:t>
            </a:r>
          </a:p>
          <a:p>
            <a:pPr marL="285750" indent="-285750">
              <a:buFont typeface="Wingdings" panose="05000000000000000000" pitchFamily="2" charset="2"/>
              <a:buChar char="Ø"/>
            </a:pPr>
            <a:endParaRPr lang="en-US" sz="1200" dirty="0">
              <a:latin typeface="Candara" panose="020E0502030303020204" pitchFamily="34" charset="0"/>
            </a:endParaRPr>
          </a:p>
          <a:p>
            <a:endParaRPr lang="en-US" sz="1200" dirty="0">
              <a:latin typeface="Candara" panose="020E0502030303020204" pitchFamily="34" charset="0"/>
            </a:endParaRPr>
          </a:p>
          <a:p>
            <a:r>
              <a:rPr lang="en-US" sz="1200" dirty="0" smtClean="0">
                <a:latin typeface="Candara" panose="020E0502030303020204" pitchFamily="34" charset="0"/>
              </a:rPr>
              <a:t> </a:t>
            </a:r>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01/19/17</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486354"/>
            <a:ext cx="4137312" cy="1754326"/>
          </a:xfrm>
          <a:prstGeom prst="rect">
            <a:avLst/>
          </a:prstGeom>
          <a:noFill/>
        </p:spPr>
        <p:txBody>
          <a:bodyPr wrap="square" rtlCol="0">
            <a:spAutoFit/>
          </a:bodyPr>
          <a:lstStyle/>
          <a:p>
            <a:pPr marL="285750" indent="-285750">
              <a:buFont typeface="Wingdings" panose="05000000000000000000" pitchFamily="2" charset="2"/>
              <a:buChar char="Ø"/>
            </a:pPr>
            <a:r>
              <a:rPr lang="en-US" sz="1200" dirty="0" smtClean="0">
                <a:latin typeface="Candara" panose="020E0502030303020204" pitchFamily="34" charset="0"/>
              </a:rPr>
              <a:t>Delay in Siebel access may lead to delay in testing for Release</a:t>
            </a:r>
          </a:p>
          <a:p>
            <a:pPr marL="285750" indent="-285750">
              <a:buFont typeface="Wingdings" panose="05000000000000000000" pitchFamily="2" charset="2"/>
              <a:buChar char="Ø"/>
            </a:pPr>
            <a:r>
              <a:rPr lang="en-US" sz="1200" dirty="0" smtClean="0">
                <a:latin typeface="Candara" panose="020E0502030303020204" pitchFamily="34" charset="0"/>
              </a:rPr>
              <a:t>Delay in Click DB access(Prod, Stage, Sandbox) for Gopi, Preeti may lead to delay in resolution of incidents</a:t>
            </a:r>
          </a:p>
          <a:p>
            <a:pPr marL="285750" indent="-285750">
              <a:buFont typeface="Wingdings" panose="05000000000000000000" pitchFamily="2" charset="2"/>
              <a:buChar char="Ø"/>
            </a:pPr>
            <a:r>
              <a:rPr lang="en-US" sz="1200" dirty="0" smtClean="0">
                <a:latin typeface="Candara" panose="020E0502030303020204" pitchFamily="34" charset="0"/>
              </a:rPr>
              <a:t>Multiple open  defects </a:t>
            </a:r>
            <a:r>
              <a:rPr lang="en-US" sz="1200" dirty="0">
                <a:latin typeface="Candara" panose="020E0502030303020204" pitchFamily="34" charset="0"/>
              </a:rPr>
              <a:t>from </a:t>
            </a:r>
            <a:r>
              <a:rPr lang="en-US" sz="1200" dirty="0" smtClean="0">
                <a:latin typeface="Candara" panose="020E0502030303020204" pitchFamily="34" charset="0"/>
              </a:rPr>
              <a:t>testing – could lead to quality issues</a:t>
            </a:r>
            <a:endParaRPr lang="en-US" sz="1200" dirty="0">
              <a:latin typeface="Candara" panose="020E0502030303020204" pitchFamily="34" charset="0"/>
            </a:endParaRPr>
          </a:p>
          <a:p>
            <a:pPr marL="285750" indent="-285750">
              <a:buFont typeface="Wingdings" panose="05000000000000000000" pitchFamily="2" charset="2"/>
              <a:buChar char="Ø"/>
            </a:pPr>
            <a:endParaRPr lang="en-US" sz="1200" dirty="0" smtClean="0">
              <a:latin typeface="Candara" panose="020E0502030303020204" pitchFamily="34" charset="0"/>
            </a:endParaRPr>
          </a:p>
          <a:p>
            <a:pPr marL="285750" indent="-285750">
              <a:buFont typeface="Wingdings" panose="05000000000000000000" pitchFamily="2" charset="2"/>
              <a:buChar char="Ø"/>
            </a:pPr>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566310" y="1936656"/>
            <a:ext cx="4419600" cy="2308324"/>
          </a:xfrm>
          <a:prstGeom prst="rect">
            <a:avLst/>
          </a:prstGeom>
          <a:noFill/>
        </p:spPr>
        <p:txBody>
          <a:bodyPr wrap="square" rtlCol="0">
            <a:spAutoFit/>
          </a:bodyPr>
          <a:lstStyle/>
          <a:p>
            <a:pPr marL="285750" indent="-285750">
              <a:buFont typeface="Wingdings" panose="05000000000000000000" pitchFamily="2" charset="2"/>
              <a:buChar char="Ø"/>
            </a:pPr>
            <a:r>
              <a:rPr lang="en-US" sz="1200" dirty="0" smtClean="0">
                <a:latin typeface="Candara" panose="020E0502030303020204" pitchFamily="34" charset="0"/>
              </a:rPr>
              <a:t>Baselined the code(R1.2) with hard testing,  modified code for Release 1.3 identified and deployed locally</a:t>
            </a:r>
          </a:p>
          <a:p>
            <a:pPr marL="285750" indent="-285750">
              <a:buFont typeface="Wingdings" panose="05000000000000000000" pitchFamily="2" charset="2"/>
              <a:buChar char="Ø"/>
            </a:pPr>
            <a:r>
              <a:rPr lang="en-US" sz="1200" dirty="0" smtClean="0">
                <a:latin typeface="Candara" panose="020E0502030303020204" pitchFamily="34" charset="0"/>
              </a:rPr>
              <a:t>Successful CLICK Master data load</a:t>
            </a:r>
          </a:p>
          <a:p>
            <a:pPr marL="285750" indent="-285750">
              <a:buFont typeface="Wingdings" panose="05000000000000000000" pitchFamily="2" charset="2"/>
              <a:buChar char="Ø"/>
            </a:pPr>
            <a:endParaRPr lang="en-US" sz="1200" dirty="0">
              <a:latin typeface="Candara" panose="020E0502030303020204" pitchFamily="34" charset="0"/>
            </a:endParaRPr>
          </a:p>
          <a:p>
            <a:pPr marL="285750" indent="-285750">
              <a:buFont typeface="Wingdings" panose="05000000000000000000" pitchFamily="2" charset="2"/>
              <a:buChar char="Ø"/>
            </a:pPr>
            <a:r>
              <a:rPr lang="en-US" sz="1200" dirty="0" smtClean="0">
                <a:latin typeface="Candara" panose="020E0502030303020204" pitchFamily="34" charset="0"/>
              </a:rPr>
              <a:t>Primary support </a:t>
            </a:r>
            <a:r>
              <a:rPr lang="en-US" sz="1200" dirty="0">
                <a:latin typeface="Candara" panose="020E0502030303020204" pitchFamily="34" charset="0"/>
              </a:rPr>
              <a:t>on </a:t>
            </a:r>
            <a:r>
              <a:rPr lang="en-US" sz="1200" dirty="0" smtClean="0">
                <a:latin typeface="Candara" panose="020E0502030303020204" pitchFamily="34" charset="0"/>
              </a:rPr>
              <a:t>from 2</a:t>
            </a:r>
            <a:r>
              <a:rPr lang="en-US" sz="1200" baseline="30000" dirty="0" smtClean="0">
                <a:latin typeface="Candara" panose="020E0502030303020204" pitchFamily="34" charset="0"/>
              </a:rPr>
              <a:t>nd</a:t>
            </a:r>
            <a:r>
              <a:rPr lang="en-US" sz="1200" dirty="0" smtClean="0">
                <a:latin typeface="Candara" panose="020E0502030303020204" pitchFamily="34" charset="0"/>
              </a:rPr>
              <a:t> Jan’17</a:t>
            </a:r>
            <a:endParaRPr lang="en-US" sz="1200" dirty="0">
              <a:latin typeface="Candara" panose="020E0502030303020204" pitchFamily="34" charset="0"/>
            </a:endParaRPr>
          </a:p>
          <a:p>
            <a:pPr marL="285750" indent="-285750">
              <a:buFont typeface="Wingdings" panose="05000000000000000000" pitchFamily="2" charset="2"/>
              <a:buChar char="Ø"/>
            </a:pPr>
            <a:r>
              <a:rPr lang="en-US" sz="1200" dirty="0">
                <a:latin typeface="Candara" panose="020E0502030303020204" pitchFamily="34" charset="0"/>
              </a:rPr>
              <a:t>F2F Workout session completed successfully</a:t>
            </a:r>
          </a:p>
          <a:p>
            <a:pPr marL="285750" indent="-285750">
              <a:buFont typeface="Wingdings" panose="05000000000000000000" pitchFamily="2" charset="2"/>
              <a:buChar char="Ø"/>
            </a:pPr>
            <a:r>
              <a:rPr lang="en-US" sz="1200" dirty="0">
                <a:latin typeface="Candara" panose="020E0502030303020204" pitchFamily="34" charset="0"/>
              </a:rPr>
              <a:t>Incident and Release Manager were identified</a:t>
            </a:r>
          </a:p>
          <a:p>
            <a:r>
              <a:rPr lang="en-US" sz="1200" dirty="0" smtClean="0">
                <a:latin typeface="Candara" panose="020E0502030303020204" pitchFamily="34" charset="0"/>
              </a:rPr>
              <a:t/>
            </a:r>
            <a:br>
              <a:rPr lang="en-US" sz="1200" dirty="0" smtClean="0">
                <a:latin typeface="Candara" panose="020E0502030303020204" pitchFamily="34" charset="0"/>
              </a:rPr>
            </a:br>
            <a:endParaRPr lang="en-US" sz="1200" dirty="0" smtClean="0">
              <a:latin typeface="Candara" panose="020E0502030303020204" pitchFamily="34" charset="0"/>
            </a:endParaRPr>
          </a:p>
          <a:p>
            <a:pPr marL="285750" indent="-285750">
              <a:buFont typeface="Wingdings" panose="05000000000000000000" pitchFamily="2" charset="2"/>
              <a:buChar char="Ø"/>
            </a:pPr>
            <a:endParaRPr lang="en-US" sz="1200" dirty="0" smtClean="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2" name="Rectangle 1"/>
          <p:cNvSpPr/>
          <p:nvPr/>
        </p:nvSpPr>
        <p:spPr>
          <a:xfrm>
            <a:off x="1175788" y="2333005"/>
            <a:ext cx="1721922" cy="573706"/>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64825083"/>
              </p:ext>
            </p:extLst>
          </p:nvPr>
        </p:nvGraphicFramePr>
        <p:xfrm>
          <a:off x="313899" y="1399311"/>
          <a:ext cx="8711347" cy="3363265"/>
        </p:xfrm>
        <a:graphic>
          <a:graphicData uri="http://schemas.openxmlformats.org/drawingml/2006/table">
            <a:tbl>
              <a:tblPr firstRow="1" bandRow="1">
                <a:tableStyleId>{7DF18680-E054-41AD-8BC1-D1AEF772440D}</a:tableStyleId>
              </a:tblPr>
              <a:tblGrid>
                <a:gridCol w="2441176"/>
                <a:gridCol w="819398"/>
                <a:gridCol w="1294410"/>
                <a:gridCol w="4156363"/>
              </a:tblGrid>
              <a:tr h="620065">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68819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CG</a:t>
                      </a:r>
                      <a:r>
                        <a:rPr lang="en-US" sz="1000" baseline="0" dirty="0" smtClean="0"/>
                        <a:t> Team</a:t>
                      </a:r>
                      <a:endParaRPr lang="en-US" sz="1000" dirty="0" smtClean="0"/>
                    </a:p>
                    <a:p>
                      <a:endParaRPr lang="en-US" sz="1000" dirty="0"/>
                    </a:p>
                  </a:txBody>
                  <a:tcPr/>
                </a:tc>
                <a:tc>
                  <a:txBody>
                    <a:bodyPr/>
                    <a:lstStyle/>
                    <a:p>
                      <a:r>
                        <a:rPr lang="en-US" sz="1000" dirty="0" smtClean="0"/>
                        <a:t>In Progress</a:t>
                      </a:r>
                      <a:endParaRPr lang="en-US" sz="1000" dirty="0"/>
                    </a:p>
                  </a:txBody>
                  <a:tcPr/>
                </a:tc>
                <a:tc>
                  <a:txBody>
                    <a:bodyPr/>
                    <a:lstStyle/>
                    <a:p>
                      <a:r>
                        <a:rPr lang="en-US" sz="1000" dirty="0" smtClean="0"/>
                        <a:t>Service</a:t>
                      </a:r>
                      <a:r>
                        <a:rPr lang="en-US" sz="1000" baseline="0" dirty="0" smtClean="0"/>
                        <a:t> Now tickets raised for tracking</a:t>
                      </a:r>
                    </a:p>
                    <a:p>
                      <a:r>
                        <a:rPr lang="en-US" sz="1000" baseline="0" dirty="0" smtClean="0"/>
                        <a:t>Weekly call scheduled with CLICK team</a:t>
                      </a:r>
                    </a:p>
                    <a:p>
                      <a:r>
                        <a:rPr lang="en-US" sz="1000" baseline="0" dirty="0" smtClean="0"/>
                        <a:t>Patch 9 deployed – Sync  Issue</a:t>
                      </a:r>
                    </a:p>
                    <a:p>
                      <a:r>
                        <a:rPr lang="en-US" sz="1000" baseline="0" dirty="0" smtClean="0"/>
                        <a:t>AM/PM Issue resolved</a:t>
                      </a:r>
                    </a:p>
                    <a:p>
                      <a:endParaRPr lang="en-US" sz="1000" dirty="0"/>
                    </a:p>
                  </a:txBody>
                  <a:tcPr/>
                </a:tc>
              </a:tr>
              <a:tr h="383850">
                <a:tc>
                  <a:txBody>
                    <a:bodyPr/>
                    <a:lstStyle/>
                    <a:p>
                      <a:r>
                        <a:rPr lang="en-US" sz="1000" kern="1200" baseline="0" dirty="0" smtClean="0">
                          <a:solidFill>
                            <a:schemeClr val="dk1"/>
                          </a:solidFill>
                          <a:effectLst/>
                          <a:latin typeface="+mn-lt"/>
                          <a:ea typeface="+mn-ea"/>
                          <a:cs typeface="+mn-cs"/>
                        </a:rPr>
                        <a:t>Booking SDT Performance Issues</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p>
                      <a:endParaRPr lang="en-US" sz="1000" dirty="0"/>
                    </a:p>
                  </a:txBody>
                  <a:tcPr/>
                </a:tc>
                <a:tc>
                  <a:txBody>
                    <a:bodyPr/>
                    <a:lstStyle/>
                    <a:p>
                      <a:r>
                        <a:rPr lang="en-US" sz="1000" baseline="0" dirty="0" smtClean="0"/>
                        <a:t>Analyzed the session variables which can be moved to </a:t>
                      </a:r>
                      <a:r>
                        <a:rPr lang="en-US" sz="1000" baseline="0" dirty="0" err="1" smtClean="0"/>
                        <a:t>config</a:t>
                      </a:r>
                      <a:r>
                        <a:rPr lang="en-US" sz="1000" baseline="0" dirty="0" smtClean="0"/>
                        <a:t> file</a:t>
                      </a:r>
                    </a:p>
                    <a:p>
                      <a:r>
                        <a:rPr lang="en-US" sz="1000" baseline="0" dirty="0" smtClean="0"/>
                        <a:t>Hard coded values  w.r.t  CLICK can be moved  to </a:t>
                      </a:r>
                      <a:r>
                        <a:rPr lang="en-US" sz="1000" baseline="0" dirty="0" err="1" smtClean="0"/>
                        <a:t>config</a:t>
                      </a:r>
                      <a:r>
                        <a:rPr lang="en-US" sz="1000" baseline="0" dirty="0" smtClean="0"/>
                        <a:t> file</a:t>
                      </a:r>
                      <a:endParaRPr lang="en-US" sz="1000" dirty="0"/>
                    </a:p>
                  </a:txBody>
                  <a:tcPr/>
                </a:tc>
              </a:tr>
              <a:tr h="383850">
                <a:tc>
                  <a:txBody>
                    <a:bodyPr/>
                    <a:lstStyle/>
                    <a:p>
                      <a:r>
                        <a:rPr lang="en-US" sz="1000" kern="1200" baseline="0" dirty="0" smtClean="0">
                          <a:solidFill>
                            <a:schemeClr val="dk1"/>
                          </a:solidFill>
                          <a:effectLst/>
                          <a:latin typeface="+mn-lt"/>
                          <a:ea typeface="+mn-ea"/>
                          <a:cs typeface="+mn-cs"/>
                        </a:rPr>
                        <a:t>Release Management</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txBody>
                  <a:tcPr/>
                </a:tc>
                <a:tc>
                  <a:txBody>
                    <a:bodyPr/>
                    <a:lstStyle/>
                    <a:p>
                      <a:r>
                        <a:rPr lang="en-US" sz="1000" dirty="0" smtClean="0"/>
                        <a:t>Release</a:t>
                      </a:r>
                      <a:r>
                        <a:rPr lang="en-US" sz="1000" baseline="0" dirty="0" smtClean="0"/>
                        <a:t> 1.3 branch created in GIT HUB</a:t>
                      </a:r>
                    </a:p>
                    <a:p>
                      <a:r>
                        <a:rPr lang="en-US" sz="1000" baseline="0" dirty="0" smtClean="0"/>
                        <a:t>Release check list preparation in progress</a:t>
                      </a:r>
                    </a:p>
                    <a:p>
                      <a:endParaRPr lang="en-US" sz="1000" dirty="0"/>
                    </a:p>
                  </a:txBody>
                  <a:tcPr/>
                </a:tc>
              </a:tr>
              <a:tr h="3515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Incident</a:t>
                      </a:r>
                      <a:r>
                        <a:rPr lang="en-US" sz="1000" kern="1200" baseline="0" dirty="0" smtClean="0">
                          <a:solidFill>
                            <a:schemeClr val="dk1"/>
                          </a:solidFill>
                          <a:effectLst/>
                          <a:latin typeface="+mn-lt"/>
                          <a:ea typeface="+mn-ea"/>
                          <a:cs typeface="+mn-cs"/>
                        </a:rPr>
                        <a:t> Management</a:t>
                      </a:r>
                      <a:endParaRPr lang="en-US" sz="1000" kern="1200" dirty="0" smtClean="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Incident</a:t>
                      </a:r>
                      <a:r>
                        <a:rPr lang="en-US" sz="1000" baseline="0" dirty="0" smtClean="0"/>
                        <a:t> manager identified</a:t>
                      </a:r>
                    </a:p>
                    <a:p>
                      <a:pPr marL="0" marR="0" indent="0" algn="l" defTabSz="844029" rtl="0" eaLnBrk="1" fontAlgn="auto" latinLnBrk="0" hangingPunct="1">
                        <a:lnSpc>
                          <a:spcPct val="100000"/>
                        </a:lnSpc>
                        <a:spcBef>
                          <a:spcPts val="0"/>
                        </a:spcBef>
                        <a:spcAft>
                          <a:spcPts val="0"/>
                        </a:spcAft>
                        <a:buClrTx/>
                        <a:buSzTx/>
                        <a:buFontTx/>
                        <a:buNone/>
                        <a:tabLst/>
                        <a:defRPr/>
                      </a:pPr>
                      <a:r>
                        <a:rPr lang="en-US" sz="1000" baseline="0" dirty="0" smtClean="0"/>
                        <a:t>Streamlining incidents w.r.t CLICK support cases</a:t>
                      </a:r>
                    </a:p>
                    <a:p>
                      <a:pPr marL="0" marR="0" indent="0" algn="l" defTabSz="844029" rtl="0" eaLnBrk="1" fontAlgn="auto" latinLnBrk="0" hangingPunct="1">
                        <a:lnSpc>
                          <a:spcPct val="100000"/>
                        </a:lnSpc>
                        <a:spcBef>
                          <a:spcPts val="0"/>
                        </a:spcBef>
                        <a:spcAft>
                          <a:spcPts val="0"/>
                        </a:spcAft>
                        <a:buClrTx/>
                        <a:buSzTx/>
                        <a:buFontTx/>
                        <a:buNone/>
                        <a:tabLst/>
                        <a:defRPr/>
                      </a:pPr>
                      <a:r>
                        <a:rPr lang="en-US" sz="1000" baseline="0" dirty="0" smtClean="0"/>
                        <a:t>Problem ticket creation process finalized</a:t>
                      </a:r>
                      <a:endParaRPr lang="en-US" sz="1000" dirty="0" smtClean="0"/>
                    </a:p>
                  </a:txBody>
                  <a:tcPr/>
                </a:tc>
              </a:tr>
              <a:tr h="29310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Support and Development Process streamlining</a:t>
                      </a: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txBody>
                  <a:tcPr/>
                </a:tc>
                <a:tc>
                  <a:txBody>
                    <a:bodyPr/>
                    <a:lstStyle/>
                    <a:p>
                      <a:r>
                        <a:rPr lang="en-US" sz="1000" dirty="0" smtClean="0"/>
                        <a:t>Daily SCRUM calls initiated</a:t>
                      </a:r>
                      <a:r>
                        <a:rPr lang="en-US" sz="1000" baseline="0" dirty="0" smtClean="0"/>
                        <a:t> and actions  tracked to closure</a:t>
                      </a:r>
                      <a:endParaRPr lang="en-US" sz="10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Update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006838987"/>
              </p:ext>
            </p:extLst>
          </p:nvPr>
        </p:nvGraphicFramePr>
        <p:xfrm>
          <a:off x="-266589" y="1466174"/>
          <a:ext cx="10669374" cy="27102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735923933"/>
              </p:ext>
            </p:extLst>
          </p:nvPr>
        </p:nvGraphicFramePr>
        <p:xfrm>
          <a:off x="118752" y="4025224"/>
          <a:ext cx="4290493" cy="2019316"/>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42"/>
          <p:cNvSpPr txBox="1"/>
          <p:nvPr/>
        </p:nvSpPr>
        <p:spPr>
          <a:xfrm>
            <a:off x="4421603" y="4479925"/>
            <a:ext cx="4235509" cy="173664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r>
              <a:rPr lang="en-US" sz="1200" dirty="0">
                <a:solidFill>
                  <a:srgbClr val="000000"/>
                </a:solidFill>
                <a:latin typeface="Calibri" pitchFamily="34" charset="0"/>
                <a:cs typeface="Calibri" pitchFamily="34" charset="0"/>
              </a:rPr>
              <a:t>Awaiting  third  party –category is with CLICK and TRACE DB</a:t>
            </a:r>
          </a:p>
          <a:p>
            <a:endParaRPr lang="en-US" sz="1200" dirty="0">
              <a:solidFill>
                <a:srgbClr val="000000"/>
              </a:solidFill>
              <a:latin typeface="Calibri" pitchFamily="34" charset="0"/>
              <a:cs typeface="Calibri" pitchFamily="34" charset="0"/>
            </a:endParaRPr>
          </a:p>
          <a:p>
            <a:pPr>
              <a:buFont typeface="Wingdings" pitchFamily="2" charset="2"/>
              <a:buChar char="q"/>
            </a:pPr>
            <a:r>
              <a:rPr lang="en-US" sz="1200" dirty="0">
                <a:solidFill>
                  <a:srgbClr val="000000"/>
                </a:solidFill>
                <a:latin typeface="Calibri" pitchFamily="34" charset="0"/>
                <a:cs typeface="Calibri" pitchFamily="34" charset="0"/>
              </a:rPr>
              <a:t>   7  SDT Schedule / Mobile  Issues</a:t>
            </a:r>
          </a:p>
          <a:p>
            <a:pPr lvl="1">
              <a:buFont typeface="Wingdings" pitchFamily="2" charset="2"/>
              <a:buChar char="q"/>
            </a:pPr>
            <a:r>
              <a:rPr lang="en-US" sz="1200" dirty="0">
                <a:solidFill>
                  <a:srgbClr val="000000"/>
                </a:solidFill>
                <a:latin typeface="Calibri" pitchFamily="34" charset="0"/>
                <a:cs typeface="Calibri" pitchFamily="34" charset="0"/>
              </a:rPr>
              <a:t>  6  -  CLICK Mobile sync</a:t>
            </a:r>
          </a:p>
          <a:p>
            <a:pPr lvl="1">
              <a:buFont typeface="Wingdings" pitchFamily="2" charset="2"/>
              <a:buChar char="q"/>
            </a:pPr>
            <a:r>
              <a:rPr lang="en-US" sz="1200" dirty="0">
                <a:solidFill>
                  <a:srgbClr val="000000"/>
                </a:solidFill>
                <a:latin typeface="Calibri" pitchFamily="34" charset="0"/>
                <a:cs typeface="Calibri" pitchFamily="34" charset="0"/>
              </a:rPr>
              <a:t>  1  -  TRACE DB, missing  FSE data in Master file</a:t>
            </a:r>
          </a:p>
          <a:p>
            <a:endParaRPr lang="en-US" sz="1200" dirty="0" smtClean="0"/>
          </a:p>
        </p:txBody>
      </p:sp>
      <p:pic>
        <p:nvPicPr>
          <p:cNvPr id="11" name="Picture 10" descr="blue popout.png"/>
          <p:cNvPicPr>
            <a:picLocks noChangeAspect="1"/>
          </p:cNvPicPr>
          <p:nvPr/>
        </p:nvPicPr>
        <p:blipFill>
          <a:blip r:embed="rId5" cstate="email"/>
          <a:stretch>
            <a:fillRect/>
          </a:stretch>
        </p:blipFill>
        <p:spPr>
          <a:xfrm>
            <a:off x="4409246" y="4449575"/>
            <a:ext cx="4293411" cy="553068"/>
          </a:xfrm>
          <a:prstGeom prst="rect">
            <a:avLst/>
          </a:prstGeom>
        </p:spPr>
      </p:pic>
      <p:sp>
        <p:nvSpPr>
          <p:cNvPr id="12" name="TextBox 11"/>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1844941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1095575"/>
              </p:ext>
            </p:extLst>
          </p:nvPr>
        </p:nvGraphicFramePr>
        <p:xfrm>
          <a:off x="261257" y="1579418"/>
          <a:ext cx="8749393" cy="4631381"/>
        </p:xfrm>
        <a:graphic>
          <a:graphicData uri="http://schemas.openxmlformats.org/drawingml/2006/table">
            <a:tbl>
              <a:tblPr/>
              <a:tblGrid>
                <a:gridCol w="1054076"/>
                <a:gridCol w="930726"/>
                <a:gridCol w="1525047"/>
                <a:gridCol w="4272373"/>
                <a:gridCol w="967171"/>
              </a:tblGrid>
              <a:tr h="201049">
                <a:tc gridSpan="5">
                  <a:txBody>
                    <a:bodyPr/>
                    <a:lstStyle/>
                    <a:p>
                      <a:pPr algn="ctr" fontAlgn="b"/>
                      <a:r>
                        <a:rPr lang="en-US" sz="900" b="1" i="0" u="none" strike="noStrike" dirty="0">
                          <a:solidFill>
                            <a:srgbClr val="FFFFFF"/>
                          </a:solidFill>
                          <a:effectLst/>
                          <a:latin typeface="Arial"/>
                        </a:rPr>
                        <a:t>Incident Management</a:t>
                      </a:r>
                    </a:p>
                  </a:txBody>
                  <a:tcPr marL="8377" marR="8377" marT="83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1049">
                <a:tc>
                  <a:txBody>
                    <a:bodyPr/>
                    <a:lstStyle/>
                    <a:p>
                      <a:pPr algn="l" fontAlgn="b"/>
                      <a:r>
                        <a:rPr lang="en-US" sz="900" b="1" i="0" u="none" strike="noStrike">
                          <a:solidFill>
                            <a:srgbClr val="FFFFFF"/>
                          </a:solidFill>
                          <a:effectLst/>
                          <a:latin typeface="Arial"/>
                        </a:rPr>
                        <a:t>Ticket #</a:t>
                      </a:r>
                    </a:p>
                  </a:txBody>
                  <a:tcPr marL="8377" marR="8377" marT="837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900" b="1" i="0" u="none" strike="noStrike">
                          <a:solidFill>
                            <a:srgbClr val="FFFFFF"/>
                          </a:solidFill>
                          <a:effectLst/>
                          <a:latin typeface="Arial"/>
                        </a:rPr>
                        <a:t>Module</a:t>
                      </a:r>
                    </a:p>
                  </a:txBody>
                  <a:tcPr marL="8377" marR="8377" marT="83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900" b="1" i="0" u="none" strike="noStrike">
                          <a:solidFill>
                            <a:srgbClr val="FFFFFF"/>
                          </a:solidFill>
                          <a:effectLst/>
                          <a:latin typeface="Arial"/>
                        </a:rPr>
                        <a:t>Keyword</a:t>
                      </a:r>
                    </a:p>
                  </a:txBody>
                  <a:tcPr marL="8377" marR="8377" marT="83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900" b="1" i="0" u="none" strike="noStrike">
                          <a:solidFill>
                            <a:srgbClr val="FFFFFF"/>
                          </a:solidFill>
                          <a:effectLst/>
                          <a:latin typeface="Arial"/>
                        </a:rPr>
                        <a:t>Status</a:t>
                      </a:r>
                    </a:p>
                  </a:txBody>
                  <a:tcPr marL="8377" marR="8377" marT="83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900" b="1" i="0" u="none" strike="noStrike">
                          <a:solidFill>
                            <a:srgbClr val="FFFFFF"/>
                          </a:solidFill>
                          <a:effectLst/>
                          <a:latin typeface="Arial"/>
                        </a:rPr>
                        <a:t>Problem #</a:t>
                      </a:r>
                    </a:p>
                  </a:txBody>
                  <a:tcPr marL="8377" marR="8377" marT="837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01049">
                <a:tc>
                  <a:txBody>
                    <a:bodyPr/>
                    <a:lstStyle/>
                    <a:p>
                      <a:pPr algn="l" fontAlgn="t"/>
                      <a:r>
                        <a:rPr lang="en-US" sz="900" b="0" i="0" u="none" strike="noStrike">
                          <a:effectLst/>
                          <a:latin typeface="Arial"/>
                        </a:rPr>
                        <a:t>INC1371682</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Google API</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Resolved – Awaiting Problem</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PRB0045855</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INC1389372</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Google API</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Resolved – Awaiting Problem</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PRB0045855</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INC1357120</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Google API</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Resolved – Awaiting Problem</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PRB0045855</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INC1409263</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Schedule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Rule Violation</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Resolved</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INC1399196</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Schedule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Master Data</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Resolved</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INC1370193</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SDT Mobile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Mobile Sync</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Awaiting 3rd Party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INC1418668</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SDT Schedule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Master Data</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Awaiting 3rd Party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INC1415878</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Mobile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Mobile Sync - Patch 9</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Validation and Closure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INC1420698</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SDT Schedule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Scheduled - Known Error</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Awaiting 3rd Party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INC1285226</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Email Activity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Resolved – Awaiting Problem</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PRB0045556</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INC1310582</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Performance - Connectivity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Resolved – Awaiting Problem</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PRB0045475</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INC1435230</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Mobile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Mobile Sync</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Awaiting 3rd Party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INC1435245</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Mobile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Mobile Sync</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Awaiting 3rd Party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INC1435289</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Mobile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Mobile Sync</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Awaiting 3rd Party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t"/>
                      <a:r>
                        <a:rPr lang="en-US" sz="900" b="0" i="0" u="none" strike="noStrike">
                          <a:effectLst/>
                          <a:latin typeface="Arial"/>
                        </a:rPr>
                        <a:t>INC1435961</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Mobile</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Mobile Sync</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dirty="0">
                          <a:effectLst/>
                          <a:latin typeface="Arial"/>
                        </a:rPr>
                        <a:t>Awaiting 3rd Party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NA</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r>
              <a:tr h="201049">
                <a:tc>
                  <a:txBody>
                    <a:bodyPr/>
                    <a:lstStyle/>
                    <a:p>
                      <a:pPr algn="l" fontAlgn="b"/>
                      <a:r>
                        <a:rPr lang="en-US" sz="900" b="0" i="0" u="none" strike="noStrike">
                          <a:effectLst/>
                          <a:latin typeface="Arial"/>
                        </a:rPr>
                        <a:t> </a:t>
                      </a:r>
                    </a:p>
                  </a:txBody>
                  <a:tcPr marL="8377" marR="8377" marT="8377"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8377" marR="8377" marT="83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8377" marR="8377" marT="83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8377" marR="8377" marT="83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a:rPr>
                        <a:t> </a:t>
                      </a:r>
                    </a:p>
                  </a:txBody>
                  <a:tcPr marL="8377" marR="8377" marT="8377"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049">
                <a:tc gridSpan="5">
                  <a:txBody>
                    <a:bodyPr/>
                    <a:lstStyle/>
                    <a:p>
                      <a:pPr algn="ctr" fontAlgn="t"/>
                      <a:r>
                        <a:rPr lang="en-US" sz="900" b="1" i="0" u="none" strike="noStrike">
                          <a:solidFill>
                            <a:srgbClr val="FFFFFF"/>
                          </a:solidFill>
                          <a:effectLst/>
                          <a:latin typeface="Arial"/>
                        </a:rPr>
                        <a:t>Problem Management</a:t>
                      </a:r>
                    </a:p>
                  </a:txBody>
                  <a:tcPr marL="8377" marR="8377" marT="83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1049">
                <a:tc>
                  <a:txBody>
                    <a:bodyPr/>
                    <a:lstStyle/>
                    <a:p>
                      <a:pPr algn="l" fontAlgn="b"/>
                      <a:r>
                        <a:rPr lang="en-US" sz="900" b="1" i="0" u="none" strike="noStrike">
                          <a:solidFill>
                            <a:srgbClr val="FFFFFF"/>
                          </a:solidFill>
                          <a:effectLst/>
                          <a:latin typeface="Arial"/>
                        </a:rPr>
                        <a:t>Ticket #</a:t>
                      </a:r>
                    </a:p>
                  </a:txBody>
                  <a:tcPr marL="8377" marR="8377" marT="837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900" b="1" i="0" u="none" strike="noStrike">
                          <a:solidFill>
                            <a:srgbClr val="FFFFFF"/>
                          </a:solidFill>
                          <a:effectLst/>
                          <a:latin typeface="Arial"/>
                        </a:rPr>
                        <a:t>Module</a:t>
                      </a:r>
                    </a:p>
                  </a:txBody>
                  <a:tcPr marL="8377" marR="8377" marT="83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900" b="1" i="0" u="none" strike="noStrike">
                          <a:solidFill>
                            <a:srgbClr val="FFFFFF"/>
                          </a:solidFill>
                          <a:effectLst/>
                          <a:latin typeface="Arial"/>
                        </a:rPr>
                        <a:t>Keyword</a:t>
                      </a:r>
                    </a:p>
                  </a:txBody>
                  <a:tcPr marL="8377" marR="8377" marT="83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2">
                  <a:txBody>
                    <a:bodyPr/>
                    <a:lstStyle/>
                    <a:p>
                      <a:pPr algn="l" fontAlgn="b"/>
                      <a:r>
                        <a:rPr lang="en-US" sz="900" b="1" i="0" u="none" strike="noStrike">
                          <a:solidFill>
                            <a:srgbClr val="FFFFFF"/>
                          </a:solidFill>
                          <a:effectLst/>
                          <a:latin typeface="Arial"/>
                        </a:rPr>
                        <a:t>Status</a:t>
                      </a:r>
                    </a:p>
                  </a:txBody>
                  <a:tcPr marL="8377" marR="8377" marT="837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n-US"/>
                    </a:p>
                  </a:txBody>
                  <a:tcPr/>
                </a:tc>
              </a:tr>
              <a:tr h="201049">
                <a:tc>
                  <a:txBody>
                    <a:bodyPr/>
                    <a:lstStyle/>
                    <a:p>
                      <a:pPr algn="l" fontAlgn="t"/>
                      <a:r>
                        <a:rPr lang="en-US" sz="900" b="0" i="0" u="none" strike="noStrike">
                          <a:effectLst/>
                          <a:latin typeface="Arial"/>
                        </a:rPr>
                        <a:t>PRB0045855</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Google API</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gridSpan="2">
                  <a:txBody>
                    <a:bodyPr/>
                    <a:lstStyle/>
                    <a:p>
                      <a:pPr algn="l" fontAlgn="t"/>
                      <a:r>
                        <a:rPr lang="en-US" sz="900" b="0" i="0" u="none" strike="noStrike">
                          <a:effectLst/>
                          <a:latin typeface="Arial"/>
                        </a:rPr>
                        <a:t>Open</a:t>
                      </a:r>
                    </a:p>
                  </a:txBody>
                  <a:tcPr marL="8377" marR="8377" marT="837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hMerge="1">
                  <a:txBody>
                    <a:bodyPr/>
                    <a:lstStyle/>
                    <a:p>
                      <a:endParaRPr lang="en-US"/>
                    </a:p>
                  </a:txBody>
                  <a:tcPr/>
                </a:tc>
              </a:tr>
              <a:tr h="201049">
                <a:tc>
                  <a:txBody>
                    <a:bodyPr/>
                    <a:lstStyle/>
                    <a:p>
                      <a:pPr algn="l" fontAlgn="t"/>
                      <a:r>
                        <a:rPr lang="en-US" sz="900" b="0" i="0" u="none" strike="noStrike">
                          <a:effectLst/>
                          <a:latin typeface="Arial"/>
                        </a:rPr>
                        <a:t>PRB0045556</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Email Activity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gridSpan="2">
                  <a:txBody>
                    <a:bodyPr/>
                    <a:lstStyle/>
                    <a:p>
                      <a:pPr algn="l" fontAlgn="ctr"/>
                      <a:r>
                        <a:rPr lang="en-US" sz="900" b="0" i="0" u="none" strike="noStrike">
                          <a:effectLst/>
                          <a:latin typeface="Arial"/>
                        </a:rPr>
                        <a:t>Open</a:t>
                      </a:r>
                    </a:p>
                  </a:txBody>
                  <a:tcPr marL="8377" marR="8377" marT="83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hMerge="1">
                  <a:txBody>
                    <a:bodyPr/>
                    <a:lstStyle/>
                    <a:p>
                      <a:endParaRPr lang="en-US"/>
                    </a:p>
                  </a:txBody>
                  <a:tcPr/>
                </a:tc>
              </a:tr>
              <a:tr h="208303">
                <a:tc>
                  <a:txBody>
                    <a:bodyPr/>
                    <a:lstStyle/>
                    <a:p>
                      <a:pPr algn="l" fontAlgn="t"/>
                      <a:r>
                        <a:rPr lang="en-US" sz="900" b="0" i="0" u="none" strike="noStrike">
                          <a:effectLst/>
                          <a:latin typeface="Arial"/>
                        </a:rPr>
                        <a:t>PRB0045475</a:t>
                      </a:r>
                    </a:p>
                  </a:txBody>
                  <a:tcPr marL="8377" marR="8377" marT="8377"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SDT Booking</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fontAlgn="t"/>
                      <a:r>
                        <a:rPr lang="en-US" sz="900" b="0" i="0" u="none" strike="noStrike">
                          <a:effectLst/>
                          <a:latin typeface="Arial"/>
                        </a:rPr>
                        <a:t>Performance - Connectivity</a:t>
                      </a:r>
                    </a:p>
                  </a:txBody>
                  <a:tcPr marL="8377" marR="8377" marT="83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gridSpan="2">
                  <a:txBody>
                    <a:bodyPr/>
                    <a:lstStyle/>
                    <a:p>
                      <a:pPr algn="l" fontAlgn="ctr"/>
                      <a:r>
                        <a:rPr lang="en-US" sz="900" b="0" i="0" u="none" strike="noStrike" dirty="0">
                          <a:solidFill>
                            <a:srgbClr val="000000"/>
                          </a:solidFill>
                          <a:effectLst/>
                          <a:latin typeface="GE inspira pitch"/>
                        </a:rPr>
                        <a:t>Known Error / Pending CA</a:t>
                      </a:r>
                    </a:p>
                  </a:txBody>
                  <a:tcPr marL="8377" marR="8377" marT="83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2436393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079183"/>
              </p:ext>
            </p:extLst>
          </p:nvPr>
        </p:nvGraphicFramePr>
        <p:xfrm>
          <a:off x="381330" y="1805790"/>
          <a:ext cx="8394536" cy="3716236"/>
        </p:xfrm>
        <a:graphic>
          <a:graphicData uri="http://schemas.openxmlformats.org/drawingml/2006/table">
            <a:tbl>
              <a:tblPr/>
              <a:tblGrid>
                <a:gridCol w="1610203"/>
                <a:gridCol w="3672335"/>
                <a:gridCol w="3111998"/>
              </a:tblGrid>
              <a:tr h="231885">
                <a:tc rowSpan="6">
                  <a:txBody>
                    <a:bodyPr/>
                    <a:lstStyle/>
                    <a:p>
                      <a:pPr algn="ctr"/>
                      <a:r>
                        <a:rPr lang="en-US" sz="1400" b="1" dirty="0">
                          <a:effectLst/>
                          <a:latin typeface="Candara,sans-serif"/>
                        </a:rPr>
                        <a:t>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Program</a:t>
                      </a:r>
                      <a:r>
                        <a:rPr lang="en-US" sz="1400" b="1" baseline="0" dirty="0" smtClean="0">
                          <a:effectLst/>
                          <a:latin typeface="Candara,sans-serif"/>
                        </a:rPr>
                        <a:t> Manager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Priya Patra</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Solution Architect</a:t>
                      </a:r>
                      <a:r>
                        <a:rPr lang="en-US" sz="1400" b="1" dirty="0">
                          <a:effectLst/>
                          <a:latin typeface="Candara,sans-serif"/>
                        </a:rPr>
                        <a:t> </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Andrey Reiner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Project</a:t>
                      </a:r>
                      <a:r>
                        <a:rPr lang="en-US" sz="1400" b="1" baseline="0" dirty="0" smtClean="0">
                          <a:effectLst/>
                          <a:latin typeface="Candara,sans-serif"/>
                        </a:rPr>
                        <a: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Saraswathi Nagaraj</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Business Analyst/Incident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Sathyaraj Rajasekar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577">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Scrum Master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Suvarna Dmello</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33">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rowSpan="3">
                  <a:txBody>
                    <a:bodyPr/>
                    <a:lstStyle/>
                    <a:p>
                      <a:pPr algn="ctr"/>
                      <a:r>
                        <a:rPr lang="en-US" sz="1400" b="1" dirty="0">
                          <a:effectLst/>
                          <a:latin typeface="Candara,sans-serif"/>
                        </a:rPr>
                        <a:t> </a:t>
                      </a:r>
                      <a:r>
                        <a:rPr lang="en-US" sz="1400" b="1" kern="1200" dirty="0" smtClean="0">
                          <a:solidFill>
                            <a:schemeClr val="tx1"/>
                          </a:solidFill>
                          <a:effectLst/>
                          <a:latin typeface="Candara,sans-serif"/>
                          <a:ea typeface="+mn-ea"/>
                          <a:cs typeface="+mn-cs"/>
                        </a:rPr>
                        <a:t>CLICK</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CLICK SME</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Gopi 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CLICK SME</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Preeti Sagar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487">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rowSpan="8">
                  <a:txBody>
                    <a:bodyPr/>
                    <a:lstStyle/>
                    <a:p>
                      <a:pPr algn="ctr"/>
                      <a:r>
                        <a:rPr lang="en-US" sz="1400" b="1" dirty="0" smtClean="0">
                          <a:effectLst/>
                          <a:latin typeface="Candara,sans-serif"/>
                        </a:rPr>
                        <a:t>DevOps</a:t>
                      </a:r>
                      <a:r>
                        <a:rPr lang="en-US" sz="1400" b="1" baseline="0" dirty="0" smtClean="0">
                          <a:effectLst/>
                          <a:latin typeface="Candara,sans-serif"/>
                        </a:rPr>
                        <a:t> Team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Technical</a:t>
                      </a:r>
                      <a:r>
                        <a:rPr lang="en-US" sz="1400" b="1" baseline="0" dirty="0" smtClean="0">
                          <a:effectLst/>
                          <a:latin typeface="Candara,sans-serif"/>
                        </a:rPr>
                        <a:t> Lead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Hita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458">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SDT Architecture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Farhan</a:t>
                      </a:r>
                      <a:r>
                        <a:rPr lang="en-US" sz="1400" b="1" baseline="0" dirty="0" smtClean="0">
                          <a:effectLst/>
                        </a:rPr>
                        <a:t> Husain Syed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Configuration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Tejashree Bhagat</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Release</a:t>
                      </a:r>
                      <a:r>
                        <a:rPr lang="en-US" sz="1400" b="1" kern="1200" baseline="0" dirty="0" smtClean="0">
                          <a:solidFill>
                            <a:schemeClr val="tx1"/>
                          </a:solidFill>
                          <a:effectLst/>
                          <a:latin typeface="Candara,sans-serif"/>
                          <a:ea typeface="+mn-ea"/>
                          <a:cs typeface="+mn-cs"/>
                        </a:rPr>
                        <a:t> manager</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Jayesh</a:t>
                      </a:r>
                      <a:r>
                        <a:rPr lang="en-US" sz="1400" b="1" baseline="0" dirty="0" smtClean="0">
                          <a:effectLst/>
                        </a:rPr>
                        <a:t>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7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 Senior .NET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Prajna Monappa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904">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a:t>
                      </a:r>
                      <a:r>
                        <a:rPr lang="en-US" sz="1400" b="1" dirty="0" smtClean="0">
                          <a:effectLst/>
                          <a:latin typeface="Candara,sans-serif"/>
                        </a:rPr>
                        <a:t>NET Developer </a:t>
                      </a:r>
                      <a:r>
                        <a:rPr lang="en-US" sz="1400" b="1" baseline="0" dirty="0" smtClean="0">
                          <a:effectLst/>
                          <a:latin typeface="Candara,sans-serif"/>
                        </a:rPr>
                        <a:t>/Testing </a:t>
                      </a:r>
                      <a:r>
                        <a:rPr lang="en-US" sz="1400" b="1" baseline="0" dirty="0" err="1" smtClean="0">
                          <a:effectLst/>
                          <a:latin typeface="Candara,sans-serif"/>
                        </a:rPr>
                        <a:t>Spoc</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Ebaad Chowdhry</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74">
                <a:tc vMerge="1">
                  <a:txBody>
                    <a:bodyPr/>
                    <a:lstStyle/>
                    <a:p>
                      <a:pPr algn="ctr"/>
                      <a:endParaRPr lang="en-US" b="1">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Deepak Vishwakarma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6786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 Corporate_072016</Template>
  <TotalTime>12271</TotalTime>
  <Words>753</Words>
  <Application>Microsoft Office PowerPoint</Application>
  <PresentationFormat>On-screen Show (4:3)</PresentationFormat>
  <Paragraphs>272</Paragraphs>
  <Slides>8</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3"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Incident Update</vt:lpstr>
      <vt:lpstr>Incident Tickets</vt:lpstr>
      <vt:lpstr>The Team</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512</cp:revision>
  <dcterms:created xsi:type="dcterms:W3CDTF">2016-09-12T09:10:56Z</dcterms:created>
  <dcterms:modified xsi:type="dcterms:W3CDTF">2017-02-13T09:22:07Z</dcterms:modified>
</cp:coreProperties>
</file>