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79" r:id="rId3"/>
    <p:sldMasterId id="2147483683" r:id="rId4"/>
  </p:sldMasterIdLst>
  <p:notesMasterIdLst>
    <p:notesMasterId r:id="rId13"/>
  </p:notesMasterIdLst>
  <p:sldIdLst>
    <p:sldId id="259" r:id="rId5"/>
    <p:sldId id="305" r:id="rId6"/>
    <p:sldId id="312" r:id="rId7"/>
    <p:sldId id="322" r:id="rId8"/>
    <p:sldId id="323" r:id="rId9"/>
    <p:sldId id="324" r:id="rId10"/>
    <p:sldId id="320" r:id="rId11"/>
    <p:sldId id="28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851">
          <p15:clr>
            <a:srgbClr val="A4A3A4"/>
          </p15:clr>
        </p15:guide>
        <p15:guide id="2" pos="192">
          <p15:clr>
            <a:srgbClr val="A4A3A4"/>
          </p15:clr>
        </p15:guide>
        <p15:guide id="3"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957" autoAdjust="0"/>
  </p:normalViewPr>
  <p:slideViewPr>
    <p:cSldViewPr snapToGrid="0">
      <p:cViewPr>
        <p:scale>
          <a:sx n="75" d="100"/>
          <a:sy n="75" d="100"/>
        </p:scale>
        <p:origin x="-1524" y="-72"/>
      </p:cViewPr>
      <p:guideLst>
        <p:guide orient="horz" pos="3851"/>
        <p:guide pos="192"/>
        <p:guide pos="55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[SDT_Incident_Update_01_24_2017.xls]Sheet2!PivotTable2</c:name>
    <c:fmtId val="-1"/>
  </c:pivotSource>
  <c:chart>
    <c:title>
      <c:tx>
        <c:rich>
          <a:bodyPr/>
          <a:lstStyle/>
          <a:p>
            <a:pPr>
              <a:defRPr/>
            </a:pPr>
            <a:r>
              <a:rPr lang="en-US"/>
              <a:t>Problem</a:t>
            </a:r>
            <a:r>
              <a:rPr lang="en-US" baseline="0"/>
              <a:t> tickets</a:t>
            </a:r>
            <a:endParaRPr lang="en-US"/>
          </a:p>
        </c:rich>
      </c:tx>
      <c:layout/>
      <c:overlay val="0"/>
    </c:title>
    <c:autoTitleDeleted val="0"/>
    <c:pivotFmts>
      <c:pivotFmt>
        <c:idx val="0"/>
        <c:marker>
          <c:symbol val="none"/>
        </c:marker>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
        <c:idx val="3"/>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Sheet2!$B$26:$B$27</c:f>
              <c:strCache>
                <c:ptCount val="1"/>
                <c:pt idx="0">
                  <c:v>Total</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Sheet2!$A$28:$A$30</c:f>
              <c:strCache>
                <c:ptCount val="2"/>
                <c:pt idx="0">
                  <c:v>Known Error / Pending CA</c:v>
                </c:pt>
                <c:pt idx="1">
                  <c:v>Open</c:v>
                </c:pt>
              </c:strCache>
            </c:strRef>
          </c:cat>
          <c:val>
            <c:numRef>
              <c:f>Sheet2!$B$28:$B$30</c:f>
              <c:numCache>
                <c:formatCode>General</c:formatCode>
                <c:ptCount val="2"/>
                <c:pt idx="0">
                  <c:v>1</c:v>
                </c:pt>
                <c:pt idx="1">
                  <c:v>2</c:v>
                </c:pt>
              </c:numCache>
            </c:numRef>
          </c:val>
        </c:ser>
        <c:dLbls>
          <c:showLegendKey val="0"/>
          <c:showVal val="0"/>
          <c:showCatName val="0"/>
          <c:showSerName val="0"/>
          <c:showPercent val="0"/>
          <c:showBubbleSize val="0"/>
        </c:dLbls>
        <c:gapWidth val="150"/>
        <c:axId val="155031040"/>
        <c:axId val="155032576"/>
      </c:barChart>
      <c:catAx>
        <c:axId val="155031040"/>
        <c:scaling>
          <c:orientation val="minMax"/>
        </c:scaling>
        <c:delete val="0"/>
        <c:axPos val="b"/>
        <c:majorTickMark val="out"/>
        <c:minorTickMark val="none"/>
        <c:tickLblPos val="nextTo"/>
        <c:crossAx val="155032576"/>
        <c:crosses val="autoZero"/>
        <c:auto val="1"/>
        <c:lblAlgn val="ctr"/>
        <c:lblOffset val="100"/>
        <c:noMultiLvlLbl val="0"/>
      </c:catAx>
      <c:valAx>
        <c:axId val="155032576"/>
        <c:scaling>
          <c:orientation val="minMax"/>
        </c:scaling>
        <c:delete val="0"/>
        <c:axPos val="l"/>
        <c:majorGridlines/>
        <c:numFmt formatCode="General" sourceLinked="1"/>
        <c:majorTickMark val="out"/>
        <c:minorTickMark val="none"/>
        <c:tickLblPos val="nextTo"/>
        <c:crossAx val="155031040"/>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Incident Tickets</a:t>
            </a:r>
          </a:p>
        </c:rich>
      </c:tx>
      <c:layout/>
      <c:overlay val="0"/>
    </c:title>
    <c:autoTitleDeleted val="0"/>
    <c:plotArea>
      <c:layout/>
      <c:barChart>
        <c:barDir val="col"/>
        <c:grouping val="clustered"/>
        <c:varyColors val="0"/>
        <c:ser>
          <c:idx val="0"/>
          <c:order val="0"/>
          <c:tx>
            <c:v>Count of Number Total</c:v>
          </c:tx>
          <c:invertIfNegative val="0"/>
          <c:dLbls>
            <c:txPr>
              <a:bodyPr/>
              <a:lstStyle/>
              <a:p>
                <a:pPr>
                  <a:defRPr/>
                </a:pPr>
                <a:endParaRPr lang="en-US"/>
              </a:p>
            </c:txPr>
            <c:showLegendKey val="0"/>
            <c:showVal val="1"/>
            <c:showCatName val="0"/>
            <c:showSerName val="0"/>
            <c:showPercent val="0"/>
            <c:showBubbleSize val="0"/>
            <c:showLeaderLines val="0"/>
          </c:dLbls>
          <c:cat>
            <c:strLit>
              <c:ptCount val="6"/>
              <c:pt idx="0">
                <c:v>Awaiting 3rd Party</c:v>
              </c:pt>
              <c:pt idx="1">
                <c:v>Awaiting User Info</c:v>
              </c:pt>
              <c:pt idx="2">
                <c:v>Resolved</c:v>
              </c:pt>
              <c:pt idx="3">
                <c:v>Resolved – Awaiting Problem</c:v>
              </c:pt>
              <c:pt idx="4">
                <c:v>Closed</c:v>
              </c:pt>
              <c:pt idx="5">
                <c:v>Grand Total</c:v>
              </c:pt>
            </c:strLit>
          </c:cat>
          <c:val>
            <c:numLit>
              <c:formatCode>General</c:formatCode>
              <c:ptCount val="6"/>
              <c:pt idx="0">
                <c:v>15</c:v>
              </c:pt>
              <c:pt idx="1">
                <c:v>1</c:v>
              </c:pt>
              <c:pt idx="2">
                <c:v>1</c:v>
              </c:pt>
              <c:pt idx="3">
                <c:v>2</c:v>
              </c:pt>
              <c:pt idx="4">
                <c:v>6</c:v>
              </c:pt>
              <c:pt idx="5">
                <c:v>25</c:v>
              </c:pt>
            </c:numLit>
          </c:val>
        </c:ser>
        <c:dLbls>
          <c:showLegendKey val="0"/>
          <c:showVal val="0"/>
          <c:showCatName val="0"/>
          <c:showSerName val="0"/>
          <c:showPercent val="0"/>
          <c:showBubbleSize val="0"/>
        </c:dLbls>
        <c:gapWidth val="150"/>
        <c:axId val="155986944"/>
        <c:axId val="155992832"/>
      </c:barChart>
      <c:catAx>
        <c:axId val="155986944"/>
        <c:scaling>
          <c:orientation val="minMax"/>
        </c:scaling>
        <c:delete val="0"/>
        <c:axPos val="b"/>
        <c:numFmt formatCode="General" sourceLinked="1"/>
        <c:majorTickMark val="out"/>
        <c:minorTickMark val="none"/>
        <c:tickLblPos val="nextTo"/>
        <c:crossAx val="155992832"/>
        <c:crosses val="autoZero"/>
        <c:auto val="1"/>
        <c:lblAlgn val="ctr"/>
        <c:lblOffset val="100"/>
        <c:noMultiLvlLbl val="0"/>
      </c:catAx>
      <c:valAx>
        <c:axId val="155992832"/>
        <c:scaling>
          <c:orientation val="minMax"/>
        </c:scaling>
        <c:delete val="0"/>
        <c:axPos val="l"/>
        <c:majorGridlines/>
        <c:numFmt formatCode="General" sourceLinked="1"/>
        <c:majorTickMark val="out"/>
        <c:minorTickMark val="none"/>
        <c:tickLblPos val="nextTo"/>
        <c:crossAx val="155986944"/>
        <c:crosses val="autoZero"/>
        <c:crossBetween val="between"/>
      </c:valAx>
    </c:plotArea>
    <c:legend>
      <c:legendPos val="r"/>
      <c:layout/>
      <c:overlay val="0"/>
    </c:legend>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404BC-2A01-440C-9139-186AF6945BD5}" type="datetimeFigureOut">
              <a:rPr lang="en-US" smtClean="0"/>
              <a:t>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78C2A-391C-4315-98C7-FAA60D7DFAAB}" type="slidenum">
              <a:rPr lang="en-US" smtClean="0"/>
              <a:t>‹#›</a:t>
            </a:fld>
            <a:endParaRPr lang="en-US"/>
          </a:p>
        </p:txBody>
      </p:sp>
    </p:spTree>
    <p:extLst>
      <p:ext uri="{BB962C8B-B14F-4D97-AF65-F5344CB8AC3E}">
        <p14:creationId xmlns:p14="http://schemas.microsoft.com/office/powerpoint/2010/main" val="2071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1</a:t>
            </a:fld>
            <a:endParaRPr lang="en-US"/>
          </a:p>
        </p:txBody>
      </p:sp>
    </p:spTree>
    <p:extLst>
      <p:ext uri="{BB962C8B-B14F-4D97-AF65-F5344CB8AC3E}">
        <p14:creationId xmlns:p14="http://schemas.microsoft.com/office/powerpoint/2010/main" val="263056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2</a:t>
            </a:fld>
            <a:endParaRPr lang="en-US"/>
          </a:p>
        </p:txBody>
      </p:sp>
    </p:spTree>
    <p:extLst>
      <p:ext uri="{BB962C8B-B14F-4D97-AF65-F5344CB8AC3E}">
        <p14:creationId xmlns:p14="http://schemas.microsoft.com/office/powerpoint/2010/main" val="29078869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8.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9.xml"/><Relationship Id="rId9" Type="http://schemas.openxmlformats.org/officeDocument/2006/relationships/hyperlink" Target="http://www.capgemini.com/about/how-we-work/the-collaborative-business-experiencetm"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62.xml"/><Relationship Id="rId9" Type="http://schemas.openxmlformats.org/officeDocument/2006/relationships/hyperlink" Target="http://www.capgemini.com/about/how-we-work/rightshorer"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17.bin"/><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slideMaster" Target="../slideMasters/slideMaster3.xml"/><Relationship Id="rId4" Type="http://schemas.openxmlformats.org/officeDocument/2006/relationships/tags" Target="../tags/tag68.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image" Target="../media/image4.jpeg"/><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jpeg"/><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image" Target="../media/image1.emf"/><Relationship Id="rId5" Type="http://schemas.openxmlformats.org/officeDocument/2006/relationships/tags" Target="../tags/tag86.xml"/><Relationship Id="rId10" Type="http://schemas.openxmlformats.org/officeDocument/2006/relationships/oleObject" Target="../embeddings/oleObject21.bin"/><Relationship Id="rId4" Type="http://schemas.openxmlformats.org/officeDocument/2006/relationships/tags" Target="../tags/tag85.xml"/><Relationship Id="rId9"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93.xml"/><Relationship Id="rId11" Type="http://schemas.openxmlformats.org/officeDocument/2006/relationships/oleObject" Target="../embeddings/oleObject22.bin"/><Relationship Id="rId5" Type="http://schemas.openxmlformats.org/officeDocument/2006/relationships/tags" Target="../tags/tag92.xml"/><Relationship Id="rId10" Type="http://schemas.openxmlformats.org/officeDocument/2006/relationships/image" Target="../media/image5.jpeg"/><Relationship Id="rId4" Type="http://schemas.openxmlformats.org/officeDocument/2006/relationships/tags" Target="../tags/tag91.xml"/><Relationship Id="rId9"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3.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3.xml"/><Relationship Id="rId7" Type="http://schemas.openxmlformats.org/officeDocument/2006/relationships/oleObject" Target="../embeddings/oleObject25.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5.xml"/><Relationship Id="rId4" Type="http://schemas.openxmlformats.org/officeDocument/2006/relationships/tags" Target="../tags/tag104.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26.bin"/><Relationship Id="rId2" Type="http://schemas.openxmlformats.org/officeDocument/2006/relationships/tags" Target="../tags/tag106.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09.xml"/><Relationship Id="rId4" Type="http://schemas.openxmlformats.org/officeDocument/2006/relationships/tags" Target="../tags/tag10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1.emf"/><Relationship Id="rId4" Type="http://schemas.openxmlformats.org/officeDocument/2006/relationships/tags" Target="../tags/tag112.xml"/><Relationship Id="rId9"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image" Target="../media/image7.jpe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8.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12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646"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81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083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1288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500" b="0"/>
            </a:lvl1pPr>
            <a:lvl2pPr>
              <a:defRPr sz="2100"/>
            </a:lvl2pPr>
            <a:lvl3pPr>
              <a:defRPr sz="1800"/>
            </a:lvl3pPr>
            <a:lvl4pPr>
              <a:defRPr sz="1600"/>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4359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e layout with sub headin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7189" y="1557339"/>
            <a:ext cx="8418511" cy="4529138"/>
          </a:xfrm>
        </p:spPr>
        <p:txBody>
          <a:bodyPr/>
          <a:lstStyle>
            <a:lvl1pPr algn="l" rtl="0" eaLnBrk="1" fontAlgn="base" hangingPunct="1">
              <a:spcBef>
                <a:spcPct val="30000"/>
              </a:spcBef>
              <a:spcAft>
                <a:spcPct val="0"/>
              </a:spcAft>
              <a:buClr>
                <a:schemeClr val="accent2"/>
              </a:buClr>
              <a:defRPr lang="en-US" sz="1700" dirty="0" smtClean="0">
                <a:solidFill>
                  <a:schemeClr val="tx1"/>
                </a:solidFill>
                <a:latin typeface="+mn-lt"/>
                <a:ea typeface="+mn-ea"/>
                <a:cs typeface="+mn-cs"/>
              </a:defRPr>
            </a:lvl1pPr>
            <a:lvl2pPr algn="l" rtl="0" eaLnBrk="1" fontAlgn="base" hangingPunct="1">
              <a:spcBef>
                <a:spcPct val="30000"/>
              </a:spcBef>
              <a:spcAft>
                <a:spcPct val="0"/>
              </a:spcAft>
              <a:buClr>
                <a:schemeClr val="accent2"/>
              </a:buClr>
              <a:defRPr lang="en-US" sz="1500" b="0" baseline="0" dirty="0" smtClean="0">
                <a:solidFill>
                  <a:schemeClr val="tx1"/>
                </a:solidFill>
                <a:latin typeface="+mn-lt"/>
                <a:ea typeface="+mn-ea"/>
                <a:cs typeface="+mn-cs"/>
              </a:defRPr>
            </a:lvl2pPr>
            <a:lvl3pPr algn="l" rtl="0" eaLnBrk="1" fontAlgn="base" hangingPunct="1">
              <a:spcBef>
                <a:spcPct val="30000"/>
              </a:spcBef>
              <a:spcAft>
                <a:spcPct val="0"/>
              </a:spcAft>
              <a:buClr>
                <a:schemeClr val="accent2"/>
              </a:buClr>
              <a:defRPr lang="en-US" sz="1300" b="0" dirty="0" smtClean="0">
                <a:solidFill>
                  <a:schemeClr val="tx1"/>
                </a:solidFill>
                <a:latin typeface="+mn-lt"/>
                <a:ea typeface="+mn-ea"/>
                <a:cs typeface="+mn-cs"/>
              </a:defRPr>
            </a:lvl3pPr>
          </a:lstStyle>
          <a:p>
            <a:pPr lvl="0"/>
            <a:r>
              <a:rPr lang="en-US" noProof="0" dirty="0" smtClean="0"/>
              <a:t>Click to Modify Text Style</a:t>
            </a:r>
          </a:p>
          <a:p>
            <a:pPr lvl="1"/>
            <a:r>
              <a:rPr lang="en-US" noProof="0" dirty="0" smtClean="0"/>
              <a:t>Second Level</a:t>
            </a:r>
          </a:p>
          <a:p>
            <a:pPr lvl="2"/>
            <a:r>
              <a:rPr lang="en-US" noProof="0" dirty="0" smtClean="0"/>
              <a:t>Third Level</a:t>
            </a:r>
          </a:p>
        </p:txBody>
      </p:sp>
      <p:sp>
        <p:nvSpPr>
          <p:cNvPr id="7" name="Text Placeholder 6"/>
          <p:cNvSpPr>
            <a:spLocks noGrp="1"/>
          </p:cNvSpPr>
          <p:nvPr>
            <p:ph type="body" sz="quarter" idx="12" hasCustomPrompt="1"/>
          </p:nvPr>
        </p:nvSpPr>
        <p:spPr>
          <a:xfrm>
            <a:off x="357189" y="1212853"/>
            <a:ext cx="8418511" cy="344487"/>
          </a:xfrm>
        </p:spPr>
        <p:txBody>
          <a:bodyPr/>
          <a:lstStyle>
            <a:lvl1pPr algn="ctr">
              <a:buNone/>
              <a:defRPr b="1" i="1" baseline="0">
                <a:solidFill>
                  <a:schemeClr val="accent2"/>
                </a:solidFill>
              </a:defRPr>
            </a:lvl1pPr>
          </a:lstStyle>
          <a:p>
            <a:pPr lvl="0"/>
            <a:r>
              <a:rPr lang="en-US" noProof="0" dirty="0" smtClean="0"/>
              <a:t>Click to Modify Master Text Style</a:t>
            </a:r>
          </a:p>
        </p:txBody>
      </p:sp>
      <p:sp>
        <p:nvSpPr>
          <p:cNvPr id="6" name="Rectangle 2"/>
          <p:cNvSpPr>
            <a:spLocks noGrp="1" noChangeArrowheads="1"/>
          </p:cNvSpPr>
          <p:nvPr>
            <p:ph type="title" hasCustomPrompt="1"/>
          </p:nvPr>
        </p:nvSpPr>
        <p:spPr bwMode="auto">
          <a:xfrm>
            <a:off x="0" y="2"/>
            <a:ext cx="9144000" cy="969963"/>
          </a:xfrm>
          <a:prstGeom prst="rect">
            <a:avLst/>
          </a:prstGeom>
          <a:noFill/>
          <a:ln w="9525">
            <a:noFill/>
            <a:miter lim="800000"/>
            <a:headEnd/>
            <a:tailEnd/>
          </a:ln>
        </p:spPr>
        <p:txBody>
          <a:bodyPr vert="horz" wrap="square" lIns="263973" tIns="0" rIns="150842" bIns="0" numCol="1" anchor="b" anchorCtr="0" compatLnSpc="1">
            <a:prstTxWarp prst="textNoShape">
              <a:avLst/>
            </a:prstTxWarp>
          </a:bodyPr>
          <a:lstStyle>
            <a:lvl1pPr marL="0" indent="0">
              <a:defRPr baseline="0"/>
            </a:lvl1pPr>
          </a:lstStyle>
          <a:p>
            <a:pPr lvl="0"/>
            <a:r>
              <a:rPr lang="en-US" noProof="0" dirty="0" smtClean="0"/>
              <a:t>Click to Modify Title Style</a:t>
            </a:r>
          </a:p>
        </p:txBody>
      </p:sp>
    </p:spTree>
    <p:extLst>
      <p:ext uri="{BB962C8B-B14F-4D97-AF65-F5344CB8AC3E}">
        <p14:creationId xmlns:p14="http://schemas.microsoft.com/office/powerpoint/2010/main" val="330268625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1" y="1005843"/>
            <a:ext cx="8526463"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41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493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4991067" y="3467600"/>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595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8"/>
              </a:rPr>
              <a:t>Collaborative Business Experience</a:t>
            </a:r>
            <a:r>
              <a:rPr lang="en-US" sz="1000" baseline="30000" dirty="0" smtClean="0">
                <a:solidFill>
                  <a:schemeClr val="bg1"/>
                </a:solidFill>
                <a:latin typeface="Arial" pitchFamily="34" charset="0"/>
                <a:cs typeface="Arial" pitchFamily="34" charset="0"/>
                <a:hlinkClick r:id="rId8"/>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9"/>
              </a:rPr>
              <a:t>Rightshore</a:t>
            </a:r>
            <a:r>
              <a:rPr lang="en-US" sz="1000" baseline="30000" dirty="0" smtClean="0">
                <a:solidFill>
                  <a:schemeClr val="bg1"/>
                </a:solidFill>
                <a:latin typeface="Arial" pitchFamily="34" charset="0"/>
                <a:cs typeface="Arial" pitchFamily="34" charset="0"/>
                <a:hlinkClick r:id="rId9"/>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98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7"/>
            <a:ext cx="9144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03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144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05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24201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144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07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715"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34116" indent="0" algn="l"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34116" indent="0" algn="l"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extLst>
      <p:ext uri="{BB962C8B-B14F-4D97-AF65-F5344CB8AC3E}">
        <p14:creationId xmlns:p14="http://schemas.microsoft.com/office/powerpoint/2010/main" val="21746035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144000" cy="6600998"/>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739"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046"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6332997"/>
      </p:ext>
    </p:extLst>
  </p:cSld>
  <p:clrMapOvr>
    <a:masterClrMapping/>
  </p:clrMapOvr>
  <p:timing>
    <p:tnLst>
      <p:par>
        <p:cTn id="1" dur="indefinite" restart="never" nodeType="tmRoot"/>
      </p:par>
    </p:tnLst>
  </p:timing>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76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43848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578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523761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681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1325289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783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359879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885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20154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216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988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20706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p:nvPicPr>
        <p:blipFill>
          <a:blip r:embed="rId9" cstate="email"/>
          <a:stretch>
            <a:fillRect/>
          </a:stretch>
        </p:blipFill>
        <p:spPr>
          <a:xfrm>
            <a:off x="0" y="0"/>
            <a:ext cx="9144000" cy="6600998"/>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67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090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9770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3193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308" b="0"/>
            </a:lvl1pPr>
            <a:lvl2pPr>
              <a:defRPr sz="1939"/>
            </a:lvl2pPr>
            <a:lvl3pPr>
              <a:defRPr sz="1662"/>
            </a:lvl3pPr>
            <a:lvl4pPr>
              <a:defRPr sz="1477"/>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2551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9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71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674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6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9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7.xml"/><Relationship Id="rId28"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7.xml"/><Relationship Id="rId21" Type="http://schemas.openxmlformats.org/officeDocument/2006/relationships/image" Target="../media/image10.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6.emf"/><Relationship Id="rId25" Type="http://schemas.openxmlformats.org/officeDocument/2006/relationships/image" Target="../media/image12.png"/><Relationship Id="rId2" Type="http://schemas.openxmlformats.org/officeDocument/2006/relationships/slideLayout" Target="../slideLayouts/slideLayout16.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5.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11.png"/><Relationship Id="rId28" Type="http://schemas.openxmlformats.org/officeDocument/2006/relationships/image" Target="../media/image5.jpeg"/><Relationship Id="rId10" Type="http://schemas.openxmlformats.org/officeDocument/2006/relationships/tags" Target="../tags/tag52.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0.xml"/><Relationship Id="rId7"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65.xml"/><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0.vml"/><Relationship Id="rId18" Type="http://schemas.openxmlformats.org/officeDocument/2006/relationships/tags" Target="../tags/tag79.xml"/><Relationship Id="rId3" Type="http://schemas.openxmlformats.org/officeDocument/2006/relationships/slideLayout" Target="../slideLayouts/slideLayout23.xml"/><Relationship Id="rId21" Type="http://schemas.openxmlformats.org/officeDocument/2006/relationships/tags" Target="../tags/tag82.xml"/><Relationship Id="rId7" Type="http://schemas.openxmlformats.org/officeDocument/2006/relationships/slideLayout" Target="../slideLayouts/slideLayout27.xml"/><Relationship Id="rId12" Type="http://schemas.openxmlformats.org/officeDocument/2006/relationships/theme" Target="../theme/theme4.xml"/><Relationship Id="rId17" Type="http://schemas.openxmlformats.org/officeDocument/2006/relationships/tags" Target="../tags/tag78.xml"/><Relationship Id="rId2" Type="http://schemas.openxmlformats.org/officeDocument/2006/relationships/slideLayout" Target="../slideLayouts/slideLayout22.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2.jpeg"/><Relationship Id="rId5" Type="http://schemas.openxmlformats.org/officeDocument/2006/relationships/slideLayout" Target="../slideLayouts/slideLayout25.xml"/><Relationship Id="rId15" Type="http://schemas.openxmlformats.org/officeDocument/2006/relationships/tags" Target="../tags/tag76.xml"/><Relationship Id="rId23"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tags" Target="../tags/tag8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75.xml"/><Relationship Id="rId22" Type="http://schemas.openxmlformats.org/officeDocument/2006/relationships/oleObject" Target="../embeddings/oleObject2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623"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8"/>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9"/>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0"/>
            </p:custDataLst>
          </p:nvPr>
        </p:nvSpPr>
        <p:spPr>
          <a:xfrm>
            <a:off x="882727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1"/>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2"/>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23"/>
            </p:custDataLst>
          </p:nvPr>
        </p:nvSpPr>
        <p:spPr>
          <a:xfrm>
            <a:off x="6911928" y="6427223"/>
            <a:ext cx="1767281" cy="195814"/>
          </a:xfrm>
          <a:prstGeom prst="rect">
            <a:avLst/>
          </a:prstGeom>
        </p:spPr>
        <p:txBody>
          <a:bodyPr wrap="none" lIns="35997" tIns="35997" rIns="35997" bIns="35997" anchor="b" anchorCtr="0">
            <a:noAutofit/>
          </a:bodyPr>
          <a:lstStyle/>
          <a:p>
            <a:pPr algn="r"/>
            <a:r>
              <a:rPr lang="en-US" sz="800" dirty="0" smtClean="0"/>
              <a:t>GE Data &amp; Analytics Digital Hub</a:t>
            </a:r>
            <a:r>
              <a:rPr lang="en-US" sz="700" dirty="0" smtClean="0">
                <a:solidFill>
                  <a:schemeClr val="tx2"/>
                </a:solidFill>
                <a:latin typeface="+mj-lt"/>
              </a:rPr>
              <a:t> | Jul 2016</a:t>
            </a:r>
            <a:endParaRPr lang="en-US" sz="700" dirty="0">
              <a:solidFill>
                <a:schemeClr val="tx2"/>
              </a:solidFill>
              <a:latin typeface="+mj-lt"/>
            </a:endParaRPr>
          </a:p>
        </p:txBody>
      </p:sp>
      <p:cxnSp>
        <p:nvCxnSpPr>
          <p:cNvPr id="15" name="Straight Connector 5"/>
          <p:cNvCxnSpPr/>
          <p:nvPr>
            <p:custDataLst>
              <p:tags r:id="rId24"/>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109095" y="6419982"/>
            <a:ext cx="1329231" cy="343023"/>
          </a:xfrm>
          <a:prstGeom prst="rect">
            <a:avLst/>
          </a:prstGeom>
        </p:spPr>
      </p:pic>
      <p:sp>
        <p:nvSpPr>
          <p:cNvPr id="16" name="TextBox 15"/>
          <p:cNvSpPr txBox="1"/>
          <p:nvPr/>
        </p:nvSpPr>
        <p:spPr>
          <a:xfrm>
            <a:off x="1568854" y="6450496"/>
            <a:ext cx="1378904" cy="253916"/>
          </a:xfrm>
          <a:prstGeom prst="rect">
            <a:avLst/>
          </a:prstGeom>
          <a:noFill/>
        </p:spPr>
        <p:txBody>
          <a:bodyPr wrap="none" rtlCol="0">
            <a:spAutoFit/>
          </a:bodyPr>
          <a:lstStyle/>
          <a:p>
            <a:r>
              <a:rPr lang="en-US" sz="1050" dirty="0" smtClean="0">
                <a:solidFill>
                  <a:srgbClr val="909090">
                    <a:lumMod val="50000"/>
                  </a:srgbClr>
                </a:solidFill>
              </a:rPr>
              <a:t>In collaboration with</a:t>
            </a:r>
          </a:p>
        </p:txBody>
      </p:sp>
      <p:pic>
        <p:nvPicPr>
          <p:cNvPr id="17" name="Picture 16"/>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1689" y="6400969"/>
            <a:ext cx="422031" cy="4267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95"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 id="2147483673" r:id="rId13"/>
    <p:sldLayoutId id="2147483674" r:id="rId14"/>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26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910"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5914038" y="1209261"/>
            <a:ext cx="2658462" cy="229353"/>
          </a:xfrm>
          <a:prstGeom prst="rect">
            <a:avLst/>
          </a:prstGeom>
          <a:noFill/>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09835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301091"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720424" y="5932554"/>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690063"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00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692"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7"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F958F"/>
                </a:solidFill>
              </a:rPr>
              <a:pPr algn="ctr" defTabSz="884105"/>
              <a:t>‹#›</a:t>
            </a:fld>
            <a:endParaRPr lang="en-US" sz="646" dirty="0">
              <a:solidFill>
                <a:srgbClr val="9F958F"/>
              </a:solidFill>
            </a:endParaRPr>
          </a:p>
        </p:txBody>
      </p:sp>
      <p:sp>
        <p:nvSpPr>
          <p:cNvPr id="9" name="Freeform 4"/>
          <p:cNvSpPr>
            <a:spLocks/>
          </p:cNvSpPr>
          <p:nvPr>
            <p:custDataLst>
              <p:tags r:id="rId18"/>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sp>
        <p:nvSpPr>
          <p:cNvPr id="12" name="Rectangle 11"/>
          <p:cNvSpPr>
            <a:spLocks noChangeArrowheads="1"/>
          </p:cNvSpPr>
          <p:nvPr>
            <p:custDataLst>
              <p:tags r:id="rId19"/>
            </p:custDataLst>
          </p:nvPr>
        </p:nvSpPr>
        <p:spPr bwMode="auto">
          <a:xfrm>
            <a:off x="6223230" y="6623408"/>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554" dirty="0" smtClean="0">
                <a:solidFill>
                  <a:srgbClr val="9F958F"/>
                </a:solidFill>
                <a:cs typeface="Helvetica Light"/>
              </a:rPr>
              <a:t>Copyright © Capgemini 2016. All Rights Reserved</a:t>
            </a:r>
          </a:p>
        </p:txBody>
      </p:sp>
      <p:sp>
        <p:nvSpPr>
          <p:cNvPr id="13" name="Rectangle 12"/>
          <p:cNvSpPr/>
          <p:nvPr>
            <p:custDataLst>
              <p:tags r:id="rId20"/>
            </p:custDataLst>
          </p:nvPr>
        </p:nvSpPr>
        <p:spPr>
          <a:xfrm>
            <a:off x="6911928"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F958F"/>
                </a:solidFill>
              </a:rPr>
              <a:t>GE Healthcare| Oct 2016 </a:t>
            </a:r>
            <a:endParaRPr lang="en-US" sz="646" dirty="0">
              <a:solidFill>
                <a:srgbClr val="9F958F"/>
              </a:solidFill>
            </a:endParaRPr>
          </a:p>
        </p:txBody>
      </p:sp>
      <p:cxnSp>
        <p:nvCxnSpPr>
          <p:cNvPr id="15" name="Straight Connector 5"/>
          <p:cNvCxnSpPr/>
          <p:nvPr>
            <p:custDataLst>
              <p:tags r:id="rId21"/>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5" y="6419982"/>
            <a:ext cx="1329231" cy="343023"/>
          </a:xfrm>
          <a:prstGeom prst="rect">
            <a:avLst/>
          </a:prstGeom>
        </p:spPr>
      </p:pic>
    </p:spTree>
    <p:extLst>
      <p:ext uri="{BB962C8B-B14F-4D97-AF65-F5344CB8AC3E}">
        <p14:creationId xmlns:p14="http://schemas.microsoft.com/office/powerpoint/2010/main" val="38249246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dt="0"/>
  <p:txStyles>
    <p:title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53409" indent="-153409" algn="l" defTabSz="844029" rtl="0" eaLnBrk="1" latinLnBrk="0" hangingPunct="1">
        <a:lnSpc>
          <a:spcPct val="90000"/>
        </a:lnSpc>
        <a:spcBef>
          <a:spcPts val="0"/>
        </a:spcBef>
        <a:spcAft>
          <a:spcPts val="554"/>
        </a:spcAft>
        <a:buClr>
          <a:schemeClr val="accent5"/>
        </a:buClr>
        <a:buFont typeface="Wingdings" pitchFamily="2" charset="2"/>
        <a:buChar char="§"/>
        <a:defRPr sz="2031" b="0" kern="1200">
          <a:solidFill>
            <a:schemeClr val="tx2">
              <a:lumMod val="50000"/>
            </a:schemeClr>
          </a:solidFill>
          <a:latin typeface="+mn-lt"/>
          <a:ea typeface="+mn-ea"/>
          <a:cs typeface="+mn-cs"/>
        </a:defRPr>
      </a:lvl1pPr>
      <a:lvl2pPr marL="328254" indent="-167058" algn="l" defTabSz="844029" rtl="0" eaLnBrk="1" latinLnBrk="0" hangingPunct="1">
        <a:lnSpc>
          <a:spcPct val="90000"/>
        </a:lnSpc>
        <a:spcBef>
          <a:spcPts val="0"/>
        </a:spcBef>
        <a:spcAft>
          <a:spcPts val="554"/>
        </a:spcAft>
        <a:buClr>
          <a:schemeClr val="accent3"/>
        </a:buClr>
        <a:buFont typeface="Wingdings" pitchFamily="2" charset="2"/>
        <a:buChar char="§"/>
        <a:defRPr sz="1662" kern="1200">
          <a:solidFill>
            <a:schemeClr val="tx2">
              <a:lumMod val="50000"/>
            </a:schemeClr>
          </a:solidFill>
          <a:latin typeface="+mn-lt"/>
          <a:ea typeface="+mn-ea"/>
          <a:cs typeface="+mn-cs"/>
        </a:defRPr>
      </a:lvl2pPr>
      <a:lvl3pPr marL="495312" indent="-152404" algn="l" defTabSz="844029" rtl="0" eaLnBrk="1" latinLnBrk="0" hangingPunct="1">
        <a:lnSpc>
          <a:spcPct val="90000"/>
        </a:lnSpc>
        <a:spcBef>
          <a:spcPts val="0"/>
        </a:spcBef>
        <a:spcAft>
          <a:spcPts val="554"/>
        </a:spcAft>
        <a:buClr>
          <a:schemeClr val="accent2"/>
        </a:buClr>
        <a:buFont typeface="Arial" pitchFamily="34" charset="0"/>
        <a:buChar char="•"/>
        <a:tabLst/>
        <a:defRPr sz="1477" kern="1200">
          <a:solidFill>
            <a:schemeClr val="tx2">
              <a:lumMod val="50000"/>
            </a:schemeClr>
          </a:solidFill>
          <a:latin typeface="+mn-lt"/>
          <a:ea typeface="+mn-ea"/>
          <a:cs typeface="+mn-cs"/>
        </a:defRPr>
      </a:lvl3pPr>
      <a:lvl4pPr marL="656509" indent="-152404" algn="l" defTabSz="844029" rtl="0" eaLnBrk="1" latinLnBrk="0" hangingPunct="1">
        <a:lnSpc>
          <a:spcPct val="90000"/>
        </a:lnSpc>
        <a:spcBef>
          <a:spcPts val="0"/>
        </a:spcBef>
        <a:spcAft>
          <a:spcPts val="554"/>
        </a:spcAft>
        <a:buClr>
          <a:schemeClr val="bg2"/>
        </a:buClr>
        <a:buFont typeface="Arial" pitchFamily="34" charset="0"/>
        <a:buChar char="–"/>
        <a:tabLst/>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7.png"/><Relationship Id="rId1" Type="http://schemas.openxmlformats.org/officeDocument/2006/relationships/slideLayout" Target="../slideLayouts/slideLayout29.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sz="3200" dirty="0" smtClean="0"/>
              <a:t>GEHC SDT Weekly Status Report </a:t>
            </a:r>
            <a:endParaRPr lang="en-GB" sz="3200" dirty="0">
              <a:solidFill>
                <a:schemeClr val="accent1"/>
              </a:solidFill>
            </a:endParaRPr>
          </a:p>
        </p:txBody>
      </p:sp>
      <p:sp>
        <p:nvSpPr>
          <p:cNvPr id="2" name="Text Placeholder 1"/>
          <p:cNvSpPr>
            <a:spLocks noGrp="1"/>
          </p:cNvSpPr>
          <p:nvPr>
            <p:ph type="body" sz="quarter" idx="10"/>
          </p:nvPr>
        </p:nvSpPr>
        <p:spPr/>
        <p:txBody>
          <a:bodyPr/>
          <a:lstStyle/>
          <a:p>
            <a:r>
              <a:rPr lang="en-US" dirty="0" smtClean="0"/>
              <a:t>02/02/17</a:t>
            </a:r>
            <a:endParaRPr lang="en-US" dirty="0"/>
          </a:p>
        </p:txBody>
      </p:sp>
    </p:spTree>
    <p:extLst>
      <p:ext uri="{BB962C8B-B14F-4D97-AF65-F5344CB8AC3E}">
        <p14:creationId xmlns:p14="http://schemas.microsoft.com/office/powerpoint/2010/main" val="2818886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Actions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15645197"/>
              </p:ext>
            </p:extLst>
          </p:nvPr>
        </p:nvGraphicFramePr>
        <p:xfrm>
          <a:off x="276224" y="1466851"/>
          <a:ext cx="8562976" cy="4810345"/>
        </p:xfrm>
        <a:graphic>
          <a:graphicData uri="http://schemas.openxmlformats.org/drawingml/2006/table">
            <a:tbl>
              <a:tblPr firstRow="1" bandRow="1">
                <a:tableStyleId>{7DF18680-E054-41AD-8BC1-D1AEF772440D}</a:tableStyleId>
              </a:tblPr>
              <a:tblGrid>
                <a:gridCol w="2546623"/>
                <a:gridCol w="1329795"/>
                <a:gridCol w="1213600"/>
                <a:gridCol w="1123224"/>
                <a:gridCol w="1329795"/>
                <a:gridCol w="1019939"/>
              </a:tblGrid>
              <a:tr h="655447">
                <a:tc>
                  <a:txBody>
                    <a:bodyPr/>
                    <a:lstStyle/>
                    <a:p>
                      <a:r>
                        <a:rPr lang="en-US" sz="1200" dirty="0" smtClean="0"/>
                        <a:t>Action item</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Forum</a:t>
                      </a:r>
                      <a:endParaRPr lang="en-US" sz="1200" dirty="0"/>
                    </a:p>
                  </a:txBody>
                  <a:tcPr/>
                </a:tc>
                <a:tc>
                  <a:txBody>
                    <a:bodyPr/>
                    <a:lstStyle/>
                    <a:p>
                      <a:r>
                        <a:rPr lang="en-US" sz="1200" dirty="0" smtClean="0"/>
                        <a:t>Expected Closure Date</a:t>
                      </a:r>
                      <a:endParaRPr lang="en-US" sz="1200" dirty="0"/>
                    </a:p>
                  </a:txBody>
                  <a:tcPr/>
                </a:tc>
                <a:tc>
                  <a:txBody>
                    <a:bodyPr/>
                    <a:lstStyle/>
                    <a:p>
                      <a:r>
                        <a:rPr lang="en-US" sz="1200" dirty="0" smtClean="0"/>
                        <a:t>Owner Comment</a:t>
                      </a:r>
                      <a:endParaRPr lang="en-US" sz="1200" dirty="0"/>
                    </a:p>
                  </a:txBody>
                  <a:tcPr/>
                </a:tc>
                <a:tc>
                  <a:txBody>
                    <a:bodyPr/>
                    <a:lstStyle/>
                    <a:p>
                      <a:r>
                        <a:rPr lang="en-US" sz="1200" dirty="0" smtClean="0"/>
                        <a:t>Status</a:t>
                      </a:r>
                      <a:endParaRPr lang="en-US" sz="1200" dirty="0"/>
                    </a:p>
                  </a:txBody>
                  <a:tcPr/>
                </a:tc>
              </a:tr>
              <a:tr h="480213">
                <a:tc>
                  <a:txBody>
                    <a:bodyPr/>
                    <a:lstStyle/>
                    <a:p>
                      <a:r>
                        <a:rPr lang="en-US" sz="1000" kern="1200" baseline="0" dirty="0" smtClean="0">
                          <a:solidFill>
                            <a:schemeClr val="dk1"/>
                          </a:solidFill>
                          <a:effectLst/>
                          <a:latin typeface="+mn-lt"/>
                          <a:ea typeface="+mn-ea"/>
                          <a:cs typeface="+mn-cs"/>
                        </a:rPr>
                        <a:t>CLICK certification to four of our  SDT Team members</a:t>
                      </a:r>
                      <a:endParaRPr lang="en-US" sz="1000" kern="1200" baseline="0" dirty="0">
                        <a:solidFill>
                          <a:schemeClr val="dk1"/>
                        </a:solidFill>
                        <a:effectLst/>
                        <a:latin typeface="+mn-lt"/>
                        <a:ea typeface="+mn-ea"/>
                        <a:cs typeface="+mn-cs"/>
                      </a:endParaRPr>
                    </a:p>
                  </a:txBody>
                  <a:tcPr/>
                </a:tc>
                <a:tc>
                  <a:txBody>
                    <a:bodyPr/>
                    <a:lstStyle/>
                    <a:p>
                      <a:r>
                        <a:rPr lang="en-US" sz="1000" dirty="0" smtClean="0"/>
                        <a:t>CG</a:t>
                      </a:r>
                      <a:r>
                        <a:rPr lang="en-US" sz="1000" baseline="0" dirty="0" smtClean="0"/>
                        <a:t> Team</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Weekly Status </a:t>
                      </a:r>
                    </a:p>
                    <a:p>
                      <a:endParaRPr lang="en-US" sz="1000" dirty="0"/>
                    </a:p>
                  </a:txBody>
                  <a:tcPr/>
                </a:tc>
                <a:tc>
                  <a:txBody>
                    <a:bodyPr/>
                    <a:lstStyle/>
                    <a:p>
                      <a:r>
                        <a:rPr lang="en-US" sz="1000" dirty="0" smtClean="0"/>
                        <a:t>05-Feb-2017</a:t>
                      </a:r>
                      <a:endParaRPr lang="en-US" sz="1000" dirty="0"/>
                    </a:p>
                  </a:txBody>
                  <a:tcPr/>
                </a:tc>
                <a:tc>
                  <a:txBody>
                    <a:bodyPr/>
                    <a:lstStyle/>
                    <a:p>
                      <a:endParaRPr lang="en-US" sz="1000" dirty="0"/>
                    </a:p>
                  </a:txBody>
                  <a:tcPr/>
                </a:tc>
                <a:tc>
                  <a:txBody>
                    <a:bodyPr/>
                    <a:lstStyle/>
                    <a:p>
                      <a:r>
                        <a:rPr lang="en-US" sz="1000" dirty="0" smtClean="0"/>
                        <a:t>In Progress</a:t>
                      </a:r>
                      <a:endParaRPr lang="en-US" sz="1000" dirty="0"/>
                    </a:p>
                  </a:txBody>
                  <a:tcPr/>
                </a:tc>
              </a:tr>
              <a:tr h="405753">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effectLst/>
                          <a:latin typeface="+mn-lt"/>
                          <a:ea typeface="+mn-ea"/>
                          <a:cs typeface="+mn-cs"/>
                        </a:rPr>
                        <a:t>Mobility Team or tiger team to be formed to resolve all CLICK mobile issues</a:t>
                      </a:r>
                    </a:p>
                  </a:txBody>
                  <a:tcPr/>
                </a:tc>
                <a:tc>
                  <a:txBody>
                    <a:bodyPr/>
                    <a:lstStyle/>
                    <a:p>
                      <a:r>
                        <a:rPr lang="en-US" sz="1000" dirty="0" smtClean="0"/>
                        <a:t>Rohit</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TBD</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endParaRPr lang="en-US" sz="1000" dirty="0" smtClean="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 Progress</a:t>
                      </a:r>
                      <a:endParaRPr lang="en-US" sz="1000" dirty="0"/>
                    </a:p>
                  </a:txBody>
                  <a:tcPr/>
                </a:tc>
              </a:tr>
              <a:tr h="405753">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effectLst/>
                          <a:latin typeface="+mn-lt"/>
                          <a:ea typeface="+mn-ea"/>
                          <a:cs typeface="+mn-cs"/>
                        </a:rPr>
                        <a:t>Performance issues: SDT Booking and Architecture Assessment.</a:t>
                      </a:r>
                    </a:p>
                  </a:txBody>
                  <a:tcPr/>
                </a:tc>
                <a:tc>
                  <a:txBody>
                    <a:bodyPr/>
                    <a:lstStyle/>
                    <a:p>
                      <a:r>
                        <a:rPr lang="en-US" sz="1000" dirty="0" smtClean="0"/>
                        <a:t>Hita/Andrey</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TBD</a:t>
                      </a:r>
                      <a:endParaRPr lang="en-US" sz="1000" dirty="0"/>
                    </a:p>
                  </a:txBody>
                  <a:tcPr/>
                </a:tc>
                <a:tc>
                  <a:txBody>
                    <a:bodyPr/>
                    <a:lstStyle/>
                    <a:p>
                      <a:endParaRPr lang="en-US" sz="1000" dirty="0"/>
                    </a:p>
                  </a:txBody>
                  <a:tcPr/>
                </a:tc>
                <a:tc>
                  <a:txBody>
                    <a:bodyPr/>
                    <a:lstStyle/>
                    <a:p>
                      <a:r>
                        <a:rPr lang="en-US" sz="1000" dirty="0" smtClean="0"/>
                        <a:t>In Progress</a:t>
                      </a:r>
                      <a:endParaRPr lang="en-US" sz="1000" dirty="0"/>
                    </a:p>
                  </a:txBody>
                  <a:tcPr/>
                </a:tc>
              </a:tr>
              <a:tr h="405753">
                <a:tc>
                  <a:txBody>
                    <a:bodyPr/>
                    <a:lstStyle/>
                    <a:p>
                      <a:r>
                        <a:rPr lang="en-US" sz="1000" kern="1200" baseline="0" dirty="0" smtClean="0">
                          <a:solidFill>
                            <a:schemeClr val="dk1"/>
                          </a:solidFill>
                          <a:effectLst/>
                          <a:latin typeface="+mn-lt"/>
                          <a:ea typeface="+mn-ea"/>
                          <a:cs typeface="+mn-cs"/>
                        </a:rPr>
                        <a:t>Ownership on Tickets/Process adherence(Agile Mechanism)</a:t>
                      </a:r>
                      <a:endParaRPr lang="en-US" sz="1000" kern="1200" baseline="0" dirty="0">
                        <a:solidFill>
                          <a:schemeClr val="dk1"/>
                        </a:solidFill>
                        <a:effectLst/>
                        <a:latin typeface="+mn-lt"/>
                        <a:ea typeface="+mn-ea"/>
                        <a:cs typeface="+mn-cs"/>
                      </a:endParaRPr>
                    </a:p>
                  </a:txBody>
                  <a:tcPr/>
                </a:tc>
                <a:tc>
                  <a:txBody>
                    <a:bodyPr/>
                    <a:lstStyle/>
                    <a:p>
                      <a:r>
                        <a:rPr lang="en-US" sz="1000" dirty="0" smtClean="0"/>
                        <a:t>Suvarna/Sathyaraj</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Ongoing</a:t>
                      </a:r>
                      <a:endParaRPr lang="en-US" sz="1000" dirty="0"/>
                    </a:p>
                  </a:txBody>
                  <a:tcPr/>
                </a:tc>
                <a:tc>
                  <a:txBody>
                    <a:bodyPr/>
                    <a:lstStyle/>
                    <a:p>
                      <a:endParaRPr lang="en-US" sz="1000" dirty="0"/>
                    </a:p>
                  </a:txBody>
                  <a:tcPr/>
                </a:tc>
                <a:tc>
                  <a:txBody>
                    <a:bodyPr/>
                    <a:lstStyle/>
                    <a:p>
                      <a:r>
                        <a:rPr lang="en-US" sz="1000" dirty="0" smtClean="0"/>
                        <a:t>In Progress</a:t>
                      </a:r>
                      <a:endParaRPr lang="en-US" sz="1000" dirty="0"/>
                    </a:p>
                  </a:txBody>
                  <a:tcPr/>
                </a:tc>
              </a:tr>
              <a:tr h="405753">
                <a:tc>
                  <a:txBody>
                    <a:bodyPr/>
                    <a:lstStyle/>
                    <a:p>
                      <a:r>
                        <a:rPr lang="en-US" sz="1000" kern="1200" baseline="0" dirty="0" smtClean="0">
                          <a:solidFill>
                            <a:schemeClr val="dk1"/>
                          </a:solidFill>
                          <a:effectLst/>
                          <a:latin typeface="+mn-lt"/>
                          <a:ea typeface="+mn-ea"/>
                          <a:cs typeface="+mn-cs"/>
                        </a:rPr>
                        <a:t>Release management(Deployment activities for Release 1.3)</a:t>
                      </a:r>
                      <a:endParaRPr lang="en-US" sz="1000" kern="1200" baseline="0" dirty="0">
                        <a:solidFill>
                          <a:schemeClr val="dk1"/>
                        </a:solidFill>
                        <a:effectLst/>
                        <a:latin typeface="+mn-lt"/>
                        <a:ea typeface="+mn-ea"/>
                        <a:cs typeface="+mn-cs"/>
                      </a:endParaRPr>
                    </a:p>
                  </a:txBody>
                  <a:tcPr/>
                </a:tc>
                <a:tc>
                  <a:txBody>
                    <a:bodyPr/>
                    <a:lstStyle/>
                    <a:p>
                      <a:r>
                        <a:rPr lang="en-US" sz="1000" dirty="0" smtClean="0"/>
                        <a:t>Jayesh/Tejashree</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03-Feb-2017</a:t>
                      </a:r>
                      <a:endParaRPr lang="en-US" sz="1000" dirty="0"/>
                    </a:p>
                  </a:txBody>
                  <a:tcPr/>
                </a:tc>
                <a:tc>
                  <a:txBody>
                    <a:bodyPr/>
                    <a:lstStyle/>
                    <a:p>
                      <a:endParaRPr lang="en-US" sz="1000" dirty="0"/>
                    </a:p>
                  </a:txBody>
                  <a:tcPr/>
                </a:tc>
                <a:tc>
                  <a:txBody>
                    <a:bodyPr/>
                    <a:lstStyle/>
                    <a:p>
                      <a:r>
                        <a:rPr lang="en-US" sz="1000" dirty="0" smtClean="0"/>
                        <a:t>In Progress</a:t>
                      </a:r>
                      <a:endParaRPr lang="en-US" sz="1000" dirty="0"/>
                    </a:p>
                  </a:txBody>
                  <a:tcPr/>
                </a:tc>
              </a:tr>
              <a:tr h="683366">
                <a:tc>
                  <a:txBody>
                    <a:bodyPr/>
                    <a:lstStyle/>
                    <a:p>
                      <a:r>
                        <a:rPr lang="en-US" sz="1000" kern="1200" baseline="0" dirty="0" smtClean="0">
                          <a:solidFill>
                            <a:schemeClr val="dk1"/>
                          </a:solidFill>
                          <a:effectLst/>
                          <a:latin typeface="+mn-lt"/>
                          <a:ea typeface="+mn-ea"/>
                          <a:cs typeface="+mn-cs"/>
                        </a:rPr>
                        <a:t>GEHC to find a problem manager from GE corporate</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TBD</a:t>
                      </a:r>
                      <a:endParaRPr lang="en-US" sz="1000" dirty="0"/>
                    </a:p>
                  </a:txBody>
                  <a:tcPr/>
                </a:tc>
                <a:tc>
                  <a:txBody>
                    <a:bodyPr/>
                    <a:lstStyle/>
                    <a:p>
                      <a:r>
                        <a:rPr lang="en-US" sz="1000" dirty="0" smtClean="0"/>
                        <a:t>Will identify the</a:t>
                      </a:r>
                      <a:r>
                        <a:rPr lang="en-US" sz="1000" baseline="0" dirty="0" smtClean="0"/>
                        <a:t> problem manager when we have problem in hand.</a:t>
                      </a:r>
                      <a:endParaRPr lang="en-US" sz="1000" dirty="0"/>
                    </a:p>
                  </a:txBody>
                  <a:tcPr/>
                </a:tc>
                <a:tc>
                  <a:txBody>
                    <a:bodyPr/>
                    <a:lstStyle/>
                    <a:p>
                      <a:r>
                        <a:rPr lang="en-US" sz="1000" dirty="0" smtClean="0"/>
                        <a:t>On Hold</a:t>
                      </a:r>
                      <a:endParaRPr lang="en-US" sz="1000" dirty="0"/>
                    </a:p>
                  </a:txBody>
                  <a:tcPr/>
                </a:tc>
              </a:tr>
              <a:tr h="405753">
                <a:tc>
                  <a:txBody>
                    <a:bodyPr/>
                    <a:lstStyle/>
                    <a:p>
                      <a:pPr marL="0" algn="l" defTabSz="844029" rtl="0" eaLnBrk="1" latinLnBrk="0" hangingPunct="1"/>
                      <a:r>
                        <a:rPr lang="en-US" sz="1000" kern="1200" baseline="0" dirty="0" smtClean="0">
                          <a:solidFill>
                            <a:schemeClr val="dk1"/>
                          </a:solidFill>
                          <a:effectLst/>
                          <a:latin typeface="+mn-lt"/>
                          <a:ea typeface="+mn-ea"/>
                          <a:cs typeface="+mn-cs"/>
                        </a:rPr>
                        <a:t>GEHC to share nonfunctional requirements</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TBD</a:t>
                      </a:r>
                      <a:endParaRPr lang="en-US" sz="1000" dirty="0"/>
                    </a:p>
                  </a:txBody>
                  <a:tcPr/>
                </a:tc>
                <a:tc>
                  <a:txBody>
                    <a:bodyPr/>
                    <a:lstStyle/>
                    <a:p>
                      <a:r>
                        <a:rPr lang="en-US" sz="1000" dirty="0" smtClean="0"/>
                        <a:t>Few are identified from Rally </a:t>
                      </a:r>
                      <a:endParaRPr lang="en-US" sz="1000" dirty="0"/>
                    </a:p>
                  </a:txBody>
                  <a:tcPr/>
                </a:tc>
                <a:tc>
                  <a:txBody>
                    <a:bodyPr/>
                    <a:lstStyle/>
                    <a:p>
                      <a:r>
                        <a:rPr lang="en-US" sz="1000" dirty="0" smtClean="0"/>
                        <a:t>In Progress</a:t>
                      </a:r>
                      <a:endParaRPr lang="en-US" sz="1000" dirty="0"/>
                    </a:p>
                  </a:txBody>
                  <a:tcPr/>
                </a:tc>
              </a:tr>
              <a:tr h="534808">
                <a:tc>
                  <a:txBody>
                    <a:bodyPr/>
                    <a:lstStyle/>
                    <a:p>
                      <a:pPr marL="0" algn="l" defTabSz="844029" rtl="0" eaLnBrk="1" latinLnBrk="0" hangingPunct="1"/>
                      <a:r>
                        <a:rPr lang="en-US" sz="1000" kern="1200" baseline="0" dirty="0" smtClean="0">
                          <a:solidFill>
                            <a:schemeClr val="dk1"/>
                          </a:solidFill>
                          <a:effectLst/>
                          <a:latin typeface="+mn-lt"/>
                          <a:ea typeface="+mn-ea"/>
                          <a:cs typeface="+mn-cs"/>
                        </a:rPr>
                        <a:t>GEHC to check and confirm on L1 support - on call support</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TBD</a:t>
                      </a:r>
                      <a:endParaRPr lang="en-US" sz="1000" dirty="0"/>
                    </a:p>
                  </a:txBody>
                  <a:tcPr/>
                </a:tc>
                <a:tc>
                  <a:txBody>
                    <a:bodyPr/>
                    <a:lstStyle/>
                    <a:p>
                      <a:pPr marL="0" algn="l" defTabSz="844029" rtl="0" eaLnBrk="1" latinLnBrk="0" hangingPunct="1"/>
                      <a:r>
                        <a:rPr lang="en-US" sz="1000" kern="1200" dirty="0" smtClean="0">
                          <a:solidFill>
                            <a:schemeClr val="dk1"/>
                          </a:solidFill>
                          <a:latin typeface="+mn-lt"/>
                          <a:ea typeface="+mn-ea"/>
                          <a:cs typeface="+mn-cs"/>
                        </a:rPr>
                        <a:t>we need laptops and VPN for team members to start </a:t>
                      </a:r>
                      <a:endParaRPr lang="en-US" sz="1000" kern="1200" dirty="0">
                        <a:solidFill>
                          <a:schemeClr val="dk1"/>
                        </a:solidFill>
                        <a:latin typeface="+mn-lt"/>
                        <a:ea typeface="+mn-ea"/>
                        <a:cs typeface="+mn-cs"/>
                      </a:endParaRPr>
                    </a:p>
                  </a:txBody>
                  <a:tcPr/>
                </a:tc>
                <a:tc>
                  <a:txBody>
                    <a:bodyPr/>
                    <a:lstStyle/>
                    <a:p>
                      <a:r>
                        <a:rPr lang="en-US" sz="1000" dirty="0" smtClean="0"/>
                        <a:t>In Progress</a:t>
                      </a:r>
                      <a:endParaRPr lang="en-US" sz="1000" dirty="0"/>
                    </a:p>
                  </a:txBody>
                  <a:tcPr/>
                </a:tc>
              </a:tr>
              <a:tr h="386250">
                <a:tc>
                  <a:txBody>
                    <a:bodyPr/>
                    <a:lstStyle/>
                    <a:p>
                      <a:pPr marL="0" algn="l" defTabSz="844029" rtl="0" eaLnBrk="1" latinLnBrk="0" hangingPunct="1"/>
                      <a:r>
                        <a:rPr lang="en-US" sz="1000" kern="1200" baseline="0" dirty="0" smtClean="0">
                          <a:solidFill>
                            <a:schemeClr val="dk1"/>
                          </a:solidFill>
                          <a:effectLst/>
                          <a:latin typeface="+mn-lt"/>
                          <a:ea typeface="+mn-ea"/>
                          <a:cs typeface="+mn-cs"/>
                        </a:rPr>
                        <a:t>Analysis and fixing of defects raised by Testing team and Business users.</a:t>
                      </a:r>
                      <a:endParaRPr lang="en-US" sz="1000" kern="1200" baseline="0" dirty="0">
                        <a:solidFill>
                          <a:schemeClr val="dk1"/>
                        </a:solidFill>
                        <a:effectLst/>
                        <a:latin typeface="+mn-lt"/>
                        <a:ea typeface="+mn-ea"/>
                        <a:cs typeface="+mn-cs"/>
                      </a:endParaRPr>
                    </a:p>
                  </a:txBody>
                  <a:tcPr/>
                </a:tc>
                <a:tc>
                  <a:txBody>
                    <a:bodyPr/>
                    <a:lstStyle/>
                    <a:p>
                      <a:r>
                        <a:rPr lang="en-US" sz="1000" dirty="0" smtClean="0"/>
                        <a:t>CG Dev</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Defect triage</a:t>
                      </a:r>
                      <a:endParaRPr lang="en-US" sz="1000" kern="1200" dirty="0">
                        <a:solidFill>
                          <a:schemeClr val="dk1"/>
                        </a:solidFill>
                        <a:latin typeface="+mn-lt"/>
                        <a:ea typeface="+mn-ea"/>
                        <a:cs typeface="+mn-cs"/>
                      </a:endParaRPr>
                    </a:p>
                  </a:txBody>
                  <a:tcPr/>
                </a:tc>
                <a:tc>
                  <a:txBody>
                    <a:bodyPr/>
                    <a:lstStyle/>
                    <a:p>
                      <a:r>
                        <a:rPr lang="en-US" sz="1000" dirty="0" smtClean="0"/>
                        <a:t>TBD</a:t>
                      </a:r>
                      <a:endParaRPr lang="en-US" sz="1000" dirty="0"/>
                    </a:p>
                  </a:txBody>
                  <a:tcPr/>
                </a:tc>
                <a:tc>
                  <a:txBody>
                    <a:bodyPr/>
                    <a:lstStyle/>
                    <a:p>
                      <a:endParaRPr lang="en-US" sz="1000" dirty="0"/>
                    </a:p>
                  </a:txBody>
                  <a:tcPr/>
                </a:tc>
                <a:tc>
                  <a:txBody>
                    <a:bodyPr/>
                    <a:lstStyle/>
                    <a:p>
                      <a:r>
                        <a:rPr lang="en-US" sz="1000" dirty="0" smtClean="0"/>
                        <a:t>In Progress</a:t>
                      </a:r>
                      <a:endParaRPr lang="en-US" sz="1000" dirty="0"/>
                    </a:p>
                  </a:txBody>
                  <a:tcPr/>
                </a:tc>
              </a:tr>
            </a:tbl>
          </a:graphicData>
        </a:graphic>
      </p:graphicFrame>
    </p:spTree>
    <p:extLst>
      <p:ext uri="{BB962C8B-B14F-4D97-AF65-F5344CB8AC3E}">
        <p14:creationId xmlns:p14="http://schemas.microsoft.com/office/powerpoint/2010/main" val="696782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12969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5680"/>
            <a:ext cx="4419600" cy="2129629"/>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629538" y="1367376"/>
            <a:ext cx="2499402"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Health of the Engagement</a:t>
            </a:r>
            <a:endParaRPr lang="en-US" sz="1600" b="1" dirty="0">
              <a:solidFill>
                <a:schemeClr val="bg1"/>
              </a:solidFill>
              <a:latin typeface="Candara" panose="020E0502030303020204" pitchFamily="34" charset="0"/>
            </a:endParaRPr>
          </a:p>
        </p:txBody>
      </p:sp>
      <p:sp>
        <p:nvSpPr>
          <p:cNvPr id="11" name="TextBox 10"/>
          <p:cNvSpPr txBox="1"/>
          <p:nvPr/>
        </p:nvSpPr>
        <p:spPr>
          <a:xfrm>
            <a:off x="5742645" y="1408941"/>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2" name="Rectangle 11"/>
          <p:cNvSpPr/>
          <p:nvPr/>
        </p:nvSpPr>
        <p:spPr>
          <a:xfrm>
            <a:off x="4613709" y="4100946"/>
            <a:ext cx="4372201" cy="216421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3933847"/>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796967" y="3993170"/>
            <a:ext cx="1316386"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Help Needed</a:t>
            </a:r>
            <a:endParaRPr lang="en-US" sz="1600" b="1" dirty="0">
              <a:solidFill>
                <a:schemeClr val="bg1"/>
              </a:solidFill>
              <a:latin typeface="Candara" panose="020E0502030303020204" pitchFamily="34" charset="0"/>
            </a:endParaRPr>
          </a:p>
        </p:txBody>
      </p:sp>
      <p:sp>
        <p:nvSpPr>
          <p:cNvPr id="15" name="TextBox 14"/>
          <p:cNvSpPr txBox="1"/>
          <p:nvPr/>
        </p:nvSpPr>
        <p:spPr>
          <a:xfrm>
            <a:off x="4613709" y="4296578"/>
            <a:ext cx="4372201" cy="1384995"/>
          </a:xfrm>
          <a:prstGeom prst="rect">
            <a:avLst/>
          </a:prstGeom>
          <a:noFill/>
        </p:spPr>
        <p:txBody>
          <a:bodyPr wrap="square" rtlCol="0">
            <a:spAutoFit/>
          </a:bodyPr>
          <a:lstStyle/>
          <a:p>
            <a:endParaRPr lang="en-US" sz="1200" dirty="0" smtClean="0">
              <a:latin typeface="Candara" panose="020E0502030303020204" pitchFamily="34" charset="0"/>
            </a:endParaRPr>
          </a:p>
          <a:p>
            <a:pPr marL="285750" indent="-285750">
              <a:buFont typeface="Wingdings" panose="05000000000000000000" pitchFamily="2" charset="2"/>
              <a:buChar char="Ø"/>
            </a:pPr>
            <a:r>
              <a:rPr lang="en-US" sz="1200" dirty="0" smtClean="0">
                <a:latin typeface="Candara" panose="020E0502030303020204" pitchFamily="34" charset="0"/>
              </a:rPr>
              <a:t>VPN </a:t>
            </a:r>
            <a:r>
              <a:rPr lang="en-US" sz="1200" dirty="0">
                <a:latin typeface="Candara" panose="020E0502030303020204" pitchFamily="34" charset="0"/>
              </a:rPr>
              <a:t>token for Gopi </a:t>
            </a:r>
            <a:r>
              <a:rPr lang="en-US" sz="1200" dirty="0" smtClean="0">
                <a:latin typeface="Candara" panose="020E0502030303020204" pitchFamily="34" charset="0"/>
              </a:rPr>
              <a:t>M and Farhan</a:t>
            </a:r>
          </a:p>
          <a:p>
            <a:pPr marL="285750" indent="-285750">
              <a:buFont typeface="Wingdings" panose="05000000000000000000" pitchFamily="2" charset="2"/>
              <a:buChar char="Ø"/>
            </a:pPr>
            <a:r>
              <a:rPr lang="en-US" sz="1200" dirty="0">
                <a:latin typeface="Candara" panose="020E0502030303020204" pitchFamily="34" charset="0"/>
              </a:rPr>
              <a:t>Click DB access(Prod, Stage, Sandbox) for Gopi</a:t>
            </a:r>
            <a:endParaRPr lang="en-US" sz="1200" dirty="0" smtClean="0">
              <a:latin typeface="Candara" panose="020E0502030303020204" pitchFamily="34" charset="0"/>
            </a:endParaRPr>
          </a:p>
          <a:p>
            <a:pPr marL="285750" indent="-285750">
              <a:buFont typeface="Wingdings" panose="05000000000000000000" pitchFamily="2" charset="2"/>
              <a:buChar char="Ø"/>
            </a:pPr>
            <a:endParaRPr lang="en-US" sz="1200" dirty="0">
              <a:latin typeface="Candara" panose="020E0502030303020204" pitchFamily="34" charset="0"/>
            </a:endParaRPr>
          </a:p>
          <a:p>
            <a:endParaRPr lang="en-US" sz="1200" dirty="0">
              <a:latin typeface="Candara" panose="020E0502030303020204" pitchFamily="34" charset="0"/>
            </a:endParaRPr>
          </a:p>
          <a:p>
            <a:r>
              <a:rPr lang="en-US" sz="1200" dirty="0" smtClean="0">
                <a:latin typeface="Candara" panose="020E0502030303020204" pitchFamily="34" charset="0"/>
              </a:rPr>
              <a:t> </a:t>
            </a:r>
            <a:endParaRPr lang="en-US" sz="1200" dirty="0">
              <a:latin typeface="Candara" panose="020E0502030303020204" pitchFamily="34" charset="0"/>
            </a:endParaRPr>
          </a:p>
          <a:p>
            <a:endParaRPr lang="en-US" sz="1200" dirty="0" smtClean="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Weekly Snapshot – 02/02/17</a:t>
            </a:r>
            <a:endParaRPr lang="en-US" dirty="0"/>
          </a:p>
        </p:txBody>
      </p:sp>
      <p:sp>
        <p:nvSpPr>
          <p:cNvPr id="17" name="Rectangle 16"/>
          <p:cNvSpPr/>
          <p:nvPr/>
        </p:nvSpPr>
        <p:spPr>
          <a:xfrm>
            <a:off x="213014" y="4054271"/>
            <a:ext cx="4137312" cy="22108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4" y="384948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213014" y="4486354"/>
            <a:ext cx="4137312" cy="1384995"/>
          </a:xfrm>
          <a:prstGeom prst="rect">
            <a:avLst/>
          </a:prstGeom>
          <a:noFill/>
        </p:spPr>
        <p:txBody>
          <a:bodyPr wrap="square" rtlCol="0">
            <a:spAutoFit/>
          </a:bodyPr>
          <a:lstStyle/>
          <a:p>
            <a:pPr marL="285750" indent="-285750">
              <a:buFont typeface="Wingdings" panose="05000000000000000000" pitchFamily="2" charset="2"/>
              <a:buChar char="Ø"/>
            </a:pPr>
            <a:r>
              <a:rPr lang="en-US" sz="1200" dirty="0" smtClean="0">
                <a:latin typeface="Candara" panose="020E0502030303020204" pitchFamily="34" charset="0"/>
              </a:rPr>
              <a:t>11 Open </a:t>
            </a:r>
            <a:r>
              <a:rPr lang="en-US" sz="1200" dirty="0">
                <a:latin typeface="Candara" panose="020E0502030303020204" pitchFamily="34" charset="0"/>
              </a:rPr>
              <a:t>Defects from UAT and </a:t>
            </a:r>
            <a:r>
              <a:rPr lang="en-US" sz="1200" dirty="0" smtClean="0">
                <a:latin typeface="Candara" panose="020E0502030303020204" pitchFamily="34" charset="0"/>
              </a:rPr>
              <a:t>2 </a:t>
            </a:r>
            <a:r>
              <a:rPr lang="en-US" sz="1200" dirty="0">
                <a:latin typeface="Candara" panose="020E0502030303020204" pitchFamily="34" charset="0"/>
              </a:rPr>
              <a:t>defect from Testing team may  lead to quality </a:t>
            </a:r>
            <a:r>
              <a:rPr lang="en-US" sz="1200" dirty="0" smtClean="0">
                <a:latin typeface="Candara" panose="020E0502030303020204" pitchFamily="34" charset="0"/>
              </a:rPr>
              <a:t>issues.</a:t>
            </a:r>
            <a:endParaRPr lang="en-US" sz="1200" dirty="0">
              <a:latin typeface="Candara" panose="020E0502030303020204" pitchFamily="34" charset="0"/>
            </a:endParaRPr>
          </a:p>
          <a:p>
            <a:endParaRPr lang="en-US" sz="1200" dirty="0" smtClean="0">
              <a:latin typeface="Candara" panose="020E0502030303020204" pitchFamily="34" charset="0"/>
            </a:endParaRPr>
          </a:p>
          <a:p>
            <a:endParaRPr lang="en-US" sz="1200" dirty="0">
              <a:latin typeface="Candara" panose="020E0502030303020204" pitchFamily="34" charset="0"/>
            </a:endParaRPr>
          </a:p>
          <a:p>
            <a:endParaRPr lang="en-US" sz="1200" dirty="0" smtClean="0">
              <a:latin typeface="Candara" panose="020E0502030303020204" pitchFamily="34" charset="0"/>
            </a:endParaRPr>
          </a:p>
          <a:p>
            <a:endParaRPr lang="en-US" sz="1200" dirty="0">
              <a:latin typeface="Candara" panose="020E0502030303020204" pitchFamily="34" charset="0"/>
            </a:endParaRPr>
          </a:p>
          <a:p>
            <a:endParaRPr lang="en-US" sz="1200" dirty="0" smtClean="0">
              <a:latin typeface="Candara" panose="020E0502030303020204" pitchFamily="34" charset="0"/>
            </a:endParaRPr>
          </a:p>
        </p:txBody>
      </p:sp>
      <p:sp>
        <p:nvSpPr>
          <p:cNvPr id="20" name="TextBox 19"/>
          <p:cNvSpPr txBox="1"/>
          <p:nvPr/>
        </p:nvSpPr>
        <p:spPr>
          <a:xfrm>
            <a:off x="768986" y="3908805"/>
            <a:ext cx="2327881"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1" name="TextBox 20"/>
          <p:cNvSpPr txBox="1"/>
          <p:nvPr/>
        </p:nvSpPr>
        <p:spPr>
          <a:xfrm>
            <a:off x="4566310" y="1936656"/>
            <a:ext cx="4419600" cy="2577629"/>
          </a:xfrm>
          <a:prstGeom prst="rect">
            <a:avLst/>
          </a:prstGeom>
          <a:noFill/>
        </p:spPr>
        <p:txBody>
          <a:bodyPr wrap="square" rtlCol="0">
            <a:spAutoFit/>
          </a:bodyPr>
          <a:lstStyle/>
          <a:p>
            <a:pPr marL="285750" indent="-285750">
              <a:buFont typeface="Wingdings" panose="05000000000000000000" pitchFamily="2" charset="2"/>
              <a:buChar char="Ø"/>
            </a:pPr>
            <a:r>
              <a:rPr lang="en-US" sz="1000" dirty="0" smtClean="0">
                <a:latin typeface="Candara" panose="020E0502030303020204" pitchFamily="34" charset="0"/>
              </a:rPr>
              <a:t>Successful CLICK Master data load in Production, Sandbox and Stage</a:t>
            </a:r>
            <a:r>
              <a:rPr lang="en-US" sz="1000" dirty="0">
                <a:latin typeface="Candara" panose="020E0502030303020204" pitchFamily="34" charset="0"/>
              </a:rPr>
              <a:t> </a:t>
            </a:r>
            <a:r>
              <a:rPr lang="en-US" sz="1000" dirty="0" smtClean="0">
                <a:latin typeface="Candara" panose="020E0502030303020204" pitchFamily="34" charset="0"/>
              </a:rPr>
              <a:t>environments.</a:t>
            </a:r>
          </a:p>
          <a:p>
            <a:pPr marL="285750" indent="-285750">
              <a:buFont typeface="Wingdings" panose="05000000000000000000" pitchFamily="2" charset="2"/>
              <a:buChar char="Ø"/>
            </a:pPr>
            <a:r>
              <a:rPr lang="en-US" sz="1000" dirty="0" smtClean="0">
                <a:latin typeface="Candara" panose="020E0502030303020204" pitchFamily="34" charset="0"/>
              </a:rPr>
              <a:t>R1.3 </a:t>
            </a:r>
            <a:r>
              <a:rPr lang="en-US" sz="1000" dirty="0">
                <a:latin typeface="Candara" panose="020E0502030303020204" pitchFamily="34" charset="0"/>
              </a:rPr>
              <a:t>Release </a:t>
            </a:r>
            <a:r>
              <a:rPr lang="en-US" sz="1000" dirty="0" smtClean="0">
                <a:latin typeface="Candara" panose="020E0502030303020204" pitchFamily="34" charset="0"/>
              </a:rPr>
              <a:t>changes - Roll </a:t>
            </a:r>
            <a:r>
              <a:rPr lang="en-US" sz="1000" dirty="0">
                <a:latin typeface="Candara" panose="020E0502030303020204" pitchFamily="34" charset="0"/>
              </a:rPr>
              <a:t>out </a:t>
            </a:r>
            <a:r>
              <a:rPr lang="en-US" sz="1000" dirty="0" smtClean="0">
                <a:latin typeface="Candara" panose="020E0502030303020204" pitchFamily="34" charset="0"/>
              </a:rPr>
              <a:t>4 (Philippines, Singapore, Vietnam and Indonesia) regions in sandbox and stage.</a:t>
            </a:r>
            <a:endParaRPr lang="en-US" sz="1000" dirty="0">
              <a:latin typeface="Candara" panose="020E0502030303020204" pitchFamily="34" charset="0"/>
            </a:endParaRPr>
          </a:p>
          <a:p>
            <a:pPr marL="285750" indent="-285750">
              <a:buFont typeface="Wingdings" panose="05000000000000000000" pitchFamily="2" charset="2"/>
              <a:buChar char="Ø"/>
            </a:pPr>
            <a:r>
              <a:rPr lang="en-US" sz="1000" dirty="0" smtClean="0">
                <a:latin typeface="Candara" panose="020E0502030303020204" pitchFamily="34" charset="0"/>
              </a:rPr>
              <a:t>CLICK R2.1.0 Deployment  on SB1.</a:t>
            </a:r>
          </a:p>
          <a:p>
            <a:pPr marL="285750" indent="-285750">
              <a:buFont typeface="Wingdings" panose="05000000000000000000" pitchFamily="2" charset="2"/>
              <a:buChar char="Ø"/>
            </a:pPr>
            <a:r>
              <a:rPr lang="en-US" sz="1000" dirty="0" smtClean="0">
                <a:latin typeface="Candara" panose="020E0502030303020204" pitchFamily="34" charset="0"/>
              </a:rPr>
              <a:t>Vietnam Non availability(NA) </a:t>
            </a:r>
            <a:r>
              <a:rPr lang="en-US" sz="1000" dirty="0">
                <a:latin typeface="Candara" panose="020E0502030303020204" pitchFamily="34" charset="0"/>
              </a:rPr>
              <a:t>issue, Messages view </a:t>
            </a:r>
            <a:r>
              <a:rPr lang="en-US" sz="1000" dirty="0" smtClean="0">
                <a:latin typeface="Candara" panose="020E0502030303020204" pitchFamily="34" charset="0"/>
              </a:rPr>
              <a:t>removal.</a:t>
            </a:r>
          </a:p>
          <a:p>
            <a:pPr marL="285750" indent="-285750">
              <a:buFont typeface="Wingdings" panose="05000000000000000000" pitchFamily="2" charset="2"/>
              <a:buChar char="Ø"/>
            </a:pPr>
            <a:r>
              <a:rPr lang="en-US" sz="1000" dirty="0" smtClean="0">
                <a:latin typeface="Candara" panose="020E0502030303020204" pitchFamily="34" charset="0"/>
              </a:rPr>
              <a:t>Deployment of R1.3 in staging is completed and UAT in progress.</a:t>
            </a:r>
          </a:p>
          <a:p>
            <a:pPr marL="285750" indent="-285750">
              <a:buFont typeface="Wingdings" panose="05000000000000000000" pitchFamily="2" charset="2"/>
              <a:buChar char="Ø"/>
            </a:pPr>
            <a:r>
              <a:rPr lang="en-US" sz="1000" dirty="0" smtClean="0">
                <a:latin typeface="Candara" panose="020E0502030303020204" pitchFamily="34" charset="0"/>
              </a:rPr>
              <a:t>Open defects (DE137, DE139 and DE140) tracked to closure.</a:t>
            </a:r>
          </a:p>
          <a:p>
            <a:endParaRPr lang="en-US" sz="1100" dirty="0" smtClean="0">
              <a:latin typeface="Candara" panose="020E0502030303020204" pitchFamily="34" charset="0"/>
            </a:endParaRPr>
          </a:p>
          <a:p>
            <a:endParaRPr lang="en-US" sz="1050" dirty="0">
              <a:latin typeface="Candara" panose="020E0502030303020204" pitchFamily="34" charset="0"/>
            </a:endParaRPr>
          </a:p>
          <a:p>
            <a:r>
              <a:rPr lang="en-US" sz="1200" dirty="0" smtClean="0">
                <a:latin typeface="Candara" panose="020E0502030303020204" pitchFamily="34" charset="0"/>
              </a:rPr>
              <a:t/>
            </a:r>
            <a:br>
              <a:rPr lang="en-US" sz="1200" dirty="0" smtClean="0">
                <a:latin typeface="Candara" panose="020E0502030303020204" pitchFamily="34" charset="0"/>
              </a:rPr>
            </a:br>
            <a:endParaRPr lang="en-US" sz="1200" dirty="0" smtClean="0">
              <a:latin typeface="Candara" panose="020E0502030303020204" pitchFamily="34" charset="0"/>
            </a:endParaRPr>
          </a:p>
          <a:p>
            <a:pPr marL="285750" indent="-285750">
              <a:buFont typeface="Wingdings" panose="05000000000000000000" pitchFamily="2" charset="2"/>
              <a:buChar char="Ø"/>
            </a:pPr>
            <a:endParaRPr lang="en-US" sz="1200" dirty="0" smtClean="0">
              <a:latin typeface="Candara" panose="020E0502030303020204" pitchFamily="34" charset="0"/>
            </a:endParaRPr>
          </a:p>
          <a:p>
            <a:endParaRPr lang="en-US" sz="1200" dirty="0" smtClean="0">
              <a:latin typeface="Candara" panose="020E0502030303020204" pitchFamily="34" charset="0"/>
            </a:endParaRPr>
          </a:p>
          <a:p>
            <a:endParaRPr lang="en-US" sz="1200" dirty="0">
              <a:latin typeface="Candara" panose="020E0502030303020204" pitchFamily="34" charset="0"/>
            </a:endParaRPr>
          </a:p>
        </p:txBody>
      </p:sp>
      <p:sp>
        <p:nvSpPr>
          <p:cNvPr id="2" name="Rectangle 1"/>
          <p:cNvSpPr/>
          <p:nvPr/>
        </p:nvSpPr>
        <p:spPr>
          <a:xfrm>
            <a:off x="1175788" y="2333005"/>
            <a:ext cx="1721922" cy="573706"/>
          </a:xfrm>
          <a:prstGeom prst="rect">
            <a:avLst/>
          </a:prstGeom>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smtClean="0">
                <a:solidFill>
                  <a:schemeClr val="tx2">
                    <a:lumMod val="50000"/>
                  </a:schemeClr>
                </a:solidFill>
              </a:rPr>
              <a:t>GREEN</a:t>
            </a:r>
          </a:p>
        </p:txBody>
      </p:sp>
    </p:spTree>
    <p:extLst>
      <p:ext uri="{BB962C8B-B14F-4D97-AF65-F5344CB8AC3E}">
        <p14:creationId xmlns:p14="http://schemas.microsoft.com/office/powerpoint/2010/main" val="1948916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Area Updates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060539132"/>
              </p:ext>
            </p:extLst>
          </p:nvPr>
        </p:nvGraphicFramePr>
        <p:xfrm>
          <a:off x="325775" y="1482933"/>
          <a:ext cx="8551526" cy="4832985"/>
        </p:xfrm>
        <a:graphic>
          <a:graphicData uri="http://schemas.openxmlformats.org/drawingml/2006/table">
            <a:tbl>
              <a:tblPr firstRow="1" bandRow="1">
                <a:tableStyleId>{7DF18680-E054-41AD-8BC1-D1AEF772440D}</a:tableStyleId>
              </a:tblPr>
              <a:tblGrid>
                <a:gridCol w="2396390"/>
                <a:gridCol w="804365"/>
                <a:gridCol w="1270662"/>
                <a:gridCol w="4080109"/>
              </a:tblGrid>
              <a:tr h="450932">
                <a:tc>
                  <a:txBody>
                    <a:bodyPr/>
                    <a:lstStyle/>
                    <a:p>
                      <a:r>
                        <a:rPr lang="en-US" sz="1200" dirty="0" smtClean="0"/>
                        <a:t>Focus Areas</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Status</a:t>
                      </a:r>
                      <a:endParaRPr lang="en-US" sz="1200" dirty="0"/>
                    </a:p>
                  </a:txBody>
                  <a:tcPr/>
                </a:tc>
                <a:tc>
                  <a:txBody>
                    <a:bodyPr/>
                    <a:lstStyle/>
                    <a:p>
                      <a:r>
                        <a:rPr lang="en-US" sz="1200" dirty="0" smtClean="0"/>
                        <a:t>Comments</a:t>
                      </a:r>
                      <a:endParaRPr lang="en-US" sz="1200" dirty="0"/>
                    </a:p>
                  </a:txBody>
                  <a:tcPr/>
                </a:tc>
              </a:tr>
              <a:tr h="979623">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Mobile Sync Issues</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CG</a:t>
                      </a:r>
                      <a:r>
                        <a:rPr lang="en-US" sz="1000" baseline="0" dirty="0" smtClean="0"/>
                        <a:t> Team</a:t>
                      </a:r>
                      <a:endParaRPr lang="en-US" sz="1000" dirty="0" smtClean="0"/>
                    </a:p>
                    <a:p>
                      <a:endParaRPr lang="en-US" sz="1000" dirty="0"/>
                    </a:p>
                  </a:txBody>
                  <a:tcPr/>
                </a:tc>
                <a:tc>
                  <a:txBody>
                    <a:bodyPr/>
                    <a:lstStyle/>
                    <a:p>
                      <a:r>
                        <a:rPr lang="en-US" sz="1000" dirty="0" smtClean="0"/>
                        <a:t>In Progress</a:t>
                      </a:r>
                      <a:endParaRPr lang="en-US" sz="1000" dirty="0"/>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dk1"/>
                          </a:solidFill>
                          <a:latin typeface="+mn-lt"/>
                          <a:ea typeface="+mn-ea"/>
                          <a:cs typeface="+mn-cs"/>
                        </a:rPr>
                        <a:t>Analysis in progress on already 13 existing CLICK support cases.- 5 issues are fixed and fixes will be part of R2.1.0, or Patch 9 /10 .</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Candara" panose="020E0502030303020204" pitchFamily="34" charset="0"/>
                        </a:rPr>
                        <a:t>Consolidated all CLICK Mobile Sync issues discussion</a:t>
                      </a:r>
                      <a:r>
                        <a:rPr lang="en-US" sz="1000" baseline="0" dirty="0" smtClean="0">
                          <a:latin typeface="Candara" panose="020E0502030303020204" pitchFamily="34" charset="0"/>
                        </a:rPr>
                        <a:t> in progress</a:t>
                      </a:r>
                      <a:r>
                        <a:rPr lang="en-US" sz="1000" dirty="0" smtClean="0">
                          <a:latin typeface="Candara" panose="020E0502030303020204" pitchFamily="34" charset="0"/>
                        </a:rPr>
                        <a:t> with Tiger team, Mobile iron and SSO team.</a:t>
                      </a:r>
                      <a:endParaRPr lang="en-US" sz="1000" dirty="0"/>
                    </a:p>
                  </a:txBody>
                  <a:tcPr/>
                </a:tc>
              </a:tr>
              <a:tr h="831195">
                <a:tc>
                  <a:txBody>
                    <a:bodyPr/>
                    <a:lstStyle/>
                    <a:p>
                      <a:r>
                        <a:rPr lang="en-US" sz="1000" kern="1200" baseline="0" dirty="0" smtClean="0">
                          <a:solidFill>
                            <a:schemeClr val="dk1"/>
                          </a:solidFill>
                          <a:effectLst/>
                          <a:latin typeface="+mn-lt"/>
                          <a:ea typeface="+mn-ea"/>
                          <a:cs typeface="+mn-cs"/>
                        </a:rPr>
                        <a:t>SDT Booking Performance Issues</a:t>
                      </a:r>
                      <a:endParaRPr lang="en-US" sz="1000" kern="1200" baseline="0" dirty="0">
                        <a:solidFill>
                          <a:schemeClr val="dk1"/>
                        </a:solidFill>
                        <a:effectLst/>
                        <a:latin typeface="+mn-lt"/>
                        <a:ea typeface="+mn-ea"/>
                        <a:cs typeface="+mn-cs"/>
                      </a:endParaRPr>
                    </a:p>
                  </a:txBody>
                  <a:tcPr/>
                </a:tc>
                <a:tc>
                  <a:txBody>
                    <a:bodyPr/>
                    <a:lstStyle/>
                    <a:p>
                      <a:r>
                        <a:rPr lang="en-US" sz="1000" dirty="0" smtClean="0"/>
                        <a:t>CG</a:t>
                      </a:r>
                      <a:r>
                        <a:rPr lang="en-US" sz="1000" baseline="0" dirty="0" smtClean="0"/>
                        <a:t> Team</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 Progress</a:t>
                      </a:r>
                    </a:p>
                    <a:p>
                      <a:endParaRPr lang="en-US" sz="1000" dirty="0"/>
                    </a:p>
                  </a:txBody>
                  <a:tcPr/>
                </a:tc>
                <a:tc>
                  <a:txBody>
                    <a:bodyPr/>
                    <a:lstStyle/>
                    <a:p>
                      <a:pPr marL="171450" indent="-171450" algn="l" defTabSz="844029" rtl="0" eaLnBrk="1" latinLnBrk="0" hangingPunct="1">
                        <a:buFont typeface="Arial" panose="020B0604020202020204" pitchFamily="34" charset="0"/>
                        <a:buChar char="•"/>
                      </a:pPr>
                      <a:r>
                        <a:rPr lang="en-US" sz="1000" kern="1200" baseline="0" dirty="0" smtClean="0">
                          <a:solidFill>
                            <a:schemeClr val="dk1"/>
                          </a:solidFill>
                          <a:latin typeface="+mn-lt"/>
                          <a:ea typeface="+mn-ea"/>
                          <a:cs typeface="+mn-cs"/>
                        </a:rPr>
                        <a:t>Identified some of the properties values set w.r.t. click  which are fixed, we need to move those to Constant file.</a:t>
                      </a:r>
                    </a:p>
                    <a:p>
                      <a:pPr marL="171450" indent="-171450" algn="l" defTabSz="844029" rtl="0" eaLnBrk="1" latinLnBrk="0" hangingPunct="1">
                        <a:buFont typeface="Arial" panose="020B0604020202020204" pitchFamily="34" charset="0"/>
                        <a:buChar char="•"/>
                      </a:pPr>
                      <a:r>
                        <a:rPr lang="en-US" sz="1000" kern="1200" baseline="0" dirty="0" smtClean="0">
                          <a:solidFill>
                            <a:schemeClr val="dk1"/>
                          </a:solidFill>
                          <a:latin typeface="+mn-lt"/>
                          <a:ea typeface="+mn-ea"/>
                          <a:cs typeface="+mn-cs"/>
                        </a:rPr>
                        <a:t>Analyzed the code for optimization (Error messages which needs to be centralized and can be moved to Constant file or .Resource file)</a:t>
                      </a:r>
                    </a:p>
                    <a:p>
                      <a:endParaRPr lang="en-US" sz="1000" dirty="0"/>
                    </a:p>
                  </a:txBody>
                  <a:tcPr/>
                </a:tc>
              </a:tr>
              <a:tr h="626203">
                <a:tc>
                  <a:txBody>
                    <a:bodyPr/>
                    <a:lstStyle/>
                    <a:p>
                      <a:r>
                        <a:rPr lang="en-US" sz="1000" kern="1200" baseline="0" dirty="0" smtClean="0">
                          <a:solidFill>
                            <a:schemeClr val="dk1"/>
                          </a:solidFill>
                          <a:effectLst/>
                          <a:latin typeface="+mn-lt"/>
                          <a:ea typeface="+mn-ea"/>
                          <a:cs typeface="+mn-cs"/>
                        </a:rPr>
                        <a:t>Release Management</a:t>
                      </a:r>
                      <a:endParaRPr lang="en-US" sz="1000" kern="1200" baseline="0" dirty="0">
                        <a:solidFill>
                          <a:schemeClr val="dk1"/>
                        </a:solidFill>
                        <a:effectLst/>
                        <a:latin typeface="+mn-lt"/>
                        <a:ea typeface="+mn-ea"/>
                        <a:cs typeface="+mn-cs"/>
                      </a:endParaRPr>
                    </a:p>
                  </a:txBody>
                  <a:tcPr/>
                </a:tc>
                <a:tc>
                  <a:txBody>
                    <a:bodyPr/>
                    <a:lstStyle/>
                    <a:p>
                      <a:r>
                        <a:rPr lang="en-US" sz="1000" dirty="0" smtClean="0"/>
                        <a:t>CG</a:t>
                      </a:r>
                      <a:r>
                        <a:rPr lang="en-US" sz="1000" baseline="0" dirty="0" smtClean="0"/>
                        <a:t> Team</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 Progress</a:t>
                      </a:r>
                    </a:p>
                  </a:txBody>
                  <a:tcPr/>
                </a:tc>
                <a:tc>
                  <a:txBody>
                    <a:bodyPr/>
                    <a:lstStyle/>
                    <a:p>
                      <a:pPr marL="171450" indent="-171450">
                        <a:buFont typeface="Arial" panose="020B0604020202020204" pitchFamily="34" charset="0"/>
                        <a:buChar char="•"/>
                      </a:pPr>
                      <a:r>
                        <a:rPr lang="en-US" sz="1000" dirty="0" smtClean="0"/>
                        <a:t>Release</a:t>
                      </a:r>
                      <a:r>
                        <a:rPr lang="en-US" sz="1000" baseline="0" dirty="0" smtClean="0"/>
                        <a:t> 1.2, 1.3  branch created in GIT HUB</a:t>
                      </a:r>
                    </a:p>
                    <a:p>
                      <a:pPr marL="171450" indent="-171450">
                        <a:buFont typeface="Arial" panose="020B0604020202020204" pitchFamily="34" charset="0"/>
                        <a:buChar char="•"/>
                      </a:pPr>
                      <a:r>
                        <a:rPr lang="en-US" sz="1000" baseline="0" dirty="0" smtClean="0"/>
                        <a:t>Release 1.3 Publish code repository created in GIT HUB</a:t>
                      </a:r>
                    </a:p>
                    <a:p>
                      <a:pPr marL="171450" indent="-171450">
                        <a:buFont typeface="Arial" panose="020B0604020202020204" pitchFamily="34" charset="0"/>
                        <a:buChar char="•"/>
                      </a:pPr>
                      <a:r>
                        <a:rPr lang="en-US" sz="1000" baseline="0" dirty="0" smtClean="0">
                          <a:solidFill>
                            <a:schemeClr val="tx1"/>
                          </a:solidFill>
                        </a:rPr>
                        <a:t>Release check list preparation in progress</a:t>
                      </a:r>
                      <a:endParaRPr lang="en-US" sz="1000" dirty="0">
                        <a:solidFill>
                          <a:schemeClr val="tx1"/>
                        </a:solidFill>
                      </a:endParaRPr>
                    </a:p>
                  </a:txBody>
                  <a:tcPr/>
                </a:tc>
              </a:tr>
              <a:tr h="520707">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effectLst/>
                          <a:latin typeface="+mn-lt"/>
                          <a:ea typeface="+mn-ea"/>
                          <a:cs typeface="+mn-cs"/>
                        </a:rPr>
                        <a:t>Incident</a:t>
                      </a:r>
                      <a:r>
                        <a:rPr lang="en-US" sz="1000" kern="1200" baseline="0" dirty="0" smtClean="0">
                          <a:solidFill>
                            <a:schemeClr val="dk1"/>
                          </a:solidFill>
                          <a:effectLst/>
                          <a:latin typeface="+mn-lt"/>
                          <a:ea typeface="+mn-ea"/>
                          <a:cs typeface="+mn-cs"/>
                        </a:rPr>
                        <a:t> Management</a:t>
                      </a:r>
                      <a:endParaRPr lang="en-US" sz="1000" kern="1200" dirty="0" smtClean="0">
                        <a:solidFill>
                          <a:schemeClr val="dk1"/>
                        </a:solidFill>
                        <a:effectLst/>
                        <a:latin typeface="+mn-lt"/>
                        <a:ea typeface="+mn-ea"/>
                        <a:cs typeface="+mn-cs"/>
                      </a:endParaRPr>
                    </a:p>
                  </a:txBody>
                  <a:tcPr/>
                </a:tc>
                <a:tc>
                  <a:txBody>
                    <a:bodyPr/>
                    <a:lstStyle/>
                    <a:p>
                      <a:r>
                        <a:rPr lang="en-US" sz="1000" dirty="0" smtClean="0"/>
                        <a:t>CG</a:t>
                      </a:r>
                      <a:r>
                        <a:rPr lang="en-US" sz="1000" baseline="0" dirty="0" smtClean="0"/>
                        <a:t> Team</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Ongoing</a:t>
                      </a: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Streamlining incidents w.r.t CLICK support cases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Problem ticket creation process finalized.</a:t>
                      </a:r>
                      <a:endParaRPr lang="en-US" sz="1000" dirty="0" smtClean="0"/>
                    </a:p>
                  </a:txBody>
                  <a:tcPr/>
                </a:tc>
              </a:tr>
              <a:tr h="682767">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effectLst/>
                          <a:latin typeface="+mn-lt"/>
                          <a:ea typeface="+mn-ea"/>
                          <a:cs typeface="+mn-cs"/>
                        </a:rPr>
                        <a:t>Support and Development Process streamlining</a:t>
                      </a:r>
                    </a:p>
                  </a:txBody>
                  <a:tcPr/>
                </a:tc>
                <a:tc>
                  <a:txBody>
                    <a:bodyPr/>
                    <a:lstStyle/>
                    <a:p>
                      <a:r>
                        <a:rPr lang="en-US" sz="1000" dirty="0" smtClean="0"/>
                        <a:t>CG</a:t>
                      </a:r>
                      <a:r>
                        <a:rPr lang="en-US" sz="1000" baseline="0" dirty="0" smtClean="0"/>
                        <a:t> Team</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Ongoing</a:t>
                      </a:r>
                    </a:p>
                  </a:txBody>
                  <a:tcPr/>
                </a:tc>
                <a:tc>
                  <a:txBody>
                    <a:bodyPr/>
                    <a:lstStyle/>
                    <a:p>
                      <a:pPr marL="171450" indent="-171450">
                        <a:buFont typeface="Arial" panose="020B0604020202020204" pitchFamily="34" charset="0"/>
                        <a:buChar char="•"/>
                      </a:pPr>
                      <a:r>
                        <a:rPr lang="en-US" sz="1000" dirty="0" smtClean="0"/>
                        <a:t>Daily SCRUM calls initiated</a:t>
                      </a:r>
                      <a:r>
                        <a:rPr lang="en-US" sz="1000" baseline="0" dirty="0" smtClean="0"/>
                        <a:t> and actions tracked to closure</a:t>
                      </a:r>
                    </a:p>
                    <a:p>
                      <a:pPr marL="171450" indent="-171450">
                        <a:buFont typeface="Arial" panose="020B0604020202020204" pitchFamily="34" charset="0"/>
                        <a:buChar char="•"/>
                      </a:pPr>
                      <a:r>
                        <a:rPr lang="en-US" sz="1000" baseline="0" dirty="0" smtClean="0"/>
                        <a:t>Ensuring all email communication to have incident ticket created.</a:t>
                      </a:r>
                    </a:p>
                    <a:p>
                      <a:pPr marL="171450" indent="-171450">
                        <a:buFont typeface="Arial" panose="020B0604020202020204" pitchFamily="34" charset="0"/>
                        <a:buChar char="•"/>
                      </a:pPr>
                      <a:r>
                        <a:rPr lang="en-US" sz="1000" baseline="0" dirty="0" smtClean="0"/>
                        <a:t>Internal defect tracker is maintained to track the QA/UAT defects and owners defined  for each defect.</a:t>
                      </a:r>
                      <a:endParaRPr lang="en-US" sz="1000" dirty="0"/>
                    </a:p>
                  </a:txBody>
                  <a:tcPr/>
                </a:tc>
              </a:tr>
              <a:tr h="53434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effectLst/>
                          <a:latin typeface="+mn-lt"/>
                          <a:ea typeface="+mn-ea"/>
                          <a:cs typeface="+mn-cs"/>
                        </a:rPr>
                        <a:t>Initial assessment on SDT Booking tool</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CG</a:t>
                      </a:r>
                      <a:r>
                        <a:rPr lang="en-US" sz="1000" baseline="0" dirty="0" smtClean="0"/>
                        <a:t> Team</a:t>
                      </a:r>
                      <a:endParaRPr lang="en-US" sz="1000" dirty="0" smtClean="0"/>
                    </a:p>
                    <a:p>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 Progress</a:t>
                      </a:r>
                    </a:p>
                    <a:p>
                      <a:endParaRPr lang="en-US" sz="1000" dirty="0" smtClean="0"/>
                    </a:p>
                    <a:p>
                      <a:pPr marL="0" marR="0" indent="0" algn="l" defTabSz="844029" rtl="0" eaLnBrk="1" fontAlgn="auto" latinLnBrk="0" hangingPunct="1">
                        <a:lnSpc>
                          <a:spcPct val="100000"/>
                        </a:lnSpc>
                        <a:spcBef>
                          <a:spcPts val="0"/>
                        </a:spcBef>
                        <a:spcAft>
                          <a:spcPts val="0"/>
                        </a:spcAft>
                        <a:buClrTx/>
                        <a:buSzTx/>
                        <a:buFontTx/>
                        <a:buNone/>
                        <a:tabLst/>
                        <a:defRPr/>
                      </a:pPr>
                      <a:endParaRPr lang="en-US" sz="1000" dirty="0" smtClean="0"/>
                    </a:p>
                  </a:txBody>
                  <a:tcPr/>
                </a:tc>
                <a:tc>
                  <a:txBody>
                    <a:bodyPr/>
                    <a:lstStyle/>
                    <a:p>
                      <a:pPr marL="171450" indent="-171450">
                        <a:buFont typeface="Arial" panose="020B0604020202020204" pitchFamily="34" charset="0"/>
                        <a:buChar char="•"/>
                      </a:pPr>
                      <a:r>
                        <a:rPr lang="en-US" sz="1000" dirty="0" smtClean="0"/>
                        <a:t>Andrey</a:t>
                      </a:r>
                      <a:r>
                        <a:rPr lang="en-US" sz="1000" baseline="0" dirty="0" smtClean="0"/>
                        <a:t> has designed a high level architecture for SDT booking.</a:t>
                      </a:r>
                      <a:endParaRPr lang="en-US" sz="1000" dirty="0"/>
                    </a:p>
                  </a:txBody>
                  <a:tcPr/>
                </a:tc>
              </a:tr>
            </a:tbl>
          </a:graphicData>
        </a:graphic>
      </p:graphicFrame>
    </p:spTree>
    <p:extLst>
      <p:ext uri="{BB962C8B-B14F-4D97-AF65-F5344CB8AC3E}">
        <p14:creationId xmlns:p14="http://schemas.microsoft.com/office/powerpoint/2010/main" val="1323843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Update</a:t>
            </a:r>
          </a:p>
        </p:txBody>
      </p:sp>
      <p:sp>
        <p:nvSpPr>
          <p:cNvPr id="3" name="TextBox 42"/>
          <p:cNvSpPr txBox="1"/>
          <p:nvPr/>
        </p:nvSpPr>
        <p:spPr>
          <a:xfrm>
            <a:off x="4421603" y="4479925"/>
            <a:ext cx="4235509" cy="1736646"/>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pPr>
              <a:buFont typeface="Wingdings" pitchFamily="2" charset="2"/>
              <a:buChar char="q"/>
            </a:pPr>
            <a:r>
              <a:rPr lang="en-US" sz="1200" dirty="0">
                <a:solidFill>
                  <a:srgbClr val="000000"/>
                </a:solidFill>
                <a:latin typeface="Calibri" pitchFamily="34" charset="0"/>
                <a:cs typeface="Calibri" pitchFamily="34" charset="0"/>
              </a:rPr>
              <a:t>Awaiting  third  party –category is with </a:t>
            </a:r>
            <a:r>
              <a:rPr lang="en-US" sz="1200" dirty="0" smtClean="0">
                <a:solidFill>
                  <a:srgbClr val="000000"/>
                </a:solidFill>
                <a:latin typeface="Calibri" pitchFamily="34" charset="0"/>
                <a:cs typeface="Calibri" pitchFamily="34" charset="0"/>
              </a:rPr>
              <a:t>CLICK</a:t>
            </a:r>
            <a:endParaRPr lang="en-US" sz="1200" dirty="0">
              <a:solidFill>
                <a:srgbClr val="000000"/>
              </a:solidFill>
              <a:latin typeface="Calibri" pitchFamily="34" charset="0"/>
              <a:cs typeface="Calibri" pitchFamily="34" charset="0"/>
            </a:endParaRPr>
          </a:p>
          <a:p>
            <a:pPr>
              <a:buFont typeface="Wingdings" pitchFamily="2" charset="2"/>
              <a:buChar char="q"/>
            </a:pPr>
            <a:r>
              <a:rPr lang="en-US" sz="1200" dirty="0">
                <a:solidFill>
                  <a:srgbClr val="000000"/>
                </a:solidFill>
                <a:latin typeface="Calibri" pitchFamily="34" charset="0"/>
                <a:cs typeface="Calibri" pitchFamily="34" charset="0"/>
              </a:rPr>
              <a:t>   </a:t>
            </a:r>
            <a:r>
              <a:rPr lang="en-US" sz="1200" dirty="0" smtClean="0">
                <a:solidFill>
                  <a:srgbClr val="000000"/>
                </a:solidFill>
                <a:latin typeface="Calibri" pitchFamily="34" charset="0"/>
                <a:cs typeface="Calibri" pitchFamily="34" charset="0"/>
              </a:rPr>
              <a:t>15  </a:t>
            </a:r>
            <a:r>
              <a:rPr lang="en-US" sz="1200" dirty="0">
                <a:solidFill>
                  <a:srgbClr val="000000"/>
                </a:solidFill>
                <a:latin typeface="Calibri" pitchFamily="34" charset="0"/>
                <a:cs typeface="Calibri" pitchFamily="34" charset="0"/>
              </a:rPr>
              <a:t>SDT Schedule / Mobile  Issues</a:t>
            </a:r>
          </a:p>
          <a:p>
            <a:pPr lvl="1">
              <a:buFont typeface="Wingdings" pitchFamily="2" charset="2"/>
              <a:buChar char="q"/>
            </a:pPr>
            <a:r>
              <a:rPr lang="en-US" sz="1200" dirty="0">
                <a:solidFill>
                  <a:srgbClr val="000000"/>
                </a:solidFill>
                <a:latin typeface="Calibri" pitchFamily="34" charset="0"/>
                <a:cs typeface="Calibri" pitchFamily="34" charset="0"/>
              </a:rPr>
              <a:t>  </a:t>
            </a:r>
            <a:r>
              <a:rPr lang="en-US" sz="1200" dirty="0" smtClean="0">
                <a:solidFill>
                  <a:srgbClr val="000000"/>
                </a:solidFill>
                <a:latin typeface="Calibri" pitchFamily="34" charset="0"/>
                <a:cs typeface="Calibri" pitchFamily="34" charset="0"/>
              </a:rPr>
              <a:t>13  </a:t>
            </a:r>
            <a:r>
              <a:rPr lang="en-US" sz="1200" dirty="0">
                <a:solidFill>
                  <a:srgbClr val="000000"/>
                </a:solidFill>
                <a:latin typeface="Calibri" pitchFamily="34" charset="0"/>
                <a:cs typeface="Calibri" pitchFamily="34" charset="0"/>
              </a:rPr>
              <a:t>-  CLICK Mobile </a:t>
            </a:r>
            <a:r>
              <a:rPr lang="en-US" sz="1200" dirty="0" smtClean="0">
                <a:solidFill>
                  <a:srgbClr val="000000"/>
                </a:solidFill>
                <a:latin typeface="Calibri" pitchFamily="34" charset="0"/>
                <a:cs typeface="Calibri" pitchFamily="34" charset="0"/>
              </a:rPr>
              <a:t>issues</a:t>
            </a:r>
            <a:endParaRPr lang="en-US" sz="1200" dirty="0">
              <a:solidFill>
                <a:srgbClr val="000000"/>
              </a:solidFill>
              <a:latin typeface="Calibri" pitchFamily="34" charset="0"/>
              <a:cs typeface="Calibri" pitchFamily="34" charset="0"/>
            </a:endParaRPr>
          </a:p>
          <a:p>
            <a:pPr lvl="1">
              <a:buFont typeface="Wingdings" pitchFamily="2" charset="2"/>
              <a:buChar char="q"/>
            </a:pPr>
            <a:r>
              <a:rPr lang="en-US" sz="1200" dirty="0">
                <a:solidFill>
                  <a:srgbClr val="000000"/>
                </a:solidFill>
                <a:latin typeface="Calibri" pitchFamily="34" charset="0"/>
                <a:cs typeface="Calibri" pitchFamily="34" charset="0"/>
              </a:rPr>
              <a:t>  1  -  </a:t>
            </a:r>
            <a:r>
              <a:rPr lang="en-US" sz="1200" dirty="0" smtClean="0">
                <a:solidFill>
                  <a:srgbClr val="000000"/>
                </a:solidFill>
                <a:latin typeface="Calibri" pitchFamily="34" charset="0"/>
                <a:cs typeface="Calibri" pitchFamily="34" charset="0"/>
              </a:rPr>
              <a:t>Known error/issue</a:t>
            </a:r>
          </a:p>
          <a:p>
            <a:pPr lvl="1">
              <a:buFont typeface="Wingdings" pitchFamily="2" charset="2"/>
              <a:buChar char="q"/>
            </a:pPr>
            <a:r>
              <a:rPr lang="en-US" sz="1200" dirty="0">
                <a:solidFill>
                  <a:srgbClr val="000000"/>
                </a:solidFill>
                <a:latin typeface="Calibri" pitchFamily="34" charset="0"/>
                <a:cs typeface="Calibri" pitchFamily="34" charset="0"/>
              </a:rPr>
              <a:t> </a:t>
            </a:r>
            <a:r>
              <a:rPr lang="en-US" sz="1200" dirty="0" smtClean="0">
                <a:solidFill>
                  <a:srgbClr val="000000"/>
                </a:solidFill>
                <a:latin typeface="Calibri" pitchFamily="34" charset="0"/>
                <a:cs typeface="Calibri" pitchFamily="34" charset="0"/>
              </a:rPr>
              <a:t> 1  -  Master Data</a:t>
            </a:r>
            <a:endParaRPr lang="en-US" sz="1200" dirty="0">
              <a:solidFill>
                <a:srgbClr val="000000"/>
              </a:solidFill>
              <a:latin typeface="Calibri" pitchFamily="34" charset="0"/>
              <a:cs typeface="Calibri" pitchFamily="34" charset="0"/>
            </a:endParaRPr>
          </a:p>
          <a:p>
            <a:endParaRPr lang="en-US" sz="1200" dirty="0" smtClean="0"/>
          </a:p>
        </p:txBody>
      </p:sp>
      <p:pic>
        <p:nvPicPr>
          <p:cNvPr id="4" name="Picture 3" descr="blue popout.png"/>
          <p:cNvPicPr>
            <a:picLocks noChangeAspect="1"/>
          </p:cNvPicPr>
          <p:nvPr/>
        </p:nvPicPr>
        <p:blipFill>
          <a:blip r:embed="rId2" cstate="email"/>
          <a:stretch>
            <a:fillRect/>
          </a:stretch>
        </p:blipFill>
        <p:spPr>
          <a:xfrm>
            <a:off x="4409246" y="4449575"/>
            <a:ext cx="4293411" cy="553068"/>
          </a:xfrm>
          <a:prstGeom prst="rect">
            <a:avLst/>
          </a:prstGeom>
        </p:spPr>
      </p:pic>
      <p:sp>
        <p:nvSpPr>
          <p:cNvPr id="5" name="TextBox 4"/>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3044109029"/>
              </p:ext>
            </p:extLst>
          </p:nvPr>
        </p:nvGraphicFramePr>
        <p:xfrm>
          <a:off x="341947" y="4049486"/>
          <a:ext cx="4067299" cy="23067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552803127"/>
              </p:ext>
            </p:extLst>
          </p:nvPr>
        </p:nvGraphicFramePr>
        <p:xfrm>
          <a:off x="843148" y="1054553"/>
          <a:ext cx="7576457" cy="31813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1204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Tickets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2994052"/>
              </p:ext>
            </p:extLst>
          </p:nvPr>
        </p:nvGraphicFramePr>
        <p:xfrm>
          <a:off x="558139" y="1448785"/>
          <a:ext cx="8229602" cy="4797629"/>
        </p:xfrm>
        <a:graphic>
          <a:graphicData uri="http://schemas.openxmlformats.org/drawingml/2006/table">
            <a:tbl>
              <a:tblPr/>
              <a:tblGrid>
                <a:gridCol w="935104"/>
                <a:gridCol w="1124837"/>
                <a:gridCol w="1761792"/>
                <a:gridCol w="2507166"/>
                <a:gridCol w="1900703"/>
              </a:tblGrid>
              <a:tr h="187327">
                <a:tc gridSpan="5">
                  <a:txBody>
                    <a:bodyPr/>
                    <a:lstStyle/>
                    <a:p>
                      <a:pPr algn="ctr" rtl="0" fontAlgn="b"/>
                      <a:r>
                        <a:rPr lang="en-US" sz="1000" b="1" i="0" u="none" strike="noStrike">
                          <a:solidFill>
                            <a:srgbClr val="FFFFFF"/>
                          </a:solidFill>
                          <a:effectLst/>
                          <a:latin typeface="Arial"/>
                        </a:rPr>
                        <a:t>Incident Management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6919">
                <a:tc>
                  <a:txBody>
                    <a:bodyPr/>
                    <a:lstStyle/>
                    <a:p>
                      <a:pPr algn="ctr" rtl="0" fontAlgn="ctr"/>
                      <a:r>
                        <a:rPr lang="en-US" sz="1000" b="1" i="0" u="none" strike="noStrike">
                          <a:solidFill>
                            <a:srgbClr val="FFFFFF"/>
                          </a:solidFill>
                          <a:effectLst/>
                          <a:latin typeface="Arial"/>
                        </a:rPr>
                        <a:t>Incident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Module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Key Words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Status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Problem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176919">
                <a:tc>
                  <a:txBody>
                    <a:bodyPr/>
                    <a:lstStyle/>
                    <a:p>
                      <a:pPr algn="l" fontAlgn="ctr"/>
                      <a:r>
                        <a:rPr lang="en-US" sz="1000" b="0" i="0" u="none" strike="noStrike">
                          <a:effectLst/>
                          <a:latin typeface="Arial"/>
                        </a:rPr>
                        <a:t>INC1370193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a:txBody>
                    <a:bodyPr/>
                    <a:lstStyle/>
                    <a:p>
                      <a:pPr algn="l" fontAlgn="ctr"/>
                      <a:r>
                        <a:rPr lang="en-US" sz="1000" b="0" i="0" u="none" strike="noStrike">
                          <a:effectLst/>
                          <a:latin typeface="Arial"/>
                        </a:rPr>
                        <a:t>INC1418668</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Schedule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Master Data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a:txBody>
                    <a:bodyPr/>
                    <a:lstStyle/>
                    <a:p>
                      <a:pPr algn="l" fontAlgn="ctr"/>
                      <a:r>
                        <a:rPr lang="en-US" sz="1000" b="0" i="0" u="none" strike="noStrike">
                          <a:effectLst/>
                          <a:latin typeface="Arial"/>
                        </a:rPr>
                        <a:t>INC1420698</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Schedule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Scheduled - Known Error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a:txBody>
                    <a:bodyPr/>
                    <a:lstStyle/>
                    <a:p>
                      <a:pPr algn="l" fontAlgn="ctr"/>
                      <a:r>
                        <a:rPr lang="en-US" sz="1000" b="0" i="0" u="none" strike="noStrike">
                          <a:effectLst/>
                          <a:latin typeface="Arial"/>
                        </a:rPr>
                        <a:t>INC1435230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a:txBody>
                    <a:bodyPr/>
                    <a:lstStyle/>
                    <a:p>
                      <a:pPr algn="l" fontAlgn="ctr"/>
                      <a:r>
                        <a:rPr lang="en-US" sz="1000" b="0" i="0" u="none" strike="noStrike">
                          <a:effectLst/>
                          <a:latin typeface="Arial"/>
                        </a:rPr>
                        <a:t>INC1435245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a:txBody>
                    <a:bodyPr/>
                    <a:lstStyle/>
                    <a:p>
                      <a:pPr algn="l" fontAlgn="ctr"/>
                      <a:r>
                        <a:rPr lang="en-US" sz="1000" b="0" i="0" u="none" strike="noStrike">
                          <a:effectLst/>
                          <a:latin typeface="Arial"/>
                        </a:rPr>
                        <a:t>INC1435289</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a:txBody>
                    <a:bodyPr/>
                    <a:lstStyle/>
                    <a:p>
                      <a:pPr algn="l" fontAlgn="ctr"/>
                      <a:r>
                        <a:rPr lang="en-US" sz="1000" b="0" i="0" u="none" strike="noStrike">
                          <a:effectLst/>
                          <a:latin typeface="Arial"/>
                        </a:rPr>
                        <a:t>INC1435961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a:txBody>
                    <a:bodyPr/>
                    <a:lstStyle/>
                    <a:p>
                      <a:pPr algn="l" fontAlgn="ctr"/>
                      <a:r>
                        <a:rPr lang="en-US" sz="1000" b="0" i="0" u="none" strike="noStrike">
                          <a:effectLst/>
                          <a:latin typeface="Arial"/>
                        </a:rPr>
                        <a:t>INC1447060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a:txBody>
                    <a:bodyPr/>
                    <a:lstStyle/>
                    <a:p>
                      <a:pPr algn="l" fontAlgn="ctr"/>
                      <a:r>
                        <a:rPr lang="en-US" sz="1000" b="0" i="0" u="none" strike="noStrike">
                          <a:effectLst/>
                          <a:latin typeface="Arial"/>
                        </a:rPr>
                        <a:t>INC1447037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a:txBody>
                    <a:bodyPr/>
                    <a:lstStyle/>
                    <a:p>
                      <a:pPr algn="l" fontAlgn="ctr"/>
                      <a:r>
                        <a:rPr lang="en-US" sz="1000" b="0" i="0" u="none" strike="noStrike">
                          <a:effectLst/>
                          <a:latin typeface="Arial"/>
                        </a:rPr>
                        <a:t>INC1447031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a:txBody>
                    <a:bodyPr/>
                    <a:lstStyle/>
                    <a:p>
                      <a:pPr algn="l" fontAlgn="ctr"/>
                      <a:r>
                        <a:rPr lang="en-US" sz="1000" b="0" i="0" u="none" strike="noStrike">
                          <a:effectLst/>
                          <a:latin typeface="Arial"/>
                        </a:rPr>
                        <a:t>INC1446914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a:txBody>
                    <a:bodyPr/>
                    <a:lstStyle/>
                    <a:p>
                      <a:pPr algn="l" fontAlgn="ctr"/>
                      <a:r>
                        <a:rPr lang="en-US" sz="1000" b="0" i="0" u="none" strike="noStrike">
                          <a:effectLst/>
                          <a:latin typeface="Arial"/>
                        </a:rPr>
                        <a:t>INC1447042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a:txBody>
                    <a:bodyPr/>
                    <a:lstStyle/>
                    <a:p>
                      <a:pPr algn="l" fontAlgn="ctr"/>
                      <a:r>
                        <a:rPr lang="en-US" sz="1000" b="0" i="0" u="none" strike="noStrike">
                          <a:effectLst/>
                          <a:latin typeface="Arial"/>
                        </a:rPr>
                        <a:t>INC1447028</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a:txBody>
                    <a:bodyPr/>
                    <a:lstStyle/>
                    <a:p>
                      <a:pPr algn="l" fontAlgn="ctr"/>
                      <a:r>
                        <a:rPr lang="en-US" sz="1000" b="0" i="0" u="none" strike="noStrike">
                          <a:effectLst/>
                          <a:latin typeface="Arial"/>
                        </a:rPr>
                        <a:t>INC1454094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a:txBody>
                    <a:bodyPr/>
                    <a:lstStyle/>
                    <a:p>
                      <a:pPr algn="l" fontAlgn="ctr"/>
                      <a:r>
                        <a:rPr lang="en-US" sz="1000" b="0" i="0" u="none" strike="noStrike">
                          <a:effectLst/>
                          <a:latin typeface="Arial"/>
                        </a:rPr>
                        <a:t>INC1463913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a:txBody>
                    <a:bodyPr/>
                    <a:lstStyle/>
                    <a:p>
                      <a:pPr algn="l" fontAlgn="ctr"/>
                      <a:r>
                        <a:rPr lang="en-US" sz="1000" b="0" i="0" u="none" strike="noStrike">
                          <a:effectLst/>
                          <a:latin typeface="Arial"/>
                        </a:rPr>
                        <a:t>INC1464027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Click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User Info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a:txBody>
                    <a:bodyPr/>
                    <a:lstStyle/>
                    <a:p>
                      <a:pPr algn="l" fontAlgn="ctr"/>
                      <a:r>
                        <a:rPr lang="en-US" sz="1000" b="0" i="0" u="none" strike="noStrike">
                          <a:effectLst/>
                          <a:latin typeface="Arial"/>
                        </a:rPr>
                        <a:t>INC1285226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Email Activity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Resolved – Awaiting Problem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PRB0045556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a:txBody>
                    <a:bodyPr/>
                    <a:lstStyle/>
                    <a:p>
                      <a:pPr algn="l" fontAlgn="ctr"/>
                      <a:r>
                        <a:rPr lang="en-US" sz="1000" b="0" i="0" u="none" strike="noStrike">
                          <a:effectLst/>
                          <a:latin typeface="Arial"/>
                        </a:rPr>
                        <a:t>INC1310582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Performance - Connectivity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Resolved – Awaiting Problem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PRB0045895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a:txBody>
                    <a:bodyPr/>
                    <a:lstStyle/>
                    <a:p>
                      <a:pPr algn="l" fontAlgn="ctr"/>
                      <a:r>
                        <a:rPr lang="en-US" sz="1000" b="0" i="0" u="none" strike="noStrike">
                          <a:effectLst/>
                          <a:latin typeface="Arial"/>
                        </a:rPr>
                        <a:t>INC1448985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Access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Resolved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a:txBody>
                    <a:bodyPr/>
                    <a:lstStyle/>
                    <a:p>
                      <a:pPr algn="l" fontAlgn="b"/>
                      <a:r>
                        <a:rPr lang="en-US" sz="1000" b="0" i="0" u="none" strike="noStrike">
                          <a:effectLst/>
                          <a:latin typeface="Arial"/>
                        </a:rPr>
                        <a:t> </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919">
                <a:tc gridSpan="5">
                  <a:txBody>
                    <a:bodyPr/>
                    <a:lstStyle/>
                    <a:p>
                      <a:pPr algn="ctr" rtl="0" fontAlgn="b"/>
                      <a:r>
                        <a:rPr lang="en-US" sz="1000" b="1" i="0" u="none" strike="noStrike">
                          <a:solidFill>
                            <a:srgbClr val="FFFFFF"/>
                          </a:solidFill>
                          <a:effectLst/>
                          <a:latin typeface="Arial"/>
                        </a:rPr>
                        <a:t>Problem Management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6919">
                <a:tc>
                  <a:txBody>
                    <a:bodyPr/>
                    <a:lstStyle/>
                    <a:p>
                      <a:pPr algn="ctr" rtl="0" fontAlgn="ctr"/>
                      <a:r>
                        <a:rPr lang="en-US" sz="1000" b="1" i="0" u="none" strike="noStrike">
                          <a:solidFill>
                            <a:srgbClr val="FFFFFF"/>
                          </a:solidFill>
                          <a:effectLst/>
                          <a:latin typeface="Arial"/>
                        </a:rPr>
                        <a:t>Problem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Module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Keyword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gridSpan="2">
                  <a:txBody>
                    <a:bodyPr/>
                    <a:lstStyle/>
                    <a:p>
                      <a:pPr algn="ctr" rtl="0" fontAlgn="ctr"/>
                      <a:r>
                        <a:rPr lang="en-US" sz="1000" b="1" i="0" u="none" strike="noStrike">
                          <a:solidFill>
                            <a:srgbClr val="FFFFFF"/>
                          </a:solidFill>
                          <a:effectLst/>
                          <a:latin typeface="Arial"/>
                        </a:rPr>
                        <a:t>Status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tr>
              <a:tr h="176919">
                <a:tc>
                  <a:txBody>
                    <a:bodyPr/>
                    <a:lstStyle/>
                    <a:p>
                      <a:pPr algn="ctr" rtl="0" fontAlgn="ctr"/>
                      <a:r>
                        <a:rPr lang="en-US" sz="1000" b="0" i="0" u="none" strike="noStrike">
                          <a:solidFill>
                            <a:srgbClr val="00264A"/>
                          </a:solidFill>
                          <a:effectLst/>
                          <a:latin typeface="Arial"/>
                        </a:rPr>
                        <a:t>PRB0045855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Google API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2">
                  <a:txBody>
                    <a:bodyPr/>
                    <a:lstStyle/>
                    <a:p>
                      <a:pPr algn="ctr" rtl="0" fontAlgn="ctr"/>
                      <a:r>
                        <a:rPr lang="en-US" sz="1000" b="0" i="0" u="none" strike="noStrike">
                          <a:solidFill>
                            <a:srgbClr val="00264A"/>
                          </a:solidFill>
                          <a:effectLst/>
                          <a:latin typeface="Arial"/>
                        </a:rPr>
                        <a:t>Open</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r>
              <a:tr h="176919">
                <a:tc>
                  <a:txBody>
                    <a:bodyPr/>
                    <a:lstStyle/>
                    <a:p>
                      <a:pPr algn="ctr" rtl="0" fontAlgn="ctr"/>
                      <a:r>
                        <a:rPr lang="en-US" sz="1000" b="0" i="0" u="none" strike="noStrike">
                          <a:solidFill>
                            <a:srgbClr val="00264A"/>
                          </a:solidFill>
                          <a:effectLst/>
                          <a:latin typeface="Arial"/>
                        </a:rPr>
                        <a:t>PRB0045895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Email Activity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2">
                  <a:txBody>
                    <a:bodyPr/>
                    <a:lstStyle/>
                    <a:p>
                      <a:pPr algn="ctr" rtl="0" fontAlgn="ctr"/>
                      <a:r>
                        <a:rPr lang="en-US" sz="1000" b="0" i="0" u="none" strike="noStrike">
                          <a:solidFill>
                            <a:srgbClr val="00264A"/>
                          </a:solidFill>
                          <a:effectLst/>
                          <a:latin typeface="Arial"/>
                        </a:rPr>
                        <a:t>Open</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r>
              <a:tr h="187327">
                <a:tc>
                  <a:txBody>
                    <a:bodyPr/>
                    <a:lstStyle/>
                    <a:p>
                      <a:pPr algn="ctr" rtl="0" fontAlgn="ctr"/>
                      <a:r>
                        <a:rPr lang="en-US" sz="1000" b="0" i="0" u="none" strike="noStrike">
                          <a:solidFill>
                            <a:srgbClr val="00264A"/>
                          </a:solidFill>
                          <a:effectLst/>
                          <a:latin typeface="Arial"/>
                        </a:rPr>
                        <a:t>PRB0045475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Performance - Connectivity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gridSpan="2">
                  <a:txBody>
                    <a:bodyPr/>
                    <a:lstStyle/>
                    <a:p>
                      <a:pPr algn="ctr" rtl="0" fontAlgn="ctr"/>
                      <a:r>
                        <a:rPr lang="en-US" sz="1000" b="0" i="0" u="none" strike="noStrike" dirty="0">
                          <a:solidFill>
                            <a:srgbClr val="000000"/>
                          </a:solidFill>
                          <a:effectLst/>
                          <a:latin typeface="GE inspira pitch"/>
                        </a:rPr>
                        <a:t>Known Error / Pending CA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r>
            </a:tbl>
          </a:graphicData>
        </a:graphic>
      </p:graphicFrame>
    </p:spTree>
    <p:extLst>
      <p:ext uri="{BB962C8B-B14F-4D97-AF65-F5344CB8AC3E}">
        <p14:creationId xmlns:p14="http://schemas.microsoft.com/office/powerpoint/2010/main" val="2905846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Team</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62830451"/>
              </p:ext>
            </p:extLst>
          </p:nvPr>
        </p:nvGraphicFramePr>
        <p:xfrm>
          <a:off x="381330" y="1805790"/>
          <a:ext cx="8394536" cy="3716236"/>
        </p:xfrm>
        <a:graphic>
          <a:graphicData uri="http://schemas.openxmlformats.org/drawingml/2006/table">
            <a:tbl>
              <a:tblPr/>
              <a:tblGrid>
                <a:gridCol w="1610203"/>
                <a:gridCol w="3672335"/>
                <a:gridCol w="3111998"/>
              </a:tblGrid>
              <a:tr h="231885">
                <a:tc rowSpan="6">
                  <a:txBody>
                    <a:bodyPr/>
                    <a:lstStyle/>
                    <a:p>
                      <a:pPr algn="ctr"/>
                      <a:r>
                        <a:rPr lang="en-US" sz="1400" b="1" dirty="0" smtClean="0">
                          <a:effectLst/>
                          <a:latin typeface="Candara,sans-serif"/>
                        </a:rPr>
                        <a:t>Project</a:t>
                      </a:r>
                      <a:r>
                        <a:rPr lang="en-US" sz="1400" b="1" baseline="0" dirty="0" smtClean="0">
                          <a:effectLst/>
                          <a:latin typeface="Candara,sans-serif"/>
                        </a:rPr>
                        <a:t>  Management</a:t>
                      </a:r>
                      <a:r>
                        <a:rPr lang="en-US" sz="1400" b="1" dirty="0">
                          <a:effectLst/>
                          <a:latin typeface="Candara,sans-serif"/>
                        </a:rPr>
                        <a:t> </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Program</a:t>
                      </a:r>
                      <a:r>
                        <a:rPr lang="en-US" sz="1400" b="1" baseline="0" dirty="0" smtClean="0">
                          <a:effectLst/>
                          <a:latin typeface="Candara,sans-serif"/>
                        </a:rPr>
                        <a:t> Manager</a:t>
                      </a:r>
                      <a:endParaRPr lang="en-US" sz="1400" b="1" dirty="0">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Priya Patra</a:t>
                      </a:r>
                      <a:endParaRPr lang="en-US" sz="1400" b="1" dirty="0">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885">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Solution Architect</a:t>
                      </a:r>
                      <a:r>
                        <a:rPr lang="en-US" sz="1400" b="1" dirty="0">
                          <a:effectLst/>
                          <a:latin typeface="Candara,sans-serif"/>
                        </a:rPr>
                        <a:t> </a:t>
                      </a:r>
                      <a:endParaRPr lang="en-US" sz="1400" b="1" dirty="0">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Andrey Reiner</a:t>
                      </a:r>
                      <a:endParaRPr lang="en-US" sz="1400" b="1" dirty="0">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885">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Project</a:t>
                      </a:r>
                      <a:r>
                        <a:rPr lang="en-US" sz="1400" b="1" baseline="0" dirty="0" smtClean="0">
                          <a:effectLst/>
                          <a:latin typeface="Candara,sans-serif"/>
                        </a:rPr>
                        <a:t> Manager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Saraswathi Nagaraj</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703">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Business Analyst/Incident Manager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Sathyaraj Rajasekar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577">
                <a:tc vMerge="1">
                  <a:txBody>
                    <a:bodyPr/>
                    <a:lstStyle/>
                    <a:p>
                      <a:pPr algn="ctr"/>
                      <a:endParaRPr lang="en-US"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a:effectLst/>
                          <a:latin typeface="Candara,sans-serif"/>
                        </a:rPr>
                        <a:t>Scrum Master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Suvarna Dmello</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233">
                <a:tc vMerge="1">
                  <a:txBody>
                    <a:bodyPr/>
                    <a:lstStyle/>
                    <a:p>
                      <a:pPr algn="ctr"/>
                      <a:endParaRPr lang="en-US"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3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3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966">
                <a:tc rowSpan="3">
                  <a:txBody>
                    <a:bodyPr/>
                    <a:lstStyle/>
                    <a:p>
                      <a:pPr algn="ctr"/>
                      <a:r>
                        <a:rPr lang="en-US" sz="1400" b="1" dirty="0">
                          <a:effectLst/>
                          <a:latin typeface="Candara,sans-serif"/>
                        </a:rPr>
                        <a:t> </a:t>
                      </a:r>
                      <a:r>
                        <a:rPr lang="en-US" sz="1400" b="1" kern="1200" dirty="0" smtClean="0">
                          <a:solidFill>
                            <a:schemeClr val="tx1"/>
                          </a:solidFill>
                          <a:effectLst/>
                          <a:latin typeface="Candara,sans-serif"/>
                          <a:ea typeface="+mn-ea"/>
                          <a:cs typeface="+mn-cs"/>
                        </a:rPr>
                        <a:t>CLICK</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kern="1200" dirty="0" smtClean="0">
                          <a:solidFill>
                            <a:schemeClr val="tx1"/>
                          </a:solidFill>
                          <a:effectLst/>
                          <a:latin typeface="Candara,sans-serif"/>
                          <a:ea typeface="+mn-ea"/>
                          <a:cs typeface="+mn-cs"/>
                        </a:rPr>
                        <a:t>CLICK SME</a:t>
                      </a:r>
                      <a:endParaRPr lang="en-US" sz="1400" b="1" kern="1200" dirty="0">
                        <a:solidFill>
                          <a:schemeClr val="tx1"/>
                        </a:solidFill>
                        <a:effectLst/>
                        <a:latin typeface="Candara,sans-serif"/>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Gopi M</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966">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CLICK SME</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Preeti Sagar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487">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3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3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703">
                <a:tc rowSpan="8">
                  <a:txBody>
                    <a:bodyPr/>
                    <a:lstStyle/>
                    <a:p>
                      <a:pPr algn="ctr"/>
                      <a:r>
                        <a:rPr lang="en-US" sz="1400" b="1" dirty="0" smtClean="0">
                          <a:effectLst/>
                          <a:latin typeface="Candara,sans-serif"/>
                        </a:rPr>
                        <a:t>DevOps</a:t>
                      </a:r>
                      <a:r>
                        <a:rPr lang="en-US" sz="1400" b="1" baseline="0" dirty="0" smtClean="0">
                          <a:effectLst/>
                          <a:latin typeface="Candara,sans-serif"/>
                        </a:rPr>
                        <a:t> Team</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Technical</a:t>
                      </a:r>
                      <a:r>
                        <a:rPr lang="en-US" sz="1400" b="1" baseline="0" dirty="0" smtClean="0">
                          <a:effectLst/>
                          <a:latin typeface="Candara,sans-serif"/>
                        </a:rPr>
                        <a:t> Lead</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Hita Soni</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458">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SDT Architecture </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Farhan</a:t>
                      </a:r>
                      <a:r>
                        <a:rPr lang="en-US" sz="1400" b="1" baseline="0" dirty="0" smtClean="0">
                          <a:effectLst/>
                        </a:rPr>
                        <a:t> Husain Syed</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966">
                <a:tc vMerge="1">
                  <a:txBody>
                    <a:bodyPr/>
                    <a:lstStyle/>
                    <a:p>
                      <a:pPr algn="ctr"/>
                      <a:endParaRPr lang="en-US"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Configuration Manager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Tejashree Bhagat</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966">
                <a:tc vMerge="1">
                  <a:txBody>
                    <a:bodyPr/>
                    <a:lstStyle/>
                    <a:p>
                      <a:pPr algn="ctr"/>
                      <a:endParaRPr lang="en-US"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kern="1200" dirty="0" smtClean="0">
                          <a:solidFill>
                            <a:schemeClr val="tx1"/>
                          </a:solidFill>
                          <a:effectLst/>
                          <a:latin typeface="Candara,sans-serif"/>
                          <a:ea typeface="+mn-ea"/>
                          <a:cs typeface="+mn-cs"/>
                        </a:rPr>
                        <a:t>Release</a:t>
                      </a:r>
                      <a:r>
                        <a:rPr lang="en-US" sz="1400" b="1" kern="1200" baseline="0" dirty="0" smtClean="0">
                          <a:solidFill>
                            <a:schemeClr val="tx1"/>
                          </a:solidFill>
                          <a:effectLst/>
                          <a:latin typeface="Candara,sans-serif"/>
                          <a:ea typeface="+mn-ea"/>
                          <a:cs typeface="+mn-cs"/>
                        </a:rPr>
                        <a:t> manager</a:t>
                      </a:r>
                      <a:endParaRPr lang="en-US" sz="1400" b="1" kern="1200" dirty="0">
                        <a:solidFill>
                          <a:schemeClr val="tx1"/>
                        </a:solidFill>
                        <a:effectLst/>
                        <a:latin typeface="Candara,sans-serif"/>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Jayesh</a:t>
                      </a:r>
                      <a:r>
                        <a:rPr lang="en-US" sz="1400" b="1" baseline="0" dirty="0" smtClean="0">
                          <a:effectLst/>
                        </a:rPr>
                        <a:t> Soni</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175">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44029" rtl="0" eaLnBrk="1" latinLnBrk="0" hangingPunct="1"/>
                      <a:r>
                        <a:rPr lang="en-US" sz="1400" b="1" kern="1200" dirty="0" smtClean="0">
                          <a:solidFill>
                            <a:schemeClr val="tx1"/>
                          </a:solidFill>
                          <a:effectLst/>
                          <a:latin typeface="+mn-lt"/>
                          <a:ea typeface="+mn-ea"/>
                          <a:cs typeface="+mn-cs"/>
                        </a:rPr>
                        <a:t> Senior .NET  Developer</a:t>
                      </a:r>
                      <a:endParaRPr lang="en-US" sz="1400" b="1" kern="1200" dirty="0">
                        <a:solidFill>
                          <a:schemeClr val="tx1"/>
                        </a:solidFill>
                        <a:effectLst/>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844029"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effectLst/>
                          <a:latin typeface="+mn-lt"/>
                          <a:ea typeface="+mn-ea"/>
                          <a:cs typeface="+mn-cs"/>
                        </a:rPr>
                        <a:t>Prajna Monappa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904">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a:effectLst/>
                          <a:latin typeface="Candara,sans-serif"/>
                        </a:rPr>
                        <a:t>.</a:t>
                      </a:r>
                      <a:r>
                        <a:rPr lang="en-US" sz="1400" b="1" dirty="0" smtClean="0">
                          <a:effectLst/>
                          <a:latin typeface="Candara,sans-serif"/>
                        </a:rPr>
                        <a:t>NET Developer </a:t>
                      </a:r>
                      <a:r>
                        <a:rPr lang="en-US" sz="1400" b="1" baseline="0" dirty="0" smtClean="0">
                          <a:effectLst/>
                          <a:latin typeface="Candara,sans-serif"/>
                        </a:rPr>
                        <a:t>/Testing </a:t>
                      </a:r>
                      <a:r>
                        <a:rPr lang="en-US" sz="1400" b="1" baseline="0" dirty="0" err="1" smtClean="0">
                          <a:effectLst/>
                          <a:latin typeface="Candara,sans-serif"/>
                        </a:rPr>
                        <a:t>Spoc</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Ebaad Chowdhry</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474">
                <a:tc vMerge="1">
                  <a:txBody>
                    <a:bodyPr/>
                    <a:lstStyle/>
                    <a:p>
                      <a:pPr algn="ctr"/>
                      <a:endParaRPr lang="en-US" b="1">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44029" rtl="0" eaLnBrk="1" latinLnBrk="0" hangingPunct="1"/>
                      <a:r>
                        <a:rPr lang="en-US" sz="1400" b="1" kern="1200" dirty="0" smtClean="0">
                          <a:solidFill>
                            <a:schemeClr val="tx1"/>
                          </a:solidFill>
                          <a:effectLst/>
                          <a:latin typeface="+mn-lt"/>
                          <a:ea typeface="+mn-ea"/>
                          <a:cs typeface="+mn-cs"/>
                        </a:rPr>
                        <a:t>.NET Developer</a:t>
                      </a:r>
                      <a:endParaRPr lang="en-US" sz="1400" b="1" kern="1200" dirty="0">
                        <a:solidFill>
                          <a:schemeClr val="tx1"/>
                        </a:solidFill>
                        <a:effectLst/>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844029"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effectLst/>
                          <a:latin typeface="+mn-lt"/>
                          <a:ea typeface="+mn-ea"/>
                          <a:cs typeface="+mn-cs"/>
                        </a:rPr>
                        <a:t>Deepak Vishwakarma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003">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3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3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46786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017393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Corporate_072016">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GE Corporate_072016</Template>
  <TotalTime>24055</TotalTime>
  <Words>863</Words>
  <Application>Microsoft Office PowerPoint</Application>
  <PresentationFormat>On-screen Show (4:3)</PresentationFormat>
  <Paragraphs>287</Paragraphs>
  <Slides>8</Slides>
  <Notes>2</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8</vt:i4>
      </vt:variant>
    </vt:vector>
  </HeadingPairs>
  <TitlesOfParts>
    <vt:vector size="13" baseType="lpstr">
      <vt:lpstr>GE Corporate_072016</vt:lpstr>
      <vt:lpstr>Closing slides</vt:lpstr>
      <vt:lpstr>Section break</vt:lpstr>
      <vt:lpstr>CG PPT Template_2015</vt:lpstr>
      <vt:lpstr>think-cell Slide</vt:lpstr>
      <vt:lpstr>GEHC SDT Weekly Status Report </vt:lpstr>
      <vt:lpstr>Open Actions</vt:lpstr>
      <vt:lpstr>PowerPoint Presentation</vt:lpstr>
      <vt:lpstr>Focus Area Updates</vt:lpstr>
      <vt:lpstr>Incident Update</vt:lpstr>
      <vt:lpstr>Incident Tickets</vt:lpstr>
      <vt:lpstr>The Team</vt:lpstr>
      <vt:lpstr>THANK YOU</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rikale</dc:creator>
  <cp:lastModifiedBy>Saraswathi Nagaraj</cp:lastModifiedBy>
  <cp:revision>550</cp:revision>
  <dcterms:created xsi:type="dcterms:W3CDTF">2016-09-12T09:10:56Z</dcterms:created>
  <dcterms:modified xsi:type="dcterms:W3CDTF">2017-02-13T08:01:14Z</dcterms:modified>
</cp:coreProperties>
</file>