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9" r:id="rId3"/>
    <p:sldMasterId id="2147483683" r:id="rId4"/>
  </p:sldMasterIdLst>
  <p:notesMasterIdLst>
    <p:notesMasterId r:id="rId14"/>
  </p:notesMasterIdLst>
  <p:sldIdLst>
    <p:sldId id="259" r:id="rId5"/>
    <p:sldId id="305" r:id="rId6"/>
    <p:sldId id="325" r:id="rId7"/>
    <p:sldId id="312" r:id="rId8"/>
    <p:sldId id="322" r:id="rId9"/>
    <p:sldId id="323" r:id="rId10"/>
    <p:sldId id="324" r:id="rId11"/>
    <p:sldId id="320"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75" d="100"/>
          <a:sy n="75" d="100"/>
        </p:scale>
        <p:origin x="-1524" y="-6"/>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[SDT_Incident_Update_01_24_2017.xls]Sheet2!PivotTable2</c:name>
    <c:fmtId val="-1"/>
  </c:pivotSource>
  <c:chart>
    <c:title>
      <c:tx>
        <c:rich>
          <a:bodyPr/>
          <a:lstStyle/>
          <a:p>
            <a:pPr>
              <a:defRPr/>
            </a:pPr>
            <a:r>
              <a:rPr lang="en-US"/>
              <a:t>Problem</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Sheet2!$B$26:$B$27</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Sheet2!$A$28:$A$30</c:f>
              <c:strCache>
                <c:ptCount val="2"/>
                <c:pt idx="0">
                  <c:v>Known Error / Pending CA</c:v>
                </c:pt>
                <c:pt idx="1">
                  <c:v>Open</c:v>
                </c:pt>
              </c:strCache>
            </c:strRef>
          </c:cat>
          <c:val>
            <c:numRef>
              <c:f>Sheet2!$B$28:$B$30</c:f>
              <c:numCache>
                <c:formatCode>General</c:formatCode>
                <c:ptCount val="2"/>
                <c:pt idx="0">
                  <c:v>1</c:v>
                </c:pt>
                <c:pt idx="1">
                  <c:v>2</c:v>
                </c:pt>
              </c:numCache>
            </c:numRef>
          </c:val>
        </c:ser>
        <c:dLbls>
          <c:showLegendKey val="0"/>
          <c:showVal val="0"/>
          <c:showCatName val="0"/>
          <c:showSerName val="0"/>
          <c:showPercent val="0"/>
          <c:showBubbleSize val="0"/>
        </c:dLbls>
        <c:gapWidth val="150"/>
        <c:axId val="208786176"/>
        <c:axId val="208787712"/>
      </c:barChart>
      <c:catAx>
        <c:axId val="208786176"/>
        <c:scaling>
          <c:orientation val="minMax"/>
        </c:scaling>
        <c:delete val="0"/>
        <c:axPos val="b"/>
        <c:majorTickMark val="out"/>
        <c:minorTickMark val="none"/>
        <c:tickLblPos val="nextTo"/>
        <c:crossAx val="208787712"/>
        <c:crosses val="autoZero"/>
        <c:auto val="1"/>
        <c:lblAlgn val="ctr"/>
        <c:lblOffset val="100"/>
        <c:noMultiLvlLbl val="0"/>
      </c:catAx>
      <c:valAx>
        <c:axId val="208787712"/>
        <c:scaling>
          <c:orientation val="minMax"/>
        </c:scaling>
        <c:delete val="0"/>
        <c:axPos val="l"/>
        <c:majorGridlines/>
        <c:numFmt formatCode="General" sourceLinked="1"/>
        <c:majorTickMark val="out"/>
        <c:minorTickMark val="none"/>
        <c:tickLblPos val="nextTo"/>
        <c:crossAx val="208786176"/>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[SDT_Incident_Update_02_08_2017_All_incidents.xls]Pivot!PivotTable1</c:name>
    <c:fmtId val="7"/>
  </c:pivotSource>
  <c:chart>
    <c:title>
      <c:tx>
        <c:rich>
          <a:bodyPr/>
          <a:lstStyle/>
          <a:p>
            <a:pPr>
              <a:defRPr/>
            </a:pPr>
            <a:r>
              <a:rPr lang="en-US"/>
              <a:t>Incident</a:t>
            </a:r>
            <a:r>
              <a:rPr lang="en-US" baseline="0"/>
              <a:t> tickets</a:t>
            </a:r>
            <a:endParaRPr lang="en-US"/>
          </a:p>
        </c:rich>
      </c:tx>
      <c:layout/>
      <c:overlay val="0"/>
    </c:title>
    <c:autoTitleDeleted val="0"/>
    <c:pivotFmts>
      <c:pivotFmt>
        <c:idx val="0"/>
        <c:marker>
          <c:symbol val="none"/>
        </c:marker>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Pivot!$B$84:$B$85</c:f>
              <c:strCache>
                <c:ptCount val="1"/>
                <c:pt idx="0">
                  <c:v>Total</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Pivot!$A$86:$A$91</c:f>
              <c:strCache>
                <c:ptCount val="5"/>
                <c:pt idx="0">
                  <c:v>Awaiting 3rd Party</c:v>
                </c:pt>
                <c:pt idx="1">
                  <c:v>Awaiting User Info</c:v>
                </c:pt>
                <c:pt idx="2">
                  <c:v>Closed</c:v>
                </c:pt>
                <c:pt idx="3">
                  <c:v>Resolved</c:v>
                </c:pt>
                <c:pt idx="4">
                  <c:v>Resolved – Awaiting Problem</c:v>
                </c:pt>
              </c:strCache>
            </c:strRef>
          </c:cat>
          <c:val>
            <c:numRef>
              <c:f>Pivot!$B$86:$B$91</c:f>
              <c:numCache>
                <c:formatCode>General</c:formatCode>
                <c:ptCount val="5"/>
                <c:pt idx="0">
                  <c:v>17</c:v>
                </c:pt>
                <c:pt idx="1">
                  <c:v>3</c:v>
                </c:pt>
                <c:pt idx="2">
                  <c:v>7</c:v>
                </c:pt>
                <c:pt idx="3">
                  <c:v>2</c:v>
                </c:pt>
                <c:pt idx="4">
                  <c:v>2</c:v>
                </c:pt>
              </c:numCache>
            </c:numRef>
          </c:val>
        </c:ser>
        <c:dLbls>
          <c:showLegendKey val="0"/>
          <c:showVal val="0"/>
          <c:showCatName val="0"/>
          <c:showSerName val="0"/>
          <c:showPercent val="0"/>
          <c:showBubbleSize val="0"/>
        </c:dLbls>
        <c:gapWidth val="150"/>
        <c:axId val="210093568"/>
        <c:axId val="210095104"/>
      </c:barChart>
      <c:catAx>
        <c:axId val="210093568"/>
        <c:scaling>
          <c:orientation val="minMax"/>
        </c:scaling>
        <c:delete val="0"/>
        <c:axPos val="b"/>
        <c:majorTickMark val="out"/>
        <c:minorTickMark val="none"/>
        <c:tickLblPos val="nextTo"/>
        <c:crossAx val="210095104"/>
        <c:crosses val="autoZero"/>
        <c:auto val="1"/>
        <c:lblAlgn val="ctr"/>
        <c:lblOffset val="100"/>
        <c:noMultiLvlLbl val="0"/>
      </c:catAx>
      <c:valAx>
        <c:axId val="210095104"/>
        <c:scaling>
          <c:orientation val="minMax"/>
        </c:scaling>
        <c:delete val="0"/>
        <c:axPos val="l"/>
        <c:majorGridlines/>
        <c:numFmt formatCode="General" sourceLinked="1"/>
        <c:majorTickMark val="out"/>
        <c:minorTickMark val="none"/>
        <c:tickLblPos val="nextTo"/>
        <c:crossAx val="21009356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1</a:t>
            </a:fld>
            <a:endParaRPr lang="en-US"/>
          </a:p>
        </p:txBody>
      </p:sp>
    </p:spTree>
    <p:extLst>
      <p:ext uri="{BB962C8B-B14F-4D97-AF65-F5344CB8AC3E}">
        <p14:creationId xmlns:p14="http://schemas.microsoft.com/office/powerpoint/2010/main" val="263056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078C2A-391C-4315-98C7-FAA60D7DFAAB}" type="slidenum">
              <a:rPr lang="en-US" smtClean="0"/>
              <a:t>2</a:t>
            </a:fld>
            <a:endParaRPr lang="en-US"/>
          </a:p>
        </p:txBody>
      </p:sp>
    </p:spTree>
    <p:extLst>
      <p:ext uri="{BB962C8B-B14F-4D97-AF65-F5344CB8AC3E}">
        <p14:creationId xmlns:p14="http://schemas.microsoft.com/office/powerpoint/2010/main" val="2907886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672"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84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86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9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496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9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00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05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08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1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741"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765"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78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8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83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86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88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90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69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93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19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72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74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76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9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81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649"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936"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0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718"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dt="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sz="3200" dirty="0" smtClean="0"/>
              <a:t>GEHC SDT Weekly Status Report </a:t>
            </a:r>
            <a:endParaRPr lang="en-GB" sz="3200" dirty="0">
              <a:solidFill>
                <a:schemeClr val="accent1"/>
              </a:solidFill>
            </a:endParaRPr>
          </a:p>
        </p:txBody>
      </p:sp>
      <p:sp>
        <p:nvSpPr>
          <p:cNvPr id="2" name="Text Placeholder 1"/>
          <p:cNvSpPr>
            <a:spLocks noGrp="1"/>
          </p:cNvSpPr>
          <p:nvPr>
            <p:ph type="body" sz="quarter" idx="10"/>
          </p:nvPr>
        </p:nvSpPr>
        <p:spPr/>
        <p:txBody>
          <a:bodyPr/>
          <a:lstStyle/>
          <a:p>
            <a:r>
              <a:rPr lang="en-US" dirty="0" smtClean="0"/>
              <a:t>02/09/17</a:t>
            </a:r>
            <a:endParaRPr lang="en-US" dirty="0"/>
          </a:p>
        </p:txBody>
      </p:sp>
    </p:spTree>
    <p:extLst>
      <p:ext uri="{BB962C8B-B14F-4D97-AF65-F5344CB8AC3E}">
        <p14:creationId xmlns:p14="http://schemas.microsoft.com/office/powerpoint/2010/main" val="2818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23220053"/>
              </p:ext>
            </p:extLst>
          </p:nvPr>
        </p:nvGraphicFramePr>
        <p:xfrm>
          <a:off x="266701" y="1442859"/>
          <a:ext cx="8610599" cy="4876800"/>
        </p:xfrm>
        <a:graphic>
          <a:graphicData uri="http://schemas.openxmlformats.org/drawingml/2006/table">
            <a:tbl>
              <a:tblPr firstRow="1" bandRow="1">
                <a:tableStyleId>{7DF18680-E054-41AD-8BC1-D1AEF772440D}</a:tableStyleId>
              </a:tblPr>
              <a:tblGrid>
                <a:gridCol w="2263834"/>
                <a:gridCol w="1182129"/>
                <a:gridCol w="1078835"/>
                <a:gridCol w="998497"/>
                <a:gridCol w="890757"/>
                <a:gridCol w="1289867"/>
                <a:gridCol w="906680"/>
              </a:tblGrid>
              <a:tr h="637302">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Actual Closure Date</a:t>
                      </a:r>
                      <a:endParaRPr lang="en-US" sz="1200" dirty="0"/>
                    </a:p>
                  </a:txBody>
                  <a:tcPr/>
                </a:tc>
                <a:tc>
                  <a:txBody>
                    <a:bodyPr/>
                    <a:lstStyle/>
                    <a:p>
                      <a:r>
                        <a:rPr lang="en-US" sz="1200" dirty="0" smtClean="0"/>
                        <a:t>Owner Comment</a:t>
                      </a:r>
                      <a:endParaRPr lang="en-US" sz="1200" dirty="0"/>
                    </a:p>
                  </a:txBody>
                  <a:tcPr/>
                </a:tc>
                <a:tc>
                  <a:txBody>
                    <a:bodyPr/>
                    <a:lstStyle/>
                    <a:p>
                      <a:r>
                        <a:rPr lang="en-US" sz="1200" dirty="0" smtClean="0"/>
                        <a:t>Status</a:t>
                      </a:r>
                      <a:endParaRPr lang="en-US" sz="1200" dirty="0"/>
                    </a:p>
                  </a:txBody>
                  <a:tcPr/>
                </a:tc>
              </a:tr>
              <a:tr h="733646">
                <a:tc>
                  <a:txBody>
                    <a:bodyPr/>
                    <a:lstStyle/>
                    <a:p>
                      <a:r>
                        <a:rPr lang="en-US" sz="1100" kern="1200" baseline="0" dirty="0" smtClean="0">
                          <a:solidFill>
                            <a:schemeClr val="dk1"/>
                          </a:solidFill>
                          <a:effectLst/>
                          <a:latin typeface="+mn-lt"/>
                          <a:ea typeface="+mn-ea"/>
                          <a:cs typeface="+mn-cs"/>
                        </a:rPr>
                        <a:t>CLICK certification to four of our  SDT Team members</a:t>
                      </a:r>
                      <a:endParaRPr lang="en-US" sz="1100" kern="1200" baseline="0" dirty="0">
                        <a:solidFill>
                          <a:schemeClr val="dk1"/>
                        </a:solidFill>
                        <a:effectLst/>
                        <a:latin typeface="+mn-lt"/>
                        <a:ea typeface="+mn-ea"/>
                        <a:cs typeface="+mn-cs"/>
                      </a:endParaRP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Weekly Status </a:t>
                      </a:r>
                    </a:p>
                    <a:p>
                      <a:endParaRPr lang="en-US" sz="1100" dirty="0"/>
                    </a:p>
                  </a:txBody>
                  <a:tcPr/>
                </a:tc>
                <a:tc>
                  <a:txBody>
                    <a:bodyPr/>
                    <a:lstStyle/>
                    <a:p>
                      <a:r>
                        <a:rPr lang="en-US" sz="1100" dirty="0" smtClean="0"/>
                        <a:t>05-Feb-2017</a:t>
                      </a:r>
                      <a:endParaRPr lang="en-US" sz="1100" dirty="0"/>
                    </a:p>
                  </a:txBody>
                  <a:tcPr/>
                </a:tc>
                <a:tc>
                  <a:txBody>
                    <a:bodyPr/>
                    <a:lstStyle/>
                    <a:p>
                      <a:endParaRPr lang="en-US" sz="1100" dirty="0"/>
                    </a:p>
                  </a:txBody>
                  <a:tcPr/>
                </a:tc>
                <a:tc>
                  <a:txBody>
                    <a:bodyPr/>
                    <a:lstStyle/>
                    <a:p>
                      <a:r>
                        <a:rPr lang="en-US" sz="1100" dirty="0" smtClean="0"/>
                        <a:t>Deepak-CS</a:t>
                      </a:r>
                      <a:r>
                        <a:rPr lang="en-US" sz="1100" baseline="0" dirty="0" smtClean="0"/>
                        <a:t> &amp; CM</a:t>
                      </a:r>
                    </a:p>
                    <a:p>
                      <a:r>
                        <a:rPr lang="en-US" sz="1100" baseline="0" dirty="0" smtClean="0"/>
                        <a:t>Jayesh-CS &amp; CM</a:t>
                      </a:r>
                    </a:p>
                    <a:p>
                      <a:r>
                        <a:rPr lang="en-US" sz="1100" baseline="0" dirty="0" smtClean="0"/>
                        <a:t>Ebaad-CS</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 Progress</a:t>
                      </a:r>
                      <a:endParaRPr lang="en-US" sz="1100" dirty="0"/>
                    </a:p>
                  </a:txBody>
                  <a:tcPr/>
                </a:tc>
              </a:tr>
              <a:tr h="591781">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mn-lt"/>
                          <a:ea typeface="+mn-ea"/>
                          <a:cs typeface="+mn-cs"/>
                        </a:rPr>
                        <a:t>Mobility Team or tiger team to be formed to resolve all CLICK mobile issues</a:t>
                      </a:r>
                    </a:p>
                  </a:txBody>
                  <a:tcPr/>
                </a:tc>
                <a:tc>
                  <a:txBody>
                    <a:bodyPr/>
                    <a:lstStyle/>
                    <a:p>
                      <a:r>
                        <a:rPr lang="en-US" sz="1100" dirty="0" smtClean="0"/>
                        <a:t>Rohit</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TBD</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 Progress</a:t>
                      </a:r>
                      <a:endParaRPr lang="en-US" sz="1100" dirty="0"/>
                    </a:p>
                  </a:txBody>
                  <a:tcPr/>
                </a:tc>
              </a:tr>
              <a:tr h="925606">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mn-lt"/>
                          <a:ea typeface="+mn-ea"/>
                          <a:cs typeface="+mn-cs"/>
                        </a:rPr>
                        <a:t>Performance issues: SDT Booking and Architecture Assessment.</a:t>
                      </a:r>
                    </a:p>
                  </a:txBody>
                  <a:tcPr/>
                </a:tc>
                <a:tc>
                  <a:txBody>
                    <a:bodyPr/>
                    <a:lstStyle/>
                    <a:p>
                      <a:r>
                        <a:rPr lang="en-US" sz="1100" dirty="0" smtClean="0"/>
                        <a:t>Hita/Sharan</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09-Feb-2017</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09-Feb-2017</a:t>
                      </a:r>
                    </a:p>
                    <a:p>
                      <a:endParaRPr lang="en-US" sz="1100" dirty="0"/>
                    </a:p>
                  </a:txBody>
                  <a:tcPr/>
                </a:tc>
                <a:tc>
                  <a:txBody>
                    <a:bodyPr/>
                    <a:lstStyle/>
                    <a:p>
                      <a:r>
                        <a:rPr lang="en-US" sz="1100" dirty="0" smtClean="0"/>
                        <a:t>Presentations on assessment have been scheduled on 9</a:t>
                      </a:r>
                      <a:r>
                        <a:rPr lang="en-US" sz="1100" baseline="30000" dirty="0" smtClean="0"/>
                        <a:t>th</a:t>
                      </a:r>
                      <a:r>
                        <a:rPr lang="en-US" sz="1100" baseline="0" dirty="0" smtClean="0"/>
                        <a:t> </a:t>
                      </a:r>
                      <a:r>
                        <a:rPr lang="en-US" sz="1100" dirty="0" smtClean="0"/>
                        <a:t>Feb 11:30AM</a:t>
                      </a:r>
                      <a:endParaRPr lang="en-US" sz="1100" dirty="0"/>
                    </a:p>
                  </a:txBody>
                  <a:tcPr/>
                </a:tc>
                <a:tc>
                  <a:txBody>
                    <a:bodyPr/>
                    <a:lstStyle/>
                    <a:p>
                      <a:r>
                        <a:rPr lang="en-US" sz="1100" dirty="0" smtClean="0"/>
                        <a:t>Closed</a:t>
                      </a:r>
                      <a:endParaRPr lang="en-US" sz="1100" dirty="0"/>
                    </a:p>
                  </a:txBody>
                  <a:tcPr/>
                </a:tc>
              </a:tr>
              <a:tr h="424868">
                <a:tc>
                  <a:txBody>
                    <a:bodyPr/>
                    <a:lstStyle/>
                    <a:p>
                      <a:r>
                        <a:rPr lang="en-US" sz="1100" kern="1200" baseline="0" dirty="0" smtClean="0">
                          <a:solidFill>
                            <a:schemeClr val="dk1"/>
                          </a:solidFill>
                          <a:effectLst/>
                          <a:latin typeface="+mn-lt"/>
                          <a:ea typeface="+mn-ea"/>
                          <a:cs typeface="+mn-cs"/>
                        </a:rPr>
                        <a:t>Ownership on Tickets/Process adherence(Agile Mechanism)</a:t>
                      </a:r>
                      <a:endParaRPr lang="en-US" sz="1100" kern="1200" baseline="0" dirty="0">
                        <a:solidFill>
                          <a:schemeClr val="dk1"/>
                        </a:solidFill>
                        <a:effectLst/>
                        <a:latin typeface="+mn-lt"/>
                        <a:ea typeface="+mn-ea"/>
                        <a:cs typeface="+mn-cs"/>
                      </a:endParaRPr>
                    </a:p>
                  </a:txBody>
                  <a:tcPr/>
                </a:tc>
                <a:tc>
                  <a:txBody>
                    <a:bodyPr/>
                    <a:lstStyle/>
                    <a:p>
                      <a:r>
                        <a:rPr lang="en-US" sz="1100" dirty="0" smtClean="0"/>
                        <a:t>Suvarna/Sathyaraj</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Ongoing</a:t>
                      </a:r>
                      <a:endParaRPr lang="en-US" sz="1100" dirty="0"/>
                    </a:p>
                  </a:txBody>
                  <a:tcPr/>
                </a:tc>
                <a:tc>
                  <a:txBody>
                    <a:bodyPr/>
                    <a:lstStyle/>
                    <a:p>
                      <a:endParaRPr lang="en-US" sz="1100" dirty="0"/>
                    </a:p>
                  </a:txBody>
                  <a:tcPr/>
                </a:tc>
                <a:tc>
                  <a:txBody>
                    <a:bodyPr/>
                    <a:lstStyle/>
                    <a:p>
                      <a:endParaRPr lang="en-US" sz="1100" dirty="0"/>
                    </a:p>
                  </a:txBody>
                  <a:tcPr/>
                </a:tc>
                <a:tc>
                  <a:txBody>
                    <a:bodyPr/>
                    <a:lstStyle/>
                    <a:p>
                      <a:r>
                        <a:rPr lang="en-US" sz="1100" dirty="0" smtClean="0"/>
                        <a:t>In Progress</a:t>
                      </a:r>
                      <a:endParaRPr lang="en-US" sz="1100" dirty="0"/>
                    </a:p>
                  </a:txBody>
                  <a:tcPr/>
                </a:tc>
              </a:tr>
              <a:tr h="733646">
                <a:tc>
                  <a:txBody>
                    <a:bodyPr/>
                    <a:lstStyle/>
                    <a:p>
                      <a:r>
                        <a:rPr lang="en-US" sz="1100" kern="1200" baseline="0" dirty="0" smtClean="0">
                          <a:solidFill>
                            <a:schemeClr val="dk1"/>
                          </a:solidFill>
                          <a:effectLst/>
                          <a:latin typeface="+mn-lt"/>
                          <a:ea typeface="+mn-ea"/>
                          <a:cs typeface="+mn-cs"/>
                        </a:rPr>
                        <a:t>Release management(Deployment activities for Release 1.3)</a:t>
                      </a:r>
                      <a:endParaRPr lang="en-US" sz="1100" kern="1200" baseline="0" dirty="0">
                        <a:solidFill>
                          <a:schemeClr val="dk1"/>
                        </a:solidFill>
                        <a:effectLst/>
                        <a:latin typeface="+mn-lt"/>
                        <a:ea typeface="+mn-ea"/>
                        <a:cs typeface="+mn-cs"/>
                      </a:endParaRPr>
                    </a:p>
                  </a:txBody>
                  <a:tcPr/>
                </a:tc>
                <a:tc>
                  <a:txBody>
                    <a:bodyPr/>
                    <a:lstStyle/>
                    <a:p>
                      <a:r>
                        <a:rPr lang="en-US" sz="1100" dirty="0" smtClean="0"/>
                        <a:t>Jayesh/Tejashree</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03-Feb-2017</a:t>
                      </a:r>
                      <a:endParaRPr lang="en-US" sz="1100" dirty="0"/>
                    </a:p>
                  </a:txBody>
                  <a:tcPr/>
                </a:tc>
                <a:tc>
                  <a:txBody>
                    <a:bodyPr/>
                    <a:lstStyle/>
                    <a:p>
                      <a:endParaRPr lang="en-US" sz="1100" dirty="0"/>
                    </a:p>
                  </a:txBody>
                  <a:tcPr/>
                </a:tc>
                <a:tc>
                  <a:txBody>
                    <a:bodyPr/>
                    <a:lstStyle/>
                    <a:p>
                      <a:r>
                        <a:rPr lang="en-US" sz="1100" dirty="0" smtClean="0"/>
                        <a:t>Deployment would takes place</a:t>
                      </a:r>
                      <a:r>
                        <a:rPr lang="en-US" sz="1100" baseline="0" dirty="0" smtClean="0"/>
                        <a:t> on 11-Feb-2017</a:t>
                      </a:r>
                      <a:endParaRPr lang="en-US" sz="1100" dirty="0"/>
                    </a:p>
                  </a:txBody>
                  <a:tcPr/>
                </a:tc>
                <a:tc>
                  <a:txBody>
                    <a:bodyPr/>
                    <a:lstStyle/>
                    <a:p>
                      <a:r>
                        <a:rPr lang="en-US" sz="1100" dirty="0" smtClean="0"/>
                        <a:t>In Progress</a:t>
                      </a:r>
                      <a:endParaRPr lang="en-US" sz="1100" dirty="0"/>
                    </a:p>
                  </a:txBody>
                  <a:tcPr/>
                </a:tc>
              </a:tr>
              <a:tr h="758694">
                <a:tc>
                  <a:txBody>
                    <a:bodyPr/>
                    <a:lstStyle/>
                    <a:p>
                      <a:r>
                        <a:rPr lang="en-US" sz="1100" kern="1200" baseline="0" dirty="0" smtClean="0">
                          <a:solidFill>
                            <a:schemeClr val="dk1"/>
                          </a:solidFill>
                          <a:effectLst/>
                          <a:latin typeface="+mn-lt"/>
                          <a:ea typeface="+mn-ea"/>
                          <a:cs typeface="+mn-cs"/>
                        </a:rPr>
                        <a:t>GEHC to find a problem manager from GE corporate</a:t>
                      </a:r>
                      <a:endParaRPr lang="en-US" sz="1100" kern="1200" baseline="0" dirty="0">
                        <a:solidFill>
                          <a:schemeClr val="dk1"/>
                        </a:solidFill>
                        <a:effectLst/>
                        <a:latin typeface="+mn-lt"/>
                        <a:ea typeface="+mn-ea"/>
                        <a:cs typeface="+mn-cs"/>
                      </a:endParaRPr>
                    </a:p>
                  </a:txBody>
                  <a:tcPr/>
                </a:tc>
                <a:tc>
                  <a:txBody>
                    <a:bodyPr/>
                    <a:lstStyle/>
                    <a:p>
                      <a:r>
                        <a:rPr lang="en-US" sz="1100" dirty="0" smtClean="0"/>
                        <a:t>Chandra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TBD</a:t>
                      </a:r>
                      <a:endParaRPr lang="en-US" sz="1100" dirty="0"/>
                    </a:p>
                  </a:txBody>
                  <a:tcPr/>
                </a:tc>
                <a:tc>
                  <a:txBody>
                    <a:bodyPr/>
                    <a:lstStyle/>
                    <a:p>
                      <a:endParaRPr lang="en-US" sz="1100" dirty="0"/>
                    </a:p>
                  </a:txBody>
                  <a:tcPr/>
                </a:tc>
                <a:tc>
                  <a:txBody>
                    <a:bodyPr/>
                    <a:lstStyle/>
                    <a:p>
                      <a:r>
                        <a:rPr lang="en-US" sz="1100" dirty="0" smtClean="0"/>
                        <a:t>Will identify the</a:t>
                      </a:r>
                      <a:r>
                        <a:rPr lang="en-US" sz="1100" baseline="0" dirty="0" smtClean="0"/>
                        <a:t> problem manager when we have problem in hand.</a:t>
                      </a:r>
                      <a:endParaRPr lang="en-US" sz="1100" dirty="0"/>
                    </a:p>
                  </a:txBody>
                  <a:tcPr/>
                </a:tc>
                <a:tc>
                  <a:txBody>
                    <a:bodyPr/>
                    <a:lstStyle/>
                    <a:p>
                      <a:r>
                        <a:rPr lang="en-US" sz="1100" dirty="0" smtClean="0"/>
                        <a:t>On Hold</a:t>
                      </a:r>
                      <a:endParaRPr lang="en-US" sz="1100" dirty="0"/>
                    </a:p>
                  </a:txBody>
                  <a:tcPr/>
                </a:tc>
              </a:tr>
            </a:tbl>
          </a:graphicData>
        </a:graphic>
      </p:graphicFrame>
    </p:spTree>
    <p:extLst>
      <p:ext uri="{BB962C8B-B14F-4D97-AF65-F5344CB8AC3E}">
        <p14:creationId xmlns:p14="http://schemas.microsoft.com/office/powerpoint/2010/main" val="696782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smtClean="0"/>
              <a:t>Actions (contd.)</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99532114"/>
              </p:ext>
            </p:extLst>
          </p:nvPr>
        </p:nvGraphicFramePr>
        <p:xfrm>
          <a:off x="212724" y="1657351"/>
          <a:ext cx="8562976" cy="2284130"/>
        </p:xfrm>
        <a:graphic>
          <a:graphicData uri="http://schemas.openxmlformats.org/drawingml/2006/table">
            <a:tbl>
              <a:tblPr firstRow="1" bandRow="1">
                <a:tableStyleId>{7DF18680-E054-41AD-8BC1-D1AEF772440D}</a:tableStyleId>
              </a:tblPr>
              <a:tblGrid>
                <a:gridCol w="2251313"/>
                <a:gridCol w="1175590"/>
                <a:gridCol w="1072869"/>
                <a:gridCol w="992974"/>
                <a:gridCol w="992974"/>
                <a:gridCol w="1175590"/>
                <a:gridCol w="901666"/>
              </a:tblGrid>
              <a:tr h="438149">
                <a:tc>
                  <a:txBody>
                    <a:bodyPr/>
                    <a:lstStyle/>
                    <a:p>
                      <a:r>
                        <a:rPr lang="en-US" sz="1200" dirty="0" smtClean="0"/>
                        <a:t>Action item</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Forum</a:t>
                      </a:r>
                      <a:endParaRPr lang="en-US" sz="1200" dirty="0"/>
                    </a:p>
                  </a:txBody>
                  <a:tcPr/>
                </a:tc>
                <a:tc>
                  <a:txBody>
                    <a:bodyPr/>
                    <a:lstStyle/>
                    <a:p>
                      <a:r>
                        <a:rPr lang="en-US" sz="1200" dirty="0" smtClean="0"/>
                        <a:t>Expected Closure Date</a:t>
                      </a:r>
                      <a:endParaRPr lang="en-US" sz="1200" dirty="0"/>
                    </a:p>
                  </a:txBody>
                  <a:tcPr/>
                </a:tc>
                <a:tc>
                  <a:txBody>
                    <a:bodyPr/>
                    <a:lstStyle/>
                    <a:p>
                      <a:r>
                        <a:rPr lang="en-US" sz="1200" dirty="0" smtClean="0"/>
                        <a:t>Actual Closure Date</a:t>
                      </a:r>
                      <a:endParaRPr lang="en-US" sz="1200" dirty="0"/>
                    </a:p>
                  </a:txBody>
                  <a:tcPr/>
                </a:tc>
                <a:tc>
                  <a:txBody>
                    <a:bodyPr/>
                    <a:lstStyle/>
                    <a:p>
                      <a:r>
                        <a:rPr lang="en-US" sz="1200" dirty="0" smtClean="0"/>
                        <a:t>Owner Comment</a:t>
                      </a:r>
                      <a:endParaRPr lang="en-US" sz="1200" dirty="0"/>
                    </a:p>
                  </a:txBody>
                  <a:tcPr/>
                </a:tc>
                <a:tc>
                  <a:txBody>
                    <a:bodyPr/>
                    <a:lstStyle/>
                    <a:p>
                      <a:r>
                        <a:rPr lang="en-US" sz="1200" dirty="0" smtClean="0"/>
                        <a:t>Status</a:t>
                      </a:r>
                      <a:endParaRPr lang="en-US" sz="1200" dirty="0"/>
                    </a:p>
                  </a:txBody>
                  <a:tcPr/>
                </a:tc>
              </a:tr>
              <a:tr h="405753">
                <a:tc>
                  <a:txBody>
                    <a:bodyPr/>
                    <a:lstStyle/>
                    <a:p>
                      <a:pPr marL="0" algn="l" defTabSz="844029" rtl="0" eaLnBrk="1" latinLnBrk="0" hangingPunct="1"/>
                      <a:r>
                        <a:rPr lang="en-US" sz="1100" kern="1200" baseline="0" dirty="0" smtClean="0">
                          <a:solidFill>
                            <a:schemeClr val="dk1"/>
                          </a:solidFill>
                          <a:effectLst/>
                          <a:latin typeface="+mn-lt"/>
                          <a:ea typeface="+mn-ea"/>
                          <a:cs typeface="+mn-cs"/>
                        </a:rPr>
                        <a:t>GEHC to share nonfunctional requirements</a:t>
                      </a:r>
                      <a:endParaRPr lang="en-US" sz="1100" kern="1200" baseline="0" dirty="0">
                        <a:solidFill>
                          <a:schemeClr val="dk1"/>
                        </a:solidFill>
                        <a:effectLst/>
                        <a:latin typeface="+mn-lt"/>
                        <a:ea typeface="+mn-ea"/>
                        <a:cs typeface="+mn-cs"/>
                      </a:endParaRPr>
                    </a:p>
                  </a:txBody>
                  <a:tcPr/>
                </a:tc>
                <a:tc>
                  <a:txBody>
                    <a:bodyPr/>
                    <a:lstStyle/>
                    <a:p>
                      <a:r>
                        <a:rPr lang="en-US" sz="1100" dirty="0" smtClean="0"/>
                        <a:t>Chandra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TBD</a:t>
                      </a:r>
                      <a:endParaRPr lang="en-US" sz="1100" dirty="0"/>
                    </a:p>
                  </a:txBody>
                  <a:tcPr/>
                </a:tc>
                <a:tc>
                  <a:txBody>
                    <a:bodyPr/>
                    <a:lstStyle/>
                    <a:p>
                      <a:endParaRPr lang="en-US" sz="1100" dirty="0"/>
                    </a:p>
                  </a:txBody>
                  <a:tcPr/>
                </a:tc>
                <a:tc>
                  <a:txBody>
                    <a:bodyPr/>
                    <a:lstStyle/>
                    <a:p>
                      <a:r>
                        <a:rPr lang="en-US" sz="1100" dirty="0" smtClean="0"/>
                        <a:t>Few are identified from Rally </a:t>
                      </a:r>
                      <a:endParaRPr lang="en-US" sz="1100" dirty="0"/>
                    </a:p>
                  </a:txBody>
                  <a:tcPr/>
                </a:tc>
                <a:tc>
                  <a:txBody>
                    <a:bodyPr/>
                    <a:lstStyle/>
                    <a:p>
                      <a:r>
                        <a:rPr lang="en-US" sz="1100" dirty="0" smtClean="0"/>
                        <a:t>In Progress</a:t>
                      </a:r>
                      <a:endParaRPr lang="en-US" sz="1100" dirty="0"/>
                    </a:p>
                  </a:txBody>
                  <a:tcPr/>
                </a:tc>
              </a:tr>
              <a:tr h="455330">
                <a:tc>
                  <a:txBody>
                    <a:bodyPr/>
                    <a:lstStyle/>
                    <a:p>
                      <a:pPr marL="0" algn="l" defTabSz="844029" rtl="0" eaLnBrk="1" latinLnBrk="0" hangingPunct="1"/>
                      <a:r>
                        <a:rPr lang="en-US" sz="1100" kern="1200" baseline="0" dirty="0" smtClean="0">
                          <a:solidFill>
                            <a:schemeClr val="dk1"/>
                          </a:solidFill>
                          <a:effectLst/>
                          <a:latin typeface="+mn-lt"/>
                          <a:ea typeface="+mn-ea"/>
                          <a:cs typeface="+mn-cs"/>
                        </a:rPr>
                        <a:t>GEHC to check and confirm on L1 support - on call support</a:t>
                      </a:r>
                      <a:endParaRPr lang="en-US" sz="1100" kern="1200" baseline="0" dirty="0">
                        <a:solidFill>
                          <a:schemeClr val="dk1"/>
                        </a:solidFill>
                        <a:effectLst/>
                        <a:latin typeface="+mn-lt"/>
                        <a:ea typeface="+mn-ea"/>
                        <a:cs typeface="+mn-cs"/>
                      </a:endParaRPr>
                    </a:p>
                  </a:txBody>
                  <a:tcPr/>
                </a:tc>
                <a:tc>
                  <a:txBody>
                    <a:bodyPr/>
                    <a:lstStyle/>
                    <a:p>
                      <a:r>
                        <a:rPr lang="en-US" sz="1100" dirty="0" smtClean="0"/>
                        <a:t>Chandra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Jan’ 17 Workout</a:t>
                      </a:r>
                      <a:endParaRPr lang="en-US" sz="1100" kern="1200" dirty="0">
                        <a:solidFill>
                          <a:schemeClr val="dk1"/>
                        </a:solidFill>
                        <a:latin typeface="+mn-lt"/>
                        <a:ea typeface="+mn-ea"/>
                        <a:cs typeface="+mn-cs"/>
                      </a:endParaRPr>
                    </a:p>
                  </a:txBody>
                  <a:tcPr/>
                </a:tc>
                <a:tc>
                  <a:txBody>
                    <a:bodyPr/>
                    <a:lstStyle/>
                    <a:p>
                      <a:r>
                        <a:rPr lang="en-US" sz="1100" dirty="0" smtClean="0"/>
                        <a:t>TBD</a:t>
                      </a:r>
                      <a:endParaRPr lang="en-US" sz="1100" dirty="0"/>
                    </a:p>
                  </a:txBody>
                  <a:tcPr/>
                </a:tc>
                <a:tc>
                  <a:txBody>
                    <a:bodyPr/>
                    <a:lstStyle/>
                    <a:p>
                      <a:endParaRPr lang="en-US" sz="1100" dirty="0"/>
                    </a:p>
                  </a:txBody>
                  <a:tcPr/>
                </a:tc>
                <a:tc>
                  <a:txBody>
                    <a:bodyPr/>
                    <a:lstStyle/>
                    <a:p>
                      <a:pPr marL="0" algn="l" defTabSz="844029" rtl="0" eaLnBrk="1" latinLnBrk="0" hangingPunct="1"/>
                      <a:r>
                        <a:rPr lang="en-US" sz="1100" kern="1200" dirty="0" smtClean="0">
                          <a:solidFill>
                            <a:schemeClr val="dk1"/>
                          </a:solidFill>
                          <a:latin typeface="+mn-lt"/>
                          <a:ea typeface="+mn-ea"/>
                          <a:cs typeface="+mn-cs"/>
                        </a:rPr>
                        <a:t>To confirm on L1 support</a:t>
                      </a:r>
                      <a:endParaRPr lang="en-US" sz="1100" kern="1200" dirty="0">
                        <a:solidFill>
                          <a:schemeClr val="dk1"/>
                        </a:solidFill>
                        <a:latin typeface="+mn-lt"/>
                        <a:ea typeface="+mn-ea"/>
                        <a:cs typeface="+mn-cs"/>
                      </a:endParaRPr>
                    </a:p>
                  </a:txBody>
                  <a:tcPr/>
                </a:tc>
                <a:tc>
                  <a:txBody>
                    <a:bodyPr/>
                    <a:lstStyle/>
                    <a:p>
                      <a:r>
                        <a:rPr lang="en-US" sz="1100" dirty="0" smtClean="0"/>
                        <a:t>In Progress</a:t>
                      </a:r>
                      <a:endParaRPr lang="en-US" sz="1100" dirty="0"/>
                    </a:p>
                  </a:txBody>
                  <a:tcPr/>
                </a:tc>
              </a:tr>
              <a:tr h="386250">
                <a:tc>
                  <a:txBody>
                    <a:bodyPr/>
                    <a:lstStyle/>
                    <a:p>
                      <a:pPr marL="0" algn="l" defTabSz="844029" rtl="0" eaLnBrk="1" latinLnBrk="0" hangingPunct="1"/>
                      <a:r>
                        <a:rPr lang="en-US" sz="1100" kern="1200" baseline="0" dirty="0" smtClean="0">
                          <a:solidFill>
                            <a:schemeClr val="dk1"/>
                          </a:solidFill>
                          <a:effectLst/>
                          <a:latin typeface="+mn-lt"/>
                          <a:ea typeface="+mn-ea"/>
                          <a:cs typeface="+mn-cs"/>
                        </a:rPr>
                        <a:t>Analysis and fixing of defects raised by Testing team and Business users.</a:t>
                      </a:r>
                      <a:endParaRPr lang="en-US" sz="1100" kern="1200" baseline="0" dirty="0">
                        <a:solidFill>
                          <a:schemeClr val="dk1"/>
                        </a:solidFill>
                        <a:effectLst/>
                        <a:latin typeface="+mn-lt"/>
                        <a:ea typeface="+mn-ea"/>
                        <a:cs typeface="+mn-cs"/>
                      </a:endParaRPr>
                    </a:p>
                  </a:txBody>
                  <a:tcPr/>
                </a:tc>
                <a:tc>
                  <a:txBody>
                    <a:bodyPr/>
                    <a:lstStyle/>
                    <a:p>
                      <a:r>
                        <a:rPr lang="en-US" sz="1100" dirty="0" smtClean="0"/>
                        <a:t>CG Dev</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Defect triage</a:t>
                      </a:r>
                      <a:endParaRPr lang="en-US" sz="1100" kern="1200" dirty="0">
                        <a:solidFill>
                          <a:schemeClr val="dk1"/>
                        </a:solidFill>
                        <a:latin typeface="+mn-lt"/>
                        <a:ea typeface="+mn-ea"/>
                        <a:cs typeface="+mn-cs"/>
                      </a:endParaRPr>
                    </a:p>
                  </a:txBody>
                  <a:tcPr/>
                </a:tc>
                <a:tc>
                  <a:txBody>
                    <a:bodyPr/>
                    <a:lstStyle/>
                    <a:p>
                      <a:r>
                        <a:rPr lang="en-US" sz="1100" dirty="0" smtClean="0"/>
                        <a:t>11-Feb-2017</a:t>
                      </a:r>
                      <a:endParaRPr lang="en-US" sz="1100" dirty="0"/>
                    </a:p>
                  </a:txBody>
                  <a:tcPr/>
                </a:tc>
                <a:tc>
                  <a:txBody>
                    <a:bodyPr/>
                    <a:lstStyle/>
                    <a:p>
                      <a:endParaRPr lang="en-US" sz="1100" dirty="0"/>
                    </a:p>
                  </a:txBody>
                  <a:tcPr/>
                </a:tc>
                <a:tc>
                  <a:txBody>
                    <a:bodyPr/>
                    <a:lstStyle/>
                    <a:p>
                      <a:endParaRPr lang="en-US" sz="1100" dirty="0"/>
                    </a:p>
                  </a:txBody>
                  <a:tcPr/>
                </a:tc>
                <a:tc>
                  <a:txBody>
                    <a:bodyPr/>
                    <a:lstStyle/>
                    <a:p>
                      <a:r>
                        <a:rPr lang="en-US" sz="1100" dirty="0" smtClean="0"/>
                        <a:t>In Progress</a:t>
                      </a:r>
                      <a:endParaRPr lang="en-US" sz="1100" dirty="0"/>
                    </a:p>
                  </a:txBody>
                  <a:tcPr/>
                </a:tc>
              </a:tr>
            </a:tbl>
          </a:graphicData>
        </a:graphic>
      </p:graphicFrame>
    </p:spTree>
    <p:extLst>
      <p:ext uri="{BB962C8B-B14F-4D97-AF65-F5344CB8AC3E}">
        <p14:creationId xmlns:p14="http://schemas.microsoft.com/office/powerpoint/2010/main" val="3785550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1555618"/>
            <a:ext cx="4197927" cy="212969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4" name="Rounded Rectangle 3"/>
          <p:cNvSpPr/>
          <p:nvPr/>
        </p:nvSpPr>
        <p:spPr>
          <a:xfrm>
            <a:off x="342900" y="1350830"/>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5" name="Rectangle 4"/>
          <p:cNvSpPr/>
          <p:nvPr/>
        </p:nvSpPr>
        <p:spPr>
          <a:xfrm>
            <a:off x="4566310" y="1555680"/>
            <a:ext cx="4419600" cy="2129629"/>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6" name="Rounded Rectangle 5"/>
          <p:cNvSpPr/>
          <p:nvPr/>
        </p:nvSpPr>
        <p:spPr>
          <a:xfrm>
            <a:off x="4756810" y="1349618"/>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0" name="TextBox 9"/>
          <p:cNvSpPr txBox="1"/>
          <p:nvPr/>
        </p:nvSpPr>
        <p:spPr>
          <a:xfrm>
            <a:off x="629538" y="1367376"/>
            <a:ext cx="2499402"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Health of the Engagement</a:t>
            </a:r>
            <a:endParaRPr lang="en-US" sz="1600" b="1" dirty="0">
              <a:solidFill>
                <a:schemeClr val="bg1"/>
              </a:solidFill>
              <a:latin typeface="Candara" panose="020E0502030303020204" pitchFamily="34" charset="0"/>
            </a:endParaRPr>
          </a:p>
        </p:txBody>
      </p:sp>
      <p:sp>
        <p:nvSpPr>
          <p:cNvPr id="11" name="TextBox 10"/>
          <p:cNvSpPr txBox="1"/>
          <p:nvPr/>
        </p:nvSpPr>
        <p:spPr>
          <a:xfrm>
            <a:off x="5742645" y="1408941"/>
            <a:ext cx="1087157"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Highlights</a:t>
            </a:r>
            <a:endParaRPr lang="en-US" sz="1600" b="1" dirty="0">
              <a:solidFill>
                <a:schemeClr val="bg1"/>
              </a:solidFill>
              <a:latin typeface="Candara" panose="020E0502030303020204" pitchFamily="34" charset="0"/>
            </a:endParaRPr>
          </a:p>
        </p:txBody>
      </p:sp>
      <p:sp>
        <p:nvSpPr>
          <p:cNvPr id="12" name="Rectangle 11"/>
          <p:cNvSpPr/>
          <p:nvPr/>
        </p:nvSpPr>
        <p:spPr>
          <a:xfrm>
            <a:off x="4613709" y="4100946"/>
            <a:ext cx="4372201" cy="2164210"/>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3" name="Rounded Rectangle 12"/>
          <p:cNvSpPr/>
          <p:nvPr/>
        </p:nvSpPr>
        <p:spPr>
          <a:xfrm>
            <a:off x="4979124" y="3933847"/>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4" name="TextBox 13"/>
          <p:cNvSpPr txBox="1"/>
          <p:nvPr/>
        </p:nvSpPr>
        <p:spPr>
          <a:xfrm>
            <a:off x="5796967" y="3993170"/>
            <a:ext cx="1316386"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Help Needed</a:t>
            </a:r>
            <a:endParaRPr lang="en-US" sz="1600" b="1" dirty="0">
              <a:solidFill>
                <a:schemeClr val="bg1"/>
              </a:solidFill>
              <a:latin typeface="Candara" panose="020E0502030303020204" pitchFamily="34" charset="0"/>
            </a:endParaRPr>
          </a:p>
        </p:txBody>
      </p:sp>
      <p:sp>
        <p:nvSpPr>
          <p:cNvPr id="15" name="TextBox 14"/>
          <p:cNvSpPr txBox="1"/>
          <p:nvPr/>
        </p:nvSpPr>
        <p:spPr>
          <a:xfrm>
            <a:off x="4613709" y="4296578"/>
            <a:ext cx="4372201" cy="1200329"/>
          </a:xfrm>
          <a:prstGeom prst="rect">
            <a:avLst/>
          </a:prstGeom>
          <a:noFill/>
        </p:spPr>
        <p:txBody>
          <a:bodyPr wrap="square" rtlCol="0">
            <a:spAutoFit/>
          </a:bodyPr>
          <a:lstStyle/>
          <a:p>
            <a:endParaRPr lang="en-US" sz="1200" dirty="0" smtClean="0">
              <a:latin typeface="Candara" panose="020E0502030303020204" pitchFamily="34" charset="0"/>
            </a:endParaRPr>
          </a:p>
          <a:p>
            <a:pPr marL="285750" indent="-285750">
              <a:buFont typeface="Wingdings" panose="05000000000000000000" pitchFamily="2" charset="2"/>
              <a:buChar char="Ø"/>
            </a:pPr>
            <a:r>
              <a:rPr lang="en-US" sz="1200" dirty="0" smtClean="0">
                <a:latin typeface="Candara" panose="020E0502030303020204" pitchFamily="34" charset="0"/>
              </a:rPr>
              <a:t>VPN </a:t>
            </a:r>
            <a:r>
              <a:rPr lang="en-US" sz="1200" dirty="0">
                <a:latin typeface="Candara" panose="020E0502030303020204" pitchFamily="34" charset="0"/>
              </a:rPr>
              <a:t>token for Gopi </a:t>
            </a:r>
            <a:r>
              <a:rPr lang="en-US" sz="1200" dirty="0" smtClean="0">
                <a:latin typeface="Candara" panose="020E0502030303020204" pitchFamily="34" charset="0"/>
              </a:rPr>
              <a:t>M</a:t>
            </a:r>
          </a:p>
          <a:p>
            <a:pPr marL="285750" indent="-285750">
              <a:buFont typeface="Wingdings" panose="05000000000000000000" pitchFamily="2" charset="2"/>
              <a:buChar char="Ø"/>
            </a:pPr>
            <a:endParaRPr lang="en-US" sz="1200" dirty="0">
              <a:latin typeface="Candara" panose="020E0502030303020204" pitchFamily="34" charset="0"/>
            </a:endParaRPr>
          </a:p>
          <a:p>
            <a:endParaRPr lang="en-US" sz="1200" dirty="0">
              <a:latin typeface="Candara" panose="020E0502030303020204" pitchFamily="34" charset="0"/>
            </a:endParaRPr>
          </a:p>
          <a:p>
            <a:r>
              <a:rPr lang="en-US" sz="1200" dirty="0" smtClean="0">
                <a:latin typeface="Candara" panose="020E0502030303020204" pitchFamily="34" charset="0"/>
              </a:rPr>
              <a:t> </a:t>
            </a:r>
            <a:endParaRPr lang="en-US" sz="1200" dirty="0">
              <a:latin typeface="Candara" panose="020E0502030303020204" pitchFamily="34" charset="0"/>
            </a:endParaRPr>
          </a:p>
          <a:p>
            <a:endParaRPr lang="en-US" sz="1200" dirty="0" smtClean="0">
              <a:latin typeface="Candara" panose="020E0502030303020204" pitchFamily="34" charset="0"/>
            </a:endParaRPr>
          </a:p>
        </p:txBody>
      </p:sp>
      <p:sp>
        <p:nvSpPr>
          <p:cNvPr id="16" name="Title 1"/>
          <p:cNvSpPr txBox="1">
            <a:spLocks/>
          </p:cNvSpPr>
          <p:nvPr/>
        </p:nvSpPr>
        <p:spPr>
          <a:xfrm>
            <a:off x="152403" y="152401"/>
            <a:ext cx="9143999" cy="1002135"/>
          </a:xfrm>
          <a:prstGeom prst="rect">
            <a:avLst/>
          </a:prstGeom>
        </p:spPr>
        <p:txBody>
          <a:bodyPr vert="horz" lIns="297529" tIns="33059" rIns="165294" bIns="33059" rtlCol="0" anchor="ctr">
            <a:noAutofit/>
          </a:bodyPr>
          <a:lst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a:lstStyle>
          <a:p>
            <a:r>
              <a:rPr lang="en-US" dirty="0" smtClean="0"/>
              <a:t>Weekly Snapshot – 02/09/17</a:t>
            </a:r>
            <a:endParaRPr lang="en-US" dirty="0"/>
          </a:p>
        </p:txBody>
      </p:sp>
      <p:sp>
        <p:nvSpPr>
          <p:cNvPr id="17" name="Rectangle 16"/>
          <p:cNvSpPr/>
          <p:nvPr/>
        </p:nvSpPr>
        <p:spPr>
          <a:xfrm>
            <a:off x="213014" y="4054271"/>
            <a:ext cx="4137312" cy="221088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latin typeface="Candara" panose="020E0502030303020204" pitchFamily="34" charset="0"/>
            </a:endParaRPr>
          </a:p>
        </p:txBody>
      </p:sp>
      <p:sp>
        <p:nvSpPr>
          <p:cNvPr id="18" name="Rounded Rectangle 17"/>
          <p:cNvSpPr/>
          <p:nvPr/>
        </p:nvSpPr>
        <p:spPr>
          <a:xfrm>
            <a:off x="403514" y="3849482"/>
            <a:ext cx="3086100" cy="457200"/>
          </a:xfrm>
          <a:prstGeom prst="roundRect">
            <a:avLst/>
          </a:prstGeom>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latin typeface="Candara" panose="020E0502030303020204" pitchFamily="34" charset="0"/>
            </a:endParaRPr>
          </a:p>
        </p:txBody>
      </p:sp>
      <p:sp>
        <p:nvSpPr>
          <p:cNvPr id="19" name="TextBox 18"/>
          <p:cNvSpPr txBox="1"/>
          <p:nvPr/>
        </p:nvSpPr>
        <p:spPr>
          <a:xfrm>
            <a:off x="213014" y="4486354"/>
            <a:ext cx="4137312" cy="646331"/>
          </a:xfrm>
          <a:prstGeom prst="rect">
            <a:avLst/>
          </a:prstGeom>
          <a:noFill/>
        </p:spPr>
        <p:txBody>
          <a:bodyPr wrap="square" rtlCol="0">
            <a:spAutoFit/>
          </a:bodyPr>
          <a:lstStyle/>
          <a:p>
            <a:pPr marL="171450" indent="-171450">
              <a:buFont typeface="Wingdings" panose="05000000000000000000" pitchFamily="2" charset="2"/>
              <a:buChar char="Ø"/>
            </a:pPr>
            <a:r>
              <a:rPr lang="en-US" sz="1200" dirty="0">
                <a:latin typeface="Candara" panose="020E0502030303020204" pitchFamily="34" charset="0"/>
              </a:rPr>
              <a:t>Click DB access(Prod, Stage, Sandbox) for Gopi &amp; Preeti</a:t>
            </a:r>
          </a:p>
          <a:p>
            <a:pPr marL="171450" indent="-171450">
              <a:buFont typeface="Wingdings" panose="05000000000000000000" pitchFamily="2" charset="2"/>
              <a:buChar char="Ø"/>
            </a:pPr>
            <a:endParaRPr lang="en-US" sz="1200" dirty="0">
              <a:latin typeface="Candara" panose="020E0502030303020204" pitchFamily="34" charset="0"/>
            </a:endParaRPr>
          </a:p>
          <a:p>
            <a:endParaRPr lang="en-US" sz="1200" dirty="0" smtClean="0">
              <a:latin typeface="Candara" panose="020E0502030303020204" pitchFamily="34" charset="0"/>
            </a:endParaRPr>
          </a:p>
        </p:txBody>
      </p:sp>
      <p:sp>
        <p:nvSpPr>
          <p:cNvPr id="20" name="TextBox 19"/>
          <p:cNvSpPr txBox="1"/>
          <p:nvPr/>
        </p:nvSpPr>
        <p:spPr>
          <a:xfrm>
            <a:off x="768986" y="3908805"/>
            <a:ext cx="2327881" cy="338554"/>
          </a:xfrm>
          <a:prstGeom prst="rect">
            <a:avLst/>
          </a:prstGeom>
          <a:noFill/>
        </p:spPr>
        <p:txBody>
          <a:bodyPr wrap="none">
            <a:spAutoFit/>
          </a:bodyPr>
          <a:lstStyle/>
          <a:p>
            <a:pPr algn="ctr">
              <a:defRPr/>
            </a:pPr>
            <a:r>
              <a:rPr lang="en-US" sz="1600" b="1" dirty="0" smtClean="0">
                <a:solidFill>
                  <a:schemeClr val="bg1"/>
                </a:solidFill>
                <a:latin typeface="Candara" panose="020E0502030303020204" pitchFamily="34" charset="0"/>
              </a:rPr>
              <a:t>Risk / Issues / Challenges</a:t>
            </a:r>
            <a:endParaRPr lang="en-US" sz="1600" b="1" dirty="0">
              <a:solidFill>
                <a:schemeClr val="bg1"/>
              </a:solidFill>
              <a:latin typeface="Candara" panose="020E0502030303020204" pitchFamily="34" charset="0"/>
            </a:endParaRPr>
          </a:p>
        </p:txBody>
      </p:sp>
      <p:sp>
        <p:nvSpPr>
          <p:cNvPr id="21" name="TextBox 20"/>
          <p:cNvSpPr txBox="1"/>
          <p:nvPr/>
        </p:nvSpPr>
        <p:spPr>
          <a:xfrm>
            <a:off x="4566310" y="1784256"/>
            <a:ext cx="4419600" cy="3039294"/>
          </a:xfrm>
          <a:prstGeom prst="rect">
            <a:avLst/>
          </a:prstGeom>
          <a:noFill/>
        </p:spPr>
        <p:txBody>
          <a:bodyPr wrap="square" rtlCol="0">
            <a:spAutoFit/>
          </a:bodyPr>
          <a:lstStyle/>
          <a:p>
            <a:pPr marL="285750" indent="-285750">
              <a:buFont typeface="Wingdings" panose="05000000000000000000" pitchFamily="2" charset="2"/>
              <a:buChar char="Ø"/>
            </a:pPr>
            <a:r>
              <a:rPr lang="en-US" sz="1000" dirty="0">
                <a:latin typeface="Candara" panose="020E0502030303020204" pitchFamily="34" charset="0"/>
              </a:rPr>
              <a:t>7 open defects from UAT and 2 </a:t>
            </a:r>
            <a:r>
              <a:rPr lang="en-US" sz="1000" dirty="0" smtClean="0">
                <a:latin typeface="Candara" panose="020E0502030303020204" pitchFamily="34" charset="0"/>
              </a:rPr>
              <a:t>defects </a:t>
            </a:r>
            <a:r>
              <a:rPr lang="en-US" sz="1000" dirty="0">
                <a:latin typeface="Candara" panose="020E0502030303020204" pitchFamily="34" charset="0"/>
              </a:rPr>
              <a:t>from testing team have been </a:t>
            </a:r>
            <a:r>
              <a:rPr lang="en-US" sz="1000" dirty="0" smtClean="0">
                <a:latin typeface="Candara" panose="020E0502030303020204" pitchFamily="34" charset="0"/>
              </a:rPr>
              <a:t>closed. 4 open defects are awaiting business confirmation</a:t>
            </a:r>
            <a:endParaRPr lang="en-US" sz="1000" dirty="0">
              <a:latin typeface="Candara" panose="020E0502030303020204" pitchFamily="34" charset="0"/>
            </a:endParaRPr>
          </a:p>
          <a:p>
            <a:pPr marL="285750" indent="-285750">
              <a:buFont typeface="Wingdings" panose="05000000000000000000" pitchFamily="2" charset="2"/>
              <a:buChar char="Ø"/>
            </a:pPr>
            <a:r>
              <a:rPr lang="en-US" sz="1000" dirty="0" smtClean="0">
                <a:latin typeface="Candara" panose="020E0502030303020204" pitchFamily="34" charset="0"/>
              </a:rPr>
              <a:t>User stories are created and shared with business for confirmation. Grooming in progress</a:t>
            </a:r>
          </a:p>
          <a:p>
            <a:pPr marL="285750" indent="-285750">
              <a:buFont typeface="Wingdings" panose="05000000000000000000" pitchFamily="2" charset="2"/>
              <a:buChar char="Ø"/>
            </a:pPr>
            <a:r>
              <a:rPr lang="en-US" sz="1000" dirty="0" smtClean="0">
                <a:latin typeface="Candara" panose="020E0502030303020204" pitchFamily="34" charset="0"/>
              </a:rPr>
              <a:t>Sprint planning was done. User Stories are broken down to tasks and estimations are made.</a:t>
            </a:r>
          </a:p>
          <a:p>
            <a:pPr marL="285750" indent="-285750">
              <a:buFont typeface="Wingdings" panose="05000000000000000000" pitchFamily="2" charset="2"/>
              <a:buChar char="Ø"/>
            </a:pPr>
            <a:r>
              <a:rPr lang="en-US" sz="1000" dirty="0" smtClean="0"/>
              <a:t>On SDT architecture assessment, proposed </a:t>
            </a:r>
            <a:r>
              <a:rPr lang="en-US" sz="1000" dirty="0"/>
              <a:t>solutions for improving performance. Prepared plan for its </a:t>
            </a:r>
            <a:r>
              <a:rPr lang="en-US" sz="1000" dirty="0" smtClean="0"/>
              <a:t>implementation</a:t>
            </a:r>
          </a:p>
          <a:p>
            <a:pPr marL="285750" indent="-285750">
              <a:buFont typeface="Wingdings" panose="05000000000000000000" pitchFamily="2" charset="2"/>
              <a:buChar char="Ø"/>
            </a:pPr>
            <a:r>
              <a:rPr lang="en-US" sz="1000" dirty="0" smtClean="0">
                <a:latin typeface="Candara" panose="020E0502030303020204" pitchFamily="34" charset="0"/>
              </a:rPr>
              <a:t>Successful CLICK Master data load in Production</a:t>
            </a:r>
          </a:p>
          <a:p>
            <a:pPr marL="285750" indent="-285750">
              <a:buFont typeface="Wingdings" panose="05000000000000000000" pitchFamily="2" charset="2"/>
              <a:buChar char="Ø"/>
            </a:pPr>
            <a:r>
              <a:rPr lang="en-US" sz="1000" dirty="0" smtClean="0">
                <a:latin typeface="Candara" panose="020E0502030303020204" pitchFamily="34" charset="0"/>
              </a:rPr>
              <a:t>Deployment of R2.1.0 (Click related) testing completed on Sandbox1</a:t>
            </a:r>
          </a:p>
          <a:p>
            <a:pPr marL="285750" indent="-285750">
              <a:buFont typeface="Wingdings" panose="05000000000000000000" pitchFamily="2" charset="2"/>
              <a:buChar char="Ø"/>
            </a:pPr>
            <a:r>
              <a:rPr lang="en-US" sz="1000" dirty="0" smtClean="0">
                <a:latin typeface="Candara" panose="020E0502030303020204" pitchFamily="34" charset="0"/>
              </a:rPr>
              <a:t>Deployment of R1.3 in staging is completed and UAT is completed</a:t>
            </a:r>
          </a:p>
          <a:p>
            <a:endParaRPr lang="en-US" sz="1100" dirty="0" smtClean="0">
              <a:latin typeface="Candara" panose="020E0502030303020204" pitchFamily="34" charset="0"/>
            </a:endParaRPr>
          </a:p>
          <a:p>
            <a:endParaRPr lang="en-US" sz="1050" dirty="0">
              <a:latin typeface="Candara" panose="020E0502030303020204" pitchFamily="34" charset="0"/>
            </a:endParaRPr>
          </a:p>
          <a:p>
            <a:r>
              <a:rPr lang="en-US" sz="1200" dirty="0" smtClean="0">
                <a:latin typeface="Candara" panose="020E0502030303020204" pitchFamily="34" charset="0"/>
              </a:rPr>
              <a:t/>
            </a:r>
            <a:br>
              <a:rPr lang="en-US" sz="1200" dirty="0" smtClean="0">
                <a:latin typeface="Candara" panose="020E0502030303020204" pitchFamily="34" charset="0"/>
              </a:rPr>
            </a:br>
            <a:endParaRPr lang="en-US" sz="1200" dirty="0" smtClean="0">
              <a:latin typeface="Candara" panose="020E0502030303020204" pitchFamily="34" charset="0"/>
            </a:endParaRPr>
          </a:p>
          <a:p>
            <a:pPr marL="285750" indent="-285750">
              <a:buFont typeface="Wingdings" panose="05000000000000000000" pitchFamily="2" charset="2"/>
              <a:buChar char="Ø"/>
            </a:pPr>
            <a:endParaRPr lang="en-US" sz="1200" dirty="0" smtClean="0">
              <a:latin typeface="Candara" panose="020E0502030303020204" pitchFamily="34" charset="0"/>
            </a:endParaRPr>
          </a:p>
          <a:p>
            <a:endParaRPr lang="en-US" sz="1200" dirty="0" smtClean="0">
              <a:latin typeface="Candara" panose="020E0502030303020204" pitchFamily="34" charset="0"/>
            </a:endParaRPr>
          </a:p>
          <a:p>
            <a:endParaRPr lang="en-US" sz="1200" dirty="0">
              <a:latin typeface="Candara" panose="020E0502030303020204" pitchFamily="34" charset="0"/>
            </a:endParaRPr>
          </a:p>
        </p:txBody>
      </p:sp>
      <p:sp>
        <p:nvSpPr>
          <p:cNvPr id="2" name="Rectangle 1"/>
          <p:cNvSpPr/>
          <p:nvPr/>
        </p:nvSpPr>
        <p:spPr>
          <a:xfrm>
            <a:off x="1175788" y="2333005"/>
            <a:ext cx="1721922" cy="573706"/>
          </a:xfrm>
          <a:prstGeom prst="rect">
            <a:avLst/>
          </a:prstGeom>
          <a:solidFill>
            <a:srgbClr val="92D05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b="1" dirty="0" smtClean="0">
                <a:solidFill>
                  <a:schemeClr val="tx2">
                    <a:lumMod val="50000"/>
                  </a:schemeClr>
                </a:solidFill>
              </a:rPr>
              <a:t>GREEN</a:t>
            </a:r>
          </a:p>
        </p:txBody>
      </p:sp>
    </p:spTree>
    <p:extLst>
      <p:ext uri="{BB962C8B-B14F-4D97-AF65-F5344CB8AC3E}">
        <p14:creationId xmlns:p14="http://schemas.microsoft.com/office/powerpoint/2010/main" val="1948916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 Updates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00673236"/>
              </p:ext>
            </p:extLst>
          </p:nvPr>
        </p:nvGraphicFramePr>
        <p:xfrm>
          <a:off x="325775" y="1500965"/>
          <a:ext cx="8551526" cy="3967655"/>
        </p:xfrm>
        <a:graphic>
          <a:graphicData uri="http://schemas.openxmlformats.org/drawingml/2006/table">
            <a:tbl>
              <a:tblPr firstRow="1" bandRow="1">
                <a:tableStyleId>{7DF18680-E054-41AD-8BC1-D1AEF772440D}</a:tableStyleId>
              </a:tblPr>
              <a:tblGrid>
                <a:gridCol w="2396390"/>
                <a:gridCol w="804365"/>
                <a:gridCol w="1270662"/>
                <a:gridCol w="4080109"/>
              </a:tblGrid>
              <a:tr h="450932">
                <a:tc>
                  <a:txBody>
                    <a:bodyPr/>
                    <a:lstStyle/>
                    <a:p>
                      <a:r>
                        <a:rPr lang="en-US" sz="1200" dirty="0" smtClean="0"/>
                        <a:t>Focus Areas</a:t>
                      </a:r>
                      <a:endParaRPr lang="en-US" sz="1200" dirty="0"/>
                    </a:p>
                  </a:txBody>
                  <a:tcPr/>
                </a:tc>
                <a:tc>
                  <a:txBody>
                    <a:bodyPr/>
                    <a:lstStyle/>
                    <a:p>
                      <a:r>
                        <a:rPr lang="en-US" sz="1200" dirty="0" smtClean="0"/>
                        <a:t>Owner</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Comments</a:t>
                      </a:r>
                      <a:endParaRPr lang="en-US" sz="1200" dirty="0"/>
                    </a:p>
                  </a:txBody>
                  <a:tcPr/>
                </a:tc>
              </a:tr>
              <a:tr h="740503">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Mobile Sync Issues</a:t>
                      </a:r>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CG</a:t>
                      </a:r>
                      <a:r>
                        <a:rPr lang="en-US" sz="1100" baseline="0" dirty="0" smtClean="0"/>
                        <a:t> Team</a:t>
                      </a:r>
                      <a:endParaRPr lang="en-US" sz="1100" dirty="0" smtClean="0"/>
                    </a:p>
                    <a:p>
                      <a:endParaRPr lang="en-US" sz="1100" dirty="0"/>
                    </a:p>
                  </a:txBody>
                  <a:tcPr/>
                </a:tc>
                <a:tc>
                  <a:txBody>
                    <a:bodyPr/>
                    <a:lstStyle/>
                    <a:p>
                      <a:r>
                        <a:rPr lang="en-US" sz="1100" dirty="0" smtClean="0"/>
                        <a:t>In Progress</a:t>
                      </a:r>
                      <a:endParaRPr lang="en-US" sz="1100" dirty="0"/>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All reported issues related to Mobile sync are captured and analyzed. Findings was shared with business.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5 issues were fixed from click and will be a part of Patch9/10. Monitoring in progress</a:t>
                      </a:r>
                    </a:p>
                  </a:txBody>
                  <a:tcPr/>
                </a:tc>
              </a:tr>
              <a:tr h="711200">
                <a:tc>
                  <a:txBody>
                    <a:bodyPr/>
                    <a:lstStyle/>
                    <a:p>
                      <a:r>
                        <a:rPr lang="en-US" sz="1100" kern="1200" baseline="0" dirty="0" smtClean="0">
                          <a:solidFill>
                            <a:schemeClr val="dk1"/>
                          </a:solidFill>
                          <a:effectLst/>
                          <a:latin typeface="+mn-lt"/>
                          <a:ea typeface="+mn-ea"/>
                          <a:cs typeface="+mn-cs"/>
                        </a:rPr>
                        <a:t>SDT Booking Performance Issues</a:t>
                      </a:r>
                      <a:endParaRPr lang="en-US" sz="1100" kern="1200" baseline="0" dirty="0">
                        <a:solidFill>
                          <a:schemeClr val="dk1"/>
                        </a:solidFill>
                        <a:effectLst/>
                        <a:latin typeface="+mn-lt"/>
                        <a:ea typeface="+mn-ea"/>
                        <a:cs typeface="+mn-cs"/>
                      </a:endParaRP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 Progress</a:t>
                      </a:r>
                    </a:p>
                    <a:p>
                      <a:endParaRPr lang="en-US" sz="1100" dirty="0"/>
                    </a:p>
                  </a:txBody>
                  <a:tcPr/>
                </a:tc>
                <a:tc>
                  <a:txBody>
                    <a:bodyPr/>
                    <a:lstStyle/>
                    <a:p>
                      <a:pPr marL="171450" indent="-171450" algn="l" defTabSz="844029" rtl="0" eaLnBrk="1" latinLnBrk="0" hangingPunct="1">
                        <a:buFont typeface="Arial" panose="020B0604020202020204" pitchFamily="34" charset="0"/>
                        <a:buChar char="•"/>
                      </a:pPr>
                      <a:r>
                        <a:rPr lang="en-US" sz="1100" kern="1200" baseline="0" dirty="0" smtClean="0">
                          <a:solidFill>
                            <a:schemeClr val="dk1"/>
                          </a:solidFill>
                          <a:latin typeface="+mn-lt"/>
                          <a:ea typeface="+mn-ea"/>
                          <a:cs typeface="+mn-cs"/>
                        </a:rPr>
                        <a:t>User story was created and is in Rally.</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effectLst/>
                          <a:latin typeface="+mn-lt"/>
                          <a:ea typeface="+mn-ea"/>
                          <a:cs typeface="+mn-cs"/>
                        </a:rPr>
                        <a:t>Further assessment on SDT Booking tool was done and shared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effectLst/>
                          <a:latin typeface="+mn-lt"/>
                          <a:ea typeface="+mn-ea"/>
                          <a:cs typeface="+mn-cs"/>
                        </a:rPr>
                        <a:t>Estimations and timelines have been shared</a:t>
                      </a:r>
                      <a:endParaRPr lang="en-US" sz="1100" kern="1200" baseline="0" dirty="0" smtClean="0">
                        <a:solidFill>
                          <a:schemeClr val="dk1"/>
                        </a:solidFill>
                        <a:latin typeface="+mn-lt"/>
                        <a:ea typeface="+mn-ea"/>
                        <a:cs typeface="+mn-cs"/>
                      </a:endParaRPr>
                    </a:p>
                  </a:txBody>
                  <a:tcPr/>
                </a:tc>
              </a:tr>
              <a:tr h="468723">
                <a:tc>
                  <a:txBody>
                    <a:bodyPr/>
                    <a:lstStyle/>
                    <a:p>
                      <a:r>
                        <a:rPr lang="en-US" sz="1100" kern="1200" baseline="0" dirty="0" smtClean="0">
                          <a:solidFill>
                            <a:schemeClr val="dk1"/>
                          </a:solidFill>
                          <a:effectLst/>
                          <a:latin typeface="+mn-lt"/>
                          <a:ea typeface="+mn-ea"/>
                          <a:cs typeface="+mn-cs"/>
                        </a:rPr>
                        <a:t>Release Management</a:t>
                      </a:r>
                      <a:endParaRPr lang="en-US" sz="1100" kern="1200" baseline="0" dirty="0">
                        <a:solidFill>
                          <a:schemeClr val="dk1"/>
                        </a:solidFill>
                        <a:effectLst/>
                        <a:latin typeface="+mn-lt"/>
                        <a:ea typeface="+mn-ea"/>
                        <a:cs typeface="+mn-cs"/>
                      </a:endParaRP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In Progress</a:t>
                      </a:r>
                    </a:p>
                  </a:txBody>
                  <a:tcPr/>
                </a:tc>
                <a:tc>
                  <a:txBody>
                    <a:bodyPr/>
                    <a:lstStyle/>
                    <a:p>
                      <a:pPr marL="171450" indent="-171450">
                        <a:buFont typeface="Arial" panose="020B0604020202020204" pitchFamily="34" charset="0"/>
                        <a:buChar char="•"/>
                      </a:pPr>
                      <a:r>
                        <a:rPr lang="en-US" sz="1100" baseline="0" dirty="0" smtClean="0">
                          <a:solidFill>
                            <a:schemeClr val="tx1"/>
                          </a:solidFill>
                        </a:rPr>
                        <a:t>Release check list was created and it will be updated in our Release readiness check call.</a:t>
                      </a:r>
                    </a:p>
                  </a:txBody>
                  <a:tcPr/>
                </a:tc>
              </a:tr>
              <a:tr h="52070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Incident</a:t>
                      </a:r>
                      <a:r>
                        <a:rPr lang="en-US" sz="1100" kern="1200" baseline="0" dirty="0" smtClean="0">
                          <a:solidFill>
                            <a:schemeClr val="dk1"/>
                          </a:solidFill>
                          <a:effectLst/>
                          <a:latin typeface="+mn-lt"/>
                          <a:ea typeface="+mn-ea"/>
                          <a:cs typeface="+mn-cs"/>
                        </a:rPr>
                        <a:t> Management</a:t>
                      </a:r>
                      <a:endParaRPr lang="en-US" sz="1100" kern="1200" dirty="0" smtClean="0">
                        <a:solidFill>
                          <a:schemeClr val="dk1"/>
                        </a:solidFill>
                        <a:effectLst/>
                        <a:latin typeface="+mn-lt"/>
                        <a:ea typeface="+mn-ea"/>
                        <a:cs typeface="+mn-cs"/>
                      </a:endParaRP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Ongoing</a:t>
                      </a:r>
                    </a:p>
                  </a:txBody>
                  <a:tcPr/>
                </a:tc>
                <a:tc>
                  <a:txBody>
                    <a:bodyPr/>
                    <a:lstStyle/>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t>Streamlining incidents w.r.t CLICK support cases</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t>Problem ticket creation process finalized.</a:t>
                      </a:r>
                    </a:p>
                    <a:p>
                      <a:pPr marL="171450" marR="0" indent="-171450" algn="l" defTabSz="84402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t>Incidents reported in this week are closed.</a:t>
                      </a:r>
                      <a:endParaRPr lang="en-US" sz="1100" dirty="0" smtClean="0"/>
                    </a:p>
                  </a:txBody>
                  <a:tcPr/>
                </a:tc>
              </a:tr>
              <a:tr h="682767">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effectLst/>
                          <a:latin typeface="+mn-lt"/>
                          <a:ea typeface="+mn-ea"/>
                          <a:cs typeface="+mn-cs"/>
                        </a:rPr>
                        <a:t>Support and Development Process streamlining</a:t>
                      </a:r>
                    </a:p>
                  </a:txBody>
                  <a:tcPr/>
                </a:tc>
                <a:tc>
                  <a:txBody>
                    <a:bodyPr/>
                    <a:lstStyle/>
                    <a:p>
                      <a:r>
                        <a:rPr lang="en-US" sz="1100" dirty="0" smtClean="0"/>
                        <a:t>CG</a:t>
                      </a:r>
                      <a:r>
                        <a:rPr lang="en-US" sz="1100" baseline="0" dirty="0" smtClean="0"/>
                        <a:t> Team</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dirty="0" smtClean="0"/>
                        <a:t>Ongoing</a:t>
                      </a:r>
                    </a:p>
                  </a:txBody>
                  <a:tcPr/>
                </a:tc>
                <a:tc>
                  <a:txBody>
                    <a:bodyPr/>
                    <a:lstStyle/>
                    <a:p>
                      <a:pPr marL="171450" indent="-171450">
                        <a:buFont typeface="Arial" panose="020B0604020202020204" pitchFamily="34" charset="0"/>
                        <a:buChar char="•"/>
                      </a:pPr>
                      <a:r>
                        <a:rPr lang="en-US" sz="1100" dirty="0" smtClean="0"/>
                        <a:t>Daily SCRUM calls initiated</a:t>
                      </a:r>
                      <a:r>
                        <a:rPr lang="en-US" sz="1100" baseline="0" dirty="0" smtClean="0"/>
                        <a:t> and actions tracked to closure</a:t>
                      </a:r>
                    </a:p>
                    <a:p>
                      <a:pPr marL="171450" indent="-171450">
                        <a:buFont typeface="Arial" panose="020B0604020202020204" pitchFamily="34" charset="0"/>
                        <a:buChar char="•"/>
                      </a:pPr>
                      <a:r>
                        <a:rPr lang="en-US" sz="1100" baseline="0" dirty="0" smtClean="0"/>
                        <a:t>Ensuring all email communication to have incident ticket created.</a:t>
                      </a:r>
                    </a:p>
                    <a:p>
                      <a:pPr marL="171450" indent="-171450">
                        <a:buFont typeface="Arial" panose="020B0604020202020204" pitchFamily="34" charset="0"/>
                        <a:buChar char="•"/>
                      </a:pPr>
                      <a:r>
                        <a:rPr lang="en-US" sz="1100" baseline="0" dirty="0" smtClean="0"/>
                        <a:t>Internal defect tracker is maintained to track the QA/UAT defects and owners defined  for each defect.</a:t>
                      </a:r>
                      <a:endParaRPr lang="en-US" sz="1100" dirty="0"/>
                    </a:p>
                  </a:txBody>
                  <a:tcPr/>
                </a:tc>
              </a:tr>
            </a:tbl>
          </a:graphicData>
        </a:graphic>
      </p:graphicFrame>
    </p:spTree>
    <p:extLst>
      <p:ext uri="{BB962C8B-B14F-4D97-AF65-F5344CB8AC3E}">
        <p14:creationId xmlns:p14="http://schemas.microsoft.com/office/powerpoint/2010/main" val="1323843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Update</a:t>
            </a:r>
          </a:p>
        </p:txBody>
      </p:sp>
      <p:sp>
        <p:nvSpPr>
          <p:cNvPr id="3" name="TextBox 42"/>
          <p:cNvSpPr txBox="1"/>
          <p:nvPr/>
        </p:nvSpPr>
        <p:spPr>
          <a:xfrm>
            <a:off x="4421603" y="4479925"/>
            <a:ext cx="4235509" cy="1940957"/>
          </a:xfrm>
          <a:prstGeom prst="roundRect">
            <a:avLst/>
          </a:prstGeom>
          <a:solidFill>
            <a:srgbClr val="E6E8F2"/>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smtClean="0"/>
          </a:p>
          <a:p>
            <a:endParaRPr lang="en-US" sz="1200" dirty="0"/>
          </a:p>
          <a:p>
            <a:pPr>
              <a:buFont typeface="Wingdings" pitchFamily="2" charset="2"/>
              <a:buChar char="q"/>
            </a:pPr>
            <a:r>
              <a:rPr lang="en-US" sz="1200" dirty="0" smtClean="0">
                <a:solidFill>
                  <a:srgbClr val="000000"/>
                </a:solidFill>
                <a:latin typeface="Calibri" pitchFamily="34" charset="0"/>
                <a:cs typeface="Calibri" pitchFamily="34" charset="0"/>
              </a:rPr>
              <a:t>Resolved 2 incident tickets and provided findings for 3 incident tickets</a:t>
            </a:r>
            <a:endParaRPr lang="en-US" sz="1200" dirty="0">
              <a:solidFill>
                <a:srgbClr val="000000"/>
              </a:solidFill>
              <a:latin typeface="Calibri" pitchFamily="34" charset="0"/>
              <a:cs typeface="Calibri" pitchFamily="34" charset="0"/>
            </a:endParaRPr>
          </a:p>
          <a:p>
            <a:pPr>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17  Awaiting 3</a:t>
            </a:r>
            <a:r>
              <a:rPr lang="en-US" sz="1200" baseline="30000" dirty="0" smtClean="0">
                <a:solidFill>
                  <a:srgbClr val="000000"/>
                </a:solidFill>
                <a:latin typeface="Calibri" pitchFamily="34" charset="0"/>
                <a:cs typeface="Calibri" pitchFamily="34" charset="0"/>
              </a:rPr>
              <a:t>rd</a:t>
            </a:r>
            <a:r>
              <a:rPr lang="en-US" sz="1200" dirty="0" smtClean="0">
                <a:solidFill>
                  <a:srgbClr val="000000"/>
                </a:solidFill>
                <a:latin typeface="Calibri" pitchFamily="34" charset="0"/>
                <a:cs typeface="Calibri" pitchFamily="34" charset="0"/>
              </a:rPr>
              <a:t> party - SDT </a:t>
            </a:r>
            <a:r>
              <a:rPr lang="en-US" sz="1200" dirty="0">
                <a:solidFill>
                  <a:srgbClr val="000000"/>
                </a:solidFill>
                <a:latin typeface="Calibri" pitchFamily="34" charset="0"/>
                <a:cs typeface="Calibri" pitchFamily="34" charset="0"/>
              </a:rPr>
              <a:t>Schedule / Mobile  Issues</a:t>
            </a:r>
          </a:p>
          <a:p>
            <a:pPr lvl="1">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15  </a:t>
            </a:r>
            <a:r>
              <a:rPr lang="en-US" sz="1200" dirty="0">
                <a:solidFill>
                  <a:srgbClr val="000000"/>
                </a:solidFill>
                <a:latin typeface="Calibri" pitchFamily="34" charset="0"/>
                <a:cs typeface="Calibri" pitchFamily="34" charset="0"/>
              </a:rPr>
              <a:t>-  CLICK Mobile </a:t>
            </a:r>
            <a:r>
              <a:rPr lang="en-US" sz="1200" dirty="0" smtClean="0">
                <a:solidFill>
                  <a:srgbClr val="000000"/>
                </a:solidFill>
                <a:latin typeface="Calibri" pitchFamily="34" charset="0"/>
                <a:cs typeface="Calibri" pitchFamily="34" charset="0"/>
              </a:rPr>
              <a:t>issues</a:t>
            </a:r>
            <a:endParaRPr lang="en-US" sz="1200" dirty="0">
              <a:solidFill>
                <a:srgbClr val="000000"/>
              </a:solidFill>
              <a:latin typeface="Calibri" pitchFamily="34" charset="0"/>
              <a:cs typeface="Calibri" pitchFamily="34" charset="0"/>
            </a:endParaRPr>
          </a:p>
          <a:p>
            <a:pPr lvl="1">
              <a:buFont typeface="Wingdings" pitchFamily="2" charset="2"/>
              <a:buChar char="q"/>
            </a:pPr>
            <a:r>
              <a:rPr lang="en-US" sz="1200" dirty="0">
                <a:solidFill>
                  <a:srgbClr val="000000"/>
                </a:solidFill>
                <a:latin typeface="Calibri" pitchFamily="34" charset="0"/>
                <a:cs typeface="Calibri" pitchFamily="34" charset="0"/>
              </a:rPr>
              <a:t>  1  -  </a:t>
            </a:r>
            <a:r>
              <a:rPr lang="en-US" sz="1200" dirty="0" smtClean="0">
                <a:solidFill>
                  <a:srgbClr val="000000"/>
                </a:solidFill>
                <a:latin typeface="Calibri" pitchFamily="34" charset="0"/>
                <a:cs typeface="Calibri" pitchFamily="34" charset="0"/>
              </a:rPr>
              <a:t>Known error/issue</a:t>
            </a:r>
          </a:p>
          <a:p>
            <a:pPr lvl="1">
              <a:buFont typeface="Wingdings" pitchFamily="2" charset="2"/>
              <a:buChar char="q"/>
            </a:pPr>
            <a:r>
              <a:rPr lang="en-US" sz="1200" dirty="0">
                <a:solidFill>
                  <a:srgbClr val="000000"/>
                </a:solidFill>
                <a:latin typeface="Calibri" pitchFamily="34" charset="0"/>
                <a:cs typeface="Calibri" pitchFamily="34" charset="0"/>
              </a:rPr>
              <a:t> </a:t>
            </a:r>
            <a:r>
              <a:rPr lang="en-US" sz="1200" dirty="0" smtClean="0">
                <a:solidFill>
                  <a:srgbClr val="000000"/>
                </a:solidFill>
                <a:latin typeface="Calibri" pitchFamily="34" charset="0"/>
                <a:cs typeface="Calibri" pitchFamily="34" charset="0"/>
              </a:rPr>
              <a:t> 1  -  Master Data</a:t>
            </a:r>
            <a:endParaRPr lang="en-US" sz="1200" dirty="0">
              <a:solidFill>
                <a:srgbClr val="000000"/>
              </a:solidFill>
              <a:latin typeface="Calibri" pitchFamily="34" charset="0"/>
              <a:cs typeface="Calibri" pitchFamily="34" charset="0"/>
            </a:endParaRPr>
          </a:p>
          <a:p>
            <a:endParaRPr lang="en-US" sz="1200" dirty="0" smtClean="0"/>
          </a:p>
        </p:txBody>
      </p:sp>
      <p:pic>
        <p:nvPicPr>
          <p:cNvPr id="4" name="Picture 3" descr="blue popout.png"/>
          <p:cNvPicPr>
            <a:picLocks noChangeAspect="1"/>
          </p:cNvPicPr>
          <p:nvPr/>
        </p:nvPicPr>
        <p:blipFill>
          <a:blip r:embed="rId2" cstate="email"/>
          <a:stretch>
            <a:fillRect/>
          </a:stretch>
        </p:blipFill>
        <p:spPr>
          <a:xfrm>
            <a:off x="4409246" y="4449575"/>
            <a:ext cx="4293411" cy="553068"/>
          </a:xfrm>
          <a:prstGeom prst="rect">
            <a:avLst/>
          </a:prstGeom>
        </p:spPr>
      </p:pic>
      <p:sp>
        <p:nvSpPr>
          <p:cNvPr id="5" name="TextBox 4"/>
          <p:cNvSpPr txBox="1"/>
          <p:nvPr/>
        </p:nvSpPr>
        <p:spPr>
          <a:xfrm>
            <a:off x="5621932" y="4556832"/>
            <a:ext cx="1834849" cy="338554"/>
          </a:xfrm>
          <a:prstGeom prst="rect">
            <a:avLst/>
          </a:prstGeom>
          <a:noFill/>
        </p:spPr>
        <p:txBody>
          <a:bodyPr wrap="square" rtlCol="0">
            <a:spAutoFit/>
          </a:bodyPr>
          <a:lstStyle/>
          <a:p>
            <a:pPr algn="ctr"/>
            <a:r>
              <a:rPr lang="en-US" sz="1600" b="1" dirty="0" smtClean="0">
                <a:solidFill>
                  <a:schemeClr val="bg1"/>
                </a:solidFill>
                <a:latin typeface="Candara" panose="020E0502030303020204" pitchFamily="34" charset="0"/>
              </a:rPr>
              <a:t>Inferences</a:t>
            </a:r>
            <a:endParaRPr lang="en-US" sz="1600" b="1" dirty="0">
              <a:solidFill>
                <a:schemeClr val="bg1"/>
              </a:solidFill>
              <a:latin typeface="Candara" panose="020E05020303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044109029"/>
              </p:ext>
            </p:extLst>
          </p:nvPr>
        </p:nvGraphicFramePr>
        <p:xfrm>
          <a:off x="341947" y="4049486"/>
          <a:ext cx="4067299" cy="2306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4294755557"/>
              </p:ext>
            </p:extLst>
          </p:nvPr>
        </p:nvGraphicFramePr>
        <p:xfrm>
          <a:off x="927100" y="1358900"/>
          <a:ext cx="69596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1204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0718410"/>
              </p:ext>
            </p:extLst>
          </p:nvPr>
        </p:nvGraphicFramePr>
        <p:xfrm>
          <a:off x="520700" y="1384290"/>
          <a:ext cx="8254999" cy="4876809"/>
        </p:xfrm>
        <a:graphic>
          <a:graphicData uri="http://schemas.openxmlformats.org/drawingml/2006/table">
            <a:tbl>
              <a:tblPr/>
              <a:tblGrid>
                <a:gridCol w="881385"/>
                <a:gridCol w="1060217"/>
                <a:gridCol w="1660580"/>
                <a:gridCol w="2363133"/>
                <a:gridCol w="2289684"/>
              </a:tblGrid>
              <a:tr h="175440">
                <a:tc gridSpan="5">
                  <a:txBody>
                    <a:bodyPr/>
                    <a:lstStyle/>
                    <a:p>
                      <a:pPr algn="ctr" rtl="0" fontAlgn="b"/>
                      <a:r>
                        <a:rPr lang="en-US" sz="1000" b="1" i="0" u="none" strike="noStrike">
                          <a:solidFill>
                            <a:srgbClr val="FFFFFF"/>
                          </a:solidFill>
                          <a:effectLst/>
                          <a:latin typeface="Arial"/>
                        </a:rPr>
                        <a:t>Incident Management</a:t>
                      </a:r>
                    </a:p>
                  </a:txBody>
                  <a:tcPr marL="9387" marR="9387" marT="938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7988">
                <a:tc>
                  <a:txBody>
                    <a:bodyPr/>
                    <a:lstStyle/>
                    <a:p>
                      <a:pPr algn="ctr" rtl="0" fontAlgn="ctr"/>
                      <a:r>
                        <a:rPr lang="en-US" sz="1000" b="1" i="0" u="none" strike="noStrike">
                          <a:solidFill>
                            <a:srgbClr val="FFFFFF"/>
                          </a:solidFill>
                          <a:effectLst/>
                          <a:latin typeface="Arial"/>
                        </a:rPr>
                        <a:t>Incident #</a:t>
                      </a:r>
                    </a:p>
                  </a:txBody>
                  <a:tcPr marL="9387" marR="9387" marT="938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 Words</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Status</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Problem #</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67988">
                <a:tc>
                  <a:txBody>
                    <a:bodyPr/>
                    <a:lstStyle/>
                    <a:p>
                      <a:pPr algn="l" fontAlgn="ctr"/>
                      <a:r>
                        <a:rPr lang="en-US" sz="1000" b="0" i="0" u="none" strike="noStrike">
                          <a:effectLst/>
                          <a:latin typeface="Arial"/>
                        </a:rPr>
                        <a:t>INC1370193</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ctr"/>
                      <a:r>
                        <a:rPr lang="en-US" sz="1000" b="0" i="0" u="none" strike="noStrike">
                          <a:effectLst/>
                          <a:latin typeface="Arial"/>
                        </a:rPr>
                        <a:t>INC1418668</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Schedule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Master Data</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ctr"/>
                      <a:r>
                        <a:rPr lang="en-US" sz="1000" b="0" i="0" u="none" strike="noStrike">
                          <a:effectLst/>
                          <a:latin typeface="Arial"/>
                        </a:rPr>
                        <a:t>INC1420698</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Schedule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Scheduled - Known Error</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INC1435230</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INC1435245</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INC1435289</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INC1435961</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INC1447060</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INC1447037</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INC1447031</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INC1446914</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INC1447042</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INC1447028</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INC1454094</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INC1463913</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INC1464027</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Click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INC1477114</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Booking</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INC1480047</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Validation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INC1480941</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Validation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3rd Party</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t"/>
                      <a:r>
                        <a:rPr lang="en-US" sz="1000" b="0" i="0" u="none" strike="noStrike">
                          <a:effectLst/>
                          <a:latin typeface="Arial"/>
                        </a:rPr>
                        <a:t>INC1480772</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SDT Mobile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Mobile sync Issue</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effectLst/>
                          <a:latin typeface="Arial"/>
                        </a:rPr>
                        <a:t>Awaiting User Info</a:t>
                      </a:r>
                    </a:p>
                  </a:txBody>
                  <a:tcPr marL="9387" marR="9387" marT="938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effectLst/>
                          <a:latin typeface="Arial"/>
                        </a:rPr>
                        <a:t>NA</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a:txBody>
                    <a:bodyPr/>
                    <a:lstStyle/>
                    <a:p>
                      <a:pPr algn="l" fontAlgn="b"/>
                      <a:r>
                        <a:rPr lang="en-US" sz="1000" b="0" i="0" u="none" strike="noStrike">
                          <a:effectLst/>
                          <a:latin typeface="Arial"/>
                        </a:rPr>
                        <a:t> </a:t>
                      </a:r>
                    </a:p>
                  </a:txBody>
                  <a:tcPr marL="9387" marR="9387" marT="9387"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387" marR="9387" marT="938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387" marR="9387" marT="938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9387" marR="9387" marT="938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 </a:t>
                      </a:r>
                    </a:p>
                  </a:txBody>
                  <a:tcPr marL="9387" marR="9387" marT="9387"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988">
                <a:tc gridSpan="5">
                  <a:txBody>
                    <a:bodyPr/>
                    <a:lstStyle/>
                    <a:p>
                      <a:pPr algn="ctr" rtl="0" fontAlgn="b"/>
                      <a:r>
                        <a:rPr lang="en-US" sz="1000" b="1" i="0" u="none" strike="noStrike">
                          <a:solidFill>
                            <a:srgbClr val="FFFFFF"/>
                          </a:solidFill>
                          <a:effectLst/>
                          <a:latin typeface="Arial"/>
                        </a:rPr>
                        <a:t>Problem Management</a:t>
                      </a:r>
                    </a:p>
                  </a:txBody>
                  <a:tcPr marL="9387" marR="9387" marT="938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7988">
                <a:tc>
                  <a:txBody>
                    <a:bodyPr/>
                    <a:lstStyle/>
                    <a:p>
                      <a:pPr algn="ctr" rtl="0" fontAlgn="ctr"/>
                      <a:r>
                        <a:rPr lang="en-US" sz="1000" b="1" i="0" u="none" strike="noStrike">
                          <a:solidFill>
                            <a:srgbClr val="FFFFFF"/>
                          </a:solidFill>
                          <a:effectLst/>
                          <a:latin typeface="Arial"/>
                        </a:rPr>
                        <a:t>Problem #</a:t>
                      </a:r>
                    </a:p>
                  </a:txBody>
                  <a:tcPr marL="9387" marR="9387" marT="938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Module</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rtl="0" fontAlgn="ctr"/>
                      <a:r>
                        <a:rPr lang="en-US" sz="1000" b="1" i="0" u="none" strike="noStrike">
                          <a:solidFill>
                            <a:srgbClr val="FFFFFF"/>
                          </a:solidFill>
                          <a:effectLst/>
                          <a:latin typeface="Arial"/>
                        </a:rPr>
                        <a:t>Keyword</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1" i="0" u="none" strike="noStrike">
                          <a:solidFill>
                            <a:srgbClr val="FFFFFF"/>
                          </a:solidFill>
                          <a:effectLst/>
                          <a:latin typeface="Arial"/>
                        </a:rPr>
                        <a:t>Status</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l" rtl="0" fontAlgn="ctr"/>
                      <a:r>
                        <a:rPr lang="en-US" sz="1000" b="1" i="0" u="none" strike="noStrike">
                          <a:solidFill>
                            <a:srgbClr val="FFFFFF"/>
                          </a:solidFill>
                          <a:effectLst/>
                          <a:latin typeface="Arial"/>
                        </a:rPr>
                        <a:t>Incident #</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326229">
                <a:tc>
                  <a:txBody>
                    <a:bodyPr/>
                    <a:lstStyle/>
                    <a:p>
                      <a:pPr algn="ctr" rtl="0" fontAlgn="ctr"/>
                      <a:r>
                        <a:rPr lang="en-US" sz="1000" b="0" i="0" u="none" strike="noStrike">
                          <a:solidFill>
                            <a:srgbClr val="00264A"/>
                          </a:solidFill>
                          <a:effectLst/>
                          <a:latin typeface="Arial"/>
                        </a:rPr>
                        <a:t>PRB0045855</a:t>
                      </a:r>
                    </a:p>
                  </a:txBody>
                  <a:tcPr marL="9387" marR="9387" marT="938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Google API</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INC1371682, INC1389372, INC1357120</a:t>
                      </a:r>
                    </a:p>
                  </a:txBody>
                  <a:tcPr marL="9387" marR="9387" marT="938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167988">
                <a:tc>
                  <a:txBody>
                    <a:bodyPr/>
                    <a:lstStyle/>
                    <a:p>
                      <a:pPr algn="ctr" rtl="0" fontAlgn="ctr"/>
                      <a:r>
                        <a:rPr lang="en-US" sz="1000" b="0" i="0" u="none" strike="noStrike">
                          <a:solidFill>
                            <a:srgbClr val="00264A"/>
                          </a:solidFill>
                          <a:effectLst/>
                          <a:latin typeface="Arial"/>
                        </a:rPr>
                        <a:t>PRB0045895</a:t>
                      </a:r>
                    </a:p>
                  </a:txBody>
                  <a:tcPr marL="9387" marR="9387" marT="938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Email Activity</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264A"/>
                          </a:solidFill>
                          <a:effectLst/>
                          <a:latin typeface="Arial"/>
                        </a:rPr>
                        <a:t>Open</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a:effectLst/>
                          <a:latin typeface="Arial"/>
                        </a:rPr>
                        <a:t>INC1285226</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440">
                <a:tc>
                  <a:txBody>
                    <a:bodyPr/>
                    <a:lstStyle/>
                    <a:p>
                      <a:pPr algn="ctr" rtl="0" fontAlgn="ctr"/>
                      <a:r>
                        <a:rPr lang="en-US" sz="1000" b="0" i="0" u="none" strike="noStrike">
                          <a:solidFill>
                            <a:srgbClr val="00264A"/>
                          </a:solidFill>
                          <a:effectLst/>
                          <a:latin typeface="Arial"/>
                        </a:rPr>
                        <a:t>PRB0045475</a:t>
                      </a:r>
                    </a:p>
                  </a:txBody>
                  <a:tcPr marL="9387" marR="9387" marT="938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SDT Booking</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a:solidFill>
                            <a:srgbClr val="00264A"/>
                          </a:solidFill>
                          <a:effectLst/>
                          <a:latin typeface="Arial"/>
                        </a:rPr>
                        <a:t>Performance - Connectivity</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1000" b="0" i="0" u="none" strike="noStrike">
                          <a:solidFill>
                            <a:srgbClr val="000000"/>
                          </a:solidFill>
                          <a:effectLst/>
                          <a:latin typeface="GE inspira pitch"/>
                        </a:rPr>
                        <a:t>Known Error / Pending CA</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000" b="0" i="0" u="none" strike="noStrike" dirty="0">
                          <a:effectLst/>
                          <a:latin typeface="Arial"/>
                        </a:rPr>
                        <a:t>INC1310582</a:t>
                      </a:r>
                    </a:p>
                  </a:txBody>
                  <a:tcPr marL="9387" marR="9387" marT="93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05846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6079183"/>
              </p:ext>
            </p:extLst>
          </p:nvPr>
        </p:nvGraphicFramePr>
        <p:xfrm>
          <a:off x="381330" y="1805790"/>
          <a:ext cx="8394536" cy="3716236"/>
        </p:xfrm>
        <a:graphic>
          <a:graphicData uri="http://schemas.openxmlformats.org/drawingml/2006/table">
            <a:tbl>
              <a:tblPr/>
              <a:tblGrid>
                <a:gridCol w="1610203"/>
                <a:gridCol w="3672335"/>
                <a:gridCol w="3111998"/>
              </a:tblGrid>
              <a:tr h="231885">
                <a:tc rowSpan="6">
                  <a:txBody>
                    <a:bodyPr/>
                    <a:lstStyle/>
                    <a:p>
                      <a:pPr algn="ctr"/>
                      <a:r>
                        <a:rPr lang="en-US" sz="1400" b="1" dirty="0">
                          <a:effectLst/>
                          <a:latin typeface="Candara,sans-serif"/>
                        </a:rPr>
                        <a:t> </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Program</a:t>
                      </a:r>
                      <a:r>
                        <a:rPr lang="en-US" sz="1400" b="1" baseline="0" dirty="0" smtClean="0">
                          <a:effectLst/>
                          <a:latin typeface="Candara,sans-serif"/>
                        </a:rPr>
                        <a:t> Manager</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Priya Patra</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88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Solution Architect</a:t>
                      </a:r>
                      <a:r>
                        <a:rPr lang="en-US" sz="1400" b="1" dirty="0">
                          <a:effectLst/>
                          <a:latin typeface="Candara,sans-serif"/>
                        </a:rPr>
                        <a:t> </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Andrey Reiner</a:t>
                      </a:r>
                      <a:endParaRPr lang="en-US" sz="1400" b="1"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88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Project</a:t>
                      </a:r>
                      <a:r>
                        <a:rPr lang="en-US" sz="1400" b="1" baseline="0" dirty="0" smtClean="0">
                          <a:effectLst/>
                          <a:latin typeface="Candara,sans-serif"/>
                        </a:rPr>
                        <a:t>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Saraswathi Nagaraj</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703">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Business Analyst/Incident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Sathyaraj Rajasekar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577">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Candara,sans-serif"/>
                        </a:rPr>
                        <a:t>Scrum Master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Suvarna Dmello</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233">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rowSpan="3">
                  <a:txBody>
                    <a:bodyPr/>
                    <a:lstStyle/>
                    <a:p>
                      <a:pPr algn="ctr"/>
                      <a:r>
                        <a:rPr lang="en-US" sz="1400" b="1" dirty="0">
                          <a:effectLst/>
                          <a:latin typeface="Candara,sans-serif"/>
                        </a:rPr>
                        <a:t> </a:t>
                      </a:r>
                      <a:r>
                        <a:rPr lang="en-US" sz="1400" b="1" kern="1200" dirty="0" smtClean="0">
                          <a:solidFill>
                            <a:schemeClr val="tx1"/>
                          </a:solidFill>
                          <a:effectLst/>
                          <a:latin typeface="Candara,sans-serif"/>
                          <a:ea typeface="+mn-ea"/>
                          <a:cs typeface="+mn-cs"/>
                        </a:rPr>
                        <a:t>CLICK</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kern="1200" dirty="0" smtClean="0">
                          <a:solidFill>
                            <a:schemeClr val="tx1"/>
                          </a:solidFill>
                          <a:effectLst/>
                          <a:latin typeface="Candara,sans-serif"/>
                          <a:ea typeface="+mn-ea"/>
                          <a:cs typeface="+mn-cs"/>
                        </a:rPr>
                        <a:t>CLICK SME</a:t>
                      </a:r>
                      <a:endParaRPr lang="en-US" sz="1400" b="1" kern="1200" dirty="0">
                        <a:solidFill>
                          <a:schemeClr val="tx1"/>
                        </a:solidFill>
                        <a:effectLst/>
                        <a:latin typeface="Candara,sans-serif"/>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Gopi M</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CLICK SME</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Preeti Sagar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487">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3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703">
                <a:tc rowSpan="8">
                  <a:txBody>
                    <a:bodyPr/>
                    <a:lstStyle/>
                    <a:p>
                      <a:pPr algn="ctr"/>
                      <a:r>
                        <a:rPr lang="en-US" sz="1400" b="1" dirty="0" smtClean="0">
                          <a:effectLst/>
                          <a:latin typeface="Candara,sans-serif"/>
                        </a:rPr>
                        <a:t>DevOps</a:t>
                      </a:r>
                      <a:r>
                        <a:rPr lang="en-US" sz="1400" b="1" baseline="0" dirty="0" smtClean="0">
                          <a:effectLst/>
                          <a:latin typeface="Candara,sans-serif"/>
                        </a:rPr>
                        <a:t> Team</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latin typeface="Candara,sans-serif"/>
                        </a:rPr>
                        <a:t>Technical</a:t>
                      </a:r>
                      <a:r>
                        <a:rPr lang="en-US" sz="1400" b="1" baseline="0" dirty="0" smtClean="0">
                          <a:effectLst/>
                          <a:latin typeface="Candara,sans-serif"/>
                        </a:rPr>
                        <a:t> Lead</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Hita Soni</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458">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SDT Architecture </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Farhan</a:t>
                      </a:r>
                      <a:r>
                        <a:rPr lang="en-US" sz="1400" b="1" baseline="0" dirty="0" smtClean="0">
                          <a:effectLst/>
                        </a:rPr>
                        <a:t> Husain Syed</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Configuration Manager</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Tejashree Bhagat</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66">
                <a:tc vMerge="1">
                  <a:txBody>
                    <a:bodyPr/>
                    <a:lstStyle/>
                    <a:p>
                      <a:pPr algn="ctr"/>
                      <a:endParaRPr lang="en-US"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kern="1200" dirty="0" smtClean="0">
                          <a:solidFill>
                            <a:schemeClr val="tx1"/>
                          </a:solidFill>
                          <a:effectLst/>
                          <a:latin typeface="Candara,sans-serif"/>
                          <a:ea typeface="+mn-ea"/>
                          <a:cs typeface="+mn-cs"/>
                        </a:rPr>
                        <a:t>Release</a:t>
                      </a:r>
                      <a:r>
                        <a:rPr lang="en-US" sz="1400" b="1" kern="1200" baseline="0" dirty="0" smtClean="0">
                          <a:solidFill>
                            <a:schemeClr val="tx1"/>
                          </a:solidFill>
                          <a:effectLst/>
                          <a:latin typeface="Candara,sans-serif"/>
                          <a:ea typeface="+mn-ea"/>
                          <a:cs typeface="+mn-cs"/>
                        </a:rPr>
                        <a:t> manager</a:t>
                      </a:r>
                      <a:endParaRPr lang="en-US" sz="1400" b="1" kern="1200" dirty="0">
                        <a:solidFill>
                          <a:schemeClr val="tx1"/>
                        </a:solidFill>
                        <a:effectLst/>
                        <a:latin typeface="Candara,sans-serif"/>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Jayesh</a:t>
                      </a:r>
                      <a:r>
                        <a:rPr lang="en-US" sz="1400" b="1" baseline="0" dirty="0" smtClean="0">
                          <a:effectLst/>
                        </a:rPr>
                        <a:t> Soni</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175">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44029" rtl="0" eaLnBrk="1" latinLnBrk="0" hangingPunct="1"/>
                      <a:r>
                        <a:rPr lang="en-US" sz="1400" b="1" kern="1200" dirty="0" smtClean="0">
                          <a:solidFill>
                            <a:schemeClr val="tx1"/>
                          </a:solidFill>
                          <a:effectLst/>
                          <a:latin typeface="+mn-lt"/>
                          <a:ea typeface="+mn-ea"/>
                          <a:cs typeface="+mn-cs"/>
                        </a:rPr>
                        <a:t> Senior .NET  Developer</a:t>
                      </a:r>
                      <a:endParaRPr lang="en-US" sz="14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844029"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n-lt"/>
                          <a:ea typeface="+mn-ea"/>
                          <a:cs typeface="+mn-cs"/>
                        </a:rPr>
                        <a:t>Prajna Monappa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904">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a:effectLst/>
                          <a:latin typeface="Candara,sans-serif"/>
                        </a:rPr>
                        <a:t>.</a:t>
                      </a:r>
                      <a:r>
                        <a:rPr lang="en-US" sz="1400" b="1" dirty="0" smtClean="0">
                          <a:effectLst/>
                          <a:latin typeface="Candara,sans-serif"/>
                        </a:rPr>
                        <a:t>NET Developer </a:t>
                      </a:r>
                      <a:r>
                        <a:rPr lang="en-US" sz="1400" b="1" baseline="0" dirty="0" smtClean="0">
                          <a:effectLst/>
                          <a:latin typeface="Candara,sans-serif"/>
                        </a:rPr>
                        <a:t>/Testing </a:t>
                      </a:r>
                      <a:r>
                        <a:rPr lang="en-US" sz="1400" b="1" baseline="0" dirty="0" err="1" smtClean="0">
                          <a:effectLst/>
                          <a:latin typeface="Candara,sans-serif"/>
                        </a:rPr>
                        <a:t>Spoc</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dirty="0" smtClean="0">
                          <a:effectLst/>
                        </a:rPr>
                        <a:t>Ebaad Chowdhry</a:t>
                      </a: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9474">
                <a:tc vMerge="1">
                  <a:txBody>
                    <a:bodyPr/>
                    <a:lstStyle/>
                    <a:p>
                      <a:pPr algn="ctr"/>
                      <a:endParaRPr lang="en-US" b="1">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844029" rtl="0" eaLnBrk="1" latinLnBrk="0" hangingPunct="1"/>
                      <a:r>
                        <a:rPr lang="en-US" sz="1400" b="1" kern="1200" dirty="0" smtClean="0">
                          <a:solidFill>
                            <a:schemeClr val="tx1"/>
                          </a:solidFill>
                          <a:effectLst/>
                          <a:latin typeface="+mn-lt"/>
                          <a:ea typeface="+mn-ea"/>
                          <a:cs typeface="+mn-cs"/>
                        </a:rPr>
                        <a:t>.NET Developer</a:t>
                      </a:r>
                      <a:endParaRPr lang="en-US" sz="14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844029"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n-lt"/>
                          <a:ea typeface="+mn-ea"/>
                          <a:cs typeface="+mn-cs"/>
                        </a:rPr>
                        <a:t>Deepak Vishwakarma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03">
                <a:tc vMerge="1">
                  <a:txBody>
                    <a:bodyPr/>
                    <a:lstStyle/>
                    <a:p>
                      <a:pPr algn="ctr"/>
                      <a:endParaRPr lang="en-US" sz="1400" b="1"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3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300" dirty="0"/>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46786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01739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GE Corporate_072016</Template>
  <TotalTime>23050</TotalTime>
  <Words>916</Words>
  <Application>Microsoft Office PowerPoint</Application>
  <PresentationFormat>On-screen Show (4:3)</PresentationFormat>
  <Paragraphs>304</Paragraphs>
  <Slides>9</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9</vt:i4>
      </vt:variant>
    </vt:vector>
  </HeadingPairs>
  <TitlesOfParts>
    <vt:vector size="14" baseType="lpstr">
      <vt:lpstr>GE Corporate_072016</vt:lpstr>
      <vt:lpstr>Closing slides</vt:lpstr>
      <vt:lpstr>Section break</vt:lpstr>
      <vt:lpstr>CG PPT Template_2015</vt:lpstr>
      <vt:lpstr>think-cell Slide</vt:lpstr>
      <vt:lpstr>GEHC SDT Weekly Status Report </vt:lpstr>
      <vt:lpstr>Open Actions</vt:lpstr>
      <vt:lpstr>Open Actions (contd.)</vt:lpstr>
      <vt:lpstr>PowerPoint Presentation</vt:lpstr>
      <vt:lpstr>Focus Area Updates</vt:lpstr>
      <vt:lpstr>Incident Update</vt:lpstr>
      <vt:lpstr>Incident Tickets</vt:lpstr>
      <vt:lpstr>The Team</vt:lpstr>
      <vt:lpstr>THANK YOU</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564</cp:revision>
  <dcterms:created xsi:type="dcterms:W3CDTF">2016-09-12T09:10:56Z</dcterms:created>
  <dcterms:modified xsi:type="dcterms:W3CDTF">2017-02-13T09:27:56Z</dcterms:modified>
</cp:coreProperties>
</file>