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15"/>
  </p:notesMasterIdLst>
  <p:sldIdLst>
    <p:sldId id="259" r:id="rId5"/>
    <p:sldId id="305" r:id="rId6"/>
    <p:sldId id="325" r:id="rId7"/>
    <p:sldId id="312" r:id="rId8"/>
    <p:sldId id="322" r:id="rId9"/>
    <p:sldId id="328" r:id="rId10"/>
    <p:sldId id="329" r:id="rId11"/>
    <p:sldId id="326" r:id="rId12"/>
    <p:sldId id="327" r:id="rId13"/>
    <p:sldId id="28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80" d="100"/>
          <a:sy n="80" d="100"/>
        </p:scale>
        <p:origin x="-1374" y="150"/>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[SDT_Incident_Update_01_24_2017.xls]Sheet2!PivotTable2</c:name>
    <c:fmtId val="-1"/>
  </c:pivotSource>
  <c:chart>
    <c:title>
      <c:tx>
        <c:rich>
          <a:bodyPr/>
          <a:lstStyle/>
          <a:p>
            <a:pPr>
              <a:defRPr/>
            </a:pPr>
            <a:r>
              <a:rPr lang="en-US"/>
              <a:t>Problem</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Sheet2!$B$26:$B$27</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Sheet2!$A$28:$A$30</c:f>
              <c:strCache>
                <c:ptCount val="2"/>
                <c:pt idx="0">
                  <c:v>Known Error / Pending CA</c:v>
                </c:pt>
                <c:pt idx="1">
                  <c:v>Open</c:v>
                </c:pt>
              </c:strCache>
            </c:strRef>
          </c:cat>
          <c:val>
            <c:numRef>
              <c:f>Sheet2!$B$28:$B$30</c:f>
              <c:numCache>
                <c:formatCode>General</c:formatCode>
                <c:ptCount val="2"/>
                <c:pt idx="0">
                  <c:v>1</c:v>
                </c:pt>
                <c:pt idx="1">
                  <c:v>2</c:v>
                </c:pt>
              </c:numCache>
            </c:numRef>
          </c:val>
        </c:ser>
        <c:dLbls>
          <c:showLegendKey val="0"/>
          <c:showVal val="0"/>
          <c:showCatName val="0"/>
          <c:showSerName val="0"/>
          <c:showPercent val="0"/>
          <c:showBubbleSize val="0"/>
        </c:dLbls>
        <c:gapWidth val="150"/>
        <c:axId val="24076672"/>
        <c:axId val="24078208"/>
      </c:barChart>
      <c:catAx>
        <c:axId val="24076672"/>
        <c:scaling>
          <c:orientation val="minMax"/>
        </c:scaling>
        <c:delete val="0"/>
        <c:axPos val="b"/>
        <c:majorTickMark val="out"/>
        <c:minorTickMark val="none"/>
        <c:tickLblPos val="nextTo"/>
        <c:crossAx val="24078208"/>
        <c:crosses val="autoZero"/>
        <c:auto val="1"/>
        <c:lblAlgn val="ctr"/>
        <c:lblOffset val="100"/>
        <c:noMultiLvlLbl val="0"/>
      </c:catAx>
      <c:valAx>
        <c:axId val="24078208"/>
        <c:scaling>
          <c:orientation val="minMax"/>
        </c:scaling>
        <c:delete val="0"/>
        <c:axPos val="l"/>
        <c:majorGridlines/>
        <c:numFmt formatCode="General" sourceLinked="1"/>
        <c:majorTickMark val="out"/>
        <c:minorTickMark val="none"/>
        <c:tickLblPos val="nextTo"/>
        <c:crossAx val="24076672"/>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[SDT_Incident_Update_02_15_2017.xls]Pivot!PivotTable3</c:name>
    <c:fmtId val="-1"/>
  </c:pivotSource>
  <c:chart>
    <c:title>
      <c:tx>
        <c:rich>
          <a:bodyPr/>
          <a:lstStyle/>
          <a:p>
            <a:pPr>
              <a:defRPr/>
            </a:pPr>
            <a:r>
              <a:rPr lang="en-US"/>
              <a:t>Incident tickets</a:t>
            </a:r>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Pivot!$D$1:$D$2</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Pivot!$C$3:$C$8</c:f>
              <c:strCache>
                <c:ptCount val="5"/>
                <c:pt idx="0">
                  <c:v>Awaiting 3rd Party</c:v>
                </c:pt>
                <c:pt idx="1">
                  <c:v>Awaiting User Info</c:v>
                </c:pt>
                <c:pt idx="2">
                  <c:v>Closed</c:v>
                </c:pt>
                <c:pt idx="3">
                  <c:v>Resolved</c:v>
                </c:pt>
                <c:pt idx="4">
                  <c:v>Resolved – Awaiting Problem</c:v>
                </c:pt>
              </c:strCache>
            </c:strRef>
          </c:cat>
          <c:val>
            <c:numRef>
              <c:f>Pivot!$D$3:$D$8</c:f>
              <c:numCache>
                <c:formatCode>General</c:formatCode>
                <c:ptCount val="5"/>
                <c:pt idx="0">
                  <c:v>19</c:v>
                </c:pt>
                <c:pt idx="1">
                  <c:v>3</c:v>
                </c:pt>
                <c:pt idx="2">
                  <c:v>9</c:v>
                </c:pt>
                <c:pt idx="3">
                  <c:v>1</c:v>
                </c:pt>
                <c:pt idx="4">
                  <c:v>2</c:v>
                </c:pt>
              </c:numCache>
            </c:numRef>
          </c:val>
        </c:ser>
        <c:dLbls>
          <c:showLegendKey val="0"/>
          <c:showVal val="0"/>
          <c:showCatName val="0"/>
          <c:showSerName val="0"/>
          <c:showPercent val="0"/>
          <c:showBubbleSize val="0"/>
        </c:dLbls>
        <c:gapWidth val="150"/>
        <c:axId val="23548672"/>
        <c:axId val="23550208"/>
      </c:barChart>
      <c:catAx>
        <c:axId val="23548672"/>
        <c:scaling>
          <c:orientation val="minMax"/>
        </c:scaling>
        <c:delete val="0"/>
        <c:axPos val="b"/>
        <c:majorTickMark val="out"/>
        <c:minorTickMark val="none"/>
        <c:tickLblPos val="nextTo"/>
        <c:crossAx val="23550208"/>
        <c:crosses val="autoZero"/>
        <c:auto val="1"/>
        <c:lblAlgn val="ctr"/>
        <c:lblOffset val="100"/>
        <c:noMultiLvlLbl val="0"/>
      </c:catAx>
      <c:valAx>
        <c:axId val="23550208"/>
        <c:scaling>
          <c:orientation val="minMax"/>
        </c:scaling>
        <c:delete val="0"/>
        <c:axPos val="l"/>
        <c:majorGridlines/>
        <c:numFmt formatCode="General" sourceLinked="1"/>
        <c:majorTickMark val="out"/>
        <c:minorTickMark val="none"/>
        <c:tickLblPos val="nextTo"/>
        <c:crossAx val="23548672"/>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2/16/2017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078C2A-391C-4315-98C7-FAA60D7DFAAB}" type="slidenum">
              <a:rPr lang="en-US" smtClean="0"/>
              <a:t>3</a:t>
            </a:fld>
            <a:endParaRPr lang="en-US"/>
          </a:p>
        </p:txBody>
      </p:sp>
    </p:spTree>
    <p:extLst>
      <p:ext uri="{BB962C8B-B14F-4D97-AF65-F5344CB8AC3E}">
        <p14:creationId xmlns:p14="http://schemas.microsoft.com/office/powerpoint/2010/main" val="1127757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685"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8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87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9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9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99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02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06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09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11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75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77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8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8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85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8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89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92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709"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94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97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7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7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78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80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82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662"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949"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04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731"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9.png"/><Relationship Id="rId7" Type="http://schemas.openxmlformats.org/officeDocument/2006/relationships/oleObject" Target="../embeddings/Microsoft_Excel_97-2003_Worksheet1.xls"/><Relationship Id="rId2" Type="http://schemas.openxmlformats.org/officeDocument/2006/relationships/slideLayout" Target="../slideLayouts/slideLayout10.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02/16/17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3860210"/>
              </p:ext>
            </p:extLst>
          </p:nvPr>
        </p:nvGraphicFramePr>
        <p:xfrm>
          <a:off x="292099" y="1397001"/>
          <a:ext cx="8674101" cy="4464641"/>
        </p:xfrm>
        <a:graphic>
          <a:graphicData uri="http://schemas.openxmlformats.org/drawingml/2006/table">
            <a:tbl>
              <a:tblPr firstRow="1" bandRow="1">
                <a:tableStyleId>{7DF18680-E054-41AD-8BC1-D1AEF772440D}</a:tableStyleId>
              </a:tblPr>
              <a:tblGrid>
                <a:gridCol w="2280529"/>
                <a:gridCol w="1190847"/>
                <a:gridCol w="1086791"/>
                <a:gridCol w="1005861"/>
                <a:gridCol w="897327"/>
                <a:gridCol w="1299379"/>
                <a:gridCol w="913367"/>
              </a:tblGrid>
              <a:tr h="644917">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Actual Closure Date</a:t>
                      </a:r>
                      <a:endParaRPr lang="en-US" sz="1200" dirty="0"/>
                    </a:p>
                  </a:txBody>
                  <a:tcPr/>
                </a:tc>
                <a:tc>
                  <a:txBody>
                    <a:bodyPr/>
                    <a:lstStyle/>
                    <a:p>
                      <a:r>
                        <a:rPr lang="en-US" sz="1200" dirty="0" smtClean="0"/>
                        <a:t>Owner Comment</a:t>
                      </a:r>
                      <a:endParaRPr lang="en-US" sz="1200" dirty="0"/>
                    </a:p>
                  </a:txBody>
                  <a:tcPr/>
                </a:tc>
                <a:tc>
                  <a:txBody>
                    <a:bodyPr/>
                    <a:lstStyle/>
                    <a:p>
                      <a:r>
                        <a:rPr lang="en-US" sz="1200" dirty="0" smtClean="0"/>
                        <a:t>Status</a:t>
                      </a:r>
                      <a:endParaRPr lang="en-US" sz="1200" dirty="0"/>
                    </a:p>
                  </a:txBody>
                  <a:tcPr/>
                </a:tc>
              </a:tr>
              <a:tr h="990267">
                <a:tc>
                  <a:txBody>
                    <a:bodyPr/>
                    <a:lstStyle/>
                    <a:p>
                      <a:r>
                        <a:rPr lang="en-US" sz="1100" kern="1200" baseline="0" dirty="0" smtClean="0">
                          <a:solidFill>
                            <a:schemeClr val="dk1"/>
                          </a:solidFill>
                          <a:effectLst/>
                          <a:latin typeface="+mn-lt"/>
                          <a:ea typeface="+mn-ea"/>
                          <a:cs typeface="+mn-cs"/>
                        </a:rPr>
                        <a:t>CLICK certification to four of our  SDT Team members</a:t>
                      </a:r>
                      <a:endParaRPr lang="en-US" sz="1100" kern="1200" baseline="0" dirty="0">
                        <a:solidFill>
                          <a:schemeClr val="dk1"/>
                        </a:solidFill>
                        <a:effectLst/>
                        <a:latin typeface="+mn-lt"/>
                        <a:ea typeface="+mn-ea"/>
                        <a:cs typeface="+mn-cs"/>
                      </a:endParaRP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Weekly Status </a:t>
                      </a:r>
                    </a:p>
                    <a:p>
                      <a:endParaRPr lang="en-US" sz="1100" dirty="0"/>
                    </a:p>
                  </a:txBody>
                  <a:tcPr/>
                </a:tc>
                <a:tc>
                  <a:txBody>
                    <a:bodyPr/>
                    <a:lstStyle/>
                    <a:p>
                      <a:r>
                        <a:rPr lang="en-US" sz="1100" dirty="0" smtClean="0"/>
                        <a:t>05-Feb-2017</a:t>
                      </a:r>
                      <a:endParaRPr lang="en-US" sz="1100" dirty="0"/>
                    </a:p>
                  </a:txBody>
                  <a:tcPr/>
                </a:tc>
                <a:tc>
                  <a:txBody>
                    <a:bodyPr/>
                    <a:lstStyle/>
                    <a:p>
                      <a:r>
                        <a:rPr lang="en-US" sz="1100" dirty="0" smtClean="0"/>
                        <a:t>13-Feb-2017</a:t>
                      </a:r>
                      <a:endParaRPr lang="en-US" sz="1100" dirty="0"/>
                    </a:p>
                  </a:txBody>
                  <a:tcPr/>
                </a:tc>
                <a:tc>
                  <a:txBody>
                    <a:bodyPr/>
                    <a:lstStyle/>
                    <a:p>
                      <a:r>
                        <a:rPr lang="en-US" sz="1100" dirty="0" smtClean="0"/>
                        <a:t>Deepak-CS</a:t>
                      </a:r>
                      <a:r>
                        <a:rPr lang="en-US" sz="1100" baseline="0" dirty="0" smtClean="0"/>
                        <a:t> &amp; CM</a:t>
                      </a:r>
                    </a:p>
                    <a:p>
                      <a:r>
                        <a:rPr lang="en-US" sz="1100" baseline="0" dirty="0" smtClean="0"/>
                        <a:t>Jayesh-CS &amp; CM</a:t>
                      </a:r>
                    </a:p>
                    <a:p>
                      <a:r>
                        <a:rPr lang="en-US" sz="1100" baseline="0" dirty="0" smtClean="0"/>
                        <a:t>Ebaad-CS &amp; CM</a:t>
                      </a:r>
                    </a:p>
                    <a:p>
                      <a:r>
                        <a:rPr lang="en-US" sz="1100" baseline="0" dirty="0" smtClean="0"/>
                        <a:t>Farhan–CS &amp; CM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Closed</a:t>
                      </a:r>
                      <a:endParaRPr lang="en-US" sz="1100" dirty="0"/>
                    </a:p>
                  </a:txBody>
                  <a:tcPr/>
                </a:tc>
              </a:tr>
              <a:tr h="767758">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mn-lt"/>
                          <a:ea typeface="+mn-ea"/>
                          <a:cs typeface="+mn-cs"/>
                        </a:rPr>
                        <a:t>Mobility Team or tiger team to be formed to resolve all CLICK mobile issues</a:t>
                      </a:r>
                    </a:p>
                  </a:txBody>
                  <a:tcPr/>
                </a:tc>
                <a:tc>
                  <a:txBody>
                    <a:bodyPr/>
                    <a:lstStyle/>
                    <a:p>
                      <a:r>
                        <a:rPr lang="en-US" sz="1100" dirty="0" smtClean="0"/>
                        <a:t>Rohit</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Tiger team is already setup now working on resolution.</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endParaRPr lang="en-US" sz="1100" dirty="0"/>
                    </a:p>
                  </a:txBody>
                  <a:tcPr/>
                </a:tc>
              </a:tr>
              <a:tr h="69509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mn-lt"/>
                          <a:ea typeface="+mn-ea"/>
                          <a:cs typeface="+mn-cs"/>
                        </a:rPr>
                        <a:t>Performance issues: SDT Booking and Architecture Assessment.</a:t>
                      </a:r>
                    </a:p>
                  </a:txBody>
                  <a:tcPr/>
                </a:tc>
                <a:tc>
                  <a:txBody>
                    <a:bodyPr/>
                    <a:lstStyle/>
                    <a:p>
                      <a:r>
                        <a:rPr lang="en-US" sz="1100" dirty="0" smtClean="0"/>
                        <a:t>Hita/Andrey/Urmila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28-Feb-2017</a:t>
                      </a:r>
                      <a:endParaRPr lang="en-US" sz="1100" dirty="0"/>
                    </a:p>
                  </a:txBody>
                  <a:tcPr/>
                </a:tc>
                <a:tc>
                  <a:txBody>
                    <a:bodyPr/>
                    <a:lstStyle/>
                    <a:p>
                      <a:endParaRPr lang="en-US" sz="1100" dirty="0"/>
                    </a:p>
                  </a:txBody>
                  <a:tcPr/>
                </a:tc>
                <a:tc>
                  <a:txBody>
                    <a:bodyPr/>
                    <a:lstStyle/>
                    <a:p>
                      <a:r>
                        <a:rPr lang="en-US" sz="1100" dirty="0" smtClean="0"/>
                        <a:t>Initial assessment </a:t>
                      </a:r>
                      <a:r>
                        <a:rPr lang="en-US" sz="1100" baseline="0" dirty="0" smtClean="0"/>
                        <a:t>was shared.</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p>
                    <a:p>
                      <a:endParaRPr lang="en-US" sz="1100" dirty="0"/>
                    </a:p>
                  </a:txBody>
                  <a:tcPr/>
                </a:tc>
              </a:tr>
              <a:tr h="429944">
                <a:tc>
                  <a:txBody>
                    <a:bodyPr/>
                    <a:lstStyle/>
                    <a:p>
                      <a:r>
                        <a:rPr lang="en-US" sz="1100" kern="1200" baseline="0" dirty="0" smtClean="0">
                          <a:solidFill>
                            <a:schemeClr val="dk1"/>
                          </a:solidFill>
                          <a:effectLst/>
                          <a:latin typeface="+mn-lt"/>
                          <a:ea typeface="+mn-ea"/>
                          <a:cs typeface="+mn-cs"/>
                        </a:rPr>
                        <a:t>Ownership on Tickets/Process adherence(Agile Mechanism)</a:t>
                      </a:r>
                      <a:endParaRPr lang="en-US" sz="1100" kern="1200" baseline="0" dirty="0">
                        <a:solidFill>
                          <a:schemeClr val="dk1"/>
                        </a:solidFill>
                        <a:effectLst/>
                        <a:latin typeface="+mn-lt"/>
                        <a:ea typeface="+mn-ea"/>
                        <a:cs typeface="+mn-cs"/>
                      </a:endParaRPr>
                    </a:p>
                  </a:txBody>
                  <a:tcPr/>
                </a:tc>
                <a:tc>
                  <a:txBody>
                    <a:bodyPr/>
                    <a:lstStyle/>
                    <a:p>
                      <a:r>
                        <a:rPr lang="en-US" sz="1100" dirty="0" smtClean="0"/>
                        <a:t>Suvarna/Sathyaraj</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Ongoing</a:t>
                      </a:r>
                      <a:endParaRPr lang="en-US" sz="1100" dirty="0"/>
                    </a:p>
                  </a:txBody>
                  <a:tcPr/>
                </a:tc>
                <a:tc>
                  <a:txBody>
                    <a:bodyPr/>
                    <a:lstStyle/>
                    <a:p>
                      <a:endParaRPr lang="en-US" sz="1100" dirty="0"/>
                    </a:p>
                  </a:txBody>
                  <a:tcPr/>
                </a:tc>
                <a:tc>
                  <a:txBody>
                    <a:bodyPr/>
                    <a:lstStyle/>
                    <a:p>
                      <a:endParaRPr lang="en-US" sz="1100" dirty="0"/>
                    </a:p>
                  </a:txBody>
                  <a:tcPr/>
                </a:tc>
                <a:tc>
                  <a:txBody>
                    <a:bodyPr/>
                    <a:lstStyle/>
                    <a:p>
                      <a:r>
                        <a:rPr lang="en-US" sz="1100" dirty="0" smtClean="0"/>
                        <a:t>In Progress</a:t>
                      </a:r>
                      <a:endParaRPr lang="en-US" sz="1100" dirty="0"/>
                    </a:p>
                  </a:txBody>
                  <a:tcPr/>
                </a:tc>
              </a:tr>
              <a:tr h="936664">
                <a:tc>
                  <a:txBody>
                    <a:bodyPr/>
                    <a:lstStyle/>
                    <a:p>
                      <a:r>
                        <a:rPr lang="en-US" sz="1100" kern="1200" baseline="0" dirty="0" smtClean="0">
                          <a:solidFill>
                            <a:schemeClr val="dk1"/>
                          </a:solidFill>
                          <a:effectLst/>
                          <a:latin typeface="+mn-lt"/>
                          <a:ea typeface="+mn-ea"/>
                          <a:cs typeface="+mn-cs"/>
                        </a:rPr>
                        <a:t>Release management(Deployment activities for Release 1.3)</a:t>
                      </a:r>
                      <a:endParaRPr lang="en-US" sz="1100" kern="1200" baseline="0" dirty="0">
                        <a:solidFill>
                          <a:schemeClr val="dk1"/>
                        </a:solidFill>
                        <a:effectLst/>
                        <a:latin typeface="+mn-lt"/>
                        <a:ea typeface="+mn-ea"/>
                        <a:cs typeface="+mn-cs"/>
                      </a:endParaRPr>
                    </a:p>
                  </a:txBody>
                  <a:tcPr/>
                </a:tc>
                <a:tc>
                  <a:txBody>
                    <a:bodyPr/>
                    <a:lstStyle/>
                    <a:p>
                      <a:r>
                        <a:rPr lang="en-US" sz="1100" dirty="0" smtClean="0"/>
                        <a:t>Jayesh/Tejashree</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03-Feb-2017</a:t>
                      </a:r>
                      <a:endParaRPr lang="en-US" sz="1100" dirty="0"/>
                    </a:p>
                  </a:txBody>
                  <a:tcPr/>
                </a:tc>
                <a:tc>
                  <a:txBody>
                    <a:bodyPr/>
                    <a:lstStyle/>
                    <a:p>
                      <a:endParaRPr lang="en-US" sz="1100" dirty="0"/>
                    </a:p>
                  </a:txBody>
                  <a:tcPr/>
                </a:tc>
                <a:tc>
                  <a:txBody>
                    <a:bodyPr/>
                    <a:lstStyle/>
                    <a:p>
                      <a:r>
                        <a:rPr lang="en-US" sz="1100" dirty="0" smtClean="0"/>
                        <a:t>Confirmation from Meera/Sitara on time zone</a:t>
                      </a:r>
                      <a:r>
                        <a:rPr lang="en-US" sz="1100" baseline="0" dirty="0" smtClean="0"/>
                        <a:t> difference for Indonesia region.</a:t>
                      </a:r>
                      <a:endParaRPr lang="en-US" sz="1100" dirty="0"/>
                    </a:p>
                  </a:txBody>
                  <a:tcPr/>
                </a:tc>
                <a:tc>
                  <a:txBody>
                    <a:bodyPr/>
                    <a:lstStyle/>
                    <a:p>
                      <a:r>
                        <a:rPr lang="en-US" sz="1100" dirty="0" smtClean="0"/>
                        <a:t>On Hold</a:t>
                      </a:r>
                      <a:endParaRPr lang="en-US" sz="11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smtClean="0"/>
              <a:t>Actions (contd.)</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03426785"/>
              </p:ext>
            </p:extLst>
          </p:nvPr>
        </p:nvGraphicFramePr>
        <p:xfrm>
          <a:off x="212724" y="1657351"/>
          <a:ext cx="8562976" cy="3352800"/>
        </p:xfrm>
        <a:graphic>
          <a:graphicData uri="http://schemas.openxmlformats.org/drawingml/2006/table">
            <a:tbl>
              <a:tblPr firstRow="1" bandRow="1">
                <a:tableStyleId>{7DF18680-E054-41AD-8BC1-D1AEF772440D}</a:tableStyleId>
              </a:tblPr>
              <a:tblGrid>
                <a:gridCol w="2251313"/>
                <a:gridCol w="1175590"/>
                <a:gridCol w="1072869"/>
                <a:gridCol w="992974"/>
                <a:gridCol w="992974"/>
                <a:gridCol w="1175590"/>
                <a:gridCol w="901666"/>
              </a:tblGrid>
              <a:tr h="438149">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Actual Closure Date</a:t>
                      </a:r>
                      <a:endParaRPr lang="en-US" sz="1200" dirty="0"/>
                    </a:p>
                  </a:txBody>
                  <a:tcPr/>
                </a:tc>
                <a:tc>
                  <a:txBody>
                    <a:bodyPr/>
                    <a:lstStyle/>
                    <a:p>
                      <a:r>
                        <a:rPr lang="en-US" sz="1200" dirty="0" smtClean="0"/>
                        <a:t>Owner Comment</a:t>
                      </a:r>
                      <a:endParaRPr lang="en-US" sz="1200" dirty="0"/>
                    </a:p>
                  </a:txBody>
                  <a:tcPr/>
                </a:tc>
                <a:tc>
                  <a:txBody>
                    <a:bodyPr/>
                    <a:lstStyle/>
                    <a:p>
                      <a:r>
                        <a:rPr lang="en-US" sz="1200" dirty="0" smtClean="0"/>
                        <a:t>Status</a:t>
                      </a:r>
                      <a:endParaRPr lang="en-US" sz="1200" dirty="0"/>
                    </a:p>
                  </a:txBody>
                  <a:tcPr/>
                </a:tc>
              </a:tr>
              <a:tr h="405753">
                <a:tc>
                  <a:txBody>
                    <a:bodyPr/>
                    <a:lstStyle/>
                    <a:p>
                      <a:r>
                        <a:rPr lang="en-US" sz="1100" kern="1200" baseline="0" dirty="0" smtClean="0">
                          <a:solidFill>
                            <a:schemeClr val="dk1"/>
                          </a:solidFill>
                          <a:effectLst/>
                          <a:latin typeface="+mn-lt"/>
                          <a:ea typeface="+mn-ea"/>
                          <a:cs typeface="+mn-cs"/>
                        </a:rPr>
                        <a:t>GEHC to find a problem manager from GE corporate</a:t>
                      </a:r>
                      <a:endParaRPr lang="en-US" sz="1100" kern="1200" baseline="0" dirty="0">
                        <a:solidFill>
                          <a:schemeClr val="dk1"/>
                        </a:solidFill>
                        <a:effectLst/>
                        <a:latin typeface="+mn-lt"/>
                        <a:ea typeface="+mn-ea"/>
                        <a:cs typeface="+mn-cs"/>
                      </a:endParaRPr>
                    </a:p>
                  </a:txBody>
                  <a:tcPr/>
                </a:tc>
                <a:tc>
                  <a:txBody>
                    <a:bodyPr/>
                    <a:lstStyle/>
                    <a:p>
                      <a:r>
                        <a:rPr lang="en-US" sz="1100" dirty="0" smtClean="0"/>
                        <a:t>Chandra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r>
                        <a:rPr lang="en-US" sz="1100" dirty="0" smtClean="0"/>
                        <a:t>Will identify the</a:t>
                      </a:r>
                      <a:r>
                        <a:rPr lang="en-US" sz="1100" baseline="0" dirty="0" smtClean="0"/>
                        <a:t> problem manager when we have problem in hand.</a:t>
                      </a:r>
                      <a:endParaRPr lang="en-US" sz="1100" dirty="0"/>
                    </a:p>
                  </a:txBody>
                  <a:tcPr/>
                </a:tc>
                <a:tc>
                  <a:txBody>
                    <a:bodyPr/>
                    <a:lstStyle/>
                    <a:p>
                      <a:r>
                        <a:rPr lang="en-US" sz="1100" dirty="0" smtClean="0"/>
                        <a:t>On Hold</a:t>
                      </a:r>
                      <a:endParaRPr lang="en-US" sz="1100" dirty="0"/>
                    </a:p>
                  </a:txBody>
                  <a:tcPr/>
                </a:tc>
              </a:tr>
              <a:tr h="455330">
                <a:tc>
                  <a:txBody>
                    <a:bodyPr/>
                    <a:lstStyle/>
                    <a:p>
                      <a:pPr marL="0" algn="l" defTabSz="844029" rtl="0" eaLnBrk="1" latinLnBrk="0" hangingPunct="1"/>
                      <a:r>
                        <a:rPr lang="en-US" sz="1100" kern="1200" baseline="0" dirty="0" smtClean="0">
                          <a:solidFill>
                            <a:schemeClr val="dk1"/>
                          </a:solidFill>
                          <a:effectLst/>
                          <a:latin typeface="+mn-lt"/>
                          <a:ea typeface="+mn-ea"/>
                          <a:cs typeface="+mn-cs"/>
                        </a:rPr>
                        <a:t>GEHC to share nonfunctional requirements</a:t>
                      </a:r>
                      <a:endParaRPr lang="en-US" sz="1100" kern="1200" baseline="0" dirty="0">
                        <a:solidFill>
                          <a:schemeClr val="dk1"/>
                        </a:solidFill>
                        <a:effectLst/>
                        <a:latin typeface="+mn-lt"/>
                        <a:ea typeface="+mn-ea"/>
                        <a:cs typeface="+mn-cs"/>
                      </a:endParaRPr>
                    </a:p>
                  </a:txBody>
                  <a:tcPr/>
                </a:tc>
                <a:tc>
                  <a:txBody>
                    <a:bodyPr/>
                    <a:lstStyle/>
                    <a:p>
                      <a:r>
                        <a:rPr lang="en-US" sz="1100" dirty="0" smtClean="0"/>
                        <a:t>Chandra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r>
                        <a:rPr lang="en-US" sz="1100" dirty="0" smtClean="0"/>
                        <a:t>Few are identified from Rally </a:t>
                      </a:r>
                      <a:endParaRPr lang="en-US" sz="1100" dirty="0"/>
                    </a:p>
                  </a:txBody>
                  <a:tcPr/>
                </a:tc>
                <a:tc>
                  <a:txBody>
                    <a:bodyPr/>
                    <a:lstStyle/>
                    <a:p>
                      <a:r>
                        <a:rPr lang="en-US" sz="1100" dirty="0" smtClean="0"/>
                        <a:t>In Progress</a:t>
                      </a:r>
                      <a:endParaRPr lang="en-US" sz="1100" dirty="0"/>
                    </a:p>
                  </a:txBody>
                  <a:tcPr/>
                </a:tc>
              </a:tr>
              <a:tr h="386250">
                <a:tc>
                  <a:txBody>
                    <a:bodyPr/>
                    <a:lstStyle/>
                    <a:p>
                      <a:pPr marL="0" algn="l" defTabSz="844029" rtl="0" eaLnBrk="1" latinLnBrk="0" hangingPunct="1"/>
                      <a:r>
                        <a:rPr lang="en-US" sz="1100" kern="1200" baseline="0" dirty="0" smtClean="0">
                          <a:solidFill>
                            <a:schemeClr val="dk1"/>
                          </a:solidFill>
                          <a:effectLst/>
                          <a:latin typeface="+mn-lt"/>
                          <a:ea typeface="+mn-ea"/>
                          <a:cs typeface="+mn-cs"/>
                        </a:rPr>
                        <a:t>GEHC to check and confirm on L1 support - on call support</a:t>
                      </a:r>
                      <a:endParaRPr lang="en-US" sz="1100" kern="1200" baseline="0" dirty="0">
                        <a:solidFill>
                          <a:schemeClr val="dk1"/>
                        </a:solidFill>
                        <a:effectLst/>
                        <a:latin typeface="+mn-lt"/>
                        <a:ea typeface="+mn-ea"/>
                        <a:cs typeface="+mn-cs"/>
                      </a:endParaRPr>
                    </a:p>
                  </a:txBody>
                  <a:tcPr/>
                </a:tc>
                <a:tc>
                  <a:txBody>
                    <a:bodyPr/>
                    <a:lstStyle/>
                    <a:p>
                      <a:r>
                        <a:rPr lang="en-US" sz="1100" dirty="0" smtClean="0"/>
                        <a:t>Chandra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pPr marL="0" algn="l" defTabSz="844029" rtl="0" eaLnBrk="1" latinLnBrk="0" hangingPunct="1"/>
                      <a:r>
                        <a:rPr lang="en-US" sz="1100" kern="1200" dirty="0" smtClean="0">
                          <a:solidFill>
                            <a:schemeClr val="dk1"/>
                          </a:solidFill>
                          <a:latin typeface="+mn-lt"/>
                          <a:ea typeface="+mn-ea"/>
                          <a:cs typeface="+mn-cs"/>
                        </a:rPr>
                        <a:t>To confirm on L1 support</a:t>
                      </a:r>
                      <a:endParaRPr lang="en-US" sz="1100" kern="1200" dirty="0">
                        <a:solidFill>
                          <a:schemeClr val="dk1"/>
                        </a:solidFill>
                        <a:latin typeface="+mn-lt"/>
                        <a:ea typeface="+mn-ea"/>
                        <a:cs typeface="+mn-cs"/>
                      </a:endParaRPr>
                    </a:p>
                  </a:txBody>
                  <a:tcPr/>
                </a:tc>
                <a:tc>
                  <a:txBody>
                    <a:bodyPr/>
                    <a:lstStyle/>
                    <a:p>
                      <a:r>
                        <a:rPr lang="en-US" sz="1100" dirty="0" smtClean="0"/>
                        <a:t>In Progress</a:t>
                      </a:r>
                      <a:endParaRPr lang="en-US" sz="1100" dirty="0"/>
                    </a:p>
                  </a:txBody>
                  <a:tcPr/>
                </a:tc>
              </a:tr>
              <a:tr h="386250">
                <a:tc>
                  <a:txBody>
                    <a:bodyPr/>
                    <a:lstStyle/>
                    <a:p>
                      <a:pPr marL="0" algn="l" defTabSz="844029" rtl="0" eaLnBrk="1" latinLnBrk="0" hangingPunct="1"/>
                      <a:r>
                        <a:rPr lang="en-US" sz="1100" kern="1200" baseline="0" dirty="0" smtClean="0">
                          <a:solidFill>
                            <a:schemeClr val="dk1"/>
                          </a:solidFill>
                          <a:effectLst/>
                          <a:latin typeface="+mn-lt"/>
                          <a:ea typeface="+mn-ea"/>
                          <a:cs typeface="+mn-cs"/>
                        </a:rPr>
                        <a:t>Analysis and fixing of defects raised by Testing team and Business users.</a:t>
                      </a:r>
                      <a:endParaRPr lang="en-US" sz="1100" kern="1200" baseline="0" dirty="0">
                        <a:solidFill>
                          <a:schemeClr val="dk1"/>
                        </a:solidFill>
                        <a:effectLst/>
                        <a:latin typeface="+mn-lt"/>
                        <a:ea typeface="+mn-ea"/>
                        <a:cs typeface="+mn-cs"/>
                      </a:endParaRPr>
                    </a:p>
                  </a:txBody>
                  <a:tcPr/>
                </a:tc>
                <a:tc>
                  <a:txBody>
                    <a:bodyPr/>
                    <a:lstStyle/>
                    <a:p>
                      <a:r>
                        <a:rPr lang="en-US" sz="1100" dirty="0" smtClean="0"/>
                        <a:t>CG Dev</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Defect triage</a:t>
                      </a:r>
                      <a:endParaRPr lang="en-US" sz="1100" kern="1200" dirty="0">
                        <a:solidFill>
                          <a:schemeClr val="dk1"/>
                        </a:solidFill>
                        <a:latin typeface="+mn-lt"/>
                        <a:ea typeface="+mn-ea"/>
                        <a:cs typeface="+mn-cs"/>
                      </a:endParaRPr>
                    </a:p>
                  </a:txBody>
                  <a:tcPr/>
                </a:tc>
                <a:tc>
                  <a:txBody>
                    <a:bodyPr/>
                    <a:lstStyle/>
                    <a:p>
                      <a:r>
                        <a:rPr lang="en-US" sz="1100" dirty="0" smtClean="0"/>
                        <a:t>11-Feb-2017</a:t>
                      </a:r>
                      <a:endParaRPr lang="en-US" sz="1100" dirty="0"/>
                    </a:p>
                  </a:txBody>
                  <a:tcPr/>
                </a:tc>
                <a:tc>
                  <a:txBody>
                    <a:bodyPr/>
                    <a:lstStyle/>
                    <a:p>
                      <a:r>
                        <a:rPr lang="en-US" sz="1100" dirty="0" smtClean="0"/>
                        <a:t>11-Feb-2017</a:t>
                      </a:r>
                      <a:endParaRPr lang="en-US" sz="1100" dirty="0"/>
                    </a:p>
                  </a:txBody>
                  <a:tcPr/>
                </a:tc>
                <a:tc>
                  <a:txBody>
                    <a:bodyPr/>
                    <a:lstStyle/>
                    <a:p>
                      <a:endParaRPr lang="en-US" sz="1100" dirty="0"/>
                    </a:p>
                  </a:txBody>
                  <a:tcPr/>
                </a:tc>
                <a:tc>
                  <a:txBody>
                    <a:bodyPr/>
                    <a:lstStyle/>
                    <a:p>
                      <a:r>
                        <a:rPr lang="en-US" sz="1100" dirty="0" smtClean="0"/>
                        <a:t>Closed</a:t>
                      </a:r>
                      <a:endParaRPr lang="en-US" sz="1100" dirty="0"/>
                    </a:p>
                  </a:txBody>
                  <a:tcPr/>
                </a:tc>
              </a:tr>
            </a:tbl>
          </a:graphicData>
        </a:graphic>
      </p:graphicFrame>
    </p:spTree>
    <p:extLst>
      <p:ext uri="{BB962C8B-B14F-4D97-AF65-F5344CB8AC3E}">
        <p14:creationId xmlns:p14="http://schemas.microsoft.com/office/powerpoint/2010/main" val="3785550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830997"/>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resolution to infrastructure related queries</a:t>
            </a:r>
          </a:p>
          <a:p>
            <a:pPr marL="171450" indent="-171450">
              <a:buFont typeface="Wingdings" panose="05000000000000000000" pitchFamily="2" charset="2"/>
              <a:buChar char="Ø"/>
            </a:pPr>
            <a:r>
              <a:rPr lang="en-US" sz="1200" dirty="0" smtClean="0">
                <a:latin typeface="Candara" panose="020E0502030303020204" pitchFamily="34" charset="0"/>
              </a:rPr>
              <a:t>Need </a:t>
            </a:r>
            <a:r>
              <a:rPr lang="en-US" sz="1200" dirty="0">
                <a:latin typeface="Candara" panose="020E0502030303020204" pitchFamily="34" charset="0"/>
              </a:rPr>
              <a:t>support on performance related  issues on CLICK side.</a:t>
            </a:r>
          </a:p>
          <a:p>
            <a:pPr marL="171450" indent="-171450">
              <a:buFont typeface="Wingdings" panose="05000000000000000000" pitchFamily="2" charset="2"/>
              <a:buChar char="Ø"/>
            </a:pPr>
            <a:r>
              <a:rPr lang="en-US" sz="1200" dirty="0">
                <a:latin typeface="Candara" panose="020E0502030303020204" pitchFamily="34" charset="0"/>
              </a:rPr>
              <a:t>Need help with </a:t>
            </a:r>
            <a:r>
              <a:rPr lang="en-US" sz="1200" dirty="0" smtClean="0">
                <a:latin typeface="Candara" panose="020E0502030303020204" pitchFamily="34" charset="0"/>
              </a:rPr>
              <a:t>Backlog </a:t>
            </a:r>
            <a:r>
              <a:rPr lang="en-US" sz="1200" dirty="0">
                <a:latin typeface="Candara" panose="020E0502030303020204" pitchFamily="34" charset="0"/>
              </a:rPr>
              <a:t>grooming.</a:t>
            </a: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02/16/17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646331"/>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1200" dirty="0" smtClean="0">
                <a:latin typeface="Candara" panose="020E0502030303020204" pitchFamily="34" charset="0"/>
              </a:rPr>
              <a:t>Click </a:t>
            </a:r>
            <a:r>
              <a:rPr lang="en-US" sz="1200" dirty="0">
                <a:latin typeface="Candara" panose="020E0502030303020204" pitchFamily="34" charset="0"/>
              </a:rPr>
              <a:t>DB access(Prod, Stage, Sandbox) for Gopi &amp; Preeti</a:t>
            </a:r>
          </a:p>
          <a:p>
            <a:endParaRPr lang="en-US" sz="1200" dirty="0" smtClean="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323713"/>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latin typeface="Candara" panose="020E0502030303020204" pitchFamily="34" charset="0"/>
            </a:endParaRPr>
          </a:p>
          <a:p>
            <a:pPr marL="285750" indent="-285750">
              <a:buFont typeface="Wingdings" panose="05000000000000000000" pitchFamily="2" charset="2"/>
              <a:buChar char="Ø"/>
            </a:pPr>
            <a:r>
              <a:rPr lang="en-US" sz="900" dirty="0" smtClean="0">
                <a:latin typeface="+mj-lt"/>
              </a:rPr>
              <a:t>All Open defects are tracked to closure.</a:t>
            </a:r>
            <a:endParaRPr lang="en-US" sz="900" dirty="0">
              <a:latin typeface="+mj-lt"/>
            </a:endParaRPr>
          </a:p>
          <a:p>
            <a:pPr marL="285750" lvl="1" indent="-285750">
              <a:buFont typeface="Wingdings" panose="05000000000000000000" pitchFamily="2" charset="2"/>
              <a:buChar char="Ø"/>
              <a:defRPr/>
            </a:pPr>
            <a:r>
              <a:rPr lang="en-US" sz="900" dirty="0">
                <a:latin typeface="+mj-lt"/>
              </a:rPr>
              <a:t>User stories created for the activities related with performance optimization</a:t>
            </a:r>
          </a:p>
          <a:p>
            <a:pPr marL="285750" indent="-285750">
              <a:buFont typeface="Wingdings" panose="05000000000000000000" pitchFamily="2" charset="2"/>
              <a:buChar char="Ø"/>
            </a:pPr>
            <a:r>
              <a:rPr lang="en-US" sz="900" dirty="0" smtClean="0">
                <a:latin typeface="+mj-lt"/>
              </a:rPr>
              <a:t>Master </a:t>
            </a:r>
            <a:r>
              <a:rPr lang="en-US" sz="900" dirty="0">
                <a:latin typeface="+mj-lt"/>
              </a:rPr>
              <a:t>data load on </a:t>
            </a:r>
            <a:r>
              <a:rPr lang="en-US" sz="900" dirty="0" smtClean="0">
                <a:latin typeface="+mj-lt"/>
              </a:rPr>
              <a:t>Sand box 2 </a:t>
            </a:r>
            <a:r>
              <a:rPr lang="en-US" sz="900" dirty="0">
                <a:latin typeface="+mj-lt"/>
              </a:rPr>
              <a:t>for </a:t>
            </a:r>
            <a:r>
              <a:rPr lang="en-US" sz="900" dirty="0" smtClean="0">
                <a:latin typeface="+mj-lt"/>
              </a:rPr>
              <a:t>R1.3</a:t>
            </a:r>
          </a:p>
          <a:p>
            <a:pPr marL="285750" indent="-285750">
              <a:buFont typeface="Wingdings" panose="05000000000000000000" pitchFamily="2" charset="2"/>
              <a:buChar char="Ø"/>
            </a:pPr>
            <a:r>
              <a:rPr lang="en-US" sz="900" dirty="0" smtClean="0">
                <a:latin typeface="+mj-lt"/>
              </a:rPr>
              <a:t>Deployment of R2.1.0 (Click related) testing completed on Sandbox1</a:t>
            </a:r>
          </a:p>
          <a:p>
            <a:pPr marL="285750" indent="-285750">
              <a:buFont typeface="Wingdings" panose="05000000000000000000" pitchFamily="2" charset="2"/>
              <a:buChar char="Ø"/>
            </a:pPr>
            <a:r>
              <a:rPr lang="en-US" sz="900" dirty="0" smtClean="0">
                <a:latin typeface="+mj-lt"/>
              </a:rPr>
              <a:t>Deployment of R1.3 in staging is completed and UAT is completed</a:t>
            </a:r>
          </a:p>
          <a:p>
            <a:pPr marL="285750" indent="-285750">
              <a:buFont typeface="Wingdings" panose="05000000000000000000" pitchFamily="2" charset="2"/>
              <a:buChar char="Ø"/>
            </a:pPr>
            <a:r>
              <a:rPr lang="en-US" sz="900" dirty="0" smtClean="0">
                <a:latin typeface="+mj-lt"/>
              </a:rPr>
              <a:t>CLICK R2.2 </a:t>
            </a:r>
            <a:r>
              <a:rPr lang="en-US" sz="900" dirty="0">
                <a:latin typeface="+mj-lt"/>
              </a:rPr>
              <a:t>Release </a:t>
            </a:r>
            <a:r>
              <a:rPr lang="en-US" sz="900" dirty="0" smtClean="0">
                <a:latin typeface="+mj-lt"/>
              </a:rPr>
              <a:t>changes on Sandbox 1 completed.</a:t>
            </a:r>
          </a:p>
          <a:p>
            <a:pPr marL="285750" indent="-285750">
              <a:buFont typeface="Wingdings" panose="05000000000000000000" pitchFamily="2" charset="2"/>
              <a:buChar char="Ø"/>
            </a:pPr>
            <a:r>
              <a:rPr lang="en-US" sz="900" dirty="0" smtClean="0">
                <a:latin typeface="+mj-lt"/>
              </a:rPr>
              <a:t>CLICK R2.1 </a:t>
            </a:r>
            <a:r>
              <a:rPr lang="en-US" sz="900" dirty="0">
                <a:latin typeface="+mj-lt"/>
              </a:rPr>
              <a:t>&amp; R2.2 CMT file </a:t>
            </a:r>
            <a:r>
              <a:rPr lang="en-US" sz="900" dirty="0" smtClean="0">
                <a:latin typeface="+mj-lt"/>
              </a:rPr>
              <a:t>package  generated  and  </a:t>
            </a:r>
            <a:r>
              <a:rPr lang="en-US" sz="900" dirty="0">
                <a:latin typeface="+mj-lt"/>
              </a:rPr>
              <a:t>will be deployed on Stage </a:t>
            </a:r>
            <a:r>
              <a:rPr lang="en-US" sz="900" dirty="0" smtClean="0">
                <a:latin typeface="+mj-lt"/>
              </a:rPr>
              <a:t>today.</a:t>
            </a:r>
          </a:p>
          <a:p>
            <a:pPr marL="285750" indent="-285750">
              <a:buFont typeface="Wingdings" panose="05000000000000000000" pitchFamily="2" charset="2"/>
              <a:buChar char="Ø"/>
            </a:pPr>
            <a:r>
              <a:rPr lang="en-US" sz="900" dirty="0">
                <a:latin typeface="+mj-lt"/>
              </a:rPr>
              <a:t>Support </a:t>
            </a:r>
            <a:r>
              <a:rPr lang="en-US" sz="900" dirty="0" smtClean="0">
                <a:latin typeface="+mj-lt"/>
              </a:rPr>
              <a:t>activities(Creating </a:t>
            </a:r>
            <a:r>
              <a:rPr lang="en-US" sz="900" dirty="0">
                <a:latin typeface="+mj-lt"/>
              </a:rPr>
              <a:t>Task on SB1 for testing</a:t>
            </a:r>
            <a:r>
              <a:rPr lang="en-US" sz="900" dirty="0" smtClean="0">
                <a:latin typeface="+mj-lt"/>
              </a:rPr>
              <a:t>, CM </a:t>
            </a:r>
            <a:r>
              <a:rPr lang="en-US" sz="900" dirty="0">
                <a:latin typeface="+mj-lt"/>
              </a:rPr>
              <a:t>login issue, testing release </a:t>
            </a:r>
            <a:r>
              <a:rPr lang="en-US" sz="900" dirty="0" smtClean="0">
                <a:latin typeface="+mj-lt"/>
              </a:rPr>
              <a:t>changes, FE removal changes and Follow up Duration issue)</a:t>
            </a:r>
          </a:p>
          <a:p>
            <a:pPr marL="285750" indent="-285750">
              <a:buFont typeface="Wingdings" panose="05000000000000000000" pitchFamily="2" charset="2"/>
              <a:buChar char="Ø"/>
            </a:pPr>
            <a:r>
              <a:rPr lang="en-US" sz="900" dirty="0" smtClean="0">
                <a:latin typeface="+mj-lt"/>
              </a:rPr>
              <a:t>Testing :User stories  analysis </a:t>
            </a:r>
            <a:r>
              <a:rPr lang="en-US" sz="900" dirty="0">
                <a:latin typeface="+mj-lt"/>
              </a:rPr>
              <a:t>for R1.4 </a:t>
            </a:r>
            <a:r>
              <a:rPr lang="en-US" sz="900" dirty="0" smtClean="0">
                <a:latin typeface="+mj-lt"/>
              </a:rPr>
              <a:t> in progress.</a:t>
            </a:r>
          </a:p>
          <a:p>
            <a:pPr marL="285750" indent="-285750">
              <a:buFont typeface="Wingdings" panose="05000000000000000000" pitchFamily="2" charset="2"/>
              <a:buChar char="Ø"/>
            </a:pPr>
            <a:r>
              <a:rPr lang="en-US" sz="900" dirty="0" smtClean="0">
                <a:latin typeface="+mj-lt"/>
              </a:rPr>
              <a:t>Started </a:t>
            </a:r>
            <a:r>
              <a:rPr lang="en-US" sz="900" dirty="0">
                <a:latin typeface="+mj-lt"/>
              </a:rPr>
              <a:t>preparing </a:t>
            </a:r>
            <a:r>
              <a:rPr lang="en-US" sz="900" dirty="0" smtClean="0">
                <a:latin typeface="+mj-lt"/>
              </a:rPr>
              <a:t>draft </a:t>
            </a:r>
            <a:r>
              <a:rPr lang="en-US" sz="900" dirty="0">
                <a:latin typeface="+mj-lt"/>
              </a:rPr>
              <a:t>copy of  Test scripts based on the Rally </a:t>
            </a:r>
            <a:r>
              <a:rPr lang="en-US" sz="900" dirty="0" smtClean="0">
                <a:latin typeface="+mj-lt"/>
              </a:rPr>
              <a:t>User stories for R1.4</a:t>
            </a:r>
          </a:p>
          <a:p>
            <a:pPr marL="285750" indent="-285750">
              <a:buFont typeface="Wingdings" panose="05000000000000000000" pitchFamily="2" charset="2"/>
              <a:buChar char="Ø"/>
            </a:pPr>
            <a:r>
              <a:rPr lang="en-US" sz="900" dirty="0" smtClean="0">
                <a:latin typeface="+mj-lt"/>
              </a:rPr>
              <a:t>Successfully </a:t>
            </a:r>
            <a:r>
              <a:rPr lang="en-US" sz="900" dirty="0">
                <a:latin typeface="+mj-lt"/>
              </a:rPr>
              <a:t>completed execution of all the 7 scripts without any script errors.</a:t>
            </a:r>
            <a:endParaRPr lang="en-US" sz="900" dirty="0" smtClean="0">
              <a:latin typeface="+mj-lt"/>
            </a:endParaRPr>
          </a:p>
          <a:p>
            <a:pPr marL="285750" indent="-285750">
              <a:buFont typeface="Wingdings" panose="05000000000000000000" pitchFamily="2" charset="2"/>
              <a:buChar char="Ø"/>
            </a:pPr>
            <a:endParaRPr lang="en-US" sz="1000" dirty="0" smtClean="0">
              <a:latin typeface="Candara" panose="020E0502030303020204" pitchFamily="34" charset="0"/>
            </a:endParaRP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80316521"/>
              </p:ext>
            </p:extLst>
          </p:nvPr>
        </p:nvGraphicFramePr>
        <p:xfrm>
          <a:off x="325775" y="1500965"/>
          <a:ext cx="8551526" cy="4805855"/>
        </p:xfrm>
        <a:graphic>
          <a:graphicData uri="http://schemas.openxmlformats.org/drawingml/2006/table">
            <a:tbl>
              <a:tblPr firstRow="1" bandRow="1">
                <a:tableStyleId>{7DF18680-E054-41AD-8BC1-D1AEF772440D}</a:tableStyleId>
              </a:tblPr>
              <a:tblGrid>
                <a:gridCol w="2396390"/>
                <a:gridCol w="804365"/>
                <a:gridCol w="1270662"/>
                <a:gridCol w="4080109"/>
              </a:tblGrid>
              <a:tr h="450932">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74050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CG</a:t>
                      </a:r>
                      <a:r>
                        <a:rPr lang="en-US" sz="1100" baseline="0" dirty="0" smtClean="0"/>
                        <a:t> Team</a:t>
                      </a:r>
                      <a:endParaRPr lang="en-US" sz="1100" dirty="0" smtClean="0"/>
                    </a:p>
                    <a:p>
                      <a:endParaRPr lang="en-US" sz="1100" dirty="0"/>
                    </a:p>
                  </a:txBody>
                  <a:tcPr/>
                </a:tc>
                <a:tc>
                  <a:txBody>
                    <a:bodyPr/>
                    <a:lstStyle/>
                    <a:p>
                      <a:r>
                        <a:rPr lang="en-US" sz="1100" dirty="0" smtClean="0"/>
                        <a:t>In Progress</a:t>
                      </a:r>
                      <a:endParaRPr lang="en-US" sz="1100" dirty="0"/>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All reported issues related to Mobile sync are captured and analyzed. Findings was shared with business.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5 issues were fixed from click and will be a part of Patch9/10. Deployment completed and UAT in progress.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Scheduled a call with Tiger and CLICK team on Friday.</a:t>
                      </a:r>
                    </a:p>
                  </a:txBody>
                  <a:tcPr/>
                </a:tc>
              </a:tr>
              <a:tr h="711200">
                <a:tc>
                  <a:txBody>
                    <a:bodyPr/>
                    <a:lstStyle/>
                    <a:p>
                      <a:r>
                        <a:rPr lang="en-US" sz="1100" kern="1200" baseline="0" dirty="0" smtClean="0">
                          <a:solidFill>
                            <a:schemeClr val="dk1"/>
                          </a:solidFill>
                          <a:effectLst/>
                          <a:latin typeface="+mn-lt"/>
                          <a:ea typeface="+mn-ea"/>
                          <a:cs typeface="+mn-cs"/>
                        </a:rPr>
                        <a:t>SDT Booking Performance Issues</a:t>
                      </a:r>
                      <a:endParaRPr lang="en-US" sz="1100" kern="1200" baseline="0" dirty="0">
                        <a:solidFill>
                          <a:schemeClr val="dk1"/>
                        </a:solidFill>
                        <a:effectLst/>
                        <a:latin typeface="+mn-lt"/>
                        <a:ea typeface="+mn-ea"/>
                        <a:cs typeface="+mn-cs"/>
                      </a:endParaRP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p>
                    <a:p>
                      <a:endParaRPr lang="en-US" sz="1100" dirty="0"/>
                    </a:p>
                  </a:txBody>
                  <a:tcPr/>
                </a:tc>
                <a:tc>
                  <a:txBody>
                    <a:bodyPr/>
                    <a:lstStyle/>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Identified the pain areas w.r.t performance and identified bottlenecks.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Some more queries pending regarding architecture assessment with network team.</a:t>
                      </a:r>
                    </a:p>
                    <a:p>
                      <a:pPr marL="0" marR="0" lvl="1"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baseline="0" dirty="0">
                        <a:solidFill>
                          <a:schemeClr val="dk1"/>
                        </a:solidFill>
                        <a:latin typeface="+mn-lt"/>
                        <a:ea typeface="+mn-ea"/>
                        <a:cs typeface="+mn-cs"/>
                      </a:endParaRPr>
                    </a:p>
                  </a:txBody>
                  <a:tcPr/>
                </a:tc>
              </a:tr>
              <a:tr h="468723">
                <a:tc>
                  <a:txBody>
                    <a:bodyPr/>
                    <a:lstStyle/>
                    <a:p>
                      <a:r>
                        <a:rPr lang="en-US" sz="1100" kern="1200" baseline="0" dirty="0" smtClean="0">
                          <a:solidFill>
                            <a:schemeClr val="dk1"/>
                          </a:solidFill>
                          <a:effectLst/>
                          <a:latin typeface="+mn-lt"/>
                          <a:ea typeface="+mn-ea"/>
                          <a:cs typeface="+mn-cs"/>
                        </a:rPr>
                        <a:t>Release Management</a:t>
                      </a:r>
                      <a:endParaRPr lang="en-US" sz="1100" kern="1200" baseline="0" dirty="0">
                        <a:solidFill>
                          <a:schemeClr val="dk1"/>
                        </a:solidFill>
                        <a:effectLst/>
                        <a:latin typeface="+mn-lt"/>
                        <a:ea typeface="+mn-ea"/>
                        <a:cs typeface="+mn-cs"/>
                      </a:endParaRP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p>
                  </a:txBody>
                  <a:tcPr/>
                </a:tc>
                <a:tc>
                  <a:txBody>
                    <a:bodyPr/>
                    <a:lstStyle/>
                    <a:p>
                      <a:pPr marL="171450" indent="-171450">
                        <a:buFont typeface="Arial" panose="020B0604020202020204" pitchFamily="34" charset="0"/>
                        <a:buChar char="•"/>
                      </a:pPr>
                      <a:r>
                        <a:rPr lang="en-US" sz="1100" baseline="0" dirty="0" smtClean="0">
                          <a:solidFill>
                            <a:schemeClr val="tx1"/>
                          </a:solidFill>
                        </a:rPr>
                        <a:t>Release check list was created and it is updated in our Release readiness check call.</a:t>
                      </a:r>
                    </a:p>
                  </a:txBody>
                  <a:tcPr/>
                </a:tc>
              </a:tr>
              <a:tr h="52070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Incident</a:t>
                      </a:r>
                      <a:r>
                        <a:rPr lang="en-US" sz="1100" kern="1200" baseline="0" dirty="0" smtClean="0">
                          <a:solidFill>
                            <a:schemeClr val="dk1"/>
                          </a:solidFill>
                          <a:effectLst/>
                          <a:latin typeface="+mn-lt"/>
                          <a:ea typeface="+mn-ea"/>
                          <a:cs typeface="+mn-cs"/>
                        </a:rPr>
                        <a:t> Management</a:t>
                      </a:r>
                      <a:endParaRPr lang="en-US" sz="1100" kern="1200" dirty="0" smtClean="0">
                        <a:solidFill>
                          <a:schemeClr val="dk1"/>
                        </a:solidFill>
                        <a:effectLst/>
                        <a:latin typeface="+mn-lt"/>
                        <a:ea typeface="+mn-ea"/>
                        <a:cs typeface="+mn-cs"/>
                      </a:endParaRP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Incidents reported in this week are closed.</a:t>
                      </a:r>
                      <a:endParaRPr lang="en-US" sz="1100" dirty="0" smtClean="0"/>
                    </a:p>
                  </a:txBody>
                  <a:tcPr/>
                </a:tc>
              </a:tr>
              <a:tr h="68276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mn-lt"/>
                          <a:ea typeface="+mn-ea"/>
                          <a:cs typeface="+mn-cs"/>
                        </a:rPr>
                        <a:t>Support and Development Process streamlining</a:t>
                      </a: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Ongoing</a:t>
                      </a:r>
                    </a:p>
                  </a:txBody>
                  <a:tcPr/>
                </a:tc>
                <a:tc>
                  <a:txBody>
                    <a:bodyPr/>
                    <a:lstStyle/>
                    <a:p>
                      <a:pPr marL="171450" indent="-171450">
                        <a:buFont typeface="Arial" panose="020B0604020202020204" pitchFamily="34" charset="0"/>
                        <a:buChar char="•"/>
                      </a:pPr>
                      <a:r>
                        <a:rPr lang="en-US" sz="1100" dirty="0" smtClean="0"/>
                        <a:t>All user stories have been created and tracked through</a:t>
                      </a:r>
                      <a:r>
                        <a:rPr lang="en-US" sz="1100" baseline="0" dirty="0" smtClean="0"/>
                        <a:t> Rally.</a:t>
                      </a:r>
                      <a:endParaRPr lang="en-US" sz="1100" dirty="0" smtClean="0"/>
                    </a:p>
                    <a:p>
                      <a:pPr marL="171450" indent="-171450">
                        <a:buFont typeface="Arial" panose="020B0604020202020204" pitchFamily="34" charset="0"/>
                        <a:buChar char="•"/>
                      </a:pPr>
                      <a:r>
                        <a:rPr lang="en-US" sz="1100" dirty="0" smtClean="0"/>
                        <a:t>Daily SCRUM calls initiated</a:t>
                      </a:r>
                      <a:r>
                        <a:rPr lang="en-US" sz="1100" baseline="0" dirty="0" smtClean="0"/>
                        <a:t> and actions tracked to closure</a:t>
                      </a:r>
                    </a:p>
                    <a:p>
                      <a:pPr marL="171450" indent="-171450">
                        <a:buFont typeface="Arial" panose="020B0604020202020204" pitchFamily="34" charset="0"/>
                        <a:buChar char="•"/>
                      </a:pPr>
                      <a:r>
                        <a:rPr lang="en-US" sz="1100" baseline="0" dirty="0" smtClean="0"/>
                        <a:t>Ensuring all email communication to have incident ticket created.</a:t>
                      </a:r>
                    </a:p>
                    <a:p>
                      <a:pPr marL="171450" indent="-171450">
                        <a:buFont typeface="Arial" panose="020B0604020202020204" pitchFamily="34" charset="0"/>
                        <a:buChar char="•"/>
                      </a:pPr>
                      <a:r>
                        <a:rPr lang="en-US" sz="1100" baseline="0" dirty="0" smtClean="0"/>
                        <a:t>Internal defect tracker is maintained to track the QA/UAT defects and owners defined  for each defect.</a:t>
                      </a:r>
                    </a:p>
                    <a:p>
                      <a:pPr marL="0" indent="0">
                        <a:buFont typeface="Arial" panose="020B0604020202020204" pitchFamily="34" charset="0"/>
                        <a:buNone/>
                      </a:pPr>
                      <a:endParaRPr lang="en-US" sz="1100" dirty="0"/>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06" y="1742420"/>
            <a:ext cx="4053363" cy="2068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Rally Charts</a:t>
            </a:r>
            <a:endParaRPr lang="en-US" dirty="0"/>
          </a:p>
        </p:txBody>
      </p:sp>
      <p:sp>
        <p:nvSpPr>
          <p:cNvPr id="9" name="TextBox 8"/>
          <p:cNvSpPr txBox="1"/>
          <p:nvPr/>
        </p:nvSpPr>
        <p:spPr>
          <a:xfrm>
            <a:off x="6054839" y="1851731"/>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3" name="TextBox 2"/>
          <p:cNvSpPr txBox="1"/>
          <p:nvPr/>
        </p:nvSpPr>
        <p:spPr>
          <a:xfrm>
            <a:off x="711200" y="1219200"/>
            <a:ext cx="4127500" cy="523220"/>
          </a:xfrm>
          <a:prstGeom prst="rect">
            <a:avLst/>
          </a:prstGeom>
          <a:noFill/>
        </p:spPr>
        <p:txBody>
          <a:bodyPr wrap="square" rtlCol="0">
            <a:spAutoFit/>
          </a:bodyPr>
          <a:lstStyle/>
          <a:p>
            <a:r>
              <a:rPr lang="en-US" sz="1400" dirty="0" smtClean="0"/>
              <a:t>SDT Development </a:t>
            </a:r>
            <a:r>
              <a:rPr lang="en-US" sz="1400" dirty="0"/>
              <a:t>Release 1.4 Iteration </a:t>
            </a:r>
            <a:r>
              <a:rPr lang="en-US" sz="1400" dirty="0" smtClean="0"/>
              <a:t>1 14</a:t>
            </a:r>
            <a:r>
              <a:rPr lang="en-US" sz="1400" baseline="30000" dirty="0" smtClean="0"/>
              <a:t>th</a:t>
            </a:r>
            <a:r>
              <a:rPr lang="en-US" sz="1400" dirty="0" smtClean="0"/>
              <a:t> Feb to 27</a:t>
            </a:r>
            <a:r>
              <a:rPr lang="en-US" sz="1400" baseline="30000" dirty="0" smtClean="0"/>
              <a:t>th</a:t>
            </a:r>
            <a:r>
              <a:rPr lang="en-US" sz="1400" dirty="0" smtClean="0"/>
              <a:t> Feb ‘17</a:t>
            </a:r>
            <a:endParaRPr lang="en-US" sz="1400" dirty="0" smtClean="0">
              <a:solidFill>
                <a:schemeClr val="tx2">
                  <a:lumMod val="50000"/>
                </a:schemeClr>
              </a:soli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06" y="3949021"/>
            <a:ext cx="3893207" cy="2109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42"/>
          <p:cNvSpPr txBox="1"/>
          <p:nvPr/>
        </p:nvSpPr>
        <p:spPr>
          <a:xfrm>
            <a:off x="4611608" y="3096071"/>
            <a:ext cx="4235509" cy="296251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Release 1.4 Iteration 1(Defined vs. In-Progress vs. Completed)</a:t>
            </a:r>
          </a:p>
          <a:p>
            <a:pPr lvl="1">
              <a:buFont typeface="Wingdings" pitchFamily="2" charset="2"/>
              <a:buChar char="q"/>
            </a:pPr>
            <a:r>
              <a:rPr lang="en-US" sz="1200" dirty="0" smtClean="0">
                <a:solidFill>
                  <a:srgbClr val="000000"/>
                </a:solidFill>
                <a:latin typeface="Calibri" pitchFamily="34" charset="0"/>
                <a:cs typeface="Calibri" pitchFamily="34" charset="0"/>
              </a:rPr>
              <a:t>US#97</a:t>
            </a:r>
          </a:p>
          <a:p>
            <a:pPr lvl="1">
              <a:buFont typeface="Wingdings" pitchFamily="2" charset="2"/>
              <a:buChar char="q"/>
            </a:pPr>
            <a:r>
              <a:rPr lang="en-US" sz="1200" dirty="0" smtClean="0">
                <a:solidFill>
                  <a:srgbClr val="000000"/>
                </a:solidFill>
                <a:latin typeface="Calibri" pitchFamily="34" charset="0"/>
                <a:cs typeface="Calibri" pitchFamily="34" charset="0"/>
              </a:rPr>
              <a:t>US#98</a:t>
            </a:r>
          </a:p>
          <a:p>
            <a:pPr lvl="1">
              <a:buFont typeface="Wingdings" pitchFamily="2" charset="2"/>
              <a:buChar char="q"/>
            </a:pPr>
            <a:r>
              <a:rPr lang="en-US" sz="1200" dirty="0" smtClean="0">
                <a:solidFill>
                  <a:srgbClr val="000000"/>
                </a:solidFill>
                <a:latin typeface="Calibri" pitchFamily="34" charset="0"/>
                <a:cs typeface="Calibri" pitchFamily="34" charset="0"/>
              </a:rPr>
              <a:t>US#100</a:t>
            </a:r>
          </a:p>
          <a:p>
            <a:pPr lvl="1">
              <a:buFont typeface="Wingdings" pitchFamily="2" charset="2"/>
              <a:buChar char="q"/>
            </a:pPr>
            <a:r>
              <a:rPr lang="en-US" sz="1200" dirty="0" smtClean="0">
                <a:solidFill>
                  <a:srgbClr val="000000"/>
                </a:solidFill>
                <a:latin typeface="Calibri" pitchFamily="34" charset="0"/>
                <a:cs typeface="Calibri" pitchFamily="34" charset="0"/>
              </a:rPr>
              <a:t>US#108</a:t>
            </a:r>
          </a:p>
          <a:p>
            <a:pPr lvl="1">
              <a:buFont typeface="Wingdings" pitchFamily="2" charset="2"/>
              <a:buChar char="q"/>
            </a:pPr>
            <a:r>
              <a:rPr lang="en-US" sz="1200" dirty="0" smtClean="0">
                <a:solidFill>
                  <a:srgbClr val="000000"/>
                </a:solidFill>
                <a:latin typeface="Calibri" pitchFamily="34" charset="0"/>
                <a:cs typeface="Calibri" pitchFamily="34" charset="0"/>
              </a:rPr>
              <a:t>US#87</a:t>
            </a:r>
          </a:p>
          <a:p>
            <a:pPr>
              <a:buFont typeface="Wingdings" pitchFamily="2" charset="2"/>
              <a:buChar char="q"/>
            </a:pPr>
            <a:r>
              <a:rPr lang="en-US" sz="1200" dirty="0" smtClean="0">
                <a:solidFill>
                  <a:srgbClr val="000000"/>
                </a:solidFill>
                <a:latin typeface="Calibri" pitchFamily="34" charset="0"/>
                <a:cs typeface="Calibri" pitchFamily="34" charset="0"/>
              </a:rPr>
              <a:t>Planned vs. Actual</a:t>
            </a:r>
          </a:p>
          <a:p>
            <a:pPr lvl="1">
              <a:buFont typeface="Wingdings" pitchFamily="2" charset="2"/>
              <a:buChar char="q"/>
            </a:pPr>
            <a:r>
              <a:rPr lang="en-US" sz="1200" dirty="0" smtClean="0">
                <a:solidFill>
                  <a:srgbClr val="000000"/>
                </a:solidFill>
                <a:latin typeface="Calibri" pitchFamily="34" charset="0"/>
                <a:cs typeface="Calibri" pitchFamily="34" charset="0"/>
              </a:rPr>
              <a:t>Estimations done</a:t>
            </a:r>
          </a:p>
          <a:p>
            <a:pPr lvl="1">
              <a:buFont typeface="Wingdings" pitchFamily="2" charset="2"/>
              <a:buChar char="q"/>
            </a:pPr>
            <a:r>
              <a:rPr lang="en-US" sz="1200" dirty="0" smtClean="0">
                <a:solidFill>
                  <a:srgbClr val="000000"/>
                </a:solidFill>
                <a:latin typeface="Calibri" pitchFamily="34" charset="0"/>
                <a:cs typeface="Calibri" pitchFamily="34" charset="0"/>
              </a:rPr>
              <a:t>Efforts logged</a:t>
            </a:r>
          </a:p>
          <a:p>
            <a:endParaRPr lang="en-US" sz="1200" dirty="0" smtClean="0"/>
          </a:p>
        </p:txBody>
      </p:sp>
      <p:pic>
        <p:nvPicPr>
          <p:cNvPr id="11" name="Picture 10" descr="blue popout.png"/>
          <p:cNvPicPr>
            <a:picLocks noChangeAspect="1"/>
          </p:cNvPicPr>
          <p:nvPr/>
        </p:nvPicPr>
        <p:blipFill>
          <a:blip r:embed="rId4" cstate="email"/>
          <a:stretch>
            <a:fillRect/>
          </a:stretch>
        </p:blipFill>
        <p:spPr>
          <a:xfrm>
            <a:off x="4599251" y="3065721"/>
            <a:ext cx="4293411" cy="553068"/>
          </a:xfrm>
          <a:prstGeom prst="rect">
            <a:avLst/>
          </a:prstGeom>
        </p:spPr>
      </p:pic>
      <p:sp>
        <p:nvSpPr>
          <p:cNvPr id="12" name="TextBox 11"/>
          <p:cNvSpPr txBox="1"/>
          <p:nvPr/>
        </p:nvSpPr>
        <p:spPr>
          <a:xfrm>
            <a:off x="5811937" y="3172978"/>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78820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Rally Charts</a:t>
            </a:r>
            <a:endParaRPr lang="en-US" dirty="0"/>
          </a:p>
        </p:txBody>
      </p:sp>
      <p:sp>
        <p:nvSpPr>
          <p:cNvPr id="9" name="TextBox 8"/>
          <p:cNvSpPr txBox="1"/>
          <p:nvPr/>
        </p:nvSpPr>
        <p:spPr>
          <a:xfrm>
            <a:off x="6054839" y="1851731"/>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
        <p:nvSpPr>
          <p:cNvPr id="4" name="TextBox 3"/>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SDT Click, Support </a:t>
            </a:r>
            <a:r>
              <a:rPr lang="en-US" sz="1400" dirty="0"/>
              <a:t>and Incidents</a:t>
            </a:r>
            <a:endParaRPr lang="en-US" sz="1400" dirty="0" smtClean="0">
              <a:solidFill>
                <a:schemeClr val="tx2">
                  <a:lumMod val="50000"/>
                </a:schemeClr>
              </a:solidFill>
            </a:endParaRP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04" y="1851731"/>
            <a:ext cx="3915997" cy="199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9" y="4026748"/>
            <a:ext cx="4117825" cy="2122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42"/>
          <p:cNvSpPr txBox="1"/>
          <p:nvPr/>
        </p:nvSpPr>
        <p:spPr>
          <a:xfrm>
            <a:off x="4595012" y="2650260"/>
            <a:ext cx="4235509" cy="2758202"/>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Release 2.2 Iteration 1(Defined vs. In-Progress vs. Completed)</a:t>
            </a:r>
          </a:p>
          <a:p>
            <a:pPr lvl="1">
              <a:buFont typeface="Wingdings" pitchFamily="2" charset="2"/>
              <a:buChar char="q"/>
            </a:pPr>
            <a:r>
              <a:rPr lang="en-US" sz="1200" dirty="0" smtClean="0">
                <a:solidFill>
                  <a:srgbClr val="000000"/>
                </a:solidFill>
                <a:latin typeface="Calibri" pitchFamily="34" charset="0"/>
                <a:cs typeface="Calibri" pitchFamily="34" charset="0"/>
              </a:rPr>
              <a:t>Click Support</a:t>
            </a:r>
          </a:p>
          <a:p>
            <a:pPr lvl="1">
              <a:buFont typeface="Wingdings" pitchFamily="2" charset="2"/>
              <a:buChar char="q"/>
            </a:pPr>
            <a:r>
              <a:rPr lang="en-US" sz="1200" dirty="0" smtClean="0">
                <a:solidFill>
                  <a:srgbClr val="000000"/>
                </a:solidFill>
                <a:latin typeface="Calibri" pitchFamily="34" charset="0"/>
                <a:cs typeface="Calibri" pitchFamily="34" charset="0"/>
              </a:rPr>
              <a:t>Service Now Incidents</a:t>
            </a:r>
          </a:p>
          <a:p>
            <a:pPr lvl="1">
              <a:buFont typeface="Wingdings" pitchFamily="2" charset="2"/>
              <a:buChar char="q"/>
            </a:pPr>
            <a:r>
              <a:rPr lang="en-US" sz="1200" dirty="0" smtClean="0">
                <a:solidFill>
                  <a:srgbClr val="000000"/>
                </a:solidFill>
                <a:latin typeface="Calibri" pitchFamily="34" charset="0"/>
                <a:cs typeface="Calibri" pitchFamily="34" charset="0"/>
              </a:rPr>
              <a:t>Performance improvement analysis from Click </a:t>
            </a:r>
          </a:p>
          <a:p>
            <a:pPr>
              <a:buFont typeface="Wingdings" pitchFamily="2" charset="2"/>
              <a:buChar char="q"/>
            </a:pPr>
            <a:r>
              <a:rPr lang="en-US" sz="1200" dirty="0" smtClean="0">
                <a:solidFill>
                  <a:srgbClr val="000000"/>
                </a:solidFill>
                <a:latin typeface="Calibri" pitchFamily="34" charset="0"/>
                <a:cs typeface="Calibri" pitchFamily="34" charset="0"/>
              </a:rPr>
              <a:t>Planned vs. Actual</a:t>
            </a:r>
          </a:p>
          <a:p>
            <a:pPr lvl="1">
              <a:buFont typeface="Wingdings" pitchFamily="2" charset="2"/>
              <a:buChar char="q"/>
            </a:pPr>
            <a:r>
              <a:rPr lang="en-US" sz="1200" dirty="0" smtClean="0">
                <a:solidFill>
                  <a:srgbClr val="000000"/>
                </a:solidFill>
                <a:latin typeface="Calibri" pitchFamily="34" charset="0"/>
                <a:cs typeface="Calibri" pitchFamily="34" charset="0"/>
              </a:rPr>
              <a:t>Estimations made</a:t>
            </a:r>
          </a:p>
          <a:p>
            <a:pPr lvl="1">
              <a:buFont typeface="Wingdings" pitchFamily="2" charset="2"/>
              <a:buChar char="q"/>
            </a:pPr>
            <a:r>
              <a:rPr lang="en-US" sz="1200" dirty="0" smtClean="0">
                <a:solidFill>
                  <a:srgbClr val="000000"/>
                </a:solidFill>
                <a:latin typeface="Calibri" pitchFamily="34" charset="0"/>
                <a:cs typeface="Calibri" pitchFamily="34" charset="0"/>
              </a:rPr>
              <a:t>Adhoc requests handling</a:t>
            </a:r>
          </a:p>
          <a:p>
            <a:pPr lvl="1">
              <a:buFont typeface="Wingdings" pitchFamily="2" charset="2"/>
              <a:buChar char="q"/>
            </a:pPr>
            <a:r>
              <a:rPr lang="en-US" sz="1200" dirty="0" smtClean="0">
                <a:solidFill>
                  <a:srgbClr val="000000"/>
                </a:solidFill>
                <a:latin typeface="Calibri" pitchFamily="34" charset="0"/>
                <a:cs typeface="Calibri" pitchFamily="34" charset="0"/>
              </a:rPr>
              <a:t>Efforts logged</a:t>
            </a:r>
          </a:p>
          <a:p>
            <a:endParaRPr lang="en-US" sz="1200" dirty="0" smtClean="0"/>
          </a:p>
        </p:txBody>
      </p:sp>
      <p:pic>
        <p:nvPicPr>
          <p:cNvPr id="11" name="Picture 10" descr="blue popout.png"/>
          <p:cNvPicPr>
            <a:picLocks noChangeAspect="1"/>
          </p:cNvPicPr>
          <p:nvPr/>
        </p:nvPicPr>
        <p:blipFill>
          <a:blip r:embed="rId4" cstate="email"/>
          <a:stretch>
            <a:fillRect/>
          </a:stretch>
        </p:blipFill>
        <p:spPr>
          <a:xfrm>
            <a:off x="4582655" y="2619910"/>
            <a:ext cx="4293411" cy="553068"/>
          </a:xfrm>
          <a:prstGeom prst="rect">
            <a:avLst/>
          </a:prstGeom>
        </p:spPr>
      </p:pic>
      <p:sp>
        <p:nvSpPr>
          <p:cNvPr id="12" name="TextBox 11"/>
          <p:cNvSpPr txBox="1"/>
          <p:nvPr/>
        </p:nvSpPr>
        <p:spPr>
          <a:xfrm>
            <a:off x="5795341" y="2727167"/>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3529622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Update</a:t>
            </a:r>
          </a:p>
        </p:txBody>
      </p:sp>
      <p:sp>
        <p:nvSpPr>
          <p:cNvPr id="3" name="TextBox 42"/>
          <p:cNvSpPr txBox="1"/>
          <p:nvPr/>
        </p:nvSpPr>
        <p:spPr>
          <a:xfrm>
            <a:off x="4421603" y="4479925"/>
            <a:ext cx="4235509" cy="1736646"/>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r>
              <a:rPr lang="en-US" sz="1200" dirty="0" smtClean="0">
                <a:solidFill>
                  <a:srgbClr val="000000"/>
                </a:solidFill>
                <a:latin typeface="Calibri" pitchFamily="34" charset="0"/>
                <a:cs typeface="Calibri" pitchFamily="34" charset="0"/>
              </a:rPr>
              <a:t>Resolved 1 incident ticket </a:t>
            </a:r>
          </a:p>
          <a:p>
            <a:pPr>
              <a:buFont typeface="Wingdings" pitchFamily="2" charset="2"/>
              <a:buChar char="q"/>
            </a:pPr>
            <a:r>
              <a:rPr lang="en-US" sz="1200" dirty="0" smtClean="0">
                <a:solidFill>
                  <a:srgbClr val="000000"/>
                </a:solidFill>
                <a:latin typeface="Calibri" pitchFamily="34" charset="0"/>
                <a:cs typeface="Calibri" pitchFamily="34" charset="0"/>
              </a:rPr>
              <a:t>19  Awaiting 3</a:t>
            </a:r>
            <a:r>
              <a:rPr lang="en-US" sz="1200" baseline="30000" dirty="0" smtClean="0">
                <a:solidFill>
                  <a:srgbClr val="000000"/>
                </a:solidFill>
                <a:latin typeface="Calibri" pitchFamily="34" charset="0"/>
                <a:cs typeface="Calibri" pitchFamily="34" charset="0"/>
              </a:rPr>
              <a:t>rd</a:t>
            </a:r>
            <a:r>
              <a:rPr lang="en-US" sz="1200" dirty="0" smtClean="0">
                <a:solidFill>
                  <a:srgbClr val="000000"/>
                </a:solidFill>
                <a:latin typeface="Calibri" pitchFamily="34" charset="0"/>
                <a:cs typeface="Calibri" pitchFamily="34" charset="0"/>
              </a:rPr>
              <a:t> party - SDT </a:t>
            </a:r>
            <a:r>
              <a:rPr lang="en-US" sz="1200" dirty="0">
                <a:solidFill>
                  <a:srgbClr val="000000"/>
                </a:solidFill>
                <a:latin typeface="Calibri" pitchFamily="34" charset="0"/>
                <a:cs typeface="Calibri" pitchFamily="34" charset="0"/>
              </a:rPr>
              <a:t>Schedule / Mobile  Issues</a:t>
            </a:r>
          </a:p>
          <a:p>
            <a:pPr lvl="1">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17  </a:t>
            </a:r>
            <a:r>
              <a:rPr lang="en-US" sz="1200" dirty="0">
                <a:solidFill>
                  <a:srgbClr val="000000"/>
                </a:solidFill>
                <a:latin typeface="Calibri" pitchFamily="34" charset="0"/>
                <a:cs typeface="Calibri" pitchFamily="34" charset="0"/>
              </a:rPr>
              <a:t>-  CLICK Mobile </a:t>
            </a:r>
            <a:r>
              <a:rPr lang="en-US" sz="1200" dirty="0" smtClean="0">
                <a:solidFill>
                  <a:srgbClr val="000000"/>
                </a:solidFill>
                <a:latin typeface="Calibri" pitchFamily="34" charset="0"/>
                <a:cs typeface="Calibri" pitchFamily="34" charset="0"/>
              </a:rPr>
              <a:t>issues</a:t>
            </a:r>
            <a:endParaRPr lang="en-US" sz="1200" dirty="0">
              <a:solidFill>
                <a:srgbClr val="000000"/>
              </a:solidFill>
              <a:latin typeface="Calibri" pitchFamily="34" charset="0"/>
              <a:cs typeface="Calibri" pitchFamily="34" charset="0"/>
            </a:endParaRPr>
          </a:p>
          <a:p>
            <a:pPr lvl="1">
              <a:buFont typeface="Wingdings" pitchFamily="2" charset="2"/>
              <a:buChar char="q"/>
            </a:pPr>
            <a:r>
              <a:rPr lang="en-US" sz="1200" dirty="0">
                <a:solidFill>
                  <a:srgbClr val="000000"/>
                </a:solidFill>
                <a:latin typeface="Calibri" pitchFamily="34" charset="0"/>
                <a:cs typeface="Calibri" pitchFamily="34" charset="0"/>
              </a:rPr>
              <a:t>  1  -  </a:t>
            </a:r>
            <a:r>
              <a:rPr lang="en-US" sz="1200" dirty="0" smtClean="0">
                <a:solidFill>
                  <a:srgbClr val="000000"/>
                </a:solidFill>
                <a:latin typeface="Calibri" pitchFamily="34" charset="0"/>
                <a:cs typeface="Calibri" pitchFamily="34" charset="0"/>
              </a:rPr>
              <a:t>Known error/issue</a:t>
            </a:r>
          </a:p>
          <a:p>
            <a:pPr lvl="1">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 1  -  Master Data</a:t>
            </a:r>
            <a:endParaRPr lang="en-US" sz="1200" dirty="0">
              <a:solidFill>
                <a:srgbClr val="000000"/>
              </a:solidFill>
              <a:latin typeface="Calibri" pitchFamily="34" charset="0"/>
              <a:cs typeface="Calibri" pitchFamily="34" charset="0"/>
            </a:endParaRPr>
          </a:p>
          <a:p>
            <a:endParaRPr lang="en-US" sz="1200" dirty="0" smtClean="0"/>
          </a:p>
        </p:txBody>
      </p:sp>
      <p:pic>
        <p:nvPicPr>
          <p:cNvPr id="4" name="Picture 3" descr="blue popout.png"/>
          <p:cNvPicPr>
            <a:picLocks noChangeAspect="1"/>
          </p:cNvPicPr>
          <p:nvPr/>
        </p:nvPicPr>
        <p:blipFill>
          <a:blip r:embed="rId3" cstate="email"/>
          <a:stretch>
            <a:fillRect/>
          </a:stretch>
        </p:blipFill>
        <p:spPr>
          <a:xfrm>
            <a:off x="4409246" y="4449575"/>
            <a:ext cx="4293411" cy="553068"/>
          </a:xfrm>
          <a:prstGeom prst="rect">
            <a:avLst/>
          </a:prstGeom>
        </p:spPr>
      </p:pic>
      <p:sp>
        <p:nvSpPr>
          <p:cNvPr id="5" name="TextBox 4"/>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1319545957"/>
              </p:ext>
            </p:extLst>
          </p:nvPr>
        </p:nvGraphicFramePr>
        <p:xfrm>
          <a:off x="341947" y="4049486"/>
          <a:ext cx="4067299" cy="23067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1923670156"/>
              </p:ext>
            </p:extLst>
          </p:nvPr>
        </p:nvGraphicFramePr>
        <p:xfrm>
          <a:off x="535746" y="1308100"/>
          <a:ext cx="7747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52563157"/>
              </p:ext>
            </p:extLst>
          </p:nvPr>
        </p:nvGraphicFramePr>
        <p:xfrm>
          <a:off x="8051800" y="3386138"/>
          <a:ext cx="914400" cy="771525"/>
        </p:xfrm>
        <a:graphic>
          <a:graphicData uri="http://schemas.openxmlformats.org/presentationml/2006/ole">
            <mc:AlternateContent xmlns:mc="http://schemas.openxmlformats.org/markup-compatibility/2006">
              <mc:Choice xmlns:v="urn:schemas-microsoft-com:vml" Requires="v">
                <p:oleObj spid="_x0000_s33802" name="Worksheet" showAsIcon="1" r:id="rId7" imgW="914400" imgH="771480" progId="Excel.Sheet.8">
                  <p:embed/>
                </p:oleObj>
              </mc:Choice>
              <mc:Fallback>
                <p:oleObj name="Worksheet" showAsIcon="1" r:id="rId7" imgW="914400" imgH="771480" progId="Excel.Sheet.8">
                  <p:embed/>
                  <p:pic>
                    <p:nvPicPr>
                      <p:cNvPr id="0" name=""/>
                      <p:cNvPicPr/>
                      <p:nvPr/>
                    </p:nvPicPr>
                    <p:blipFill>
                      <a:blip r:embed="rId8"/>
                      <a:stretch>
                        <a:fillRect/>
                      </a:stretch>
                    </p:blipFill>
                    <p:spPr>
                      <a:xfrm>
                        <a:off x="8051800" y="33861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881070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58249166"/>
              </p:ext>
            </p:extLst>
          </p:nvPr>
        </p:nvGraphicFramePr>
        <p:xfrm>
          <a:off x="584202" y="1282684"/>
          <a:ext cx="8115298" cy="4965715"/>
        </p:xfrm>
        <a:graphic>
          <a:graphicData uri="http://schemas.openxmlformats.org/drawingml/2006/table">
            <a:tbl>
              <a:tblPr/>
              <a:tblGrid>
                <a:gridCol w="866469"/>
                <a:gridCol w="1042275"/>
                <a:gridCol w="1632478"/>
                <a:gridCol w="2323141"/>
                <a:gridCol w="2250935"/>
              </a:tblGrid>
              <a:tr h="169286">
                <a:tc gridSpan="5">
                  <a:txBody>
                    <a:bodyPr/>
                    <a:lstStyle/>
                    <a:p>
                      <a:pPr algn="ctr" rtl="0" fontAlgn="b"/>
                      <a:r>
                        <a:rPr lang="en-US" sz="900" b="1" i="0" u="none" strike="noStrike">
                          <a:solidFill>
                            <a:srgbClr val="FFFFFF"/>
                          </a:solidFill>
                          <a:effectLst/>
                          <a:latin typeface="Arial"/>
                        </a:rPr>
                        <a:t>Incident Management</a:t>
                      </a:r>
                    </a:p>
                  </a:txBody>
                  <a:tcPr marL="8782" marR="8782" marT="87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9881">
                <a:tc>
                  <a:txBody>
                    <a:bodyPr/>
                    <a:lstStyle/>
                    <a:p>
                      <a:pPr algn="ctr" rtl="0" fontAlgn="ctr"/>
                      <a:r>
                        <a:rPr lang="en-US" sz="900" b="1" i="0" u="none" strike="noStrike">
                          <a:solidFill>
                            <a:srgbClr val="FFFFFF"/>
                          </a:solidFill>
                          <a:effectLst/>
                          <a:latin typeface="Arial"/>
                        </a:rPr>
                        <a:t>Incident #</a:t>
                      </a:r>
                    </a:p>
                  </a:txBody>
                  <a:tcPr marL="8782" marR="8782" marT="87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900" b="1" i="0" u="none" strike="noStrike">
                          <a:solidFill>
                            <a:srgbClr val="FFFFFF"/>
                          </a:solidFill>
                          <a:effectLst/>
                          <a:latin typeface="Arial"/>
                        </a:rPr>
                        <a:t>Module</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900" b="1" i="0" u="none" strike="noStrike">
                          <a:solidFill>
                            <a:srgbClr val="FFFFFF"/>
                          </a:solidFill>
                          <a:effectLst/>
                          <a:latin typeface="Arial"/>
                        </a:rPr>
                        <a:t>Key Words</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900" b="1" i="0" u="none" strike="noStrike">
                          <a:solidFill>
                            <a:srgbClr val="FFFFFF"/>
                          </a:solidFill>
                          <a:effectLst/>
                          <a:latin typeface="Arial"/>
                        </a:rPr>
                        <a:t>Status</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900" b="1" i="0" u="none" strike="noStrike">
                          <a:solidFill>
                            <a:srgbClr val="FFFFFF"/>
                          </a:solidFill>
                          <a:effectLst/>
                          <a:latin typeface="Arial"/>
                        </a:rPr>
                        <a:t>Problem #</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59881">
                <a:tc>
                  <a:txBody>
                    <a:bodyPr/>
                    <a:lstStyle/>
                    <a:p>
                      <a:pPr algn="l" fontAlgn="t"/>
                      <a:r>
                        <a:rPr lang="en-US" sz="900" b="0" i="0" u="none" strike="noStrike">
                          <a:effectLst/>
                          <a:latin typeface="Arial"/>
                        </a:rPr>
                        <a:t>INC1370193</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INC1418668</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Schedule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Master Data</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INC1420698</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Schedule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Scheduled - Known Error</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INC1435230</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INC1435245</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INC1435289</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INC1435961</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INC1447060</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INC1447037</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INC1447031</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INC1446914</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INC1447042</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INC1447028</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INC1454094</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INC1463913</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INC1464027</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Booking</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Click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User Info</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INC1477114</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Booking</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User Info</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INC1480047</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Validation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INC1480941</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Validation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INC1480772</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User Info</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INC1486871</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Mobile sync Issue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t"/>
                      <a:r>
                        <a:rPr lang="en-US" sz="900" b="0" i="0" u="none" strike="noStrike">
                          <a:effectLst/>
                          <a:latin typeface="Arial"/>
                        </a:rPr>
                        <a:t>INC1491231</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SDT Mobile</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a:rPr>
                        <a:t>Mobile sync Issue</a:t>
                      </a:r>
                    </a:p>
                  </a:txBody>
                  <a:tcPr marL="8782" marR="8782" marT="87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900" b="0" i="0" u="none" strike="noStrike">
                          <a:effectLst/>
                          <a:latin typeface="Arial"/>
                        </a:rPr>
                        <a:t>Awaiting 3rd Party</a:t>
                      </a:r>
                    </a:p>
                  </a:txBody>
                  <a:tcPr marL="8782" marR="8782" marT="878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effectLst/>
                          <a:latin typeface="Arial"/>
                        </a:rPr>
                        <a:t>NA</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a:txBody>
                    <a:bodyPr/>
                    <a:lstStyle/>
                    <a:p>
                      <a:pPr algn="l" fontAlgn="b"/>
                      <a:r>
                        <a:rPr lang="en-US" sz="900" b="0" i="0" u="none" strike="noStrike">
                          <a:effectLst/>
                          <a:latin typeface="Arial"/>
                        </a:rPr>
                        <a:t> </a:t>
                      </a:r>
                    </a:p>
                  </a:txBody>
                  <a:tcPr marL="8782" marR="8782" marT="8782"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8782" marR="8782" marT="87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8782" marR="8782" marT="87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effectLst/>
                        <a:latin typeface="Arial"/>
                      </a:endParaRPr>
                    </a:p>
                  </a:txBody>
                  <a:tcPr marL="8782" marR="8782" marT="878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effectLst/>
                          <a:latin typeface="Arial"/>
                        </a:rPr>
                        <a:t> </a:t>
                      </a:r>
                    </a:p>
                  </a:txBody>
                  <a:tcPr marL="8782" marR="8782" marT="878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81">
                <a:tc gridSpan="5">
                  <a:txBody>
                    <a:bodyPr/>
                    <a:lstStyle/>
                    <a:p>
                      <a:pPr algn="ctr" rtl="0" fontAlgn="b"/>
                      <a:r>
                        <a:rPr lang="en-US" sz="900" b="1" i="0" u="none" strike="noStrike">
                          <a:solidFill>
                            <a:srgbClr val="FFFFFF"/>
                          </a:solidFill>
                          <a:effectLst/>
                          <a:latin typeface="Arial"/>
                        </a:rPr>
                        <a:t>Problem Management</a:t>
                      </a:r>
                    </a:p>
                  </a:txBody>
                  <a:tcPr marL="8782" marR="8782" marT="878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9881">
                <a:tc>
                  <a:txBody>
                    <a:bodyPr/>
                    <a:lstStyle/>
                    <a:p>
                      <a:pPr algn="ctr" rtl="0" fontAlgn="ctr"/>
                      <a:r>
                        <a:rPr lang="en-US" sz="900" b="1" i="0" u="none" strike="noStrike">
                          <a:solidFill>
                            <a:srgbClr val="FFFFFF"/>
                          </a:solidFill>
                          <a:effectLst/>
                          <a:latin typeface="Arial"/>
                        </a:rPr>
                        <a:t>Problem #</a:t>
                      </a:r>
                    </a:p>
                  </a:txBody>
                  <a:tcPr marL="8782" marR="8782" marT="87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900" b="1" i="0" u="none" strike="noStrike">
                          <a:solidFill>
                            <a:srgbClr val="FFFFFF"/>
                          </a:solidFill>
                          <a:effectLst/>
                          <a:latin typeface="Arial"/>
                        </a:rPr>
                        <a:t>Module</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900" b="1" i="0" u="none" strike="noStrike">
                          <a:solidFill>
                            <a:srgbClr val="FFFFFF"/>
                          </a:solidFill>
                          <a:effectLst/>
                          <a:latin typeface="Arial"/>
                        </a:rPr>
                        <a:t>Keyword</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1" i="0" u="none" strike="noStrike">
                          <a:solidFill>
                            <a:srgbClr val="FFFFFF"/>
                          </a:solidFill>
                          <a:effectLst/>
                          <a:latin typeface="Arial"/>
                        </a:rPr>
                        <a:t>Status</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900" b="1" i="0" u="none" strike="noStrike">
                          <a:solidFill>
                            <a:srgbClr val="FFFFFF"/>
                          </a:solidFill>
                          <a:effectLst/>
                          <a:latin typeface="Arial"/>
                        </a:rPr>
                        <a:t>Incident #</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310356">
                <a:tc>
                  <a:txBody>
                    <a:bodyPr/>
                    <a:lstStyle/>
                    <a:p>
                      <a:pPr algn="ctr" rtl="0" fontAlgn="ctr"/>
                      <a:r>
                        <a:rPr lang="en-US" sz="900" b="0" i="0" u="none" strike="noStrike">
                          <a:solidFill>
                            <a:srgbClr val="00264A"/>
                          </a:solidFill>
                          <a:effectLst/>
                          <a:latin typeface="Arial"/>
                        </a:rPr>
                        <a:t>PRB0045855</a:t>
                      </a:r>
                    </a:p>
                  </a:txBody>
                  <a:tcPr marL="8782" marR="8782" marT="87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0" i="0" u="none" strike="noStrike">
                          <a:solidFill>
                            <a:srgbClr val="00264A"/>
                          </a:solidFill>
                          <a:effectLst/>
                          <a:latin typeface="Arial"/>
                        </a:rPr>
                        <a:t>SDT Booking</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0" i="0" u="none" strike="noStrike">
                          <a:solidFill>
                            <a:srgbClr val="00264A"/>
                          </a:solidFill>
                          <a:effectLst/>
                          <a:latin typeface="Arial"/>
                        </a:rPr>
                        <a:t>Google API</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a:solidFill>
                            <a:srgbClr val="00264A"/>
                          </a:solidFill>
                          <a:effectLst/>
                          <a:latin typeface="Arial"/>
                        </a:rPr>
                        <a:t>Open</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a:solidFill>
                            <a:srgbClr val="00264A"/>
                          </a:solidFill>
                          <a:effectLst/>
                          <a:latin typeface="Arial"/>
                        </a:rPr>
                        <a:t>INC1371682, INC1389372, INC1357120</a:t>
                      </a:r>
                    </a:p>
                  </a:txBody>
                  <a:tcPr marL="8782" marR="8782" marT="87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59881">
                <a:tc>
                  <a:txBody>
                    <a:bodyPr/>
                    <a:lstStyle/>
                    <a:p>
                      <a:pPr algn="ctr" rtl="0" fontAlgn="ctr"/>
                      <a:r>
                        <a:rPr lang="en-US" sz="900" b="0" i="0" u="none" strike="noStrike">
                          <a:solidFill>
                            <a:srgbClr val="00264A"/>
                          </a:solidFill>
                          <a:effectLst/>
                          <a:latin typeface="Arial"/>
                        </a:rPr>
                        <a:t>PRB0045895</a:t>
                      </a:r>
                    </a:p>
                  </a:txBody>
                  <a:tcPr marL="8782" marR="8782" marT="87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0" i="0" u="none" strike="noStrike">
                          <a:solidFill>
                            <a:srgbClr val="00264A"/>
                          </a:solidFill>
                          <a:effectLst/>
                          <a:latin typeface="Arial"/>
                        </a:rPr>
                        <a:t>SDT Booking</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0" i="0" u="none" strike="noStrike">
                          <a:solidFill>
                            <a:srgbClr val="00264A"/>
                          </a:solidFill>
                          <a:effectLst/>
                          <a:latin typeface="Arial"/>
                        </a:rPr>
                        <a:t>Email Activity</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a:solidFill>
                            <a:srgbClr val="00264A"/>
                          </a:solidFill>
                          <a:effectLst/>
                          <a:latin typeface="Arial"/>
                        </a:rPr>
                        <a:t>Open</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a:effectLst/>
                          <a:latin typeface="Arial"/>
                        </a:rPr>
                        <a:t>INC1285226</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286">
                <a:tc>
                  <a:txBody>
                    <a:bodyPr/>
                    <a:lstStyle/>
                    <a:p>
                      <a:pPr algn="ctr" rtl="0" fontAlgn="ctr"/>
                      <a:r>
                        <a:rPr lang="en-US" sz="900" b="0" i="0" u="none" strike="noStrike">
                          <a:solidFill>
                            <a:srgbClr val="00264A"/>
                          </a:solidFill>
                          <a:effectLst/>
                          <a:latin typeface="Arial"/>
                        </a:rPr>
                        <a:t>PRB0045475</a:t>
                      </a:r>
                    </a:p>
                  </a:txBody>
                  <a:tcPr marL="8782" marR="8782" marT="87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0" i="0" u="none" strike="noStrike">
                          <a:solidFill>
                            <a:srgbClr val="00264A"/>
                          </a:solidFill>
                          <a:effectLst/>
                          <a:latin typeface="Arial"/>
                        </a:rPr>
                        <a:t>SDT Booking</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900" b="0" i="0" u="none" strike="noStrike">
                          <a:solidFill>
                            <a:srgbClr val="00264A"/>
                          </a:solidFill>
                          <a:effectLst/>
                          <a:latin typeface="Arial"/>
                        </a:rPr>
                        <a:t>Performance - Connectivity</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a:solidFill>
                            <a:srgbClr val="000000"/>
                          </a:solidFill>
                          <a:effectLst/>
                          <a:latin typeface="GE inspira pitch"/>
                        </a:rPr>
                        <a:t>Known Error / Pending CA</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effectLst/>
                          <a:latin typeface="Arial"/>
                        </a:rPr>
                        <a:t>INC1310582</a:t>
                      </a:r>
                    </a:p>
                  </a:txBody>
                  <a:tcPr marL="8782" marR="8782" marT="87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306454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23829</TotalTime>
  <Words>1011</Words>
  <Application>Microsoft Office PowerPoint</Application>
  <PresentationFormat>On-screen Show (4:3)</PresentationFormat>
  <Paragraphs>319</Paragraphs>
  <Slides>10</Slides>
  <Notes>3</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10</vt:i4>
      </vt:variant>
    </vt:vector>
  </HeadingPairs>
  <TitlesOfParts>
    <vt:vector size="16" baseType="lpstr">
      <vt:lpstr>GE Corporate_072016</vt:lpstr>
      <vt:lpstr>Closing slides</vt:lpstr>
      <vt:lpstr>Section break</vt:lpstr>
      <vt:lpstr>CG PPT Template_2015</vt:lpstr>
      <vt:lpstr>think-cell Slide</vt:lpstr>
      <vt:lpstr>Worksheet</vt:lpstr>
      <vt:lpstr>GEHC SDT Weekly Status Report </vt:lpstr>
      <vt:lpstr>Open Actions</vt:lpstr>
      <vt:lpstr>Open Actions (contd.)</vt:lpstr>
      <vt:lpstr>PowerPoint Presentation</vt:lpstr>
      <vt:lpstr>Focus Area Updates</vt:lpstr>
      <vt:lpstr>Rally Charts</vt:lpstr>
      <vt:lpstr>Rally Charts</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585</cp:revision>
  <dcterms:created xsi:type="dcterms:W3CDTF">2016-09-12T09:10:56Z</dcterms:created>
  <dcterms:modified xsi:type="dcterms:W3CDTF">2017-02-16T13:17:37Z</dcterms:modified>
</cp:coreProperties>
</file>