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xls" ContentType="application/vnd.ms-excel"/>
  <Default Extension="rels" ContentType="application/vnd.openxmlformats-package.relationships+xml"/>
  <Default Extension="xml" ContentType="application/xml"/>
  <Default Extension="vml" ContentType="application/vnd.openxmlformats-officedocument.vmlDrawing"/>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5" r:id="rId2"/>
    <p:sldMasterId id="2147483679" r:id="rId3"/>
    <p:sldMasterId id="2147483683" r:id="rId4"/>
  </p:sldMasterIdLst>
  <p:notesMasterIdLst>
    <p:notesMasterId r:id="rId14"/>
  </p:notesMasterIdLst>
  <p:sldIdLst>
    <p:sldId id="259" r:id="rId5"/>
    <p:sldId id="305" r:id="rId6"/>
    <p:sldId id="312" r:id="rId7"/>
    <p:sldId id="322" r:id="rId8"/>
    <p:sldId id="326" r:id="rId9"/>
    <p:sldId id="327" r:id="rId10"/>
    <p:sldId id="328" r:id="rId11"/>
    <p:sldId id="329" r:id="rId12"/>
    <p:sldId id="28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851">
          <p15:clr>
            <a:srgbClr val="A4A3A4"/>
          </p15:clr>
        </p15:guide>
        <p15:guide id="2" pos="192">
          <p15:clr>
            <a:srgbClr val="A4A3A4"/>
          </p15:clr>
        </p15:guide>
        <p15:guide id="3" pos="55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56" autoAdjust="0"/>
    <p:restoredTop sz="93957" autoAdjust="0"/>
  </p:normalViewPr>
  <p:slideViewPr>
    <p:cSldViewPr snapToGrid="0">
      <p:cViewPr>
        <p:scale>
          <a:sx n="90" d="100"/>
          <a:sy n="90" d="100"/>
        </p:scale>
        <p:origin x="-1104" y="504"/>
      </p:cViewPr>
      <p:guideLst>
        <p:guide orient="horz" pos="3851"/>
        <p:guide pos="192"/>
        <p:guide pos="55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[SDT_Incident_Update_01_24_2017.xls]Sheet2!PivotTable2</c:name>
    <c:fmtId val="-1"/>
  </c:pivotSource>
  <c:chart>
    <c:title>
      <c:tx>
        <c:rich>
          <a:bodyPr/>
          <a:lstStyle/>
          <a:p>
            <a:pPr>
              <a:defRPr/>
            </a:pPr>
            <a:r>
              <a:rPr lang="en-US"/>
              <a:t>Problem</a:t>
            </a:r>
            <a:r>
              <a:rPr lang="en-US" baseline="0"/>
              <a:t> tickets</a:t>
            </a:r>
            <a:endParaRPr lang="en-US"/>
          </a:p>
        </c:rich>
      </c:tx>
      <c:layout/>
      <c:overlay val="0"/>
    </c:title>
    <c:autoTitleDeleted val="0"/>
    <c:pivotFmts>
      <c:pivotFmt>
        <c:idx val="0"/>
        <c:marker>
          <c:symbol val="none"/>
        </c:marker>
      </c:pivotFmt>
      <c:pivotFmt>
        <c:idx val="1"/>
        <c:marker>
          <c:symbol val="none"/>
        </c:marker>
        <c:dLbl>
          <c:idx val="0"/>
          <c:spPr/>
          <c:txPr>
            <a:bodyPr/>
            <a:lstStyle/>
            <a:p>
              <a:pPr>
                <a:defRPr/>
              </a:pPr>
              <a:endParaRPr lang="en-US"/>
            </a:p>
          </c:txPr>
          <c:showLegendKey val="0"/>
          <c:showVal val="1"/>
          <c:showCatName val="0"/>
          <c:showSerName val="0"/>
          <c:showPercent val="0"/>
          <c:showBubbleSize val="0"/>
        </c:dLbl>
      </c:pivotFmt>
      <c:pivotFmt>
        <c:idx val="2"/>
        <c:marker>
          <c:symbol val="none"/>
        </c:marker>
        <c:dLbl>
          <c:idx val="0"/>
          <c:spPr/>
          <c:txPr>
            <a:bodyPr/>
            <a:lstStyle/>
            <a:p>
              <a:pPr>
                <a:defRPr/>
              </a:pPr>
              <a:endParaRPr lang="en-US"/>
            </a:p>
          </c:txPr>
          <c:showLegendKey val="0"/>
          <c:showVal val="1"/>
          <c:showCatName val="0"/>
          <c:showSerName val="0"/>
          <c:showPercent val="0"/>
          <c:showBubbleSize val="0"/>
        </c:dLbl>
      </c:pivotFmt>
      <c:pivotFmt>
        <c:idx val="3"/>
        <c:marker>
          <c:symbol val="none"/>
        </c:marker>
        <c:dLbl>
          <c:idx val="0"/>
          <c:spPr/>
          <c:txPr>
            <a:bodyPr/>
            <a:lstStyle/>
            <a:p>
              <a:pPr>
                <a:defRPr/>
              </a:pPr>
              <a:endParaRPr lang="en-US"/>
            </a:p>
          </c:txPr>
          <c:showLegendKey val="0"/>
          <c:showVal val="1"/>
          <c:showCatName val="0"/>
          <c:showSerName val="0"/>
          <c:showPercent val="0"/>
          <c:showBubbleSize val="0"/>
        </c:dLbl>
      </c:pivotFmt>
    </c:pivotFmts>
    <c:plotArea>
      <c:layout/>
      <c:barChart>
        <c:barDir val="col"/>
        <c:grouping val="clustered"/>
        <c:varyColors val="0"/>
        <c:ser>
          <c:idx val="0"/>
          <c:order val="0"/>
          <c:tx>
            <c:strRef>
              <c:f>Sheet2!$B$26:$B$27</c:f>
              <c:strCache>
                <c:ptCount val="1"/>
                <c:pt idx="0">
                  <c:v>Total</c:v>
                </c:pt>
              </c:strCache>
            </c:strRef>
          </c:tx>
          <c:invertIfNegative val="0"/>
          <c:dLbls>
            <c:txPr>
              <a:bodyPr/>
              <a:lstStyle/>
              <a:p>
                <a:pPr>
                  <a:defRPr/>
                </a:pPr>
                <a:endParaRPr lang="en-US"/>
              </a:p>
            </c:txPr>
            <c:showLegendKey val="0"/>
            <c:showVal val="1"/>
            <c:showCatName val="0"/>
            <c:showSerName val="0"/>
            <c:showPercent val="0"/>
            <c:showBubbleSize val="0"/>
            <c:showLeaderLines val="0"/>
          </c:dLbls>
          <c:cat>
            <c:strRef>
              <c:f>Sheet2!$A$28:$A$30</c:f>
              <c:strCache>
                <c:ptCount val="2"/>
                <c:pt idx="0">
                  <c:v>Known Error / Pending CA</c:v>
                </c:pt>
                <c:pt idx="1">
                  <c:v>Open</c:v>
                </c:pt>
              </c:strCache>
            </c:strRef>
          </c:cat>
          <c:val>
            <c:numRef>
              <c:f>Sheet2!$B$28:$B$30</c:f>
              <c:numCache>
                <c:formatCode>General</c:formatCode>
                <c:ptCount val="2"/>
                <c:pt idx="0">
                  <c:v>1</c:v>
                </c:pt>
                <c:pt idx="1">
                  <c:v>2</c:v>
                </c:pt>
              </c:numCache>
            </c:numRef>
          </c:val>
        </c:ser>
        <c:dLbls>
          <c:showLegendKey val="0"/>
          <c:showVal val="0"/>
          <c:showCatName val="0"/>
          <c:showSerName val="0"/>
          <c:showPercent val="0"/>
          <c:showBubbleSize val="0"/>
        </c:dLbls>
        <c:gapWidth val="150"/>
        <c:axId val="102059008"/>
        <c:axId val="102089472"/>
      </c:barChart>
      <c:catAx>
        <c:axId val="102059008"/>
        <c:scaling>
          <c:orientation val="minMax"/>
        </c:scaling>
        <c:delete val="0"/>
        <c:axPos val="b"/>
        <c:majorTickMark val="out"/>
        <c:minorTickMark val="none"/>
        <c:tickLblPos val="nextTo"/>
        <c:crossAx val="102089472"/>
        <c:crosses val="autoZero"/>
        <c:auto val="1"/>
        <c:lblAlgn val="ctr"/>
        <c:lblOffset val="100"/>
        <c:noMultiLvlLbl val="0"/>
      </c:catAx>
      <c:valAx>
        <c:axId val="102089472"/>
        <c:scaling>
          <c:orientation val="minMax"/>
        </c:scaling>
        <c:delete val="0"/>
        <c:axPos val="l"/>
        <c:majorGridlines/>
        <c:numFmt formatCode="General" sourceLinked="1"/>
        <c:majorTickMark val="out"/>
        <c:minorTickMark val="none"/>
        <c:tickLblPos val="nextTo"/>
        <c:crossAx val="102059008"/>
        <c:crosses val="autoZero"/>
        <c:crossBetween val="between"/>
      </c:valAx>
    </c:plotArea>
    <c:legend>
      <c:legendPos val="r"/>
      <c:layout/>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[SDT_Incident_Update_03_01_2017.xls]Pivot!PivotTable1</c:name>
    <c:fmtId val="-1"/>
  </c:pivotSource>
  <c:chart>
    <c:title>
      <c:tx>
        <c:rich>
          <a:bodyPr/>
          <a:lstStyle/>
          <a:p>
            <a:pPr>
              <a:defRPr/>
            </a:pPr>
            <a:r>
              <a:rPr lang="en-US"/>
              <a:t>Incident</a:t>
            </a:r>
            <a:r>
              <a:rPr lang="en-US" baseline="0"/>
              <a:t> tickets</a:t>
            </a:r>
            <a:endParaRPr lang="en-US"/>
          </a:p>
        </c:rich>
      </c:tx>
      <c:layout/>
      <c:overlay val="0"/>
    </c:title>
    <c:autoTitleDeleted val="0"/>
    <c:pivotFmts>
      <c:pivotFmt>
        <c:idx val="0"/>
        <c:marker>
          <c:symbol val="none"/>
        </c:marker>
        <c:dLbl>
          <c:idx val="0"/>
          <c:spPr/>
          <c:txPr>
            <a:bodyPr/>
            <a:lstStyle/>
            <a:p>
              <a:pPr>
                <a:defRPr/>
              </a:pPr>
              <a:endParaRPr lang="en-US"/>
            </a:p>
          </c:txPr>
          <c:showLegendKey val="0"/>
          <c:showVal val="1"/>
          <c:showCatName val="0"/>
          <c:showSerName val="0"/>
          <c:showPercent val="0"/>
          <c:showBubbleSize val="0"/>
        </c:dLbl>
      </c:pivotFmt>
      <c:pivotFmt>
        <c:idx val="1"/>
        <c:marker>
          <c:symbol val="none"/>
        </c:marker>
        <c:dLbl>
          <c:idx val="0"/>
          <c:spPr/>
          <c:txPr>
            <a:bodyPr/>
            <a:lstStyle/>
            <a:p>
              <a:pPr>
                <a:defRPr/>
              </a:pPr>
              <a:endParaRPr lang="en-US"/>
            </a:p>
          </c:txPr>
          <c:showLegendKey val="0"/>
          <c:showVal val="1"/>
          <c:showCatName val="0"/>
          <c:showSerName val="0"/>
          <c:showPercent val="0"/>
          <c:showBubbleSize val="0"/>
        </c:dLbl>
      </c:pivotFmt>
      <c:pivotFmt>
        <c:idx val="2"/>
        <c:marker>
          <c:symbol val="none"/>
        </c:marker>
        <c:dLbl>
          <c:idx val="0"/>
          <c:spPr/>
          <c:txPr>
            <a:bodyPr/>
            <a:lstStyle/>
            <a:p>
              <a:pPr>
                <a:defRPr/>
              </a:pPr>
              <a:endParaRPr lang="en-US"/>
            </a:p>
          </c:txPr>
          <c:showLegendKey val="0"/>
          <c:showVal val="1"/>
          <c:showCatName val="0"/>
          <c:showSerName val="0"/>
          <c:showPercent val="0"/>
          <c:showBubbleSize val="0"/>
        </c:dLbl>
      </c:pivotFmt>
    </c:pivotFmts>
    <c:plotArea>
      <c:layout/>
      <c:barChart>
        <c:barDir val="col"/>
        <c:grouping val="clustered"/>
        <c:varyColors val="0"/>
        <c:ser>
          <c:idx val="0"/>
          <c:order val="0"/>
          <c:tx>
            <c:strRef>
              <c:f>Pivot!$B$2:$B$3</c:f>
              <c:strCache>
                <c:ptCount val="1"/>
                <c:pt idx="0">
                  <c:v>Total</c:v>
                </c:pt>
              </c:strCache>
            </c:strRef>
          </c:tx>
          <c:invertIfNegative val="0"/>
          <c:dLbls>
            <c:txPr>
              <a:bodyPr/>
              <a:lstStyle/>
              <a:p>
                <a:pPr>
                  <a:defRPr/>
                </a:pPr>
                <a:endParaRPr lang="en-US"/>
              </a:p>
            </c:txPr>
            <c:showLegendKey val="0"/>
            <c:showVal val="1"/>
            <c:showCatName val="0"/>
            <c:showSerName val="0"/>
            <c:showPercent val="0"/>
            <c:showBubbleSize val="0"/>
            <c:showLeaderLines val="0"/>
          </c:dLbls>
          <c:cat>
            <c:strRef>
              <c:f>Pivot!$A$4:$A$9</c:f>
              <c:strCache>
                <c:ptCount val="5"/>
                <c:pt idx="0">
                  <c:v>Awaiting 3rd Party</c:v>
                </c:pt>
                <c:pt idx="1">
                  <c:v>Awaiting User Info</c:v>
                </c:pt>
                <c:pt idx="2">
                  <c:v>Closed</c:v>
                </c:pt>
                <c:pt idx="3">
                  <c:v>Resolved</c:v>
                </c:pt>
                <c:pt idx="4">
                  <c:v>Resolved – Awaiting Problem</c:v>
                </c:pt>
              </c:strCache>
            </c:strRef>
          </c:cat>
          <c:val>
            <c:numRef>
              <c:f>Pivot!$B$4:$B$9</c:f>
              <c:numCache>
                <c:formatCode>General</c:formatCode>
                <c:ptCount val="5"/>
                <c:pt idx="0">
                  <c:v>8</c:v>
                </c:pt>
                <c:pt idx="1">
                  <c:v>3</c:v>
                </c:pt>
                <c:pt idx="2">
                  <c:v>10</c:v>
                </c:pt>
                <c:pt idx="3">
                  <c:v>12</c:v>
                </c:pt>
                <c:pt idx="4">
                  <c:v>2</c:v>
                </c:pt>
              </c:numCache>
            </c:numRef>
          </c:val>
        </c:ser>
        <c:dLbls>
          <c:showLegendKey val="0"/>
          <c:showVal val="0"/>
          <c:showCatName val="0"/>
          <c:showSerName val="0"/>
          <c:showPercent val="0"/>
          <c:showBubbleSize val="0"/>
        </c:dLbls>
        <c:gapWidth val="150"/>
        <c:axId val="119416320"/>
        <c:axId val="119417856"/>
      </c:barChart>
      <c:catAx>
        <c:axId val="119416320"/>
        <c:scaling>
          <c:orientation val="minMax"/>
        </c:scaling>
        <c:delete val="0"/>
        <c:axPos val="b"/>
        <c:numFmt formatCode="General" sourceLinked="1"/>
        <c:majorTickMark val="out"/>
        <c:minorTickMark val="none"/>
        <c:tickLblPos val="nextTo"/>
        <c:crossAx val="119417856"/>
        <c:crosses val="autoZero"/>
        <c:auto val="0"/>
        <c:lblAlgn val="ctr"/>
        <c:lblOffset val="100"/>
        <c:noMultiLvlLbl val="0"/>
      </c:catAx>
      <c:valAx>
        <c:axId val="119417856"/>
        <c:scaling>
          <c:orientation val="minMax"/>
        </c:scaling>
        <c:delete val="0"/>
        <c:axPos val="l"/>
        <c:majorGridlines/>
        <c:numFmt formatCode="General" sourceLinked="1"/>
        <c:majorTickMark val="out"/>
        <c:minorTickMark val="none"/>
        <c:tickLblPos val="nextTo"/>
        <c:crossAx val="119416320"/>
        <c:crosses val="autoZero"/>
        <c:crossBetween val="between"/>
      </c:valAx>
    </c:plotArea>
    <c:legend>
      <c:legendPos val="r"/>
      <c:layout/>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D404BC-2A01-440C-9139-186AF6945BD5}" type="datetimeFigureOut">
              <a:rPr lang="en-US" smtClean="0"/>
              <a:t>3/8/2017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078C2A-391C-4315-98C7-FAA60D7DFAAB}" type="slidenum">
              <a:rPr lang="en-US" smtClean="0"/>
              <a:t>‹#›</a:t>
            </a:fld>
            <a:endParaRPr lang="en-US"/>
          </a:p>
        </p:txBody>
      </p:sp>
    </p:spTree>
    <p:extLst>
      <p:ext uri="{BB962C8B-B14F-4D97-AF65-F5344CB8AC3E}">
        <p14:creationId xmlns:p14="http://schemas.microsoft.com/office/powerpoint/2010/main" val="207132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2D078C2A-391C-4315-98C7-FAA60D7DFAAB}" type="slidenum">
              <a:rPr lang="en-US" smtClean="0"/>
              <a:t>1</a:t>
            </a:fld>
            <a:endParaRPr lang="en-US"/>
          </a:p>
        </p:txBody>
      </p:sp>
    </p:spTree>
    <p:extLst>
      <p:ext uri="{BB962C8B-B14F-4D97-AF65-F5344CB8AC3E}">
        <p14:creationId xmlns:p14="http://schemas.microsoft.com/office/powerpoint/2010/main" val="2630561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078C2A-391C-4315-98C7-FAA60D7DFAAB}" type="slidenum">
              <a:rPr lang="en-US" smtClean="0"/>
              <a:t>2</a:t>
            </a:fld>
            <a:endParaRPr lang="en-US"/>
          </a:p>
        </p:txBody>
      </p:sp>
    </p:spTree>
    <p:extLst>
      <p:ext uri="{BB962C8B-B14F-4D97-AF65-F5344CB8AC3E}">
        <p14:creationId xmlns:p14="http://schemas.microsoft.com/office/powerpoint/2010/main" val="290788697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6.emf"/><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5.jpeg"/><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1.emf"/><Relationship Id="rId5" Type="http://schemas.openxmlformats.org/officeDocument/2006/relationships/tags" Target="../tags/tag12.xml"/><Relationship Id="rId10" Type="http://schemas.openxmlformats.org/officeDocument/2006/relationships/oleObject" Target="../embeddings/oleObject2.bin"/><Relationship Id="rId4" Type="http://schemas.openxmlformats.org/officeDocument/2006/relationships/tags" Target="../tags/tag11.xml"/><Relationship Id="rId9"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image" Target="../media/image1.emf"/><Relationship Id="rId2" Type="http://schemas.openxmlformats.org/officeDocument/2006/relationships/tags" Target="../tags/tag45.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58.xml"/><Relationship Id="rId7" Type="http://schemas.openxmlformats.org/officeDocument/2006/relationships/image" Target="../media/image1.emf"/><Relationship Id="rId12" Type="http://schemas.openxmlformats.org/officeDocument/2006/relationships/image" Target="../media/image15.png"/><Relationship Id="rId2" Type="http://schemas.openxmlformats.org/officeDocument/2006/relationships/tags" Target="../tags/tag57.xml"/><Relationship Id="rId1" Type="http://schemas.openxmlformats.org/officeDocument/2006/relationships/vmlDrawing" Target="../drawings/vmlDrawing13.vml"/><Relationship Id="rId6" Type="http://schemas.openxmlformats.org/officeDocument/2006/relationships/oleObject" Target="../embeddings/oleObject13.bin"/><Relationship Id="rId11" Type="http://schemas.openxmlformats.org/officeDocument/2006/relationships/hyperlink" Target="http://www.capgemini.com/" TargetMode="External"/><Relationship Id="rId5" Type="http://schemas.openxmlformats.org/officeDocument/2006/relationships/slideMaster" Target="../slideMasters/slideMaster2.xml"/><Relationship Id="rId10" Type="http://schemas.openxmlformats.org/officeDocument/2006/relationships/hyperlink" Target="http://www.capgemini.com/about/how-we-work/rightshorer" TargetMode="External"/><Relationship Id="rId4" Type="http://schemas.openxmlformats.org/officeDocument/2006/relationships/tags" Target="../tags/tag59.xml"/><Relationship Id="rId9" Type="http://schemas.openxmlformats.org/officeDocument/2006/relationships/hyperlink" Target="http://www.capgemini.com/about/how-we-work/the-collaborative-business-experiencetm" TargetMode="External"/></Relationships>
</file>

<file path=ppt/slideLayouts/_rels/slideLayout16.xml.rels><?xml version="1.0" encoding="UTF-8" standalone="yes"?>
<Relationships xmlns="http://schemas.openxmlformats.org/package/2006/relationships"><Relationship Id="rId8" Type="http://schemas.openxmlformats.org/officeDocument/2006/relationships/hyperlink" Target="http://www.capgemini.com/about/how-we-work/the-collaborative-business-experiencetm" TargetMode="External"/><Relationship Id="rId3" Type="http://schemas.openxmlformats.org/officeDocument/2006/relationships/tags" Target="../tags/tag61.xml"/><Relationship Id="rId7" Type="http://schemas.openxmlformats.org/officeDocument/2006/relationships/image" Target="../media/image1.emf"/><Relationship Id="rId2" Type="http://schemas.openxmlformats.org/officeDocument/2006/relationships/tags" Target="../tags/tag60.xml"/><Relationship Id="rId1" Type="http://schemas.openxmlformats.org/officeDocument/2006/relationships/vmlDrawing" Target="../drawings/vmlDrawing14.vml"/><Relationship Id="rId6" Type="http://schemas.openxmlformats.org/officeDocument/2006/relationships/oleObject" Target="../embeddings/oleObject14.bin"/><Relationship Id="rId11" Type="http://schemas.openxmlformats.org/officeDocument/2006/relationships/image" Target="../media/image15.png"/><Relationship Id="rId5" Type="http://schemas.openxmlformats.org/officeDocument/2006/relationships/slideMaster" Target="../slideMasters/slideMaster2.xml"/><Relationship Id="rId10" Type="http://schemas.openxmlformats.org/officeDocument/2006/relationships/hyperlink" Target="http://www.capgemini.com/" TargetMode="External"/><Relationship Id="rId4" Type="http://schemas.openxmlformats.org/officeDocument/2006/relationships/tags" Target="../tags/tag62.xml"/><Relationship Id="rId9" Type="http://schemas.openxmlformats.org/officeDocument/2006/relationships/hyperlink" Target="http://www.capgemini.com/about/how-we-work/rightshorer" TargetMode="Externa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67.xml"/><Relationship Id="rId7" Type="http://schemas.openxmlformats.org/officeDocument/2006/relationships/oleObject" Target="../embeddings/oleObject17.bin"/><Relationship Id="rId2" Type="http://schemas.openxmlformats.org/officeDocument/2006/relationships/tags" Target="../tags/tag66.xml"/><Relationship Id="rId1" Type="http://schemas.openxmlformats.org/officeDocument/2006/relationships/vmlDrawing" Target="../drawings/vmlDrawing17.vml"/><Relationship Id="rId6" Type="http://schemas.openxmlformats.org/officeDocument/2006/relationships/image" Target="../media/image16.jpeg"/><Relationship Id="rId5" Type="http://schemas.openxmlformats.org/officeDocument/2006/relationships/slideMaster" Target="../slideMasters/slideMaster3.xml"/><Relationship Id="rId4" Type="http://schemas.openxmlformats.org/officeDocument/2006/relationships/tags" Target="../tags/tag68.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0.xml"/><Relationship Id="rId7" Type="http://schemas.openxmlformats.org/officeDocument/2006/relationships/oleObject" Target="../embeddings/oleObject18.bin"/><Relationship Id="rId2" Type="http://schemas.openxmlformats.org/officeDocument/2006/relationships/tags" Target="../tags/tag69.xml"/><Relationship Id="rId1" Type="http://schemas.openxmlformats.org/officeDocument/2006/relationships/vmlDrawing" Target="../drawings/vmlDrawing18.vml"/><Relationship Id="rId6" Type="http://schemas.openxmlformats.org/officeDocument/2006/relationships/image" Target="../media/image4.jpeg"/><Relationship Id="rId5" Type="http://schemas.openxmlformats.org/officeDocument/2006/relationships/slideMaster" Target="../slideMasters/slideMaster3.xml"/><Relationship Id="rId4" Type="http://schemas.openxmlformats.org/officeDocument/2006/relationships/tags" Target="../tags/tag7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3.xml"/><Relationship Id="rId7" Type="http://schemas.openxmlformats.org/officeDocument/2006/relationships/oleObject" Target="../embeddings/oleObject19.bin"/><Relationship Id="rId2" Type="http://schemas.openxmlformats.org/officeDocument/2006/relationships/tags" Target="../tags/tag72.xml"/><Relationship Id="rId1" Type="http://schemas.openxmlformats.org/officeDocument/2006/relationships/vmlDrawing" Target="../drawings/vmlDrawing19.vml"/><Relationship Id="rId6" Type="http://schemas.openxmlformats.org/officeDocument/2006/relationships/image" Target="../media/image7.jpeg"/><Relationship Id="rId5" Type="http://schemas.openxmlformats.org/officeDocument/2006/relationships/slideMaster" Target="../slideMasters/slideMaster3.xml"/><Relationship Id="rId4" Type="http://schemas.openxmlformats.org/officeDocument/2006/relationships/tags" Target="../tags/tag74.xml"/></Relationships>
</file>

<file path=ppt/slideLayouts/_rels/slideLayout21.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image" Target="../media/image6.emf"/><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image" Target="../media/image5.jpeg"/><Relationship Id="rId2" Type="http://schemas.openxmlformats.org/officeDocument/2006/relationships/tags" Target="../tags/tag83.xml"/><Relationship Id="rId1" Type="http://schemas.openxmlformats.org/officeDocument/2006/relationships/vmlDrawing" Target="../drawings/vmlDrawing21.vml"/><Relationship Id="rId6" Type="http://schemas.openxmlformats.org/officeDocument/2006/relationships/tags" Target="../tags/tag87.xml"/><Relationship Id="rId11" Type="http://schemas.openxmlformats.org/officeDocument/2006/relationships/image" Target="../media/image1.emf"/><Relationship Id="rId5" Type="http://schemas.openxmlformats.org/officeDocument/2006/relationships/tags" Target="../tags/tag86.xml"/><Relationship Id="rId10" Type="http://schemas.openxmlformats.org/officeDocument/2006/relationships/oleObject" Target="../embeddings/oleObject21.bin"/><Relationship Id="rId4" Type="http://schemas.openxmlformats.org/officeDocument/2006/relationships/tags" Target="../tags/tag85.xml"/><Relationship Id="rId9" Type="http://schemas.openxmlformats.org/officeDocument/2006/relationships/image" Target="../media/image4.jpeg"/></Relationships>
</file>

<file path=ppt/slideLayouts/_rels/slideLayout22.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image" Target="../media/image6.emf"/><Relationship Id="rId3" Type="http://schemas.openxmlformats.org/officeDocument/2006/relationships/tags" Target="../tags/tag90.xml"/><Relationship Id="rId7" Type="http://schemas.openxmlformats.org/officeDocument/2006/relationships/tags" Target="../tags/tag94.xml"/><Relationship Id="rId12" Type="http://schemas.openxmlformats.org/officeDocument/2006/relationships/image" Target="../media/image1.emf"/><Relationship Id="rId2" Type="http://schemas.openxmlformats.org/officeDocument/2006/relationships/tags" Target="../tags/tag89.xml"/><Relationship Id="rId1" Type="http://schemas.openxmlformats.org/officeDocument/2006/relationships/vmlDrawing" Target="../drawings/vmlDrawing22.vml"/><Relationship Id="rId6" Type="http://schemas.openxmlformats.org/officeDocument/2006/relationships/tags" Target="../tags/tag93.xml"/><Relationship Id="rId11" Type="http://schemas.openxmlformats.org/officeDocument/2006/relationships/oleObject" Target="../embeddings/oleObject22.bin"/><Relationship Id="rId5" Type="http://schemas.openxmlformats.org/officeDocument/2006/relationships/tags" Target="../tags/tag92.xml"/><Relationship Id="rId10" Type="http://schemas.openxmlformats.org/officeDocument/2006/relationships/image" Target="../media/image5.jpeg"/><Relationship Id="rId4" Type="http://schemas.openxmlformats.org/officeDocument/2006/relationships/tags" Target="../tags/tag91.xml"/><Relationship Id="rId9" Type="http://schemas.openxmlformats.org/officeDocument/2006/relationships/image" Target="../media/image7.jpe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96.xml"/><Relationship Id="rId7" Type="http://schemas.openxmlformats.org/officeDocument/2006/relationships/oleObject" Target="../embeddings/oleObject23.bin"/><Relationship Id="rId2" Type="http://schemas.openxmlformats.org/officeDocument/2006/relationships/tags" Target="../tags/tag95.xml"/><Relationship Id="rId1" Type="http://schemas.openxmlformats.org/officeDocument/2006/relationships/vmlDrawing" Target="../drawings/vmlDrawing23.vml"/><Relationship Id="rId6" Type="http://schemas.openxmlformats.org/officeDocument/2006/relationships/slideMaster" Target="../slideMasters/slideMaster4.xml"/><Relationship Id="rId5" Type="http://schemas.openxmlformats.org/officeDocument/2006/relationships/tags" Target="../tags/tag98.xml"/><Relationship Id="rId4" Type="http://schemas.openxmlformats.org/officeDocument/2006/relationships/tags" Target="../tags/tag97.xml"/><Relationship Id="rId9"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100.xml"/><Relationship Id="rId7" Type="http://schemas.openxmlformats.org/officeDocument/2006/relationships/image" Target="../media/image1.emf"/><Relationship Id="rId2" Type="http://schemas.openxmlformats.org/officeDocument/2006/relationships/tags" Target="../tags/tag99.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slideMaster" Target="../slideMasters/slideMaster4.xml"/><Relationship Id="rId4" Type="http://schemas.openxmlformats.org/officeDocument/2006/relationships/tags" Target="../tags/tag10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3.xml"/><Relationship Id="rId7" Type="http://schemas.openxmlformats.org/officeDocument/2006/relationships/oleObject" Target="../embeddings/oleObject25.bin"/><Relationship Id="rId2" Type="http://schemas.openxmlformats.org/officeDocument/2006/relationships/tags" Target="../tags/tag102.xml"/><Relationship Id="rId1" Type="http://schemas.openxmlformats.org/officeDocument/2006/relationships/vmlDrawing" Target="../drawings/vmlDrawing25.vml"/><Relationship Id="rId6" Type="http://schemas.openxmlformats.org/officeDocument/2006/relationships/slideMaster" Target="../slideMasters/slideMaster4.xml"/><Relationship Id="rId5" Type="http://schemas.openxmlformats.org/officeDocument/2006/relationships/tags" Target="../tags/tag105.xml"/><Relationship Id="rId4" Type="http://schemas.openxmlformats.org/officeDocument/2006/relationships/tags" Target="../tags/tag104.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7.xml"/><Relationship Id="rId7" Type="http://schemas.openxmlformats.org/officeDocument/2006/relationships/oleObject" Target="../embeddings/oleObject26.bin"/><Relationship Id="rId2" Type="http://schemas.openxmlformats.org/officeDocument/2006/relationships/tags" Target="../tags/tag106.xml"/><Relationship Id="rId1" Type="http://schemas.openxmlformats.org/officeDocument/2006/relationships/vmlDrawing" Target="../drawings/vmlDrawing26.vml"/><Relationship Id="rId6" Type="http://schemas.openxmlformats.org/officeDocument/2006/relationships/slideMaster" Target="../slideMasters/slideMaster4.xml"/><Relationship Id="rId5" Type="http://schemas.openxmlformats.org/officeDocument/2006/relationships/tags" Target="../tags/tag109.xml"/><Relationship Id="rId4" Type="http://schemas.openxmlformats.org/officeDocument/2006/relationships/tags" Target="../tags/tag108.xml"/></Relationships>
</file>

<file path=ppt/slideLayouts/_rels/slideLayout27.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vmlDrawing" Target="../drawings/vmlDrawing27.vml"/><Relationship Id="rId6" Type="http://schemas.openxmlformats.org/officeDocument/2006/relationships/tags" Target="../tags/tag114.xml"/><Relationship Id="rId5" Type="http://schemas.openxmlformats.org/officeDocument/2006/relationships/tags" Target="../tags/tag113.xml"/><Relationship Id="rId10" Type="http://schemas.openxmlformats.org/officeDocument/2006/relationships/image" Target="../media/image1.emf"/><Relationship Id="rId4" Type="http://schemas.openxmlformats.org/officeDocument/2006/relationships/tags" Target="../tags/tag112.xml"/><Relationship Id="rId9" Type="http://schemas.openxmlformats.org/officeDocument/2006/relationships/oleObject" Target="../embeddings/oleObject27.bin"/></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vmlDrawing" Target="../drawings/vmlDrawing28.vml"/><Relationship Id="rId6" Type="http://schemas.openxmlformats.org/officeDocument/2006/relationships/image" Target="../media/image1.emf"/><Relationship Id="rId5" Type="http://schemas.openxmlformats.org/officeDocument/2006/relationships/oleObject" Target="../embeddings/oleObject28.bin"/><Relationship Id="rId4"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6.emf"/><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1.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oleObject" Target="../embeddings/oleObject3.bin"/><Relationship Id="rId5" Type="http://schemas.openxmlformats.org/officeDocument/2006/relationships/tags" Target="../tags/tag18.xml"/><Relationship Id="rId10" Type="http://schemas.openxmlformats.org/officeDocument/2006/relationships/image" Target="../media/image5.jpeg"/><Relationship Id="rId4" Type="http://schemas.openxmlformats.org/officeDocument/2006/relationships/tags" Target="../tags/tag17.xml"/><Relationship Id="rId9" Type="http://schemas.openxmlformats.org/officeDocument/2006/relationships/image" Target="../media/image7.jpeg"/></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8.xml"/><Relationship Id="rId1" Type="http://schemas.openxmlformats.org/officeDocument/2006/relationships/vmlDrawing" Target="../drawings/vmlDrawing29.vml"/><Relationship Id="rId5" Type="http://schemas.openxmlformats.org/officeDocument/2006/relationships/image" Target="../media/image1.emf"/><Relationship Id="rId4" Type="http://schemas.openxmlformats.org/officeDocument/2006/relationships/oleObject" Target="../embeddings/oleObject29.bin"/></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20.xml"/><Relationship Id="rId7" Type="http://schemas.openxmlformats.org/officeDocument/2006/relationships/image" Target="../media/image1.emf"/><Relationship Id="rId2" Type="http://schemas.openxmlformats.org/officeDocument/2006/relationships/tags" Target="../tags/tag119.xml"/><Relationship Id="rId1" Type="http://schemas.openxmlformats.org/officeDocument/2006/relationships/vmlDrawing" Target="../drawings/vmlDrawing30.vml"/><Relationship Id="rId6" Type="http://schemas.openxmlformats.org/officeDocument/2006/relationships/oleObject" Target="../embeddings/oleObject30.bin"/><Relationship Id="rId5" Type="http://schemas.openxmlformats.org/officeDocument/2006/relationships/slideMaster" Target="../slideMasters/slideMaster4.xml"/><Relationship Id="rId4" Type="http://schemas.openxmlformats.org/officeDocument/2006/relationships/tags" Target="../tags/tag12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2.xml"/><Relationship Id="rId7" Type="http://schemas.openxmlformats.org/officeDocument/2006/relationships/oleObject" Target="../embeddings/oleObject4.bin"/><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 Id="rId9"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1.emf"/><Relationship Id="rId2" Type="http://schemas.openxmlformats.org/officeDocument/2006/relationships/tags" Target="../tags/tag25.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7.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9.xml"/><Relationship Id="rId7" Type="http://schemas.openxmlformats.org/officeDocument/2006/relationships/oleObject" Target="../embeddings/oleObject6.bin"/><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1.xml"/><Relationship Id="rId4" Type="http://schemas.openxmlformats.org/officeDocument/2006/relationships/tags" Target="../tags/tag30.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3.xml"/><Relationship Id="rId7" Type="http://schemas.openxmlformats.org/officeDocument/2006/relationships/oleObject" Target="../embeddings/oleObject7.bin"/><Relationship Id="rId2" Type="http://schemas.openxmlformats.org/officeDocument/2006/relationships/tags" Target="../tags/tag32.xml"/><Relationship Id="rId1" Type="http://schemas.openxmlformats.org/officeDocument/2006/relationships/vmlDrawing" Target="../drawings/vmlDrawing7.vml"/><Relationship Id="rId6" Type="http://schemas.openxmlformats.org/officeDocument/2006/relationships/slideMaster" Target="../slideMasters/slideMaster1.xml"/><Relationship Id="rId5" Type="http://schemas.openxmlformats.org/officeDocument/2006/relationships/tags" Target="../tags/tag35.xml"/><Relationship Id="rId4" Type="http://schemas.openxmlformats.org/officeDocument/2006/relationships/tags" Target="../tags/tag34.xml"/></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vmlDrawing" Target="../drawings/vmlDrawing8.vml"/><Relationship Id="rId6" Type="http://schemas.openxmlformats.org/officeDocument/2006/relationships/tags" Target="../tags/tag40.xml"/><Relationship Id="rId5" Type="http://schemas.openxmlformats.org/officeDocument/2006/relationships/tags" Target="../tags/tag39.xml"/><Relationship Id="rId10" Type="http://schemas.openxmlformats.org/officeDocument/2006/relationships/image" Target="../media/image1.emf"/><Relationship Id="rId4" Type="http://schemas.openxmlformats.org/officeDocument/2006/relationships/tags" Target="../tags/tag38.xml"/><Relationship Id="rId9" Type="http://schemas.openxmlformats.org/officeDocument/2006/relationships/oleObject" Target="../embeddings/oleObject8.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11" name="Image 10" descr="shutterstock_117698956.jpg"/>
          <p:cNvPicPr>
            <a:picLocks noChangeAspect="1"/>
          </p:cNvPicPr>
          <p:nvPr/>
        </p:nvPicPr>
        <p:blipFill>
          <a:blip r:embed="rId9" cstate="email">
            <a:lum bright="-31000" contrast="-40000"/>
          </a:blip>
          <a:srcRect r="15033" b="28591"/>
          <a:stretch>
            <a:fillRect/>
          </a:stretch>
        </p:blipFill>
        <p:spPr>
          <a:xfrm>
            <a:off x="0" y="1307812"/>
            <a:ext cx="9144000" cy="555018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724"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0" y="3094065"/>
            <a:ext cx="9144000" cy="1031357"/>
          </a:xfrm>
        </p:spPr>
        <p:txBody>
          <a:bodyPr vert="horz" lIns="36000" tIns="36000" rIns="360000" bIns="36000" rtlCol="0" anchor="t">
            <a:noAutofit/>
          </a:bodyPr>
          <a:lstStyle>
            <a:lvl1pPr marL="361950" indent="0" algn="l"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0" y="4184563"/>
            <a:ext cx="9144000" cy="1004115"/>
          </a:xfrm>
        </p:spPr>
        <p:txBody>
          <a:bodyPr vert="horz" lIns="36000" tIns="36000" rIns="360000" bIns="36000" rtlCol="0">
            <a:noAutofit/>
          </a:bodyPr>
          <a:lstStyle>
            <a:lvl1pPr marL="361950" indent="0" algn="l"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p:custDataLst>
              <p:tags r:id="rId5"/>
            </p:custDataLst>
          </p:nvPr>
        </p:nvSpPr>
        <p:spPr bwMode="auto">
          <a:xfrm>
            <a:off x="-1893"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3" name="Rectangle 22"/>
          <p:cNvSpPr/>
          <p:nvPr>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0" name="Image 9" descr="Capgemini_logo.jpg"/>
          <p:cNvPicPr>
            <a:picLocks noChangeAspect="1"/>
          </p:cNvPicPr>
          <p:nvPr/>
        </p:nvPicPr>
        <p:blipFill>
          <a:blip r:embed="rId12" cstate="print"/>
          <a:stretch>
            <a:fillRect/>
          </a:stretch>
        </p:blipFill>
        <p:spPr>
          <a:xfrm>
            <a:off x="679098" y="658705"/>
            <a:ext cx="2658462" cy="686046"/>
          </a:xfrm>
          <a:prstGeom prst="rect">
            <a:avLst/>
          </a:prstGeom>
        </p:spPr>
      </p:pic>
      <p:pic>
        <p:nvPicPr>
          <p:cNvPr id="12" name="Picture 104" descr="C:\Users\UserSim\Desktop\Capgemini\moto.emf"/>
          <p:cNvPicPr>
            <a:picLocks noChangeAspect="1" noChangeArrowheads="1"/>
          </p:cNvPicPr>
          <p:nvPr>
            <p:custDataLst>
              <p:tags r:id="rId7"/>
            </p:custDataLst>
          </p:nvPr>
        </p:nvPicPr>
        <p:blipFill>
          <a:blip r:embed="rId13" cstate="email"/>
          <a:srcRect/>
          <a:stretch>
            <a:fillRect/>
          </a:stretch>
        </p:blipFill>
        <p:spPr bwMode="auto">
          <a:xfrm>
            <a:off x="6064419" y="6520701"/>
            <a:ext cx="2658462" cy="229351"/>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89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10916"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8"/>
          <a:ext cx="135748" cy="143985"/>
        </p:xfrm>
        <a:graphic>
          <a:graphicData uri="http://schemas.openxmlformats.org/presentationml/2006/ole">
            <mc:AlternateContent xmlns:mc="http://schemas.openxmlformats.org/markup-compatibility/2006">
              <mc:Choice xmlns:v="urn:schemas-microsoft-com:vml" Requires="v">
                <p:oleObj spid="_x0000_s1296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8"/>
                        <a:ext cx="13574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34222" y="1178871"/>
            <a:ext cx="8657294" cy="4643751"/>
          </a:xfrm>
        </p:spPr>
        <p:txBody>
          <a:bodyPr/>
          <a:lstStyle>
            <a:lvl1pPr>
              <a:defRPr sz="2500" b="0"/>
            </a:lvl1pPr>
            <a:lvl2pPr>
              <a:defRPr sz="2100"/>
            </a:lvl2pPr>
            <a:lvl3pPr>
              <a:defRPr sz="1800"/>
            </a:lvl3pPr>
            <a:lvl4pPr>
              <a:defRPr sz="1600"/>
            </a:lvl4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72435998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e layout with sub heading">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357189" y="1557339"/>
            <a:ext cx="8418511" cy="4529138"/>
          </a:xfrm>
        </p:spPr>
        <p:txBody>
          <a:bodyPr/>
          <a:lstStyle>
            <a:lvl1pPr algn="l" rtl="0" eaLnBrk="1" fontAlgn="base" hangingPunct="1">
              <a:spcBef>
                <a:spcPct val="30000"/>
              </a:spcBef>
              <a:spcAft>
                <a:spcPct val="0"/>
              </a:spcAft>
              <a:buClr>
                <a:schemeClr val="accent2"/>
              </a:buClr>
              <a:defRPr lang="en-US" sz="1700" dirty="0" smtClean="0">
                <a:solidFill>
                  <a:schemeClr val="tx1"/>
                </a:solidFill>
                <a:latin typeface="+mn-lt"/>
                <a:ea typeface="+mn-ea"/>
                <a:cs typeface="+mn-cs"/>
              </a:defRPr>
            </a:lvl1pPr>
            <a:lvl2pPr algn="l" rtl="0" eaLnBrk="1" fontAlgn="base" hangingPunct="1">
              <a:spcBef>
                <a:spcPct val="30000"/>
              </a:spcBef>
              <a:spcAft>
                <a:spcPct val="0"/>
              </a:spcAft>
              <a:buClr>
                <a:schemeClr val="accent2"/>
              </a:buClr>
              <a:defRPr lang="en-US" sz="1500" b="0" baseline="0" dirty="0" smtClean="0">
                <a:solidFill>
                  <a:schemeClr val="tx1"/>
                </a:solidFill>
                <a:latin typeface="+mn-lt"/>
                <a:ea typeface="+mn-ea"/>
                <a:cs typeface="+mn-cs"/>
              </a:defRPr>
            </a:lvl2pPr>
            <a:lvl3pPr algn="l" rtl="0" eaLnBrk="1" fontAlgn="base" hangingPunct="1">
              <a:spcBef>
                <a:spcPct val="30000"/>
              </a:spcBef>
              <a:spcAft>
                <a:spcPct val="0"/>
              </a:spcAft>
              <a:buClr>
                <a:schemeClr val="accent2"/>
              </a:buClr>
              <a:defRPr lang="en-US" sz="1300" b="0" dirty="0" smtClean="0">
                <a:solidFill>
                  <a:schemeClr val="tx1"/>
                </a:solidFill>
                <a:latin typeface="+mn-lt"/>
                <a:ea typeface="+mn-ea"/>
                <a:cs typeface="+mn-cs"/>
              </a:defRPr>
            </a:lvl3pPr>
          </a:lstStyle>
          <a:p>
            <a:pPr lvl="0"/>
            <a:r>
              <a:rPr lang="en-US" noProof="0" dirty="0" smtClean="0"/>
              <a:t>Click to Modify Text Style</a:t>
            </a:r>
          </a:p>
          <a:p>
            <a:pPr lvl="1"/>
            <a:r>
              <a:rPr lang="en-US" noProof="0" dirty="0" smtClean="0"/>
              <a:t>Second Level</a:t>
            </a:r>
          </a:p>
          <a:p>
            <a:pPr lvl="2"/>
            <a:r>
              <a:rPr lang="en-US" noProof="0" dirty="0" smtClean="0"/>
              <a:t>Third Level</a:t>
            </a:r>
          </a:p>
        </p:txBody>
      </p:sp>
      <p:sp>
        <p:nvSpPr>
          <p:cNvPr id="7" name="Text Placeholder 6"/>
          <p:cNvSpPr>
            <a:spLocks noGrp="1"/>
          </p:cNvSpPr>
          <p:nvPr>
            <p:ph type="body" sz="quarter" idx="12" hasCustomPrompt="1"/>
          </p:nvPr>
        </p:nvSpPr>
        <p:spPr>
          <a:xfrm>
            <a:off x="357189" y="1212853"/>
            <a:ext cx="8418511" cy="344487"/>
          </a:xfrm>
        </p:spPr>
        <p:txBody>
          <a:bodyPr/>
          <a:lstStyle>
            <a:lvl1pPr algn="ctr">
              <a:buNone/>
              <a:defRPr b="1" i="1" baseline="0">
                <a:solidFill>
                  <a:schemeClr val="accent2"/>
                </a:solidFill>
              </a:defRPr>
            </a:lvl1pPr>
          </a:lstStyle>
          <a:p>
            <a:pPr lvl="0"/>
            <a:r>
              <a:rPr lang="en-US" noProof="0" dirty="0" smtClean="0"/>
              <a:t>Click to Modify Master Text Style</a:t>
            </a:r>
          </a:p>
        </p:txBody>
      </p:sp>
      <p:sp>
        <p:nvSpPr>
          <p:cNvPr id="6" name="Rectangle 2"/>
          <p:cNvSpPr>
            <a:spLocks noGrp="1" noChangeArrowheads="1"/>
          </p:cNvSpPr>
          <p:nvPr>
            <p:ph type="title" hasCustomPrompt="1"/>
          </p:nvPr>
        </p:nvSpPr>
        <p:spPr bwMode="auto">
          <a:xfrm>
            <a:off x="0" y="2"/>
            <a:ext cx="9144000" cy="969963"/>
          </a:xfrm>
          <a:prstGeom prst="rect">
            <a:avLst/>
          </a:prstGeom>
          <a:noFill/>
          <a:ln w="9525">
            <a:noFill/>
            <a:miter lim="800000"/>
            <a:headEnd/>
            <a:tailEnd/>
          </a:ln>
        </p:spPr>
        <p:txBody>
          <a:bodyPr vert="horz" wrap="square" lIns="263973" tIns="0" rIns="150842" bIns="0" numCol="1" anchor="b" anchorCtr="0" compatLnSpc="1">
            <a:prstTxWarp prst="textNoShape">
              <a:avLst/>
            </a:prstTxWarp>
          </a:bodyPr>
          <a:lstStyle>
            <a:lvl1pPr marL="0" indent="0">
              <a:defRPr baseline="0"/>
            </a:lvl1pPr>
          </a:lstStyle>
          <a:p>
            <a:pPr lvl="0"/>
            <a:r>
              <a:rPr lang="en-US" noProof="0" dirty="0" smtClean="0"/>
              <a:t>Click to Modify Title Style</a:t>
            </a:r>
          </a:p>
        </p:txBody>
      </p:sp>
    </p:spTree>
    <p:extLst>
      <p:ext uri="{BB962C8B-B14F-4D97-AF65-F5344CB8AC3E}">
        <p14:creationId xmlns:p14="http://schemas.microsoft.com/office/powerpoint/2010/main" val="330268625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317501" y="25263"/>
            <a:ext cx="8526463" cy="822960"/>
          </a:xfrm>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317501" y="1005843"/>
            <a:ext cx="8526463" cy="1295739"/>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400" rtl="0" eaLnBrk="0" fontAlgn="base" latinLnBrk="0" hangingPunct="0">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3363" indent="-233363" algn="l" defTabSz="914400" rtl="0" eaLnBrk="0" fontAlgn="base" latinLnBrk="0" hangingPunct="0">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457200" indent="-223838" algn="l" defTabSz="914400" rtl="0" eaLnBrk="0" fontAlgn="base" latinLnBrk="0" hangingPunct="0">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690563" indent="-233363"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914400" indent="-223838"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50411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4" y="6"/>
          <a:ext cx="135749" cy="143985"/>
        </p:xfrm>
        <a:graphic>
          <a:graphicData uri="http://schemas.openxmlformats.org/presentationml/2006/ole">
            <mc:AlternateContent xmlns:mc="http://schemas.openxmlformats.org/markup-compatibility/2006">
              <mc:Choice xmlns:v="urn:schemas-microsoft-com:vml" Requires="v">
                <p:oleObj spid="_x0000_s1501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 y="6"/>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pic>
        <p:nvPicPr>
          <p:cNvPr id="8" name="Image 8" descr="Locations_Map_2013.png"/>
          <p:cNvPicPr>
            <a:picLocks noChangeAspect="1"/>
          </p:cNvPicPr>
          <p:nvPr userDrawn="1"/>
        </p:nvPicPr>
        <p:blipFill>
          <a:blip r:embed="rId8" cstate="print"/>
          <a:stretch>
            <a:fillRect/>
          </a:stretch>
        </p:blipFill>
        <p:spPr>
          <a:xfrm>
            <a:off x="4991067" y="3467600"/>
            <a:ext cx="3596768" cy="1872735"/>
          </a:xfrm>
          <a:prstGeom prst="rect">
            <a:avLst/>
          </a:prstGeom>
        </p:spPr>
      </p:pic>
      <p:sp>
        <p:nvSpPr>
          <p:cNvPr id="11" name="Rectangle 9"/>
          <p:cNvSpPr>
            <a:spLocks noChangeArrowheads="1"/>
          </p:cNvSpPr>
          <p:nvPr userDrawn="1">
            <p:custDataLst>
              <p:tags r:id="rId4"/>
            </p:custDataLst>
          </p:nvPr>
        </p:nvSpPr>
        <p:spPr bwMode="gray">
          <a:xfrm>
            <a:off x="1021004" y="3693226"/>
            <a:ext cx="3932160" cy="2669474"/>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200"/>
              </a:spcAft>
            </a:pPr>
            <a:r>
              <a:rPr lang="en-US" sz="1000" dirty="0" smtClean="0">
                <a:solidFill>
                  <a:schemeClr val="bg1"/>
                </a:solidFill>
                <a:latin typeface="Arial" pitchFamily="34" charset="0"/>
                <a:cs typeface="Arial" pitchFamily="34" charset="0"/>
              </a:rPr>
              <a:t>Now with 180,000 people in over 40 countries, Capgemini is one of the world's foremost providers of consulting, technology and outsourcing services. The Group reported 2014 global revenues of EUR 10.573 billion.</a:t>
            </a:r>
          </a:p>
          <a:p>
            <a:pPr marL="0" indent="0" algn="just">
              <a:spcAft>
                <a:spcPts val="200"/>
              </a:spcAft>
            </a:pPr>
            <a:r>
              <a:rPr lang="en-US"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a:t>
            </a:r>
            <a:r>
              <a:rPr lang="en-US" sz="1000" dirty="0" smtClean="0">
                <a:solidFill>
                  <a:schemeClr val="bg1"/>
                </a:solidFill>
                <a:latin typeface="Arial" pitchFamily="34" charset="0"/>
                <a:cs typeface="Arial" pitchFamily="34" charset="0"/>
                <a:hlinkClick r:id="rId9"/>
              </a:rPr>
              <a:t>Collaborative Business Experience</a:t>
            </a:r>
            <a:r>
              <a:rPr lang="en-US" sz="1000" baseline="30000" dirty="0" smtClean="0">
                <a:solidFill>
                  <a:schemeClr val="bg1"/>
                </a:solidFill>
                <a:latin typeface="Arial" pitchFamily="34" charset="0"/>
                <a:cs typeface="Arial" pitchFamily="34" charset="0"/>
                <a:hlinkClick r:id="rId9"/>
              </a:rPr>
              <a:t>TM</a:t>
            </a:r>
            <a:r>
              <a:rPr lang="en-US" sz="1000" dirty="0" smtClean="0">
                <a:solidFill>
                  <a:schemeClr val="bg1"/>
                </a:solidFill>
                <a:latin typeface="Arial" pitchFamily="34" charset="0"/>
                <a:cs typeface="Arial" pitchFamily="34" charset="0"/>
              </a:rPr>
              <a:t>, and draws on </a:t>
            </a:r>
            <a:r>
              <a:rPr lang="en-US" sz="1000" dirty="0" smtClean="0">
                <a:solidFill>
                  <a:schemeClr val="bg1"/>
                </a:solidFill>
                <a:latin typeface="Arial" pitchFamily="34" charset="0"/>
                <a:cs typeface="Arial" pitchFamily="34" charset="0"/>
                <a:hlinkClick r:id="rId10"/>
              </a:rPr>
              <a:t>Rightshore</a:t>
            </a:r>
            <a:r>
              <a:rPr lang="en-US" sz="1000" baseline="30000" dirty="0" smtClean="0">
                <a:solidFill>
                  <a:schemeClr val="bg1"/>
                </a:solidFill>
                <a:latin typeface="Arial" pitchFamily="34" charset="0"/>
                <a:cs typeface="Arial" pitchFamily="34" charset="0"/>
                <a:hlinkClick r:id="rId10"/>
              </a:rPr>
              <a:t>®</a:t>
            </a:r>
            <a:r>
              <a:rPr lang="en-US" sz="1000" dirty="0" smtClean="0">
                <a:solidFill>
                  <a:schemeClr val="bg1"/>
                </a:solidFill>
                <a:latin typeface="Arial" pitchFamily="34" charset="0"/>
                <a:cs typeface="Arial" pitchFamily="34" charset="0"/>
              </a:rPr>
              <a:t>, its worldwide delivery model.</a:t>
            </a:r>
          </a:p>
          <a:p>
            <a:pPr marL="0" indent="0" algn="just">
              <a:spcAft>
                <a:spcPts val="0"/>
              </a:spcAft>
            </a:pPr>
            <a:endParaRPr lang="en-US" sz="1000" dirty="0" smtClean="0">
              <a:solidFill>
                <a:schemeClr val="bg1"/>
              </a:solidFill>
              <a:latin typeface="Arial" pitchFamily="34" charset="0"/>
              <a:cs typeface="Arial" pitchFamily="34" charset="0"/>
            </a:endParaRPr>
          </a:p>
          <a:p>
            <a:pPr marL="0" indent="0" algn="just">
              <a:spcAft>
                <a:spcPts val="0"/>
              </a:spcAft>
            </a:pPr>
            <a:r>
              <a:rPr lang="en-US" sz="1000" dirty="0" smtClean="0">
                <a:solidFill>
                  <a:schemeClr val="bg1"/>
                </a:solidFill>
                <a:latin typeface="Arial" pitchFamily="34" charset="0"/>
                <a:cs typeface="Arial" pitchFamily="34" charset="0"/>
              </a:rPr>
              <a:t>Learn more about us at </a:t>
            </a:r>
            <a:r>
              <a:rPr lang="en-US" sz="1000" u="sng" dirty="0" smtClean="0">
                <a:solidFill>
                  <a:schemeClr val="bg1"/>
                </a:solidFill>
                <a:latin typeface="Arial" pitchFamily="34" charset="0"/>
                <a:cs typeface="Arial" pitchFamily="34" charset="0"/>
                <a:hlinkClick r:id="rId11"/>
              </a:rPr>
              <a:t>www.capgemini.com</a:t>
            </a:r>
            <a:r>
              <a:rPr lang="en-US" sz="1000" dirty="0" smtClean="0">
                <a:solidFill>
                  <a:schemeClr val="bg1"/>
                </a:solidFill>
                <a:latin typeface="Arial" pitchFamily="34" charset="0"/>
                <a:cs typeface="Arial" pitchFamily="34" charset="0"/>
              </a:rPr>
              <a:t> </a:t>
            </a:r>
          </a:p>
          <a:p>
            <a:pPr marL="0" indent="0" algn="just">
              <a:spcAft>
                <a:spcPts val="0"/>
              </a:spcAft>
            </a:pPr>
            <a:r>
              <a:rPr lang="en-US" sz="1000" dirty="0" smtClean="0">
                <a:solidFill>
                  <a:schemeClr val="bg1"/>
                </a:solidFill>
                <a:latin typeface="Arial" pitchFamily="34" charset="0"/>
                <a:cs typeface="Arial" pitchFamily="34" charset="0"/>
              </a:rPr>
              <a:t> </a:t>
            </a:r>
          </a:p>
          <a:p>
            <a:pPr marL="0" indent="0" algn="just">
              <a:spcAft>
                <a:spcPts val="200"/>
              </a:spcAft>
            </a:pPr>
            <a:r>
              <a:rPr lang="en-US" sz="1000" i="1" dirty="0" smtClean="0">
                <a:solidFill>
                  <a:schemeClr val="bg1"/>
                </a:solidFill>
                <a:latin typeface="Arial" pitchFamily="34" charset="0"/>
                <a:cs typeface="Arial" pitchFamily="34" charset="0"/>
              </a:rPr>
              <a:t>Rightshore</a:t>
            </a:r>
            <a:r>
              <a:rPr lang="en-US" sz="1000" i="1" baseline="30000" dirty="0" smtClean="0">
                <a:solidFill>
                  <a:schemeClr val="bg1"/>
                </a:solidFill>
                <a:latin typeface="Arial" pitchFamily="34" charset="0"/>
                <a:cs typeface="Arial" pitchFamily="34" charset="0"/>
              </a:rPr>
              <a:t>®</a:t>
            </a:r>
            <a:r>
              <a:rPr lang="en-US" sz="1000" i="1" dirty="0" smtClean="0">
                <a:solidFill>
                  <a:schemeClr val="bg1"/>
                </a:solidFill>
                <a:latin typeface="Arial" pitchFamily="34" charset="0"/>
                <a:cs typeface="Arial" pitchFamily="34" charset="0"/>
              </a:rPr>
              <a:t> is a trademark belonging to Capgemini</a:t>
            </a:r>
          </a:p>
        </p:txBody>
      </p:sp>
      <p:pic>
        <p:nvPicPr>
          <p:cNvPr id="12" name="Image 7" descr="ppt_Label_CBE.png"/>
          <p:cNvPicPr>
            <a:picLocks noChangeAspect="1"/>
          </p:cNvPicPr>
          <p:nvPr userDrawn="1"/>
        </p:nvPicPr>
        <p:blipFill>
          <a:blip r:embed="rId12" cstate="email"/>
          <a:stretch>
            <a:fillRect/>
          </a:stretch>
        </p:blipFill>
        <p:spPr>
          <a:xfrm>
            <a:off x="751798" y="3458687"/>
            <a:ext cx="531692" cy="576000"/>
          </a:xfrm>
          <a:prstGeom prst="rect">
            <a:avLst/>
          </a:prstGeom>
        </p:spPr>
      </p:pic>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4" y="6"/>
          <a:ext cx="135749" cy="143985"/>
        </p:xfrm>
        <a:graphic>
          <a:graphicData uri="http://schemas.openxmlformats.org/presentationml/2006/ole">
            <mc:AlternateContent xmlns:mc="http://schemas.openxmlformats.org/markup-compatibility/2006">
              <mc:Choice xmlns:v="urn:schemas-microsoft-com:vml" Requires="v">
                <p:oleObj spid="_x0000_s1603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 y="6"/>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12" name="Rectangle 9"/>
          <p:cNvSpPr>
            <a:spLocks noChangeArrowheads="1"/>
          </p:cNvSpPr>
          <p:nvPr userDrawn="1">
            <p:custDataLst>
              <p:tags r:id="rId4"/>
            </p:custDataLst>
          </p:nvPr>
        </p:nvSpPr>
        <p:spPr bwMode="gray">
          <a:xfrm>
            <a:off x="1021004" y="3693226"/>
            <a:ext cx="3932160" cy="2669474"/>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200"/>
              </a:spcAft>
            </a:pPr>
            <a:r>
              <a:rPr lang="en-US" sz="1000" dirty="0" smtClean="0">
                <a:solidFill>
                  <a:schemeClr val="bg1"/>
                </a:solidFill>
                <a:latin typeface="Arial" pitchFamily="34" charset="0"/>
                <a:cs typeface="Arial" pitchFamily="34" charset="0"/>
              </a:rPr>
              <a:t>Now with 180,000 people in over 40 countries, Capgemini is one of the world's foremost providers of consulting, technology and outsourcing services. The Group reported 2014 global revenues of EUR 10.573 billion.</a:t>
            </a:r>
          </a:p>
          <a:p>
            <a:pPr marL="0" indent="0" algn="just">
              <a:spcAft>
                <a:spcPts val="200"/>
              </a:spcAft>
            </a:pPr>
            <a:r>
              <a:rPr lang="en-US"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a:t>
            </a:r>
            <a:r>
              <a:rPr lang="en-US" sz="1000" dirty="0" smtClean="0">
                <a:solidFill>
                  <a:schemeClr val="bg1"/>
                </a:solidFill>
                <a:latin typeface="Arial" pitchFamily="34" charset="0"/>
                <a:cs typeface="Arial" pitchFamily="34" charset="0"/>
                <a:hlinkClick r:id="rId8"/>
              </a:rPr>
              <a:t>Collaborative Business Experience</a:t>
            </a:r>
            <a:r>
              <a:rPr lang="en-US" sz="1000" baseline="30000" dirty="0" smtClean="0">
                <a:solidFill>
                  <a:schemeClr val="bg1"/>
                </a:solidFill>
                <a:latin typeface="Arial" pitchFamily="34" charset="0"/>
                <a:cs typeface="Arial" pitchFamily="34" charset="0"/>
                <a:hlinkClick r:id="rId8"/>
              </a:rPr>
              <a:t>TM</a:t>
            </a:r>
            <a:r>
              <a:rPr lang="en-US" sz="1000" dirty="0" smtClean="0">
                <a:solidFill>
                  <a:schemeClr val="bg1"/>
                </a:solidFill>
                <a:latin typeface="Arial" pitchFamily="34" charset="0"/>
                <a:cs typeface="Arial" pitchFamily="34" charset="0"/>
              </a:rPr>
              <a:t>, and draws on </a:t>
            </a:r>
            <a:r>
              <a:rPr lang="en-US" sz="1000" dirty="0" smtClean="0">
                <a:solidFill>
                  <a:schemeClr val="bg1"/>
                </a:solidFill>
                <a:latin typeface="Arial" pitchFamily="34" charset="0"/>
                <a:cs typeface="Arial" pitchFamily="34" charset="0"/>
                <a:hlinkClick r:id="rId9"/>
              </a:rPr>
              <a:t>Rightshore</a:t>
            </a:r>
            <a:r>
              <a:rPr lang="en-US" sz="1000" baseline="30000" dirty="0" smtClean="0">
                <a:solidFill>
                  <a:schemeClr val="bg1"/>
                </a:solidFill>
                <a:latin typeface="Arial" pitchFamily="34" charset="0"/>
                <a:cs typeface="Arial" pitchFamily="34" charset="0"/>
                <a:hlinkClick r:id="rId9"/>
              </a:rPr>
              <a:t>®</a:t>
            </a:r>
            <a:r>
              <a:rPr lang="en-US" sz="1000" dirty="0" smtClean="0">
                <a:solidFill>
                  <a:schemeClr val="bg1"/>
                </a:solidFill>
                <a:latin typeface="Arial" pitchFamily="34" charset="0"/>
                <a:cs typeface="Arial" pitchFamily="34" charset="0"/>
              </a:rPr>
              <a:t>, its worldwide delivery model.</a:t>
            </a:r>
          </a:p>
          <a:p>
            <a:pPr marL="0" indent="0" algn="just">
              <a:spcAft>
                <a:spcPts val="0"/>
              </a:spcAft>
            </a:pPr>
            <a:endParaRPr lang="en-US" sz="1000" dirty="0" smtClean="0">
              <a:solidFill>
                <a:schemeClr val="bg1"/>
              </a:solidFill>
              <a:latin typeface="Arial" pitchFamily="34" charset="0"/>
              <a:cs typeface="Arial" pitchFamily="34" charset="0"/>
            </a:endParaRPr>
          </a:p>
          <a:p>
            <a:pPr marL="0" indent="0" algn="just">
              <a:spcAft>
                <a:spcPts val="0"/>
              </a:spcAft>
            </a:pPr>
            <a:r>
              <a:rPr lang="en-US" sz="1000" dirty="0" smtClean="0">
                <a:solidFill>
                  <a:schemeClr val="bg1"/>
                </a:solidFill>
                <a:latin typeface="Arial" pitchFamily="34" charset="0"/>
                <a:cs typeface="Arial" pitchFamily="34" charset="0"/>
              </a:rPr>
              <a:t>Learn more about us at </a:t>
            </a:r>
            <a:r>
              <a:rPr lang="en-US" sz="1000" u="sng" dirty="0" smtClean="0">
                <a:solidFill>
                  <a:schemeClr val="bg1"/>
                </a:solidFill>
                <a:latin typeface="Arial" pitchFamily="34" charset="0"/>
                <a:cs typeface="Arial" pitchFamily="34" charset="0"/>
                <a:hlinkClick r:id="rId10"/>
              </a:rPr>
              <a:t>www.capgemini.com</a:t>
            </a:r>
            <a:r>
              <a:rPr lang="en-US" sz="1000" dirty="0" smtClean="0">
                <a:solidFill>
                  <a:schemeClr val="bg1"/>
                </a:solidFill>
                <a:latin typeface="Arial" pitchFamily="34" charset="0"/>
                <a:cs typeface="Arial" pitchFamily="34" charset="0"/>
              </a:rPr>
              <a:t> </a:t>
            </a:r>
          </a:p>
          <a:p>
            <a:pPr marL="0" indent="0" algn="just">
              <a:spcAft>
                <a:spcPts val="0"/>
              </a:spcAft>
            </a:pPr>
            <a:r>
              <a:rPr lang="en-US" sz="1000" dirty="0" smtClean="0">
                <a:solidFill>
                  <a:schemeClr val="bg1"/>
                </a:solidFill>
                <a:latin typeface="Arial" pitchFamily="34" charset="0"/>
                <a:cs typeface="Arial" pitchFamily="34" charset="0"/>
              </a:rPr>
              <a:t> </a:t>
            </a:r>
          </a:p>
          <a:p>
            <a:pPr marL="0" indent="0" algn="just">
              <a:spcAft>
                <a:spcPts val="200"/>
              </a:spcAft>
            </a:pPr>
            <a:r>
              <a:rPr lang="en-US" sz="1000" i="1" dirty="0" smtClean="0">
                <a:solidFill>
                  <a:schemeClr val="bg1"/>
                </a:solidFill>
                <a:latin typeface="Arial" pitchFamily="34" charset="0"/>
                <a:cs typeface="Arial" pitchFamily="34" charset="0"/>
              </a:rPr>
              <a:t>Rightshore</a:t>
            </a:r>
            <a:r>
              <a:rPr lang="en-US" sz="1000" i="1" baseline="30000" dirty="0" smtClean="0">
                <a:solidFill>
                  <a:schemeClr val="bg1"/>
                </a:solidFill>
                <a:latin typeface="Arial" pitchFamily="34" charset="0"/>
                <a:cs typeface="Arial" pitchFamily="34" charset="0"/>
              </a:rPr>
              <a:t>®</a:t>
            </a:r>
            <a:r>
              <a:rPr lang="en-US" sz="1000" i="1" dirty="0" smtClean="0">
                <a:solidFill>
                  <a:schemeClr val="bg1"/>
                </a:solidFill>
                <a:latin typeface="Arial" pitchFamily="34" charset="0"/>
                <a:cs typeface="Arial" pitchFamily="34" charset="0"/>
              </a:rPr>
              <a:t> is a trademark belonging to Capgemini</a:t>
            </a:r>
          </a:p>
        </p:txBody>
      </p:sp>
      <p:pic>
        <p:nvPicPr>
          <p:cNvPr id="13" name="Image 7" descr="ppt_Label_CBE.png"/>
          <p:cNvPicPr>
            <a:picLocks noChangeAspect="1"/>
          </p:cNvPicPr>
          <p:nvPr userDrawn="1"/>
        </p:nvPicPr>
        <p:blipFill>
          <a:blip r:embed="rId11" cstate="email"/>
          <a:stretch>
            <a:fillRect/>
          </a:stretch>
        </p:blipFill>
        <p:spPr>
          <a:xfrm>
            <a:off x="751798" y="3458687"/>
            <a:ext cx="531692" cy="576000"/>
          </a:xfrm>
          <a:prstGeom prst="rect">
            <a:avLst/>
          </a:prstGeom>
        </p:spPr>
      </p:pic>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06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a:t>
            </a:r>
            <a:r>
              <a:rPr lang="en-US" sz="600" b="0" baseline="0" dirty="0" smtClean="0">
                <a:solidFill>
                  <a:schemeClr val="bg1"/>
                </a:solidFill>
                <a:latin typeface="Arial" pitchFamily="34" charset="0"/>
                <a:cs typeface="Arial" pitchFamily="34" charset="0"/>
              </a:rPr>
              <a:t>.</a:t>
            </a:r>
            <a:endParaRPr lang="en-US" sz="600" b="0" kern="0" noProof="1" smtClean="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8" name="Image 7" descr="ppt_People_shutterstock_46801036.jpg"/>
          <p:cNvPicPr>
            <a:picLocks noChangeAspect="1"/>
          </p:cNvPicPr>
          <p:nvPr userDrawn="1"/>
        </p:nvPicPr>
        <p:blipFill>
          <a:blip r:embed="rId6" cstate="screen"/>
          <a:srcRect/>
          <a:stretch>
            <a:fillRect/>
          </a:stretch>
        </p:blipFill>
        <p:spPr>
          <a:xfrm>
            <a:off x="0" y="7"/>
            <a:ext cx="9144000" cy="4898571"/>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10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085" y="3384922"/>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99"/>
            <a:ext cx="9144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pic>
        <p:nvPicPr>
          <p:cNvPr id="6" name="Image 5" descr="shutterstock_117698956.jpg"/>
          <p:cNvPicPr>
            <a:picLocks noChangeAspect="1"/>
          </p:cNvPicPr>
          <p:nvPr userDrawn="1"/>
        </p:nvPicPr>
        <p:blipFill>
          <a:blip r:embed="rId6" cstate="email">
            <a:lum bright="-31000" contrast="-40000"/>
          </a:blip>
          <a:srcRect r="15033" b="28591"/>
          <a:stretch>
            <a:fillRect/>
          </a:stretch>
        </p:blipFill>
        <p:spPr>
          <a:xfrm>
            <a:off x="0" y="1307812"/>
            <a:ext cx="9144000" cy="555018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13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1890"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144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3242018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6" name="Image 5" descr="ppt_Business_shutterstock_95102881.jpg"/>
          <p:cNvPicPr>
            <a:picLocks noChangeAspect="1"/>
          </p:cNvPicPr>
          <p:nvPr userDrawn="1"/>
        </p:nvPicPr>
        <p:blipFill>
          <a:blip r:embed="rId6" cstate="email"/>
          <a:stretch>
            <a:fillRect/>
          </a:stretch>
        </p:blipFill>
        <p:spPr>
          <a:xfrm>
            <a:off x="0" y="0"/>
            <a:ext cx="9144000" cy="660099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15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085" y="3384922"/>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99"/>
            <a:ext cx="9144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1" name="Image 10" descr="shutterstock_117698956.jpg"/>
          <p:cNvPicPr>
            <a:picLocks noChangeAspect="1"/>
          </p:cNvPicPr>
          <p:nvPr userDrawn="1"/>
        </p:nvPicPr>
        <p:blipFill>
          <a:blip r:embed="rId9" cstate="email">
            <a:lum bright="-31000" contrast="-40000"/>
          </a:blip>
          <a:srcRect r="15033" b="28591"/>
          <a:stretch>
            <a:fillRect/>
          </a:stretch>
        </p:blipFill>
        <p:spPr>
          <a:xfrm>
            <a:off x="0" y="1307812"/>
            <a:ext cx="9144000" cy="555018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2793"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0" y="3094065"/>
            <a:ext cx="9144000" cy="1031357"/>
          </a:xfrm>
        </p:spPr>
        <p:txBody>
          <a:bodyPr vert="horz" lIns="36000" tIns="36000" rIns="360000" bIns="36000" rtlCol="0" anchor="t">
            <a:noAutofit/>
          </a:bodyPr>
          <a:lstStyle>
            <a:lvl1pPr marL="334116" indent="0" algn="l"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0" y="4184563"/>
            <a:ext cx="9144000" cy="1004115"/>
          </a:xfrm>
        </p:spPr>
        <p:txBody>
          <a:bodyPr vert="horz" lIns="36000" tIns="36000" rIns="360000" bIns="36000" rtlCol="0">
            <a:noAutofit/>
          </a:bodyPr>
          <a:lstStyle>
            <a:lvl1pPr marL="334116" indent="0" algn="l"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5"/>
            </p:custDataLst>
          </p:nvPr>
        </p:nvSpPr>
        <p:spPr bwMode="auto">
          <a:xfrm>
            <a:off x="-1893"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cs typeface="Arial"/>
            </a:endParaRPr>
          </a:p>
        </p:txBody>
      </p:sp>
      <p:sp>
        <p:nvSpPr>
          <p:cNvPr id="23" name="Rectangle 22"/>
          <p:cNvSpPr/>
          <p:nvPr userDrawn="1">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defTabSz="884105"/>
            <a:endParaRPr lang="en-US" sz="1200" dirty="0" smtClean="0">
              <a:solidFill>
                <a:prstClr val="white"/>
              </a:solidFill>
            </a:endParaRPr>
          </a:p>
        </p:txBody>
      </p:sp>
      <p:pic>
        <p:nvPicPr>
          <p:cNvPr id="10" name="Image 9" descr="Capgemini_logo.jpg"/>
          <p:cNvPicPr>
            <a:picLocks noChangeAspect="1"/>
          </p:cNvPicPr>
          <p:nvPr userDrawn="1"/>
        </p:nvPicPr>
        <p:blipFill>
          <a:blip r:embed="rId12" cstate="print"/>
          <a:stretch>
            <a:fillRect/>
          </a:stretch>
        </p:blipFill>
        <p:spPr>
          <a:xfrm>
            <a:off x="679098" y="658705"/>
            <a:ext cx="2658462" cy="686046"/>
          </a:xfrm>
          <a:prstGeom prst="rect">
            <a:avLst/>
          </a:prstGeom>
        </p:spPr>
      </p:pic>
      <p:pic>
        <p:nvPicPr>
          <p:cNvPr id="12" name="Picture 104" descr="C:\Users\UserSim\Desktop\Capgemini\moto.emf"/>
          <p:cNvPicPr>
            <a:picLocks noChangeAspect="1" noChangeArrowheads="1"/>
          </p:cNvPicPr>
          <p:nvPr userDrawn="1">
            <p:custDataLst>
              <p:tags r:id="rId7"/>
            </p:custDataLst>
          </p:nvPr>
        </p:nvPicPr>
        <p:blipFill>
          <a:blip r:embed="rId13" cstate="email"/>
          <a:srcRect/>
          <a:stretch>
            <a:fillRect/>
          </a:stretch>
        </p:blipFill>
        <p:spPr bwMode="auto">
          <a:xfrm>
            <a:off x="6064419" y="6520701"/>
            <a:ext cx="2658462" cy="229351"/>
          </a:xfrm>
          <a:prstGeom prst="rect">
            <a:avLst/>
          </a:prstGeom>
          <a:noFill/>
        </p:spPr>
      </p:pic>
    </p:spTree>
    <p:extLst>
      <p:ext uri="{BB962C8B-B14F-4D97-AF65-F5344CB8AC3E}">
        <p14:creationId xmlns:p14="http://schemas.microsoft.com/office/powerpoint/2010/main" val="217460355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0" name="Image 19" descr="ppt_Business_shutterstock_95102881.jpg"/>
          <p:cNvPicPr>
            <a:picLocks noChangeAspect="1"/>
          </p:cNvPicPr>
          <p:nvPr userDrawn="1"/>
        </p:nvPicPr>
        <p:blipFill>
          <a:blip r:embed="rId9" cstate="email"/>
          <a:stretch>
            <a:fillRect/>
          </a:stretch>
        </p:blipFill>
        <p:spPr>
          <a:xfrm>
            <a:off x="0" y="0"/>
            <a:ext cx="9144000" cy="6600998"/>
          </a:xfrm>
          <a:prstGeom prst="rect">
            <a:avLst/>
          </a:prstGeom>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defTabSz="884105"/>
            <a:endParaRPr lang="en-US" sz="1200" dirty="0" smtClean="0">
              <a:solidFill>
                <a:prstClr val="white"/>
              </a:solidFill>
            </a:endParaRPr>
          </a:p>
        </p:txBody>
      </p:sp>
      <p:sp>
        <p:nvSpPr>
          <p:cNvPr id="17" name="Rectangle 7"/>
          <p:cNvSpPr/>
          <p:nvPr userDrawn="1">
            <p:custDataLst>
              <p:tags r:id="rId3"/>
            </p:custDataLst>
          </p:nvPr>
        </p:nvSpPr>
        <p:spPr bwMode="auto">
          <a:xfrm>
            <a:off x="3" y="1"/>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cs typeface="Arial"/>
            </a:endParaRPr>
          </a:p>
        </p:txBody>
      </p:sp>
      <p:pic>
        <p:nvPicPr>
          <p:cNvPr id="11" name="Image 10" descr="Capgemini_logo.jpg"/>
          <p:cNvPicPr>
            <a:picLocks noChangeAspect="1"/>
          </p:cNvPicPr>
          <p:nvPr userDrawn="1"/>
        </p:nvPicPr>
        <p:blipFill>
          <a:blip r:embed="rId10" cstate="print"/>
          <a:stretch>
            <a:fillRect/>
          </a:stretch>
        </p:blipFill>
        <p:spPr>
          <a:xfrm>
            <a:off x="679098" y="658705"/>
            <a:ext cx="2658462" cy="686046"/>
          </a:xfrm>
          <a:prstGeom prst="rect">
            <a:avLst/>
          </a:prstGeom>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3817"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064419" y="6520701"/>
            <a:ext cx="2658462" cy="229351"/>
          </a:xfrm>
          <a:prstGeom prst="rect">
            <a:avLst/>
          </a:prstGeom>
          <a:noFill/>
        </p:spPr>
      </p:pic>
      <p:sp>
        <p:nvSpPr>
          <p:cNvPr id="2" name="Title 1"/>
          <p:cNvSpPr>
            <a:spLocks noGrp="1"/>
          </p:cNvSpPr>
          <p:nvPr>
            <p:ph type="ctrTitle" hasCustomPrompt="1"/>
            <p:custDataLst>
              <p:tags r:id="rId6"/>
            </p:custDataLst>
          </p:nvPr>
        </p:nvSpPr>
        <p:spPr>
          <a:xfrm>
            <a:off x="-1" y="4037612"/>
            <a:ext cx="9142536" cy="1098157"/>
          </a:xfrm>
        </p:spPr>
        <p:txBody>
          <a:bodyPr lIns="720000" tIns="33059" rIns="33059" bIns="33059" anchor="t"/>
          <a:lstStyle>
            <a:lvl1pPr marL="0" indent="0" algn="l">
              <a:defRPr sz="3046"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3" y="5145571"/>
            <a:ext cx="4553635" cy="947750"/>
          </a:xfrm>
        </p:spPr>
        <p:txBody>
          <a:bodyPr lIns="720000"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86633299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able of Content-Agenda">
    <p:spTree>
      <p:nvGrpSpPr>
        <p:cNvPr id="1" name=""/>
        <p:cNvGrpSpPr/>
        <p:nvPr/>
      </p:nvGrpSpPr>
      <p:grpSpPr>
        <a:xfrm>
          <a:off x="0" y="0"/>
          <a:ext cx="0" cy="0"/>
          <a:chOff x="0" y="0"/>
          <a:chExt cx="0" cy="0"/>
        </a:xfrm>
      </p:grpSpPr>
      <p:sp>
        <p:nvSpPr>
          <p:cNvPr id="13" name="Rectangle 12"/>
          <p:cNvSpPr/>
          <p:nvPr userDrawn="1"/>
        </p:nvSpPr>
        <p:spPr>
          <a:xfrm>
            <a:off x="0" y="1"/>
            <a:ext cx="9144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2215" dirty="0" smtClean="0">
              <a:solidFill>
                <a:srgbClr val="9F958F">
                  <a:lumMod val="50000"/>
                </a:srgbClr>
              </a:solidFill>
            </a:endParaRPr>
          </a:p>
        </p:txBody>
      </p:sp>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84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00264A"/>
              </a:solidFill>
            </a:endParaRPr>
          </a:p>
        </p:txBody>
      </p:sp>
      <p:pic>
        <p:nvPicPr>
          <p:cNvPr id="12" name="Image 11" descr="HandsPanel_shutterstock_72073621.png"/>
          <p:cNvPicPr>
            <a:picLocks noChangeAspect="1"/>
          </p:cNvPicPr>
          <p:nvPr userDrawn="1"/>
        </p:nvPicPr>
        <p:blipFill>
          <a:blip r:embed="rId9" cstate="email"/>
          <a:srcRect b="8012"/>
          <a:stretch>
            <a:fillRect/>
          </a:stretch>
        </p:blipFill>
        <p:spPr>
          <a:xfrm>
            <a:off x="1" y="855023"/>
            <a:ext cx="9142535" cy="5522026"/>
          </a:xfrm>
          <a:prstGeom prst="rect">
            <a:avLst/>
          </a:prstGeom>
        </p:spPr>
      </p:pic>
      <p:sp>
        <p:nvSpPr>
          <p:cNvPr id="6" name="Espace réservé du contenu 5"/>
          <p:cNvSpPr>
            <a:spLocks noGrp="1"/>
          </p:cNvSpPr>
          <p:nvPr>
            <p:ph sz="quarter" idx="10" hasCustomPrompt="1"/>
            <p:custDataLst>
              <p:tags r:id="rId5"/>
            </p:custDataLst>
          </p:nvPr>
        </p:nvSpPr>
        <p:spPr>
          <a:xfrm>
            <a:off x="2641803" y="1442607"/>
            <a:ext cx="4099728"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extLst>
      <p:ext uri="{BB962C8B-B14F-4D97-AF65-F5344CB8AC3E}">
        <p14:creationId xmlns:p14="http://schemas.microsoft.com/office/powerpoint/2010/main" val="438486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2586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70"/>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4523761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2688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6"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61325289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791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1846"/>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1846"/>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23359879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8937"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35201546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19261"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0"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512164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996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8207060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0" name="Image 19" descr="ppt_Business_shutterstock_95102881.jpg"/>
          <p:cNvPicPr>
            <a:picLocks noChangeAspect="1"/>
          </p:cNvPicPr>
          <p:nvPr/>
        </p:nvPicPr>
        <p:blipFill>
          <a:blip r:embed="rId9" cstate="email"/>
          <a:stretch>
            <a:fillRect/>
          </a:stretch>
        </p:blipFill>
        <p:spPr>
          <a:xfrm>
            <a:off x="0" y="0"/>
            <a:ext cx="9144000" cy="6600998"/>
          </a:xfrm>
          <a:prstGeom prst="rect">
            <a:avLst/>
          </a:prstGeom>
        </p:spPr>
      </p:pic>
      <p:sp>
        <p:nvSpPr>
          <p:cNvPr id="18" name="Rectangle 17"/>
          <p:cNvSpPr/>
          <p:nvPr>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p:custDataLst>
              <p:tags r:id="rId3"/>
            </p:custDataLst>
          </p:nvPr>
        </p:nvSpPr>
        <p:spPr bwMode="auto">
          <a:xfrm>
            <a:off x="3" y="1"/>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p:nvPicPr>
        <p:blipFill>
          <a:blip r:embed="rId10" cstate="print"/>
          <a:stretch>
            <a:fillRect/>
          </a:stretch>
        </p:blipFill>
        <p:spPr>
          <a:xfrm>
            <a:off x="679098" y="658705"/>
            <a:ext cx="2658462" cy="686046"/>
          </a:xfrm>
          <a:prstGeom prst="rect">
            <a:avLst/>
          </a:prstGeom>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3751"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p:custDataLst>
              <p:tags r:id="rId5"/>
            </p:custDataLst>
          </p:nvPr>
        </p:nvPicPr>
        <p:blipFill>
          <a:blip r:embed="rId13" cstate="email"/>
          <a:srcRect/>
          <a:stretch>
            <a:fillRect/>
          </a:stretch>
        </p:blipFill>
        <p:spPr bwMode="auto">
          <a:xfrm>
            <a:off x="6064419" y="6520701"/>
            <a:ext cx="2658462" cy="229351"/>
          </a:xfrm>
          <a:prstGeom prst="rect">
            <a:avLst/>
          </a:prstGeom>
          <a:noFill/>
        </p:spPr>
      </p:pic>
      <p:sp>
        <p:nvSpPr>
          <p:cNvPr id="2" name="Title 1"/>
          <p:cNvSpPr>
            <a:spLocks noGrp="1"/>
          </p:cNvSpPr>
          <p:nvPr>
            <p:ph type="ctrTitle" hasCustomPrompt="1"/>
            <p:custDataLst>
              <p:tags r:id="rId6"/>
            </p:custDataLst>
          </p:nvPr>
        </p:nvSpPr>
        <p:spPr>
          <a:xfrm>
            <a:off x="-1" y="4037612"/>
            <a:ext cx="9142536" cy="1098157"/>
          </a:xfrm>
        </p:spPr>
        <p:txBody>
          <a:bodyPr lIns="720000" tIns="33059" rIns="33059" bIns="33059" anchor="t"/>
          <a:lstStyle>
            <a:lvl1pPr marL="0" indent="0"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3" y="5145571"/>
            <a:ext cx="4553635" cy="947750"/>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hf sldNum="0" hdr="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30985"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9197703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8"/>
          <a:ext cx="135748" cy="143985"/>
        </p:xfrm>
        <a:graphic>
          <a:graphicData uri="http://schemas.openxmlformats.org/presentationml/2006/ole">
            <mc:AlternateContent xmlns:mc="http://schemas.openxmlformats.org/markup-compatibility/2006">
              <mc:Choice xmlns:v="urn:schemas-microsoft-com:vml" Requires="v">
                <p:oleObj spid="_x0000_s3200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8"/>
                        <a:ext cx="13574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34222" y="1178871"/>
            <a:ext cx="8657294" cy="4643751"/>
          </a:xfrm>
        </p:spPr>
        <p:txBody>
          <a:bodyPr/>
          <a:lstStyle>
            <a:lvl1pPr>
              <a:defRPr sz="2308" b="0"/>
            </a:lvl1pPr>
            <a:lvl2pPr>
              <a:defRPr sz="1939"/>
            </a:lvl2pPr>
            <a:lvl3pPr>
              <a:defRPr sz="1662"/>
            </a:lvl3pPr>
            <a:lvl4pPr>
              <a:defRPr sz="1477"/>
            </a:lvl4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3825518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able of Content-Agenda">
    <p:spTree>
      <p:nvGrpSpPr>
        <p:cNvPr id="1" name=""/>
        <p:cNvGrpSpPr/>
        <p:nvPr/>
      </p:nvGrpSpPr>
      <p:grpSpPr>
        <a:xfrm>
          <a:off x="0" y="0"/>
          <a:ext cx="0" cy="0"/>
          <a:chOff x="0" y="0"/>
          <a:chExt cx="0" cy="0"/>
        </a:xfrm>
      </p:grpSpPr>
      <p:sp>
        <p:nvSpPr>
          <p:cNvPr id="13" name="Rectangle 12"/>
          <p:cNvSpPr/>
          <p:nvPr/>
        </p:nvSpPr>
        <p:spPr>
          <a:xfrm>
            <a:off x="0" y="1"/>
            <a:ext cx="9144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77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p:custDataLst>
              <p:tags r:id="rId4"/>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pic>
        <p:nvPicPr>
          <p:cNvPr id="12" name="Image 11" descr="HandsPanel_shutterstock_72073621.png"/>
          <p:cNvPicPr>
            <a:picLocks noChangeAspect="1"/>
          </p:cNvPicPr>
          <p:nvPr/>
        </p:nvPicPr>
        <p:blipFill>
          <a:blip r:embed="rId9" cstate="email"/>
          <a:srcRect b="8012"/>
          <a:stretch>
            <a:fillRect/>
          </a:stretch>
        </p:blipFill>
        <p:spPr>
          <a:xfrm>
            <a:off x="1" y="855023"/>
            <a:ext cx="9142535" cy="5522026"/>
          </a:xfrm>
          <a:prstGeom prst="rect">
            <a:avLst/>
          </a:prstGeom>
        </p:spPr>
      </p:pic>
      <p:sp>
        <p:nvSpPr>
          <p:cNvPr id="6" name="Espace réservé du contenu 5"/>
          <p:cNvSpPr>
            <a:spLocks noGrp="1"/>
          </p:cNvSpPr>
          <p:nvPr>
            <p:ph sz="quarter" idx="10" hasCustomPrompt="1"/>
            <p:custDataLst>
              <p:tags r:id="rId5"/>
            </p:custDataLst>
          </p:nvPr>
        </p:nvSpPr>
        <p:spPr>
          <a:xfrm>
            <a:off x="2641803" y="1442607"/>
            <a:ext cx="4099728"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579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70"/>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682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6"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84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868"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19261"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0"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8.xml"/><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7.xml"/><Relationship Id="rId28" Type="http://schemas.openxmlformats.org/officeDocument/2006/relationships/image" Target="../media/image3.jpeg"/><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 Id="rId27"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17.xml"/><Relationship Id="rId21" Type="http://schemas.openxmlformats.org/officeDocument/2006/relationships/image" Target="../media/image10.png"/><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image" Target="../media/image6.emf"/><Relationship Id="rId25" Type="http://schemas.openxmlformats.org/officeDocument/2006/relationships/image" Target="../media/image12.png"/><Relationship Id="rId2" Type="http://schemas.openxmlformats.org/officeDocument/2006/relationships/slideLayout" Target="../slideLayouts/slideLayout16.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1" Type="http://schemas.openxmlformats.org/officeDocument/2006/relationships/slideLayout" Target="../slideLayouts/slideLayout15.xml"/><Relationship Id="rId6" Type="http://schemas.openxmlformats.org/officeDocument/2006/relationships/tags" Target="../tags/tag48.xml"/><Relationship Id="rId11" Type="http://schemas.openxmlformats.org/officeDocument/2006/relationships/tags" Target="../tags/tag53.xml"/><Relationship Id="rId24" Type="http://schemas.openxmlformats.org/officeDocument/2006/relationships/hyperlink" Target="http://www.youtube.com/capgemini" TargetMode="External"/><Relationship Id="rId5" Type="http://schemas.openxmlformats.org/officeDocument/2006/relationships/vmlDrawing" Target="../drawings/vmlDrawing12.vml"/><Relationship Id="rId15" Type="http://schemas.openxmlformats.org/officeDocument/2006/relationships/oleObject" Target="../embeddings/oleObject12.bin"/><Relationship Id="rId23" Type="http://schemas.openxmlformats.org/officeDocument/2006/relationships/image" Target="../media/image11.png"/><Relationship Id="rId28" Type="http://schemas.openxmlformats.org/officeDocument/2006/relationships/image" Target="../media/image5.jpeg"/><Relationship Id="rId10" Type="http://schemas.openxmlformats.org/officeDocument/2006/relationships/tags" Target="../tags/tag52.xml"/><Relationship Id="rId19" Type="http://schemas.openxmlformats.org/officeDocument/2006/relationships/image" Target="../media/image9.png"/><Relationship Id="rId4" Type="http://schemas.openxmlformats.org/officeDocument/2006/relationships/theme" Target="../theme/theme2.xml"/><Relationship Id="rId9" Type="http://schemas.openxmlformats.org/officeDocument/2006/relationships/tags" Target="../tags/tag51.xml"/><Relationship Id="rId14" Type="http://schemas.openxmlformats.org/officeDocument/2006/relationships/tags" Target="../tags/tag56.xml"/><Relationship Id="rId22" Type="http://schemas.openxmlformats.org/officeDocument/2006/relationships/hyperlink" Target="http://www.twitter.com/capgemini" TargetMode="External"/><Relationship Id="rId27" Type="http://schemas.openxmlformats.org/officeDocument/2006/relationships/image" Target="../media/image13.gif"/></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20.xml"/><Relationship Id="rId7" Type="http://schemas.openxmlformats.org/officeDocument/2006/relationships/oleObject" Target="../embeddings/oleObject16.bin"/><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ags" Target="../tags/tag65.xml"/><Relationship Id="rId5" Type="http://schemas.openxmlformats.org/officeDocument/2006/relationships/vmlDrawing" Target="../drawings/vmlDrawing16.v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vmlDrawing" Target="../drawings/vmlDrawing20.vml"/><Relationship Id="rId18" Type="http://schemas.openxmlformats.org/officeDocument/2006/relationships/tags" Target="../tags/tag79.xml"/><Relationship Id="rId3" Type="http://schemas.openxmlformats.org/officeDocument/2006/relationships/slideLayout" Target="../slideLayouts/slideLayout23.xml"/><Relationship Id="rId21" Type="http://schemas.openxmlformats.org/officeDocument/2006/relationships/tags" Target="../tags/tag82.xml"/><Relationship Id="rId7" Type="http://schemas.openxmlformats.org/officeDocument/2006/relationships/slideLayout" Target="../slideLayouts/slideLayout27.xml"/><Relationship Id="rId12" Type="http://schemas.openxmlformats.org/officeDocument/2006/relationships/theme" Target="../theme/theme4.xml"/><Relationship Id="rId17" Type="http://schemas.openxmlformats.org/officeDocument/2006/relationships/tags" Target="../tags/tag78.xml"/><Relationship Id="rId2" Type="http://schemas.openxmlformats.org/officeDocument/2006/relationships/slideLayout" Target="../slideLayouts/slideLayout22.xml"/><Relationship Id="rId16" Type="http://schemas.openxmlformats.org/officeDocument/2006/relationships/tags" Target="../tags/tag77.xml"/><Relationship Id="rId20" Type="http://schemas.openxmlformats.org/officeDocument/2006/relationships/tags" Target="../tags/tag81.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image" Target="../media/image2.jpeg"/><Relationship Id="rId5" Type="http://schemas.openxmlformats.org/officeDocument/2006/relationships/slideLayout" Target="../slideLayouts/slideLayout25.xml"/><Relationship Id="rId15" Type="http://schemas.openxmlformats.org/officeDocument/2006/relationships/tags" Target="../tags/tag76.xml"/><Relationship Id="rId23" Type="http://schemas.openxmlformats.org/officeDocument/2006/relationships/image" Target="../media/image1.emf"/><Relationship Id="rId10" Type="http://schemas.openxmlformats.org/officeDocument/2006/relationships/slideLayout" Target="../slideLayouts/slideLayout30.xml"/><Relationship Id="rId19" Type="http://schemas.openxmlformats.org/officeDocument/2006/relationships/tags" Target="../tags/tag8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ags" Target="../tags/tag75.xml"/><Relationship Id="rId22" Type="http://schemas.openxmlformats.org/officeDocument/2006/relationships/oleObject" Target="../embeddings/oleObject20.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7"/>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705" name="think-cell Slide" r:id="rId25" imgW="360" imgH="360" progId="">
                  <p:embed/>
                </p:oleObj>
              </mc:Choice>
              <mc:Fallback>
                <p:oleObj name="think-cell Slide" r:id="rId25" imgW="360" imgH="360" progId="">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8"/>
            </p:custDataLst>
          </p:nvPr>
        </p:nvSpPr>
        <p:spPr>
          <a:xfrm>
            <a:off x="3" y="1"/>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9"/>
            </p:custDataLst>
          </p:nvPr>
        </p:nvSpPr>
        <p:spPr>
          <a:xfrm>
            <a:off x="298518"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0"/>
            </p:custDataLst>
          </p:nvPr>
        </p:nvSpPr>
        <p:spPr>
          <a:xfrm>
            <a:off x="8827278"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1"/>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22"/>
            </p:custDataLst>
          </p:nvPr>
        </p:nvSpPr>
        <p:spPr bwMode="auto">
          <a:xfrm>
            <a:off x="6223230" y="6623408"/>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2016. All Rights Reserved</a:t>
            </a:r>
          </a:p>
        </p:txBody>
      </p:sp>
      <p:sp>
        <p:nvSpPr>
          <p:cNvPr id="13" name="Rectangle 12"/>
          <p:cNvSpPr/>
          <p:nvPr>
            <p:custDataLst>
              <p:tags r:id="rId23"/>
            </p:custDataLst>
          </p:nvPr>
        </p:nvSpPr>
        <p:spPr>
          <a:xfrm>
            <a:off x="6911928" y="6427223"/>
            <a:ext cx="1767281" cy="195814"/>
          </a:xfrm>
          <a:prstGeom prst="rect">
            <a:avLst/>
          </a:prstGeom>
        </p:spPr>
        <p:txBody>
          <a:bodyPr wrap="none" lIns="35997" tIns="35997" rIns="35997" bIns="35997" anchor="b" anchorCtr="0">
            <a:noAutofit/>
          </a:bodyPr>
          <a:lstStyle/>
          <a:p>
            <a:pPr algn="r"/>
            <a:r>
              <a:rPr lang="en-US" sz="800" dirty="0" smtClean="0"/>
              <a:t>GE Data &amp; Analytics Digital Hub</a:t>
            </a:r>
            <a:r>
              <a:rPr lang="en-US" sz="700" dirty="0" smtClean="0">
                <a:solidFill>
                  <a:schemeClr val="tx2"/>
                </a:solidFill>
                <a:latin typeface="+mj-lt"/>
              </a:rPr>
              <a:t> | Jul 2016</a:t>
            </a:r>
            <a:endParaRPr lang="en-US" sz="700" dirty="0">
              <a:solidFill>
                <a:schemeClr val="tx2"/>
              </a:solidFill>
              <a:latin typeface="+mj-lt"/>
            </a:endParaRPr>
          </a:p>
        </p:txBody>
      </p:sp>
      <p:cxnSp>
        <p:nvCxnSpPr>
          <p:cNvPr id="15" name="Straight Connector 5"/>
          <p:cNvCxnSpPr/>
          <p:nvPr>
            <p:custDataLst>
              <p:tags r:id="rId24"/>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7" cstate="print"/>
          <a:stretch>
            <a:fillRect/>
          </a:stretch>
        </p:blipFill>
        <p:spPr>
          <a:xfrm>
            <a:off x="109095" y="6419982"/>
            <a:ext cx="1329231" cy="343023"/>
          </a:xfrm>
          <a:prstGeom prst="rect">
            <a:avLst/>
          </a:prstGeom>
        </p:spPr>
      </p:pic>
      <p:sp>
        <p:nvSpPr>
          <p:cNvPr id="16" name="TextBox 15"/>
          <p:cNvSpPr txBox="1"/>
          <p:nvPr/>
        </p:nvSpPr>
        <p:spPr>
          <a:xfrm>
            <a:off x="1568854" y="6450496"/>
            <a:ext cx="1378904" cy="253916"/>
          </a:xfrm>
          <a:prstGeom prst="rect">
            <a:avLst/>
          </a:prstGeom>
          <a:noFill/>
        </p:spPr>
        <p:txBody>
          <a:bodyPr wrap="none" rtlCol="0">
            <a:spAutoFit/>
          </a:bodyPr>
          <a:lstStyle/>
          <a:p>
            <a:r>
              <a:rPr lang="en-US" sz="1050" dirty="0" smtClean="0">
                <a:solidFill>
                  <a:srgbClr val="909090">
                    <a:lumMod val="50000"/>
                  </a:srgbClr>
                </a:solidFill>
              </a:rPr>
              <a:t>In collaboration with</a:t>
            </a:r>
          </a:p>
        </p:txBody>
      </p:sp>
      <p:pic>
        <p:nvPicPr>
          <p:cNvPr id="17" name="Picture 16"/>
          <p:cNvPicPr>
            <a:picLocks noChangeAspect="1"/>
          </p:cNvPicPr>
          <p:nvPr/>
        </p:nvPicPr>
        <p:blipFill>
          <a:blip r:embed="rId2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841689" y="6400969"/>
            <a:ext cx="422031" cy="42672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95"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2" r:id="rId12"/>
    <p:sldLayoutId id="2147483673" r:id="rId13"/>
    <p:sldLayoutId id="2147483674" r:id="rId14"/>
  </p:sldLayoutIdLst>
  <p:timing>
    <p:tnLst>
      <p:par>
        <p:cTn id="1" dur="indefinite" restart="never" nodeType="tmRoot"/>
      </p:par>
    </p:tnLst>
  </p:timing>
  <p:hf sldNum="0" hdr="0"/>
  <p:txStyles>
    <p:titleStyle>
      <a:lvl1pPr marL="0" indent="0" algn="l" defTabSz="914342" rtl="0" eaLnBrk="1" latinLnBrk="0" hangingPunct="1">
        <a:lnSpc>
          <a:spcPct val="85000"/>
        </a:lnSpc>
        <a:spcBef>
          <a:spcPct val="0"/>
        </a:spcBef>
        <a:buNone/>
        <a:defRPr sz="26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988" name="think-cell Slide" r:id="rId15" imgW="360" imgH="360" progId="">
                  <p:embed/>
                </p:oleObj>
              </mc:Choice>
              <mc:Fallback>
                <p:oleObj name="think-cell Slide" r:id="rId15" imgW="360" imgH="36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8"/>
            </p:custDataLst>
          </p:nvPr>
        </p:nvPicPr>
        <p:blipFill>
          <a:blip r:embed="rId17" cstate="email"/>
          <a:srcRect/>
          <a:stretch>
            <a:fillRect/>
          </a:stretch>
        </p:blipFill>
        <p:spPr bwMode="auto">
          <a:xfrm>
            <a:off x="5914038" y="1209261"/>
            <a:ext cx="2658462" cy="229353"/>
          </a:xfrm>
          <a:prstGeom prst="rect">
            <a:avLst/>
          </a:prstGeom>
          <a:noFill/>
        </p:spPr>
      </p:pic>
      <p:sp>
        <p:nvSpPr>
          <p:cNvPr id="15" name="Rectangle 14"/>
          <p:cNvSpPr/>
          <p:nvPr>
            <p:custDataLst>
              <p:tags r:id="rId9"/>
            </p:custDataLst>
          </p:nvPr>
        </p:nvSpPr>
        <p:spPr>
          <a:xfrm>
            <a:off x="6049245" y="5457935"/>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10"/>
            </p:custDataLst>
          </p:nvPr>
        </p:nvPicPr>
        <p:blipFill>
          <a:blip r:embed="rId19" cstate="email"/>
          <a:srcRect/>
          <a:stretch>
            <a:fillRect/>
          </a:stretch>
        </p:blipFill>
        <p:spPr bwMode="auto">
          <a:xfrm>
            <a:off x="7098352" y="5932547"/>
            <a:ext cx="256821" cy="263770"/>
          </a:xfrm>
          <a:prstGeom prst="rect">
            <a:avLst/>
          </a:prstGeom>
          <a:noFill/>
        </p:spPr>
      </p:pic>
      <p:pic>
        <p:nvPicPr>
          <p:cNvPr id="17" name="Picture 4" descr="C:\Users\UserSim\Desktop\DS_icons\128x128 shadows\linkedin.png">
            <a:hlinkClick r:id="rId20"/>
          </p:cNvPr>
          <p:cNvPicPr>
            <a:picLocks noChangeAspect="1" noChangeArrowheads="1"/>
          </p:cNvPicPr>
          <p:nvPr>
            <p:custDataLst>
              <p:tags r:id="rId11"/>
            </p:custDataLst>
          </p:nvPr>
        </p:nvPicPr>
        <p:blipFill>
          <a:blip r:embed="rId21" cstate="email"/>
          <a:srcRect/>
          <a:stretch>
            <a:fillRect/>
          </a:stretch>
        </p:blipFill>
        <p:spPr bwMode="auto">
          <a:xfrm>
            <a:off x="7407960" y="5932547"/>
            <a:ext cx="259674" cy="266700"/>
          </a:xfrm>
          <a:prstGeom prst="rect">
            <a:avLst/>
          </a:prstGeom>
          <a:noFill/>
        </p:spPr>
      </p:pic>
      <p:pic>
        <p:nvPicPr>
          <p:cNvPr id="18" name="Picture 5" descr="C:\Users\UserSim\Desktop\DS_icons\128x128 shadows\twitter.png">
            <a:hlinkClick r:id="rId22"/>
          </p:cNvPr>
          <p:cNvPicPr>
            <a:picLocks noChangeAspect="1" noChangeArrowheads="1"/>
          </p:cNvPicPr>
          <p:nvPr>
            <p:custDataLst>
              <p:tags r:id="rId12"/>
            </p:custDataLst>
          </p:nvPr>
        </p:nvPicPr>
        <p:blipFill>
          <a:blip r:embed="rId23" cstate="email"/>
          <a:srcRect/>
          <a:stretch>
            <a:fillRect/>
          </a:stretch>
        </p:blipFill>
        <p:spPr bwMode="auto">
          <a:xfrm>
            <a:off x="7988626" y="5932547"/>
            <a:ext cx="259674" cy="266700"/>
          </a:xfrm>
          <a:prstGeom prst="rect">
            <a:avLst/>
          </a:prstGeom>
          <a:noFill/>
        </p:spPr>
      </p:pic>
      <p:pic>
        <p:nvPicPr>
          <p:cNvPr id="19" name="Picture 6" descr="C:\Users\UserSim\Desktop\DS_icons\128x128 shadows\youtube.png">
            <a:hlinkClick r:id="rId24"/>
          </p:cNvPr>
          <p:cNvPicPr>
            <a:picLocks noChangeAspect="1" noChangeArrowheads="1"/>
          </p:cNvPicPr>
          <p:nvPr>
            <p:custDataLst>
              <p:tags r:id="rId13"/>
            </p:custDataLst>
          </p:nvPr>
        </p:nvPicPr>
        <p:blipFill>
          <a:blip r:embed="rId25" cstate="email"/>
          <a:srcRect/>
          <a:stretch>
            <a:fillRect/>
          </a:stretch>
        </p:blipFill>
        <p:spPr bwMode="auto">
          <a:xfrm>
            <a:off x="8301091" y="5932547"/>
            <a:ext cx="259674" cy="266700"/>
          </a:xfrm>
          <a:prstGeom prst="rect">
            <a:avLst/>
          </a:prstGeom>
          <a:noFill/>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7720424" y="5932554"/>
            <a:ext cx="215411"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8" cstate="print"/>
          <a:stretch>
            <a:fillRect/>
          </a:stretch>
        </p:blipFill>
        <p:spPr>
          <a:xfrm>
            <a:off x="690063" y="1014965"/>
            <a:ext cx="2658462" cy="686046"/>
          </a:xfrm>
          <a:prstGeom prst="rect">
            <a:avLst/>
          </a:prstGeom>
        </p:spPr>
      </p:pic>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Lst>
  <p:timing>
    <p:tnLst>
      <p:par>
        <p:cTn id="1" dur="indefinite" restart="never" nodeType="tmRoot"/>
      </p:par>
    </p:tnLst>
  </p:timing>
  <p:hf sldNum="0" hdr="0" ft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08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Lst>
  <p:hf sldNum="0" hdr="0" ft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1770" name="think-cell Slide" r:id="rId22" imgW="360" imgH="360" progId="">
                  <p:embed/>
                </p:oleObj>
              </mc:Choice>
              <mc:Fallback>
                <p:oleObj name="think-cell Slide" r:id="rId22" imgW="360" imgH="360" progId="">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5"/>
            </p:custDataLst>
          </p:nvPr>
        </p:nvSpPr>
        <p:spPr>
          <a:xfrm>
            <a:off x="3" y="1"/>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6"/>
            </p:custDataLst>
          </p:nvPr>
        </p:nvSpPr>
        <p:spPr>
          <a:xfrm>
            <a:off x="298518"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7"/>
            </p:custDataLst>
          </p:nvPr>
        </p:nvSpPr>
        <p:spPr>
          <a:xfrm>
            <a:off x="8832087" y="6665859"/>
            <a:ext cx="100990" cy="99386"/>
          </a:xfrm>
          <a:prstGeom prst="rect">
            <a:avLst/>
          </a:prstGeom>
          <a:noFill/>
        </p:spPr>
        <p:txBody>
          <a:bodyPr wrap="none" lIns="0" tIns="0" rIns="0" bIns="0" rtlCol="0" anchor="ctr">
            <a:spAutoFit/>
          </a:bodyPr>
          <a:lstStyle/>
          <a:p>
            <a:pPr algn="ctr" defTabSz="884105"/>
            <a:fld id="{6A895693-0027-4F28-9367-92E39A51F51C}" type="slidenum">
              <a:rPr lang="en-US" sz="646" smtClean="0">
                <a:solidFill>
                  <a:srgbClr val="9F958F"/>
                </a:solidFill>
              </a:rPr>
              <a:pPr algn="ctr" defTabSz="884105"/>
              <a:t>‹#›</a:t>
            </a:fld>
            <a:endParaRPr lang="en-US" sz="646" dirty="0">
              <a:solidFill>
                <a:srgbClr val="9F958F"/>
              </a:solidFill>
            </a:endParaRPr>
          </a:p>
        </p:txBody>
      </p:sp>
      <p:sp>
        <p:nvSpPr>
          <p:cNvPr id="9" name="Freeform 4"/>
          <p:cNvSpPr>
            <a:spLocks/>
          </p:cNvSpPr>
          <p:nvPr>
            <p:custDataLst>
              <p:tags r:id="rId18"/>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00264A"/>
              </a:solidFill>
            </a:endParaRPr>
          </a:p>
        </p:txBody>
      </p:sp>
      <p:sp>
        <p:nvSpPr>
          <p:cNvPr id="12" name="Rectangle 11"/>
          <p:cNvSpPr>
            <a:spLocks noChangeArrowheads="1"/>
          </p:cNvSpPr>
          <p:nvPr>
            <p:custDataLst>
              <p:tags r:id="rId19"/>
            </p:custDataLst>
          </p:nvPr>
        </p:nvSpPr>
        <p:spPr bwMode="auto">
          <a:xfrm>
            <a:off x="6223230" y="6623408"/>
            <a:ext cx="2455979" cy="183503"/>
          </a:xfrm>
          <a:prstGeom prst="rect">
            <a:avLst/>
          </a:prstGeom>
          <a:noFill/>
          <a:ln w="19050">
            <a:noFill/>
            <a:miter lim="800000"/>
            <a:headEnd/>
            <a:tailEnd/>
          </a:ln>
          <a:effectLst/>
        </p:spPr>
        <p:txBody>
          <a:bodyPr wrap="square" lIns="33228" tIns="33228" rIns="33228" bIns="33228" anchor="b" anchorCtr="0">
            <a:noAutofit/>
          </a:bodyPr>
          <a:lstStyle/>
          <a:p>
            <a:pPr algn="r" defTabSz="918895" eaLnBrk="0" hangingPunct="0">
              <a:lnSpc>
                <a:spcPct val="90000"/>
              </a:lnSpc>
              <a:spcBef>
                <a:spcPct val="10000"/>
              </a:spcBef>
              <a:defRPr/>
            </a:pPr>
            <a:r>
              <a:rPr lang="en-US" altLang="en-US" sz="554" dirty="0" smtClean="0">
                <a:solidFill>
                  <a:srgbClr val="9F958F"/>
                </a:solidFill>
                <a:cs typeface="Helvetica Light"/>
              </a:rPr>
              <a:t>Copyright © Capgemini 2016. All Rights Reserved</a:t>
            </a:r>
          </a:p>
        </p:txBody>
      </p:sp>
      <p:sp>
        <p:nvSpPr>
          <p:cNvPr id="13" name="Rectangle 12"/>
          <p:cNvSpPr/>
          <p:nvPr>
            <p:custDataLst>
              <p:tags r:id="rId20"/>
            </p:custDataLst>
          </p:nvPr>
        </p:nvSpPr>
        <p:spPr>
          <a:xfrm>
            <a:off x="6911928" y="6427223"/>
            <a:ext cx="1767281" cy="195814"/>
          </a:xfrm>
          <a:prstGeom prst="rect">
            <a:avLst/>
          </a:prstGeom>
        </p:spPr>
        <p:txBody>
          <a:bodyPr wrap="none" lIns="33228" tIns="33228" rIns="33228" bIns="33228" anchor="b" anchorCtr="0">
            <a:noAutofit/>
          </a:bodyPr>
          <a:lstStyle/>
          <a:p>
            <a:pPr algn="r" defTabSz="884105"/>
            <a:r>
              <a:rPr lang="en-US" sz="646" dirty="0" smtClean="0">
                <a:solidFill>
                  <a:srgbClr val="9F958F"/>
                </a:solidFill>
              </a:rPr>
              <a:t>GE Healthcare| Oct 2016 </a:t>
            </a:r>
            <a:endParaRPr lang="en-US" sz="646" dirty="0">
              <a:solidFill>
                <a:srgbClr val="9F958F"/>
              </a:solidFill>
            </a:endParaRPr>
          </a:p>
        </p:txBody>
      </p:sp>
      <p:cxnSp>
        <p:nvCxnSpPr>
          <p:cNvPr id="15" name="Straight Connector 5"/>
          <p:cNvCxnSpPr/>
          <p:nvPr>
            <p:custDataLst>
              <p:tags r:id="rId21"/>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4" cstate="print"/>
          <a:stretch>
            <a:fillRect/>
          </a:stretch>
        </p:blipFill>
        <p:spPr>
          <a:xfrm>
            <a:off x="109095" y="6419982"/>
            <a:ext cx="1329231" cy="343023"/>
          </a:xfrm>
          <a:prstGeom prst="rect">
            <a:avLst/>
          </a:prstGeom>
        </p:spPr>
      </p:pic>
    </p:spTree>
    <p:extLst>
      <p:ext uri="{BB962C8B-B14F-4D97-AF65-F5344CB8AC3E}">
        <p14:creationId xmlns:p14="http://schemas.microsoft.com/office/powerpoint/2010/main" val="382492461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iming>
    <p:tnLst>
      <p:par>
        <p:cTn id="1" dur="indefinite" restart="never" nodeType="tmRoot"/>
      </p:par>
    </p:tnLst>
  </p:timing>
  <p:hf sldNum="0" hdr="0" ftr="0"/>
  <p:txStyles>
    <p:titleStyle>
      <a:lvl1pPr marL="0" indent="0" algn="l" defTabSz="844029" rtl="0" eaLnBrk="1" latinLnBrk="0" hangingPunct="1">
        <a:lnSpc>
          <a:spcPct val="85000"/>
        </a:lnSpc>
        <a:spcBef>
          <a:spcPct val="0"/>
        </a:spcBef>
        <a:buNone/>
        <a:defRPr sz="2400" b="0" kern="1200">
          <a:solidFill>
            <a:schemeClr val="tx1"/>
          </a:solidFill>
          <a:latin typeface="+mj-lt"/>
          <a:ea typeface="+mj-ea"/>
          <a:cs typeface="+mj-cs"/>
        </a:defRPr>
      </a:lvl1pPr>
    </p:titleStyle>
    <p:bodyStyle>
      <a:lvl1pPr marL="153409" indent="-153409" algn="l" defTabSz="844029" rtl="0" eaLnBrk="1" latinLnBrk="0" hangingPunct="1">
        <a:lnSpc>
          <a:spcPct val="90000"/>
        </a:lnSpc>
        <a:spcBef>
          <a:spcPts val="0"/>
        </a:spcBef>
        <a:spcAft>
          <a:spcPts val="554"/>
        </a:spcAft>
        <a:buClr>
          <a:schemeClr val="accent5"/>
        </a:buClr>
        <a:buFont typeface="Wingdings" pitchFamily="2" charset="2"/>
        <a:buChar char="§"/>
        <a:defRPr sz="2031" b="0" kern="1200">
          <a:solidFill>
            <a:schemeClr val="tx2">
              <a:lumMod val="50000"/>
            </a:schemeClr>
          </a:solidFill>
          <a:latin typeface="+mn-lt"/>
          <a:ea typeface="+mn-ea"/>
          <a:cs typeface="+mn-cs"/>
        </a:defRPr>
      </a:lvl1pPr>
      <a:lvl2pPr marL="328254" indent="-167058" algn="l" defTabSz="844029" rtl="0" eaLnBrk="1" latinLnBrk="0" hangingPunct="1">
        <a:lnSpc>
          <a:spcPct val="90000"/>
        </a:lnSpc>
        <a:spcBef>
          <a:spcPts val="0"/>
        </a:spcBef>
        <a:spcAft>
          <a:spcPts val="554"/>
        </a:spcAft>
        <a:buClr>
          <a:schemeClr val="accent3"/>
        </a:buClr>
        <a:buFont typeface="Wingdings" pitchFamily="2" charset="2"/>
        <a:buChar char="§"/>
        <a:defRPr sz="1662" kern="1200">
          <a:solidFill>
            <a:schemeClr val="tx2">
              <a:lumMod val="50000"/>
            </a:schemeClr>
          </a:solidFill>
          <a:latin typeface="+mn-lt"/>
          <a:ea typeface="+mn-ea"/>
          <a:cs typeface="+mn-cs"/>
        </a:defRPr>
      </a:lvl2pPr>
      <a:lvl3pPr marL="495312" indent="-152404" algn="l" defTabSz="844029" rtl="0" eaLnBrk="1" latinLnBrk="0" hangingPunct="1">
        <a:lnSpc>
          <a:spcPct val="90000"/>
        </a:lnSpc>
        <a:spcBef>
          <a:spcPts val="0"/>
        </a:spcBef>
        <a:spcAft>
          <a:spcPts val="554"/>
        </a:spcAft>
        <a:buClr>
          <a:schemeClr val="accent2"/>
        </a:buClr>
        <a:buFont typeface="Arial" pitchFamily="34" charset="0"/>
        <a:buChar char="•"/>
        <a:tabLst/>
        <a:defRPr sz="1477" kern="1200">
          <a:solidFill>
            <a:schemeClr val="tx2">
              <a:lumMod val="50000"/>
            </a:schemeClr>
          </a:solidFill>
          <a:latin typeface="+mn-lt"/>
          <a:ea typeface="+mn-ea"/>
          <a:cs typeface="+mn-cs"/>
        </a:defRPr>
      </a:lvl3pPr>
      <a:lvl4pPr marL="656509" indent="-152404" algn="l" defTabSz="844029" rtl="0" eaLnBrk="1" latinLnBrk="0" hangingPunct="1">
        <a:lnSpc>
          <a:spcPct val="90000"/>
        </a:lnSpc>
        <a:spcBef>
          <a:spcPts val="0"/>
        </a:spcBef>
        <a:spcAft>
          <a:spcPts val="554"/>
        </a:spcAft>
        <a:buClr>
          <a:schemeClr val="bg2"/>
        </a:buClr>
        <a:buFont typeface="Arial" pitchFamily="34" charset="0"/>
        <a:buChar char="–"/>
        <a:tabLst/>
        <a:defRPr sz="1292" kern="1200">
          <a:solidFill>
            <a:schemeClr val="tx2">
              <a:lumMod val="50000"/>
            </a:schemeClr>
          </a:solidFill>
          <a:latin typeface="+mn-lt"/>
          <a:ea typeface="+mn-ea"/>
          <a:cs typeface="+mn-cs"/>
        </a:defRPr>
      </a:lvl4pPr>
      <a:lvl5pPr marL="1485844" indent="-178770" algn="l" defTabSz="844029" rtl="0" eaLnBrk="1" latinLnBrk="0" hangingPunct="1">
        <a:spcBef>
          <a:spcPts val="0"/>
        </a:spcBef>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9.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9.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8.png"/><Relationship Id="rId1" Type="http://schemas.openxmlformats.org/officeDocument/2006/relationships/slideLayout" Target="../slideLayouts/slideLayout29.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29.xml"/><Relationship Id="rId1" Type="http://schemas.openxmlformats.org/officeDocument/2006/relationships/vmlDrawing" Target="../drawings/vmlDrawing31.vml"/><Relationship Id="rId4" Type="http://schemas.openxmlformats.org/officeDocument/2006/relationships/image" Target="../media/image22.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en-US" sz="3200" dirty="0" smtClean="0"/>
              <a:t>GEHC SDT Weekly Status Report </a:t>
            </a:r>
            <a:endParaRPr lang="en-GB" sz="3200" dirty="0">
              <a:solidFill>
                <a:schemeClr val="accent1"/>
              </a:solidFill>
            </a:endParaRPr>
          </a:p>
        </p:txBody>
      </p:sp>
      <p:sp>
        <p:nvSpPr>
          <p:cNvPr id="2" name="Text Placeholder 1"/>
          <p:cNvSpPr>
            <a:spLocks noGrp="1"/>
          </p:cNvSpPr>
          <p:nvPr>
            <p:ph type="body" sz="quarter" idx="10"/>
          </p:nvPr>
        </p:nvSpPr>
        <p:spPr/>
        <p:txBody>
          <a:bodyPr/>
          <a:lstStyle/>
          <a:p>
            <a:r>
              <a:rPr lang="en-US" dirty="0" smtClean="0"/>
              <a:t>03/02/17</a:t>
            </a:r>
            <a:endParaRPr lang="en-US" dirty="0"/>
          </a:p>
        </p:txBody>
      </p:sp>
    </p:spTree>
    <p:extLst>
      <p:ext uri="{BB962C8B-B14F-4D97-AF65-F5344CB8AC3E}">
        <p14:creationId xmlns:p14="http://schemas.microsoft.com/office/powerpoint/2010/main" val="2818886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Actions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243959550"/>
              </p:ext>
            </p:extLst>
          </p:nvPr>
        </p:nvGraphicFramePr>
        <p:xfrm>
          <a:off x="292099" y="1397001"/>
          <a:ext cx="8674101" cy="4442435"/>
        </p:xfrm>
        <a:graphic>
          <a:graphicData uri="http://schemas.openxmlformats.org/drawingml/2006/table">
            <a:tbl>
              <a:tblPr firstRow="1" bandRow="1">
                <a:tableStyleId>{7DF18680-E054-41AD-8BC1-D1AEF772440D}</a:tableStyleId>
              </a:tblPr>
              <a:tblGrid>
                <a:gridCol w="2280529"/>
                <a:gridCol w="1190847"/>
                <a:gridCol w="1086791"/>
                <a:gridCol w="1005861"/>
                <a:gridCol w="897327"/>
                <a:gridCol w="1299379"/>
                <a:gridCol w="913367"/>
              </a:tblGrid>
              <a:tr h="644917">
                <a:tc>
                  <a:txBody>
                    <a:bodyPr/>
                    <a:lstStyle/>
                    <a:p>
                      <a:r>
                        <a:rPr lang="en-US" sz="1200" dirty="0" smtClean="0"/>
                        <a:t>Action item</a:t>
                      </a:r>
                      <a:endParaRPr lang="en-US" sz="1200" dirty="0"/>
                    </a:p>
                  </a:txBody>
                  <a:tcPr/>
                </a:tc>
                <a:tc>
                  <a:txBody>
                    <a:bodyPr/>
                    <a:lstStyle/>
                    <a:p>
                      <a:r>
                        <a:rPr lang="en-US" sz="1200" dirty="0" smtClean="0"/>
                        <a:t>Owner</a:t>
                      </a:r>
                      <a:endParaRPr lang="en-US" sz="1200" dirty="0"/>
                    </a:p>
                  </a:txBody>
                  <a:tcPr/>
                </a:tc>
                <a:tc>
                  <a:txBody>
                    <a:bodyPr/>
                    <a:lstStyle/>
                    <a:p>
                      <a:r>
                        <a:rPr lang="en-US" sz="1200" dirty="0" smtClean="0"/>
                        <a:t>Forum</a:t>
                      </a:r>
                      <a:endParaRPr lang="en-US" sz="1200" dirty="0"/>
                    </a:p>
                  </a:txBody>
                  <a:tcPr/>
                </a:tc>
                <a:tc>
                  <a:txBody>
                    <a:bodyPr/>
                    <a:lstStyle/>
                    <a:p>
                      <a:r>
                        <a:rPr lang="en-US" sz="1200" dirty="0" smtClean="0"/>
                        <a:t>Expected Closure Date</a:t>
                      </a:r>
                      <a:endParaRPr lang="en-US" sz="1200" dirty="0"/>
                    </a:p>
                  </a:txBody>
                  <a:tcPr/>
                </a:tc>
                <a:tc>
                  <a:txBody>
                    <a:bodyPr/>
                    <a:lstStyle/>
                    <a:p>
                      <a:r>
                        <a:rPr lang="en-US" sz="1200" dirty="0" smtClean="0"/>
                        <a:t>Actual Closure Date</a:t>
                      </a:r>
                      <a:endParaRPr lang="en-US" sz="1200" dirty="0"/>
                    </a:p>
                  </a:txBody>
                  <a:tcPr/>
                </a:tc>
                <a:tc>
                  <a:txBody>
                    <a:bodyPr/>
                    <a:lstStyle/>
                    <a:p>
                      <a:r>
                        <a:rPr lang="en-US" sz="1200" dirty="0" smtClean="0"/>
                        <a:t>Owner Comment</a:t>
                      </a:r>
                      <a:endParaRPr lang="en-US" sz="1200" dirty="0"/>
                    </a:p>
                  </a:txBody>
                  <a:tcPr/>
                </a:tc>
                <a:tc>
                  <a:txBody>
                    <a:bodyPr/>
                    <a:lstStyle/>
                    <a:p>
                      <a:r>
                        <a:rPr lang="en-US" sz="1200" dirty="0" smtClean="0"/>
                        <a:t>Status</a:t>
                      </a:r>
                      <a:endParaRPr lang="en-US" sz="1200" dirty="0"/>
                    </a:p>
                  </a:txBody>
                  <a:tcPr/>
                </a:tc>
              </a:tr>
              <a:tr h="767758">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kern="1200" baseline="0" dirty="0" smtClean="0">
                          <a:solidFill>
                            <a:schemeClr val="dk1"/>
                          </a:solidFill>
                          <a:effectLst/>
                          <a:latin typeface="+mn-lt"/>
                          <a:ea typeface="+mn-ea"/>
                          <a:cs typeface="+mn-cs"/>
                        </a:rPr>
                        <a:t>Mobility Team or tiger team to be formed to resolve all CLICK mobile issues.</a:t>
                      </a:r>
                    </a:p>
                  </a:txBody>
                  <a:tcPr/>
                </a:tc>
                <a:tc>
                  <a:txBody>
                    <a:bodyPr/>
                    <a:lstStyle/>
                    <a:p>
                      <a:r>
                        <a:rPr lang="en-US" sz="1100" dirty="0" smtClean="0"/>
                        <a:t>Rohit/Gopi</a:t>
                      </a:r>
                      <a:endParaRPr lang="en-US" sz="11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Jan’ 17 Workout</a:t>
                      </a:r>
                      <a:endParaRPr lang="en-US" sz="1100" kern="1200" dirty="0">
                        <a:solidFill>
                          <a:schemeClr val="dk1"/>
                        </a:solidFill>
                        <a:latin typeface="+mn-lt"/>
                        <a:ea typeface="+mn-ea"/>
                        <a:cs typeface="+mn-cs"/>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t>TBD</a:t>
                      </a: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endParaRPr lang="en-US" sz="1100" dirty="0" smtClean="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kern="1200" baseline="0" dirty="0" smtClean="0">
                          <a:solidFill>
                            <a:schemeClr val="dk1"/>
                          </a:solidFill>
                          <a:latin typeface="+mn-lt"/>
                          <a:ea typeface="+mn-ea"/>
                          <a:cs typeface="+mn-cs"/>
                        </a:rPr>
                        <a:t>Few next steps have been identified for further analysis.</a:t>
                      </a:r>
                      <a:endParaRPr lang="en-US" sz="1100" dirty="0" smtClean="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t>In Progress</a:t>
                      </a:r>
                      <a:endParaRPr lang="en-US" sz="1100" dirty="0"/>
                    </a:p>
                  </a:txBody>
                  <a:tcPr/>
                </a:tc>
              </a:tr>
              <a:tr h="695091">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kern="1200" baseline="0" dirty="0" smtClean="0">
                          <a:solidFill>
                            <a:schemeClr val="dk1"/>
                          </a:solidFill>
                          <a:effectLst/>
                          <a:latin typeface="+mn-lt"/>
                          <a:ea typeface="+mn-ea"/>
                          <a:cs typeface="+mn-cs"/>
                        </a:rPr>
                        <a:t>Performance issues: SDT Booking and Architecture Assessment.</a:t>
                      </a:r>
                    </a:p>
                  </a:txBody>
                  <a:tcPr/>
                </a:tc>
                <a:tc>
                  <a:txBody>
                    <a:bodyPr/>
                    <a:lstStyle/>
                    <a:p>
                      <a:r>
                        <a:rPr lang="en-US" sz="1100" dirty="0" smtClean="0"/>
                        <a:t>Hita/Andrey/Urmila</a:t>
                      </a:r>
                      <a:endParaRPr lang="en-US" sz="11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Jan’ 17 Workout</a:t>
                      </a:r>
                      <a:endParaRPr lang="en-US" sz="1100" kern="1200" dirty="0">
                        <a:solidFill>
                          <a:schemeClr val="dk1"/>
                        </a:solidFill>
                        <a:latin typeface="+mn-lt"/>
                        <a:ea typeface="+mn-ea"/>
                        <a:cs typeface="+mn-cs"/>
                      </a:endParaRPr>
                    </a:p>
                  </a:txBody>
                  <a:tcPr/>
                </a:tc>
                <a:tc>
                  <a:txBody>
                    <a:bodyPr/>
                    <a:lstStyle/>
                    <a:p>
                      <a:r>
                        <a:rPr lang="en-US" sz="1100" dirty="0" smtClean="0"/>
                        <a:t>28-Feb-2017</a:t>
                      </a:r>
                      <a:endParaRPr lang="en-US" sz="1100" dirty="0"/>
                    </a:p>
                  </a:txBody>
                  <a:tcPr/>
                </a:tc>
                <a:tc>
                  <a:txBody>
                    <a:bodyPr/>
                    <a:lstStyle/>
                    <a:p>
                      <a:endParaRPr lang="en-US" sz="1100" dirty="0"/>
                    </a:p>
                  </a:txBody>
                  <a:tcPr/>
                </a:tc>
                <a:tc>
                  <a:txBody>
                    <a:bodyPr/>
                    <a:lstStyle/>
                    <a:p>
                      <a:r>
                        <a:rPr lang="en-US" sz="1100" dirty="0" smtClean="0"/>
                        <a:t>Logging mechanism  is implemented</a:t>
                      </a:r>
                      <a:r>
                        <a:rPr lang="en-US" sz="1100" baseline="0" dirty="0" smtClean="0"/>
                        <a:t> and tested.</a:t>
                      </a:r>
                      <a:endParaRPr lang="en-US" sz="11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t>In</a:t>
                      </a:r>
                      <a:r>
                        <a:rPr lang="en-US" sz="1100" baseline="0" dirty="0" smtClean="0"/>
                        <a:t> Progress</a:t>
                      </a:r>
                      <a:endParaRPr lang="en-US" sz="1100" dirty="0" smtClean="0"/>
                    </a:p>
                    <a:p>
                      <a:endParaRPr lang="en-US" sz="1100" dirty="0"/>
                    </a:p>
                  </a:txBody>
                  <a:tcPr/>
                </a:tc>
              </a:tr>
              <a:tr h="429944">
                <a:tc>
                  <a:txBody>
                    <a:bodyPr/>
                    <a:lstStyle/>
                    <a:p>
                      <a:r>
                        <a:rPr lang="en-US" sz="1100" kern="1200" baseline="0" dirty="0" smtClean="0">
                          <a:solidFill>
                            <a:schemeClr val="dk1"/>
                          </a:solidFill>
                          <a:effectLst/>
                          <a:latin typeface="+mn-lt"/>
                          <a:ea typeface="+mn-ea"/>
                          <a:cs typeface="+mn-cs"/>
                        </a:rPr>
                        <a:t>Ownership on Tickets/Process adherence(Agile Mechanism)</a:t>
                      </a:r>
                      <a:endParaRPr lang="en-US" sz="1100" kern="1200" baseline="0" dirty="0">
                        <a:solidFill>
                          <a:schemeClr val="dk1"/>
                        </a:solidFill>
                        <a:effectLst/>
                        <a:latin typeface="+mn-lt"/>
                        <a:ea typeface="+mn-ea"/>
                        <a:cs typeface="+mn-cs"/>
                      </a:endParaRPr>
                    </a:p>
                  </a:txBody>
                  <a:tcPr/>
                </a:tc>
                <a:tc>
                  <a:txBody>
                    <a:bodyPr/>
                    <a:lstStyle/>
                    <a:p>
                      <a:r>
                        <a:rPr lang="en-US" sz="1100" dirty="0" smtClean="0"/>
                        <a:t>Suvarna/Sathyaraj</a:t>
                      </a:r>
                      <a:endParaRPr lang="en-US" sz="11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Jan’ 17 Workout</a:t>
                      </a:r>
                      <a:endParaRPr lang="en-US" sz="1100" kern="1200" dirty="0">
                        <a:solidFill>
                          <a:schemeClr val="dk1"/>
                        </a:solidFill>
                        <a:latin typeface="+mn-lt"/>
                        <a:ea typeface="+mn-ea"/>
                        <a:cs typeface="+mn-cs"/>
                      </a:endParaRPr>
                    </a:p>
                  </a:txBody>
                  <a:tcPr/>
                </a:tc>
                <a:tc>
                  <a:txBody>
                    <a:bodyPr/>
                    <a:lstStyle/>
                    <a:p>
                      <a:r>
                        <a:rPr lang="en-US" sz="1100" dirty="0" smtClean="0"/>
                        <a:t>Ongoing</a:t>
                      </a:r>
                      <a:endParaRPr lang="en-US" sz="1100" dirty="0"/>
                    </a:p>
                  </a:txBody>
                  <a:tcPr/>
                </a:tc>
                <a:tc>
                  <a:txBody>
                    <a:bodyPr/>
                    <a:lstStyle/>
                    <a:p>
                      <a:endParaRPr lang="en-US" sz="1100" dirty="0"/>
                    </a:p>
                  </a:txBody>
                  <a:tcPr/>
                </a:tc>
                <a:tc>
                  <a:txBody>
                    <a:bodyPr/>
                    <a:lstStyle/>
                    <a:p>
                      <a:endParaRPr lang="en-US" sz="1100" dirty="0"/>
                    </a:p>
                  </a:txBody>
                  <a:tcPr/>
                </a:tc>
                <a:tc>
                  <a:txBody>
                    <a:bodyPr/>
                    <a:lstStyle/>
                    <a:p>
                      <a:r>
                        <a:rPr lang="en-US" sz="1100" dirty="0" smtClean="0"/>
                        <a:t>In Progress</a:t>
                      </a:r>
                      <a:endParaRPr lang="en-US" sz="1100" dirty="0"/>
                    </a:p>
                  </a:txBody>
                  <a:tcPr/>
                </a:tc>
              </a:tr>
              <a:tr h="429944">
                <a:tc>
                  <a:txBody>
                    <a:bodyPr/>
                    <a:lstStyle/>
                    <a:p>
                      <a:pPr marL="0" algn="l" defTabSz="844029" rtl="0" eaLnBrk="1" latinLnBrk="0" hangingPunct="1"/>
                      <a:r>
                        <a:rPr lang="en-US" sz="1100" kern="1200" baseline="0" dirty="0" smtClean="0">
                          <a:solidFill>
                            <a:schemeClr val="dk1"/>
                          </a:solidFill>
                          <a:effectLst/>
                          <a:latin typeface="+mn-lt"/>
                          <a:ea typeface="+mn-ea"/>
                          <a:cs typeface="+mn-cs"/>
                        </a:rPr>
                        <a:t>GEHC to share nonfunctional requirements</a:t>
                      </a:r>
                      <a:endParaRPr lang="en-US" sz="1100" kern="1200" baseline="0" dirty="0">
                        <a:solidFill>
                          <a:schemeClr val="dk1"/>
                        </a:solidFill>
                        <a:effectLst/>
                        <a:latin typeface="+mn-lt"/>
                        <a:ea typeface="+mn-ea"/>
                        <a:cs typeface="+mn-cs"/>
                      </a:endParaRPr>
                    </a:p>
                  </a:txBody>
                  <a:tcPr/>
                </a:tc>
                <a:tc>
                  <a:txBody>
                    <a:bodyPr/>
                    <a:lstStyle/>
                    <a:p>
                      <a:r>
                        <a:rPr lang="en-US" sz="1100" dirty="0" smtClean="0"/>
                        <a:t>Chandra</a:t>
                      </a:r>
                      <a:endParaRPr lang="en-US" sz="11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Jan’ 17 Workout</a:t>
                      </a:r>
                      <a:endParaRPr lang="en-US" sz="1100" kern="1200" dirty="0">
                        <a:solidFill>
                          <a:schemeClr val="dk1"/>
                        </a:solidFill>
                        <a:latin typeface="+mn-lt"/>
                        <a:ea typeface="+mn-ea"/>
                        <a:cs typeface="+mn-cs"/>
                      </a:endParaRPr>
                    </a:p>
                  </a:txBody>
                  <a:tcPr/>
                </a:tc>
                <a:tc>
                  <a:txBody>
                    <a:bodyPr/>
                    <a:lstStyle/>
                    <a:p>
                      <a:r>
                        <a:rPr lang="en-US" sz="1100" dirty="0" smtClean="0"/>
                        <a:t>TBD</a:t>
                      </a:r>
                      <a:endParaRPr lang="en-US" sz="1100" dirty="0"/>
                    </a:p>
                  </a:txBody>
                  <a:tcPr/>
                </a:tc>
                <a:tc>
                  <a:txBody>
                    <a:bodyPr/>
                    <a:lstStyle/>
                    <a:p>
                      <a:endParaRPr lang="en-US" sz="1100" dirty="0"/>
                    </a:p>
                  </a:txBody>
                  <a:tcPr/>
                </a:tc>
                <a:tc>
                  <a:txBody>
                    <a:bodyPr/>
                    <a:lstStyle/>
                    <a:p>
                      <a:r>
                        <a:rPr lang="en-US" sz="1100" dirty="0" smtClean="0"/>
                        <a:t>Few are identified from Rally </a:t>
                      </a:r>
                      <a:endParaRPr lang="en-US" sz="1100" dirty="0"/>
                    </a:p>
                  </a:txBody>
                  <a:tcPr/>
                </a:tc>
                <a:tc>
                  <a:txBody>
                    <a:bodyPr/>
                    <a:lstStyle/>
                    <a:p>
                      <a:r>
                        <a:rPr lang="en-US" sz="1100" dirty="0" smtClean="0"/>
                        <a:t>In Progress</a:t>
                      </a:r>
                      <a:endParaRPr lang="en-US" sz="1100" dirty="0"/>
                    </a:p>
                  </a:txBody>
                  <a:tcPr/>
                </a:tc>
              </a:tr>
              <a:tr h="429944">
                <a:tc>
                  <a:txBody>
                    <a:bodyPr/>
                    <a:lstStyle/>
                    <a:p>
                      <a:pPr marL="0" algn="l" defTabSz="844029" rtl="0" eaLnBrk="1" latinLnBrk="0" hangingPunct="1"/>
                      <a:r>
                        <a:rPr lang="en-US" sz="1100" kern="1200" baseline="0" dirty="0" smtClean="0">
                          <a:solidFill>
                            <a:schemeClr val="dk1"/>
                          </a:solidFill>
                          <a:effectLst/>
                          <a:latin typeface="+mn-lt"/>
                          <a:ea typeface="+mn-ea"/>
                          <a:cs typeface="+mn-cs"/>
                        </a:rPr>
                        <a:t>GEHC to check and confirm on L1 support - on call support</a:t>
                      </a:r>
                      <a:endParaRPr lang="en-US" sz="1100" kern="1200" baseline="0" dirty="0">
                        <a:solidFill>
                          <a:schemeClr val="dk1"/>
                        </a:solidFill>
                        <a:effectLst/>
                        <a:latin typeface="+mn-lt"/>
                        <a:ea typeface="+mn-ea"/>
                        <a:cs typeface="+mn-cs"/>
                      </a:endParaRPr>
                    </a:p>
                  </a:txBody>
                  <a:tcPr/>
                </a:tc>
                <a:tc>
                  <a:txBody>
                    <a:bodyPr/>
                    <a:lstStyle/>
                    <a:p>
                      <a:r>
                        <a:rPr lang="en-US" sz="1100" dirty="0" smtClean="0"/>
                        <a:t>CG</a:t>
                      </a:r>
                      <a:endParaRPr lang="en-US" sz="11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Jan’ 17 Workout</a:t>
                      </a:r>
                      <a:endParaRPr lang="en-US" sz="1100" kern="1200" dirty="0">
                        <a:solidFill>
                          <a:schemeClr val="dk1"/>
                        </a:solidFill>
                        <a:latin typeface="+mn-lt"/>
                        <a:ea typeface="+mn-ea"/>
                        <a:cs typeface="+mn-cs"/>
                      </a:endParaRPr>
                    </a:p>
                  </a:txBody>
                  <a:tcPr/>
                </a:tc>
                <a:tc>
                  <a:txBody>
                    <a:bodyPr/>
                    <a:lstStyle/>
                    <a:p>
                      <a:r>
                        <a:rPr lang="en-US" sz="1100" dirty="0" smtClean="0"/>
                        <a:t>TBD</a:t>
                      </a:r>
                      <a:endParaRPr lang="en-US" sz="1100" dirty="0"/>
                    </a:p>
                  </a:txBody>
                  <a:tcPr/>
                </a:tc>
                <a:tc>
                  <a:txBody>
                    <a:bodyPr/>
                    <a:lstStyle/>
                    <a:p>
                      <a:endParaRPr lang="en-US" sz="1100" dirty="0"/>
                    </a:p>
                  </a:txBody>
                  <a:tcPr/>
                </a:tc>
                <a:tc>
                  <a:txBody>
                    <a:bodyPr/>
                    <a:lstStyle/>
                    <a:p>
                      <a:pPr marL="0" algn="l" defTabSz="844029" rtl="0" eaLnBrk="1" latinLnBrk="0" hangingPunct="1"/>
                      <a:r>
                        <a:rPr lang="en-US" sz="1100" kern="1200" dirty="0" smtClean="0">
                          <a:solidFill>
                            <a:schemeClr val="dk1"/>
                          </a:solidFill>
                          <a:latin typeface="+mn-lt"/>
                          <a:ea typeface="+mn-ea"/>
                          <a:cs typeface="+mn-cs"/>
                        </a:rPr>
                        <a:t>CG team confirmed to go for On call support to GE</a:t>
                      </a:r>
                      <a:endParaRPr lang="en-US" sz="1100" kern="1200" dirty="0">
                        <a:solidFill>
                          <a:schemeClr val="dk1"/>
                        </a:solidFill>
                        <a:latin typeface="+mn-lt"/>
                        <a:ea typeface="+mn-ea"/>
                        <a:cs typeface="+mn-cs"/>
                      </a:endParaRPr>
                    </a:p>
                  </a:txBody>
                  <a:tcPr/>
                </a:tc>
                <a:tc>
                  <a:txBody>
                    <a:bodyPr/>
                    <a:lstStyle/>
                    <a:p>
                      <a:r>
                        <a:rPr lang="en-US" sz="1100" dirty="0" smtClean="0"/>
                        <a:t>In Progress</a:t>
                      </a:r>
                      <a:endParaRPr lang="en-US" sz="1100" dirty="0"/>
                    </a:p>
                  </a:txBody>
                  <a:tcPr/>
                </a:tc>
              </a:tr>
              <a:tr h="645872">
                <a:tc>
                  <a:txBody>
                    <a:bodyPr/>
                    <a:lstStyle/>
                    <a:p>
                      <a:pPr marL="0" algn="l" defTabSz="844029" rtl="0" eaLnBrk="1" latinLnBrk="0" hangingPunct="1"/>
                      <a:r>
                        <a:rPr lang="en-US" sz="1100" kern="1200" baseline="0" dirty="0" smtClean="0">
                          <a:solidFill>
                            <a:schemeClr val="dk1"/>
                          </a:solidFill>
                          <a:effectLst/>
                          <a:latin typeface="+mn-lt"/>
                          <a:ea typeface="+mn-ea"/>
                          <a:cs typeface="+mn-cs"/>
                        </a:rPr>
                        <a:t>CLICK DB access for CG team GE to setup a separate call to discuss </a:t>
                      </a:r>
                      <a:endParaRPr lang="en-US" sz="1100" kern="1200" baseline="0" dirty="0">
                        <a:solidFill>
                          <a:schemeClr val="dk1"/>
                        </a:solidFill>
                        <a:effectLst/>
                        <a:latin typeface="+mn-lt"/>
                        <a:ea typeface="+mn-ea"/>
                        <a:cs typeface="+mn-cs"/>
                      </a:endParaRPr>
                    </a:p>
                  </a:txBody>
                  <a:tcPr/>
                </a:tc>
                <a:tc>
                  <a:txBody>
                    <a:bodyPr/>
                    <a:lstStyle/>
                    <a:p>
                      <a:r>
                        <a:rPr lang="en-US" sz="1100" dirty="0" smtClean="0"/>
                        <a:t>Chandra</a:t>
                      </a:r>
                      <a:endParaRPr lang="en-US" sz="11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WSR meeting</a:t>
                      </a:r>
                      <a:endParaRPr lang="en-US" sz="1100" kern="1200" dirty="0">
                        <a:solidFill>
                          <a:schemeClr val="dk1"/>
                        </a:solidFill>
                        <a:latin typeface="+mn-lt"/>
                        <a:ea typeface="+mn-ea"/>
                        <a:cs typeface="+mn-cs"/>
                      </a:endParaRPr>
                    </a:p>
                  </a:txBody>
                  <a:tcPr/>
                </a:tc>
                <a:tc>
                  <a:txBody>
                    <a:bodyPr/>
                    <a:lstStyle/>
                    <a:p>
                      <a:r>
                        <a:rPr lang="en-US" sz="1100" dirty="0" smtClean="0"/>
                        <a:t>TBD</a:t>
                      </a:r>
                      <a:endParaRPr lang="en-US" sz="1100" dirty="0"/>
                    </a:p>
                  </a:txBody>
                  <a:tcPr/>
                </a:tc>
                <a:tc>
                  <a:txBody>
                    <a:bodyPr/>
                    <a:lstStyle/>
                    <a:p>
                      <a:endParaRPr lang="en-US" sz="1100" dirty="0"/>
                    </a:p>
                  </a:txBody>
                  <a:tcPr/>
                </a:tc>
                <a:tc>
                  <a:txBody>
                    <a:bodyPr/>
                    <a:lstStyle/>
                    <a:p>
                      <a:pPr marL="0" algn="l" defTabSz="844029" rtl="0" eaLnBrk="1" latinLnBrk="0" hangingPunct="1"/>
                      <a:endParaRPr lang="en-US" sz="1100" kern="1200" dirty="0">
                        <a:solidFill>
                          <a:schemeClr val="dk1"/>
                        </a:solidFill>
                        <a:latin typeface="+mn-lt"/>
                        <a:ea typeface="+mn-ea"/>
                        <a:cs typeface="+mn-cs"/>
                      </a:endParaRPr>
                    </a:p>
                  </a:txBody>
                  <a:tcPr/>
                </a:tc>
                <a:tc>
                  <a:txBody>
                    <a:bodyPr/>
                    <a:lstStyle/>
                    <a:p>
                      <a:r>
                        <a:rPr lang="en-US" sz="1100" dirty="0" smtClean="0"/>
                        <a:t>Open</a:t>
                      </a:r>
                      <a:endParaRPr lang="en-US" sz="1100" dirty="0"/>
                    </a:p>
                  </a:txBody>
                  <a:tcPr/>
                </a:tc>
              </a:tr>
            </a:tbl>
          </a:graphicData>
        </a:graphic>
      </p:graphicFrame>
    </p:spTree>
    <p:extLst>
      <p:ext uri="{BB962C8B-B14F-4D97-AF65-F5344CB8AC3E}">
        <p14:creationId xmlns:p14="http://schemas.microsoft.com/office/powerpoint/2010/main" val="6967823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399" y="1555618"/>
            <a:ext cx="4197927" cy="2690851"/>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4" name="Rounded Rectangle 3"/>
          <p:cNvSpPr/>
          <p:nvPr/>
        </p:nvSpPr>
        <p:spPr>
          <a:xfrm>
            <a:off x="342900" y="1350830"/>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5" name="Rectangle 4"/>
          <p:cNvSpPr/>
          <p:nvPr/>
        </p:nvSpPr>
        <p:spPr>
          <a:xfrm>
            <a:off x="4566310" y="1555680"/>
            <a:ext cx="4419600" cy="2690789"/>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6" name="Rounded Rectangle 5"/>
          <p:cNvSpPr/>
          <p:nvPr/>
        </p:nvSpPr>
        <p:spPr>
          <a:xfrm>
            <a:off x="4756810" y="1349618"/>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0" name="TextBox 9"/>
          <p:cNvSpPr txBox="1"/>
          <p:nvPr/>
        </p:nvSpPr>
        <p:spPr>
          <a:xfrm>
            <a:off x="629538" y="1367376"/>
            <a:ext cx="2499402"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Health of the Engagement</a:t>
            </a:r>
            <a:endParaRPr lang="en-US" sz="1600" b="1" dirty="0">
              <a:solidFill>
                <a:schemeClr val="bg1"/>
              </a:solidFill>
              <a:latin typeface="Candara" panose="020E0502030303020204" pitchFamily="34" charset="0"/>
            </a:endParaRPr>
          </a:p>
        </p:txBody>
      </p:sp>
      <p:sp>
        <p:nvSpPr>
          <p:cNvPr id="11" name="TextBox 10"/>
          <p:cNvSpPr txBox="1"/>
          <p:nvPr/>
        </p:nvSpPr>
        <p:spPr>
          <a:xfrm>
            <a:off x="5742645" y="1408941"/>
            <a:ext cx="1087157"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Highlights</a:t>
            </a:r>
            <a:endParaRPr lang="en-US" sz="1600" b="1" dirty="0">
              <a:solidFill>
                <a:schemeClr val="bg1"/>
              </a:solidFill>
              <a:latin typeface="Candara" panose="020E0502030303020204" pitchFamily="34" charset="0"/>
            </a:endParaRPr>
          </a:p>
        </p:txBody>
      </p:sp>
      <p:sp>
        <p:nvSpPr>
          <p:cNvPr id="12" name="Rectangle 11"/>
          <p:cNvSpPr/>
          <p:nvPr/>
        </p:nvSpPr>
        <p:spPr>
          <a:xfrm>
            <a:off x="4613709" y="4740070"/>
            <a:ext cx="4372201" cy="152508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13" name="Rounded Rectangle 12"/>
          <p:cNvSpPr/>
          <p:nvPr/>
        </p:nvSpPr>
        <p:spPr>
          <a:xfrm>
            <a:off x="4979124" y="4464372"/>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4" name="TextBox 13"/>
          <p:cNvSpPr txBox="1"/>
          <p:nvPr/>
        </p:nvSpPr>
        <p:spPr>
          <a:xfrm>
            <a:off x="5796967" y="4523695"/>
            <a:ext cx="1316386"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Help Needed</a:t>
            </a:r>
            <a:endParaRPr lang="en-US" sz="1600" b="1" dirty="0">
              <a:solidFill>
                <a:schemeClr val="bg1"/>
              </a:solidFill>
              <a:latin typeface="Candara" panose="020E0502030303020204" pitchFamily="34" charset="0"/>
            </a:endParaRPr>
          </a:p>
        </p:txBody>
      </p:sp>
      <p:sp>
        <p:nvSpPr>
          <p:cNvPr id="15" name="TextBox 14"/>
          <p:cNvSpPr txBox="1"/>
          <p:nvPr/>
        </p:nvSpPr>
        <p:spPr>
          <a:xfrm>
            <a:off x="4613709" y="4893478"/>
            <a:ext cx="4372201" cy="1754326"/>
          </a:xfrm>
          <a:prstGeom prst="rect">
            <a:avLst/>
          </a:prstGeom>
          <a:noFill/>
        </p:spPr>
        <p:txBody>
          <a:bodyPr wrap="square" rtlCol="0">
            <a:spAutoFit/>
          </a:bodyPr>
          <a:lstStyle/>
          <a:p>
            <a:endParaRPr lang="en-US" sz="1200" dirty="0">
              <a:latin typeface="Candara" panose="020E0502030303020204" pitchFamily="34" charset="0"/>
            </a:endParaRPr>
          </a:p>
          <a:p>
            <a:pPr marL="171450" indent="-171450">
              <a:buFont typeface="Wingdings" panose="05000000000000000000" pitchFamily="2" charset="2"/>
              <a:buChar char="Ø"/>
            </a:pPr>
            <a:r>
              <a:rPr lang="en-US" sz="1200" dirty="0" smtClean="0">
                <a:latin typeface="Candara" panose="020E0502030303020204" pitchFamily="34" charset="0"/>
              </a:rPr>
              <a:t>Need </a:t>
            </a:r>
            <a:r>
              <a:rPr lang="en-US" sz="1200" dirty="0">
                <a:latin typeface="Candara" panose="020E0502030303020204" pitchFamily="34" charset="0"/>
              </a:rPr>
              <a:t>resolution to infrastructure related </a:t>
            </a:r>
            <a:r>
              <a:rPr lang="en-US" sz="1200" dirty="0" smtClean="0">
                <a:latin typeface="Candara" panose="020E0502030303020204" pitchFamily="34" charset="0"/>
              </a:rPr>
              <a:t>queries and common forum to resolve.</a:t>
            </a:r>
            <a:endParaRPr lang="en-US" sz="1200" dirty="0">
              <a:latin typeface="Candara" panose="020E0502030303020204" pitchFamily="34" charset="0"/>
            </a:endParaRPr>
          </a:p>
          <a:p>
            <a:pPr marL="171450" indent="-171450">
              <a:buFont typeface="Wingdings" panose="05000000000000000000" pitchFamily="2" charset="2"/>
              <a:buChar char="Ø"/>
            </a:pPr>
            <a:r>
              <a:rPr lang="en-US" sz="1200" dirty="0" smtClean="0">
                <a:latin typeface="Candara" panose="020E0502030303020204" pitchFamily="34" charset="0"/>
              </a:rPr>
              <a:t>Need </a:t>
            </a:r>
            <a:r>
              <a:rPr lang="en-US" sz="1200" dirty="0">
                <a:latin typeface="Candara" panose="020E0502030303020204" pitchFamily="34" charset="0"/>
              </a:rPr>
              <a:t>support on performance related  issues on CLICK side</a:t>
            </a:r>
            <a:r>
              <a:rPr lang="en-US" sz="1200" dirty="0" smtClean="0">
                <a:latin typeface="Candara" panose="020E0502030303020204" pitchFamily="34" charset="0"/>
              </a:rPr>
              <a:t>.</a:t>
            </a:r>
          </a:p>
          <a:p>
            <a:pPr marL="171450" indent="-171450">
              <a:buFont typeface="Wingdings" panose="05000000000000000000" pitchFamily="2" charset="2"/>
              <a:buChar char="Ø"/>
            </a:pPr>
            <a:r>
              <a:rPr lang="en-US" sz="1200" dirty="0" smtClean="0">
                <a:latin typeface="Candara" panose="020E0502030303020204" pitchFamily="34" charset="0"/>
              </a:rPr>
              <a:t>Need help from CLICK team on </a:t>
            </a:r>
            <a:r>
              <a:rPr lang="en-US" sz="1200" dirty="0" smtClean="0">
                <a:latin typeface="Candara" panose="020E0502030303020204" pitchFamily="34" charset="0"/>
              </a:rPr>
              <a:t>Debug log and Environment </a:t>
            </a:r>
            <a:r>
              <a:rPr lang="en-US" sz="1200" dirty="0" smtClean="0">
                <a:latin typeface="Candara" panose="020E0502030303020204" pitchFamily="34" charset="0"/>
              </a:rPr>
              <a:t>details for further analysis on Mobile sync issue.</a:t>
            </a:r>
          </a:p>
          <a:p>
            <a:endParaRPr lang="en-US" sz="1200" dirty="0">
              <a:latin typeface="Candara" panose="020E0502030303020204" pitchFamily="34" charset="0"/>
            </a:endParaRPr>
          </a:p>
          <a:p>
            <a:endParaRPr lang="en-US" sz="1200" dirty="0" smtClean="0">
              <a:latin typeface="Candara" panose="020E0502030303020204" pitchFamily="34" charset="0"/>
            </a:endParaRPr>
          </a:p>
          <a:p>
            <a:endParaRPr lang="en-US" sz="1200" dirty="0">
              <a:latin typeface="Candara" panose="020E0502030303020204" pitchFamily="34" charset="0"/>
            </a:endParaRPr>
          </a:p>
        </p:txBody>
      </p:sp>
      <p:sp>
        <p:nvSpPr>
          <p:cNvPr id="16" name="Title 1"/>
          <p:cNvSpPr txBox="1">
            <a:spLocks/>
          </p:cNvSpPr>
          <p:nvPr/>
        </p:nvSpPr>
        <p:spPr>
          <a:xfrm>
            <a:off x="152403" y="152401"/>
            <a:ext cx="9143999" cy="1002135"/>
          </a:xfrm>
          <a:prstGeom prst="rect">
            <a:avLst/>
          </a:prstGeom>
        </p:spPr>
        <p:txBody>
          <a:bodyPr vert="horz" lIns="297529" tIns="33059" rIns="165294" bIns="33059" rtlCol="0" anchor="ctr">
            <a:noAutofit/>
          </a:bodyPr>
          <a:lstStyle>
            <a:lvl1pPr marL="0" indent="0" algn="l" defTabSz="844029" rtl="0" eaLnBrk="1" latinLnBrk="0" hangingPunct="1">
              <a:lnSpc>
                <a:spcPct val="85000"/>
              </a:lnSpc>
              <a:spcBef>
                <a:spcPct val="0"/>
              </a:spcBef>
              <a:buNone/>
              <a:defRPr sz="2400" b="0" kern="1200">
                <a:solidFill>
                  <a:schemeClr val="tx1"/>
                </a:solidFill>
                <a:latin typeface="+mj-lt"/>
                <a:ea typeface="+mj-ea"/>
                <a:cs typeface="+mj-cs"/>
              </a:defRPr>
            </a:lvl1pPr>
          </a:lstStyle>
          <a:p>
            <a:r>
              <a:rPr lang="en-US" dirty="0" smtClean="0"/>
              <a:t>Weekly Snapshot – 03/01/17</a:t>
            </a:r>
            <a:endParaRPr lang="en-US" dirty="0"/>
          </a:p>
        </p:txBody>
      </p:sp>
      <p:sp>
        <p:nvSpPr>
          <p:cNvPr id="17" name="Rectangle 16"/>
          <p:cNvSpPr/>
          <p:nvPr/>
        </p:nvSpPr>
        <p:spPr>
          <a:xfrm>
            <a:off x="213014" y="4740071"/>
            <a:ext cx="4231986" cy="152508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18" name="Rounded Rectangle 17"/>
          <p:cNvSpPr/>
          <p:nvPr/>
        </p:nvSpPr>
        <p:spPr>
          <a:xfrm>
            <a:off x="403513" y="4489771"/>
            <a:ext cx="3156719" cy="468787"/>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9" name="TextBox 18"/>
          <p:cNvSpPr txBox="1"/>
          <p:nvPr/>
        </p:nvSpPr>
        <p:spPr>
          <a:xfrm>
            <a:off x="213014" y="4892754"/>
            <a:ext cx="4137312" cy="1200329"/>
          </a:xfrm>
          <a:prstGeom prst="rect">
            <a:avLst/>
          </a:prstGeom>
          <a:noFill/>
        </p:spPr>
        <p:txBody>
          <a:bodyPr wrap="square" rtlCol="0">
            <a:spAutoFit/>
          </a:bodyPr>
          <a:lstStyle/>
          <a:p>
            <a:pPr marL="171450" indent="-171450">
              <a:buFont typeface="Wingdings" panose="05000000000000000000" pitchFamily="2" charset="2"/>
              <a:buChar char="Ø"/>
            </a:pPr>
            <a:endParaRPr lang="en-US" sz="1200" dirty="0">
              <a:latin typeface="Candara" panose="020E0502030303020204" pitchFamily="34" charset="0"/>
            </a:endParaRPr>
          </a:p>
          <a:p>
            <a:pPr marL="171450" indent="-171450">
              <a:buFont typeface="Wingdings" panose="05000000000000000000" pitchFamily="2" charset="2"/>
              <a:buChar char="Ø"/>
            </a:pPr>
            <a:r>
              <a:rPr lang="en-US" sz="1200" dirty="0" smtClean="0">
                <a:latin typeface="Candara" panose="020E0502030303020204" pitchFamily="34" charset="0"/>
              </a:rPr>
              <a:t>Click </a:t>
            </a:r>
            <a:r>
              <a:rPr lang="en-US" sz="1200" dirty="0">
                <a:latin typeface="Candara" panose="020E0502030303020204" pitchFamily="34" charset="0"/>
              </a:rPr>
              <a:t>DB access(Prod, Stage, Sandbox) for Gopi &amp; </a:t>
            </a:r>
            <a:r>
              <a:rPr lang="en-US" sz="1200" dirty="0" smtClean="0">
                <a:latin typeface="Candara" panose="020E0502030303020204" pitchFamily="34" charset="0"/>
              </a:rPr>
              <a:t>Preeti</a:t>
            </a:r>
          </a:p>
          <a:p>
            <a:pPr marL="171450" indent="-171450">
              <a:buFont typeface="Wingdings" panose="05000000000000000000" pitchFamily="2" charset="2"/>
              <a:buChar char="Ø"/>
            </a:pPr>
            <a:r>
              <a:rPr lang="en-US" sz="1200" dirty="0">
                <a:latin typeface="Candara" panose="020E0502030303020204" pitchFamily="34" charset="0"/>
              </a:rPr>
              <a:t>Subsequent cancelling of </a:t>
            </a:r>
            <a:r>
              <a:rPr lang="en-US" sz="1200" dirty="0" smtClean="0">
                <a:latin typeface="Candara" panose="020E0502030303020204" pitchFamily="34" charset="0"/>
              </a:rPr>
              <a:t> Backlog grooming of functional user stories sessions may  impact </a:t>
            </a:r>
            <a:r>
              <a:rPr lang="en-US" sz="1200" dirty="0">
                <a:latin typeface="Candara" panose="020E0502030303020204" pitchFamily="34" charset="0"/>
              </a:rPr>
              <a:t> </a:t>
            </a:r>
            <a:r>
              <a:rPr lang="en-US" sz="1200" dirty="0" smtClean="0">
                <a:latin typeface="Candara" panose="020E0502030303020204" pitchFamily="34" charset="0"/>
              </a:rPr>
              <a:t>Sprint </a:t>
            </a:r>
            <a:r>
              <a:rPr lang="en-US" sz="1200" dirty="0">
                <a:latin typeface="Candara" panose="020E0502030303020204" pitchFamily="34" charset="0"/>
              </a:rPr>
              <a:t>planning activities.</a:t>
            </a:r>
            <a:endParaRPr lang="en-US" sz="1200" dirty="0" smtClean="0">
              <a:latin typeface="Candara" panose="020E0502030303020204" pitchFamily="34" charset="0"/>
            </a:endParaRPr>
          </a:p>
          <a:p>
            <a:endParaRPr lang="en-US" sz="1200" dirty="0" smtClean="0">
              <a:latin typeface="Candara" panose="020E0502030303020204" pitchFamily="34" charset="0"/>
            </a:endParaRPr>
          </a:p>
        </p:txBody>
      </p:sp>
      <p:sp>
        <p:nvSpPr>
          <p:cNvPr id="20" name="TextBox 19"/>
          <p:cNvSpPr txBox="1"/>
          <p:nvPr/>
        </p:nvSpPr>
        <p:spPr>
          <a:xfrm>
            <a:off x="768986" y="4549095"/>
            <a:ext cx="2381150" cy="338554"/>
          </a:xfrm>
          <a:prstGeom prst="rect">
            <a:avLst/>
          </a:prstGeom>
          <a:noFill/>
        </p:spPr>
        <p:txBody>
          <a:bodyPr wrap="square">
            <a:spAutoFit/>
          </a:bodyPr>
          <a:lstStyle/>
          <a:p>
            <a:pPr algn="ctr">
              <a:defRPr/>
            </a:pPr>
            <a:r>
              <a:rPr lang="en-US" sz="1600" b="1" dirty="0" smtClean="0">
                <a:solidFill>
                  <a:schemeClr val="bg1"/>
                </a:solidFill>
                <a:latin typeface="Candara" panose="020E0502030303020204" pitchFamily="34" charset="0"/>
              </a:rPr>
              <a:t>Risk / Issues / Challenges</a:t>
            </a:r>
            <a:endParaRPr lang="en-US" sz="1600" b="1" dirty="0">
              <a:solidFill>
                <a:schemeClr val="bg1"/>
              </a:solidFill>
              <a:latin typeface="Candara" panose="020E0502030303020204" pitchFamily="34" charset="0"/>
            </a:endParaRPr>
          </a:p>
        </p:txBody>
      </p:sp>
      <p:sp>
        <p:nvSpPr>
          <p:cNvPr id="2" name="Rectangle 1"/>
          <p:cNvSpPr/>
          <p:nvPr/>
        </p:nvSpPr>
        <p:spPr>
          <a:xfrm>
            <a:off x="1290088" y="2614190"/>
            <a:ext cx="1721922" cy="573706"/>
          </a:xfrm>
          <a:prstGeom prst="rect">
            <a:avLst/>
          </a:prstGeom>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b="1" dirty="0" smtClean="0">
                <a:solidFill>
                  <a:schemeClr val="tx2">
                    <a:lumMod val="50000"/>
                  </a:schemeClr>
                </a:solidFill>
              </a:rPr>
              <a:t>GREEN</a:t>
            </a:r>
          </a:p>
        </p:txBody>
      </p:sp>
      <p:sp>
        <p:nvSpPr>
          <p:cNvPr id="21" name="TextBox 20"/>
          <p:cNvSpPr txBox="1"/>
          <p:nvPr/>
        </p:nvSpPr>
        <p:spPr>
          <a:xfrm>
            <a:off x="4566310" y="1784256"/>
            <a:ext cx="4419600" cy="2600712"/>
          </a:xfrm>
          <a:prstGeom prst="rect">
            <a:avLst/>
          </a:prstGeom>
          <a:noFill/>
        </p:spPr>
        <p:txBody>
          <a:bodyPr wrap="square" rtlCol="0">
            <a:spAutoFit/>
          </a:bodyPr>
          <a:lstStyle/>
          <a:p>
            <a:pPr marL="285750" indent="-285750">
              <a:buFont typeface="Wingdings" panose="05000000000000000000" pitchFamily="2" charset="2"/>
              <a:buChar char="Ø"/>
            </a:pPr>
            <a:endParaRPr lang="en-US" sz="900" dirty="0" smtClean="0">
              <a:latin typeface="Candara" panose="020E0502030303020204" pitchFamily="34" charset="0"/>
            </a:endParaRPr>
          </a:p>
          <a:p>
            <a:pPr marL="285750" lvl="1" indent="-285750">
              <a:buFont typeface="Wingdings" panose="05000000000000000000" pitchFamily="2" charset="2"/>
              <a:buChar char="Ø"/>
              <a:defRPr/>
            </a:pPr>
            <a:r>
              <a:rPr lang="en-US" sz="1200" dirty="0" smtClean="0">
                <a:latin typeface="Candara" panose="020E0502030303020204" pitchFamily="34" charset="0"/>
              </a:rPr>
              <a:t>CLICK R2.1 </a:t>
            </a:r>
            <a:r>
              <a:rPr lang="en-US" sz="1200" dirty="0">
                <a:latin typeface="Candara" panose="020E0502030303020204" pitchFamily="34" charset="0"/>
              </a:rPr>
              <a:t>&amp; R2.2 Successful deployment on Prod for </a:t>
            </a:r>
            <a:r>
              <a:rPr lang="en-US" sz="1200" dirty="0" smtClean="0">
                <a:latin typeface="Candara" panose="020E0502030303020204" pitchFamily="34" charset="0"/>
              </a:rPr>
              <a:t>APAC.</a:t>
            </a:r>
            <a:endParaRPr lang="en-US" sz="1200" dirty="0">
              <a:latin typeface="Candara" panose="020E0502030303020204" pitchFamily="34" charset="0"/>
            </a:endParaRPr>
          </a:p>
          <a:p>
            <a:pPr marL="285750" lvl="1" indent="-285750">
              <a:buFont typeface="Wingdings" panose="05000000000000000000" pitchFamily="2" charset="2"/>
              <a:buChar char="Ø"/>
              <a:defRPr/>
            </a:pPr>
            <a:r>
              <a:rPr lang="en-US" sz="1200" dirty="0" smtClean="0">
                <a:latin typeface="Candara" panose="020E0502030303020204" pitchFamily="34" charset="0"/>
              </a:rPr>
              <a:t>CLICK R2.1 </a:t>
            </a:r>
            <a:r>
              <a:rPr lang="en-US" sz="1200" dirty="0">
                <a:latin typeface="Candara" panose="020E0502030303020204" pitchFamily="34" charset="0"/>
              </a:rPr>
              <a:t>&amp; R2.2 Successful deployment  on Sandbox 1 &amp; Stage for </a:t>
            </a:r>
            <a:r>
              <a:rPr lang="en-US" sz="1200" dirty="0" smtClean="0">
                <a:latin typeface="Candara" panose="020E0502030303020204" pitchFamily="34" charset="0"/>
              </a:rPr>
              <a:t>Europe.</a:t>
            </a:r>
            <a:endParaRPr lang="en-US" sz="1200" dirty="0">
              <a:latin typeface="Candara" panose="020E0502030303020204" pitchFamily="34" charset="0"/>
            </a:endParaRPr>
          </a:p>
          <a:p>
            <a:pPr marL="285750" lvl="1" indent="-285750">
              <a:buFont typeface="Wingdings" panose="05000000000000000000" pitchFamily="2" charset="2"/>
              <a:buChar char="Ø"/>
            </a:pPr>
            <a:r>
              <a:rPr lang="en-US" sz="1200" dirty="0" smtClean="0">
                <a:latin typeface="Candara" panose="020E0502030303020204" pitchFamily="34" charset="0"/>
              </a:rPr>
              <a:t>R1.3 </a:t>
            </a:r>
            <a:r>
              <a:rPr lang="en-US" sz="1200" dirty="0">
                <a:latin typeface="Candara" panose="020E0502030303020204" pitchFamily="34" charset="0"/>
              </a:rPr>
              <a:t>Master data load on </a:t>
            </a:r>
            <a:r>
              <a:rPr lang="en-US" sz="1200" dirty="0" smtClean="0">
                <a:latin typeface="Candara" panose="020E0502030303020204" pitchFamily="34" charset="0"/>
              </a:rPr>
              <a:t>Prod.</a:t>
            </a:r>
            <a:endParaRPr lang="en-US" sz="1200" dirty="0">
              <a:latin typeface="Candara" panose="020E0502030303020204" pitchFamily="34" charset="0"/>
            </a:endParaRPr>
          </a:p>
          <a:p>
            <a:pPr marL="285750" lvl="1" indent="-285750">
              <a:buFont typeface="Wingdings" panose="05000000000000000000" pitchFamily="2" charset="2"/>
              <a:buChar char="Ø"/>
            </a:pPr>
            <a:r>
              <a:rPr lang="en-US" sz="1200" dirty="0" smtClean="0">
                <a:latin typeface="Candara" panose="020E0502030303020204" pitchFamily="34" charset="0"/>
              </a:rPr>
              <a:t>Technical User </a:t>
            </a:r>
            <a:r>
              <a:rPr lang="en-US" sz="1200" dirty="0">
                <a:latin typeface="Candara" panose="020E0502030303020204" pitchFamily="34" charset="0"/>
              </a:rPr>
              <a:t>stories planned and created w.r.t Performance Assessment for the next SPRINT.</a:t>
            </a:r>
          </a:p>
          <a:p>
            <a:pPr marL="285750" indent="-285750">
              <a:buFont typeface="Wingdings" panose="05000000000000000000" pitchFamily="2" charset="2"/>
              <a:buChar char="Ø"/>
            </a:pPr>
            <a:r>
              <a:rPr lang="en-US" sz="1200" b="1" dirty="0" smtClean="0">
                <a:latin typeface="Candara" panose="020E0502030303020204" pitchFamily="34" charset="0"/>
              </a:rPr>
              <a:t>Testing</a:t>
            </a:r>
            <a:r>
              <a:rPr lang="en-US" sz="1200" dirty="0" smtClean="0">
                <a:latin typeface="Candara" panose="020E0502030303020204" pitchFamily="34" charset="0"/>
              </a:rPr>
              <a:t> : Testing  is completed for </a:t>
            </a:r>
            <a:r>
              <a:rPr lang="en-US" sz="1200" dirty="0">
                <a:latin typeface="Candara" panose="020E0502030303020204" pitchFamily="34" charset="0"/>
              </a:rPr>
              <a:t>US85 (ES </a:t>
            </a:r>
            <a:r>
              <a:rPr lang="en-US" sz="1200" dirty="0" smtClean="0">
                <a:latin typeface="Candara" panose="020E0502030303020204" pitchFamily="34" charset="0"/>
              </a:rPr>
              <a:t> and </a:t>
            </a:r>
            <a:r>
              <a:rPr lang="en-US" sz="1200" dirty="0">
                <a:latin typeface="Candara" panose="020E0502030303020204" pitchFamily="34" charset="0"/>
              </a:rPr>
              <a:t>LS) functionality.</a:t>
            </a:r>
          </a:p>
          <a:p>
            <a:pPr marL="285750" indent="-285750">
              <a:buFont typeface="Wingdings" panose="05000000000000000000" pitchFamily="2" charset="2"/>
              <a:buChar char="Ø"/>
            </a:pPr>
            <a:r>
              <a:rPr lang="en-US" sz="1200" dirty="0">
                <a:latin typeface="Candara" panose="020E0502030303020204" pitchFamily="34" charset="0"/>
              </a:rPr>
              <a:t>Updated the script “OQ_SR_Desc_ES_LS_Same” as per current scenario and uploaded in Rally</a:t>
            </a:r>
            <a:r>
              <a:rPr lang="en-US" sz="1200" dirty="0" smtClean="0">
                <a:latin typeface="Candara" panose="020E0502030303020204" pitchFamily="34" charset="0"/>
              </a:rPr>
              <a:t>.</a:t>
            </a:r>
          </a:p>
          <a:p>
            <a:pPr marL="285750" indent="-285750">
              <a:buFont typeface="Wingdings" panose="05000000000000000000" pitchFamily="2" charset="2"/>
              <a:buChar char="Ø"/>
            </a:pPr>
            <a:r>
              <a:rPr lang="en-US" sz="1200" dirty="0">
                <a:latin typeface="Candara" panose="020E0502030303020204" pitchFamily="34" charset="0"/>
              </a:rPr>
              <a:t>Developed tool to pass the SIEBEL parameters  wherein testing can be done on variable data inputs.</a:t>
            </a:r>
          </a:p>
          <a:p>
            <a:endParaRPr lang="en-US" sz="1000" dirty="0" smtClean="0">
              <a:latin typeface="Candara" panose="020E0502030303020204" pitchFamily="34" charset="0"/>
            </a:endParaRPr>
          </a:p>
        </p:txBody>
      </p:sp>
    </p:spTree>
    <p:extLst>
      <p:ext uri="{BB962C8B-B14F-4D97-AF65-F5344CB8AC3E}">
        <p14:creationId xmlns:p14="http://schemas.microsoft.com/office/powerpoint/2010/main" val="1948916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 Area Updates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662033412"/>
              </p:ext>
            </p:extLst>
          </p:nvPr>
        </p:nvGraphicFramePr>
        <p:xfrm>
          <a:off x="273133" y="1417840"/>
          <a:ext cx="8716490" cy="4773516"/>
        </p:xfrm>
        <a:graphic>
          <a:graphicData uri="http://schemas.openxmlformats.org/drawingml/2006/table">
            <a:tbl>
              <a:tblPr firstRow="1" bandRow="1">
                <a:tableStyleId>{7DF18680-E054-41AD-8BC1-D1AEF772440D}</a:tableStyleId>
              </a:tblPr>
              <a:tblGrid>
                <a:gridCol w="2528093"/>
                <a:gridCol w="808712"/>
                <a:gridCol w="1277528"/>
                <a:gridCol w="4102157"/>
              </a:tblGrid>
              <a:tr h="338676">
                <a:tc>
                  <a:txBody>
                    <a:bodyPr/>
                    <a:lstStyle/>
                    <a:p>
                      <a:r>
                        <a:rPr lang="en-US" sz="1200" dirty="0" smtClean="0"/>
                        <a:t>Focus Areas</a:t>
                      </a:r>
                      <a:endParaRPr lang="en-US" sz="1200" dirty="0"/>
                    </a:p>
                  </a:txBody>
                  <a:tcPr/>
                </a:tc>
                <a:tc>
                  <a:txBody>
                    <a:bodyPr/>
                    <a:lstStyle/>
                    <a:p>
                      <a:r>
                        <a:rPr lang="en-US" sz="1200" dirty="0" smtClean="0"/>
                        <a:t>Owner</a:t>
                      </a:r>
                      <a:endParaRPr lang="en-US" sz="1200" dirty="0"/>
                    </a:p>
                  </a:txBody>
                  <a:tcPr/>
                </a:tc>
                <a:tc>
                  <a:txBody>
                    <a:bodyPr/>
                    <a:lstStyle/>
                    <a:p>
                      <a:r>
                        <a:rPr lang="en-US" sz="1200" dirty="0" smtClean="0"/>
                        <a:t>Status</a:t>
                      </a:r>
                      <a:endParaRPr lang="en-US" sz="1200" dirty="0"/>
                    </a:p>
                  </a:txBody>
                  <a:tcPr/>
                </a:tc>
                <a:tc>
                  <a:txBody>
                    <a:bodyPr/>
                    <a:lstStyle/>
                    <a:p>
                      <a:r>
                        <a:rPr lang="en-US" sz="1200" dirty="0" smtClean="0"/>
                        <a:t>Comments</a:t>
                      </a:r>
                      <a:endParaRPr lang="en-US" sz="1200" dirty="0"/>
                    </a:p>
                  </a:txBody>
                  <a:tcPr/>
                </a:tc>
              </a:tr>
              <a:tr h="1417058">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900" dirty="0" smtClean="0"/>
                        <a:t>Mobile Sync Issues</a:t>
                      </a: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900" dirty="0" smtClean="0"/>
                        <a:t>CG</a:t>
                      </a:r>
                      <a:r>
                        <a:rPr lang="en-US" sz="900" baseline="0" dirty="0" smtClean="0"/>
                        <a:t> Team</a:t>
                      </a:r>
                      <a:endParaRPr lang="en-US" sz="900" dirty="0" smtClean="0"/>
                    </a:p>
                    <a:p>
                      <a:endParaRPr lang="en-US" sz="900" dirty="0"/>
                    </a:p>
                  </a:txBody>
                  <a:tcPr/>
                </a:tc>
                <a:tc>
                  <a:txBody>
                    <a:bodyPr/>
                    <a:lstStyle/>
                    <a:p>
                      <a:r>
                        <a:rPr lang="en-US" sz="900" dirty="0" smtClean="0"/>
                        <a:t>In Progress</a:t>
                      </a:r>
                      <a:endParaRPr lang="en-US" sz="900" dirty="0"/>
                    </a:p>
                  </a:txBody>
                  <a:tcPr/>
                </a:tc>
                <a:tc>
                  <a:txBody>
                    <a:bodyPr/>
                    <a:lstStyle/>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baseline="0" dirty="0" smtClean="0">
                          <a:solidFill>
                            <a:schemeClr val="dk1"/>
                          </a:solidFill>
                          <a:latin typeface="+mn-lt"/>
                          <a:ea typeface="+mn-ea"/>
                          <a:cs typeface="+mn-cs"/>
                        </a:rPr>
                        <a:t>CLICK team to provide debug log and end to end environments details.</a:t>
                      </a:r>
                    </a:p>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baseline="0" dirty="0" smtClean="0">
                          <a:solidFill>
                            <a:schemeClr val="dk1"/>
                          </a:solidFill>
                          <a:latin typeface="+mn-lt"/>
                          <a:ea typeface="+mn-ea"/>
                          <a:cs typeface="+mn-cs"/>
                        </a:rPr>
                        <a:t>As part of Patch 10, R 2.1, R 2.2 and  SDT 2.4  13 mobile sync issues are resolved.</a:t>
                      </a:r>
                    </a:p>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baseline="0" dirty="0" smtClean="0">
                          <a:solidFill>
                            <a:schemeClr val="dk1"/>
                          </a:solidFill>
                          <a:latin typeface="+mn-lt"/>
                          <a:ea typeface="+mn-ea"/>
                          <a:cs typeface="+mn-cs"/>
                        </a:rPr>
                        <a:t>Here are few next steps identified from Tiger and Mobile iron team discussions: </a:t>
                      </a:r>
                    </a:p>
                    <a:p>
                      <a:pPr marL="593465" lvl="1" indent="-171450" algn="l">
                        <a:buFont typeface="Wingdings" panose="05000000000000000000" pitchFamily="2" charset="2"/>
                        <a:buChar char="§"/>
                      </a:pPr>
                      <a:r>
                        <a:rPr lang="en-US" sz="900" kern="1200" baseline="0" dirty="0" smtClean="0">
                          <a:solidFill>
                            <a:schemeClr val="dk1"/>
                          </a:solidFill>
                          <a:latin typeface="+mn-lt"/>
                          <a:ea typeface="+mn-ea"/>
                          <a:cs typeface="+mn-cs"/>
                        </a:rPr>
                        <a:t>Involve functional team.</a:t>
                      </a:r>
                    </a:p>
                    <a:p>
                      <a:pPr marL="593465" lvl="1" indent="-171450" algn="l">
                        <a:buFont typeface="Wingdings" panose="05000000000000000000" pitchFamily="2" charset="2"/>
                        <a:buChar char="§"/>
                      </a:pPr>
                      <a:r>
                        <a:rPr lang="en-US" sz="900" kern="1200" baseline="0" dirty="0" smtClean="0">
                          <a:solidFill>
                            <a:schemeClr val="dk1"/>
                          </a:solidFill>
                          <a:latin typeface="+mn-lt"/>
                          <a:ea typeface="+mn-ea"/>
                          <a:cs typeface="+mn-cs"/>
                        </a:rPr>
                        <a:t>Share test SSO’s with MI, SSO and Click team.</a:t>
                      </a:r>
                    </a:p>
                    <a:p>
                      <a:pPr marL="593465" lvl="1" indent="-171450" algn="l">
                        <a:buFont typeface="Wingdings" panose="05000000000000000000" pitchFamily="2" charset="2"/>
                        <a:buChar char="§"/>
                      </a:pPr>
                      <a:r>
                        <a:rPr lang="en-US" sz="900" kern="1200" baseline="0" dirty="0" smtClean="0">
                          <a:solidFill>
                            <a:schemeClr val="dk1"/>
                          </a:solidFill>
                          <a:latin typeface="+mn-lt"/>
                          <a:ea typeface="+mn-ea"/>
                          <a:cs typeface="+mn-cs"/>
                        </a:rPr>
                        <a:t>Try to capture logs for FEs SSOs on MI and SSO.</a:t>
                      </a:r>
                    </a:p>
                    <a:p>
                      <a:pPr marL="593465" lvl="1" indent="-171450" algn="l">
                        <a:buFont typeface="Wingdings" panose="05000000000000000000" pitchFamily="2" charset="2"/>
                        <a:buChar char="§"/>
                      </a:pPr>
                      <a:r>
                        <a:rPr lang="en-US" sz="900" kern="1200" baseline="0" dirty="0" smtClean="0">
                          <a:solidFill>
                            <a:schemeClr val="dk1"/>
                          </a:solidFill>
                          <a:latin typeface="+mn-lt"/>
                          <a:ea typeface="+mn-ea"/>
                          <a:cs typeface="+mn-cs"/>
                        </a:rPr>
                        <a:t> Analyze the logs for any new ticket raised. </a:t>
                      </a:r>
                    </a:p>
                    <a:p>
                      <a:pPr marL="0" marR="0" indent="0" algn="l" defTabSz="844029"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kern="1200" baseline="0" dirty="0" smtClean="0">
                        <a:solidFill>
                          <a:schemeClr val="dk1"/>
                        </a:solidFill>
                        <a:latin typeface="+mn-lt"/>
                        <a:ea typeface="+mn-ea"/>
                        <a:cs typeface="+mn-cs"/>
                      </a:endParaRPr>
                    </a:p>
                  </a:txBody>
                  <a:tcPr/>
                </a:tc>
              </a:tr>
              <a:tr h="1281192">
                <a:tc>
                  <a:txBody>
                    <a:bodyPr/>
                    <a:lstStyle/>
                    <a:p>
                      <a:r>
                        <a:rPr lang="en-US" sz="900" kern="1200" baseline="0" dirty="0" smtClean="0">
                          <a:solidFill>
                            <a:schemeClr val="dk1"/>
                          </a:solidFill>
                          <a:effectLst/>
                          <a:latin typeface="+mn-lt"/>
                          <a:ea typeface="+mn-ea"/>
                          <a:cs typeface="+mn-cs"/>
                        </a:rPr>
                        <a:t>SDT Booking Performance Issues</a:t>
                      </a:r>
                      <a:endParaRPr lang="en-US" sz="900" kern="1200" baseline="0" dirty="0">
                        <a:solidFill>
                          <a:schemeClr val="dk1"/>
                        </a:solidFill>
                        <a:effectLst/>
                        <a:latin typeface="+mn-lt"/>
                        <a:ea typeface="+mn-ea"/>
                        <a:cs typeface="+mn-cs"/>
                      </a:endParaRPr>
                    </a:p>
                  </a:txBody>
                  <a:tcPr/>
                </a:tc>
                <a:tc>
                  <a:txBody>
                    <a:bodyPr/>
                    <a:lstStyle/>
                    <a:p>
                      <a:r>
                        <a:rPr lang="en-US" sz="900" dirty="0" smtClean="0"/>
                        <a:t>CG</a:t>
                      </a:r>
                      <a:r>
                        <a:rPr lang="en-US" sz="900" baseline="0" dirty="0" smtClean="0"/>
                        <a:t> Team</a:t>
                      </a:r>
                      <a:endParaRPr lang="en-US" sz="9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900" dirty="0" smtClean="0"/>
                        <a:t>In Progress</a:t>
                      </a:r>
                    </a:p>
                    <a:p>
                      <a:endParaRPr lang="en-US" sz="900" dirty="0"/>
                    </a:p>
                  </a:txBody>
                  <a:tcPr/>
                </a:tc>
                <a:tc>
                  <a:txBody>
                    <a:bodyPr/>
                    <a:lstStyle/>
                    <a:p>
                      <a:pPr marL="171450" marR="0" lvl="1"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baseline="0" dirty="0" smtClean="0">
                          <a:solidFill>
                            <a:schemeClr val="dk1"/>
                          </a:solidFill>
                          <a:latin typeface="+mn-lt"/>
                          <a:ea typeface="+mn-ea"/>
                          <a:cs typeface="+mn-cs"/>
                        </a:rPr>
                        <a:t>Few newly identified performance improvement related points in SDT :</a:t>
                      </a:r>
                    </a:p>
                    <a:p>
                      <a:pPr marL="593465" marR="0" lvl="1" indent="-171450" algn="l" defTabSz="844029"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900" kern="1200" baseline="0" dirty="0" smtClean="0">
                          <a:solidFill>
                            <a:schemeClr val="dk1"/>
                          </a:solidFill>
                          <a:latin typeface="+mn-lt"/>
                          <a:ea typeface="+mn-ea"/>
                          <a:cs typeface="+mn-cs"/>
                        </a:rPr>
                        <a:t>Use Database for  frequently used parameters(Site, System and Status).</a:t>
                      </a:r>
                    </a:p>
                    <a:p>
                      <a:pPr marL="593465" lvl="1" indent="-171450" algn="l" defTabSz="844029" rtl="0" eaLnBrk="1" latinLnBrk="0" hangingPunct="1">
                        <a:buFont typeface="Wingdings" panose="05000000000000000000" pitchFamily="2" charset="2"/>
                        <a:buChar char="§"/>
                      </a:pPr>
                      <a:r>
                        <a:rPr lang="en-US" sz="900" kern="1200" baseline="0" dirty="0" smtClean="0">
                          <a:solidFill>
                            <a:schemeClr val="dk1"/>
                          </a:solidFill>
                          <a:latin typeface="+mn-lt"/>
                          <a:ea typeface="+mn-ea"/>
                          <a:cs typeface="+mn-cs"/>
                        </a:rPr>
                        <a:t>Parameter Indexing is missing in click functions.</a:t>
                      </a:r>
                    </a:p>
                    <a:p>
                      <a:pPr marL="171450" marR="0" lvl="1"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baseline="0" dirty="0" smtClean="0">
                          <a:solidFill>
                            <a:schemeClr val="dk1"/>
                          </a:solidFill>
                          <a:latin typeface="+mn-lt"/>
                          <a:ea typeface="+mn-ea"/>
                          <a:cs typeface="+mn-cs"/>
                        </a:rPr>
                        <a:t>SDT code logging mechanism improvement is identified and implementation is  completed.</a:t>
                      </a:r>
                    </a:p>
                    <a:p>
                      <a:pPr marL="171450" marR="0" lvl="1"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baseline="0" dirty="0" smtClean="0">
                          <a:solidFill>
                            <a:schemeClr val="dk1"/>
                          </a:solidFill>
                          <a:latin typeface="+mn-lt"/>
                          <a:ea typeface="+mn-ea"/>
                          <a:cs typeface="+mn-cs"/>
                        </a:rPr>
                        <a:t>Queries are pending regarding architecture assessment with network team.</a:t>
                      </a:r>
                    </a:p>
                    <a:p>
                      <a:pPr marL="0" marR="0" lvl="1" indent="0" algn="l" defTabSz="844029"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kern="1200" baseline="0" dirty="0">
                        <a:solidFill>
                          <a:schemeClr val="dk1"/>
                        </a:solidFill>
                        <a:latin typeface="+mn-lt"/>
                        <a:ea typeface="+mn-ea"/>
                        <a:cs typeface="+mn-cs"/>
                      </a:endParaRPr>
                    </a:p>
                  </a:txBody>
                  <a:tcPr/>
                </a:tc>
              </a:tr>
              <a:tr h="354265">
                <a:tc>
                  <a:txBody>
                    <a:bodyPr/>
                    <a:lstStyle/>
                    <a:p>
                      <a:r>
                        <a:rPr lang="en-US" sz="900" kern="1200" baseline="0" dirty="0" smtClean="0">
                          <a:solidFill>
                            <a:schemeClr val="dk1"/>
                          </a:solidFill>
                          <a:effectLst/>
                          <a:latin typeface="+mn-lt"/>
                          <a:ea typeface="+mn-ea"/>
                          <a:cs typeface="+mn-cs"/>
                        </a:rPr>
                        <a:t>Release Management</a:t>
                      </a:r>
                      <a:endParaRPr lang="en-US" sz="900" kern="1200" baseline="0" dirty="0">
                        <a:solidFill>
                          <a:schemeClr val="dk1"/>
                        </a:solidFill>
                        <a:effectLst/>
                        <a:latin typeface="+mn-lt"/>
                        <a:ea typeface="+mn-ea"/>
                        <a:cs typeface="+mn-cs"/>
                      </a:endParaRPr>
                    </a:p>
                  </a:txBody>
                  <a:tcPr/>
                </a:tc>
                <a:tc>
                  <a:txBody>
                    <a:bodyPr/>
                    <a:lstStyle/>
                    <a:p>
                      <a:r>
                        <a:rPr lang="en-US" sz="900" dirty="0" smtClean="0"/>
                        <a:t>CG</a:t>
                      </a:r>
                      <a:r>
                        <a:rPr lang="en-US" sz="900" baseline="0" dirty="0" smtClean="0"/>
                        <a:t> Team</a:t>
                      </a:r>
                      <a:endParaRPr lang="en-US" sz="9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900" dirty="0" smtClean="0"/>
                        <a:t>Ongoing</a:t>
                      </a:r>
                    </a:p>
                  </a:txBody>
                  <a:tcPr/>
                </a:tc>
                <a:tc>
                  <a:txBody>
                    <a:bodyPr/>
                    <a:lstStyle/>
                    <a:p>
                      <a:pPr marL="171450" indent="-171450">
                        <a:buFont typeface="Arial" panose="020B0604020202020204" pitchFamily="34" charset="0"/>
                        <a:buChar char="•"/>
                      </a:pPr>
                      <a:r>
                        <a:rPr lang="en-US" sz="900" baseline="0" dirty="0" smtClean="0">
                          <a:solidFill>
                            <a:schemeClr val="tx1"/>
                          </a:solidFill>
                        </a:rPr>
                        <a:t>Release check list was created and it is updated in our Release readiness check call.</a:t>
                      </a:r>
                    </a:p>
                  </a:txBody>
                  <a:tcPr/>
                </a:tc>
              </a:tr>
              <a:tr h="487114">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effectLst/>
                          <a:latin typeface="+mn-lt"/>
                          <a:ea typeface="+mn-ea"/>
                          <a:cs typeface="+mn-cs"/>
                        </a:rPr>
                        <a:t>Incident</a:t>
                      </a:r>
                      <a:r>
                        <a:rPr lang="en-US" sz="900" kern="1200" baseline="0" dirty="0" smtClean="0">
                          <a:solidFill>
                            <a:schemeClr val="dk1"/>
                          </a:solidFill>
                          <a:effectLst/>
                          <a:latin typeface="+mn-lt"/>
                          <a:ea typeface="+mn-ea"/>
                          <a:cs typeface="+mn-cs"/>
                        </a:rPr>
                        <a:t> Management</a:t>
                      </a:r>
                      <a:endParaRPr lang="en-US" sz="900" kern="1200" dirty="0" smtClean="0">
                        <a:solidFill>
                          <a:schemeClr val="dk1"/>
                        </a:solidFill>
                        <a:effectLst/>
                        <a:latin typeface="+mn-lt"/>
                        <a:ea typeface="+mn-ea"/>
                        <a:cs typeface="+mn-cs"/>
                      </a:endParaRPr>
                    </a:p>
                  </a:txBody>
                  <a:tcPr/>
                </a:tc>
                <a:tc>
                  <a:txBody>
                    <a:bodyPr/>
                    <a:lstStyle/>
                    <a:p>
                      <a:r>
                        <a:rPr lang="en-US" sz="900" dirty="0" smtClean="0"/>
                        <a:t>CG</a:t>
                      </a:r>
                      <a:r>
                        <a:rPr lang="en-US" sz="900" baseline="0" dirty="0" smtClean="0"/>
                        <a:t> Team</a:t>
                      </a:r>
                      <a:endParaRPr lang="en-US" sz="9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900" dirty="0" smtClean="0"/>
                        <a:t>Ongoing</a:t>
                      </a:r>
                    </a:p>
                  </a:txBody>
                  <a:tcPr/>
                </a:tc>
                <a:tc>
                  <a:txBody>
                    <a:bodyPr/>
                    <a:lstStyle/>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aseline="0" dirty="0" smtClean="0"/>
                        <a:t>Streamlining incidents w.r.t CLICK support cases</a:t>
                      </a:r>
                    </a:p>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aseline="0" dirty="0" smtClean="0"/>
                        <a:t>Problem ticket creation process finalized.</a:t>
                      </a:r>
                    </a:p>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aseline="0" dirty="0" smtClean="0"/>
                        <a:t>Incidents reported in this week are closed.</a:t>
                      </a:r>
                      <a:endParaRPr lang="en-US" sz="900" dirty="0" smtClean="0"/>
                    </a:p>
                  </a:txBody>
                  <a:tcPr/>
                </a:tc>
              </a:tr>
              <a:tr h="752812">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900" kern="1200" baseline="0" dirty="0" smtClean="0">
                          <a:solidFill>
                            <a:schemeClr val="dk1"/>
                          </a:solidFill>
                          <a:effectLst/>
                          <a:latin typeface="+mn-lt"/>
                          <a:ea typeface="+mn-ea"/>
                          <a:cs typeface="+mn-cs"/>
                        </a:rPr>
                        <a:t>Support and Development Process streamlining</a:t>
                      </a:r>
                    </a:p>
                  </a:txBody>
                  <a:tcPr/>
                </a:tc>
                <a:tc>
                  <a:txBody>
                    <a:bodyPr/>
                    <a:lstStyle/>
                    <a:p>
                      <a:r>
                        <a:rPr lang="en-US" sz="900" dirty="0" smtClean="0"/>
                        <a:t>CG</a:t>
                      </a:r>
                      <a:r>
                        <a:rPr lang="en-US" sz="900" baseline="0" dirty="0" smtClean="0"/>
                        <a:t> Team</a:t>
                      </a:r>
                      <a:endParaRPr lang="en-US" sz="9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900" dirty="0" smtClean="0"/>
                        <a:t>Ongoing</a:t>
                      </a:r>
                    </a:p>
                  </a:txBody>
                  <a:tcPr/>
                </a:tc>
                <a:tc>
                  <a:txBody>
                    <a:bodyPr/>
                    <a:lstStyle/>
                    <a:p>
                      <a:pPr marL="171450" indent="-171450">
                        <a:buFont typeface="Arial" panose="020B0604020202020204" pitchFamily="34" charset="0"/>
                        <a:buChar char="•"/>
                      </a:pPr>
                      <a:r>
                        <a:rPr lang="en-US" sz="900" dirty="0" smtClean="0"/>
                        <a:t>Agile metrics</a:t>
                      </a:r>
                      <a:r>
                        <a:rPr lang="en-US" sz="900" baseline="0" dirty="0" smtClean="0"/>
                        <a:t> identified and tracked through Rally.</a:t>
                      </a:r>
                      <a:endParaRPr lang="en-US" sz="900" dirty="0" smtClean="0"/>
                    </a:p>
                    <a:p>
                      <a:pPr marL="171450" indent="-171450">
                        <a:buFont typeface="Arial" panose="020B0604020202020204" pitchFamily="34" charset="0"/>
                        <a:buChar char="•"/>
                      </a:pPr>
                      <a:r>
                        <a:rPr lang="en-US" sz="900" baseline="0" dirty="0" smtClean="0"/>
                        <a:t>Ensuring all email communication to have incident ticket created.</a:t>
                      </a:r>
                    </a:p>
                    <a:p>
                      <a:pPr marL="171450" indent="-171450">
                        <a:buFont typeface="Arial" panose="020B0604020202020204" pitchFamily="34" charset="0"/>
                        <a:buChar char="•"/>
                      </a:pPr>
                      <a:r>
                        <a:rPr lang="en-US" sz="900" baseline="0" dirty="0" smtClean="0"/>
                        <a:t>Internal defect tracker is maintained to track the QA/UAT defects and owners defined  for each defect.</a:t>
                      </a:r>
                    </a:p>
                    <a:p>
                      <a:pPr marL="0" indent="0">
                        <a:buFont typeface="Arial" panose="020B0604020202020204" pitchFamily="34" charset="0"/>
                        <a:buNone/>
                      </a:pPr>
                      <a:endParaRPr lang="en-US" sz="900" dirty="0"/>
                    </a:p>
                  </a:txBody>
                  <a:tcPr/>
                </a:tc>
              </a:tr>
            </a:tbl>
          </a:graphicData>
        </a:graphic>
      </p:graphicFrame>
    </p:spTree>
    <p:extLst>
      <p:ext uri="{BB962C8B-B14F-4D97-AF65-F5344CB8AC3E}">
        <p14:creationId xmlns:p14="http://schemas.microsoft.com/office/powerpoint/2010/main" val="1323843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Metrics</a:t>
            </a:r>
            <a:endParaRPr lang="en-US" dirty="0"/>
          </a:p>
        </p:txBody>
      </p:sp>
      <p:sp>
        <p:nvSpPr>
          <p:cNvPr id="9" name="TextBox 8"/>
          <p:cNvSpPr txBox="1"/>
          <p:nvPr/>
        </p:nvSpPr>
        <p:spPr>
          <a:xfrm>
            <a:off x="6054839" y="1851731"/>
            <a:ext cx="1834849"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a:t>
            </a:r>
            <a:endParaRPr lang="en-US" sz="1600" b="1" dirty="0">
              <a:solidFill>
                <a:schemeClr val="bg1"/>
              </a:solidFill>
              <a:latin typeface="Candara" panose="020E0502030303020204" pitchFamily="34" charset="0"/>
            </a:endParaRPr>
          </a:p>
        </p:txBody>
      </p:sp>
      <p:sp>
        <p:nvSpPr>
          <p:cNvPr id="3" name="TextBox 2"/>
          <p:cNvSpPr txBox="1"/>
          <p:nvPr/>
        </p:nvSpPr>
        <p:spPr>
          <a:xfrm>
            <a:off x="711200" y="1219200"/>
            <a:ext cx="4127500" cy="523220"/>
          </a:xfrm>
          <a:prstGeom prst="rect">
            <a:avLst/>
          </a:prstGeom>
          <a:noFill/>
        </p:spPr>
        <p:txBody>
          <a:bodyPr wrap="square" rtlCol="0">
            <a:spAutoFit/>
          </a:bodyPr>
          <a:lstStyle/>
          <a:p>
            <a:r>
              <a:rPr lang="en-US" sz="1400" b="1" dirty="0" smtClean="0"/>
              <a:t>SDT Development </a:t>
            </a:r>
            <a:r>
              <a:rPr lang="en-US" sz="1400" b="1" dirty="0"/>
              <a:t>Release 1.4 Iteration </a:t>
            </a:r>
            <a:r>
              <a:rPr lang="en-US" sz="1400" b="1" dirty="0" smtClean="0"/>
              <a:t>1 14</a:t>
            </a:r>
            <a:r>
              <a:rPr lang="en-US" sz="1400" b="1" baseline="30000" dirty="0" smtClean="0"/>
              <a:t>th</a:t>
            </a:r>
            <a:r>
              <a:rPr lang="en-US" sz="1400" b="1" dirty="0" smtClean="0"/>
              <a:t> Feb to 27</a:t>
            </a:r>
            <a:r>
              <a:rPr lang="en-US" sz="1400" b="1" baseline="30000" dirty="0" smtClean="0"/>
              <a:t>th</a:t>
            </a:r>
            <a:r>
              <a:rPr lang="en-US" sz="1400" b="1" dirty="0" smtClean="0"/>
              <a:t> Feb ‘17</a:t>
            </a:r>
            <a:endParaRPr lang="en-US" sz="1400" b="1" dirty="0" smtClean="0">
              <a:solidFill>
                <a:schemeClr val="tx2">
                  <a:lumMod val="50000"/>
                </a:schemeClr>
              </a:solidFill>
            </a:endParaRPr>
          </a:p>
        </p:txBody>
      </p:sp>
      <p:sp>
        <p:nvSpPr>
          <p:cNvPr id="12" name="TextBox 11"/>
          <p:cNvSpPr txBox="1"/>
          <p:nvPr/>
        </p:nvSpPr>
        <p:spPr>
          <a:xfrm>
            <a:off x="5811937" y="1485880"/>
            <a:ext cx="1834849"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a:t>
            </a:r>
            <a:endParaRPr lang="en-US" sz="1600" b="1" dirty="0">
              <a:solidFill>
                <a:schemeClr val="bg1"/>
              </a:solidFill>
              <a:latin typeface="Candara" panose="020E0502030303020204" pitchFamily="34" charset="0"/>
            </a:endParaRPr>
          </a:p>
        </p:txBody>
      </p:sp>
      <p:pic>
        <p:nvPicPr>
          <p:cNvPr id="3584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000" y="1818463"/>
            <a:ext cx="3619500" cy="1919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Box 42"/>
          <p:cNvSpPr txBox="1"/>
          <p:nvPr/>
        </p:nvSpPr>
        <p:spPr>
          <a:xfrm>
            <a:off x="4854508" y="1325505"/>
            <a:ext cx="4123237" cy="3575447"/>
          </a:xfrm>
          <a:prstGeom prst="roundRect">
            <a:avLst/>
          </a:prstGeom>
          <a:solidFill>
            <a:srgbClr val="E6E8F2"/>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smtClean="0"/>
          </a:p>
          <a:p>
            <a:endParaRPr lang="en-US" sz="1200" dirty="0"/>
          </a:p>
          <a:p>
            <a:r>
              <a:rPr lang="en-US" sz="1200" dirty="0" smtClean="0">
                <a:solidFill>
                  <a:srgbClr val="000000"/>
                </a:solidFill>
                <a:latin typeface="Calibri" pitchFamily="34" charset="0"/>
                <a:cs typeface="Calibri" pitchFamily="34" charset="0"/>
              </a:rPr>
              <a:t> </a:t>
            </a:r>
            <a:endParaRPr lang="en-US" sz="1200" dirty="0"/>
          </a:p>
          <a:p>
            <a:r>
              <a:rPr lang="en-US" sz="1200" b="1" dirty="0" smtClean="0"/>
              <a:t>Iteration Burndown Chart:</a:t>
            </a:r>
          </a:p>
          <a:p>
            <a:pPr marL="171450" indent="-171450">
              <a:buFont typeface="Arial" panose="020B0604020202020204" pitchFamily="34" charset="0"/>
              <a:buChar char="•"/>
            </a:pPr>
            <a:r>
              <a:rPr lang="en-US" sz="1200" dirty="0" smtClean="0"/>
              <a:t>Smooth flow at the start: TO-DO meets the ideal line at few points in the start of the sprint.</a:t>
            </a:r>
          </a:p>
          <a:p>
            <a:pPr marL="171450" indent="-171450">
              <a:buFont typeface="Arial" panose="020B0604020202020204" pitchFamily="34" charset="0"/>
              <a:buChar char="•"/>
            </a:pPr>
            <a:r>
              <a:rPr lang="en-US" sz="1200" dirty="0" smtClean="0"/>
              <a:t>Variations in TO-DO in the middle: </a:t>
            </a:r>
          </a:p>
          <a:p>
            <a:pPr marL="628650" lvl="1" indent="-171450">
              <a:buFont typeface="Arial" panose="020B0604020202020204" pitchFamily="34" charset="0"/>
              <a:buChar char="•"/>
            </a:pPr>
            <a:r>
              <a:rPr lang="en-US" sz="1200" dirty="0"/>
              <a:t>Tasks keep on added up in the middle of the sprint</a:t>
            </a:r>
            <a:r>
              <a:rPr lang="en-US" sz="1200" dirty="0" smtClean="0"/>
              <a:t>.</a:t>
            </a:r>
          </a:p>
          <a:p>
            <a:pPr marL="171450" indent="-171450">
              <a:buFont typeface="Arial" panose="020B0604020202020204" pitchFamily="34" charset="0"/>
              <a:buChar char="•"/>
            </a:pPr>
            <a:r>
              <a:rPr lang="en-US" sz="1200" dirty="0" smtClean="0"/>
              <a:t>At the end of sprint we are done with all the user stories expect sprint review.</a:t>
            </a:r>
          </a:p>
          <a:p>
            <a:endParaRPr lang="en-US" sz="1200" b="1" dirty="0" smtClean="0"/>
          </a:p>
          <a:p>
            <a:r>
              <a:rPr lang="en-US" sz="1200" b="1" dirty="0" smtClean="0"/>
              <a:t>Iteration </a:t>
            </a:r>
            <a:r>
              <a:rPr lang="en-US" sz="1200" b="1" dirty="0"/>
              <a:t>Cumulative Flow </a:t>
            </a:r>
            <a:r>
              <a:rPr lang="en-US" sz="1200" b="1" dirty="0" smtClean="0"/>
              <a:t>Diagram</a:t>
            </a:r>
          </a:p>
          <a:p>
            <a:pPr marL="171450" indent="-171450">
              <a:buFont typeface="Arial" panose="020B0604020202020204" pitchFamily="34" charset="0"/>
              <a:buChar char="•"/>
            </a:pPr>
            <a:r>
              <a:rPr lang="en-US" sz="1200" dirty="0" smtClean="0"/>
              <a:t> All the user stories are completed at the end of the current sprint.</a:t>
            </a:r>
          </a:p>
          <a:p>
            <a:endParaRPr lang="en-US" sz="1200" dirty="0" smtClean="0"/>
          </a:p>
          <a:p>
            <a:endParaRPr lang="en-US" sz="1200" dirty="0" smtClean="0"/>
          </a:p>
        </p:txBody>
      </p:sp>
      <p:pic>
        <p:nvPicPr>
          <p:cNvPr id="20" name="Picture 19" descr="blue popout.png"/>
          <p:cNvPicPr>
            <a:picLocks noChangeAspect="1"/>
          </p:cNvPicPr>
          <p:nvPr/>
        </p:nvPicPr>
        <p:blipFill>
          <a:blip r:embed="rId3" cstate="email"/>
          <a:stretch>
            <a:fillRect/>
          </a:stretch>
        </p:blipFill>
        <p:spPr>
          <a:xfrm>
            <a:off x="4769420" y="1382169"/>
            <a:ext cx="4293411" cy="553068"/>
          </a:xfrm>
          <a:prstGeom prst="rect">
            <a:avLst/>
          </a:prstGeom>
        </p:spPr>
      </p:pic>
      <p:pic>
        <p:nvPicPr>
          <p:cNvPr id="3584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636" y="4034456"/>
            <a:ext cx="3590925" cy="1900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extBox 21"/>
          <p:cNvSpPr txBox="1"/>
          <p:nvPr/>
        </p:nvSpPr>
        <p:spPr>
          <a:xfrm>
            <a:off x="5964337" y="1479909"/>
            <a:ext cx="1834849"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a:t>
            </a:r>
            <a:endParaRPr lang="en-US" sz="1600" b="1" dirty="0">
              <a:solidFill>
                <a:schemeClr val="bg1"/>
              </a:solidFill>
              <a:latin typeface="Candara" panose="020E0502030303020204" pitchFamily="34" charset="0"/>
            </a:endParaRPr>
          </a:p>
        </p:txBody>
      </p:sp>
    </p:spTree>
    <p:extLst>
      <p:ext uri="{BB962C8B-B14F-4D97-AF65-F5344CB8AC3E}">
        <p14:creationId xmlns:p14="http://schemas.microsoft.com/office/powerpoint/2010/main" val="9114858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Metrics</a:t>
            </a:r>
          </a:p>
        </p:txBody>
      </p:sp>
      <p:sp>
        <p:nvSpPr>
          <p:cNvPr id="9" name="TextBox 8"/>
          <p:cNvSpPr txBox="1"/>
          <p:nvPr/>
        </p:nvSpPr>
        <p:spPr>
          <a:xfrm>
            <a:off x="6054839" y="1851731"/>
            <a:ext cx="1834849"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a:t>
            </a:r>
            <a:endParaRPr lang="en-US" sz="1600" b="1" dirty="0">
              <a:solidFill>
                <a:schemeClr val="bg1"/>
              </a:solidFill>
              <a:latin typeface="Candara" panose="020E0502030303020204" pitchFamily="34" charset="0"/>
            </a:endParaRPr>
          </a:p>
        </p:txBody>
      </p:sp>
      <p:sp>
        <p:nvSpPr>
          <p:cNvPr id="4" name="TextBox 3"/>
          <p:cNvSpPr txBox="1"/>
          <p:nvPr/>
        </p:nvSpPr>
        <p:spPr>
          <a:xfrm>
            <a:off x="553605" y="1244286"/>
            <a:ext cx="4286250" cy="307777"/>
          </a:xfrm>
          <a:prstGeom prst="rect">
            <a:avLst/>
          </a:prstGeom>
          <a:noFill/>
        </p:spPr>
        <p:txBody>
          <a:bodyPr wrap="square" rtlCol="0">
            <a:spAutoFit/>
          </a:bodyPr>
          <a:lstStyle/>
          <a:p>
            <a:r>
              <a:rPr lang="en-US" sz="1400" dirty="0"/>
              <a:t> </a:t>
            </a:r>
            <a:r>
              <a:rPr lang="en-US" sz="1400" dirty="0" smtClean="0"/>
              <a:t>  </a:t>
            </a:r>
            <a:r>
              <a:rPr lang="en-US" sz="1400" b="1" dirty="0" smtClean="0"/>
              <a:t>SDT Click, Support </a:t>
            </a:r>
            <a:r>
              <a:rPr lang="en-US" sz="1400" b="1" dirty="0"/>
              <a:t>and Incidents</a:t>
            </a:r>
            <a:endParaRPr lang="en-US" sz="1400" b="1" dirty="0" smtClean="0">
              <a:solidFill>
                <a:schemeClr val="tx2">
                  <a:lumMod val="50000"/>
                </a:schemeClr>
              </a:solidFill>
            </a:endParaRPr>
          </a:p>
        </p:txBody>
      </p:sp>
      <p:sp>
        <p:nvSpPr>
          <p:cNvPr id="12" name="TextBox 11"/>
          <p:cNvSpPr txBox="1"/>
          <p:nvPr/>
        </p:nvSpPr>
        <p:spPr>
          <a:xfrm>
            <a:off x="5795341" y="1765292"/>
            <a:ext cx="1834849"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a:t>
            </a:r>
            <a:endParaRPr lang="en-US" sz="1600" b="1" dirty="0">
              <a:solidFill>
                <a:schemeClr val="bg1"/>
              </a:solidFill>
              <a:latin typeface="Candara" panose="020E0502030303020204" pitchFamily="34" charset="0"/>
            </a:endParaRPr>
          </a:p>
        </p:txBody>
      </p:sp>
      <p:pic>
        <p:nvPicPr>
          <p:cNvPr id="348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525" y="1576394"/>
            <a:ext cx="3714750" cy="1852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605" y="3861337"/>
            <a:ext cx="3543300"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42"/>
          <p:cNvSpPr txBox="1"/>
          <p:nvPr/>
        </p:nvSpPr>
        <p:spPr>
          <a:xfrm>
            <a:off x="4595012" y="1700260"/>
            <a:ext cx="4235509" cy="3575447"/>
          </a:xfrm>
          <a:prstGeom prst="roundRect">
            <a:avLst/>
          </a:prstGeom>
          <a:solidFill>
            <a:srgbClr val="E6E8F2"/>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smtClean="0"/>
          </a:p>
          <a:p>
            <a:endParaRPr lang="en-US" sz="1200" dirty="0"/>
          </a:p>
          <a:p>
            <a:pPr>
              <a:buFont typeface="Wingdings" pitchFamily="2" charset="2"/>
              <a:buChar char="q"/>
            </a:pPr>
            <a:endParaRPr lang="en-US" sz="1200" dirty="0" smtClean="0">
              <a:solidFill>
                <a:srgbClr val="000000"/>
              </a:solidFill>
              <a:latin typeface="Calibri" pitchFamily="34" charset="0"/>
              <a:cs typeface="Calibri" pitchFamily="34" charset="0"/>
            </a:endParaRPr>
          </a:p>
          <a:p>
            <a:r>
              <a:rPr lang="en-US" sz="1200" b="1" dirty="0" smtClean="0"/>
              <a:t>Iteration Support Burndown </a:t>
            </a:r>
            <a:r>
              <a:rPr lang="en-US" sz="1200" b="1" dirty="0"/>
              <a:t>Chart:</a:t>
            </a:r>
          </a:p>
          <a:p>
            <a:pPr marL="171450" indent="-171450">
              <a:buFont typeface="Arial" panose="020B0604020202020204" pitchFamily="34" charset="0"/>
              <a:buChar char="•"/>
            </a:pPr>
            <a:r>
              <a:rPr lang="en-US" sz="1200" dirty="0" smtClean="0"/>
              <a:t>Support activities keep on added up on a daily basis based on the support tickets that we receive. Hence there’s a mismatch with ideal. </a:t>
            </a:r>
          </a:p>
          <a:p>
            <a:pPr marL="171450" indent="-171450">
              <a:buFont typeface="Arial" panose="020B0604020202020204" pitchFamily="34" charset="0"/>
              <a:buChar char="•"/>
            </a:pPr>
            <a:r>
              <a:rPr lang="en-US" sz="1200" dirty="0" smtClean="0"/>
              <a:t>End of the sprint, all tickets are closed and most of the user stories are accepted by Product owner.</a:t>
            </a:r>
          </a:p>
          <a:p>
            <a:endParaRPr lang="en-US" sz="1200" b="1" dirty="0" smtClean="0"/>
          </a:p>
          <a:p>
            <a:r>
              <a:rPr lang="en-US" sz="1200" b="1" dirty="0" smtClean="0"/>
              <a:t>Iteration </a:t>
            </a:r>
            <a:r>
              <a:rPr lang="en-US" sz="1200" b="1" dirty="0"/>
              <a:t>Cumulative Flow Diagram</a:t>
            </a:r>
          </a:p>
          <a:p>
            <a:pPr marL="171450" indent="-171450">
              <a:buFont typeface="Arial" panose="020B0604020202020204" pitchFamily="34" charset="0"/>
              <a:buChar char="•"/>
            </a:pPr>
            <a:r>
              <a:rPr lang="en-US" sz="1200" dirty="0" smtClean="0"/>
              <a:t>All  the tickets and user stories related to Release 2.1 ,2.2 and R1.3  are completed and accepted by Product owner.</a:t>
            </a:r>
          </a:p>
          <a:p>
            <a:endParaRPr lang="en-US" sz="1200" dirty="0"/>
          </a:p>
          <a:p>
            <a:pPr>
              <a:buFont typeface="Wingdings" pitchFamily="2" charset="2"/>
              <a:buChar char="q"/>
            </a:pPr>
            <a:endParaRPr lang="en-US" sz="1200" dirty="0" smtClean="0">
              <a:solidFill>
                <a:srgbClr val="000000"/>
              </a:solidFill>
              <a:latin typeface="Calibri" pitchFamily="34" charset="0"/>
              <a:cs typeface="Calibri" pitchFamily="34" charset="0"/>
            </a:endParaRPr>
          </a:p>
          <a:p>
            <a:endParaRPr lang="en-US" sz="1200" dirty="0" smtClean="0"/>
          </a:p>
        </p:txBody>
      </p:sp>
      <p:pic>
        <p:nvPicPr>
          <p:cNvPr id="18" name="Picture 17" descr="blue popout.png"/>
          <p:cNvPicPr>
            <a:picLocks noChangeAspect="1"/>
          </p:cNvPicPr>
          <p:nvPr/>
        </p:nvPicPr>
        <p:blipFill>
          <a:blip r:embed="rId4" cstate="email"/>
          <a:stretch>
            <a:fillRect/>
          </a:stretch>
        </p:blipFill>
        <p:spPr>
          <a:xfrm>
            <a:off x="4595012" y="1658035"/>
            <a:ext cx="4293411" cy="553068"/>
          </a:xfrm>
          <a:prstGeom prst="rect">
            <a:avLst/>
          </a:prstGeom>
        </p:spPr>
      </p:pic>
      <p:sp>
        <p:nvSpPr>
          <p:cNvPr id="19" name="TextBox 18"/>
          <p:cNvSpPr txBox="1"/>
          <p:nvPr/>
        </p:nvSpPr>
        <p:spPr>
          <a:xfrm>
            <a:off x="5811937" y="1783879"/>
            <a:ext cx="1834849"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a:t>
            </a:r>
            <a:endParaRPr lang="en-US" sz="1600" b="1" dirty="0">
              <a:solidFill>
                <a:schemeClr val="bg1"/>
              </a:solidFill>
              <a:latin typeface="Candara" panose="020E0502030303020204" pitchFamily="34" charset="0"/>
            </a:endParaRPr>
          </a:p>
        </p:txBody>
      </p:sp>
    </p:spTree>
    <p:extLst>
      <p:ext uri="{BB962C8B-B14F-4D97-AF65-F5344CB8AC3E}">
        <p14:creationId xmlns:p14="http://schemas.microsoft.com/office/powerpoint/2010/main" val="30145623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 y="1"/>
            <a:ext cx="9143999" cy="1002135"/>
          </a:xfrm>
        </p:spPr>
        <p:txBody>
          <a:bodyPr/>
          <a:lstStyle/>
          <a:p>
            <a:r>
              <a:rPr lang="en-US" dirty="0"/>
              <a:t>Incident Update</a:t>
            </a:r>
          </a:p>
        </p:txBody>
      </p:sp>
      <p:sp>
        <p:nvSpPr>
          <p:cNvPr id="4" name="TextBox 42"/>
          <p:cNvSpPr txBox="1"/>
          <p:nvPr/>
        </p:nvSpPr>
        <p:spPr>
          <a:xfrm>
            <a:off x="4421603" y="4520869"/>
            <a:ext cx="4235509" cy="1328023"/>
          </a:xfrm>
          <a:prstGeom prst="roundRect">
            <a:avLst/>
          </a:prstGeom>
          <a:solidFill>
            <a:srgbClr val="E6E8F2"/>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smtClean="0"/>
          </a:p>
          <a:p>
            <a:endParaRPr lang="en-US" sz="1200" dirty="0"/>
          </a:p>
          <a:p>
            <a:pPr>
              <a:buFont typeface="Wingdings" pitchFamily="2" charset="2"/>
              <a:buChar char="q"/>
            </a:pPr>
            <a:endParaRPr lang="en-US" sz="1200" dirty="0" smtClean="0">
              <a:solidFill>
                <a:srgbClr val="000000"/>
              </a:solidFill>
              <a:latin typeface="Calibri" pitchFamily="34" charset="0"/>
              <a:cs typeface="Calibri" pitchFamily="34" charset="0"/>
            </a:endParaRPr>
          </a:p>
          <a:p>
            <a:pPr>
              <a:buFont typeface="Wingdings" pitchFamily="2" charset="2"/>
              <a:buChar char="q"/>
            </a:pPr>
            <a:r>
              <a:rPr lang="en-US" sz="1200" dirty="0" smtClean="0">
                <a:solidFill>
                  <a:srgbClr val="000000"/>
                </a:solidFill>
                <a:latin typeface="Calibri" pitchFamily="34" charset="0"/>
                <a:cs typeface="Calibri" pitchFamily="34" charset="0"/>
              </a:rPr>
              <a:t>13 incident tickets are resolved/closed</a:t>
            </a:r>
          </a:p>
          <a:p>
            <a:pPr>
              <a:buFont typeface="Wingdings" pitchFamily="2" charset="2"/>
              <a:buChar char="q"/>
            </a:pPr>
            <a:r>
              <a:rPr lang="en-US" sz="1200" dirty="0" smtClean="0">
                <a:solidFill>
                  <a:srgbClr val="000000"/>
                </a:solidFill>
                <a:latin typeface="Calibri" pitchFamily="34" charset="0"/>
                <a:cs typeface="Calibri" pitchFamily="34" charset="0"/>
              </a:rPr>
              <a:t> 8  Awaiting 3</a:t>
            </a:r>
            <a:r>
              <a:rPr lang="en-US" sz="1200" baseline="30000" dirty="0" smtClean="0">
                <a:solidFill>
                  <a:srgbClr val="000000"/>
                </a:solidFill>
                <a:latin typeface="Calibri" pitchFamily="34" charset="0"/>
                <a:cs typeface="Calibri" pitchFamily="34" charset="0"/>
              </a:rPr>
              <a:t>rd</a:t>
            </a:r>
            <a:r>
              <a:rPr lang="en-US" sz="1200" dirty="0" smtClean="0">
                <a:solidFill>
                  <a:srgbClr val="000000"/>
                </a:solidFill>
                <a:latin typeface="Calibri" pitchFamily="34" charset="0"/>
                <a:cs typeface="Calibri" pitchFamily="34" charset="0"/>
              </a:rPr>
              <a:t> party - Mobile  Issues</a:t>
            </a:r>
          </a:p>
          <a:p>
            <a:pPr>
              <a:buFont typeface="Wingdings" pitchFamily="2" charset="2"/>
              <a:buChar char="q"/>
            </a:pPr>
            <a:r>
              <a:rPr lang="en-US" sz="1200" dirty="0" smtClean="0">
                <a:solidFill>
                  <a:srgbClr val="000000"/>
                </a:solidFill>
                <a:latin typeface="Calibri" pitchFamily="34" charset="0"/>
                <a:cs typeface="Calibri" pitchFamily="34" charset="0"/>
              </a:rPr>
              <a:t> 3 Awaiting User Info</a:t>
            </a:r>
            <a:endParaRPr lang="en-US" sz="1200" dirty="0">
              <a:solidFill>
                <a:srgbClr val="000000"/>
              </a:solidFill>
              <a:latin typeface="Calibri" pitchFamily="34" charset="0"/>
              <a:cs typeface="Calibri" pitchFamily="34" charset="0"/>
            </a:endParaRPr>
          </a:p>
        </p:txBody>
      </p:sp>
      <p:pic>
        <p:nvPicPr>
          <p:cNvPr id="5" name="Picture 4" descr="blue popout.png"/>
          <p:cNvPicPr>
            <a:picLocks noChangeAspect="1"/>
          </p:cNvPicPr>
          <p:nvPr/>
        </p:nvPicPr>
        <p:blipFill>
          <a:blip r:embed="rId2" cstate="email"/>
          <a:stretch>
            <a:fillRect/>
          </a:stretch>
        </p:blipFill>
        <p:spPr>
          <a:xfrm>
            <a:off x="4409246" y="4449575"/>
            <a:ext cx="4293411" cy="553068"/>
          </a:xfrm>
          <a:prstGeom prst="rect">
            <a:avLst/>
          </a:prstGeom>
        </p:spPr>
      </p:pic>
      <p:sp>
        <p:nvSpPr>
          <p:cNvPr id="6" name="TextBox 5"/>
          <p:cNvSpPr txBox="1"/>
          <p:nvPr/>
        </p:nvSpPr>
        <p:spPr>
          <a:xfrm>
            <a:off x="5621932" y="4556832"/>
            <a:ext cx="1834849"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a:t>
            </a:r>
            <a:endParaRPr lang="en-US" sz="1600" b="1" dirty="0">
              <a:solidFill>
                <a:schemeClr val="bg1"/>
              </a:solidFill>
              <a:latin typeface="Candara" panose="020E0502030303020204" pitchFamily="34" charset="0"/>
            </a:endParaRPr>
          </a:p>
        </p:txBody>
      </p:sp>
      <p:graphicFrame>
        <p:nvGraphicFramePr>
          <p:cNvPr id="7" name="Chart 6"/>
          <p:cNvGraphicFramePr>
            <a:graphicFrameLocks/>
          </p:cNvGraphicFramePr>
          <p:nvPr>
            <p:extLst>
              <p:ext uri="{D42A27DB-BD31-4B8C-83A1-F6EECF244321}">
                <p14:modId xmlns:p14="http://schemas.microsoft.com/office/powerpoint/2010/main" val="1169404"/>
              </p:ext>
            </p:extLst>
          </p:nvPr>
        </p:nvGraphicFramePr>
        <p:xfrm>
          <a:off x="341947" y="4049486"/>
          <a:ext cx="4067299" cy="230678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a:graphicFrameLocks/>
          </p:cNvGraphicFramePr>
          <p:nvPr>
            <p:extLst>
              <p:ext uri="{D42A27DB-BD31-4B8C-83A1-F6EECF244321}">
                <p14:modId xmlns:p14="http://schemas.microsoft.com/office/powerpoint/2010/main" val="236883750"/>
              </p:ext>
            </p:extLst>
          </p:nvPr>
        </p:nvGraphicFramePr>
        <p:xfrm>
          <a:off x="900752" y="1238534"/>
          <a:ext cx="7110484"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711946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 y="1"/>
            <a:ext cx="9143999" cy="1002135"/>
          </a:xfrm>
        </p:spPr>
        <p:txBody>
          <a:bodyPr/>
          <a:lstStyle/>
          <a:p>
            <a:r>
              <a:rPr lang="en-US" dirty="0" smtClean="0"/>
              <a:t>Incident Tickets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621962863"/>
              </p:ext>
            </p:extLst>
          </p:nvPr>
        </p:nvGraphicFramePr>
        <p:xfrm>
          <a:off x="566098" y="1582156"/>
          <a:ext cx="8204199" cy="3248025"/>
        </p:xfrm>
        <a:graphic>
          <a:graphicData uri="http://schemas.openxmlformats.org/drawingml/2006/table">
            <a:tbl>
              <a:tblPr/>
              <a:tblGrid>
                <a:gridCol w="875961"/>
                <a:gridCol w="1053692"/>
                <a:gridCol w="1650361"/>
                <a:gridCol w="2348591"/>
                <a:gridCol w="2275594"/>
              </a:tblGrid>
              <a:tr h="171450">
                <a:tc gridSpan="5">
                  <a:txBody>
                    <a:bodyPr/>
                    <a:lstStyle/>
                    <a:p>
                      <a:pPr algn="ctr" rtl="0" fontAlgn="b"/>
                      <a:r>
                        <a:rPr lang="en-US" sz="1000" b="1" i="0" u="none" strike="noStrike" dirty="0">
                          <a:solidFill>
                            <a:srgbClr val="FFFFFF"/>
                          </a:solidFill>
                          <a:effectLst/>
                          <a:latin typeface="Arial"/>
                        </a:rPr>
                        <a:t>Incident Management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61925">
                <a:tc>
                  <a:txBody>
                    <a:bodyPr/>
                    <a:lstStyle/>
                    <a:p>
                      <a:pPr algn="ctr" rtl="0" fontAlgn="ctr"/>
                      <a:r>
                        <a:rPr lang="en-US" sz="1000" b="1" i="0" u="none" strike="noStrike">
                          <a:solidFill>
                            <a:srgbClr val="FFFFFF"/>
                          </a:solidFill>
                          <a:effectLst/>
                          <a:latin typeface="Arial"/>
                        </a:rPr>
                        <a:t>Incident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1000" b="1" i="0" u="none" strike="noStrike">
                          <a:solidFill>
                            <a:srgbClr val="FFFFFF"/>
                          </a:solidFill>
                          <a:effectLst/>
                          <a:latin typeface="Arial"/>
                        </a:rPr>
                        <a:t>Module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1000" b="1" i="0" u="none" strike="noStrike">
                          <a:solidFill>
                            <a:srgbClr val="FFFFFF"/>
                          </a:solidFill>
                          <a:effectLst/>
                          <a:latin typeface="Arial"/>
                        </a:rPr>
                        <a:t>Key Words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1000" b="1" i="0" u="none" strike="noStrike">
                          <a:solidFill>
                            <a:srgbClr val="FFFFFF"/>
                          </a:solidFill>
                          <a:effectLst/>
                          <a:latin typeface="Arial"/>
                        </a:rPr>
                        <a:t>Status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1000" b="1" i="0" u="none" strike="noStrike">
                          <a:solidFill>
                            <a:srgbClr val="FFFFFF"/>
                          </a:solidFill>
                          <a:effectLst/>
                          <a:latin typeface="Arial"/>
                        </a:rPr>
                        <a:t>Problem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r>
              <a:tr h="161925">
                <a:tc>
                  <a:txBody>
                    <a:bodyPr/>
                    <a:lstStyle/>
                    <a:p>
                      <a:pPr algn="l" fontAlgn="t"/>
                      <a:r>
                        <a:rPr lang="en-US" sz="1000" b="0" i="0" u="none" strike="noStrike">
                          <a:effectLst/>
                          <a:latin typeface="Arial"/>
                        </a:rPr>
                        <a:t>INC1370193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Mobile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Mobile sync Issue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925">
                <a:tc>
                  <a:txBody>
                    <a:bodyPr/>
                    <a:lstStyle/>
                    <a:p>
                      <a:pPr algn="l" fontAlgn="t"/>
                      <a:r>
                        <a:rPr lang="en-US" sz="1000" b="0" i="0" u="none" strike="noStrike">
                          <a:effectLst/>
                          <a:latin typeface="Arial"/>
                        </a:rPr>
                        <a:t>INC1435961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Mobile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Mobile sync Issue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925">
                <a:tc>
                  <a:txBody>
                    <a:bodyPr/>
                    <a:lstStyle/>
                    <a:p>
                      <a:pPr algn="l" fontAlgn="t"/>
                      <a:r>
                        <a:rPr lang="en-US" sz="1000" b="0" i="0" u="none" strike="noStrike">
                          <a:effectLst/>
                          <a:latin typeface="Arial"/>
                        </a:rPr>
                        <a:t>INC1447060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Mobile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Mobile sync Issue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925">
                <a:tc>
                  <a:txBody>
                    <a:bodyPr/>
                    <a:lstStyle/>
                    <a:p>
                      <a:pPr algn="l" fontAlgn="t"/>
                      <a:r>
                        <a:rPr lang="en-US" sz="1000" b="0" i="0" u="none" strike="noStrike">
                          <a:effectLst/>
                          <a:latin typeface="Arial"/>
                        </a:rPr>
                        <a:t>INC1447037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Mobile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Mobile sync Issue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925">
                <a:tc>
                  <a:txBody>
                    <a:bodyPr/>
                    <a:lstStyle/>
                    <a:p>
                      <a:pPr algn="l" fontAlgn="t"/>
                      <a:r>
                        <a:rPr lang="en-US" sz="1000" b="0" i="0" u="none" strike="noStrike">
                          <a:effectLst/>
                          <a:latin typeface="Arial"/>
                        </a:rPr>
                        <a:t>INC1446914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Mobile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Mobile sync Issue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925">
                <a:tc>
                  <a:txBody>
                    <a:bodyPr/>
                    <a:lstStyle/>
                    <a:p>
                      <a:pPr algn="l" fontAlgn="t"/>
                      <a:r>
                        <a:rPr lang="en-US" sz="1000" b="0" i="0" u="none" strike="noStrike">
                          <a:effectLst/>
                          <a:latin typeface="Arial"/>
                        </a:rPr>
                        <a:t>INC1454094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Mobile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Mobile sync Issue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925">
                <a:tc>
                  <a:txBody>
                    <a:bodyPr/>
                    <a:lstStyle/>
                    <a:p>
                      <a:pPr algn="l" fontAlgn="t"/>
                      <a:r>
                        <a:rPr lang="en-US" sz="1000" b="0" i="0" u="none" strike="noStrike">
                          <a:effectLst/>
                          <a:latin typeface="Arial"/>
                        </a:rPr>
                        <a:t>INC1463913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Mobile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Mobile sync Issue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925">
                <a:tc>
                  <a:txBody>
                    <a:bodyPr/>
                    <a:lstStyle/>
                    <a:p>
                      <a:pPr algn="l" fontAlgn="t"/>
                      <a:r>
                        <a:rPr lang="en-US" sz="1000" b="0" i="0" u="none" strike="noStrike">
                          <a:effectLst/>
                          <a:latin typeface="Arial"/>
                        </a:rPr>
                        <a:t>INC1464027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Booking</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Click Issue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User Info</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925">
                <a:tc>
                  <a:txBody>
                    <a:bodyPr/>
                    <a:lstStyle/>
                    <a:p>
                      <a:pPr algn="l" fontAlgn="t"/>
                      <a:r>
                        <a:rPr lang="en-US" sz="1000" b="0" i="0" u="none" strike="noStrike">
                          <a:effectLst/>
                          <a:latin typeface="Arial"/>
                        </a:rPr>
                        <a:t>INC1477114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Booking</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Mobile Sync Issue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User Info</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925">
                <a:tc>
                  <a:txBody>
                    <a:bodyPr/>
                    <a:lstStyle/>
                    <a:p>
                      <a:pPr algn="l" fontAlgn="t"/>
                      <a:r>
                        <a:rPr lang="en-US" sz="1000" b="0" i="0" u="none" strike="noStrike">
                          <a:effectLst/>
                          <a:latin typeface="Arial"/>
                        </a:rPr>
                        <a:t>INC1480941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Mobile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Mobile Validation Issue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925">
                <a:tc>
                  <a:txBody>
                    <a:bodyPr/>
                    <a:lstStyle/>
                    <a:p>
                      <a:pPr algn="l" fontAlgn="t"/>
                      <a:r>
                        <a:rPr lang="en-US" sz="1000" b="0" i="0" u="none" strike="noStrike">
                          <a:effectLst/>
                          <a:latin typeface="Arial"/>
                        </a:rPr>
                        <a:t>INC1480772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Mobile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Mobile sync Issue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User Info</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7150">
                <a:tc>
                  <a:txBody>
                    <a:bodyPr/>
                    <a:lstStyle/>
                    <a:p>
                      <a:pPr algn="l" fontAlgn="b"/>
                      <a:r>
                        <a:rPr lang="en-US" sz="1000" b="0" i="0" u="none" strike="noStrike">
                          <a:effectLst/>
                          <a:latin typeface="Arial"/>
                        </a:rPr>
                        <a:t> </a:t>
                      </a:r>
                    </a:p>
                  </a:txBody>
                  <a:tcPr marL="9525" marR="9525" marT="952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925">
                <a:tc gridSpan="5">
                  <a:txBody>
                    <a:bodyPr/>
                    <a:lstStyle/>
                    <a:p>
                      <a:pPr algn="ctr" rtl="0" fontAlgn="b"/>
                      <a:r>
                        <a:rPr lang="en-US" sz="1000" b="1" i="0" u="none" strike="noStrike">
                          <a:solidFill>
                            <a:srgbClr val="FFFFFF"/>
                          </a:solidFill>
                          <a:effectLst/>
                          <a:latin typeface="Arial"/>
                        </a:rPr>
                        <a:t>Problem Management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61925">
                <a:tc>
                  <a:txBody>
                    <a:bodyPr/>
                    <a:lstStyle/>
                    <a:p>
                      <a:pPr algn="ctr" rtl="0" fontAlgn="ctr"/>
                      <a:r>
                        <a:rPr lang="en-US" sz="1000" b="1" i="0" u="none" strike="noStrike">
                          <a:solidFill>
                            <a:srgbClr val="FFFFFF"/>
                          </a:solidFill>
                          <a:effectLst/>
                          <a:latin typeface="Arial"/>
                        </a:rPr>
                        <a:t>Problem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1000" b="1" i="0" u="none" strike="noStrike">
                          <a:solidFill>
                            <a:srgbClr val="FFFFFF"/>
                          </a:solidFill>
                          <a:effectLst/>
                          <a:latin typeface="Arial"/>
                        </a:rPr>
                        <a:t>Module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1000" b="1" i="0" u="none" strike="noStrike">
                          <a:solidFill>
                            <a:srgbClr val="FFFFFF"/>
                          </a:solidFill>
                          <a:effectLst/>
                          <a:latin typeface="Arial"/>
                        </a:rPr>
                        <a:t>Keyword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1000" b="1" i="0" u="none" strike="noStrike">
                          <a:solidFill>
                            <a:srgbClr val="FFFFFF"/>
                          </a:solidFill>
                          <a:effectLst/>
                          <a:latin typeface="Arial"/>
                        </a:rPr>
                        <a:t>Status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1000" b="1" i="0" u="none" strike="noStrike">
                          <a:solidFill>
                            <a:srgbClr val="FFFFFF"/>
                          </a:solidFill>
                          <a:effectLst/>
                          <a:latin typeface="Arial"/>
                        </a:rPr>
                        <a:t>Incident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r>
              <a:tr h="161925">
                <a:tc>
                  <a:txBody>
                    <a:bodyPr/>
                    <a:lstStyle/>
                    <a:p>
                      <a:pPr algn="ctr" rtl="0" fontAlgn="ctr"/>
                      <a:r>
                        <a:rPr lang="en-US" sz="1000" b="0" i="0" u="none" strike="noStrike">
                          <a:solidFill>
                            <a:srgbClr val="00264A"/>
                          </a:solidFill>
                          <a:effectLst/>
                          <a:latin typeface="Arial"/>
                        </a:rPr>
                        <a:t>PRB0045855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000" b="0" i="0" u="none" strike="noStrike">
                          <a:solidFill>
                            <a:srgbClr val="00264A"/>
                          </a:solidFill>
                          <a:effectLst/>
                          <a:latin typeface="Arial"/>
                        </a:rPr>
                        <a:t>SDT Booking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000" b="0" i="0" u="none" strike="noStrike">
                          <a:solidFill>
                            <a:srgbClr val="00264A"/>
                          </a:solidFill>
                          <a:effectLst/>
                          <a:latin typeface="Arial"/>
                        </a:rPr>
                        <a:t>Google API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rtl="0" fontAlgn="ctr"/>
                      <a:r>
                        <a:rPr lang="en-US" sz="1000" b="0" i="0" u="none" strike="noStrike">
                          <a:solidFill>
                            <a:srgbClr val="00264A"/>
                          </a:solidFill>
                          <a:effectLst/>
                          <a:latin typeface="Arial"/>
                        </a:rPr>
                        <a:t>Open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rtl="0" fontAlgn="ctr"/>
                      <a:r>
                        <a:rPr lang="en-US" sz="1000" b="0" i="0" u="none" strike="noStrike">
                          <a:solidFill>
                            <a:srgbClr val="00264A"/>
                          </a:solidFill>
                          <a:effectLst/>
                          <a:latin typeface="Arial"/>
                        </a:rPr>
                        <a:t>INC1371682, INC1389372, INC1357120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161925">
                <a:tc>
                  <a:txBody>
                    <a:bodyPr/>
                    <a:lstStyle/>
                    <a:p>
                      <a:pPr algn="ctr" rtl="0" fontAlgn="ctr"/>
                      <a:r>
                        <a:rPr lang="en-US" sz="1000" b="0" i="0" u="none" strike="noStrike">
                          <a:solidFill>
                            <a:srgbClr val="00264A"/>
                          </a:solidFill>
                          <a:effectLst/>
                          <a:latin typeface="Arial"/>
                        </a:rPr>
                        <a:t>PRB0045895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000" b="0" i="0" u="none" strike="noStrike">
                          <a:solidFill>
                            <a:srgbClr val="00264A"/>
                          </a:solidFill>
                          <a:effectLst/>
                          <a:latin typeface="Arial"/>
                        </a:rPr>
                        <a:t>SDT Booking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000" b="0" i="0" u="none" strike="noStrike">
                          <a:solidFill>
                            <a:srgbClr val="00264A"/>
                          </a:solidFill>
                          <a:effectLst/>
                          <a:latin typeface="Arial"/>
                        </a:rPr>
                        <a:t>Email Activity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rtl="0" fontAlgn="ctr"/>
                      <a:r>
                        <a:rPr lang="en-US" sz="1000" b="0" i="0" u="none" strike="noStrike">
                          <a:solidFill>
                            <a:srgbClr val="00264A"/>
                          </a:solidFill>
                          <a:effectLst/>
                          <a:latin typeface="Arial"/>
                        </a:rPr>
                        <a:t>Open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US" sz="1000" b="0" i="0" u="none" strike="noStrike">
                          <a:effectLst/>
                          <a:latin typeface="Arial"/>
                        </a:rPr>
                        <a:t>INC1285226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rtl="0" fontAlgn="ctr"/>
                      <a:r>
                        <a:rPr lang="en-US" sz="1000" b="0" i="0" u="none" strike="noStrike">
                          <a:solidFill>
                            <a:srgbClr val="00264A"/>
                          </a:solidFill>
                          <a:effectLst/>
                          <a:latin typeface="Arial"/>
                        </a:rPr>
                        <a:t>PRB0045475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000" b="0" i="0" u="none" strike="noStrike">
                          <a:solidFill>
                            <a:srgbClr val="00264A"/>
                          </a:solidFill>
                          <a:effectLst/>
                          <a:latin typeface="Arial"/>
                        </a:rPr>
                        <a:t>SDT Booking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000" b="0" i="0" u="none" strike="noStrike">
                          <a:solidFill>
                            <a:srgbClr val="00264A"/>
                          </a:solidFill>
                          <a:effectLst/>
                          <a:latin typeface="Arial"/>
                        </a:rPr>
                        <a:t>Performance - Connectivity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l" rtl="0" fontAlgn="ctr"/>
                      <a:r>
                        <a:rPr lang="en-US" sz="1000" b="0" i="0" u="none" strike="noStrike">
                          <a:solidFill>
                            <a:srgbClr val="000000"/>
                          </a:solidFill>
                          <a:effectLst/>
                          <a:latin typeface="GE inspira pitch"/>
                        </a:rPr>
                        <a:t>Known Error / Pending CA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l" fontAlgn="ctr"/>
                      <a:r>
                        <a:rPr lang="en-US" sz="1000" b="0" i="0" u="none" strike="noStrike" dirty="0">
                          <a:effectLst/>
                          <a:latin typeface="Arial"/>
                        </a:rPr>
                        <a:t>INC1310582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581137074"/>
              </p:ext>
            </p:extLst>
          </p:nvPr>
        </p:nvGraphicFramePr>
        <p:xfrm>
          <a:off x="3500651" y="5185937"/>
          <a:ext cx="914400" cy="771525"/>
        </p:xfrm>
        <a:graphic>
          <a:graphicData uri="http://schemas.openxmlformats.org/presentationml/2006/ole">
            <mc:AlternateContent xmlns:mc="http://schemas.openxmlformats.org/markup-compatibility/2006">
              <mc:Choice xmlns:v="urn:schemas-microsoft-com:vml" Requires="v">
                <p:oleObj spid="_x0000_s36884" name="Worksheet" showAsIcon="1" r:id="rId3" imgW="914400" imgH="771480" progId="Excel.Sheet.8">
                  <p:embed/>
                </p:oleObj>
              </mc:Choice>
              <mc:Fallback>
                <p:oleObj name="Worksheet" showAsIcon="1" r:id="rId3" imgW="914400" imgH="771480" progId="Excel.Sheet.8">
                  <p:embed/>
                  <p:pic>
                    <p:nvPicPr>
                      <p:cNvPr id="0" name=""/>
                      <p:cNvPicPr/>
                      <p:nvPr/>
                    </p:nvPicPr>
                    <p:blipFill>
                      <a:blip r:embed="rId4"/>
                      <a:stretch>
                        <a:fillRect/>
                      </a:stretch>
                    </p:blipFill>
                    <p:spPr>
                      <a:xfrm>
                        <a:off x="3500651" y="5185937"/>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0537787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80173935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E Corporate_072016">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G PPT Template_2015">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GE Corporate_072016</Template>
  <TotalTime>35404</TotalTime>
  <Words>890</Words>
  <Application>Microsoft Office PowerPoint</Application>
  <PresentationFormat>On-screen Show (4:3)</PresentationFormat>
  <Paragraphs>235</Paragraphs>
  <Slides>9</Slides>
  <Notes>2</Notes>
  <HiddenSlides>0</HiddenSlides>
  <MMClips>0</MMClips>
  <ScaleCrop>false</ScaleCrop>
  <HeadingPairs>
    <vt:vector size="6" baseType="variant">
      <vt:variant>
        <vt:lpstr>Theme</vt:lpstr>
      </vt:variant>
      <vt:variant>
        <vt:i4>4</vt:i4>
      </vt:variant>
      <vt:variant>
        <vt:lpstr>Embedded OLE Servers</vt:lpstr>
      </vt:variant>
      <vt:variant>
        <vt:i4>2</vt:i4>
      </vt:variant>
      <vt:variant>
        <vt:lpstr>Slide Titles</vt:lpstr>
      </vt:variant>
      <vt:variant>
        <vt:i4>9</vt:i4>
      </vt:variant>
    </vt:vector>
  </HeadingPairs>
  <TitlesOfParts>
    <vt:vector size="15" baseType="lpstr">
      <vt:lpstr>GE Corporate_072016</vt:lpstr>
      <vt:lpstr>Closing slides</vt:lpstr>
      <vt:lpstr>Section break</vt:lpstr>
      <vt:lpstr>CG PPT Template_2015</vt:lpstr>
      <vt:lpstr>think-cell Slide</vt:lpstr>
      <vt:lpstr>Worksheet</vt:lpstr>
      <vt:lpstr>GEHC SDT Weekly Status Report </vt:lpstr>
      <vt:lpstr>Open Actions</vt:lpstr>
      <vt:lpstr>PowerPoint Presentation</vt:lpstr>
      <vt:lpstr>Focus Area Updates</vt:lpstr>
      <vt:lpstr>Agile Metrics</vt:lpstr>
      <vt:lpstr>Agile Metrics</vt:lpstr>
      <vt:lpstr>Incident Update</vt:lpstr>
      <vt:lpstr>Incident Tickets</vt:lpstr>
      <vt:lpstr>THANK YOU</vt:lpstr>
    </vt:vector>
  </TitlesOfParts>
  <Company>Capgemini GCC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rikale</dc:creator>
  <cp:lastModifiedBy>Saraswathi Nagaraj</cp:lastModifiedBy>
  <cp:revision>635</cp:revision>
  <dcterms:created xsi:type="dcterms:W3CDTF">2016-09-12T09:10:56Z</dcterms:created>
  <dcterms:modified xsi:type="dcterms:W3CDTF">2017-03-08T12:28:17Z</dcterms:modified>
</cp:coreProperties>
</file>