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4"/>
  </p:notesMasterIdLst>
  <p:sldIdLst>
    <p:sldId id="259" r:id="rId5"/>
    <p:sldId id="305" r:id="rId6"/>
    <p:sldId id="312" r:id="rId7"/>
    <p:sldId id="322" r:id="rId8"/>
    <p:sldId id="323" r:id="rId9"/>
    <p:sldId id="324" r:id="rId10"/>
    <p:sldId id="325" r:id="rId11"/>
    <p:sldId id="326"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0" d="100"/>
          <a:sy n="90" d="100"/>
        </p:scale>
        <p:origin x="-1104" y="504"/>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Sheet2!$B$26:$B$27</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Sheet2!$A$28:$A$30</c:f>
              <c:strCache>
                <c:ptCount val="2"/>
                <c:pt idx="0">
                  <c:v>Known Error / Pending CA</c:v>
                </c:pt>
                <c:pt idx="1">
                  <c:v>Open</c:v>
                </c:pt>
              </c:strCache>
            </c:strRef>
          </c:cat>
          <c:val>
            <c:numRef>
              <c:f>Sheet2!$B$28:$B$30</c:f>
              <c:numCache>
                <c:formatCode>General</c:formatCode>
                <c:ptCount val="2"/>
                <c:pt idx="0">
                  <c:v>1</c:v>
                </c:pt>
                <c:pt idx="1">
                  <c:v>2</c:v>
                </c:pt>
              </c:numCache>
            </c:numRef>
          </c:val>
        </c:ser>
        <c:dLbls>
          <c:showLegendKey val="0"/>
          <c:showVal val="0"/>
          <c:showCatName val="0"/>
          <c:showSerName val="0"/>
          <c:showPercent val="0"/>
          <c:showBubbleSize val="0"/>
        </c:dLbls>
        <c:gapWidth val="150"/>
        <c:axId val="145609472"/>
        <c:axId val="145611392"/>
      </c:barChart>
      <c:catAx>
        <c:axId val="145609472"/>
        <c:scaling>
          <c:orientation val="minMax"/>
        </c:scaling>
        <c:delete val="0"/>
        <c:axPos val="b"/>
        <c:majorTickMark val="out"/>
        <c:minorTickMark val="none"/>
        <c:tickLblPos val="nextTo"/>
        <c:crossAx val="145611392"/>
        <c:crosses val="autoZero"/>
        <c:auto val="1"/>
        <c:lblAlgn val="ctr"/>
        <c:lblOffset val="100"/>
        <c:noMultiLvlLbl val="0"/>
      </c:catAx>
      <c:valAx>
        <c:axId val="145611392"/>
        <c:scaling>
          <c:orientation val="minMax"/>
        </c:scaling>
        <c:delete val="0"/>
        <c:axPos val="l"/>
        <c:majorGridlines/>
        <c:numFmt formatCode="General" sourceLinked="1"/>
        <c:majorTickMark val="out"/>
        <c:minorTickMark val="none"/>
        <c:tickLblPos val="nextTo"/>
        <c:crossAx val="145609472"/>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[SDT_Incident_Update_03_09_2017 (2).xls]Pivot!PivotTable3</c:name>
    <c:fmtId val="-1"/>
  </c:pivotSource>
  <c:chart>
    <c:title>
      <c:tx>
        <c:rich>
          <a:bodyPr/>
          <a:lstStyle/>
          <a:p>
            <a:pPr>
              <a:defRPr/>
            </a:pPr>
            <a:r>
              <a:rPr lang="en-US"/>
              <a:t>Incident</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Pivot!$B$2:$B$3</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Pivot!$A$4:$A$9</c:f>
              <c:strCache>
                <c:ptCount val="5"/>
                <c:pt idx="0">
                  <c:v>Awaiting 3rd Party</c:v>
                </c:pt>
                <c:pt idx="1">
                  <c:v>Awaiting User Info</c:v>
                </c:pt>
                <c:pt idx="2">
                  <c:v>Closed</c:v>
                </c:pt>
                <c:pt idx="3">
                  <c:v>Resolved</c:v>
                </c:pt>
                <c:pt idx="4">
                  <c:v>Resolved – Awaiting Problem</c:v>
                </c:pt>
              </c:strCache>
            </c:strRef>
          </c:cat>
          <c:val>
            <c:numRef>
              <c:f>Pivot!$B$4:$B$9</c:f>
              <c:numCache>
                <c:formatCode>General</c:formatCode>
                <c:ptCount val="5"/>
                <c:pt idx="0">
                  <c:v>13</c:v>
                </c:pt>
                <c:pt idx="1">
                  <c:v>3</c:v>
                </c:pt>
                <c:pt idx="2">
                  <c:v>27</c:v>
                </c:pt>
                <c:pt idx="3">
                  <c:v>7</c:v>
                </c:pt>
                <c:pt idx="4">
                  <c:v>2</c:v>
                </c:pt>
              </c:numCache>
            </c:numRef>
          </c:val>
        </c:ser>
        <c:dLbls>
          <c:showLegendKey val="0"/>
          <c:showVal val="0"/>
          <c:showCatName val="0"/>
          <c:showSerName val="0"/>
          <c:showPercent val="0"/>
          <c:showBubbleSize val="0"/>
        </c:dLbls>
        <c:gapWidth val="150"/>
        <c:axId val="144056320"/>
        <c:axId val="144058240"/>
      </c:barChart>
      <c:catAx>
        <c:axId val="144056320"/>
        <c:scaling>
          <c:orientation val="minMax"/>
        </c:scaling>
        <c:delete val="0"/>
        <c:axPos val="b"/>
        <c:majorTickMark val="out"/>
        <c:minorTickMark val="none"/>
        <c:tickLblPos val="nextTo"/>
        <c:crossAx val="144058240"/>
        <c:crosses val="autoZero"/>
        <c:auto val="1"/>
        <c:lblAlgn val="ctr"/>
        <c:lblOffset val="100"/>
        <c:noMultiLvlLbl val="0"/>
      </c:catAx>
      <c:valAx>
        <c:axId val="144058240"/>
        <c:scaling>
          <c:orientation val="minMax"/>
        </c:scaling>
        <c:delete val="0"/>
        <c:axPos val="l"/>
        <c:majorGridlines/>
        <c:numFmt formatCode="General" sourceLinked="1"/>
        <c:majorTickMark val="out"/>
        <c:minorTickMark val="none"/>
        <c:tickLblPos val="nextTo"/>
        <c:crossAx val="144056320"/>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743"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91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93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9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03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05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0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12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15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17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812"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83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86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8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9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9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95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9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77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00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0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79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81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83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6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88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724"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007"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10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789"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29.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9.xml"/><Relationship Id="rId1" Type="http://schemas.openxmlformats.org/officeDocument/2006/relationships/vmlDrawing" Target="../drawings/vmlDrawing31.vml"/><Relationship Id="rId5" Type="http://schemas.openxmlformats.org/officeDocument/2006/relationships/image" Target="../media/image22.wmf"/><Relationship Id="rId4" Type="http://schemas.openxmlformats.org/officeDocument/2006/relationships/oleObject" Target="../embeddings/Microsoft_Excel_97-2003_Worksheet1.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03/09/17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56337933"/>
              </p:ext>
            </p:extLst>
          </p:nvPr>
        </p:nvGraphicFramePr>
        <p:xfrm>
          <a:off x="292100" y="1397001"/>
          <a:ext cx="8639249" cy="4929845"/>
        </p:xfrm>
        <a:graphic>
          <a:graphicData uri="http://schemas.openxmlformats.org/drawingml/2006/table">
            <a:tbl>
              <a:tblPr firstRow="1" bandRow="1">
                <a:tableStyleId>{7DF18680-E054-41AD-8BC1-D1AEF772440D}</a:tableStyleId>
              </a:tblPr>
              <a:tblGrid>
                <a:gridCol w="2271366"/>
                <a:gridCol w="1186062"/>
                <a:gridCol w="1082424"/>
                <a:gridCol w="1001820"/>
                <a:gridCol w="800944"/>
                <a:gridCol w="1386936"/>
                <a:gridCol w="909697"/>
              </a:tblGrid>
              <a:tr h="692453">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82434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Mobility Team or tiger team to be formed to resolve all CLICK mobile issues.</a:t>
                      </a:r>
                    </a:p>
                  </a:txBody>
                  <a:tcPr/>
                </a:tc>
                <a:tc>
                  <a:txBody>
                    <a:bodyPr/>
                    <a:lstStyle/>
                    <a:p>
                      <a:r>
                        <a:rPr lang="en-US" sz="1000" dirty="0" smtClean="0"/>
                        <a:t>Rohit/Gopi</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On the next steps Waiting response from Rohit on FE’s details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endParaRPr lang="en-US" sz="1000" dirty="0"/>
                    </a:p>
                  </a:txBody>
                  <a:tcPr/>
                </a:tc>
              </a:tr>
              <a:tr h="99816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1000" dirty="0" smtClean="0"/>
                        <a:t>Hita/Andrey/Urmila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28-Feb-2017</a:t>
                      </a:r>
                      <a:endParaRPr lang="en-US" sz="1000" dirty="0"/>
                    </a:p>
                  </a:txBody>
                  <a:tcPr/>
                </a:tc>
                <a:tc>
                  <a:txBody>
                    <a:bodyPr/>
                    <a:lstStyle/>
                    <a:p>
                      <a:endParaRPr lang="en-US" sz="1000" dirty="0"/>
                    </a:p>
                  </a:txBody>
                  <a:tcPr/>
                </a:tc>
                <a:tc>
                  <a:txBody>
                    <a:bodyPr/>
                    <a:lstStyle/>
                    <a:p>
                      <a:r>
                        <a:rPr lang="en-US" sz="1000" dirty="0" smtClean="0"/>
                        <a:t>Planning</a:t>
                      </a:r>
                      <a:r>
                        <a:rPr lang="en-US" sz="1000" baseline="0" dirty="0" smtClean="0"/>
                        <a:t> for demo on performance improvements areas we implemented in our local machine</a:t>
                      </a:r>
                      <a:r>
                        <a:rPr lang="en-US" sz="1000" dirty="0" smtClean="0"/>
                        <a:t>.</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a:t>
                      </a:r>
                      <a:r>
                        <a:rPr lang="en-US" sz="1000" baseline="0" dirty="0" smtClean="0"/>
                        <a:t> Progress</a:t>
                      </a:r>
                      <a:endParaRPr lang="en-US" sz="1000" dirty="0" smtClean="0"/>
                    </a:p>
                    <a:p>
                      <a:endParaRPr lang="en-US" sz="1000" dirty="0"/>
                    </a:p>
                  </a:txBody>
                  <a:tcPr/>
                </a:tc>
              </a:tr>
              <a:tr h="461635">
                <a:tc>
                  <a:txBody>
                    <a:bodyPr/>
                    <a:lstStyle/>
                    <a:p>
                      <a:r>
                        <a:rPr lang="en-US" sz="1000" kern="1200" baseline="0" dirty="0" smtClean="0">
                          <a:solidFill>
                            <a:schemeClr val="dk1"/>
                          </a:solidFill>
                          <a:effectLst/>
                          <a:latin typeface="+mn-lt"/>
                          <a:ea typeface="+mn-ea"/>
                          <a:cs typeface="+mn-cs"/>
                        </a:rPr>
                        <a:t>Ownership on Tickets/Process adherence(Agile Mechanism)</a:t>
                      </a:r>
                      <a:endParaRPr lang="en-US" sz="1000" kern="1200" baseline="0" dirty="0">
                        <a:solidFill>
                          <a:schemeClr val="dk1"/>
                        </a:solidFill>
                        <a:effectLst/>
                        <a:latin typeface="+mn-lt"/>
                        <a:ea typeface="+mn-ea"/>
                        <a:cs typeface="+mn-cs"/>
                      </a:endParaRPr>
                    </a:p>
                  </a:txBody>
                  <a:tcPr/>
                </a:tc>
                <a:tc>
                  <a:txBody>
                    <a:bodyPr/>
                    <a:lstStyle/>
                    <a:p>
                      <a:r>
                        <a:rPr lang="en-US" sz="1000" dirty="0" smtClean="0"/>
                        <a:t>Suvarna/Sathyaraj</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Ongoing</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In Progress</a:t>
                      </a:r>
                      <a:endParaRPr lang="en-US" sz="1000" dirty="0"/>
                    </a:p>
                  </a:txBody>
                  <a:tcPr/>
                </a:tc>
              </a:tr>
              <a:tr h="461635">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GEHC to share nonfunctional requirements</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endParaRPr lang="en-US" sz="1000" dirty="0"/>
                    </a:p>
                  </a:txBody>
                  <a:tcPr/>
                </a:tc>
                <a:tc>
                  <a:txBody>
                    <a:bodyPr/>
                    <a:lstStyle/>
                    <a:p>
                      <a:r>
                        <a:rPr lang="en-US" sz="1000" dirty="0" smtClean="0"/>
                        <a:t>Few are identified from Rally </a:t>
                      </a:r>
                      <a:endParaRPr lang="en-US" sz="1000" dirty="0"/>
                    </a:p>
                  </a:txBody>
                  <a:tcPr/>
                </a:tc>
                <a:tc>
                  <a:txBody>
                    <a:bodyPr/>
                    <a:lstStyle/>
                    <a:p>
                      <a:r>
                        <a:rPr lang="en-US" sz="1000" dirty="0" smtClean="0"/>
                        <a:t>In Progress</a:t>
                      </a:r>
                      <a:endParaRPr lang="en-US" sz="1000" dirty="0"/>
                    </a:p>
                  </a:txBody>
                  <a:tcPr/>
                </a:tc>
              </a:tr>
              <a:tr h="638170">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GEHC to check and confirm on L1 support - on call support</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endParaRPr lang="en-US" sz="1000" dirty="0"/>
                    </a:p>
                  </a:txBody>
                  <a:tcPr/>
                </a:tc>
                <a:tc>
                  <a:txBody>
                    <a:bodyPr/>
                    <a:lstStyle/>
                    <a:p>
                      <a:pPr marL="0" algn="l" defTabSz="844029" rtl="0" eaLnBrk="1" latinLnBrk="0" hangingPunct="1"/>
                      <a:r>
                        <a:rPr lang="en-US" sz="1000" kern="1200" dirty="0" smtClean="0">
                          <a:solidFill>
                            <a:schemeClr val="dk1"/>
                          </a:solidFill>
                          <a:latin typeface="+mn-lt"/>
                          <a:ea typeface="+mn-ea"/>
                          <a:cs typeface="+mn-cs"/>
                        </a:rPr>
                        <a:t>CG team confirmed to go for On call support to GE </a:t>
                      </a:r>
                      <a:endParaRPr lang="en-US" sz="1000" kern="1200" dirty="0">
                        <a:solidFill>
                          <a:schemeClr val="dk1"/>
                        </a:solidFill>
                        <a:latin typeface="+mn-lt"/>
                        <a:ea typeface="+mn-ea"/>
                        <a:cs typeface="+mn-cs"/>
                      </a:endParaRPr>
                    </a:p>
                  </a:txBody>
                  <a:tcPr/>
                </a:tc>
                <a:tc>
                  <a:txBody>
                    <a:bodyPr/>
                    <a:lstStyle/>
                    <a:p>
                      <a:r>
                        <a:rPr lang="en-US" sz="1000" dirty="0" smtClean="0"/>
                        <a:t>In Progress</a:t>
                      </a:r>
                      <a:endParaRPr lang="en-US" sz="1000" dirty="0"/>
                    </a:p>
                  </a:txBody>
                  <a:tcPr/>
                </a:tc>
              </a:tr>
              <a:tr h="693479">
                <a:tc>
                  <a:txBody>
                    <a:bodyPr/>
                    <a:lstStyle/>
                    <a:p>
                      <a:pPr marL="0" algn="l" defTabSz="844029" rtl="0" eaLnBrk="1" latinLnBrk="0" hangingPunct="1"/>
                      <a:r>
                        <a:rPr lang="en-US" sz="1000" kern="1200" baseline="0" dirty="0" smtClean="0">
                          <a:solidFill>
                            <a:schemeClr val="dk1"/>
                          </a:solidFill>
                          <a:effectLst/>
                          <a:latin typeface="+mn-lt"/>
                          <a:ea typeface="+mn-ea"/>
                          <a:cs typeface="+mn-cs"/>
                        </a:rPr>
                        <a:t>CLICK DB access for CG team GE to setup a separate call to discuss </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WSR meeting</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endParaRPr lang="en-US" sz="1000" dirty="0"/>
                    </a:p>
                  </a:txBody>
                  <a:tcPr/>
                </a:tc>
                <a:tc>
                  <a:txBody>
                    <a:bodyPr/>
                    <a:lstStyle/>
                    <a:p>
                      <a:pPr marL="0" lvl="0" algn="l" defTabSz="844029" rtl="0" eaLnBrk="1" latinLnBrk="0" hangingPunct="1"/>
                      <a:r>
                        <a:rPr lang="en-US" sz="1000" kern="1200" dirty="0" smtClean="0">
                          <a:solidFill>
                            <a:schemeClr val="dk1"/>
                          </a:solidFill>
                          <a:latin typeface="+mn-lt"/>
                          <a:ea typeface="+mn-ea"/>
                          <a:cs typeface="+mn-cs"/>
                        </a:rPr>
                        <a:t>Click team to provide DB backup on a daily basis and follow-up meeting is scheduled for</a:t>
                      </a:r>
                      <a:r>
                        <a:rPr lang="en-US" sz="1000" kern="1200" baseline="0" dirty="0" smtClean="0">
                          <a:solidFill>
                            <a:schemeClr val="dk1"/>
                          </a:solidFill>
                          <a:latin typeface="+mn-lt"/>
                          <a:ea typeface="+mn-ea"/>
                          <a:cs typeface="+mn-cs"/>
                        </a:rPr>
                        <a:t> Monday.</a:t>
                      </a:r>
                      <a:endParaRPr lang="en-US" sz="1000" kern="1200" dirty="0">
                        <a:solidFill>
                          <a:schemeClr val="dk1"/>
                        </a:solidFill>
                        <a:latin typeface="+mn-lt"/>
                        <a:ea typeface="+mn-ea"/>
                        <a:cs typeface="+mn-cs"/>
                      </a:endParaRPr>
                    </a:p>
                  </a:txBody>
                  <a:tcPr/>
                </a:tc>
                <a:tc>
                  <a:txBody>
                    <a:bodyPr/>
                    <a:lstStyle/>
                    <a:p>
                      <a:r>
                        <a:rPr lang="en-US" sz="1000" dirty="0" smtClean="0"/>
                        <a:t>In Progress</a:t>
                      </a:r>
                      <a:endParaRPr lang="en-US" sz="10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938992"/>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resolution to infrastructure related </a:t>
            </a:r>
            <a:r>
              <a:rPr lang="en-US" sz="1200" dirty="0" smtClean="0">
                <a:latin typeface="Candara" panose="020E0502030303020204" pitchFamily="34" charset="0"/>
              </a:rPr>
              <a:t>queries and common forum to resolve.</a:t>
            </a: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support on performance related  issues on CLICK side</a:t>
            </a:r>
            <a:r>
              <a:rPr lang="en-US" sz="1200" dirty="0" smtClean="0">
                <a:latin typeface="Candara" panose="020E0502030303020204" pitchFamily="34" charset="0"/>
              </a:rPr>
              <a:t>.</a:t>
            </a:r>
          </a:p>
          <a:p>
            <a:pPr marL="171450" indent="-171450">
              <a:buFont typeface="Wingdings" panose="05000000000000000000" pitchFamily="2" charset="2"/>
              <a:buChar char="Ø"/>
            </a:pPr>
            <a:r>
              <a:rPr lang="en-US" sz="1200" dirty="0">
                <a:latin typeface="Candara" panose="020E0502030303020204" pitchFamily="34" charset="0"/>
              </a:rPr>
              <a:t>Need help from CLICK team on </a:t>
            </a:r>
            <a:r>
              <a:rPr lang="en-US" sz="1200" dirty="0" smtClean="0">
                <a:latin typeface="Candara" panose="020E0502030303020204" pitchFamily="34" charset="0"/>
              </a:rPr>
              <a:t>Environment </a:t>
            </a:r>
            <a:r>
              <a:rPr lang="en-US" sz="1200" dirty="0">
                <a:latin typeface="Candara" panose="020E0502030303020204" pitchFamily="34" charset="0"/>
              </a:rPr>
              <a:t>details for further analysis on Mobile sync issue.</a:t>
            </a:r>
          </a:p>
          <a:p>
            <a:endParaRPr lang="en-US" sz="1200" dirty="0" smtClean="0">
              <a:latin typeface="Candara" panose="020E0502030303020204" pitchFamily="34" charset="0"/>
            </a:endParaRPr>
          </a:p>
          <a:p>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03/09/17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1015663"/>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Click </a:t>
            </a:r>
            <a:r>
              <a:rPr lang="en-US" sz="1200" dirty="0">
                <a:latin typeface="Candara" panose="020E0502030303020204" pitchFamily="34" charset="0"/>
              </a:rPr>
              <a:t>DB access(Prod, Stage, Sandbox) for Gopi &amp; </a:t>
            </a:r>
            <a:r>
              <a:rPr lang="en-US" sz="1200" dirty="0" smtClean="0">
                <a:latin typeface="Candara" panose="020E0502030303020204" pitchFamily="34" charset="0"/>
              </a:rPr>
              <a:t>Preeti</a:t>
            </a:r>
          </a:p>
          <a:p>
            <a:pPr marL="171450" indent="-171450">
              <a:buFont typeface="Wingdings" panose="05000000000000000000" pitchFamily="2" charset="2"/>
              <a:buChar char="Ø"/>
            </a:pPr>
            <a:r>
              <a:rPr lang="en-US" sz="1200" dirty="0">
                <a:latin typeface="Candara" panose="020E0502030303020204" pitchFamily="34" charset="0"/>
              </a:rPr>
              <a:t>Subsequent cancelling of </a:t>
            </a:r>
            <a:r>
              <a:rPr lang="en-US" sz="1200" dirty="0" smtClean="0">
                <a:latin typeface="Candara" panose="020E0502030303020204" pitchFamily="34" charset="0"/>
              </a:rPr>
              <a:t> Backlog grooming of functional user stories sessions may  impact Sprint </a:t>
            </a:r>
            <a:r>
              <a:rPr lang="en-US" sz="1200" dirty="0">
                <a:latin typeface="Candara" panose="020E0502030303020204" pitchFamily="34" charset="0"/>
              </a:rPr>
              <a:t>planning activities.</a:t>
            </a:r>
            <a:endParaRPr lang="en-US" sz="1200" dirty="0" smtClean="0">
              <a:latin typeface="Candara" panose="020E0502030303020204" pitchFamily="34" charset="0"/>
            </a:endParaRPr>
          </a:p>
          <a:p>
            <a:endParaRPr lang="en-US" sz="1200" dirty="0" smtClean="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585323"/>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latin typeface="Candara" panose="020E0502030303020204" pitchFamily="34" charset="0"/>
            </a:endParaRPr>
          </a:p>
          <a:p>
            <a:pPr marL="285750" lvl="1" indent="-285750">
              <a:buFont typeface="Wingdings" panose="05000000000000000000" pitchFamily="2" charset="2"/>
              <a:buChar char="Ø"/>
              <a:defRPr/>
            </a:pPr>
            <a:r>
              <a:rPr lang="en-US" sz="1100" dirty="0" smtClean="0">
                <a:latin typeface="Candara" panose="020E0502030303020204" pitchFamily="34" charset="0"/>
              </a:rPr>
              <a:t>CLICK ASEAN </a:t>
            </a:r>
            <a:r>
              <a:rPr lang="en-US" sz="1100" dirty="0">
                <a:latin typeface="Candara" panose="020E0502030303020204" pitchFamily="34" charset="0"/>
              </a:rPr>
              <a:t>CSC A</a:t>
            </a:r>
            <a:r>
              <a:rPr lang="en-US" sz="1100" dirty="0" smtClean="0">
                <a:latin typeface="Candara" panose="020E0502030303020204" pitchFamily="34" charset="0"/>
              </a:rPr>
              <a:t>gent and </a:t>
            </a:r>
            <a:r>
              <a:rPr lang="en-US" sz="1100" dirty="0">
                <a:latin typeface="Candara" panose="020E0502030303020204" pitchFamily="34" charset="0"/>
              </a:rPr>
              <a:t>ASEAN CSC Super User template recreated on Stage and Prod </a:t>
            </a:r>
            <a:r>
              <a:rPr lang="en-US" sz="1100" dirty="0" smtClean="0">
                <a:latin typeface="Candara" panose="020E0502030303020204" pitchFamily="34" charset="0"/>
              </a:rPr>
              <a:t>environment</a:t>
            </a:r>
          </a:p>
          <a:p>
            <a:pPr marL="285750" lvl="1" indent="-285750">
              <a:buFont typeface="Wingdings" panose="05000000000000000000" pitchFamily="2" charset="2"/>
              <a:buChar char="Ø"/>
              <a:defRPr/>
            </a:pPr>
            <a:r>
              <a:rPr lang="en-US" sz="1100" dirty="0" smtClean="0">
                <a:latin typeface="Candara" panose="020E0502030303020204" pitchFamily="34" charset="0"/>
              </a:rPr>
              <a:t>CLICK SR </a:t>
            </a:r>
            <a:r>
              <a:rPr lang="en-US" sz="1100" dirty="0">
                <a:latin typeface="Candara" panose="020E0502030303020204" pitchFamily="34" charset="0"/>
              </a:rPr>
              <a:t>Description and Desired Date field are configured for ASEAN CSC Super User template on Stage and Prod </a:t>
            </a:r>
            <a:r>
              <a:rPr lang="en-US" sz="1100" dirty="0" smtClean="0">
                <a:latin typeface="Candara" panose="020E0502030303020204" pitchFamily="34" charset="0"/>
              </a:rPr>
              <a:t>environment</a:t>
            </a:r>
          </a:p>
          <a:p>
            <a:pPr marL="285750" lvl="1" indent="-285750">
              <a:buFont typeface="Wingdings" panose="05000000000000000000" pitchFamily="2" charset="2"/>
              <a:buChar char="Ø"/>
            </a:pPr>
            <a:r>
              <a:rPr lang="en-US" sz="1100" dirty="0" smtClean="0">
                <a:latin typeface="Candara" panose="020E0502030303020204" pitchFamily="34" charset="0"/>
              </a:rPr>
              <a:t>R1.4 Iteration 1 completed and demo with the product owners to get the acceptance.</a:t>
            </a:r>
          </a:p>
          <a:p>
            <a:pPr marL="285750" indent="-285750">
              <a:buFont typeface="Wingdings" panose="05000000000000000000" pitchFamily="2" charset="2"/>
              <a:buChar char="Ø"/>
            </a:pPr>
            <a:r>
              <a:rPr lang="en-US" sz="1100" b="1" dirty="0" smtClean="0">
                <a:latin typeface="Candara" panose="020E0502030303020204" pitchFamily="34" charset="0"/>
              </a:rPr>
              <a:t>Testing</a:t>
            </a:r>
            <a:r>
              <a:rPr lang="en-US" sz="1100" dirty="0" smtClean="0">
                <a:latin typeface="Candara" panose="020E0502030303020204" pitchFamily="34" charset="0"/>
              </a:rPr>
              <a:t> : </a:t>
            </a:r>
            <a:r>
              <a:rPr lang="en-US" sz="1100" dirty="0">
                <a:latin typeface="Candara" panose="020E0502030303020204" pitchFamily="34" charset="0"/>
              </a:rPr>
              <a:t>System Id blank issue (Pop up for blank System ID) is tested in CRP and working as expected </a:t>
            </a:r>
            <a:r>
              <a:rPr lang="en-US" sz="1100" dirty="0" smtClean="0">
                <a:latin typeface="Candara" panose="020E0502030303020204" pitchFamily="34" charset="0"/>
              </a:rPr>
              <a:t>now.</a:t>
            </a:r>
          </a:p>
          <a:p>
            <a:pPr marL="285750" indent="-285750">
              <a:buFont typeface="Wingdings" panose="05000000000000000000" pitchFamily="2" charset="2"/>
              <a:buChar char="Ø"/>
            </a:pPr>
            <a:r>
              <a:rPr lang="en-US" sz="1100" dirty="0" smtClean="0">
                <a:latin typeface="Candara" panose="020E0502030303020204" pitchFamily="34" charset="0"/>
              </a:rPr>
              <a:t>Analysis is in progress on performance testing tool </a:t>
            </a:r>
            <a:r>
              <a:rPr lang="en-US" sz="1100" b="1" dirty="0" smtClean="0">
                <a:latin typeface="Candara" panose="020E0502030303020204" pitchFamily="34" charset="0"/>
              </a:rPr>
              <a:t>Jmeter</a:t>
            </a:r>
            <a:r>
              <a:rPr lang="en-US" sz="1100" dirty="0" smtClean="0">
                <a:latin typeface="Candara" panose="020E0502030303020204" pitchFamily="34" charset="0"/>
              </a:rPr>
              <a:t> which is used to load test functional behavior and measure performance</a:t>
            </a:r>
          </a:p>
          <a:p>
            <a:pPr marL="285750" indent="-285750">
              <a:buFont typeface="Wingdings" panose="05000000000000000000" pitchFamily="2" charset="2"/>
              <a:buChar char="Ø"/>
            </a:pPr>
            <a:r>
              <a:rPr lang="en-US" sz="1100" dirty="0" smtClean="0">
                <a:latin typeface="Candara" panose="020E0502030303020204" pitchFamily="34" charset="0"/>
              </a:rPr>
              <a:t>Testing is in progress for R 1.4 Iteration 1 changes.</a:t>
            </a:r>
          </a:p>
          <a:p>
            <a:pPr marL="285750" indent="-285750">
              <a:buFont typeface="Wingdings" panose="05000000000000000000" pitchFamily="2" charset="2"/>
              <a:buChar char="Ø"/>
            </a:pPr>
            <a:r>
              <a:rPr lang="en-US" sz="1100" dirty="0" smtClean="0">
                <a:latin typeface="Candara" panose="020E0502030303020204" pitchFamily="34" charset="0"/>
              </a:rPr>
              <a:t>Performance testing changes implemented in local and testing is in progress in CRP environment.</a:t>
            </a:r>
          </a:p>
          <a:p>
            <a:pPr marL="285750" indent="-285750">
              <a:buFont typeface="Wingdings" panose="05000000000000000000" pitchFamily="2" charset="2"/>
              <a:buChar char="Ø"/>
            </a:pPr>
            <a:endParaRPr lang="en-US" sz="1000" dirty="0" smtClean="0">
              <a:latin typeface="Candara" panose="020E0502030303020204" pitchFamily="34" charset="0"/>
            </a:endParaRP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27241743"/>
              </p:ext>
            </p:extLst>
          </p:nvPr>
        </p:nvGraphicFramePr>
        <p:xfrm>
          <a:off x="273134" y="1417842"/>
          <a:ext cx="8583789" cy="4895102"/>
        </p:xfrm>
        <a:graphic>
          <a:graphicData uri="http://schemas.openxmlformats.org/drawingml/2006/table">
            <a:tbl>
              <a:tblPr firstRow="1" bandRow="1">
                <a:tableStyleId>{7DF18680-E054-41AD-8BC1-D1AEF772440D}</a:tableStyleId>
              </a:tblPr>
              <a:tblGrid>
                <a:gridCol w="2489605"/>
                <a:gridCol w="796400"/>
                <a:gridCol w="1258079"/>
                <a:gridCol w="4039705"/>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1803016">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CG</a:t>
                      </a:r>
                      <a:r>
                        <a:rPr lang="en-US" sz="800" baseline="0" dirty="0" smtClean="0"/>
                        <a:t> Team</a:t>
                      </a:r>
                      <a:endParaRPr lang="en-US" sz="800" dirty="0" smtClean="0"/>
                    </a:p>
                    <a:p>
                      <a:endParaRPr lang="en-US" sz="800" dirty="0"/>
                    </a:p>
                  </a:txBody>
                  <a:tcPr/>
                </a:tc>
                <a:tc>
                  <a:txBody>
                    <a:bodyPr/>
                    <a:lstStyle/>
                    <a:p>
                      <a:r>
                        <a:rPr lang="en-US" sz="800" dirty="0" smtClean="0"/>
                        <a:t>In Progress</a:t>
                      </a:r>
                      <a:endParaRPr lang="en-US" sz="800" dirty="0"/>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Received the artifacts related to debug log configuration file  but yet to receive end to end environments details from CLICK team which was requested last week.</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Had a discussion with our Internal mobile app dev team  on click mobile session time, session expired time and retry expired session mechanism.</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Here are few next steps identified from Tiger and Mobile iron team discussions: </a:t>
                      </a:r>
                    </a:p>
                    <a:p>
                      <a:pPr marL="593465" lvl="1" indent="-171450" algn="l">
                        <a:buFont typeface="Wingdings" panose="05000000000000000000" pitchFamily="2" charset="2"/>
                        <a:buChar char="§"/>
                      </a:pPr>
                      <a:r>
                        <a:rPr lang="en-US" sz="800" kern="1200" baseline="0" dirty="0" smtClean="0">
                          <a:solidFill>
                            <a:schemeClr val="dk1"/>
                          </a:solidFill>
                          <a:latin typeface="+mn-lt"/>
                          <a:ea typeface="+mn-ea"/>
                          <a:cs typeface="+mn-cs"/>
                        </a:rPr>
                        <a:t>Involve functional team.</a:t>
                      </a:r>
                    </a:p>
                    <a:p>
                      <a:pPr marL="593465" lvl="1" indent="-171450" algn="l">
                        <a:buFont typeface="Wingdings" panose="05000000000000000000" pitchFamily="2" charset="2"/>
                        <a:buChar char="§"/>
                      </a:pPr>
                      <a:r>
                        <a:rPr lang="en-US" sz="800" kern="1200" baseline="0" dirty="0" smtClean="0">
                          <a:solidFill>
                            <a:schemeClr val="dk1"/>
                          </a:solidFill>
                          <a:latin typeface="+mn-lt"/>
                          <a:ea typeface="+mn-ea"/>
                          <a:cs typeface="+mn-cs"/>
                        </a:rPr>
                        <a:t>Share test SSO’s with MI, SSO and Click team.</a:t>
                      </a:r>
                    </a:p>
                    <a:p>
                      <a:pPr marL="593465" lvl="1" indent="-171450" algn="l">
                        <a:buFont typeface="Wingdings" panose="05000000000000000000" pitchFamily="2" charset="2"/>
                        <a:buChar char="§"/>
                      </a:pPr>
                      <a:r>
                        <a:rPr lang="en-US" sz="800" kern="1200" baseline="0" dirty="0" smtClean="0">
                          <a:solidFill>
                            <a:schemeClr val="dk1"/>
                          </a:solidFill>
                          <a:latin typeface="+mn-lt"/>
                          <a:ea typeface="+mn-ea"/>
                          <a:cs typeface="+mn-cs"/>
                        </a:rPr>
                        <a:t>Try to capture logs for FEs SSOs on MI and SSO.</a:t>
                      </a:r>
                    </a:p>
                    <a:p>
                      <a:pPr marL="593465" lvl="1" indent="-171450" algn="l">
                        <a:buFont typeface="Wingdings" panose="05000000000000000000" pitchFamily="2" charset="2"/>
                        <a:buChar char="§"/>
                      </a:pPr>
                      <a:r>
                        <a:rPr lang="en-US" sz="800" kern="1200" baseline="0" dirty="0" smtClean="0">
                          <a:solidFill>
                            <a:schemeClr val="dk1"/>
                          </a:solidFill>
                          <a:latin typeface="+mn-lt"/>
                          <a:ea typeface="+mn-ea"/>
                          <a:cs typeface="+mn-cs"/>
                        </a:rPr>
                        <a:t>Analyze the logs for any new ticket raised. </a:t>
                      </a:r>
                    </a:p>
                    <a:p>
                      <a:pPr marL="593465" marR="0" lvl="1" indent="-171450" algn="l" defTabSz="844029"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800" kern="1200" baseline="0" dirty="0" smtClean="0">
                          <a:solidFill>
                            <a:schemeClr val="dk1"/>
                          </a:solidFill>
                          <a:latin typeface="+mn-lt"/>
                          <a:ea typeface="+mn-ea"/>
                          <a:cs typeface="+mn-cs"/>
                        </a:rPr>
                        <a:t>Debug mode need to be activated  for  list of FE’s (waiting response from Rohit on FE’s details)</a:t>
                      </a:r>
                    </a:p>
                    <a:p>
                      <a:pPr marL="0" marR="0"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kern="1200" baseline="0" dirty="0" smtClean="0">
                        <a:solidFill>
                          <a:schemeClr val="dk1"/>
                        </a:solidFill>
                        <a:latin typeface="+mn-lt"/>
                        <a:ea typeface="+mn-ea"/>
                        <a:cs typeface="+mn-cs"/>
                      </a:endParaRPr>
                    </a:p>
                  </a:txBody>
                  <a:tcPr/>
                </a:tc>
              </a:tr>
              <a:tr h="1312596">
                <a:tc>
                  <a:txBody>
                    <a:bodyPr/>
                    <a:lstStyle/>
                    <a:p>
                      <a:r>
                        <a:rPr lang="en-US" sz="800" kern="1200" baseline="0" dirty="0" smtClean="0">
                          <a:solidFill>
                            <a:schemeClr val="dk1"/>
                          </a:solidFill>
                          <a:effectLst/>
                          <a:latin typeface="+mn-lt"/>
                          <a:ea typeface="+mn-ea"/>
                          <a:cs typeface="+mn-cs"/>
                        </a:rPr>
                        <a:t>SDT Booking Performance Issues</a:t>
                      </a:r>
                      <a:endParaRPr lang="en-US" sz="800" kern="1200" baseline="0" dirty="0">
                        <a:solidFill>
                          <a:schemeClr val="dk1"/>
                        </a:solidFill>
                        <a:effectLst/>
                        <a:latin typeface="+mn-lt"/>
                        <a:ea typeface="+mn-ea"/>
                        <a:cs typeface="+mn-cs"/>
                      </a:endParaRPr>
                    </a:p>
                  </a:txBody>
                  <a:tcPr/>
                </a:tc>
                <a:tc>
                  <a:txBody>
                    <a:bodyPr/>
                    <a:lstStyle/>
                    <a:p>
                      <a:r>
                        <a:rPr lang="en-US" sz="800" dirty="0" smtClean="0"/>
                        <a:t>CG</a:t>
                      </a:r>
                      <a:r>
                        <a:rPr lang="en-US" sz="800" baseline="0" dirty="0" smtClean="0"/>
                        <a:t> Team</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In Progress</a:t>
                      </a:r>
                    </a:p>
                    <a:p>
                      <a:endParaRPr lang="en-US" sz="800" dirty="0"/>
                    </a:p>
                  </a:txBody>
                  <a:tcPr/>
                </a:tc>
                <a:tc>
                  <a:txBody>
                    <a:bodyPr/>
                    <a:lstStyle/>
                    <a:p>
                      <a:pPr marL="0" marR="0" lvl="1"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dk1"/>
                          </a:solidFill>
                          <a:latin typeface="+mn-lt"/>
                          <a:ea typeface="+mn-ea"/>
                          <a:cs typeface="+mn-cs"/>
                        </a:rPr>
                        <a:t>Few already identified  performance improvement  areas  with their dependencies  related points in SDT :</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Inclusion of local database for master data loading in SDT- Communicating with Trace team to check the feasibility.</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Click calls method Optimization (ClickCallByOperation()) – Minimized geocoding calls which reduced the page load time of SDT</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SR Data retrieval- Communicating with click team if that is  feasible to implement.</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Indexing mechanism-Analyzing the feasibility from CLICK team</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solidFill>
                            <a:schemeClr val="dk1"/>
                          </a:solidFill>
                          <a:latin typeface="+mn-lt"/>
                          <a:ea typeface="+mn-ea"/>
                          <a:cs typeface="+mn-cs"/>
                        </a:rPr>
                        <a:t>Queries are pending regarding architecture assessment with network team.</a:t>
                      </a:r>
                      <a:endParaRPr lang="en-US" sz="800" kern="1200" baseline="0" dirty="0">
                        <a:solidFill>
                          <a:schemeClr val="dk1"/>
                        </a:solidFill>
                        <a:latin typeface="+mn-lt"/>
                        <a:ea typeface="+mn-ea"/>
                        <a:cs typeface="+mn-cs"/>
                      </a:endParaRPr>
                    </a:p>
                  </a:txBody>
                  <a:tcPr/>
                </a:tc>
              </a:tr>
              <a:tr h="331755">
                <a:tc>
                  <a:txBody>
                    <a:bodyPr/>
                    <a:lstStyle/>
                    <a:p>
                      <a:r>
                        <a:rPr lang="en-US" sz="800" kern="1200" baseline="0" dirty="0" smtClean="0">
                          <a:solidFill>
                            <a:schemeClr val="dk1"/>
                          </a:solidFill>
                          <a:effectLst/>
                          <a:latin typeface="+mn-lt"/>
                          <a:ea typeface="+mn-ea"/>
                          <a:cs typeface="+mn-cs"/>
                        </a:rPr>
                        <a:t>Release Management</a:t>
                      </a:r>
                      <a:endParaRPr lang="en-US" sz="800" kern="1200" baseline="0" dirty="0">
                        <a:solidFill>
                          <a:schemeClr val="dk1"/>
                        </a:solidFill>
                        <a:effectLst/>
                        <a:latin typeface="+mn-lt"/>
                        <a:ea typeface="+mn-ea"/>
                        <a:cs typeface="+mn-cs"/>
                      </a:endParaRPr>
                    </a:p>
                  </a:txBody>
                  <a:tcPr/>
                </a:tc>
                <a:tc>
                  <a:txBody>
                    <a:bodyPr/>
                    <a:lstStyle/>
                    <a:p>
                      <a:r>
                        <a:rPr lang="en-US" sz="800" dirty="0" smtClean="0"/>
                        <a:t>CG</a:t>
                      </a:r>
                      <a:r>
                        <a:rPr lang="en-US" sz="800" baseline="0" dirty="0" smtClean="0"/>
                        <a:t> Team</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Ongoing</a:t>
                      </a:r>
                    </a:p>
                  </a:txBody>
                  <a:tcPr/>
                </a:tc>
                <a:tc>
                  <a:txBody>
                    <a:bodyPr/>
                    <a:lstStyle/>
                    <a:p>
                      <a:pPr marL="171450" indent="-171450">
                        <a:buFont typeface="Arial" panose="020B0604020202020204" pitchFamily="34" charset="0"/>
                        <a:buChar char="•"/>
                      </a:pPr>
                      <a:r>
                        <a:rPr lang="en-US" sz="800" baseline="0" dirty="0" smtClean="0">
                          <a:solidFill>
                            <a:schemeClr val="tx1"/>
                          </a:solidFill>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Incident</a:t>
                      </a:r>
                      <a:r>
                        <a:rPr lang="en-US" sz="800" kern="1200" baseline="0" dirty="0" smtClean="0">
                          <a:solidFill>
                            <a:schemeClr val="dk1"/>
                          </a:solidFill>
                          <a:effectLst/>
                          <a:latin typeface="+mn-lt"/>
                          <a:ea typeface="+mn-ea"/>
                          <a:cs typeface="+mn-cs"/>
                        </a:rPr>
                        <a:t> Management</a:t>
                      </a:r>
                      <a:endParaRPr lang="en-US" sz="800" kern="1200" dirty="0" smtClean="0">
                        <a:solidFill>
                          <a:schemeClr val="dk1"/>
                        </a:solidFill>
                        <a:effectLst/>
                        <a:latin typeface="+mn-lt"/>
                        <a:ea typeface="+mn-ea"/>
                        <a:cs typeface="+mn-cs"/>
                      </a:endParaRPr>
                    </a:p>
                  </a:txBody>
                  <a:tcPr/>
                </a:tc>
                <a:tc>
                  <a:txBody>
                    <a:bodyPr/>
                    <a:lstStyle/>
                    <a:p>
                      <a:r>
                        <a:rPr lang="en-US" sz="800" dirty="0" smtClean="0"/>
                        <a:t>CG</a:t>
                      </a:r>
                      <a:r>
                        <a:rPr lang="en-US" sz="800" baseline="0" dirty="0" smtClean="0"/>
                        <a:t> Team</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smtClean="0"/>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smtClean="0"/>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smtClean="0"/>
                        <a:t>Incidents reported in this week are closed.</a:t>
                      </a:r>
                      <a:endParaRPr lang="en-US" sz="800" dirty="0" smtClean="0"/>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baseline="0" dirty="0" smtClean="0">
                          <a:solidFill>
                            <a:schemeClr val="dk1"/>
                          </a:solidFill>
                          <a:effectLst/>
                          <a:latin typeface="+mn-lt"/>
                          <a:ea typeface="+mn-ea"/>
                          <a:cs typeface="+mn-cs"/>
                        </a:rPr>
                        <a:t>Support and Development Process streamlining</a:t>
                      </a:r>
                    </a:p>
                  </a:txBody>
                  <a:tcPr/>
                </a:tc>
                <a:tc>
                  <a:txBody>
                    <a:bodyPr/>
                    <a:lstStyle/>
                    <a:p>
                      <a:r>
                        <a:rPr lang="en-US" sz="800" dirty="0" smtClean="0"/>
                        <a:t>CG</a:t>
                      </a:r>
                      <a:r>
                        <a:rPr lang="en-US" sz="800" baseline="0" dirty="0" smtClean="0"/>
                        <a:t> Team</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Ongoing</a:t>
                      </a:r>
                    </a:p>
                  </a:txBody>
                  <a:tcPr/>
                </a:tc>
                <a:tc>
                  <a:txBody>
                    <a:bodyPr/>
                    <a:lstStyle/>
                    <a:p>
                      <a:pPr marL="171450" indent="-171450">
                        <a:buFont typeface="Arial" panose="020B0604020202020204" pitchFamily="34" charset="0"/>
                        <a:buChar char="•"/>
                      </a:pPr>
                      <a:r>
                        <a:rPr lang="en-US" sz="800" dirty="0" smtClean="0"/>
                        <a:t>Agile metrics</a:t>
                      </a:r>
                      <a:r>
                        <a:rPr lang="en-US" sz="800" baseline="0" dirty="0" smtClean="0"/>
                        <a:t> identified and tracked through Rally.</a:t>
                      </a:r>
                      <a:endParaRPr lang="en-US" sz="800" dirty="0" smtClean="0"/>
                    </a:p>
                    <a:p>
                      <a:pPr marL="171450" indent="-171450">
                        <a:buFont typeface="Arial" panose="020B0604020202020204" pitchFamily="34" charset="0"/>
                        <a:buChar char="•"/>
                      </a:pPr>
                      <a:r>
                        <a:rPr lang="en-US" sz="800" baseline="0" dirty="0" smtClean="0"/>
                        <a:t>Ensuring all email communication to have incident ticket created.</a:t>
                      </a:r>
                    </a:p>
                    <a:p>
                      <a:pPr marL="171450" indent="-171450">
                        <a:buFont typeface="Arial" panose="020B0604020202020204" pitchFamily="34" charset="0"/>
                        <a:buChar char="•"/>
                      </a:pPr>
                      <a:r>
                        <a:rPr lang="en-US" sz="800" baseline="0" dirty="0" smtClean="0"/>
                        <a:t>Internal defect tracker is maintained to track the QA/UAT defects and owners defined  for each defect.</a:t>
                      </a:r>
                    </a:p>
                    <a:p>
                      <a:pPr marL="0" indent="0">
                        <a:buFont typeface="Arial" panose="020B0604020202020204" pitchFamily="34" charset="0"/>
                        <a:buNone/>
                      </a:pPr>
                      <a:endParaRPr lang="en-US" sz="8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Metrics</a:t>
            </a:r>
          </a:p>
        </p:txBody>
      </p:sp>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9" name="TextBox 8"/>
          <p:cNvSpPr txBox="1"/>
          <p:nvPr/>
        </p:nvSpPr>
        <p:spPr>
          <a:xfrm>
            <a:off x="297712" y="1378695"/>
            <a:ext cx="4471708" cy="307777"/>
          </a:xfrm>
          <a:prstGeom prst="rect">
            <a:avLst/>
          </a:prstGeom>
          <a:noFill/>
        </p:spPr>
        <p:txBody>
          <a:bodyPr wrap="square" rtlCol="0">
            <a:spAutoFit/>
          </a:bodyPr>
          <a:lstStyle/>
          <a:p>
            <a:r>
              <a:rPr lang="en-US" sz="1400" b="1" dirty="0" smtClean="0"/>
              <a:t>SDT Iteration 2 - 6</a:t>
            </a:r>
            <a:r>
              <a:rPr lang="en-US" sz="1400" b="1" baseline="30000" dirty="0" smtClean="0"/>
              <a:t>th</a:t>
            </a:r>
            <a:r>
              <a:rPr lang="en-US" sz="1400" b="1" dirty="0" smtClean="0"/>
              <a:t> Mar to 10</a:t>
            </a:r>
            <a:r>
              <a:rPr lang="en-US" sz="1400" b="1" baseline="30000" dirty="0" smtClean="0"/>
              <a:t>th</a:t>
            </a:r>
            <a:r>
              <a:rPr lang="en-US" sz="1400" b="1" dirty="0" smtClean="0"/>
              <a:t> Mar ‘17</a:t>
            </a:r>
            <a:endParaRPr lang="en-US" sz="1400" b="1" dirty="0" smtClean="0">
              <a:solidFill>
                <a:schemeClr val="tx2">
                  <a:lumMod val="50000"/>
                </a:schemeClr>
              </a:solidFill>
            </a:endParaRPr>
          </a:p>
        </p:txBody>
      </p:sp>
      <p:sp>
        <p:nvSpPr>
          <p:cNvPr id="10" name="TextBox 42"/>
          <p:cNvSpPr txBox="1"/>
          <p:nvPr/>
        </p:nvSpPr>
        <p:spPr>
          <a:xfrm>
            <a:off x="4854508" y="1325505"/>
            <a:ext cx="4123237" cy="483447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r>
              <a:rPr lang="en-US" sz="1200" dirty="0" smtClean="0">
                <a:solidFill>
                  <a:srgbClr val="000000"/>
                </a:solidFill>
                <a:latin typeface="Calibri" pitchFamily="34" charset="0"/>
                <a:cs typeface="Calibri" pitchFamily="34" charset="0"/>
              </a:rPr>
              <a:t> </a:t>
            </a:r>
            <a:endParaRPr lang="en-US" sz="1200" dirty="0"/>
          </a:p>
          <a:p>
            <a:r>
              <a:rPr lang="en-US" sz="1200" b="1" dirty="0" smtClean="0"/>
              <a:t>Iteration Burndown Chart:</a:t>
            </a:r>
          </a:p>
          <a:p>
            <a:pPr marL="171450" indent="-171450">
              <a:buFont typeface="Arial" panose="020B0604020202020204" pitchFamily="34" charset="0"/>
              <a:buChar char="•"/>
            </a:pPr>
            <a:r>
              <a:rPr lang="en-US" sz="1100" dirty="0" smtClean="0"/>
              <a:t>This iteration is just 1 week long to help reveal problems/impediments faster and we can get feedback from these user stories from Product owner..</a:t>
            </a:r>
          </a:p>
          <a:p>
            <a:pPr marL="171450" indent="-171450">
              <a:buFont typeface="Arial" panose="020B0604020202020204" pitchFamily="34" charset="0"/>
              <a:buChar char="•"/>
            </a:pPr>
            <a:r>
              <a:rPr lang="en-US" sz="1100" dirty="0" smtClean="0"/>
              <a:t>Variations in TO-DO in the middle: </a:t>
            </a:r>
          </a:p>
          <a:p>
            <a:pPr marL="628650" lvl="1" indent="-171450">
              <a:buFont typeface="Arial" panose="020B0604020202020204" pitchFamily="34" charset="0"/>
              <a:buChar char="•"/>
            </a:pPr>
            <a:r>
              <a:rPr lang="en-US" sz="1100" dirty="0" smtClean="0"/>
              <a:t>First day ,during sprint planning, added some of the user story in the iteration backlog to get started.</a:t>
            </a:r>
          </a:p>
          <a:p>
            <a:pPr marL="628650" lvl="1" indent="-171450">
              <a:buFont typeface="Arial" panose="020B0604020202020204" pitchFamily="34" charset="0"/>
              <a:buChar char="•"/>
            </a:pPr>
            <a:r>
              <a:rPr lang="en-US" sz="1100" dirty="0" smtClean="0"/>
              <a:t>Tasks </a:t>
            </a:r>
            <a:r>
              <a:rPr lang="en-US" sz="1100" dirty="0"/>
              <a:t>keep on added up in the middle of the </a:t>
            </a:r>
            <a:r>
              <a:rPr lang="en-US" sz="1100" dirty="0" smtClean="0"/>
              <a:t>sprint</a:t>
            </a:r>
            <a:r>
              <a:rPr lang="en-US" sz="1100" dirty="0"/>
              <a:t> </a:t>
            </a:r>
            <a:r>
              <a:rPr lang="en-US" sz="1100" dirty="0" smtClean="0"/>
              <a:t>after the approval on technical analysis user story.</a:t>
            </a:r>
          </a:p>
          <a:p>
            <a:pPr marL="628650" lvl="1" indent="-171450">
              <a:buFont typeface="Arial" panose="020B0604020202020204" pitchFamily="34" charset="0"/>
              <a:buChar char="•"/>
            </a:pPr>
            <a:r>
              <a:rPr lang="en-US" sz="1100" dirty="0" smtClean="0"/>
              <a:t>To do meets the idea line.</a:t>
            </a:r>
          </a:p>
          <a:p>
            <a:pPr marL="628650" lvl="1" indent="-171450">
              <a:buFont typeface="Arial" panose="020B0604020202020204" pitchFamily="34" charset="0"/>
              <a:buChar char="•"/>
            </a:pPr>
            <a:r>
              <a:rPr lang="en-US" sz="1100" dirty="0" smtClean="0"/>
              <a:t>At the end of the sprint we will be able to complete the user stories covered in this iteration.</a:t>
            </a:r>
          </a:p>
          <a:p>
            <a:endParaRPr lang="en-US" sz="1200" b="1" dirty="0" smtClean="0"/>
          </a:p>
          <a:p>
            <a:r>
              <a:rPr lang="en-US" sz="1200" b="1" dirty="0" smtClean="0"/>
              <a:t>Iteration </a:t>
            </a:r>
            <a:r>
              <a:rPr lang="en-US" sz="1200" b="1" dirty="0"/>
              <a:t>Cumulative Flow </a:t>
            </a:r>
            <a:r>
              <a:rPr lang="en-US" sz="1200" b="1" dirty="0" smtClean="0"/>
              <a:t>Diagram</a:t>
            </a:r>
          </a:p>
          <a:p>
            <a:pPr marL="171450" indent="-171450">
              <a:buFont typeface="Arial" panose="020B0604020202020204" pitchFamily="34" charset="0"/>
              <a:buChar char="•"/>
            </a:pPr>
            <a:r>
              <a:rPr lang="en-US" sz="1100" dirty="0" smtClean="0"/>
              <a:t>At start of the sprint some of the task are in defined state and started working on some of the tasks from user story which shows In progress state.</a:t>
            </a:r>
            <a:endParaRPr lang="en-US" sz="1100" dirty="0"/>
          </a:p>
          <a:p>
            <a:endParaRPr lang="en-US" sz="1200" dirty="0" smtClean="0"/>
          </a:p>
          <a:p>
            <a:endParaRPr lang="en-US" sz="1200" dirty="0" smtClean="0"/>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70" y="1786502"/>
            <a:ext cx="34861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59" y="3913549"/>
            <a:ext cx="3748088"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descr="blue popout.png"/>
          <p:cNvPicPr>
            <a:picLocks noChangeAspect="1"/>
          </p:cNvPicPr>
          <p:nvPr/>
        </p:nvPicPr>
        <p:blipFill>
          <a:blip r:embed="rId4" cstate="email"/>
          <a:stretch>
            <a:fillRect/>
          </a:stretch>
        </p:blipFill>
        <p:spPr>
          <a:xfrm>
            <a:off x="4769420" y="1382169"/>
            <a:ext cx="4293411" cy="553068"/>
          </a:xfrm>
          <a:prstGeom prst="rect">
            <a:avLst/>
          </a:prstGeom>
        </p:spPr>
      </p:pic>
      <p:sp>
        <p:nvSpPr>
          <p:cNvPr id="14" name="TextBox 13"/>
          <p:cNvSpPr txBox="1"/>
          <p:nvPr/>
        </p:nvSpPr>
        <p:spPr>
          <a:xfrm>
            <a:off x="5964337" y="1479909"/>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1466302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Metrics</a:t>
            </a:r>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 Click, Support </a:t>
            </a:r>
            <a:r>
              <a:rPr lang="en-US" sz="1400" b="1" dirty="0"/>
              <a:t>and Incidents</a:t>
            </a:r>
            <a:endParaRPr lang="en-US" sz="1400" b="1" dirty="0" smtClean="0">
              <a:solidFill>
                <a:schemeClr val="tx2">
                  <a:lumMod val="50000"/>
                </a:schemeClr>
              </a:solidFill>
            </a:endParaRPr>
          </a:p>
        </p:txBody>
      </p:sp>
      <p:sp>
        <p:nvSpPr>
          <p:cNvPr id="8" name="TextBox 42"/>
          <p:cNvSpPr txBox="1"/>
          <p:nvPr/>
        </p:nvSpPr>
        <p:spPr>
          <a:xfrm>
            <a:off x="4595012" y="1700260"/>
            <a:ext cx="4235509" cy="4188381"/>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r>
              <a:rPr lang="en-US" sz="1200" b="1" dirty="0" smtClean="0"/>
              <a:t>Iteration Support Burndown </a:t>
            </a:r>
            <a:r>
              <a:rPr lang="en-US" sz="1200" b="1" dirty="0"/>
              <a:t>Chart</a:t>
            </a:r>
            <a:r>
              <a:rPr lang="en-US" sz="1200" b="1" dirty="0" smtClean="0"/>
              <a:t>:</a:t>
            </a:r>
            <a:endParaRPr lang="en-US" sz="1200" b="1" dirty="0"/>
          </a:p>
          <a:p>
            <a:pPr marL="171450" indent="-171450">
              <a:buFont typeface="Arial" panose="020B0604020202020204" pitchFamily="34" charset="0"/>
              <a:buChar char="•"/>
            </a:pPr>
            <a:r>
              <a:rPr lang="en-US" sz="1100" dirty="0" smtClean="0"/>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100" dirty="0" smtClean="0"/>
              <a:t>End of the sprint, all tickets are closed and most of the user stories are accepted by Product owner.</a:t>
            </a:r>
          </a:p>
          <a:p>
            <a:endParaRPr lang="en-US" sz="1200" b="1" dirty="0" smtClean="0"/>
          </a:p>
          <a:p>
            <a:r>
              <a:rPr lang="en-US" sz="1200" b="1" dirty="0" smtClean="0"/>
              <a:t>Iteration </a:t>
            </a:r>
            <a:r>
              <a:rPr lang="en-US" sz="1200" b="1" dirty="0"/>
              <a:t>Cumulative Flow Diagram</a:t>
            </a:r>
          </a:p>
          <a:p>
            <a:pPr marL="171450" indent="-171450">
              <a:buFont typeface="Arial" panose="020B0604020202020204" pitchFamily="34" charset="0"/>
              <a:buChar char="•"/>
            </a:pPr>
            <a:r>
              <a:rPr lang="en-US" sz="1100" dirty="0"/>
              <a:t>Most of the </a:t>
            </a:r>
            <a:r>
              <a:rPr lang="en-US" sz="1100" dirty="0" smtClean="0"/>
              <a:t>tickets like Mobile Sync issues,R21. and R2.2 activities </a:t>
            </a:r>
            <a:r>
              <a:rPr lang="en-US" sz="1100" dirty="0"/>
              <a:t>are </a:t>
            </a:r>
            <a:r>
              <a:rPr lang="en-US" sz="1100" dirty="0" smtClean="0"/>
              <a:t>completed.</a:t>
            </a:r>
          </a:p>
          <a:p>
            <a:pPr marL="171450" indent="-171450">
              <a:buFont typeface="Arial" panose="020B0604020202020204" pitchFamily="34" charset="0"/>
              <a:buChar char="•"/>
            </a:pPr>
            <a:r>
              <a:rPr lang="en-US" sz="1100" dirty="0" smtClean="0"/>
              <a:t>Some of the incident tickets are </a:t>
            </a:r>
            <a:r>
              <a:rPr lang="en-US" sz="1100" dirty="0"/>
              <a:t>in-progress due to Awaiting 3</a:t>
            </a:r>
            <a:r>
              <a:rPr lang="en-US" sz="1100" baseline="30000" dirty="0"/>
              <a:t>rd</a:t>
            </a:r>
            <a:r>
              <a:rPr lang="en-US" sz="1100" dirty="0"/>
              <a:t> party(Click</a:t>
            </a:r>
            <a:r>
              <a:rPr lang="en-US" sz="11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9" name="Picture 8" descr="blue popout.png"/>
          <p:cNvPicPr>
            <a:picLocks noChangeAspect="1"/>
          </p:cNvPicPr>
          <p:nvPr/>
        </p:nvPicPr>
        <p:blipFill>
          <a:blip r:embed="rId2" cstate="email"/>
          <a:stretch>
            <a:fillRect/>
          </a:stretch>
        </p:blipFill>
        <p:spPr>
          <a:xfrm>
            <a:off x="4537110" y="1700260"/>
            <a:ext cx="4293411" cy="553068"/>
          </a:xfrm>
          <a:prstGeom prst="rect">
            <a:avLst/>
          </a:prstGeom>
        </p:spPr>
      </p:pic>
      <p:sp>
        <p:nvSpPr>
          <p:cNvPr id="10" name="TextBox 9"/>
          <p:cNvSpPr txBox="1"/>
          <p:nvPr/>
        </p:nvSpPr>
        <p:spPr>
          <a:xfrm>
            <a:off x="5811937" y="1783879"/>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11" name="TextBox 10"/>
          <p:cNvSpPr txBox="1"/>
          <p:nvPr/>
        </p:nvSpPr>
        <p:spPr>
          <a:xfrm>
            <a:off x="297712" y="1516924"/>
            <a:ext cx="4471708" cy="307777"/>
          </a:xfrm>
          <a:prstGeom prst="rect">
            <a:avLst/>
          </a:prstGeom>
          <a:noFill/>
        </p:spPr>
        <p:txBody>
          <a:bodyPr wrap="square" rtlCol="0">
            <a:spAutoFit/>
          </a:bodyPr>
          <a:lstStyle/>
          <a:p>
            <a:r>
              <a:rPr lang="en-US" sz="1400" b="1" dirty="0" smtClean="0"/>
              <a:t>Support Iteration 3 1st Mar to 15</a:t>
            </a:r>
            <a:r>
              <a:rPr lang="en-US" sz="1400" b="1" baseline="30000" dirty="0" smtClean="0"/>
              <a:t>th</a:t>
            </a:r>
            <a:r>
              <a:rPr lang="en-US" sz="1400" b="1" dirty="0" smtClean="0"/>
              <a:t> Mar ‘17</a:t>
            </a:r>
            <a:endParaRPr lang="en-US" sz="1400" b="1" dirty="0" smtClean="0">
              <a:solidFill>
                <a:schemeClr val="tx2">
                  <a:lumMod val="50000"/>
                </a:schemeClr>
              </a:solidFill>
            </a:endParaRP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81" y="1911882"/>
            <a:ext cx="3614738"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15" y="3874224"/>
            <a:ext cx="3657600" cy="186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78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Incident Update</a:t>
            </a:r>
          </a:p>
        </p:txBody>
      </p:sp>
      <p:sp>
        <p:nvSpPr>
          <p:cNvPr id="4" name="TextBox 42"/>
          <p:cNvSpPr txBox="1"/>
          <p:nvPr/>
        </p:nvSpPr>
        <p:spPr>
          <a:xfrm>
            <a:off x="4421603" y="4520869"/>
            <a:ext cx="4235509" cy="132802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 12 incident tickets are resolved/closed</a:t>
            </a:r>
          </a:p>
          <a:p>
            <a:pPr>
              <a:buFont typeface="Wingdings" pitchFamily="2" charset="2"/>
              <a:buChar char="q"/>
            </a:pPr>
            <a:r>
              <a:rPr lang="en-US" sz="1200" dirty="0" smtClean="0">
                <a:solidFill>
                  <a:srgbClr val="000000"/>
                </a:solidFill>
                <a:latin typeface="Calibri" pitchFamily="34" charset="0"/>
                <a:cs typeface="Calibri" pitchFamily="34" charset="0"/>
              </a:rPr>
              <a:t> 13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Mobile  Issues</a:t>
            </a:r>
          </a:p>
          <a:p>
            <a:pPr>
              <a:buFont typeface="Wingdings" pitchFamily="2" charset="2"/>
              <a:buChar char="q"/>
            </a:pPr>
            <a:r>
              <a:rPr lang="en-US" sz="1200" dirty="0" smtClean="0">
                <a:solidFill>
                  <a:srgbClr val="000000"/>
                </a:solidFill>
                <a:latin typeface="Calibri" pitchFamily="34" charset="0"/>
                <a:cs typeface="Calibri" pitchFamily="34" charset="0"/>
              </a:rPr>
              <a:t> 3 Awaiting User Info</a:t>
            </a:r>
            <a:endParaRPr lang="en-US" sz="1200" dirty="0">
              <a:solidFill>
                <a:srgbClr val="000000"/>
              </a:solidFill>
              <a:latin typeface="Calibri" pitchFamily="34" charset="0"/>
              <a:cs typeface="Calibri" pitchFamily="34" charset="0"/>
            </a:endParaRPr>
          </a:p>
        </p:txBody>
      </p:sp>
      <p:pic>
        <p:nvPicPr>
          <p:cNvPr id="5" name="Picture 4"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7" name="Chart 6"/>
          <p:cNvGraphicFramePr>
            <a:graphicFrameLocks/>
          </p:cNvGraphicFramePr>
          <p:nvPr>
            <p:extLst>
              <p:ext uri="{D42A27DB-BD31-4B8C-83A1-F6EECF244321}">
                <p14:modId xmlns:p14="http://schemas.microsoft.com/office/powerpoint/2010/main" val="1111159790"/>
              </p:ext>
            </p:extLst>
          </p:nvPr>
        </p:nvGraphicFramePr>
        <p:xfrm>
          <a:off x="341947" y="4049486"/>
          <a:ext cx="4067299" cy="2306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029514169"/>
              </p:ext>
            </p:extLst>
          </p:nvPr>
        </p:nvGraphicFramePr>
        <p:xfrm>
          <a:off x="791570" y="1306774"/>
          <a:ext cx="6851176"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2434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smtClean="0"/>
              <a:t>Incident Tickets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79259293"/>
              </p:ext>
            </p:extLst>
          </p:nvPr>
        </p:nvGraphicFramePr>
        <p:xfrm>
          <a:off x="484211" y="1450300"/>
          <a:ext cx="8204199" cy="4057650"/>
        </p:xfrm>
        <a:graphic>
          <a:graphicData uri="http://schemas.openxmlformats.org/drawingml/2006/table">
            <a:tbl>
              <a:tblPr/>
              <a:tblGrid>
                <a:gridCol w="875961"/>
                <a:gridCol w="1053692"/>
                <a:gridCol w="1650361"/>
                <a:gridCol w="2348591"/>
                <a:gridCol w="2275594"/>
              </a:tblGrid>
              <a:tr h="171450">
                <a:tc gridSpan="5">
                  <a:txBody>
                    <a:bodyPr/>
                    <a:lstStyle/>
                    <a:p>
                      <a:pPr algn="ctr" rtl="0" fontAlgn="b"/>
                      <a:r>
                        <a:rPr lang="en-US" sz="1000" b="1" i="0" u="none" strike="noStrike">
                          <a:solidFill>
                            <a:srgbClr val="FFFFFF"/>
                          </a:solidFill>
                          <a:effectLst/>
                          <a:latin typeface="Arial"/>
                        </a:rPr>
                        <a:t>Incident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1925">
                <a:tc>
                  <a:txBody>
                    <a:bodyPr/>
                    <a:lstStyle/>
                    <a:p>
                      <a:pPr algn="ctr" rtl="0" fontAlgn="ctr"/>
                      <a:r>
                        <a:rPr lang="en-US" sz="1000" b="1" i="0" u="none" strike="noStrike">
                          <a:solidFill>
                            <a:srgbClr val="FFFFFF"/>
                          </a:solidFill>
                          <a:effectLst/>
                          <a:latin typeface="Arial"/>
                        </a:rPr>
                        <a:t>Incident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Problem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61925">
                <a:tc>
                  <a:txBody>
                    <a:bodyPr/>
                    <a:lstStyle/>
                    <a:p>
                      <a:pPr algn="l" fontAlgn="t"/>
                      <a:r>
                        <a:rPr lang="en-US" sz="1000" b="0" i="0" u="none" strike="noStrike">
                          <a:effectLst/>
                          <a:latin typeface="Arial"/>
                        </a:rPr>
                        <a:t>INC1370193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INC1435961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INC1446914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INC1447037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INC1447060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INC1454094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INC1463913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INC1464027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INC1477114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INC1480772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INC1480941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Validation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ctr"/>
                      <a:r>
                        <a:rPr lang="en-US" sz="1000" b="0" i="0" u="none" strike="noStrike">
                          <a:effectLst/>
                          <a:latin typeface="Arial"/>
                        </a:rPr>
                        <a:t>INC1735928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ctr"/>
                      <a:r>
                        <a:rPr lang="en-US" sz="1000" b="0" i="0" u="none" strike="noStrike">
                          <a:effectLst/>
                          <a:latin typeface="Arial"/>
                        </a:rPr>
                        <a:t>INC1736222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INC1738700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INC1742931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t"/>
                      <a:r>
                        <a:rPr lang="en-US" sz="1000" b="0" i="0" u="none" strike="noStrike">
                          <a:effectLst/>
                          <a:latin typeface="Arial"/>
                        </a:rPr>
                        <a:t>INC1747182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
                <a:tc>
                  <a:txBody>
                    <a:bodyPr/>
                    <a:lstStyle/>
                    <a:p>
                      <a:pPr algn="l"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gridSpan="5">
                  <a:txBody>
                    <a:bodyPr/>
                    <a:lstStyle/>
                    <a:p>
                      <a:pPr algn="ctr" rtl="0" fontAlgn="b"/>
                      <a:r>
                        <a:rPr lang="en-US" sz="1000" b="1" i="0" u="none" strike="noStrike">
                          <a:solidFill>
                            <a:srgbClr val="FFFFFF"/>
                          </a:solidFill>
                          <a:effectLst/>
                          <a:latin typeface="Arial"/>
                        </a:rPr>
                        <a:t>Problem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1925">
                <a:tc>
                  <a:txBody>
                    <a:bodyPr/>
                    <a:lstStyle/>
                    <a:p>
                      <a:pPr algn="ctr" rtl="0" fontAlgn="ctr"/>
                      <a:r>
                        <a:rPr lang="en-US" sz="1000" b="1" i="0" u="none" strike="noStrike">
                          <a:solidFill>
                            <a:srgbClr val="FFFFFF"/>
                          </a:solidFill>
                          <a:effectLst/>
                          <a:latin typeface="Arial"/>
                        </a:rPr>
                        <a:t>Problem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Keyword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Incident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61925">
                <a:tc>
                  <a:txBody>
                    <a:bodyPr/>
                    <a:lstStyle/>
                    <a:p>
                      <a:pPr algn="ctr" rtl="0" fontAlgn="ctr"/>
                      <a:r>
                        <a:rPr lang="en-US" sz="1000" b="0" i="0" u="none" strike="noStrike">
                          <a:solidFill>
                            <a:srgbClr val="00264A"/>
                          </a:solidFill>
                          <a:effectLst/>
                          <a:latin typeface="Arial"/>
                        </a:rPr>
                        <a:t>PRB0045855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Google 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INC1371682, INC1389372, INC1357120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61925">
                <a:tc>
                  <a:txBody>
                    <a:bodyPr/>
                    <a:lstStyle/>
                    <a:p>
                      <a:pPr algn="ctr" rtl="0" fontAlgn="ctr"/>
                      <a:r>
                        <a:rPr lang="en-US" sz="1000" b="0" i="0" u="none" strike="noStrike">
                          <a:solidFill>
                            <a:srgbClr val="00264A"/>
                          </a:solidFill>
                          <a:effectLst/>
                          <a:latin typeface="Arial"/>
                        </a:rPr>
                        <a:t>PRB0045895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Email 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effectLst/>
                          <a:latin typeface="Arial"/>
                        </a:rPr>
                        <a:t>INC1285226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rtl="0" fontAlgn="ctr"/>
                      <a:r>
                        <a:rPr lang="en-US" sz="1000" b="0" i="0" u="none" strike="noStrike">
                          <a:solidFill>
                            <a:srgbClr val="00264A"/>
                          </a:solidFill>
                          <a:effectLst/>
                          <a:latin typeface="Arial"/>
                        </a:rPr>
                        <a:t>PRB0045475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Performance -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0000"/>
                          </a:solidFill>
                          <a:effectLst/>
                          <a:latin typeface="GE inspira pitch"/>
                        </a:rPr>
                        <a:t>Known Error / Pending 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effectLst/>
                          <a:latin typeface="Arial"/>
                        </a:rPr>
                        <a:t>INC1310582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97680047"/>
              </p:ext>
            </p:extLst>
          </p:nvPr>
        </p:nvGraphicFramePr>
        <p:xfrm>
          <a:off x="3650776" y="5554426"/>
          <a:ext cx="914400" cy="771525"/>
        </p:xfrm>
        <a:graphic>
          <a:graphicData uri="http://schemas.openxmlformats.org/presentationml/2006/ole">
            <mc:AlternateContent xmlns:mc="http://schemas.openxmlformats.org/markup-compatibility/2006">
              <mc:Choice xmlns:v="urn:schemas-microsoft-com:vml" Requires="v">
                <p:oleObj spid="_x0000_s38920" name="Worksheet" showAsIcon="1" r:id="rId4" imgW="914400" imgH="771480" progId="Excel.Sheet.8">
                  <p:embed/>
                </p:oleObj>
              </mc:Choice>
              <mc:Fallback>
                <p:oleObj name="Worksheet" showAsIcon="1" r:id="rId4" imgW="914400" imgH="771480" progId="Excel.Sheet.8">
                  <p:embed/>
                  <p:pic>
                    <p:nvPicPr>
                      <p:cNvPr id="0" name=""/>
                      <p:cNvPicPr/>
                      <p:nvPr/>
                    </p:nvPicPr>
                    <p:blipFill>
                      <a:blip r:embed="rId5"/>
                      <a:stretch>
                        <a:fillRect/>
                      </a:stretch>
                    </p:blipFill>
                    <p:spPr>
                      <a:xfrm>
                        <a:off x="3650776" y="555442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17365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38595</TotalTime>
  <Words>1188</Words>
  <Application>Microsoft Office PowerPoint</Application>
  <PresentationFormat>On-screen Show (4:3)</PresentationFormat>
  <Paragraphs>267</Paragraphs>
  <Slides>9</Slides>
  <Notes>2</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9</vt:i4>
      </vt:variant>
    </vt:vector>
  </HeadingPairs>
  <TitlesOfParts>
    <vt:vector size="15" baseType="lpstr">
      <vt:lpstr>GE Corporate_072016</vt:lpstr>
      <vt:lpstr>Closing slides</vt:lpstr>
      <vt:lpstr>Section break</vt:lpstr>
      <vt:lpstr>CG PPT Template_2015</vt:lpstr>
      <vt:lpstr>think-cell Slide</vt:lpstr>
      <vt:lpstr>Worksheet</vt:lpstr>
      <vt:lpstr>GEHC SDT Weekly Status Report </vt:lpstr>
      <vt:lpstr>Open Actions</vt:lpstr>
      <vt:lpstr>PowerPoint Presentation</vt:lpstr>
      <vt:lpstr>Focus Area Updates</vt:lpstr>
      <vt:lpstr>Agile Metrics</vt:lpstr>
      <vt:lpstr>Agile Metrics</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661</cp:revision>
  <dcterms:created xsi:type="dcterms:W3CDTF">2016-09-12T09:10:56Z</dcterms:created>
  <dcterms:modified xsi:type="dcterms:W3CDTF">2017-03-15T12:19:05Z</dcterms:modified>
</cp:coreProperties>
</file>