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6"/>
  </p:notesMasterIdLst>
  <p:sldIdLst>
    <p:sldId id="259" r:id="rId5"/>
    <p:sldId id="325" r:id="rId6"/>
    <p:sldId id="312" r:id="rId7"/>
    <p:sldId id="322" r:id="rId8"/>
    <p:sldId id="328" r:id="rId9"/>
    <p:sldId id="329" r:id="rId10"/>
    <p:sldId id="330" r:id="rId11"/>
    <p:sldId id="331" r:id="rId12"/>
    <p:sldId id="326" r:id="rId13"/>
    <p:sldId id="327" r:id="rId14"/>
    <p:sldId id="28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0" d="100"/>
          <a:sy n="90" d="100"/>
        </p:scale>
        <p:origin x="-1104" y="48"/>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ivotFmts>
      <c:pivotFmt>
        <c:idx val="0"/>
        <c:marker>
          <c:symbol val="none"/>
        </c:marker>
      </c:pivotFmt>
      <c:pivotFmt>
        <c:idx val="1"/>
        <c:marker>
          <c:symbol val="none"/>
        </c:marker>
      </c:pivotFmt>
    </c:pivotFmts>
    <c:plotArea>
      <c:layout/>
      <c:barChart>
        <c:barDir val="col"/>
        <c:grouping val="clustered"/>
        <c:varyColors val="0"/>
        <c:ser>
          <c:idx val="0"/>
          <c:order val="0"/>
          <c:tx>
            <c:v>Sum of Velocity</c:v>
          </c:tx>
          <c:invertIfNegative val="0"/>
          <c:dLbls>
            <c:showLegendKey val="0"/>
            <c:showVal val="1"/>
            <c:showCatName val="0"/>
            <c:showSerName val="0"/>
            <c:showPercent val="0"/>
            <c:showBubbleSize val="0"/>
            <c:showLeaderLines val="0"/>
          </c:dLbls>
          <c:cat>
            <c:strLit>
              <c:ptCount val="2"/>
              <c:pt idx="0">
                <c:v>SDT Iteration 1(02/14/2017 - 02/27/2017)</c:v>
              </c:pt>
              <c:pt idx="1">
                <c:v>SDT Iteration 2(03/06/2017 - 03/10/2017)</c:v>
              </c:pt>
            </c:strLit>
          </c:cat>
          <c:val>
            <c:numLit>
              <c:formatCode>General</c:formatCode>
              <c:ptCount val="2"/>
              <c:pt idx="0">
                <c:v>50</c:v>
              </c:pt>
              <c:pt idx="1">
                <c:v>9</c:v>
              </c:pt>
            </c:numLit>
          </c:val>
        </c:ser>
        <c:ser>
          <c:idx val="1"/>
          <c:order val="1"/>
          <c:tx>
            <c:v>Sum of No of days</c:v>
          </c:tx>
          <c:invertIfNegative val="0"/>
          <c:dLbls>
            <c:showLegendKey val="0"/>
            <c:showVal val="1"/>
            <c:showCatName val="0"/>
            <c:showSerName val="0"/>
            <c:showPercent val="0"/>
            <c:showBubbleSize val="0"/>
            <c:showLeaderLines val="0"/>
          </c:dLbls>
          <c:cat>
            <c:strLit>
              <c:ptCount val="2"/>
              <c:pt idx="0">
                <c:v>SDT Iteration 1(02/14/2017 - 02/27/2017)</c:v>
              </c:pt>
              <c:pt idx="1">
                <c:v>SDT Iteration 2(03/06/2017 - 03/10/2017)</c:v>
              </c:pt>
            </c:strLit>
          </c:cat>
          <c:val>
            <c:numLit>
              <c:formatCode>General</c:formatCode>
              <c:ptCount val="2"/>
              <c:pt idx="0">
                <c:v>10</c:v>
              </c:pt>
              <c:pt idx="1">
                <c:v>5</c:v>
              </c:pt>
            </c:numLit>
          </c:val>
        </c:ser>
        <c:dLbls>
          <c:showLegendKey val="0"/>
          <c:showVal val="0"/>
          <c:showCatName val="0"/>
          <c:showSerName val="0"/>
          <c:showPercent val="0"/>
          <c:showBubbleSize val="0"/>
        </c:dLbls>
        <c:gapWidth val="150"/>
        <c:axId val="198544768"/>
        <c:axId val="198546560"/>
      </c:barChart>
      <c:catAx>
        <c:axId val="198544768"/>
        <c:scaling>
          <c:orientation val="minMax"/>
        </c:scaling>
        <c:delete val="0"/>
        <c:axPos val="b"/>
        <c:majorTickMark val="out"/>
        <c:minorTickMark val="none"/>
        <c:tickLblPos val="nextTo"/>
        <c:crossAx val="198546560"/>
        <c:crosses val="autoZero"/>
        <c:auto val="1"/>
        <c:lblAlgn val="ctr"/>
        <c:lblOffset val="100"/>
        <c:noMultiLvlLbl val="0"/>
      </c:catAx>
      <c:valAx>
        <c:axId val="198546560"/>
        <c:scaling>
          <c:orientation val="minMax"/>
        </c:scaling>
        <c:delete val="0"/>
        <c:axPos val="l"/>
        <c:majorGridlines/>
        <c:numFmt formatCode="General" sourceLinked="1"/>
        <c:majorTickMark val="out"/>
        <c:minorTickMark val="none"/>
        <c:tickLblPos val="nextTo"/>
        <c:crossAx val="198544768"/>
        <c:crosses val="autoZero"/>
        <c:crossBetween val="between"/>
      </c:valAx>
    </c:plotArea>
    <c:legend>
      <c:legendPos val="r"/>
      <c:layout/>
      <c:overlay val="0"/>
    </c:legend>
    <c:plotVisOnly val="1"/>
    <c:dispBlanksAs val="gap"/>
    <c:showDLblsOverMax val="0"/>
  </c:chart>
  <c:externalData r:id="rId2">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'C:\Users\sd816060\Documents\Suvarna\Smart Dispatch Tool\Scrum\[Sprint Planning -S (Autosaved).xlsx]velocity'!$B$4</c:f>
              <c:strCache>
                <c:ptCount val="1"/>
                <c:pt idx="0">
                  <c:v>Velocity</c:v>
                </c:pt>
              </c:strCache>
            </c:strRef>
          </c:tx>
          <c:invertIfNegative val="0"/>
          <c:dLbls>
            <c:showLegendKey val="0"/>
            <c:showVal val="1"/>
            <c:showCatName val="0"/>
            <c:showSerName val="0"/>
            <c:showPercent val="0"/>
            <c:showBubbleSize val="0"/>
            <c:showLeaderLines val="0"/>
          </c:dLbls>
          <c:cat>
            <c:strRef>
              <c:f>'C:\Users\sd816060\Documents\Suvarna\Smart Dispatch Tool\Scrum\[Sprint Planning -S (Autosaved).xlsx]velocity'!$A$5:$A$7</c:f>
              <c:strCache>
                <c:ptCount val="3"/>
                <c:pt idx="0">
                  <c:v>Support Iteration 1(02/01/2017 - 02/10/2017)</c:v>
                </c:pt>
                <c:pt idx="1">
                  <c:v>Support Iteration 2( 2/13/2017 - 2/28/2017)</c:v>
                </c:pt>
                <c:pt idx="2">
                  <c:v>Support Iteration 3(03/01/2017 - 03/15/2017)</c:v>
                </c:pt>
              </c:strCache>
            </c:strRef>
          </c:cat>
          <c:val>
            <c:numRef>
              <c:f>'C:\Users\sd816060\Documents\Suvarna\Smart Dispatch Tool\Scrum\[Sprint Planning -S (Autosaved).xlsx]velocity'!$B$5:$B$7</c:f>
              <c:numCache>
                <c:formatCode>General</c:formatCode>
                <c:ptCount val="3"/>
                <c:pt idx="0">
                  <c:v>5</c:v>
                </c:pt>
                <c:pt idx="1">
                  <c:v>20</c:v>
                </c:pt>
                <c:pt idx="2">
                  <c:v>20</c:v>
                </c:pt>
              </c:numCache>
            </c:numRef>
          </c:val>
        </c:ser>
        <c:ser>
          <c:idx val="1"/>
          <c:order val="1"/>
          <c:tx>
            <c:strRef>
              <c:f>'C:\Users\sd816060\Documents\Suvarna\Smart Dispatch Tool\Scrum\[Sprint Planning -S (Autosaved).xlsx]velocity'!$C$4</c:f>
              <c:strCache>
                <c:ptCount val="1"/>
                <c:pt idx="0">
                  <c:v>No of days</c:v>
                </c:pt>
              </c:strCache>
            </c:strRef>
          </c:tx>
          <c:invertIfNegative val="0"/>
          <c:dLbls>
            <c:showLegendKey val="0"/>
            <c:showVal val="1"/>
            <c:showCatName val="0"/>
            <c:showSerName val="0"/>
            <c:showPercent val="0"/>
            <c:showBubbleSize val="0"/>
            <c:showLeaderLines val="0"/>
          </c:dLbls>
          <c:cat>
            <c:strRef>
              <c:f>'C:\Users\sd816060\Documents\Suvarna\Smart Dispatch Tool\Scrum\[Sprint Planning -S (Autosaved).xlsx]velocity'!$A$5:$A$7</c:f>
              <c:strCache>
                <c:ptCount val="3"/>
                <c:pt idx="0">
                  <c:v>Support Iteration 1(02/01/2017 - 02/10/2017)</c:v>
                </c:pt>
                <c:pt idx="1">
                  <c:v>Support Iteration 2( 2/13/2017 - 2/28/2017)</c:v>
                </c:pt>
                <c:pt idx="2">
                  <c:v>Support Iteration 3(03/01/2017 - 03/15/2017)</c:v>
                </c:pt>
              </c:strCache>
            </c:strRef>
          </c:cat>
          <c:val>
            <c:numRef>
              <c:f>'C:\Users\sd816060\Documents\Suvarna\Smart Dispatch Tool\Scrum\[Sprint Planning -S (Autosaved).xlsx]velocity'!$C$5:$C$7</c:f>
              <c:numCache>
                <c:formatCode>General</c:formatCode>
                <c:ptCount val="3"/>
                <c:pt idx="0">
                  <c:v>8</c:v>
                </c:pt>
                <c:pt idx="1">
                  <c:v>12</c:v>
                </c:pt>
                <c:pt idx="2">
                  <c:v>11</c:v>
                </c:pt>
              </c:numCache>
            </c:numRef>
          </c:val>
        </c:ser>
        <c:dLbls>
          <c:showLegendKey val="0"/>
          <c:showVal val="0"/>
          <c:showCatName val="0"/>
          <c:showSerName val="0"/>
          <c:showPercent val="0"/>
          <c:showBubbleSize val="0"/>
        </c:dLbls>
        <c:gapWidth val="150"/>
        <c:axId val="198688128"/>
        <c:axId val="198689920"/>
      </c:barChart>
      <c:catAx>
        <c:axId val="198688128"/>
        <c:scaling>
          <c:orientation val="minMax"/>
        </c:scaling>
        <c:delete val="0"/>
        <c:axPos val="b"/>
        <c:majorTickMark val="out"/>
        <c:minorTickMark val="none"/>
        <c:tickLblPos val="nextTo"/>
        <c:crossAx val="198689920"/>
        <c:crosses val="autoZero"/>
        <c:auto val="1"/>
        <c:lblAlgn val="ctr"/>
        <c:lblOffset val="100"/>
        <c:noMultiLvlLbl val="0"/>
      </c:catAx>
      <c:valAx>
        <c:axId val="198689920"/>
        <c:scaling>
          <c:orientation val="minMax"/>
        </c:scaling>
        <c:delete val="0"/>
        <c:axPos val="l"/>
        <c:majorGridlines/>
        <c:numFmt formatCode="General" sourceLinked="1"/>
        <c:majorTickMark val="out"/>
        <c:minorTickMark val="none"/>
        <c:tickLblPos val="nextTo"/>
        <c:crossAx val="19868812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pivotFmt>
      <c:pivotFmt>
        <c:idx val="2"/>
        <c:marker>
          <c:symbol val="none"/>
        </c:marker>
      </c:pivotFmt>
      <c:pivotFmt>
        <c:idx val="3"/>
        <c:marker>
          <c:symbol val="none"/>
        </c:marker>
      </c:pivotFmt>
      <c:pivotFmt>
        <c:idx val="4"/>
        <c:marker>
          <c:symbol val="none"/>
        </c:marker>
        <c:dLbl>
          <c:idx val="0"/>
          <c:spPr/>
          <c:txPr>
            <a:bodyPr/>
            <a:lstStyle/>
            <a:p>
              <a:pPr>
                <a:defRPr/>
              </a:pPr>
              <a:endParaRPr lang="en-US"/>
            </a:p>
          </c:txPr>
          <c:showLegendKey val="0"/>
          <c:showVal val="1"/>
          <c:showCatName val="0"/>
          <c:showSerName val="0"/>
          <c:showPercent val="0"/>
          <c:showBubbleSize val="0"/>
        </c:dLbl>
      </c:pivotFmt>
      <c:pivotFmt>
        <c:idx val="5"/>
        <c:marker>
          <c:symbol val="none"/>
        </c:marker>
        <c:dLbl>
          <c:idx val="0"/>
          <c:spPr/>
          <c:txPr>
            <a:bodyPr/>
            <a:lstStyle/>
            <a:p>
              <a:pPr>
                <a:defRPr/>
              </a:pPr>
              <a:endParaRPr lang="en-US"/>
            </a:p>
          </c:txPr>
          <c:showLegendKey val="0"/>
          <c:showVal val="1"/>
          <c:showCatName val="0"/>
          <c:showSerName val="0"/>
          <c:showPercent val="0"/>
          <c:showBubbleSize val="0"/>
        </c:dLbl>
      </c:pivotFmt>
      <c:pivotFmt>
        <c:idx val="6"/>
        <c:marker>
          <c:symbol val="none"/>
        </c:marker>
      </c:pivotFmt>
    </c:pivotFmts>
    <c:plotArea>
      <c:layout/>
      <c:barChart>
        <c:barDir val="col"/>
        <c:grouping val="clustered"/>
        <c:varyColors val="0"/>
        <c:ser>
          <c:idx val="0"/>
          <c:order val="0"/>
          <c:tx>
            <c:v>Sum of Total Available Hrs per Sprint</c:v>
          </c:tx>
          <c:invertIfNegative val="0"/>
          <c:dLbls>
            <c:txPr>
              <a:bodyPr/>
              <a:lstStyle/>
              <a:p>
                <a:pPr>
                  <a:defRPr/>
                </a:pPr>
                <a:endParaRPr lang="en-US"/>
              </a:p>
            </c:txPr>
            <c:showLegendKey val="0"/>
            <c:showVal val="1"/>
            <c:showCatName val="0"/>
            <c:showSerName val="0"/>
            <c:showPercent val="0"/>
            <c:showBubbleSize val="0"/>
            <c:showLeaderLines val="0"/>
          </c:dLbls>
          <c:cat>
            <c:strLit>
              <c:ptCount val="14"/>
              <c:pt idx="0">
                <c:v>Binu Mohan</c:v>
              </c:pt>
              <c:pt idx="1">
                <c:v>Deepak Vishwakarma</c:v>
              </c:pt>
              <c:pt idx="2">
                <c:v>Ebaad Chowdhry</c:v>
              </c:pt>
              <c:pt idx="3">
                <c:v>Farhan Hussain</c:v>
              </c:pt>
              <c:pt idx="4">
                <c:v>Gopi Mottai</c:v>
              </c:pt>
              <c:pt idx="5">
                <c:v>Hita Soni</c:v>
              </c:pt>
              <c:pt idx="6">
                <c:v>Jayesh Soni</c:v>
              </c:pt>
              <c:pt idx="7">
                <c:v>Prajna Monappa</c:v>
              </c:pt>
              <c:pt idx="8">
                <c:v>PreetiSagar Godi</c:v>
              </c:pt>
              <c:pt idx="9">
                <c:v>Ramesh, Dhivyabharathi</c:v>
              </c:pt>
              <c:pt idx="10">
                <c:v>Saraswathi Nagaraj</c:v>
              </c:pt>
              <c:pt idx="11">
                <c:v>Sathyaraj Rajasekar</c:v>
              </c:pt>
              <c:pt idx="12">
                <c:v>Suvarna Dmello</c:v>
              </c:pt>
              <c:pt idx="13">
                <c:v>Tejashree Bhagat</c:v>
              </c:pt>
            </c:strLit>
          </c:cat>
          <c:val>
            <c:numLit>
              <c:formatCode>General</c:formatCode>
              <c:ptCount val="14"/>
              <c:pt idx="0">
                <c:v>80</c:v>
              </c:pt>
              <c:pt idx="1">
                <c:v>40</c:v>
              </c:pt>
              <c:pt idx="2">
                <c:v>72</c:v>
              </c:pt>
              <c:pt idx="3">
                <c:v>72</c:v>
              </c:pt>
              <c:pt idx="4">
                <c:v>80</c:v>
              </c:pt>
              <c:pt idx="5">
                <c:v>72</c:v>
              </c:pt>
              <c:pt idx="6">
                <c:v>40</c:v>
              </c:pt>
              <c:pt idx="7">
                <c:v>80</c:v>
              </c:pt>
              <c:pt idx="8">
                <c:v>80</c:v>
              </c:pt>
              <c:pt idx="9">
                <c:v>80</c:v>
              </c:pt>
              <c:pt idx="10">
                <c:v>72</c:v>
              </c:pt>
              <c:pt idx="11">
                <c:v>80</c:v>
              </c:pt>
              <c:pt idx="12">
                <c:v>64</c:v>
              </c:pt>
              <c:pt idx="13">
                <c:v>64</c:v>
              </c:pt>
            </c:numLit>
          </c:val>
        </c:ser>
        <c:ser>
          <c:idx val="1"/>
          <c:order val="1"/>
          <c:tx>
            <c:v>Sum of Hours Spent on Sprint Ceromonies</c:v>
          </c:tx>
          <c:invertIfNegative val="0"/>
          <c:cat>
            <c:strLit>
              <c:ptCount val="14"/>
              <c:pt idx="0">
                <c:v>Binu Mohan</c:v>
              </c:pt>
              <c:pt idx="1">
                <c:v>Deepak Vishwakarma</c:v>
              </c:pt>
              <c:pt idx="2">
                <c:v>Ebaad Chowdhry</c:v>
              </c:pt>
              <c:pt idx="3">
                <c:v>Farhan Hussain</c:v>
              </c:pt>
              <c:pt idx="4">
                <c:v>Gopi Mottai</c:v>
              </c:pt>
              <c:pt idx="5">
                <c:v>Hita Soni</c:v>
              </c:pt>
              <c:pt idx="6">
                <c:v>Jayesh Soni</c:v>
              </c:pt>
              <c:pt idx="7">
                <c:v>Prajna Monappa</c:v>
              </c:pt>
              <c:pt idx="8">
                <c:v>PreetiSagar Godi</c:v>
              </c:pt>
              <c:pt idx="9">
                <c:v>Ramesh, Dhivyabharathi</c:v>
              </c:pt>
              <c:pt idx="10">
                <c:v>Saraswathi Nagaraj</c:v>
              </c:pt>
              <c:pt idx="11">
                <c:v>Sathyaraj Rajasekar</c:v>
              </c:pt>
              <c:pt idx="12">
                <c:v>Suvarna Dmello</c:v>
              </c:pt>
              <c:pt idx="13">
                <c:v>Tejashree Bhagat</c:v>
              </c:pt>
            </c:strLit>
          </c:cat>
          <c:val>
            <c:numLit>
              <c:formatCode>General</c:formatCode>
              <c:ptCount val="14"/>
              <c:pt idx="0">
                <c:v>14.5</c:v>
              </c:pt>
              <c:pt idx="1">
                <c:v>7.25</c:v>
              </c:pt>
              <c:pt idx="2">
                <c:v>13.049999999999999</c:v>
              </c:pt>
              <c:pt idx="3">
                <c:v>13.049999999999999</c:v>
              </c:pt>
              <c:pt idx="4">
                <c:v>14.5</c:v>
              </c:pt>
              <c:pt idx="5">
                <c:v>13.049999999999999</c:v>
              </c:pt>
              <c:pt idx="6">
                <c:v>7.25</c:v>
              </c:pt>
              <c:pt idx="7">
                <c:v>14.5</c:v>
              </c:pt>
              <c:pt idx="8">
                <c:v>14.5</c:v>
              </c:pt>
              <c:pt idx="9">
                <c:v>14.5</c:v>
              </c:pt>
              <c:pt idx="10">
                <c:v>13.049999999999999</c:v>
              </c:pt>
              <c:pt idx="11">
                <c:v>14.5</c:v>
              </c:pt>
              <c:pt idx="12">
                <c:v>11.6</c:v>
              </c:pt>
              <c:pt idx="13">
                <c:v>11.6</c:v>
              </c:pt>
            </c:numLit>
          </c:val>
        </c:ser>
        <c:ser>
          <c:idx val="2"/>
          <c:order val="2"/>
          <c:tx>
            <c:v>Sum of Ge meetings/Emails</c:v>
          </c:tx>
          <c:invertIfNegative val="0"/>
          <c:cat>
            <c:strLit>
              <c:ptCount val="14"/>
              <c:pt idx="0">
                <c:v>Binu Mohan</c:v>
              </c:pt>
              <c:pt idx="1">
                <c:v>Deepak Vishwakarma</c:v>
              </c:pt>
              <c:pt idx="2">
                <c:v>Ebaad Chowdhry</c:v>
              </c:pt>
              <c:pt idx="3">
                <c:v>Farhan Hussain</c:v>
              </c:pt>
              <c:pt idx="4">
                <c:v>Gopi Mottai</c:v>
              </c:pt>
              <c:pt idx="5">
                <c:v>Hita Soni</c:v>
              </c:pt>
              <c:pt idx="6">
                <c:v>Jayesh Soni</c:v>
              </c:pt>
              <c:pt idx="7">
                <c:v>Prajna Monappa</c:v>
              </c:pt>
              <c:pt idx="8">
                <c:v>PreetiSagar Godi</c:v>
              </c:pt>
              <c:pt idx="9">
                <c:v>Ramesh, Dhivyabharathi</c:v>
              </c:pt>
              <c:pt idx="10">
                <c:v>Saraswathi Nagaraj</c:v>
              </c:pt>
              <c:pt idx="11">
                <c:v>Sathyaraj Rajasekar</c:v>
              </c:pt>
              <c:pt idx="12">
                <c:v>Suvarna Dmello</c:v>
              </c:pt>
              <c:pt idx="13">
                <c:v>Tejashree Bhagat</c:v>
              </c:pt>
            </c:strLit>
          </c:cat>
          <c:val>
            <c:numLit>
              <c:formatCode>General</c:formatCode>
              <c:ptCount val="14"/>
              <c:pt idx="0">
                <c:v>15</c:v>
              </c:pt>
              <c:pt idx="1">
                <c:v>7.5</c:v>
              </c:pt>
              <c:pt idx="2">
                <c:v>13.5</c:v>
              </c:pt>
              <c:pt idx="3">
                <c:v>13.5</c:v>
              </c:pt>
              <c:pt idx="4">
                <c:v>15</c:v>
              </c:pt>
              <c:pt idx="5">
                <c:v>13.5</c:v>
              </c:pt>
              <c:pt idx="6">
                <c:v>7.5</c:v>
              </c:pt>
              <c:pt idx="7">
                <c:v>15</c:v>
              </c:pt>
              <c:pt idx="8">
                <c:v>15</c:v>
              </c:pt>
              <c:pt idx="9">
                <c:v>15</c:v>
              </c:pt>
              <c:pt idx="10">
                <c:v>13.5</c:v>
              </c:pt>
              <c:pt idx="11">
                <c:v>15</c:v>
              </c:pt>
              <c:pt idx="12">
                <c:v>12</c:v>
              </c:pt>
              <c:pt idx="13">
                <c:v>12</c:v>
              </c:pt>
            </c:numLit>
          </c:val>
        </c:ser>
        <c:ser>
          <c:idx val="3"/>
          <c:order val="3"/>
          <c:tx>
            <c:v>Sum of Total Available Hours</c:v>
          </c:tx>
          <c:invertIfNegative val="0"/>
          <c:cat>
            <c:strLit>
              <c:ptCount val="14"/>
              <c:pt idx="0">
                <c:v>Binu Mohan</c:v>
              </c:pt>
              <c:pt idx="1">
                <c:v>Deepak Vishwakarma</c:v>
              </c:pt>
              <c:pt idx="2">
                <c:v>Ebaad Chowdhry</c:v>
              </c:pt>
              <c:pt idx="3">
                <c:v>Farhan Hussain</c:v>
              </c:pt>
              <c:pt idx="4">
                <c:v>Gopi Mottai</c:v>
              </c:pt>
              <c:pt idx="5">
                <c:v>Hita Soni</c:v>
              </c:pt>
              <c:pt idx="6">
                <c:v>Jayesh Soni</c:v>
              </c:pt>
              <c:pt idx="7">
                <c:v>Prajna Monappa</c:v>
              </c:pt>
              <c:pt idx="8">
                <c:v>PreetiSagar Godi</c:v>
              </c:pt>
              <c:pt idx="9">
                <c:v>Ramesh, Dhivyabharathi</c:v>
              </c:pt>
              <c:pt idx="10">
                <c:v>Saraswathi Nagaraj</c:v>
              </c:pt>
              <c:pt idx="11">
                <c:v>Sathyaraj Rajasekar</c:v>
              </c:pt>
              <c:pt idx="12">
                <c:v>Suvarna Dmello</c:v>
              </c:pt>
              <c:pt idx="13">
                <c:v>Tejashree Bhagat</c:v>
              </c:pt>
            </c:strLit>
          </c:cat>
          <c:val>
            <c:numLit>
              <c:formatCode>General</c:formatCode>
              <c:ptCount val="14"/>
              <c:pt idx="0">
                <c:v>50.5</c:v>
              </c:pt>
              <c:pt idx="1">
                <c:v>13.25</c:v>
              </c:pt>
              <c:pt idx="2">
                <c:v>45.45</c:v>
              </c:pt>
              <c:pt idx="3">
                <c:v>45.45</c:v>
              </c:pt>
              <c:pt idx="4">
                <c:v>0.5</c:v>
              </c:pt>
              <c:pt idx="5">
                <c:v>45.45</c:v>
              </c:pt>
              <c:pt idx="6">
                <c:v>13.25</c:v>
              </c:pt>
              <c:pt idx="7">
                <c:v>50.5</c:v>
              </c:pt>
              <c:pt idx="8">
                <c:v>10.5</c:v>
              </c:pt>
              <c:pt idx="9">
                <c:v>50.5</c:v>
              </c:pt>
              <c:pt idx="10">
                <c:v>45.45</c:v>
              </c:pt>
              <c:pt idx="11">
                <c:v>30.5</c:v>
              </c:pt>
              <c:pt idx="12">
                <c:v>40.4</c:v>
              </c:pt>
              <c:pt idx="13">
                <c:v>40.4</c:v>
              </c:pt>
            </c:numLit>
          </c:val>
        </c:ser>
        <c:ser>
          <c:idx val="4"/>
          <c:order val="4"/>
          <c:tx>
            <c:v>Sum of Hours spent on tasks</c:v>
          </c:tx>
          <c:invertIfNegative val="0"/>
          <c:dLbls>
            <c:txPr>
              <a:bodyPr/>
              <a:lstStyle/>
              <a:p>
                <a:pPr>
                  <a:defRPr/>
                </a:pPr>
                <a:endParaRPr lang="en-US"/>
              </a:p>
            </c:txPr>
            <c:showLegendKey val="0"/>
            <c:showVal val="1"/>
            <c:showCatName val="0"/>
            <c:showSerName val="0"/>
            <c:showPercent val="0"/>
            <c:showBubbleSize val="0"/>
            <c:showLeaderLines val="0"/>
          </c:dLbls>
          <c:cat>
            <c:strLit>
              <c:ptCount val="14"/>
              <c:pt idx="0">
                <c:v>Binu Mohan</c:v>
              </c:pt>
              <c:pt idx="1">
                <c:v>Deepak Vishwakarma</c:v>
              </c:pt>
              <c:pt idx="2">
                <c:v>Ebaad Chowdhry</c:v>
              </c:pt>
              <c:pt idx="3">
                <c:v>Farhan Hussain</c:v>
              </c:pt>
              <c:pt idx="4">
                <c:v>Gopi Mottai</c:v>
              </c:pt>
              <c:pt idx="5">
                <c:v>Hita Soni</c:v>
              </c:pt>
              <c:pt idx="6">
                <c:v>Jayesh Soni</c:v>
              </c:pt>
              <c:pt idx="7">
                <c:v>Prajna Monappa</c:v>
              </c:pt>
              <c:pt idx="8">
                <c:v>PreetiSagar Godi</c:v>
              </c:pt>
              <c:pt idx="9">
                <c:v>Ramesh, Dhivyabharathi</c:v>
              </c:pt>
              <c:pt idx="10">
                <c:v>Saraswathi Nagaraj</c:v>
              </c:pt>
              <c:pt idx="11">
                <c:v>Sathyaraj Rajasekar</c:v>
              </c:pt>
              <c:pt idx="12">
                <c:v>Suvarna Dmello</c:v>
              </c:pt>
              <c:pt idx="13">
                <c:v>Tejashree Bhagat</c:v>
              </c:pt>
            </c:strLit>
          </c:cat>
          <c:val>
            <c:numLit>
              <c:formatCode>General</c:formatCode>
              <c:ptCount val="14"/>
              <c:pt idx="0">
                <c:v>50.5</c:v>
              </c:pt>
              <c:pt idx="1">
                <c:v>13.25</c:v>
              </c:pt>
              <c:pt idx="2">
                <c:v>45.45</c:v>
              </c:pt>
              <c:pt idx="3">
                <c:v>45.45</c:v>
              </c:pt>
              <c:pt idx="4">
                <c:v>0.5</c:v>
              </c:pt>
              <c:pt idx="5">
                <c:v>45.45</c:v>
              </c:pt>
              <c:pt idx="6">
                <c:v>13.25</c:v>
              </c:pt>
              <c:pt idx="7">
                <c:v>50.5</c:v>
              </c:pt>
              <c:pt idx="8">
                <c:v>10.5</c:v>
              </c:pt>
              <c:pt idx="9">
                <c:v>50.5</c:v>
              </c:pt>
              <c:pt idx="10">
                <c:v>45.45</c:v>
              </c:pt>
              <c:pt idx="11">
                <c:v>30.5</c:v>
              </c:pt>
              <c:pt idx="12">
                <c:v>40.4</c:v>
              </c:pt>
              <c:pt idx="13">
                <c:v>40.4</c:v>
              </c:pt>
            </c:numLit>
          </c:val>
        </c:ser>
        <c:ser>
          <c:idx val="5"/>
          <c:order val="5"/>
          <c:tx>
            <c:v>Count of Support</c:v>
          </c:tx>
          <c:invertIfNegative val="0"/>
          <c:cat>
            <c:strLit>
              <c:ptCount val="14"/>
              <c:pt idx="0">
                <c:v>Binu Mohan</c:v>
              </c:pt>
              <c:pt idx="1">
                <c:v>Deepak Vishwakarma</c:v>
              </c:pt>
              <c:pt idx="2">
                <c:v>Ebaad Chowdhry</c:v>
              </c:pt>
              <c:pt idx="3">
                <c:v>Farhan Hussain</c:v>
              </c:pt>
              <c:pt idx="4">
                <c:v>Gopi Mottai</c:v>
              </c:pt>
              <c:pt idx="5">
                <c:v>Hita Soni</c:v>
              </c:pt>
              <c:pt idx="6">
                <c:v>Jayesh Soni</c:v>
              </c:pt>
              <c:pt idx="7">
                <c:v>Prajna Monappa</c:v>
              </c:pt>
              <c:pt idx="8">
                <c:v>PreetiSagar Godi</c:v>
              </c:pt>
              <c:pt idx="9">
                <c:v>Ramesh, Dhivyabharathi</c:v>
              </c:pt>
              <c:pt idx="10">
                <c:v>Saraswathi Nagaraj</c:v>
              </c:pt>
              <c:pt idx="11">
                <c:v>Sathyaraj Rajasekar</c:v>
              </c:pt>
              <c:pt idx="12">
                <c:v>Suvarna Dmello</c:v>
              </c:pt>
              <c:pt idx="13">
                <c:v>Tejashree Bhagat</c:v>
              </c:pt>
            </c:strLit>
          </c:cat>
          <c:val>
            <c:numLit>
              <c:formatCode>General</c:formatCode>
              <c:ptCount val="14"/>
              <c:pt idx="0">
                <c:v>0</c:v>
              </c:pt>
              <c:pt idx="1">
                <c:v>1</c:v>
              </c:pt>
              <c:pt idx="2">
                <c:v>0</c:v>
              </c:pt>
              <c:pt idx="3">
                <c:v>0</c:v>
              </c:pt>
              <c:pt idx="4">
                <c:v>1</c:v>
              </c:pt>
              <c:pt idx="5">
                <c:v>0</c:v>
              </c:pt>
              <c:pt idx="6">
                <c:v>1</c:v>
              </c:pt>
              <c:pt idx="7">
                <c:v>0</c:v>
              </c:pt>
              <c:pt idx="8">
                <c:v>1</c:v>
              </c:pt>
              <c:pt idx="9">
                <c:v>0</c:v>
              </c:pt>
              <c:pt idx="10">
                <c:v>0</c:v>
              </c:pt>
              <c:pt idx="11">
                <c:v>1</c:v>
              </c:pt>
              <c:pt idx="12">
                <c:v>0</c:v>
              </c:pt>
              <c:pt idx="13">
                <c:v>0</c:v>
              </c:pt>
            </c:numLit>
          </c:val>
        </c:ser>
        <c:ser>
          <c:idx val="6"/>
          <c:order val="6"/>
          <c:tx>
            <c:v>Sum of Resource Utilization (in %)</c:v>
          </c:tx>
          <c:invertIfNegative val="0"/>
          <c:dLbls>
            <c:txPr>
              <a:bodyPr/>
              <a:lstStyle/>
              <a:p>
                <a:pPr>
                  <a:defRPr/>
                </a:pPr>
                <a:endParaRPr lang="en-US"/>
              </a:p>
            </c:txPr>
            <c:showLegendKey val="0"/>
            <c:showVal val="1"/>
            <c:showCatName val="0"/>
            <c:showSerName val="0"/>
            <c:showPercent val="0"/>
            <c:showBubbleSize val="0"/>
            <c:showLeaderLines val="0"/>
          </c:dLbls>
          <c:cat>
            <c:strLit>
              <c:ptCount val="14"/>
              <c:pt idx="0">
                <c:v>Binu Mohan</c:v>
              </c:pt>
              <c:pt idx="1">
                <c:v>Deepak Vishwakarma</c:v>
              </c:pt>
              <c:pt idx="2">
                <c:v>Ebaad Chowdhry</c:v>
              </c:pt>
              <c:pt idx="3">
                <c:v>Farhan Hussain</c:v>
              </c:pt>
              <c:pt idx="4">
                <c:v>Gopi Mottai</c:v>
              </c:pt>
              <c:pt idx="5">
                <c:v>Hita Soni</c:v>
              </c:pt>
              <c:pt idx="6">
                <c:v>Jayesh Soni</c:v>
              </c:pt>
              <c:pt idx="7">
                <c:v>Prajna Monappa</c:v>
              </c:pt>
              <c:pt idx="8">
                <c:v>PreetiSagar Godi</c:v>
              </c:pt>
              <c:pt idx="9">
                <c:v>Ramesh, Dhivyabharathi</c:v>
              </c:pt>
              <c:pt idx="10">
                <c:v>Saraswathi Nagaraj</c:v>
              </c:pt>
              <c:pt idx="11">
                <c:v>Sathyaraj Rajasekar</c:v>
              </c:pt>
              <c:pt idx="12">
                <c:v>Suvarna Dmello</c:v>
              </c:pt>
              <c:pt idx="13">
                <c:v>Tejashree Bhagat</c:v>
              </c:pt>
            </c:strLit>
          </c:cat>
          <c:val>
            <c:numLit>
              <c:formatCode>General</c:formatCode>
              <c:ptCount val="14"/>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numLit>
          </c:val>
        </c:ser>
        <c:dLbls>
          <c:showLegendKey val="0"/>
          <c:showVal val="0"/>
          <c:showCatName val="0"/>
          <c:showSerName val="0"/>
          <c:showPercent val="0"/>
          <c:showBubbleSize val="0"/>
        </c:dLbls>
        <c:gapWidth val="150"/>
        <c:axId val="198939392"/>
        <c:axId val="198940928"/>
      </c:barChart>
      <c:catAx>
        <c:axId val="198939392"/>
        <c:scaling>
          <c:orientation val="minMax"/>
        </c:scaling>
        <c:delete val="0"/>
        <c:axPos val="b"/>
        <c:majorTickMark val="out"/>
        <c:minorTickMark val="none"/>
        <c:tickLblPos val="nextTo"/>
        <c:crossAx val="198940928"/>
        <c:crosses val="autoZero"/>
        <c:auto val="1"/>
        <c:lblAlgn val="ctr"/>
        <c:lblOffset val="100"/>
        <c:noMultiLvlLbl val="0"/>
      </c:catAx>
      <c:valAx>
        <c:axId val="198940928"/>
        <c:scaling>
          <c:orientation val="minMax"/>
        </c:scaling>
        <c:delete val="0"/>
        <c:axPos val="l"/>
        <c:majorGridlines/>
        <c:numFmt formatCode="General" sourceLinked="1"/>
        <c:majorTickMark val="out"/>
        <c:minorTickMark val="none"/>
        <c:tickLblPos val="nextTo"/>
        <c:crossAx val="198939392"/>
        <c:crosses val="autoZero"/>
        <c:crossBetween val="between"/>
      </c:valAx>
    </c:plotArea>
    <c:legend>
      <c:legendPos val="r"/>
      <c:layout/>
      <c:overlay val="0"/>
    </c:legend>
    <c:plotVisOnly val="1"/>
    <c:dispBlanksAs val="gap"/>
    <c:showDLblsOverMax val="0"/>
  </c:chart>
  <c:externalData r:id="rId2">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Sheet2!$B$26:$B$27</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Sheet2!$A$28:$A$30</c:f>
              <c:strCache>
                <c:ptCount val="2"/>
                <c:pt idx="0">
                  <c:v>Known Error / Pending CA</c:v>
                </c:pt>
                <c:pt idx="1">
                  <c:v>Open</c:v>
                </c:pt>
              </c:strCache>
            </c:strRef>
          </c:cat>
          <c:val>
            <c:numRef>
              <c:f>Sheet2!$B$28:$B$30</c:f>
              <c:numCache>
                <c:formatCode>General</c:formatCode>
                <c:ptCount val="2"/>
                <c:pt idx="0">
                  <c:v>1</c:v>
                </c:pt>
                <c:pt idx="1">
                  <c:v>2</c:v>
                </c:pt>
              </c:numCache>
            </c:numRef>
          </c:val>
        </c:ser>
        <c:dLbls>
          <c:showLegendKey val="0"/>
          <c:showVal val="0"/>
          <c:showCatName val="0"/>
          <c:showSerName val="0"/>
          <c:showPercent val="0"/>
          <c:showBubbleSize val="0"/>
        </c:dLbls>
        <c:gapWidth val="150"/>
        <c:axId val="199639424"/>
        <c:axId val="199640960"/>
      </c:barChart>
      <c:catAx>
        <c:axId val="199639424"/>
        <c:scaling>
          <c:orientation val="minMax"/>
        </c:scaling>
        <c:delete val="0"/>
        <c:axPos val="b"/>
        <c:majorTickMark val="out"/>
        <c:minorTickMark val="none"/>
        <c:tickLblPos val="nextTo"/>
        <c:crossAx val="199640960"/>
        <c:crosses val="autoZero"/>
        <c:auto val="1"/>
        <c:lblAlgn val="ctr"/>
        <c:lblOffset val="100"/>
        <c:noMultiLvlLbl val="0"/>
      </c:catAx>
      <c:valAx>
        <c:axId val="199640960"/>
        <c:scaling>
          <c:orientation val="minMax"/>
        </c:scaling>
        <c:delete val="0"/>
        <c:axPos val="l"/>
        <c:majorGridlines/>
        <c:numFmt formatCode="General" sourceLinked="1"/>
        <c:majorTickMark val="out"/>
        <c:minorTickMark val="none"/>
        <c:tickLblPos val="nextTo"/>
        <c:crossAx val="199639424"/>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[SDT_Incident_Update_03_15_2017.xls]Pivot!PivotTable3</c:name>
    <c:fmtId val="-1"/>
  </c:pivotSource>
  <c:chart>
    <c:title>
      <c:tx>
        <c:rich>
          <a:bodyPr/>
          <a:lstStyle/>
          <a:p>
            <a:pPr>
              <a:defRPr/>
            </a:pPr>
            <a:r>
              <a:rPr lang="en-US" dirty="0" smtClean="0"/>
              <a:t>Cumulative Incident</a:t>
            </a:r>
            <a:r>
              <a:rPr lang="en-US" baseline="0" dirty="0" smtClean="0"/>
              <a:t> </a:t>
            </a:r>
            <a:r>
              <a:rPr lang="en-US" baseline="0" dirty="0"/>
              <a:t>tickets</a:t>
            </a:r>
            <a:endParaRPr lang="en-US" dirty="0"/>
          </a:p>
        </c:rich>
      </c:tx>
      <c:layout/>
      <c:overlay val="0"/>
    </c:title>
    <c:autoTitleDeleted val="0"/>
    <c:pivotFmts>
      <c:pivotFmt>
        <c:idx val="0"/>
        <c:marker>
          <c:symbol val="none"/>
        </c:marker>
      </c:pivotFmt>
      <c:pivotFmt>
        <c:idx val="1"/>
        <c:marker>
          <c:symbol val="none"/>
        </c:marker>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
        <c:idx val="4"/>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Pivot!$G$10:$G$11</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Pivot!$F$12:$F$17</c:f>
              <c:strCache>
                <c:ptCount val="5"/>
                <c:pt idx="0">
                  <c:v>Awaiting 3rd Party</c:v>
                </c:pt>
                <c:pt idx="1">
                  <c:v>Awaiting User Info</c:v>
                </c:pt>
                <c:pt idx="2">
                  <c:v>Closed</c:v>
                </c:pt>
                <c:pt idx="3">
                  <c:v>Resolved</c:v>
                </c:pt>
                <c:pt idx="4">
                  <c:v>Resolved – Awaiting Problem</c:v>
                </c:pt>
              </c:strCache>
            </c:strRef>
          </c:cat>
          <c:val>
            <c:numRef>
              <c:f>Pivot!$G$12:$G$17</c:f>
              <c:numCache>
                <c:formatCode>General</c:formatCode>
                <c:ptCount val="5"/>
                <c:pt idx="0">
                  <c:v>16</c:v>
                </c:pt>
                <c:pt idx="1">
                  <c:v>5</c:v>
                </c:pt>
                <c:pt idx="2">
                  <c:v>35</c:v>
                </c:pt>
                <c:pt idx="3">
                  <c:v>1</c:v>
                </c:pt>
                <c:pt idx="4">
                  <c:v>2</c:v>
                </c:pt>
              </c:numCache>
            </c:numRef>
          </c:val>
        </c:ser>
        <c:dLbls>
          <c:showLegendKey val="0"/>
          <c:showVal val="0"/>
          <c:showCatName val="0"/>
          <c:showSerName val="0"/>
          <c:showPercent val="0"/>
          <c:showBubbleSize val="0"/>
        </c:dLbls>
        <c:gapWidth val="150"/>
        <c:axId val="188196736"/>
        <c:axId val="188276736"/>
      </c:barChart>
      <c:catAx>
        <c:axId val="188196736"/>
        <c:scaling>
          <c:orientation val="minMax"/>
        </c:scaling>
        <c:delete val="0"/>
        <c:axPos val="b"/>
        <c:majorTickMark val="out"/>
        <c:minorTickMark val="none"/>
        <c:tickLblPos val="nextTo"/>
        <c:crossAx val="188276736"/>
        <c:crosses val="autoZero"/>
        <c:auto val="1"/>
        <c:lblAlgn val="ctr"/>
        <c:lblOffset val="100"/>
        <c:noMultiLvlLbl val="0"/>
      </c:catAx>
      <c:valAx>
        <c:axId val="188276736"/>
        <c:scaling>
          <c:orientation val="minMax"/>
        </c:scaling>
        <c:delete val="0"/>
        <c:axPos val="l"/>
        <c:majorGridlines/>
        <c:numFmt formatCode="General" sourceLinked="1"/>
        <c:majorTickMark val="out"/>
        <c:minorTickMark val="none"/>
        <c:tickLblPos val="nextTo"/>
        <c:crossAx val="18819673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[SDT_Incident_Update_03_15_2017.xls]Pivot!PivotTable5</c:name>
    <c:fmtId val="-1"/>
  </c:pivotSource>
  <c:chart>
    <c:title>
      <c:tx>
        <c:rich>
          <a:bodyPr/>
          <a:lstStyle/>
          <a:p>
            <a:pPr>
              <a:defRPr/>
            </a:pPr>
            <a:r>
              <a:rPr lang="en-US"/>
              <a:t>Incident</a:t>
            </a:r>
            <a:r>
              <a:rPr lang="en-US" baseline="0"/>
              <a:t> tickets</a:t>
            </a:r>
            <a:endParaRPr lang="en-US"/>
          </a:p>
        </c:rich>
      </c:tx>
      <c:layout/>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
        <c:idx val="4"/>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Pivot!$B$25:$B$26</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Pivot!$A$27:$A$31</c:f>
              <c:strCache>
                <c:ptCount val="4"/>
                <c:pt idx="0">
                  <c:v>Awaiting 3rd Party</c:v>
                </c:pt>
                <c:pt idx="1">
                  <c:v>Awaiting User Info</c:v>
                </c:pt>
                <c:pt idx="2">
                  <c:v>Closed</c:v>
                </c:pt>
                <c:pt idx="3">
                  <c:v>Resolved</c:v>
                </c:pt>
              </c:strCache>
            </c:strRef>
          </c:cat>
          <c:val>
            <c:numRef>
              <c:f>Pivot!$B$27:$B$31</c:f>
              <c:numCache>
                <c:formatCode>General</c:formatCode>
                <c:ptCount val="4"/>
                <c:pt idx="0">
                  <c:v>4</c:v>
                </c:pt>
                <c:pt idx="1">
                  <c:v>3</c:v>
                </c:pt>
                <c:pt idx="2">
                  <c:v>8</c:v>
                </c:pt>
                <c:pt idx="3">
                  <c:v>1</c:v>
                </c:pt>
              </c:numCache>
            </c:numRef>
          </c:val>
        </c:ser>
        <c:dLbls>
          <c:showLegendKey val="0"/>
          <c:showVal val="0"/>
          <c:showCatName val="0"/>
          <c:showSerName val="0"/>
          <c:showPercent val="0"/>
          <c:showBubbleSize val="0"/>
        </c:dLbls>
        <c:gapWidth val="150"/>
        <c:axId val="198308608"/>
        <c:axId val="198310144"/>
      </c:barChart>
      <c:catAx>
        <c:axId val="198308608"/>
        <c:scaling>
          <c:orientation val="minMax"/>
        </c:scaling>
        <c:delete val="0"/>
        <c:axPos val="b"/>
        <c:majorTickMark val="out"/>
        <c:minorTickMark val="none"/>
        <c:tickLblPos val="nextTo"/>
        <c:crossAx val="198310144"/>
        <c:crosses val="autoZero"/>
        <c:auto val="1"/>
        <c:lblAlgn val="ctr"/>
        <c:lblOffset val="100"/>
        <c:noMultiLvlLbl val="0"/>
      </c:catAx>
      <c:valAx>
        <c:axId val="198310144"/>
        <c:scaling>
          <c:orientation val="minMax"/>
        </c:scaling>
        <c:delete val="0"/>
        <c:axPos val="l"/>
        <c:majorGridlines/>
        <c:numFmt formatCode="General" sourceLinked="1"/>
        <c:majorTickMark val="out"/>
        <c:minorTickMark val="none"/>
        <c:tickLblPos val="nextTo"/>
        <c:crossAx val="19830860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3/22/2017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771"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93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96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01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0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0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10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15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17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20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84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86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88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9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9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96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98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00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799"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03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0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1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8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86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9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91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753"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035"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1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817"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7.png"/><Relationship Id="rId1" Type="http://schemas.openxmlformats.org/officeDocument/2006/relationships/slideLayout" Target="../slideLayouts/slideLayout29.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03/16/17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smtClean="0"/>
              <a:t>Incident Tickets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6989884"/>
              </p:ext>
            </p:extLst>
          </p:nvPr>
        </p:nvGraphicFramePr>
        <p:xfrm>
          <a:off x="815950" y="1346274"/>
          <a:ext cx="7622610" cy="4838909"/>
        </p:xfrm>
        <a:graphic>
          <a:graphicData uri="http://schemas.openxmlformats.org/drawingml/2006/table">
            <a:tbl>
              <a:tblPr/>
              <a:tblGrid>
                <a:gridCol w="834526"/>
                <a:gridCol w="1003850"/>
                <a:gridCol w="1572296"/>
                <a:gridCol w="2237498"/>
                <a:gridCol w="931283"/>
                <a:gridCol w="1043157"/>
              </a:tblGrid>
              <a:tr h="163342">
                <a:tc gridSpan="6">
                  <a:txBody>
                    <a:bodyPr/>
                    <a:lstStyle/>
                    <a:p>
                      <a:pPr algn="ctr" rtl="0" fontAlgn="b"/>
                      <a:r>
                        <a:rPr lang="en-US" sz="1000" b="1" i="0" u="none" strike="noStrike">
                          <a:solidFill>
                            <a:srgbClr val="FFFFFF"/>
                          </a:solidFill>
                          <a:effectLst/>
                          <a:latin typeface="Arial"/>
                        </a:rPr>
                        <a:t>Incident Management</a:t>
                      </a:r>
                    </a:p>
                  </a:txBody>
                  <a:tcPr marL="9075" marR="9075" marT="90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4267">
                <a:tc>
                  <a:txBody>
                    <a:bodyPr/>
                    <a:lstStyle/>
                    <a:p>
                      <a:pPr algn="ctr" rtl="0" fontAlgn="ctr"/>
                      <a:r>
                        <a:rPr lang="en-US" sz="1000" b="1" i="0" u="none" strike="noStrike">
                          <a:solidFill>
                            <a:srgbClr val="FFFFFF"/>
                          </a:solidFill>
                          <a:effectLst/>
                          <a:latin typeface="Arial"/>
                        </a:rPr>
                        <a:t>Incident #</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 Words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Status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Problem #</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Queue Wait time</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54267">
                <a:tc>
                  <a:txBody>
                    <a:bodyPr/>
                    <a:lstStyle/>
                    <a:p>
                      <a:pPr algn="l" fontAlgn="t"/>
                      <a:r>
                        <a:rPr lang="en-US" sz="1000" b="0" i="0" u="none" strike="noStrike">
                          <a:effectLst/>
                          <a:latin typeface="Arial"/>
                        </a:rPr>
                        <a:t>INC1370193</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3 months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INC1435961</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2 months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INC1446914</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2 months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INC1447037</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2 months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INC1447060</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2 months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INC1454094</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2 months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INC1463913</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 month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INC1464027</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6 weeks ago</a:t>
                      </a:r>
                    </a:p>
                  </a:txBody>
                  <a:tcPr marL="9075" marR="9075" marT="907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INC1477114</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a month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INC1480772</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a month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INC1480941</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Validation Issue</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a month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ctr"/>
                      <a:r>
                        <a:rPr lang="en-US" sz="1000" b="0" i="0" u="none" strike="noStrike">
                          <a:effectLst/>
                          <a:latin typeface="Arial"/>
                        </a:rPr>
                        <a:t>INC1735928</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Schedule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14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ctr"/>
                      <a:r>
                        <a:rPr lang="en-US" sz="1000" b="0" i="0" u="none" strike="noStrike">
                          <a:effectLst/>
                          <a:latin typeface="Arial"/>
                        </a:rPr>
                        <a:t>INC1736222</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Schedule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14 days ago</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INC1738700</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13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INC1742931</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10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INC1747182</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9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INC1752971</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Schedule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Click Issue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7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INC1753433</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075" marR="9075" marT="90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6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INC1754593</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6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INC1754642</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6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t"/>
                      <a:r>
                        <a:rPr lang="en-US" sz="1000" b="0" i="0" u="none" strike="noStrike">
                          <a:effectLst/>
                          <a:latin typeface="Arial"/>
                        </a:rPr>
                        <a:t>INC1754875</a:t>
                      </a:r>
                    </a:p>
                  </a:txBody>
                  <a:tcPr marL="9075" marR="9075" marT="907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SDT Mobile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Mobile Sync</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Awaiting 3rd Party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6 days ago</a:t>
                      </a:r>
                    </a:p>
                  </a:txBody>
                  <a:tcPr marL="9075" marR="9075" marT="907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267">
                <a:tc>
                  <a:txBody>
                    <a:bodyPr/>
                    <a:lstStyle/>
                    <a:p>
                      <a:pPr algn="l" fontAlgn="b"/>
                      <a:r>
                        <a:rPr lang="en-US" sz="1000" b="0" i="0" u="none" strike="noStrike">
                          <a:effectLst/>
                          <a:latin typeface="Arial"/>
                        </a:rPr>
                        <a:t> </a:t>
                      </a:r>
                    </a:p>
                  </a:txBody>
                  <a:tcPr marL="9075" marR="9075" marT="907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075" marR="9075" marT="90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000" b="0" i="0" u="none" strike="noStrike">
                          <a:effectLst/>
                          <a:latin typeface="Arial"/>
                        </a:rPr>
                        <a:t> </a:t>
                      </a:r>
                    </a:p>
                  </a:txBody>
                  <a:tcPr marL="9075" marR="9075" marT="907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54267">
                <a:tc gridSpan="6">
                  <a:txBody>
                    <a:bodyPr/>
                    <a:lstStyle/>
                    <a:p>
                      <a:pPr algn="ctr" rtl="0" fontAlgn="b"/>
                      <a:r>
                        <a:rPr lang="en-US" sz="1000" b="1" i="0" u="none" strike="noStrike">
                          <a:solidFill>
                            <a:srgbClr val="FFFFFF"/>
                          </a:solidFill>
                          <a:effectLst/>
                          <a:latin typeface="Arial"/>
                        </a:rPr>
                        <a:t>Problem Management</a:t>
                      </a:r>
                    </a:p>
                  </a:txBody>
                  <a:tcPr marL="9075" marR="9075" marT="90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4267">
                <a:tc>
                  <a:txBody>
                    <a:bodyPr/>
                    <a:lstStyle/>
                    <a:p>
                      <a:pPr algn="ctr" rtl="0" fontAlgn="ctr"/>
                      <a:r>
                        <a:rPr lang="en-US" sz="1000" b="1" i="0" u="none" strike="noStrike">
                          <a:solidFill>
                            <a:srgbClr val="FFFFFF"/>
                          </a:solidFill>
                          <a:effectLst/>
                          <a:latin typeface="Arial"/>
                        </a:rPr>
                        <a:t>Problem #</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Keyword</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Status</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
                  <a:txBody>
                    <a:bodyPr/>
                    <a:lstStyle/>
                    <a:p>
                      <a:pPr algn="ctr" rtl="0" fontAlgn="ctr"/>
                      <a:r>
                        <a:rPr lang="en-US" sz="1000" b="1" i="0" u="none" strike="noStrike">
                          <a:solidFill>
                            <a:srgbClr val="FFFFFF"/>
                          </a:solidFill>
                          <a:effectLst/>
                          <a:latin typeface="Arial"/>
                        </a:rPr>
                        <a:t>Incident #</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299460">
                <a:tc>
                  <a:txBody>
                    <a:bodyPr/>
                    <a:lstStyle/>
                    <a:p>
                      <a:pPr algn="ctr" rtl="0" fontAlgn="ctr"/>
                      <a:r>
                        <a:rPr lang="en-US" sz="1000" b="0" i="0" u="none" strike="noStrike">
                          <a:solidFill>
                            <a:srgbClr val="00264A"/>
                          </a:solidFill>
                          <a:effectLst/>
                          <a:latin typeface="Arial"/>
                        </a:rPr>
                        <a:t>PRB0045855</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Google API</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rtl="0" fontAlgn="ctr"/>
                      <a:r>
                        <a:rPr lang="en-US" sz="1000" b="0" i="0" u="none" strike="noStrike">
                          <a:solidFill>
                            <a:srgbClr val="00264A"/>
                          </a:solidFill>
                          <a:effectLst/>
                          <a:latin typeface="Arial"/>
                        </a:rPr>
                        <a:t>INC1371682, INC1389372, INC1357120</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54267">
                <a:tc>
                  <a:txBody>
                    <a:bodyPr/>
                    <a:lstStyle/>
                    <a:p>
                      <a:pPr algn="ctr" rtl="0" fontAlgn="ctr"/>
                      <a:r>
                        <a:rPr lang="en-US" sz="1000" b="0" i="0" u="none" strike="noStrike">
                          <a:solidFill>
                            <a:srgbClr val="00264A"/>
                          </a:solidFill>
                          <a:effectLst/>
                          <a:latin typeface="Arial"/>
                        </a:rPr>
                        <a:t>PRB0045895</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Email Activity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000" b="0" i="0" u="none" strike="noStrike">
                          <a:effectLst/>
                          <a:latin typeface="Arial"/>
                        </a:rPr>
                        <a:t>INC1285226</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63342">
                <a:tc>
                  <a:txBody>
                    <a:bodyPr/>
                    <a:lstStyle/>
                    <a:p>
                      <a:pPr algn="ctr" rtl="0" fontAlgn="ctr"/>
                      <a:r>
                        <a:rPr lang="en-US" sz="1000" b="0" i="0" u="none" strike="noStrike">
                          <a:solidFill>
                            <a:srgbClr val="00264A"/>
                          </a:solidFill>
                          <a:effectLst/>
                          <a:latin typeface="Arial"/>
                        </a:rPr>
                        <a:t>PRB0045475</a:t>
                      </a:r>
                    </a:p>
                  </a:txBody>
                  <a:tcPr marL="9075" marR="9075" marT="907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Performance - Connectivity</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0000"/>
                          </a:solidFill>
                          <a:effectLst/>
                          <a:latin typeface="GE inspira pitch"/>
                        </a:rPr>
                        <a:t>Known Error / Pending CA</a:t>
                      </a:r>
                    </a:p>
                  </a:txBody>
                  <a:tcPr marL="9075" marR="9075" marT="90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000" b="0" i="0" u="none" strike="noStrike" dirty="0">
                          <a:effectLst/>
                          <a:latin typeface="Arial"/>
                        </a:rPr>
                        <a:t>INC1310582</a:t>
                      </a:r>
                    </a:p>
                  </a:txBody>
                  <a:tcPr marL="9075" marR="9075" marT="907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3746631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28887985"/>
              </p:ext>
            </p:extLst>
          </p:nvPr>
        </p:nvGraphicFramePr>
        <p:xfrm>
          <a:off x="292100" y="1397001"/>
          <a:ext cx="8639249" cy="4315810"/>
        </p:xfrm>
        <a:graphic>
          <a:graphicData uri="http://schemas.openxmlformats.org/drawingml/2006/table">
            <a:tbl>
              <a:tblPr firstRow="1" bandRow="1">
                <a:tableStyleId>{7DF18680-E054-41AD-8BC1-D1AEF772440D}</a:tableStyleId>
              </a:tblPr>
              <a:tblGrid>
                <a:gridCol w="2271366"/>
                <a:gridCol w="1186062"/>
                <a:gridCol w="1082424"/>
                <a:gridCol w="1001820"/>
                <a:gridCol w="800944"/>
                <a:gridCol w="1386936"/>
                <a:gridCol w="909697"/>
              </a:tblGrid>
              <a:tr h="692453">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82434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Mobility Team or tiger team to be formed to resolve all CLICK mobile issues.</a:t>
                      </a:r>
                    </a:p>
                  </a:txBody>
                  <a:tcPr/>
                </a:tc>
                <a:tc>
                  <a:txBody>
                    <a:bodyPr/>
                    <a:lstStyle/>
                    <a:p>
                      <a:r>
                        <a:rPr lang="en-US" sz="1000" dirty="0" smtClean="0"/>
                        <a:t>Rohit/Gopi</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Debug log mode have been activated on production for 19 FE’s</a:t>
                      </a:r>
                      <a:endParaRPr lang="en-US" sz="10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endParaRPr lang="en-US" sz="1000" dirty="0"/>
                    </a:p>
                  </a:txBody>
                  <a:tcPr/>
                </a:tc>
              </a:tr>
              <a:tr h="99816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1000" dirty="0" smtClean="0"/>
                        <a:t>Hita/Andrey/Urmila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28-Feb-2017</a:t>
                      </a:r>
                      <a:endParaRPr lang="en-US" sz="1000" dirty="0"/>
                    </a:p>
                  </a:txBody>
                  <a:tcPr/>
                </a:tc>
                <a:tc>
                  <a:txBody>
                    <a:bodyPr/>
                    <a:lstStyle/>
                    <a:p>
                      <a:endParaRPr lang="en-US" sz="1000" dirty="0"/>
                    </a:p>
                  </a:txBody>
                  <a:tcPr/>
                </a:tc>
                <a:tc>
                  <a:txBody>
                    <a:bodyPr/>
                    <a:lstStyle/>
                    <a:p>
                      <a:r>
                        <a:rPr lang="en-US" sz="1000" dirty="0" smtClean="0"/>
                        <a:t>Demo</a:t>
                      </a:r>
                      <a:r>
                        <a:rPr lang="en-US" sz="1000" baseline="0" dirty="0" smtClean="0"/>
                        <a:t>  held with GE on SDT booking performance improvement areas.</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a:t>
                      </a:r>
                      <a:r>
                        <a:rPr lang="en-US" sz="1000" baseline="0" dirty="0" smtClean="0"/>
                        <a:t> Progress</a:t>
                      </a:r>
                      <a:endParaRPr lang="en-US" sz="1000" dirty="0" smtClean="0"/>
                    </a:p>
                    <a:p>
                      <a:endParaRPr lang="en-US" sz="1000" dirty="0"/>
                    </a:p>
                  </a:txBody>
                  <a:tcPr/>
                </a:tc>
              </a:tr>
              <a:tr h="461635">
                <a:tc>
                  <a:txBody>
                    <a:bodyPr/>
                    <a:lstStyle/>
                    <a:p>
                      <a:r>
                        <a:rPr lang="en-US" sz="1000" kern="1200" baseline="0" dirty="0" smtClean="0">
                          <a:solidFill>
                            <a:schemeClr val="dk1"/>
                          </a:solidFill>
                          <a:effectLst/>
                          <a:latin typeface="+mn-lt"/>
                          <a:ea typeface="+mn-ea"/>
                          <a:cs typeface="+mn-cs"/>
                        </a:rPr>
                        <a:t>Ownership on Tickets/Process adherence(Agile Mechanism)</a:t>
                      </a:r>
                      <a:endParaRPr lang="en-US" sz="1000" kern="1200" baseline="0" dirty="0">
                        <a:solidFill>
                          <a:schemeClr val="dk1"/>
                        </a:solidFill>
                        <a:effectLst/>
                        <a:latin typeface="+mn-lt"/>
                        <a:ea typeface="+mn-ea"/>
                        <a:cs typeface="+mn-cs"/>
                      </a:endParaRPr>
                    </a:p>
                  </a:txBody>
                  <a:tcPr/>
                </a:tc>
                <a:tc>
                  <a:txBody>
                    <a:bodyPr/>
                    <a:lstStyle/>
                    <a:p>
                      <a:r>
                        <a:rPr lang="en-US" sz="1000" dirty="0" smtClean="0"/>
                        <a:t>Suvarna/Sathyaraj</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Ongoing</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In Progress</a:t>
                      </a:r>
                      <a:endParaRPr lang="en-US" sz="1000" dirty="0"/>
                    </a:p>
                  </a:txBody>
                  <a:tcPr/>
                </a:tc>
              </a:tr>
              <a:tr h="638170">
                <a:tc>
                  <a:txBody>
                    <a:bodyPr/>
                    <a:lstStyle/>
                    <a:p>
                      <a:pPr marL="0" algn="l" defTabSz="844029" rtl="0" eaLnBrk="1" latinLnBrk="0" hangingPunct="1"/>
                      <a:r>
                        <a:rPr lang="en-US" sz="1000" kern="1200" baseline="0" dirty="0" smtClean="0">
                          <a:solidFill>
                            <a:schemeClr val="dk1"/>
                          </a:solidFill>
                          <a:effectLst/>
                          <a:latin typeface="+mn-lt"/>
                          <a:ea typeface="+mn-ea"/>
                          <a:cs typeface="+mn-cs"/>
                        </a:rPr>
                        <a:t>GEHC to check and confirm on L1 support - on call support</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Chandra/CG </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Jan’ 17 Workout</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endParaRPr lang="en-US" sz="1000" dirty="0"/>
                    </a:p>
                  </a:txBody>
                  <a:tcPr/>
                </a:tc>
                <a:tc>
                  <a:txBody>
                    <a:bodyPr/>
                    <a:lstStyle/>
                    <a:p>
                      <a:pPr marL="0" algn="l" defTabSz="844029" rtl="0" eaLnBrk="1" latinLnBrk="0" hangingPunct="1"/>
                      <a:r>
                        <a:rPr lang="en-US" sz="1000" kern="1200" dirty="0" smtClean="0">
                          <a:solidFill>
                            <a:schemeClr val="dk1"/>
                          </a:solidFill>
                          <a:latin typeface="+mn-lt"/>
                          <a:ea typeface="+mn-ea"/>
                          <a:cs typeface="+mn-cs"/>
                        </a:rPr>
                        <a:t>CG working with GCC team to setup the on call support.</a:t>
                      </a:r>
                      <a:endParaRPr lang="en-US" sz="1000" kern="1200" dirty="0">
                        <a:solidFill>
                          <a:schemeClr val="dk1"/>
                        </a:solidFill>
                        <a:latin typeface="+mn-lt"/>
                        <a:ea typeface="+mn-ea"/>
                        <a:cs typeface="+mn-cs"/>
                      </a:endParaRPr>
                    </a:p>
                  </a:txBody>
                  <a:tcPr/>
                </a:tc>
                <a:tc>
                  <a:txBody>
                    <a:bodyPr/>
                    <a:lstStyle/>
                    <a:p>
                      <a:r>
                        <a:rPr lang="en-US" sz="1000" dirty="0" smtClean="0"/>
                        <a:t>In Progress</a:t>
                      </a:r>
                      <a:endParaRPr lang="en-US" sz="1000" dirty="0"/>
                    </a:p>
                  </a:txBody>
                  <a:tcPr/>
                </a:tc>
              </a:tr>
              <a:tr h="693479">
                <a:tc>
                  <a:txBody>
                    <a:bodyPr/>
                    <a:lstStyle/>
                    <a:p>
                      <a:pPr marL="0" algn="l" defTabSz="844029" rtl="0" eaLnBrk="1" latinLnBrk="0" hangingPunct="1"/>
                      <a:r>
                        <a:rPr lang="en-US" sz="1000" kern="1200" baseline="0" dirty="0" smtClean="0">
                          <a:solidFill>
                            <a:schemeClr val="dk1"/>
                          </a:solidFill>
                          <a:effectLst/>
                          <a:latin typeface="+mn-lt"/>
                          <a:ea typeface="+mn-ea"/>
                          <a:cs typeface="+mn-cs"/>
                        </a:rPr>
                        <a:t>CLICK DB access for CG team GE to setup a separate call to discuss </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WSR meeting</a:t>
                      </a:r>
                      <a:endParaRPr lang="en-US" sz="1000" kern="1200" dirty="0">
                        <a:solidFill>
                          <a:schemeClr val="dk1"/>
                        </a:solidFill>
                        <a:latin typeface="+mn-lt"/>
                        <a:ea typeface="+mn-ea"/>
                        <a:cs typeface="+mn-cs"/>
                      </a:endParaRPr>
                    </a:p>
                  </a:txBody>
                  <a:tcPr/>
                </a:tc>
                <a:tc>
                  <a:txBody>
                    <a:bodyPr/>
                    <a:lstStyle/>
                    <a:p>
                      <a:r>
                        <a:rPr lang="en-US" sz="1000" dirty="0" smtClean="0"/>
                        <a:t>TBD</a:t>
                      </a:r>
                      <a:endParaRPr lang="en-US" sz="1000" dirty="0"/>
                    </a:p>
                  </a:txBody>
                  <a:tcPr/>
                </a:tc>
                <a:tc>
                  <a:txBody>
                    <a:bodyPr/>
                    <a:lstStyle/>
                    <a:p>
                      <a:endParaRPr lang="en-US" sz="1000" dirty="0"/>
                    </a:p>
                  </a:txBody>
                  <a:tcPr/>
                </a:tc>
                <a:tc>
                  <a:txBody>
                    <a:bodyPr/>
                    <a:lstStyle/>
                    <a:p>
                      <a:pPr marL="0" lvl="0" algn="l" defTabSz="844029" rtl="0" eaLnBrk="1" latinLnBrk="0" hangingPunct="1"/>
                      <a:r>
                        <a:rPr lang="en-US" sz="1000" kern="1200" dirty="0" smtClean="0">
                          <a:solidFill>
                            <a:schemeClr val="dk1"/>
                          </a:solidFill>
                          <a:latin typeface="+mn-lt"/>
                          <a:ea typeface="+mn-ea"/>
                          <a:cs typeface="+mn-cs"/>
                        </a:rPr>
                        <a:t>Click  team to provide DB dump daily basis on FTP</a:t>
                      </a:r>
                      <a:r>
                        <a:rPr lang="en-US" sz="1000" kern="1200" baseline="0" dirty="0" smtClean="0">
                          <a:solidFill>
                            <a:schemeClr val="dk1"/>
                          </a:solidFill>
                          <a:latin typeface="+mn-lt"/>
                          <a:ea typeface="+mn-ea"/>
                          <a:cs typeface="+mn-cs"/>
                        </a:rPr>
                        <a:t> location.</a:t>
                      </a:r>
                      <a:endParaRPr lang="en-US" sz="1000" kern="1200" dirty="0">
                        <a:solidFill>
                          <a:schemeClr val="dk1"/>
                        </a:solidFill>
                        <a:latin typeface="+mn-lt"/>
                        <a:ea typeface="+mn-ea"/>
                        <a:cs typeface="+mn-cs"/>
                      </a:endParaRPr>
                    </a:p>
                  </a:txBody>
                  <a:tcPr/>
                </a:tc>
                <a:tc>
                  <a:txBody>
                    <a:bodyPr/>
                    <a:lstStyle/>
                    <a:p>
                      <a:r>
                        <a:rPr lang="en-US" sz="1000" dirty="0" smtClean="0"/>
                        <a:t>In Progress</a:t>
                      </a:r>
                      <a:endParaRPr lang="en-US" sz="1000" dirty="0"/>
                    </a:p>
                  </a:txBody>
                  <a:tcPr/>
                </a:tc>
              </a:tr>
            </a:tbl>
          </a:graphicData>
        </a:graphic>
      </p:graphicFrame>
    </p:spTree>
    <p:extLst>
      <p:ext uri="{BB962C8B-B14F-4D97-AF65-F5344CB8AC3E}">
        <p14:creationId xmlns:p14="http://schemas.microsoft.com/office/powerpoint/2010/main" val="3728856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938992"/>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resolution to infrastructure related </a:t>
            </a:r>
            <a:r>
              <a:rPr lang="en-US" sz="1200" dirty="0" smtClean="0">
                <a:latin typeface="Candara" panose="020E0502030303020204" pitchFamily="34" charset="0"/>
              </a:rPr>
              <a:t>queries and common forum to resolve.</a:t>
            </a: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support on performance related  issues on CLICK side</a:t>
            </a:r>
            <a:r>
              <a:rPr lang="en-US" sz="1200" dirty="0" smtClean="0">
                <a:latin typeface="Candara" panose="020E0502030303020204" pitchFamily="34" charset="0"/>
              </a:rPr>
              <a:t>.</a:t>
            </a:r>
          </a:p>
          <a:p>
            <a:pPr marL="171450" indent="-171450">
              <a:buFont typeface="Wingdings" panose="05000000000000000000" pitchFamily="2" charset="2"/>
              <a:buChar char="Ø"/>
            </a:pPr>
            <a:r>
              <a:rPr lang="en-US" sz="1200" dirty="0">
                <a:latin typeface="Candara" panose="020E0502030303020204" pitchFamily="34" charset="0"/>
              </a:rPr>
              <a:t>Need help from CLICK team on </a:t>
            </a:r>
            <a:r>
              <a:rPr lang="en-US" sz="1200" dirty="0" smtClean="0">
                <a:latin typeface="Candara" panose="020E0502030303020204" pitchFamily="34" charset="0"/>
              </a:rPr>
              <a:t>Environment </a:t>
            </a:r>
            <a:r>
              <a:rPr lang="en-US" sz="1200" dirty="0">
                <a:latin typeface="Candara" panose="020E0502030303020204" pitchFamily="34" charset="0"/>
              </a:rPr>
              <a:t>details for further analysis on Mobile sync issue.</a:t>
            </a:r>
          </a:p>
          <a:p>
            <a:endParaRPr lang="en-US" sz="1200" dirty="0" smtClean="0">
              <a:latin typeface="Candara" panose="020E0502030303020204" pitchFamily="34" charset="0"/>
            </a:endParaRPr>
          </a:p>
          <a:p>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03/16/17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646331"/>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r>
              <a:rPr lang="en-US" sz="1200" dirty="0">
                <a:latin typeface="Candara" panose="020E0502030303020204" pitchFamily="34" charset="0"/>
              </a:rPr>
              <a:t>No access to Click </a:t>
            </a:r>
            <a:r>
              <a:rPr lang="en-US" sz="1200" dirty="0" smtClean="0">
                <a:latin typeface="Candara" panose="020E0502030303020204" pitchFamily="34" charset="0"/>
              </a:rPr>
              <a:t>DB(Prod</a:t>
            </a:r>
            <a:r>
              <a:rPr lang="en-US" sz="1200" dirty="0">
                <a:latin typeface="Candara" panose="020E0502030303020204" pitchFamily="34" charset="0"/>
              </a:rPr>
              <a:t>, Stage, Sandbox) may lead to delay in resolving issues</a:t>
            </a: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262158"/>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latin typeface="Candara" panose="020E0502030303020204" pitchFamily="34" charset="0"/>
            </a:endParaRPr>
          </a:p>
          <a:p>
            <a:pPr marL="285750" lvl="1" indent="-285750">
              <a:buFont typeface="Wingdings" panose="05000000000000000000" pitchFamily="2" charset="2"/>
              <a:buChar char="Ø"/>
              <a:defRPr/>
            </a:pPr>
            <a:r>
              <a:rPr lang="en-US" sz="1200" dirty="0" smtClean="0">
                <a:latin typeface="Candara" panose="020E0502030303020204" pitchFamily="34" charset="0"/>
              </a:rPr>
              <a:t>On CRP and iTest we compared the timings of click calls in UI, the time has reduced to 17sec which was earlier 30 secs. </a:t>
            </a:r>
          </a:p>
          <a:p>
            <a:pPr marL="285750" lvl="1" indent="-285750">
              <a:buFont typeface="Wingdings" panose="05000000000000000000" pitchFamily="2" charset="2"/>
              <a:buChar char="Ø"/>
              <a:defRPr/>
            </a:pPr>
            <a:r>
              <a:rPr lang="en-US" sz="1200" dirty="0" smtClean="0">
                <a:latin typeface="Candara" panose="020E0502030303020204" pitchFamily="34" charset="0"/>
              </a:rPr>
              <a:t>On CRP  we reduced geocode calls  and we got SDT Load time reduction from around 57 sec to 42 sec.</a:t>
            </a:r>
          </a:p>
          <a:p>
            <a:pPr marL="285750" lvl="1" indent="-285750">
              <a:buFont typeface="Wingdings" panose="05000000000000000000" pitchFamily="2" charset="2"/>
              <a:buChar char="Ø"/>
              <a:defRPr/>
            </a:pPr>
            <a:r>
              <a:rPr lang="en-US" sz="1200" dirty="0" smtClean="0">
                <a:latin typeface="Candara" panose="020E0502030303020204" pitchFamily="34" charset="0"/>
              </a:rPr>
              <a:t>Implemented </a:t>
            </a:r>
            <a:r>
              <a:rPr lang="en-US" sz="1200" dirty="0">
                <a:latin typeface="Candara" panose="020E0502030303020204" pitchFamily="34" charset="0"/>
              </a:rPr>
              <a:t>indexes instead of dynamic groups and improved performance by 6s to fetch </a:t>
            </a:r>
            <a:r>
              <a:rPr lang="en-US" sz="1200" dirty="0" smtClean="0">
                <a:latin typeface="Candara" panose="020E0502030303020204" pitchFamily="34" charset="0"/>
              </a:rPr>
              <a:t>task </a:t>
            </a:r>
            <a:r>
              <a:rPr lang="en-US" sz="1200" dirty="0">
                <a:latin typeface="Candara" panose="020E0502030303020204" pitchFamily="34" charset="0"/>
              </a:rPr>
              <a:t>data earlier it was taking </a:t>
            </a:r>
            <a:r>
              <a:rPr lang="en-US" sz="1200" dirty="0" smtClean="0">
                <a:latin typeface="Candara" panose="020E0502030303020204" pitchFamily="34" charset="0"/>
              </a:rPr>
              <a:t>an </a:t>
            </a:r>
            <a:r>
              <a:rPr lang="en-US" sz="1200" dirty="0">
                <a:latin typeface="Candara" panose="020E0502030303020204" pitchFamily="34" charset="0"/>
              </a:rPr>
              <a:t>average of </a:t>
            </a:r>
            <a:r>
              <a:rPr lang="en-US" sz="1200" dirty="0" smtClean="0">
                <a:latin typeface="Candara" panose="020E0502030303020204" pitchFamily="34" charset="0"/>
              </a:rPr>
              <a:t>12Sec.</a:t>
            </a:r>
          </a:p>
          <a:p>
            <a:pPr marL="285750" lvl="1" indent="-285750">
              <a:buFont typeface="Wingdings" panose="05000000000000000000" pitchFamily="2" charset="2"/>
              <a:buChar char="Ø"/>
              <a:defRPr/>
            </a:pPr>
            <a:r>
              <a:rPr lang="en-US" sz="1200" b="1" dirty="0" smtClean="0">
                <a:latin typeface="Candara" panose="020E0502030303020204" pitchFamily="34" charset="0"/>
              </a:rPr>
              <a:t>Testing</a:t>
            </a:r>
            <a:r>
              <a:rPr lang="en-US" sz="1200" dirty="0" smtClean="0">
                <a:latin typeface="Candara" panose="020E0502030303020204" pitchFamily="34" charset="0"/>
              </a:rPr>
              <a:t> : </a:t>
            </a:r>
            <a:r>
              <a:rPr lang="en-US" sz="1200" dirty="0">
                <a:latin typeface="Candara" panose="020E0502030303020204" pitchFamily="34" charset="0"/>
              </a:rPr>
              <a:t>Created Test script “OQ_ES_LS_Same” and </a:t>
            </a:r>
            <a:r>
              <a:rPr lang="en-US" sz="1200" dirty="0" smtClean="0">
                <a:latin typeface="Candara" panose="020E0502030303020204" pitchFamily="34" charset="0"/>
              </a:rPr>
              <a:t> revised </a:t>
            </a:r>
            <a:r>
              <a:rPr lang="en-US" sz="1200" dirty="0">
                <a:latin typeface="Candara" panose="020E0502030303020204" pitchFamily="34" charset="0"/>
              </a:rPr>
              <a:t>and updated regression script “OQ_System_ID_Blank_Revision_2” in </a:t>
            </a:r>
            <a:r>
              <a:rPr lang="en-US" sz="1200" dirty="0" smtClean="0">
                <a:latin typeface="Candara" panose="020E0502030303020204" pitchFamily="34" charset="0"/>
              </a:rPr>
              <a:t>ALM, Performed </a:t>
            </a:r>
            <a:r>
              <a:rPr lang="en-US" sz="1200" dirty="0">
                <a:latin typeface="Candara" panose="020E0502030303020204" pitchFamily="34" charset="0"/>
              </a:rPr>
              <a:t>Dry run for the above 2 </a:t>
            </a:r>
            <a:r>
              <a:rPr lang="en-US" sz="1200" dirty="0" smtClean="0">
                <a:latin typeface="Candara" panose="020E0502030303020204" pitchFamily="34" charset="0"/>
              </a:rPr>
              <a:t>scripts.</a:t>
            </a: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96077820"/>
              </p:ext>
            </p:extLst>
          </p:nvPr>
        </p:nvGraphicFramePr>
        <p:xfrm>
          <a:off x="273134" y="1417842"/>
          <a:ext cx="8583789" cy="5406610"/>
        </p:xfrm>
        <a:graphic>
          <a:graphicData uri="http://schemas.openxmlformats.org/drawingml/2006/table">
            <a:tbl>
              <a:tblPr firstRow="1" bandRow="1">
                <a:tableStyleId>{7DF18680-E054-41AD-8BC1-D1AEF772440D}</a:tableStyleId>
              </a:tblPr>
              <a:tblGrid>
                <a:gridCol w="2489605"/>
                <a:gridCol w="796400"/>
                <a:gridCol w="1258079"/>
                <a:gridCol w="4039705"/>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151785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CG</a:t>
                      </a:r>
                      <a:r>
                        <a:rPr lang="en-US" sz="900" baseline="0" dirty="0" smtClean="0"/>
                        <a:t> Team</a:t>
                      </a:r>
                      <a:endParaRPr lang="en-US" sz="900" dirty="0" smtClean="0"/>
                    </a:p>
                    <a:p>
                      <a:endParaRPr lang="en-US" sz="900" dirty="0"/>
                    </a:p>
                  </a:txBody>
                  <a:tcPr/>
                </a:tc>
                <a:tc>
                  <a:txBody>
                    <a:bodyPr/>
                    <a:lstStyle/>
                    <a:p>
                      <a:r>
                        <a:rPr lang="en-US" sz="900" dirty="0" smtClean="0"/>
                        <a:t>In Progress</a:t>
                      </a:r>
                      <a:endParaRPr lang="en-US" sz="900" dirty="0"/>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Received the artifacts related to debug log configuration file  but yet to receive end to end environments details from CLICK team which was requested last week.</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Scheduled frequent meeting with CG mobile team &amp; discussed on how to activate mobile background mode on IOS device and we are expecting background mode activation documentation.</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Rohit scheduled a call with Performance testing/ Akana log team to discuss about performance of CLICK Mobile and how to capture log for CLICK Mobile.</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SDT click team Investigated about CLICK Mobile web service performance locally and provided update to GE..</a:t>
                      </a:r>
                    </a:p>
                    <a:p>
                      <a:pPr marL="0" marR="0"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kern="1200" baseline="0" dirty="0" smtClean="0">
                        <a:solidFill>
                          <a:schemeClr val="dk1"/>
                        </a:solidFill>
                        <a:latin typeface="+mn-lt"/>
                        <a:ea typeface="+mn-ea"/>
                        <a:cs typeface="+mn-cs"/>
                      </a:endParaRPr>
                    </a:p>
                  </a:txBody>
                  <a:tcPr/>
                </a:tc>
              </a:tr>
              <a:tr h="991187">
                <a:tc>
                  <a:txBody>
                    <a:bodyPr/>
                    <a:lstStyle/>
                    <a:p>
                      <a:r>
                        <a:rPr lang="en-US" sz="900" kern="1200" baseline="0" dirty="0" smtClean="0">
                          <a:solidFill>
                            <a:schemeClr val="dk1"/>
                          </a:solidFill>
                          <a:effectLst/>
                          <a:latin typeface="+mn-lt"/>
                          <a:ea typeface="+mn-ea"/>
                          <a:cs typeface="+mn-cs"/>
                        </a:rPr>
                        <a:t>SDT Booking Performance Issues</a:t>
                      </a:r>
                      <a:endParaRPr lang="en-US" sz="900" kern="1200" baseline="0" dirty="0">
                        <a:solidFill>
                          <a:schemeClr val="dk1"/>
                        </a:solidFill>
                        <a:effectLst/>
                        <a:latin typeface="+mn-lt"/>
                        <a:ea typeface="+mn-ea"/>
                        <a:cs typeface="+mn-cs"/>
                      </a:endParaRPr>
                    </a:p>
                  </a:txBody>
                  <a:tcPr/>
                </a:tc>
                <a:tc>
                  <a:txBody>
                    <a:bodyPr/>
                    <a:lstStyle/>
                    <a:p>
                      <a:r>
                        <a:rPr lang="en-US" sz="900" dirty="0" smtClean="0"/>
                        <a:t>CG</a:t>
                      </a:r>
                      <a:r>
                        <a:rPr lang="en-US" sz="900" baseline="0" dirty="0" smtClean="0"/>
                        <a:t> Team</a:t>
                      </a:r>
                      <a:endParaRPr lang="en-US" sz="900" dirty="0"/>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baseline="0" dirty="0">
                        <a:solidFill>
                          <a:schemeClr val="dk1"/>
                        </a:solidFill>
                        <a:latin typeface="+mn-lt"/>
                        <a:ea typeface="+mn-ea"/>
                        <a:cs typeface="+mn-cs"/>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Demo held regarding the improvement areas which team worked on POC and shared that data with GE that includes</a:t>
                      </a:r>
                    </a:p>
                    <a:p>
                      <a:pPr marL="171450" marR="0" lvl="1" indent="-171450" algn="l" defTabSz="844029"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900" kern="1200" baseline="0" dirty="0" smtClean="0">
                          <a:solidFill>
                            <a:schemeClr val="dk1"/>
                          </a:solidFill>
                          <a:latin typeface="+mn-lt"/>
                          <a:ea typeface="+mn-ea"/>
                          <a:cs typeface="+mn-cs"/>
                        </a:rPr>
                        <a:t>  Reducing google geocode calls.</a:t>
                      </a:r>
                    </a:p>
                    <a:p>
                      <a:pPr marL="171450" marR="0" lvl="1" indent="-171450" algn="l" defTabSz="844029"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900" kern="1200" baseline="0" dirty="0" smtClean="0">
                          <a:solidFill>
                            <a:schemeClr val="dk1"/>
                          </a:solidFill>
                          <a:latin typeface="+mn-lt"/>
                          <a:ea typeface="+mn-ea"/>
                          <a:cs typeface="+mn-cs"/>
                        </a:rPr>
                        <a:t>  Indexing code changes in SDT</a:t>
                      </a:r>
                    </a:p>
                    <a:p>
                      <a:pPr marL="171450" marR="0" lvl="1" indent="-171450" algn="l" defTabSz="844029"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900" kern="1200" baseline="0" dirty="0" smtClean="0">
                          <a:solidFill>
                            <a:schemeClr val="dk1"/>
                          </a:solidFill>
                          <a:latin typeface="+mn-lt"/>
                          <a:ea typeface="+mn-ea"/>
                          <a:cs typeface="+mn-cs"/>
                        </a:rPr>
                        <a:t>  Minimizing the click calls in majorly used method that pull data from click.</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On CRP and iTest we compared the timings of click calls on UI, the time has reduced to 17sec which was earlier 30 secs. </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On CRP  we reduced geocode calls  and we got SDT Load time reduction from around 57 sec to 42 sec.</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baseline="0" dirty="0" smtClean="0">
                          <a:solidFill>
                            <a:schemeClr val="dk1"/>
                          </a:solidFill>
                          <a:latin typeface="+mn-lt"/>
                          <a:ea typeface="+mn-ea"/>
                          <a:cs typeface="+mn-cs"/>
                        </a:rPr>
                        <a:t>Queries are pending regarding architecture assessment with network team.</a:t>
                      </a:r>
                      <a:endParaRPr lang="en-US" sz="900" kern="1200" baseline="0" dirty="0">
                        <a:solidFill>
                          <a:schemeClr val="dk1"/>
                        </a:solidFill>
                        <a:latin typeface="+mn-lt"/>
                        <a:ea typeface="+mn-ea"/>
                        <a:cs typeface="+mn-cs"/>
                      </a:endParaRPr>
                    </a:p>
                  </a:txBody>
                  <a:tcPr/>
                </a:tc>
              </a:tr>
              <a:tr h="331755">
                <a:tc>
                  <a:txBody>
                    <a:bodyPr/>
                    <a:lstStyle/>
                    <a:p>
                      <a:r>
                        <a:rPr lang="en-US" sz="900" kern="1200" baseline="0" dirty="0" smtClean="0">
                          <a:solidFill>
                            <a:schemeClr val="dk1"/>
                          </a:solidFill>
                          <a:effectLst/>
                          <a:latin typeface="+mn-lt"/>
                          <a:ea typeface="+mn-ea"/>
                          <a:cs typeface="+mn-cs"/>
                        </a:rPr>
                        <a:t>Release Management</a:t>
                      </a:r>
                      <a:endParaRPr lang="en-US" sz="900" kern="1200" baseline="0" dirty="0">
                        <a:solidFill>
                          <a:schemeClr val="dk1"/>
                        </a:solidFill>
                        <a:effectLst/>
                        <a:latin typeface="+mn-lt"/>
                        <a:ea typeface="+mn-ea"/>
                        <a:cs typeface="+mn-cs"/>
                      </a:endParaRPr>
                    </a:p>
                  </a:txBody>
                  <a:tcPr/>
                </a:tc>
                <a:tc>
                  <a:txBody>
                    <a:bodyPr/>
                    <a:lstStyle/>
                    <a:p>
                      <a:r>
                        <a:rPr lang="en-US" sz="900" dirty="0" smtClean="0"/>
                        <a:t>CG</a:t>
                      </a:r>
                      <a:r>
                        <a:rPr lang="en-US" sz="900" baseline="0" dirty="0" smtClean="0"/>
                        <a:t> Team</a:t>
                      </a:r>
                      <a:endParaRPr lang="en-US" sz="9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Ongoing</a:t>
                      </a:r>
                    </a:p>
                  </a:txBody>
                  <a:tcPr/>
                </a:tc>
                <a:tc>
                  <a:txBody>
                    <a:bodyPr/>
                    <a:lstStyle/>
                    <a:p>
                      <a:pPr marL="171450" indent="-171450">
                        <a:buFont typeface="Arial" panose="020B0604020202020204" pitchFamily="34" charset="0"/>
                        <a:buChar char="•"/>
                      </a:pPr>
                      <a:r>
                        <a:rPr lang="en-US" sz="900" baseline="0" dirty="0" smtClean="0">
                          <a:solidFill>
                            <a:schemeClr val="tx1"/>
                          </a:solidFill>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Incident</a:t>
                      </a:r>
                      <a:r>
                        <a:rPr lang="en-US" sz="900" kern="1200" baseline="0" dirty="0" smtClean="0">
                          <a:solidFill>
                            <a:schemeClr val="dk1"/>
                          </a:solidFill>
                          <a:effectLst/>
                          <a:latin typeface="+mn-lt"/>
                          <a:ea typeface="+mn-ea"/>
                          <a:cs typeface="+mn-cs"/>
                        </a:rPr>
                        <a:t> Management</a:t>
                      </a:r>
                      <a:endParaRPr lang="en-US" sz="900" kern="1200" dirty="0" smtClean="0">
                        <a:solidFill>
                          <a:schemeClr val="dk1"/>
                        </a:solidFill>
                        <a:effectLst/>
                        <a:latin typeface="+mn-lt"/>
                        <a:ea typeface="+mn-ea"/>
                        <a:cs typeface="+mn-cs"/>
                      </a:endParaRPr>
                    </a:p>
                  </a:txBody>
                  <a:tcPr/>
                </a:tc>
                <a:tc>
                  <a:txBody>
                    <a:bodyPr/>
                    <a:lstStyle/>
                    <a:p>
                      <a:r>
                        <a:rPr lang="en-US" sz="900" dirty="0" smtClean="0"/>
                        <a:t>CG</a:t>
                      </a:r>
                      <a:r>
                        <a:rPr lang="en-US" sz="900" baseline="0" dirty="0" smtClean="0"/>
                        <a:t> Team</a:t>
                      </a:r>
                      <a:endParaRPr lang="en-US" sz="9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dirty="0" smtClean="0"/>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dirty="0" smtClean="0"/>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dirty="0" smtClean="0"/>
                        <a:t>Incidents reported in this week are closed.</a:t>
                      </a:r>
                      <a:endParaRPr lang="en-US" sz="900" dirty="0" smtClean="0"/>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kern="1200" baseline="0" dirty="0" smtClean="0">
                          <a:solidFill>
                            <a:schemeClr val="dk1"/>
                          </a:solidFill>
                          <a:effectLst/>
                          <a:latin typeface="+mn-lt"/>
                          <a:ea typeface="+mn-ea"/>
                          <a:cs typeface="+mn-cs"/>
                        </a:rPr>
                        <a:t>Support and Development Process streamlining</a:t>
                      </a:r>
                    </a:p>
                  </a:txBody>
                  <a:tcPr/>
                </a:tc>
                <a:tc>
                  <a:txBody>
                    <a:bodyPr/>
                    <a:lstStyle/>
                    <a:p>
                      <a:r>
                        <a:rPr lang="en-US" sz="900" dirty="0" smtClean="0"/>
                        <a:t>CG</a:t>
                      </a:r>
                      <a:r>
                        <a:rPr lang="en-US" sz="900" baseline="0" dirty="0" smtClean="0"/>
                        <a:t> Team</a:t>
                      </a:r>
                      <a:endParaRPr lang="en-US" sz="9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00" dirty="0" smtClean="0"/>
                        <a:t>Ongoing</a:t>
                      </a:r>
                    </a:p>
                  </a:txBody>
                  <a:tcPr/>
                </a:tc>
                <a:tc>
                  <a:txBody>
                    <a:bodyPr/>
                    <a:lstStyle/>
                    <a:p>
                      <a:pPr marL="171450" indent="-171450">
                        <a:buFont typeface="Arial" panose="020B0604020202020204" pitchFamily="34" charset="0"/>
                        <a:buChar char="•"/>
                      </a:pPr>
                      <a:r>
                        <a:rPr lang="en-US" sz="900" dirty="0" smtClean="0"/>
                        <a:t>Agile metrics</a:t>
                      </a:r>
                      <a:r>
                        <a:rPr lang="en-US" sz="900" baseline="0" dirty="0" smtClean="0"/>
                        <a:t> identified and tracked through Rally.</a:t>
                      </a:r>
                      <a:endParaRPr lang="en-US" sz="900" dirty="0" smtClean="0"/>
                    </a:p>
                    <a:p>
                      <a:pPr marL="171450" indent="-171450">
                        <a:buFont typeface="Arial" panose="020B0604020202020204" pitchFamily="34" charset="0"/>
                        <a:buChar char="•"/>
                      </a:pPr>
                      <a:r>
                        <a:rPr lang="en-US" sz="900" baseline="0" dirty="0" smtClean="0"/>
                        <a:t>Ensuring all email communication to have incident ticket created.</a:t>
                      </a:r>
                    </a:p>
                    <a:p>
                      <a:pPr marL="171450" indent="-171450">
                        <a:buFont typeface="Arial" panose="020B0604020202020204" pitchFamily="34" charset="0"/>
                        <a:buChar char="•"/>
                      </a:pPr>
                      <a:r>
                        <a:rPr lang="en-US" sz="900" baseline="0" dirty="0" smtClean="0"/>
                        <a:t>Internal defect tracker is maintained to track the QA/UAT defects and owners defined  for each defect.</a:t>
                      </a:r>
                    </a:p>
                    <a:p>
                      <a:pPr marL="0" indent="0">
                        <a:buFont typeface="Arial" panose="020B0604020202020204" pitchFamily="34" charset="0"/>
                        <a:buNone/>
                      </a:pPr>
                      <a:endParaRPr lang="en-US" sz="9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Metrics</a:t>
            </a:r>
          </a:p>
        </p:txBody>
      </p:sp>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9" name="TextBox 8"/>
          <p:cNvSpPr txBox="1"/>
          <p:nvPr/>
        </p:nvSpPr>
        <p:spPr>
          <a:xfrm>
            <a:off x="297712" y="1378695"/>
            <a:ext cx="4471708" cy="307777"/>
          </a:xfrm>
          <a:prstGeom prst="rect">
            <a:avLst/>
          </a:prstGeom>
          <a:noFill/>
        </p:spPr>
        <p:txBody>
          <a:bodyPr wrap="square" rtlCol="0">
            <a:spAutoFit/>
          </a:bodyPr>
          <a:lstStyle/>
          <a:p>
            <a:r>
              <a:rPr lang="en-US" sz="1400" b="1" dirty="0" smtClean="0"/>
              <a:t>SDT Iteration 2 - 6</a:t>
            </a:r>
            <a:r>
              <a:rPr lang="en-US" sz="1400" b="1" baseline="30000" dirty="0" smtClean="0"/>
              <a:t>th</a:t>
            </a:r>
            <a:r>
              <a:rPr lang="en-US" sz="1400" b="1" dirty="0" smtClean="0"/>
              <a:t> Mar to 10</a:t>
            </a:r>
            <a:r>
              <a:rPr lang="en-US" sz="1400" b="1" baseline="30000" dirty="0" smtClean="0"/>
              <a:t>th</a:t>
            </a:r>
            <a:r>
              <a:rPr lang="en-US" sz="1400" b="1" dirty="0" smtClean="0"/>
              <a:t> Mar ‘17</a:t>
            </a:r>
            <a:endParaRPr lang="en-US" sz="1400" b="1" dirty="0" smtClean="0">
              <a:solidFill>
                <a:schemeClr val="tx2">
                  <a:lumMod val="50000"/>
                </a:schemeClr>
              </a:solidFill>
            </a:endParaRPr>
          </a:p>
        </p:txBody>
      </p:sp>
      <p:sp>
        <p:nvSpPr>
          <p:cNvPr id="10" name="TextBox 42"/>
          <p:cNvSpPr txBox="1"/>
          <p:nvPr/>
        </p:nvSpPr>
        <p:spPr>
          <a:xfrm>
            <a:off x="4854508" y="1123478"/>
            <a:ext cx="4123237" cy="5018484"/>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r>
              <a:rPr lang="en-US" sz="1200" dirty="0" smtClean="0">
                <a:solidFill>
                  <a:srgbClr val="000000"/>
                </a:solidFill>
                <a:latin typeface="Calibri" pitchFamily="34" charset="0"/>
                <a:cs typeface="Calibri" pitchFamily="34" charset="0"/>
              </a:rPr>
              <a:t> </a:t>
            </a:r>
            <a:endParaRPr lang="en-US" sz="1200" dirty="0"/>
          </a:p>
          <a:p>
            <a:pPr marL="171450" indent="-171450">
              <a:buFont typeface="Arial" panose="020B0604020202020204" pitchFamily="34" charset="0"/>
              <a:buChar char="•"/>
            </a:pPr>
            <a:r>
              <a:rPr lang="en-US" sz="1100" dirty="0" smtClean="0"/>
              <a:t>R1.3.1 is in Staging environment.</a:t>
            </a:r>
          </a:p>
          <a:p>
            <a:pPr marL="171450" indent="-171450">
              <a:buFont typeface="Arial" panose="020B0604020202020204" pitchFamily="34" charset="0"/>
              <a:buChar char="•"/>
            </a:pPr>
            <a:r>
              <a:rPr lang="en-US" sz="1100" dirty="0" smtClean="0"/>
              <a:t>R1.3.1 Captured following user stories</a:t>
            </a:r>
          </a:p>
          <a:p>
            <a:pPr marL="628650" lvl="1" indent="-171450">
              <a:buFont typeface="Arial" panose="020B0604020202020204" pitchFamily="34" charset="0"/>
              <a:buChar char="•"/>
            </a:pPr>
            <a:r>
              <a:rPr lang="en-US" sz="1100" dirty="0" smtClean="0"/>
              <a:t>Defect found in R1.3 - System ID popup Issue</a:t>
            </a:r>
          </a:p>
          <a:p>
            <a:pPr marL="628650" lvl="1" indent="-171450">
              <a:buFont typeface="Arial" panose="020B0604020202020204" pitchFamily="34" charset="0"/>
              <a:buChar char="•"/>
            </a:pPr>
            <a:r>
              <a:rPr lang="en-US" sz="1100" dirty="0" smtClean="0"/>
              <a:t>US 97 – Improving Logging Mechanism</a:t>
            </a:r>
          </a:p>
          <a:p>
            <a:pPr marL="628650" lvl="1" indent="-171450">
              <a:buFont typeface="Arial" panose="020B0604020202020204" pitchFamily="34" charset="0"/>
              <a:buChar char="•"/>
            </a:pPr>
            <a:r>
              <a:rPr lang="en-US" sz="1100" dirty="0" smtClean="0"/>
              <a:t>US 85 – ES &amp; LS same</a:t>
            </a:r>
            <a:endParaRPr lang="en-US" sz="1100" dirty="0"/>
          </a:p>
          <a:p>
            <a:pPr marL="628650" lvl="1" indent="-171450">
              <a:buFont typeface="Arial" panose="020B0604020202020204" pitchFamily="34" charset="0"/>
              <a:buChar char="•"/>
            </a:pPr>
            <a:endParaRPr lang="en-US" sz="1100" dirty="0" smtClean="0"/>
          </a:p>
          <a:p>
            <a:pPr lvl="1"/>
            <a:endParaRPr lang="en-US" sz="1100" dirty="0" smtClean="0"/>
          </a:p>
          <a:p>
            <a:r>
              <a:rPr lang="en-US" sz="1200" b="1" dirty="0"/>
              <a:t>Iteration Burndown Chart:</a:t>
            </a:r>
          </a:p>
          <a:p>
            <a:pPr marL="171450" indent="-171450">
              <a:buFont typeface="Arial" panose="020B0604020202020204" pitchFamily="34" charset="0"/>
              <a:buChar char="•"/>
            </a:pPr>
            <a:r>
              <a:rPr lang="en-US" sz="1100" dirty="0" smtClean="0"/>
              <a:t>Short Sprint for analysis on technical user stories helped us in getting faster  </a:t>
            </a:r>
            <a:r>
              <a:rPr lang="en-US" sz="1100" dirty="0"/>
              <a:t>feedback from </a:t>
            </a:r>
            <a:r>
              <a:rPr lang="en-US" sz="1100" dirty="0" smtClean="0"/>
              <a:t>Product owner.</a:t>
            </a:r>
          </a:p>
          <a:p>
            <a:pPr marL="171450" indent="-171450">
              <a:buFont typeface="Arial" panose="020B0604020202020204" pitchFamily="34" charset="0"/>
              <a:buChar char="•"/>
            </a:pPr>
            <a:r>
              <a:rPr lang="en-US" sz="1100" dirty="0" smtClean="0"/>
              <a:t>Prioritized </a:t>
            </a:r>
            <a:r>
              <a:rPr lang="en-US" sz="1100" dirty="0"/>
              <a:t>users stories by Product owner </a:t>
            </a:r>
            <a:r>
              <a:rPr lang="en-US" sz="1100" dirty="0" smtClean="0"/>
              <a:t>based on the performance analysis.</a:t>
            </a:r>
          </a:p>
          <a:p>
            <a:endParaRPr lang="en-US" sz="1200" b="1" dirty="0" smtClean="0"/>
          </a:p>
          <a:p>
            <a:r>
              <a:rPr lang="en-US" sz="1200" b="1" dirty="0" smtClean="0"/>
              <a:t>Iteration </a:t>
            </a:r>
            <a:r>
              <a:rPr lang="en-US" sz="1200" b="1" dirty="0"/>
              <a:t>Cumulative Flow </a:t>
            </a:r>
            <a:r>
              <a:rPr lang="en-US" sz="1200" b="1" dirty="0" smtClean="0"/>
              <a:t>Diagram</a:t>
            </a:r>
          </a:p>
          <a:p>
            <a:pPr marL="171450" indent="-171450">
              <a:buFont typeface="Arial" panose="020B0604020202020204" pitchFamily="34" charset="0"/>
              <a:buChar char="•"/>
            </a:pPr>
            <a:r>
              <a:rPr lang="en-US" sz="1100" dirty="0" smtClean="0"/>
              <a:t>At start of the sprint some of the task are in defined state and started working on some of the tasks from user story which shows In progress state.</a:t>
            </a:r>
          </a:p>
          <a:p>
            <a:pPr marL="171450" indent="-171450">
              <a:buFont typeface="Arial" panose="020B0604020202020204" pitchFamily="34" charset="0"/>
              <a:buChar char="•"/>
            </a:pPr>
            <a:r>
              <a:rPr lang="en-US" sz="1100" dirty="0" smtClean="0"/>
              <a:t>At the end of the iteration completed all the performance analysis user stories covered and sent for acceptance approval.</a:t>
            </a:r>
            <a:endParaRPr lang="en-US" sz="1100" dirty="0"/>
          </a:p>
          <a:p>
            <a:endParaRPr lang="en-US" sz="1200" dirty="0" smtClean="0"/>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735054" y="1123478"/>
            <a:ext cx="4293411" cy="553068"/>
          </a:xfrm>
          <a:prstGeom prst="rect">
            <a:avLst/>
          </a:prstGeom>
        </p:spPr>
      </p:pic>
      <p:sp>
        <p:nvSpPr>
          <p:cNvPr id="14" name="TextBox 13"/>
          <p:cNvSpPr txBox="1"/>
          <p:nvPr/>
        </p:nvSpPr>
        <p:spPr>
          <a:xfrm>
            <a:off x="5964337" y="127788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66" y="1753494"/>
            <a:ext cx="363855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96" y="3918641"/>
            <a:ext cx="36004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42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Metrics</a:t>
            </a:r>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 Click, Support </a:t>
            </a:r>
            <a:r>
              <a:rPr lang="en-US" sz="1400" b="1" dirty="0"/>
              <a:t>and Incidents</a:t>
            </a:r>
            <a:endParaRPr lang="en-US" sz="1400" b="1" dirty="0" smtClean="0">
              <a:solidFill>
                <a:schemeClr val="tx2">
                  <a:lumMod val="50000"/>
                </a:schemeClr>
              </a:solidFill>
            </a:endParaRPr>
          </a:p>
        </p:txBody>
      </p:sp>
      <p:sp>
        <p:nvSpPr>
          <p:cNvPr id="8" name="TextBox 42"/>
          <p:cNvSpPr txBox="1"/>
          <p:nvPr/>
        </p:nvSpPr>
        <p:spPr>
          <a:xfrm>
            <a:off x="4595012" y="1700260"/>
            <a:ext cx="4235509" cy="390772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r>
              <a:rPr lang="en-US" sz="1200" b="1" dirty="0" smtClean="0"/>
              <a:t>Iteration Support Burndown </a:t>
            </a:r>
            <a:r>
              <a:rPr lang="en-US" sz="1200" b="1" dirty="0"/>
              <a:t>Chart</a:t>
            </a:r>
            <a:r>
              <a:rPr lang="en-US" sz="1200" b="1" dirty="0" smtClean="0"/>
              <a:t>:</a:t>
            </a:r>
            <a:endParaRPr lang="en-US" sz="1200" b="1" dirty="0"/>
          </a:p>
          <a:p>
            <a:pPr marL="171450" indent="-171450">
              <a:buFont typeface="Arial" panose="020B0604020202020204" pitchFamily="34" charset="0"/>
              <a:buChar char="•"/>
            </a:pPr>
            <a:r>
              <a:rPr lang="en-US" sz="1100" dirty="0" smtClean="0"/>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100" dirty="0" smtClean="0"/>
              <a:t>End of the sprint, all tickets are closed and all the user stories are accepted by Product owner.</a:t>
            </a:r>
          </a:p>
          <a:p>
            <a:endParaRPr lang="en-US" sz="1200" b="1" dirty="0" smtClean="0"/>
          </a:p>
          <a:p>
            <a:r>
              <a:rPr lang="en-US" sz="1200" b="1" dirty="0" smtClean="0"/>
              <a:t>Iteration </a:t>
            </a:r>
            <a:r>
              <a:rPr lang="en-US" sz="1200" b="1" dirty="0"/>
              <a:t>Cumulative Flow Diagram</a:t>
            </a:r>
          </a:p>
          <a:p>
            <a:pPr marL="171450" indent="-171450">
              <a:buFont typeface="Arial" panose="020B0604020202020204" pitchFamily="34" charset="0"/>
              <a:buChar char="•"/>
            </a:pPr>
            <a:r>
              <a:rPr lang="en-US" sz="1100" dirty="0"/>
              <a:t>Most of the </a:t>
            </a:r>
            <a:r>
              <a:rPr lang="en-US" sz="1100" dirty="0" smtClean="0"/>
              <a:t>tickets like Mobile Sync issues,R21. and R2.2 activities </a:t>
            </a:r>
            <a:r>
              <a:rPr lang="en-US" sz="1100" dirty="0"/>
              <a:t>are </a:t>
            </a:r>
            <a:r>
              <a:rPr lang="en-US" sz="1100" dirty="0" smtClean="0"/>
              <a:t>completed.</a:t>
            </a:r>
          </a:p>
          <a:p>
            <a:pPr marL="171450" indent="-171450">
              <a:buFont typeface="Arial" panose="020B0604020202020204" pitchFamily="34" charset="0"/>
              <a:buChar char="•"/>
            </a:pPr>
            <a:r>
              <a:rPr lang="en-US" sz="1100" dirty="0" smtClean="0"/>
              <a:t>Some of the incident tickets are </a:t>
            </a:r>
            <a:r>
              <a:rPr lang="en-US" sz="1100" dirty="0"/>
              <a:t>in-progress due to Awaiting 3</a:t>
            </a:r>
            <a:r>
              <a:rPr lang="en-US" sz="1100" baseline="30000" dirty="0"/>
              <a:t>rd</a:t>
            </a:r>
            <a:r>
              <a:rPr lang="en-US" sz="1100" dirty="0"/>
              <a:t> party(Click</a:t>
            </a:r>
            <a:r>
              <a:rPr lang="en-US" sz="1100" dirty="0" smtClean="0"/>
              <a:t>).</a:t>
            </a:r>
          </a:p>
          <a:p>
            <a:pPr marL="171450" indent="-171450">
              <a:buFont typeface="Arial" panose="020B0604020202020204" pitchFamily="34" charset="0"/>
              <a:buChar char="•"/>
            </a:pPr>
            <a:r>
              <a:rPr lang="en-US" sz="1100" dirty="0" smtClean="0"/>
              <a:t>Mobile Sync issues are still in progress and will be continuing with next iteration.</a:t>
            </a:r>
          </a:p>
          <a:p>
            <a:endParaRPr lang="en-US" sz="1100" dirty="0"/>
          </a:p>
          <a:p>
            <a:endParaRPr lang="en-US" sz="1100" dirty="0" smtClean="0"/>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9" name="Picture 8" descr="blue popout.png"/>
          <p:cNvPicPr>
            <a:picLocks noChangeAspect="1"/>
          </p:cNvPicPr>
          <p:nvPr/>
        </p:nvPicPr>
        <p:blipFill>
          <a:blip r:embed="rId2" cstate="email"/>
          <a:stretch>
            <a:fillRect/>
          </a:stretch>
        </p:blipFill>
        <p:spPr>
          <a:xfrm>
            <a:off x="4558375" y="1634663"/>
            <a:ext cx="4293411" cy="553068"/>
          </a:xfrm>
          <a:prstGeom prst="rect">
            <a:avLst/>
          </a:prstGeom>
        </p:spPr>
      </p:pic>
      <p:sp>
        <p:nvSpPr>
          <p:cNvPr id="10" name="TextBox 9"/>
          <p:cNvSpPr txBox="1"/>
          <p:nvPr/>
        </p:nvSpPr>
        <p:spPr>
          <a:xfrm>
            <a:off x="5795341" y="1637347"/>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11" name="TextBox 10"/>
          <p:cNvSpPr txBox="1"/>
          <p:nvPr/>
        </p:nvSpPr>
        <p:spPr>
          <a:xfrm>
            <a:off x="297712" y="1516924"/>
            <a:ext cx="4471708" cy="307777"/>
          </a:xfrm>
          <a:prstGeom prst="rect">
            <a:avLst/>
          </a:prstGeom>
          <a:noFill/>
        </p:spPr>
        <p:txBody>
          <a:bodyPr wrap="square" rtlCol="0">
            <a:spAutoFit/>
          </a:bodyPr>
          <a:lstStyle/>
          <a:p>
            <a:r>
              <a:rPr lang="en-US" sz="1400" b="1" dirty="0" smtClean="0"/>
              <a:t>Support Iteration 3 - 1st Mar to 15</a:t>
            </a:r>
            <a:r>
              <a:rPr lang="en-US" sz="1400" b="1" baseline="30000" dirty="0" smtClean="0"/>
              <a:t>th</a:t>
            </a:r>
            <a:r>
              <a:rPr lang="en-US" sz="1400" b="1" dirty="0" smtClean="0"/>
              <a:t> Mar ‘17</a:t>
            </a:r>
            <a:endParaRPr lang="en-US" sz="1400" b="1" dirty="0" smtClean="0">
              <a:solidFill>
                <a:schemeClr val="tx2">
                  <a:lumMod val="50000"/>
                </a:schemeClr>
              </a:solidFill>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52" y="2002816"/>
            <a:ext cx="3700463" cy="186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835" y="3962282"/>
            <a:ext cx="3605213"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77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Velocity Chart</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13501273"/>
              </p:ext>
            </p:extLst>
          </p:nvPr>
        </p:nvGraphicFramePr>
        <p:xfrm>
          <a:off x="224342" y="2020425"/>
          <a:ext cx="430972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915279820"/>
              </p:ext>
            </p:extLst>
          </p:nvPr>
        </p:nvGraphicFramePr>
        <p:xfrm>
          <a:off x="4456470" y="2037087"/>
          <a:ext cx="445338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7796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Resource Utilization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267527836"/>
              </p:ext>
            </p:extLst>
          </p:nvPr>
        </p:nvGraphicFramePr>
        <p:xfrm>
          <a:off x="233916" y="1625175"/>
          <a:ext cx="8782494" cy="40951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139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Incident Update</a:t>
            </a:r>
          </a:p>
        </p:txBody>
      </p:sp>
      <p:sp>
        <p:nvSpPr>
          <p:cNvPr id="4" name="TextBox 42"/>
          <p:cNvSpPr txBox="1"/>
          <p:nvPr/>
        </p:nvSpPr>
        <p:spPr>
          <a:xfrm>
            <a:off x="4421603" y="4520869"/>
            <a:ext cx="4235509" cy="132802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 9 incident tickets are resolved/closed</a:t>
            </a:r>
          </a:p>
          <a:p>
            <a:pPr>
              <a:buFont typeface="Wingdings" pitchFamily="2" charset="2"/>
              <a:buChar char="q"/>
            </a:pPr>
            <a:r>
              <a:rPr lang="en-US" sz="1200" dirty="0" smtClean="0">
                <a:solidFill>
                  <a:srgbClr val="000000"/>
                </a:solidFill>
                <a:latin typeface="Calibri" pitchFamily="34" charset="0"/>
                <a:cs typeface="Calibri" pitchFamily="34" charset="0"/>
              </a:rPr>
              <a:t> </a:t>
            </a:r>
            <a:r>
              <a:rPr lang="en-US" sz="1200" dirty="0">
                <a:solidFill>
                  <a:srgbClr val="000000"/>
                </a:solidFill>
                <a:latin typeface="Calibri" pitchFamily="34" charset="0"/>
                <a:cs typeface="Calibri" pitchFamily="34" charset="0"/>
              </a:rPr>
              <a:t>4</a:t>
            </a:r>
            <a:r>
              <a:rPr lang="en-US" sz="1200" dirty="0" smtClean="0">
                <a:solidFill>
                  <a:srgbClr val="000000"/>
                </a:solidFill>
                <a:latin typeface="Calibri" pitchFamily="34" charset="0"/>
                <a:cs typeface="Calibri" pitchFamily="34" charset="0"/>
              </a:rPr>
              <a:t>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3 with Siebel; 1 with Click</a:t>
            </a:r>
          </a:p>
          <a:p>
            <a:pPr>
              <a:buFont typeface="Wingdings" pitchFamily="2" charset="2"/>
              <a:buChar char="q"/>
            </a:pPr>
            <a:r>
              <a:rPr lang="en-US" sz="1200" dirty="0" smtClean="0">
                <a:solidFill>
                  <a:srgbClr val="000000"/>
                </a:solidFill>
                <a:latin typeface="Calibri" pitchFamily="34" charset="0"/>
                <a:cs typeface="Calibri" pitchFamily="34" charset="0"/>
              </a:rPr>
              <a:t> 3 Awaiting User Info</a:t>
            </a:r>
            <a:endParaRPr lang="en-US" sz="1200" dirty="0">
              <a:solidFill>
                <a:srgbClr val="000000"/>
              </a:solidFill>
              <a:latin typeface="Calibri" pitchFamily="34" charset="0"/>
              <a:cs typeface="Calibri" pitchFamily="34" charset="0"/>
            </a:endParaRPr>
          </a:p>
        </p:txBody>
      </p:sp>
      <p:pic>
        <p:nvPicPr>
          <p:cNvPr id="5" name="Picture 4"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7" name="Chart 6"/>
          <p:cNvGraphicFramePr>
            <a:graphicFrameLocks/>
          </p:cNvGraphicFramePr>
          <p:nvPr>
            <p:extLst>
              <p:ext uri="{D42A27DB-BD31-4B8C-83A1-F6EECF244321}">
                <p14:modId xmlns:p14="http://schemas.microsoft.com/office/powerpoint/2010/main" val="2044395271"/>
              </p:ext>
            </p:extLst>
          </p:nvPr>
        </p:nvGraphicFramePr>
        <p:xfrm>
          <a:off x="341947" y="4049486"/>
          <a:ext cx="4067299" cy="2306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005245098"/>
              </p:ext>
            </p:extLst>
          </p:nvPr>
        </p:nvGraphicFramePr>
        <p:xfrm>
          <a:off x="320580" y="1375011"/>
          <a:ext cx="4633557"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1304147704"/>
              </p:ext>
            </p:extLst>
          </p:nvPr>
        </p:nvGraphicFramePr>
        <p:xfrm>
          <a:off x="4776717" y="1538784"/>
          <a:ext cx="4201712" cy="248730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068585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40132</TotalTime>
  <Words>1253</Words>
  <Application>Microsoft Office PowerPoint</Application>
  <PresentationFormat>On-screen Show (4:3)</PresentationFormat>
  <Paragraphs>312</Paragraphs>
  <Slides>11</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11</vt:i4>
      </vt:variant>
    </vt:vector>
  </HeadingPairs>
  <TitlesOfParts>
    <vt:vector size="16"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Agile Metrics</vt:lpstr>
      <vt:lpstr>Agile Metrics</vt:lpstr>
      <vt:lpstr>Agile Metrics – Velocity Chart</vt:lpstr>
      <vt:lpstr>Agile Metrics – Resource Utilization</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688</cp:revision>
  <dcterms:created xsi:type="dcterms:W3CDTF">2016-09-12T09:10:56Z</dcterms:created>
  <dcterms:modified xsi:type="dcterms:W3CDTF">2017-03-22T14:23:35Z</dcterms:modified>
</cp:coreProperties>
</file>